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 id="2147483762" r:id="rId6"/>
  </p:sldMasterIdLst>
  <p:notesMasterIdLst>
    <p:notesMasterId r:id="rId43"/>
  </p:notesMasterIdLst>
  <p:sldIdLst>
    <p:sldId id="256" r:id="rId7"/>
    <p:sldId id="267" r:id="rId8"/>
    <p:sldId id="567" r:id="rId9"/>
    <p:sldId id="2147482552" r:id="rId10"/>
    <p:sldId id="2147483635" r:id="rId11"/>
    <p:sldId id="2147482179" r:id="rId12"/>
    <p:sldId id="2147483291" r:id="rId13"/>
    <p:sldId id="271" r:id="rId14"/>
    <p:sldId id="2147483636" r:id="rId15"/>
    <p:sldId id="2147482181" r:id="rId16"/>
    <p:sldId id="2147483631" r:id="rId17"/>
    <p:sldId id="2147483637" r:id="rId18"/>
    <p:sldId id="278" r:id="rId19"/>
    <p:sldId id="2147483633" r:id="rId20"/>
    <p:sldId id="263" r:id="rId21"/>
    <p:sldId id="2147482182" r:id="rId22"/>
    <p:sldId id="2147483285" r:id="rId23"/>
    <p:sldId id="2147480847" r:id="rId24"/>
    <p:sldId id="2147483300" r:id="rId25"/>
    <p:sldId id="2147480822" r:id="rId26"/>
    <p:sldId id="2147482183" r:id="rId27"/>
    <p:sldId id="2147481959" r:id="rId28"/>
    <p:sldId id="2147483632" r:id="rId29"/>
    <p:sldId id="2147482083" r:id="rId30"/>
    <p:sldId id="2147482184" r:id="rId31"/>
    <p:sldId id="324" r:id="rId32"/>
    <p:sldId id="327" r:id="rId33"/>
    <p:sldId id="2147483286" r:id="rId34"/>
    <p:sldId id="2147483059" r:id="rId35"/>
    <p:sldId id="2147482185" r:id="rId36"/>
    <p:sldId id="2147482190" r:id="rId37"/>
    <p:sldId id="2147470673" r:id="rId38"/>
    <p:sldId id="2147483639" r:id="rId39"/>
    <p:sldId id="266" r:id="rId40"/>
    <p:sldId id="566" r:id="rId41"/>
    <p:sldId id="26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517410-6A67-7127-7C64-A7C7F4E5A69B}" name="Sarah Young (Security)" initials="SY" userId="S::sayoung@microsoft.com::752aab58-6749-41f4-85c7-2d7aa6b7f40f" providerId="AD"/>
  <p188:author id="{DB8B9F14-7AE6-05A5-F44A-3B213DABEF3D}" name="Ryan Munsch" initials="RM" userId="S::ryanmunsch@microsoft.com::5ec0028a-b57d-4319-8466-e9e5de259379" providerId="AD"/>
  <p188:author id="{80377533-BF1A-B526-F515-3A52C2C42899}" name="Ben Truelove" initials="BT" userId="S::betrue@microsoft.com::bef7a77c-4986-4f9a-b8de-7533b20cbe09" providerId="AD"/>
  <p188:author id="{E22D4B36-BE94-1D27-F02D-E47E7F8B68AF}" name="Rod Trent" initials="RT" userId="S::rotrent@microsoft.com::9f177c9e-5e30-4e0c-b08c-05ddc3564d39" providerId="AD"/>
  <p188:author id="{C8297645-F5A5-E820-2F62-1C93D5BB0E8F}" name="Jennifer Burdett" initials="JB" userId="S::jburdett@microsoft.com::1e638bdc-d17d-424e-b8b5-d527180cda3b"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32895C-FFC6-457B-9586-12FF178D8B51}" v="7" dt="2025-05-02T14:20:54.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92" autoAdjust="0"/>
  </p:normalViewPr>
  <p:slideViewPr>
    <p:cSldViewPr snapToGrid="0">
      <p:cViewPr varScale="1">
        <p:scale>
          <a:sx n="134" d="100"/>
          <a:sy n="134" d="100"/>
        </p:scale>
        <p:origin x="352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Burdett" userId="1e638bdc-d17d-424e-b8b5-d527180cda3b" providerId="ADAL" clId="{7032895C-FFC6-457B-9586-12FF178D8B51}"/>
    <pc:docChg chg="undo custSel delSld modSld">
      <pc:chgData name="Jennifer Burdett" userId="1e638bdc-d17d-424e-b8b5-d527180cda3b" providerId="ADAL" clId="{7032895C-FFC6-457B-9586-12FF178D8B51}" dt="2025-05-02T14:24:22.303" v="69" actId="47"/>
      <pc:docMkLst>
        <pc:docMk/>
      </pc:docMkLst>
      <pc:sldChg chg="modSp">
        <pc:chgData name="Jennifer Burdett" userId="1e638bdc-d17d-424e-b8b5-d527180cda3b" providerId="ADAL" clId="{7032895C-FFC6-457B-9586-12FF178D8B51}" dt="2025-05-02T14:13:25.216" v="24" actId="207"/>
        <pc:sldMkLst>
          <pc:docMk/>
          <pc:sldMk cId="256853593" sldId="271"/>
        </pc:sldMkLst>
        <pc:spChg chg="mod">
          <ac:chgData name="Jennifer Burdett" userId="1e638bdc-d17d-424e-b8b5-d527180cda3b" providerId="ADAL" clId="{7032895C-FFC6-457B-9586-12FF178D8B51}" dt="2025-05-02T14:13:08.453" v="20" actId="207"/>
          <ac:spMkLst>
            <pc:docMk/>
            <pc:sldMk cId="256853593" sldId="271"/>
            <ac:spMk id="24" creationId="{37513650-C6A1-4596-345B-9A70C122174B}"/>
          </ac:spMkLst>
        </pc:spChg>
        <pc:spChg chg="mod">
          <ac:chgData name="Jennifer Burdett" userId="1e638bdc-d17d-424e-b8b5-d527180cda3b" providerId="ADAL" clId="{7032895C-FFC6-457B-9586-12FF178D8B51}" dt="2025-05-02T14:13:12.699" v="21" actId="207"/>
          <ac:spMkLst>
            <pc:docMk/>
            <pc:sldMk cId="256853593" sldId="271"/>
            <ac:spMk id="25" creationId="{FAF0434B-2194-BEE5-FDBD-33AED6F11276}"/>
          </ac:spMkLst>
        </pc:spChg>
        <pc:spChg chg="mod">
          <ac:chgData name="Jennifer Burdett" userId="1e638bdc-d17d-424e-b8b5-d527180cda3b" providerId="ADAL" clId="{7032895C-FFC6-457B-9586-12FF178D8B51}" dt="2025-05-02T14:13:15.651" v="22" actId="207"/>
          <ac:spMkLst>
            <pc:docMk/>
            <pc:sldMk cId="256853593" sldId="271"/>
            <ac:spMk id="26" creationId="{1F8CC8CB-8A7C-C5D6-04D6-4EF23DFEA52F}"/>
          </ac:spMkLst>
        </pc:spChg>
        <pc:spChg chg="mod">
          <ac:chgData name="Jennifer Burdett" userId="1e638bdc-d17d-424e-b8b5-d527180cda3b" providerId="ADAL" clId="{7032895C-FFC6-457B-9586-12FF178D8B51}" dt="2025-05-02T14:13:25.216" v="24" actId="207"/>
          <ac:spMkLst>
            <pc:docMk/>
            <pc:sldMk cId="256853593" sldId="271"/>
            <ac:spMk id="27" creationId="{4C78B511-2FE4-DD47-0DFC-A3D17E68BF78}"/>
          </ac:spMkLst>
        </pc:spChg>
        <pc:spChg chg="mod">
          <ac:chgData name="Jennifer Burdett" userId="1e638bdc-d17d-424e-b8b5-d527180cda3b" providerId="ADAL" clId="{7032895C-FFC6-457B-9586-12FF178D8B51}" dt="2025-05-02T14:13:19.343" v="23" actId="207"/>
          <ac:spMkLst>
            <pc:docMk/>
            <pc:sldMk cId="256853593" sldId="271"/>
            <ac:spMk id="28" creationId="{56D21309-FC25-B8F9-05B4-9BCA10ED740D}"/>
          </ac:spMkLst>
        </pc:spChg>
      </pc:sldChg>
      <pc:sldChg chg="modSp mod">
        <pc:chgData name="Jennifer Burdett" userId="1e638bdc-d17d-424e-b8b5-d527180cda3b" providerId="ADAL" clId="{7032895C-FFC6-457B-9586-12FF178D8B51}" dt="2025-05-02T14:16:41.203" v="43" actId="207"/>
        <pc:sldMkLst>
          <pc:docMk/>
          <pc:sldMk cId="1118119311" sldId="278"/>
        </pc:sldMkLst>
        <pc:spChg chg="mod">
          <ac:chgData name="Jennifer Burdett" userId="1e638bdc-d17d-424e-b8b5-d527180cda3b" providerId="ADAL" clId="{7032895C-FFC6-457B-9586-12FF178D8B51}" dt="2025-05-02T14:14:57.185" v="28" actId="207"/>
          <ac:spMkLst>
            <pc:docMk/>
            <pc:sldMk cId="1118119311" sldId="278"/>
            <ac:spMk id="15" creationId="{3B060EC5-1310-E411-46F8-4315D62B0CF6}"/>
          </ac:spMkLst>
        </pc:spChg>
        <pc:spChg chg="mod">
          <ac:chgData name="Jennifer Burdett" userId="1e638bdc-d17d-424e-b8b5-d527180cda3b" providerId="ADAL" clId="{7032895C-FFC6-457B-9586-12FF178D8B51}" dt="2025-05-02T14:15:38.220" v="35" actId="207"/>
          <ac:spMkLst>
            <pc:docMk/>
            <pc:sldMk cId="1118119311" sldId="278"/>
            <ac:spMk id="19" creationId="{598BE94D-8F79-2723-4011-6BAAA2AA4FBA}"/>
          </ac:spMkLst>
        </pc:spChg>
        <pc:spChg chg="mod">
          <ac:chgData name="Jennifer Burdett" userId="1e638bdc-d17d-424e-b8b5-d527180cda3b" providerId="ADAL" clId="{7032895C-FFC6-457B-9586-12FF178D8B51}" dt="2025-05-02T14:16:30.699" v="42" actId="207"/>
          <ac:spMkLst>
            <pc:docMk/>
            <pc:sldMk cId="1118119311" sldId="278"/>
            <ac:spMk id="20" creationId="{86725468-0399-1765-452C-F528E7A8F034}"/>
          </ac:spMkLst>
        </pc:spChg>
        <pc:spChg chg="mod">
          <ac:chgData name="Jennifer Burdett" userId="1e638bdc-d17d-424e-b8b5-d527180cda3b" providerId="ADAL" clId="{7032895C-FFC6-457B-9586-12FF178D8B51}" dt="2025-05-02T14:15:03.215" v="29" actId="207"/>
          <ac:spMkLst>
            <pc:docMk/>
            <pc:sldMk cId="1118119311" sldId="278"/>
            <ac:spMk id="25" creationId="{7D0D86D8-F631-9830-D4E5-A9480B44BB85}"/>
          </ac:spMkLst>
        </pc:spChg>
        <pc:spChg chg="mod">
          <ac:chgData name="Jennifer Burdett" userId="1e638bdc-d17d-424e-b8b5-d527180cda3b" providerId="ADAL" clId="{7032895C-FFC6-457B-9586-12FF178D8B51}" dt="2025-05-02T14:16:41.203" v="43" actId="207"/>
          <ac:spMkLst>
            <pc:docMk/>
            <pc:sldMk cId="1118119311" sldId="278"/>
            <ac:spMk id="27" creationId="{5AA86443-1B50-A598-FA6D-C7B849998F58}"/>
          </ac:spMkLst>
        </pc:spChg>
        <pc:spChg chg="mod">
          <ac:chgData name="Jennifer Burdett" userId="1e638bdc-d17d-424e-b8b5-d527180cda3b" providerId="ADAL" clId="{7032895C-FFC6-457B-9586-12FF178D8B51}" dt="2025-05-02T14:15:07.298" v="30" actId="207"/>
          <ac:spMkLst>
            <pc:docMk/>
            <pc:sldMk cId="1118119311" sldId="278"/>
            <ac:spMk id="30" creationId="{AEE0741C-C0CD-0F6D-ED7C-57D94A9F63C2}"/>
          </ac:spMkLst>
        </pc:spChg>
        <pc:spChg chg="mod">
          <ac:chgData name="Jennifer Burdett" userId="1e638bdc-d17d-424e-b8b5-d527180cda3b" providerId="ADAL" clId="{7032895C-FFC6-457B-9586-12FF178D8B51}" dt="2025-05-02T14:15:15.533" v="32" actId="207"/>
          <ac:spMkLst>
            <pc:docMk/>
            <pc:sldMk cId="1118119311" sldId="278"/>
            <ac:spMk id="32" creationId="{C3427ACB-A80C-FF29-C709-DD3D4AA04F80}"/>
          </ac:spMkLst>
        </pc:spChg>
        <pc:spChg chg="mod">
          <ac:chgData name="Jennifer Burdett" userId="1e638bdc-d17d-424e-b8b5-d527180cda3b" providerId="ADAL" clId="{7032895C-FFC6-457B-9586-12FF178D8B51}" dt="2025-05-02T14:15:24.682" v="33" actId="207"/>
          <ac:spMkLst>
            <pc:docMk/>
            <pc:sldMk cId="1118119311" sldId="278"/>
            <ac:spMk id="33" creationId="{B6B2387E-9217-3E2C-79F1-687353927323}"/>
          </ac:spMkLst>
        </pc:spChg>
        <pc:spChg chg="mod">
          <ac:chgData name="Jennifer Burdett" userId="1e638bdc-d17d-424e-b8b5-d527180cda3b" providerId="ADAL" clId="{7032895C-FFC6-457B-9586-12FF178D8B51}" dt="2025-05-02T14:16:20.955" v="41" actId="207"/>
          <ac:spMkLst>
            <pc:docMk/>
            <pc:sldMk cId="1118119311" sldId="278"/>
            <ac:spMk id="39" creationId="{A62D7DB6-6270-57C5-6329-0A44C7452B62}"/>
          </ac:spMkLst>
        </pc:spChg>
        <pc:spChg chg="mod">
          <ac:chgData name="Jennifer Burdett" userId="1e638bdc-d17d-424e-b8b5-d527180cda3b" providerId="ADAL" clId="{7032895C-FFC6-457B-9586-12FF178D8B51}" dt="2025-05-02T14:15:30.499" v="34" actId="207"/>
          <ac:spMkLst>
            <pc:docMk/>
            <pc:sldMk cId="1118119311" sldId="278"/>
            <ac:spMk id="41" creationId="{E8451F41-0609-C2D6-057B-96840658577B}"/>
          </ac:spMkLst>
        </pc:spChg>
        <pc:spChg chg="mod">
          <ac:chgData name="Jennifer Burdett" userId="1e638bdc-d17d-424e-b8b5-d527180cda3b" providerId="ADAL" clId="{7032895C-FFC6-457B-9586-12FF178D8B51}" dt="2025-05-02T14:16:07.076" v="38" actId="1076"/>
          <ac:spMkLst>
            <pc:docMk/>
            <pc:sldMk cId="1118119311" sldId="278"/>
            <ac:spMk id="49" creationId="{FE070C84-0A06-9596-2A75-3AD396106C9A}"/>
          </ac:spMkLst>
        </pc:spChg>
        <pc:spChg chg="mod">
          <ac:chgData name="Jennifer Burdett" userId="1e638bdc-d17d-424e-b8b5-d527180cda3b" providerId="ADAL" clId="{7032895C-FFC6-457B-9586-12FF178D8B51}" dt="2025-05-02T14:16:10.615" v="39" actId="207"/>
          <ac:spMkLst>
            <pc:docMk/>
            <pc:sldMk cId="1118119311" sldId="278"/>
            <ac:spMk id="51" creationId="{61C4CBCD-DE7B-2562-332B-B0DB70FC1600}"/>
          </ac:spMkLst>
        </pc:spChg>
        <pc:spChg chg="mod">
          <ac:chgData name="Jennifer Burdett" userId="1e638bdc-d17d-424e-b8b5-d527180cda3b" providerId="ADAL" clId="{7032895C-FFC6-457B-9586-12FF178D8B51}" dt="2025-05-02T14:15:49.429" v="36" actId="207"/>
          <ac:spMkLst>
            <pc:docMk/>
            <pc:sldMk cId="1118119311" sldId="278"/>
            <ac:spMk id="52" creationId="{119087EE-AA60-3376-D20C-A185A3066919}"/>
          </ac:spMkLst>
        </pc:spChg>
        <pc:spChg chg="mod">
          <ac:chgData name="Jennifer Burdett" userId="1e638bdc-d17d-424e-b8b5-d527180cda3b" providerId="ADAL" clId="{7032895C-FFC6-457B-9586-12FF178D8B51}" dt="2025-05-02T14:16:00.871" v="37" actId="207"/>
          <ac:spMkLst>
            <pc:docMk/>
            <pc:sldMk cId="1118119311" sldId="278"/>
            <ac:spMk id="53" creationId="{EDDD0927-0F86-F188-6B46-523677E4C301}"/>
          </ac:spMkLst>
        </pc:spChg>
      </pc:sldChg>
      <pc:sldChg chg="modSp mod">
        <pc:chgData name="Jennifer Burdett" userId="1e638bdc-d17d-424e-b8b5-d527180cda3b" providerId="ADAL" clId="{7032895C-FFC6-457B-9586-12FF178D8B51}" dt="2025-04-29T18:57:21.460" v="16" actId="962"/>
        <pc:sldMkLst>
          <pc:docMk/>
          <pc:sldMk cId="4189362709" sldId="2147470673"/>
        </pc:sldMkLst>
        <pc:spChg chg="mod">
          <ac:chgData name="Jennifer Burdett" userId="1e638bdc-d17d-424e-b8b5-d527180cda3b" providerId="ADAL" clId="{7032895C-FFC6-457B-9586-12FF178D8B51}" dt="2025-04-29T18:56:57.324" v="6" actId="962"/>
          <ac:spMkLst>
            <pc:docMk/>
            <pc:sldMk cId="4189362709" sldId="2147470673"/>
            <ac:spMk id="9" creationId="{1951B979-6A1A-7987-C086-0E186CBCC6A9}"/>
          </ac:spMkLst>
        </pc:spChg>
        <pc:picChg chg="mod">
          <ac:chgData name="Jennifer Burdett" userId="1e638bdc-d17d-424e-b8b5-d527180cda3b" providerId="ADAL" clId="{7032895C-FFC6-457B-9586-12FF178D8B51}" dt="2025-04-29T18:57:21.460" v="16" actId="962"/>
          <ac:picMkLst>
            <pc:docMk/>
            <pc:sldMk cId="4189362709" sldId="2147470673"/>
            <ac:picMk id="18" creationId="{42F28167-2B9C-5A12-945F-6E34C020348B}"/>
          </ac:picMkLst>
        </pc:picChg>
      </pc:sldChg>
      <pc:sldChg chg="del">
        <pc:chgData name="Jennifer Burdett" userId="1e638bdc-d17d-424e-b8b5-d527180cda3b" providerId="ADAL" clId="{7032895C-FFC6-457B-9586-12FF178D8B51}" dt="2025-05-02T14:21:10.509" v="46" actId="47"/>
        <pc:sldMkLst>
          <pc:docMk/>
          <pc:sldMk cId="2389918011" sldId="2147480288"/>
        </pc:sldMkLst>
      </pc:sldChg>
      <pc:sldChg chg="modSp">
        <pc:chgData name="Jennifer Burdett" userId="1e638bdc-d17d-424e-b8b5-d527180cda3b" providerId="ADAL" clId="{7032895C-FFC6-457B-9586-12FF178D8B51}" dt="2025-05-02T14:20:54.181" v="45" actId="207"/>
        <pc:sldMkLst>
          <pc:docMk/>
          <pc:sldMk cId="455346122" sldId="2147481959"/>
        </pc:sldMkLst>
        <pc:spChg chg="mod">
          <ac:chgData name="Jennifer Burdett" userId="1e638bdc-d17d-424e-b8b5-d527180cda3b" providerId="ADAL" clId="{7032895C-FFC6-457B-9586-12FF178D8B51}" dt="2025-05-02T14:20:54.181" v="45" actId="207"/>
          <ac:spMkLst>
            <pc:docMk/>
            <pc:sldMk cId="455346122" sldId="2147481959"/>
            <ac:spMk id="18" creationId="{31EC1CD5-1CE4-F72F-CD44-BCA3587DBD14}"/>
          </ac:spMkLst>
        </pc:spChg>
        <pc:spChg chg="mod">
          <ac:chgData name="Jennifer Burdett" userId="1e638bdc-d17d-424e-b8b5-d527180cda3b" providerId="ADAL" clId="{7032895C-FFC6-457B-9586-12FF178D8B51}" dt="2025-05-02T14:20:50.445" v="44" actId="207"/>
          <ac:spMkLst>
            <pc:docMk/>
            <pc:sldMk cId="455346122" sldId="2147481959"/>
            <ac:spMk id="21" creationId="{6132EC6D-52D3-2013-2E02-6B416C4CD576}"/>
          </ac:spMkLst>
        </pc:spChg>
      </pc:sldChg>
      <pc:sldChg chg="modNotesTx">
        <pc:chgData name="Jennifer Burdett" userId="1e638bdc-d17d-424e-b8b5-d527180cda3b" providerId="ADAL" clId="{7032895C-FFC6-457B-9586-12FF178D8B51}" dt="2025-05-02T14:22:57.766" v="57" actId="20577"/>
        <pc:sldMkLst>
          <pc:docMk/>
          <pc:sldMk cId="485205935" sldId="2147482181"/>
        </pc:sldMkLst>
      </pc:sldChg>
      <pc:sldChg chg="modNotesTx">
        <pc:chgData name="Jennifer Burdett" userId="1e638bdc-d17d-424e-b8b5-d527180cda3b" providerId="ADAL" clId="{7032895C-FFC6-457B-9586-12FF178D8B51}" dt="2025-05-02T14:23:18.607" v="63" actId="20577"/>
        <pc:sldMkLst>
          <pc:docMk/>
          <pc:sldMk cId="1108324924" sldId="2147482184"/>
        </pc:sldMkLst>
      </pc:sldChg>
      <pc:sldChg chg="del">
        <pc:chgData name="Jennifer Burdett" userId="1e638bdc-d17d-424e-b8b5-d527180cda3b" providerId="ADAL" clId="{7032895C-FFC6-457B-9586-12FF178D8B51}" dt="2025-05-02T14:24:05.702" v="68" actId="47"/>
        <pc:sldMkLst>
          <pc:docMk/>
          <pc:sldMk cId="2501033313" sldId="2147482550"/>
        </pc:sldMkLst>
      </pc:sldChg>
      <pc:sldChg chg="addSp modSp mod">
        <pc:chgData name="Jennifer Burdett" userId="1e638bdc-d17d-424e-b8b5-d527180cda3b" providerId="ADAL" clId="{7032895C-FFC6-457B-9586-12FF178D8B51}" dt="2025-04-29T18:57:34.904" v="19" actId="33699"/>
        <pc:sldMkLst>
          <pc:docMk/>
          <pc:sldMk cId="2710205027" sldId="2147482552"/>
        </pc:sldMkLst>
        <pc:spChg chg="add mod">
          <ac:chgData name="Jennifer Burdett" userId="1e638bdc-d17d-424e-b8b5-d527180cda3b" providerId="ADAL" clId="{7032895C-FFC6-457B-9586-12FF178D8B51}" dt="2025-04-29T18:57:34.904" v="19" actId="33699"/>
          <ac:spMkLst>
            <pc:docMk/>
            <pc:sldMk cId="2710205027" sldId="2147482552"/>
            <ac:spMk id="2" creationId="{C5F98B49-73A8-BF43-93B4-62A87B39267E}"/>
          </ac:spMkLst>
        </pc:spChg>
        <pc:picChg chg="mod">
          <ac:chgData name="Jennifer Burdett" userId="1e638bdc-d17d-424e-b8b5-d527180cda3b" providerId="ADAL" clId="{7032895C-FFC6-457B-9586-12FF178D8B51}" dt="2025-04-29T18:57:21.438" v="14" actId="962"/>
          <ac:picMkLst>
            <pc:docMk/>
            <pc:sldMk cId="2710205027" sldId="2147482552"/>
            <ac:picMk id="16" creationId="{BFA18862-6414-E0D0-AF3B-5D89105E7ADA}"/>
          </ac:picMkLst>
        </pc:picChg>
      </pc:sldChg>
      <pc:sldChg chg="modSp mod">
        <pc:chgData name="Jennifer Burdett" userId="1e638bdc-d17d-424e-b8b5-d527180cda3b" providerId="ADAL" clId="{7032895C-FFC6-457B-9586-12FF178D8B51}" dt="2025-04-29T18:56:57.300" v="5" actId="962"/>
        <pc:sldMkLst>
          <pc:docMk/>
          <pc:sldMk cId="3631538521" sldId="2147483059"/>
        </pc:sldMkLst>
        <pc:spChg chg="mod">
          <ac:chgData name="Jennifer Burdett" userId="1e638bdc-d17d-424e-b8b5-d527180cda3b" providerId="ADAL" clId="{7032895C-FFC6-457B-9586-12FF178D8B51}" dt="2025-04-29T18:56:57.279" v="1" actId="962"/>
          <ac:spMkLst>
            <pc:docMk/>
            <pc:sldMk cId="3631538521" sldId="2147483059"/>
            <ac:spMk id="28" creationId="{B91217DF-6BE1-FD84-AD33-66323402DF5A}"/>
          </ac:spMkLst>
        </pc:spChg>
        <pc:spChg chg="mod">
          <ac:chgData name="Jennifer Burdett" userId="1e638bdc-d17d-424e-b8b5-d527180cda3b" providerId="ADAL" clId="{7032895C-FFC6-457B-9586-12FF178D8B51}" dt="2025-04-29T18:56:57.300" v="5" actId="962"/>
          <ac:spMkLst>
            <pc:docMk/>
            <pc:sldMk cId="3631538521" sldId="2147483059"/>
            <ac:spMk id="82" creationId="{BF276B91-38F0-D69B-B50B-F7222DF0264B}"/>
          </ac:spMkLst>
        </pc:spChg>
        <pc:spChg chg="mod">
          <ac:chgData name="Jennifer Burdett" userId="1e638bdc-d17d-424e-b8b5-d527180cda3b" providerId="ADAL" clId="{7032895C-FFC6-457B-9586-12FF178D8B51}" dt="2025-04-29T18:56:57.285" v="2" actId="962"/>
          <ac:spMkLst>
            <pc:docMk/>
            <pc:sldMk cId="3631538521" sldId="2147483059"/>
            <ac:spMk id="107" creationId="{16772E4B-ACE4-DEE1-3042-49CA93689E37}"/>
          </ac:spMkLst>
        </pc:spChg>
        <pc:spChg chg="mod">
          <ac:chgData name="Jennifer Burdett" userId="1e638bdc-d17d-424e-b8b5-d527180cda3b" providerId="ADAL" clId="{7032895C-FFC6-457B-9586-12FF178D8B51}" dt="2025-04-29T18:56:57.290" v="3" actId="962"/>
          <ac:spMkLst>
            <pc:docMk/>
            <pc:sldMk cId="3631538521" sldId="2147483059"/>
            <ac:spMk id="108" creationId="{1A1167AF-63FB-4DDD-0E41-9988F8EDB95E}"/>
          </ac:spMkLst>
        </pc:spChg>
        <pc:spChg chg="mod">
          <ac:chgData name="Jennifer Burdett" userId="1e638bdc-d17d-424e-b8b5-d527180cda3b" providerId="ADAL" clId="{7032895C-FFC6-457B-9586-12FF178D8B51}" dt="2025-04-29T18:56:57.273" v="0" actId="962"/>
          <ac:spMkLst>
            <pc:docMk/>
            <pc:sldMk cId="3631538521" sldId="2147483059"/>
            <ac:spMk id="140" creationId="{EECBB466-2580-85EE-4D97-377E543D5990}"/>
          </ac:spMkLst>
        </pc:spChg>
        <pc:cxnChg chg="mod">
          <ac:chgData name="Jennifer Burdett" userId="1e638bdc-d17d-424e-b8b5-d527180cda3b" providerId="ADAL" clId="{7032895C-FFC6-457B-9586-12FF178D8B51}" dt="2025-04-29T18:56:57.295" v="4" actId="962"/>
          <ac:cxnSpMkLst>
            <pc:docMk/>
            <pc:sldMk cId="3631538521" sldId="2147483059"/>
            <ac:cxnSpMk id="117" creationId="{70702ACC-F350-E436-C82C-CA0718DBD9D3}"/>
          </ac:cxnSpMkLst>
        </pc:cxnChg>
      </pc:sldChg>
      <pc:sldChg chg="del">
        <pc:chgData name="Jennifer Burdett" userId="1e638bdc-d17d-424e-b8b5-d527180cda3b" providerId="ADAL" clId="{7032895C-FFC6-457B-9586-12FF178D8B51}" dt="2025-05-02T14:24:22.303" v="69" actId="47"/>
        <pc:sldMkLst>
          <pc:docMk/>
          <pc:sldMk cId="3943544517" sldId="2147483287"/>
        </pc:sldMkLst>
      </pc:sldChg>
      <pc:sldChg chg="modNotesTx">
        <pc:chgData name="Jennifer Burdett" userId="1e638bdc-d17d-424e-b8b5-d527180cda3b" providerId="ADAL" clId="{7032895C-FFC6-457B-9586-12FF178D8B51}" dt="2025-05-02T14:23:57.793" v="67" actId="20577"/>
        <pc:sldMkLst>
          <pc:docMk/>
          <pc:sldMk cId="2604157917" sldId="2147483636"/>
        </pc:sldMkLst>
      </pc:sldChg>
      <pc:sldChg chg="modSp mod">
        <pc:chgData name="Jennifer Burdett" userId="1e638bdc-d17d-424e-b8b5-d527180cda3b" providerId="ADAL" clId="{7032895C-FFC6-457B-9586-12FF178D8B51}" dt="2025-04-29T18:57:21.480" v="18" actId="962"/>
        <pc:sldMkLst>
          <pc:docMk/>
          <pc:sldMk cId="1874758946" sldId="2147483639"/>
        </pc:sldMkLst>
        <pc:spChg chg="mod">
          <ac:chgData name="Jennifer Burdett" userId="1e638bdc-d17d-424e-b8b5-d527180cda3b" providerId="ADAL" clId="{7032895C-FFC6-457B-9586-12FF178D8B51}" dt="2025-04-29T18:56:57.356" v="8" actId="962"/>
          <ac:spMkLst>
            <pc:docMk/>
            <pc:sldMk cId="1874758946" sldId="2147483639"/>
            <ac:spMk id="5" creationId="{EE3AD22A-EB27-AFED-2269-E0E18F474BD9}"/>
          </ac:spMkLst>
        </pc:spChg>
        <pc:spChg chg="mod">
          <ac:chgData name="Jennifer Burdett" userId="1e638bdc-d17d-424e-b8b5-d527180cda3b" providerId="ADAL" clId="{7032895C-FFC6-457B-9586-12FF178D8B51}" dt="2025-04-29T18:56:57.361" v="9" actId="962"/>
          <ac:spMkLst>
            <pc:docMk/>
            <pc:sldMk cId="1874758946" sldId="2147483639"/>
            <ac:spMk id="6" creationId="{17DBFC31-7AEE-64A4-D87E-70DD573709CF}"/>
          </ac:spMkLst>
        </pc:spChg>
        <pc:spChg chg="mod">
          <ac:chgData name="Jennifer Burdett" userId="1e638bdc-d17d-424e-b8b5-d527180cda3b" providerId="ADAL" clId="{7032895C-FFC6-457B-9586-12FF178D8B51}" dt="2025-04-29T18:56:57.350" v="7" actId="962"/>
          <ac:spMkLst>
            <pc:docMk/>
            <pc:sldMk cId="1874758946" sldId="2147483639"/>
            <ac:spMk id="7" creationId="{C955D7C0-87A6-A945-1452-D9E9550286C7}"/>
          </ac:spMkLst>
        </pc:spChg>
        <pc:spChg chg="mod">
          <ac:chgData name="Jennifer Burdett" userId="1e638bdc-d17d-424e-b8b5-d527180cda3b" providerId="ADAL" clId="{7032895C-FFC6-457B-9586-12FF178D8B51}" dt="2025-04-29T18:56:57.368" v="10" actId="962"/>
          <ac:spMkLst>
            <pc:docMk/>
            <pc:sldMk cId="1874758946" sldId="2147483639"/>
            <ac:spMk id="46" creationId="{3297D2B5-016E-888D-1DBE-EF073A3B9BC7}"/>
          </ac:spMkLst>
        </pc:spChg>
        <pc:spChg chg="mod">
          <ac:chgData name="Jennifer Burdett" userId="1e638bdc-d17d-424e-b8b5-d527180cda3b" providerId="ADAL" clId="{7032895C-FFC6-457B-9586-12FF178D8B51}" dt="2025-04-29T18:56:57.373" v="11" actId="962"/>
          <ac:spMkLst>
            <pc:docMk/>
            <pc:sldMk cId="1874758946" sldId="2147483639"/>
            <ac:spMk id="49" creationId="{EC1295CC-D99E-8997-A4A0-E89E082691C7}"/>
          </ac:spMkLst>
        </pc:spChg>
        <pc:spChg chg="mod">
          <ac:chgData name="Jennifer Burdett" userId="1e638bdc-d17d-424e-b8b5-d527180cda3b" providerId="ADAL" clId="{7032895C-FFC6-457B-9586-12FF178D8B51}" dt="2025-04-29T18:56:57.378" v="12" actId="962"/>
          <ac:spMkLst>
            <pc:docMk/>
            <pc:sldMk cId="1874758946" sldId="2147483639"/>
            <ac:spMk id="50" creationId="{DA65852E-F3F1-7BE1-CF56-45DE9240C799}"/>
          </ac:spMkLst>
        </pc:spChg>
        <pc:picChg chg="mod">
          <ac:chgData name="Jennifer Burdett" userId="1e638bdc-d17d-424e-b8b5-d527180cda3b" providerId="ADAL" clId="{7032895C-FFC6-457B-9586-12FF178D8B51}" dt="2025-04-29T18:57:21.480" v="18" actId="962"/>
          <ac:picMkLst>
            <pc:docMk/>
            <pc:sldMk cId="1874758946" sldId="2147483639"/>
            <ac:picMk id="14" creationId="{0B028DAE-A145-2F4D-85B2-D481810D84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isc2.org/Insights/2024/10/ISC2-2024-Cybersecurity-Workforce-Study"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app.highlights.guide/start/f4f590f6-8937-40f9-91ec-632de546ab98?token=40f793d4-2956-40a4-b11a-6b3d4f92557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F7C39E19-974F-4B90-B9A5-596933717C14}" type="slidenum">
              <a:rPr lang="en-US" smtClean="0"/>
              <a:t>1</a:t>
            </a:fld>
            <a:endParaRPr lang="en-US"/>
          </a:p>
        </p:txBody>
      </p:sp>
    </p:spTree>
    <p:extLst>
      <p:ext uri="{BB962C8B-B14F-4D97-AF65-F5344CB8AC3E}">
        <p14:creationId xmlns:p14="http://schemas.microsoft.com/office/powerpoint/2010/main" val="427935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9FED6-2291-8BFE-A65D-80B755960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EFCD9-54E5-8C34-3E2A-98CF57483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CC9585-2797-9283-5B89-BFBEA28424BA}"/>
              </a:ext>
            </a:extLst>
          </p:cNvPr>
          <p:cNvSpPr>
            <a:spLocks noGrp="1"/>
          </p:cNvSpPr>
          <p:nvPr>
            <p:ph type="body" idx="1"/>
          </p:nvPr>
        </p:nvSpPr>
        <p:spPr/>
        <p:txBody>
          <a:bodyPr/>
          <a:lstStyle/>
          <a:p>
            <a:pPr marL="0" marR="0">
              <a:lnSpc>
                <a:spcPct val="107000"/>
              </a:lnSpc>
              <a:spcAft>
                <a:spcPts val="800"/>
              </a:spcAft>
            </a:pPr>
            <a:r>
              <a:rPr lang="en-US" sz="900">
                <a:effectLst/>
                <a:latin typeface="Aptos" panose="020B0004020202020204" pitchFamily="34" charset="0"/>
                <a:ea typeface="Aptos" panose="020B0004020202020204" pitchFamily="34" charset="0"/>
                <a:cs typeface="Times New Roman" panose="02020603050405020304" pitchFamily="18" charset="0"/>
              </a:rPr>
              <a:t>Today, the speed, scale, and complexity of cyberattacks are increasing rapidly. Security teams are dealing with a large number of complicated threats, numerous alerts, and an expanding array of tools to manage. They’re overwhelmed. Additionally, they must comply with regulatory standards and cope with a global shortage of around 4.7 million cybersecurity professionals, which makes their job even harder.</a:t>
            </a:r>
          </a:p>
          <a:p>
            <a:pPr marL="0" marR="0">
              <a:lnSpc>
                <a:spcPct val="107000"/>
              </a:lnSpc>
              <a:spcAft>
                <a:spcPts val="800"/>
              </a:spcAft>
            </a:pPr>
            <a:endParaRPr lang="en-US" sz="9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900">
                <a:effectLst/>
                <a:latin typeface="Aptos" panose="020B0004020202020204" pitchFamily="34" charset="0"/>
                <a:ea typeface="Aptos" panose="020B0004020202020204" pitchFamily="34" charset="0"/>
                <a:cs typeface="Times New Roman" panose="02020603050405020304" pitchFamily="18" charset="0"/>
              </a:rPr>
              <a:t>These challenges create silos in both technologies and teams, slowing down response times to incidents or issues and causing team members to feel overwhelmed by the workload and the lack of expertise available to address it.</a:t>
            </a:r>
          </a:p>
          <a:p>
            <a:endParaRPr lang="en-US"/>
          </a:p>
          <a:p>
            <a:r>
              <a:rPr lang="en-US"/>
              <a:t>And the stakes are high: the global average cost of a data breach in 2024 stands at an astounding $4.88 million dollars per incident, up 10% from last year. </a:t>
            </a:r>
          </a:p>
          <a:p>
            <a:endParaRPr lang="en-US"/>
          </a:p>
          <a:p>
            <a:r>
              <a:rPr lang="en-US">
                <a:hlinkClick r:id="rId3"/>
              </a:rPr>
              <a:t>* 2024 ISC2 Cybersecurity Workforce Study</a:t>
            </a:r>
            <a:endParaRPr lang="en-US"/>
          </a:p>
          <a:p>
            <a:pPr marL="171450" indent="-171450">
              <a:buFont typeface="Arial" panose="020B0604020202020204" pitchFamily="34" charset="0"/>
              <a:buChar char="•"/>
            </a:pPr>
            <a:endParaRPr lang="en-US"/>
          </a:p>
        </p:txBody>
      </p:sp>
      <p:sp>
        <p:nvSpPr>
          <p:cNvPr id="4" name="Header Placeholder 3">
            <a:extLst>
              <a:ext uri="{FF2B5EF4-FFF2-40B4-BE49-F238E27FC236}">
                <a16:creationId xmlns:a16="http://schemas.microsoft.com/office/drawing/2014/main" id="{6763FCAF-C11B-6B12-A6FE-E3D41C236D3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1247389-6311-0EFE-7B2C-4AD98993010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B60FAD8-5887-1E54-094A-F3D2EB925827}"/>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5/2/2025 9:12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C43ACCF-45F6-D7E6-6B63-DA3DA428E54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6330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3200" kern="100">
                <a:effectLst/>
                <a:latin typeface="Calibri"/>
                <a:ea typeface="Calibri" panose="020F0502020204030204" pitchFamily="34" charset="0"/>
                <a:cs typeface="Calibri"/>
              </a:rPr>
              <a:t>Gen AI has only made this worse.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3200"/>
          </a:p>
          <a:p>
            <a:pPr marL="0" marR="0" lvl="0" indent="0" algn="l" defTabSz="914367" rtl="0" eaLnBrk="1" fontAlgn="auto" latinLnBrk="0" hangingPunct="1">
              <a:lnSpc>
                <a:spcPct val="90000"/>
              </a:lnSpc>
              <a:spcBef>
                <a:spcPts val="0"/>
              </a:spcBef>
              <a:spcAft>
                <a:spcPts val="333"/>
              </a:spcAft>
              <a:buClrTx/>
              <a:buSzTx/>
              <a:buFontTx/>
              <a:buNone/>
              <a:tabLst/>
              <a:defRPr/>
            </a:pPr>
            <a:r>
              <a:rPr lang="en-US" sz="3200"/>
              <a:t>But we can also look to how Gen AI better protects us and connects our security stack into a more seamless way to work.</a:t>
            </a:r>
            <a:endParaRPr lang="en-US" sz="3200" kern="100">
              <a:effectLst/>
              <a:latin typeface="Calibri"/>
              <a:ea typeface="Calibri" panose="020F0502020204030204" pitchFamily="34" charset="0"/>
              <a:cs typeface="Calibri"/>
            </a:endParaRPr>
          </a:p>
          <a:p>
            <a:pPr>
              <a:defRPr/>
            </a:pPr>
            <a:endParaRPr lang="en-US" sz="3200" kern="100">
              <a:effectLst/>
              <a:latin typeface="Calibri"/>
              <a:ea typeface="Calibri" panose="020F0502020204030204" pitchFamily="34" charset="0"/>
              <a:cs typeface="Calibri"/>
            </a:endParaRPr>
          </a:p>
          <a:p>
            <a:pPr>
              <a:defRPr/>
            </a:pPr>
            <a:r>
              <a:rPr lang="en-US" sz="3200" kern="100">
                <a:effectLst/>
                <a:latin typeface="Calibri"/>
                <a:ea typeface="Calibri" panose="020F0502020204030204" pitchFamily="34" charset="0"/>
                <a:cs typeface="Calibri"/>
              </a:rPr>
              <a:t>And </a:t>
            </a:r>
            <a:r>
              <a:rPr lang="en-US" sz="1800" kern="100"/>
              <a:t>we know our adversaries are creative. </a:t>
            </a:r>
          </a:p>
          <a:p>
            <a:pPr>
              <a:defRPr/>
            </a:pPr>
            <a:endParaRPr lang="en-US" sz="1800" kern="100"/>
          </a:p>
          <a:p>
            <a:pPr>
              <a:defRPr/>
            </a:pPr>
            <a:r>
              <a:rPr lang="en-US" sz="1800" kern="100"/>
              <a:t>We know that we can use </a:t>
            </a:r>
            <a:r>
              <a:rPr lang="en-US" sz="1800" kern="100" err="1"/>
              <a:t>GenAI</a:t>
            </a:r>
            <a:r>
              <a:rPr lang="en-US" sz="1800" kern="100"/>
              <a:t> for good – to be more efficient, to be more accurate.</a:t>
            </a:r>
          </a:p>
          <a:p>
            <a:pPr>
              <a:defRPr/>
            </a:pPr>
            <a:endParaRPr lang="en-US" sz="1800" kern="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t>But AI is expanding the attack surface - </a:t>
            </a:r>
            <a:r>
              <a:rPr lang="en-US" sz="1800" b="0" i="0">
                <a:solidFill>
                  <a:srgbClr val="000000"/>
                </a:solidFill>
                <a:effectLst/>
                <a:highlight>
                  <a:srgbClr val="FFFFFF"/>
                </a:highlight>
                <a:latin typeface="Segoe UI" panose="020B0502040204020203" pitchFamily="34" charset="0"/>
              </a:rPr>
              <a:t>Gartner estimates that by 2025, </a:t>
            </a:r>
            <a:r>
              <a:rPr lang="en-US" sz="1800" b="0" i="0" err="1">
                <a:solidFill>
                  <a:srgbClr val="000000"/>
                </a:solidFill>
                <a:effectLst/>
                <a:highlight>
                  <a:srgbClr val="FFFFFF"/>
                </a:highlight>
                <a:latin typeface="Segoe UI" panose="020B0502040204020203" pitchFamily="34" charset="0"/>
              </a:rPr>
              <a:t>GenAI</a:t>
            </a:r>
            <a:r>
              <a:rPr lang="en-US" sz="1800" b="0" i="0">
                <a:solidFill>
                  <a:srgbClr val="000000"/>
                </a:solidFill>
                <a:effectLst/>
                <a:highlight>
                  <a:srgbClr val="FFFFFF"/>
                </a:highlight>
                <a:latin typeface="Segoe UI" panose="020B0502040204020203" pitchFamily="34" charset="0"/>
              </a:rPr>
              <a:t> will account for 10% of all data produced.</a:t>
            </a:r>
            <a:r>
              <a:rPr lang="en-US" sz="1800" b="0" i="0" kern="100">
                <a:solidFill>
                  <a:srgbClr val="000000"/>
                </a:solidFill>
                <a:effectLst/>
                <a:highlight>
                  <a:srgbClr val="FFFFFF"/>
                </a:highlight>
                <a:latin typeface="Segoe UI" panose="020B0502040204020203" pitchFamily="34" charset="0"/>
              </a:rPr>
              <a:t> </a:t>
            </a:r>
            <a:r>
              <a:rPr lang="en-US" sz="1800" kern="100"/>
              <a:t>And bad actors know they can use </a:t>
            </a:r>
            <a:r>
              <a:rPr lang="en-US" sz="1800" kern="100" err="1"/>
              <a:t>GenAI</a:t>
            </a:r>
            <a:r>
              <a:rPr lang="en-US" sz="1800" kern="100"/>
              <a:t> to be more efficient and more accurate too. They will use AI in all kinds of creative and persistent ways. </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5/2/2025 9:12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25574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Who here is an "official" security person? Great, thank you. </a:t>
            </a:r>
          </a:p>
          <a:p>
            <a:pPr marL="0" marR="0">
              <a:lnSpc>
                <a:spcPct val="107000"/>
              </a:lnSpc>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Now, how many of you end up doing security work for your organization, even though it's not technically part of your job description? I see a few more hands, thank you for your honesty. And how about our developers—any security champions among you? Excellent, it's wonderful to see such dedication to security.</a:t>
            </a:r>
          </a:p>
          <a:p>
            <a:pPr marL="0" marR="0">
              <a:lnSpc>
                <a:spcPct val="107000"/>
              </a:lnSpc>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The reality is, security isn't just the responsibility of those with "security" in their job titles. It's a crucial aspect that impacts all of us, regardless of our official roles. This is why tools like Security Copilot are so valuable. They are designed with non-security professionals in mind, providing the guidance and support you need to help safeguard your organization's assets.</a:t>
            </a:r>
          </a:p>
          <a:p>
            <a:pPr marL="0" marR="0">
              <a:lnSpc>
                <a:spcPct val="107000"/>
              </a:lnSpc>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So, whether you're a seasoned security expert, a developer stepping up as a security champion, or someone who finds themselves wearing multiple hats, know that Security Copilot is here to back you up. Together, we can build a more secure and resilient environment for everyone.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152367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Security Copilot offers benefits for a variety of roles within the security field.</a:t>
            </a:r>
          </a:p>
          <a:p>
            <a:pPr marL="0" marR="0">
              <a:lnSpc>
                <a:spcPct val="107000"/>
              </a:lnSpc>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In security operations, both junior and senior Security Operations Center (SOC) analysts find it useful. Junior analysts appreciate features like incident summarization that speed up investigations and remediation guidance. Senior analysts can automate complex tasks such as analyzing user-reported phishing incidents and enriching incidents with additional details. Copilot can also reverse engineer malicious scripts, providing actionable insights that save time for both junior and senior analysts. A study conducted in January showed that professionals using Copilot were 12% more accurate at script analysis, while novices were 34% more accurate.</a:t>
            </a:r>
          </a:p>
          <a:p>
            <a:pPr marL="0" marR="0">
              <a:lnSpc>
                <a:spcPct val="107000"/>
              </a:lnSpc>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Threat Intelligence (TI) analysts can use Copilot to get enriched analysis by pulling data from the entire threat landscape, and it helps speed up threat hunting with AI-powered insights and guidance. Chief Information Security Officers (CISOs) can use Copilot for executive summaries and detailed reports tailored to both technical and nontechnical audiences.</a:t>
            </a:r>
          </a:p>
          <a:p>
            <a:pPr marL="0" marR="0">
              <a:lnSpc>
                <a:spcPct val="107000"/>
              </a:lnSpc>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Beyond the SOC, data security teams and IT teams also find value in Copilot. Data security administrators gain comprehensive AI-powered visibility and more accurate risk analysis. They can leverage Copilot for proactive data security posture management, identifying protection gaps, and streamlining controls with features like data loss prevention. IT teams, including identity administrators, can use Copilot for faster and more accurate risk investigation, streamlined troubleshooting, and AI-powered device insights.</a:t>
            </a:r>
          </a:p>
          <a:p>
            <a:endParaRPr lang="en-US"/>
          </a:p>
        </p:txBody>
      </p:sp>
      <p:sp>
        <p:nvSpPr>
          <p:cNvPr id="4" name="Slide Number Placeholder 3"/>
          <p:cNvSpPr>
            <a:spLocks noGrp="1"/>
          </p:cNvSpPr>
          <p:nvPr>
            <p:ph type="sldNum" sz="quarter" idx="5"/>
          </p:nvPr>
        </p:nvSpPr>
        <p:spPr/>
        <p:txBody>
          <a:bodyPr/>
          <a:lstStyle/>
          <a:p>
            <a:fld id="{9E36EF7C-DD56-4BCB-8D3F-2654856B392E}" type="slidenum">
              <a:rPr lang="en-US" smtClean="0"/>
              <a:t>15</a:t>
            </a:fld>
            <a:endParaRPr lang="en-US"/>
          </a:p>
        </p:txBody>
      </p:sp>
    </p:spTree>
    <p:extLst>
      <p:ext uri="{BB962C8B-B14F-4D97-AF65-F5344CB8AC3E}">
        <p14:creationId xmlns:p14="http://schemas.microsoft.com/office/powerpoint/2010/main" val="2181957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{Rod}</a:t>
            </a:r>
          </a:p>
          <a:p>
            <a:endParaRPr lang="en-US" dirty="0"/>
          </a:p>
          <a:p>
            <a:r>
              <a:rPr lang="en-US" dirty="0"/>
              <a:t>Now let’s dig into how Security Copilot works to supply its value to those responsible for security in their organizations.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668606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800" kern="0">
                <a:latin typeface="Segoe UI"/>
                <a:cs typeface="Segoe UI" pitchFamily="34" charset="0"/>
              </a:rPr>
              <a:t>To better understand how Security Copilot works let's walk through how the process works. It begins when a prompt is submitted, which initiates the sequence of events.</a:t>
            </a:r>
          </a:p>
          <a:p>
            <a:pPr marL="0" marR="0">
              <a:spcBef>
                <a:spcPts val="0"/>
              </a:spcBef>
              <a:spcAft>
                <a:spcPts val="0"/>
              </a:spcAft>
            </a:pPr>
            <a:endParaRPr lang="en-US" sz="800" kern="0">
              <a:latin typeface="Segoe UI"/>
              <a:cs typeface="Segoe UI" pitchFamily="34" charset="0"/>
            </a:endParaRPr>
          </a:p>
          <a:p>
            <a:pPr marL="0" marR="0">
              <a:spcBef>
                <a:spcPts val="0"/>
              </a:spcBef>
              <a:spcAft>
                <a:spcPts val="0"/>
              </a:spcAft>
            </a:pPr>
            <a:r>
              <a:rPr lang="en-US" sz="800" kern="0">
                <a:latin typeface="Segoe UI"/>
                <a:cs typeface="Segoe UI" pitchFamily="34" charset="0"/>
              </a:rPr>
              <a:t>Next the Orchestrator takes up the request, determines initial context and builds plans using all available skills. This step is crucial as it sets up the framework for how the request will be handled.</a:t>
            </a:r>
          </a:p>
          <a:p>
            <a:pPr marL="0" marR="0">
              <a:spcBef>
                <a:spcPts val="0"/>
              </a:spcBef>
              <a:spcAft>
                <a:spcPts val="0"/>
              </a:spcAft>
            </a:pPr>
            <a:endParaRPr lang="en-US" sz="800" kern="0">
              <a:latin typeface="Segoe UI"/>
              <a:cs typeface="Segoe UI" pitchFamily="34" charset="0"/>
            </a:endParaRPr>
          </a:p>
          <a:p>
            <a:pPr marL="0" marR="0">
              <a:spcBef>
                <a:spcPts val="0"/>
              </a:spcBef>
              <a:spcAft>
                <a:spcPts val="0"/>
              </a:spcAft>
            </a:pPr>
            <a:r>
              <a:rPr lang="en-US" sz="800" kern="0">
                <a:latin typeface="Segoe UI"/>
                <a:cs typeface="Segoe UI" pitchFamily="34" charset="0"/>
              </a:rPr>
              <a:t>Next, we see that a plan is executed on how to get the required data related to the prompt. It acts as an intermediary that refines and contextualizes information.</a:t>
            </a:r>
          </a:p>
          <a:p>
            <a:pPr marL="0" marR="0">
              <a:spcBef>
                <a:spcPts val="0"/>
              </a:spcBef>
              <a:spcAft>
                <a:spcPts val="0"/>
              </a:spcAft>
            </a:pPr>
            <a:endParaRPr lang="en-US" sz="800" kern="0">
              <a:latin typeface="Segoe UI"/>
              <a:cs typeface="Segoe UI" pitchFamily="34" charset="0"/>
            </a:endParaRPr>
          </a:p>
          <a:p>
            <a:pPr marL="0" marR="0">
              <a:spcBef>
                <a:spcPts val="0"/>
              </a:spcBef>
              <a:spcAft>
                <a:spcPts val="0"/>
              </a:spcAft>
            </a:pPr>
            <a:r>
              <a:rPr lang="en-US" sz="800" kern="0">
                <a:latin typeface="Segoe UI"/>
                <a:cs typeface="Segoe UI" pitchFamily="34" charset="0"/>
              </a:rPr>
              <a:t>Moving forward, thanks to the extensibility in Security Copilot, installed and enabled Plugins are utilized to analyze all data and patterns to provide intelligent insights. This step involves deep analysis and interpretation of data.</a:t>
            </a:r>
          </a:p>
          <a:p>
            <a:pPr marL="0" marR="0">
              <a:spcBef>
                <a:spcPts val="0"/>
              </a:spcBef>
              <a:spcAft>
                <a:spcPts val="0"/>
              </a:spcAft>
            </a:pPr>
            <a:endParaRPr lang="en-US" sz="800" kern="0">
              <a:latin typeface="Segoe UI"/>
              <a:cs typeface="Segoe UI" pitchFamily="34" charset="0"/>
            </a:endParaRPr>
          </a:p>
          <a:p>
            <a:pPr marL="0" marR="0">
              <a:spcBef>
                <a:spcPts val="0"/>
              </a:spcBef>
              <a:spcAft>
                <a:spcPts val="0"/>
              </a:spcAft>
            </a:pPr>
            <a:r>
              <a:rPr lang="en-US" sz="800" kern="0">
                <a:latin typeface="Segoe UI"/>
                <a:cs typeface="Segoe UI" pitchFamily="34" charset="0"/>
              </a:rPr>
              <a:t>Finally, the Security Copilot mechanism combines all data and content with the response model until we achieve our final product. The Response is then delivered back to the human user.</a:t>
            </a:r>
          </a:p>
          <a:p>
            <a:pPr marL="0" marR="0">
              <a:spcBef>
                <a:spcPts val="0"/>
              </a:spcBef>
              <a:spcAft>
                <a:spcPts val="0"/>
              </a:spcAft>
            </a:pPr>
            <a:endParaRPr lang="en-US" sz="800" kern="0">
              <a:latin typeface="Segoe UI"/>
              <a:cs typeface="Segoe UI" pitchFamily="34" charset="0"/>
            </a:endParaRPr>
          </a:p>
          <a:p>
            <a:pPr marL="0" marR="0">
              <a:spcBef>
                <a:spcPts val="0"/>
              </a:spcBef>
              <a:spcAft>
                <a:spcPts val="0"/>
              </a:spcAft>
            </a:pPr>
            <a:r>
              <a:rPr lang="en-US" sz="800" kern="0">
                <a:latin typeface="Segoe UI"/>
                <a:cs typeface="Segoe UI" pitchFamily="34" charset="0"/>
              </a:rPr>
              <a:t>This entire process encapsulates how modern systems can efficiently handle requests while ensuring that each step contributes towards generating an informed and accurate response.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607944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nSpc>
                <a:spcPct val="115000"/>
              </a:lnSpc>
              <a:spcAft>
                <a:spcPts val="800"/>
              </a:spcAft>
              <a:buFont typeface="+mj-lt"/>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&lt;click&gt; User prompts from security products are directed to Copilot. These prompts may arise from various security scenarios, requiring immediate and precise handling.</a:t>
            </a:r>
          </a:p>
          <a:p>
            <a:pPr marL="342900" marR="0" indent="-342900">
              <a:lnSpc>
                <a:spcPct val="115000"/>
              </a:lnSpc>
              <a:spcAft>
                <a:spcPts val="800"/>
              </a:spcAft>
              <a:buFont typeface="+mj-lt"/>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&lt;click&gt; Upon receiving the prompts, Copilot accesses dedicated plugins for pre-processing. This stage ensures that the prompts are appropriately formatted and refined, enabling better comprehension and response.</a:t>
            </a:r>
          </a:p>
          <a:p>
            <a:pPr marL="342900" marR="0" indent="-342900">
              <a:lnSpc>
                <a:spcPct val="115000"/>
              </a:lnSpc>
              <a:spcAft>
                <a:spcPts val="800"/>
              </a:spcAft>
              <a:buFont typeface="+mj-lt"/>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&lt;click&gt; Next, Copilot sends the modified prompt to the Language Learning Model (LLM).</a:t>
            </a:r>
          </a:p>
          <a:p>
            <a:pPr marL="342900" marR="0" indent="-342900">
              <a:lnSpc>
                <a:spcPct val="115000"/>
              </a:lnSpc>
              <a:spcAft>
                <a:spcPts val="800"/>
              </a:spcAft>
              <a:buFont typeface="+mj-lt"/>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&lt;click&gt; The LLM processes the prompt, generating a relevant and accurate response based on the provided information.</a:t>
            </a:r>
          </a:p>
          <a:p>
            <a:pPr marL="342900" marR="0" indent="-342900">
              <a:lnSpc>
                <a:spcPct val="115000"/>
              </a:lnSpc>
              <a:spcAft>
                <a:spcPts val="800"/>
              </a:spcAft>
              <a:buFont typeface="+mj-lt"/>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&lt;click&gt; Once Copilot receives the response from the LLM, it accesses specific plugins for post-processing. This step ensures that the response is polished and tailored to meet the requirements of the security products, enhancing clarity and relevance. Plugins play an important role and will be covered in more depth later in the session.</a:t>
            </a:r>
          </a:p>
          <a:p>
            <a:pPr marL="342900" marR="0" indent="-342900">
              <a:lnSpc>
                <a:spcPct val="115000"/>
              </a:lnSpc>
              <a:spcAft>
                <a:spcPts val="800"/>
              </a:spcAft>
              <a:buFont typeface="+mj-lt"/>
              <a:buAutoNum type="arabicPeriod"/>
            </a:pPr>
            <a:r>
              <a:rPr lang="en-US" sz="1800" kern="100">
                <a:effectLst/>
                <a:latin typeface="Aptos" panose="020B0004020202020204" pitchFamily="34" charset="0"/>
                <a:ea typeface="Aptos" panose="020B0004020202020204" pitchFamily="34" charset="0"/>
                <a:cs typeface="Times New Roman" panose="02020603050405020304" pitchFamily="18" charset="0"/>
              </a:rPr>
              <a:t>&lt;click&gt; Finally, Copilot sends the refined response and corresponding app command back to the security products. This workflow from prompt reception to response delivery ensures that all security-related queries and commands are handled efficiently and precisely.</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E5A7B-BB8D-4368-A182-109669521632}"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5/2/2025 9:12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3093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For a better view of how this looks in Security Copilot itself, this is a standard workflow as defined in the Standalone experience of Security Copilot. You can see here how each step in the process is detailed in the output.</a:t>
            </a:r>
          </a:p>
        </p:txBody>
      </p:sp>
      <p:sp>
        <p:nvSpPr>
          <p:cNvPr id="4" name="Slide Number Placeholder 3"/>
          <p:cNvSpPr>
            <a:spLocks noGrp="1"/>
          </p:cNvSpPr>
          <p:nvPr>
            <p:ph type="sldNum" sz="quarter" idx="5"/>
          </p:nvPr>
        </p:nvSpPr>
        <p:spPr/>
        <p:txBody>
          <a:bodyPr/>
          <a:lstStyle/>
          <a:p>
            <a:fld id="{306C5359-7C36-4925-9130-DDFC23DD3B39}" type="slidenum">
              <a:rPr lang="en-US" smtClean="0"/>
              <a:t>19</a:t>
            </a:fld>
            <a:endParaRPr lang="en-US"/>
          </a:p>
        </p:txBody>
      </p:sp>
    </p:spTree>
    <p:extLst>
      <p:ext uri="{BB962C8B-B14F-4D97-AF65-F5344CB8AC3E}">
        <p14:creationId xmlns:p14="http://schemas.microsoft.com/office/powerpoint/2010/main" val="1308739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There’s two things that differentiate Security Copilot from any other similar service. The first is the Threat Intelligence that’s immediately available when you provision your first Security Copilot instance.  We’ll talk about the second – it’s extensibility – in a bit. But arguably Microsoft has the best Threat Intelligence in the industry and we make this available as part of Security Copilot. </a:t>
            </a:r>
          </a:p>
          <a:p>
            <a:pPr marL="0" marR="0">
              <a:lnSpc>
                <a:spcPct val="107000"/>
              </a:lnSpc>
              <a:spcAft>
                <a:spcPts val="80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Imagine a vast digital landscape where every interaction, irregularity, and hint of a potential threat leaves a trace—a signal. Microsoft Threat Intelligence gathers and analyzes data from across the globe. Here's how those 78 trillion signals help us combat cyber threats:</a:t>
            </a:r>
          </a:p>
          <a:p>
            <a:pPr marL="0" marR="0">
              <a:lnSpc>
                <a:spcPct val="107000"/>
              </a:lnSpc>
              <a:spcBef>
                <a:spcPts val="800"/>
              </a:spcBef>
              <a:spcAft>
                <a:spcPts val="400"/>
              </a:spcAft>
            </a:pPr>
            <a:endPar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Signal Aggregation</a:t>
            </a:r>
          </a:p>
          <a:p>
            <a:pPr marL="342900" marR="0" lvl="0" indent="-342900">
              <a:lnSpc>
                <a:spcPct val="107000"/>
              </a:lnSpc>
              <a:buFont typeface="Symbol" panose="05050102010706020507" pitchFamily="18" charset="2"/>
              <a:buChar char=""/>
            </a:pPr>
            <a:r>
              <a:rPr lang="en-US" sz="1800">
                <a:effectLst/>
                <a:latin typeface="Aptos" panose="020B0004020202020204" pitchFamily="34" charset="0"/>
                <a:ea typeface="Aptos" panose="020B0004020202020204" pitchFamily="34" charset="0"/>
                <a:cs typeface="Times New Roman" panose="02020603050405020304" pitchFamily="18" charset="0"/>
              </a:rPr>
              <a:t>Microsoft Threat Intelligence collects signals from various sources: telemetry data, security events, threat feeds, and more.</a:t>
            </a:r>
          </a:p>
          <a:p>
            <a:pPr marL="342900" marR="0" lvl="0" indent="-342900">
              <a:lnSpc>
                <a:spcPct val="107000"/>
              </a:lnSpc>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Times New Roman" panose="02020603050405020304" pitchFamily="18" charset="0"/>
              </a:rPr>
              <a:t>These signals cover endpoints, networks, cloud environments, and applications.</a:t>
            </a:r>
          </a:p>
          <a:p>
            <a:pPr marL="0" marR="0">
              <a:lnSpc>
                <a:spcPct val="107000"/>
              </a:lnSpc>
              <a:spcBef>
                <a:spcPts val="800"/>
              </a:spcBef>
              <a:spcAft>
                <a:spcPts val="400"/>
              </a:spcAft>
            </a:pPr>
            <a:endPar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Contextual Enrichment</a:t>
            </a:r>
          </a:p>
          <a:p>
            <a:pPr marL="342900" marR="0" lvl="0" indent="-342900">
              <a:lnSpc>
                <a:spcPct val="107000"/>
              </a:lnSpc>
              <a:buFont typeface="Symbol" panose="05050102010706020507" pitchFamily="18" charset="2"/>
              <a:buChar char=""/>
            </a:pPr>
            <a:r>
              <a:rPr lang="en-US" sz="1800">
                <a:effectLst/>
                <a:latin typeface="Aptos" panose="020B0004020202020204" pitchFamily="34" charset="0"/>
                <a:ea typeface="Aptos" panose="020B0004020202020204" pitchFamily="34" charset="0"/>
                <a:cs typeface="Times New Roman" panose="02020603050405020304" pitchFamily="18" charset="0"/>
              </a:rPr>
              <a:t>Each signal is enriched with metadata, such as geolocation, timestamps, user context, and threat indicators.</a:t>
            </a:r>
          </a:p>
          <a:p>
            <a:pPr marL="342900" marR="0" lvl="0" indent="-342900">
              <a:lnSpc>
                <a:spcPct val="107000"/>
              </a:lnSpc>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Times New Roman" panose="02020603050405020304" pitchFamily="18" charset="0"/>
              </a:rPr>
              <a:t>This enrichment turns raw data into actionable insights.</a:t>
            </a:r>
          </a:p>
          <a:p>
            <a:pPr marL="0" marR="0">
              <a:lnSpc>
                <a:spcPct val="107000"/>
              </a:lnSpc>
              <a:spcBef>
                <a:spcPts val="800"/>
              </a:spcBef>
              <a:spcAft>
                <a:spcPts val="400"/>
              </a:spcAft>
            </a:pPr>
            <a:endPar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Threat Detection and Prediction</a:t>
            </a:r>
          </a:p>
          <a:p>
            <a:pPr marL="342900" marR="0" lvl="0" indent="-342900">
              <a:lnSpc>
                <a:spcPct val="107000"/>
              </a:lnSpc>
              <a:buFont typeface="Symbol" panose="05050102010706020507" pitchFamily="18" charset="2"/>
              <a:buChar char=""/>
            </a:pPr>
            <a:r>
              <a:rPr lang="en-US" sz="1800">
                <a:effectLst/>
                <a:latin typeface="Aptos" panose="020B0004020202020204" pitchFamily="34" charset="0"/>
                <a:ea typeface="Aptos" panose="020B0004020202020204" pitchFamily="34" charset="0"/>
                <a:cs typeface="Times New Roman" panose="02020603050405020304" pitchFamily="18" charset="0"/>
              </a:rPr>
              <a:t>Machine learning algorithms analyze the signals to find patterns, anomalies, and emerging threats.</a:t>
            </a:r>
          </a:p>
          <a:p>
            <a:pPr marL="342900" marR="0" lvl="0" indent="-342900">
              <a:lnSpc>
                <a:spcPct val="107000"/>
              </a:lnSpc>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Times New Roman" panose="02020603050405020304" pitchFamily="18" charset="0"/>
              </a:rPr>
              <a:t>Predictive models identify potential risks before they become serious.</a:t>
            </a:r>
          </a:p>
          <a:p>
            <a:pPr marL="0" marR="0">
              <a:lnSpc>
                <a:spcPct val="107000"/>
              </a:lnSpc>
              <a:spcBef>
                <a:spcPts val="800"/>
              </a:spcBef>
              <a:spcAft>
                <a:spcPts val="400"/>
              </a:spcAft>
            </a:pPr>
            <a:endPar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Threat Intelligence Feeds</a:t>
            </a:r>
          </a:p>
          <a:p>
            <a:pPr marL="342900" marR="0" lvl="0" indent="-342900">
              <a:lnSpc>
                <a:spcPct val="107000"/>
              </a:lnSpc>
              <a:buFont typeface="Symbol" panose="05050102010706020507" pitchFamily="18" charset="2"/>
              <a:buChar char=""/>
            </a:pPr>
            <a:r>
              <a:rPr lang="en-US" sz="1800">
                <a:effectLst/>
                <a:latin typeface="Aptos" panose="020B0004020202020204" pitchFamily="34" charset="0"/>
                <a:ea typeface="Aptos" panose="020B0004020202020204" pitchFamily="34" charset="0"/>
                <a:cs typeface="Times New Roman" panose="02020603050405020304" pitchFamily="18" charset="0"/>
              </a:rPr>
              <a:t>The 75 trillion signals contribute to threat intelligence feeds.</a:t>
            </a:r>
          </a:p>
          <a:p>
            <a:pPr marL="342900" marR="0" lvl="0" indent="-342900">
              <a:lnSpc>
                <a:spcPct val="107000"/>
              </a:lnSpc>
              <a:spcAft>
                <a:spcPts val="800"/>
              </a:spcAft>
              <a:buFont typeface="Symbol" panose="05050102010706020507" pitchFamily="18" charset="2"/>
              <a:buChar char=""/>
            </a:pPr>
            <a:r>
              <a:rPr lang="en-US" sz="1800">
                <a:effectLst/>
                <a:latin typeface="Aptos" panose="020B0004020202020204" pitchFamily="34" charset="0"/>
                <a:ea typeface="Aptos" panose="020B0004020202020204" pitchFamily="34" charset="0"/>
                <a:cs typeface="Times New Roman" panose="02020603050405020304" pitchFamily="18" charset="0"/>
              </a:rPr>
              <a:t>These feeds enhance Security Copilot's understanding of threat landscapes.</a:t>
            </a:r>
          </a:p>
          <a:p>
            <a:pPr marL="0" marR="0">
              <a:lnSpc>
                <a:spcPct val="107000"/>
              </a:lnSpc>
              <a:spcBef>
                <a:spcPts val="800"/>
              </a:spcBef>
              <a:spcAft>
                <a:spcPts val="400"/>
              </a:spcAft>
            </a:pPr>
            <a:endPar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Security Copilot: Your Trusted Co-Pilot</a:t>
            </a:r>
          </a:p>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Armed with these insights, Copilot becomes more than just a tool—it's your partner in navigating the complex world of cybersecurity.</a:t>
            </a:r>
          </a:p>
          <a:p>
            <a:pPr marL="0" marR="0">
              <a:lnSpc>
                <a:spcPct val="107000"/>
              </a:lnSpc>
              <a:spcAft>
                <a:spcPts val="800"/>
              </a:spcAft>
            </a:pPr>
            <a:r>
              <a:rPr lang="en-US" sz="1800">
                <a:effectLst/>
                <a:latin typeface="Aptos" panose="020B0004020202020204" pitchFamily="34" charset="0"/>
                <a:ea typeface="Aptos" panose="020B0004020202020204" pitchFamily="34" charset="0"/>
                <a:cs typeface="Times New Roman" panose="02020603050405020304" pitchFamily="18" charset="0"/>
              </a:rPr>
              <a:t>Behind every alert, block, and mitigation is the collective intelligence of 75 trillion signals, all coordinated by Microsoft Threat Intelligence.</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812A1-2C1C-49E4-985A-E5B509DEE2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083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 </a:t>
            </a:r>
          </a:p>
          <a:p>
            <a:endParaRPr lang="en-US"/>
          </a:p>
          <a:p>
            <a:r>
              <a:rPr lang="en-US"/>
              <a:t>Security Copilot offers what we called “Experiences.” These experiences are two, very distinct ways of using Security Copilot and understanding the differences is important to identify which to use in various scenarios.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86790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 Copilot can significantly improve our incident response and security workflows based on needs and specific scenarios.</a:t>
            </a:r>
          </a:p>
          <a:p>
            <a:endParaRPr lang="en-US" dirty="0"/>
          </a:p>
          <a:p>
            <a:r>
              <a:rPr lang="en-US" dirty="0"/>
              <a:t>In brief the Standalone Experience for Security Copilot stands alone as a powerful application. It provides teams with a broader context to troubleshoot security issues. All use cases are consolidated in one place, streamlining incident management. </a:t>
            </a:r>
          </a:p>
          <a:p>
            <a:endParaRPr lang="en-US" dirty="0"/>
          </a:p>
          <a:p>
            <a:r>
              <a:rPr lang="en-US" dirty="0"/>
              <a:t>And the Embedded Integration is for team members already using specific tools. It seamlessly integrates within existing workflows.</a:t>
            </a:r>
          </a:p>
          <a:p>
            <a:r>
              <a:rPr lang="en-US" dirty="0"/>
              <a:t>Think of it as Copilot coming to you, rather than the other way around. Cross-product guidance enriches the user experience. Benefits of the Embedded integration include:</a:t>
            </a:r>
          </a:p>
          <a:p>
            <a:endParaRPr lang="en-US" dirty="0"/>
          </a:p>
          <a:p>
            <a:r>
              <a:rPr lang="en-US" dirty="0"/>
              <a:t>1. Gaining insights across products, enhancing decision-making. </a:t>
            </a:r>
          </a:p>
          <a:p>
            <a:r>
              <a:rPr lang="en-US" dirty="0"/>
              <a:t>2. Efficiently remediating incidents without context-switching.</a:t>
            </a:r>
          </a:p>
          <a:p>
            <a:r>
              <a:rPr lang="en-US" dirty="0"/>
              <a:t>3. Empowering team members with intuitive security guidance.</a:t>
            </a:r>
          </a:p>
          <a:p>
            <a:r>
              <a:rPr lang="en-US" dirty="0"/>
              <a:t>4. Boosting productivity and reducing response times.</a:t>
            </a:r>
          </a:p>
          <a:p>
            <a:endParaRPr lang="en-US" dirty="0"/>
          </a:p>
          <a:p>
            <a:r>
              <a:rPr lang="en-US" dirty="0"/>
              <a:t>Remember, Security Copilot adapts to your needs, whether you prefer a standalone solution or seamless integration.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36EF7C-DD56-4BCB-8D3F-2654856B392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2964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As mentioned earlier, Security Copilot is unique in its ability to provide assistive support across the Microsoft security stack, both as standalone and embedded experiences.</a:t>
            </a:r>
          </a:p>
          <a:p>
            <a:endParaRPr lang="en-US" b="0"/>
          </a:p>
          <a:p>
            <a:r>
              <a:rPr lang="en-US" b="0"/>
              <a:t>To recap, customers have found value with Security Copilot in:</a:t>
            </a:r>
          </a:p>
          <a:p>
            <a:pPr marL="171450" indent="-171450">
              <a:buFont typeface="Arial" panose="020B0604020202020204" pitchFamily="34" charset="0"/>
              <a:buChar char="•"/>
            </a:pPr>
            <a:r>
              <a:rPr lang="en-US" b="0"/>
              <a:t>Investigation and Response: Utilize AI-assisted insights to swiftly pivot to remediation with actionable, prioritized recommendations.</a:t>
            </a:r>
          </a:p>
          <a:p>
            <a:pPr marL="171450" indent="-171450">
              <a:buFont typeface="Arial" panose="020B0604020202020204" pitchFamily="34" charset="0"/>
              <a:buChar char="•"/>
            </a:pPr>
            <a:r>
              <a:rPr lang="en-US" b="0"/>
              <a:t>Scaled Visibility: Quickly assess security posture, identify threats, and address compliance gaps. Access contextual summaries to understand potential impacts.</a:t>
            </a:r>
          </a:p>
          <a:p>
            <a:pPr marL="171450" indent="-171450">
              <a:buFont typeface="Arial" panose="020B0604020202020204" pitchFamily="34" charset="0"/>
              <a:buChar char="•"/>
            </a:pPr>
            <a:r>
              <a:rPr lang="en-US" b="0"/>
              <a:t>Faster Troubleshooting: Gain a comprehensive understanding of device, user, access, and application status to resolve issues efficiently. Use natural language prompts to expedite the identification and remediation of policy issues.</a:t>
            </a:r>
          </a:p>
          <a:p>
            <a:pPr marL="171450" indent="-171450">
              <a:buFont typeface="Arial" panose="020B0604020202020204" pitchFamily="34" charset="0"/>
              <a:buChar char="•"/>
            </a:pPr>
            <a:r>
              <a:rPr lang="en-US" b="0"/>
              <a:t>Advanced Skills Unlocked: Empower team members to complete complex tasks with confidence with AI-powered script analysis and natural language conversion to KQL and </a:t>
            </a:r>
            <a:r>
              <a:rPr lang="en-US" b="0" err="1"/>
              <a:t>KeyQL</a:t>
            </a:r>
            <a:r>
              <a:rPr lang="en-US" b="0"/>
              <a:t>.</a:t>
            </a:r>
          </a:p>
          <a:p>
            <a:endParaRPr lang="en-AU"/>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3816228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b="0" i="0">
                <a:solidFill>
                  <a:srgbClr val="000000"/>
                </a:solidFill>
                <a:effectLst/>
                <a:latin typeface="Segoe UI" panose="020B0502040204020203" pitchFamily="34" charset="0"/>
              </a:rPr>
              <a:t>Current embedded experiences include Defender XDR, Sentinel, Purview, Entra, Intune, and others with more on the way.</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0" i="0">
              <a:solidFill>
                <a:srgbClr val="000000"/>
              </a:solidFill>
              <a:effectLst/>
              <a:latin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0" i="0">
                <a:solidFill>
                  <a:srgbClr val="000000"/>
                </a:solidFill>
                <a:effectLst/>
                <a:latin typeface="Segoe UI" panose="020B0502040204020203" pitchFamily="34" charset="0"/>
              </a:rPr>
              <a:t>But even more than that, Security Copilot was developed as an extensible “security stack” that enables organizations to connect their entire environment to immediately increase Security Copilot’s intelligence around existing assets – whether they are all Microsoft tools, apps, and services or not.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0" i="0">
              <a:solidFill>
                <a:srgbClr val="000000"/>
              </a:solidFill>
              <a:effectLst/>
              <a:latin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0" i="0">
                <a:solidFill>
                  <a:srgbClr val="000000"/>
                </a:solidFill>
                <a:effectLst/>
                <a:latin typeface="Segoe UI" panose="020B0502040204020203" pitchFamily="34" charset="0"/>
              </a:rPr>
              <a:t>Which leads to… (next slide)</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0" i="0">
              <a:solidFill>
                <a:srgbClr val="000000"/>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5/2/2025 9:12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13946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{Rod} While we generally refer to Security Copilot as a security tool, it’s actually much, much more than that. In fact, in addition to its inclusion of Microsoft’s Threat Intelligence which makes its already super security smart, it’s extensibility ensures that the intelligence is always evolving to make it personal to an organization’s requirements.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4226316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Calibri"/>
                <a:cs typeface="Calibri"/>
              </a:rPr>
              <a:t>“Out of the box” Security Copilot includes dozens of first party and third party plugins. From Microsoft services such as Defender XDR to partner developed plugins such as Tanium or ServiceNow. Users of Security Copilot can use the built-in plugins from Microsoft and others to connect the various systems and tools that exist in their own environments, to ensure Security Copilot is spatially aware of the organization's digital assets. </a:t>
            </a:r>
          </a:p>
          <a:p>
            <a:endParaRPr lang="en-US" sz="850">
              <a:latin typeface="Calibri"/>
              <a:cs typeface="Calibri"/>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50">
                <a:latin typeface="Calibri"/>
                <a:cs typeface="Calibri"/>
              </a:rPr>
              <a:t>Through the use of Custom Plugins, users of Security Copilot can easily develop their connections to tools, services, and data for those that don't already exist. </a:t>
            </a:r>
            <a:r>
              <a:rPr lang="en-US" sz="850">
                <a:latin typeface="Segoe UI"/>
                <a:cs typeface="Segoe UI"/>
              </a:rPr>
              <a:t>By creating custom plugins, you can extend Security Copilot's capabilities to include functionalities specific to your organization's needs. For example, you can integrate with Azure Function Apps to execute custom code or pull data from any external data source that supports a REST-like API.</a:t>
            </a:r>
            <a:endParaRPr lang="en-US" sz="850">
              <a:latin typeface="Calibri"/>
              <a:cs typeface="Calibri"/>
            </a:endParaRPr>
          </a:p>
          <a:p>
            <a:endParaRPr lang="en-US" sz="850">
              <a:latin typeface="Segoe UI"/>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5/2/2025 9:12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0804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Calibri"/>
                <a:cs typeface="Calibri"/>
              </a:rPr>
              <a:t>Security Copilot supports three types of plugins that can be created:</a:t>
            </a:r>
            <a:endParaRPr lang="en-US">
              <a:latin typeface="Calibri"/>
              <a:cs typeface="Calibri"/>
            </a:endParaRPr>
          </a:p>
          <a:p>
            <a:endParaRPr lang="en-US" sz="850">
              <a:latin typeface="Calibri"/>
              <a:cs typeface="Calibri"/>
            </a:endParaRPr>
          </a:p>
          <a:p>
            <a:pPr marL="342900" indent="-342900">
              <a:buAutoNum type="arabicPeriod"/>
            </a:pPr>
            <a:r>
              <a:rPr lang="en-US" sz="850">
                <a:latin typeface="Calibri"/>
                <a:cs typeface="Calibri"/>
              </a:rPr>
              <a:t>API – </a:t>
            </a:r>
            <a:r>
              <a:rPr lang="en-US" sz="850">
                <a:latin typeface="Segoe UI"/>
                <a:cs typeface="Segoe UI"/>
              </a:rPr>
              <a:t>Security Copilot supports API custom plugins, allowing users to extend its capabilities and integrate it with various external systems and services. </a:t>
            </a:r>
            <a:r>
              <a:rPr lang="en-US" sz="850">
                <a:latin typeface="Calibri"/>
                <a:cs typeface="Calibri"/>
              </a:rPr>
              <a:t>We're announcing this week that the API capability now supports both GET and POST.</a:t>
            </a:r>
          </a:p>
          <a:p>
            <a:pPr marL="342900" indent="-342900">
              <a:buAutoNum type="arabicPeriod"/>
            </a:pPr>
            <a:r>
              <a:rPr lang="en-US" sz="850">
                <a:latin typeface="Calibri"/>
                <a:cs typeface="Calibri"/>
              </a:rPr>
              <a:t>KQL – Utilizing Kusto Query Language, you can quickly create plugins that work against data that already exists in your organization.</a:t>
            </a:r>
          </a:p>
          <a:p>
            <a:pPr marL="342900" indent="-342900">
              <a:buAutoNum type="arabicPeriod"/>
            </a:pPr>
            <a:r>
              <a:rPr lang="en-US" sz="850">
                <a:latin typeface="Calibri"/>
                <a:cs typeface="Calibri"/>
              </a:rPr>
              <a:t>GPT – GPT based plugins provides extra value through the ability to extend capabilities to the most current GPT models with expanded token length and working with unstructured data.</a:t>
            </a:r>
            <a:endParaRPr lang="en-US" sz="850">
              <a:latin typeface="Segoe UI"/>
              <a:cs typeface="Segoe U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73730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Knowledge base integrations are another new feature with GA. Knowledge bases—or KBs— could include your company policies, incident response procedures, standard playbooks for handling phishing alerts, or report templates for communication across departments.</a:t>
            </a:r>
          </a:p>
          <a:p>
            <a:endParaRPr lang="en-US" b="0"/>
          </a:p>
          <a:p>
            <a:r>
              <a:rPr lang="en-US" b="0"/>
              <a:t>This one is exciting because it means Copilot can now leverage these resources within session context, giving you personalized support like never before.</a:t>
            </a:r>
          </a:p>
          <a:p>
            <a:endParaRPr lang="en-US" b="0"/>
          </a:p>
          <a:p>
            <a:r>
              <a:rPr lang="en-US" b="0"/>
              <a:t>For knowledge bases, there are two ways to bring in your organization’s knowledge into Copilot, through file upload and through Azure AI search. And today, we’re going to look at a scenario to leverage Azure AI search.</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13CEE3-8CFA-4EF1-B5F4-2A3FDB5EA82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7675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BE13C-817A-D3E0-42DC-653DC6153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B03C3-452D-9979-6339-FEE6E8B2E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334D0-1638-9932-1E74-3F1500038D22}"/>
              </a:ext>
            </a:extLst>
          </p:cNvPr>
          <p:cNvSpPr>
            <a:spLocks noGrp="1"/>
          </p:cNvSpPr>
          <p:nvPr>
            <p:ph type="body" idx="1"/>
          </p:nvPr>
        </p:nvSpPr>
        <p:spPr/>
        <p:txBody>
          <a:bodyPr/>
          <a:lstStyle/>
          <a:p>
            <a:r>
              <a:rPr lang="en-US"/>
              <a:t>At launch, we are introducing 11 agents –</a:t>
            </a:r>
          </a:p>
          <a:p>
            <a:endParaRPr lang="en-US"/>
          </a:p>
          <a:p>
            <a:r>
              <a:rPr lang="en-US"/>
              <a:t>6 of them are built into Microsoft Security tools, and we chose these use cases based on top priorities we hear from customers</a:t>
            </a:r>
          </a:p>
          <a:p>
            <a:r>
              <a:rPr lang="en-US"/>
              <a:t>-Phishing Triage Agent in the Microsoft Defender portal</a:t>
            </a:r>
          </a:p>
          <a:p>
            <a:r>
              <a:rPr lang="en-US"/>
              <a:t>-Two Alert Triage Agents in Microsoft Purview DLP and IRM</a:t>
            </a:r>
          </a:p>
          <a:p>
            <a:r>
              <a:rPr lang="en-US"/>
              <a:t>-Conditional Access </a:t>
            </a:r>
            <a:r>
              <a:rPr lang="en-US" err="1"/>
              <a:t>Optimizaton</a:t>
            </a:r>
            <a:r>
              <a:rPr lang="en-US"/>
              <a:t> Agent in Microsoft Entra</a:t>
            </a:r>
          </a:p>
          <a:p>
            <a:r>
              <a:rPr lang="en-US"/>
              <a:t>-Vulnerability Remediation Agent in Microsoft Intune</a:t>
            </a:r>
          </a:p>
          <a:p>
            <a:r>
              <a:rPr lang="en-US"/>
              <a:t>-and Threat Intelligence Briefing Agent in Security Copilot standalone</a:t>
            </a:r>
          </a:p>
          <a:p>
            <a:endParaRPr lang="en-US"/>
          </a:p>
          <a:p>
            <a:r>
              <a:rPr lang="en-US"/>
              <a:t>In addition to these 6, we’re also announcing 5 partner-built agents</a:t>
            </a:r>
          </a:p>
          <a:p>
            <a:r>
              <a:rPr lang="en-US"/>
              <a:t>-Privacy Breach Response Agent by </a:t>
            </a:r>
            <a:r>
              <a:rPr lang="en-US" err="1"/>
              <a:t>OneTrust</a:t>
            </a:r>
            <a:endParaRPr lang="en-US"/>
          </a:p>
          <a:p>
            <a:r>
              <a:rPr lang="en-US"/>
              <a:t>-SecOps Tooling Agent by </a:t>
            </a:r>
            <a:r>
              <a:rPr lang="en-US" err="1"/>
              <a:t>BlueVoyant</a:t>
            </a:r>
            <a:endParaRPr lang="en-US"/>
          </a:p>
          <a:p>
            <a:r>
              <a:rPr lang="en-US"/>
              <a:t>-Network Supervisor Agent by Aviatrix</a:t>
            </a:r>
          </a:p>
          <a:p>
            <a:r>
              <a:rPr lang="en-US"/>
              <a:t>-Alert Triage Agent by Tanium</a:t>
            </a:r>
          </a:p>
          <a:p>
            <a:r>
              <a:rPr lang="en-US"/>
              <a:t>-and Task Operator Agent by Fletch</a:t>
            </a:r>
          </a:p>
          <a:p>
            <a:endParaRPr lang="en-US"/>
          </a:p>
          <a:p>
            <a:r>
              <a:rPr lang="en-US"/>
              <a:t>This will be a growing ecosystem all built on the Security Copilot platform</a:t>
            </a:r>
          </a:p>
          <a:p>
            <a:r>
              <a:rPr lang="en-US"/>
              <a:t>-This initial launch will go public preview by RSA timing, end of April and public preview will be available to existing Security Copilot customers</a:t>
            </a:r>
          </a:p>
          <a:p>
            <a:endParaRPr lang="en-US"/>
          </a:p>
        </p:txBody>
      </p:sp>
      <p:sp>
        <p:nvSpPr>
          <p:cNvPr id="4" name="Slide Number Placeholder 3">
            <a:extLst>
              <a:ext uri="{FF2B5EF4-FFF2-40B4-BE49-F238E27FC236}">
                <a16:creationId xmlns:a16="http://schemas.microsoft.com/office/drawing/2014/main" id="{6F130C2D-6721-A62F-F4C3-A8B22CB7A6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6EF7C-DD56-4BCB-8D3F-2654856B39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4614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dig into some demos:</a:t>
            </a:r>
          </a:p>
          <a:p>
            <a:endParaRPr lang="en-US"/>
          </a:p>
          <a:p>
            <a:r>
              <a:rPr lang="en-US"/>
              <a:t>If the interest is there after the last slides: Show some Plugin JSON contents. Show how easy it is to create: https://github.com/rod-trent/Copilot-for-Security/tree/main/AzureAITour/Plugins/IP-API</a:t>
            </a:r>
          </a:p>
          <a:p>
            <a:endParaRPr lang="en-US"/>
          </a:p>
          <a:p>
            <a:r>
              <a:rPr lang="en-US"/>
              <a:t>Standalone demo: You can use the prompts in a live Standalone experience (https://aka.ms/CfSAITour), or one of the following based on the audience…</a:t>
            </a:r>
          </a:p>
          <a:p>
            <a:endParaRPr lang="en-US"/>
          </a:p>
          <a:p>
            <a:r>
              <a:rPr lang="en-US"/>
              <a:t>CISO: https://7lraebk5le-u0j8etm5j9.app.highlights.guide/?tenantId=536279f6-15cc-45f2-be2d-61e352b51eef</a:t>
            </a:r>
          </a:p>
          <a:p>
            <a:r>
              <a:rPr lang="en-US" b="0" i="0">
                <a:solidFill>
                  <a:srgbClr val="554D56"/>
                </a:solidFill>
                <a:effectLst/>
                <a:latin typeface="Poppins" panose="00000500000000000000" pitchFamily="2" charset="0"/>
              </a:rPr>
              <a:t>Defender incident (accelerated): https://7lraebk5le-36wz9ospz5.app.highlights.guide/?tenantId=536279f6-15cc-45f2-be2d-61e352b51eef</a:t>
            </a:r>
            <a:endParaRPr lang="en-US"/>
          </a:p>
          <a:p>
            <a:endParaRPr lang="en-US"/>
          </a:p>
          <a:p>
            <a:r>
              <a:rPr lang="en-US"/>
              <a:t>Embedded demo: Use one of the following to showcase the embedded experiences:</a:t>
            </a:r>
          </a:p>
          <a:p>
            <a:endParaRPr lang="en-US"/>
          </a:p>
          <a:p>
            <a:r>
              <a:rPr lang="en-US"/>
              <a:t>Copilot in Intune: https://app.highlights.guide/start/e09a2bad-b3f4-4bd2-bc09-5713b8e4f2a4?guide=true&amp;autoHide=true</a:t>
            </a:r>
          </a:p>
          <a:p>
            <a:r>
              <a:rPr lang="en-US"/>
              <a:t>Entra: https://app.highlights.guide/start/fcd64ac7-a4bf-464d-9b98-ca9152a7fd78?guide=true&amp;autoHide=true</a:t>
            </a:r>
          </a:p>
          <a:p>
            <a:r>
              <a:rPr lang="en-US"/>
              <a:t>SAP Attack Disruption: https://app.highlights.guide/start/18fe5b1d-e208-403a-a7fa-83d2982558b9?guide=true&amp;autoHide=true</a:t>
            </a:r>
          </a:p>
          <a:p>
            <a:r>
              <a:rPr lang="en-US"/>
              <a:t>Copilot in Defender: </a:t>
            </a:r>
            <a:r>
              <a:rPr lang="en-US">
                <a:hlinkClick r:id="rId3"/>
              </a:rPr>
              <a:t>https://app.highlights.guide/start/f4f590f6-8937-40f9-91ec-632de546ab98?token=40f793d4-2956-40a4-b11a-6b3d4f92557f</a:t>
            </a:r>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16574EE-8191-4BCC-ABE6-D00A4F4D7690}" type="datetime8">
              <a:rPr lang="en-US" smtClean="0"/>
              <a:t>5/2/2025 9:12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924954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5/2/2025 9:12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28411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21D7E-D59C-6A9B-6FBB-0BC8E1D98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AA1DB-DB6A-974A-446D-643D7DB22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4017B-AC9D-4DE6-973F-0BB7021FD1FA}"/>
              </a:ext>
            </a:extLst>
          </p:cNvPr>
          <p:cNvSpPr>
            <a:spLocks noGrp="1"/>
          </p:cNvSpPr>
          <p:nvPr>
            <p:ph type="body" idx="1"/>
          </p:nvPr>
        </p:nvSpPr>
        <p:spPr/>
        <p:txBody>
          <a:bodyPr/>
          <a:lstStyle/>
          <a:p>
            <a:r>
              <a:rPr lang="en-US"/>
              <a:t>Here’s today's agenda</a:t>
            </a:r>
          </a:p>
          <a:p>
            <a:r>
              <a:rPr lang="en-US"/>
              <a:t>We’ll go through the what/why/how of Security Copilot and finish up with some demos (because they’re the best bit)</a:t>
            </a:r>
          </a:p>
        </p:txBody>
      </p:sp>
      <p:sp>
        <p:nvSpPr>
          <p:cNvPr id="4" name="Header Placeholder 3">
            <a:extLst>
              <a:ext uri="{FF2B5EF4-FFF2-40B4-BE49-F238E27FC236}">
                <a16:creationId xmlns:a16="http://schemas.microsoft.com/office/drawing/2014/main" id="{2E55D371-EC89-1860-2096-3CB6CE8AC45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A5F09C63-FC0A-E190-7126-5E461E59FCA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8FA2C20-B3DE-4086-CFD5-DFE87BFB2CC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5/2/2025 9:12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5A4CAD6-8B14-33EF-8876-D8BF33DEBA2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17316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CD38A477-14B6-4B08-9CA5-BFEBA21D9872}" type="slidenum">
              <a:rPr lang="en-US" smtClean="0"/>
              <a:t>32</a:t>
            </a:fld>
            <a:endParaRPr lang="en-US"/>
          </a:p>
        </p:txBody>
      </p:sp>
    </p:spTree>
    <p:extLst>
      <p:ext uri="{BB962C8B-B14F-4D97-AF65-F5344CB8AC3E}">
        <p14:creationId xmlns:p14="http://schemas.microsoft.com/office/powerpoint/2010/main" val="3007643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Microsoft Security Customer Connection Program, or MCCP, is a vital initiative designed to enhance security solutions by fostering direct communication between organizations and Microsoft security engineers. By signing up, participants can share their experiences and insights, which are crucial for shaping future products and features. The program covers key areas such as Cloud Security, SIEM, XDR, and Compliance, ensuring a comprehensive approach to security. Membership offers significant benefits, including access to exclusive roadmaps, networking opportunities, and recognition through digital badges. However, members are expected to actively engage and provide actionable feedback, demonstrating their commitment to improving security solutions. Additionally, joining the public Microsoft Security community allows for broader engagement with product updates and events, further enriching the experience. </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5/2/2025 9:12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79441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 </a:t>
            </a:r>
          </a:p>
          <a:p>
            <a:endParaRPr lang="en-US"/>
          </a:p>
          <a:p>
            <a:r>
              <a:rPr lang="en-US"/>
              <a:t>Let’s start right at the beginning to make sure we level-set and we’re all on the same page.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05475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Security is a complex field that demands specialized skills to handle modern challenges. Often, security professionals work in isolation from other business functions due to the nature of their tasks. Enterprises also tend to have fragmented environments with unique systems, data, and processes, making daily operations time-consuming and demanding.</a:t>
            </a:r>
          </a:p>
          <a:p>
            <a:pPr marL="0" marR="0">
              <a:lnSpc>
                <a:spcPct val="107000"/>
              </a:lnSpc>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Security Copilot is a cloud-based, AI-driven security assistant designed to address these issues by offering a new approach to security. It helps analysts, regardless of their specific field or expertise, to work more efficiently in a security setting, thereby transforming how cybersecurity is approached.</a:t>
            </a:r>
          </a:p>
          <a:p>
            <a:pPr marL="0" marR="0">
              <a:lnSpc>
                <a:spcPct val="107000"/>
              </a:lnSpc>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Before diving into the details of the platform, let's discuss what Generative Artificial Intelligence (GAI) is, and what Security Copilot does and does not do.</a:t>
            </a:r>
          </a:p>
          <a:p>
            <a:pPr marL="0" marR="0">
              <a:lnSpc>
                <a:spcPct val="107000"/>
              </a:lnSpc>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Generative AI and related applications are part of various data sciences. While it might be the most talked-about type of data science, it relies on deep learning, machine learning, and artificial intelligence. Let's start with an example to explain some of these underlying elements.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94B8852-C637-4C36-8121-BA0391ECDE1B}"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007901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approach is not just taking an LLM and rolling with it. </a:t>
            </a:r>
            <a:r>
              <a:rPr lang="en-US" b="0" i="0" dirty="0">
                <a:solidFill>
                  <a:srgbClr val="0D0D0D"/>
                </a:solidFill>
                <a:effectLst/>
                <a:latin typeface="ui-sans-serif"/>
              </a:rPr>
              <a:t>Microsoft is uniquely positioned to tackle the challenges of using AI in security -- we have the most advanced models available thanks to our partnership with OpenAI,  but we also have an advantage because of all that Microsoft brings to the table. Our solution builds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ui-sans-serif"/>
            </a:endParaRPr>
          </a:p>
          <a:p>
            <a:pPr marL="171450" indent="-171450">
              <a:buFont typeface="Arial" panose="020B0604020202020204" pitchFamily="34" charset="0"/>
              <a:buChar char="•"/>
            </a:pPr>
            <a:r>
              <a:rPr lang="en-US" b="0" i="0" dirty="0">
                <a:solidFill>
                  <a:srgbClr val="0D0D0D"/>
                </a:solidFill>
                <a:effectLst/>
                <a:latin typeface="ui-sans-serif"/>
              </a:rPr>
              <a:t>a </a:t>
            </a:r>
            <a:r>
              <a:rPr lang="en-US" b="1" i="0" dirty="0">
                <a:solidFill>
                  <a:srgbClr val="0D0D0D"/>
                </a:solidFill>
                <a:effectLst/>
                <a:latin typeface="ui-sans-serif"/>
              </a:rPr>
              <a:t>hyperscale infrastructure</a:t>
            </a:r>
            <a:r>
              <a:rPr lang="en-US" b="0" i="0" dirty="0">
                <a:solidFill>
                  <a:srgbClr val="0D0D0D"/>
                </a:solidFill>
                <a:effectLst/>
                <a:latin typeface="ui-sans-serif"/>
              </a:rPr>
              <a:t>, providing the scalability and infrastructure needed to process massive volumes of data in real-time</a:t>
            </a:r>
          </a:p>
          <a:p>
            <a:pPr marL="171450" indent="-171450">
              <a:buFont typeface="Arial" panose="020B0604020202020204" pitchFamily="34" charset="0"/>
              <a:buChar char="•"/>
            </a:pPr>
            <a:r>
              <a:rPr lang="en-US" b="0" i="0" dirty="0">
                <a:solidFill>
                  <a:srgbClr val="0D0D0D"/>
                </a:solidFill>
                <a:effectLst/>
                <a:latin typeface="ui-sans-serif"/>
              </a:rPr>
              <a:t>a </a:t>
            </a:r>
            <a:r>
              <a:rPr lang="en-US" b="1" i="0" dirty="0">
                <a:solidFill>
                  <a:srgbClr val="0D0D0D"/>
                </a:solidFill>
                <a:effectLst/>
                <a:latin typeface="ui-sans-serif"/>
              </a:rPr>
              <a:t>security-specific orchestrator </a:t>
            </a:r>
            <a:r>
              <a:rPr lang="en-US" b="0" i="0" dirty="0">
                <a:solidFill>
                  <a:srgbClr val="0D0D0D"/>
                </a:solidFill>
                <a:effectLst/>
                <a:latin typeface="ui-sans-serif"/>
              </a:rPr>
              <a:t>that streamlines, contextualizes, and coordinates responses across tools and teams</a:t>
            </a:r>
          </a:p>
          <a:p>
            <a:pPr marL="171450" indent="-171450">
              <a:buFont typeface="Arial" panose="020B0604020202020204" pitchFamily="34" charset="0"/>
              <a:buChar char="•"/>
            </a:pPr>
            <a:r>
              <a:rPr lang="en-US" b="1" i="0" dirty="0">
                <a:solidFill>
                  <a:srgbClr val="0D0D0D"/>
                </a:solidFill>
                <a:effectLst/>
                <a:latin typeface="ui-sans-serif"/>
              </a:rPr>
              <a:t>plugins </a:t>
            </a:r>
            <a:r>
              <a:rPr lang="en-US" b="0" i="0" dirty="0">
                <a:solidFill>
                  <a:srgbClr val="0D0D0D"/>
                </a:solidFill>
                <a:effectLst/>
                <a:latin typeface="ui-sans-serif"/>
              </a:rPr>
              <a:t>allow seamless integration with other tools and systems, to extend and enhance the capabilities of Security Copilot </a:t>
            </a:r>
          </a:p>
          <a:p>
            <a:pPr marL="171450" indent="-171450">
              <a:buFont typeface="Arial" panose="020B0604020202020204" pitchFamily="34" charset="0"/>
              <a:buChar char="•"/>
            </a:pPr>
            <a:r>
              <a:rPr lang="en-US" b="1" i="0" dirty="0">
                <a:solidFill>
                  <a:srgbClr val="0D0D0D"/>
                </a:solidFill>
                <a:effectLst/>
                <a:latin typeface="ui-sans-serif"/>
              </a:rPr>
              <a:t>evergreen threat intelligence</a:t>
            </a:r>
            <a:r>
              <a:rPr lang="en-US" b="0" i="0" dirty="0">
                <a:solidFill>
                  <a:srgbClr val="0D0D0D"/>
                </a:solidFill>
                <a:effectLst/>
                <a:latin typeface="ui-sans-serif"/>
              </a:rPr>
              <a:t>, informed by 78 trillion daily signals, for visibility across your whole threat landscape</a:t>
            </a:r>
          </a:p>
          <a:p>
            <a:pPr marL="171450" indent="-171450">
              <a:buFont typeface="Arial" panose="020B0604020202020204" pitchFamily="34" charset="0"/>
              <a:buChar char="•"/>
            </a:pPr>
            <a:r>
              <a:rPr lang="en-US" b="1" i="0" dirty="0">
                <a:solidFill>
                  <a:srgbClr val="0D0D0D"/>
                </a:solidFill>
                <a:effectLst/>
                <a:latin typeface="ui-sans-serif"/>
              </a:rPr>
              <a:t>cyber skills training and promptbooks </a:t>
            </a:r>
            <a:r>
              <a:rPr lang="en-US" b="0" i="0" dirty="0">
                <a:solidFill>
                  <a:srgbClr val="0D0D0D"/>
                </a:solidFill>
                <a:effectLst/>
                <a:latin typeface="ui-sans-serif"/>
              </a:rPr>
              <a:t>(</a:t>
            </a:r>
            <a:r>
              <a:rPr lang="en-US" sz="1200" b="0" i="0" u="none" strike="noStrike" dirty="0">
                <a:solidFill>
                  <a:srgbClr val="000000"/>
                </a:solidFill>
                <a:effectLst/>
                <a:latin typeface="Aptos" panose="020B0004020202020204" pitchFamily="34" charset="0"/>
              </a:rPr>
              <a:t>a collection of one or many prompts that can be reused to create natural language-based automation, making it accessible without requiring coding skills)</a:t>
            </a:r>
            <a:r>
              <a:rPr lang="en-US" b="0" i="0" dirty="0">
                <a:solidFill>
                  <a:srgbClr val="0D0D0D"/>
                </a:solidFill>
                <a:effectLst/>
                <a:latin typeface="ui-sans-serif"/>
              </a:rPr>
              <a:t>, coded into the product to empower teams with the knowledge and resources they need</a:t>
            </a:r>
          </a:p>
          <a:p>
            <a:pPr marL="171450" indent="-171450">
              <a:buFont typeface="Arial" panose="020B0604020202020204" pitchFamily="34" charset="0"/>
              <a:buChar char="•"/>
            </a:pPr>
            <a:endParaRPr lang="en-US" b="0" i="0" dirty="0">
              <a:solidFill>
                <a:srgbClr val="0D0D0D"/>
              </a:solidFill>
              <a:effectLst/>
              <a:latin typeface="ui-sans-serif"/>
            </a:endParaRPr>
          </a:p>
          <a:p>
            <a:pPr algn="l"/>
            <a:r>
              <a:rPr lang="en-US" b="0" i="0" dirty="0">
                <a:solidFill>
                  <a:srgbClr val="0D0D0D"/>
                </a:solidFill>
                <a:effectLst/>
                <a:latin typeface="ui-sans-serif"/>
              </a:rPr>
              <a:t>By building on all these components, we have an AI security solution that can contextualize answers in natural language—delivering insights that are not only accurate but also tailored to securely handle sensitive information. This level of contextual understanding and security is something a generic language model just can’t provide.</a:t>
            </a:r>
          </a:p>
          <a:p>
            <a:pPr algn="l"/>
            <a:endParaRPr lang="en-US" b="0" i="0" dirty="0">
              <a:solidFill>
                <a:srgbClr val="0D0D0D"/>
              </a:solidFill>
              <a:effectLst/>
              <a:latin typeface="ui-sans-serif"/>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6EF7C-DD56-4BCB-8D3F-2654856B39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4390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64CD0-B290-97C5-1E32-381C38151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45383-D9CA-1A96-F88F-53514DE3A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92C8A-68DA-2C93-4A32-637EAA6A6814}"/>
              </a:ext>
            </a:extLst>
          </p:cNvPr>
          <p:cNvSpPr>
            <a:spLocks noGrp="1"/>
          </p:cNvSpPr>
          <p:nvPr>
            <p:ph type="body" idx="1"/>
          </p:nvPr>
        </p:nvSpPr>
        <p:spPr/>
        <p:txBody>
          <a:bodyPr/>
          <a:lstStyle/>
          <a:p>
            <a:pPr marL="0" marR="0">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There’s two things that differentiate Security Copilot from any other similar service. The first is the Threat Intelligence that’s immediately available when you provision your first Security Copilot instance.  We’ll talk about the second – it’s extensibility – in a bit. But arguably Microsoft has the best Threat Intelligence in the industry and we make this available as part of Security Copilot. </a:t>
            </a:r>
          </a:p>
          <a:p>
            <a:pPr marL="0" marR="0">
              <a:lnSpc>
                <a:spcPct val="107000"/>
              </a:lnSpc>
              <a:spcAft>
                <a:spcPts val="800"/>
              </a:spcAft>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Imagine a vast digital landscape where every interaction, irregularity, and hint of a potential threat leaves a trace—a signal. Microsoft Threat Intelligence gathers and analyzes data from across the globe. Here's how those 78 trillion signals help us combat cyber threats:</a:t>
            </a:r>
          </a:p>
          <a:p>
            <a:pPr marL="0" marR="0">
              <a:lnSpc>
                <a:spcPct val="107000"/>
              </a:lnSpc>
              <a:spcBef>
                <a:spcPts val="800"/>
              </a:spcBef>
              <a:spcAft>
                <a:spcPts val="400"/>
              </a:spcAft>
            </a:pP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Signal Aggregation</a:t>
            </a:r>
          </a:p>
          <a:p>
            <a:pPr marL="342900" marR="0" lvl="0" indent="-342900">
              <a:lnSpc>
                <a:spcPct val="107000"/>
              </a:lnSpc>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Microsoft Threat Intelligence collects signals from various sources: telemetry data, security events, threat feeds, and more.</a:t>
            </a:r>
          </a:p>
          <a:p>
            <a:pPr marL="342900" marR="0" lvl="0" indent="-342900">
              <a:lnSpc>
                <a:spcPct val="107000"/>
              </a:lnSpc>
              <a:spcAft>
                <a:spcPts val="800"/>
              </a:spcAft>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These signals cover endpoints, networks, cloud environments, and applications.</a:t>
            </a:r>
          </a:p>
          <a:p>
            <a:pPr marL="0" marR="0">
              <a:lnSpc>
                <a:spcPct val="107000"/>
              </a:lnSpc>
              <a:spcBef>
                <a:spcPts val="800"/>
              </a:spcBef>
              <a:spcAft>
                <a:spcPts val="400"/>
              </a:spcAft>
            </a:pP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Contextual Enrichment</a:t>
            </a:r>
          </a:p>
          <a:p>
            <a:pPr marL="342900" marR="0" lvl="0" indent="-342900">
              <a:lnSpc>
                <a:spcPct val="107000"/>
              </a:lnSpc>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Each signal is enriched with metadata, such as geolocation, timestamps, user context, and threat indicators.</a:t>
            </a:r>
          </a:p>
          <a:p>
            <a:pPr marL="342900" marR="0" lvl="0" indent="-342900">
              <a:lnSpc>
                <a:spcPct val="107000"/>
              </a:lnSpc>
              <a:spcAft>
                <a:spcPts val="800"/>
              </a:spcAft>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This enrichment turns raw data into actionable insights.</a:t>
            </a:r>
          </a:p>
          <a:p>
            <a:pPr marL="0" marR="0">
              <a:lnSpc>
                <a:spcPct val="107000"/>
              </a:lnSpc>
              <a:spcBef>
                <a:spcPts val="800"/>
              </a:spcBef>
              <a:spcAft>
                <a:spcPts val="400"/>
              </a:spcAft>
            </a:pP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Threat Detection and Prediction</a:t>
            </a:r>
          </a:p>
          <a:p>
            <a:pPr marL="342900" marR="0" lvl="0" indent="-342900">
              <a:lnSpc>
                <a:spcPct val="107000"/>
              </a:lnSpc>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Machine learning algorithms analyze the signals to find patterns, anomalies, and emerging threats.</a:t>
            </a:r>
          </a:p>
          <a:p>
            <a:pPr marL="342900" marR="0" lvl="0" indent="-342900">
              <a:lnSpc>
                <a:spcPct val="107000"/>
              </a:lnSpc>
              <a:spcAft>
                <a:spcPts val="800"/>
              </a:spcAft>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Predictive models identify potential risks before they become serious.</a:t>
            </a:r>
          </a:p>
          <a:p>
            <a:pPr marL="0" marR="0">
              <a:lnSpc>
                <a:spcPct val="107000"/>
              </a:lnSpc>
              <a:spcBef>
                <a:spcPts val="800"/>
              </a:spcBef>
              <a:spcAft>
                <a:spcPts val="400"/>
              </a:spcAft>
            </a:pP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Threat Intelligence Feeds</a:t>
            </a:r>
          </a:p>
          <a:p>
            <a:pPr marL="342900" marR="0" lvl="0" indent="-342900">
              <a:lnSpc>
                <a:spcPct val="107000"/>
              </a:lnSpc>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The 78 trillion signals contribute to threat intelligence feeds.</a:t>
            </a:r>
          </a:p>
          <a:p>
            <a:pPr marL="342900" marR="0" lvl="0" indent="-342900">
              <a:lnSpc>
                <a:spcPct val="107000"/>
              </a:lnSpc>
              <a:spcAft>
                <a:spcPts val="800"/>
              </a:spcAft>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These feeds enhance Security Copilot's understanding of threat landscapes.</a:t>
            </a:r>
          </a:p>
          <a:p>
            <a:pPr marL="0" marR="0">
              <a:lnSpc>
                <a:spcPct val="107000"/>
              </a:lnSpc>
              <a:spcBef>
                <a:spcPts val="800"/>
              </a:spcBef>
              <a:spcAft>
                <a:spcPts val="400"/>
              </a:spcAft>
            </a:pPr>
            <a:endPar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endParaRPr>
          </a:p>
          <a:p>
            <a:pPr marL="0" marR="0">
              <a:lnSpc>
                <a:spcPct val="107000"/>
              </a:lnSpc>
              <a:spcBef>
                <a:spcPts val="800"/>
              </a:spcBef>
              <a:spcAft>
                <a:spcPts val="400"/>
              </a:spcAft>
            </a:pPr>
            <a:r>
              <a:rPr lang="en-US" sz="1800" b="1"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Security Copilot: Your Trusted Co-Pilot</a:t>
            </a:r>
          </a:p>
          <a:p>
            <a:pPr marL="0" marR="0">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Armed with these insights, Copilot becomes more than just a tool—it's your partner in navigating the complex world of cybersecurity.</a:t>
            </a:r>
          </a:p>
          <a:p>
            <a:pPr marL="0" marR="0">
              <a:lnSpc>
                <a:spcPct val="107000"/>
              </a:lnSpc>
              <a:spcAft>
                <a:spcPts val="800"/>
              </a:spcAft>
            </a:pPr>
            <a:r>
              <a:rPr lang="en-US" sz="1800" dirty="0">
                <a:effectLst/>
                <a:latin typeface="Aptos" panose="020B0004020202020204" pitchFamily="34" charset="0"/>
                <a:ea typeface="Aptos" panose="020B0004020202020204" pitchFamily="34" charset="0"/>
                <a:cs typeface="Times New Roman" panose="02020603050405020304" pitchFamily="18" charset="0"/>
              </a:rPr>
              <a:t>Behind every alert, block, and mitigation is the collective intelligence of 78 trillion signals, all coordinated by Microsoft Threat Intelligence.</a:t>
            </a:r>
          </a:p>
          <a:p>
            <a:endParaRPr lang="en-US" dirty="0">
              <a:ea typeface="Calibri"/>
              <a:cs typeface="Calibri"/>
            </a:endParaRPr>
          </a:p>
        </p:txBody>
      </p:sp>
      <p:sp>
        <p:nvSpPr>
          <p:cNvPr id="4" name="Slide Number Placeholder 3">
            <a:extLst>
              <a:ext uri="{FF2B5EF4-FFF2-40B4-BE49-F238E27FC236}">
                <a16:creationId xmlns:a16="http://schemas.microsoft.com/office/drawing/2014/main" id="{4E6BED62-DB15-07A2-3033-A93108A056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7812A1-2C1C-49E4-985A-E5B509DEE2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05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a:t>
            </a:r>
          </a:p>
          <a:p>
            <a:endParaRPr lang="en-US" dirty="0"/>
          </a:p>
          <a:p>
            <a:r>
              <a:rPr lang="en-US" dirty="0"/>
              <a:t>To better understand where Security Copilot exists in the realm of security tools, let’s first understand the problem it is build to solve.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59588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800">
                <a:effectLst/>
                <a:latin typeface="Aptos" panose="020B0004020202020204" pitchFamily="34" charset="0"/>
                <a:ea typeface="Aptos" panose="020B0004020202020204" pitchFamily="34" charset="0"/>
                <a:cs typeface="Times New Roman" panose="02020603050405020304" pitchFamily="18" charset="0"/>
              </a:rPr>
              <a:t>As of now, we have around 140 copilots across various departments and functions. These copilots have been instrumental in enhancing productivity, providing support, and driving innovation within our teams.</a:t>
            </a:r>
          </a:p>
          <a:p>
            <a:pPr marL="0" indent="0">
              <a:buFontTx/>
              <a:buNone/>
            </a:pPr>
            <a:endParaRPr lang="en-US" sz="1800">
              <a:effectLst/>
              <a:latin typeface="Aptos" panose="020B0004020202020204" pitchFamily="34" charset="0"/>
              <a:cs typeface="Times New Roman" panose="02020603050405020304" pitchFamily="18"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a:effectLst/>
                <a:latin typeface="Aptos" panose="020B0004020202020204" pitchFamily="34" charset="0"/>
                <a:ea typeface="Aptos" panose="020B0004020202020204" pitchFamily="34" charset="0"/>
                <a:cs typeface="Times New Roman" panose="02020603050405020304" pitchFamily="18" charset="0"/>
              </a:rPr>
              <a:t>So, why do we need a security-specific copilot? The answer lies in the increasing complexity and critical nature of security challenges we face today. Unlike general copilots, a security-specific copilot is designed to address the unique and evolving threats in the cybersecurity landscape.</a:t>
            </a:r>
          </a:p>
          <a:p>
            <a:pPr marL="0" indent="0">
              <a:buFontTx/>
              <a:buNone/>
            </a:pPr>
            <a:endParaRPr lang="en-US" sz="1800">
              <a:effectLst/>
              <a:latin typeface="Aptos" panose="020B0004020202020204" pitchFamily="34" charset="0"/>
              <a:cs typeface="Times New Roman" panose="02020603050405020304" pitchFamily="18" charset="0"/>
            </a:endParaRPr>
          </a:p>
          <a:p>
            <a:pPr marL="0" indent="0">
              <a:buFontTx/>
              <a:buNone/>
            </a:pPr>
            <a:r>
              <a:rPr lang="en-US" sz="1800">
                <a:effectLst/>
                <a:latin typeface="Aptos" panose="020B0004020202020204" pitchFamily="34" charset="0"/>
                <a:ea typeface="Aptos" panose="020B0004020202020204" pitchFamily="34" charset="0"/>
                <a:cs typeface="Times New Roman" panose="02020603050405020304" pitchFamily="18" charset="0"/>
              </a:rPr>
              <a:t>In the first part of this talk, let’s delve into the key differentiators of a security-specific copilot.</a:t>
            </a:r>
            <a:endParaRPr lang="en-AU"/>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5/2/2025 9:12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909289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3.xml"/><Relationship Id="rId4" Type="http://schemas.openxmlformats.org/officeDocument/2006/relationships/image" Target="../media/image60.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1.jpeg"/><Relationship Id="rId1" Type="http://schemas.openxmlformats.org/officeDocument/2006/relationships/slideMaster" Target="../slideMasters/slideMaster3.xml"/><Relationship Id="rId4" Type="http://schemas.openxmlformats.org/officeDocument/2006/relationships/image" Target="../media/image60.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2.jpeg"/><Relationship Id="rId1" Type="http://schemas.openxmlformats.org/officeDocument/2006/relationships/slideMaster" Target="../slideMasters/slideMaster3.xml"/><Relationship Id="rId4" Type="http://schemas.openxmlformats.org/officeDocument/2006/relationships/image" Target="../media/image60.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3.jpeg"/><Relationship Id="rId1" Type="http://schemas.openxmlformats.org/officeDocument/2006/relationships/slideMaster" Target="../slideMasters/slideMaster3.xml"/><Relationship Id="rId4" Type="http://schemas.openxmlformats.org/officeDocument/2006/relationships/image" Target="../media/image60.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4.jpeg"/><Relationship Id="rId1" Type="http://schemas.openxmlformats.org/officeDocument/2006/relationships/slideMaster" Target="../slideMasters/slideMaster3.xml"/><Relationship Id="rId4" Type="http://schemas.openxmlformats.org/officeDocument/2006/relationships/image" Target="../media/image60.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5.jpeg"/><Relationship Id="rId1" Type="http://schemas.openxmlformats.org/officeDocument/2006/relationships/slideMaster" Target="../slideMasters/slideMaster3.xml"/><Relationship Id="rId4" Type="http://schemas.openxmlformats.org/officeDocument/2006/relationships/image" Target="../media/image60.sv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33.jpe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22.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48.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Master" Target="../slideMasters/slideMaster2.xml"/><Relationship Id="rId4" Type="http://schemas.openxmlformats.org/officeDocument/2006/relationships/image" Target="../media/image5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5/2/2025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5/2/2025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Full Photo 1">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096290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Full Photo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02955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Full Photo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20669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08">
          <p15:clr>
            <a:srgbClr val="5ACBF0"/>
          </p15:clr>
        </p15:guide>
        <p15:guide id="7" pos="3840">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pic>
        <p:nvPicPr>
          <p:cNvPr id="4" name="Picture 3" descr="Microsoft Security">
            <a:extLst>
              <a:ext uri="{FF2B5EF4-FFF2-40B4-BE49-F238E27FC236}">
                <a16:creationId xmlns:a16="http://schemas.microsoft.com/office/drawing/2014/main" id="{B6FC9AF4-5D54-049E-F4B9-56E87803E30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126927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pic>
        <p:nvPicPr>
          <p:cNvPr id="4" name="Picture 3" descr="Microsoft Security">
            <a:extLst>
              <a:ext uri="{FF2B5EF4-FFF2-40B4-BE49-F238E27FC236}">
                <a16:creationId xmlns:a16="http://schemas.microsoft.com/office/drawing/2014/main" id="{17427A7A-0B41-2E69-587B-A435B262970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995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pic>
        <p:nvPicPr>
          <p:cNvPr id="4" name="Picture 3" descr="Microsoft Security">
            <a:extLst>
              <a:ext uri="{FF2B5EF4-FFF2-40B4-BE49-F238E27FC236}">
                <a16:creationId xmlns:a16="http://schemas.microsoft.com/office/drawing/2014/main" id="{AA794D68-F849-A251-07A8-14ACB85528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73783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pic>
        <p:nvPicPr>
          <p:cNvPr id="4" name="Picture 3" descr="Microsoft Security">
            <a:extLst>
              <a:ext uri="{FF2B5EF4-FFF2-40B4-BE49-F238E27FC236}">
                <a16:creationId xmlns:a16="http://schemas.microsoft.com/office/drawing/2014/main" id="{F42711D3-8D99-D397-2BD0-DC4679A0169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87257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pic>
        <p:nvPicPr>
          <p:cNvPr id="4" name="Picture 3" descr="Microsoft Security">
            <a:extLst>
              <a:ext uri="{FF2B5EF4-FFF2-40B4-BE49-F238E27FC236}">
                <a16:creationId xmlns:a16="http://schemas.microsoft.com/office/drawing/2014/main" id="{1B569E92-A6D5-8C55-D36D-724554684AD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09224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pic>
        <p:nvPicPr>
          <p:cNvPr id="4" name="Picture 3" descr="Microsoft Security">
            <a:extLst>
              <a:ext uri="{FF2B5EF4-FFF2-40B4-BE49-F238E27FC236}">
                <a16:creationId xmlns:a16="http://schemas.microsoft.com/office/drawing/2014/main" id="{A966C8EE-72FE-AB45-239D-F02D760DD84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193763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pic>
        <p:nvPicPr>
          <p:cNvPr id="4" name="Picture 3" descr="Microsoft Security">
            <a:extLst>
              <a:ext uri="{FF2B5EF4-FFF2-40B4-BE49-F238E27FC236}">
                <a16:creationId xmlns:a16="http://schemas.microsoft.com/office/drawing/2014/main" id="{078019CD-E719-4883-CA32-B314FA32FF1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30236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Tech Scan 1">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844513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p15:clr>
            <a:srgbClr val="5ACBF0"/>
          </p15:clr>
        </p15:guide>
        <p15:guide id="6" pos="336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Tech Scan 2">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023650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Tech Scan 3">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2476424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Tech Scan 4">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1173740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Tech Scan 5">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9982411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29383487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8731976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p:bg>
      <p:bgPr>
        <a:solidFill>
          <a:srgbClr val="2A446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3ECED-2129-6B62-31D3-80AD61D9A42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610458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5663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Demo slide">
    <p:bg>
      <p:bgPr>
        <a:solidFill>
          <a:srgbClr val="2A446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30A553-BFB8-57D4-AE28-9398552BB451}"/>
              </a:ext>
            </a:extLst>
          </p:cNvPr>
          <p:cNvPicPr>
            <a:picLocks noChangeAspect="1"/>
          </p:cNvPicPr>
          <p:nvPr userDrawn="1"/>
        </p:nvPicPr>
        <p:blipFill>
          <a:blip r:embed="rId2"/>
          <a:srcRect/>
          <a:stretch/>
        </p:blipFill>
        <p:spPr>
          <a:xfrm>
            <a:off x="592" y="333"/>
            <a:ext cx="12190815" cy="6857333"/>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091F2C"/>
                </a:solidFill>
                <a:latin typeface="+mn-lt"/>
              </a:defRPr>
            </a:lvl1pPr>
          </a:lstStyle>
          <a:p>
            <a:pPr lvl="0"/>
            <a:r>
              <a:rPr lang="en-US"/>
              <a:t>Speaker name</a:t>
            </a:r>
          </a:p>
        </p:txBody>
      </p:sp>
    </p:spTree>
    <p:extLst>
      <p:ext uri="{BB962C8B-B14F-4D97-AF65-F5344CB8AC3E}">
        <p14:creationId xmlns:p14="http://schemas.microsoft.com/office/powerpoint/2010/main" val="22353138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Blank 12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9FCBC7-7BD9-CA13-49E2-6A9E2769C7D0}"/>
              </a:ext>
            </a:extLst>
          </p:cNvPr>
          <p:cNvSpPr/>
          <p:nvPr userDrawn="1"/>
        </p:nvSpPr>
        <p:spPr bwMode="auto">
          <a:xfrm>
            <a:off x="0" y="6581955"/>
            <a:ext cx="1923691" cy="276045"/>
          </a:xfrm>
          <a:prstGeom prst="rect">
            <a:avLst/>
          </a:prstGeom>
          <a:solidFill>
            <a:schemeClr val="bg1"/>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17642308"/>
      </p:ext>
    </p:extLst>
  </p:cSld>
  <p:clrMapOvr>
    <a:masterClrMapping/>
  </p:clrMapOvr>
  <p:transition>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16" Type="http://schemas.openxmlformats.org/officeDocument/2006/relationships/slideLayout" Target="../slideLayouts/slideLayout38.xml"/><Relationship Id="rId11" Type="http://schemas.openxmlformats.org/officeDocument/2006/relationships/slideLayout" Target="../slideLayouts/slideLayout33.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82" Type="http://schemas.openxmlformats.org/officeDocument/2006/relationships/image" Target="../media/image1.png"/><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77" Type="http://schemas.openxmlformats.org/officeDocument/2006/relationships/slideLayout" Target="../slideLayouts/slideLayout99.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80" Type="http://schemas.openxmlformats.org/officeDocument/2006/relationships/slideLayout" Target="../slideLayouts/slideLayout102.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image" Target="../media/image2.svg"/><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6" Type="http://schemas.openxmlformats.org/officeDocument/2006/relationships/slideLayout" Target="../slideLayouts/slideLayout98.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2" Type="http://schemas.openxmlformats.org/officeDocument/2006/relationships/slideLayout" Target="../slideLayouts/slideLayout24.xml"/><Relationship Id="rId29" Type="http://schemas.openxmlformats.org/officeDocument/2006/relationships/slideLayout" Target="../slideLayouts/slideLayout51.xml"/><Relationship Id="rId24" Type="http://schemas.openxmlformats.org/officeDocument/2006/relationships/slideLayout" Target="../slideLayouts/slideLayout46.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66"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image" Target="../media/image57.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theme" Target="../theme/theme3.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4">
            <a:extLst>
              <a:ext uri="{96DAC541-7B7A-43D3-8B79-37D633B846F1}">
                <asvg:svgBlip xmlns:asvg="http://schemas.microsoft.com/office/drawing/2016/SVG/main" r:embed="rId2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675" r:id="rId17"/>
    <p:sldLayoutId id="2147483757" r:id="rId18"/>
    <p:sldLayoutId id="2147483758" r:id="rId19"/>
    <p:sldLayoutId id="2147483759" r:id="rId20"/>
    <p:sldLayoutId id="2147483760" r:id="rId21"/>
    <p:sldLayoutId id="2147483761" r:id="rId22"/>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5" name="Picture 4">
            <a:extLst>
              <a:ext uri="{FF2B5EF4-FFF2-40B4-BE49-F238E27FC236}">
                <a16:creationId xmlns:a16="http://schemas.microsoft.com/office/drawing/2014/main" id="{BA442426-FDAE-F794-FDB5-613AAA69395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rot="5400000">
            <a:off x="10277337" y="2069910"/>
            <a:ext cx="6862572" cy="2713608"/>
          </a:xfrm>
          <a:prstGeom prst="rect">
            <a:avLst/>
          </a:prstGeom>
        </p:spPr>
      </p:pic>
    </p:spTree>
    <p:extLst>
      <p:ext uri="{BB962C8B-B14F-4D97-AF65-F5344CB8AC3E}">
        <p14:creationId xmlns:p14="http://schemas.microsoft.com/office/powerpoint/2010/main" val="1776807906"/>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hyperlink" Target="https://www.ibm.com/reports/data-breach"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11.png"/><Relationship Id="rId18" Type="http://schemas.openxmlformats.org/officeDocument/2006/relationships/image" Target="../media/image139.sv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svg"/><Relationship Id="rId17" Type="http://schemas.openxmlformats.org/officeDocument/2006/relationships/image" Target="../media/image138.png"/><Relationship Id="rId2" Type="http://schemas.openxmlformats.org/officeDocument/2006/relationships/notesSlide" Target="../notesSlides/notesSlide15.xml"/><Relationship Id="rId16" Type="http://schemas.openxmlformats.org/officeDocument/2006/relationships/image" Target="../media/image104.svg"/><Relationship Id="rId20" Type="http://schemas.openxmlformats.org/officeDocument/2006/relationships/image" Target="../media/image141.svg"/><Relationship Id="rId1" Type="http://schemas.openxmlformats.org/officeDocument/2006/relationships/slideLayout" Target="../slideLayouts/slideLayout7.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03.png"/><Relationship Id="rId10" Type="http://schemas.openxmlformats.org/officeDocument/2006/relationships/image" Target="../media/image135.svg"/><Relationship Id="rId19" Type="http://schemas.openxmlformats.org/officeDocument/2006/relationships/image" Target="../media/image140.png"/><Relationship Id="rId4" Type="http://schemas.openxmlformats.org/officeDocument/2006/relationships/image" Target="../media/image129.svg"/><Relationship Id="rId9" Type="http://schemas.openxmlformats.org/officeDocument/2006/relationships/image" Target="../media/image134.png"/><Relationship Id="rId14" Type="http://schemas.openxmlformats.org/officeDocument/2006/relationships/image" Target="../media/image112.sv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49.png"/><Relationship Id="rId3" Type="http://schemas.openxmlformats.org/officeDocument/2006/relationships/image" Target="../media/image142.png"/><Relationship Id="rId7" Type="http://schemas.openxmlformats.org/officeDocument/2006/relationships/image" Target="../media/image146.svg"/><Relationship Id="rId12" Type="http://schemas.openxmlformats.org/officeDocument/2006/relationships/image" Target="../media/image148.svg"/><Relationship Id="rId2" Type="http://schemas.openxmlformats.org/officeDocument/2006/relationships/notesSlide" Target="../notesSlides/notesSlide16.xml"/><Relationship Id="rId16" Type="http://schemas.openxmlformats.org/officeDocument/2006/relationships/image" Target="../media/image152.svg"/><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47.png"/><Relationship Id="rId5" Type="http://schemas.openxmlformats.org/officeDocument/2006/relationships/image" Target="../media/image144.svg"/><Relationship Id="rId15" Type="http://schemas.openxmlformats.org/officeDocument/2006/relationships/image" Target="../media/image151.png"/><Relationship Id="rId10" Type="http://schemas.openxmlformats.org/officeDocument/2006/relationships/image" Target="../media/image129.svg"/><Relationship Id="rId4" Type="http://schemas.openxmlformats.org/officeDocument/2006/relationships/image" Target="../media/image143.png"/><Relationship Id="rId9" Type="http://schemas.openxmlformats.org/officeDocument/2006/relationships/image" Target="../media/image128.png"/><Relationship Id="rId14" Type="http://schemas.openxmlformats.org/officeDocument/2006/relationships/image" Target="../media/image150.svg"/></Relationships>
</file>

<file path=ppt/slides/_rels/slide1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0.xml"/></Relationships>
</file>

<file path=ppt/slides/_rels/slide20.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18" Type="http://schemas.openxmlformats.org/officeDocument/2006/relationships/image" Target="../media/image104.svg"/><Relationship Id="rId26" Type="http://schemas.openxmlformats.org/officeDocument/2006/relationships/image" Target="../media/image112.sv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notesSlide" Target="../notesSlides/notesSlide18.xml"/><Relationship Id="rId16" Type="http://schemas.openxmlformats.org/officeDocument/2006/relationships/image" Target="../media/image102.svg"/><Relationship Id="rId20" Type="http://schemas.openxmlformats.org/officeDocument/2006/relationships/image" Target="../media/image106.svg"/><Relationship Id="rId29"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png"/><Relationship Id="rId24" Type="http://schemas.openxmlformats.org/officeDocument/2006/relationships/image" Target="../media/image110.svg"/><Relationship Id="rId32" Type="http://schemas.openxmlformats.org/officeDocument/2006/relationships/image" Target="../media/image118.sv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svg"/><Relationship Id="rId10" Type="http://schemas.openxmlformats.org/officeDocument/2006/relationships/image" Target="../media/image96.svg"/><Relationship Id="rId19" Type="http://schemas.openxmlformats.org/officeDocument/2006/relationships/image" Target="../media/image105.png"/><Relationship Id="rId31" Type="http://schemas.openxmlformats.org/officeDocument/2006/relationships/image" Target="../media/image117.pn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 Id="rId22" Type="http://schemas.openxmlformats.org/officeDocument/2006/relationships/image" Target="../media/image108.svg"/><Relationship Id="rId27" Type="http://schemas.openxmlformats.org/officeDocument/2006/relationships/image" Target="../media/image113.png"/><Relationship Id="rId30" Type="http://schemas.openxmlformats.org/officeDocument/2006/relationships/image" Target="../media/image116.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54.png"/><Relationship Id="rId7" Type="http://schemas.openxmlformats.org/officeDocument/2006/relationships/image" Target="../media/image1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5.svg"/><Relationship Id="rId4" Type="http://schemas.openxmlformats.org/officeDocument/2006/relationships/image" Target="../media/image159.svg"/><Relationship Id="rId9" Type="http://schemas.openxmlformats.org/officeDocument/2006/relationships/image" Target="../media/image164.png"/></Relationships>
</file>

<file path=ppt/slides/_rels/slide24.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65.svg"/><Relationship Id="rId18" Type="http://schemas.openxmlformats.org/officeDocument/2006/relationships/image" Target="../media/image177.png"/><Relationship Id="rId26" Type="http://schemas.openxmlformats.org/officeDocument/2006/relationships/image" Target="../media/image183.svg"/><Relationship Id="rId3" Type="http://schemas.openxmlformats.org/officeDocument/2006/relationships/image" Target="../media/image166.png"/><Relationship Id="rId21" Type="http://schemas.openxmlformats.org/officeDocument/2006/relationships/image" Target="../media/image179.png"/><Relationship Id="rId7" Type="http://schemas.openxmlformats.org/officeDocument/2006/relationships/image" Target="../media/image170.svg"/><Relationship Id="rId12" Type="http://schemas.openxmlformats.org/officeDocument/2006/relationships/image" Target="../media/image164.png"/><Relationship Id="rId17" Type="http://schemas.openxmlformats.org/officeDocument/2006/relationships/image" Target="../media/image176.png"/><Relationship Id="rId25" Type="http://schemas.openxmlformats.org/officeDocument/2006/relationships/image" Target="../media/image182.png"/><Relationship Id="rId2" Type="http://schemas.openxmlformats.org/officeDocument/2006/relationships/notesSlide" Target="../notesSlides/notesSlide22.xml"/><Relationship Id="rId16" Type="http://schemas.openxmlformats.org/officeDocument/2006/relationships/image" Target="../media/image175.pn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69.png"/><Relationship Id="rId11" Type="http://schemas.openxmlformats.org/officeDocument/2006/relationships/image" Target="../media/image174.svg"/><Relationship Id="rId24" Type="http://schemas.microsoft.com/office/2007/relationships/hdphoto" Target="../media/hdphoto2.wdp"/><Relationship Id="rId5" Type="http://schemas.openxmlformats.org/officeDocument/2006/relationships/image" Target="../media/image168.png"/><Relationship Id="rId15" Type="http://schemas.openxmlformats.org/officeDocument/2006/relationships/image" Target="../media/image162.svg"/><Relationship Id="rId23" Type="http://schemas.openxmlformats.org/officeDocument/2006/relationships/image" Target="../media/image181.png"/><Relationship Id="rId28" Type="http://schemas.openxmlformats.org/officeDocument/2006/relationships/image" Target="../media/image185.svg"/><Relationship Id="rId10" Type="http://schemas.openxmlformats.org/officeDocument/2006/relationships/image" Target="../media/image173.png"/><Relationship Id="rId19" Type="http://schemas.openxmlformats.org/officeDocument/2006/relationships/image" Target="../media/image178.svg"/><Relationship Id="rId4" Type="http://schemas.openxmlformats.org/officeDocument/2006/relationships/image" Target="../media/image167.png"/><Relationship Id="rId9" Type="http://schemas.openxmlformats.org/officeDocument/2006/relationships/image" Target="../media/image172.svg"/><Relationship Id="rId14" Type="http://schemas.openxmlformats.org/officeDocument/2006/relationships/image" Target="../media/image161.png"/><Relationship Id="rId22" Type="http://schemas.openxmlformats.org/officeDocument/2006/relationships/image" Target="../media/image180.svg"/><Relationship Id="rId27" Type="http://schemas.openxmlformats.org/officeDocument/2006/relationships/image" Target="../media/image18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90.svg"/><Relationship Id="rId5" Type="http://schemas.openxmlformats.org/officeDocument/2006/relationships/image" Target="../media/image189.png"/><Relationship Id="rId4" Type="http://schemas.openxmlformats.org/officeDocument/2006/relationships/image" Target="../media/image188.svg"/></Relationships>
</file>

<file path=ppt/slides/_rels/slide28.xml.rels><?xml version="1.0" encoding="UTF-8" standalone="yes"?>
<Relationships xmlns="http://schemas.openxmlformats.org/package/2006/relationships"><Relationship Id="rId8" Type="http://schemas.openxmlformats.org/officeDocument/2006/relationships/image" Target="../media/image198.sv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96.svg"/><Relationship Id="rId5" Type="http://schemas.openxmlformats.org/officeDocument/2006/relationships/image" Target="../media/image195.png"/><Relationship Id="rId10" Type="http://schemas.openxmlformats.org/officeDocument/2006/relationships/image" Target="../media/image131.svg"/><Relationship Id="rId4" Type="http://schemas.openxmlformats.org/officeDocument/2006/relationships/image" Target="../media/image194.svg"/><Relationship Id="rId9" Type="http://schemas.openxmlformats.org/officeDocument/2006/relationships/image" Target="../media/image130.png"/></Relationships>
</file>

<file path=ppt/slides/_rels/slide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118.xml"/><Relationship Id="rId5" Type="http://schemas.openxmlformats.org/officeDocument/2006/relationships/image" Target="../media/image199.png"/><Relationship Id="rId4" Type="http://schemas.openxmlformats.org/officeDocument/2006/relationships/image" Target="../media/image129.svg"/></Relationships>
</file>

<file path=ppt/slides/_rels/slide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1.xml"/><Relationship Id="rId5" Type="http://schemas.openxmlformats.org/officeDocument/2006/relationships/image" Target="../media/image80.svg"/><Relationship Id="rId4" Type="http://schemas.openxmlformats.org/officeDocument/2006/relationships/image" Target="../media/image7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hyperlink" Target="https://aka.ms/joinccp" TargetMode="Externa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image" Target="../media/image200.png"/><Relationship Id="rId5" Type="http://schemas.openxmlformats.org/officeDocument/2006/relationships/hyperlink" Target="http://www.aka.ms/communitychoice" TargetMode="External"/><Relationship Id="rId4" Type="http://schemas.openxmlformats.org/officeDocument/2006/relationships/hyperlink" Target="https://aka.ms/SecurityCommunity"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204.png"/><Relationship Id="rId18" Type="http://schemas.openxmlformats.org/officeDocument/2006/relationships/image" Target="../media/image207.png"/><Relationship Id="rId3" Type="http://schemas.openxmlformats.org/officeDocument/2006/relationships/image" Target="../media/image128.png"/><Relationship Id="rId21" Type="http://schemas.openxmlformats.org/officeDocument/2006/relationships/image" Target="../media/image210.svg"/><Relationship Id="rId7" Type="http://schemas.openxmlformats.org/officeDocument/2006/relationships/image" Target="../media/image140.png"/><Relationship Id="rId12" Type="http://schemas.openxmlformats.org/officeDocument/2006/relationships/hyperlink" Target="https://aka.ms/SecurityCommunity" TargetMode="External"/><Relationship Id="rId17" Type="http://schemas.openxmlformats.org/officeDocument/2006/relationships/image" Target="../media/image206.svg"/><Relationship Id="rId2" Type="http://schemas.openxmlformats.org/officeDocument/2006/relationships/notesSlide" Target="../notesSlides/notesSlide31.xml"/><Relationship Id="rId16" Type="http://schemas.openxmlformats.org/officeDocument/2006/relationships/image" Target="../media/image205.png"/><Relationship Id="rId20"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139.svg"/><Relationship Id="rId11" Type="http://schemas.openxmlformats.org/officeDocument/2006/relationships/image" Target="../media/image203.svg"/><Relationship Id="rId5" Type="http://schemas.openxmlformats.org/officeDocument/2006/relationships/image" Target="../media/image138.png"/><Relationship Id="rId15" Type="http://schemas.openxmlformats.org/officeDocument/2006/relationships/image" Target="../media/image131.svg"/><Relationship Id="rId23" Type="http://schemas.openxmlformats.org/officeDocument/2006/relationships/image" Target="../media/image212.svg"/><Relationship Id="rId10" Type="http://schemas.openxmlformats.org/officeDocument/2006/relationships/image" Target="../media/image202.png"/><Relationship Id="rId19" Type="http://schemas.openxmlformats.org/officeDocument/2006/relationships/image" Target="../media/image208.svg"/><Relationship Id="rId4" Type="http://schemas.openxmlformats.org/officeDocument/2006/relationships/image" Target="../media/image129.svg"/><Relationship Id="rId9" Type="http://schemas.openxmlformats.org/officeDocument/2006/relationships/image" Target="../media/image201.png"/><Relationship Id="rId14" Type="http://schemas.openxmlformats.org/officeDocument/2006/relationships/image" Target="../media/image130.png"/><Relationship Id="rId22" Type="http://schemas.openxmlformats.org/officeDocument/2006/relationships/image" Target="../media/image21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18" Type="http://schemas.openxmlformats.org/officeDocument/2006/relationships/image" Target="../media/image104.svg"/><Relationship Id="rId26" Type="http://schemas.openxmlformats.org/officeDocument/2006/relationships/image" Target="../media/image112.sv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sv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notesSlide" Target="../notesSlides/notesSlide7.xml"/><Relationship Id="rId16" Type="http://schemas.openxmlformats.org/officeDocument/2006/relationships/image" Target="../media/image102.svg"/><Relationship Id="rId20" Type="http://schemas.openxmlformats.org/officeDocument/2006/relationships/image" Target="../media/image106.svg"/><Relationship Id="rId29"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97.png"/><Relationship Id="rId24" Type="http://schemas.openxmlformats.org/officeDocument/2006/relationships/image" Target="../media/image110.svg"/><Relationship Id="rId32" Type="http://schemas.openxmlformats.org/officeDocument/2006/relationships/image" Target="../media/image118.sv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28" Type="http://schemas.openxmlformats.org/officeDocument/2006/relationships/image" Target="../media/image114.svg"/><Relationship Id="rId10" Type="http://schemas.openxmlformats.org/officeDocument/2006/relationships/image" Target="../media/image96.svg"/><Relationship Id="rId19" Type="http://schemas.openxmlformats.org/officeDocument/2006/relationships/image" Target="../media/image105.png"/><Relationship Id="rId31" Type="http://schemas.openxmlformats.org/officeDocument/2006/relationships/image" Target="../media/image117.png"/><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 Id="rId22" Type="http://schemas.openxmlformats.org/officeDocument/2006/relationships/image" Target="../media/image108.svg"/><Relationship Id="rId27" Type="http://schemas.openxmlformats.org/officeDocument/2006/relationships/image" Target="../media/image113.png"/><Relationship Id="rId30" Type="http://schemas.openxmlformats.org/officeDocument/2006/relationships/image" Target="../media/image1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174294"/>
            <a:ext cx="8193024" cy="2243691"/>
          </a:xfrm>
        </p:spPr>
        <p:txBody>
          <a:bodyPr/>
          <a:lstStyle/>
          <a:p>
            <a:r>
              <a:rPr lang="en-US"/>
              <a:t>Modernizing Security Operations Using Security Copilot</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573783"/>
            <a:ext cx="8193024" cy="553998"/>
          </a:xfrm>
        </p:spPr>
        <p:txBody>
          <a:bodyPr/>
          <a:lstStyle/>
          <a:p>
            <a:r>
              <a:rPr lang="en-US"/>
              <a:t>Rod Trent</a:t>
            </a:r>
          </a:p>
          <a:p>
            <a:r>
              <a:rPr lang="en-US"/>
              <a:t>Jennifer Burdett</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a:t>May 8, 2025</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C746-382B-2A05-FBD7-18C76ABB6325}"/>
              </a:ext>
            </a:extLst>
          </p:cNvPr>
          <p:cNvSpPr>
            <a:spLocks noGrp="1"/>
          </p:cNvSpPr>
          <p:nvPr>
            <p:ph type="title"/>
          </p:nvPr>
        </p:nvSpPr>
        <p:spPr>
          <a:xfrm>
            <a:off x="585216" y="3152001"/>
            <a:ext cx="6675120" cy="553998"/>
          </a:xfrm>
        </p:spPr>
        <p:txBody>
          <a:bodyPr/>
          <a:lstStyle/>
          <a:p>
            <a:r>
              <a:rPr lang="en-US"/>
              <a:t>Why it exists</a:t>
            </a:r>
          </a:p>
        </p:txBody>
      </p:sp>
    </p:spTree>
    <p:extLst>
      <p:ext uri="{BB962C8B-B14F-4D97-AF65-F5344CB8AC3E}">
        <p14:creationId xmlns:p14="http://schemas.microsoft.com/office/powerpoint/2010/main" val="48520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4.58333E-6 0.03889 L -4.58333E-6 3.7037E-7 " pathEditMode="relative" rAng="0" ptsTypes="AA">
                                      <p:cBhvr>
                                        <p:cTn id="9"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6F3288-B34F-159D-18A8-E9C6B503BD2E}"/>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E34DC8E5-E7F8-F813-4C6B-4CCDF6E866FC}"/>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meme</a:t>
            </a:r>
          </a:p>
        </p:txBody>
      </p:sp>
      <p:pic>
        <p:nvPicPr>
          <p:cNvPr id="4" name="Picture 3" descr="Y Tho | Know Your Meme">
            <a:extLst>
              <a:ext uri="{FF2B5EF4-FFF2-40B4-BE49-F238E27FC236}">
                <a16:creationId xmlns:a16="http://schemas.microsoft.com/office/drawing/2014/main" id="{AFF4D54E-DD64-E77F-B12F-E444F99BBF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16" b="564"/>
          <a:stretch/>
        </p:blipFill>
        <p:spPr bwMode="auto">
          <a:xfrm>
            <a:off x="691572" y="765354"/>
            <a:ext cx="10808856" cy="5327292"/>
          </a:xfrm>
          <a:custGeom>
            <a:avLst/>
            <a:gdLst>
              <a:gd name="connsiteX0" fmla="*/ 143677 w 10808856"/>
              <a:gd name="connsiteY0" fmla="*/ 0 h 5327292"/>
              <a:gd name="connsiteX1" fmla="*/ 10665179 w 10808856"/>
              <a:gd name="connsiteY1" fmla="*/ 0 h 5327292"/>
              <a:gd name="connsiteX2" fmla="*/ 10808856 w 10808856"/>
              <a:gd name="connsiteY2" fmla="*/ 143677 h 5327292"/>
              <a:gd name="connsiteX3" fmla="*/ 10808856 w 10808856"/>
              <a:gd name="connsiteY3" fmla="*/ 5183615 h 5327292"/>
              <a:gd name="connsiteX4" fmla="*/ 10665179 w 10808856"/>
              <a:gd name="connsiteY4" fmla="*/ 5327292 h 5327292"/>
              <a:gd name="connsiteX5" fmla="*/ 143677 w 10808856"/>
              <a:gd name="connsiteY5" fmla="*/ 5327292 h 5327292"/>
              <a:gd name="connsiteX6" fmla="*/ 0 w 10808856"/>
              <a:gd name="connsiteY6" fmla="*/ 5183615 h 5327292"/>
              <a:gd name="connsiteX7" fmla="*/ 0 w 10808856"/>
              <a:gd name="connsiteY7" fmla="*/ 143677 h 5327292"/>
              <a:gd name="connsiteX8" fmla="*/ 143677 w 10808856"/>
              <a:gd name="connsiteY8" fmla="*/ 0 h 532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8856" h="5327292">
                <a:moveTo>
                  <a:pt x="143677" y="0"/>
                </a:moveTo>
                <a:lnTo>
                  <a:pt x="10665179" y="0"/>
                </a:lnTo>
                <a:cubicBezTo>
                  <a:pt x="10744530" y="0"/>
                  <a:pt x="10808856" y="64326"/>
                  <a:pt x="10808856" y="143677"/>
                </a:cubicBezTo>
                <a:lnTo>
                  <a:pt x="10808856" y="5183615"/>
                </a:lnTo>
                <a:cubicBezTo>
                  <a:pt x="10808856" y="5262966"/>
                  <a:pt x="10744530" y="5327292"/>
                  <a:pt x="10665179" y="5327292"/>
                </a:cubicBezTo>
                <a:lnTo>
                  <a:pt x="143677" y="5327292"/>
                </a:lnTo>
                <a:cubicBezTo>
                  <a:pt x="64326" y="5327292"/>
                  <a:pt x="0" y="5262966"/>
                  <a:pt x="0" y="5183615"/>
                </a:cubicBezTo>
                <a:lnTo>
                  <a:pt x="0" y="143677"/>
                </a:lnTo>
                <a:cubicBezTo>
                  <a:pt x="0" y="64326"/>
                  <a:pt x="64326" y="0"/>
                  <a:pt x="143677" y="0"/>
                </a:cubicBezTo>
                <a:close/>
              </a:path>
            </a:pathLst>
          </a:custGeom>
          <a:solidFill>
            <a:schemeClr val="bg2"/>
          </a:solidFill>
          <a:ln w="57150" cap="flat">
            <a:noFill/>
            <a:prstDash val="solid"/>
            <a:miter/>
          </a:ln>
          <a:effectLst>
            <a:outerShdw blurRad="63500" dist="63500" dir="2700000" algn="tl" rotWithShape="0">
              <a:srgbClr val="454142">
                <a:alpha val="20000"/>
              </a:srgbClr>
            </a:outerShdw>
          </a:effectLst>
        </p:spPr>
      </p:pic>
    </p:spTree>
    <p:extLst>
      <p:ext uri="{BB962C8B-B14F-4D97-AF65-F5344CB8AC3E}">
        <p14:creationId xmlns:p14="http://schemas.microsoft.com/office/powerpoint/2010/main" val="31840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nodeType="withEffect">
                                  <p:stCondLst>
                                    <p:cond delay="0"/>
                                  </p:stCondLst>
                                  <p:childTnLst>
                                    <p:animMotion origin="layout" path="M -4.58333E-6 0.03889 L -4.58333E-6 3.7037E-7 " pathEditMode="relative" rAng="0" ptsTypes="AA">
                                      <p:cBhvr>
                                        <p:cTn id="9" dur="500" fill="hold"/>
                                        <p:tgtEl>
                                          <p:spTgt spid="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0EC0-E054-AC83-9B61-889B7D66DEBA}"/>
            </a:ext>
          </a:extLst>
        </p:cNvPr>
        <p:cNvGrpSpPr/>
        <p:nvPr/>
      </p:nvGrpSpPr>
      <p:grpSpPr>
        <a:xfrm>
          <a:off x="0" y="0"/>
          <a:ext cx="0" cy="0"/>
          <a:chOff x="0" y="0"/>
          <a:chExt cx="0" cy="0"/>
        </a:xfrm>
      </p:grpSpPr>
      <p:sp>
        <p:nvSpPr>
          <p:cNvPr id="31" name="Partial Circle 30">
            <a:extLst>
              <a:ext uri="{FF2B5EF4-FFF2-40B4-BE49-F238E27FC236}">
                <a16:creationId xmlns:a16="http://schemas.microsoft.com/office/drawing/2014/main" id="{BB5FC932-1F3A-A732-ADDB-41A1474730F5}"/>
              </a:ext>
              <a:ext uri="{C183D7F6-B498-43B3-948B-1728B52AA6E4}">
                <adec:decorative xmlns:adec="http://schemas.microsoft.com/office/drawing/2017/decorative" val="1"/>
              </a:ext>
            </a:extLst>
          </p:cNvPr>
          <p:cNvSpPr/>
          <p:nvPr/>
        </p:nvSpPr>
        <p:spPr bwMode="auto">
          <a:xfrm rot="5400000" flipV="1">
            <a:off x="3371737" y="597395"/>
            <a:ext cx="5279707" cy="5306249"/>
          </a:xfrm>
          <a:prstGeom prst="pie">
            <a:avLst>
              <a:gd name="adj1" fmla="val 3457021"/>
              <a:gd name="adj2" fmla="val 7515692"/>
            </a:avLst>
          </a:prstGeom>
          <a:gradFill flip="none" rotWithShape="1">
            <a:gsLst>
              <a:gs pos="23000">
                <a:srgbClr val="D59ED7">
                  <a:alpha val="0"/>
                </a:srgbClr>
              </a:gs>
              <a:gs pos="100000">
                <a:srgbClr val="FFA38B"/>
              </a:gs>
            </a:gsLst>
            <a:lin ang="5400000" scaled="1"/>
            <a:tileRect/>
          </a:gradFill>
          <a:ln w="6350">
            <a:noFill/>
            <a:headEnd type="none" w="med" len="med"/>
            <a:tailEnd type="none" w="med" len="med"/>
          </a:ln>
          <a:effectLst>
            <a:innerShdw blurRad="1016000" dist="381000" dir="18600000">
              <a:srgbClr val="FBE0D5">
                <a:alpha val="20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554480" rIns="137160" bIns="365760" numCol="1" spcCol="0" rtlCol="0" fromWordArt="0" anchor="b" anchorCtr="0" forceAA="0" compatLnSpc="1">
            <a:prstTxWarp prst="textNoShape">
              <a:avLst/>
            </a:prstTxWarp>
            <a:noAutofit/>
          </a:bodyPr>
          <a:lstStyle/>
          <a:p>
            <a:pPr marL="0" marR="0" lvl="0" indent="0" algn="ctr" defTabSz="1403951"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chemeClr val="tx1"/>
              </a:solidFill>
              <a:effectLst/>
              <a:uLnTx/>
              <a:uFillTx/>
              <a:latin typeface="Segoe Sans Display"/>
              <a:ea typeface="+mn-ea"/>
              <a:cs typeface="Segoe UI Semibold"/>
            </a:endParaRPr>
          </a:p>
        </p:txBody>
      </p:sp>
      <p:grpSp>
        <p:nvGrpSpPr>
          <p:cNvPr id="6" name="Group 5">
            <a:extLst>
              <a:ext uri="{FF2B5EF4-FFF2-40B4-BE49-F238E27FC236}">
                <a16:creationId xmlns:a16="http://schemas.microsoft.com/office/drawing/2014/main" id="{759FCB59-0873-28A0-49F4-8664D6F9139F}"/>
              </a:ext>
              <a:ext uri="{C183D7F6-B498-43B3-948B-1728B52AA6E4}">
                <adec:decorative xmlns:adec="http://schemas.microsoft.com/office/drawing/2017/decorative" val="1"/>
              </a:ext>
            </a:extLst>
          </p:cNvPr>
          <p:cNvGrpSpPr/>
          <p:nvPr/>
        </p:nvGrpSpPr>
        <p:grpSpPr>
          <a:xfrm>
            <a:off x="4499512" y="1654025"/>
            <a:ext cx="3192981" cy="3192982"/>
            <a:chOff x="4220697" y="2632189"/>
            <a:chExt cx="2523672" cy="2523673"/>
          </a:xfrm>
        </p:grpSpPr>
        <p:sp>
          <p:nvSpPr>
            <p:cNvPr id="17" name="Rectangle: Rounded Corners 16">
              <a:extLst>
                <a:ext uri="{FF2B5EF4-FFF2-40B4-BE49-F238E27FC236}">
                  <a16:creationId xmlns:a16="http://schemas.microsoft.com/office/drawing/2014/main" id="{FFE46DC3-5878-1F53-A746-71A7DF0BEEA7}"/>
                </a:ext>
                <a:ext uri="{C183D7F6-B498-43B3-948B-1728B52AA6E4}">
                  <adec:decorative xmlns:adec="http://schemas.microsoft.com/office/drawing/2017/decorative" val="1"/>
                </a:ext>
              </a:extLst>
            </p:cNvPr>
            <p:cNvSpPr>
              <a:spLocks/>
            </p:cNvSpPr>
            <p:nvPr/>
          </p:nvSpPr>
          <p:spPr bwMode="auto">
            <a:xfrm rot="16200000">
              <a:off x="4220696" y="2632190"/>
              <a:ext cx="2523673" cy="2523672"/>
            </a:xfrm>
            <a:prstGeom prst="roundRect">
              <a:avLst>
                <a:gd name="adj" fmla="val 50000"/>
              </a:avLst>
            </a:prstGeom>
            <a:solidFill>
              <a:schemeClr val="bg2"/>
            </a:solidFill>
            <a:ln w="19050" cap="rnd">
              <a:gradFill flip="none" rotWithShape="1">
                <a:gsLst>
                  <a:gs pos="0">
                    <a:srgbClr val="FF5C39"/>
                  </a:gs>
                  <a:gs pos="80000">
                    <a:srgbClr val="C03BC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2800" b="0" i="0" u="none" strike="noStrike" kern="1200" cap="none" spc="0" normalizeH="0" baseline="0" noProof="0">
                <a:ln>
                  <a:noFill/>
                </a:ln>
                <a:effectLst/>
                <a:uLnTx/>
                <a:uFillTx/>
                <a:latin typeface="+mj-lt"/>
                <a:ea typeface="+mn-ea"/>
                <a:cs typeface="Segoe Sans Display Semilight" pitchFamily="2" charset="0"/>
              </a:endParaRPr>
            </a:p>
          </p:txBody>
        </p:sp>
        <p:grpSp>
          <p:nvGrpSpPr>
            <p:cNvPr id="8" name="Group 7">
              <a:extLst>
                <a:ext uri="{FF2B5EF4-FFF2-40B4-BE49-F238E27FC236}">
                  <a16:creationId xmlns:a16="http://schemas.microsoft.com/office/drawing/2014/main" id="{ACBF3300-A648-C20E-9049-75381B48F62D}"/>
                </a:ext>
              </a:extLst>
            </p:cNvPr>
            <p:cNvGrpSpPr/>
            <p:nvPr/>
          </p:nvGrpSpPr>
          <p:grpSpPr>
            <a:xfrm>
              <a:off x="5110530" y="3219729"/>
              <a:ext cx="744005" cy="826680"/>
              <a:chOff x="5190454" y="3068846"/>
              <a:chExt cx="1006606" cy="1118460"/>
            </a:xfrm>
            <a:solidFill>
              <a:schemeClr val="tx2"/>
            </a:solidFill>
          </p:grpSpPr>
          <p:sp>
            <p:nvSpPr>
              <p:cNvPr id="10" name="Graphic 57">
                <a:extLst>
                  <a:ext uri="{FF2B5EF4-FFF2-40B4-BE49-F238E27FC236}">
                    <a16:creationId xmlns:a16="http://schemas.microsoft.com/office/drawing/2014/main" id="{9D13B0E7-4516-6CD1-D61F-8E0BB44DD723}"/>
                  </a:ext>
                </a:extLst>
              </p:cNvPr>
              <p:cNvSpPr/>
              <p:nvPr/>
            </p:nvSpPr>
            <p:spPr>
              <a:xfrm>
                <a:off x="5190454" y="3068846"/>
                <a:ext cx="1006606" cy="1118460"/>
              </a:xfrm>
              <a:custGeom>
                <a:avLst/>
                <a:gdLst>
                  <a:gd name="connsiteX0" fmla="*/ 0 w 904204"/>
                  <a:gd name="connsiteY0" fmla="*/ 188376 h 1004681"/>
                  <a:gd name="connsiteX1" fmla="*/ 37675 w 904204"/>
                  <a:gd name="connsiteY1" fmla="*/ 150701 h 1004681"/>
                  <a:gd name="connsiteX2" fmla="*/ 429497 w 904204"/>
                  <a:gd name="connsiteY2" fmla="*/ 7535 h 1004681"/>
                  <a:gd name="connsiteX3" fmla="*/ 474707 w 904204"/>
                  <a:gd name="connsiteY3" fmla="*/ 7535 h 1004681"/>
                  <a:gd name="connsiteX4" fmla="*/ 866529 w 904204"/>
                  <a:gd name="connsiteY4" fmla="*/ 150701 h 1004681"/>
                  <a:gd name="connsiteX5" fmla="*/ 904205 w 904204"/>
                  <a:gd name="connsiteY5" fmla="*/ 188376 h 1004681"/>
                  <a:gd name="connsiteX6" fmla="*/ 904205 w 904204"/>
                  <a:gd name="connsiteY6" fmla="*/ 452102 h 1004681"/>
                  <a:gd name="connsiteX7" fmla="*/ 465916 w 904204"/>
                  <a:gd name="connsiteY7" fmla="*/ 1002060 h 1004681"/>
                  <a:gd name="connsiteX8" fmla="*/ 438288 w 904204"/>
                  <a:gd name="connsiteY8" fmla="*/ 1002060 h 1004681"/>
                  <a:gd name="connsiteX9" fmla="*/ 0 w 904204"/>
                  <a:gd name="connsiteY9" fmla="*/ 452102 h 1004681"/>
                  <a:gd name="connsiteX10" fmla="*/ 0 w 904204"/>
                  <a:gd name="connsiteY10" fmla="*/ 188376 h 1004681"/>
                  <a:gd name="connsiteX11" fmla="*/ 75350 w 904204"/>
                  <a:gd name="connsiteY11" fmla="*/ 224946 h 1004681"/>
                  <a:gd name="connsiteX12" fmla="*/ 75350 w 904204"/>
                  <a:gd name="connsiteY12" fmla="*/ 452102 h 1004681"/>
                  <a:gd name="connsiteX13" fmla="*/ 452102 w 904204"/>
                  <a:gd name="connsiteY13" fmla="*/ 926408 h 1004681"/>
                  <a:gd name="connsiteX14" fmla="*/ 828854 w 904204"/>
                  <a:gd name="connsiteY14" fmla="*/ 452102 h 1004681"/>
                  <a:gd name="connsiteX15" fmla="*/ 828854 w 904204"/>
                  <a:gd name="connsiteY15" fmla="*/ 224946 h 1004681"/>
                  <a:gd name="connsiteX16" fmla="*/ 452102 w 904204"/>
                  <a:gd name="connsiteY16" fmla="*/ 84292 h 1004681"/>
                  <a:gd name="connsiteX17" fmla="*/ 75350 w 904204"/>
                  <a:gd name="connsiteY17" fmla="*/ 224946 h 100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4204" h="1004681">
                    <a:moveTo>
                      <a:pt x="0" y="188376"/>
                    </a:moveTo>
                    <a:cubicBezTo>
                      <a:pt x="0" y="167569"/>
                      <a:pt x="16868" y="150701"/>
                      <a:pt x="37675" y="150701"/>
                    </a:cubicBezTo>
                    <a:cubicBezTo>
                      <a:pt x="171447" y="150701"/>
                      <a:pt x="301803" y="103330"/>
                      <a:pt x="429497" y="7535"/>
                    </a:cubicBezTo>
                    <a:cubicBezTo>
                      <a:pt x="442894" y="-2512"/>
                      <a:pt x="461310" y="-2512"/>
                      <a:pt x="474707" y="7535"/>
                    </a:cubicBezTo>
                    <a:cubicBezTo>
                      <a:pt x="602401" y="103330"/>
                      <a:pt x="732757" y="150701"/>
                      <a:pt x="866529" y="150701"/>
                    </a:cubicBezTo>
                    <a:cubicBezTo>
                      <a:pt x="887336" y="150701"/>
                      <a:pt x="904205" y="167569"/>
                      <a:pt x="904205" y="188376"/>
                    </a:cubicBezTo>
                    <a:lnTo>
                      <a:pt x="904205" y="452102"/>
                    </a:lnTo>
                    <a:cubicBezTo>
                      <a:pt x="904205" y="703320"/>
                      <a:pt x="755614" y="887929"/>
                      <a:pt x="465916" y="1002060"/>
                    </a:cubicBezTo>
                    <a:cubicBezTo>
                      <a:pt x="457040" y="1005556"/>
                      <a:pt x="447164" y="1005556"/>
                      <a:pt x="438288" y="1002060"/>
                    </a:cubicBezTo>
                    <a:cubicBezTo>
                      <a:pt x="148591" y="887929"/>
                      <a:pt x="0" y="703270"/>
                      <a:pt x="0" y="452102"/>
                    </a:cubicBezTo>
                    <a:lnTo>
                      <a:pt x="0" y="188376"/>
                    </a:lnTo>
                    <a:close/>
                    <a:moveTo>
                      <a:pt x="75350" y="224946"/>
                    </a:moveTo>
                    <a:lnTo>
                      <a:pt x="75350" y="452102"/>
                    </a:lnTo>
                    <a:cubicBezTo>
                      <a:pt x="75350" y="665896"/>
                      <a:pt x="198573" y="822776"/>
                      <a:pt x="452102" y="926408"/>
                    </a:cubicBezTo>
                    <a:cubicBezTo>
                      <a:pt x="705631" y="822776"/>
                      <a:pt x="828854" y="665896"/>
                      <a:pt x="828854" y="452102"/>
                    </a:cubicBezTo>
                    <a:lnTo>
                      <a:pt x="828854" y="224946"/>
                    </a:lnTo>
                    <a:cubicBezTo>
                      <a:pt x="699402" y="217310"/>
                      <a:pt x="573668" y="170191"/>
                      <a:pt x="452102" y="84292"/>
                    </a:cubicBezTo>
                    <a:cubicBezTo>
                      <a:pt x="330537" y="170191"/>
                      <a:pt x="204802" y="217310"/>
                      <a:pt x="75350" y="224946"/>
                    </a:cubicBezTo>
                    <a:close/>
                  </a:path>
                </a:pathLst>
              </a:cu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kern="0">
                  <a:latin typeface="+mj-lt"/>
                  <a:cs typeface="Segoe UI" pitchFamily="34" charset="0"/>
                </a:endParaRPr>
              </a:p>
            </p:txBody>
          </p:sp>
          <p:sp>
            <p:nvSpPr>
              <p:cNvPr id="12" name="Graphic 59">
                <a:extLst>
                  <a:ext uri="{FF2B5EF4-FFF2-40B4-BE49-F238E27FC236}">
                    <a16:creationId xmlns:a16="http://schemas.microsoft.com/office/drawing/2014/main" id="{B08290D7-CDF8-84A6-DD3C-2289178C45C0}"/>
                  </a:ext>
                </a:extLst>
              </p:cNvPr>
              <p:cNvSpPr/>
              <p:nvPr/>
            </p:nvSpPr>
            <p:spPr>
              <a:xfrm>
                <a:off x="5460608" y="3418243"/>
                <a:ext cx="466299" cy="419669"/>
              </a:xfrm>
              <a:custGeom>
                <a:avLst/>
                <a:gdLst>
                  <a:gd name="connsiteX0" fmla="*/ 231505 w 363031"/>
                  <a:gd name="connsiteY0" fmla="*/ 127061 h 326728"/>
                  <a:gd name="connsiteX1" fmla="*/ 263271 w 363031"/>
                  <a:gd name="connsiteY1" fmla="*/ 158826 h 326728"/>
                  <a:gd name="connsiteX2" fmla="*/ 263271 w 363031"/>
                  <a:gd name="connsiteY2" fmla="*/ 245028 h 326728"/>
                  <a:gd name="connsiteX3" fmla="*/ 181570 w 363031"/>
                  <a:gd name="connsiteY3" fmla="*/ 326729 h 326728"/>
                  <a:gd name="connsiteX4" fmla="*/ 99870 w 363031"/>
                  <a:gd name="connsiteY4" fmla="*/ 245028 h 326728"/>
                  <a:gd name="connsiteX5" fmla="*/ 99870 w 363031"/>
                  <a:gd name="connsiteY5" fmla="*/ 158826 h 326728"/>
                  <a:gd name="connsiteX6" fmla="*/ 131635 w 363031"/>
                  <a:gd name="connsiteY6" fmla="*/ 127061 h 326728"/>
                  <a:gd name="connsiteX7" fmla="*/ 231505 w 363031"/>
                  <a:gd name="connsiteY7" fmla="*/ 127061 h 326728"/>
                  <a:gd name="connsiteX8" fmla="*/ 231505 w 363031"/>
                  <a:gd name="connsiteY8" fmla="*/ 154288 h 326728"/>
                  <a:gd name="connsiteX9" fmla="*/ 131635 w 363031"/>
                  <a:gd name="connsiteY9" fmla="*/ 154288 h 326728"/>
                  <a:gd name="connsiteX10" fmla="*/ 127097 w 363031"/>
                  <a:gd name="connsiteY10" fmla="*/ 158826 h 326728"/>
                  <a:gd name="connsiteX11" fmla="*/ 127097 w 363031"/>
                  <a:gd name="connsiteY11" fmla="*/ 245028 h 326728"/>
                  <a:gd name="connsiteX12" fmla="*/ 181570 w 363031"/>
                  <a:gd name="connsiteY12" fmla="*/ 299501 h 326728"/>
                  <a:gd name="connsiteX13" fmla="*/ 236043 w 363031"/>
                  <a:gd name="connsiteY13" fmla="*/ 245028 h 326728"/>
                  <a:gd name="connsiteX14" fmla="*/ 236043 w 363031"/>
                  <a:gd name="connsiteY14" fmla="*/ 158826 h 326728"/>
                  <a:gd name="connsiteX15" fmla="*/ 231505 w 363031"/>
                  <a:gd name="connsiteY15" fmla="*/ 154288 h 326728"/>
                  <a:gd name="connsiteX16" fmla="*/ 31765 w 363031"/>
                  <a:gd name="connsiteY16" fmla="*/ 127061 h 326728"/>
                  <a:gd name="connsiteX17" fmla="*/ 93136 w 363031"/>
                  <a:gd name="connsiteY17" fmla="*/ 127061 h 326728"/>
                  <a:gd name="connsiteX18" fmla="*/ 81918 w 363031"/>
                  <a:gd name="connsiteY18" fmla="*/ 154288 h 326728"/>
                  <a:gd name="connsiteX19" fmla="*/ 31765 w 363031"/>
                  <a:gd name="connsiteY19" fmla="*/ 154288 h 326728"/>
                  <a:gd name="connsiteX20" fmla="*/ 27227 w 363031"/>
                  <a:gd name="connsiteY20" fmla="*/ 158826 h 326728"/>
                  <a:gd name="connsiteX21" fmla="*/ 27227 w 363031"/>
                  <a:gd name="connsiteY21" fmla="*/ 217801 h 326728"/>
                  <a:gd name="connsiteX22" fmla="*/ 72617 w 363031"/>
                  <a:gd name="connsiteY22" fmla="*/ 263205 h 326728"/>
                  <a:gd name="connsiteX23" fmla="*/ 83171 w 363031"/>
                  <a:gd name="connsiteY23" fmla="*/ 261964 h 326728"/>
                  <a:gd name="connsiteX24" fmla="*/ 91393 w 363031"/>
                  <a:gd name="connsiteY24" fmla="*/ 287957 h 326728"/>
                  <a:gd name="connsiteX25" fmla="*/ 2467 w 363031"/>
                  <a:gd name="connsiteY25" fmla="*/ 236568 h 326728"/>
                  <a:gd name="connsiteX26" fmla="*/ 0 w 363031"/>
                  <a:gd name="connsiteY26" fmla="*/ 217801 h 326728"/>
                  <a:gd name="connsiteX27" fmla="*/ 0 w 363031"/>
                  <a:gd name="connsiteY27" fmla="*/ 158826 h 326728"/>
                  <a:gd name="connsiteX28" fmla="*/ 31765 w 363031"/>
                  <a:gd name="connsiteY28" fmla="*/ 127061 h 326728"/>
                  <a:gd name="connsiteX29" fmla="*/ 270005 w 363031"/>
                  <a:gd name="connsiteY29" fmla="*/ 127061 h 326728"/>
                  <a:gd name="connsiteX30" fmla="*/ 331266 w 363031"/>
                  <a:gd name="connsiteY30" fmla="*/ 127061 h 326728"/>
                  <a:gd name="connsiteX31" fmla="*/ 363032 w 363031"/>
                  <a:gd name="connsiteY31" fmla="*/ 158826 h 326728"/>
                  <a:gd name="connsiteX32" fmla="*/ 363032 w 363031"/>
                  <a:gd name="connsiteY32" fmla="*/ 217819 h 326728"/>
                  <a:gd name="connsiteX33" fmla="*/ 290442 w 363031"/>
                  <a:gd name="connsiteY33" fmla="*/ 290442 h 326728"/>
                  <a:gd name="connsiteX34" fmla="*/ 271729 w 363031"/>
                  <a:gd name="connsiteY34" fmla="*/ 287993 h 326728"/>
                  <a:gd name="connsiteX35" fmla="*/ 279988 w 363031"/>
                  <a:gd name="connsiteY35" fmla="*/ 261982 h 326728"/>
                  <a:gd name="connsiteX36" fmla="*/ 334588 w 363031"/>
                  <a:gd name="connsiteY36" fmla="*/ 228256 h 326728"/>
                  <a:gd name="connsiteX37" fmla="*/ 335804 w 363031"/>
                  <a:gd name="connsiteY37" fmla="*/ 217819 h 326728"/>
                  <a:gd name="connsiteX38" fmla="*/ 335804 w 363031"/>
                  <a:gd name="connsiteY38" fmla="*/ 158826 h 326728"/>
                  <a:gd name="connsiteX39" fmla="*/ 331266 w 363031"/>
                  <a:gd name="connsiteY39" fmla="*/ 154288 h 326728"/>
                  <a:gd name="connsiteX40" fmla="*/ 281222 w 363031"/>
                  <a:gd name="connsiteY40" fmla="*/ 154288 h 326728"/>
                  <a:gd name="connsiteX41" fmla="*/ 270005 w 363031"/>
                  <a:gd name="connsiteY41" fmla="*/ 127061 h 326728"/>
                  <a:gd name="connsiteX42" fmla="*/ 181516 w 363031"/>
                  <a:gd name="connsiteY42" fmla="*/ 0 h 326728"/>
                  <a:gd name="connsiteX43" fmla="*/ 235971 w 363031"/>
                  <a:gd name="connsiteY43" fmla="*/ 54455 h 326728"/>
                  <a:gd name="connsiteX44" fmla="*/ 181516 w 363031"/>
                  <a:gd name="connsiteY44" fmla="*/ 108910 h 326728"/>
                  <a:gd name="connsiteX45" fmla="*/ 127061 w 363031"/>
                  <a:gd name="connsiteY45" fmla="*/ 54455 h 326728"/>
                  <a:gd name="connsiteX46" fmla="*/ 181516 w 363031"/>
                  <a:gd name="connsiteY46" fmla="*/ 0 h 326728"/>
                  <a:gd name="connsiteX47" fmla="*/ 299501 w 363031"/>
                  <a:gd name="connsiteY47" fmla="*/ 18152 h 326728"/>
                  <a:gd name="connsiteX48" fmla="*/ 344880 w 363031"/>
                  <a:gd name="connsiteY48" fmla="*/ 63531 h 326728"/>
                  <a:gd name="connsiteX49" fmla="*/ 299501 w 363031"/>
                  <a:gd name="connsiteY49" fmla="*/ 108910 h 326728"/>
                  <a:gd name="connsiteX50" fmla="*/ 254122 w 363031"/>
                  <a:gd name="connsiteY50" fmla="*/ 63531 h 326728"/>
                  <a:gd name="connsiteX51" fmla="*/ 299501 w 363031"/>
                  <a:gd name="connsiteY51" fmla="*/ 18152 h 326728"/>
                  <a:gd name="connsiteX52" fmla="*/ 63531 w 363031"/>
                  <a:gd name="connsiteY52" fmla="*/ 18152 h 326728"/>
                  <a:gd name="connsiteX53" fmla="*/ 108910 w 363031"/>
                  <a:gd name="connsiteY53" fmla="*/ 63531 h 326728"/>
                  <a:gd name="connsiteX54" fmla="*/ 63531 w 363031"/>
                  <a:gd name="connsiteY54" fmla="*/ 108910 h 326728"/>
                  <a:gd name="connsiteX55" fmla="*/ 18152 w 363031"/>
                  <a:gd name="connsiteY55" fmla="*/ 63531 h 326728"/>
                  <a:gd name="connsiteX56" fmla="*/ 63531 w 363031"/>
                  <a:gd name="connsiteY56" fmla="*/ 18152 h 326728"/>
                  <a:gd name="connsiteX57" fmla="*/ 181516 w 363031"/>
                  <a:gd name="connsiteY57" fmla="*/ 27227 h 326728"/>
                  <a:gd name="connsiteX58" fmla="*/ 154288 w 363031"/>
                  <a:gd name="connsiteY58" fmla="*/ 54455 h 326728"/>
                  <a:gd name="connsiteX59" fmla="*/ 181516 w 363031"/>
                  <a:gd name="connsiteY59" fmla="*/ 81682 h 326728"/>
                  <a:gd name="connsiteX60" fmla="*/ 208743 w 363031"/>
                  <a:gd name="connsiteY60" fmla="*/ 54455 h 326728"/>
                  <a:gd name="connsiteX61" fmla="*/ 181516 w 363031"/>
                  <a:gd name="connsiteY61" fmla="*/ 27227 h 326728"/>
                  <a:gd name="connsiteX62" fmla="*/ 299501 w 363031"/>
                  <a:gd name="connsiteY62" fmla="*/ 45379 h 326728"/>
                  <a:gd name="connsiteX63" fmla="*/ 281350 w 363031"/>
                  <a:gd name="connsiteY63" fmla="*/ 63531 h 326728"/>
                  <a:gd name="connsiteX64" fmla="*/ 299501 w 363031"/>
                  <a:gd name="connsiteY64" fmla="*/ 81682 h 326728"/>
                  <a:gd name="connsiteX65" fmla="*/ 317653 w 363031"/>
                  <a:gd name="connsiteY65" fmla="*/ 63531 h 326728"/>
                  <a:gd name="connsiteX66" fmla="*/ 299501 w 363031"/>
                  <a:gd name="connsiteY66" fmla="*/ 45379 h 326728"/>
                  <a:gd name="connsiteX67" fmla="*/ 63531 w 363031"/>
                  <a:gd name="connsiteY67" fmla="*/ 45379 h 326728"/>
                  <a:gd name="connsiteX68" fmla="*/ 45379 w 363031"/>
                  <a:gd name="connsiteY68" fmla="*/ 63531 h 326728"/>
                  <a:gd name="connsiteX69" fmla="*/ 63531 w 363031"/>
                  <a:gd name="connsiteY69" fmla="*/ 81682 h 326728"/>
                  <a:gd name="connsiteX70" fmla="*/ 81682 w 363031"/>
                  <a:gd name="connsiteY70" fmla="*/ 63531 h 326728"/>
                  <a:gd name="connsiteX71" fmla="*/ 63531 w 363031"/>
                  <a:gd name="connsiteY71" fmla="*/ 45379 h 32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63031" h="326728">
                    <a:moveTo>
                      <a:pt x="231505" y="127061"/>
                    </a:moveTo>
                    <a:cubicBezTo>
                      <a:pt x="249040" y="127061"/>
                      <a:pt x="263271" y="141292"/>
                      <a:pt x="263271" y="158826"/>
                    </a:cubicBezTo>
                    <a:lnTo>
                      <a:pt x="263271" y="245028"/>
                    </a:lnTo>
                    <a:cubicBezTo>
                      <a:pt x="263271" y="290149"/>
                      <a:pt x="226692" y="326729"/>
                      <a:pt x="181570" y="326729"/>
                    </a:cubicBezTo>
                    <a:cubicBezTo>
                      <a:pt x="136449" y="326729"/>
                      <a:pt x="99870" y="290149"/>
                      <a:pt x="99870" y="245028"/>
                    </a:cubicBezTo>
                    <a:lnTo>
                      <a:pt x="99870" y="158826"/>
                    </a:lnTo>
                    <a:cubicBezTo>
                      <a:pt x="99870" y="141292"/>
                      <a:pt x="114083" y="127061"/>
                      <a:pt x="131635" y="127061"/>
                    </a:cubicBezTo>
                    <a:lnTo>
                      <a:pt x="231505" y="127061"/>
                    </a:lnTo>
                    <a:close/>
                    <a:moveTo>
                      <a:pt x="231505" y="154288"/>
                    </a:moveTo>
                    <a:lnTo>
                      <a:pt x="131635" y="154288"/>
                    </a:lnTo>
                    <a:cubicBezTo>
                      <a:pt x="129129" y="154288"/>
                      <a:pt x="127097" y="156320"/>
                      <a:pt x="127097" y="158826"/>
                    </a:cubicBezTo>
                    <a:lnTo>
                      <a:pt x="127097" y="245028"/>
                    </a:lnTo>
                    <a:cubicBezTo>
                      <a:pt x="127097" y="275113"/>
                      <a:pt x="151486" y="299501"/>
                      <a:pt x="181570" y="299501"/>
                    </a:cubicBezTo>
                    <a:cubicBezTo>
                      <a:pt x="211655" y="299501"/>
                      <a:pt x="236043" y="275113"/>
                      <a:pt x="236043" y="245028"/>
                    </a:cubicBezTo>
                    <a:lnTo>
                      <a:pt x="236043" y="158826"/>
                    </a:lnTo>
                    <a:cubicBezTo>
                      <a:pt x="236043" y="156320"/>
                      <a:pt x="234012" y="154288"/>
                      <a:pt x="231505" y="154288"/>
                    </a:cubicBezTo>
                    <a:close/>
                    <a:moveTo>
                      <a:pt x="31765" y="127061"/>
                    </a:moveTo>
                    <a:lnTo>
                      <a:pt x="93136" y="127061"/>
                    </a:lnTo>
                    <a:cubicBezTo>
                      <a:pt x="86732" y="134795"/>
                      <a:pt x="82821" y="144287"/>
                      <a:pt x="81918" y="154288"/>
                    </a:cubicBezTo>
                    <a:lnTo>
                      <a:pt x="31765" y="154288"/>
                    </a:lnTo>
                    <a:cubicBezTo>
                      <a:pt x="29259" y="154288"/>
                      <a:pt x="27227" y="156320"/>
                      <a:pt x="27227" y="158826"/>
                    </a:cubicBezTo>
                    <a:lnTo>
                      <a:pt x="27227" y="217801"/>
                    </a:lnTo>
                    <a:cubicBezTo>
                      <a:pt x="27223" y="242874"/>
                      <a:pt x="47545" y="263202"/>
                      <a:pt x="72617" y="263205"/>
                    </a:cubicBezTo>
                    <a:cubicBezTo>
                      <a:pt x="76171" y="263207"/>
                      <a:pt x="79713" y="262790"/>
                      <a:pt x="83171" y="261964"/>
                    </a:cubicBezTo>
                    <a:cubicBezTo>
                      <a:pt x="84713" y="271112"/>
                      <a:pt x="87527" y="279843"/>
                      <a:pt x="91393" y="287957"/>
                    </a:cubicBezTo>
                    <a:cubicBezTo>
                      <a:pt x="52646" y="298323"/>
                      <a:pt x="12833" y="275314"/>
                      <a:pt x="2467" y="236568"/>
                    </a:cubicBezTo>
                    <a:cubicBezTo>
                      <a:pt x="830" y="230447"/>
                      <a:pt x="0" y="224138"/>
                      <a:pt x="0" y="217801"/>
                    </a:cubicBezTo>
                    <a:lnTo>
                      <a:pt x="0" y="158826"/>
                    </a:lnTo>
                    <a:cubicBezTo>
                      <a:pt x="0" y="141292"/>
                      <a:pt x="14231" y="127061"/>
                      <a:pt x="31765" y="127061"/>
                    </a:cubicBezTo>
                    <a:close/>
                    <a:moveTo>
                      <a:pt x="270005" y="127061"/>
                    </a:moveTo>
                    <a:lnTo>
                      <a:pt x="331266" y="127061"/>
                    </a:lnTo>
                    <a:cubicBezTo>
                      <a:pt x="348801" y="127061"/>
                      <a:pt x="363032" y="141292"/>
                      <a:pt x="363032" y="158826"/>
                    </a:cubicBezTo>
                    <a:lnTo>
                      <a:pt x="363032" y="217819"/>
                    </a:lnTo>
                    <a:cubicBezTo>
                      <a:pt x="363041" y="257918"/>
                      <a:pt x="330540" y="290433"/>
                      <a:pt x="290442" y="290442"/>
                    </a:cubicBezTo>
                    <a:cubicBezTo>
                      <a:pt x="284125" y="290443"/>
                      <a:pt x="277834" y="289619"/>
                      <a:pt x="271729" y="287993"/>
                    </a:cubicBezTo>
                    <a:cubicBezTo>
                      <a:pt x="275614" y="279861"/>
                      <a:pt x="278427" y="271130"/>
                      <a:pt x="279988" y="261982"/>
                    </a:cubicBezTo>
                    <a:cubicBezTo>
                      <a:pt x="304378" y="267747"/>
                      <a:pt x="328823" y="252646"/>
                      <a:pt x="334588" y="228256"/>
                    </a:cubicBezTo>
                    <a:cubicBezTo>
                      <a:pt x="335396" y="224836"/>
                      <a:pt x="335804" y="221333"/>
                      <a:pt x="335804" y="217819"/>
                    </a:cubicBezTo>
                    <a:lnTo>
                      <a:pt x="335804" y="158826"/>
                    </a:lnTo>
                    <a:cubicBezTo>
                      <a:pt x="335804" y="156320"/>
                      <a:pt x="333773" y="154288"/>
                      <a:pt x="331266" y="154288"/>
                    </a:cubicBezTo>
                    <a:lnTo>
                      <a:pt x="281222" y="154288"/>
                    </a:lnTo>
                    <a:cubicBezTo>
                      <a:pt x="280320" y="144287"/>
                      <a:pt x="276409" y="134795"/>
                      <a:pt x="270005" y="127061"/>
                    </a:cubicBezTo>
                    <a:close/>
                    <a:moveTo>
                      <a:pt x="181516" y="0"/>
                    </a:moveTo>
                    <a:cubicBezTo>
                      <a:pt x="211591" y="0"/>
                      <a:pt x="235971" y="24380"/>
                      <a:pt x="235971" y="54455"/>
                    </a:cubicBezTo>
                    <a:cubicBezTo>
                      <a:pt x="235971" y="84529"/>
                      <a:pt x="211591" y="108910"/>
                      <a:pt x="181516" y="108910"/>
                    </a:cubicBezTo>
                    <a:cubicBezTo>
                      <a:pt x="151440" y="108910"/>
                      <a:pt x="127061" y="84529"/>
                      <a:pt x="127061" y="54455"/>
                    </a:cubicBezTo>
                    <a:cubicBezTo>
                      <a:pt x="127061" y="24380"/>
                      <a:pt x="151440" y="0"/>
                      <a:pt x="181516" y="0"/>
                    </a:cubicBezTo>
                    <a:close/>
                    <a:moveTo>
                      <a:pt x="299501" y="18152"/>
                    </a:moveTo>
                    <a:cubicBezTo>
                      <a:pt x="324563" y="18152"/>
                      <a:pt x="344880" y="38468"/>
                      <a:pt x="344880" y="63531"/>
                    </a:cubicBezTo>
                    <a:cubicBezTo>
                      <a:pt x="344880" y="88593"/>
                      <a:pt x="324563" y="108910"/>
                      <a:pt x="299501" y="108910"/>
                    </a:cubicBezTo>
                    <a:cubicBezTo>
                      <a:pt x="274439" y="108910"/>
                      <a:pt x="254122" y="88593"/>
                      <a:pt x="254122" y="63531"/>
                    </a:cubicBezTo>
                    <a:cubicBezTo>
                      <a:pt x="254122" y="38468"/>
                      <a:pt x="274439" y="18152"/>
                      <a:pt x="299501" y="18152"/>
                    </a:cubicBezTo>
                    <a:close/>
                    <a:moveTo>
                      <a:pt x="63531" y="18152"/>
                    </a:moveTo>
                    <a:cubicBezTo>
                      <a:pt x="88593" y="18152"/>
                      <a:pt x="108910" y="38468"/>
                      <a:pt x="108910" y="63531"/>
                    </a:cubicBezTo>
                    <a:cubicBezTo>
                      <a:pt x="108910" y="88593"/>
                      <a:pt x="88593" y="108910"/>
                      <a:pt x="63531" y="108910"/>
                    </a:cubicBezTo>
                    <a:cubicBezTo>
                      <a:pt x="38468" y="108910"/>
                      <a:pt x="18152" y="88593"/>
                      <a:pt x="18152" y="63531"/>
                    </a:cubicBezTo>
                    <a:cubicBezTo>
                      <a:pt x="18152" y="38468"/>
                      <a:pt x="38468" y="18152"/>
                      <a:pt x="63531" y="18152"/>
                    </a:cubicBezTo>
                    <a:close/>
                    <a:moveTo>
                      <a:pt x="181516" y="27227"/>
                    </a:moveTo>
                    <a:cubicBezTo>
                      <a:pt x="166479" y="27227"/>
                      <a:pt x="154288" y="39417"/>
                      <a:pt x="154288" y="54455"/>
                    </a:cubicBezTo>
                    <a:cubicBezTo>
                      <a:pt x="154288" y="69492"/>
                      <a:pt x="166479" y="81682"/>
                      <a:pt x="181516" y="81682"/>
                    </a:cubicBezTo>
                    <a:cubicBezTo>
                      <a:pt x="196553" y="81682"/>
                      <a:pt x="208743" y="69492"/>
                      <a:pt x="208743" y="54455"/>
                    </a:cubicBezTo>
                    <a:cubicBezTo>
                      <a:pt x="208743" y="39417"/>
                      <a:pt x="196553" y="27227"/>
                      <a:pt x="181516" y="27227"/>
                    </a:cubicBezTo>
                    <a:close/>
                    <a:moveTo>
                      <a:pt x="299501" y="45379"/>
                    </a:moveTo>
                    <a:cubicBezTo>
                      <a:pt x="289476" y="45379"/>
                      <a:pt x="281350" y="53506"/>
                      <a:pt x="281350" y="63531"/>
                    </a:cubicBezTo>
                    <a:cubicBezTo>
                      <a:pt x="281350" y="73555"/>
                      <a:pt x="289476" y="81682"/>
                      <a:pt x="299501" y="81682"/>
                    </a:cubicBezTo>
                    <a:cubicBezTo>
                      <a:pt x="309526" y="81682"/>
                      <a:pt x="317653" y="73555"/>
                      <a:pt x="317653" y="63531"/>
                    </a:cubicBezTo>
                    <a:cubicBezTo>
                      <a:pt x="317653" y="53506"/>
                      <a:pt x="309526" y="45379"/>
                      <a:pt x="299501" y="45379"/>
                    </a:cubicBezTo>
                    <a:close/>
                    <a:moveTo>
                      <a:pt x="63531" y="45379"/>
                    </a:moveTo>
                    <a:cubicBezTo>
                      <a:pt x="53506" y="45379"/>
                      <a:pt x="45379" y="53506"/>
                      <a:pt x="45379" y="63531"/>
                    </a:cubicBezTo>
                    <a:cubicBezTo>
                      <a:pt x="45379" y="73555"/>
                      <a:pt x="53506" y="81682"/>
                      <a:pt x="63531" y="81682"/>
                    </a:cubicBezTo>
                    <a:cubicBezTo>
                      <a:pt x="73555" y="81682"/>
                      <a:pt x="81682" y="73555"/>
                      <a:pt x="81682" y="63531"/>
                    </a:cubicBezTo>
                    <a:cubicBezTo>
                      <a:pt x="81682" y="53506"/>
                      <a:pt x="73555" y="45379"/>
                      <a:pt x="63531" y="45379"/>
                    </a:cubicBezTo>
                    <a:close/>
                  </a:path>
                </a:pathLst>
              </a:cu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kern="0">
                  <a:latin typeface="+mj-lt"/>
                  <a:cs typeface="Segoe UI" pitchFamily="34" charset="0"/>
                </a:endParaRPr>
              </a:p>
            </p:txBody>
          </p:sp>
        </p:grpSp>
        <p:sp>
          <p:nvSpPr>
            <p:cNvPr id="9" name="TextBox 8">
              <a:extLst>
                <a:ext uri="{FF2B5EF4-FFF2-40B4-BE49-F238E27FC236}">
                  <a16:creationId xmlns:a16="http://schemas.microsoft.com/office/drawing/2014/main" id="{92AED2C7-8210-D342-B47A-DB44FA2E023C}"/>
                </a:ext>
              </a:extLst>
            </p:cNvPr>
            <p:cNvSpPr txBox="1"/>
            <p:nvPr/>
          </p:nvSpPr>
          <p:spPr>
            <a:xfrm>
              <a:off x="4796098" y="4223786"/>
              <a:ext cx="1372869" cy="486522"/>
            </a:xfrm>
            <a:prstGeom prst="rect">
              <a:avLst/>
            </a:prstGeom>
            <a:noFill/>
          </p:spPr>
          <p:txBody>
            <a:bodyPr wrap="square" lIns="0" tIns="0" rIns="0" bIns="0" rtlCol="0" anchor="t">
              <a:spAutoFit/>
            </a:bodyPr>
            <a:lstStyle/>
            <a:p>
              <a:pPr marR="0" lvl="0" indent="0" algn="ctr" defTabSz="932472" fontAlgn="base">
                <a:lnSpc>
                  <a:spcPct val="100000"/>
                </a:lnSpc>
                <a:spcBef>
                  <a:spcPct val="0"/>
                </a:spcBef>
                <a:spcAft>
                  <a:spcPct val="0"/>
                </a:spcAft>
                <a:buClrTx/>
                <a:buSzTx/>
                <a:buFontTx/>
                <a:buNone/>
                <a:tabLst>
                  <a:tab pos="1371600" algn="l"/>
                </a:tabLst>
                <a:defRPr/>
              </a:pPr>
              <a:r>
                <a:rPr lang="en-US" sz="2000" kern="0">
                  <a:latin typeface="+mj-lt"/>
                  <a:cs typeface="Segoe UI" pitchFamily="34" charset="0"/>
                </a:rPr>
                <a:t>Security and </a:t>
              </a:r>
              <a:br>
                <a:rPr lang="en-US" sz="2000" kern="0">
                  <a:latin typeface="+mj-lt"/>
                  <a:cs typeface="Segoe UI" pitchFamily="34" charset="0"/>
                </a:rPr>
              </a:br>
              <a:r>
                <a:rPr lang="en-US" sz="2000" kern="0">
                  <a:latin typeface="+mj-lt"/>
                  <a:cs typeface="Segoe UI" pitchFamily="34" charset="0"/>
                </a:rPr>
                <a:t>IT teams</a:t>
              </a:r>
            </a:p>
          </p:txBody>
        </p:sp>
      </p:grpSp>
      <p:sp>
        <p:nvSpPr>
          <p:cNvPr id="3" name="Title 2">
            <a:extLst>
              <a:ext uri="{FF2B5EF4-FFF2-40B4-BE49-F238E27FC236}">
                <a16:creationId xmlns:a16="http://schemas.microsoft.com/office/drawing/2014/main" id="{7BB17226-722F-BEDD-0EB9-5D6747B07EE8}"/>
              </a:ext>
            </a:extLst>
          </p:cNvPr>
          <p:cNvSpPr>
            <a:spLocks noGrp="1"/>
          </p:cNvSpPr>
          <p:nvPr>
            <p:ph type="title"/>
          </p:nvPr>
        </p:nvSpPr>
        <p:spPr>
          <a:xfrm>
            <a:off x="588263" y="457200"/>
            <a:ext cx="11018520" cy="553998"/>
          </a:xfrm>
        </p:spPr>
        <p:txBody>
          <a:bodyPr>
            <a:normAutofit fontScale="90000"/>
          </a:bodyPr>
          <a:lstStyle/>
          <a:p>
            <a:pPr lvl="0" algn="ctr"/>
            <a:r>
              <a:rPr lang="en-US"/>
              <a:t>Defenders need </a:t>
            </a:r>
            <a:r>
              <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t>a new approach </a:t>
            </a:r>
          </a:p>
        </p:txBody>
      </p:sp>
      <p:sp>
        <p:nvSpPr>
          <p:cNvPr id="94" name="Oval 93">
            <a:extLst>
              <a:ext uri="{FF2B5EF4-FFF2-40B4-BE49-F238E27FC236}">
                <a16:creationId xmlns:a16="http://schemas.microsoft.com/office/drawing/2014/main" id="{5D708AE5-A831-0032-3873-896C39F83D8A}"/>
              </a:ext>
              <a:ext uri="{C183D7F6-B498-43B3-948B-1728B52AA6E4}">
                <adec:decorative xmlns:adec="http://schemas.microsoft.com/office/drawing/2017/decorative" val="1"/>
              </a:ext>
            </a:extLst>
          </p:cNvPr>
          <p:cNvSpPr/>
          <p:nvPr/>
        </p:nvSpPr>
        <p:spPr bwMode="auto">
          <a:xfrm>
            <a:off x="5340674" y="1579900"/>
            <a:ext cx="351484" cy="351484"/>
          </a:xfrm>
          <a:prstGeom prst="ellipse">
            <a:avLst/>
          </a:pr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chemeClr val="tx1"/>
                </a:solidFill>
                <a:latin typeface="+mj-lt"/>
                <a:cs typeface="Segoe UI" pitchFamily="34" charset="0"/>
              </a:rPr>
              <a:t>!</a:t>
            </a:r>
          </a:p>
        </p:txBody>
      </p:sp>
      <p:sp>
        <p:nvSpPr>
          <p:cNvPr id="13" name="Oval 12">
            <a:extLst>
              <a:ext uri="{FF2B5EF4-FFF2-40B4-BE49-F238E27FC236}">
                <a16:creationId xmlns:a16="http://schemas.microsoft.com/office/drawing/2014/main" id="{074E0D12-60AC-9A33-AE01-C6FFB788B0B1}"/>
              </a:ext>
              <a:ext uri="{C183D7F6-B498-43B3-948B-1728B52AA6E4}">
                <adec:decorative xmlns:adec="http://schemas.microsoft.com/office/drawing/2017/decorative" val="1"/>
              </a:ext>
            </a:extLst>
          </p:cNvPr>
          <p:cNvSpPr/>
          <p:nvPr/>
        </p:nvSpPr>
        <p:spPr bwMode="auto">
          <a:xfrm flipH="1">
            <a:off x="4592214" y="2271904"/>
            <a:ext cx="351484" cy="351484"/>
          </a:xfrm>
          <a:prstGeom prst="ellipse">
            <a:avLst/>
          </a:pr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chemeClr val="tx1"/>
                </a:solidFill>
                <a:latin typeface="+mj-lt"/>
                <a:cs typeface="Segoe UI" pitchFamily="34" charset="0"/>
              </a:rPr>
              <a:t>!</a:t>
            </a:r>
          </a:p>
        </p:txBody>
      </p:sp>
      <p:sp>
        <p:nvSpPr>
          <p:cNvPr id="14" name="Oval 13">
            <a:extLst>
              <a:ext uri="{FF2B5EF4-FFF2-40B4-BE49-F238E27FC236}">
                <a16:creationId xmlns:a16="http://schemas.microsoft.com/office/drawing/2014/main" id="{8EDCEF45-87F3-9AE8-3D90-8C7F220330C3}"/>
              </a:ext>
              <a:ext uri="{C183D7F6-B498-43B3-948B-1728B52AA6E4}">
                <adec:decorative xmlns:adec="http://schemas.microsoft.com/office/drawing/2017/decorative" val="1"/>
              </a:ext>
            </a:extLst>
          </p:cNvPr>
          <p:cNvSpPr/>
          <p:nvPr/>
        </p:nvSpPr>
        <p:spPr bwMode="auto">
          <a:xfrm>
            <a:off x="5376836" y="4566144"/>
            <a:ext cx="351484" cy="351484"/>
          </a:xfrm>
          <a:prstGeom prst="ellipse">
            <a:avLst/>
          </a:pr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chemeClr val="tx1"/>
                </a:solidFill>
                <a:latin typeface="+mj-lt"/>
                <a:cs typeface="Segoe UI" pitchFamily="34" charset="0"/>
              </a:rPr>
              <a:t>!</a:t>
            </a:r>
          </a:p>
        </p:txBody>
      </p:sp>
      <p:sp>
        <p:nvSpPr>
          <p:cNvPr id="15" name="Oval 14">
            <a:extLst>
              <a:ext uri="{FF2B5EF4-FFF2-40B4-BE49-F238E27FC236}">
                <a16:creationId xmlns:a16="http://schemas.microsoft.com/office/drawing/2014/main" id="{D6B39698-85AE-9702-67EE-C23647BE6070}"/>
              </a:ext>
              <a:ext uri="{C183D7F6-B498-43B3-948B-1728B52AA6E4}">
                <adec:decorative xmlns:adec="http://schemas.microsoft.com/office/drawing/2017/decorative" val="1"/>
              </a:ext>
            </a:extLst>
          </p:cNvPr>
          <p:cNvSpPr/>
          <p:nvPr/>
        </p:nvSpPr>
        <p:spPr bwMode="auto">
          <a:xfrm>
            <a:off x="4597380" y="3910930"/>
            <a:ext cx="351484" cy="351484"/>
          </a:xfrm>
          <a:prstGeom prst="ellipse">
            <a:avLst/>
          </a:pr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chemeClr val="tx1"/>
                </a:solidFill>
                <a:latin typeface="+mj-lt"/>
                <a:cs typeface="Segoe UI" pitchFamily="34" charset="0"/>
              </a:rPr>
              <a:t>!</a:t>
            </a:r>
          </a:p>
        </p:txBody>
      </p:sp>
      <p:sp>
        <p:nvSpPr>
          <p:cNvPr id="16" name="Oval 15">
            <a:extLst>
              <a:ext uri="{FF2B5EF4-FFF2-40B4-BE49-F238E27FC236}">
                <a16:creationId xmlns:a16="http://schemas.microsoft.com/office/drawing/2014/main" id="{402C4331-2CA8-B927-3E21-9B75F177B7DA}"/>
              </a:ext>
              <a:ext uri="{C183D7F6-B498-43B3-948B-1728B52AA6E4}">
                <adec:decorative xmlns:adec="http://schemas.microsoft.com/office/drawing/2017/decorative" val="1"/>
              </a:ext>
            </a:extLst>
          </p:cNvPr>
          <p:cNvSpPr/>
          <p:nvPr/>
        </p:nvSpPr>
        <p:spPr bwMode="auto">
          <a:xfrm>
            <a:off x="4301633" y="3074778"/>
            <a:ext cx="351484" cy="351484"/>
          </a:xfrm>
          <a:prstGeom prst="ellipse">
            <a:avLst/>
          </a:pr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000" kern="0">
                <a:solidFill>
                  <a:schemeClr val="tx1"/>
                </a:solidFill>
                <a:latin typeface="+mj-lt"/>
                <a:cs typeface="Segoe UI" pitchFamily="34" charset="0"/>
              </a:rPr>
              <a:t>!</a:t>
            </a:r>
          </a:p>
        </p:txBody>
      </p:sp>
      <p:sp>
        <p:nvSpPr>
          <p:cNvPr id="19" name="TextBox 18">
            <a:extLst>
              <a:ext uri="{FF2B5EF4-FFF2-40B4-BE49-F238E27FC236}">
                <a16:creationId xmlns:a16="http://schemas.microsoft.com/office/drawing/2014/main" id="{57D365C3-E368-9071-25D1-C5C357BF1A07}"/>
              </a:ext>
            </a:extLst>
          </p:cNvPr>
          <p:cNvSpPr txBox="1"/>
          <p:nvPr/>
        </p:nvSpPr>
        <p:spPr>
          <a:xfrm>
            <a:off x="2795264" y="1555151"/>
            <a:ext cx="2315222" cy="276999"/>
          </a:xfrm>
          <a:prstGeom prst="rect">
            <a:avLst/>
          </a:prstGeom>
          <a:noFill/>
        </p:spPr>
        <p:txBody>
          <a:bodyPr wrap="square" lIns="0" tIns="0" rIns="0" bIns="0" rtlCol="0">
            <a:spAutoFit/>
          </a:bodyPr>
          <a:lstStyle/>
          <a:p>
            <a:pPr marR="0" lvl="0" indent="0" algn="r" defTabSz="932742" fontAlgn="auto">
              <a:lnSpc>
                <a:spcPct val="100000"/>
              </a:lnSpc>
              <a:spcBef>
                <a:spcPts val="0"/>
              </a:spcBef>
              <a:spcAft>
                <a:spcPts val="1800"/>
              </a:spcAft>
              <a:buClrTx/>
              <a:buSzPct val="90000"/>
              <a:buFontTx/>
              <a:buNone/>
              <a:tabLst/>
              <a:defRPr/>
            </a:pPr>
            <a:r>
              <a:rPr lang="en-US" sz="1800">
                <a:cs typeface="Segoe UI"/>
              </a:rPr>
              <a:t>Sophisticated threats</a:t>
            </a:r>
          </a:p>
        </p:txBody>
      </p:sp>
      <p:sp>
        <p:nvSpPr>
          <p:cNvPr id="24" name="TextBox 23">
            <a:extLst>
              <a:ext uri="{FF2B5EF4-FFF2-40B4-BE49-F238E27FC236}">
                <a16:creationId xmlns:a16="http://schemas.microsoft.com/office/drawing/2014/main" id="{DB15DBEB-A3C0-8435-1111-2BB19EC158EA}"/>
              </a:ext>
            </a:extLst>
          </p:cNvPr>
          <p:cNvSpPr txBox="1"/>
          <p:nvPr/>
        </p:nvSpPr>
        <p:spPr>
          <a:xfrm>
            <a:off x="2485742" y="2328834"/>
            <a:ext cx="1837830" cy="276999"/>
          </a:xfrm>
          <a:prstGeom prst="rect">
            <a:avLst/>
          </a:prstGeom>
          <a:noFill/>
        </p:spPr>
        <p:txBody>
          <a:bodyPr wrap="square" lIns="0" tIns="0" rIns="0" bIns="0" rtlCol="0">
            <a:spAutoFit/>
          </a:bodyPr>
          <a:lstStyle/>
          <a:p>
            <a:pPr algn="r" defTabSz="932742">
              <a:spcAft>
                <a:spcPts val="1800"/>
              </a:spcAft>
              <a:buSzPct val="90000"/>
              <a:defRPr/>
            </a:pPr>
            <a:r>
              <a:rPr lang="en-US" sz="1800">
                <a:cs typeface="Segoe UI"/>
              </a:rPr>
              <a:t>Alerts volume</a:t>
            </a:r>
          </a:p>
        </p:txBody>
      </p:sp>
      <p:sp>
        <p:nvSpPr>
          <p:cNvPr id="25" name="TextBox 24">
            <a:extLst>
              <a:ext uri="{FF2B5EF4-FFF2-40B4-BE49-F238E27FC236}">
                <a16:creationId xmlns:a16="http://schemas.microsoft.com/office/drawing/2014/main" id="{C7973E8C-23C9-DE36-7B26-E0C5A35908B0}"/>
              </a:ext>
            </a:extLst>
          </p:cNvPr>
          <p:cNvSpPr txBox="1"/>
          <p:nvPr/>
        </p:nvSpPr>
        <p:spPr>
          <a:xfrm>
            <a:off x="1192254" y="3102517"/>
            <a:ext cx="2845971" cy="276999"/>
          </a:xfrm>
          <a:prstGeom prst="rect">
            <a:avLst/>
          </a:prstGeom>
          <a:noFill/>
        </p:spPr>
        <p:txBody>
          <a:bodyPr wrap="square" lIns="0" tIns="0" rIns="0" bIns="0" rtlCol="0">
            <a:spAutoFit/>
          </a:bodyPr>
          <a:lstStyle/>
          <a:p>
            <a:pPr algn="r" defTabSz="932742">
              <a:spcAft>
                <a:spcPts val="1800"/>
              </a:spcAft>
              <a:buSzPct val="90000"/>
              <a:defRPr/>
            </a:pPr>
            <a:r>
              <a:rPr lang="en-US" sz="1800">
                <a:cs typeface="Segoe UI"/>
              </a:rPr>
              <a:t>Fragmented environment</a:t>
            </a:r>
          </a:p>
        </p:txBody>
      </p:sp>
      <p:sp>
        <p:nvSpPr>
          <p:cNvPr id="26" name="TextBox 25">
            <a:extLst>
              <a:ext uri="{FF2B5EF4-FFF2-40B4-BE49-F238E27FC236}">
                <a16:creationId xmlns:a16="http://schemas.microsoft.com/office/drawing/2014/main" id="{F29450FA-24CF-075D-ECDD-1C689FA5DD0C}"/>
              </a:ext>
            </a:extLst>
          </p:cNvPr>
          <p:cNvSpPr txBox="1"/>
          <p:nvPr/>
        </p:nvSpPr>
        <p:spPr>
          <a:xfrm>
            <a:off x="1769011" y="3876199"/>
            <a:ext cx="2554561" cy="276999"/>
          </a:xfrm>
          <a:prstGeom prst="rect">
            <a:avLst/>
          </a:prstGeom>
          <a:noFill/>
        </p:spPr>
        <p:txBody>
          <a:bodyPr wrap="square" lIns="0" tIns="0" rIns="0" bIns="0" rtlCol="0">
            <a:spAutoFit/>
          </a:bodyPr>
          <a:lstStyle/>
          <a:p>
            <a:pPr algn="r" defTabSz="932742">
              <a:spcAft>
                <a:spcPts val="1800"/>
              </a:spcAft>
              <a:buSzPct val="90000"/>
              <a:defRPr/>
            </a:pPr>
            <a:r>
              <a:rPr lang="en-US" sz="1800">
                <a:cs typeface="Segoe UI"/>
              </a:rPr>
              <a:t>Compliance needs</a:t>
            </a:r>
          </a:p>
        </p:txBody>
      </p:sp>
      <p:sp>
        <p:nvSpPr>
          <p:cNvPr id="27" name="TextBox 26">
            <a:extLst>
              <a:ext uri="{FF2B5EF4-FFF2-40B4-BE49-F238E27FC236}">
                <a16:creationId xmlns:a16="http://schemas.microsoft.com/office/drawing/2014/main" id="{48DA3718-E9C8-DBBF-E2D4-BCA4E73BA843}"/>
              </a:ext>
            </a:extLst>
          </p:cNvPr>
          <p:cNvSpPr txBox="1"/>
          <p:nvPr/>
        </p:nvSpPr>
        <p:spPr>
          <a:xfrm>
            <a:off x="2624563" y="4649881"/>
            <a:ext cx="2485923" cy="276999"/>
          </a:xfrm>
          <a:prstGeom prst="rect">
            <a:avLst/>
          </a:prstGeom>
          <a:noFill/>
        </p:spPr>
        <p:txBody>
          <a:bodyPr wrap="square" lIns="0" tIns="0" rIns="0" bIns="0" rtlCol="0">
            <a:spAutoFit/>
          </a:bodyPr>
          <a:lstStyle/>
          <a:p>
            <a:pPr algn="r" defTabSz="932742">
              <a:spcAft>
                <a:spcPts val="1800"/>
              </a:spcAft>
              <a:buSzPct val="90000"/>
              <a:defRPr/>
            </a:pPr>
            <a:r>
              <a:rPr lang="en-US" sz="1800">
                <a:cs typeface="Segoe UI"/>
              </a:rPr>
              <a:t>Expert shortage</a:t>
            </a:r>
          </a:p>
        </p:txBody>
      </p:sp>
      <p:sp>
        <p:nvSpPr>
          <p:cNvPr id="23" name="TextBox 22">
            <a:extLst>
              <a:ext uri="{FF2B5EF4-FFF2-40B4-BE49-F238E27FC236}">
                <a16:creationId xmlns:a16="http://schemas.microsoft.com/office/drawing/2014/main" id="{1F064C90-EF89-7EE6-2F53-254FE432EC1E}"/>
              </a:ext>
            </a:extLst>
          </p:cNvPr>
          <p:cNvSpPr txBox="1"/>
          <p:nvPr/>
        </p:nvSpPr>
        <p:spPr>
          <a:xfrm>
            <a:off x="8664713" y="1608399"/>
            <a:ext cx="718145" cy="307777"/>
          </a:xfrm>
          <a:prstGeom prst="rect">
            <a:avLst/>
          </a:prstGeom>
          <a:noFill/>
        </p:spPr>
        <p:txBody>
          <a:bodyPr wrap="none" lIns="0" tIns="0" rIns="0" bIns="0" rtlCol="0">
            <a:spAutoFit/>
          </a:bodyPr>
          <a:lstStyle/>
          <a:p>
            <a:pPr marR="0" lvl="0" indent="0" defTabSz="1371600" fontAlgn="auto">
              <a:lnSpc>
                <a:spcPct val="100000"/>
              </a:lnSpc>
              <a:spcBef>
                <a:spcPts val="0"/>
              </a:spcBef>
              <a:spcAft>
                <a:spcPts val="0"/>
              </a:spcAft>
              <a:buClrTx/>
              <a:buSzTx/>
              <a:buFontTx/>
              <a:buNone/>
              <a:tabLst>
                <a:tab pos="1371600" algn="l"/>
              </a:tabLst>
              <a:defRPr/>
            </a:pPr>
            <a:r>
              <a:rPr lang="en-US" sz="2000">
                <a:ln w="3175">
                  <a:noFill/>
                </a:ln>
                <a:gradFill>
                  <a:gsLst>
                    <a:gs pos="0">
                      <a:srgbClr val="FFA38B"/>
                    </a:gs>
                    <a:gs pos="80000">
                      <a:srgbClr val="D59ED7"/>
                    </a:gs>
                  </a:gsLst>
                  <a:path path="circle">
                    <a:fillToRect l="100000" t="100000"/>
                  </a:path>
                </a:gradFill>
                <a:latin typeface="+mj-lt"/>
                <a:cs typeface="Segoe UI" panose="020B0502040204020203" pitchFamily="34" charset="0"/>
              </a:rPr>
              <a:t>Siloed</a:t>
            </a:r>
          </a:p>
        </p:txBody>
      </p:sp>
      <p:sp>
        <p:nvSpPr>
          <p:cNvPr id="48" name="TextBox 47">
            <a:extLst>
              <a:ext uri="{FF2B5EF4-FFF2-40B4-BE49-F238E27FC236}">
                <a16:creationId xmlns:a16="http://schemas.microsoft.com/office/drawing/2014/main" id="{2AC2DA69-37DA-F447-68B2-4ABE2A8C7644}"/>
              </a:ext>
            </a:extLst>
          </p:cNvPr>
          <p:cNvSpPr txBox="1"/>
          <p:nvPr/>
        </p:nvSpPr>
        <p:spPr>
          <a:xfrm>
            <a:off x="9049433" y="3112019"/>
            <a:ext cx="554639" cy="307777"/>
          </a:xfrm>
          <a:prstGeom prst="rect">
            <a:avLst/>
          </a:prstGeom>
          <a:noFill/>
        </p:spPr>
        <p:txBody>
          <a:bodyPr wrap="none" lIns="0" tIns="0" rIns="0" bIns="0" rtlCol="0">
            <a:spAutoFit/>
          </a:bodyPr>
          <a:lstStyle/>
          <a:p>
            <a:pPr defTabSz="1371600">
              <a:tabLst>
                <a:tab pos="1371600" algn="l"/>
              </a:tabLst>
              <a:defRPr/>
            </a:pPr>
            <a:r>
              <a:rPr lang="en-US" sz="2000">
                <a:ln w="3175">
                  <a:noFill/>
                </a:ln>
                <a:gradFill>
                  <a:gsLst>
                    <a:gs pos="0">
                      <a:srgbClr val="FFA38B"/>
                    </a:gs>
                    <a:gs pos="80000">
                      <a:srgbClr val="D59ED7"/>
                    </a:gs>
                  </a:gsLst>
                  <a:path path="circle">
                    <a:fillToRect l="100000" t="100000"/>
                  </a:path>
                </a:gradFill>
                <a:latin typeface="+mj-lt"/>
                <a:cs typeface="Segoe UI" panose="020B0502040204020203" pitchFamily="34" charset="0"/>
              </a:rPr>
              <a:t>Slow</a:t>
            </a:r>
          </a:p>
        </p:txBody>
      </p:sp>
      <p:sp>
        <p:nvSpPr>
          <p:cNvPr id="50" name="TextBox 49">
            <a:extLst>
              <a:ext uri="{FF2B5EF4-FFF2-40B4-BE49-F238E27FC236}">
                <a16:creationId xmlns:a16="http://schemas.microsoft.com/office/drawing/2014/main" id="{34B1D79C-EB0F-36A7-82A6-222602BE3790}"/>
              </a:ext>
            </a:extLst>
          </p:cNvPr>
          <p:cNvSpPr txBox="1"/>
          <p:nvPr/>
        </p:nvSpPr>
        <p:spPr>
          <a:xfrm>
            <a:off x="8664713" y="4461665"/>
            <a:ext cx="1842004" cy="307777"/>
          </a:xfrm>
          <a:prstGeom prst="rect">
            <a:avLst/>
          </a:prstGeom>
          <a:noFill/>
        </p:spPr>
        <p:txBody>
          <a:bodyPr wrap="square" lIns="0" tIns="0" rIns="0" bIns="0" rtlCol="0">
            <a:spAutoFit/>
          </a:bodyPr>
          <a:lstStyle/>
          <a:p>
            <a:pPr defTabSz="1371600">
              <a:tabLst>
                <a:tab pos="1371600" algn="l"/>
              </a:tabLst>
              <a:defRPr/>
            </a:pPr>
            <a:r>
              <a:rPr lang="en-US" sz="2000">
                <a:ln w="3175">
                  <a:noFill/>
                </a:ln>
                <a:gradFill>
                  <a:gsLst>
                    <a:gs pos="0">
                      <a:srgbClr val="FFA38B"/>
                    </a:gs>
                    <a:gs pos="80000">
                      <a:srgbClr val="D59ED7"/>
                    </a:gs>
                  </a:gsLst>
                  <a:path path="circle">
                    <a:fillToRect l="100000" t="100000"/>
                  </a:path>
                </a:gradFill>
                <a:latin typeface="+mj-lt"/>
                <a:cs typeface="Segoe UI" panose="020B0502040204020203" pitchFamily="34" charset="0"/>
              </a:rPr>
              <a:t>Overwhelmed</a:t>
            </a:r>
          </a:p>
        </p:txBody>
      </p:sp>
      <p:grpSp>
        <p:nvGrpSpPr>
          <p:cNvPr id="47" name="Group 46">
            <a:extLst>
              <a:ext uri="{FF2B5EF4-FFF2-40B4-BE49-F238E27FC236}">
                <a16:creationId xmlns:a16="http://schemas.microsoft.com/office/drawing/2014/main" id="{B1E6C315-9CAE-740F-8BAC-E1648D367B81}"/>
              </a:ext>
              <a:ext uri="{C183D7F6-B498-43B3-948B-1728B52AA6E4}">
                <adec:decorative xmlns:adec="http://schemas.microsoft.com/office/drawing/2017/decorative" val="1"/>
              </a:ext>
            </a:extLst>
          </p:cNvPr>
          <p:cNvGrpSpPr/>
          <p:nvPr/>
        </p:nvGrpSpPr>
        <p:grpSpPr>
          <a:xfrm>
            <a:off x="7947051" y="1448522"/>
            <a:ext cx="596752" cy="596752"/>
            <a:chOff x="8085116" y="1980758"/>
            <a:chExt cx="596752" cy="596752"/>
          </a:xfrm>
          <a:effectLst>
            <a:outerShdw blurRad="50800" dist="38100" dir="2700000" algn="tl" rotWithShape="0">
              <a:prstClr val="black">
                <a:alpha val="40000"/>
              </a:prstClr>
            </a:outerShdw>
          </a:effectLst>
        </p:grpSpPr>
        <p:grpSp>
          <p:nvGrpSpPr>
            <p:cNvPr id="39" name="Group 38">
              <a:extLst>
                <a:ext uri="{FF2B5EF4-FFF2-40B4-BE49-F238E27FC236}">
                  <a16:creationId xmlns:a16="http://schemas.microsoft.com/office/drawing/2014/main" id="{C0AD228C-062E-A25E-E0B4-3B2AB090F18B}"/>
                </a:ext>
              </a:extLst>
            </p:cNvPr>
            <p:cNvGrpSpPr/>
            <p:nvPr/>
          </p:nvGrpSpPr>
          <p:grpSpPr>
            <a:xfrm>
              <a:off x="8085116" y="1980758"/>
              <a:ext cx="596752" cy="596752"/>
              <a:chOff x="1839347" y="2141812"/>
              <a:chExt cx="1057657" cy="1057657"/>
            </a:xfrm>
          </p:grpSpPr>
          <p:sp>
            <p:nvSpPr>
              <p:cNvPr id="41" name="Oval 40">
                <a:extLst>
                  <a:ext uri="{FF2B5EF4-FFF2-40B4-BE49-F238E27FC236}">
                    <a16:creationId xmlns:a16="http://schemas.microsoft.com/office/drawing/2014/main" id="{7B4D2C06-4749-7BFF-4A00-89364076A7ED}"/>
                  </a:ext>
                </a:extLst>
              </p:cNvPr>
              <p:cNvSpPr/>
              <p:nvPr/>
            </p:nvSpPr>
            <p:spPr bwMode="auto">
              <a:xfrm>
                <a:off x="1839347" y="2141812"/>
                <a:ext cx="1057657" cy="1057657"/>
              </a:xfrm>
              <a:prstGeom prst="ellipse">
                <a:avLst/>
              </a:prstGeom>
              <a:gradFill flip="none" rotWithShape="1">
                <a:gsLst>
                  <a:gs pos="0">
                    <a:srgbClr val="EF545B"/>
                  </a:gs>
                  <a:gs pos="100000">
                    <a:srgbClr val="C23CC0">
                      <a:alpha val="8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effectLst/>
                  <a:uLnTx/>
                  <a:uFillTx/>
                  <a:latin typeface="+mj-lt"/>
                  <a:ea typeface="+mn-ea"/>
                  <a:cs typeface="Segoe UI" pitchFamily="34" charset="0"/>
                </a:endParaRPr>
              </a:p>
            </p:txBody>
          </p:sp>
          <p:sp>
            <p:nvSpPr>
              <p:cNvPr id="42" name="Oval 41">
                <a:extLst>
                  <a:ext uri="{FF2B5EF4-FFF2-40B4-BE49-F238E27FC236}">
                    <a16:creationId xmlns:a16="http://schemas.microsoft.com/office/drawing/2014/main" id="{406A90C5-DB0F-1349-3E03-63A04DE9054C}"/>
                  </a:ext>
                </a:extLst>
              </p:cNvPr>
              <p:cNvSpPr/>
              <p:nvPr/>
            </p:nvSpPr>
            <p:spPr bwMode="auto">
              <a:xfrm>
                <a:off x="1971344" y="2273809"/>
                <a:ext cx="793662" cy="793662"/>
              </a:xfrm>
              <a:prstGeom prst="ellipse">
                <a:avLst/>
              </a:pr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effectLst/>
                  <a:uLnTx/>
                  <a:uFillTx/>
                  <a:latin typeface="+mj-lt"/>
                  <a:ea typeface="+mn-ea"/>
                  <a:cs typeface="Segoe UI" pitchFamily="34" charset="0"/>
                </a:endParaRPr>
              </a:p>
            </p:txBody>
          </p:sp>
        </p:grpSp>
        <p:pic>
          <p:nvPicPr>
            <p:cNvPr id="58" name="Graphic 57">
              <a:extLst>
                <a:ext uri="{FF2B5EF4-FFF2-40B4-BE49-F238E27FC236}">
                  <a16:creationId xmlns:a16="http://schemas.microsoft.com/office/drawing/2014/main" id="{93E22171-AFD7-E696-FEF6-B7A95F5906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8506" y="2144148"/>
              <a:ext cx="269972" cy="269972"/>
            </a:xfrm>
            <a:prstGeom prst="rect">
              <a:avLst/>
            </a:prstGeom>
          </p:spPr>
        </p:pic>
      </p:grpSp>
      <p:grpSp>
        <p:nvGrpSpPr>
          <p:cNvPr id="53" name="Group 52">
            <a:extLst>
              <a:ext uri="{FF2B5EF4-FFF2-40B4-BE49-F238E27FC236}">
                <a16:creationId xmlns:a16="http://schemas.microsoft.com/office/drawing/2014/main" id="{45F974AC-8C47-6EB3-1F1D-607F11F8B7A9}"/>
              </a:ext>
              <a:ext uri="{C183D7F6-B498-43B3-948B-1728B52AA6E4}">
                <adec:decorative xmlns:adec="http://schemas.microsoft.com/office/drawing/2017/decorative" val="1"/>
              </a:ext>
            </a:extLst>
          </p:cNvPr>
          <p:cNvGrpSpPr/>
          <p:nvPr/>
        </p:nvGrpSpPr>
        <p:grpSpPr>
          <a:xfrm>
            <a:off x="8310263" y="2952142"/>
            <a:ext cx="596753" cy="596753"/>
            <a:chOff x="8411950" y="3091665"/>
            <a:chExt cx="596753" cy="596753"/>
          </a:xfrm>
          <a:effectLst>
            <a:outerShdw blurRad="50800" dist="38100" dir="2700000" algn="tl" rotWithShape="0">
              <a:prstClr val="black">
                <a:alpha val="40000"/>
              </a:prstClr>
            </a:outerShdw>
          </a:effectLst>
        </p:grpSpPr>
        <p:grpSp>
          <p:nvGrpSpPr>
            <p:cNvPr id="54" name="Group 53">
              <a:extLst>
                <a:ext uri="{FF2B5EF4-FFF2-40B4-BE49-F238E27FC236}">
                  <a16:creationId xmlns:a16="http://schemas.microsoft.com/office/drawing/2014/main" id="{15649AFD-6725-E484-B958-EAC6A5E704A6}"/>
                </a:ext>
              </a:extLst>
            </p:cNvPr>
            <p:cNvGrpSpPr/>
            <p:nvPr/>
          </p:nvGrpSpPr>
          <p:grpSpPr>
            <a:xfrm>
              <a:off x="8411950" y="3091665"/>
              <a:ext cx="596753" cy="596753"/>
              <a:chOff x="9326889" y="2141812"/>
              <a:chExt cx="1057657" cy="1057657"/>
            </a:xfrm>
          </p:grpSpPr>
          <p:sp>
            <p:nvSpPr>
              <p:cNvPr id="56" name="Oval 55">
                <a:extLst>
                  <a:ext uri="{FF2B5EF4-FFF2-40B4-BE49-F238E27FC236}">
                    <a16:creationId xmlns:a16="http://schemas.microsoft.com/office/drawing/2014/main" id="{ABF89521-A37E-E344-1F79-6A7D617A1BC1}"/>
                  </a:ext>
                </a:extLst>
              </p:cNvPr>
              <p:cNvSpPr/>
              <p:nvPr/>
            </p:nvSpPr>
            <p:spPr bwMode="auto">
              <a:xfrm>
                <a:off x="9326889" y="2141812"/>
                <a:ext cx="1057657" cy="1057657"/>
              </a:xfrm>
              <a:prstGeom prst="ellipse">
                <a:avLst/>
              </a:prstGeom>
              <a:gradFill flip="none" rotWithShape="1">
                <a:gsLst>
                  <a:gs pos="0">
                    <a:srgbClr val="EF545B"/>
                  </a:gs>
                  <a:gs pos="100000">
                    <a:srgbClr val="C23CC0">
                      <a:alpha val="8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effectLst/>
                  <a:uLnTx/>
                  <a:uFillTx/>
                  <a:latin typeface="+mj-lt"/>
                  <a:ea typeface="+mn-ea"/>
                  <a:cs typeface="Segoe UI" pitchFamily="34" charset="0"/>
                </a:endParaRPr>
              </a:p>
            </p:txBody>
          </p:sp>
          <p:sp>
            <p:nvSpPr>
              <p:cNvPr id="57" name="Oval 56">
                <a:extLst>
                  <a:ext uri="{FF2B5EF4-FFF2-40B4-BE49-F238E27FC236}">
                    <a16:creationId xmlns:a16="http://schemas.microsoft.com/office/drawing/2014/main" id="{28ACEC98-D9F3-D9FA-C3B6-195BA7D1A974}"/>
                  </a:ext>
                </a:extLst>
              </p:cNvPr>
              <p:cNvSpPr/>
              <p:nvPr/>
            </p:nvSpPr>
            <p:spPr bwMode="auto">
              <a:xfrm>
                <a:off x="9458886" y="2273809"/>
                <a:ext cx="793662" cy="793662"/>
              </a:xfrm>
              <a:prstGeom prst="ellipse">
                <a:avLst/>
              </a:prstGeom>
              <a:gradFill>
                <a:gsLst>
                  <a:gs pos="100000">
                    <a:srgbClr val="EF545B"/>
                  </a:gs>
                  <a:gs pos="0">
                    <a:srgbClr val="C23CC0"/>
                  </a:gs>
                </a:gsLst>
                <a:path path="circle">
                  <a:fillToRect l="50000" t="50000" r="50000" b="50000"/>
                </a:path>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effectLst/>
                  <a:uLnTx/>
                  <a:uFillTx/>
                  <a:latin typeface="+mj-lt"/>
                  <a:ea typeface="+mn-ea"/>
                  <a:cs typeface="Segoe UI" pitchFamily="34" charset="0"/>
                </a:endParaRPr>
              </a:p>
            </p:txBody>
          </p:sp>
        </p:grpSp>
        <p:sp>
          <p:nvSpPr>
            <p:cNvPr id="59" name="speedometer_3">
              <a:extLst>
                <a:ext uri="{FF2B5EF4-FFF2-40B4-BE49-F238E27FC236}">
                  <a16:creationId xmlns:a16="http://schemas.microsoft.com/office/drawing/2014/main" id="{3B436B12-B40F-B49F-9341-1347B9588073}"/>
                </a:ext>
              </a:extLst>
            </p:cNvPr>
            <p:cNvSpPr>
              <a:spLocks noChangeAspect="1" noEditPoints="1"/>
            </p:cNvSpPr>
            <p:nvPr/>
          </p:nvSpPr>
          <p:spPr bwMode="auto">
            <a:xfrm>
              <a:off x="8589487" y="3269202"/>
              <a:ext cx="241678" cy="241678"/>
            </a:xfrm>
            <a:custGeom>
              <a:avLst/>
              <a:gdLst>
                <a:gd name="T0" fmla="*/ 48 w 281"/>
                <a:gd name="T1" fmla="*/ 181 h 281"/>
                <a:gd name="T2" fmla="*/ 40 w 281"/>
                <a:gd name="T3" fmla="*/ 141 h 281"/>
                <a:gd name="T4" fmla="*/ 140 w 281"/>
                <a:gd name="T5" fmla="*/ 40 h 281"/>
                <a:gd name="T6" fmla="*/ 241 w 281"/>
                <a:gd name="T7" fmla="*/ 141 h 281"/>
                <a:gd name="T8" fmla="*/ 214 w 281"/>
                <a:gd name="T9" fmla="*/ 210 h 281"/>
                <a:gd name="T10" fmla="*/ 126 w 281"/>
                <a:gd name="T11" fmla="*/ 155 h 281"/>
                <a:gd name="T12" fmla="*/ 155 w 281"/>
                <a:gd name="T13" fmla="*/ 155 h 281"/>
                <a:gd name="T14" fmla="*/ 155 w 281"/>
                <a:gd name="T15" fmla="*/ 126 h 281"/>
                <a:gd name="T16" fmla="*/ 126 w 281"/>
                <a:gd name="T17" fmla="*/ 126 h 281"/>
                <a:gd name="T18" fmla="*/ 126 w 281"/>
                <a:gd name="T19" fmla="*/ 155 h 281"/>
                <a:gd name="T20" fmla="*/ 140 w 281"/>
                <a:gd name="T21" fmla="*/ 0 h 281"/>
                <a:gd name="T22" fmla="*/ 0 w 281"/>
                <a:gd name="T23" fmla="*/ 141 h 281"/>
                <a:gd name="T24" fmla="*/ 140 w 281"/>
                <a:gd name="T25" fmla="*/ 281 h 281"/>
                <a:gd name="T26" fmla="*/ 281 w 281"/>
                <a:gd name="T27" fmla="*/ 141 h 281"/>
                <a:gd name="T28" fmla="*/ 140 w 281"/>
                <a:gd name="T29" fmla="*/ 0 h 281"/>
                <a:gd name="T30" fmla="*/ 69 w 281"/>
                <a:gd name="T31" fmla="*/ 212 h 281"/>
                <a:gd name="T32" fmla="*/ 124 w 281"/>
                <a:gd name="T33" fmla="*/ 157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 h="281">
                  <a:moveTo>
                    <a:pt x="48" y="181"/>
                  </a:moveTo>
                  <a:cubicBezTo>
                    <a:pt x="43" y="168"/>
                    <a:pt x="40" y="155"/>
                    <a:pt x="40" y="141"/>
                  </a:cubicBezTo>
                  <a:cubicBezTo>
                    <a:pt x="40" y="85"/>
                    <a:pt x="85" y="40"/>
                    <a:pt x="140" y="40"/>
                  </a:cubicBezTo>
                  <a:cubicBezTo>
                    <a:pt x="196" y="40"/>
                    <a:pt x="241" y="85"/>
                    <a:pt x="241" y="141"/>
                  </a:cubicBezTo>
                  <a:cubicBezTo>
                    <a:pt x="241" y="168"/>
                    <a:pt x="231" y="192"/>
                    <a:pt x="214" y="210"/>
                  </a:cubicBezTo>
                  <a:moveTo>
                    <a:pt x="126" y="155"/>
                  </a:moveTo>
                  <a:cubicBezTo>
                    <a:pt x="134" y="164"/>
                    <a:pt x="147" y="164"/>
                    <a:pt x="155" y="155"/>
                  </a:cubicBezTo>
                  <a:cubicBezTo>
                    <a:pt x="164" y="147"/>
                    <a:pt x="164" y="134"/>
                    <a:pt x="155" y="126"/>
                  </a:cubicBezTo>
                  <a:cubicBezTo>
                    <a:pt x="147" y="117"/>
                    <a:pt x="134" y="118"/>
                    <a:pt x="126" y="126"/>
                  </a:cubicBezTo>
                  <a:cubicBezTo>
                    <a:pt x="117" y="134"/>
                    <a:pt x="117" y="147"/>
                    <a:pt x="126"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69" y="212"/>
                  </a:moveTo>
                  <a:cubicBezTo>
                    <a:pt x="124" y="157"/>
                    <a:pt x="124" y="157"/>
                    <a:pt x="124" y="157"/>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effectLst/>
                <a:uLnTx/>
                <a:uFillTx/>
                <a:latin typeface="+mj-lt"/>
                <a:ea typeface="+mn-ea"/>
                <a:cs typeface="+mn-cs"/>
              </a:endParaRPr>
            </a:p>
          </p:txBody>
        </p:sp>
      </p:grpSp>
      <p:grpSp>
        <p:nvGrpSpPr>
          <p:cNvPr id="2" name="Group 1" descr="$4.9M cost per breach*">
            <a:extLst>
              <a:ext uri="{FF2B5EF4-FFF2-40B4-BE49-F238E27FC236}">
                <a16:creationId xmlns:a16="http://schemas.microsoft.com/office/drawing/2014/main" id="{62469CF8-EF55-1B07-9114-9875BA3A9460}"/>
              </a:ext>
              <a:ext uri="{C183D7F6-B498-43B3-948B-1728B52AA6E4}">
                <adec:decorative xmlns:adec="http://schemas.microsoft.com/office/drawing/2017/decorative" val="0"/>
              </a:ext>
            </a:extLst>
          </p:cNvPr>
          <p:cNvGrpSpPr/>
          <p:nvPr/>
        </p:nvGrpSpPr>
        <p:grpSpPr>
          <a:xfrm>
            <a:off x="4252054" y="5347360"/>
            <a:ext cx="3687892" cy="769441"/>
            <a:chOff x="3049542" y="5108917"/>
            <a:chExt cx="3687892" cy="769441"/>
          </a:xfrm>
        </p:grpSpPr>
        <p:sp>
          <p:nvSpPr>
            <p:cNvPr id="4" name="TextBox 3">
              <a:extLst>
                <a:ext uri="{FF2B5EF4-FFF2-40B4-BE49-F238E27FC236}">
                  <a16:creationId xmlns:a16="http://schemas.microsoft.com/office/drawing/2014/main" id="{0BD4369C-AD01-CFDC-6B0C-E91B79450CC0}"/>
                </a:ext>
              </a:extLst>
            </p:cNvPr>
            <p:cNvSpPr txBox="1"/>
            <p:nvPr/>
          </p:nvSpPr>
          <p:spPr>
            <a:xfrm>
              <a:off x="4834349" y="5308971"/>
              <a:ext cx="1903085" cy="369332"/>
            </a:xfrm>
            <a:prstGeom prst="rect">
              <a:avLst/>
            </a:prstGeom>
            <a:noFill/>
          </p:spPr>
          <p:txBody>
            <a:bodyPr wrap="none" anchor="ctr" anchorCtr="0">
              <a:spAutoFit/>
            </a:bodyPr>
            <a:lstStyle/>
            <a:p>
              <a:pPr algn="r">
                <a:defRPr/>
              </a:pPr>
              <a:r>
                <a:rPr lang="en-US" sz="1800" kern="0">
                  <a:latin typeface="+mj-lt"/>
                  <a:cs typeface="Segoe UI" panose="020B0502040204020203" pitchFamily="34" charset="0"/>
                </a:rPr>
                <a:t>cost per breach*</a:t>
              </a:r>
            </a:p>
          </p:txBody>
        </p:sp>
        <p:sp>
          <p:nvSpPr>
            <p:cNvPr id="5" name="TextBox 4">
              <a:extLst>
                <a:ext uri="{FF2B5EF4-FFF2-40B4-BE49-F238E27FC236}">
                  <a16:creationId xmlns:a16="http://schemas.microsoft.com/office/drawing/2014/main" id="{D13E9862-3AA1-E275-E667-1DE82DD6E8F6}"/>
                </a:ext>
              </a:extLst>
            </p:cNvPr>
            <p:cNvSpPr txBox="1"/>
            <p:nvPr/>
          </p:nvSpPr>
          <p:spPr>
            <a:xfrm>
              <a:off x="3049542" y="5108917"/>
              <a:ext cx="1794081" cy="769441"/>
            </a:xfrm>
            <a:prstGeom prst="rect">
              <a:avLst/>
            </a:prstGeom>
            <a:noFill/>
          </p:spPr>
          <p:txBody>
            <a:bodyPr wrap="none" anchor="ctr" anchorCtr="0">
              <a:spAutoFit/>
            </a:bodyPr>
            <a:lstStyle/>
            <a:p>
              <a:pPr defTabSz="1371600">
                <a:tabLst>
                  <a:tab pos="1371600" algn="l"/>
                </a:tabLst>
                <a:defRPr/>
              </a:pPr>
              <a:r>
                <a:rPr lang="en-US" sz="4400">
                  <a:ln w="3175">
                    <a:noFill/>
                  </a:ln>
                  <a:gradFill>
                    <a:gsLst>
                      <a:gs pos="0">
                        <a:srgbClr val="FFA38B"/>
                      </a:gs>
                      <a:gs pos="80000">
                        <a:srgbClr val="D59ED7"/>
                      </a:gs>
                    </a:gsLst>
                    <a:path path="circle">
                      <a:fillToRect l="100000" t="100000"/>
                    </a:path>
                  </a:gradFill>
                  <a:latin typeface="+mj-lt"/>
                  <a:cs typeface="Segoe UI" panose="020B0502040204020203" pitchFamily="34" charset="0"/>
                </a:rPr>
                <a:t>$4.9M</a:t>
              </a:r>
            </a:p>
          </p:txBody>
        </p:sp>
      </p:grpSp>
      <p:grpSp>
        <p:nvGrpSpPr>
          <p:cNvPr id="52" name="Group 51">
            <a:extLst>
              <a:ext uri="{FF2B5EF4-FFF2-40B4-BE49-F238E27FC236}">
                <a16:creationId xmlns:a16="http://schemas.microsoft.com/office/drawing/2014/main" id="{5DEBADB1-C69A-52A2-BC46-0C8CCEDF49B1}"/>
              </a:ext>
              <a:ext uri="{C183D7F6-B498-43B3-948B-1728B52AA6E4}">
                <adec:decorative xmlns:adec="http://schemas.microsoft.com/office/drawing/2017/decorative" val="1"/>
              </a:ext>
            </a:extLst>
          </p:cNvPr>
          <p:cNvGrpSpPr/>
          <p:nvPr/>
        </p:nvGrpSpPr>
        <p:grpSpPr>
          <a:xfrm>
            <a:off x="7947051" y="4301788"/>
            <a:ext cx="596751" cy="596752"/>
            <a:chOff x="8113575" y="4212793"/>
            <a:chExt cx="596751" cy="596752"/>
          </a:xfrm>
          <a:effectLst>
            <a:outerShdw blurRad="50800" dist="38100" dir="2700000" algn="tl" rotWithShape="0">
              <a:prstClr val="black">
                <a:alpha val="40000"/>
              </a:prstClr>
            </a:outerShdw>
          </a:effectLst>
        </p:grpSpPr>
        <p:grpSp>
          <p:nvGrpSpPr>
            <p:cNvPr id="46" name="Group 45">
              <a:extLst>
                <a:ext uri="{FF2B5EF4-FFF2-40B4-BE49-F238E27FC236}">
                  <a16:creationId xmlns:a16="http://schemas.microsoft.com/office/drawing/2014/main" id="{1ACFA0AE-B341-2543-3805-14F90A432598}"/>
                </a:ext>
              </a:extLst>
            </p:cNvPr>
            <p:cNvGrpSpPr/>
            <p:nvPr/>
          </p:nvGrpSpPr>
          <p:grpSpPr>
            <a:xfrm>
              <a:off x="8113575" y="4212793"/>
              <a:ext cx="596751" cy="596752"/>
              <a:chOff x="1839339" y="2141813"/>
              <a:chExt cx="1057656" cy="1057658"/>
            </a:xfrm>
          </p:grpSpPr>
          <p:sp>
            <p:nvSpPr>
              <p:cNvPr id="49" name="Oval 48">
                <a:extLst>
                  <a:ext uri="{FF2B5EF4-FFF2-40B4-BE49-F238E27FC236}">
                    <a16:creationId xmlns:a16="http://schemas.microsoft.com/office/drawing/2014/main" id="{FE1AE6BE-32D0-B20B-0860-93C9A25DA0DB}"/>
                  </a:ext>
                </a:extLst>
              </p:cNvPr>
              <p:cNvSpPr/>
              <p:nvPr/>
            </p:nvSpPr>
            <p:spPr bwMode="auto">
              <a:xfrm>
                <a:off x="1839339" y="2141813"/>
                <a:ext cx="1057656" cy="1057658"/>
              </a:xfrm>
              <a:prstGeom prst="ellipse">
                <a:avLst/>
              </a:prstGeom>
              <a:gradFill flip="none" rotWithShape="1">
                <a:gsLst>
                  <a:gs pos="0">
                    <a:srgbClr val="EF545B"/>
                  </a:gs>
                  <a:gs pos="100000">
                    <a:srgbClr val="C23CC0">
                      <a:alpha val="8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effectLst/>
                  <a:uLnTx/>
                  <a:uFillTx/>
                  <a:latin typeface="+mj-lt"/>
                  <a:ea typeface="+mn-ea"/>
                  <a:cs typeface="Segoe UI" pitchFamily="34" charset="0"/>
                </a:endParaRPr>
              </a:p>
            </p:txBody>
          </p:sp>
          <p:sp>
            <p:nvSpPr>
              <p:cNvPr id="51" name="Oval 50">
                <a:extLst>
                  <a:ext uri="{FF2B5EF4-FFF2-40B4-BE49-F238E27FC236}">
                    <a16:creationId xmlns:a16="http://schemas.microsoft.com/office/drawing/2014/main" id="{6AF94868-BFCC-6363-1708-037EC5E3F2C7}"/>
                  </a:ext>
                </a:extLst>
              </p:cNvPr>
              <p:cNvSpPr/>
              <p:nvPr/>
            </p:nvSpPr>
            <p:spPr bwMode="auto">
              <a:xfrm>
                <a:off x="1971344" y="2273809"/>
                <a:ext cx="793662" cy="793662"/>
              </a:xfrm>
              <a:prstGeom prst="ellipse">
                <a:avLst/>
              </a:prstGeom>
              <a:gradFill>
                <a:gsLst>
                  <a:gs pos="0">
                    <a:srgbClr val="EF545B"/>
                  </a:gs>
                  <a:gs pos="100000">
                    <a:srgbClr val="C23CC0">
                      <a:alpha val="8000"/>
                    </a:srgbClr>
                  </a:gs>
                </a:gsLst>
                <a:path path="circle">
                  <a:fillToRect t="100000" r="100000"/>
                </a:path>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effectLst/>
                  <a:uLnTx/>
                  <a:uFillTx/>
                  <a:latin typeface="+mj-lt"/>
                  <a:ea typeface="+mn-ea"/>
                  <a:cs typeface="Segoe UI" pitchFamily="34" charset="0"/>
                </a:endParaRPr>
              </a:p>
            </p:txBody>
          </p:sp>
        </p:grpSp>
        <p:pic>
          <p:nvPicPr>
            <p:cNvPr id="60" name="Graphic 59">
              <a:extLst>
                <a:ext uri="{FF2B5EF4-FFF2-40B4-BE49-F238E27FC236}">
                  <a16:creationId xmlns:a16="http://schemas.microsoft.com/office/drawing/2014/main" id="{3B91D1C5-C657-597B-2231-3D63C8ECCE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65828" y="4365047"/>
              <a:ext cx="292244" cy="292244"/>
            </a:xfrm>
            <a:prstGeom prst="rect">
              <a:avLst/>
            </a:prstGeom>
          </p:spPr>
        </p:pic>
      </p:grpSp>
      <p:sp>
        <p:nvSpPr>
          <p:cNvPr id="21" name="TextBox 20">
            <a:extLst>
              <a:ext uri="{FF2B5EF4-FFF2-40B4-BE49-F238E27FC236}">
                <a16:creationId xmlns:a16="http://schemas.microsoft.com/office/drawing/2014/main" id="{4B0C5FCB-31BF-9718-9BF3-3374B9367E13}"/>
              </a:ext>
            </a:extLst>
          </p:cNvPr>
          <p:cNvSpPr txBox="1"/>
          <p:nvPr/>
        </p:nvSpPr>
        <p:spPr>
          <a:xfrm>
            <a:off x="601421" y="6074780"/>
            <a:ext cx="6811432" cy="246221"/>
          </a:xfrm>
          <a:prstGeom prst="rect">
            <a:avLst/>
          </a:prstGeom>
          <a:noFill/>
        </p:spPr>
        <p:txBody>
          <a:bodyPr wrap="square" lIns="0" anchor="b" anchorCtr="0">
            <a:spAutoFit/>
          </a:bodyPr>
          <a:lstStyle/>
          <a:p>
            <a:pPr defTabSz="914400">
              <a:defRPr/>
            </a:pPr>
            <a:r>
              <a:rPr lang="en-US" sz="1000" u="sng" kern="0">
                <a:gradFill>
                  <a:gsLst>
                    <a:gs pos="0">
                      <a:schemeClr val="tx1"/>
                    </a:gs>
                    <a:gs pos="100000">
                      <a:schemeClr val="tx1"/>
                    </a:gs>
                  </a:gsLst>
                  <a:path path="circle">
                    <a:fillToRect l="100000" t="100000"/>
                  </a:path>
                </a:gradFill>
                <a:hlinkClick r:id="rId7">
                  <a:extLst>
                    <a:ext uri="{A12FA001-AC4F-418D-AE19-62706E023703}">
                      <ahyp:hlinkClr xmlns:ahyp="http://schemas.microsoft.com/office/drawing/2018/hyperlinkcolor" val="tx"/>
                    </a:ext>
                  </a:extLst>
                </a:hlinkClick>
              </a:rPr>
              <a:t>* IBM: Cost of a Data Breach</a:t>
            </a:r>
            <a:endParaRPr lang="en-US" sz="1000" u="sng" kern="0">
              <a:gradFill>
                <a:gsLst>
                  <a:gs pos="0">
                    <a:schemeClr val="tx1"/>
                  </a:gs>
                  <a:gs pos="100000">
                    <a:schemeClr val="tx1"/>
                  </a:gs>
                </a:gsLst>
                <a:path path="circle">
                  <a:fillToRect l="100000" t="100000"/>
                </a:path>
              </a:gradFill>
            </a:endParaRPr>
          </a:p>
        </p:txBody>
      </p:sp>
      <p:sp>
        <p:nvSpPr>
          <p:cNvPr id="11" name="Rectangle: Rounded Corners 19">
            <a:extLst>
              <a:ext uri="{FF2B5EF4-FFF2-40B4-BE49-F238E27FC236}">
                <a16:creationId xmlns:a16="http://schemas.microsoft.com/office/drawing/2014/main" id="{36F45FBB-E42C-FBB8-B720-8474EC02D706}"/>
              </a:ext>
              <a:ext uri="{C183D7F6-B498-43B3-948B-1728B52AA6E4}">
                <adec:decorative xmlns:adec="http://schemas.microsoft.com/office/drawing/2017/decorative" val="1"/>
              </a:ext>
            </a:extLst>
          </p:cNvPr>
          <p:cNvSpPr/>
          <p:nvPr/>
        </p:nvSpPr>
        <p:spPr bwMode="auto">
          <a:xfrm>
            <a:off x="3867204" y="5335343"/>
            <a:ext cx="4457592" cy="793475"/>
          </a:xfrm>
          <a:prstGeom prst="roundRect">
            <a:avLst>
              <a:gd name="adj" fmla="val 50000"/>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274320" tIns="182880" rtlCol="0" anchor="t" anchorCtr="0"/>
          <a:lstStyle/>
          <a:p>
            <a:pPr marL="285750" indent="-285750">
              <a:spcAft>
                <a:spcPts val="1800"/>
              </a:spcAft>
              <a:buFont typeface="Arial" panose="020B0604020202020204" pitchFamily="34" charset="0"/>
              <a:buChar char="•"/>
            </a:pPr>
            <a:endParaRPr lang="en-US" sz="1800"/>
          </a:p>
        </p:txBody>
      </p:sp>
    </p:spTree>
    <p:extLst>
      <p:ext uri="{BB962C8B-B14F-4D97-AF65-F5344CB8AC3E}">
        <p14:creationId xmlns:p14="http://schemas.microsoft.com/office/powerpoint/2010/main" val="240346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1000"/>
                                  </p:stCondLst>
                                  <p:childTnLst>
                                    <p:animMotion origin="layout" path="M 4.79167E-6 -3.7037E-7 L 4.79167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500"/>
                                  </p:stCondLst>
                                  <p:childTnLst>
                                    <p:animMotion origin="layout" path="M 0 -2.59259E-6 L 0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path" presetSubtype="0" decel="100000" fill="hold" grpId="1" nodeType="withEffect">
                                  <p:stCondLst>
                                    <p:cond delay="500"/>
                                  </p:stCondLst>
                                  <p:childTnLst>
                                    <p:animMotion origin="layout" path="M 4.79167E-6 -3.7037E-7 L 4.79167E-6 0.03542 " pathEditMode="relative" rAng="0" ptsTypes="AA">
                                      <p:cBhvr>
                                        <p:cTn id="19" dur="700" spd="-100000" fill="hold"/>
                                        <p:tgtEl>
                                          <p:spTgt spid="14"/>
                                        </p:tgtEl>
                                        <p:attrNameLst>
                                          <p:attrName>ppt_x</p:attrName>
                                          <p:attrName>ppt_y</p:attrName>
                                        </p:attrNameLst>
                                      </p:cBhvr>
                                      <p:rCtr x="0" y="1759"/>
                                    </p:animMotion>
                                  </p:childTnLst>
                                </p:cTn>
                              </p:par>
                              <p:par>
                                <p:cTn id="20" presetID="10" presetClass="entr" presetSubtype="0" fill="hold" grpId="0" nodeType="with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42" presetClass="path" presetSubtype="0" decel="100000" fill="hold" grpId="1" nodeType="withEffect">
                                  <p:stCondLst>
                                    <p:cond delay="500"/>
                                  </p:stCondLst>
                                  <p:childTnLst>
                                    <p:animMotion origin="layout" path="M 4.79167E-6 -3.7037E-7 L 4.79167E-6 0.03542 " pathEditMode="relative" rAng="0" ptsTypes="AA">
                                      <p:cBhvr>
                                        <p:cTn id="24" dur="700" spd="-100000" fill="hold"/>
                                        <p:tgtEl>
                                          <p:spTgt spid="27"/>
                                        </p:tgtEl>
                                        <p:attrNameLst>
                                          <p:attrName>ppt_x</p:attrName>
                                          <p:attrName>ppt_y</p:attrName>
                                        </p:attrNameLst>
                                      </p:cBhvr>
                                      <p:rCtr x="0" y="1759"/>
                                    </p:animMotion>
                                  </p:childTnLst>
                                </p:cTn>
                              </p:par>
                              <p:par>
                                <p:cTn id="25" presetID="10" presetClass="entr" presetSubtype="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42" presetClass="path" presetSubtype="0" decel="100000" fill="hold" grpId="1" nodeType="withEffect">
                                  <p:stCondLst>
                                    <p:cond delay="500"/>
                                  </p:stCondLst>
                                  <p:childTnLst>
                                    <p:animMotion origin="layout" path="M 4.79167E-6 -3.7037E-7 L 4.79167E-6 0.03542 " pathEditMode="relative" rAng="0" ptsTypes="AA">
                                      <p:cBhvr>
                                        <p:cTn id="29" dur="700" spd="-100000" fill="hold"/>
                                        <p:tgtEl>
                                          <p:spTgt spid="15"/>
                                        </p:tgtEl>
                                        <p:attrNameLst>
                                          <p:attrName>ppt_x</p:attrName>
                                          <p:attrName>ppt_y</p:attrName>
                                        </p:attrNameLst>
                                      </p:cBhvr>
                                      <p:rCtr x="0" y="1759"/>
                                    </p:animMotion>
                                  </p:childTnLst>
                                </p:cTn>
                              </p:par>
                              <p:par>
                                <p:cTn id="30" presetID="10" presetClass="entr" presetSubtype="0" fill="hold" grpId="0" nodeType="withEffect">
                                  <p:stCondLst>
                                    <p:cond delay="50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42" presetClass="path" presetSubtype="0" decel="100000" fill="hold" grpId="1" nodeType="withEffect">
                                  <p:stCondLst>
                                    <p:cond delay="500"/>
                                  </p:stCondLst>
                                  <p:childTnLst>
                                    <p:animMotion origin="layout" path="M 4.79167E-6 -3.7037E-7 L 4.79167E-6 0.03542 " pathEditMode="relative" rAng="0" ptsTypes="AA">
                                      <p:cBhvr>
                                        <p:cTn id="34" dur="700" spd="-100000" fill="hold"/>
                                        <p:tgtEl>
                                          <p:spTgt spid="26"/>
                                        </p:tgtEl>
                                        <p:attrNameLst>
                                          <p:attrName>ppt_x</p:attrName>
                                          <p:attrName>ppt_y</p:attrName>
                                        </p:attrNameLst>
                                      </p:cBhvr>
                                      <p:rCtr x="0" y="1759"/>
                                    </p:animMotion>
                                  </p:childTnLst>
                                </p:cTn>
                              </p:par>
                              <p:par>
                                <p:cTn id="35" presetID="10" presetClass="entr" presetSubtype="0" fill="hold" grpId="0" nodeType="withEffect">
                                  <p:stCondLst>
                                    <p:cond delay="5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42" presetClass="path" presetSubtype="0" decel="100000" fill="hold" grpId="1" nodeType="withEffect">
                                  <p:stCondLst>
                                    <p:cond delay="500"/>
                                  </p:stCondLst>
                                  <p:childTnLst>
                                    <p:animMotion origin="layout" path="M 4.79167E-6 -3.7037E-7 L 4.79167E-6 0.03542 " pathEditMode="relative" rAng="0" ptsTypes="AA">
                                      <p:cBhvr>
                                        <p:cTn id="39" dur="700" spd="-100000" fill="hold"/>
                                        <p:tgtEl>
                                          <p:spTgt spid="25"/>
                                        </p:tgtEl>
                                        <p:attrNameLst>
                                          <p:attrName>ppt_x</p:attrName>
                                          <p:attrName>ppt_y</p:attrName>
                                        </p:attrNameLst>
                                      </p:cBhvr>
                                      <p:rCtr x="0" y="1759"/>
                                    </p:animMotion>
                                  </p:childTnLst>
                                </p:cTn>
                              </p:par>
                              <p:par>
                                <p:cTn id="40" presetID="10" presetClass="entr" presetSubtype="0" fill="hold" grpId="0" nodeType="withEffect">
                                  <p:stCondLst>
                                    <p:cond delay="5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500"/>
                                  </p:stCondLst>
                                  <p:childTnLst>
                                    <p:animMotion origin="layout" path="M 4.79167E-6 -3.7037E-7 L 4.79167E-6 0.03542 " pathEditMode="relative" rAng="0" ptsTypes="AA">
                                      <p:cBhvr>
                                        <p:cTn id="44" dur="700" spd="-100000" fill="hold"/>
                                        <p:tgtEl>
                                          <p:spTgt spid="16"/>
                                        </p:tgtEl>
                                        <p:attrNameLst>
                                          <p:attrName>ppt_x</p:attrName>
                                          <p:attrName>ppt_y</p:attrName>
                                        </p:attrNameLst>
                                      </p:cBhvr>
                                      <p:rCtr x="0" y="1759"/>
                                    </p:animMotion>
                                  </p:childTnLst>
                                </p:cTn>
                              </p:par>
                              <p:par>
                                <p:cTn id="45" presetID="10" presetClass="entr" presetSubtype="0" fill="hold" grpId="0" nodeType="withEffect">
                                  <p:stCondLst>
                                    <p:cond delay="5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42" presetClass="path" presetSubtype="0" decel="100000" fill="hold" grpId="1" nodeType="withEffect">
                                  <p:stCondLst>
                                    <p:cond delay="500"/>
                                  </p:stCondLst>
                                  <p:childTnLst>
                                    <p:animMotion origin="layout" path="M 4.79167E-6 -3.7037E-7 L 4.79167E-6 0.03542 " pathEditMode="relative" rAng="0" ptsTypes="AA">
                                      <p:cBhvr>
                                        <p:cTn id="49" dur="700" spd="-100000" fill="hold"/>
                                        <p:tgtEl>
                                          <p:spTgt spid="24"/>
                                        </p:tgtEl>
                                        <p:attrNameLst>
                                          <p:attrName>ppt_x</p:attrName>
                                          <p:attrName>ppt_y</p:attrName>
                                        </p:attrNameLst>
                                      </p:cBhvr>
                                      <p:rCtr x="0" y="1759"/>
                                    </p:animMotion>
                                  </p:childTnLst>
                                </p:cTn>
                              </p:par>
                              <p:par>
                                <p:cTn id="50" presetID="10" presetClass="entr" presetSubtype="0" fill="hold" grpId="0" nodeType="withEffect">
                                  <p:stCondLst>
                                    <p:cond delay="5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42" presetClass="path" presetSubtype="0" decel="100000" fill="hold" grpId="1" nodeType="withEffect">
                                  <p:stCondLst>
                                    <p:cond delay="500"/>
                                  </p:stCondLst>
                                  <p:childTnLst>
                                    <p:animMotion origin="layout" path="M 4.79167E-6 -3.7037E-7 L 4.79167E-6 0.03542 " pathEditMode="relative" rAng="0" ptsTypes="AA">
                                      <p:cBhvr>
                                        <p:cTn id="54" dur="700" spd="-100000" fill="hold"/>
                                        <p:tgtEl>
                                          <p:spTgt spid="19"/>
                                        </p:tgtEl>
                                        <p:attrNameLst>
                                          <p:attrName>ppt_x</p:attrName>
                                          <p:attrName>ppt_y</p:attrName>
                                        </p:attrNameLst>
                                      </p:cBhvr>
                                      <p:rCtr x="0" y="1759"/>
                                    </p:animMotion>
                                  </p:childTnLst>
                                </p:cTn>
                              </p:par>
                              <p:par>
                                <p:cTn id="55" presetID="10" presetClass="entr" presetSubtype="0" fill="hold" grpId="0" nodeType="withEffect">
                                  <p:stCondLst>
                                    <p:cond delay="500"/>
                                  </p:stCondLst>
                                  <p:childTnLst>
                                    <p:set>
                                      <p:cBhvr>
                                        <p:cTn id="56" dur="1" fill="hold">
                                          <p:stCondLst>
                                            <p:cond delay="0"/>
                                          </p:stCondLst>
                                        </p:cTn>
                                        <p:tgtEl>
                                          <p:spTgt spid="94"/>
                                        </p:tgtEl>
                                        <p:attrNameLst>
                                          <p:attrName>style.visibility</p:attrName>
                                        </p:attrNameLst>
                                      </p:cBhvr>
                                      <p:to>
                                        <p:strVal val="visible"/>
                                      </p:to>
                                    </p:set>
                                    <p:animEffect transition="in" filter="fade">
                                      <p:cBhvr>
                                        <p:cTn id="57" dur="500"/>
                                        <p:tgtEl>
                                          <p:spTgt spid="94"/>
                                        </p:tgtEl>
                                      </p:cBhvr>
                                    </p:animEffect>
                                  </p:childTnLst>
                                </p:cTn>
                              </p:par>
                              <p:par>
                                <p:cTn id="58" presetID="42" presetClass="path" presetSubtype="0" decel="100000" fill="hold" grpId="1" nodeType="withEffect">
                                  <p:stCondLst>
                                    <p:cond delay="500"/>
                                  </p:stCondLst>
                                  <p:childTnLst>
                                    <p:animMotion origin="layout" path="M 4.79167E-6 -3.7037E-7 L 4.79167E-6 0.03542 " pathEditMode="relative" rAng="0" ptsTypes="AA">
                                      <p:cBhvr>
                                        <p:cTn id="59" dur="700" spd="-100000" fill="hold"/>
                                        <p:tgtEl>
                                          <p:spTgt spid="94"/>
                                        </p:tgtEl>
                                        <p:attrNameLst>
                                          <p:attrName>ppt_x</p:attrName>
                                          <p:attrName>ppt_y</p:attrName>
                                        </p:attrNameLst>
                                      </p:cBhvr>
                                      <p:rCtr x="0" y="1759"/>
                                    </p:animMotion>
                                  </p:childTnLst>
                                </p:cTn>
                              </p:par>
                              <p:par>
                                <p:cTn id="60" presetID="10" presetClass="entr" presetSubtype="0" fill="hold" grpId="0" nodeType="withEffect">
                                  <p:stCondLst>
                                    <p:cond delay="50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42" presetClass="path" presetSubtype="0" decel="100000" fill="hold" grpId="1" nodeType="withEffect">
                                  <p:stCondLst>
                                    <p:cond delay="500"/>
                                  </p:stCondLst>
                                  <p:childTnLst>
                                    <p:animMotion origin="layout" path="M 4.79167E-6 -3.7037E-7 L 4.79167E-6 0.03542 " pathEditMode="relative" rAng="0" ptsTypes="AA">
                                      <p:cBhvr>
                                        <p:cTn id="64" dur="700" spd="-100000" fill="hold"/>
                                        <p:tgtEl>
                                          <p:spTgt spid="13"/>
                                        </p:tgtEl>
                                        <p:attrNameLst>
                                          <p:attrName>ppt_x</p:attrName>
                                          <p:attrName>ppt_y</p:attrName>
                                        </p:attrNameLst>
                                      </p:cBhvr>
                                      <p:rCtr x="0" y="1759"/>
                                    </p:animMotion>
                                  </p:childTnLst>
                                </p:cTn>
                              </p:par>
                              <p:par>
                                <p:cTn id="65" presetID="10" presetClass="entr" presetSubtype="0" fill="hold" nodeType="withEffect">
                                  <p:stCondLst>
                                    <p:cond delay="75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par>
                                <p:cTn id="68" presetID="42" presetClass="path" presetSubtype="0" decel="50000" fill="hold" nodeType="withEffect">
                                  <p:stCondLst>
                                    <p:cond delay="750"/>
                                  </p:stCondLst>
                                  <p:childTnLst>
                                    <p:animMotion origin="layout" path="M -0.01745 0.00093 L 0.00092 0.00093 " pathEditMode="relative" rAng="0" ptsTypes="AA">
                                      <p:cBhvr>
                                        <p:cTn id="69" dur="500" fill="hold"/>
                                        <p:tgtEl>
                                          <p:spTgt spid="47"/>
                                        </p:tgtEl>
                                        <p:attrNameLst>
                                          <p:attrName>ppt_x</p:attrName>
                                          <p:attrName>ppt_y</p:attrName>
                                        </p:attrNameLst>
                                      </p:cBhvr>
                                      <p:rCtr x="911" y="0"/>
                                    </p:animMotion>
                                  </p:childTnLst>
                                </p:cTn>
                              </p:par>
                              <p:par>
                                <p:cTn id="70" presetID="10" presetClass="entr" presetSubtype="0" fill="hold" grpId="0" nodeType="withEffect">
                                  <p:stCondLst>
                                    <p:cond delay="75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par>
                                <p:cTn id="73" presetID="42" presetClass="path" presetSubtype="0" decel="50000" fill="hold" grpId="1" nodeType="withEffect">
                                  <p:stCondLst>
                                    <p:cond delay="750"/>
                                  </p:stCondLst>
                                  <p:childTnLst>
                                    <p:animMotion origin="layout" path="M -0.01745 0.00093 L 0.00092 0.00093 " pathEditMode="relative" rAng="0" ptsTypes="AA">
                                      <p:cBhvr>
                                        <p:cTn id="74" dur="500" fill="hold"/>
                                        <p:tgtEl>
                                          <p:spTgt spid="23"/>
                                        </p:tgtEl>
                                        <p:attrNameLst>
                                          <p:attrName>ppt_x</p:attrName>
                                          <p:attrName>ppt_y</p:attrName>
                                        </p:attrNameLst>
                                      </p:cBhvr>
                                      <p:rCtr x="911" y="0"/>
                                    </p:animMotion>
                                  </p:childTnLst>
                                </p:cTn>
                              </p:par>
                              <p:par>
                                <p:cTn id="75" presetID="10" presetClass="entr" presetSubtype="0" fill="hold" nodeType="withEffect">
                                  <p:stCondLst>
                                    <p:cond delay="75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500"/>
                                        <p:tgtEl>
                                          <p:spTgt spid="53"/>
                                        </p:tgtEl>
                                      </p:cBhvr>
                                    </p:animEffect>
                                  </p:childTnLst>
                                </p:cTn>
                              </p:par>
                              <p:par>
                                <p:cTn id="78" presetID="42" presetClass="path" presetSubtype="0" decel="50000" fill="hold" nodeType="withEffect">
                                  <p:stCondLst>
                                    <p:cond delay="750"/>
                                  </p:stCondLst>
                                  <p:childTnLst>
                                    <p:animMotion origin="layout" path="M -0.01745 0.00093 L 0.00092 0.00093 " pathEditMode="relative" rAng="0" ptsTypes="AA">
                                      <p:cBhvr>
                                        <p:cTn id="79" dur="500" fill="hold"/>
                                        <p:tgtEl>
                                          <p:spTgt spid="53"/>
                                        </p:tgtEl>
                                        <p:attrNameLst>
                                          <p:attrName>ppt_x</p:attrName>
                                          <p:attrName>ppt_y</p:attrName>
                                        </p:attrNameLst>
                                      </p:cBhvr>
                                      <p:rCtr x="911" y="0"/>
                                    </p:animMotion>
                                  </p:childTnLst>
                                </p:cTn>
                              </p:par>
                              <p:par>
                                <p:cTn id="80" presetID="10" presetClass="entr" presetSubtype="0" fill="hold" grpId="0" nodeType="withEffect">
                                  <p:stCondLst>
                                    <p:cond delay="75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par>
                                <p:cTn id="83" presetID="42" presetClass="path" presetSubtype="0" decel="50000" fill="hold" grpId="1" nodeType="withEffect">
                                  <p:stCondLst>
                                    <p:cond delay="750"/>
                                  </p:stCondLst>
                                  <p:childTnLst>
                                    <p:animMotion origin="layout" path="M -0.01745 0.00092 L 0.00091 0.00092 " pathEditMode="relative" rAng="0" ptsTypes="AA">
                                      <p:cBhvr>
                                        <p:cTn id="84" dur="500" fill="hold"/>
                                        <p:tgtEl>
                                          <p:spTgt spid="48"/>
                                        </p:tgtEl>
                                        <p:attrNameLst>
                                          <p:attrName>ppt_x</p:attrName>
                                          <p:attrName>ppt_y</p:attrName>
                                        </p:attrNameLst>
                                      </p:cBhvr>
                                      <p:rCtr x="911" y="0"/>
                                    </p:animMotion>
                                  </p:childTnLst>
                                </p:cTn>
                              </p:par>
                              <p:par>
                                <p:cTn id="85" presetID="10" presetClass="entr" presetSubtype="0" fill="hold" nodeType="withEffect">
                                  <p:stCondLst>
                                    <p:cond delay="750"/>
                                  </p:stCondLst>
                                  <p:childTnLst>
                                    <p:set>
                                      <p:cBhvr>
                                        <p:cTn id="86" dur="1" fill="hold">
                                          <p:stCondLst>
                                            <p:cond delay="0"/>
                                          </p:stCondLst>
                                        </p:cTn>
                                        <p:tgtEl>
                                          <p:spTgt spid="52"/>
                                        </p:tgtEl>
                                        <p:attrNameLst>
                                          <p:attrName>style.visibility</p:attrName>
                                        </p:attrNameLst>
                                      </p:cBhvr>
                                      <p:to>
                                        <p:strVal val="visible"/>
                                      </p:to>
                                    </p:set>
                                    <p:animEffect transition="in" filter="fade">
                                      <p:cBhvr>
                                        <p:cTn id="87" dur="500"/>
                                        <p:tgtEl>
                                          <p:spTgt spid="52"/>
                                        </p:tgtEl>
                                      </p:cBhvr>
                                    </p:animEffect>
                                  </p:childTnLst>
                                </p:cTn>
                              </p:par>
                              <p:par>
                                <p:cTn id="88" presetID="42" presetClass="path" presetSubtype="0" decel="50000" fill="hold" nodeType="withEffect">
                                  <p:stCondLst>
                                    <p:cond delay="750"/>
                                  </p:stCondLst>
                                  <p:childTnLst>
                                    <p:animMotion origin="layout" path="M -0.01745 0.00093 L 0.00092 0.00093 " pathEditMode="relative" rAng="0" ptsTypes="AA">
                                      <p:cBhvr>
                                        <p:cTn id="89" dur="500" fill="hold"/>
                                        <p:tgtEl>
                                          <p:spTgt spid="52"/>
                                        </p:tgtEl>
                                        <p:attrNameLst>
                                          <p:attrName>ppt_x</p:attrName>
                                          <p:attrName>ppt_y</p:attrName>
                                        </p:attrNameLst>
                                      </p:cBhvr>
                                      <p:rCtr x="911" y="0"/>
                                    </p:animMotion>
                                  </p:childTnLst>
                                </p:cTn>
                              </p:par>
                              <p:par>
                                <p:cTn id="90" presetID="10" presetClass="entr" presetSubtype="0" fill="hold" grpId="0" nodeType="withEffect">
                                  <p:stCondLst>
                                    <p:cond delay="75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par>
                                <p:cTn id="93" presetID="42" presetClass="path" presetSubtype="0" decel="50000" fill="hold" grpId="1" nodeType="withEffect">
                                  <p:stCondLst>
                                    <p:cond delay="750"/>
                                  </p:stCondLst>
                                  <p:childTnLst>
                                    <p:animMotion origin="layout" path="M -0.01745 0.00093 L 0.00092 0.00093 " pathEditMode="relative" rAng="0" ptsTypes="AA">
                                      <p:cBhvr>
                                        <p:cTn id="94" dur="500" fill="hold"/>
                                        <p:tgtEl>
                                          <p:spTgt spid="50"/>
                                        </p:tgtEl>
                                        <p:attrNameLst>
                                          <p:attrName>ppt_x</p:attrName>
                                          <p:attrName>ppt_y</p:attrName>
                                        </p:attrNameLst>
                                      </p:cBhvr>
                                      <p:rCtr x="911" y="0"/>
                                    </p:animMotion>
                                  </p:childTnLst>
                                </p:cTn>
                              </p:par>
                              <p:par>
                                <p:cTn id="95" presetID="10" presetClass="entr" presetSubtype="0" fill="hold" grpId="0" nodeType="withEffect">
                                  <p:stCondLst>
                                    <p:cond delay="75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par>
                                <p:cTn id="98" presetID="42" presetClass="path" presetSubtype="0" decel="50000" fill="hold" grpId="1" nodeType="withEffect">
                                  <p:stCondLst>
                                    <p:cond delay="750"/>
                                  </p:stCondLst>
                                  <p:childTnLst>
                                    <p:animMotion origin="layout" path="M -0.01745 0.00092 L 0.00091 0.00092 " pathEditMode="relative" rAng="0" ptsTypes="AA">
                                      <p:cBhvr>
                                        <p:cTn id="99" dur="500" fill="hold"/>
                                        <p:tgtEl>
                                          <p:spTgt spid="31"/>
                                        </p:tgtEl>
                                        <p:attrNameLst>
                                          <p:attrName>ppt_x</p:attrName>
                                          <p:attrName>ppt_y</p:attrName>
                                        </p:attrNameLst>
                                      </p:cBhvr>
                                      <p:rCtr x="911" y="0"/>
                                    </p:animMotion>
                                  </p:childTnLst>
                                </p:cTn>
                              </p:par>
                              <p:par>
                                <p:cTn id="100" presetID="10" presetClass="entr" presetSubtype="0" fill="hold" grpId="0" nodeType="with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250"/>
                                        <p:tgtEl>
                                          <p:spTgt spid="3"/>
                                        </p:tgtEl>
                                      </p:cBhvr>
                                    </p:animEffect>
                                  </p:childTnLst>
                                </p:cTn>
                              </p:par>
                              <p:par>
                                <p:cTn id="103" presetID="42" presetClass="path" presetSubtype="0" decel="100000" fill="hold" grpId="1" nodeType="withEffect">
                                  <p:stCondLst>
                                    <p:cond delay="0"/>
                                  </p:stCondLst>
                                  <p:childTnLst>
                                    <p:animMotion origin="layout" path="M 3.33333E-6 -0.03472 L 3.33333E-6 3.7037E-7 " pathEditMode="relative" rAng="0" ptsTypes="AA">
                                      <p:cBhvr>
                                        <p:cTn id="104" dur="500" fill="hold"/>
                                        <p:tgtEl>
                                          <p:spTgt spid="3"/>
                                        </p:tgtEl>
                                        <p:attrNameLst>
                                          <p:attrName>ppt_x</p:attrName>
                                          <p:attrName>ppt_y</p:attrName>
                                        </p:attrNameLst>
                                      </p:cBhvr>
                                      <p:rCtr x="0" y="1736"/>
                                    </p:animMotion>
                                  </p:childTnLst>
                                </p:cTn>
                              </p:par>
                              <p:par>
                                <p:cTn id="105" presetID="10" presetClass="entr" presetSubtype="0" fill="hold" grpId="0" nodeType="withEffect">
                                  <p:stCondLst>
                                    <p:cond delay="1000"/>
                                  </p:stCondLst>
                                  <p:childTnLst>
                                    <p:set>
                                      <p:cBhvr>
                                        <p:cTn id="106" dur="1" fill="hold">
                                          <p:stCondLst>
                                            <p:cond delay="0"/>
                                          </p:stCondLst>
                                        </p:cTn>
                                        <p:tgtEl>
                                          <p:spTgt spid="11"/>
                                        </p:tgtEl>
                                        <p:attrNameLst>
                                          <p:attrName>style.visibility</p:attrName>
                                        </p:attrNameLst>
                                      </p:cBhvr>
                                      <p:to>
                                        <p:strVal val="visible"/>
                                      </p:to>
                                    </p:set>
                                    <p:animEffect transition="in" filter="fade">
                                      <p:cBhvr>
                                        <p:cTn id="107" dur="500"/>
                                        <p:tgtEl>
                                          <p:spTgt spid="11"/>
                                        </p:tgtEl>
                                      </p:cBhvr>
                                    </p:animEffect>
                                  </p:childTnLst>
                                </p:cTn>
                              </p:par>
                              <p:par>
                                <p:cTn id="108" presetID="42" presetClass="path" presetSubtype="0" decel="100000" fill="hold" grpId="1" nodeType="withEffect">
                                  <p:stCondLst>
                                    <p:cond delay="1000"/>
                                  </p:stCondLst>
                                  <p:childTnLst>
                                    <p:animMotion origin="layout" path="M 4.79167E-6 -3.7037E-7 L 4.79167E-6 0.03542 " pathEditMode="relative" rAng="0" ptsTypes="AA">
                                      <p:cBhvr>
                                        <p:cTn id="109" dur="700" spd="-100000" fill="hold"/>
                                        <p:tgtEl>
                                          <p:spTgt spid="11"/>
                                        </p:tgtEl>
                                        <p:attrNameLst>
                                          <p:attrName>ppt_x</p:attrName>
                                          <p:attrName>ppt_y</p:attrName>
                                        </p:attrNameLst>
                                      </p:cBhvr>
                                      <p:rCtr x="0" y="1759"/>
                                    </p:animMotion>
                                  </p:childTnLst>
                                </p:cTn>
                              </p:par>
                              <p:par>
                                <p:cTn id="110" presetID="10" presetClass="entr" presetSubtype="0" fill="hold" grpId="0" nodeType="withEffect">
                                  <p:stCondLst>
                                    <p:cond delay="125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500"/>
                                        <p:tgtEl>
                                          <p:spTgt spid="21"/>
                                        </p:tgtEl>
                                      </p:cBhvr>
                                    </p:animEffect>
                                  </p:childTnLst>
                                </p:cTn>
                              </p:par>
                              <p:par>
                                <p:cTn id="113" presetID="42" presetClass="path" presetSubtype="0" decel="100000" fill="hold" grpId="1" nodeType="withEffect">
                                  <p:stCondLst>
                                    <p:cond delay="1250"/>
                                  </p:stCondLst>
                                  <p:childTnLst>
                                    <p:animMotion origin="layout" path="M 4.79167E-6 -3.7037E-7 L 4.79167E-6 0.03542 " pathEditMode="relative" rAng="0" ptsTypes="AA">
                                      <p:cBhvr>
                                        <p:cTn id="114" dur="700" spd="-100000" fill="hold"/>
                                        <p:tgtEl>
                                          <p:spTgt spid="2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 grpId="0"/>
      <p:bldP spid="3" grpId="1"/>
      <p:bldP spid="94" grpId="0" animBg="1"/>
      <p:bldP spid="94" grpId="1" animBg="1"/>
      <p:bldP spid="13" grpId="0" animBg="1"/>
      <p:bldP spid="13" grpId="1" animBg="1"/>
      <p:bldP spid="14" grpId="0" animBg="1"/>
      <p:bldP spid="14" grpId="1" animBg="1"/>
      <p:bldP spid="15" grpId="0" animBg="1"/>
      <p:bldP spid="15" grpId="1" animBg="1"/>
      <p:bldP spid="16" grpId="0" animBg="1"/>
      <p:bldP spid="16" grpId="1" animBg="1"/>
      <p:bldP spid="19" grpId="0"/>
      <p:bldP spid="19" grpId="1"/>
      <p:bldP spid="24" grpId="0"/>
      <p:bldP spid="24" grpId="1"/>
      <p:bldP spid="25" grpId="0"/>
      <p:bldP spid="25" grpId="1"/>
      <p:bldP spid="26" grpId="0"/>
      <p:bldP spid="26" grpId="1"/>
      <p:bldP spid="27" grpId="0"/>
      <p:bldP spid="27" grpId="1"/>
      <p:bldP spid="23" grpId="0"/>
      <p:bldP spid="23" grpId="1"/>
      <p:bldP spid="48" grpId="0"/>
      <p:bldP spid="48" grpId="1"/>
      <p:bldP spid="50" grpId="0"/>
      <p:bldP spid="50" grpId="1"/>
      <p:bldP spid="21" grpId="0"/>
      <p:bldP spid="21" grpId="1"/>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8063E197-EFA3-30DB-BCD6-B5AC35A50A68}"/>
              </a:ext>
            </a:extLst>
          </p:cNvPr>
          <p:cNvSpPr>
            <a:spLocks noGrp="1"/>
          </p:cNvSpPr>
          <p:nvPr>
            <p:ph type="title"/>
          </p:nvPr>
        </p:nvSpPr>
        <p:spPr>
          <a:xfrm>
            <a:off x="588263" y="457200"/>
            <a:ext cx="11018520" cy="553998"/>
          </a:xfrm>
        </p:spPr>
        <p:txBody>
          <a:bodyPr>
            <a:normAutofit fontScale="90000"/>
          </a:bodyPr>
          <a:lstStyle/>
          <a:p>
            <a:pPr lvl="0" algn="ctr"/>
            <a:r>
              <a:rPr lang="en-US" noProof="0"/>
              <a:t>Attackers </a:t>
            </a:r>
            <a:r>
              <a:rPr lang="en-US" spc="0">
                <a:gradFill flip="none" rotWithShape="1">
                  <a:gsLst>
                    <a:gs pos="61000">
                      <a:srgbClr val="D59ED7"/>
                    </a:gs>
                    <a:gs pos="78000">
                      <a:srgbClr val="8DC8E8"/>
                    </a:gs>
                    <a:gs pos="100000">
                      <a:srgbClr val="49C5B1"/>
                    </a:gs>
                    <a:gs pos="45000">
                      <a:srgbClr val="FFA38B"/>
                    </a:gs>
                  </a:gsLst>
                  <a:path path="circle">
                    <a:fillToRect l="100000" t="100000"/>
                  </a:path>
                  <a:tileRect r="-100000" b="-100000"/>
                </a:gradFill>
              </a:rPr>
              <a:t>leverage AI </a:t>
            </a:r>
            <a:r>
              <a:rPr lang="en-US" noProof="0"/>
              <a:t>in creative ways</a:t>
            </a:r>
          </a:p>
        </p:txBody>
      </p:sp>
      <p:sp>
        <p:nvSpPr>
          <p:cNvPr id="4" name="TextBox 3">
            <a:extLst>
              <a:ext uri="{FF2B5EF4-FFF2-40B4-BE49-F238E27FC236}">
                <a16:creationId xmlns:a16="http://schemas.microsoft.com/office/drawing/2014/main" id="{9CEBB903-7652-960D-E345-EEF277196232}"/>
              </a:ext>
            </a:extLst>
          </p:cNvPr>
          <p:cNvSpPr txBox="1"/>
          <p:nvPr/>
        </p:nvSpPr>
        <p:spPr>
          <a:xfrm>
            <a:off x="647343" y="2345537"/>
            <a:ext cx="1731913" cy="553998"/>
          </a:xfrm>
          <a:prstGeom prst="rect">
            <a:avLst/>
          </a:prstGeom>
          <a:noFill/>
        </p:spPr>
        <p:txBody>
          <a:bodyPr wrap="square">
            <a:spAutoFit/>
          </a:bodyPr>
          <a:lstStyle/>
          <a:p>
            <a:pPr marL="0" marR="0" lvl="0" indent="0" algn="ctr" defTabSz="951304" rtl="0" eaLnBrk="1" fontAlgn="auto" latinLnBrk="0" hangingPunct="1">
              <a:lnSpc>
                <a:spcPct val="100000"/>
              </a:lnSpc>
              <a:spcBef>
                <a:spcPts val="0"/>
              </a:spcBef>
              <a:spcAft>
                <a:spcPts val="1200"/>
              </a:spcAft>
              <a:buClrTx/>
              <a:buSzTx/>
              <a:buFontTx/>
              <a:buNone/>
              <a:tabLst/>
              <a:defRPr/>
            </a:pPr>
            <a:r>
              <a:rPr kumimoji="0" lang="en-US" sz="15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Segoe Sans Display" pitchFamily="2" charset="0"/>
              </a:rPr>
              <a:t>Malware generation</a:t>
            </a:r>
          </a:p>
        </p:txBody>
      </p:sp>
      <p:sp>
        <p:nvSpPr>
          <p:cNvPr id="5" name="TextBox 4">
            <a:extLst>
              <a:ext uri="{FF2B5EF4-FFF2-40B4-BE49-F238E27FC236}">
                <a16:creationId xmlns:a16="http://schemas.microsoft.com/office/drawing/2014/main" id="{3A1BC5DF-4F25-0C0E-C410-FD5EAC2DF8AD}"/>
              </a:ext>
            </a:extLst>
          </p:cNvPr>
          <p:cNvSpPr txBox="1"/>
          <p:nvPr/>
        </p:nvSpPr>
        <p:spPr>
          <a:xfrm>
            <a:off x="1650299" y="4481439"/>
            <a:ext cx="2374004" cy="553998"/>
          </a:xfrm>
          <a:prstGeom prst="rect">
            <a:avLst/>
          </a:prstGeom>
          <a:noFill/>
        </p:spPr>
        <p:txBody>
          <a:bodyPr wrap="square">
            <a:spAutoFit/>
          </a:bodyPr>
          <a:lstStyle/>
          <a:p>
            <a:pPr marL="0" marR="0" lvl="0" indent="0" algn="ctr" defTabSz="951304" rtl="0" eaLnBrk="1" fontAlgn="auto" latinLnBrk="0" hangingPunct="1">
              <a:lnSpc>
                <a:spcPct val="100000"/>
              </a:lnSpc>
              <a:spcBef>
                <a:spcPts val="0"/>
              </a:spcBef>
              <a:spcAft>
                <a:spcPts val="1200"/>
              </a:spcAft>
              <a:buClrTx/>
              <a:buSzTx/>
              <a:buFontTx/>
              <a:buNone/>
              <a:tabLst/>
              <a:defRPr/>
            </a:pPr>
            <a:r>
              <a:rPr kumimoji="0" lang="en-US" sz="15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Segoe Sans Display" pitchFamily="2" charset="0"/>
              </a:rPr>
              <a:t>Automated vulnerability discovery​</a:t>
            </a:r>
          </a:p>
        </p:txBody>
      </p:sp>
      <p:sp>
        <p:nvSpPr>
          <p:cNvPr id="6" name="TextBox 5">
            <a:extLst>
              <a:ext uri="{FF2B5EF4-FFF2-40B4-BE49-F238E27FC236}">
                <a16:creationId xmlns:a16="http://schemas.microsoft.com/office/drawing/2014/main" id="{7CFE53F9-EAB9-4558-E785-96A9DE53E9FA}"/>
              </a:ext>
            </a:extLst>
          </p:cNvPr>
          <p:cNvSpPr txBox="1"/>
          <p:nvPr/>
        </p:nvSpPr>
        <p:spPr>
          <a:xfrm>
            <a:off x="3313320" y="2345537"/>
            <a:ext cx="1646185" cy="553998"/>
          </a:xfrm>
          <a:prstGeom prst="rect">
            <a:avLst/>
          </a:prstGeom>
          <a:noFill/>
        </p:spPr>
        <p:txBody>
          <a:bodyPr wrap="square">
            <a:spAutoFit/>
          </a:bodyPr>
          <a:lstStyle/>
          <a:p>
            <a:pPr marL="0" marR="0" lvl="0" indent="0" algn="ctr" defTabSz="951304" rtl="0" eaLnBrk="1" fontAlgn="auto" latinLnBrk="0" hangingPunct="1">
              <a:lnSpc>
                <a:spcPct val="100000"/>
              </a:lnSpc>
              <a:spcBef>
                <a:spcPts val="0"/>
              </a:spcBef>
              <a:spcAft>
                <a:spcPts val="1200"/>
              </a:spcAft>
              <a:buClrTx/>
              <a:buSzTx/>
              <a:buFontTx/>
              <a:buNone/>
              <a:tabLst/>
              <a:defRPr/>
            </a:pPr>
            <a:r>
              <a:rPr kumimoji="0" lang="en-US" sz="15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Segoe Sans Display" pitchFamily="2" charset="0"/>
              </a:rPr>
              <a:t>Customizing exploits​</a:t>
            </a:r>
          </a:p>
        </p:txBody>
      </p:sp>
      <p:sp>
        <p:nvSpPr>
          <p:cNvPr id="7" name="TextBox 6">
            <a:extLst>
              <a:ext uri="{FF2B5EF4-FFF2-40B4-BE49-F238E27FC236}">
                <a16:creationId xmlns:a16="http://schemas.microsoft.com/office/drawing/2014/main" id="{686787C2-3CD3-8BA8-E75E-664F75235416}"/>
              </a:ext>
            </a:extLst>
          </p:cNvPr>
          <p:cNvSpPr txBox="1"/>
          <p:nvPr/>
        </p:nvSpPr>
        <p:spPr>
          <a:xfrm>
            <a:off x="4662660" y="4481439"/>
            <a:ext cx="1595446" cy="553998"/>
          </a:xfrm>
          <a:prstGeom prst="rect">
            <a:avLst/>
          </a:prstGeom>
          <a:noFill/>
        </p:spPr>
        <p:txBody>
          <a:bodyPr wrap="square">
            <a:spAutoFit/>
          </a:bodyPr>
          <a:lstStyle/>
          <a:p>
            <a:pPr marL="0" marR="0" lvl="0" indent="0" algn="ctr" defTabSz="951304" rtl="0" eaLnBrk="1" fontAlgn="auto" latinLnBrk="0" hangingPunct="1">
              <a:lnSpc>
                <a:spcPct val="100000"/>
              </a:lnSpc>
              <a:spcBef>
                <a:spcPts val="0"/>
              </a:spcBef>
              <a:spcAft>
                <a:spcPts val="1200"/>
              </a:spcAft>
              <a:buClrTx/>
              <a:buSzTx/>
              <a:buFontTx/>
              <a:buNone/>
              <a:tabLst/>
              <a:defRPr/>
            </a:pPr>
            <a:r>
              <a:rPr kumimoji="0" lang="en-US" sz="15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Segoe Sans Display" pitchFamily="2" charset="0"/>
              </a:rPr>
              <a:t>Password cracking​</a:t>
            </a:r>
          </a:p>
        </p:txBody>
      </p:sp>
      <p:sp>
        <p:nvSpPr>
          <p:cNvPr id="8" name="TextBox 7">
            <a:extLst>
              <a:ext uri="{FF2B5EF4-FFF2-40B4-BE49-F238E27FC236}">
                <a16:creationId xmlns:a16="http://schemas.microsoft.com/office/drawing/2014/main" id="{4BB008EE-1547-A82C-004F-AA59670D5F2F}"/>
              </a:ext>
            </a:extLst>
          </p:cNvPr>
          <p:cNvSpPr txBox="1"/>
          <p:nvPr/>
        </p:nvSpPr>
        <p:spPr>
          <a:xfrm>
            <a:off x="5779879" y="2345537"/>
            <a:ext cx="1913835" cy="553998"/>
          </a:xfrm>
          <a:prstGeom prst="rect">
            <a:avLst/>
          </a:prstGeom>
          <a:noFill/>
        </p:spPr>
        <p:txBody>
          <a:bodyPr wrap="square">
            <a:spAutoFit/>
          </a:bodyPr>
          <a:lstStyle/>
          <a:p>
            <a:pPr marL="0" marR="0" lvl="0" indent="0" algn="ctr" defTabSz="951304" rtl="0" eaLnBrk="1" fontAlgn="auto" latinLnBrk="0" hangingPunct="1">
              <a:lnSpc>
                <a:spcPct val="100000"/>
              </a:lnSpc>
              <a:spcBef>
                <a:spcPts val="0"/>
              </a:spcBef>
              <a:spcAft>
                <a:spcPts val="1200"/>
              </a:spcAft>
              <a:buClrTx/>
              <a:buSzTx/>
              <a:buFontTx/>
              <a:buNone/>
              <a:tabLst/>
              <a:defRPr/>
            </a:pPr>
            <a:r>
              <a:rPr kumimoji="0" lang="en-US" sz="15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Segoe Sans Display" pitchFamily="2" charset="0"/>
              </a:rPr>
              <a:t>Phishing and social engineering​</a:t>
            </a:r>
          </a:p>
        </p:txBody>
      </p:sp>
      <p:sp>
        <p:nvSpPr>
          <p:cNvPr id="9" name="TextBox 8">
            <a:extLst>
              <a:ext uri="{FF2B5EF4-FFF2-40B4-BE49-F238E27FC236}">
                <a16:creationId xmlns:a16="http://schemas.microsoft.com/office/drawing/2014/main" id="{1BAF6690-FF3C-2984-E4DE-F864B710081C}"/>
              </a:ext>
            </a:extLst>
          </p:cNvPr>
          <p:cNvSpPr txBox="1"/>
          <p:nvPr/>
        </p:nvSpPr>
        <p:spPr>
          <a:xfrm>
            <a:off x="7271817" y="4481439"/>
            <a:ext cx="1701108" cy="553998"/>
          </a:xfrm>
          <a:prstGeom prst="rect">
            <a:avLst/>
          </a:prstGeom>
          <a:noFill/>
        </p:spPr>
        <p:txBody>
          <a:bodyPr wrap="square">
            <a:spAutoFit/>
          </a:bodyPr>
          <a:lstStyle/>
          <a:p>
            <a:pPr marL="0" marR="0" lvl="0" indent="0" algn="ctr" defTabSz="951304" rtl="0" eaLnBrk="1" fontAlgn="auto" latinLnBrk="0" hangingPunct="1">
              <a:lnSpc>
                <a:spcPct val="100000"/>
              </a:lnSpc>
              <a:spcBef>
                <a:spcPts val="0"/>
              </a:spcBef>
              <a:spcAft>
                <a:spcPts val="1200"/>
              </a:spcAft>
              <a:buClrTx/>
              <a:buSzTx/>
              <a:buFontTx/>
              <a:buNone/>
              <a:tabLst/>
              <a:defRPr/>
            </a:pPr>
            <a:r>
              <a:rPr kumimoji="0" lang="en-US" sz="15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Segoe Sans Display" pitchFamily="2" charset="0"/>
              </a:rPr>
              <a:t>Disguising malicious code​</a:t>
            </a:r>
          </a:p>
        </p:txBody>
      </p:sp>
      <p:sp>
        <p:nvSpPr>
          <p:cNvPr id="10" name="TextBox 9">
            <a:extLst>
              <a:ext uri="{FF2B5EF4-FFF2-40B4-BE49-F238E27FC236}">
                <a16:creationId xmlns:a16="http://schemas.microsoft.com/office/drawing/2014/main" id="{453BF5CB-E128-6D12-C9C1-6318B0AC59CD}"/>
              </a:ext>
            </a:extLst>
          </p:cNvPr>
          <p:cNvSpPr txBox="1"/>
          <p:nvPr/>
        </p:nvSpPr>
        <p:spPr>
          <a:xfrm>
            <a:off x="8117822" y="2345537"/>
            <a:ext cx="2511502" cy="553998"/>
          </a:xfrm>
          <a:prstGeom prst="rect">
            <a:avLst/>
          </a:prstGeom>
          <a:noFill/>
        </p:spPr>
        <p:txBody>
          <a:bodyPr wrap="square">
            <a:spAutoFit/>
          </a:bodyPr>
          <a:lstStyle/>
          <a:p>
            <a:pPr marL="0" marR="0" lvl="0" indent="0" algn="ctr" defTabSz="951304" rtl="0" eaLnBrk="1" fontAlgn="auto" latinLnBrk="0" hangingPunct="1">
              <a:lnSpc>
                <a:spcPct val="100000"/>
              </a:lnSpc>
              <a:spcBef>
                <a:spcPts val="0"/>
              </a:spcBef>
              <a:spcAft>
                <a:spcPts val="1200"/>
              </a:spcAft>
              <a:buClrTx/>
              <a:buSzTx/>
              <a:buFontTx/>
              <a:buNone/>
              <a:tabLst/>
              <a:defRPr/>
            </a:pPr>
            <a:r>
              <a:rPr kumimoji="0" lang="en-US" sz="15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Segoe Sans Display" pitchFamily="2" charset="0"/>
              </a:rPr>
              <a:t>Command and control communication</a:t>
            </a:r>
          </a:p>
        </p:txBody>
      </p:sp>
      <p:sp>
        <p:nvSpPr>
          <p:cNvPr id="11" name="TextBox 10">
            <a:extLst>
              <a:ext uri="{FF2B5EF4-FFF2-40B4-BE49-F238E27FC236}">
                <a16:creationId xmlns:a16="http://schemas.microsoft.com/office/drawing/2014/main" id="{776A5BEA-5F4F-CFB8-DD58-DE06DF312267}"/>
              </a:ext>
            </a:extLst>
          </p:cNvPr>
          <p:cNvSpPr txBox="1"/>
          <p:nvPr/>
        </p:nvSpPr>
        <p:spPr>
          <a:xfrm>
            <a:off x="9706126" y="4481439"/>
            <a:ext cx="2022168" cy="553998"/>
          </a:xfrm>
          <a:prstGeom prst="rect">
            <a:avLst/>
          </a:prstGeom>
          <a:noFill/>
        </p:spPr>
        <p:txBody>
          <a:bodyPr wrap="square">
            <a:spAutoFit/>
          </a:bodyPr>
          <a:lstStyle/>
          <a:p>
            <a:pPr marL="0" marR="0" lvl="0" indent="0" algn="ctr" defTabSz="951304" rtl="0" eaLnBrk="1" fontAlgn="auto" latinLnBrk="0" hangingPunct="1">
              <a:lnSpc>
                <a:spcPct val="100000"/>
              </a:lnSpc>
              <a:spcBef>
                <a:spcPts val="0"/>
              </a:spcBef>
              <a:spcAft>
                <a:spcPts val="1200"/>
              </a:spcAft>
              <a:buClrTx/>
              <a:buSzTx/>
              <a:buFontTx/>
              <a:buNone/>
              <a:tabLst/>
              <a:defRPr/>
            </a:pPr>
            <a:r>
              <a:rPr kumimoji="0" lang="en-US" sz="15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Segoe Sans Display" pitchFamily="2" charset="0"/>
              </a:rPr>
              <a:t>Deepfakes: data, email, voice</a:t>
            </a:r>
          </a:p>
        </p:txBody>
      </p:sp>
      <p:sp>
        <p:nvSpPr>
          <p:cNvPr id="12" name="Rectangle: Rounded Corners 11">
            <a:extLst>
              <a:ext uri="{FF2B5EF4-FFF2-40B4-BE49-F238E27FC236}">
                <a16:creationId xmlns:a16="http://schemas.microsoft.com/office/drawing/2014/main" id="{7AE9A748-F5E4-F730-4E62-74D863300619}"/>
              </a:ext>
              <a:ext uri="{C183D7F6-B498-43B3-948B-1728B52AA6E4}">
                <adec:decorative xmlns:adec="http://schemas.microsoft.com/office/drawing/2017/decorative" val="1"/>
              </a:ext>
            </a:extLst>
          </p:cNvPr>
          <p:cNvSpPr/>
          <p:nvPr/>
        </p:nvSpPr>
        <p:spPr bwMode="auto">
          <a:xfrm>
            <a:off x="-295701" y="3429000"/>
            <a:ext cx="12769755" cy="532973"/>
          </a:xfrm>
          <a:prstGeom prst="roundRect">
            <a:avLst>
              <a:gd name="adj" fmla="val 50000"/>
            </a:avLst>
          </a:prstGeom>
          <a:gradFill flip="none" rotWithShape="1">
            <a:gsLst>
              <a:gs pos="32000">
                <a:srgbClr val="C03BC4"/>
              </a:gs>
              <a:gs pos="100000">
                <a:srgbClr val="399A91"/>
              </a:gs>
              <a:gs pos="68000">
                <a:srgbClr val="0078D4"/>
              </a:gs>
              <a:gs pos="0">
                <a:srgbClr val="FF5C39"/>
              </a:gs>
            </a:gsLst>
            <a:path path="circle">
              <a:fillToRect r="100000" b="100000"/>
            </a:path>
            <a:tileRect l="-100000" t="-100000"/>
          </a:gradFill>
          <a:ln w="57150" cap="flat">
            <a:solidFill>
              <a:schemeClr val="bg1"/>
            </a:solid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marL="0" marR="0" lvl="0" indent="0" algn="ctr" defTabSz="914367" rtl="0" eaLnBrk="1" fontAlgn="base" latinLnBrk="0" hangingPunct="1">
              <a:lnSpc>
                <a:spcPct val="100000"/>
              </a:lnSpc>
              <a:spcBef>
                <a:spcPct val="0"/>
              </a:spcBef>
              <a:spcAft>
                <a:spcPct val="0"/>
              </a:spcAft>
              <a:buClrTx/>
              <a:buSzTx/>
              <a:buFontTx/>
              <a:buNone/>
              <a:tabLst/>
              <a:defRPr/>
            </a:pPr>
            <a:endParaRPr kumimoji="0" lang="en-US" sz="1765" b="1" i="0" u="none" strike="noStrike" kern="1200" cap="none" spc="0" normalizeH="0" baseline="0" noProof="0">
              <a:ln w="3175">
                <a:noFill/>
              </a:ln>
              <a:gradFill>
                <a:gsLst>
                  <a:gs pos="0">
                    <a:srgbClr val="FFFFFF"/>
                  </a:gs>
                  <a:gs pos="100000">
                    <a:srgbClr val="FFFFFF"/>
                  </a:gs>
                </a:gsLst>
                <a:path path="circle">
                  <a:fillToRect l="100000" t="100000"/>
                </a:path>
              </a:gradFill>
              <a:effectLst/>
              <a:uLnTx/>
              <a:uFillTx/>
              <a:latin typeface="Segoe UI Variable Display Semib" pitchFamily="2" charset="0"/>
              <a:ea typeface="+mn-ea"/>
              <a:cs typeface="Segoe UI" pitchFamily="34" charset="0"/>
            </a:endParaRPr>
          </a:p>
        </p:txBody>
      </p:sp>
      <p:grpSp>
        <p:nvGrpSpPr>
          <p:cNvPr id="13" name="Group 12">
            <a:extLst>
              <a:ext uri="{FF2B5EF4-FFF2-40B4-BE49-F238E27FC236}">
                <a16:creationId xmlns:a16="http://schemas.microsoft.com/office/drawing/2014/main" id="{B381E1FD-D85B-2BCA-E48D-14AEAEF69ECA}"/>
              </a:ext>
              <a:ext uri="{C183D7F6-B498-43B3-948B-1728B52AA6E4}">
                <adec:decorative xmlns:adec="http://schemas.microsoft.com/office/drawing/2017/decorative" val="1"/>
              </a:ext>
            </a:extLst>
          </p:cNvPr>
          <p:cNvGrpSpPr/>
          <p:nvPr/>
        </p:nvGrpSpPr>
        <p:grpSpPr>
          <a:xfrm>
            <a:off x="1041628" y="3228376"/>
            <a:ext cx="934220" cy="934220"/>
            <a:chOff x="826411" y="2970516"/>
            <a:chExt cx="934220" cy="934220"/>
          </a:xfrm>
        </p:grpSpPr>
        <p:sp>
          <p:nvSpPr>
            <p:cNvPr id="14" name="Oval 13">
              <a:extLst>
                <a:ext uri="{FF2B5EF4-FFF2-40B4-BE49-F238E27FC236}">
                  <a16:creationId xmlns:a16="http://schemas.microsoft.com/office/drawing/2014/main" id="{E78A8063-93A1-7272-E4EE-D946E335B32B}"/>
                </a:ext>
              </a:extLst>
            </p:cNvPr>
            <p:cNvSpPr/>
            <p:nvPr/>
          </p:nvSpPr>
          <p:spPr bwMode="auto">
            <a:xfrm>
              <a:off x="826411" y="2970516"/>
              <a:ext cx="934220" cy="934220"/>
            </a:xfrm>
            <a:prstGeom prst="ellipse">
              <a:avLst/>
            </a:prstGeom>
            <a:solidFill>
              <a:schemeClr val="bg1">
                <a:lumMod val="90000"/>
                <a:lumOff val="10000"/>
              </a:schemeClr>
            </a:solidFill>
            <a:ln w="57150">
              <a:solidFill>
                <a:srgbClr val="F6574C"/>
              </a:solidFill>
            </a:ln>
            <a:effectLst>
              <a:outerShdw blurRad="63500" dist="63500" dir="2700000" algn="tl" rotWithShape="0">
                <a:srgbClr val="000000">
                  <a:alpha val="50000"/>
                </a:srgbClr>
              </a:outerShdw>
            </a:effectLst>
          </p:spPr>
          <p:txBody>
            <a:bodyPr wrap="square" lIns="0" tIns="18288" rIns="0" bIns="4572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sp>
          <p:nvSpPr>
            <p:cNvPr id="15" name="Graphic 84">
              <a:extLst>
                <a:ext uri="{FF2B5EF4-FFF2-40B4-BE49-F238E27FC236}">
                  <a16:creationId xmlns:a16="http://schemas.microsoft.com/office/drawing/2014/main" id="{3B060EC5-1310-E411-46F8-4315D62B0CF6}"/>
                </a:ext>
              </a:extLst>
            </p:cNvPr>
            <p:cNvSpPr/>
            <p:nvPr/>
          </p:nvSpPr>
          <p:spPr>
            <a:xfrm>
              <a:off x="1087783" y="3254843"/>
              <a:ext cx="411475" cy="411475"/>
            </a:xfrm>
            <a:custGeom>
              <a:avLst/>
              <a:gdLst>
                <a:gd name="connsiteX0" fmla="*/ 342900 w 388620"/>
                <a:gd name="connsiteY0" fmla="*/ 34290 h 388620"/>
                <a:gd name="connsiteX1" fmla="*/ 339553 w 388620"/>
                <a:gd name="connsiteY1" fmla="*/ 26208 h 388620"/>
                <a:gd name="connsiteX2" fmla="*/ 331470 w 388620"/>
                <a:gd name="connsiteY2" fmla="*/ 22860 h 388620"/>
                <a:gd name="connsiteX3" fmla="*/ 323387 w 388620"/>
                <a:gd name="connsiteY3" fmla="*/ 26208 h 388620"/>
                <a:gd name="connsiteX4" fmla="*/ 320040 w 388620"/>
                <a:gd name="connsiteY4" fmla="*/ 34290 h 388620"/>
                <a:gd name="connsiteX5" fmla="*/ 320040 w 388620"/>
                <a:gd name="connsiteY5" fmla="*/ 80010 h 388620"/>
                <a:gd name="connsiteX6" fmla="*/ 309998 w 388620"/>
                <a:gd name="connsiteY6" fmla="*/ 104257 h 388620"/>
                <a:gd name="connsiteX7" fmla="*/ 285750 w 388620"/>
                <a:gd name="connsiteY7" fmla="*/ 114300 h 388620"/>
                <a:gd name="connsiteX8" fmla="*/ 274320 w 388620"/>
                <a:gd name="connsiteY8" fmla="*/ 114300 h 388620"/>
                <a:gd name="connsiteX9" fmla="*/ 259495 w 388620"/>
                <a:gd name="connsiteY9" fmla="*/ 71684 h 388620"/>
                <a:gd name="connsiteX10" fmla="*/ 221399 w 388620"/>
                <a:gd name="connsiteY10" fmla="*/ 47503 h 388620"/>
                <a:gd name="connsiteX11" fmla="*/ 228600 w 388620"/>
                <a:gd name="connsiteY11" fmla="*/ 22860 h 388620"/>
                <a:gd name="connsiteX12" fmla="*/ 228600 w 388620"/>
                <a:gd name="connsiteY12" fmla="*/ 11430 h 388620"/>
                <a:gd name="connsiteX13" fmla="*/ 225253 w 388620"/>
                <a:gd name="connsiteY13" fmla="*/ 3348 h 388620"/>
                <a:gd name="connsiteX14" fmla="*/ 217170 w 388620"/>
                <a:gd name="connsiteY14" fmla="*/ 0 h 388620"/>
                <a:gd name="connsiteX15" fmla="*/ 209087 w 388620"/>
                <a:gd name="connsiteY15" fmla="*/ 3348 h 388620"/>
                <a:gd name="connsiteX16" fmla="*/ 205740 w 388620"/>
                <a:gd name="connsiteY16" fmla="*/ 11430 h 388620"/>
                <a:gd name="connsiteX17" fmla="*/ 205740 w 388620"/>
                <a:gd name="connsiteY17" fmla="*/ 22860 h 388620"/>
                <a:gd name="connsiteX18" fmla="*/ 199044 w 388620"/>
                <a:gd name="connsiteY18" fmla="*/ 39025 h 388620"/>
                <a:gd name="connsiteX19" fmla="*/ 182880 w 388620"/>
                <a:gd name="connsiteY19" fmla="*/ 45720 h 388620"/>
                <a:gd name="connsiteX20" fmla="*/ 166715 w 388620"/>
                <a:gd name="connsiteY20" fmla="*/ 39025 h 388620"/>
                <a:gd name="connsiteX21" fmla="*/ 160020 w 388620"/>
                <a:gd name="connsiteY21" fmla="*/ 22860 h 388620"/>
                <a:gd name="connsiteX22" fmla="*/ 160020 w 388620"/>
                <a:gd name="connsiteY22" fmla="*/ 11430 h 388620"/>
                <a:gd name="connsiteX23" fmla="*/ 156672 w 388620"/>
                <a:gd name="connsiteY23" fmla="*/ 3348 h 388620"/>
                <a:gd name="connsiteX24" fmla="*/ 148590 w 388620"/>
                <a:gd name="connsiteY24" fmla="*/ 0 h 388620"/>
                <a:gd name="connsiteX25" fmla="*/ 140508 w 388620"/>
                <a:gd name="connsiteY25" fmla="*/ 3348 h 388620"/>
                <a:gd name="connsiteX26" fmla="*/ 137160 w 388620"/>
                <a:gd name="connsiteY26" fmla="*/ 11430 h 388620"/>
                <a:gd name="connsiteX27" fmla="*/ 137160 w 388620"/>
                <a:gd name="connsiteY27" fmla="*/ 22860 h 388620"/>
                <a:gd name="connsiteX28" fmla="*/ 144361 w 388620"/>
                <a:gd name="connsiteY28" fmla="*/ 47503 h 388620"/>
                <a:gd name="connsiteX29" fmla="*/ 106266 w 388620"/>
                <a:gd name="connsiteY29" fmla="*/ 71684 h 388620"/>
                <a:gd name="connsiteX30" fmla="*/ 91440 w 388620"/>
                <a:gd name="connsiteY30" fmla="*/ 114300 h 388620"/>
                <a:gd name="connsiteX31" fmla="*/ 80010 w 388620"/>
                <a:gd name="connsiteY31" fmla="*/ 114300 h 388620"/>
                <a:gd name="connsiteX32" fmla="*/ 55763 w 388620"/>
                <a:gd name="connsiteY32" fmla="*/ 104257 h 388620"/>
                <a:gd name="connsiteX33" fmla="*/ 45720 w 388620"/>
                <a:gd name="connsiteY33" fmla="*/ 80010 h 388620"/>
                <a:gd name="connsiteX34" fmla="*/ 45720 w 388620"/>
                <a:gd name="connsiteY34" fmla="*/ 34290 h 388620"/>
                <a:gd name="connsiteX35" fmla="*/ 42372 w 388620"/>
                <a:gd name="connsiteY35" fmla="*/ 26208 h 388620"/>
                <a:gd name="connsiteX36" fmla="*/ 34290 w 388620"/>
                <a:gd name="connsiteY36" fmla="*/ 22860 h 388620"/>
                <a:gd name="connsiteX37" fmla="*/ 26208 w 388620"/>
                <a:gd name="connsiteY37" fmla="*/ 26208 h 388620"/>
                <a:gd name="connsiteX38" fmla="*/ 22860 w 388620"/>
                <a:gd name="connsiteY38" fmla="*/ 34290 h 388620"/>
                <a:gd name="connsiteX39" fmla="*/ 22860 w 388620"/>
                <a:gd name="connsiteY39" fmla="*/ 80010 h 388620"/>
                <a:gd name="connsiteX40" fmla="*/ 39599 w 388620"/>
                <a:gd name="connsiteY40" fmla="*/ 120421 h 388620"/>
                <a:gd name="connsiteX41" fmla="*/ 80010 w 388620"/>
                <a:gd name="connsiteY41" fmla="*/ 137160 h 388620"/>
                <a:gd name="connsiteX42" fmla="*/ 91440 w 388620"/>
                <a:gd name="connsiteY42" fmla="*/ 137160 h 388620"/>
                <a:gd name="connsiteX43" fmla="*/ 91440 w 388620"/>
                <a:gd name="connsiteY43" fmla="*/ 171450 h 388620"/>
                <a:gd name="connsiteX44" fmla="*/ 11430 w 388620"/>
                <a:gd name="connsiteY44" fmla="*/ 171450 h 388620"/>
                <a:gd name="connsiteX45" fmla="*/ 3348 w 388620"/>
                <a:gd name="connsiteY45" fmla="*/ 174798 h 388620"/>
                <a:gd name="connsiteX46" fmla="*/ 0 w 388620"/>
                <a:gd name="connsiteY46" fmla="*/ 182880 h 388620"/>
                <a:gd name="connsiteX47" fmla="*/ 3348 w 388620"/>
                <a:gd name="connsiteY47" fmla="*/ 190963 h 388620"/>
                <a:gd name="connsiteX48" fmla="*/ 11430 w 388620"/>
                <a:gd name="connsiteY48" fmla="*/ 194310 h 388620"/>
                <a:gd name="connsiteX49" fmla="*/ 91440 w 388620"/>
                <a:gd name="connsiteY49" fmla="*/ 194310 h 388620"/>
                <a:gd name="connsiteX50" fmla="*/ 91440 w 388620"/>
                <a:gd name="connsiteY50" fmla="*/ 228600 h 388620"/>
                <a:gd name="connsiteX51" fmla="*/ 80010 w 388620"/>
                <a:gd name="connsiteY51" fmla="*/ 228600 h 388620"/>
                <a:gd name="connsiteX52" fmla="*/ 39599 w 388620"/>
                <a:gd name="connsiteY52" fmla="*/ 245338 h 388620"/>
                <a:gd name="connsiteX53" fmla="*/ 22860 w 388620"/>
                <a:gd name="connsiteY53" fmla="*/ 285750 h 388620"/>
                <a:gd name="connsiteX54" fmla="*/ 22860 w 388620"/>
                <a:gd name="connsiteY54" fmla="*/ 331470 h 388620"/>
                <a:gd name="connsiteX55" fmla="*/ 26208 w 388620"/>
                <a:gd name="connsiteY55" fmla="*/ 339553 h 388620"/>
                <a:gd name="connsiteX56" fmla="*/ 34290 w 388620"/>
                <a:gd name="connsiteY56" fmla="*/ 342900 h 388620"/>
                <a:gd name="connsiteX57" fmla="*/ 42372 w 388620"/>
                <a:gd name="connsiteY57" fmla="*/ 339553 h 388620"/>
                <a:gd name="connsiteX58" fmla="*/ 45720 w 388620"/>
                <a:gd name="connsiteY58" fmla="*/ 331470 h 388620"/>
                <a:gd name="connsiteX59" fmla="*/ 45720 w 388620"/>
                <a:gd name="connsiteY59" fmla="*/ 285750 h 388620"/>
                <a:gd name="connsiteX60" fmla="*/ 55763 w 388620"/>
                <a:gd name="connsiteY60" fmla="*/ 261502 h 388620"/>
                <a:gd name="connsiteX61" fmla="*/ 80010 w 388620"/>
                <a:gd name="connsiteY61" fmla="*/ 251460 h 388620"/>
                <a:gd name="connsiteX62" fmla="*/ 91440 w 388620"/>
                <a:gd name="connsiteY62" fmla="*/ 251460 h 388620"/>
                <a:gd name="connsiteX63" fmla="*/ 115042 w 388620"/>
                <a:gd name="connsiteY63" fmla="*/ 312467 h 388620"/>
                <a:gd name="connsiteX64" fmla="*/ 173439 w 388620"/>
                <a:gd name="connsiteY64" fmla="*/ 341940 h 388620"/>
                <a:gd name="connsiteX65" fmla="*/ 160051 w 388620"/>
                <a:gd name="connsiteY65" fmla="*/ 282943 h 388620"/>
                <a:gd name="connsiteX66" fmla="*/ 175841 w 388620"/>
                <a:gd name="connsiteY66" fmla="*/ 224542 h 388620"/>
                <a:gd name="connsiteX67" fmla="*/ 217133 w 388620"/>
                <a:gd name="connsiteY67" fmla="*/ 180329 h 388620"/>
                <a:gd name="connsiteX68" fmla="*/ 274320 w 388620"/>
                <a:gd name="connsiteY68" fmla="*/ 160591 h 388620"/>
                <a:gd name="connsiteX69" fmla="*/ 274320 w 388620"/>
                <a:gd name="connsiteY69" fmla="*/ 137160 h 388620"/>
                <a:gd name="connsiteX70" fmla="*/ 285750 w 388620"/>
                <a:gd name="connsiteY70" fmla="*/ 137160 h 388620"/>
                <a:gd name="connsiteX71" fmla="*/ 326162 w 388620"/>
                <a:gd name="connsiteY71" fmla="*/ 120421 h 388620"/>
                <a:gd name="connsiteX72" fmla="*/ 342900 w 388620"/>
                <a:gd name="connsiteY72" fmla="*/ 80010 h 388620"/>
                <a:gd name="connsiteX73" fmla="*/ 342900 w 388620"/>
                <a:gd name="connsiteY73" fmla="*/ 34290 h 388620"/>
                <a:gd name="connsiteX74" fmla="*/ 285750 w 388620"/>
                <a:gd name="connsiteY74" fmla="*/ 182880 h 388620"/>
                <a:gd name="connsiteX75" fmla="*/ 228598 w 388620"/>
                <a:gd name="connsiteY75" fmla="*/ 200217 h 388620"/>
                <a:gd name="connsiteX76" fmla="*/ 190710 w 388620"/>
                <a:gd name="connsiteY76" fmla="*/ 246383 h 388620"/>
                <a:gd name="connsiteX77" fmla="*/ 184857 w 388620"/>
                <a:gd name="connsiteY77" fmla="*/ 305819 h 388620"/>
                <a:gd name="connsiteX78" fmla="*/ 213009 w 388620"/>
                <a:gd name="connsiteY78" fmla="*/ 358491 h 388620"/>
                <a:gd name="connsiteX79" fmla="*/ 265681 w 388620"/>
                <a:gd name="connsiteY79" fmla="*/ 386643 h 388620"/>
                <a:gd name="connsiteX80" fmla="*/ 325117 w 388620"/>
                <a:gd name="connsiteY80" fmla="*/ 380790 h 388620"/>
                <a:gd name="connsiteX81" fmla="*/ 371283 w 388620"/>
                <a:gd name="connsiteY81" fmla="*/ 342902 h 388620"/>
                <a:gd name="connsiteX82" fmla="*/ 388620 w 388620"/>
                <a:gd name="connsiteY82" fmla="*/ 285750 h 388620"/>
                <a:gd name="connsiteX83" fmla="*/ 380790 w 388620"/>
                <a:gd name="connsiteY83" fmla="*/ 246383 h 388620"/>
                <a:gd name="connsiteX84" fmla="*/ 358491 w 388620"/>
                <a:gd name="connsiteY84" fmla="*/ 213009 h 388620"/>
                <a:gd name="connsiteX85" fmla="*/ 325117 w 388620"/>
                <a:gd name="connsiteY85" fmla="*/ 190710 h 388620"/>
                <a:gd name="connsiteX86" fmla="*/ 285750 w 388620"/>
                <a:gd name="connsiteY86" fmla="*/ 182880 h 388620"/>
                <a:gd name="connsiteX87" fmla="*/ 285750 w 388620"/>
                <a:gd name="connsiteY87" fmla="*/ 348615 h 388620"/>
                <a:gd name="connsiteX88" fmla="*/ 260076 w 388620"/>
                <a:gd name="connsiteY88" fmla="*/ 343147 h 388620"/>
                <a:gd name="connsiteX89" fmla="*/ 238887 w 388620"/>
                <a:gd name="connsiteY89" fmla="*/ 327652 h 388620"/>
                <a:gd name="connsiteX90" fmla="*/ 236439 w 388620"/>
                <a:gd name="connsiteY90" fmla="*/ 323798 h 388620"/>
                <a:gd name="connsiteX91" fmla="*/ 235693 w 388620"/>
                <a:gd name="connsiteY91" fmla="*/ 319295 h 388620"/>
                <a:gd name="connsiteX92" fmla="*/ 236770 w 388620"/>
                <a:gd name="connsiteY92" fmla="*/ 314858 h 388620"/>
                <a:gd name="connsiteX93" fmla="*/ 239497 w 388620"/>
                <a:gd name="connsiteY93" fmla="*/ 311198 h 388620"/>
                <a:gd name="connsiteX94" fmla="*/ 243441 w 388620"/>
                <a:gd name="connsiteY94" fmla="*/ 308896 h 388620"/>
                <a:gd name="connsiteX95" fmla="*/ 247969 w 388620"/>
                <a:gd name="connsiteY95" fmla="*/ 308322 h 388620"/>
                <a:gd name="connsiteX96" fmla="*/ 252363 w 388620"/>
                <a:gd name="connsiteY96" fmla="*/ 309563 h 388620"/>
                <a:gd name="connsiteX97" fmla="*/ 255918 w 388620"/>
                <a:gd name="connsiteY97" fmla="*/ 312428 h 388620"/>
                <a:gd name="connsiteX98" fmla="*/ 274841 w 388620"/>
                <a:gd name="connsiteY98" fmla="*/ 324260 h 388620"/>
                <a:gd name="connsiteX99" fmla="*/ 297159 w 388620"/>
                <a:gd name="connsiteY99" fmla="*/ 324114 h 388620"/>
                <a:gd name="connsiteX100" fmla="*/ 315925 w 388620"/>
                <a:gd name="connsiteY100" fmla="*/ 312032 h 388620"/>
                <a:gd name="connsiteX101" fmla="*/ 325298 w 388620"/>
                <a:gd name="connsiteY101" fmla="*/ 291776 h 388620"/>
                <a:gd name="connsiteX102" fmla="*/ 322363 w 388620"/>
                <a:gd name="connsiteY102" fmla="*/ 269652 h 388620"/>
                <a:gd name="connsiteX103" fmla="*/ 308027 w 388620"/>
                <a:gd name="connsiteY103" fmla="*/ 252544 h 388620"/>
                <a:gd name="connsiteX104" fmla="*/ 286760 w 388620"/>
                <a:gd name="connsiteY104" fmla="*/ 245779 h 388620"/>
                <a:gd name="connsiteX105" fmla="*/ 265176 w 388620"/>
                <a:gd name="connsiteY105" fmla="*/ 251460 h 388620"/>
                <a:gd name="connsiteX106" fmla="*/ 274320 w 388620"/>
                <a:gd name="connsiteY106" fmla="*/ 251460 h 388620"/>
                <a:gd name="connsiteX107" fmla="*/ 282403 w 388620"/>
                <a:gd name="connsiteY107" fmla="*/ 254807 h 388620"/>
                <a:gd name="connsiteX108" fmla="*/ 285750 w 388620"/>
                <a:gd name="connsiteY108" fmla="*/ 262890 h 388620"/>
                <a:gd name="connsiteX109" fmla="*/ 282403 w 388620"/>
                <a:gd name="connsiteY109" fmla="*/ 270973 h 388620"/>
                <a:gd name="connsiteX110" fmla="*/ 274320 w 388620"/>
                <a:gd name="connsiteY110" fmla="*/ 274320 h 388620"/>
                <a:gd name="connsiteX111" fmla="*/ 240030 w 388620"/>
                <a:gd name="connsiteY111" fmla="*/ 274320 h 388620"/>
                <a:gd name="connsiteX112" fmla="*/ 234857 w 388620"/>
                <a:gd name="connsiteY112" fmla="*/ 273273 h 388620"/>
                <a:gd name="connsiteX113" fmla="*/ 230705 w 388620"/>
                <a:gd name="connsiteY113" fmla="*/ 270015 h 388620"/>
                <a:gd name="connsiteX114" fmla="*/ 228461 w 388620"/>
                <a:gd name="connsiteY114" fmla="*/ 265240 h 388620"/>
                <a:gd name="connsiteX115" fmla="*/ 228600 w 388620"/>
                <a:gd name="connsiteY115" fmla="*/ 259964 h 388620"/>
                <a:gd name="connsiteX116" fmla="*/ 228600 w 388620"/>
                <a:gd name="connsiteY116" fmla="*/ 228600 h 388620"/>
                <a:gd name="connsiteX117" fmla="*/ 231947 w 388620"/>
                <a:gd name="connsiteY117" fmla="*/ 220517 h 388620"/>
                <a:gd name="connsiteX118" fmla="*/ 240030 w 388620"/>
                <a:gd name="connsiteY118" fmla="*/ 217170 h 388620"/>
                <a:gd name="connsiteX119" fmla="*/ 248113 w 388620"/>
                <a:gd name="connsiteY119" fmla="*/ 220517 h 388620"/>
                <a:gd name="connsiteX120" fmla="*/ 251460 w 388620"/>
                <a:gd name="connsiteY120" fmla="*/ 228600 h 388620"/>
                <a:gd name="connsiteX121" fmla="*/ 251460 w 388620"/>
                <a:gd name="connsiteY121" fmla="*/ 233035 h 388620"/>
                <a:gd name="connsiteX122" fmla="*/ 278714 w 388620"/>
                <a:gd name="connsiteY122" fmla="*/ 223276 h 388620"/>
                <a:gd name="connsiteX123" fmla="*/ 307451 w 388620"/>
                <a:gd name="connsiteY123" fmla="*/ 226764 h 388620"/>
                <a:gd name="connsiteX124" fmla="*/ 331577 w 388620"/>
                <a:gd name="connsiteY124" fmla="*/ 242759 h 388620"/>
                <a:gd name="connsiteX125" fmla="*/ 345979 w 388620"/>
                <a:gd name="connsiteY125" fmla="*/ 267869 h 388620"/>
                <a:gd name="connsiteX126" fmla="*/ 347602 w 388620"/>
                <a:gd name="connsiteY126" fmla="*/ 296773 h 388620"/>
                <a:gd name="connsiteX127" fmla="*/ 336101 w 388620"/>
                <a:gd name="connsiteY127" fmla="*/ 323336 h 388620"/>
                <a:gd name="connsiteX128" fmla="*/ 313916 w 388620"/>
                <a:gd name="connsiteY128" fmla="*/ 341933 h 388620"/>
                <a:gd name="connsiteX129" fmla="*/ 285750 w 388620"/>
                <a:gd name="connsiteY129" fmla="*/ 348615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88620" h="388620">
                  <a:moveTo>
                    <a:pt x="342900" y="34290"/>
                  </a:moveTo>
                  <a:cubicBezTo>
                    <a:pt x="342900" y="31259"/>
                    <a:pt x="341695" y="28351"/>
                    <a:pt x="339553" y="26208"/>
                  </a:cubicBezTo>
                  <a:cubicBezTo>
                    <a:pt x="337409" y="24064"/>
                    <a:pt x="334501" y="22860"/>
                    <a:pt x="331470" y="22860"/>
                  </a:cubicBezTo>
                  <a:cubicBezTo>
                    <a:pt x="328439" y="22860"/>
                    <a:pt x="325531" y="24064"/>
                    <a:pt x="323387" y="26208"/>
                  </a:cubicBezTo>
                  <a:cubicBezTo>
                    <a:pt x="321245" y="28351"/>
                    <a:pt x="320040" y="31259"/>
                    <a:pt x="320040" y="34290"/>
                  </a:cubicBezTo>
                  <a:lnTo>
                    <a:pt x="320040" y="80010"/>
                  </a:lnTo>
                  <a:cubicBezTo>
                    <a:pt x="320040" y="89104"/>
                    <a:pt x="316428" y="97826"/>
                    <a:pt x="309998" y="104257"/>
                  </a:cubicBezTo>
                  <a:cubicBezTo>
                    <a:pt x="303567" y="110687"/>
                    <a:pt x="294844" y="114300"/>
                    <a:pt x="285750" y="114300"/>
                  </a:cubicBezTo>
                  <a:lnTo>
                    <a:pt x="274320" y="114300"/>
                  </a:lnTo>
                  <a:cubicBezTo>
                    <a:pt x="274327" y="98829"/>
                    <a:pt x="269101" y="83810"/>
                    <a:pt x="259495" y="71684"/>
                  </a:cubicBezTo>
                  <a:cubicBezTo>
                    <a:pt x="249887" y="59557"/>
                    <a:pt x="236462" y="51036"/>
                    <a:pt x="221399" y="47503"/>
                  </a:cubicBezTo>
                  <a:cubicBezTo>
                    <a:pt x="226111" y="40148"/>
                    <a:pt x="228611" y="31595"/>
                    <a:pt x="228600" y="22860"/>
                  </a:cubicBezTo>
                  <a:lnTo>
                    <a:pt x="228600" y="11430"/>
                  </a:lnTo>
                  <a:cubicBezTo>
                    <a:pt x="228600" y="8399"/>
                    <a:pt x="227395" y="5491"/>
                    <a:pt x="225253" y="3348"/>
                  </a:cubicBezTo>
                  <a:cubicBezTo>
                    <a:pt x="223109" y="1204"/>
                    <a:pt x="220201" y="0"/>
                    <a:pt x="217170" y="0"/>
                  </a:cubicBezTo>
                  <a:cubicBezTo>
                    <a:pt x="214139" y="0"/>
                    <a:pt x="211231" y="1204"/>
                    <a:pt x="209087" y="3348"/>
                  </a:cubicBezTo>
                  <a:cubicBezTo>
                    <a:pt x="206945" y="5491"/>
                    <a:pt x="205740" y="8399"/>
                    <a:pt x="205740" y="11430"/>
                  </a:cubicBezTo>
                  <a:lnTo>
                    <a:pt x="205740" y="22860"/>
                  </a:lnTo>
                  <a:cubicBezTo>
                    <a:pt x="205740" y="28923"/>
                    <a:pt x="203331" y="34737"/>
                    <a:pt x="199044" y="39025"/>
                  </a:cubicBezTo>
                  <a:cubicBezTo>
                    <a:pt x="194758" y="43311"/>
                    <a:pt x="188942" y="45720"/>
                    <a:pt x="182880" y="45720"/>
                  </a:cubicBezTo>
                  <a:cubicBezTo>
                    <a:pt x="176817" y="45720"/>
                    <a:pt x="171003" y="43311"/>
                    <a:pt x="166715" y="39025"/>
                  </a:cubicBezTo>
                  <a:cubicBezTo>
                    <a:pt x="162429" y="34737"/>
                    <a:pt x="160020" y="28923"/>
                    <a:pt x="160020" y="22860"/>
                  </a:cubicBezTo>
                  <a:lnTo>
                    <a:pt x="160020" y="11430"/>
                  </a:lnTo>
                  <a:cubicBezTo>
                    <a:pt x="160020" y="8399"/>
                    <a:pt x="158816" y="5491"/>
                    <a:pt x="156672" y="3348"/>
                  </a:cubicBezTo>
                  <a:cubicBezTo>
                    <a:pt x="154529" y="1204"/>
                    <a:pt x="151621" y="0"/>
                    <a:pt x="148590" y="0"/>
                  </a:cubicBezTo>
                  <a:cubicBezTo>
                    <a:pt x="145559" y="0"/>
                    <a:pt x="142651" y="1204"/>
                    <a:pt x="140508" y="3348"/>
                  </a:cubicBezTo>
                  <a:cubicBezTo>
                    <a:pt x="138364" y="5491"/>
                    <a:pt x="137160" y="8399"/>
                    <a:pt x="137160" y="11430"/>
                  </a:cubicBezTo>
                  <a:lnTo>
                    <a:pt x="137160" y="22860"/>
                  </a:lnTo>
                  <a:cubicBezTo>
                    <a:pt x="137150" y="31595"/>
                    <a:pt x="139649" y="40148"/>
                    <a:pt x="144361" y="47503"/>
                  </a:cubicBezTo>
                  <a:cubicBezTo>
                    <a:pt x="129298" y="51036"/>
                    <a:pt x="115873" y="59557"/>
                    <a:pt x="106266" y="71684"/>
                  </a:cubicBezTo>
                  <a:cubicBezTo>
                    <a:pt x="96658" y="83810"/>
                    <a:pt x="91434" y="98829"/>
                    <a:pt x="91440" y="114300"/>
                  </a:cubicBezTo>
                  <a:lnTo>
                    <a:pt x="80010" y="114300"/>
                  </a:lnTo>
                  <a:cubicBezTo>
                    <a:pt x="70916" y="114300"/>
                    <a:pt x="62194" y="110687"/>
                    <a:pt x="55763" y="104257"/>
                  </a:cubicBezTo>
                  <a:cubicBezTo>
                    <a:pt x="49333" y="97826"/>
                    <a:pt x="45720" y="89104"/>
                    <a:pt x="45720" y="80010"/>
                  </a:cubicBezTo>
                  <a:lnTo>
                    <a:pt x="45720" y="34290"/>
                  </a:lnTo>
                  <a:cubicBezTo>
                    <a:pt x="45720" y="31259"/>
                    <a:pt x="44516" y="28351"/>
                    <a:pt x="42372" y="26208"/>
                  </a:cubicBezTo>
                  <a:cubicBezTo>
                    <a:pt x="40229" y="24064"/>
                    <a:pt x="37321" y="22860"/>
                    <a:pt x="34290" y="22860"/>
                  </a:cubicBezTo>
                  <a:cubicBezTo>
                    <a:pt x="31259" y="22860"/>
                    <a:pt x="28351" y="24064"/>
                    <a:pt x="26208" y="26208"/>
                  </a:cubicBezTo>
                  <a:cubicBezTo>
                    <a:pt x="24064" y="28351"/>
                    <a:pt x="22860" y="31259"/>
                    <a:pt x="22860" y="34290"/>
                  </a:cubicBezTo>
                  <a:lnTo>
                    <a:pt x="22860" y="80010"/>
                  </a:lnTo>
                  <a:cubicBezTo>
                    <a:pt x="22860" y="95167"/>
                    <a:pt x="28881" y="109704"/>
                    <a:pt x="39599" y="120421"/>
                  </a:cubicBezTo>
                  <a:cubicBezTo>
                    <a:pt x="50316" y="131139"/>
                    <a:pt x="64853" y="137160"/>
                    <a:pt x="80010" y="137160"/>
                  </a:cubicBezTo>
                  <a:lnTo>
                    <a:pt x="91440" y="137160"/>
                  </a:lnTo>
                  <a:lnTo>
                    <a:pt x="91440" y="171450"/>
                  </a:lnTo>
                  <a:lnTo>
                    <a:pt x="11430" y="171450"/>
                  </a:lnTo>
                  <a:cubicBezTo>
                    <a:pt x="8399" y="171450"/>
                    <a:pt x="5491" y="172654"/>
                    <a:pt x="3348" y="174798"/>
                  </a:cubicBezTo>
                  <a:cubicBezTo>
                    <a:pt x="1204" y="176941"/>
                    <a:pt x="0" y="179849"/>
                    <a:pt x="0" y="182880"/>
                  </a:cubicBezTo>
                  <a:cubicBezTo>
                    <a:pt x="0" y="185911"/>
                    <a:pt x="1204" y="188819"/>
                    <a:pt x="3348" y="190963"/>
                  </a:cubicBezTo>
                  <a:cubicBezTo>
                    <a:pt x="5491" y="193105"/>
                    <a:pt x="8399" y="194310"/>
                    <a:pt x="11430" y="194310"/>
                  </a:cubicBezTo>
                  <a:lnTo>
                    <a:pt x="91440" y="194310"/>
                  </a:lnTo>
                  <a:lnTo>
                    <a:pt x="91440" y="228600"/>
                  </a:lnTo>
                  <a:lnTo>
                    <a:pt x="80010" y="228600"/>
                  </a:lnTo>
                  <a:cubicBezTo>
                    <a:pt x="64853" y="228600"/>
                    <a:pt x="50316" y="234621"/>
                    <a:pt x="39599" y="245338"/>
                  </a:cubicBezTo>
                  <a:cubicBezTo>
                    <a:pt x="28881" y="256057"/>
                    <a:pt x="22860" y="270594"/>
                    <a:pt x="22860" y="285750"/>
                  </a:cubicBezTo>
                  <a:lnTo>
                    <a:pt x="22860" y="331470"/>
                  </a:lnTo>
                  <a:cubicBezTo>
                    <a:pt x="22860" y="334501"/>
                    <a:pt x="24064" y="337409"/>
                    <a:pt x="26208" y="339553"/>
                  </a:cubicBezTo>
                  <a:cubicBezTo>
                    <a:pt x="28351" y="341695"/>
                    <a:pt x="31259" y="342900"/>
                    <a:pt x="34290" y="342900"/>
                  </a:cubicBezTo>
                  <a:cubicBezTo>
                    <a:pt x="37321" y="342900"/>
                    <a:pt x="40229" y="341695"/>
                    <a:pt x="42372" y="339553"/>
                  </a:cubicBezTo>
                  <a:cubicBezTo>
                    <a:pt x="44516" y="337409"/>
                    <a:pt x="45720" y="334501"/>
                    <a:pt x="45720" y="331470"/>
                  </a:cubicBezTo>
                  <a:lnTo>
                    <a:pt x="45720" y="285750"/>
                  </a:lnTo>
                  <a:cubicBezTo>
                    <a:pt x="45720" y="276656"/>
                    <a:pt x="49333" y="267933"/>
                    <a:pt x="55763" y="261502"/>
                  </a:cubicBezTo>
                  <a:cubicBezTo>
                    <a:pt x="62194" y="255072"/>
                    <a:pt x="70916" y="251460"/>
                    <a:pt x="80010" y="251460"/>
                  </a:cubicBezTo>
                  <a:lnTo>
                    <a:pt x="91440" y="251460"/>
                  </a:lnTo>
                  <a:cubicBezTo>
                    <a:pt x="91485" y="274016"/>
                    <a:pt x="99895" y="295754"/>
                    <a:pt x="115042" y="312467"/>
                  </a:cubicBezTo>
                  <a:cubicBezTo>
                    <a:pt x="130189" y="329179"/>
                    <a:pt x="150996" y="339681"/>
                    <a:pt x="173439" y="341940"/>
                  </a:cubicBezTo>
                  <a:cubicBezTo>
                    <a:pt x="164229" y="323661"/>
                    <a:pt x="159632" y="303407"/>
                    <a:pt x="160051" y="282943"/>
                  </a:cubicBezTo>
                  <a:cubicBezTo>
                    <a:pt x="160470" y="262479"/>
                    <a:pt x="165891" y="242428"/>
                    <a:pt x="175841" y="224542"/>
                  </a:cubicBezTo>
                  <a:cubicBezTo>
                    <a:pt x="185790" y="206657"/>
                    <a:pt x="199968" y="191478"/>
                    <a:pt x="217133" y="180329"/>
                  </a:cubicBezTo>
                  <a:cubicBezTo>
                    <a:pt x="234299" y="169182"/>
                    <a:pt x="253933" y="162405"/>
                    <a:pt x="274320" y="160591"/>
                  </a:cubicBezTo>
                  <a:lnTo>
                    <a:pt x="274320" y="137160"/>
                  </a:lnTo>
                  <a:lnTo>
                    <a:pt x="285750" y="137160"/>
                  </a:lnTo>
                  <a:cubicBezTo>
                    <a:pt x="300906" y="137160"/>
                    <a:pt x="315443" y="131139"/>
                    <a:pt x="326162" y="120421"/>
                  </a:cubicBezTo>
                  <a:cubicBezTo>
                    <a:pt x="336879" y="109704"/>
                    <a:pt x="342900" y="95167"/>
                    <a:pt x="342900" y="80010"/>
                  </a:cubicBezTo>
                  <a:lnTo>
                    <a:pt x="342900" y="34290"/>
                  </a:lnTo>
                  <a:close/>
                  <a:moveTo>
                    <a:pt x="285750" y="182880"/>
                  </a:moveTo>
                  <a:cubicBezTo>
                    <a:pt x="265405" y="182880"/>
                    <a:pt x="245516" y="188913"/>
                    <a:pt x="228598" y="200217"/>
                  </a:cubicBezTo>
                  <a:cubicBezTo>
                    <a:pt x="211681" y="211521"/>
                    <a:pt x="198496" y="227587"/>
                    <a:pt x="190710" y="246383"/>
                  </a:cubicBezTo>
                  <a:cubicBezTo>
                    <a:pt x="182923" y="265181"/>
                    <a:pt x="180887" y="285864"/>
                    <a:pt x="184857" y="305819"/>
                  </a:cubicBezTo>
                  <a:cubicBezTo>
                    <a:pt x="188826" y="325773"/>
                    <a:pt x="198624" y="344102"/>
                    <a:pt x="213009" y="358491"/>
                  </a:cubicBezTo>
                  <a:cubicBezTo>
                    <a:pt x="227398" y="372876"/>
                    <a:pt x="245727" y="382674"/>
                    <a:pt x="265681" y="386643"/>
                  </a:cubicBezTo>
                  <a:cubicBezTo>
                    <a:pt x="285636" y="390613"/>
                    <a:pt x="306319" y="388577"/>
                    <a:pt x="325117" y="380790"/>
                  </a:cubicBezTo>
                  <a:cubicBezTo>
                    <a:pt x="343913" y="373004"/>
                    <a:pt x="359979" y="359819"/>
                    <a:pt x="371283" y="342902"/>
                  </a:cubicBezTo>
                  <a:cubicBezTo>
                    <a:pt x="382587" y="325984"/>
                    <a:pt x="388620" y="306095"/>
                    <a:pt x="388620" y="285750"/>
                  </a:cubicBezTo>
                  <a:cubicBezTo>
                    <a:pt x="388620" y="272242"/>
                    <a:pt x="385959" y="258864"/>
                    <a:pt x="380790" y="246383"/>
                  </a:cubicBezTo>
                  <a:cubicBezTo>
                    <a:pt x="375620" y="233904"/>
                    <a:pt x="368041" y="222563"/>
                    <a:pt x="358491" y="213009"/>
                  </a:cubicBezTo>
                  <a:cubicBezTo>
                    <a:pt x="348937" y="203459"/>
                    <a:pt x="337596" y="195880"/>
                    <a:pt x="325117" y="190710"/>
                  </a:cubicBezTo>
                  <a:cubicBezTo>
                    <a:pt x="312636" y="185541"/>
                    <a:pt x="299258" y="182880"/>
                    <a:pt x="285750" y="182880"/>
                  </a:cubicBezTo>
                  <a:close/>
                  <a:moveTo>
                    <a:pt x="285750" y="348615"/>
                  </a:moveTo>
                  <a:cubicBezTo>
                    <a:pt x="276903" y="348624"/>
                    <a:pt x="268152" y="346761"/>
                    <a:pt x="260076" y="343147"/>
                  </a:cubicBezTo>
                  <a:cubicBezTo>
                    <a:pt x="251999" y="339535"/>
                    <a:pt x="244778" y="334254"/>
                    <a:pt x="238887" y="327652"/>
                  </a:cubicBezTo>
                  <a:cubicBezTo>
                    <a:pt x="237819" y="326546"/>
                    <a:pt x="236987" y="325236"/>
                    <a:pt x="236439" y="323798"/>
                  </a:cubicBezTo>
                  <a:cubicBezTo>
                    <a:pt x="235890" y="322363"/>
                    <a:pt x="235636" y="320831"/>
                    <a:pt x="235693" y="319295"/>
                  </a:cubicBezTo>
                  <a:cubicBezTo>
                    <a:pt x="235751" y="317759"/>
                    <a:pt x="236116" y="316250"/>
                    <a:pt x="236770" y="314858"/>
                  </a:cubicBezTo>
                  <a:cubicBezTo>
                    <a:pt x="237424" y="313468"/>
                    <a:pt x="238352" y="312222"/>
                    <a:pt x="239497" y="311198"/>
                  </a:cubicBezTo>
                  <a:cubicBezTo>
                    <a:pt x="240643" y="310174"/>
                    <a:pt x="241985" y="309390"/>
                    <a:pt x="243441" y="308896"/>
                  </a:cubicBezTo>
                  <a:cubicBezTo>
                    <a:pt x="244897" y="308402"/>
                    <a:pt x="246435" y="308205"/>
                    <a:pt x="247969" y="308322"/>
                  </a:cubicBezTo>
                  <a:cubicBezTo>
                    <a:pt x="249503" y="308436"/>
                    <a:pt x="250996" y="308859"/>
                    <a:pt x="252363" y="309563"/>
                  </a:cubicBezTo>
                  <a:cubicBezTo>
                    <a:pt x="253728" y="310270"/>
                    <a:pt x="254937" y="311243"/>
                    <a:pt x="255918" y="312428"/>
                  </a:cubicBezTo>
                  <a:cubicBezTo>
                    <a:pt x="260974" y="318088"/>
                    <a:pt x="267540" y="322191"/>
                    <a:pt x="274841" y="324260"/>
                  </a:cubicBezTo>
                  <a:cubicBezTo>
                    <a:pt x="282145" y="326329"/>
                    <a:pt x="289885" y="326279"/>
                    <a:pt x="297159" y="324114"/>
                  </a:cubicBezTo>
                  <a:cubicBezTo>
                    <a:pt x="304433" y="321949"/>
                    <a:pt x="310944" y="317759"/>
                    <a:pt x="315925" y="312032"/>
                  </a:cubicBezTo>
                  <a:cubicBezTo>
                    <a:pt x="320909" y="306306"/>
                    <a:pt x="324159" y="299281"/>
                    <a:pt x="325298" y="291776"/>
                  </a:cubicBezTo>
                  <a:cubicBezTo>
                    <a:pt x="326439" y="284273"/>
                    <a:pt x="325419" y="276599"/>
                    <a:pt x="322363" y="269652"/>
                  </a:cubicBezTo>
                  <a:cubicBezTo>
                    <a:pt x="319304" y="262705"/>
                    <a:pt x="314332" y="256773"/>
                    <a:pt x="308027" y="252544"/>
                  </a:cubicBezTo>
                  <a:cubicBezTo>
                    <a:pt x="301725" y="248317"/>
                    <a:pt x="294348" y="245971"/>
                    <a:pt x="286760" y="245779"/>
                  </a:cubicBezTo>
                  <a:cubicBezTo>
                    <a:pt x="279171" y="245587"/>
                    <a:pt x="271687" y="247558"/>
                    <a:pt x="265176" y="251460"/>
                  </a:cubicBezTo>
                  <a:lnTo>
                    <a:pt x="274320" y="251460"/>
                  </a:lnTo>
                  <a:cubicBezTo>
                    <a:pt x="277351" y="251460"/>
                    <a:pt x="280259" y="252665"/>
                    <a:pt x="282403" y="254807"/>
                  </a:cubicBezTo>
                  <a:cubicBezTo>
                    <a:pt x="284545" y="256951"/>
                    <a:pt x="285750" y="259859"/>
                    <a:pt x="285750" y="262890"/>
                  </a:cubicBezTo>
                  <a:cubicBezTo>
                    <a:pt x="285750" y="265921"/>
                    <a:pt x="284545" y="268829"/>
                    <a:pt x="282403" y="270973"/>
                  </a:cubicBezTo>
                  <a:cubicBezTo>
                    <a:pt x="280259" y="273115"/>
                    <a:pt x="277351" y="274320"/>
                    <a:pt x="274320" y="274320"/>
                  </a:cubicBezTo>
                  <a:lnTo>
                    <a:pt x="240030" y="274320"/>
                  </a:lnTo>
                  <a:cubicBezTo>
                    <a:pt x="238247" y="274379"/>
                    <a:pt x="236475" y="274021"/>
                    <a:pt x="234857" y="273273"/>
                  </a:cubicBezTo>
                  <a:cubicBezTo>
                    <a:pt x="233238" y="272528"/>
                    <a:pt x="231816" y="271410"/>
                    <a:pt x="230705" y="270015"/>
                  </a:cubicBezTo>
                  <a:cubicBezTo>
                    <a:pt x="229594" y="268621"/>
                    <a:pt x="228826" y="266984"/>
                    <a:pt x="228461" y="265240"/>
                  </a:cubicBezTo>
                  <a:cubicBezTo>
                    <a:pt x="228095" y="263494"/>
                    <a:pt x="228143" y="261688"/>
                    <a:pt x="228600" y="259964"/>
                  </a:cubicBezTo>
                  <a:lnTo>
                    <a:pt x="228600" y="228600"/>
                  </a:lnTo>
                  <a:cubicBezTo>
                    <a:pt x="228600" y="225569"/>
                    <a:pt x="229805" y="222661"/>
                    <a:pt x="231947" y="220517"/>
                  </a:cubicBezTo>
                  <a:cubicBezTo>
                    <a:pt x="234091" y="218375"/>
                    <a:pt x="236999" y="217170"/>
                    <a:pt x="240030" y="217170"/>
                  </a:cubicBezTo>
                  <a:cubicBezTo>
                    <a:pt x="243061" y="217170"/>
                    <a:pt x="245969" y="218375"/>
                    <a:pt x="248113" y="220517"/>
                  </a:cubicBezTo>
                  <a:cubicBezTo>
                    <a:pt x="250255" y="222661"/>
                    <a:pt x="251460" y="225569"/>
                    <a:pt x="251460" y="228600"/>
                  </a:cubicBezTo>
                  <a:lnTo>
                    <a:pt x="251460" y="233035"/>
                  </a:lnTo>
                  <a:cubicBezTo>
                    <a:pt x="259662" y="227706"/>
                    <a:pt x="268994" y="224364"/>
                    <a:pt x="278714" y="223276"/>
                  </a:cubicBezTo>
                  <a:cubicBezTo>
                    <a:pt x="288434" y="222188"/>
                    <a:pt x="298273" y="223381"/>
                    <a:pt x="307451" y="226764"/>
                  </a:cubicBezTo>
                  <a:cubicBezTo>
                    <a:pt x="316627" y="230145"/>
                    <a:pt x="324889" y="235623"/>
                    <a:pt x="331577" y="242759"/>
                  </a:cubicBezTo>
                  <a:cubicBezTo>
                    <a:pt x="338266" y="249894"/>
                    <a:pt x="343197" y="258494"/>
                    <a:pt x="345979" y="267869"/>
                  </a:cubicBezTo>
                  <a:cubicBezTo>
                    <a:pt x="348761" y="277246"/>
                    <a:pt x="349317" y="287142"/>
                    <a:pt x="347602" y="296773"/>
                  </a:cubicBezTo>
                  <a:cubicBezTo>
                    <a:pt x="345888" y="306402"/>
                    <a:pt x="341949" y="315498"/>
                    <a:pt x="336101" y="323336"/>
                  </a:cubicBezTo>
                  <a:cubicBezTo>
                    <a:pt x="330254" y="331177"/>
                    <a:pt x="322657" y="337544"/>
                    <a:pt x="313916" y="341933"/>
                  </a:cubicBezTo>
                  <a:cubicBezTo>
                    <a:pt x="305174" y="346320"/>
                    <a:pt x="295532" y="348608"/>
                    <a:pt x="285750" y="348615"/>
                  </a:cubicBezTo>
                  <a:close/>
                </a:path>
              </a:pathLst>
            </a:custGeom>
            <a:solidFill>
              <a:schemeClr val="tx1"/>
            </a:soli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effectLst/>
                <a:uLnTx/>
                <a:uFillTx/>
                <a:latin typeface="+mj-lt"/>
                <a:ea typeface="+mn-ea"/>
                <a:cs typeface="+mn-cs"/>
              </a:endParaRPr>
            </a:p>
          </p:txBody>
        </p:sp>
      </p:grpSp>
      <p:grpSp>
        <p:nvGrpSpPr>
          <p:cNvPr id="16" name="Group 15">
            <a:extLst>
              <a:ext uri="{FF2B5EF4-FFF2-40B4-BE49-F238E27FC236}">
                <a16:creationId xmlns:a16="http://schemas.microsoft.com/office/drawing/2014/main" id="{FF02A50A-6412-6702-D74A-8708822252C9}"/>
              </a:ext>
              <a:ext uri="{C183D7F6-B498-43B3-948B-1728B52AA6E4}">
                <adec:decorative xmlns:adec="http://schemas.microsoft.com/office/drawing/2017/decorative" val="1"/>
              </a:ext>
            </a:extLst>
          </p:cNvPr>
          <p:cNvGrpSpPr/>
          <p:nvPr/>
        </p:nvGrpSpPr>
        <p:grpSpPr>
          <a:xfrm>
            <a:off x="7604323" y="3228376"/>
            <a:ext cx="934220" cy="934220"/>
            <a:chOff x="7685761" y="2970516"/>
            <a:chExt cx="934220" cy="934220"/>
          </a:xfrm>
        </p:grpSpPr>
        <p:sp>
          <p:nvSpPr>
            <p:cNvPr id="17" name="Oval 16">
              <a:extLst>
                <a:ext uri="{FF2B5EF4-FFF2-40B4-BE49-F238E27FC236}">
                  <a16:creationId xmlns:a16="http://schemas.microsoft.com/office/drawing/2014/main" id="{1C107643-C2CE-0E4C-B682-59A73348F187}"/>
                </a:ext>
              </a:extLst>
            </p:cNvPr>
            <p:cNvSpPr/>
            <p:nvPr/>
          </p:nvSpPr>
          <p:spPr bwMode="auto">
            <a:xfrm>
              <a:off x="7685761" y="2970516"/>
              <a:ext cx="934220" cy="934220"/>
            </a:xfrm>
            <a:prstGeom prst="ellipse">
              <a:avLst/>
            </a:prstGeom>
            <a:solidFill>
              <a:schemeClr val="bg1">
                <a:lumMod val="90000"/>
                <a:lumOff val="10000"/>
              </a:schemeClr>
            </a:solidFill>
            <a:ln w="57150">
              <a:solidFill>
                <a:srgbClr val="0778C5"/>
              </a:solidFill>
            </a:ln>
            <a:effectLst>
              <a:outerShdw blurRad="63500" dist="63500" dir="2700000" algn="tl" rotWithShape="0">
                <a:srgbClr val="000000">
                  <a:alpha val="50000"/>
                </a:srgbClr>
              </a:outerShdw>
            </a:effectLst>
          </p:spPr>
          <p:txBody>
            <a:bodyPr wrap="square" lIns="0" tIns="18288" rIns="0" bIns="4572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gradFill>
                  <a:gsLst>
                    <a:gs pos="36000">
                      <a:schemeClr val="tx1"/>
                    </a:gs>
                    <a:gs pos="0">
                      <a:schemeClr val="tx1"/>
                    </a:gs>
                  </a:gsLst>
                  <a:lin ang="0" scaled="1"/>
                </a:gradFill>
                <a:effectLst/>
                <a:uLnTx/>
                <a:uFillTx/>
                <a:latin typeface="+mj-lt"/>
                <a:ea typeface="+mn-ea"/>
                <a:cs typeface="+mn-cs"/>
              </a:endParaRPr>
            </a:p>
          </p:txBody>
        </p:sp>
        <p:grpSp>
          <p:nvGrpSpPr>
            <p:cNvPr id="18" name="Group 17">
              <a:extLst>
                <a:ext uri="{FF2B5EF4-FFF2-40B4-BE49-F238E27FC236}">
                  <a16:creationId xmlns:a16="http://schemas.microsoft.com/office/drawing/2014/main" id="{9887BC3B-28E4-15EE-7C28-1A2927653288}"/>
                </a:ext>
              </a:extLst>
            </p:cNvPr>
            <p:cNvGrpSpPr/>
            <p:nvPr/>
          </p:nvGrpSpPr>
          <p:grpSpPr>
            <a:xfrm>
              <a:off x="7854586" y="3162664"/>
              <a:ext cx="596570" cy="549924"/>
              <a:chOff x="7903029" y="3088089"/>
              <a:chExt cx="576102" cy="531057"/>
            </a:xfrm>
            <a:solidFill>
              <a:srgbClr val="000000"/>
            </a:solidFill>
          </p:grpSpPr>
          <p:sp>
            <p:nvSpPr>
              <p:cNvPr id="19" name="Graphic 261">
                <a:extLst>
                  <a:ext uri="{FF2B5EF4-FFF2-40B4-BE49-F238E27FC236}">
                    <a16:creationId xmlns:a16="http://schemas.microsoft.com/office/drawing/2014/main" id="{598BE94D-8F79-2723-4011-6BAAA2AA4FBA}"/>
                  </a:ext>
                </a:extLst>
              </p:cNvPr>
              <p:cNvSpPr/>
              <p:nvPr/>
            </p:nvSpPr>
            <p:spPr>
              <a:xfrm>
                <a:off x="7903029" y="3275500"/>
                <a:ext cx="429424" cy="343646"/>
              </a:xfrm>
              <a:custGeom>
                <a:avLst/>
                <a:gdLst>
                  <a:gd name="connsiteX0" fmla="*/ 115929 w 381000"/>
                  <a:gd name="connsiteY0" fmla="*/ 278343 h 304895"/>
                  <a:gd name="connsiteX1" fmla="*/ 230156 w 381000"/>
                  <a:gd name="connsiteY1" fmla="*/ 11557 h 304895"/>
                  <a:gd name="connsiteX2" fmla="*/ 255167 w 381000"/>
                  <a:gd name="connsiteY2" fmla="*/ 1542 h 304895"/>
                  <a:gd name="connsiteX3" fmla="*/ 265938 w 381000"/>
                  <a:gd name="connsiteY3" fmla="*/ 24460 h 304895"/>
                  <a:gd name="connsiteX4" fmla="*/ 265180 w 381000"/>
                  <a:gd name="connsiteY4" fmla="*/ 26553 h 304895"/>
                  <a:gd name="connsiteX5" fmla="*/ 150954 w 381000"/>
                  <a:gd name="connsiteY5" fmla="*/ 293340 h 304895"/>
                  <a:gd name="connsiteX6" fmla="*/ 125944 w 381000"/>
                  <a:gd name="connsiteY6" fmla="*/ 303354 h 304895"/>
                  <a:gd name="connsiteX7" fmla="*/ 115173 w 381000"/>
                  <a:gd name="connsiteY7" fmla="*/ 280435 h 304895"/>
                  <a:gd name="connsiteX8" fmla="*/ 115929 w 381000"/>
                  <a:gd name="connsiteY8" fmla="*/ 278343 h 304895"/>
                  <a:gd name="connsiteX9" fmla="*/ 230156 w 381000"/>
                  <a:gd name="connsiteY9" fmla="*/ 11557 h 304895"/>
                  <a:gd name="connsiteX10" fmla="*/ 115929 w 381000"/>
                  <a:gd name="connsiteY10" fmla="*/ 278343 h 304895"/>
                  <a:gd name="connsiteX11" fmla="*/ 5580 w 381000"/>
                  <a:gd name="connsiteY11" fmla="*/ 138934 h 304895"/>
                  <a:gd name="connsiteX12" fmla="*/ 81780 w 381000"/>
                  <a:gd name="connsiteY12" fmla="*/ 62735 h 304895"/>
                  <a:gd name="connsiteX13" fmla="*/ 108720 w 381000"/>
                  <a:gd name="connsiteY13" fmla="*/ 62735 h 304895"/>
                  <a:gd name="connsiteX14" fmla="*/ 110305 w 381000"/>
                  <a:gd name="connsiteY14" fmla="*/ 87881 h 304895"/>
                  <a:gd name="connsiteX15" fmla="*/ 108720 w 381000"/>
                  <a:gd name="connsiteY15" fmla="*/ 89675 h 304895"/>
                  <a:gd name="connsiteX16" fmla="*/ 45991 w 381000"/>
                  <a:gd name="connsiteY16" fmla="*/ 152406 h 304895"/>
                  <a:gd name="connsiteX17" fmla="*/ 108720 w 381000"/>
                  <a:gd name="connsiteY17" fmla="*/ 215134 h 304895"/>
                  <a:gd name="connsiteX18" fmla="*/ 108720 w 381000"/>
                  <a:gd name="connsiteY18" fmla="*/ 242076 h 304895"/>
                  <a:gd name="connsiteX19" fmla="*/ 83574 w 381000"/>
                  <a:gd name="connsiteY19" fmla="*/ 243661 h 304895"/>
                  <a:gd name="connsiteX20" fmla="*/ 81780 w 381000"/>
                  <a:gd name="connsiteY20" fmla="*/ 242076 h 304895"/>
                  <a:gd name="connsiteX21" fmla="*/ 5580 w 381000"/>
                  <a:gd name="connsiteY21" fmla="*/ 165876 h 304895"/>
                  <a:gd name="connsiteX22" fmla="*/ 3995 w 381000"/>
                  <a:gd name="connsiteY22" fmla="*/ 140730 h 304895"/>
                  <a:gd name="connsiteX23" fmla="*/ 5580 w 381000"/>
                  <a:gd name="connsiteY23" fmla="*/ 138934 h 304895"/>
                  <a:gd name="connsiteX24" fmla="*/ 81780 w 381000"/>
                  <a:gd name="connsiteY24" fmla="*/ 62735 h 304895"/>
                  <a:gd name="connsiteX25" fmla="*/ 5580 w 381000"/>
                  <a:gd name="connsiteY25" fmla="*/ 138934 h 304895"/>
                  <a:gd name="connsiteX26" fmla="*/ 272265 w 381000"/>
                  <a:gd name="connsiteY26" fmla="*/ 62711 h 304895"/>
                  <a:gd name="connsiteX27" fmla="*/ 297411 w 381000"/>
                  <a:gd name="connsiteY27" fmla="*/ 61127 h 304895"/>
                  <a:gd name="connsiteX28" fmla="*/ 299205 w 381000"/>
                  <a:gd name="connsiteY28" fmla="*/ 62712 h 304895"/>
                  <a:gd name="connsiteX29" fmla="*/ 375420 w 381000"/>
                  <a:gd name="connsiteY29" fmla="*/ 138935 h 304895"/>
                  <a:gd name="connsiteX30" fmla="*/ 376998 w 381000"/>
                  <a:gd name="connsiteY30" fmla="*/ 164089 h 304895"/>
                  <a:gd name="connsiteX31" fmla="*/ 375411 w 381000"/>
                  <a:gd name="connsiteY31" fmla="*/ 165884 h 304895"/>
                  <a:gd name="connsiteX32" fmla="*/ 299196 w 381000"/>
                  <a:gd name="connsiteY32" fmla="*/ 242000 h 304895"/>
                  <a:gd name="connsiteX33" fmla="*/ 272255 w 381000"/>
                  <a:gd name="connsiteY33" fmla="*/ 241981 h 304895"/>
                  <a:gd name="connsiteX34" fmla="*/ 270687 w 381000"/>
                  <a:gd name="connsiteY34" fmla="*/ 216835 h 304895"/>
                  <a:gd name="connsiteX35" fmla="*/ 272272 w 381000"/>
                  <a:gd name="connsiteY35" fmla="*/ 215040 h 304895"/>
                  <a:gd name="connsiteX36" fmla="*/ 335002 w 381000"/>
                  <a:gd name="connsiteY36" fmla="*/ 152396 h 304895"/>
                  <a:gd name="connsiteX37" fmla="*/ 272263 w 381000"/>
                  <a:gd name="connsiteY37" fmla="*/ 89652 h 304895"/>
                  <a:gd name="connsiteX38" fmla="*/ 272265 w 381000"/>
                  <a:gd name="connsiteY38" fmla="*/ 62711 h 30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1000" h="304895">
                    <a:moveTo>
                      <a:pt x="115929" y="278343"/>
                    </a:moveTo>
                    <a:lnTo>
                      <a:pt x="230156" y="11557"/>
                    </a:lnTo>
                    <a:cubicBezTo>
                      <a:pt x="234296" y="1885"/>
                      <a:pt x="245494" y="-2598"/>
                      <a:pt x="255167" y="1542"/>
                    </a:cubicBezTo>
                    <a:cubicBezTo>
                      <a:pt x="264147" y="5388"/>
                      <a:pt x="268655" y="15318"/>
                      <a:pt x="265938" y="24460"/>
                    </a:cubicBezTo>
                    <a:lnTo>
                      <a:pt x="265180" y="26553"/>
                    </a:lnTo>
                    <a:lnTo>
                      <a:pt x="150954" y="293340"/>
                    </a:lnTo>
                    <a:cubicBezTo>
                      <a:pt x="146813" y="303011"/>
                      <a:pt x="135615" y="307494"/>
                      <a:pt x="125944" y="303354"/>
                    </a:cubicBezTo>
                    <a:cubicBezTo>
                      <a:pt x="116963" y="299508"/>
                      <a:pt x="112455" y="289579"/>
                      <a:pt x="115173" y="280435"/>
                    </a:cubicBezTo>
                    <a:lnTo>
                      <a:pt x="115929" y="278343"/>
                    </a:lnTo>
                    <a:lnTo>
                      <a:pt x="230156" y="11557"/>
                    </a:lnTo>
                    <a:lnTo>
                      <a:pt x="115929" y="278343"/>
                    </a:lnTo>
                    <a:close/>
                    <a:moveTo>
                      <a:pt x="5580" y="138934"/>
                    </a:moveTo>
                    <a:lnTo>
                      <a:pt x="81780" y="62735"/>
                    </a:lnTo>
                    <a:cubicBezTo>
                      <a:pt x="89219" y="55295"/>
                      <a:pt x="101281" y="55295"/>
                      <a:pt x="108720" y="62735"/>
                    </a:cubicBezTo>
                    <a:cubicBezTo>
                      <a:pt x="115588" y="69602"/>
                      <a:pt x="116116" y="80408"/>
                      <a:pt x="110305" y="87881"/>
                    </a:cubicBezTo>
                    <a:lnTo>
                      <a:pt x="108720" y="89675"/>
                    </a:lnTo>
                    <a:lnTo>
                      <a:pt x="45991" y="152406"/>
                    </a:lnTo>
                    <a:lnTo>
                      <a:pt x="108720" y="215134"/>
                    </a:lnTo>
                    <a:cubicBezTo>
                      <a:pt x="116160" y="222574"/>
                      <a:pt x="116160" y="234635"/>
                      <a:pt x="108720" y="242076"/>
                    </a:cubicBezTo>
                    <a:cubicBezTo>
                      <a:pt x="101853" y="248942"/>
                      <a:pt x="91047" y="249471"/>
                      <a:pt x="83574" y="243661"/>
                    </a:cubicBezTo>
                    <a:lnTo>
                      <a:pt x="81780" y="242076"/>
                    </a:lnTo>
                    <a:lnTo>
                      <a:pt x="5580" y="165876"/>
                    </a:lnTo>
                    <a:cubicBezTo>
                      <a:pt x="-1288" y="159008"/>
                      <a:pt x="-1816" y="148201"/>
                      <a:pt x="3995" y="140730"/>
                    </a:cubicBezTo>
                    <a:lnTo>
                      <a:pt x="5580" y="138934"/>
                    </a:lnTo>
                    <a:lnTo>
                      <a:pt x="81780" y="62735"/>
                    </a:lnTo>
                    <a:lnTo>
                      <a:pt x="5580" y="138934"/>
                    </a:lnTo>
                    <a:close/>
                    <a:moveTo>
                      <a:pt x="272265" y="62711"/>
                    </a:moveTo>
                    <a:cubicBezTo>
                      <a:pt x="279132" y="55844"/>
                      <a:pt x="289937" y="55316"/>
                      <a:pt x="297411" y="61127"/>
                    </a:cubicBezTo>
                    <a:lnTo>
                      <a:pt x="299205" y="62712"/>
                    </a:lnTo>
                    <a:lnTo>
                      <a:pt x="375420" y="138935"/>
                    </a:lnTo>
                    <a:cubicBezTo>
                      <a:pt x="382292" y="145805"/>
                      <a:pt x="382816" y="156618"/>
                      <a:pt x="376998" y="164089"/>
                    </a:cubicBezTo>
                    <a:lnTo>
                      <a:pt x="375411" y="165884"/>
                    </a:lnTo>
                    <a:lnTo>
                      <a:pt x="299196" y="242000"/>
                    </a:lnTo>
                    <a:cubicBezTo>
                      <a:pt x="291751" y="249433"/>
                      <a:pt x="279688" y="249425"/>
                      <a:pt x="272255" y="241981"/>
                    </a:cubicBezTo>
                    <a:cubicBezTo>
                      <a:pt x="265391" y="235109"/>
                      <a:pt x="264871" y="224302"/>
                      <a:pt x="270687" y="216835"/>
                    </a:cubicBezTo>
                    <a:lnTo>
                      <a:pt x="272272" y="215040"/>
                    </a:lnTo>
                    <a:lnTo>
                      <a:pt x="335002" y="152396"/>
                    </a:lnTo>
                    <a:lnTo>
                      <a:pt x="272263" y="89652"/>
                    </a:lnTo>
                    <a:cubicBezTo>
                      <a:pt x="264824" y="82212"/>
                      <a:pt x="264824" y="70150"/>
                      <a:pt x="272265" y="62711"/>
                    </a:cubicBezTo>
                    <a:close/>
                  </a:path>
                </a:pathLst>
              </a:custGeom>
              <a:solidFill>
                <a:schemeClr val="tx1"/>
              </a:soli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sp>
            <p:nvSpPr>
              <p:cNvPr id="20" name="Freeform: Shape 19">
                <a:extLst>
                  <a:ext uri="{FF2B5EF4-FFF2-40B4-BE49-F238E27FC236}">
                    <a16:creationId xmlns:a16="http://schemas.microsoft.com/office/drawing/2014/main" id="{86725468-0399-1765-452C-F528E7A8F034}"/>
                  </a:ext>
                </a:extLst>
              </p:cNvPr>
              <p:cNvSpPr/>
              <p:nvPr/>
            </p:nvSpPr>
            <p:spPr>
              <a:xfrm>
                <a:off x="8266116" y="3088089"/>
                <a:ext cx="213015" cy="193592"/>
              </a:xfrm>
              <a:custGeom>
                <a:avLst/>
                <a:gdLst>
                  <a:gd name="connsiteX0" fmla="*/ 48663 w 104783"/>
                  <a:gd name="connsiteY0" fmla="*/ 494 h 95229"/>
                  <a:gd name="connsiteX1" fmla="*/ 64760 w 104783"/>
                  <a:gd name="connsiteY1" fmla="*/ 7180 h 95229"/>
                  <a:gd name="connsiteX2" fmla="*/ 102898 w 104783"/>
                  <a:gd name="connsiteY2" fmla="*/ 73836 h 95229"/>
                  <a:gd name="connsiteX3" fmla="*/ 104279 w 104783"/>
                  <a:gd name="connsiteY3" fmla="*/ 84685 h 95229"/>
                  <a:gd name="connsiteX4" fmla="*/ 90525 w 104783"/>
                  <a:gd name="connsiteY4" fmla="*/ 95229 h 95229"/>
                  <a:gd name="connsiteX5" fmla="*/ 14268 w 104783"/>
                  <a:gd name="connsiteY5" fmla="*/ 95229 h 95229"/>
                  <a:gd name="connsiteX6" fmla="*/ 4190 w 104783"/>
                  <a:gd name="connsiteY6" fmla="*/ 91038 h 95229"/>
                  <a:gd name="connsiteX7" fmla="*/ 1904 w 104783"/>
                  <a:gd name="connsiteY7" fmla="*/ 73836 h 95229"/>
                  <a:gd name="connsiteX8" fmla="*/ 40023 w 104783"/>
                  <a:gd name="connsiteY8" fmla="*/ 7171 h 95229"/>
                  <a:gd name="connsiteX9" fmla="*/ 48663 w 104783"/>
                  <a:gd name="connsiteY9" fmla="*/ 494 h 95229"/>
                  <a:gd name="connsiteX10" fmla="*/ 57121 w 104783"/>
                  <a:gd name="connsiteY10" fmla="*/ 23801 h 95229"/>
                  <a:gd name="connsiteX11" fmla="*/ 52358 w 104783"/>
                  <a:gd name="connsiteY11" fmla="*/ 19039 h 95229"/>
                  <a:gd name="connsiteX12" fmla="*/ 47596 w 104783"/>
                  <a:gd name="connsiteY12" fmla="*/ 23801 h 95229"/>
                  <a:gd name="connsiteX13" fmla="*/ 47596 w 104783"/>
                  <a:gd name="connsiteY13" fmla="*/ 52376 h 95229"/>
                  <a:gd name="connsiteX14" fmla="*/ 52358 w 104783"/>
                  <a:gd name="connsiteY14" fmla="*/ 57139 h 95229"/>
                  <a:gd name="connsiteX15" fmla="*/ 57121 w 104783"/>
                  <a:gd name="connsiteY15" fmla="*/ 52376 h 95229"/>
                  <a:gd name="connsiteX16" fmla="*/ 57121 w 104783"/>
                  <a:gd name="connsiteY16" fmla="*/ 23801 h 95229"/>
                  <a:gd name="connsiteX17" fmla="*/ 52396 w 104783"/>
                  <a:gd name="connsiteY17" fmla="*/ 80951 h 95229"/>
                  <a:gd name="connsiteX18" fmla="*/ 59540 w 104783"/>
                  <a:gd name="connsiteY18" fmla="*/ 73807 h 95229"/>
                  <a:gd name="connsiteX19" fmla="*/ 52396 w 104783"/>
                  <a:gd name="connsiteY19" fmla="*/ 66664 h 95229"/>
                  <a:gd name="connsiteX20" fmla="*/ 45253 w 104783"/>
                  <a:gd name="connsiteY20" fmla="*/ 73807 h 95229"/>
                  <a:gd name="connsiteX21" fmla="*/ 52396 w 104783"/>
                  <a:gd name="connsiteY21" fmla="*/ 80951 h 9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783" h="95229">
                    <a:moveTo>
                      <a:pt x="48663" y="494"/>
                    </a:moveTo>
                    <a:cubicBezTo>
                      <a:pt x="54924" y="-1195"/>
                      <a:pt x="61537" y="1552"/>
                      <a:pt x="64760" y="7180"/>
                    </a:cubicBezTo>
                    <a:lnTo>
                      <a:pt x="102898" y="73836"/>
                    </a:lnTo>
                    <a:cubicBezTo>
                      <a:pt x="104851" y="77265"/>
                      <a:pt x="105241" y="81151"/>
                      <a:pt x="104279" y="84685"/>
                    </a:cubicBezTo>
                    <a:cubicBezTo>
                      <a:pt x="102613" y="90911"/>
                      <a:pt x="96970" y="95237"/>
                      <a:pt x="90525" y="95229"/>
                    </a:cubicBezTo>
                    <a:lnTo>
                      <a:pt x="14268" y="95229"/>
                    </a:lnTo>
                    <a:cubicBezTo>
                      <a:pt x="10334" y="95229"/>
                      <a:pt x="6772" y="93638"/>
                      <a:pt x="4190" y="91038"/>
                    </a:cubicBezTo>
                    <a:cubicBezTo>
                      <a:pt x="-381" y="86484"/>
                      <a:pt x="-1319" y="79425"/>
                      <a:pt x="1904" y="73836"/>
                    </a:cubicBezTo>
                    <a:lnTo>
                      <a:pt x="40023" y="7171"/>
                    </a:lnTo>
                    <a:cubicBezTo>
                      <a:pt x="41898" y="3882"/>
                      <a:pt x="45008" y="1478"/>
                      <a:pt x="48663" y="494"/>
                    </a:cubicBezTo>
                    <a:close/>
                    <a:moveTo>
                      <a:pt x="57121" y="23801"/>
                    </a:moveTo>
                    <a:cubicBezTo>
                      <a:pt x="57121" y="21171"/>
                      <a:pt x="54988" y="19039"/>
                      <a:pt x="52358" y="19039"/>
                    </a:cubicBezTo>
                    <a:cubicBezTo>
                      <a:pt x="49728" y="19039"/>
                      <a:pt x="47596" y="21171"/>
                      <a:pt x="47596" y="23801"/>
                    </a:cubicBezTo>
                    <a:lnTo>
                      <a:pt x="47596" y="52376"/>
                    </a:lnTo>
                    <a:cubicBezTo>
                      <a:pt x="47596" y="55006"/>
                      <a:pt x="49728" y="57139"/>
                      <a:pt x="52358" y="57139"/>
                    </a:cubicBezTo>
                    <a:cubicBezTo>
                      <a:pt x="54988" y="57139"/>
                      <a:pt x="57121" y="55006"/>
                      <a:pt x="57121" y="52376"/>
                    </a:cubicBezTo>
                    <a:lnTo>
                      <a:pt x="57121" y="23801"/>
                    </a:lnTo>
                    <a:close/>
                    <a:moveTo>
                      <a:pt x="52396" y="80951"/>
                    </a:moveTo>
                    <a:cubicBezTo>
                      <a:pt x="56342" y="80951"/>
                      <a:pt x="59540" y="77753"/>
                      <a:pt x="59540" y="73807"/>
                    </a:cubicBezTo>
                    <a:cubicBezTo>
                      <a:pt x="59540" y="69862"/>
                      <a:pt x="56342" y="66664"/>
                      <a:pt x="52396" y="66664"/>
                    </a:cubicBezTo>
                    <a:cubicBezTo>
                      <a:pt x="48451" y="66664"/>
                      <a:pt x="45253" y="69862"/>
                      <a:pt x="45253" y="73807"/>
                    </a:cubicBezTo>
                    <a:cubicBezTo>
                      <a:pt x="45253" y="77753"/>
                      <a:pt x="48451" y="80951"/>
                      <a:pt x="52396" y="80951"/>
                    </a:cubicBezTo>
                    <a:close/>
                  </a:path>
                </a:pathLst>
              </a:custGeom>
              <a:solidFill>
                <a:schemeClr val="tx1"/>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grpSp>
      </p:grpSp>
      <p:grpSp>
        <p:nvGrpSpPr>
          <p:cNvPr id="21" name="Group 20">
            <a:extLst>
              <a:ext uri="{FF2B5EF4-FFF2-40B4-BE49-F238E27FC236}">
                <a16:creationId xmlns:a16="http://schemas.microsoft.com/office/drawing/2014/main" id="{C6F10A14-20EC-4060-280A-EC56A2FA31AA}"/>
              </a:ext>
              <a:ext uri="{C183D7F6-B498-43B3-948B-1728B52AA6E4}">
                <adec:decorative xmlns:adec="http://schemas.microsoft.com/office/drawing/2017/decorative" val="1"/>
              </a:ext>
            </a:extLst>
          </p:cNvPr>
          <p:cNvGrpSpPr/>
          <p:nvPr/>
        </p:nvGrpSpPr>
        <p:grpSpPr>
          <a:xfrm>
            <a:off x="2354167" y="3228376"/>
            <a:ext cx="934220" cy="934220"/>
            <a:chOff x="2198281" y="2970516"/>
            <a:chExt cx="934220" cy="934220"/>
          </a:xfrm>
        </p:grpSpPr>
        <p:sp>
          <p:nvSpPr>
            <p:cNvPr id="22" name="Oval 21">
              <a:extLst>
                <a:ext uri="{FF2B5EF4-FFF2-40B4-BE49-F238E27FC236}">
                  <a16:creationId xmlns:a16="http://schemas.microsoft.com/office/drawing/2014/main" id="{C2A9950F-A30D-C79A-1DF9-8746347D0610}"/>
                </a:ext>
              </a:extLst>
            </p:cNvPr>
            <p:cNvSpPr/>
            <p:nvPr/>
          </p:nvSpPr>
          <p:spPr bwMode="auto">
            <a:xfrm>
              <a:off x="2198281" y="2970516"/>
              <a:ext cx="934220" cy="934220"/>
            </a:xfrm>
            <a:prstGeom prst="ellipse">
              <a:avLst/>
            </a:prstGeom>
            <a:solidFill>
              <a:schemeClr val="bg1">
                <a:lumMod val="90000"/>
                <a:lumOff val="10000"/>
              </a:schemeClr>
            </a:solidFill>
            <a:ln w="57150">
              <a:solidFill>
                <a:srgbClr val="DF4B80"/>
              </a:solidFill>
            </a:ln>
            <a:effectLst>
              <a:outerShdw blurRad="63500" dist="63500" dir="2700000" algn="tl" rotWithShape="0">
                <a:srgbClr val="000000">
                  <a:alpha val="50000"/>
                </a:srgbClr>
              </a:outerShdw>
            </a:effectLst>
          </p:spPr>
          <p:txBody>
            <a:bodyPr wrap="square" lIns="0" tIns="18288" rIns="0" bIns="4572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grpSp>
          <p:nvGrpSpPr>
            <p:cNvPr id="23" name="Group 22">
              <a:extLst>
                <a:ext uri="{FF2B5EF4-FFF2-40B4-BE49-F238E27FC236}">
                  <a16:creationId xmlns:a16="http://schemas.microsoft.com/office/drawing/2014/main" id="{9B7208B8-2A22-8C36-60E0-E68581972424}"/>
                </a:ext>
              </a:extLst>
            </p:cNvPr>
            <p:cNvGrpSpPr/>
            <p:nvPr/>
          </p:nvGrpSpPr>
          <p:grpSpPr>
            <a:xfrm>
              <a:off x="2391754" y="3157354"/>
              <a:ext cx="547274" cy="560545"/>
              <a:chOff x="2440715" y="3130121"/>
              <a:chExt cx="547274" cy="560545"/>
            </a:xfrm>
          </p:grpSpPr>
          <p:grpSp>
            <p:nvGrpSpPr>
              <p:cNvPr id="24" name="Group 23">
                <a:extLst>
                  <a:ext uri="{FF2B5EF4-FFF2-40B4-BE49-F238E27FC236}">
                    <a16:creationId xmlns:a16="http://schemas.microsoft.com/office/drawing/2014/main" id="{50E59833-9C28-486B-BAAE-27594A5A554E}"/>
                  </a:ext>
                </a:extLst>
              </p:cNvPr>
              <p:cNvGrpSpPr/>
              <p:nvPr/>
            </p:nvGrpSpPr>
            <p:grpSpPr>
              <a:xfrm>
                <a:off x="2747278" y="3447238"/>
                <a:ext cx="240711" cy="243428"/>
                <a:chOff x="1718251" y="3567994"/>
                <a:chExt cx="392257" cy="396684"/>
              </a:xfrm>
              <a:solidFill>
                <a:srgbClr val="FFFFFF"/>
              </a:solidFill>
            </p:grpSpPr>
            <p:sp>
              <p:nvSpPr>
                <p:cNvPr id="26" name="Graphic 24">
                  <a:extLst>
                    <a:ext uri="{FF2B5EF4-FFF2-40B4-BE49-F238E27FC236}">
                      <a16:creationId xmlns:a16="http://schemas.microsoft.com/office/drawing/2014/main" id="{AAE03B90-AE3B-AACF-FEB6-5F8AA676AF4D}"/>
                    </a:ext>
                  </a:extLst>
                </p:cNvPr>
                <p:cNvSpPr/>
                <p:nvPr/>
              </p:nvSpPr>
              <p:spPr>
                <a:xfrm rot="5400000">
                  <a:off x="1893826" y="3563599"/>
                  <a:ext cx="212288" cy="221077"/>
                </a:xfrm>
                <a:custGeom>
                  <a:avLst/>
                  <a:gdLst>
                    <a:gd name="connsiteX0" fmla="*/ 106263 w 212288"/>
                    <a:gd name="connsiteY0" fmla="*/ 0 h 221077"/>
                    <a:gd name="connsiteX1" fmla="*/ 131002 w 212288"/>
                    <a:gd name="connsiteY1" fmla="*/ 2868 h 221077"/>
                    <a:gd name="connsiteX2" fmla="*/ 137600 w 212288"/>
                    <a:gd name="connsiteY2" fmla="*/ 10227 h 221077"/>
                    <a:gd name="connsiteX3" fmla="*/ 139528 w 212288"/>
                    <a:gd name="connsiteY3" fmla="*/ 27539 h 221077"/>
                    <a:gd name="connsiteX4" fmla="*/ 156861 w 212288"/>
                    <a:gd name="connsiteY4" fmla="*/ 41395 h 221077"/>
                    <a:gd name="connsiteX5" fmla="*/ 161375 w 212288"/>
                    <a:gd name="connsiteY5" fmla="*/ 40192 h 221077"/>
                    <a:gd name="connsiteX6" fmla="*/ 177259 w 212288"/>
                    <a:gd name="connsiteY6" fmla="*/ 33219 h 221077"/>
                    <a:gd name="connsiteX7" fmla="*/ 186896 w 212288"/>
                    <a:gd name="connsiteY7" fmla="*/ 35192 h 221077"/>
                    <a:gd name="connsiteX8" fmla="*/ 211884 w 212288"/>
                    <a:gd name="connsiteY8" fmla="*/ 78184 h 221077"/>
                    <a:gd name="connsiteX9" fmla="*/ 208812 w 212288"/>
                    <a:gd name="connsiteY9" fmla="*/ 87538 h 221077"/>
                    <a:gd name="connsiteX10" fmla="*/ 194731 w 212288"/>
                    <a:gd name="connsiteY10" fmla="*/ 97923 h 221077"/>
                    <a:gd name="connsiteX11" fmla="*/ 191382 w 212288"/>
                    <a:gd name="connsiteY11" fmla="*/ 119811 h 221077"/>
                    <a:gd name="connsiteX12" fmla="*/ 194731 w 212288"/>
                    <a:gd name="connsiteY12" fmla="*/ 123161 h 221077"/>
                    <a:gd name="connsiteX13" fmla="*/ 208823 w 212288"/>
                    <a:gd name="connsiteY13" fmla="*/ 133535 h 221077"/>
                    <a:gd name="connsiteX14" fmla="*/ 211907 w 212288"/>
                    <a:gd name="connsiteY14" fmla="*/ 142899 h 221077"/>
                    <a:gd name="connsiteX15" fmla="*/ 186919 w 212288"/>
                    <a:gd name="connsiteY15" fmla="*/ 185892 h 221077"/>
                    <a:gd name="connsiteX16" fmla="*/ 177305 w 212288"/>
                    <a:gd name="connsiteY16" fmla="*/ 187876 h 221077"/>
                    <a:gd name="connsiteX17" fmla="*/ 161353 w 212288"/>
                    <a:gd name="connsiteY17" fmla="*/ 180880 h 221077"/>
                    <a:gd name="connsiteX18" fmla="*/ 140741 w 212288"/>
                    <a:gd name="connsiteY18" fmla="*/ 188927 h 221077"/>
                    <a:gd name="connsiteX19" fmla="*/ 139516 w 212288"/>
                    <a:gd name="connsiteY19" fmla="*/ 193511 h 221077"/>
                    <a:gd name="connsiteX20" fmla="*/ 137600 w 212288"/>
                    <a:gd name="connsiteY20" fmla="*/ 210812 h 221077"/>
                    <a:gd name="connsiteX21" fmla="*/ 131115 w 212288"/>
                    <a:gd name="connsiteY21" fmla="*/ 218147 h 221077"/>
                    <a:gd name="connsiteX22" fmla="*/ 81162 w 212288"/>
                    <a:gd name="connsiteY22" fmla="*/ 218147 h 221077"/>
                    <a:gd name="connsiteX23" fmla="*/ 74677 w 212288"/>
                    <a:gd name="connsiteY23" fmla="*/ 210812 h 221077"/>
                    <a:gd name="connsiteX24" fmla="*/ 72772 w 212288"/>
                    <a:gd name="connsiteY24" fmla="*/ 193533 h 221077"/>
                    <a:gd name="connsiteX25" fmla="*/ 55429 w 212288"/>
                    <a:gd name="connsiteY25" fmla="*/ 179741 h 221077"/>
                    <a:gd name="connsiteX26" fmla="*/ 50936 w 212288"/>
                    <a:gd name="connsiteY26" fmla="*/ 180948 h 221077"/>
                    <a:gd name="connsiteX27" fmla="*/ 34995 w 212288"/>
                    <a:gd name="connsiteY27" fmla="*/ 187932 h 221077"/>
                    <a:gd name="connsiteX28" fmla="*/ 25369 w 212288"/>
                    <a:gd name="connsiteY28" fmla="*/ 185948 h 221077"/>
                    <a:gd name="connsiteX29" fmla="*/ 381 w 212288"/>
                    <a:gd name="connsiteY29" fmla="*/ 142911 h 221077"/>
                    <a:gd name="connsiteX30" fmla="*/ 3465 w 212288"/>
                    <a:gd name="connsiteY30" fmla="*/ 133546 h 221077"/>
                    <a:gd name="connsiteX31" fmla="*/ 17558 w 212288"/>
                    <a:gd name="connsiteY31" fmla="*/ 123161 h 221077"/>
                    <a:gd name="connsiteX32" fmla="*/ 20926 w 212288"/>
                    <a:gd name="connsiteY32" fmla="*/ 101291 h 221077"/>
                    <a:gd name="connsiteX33" fmla="*/ 17558 w 212288"/>
                    <a:gd name="connsiteY33" fmla="*/ 97923 h 221077"/>
                    <a:gd name="connsiteX34" fmla="*/ 3465 w 212288"/>
                    <a:gd name="connsiteY34" fmla="*/ 87560 h 221077"/>
                    <a:gd name="connsiteX35" fmla="*/ 392 w 212288"/>
                    <a:gd name="connsiteY35" fmla="*/ 78196 h 221077"/>
                    <a:gd name="connsiteX36" fmla="*/ 25381 w 212288"/>
                    <a:gd name="connsiteY36" fmla="*/ 35203 h 221077"/>
                    <a:gd name="connsiteX37" fmla="*/ 35018 w 212288"/>
                    <a:gd name="connsiteY37" fmla="*/ 33231 h 221077"/>
                    <a:gd name="connsiteX38" fmla="*/ 50890 w 212288"/>
                    <a:gd name="connsiteY38" fmla="*/ 40203 h 221077"/>
                    <a:gd name="connsiteX39" fmla="*/ 71573 w 212288"/>
                    <a:gd name="connsiteY39" fmla="*/ 32029 h 221077"/>
                    <a:gd name="connsiteX40" fmla="*/ 72772 w 212288"/>
                    <a:gd name="connsiteY40" fmla="*/ 27528 h 221077"/>
                    <a:gd name="connsiteX41" fmla="*/ 74699 w 212288"/>
                    <a:gd name="connsiteY41" fmla="*/ 10227 h 221077"/>
                    <a:gd name="connsiteX42" fmla="*/ 81309 w 212288"/>
                    <a:gd name="connsiteY42" fmla="*/ 2857 h 221077"/>
                    <a:gd name="connsiteX43" fmla="*/ 106263 w 212288"/>
                    <a:gd name="connsiteY43" fmla="*/ 0 h 221077"/>
                    <a:gd name="connsiteX44" fmla="*/ 106127 w 212288"/>
                    <a:gd name="connsiteY44" fmla="*/ 76529 h 221077"/>
                    <a:gd name="connsiteX45" fmla="*/ 72114 w 212288"/>
                    <a:gd name="connsiteY45" fmla="*/ 110542 h 221077"/>
                    <a:gd name="connsiteX46" fmla="*/ 106127 w 212288"/>
                    <a:gd name="connsiteY46" fmla="*/ 144555 h 221077"/>
                    <a:gd name="connsiteX47" fmla="*/ 140140 w 212288"/>
                    <a:gd name="connsiteY47" fmla="*/ 110542 h 221077"/>
                    <a:gd name="connsiteX48" fmla="*/ 106127 w 212288"/>
                    <a:gd name="connsiteY48" fmla="*/ 76529 h 22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2288" h="221077">
                      <a:moveTo>
                        <a:pt x="106263" y="0"/>
                      </a:moveTo>
                      <a:cubicBezTo>
                        <a:pt x="114585" y="91"/>
                        <a:pt x="122873" y="1054"/>
                        <a:pt x="131002" y="2868"/>
                      </a:cubicBezTo>
                      <a:cubicBezTo>
                        <a:pt x="134547" y="3660"/>
                        <a:pt x="137198" y="6616"/>
                        <a:pt x="137600" y="10227"/>
                      </a:cubicBezTo>
                      <a:lnTo>
                        <a:pt x="139528" y="27539"/>
                      </a:lnTo>
                      <a:cubicBezTo>
                        <a:pt x="140488" y="36152"/>
                        <a:pt x="148249" y="42355"/>
                        <a:pt x="156861" y="41395"/>
                      </a:cubicBezTo>
                      <a:cubicBezTo>
                        <a:pt x="158417" y="41221"/>
                        <a:pt x="159939" y="40816"/>
                        <a:pt x="161375" y="40192"/>
                      </a:cubicBezTo>
                      <a:lnTo>
                        <a:pt x="177259" y="33219"/>
                      </a:lnTo>
                      <a:cubicBezTo>
                        <a:pt x="180564" y="31763"/>
                        <a:pt x="184429" y="32555"/>
                        <a:pt x="186896" y="35192"/>
                      </a:cubicBezTo>
                      <a:cubicBezTo>
                        <a:pt x="198369" y="47449"/>
                        <a:pt x="206913" y="62148"/>
                        <a:pt x="211884" y="78184"/>
                      </a:cubicBezTo>
                      <a:cubicBezTo>
                        <a:pt x="212952" y="81638"/>
                        <a:pt x="211720" y="85390"/>
                        <a:pt x="208812" y="87538"/>
                      </a:cubicBezTo>
                      <a:lnTo>
                        <a:pt x="194731" y="97923"/>
                      </a:lnTo>
                      <a:cubicBezTo>
                        <a:pt x="187761" y="103042"/>
                        <a:pt x="186261" y="112842"/>
                        <a:pt x="191382" y="119811"/>
                      </a:cubicBezTo>
                      <a:cubicBezTo>
                        <a:pt x="192321" y="121090"/>
                        <a:pt x="193451" y="122221"/>
                        <a:pt x="194731" y="123161"/>
                      </a:cubicBezTo>
                      <a:lnTo>
                        <a:pt x="208823" y="133535"/>
                      </a:lnTo>
                      <a:cubicBezTo>
                        <a:pt x="211741" y="135681"/>
                        <a:pt x="212979" y="139439"/>
                        <a:pt x="211907" y="142899"/>
                      </a:cubicBezTo>
                      <a:cubicBezTo>
                        <a:pt x="206933" y="158934"/>
                        <a:pt x="198390" y="173633"/>
                        <a:pt x="186919" y="185892"/>
                      </a:cubicBezTo>
                      <a:cubicBezTo>
                        <a:pt x="184458" y="188523"/>
                        <a:pt x="180606" y="189318"/>
                        <a:pt x="177305" y="187876"/>
                      </a:cubicBezTo>
                      <a:lnTo>
                        <a:pt x="161353" y="180880"/>
                      </a:lnTo>
                      <a:cubicBezTo>
                        <a:pt x="153439" y="177410"/>
                        <a:pt x="144210" y="181013"/>
                        <a:pt x="140741" y="188927"/>
                      </a:cubicBezTo>
                      <a:cubicBezTo>
                        <a:pt x="140103" y="190384"/>
                        <a:pt x="139689" y="191929"/>
                        <a:pt x="139516" y="193511"/>
                      </a:cubicBezTo>
                      <a:lnTo>
                        <a:pt x="137600" y="210812"/>
                      </a:lnTo>
                      <a:cubicBezTo>
                        <a:pt x="137205" y="214381"/>
                        <a:pt x="134610" y="217317"/>
                        <a:pt x="131115" y="218147"/>
                      </a:cubicBezTo>
                      <a:cubicBezTo>
                        <a:pt x="114693" y="222054"/>
                        <a:pt x="97584" y="222054"/>
                        <a:pt x="81162" y="218147"/>
                      </a:cubicBezTo>
                      <a:cubicBezTo>
                        <a:pt x="77668" y="217317"/>
                        <a:pt x="75072" y="214381"/>
                        <a:pt x="74677" y="210812"/>
                      </a:cubicBezTo>
                      <a:lnTo>
                        <a:pt x="72772" y="193533"/>
                      </a:lnTo>
                      <a:cubicBezTo>
                        <a:pt x="71791" y="184936"/>
                        <a:pt x="64027" y="178760"/>
                        <a:pt x="55429" y="179741"/>
                      </a:cubicBezTo>
                      <a:cubicBezTo>
                        <a:pt x="53879" y="179918"/>
                        <a:pt x="52365" y="180325"/>
                        <a:pt x="50936" y="180948"/>
                      </a:cubicBezTo>
                      <a:lnTo>
                        <a:pt x="34995" y="187932"/>
                      </a:lnTo>
                      <a:cubicBezTo>
                        <a:pt x="31690" y="189380"/>
                        <a:pt x="27832" y="188584"/>
                        <a:pt x="25369" y="185948"/>
                      </a:cubicBezTo>
                      <a:cubicBezTo>
                        <a:pt x="13892" y="173677"/>
                        <a:pt x="5348" y="158961"/>
                        <a:pt x="381" y="142911"/>
                      </a:cubicBezTo>
                      <a:cubicBezTo>
                        <a:pt x="-690" y="139451"/>
                        <a:pt x="547" y="135692"/>
                        <a:pt x="3465" y="133546"/>
                      </a:cubicBezTo>
                      <a:lnTo>
                        <a:pt x="17558" y="123161"/>
                      </a:lnTo>
                      <a:cubicBezTo>
                        <a:pt x="24527" y="118052"/>
                        <a:pt x="26035" y="108261"/>
                        <a:pt x="20926" y="101291"/>
                      </a:cubicBezTo>
                      <a:cubicBezTo>
                        <a:pt x="19982" y="100004"/>
                        <a:pt x="18846" y="98867"/>
                        <a:pt x="17558" y="97923"/>
                      </a:cubicBezTo>
                      <a:lnTo>
                        <a:pt x="3465" y="87560"/>
                      </a:lnTo>
                      <a:cubicBezTo>
                        <a:pt x="552" y="85411"/>
                        <a:pt x="-681" y="81653"/>
                        <a:pt x="392" y="78196"/>
                      </a:cubicBezTo>
                      <a:cubicBezTo>
                        <a:pt x="5364" y="62160"/>
                        <a:pt x="13908" y="47461"/>
                        <a:pt x="25381" y="35203"/>
                      </a:cubicBezTo>
                      <a:cubicBezTo>
                        <a:pt x="27848" y="32566"/>
                        <a:pt x="31712" y="31775"/>
                        <a:pt x="35018" y="33231"/>
                      </a:cubicBezTo>
                      <a:lnTo>
                        <a:pt x="50890" y="40203"/>
                      </a:lnTo>
                      <a:cubicBezTo>
                        <a:pt x="58859" y="43657"/>
                        <a:pt x="68118" y="39998"/>
                        <a:pt x="71573" y="32029"/>
                      </a:cubicBezTo>
                      <a:cubicBezTo>
                        <a:pt x="72194" y="30597"/>
                        <a:pt x="72598" y="29080"/>
                        <a:pt x="72772" y="27528"/>
                      </a:cubicBezTo>
                      <a:lnTo>
                        <a:pt x="74699" y="10227"/>
                      </a:lnTo>
                      <a:cubicBezTo>
                        <a:pt x="75098" y="6608"/>
                        <a:pt x="77756" y="3646"/>
                        <a:pt x="81309" y="2857"/>
                      </a:cubicBezTo>
                      <a:cubicBezTo>
                        <a:pt x="89438" y="1054"/>
                        <a:pt x="97749" y="102"/>
                        <a:pt x="106263" y="0"/>
                      </a:cubicBezTo>
                      <a:close/>
                      <a:moveTo>
                        <a:pt x="106127" y="76529"/>
                      </a:moveTo>
                      <a:cubicBezTo>
                        <a:pt x="87342" y="76529"/>
                        <a:pt x="72114" y="91757"/>
                        <a:pt x="72114" y="110542"/>
                      </a:cubicBezTo>
                      <a:cubicBezTo>
                        <a:pt x="72114" y="129327"/>
                        <a:pt x="87342" y="144555"/>
                        <a:pt x="106127" y="144555"/>
                      </a:cubicBezTo>
                      <a:cubicBezTo>
                        <a:pt x="124912" y="144555"/>
                        <a:pt x="140140" y="129327"/>
                        <a:pt x="140140" y="110542"/>
                      </a:cubicBezTo>
                      <a:cubicBezTo>
                        <a:pt x="140140" y="91757"/>
                        <a:pt x="124912" y="76529"/>
                        <a:pt x="106127" y="76529"/>
                      </a:cubicBezTo>
                      <a:close/>
                    </a:path>
                  </a:pathLst>
                </a:custGeom>
                <a:grpFill/>
                <a:ln w="12700" cap="flat" cmpd="sng" algn="ctr">
                  <a:noFill/>
                  <a:prstDash val="solid"/>
                  <a:headEnd type="none" w="med" len="med"/>
                  <a:tailEnd type="none" w="med" len="med"/>
                </a:ln>
                <a:effectLst/>
              </p:spPr>
              <p:txBody>
                <a:bodyPr rot="0" spcFirstLastPara="0" vertOverflow="overflow" horzOverflow="overflow" vert="horz" wrap="square" lIns="91440" tIns="91440"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kumimoji="0" lang="en-US" sz="2000" b="1" i="0" u="none" strike="noStrike" kern="0" cap="none" spc="-50" normalizeH="0" baseline="0" noProof="0">
                    <a:ln w="3175">
                      <a:noFill/>
                    </a:ln>
                    <a:gradFill>
                      <a:gsLst>
                        <a:gs pos="36000">
                          <a:schemeClr val="tx1"/>
                        </a:gs>
                        <a:gs pos="0">
                          <a:schemeClr val="tx1"/>
                        </a:gs>
                      </a:gsLst>
                      <a:lin ang="0" scaled="1"/>
                    </a:gradFill>
                    <a:effectLst/>
                    <a:uLnTx/>
                    <a:uFillTx/>
                    <a:latin typeface="+mj-lt"/>
                    <a:ea typeface="+mn-ea"/>
                    <a:cs typeface="Segoe Sans Display" pitchFamily="2" charset="0"/>
                  </a:endParaRPr>
                </a:p>
              </p:txBody>
            </p:sp>
            <p:sp>
              <p:nvSpPr>
                <p:cNvPr id="27" name="Graphic 25">
                  <a:extLst>
                    <a:ext uri="{FF2B5EF4-FFF2-40B4-BE49-F238E27FC236}">
                      <a16:creationId xmlns:a16="http://schemas.microsoft.com/office/drawing/2014/main" id="{5AA86443-1B50-A598-FA6D-C7B849998F58}"/>
                    </a:ext>
                  </a:extLst>
                </p:cNvPr>
                <p:cNvSpPr/>
                <p:nvPr/>
              </p:nvSpPr>
              <p:spPr>
                <a:xfrm rot="5400000">
                  <a:off x="1722646" y="3747995"/>
                  <a:ext cx="212288" cy="221077"/>
                </a:xfrm>
                <a:custGeom>
                  <a:avLst/>
                  <a:gdLst>
                    <a:gd name="connsiteX0" fmla="*/ 106263 w 212288"/>
                    <a:gd name="connsiteY0" fmla="*/ 0 h 221077"/>
                    <a:gd name="connsiteX1" fmla="*/ 131002 w 212288"/>
                    <a:gd name="connsiteY1" fmla="*/ 2868 h 221077"/>
                    <a:gd name="connsiteX2" fmla="*/ 137600 w 212288"/>
                    <a:gd name="connsiteY2" fmla="*/ 10227 h 221077"/>
                    <a:gd name="connsiteX3" fmla="*/ 139528 w 212288"/>
                    <a:gd name="connsiteY3" fmla="*/ 27539 h 221077"/>
                    <a:gd name="connsiteX4" fmla="*/ 156861 w 212288"/>
                    <a:gd name="connsiteY4" fmla="*/ 41395 h 221077"/>
                    <a:gd name="connsiteX5" fmla="*/ 161375 w 212288"/>
                    <a:gd name="connsiteY5" fmla="*/ 40192 h 221077"/>
                    <a:gd name="connsiteX6" fmla="*/ 177259 w 212288"/>
                    <a:gd name="connsiteY6" fmla="*/ 33219 h 221077"/>
                    <a:gd name="connsiteX7" fmla="*/ 186896 w 212288"/>
                    <a:gd name="connsiteY7" fmla="*/ 35192 h 221077"/>
                    <a:gd name="connsiteX8" fmla="*/ 211884 w 212288"/>
                    <a:gd name="connsiteY8" fmla="*/ 78184 h 221077"/>
                    <a:gd name="connsiteX9" fmla="*/ 208812 w 212288"/>
                    <a:gd name="connsiteY9" fmla="*/ 87538 h 221077"/>
                    <a:gd name="connsiteX10" fmla="*/ 194731 w 212288"/>
                    <a:gd name="connsiteY10" fmla="*/ 97923 h 221077"/>
                    <a:gd name="connsiteX11" fmla="*/ 191382 w 212288"/>
                    <a:gd name="connsiteY11" fmla="*/ 119811 h 221077"/>
                    <a:gd name="connsiteX12" fmla="*/ 194731 w 212288"/>
                    <a:gd name="connsiteY12" fmla="*/ 123161 h 221077"/>
                    <a:gd name="connsiteX13" fmla="*/ 208823 w 212288"/>
                    <a:gd name="connsiteY13" fmla="*/ 133535 h 221077"/>
                    <a:gd name="connsiteX14" fmla="*/ 211907 w 212288"/>
                    <a:gd name="connsiteY14" fmla="*/ 142899 h 221077"/>
                    <a:gd name="connsiteX15" fmla="*/ 186919 w 212288"/>
                    <a:gd name="connsiteY15" fmla="*/ 185892 h 221077"/>
                    <a:gd name="connsiteX16" fmla="*/ 177305 w 212288"/>
                    <a:gd name="connsiteY16" fmla="*/ 187876 h 221077"/>
                    <a:gd name="connsiteX17" fmla="*/ 161353 w 212288"/>
                    <a:gd name="connsiteY17" fmla="*/ 180880 h 221077"/>
                    <a:gd name="connsiteX18" fmla="*/ 140741 w 212288"/>
                    <a:gd name="connsiteY18" fmla="*/ 188927 h 221077"/>
                    <a:gd name="connsiteX19" fmla="*/ 139516 w 212288"/>
                    <a:gd name="connsiteY19" fmla="*/ 193511 h 221077"/>
                    <a:gd name="connsiteX20" fmla="*/ 137600 w 212288"/>
                    <a:gd name="connsiteY20" fmla="*/ 210812 h 221077"/>
                    <a:gd name="connsiteX21" fmla="*/ 131115 w 212288"/>
                    <a:gd name="connsiteY21" fmla="*/ 218147 h 221077"/>
                    <a:gd name="connsiteX22" fmla="*/ 81162 w 212288"/>
                    <a:gd name="connsiteY22" fmla="*/ 218147 h 221077"/>
                    <a:gd name="connsiteX23" fmla="*/ 74677 w 212288"/>
                    <a:gd name="connsiteY23" fmla="*/ 210812 h 221077"/>
                    <a:gd name="connsiteX24" fmla="*/ 72772 w 212288"/>
                    <a:gd name="connsiteY24" fmla="*/ 193533 h 221077"/>
                    <a:gd name="connsiteX25" fmla="*/ 55429 w 212288"/>
                    <a:gd name="connsiteY25" fmla="*/ 179741 h 221077"/>
                    <a:gd name="connsiteX26" fmla="*/ 50936 w 212288"/>
                    <a:gd name="connsiteY26" fmla="*/ 180948 h 221077"/>
                    <a:gd name="connsiteX27" fmla="*/ 34995 w 212288"/>
                    <a:gd name="connsiteY27" fmla="*/ 187932 h 221077"/>
                    <a:gd name="connsiteX28" fmla="*/ 25369 w 212288"/>
                    <a:gd name="connsiteY28" fmla="*/ 185948 h 221077"/>
                    <a:gd name="connsiteX29" fmla="*/ 381 w 212288"/>
                    <a:gd name="connsiteY29" fmla="*/ 142911 h 221077"/>
                    <a:gd name="connsiteX30" fmla="*/ 3465 w 212288"/>
                    <a:gd name="connsiteY30" fmla="*/ 133546 h 221077"/>
                    <a:gd name="connsiteX31" fmla="*/ 17558 w 212288"/>
                    <a:gd name="connsiteY31" fmla="*/ 123161 h 221077"/>
                    <a:gd name="connsiteX32" fmla="*/ 20926 w 212288"/>
                    <a:gd name="connsiteY32" fmla="*/ 101291 h 221077"/>
                    <a:gd name="connsiteX33" fmla="*/ 17558 w 212288"/>
                    <a:gd name="connsiteY33" fmla="*/ 97923 h 221077"/>
                    <a:gd name="connsiteX34" fmla="*/ 3465 w 212288"/>
                    <a:gd name="connsiteY34" fmla="*/ 87560 h 221077"/>
                    <a:gd name="connsiteX35" fmla="*/ 392 w 212288"/>
                    <a:gd name="connsiteY35" fmla="*/ 78196 h 221077"/>
                    <a:gd name="connsiteX36" fmla="*/ 25381 w 212288"/>
                    <a:gd name="connsiteY36" fmla="*/ 35203 h 221077"/>
                    <a:gd name="connsiteX37" fmla="*/ 35018 w 212288"/>
                    <a:gd name="connsiteY37" fmla="*/ 33231 h 221077"/>
                    <a:gd name="connsiteX38" fmla="*/ 50890 w 212288"/>
                    <a:gd name="connsiteY38" fmla="*/ 40203 h 221077"/>
                    <a:gd name="connsiteX39" fmla="*/ 71573 w 212288"/>
                    <a:gd name="connsiteY39" fmla="*/ 32029 h 221077"/>
                    <a:gd name="connsiteX40" fmla="*/ 72772 w 212288"/>
                    <a:gd name="connsiteY40" fmla="*/ 27528 h 221077"/>
                    <a:gd name="connsiteX41" fmla="*/ 74699 w 212288"/>
                    <a:gd name="connsiteY41" fmla="*/ 10227 h 221077"/>
                    <a:gd name="connsiteX42" fmla="*/ 81309 w 212288"/>
                    <a:gd name="connsiteY42" fmla="*/ 2857 h 221077"/>
                    <a:gd name="connsiteX43" fmla="*/ 106263 w 212288"/>
                    <a:gd name="connsiteY43" fmla="*/ 0 h 221077"/>
                    <a:gd name="connsiteX44" fmla="*/ 106127 w 212288"/>
                    <a:gd name="connsiteY44" fmla="*/ 76529 h 221077"/>
                    <a:gd name="connsiteX45" fmla="*/ 72114 w 212288"/>
                    <a:gd name="connsiteY45" fmla="*/ 110542 h 221077"/>
                    <a:gd name="connsiteX46" fmla="*/ 106127 w 212288"/>
                    <a:gd name="connsiteY46" fmla="*/ 144555 h 221077"/>
                    <a:gd name="connsiteX47" fmla="*/ 140140 w 212288"/>
                    <a:gd name="connsiteY47" fmla="*/ 110542 h 221077"/>
                    <a:gd name="connsiteX48" fmla="*/ 106127 w 212288"/>
                    <a:gd name="connsiteY48" fmla="*/ 76529 h 22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12288" h="221077">
                      <a:moveTo>
                        <a:pt x="106263" y="0"/>
                      </a:moveTo>
                      <a:cubicBezTo>
                        <a:pt x="114585" y="91"/>
                        <a:pt x="122873" y="1054"/>
                        <a:pt x="131002" y="2868"/>
                      </a:cubicBezTo>
                      <a:cubicBezTo>
                        <a:pt x="134547" y="3660"/>
                        <a:pt x="137198" y="6616"/>
                        <a:pt x="137600" y="10227"/>
                      </a:cubicBezTo>
                      <a:lnTo>
                        <a:pt x="139528" y="27539"/>
                      </a:lnTo>
                      <a:cubicBezTo>
                        <a:pt x="140488" y="36152"/>
                        <a:pt x="148249" y="42355"/>
                        <a:pt x="156861" y="41395"/>
                      </a:cubicBezTo>
                      <a:cubicBezTo>
                        <a:pt x="158417" y="41221"/>
                        <a:pt x="159939" y="40816"/>
                        <a:pt x="161375" y="40192"/>
                      </a:cubicBezTo>
                      <a:lnTo>
                        <a:pt x="177259" y="33219"/>
                      </a:lnTo>
                      <a:cubicBezTo>
                        <a:pt x="180564" y="31763"/>
                        <a:pt x="184429" y="32555"/>
                        <a:pt x="186896" y="35192"/>
                      </a:cubicBezTo>
                      <a:cubicBezTo>
                        <a:pt x="198369" y="47449"/>
                        <a:pt x="206913" y="62148"/>
                        <a:pt x="211884" y="78184"/>
                      </a:cubicBezTo>
                      <a:cubicBezTo>
                        <a:pt x="212952" y="81638"/>
                        <a:pt x="211720" y="85390"/>
                        <a:pt x="208812" y="87538"/>
                      </a:cubicBezTo>
                      <a:lnTo>
                        <a:pt x="194731" y="97923"/>
                      </a:lnTo>
                      <a:cubicBezTo>
                        <a:pt x="187761" y="103042"/>
                        <a:pt x="186261" y="112842"/>
                        <a:pt x="191382" y="119811"/>
                      </a:cubicBezTo>
                      <a:cubicBezTo>
                        <a:pt x="192321" y="121090"/>
                        <a:pt x="193451" y="122221"/>
                        <a:pt x="194731" y="123161"/>
                      </a:cubicBezTo>
                      <a:lnTo>
                        <a:pt x="208823" y="133535"/>
                      </a:lnTo>
                      <a:cubicBezTo>
                        <a:pt x="211741" y="135681"/>
                        <a:pt x="212979" y="139439"/>
                        <a:pt x="211907" y="142899"/>
                      </a:cubicBezTo>
                      <a:cubicBezTo>
                        <a:pt x="206933" y="158934"/>
                        <a:pt x="198390" y="173633"/>
                        <a:pt x="186919" y="185892"/>
                      </a:cubicBezTo>
                      <a:cubicBezTo>
                        <a:pt x="184458" y="188523"/>
                        <a:pt x="180606" y="189318"/>
                        <a:pt x="177305" y="187876"/>
                      </a:cubicBezTo>
                      <a:lnTo>
                        <a:pt x="161353" y="180880"/>
                      </a:lnTo>
                      <a:cubicBezTo>
                        <a:pt x="153439" y="177410"/>
                        <a:pt x="144210" y="181013"/>
                        <a:pt x="140741" y="188927"/>
                      </a:cubicBezTo>
                      <a:cubicBezTo>
                        <a:pt x="140103" y="190384"/>
                        <a:pt x="139689" y="191929"/>
                        <a:pt x="139516" y="193511"/>
                      </a:cubicBezTo>
                      <a:lnTo>
                        <a:pt x="137600" y="210812"/>
                      </a:lnTo>
                      <a:cubicBezTo>
                        <a:pt x="137205" y="214381"/>
                        <a:pt x="134610" y="217317"/>
                        <a:pt x="131115" y="218147"/>
                      </a:cubicBezTo>
                      <a:cubicBezTo>
                        <a:pt x="114693" y="222054"/>
                        <a:pt x="97584" y="222054"/>
                        <a:pt x="81162" y="218147"/>
                      </a:cubicBezTo>
                      <a:cubicBezTo>
                        <a:pt x="77668" y="217317"/>
                        <a:pt x="75072" y="214381"/>
                        <a:pt x="74677" y="210812"/>
                      </a:cubicBezTo>
                      <a:lnTo>
                        <a:pt x="72772" y="193533"/>
                      </a:lnTo>
                      <a:cubicBezTo>
                        <a:pt x="71791" y="184936"/>
                        <a:pt x="64027" y="178760"/>
                        <a:pt x="55429" y="179741"/>
                      </a:cubicBezTo>
                      <a:cubicBezTo>
                        <a:pt x="53879" y="179918"/>
                        <a:pt x="52365" y="180325"/>
                        <a:pt x="50936" y="180948"/>
                      </a:cubicBezTo>
                      <a:lnTo>
                        <a:pt x="34995" y="187932"/>
                      </a:lnTo>
                      <a:cubicBezTo>
                        <a:pt x="31690" y="189380"/>
                        <a:pt x="27832" y="188584"/>
                        <a:pt x="25369" y="185948"/>
                      </a:cubicBezTo>
                      <a:cubicBezTo>
                        <a:pt x="13892" y="173677"/>
                        <a:pt x="5348" y="158961"/>
                        <a:pt x="381" y="142911"/>
                      </a:cubicBezTo>
                      <a:cubicBezTo>
                        <a:pt x="-690" y="139451"/>
                        <a:pt x="547" y="135692"/>
                        <a:pt x="3465" y="133546"/>
                      </a:cubicBezTo>
                      <a:lnTo>
                        <a:pt x="17558" y="123161"/>
                      </a:lnTo>
                      <a:cubicBezTo>
                        <a:pt x="24527" y="118052"/>
                        <a:pt x="26035" y="108261"/>
                        <a:pt x="20926" y="101291"/>
                      </a:cubicBezTo>
                      <a:cubicBezTo>
                        <a:pt x="19982" y="100004"/>
                        <a:pt x="18846" y="98867"/>
                        <a:pt x="17558" y="97923"/>
                      </a:cubicBezTo>
                      <a:lnTo>
                        <a:pt x="3465" y="87560"/>
                      </a:lnTo>
                      <a:cubicBezTo>
                        <a:pt x="552" y="85411"/>
                        <a:pt x="-681" y="81653"/>
                        <a:pt x="392" y="78196"/>
                      </a:cubicBezTo>
                      <a:cubicBezTo>
                        <a:pt x="5364" y="62160"/>
                        <a:pt x="13908" y="47461"/>
                        <a:pt x="25381" y="35203"/>
                      </a:cubicBezTo>
                      <a:cubicBezTo>
                        <a:pt x="27848" y="32566"/>
                        <a:pt x="31712" y="31775"/>
                        <a:pt x="35018" y="33231"/>
                      </a:cubicBezTo>
                      <a:lnTo>
                        <a:pt x="50890" y="40203"/>
                      </a:lnTo>
                      <a:cubicBezTo>
                        <a:pt x="58859" y="43657"/>
                        <a:pt x="68118" y="39998"/>
                        <a:pt x="71573" y="32029"/>
                      </a:cubicBezTo>
                      <a:cubicBezTo>
                        <a:pt x="72194" y="30597"/>
                        <a:pt x="72598" y="29080"/>
                        <a:pt x="72772" y="27528"/>
                      </a:cubicBezTo>
                      <a:lnTo>
                        <a:pt x="74699" y="10227"/>
                      </a:lnTo>
                      <a:cubicBezTo>
                        <a:pt x="75098" y="6608"/>
                        <a:pt x="77756" y="3646"/>
                        <a:pt x="81309" y="2857"/>
                      </a:cubicBezTo>
                      <a:cubicBezTo>
                        <a:pt x="89438" y="1054"/>
                        <a:pt x="97749" y="102"/>
                        <a:pt x="106263" y="0"/>
                      </a:cubicBezTo>
                      <a:close/>
                      <a:moveTo>
                        <a:pt x="106127" y="76529"/>
                      </a:moveTo>
                      <a:cubicBezTo>
                        <a:pt x="87342" y="76529"/>
                        <a:pt x="72114" y="91757"/>
                        <a:pt x="72114" y="110542"/>
                      </a:cubicBezTo>
                      <a:cubicBezTo>
                        <a:pt x="72114" y="129327"/>
                        <a:pt x="87342" y="144555"/>
                        <a:pt x="106127" y="144555"/>
                      </a:cubicBezTo>
                      <a:cubicBezTo>
                        <a:pt x="124912" y="144555"/>
                        <a:pt x="140140" y="129327"/>
                        <a:pt x="140140" y="110542"/>
                      </a:cubicBezTo>
                      <a:cubicBezTo>
                        <a:pt x="140140" y="91757"/>
                        <a:pt x="124912" y="76529"/>
                        <a:pt x="106127" y="76529"/>
                      </a:cubicBezTo>
                      <a:close/>
                    </a:path>
                  </a:pathLst>
                </a:custGeom>
                <a:solidFill>
                  <a:schemeClr val="tx1"/>
                </a:solidFill>
                <a:ln w="12700" cap="flat" cmpd="sng" algn="ctr">
                  <a:noFill/>
                  <a:prstDash val="solid"/>
                  <a:headEnd type="none" w="med" len="med"/>
                  <a:tailEnd type="none" w="med" len="med"/>
                </a:ln>
                <a:effectLst/>
              </p:spPr>
              <p:txBody>
                <a:bodyPr rot="0" spcFirstLastPara="0" vertOverflow="overflow" horzOverflow="overflow" vert="horz" wrap="square" lIns="91440" tIns="91440"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kumimoji="0" lang="en-US" sz="2000" b="1" i="0" u="none" strike="noStrike" kern="0" cap="none" spc="-50" normalizeH="0" baseline="0" noProof="0">
                    <a:ln w="3175">
                      <a:noFill/>
                    </a:ln>
                    <a:gradFill>
                      <a:gsLst>
                        <a:gs pos="36000">
                          <a:schemeClr val="tx1"/>
                        </a:gs>
                        <a:gs pos="0">
                          <a:schemeClr val="tx1"/>
                        </a:gs>
                      </a:gsLst>
                      <a:lin ang="0" scaled="1"/>
                    </a:gradFill>
                    <a:effectLst/>
                    <a:uLnTx/>
                    <a:uFillTx/>
                    <a:latin typeface="+mj-lt"/>
                    <a:ea typeface="+mn-ea"/>
                    <a:cs typeface="Segoe Sans Display" pitchFamily="2" charset="0"/>
                  </a:endParaRPr>
                </a:p>
              </p:txBody>
            </p:sp>
          </p:grpSp>
          <p:sp>
            <p:nvSpPr>
              <p:cNvPr id="25" name="Graphic 35">
                <a:extLst>
                  <a:ext uri="{FF2B5EF4-FFF2-40B4-BE49-F238E27FC236}">
                    <a16:creationId xmlns:a16="http://schemas.microsoft.com/office/drawing/2014/main" id="{7D0D86D8-F631-9830-D4E5-A9480B44BB85}"/>
                  </a:ext>
                </a:extLst>
              </p:cNvPr>
              <p:cNvSpPr/>
              <p:nvPr/>
            </p:nvSpPr>
            <p:spPr>
              <a:xfrm rot="20746863" flipH="1">
                <a:off x="2440715" y="3130121"/>
                <a:ext cx="463744" cy="463748"/>
              </a:xfrm>
              <a:custGeom>
                <a:avLst/>
                <a:gdLst>
                  <a:gd name="connsiteX0" fmla="*/ 254568 w 627890"/>
                  <a:gd name="connsiteY0" fmla="*/ 0 h 627896"/>
                  <a:gd name="connsiteX1" fmla="*/ 509146 w 627890"/>
                  <a:gd name="connsiteY1" fmla="*/ 254558 h 627896"/>
                  <a:gd name="connsiteX2" fmla="*/ 457000 w 627890"/>
                  <a:gd name="connsiteY2" fmla="*/ 408938 h 627896"/>
                  <a:gd name="connsiteX3" fmla="*/ 617989 w 627890"/>
                  <a:gd name="connsiteY3" fmla="*/ 569994 h 627896"/>
                  <a:gd name="connsiteX4" fmla="*/ 617907 w 627890"/>
                  <a:gd name="connsiteY4" fmla="*/ 617996 h 627896"/>
                  <a:gd name="connsiteX5" fmla="*/ 573185 w 627890"/>
                  <a:gd name="connsiteY5" fmla="*/ 620806 h 627896"/>
                  <a:gd name="connsiteX6" fmla="*/ 569994 w 627890"/>
                  <a:gd name="connsiteY6" fmla="*/ 617989 h 627896"/>
                  <a:gd name="connsiteX7" fmla="*/ 408938 w 627890"/>
                  <a:gd name="connsiteY7" fmla="*/ 457000 h 627896"/>
                  <a:gd name="connsiteX8" fmla="*/ 52149 w 627890"/>
                  <a:gd name="connsiteY8" fmla="*/ 408924 h 627896"/>
                  <a:gd name="connsiteX9" fmla="*/ 100225 w 627890"/>
                  <a:gd name="connsiteY9" fmla="*/ 52135 h 627896"/>
                  <a:gd name="connsiteX10" fmla="*/ 254568 w 627890"/>
                  <a:gd name="connsiteY10" fmla="*/ 0 h 627896"/>
                  <a:gd name="connsiteX11" fmla="*/ 254568 w 627890"/>
                  <a:gd name="connsiteY11" fmla="*/ 67885 h 627896"/>
                  <a:gd name="connsiteX12" fmla="*/ 67885 w 627890"/>
                  <a:gd name="connsiteY12" fmla="*/ 254568 h 627896"/>
                  <a:gd name="connsiteX13" fmla="*/ 254568 w 627890"/>
                  <a:gd name="connsiteY13" fmla="*/ 441251 h 627896"/>
                  <a:gd name="connsiteX14" fmla="*/ 441251 w 627890"/>
                  <a:gd name="connsiteY14" fmla="*/ 254568 h 627896"/>
                  <a:gd name="connsiteX15" fmla="*/ 254568 w 627890"/>
                  <a:gd name="connsiteY15" fmla="*/ 67885 h 62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7890" h="627896">
                    <a:moveTo>
                      <a:pt x="254568" y="0"/>
                    </a:moveTo>
                    <a:cubicBezTo>
                      <a:pt x="395161" y="-6"/>
                      <a:pt x="509139" y="113964"/>
                      <a:pt x="509146" y="254558"/>
                    </a:cubicBezTo>
                    <a:cubicBezTo>
                      <a:pt x="509149" y="310342"/>
                      <a:pt x="490827" y="364582"/>
                      <a:pt x="457000" y="408938"/>
                    </a:cubicBezTo>
                    <a:lnTo>
                      <a:pt x="617989" y="569994"/>
                    </a:lnTo>
                    <a:cubicBezTo>
                      <a:pt x="631223" y="583273"/>
                      <a:pt x="631186" y="604765"/>
                      <a:pt x="617907" y="617996"/>
                    </a:cubicBezTo>
                    <a:cubicBezTo>
                      <a:pt x="605824" y="630038"/>
                      <a:pt x="586680" y="631240"/>
                      <a:pt x="573185" y="620806"/>
                    </a:cubicBezTo>
                    <a:lnTo>
                      <a:pt x="569994" y="617989"/>
                    </a:lnTo>
                    <a:lnTo>
                      <a:pt x="408938" y="457000"/>
                    </a:lnTo>
                    <a:cubicBezTo>
                      <a:pt x="297138" y="542250"/>
                      <a:pt x="137398" y="520724"/>
                      <a:pt x="52149" y="408924"/>
                    </a:cubicBezTo>
                    <a:cubicBezTo>
                      <a:pt x="-33100" y="297125"/>
                      <a:pt x="-11575" y="137384"/>
                      <a:pt x="100225" y="52135"/>
                    </a:cubicBezTo>
                    <a:cubicBezTo>
                      <a:pt x="144573" y="18320"/>
                      <a:pt x="198798" y="3"/>
                      <a:pt x="254568" y="0"/>
                    </a:cubicBezTo>
                    <a:close/>
                    <a:moveTo>
                      <a:pt x="254568" y="67885"/>
                    </a:moveTo>
                    <a:cubicBezTo>
                      <a:pt x="151465" y="67885"/>
                      <a:pt x="67885" y="151465"/>
                      <a:pt x="67885" y="254568"/>
                    </a:cubicBezTo>
                    <a:cubicBezTo>
                      <a:pt x="67885" y="357671"/>
                      <a:pt x="151465" y="441251"/>
                      <a:pt x="254568" y="441251"/>
                    </a:cubicBezTo>
                    <a:cubicBezTo>
                      <a:pt x="357671" y="441251"/>
                      <a:pt x="441251" y="357671"/>
                      <a:pt x="441251" y="254568"/>
                    </a:cubicBezTo>
                    <a:cubicBezTo>
                      <a:pt x="441251" y="151465"/>
                      <a:pt x="357671" y="67885"/>
                      <a:pt x="254568" y="67885"/>
                    </a:cubicBezTo>
                    <a:close/>
                  </a:path>
                </a:pathLst>
              </a:custGeom>
              <a:solidFill>
                <a:schemeClr val="tx1"/>
              </a:solidFill>
              <a:ln w="13006"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grpSp>
      </p:grpSp>
      <p:grpSp>
        <p:nvGrpSpPr>
          <p:cNvPr id="28" name="Group 27">
            <a:extLst>
              <a:ext uri="{FF2B5EF4-FFF2-40B4-BE49-F238E27FC236}">
                <a16:creationId xmlns:a16="http://schemas.microsoft.com/office/drawing/2014/main" id="{68B80B13-F5CE-5EC2-A2C9-F09A010BBD68}"/>
              </a:ext>
              <a:ext uri="{C183D7F6-B498-43B3-948B-1728B52AA6E4}">
                <adec:decorative xmlns:adec="http://schemas.microsoft.com/office/drawing/2017/decorative" val="1"/>
              </a:ext>
            </a:extLst>
          </p:cNvPr>
          <p:cNvGrpSpPr/>
          <p:nvPr/>
        </p:nvGrpSpPr>
        <p:grpSpPr>
          <a:xfrm>
            <a:off x="3666706" y="3228376"/>
            <a:ext cx="934220" cy="934220"/>
            <a:chOff x="3570151" y="2970516"/>
            <a:chExt cx="934220" cy="934220"/>
          </a:xfrm>
        </p:grpSpPr>
        <p:sp>
          <p:nvSpPr>
            <p:cNvPr id="29" name="Oval 28">
              <a:extLst>
                <a:ext uri="{FF2B5EF4-FFF2-40B4-BE49-F238E27FC236}">
                  <a16:creationId xmlns:a16="http://schemas.microsoft.com/office/drawing/2014/main" id="{204457FD-03EC-B9B7-2638-80780D1C2510}"/>
                </a:ext>
              </a:extLst>
            </p:cNvPr>
            <p:cNvSpPr/>
            <p:nvPr/>
          </p:nvSpPr>
          <p:spPr bwMode="auto">
            <a:xfrm>
              <a:off x="3570151" y="2970516"/>
              <a:ext cx="934220" cy="934220"/>
            </a:xfrm>
            <a:prstGeom prst="ellipse">
              <a:avLst/>
            </a:prstGeom>
            <a:solidFill>
              <a:schemeClr val="bg1">
                <a:lumMod val="90000"/>
                <a:lumOff val="10000"/>
              </a:schemeClr>
            </a:solidFill>
            <a:ln w="57150">
              <a:solidFill>
                <a:srgbClr val="CA40AE"/>
              </a:solidFill>
            </a:ln>
            <a:effectLst>
              <a:outerShdw blurRad="63500" dist="63500" dir="2700000" algn="tl" rotWithShape="0">
                <a:srgbClr val="000000">
                  <a:alpha val="50000"/>
                </a:srgbClr>
              </a:outerShdw>
            </a:effectLst>
          </p:spPr>
          <p:txBody>
            <a:bodyPr wrap="square" lIns="0" tIns="18288" rIns="0" bIns="4572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sp>
          <p:nvSpPr>
            <p:cNvPr id="30" name="Graphic 103">
              <a:extLst>
                <a:ext uri="{FF2B5EF4-FFF2-40B4-BE49-F238E27FC236}">
                  <a16:creationId xmlns:a16="http://schemas.microsoft.com/office/drawing/2014/main" id="{AEE0741C-C0CD-0F6D-ED7C-57D94A9F63C2}"/>
                </a:ext>
              </a:extLst>
            </p:cNvPr>
            <p:cNvSpPr/>
            <p:nvPr/>
          </p:nvSpPr>
          <p:spPr>
            <a:xfrm>
              <a:off x="3786323" y="3186684"/>
              <a:ext cx="501876" cy="501884"/>
            </a:xfrm>
            <a:custGeom>
              <a:avLst/>
              <a:gdLst>
                <a:gd name="connsiteX0" fmla="*/ 95250 w 200017"/>
                <a:gd name="connsiteY0" fmla="*/ 114290 h 200020"/>
                <a:gd name="connsiteX1" fmla="*/ 114295 w 200017"/>
                <a:gd name="connsiteY1" fmla="*/ 95236 h 200020"/>
                <a:gd name="connsiteX2" fmla="*/ 95240 w 200017"/>
                <a:gd name="connsiteY2" fmla="*/ 76190 h 200020"/>
                <a:gd name="connsiteX3" fmla="*/ 76190 w 200017"/>
                <a:gd name="connsiteY3" fmla="*/ 95240 h 200020"/>
                <a:gd name="connsiteX4" fmla="*/ 95240 w 200017"/>
                <a:gd name="connsiteY4" fmla="*/ 114290 h 200020"/>
                <a:gd name="connsiteX5" fmla="*/ 38100 w 200017"/>
                <a:gd name="connsiteY5" fmla="*/ 95240 h 200020"/>
                <a:gd name="connsiteX6" fmla="*/ 95125 w 200017"/>
                <a:gd name="connsiteY6" fmla="*/ 37966 h 200020"/>
                <a:gd name="connsiteX7" fmla="*/ 152400 w 200017"/>
                <a:gd name="connsiteY7" fmla="*/ 94992 h 200020"/>
                <a:gd name="connsiteX8" fmla="*/ 152286 w 200017"/>
                <a:gd name="connsiteY8" fmla="*/ 98727 h 200020"/>
                <a:gd name="connsiteX9" fmla="*/ 99908 w 200017"/>
                <a:gd name="connsiteY9" fmla="*/ 151095 h 200020"/>
                <a:gd name="connsiteX10" fmla="*/ 98784 w 200017"/>
                <a:gd name="connsiteY10" fmla="*/ 152276 h 200020"/>
                <a:gd name="connsiteX11" fmla="*/ 38209 w 200017"/>
                <a:gd name="connsiteY11" fmla="*/ 98769 h 200020"/>
                <a:gd name="connsiteX12" fmla="*/ 38100 w 200017"/>
                <a:gd name="connsiteY12" fmla="*/ 95250 h 200020"/>
                <a:gd name="connsiteX13" fmla="*/ 95250 w 200017"/>
                <a:gd name="connsiteY13" fmla="*/ 57140 h 200020"/>
                <a:gd name="connsiteX14" fmla="*/ 57150 w 200017"/>
                <a:gd name="connsiteY14" fmla="*/ 95240 h 200020"/>
                <a:gd name="connsiteX15" fmla="*/ 95250 w 200017"/>
                <a:gd name="connsiteY15" fmla="*/ 133340 h 200020"/>
                <a:gd name="connsiteX16" fmla="*/ 133350 w 200017"/>
                <a:gd name="connsiteY16" fmla="*/ 95240 h 200020"/>
                <a:gd name="connsiteX17" fmla="*/ 95250 w 200017"/>
                <a:gd name="connsiteY17" fmla="*/ 57140 h 200020"/>
                <a:gd name="connsiteX18" fmla="*/ 95250 w 200017"/>
                <a:gd name="connsiteY18" fmla="*/ 19040 h 200020"/>
                <a:gd name="connsiteX19" fmla="*/ 170945 w 200017"/>
                <a:gd name="connsiteY19" fmla="*/ 86573 h 200020"/>
                <a:gd name="connsiteX20" fmla="*/ 190224 w 200017"/>
                <a:gd name="connsiteY20" fmla="*/ 88087 h 200020"/>
                <a:gd name="connsiteX21" fmla="*/ 95240 w 200017"/>
                <a:gd name="connsiteY21" fmla="*/ 0 h 200020"/>
                <a:gd name="connsiteX22" fmla="*/ 0 w 200017"/>
                <a:gd name="connsiteY22" fmla="*/ 95250 h 200020"/>
                <a:gd name="connsiteX23" fmla="*/ 85706 w 200017"/>
                <a:gd name="connsiteY23" fmla="*/ 190014 h 200020"/>
                <a:gd name="connsiteX24" fmla="*/ 86325 w 200017"/>
                <a:gd name="connsiteY24" fmla="*/ 184842 h 200020"/>
                <a:gd name="connsiteX25" fmla="*/ 89716 w 200017"/>
                <a:gd name="connsiteY25" fmla="*/ 171240 h 200020"/>
                <a:gd name="connsiteX26" fmla="*/ 19372 w 200017"/>
                <a:gd name="connsiteY26" fmla="*/ 89604 h 200020"/>
                <a:gd name="connsiteX27" fmla="*/ 95250 w 200017"/>
                <a:gd name="connsiteY27" fmla="*/ 19050 h 200020"/>
                <a:gd name="connsiteX28" fmla="*/ 162858 w 200017"/>
                <a:gd name="connsiteY28" fmla="*/ 101622 h 200020"/>
                <a:gd name="connsiteX29" fmla="*/ 106651 w 200017"/>
                <a:gd name="connsiteY29" fmla="*/ 157829 h 200020"/>
                <a:gd name="connsiteX30" fmla="*/ 99917 w 200017"/>
                <a:gd name="connsiteY30" fmla="*/ 169716 h 200020"/>
                <a:gd name="connsiteX31" fmla="*/ 95564 w 200017"/>
                <a:gd name="connsiteY31" fmla="*/ 187147 h 200020"/>
                <a:gd name="connsiteX32" fmla="*/ 103088 w 200017"/>
                <a:gd name="connsiteY32" fmla="*/ 199709 h 200020"/>
                <a:gd name="connsiteX33" fmla="*/ 108118 w 200017"/>
                <a:gd name="connsiteY33" fmla="*/ 199711 h 200020"/>
                <a:gd name="connsiteX34" fmla="*/ 125549 w 200017"/>
                <a:gd name="connsiteY34" fmla="*/ 195348 h 200020"/>
                <a:gd name="connsiteX35" fmla="*/ 137436 w 200017"/>
                <a:gd name="connsiteY35" fmla="*/ 188624 h 200020"/>
                <a:gd name="connsiteX36" fmla="*/ 193643 w 200017"/>
                <a:gd name="connsiteY36" fmla="*/ 132398 h 200020"/>
                <a:gd name="connsiteX37" fmla="*/ 193638 w 200017"/>
                <a:gd name="connsiteY37" fmla="*/ 101608 h 200020"/>
                <a:gd name="connsiteX38" fmla="*/ 162849 w 200017"/>
                <a:gd name="connsiteY38" fmla="*/ 101613 h 20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0017" h="200020">
                  <a:moveTo>
                    <a:pt x="95250" y="114290"/>
                  </a:moveTo>
                  <a:cubicBezTo>
                    <a:pt x="105771" y="114288"/>
                    <a:pt x="114298" y="105757"/>
                    <a:pt x="114295" y="95236"/>
                  </a:cubicBezTo>
                  <a:cubicBezTo>
                    <a:pt x="114292" y="84714"/>
                    <a:pt x="105762" y="76188"/>
                    <a:pt x="95240" y="76190"/>
                  </a:cubicBezTo>
                  <a:cubicBezTo>
                    <a:pt x="84719" y="76190"/>
                    <a:pt x="76190" y="84719"/>
                    <a:pt x="76190" y="95240"/>
                  </a:cubicBezTo>
                  <a:cubicBezTo>
                    <a:pt x="76190" y="105762"/>
                    <a:pt x="84719" y="114290"/>
                    <a:pt x="95240" y="114290"/>
                  </a:cubicBezTo>
                  <a:close/>
                  <a:moveTo>
                    <a:pt x="38100" y="95240"/>
                  </a:moveTo>
                  <a:cubicBezTo>
                    <a:pt x="38031" y="63677"/>
                    <a:pt x="63563" y="38035"/>
                    <a:pt x="95125" y="37966"/>
                  </a:cubicBezTo>
                  <a:cubicBezTo>
                    <a:pt x="126688" y="37898"/>
                    <a:pt x="152331" y="63429"/>
                    <a:pt x="152400" y="94992"/>
                  </a:cubicBezTo>
                  <a:cubicBezTo>
                    <a:pt x="152403" y="96238"/>
                    <a:pt x="152365" y="97484"/>
                    <a:pt x="152286" y="98727"/>
                  </a:cubicBezTo>
                  <a:lnTo>
                    <a:pt x="99908" y="151095"/>
                  </a:lnTo>
                  <a:cubicBezTo>
                    <a:pt x="99527" y="151476"/>
                    <a:pt x="99146" y="151876"/>
                    <a:pt x="98784" y="152276"/>
                  </a:cubicBezTo>
                  <a:cubicBezTo>
                    <a:pt x="67281" y="154228"/>
                    <a:pt x="40161" y="130272"/>
                    <a:pt x="38209" y="98769"/>
                  </a:cubicBezTo>
                  <a:cubicBezTo>
                    <a:pt x="38137" y="97598"/>
                    <a:pt x="38100" y="96423"/>
                    <a:pt x="38100" y="95250"/>
                  </a:cubicBezTo>
                  <a:close/>
                  <a:moveTo>
                    <a:pt x="95250" y="57140"/>
                  </a:moveTo>
                  <a:cubicBezTo>
                    <a:pt x="74208" y="57140"/>
                    <a:pt x="57150" y="74198"/>
                    <a:pt x="57150" y="95240"/>
                  </a:cubicBezTo>
                  <a:cubicBezTo>
                    <a:pt x="57150" y="116282"/>
                    <a:pt x="74208" y="133340"/>
                    <a:pt x="95250" y="133340"/>
                  </a:cubicBezTo>
                  <a:cubicBezTo>
                    <a:pt x="116292" y="133340"/>
                    <a:pt x="133350" y="116282"/>
                    <a:pt x="133350" y="95240"/>
                  </a:cubicBezTo>
                  <a:cubicBezTo>
                    <a:pt x="133350" y="74198"/>
                    <a:pt x="116292" y="57140"/>
                    <a:pt x="95250" y="57140"/>
                  </a:cubicBezTo>
                  <a:close/>
                  <a:moveTo>
                    <a:pt x="95250" y="19040"/>
                  </a:moveTo>
                  <a:cubicBezTo>
                    <a:pt x="133977" y="19046"/>
                    <a:pt x="166540" y="48098"/>
                    <a:pt x="170945" y="86573"/>
                  </a:cubicBezTo>
                  <a:cubicBezTo>
                    <a:pt x="177327" y="85049"/>
                    <a:pt x="184090" y="85554"/>
                    <a:pt x="190224" y="88087"/>
                  </a:cubicBezTo>
                  <a:cubicBezTo>
                    <a:pt x="186547" y="38824"/>
                    <a:pt x="145437" y="0"/>
                    <a:pt x="95240" y="0"/>
                  </a:cubicBezTo>
                  <a:cubicBezTo>
                    <a:pt x="42643" y="0"/>
                    <a:pt x="0" y="42643"/>
                    <a:pt x="0" y="95250"/>
                  </a:cubicBezTo>
                  <a:cubicBezTo>
                    <a:pt x="0" y="144628"/>
                    <a:pt x="37586" y="185233"/>
                    <a:pt x="85706" y="190014"/>
                  </a:cubicBezTo>
                  <a:cubicBezTo>
                    <a:pt x="85688" y="188271"/>
                    <a:pt x="85896" y="186532"/>
                    <a:pt x="86325" y="184842"/>
                  </a:cubicBezTo>
                  <a:lnTo>
                    <a:pt x="89716" y="171240"/>
                  </a:lnTo>
                  <a:cubicBezTo>
                    <a:pt x="47748" y="168122"/>
                    <a:pt x="16253" y="131573"/>
                    <a:pt x="19372" y="89604"/>
                  </a:cubicBezTo>
                  <a:cubicBezTo>
                    <a:pt x="22324" y="49863"/>
                    <a:pt x="55399" y="19109"/>
                    <a:pt x="95250" y="19050"/>
                  </a:cubicBezTo>
                  <a:close/>
                  <a:moveTo>
                    <a:pt x="162858" y="101622"/>
                  </a:moveTo>
                  <a:lnTo>
                    <a:pt x="106651" y="157829"/>
                  </a:lnTo>
                  <a:cubicBezTo>
                    <a:pt x="103371" y="161108"/>
                    <a:pt x="101043" y="165217"/>
                    <a:pt x="99917" y="169716"/>
                  </a:cubicBezTo>
                  <a:lnTo>
                    <a:pt x="95564" y="187147"/>
                  </a:lnTo>
                  <a:cubicBezTo>
                    <a:pt x="94173" y="192694"/>
                    <a:pt x="97542" y="198317"/>
                    <a:pt x="103088" y="199709"/>
                  </a:cubicBezTo>
                  <a:cubicBezTo>
                    <a:pt x="104739" y="200123"/>
                    <a:pt x="106467" y="200124"/>
                    <a:pt x="108118" y="199711"/>
                  </a:cubicBezTo>
                  <a:lnTo>
                    <a:pt x="125549" y="195348"/>
                  </a:lnTo>
                  <a:cubicBezTo>
                    <a:pt x="130048" y="194225"/>
                    <a:pt x="134157" y="191901"/>
                    <a:pt x="137436" y="188624"/>
                  </a:cubicBezTo>
                  <a:lnTo>
                    <a:pt x="193643" y="132398"/>
                  </a:lnTo>
                  <a:cubicBezTo>
                    <a:pt x="202144" y="123894"/>
                    <a:pt x="202142" y="110109"/>
                    <a:pt x="193638" y="101608"/>
                  </a:cubicBezTo>
                  <a:cubicBezTo>
                    <a:pt x="185135" y="93107"/>
                    <a:pt x="171350" y="93109"/>
                    <a:pt x="162849" y="101613"/>
                  </a:cubicBezTo>
                  <a:close/>
                </a:path>
              </a:pathLst>
            </a:custGeom>
            <a:solidFill>
              <a:schemeClr val="tx1"/>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grpSp>
      <p:grpSp>
        <p:nvGrpSpPr>
          <p:cNvPr id="31" name="Group 30">
            <a:extLst>
              <a:ext uri="{FF2B5EF4-FFF2-40B4-BE49-F238E27FC236}">
                <a16:creationId xmlns:a16="http://schemas.microsoft.com/office/drawing/2014/main" id="{806F20A8-F18A-32D9-E10D-9F7E40F1CE9D}"/>
              </a:ext>
              <a:ext uri="{C183D7F6-B498-43B3-948B-1728B52AA6E4}">
                <adec:decorative xmlns:adec="http://schemas.microsoft.com/office/drawing/2017/decorative" val="1"/>
              </a:ext>
            </a:extLst>
          </p:cNvPr>
          <p:cNvGrpSpPr/>
          <p:nvPr/>
        </p:nvGrpSpPr>
        <p:grpSpPr>
          <a:xfrm>
            <a:off x="4979245" y="3228376"/>
            <a:ext cx="934220" cy="934220"/>
            <a:chOff x="4942021" y="2970516"/>
            <a:chExt cx="934220" cy="934220"/>
          </a:xfrm>
        </p:grpSpPr>
        <p:sp>
          <p:nvSpPr>
            <p:cNvPr id="32" name="Oval 31">
              <a:extLst>
                <a:ext uri="{FF2B5EF4-FFF2-40B4-BE49-F238E27FC236}">
                  <a16:creationId xmlns:a16="http://schemas.microsoft.com/office/drawing/2014/main" id="{C3427ACB-A80C-FF29-C709-DD3D4AA04F80}"/>
                </a:ext>
              </a:extLst>
            </p:cNvPr>
            <p:cNvSpPr/>
            <p:nvPr/>
          </p:nvSpPr>
          <p:spPr bwMode="auto">
            <a:xfrm>
              <a:off x="4942021" y="2970516"/>
              <a:ext cx="934220" cy="934220"/>
            </a:xfrm>
            <a:prstGeom prst="ellipse">
              <a:avLst/>
            </a:prstGeom>
            <a:solidFill>
              <a:schemeClr val="bg1">
                <a:lumMod val="90000"/>
                <a:lumOff val="10000"/>
              </a:schemeClr>
            </a:solidFill>
            <a:ln w="57150">
              <a:solidFill>
                <a:srgbClr val="9D46C7"/>
              </a:solidFill>
            </a:ln>
            <a:effectLst>
              <a:outerShdw blurRad="63500" dist="63500" dir="2700000" algn="tl" rotWithShape="0">
                <a:srgbClr val="000000">
                  <a:alpha val="50000"/>
                </a:srgbClr>
              </a:outerShdw>
            </a:effectLst>
          </p:spPr>
          <p:txBody>
            <a:bodyPr wrap="square" lIns="0" tIns="18288" rIns="0" bIns="4572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sp>
          <p:nvSpPr>
            <p:cNvPr id="33" name="Graphic 107">
              <a:extLst>
                <a:ext uri="{FF2B5EF4-FFF2-40B4-BE49-F238E27FC236}">
                  <a16:creationId xmlns:a16="http://schemas.microsoft.com/office/drawing/2014/main" id="{B6B2387E-9217-3E2C-79F1-687353927323}"/>
                </a:ext>
              </a:extLst>
            </p:cNvPr>
            <p:cNvSpPr/>
            <p:nvPr/>
          </p:nvSpPr>
          <p:spPr>
            <a:xfrm>
              <a:off x="5203059" y="3293275"/>
              <a:ext cx="412144" cy="288500"/>
            </a:xfrm>
            <a:custGeom>
              <a:avLst/>
              <a:gdLst>
                <a:gd name="connsiteX0" fmla="*/ 66973 w 412144"/>
                <a:gd name="connsiteY0" fmla="*/ 0 h 288500"/>
                <a:gd name="connsiteX1" fmla="*/ 0 w 412144"/>
                <a:gd name="connsiteY1" fmla="*/ 66973 h 288500"/>
                <a:gd name="connsiteX2" fmla="*/ 0 w 412144"/>
                <a:gd name="connsiteY2" fmla="*/ 221527 h 288500"/>
                <a:gd name="connsiteX3" fmla="*/ 66973 w 412144"/>
                <a:gd name="connsiteY3" fmla="*/ 288501 h 288500"/>
                <a:gd name="connsiteX4" fmla="*/ 345171 w 412144"/>
                <a:gd name="connsiteY4" fmla="*/ 288501 h 288500"/>
                <a:gd name="connsiteX5" fmla="*/ 412144 w 412144"/>
                <a:gd name="connsiteY5" fmla="*/ 221527 h 288500"/>
                <a:gd name="connsiteX6" fmla="*/ 412144 w 412144"/>
                <a:gd name="connsiteY6" fmla="*/ 66973 h 288500"/>
                <a:gd name="connsiteX7" fmla="*/ 345171 w 412144"/>
                <a:gd name="connsiteY7" fmla="*/ 0 h 288500"/>
                <a:gd name="connsiteX8" fmla="*/ 66973 w 412144"/>
                <a:gd name="connsiteY8" fmla="*/ 0 h 288500"/>
                <a:gd name="connsiteX9" fmla="*/ 88199 w 412144"/>
                <a:gd name="connsiteY9" fmla="*/ 107570 h 288500"/>
                <a:gd name="connsiteX10" fmla="*/ 103036 w 412144"/>
                <a:gd name="connsiteY10" fmla="*/ 122407 h 288500"/>
                <a:gd name="connsiteX11" fmla="*/ 117873 w 412144"/>
                <a:gd name="connsiteY11" fmla="*/ 107570 h 288500"/>
                <a:gd name="connsiteX12" fmla="*/ 139717 w 412144"/>
                <a:gd name="connsiteY12" fmla="*/ 106799 h 288500"/>
                <a:gd name="connsiteX13" fmla="*/ 140488 w 412144"/>
                <a:gd name="connsiteY13" fmla="*/ 128643 h 288500"/>
                <a:gd name="connsiteX14" fmla="*/ 139717 w 412144"/>
                <a:gd name="connsiteY14" fmla="*/ 129413 h 288500"/>
                <a:gd name="connsiteX15" fmla="*/ 124900 w 412144"/>
                <a:gd name="connsiteY15" fmla="*/ 144250 h 288500"/>
                <a:gd name="connsiteX16" fmla="*/ 139737 w 412144"/>
                <a:gd name="connsiteY16" fmla="*/ 159046 h 288500"/>
                <a:gd name="connsiteX17" fmla="*/ 139748 w 412144"/>
                <a:gd name="connsiteY17" fmla="*/ 180921 h 288500"/>
                <a:gd name="connsiteX18" fmla="*/ 117873 w 412144"/>
                <a:gd name="connsiteY18" fmla="*/ 180931 h 288500"/>
                <a:gd name="connsiteX19" fmla="*/ 103036 w 412144"/>
                <a:gd name="connsiteY19" fmla="*/ 166094 h 288500"/>
                <a:gd name="connsiteX20" fmla="*/ 88199 w 412144"/>
                <a:gd name="connsiteY20" fmla="*/ 180931 h 288500"/>
                <a:gd name="connsiteX21" fmla="*/ 66355 w 412144"/>
                <a:gd name="connsiteY21" fmla="*/ 180161 h 288500"/>
                <a:gd name="connsiteX22" fmla="*/ 66355 w 412144"/>
                <a:gd name="connsiteY22" fmla="*/ 159088 h 288500"/>
                <a:gd name="connsiteX23" fmla="*/ 81192 w 412144"/>
                <a:gd name="connsiteY23" fmla="*/ 144250 h 288500"/>
                <a:gd name="connsiteX24" fmla="*/ 66355 w 412144"/>
                <a:gd name="connsiteY24" fmla="*/ 129413 h 288500"/>
                <a:gd name="connsiteX25" fmla="*/ 67126 w 412144"/>
                <a:gd name="connsiteY25" fmla="*/ 107570 h 288500"/>
                <a:gd name="connsiteX26" fmla="*/ 88199 w 412144"/>
                <a:gd name="connsiteY26" fmla="*/ 107570 h 288500"/>
                <a:gd name="connsiteX27" fmla="*/ 201538 w 412144"/>
                <a:gd name="connsiteY27" fmla="*/ 107570 h 288500"/>
                <a:gd name="connsiteX28" fmla="*/ 216376 w 412144"/>
                <a:gd name="connsiteY28" fmla="*/ 122407 h 288500"/>
                <a:gd name="connsiteX29" fmla="*/ 231213 w 412144"/>
                <a:gd name="connsiteY29" fmla="*/ 107570 h 288500"/>
                <a:gd name="connsiteX30" fmla="*/ 253057 w 412144"/>
                <a:gd name="connsiteY30" fmla="*/ 106799 h 288500"/>
                <a:gd name="connsiteX31" fmla="*/ 253827 w 412144"/>
                <a:gd name="connsiteY31" fmla="*/ 128643 h 288500"/>
                <a:gd name="connsiteX32" fmla="*/ 253057 w 412144"/>
                <a:gd name="connsiteY32" fmla="*/ 129413 h 288500"/>
                <a:gd name="connsiteX33" fmla="*/ 238240 w 412144"/>
                <a:gd name="connsiteY33" fmla="*/ 144250 h 288500"/>
                <a:gd name="connsiteX34" fmla="*/ 253077 w 412144"/>
                <a:gd name="connsiteY34" fmla="*/ 159046 h 288500"/>
                <a:gd name="connsiteX35" fmla="*/ 253077 w 412144"/>
                <a:gd name="connsiteY35" fmla="*/ 180911 h 288500"/>
                <a:gd name="connsiteX36" fmla="*/ 231213 w 412144"/>
                <a:gd name="connsiteY36" fmla="*/ 180911 h 288500"/>
                <a:gd name="connsiteX37" fmla="*/ 216376 w 412144"/>
                <a:gd name="connsiteY37" fmla="*/ 166094 h 288500"/>
                <a:gd name="connsiteX38" fmla="*/ 201538 w 412144"/>
                <a:gd name="connsiteY38" fmla="*/ 180931 h 288500"/>
                <a:gd name="connsiteX39" fmla="*/ 179695 w 412144"/>
                <a:gd name="connsiteY39" fmla="*/ 181702 h 288500"/>
                <a:gd name="connsiteX40" fmla="*/ 178924 w 412144"/>
                <a:gd name="connsiteY40" fmla="*/ 159858 h 288500"/>
                <a:gd name="connsiteX41" fmla="*/ 179695 w 412144"/>
                <a:gd name="connsiteY41" fmla="*/ 159088 h 288500"/>
                <a:gd name="connsiteX42" fmla="*/ 194532 w 412144"/>
                <a:gd name="connsiteY42" fmla="*/ 144250 h 288500"/>
                <a:gd name="connsiteX43" fmla="*/ 179695 w 412144"/>
                <a:gd name="connsiteY43" fmla="*/ 129413 h 288500"/>
                <a:gd name="connsiteX44" fmla="*/ 180466 w 412144"/>
                <a:gd name="connsiteY44" fmla="*/ 107570 h 288500"/>
                <a:gd name="connsiteX45" fmla="*/ 201538 w 412144"/>
                <a:gd name="connsiteY45" fmla="*/ 107570 h 288500"/>
                <a:gd name="connsiteX46" fmla="*/ 283349 w 412144"/>
                <a:gd name="connsiteY46" fmla="*/ 190617 h 288500"/>
                <a:gd name="connsiteX47" fmla="*/ 298805 w 412144"/>
                <a:gd name="connsiteY47" fmla="*/ 175161 h 288500"/>
                <a:gd name="connsiteX48" fmla="*/ 334867 w 412144"/>
                <a:gd name="connsiteY48" fmla="*/ 175161 h 288500"/>
                <a:gd name="connsiteX49" fmla="*/ 350323 w 412144"/>
                <a:gd name="connsiteY49" fmla="*/ 190617 h 288500"/>
                <a:gd name="connsiteX50" fmla="*/ 334867 w 412144"/>
                <a:gd name="connsiteY50" fmla="*/ 206072 h 288500"/>
                <a:gd name="connsiteX51" fmla="*/ 298805 w 412144"/>
                <a:gd name="connsiteY51" fmla="*/ 206072 h 288500"/>
                <a:gd name="connsiteX52" fmla="*/ 283349 w 412144"/>
                <a:gd name="connsiteY52" fmla="*/ 190617 h 28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12144" h="288500">
                  <a:moveTo>
                    <a:pt x="66973" y="0"/>
                  </a:moveTo>
                  <a:cubicBezTo>
                    <a:pt x="29985" y="0"/>
                    <a:pt x="0" y="29985"/>
                    <a:pt x="0" y="66973"/>
                  </a:cubicBezTo>
                  <a:lnTo>
                    <a:pt x="0" y="221527"/>
                  </a:lnTo>
                  <a:cubicBezTo>
                    <a:pt x="0" y="258515"/>
                    <a:pt x="29985" y="288501"/>
                    <a:pt x="66973" y="288501"/>
                  </a:cubicBezTo>
                  <a:lnTo>
                    <a:pt x="345171" y="288501"/>
                  </a:lnTo>
                  <a:cubicBezTo>
                    <a:pt x="382159" y="288501"/>
                    <a:pt x="412144" y="258515"/>
                    <a:pt x="412144" y="221527"/>
                  </a:cubicBezTo>
                  <a:lnTo>
                    <a:pt x="412144" y="66973"/>
                  </a:lnTo>
                  <a:cubicBezTo>
                    <a:pt x="412144" y="29985"/>
                    <a:pt x="382159" y="0"/>
                    <a:pt x="345171" y="0"/>
                  </a:cubicBezTo>
                  <a:lnTo>
                    <a:pt x="66973" y="0"/>
                  </a:lnTo>
                  <a:close/>
                  <a:moveTo>
                    <a:pt x="88199" y="107570"/>
                  </a:moveTo>
                  <a:lnTo>
                    <a:pt x="103036" y="122407"/>
                  </a:lnTo>
                  <a:lnTo>
                    <a:pt x="117873" y="107570"/>
                  </a:lnTo>
                  <a:cubicBezTo>
                    <a:pt x="123692" y="101325"/>
                    <a:pt x="133472" y="100979"/>
                    <a:pt x="139717" y="106799"/>
                  </a:cubicBezTo>
                  <a:cubicBezTo>
                    <a:pt x="145962" y="112618"/>
                    <a:pt x="146307" y="122397"/>
                    <a:pt x="140488" y="128643"/>
                  </a:cubicBezTo>
                  <a:cubicBezTo>
                    <a:pt x="140240" y="128908"/>
                    <a:pt x="139983" y="129166"/>
                    <a:pt x="139717" y="129413"/>
                  </a:cubicBezTo>
                  <a:lnTo>
                    <a:pt x="124900" y="144250"/>
                  </a:lnTo>
                  <a:lnTo>
                    <a:pt x="139737" y="159046"/>
                  </a:lnTo>
                  <a:cubicBezTo>
                    <a:pt x="145781" y="165084"/>
                    <a:pt x="145785" y="174877"/>
                    <a:pt x="139748" y="180921"/>
                  </a:cubicBezTo>
                  <a:cubicBezTo>
                    <a:pt x="133710" y="186965"/>
                    <a:pt x="123917" y="186969"/>
                    <a:pt x="117873" y="180931"/>
                  </a:cubicBezTo>
                  <a:lnTo>
                    <a:pt x="103036" y="166094"/>
                  </a:lnTo>
                  <a:lnTo>
                    <a:pt x="88199" y="180931"/>
                  </a:lnTo>
                  <a:cubicBezTo>
                    <a:pt x="81954" y="186751"/>
                    <a:pt x="72174" y="186405"/>
                    <a:pt x="66355" y="180161"/>
                  </a:cubicBezTo>
                  <a:cubicBezTo>
                    <a:pt x="60824" y="174226"/>
                    <a:pt x="60824" y="165023"/>
                    <a:pt x="66355" y="159088"/>
                  </a:cubicBezTo>
                  <a:lnTo>
                    <a:pt x="81192" y="144250"/>
                  </a:lnTo>
                  <a:lnTo>
                    <a:pt x="66355" y="129413"/>
                  </a:lnTo>
                  <a:cubicBezTo>
                    <a:pt x="60536" y="123169"/>
                    <a:pt x="60881" y="113389"/>
                    <a:pt x="67126" y="107570"/>
                  </a:cubicBezTo>
                  <a:cubicBezTo>
                    <a:pt x="73062" y="102039"/>
                    <a:pt x="82263" y="102039"/>
                    <a:pt x="88199" y="107570"/>
                  </a:cubicBezTo>
                  <a:close/>
                  <a:moveTo>
                    <a:pt x="201538" y="107570"/>
                  </a:moveTo>
                  <a:lnTo>
                    <a:pt x="216376" y="122407"/>
                  </a:lnTo>
                  <a:lnTo>
                    <a:pt x="231213" y="107570"/>
                  </a:lnTo>
                  <a:cubicBezTo>
                    <a:pt x="237032" y="101325"/>
                    <a:pt x="246813" y="100979"/>
                    <a:pt x="253057" y="106799"/>
                  </a:cubicBezTo>
                  <a:cubicBezTo>
                    <a:pt x="259301" y="112618"/>
                    <a:pt x="259647" y="122397"/>
                    <a:pt x="253827" y="128643"/>
                  </a:cubicBezTo>
                  <a:cubicBezTo>
                    <a:pt x="253580" y="128908"/>
                    <a:pt x="253322" y="129166"/>
                    <a:pt x="253057" y="129413"/>
                  </a:cubicBezTo>
                  <a:lnTo>
                    <a:pt x="238240" y="144250"/>
                  </a:lnTo>
                  <a:lnTo>
                    <a:pt x="253077" y="159046"/>
                  </a:lnTo>
                  <a:cubicBezTo>
                    <a:pt x="259115" y="165084"/>
                    <a:pt x="259115" y="174873"/>
                    <a:pt x="253077" y="180911"/>
                  </a:cubicBezTo>
                  <a:cubicBezTo>
                    <a:pt x="247039" y="186949"/>
                    <a:pt x="237251" y="186949"/>
                    <a:pt x="231213" y="180911"/>
                  </a:cubicBezTo>
                  <a:lnTo>
                    <a:pt x="216376" y="166094"/>
                  </a:lnTo>
                  <a:lnTo>
                    <a:pt x="201538" y="180931"/>
                  </a:lnTo>
                  <a:cubicBezTo>
                    <a:pt x="195719" y="187175"/>
                    <a:pt x="185939" y="187521"/>
                    <a:pt x="179695" y="181702"/>
                  </a:cubicBezTo>
                  <a:cubicBezTo>
                    <a:pt x="173451" y="175883"/>
                    <a:pt x="173105" y="166104"/>
                    <a:pt x="178924" y="159858"/>
                  </a:cubicBezTo>
                  <a:cubicBezTo>
                    <a:pt x="179171" y="159593"/>
                    <a:pt x="179429" y="159335"/>
                    <a:pt x="179695" y="159088"/>
                  </a:cubicBezTo>
                  <a:lnTo>
                    <a:pt x="194532" y="144250"/>
                  </a:lnTo>
                  <a:lnTo>
                    <a:pt x="179695" y="129413"/>
                  </a:lnTo>
                  <a:cubicBezTo>
                    <a:pt x="173875" y="123169"/>
                    <a:pt x="174222" y="113389"/>
                    <a:pt x="180466" y="107570"/>
                  </a:cubicBezTo>
                  <a:cubicBezTo>
                    <a:pt x="186400" y="102039"/>
                    <a:pt x="195604" y="102039"/>
                    <a:pt x="201538" y="107570"/>
                  </a:cubicBezTo>
                  <a:close/>
                  <a:moveTo>
                    <a:pt x="283349" y="190617"/>
                  </a:moveTo>
                  <a:cubicBezTo>
                    <a:pt x="283349" y="182081"/>
                    <a:pt x="290269" y="175161"/>
                    <a:pt x="298805" y="175161"/>
                  </a:cubicBezTo>
                  <a:lnTo>
                    <a:pt x="334867" y="175161"/>
                  </a:lnTo>
                  <a:cubicBezTo>
                    <a:pt x="343403" y="175161"/>
                    <a:pt x="350323" y="182081"/>
                    <a:pt x="350323" y="190617"/>
                  </a:cubicBezTo>
                  <a:cubicBezTo>
                    <a:pt x="350323" y="199152"/>
                    <a:pt x="343403" y="206072"/>
                    <a:pt x="334867" y="206072"/>
                  </a:cubicBezTo>
                  <a:lnTo>
                    <a:pt x="298805" y="206072"/>
                  </a:lnTo>
                  <a:cubicBezTo>
                    <a:pt x="290269" y="206072"/>
                    <a:pt x="283349" y="199152"/>
                    <a:pt x="283349" y="190617"/>
                  </a:cubicBezTo>
                  <a:close/>
                </a:path>
              </a:pathLst>
            </a:custGeom>
            <a:solidFill>
              <a:schemeClr val="tx1"/>
            </a:solidFill>
            <a:ln w="20241"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grpSp>
      <p:grpSp>
        <p:nvGrpSpPr>
          <p:cNvPr id="34" name="Group 33">
            <a:extLst>
              <a:ext uri="{FF2B5EF4-FFF2-40B4-BE49-F238E27FC236}">
                <a16:creationId xmlns:a16="http://schemas.microsoft.com/office/drawing/2014/main" id="{A394E1C2-95DD-A803-2D52-13F70FBB6911}"/>
              </a:ext>
              <a:ext uri="{C183D7F6-B498-43B3-948B-1728B52AA6E4}">
                <adec:decorative xmlns:adec="http://schemas.microsoft.com/office/drawing/2017/decorative" val="1"/>
              </a:ext>
            </a:extLst>
          </p:cNvPr>
          <p:cNvGrpSpPr/>
          <p:nvPr/>
        </p:nvGrpSpPr>
        <p:grpSpPr>
          <a:xfrm>
            <a:off x="6291784" y="3228376"/>
            <a:ext cx="934220" cy="934220"/>
            <a:chOff x="6313891" y="2970516"/>
            <a:chExt cx="934220" cy="934220"/>
          </a:xfrm>
        </p:grpSpPr>
        <p:sp>
          <p:nvSpPr>
            <p:cNvPr id="35" name="Oval 34">
              <a:extLst>
                <a:ext uri="{FF2B5EF4-FFF2-40B4-BE49-F238E27FC236}">
                  <a16:creationId xmlns:a16="http://schemas.microsoft.com/office/drawing/2014/main" id="{780CEBA8-744F-BE2B-0717-9960ECFBBF62}"/>
                </a:ext>
              </a:extLst>
            </p:cNvPr>
            <p:cNvSpPr/>
            <p:nvPr/>
          </p:nvSpPr>
          <p:spPr bwMode="auto">
            <a:xfrm>
              <a:off x="6313891" y="2970516"/>
              <a:ext cx="934220" cy="934220"/>
            </a:xfrm>
            <a:prstGeom prst="ellipse">
              <a:avLst/>
            </a:prstGeom>
            <a:solidFill>
              <a:schemeClr val="bg1">
                <a:lumMod val="90000"/>
                <a:lumOff val="10000"/>
              </a:schemeClr>
            </a:solidFill>
            <a:ln w="57150">
              <a:solidFill>
                <a:srgbClr val="605CA9"/>
              </a:solidFill>
            </a:ln>
            <a:effectLst>
              <a:outerShdw blurRad="63500" dist="63500" dir="2700000" algn="tl" rotWithShape="0">
                <a:srgbClr val="000000">
                  <a:alpha val="50000"/>
                </a:srgbClr>
              </a:outerShdw>
            </a:effectLst>
          </p:spPr>
          <p:txBody>
            <a:bodyPr wrap="square" lIns="0" tIns="18288" rIns="0" bIns="4572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grpSp>
          <p:nvGrpSpPr>
            <p:cNvPr id="36" name="Group 35">
              <a:extLst>
                <a:ext uri="{FF2B5EF4-FFF2-40B4-BE49-F238E27FC236}">
                  <a16:creationId xmlns:a16="http://schemas.microsoft.com/office/drawing/2014/main" id="{43111F4D-ECC2-990C-CC45-D136B366C01D}"/>
                </a:ext>
              </a:extLst>
            </p:cNvPr>
            <p:cNvGrpSpPr/>
            <p:nvPr/>
          </p:nvGrpSpPr>
          <p:grpSpPr>
            <a:xfrm>
              <a:off x="6584532" y="3108621"/>
              <a:ext cx="392939" cy="532973"/>
              <a:chOff x="6550839" y="3078252"/>
              <a:chExt cx="457246" cy="620197"/>
            </a:xfrm>
          </p:grpSpPr>
          <p:grpSp>
            <p:nvGrpSpPr>
              <p:cNvPr id="37" name="Group 36">
                <a:extLst>
                  <a:ext uri="{FF2B5EF4-FFF2-40B4-BE49-F238E27FC236}">
                    <a16:creationId xmlns:a16="http://schemas.microsoft.com/office/drawing/2014/main" id="{70588561-CC1E-CDA0-C1BB-834096AB8DE2}"/>
                  </a:ext>
                </a:extLst>
              </p:cNvPr>
              <p:cNvGrpSpPr/>
              <p:nvPr/>
            </p:nvGrpSpPr>
            <p:grpSpPr>
              <a:xfrm>
                <a:off x="6550839" y="3200045"/>
                <a:ext cx="457246" cy="498404"/>
                <a:chOff x="6550839" y="3200045"/>
                <a:chExt cx="457246" cy="498404"/>
              </a:xfrm>
            </p:grpSpPr>
            <p:sp>
              <p:nvSpPr>
                <p:cNvPr id="39" name="Graphic 212">
                  <a:extLst>
                    <a:ext uri="{FF2B5EF4-FFF2-40B4-BE49-F238E27FC236}">
                      <a16:creationId xmlns:a16="http://schemas.microsoft.com/office/drawing/2014/main" id="{A62D7DB6-6270-57C5-6329-0A44C7452B62}"/>
                    </a:ext>
                  </a:extLst>
                </p:cNvPr>
                <p:cNvSpPr/>
                <p:nvPr/>
              </p:nvSpPr>
              <p:spPr>
                <a:xfrm rot="13500000" flipH="1">
                  <a:off x="6688910" y="3181985"/>
                  <a:ext cx="205589" cy="241709"/>
                </a:xfrm>
                <a:custGeom>
                  <a:avLst/>
                  <a:gdLst>
                    <a:gd name="connsiteX0" fmla="*/ 55385 w 324074"/>
                    <a:gd name="connsiteY0" fmla="*/ 89146 h 381009"/>
                    <a:gd name="connsiteX1" fmla="*/ 107463 w 324074"/>
                    <a:gd name="connsiteY1" fmla="*/ 37165 h 381009"/>
                    <a:gd name="connsiteX2" fmla="*/ 286910 w 324074"/>
                    <a:gd name="connsiteY2" fmla="*/ 37165 h 381009"/>
                    <a:gd name="connsiteX3" fmla="*/ 286910 w 324074"/>
                    <a:gd name="connsiteY3" fmla="*/ 216614 h 381009"/>
                    <a:gd name="connsiteX4" fmla="*/ 128064 w 324074"/>
                    <a:gd name="connsiteY4" fmla="*/ 375434 h 381009"/>
                    <a:gd name="connsiteX5" fmla="*/ 101122 w 324074"/>
                    <a:gd name="connsiteY5" fmla="*/ 375428 h 381009"/>
                    <a:gd name="connsiteX6" fmla="*/ 101127 w 324074"/>
                    <a:gd name="connsiteY6" fmla="*/ 348487 h 381009"/>
                    <a:gd name="connsiteX7" fmla="*/ 259970 w 324074"/>
                    <a:gd name="connsiteY7" fmla="*/ 189671 h 381009"/>
                    <a:gd name="connsiteX8" fmla="*/ 259970 w 324074"/>
                    <a:gd name="connsiteY8" fmla="*/ 64106 h 381009"/>
                    <a:gd name="connsiteX9" fmla="*/ 137705 w 324074"/>
                    <a:gd name="connsiteY9" fmla="*/ 60968 h 381009"/>
                    <a:gd name="connsiteX10" fmla="*/ 134390 w 324074"/>
                    <a:gd name="connsiteY10" fmla="*/ 64118 h 381009"/>
                    <a:gd name="connsiteX11" fmla="*/ 65037 w 324074"/>
                    <a:gd name="connsiteY11" fmla="*/ 133331 h 381009"/>
                    <a:gd name="connsiteX12" fmla="*/ 152400 w 324074"/>
                    <a:gd name="connsiteY12" fmla="*/ 133341 h 381009"/>
                    <a:gd name="connsiteX13" fmla="*/ 171322 w 324074"/>
                    <a:gd name="connsiteY13" fmla="*/ 150169 h 381009"/>
                    <a:gd name="connsiteX14" fmla="*/ 171450 w 324074"/>
                    <a:gd name="connsiteY14" fmla="*/ 152391 h 381009"/>
                    <a:gd name="connsiteX15" fmla="*/ 154621 w 324074"/>
                    <a:gd name="connsiteY15" fmla="*/ 171313 h 381009"/>
                    <a:gd name="connsiteX16" fmla="*/ 152400 w 324074"/>
                    <a:gd name="connsiteY16" fmla="*/ 171440 h 381009"/>
                    <a:gd name="connsiteX17" fmla="*/ 17915 w 324074"/>
                    <a:gd name="connsiteY17" fmla="*/ 171408 h 381009"/>
                    <a:gd name="connsiteX18" fmla="*/ 16097 w 324074"/>
                    <a:gd name="connsiteY18" fmla="*/ 171214 h 381009"/>
                    <a:gd name="connsiteX19" fmla="*/ 13967 w 324074"/>
                    <a:gd name="connsiteY19" fmla="*/ 170755 h 381009"/>
                    <a:gd name="connsiteX20" fmla="*/ 11461 w 324074"/>
                    <a:gd name="connsiteY20" fmla="*/ 169871 h 381009"/>
                    <a:gd name="connsiteX21" fmla="*/ 9900 w 324074"/>
                    <a:gd name="connsiteY21" fmla="*/ 169105 h 381009"/>
                    <a:gd name="connsiteX22" fmla="*/ 7959 w 324074"/>
                    <a:gd name="connsiteY22" fmla="*/ 167882 h 381009"/>
                    <a:gd name="connsiteX23" fmla="*/ 5575 w 324074"/>
                    <a:gd name="connsiteY23" fmla="*/ 165857 h 381009"/>
                    <a:gd name="connsiteX24" fmla="*/ 3828 w 324074"/>
                    <a:gd name="connsiteY24" fmla="*/ 163849 h 381009"/>
                    <a:gd name="connsiteX25" fmla="*/ 2411 w 324074"/>
                    <a:gd name="connsiteY25" fmla="*/ 161677 h 381009"/>
                    <a:gd name="connsiteX26" fmla="*/ 1542 w 324074"/>
                    <a:gd name="connsiteY26" fmla="*/ 159911 h 381009"/>
                    <a:gd name="connsiteX27" fmla="*/ 810 w 324074"/>
                    <a:gd name="connsiteY27" fmla="*/ 157898 h 381009"/>
                    <a:gd name="connsiteX28" fmla="*/ 514 w 324074"/>
                    <a:gd name="connsiteY28" fmla="*/ 156806 h 381009"/>
                    <a:gd name="connsiteX29" fmla="*/ 215 w 324074"/>
                    <a:gd name="connsiteY29" fmla="*/ 155252 h 381009"/>
                    <a:gd name="connsiteX30" fmla="*/ 75 w 324074"/>
                    <a:gd name="connsiteY30" fmla="*/ 154086 h 381009"/>
                    <a:gd name="connsiteX31" fmla="*/ 0 w 324074"/>
                    <a:gd name="connsiteY31" fmla="*/ 152391 h 381009"/>
                    <a:gd name="connsiteX32" fmla="*/ 0 w 324074"/>
                    <a:gd name="connsiteY32" fmla="*/ 19095 h 381009"/>
                    <a:gd name="connsiteX33" fmla="*/ 19050 w 324074"/>
                    <a:gd name="connsiteY33" fmla="*/ 45 h 381009"/>
                    <a:gd name="connsiteX34" fmla="*/ 37972 w 324074"/>
                    <a:gd name="connsiteY34" fmla="*/ 16873 h 381009"/>
                    <a:gd name="connsiteX35" fmla="*/ 38100 w 324074"/>
                    <a:gd name="connsiteY35" fmla="*/ 19095 h 381009"/>
                    <a:gd name="connsiteX36" fmla="*/ 38100 w 324074"/>
                    <a:gd name="connsiteY36" fmla="*/ 106413 h 381009"/>
                    <a:gd name="connsiteX37" fmla="*/ 107463 w 324074"/>
                    <a:gd name="connsiteY37" fmla="*/ 37165 h 381009"/>
                    <a:gd name="connsiteX38" fmla="*/ 55385 w 324074"/>
                    <a:gd name="connsiteY38" fmla="*/ 89146 h 38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4074" h="381009">
                      <a:moveTo>
                        <a:pt x="55385" y="89146"/>
                      </a:moveTo>
                      <a:lnTo>
                        <a:pt x="107463" y="37165"/>
                      </a:lnTo>
                      <a:cubicBezTo>
                        <a:pt x="157016" y="-12388"/>
                        <a:pt x="237357" y="-12388"/>
                        <a:pt x="286910" y="37165"/>
                      </a:cubicBezTo>
                      <a:cubicBezTo>
                        <a:pt x="336463" y="86718"/>
                        <a:pt x="336463" y="167059"/>
                        <a:pt x="286910" y="216614"/>
                      </a:cubicBezTo>
                      <a:lnTo>
                        <a:pt x="128064" y="375434"/>
                      </a:lnTo>
                      <a:cubicBezTo>
                        <a:pt x="120623" y="382871"/>
                        <a:pt x="108562" y="382867"/>
                        <a:pt x="101122" y="375428"/>
                      </a:cubicBezTo>
                      <a:cubicBezTo>
                        <a:pt x="93683" y="367989"/>
                        <a:pt x="93686" y="355926"/>
                        <a:pt x="101127" y="348487"/>
                      </a:cubicBezTo>
                      <a:lnTo>
                        <a:pt x="259970" y="189671"/>
                      </a:lnTo>
                      <a:cubicBezTo>
                        <a:pt x="294644" y="154998"/>
                        <a:pt x="294644" y="98780"/>
                        <a:pt x="259970" y="64106"/>
                      </a:cubicBezTo>
                      <a:cubicBezTo>
                        <a:pt x="226379" y="30515"/>
                        <a:pt x="172570" y="29465"/>
                        <a:pt x="137705" y="60968"/>
                      </a:cubicBezTo>
                      <a:lnTo>
                        <a:pt x="134390" y="64118"/>
                      </a:lnTo>
                      <a:lnTo>
                        <a:pt x="65037" y="133331"/>
                      </a:lnTo>
                      <a:lnTo>
                        <a:pt x="152400" y="133341"/>
                      </a:lnTo>
                      <a:cubicBezTo>
                        <a:pt x="162169" y="133341"/>
                        <a:pt x="170221" y="140695"/>
                        <a:pt x="171322" y="150169"/>
                      </a:cubicBezTo>
                      <a:lnTo>
                        <a:pt x="171450" y="152391"/>
                      </a:lnTo>
                      <a:cubicBezTo>
                        <a:pt x="171450" y="162161"/>
                        <a:pt x="164097" y="170212"/>
                        <a:pt x="154621" y="171313"/>
                      </a:cubicBezTo>
                      <a:lnTo>
                        <a:pt x="152400" y="171440"/>
                      </a:lnTo>
                      <a:lnTo>
                        <a:pt x="17915" y="171408"/>
                      </a:lnTo>
                      <a:lnTo>
                        <a:pt x="16097" y="171214"/>
                      </a:lnTo>
                      <a:lnTo>
                        <a:pt x="13967" y="170755"/>
                      </a:lnTo>
                      <a:lnTo>
                        <a:pt x="11461" y="169871"/>
                      </a:lnTo>
                      <a:lnTo>
                        <a:pt x="9900" y="169105"/>
                      </a:lnTo>
                      <a:lnTo>
                        <a:pt x="7959" y="167882"/>
                      </a:lnTo>
                      <a:cubicBezTo>
                        <a:pt x="7126" y="167286"/>
                        <a:pt x="6327" y="166609"/>
                        <a:pt x="5575" y="165857"/>
                      </a:cubicBezTo>
                      <a:lnTo>
                        <a:pt x="3828" y="163849"/>
                      </a:lnTo>
                      <a:lnTo>
                        <a:pt x="2411" y="161677"/>
                      </a:lnTo>
                      <a:lnTo>
                        <a:pt x="1542" y="159911"/>
                      </a:lnTo>
                      <a:lnTo>
                        <a:pt x="810" y="157898"/>
                      </a:lnTo>
                      <a:lnTo>
                        <a:pt x="514" y="156806"/>
                      </a:lnTo>
                      <a:lnTo>
                        <a:pt x="215" y="155252"/>
                      </a:lnTo>
                      <a:lnTo>
                        <a:pt x="75" y="154086"/>
                      </a:lnTo>
                      <a:lnTo>
                        <a:pt x="0" y="152391"/>
                      </a:lnTo>
                      <a:lnTo>
                        <a:pt x="0" y="19095"/>
                      </a:lnTo>
                      <a:cubicBezTo>
                        <a:pt x="0" y="8574"/>
                        <a:pt x="8529" y="45"/>
                        <a:pt x="19050" y="45"/>
                      </a:cubicBezTo>
                      <a:cubicBezTo>
                        <a:pt x="28820" y="45"/>
                        <a:pt x="36871" y="7399"/>
                        <a:pt x="37972" y="16873"/>
                      </a:cubicBezTo>
                      <a:lnTo>
                        <a:pt x="38100" y="19095"/>
                      </a:lnTo>
                      <a:lnTo>
                        <a:pt x="38100" y="106413"/>
                      </a:lnTo>
                      <a:lnTo>
                        <a:pt x="107463" y="37165"/>
                      </a:lnTo>
                      <a:lnTo>
                        <a:pt x="55385" y="89146"/>
                      </a:lnTo>
                      <a:close/>
                    </a:path>
                  </a:pathLst>
                </a:custGeom>
                <a:solidFill>
                  <a:schemeClr val="tx1"/>
                </a:solidFill>
                <a:ln w="50800" cap="flat" cmpd="sng" algn="ctr">
                  <a:noFill/>
                  <a:prstDash val="solid"/>
                  <a:headEnd type="none" w="med" len="med"/>
                  <a:tailEnd type="none" w="med" len="med"/>
                </a:ln>
                <a:effectLst/>
              </p:spPr>
              <p:txBody>
                <a:bodyPr rot="0" spcFirstLastPara="0" vertOverflow="overflow" horzOverflow="overflow" vert="horz" wrap="square" lIns="91440" tIns="91440"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kumimoji="0" lang="en-US" sz="2000" b="1" i="0" u="none" strike="noStrike" kern="0" cap="none" spc="-50" normalizeH="0" baseline="0" noProof="0">
                    <a:ln w="3175">
                      <a:noFill/>
                    </a:ln>
                    <a:gradFill>
                      <a:gsLst>
                        <a:gs pos="36000">
                          <a:schemeClr val="tx1"/>
                        </a:gs>
                        <a:gs pos="0">
                          <a:schemeClr val="tx1"/>
                        </a:gs>
                      </a:gsLst>
                      <a:lin ang="0" scaled="1"/>
                    </a:gradFill>
                    <a:effectLst/>
                    <a:uLnTx/>
                    <a:uFillTx/>
                    <a:latin typeface="+mj-lt"/>
                    <a:ea typeface="+mn-ea"/>
                    <a:cs typeface="Segoe Sans Display" pitchFamily="2" charset="0"/>
                  </a:endParaRPr>
                </a:p>
              </p:txBody>
            </p:sp>
            <p:sp>
              <p:nvSpPr>
                <p:cNvPr id="40" name="Freeform: Shape 39">
                  <a:extLst>
                    <a:ext uri="{FF2B5EF4-FFF2-40B4-BE49-F238E27FC236}">
                      <a16:creationId xmlns:a16="http://schemas.microsoft.com/office/drawing/2014/main" id="{00A1F619-225D-7CA0-3116-A8F6C110A753}"/>
                    </a:ext>
                  </a:extLst>
                </p:cNvPr>
                <p:cNvSpPr/>
                <p:nvPr/>
              </p:nvSpPr>
              <p:spPr bwMode="auto">
                <a:xfrm rot="10800000">
                  <a:off x="6551206" y="3332652"/>
                  <a:ext cx="456515" cy="186419"/>
                </a:xfrm>
                <a:custGeom>
                  <a:avLst/>
                  <a:gdLst>
                    <a:gd name="connsiteX0" fmla="*/ 382578 w 456515"/>
                    <a:gd name="connsiteY0" fmla="*/ 186419 h 186419"/>
                    <a:gd name="connsiteX1" fmla="*/ 331604 w 456515"/>
                    <a:gd name="connsiteY1" fmla="*/ 186419 h 186419"/>
                    <a:gd name="connsiteX2" fmla="*/ 323973 w 456515"/>
                    <a:gd name="connsiteY2" fmla="*/ 148620 h 186419"/>
                    <a:gd name="connsiteX3" fmla="*/ 228258 w 456515"/>
                    <a:gd name="connsiteY3" fmla="*/ 85176 h 186419"/>
                    <a:gd name="connsiteX4" fmla="*/ 132543 w 456515"/>
                    <a:gd name="connsiteY4" fmla="*/ 148620 h 186419"/>
                    <a:gd name="connsiteX5" fmla="*/ 124912 w 456515"/>
                    <a:gd name="connsiteY5" fmla="*/ 186419 h 186419"/>
                    <a:gd name="connsiteX6" fmla="*/ 73937 w 456515"/>
                    <a:gd name="connsiteY6" fmla="*/ 186419 h 186419"/>
                    <a:gd name="connsiteX7" fmla="*/ 0 w 456515"/>
                    <a:gd name="connsiteY7" fmla="*/ 119570 h 186419"/>
                    <a:gd name="connsiteX8" fmla="*/ 228258 w 456515"/>
                    <a:gd name="connsiteY8" fmla="*/ 0 h 186419"/>
                    <a:gd name="connsiteX9" fmla="*/ 456515 w 456515"/>
                    <a:gd name="connsiteY9" fmla="*/ 119570 h 186419"/>
                    <a:gd name="connsiteX10" fmla="*/ 386830 w 456515"/>
                    <a:gd name="connsiteY10" fmla="*/ 186304 h 186419"/>
                    <a:gd name="connsiteX11" fmla="*/ 382578 w 456515"/>
                    <a:gd name="connsiteY11" fmla="*/ 186419 h 18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6515" h="186419">
                      <a:moveTo>
                        <a:pt x="382578" y="186419"/>
                      </a:moveTo>
                      <a:lnTo>
                        <a:pt x="331604" y="186419"/>
                      </a:lnTo>
                      <a:lnTo>
                        <a:pt x="323973" y="148620"/>
                      </a:lnTo>
                      <a:cubicBezTo>
                        <a:pt x="308203" y="111337"/>
                        <a:pt x="271286" y="85176"/>
                        <a:pt x="228258" y="85176"/>
                      </a:cubicBezTo>
                      <a:cubicBezTo>
                        <a:pt x="185231" y="85176"/>
                        <a:pt x="148313" y="111337"/>
                        <a:pt x="132543" y="148620"/>
                      </a:cubicBezTo>
                      <a:lnTo>
                        <a:pt x="124912" y="186419"/>
                      </a:lnTo>
                      <a:lnTo>
                        <a:pt x="73937" y="186419"/>
                      </a:lnTo>
                      <a:cubicBezTo>
                        <a:pt x="35784" y="186423"/>
                        <a:pt x="3827" y="157530"/>
                        <a:pt x="0" y="119570"/>
                      </a:cubicBezTo>
                      <a:lnTo>
                        <a:pt x="228258" y="0"/>
                      </a:lnTo>
                      <a:lnTo>
                        <a:pt x="456515" y="119570"/>
                      </a:lnTo>
                      <a:cubicBezTo>
                        <a:pt x="452854" y="155921"/>
                        <a:pt x="423307" y="184218"/>
                        <a:pt x="386830" y="186304"/>
                      </a:cubicBezTo>
                      <a:lnTo>
                        <a:pt x="382578" y="186419"/>
                      </a:ln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36000">
                          <a:schemeClr val="tx1"/>
                        </a:gs>
                        <a:gs pos="0">
                          <a:schemeClr val="tx1"/>
                        </a:gs>
                      </a:gsLst>
                      <a:lin ang="0" scaled="1"/>
                    </a:gradFill>
                    <a:effectLst/>
                    <a:uLnTx/>
                    <a:uFillTx/>
                    <a:latin typeface="+mj-lt"/>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E8451F41-0609-C2D6-057B-96840658577B}"/>
                    </a:ext>
                  </a:extLst>
                </p:cNvPr>
                <p:cNvSpPr/>
                <p:nvPr/>
              </p:nvSpPr>
              <p:spPr bwMode="auto">
                <a:xfrm rot="10800000">
                  <a:off x="6550839" y="3438001"/>
                  <a:ext cx="457246" cy="260448"/>
                </a:xfrm>
                <a:custGeom>
                  <a:avLst/>
                  <a:gdLst>
                    <a:gd name="connsiteX0" fmla="*/ 457246 w 457246"/>
                    <a:gd name="connsiteY0" fmla="*/ 260448 h 260448"/>
                    <a:gd name="connsiteX1" fmla="*/ 236579 w 457246"/>
                    <a:gd name="connsiteY1" fmla="*/ 144856 h 260448"/>
                    <a:gd name="connsiteX2" fmla="*/ 220667 w 457246"/>
                    <a:gd name="connsiteY2" fmla="*/ 144856 h 260448"/>
                    <a:gd name="connsiteX3" fmla="*/ 0 w 457246"/>
                    <a:gd name="connsiteY3" fmla="*/ 260448 h 260448"/>
                    <a:gd name="connsiteX4" fmla="*/ 0 w 457246"/>
                    <a:gd name="connsiteY4" fmla="*/ 74303 h 260448"/>
                    <a:gd name="connsiteX5" fmla="*/ 70095 w 457246"/>
                    <a:gd name="connsiteY5" fmla="*/ 114 h 260448"/>
                    <a:gd name="connsiteX6" fmla="*/ 74302 w 457246"/>
                    <a:gd name="connsiteY6" fmla="*/ 0 h 260448"/>
                    <a:gd name="connsiteX7" fmla="*/ 382943 w 457246"/>
                    <a:gd name="connsiteY7" fmla="*/ 0 h 260448"/>
                    <a:gd name="connsiteX8" fmla="*/ 457131 w 457246"/>
                    <a:gd name="connsiteY8" fmla="*/ 70096 h 260448"/>
                    <a:gd name="connsiteX9" fmla="*/ 457246 w 457246"/>
                    <a:gd name="connsiteY9" fmla="*/ 74303 h 260448"/>
                    <a:gd name="connsiteX10" fmla="*/ 457246 w 457246"/>
                    <a:gd name="connsiteY10" fmla="*/ 260448 h 26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46" h="260448">
                      <a:moveTo>
                        <a:pt x="457246" y="260448"/>
                      </a:moveTo>
                      <a:lnTo>
                        <a:pt x="236579" y="144856"/>
                      </a:lnTo>
                      <a:cubicBezTo>
                        <a:pt x="231595" y="142245"/>
                        <a:pt x="225650" y="142245"/>
                        <a:pt x="220667" y="144856"/>
                      </a:cubicBezTo>
                      <a:lnTo>
                        <a:pt x="0" y="260448"/>
                      </a:lnTo>
                      <a:lnTo>
                        <a:pt x="0" y="74303"/>
                      </a:lnTo>
                      <a:cubicBezTo>
                        <a:pt x="-3" y="34899"/>
                        <a:pt x="30753" y="2346"/>
                        <a:pt x="70095" y="114"/>
                      </a:cubicBezTo>
                      <a:lnTo>
                        <a:pt x="74302" y="0"/>
                      </a:lnTo>
                      <a:lnTo>
                        <a:pt x="382943" y="0"/>
                      </a:lnTo>
                      <a:cubicBezTo>
                        <a:pt x="422347" y="-2"/>
                        <a:pt x="454901" y="30755"/>
                        <a:pt x="457131" y="70096"/>
                      </a:cubicBezTo>
                      <a:lnTo>
                        <a:pt x="457246" y="74303"/>
                      </a:lnTo>
                      <a:lnTo>
                        <a:pt x="457246" y="260448"/>
                      </a:lnTo>
                      <a:close/>
                    </a:path>
                  </a:pathLst>
                </a:cu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36000">
                          <a:schemeClr val="tx1"/>
                        </a:gs>
                        <a:gs pos="0">
                          <a:schemeClr val="tx1"/>
                        </a:gs>
                      </a:gsLst>
                      <a:lin ang="0" scaled="1"/>
                    </a:gradFill>
                    <a:effectLst/>
                    <a:uLnTx/>
                    <a:uFillTx/>
                    <a:latin typeface="+mj-lt"/>
                    <a:ea typeface="Segoe UI" pitchFamily="34" charset="0"/>
                    <a:cs typeface="Segoe UI" pitchFamily="34" charset="0"/>
                  </a:endParaRPr>
                </a:p>
              </p:txBody>
            </p:sp>
          </p:grpSp>
          <p:sp>
            <p:nvSpPr>
              <p:cNvPr id="38" name="Freeform: Shape 37">
                <a:extLst>
                  <a:ext uri="{FF2B5EF4-FFF2-40B4-BE49-F238E27FC236}">
                    <a16:creationId xmlns:a16="http://schemas.microsoft.com/office/drawing/2014/main" id="{1F8E1F25-239A-B6F2-7C67-D23F4C54F589}"/>
                  </a:ext>
                </a:extLst>
              </p:cNvPr>
              <p:cNvSpPr/>
              <p:nvPr/>
            </p:nvSpPr>
            <p:spPr bwMode="auto">
              <a:xfrm>
                <a:off x="6791704" y="3078252"/>
                <a:ext cx="107710" cy="107710"/>
              </a:xfrm>
              <a:custGeom>
                <a:avLst/>
                <a:gdLst>
                  <a:gd name="connsiteX0" fmla="*/ 76993 w 153988"/>
                  <a:gd name="connsiteY0" fmla="*/ 24747 h 153988"/>
                  <a:gd name="connsiteX1" fmla="*/ 24747 w 153988"/>
                  <a:gd name="connsiteY1" fmla="*/ 76993 h 153988"/>
                  <a:gd name="connsiteX2" fmla="*/ 76993 w 153988"/>
                  <a:gd name="connsiteY2" fmla="*/ 129239 h 153988"/>
                  <a:gd name="connsiteX3" fmla="*/ 129239 w 153988"/>
                  <a:gd name="connsiteY3" fmla="*/ 76993 h 153988"/>
                  <a:gd name="connsiteX4" fmla="*/ 76993 w 153988"/>
                  <a:gd name="connsiteY4" fmla="*/ 24747 h 153988"/>
                  <a:gd name="connsiteX5" fmla="*/ 76994 w 153988"/>
                  <a:gd name="connsiteY5" fmla="*/ 0 h 153988"/>
                  <a:gd name="connsiteX6" fmla="*/ 153988 w 153988"/>
                  <a:gd name="connsiteY6" fmla="*/ 76994 h 153988"/>
                  <a:gd name="connsiteX7" fmla="*/ 76994 w 153988"/>
                  <a:gd name="connsiteY7" fmla="*/ 153988 h 153988"/>
                  <a:gd name="connsiteX8" fmla="*/ 0 w 153988"/>
                  <a:gd name="connsiteY8" fmla="*/ 76994 h 153988"/>
                  <a:gd name="connsiteX9" fmla="*/ 76994 w 153988"/>
                  <a:gd name="connsiteY9" fmla="*/ 0 h 15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988" h="153988">
                    <a:moveTo>
                      <a:pt x="76993" y="24747"/>
                    </a:moveTo>
                    <a:cubicBezTo>
                      <a:pt x="48138" y="24747"/>
                      <a:pt x="24747" y="48138"/>
                      <a:pt x="24747" y="76993"/>
                    </a:cubicBezTo>
                    <a:cubicBezTo>
                      <a:pt x="24747" y="105848"/>
                      <a:pt x="48138" y="129239"/>
                      <a:pt x="76993" y="129239"/>
                    </a:cubicBezTo>
                    <a:cubicBezTo>
                      <a:pt x="105848" y="129239"/>
                      <a:pt x="129239" y="105848"/>
                      <a:pt x="129239" y="76993"/>
                    </a:cubicBezTo>
                    <a:cubicBezTo>
                      <a:pt x="129239" y="48138"/>
                      <a:pt x="105848" y="24747"/>
                      <a:pt x="76993" y="24747"/>
                    </a:cubicBezTo>
                    <a:close/>
                    <a:moveTo>
                      <a:pt x="76994" y="0"/>
                    </a:moveTo>
                    <a:cubicBezTo>
                      <a:pt x="119517" y="0"/>
                      <a:pt x="153988" y="34471"/>
                      <a:pt x="153988" y="76994"/>
                    </a:cubicBezTo>
                    <a:cubicBezTo>
                      <a:pt x="153988" y="119517"/>
                      <a:pt x="119517" y="153988"/>
                      <a:pt x="76994" y="153988"/>
                    </a:cubicBezTo>
                    <a:cubicBezTo>
                      <a:pt x="34471" y="153988"/>
                      <a:pt x="0" y="119517"/>
                      <a:pt x="0" y="76994"/>
                    </a:cubicBezTo>
                    <a:cubicBezTo>
                      <a:pt x="0" y="34471"/>
                      <a:pt x="34471" y="0"/>
                      <a:pt x="7699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36000">
                        <a:schemeClr val="tx1"/>
                      </a:gs>
                      <a:gs pos="0">
                        <a:schemeClr val="tx1"/>
                      </a:gs>
                    </a:gsLst>
                    <a:lin ang="0" scaled="1"/>
                  </a:gradFill>
                  <a:effectLst/>
                  <a:uLnTx/>
                  <a:uFillTx/>
                  <a:latin typeface="+mj-lt"/>
                  <a:ea typeface="Segoe UI" pitchFamily="34" charset="0"/>
                  <a:cs typeface="Segoe UI" pitchFamily="34" charset="0"/>
                </a:endParaRPr>
              </a:p>
            </p:txBody>
          </p:sp>
        </p:grpSp>
      </p:grpSp>
      <p:grpSp>
        <p:nvGrpSpPr>
          <p:cNvPr id="42" name="Group 41">
            <a:extLst>
              <a:ext uri="{FF2B5EF4-FFF2-40B4-BE49-F238E27FC236}">
                <a16:creationId xmlns:a16="http://schemas.microsoft.com/office/drawing/2014/main" id="{BF5DE68C-E55D-AA41-7B1C-CBC0B1504BCA}"/>
              </a:ext>
              <a:ext uri="{C183D7F6-B498-43B3-948B-1728B52AA6E4}">
                <adec:decorative xmlns:adec="http://schemas.microsoft.com/office/drawing/2017/decorative" val="1"/>
              </a:ext>
            </a:extLst>
          </p:cNvPr>
          <p:cNvGrpSpPr/>
          <p:nvPr/>
        </p:nvGrpSpPr>
        <p:grpSpPr>
          <a:xfrm>
            <a:off x="8916862" y="3228376"/>
            <a:ext cx="934220" cy="934220"/>
            <a:chOff x="9057631" y="2970516"/>
            <a:chExt cx="934220" cy="934220"/>
          </a:xfrm>
        </p:grpSpPr>
        <p:sp>
          <p:nvSpPr>
            <p:cNvPr id="43" name="Oval 42">
              <a:extLst>
                <a:ext uri="{FF2B5EF4-FFF2-40B4-BE49-F238E27FC236}">
                  <a16:creationId xmlns:a16="http://schemas.microsoft.com/office/drawing/2014/main" id="{8A59C280-C6AF-DA9D-75A4-E0DFB4FD9B2C}"/>
                </a:ext>
              </a:extLst>
            </p:cNvPr>
            <p:cNvSpPr/>
            <p:nvPr/>
          </p:nvSpPr>
          <p:spPr bwMode="auto">
            <a:xfrm>
              <a:off x="9057631" y="2970516"/>
              <a:ext cx="934220" cy="934220"/>
            </a:xfrm>
            <a:prstGeom prst="ellipse">
              <a:avLst/>
            </a:prstGeom>
            <a:solidFill>
              <a:schemeClr val="bg1">
                <a:lumMod val="90000"/>
                <a:lumOff val="10000"/>
              </a:schemeClr>
            </a:solidFill>
            <a:ln w="57150">
              <a:solidFill>
                <a:srgbClr val="187BA2"/>
              </a:solidFill>
            </a:ln>
            <a:effectLst>
              <a:outerShdw blurRad="63500" dist="63500" dir="2700000" algn="tl" rotWithShape="0">
                <a:srgbClr val="000000">
                  <a:alpha val="50000"/>
                </a:srgbClr>
              </a:outerShdw>
            </a:effectLst>
          </p:spPr>
          <p:txBody>
            <a:bodyPr wrap="square" lIns="0" tIns="18288" rIns="0" bIns="4572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grpSp>
          <p:nvGrpSpPr>
            <p:cNvPr id="44" name="Group 43">
              <a:extLst>
                <a:ext uri="{FF2B5EF4-FFF2-40B4-BE49-F238E27FC236}">
                  <a16:creationId xmlns:a16="http://schemas.microsoft.com/office/drawing/2014/main" id="{A94B59A8-60CE-0F61-E38A-4CE1D8EAC2AB}"/>
                </a:ext>
              </a:extLst>
            </p:cNvPr>
            <p:cNvGrpSpPr/>
            <p:nvPr/>
          </p:nvGrpSpPr>
          <p:grpSpPr>
            <a:xfrm>
              <a:off x="9244898" y="3194741"/>
              <a:ext cx="559687" cy="485770"/>
              <a:chOff x="6000749" y="3343275"/>
              <a:chExt cx="190500" cy="165341"/>
            </a:xfrm>
            <a:solidFill>
              <a:srgbClr val="FFFFFF"/>
            </a:solidFill>
          </p:grpSpPr>
          <p:sp>
            <p:nvSpPr>
              <p:cNvPr id="45" name="Freeform: Shape 44">
                <a:extLst>
                  <a:ext uri="{FF2B5EF4-FFF2-40B4-BE49-F238E27FC236}">
                    <a16:creationId xmlns:a16="http://schemas.microsoft.com/office/drawing/2014/main" id="{186881D2-7068-666D-8DA7-916145CED3B1}"/>
                  </a:ext>
                </a:extLst>
              </p:cNvPr>
              <p:cNvSpPr/>
              <p:nvPr/>
            </p:nvSpPr>
            <p:spPr>
              <a:xfrm>
                <a:off x="6000749" y="3343275"/>
                <a:ext cx="190500" cy="165341"/>
              </a:xfrm>
              <a:custGeom>
                <a:avLst/>
                <a:gdLst>
                  <a:gd name="connsiteX0" fmla="*/ 95250 w 190500"/>
                  <a:gd name="connsiteY0" fmla="*/ 19050 h 165341"/>
                  <a:gd name="connsiteX1" fmla="*/ 19047 w 190500"/>
                  <a:gd name="connsiteY1" fmla="*/ 95247 h 165341"/>
                  <a:gd name="connsiteX2" fmla="*/ 41320 w 190500"/>
                  <a:gd name="connsiteY2" fmla="*/ 149085 h 165341"/>
                  <a:gd name="connsiteX3" fmla="*/ 41305 w 190500"/>
                  <a:gd name="connsiteY3" fmla="*/ 162558 h 165341"/>
                  <a:gd name="connsiteX4" fmla="*/ 27832 w 190500"/>
                  <a:gd name="connsiteY4" fmla="*/ 162544 h 165341"/>
                  <a:gd name="connsiteX5" fmla="*/ 0 w 190500"/>
                  <a:gd name="connsiteY5" fmla="*/ 95250 h 165341"/>
                  <a:gd name="connsiteX6" fmla="*/ 95250 w 190500"/>
                  <a:gd name="connsiteY6" fmla="*/ 0 h 165341"/>
                  <a:gd name="connsiteX7" fmla="*/ 190500 w 190500"/>
                  <a:gd name="connsiteY7" fmla="*/ 95250 h 165341"/>
                  <a:gd name="connsiteX8" fmla="*/ 162668 w 190500"/>
                  <a:gd name="connsiteY8" fmla="*/ 162544 h 165341"/>
                  <a:gd name="connsiteX9" fmla="*/ 149195 w 190500"/>
                  <a:gd name="connsiteY9" fmla="*/ 162558 h 165341"/>
                  <a:gd name="connsiteX10" fmla="*/ 149181 w 190500"/>
                  <a:gd name="connsiteY10" fmla="*/ 149085 h 165341"/>
                  <a:gd name="connsiteX11" fmla="*/ 149088 w 190500"/>
                  <a:gd name="connsiteY11" fmla="*/ 41322 h 165341"/>
                  <a:gd name="connsiteX12" fmla="*/ 95250 w 190500"/>
                  <a:gd name="connsiteY12" fmla="*/ 19050 h 16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165341">
                    <a:moveTo>
                      <a:pt x="95250" y="19050"/>
                    </a:moveTo>
                    <a:cubicBezTo>
                      <a:pt x="53166" y="19048"/>
                      <a:pt x="19049" y="53163"/>
                      <a:pt x="19047" y="95247"/>
                    </a:cubicBezTo>
                    <a:cubicBezTo>
                      <a:pt x="19047" y="115435"/>
                      <a:pt x="27057" y="134798"/>
                      <a:pt x="41320" y="149085"/>
                    </a:cubicBezTo>
                    <a:cubicBezTo>
                      <a:pt x="45036" y="152810"/>
                      <a:pt x="45030" y="158842"/>
                      <a:pt x="41305" y="162558"/>
                    </a:cubicBezTo>
                    <a:cubicBezTo>
                      <a:pt x="37581" y="166275"/>
                      <a:pt x="31549" y="166268"/>
                      <a:pt x="27832" y="162544"/>
                    </a:cubicBezTo>
                    <a:cubicBezTo>
                      <a:pt x="9983" y="144701"/>
                      <a:pt x="-31" y="120488"/>
                      <a:pt x="0" y="95250"/>
                    </a:cubicBezTo>
                    <a:cubicBezTo>
                      <a:pt x="0" y="42643"/>
                      <a:pt x="42644" y="0"/>
                      <a:pt x="95250" y="0"/>
                    </a:cubicBezTo>
                    <a:cubicBezTo>
                      <a:pt x="147857" y="0"/>
                      <a:pt x="190500" y="42643"/>
                      <a:pt x="190500" y="95250"/>
                    </a:cubicBezTo>
                    <a:cubicBezTo>
                      <a:pt x="190532" y="120488"/>
                      <a:pt x="180517" y="144701"/>
                      <a:pt x="162668" y="162544"/>
                    </a:cubicBezTo>
                    <a:cubicBezTo>
                      <a:pt x="158951" y="166268"/>
                      <a:pt x="152919" y="166275"/>
                      <a:pt x="149195" y="162558"/>
                    </a:cubicBezTo>
                    <a:cubicBezTo>
                      <a:pt x="145471" y="158842"/>
                      <a:pt x="145464" y="152810"/>
                      <a:pt x="149181" y="149085"/>
                    </a:cubicBezTo>
                    <a:cubicBezTo>
                      <a:pt x="178913" y="119302"/>
                      <a:pt x="178872" y="71055"/>
                      <a:pt x="149088" y="41322"/>
                    </a:cubicBezTo>
                    <a:cubicBezTo>
                      <a:pt x="134801" y="27060"/>
                      <a:pt x="115438" y="19049"/>
                      <a:pt x="95250" y="19050"/>
                    </a:cubicBezTo>
                    <a:close/>
                  </a:path>
                </a:pathLst>
              </a:custGeom>
              <a:solidFill>
                <a:schemeClr val="tx1"/>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sp>
            <p:nvSpPr>
              <p:cNvPr id="46" name="Freeform: Shape 45">
                <a:extLst>
                  <a:ext uri="{FF2B5EF4-FFF2-40B4-BE49-F238E27FC236}">
                    <a16:creationId xmlns:a16="http://schemas.microsoft.com/office/drawing/2014/main" id="{0804BF54-4A9F-DA8F-F681-8928D8DEBDB3}"/>
                  </a:ext>
                </a:extLst>
              </p:cNvPr>
              <p:cNvSpPr/>
              <p:nvPr/>
            </p:nvSpPr>
            <p:spPr>
              <a:xfrm>
                <a:off x="6076950" y="3419475"/>
                <a:ext cx="38100" cy="38100"/>
              </a:xfrm>
              <a:custGeom>
                <a:avLst/>
                <a:gdLst>
                  <a:gd name="connsiteX0" fmla="*/ 19050 w 38100"/>
                  <a:gd name="connsiteY0" fmla="*/ 0 h 38100"/>
                  <a:gd name="connsiteX1" fmla="*/ 0 w 38100"/>
                  <a:gd name="connsiteY1" fmla="*/ 19050 h 38100"/>
                  <a:gd name="connsiteX2" fmla="*/ 19050 w 38100"/>
                  <a:gd name="connsiteY2" fmla="*/ 38100 h 38100"/>
                  <a:gd name="connsiteX3" fmla="*/ 38100 w 38100"/>
                  <a:gd name="connsiteY3" fmla="*/ 19050 h 38100"/>
                  <a:gd name="connsiteX4" fmla="*/ 19050 w 38100"/>
                  <a:gd name="connsiteY4" fmla="*/ 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050" y="0"/>
                    </a:moveTo>
                    <a:cubicBezTo>
                      <a:pt x="8529" y="0"/>
                      <a:pt x="0" y="8529"/>
                      <a:pt x="0" y="19050"/>
                    </a:cubicBezTo>
                    <a:cubicBezTo>
                      <a:pt x="0" y="29571"/>
                      <a:pt x="8529" y="38100"/>
                      <a:pt x="19050" y="38100"/>
                    </a:cubicBezTo>
                    <a:cubicBezTo>
                      <a:pt x="29571" y="38100"/>
                      <a:pt x="38100" y="29571"/>
                      <a:pt x="38100" y="19050"/>
                    </a:cubicBezTo>
                    <a:cubicBezTo>
                      <a:pt x="38100" y="8529"/>
                      <a:pt x="29571" y="0"/>
                      <a:pt x="19050" y="0"/>
                    </a:cubicBezTo>
                    <a:close/>
                  </a:path>
                </a:pathLst>
              </a:custGeom>
              <a:solidFill>
                <a:schemeClr val="tx1"/>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sp>
            <p:nvSpPr>
              <p:cNvPr id="47" name="Freeform: Shape 46">
                <a:extLst>
                  <a:ext uri="{FF2B5EF4-FFF2-40B4-BE49-F238E27FC236}">
                    <a16:creationId xmlns:a16="http://schemas.microsoft.com/office/drawing/2014/main" id="{DF3710C6-0B32-D714-171D-D056C6490DFB}"/>
                  </a:ext>
                </a:extLst>
              </p:cNvPr>
              <p:cNvSpPr/>
              <p:nvPr/>
            </p:nvSpPr>
            <p:spPr>
              <a:xfrm>
                <a:off x="6038854" y="3381377"/>
                <a:ext cx="114299" cy="100353"/>
              </a:xfrm>
              <a:custGeom>
                <a:avLst/>
                <a:gdLst>
                  <a:gd name="connsiteX0" fmla="*/ 19045 w 114299"/>
                  <a:gd name="connsiteY0" fmla="*/ 57148 h 100353"/>
                  <a:gd name="connsiteX1" fmla="*/ 57137 w 114299"/>
                  <a:gd name="connsiteY1" fmla="*/ 19040 h 100353"/>
                  <a:gd name="connsiteX2" fmla="*/ 95245 w 114299"/>
                  <a:gd name="connsiteY2" fmla="*/ 57132 h 100353"/>
                  <a:gd name="connsiteX3" fmla="*/ 84082 w 114299"/>
                  <a:gd name="connsiteY3" fmla="*/ 84085 h 100353"/>
                  <a:gd name="connsiteX4" fmla="*/ 84082 w 114299"/>
                  <a:gd name="connsiteY4" fmla="*/ 97562 h 100353"/>
                  <a:gd name="connsiteX5" fmla="*/ 97560 w 114299"/>
                  <a:gd name="connsiteY5" fmla="*/ 97562 h 100353"/>
                  <a:gd name="connsiteX6" fmla="*/ 97563 w 114299"/>
                  <a:gd name="connsiteY6" fmla="*/ 16740 h 100353"/>
                  <a:gd name="connsiteX7" fmla="*/ 16740 w 114299"/>
                  <a:gd name="connsiteY7" fmla="*/ 16738 h 100353"/>
                  <a:gd name="connsiteX8" fmla="*/ 16738 w 114299"/>
                  <a:gd name="connsiteY8" fmla="*/ 97560 h 100353"/>
                  <a:gd name="connsiteX9" fmla="*/ 16740 w 114299"/>
                  <a:gd name="connsiteY9" fmla="*/ 97562 h 100353"/>
                  <a:gd name="connsiteX10" fmla="*/ 30213 w 114299"/>
                  <a:gd name="connsiteY10" fmla="*/ 97558 h 100353"/>
                  <a:gd name="connsiteX11" fmla="*/ 30209 w 114299"/>
                  <a:gd name="connsiteY11" fmla="*/ 84085 h 100353"/>
                  <a:gd name="connsiteX12" fmla="*/ 19045 w 114299"/>
                  <a:gd name="connsiteY12" fmla="*/ 57148 h 10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299" h="100353">
                    <a:moveTo>
                      <a:pt x="19045" y="57148"/>
                    </a:moveTo>
                    <a:cubicBezTo>
                      <a:pt x="19041" y="36106"/>
                      <a:pt x="36095" y="19044"/>
                      <a:pt x="57137" y="19040"/>
                    </a:cubicBezTo>
                    <a:cubicBezTo>
                      <a:pt x="78179" y="19035"/>
                      <a:pt x="95240" y="36090"/>
                      <a:pt x="95245" y="57132"/>
                    </a:cubicBezTo>
                    <a:cubicBezTo>
                      <a:pt x="95247" y="67242"/>
                      <a:pt x="91231" y="76937"/>
                      <a:pt x="84082" y="84085"/>
                    </a:cubicBezTo>
                    <a:cubicBezTo>
                      <a:pt x="80361" y="87806"/>
                      <a:pt x="80361" y="93841"/>
                      <a:pt x="84082" y="97562"/>
                    </a:cubicBezTo>
                    <a:cubicBezTo>
                      <a:pt x="87803" y="101284"/>
                      <a:pt x="93838" y="101284"/>
                      <a:pt x="97560" y="97562"/>
                    </a:cubicBezTo>
                    <a:cubicBezTo>
                      <a:pt x="119879" y="75244"/>
                      <a:pt x="119880" y="39059"/>
                      <a:pt x="97563" y="16740"/>
                    </a:cubicBezTo>
                    <a:cubicBezTo>
                      <a:pt x="75245" y="-5579"/>
                      <a:pt x="39059" y="-5580"/>
                      <a:pt x="16740" y="16738"/>
                    </a:cubicBezTo>
                    <a:cubicBezTo>
                      <a:pt x="-5579" y="39055"/>
                      <a:pt x="-5580" y="75241"/>
                      <a:pt x="16738" y="97560"/>
                    </a:cubicBezTo>
                    <a:cubicBezTo>
                      <a:pt x="16738" y="97561"/>
                      <a:pt x="16739" y="97562"/>
                      <a:pt x="16740" y="97562"/>
                    </a:cubicBezTo>
                    <a:cubicBezTo>
                      <a:pt x="20462" y="101282"/>
                      <a:pt x="26494" y="101279"/>
                      <a:pt x="30213" y="97558"/>
                    </a:cubicBezTo>
                    <a:cubicBezTo>
                      <a:pt x="33933" y="93836"/>
                      <a:pt x="33930" y="87804"/>
                      <a:pt x="30209" y="84085"/>
                    </a:cubicBezTo>
                    <a:cubicBezTo>
                      <a:pt x="23049" y="76950"/>
                      <a:pt x="19031" y="67255"/>
                      <a:pt x="19045" y="57148"/>
                    </a:cubicBezTo>
                    <a:close/>
                  </a:path>
                </a:pathLst>
              </a:custGeom>
              <a:solidFill>
                <a:schemeClr val="tx1"/>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grpSp>
      </p:grpSp>
      <p:grpSp>
        <p:nvGrpSpPr>
          <p:cNvPr id="48" name="Group 47">
            <a:extLst>
              <a:ext uri="{FF2B5EF4-FFF2-40B4-BE49-F238E27FC236}">
                <a16:creationId xmlns:a16="http://schemas.microsoft.com/office/drawing/2014/main" id="{434D4057-A63D-F4E7-F838-E64ECC41F3D5}"/>
              </a:ext>
              <a:ext uri="{C183D7F6-B498-43B3-948B-1728B52AA6E4}">
                <adec:decorative xmlns:adec="http://schemas.microsoft.com/office/drawing/2017/decorative" val="1"/>
              </a:ext>
            </a:extLst>
          </p:cNvPr>
          <p:cNvGrpSpPr/>
          <p:nvPr/>
        </p:nvGrpSpPr>
        <p:grpSpPr>
          <a:xfrm>
            <a:off x="10229401" y="3251330"/>
            <a:ext cx="934220" cy="934220"/>
            <a:chOff x="10429498" y="2993470"/>
            <a:chExt cx="934220" cy="934220"/>
          </a:xfrm>
        </p:grpSpPr>
        <p:sp>
          <p:nvSpPr>
            <p:cNvPr id="49" name="Oval 48">
              <a:extLst>
                <a:ext uri="{FF2B5EF4-FFF2-40B4-BE49-F238E27FC236}">
                  <a16:creationId xmlns:a16="http://schemas.microsoft.com/office/drawing/2014/main" id="{FE070C84-0A06-9596-2A75-3AD396106C9A}"/>
                </a:ext>
              </a:extLst>
            </p:cNvPr>
            <p:cNvSpPr/>
            <p:nvPr/>
          </p:nvSpPr>
          <p:spPr bwMode="auto">
            <a:xfrm>
              <a:off x="10429498" y="2993470"/>
              <a:ext cx="934220" cy="934220"/>
            </a:xfrm>
            <a:prstGeom prst="ellipse">
              <a:avLst/>
            </a:prstGeom>
            <a:solidFill>
              <a:schemeClr val="bg1">
                <a:lumMod val="90000"/>
                <a:lumOff val="10000"/>
              </a:schemeClr>
            </a:solidFill>
            <a:ln w="57150">
              <a:solidFill>
                <a:srgbClr val="27787F"/>
              </a:solidFill>
            </a:ln>
            <a:effectLst>
              <a:outerShdw blurRad="63500" dist="63500" dir="2700000" algn="tl" rotWithShape="0">
                <a:srgbClr val="000000">
                  <a:alpha val="50000"/>
                </a:srgbClr>
              </a:outerShdw>
            </a:effectLst>
          </p:spPr>
          <p:txBody>
            <a:bodyPr wrap="square" lIns="0" tIns="18288" rIns="0" bIns="45720" rtlCol="0" anchor="ctr" anchorCtr="0">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gradFill>
                  <a:gsLst>
                    <a:gs pos="36000">
                      <a:schemeClr val="tx1"/>
                    </a:gs>
                    <a:gs pos="0">
                      <a:schemeClr val="tx1"/>
                    </a:gs>
                  </a:gsLst>
                  <a:lin ang="0" scaled="1"/>
                </a:gradFill>
                <a:effectLst/>
                <a:uLnTx/>
                <a:uFillTx/>
                <a:latin typeface="+mj-lt"/>
                <a:ea typeface="+mn-ea"/>
                <a:cs typeface="+mn-cs"/>
              </a:endParaRPr>
            </a:p>
          </p:txBody>
        </p:sp>
        <p:grpSp>
          <p:nvGrpSpPr>
            <p:cNvPr id="50" name="Group 49">
              <a:extLst>
                <a:ext uri="{FF2B5EF4-FFF2-40B4-BE49-F238E27FC236}">
                  <a16:creationId xmlns:a16="http://schemas.microsoft.com/office/drawing/2014/main" id="{F1F6D364-C573-E8EC-5B48-F48F15FD22C7}"/>
                </a:ext>
              </a:extLst>
            </p:cNvPr>
            <p:cNvGrpSpPr/>
            <p:nvPr/>
          </p:nvGrpSpPr>
          <p:grpSpPr>
            <a:xfrm>
              <a:off x="10660351" y="3166075"/>
              <a:ext cx="472515" cy="543103"/>
              <a:chOff x="6050028" y="3139100"/>
              <a:chExt cx="605485" cy="695937"/>
            </a:xfrm>
            <a:solidFill>
              <a:srgbClr val="FFFFFF"/>
            </a:solidFill>
          </p:grpSpPr>
          <p:sp>
            <p:nvSpPr>
              <p:cNvPr id="51" name="Graphic 150">
                <a:extLst>
                  <a:ext uri="{FF2B5EF4-FFF2-40B4-BE49-F238E27FC236}">
                    <a16:creationId xmlns:a16="http://schemas.microsoft.com/office/drawing/2014/main" id="{61C4CBCD-DE7B-2562-332B-B0DB70FC1600}"/>
                  </a:ext>
                </a:extLst>
              </p:cNvPr>
              <p:cNvSpPr/>
              <p:nvPr/>
            </p:nvSpPr>
            <p:spPr>
              <a:xfrm>
                <a:off x="6050028" y="3411911"/>
                <a:ext cx="253347" cy="316600"/>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solidFill>
                <a:schemeClr val="tx1"/>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sp>
            <p:nvSpPr>
              <p:cNvPr id="52" name="Graphic 150">
                <a:extLst>
                  <a:ext uri="{FF2B5EF4-FFF2-40B4-BE49-F238E27FC236}">
                    <a16:creationId xmlns:a16="http://schemas.microsoft.com/office/drawing/2014/main" id="{119087EE-AA60-3376-D20C-A185A3066919}"/>
                  </a:ext>
                </a:extLst>
              </p:cNvPr>
              <p:cNvSpPr/>
              <p:nvPr/>
            </p:nvSpPr>
            <p:spPr>
              <a:xfrm>
                <a:off x="6353216" y="3457266"/>
                <a:ext cx="302297" cy="377771"/>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solidFill>
                <a:schemeClr val="tx1"/>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sp>
            <p:nvSpPr>
              <p:cNvPr id="53" name="Graphic 193">
                <a:extLst>
                  <a:ext uri="{FF2B5EF4-FFF2-40B4-BE49-F238E27FC236}">
                    <a16:creationId xmlns:a16="http://schemas.microsoft.com/office/drawing/2014/main" id="{EDDD0927-0F86-F188-6B46-523677E4C301}"/>
                  </a:ext>
                </a:extLst>
              </p:cNvPr>
              <p:cNvSpPr/>
              <p:nvPr/>
            </p:nvSpPr>
            <p:spPr>
              <a:xfrm rot="16200000" flipV="1">
                <a:off x="6234143" y="3124206"/>
                <a:ext cx="255327" cy="285115"/>
              </a:xfrm>
              <a:custGeom>
                <a:avLst/>
                <a:gdLst>
                  <a:gd name="connsiteX0" fmla="*/ 38100 w 285750"/>
                  <a:gd name="connsiteY0" fmla="*/ 19050 h 319087"/>
                  <a:gd name="connsiteX1" fmla="*/ 57150 w 285750"/>
                  <a:gd name="connsiteY1" fmla="*/ 0 h 319087"/>
                  <a:gd name="connsiteX2" fmla="*/ 152400 w 285750"/>
                  <a:gd name="connsiteY2" fmla="*/ 0 h 319087"/>
                  <a:gd name="connsiteX3" fmla="*/ 251801 w 285750"/>
                  <a:gd name="connsiteY3" fmla="*/ 38531 h 319087"/>
                  <a:gd name="connsiteX4" fmla="*/ 285750 w 285750"/>
                  <a:gd name="connsiteY4" fmla="*/ 123825 h 319087"/>
                  <a:gd name="connsiteX5" fmla="*/ 251801 w 285750"/>
                  <a:gd name="connsiteY5" fmla="*/ 209119 h 319087"/>
                  <a:gd name="connsiteX6" fmla="*/ 152400 w 285750"/>
                  <a:gd name="connsiteY6" fmla="*/ 247650 h 319087"/>
                  <a:gd name="connsiteX7" fmla="*/ 65041 w 285750"/>
                  <a:gd name="connsiteY7" fmla="*/ 247650 h 319087"/>
                  <a:gd name="connsiteX8" fmla="*/ 103958 w 285750"/>
                  <a:gd name="connsiteY8" fmla="*/ 286567 h 319087"/>
                  <a:gd name="connsiteX9" fmla="*/ 103958 w 285750"/>
                  <a:gd name="connsiteY9" fmla="*/ 313508 h 319087"/>
                  <a:gd name="connsiteX10" fmla="*/ 77017 w 285750"/>
                  <a:gd name="connsiteY10" fmla="*/ 313508 h 319087"/>
                  <a:gd name="connsiteX11" fmla="*/ 5580 w 285750"/>
                  <a:gd name="connsiteY11" fmla="*/ 242070 h 319087"/>
                  <a:gd name="connsiteX12" fmla="*/ 5580 w 285750"/>
                  <a:gd name="connsiteY12" fmla="*/ 215130 h 319087"/>
                  <a:gd name="connsiteX13" fmla="*/ 77017 w 285750"/>
                  <a:gd name="connsiteY13" fmla="*/ 143692 h 319087"/>
                  <a:gd name="connsiteX14" fmla="*/ 103958 w 285750"/>
                  <a:gd name="connsiteY14" fmla="*/ 143692 h 319087"/>
                  <a:gd name="connsiteX15" fmla="*/ 103958 w 285750"/>
                  <a:gd name="connsiteY15" fmla="*/ 170633 h 319087"/>
                  <a:gd name="connsiteX16" fmla="*/ 65041 w 285750"/>
                  <a:gd name="connsiteY16" fmla="*/ 209550 h 319087"/>
                  <a:gd name="connsiteX17" fmla="*/ 152400 w 285750"/>
                  <a:gd name="connsiteY17" fmla="*/ 209550 h 319087"/>
                  <a:gd name="connsiteX18" fmla="*/ 224449 w 285750"/>
                  <a:gd name="connsiteY18" fmla="*/ 182596 h 319087"/>
                  <a:gd name="connsiteX19" fmla="*/ 247650 w 285750"/>
                  <a:gd name="connsiteY19" fmla="*/ 123825 h 319087"/>
                  <a:gd name="connsiteX20" fmla="*/ 224449 w 285750"/>
                  <a:gd name="connsiteY20" fmla="*/ 65054 h 319087"/>
                  <a:gd name="connsiteX21" fmla="*/ 152400 w 285750"/>
                  <a:gd name="connsiteY21" fmla="*/ 38100 h 319087"/>
                  <a:gd name="connsiteX22" fmla="*/ 57150 w 285750"/>
                  <a:gd name="connsiteY22" fmla="*/ 38100 h 319087"/>
                  <a:gd name="connsiteX23" fmla="*/ 38100 w 285750"/>
                  <a:gd name="connsiteY23" fmla="*/ 19050 h 31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5750" h="319087">
                    <a:moveTo>
                      <a:pt x="38100" y="19050"/>
                    </a:moveTo>
                    <a:cubicBezTo>
                      <a:pt x="38100" y="8529"/>
                      <a:pt x="46629" y="0"/>
                      <a:pt x="57150" y="0"/>
                    </a:cubicBezTo>
                    <a:lnTo>
                      <a:pt x="152400" y="0"/>
                    </a:lnTo>
                    <a:cubicBezTo>
                      <a:pt x="195118" y="0"/>
                      <a:pt x="228808" y="14818"/>
                      <a:pt x="251801" y="38531"/>
                    </a:cubicBezTo>
                    <a:cubicBezTo>
                      <a:pt x="274579" y="62020"/>
                      <a:pt x="285750" y="93099"/>
                      <a:pt x="285750" y="123825"/>
                    </a:cubicBezTo>
                    <a:cubicBezTo>
                      <a:pt x="285750" y="154551"/>
                      <a:pt x="274579" y="185631"/>
                      <a:pt x="251801" y="209119"/>
                    </a:cubicBezTo>
                    <a:cubicBezTo>
                      <a:pt x="228808" y="232833"/>
                      <a:pt x="195118" y="247650"/>
                      <a:pt x="152400" y="247650"/>
                    </a:cubicBezTo>
                    <a:lnTo>
                      <a:pt x="65041" y="247650"/>
                    </a:lnTo>
                    <a:lnTo>
                      <a:pt x="103958" y="286567"/>
                    </a:lnTo>
                    <a:cubicBezTo>
                      <a:pt x="111397" y="294006"/>
                      <a:pt x="111397" y="306069"/>
                      <a:pt x="103958" y="313508"/>
                    </a:cubicBezTo>
                    <a:cubicBezTo>
                      <a:pt x="96519" y="320947"/>
                      <a:pt x="84457" y="320947"/>
                      <a:pt x="77017" y="313508"/>
                    </a:cubicBezTo>
                    <a:lnTo>
                      <a:pt x="5580" y="242070"/>
                    </a:lnTo>
                    <a:cubicBezTo>
                      <a:pt x="-1860" y="234631"/>
                      <a:pt x="-1860" y="222569"/>
                      <a:pt x="5580" y="215130"/>
                    </a:cubicBezTo>
                    <a:lnTo>
                      <a:pt x="77017" y="143692"/>
                    </a:lnTo>
                    <a:cubicBezTo>
                      <a:pt x="84457" y="136253"/>
                      <a:pt x="96519" y="136253"/>
                      <a:pt x="103958" y="143692"/>
                    </a:cubicBezTo>
                    <a:cubicBezTo>
                      <a:pt x="111397" y="151131"/>
                      <a:pt x="111397" y="163194"/>
                      <a:pt x="103958" y="170633"/>
                    </a:cubicBezTo>
                    <a:lnTo>
                      <a:pt x="65041" y="209550"/>
                    </a:lnTo>
                    <a:lnTo>
                      <a:pt x="152400" y="209550"/>
                    </a:lnTo>
                    <a:cubicBezTo>
                      <a:pt x="185882" y="209550"/>
                      <a:pt x="209344" y="198173"/>
                      <a:pt x="224449" y="182596"/>
                    </a:cubicBezTo>
                    <a:cubicBezTo>
                      <a:pt x="239771" y="166794"/>
                      <a:pt x="247650" y="145487"/>
                      <a:pt x="247650" y="123825"/>
                    </a:cubicBezTo>
                    <a:cubicBezTo>
                      <a:pt x="247650" y="102164"/>
                      <a:pt x="239771" y="80855"/>
                      <a:pt x="224449" y="65054"/>
                    </a:cubicBezTo>
                    <a:cubicBezTo>
                      <a:pt x="209342" y="49476"/>
                      <a:pt x="185882" y="38100"/>
                      <a:pt x="152400" y="38100"/>
                    </a:cubicBezTo>
                    <a:lnTo>
                      <a:pt x="57150" y="38100"/>
                    </a:lnTo>
                    <a:cubicBezTo>
                      <a:pt x="46629" y="38100"/>
                      <a:pt x="38100" y="29571"/>
                      <a:pt x="38100" y="19050"/>
                    </a:cubicBezTo>
                    <a:close/>
                  </a:path>
                </a:pathLst>
              </a:custGeom>
              <a:solidFill>
                <a:schemeClr val="tx1"/>
              </a:soli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gradFill>
                    <a:gsLst>
                      <a:gs pos="36000">
                        <a:schemeClr val="tx1"/>
                      </a:gs>
                      <a:gs pos="0">
                        <a:schemeClr val="tx1"/>
                      </a:gs>
                    </a:gsLst>
                    <a:lin ang="0" scaled="1"/>
                  </a:gradFill>
                  <a:effectLst/>
                  <a:uLnTx/>
                  <a:uFillTx/>
                  <a:latin typeface="+mj-lt"/>
                  <a:ea typeface="+mn-ea"/>
                  <a:cs typeface="+mn-cs"/>
                </a:endParaRPr>
              </a:p>
            </p:txBody>
          </p:sp>
        </p:grpSp>
      </p:grpSp>
    </p:spTree>
    <p:extLst>
      <p:ext uri="{BB962C8B-B14F-4D97-AF65-F5344CB8AC3E}">
        <p14:creationId xmlns:p14="http://schemas.microsoft.com/office/powerpoint/2010/main" val="11181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accel="50000" decel="50000"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6" presetClass="emph" presetSubtype="0" accel="50000" decel="50000" autoRev="1" fill="hold" nodeType="withEffect">
                                  <p:stCondLst>
                                    <p:cond delay="250"/>
                                  </p:stCondLst>
                                  <p:childTnLst>
                                    <p:animScale>
                                      <p:cBhvr>
                                        <p:cTn id="11" dur="300" fill="hold"/>
                                        <p:tgtEl>
                                          <p:spTgt spid="13"/>
                                        </p:tgtEl>
                                      </p:cBhvr>
                                      <p:by x="120000" y="120000"/>
                                    </p:animScale>
                                  </p:childTnLst>
                                </p:cTn>
                              </p:par>
                              <p:par>
                                <p:cTn id="12" presetID="53" presetClass="entr" presetSubtype="16" accel="50000" decel="50000" fill="hold" nodeType="withEffect">
                                  <p:stCondLst>
                                    <p:cond delay="25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par>
                                <p:cTn id="17" presetID="6" presetClass="emph" presetSubtype="0" accel="50000" decel="50000" autoRev="1" fill="hold" nodeType="withEffect">
                                  <p:stCondLst>
                                    <p:cond delay="250"/>
                                  </p:stCondLst>
                                  <p:childTnLst>
                                    <p:animScale>
                                      <p:cBhvr>
                                        <p:cTn id="18" dur="300" fill="hold"/>
                                        <p:tgtEl>
                                          <p:spTgt spid="21"/>
                                        </p:tgtEl>
                                      </p:cBhvr>
                                      <p:by x="120000" y="120000"/>
                                    </p:animScale>
                                  </p:childTnLst>
                                </p:cTn>
                              </p:par>
                              <p:par>
                                <p:cTn id="19" presetID="53" presetClass="entr" presetSubtype="16" accel="50000" decel="50000" fill="hold" nodeType="withEffect">
                                  <p:stCondLst>
                                    <p:cond delay="25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6" presetClass="emph" presetSubtype="0" accel="50000" decel="50000" autoRev="1" fill="hold" nodeType="withEffect">
                                  <p:stCondLst>
                                    <p:cond delay="250"/>
                                  </p:stCondLst>
                                  <p:childTnLst>
                                    <p:animScale>
                                      <p:cBhvr>
                                        <p:cTn id="25" dur="300" fill="hold"/>
                                        <p:tgtEl>
                                          <p:spTgt spid="28"/>
                                        </p:tgtEl>
                                      </p:cBhvr>
                                      <p:by x="120000" y="120000"/>
                                    </p:animScale>
                                  </p:childTnLst>
                                </p:cTn>
                              </p:par>
                              <p:par>
                                <p:cTn id="26" presetID="16" presetClass="entr" presetSubtype="37" fill="hold" grpId="0" nodeType="withEffect">
                                  <p:stCondLst>
                                    <p:cond delay="250"/>
                                  </p:stCondLst>
                                  <p:childTnLst>
                                    <p:set>
                                      <p:cBhvr>
                                        <p:cTn id="27" dur="1" fill="hold">
                                          <p:stCondLst>
                                            <p:cond delay="0"/>
                                          </p:stCondLst>
                                        </p:cTn>
                                        <p:tgtEl>
                                          <p:spTgt spid="12"/>
                                        </p:tgtEl>
                                        <p:attrNameLst>
                                          <p:attrName>style.visibility</p:attrName>
                                        </p:attrNameLst>
                                      </p:cBhvr>
                                      <p:to>
                                        <p:strVal val="visible"/>
                                      </p:to>
                                    </p:set>
                                    <p:animEffect transition="in" filter="barn(outVertical)">
                                      <p:cBhvr>
                                        <p:cTn id="28" dur="500"/>
                                        <p:tgtEl>
                                          <p:spTgt spid="12"/>
                                        </p:tgtEl>
                                      </p:cBhvr>
                                    </p:animEffect>
                                  </p:childTnLst>
                                </p:cTn>
                              </p:par>
                              <p:par>
                                <p:cTn id="29" presetID="53" presetClass="entr" presetSubtype="16" accel="50000" decel="50000" fill="hold" nodeType="withEffect">
                                  <p:stCondLst>
                                    <p:cond delay="250"/>
                                  </p:stCondLst>
                                  <p:childTnLst>
                                    <p:set>
                                      <p:cBhvr>
                                        <p:cTn id="30" dur="1" fill="hold">
                                          <p:stCondLst>
                                            <p:cond delay="0"/>
                                          </p:stCondLst>
                                        </p:cTn>
                                        <p:tgtEl>
                                          <p:spTgt spid="31"/>
                                        </p:tgtEl>
                                        <p:attrNameLst>
                                          <p:attrName>style.visibility</p:attrName>
                                        </p:attrNameLst>
                                      </p:cBhvr>
                                      <p:to>
                                        <p:strVal val="visible"/>
                                      </p:to>
                                    </p:set>
                                    <p:anim calcmode="lin" valueType="num">
                                      <p:cBhvr>
                                        <p:cTn id="31" dur="500" fill="hold"/>
                                        <p:tgtEl>
                                          <p:spTgt spid="31"/>
                                        </p:tgtEl>
                                        <p:attrNameLst>
                                          <p:attrName>ppt_w</p:attrName>
                                        </p:attrNameLst>
                                      </p:cBhvr>
                                      <p:tavLst>
                                        <p:tav tm="0">
                                          <p:val>
                                            <p:fltVal val="0"/>
                                          </p:val>
                                        </p:tav>
                                        <p:tav tm="100000">
                                          <p:val>
                                            <p:strVal val="#ppt_w"/>
                                          </p:val>
                                        </p:tav>
                                      </p:tavLst>
                                    </p:anim>
                                    <p:anim calcmode="lin" valueType="num">
                                      <p:cBhvr>
                                        <p:cTn id="32" dur="500" fill="hold"/>
                                        <p:tgtEl>
                                          <p:spTgt spid="31"/>
                                        </p:tgtEl>
                                        <p:attrNameLst>
                                          <p:attrName>ppt_h</p:attrName>
                                        </p:attrNameLst>
                                      </p:cBhvr>
                                      <p:tavLst>
                                        <p:tav tm="0">
                                          <p:val>
                                            <p:fltVal val="0"/>
                                          </p:val>
                                        </p:tav>
                                        <p:tav tm="100000">
                                          <p:val>
                                            <p:strVal val="#ppt_h"/>
                                          </p:val>
                                        </p:tav>
                                      </p:tavLst>
                                    </p:anim>
                                    <p:animEffect transition="in" filter="fade">
                                      <p:cBhvr>
                                        <p:cTn id="33" dur="500"/>
                                        <p:tgtEl>
                                          <p:spTgt spid="31"/>
                                        </p:tgtEl>
                                      </p:cBhvr>
                                    </p:animEffect>
                                  </p:childTnLst>
                                </p:cTn>
                              </p:par>
                              <p:par>
                                <p:cTn id="34" presetID="6" presetClass="emph" presetSubtype="0" accel="50000" decel="50000" autoRev="1" fill="hold" nodeType="withEffect">
                                  <p:stCondLst>
                                    <p:cond delay="250"/>
                                  </p:stCondLst>
                                  <p:childTnLst>
                                    <p:animScale>
                                      <p:cBhvr>
                                        <p:cTn id="35" dur="300" fill="hold"/>
                                        <p:tgtEl>
                                          <p:spTgt spid="31"/>
                                        </p:tgtEl>
                                      </p:cBhvr>
                                      <p:by x="120000" y="120000"/>
                                    </p:animScale>
                                  </p:childTnLst>
                                </p:cTn>
                              </p:par>
                              <p:par>
                                <p:cTn id="36" presetID="53" presetClass="entr" presetSubtype="16" accel="50000" decel="50000" fill="hold" nodeType="withEffect">
                                  <p:stCondLst>
                                    <p:cond delay="250"/>
                                  </p:stCondLst>
                                  <p:childTnLst>
                                    <p:set>
                                      <p:cBhvr>
                                        <p:cTn id="37" dur="1" fill="hold">
                                          <p:stCondLst>
                                            <p:cond delay="0"/>
                                          </p:stCondLst>
                                        </p:cTn>
                                        <p:tgtEl>
                                          <p:spTgt spid="34"/>
                                        </p:tgtEl>
                                        <p:attrNameLst>
                                          <p:attrName>style.visibility</p:attrName>
                                        </p:attrNameLst>
                                      </p:cBhvr>
                                      <p:to>
                                        <p:strVal val="visible"/>
                                      </p:to>
                                    </p:set>
                                    <p:anim calcmode="lin" valueType="num">
                                      <p:cBhvr>
                                        <p:cTn id="38" dur="500" fill="hold"/>
                                        <p:tgtEl>
                                          <p:spTgt spid="34"/>
                                        </p:tgtEl>
                                        <p:attrNameLst>
                                          <p:attrName>ppt_w</p:attrName>
                                        </p:attrNameLst>
                                      </p:cBhvr>
                                      <p:tavLst>
                                        <p:tav tm="0">
                                          <p:val>
                                            <p:fltVal val="0"/>
                                          </p:val>
                                        </p:tav>
                                        <p:tav tm="100000">
                                          <p:val>
                                            <p:strVal val="#ppt_w"/>
                                          </p:val>
                                        </p:tav>
                                      </p:tavLst>
                                    </p:anim>
                                    <p:anim calcmode="lin" valueType="num">
                                      <p:cBhvr>
                                        <p:cTn id="39" dur="500" fill="hold"/>
                                        <p:tgtEl>
                                          <p:spTgt spid="34"/>
                                        </p:tgtEl>
                                        <p:attrNameLst>
                                          <p:attrName>ppt_h</p:attrName>
                                        </p:attrNameLst>
                                      </p:cBhvr>
                                      <p:tavLst>
                                        <p:tav tm="0">
                                          <p:val>
                                            <p:fltVal val="0"/>
                                          </p:val>
                                        </p:tav>
                                        <p:tav tm="100000">
                                          <p:val>
                                            <p:strVal val="#ppt_h"/>
                                          </p:val>
                                        </p:tav>
                                      </p:tavLst>
                                    </p:anim>
                                    <p:animEffect transition="in" filter="fade">
                                      <p:cBhvr>
                                        <p:cTn id="40" dur="500"/>
                                        <p:tgtEl>
                                          <p:spTgt spid="34"/>
                                        </p:tgtEl>
                                      </p:cBhvr>
                                    </p:animEffect>
                                  </p:childTnLst>
                                </p:cTn>
                              </p:par>
                              <p:par>
                                <p:cTn id="41" presetID="6" presetClass="emph" presetSubtype="0" accel="50000" decel="50000" autoRev="1" fill="hold" nodeType="withEffect">
                                  <p:stCondLst>
                                    <p:cond delay="250"/>
                                  </p:stCondLst>
                                  <p:childTnLst>
                                    <p:animScale>
                                      <p:cBhvr>
                                        <p:cTn id="42" dur="300" fill="hold"/>
                                        <p:tgtEl>
                                          <p:spTgt spid="34"/>
                                        </p:tgtEl>
                                      </p:cBhvr>
                                      <p:by x="120000" y="120000"/>
                                    </p:animScale>
                                  </p:childTnLst>
                                </p:cTn>
                              </p:par>
                              <p:par>
                                <p:cTn id="43" presetID="53" presetClass="entr" presetSubtype="16" accel="50000" decel="50000" fill="hold" nodeType="withEffect">
                                  <p:stCondLst>
                                    <p:cond delay="25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par>
                                <p:cTn id="48" presetID="6" presetClass="emph" presetSubtype="0" accel="50000" decel="50000" autoRev="1" fill="hold" nodeType="withEffect">
                                  <p:stCondLst>
                                    <p:cond delay="250"/>
                                  </p:stCondLst>
                                  <p:childTnLst>
                                    <p:animScale>
                                      <p:cBhvr>
                                        <p:cTn id="49" dur="300" fill="hold"/>
                                        <p:tgtEl>
                                          <p:spTgt spid="16"/>
                                        </p:tgtEl>
                                      </p:cBhvr>
                                      <p:by x="120000" y="120000"/>
                                    </p:animScale>
                                  </p:childTnLst>
                                </p:cTn>
                              </p:par>
                              <p:par>
                                <p:cTn id="50" presetID="53" presetClass="entr" presetSubtype="16" accel="50000" decel="50000" fill="hold" nodeType="withEffect">
                                  <p:stCondLst>
                                    <p:cond delay="25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ppt_w</p:attrName>
                                        </p:attrNameLst>
                                      </p:cBhvr>
                                      <p:tavLst>
                                        <p:tav tm="0">
                                          <p:val>
                                            <p:fltVal val="0"/>
                                          </p:val>
                                        </p:tav>
                                        <p:tav tm="100000">
                                          <p:val>
                                            <p:strVal val="#ppt_w"/>
                                          </p:val>
                                        </p:tav>
                                      </p:tavLst>
                                    </p:anim>
                                    <p:anim calcmode="lin" valueType="num">
                                      <p:cBhvr>
                                        <p:cTn id="53" dur="500" fill="hold"/>
                                        <p:tgtEl>
                                          <p:spTgt spid="48"/>
                                        </p:tgtEl>
                                        <p:attrNameLst>
                                          <p:attrName>ppt_h</p:attrName>
                                        </p:attrNameLst>
                                      </p:cBhvr>
                                      <p:tavLst>
                                        <p:tav tm="0">
                                          <p:val>
                                            <p:fltVal val="0"/>
                                          </p:val>
                                        </p:tav>
                                        <p:tav tm="100000">
                                          <p:val>
                                            <p:strVal val="#ppt_h"/>
                                          </p:val>
                                        </p:tav>
                                      </p:tavLst>
                                    </p:anim>
                                    <p:animEffect transition="in" filter="fade">
                                      <p:cBhvr>
                                        <p:cTn id="54" dur="500"/>
                                        <p:tgtEl>
                                          <p:spTgt spid="48"/>
                                        </p:tgtEl>
                                      </p:cBhvr>
                                    </p:animEffect>
                                  </p:childTnLst>
                                </p:cTn>
                              </p:par>
                              <p:par>
                                <p:cTn id="55" presetID="6" presetClass="emph" presetSubtype="0" accel="50000" decel="50000" autoRev="1" fill="hold" nodeType="withEffect">
                                  <p:stCondLst>
                                    <p:cond delay="250"/>
                                  </p:stCondLst>
                                  <p:childTnLst>
                                    <p:animScale>
                                      <p:cBhvr>
                                        <p:cTn id="56" dur="300" fill="hold"/>
                                        <p:tgtEl>
                                          <p:spTgt spid="48"/>
                                        </p:tgtEl>
                                      </p:cBhvr>
                                      <p:by x="120000" y="120000"/>
                                    </p:animScale>
                                  </p:childTnLst>
                                </p:cTn>
                              </p:par>
                              <p:par>
                                <p:cTn id="57" presetID="10" presetClass="entr" presetSubtype="0" fill="hold" grpId="0" nodeType="withEffect">
                                  <p:stCondLst>
                                    <p:cond delay="25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42" presetClass="path" presetSubtype="0" decel="100000" fill="hold" grpId="1" nodeType="withEffect">
                                  <p:stCondLst>
                                    <p:cond delay="250"/>
                                  </p:stCondLst>
                                  <p:childTnLst>
                                    <p:animMotion origin="layout" path="M -2.29167E-6 -4.81481E-6 L -2.29167E-6 0.03542 " pathEditMode="relative" rAng="0" ptsTypes="AA">
                                      <p:cBhvr>
                                        <p:cTn id="61" dur="700" spd="-100000" fill="hold"/>
                                        <p:tgtEl>
                                          <p:spTgt spid="5"/>
                                        </p:tgtEl>
                                        <p:attrNameLst>
                                          <p:attrName>ppt_x</p:attrName>
                                          <p:attrName>ppt_y</p:attrName>
                                        </p:attrNameLst>
                                      </p:cBhvr>
                                      <p:rCtr x="0" y="1759"/>
                                    </p:animMotion>
                                  </p:childTnLst>
                                </p:cTn>
                              </p:par>
                              <p:par>
                                <p:cTn id="62" presetID="10" presetClass="entr" presetSubtype="0" fill="hold" grpId="0" nodeType="withEffect">
                                  <p:stCondLst>
                                    <p:cond delay="25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par>
                                <p:cTn id="65" presetID="42" presetClass="path" presetSubtype="0" decel="100000" fill="hold" grpId="1" nodeType="withEffect">
                                  <p:stCondLst>
                                    <p:cond delay="250"/>
                                  </p:stCondLst>
                                  <p:childTnLst>
                                    <p:animMotion origin="layout" path="M 3.54167E-6 -4.81481E-6 L 3.54167E-6 0.03542 " pathEditMode="relative" rAng="0" ptsTypes="AA">
                                      <p:cBhvr>
                                        <p:cTn id="66" dur="700" spd="-100000" fill="hold"/>
                                        <p:tgtEl>
                                          <p:spTgt spid="7"/>
                                        </p:tgtEl>
                                        <p:attrNameLst>
                                          <p:attrName>ppt_x</p:attrName>
                                          <p:attrName>ppt_y</p:attrName>
                                        </p:attrNameLst>
                                      </p:cBhvr>
                                      <p:rCtr x="0" y="1759"/>
                                    </p:animMotion>
                                  </p:childTnLst>
                                </p:cTn>
                              </p:par>
                              <p:par>
                                <p:cTn id="67" presetID="10" presetClass="entr" presetSubtype="0" fill="hold" grpId="0" nodeType="withEffect">
                                  <p:stCondLst>
                                    <p:cond delay="25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par>
                                <p:cTn id="70" presetID="42" presetClass="path" presetSubtype="0" decel="100000" fill="hold" grpId="1" nodeType="withEffect">
                                  <p:stCondLst>
                                    <p:cond delay="250"/>
                                  </p:stCondLst>
                                  <p:childTnLst>
                                    <p:animMotion origin="layout" path="M 4.16667E-6 -4.81481E-6 L 4.16667E-6 0.03542 " pathEditMode="relative" rAng="0" ptsTypes="AA">
                                      <p:cBhvr>
                                        <p:cTn id="71" dur="700" spd="-100000" fill="hold"/>
                                        <p:tgtEl>
                                          <p:spTgt spid="9"/>
                                        </p:tgtEl>
                                        <p:attrNameLst>
                                          <p:attrName>ppt_x</p:attrName>
                                          <p:attrName>ppt_y</p:attrName>
                                        </p:attrNameLst>
                                      </p:cBhvr>
                                      <p:rCtr x="0" y="1759"/>
                                    </p:animMotion>
                                  </p:childTnLst>
                                </p:cTn>
                              </p:par>
                              <p:par>
                                <p:cTn id="72" presetID="10" presetClass="entr" presetSubtype="0" fill="hold" grpId="0" nodeType="withEffect">
                                  <p:stCondLst>
                                    <p:cond delay="25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500"/>
                                        <p:tgtEl>
                                          <p:spTgt spid="11"/>
                                        </p:tgtEl>
                                      </p:cBhvr>
                                    </p:animEffect>
                                  </p:childTnLst>
                                </p:cTn>
                              </p:par>
                              <p:par>
                                <p:cTn id="75" presetID="42" presetClass="path" presetSubtype="0" decel="100000" fill="hold" grpId="1" nodeType="withEffect">
                                  <p:stCondLst>
                                    <p:cond delay="250"/>
                                  </p:stCondLst>
                                  <p:childTnLst>
                                    <p:animMotion origin="layout" path="M 3.54167E-6 -4.81481E-6 L 3.54167E-6 0.03542 " pathEditMode="relative" rAng="0" ptsTypes="AA">
                                      <p:cBhvr>
                                        <p:cTn id="76" dur="700" spd="-100000" fill="hold"/>
                                        <p:tgtEl>
                                          <p:spTgt spid="11"/>
                                        </p:tgtEl>
                                        <p:attrNameLst>
                                          <p:attrName>ppt_x</p:attrName>
                                          <p:attrName>ppt_y</p:attrName>
                                        </p:attrNameLst>
                                      </p:cBhvr>
                                      <p:rCtr x="0" y="1759"/>
                                    </p:animMotion>
                                  </p:childTnLst>
                                </p:cTn>
                              </p:par>
                              <p:par>
                                <p:cTn id="77" presetID="10" presetClass="entr" presetSubtype="0" fill="hold" grpId="0" nodeType="withEffect">
                                  <p:stCondLst>
                                    <p:cond delay="25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par>
                                <p:cTn id="80" presetID="42" presetClass="path" presetSubtype="0" decel="100000" fill="hold" grpId="1" nodeType="withEffect">
                                  <p:stCondLst>
                                    <p:cond delay="250"/>
                                  </p:stCondLst>
                                  <p:childTnLst>
                                    <p:animMotion origin="layout" path="M 1.45833E-6 -7.40741E-7 L 0.00013 -0.04305 " pathEditMode="relative" rAng="0" ptsTypes="AA">
                                      <p:cBhvr>
                                        <p:cTn id="81" dur="500" spd="-100000" fill="hold"/>
                                        <p:tgtEl>
                                          <p:spTgt spid="4"/>
                                        </p:tgtEl>
                                        <p:attrNameLst>
                                          <p:attrName>ppt_x</p:attrName>
                                          <p:attrName>ppt_y</p:attrName>
                                        </p:attrNameLst>
                                      </p:cBhvr>
                                      <p:rCtr x="0" y="-2153"/>
                                    </p:animMotion>
                                  </p:childTnLst>
                                </p:cTn>
                              </p:par>
                              <p:par>
                                <p:cTn id="82" presetID="10" presetClass="entr" presetSubtype="0" fill="hold" grpId="0" nodeType="withEffect">
                                  <p:stCondLst>
                                    <p:cond delay="250"/>
                                  </p:stCondLst>
                                  <p:childTnLst>
                                    <p:set>
                                      <p:cBhvr>
                                        <p:cTn id="83" dur="1" fill="hold">
                                          <p:stCondLst>
                                            <p:cond delay="0"/>
                                          </p:stCondLst>
                                        </p:cTn>
                                        <p:tgtEl>
                                          <p:spTgt spid="6"/>
                                        </p:tgtEl>
                                        <p:attrNameLst>
                                          <p:attrName>style.visibility</p:attrName>
                                        </p:attrNameLst>
                                      </p:cBhvr>
                                      <p:to>
                                        <p:strVal val="visible"/>
                                      </p:to>
                                    </p:set>
                                    <p:animEffect transition="in" filter="fade">
                                      <p:cBhvr>
                                        <p:cTn id="84" dur="500"/>
                                        <p:tgtEl>
                                          <p:spTgt spid="6"/>
                                        </p:tgtEl>
                                      </p:cBhvr>
                                    </p:animEffect>
                                  </p:childTnLst>
                                </p:cTn>
                              </p:par>
                              <p:par>
                                <p:cTn id="85" presetID="42" presetClass="path" presetSubtype="0" decel="100000" fill="hold" grpId="1" nodeType="withEffect">
                                  <p:stCondLst>
                                    <p:cond delay="250"/>
                                  </p:stCondLst>
                                  <p:childTnLst>
                                    <p:animMotion origin="layout" path="M -2.70833E-6 -7.40741E-7 L 0.00013 -0.04305 " pathEditMode="relative" rAng="0" ptsTypes="AA">
                                      <p:cBhvr>
                                        <p:cTn id="86" dur="500" spd="-100000" fill="hold"/>
                                        <p:tgtEl>
                                          <p:spTgt spid="6"/>
                                        </p:tgtEl>
                                        <p:attrNameLst>
                                          <p:attrName>ppt_x</p:attrName>
                                          <p:attrName>ppt_y</p:attrName>
                                        </p:attrNameLst>
                                      </p:cBhvr>
                                      <p:rCtr x="0" y="-2153"/>
                                    </p:animMotion>
                                  </p:childTnLst>
                                </p:cTn>
                              </p:par>
                              <p:par>
                                <p:cTn id="87" presetID="10" presetClass="entr" presetSubtype="0" fill="hold" grpId="0" nodeType="withEffect">
                                  <p:stCondLst>
                                    <p:cond delay="250"/>
                                  </p:stCondLst>
                                  <p:childTnLst>
                                    <p:set>
                                      <p:cBhvr>
                                        <p:cTn id="88" dur="1" fill="hold">
                                          <p:stCondLst>
                                            <p:cond delay="0"/>
                                          </p:stCondLst>
                                        </p:cTn>
                                        <p:tgtEl>
                                          <p:spTgt spid="8"/>
                                        </p:tgtEl>
                                        <p:attrNameLst>
                                          <p:attrName>style.visibility</p:attrName>
                                        </p:attrNameLst>
                                      </p:cBhvr>
                                      <p:to>
                                        <p:strVal val="visible"/>
                                      </p:to>
                                    </p:set>
                                    <p:animEffect transition="in" filter="fade">
                                      <p:cBhvr>
                                        <p:cTn id="89" dur="500"/>
                                        <p:tgtEl>
                                          <p:spTgt spid="8"/>
                                        </p:tgtEl>
                                      </p:cBhvr>
                                    </p:animEffect>
                                  </p:childTnLst>
                                </p:cTn>
                              </p:par>
                              <p:par>
                                <p:cTn id="90" presetID="42" presetClass="path" presetSubtype="0" decel="100000" fill="hold" grpId="1" nodeType="withEffect">
                                  <p:stCondLst>
                                    <p:cond delay="250"/>
                                  </p:stCondLst>
                                  <p:childTnLst>
                                    <p:animMotion origin="layout" path="M -3.95833E-6 -7.40741E-7 L 0.00013 -0.04305 " pathEditMode="relative" rAng="0" ptsTypes="AA">
                                      <p:cBhvr>
                                        <p:cTn id="91" dur="500" spd="-100000" fill="hold"/>
                                        <p:tgtEl>
                                          <p:spTgt spid="8"/>
                                        </p:tgtEl>
                                        <p:attrNameLst>
                                          <p:attrName>ppt_x</p:attrName>
                                          <p:attrName>ppt_y</p:attrName>
                                        </p:attrNameLst>
                                      </p:cBhvr>
                                      <p:rCtr x="0" y="-2153"/>
                                    </p:animMotion>
                                  </p:childTnLst>
                                </p:cTn>
                              </p:par>
                              <p:par>
                                <p:cTn id="92" presetID="10" presetClass="entr" presetSubtype="0" fill="hold" grpId="0" nodeType="withEffect">
                                  <p:stCondLst>
                                    <p:cond delay="250"/>
                                  </p:stCondLst>
                                  <p:childTnLst>
                                    <p:set>
                                      <p:cBhvr>
                                        <p:cTn id="93" dur="1" fill="hold">
                                          <p:stCondLst>
                                            <p:cond delay="0"/>
                                          </p:stCondLst>
                                        </p:cTn>
                                        <p:tgtEl>
                                          <p:spTgt spid="10"/>
                                        </p:tgtEl>
                                        <p:attrNameLst>
                                          <p:attrName>style.visibility</p:attrName>
                                        </p:attrNameLst>
                                      </p:cBhvr>
                                      <p:to>
                                        <p:strVal val="visible"/>
                                      </p:to>
                                    </p:set>
                                    <p:animEffect transition="in" filter="fade">
                                      <p:cBhvr>
                                        <p:cTn id="94" dur="500"/>
                                        <p:tgtEl>
                                          <p:spTgt spid="10"/>
                                        </p:tgtEl>
                                      </p:cBhvr>
                                    </p:animEffect>
                                  </p:childTnLst>
                                </p:cTn>
                              </p:par>
                              <p:par>
                                <p:cTn id="95" presetID="42" presetClass="path" presetSubtype="0" decel="100000" fill="hold" grpId="1" nodeType="withEffect">
                                  <p:stCondLst>
                                    <p:cond delay="250"/>
                                  </p:stCondLst>
                                  <p:childTnLst>
                                    <p:animMotion origin="layout" path="M -2.08333E-7 -7.40741E-7 L 0.00013 -0.04305 " pathEditMode="relative" rAng="0" ptsTypes="AA">
                                      <p:cBhvr>
                                        <p:cTn id="96" dur="500" spd="-100000" fill="hold"/>
                                        <p:tgtEl>
                                          <p:spTgt spid="10"/>
                                        </p:tgtEl>
                                        <p:attrNameLst>
                                          <p:attrName>ppt_x</p:attrName>
                                          <p:attrName>ppt_y</p:attrName>
                                        </p:attrNameLst>
                                      </p:cBhvr>
                                      <p:rCtr x="0" y="-2153"/>
                                    </p:animMotion>
                                  </p:childTnLst>
                                </p:cTn>
                              </p:par>
                              <p:par>
                                <p:cTn id="97" presetID="53" presetClass="entr" presetSubtype="16" accel="50000" decel="50000" fill="hold" nodeType="withEffect">
                                  <p:stCondLst>
                                    <p:cond delay="250"/>
                                  </p:stCondLst>
                                  <p:childTnLst>
                                    <p:set>
                                      <p:cBhvr>
                                        <p:cTn id="98" dur="1" fill="hold">
                                          <p:stCondLst>
                                            <p:cond delay="0"/>
                                          </p:stCondLst>
                                        </p:cTn>
                                        <p:tgtEl>
                                          <p:spTgt spid="42"/>
                                        </p:tgtEl>
                                        <p:attrNameLst>
                                          <p:attrName>style.visibility</p:attrName>
                                        </p:attrNameLst>
                                      </p:cBhvr>
                                      <p:to>
                                        <p:strVal val="visible"/>
                                      </p:to>
                                    </p:set>
                                    <p:anim calcmode="lin" valueType="num">
                                      <p:cBhvr>
                                        <p:cTn id="99" dur="500" fill="hold"/>
                                        <p:tgtEl>
                                          <p:spTgt spid="42"/>
                                        </p:tgtEl>
                                        <p:attrNameLst>
                                          <p:attrName>ppt_w</p:attrName>
                                        </p:attrNameLst>
                                      </p:cBhvr>
                                      <p:tavLst>
                                        <p:tav tm="0">
                                          <p:val>
                                            <p:fltVal val="0"/>
                                          </p:val>
                                        </p:tav>
                                        <p:tav tm="100000">
                                          <p:val>
                                            <p:strVal val="#ppt_w"/>
                                          </p:val>
                                        </p:tav>
                                      </p:tavLst>
                                    </p:anim>
                                    <p:anim calcmode="lin" valueType="num">
                                      <p:cBhvr>
                                        <p:cTn id="100" dur="500" fill="hold"/>
                                        <p:tgtEl>
                                          <p:spTgt spid="42"/>
                                        </p:tgtEl>
                                        <p:attrNameLst>
                                          <p:attrName>ppt_h</p:attrName>
                                        </p:attrNameLst>
                                      </p:cBhvr>
                                      <p:tavLst>
                                        <p:tav tm="0">
                                          <p:val>
                                            <p:fltVal val="0"/>
                                          </p:val>
                                        </p:tav>
                                        <p:tav tm="100000">
                                          <p:val>
                                            <p:strVal val="#ppt_h"/>
                                          </p:val>
                                        </p:tav>
                                      </p:tavLst>
                                    </p:anim>
                                    <p:animEffect transition="in" filter="fade">
                                      <p:cBhvr>
                                        <p:cTn id="101" dur="500"/>
                                        <p:tgtEl>
                                          <p:spTgt spid="42"/>
                                        </p:tgtEl>
                                      </p:cBhvr>
                                    </p:animEffect>
                                  </p:childTnLst>
                                </p:cTn>
                              </p:par>
                              <p:par>
                                <p:cTn id="102" presetID="6" presetClass="emph" presetSubtype="0" accel="50000" decel="50000" autoRev="1" fill="hold" nodeType="withEffect">
                                  <p:stCondLst>
                                    <p:cond delay="250"/>
                                  </p:stCondLst>
                                  <p:childTnLst>
                                    <p:animScale>
                                      <p:cBhvr>
                                        <p:cTn id="103" dur="300" fill="hold"/>
                                        <p:tgtEl>
                                          <p:spTgt spid="42"/>
                                        </p:tgtEl>
                                      </p:cBhvr>
                                      <p:by x="120000" y="120000"/>
                                    </p:animScale>
                                  </p:childTnLst>
                                </p:cTn>
                              </p:par>
                              <p:par>
                                <p:cTn id="104" presetID="10" presetClass="entr" presetSubtype="0" fill="hold" grpId="0" nodeType="with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fade">
                                      <p:cBhvr>
                                        <p:cTn id="106" dur="250"/>
                                        <p:tgtEl>
                                          <p:spTgt spid="54"/>
                                        </p:tgtEl>
                                      </p:cBhvr>
                                    </p:animEffect>
                                  </p:childTnLst>
                                </p:cTn>
                              </p:par>
                              <p:par>
                                <p:cTn id="107" presetID="42" presetClass="path" presetSubtype="0" decel="100000" fill="hold" grpId="1" nodeType="withEffect">
                                  <p:stCondLst>
                                    <p:cond delay="0"/>
                                  </p:stCondLst>
                                  <p:childTnLst>
                                    <p:animMotion origin="layout" path="M 3.33333E-6 -0.03472 L 3.33333E-6 3.7037E-7 " pathEditMode="relative" rAng="0" ptsTypes="AA">
                                      <p:cBhvr>
                                        <p:cTn id="108" dur="500" fill="hold"/>
                                        <p:tgtEl>
                                          <p:spTgt spid="54"/>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4" grpId="1"/>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7B896C-87E2-8F0C-83B0-4556578CE95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F8276752-913C-6C0D-8E04-2ED6683DE924}"/>
              </a:ext>
              <a:ext uri="{C183D7F6-B498-43B3-948B-1728B52AA6E4}">
                <adec:decorative xmlns:adec="http://schemas.microsoft.com/office/drawing/2017/decorative" val="1"/>
              </a:ext>
            </a:extLst>
          </p:cNvPr>
          <p:cNvSpPr/>
          <p:nvPr/>
        </p:nvSpPr>
        <p:spPr bwMode="auto">
          <a:xfrm>
            <a:off x="2216159" y="2013479"/>
            <a:ext cx="7759682" cy="2831042"/>
          </a:xfrm>
          <a:prstGeom prst="roundRect">
            <a:avLst>
              <a:gd name="adj" fmla="val 6361"/>
            </a:avLst>
          </a:prstGeom>
          <a:solidFill>
            <a:schemeClr val="bg2"/>
          </a:solidFill>
          <a:ln w="57150"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algn="ctr" defTabSz="914400"/>
            <a:endParaRPr lang="en-US" sz="2000" err="1">
              <a:solidFill>
                <a:schemeClr val="tx1"/>
              </a:solidFill>
              <a:latin typeface="Segoe Sans Display Semibold"/>
            </a:endParaRPr>
          </a:p>
        </p:txBody>
      </p:sp>
      <p:sp>
        <p:nvSpPr>
          <p:cNvPr id="2" name="Title 1">
            <a:extLst>
              <a:ext uri="{FF2B5EF4-FFF2-40B4-BE49-F238E27FC236}">
                <a16:creationId xmlns:a16="http://schemas.microsoft.com/office/drawing/2014/main" id="{74C5D39E-C14D-BC5F-343E-815BB144E7FB}"/>
              </a:ext>
            </a:extLst>
          </p:cNvPr>
          <p:cNvSpPr>
            <a:spLocks noGrp="1"/>
          </p:cNvSpPr>
          <p:nvPr>
            <p:ph type="title"/>
          </p:nvPr>
        </p:nvSpPr>
        <p:spPr>
          <a:xfrm>
            <a:off x="1524000" y="2875002"/>
            <a:ext cx="9144000" cy="1107996"/>
          </a:xfrm>
        </p:spPr>
        <p:txBody>
          <a:bodyPr/>
          <a:lstStyle/>
          <a:p>
            <a:pPr algn="ctr"/>
            <a:r>
              <a:rPr lang="en-US">
                <a:cs typeface="Segoe UI"/>
              </a:rPr>
              <a:t>Hands up if you’re </a:t>
            </a:r>
            <a:r>
              <a:rPr lang="en-US" spc="0">
                <a:gradFill flip="none">
                  <a:gsLst>
                    <a:gs pos="0">
                      <a:srgbClr val="FFA38B"/>
                    </a:gs>
                    <a:gs pos="32000">
                      <a:srgbClr val="D59ED7"/>
                    </a:gs>
                    <a:gs pos="68000">
                      <a:srgbClr val="8DC8E8"/>
                    </a:gs>
                    <a:gs pos="100000">
                      <a:srgbClr val="49C5B1"/>
                    </a:gs>
                  </a:gsLst>
                  <a:path path="circle">
                    <a:fillToRect l="100000" t="100000"/>
                  </a:path>
                  <a:tileRect r="-100000" b="-100000"/>
                </a:gradFill>
                <a:cs typeface="Segoe UI"/>
              </a:rPr>
              <a:t>not </a:t>
            </a:r>
            <a:br>
              <a:rPr lang="en-US" spc="0">
                <a:gradFill flip="none">
                  <a:gsLst>
                    <a:gs pos="0">
                      <a:srgbClr val="FFA38B"/>
                    </a:gs>
                    <a:gs pos="32000">
                      <a:srgbClr val="D59ED7"/>
                    </a:gs>
                    <a:gs pos="68000">
                      <a:srgbClr val="8DC8E8"/>
                    </a:gs>
                    <a:gs pos="100000">
                      <a:srgbClr val="49C5B1"/>
                    </a:gs>
                  </a:gsLst>
                  <a:path path="circle">
                    <a:fillToRect l="100000" t="100000"/>
                  </a:path>
                  <a:tileRect r="-100000" b="-100000"/>
                </a:gradFill>
                <a:cs typeface="Segoe UI"/>
              </a:rPr>
            </a:br>
            <a:r>
              <a:rPr lang="en-US" spc="0">
                <a:gradFill flip="none">
                  <a:gsLst>
                    <a:gs pos="0">
                      <a:srgbClr val="FFA38B"/>
                    </a:gs>
                    <a:gs pos="32000">
                      <a:srgbClr val="D59ED7"/>
                    </a:gs>
                    <a:gs pos="68000">
                      <a:srgbClr val="8DC8E8"/>
                    </a:gs>
                    <a:gs pos="100000">
                      <a:srgbClr val="49C5B1"/>
                    </a:gs>
                  </a:gsLst>
                  <a:path path="circle">
                    <a:fillToRect l="100000" t="100000"/>
                  </a:path>
                  <a:tileRect r="-100000" b="-100000"/>
                </a:gradFill>
                <a:cs typeface="Segoe UI"/>
              </a:rPr>
              <a:t>“officially” a security person</a:t>
            </a:r>
            <a:endParaRPr lang="en-AU" spc="0">
              <a:gradFill flip="none">
                <a:gsLst>
                  <a:gs pos="0">
                    <a:srgbClr val="FFA38B"/>
                  </a:gs>
                  <a:gs pos="32000">
                    <a:srgbClr val="D59ED7"/>
                  </a:gs>
                  <a:gs pos="68000">
                    <a:srgbClr val="8DC8E8"/>
                  </a:gs>
                  <a:gs pos="100000">
                    <a:srgbClr val="49C5B1"/>
                  </a:gs>
                </a:gsLst>
                <a:path path="circle">
                  <a:fillToRect l="100000" t="100000"/>
                </a:path>
                <a:tileRect r="-100000" b="-100000"/>
              </a:gradFill>
              <a:cs typeface="Segoe UI"/>
            </a:endParaRPr>
          </a:p>
        </p:txBody>
      </p:sp>
    </p:spTree>
    <p:extLst>
      <p:ext uri="{BB962C8B-B14F-4D97-AF65-F5344CB8AC3E}">
        <p14:creationId xmlns:p14="http://schemas.microsoft.com/office/powerpoint/2010/main" val="359263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4.58333E-6 0.03889 L -4.58333E-6 3.7037E-7 " pathEditMode="relative" rAng="0" ptsTypes="AA">
                                      <p:cBhvr>
                                        <p:cTn id="9" dur="500" fill="hold"/>
                                        <p:tgtEl>
                                          <p:spTgt spid="2"/>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42" presetClass="path" presetSubtype="0" decel="100000" fill="hold" grpId="1" nodeType="withEffect">
                                  <p:stCondLst>
                                    <p:cond delay="0"/>
                                  </p:stCondLst>
                                  <p:childTnLst>
                                    <p:animMotion origin="layout" path="M -4.58333E-6 0.03889 L -4.58333E-6 3.7037E-7 " pathEditMode="relative" rAng="0" ptsTypes="AA">
                                      <p:cBhvr>
                                        <p:cTn id="14" dur="500" fill="hold"/>
                                        <p:tgtEl>
                                          <p:spTgt spid="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itle 1">
            <a:extLst>
              <a:ext uri="{FF2B5EF4-FFF2-40B4-BE49-F238E27FC236}">
                <a16:creationId xmlns:a16="http://schemas.microsoft.com/office/drawing/2014/main" id="{82BD58E8-B686-7393-0D7B-36696E189122}"/>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lvl="0" algn="ctr"/>
            <a:r>
              <a:rPr lang="en-US"/>
              <a:t>Security Copilot is </a:t>
            </a:r>
            <a:r>
              <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t>not just for security folks</a:t>
            </a:r>
            <a:r>
              <a:rPr lang="en-US"/>
              <a:t>!</a:t>
            </a:r>
            <a:endParaRPr lang="en-US" noProof="0"/>
          </a:p>
        </p:txBody>
      </p:sp>
      <p:sp>
        <p:nvSpPr>
          <p:cNvPr id="2" name="Rounded Rectangle 64">
            <a:extLst>
              <a:ext uri="{FF2B5EF4-FFF2-40B4-BE49-F238E27FC236}">
                <a16:creationId xmlns:a16="http://schemas.microsoft.com/office/drawing/2014/main" id="{18712F8C-2A37-2F87-3000-DD5A785FA356}"/>
              </a:ext>
              <a:ext uri="{C183D7F6-B498-43B3-948B-1728B52AA6E4}">
                <adec:decorative xmlns:adec="http://schemas.microsoft.com/office/drawing/2017/decorative" val="1"/>
              </a:ext>
            </a:extLst>
          </p:cNvPr>
          <p:cNvSpPr/>
          <p:nvPr/>
        </p:nvSpPr>
        <p:spPr bwMode="auto">
          <a:xfrm flipV="1">
            <a:off x="6212539" y="1468460"/>
            <a:ext cx="5370623" cy="4915646"/>
          </a:xfrm>
          <a:prstGeom prst="roundRect">
            <a:avLst>
              <a:gd name="adj" fmla="val 3825"/>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tIns="0" rtlCol="0" anchor="t" anchorCtr="0"/>
          <a:lstStyle/>
          <a:p>
            <a:pPr algn="ctr" defTabSz="914400">
              <a:spcAft>
                <a:spcPts val="600"/>
              </a:spcAft>
              <a:tabLst>
                <a:tab pos="1371600" algn="l"/>
              </a:tabLst>
            </a:pPr>
            <a:endParaRPr lang="en-US" sz="1800">
              <a:gradFill>
                <a:gsLst>
                  <a:gs pos="0">
                    <a:srgbClr val="F2F2F2"/>
                  </a:gs>
                  <a:gs pos="100000">
                    <a:srgbClr val="D2D2D2"/>
                  </a:gs>
                </a:gsLst>
                <a:lin ang="2700000" scaled="0"/>
              </a:gradFill>
              <a:latin typeface="+mj-lt"/>
            </a:endParaRPr>
          </a:p>
        </p:txBody>
      </p:sp>
      <p:sp>
        <p:nvSpPr>
          <p:cNvPr id="21" name="Rounded Rectangle 64">
            <a:extLst>
              <a:ext uri="{FF2B5EF4-FFF2-40B4-BE49-F238E27FC236}">
                <a16:creationId xmlns:a16="http://schemas.microsoft.com/office/drawing/2014/main" id="{E91DABEF-F4FD-8560-3BE4-0207B5D10FC5}"/>
              </a:ext>
              <a:ext uri="{C183D7F6-B498-43B3-948B-1728B52AA6E4}">
                <adec:decorative xmlns:adec="http://schemas.microsoft.com/office/drawing/2017/decorative" val="1"/>
              </a:ext>
            </a:extLst>
          </p:cNvPr>
          <p:cNvSpPr/>
          <p:nvPr/>
        </p:nvSpPr>
        <p:spPr bwMode="auto">
          <a:xfrm flipV="1">
            <a:off x="608837" y="1468398"/>
            <a:ext cx="5370627" cy="4911346"/>
          </a:xfrm>
          <a:prstGeom prst="roundRect">
            <a:avLst>
              <a:gd name="adj" fmla="val 2918"/>
            </a:avLst>
          </a:prstGeom>
          <a:ln w="19050" cap="rnd">
            <a:gradFill flip="none" rotWithShape="1">
              <a:gsLst>
                <a:gs pos="0">
                  <a:srgbClr val="C03BC4"/>
                </a:gs>
                <a:gs pos="10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tIns="0" rtlCol="0" anchor="t" anchorCtr="0"/>
          <a:lstStyle/>
          <a:p>
            <a:pPr algn="ctr" defTabSz="914400">
              <a:spcAft>
                <a:spcPts val="600"/>
              </a:spcAft>
              <a:tabLst>
                <a:tab pos="1371600" algn="l"/>
              </a:tabLst>
            </a:pPr>
            <a:endParaRPr lang="en-US" sz="1800">
              <a:gradFill>
                <a:gsLst>
                  <a:gs pos="0">
                    <a:srgbClr val="F2F2F2"/>
                  </a:gs>
                  <a:gs pos="100000">
                    <a:srgbClr val="D2D2D2"/>
                  </a:gs>
                </a:gsLst>
                <a:lin ang="2700000" scaled="0"/>
              </a:gradFill>
              <a:latin typeface="+mj-lt"/>
            </a:endParaRPr>
          </a:p>
        </p:txBody>
      </p:sp>
      <p:sp>
        <p:nvSpPr>
          <p:cNvPr id="30" name="Rounded Rectangle 62">
            <a:extLst>
              <a:ext uri="{FF2B5EF4-FFF2-40B4-BE49-F238E27FC236}">
                <a16:creationId xmlns:a16="http://schemas.microsoft.com/office/drawing/2014/main" id="{33E5F390-4D9C-F7B6-C717-FB0B663026C1}"/>
              </a:ext>
              <a:ext uri="{C183D7F6-B498-43B3-948B-1728B52AA6E4}">
                <adec:decorative xmlns:adec="http://schemas.microsoft.com/office/drawing/2017/decorative" val="0"/>
              </a:ext>
            </a:extLst>
          </p:cNvPr>
          <p:cNvSpPr/>
          <p:nvPr/>
        </p:nvSpPr>
        <p:spPr bwMode="auto">
          <a:xfrm>
            <a:off x="1949621" y="1247111"/>
            <a:ext cx="2689059" cy="417161"/>
          </a:xfrm>
          <a:prstGeom prst="roundRect">
            <a:avLst>
              <a:gd name="adj" fmla="val 50000"/>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800" b="1">
                <a:solidFill>
                  <a:srgbClr val="FFFFFF"/>
                </a:solidFill>
                <a:latin typeface="+mj-lt"/>
              </a:rPr>
              <a:t>Security operations</a:t>
            </a:r>
          </a:p>
        </p:txBody>
      </p:sp>
      <p:grpSp>
        <p:nvGrpSpPr>
          <p:cNvPr id="3" name="Group 2" descr="Junior SOC analyst, Senior SOC analyst, Threat Intelligence analyst, CISO">
            <a:extLst>
              <a:ext uri="{FF2B5EF4-FFF2-40B4-BE49-F238E27FC236}">
                <a16:creationId xmlns:a16="http://schemas.microsoft.com/office/drawing/2014/main" id="{0E4AF770-8D59-D93A-665F-8B9745EF0C71}"/>
              </a:ext>
            </a:extLst>
          </p:cNvPr>
          <p:cNvGrpSpPr/>
          <p:nvPr/>
        </p:nvGrpSpPr>
        <p:grpSpPr>
          <a:xfrm>
            <a:off x="843861" y="1879189"/>
            <a:ext cx="4900578" cy="4284453"/>
            <a:chOff x="843861" y="1879189"/>
            <a:chExt cx="4900578" cy="4284453"/>
          </a:xfrm>
        </p:grpSpPr>
        <p:sp>
          <p:nvSpPr>
            <p:cNvPr id="31" name="Rectangle: Rounded Corners 30">
              <a:extLst>
                <a:ext uri="{FF2B5EF4-FFF2-40B4-BE49-F238E27FC236}">
                  <a16:creationId xmlns:a16="http://schemas.microsoft.com/office/drawing/2014/main" id="{35B1F205-02CC-492B-366D-E893F253FC67}"/>
                </a:ext>
                <a:ext uri="{C183D7F6-B498-43B3-948B-1728B52AA6E4}">
                  <adec:decorative xmlns:adec="http://schemas.microsoft.com/office/drawing/2017/decorative" val="1"/>
                </a:ext>
              </a:extLst>
            </p:cNvPr>
            <p:cNvSpPr/>
            <p:nvPr/>
          </p:nvSpPr>
          <p:spPr bwMode="auto">
            <a:xfrm rot="16200000" flipH="1">
              <a:off x="2857246" y="3276448"/>
              <a:ext cx="874538" cy="4899849"/>
            </a:xfrm>
            <a:prstGeom prst="roundRect">
              <a:avLst>
                <a:gd name="adj" fmla="val 436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0" rIns="0" bIns="0" rtlCol="0" anchor="t" anchorCtr="0"/>
            <a:lstStyle/>
            <a:p>
              <a:pPr algn="ctr" defTabSz="914400">
                <a:spcAft>
                  <a:spcPts val="600"/>
                </a:spcAft>
                <a:tabLst>
                  <a:tab pos="1371600" algn="l"/>
                </a:tabLst>
              </a:pPr>
              <a:endParaRPr lang="en-US" sz="1800">
                <a:gradFill>
                  <a:gsLst>
                    <a:gs pos="0">
                      <a:schemeClr val="tx1"/>
                    </a:gs>
                    <a:gs pos="100000">
                      <a:schemeClr val="tx1"/>
                    </a:gs>
                  </a:gsLst>
                  <a:path path="circle">
                    <a:fillToRect l="100000" t="100000"/>
                  </a:path>
                </a:gradFill>
              </a:endParaRPr>
            </a:p>
          </p:txBody>
        </p:sp>
        <p:grpSp>
          <p:nvGrpSpPr>
            <p:cNvPr id="32" name="Group 31">
              <a:extLst>
                <a:ext uri="{FF2B5EF4-FFF2-40B4-BE49-F238E27FC236}">
                  <a16:creationId xmlns:a16="http://schemas.microsoft.com/office/drawing/2014/main" id="{04375CE1-1A9A-B75A-D0DA-7830E736EF49}"/>
                </a:ext>
              </a:extLst>
            </p:cNvPr>
            <p:cNvGrpSpPr/>
            <p:nvPr/>
          </p:nvGrpSpPr>
          <p:grpSpPr>
            <a:xfrm>
              <a:off x="1089711" y="5517688"/>
              <a:ext cx="496424" cy="417368"/>
              <a:chOff x="6368867" y="2372907"/>
              <a:chExt cx="597651" cy="502475"/>
            </a:xfrm>
            <a:solidFill>
              <a:srgbClr val="C03BC4"/>
            </a:solidFill>
          </p:grpSpPr>
          <p:grpSp>
            <p:nvGrpSpPr>
              <p:cNvPr id="35" name="Group 34">
                <a:extLst>
                  <a:ext uri="{FF2B5EF4-FFF2-40B4-BE49-F238E27FC236}">
                    <a16:creationId xmlns:a16="http://schemas.microsoft.com/office/drawing/2014/main" id="{53C400E1-F9B2-6897-87BE-F6E5C8D36CBD}"/>
                  </a:ext>
                </a:extLst>
              </p:cNvPr>
              <p:cNvGrpSpPr/>
              <p:nvPr/>
            </p:nvGrpSpPr>
            <p:grpSpPr>
              <a:xfrm>
                <a:off x="6368867" y="2372907"/>
                <a:ext cx="597651" cy="502475"/>
                <a:chOff x="6343699" y="2411869"/>
                <a:chExt cx="597651" cy="502475"/>
              </a:xfrm>
              <a:grpFill/>
            </p:grpSpPr>
            <p:sp>
              <p:nvSpPr>
                <p:cNvPr id="37" name="Graphic 35">
                  <a:extLst>
                    <a:ext uri="{FF2B5EF4-FFF2-40B4-BE49-F238E27FC236}">
                      <a16:creationId xmlns:a16="http://schemas.microsoft.com/office/drawing/2014/main" id="{013A4DA0-5949-4A53-25D1-7B8EB6D1092F}"/>
                    </a:ext>
                  </a:extLst>
                </p:cNvPr>
                <p:cNvSpPr/>
                <p:nvPr/>
              </p:nvSpPr>
              <p:spPr>
                <a:xfrm>
                  <a:off x="6343699" y="2456692"/>
                  <a:ext cx="366218" cy="457652"/>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pFill/>
                <a:ln w="50800" cap="flat" cmpd="sng" algn="ctr">
                  <a:noFill/>
                  <a:prstDash val="solid"/>
                  <a:headEnd type="none" w="med" len="med"/>
                  <a:tailEnd type="none" w="med" len="med"/>
                </a:ln>
                <a:effectLst>
                  <a:outerShdw blurRad="63500" algn="ctr" rotWithShape="0">
                    <a:prstClr val="black">
                      <a:alpha val="15000"/>
                    </a:prst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ts val="1200"/>
                    </a:spcAft>
                    <a:buClrTx/>
                    <a:buSzTx/>
                    <a:buFontTx/>
                    <a:buNone/>
                    <a:tabLst/>
                    <a:defRPr/>
                  </a:pPr>
                  <a:endParaRPr kumimoji="0" lang="en-US" sz="2000" b="1" i="0" u="none" strike="noStrike" kern="0" cap="none" spc="-50" normalizeH="0" baseline="0" noProof="0">
                    <a:ln w="3175">
                      <a:noFill/>
                    </a:ln>
                    <a:gradFill>
                      <a:gsLst>
                        <a:gs pos="0">
                          <a:srgbClr val="000000"/>
                        </a:gs>
                        <a:gs pos="100000">
                          <a:srgbClr val="000000"/>
                        </a:gs>
                      </a:gsLst>
                      <a:lin ang="2700000" scaled="1"/>
                    </a:gradFill>
                    <a:effectLst/>
                    <a:uLnTx/>
                    <a:uFillTx/>
                    <a:latin typeface="Segoe Sans Display Semibold"/>
                    <a:ea typeface="+mn-ea"/>
                    <a:cs typeface="Segoe Sans Display" pitchFamily="2" charset="0"/>
                  </a:endParaRPr>
                </a:p>
              </p:txBody>
            </p:sp>
            <p:sp>
              <p:nvSpPr>
                <p:cNvPr id="43" name="Graphic 45">
                  <a:extLst>
                    <a:ext uri="{FF2B5EF4-FFF2-40B4-BE49-F238E27FC236}">
                      <a16:creationId xmlns:a16="http://schemas.microsoft.com/office/drawing/2014/main" id="{C83AAE19-A6EF-B816-0433-95EDE1CC8B52}"/>
                    </a:ext>
                  </a:extLst>
                </p:cNvPr>
                <p:cNvSpPr/>
                <p:nvPr/>
              </p:nvSpPr>
              <p:spPr>
                <a:xfrm>
                  <a:off x="6695067" y="2411869"/>
                  <a:ext cx="246283" cy="273649"/>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grpFill/>
                <a:ln w="50800" cap="flat" cmpd="sng" algn="ctr">
                  <a:noFill/>
                  <a:prstDash val="solid"/>
                  <a:headEnd type="none" w="med" len="med"/>
                  <a:tailEnd type="none" w="med" len="med"/>
                </a:ln>
                <a:effectLst>
                  <a:outerShdw blurRad="63500" algn="ctr" rotWithShape="0">
                    <a:prstClr val="black">
                      <a:alpha val="15000"/>
                    </a:prst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ts val="1200"/>
                    </a:spcAft>
                    <a:buClrTx/>
                    <a:buSzTx/>
                    <a:buFontTx/>
                    <a:buNone/>
                    <a:tabLst/>
                    <a:defRPr/>
                  </a:pPr>
                  <a:endParaRPr kumimoji="0" lang="en-US" sz="2000" b="1" i="0" u="none" strike="noStrike" kern="0" cap="none" spc="-50" normalizeH="0" baseline="0" noProof="0">
                    <a:ln w="3175">
                      <a:noFill/>
                    </a:ln>
                    <a:gradFill>
                      <a:gsLst>
                        <a:gs pos="0">
                          <a:srgbClr val="000000"/>
                        </a:gs>
                        <a:gs pos="100000">
                          <a:srgbClr val="000000"/>
                        </a:gs>
                      </a:gsLst>
                      <a:lin ang="2700000" scaled="1"/>
                    </a:gradFill>
                    <a:effectLst/>
                    <a:uLnTx/>
                    <a:uFillTx/>
                    <a:latin typeface="Segoe Sans Display Semibold"/>
                    <a:ea typeface="+mn-ea"/>
                    <a:cs typeface="Segoe Sans Display" pitchFamily="2" charset="0"/>
                  </a:endParaRPr>
                </a:p>
              </p:txBody>
            </p:sp>
          </p:grpSp>
          <p:pic>
            <p:nvPicPr>
              <p:cNvPr id="36" name="Graphic 35">
                <a:extLst>
                  <a:ext uri="{FF2B5EF4-FFF2-40B4-BE49-F238E27FC236}">
                    <a16:creationId xmlns:a16="http://schemas.microsoft.com/office/drawing/2014/main" id="{DBAF132D-9121-7DDD-99DA-E9E5FDD8C4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7020" y="2405041"/>
                <a:ext cx="209381" cy="209381"/>
              </a:xfrm>
              <a:prstGeom prst="rect">
                <a:avLst/>
              </a:prstGeom>
              <a:effectLst>
                <a:outerShdw blurRad="63500" algn="ctr" rotWithShape="0">
                  <a:prstClr val="black">
                    <a:alpha val="15000"/>
                  </a:prstClr>
                </a:outerShdw>
              </a:effectLst>
            </p:spPr>
          </p:pic>
        </p:grpSp>
        <p:sp>
          <p:nvSpPr>
            <p:cNvPr id="46" name="Rectangle 45">
              <a:extLst>
                <a:ext uri="{FF2B5EF4-FFF2-40B4-BE49-F238E27FC236}">
                  <a16:creationId xmlns:a16="http://schemas.microsoft.com/office/drawing/2014/main" id="{7DE699E2-284D-A643-9121-BFD1BBE1860B}"/>
                </a:ext>
                <a:ext uri="{C183D7F6-B498-43B3-948B-1728B52AA6E4}">
                  <adec:decorative xmlns:adec="http://schemas.microsoft.com/office/drawing/2017/decorative" val="1"/>
                </a:ext>
              </a:extLst>
            </p:cNvPr>
            <p:cNvSpPr/>
            <p:nvPr/>
          </p:nvSpPr>
          <p:spPr bwMode="auto">
            <a:xfrm flipH="1">
              <a:off x="3656932" y="5408029"/>
              <a:ext cx="1658446" cy="636687"/>
            </a:xfrm>
            <a:prstGeom prst="rect">
              <a:avLst/>
            </a:prstGeom>
            <a:noFill/>
            <a:ln w="12700" cap="rnd" cmpd="sng" algn="ctr">
              <a:noFill/>
              <a:prstDash val="solid"/>
              <a:headEnd type="none" w="lg" len="sm"/>
              <a:tailEnd type="none" w="lg" len="sm"/>
            </a:ln>
            <a:effectLst/>
          </p:spPr>
          <p:txBody>
            <a:bodyPr lIns="0" tIns="0" rIns="0" bIns="0" rtlCol="0" anchor="ctr" anchorCtr="0"/>
            <a:lstStyle/>
            <a:p>
              <a:pPr marL="0" marR="0" lvl="0" indent="0"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Get executive summary and detailed reporting</a:t>
              </a:r>
            </a:p>
          </p:txBody>
        </p:sp>
        <p:grpSp>
          <p:nvGrpSpPr>
            <p:cNvPr id="47" name="Group 46">
              <a:extLst>
                <a:ext uri="{FF2B5EF4-FFF2-40B4-BE49-F238E27FC236}">
                  <a16:creationId xmlns:a16="http://schemas.microsoft.com/office/drawing/2014/main" id="{81B463CF-FC61-7FD5-8147-6EE1271A38CA}"/>
                </a:ext>
              </a:extLst>
            </p:cNvPr>
            <p:cNvGrpSpPr/>
            <p:nvPr/>
          </p:nvGrpSpPr>
          <p:grpSpPr>
            <a:xfrm>
              <a:off x="3156632" y="5589212"/>
              <a:ext cx="274320" cy="274320"/>
              <a:chOff x="992597" y="3594946"/>
              <a:chExt cx="274320" cy="274320"/>
            </a:xfrm>
            <a:solidFill>
              <a:srgbClr val="C03BC4"/>
            </a:solidFill>
          </p:grpSpPr>
          <p:sp>
            <p:nvSpPr>
              <p:cNvPr id="49" name="Rounded Rectangle 62">
                <a:extLst>
                  <a:ext uri="{FF2B5EF4-FFF2-40B4-BE49-F238E27FC236}">
                    <a16:creationId xmlns:a16="http://schemas.microsoft.com/office/drawing/2014/main" id="{71B69968-AD2F-B5FE-1DB7-714E349D1285}"/>
                  </a:ext>
                  <a:ext uri="{C183D7F6-B498-43B3-948B-1728B52AA6E4}">
                    <adec:decorative xmlns:adec="http://schemas.microsoft.com/office/drawing/2017/decorative" val="0"/>
                  </a:ext>
                </a:extLst>
              </p:cNvPr>
              <p:cNvSpPr/>
              <p:nvPr/>
            </p:nvSpPr>
            <p:spPr bwMode="auto">
              <a:xfrm>
                <a:off x="992597" y="3594946"/>
                <a:ext cx="274320" cy="274320"/>
              </a:xfrm>
              <a:prstGeom prst="roundRect">
                <a:avLst>
                  <a:gd name="adj" fmla="val 50000"/>
                </a:avLst>
              </a:prstGeom>
              <a:grpFill/>
              <a:ln w="50800" cap="flat" cmpd="sng" algn="ctr">
                <a:noFill/>
                <a:prstDash val="solid"/>
                <a:headEnd type="none" w="med" len="med"/>
                <a:tailEnd type="none" w="med" len="med"/>
              </a:ln>
              <a:effectLst>
                <a:outerShdw blurRad="63500" algn="ctr" rotWithShape="0">
                  <a:prstClr val="black">
                    <a:alpha val="15000"/>
                  </a:prst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ts val="1200"/>
                  </a:spcAft>
                  <a:buClrTx/>
                  <a:buSzTx/>
                  <a:buFontTx/>
                  <a:buNone/>
                  <a:tabLst/>
                  <a:defRPr/>
                </a:pPr>
                <a:endParaRPr kumimoji="0" lang="en-US" sz="2000" i="0" u="none" strike="noStrike" kern="0" cap="none" spc="-50" normalizeH="0" baseline="0" noProof="0">
                  <a:ln w="3175">
                    <a:noFill/>
                  </a:ln>
                  <a:gradFill>
                    <a:gsLst>
                      <a:gs pos="0">
                        <a:schemeClr val="tx1"/>
                      </a:gs>
                      <a:gs pos="100000">
                        <a:schemeClr val="tx1"/>
                      </a:gs>
                    </a:gsLst>
                    <a:path path="circle">
                      <a:fillToRect l="100000" t="100000"/>
                    </a:path>
                  </a:gradFill>
                  <a:effectLst/>
                  <a:uLnTx/>
                  <a:uFillTx/>
                  <a:ea typeface="+mn-ea"/>
                  <a:cs typeface="Segoe Sans Display" pitchFamily="2" charset="0"/>
                </a:endParaRPr>
              </a:p>
            </p:txBody>
          </p:sp>
          <p:sp>
            <p:nvSpPr>
              <p:cNvPr id="50" name="Graphic 237">
                <a:extLst>
                  <a:ext uri="{FF2B5EF4-FFF2-40B4-BE49-F238E27FC236}">
                    <a16:creationId xmlns:a16="http://schemas.microsoft.com/office/drawing/2014/main" id="{01C0A0C8-8527-46B8-155B-2F488D943568}"/>
                  </a:ext>
                </a:extLst>
              </p:cNvPr>
              <p:cNvSpPr/>
              <p:nvPr/>
            </p:nvSpPr>
            <p:spPr>
              <a:xfrm>
                <a:off x="1057195" y="3678203"/>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grpSp>
        <p:sp>
          <p:nvSpPr>
            <p:cNvPr id="52" name="TextBox 51">
              <a:extLst>
                <a:ext uri="{FF2B5EF4-FFF2-40B4-BE49-F238E27FC236}">
                  <a16:creationId xmlns:a16="http://schemas.microsoft.com/office/drawing/2014/main" id="{B7893F8F-81D9-E5FF-6896-DAF1166D0962}"/>
                </a:ext>
              </a:extLst>
            </p:cNvPr>
            <p:cNvSpPr txBox="1"/>
            <p:nvPr/>
          </p:nvSpPr>
          <p:spPr>
            <a:xfrm>
              <a:off x="1611302" y="5634039"/>
              <a:ext cx="720852" cy="184666"/>
            </a:xfrm>
            <a:prstGeom prst="rect">
              <a:avLst/>
            </a:prstGeom>
            <a:noFill/>
          </p:spPr>
          <p:txBody>
            <a:bodyPr wrap="square" lIns="0" tIns="0" rIns="0" bIns="0" anchor="t" anchorCtr="0">
              <a:spAutoFit/>
            </a:bodyPr>
            <a:lstStyle/>
            <a:p>
              <a:pPr algn="ctr" defTabSz="914400" fontAlgn="base">
                <a:spcBef>
                  <a:spcPct val="0"/>
                </a:spcBef>
                <a:spcAft>
                  <a:spcPts val="600"/>
                </a:spcAft>
                <a:tabLst>
                  <a:tab pos="1371600" algn="l"/>
                </a:tabLst>
                <a:defRPr/>
              </a:pPr>
              <a:r>
                <a:rPr lang="en-US" sz="1200" b="1">
                  <a:gradFill>
                    <a:gsLst>
                      <a:gs pos="0">
                        <a:schemeClr val="tx1"/>
                      </a:gs>
                      <a:gs pos="100000">
                        <a:schemeClr val="tx1"/>
                      </a:gs>
                    </a:gsLst>
                    <a:lin ang="2700000" scaled="0"/>
                  </a:gradFill>
                </a:rPr>
                <a:t>CISO</a:t>
              </a:r>
            </a:p>
          </p:txBody>
        </p:sp>
        <p:sp>
          <p:nvSpPr>
            <p:cNvPr id="54" name="Rectangle: Rounded Corners 53">
              <a:extLst>
                <a:ext uri="{FF2B5EF4-FFF2-40B4-BE49-F238E27FC236}">
                  <a16:creationId xmlns:a16="http://schemas.microsoft.com/office/drawing/2014/main" id="{CACF387E-D475-F1C9-E873-B34F9522C77B}"/>
                </a:ext>
                <a:ext uri="{C183D7F6-B498-43B3-948B-1728B52AA6E4}">
                  <adec:decorative xmlns:adec="http://schemas.microsoft.com/office/drawing/2017/decorative" val="1"/>
                </a:ext>
              </a:extLst>
            </p:cNvPr>
            <p:cNvSpPr/>
            <p:nvPr/>
          </p:nvSpPr>
          <p:spPr bwMode="auto">
            <a:xfrm flipH="1">
              <a:off x="843861" y="1879190"/>
              <a:ext cx="1540836" cy="3241837"/>
            </a:xfrm>
            <a:prstGeom prst="roundRect">
              <a:avLst>
                <a:gd name="adj" fmla="val 436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731520" rIns="0" rtlCol="0" anchor="t" anchorCtr="0"/>
            <a:lstStyle/>
            <a:p>
              <a:pPr algn="ctr" defTabSz="914400">
                <a:spcAft>
                  <a:spcPts val="600"/>
                </a:spcAft>
                <a:tabLst>
                  <a:tab pos="1371600" algn="l"/>
                </a:tabLst>
              </a:pPr>
              <a:r>
                <a:rPr lang="en-US" sz="1200" b="1">
                  <a:gradFill>
                    <a:gsLst>
                      <a:gs pos="0">
                        <a:schemeClr val="tx1"/>
                      </a:gs>
                      <a:gs pos="100000">
                        <a:schemeClr val="tx1"/>
                      </a:gs>
                    </a:gsLst>
                    <a:lin ang="2700000" scaled="0"/>
                  </a:gradFill>
                </a:rPr>
                <a:t>Junior SOC </a:t>
              </a:r>
              <a:br>
                <a:rPr lang="en-US" sz="1200" b="1">
                  <a:gradFill>
                    <a:gsLst>
                      <a:gs pos="0">
                        <a:schemeClr val="tx1"/>
                      </a:gs>
                      <a:gs pos="100000">
                        <a:schemeClr val="tx1"/>
                      </a:gs>
                    </a:gsLst>
                    <a:lin ang="2700000" scaled="0"/>
                  </a:gradFill>
                </a:rPr>
              </a:br>
              <a:r>
                <a:rPr lang="en-US" sz="1200" b="1">
                  <a:gradFill>
                    <a:gsLst>
                      <a:gs pos="0">
                        <a:schemeClr val="tx1"/>
                      </a:gs>
                      <a:gs pos="100000">
                        <a:schemeClr val="tx1"/>
                      </a:gs>
                    </a:gsLst>
                    <a:lin ang="2700000" scaled="0"/>
                  </a:gradFill>
                </a:rPr>
                <a:t>analyst</a:t>
              </a:r>
            </a:p>
          </p:txBody>
        </p:sp>
        <p:sp>
          <p:nvSpPr>
            <p:cNvPr id="55" name="Rectangle: Rounded Corners 54">
              <a:extLst>
                <a:ext uri="{FF2B5EF4-FFF2-40B4-BE49-F238E27FC236}">
                  <a16:creationId xmlns:a16="http://schemas.microsoft.com/office/drawing/2014/main" id="{4E8355C7-47D3-6668-8EC5-DD0F4ACD33BB}"/>
                </a:ext>
                <a:ext uri="{C183D7F6-B498-43B3-948B-1728B52AA6E4}">
                  <adec:decorative xmlns:adec="http://schemas.microsoft.com/office/drawing/2017/decorative" val="1"/>
                </a:ext>
              </a:extLst>
            </p:cNvPr>
            <p:cNvSpPr/>
            <p:nvPr/>
          </p:nvSpPr>
          <p:spPr bwMode="auto">
            <a:xfrm flipH="1">
              <a:off x="2523374" y="1879190"/>
              <a:ext cx="1540836" cy="3241837"/>
            </a:xfrm>
            <a:prstGeom prst="roundRect">
              <a:avLst>
                <a:gd name="adj" fmla="val 436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731520" rIns="0" rtlCol="0" anchor="t" anchorCtr="0"/>
            <a:lstStyle/>
            <a:p>
              <a:pPr algn="ctr" defTabSz="914400">
                <a:spcAft>
                  <a:spcPts val="600"/>
                </a:spcAft>
                <a:tabLst>
                  <a:tab pos="1371600" algn="l"/>
                </a:tabLst>
              </a:pPr>
              <a:r>
                <a:rPr lang="en-US" sz="1200" b="1">
                  <a:gradFill>
                    <a:gsLst>
                      <a:gs pos="0">
                        <a:schemeClr val="tx1"/>
                      </a:gs>
                      <a:gs pos="100000">
                        <a:schemeClr val="tx1"/>
                      </a:gs>
                    </a:gsLst>
                    <a:lin ang="2700000" scaled="0"/>
                  </a:gradFill>
                </a:rPr>
                <a:t>Senior SOC </a:t>
              </a:r>
              <a:br>
                <a:rPr lang="en-US" sz="1200" b="1">
                  <a:gradFill>
                    <a:gsLst>
                      <a:gs pos="0">
                        <a:schemeClr val="tx1"/>
                      </a:gs>
                      <a:gs pos="100000">
                        <a:schemeClr val="tx1"/>
                      </a:gs>
                    </a:gsLst>
                    <a:lin ang="2700000" scaled="0"/>
                  </a:gradFill>
                </a:rPr>
              </a:br>
              <a:r>
                <a:rPr lang="en-US" sz="1200" b="1">
                  <a:gradFill>
                    <a:gsLst>
                      <a:gs pos="0">
                        <a:schemeClr val="tx1"/>
                      </a:gs>
                      <a:gs pos="100000">
                        <a:schemeClr val="tx1"/>
                      </a:gs>
                    </a:gsLst>
                    <a:lin ang="2700000" scaled="0"/>
                  </a:gradFill>
                </a:rPr>
                <a:t>analyst</a:t>
              </a:r>
            </a:p>
          </p:txBody>
        </p:sp>
        <p:sp>
          <p:nvSpPr>
            <p:cNvPr id="56" name="Rectangle: Rounded Corners 55">
              <a:extLst>
                <a:ext uri="{FF2B5EF4-FFF2-40B4-BE49-F238E27FC236}">
                  <a16:creationId xmlns:a16="http://schemas.microsoft.com/office/drawing/2014/main" id="{A3FA4342-0139-D0E2-7778-20DEC28C32EC}"/>
                </a:ext>
                <a:ext uri="{C183D7F6-B498-43B3-948B-1728B52AA6E4}">
                  <adec:decorative xmlns:adec="http://schemas.microsoft.com/office/drawing/2017/decorative" val="1"/>
                </a:ext>
              </a:extLst>
            </p:cNvPr>
            <p:cNvSpPr/>
            <p:nvPr/>
          </p:nvSpPr>
          <p:spPr bwMode="auto">
            <a:xfrm flipH="1">
              <a:off x="4202886" y="1879189"/>
              <a:ext cx="1540836" cy="3232355"/>
            </a:xfrm>
            <a:prstGeom prst="roundRect">
              <a:avLst>
                <a:gd name="adj" fmla="val 436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731520" rIns="0" rtlCol="0" anchor="t" anchorCtr="0"/>
            <a:lstStyle/>
            <a:p>
              <a:pPr algn="ctr" defTabSz="914400">
                <a:spcAft>
                  <a:spcPts val="600"/>
                </a:spcAft>
                <a:tabLst>
                  <a:tab pos="1371600" algn="l"/>
                </a:tabLst>
              </a:pPr>
              <a:r>
                <a:rPr lang="en-US" sz="1200" b="1">
                  <a:gradFill>
                    <a:gsLst>
                      <a:gs pos="0">
                        <a:schemeClr val="tx1"/>
                      </a:gs>
                      <a:gs pos="100000">
                        <a:schemeClr val="tx1"/>
                      </a:gs>
                    </a:gsLst>
                    <a:lin ang="2700000" scaled="0"/>
                  </a:gradFill>
                </a:rPr>
                <a:t>Threat intelligence (TI) analyst</a:t>
              </a:r>
            </a:p>
          </p:txBody>
        </p:sp>
        <p:grpSp>
          <p:nvGrpSpPr>
            <p:cNvPr id="57" name="Group 56">
              <a:extLst>
                <a:ext uri="{FF2B5EF4-FFF2-40B4-BE49-F238E27FC236}">
                  <a16:creationId xmlns:a16="http://schemas.microsoft.com/office/drawing/2014/main" id="{2DFBF1F0-4BD4-9B70-B2C0-3F4E72E8B369}"/>
                </a:ext>
              </a:extLst>
            </p:cNvPr>
            <p:cNvGrpSpPr/>
            <p:nvPr/>
          </p:nvGrpSpPr>
          <p:grpSpPr>
            <a:xfrm>
              <a:off x="4727530" y="2111481"/>
              <a:ext cx="491549" cy="380137"/>
              <a:chOff x="4673569" y="2456692"/>
              <a:chExt cx="591782" cy="457652"/>
            </a:xfrm>
            <a:solidFill>
              <a:schemeClr val="accent5"/>
            </a:solidFill>
          </p:grpSpPr>
          <p:sp>
            <p:nvSpPr>
              <p:cNvPr id="150" name="Graphic 35">
                <a:extLst>
                  <a:ext uri="{FF2B5EF4-FFF2-40B4-BE49-F238E27FC236}">
                    <a16:creationId xmlns:a16="http://schemas.microsoft.com/office/drawing/2014/main" id="{D44CEE0E-A5A1-6EEF-AC84-B4361E92527E}"/>
                  </a:ext>
                </a:extLst>
              </p:cNvPr>
              <p:cNvSpPr/>
              <p:nvPr/>
            </p:nvSpPr>
            <p:spPr>
              <a:xfrm>
                <a:off x="4673569" y="2456692"/>
                <a:ext cx="366218" cy="457652"/>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pFill/>
              <a:ln w="44450" cap="flat" cmpd="sng" algn="ctr">
                <a:noFill/>
                <a:prstDash val="solid"/>
                <a:headEnd type="none" w="med" len="med"/>
                <a:tailEnd type="none" w="med" len="med"/>
              </a:ln>
              <a:effectLst>
                <a:outerShdw blurRad="63500" algn="ctr" rotWithShape="0">
                  <a:prstClr val="black">
                    <a:alpha val="15000"/>
                  </a:prstClr>
                </a:outerShdw>
              </a:effectLst>
            </p:spPr>
            <p:txBody>
              <a:bodyPr rot="0" spcFirstLastPara="0" vertOverflow="overflow" horzOverflow="overflow" vert="horz" wrap="square" lIns="0" tIns="822960" rIns="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ts val="1200"/>
                  </a:spcAft>
                  <a:buClrTx/>
                  <a:buSzTx/>
                  <a:buFontTx/>
                  <a:buNone/>
                  <a:tabLst/>
                  <a:defRPr/>
                </a:pPr>
                <a:endParaRPr kumimoji="0" lang="en-US" sz="1200" b="1" i="0" u="none" strike="noStrike" kern="0" cap="none" spc="-50" normalizeH="0" baseline="0" noProof="0">
                  <a:ln w="3175">
                    <a:noFill/>
                  </a:ln>
                  <a:gradFill>
                    <a:gsLst>
                      <a:gs pos="0">
                        <a:srgbClr val="FFFFFF"/>
                      </a:gs>
                      <a:gs pos="100000">
                        <a:srgbClr val="FFFFFF"/>
                      </a:gs>
                    </a:gsLst>
                    <a:lin ang="2700000" scaled="1"/>
                  </a:gradFill>
                  <a:effectLst/>
                  <a:uLnTx/>
                  <a:uFillTx/>
                  <a:latin typeface="Segoe Sans Display Semibold"/>
                  <a:ea typeface="+mn-ea"/>
                  <a:cs typeface="Segoe Sans Display" pitchFamily="2" charset="0"/>
                </a:endParaRPr>
              </a:p>
            </p:txBody>
          </p:sp>
          <p:sp>
            <p:nvSpPr>
              <p:cNvPr id="151" name="Graphic 7">
                <a:extLst>
                  <a:ext uri="{FF2B5EF4-FFF2-40B4-BE49-F238E27FC236}">
                    <a16:creationId xmlns:a16="http://schemas.microsoft.com/office/drawing/2014/main" id="{E9974B87-5C7F-978C-23A8-B972F9EA8E85}"/>
                  </a:ext>
                </a:extLst>
              </p:cNvPr>
              <p:cNvSpPr/>
              <p:nvPr/>
            </p:nvSpPr>
            <p:spPr>
              <a:xfrm>
                <a:off x="5035111" y="2456692"/>
                <a:ext cx="230240" cy="242400"/>
              </a:xfrm>
              <a:custGeom>
                <a:avLst/>
                <a:gdLst>
                  <a:gd name="connsiteX0" fmla="*/ 133351 w 180965"/>
                  <a:gd name="connsiteY0" fmla="*/ 95250 h 190523"/>
                  <a:gd name="connsiteX1" fmla="*/ 180966 w 180965"/>
                  <a:gd name="connsiteY1" fmla="*/ 47614 h 190523"/>
                  <a:gd name="connsiteX2" fmla="*/ 133330 w 180965"/>
                  <a:gd name="connsiteY2" fmla="*/ 0 h 190523"/>
                  <a:gd name="connsiteX3" fmla="*/ 85716 w 180965"/>
                  <a:gd name="connsiteY3" fmla="*/ 47636 h 190523"/>
                  <a:gd name="connsiteX4" fmla="*/ 92041 w 180965"/>
                  <a:gd name="connsiteY4" fmla="*/ 71342 h 190523"/>
                  <a:gd name="connsiteX5" fmla="*/ 66190 w 180965"/>
                  <a:gd name="connsiteY5" fmla="*/ 88563 h 190523"/>
                  <a:gd name="connsiteX6" fmla="*/ 12360 w 180965"/>
                  <a:gd name="connsiteY6" fmla="*/ 86214 h 190523"/>
                  <a:gd name="connsiteX7" fmla="*/ 10010 w 180965"/>
                  <a:gd name="connsiteY7" fmla="*/ 140044 h 190523"/>
                  <a:gd name="connsiteX8" fmla="*/ 63840 w 180965"/>
                  <a:gd name="connsiteY8" fmla="*/ 142394 h 190523"/>
                  <a:gd name="connsiteX9" fmla="*/ 68381 w 180965"/>
                  <a:gd name="connsiteY9" fmla="*/ 137427 h 190523"/>
                  <a:gd name="connsiteX10" fmla="*/ 105405 w 180965"/>
                  <a:gd name="connsiteY10" fmla="*/ 155934 h 190523"/>
                  <a:gd name="connsiteX11" fmla="*/ 127332 w 180965"/>
                  <a:gd name="connsiteY11" fmla="*/ 189879 h 190523"/>
                  <a:gd name="connsiteX12" fmla="*/ 161277 w 180965"/>
                  <a:gd name="connsiteY12" fmla="*/ 167951 h 190523"/>
                  <a:gd name="connsiteX13" fmla="*/ 139350 w 180965"/>
                  <a:gd name="connsiteY13" fmla="*/ 134006 h 190523"/>
                  <a:gd name="connsiteX14" fmla="*/ 111806 w 180965"/>
                  <a:gd name="connsiteY14" fmla="*/ 143161 h 190523"/>
                  <a:gd name="connsiteX15" fmla="*/ 74772 w 180965"/>
                  <a:gd name="connsiteY15" fmla="*/ 124654 h 190523"/>
                  <a:gd name="connsiteX16" fmla="*/ 73696 w 180965"/>
                  <a:gd name="connsiteY16" fmla="*/ 100717 h 190523"/>
                  <a:gd name="connsiteX17" fmla="*/ 100966 w 180965"/>
                  <a:gd name="connsiteY17" fmla="*/ 82553 h 190523"/>
                  <a:gd name="connsiteX18" fmla="*/ 133351 w 180965"/>
                  <a:gd name="connsiteY18" fmla="*/ 95250 h 19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965" h="190523">
                    <a:moveTo>
                      <a:pt x="133351" y="95250"/>
                    </a:moveTo>
                    <a:cubicBezTo>
                      <a:pt x="159653" y="95244"/>
                      <a:pt x="180971" y="73917"/>
                      <a:pt x="180966" y="47614"/>
                    </a:cubicBezTo>
                    <a:cubicBezTo>
                      <a:pt x="180960" y="21312"/>
                      <a:pt x="159632" y="-6"/>
                      <a:pt x="133330" y="0"/>
                    </a:cubicBezTo>
                    <a:cubicBezTo>
                      <a:pt x="107027" y="6"/>
                      <a:pt x="85710" y="21333"/>
                      <a:pt x="85716" y="47636"/>
                    </a:cubicBezTo>
                    <a:cubicBezTo>
                      <a:pt x="85718" y="55955"/>
                      <a:pt x="87898" y="64128"/>
                      <a:pt x="92041" y="71342"/>
                    </a:cubicBezTo>
                    <a:lnTo>
                      <a:pt x="66190" y="88563"/>
                    </a:lnTo>
                    <a:cubicBezTo>
                      <a:pt x="51974" y="73050"/>
                      <a:pt x="27874" y="71998"/>
                      <a:pt x="12360" y="86214"/>
                    </a:cubicBezTo>
                    <a:cubicBezTo>
                      <a:pt x="-3154" y="100430"/>
                      <a:pt x="-4206" y="124530"/>
                      <a:pt x="10010" y="140044"/>
                    </a:cubicBezTo>
                    <a:cubicBezTo>
                      <a:pt x="24226" y="155558"/>
                      <a:pt x="48327" y="156610"/>
                      <a:pt x="63840" y="142394"/>
                    </a:cubicBezTo>
                    <a:cubicBezTo>
                      <a:pt x="65497" y="140875"/>
                      <a:pt x="67017" y="139213"/>
                      <a:pt x="68381" y="137427"/>
                    </a:cubicBezTo>
                    <a:lnTo>
                      <a:pt x="105405" y="155934"/>
                    </a:lnTo>
                    <a:cubicBezTo>
                      <a:pt x="102086" y="171362"/>
                      <a:pt x="111903" y="186560"/>
                      <a:pt x="127332" y="189879"/>
                    </a:cubicBezTo>
                    <a:cubicBezTo>
                      <a:pt x="142761" y="193197"/>
                      <a:pt x="157958" y="183380"/>
                      <a:pt x="161277" y="167951"/>
                    </a:cubicBezTo>
                    <a:cubicBezTo>
                      <a:pt x="164596" y="152523"/>
                      <a:pt x="154779" y="137326"/>
                      <a:pt x="139350" y="134006"/>
                    </a:cubicBezTo>
                    <a:cubicBezTo>
                      <a:pt x="129187" y="131820"/>
                      <a:pt x="118639" y="135326"/>
                      <a:pt x="111806" y="143161"/>
                    </a:cubicBezTo>
                    <a:lnTo>
                      <a:pt x="74772" y="124654"/>
                    </a:lnTo>
                    <a:cubicBezTo>
                      <a:pt x="76995" y="116766"/>
                      <a:pt x="76617" y="108374"/>
                      <a:pt x="73696" y="100717"/>
                    </a:cubicBezTo>
                    <a:lnTo>
                      <a:pt x="100966" y="82553"/>
                    </a:lnTo>
                    <a:cubicBezTo>
                      <a:pt x="109765" y="90732"/>
                      <a:pt x="121338" y="95269"/>
                      <a:pt x="133351" y="95250"/>
                    </a:cubicBezTo>
                    <a:close/>
                  </a:path>
                </a:pathLst>
              </a:custGeom>
              <a:grpFill/>
              <a:ln w="44450" cap="flat" cmpd="sng" algn="ctr">
                <a:noFill/>
                <a:prstDash val="solid"/>
                <a:headEnd type="none" w="med" len="med"/>
                <a:tailEnd type="none" w="med" len="med"/>
              </a:ln>
              <a:effectLst>
                <a:outerShdw blurRad="63500" algn="ctr" rotWithShape="0">
                  <a:prstClr val="black">
                    <a:alpha val="15000"/>
                  </a:prstClr>
                </a:outerShdw>
              </a:effectLst>
            </p:spPr>
            <p:txBody>
              <a:bodyPr rot="0" spcFirstLastPara="0" vertOverflow="overflow" horzOverflow="overflow" vert="horz" wrap="square" lIns="0" tIns="822960" rIns="0" bIns="9144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ts val="1200"/>
                  </a:spcAft>
                  <a:buClrTx/>
                  <a:buSzTx/>
                  <a:buFontTx/>
                  <a:buNone/>
                  <a:tabLst/>
                  <a:defRPr/>
                </a:pPr>
                <a:endParaRPr kumimoji="0" lang="en-US" sz="1200" b="1" i="0" u="none" strike="noStrike" kern="0" cap="none" spc="-50" normalizeH="0" baseline="0" noProof="0">
                  <a:ln w="3175">
                    <a:noFill/>
                  </a:ln>
                  <a:gradFill>
                    <a:gsLst>
                      <a:gs pos="0">
                        <a:srgbClr val="FFFFFF"/>
                      </a:gs>
                      <a:gs pos="100000">
                        <a:srgbClr val="FFFFFF"/>
                      </a:gs>
                    </a:gsLst>
                    <a:lin ang="2700000" scaled="1"/>
                  </a:gradFill>
                  <a:effectLst/>
                  <a:uLnTx/>
                  <a:uFillTx/>
                  <a:latin typeface="Segoe Sans Display Semibold"/>
                  <a:ea typeface="+mn-ea"/>
                  <a:cs typeface="Segoe Sans Display" pitchFamily="2" charset="0"/>
                </a:endParaRPr>
              </a:p>
            </p:txBody>
          </p:sp>
        </p:grpSp>
        <p:grpSp>
          <p:nvGrpSpPr>
            <p:cNvPr id="58" name="Group 57">
              <a:extLst>
                <a:ext uri="{FF2B5EF4-FFF2-40B4-BE49-F238E27FC236}">
                  <a16:creationId xmlns:a16="http://schemas.microsoft.com/office/drawing/2014/main" id="{2249D420-5FB4-A29B-7F94-A591B5F5AD3D}"/>
                </a:ext>
              </a:extLst>
            </p:cNvPr>
            <p:cNvGrpSpPr/>
            <p:nvPr/>
          </p:nvGrpSpPr>
          <p:grpSpPr>
            <a:xfrm>
              <a:off x="3049713" y="2088430"/>
              <a:ext cx="488159" cy="426238"/>
              <a:chOff x="2986443" y="2451962"/>
              <a:chExt cx="587701" cy="513153"/>
            </a:xfrm>
            <a:solidFill>
              <a:srgbClr val="C5B4E3"/>
            </a:solidFill>
          </p:grpSpPr>
          <p:sp>
            <p:nvSpPr>
              <p:cNvPr id="145" name="Graphic 35">
                <a:extLst>
                  <a:ext uri="{FF2B5EF4-FFF2-40B4-BE49-F238E27FC236}">
                    <a16:creationId xmlns:a16="http://schemas.microsoft.com/office/drawing/2014/main" id="{14953020-1B3D-F3CD-7C96-5EC65FB69F39}"/>
                  </a:ext>
                </a:extLst>
              </p:cNvPr>
              <p:cNvSpPr/>
              <p:nvPr/>
            </p:nvSpPr>
            <p:spPr>
              <a:xfrm>
                <a:off x="2986443" y="2456692"/>
                <a:ext cx="366218" cy="457652"/>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822960"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46" name="Graphic 45">
                <a:extLst>
                  <a:ext uri="{FF2B5EF4-FFF2-40B4-BE49-F238E27FC236}">
                    <a16:creationId xmlns:a16="http://schemas.microsoft.com/office/drawing/2014/main" id="{DA824308-20B3-7A35-6DF5-11F98D382CCA}"/>
                  </a:ext>
                </a:extLst>
              </p:cNvPr>
              <p:cNvSpPr/>
              <p:nvPr/>
            </p:nvSpPr>
            <p:spPr>
              <a:xfrm>
                <a:off x="3334280" y="2451962"/>
                <a:ext cx="181279" cy="201422"/>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822960"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grpSp>
            <p:nvGrpSpPr>
              <p:cNvPr id="147" name="Group 146">
                <a:extLst>
                  <a:ext uri="{FF2B5EF4-FFF2-40B4-BE49-F238E27FC236}">
                    <a16:creationId xmlns:a16="http://schemas.microsoft.com/office/drawing/2014/main" id="{CD8BDE35-8A08-5ED2-6950-2126410F0CC2}"/>
                  </a:ext>
                </a:extLst>
              </p:cNvPr>
              <p:cNvGrpSpPr/>
              <p:nvPr/>
            </p:nvGrpSpPr>
            <p:grpSpPr>
              <a:xfrm>
                <a:off x="3387865" y="2699083"/>
                <a:ext cx="186279" cy="266032"/>
                <a:chOff x="6029325" y="3333750"/>
                <a:chExt cx="133350" cy="190444"/>
              </a:xfrm>
              <a:grpFill/>
            </p:grpSpPr>
            <p:sp>
              <p:nvSpPr>
                <p:cNvPr id="148" name="Freeform: Shape 147">
                  <a:extLst>
                    <a:ext uri="{FF2B5EF4-FFF2-40B4-BE49-F238E27FC236}">
                      <a16:creationId xmlns:a16="http://schemas.microsoft.com/office/drawing/2014/main" id="{21E4B104-F8F5-A5E6-FD74-70B551A23436}"/>
                    </a:ext>
                  </a:extLst>
                </p:cNvPr>
                <p:cNvSpPr/>
                <p:nvPr/>
              </p:nvSpPr>
              <p:spPr>
                <a:xfrm>
                  <a:off x="6048375" y="3459901"/>
                  <a:ext cx="95269" cy="64293"/>
                </a:xfrm>
                <a:custGeom>
                  <a:avLst/>
                  <a:gdLst>
                    <a:gd name="connsiteX0" fmla="*/ 95250 w 95269"/>
                    <a:gd name="connsiteY0" fmla="*/ 57150 h 64293"/>
                    <a:gd name="connsiteX1" fmla="*/ 95269 w 95269"/>
                    <a:gd name="connsiteY1" fmla="*/ 0 h 64293"/>
                    <a:gd name="connsiteX2" fmla="*/ 47625 w 95269"/>
                    <a:gd name="connsiteY2" fmla="*/ 16716 h 64293"/>
                    <a:gd name="connsiteX3" fmla="*/ 0 w 95269"/>
                    <a:gd name="connsiteY3" fmla="*/ 10 h 64293"/>
                    <a:gd name="connsiteX4" fmla="*/ 29 w 95269"/>
                    <a:gd name="connsiteY4" fmla="*/ 57160 h 64293"/>
                    <a:gd name="connsiteX5" fmla="*/ 7189 w 95269"/>
                    <a:gd name="connsiteY5" fmla="*/ 64286 h 64293"/>
                    <a:gd name="connsiteX6" fmla="*/ 11278 w 95269"/>
                    <a:gd name="connsiteY6" fmla="*/ 62989 h 64293"/>
                    <a:gd name="connsiteX7" fmla="*/ 47635 w 95269"/>
                    <a:gd name="connsiteY7" fmla="*/ 37395 h 64293"/>
                    <a:gd name="connsiteX8" fmla="*/ 84001 w 95269"/>
                    <a:gd name="connsiteY8" fmla="*/ 62989 h 64293"/>
                    <a:gd name="connsiteX9" fmla="*/ 93956 w 95269"/>
                    <a:gd name="connsiteY9" fmla="*/ 61264 h 64293"/>
                    <a:gd name="connsiteX10" fmla="*/ 95260 w 95269"/>
                    <a:gd name="connsiteY10" fmla="*/ 57150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269" h="64293">
                      <a:moveTo>
                        <a:pt x="95250" y="57150"/>
                      </a:moveTo>
                      <a:lnTo>
                        <a:pt x="95269" y="0"/>
                      </a:lnTo>
                      <a:cubicBezTo>
                        <a:pt x="81762" y="10848"/>
                        <a:pt x="64949" y="16747"/>
                        <a:pt x="47625" y="16716"/>
                      </a:cubicBezTo>
                      <a:cubicBezTo>
                        <a:pt x="30309" y="16745"/>
                        <a:pt x="13504" y="10850"/>
                        <a:pt x="0" y="10"/>
                      </a:cubicBezTo>
                      <a:lnTo>
                        <a:pt x="29" y="57160"/>
                      </a:lnTo>
                      <a:cubicBezTo>
                        <a:pt x="38" y="61105"/>
                        <a:pt x="3244" y="64296"/>
                        <a:pt x="7189" y="64286"/>
                      </a:cubicBezTo>
                      <a:cubicBezTo>
                        <a:pt x="8653" y="64282"/>
                        <a:pt x="10080" y="63830"/>
                        <a:pt x="11278" y="62989"/>
                      </a:cubicBezTo>
                      <a:lnTo>
                        <a:pt x="47635" y="37395"/>
                      </a:lnTo>
                      <a:lnTo>
                        <a:pt x="84001" y="62989"/>
                      </a:lnTo>
                      <a:cubicBezTo>
                        <a:pt x="87226" y="65261"/>
                        <a:pt x="91683" y="64489"/>
                        <a:pt x="93956" y="61264"/>
                      </a:cubicBezTo>
                      <a:cubicBezTo>
                        <a:pt x="94804" y="60060"/>
                        <a:pt x="95260" y="58623"/>
                        <a:pt x="95260" y="5715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822960"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49" name="Freeform: Shape 148">
                  <a:extLst>
                    <a:ext uri="{FF2B5EF4-FFF2-40B4-BE49-F238E27FC236}">
                      <a16:creationId xmlns:a16="http://schemas.microsoft.com/office/drawing/2014/main" id="{6AAA0BDE-7823-729C-FCC0-75506DE32809}"/>
                    </a:ext>
                  </a:extLst>
                </p:cNvPr>
                <p:cNvSpPr/>
                <p:nvPr/>
              </p:nvSpPr>
              <p:spPr>
                <a:xfrm>
                  <a:off x="6029325" y="3333750"/>
                  <a:ext cx="133350" cy="133350"/>
                </a:xfrm>
                <a:custGeom>
                  <a:avLst/>
                  <a:gdLst>
                    <a:gd name="connsiteX0" fmla="*/ 133350 w 133350"/>
                    <a:gd name="connsiteY0" fmla="*/ 66675 h 133350"/>
                    <a:gd name="connsiteX1" fmla="*/ 66675 w 133350"/>
                    <a:gd name="connsiteY1" fmla="*/ 0 h 133350"/>
                    <a:gd name="connsiteX2" fmla="*/ 0 w 133350"/>
                    <a:gd name="connsiteY2" fmla="*/ 66675 h 133350"/>
                    <a:gd name="connsiteX3" fmla="*/ 66675 w 133350"/>
                    <a:gd name="connsiteY3" fmla="*/ 133350 h 133350"/>
                    <a:gd name="connsiteX4" fmla="*/ 133350 w 133350"/>
                    <a:gd name="connsiteY4" fmla="*/ 66675 h 133350"/>
                    <a:gd name="connsiteX5" fmla="*/ 68856 w 133350"/>
                    <a:gd name="connsiteY5" fmla="*/ 34690 h 133350"/>
                    <a:gd name="connsiteX6" fmla="*/ 77543 w 133350"/>
                    <a:gd name="connsiteY6" fmla="*/ 52340 h 133350"/>
                    <a:gd name="connsiteX7" fmla="*/ 97012 w 133350"/>
                    <a:gd name="connsiteY7" fmla="*/ 55150 h 133350"/>
                    <a:gd name="connsiteX8" fmla="*/ 98365 w 133350"/>
                    <a:gd name="connsiteY8" fmla="*/ 59293 h 133350"/>
                    <a:gd name="connsiteX9" fmla="*/ 84277 w 133350"/>
                    <a:gd name="connsiteY9" fmla="*/ 73009 h 133350"/>
                    <a:gd name="connsiteX10" fmla="*/ 87611 w 133350"/>
                    <a:gd name="connsiteY10" fmla="*/ 92402 h 133350"/>
                    <a:gd name="connsiteX11" fmla="*/ 85630 w 133350"/>
                    <a:gd name="connsiteY11" fmla="*/ 95208 h 133350"/>
                    <a:gd name="connsiteX12" fmla="*/ 84087 w 133350"/>
                    <a:gd name="connsiteY12" fmla="*/ 94964 h 133350"/>
                    <a:gd name="connsiteX13" fmla="*/ 66675 w 133350"/>
                    <a:gd name="connsiteY13" fmla="*/ 85801 h 133350"/>
                    <a:gd name="connsiteX14" fmla="*/ 49273 w 133350"/>
                    <a:gd name="connsiteY14" fmla="*/ 94964 h 133350"/>
                    <a:gd name="connsiteX15" fmla="*/ 45993 w 133350"/>
                    <a:gd name="connsiteY15" fmla="*/ 93945 h 133350"/>
                    <a:gd name="connsiteX16" fmla="*/ 45749 w 133350"/>
                    <a:gd name="connsiteY16" fmla="*/ 92402 h 133350"/>
                    <a:gd name="connsiteX17" fmla="*/ 49082 w 133350"/>
                    <a:gd name="connsiteY17" fmla="*/ 73019 h 133350"/>
                    <a:gd name="connsiteX18" fmla="*/ 34985 w 133350"/>
                    <a:gd name="connsiteY18" fmla="*/ 59303 h 133350"/>
                    <a:gd name="connsiteX19" fmla="*/ 34925 w 133350"/>
                    <a:gd name="connsiteY19" fmla="*/ 55868 h 133350"/>
                    <a:gd name="connsiteX20" fmla="*/ 36338 w 133350"/>
                    <a:gd name="connsiteY20" fmla="*/ 55150 h 133350"/>
                    <a:gd name="connsiteX21" fmla="*/ 55807 w 133350"/>
                    <a:gd name="connsiteY21" fmla="*/ 52340 h 133350"/>
                    <a:gd name="connsiteX22" fmla="*/ 64494 w 133350"/>
                    <a:gd name="connsiteY22" fmla="*/ 34690 h 133350"/>
                    <a:gd name="connsiteX23" fmla="*/ 67744 w 133350"/>
                    <a:gd name="connsiteY23" fmla="*/ 33577 h 133350"/>
                    <a:gd name="connsiteX24" fmla="*/ 68856 w 133350"/>
                    <a:gd name="connsiteY24" fmla="*/ 3469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133350">
                      <a:moveTo>
                        <a:pt x="133350" y="66675"/>
                      </a:moveTo>
                      <a:cubicBezTo>
                        <a:pt x="133350" y="29851"/>
                        <a:pt x="103499" y="0"/>
                        <a:pt x="66675" y="0"/>
                      </a:cubicBezTo>
                      <a:cubicBezTo>
                        <a:pt x="29851" y="0"/>
                        <a:pt x="0" y="29851"/>
                        <a:pt x="0" y="66675"/>
                      </a:cubicBezTo>
                      <a:cubicBezTo>
                        <a:pt x="0" y="103499"/>
                        <a:pt x="29851" y="133350"/>
                        <a:pt x="66675" y="133350"/>
                      </a:cubicBezTo>
                      <a:cubicBezTo>
                        <a:pt x="103499" y="133350"/>
                        <a:pt x="133350" y="103499"/>
                        <a:pt x="133350" y="66675"/>
                      </a:cubicBezTo>
                      <a:close/>
                      <a:moveTo>
                        <a:pt x="68856" y="34690"/>
                      </a:moveTo>
                      <a:lnTo>
                        <a:pt x="77543" y="52340"/>
                      </a:lnTo>
                      <a:lnTo>
                        <a:pt x="97012" y="55150"/>
                      </a:lnTo>
                      <a:cubicBezTo>
                        <a:pt x="99012" y="55436"/>
                        <a:pt x="99803" y="57893"/>
                        <a:pt x="98365" y="59293"/>
                      </a:cubicBezTo>
                      <a:lnTo>
                        <a:pt x="84277" y="73009"/>
                      </a:lnTo>
                      <a:lnTo>
                        <a:pt x="87611" y="92402"/>
                      </a:lnTo>
                      <a:cubicBezTo>
                        <a:pt x="87839" y="93724"/>
                        <a:pt x="86952" y="94980"/>
                        <a:pt x="85630" y="95208"/>
                      </a:cubicBezTo>
                      <a:cubicBezTo>
                        <a:pt x="85103" y="95299"/>
                        <a:pt x="84560" y="95213"/>
                        <a:pt x="84087" y="94964"/>
                      </a:cubicBezTo>
                      <a:lnTo>
                        <a:pt x="66675" y="85801"/>
                      </a:lnTo>
                      <a:lnTo>
                        <a:pt x="49273" y="94964"/>
                      </a:lnTo>
                      <a:cubicBezTo>
                        <a:pt x="48086" y="95589"/>
                        <a:pt x="46617" y="95133"/>
                        <a:pt x="45993" y="93945"/>
                      </a:cubicBezTo>
                      <a:cubicBezTo>
                        <a:pt x="45743" y="93472"/>
                        <a:pt x="45658" y="92930"/>
                        <a:pt x="45749" y="92402"/>
                      </a:cubicBezTo>
                      <a:lnTo>
                        <a:pt x="49082" y="73019"/>
                      </a:lnTo>
                      <a:lnTo>
                        <a:pt x="34985" y="59303"/>
                      </a:lnTo>
                      <a:cubicBezTo>
                        <a:pt x="34020" y="58371"/>
                        <a:pt x="33994" y="56833"/>
                        <a:pt x="34925" y="55868"/>
                      </a:cubicBezTo>
                      <a:cubicBezTo>
                        <a:pt x="35303" y="55478"/>
                        <a:pt x="35800" y="55225"/>
                        <a:pt x="36338" y="55150"/>
                      </a:cubicBezTo>
                      <a:lnTo>
                        <a:pt x="55807" y="52340"/>
                      </a:lnTo>
                      <a:lnTo>
                        <a:pt x="64494" y="34690"/>
                      </a:lnTo>
                      <a:cubicBezTo>
                        <a:pt x="65084" y="33485"/>
                        <a:pt x="66539" y="32987"/>
                        <a:pt x="67744" y="33577"/>
                      </a:cubicBezTo>
                      <a:cubicBezTo>
                        <a:pt x="68228" y="33815"/>
                        <a:pt x="68619" y="34206"/>
                        <a:pt x="68856" y="3469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822960"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grpSp>
        </p:grpSp>
        <p:grpSp>
          <p:nvGrpSpPr>
            <p:cNvPr id="63" name="Group 62">
              <a:extLst>
                <a:ext uri="{FF2B5EF4-FFF2-40B4-BE49-F238E27FC236}">
                  <a16:creationId xmlns:a16="http://schemas.microsoft.com/office/drawing/2014/main" id="{4E610677-0E61-50A5-5F8C-56698928D8BA}"/>
                </a:ext>
              </a:extLst>
            </p:cNvPr>
            <p:cNvGrpSpPr/>
            <p:nvPr/>
          </p:nvGrpSpPr>
          <p:grpSpPr>
            <a:xfrm>
              <a:off x="1394531" y="2109516"/>
              <a:ext cx="439497" cy="384066"/>
              <a:chOff x="1339434" y="2428940"/>
              <a:chExt cx="529116" cy="462382"/>
            </a:xfrm>
            <a:solidFill>
              <a:srgbClr val="0078D4"/>
            </a:solidFill>
          </p:grpSpPr>
          <p:sp>
            <p:nvSpPr>
              <p:cNvPr id="143" name="Graphic 35">
                <a:extLst>
                  <a:ext uri="{FF2B5EF4-FFF2-40B4-BE49-F238E27FC236}">
                    <a16:creationId xmlns:a16="http://schemas.microsoft.com/office/drawing/2014/main" id="{CFBC52E2-D988-BDF3-5320-3DEAE240CB41}"/>
                  </a:ext>
                </a:extLst>
              </p:cNvPr>
              <p:cNvSpPr/>
              <p:nvPr/>
            </p:nvSpPr>
            <p:spPr>
              <a:xfrm>
                <a:off x="1339434" y="2433670"/>
                <a:ext cx="366218" cy="457652"/>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pFill/>
              <a:ln w="50800" cap="flat" cmpd="sng" algn="ctr">
                <a:noFill/>
                <a:prstDash val="solid"/>
                <a:headEnd type="none" w="med" len="med"/>
                <a:tailEnd type="none" w="med" len="med"/>
              </a:ln>
              <a:effectLst>
                <a:outerShdw blurRad="63500" algn="ctr" rotWithShape="0">
                  <a:srgbClr val="000000">
                    <a:alpha val="15000"/>
                  </a:srgbClr>
                </a:outerShdw>
              </a:effectLst>
            </p:spPr>
            <p:txBody>
              <a:bodyPr rot="0" spcFirstLastPara="0" vertOverflow="overflow" horzOverflow="overflow" vert="horz" wrap="square" lIns="91440" tIns="822960" rIns="91440" bIns="91440" numCol="1" spcCol="0" rtlCol="0" fromWordArt="0" anchor="ctr" anchorCtr="0" forceAA="0" compatLnSpc="1">
                <a:prstTxWarp prst="textNoShape">
                  <a:avLst/>
                </a:prstTxWarp>
                <a:noAutofit/>
              </a:bodyPr>
              <a:lstStyle/>
              <a:p>
                <a:pPr marL="0" marR="0" lvl="0" indent="0" algn="ctr" defTabSz="932449" eaLnBrk="1" fontAlgn="base" latinLnBrk="0" hangingPunct="1">
                  <a:lnSpc>
                    <a:spcPct val="100000"/>
                  </a:lnSpc>
                  <a:spcBef>
                    <a:spcPts val="600"/>
                  </a:spcBef>
                  <a:spcAft>
                    <a:spcPct val="0"/>
                  </a:spcAft>
                  <a:buClrTx/>
                  <a:buSzTx/>
                  <a:buFontTx/>
                  <a:buNone/>
                  <a:tabLst/>
                  <a:defRPr/>
                </a:pPr>
                <a:endParaRPr kumimoji="0" lang="en-US" sz="1200" b="0" i="0" u="none" strike="noStrike" kern="0" cap="none" spc="0" normalizeH="0" baseline="0" noProof="0">
                  <a:ln>
                    <a:noFill/>
                  </a:ln>
                  <a:gradFill>
                    <a:gsLst>
                      <a:gs pos="1399">
                        <a:srgbClr val="FFFFFF"/>
                      </a:gs>
                      <a:gs pos="17000">
                        <a:srgbClr val="FFFFFF"/>
                      </a:gs>
                    </a:gsLst>
                    <a:path path="circle">
                      <a:fillToRect l="100000" t="100000"/>
                    </a:path>
                  </a:gradFill>
                  <a:effectLst/>
                  <a:uLnTx/>
                  <a:uFillTx/>
                  <a:latin typeface="Segoe UI Variable Display Semibold" pitchFamily="2" charset="0"/>
                  <a:ea typeface="+mn-ea"/>
                  <a:cs typeface="+mn-cs"/>
                </a:endParaRPr>
              </a:p>
            </p:txBody>
          </p:sp>
          <p:sp>
            <p:nvSpPr>
              <p:cNvPr id="144" name="Graphic 45">
                <a:extLst>
                  <a:ext uri="{FF2B5EF4-FFF2-40B4-BE49-F238E27FC236}">
                    <a16:creationId xmlns:a16="http://schemas.microsoft.com/office/drawing/2014/main" id="{A00DF337-E597-C735-4D16-7A918C69B46D}"/>
                  </a:ext>
                </a:extLst>
              </p:cNvPr>
              <p:cNvSpPr/>
              <p:nvPr/>
            </p:nvSpPr>
            <p:spPr>
              <a:xfrm>
                <a:off x="1687271" y="2428940"/>
                <a:ext cx="181279" cy="201422"/>
              </a:xfrm>
              <a:custGeom>
                <a:avLst/>
                <a:gdLst>
                  <a:gd name="connsiteX0" fmla="*/ 0 w 171450"/>
                  <a:gd name="connsiteY0" fmla="*/ 35719 h 190501"/>
                  <a:gd name="connsiteX1" fmla="*/ 7144 w 171450"/>
                  <a:gd name="connsiteY1" fmla="*/ 28575 h 190501"/>
                  <a:gd name="connsiteX2" fmla="*/ 81439 w 171450"/>
                  <a:gd name="connsiteY2" fmla="*/ 1429 h 190501"/>
                  <a:gd name="connsiteX3" fmla="*/ 90011 w 171450"/>
                  <a:gd name="connsiteY3" fmla="*/ 1429 h 190501"/>
                  <a:gd name="connsiteX4" fmla="*/ 164306 w 171450"/>
                  <a:gd name="connsiteY4" fmla="*/ 28575 h 190501"/>
                  <a:gd name="connsiteX5" fmla="*/ 171450 w 171450"/>
                  <a:gd name="connsiteY5" fmla="*/ 35719 h 190501"/>
                  <a:gd name="connsiteX6" fmla="*/ 171450 w 171450"/>
                  <a:gd name="connsiteY6" fmla="*/ 85725 h 190501"/>
                  <a:gd name="connsiteX7" fmla="*/ 88344 w 171450"/>
                  <a:gd name="connsiteY7" fmla="*/ 190005 h 190501"/>
                  <a:gd name="connsiteX8" fmla="*/ 83106 w 171450"/>
                  <a:gd name="connsiteY8" fmla="*/ 190005 h 190501"/>
                  <a:gd name="connsiteX9" fmla="*/ 0 w 171450"/>
                  <a:gd name="connsiteY9" fmla="*/ 85725 h 190501"/>
                  <a:gd name="connsiteX10" fmla="*/ 0 w 171450"/>
                  <a:gd name="connsiteY10" fmla="*/ 35719 h 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450" h="190501">
                    <a:moveTo>
                      <a:pt x="0" y="35719"/>
                    </a:moveTo>
                    <a:cubicBezTo>
                      <a:pt x="0" y="31773"/>
                      <a:pt x="3198" y="28575"/>
                      <a:pt x="7144" y="28575"/>
                    </a:cubicBezTo>
                    <a:cubicBezTo>
                      <a:pt x="32509" y="28575"/>
                      <a:pt x="57226" y="19593"/>
                      <a:pt x="81439" y="1429"/>
                    </a:cubicBezTo>
                    <a:cubicBezTo>
                      <a:pt x="83979" y="-476"/>
                      <a:pt x="87471" y="-476"/>
                      <a:pt x="90011" y="1429"/>
                    </a:cubicBezTo>
                    <a:cubicBezTo>
                      <a:pt x="114224" y="19593"/>
                      <a:pt x="138941" y="28575"/>
                      <a:pt x="164306" y="28575"/>
                    </a:cubicBezTo>
                    <a:cubicBezTo>
                      <a:pt x="168252" y="28575"/>
                      <a:pt x="171450" y="31773"/>
                      <a:pt x="171450" y="35719"/>
                    </a:cubicBezTo>
                    <a:lnTo>
                      <a:pt x="171450" y="85725"/>
                    </a:lnTo>
                    <a:cubicBezTo>
                      <a:pt x="171450" y="133360"/>
                      <a:pt x="143275" y="168364"/>
                      <a:pt x="88344" y="190005"/>
                    </a:cubicBezTo>
                    <a:cubicBezTo>
                      <a:pt x="86661" y="190668"/>
                      <a:pt x="84789" y="190668"/>
                      <a:pt x="83106" y="190005"/>
                    </a:cubicBezTo>
                    <a:cubicBezTo>
                      <a:pt x="28175" y="168364"/>
                      <a:pt x="0" y="133350"/>
                      <a:pt x="0" y="85725"/>
                    </a:cubicBezTo>
                    <a:lnTo>
                      <a:pt x="0" y="35719"/>
                    </a:lnTo>
                    <a:close/>
                  </a:path>
                </a:pathLst>
              </a:custGeom>
              <a:grpFill/>
              <a:ln w="50800" cap="flat" cmpd="sng" algn="ctr">
                <a:noFill/>
                <a:prstDash val="solid"/>
                <a:headEnd type="none" w="med" len="med"/>
                <a:tailEnd type="none" w="med" len="med"/>
              </a:ln>
              <a:effectLst>
                <a:outerShdw blurRad="63500" algn="ctr" rotWithShape="0">
                  <a:srgbClr val="000000">
                    <a:alpha val="15000"/>
                  </a:srgbClr>
                </a:outerShdw>
              </a:effectLst>
            </p:spPr>
            <p:txBody>
              <a:bodyPr rot="0" spcFirstLastPara="0" vertOverflow="overflow" horzOverflow="overflow" vert="horz" wrap="square" lIns="91440" tIns="822960" rIns="91440" bIns="91440" numCol="1" spcCol="0" rtlCol="0" fromWordArt="0" anchor="ctr" anchorCtr="0" forceAA="0" compatLnSpc="1">
                <a:prstTxWarp prst="textNoShape">
                  <a:avLst/>
                </a:prstTxWarp>
                <a:noAutofit/>
              </a:bodyPr>
              <a:lstStyle/>
              <a:p>
                <a:pPr marL="0" marR="0" lvl="0" indent="0" algn="ctr" defTabSz="932449" eaLnBrk="1" fontAlgn="base" latinLnBrk="0" hangingPunct="1">
                  <a:lnSpc>
                    <a:spcPct val="100000"/>
                  </a:lnSpc>
                  <a:spcBef>
                    <a:spcPts val="600"/>
                  </a:spcBef>
                  <a:spcAft>
                    <a:spcPct val="0"/>
                  </a:spcAft>
                  <a:buClrTx/>
                  <a:buSzTx/>
                  <a:buFontTx/>
                  <a:buNone/>
                  <a:tabLst/>
                  <a:defRPr/>
                </a:pPr>
                <a:endParaRPr kumimoji="0" lang="en-US" sz="1200" b="0" i="0" u="none" strike="noStrike" kern="0" cap="none" spc="0" normalizeH="0" baseline="0" noProof="0">
                  <a:ln>
                    <a:noFill/>
                  </a:ln>
                  <a:gradFill>
                    <a:gsLst>
                      <a:gs pos="1399">
                        <a:srgbClr val="FFFFFF"/>
                      </a:gs>
                      <a:gs pos="17000">
                        <a:srgbClr val="FFFFFF"/>
                      </a:gs>
                    </a:gsLst>
                    <a:path path="circle">
                      <a:fillToRect l="100000" t="100000"/>
                    </a:path>
                  </a:gradFill>
                  <a:effectLst/>
                  <a:uLnTx/>
                  <a:uFillTx/>
                  <a:latin typeface="Segoe UI Variable Display Semibold" pitchFamily="2" charset="0"/>
                  <a:ea typeface="+mn-ea"/>
                  <a:cs typeface="+mn-cs"/>
                </a:endParaRPr>
              </a:p>
            </p:txBody>
          </p:sp>
        </p:grpSp>
        <p:sp>
          <p:nvSpPr>
            <p:cNvPr id="67" name="Rectangle 66">
              <a:extLst>
                <a:ext uri="{FF2B5EF4-FFF2-40B4-BE49-F238E27FC236}">
                  <a16:creationId xmlns:a16="http://schemas.microsoft.com/office/drawing/2014/main" id="{899A9199-7CF3-D8BE-2EB2-8B0B84B8224F}"/>
                </a:ext>
                <a:ext uri="{C183D7F6-B498-43B3-948B-1728B52AA6E4}">
                  <adec:decorative xmlns:adec="http://schemas.microsoft.com/office/drawing/2017/decorative" val="1"/>
                </a:ext>
              </a:extLst>
            </p:cNvPr>
            <p:cNvSpPr/>
            <p:nvPr/>
          </p:nvSpPr>
          <p:spPr bwMode="auto">
            <a:xfrm flipH="1">
              <a:off x="869031" y="3559634"/>
              <a:ext cx="1490497"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flip="none" rotWithShape="1">
                    <a:gsLst>
                      <a:gs pos="0">
                        <a:schemeClr val="tx1"/>
                      </a:gs>
                      <a:gs pos="100000">
                        <a:schemeClr val="tx1"/>
                      </a:gs>
                    </a:gsLst>
                    <a:path path="circle">
                      <a:fillToRect l="100000" t="100000"/>
                    </a:path>
                    <a:tileRect/>
                  </a:gradFill>
                  <a:effectLst/>
                  <a:uLnTx/>
                  <a:uFillTx/>
                  <a:ea typeface="+mn-ea"/>
                  <a:cs typeface="Segoe UI" panose="020B0502040204020203" pitchFamily="34" charset="0"/>
                </a:rPr>
                <a:t>Accelerate investigation </a:t>
              </a:r>
              <a:br>
                <a:rPr kumimoji="0" lang="en-US" sz="1200" i="0" u="none" strike="noStrike" kern="0" cap="none" spc="0" normalizeH="0" baseline="0" noProof="0">
                  <a:ln w="3175">
                    <a:noFill/>
                  </a:ln>
                  <a:gradFill flip="none" rotWithShape="1">
                    <a:gsLst>
                      <a:gs pos="0">
                        <a:schemeClr val="tx1"/>
                      </a:gs>
                      <a:gs pos="100000">
                        <a:schemeClr val="tx1"/>
                      </a:gs>
                    </a:gsLst>
                    <a:path path="circle">
                      <a:fillToRect l="100000" t="100000"/>
                    </a:path>
                    <a:tileRect/>
                  </a:gradFill>
                  <a:effectLst/>
                  <a:uLnTx/>
                  <a:uFillTx/>
                  <a:ea typeface="+mn-ea"/>
                  <a:cs typeface="Segoe UI" panose="020B0502040204020203" pitchFamily="34" charset="0"/>
                </a:rPr>
              </a:br>
              <a:r>
                <a:rPr kumimoji="0" lang="en-US" sz="1200" i="0" u="none" strike="noStrike" kern="0" cap="none" spc="0" normalizeH="0" baseline="0" noProof="0">
                  <a:ln w="3175">
                    <a:noFill/>
                  </a:ln>
                  <a:gradFill flip="none" rotWithShape="1">
                    <a:gsLst>
                      <a:gs pos="0">
                        <a:schemeClr val="tx1"/>
                      </a:gs>
                      <a:gs pos="100000">
                        <a:schemeClr val="tx1"/>
                      </a:gs>
                    </a:gsLst>
                    <a:path path="circle">
                      <a:fillToRect l="100000" t="100000"/>
                    </a:path>
                    <a:tileRect/>
                  </a:gradFill>
                  <a:effectLst/>
                  <a:uLnTx/>
                  <a:uFillTx/>
                  <a:ea typeface="+mn-ea"/>
                  <a:cs typeface="Segoe UI" panose="020B0502040204020203" pitchFamily="34" charset="0"/>
                </a:rPr>
                <a:t>and remediation</a:t>
              </a:r>
            </a:p>
          </p:txBody>
        </p:sp>
        <p:grpSp>
          <p:nvGrpSpPr>
            <p:cNvPr id="71" name="Group 70">
              <a:extLst>
                <a:ext uri="{FF2B5EF4-FFF2-40B4-BE49-F238E27FC236}">
                  <a16:creationId xmlns:a16="http://schemas.microsoft.com/office/drawing/2014/main" id="{2FA808E7-B17B-5B75-9CE0-F3AA8957D5C5}"/>
                </a:ext>
              </a:extLst>
            </p:cNvPr>
            <p:cNvGrpSpPr/>
            <p:nvPr/>
          </p:nvGrpSpPr>
          <p:grpSpPr>
            <a:xfrm>
              <a:off x="1477119" y="4228992"/>
              <a:ext cx="274320" cy="274320"/>
              <a:chOff x="992597" y="4839548"/>
              <a:chExt cx="274320" cy="274320"/>
            </a:xfrm>
            <a:solidFill>
              <a:srgbClr val="0078D4"/>
            </a:solidFill>
          </p:grpSpPr>
          <p:sp>
            <p:nvSpPr>
              <p:cNvPr id="140" name="Rounded Rectangle 62">
                <a:extLst>
                  <a:ext uri="{FF2B5EF4-FFF2-40B4-BE49-F238E27FC236}">
                    <a16:creationId xmlns:a16="http://schemas.microsoft.com/office/drawing/2014/main" id="{F2FDB428-1BA7-81BC-5763-3D99456A2CAF}"/>
                  </a:ext>
                  <a:ext uri="{C183D7F6-B498-43B3-948B-1728B52AA6E4}">
                    <adec:decorative xmlns:adec="http://schemas.microsoft.com/office/drawing/2017/decorative" val="0"/>
                  </a:ext>
                </a:extLst>
              </p:cNvPr>
              <p:cNvSpPr/>
              <p:nvPr/>
            </p:nvSpPr>
            <p:spPr bwMode="auto">
              <a:xfrm>
                <a:off x="992597" y="4839548"/>
                <a:ext cx="274320" cy="274320"/>
              </a:xfrm>
              <a:prstGeom prst="roundRect">
                <a:avLst>
                  <a:gd name="adj" fmla="val 50000"/>
                </a:avLst>
              </a:prstGeom>
              <a:grpFill/>
              <a:ln w="50800" cap="flat" cmpd="sng" algn="ctr">
                <a:noFill/>
                <a:prstDash val="solid"/>
                <a:headEnd type="none" w="med" len="med"/>
                <a:tailEnd type="none" w="med" len="med"/>
              </a:ln>
              <a:effectLst>
                <a:outerShdw blurRad="63500" algn="ctr" rotWithShape="0">
                  <a:srgbClr val="000000">
                    <a:alpha val="15000"/>
                  </a:srgb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49" eaLnBrk="1" fontAlgn="base" latinLnBrk="0" hangingPunct="1">
                  <a:lnSpc>
                    <a:spcPct val="100000"/>
                  </a:lnSpc>
                  <a:spcBef>
                    <a:spcPts val="60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mn-cs"/>
                </a:endParaRPr>
              </a:p>
            </p:txBody>
          </p:sp>
          <p:sp>
            <p:nvSpPr>
              <p:cNvPr id="141" name="Graphic 237">
                <a:extLst>
                  <a:ext uri="{FF2B5EF4-FFF2-40B4-BE49-F238E27FC236}">
                    <a16:creationId xmlns:a16="http://schemas.microsoft.com/office/drawing/2014/main" id="{16E53E9E-F118-D38E-0028-F793BC594925}"/>
                  </a:ext>
                </a:extLst>
              </p:cNvPr>
              <p:cNvSpPr/>
              <p:nvPr/>
            </p:nvSpPr>
            <p:spPr>
              <a:xfrm>
                <a:off x="1057195" y="4922805"/>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grpSp>
        <p:grpSp>
          <p:nvGrpSpPr>
            <p:cNvPr id="74" name="Group 73">
              <a:extLst>
                <a:ext uri="{FF2B5EF4-FFF2-40B4-BE49-F238E27FC236}">
                  <a16:creationId xmlns:a16="http://schemas.microsoft.com/office/drawing/2014/main" id="{5611B370-F8A7-AD07-AD17-327F486B2541}"/>
                </a:ext>
              </a:extLst>
            </p:cNvPr>
            <p:cNvGrpSpPr/>
            <p:nvPr/>
          </p:nvGrpSpPr>
          <p:grpSpPr>
            <a:xfrm>
              <a:off x="1477119" y="3202319"/>
              <a:ext cx="274320" cy="274320"/>
              <a:chOff x="992597" y="3594946"/>
              <a:chExt cx="274320" cy="274320"/>
            </a:xfrm>
            <a:solidFill>
              <a:srgbClr val="0078D4"/>
            </a:solidFill>
          </p:grpSpPr>
          <p:sp>
            <p:nvSpPr>
              <p:cNvPr id="138" name="Rounded Rectangle 62">
                <a:extLst>
                  <a:ext uri="{FF2B5EF4-FFF2-40B4-BE49-F238E27FC236}">
                    <a16:creationId xmlns:a16="http://schemas.microsoft.com/office/drawing/2014/main" id="{DCC82B4C-BD8F-EABF-EFB4-5EFEE0001C13}"/>
                  </a:ext>
                  <a:ext uri="{C183D7F6-B498-43B3-948B-1728B52AA6E4}">
                    <adec:decorative xmlns:adec="http://schemas.microsoft.com/office/drawing/2017/decorative" val="0"/>
                  </a:ext>
                </a:extLst>
              </p:cNvPr>
              <p:cNvSpPr/>
              <p:nvPr/>
            </p:nvSpPr>
            <p:spPr bwMode="auto">
              <a:xfrm>
                <a:off x="992597" y="3594946"/>
                <a:ext cx="274320" cy="274320"/>
              </a:xfrm>
              <a:prstGeom prst="roundRect">
                <a:avLst>
                  <a:gd name="adj" fmla="val 50000"/>
                </a:avLst>
              </a:prstGeom>
              <a:grpFill/>
              <a:ln w="50800" cap="flat" cmpd="sng" algn="ctr">
                <a:noFill/>
                <a:prstDash val="solid"/>
                <a:headEnd type="none" w="med" len="med"/>
                <a:tailEnd type="none" w="med" len="med"/>
              </a:ln>
              <a:effectLst>
                <a:outerShdw blurRad="63500" algn="ctr" rotWithShape="0">
                  <a:srgbClr val="000000">
                    <a:alpha val="15000"/>
                  </a:srgb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49" eaLnBrk="1" fontAlgn="base" latinLnBrk="0" hangingPunct="1">
                  <a:lnSpc>
                    <a:spcPct val="100000"/>
                  </a:lnSpc>
                  <a:spcBef>
                    <a:spcPts val="60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mn-cs"/>
                </a:endParaRPr>
              </a:p>
            </p:txBody>
          </p:sp>
          <p:sp>
            <p:nvSpPr>
              <p:cNvPr id="139" name="Graphic 237">
                <a:extLst>
                  <a:ext uri="{FF2B5EF4-FFF2-40B4-BE49-F238E27FC236}">
                    <a16:creationId xmlns:a16="http://schemas.microsoft.com/office/drawing/2014/main" id="{75ED5C84-56B5-6AEE-C396-68F6148202B1}"/>
                  </a:ext>
                </a:extLst>
              </p:cNvPr>
              <p:cNvSpPr/>
              <p:nvPr/>
            </p:nvSpPr>
            <p:spPr>
              <a:xfrm>
                <a:off x="1057195" y="3678203"/>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grpSp>
        <p:sp>
          <p:nvSpPr>
            <p:cNvPr id="75" name="Rectangle 74">
              <a:extLst>
                <a:ext uri="{FF2B5EF4-FFF2-40B4-BE49-F238E27FC236}">
                  <a16:creationId xmlns:a16="http://schemas.microsoft.com/office/drawing/2014/main" id="{941B2E7E-8BB7-13E6-92F2-9AE807C82C27}"/>
                </a:ext>
                <a:ext uri="{C183D7F6-B498-43B3-948B-1728B52AA6E4}">
                  <adec:decorative xmlns:adec="http://schemas.microsoft.com/office/drawing/2017/decorative" val="1"/>
                </a:ext>
              </a:extLst>
            </p:cNvPr>
            <p:cNvSpPr/>
            <p:nvPr/>
          </p:nvSpPr>
          <p:spPr bwMode="auto">
            <a:xfrm flipH="1">
              <a:off x="869029" y="4584716"/>
              <a:ext cx="1490501"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flip="none" rotWithShape="1">
                    <a:gsLst>
                      <a:gs pos="0">
                        <a:schemeClr val="tx1"/>
                      </a:gs>
                      <a:gs pos="100000">
                        <a:schemeClr val="tx1"/>
                      </a:gs>
                    </a:gsLst>
                    <a:path path="circle">
                      <a:fillToRect l="100000" t="100000"/>
                    </a:path>
                    <a:tileRect/>
                  </a:gradFill>
                  <a:effectLst/>
                  <a:uLnTx/>
                  <a:uFillTx/>
                  <a:ea typeface="+mn-ea"/>
                  <a:cs typeface="Segoe UI" panose="020B0502040204020203" pitchFamily="34" charset="0"/>
                </a:rPr>
                <a:t>Reverse engineer malicious scripts</a:t>
              </a:r>
            </a:p>
          </p:txBody>
        </p:sp>
        <p:sp>
          <p:nvSpPr>
            <p:cNvPr id="83" name="Rectangle 82">
              <a:extLst>
                <a:ext uri="{FF2B5EF4-FFF2-40B4-BE49-F238E27FC236}">
                  <a16:creationId xmlns:a16="http://schemas.microsoft.com/office/drawing/2014/main" id="{7DD4025A-967F-1C3C-BB92-4899B58CB8D0}"/>
                </a:ext>
                <a:ext uri="{C183D7F6-B498-43B3-948B-1728B52AA6E4}">
                  <adec:decorative xmlns:adec="http://schemas.microsoft.com/office/drawing/2017/decorative" val="1"/>
                </a:ext>
              </a:extLst>
            </p:cNvPr>
            <p:cNvSpPr/>
            <p:nvPr/>
          </p:nvSpPr>
          <p:spPr bwMode="auto">
            <a:xfrm flipH="1">
              <a:off x="2548544" y="3559634"/>
              <a:ext cx="1490497"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Automate </a:t>
              </a:r>
              <a:b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b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advanced tasks</a:t>
              </a:r>
            </a:p>
          </p:txBody>
        </p:sp>
        <p:grpSp>
          <p:nvGrpSpPr>
            <p:cNvPr id="84" name="Group 83">
              <a:extLst>
                <a:ext uri="{FF2B5EF4-FFF2-40B4-BE49-F238E27FC236}">
                  <a16:creationId xmlns:a16="http://schemas.microsoft.com/office/drawing/2014/main" id="{9B7E8A97-72F9-5E89-CE9A-25BAAA869934}"/>
                </a:ext>
              </a:extLst>
            </p:cNvPr>
            <p:cNvGrpSpPr/>
            <p:nvPr/>
          </p:nvGrpSpPr>
          <p:grpSpPr>
            <a:xfrm>
              <a:off x="3156632" y="4228992"/>
              <a:ext cx="274320" cy="274320"/>
              <a:chOff x="992597" y="4839548"/>
              <a:chExt cx="274320" cy="274320"/>
            </a:xfrm>
            <a:solidFill>
              <a:srgbClr val="C5B4E3"/>
            </a:solidFill>
          </p:grpSpPr>
          <p:sp>
            <p:nvSpPr>
              <p:cNvPr id="136" name="Rounded Rectangle 62">
                <a:extLst>
                  <a:ext uri="{FF2B5EF4-FFF2-40B4-BE49-F238E27FC236}">
                    <a16:creationId xmlns:a16="http://schemas.microsoft.com/office/drawing/2014/main" id="{BBE95105-7361-532C-AE83-D8343BAC6D55}"/>
                  </a:ext>
                  <a:ext uri="{C183D7F6-B498-43B3-948B-1728B52AA6E4}">
                    <adec:decorative xmlns:adec="http://schemas.microsoft.com/office/drawing/2017/decorative" val="0"/>
                  </a:ext>
                </a:extLst>
              </p:cNvPr>
              <p:cNvSpPr/>
              <p:nvPr/>
            </p:nvSpPr>
            <p:spPr bwMode="auto">
              <a:xfrm>
                <a:off x="992597" y="4839548"/>
                <a:ext cx="274320" cy="27432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Segoe UI" pitchFamily="34" charset="0"/>
                </a:endParaRPr>
              </a:p>
            </p:txBody>
          </p:sp>
          <p:sp>
            <p:nvSpPr>
              <p:cNvPr id="137" name="Graphic 237">
                <a:extLst>
                  <a:ext uri="{FF2B5EF4-FFF2-40B4-BE49-F238E27FC236}">
                    <a16:creationId xmlns:a16="http://schemas.microsoft.com/office/drawing/2014/main" id="{67E91BF8-B42B-9EB1-79A3-F45A204ED6AA}"/>
                  </a:ext>
                </a:extLst>
              </p:cNvPr>
              <p:cNvSpPr/>
              <p:nvPr/>
            </p:nvSpPr>
            <p:spPr>
              <a:xfrm>
                <a:off x="1057195" y="4922805"/>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grpSp>
        <p:grpSp>
          <p:nvGrpSpPr>
            <p:cNvPr id="85" name="Group 84">
              <a:extLst>
                <a:ext uri="{FF2B5EF4-FFF2-40B4-BE49-F238E27FC236}">
                  <a16:creationId xmlns:a16="http://schemas.microsoft.com/office/drawing/2014/main" id="{01A37282-79A9-2697-11C8-FFAA1FF0CA31}"/>
                </a:ext>
              </a:extLst>
            </p:cNvPr>
            <p:cNvGrpSpPr/>
            <p:nvPr/>
          </p:nvGrpSpPr>
          <p:grpSpPr>
            <a:xfrm>
              <a:off x="3156632" y="3202319"/>
              <a:ext cx="274320" cy="274320"/>
              <a:chOff x="992597" y="3594946"/>
              <a:chExt cx="274320" cy="274320"/>
            </a:xfrm>
            <a:solidFill>
              <a:srgbClr val="C5B4E3"/>
            </a:solidFill>
          </p:grpSpPr>
          <p:sp>
            <p:nvSpPr>
              <p:cNvPr id="134" name="Rounded Rectangle 62">
                <a:extLst>
                  <a:ext uri="{FF2B5EF4-FFF2-40B4-BE49-F238E27FC236}">
                    <a16:creationId xmlns:a16="http://schemas.microsoft.com/office/drawing/2014/main" id="{961A09D1-7C9F-9327-9F83-43AA355A5866}"/>
                  </a:ext>
                  <a:ext uri="{C183D7F6-B498-43B3-948B-1728B52AA6E4}">
                    <adec:decorative xmlns:adec="http://schemas.microsoft.com/office/drawing/2017/decorative" val="0"/>
                  </a:ext>
                </a:extLst>
              </p:cNvPr>
              <p:cNvSpPr/>
              <p:nvPr/>
            </p:nvSpPr>
            <p:spPr bwMode="auto">
              <a:xfrm>
                <a:off x="992597" y="3594946"/>
                <a:ext cx="274320" cy="27432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Segoe UI" pitchFamily="34" charset="0"/>
                </a:endParaRPr>
              </a:p>
            </p:txBody>
          </p:sp>
          <p:sp>
            <p:nvSpPr>
              <p:cNvPr id="135" name="Graphic 237">
                <a:extLst>
                  <a:ext uri="{FF2B5EF4-FFF2-40B4-BE49-F238E27FC236}">
                    <a16:creationId xmlns:a16="http://schemas.microsoft.com/office/drawing/2014/main" id="{A61010A5-0715-B192-ADEF-9F2EACF5883B}"/>
                  </a:ext>
                </a:extLst>
              </p:cNvPr>
              <p:cNvSpPr/>
              <p:nvPr/>
            </p:nvSpPr>
            <p:spPr>
              <a:xfrm>
                <a:off x="1057195" y="3678203"/>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grpSp>
        <p:sp>
          <p:nvSpPr>
            <p:cNvPr id="88" name="Rectangle 87">
              <a:extLst>
                <a:ext uri="{FF2B5EF4-FFF2-40B4-BE49-F238E27FC236}">
                  <a16:creationId xmlns:a16="http://schemas.microsoft.com/office/drawing/2014/main" id="{1363467D-5BFC-BFAB-D08D-E150A6B6D62B}"/>
                </a:ext>
                <a:ext uri="{C183D7F6-B498-43B3-948B-1728B52AA6E4}">
                  <adec:decorative xmlns:adec="http://schemas.microsoft.com/office/drawing/2017/decorative" val="1"/>
                </a:ext>
              </a:extLst>
            </p:cNvPr>
            <p:cNvSpPr/>
            <p:nvPr/>
          </p:nvSpPr>
          <p:spPr bwMode="auto">
            <a:xfrm flipH="1">
              <a:off x="2548542" y="4584716"/>
              <a:ext cx="1490501"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Reverse engineer malicious scripts</a:t>
              </a:r>
            </a:p>
          </p:txBody>
        </p:sp>
        <p:sp>
          <p:nvSpPr>
            <p:cNvPr id="89" name="Rectangle 88">
              <a:extLst>
                <a:ext uri="{FF2B5EF4-FFF2-40B4-BE49-F238E27FC236}">
                  <a16:creationId xmlns:a16="http://schemas.microsoft.com/office/drawing/2014/main" id="{3A543D08-081D-7849-9FB6-3333CED4E415}"/>
                </a:ext>
                <a:ext uri="{C183D7F6-B498-43B3-948B-1728B52AA6E4}">
                  <adec:decorative xmlns:adec="http://schemas.microsoft.com/office/drawing/2017/decorative" val="1"/>
                </a:ext>
              </a:extLst>
            </p:cNvPr>
            <p:cNvSpPr/>
            <p:nvPr/>
          </p:nvSpPr>
          <p:spPr bwMode="auto">
            <a:xfrm flipH="1">
              <a:off x="4228056" y="3559634"/>
              <a:ext cx="1490497"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Enrich analysis </a:t>
              </a:r>
              <a:b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b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with unified TI</a:t>
              </a:r>
            </a:p>
          </p:txBody>
        </p:sp>
        <p:sp>
          <p:nvSpPr>
            <p:cNvPr id="93" name="Graphic 237">
              <a:extLst>
                <a:ext uri="{FF2B5EF4-FFF2-40B4-BE49-F238E27FC236}">
                  <a16:creationId xmlns:a16="http://schemas.microsoft.com/office/drawing/2014/main" id="{CC3EAA46-FD1B-F793-85D3-CD9F307E97A5}"/>
                </a:ext>
              </a:extLst>
            </p:cNvPr>
            <p:cNvSpPr/>
            <p:nvPr/>
          </p:nvSpPr>
          <p:spPr>
            <a:xfrm>
              <a:off x="4900742" y="3285576"/>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rgbClr val="091F2C"/>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ndParaRPr>
            </a:p>
          </p:txBody>
        </p:sp>
        <p:sp>
          <p:nvSpPr>
            <p:cNvPr id="105" name="Rectangle 104">
              <a:extLst>
                <a:ext uri="{FF2B5EF4-FFF2-40B4-BE49-F238E27FC236}">
                  <a16:creationId xmlns:a16="http://schemas.microsoft.com/office/drawing/2014/main" id="{647799C8-8F96-7DE2-EB61-1A514E6ACD9C}"/>
                </a:ext>
                <a:ext uri="{C183D7F6-B498-43B3-948B-1728B52AA6E4}">
                  <adec:decorative xmlns:adec="http://schemas.microsoft.com/office/drawing/2017/decorative" val="1"/>
                </a:ext>
              </a:extLst>
            </p:cNvPr>
            <p:cNvSpPr/>
            <p:nvPr/>
          </p:nvSpPr>
          <p:spPr bwMode="auto">
            <a:xfrm flipH="1">
              <a:off x="4228055" y="4584716"/>
              <a:ext cx="1490498"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Accelerate threat hunting</a:t>
              </a:r>
            </a:p>
          </p:txBody>
        </p:sp>
        <p:grpSp>
          <p:nvGrpSpPr>
            <p:cNvPr id="123" name="Group 122">
              <a:extLst>
                <a:ext uri="{FF2B5EF4-FFF2-40B4-BE49-F238E27FC236}">
                  <a16:creationId xmlns:a16="http://schemas.microsoft.com/office/drawing/2014/main" id="{57913C73-021D-9098-41FD-A22DE2B1B540}"/>
                </a:ext>
              </a:extLst>
            </p:cNvPr>
            <p:cNvGrpSpPr/>
            <p:nvPr/>
          </p:nvGrpSpPr>
          <p:grpSpPr>
            <a:xfrm>
              <a:off x="4836144" y="4228992"/>
              <a:ext cx="274320" cy="274320"/>
              <a:chOff x="992597" y="3594946"/>
              <a:chExt cx="274320" cy="274320"/>
            </a:xfrm>
            <a:solidFill>
              <a:schemeClr val="accent5"/>
            </a:solidFill>
          </p:grpSpPr>
          <p:sp>
            <p:nvSpPr>
              <p:cNvPr id="129" name="Rounded Rectangle 62">
                <a:extLst>
                  <a:ext uri="{FF2B5EF4-FFF2-40B4-BE49-F238E27FC236}">
                    <a16:creationId xmlns:a16="http://schemas.microsoft.com/office/drawing/2014/main" id="{A94C4E8B-FA6B-AE57-3439-56115E33BE3A}"/>
                  </a:ext>
                  <a:ext uri="{C183D7F6-B498-43B3-948B-1728B52AA6E4}">
                    <adec:decorative xmlns:adec="http://schemas.microsoft.com/office/drawing/2017/decorative" val="0"/>
                  </a:ext>
                </a:extLst>
              </p:cNvPr>
              <p:cNvSpPr/>
              <p:nvPr/>
            </p:nvSpPr>
            <p:spPr bwMode="auto">
              <a:xfrm>
                <a:off x="992597" y="3594946"/>
                <a:ext cx="274320" cy="274320"/>
              </a:xfrm>
              <a:prstGeom prst="roundRect">
                <a:avLst>
                  <a:gd name="adj" fmla="val 50000"/>
                </a:avLst>
              </a:prstGeom>
              <a:grpFill/>
              <a:ln w="44450" cap="flat" cmpd="sng" algn="ctr">
                <a:noFill/>
                <a:prstDash val="solid"/>
                <a:headEnd type="none" w="med" len="med"/>
                <a:tailEnd type="none" w="med" len="med"/>
              </a:ln>
              <a:effectLst>
                <a:outerShdw blurRad="63500" algn="ctr" rotWithShape="0">
                  <a:prstClr val="black">
                    <a:alpha val="15000"/>
                  </a:prst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ts val="1200"/>
                  </a:spcAft>
                  <a:buClrTx/>
                  <a:buSzTx/>
                  <a:buFontTx/>
                  <a:buNone/>
                  <a:tabLst/>
                  <a:defRPr/>
                </a:pPr>
                <a:endParaRPr kumimoji="0" lang="en-US" sz="1200" i="0" u="none" strike="noStrike" kern="0" cap="none" spc="-50" normalizeH="0" baseline="0" noProof="0">
                  <a:ln w="3175">
                    <a:noFill/>
                  </a:ln>
                  <a:gradFill>
                    <a:gsLst>
                      <a:gs pos="0">
                        <a:schemeClr val="tx1"/>
                      </a:gs>
                      <a:gs pos="100000">
                        <a:schemeClr val="tx1"/>
                      </a:gs>
                    </a:gsLst>
                    <a:path path="circle">
                      <a:fillToRect l="100000" t="100000"/>
                    </a:path>
                  </a:gradFill>
                  <a:effectLst/>
                  <a:uLnTx/>
                  <a:uFillTx/>
                  <a:ea typeface="+mn-ea"/>
                  <a:cs typeface="Segoe Sans Display" pitchFamily="2" charset="0"/>
                </a:endParaRPr>
              </a:p>
            </p:txBody>
          </p:sp>
          <p:sp>
            <p:nvSpPr>
              <p:cNvPr id="131" name="Graphic 237">
                <a:extLst>
                  <a:ext uri="{FF2B5EF4-FFF2-40B4-BE49-F238E27FC236}">
                    <a16:creationId xmlns:a16="http://schemas.microsoft.com/office/drawing/2014/main" id="{0373A19D-506F-ED2F-C9A4-CF0068E1D29C}"/>
                  </a:ext>
                </a:extLst>
              </p:cNvPr>
              <p:cNvSpPr/>
              <p:nvPr/>
            </p:nvSpPr>
            <p:spPr>
              <a:xfrm>
                <a:off x="1057195" y="3678203"/>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grpSp>
        <p:sp>
          <p:nvSpPr>
            <p:cNvPr id="190" name="Rounded Rectangle 62">
              <a:extLst>
                <a:ext uri="{FF2B5EF4-FFF2-40B4-BE49-F238E27FC236}">
                  <a16:creationId xmlns:a16="http://schemas.microsoft.com/office/drawing/2014/main" id="{05DC9A4C-8CFB-E644-FAA7-CFE1F6A62B31}"/>
                </a:ext>
                <a:ext uri="{C183D7F6-B498-43B3-948B-1728B52AA6E4}">
                  <adec:decorative xmlns:adec="http://schemas.microsoft.com/office/drawing/2017/decorative" val="0"/>
                </a:ext>
              </a:extLst>
            </p:cNvPr>
            <p:cNvSpPr/>
            <p:nvPr/>
          </p:nvSpPr>
          <p:spPr bwMode="auto">
            <a:xfrm>
              <a:off x="4836144" y="3202319"/>
              <a:ext cx="274320" cy="274320"/>
            </a:xfrm>
            <a:prstGeom prst="roundRect">
              <a:avLst>
                <a:gd name="adj" fmla="val 50000"/>
              </a:avLst>
            </a:prstGeom>
            <a:solidFill>
              <a:schemeClr val="accent5"/>
            </a:solidFill>
            <a:ln w="44450" cap="flat" cmpd="sng" algn="ctr">
              <a:noFill/>
              <a:prstDash val="solid"/>
              <a:headEnd type="none" w="med" len="med"/>
              <a:tailEnd type="none" w="med" len="med"/>
            </a:ln>
            <a:effectLst>
              <a:outerShdw blurRad="63500" algn="ctr" rotWithShape="0">
                <a:prstClr val="black">
                  <a:alpha val="15000"/>
                </a:prstClr>
              </a:outerShdw>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ts val="1200"/>
                </a:spcAft>
                <a:buClrTx/>
                <a:buSzTx/>
                <a:buFontTx/>
                <a:buNone/>
                <a:tabLst/>
                <a:defRPr/>
              </a:pPr>
              <a:endParaRPr kumimoji="0" lang="en-US" sz="1800" i="0" u="none" strike="noStrike" kern="0" cap="none" spc="-50" normalizeH="0" baseline="0" noProof="0">
                <a:ln w="3175">
                  <a:noFill/>
                </a:ln>
                <a:gradFill>
                  <a:gsLst>
                    <a:gs pos="0">
                      <a:schemeClr val="tx1"/>
                    </a:gs>
                    <a:gs pos="100000">
                      <a:schemeClr val="tx1"/>
                    </a:gs>
                  </a:gsLst>
                  <a:path path="circle">
                    <a:fillToRect l="100000" t="100000"/>
                  </a:path>
                </a:gradFill>
                <a:effectLst/>
                <a:uLnTx/>
                <a:uFillTx/>
                <a:ea typeface="+mn-ea"/>
                <a:cs typeface="Segoe Sans Display" pitchFamily="2" charset="0"/>
              </a:endParaRPr>
            </a:p>
          </p:txBody>
        </p:sp>
        <p:sp>
          <p:nvSpPr>
            <p:cNvPr id="191" name="Graphic 237">
              <a:extLst>
                <a:ext uri="{FF2B5EF4-FFF2-40B4-BE49-F238E27FC236}">
                  <a16:creationId xmlns:a16="http://schemas.microsoft.com/office/drawing/2014/main" id="{9E89077B-DB29-A4B4-C879-FE2A13CDDEC6}"/>
                </a:ext>
              </a:extLst>
            </p:cNvPr>
            <p:cNvSpPr/>
            <p:nvPr/>
          </p:nvSpPr>
          <p:spPr>
            <a:xfrm>
              <a:off x="4900742" y="3285576"/>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grpSp>
      <p:sp>
        <p:nvSpPr>
          <p:cNvPr id="152" name="Rounded Rectangle 62">
            <a:extLst>
              <a:ext uri="{FF2B5EF4-FFF2-40B4-BE49-F238E27FC236}">
                <a16:creationId xmlns:a16="http://schemas.microsoft.com/office/drawing/2014/main" id="{62831103-A02E-D429-16D6-6DB00A090F83}"/>
              </a:ext>
              <a:ext uri="{C183D7F6-B498-43B3-948B-1728B52AA6E4}">
                <adec:decorative xmlns:adec="http://schemas.microsoft.com/office/drawing/2017/decorative" val="0"/>
              </a:ext>
            </a:extLst>
          </p:cNvPr>
          <p:cNvSpPr/>
          <p:nvPr/>
        </p:nvSpPr>
        <p:spPr bwMode="auto">
          <a:xfrm>
            <a:off x="7553321" y="1247111"/>
            <a:ext cx="2689059" cy="417161"/>
          </a:xfrm>
          <a:prstGeom prst="roundRect">
            <a:avLst>
              <a:gd name="adj" fmla="val 50000"/>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800" b="1">
                <a:solidFill>
                  <a:srgbClr val="FFFFFF"/>
                </a:solidFill>
                <a:latin typeface="+mj-lt"/>
              </a:rPr>
              <a:t>Beyond the SOC</a:t>
            </a:r>
          </a:p>
        </p:txBody>
      </p:sp>
      <p:grpSp>
        <p:nvGrpSpPr>
          <p:cNvPr id="4" name="Group 3" descr="Data security admin, IT and identity admin, Cloud security admin">
            <a:extLst>
              <a:ext uri="{FF2B5EF4-FFF2-40B4-BE49-F238E27FC236}">
                <a16:creationId xmlns:a16="http://schemas.microsoft.com/office/drawing/2014/main" id="{EE3CFD1E-E9F6-2357-C50D-7021FED26A2E}"/>
              </a:ext>
            </a:extLst>
          </p:cNvPr>
          <p:cNvGrpSpPr/>
          <p:nvPr/>
        </p:nvGrpSpPr>
        <p:grpSpPr>
          <a:xfrm>
            <a:off x="6448701" y="1877525"/>
            <a:ext cx="4898299" cy="4303300"/>
            <a:chOff x="6440054" y="1877525"/>
            <a:chExt cx="4898299" cy="4303300"/>
          </a:xfrm>
        </p:grpSpPr>
        <p:sp>
          <p:nvSpPr>
            <p:cNvPr id="154" name="Rectangle: Rounded Corners 153">
              <a:extLst>
                <a:ext uri="{FF2B5EF4-FFF2-40B4-BE49-F238E27FC236}">
                  <a16:creationId xmlns:a16="http://schemas.microsoft.com/office/drawing/2014/main" id="{B408E4BE-36DC-9F21-1BB3-B3BFDE4B6CC4}"/>
                </a:ext>
                <a:ext uri="{C183D7F6-B498-43B3-948B-1728B52AA6E4}">
                  <adec:decorative xmlns:adec="http://schemas.microsoft.com/office/drawing/2017/decorative" val="1"/>
                </a:ext>
              </a:extLst>
            </p:cNvPr>
            <p:cNvSpPr>
              <a:spLocks/>
            </p:cNvSpPr>
            <p:nvPr/>
          </p:nvSpPr>
          <p:spPr bwMode="auto">
            <a:xfrm flipH="1">
              <a:off x="6440054" y="1877525"/>
              <a:ext cx="1540836" cy="4302015"/>
            </a:xfrm>
            <a:prstGeom prst="roundRect">
              <a:avLst>
                <a:gd name="adj" fmla="val 436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731520" rIns="0" rtlCol="0" anchor="t" anchorCtr="0"/>
            <a:lstStyle/>
            <a:p>
              <a:pPr algn="ctr" defTabSz="914400">
                <a:spcAft>
                  <a:spcPts val="600"/>
                </a:spcAft>
                <a:tabLst>
                  <a:tab pos="1371600" algn="l"/>
                </a:tabLst>
              </a:pPr>
              <a:r>
                <a:rPr lang="en-US" sz="1200" b="1">
                  <a:gradFill>
                    <a:gsLst>
                      <a:gs pos="0">
                        <a:schemeClr val="tx1"/>
                      </a:gs>
                      <a:gs pos="100000">
                        <a:schemeClr val="tx1"/>
                      </a:gs>
                    </a:gsLst>
                    <a:lin ang="2700000" scaled="0"/>
                  </a:gradFill>
                </a:rPr>
                <a:t>Data security </a:t>
              </a:r>
              <a:br>
                <a:rPr lang="en-US" sz="1200" b="1">
                  <a:gradFill>
                    <a:gsLst>
                      <a:gs pos="0">
                        <a:schemeClr val="tx1"/>
                      </a:gs>
                      <a:gs pos="100000">
                        <a:schemeClr val="tx1"/>
                      </a:gs>
                    </a:gsLst>
                    <a:lin ang="2700000" scaled="0"/>
                  </a:gradFill>
                </a:rPr>
              </a:br>
              <a:r>
                <a:rPr lang="en-US" sz="1200" b="1">
                  <a:gradFill>
                    <a:gsLst>
                      <a:gs pos="0">
                        <a:schemeClr val="tx1"/>
                      </a:gs>
                      <a:gs pos="100000">
                        <a:schemeClr val="tx1"/>
                      </a:gs>
                    </a:gsLst>
                    <a:lin ang="2700000" scaled="0"/>
                  </a:gradFill>
                </a:rPr>
                <a:t>admin</a:t>
              </a:r>
            </a:p>
          </p:txBody>
        </p:sp>
        <p:sp>
          <p:nvSpPr>
            <p:cNvPr id="156" name="Rectangle: Rounded Corners 155">
              <a:extLst>
                <a:ext uri="{FF2B5EF4-FFF2-40B4-BE49-F238E27FC236}">
                  <a16:creationId xmlns:a16="http://schemas.microsoft.com/office/drawing/2014/main" id="{AA56FFED-B10A-B8E1-5D5E-A3072EA0861A}"/>
                </a:ext>
                <a:ext uri="{C183D7F6-B498-43B3-948B-1728B52AA6E4}">
                  <adec:decorative xmlns:adec="http://schemas.microsoft.com/office/drawing/2017/decorative" val="1"/>
                </a:ext>
              </a:extLst>
            </p:cNvPr>
            <p:cNvSpPr>
              <a:spLocks/>
            </p:cNvSpPr>
            <p:nvPr/>
          </p:nvSpPr>
          <p:spPr bwMode="auto">
            <a:xfrm flipH="1">
              <a:off x="8117538" y="1877525"/>
              <a:ext cx="1540808" cy="4303300"/>
            </a:xfrm>
            <a:prstGeom prst="roundRect">
              <a:avLst>
                <a:gd name="adj" fmla="val 436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731520" rIns="0" rtlCol="0" anchor="t" anchorCtr="0"/>
            <a:lstStyle/>
            <a:p>
              <a:pPr algn="ctr" defTabSz="914400">
                <a:spcAft>
                  <a:spcPts val="600"/>
                </a:spcAft>
                <a:tabLst>
                  <a:tab pos="1371600" algn="l"/>
                </a:tabLst>
              </a:pPr>
              <a:r>
                <a:rPr lang="en-US" sz="1200" b="1">
                  <a:gradFill>
                    <a:gsLst>
                      <a:gs pos="0">
                        <a:schemeClr val="tx1"/>
                      </a:gs>
                      <a:gs pos="100000">
                        <a:schemeClr val="tx1"/>
                      </a:gs>
                    </a:gsLst>
                    <a:lin ang="2700000" scaled="0"/>
                  </a:gradFill>
                </a:rPr>
                <a:t>IT and identity admin</a:t>
              </a:r>
            </a:p>
          </p:txBody>
        </p:sp>
        <p:grpSp>
          <p:nvGrpSpPr>
            <p:cNvPr id="5" name="Group 4">
              <a:extLst>
                <a:ext uri="{FF2B5EF4-FFF2-40B4-BE49-F238E27FC236}">
                  <a16:creationId xmlns:a16="http://schemas.microsoft.com/office/drawing/2014/main" id="{71DA2970-D3B3-C513-F4B6-3CF550D98F0B}"/>
                </a:ext>
              </a:extLst>
            </p:cNvPr>
            <p:cNvGrpSpPr/>
            <p:nvPr/>
          </p:nvGrpSpPr>
          <p:grpSpPr>
            <a:xfrm>
              <a:off x="6961918" y="2102805"/>
              <a:ext cx="497108" cy="397488"/>
              <a:chOff x="6911235" y="2171783"/>
              <a:chExt cx="598475" cy="478541"/>
            </a:xfrm>
            <a:solidFill>
              <a:srgbClr val="B9DCD2"/>
            </a:solidFill>
          </p:grpSpPr>
          <p:sp>
            <p:nvSpPr>
              <p:cNvPr id="158" name="Graphic 35">
                <a:extLst>
                  <a:ext uri="{FF2B5EF4-FFF2-40B4-BE49-F238E27FC236}">
                    <a16:creationId xmlns:a16="http://schemas.microsoft.com/office/drawing/2014/main" id="{55967AD1-AD12-CD28-D001-1D31A6727570}"/>
                  </a:ext>
                </a:extLst>
              </p:cNvPr>
              <p:cNvSpPr/>
              <p:nvPr/>
            </p:nvSpPr>
            <p:spPr>
              <a:xfrm>
                <a:off x="6911235" y="2192672"/>
                <a:ext cx="366218" cy="457652"/>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822960"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59" name="Graphic 50">
                <a:extLst>
                  <a:ext uri="{FF2B5EF4-FFF2-40B4-BE49-F238E27FC236}">
                    <a16:creationId xmlns:a16="http://schemas.microsoft.com/office/drawing/2014/main" id="{0878D56E-D5E1-50C4-FEDC-6C914E3159E9}"/>
                  </a:ext>
                </a:extLst>
              </p:cNvPr>
              <p:cNvSpPr/>
              <p:nvPr/>
            </p:nvSpPr>
            <p:spPr>
              <a:xfrm>
                <a:off x="7318228" y="2171783"/>
                <a:ext cx="191482" cy="239352"/>
              </a:xfrm>
              <a:custGeom>
                <a:avLst/>
                <a:gdLst>
                  <a:gd name="connsiteX0" fmla="*/ 95741 w 191482"/>
                  <a:gd name="connsiteY0" fmla="*/ 95741 h 239352"/>
                  <a:gd name="connsiteX1" fmla="*/ 191482 w 191482"/>
                  <a:gd name="connsiteY1" fmla="*/ 47871 h 239352"/>
                  <a:gd name="connsiteX2" fmla="*/ 95741 w 191482"/>
                  <a:gd name="connsiteY2" fmla="*/ 0 h 239352"/>
                  <a:gd name="connsiteX3" fmla="*/ 0 w 191482"/>
                  <a:gd name="connsiteY3" fmla="*/ 47871 h 239352"/>
                  <a:gd name="connsiteX4" fmla="*/ 95741 w 191482"/>
                  <a:gd name="connsiteY4" fmla="*/ 95741 h 239352"/>
                  <a:gd name="connsiteX5" fmla="*/ 171472 w 191482"/>
                  <a:gd name="connsiteY5" fmla="*/ 97776 h 239352"/>
                  <a:gd name="connsiteX6" fmla="*/ 191482 w 191482"/>
                  <a:gd name="connsiteY6" fmla="*/ 84408 h 239352"/>
                  <a:gd name="connsiteX7" fmla="*/ 191482 w 191482"/>
                  <a:gd name="connsiteY7" fmla="*/ 191482 h 239352"/>
                  <a:gd name="connsiteX8" fmla="*/ 95741 w 191482"/>
                  <a:gd name="connsiteY8" fmla="*/ 239353 h 239352"/>
                  <a:gd name="connsiteX9" fmla="*/ 0 w 191482"/>
                  <a:gd name="connsiteY9" fmla="*/ 191482 h 239352"/>
                  <a:gd name="connsiteX10" fmla="*/ 0 w 191482"/>
                  <a:gd name="connsiteY10" fmla="*/ 84408 h 239352"/>
                  <a:gd name="connsiteX11" fmla="*/ 20010 w 191482"/>
                  <a:gd name="connsiteY11" fmla="*/ 97776 h 239352"/>
                  <a:gd name="connsiteX12" fmla="*/ 95741 w 191482"/>
                  <a:gd name="connsiteY12" fmla="*/ 113692 h 239352"/>
                  <a:gd name="connsiteX13" fmla="*/ 171472 w 191482"/>
                  <a:gd name="connsiteY13" fmla="*/ 97776 h 2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482" h="239352">
                    <a:moveTo>
                      <a:pt x="95741" y="95741"/>
                    </a:moveTo>
                    <a:cubicBezTo>
                      <a:pt x="148614" y="95741"/>
                      <a:pt x="191482" y="74319"/>
                      <a:pt x="191482" y="47871"/>
                    </a:cubicBezTo>
                    <a:cubicBezTo>
                      <a:pt x="191482" y="21422"/>
                      <a:pt x="148614" y="0"/>
                      <a:pt x="95741" y="0"/>
                    </a:cubicBezTo>
                    <a:cubicBezTo>
                      <a:pt x="42868" y="0"/>
                      <a:pt x="0" y="21422"/>
                      <a:pt x="0" y="47871"/>
                    </a:cubicBezTo>
                    <a:cubicBezTo>
                      <a:pt x="0" y="74319"/>
                      <a:pt x="42868" y="95741"/>
                      <a:pt x="95741" y="95741"/>
                    </a:cubicBezTo>
                    <a:close/>
                    <a:moveTo>
                      <a:pt x="171472" y="97776"/>
                    </a:moveTo>
                    <a:cubicBezTo>
                      <a:pt x="178704" y="94224"/>
                      <a:pt x="185432" y="89729"/>
                      <a:pt x="191482" y="84408"/>
                    </a:cubicBezTo>
                    <a:lnTo>
                      <a:pt x="191482" y="191482"/>
                    </a:lnTo>
                    <a:cubicBezTo>
                      <a:pt x="191482" y="217930"/>
                      <a:pt x="148614" y="239353"/>
                      <a:pt x="95741" y="239353"/>
                    </a:cubicBezTo>
                    <a:cubicBezTo>
                      <a:pt x="42868" y="239353"/>
                      <a:pt x="0" y="217930"/>
                      <a:pt x="0" y="191482"/>
                    </a:cubicBezTo>
                    <a:lnTo>
                      <a:pt x="0" y="84408"/>
                    </a:lnTo>
                    <a:cubicBezTo>
                      <a:pt x="6049" y="89729"/>
                      <a:pt x="12778" y="94224"/>
                      <a:pt x="20010" y="97776"/>
                    </a:cubicBezTo>
                    <a:cubicBezTo>
                      <a:pt x="40331" y="107924"/>
                      <a:pt x="67114" y="113692"/>
                      <a:pt x="95741" y="113692"/>
                    </a:cubicBezTo>
                    <a:cubicBezTo>
                      <a:pt x="124368" y="113692"/>
                      <a:pt x="151151" y="107924"/>
                      <a:pt x="171472" y="97776"/>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822960"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6" name="Group 5">
              <a:extLst>
                <a:ext uri="{FF2B5EF4-FFF2-40B4-BE49-F238E27FC236}">
                  <a16:creationId xmlns:a16="http://schemas.microsoft.com/office/drawing/2014/main" id="{7E8690AD-8D17-163E-397C-A39A0ED575E0}"/>
                </a:ext>
              </a:extLst>
            </p:cNvPr>
            <p:cNvGrpSpPr/>
            <p:nvPr/>
          </p:nvGrpSpPr>
          <p:grpSpPr>
            <a:xfrm>
              <a:off x="8651698" y="2101056"/>
              <a:ext cx="472489" cy="400987"/>
              <a:chOff x="8603525" y="2143136"/>
              <a:chExt cx="568835" cy="482753"/>
            </a:xfrm>
            <a:solidFill>
              <a:srgbClr val="49C5B1"/>
            </a:solidFill>
          </p:grpSpPr>
          <p:sp>
            <p:nvSpPr>
              <p:cNvPr id="160" name="Graphic 35">
                <a:extLst>
                  <a:ext uri="{FF2B5EF4-FFF2-40B4-BE49-F238E27FC236}">
                    <a16:creationId xmlns:a16="http://schemas.microsoft.com/office/drawing/2014/main" id="{18A3F4B6-12BC-05FC-9948-179F88F19D74}"/>
                  </a:ext>
                </a:extLst>
              </p:cNvPr>
              <p:cNvSpPr/>
              <p:nvPr/>
            </p:nvSpPr>
            <p:spPr>
              <a:xfrm>
                <a:off x="8603525" y="2168237"/>
                <a:ext cx="366218" cy="457652"/>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822960"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61" name="Graphic 53">
                <a:extLst>
                  <a:ext uri="{FF2B5EF4-FFF2-40B4-BE49-F238E27FC236}">
                    <a16:creationId xmlns:a16="http://schemas.microsoft.com/office/drawing/2014/main" id="{276F0712-7395-606E-B023-93B9DB959F45}"/>
                  </a:ext>
                </a:extLst>
              </p:cNvPr>
              <p:cNvSpPr/>
              <p:nvPr/>
            </p:nvSpPr>
            <p:spPr>
              <a:xfrm>
                <a:off x="8978979" y="2143136"/>
                <a:ext cx="193381" cy="192419"/>
              </a:xfrm>
              <a:custGeom>
                <a:avLst/>
                <a:gdLst>
                  <a:gd name="connsiteX0" fmla="*/ 67347 w 193381"/>
                  <a:gd name="connsiteY0" fmla="*/ 63017 h 192419"/>
                  <a:gd name="connsiteX1" fmla="*/ 130364 w 193381"/>
                  <a:gd name="connsiteY1" fmla="*/ 0 h 192419"/>
                  <a:gd name="connsiteX2" fmla="*/ 193381 w 193381"/>
                  <a:gd name="connsiteY2" fmla="*/ 62055 h 192419"/>
                  <a:gd name="connsiteX3" fmla="*/ 130364 w 193381"/>
                  <a:gd name="connsiteY3" fmla="*/ 125072 h 192419"/>
                  <a:gd name="connsiteX4" fmla="*/ 115432 w 193381"/>
                  <a:gd name="connsiteY4" fmla="*/ 123110 h 192419"/>
                  <a:gd name="connsiteX5" fmla="*/ 103425 w 193381"/>
                  <a:gd name="connsiteY5" fmla="*/ 134693 h 192419"/>
                  <a:gd name="connsiteX6" fmla="*/ 86589 w 193381"/>
                  <a:gd name="connsiteY6" fmla="*/ 134693 h 192419"/>
                  <a:gd name="connsiteX7" fmla="*/ 86589 w 193381"/>
                  <a:gd name="connsiteY7" fmla="*/ 151530 h 192419"/>
                  <a:gd name="connsiteX8" fmla="*/ 74562 w 193381"/>
                  <a:gd name="connsiteY8" fmla="*/ 163556 h 192419"/>
                  <a:gd name="connsiteX9" fmla="*/ 57726 w 193381"/>
                  <a:gd name="connsiteY9" fmla="*/ 163556 h 192419"/>
                  <a:gd name="connsiteX10" fmla="*/ 57726 w 193381"/>
                  <a:gd name="connsiteY10" fmla="*/ 175582 h 192419"/>
                  <a:gd name="connsiteX11" fmla="*/ 40889 w 193381"/>
                  <a:gd name="connsiteY11" fmla="*/ 192419 h 192419"/>
                  <a:gd name="connsiteX12" fmla="*/ 16837 w 193381"/>
                  <a:gd name="connsiteY12" fmla="*/ 192419 h 192419"/>
                  <a:gd name="connsiteX13" fmla="*/ 0 w 193381"/>
                  <a:gd name="connsiteY13" fmla="*/ 175582 h 192419"/>
                  <a:gd name="connsiteX14" fmla="*/ 0 w 193381"/>
                  <a:gd name="connsiteY14" fmla="*/ 154686 h 192419"/>
                  <a:gd name="connsiteX15" fmla="*/ 7754 w 193381"/>
                  <a:gd name="connsiteY15" fmla="*/ 135983 h 192419"/>
                  <a:gd name="connsiteX16" fmla="*/ 67732 w 193381"/>
                  <a:gd name="connsiteY16" fmla="*/ 75986 h 192419"/>
                  <a:gd name="connsiteX17" fmla="*/ 68405 w 193381"/>
                  <a:gd name="connsiteY17" fmla="*/ 73639 h 192419"/>
                  <a:gd name="connsiteX18" fmla="*/ 67347 w 193381"/>
                  <a:gd name="connsiteY18" fmla="*/ 63017 h 192419"/>
                  <a:gd name="connsiteX19" fmla="*/ 156822 w 193381"/>
                  <a:gd name="connsiteY19" fmla="*/ 47624 h 192419"/>
                  <a:gd name="connsiteX20" fmla="*/ 144795 w 193381"/>
                  <a:gd name="connsiteY20" fmla="*/ 35598 h 192419"/>
                  <a:gd name="connsiteX21" fmla="*/ 132769 w 193381"/>
                  <a:gd name="connsiteY21" fmla="*/ 47624 h 192419"/>
                  <a:gd name="connsiteX22" fmla="*/ 144795 w 193381"/>
                  <a:gd name="connsiteY22" fmla="*/ 59650 h 192419"/>
                  <a:gd name="connsiteX23" fmla="*/ 156822 w 193381"/>
                  <a:gd name="connsiteY23" fmla="*/ 47624 h 19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93381" h="192419">
                    <a:moveTo>
                      <a:pt x="67347" y="63017"/>
                    </a:moveTo>
                    <a:cubicBezTo>
                      <a:pt x="67368" y="28223"/>
                      <a:pt x="95569" y="21"/>
                      <a:pt x="130364" y="0"/>
                    </a:cubicBezTo>
                    <a:cubicBezTo>
                      <a:pt x="164961" y="0"/>
                      <a:pt x="193381" y="27121"/>
                      <a:pt x="193381" y="62055"/>
                    </a:cubicBezTo>
                    <a:cubicBezTo>
                      <a:pt x="193360" y="96850"/>
                      <a:pt x="165159" y="125051"/>
                      <a:pt x="130364" y="125072"/>
                    </a:cubicBezTo>
                    <a:cubicBezTo>
                      <a:pt x="125255" y="125072"/>
                      <a:pt x="120214" y="124341"/>
                      <a:pt x="115432" y="123110"/>
                    </a:cubicBezTo>
                    <a:cubicBezTo>
                      <a:pt x="115195" y="129571"/>
                      <a:pt x="109891" y="134688"/>
                      <a:pt x="103425" y="134693"/>
                    </a:cubicBezTo>
                    <a:lnTo>
                      <a:pt x="86589" y="134693"/>
                    </a:lnTo>
                    <a:lnTo>
                      <a:pt x="86589" y="151530"/>
                    </a:lnTo>
                    <a:cubicBezTo>
                      <a:pt x="86589" y="158169"/>
                      <a:pt x="81201" y="163556"/>
                      <a:pt x="74562" y="163556"/>
                    </a:cubicBezTo>
                    <a:lnTo>
                      <a:pt x="57726" y="163556"/>
                    </a:lnTo>
                    <a:lnTo>
                      <a:pt x="57726" y="175582"/>
                    </a:lnTo>
                    <a:cubicBezTo>
                      <a:pt x="57726" y="184881"/>
                      <a:pt x="50188" y="192419"/>
                      <a:pt x="40889" y="192419"/>
                    </a:cubicBezTo>
                    <a:lnTo>
                      <a:pt x="16837" y="192419"/>
                    </a:lnTo>
                    <a:cubicBezTo>
                      <a:pt x="7538" y="192419"/>
                      <a:pt x="0" y="184881"/>
                      <a:pt x="0" y="175582"/>
                    </a:cubicBezTo>
                    <a:lnTo>
                      <a:pt x="0" y="154686"/>
                    </a:lnTo>
                    <a:cubicBezTo>
                      <a:pt x="0" y="147662"/>
                      <a:pt x="2790" y="140937"/>
                      <a:pt x="7754" y="135983"/>
                    </a:cubicBezTo>
                    <a:lnTo>
                      <a:pt x="67732" y="75986"/>
                    </a:lnTo>
                    <a:cubicBezTo>
                      <a:pt x="68325" y="75360"/>
                      <a:pt x="68577" y="74484"/>
                      <a:pt x="68405" y="73639"/>
                    </a:cubicBezTo>
                    <a:cubicBezTo>
                      <a:pt x="67745" y="70136"/>
                      <a:pt x="67391" y="66582"/>
                      <a:pt x="67347" y="63017"/>
                    </a:cubicBezTo>
                    <a:close/>
                    <a:moveTo>
                      <a:pt x="156822" y="47624"/>
                    </a:moveTo>
                    <a:cubicBezTo>
                      <a:pt x="156822" y="40982"/>
                      <a:pt x="151438" y="35598"/>
                      <a:pt x="144795" y="35598"/>
                    </a:cubicBezTo>
                    <a:cubicBezTo>
                      <a:pt x="138153" y="35598"/>
                      <a:pt x="132769" y="40982"/>
                      <a:pt x="132769" y="47624"/>
                    </a:cubicBezTo>
                    <a:cubicBezTo>
                      <a:pt x="132769" y="54266"/>
                      <a:pt x="138153" y="59650"/>
                      <a:pt x="144795" y="59650"/>
                    </a:cubicBezTo>
                    <a:cubicBezTo>
                      <a:pt x="151438" y="59650"/>
                      <a:pt x="156822" y="54266"/>
                      <a:pt x="156822" y="47624"/>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822960"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64" name="Rectangle 163">
              <a:extLst>
                <a:ext uri="{FF2B5EF4-FFF2-40B4-BE49-F238E27FC236}">
                  <a16:creationId xmlns:a16="http://schemas.microsoft.com/office/drawing/2014/main" id="{DA33EFF4-6361-B261-B429-0F248726145B}"/>
                </a:ext>
                <a:ext uri="{C183D7F6-B498-43B3-948B-1728B52AA6E4}">
                  <adec:decorative xmlns:adec="http://schemas.microsoft.com/office/drawing/2017/decorative" val="1"/>
                </a:ext>
              </a:extLst>
            </p:cNvPr>
            <p:cNvSpPr/>
            <p:nvPr/>
          </p:nvSpPr>
          <p:spPr bwMode="auto">
            <a:xfrm flipH="1">
              <a:off x="6465224" y="3559634"/>
              <a:ext cx="1490497"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Proactive data security posture management</a:t>
              </a:r>
            </a:p>
          </p:txBody>
        </p:sp>
        <p:sp>
          <p:nvSpPr>
            <p:cNvPr id="165" name="Rounded Rectangle 62">
              <a:extLst>
                <a:ext uri="{FF2B5EF4-FFF2-40B4-BE49-F238E27FC236}">
                  <a16:creationId xmlns:a16="http://schemas.microsoft.com/office/drawing/2014/main" id="{88E20242-5285-AC1B-8538-F7A8EF6ACD84}"/>
                </a:ext>
                <a:ext uri="{C183D7F6-B498-43B3-948B-1728B52AA6E4}">
                  <adec:decorative xmlns:adec="http://schemas.microsoft.com/office/drawing/2017/decorative" val="0"/>
                </a:ext>
              </a:extLst>
            </p:cNvPr>
            <p:cNvSpPr/>
            <p:nvPr/>
          </p:nvSpPr>
          <p:spPr bwMode="auto">
            <a:xfrm>
              <a:off x="7073312" y="4228992"/>
              <a:ext cx="274320" cy="274320"/>
            </a:xfrm>
            <a:prstGeom prst="roundRect">
              <a:avLst>
                <a:gd name="adj" fmla="val 50000"/>
              </a:avLst>
            </a:prstGeom>
            <a:gradFill>
              <a:gsLst>
                <a:gs pos="99425">
                  <a:srgbClr val="1CDEC7"/>
                </a:gs>
                <a:gs pos="0">
                  <a:srgbClr val="3DE7D3"/>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Segoe UI" pitchFamily="34" charset="0"/>
              </a:endParaRPr>
            </a:p>
          </p:txBody>
        </p:sp>
        <p:sp>
          <p:nvSpPr>
            <p:cNvPr id="166" name="Graphic 237">
              <a:extLst>
                <a:ext uri="{FF2B5EF4-FFF2-40B4-BE49-F238E27FC236}">
                  <a16:creationId xmlns:a16="http://schemas.microsoft.com/office/drawing/2014/main" id="{73364366-335B-EEBF-3CC8-FACF1C54E4DA}"/>
                </a:ext>
              </a:extLst>
            </p:cNvPr>
            <p:cNvSpPr/>
            <p:nvPr/>
          </p:nvSpPr>
          <p:spPr>
            <a:xfrm>
              <a:off x="7137910" y="4312249"/>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sp>
          <p:nvSpPr>
            <p:cNvPr id="167" name="Rounded Rectangle 62">
              <a:extLst>
                <a:ext uri="{FF2B5EF4-FFF2-40B4-BE49-F238E27FC236}">
                  <a16:creationId xmlns:a16="http://schemas.microsoft.com/office/drawing/2014/main" id="{CD8B0A4E-90D0-8E83-146F-C76E12632D13}"/>
                </a:ext>
                <a:ext uri="{C183D7F6-B498-43B3-948B-1728B52AA6E4}">
                  <adec:decorative xmlns:adec="http://schemas.microsoft.com/office/drawing/2017/decorative" val="0"/>
                </a:ext>
              </a:extLst>
            </p:cNvPr>
            <p:cNvSpPr/>
            <p:nvPr/>
          </p:nvSpPr>
          <p:spPr bwMode="auto">
            <a:xfrm>
              <a:off x="7073312" y="3202319"/>
              <a:ext cx="274320" cy="274320"/>
            </a:xfrm>
            <a:prstGeom prst="roundRect">
              <a:avLst>
                <a:gd name="adj" fmla="val 50000"/>
              </a:avLst>
            </a:prstGeom>
            <a:gradFill>
              <a:gsLst>
                <a:gs pos="99425">
                  <a:srgbClr val="1CDEC7"/>
                </a:gs>
                <a:gs pos="0">
                  <a:srgbClr val="62ECDC"/>
                </a:gs>
              </a:gsLst>
              <a:path path="circle">
                <a:fillToRect l="100000" t="100000"/>
              </a:path>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Segoe UI" pitchFamily="34" charset="0"/>
              </a:endParaRPr>
            </a:p>
          </p:txBody>
        </p:sp>
        <p:sp>
          <p:nvSpPr>
            <p:cNvPr id="168" name="Graphic 237">
              <a:extLst>
                <a:ext uri="{FF2B5EF4-FFF2-40B4-BE49-F238E27FC236}">
                  <a16:creationId xmlns:a16="http://schemas.microsoft.com/office/drawing/2014/main" id="{9452F2A4-1D6F-9E0D-E6B5-04714729CC8A}"/>
                </a:ext>
              </a:extLst>
            </p:cNvPr>
            <p:cNvSpPr/>
            <p:nvPr/>
          </p:nvSpPr>
          <p:spPr>
            <a:xfrm>
              <a:off x="7137910" y="3285576"/>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sp>
          <p:nvSpPr>
            <p:cNvPr id="169" name="Rectangle 168">
              <a:extLst>
                <a:ext uri="{FF2B5EF4-FFF2-40B4-BE49-F238E27FC236}">
                  <a16:creationId xmlns:a16="http://schemas.microsoft.com/office/drawing/2014/main" id="{42B636DB-6269-FFE5-D61C-4546C41AEE38}"/>
                </a:ext>
                <a:ext uri="{C183D7F6-B498-43B3-948B-1728B52AA6E4}">
                  <adec:decorative xmlns:adec="http://schemas.microsoft.com/office/drawing/2017/decorative" val="1"/>
                </a:ext>
              </a:extLst>
            </p:cNvPr>
            <p:cNvSpPr/>
            <p:nvPr/>
          </p:nvSpPr>
          <p:spPr bwMode="auto">
            <a:xfrm flipH="1">
              <a:off x="6545647" y="4593183"/>
              <a:ext cx="1329650" cy="1031699"/>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Discover </a:t>
              </a:r>
              <a:b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b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protection gaps and streamline controls</a:t>
              </a:r>
            </a:p>
          </p:txBody>
        </p:sp>
        <p:sp>
          <p:nvSpPr>
            <p:cNvPr id="170" name="Rectangle 169">
              <a:extLst>
                <a:ext uri="{FF2B5EF4-FFF2-40B4-BE49-F238E27FC236}">
                  <a16:creationId xmlns:a16="http://schemas.microsoft.com/office/drawing/2014/main" id="{D9C7DD60-5C62-A010-F81A-A55A1B7D20DB}"/>
                </a:ext>
                <a:ext uri="{C183D7F6-B498-43B3-948B-1728B52AA6E4}">
                  <adec:decorative xmlns:adec="http://schemas.microsoft.com/office/drawing/2017/decorative" val="1"/>
                </a:ext>
              </a:extLst>
            </p:cNvPr>
            <p:cNvSpPr/>
            <p:nvPr/>
          </p:nvSpPr>
          <p:spPr bwMode="auto">
            <a:xfrm flipH="1">
              <a:off x="8142694" y="3559634"/>
              <a:ext cx="1490497"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Risk </a:t>
              </a:r>
              <a:b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b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investigation</a:t>
              </a:r>
            </a:p>
          </p:txBody>
        </p:sp>
        <p:sp>
          <p:nvSpPr>
            <p:cNvPr id="171" name="Rounded Rectangle 62">
              <a:extLst>
                <a:ext uri="{FF2B5EF4-FFF2-40B4-BE49-F238E27FC236}">
                  <a16:creationId xmlns:a16="http://schemas.microsoft.com/office/drawing/2014/main" id="{DD433E7E-C95A-5EAD-BB71-4BF3DA8132FF}"/>
                </a:ext>
                <a:ext uri="{C183D7F6-B498-43B3-948B-1728B52AA6E4}">
                  <adec:decorative xmlns:adec="http://schemas.microsoft.com/office/drawing/2017/decorative" val="0"/>
                </a:ext>
              </a:extLst>
            </p:cNvPr>
            <p:cNvSpPr/>
            <p:nvPr/>
          </p:nvSpPr>
          <p:spPr bwMode="auto">
            <a:xfrm>
              <a:off x="8750782" y="4228992"/>
              <a:ext cx="274320" cy="274320"/>
            </a:xfrm>
            <a:prstGeom prst="roundRect">
              <a:avLst>
                <a:gd name="adj" fmla="val 50000"/>
              </a:avLst>
            </a:prstGeom>
            <a:gradFill flip="none" rotWithShape="1">
              <a:gsLst>
                <a:gs pos="100000">
                  <a:srgbClr val="F2F2F2"/>
                </a:gs>
                <a:gs pos="56000">
                  <a:srgbClr val="D2D2D2"/>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Segoe UI" pitchFamily="34" charset="0"/>
              </a:endParaRPr>
            </a:p>
          </p:txBody>
        </p:sp>
        <p:sp>
          <p:nvSpPr>
            <p:cNvPr id="172" name="Graphic 237">
              <a:extLst>
                <a:ext uri="{FF2B5EF4-FFF2-40B4-BE49-F238E27FC236}">
                  <a16:creationId xmlns:a16="http://schemas.microsoft.com/office/drawing/2014/main" id="{148CF6C2-CAFA-BFE3-77B3-22FA4203F5CF}"/>
                </a:ext>
              </a:extLst>
            </p:cNvPr>
            <p:cNvSpPr/>
            <p:nvPr/>
          </p:nvSpPr>
          <p:spPr>
            <a:xfrm>
              <a:off x="8815380" y="4312249"/>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sp>
          <p:nvSpPr>
            <p:cNvPr id="173" name="Rounded Rectangle 62">
              <a:extLst>
                <a:ext uri="{FF2B5EF4-FFF2-40B4-BE49-F238E27FC236}">
                  <a16:creationId xmlns:a16="http://schemas.microsoft.com/office/drawing/2014/main" id="{F89761CB-ED16-2E5A-91C5-77E421A3A36A}"/>
                </a:ext>
                <a:ext uri="{C183D7F6-B498-43B3-948B-1728B52AA6E4}">
                  <adec:decorative xmlns:adec="http://schemas.microsoft.com/office/drawing/2017/decorative" val="0"/>
                </a:ext>
              </a:extLst>
            </p:cNvPr>
            <p:cNvSpPr/>
            <p:nvPr/>
          </p:nvSpPr>
          <p:spPr bwMode="auto">
            <a:xfrm>
              <a:off x="8750782" y="3202319"/>
              <a:ext cx="274320" cy="274320"/>
            </a:xfrm>
            <a:prstGeom prst="roundRect">
              <a:avLst>
                <a:gd name="adj" fmla="val 50000"/>
              </a:avLst>
            </a:prstGeom>
            <a:gradFill flip="none" rotWithShape="1">
              <a:gsLst>
                <a:gs pos="100000">
                  <a:srgbClr val="F2F2F2"/>
                </a:gs>
                <a:gs pos="56000">
                  <a:srgbClr val="D2D2D2"/>
                </a:gs>
              </a:gsLst>
              <a:path path="circle">
                <a:fillToRect l="100000" t="100000"/>
              </a:path>
              <a:tileRect r="-100000" b="-100000"/>
            </a:gra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Segoe UI" pitchFamily="34" charset="0"/>
              </a:endParaRPr>
            </a:p>
          </p:txBody>
        </p:sp>
        <p:sp>
          <p:nvSpPr>
            <p:cNvPr id="174" name="Graphic 237">
              <a:extLst>
                <a:ext uri="{FF2B5EF4-FFF2-40B4-BE49-F238E27FC236}">
                  <a16:creationId xmlns:a16="http://schemas.microsoft.com/office/drawing/2014/main" id="{21D1D20E-4C1E-D4E3-1F45-6C15AFDBA8E6}"/>
                </a:ext>
              </a:extLst>
            </p:cNvPr>
            <p:cNvSpPr/>
            <p:nvPr/>
          </p:nvSpPr>
          <p:spPr>
            <a:xfrm>
              <a:off x="8815380" y="3285576"/>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sp>
          <p:nvSpPr>
            <p:cNvPr id="175" name="Rectangle 174">
              <a:extLst>
                <a:ext uri="{FF2B5EF4-FFF2-40B4-BE49-F238E27FC236}">
                  <a16:creationId xmlns:a16="http://schemas.microsoft.com/office/drawing/2014/main" id="{F18F0246-E416-78C3-50C8-6233A266325F}"/>
                </a:ext>
                <a:ext uri="{C183D7F6-B498-43B3-948B-1728B52AA6E4}">
                  <adec:decorative xmlns:adec="http://schemas.microsoft.com/office/drawing/2017/decorative" val="1"/>
                </a:ext>
              </a:extLst>
            </p:cNvPr>
            <p:cNvSpPr/>
            <p:nvPr/>
          </p:nvSpPr>
          <p:spPr bwMode="auto">
            <a:xfrm flipH="1">
              <a:off x="8142692" y="4584716"/>
              <a:ext cx="1490501"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Accelerate IT troubleshooting</a:t>
              </a:r>
            </a:p>
          </p:txBody>
        </p:sp>
        <p:sp>
          <p:nvSpPr>
            <p:cNvPr id="176" name="Rectangle: Rounded Corners 175">
              <a:extLst>
                <a:ext uri="{FF2B5EF4-FFF2-40B4-BE49-F238E27FC236}">
                  <a16:creationId xmlns:a16="http://schemas.microsoft.com/office/drawing/2014/main" id="{92C6CD15-BB59-6051-2638-2DE40423AE8A}"/>
                </a:ext>
                <a:ext uri="{C183D7F6-B498-43B3-948B-1728B52AA6E4}">
                  <adec:decorative xmlns:adec="http://schemas.microsoft.com/office/drawing/2017/decorative" val="1"/>
                </a:ext>
              </a:extLst>
            </p:cNvPr>
            <p:cNvSpPr>
              <a:spLocks/>
            </p:cNvSpPr>
            <p:nvPr/>
          </p:nvSpPr>
          <p:spPr bwMode="auto">
            <a:xfrm flipH="1">
              <a:off x="9797545" y="1877526"/>
              <a:ext cx="1540808" cy="4302016"/>
            </a:xfrm>
            <a:prstGeom prst="roundRect">
              <a:avLst>
                <a:gd name="adj" fmla="val 436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731520" rIns="0" rtlCol="0" anchor="t" anchorCtr="0"/>
            <a:lstStyle/>
            <a:p>
              <a:pPr algn="ctr" defTabSz="914400">
                <a:spcAft>
                  <a:spcPts val="600"/>
                </a:spcAft>
                <a:tabLst>
                  <a:tab pos="1371600" algn="l"/>
                </a:tabLst>
              </a:pPr>
              <a:r>
                <a:rPr lang="en-US" sz="1200" b="1">
                  <a:gradFill>
                    <a:gsLst>
                      <a:gs pos="0">
                        <a:schemeClr val="tx1"/>
                      </a:gs>
                      <a:gs pos="100000">
                        <a:schemeClr val="tx1"/>
                      </a:gs>
                    </a:gsLst>
                    <a:lin ang="2700000" scaled="0"/>
                  </a:gradFill>
                </a:rPr>
                <a:t>Cloud security admin</a:t>
              </a:r>
            </a:p>
          </p:txBody>
        </p:sp>
        <p:sp>
          <p:nvSpPr>
            <p:cNvPr id="179" name="Rectangle 178">
              <a:extLst>
                <a:ext uri="{FF2B5EF4-FFF2-40B4-BE49-F238E27FC236}">
                  <a16:creationId xmlns:a16="http://schemas.microsoft.com/office/drawing/2014/main" id="{FED2C7B8-61DB-95BF-D319-36ACC412B59A}"/>
                </a:ext>
                <a:ext uri="{C183D7F6-B498-43B3-948B-1728B52AA6E4}">
                  <adec:decorative xmlns:adec="http://schemas.microsoft.com/office/drawing/2017/decorative" val="1"/>
                </a:ext>
              </a:extLst>
            </p:cNvPr>
            <p:cNvSpPr/>
            <p:nvPr/>
          </p:nvSpPr>
          <p:spPr bwMode="auto">
            <a:xfrm flipH="1">
              <a:off x="9822701" y="3559634"/>
              <a:ext cx="1490497"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Cloud risk exploration and remediation</a:t>
              </a:r>
            </a:p>
          </p:txBody>
        </p:sp>
        <p:sp>
          <p:nvSpPr>
            <p:cNvPr id="180" name="Rectangle 179">
              <a:extLst>
                <a:ext uri="{FF2B5EF4-FFF2-40B4-BE49-F238E27FC236}">
                  <a16:creationId xmlns:a16="http://schemas.microsoft.com/office/drawing/2014/main" id="{4F2D9F83-A4DD-3B85-FBA8-D948B7FB1C5C}"/>
                </a:ext>
                <a:ext uri="{C183D7F6-B498-43B3-948B-1728B52AA6E4}">
                  <adec:decorative xmlns:adec="http://schemas.microsoft.com/office/drawing/2017/decorative" val="1"/>
                </a:ext>
              </a:extLst>
            </p:cNvPr>
            <p:cNvSpPr/>
            <p:nvPr/>
          </p:nvSpPr>
          <p:spPr bwMode="auto">
            <a:xfrm flipH="1">
              <a:off x="9822699" y="4584716"/>
              <a:ext cx="1490501" cy="636687"/>
            </a:xfrm>
            <a:prstGeom prst="rect">
              <a:avLst/>
            </a:prstGeom>
            <a:noFill/>
            <a:ln w="12700" cap="rnd" cmpd="sng" algn="ctr">
              <a:noFill/>
              <a:prstDash val="solid"/>
              <a:headEnd type="none" w="lg" len="sm"/>
              <a:tailEnd type="none" w="lg" len="sm"/>
            </a:ln>
            <a:effectLst/>
          </p:spPr>
          <p:txBody>
            <a:bodyPr lIns="0" tIns="0" rIns="0" bIns="0" rtlCol="0" anchor="t" anchorCtr="0"/>
            <a:lstStyle/>
            <a:p>
              <a:pPr marL="0" marR="0" lvl="0" indent="0" algn="ctr" defTabSz="1371600" eaLnBrk="1" fontAlgn="base" latinLnBrk="0" hangingPunct="1">
                <a:lnSpc>
                  <a:spcPct val="100000"/>
                </a:lnSpc>
                <a:spcBef>
                  <a:spcPts val="0"/>
                </a:spcBef>
                <a:spcAft>
                  <a:spcPts val="600"/>
                </a:spcAft>
                <a:buClrTx/>
                <a:buSzTx/>
                <a:buFontTx/>
                <a:buNone/>
                <a:tabLst>
                  <a:tab pos="1371600" algn="l"/>
                </a:tabLst>
                <a:defRPr/>
              </a:pPr>
              <a:r>
                <a:rPr kumimoji="0" lang="en-US" sz="1200" i="0" u="none" strike="noStrike" kern="0" cap="none" spc="0" normalizeH="0" baseline="0" noProof="0">
                  <a:ln w="3175">
                    <a:noFill/>
                  </a:ln>
                  <a:gradFill>
                    <a:gsLst>
                      <a:gs pos="0">
                        <a:schemeClr val="tx1"/>
                      </a:gs>
                      <a:gs pos="100000">
                        <a:schemeClr val="tx1"/>
                      </a:gs>
                    </a:gsLst>
                    <a:path path="circle">
                      <a:fillToRect l="100000" t="100000"/>
                    </a:path>
                  </a:gradFill>
                  <a:effectLst/>
                  <a:uLnTx/>
                  <a:uFillTx/>
                  <a:ea typeface="+mn-ea"/>
                  <a:cs typeface="Segoe UI" panose="020B0502040204020203" pitchFamily="34" charset="0"/>
                </a:rPr>
                <a:t>Firewall attack summarization</a:t>
              </a:r>
            </a:p>
          </p:txBody>
        </p:sp>
        <p:sp>
          <p:nvSpPr>
            <p:cNvPr id="181" name="Graphic 237">
              <a:extLst>
                <a:ext uri="{FF2B5EF4-FFF2-40B4-BE49-F238E27FC236}">
                  <a16:creationId xmlns:a16="http://schemas.microsoft.com/office/drawing/2014/main" id="{02EC8E1F-CAA6-97B9-F689-9CF9F238E224}"/>
                </a:ext>
              </a:extLst>
            </p:cNvPr>
            <p:cNvSpPr/>
            <p:nvPr/>
          </p:nvSpPr>
          <p:spPr>
            <a:xfrm>
              <a:off x="10495387" y="4312249"/>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rgbClr val="091F2C"/>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gradFill flip="none" rotWithShape="1">
                  <a:gsLst>
                    <a:gs pos="0">
                      <a:schemeClr val="tx1"/>
                    </a:gs>
                    <a:gs pos="100000">
                      <a:schemeClr val="tx1"/>
                    </a:gs>
                  </a:gsLst>
                  <a:path path="circle">
                    <a:fillToRect l="100000" t="100000"/>
                  </a:path>
                  <a:tileRect/>
                </a:gradFill>
                <a:effectLst/>
                <a:uLnTx/>
                <a:uFillTx/>
              </a:endParaRPr>
            </a:p>
          </p:txBody>
        </p:sp>
        <p:grpSp>
          <p:nvGrpSpPr>
            <p:cNvPr id="7" name="Group 6">
              <a:extLst>
                <a:ext uri="{FF2B5EF4-FFF2-40B4-BE49-F238E27FC236}">
                  <a16:creationId xmlns:a16="http://schemas.microsoft.com/office/drawing/2014/main" id="{0D68BE74-0E0C-0F25-D2F3-C1ADEFBFCA99}"/>
                </a:ext>
              </a:extLst>
            </p:cNvPr>
            <p:cNvGrpSpPr/>
            <p:nvPr/>
          </p:nvGrpSpPr>
          <p:grpSpPr>
            <a:xfrm>
              <a:off x="10268480" y="2053223"/>
              <a:ext cx="598938" cy="496652"/>
              <a:chOff x="10279976" y="2030580"/>
              <a:chExt cx="721069" cy="597925"/>
            </a:xfrm>
            <a:solidFill>
              <a:srgbClr val="8DC8E8"/>
            </a:solidFill>
          </p:grpSpPr>
          <p:sp>
            <p:nvSpPr>
              <p:cNvPr id="182" name="Graphic 35">
                <a:extLst>
                  <a:ext uri="{FF2B5EF4-FFF2-40B4-BE49-F238E27FC236}">
                    <a16:creationId xmlns:a16="http://schemas.microsoft.com/office/drawing/2014/main" id="{C4DDF6FD-0EE3-9225-32BF-63790AAF38F2}"/>
                  </a:ext>
                </a:extLst>
              </p:cNvPr>
              <p:cNvSpPr/>
              <p:nvPr/>
            </p:nvSpPr>
            <p:spPr>
              <a:xfrm>
                <a:off x="10279976" y="2170853"/>
                <a:ext cx="366218" cy="457652"/>
              </a:xfrm>
              <a:custGeom>
                <a:avLst/>
                <a:gdLst>
                  <a:gd name="connsiteX0" fmla="*/ 130978 w 152409"/>
                  <a:gd name="connsiteY0" fmla="*/ 114262 h 190461"/>
                  <a:gd name="connsiteX1" fmla="*/ 152410 w 152409"/>
                  <a:gd name="connsiteY1" fmla="*/ 135674 h 190461"/>
                  <a:gd name="connsiteX2" fmla="*/ 152410 w 152409"/>
                  <a:gd name="connsiteY2" fmla="*/ 135684 h 190461"/>
                  <a:gd name="connsiteX3" fmla="*/ 152410 w 152409"/>
                  <a:gd name="connsiteY3" fmla="*/ 144428 h 190461"/>
                  <a:gd name="connsiteX4" fmla="*/ 147523 w 152409"/>
                  <a:gd name="connsiteY4" fmla="*/ 159658 h 190461"/>
                  <a:gd name="connsiteX5" fmla="*/ 76171 w 152409"/>
                  <a:gd name="connsiteY5" fmla="*/ 190462 h 190461"/>
                  <a:gd name="connsiteX6" fmla="*/ 4858 w 152409"/>
                  <a:gd name="connsiteY6" fmla="*/ 159629 h 190461"/>
                  <a:gd name="connsiteX7" fmla="*/ 0 w 152409"/>
                  <a:gd name="connsiteY7" fmla="*/ 144437 h 190461"/>
                  <a:gd name="connsiteX8" fmla="*/ 0 w 152409"/>
                  <a:gd name="connsiteY8" fmla="*/ 135674 h 190461"/>
                  <a:gd name="connsiteX9" fmla="*/ 21412 w 152409"/>
                  <a:gd name="connsiteY9" fmla="*/ 114243 h 190461"/>
                  <a:gd name="connsiteX10" fmla="*/ 21422 w 152409"/>
                  <a:gd name="connsiteY10" fmla="*/ 114243 h 190461"/>
                  <a:gd name="connsiteX11" fmla="*/ 130969 w 152409"/>
                  <a:gd name="connsiteY11" fmla="*/ 114243 h 190461"/>
                  <a:gd name="connsiteX12" fmla="*/ 76171 w 152409"/>
                  <a:gd name="connsiteY12" fmla="*/ 0 h 190461"/>
                  <a:gd name="connsiteX13" fmla="*/ 123796 w 152409"/>
                  <a:gd name="connsiteY13" fmla="*/ 47625 h 190461"/>
                  <a:gd name="connsiteX14" fmla="*/ 76171 w 152409"/>
                  <a:gd name="connsiteY14" fmla="*/ 95250 h 190461"/>
                  <a:gd name="connsiteX15" fmla="*/ 28546 w 152409"/>
                  <a:gd name="connsiteY15" fmla="*/ 47625 h 190461"/>
                  <a:gd name="connsiteX16" fmla="*/ 76171 w 152409"/>
                  <a:gd name="connsiteY16" fmla="*/ 0 h 190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2409" h="190461">
                    <a:moveTo>
                      <a:pt x="130978" y="114262"/>
                    </a:moveTo>
                    <a:cubicBezTo>
                      <a:pt x="142809" y="114256"/>
                      <a:pt x="152404" y="123843"/>
                      <a:pt x="152410" y="135674"/>
                    </a:cubicBezTo>
                    <a:cubicBezTo>
                      <a:pt x="152410" y="135677"/>
                      <a:pt x="152410" y="135681"/>
                      <a:pt x="152410" y="135684"/>
                    </a:cubicBezTo>
                    <a:lnTo>
                      <a:pt x="152410" y="144428"/>
                    </a:lnTo>
                    <a:cubicBezTo>
                      <a:pt x="152409" y="149889"/>
                      <a:pt x="150700" y="155215"/>
                      <a:pt x="147523" y="159658"/>
                    </a:cubicBezTo>
                    <a:cubicBezTo>
                      <a:pt x="132798" y="180261"/>
                      <a:pt x="108747" y="190462"/>
                      <a:pt x="76171" y="190462"/>
                    </a:cubicBezTo>
                    <a:cubicBezTo>
                      <a:pt x="43577" y="190462"/>
                      <a:pt x="19545" y="180251"/>
                      <a:pt x="4858" y="159629"/>
                    </a:cubicBezTo>
                    <a:cubicBezTo>
                      <a:pt x="1699" y="155194"/>
                      <a:pt x="1" y="149883"/>
                      <a:pt x="0" y="144437"/>
                    </a:cubicBezTo>
                    <a:lnTo>
                      <a:pt x="0" y="135674"/>
                    </a:lnTo>
                    <a:cubicBezTo>
                      <a:pt x="-5" y="123843"/>
                      <a:pt x="9581" y="114249"/>
                      <a:pt x="21412" y="114243"/>
                    </a:cubicBezTo>
                    <a:cubicBezTo>
                      <a:pt x="21415" y="114243"/>
                      <a:pt x="21419" y="114243"/>
                      <a:pt x="21422" y="114243"/>
                    </a:cubicBezTo>
                    <a:lnTo>
                      <a:pt x="130969" y="114243"/>
                    </a:lnTo>
                    <a:close/>
                    <a:moveTo>
                      <a:pt x="76171" y="0"/>
                    </a:moveTo>
                    <a:cubicBezTo>
                      <a:pt x="102474" y="0"/>
                      <a:pt x="123796" y="21322"/>
                      <a:pt x="123796" y="47625"/>
                    </a:cubicBezTo>
                    <a:cubicBezTo>
                      <a:pt x="123796" y="73928"/>
                      <a:pt x="102474" y="95250"/>
                      <a:pt x="76171" y="95250"/>
                    </a:cubicBezTo>
                    <a:cubicBezTo>
                      <a:pt x="49869" y="95250"/>
                      <a:pt x="28546" y="73928"/>
                      <a:pt x="28546" y="47625"/>
                    </a:cubicBezTo>
                    <a:cubicBezTo>
                      <a:pt x="28546" y="21322"/>
                      <a:pt x="49869" y="0"/>
                      <a:pt x="76171" y="0"/>
                    </a:cubicBezTo>
                    <a:close/>
                  </a:path>
                </a:pathLst>
              </a:custGeom>
              <a:grpFill/>
              <a:ln w="9525" cap="flat" cmpd="sng" algn="ctr">
                <a:noFill/>
                <a:prstDash val="solid"/>
                <a:headEnd type="none" w="med" len="med"/>
                <a:tailEnd type="none" w="med" len="med"/>
              </a:ln>
              <a:effectLst/>
            </p:spPr>
            <p:txBody>
              <a:bodyPr rot="0" spcFirstLastPara="0" vertOverflow="overflow" horzOverflow="overflow" vert="horz" wrap="square" lIns="182880" tIns="822960"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pic>
            <p:nvPicPr>
              <p:cNvPr id="183" name="Graphic 182" descr="Cloud with solid fill">
                <a:extLst>
                  <a:ext uri="{FF2B5EF4-FFF2-40B4-BE49-F238E27FC236}">
                    <a16:creationId xmlns:a16="http://schemas.microsoft.com/office/drawing/2014/main" id="{7263806C-0131-58E8-77A2-659F5873DB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24249" y="2030580"/>
                <a:ext cx="376796" cy="376796"/>
              </a:xfrm>
              <a:prstGeom prst="rect">
                <a:avLst/>
              </a:prstGeom>
            </p:spPr>
          </p:pic>
        </p:grpSp>
        <p:grpSp>
          <p:nvGrpSpPr>
            <p:cNvPr id="184" name="Group 183">
              <a:extLst>
                <a:ext uri="{FF2B5EF4-FFF2-40B4-BE49-F238E27FC236}">
                  <a16:creationId xmlns:a16="http://schemas.microsoft.com/office/drawing/2014/main" id="{F193CD83-C129-F066-C397-03D1B9A90903}"/>
                </a:ext>
              </a:extLst>
            </p:cNvPr>
            <p:cNvGrpSpPr/>
            <p:nvPr/>
          </p:nvGrpSpPr>
          <p:grpSpPr>
            <a:xfrm>
              <a:off x="10430789" y="3202319"/>
              <a:ext cx="274320" cy="274320"/>
              <a:chOff x="10583189" y="3596902"/>
              <a:chExt cx="274320" cy="274320"/>
            </a:xfrm>
            <a:solidFill>
              <a:srgbClr val="8DC8E8"/>
            </a:solidFill>
          </p:grpSpPr>
          <p:sp>
            <p:nvSpPr>
              <p:cNvPr id="188" name="Rounded Rectangle 62">
                <a:extLst>
                  <a:ext uri="{FF2B5EF4-FFF2-40B4-BE49-F238E27FC236}">
                    <a16:creationId xmlns:a16="http://schemas.microsoft.com/office/drawing/2014/main" id="{39C49903-A66A-DB45-DF24-507FF6DB59F3}"/>
                  </a:ext>
                  <a:ext uri="{C183D7F6-B498-43B3-948B-1728B52AA6E4}">
                    <adec:decorative xmlns:adec="http://schemas.microsoft.com/office/drawing/2017/decorative" val="0"/>
                  </a:ext>
                </a:extLst>
              </p:cNvPr>
              <p:cNvSpPr/>
              <p:nvPr/>
            </p:nvSpPr>
            <p:spPr bwMode="auto">
              <a:xfrm>
                <a:off x="10583189" y="3596902"/>
                <a:ext cx="274320" cy="27432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Segoe UI" pitchFamily="34" charset="0"/>
                </a:endParaRPr>
              </a:p>
            </p:txBody>
          </p:sp>
          <p:sp>
            <p:nvSpPr>
              <p:cNvPr id="189" name="Graphic 237">
                <a:extLst>
                  <a:ext uri="{FF2B5EF4-FFF2-40B4-BE49-F238E27FC236}">
                    <a16:creationId xmlns:a16="http://schemas.microsoft.com/office/drawing/2014/main" id="{FD60F9E6-7A95-2CAB-8B68-6F5BBF4B1DC3}"/>
                  </a:ext>
                </a:extLst>
              </p:cNvPr>
              <p:cNvSpPr/>
              <p:nvPr/>
            </p:nvSpPr>
            <p:spPr>
              <a:xfrm>
                <a:off x="10647787" y="3674594"/>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14400"/>
                <a:endParaRPr lang="en-US" sz="1200" kern="0">
                  <a:gradFill flip="none" rotWithShape="1">
                    <a:gsLst>
                      <a:gs pos="0">
                        <a:schemeClr val="tx1"/>
                      </a:gs>
                      <a:gs pos="100000">
                        <a:schemeClr val="tx1"/>
                      </a:gs>
                    </a:gsLst>
                    <a:path path="circle">
                      <a:fillToRect l="100000" t="100000"/>
                    </a:path>
                    <a:tileRect/>
                  </a:gradFill>
                </a:endParaRPr>
              </a:p>
            </p:txBody>
          </p:sp>
        </p:grpSp>
        <p:grpSp>
          <p:nvGrpSpPr>
            <p:cNvPr id="185" name="Group 184">
              <a:extLst>
                <a:ext uri="{FF2B5EF4-FFF2-40B4-BE49-F238E27FC236}">
                  <a16:creationId xmlns:a16="http://schemas.microsoft.com/office/drawing/2014/main" id="{96F17FE0-5654-58F1-D761-8C209A0729F8}"/>
                </a:ext>
              </a:extLst>
            </p:cNvPr>
            <p:cNvGrpSpPr/>
            <p:nvPr/>
          </p:nvGrpSpPr>
          <p:grpSpPr>
            <a:xfrm>
              <a:off x="10430789" y="4228992"/>
              <a:ext cx="274320" cy="274320"/>
              <a:chOff x="10583189" y="3596902"/>
              <a:chExt cx="274320" cy="274320"/>
            </a:xfrm>
            <a:solidFill>
              <a:srgbClr val="8DC8E8"/>
            </a:solidFill>
          </p:grpSpPr>
          <p:sp>
            <p:nvSpPr>
              <p:cNvPr id="186" name="Rounded Rectangle 62">
                <a:extLst>
                  <a:ext uri="{FF2B5EF4-FFF2-40B4-BE49-F238E27FC236}">
                    <a16:creationId xmlns:a16="http://schemas.microsoft.com/office/drawing/2014/main" id="{DE66F20B-61C5-8182-0220-7352D53FF3F0}"/>
                  </a:ext>
                  <a:ext uri="{C183D7F6-B498-43B3-948B-1728B52AA6E4}">
                    <adec:decorative xmlns:adec="http://schemas.microsoft.com/office/drawing/2017/decorative" val="0"/>
                  </a:ext>
                </a:extLst>
              </p:cNvPr>
              <p:cNvSpPr/>
              <p:nvPr/>
            </p:nvSpPr>
            <p:spPr bwMode="auto">
              <a:xfrm>
                <a:off x="10583189" y="3596902"/>
                <a:ext cx="274320" cy="274320"/>
              </a:xfrm>
              <a:prstGeom prst="roundRect">
                <a:avLst>
                  <a:gd name="adj" fmla="val 50000"/>
                </a:avLst>
              </a:prstGeom>
              <a:grp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1200" i="0" u="none" strike="noStrike" kern="0" cap="none" spc="0" normalizeH="0" baseline="0" noProof="0">
                  <a:ln>
                    <a:noFill/>
                  </a:ln>
                  <a:gradFill>
                    <a:gsLst>
                      <a:gs pos="0">
                        <a:schemeClr val="tx1"/>
                      </a:gs>
                      <a:gs pos="100000">
                        <a:schemeClr val="tx1"/>
                      </a:gs>
                    </a:gsLst>
                    <a:path path="circle">
                      <a:fillToRect l="100000" t="100000"/>
                    </a:path>
                  </a:gradFill>
                  <a:effectLst/>
                  <a:uLnTx/>
                  <a:uFillTx/>
                  <a:ea typeface="+mn-ea"/>
                  <a:cs typeface="Segoe UI" pitchFamily="34" charset="0"/>
                </a:endParaRPr>
              </a:p>
            </p:txBody>
          </p:sp>
          <p:sp>
            <p:nvSpPr>
              <p:cNvPr id="187" name="Graphic 237">
                <a:extLst>
                  <a:ext uri="{FF2B5EF4-FFF2-40B4-BE49-F238E27FC236}">
                    <a16:creationId xmlns:a16="http://schemas.microsoft.com/office/drawing/2014/main" id="{BD5C6B1C-ECF6-AE0B-84EB-FBD8D879B66E}"/>
                  </a:ext>
                </a:extLst>
              </p:cNvPr>
              <p:cNvSpPr/>
              <p:nvPr/>
            </p:nvSpPr>
            <p:spPr>
              <a:xfrm>
                <a:off x="10647787" y="3674594"/>
                <a:ext cx="145124" cy="107807"/>
              </a:xfrm>
              <a:custGeom>
                <a:avLst/>
                <a:gdLst>
                  <a:gd name="connsiteX0" fmla="*/ 104775 w 333374"/>
                  <a:gd name="connsiteY0" fmla="*/ 201660 h 247649"/>
                  <a:gd name="connsiteX1" fmla="*/ 32520 w 333374"/>
                  <a:gd name="connsiteY1" fmla="*/ 129405 h 247649"/>
                  <a:gd name="connsiteX2" fmla="*/ 5580 w 333374"/>
                  <a:gd name="connsiteY2" fmla="*/ 129405 h 247649"/>
                  <a:gd name="connsiteX3" fmla="*/ 5580 w 333374"/>
                  <a:gd name="connsiteY3" fmla="*/ 156345 h 247649"/>
                  <a:gd name="connsiteX4" fmla="*/ 91305 w 333374"/>
                  <a:gd name="connsiteY4" fmla="*/ 242070 h 247649"/>
                  <a:gd name="connsiteX5" fmla="*/ 118245 w 333374"/>
                  <a:gd name="connsiteY5" fmla="*/ 242070 h 247649"/>
                  <a:gd name="connsiteX6" fmla="*/ 327795 w 333374"/>
                  <a:gd name="connsiteY6" fmla="*/ 32520 h 247649"/>
                  <a:gd name="connsiteX7" fmla="*/ 327795 w 333374"/>
                  <a:gd name="connsiteY7" fmla="*/ 5580 h 247649"/>
                  <a:gd name="connsiteX8" fmla="*/ 300855 w 333374"/>
                  <a:gd name="connsiteY8" fmla="*/ 5580 h 247649"/>
                  <a:gd name="connsiteX9" fmla="*/ 104775 w 333374"/>
                  <a:gd name="connsiteY9" fmla="*/ 201660 h 24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4" h="247649">
                    <a:moveTo>
                      <a:pt x="104775" y="201660"/>
                    </a:moveTo>
                    <a:lnTo>
                      <a:pt x="32520" y="129405"/>
                    </a:lnTo>
                    <a:cubicBezTo>
                      <a:pt x="25081" y="121966"/>
                      <a:pt x="13019" y="121966"/>
                      <a:pt x="5580" y="129405"/>
                    </a:cubicBezTo>
                    <a:cubicBezTo>
                      <a:pt x="-1860" y="136844"/>
                      <a:pt x="-1860" y="148906"/>
                      <a:pt x="5580" y="156345"/>
                    </a:cubicBezTo>
                    <a:lnTo>
                      <a:pt x="91305" y="242070"/>
                    </a:lnTo>
                    <a:cubicBezTo>
                      <a:pt x="98744" y="249509"/>
                      <a:pt x="110806" y="249509"/>
                      <a:pt x="118245" y="242070"/>
                    </a:cubicBezTo>
                    <a:lnTo>
                      <a:pt x="327795" y="32520"/>
                    </a:lnTo>
                    <a:cubicBezTo>
                      <a:pt x="335234" y="25081"/>
                      <a:pt x="335234" y="13019"/>
                      <a:pt x="327795" y="5580"/>
                    </a:cubicBezTo>
                    <a:cubicBezTo>
                      <a:pt x="320356" y="-1860"/>
                      <a:pt x="308294" y="-1860"/>
                      <a:pt x="300855" y="5580"/>
                    </a:cubicBezTo>
                    <a:lnTo>
                      <a:pt x="104775" y="201660"/>
                    </a:lnTo>
                    <a:close/>
                  </a:path>
                </a:pathLst>
              </a:custGeom>
              <a:solidFill>
                <a:schemeClr val="bg2"/>
              </a:solidFill>
              <a:ln>
                <a:solidFill>
                  <a:srgbClr val="091F2C"/>
                </a:solidFill>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a:ln>
                    <a:noFill/>
                  </a:ln>
                  <a:gradFill flip="none" rotWithShape="1">
                    <a:gsLst>
                      <a:gs pos="0">
                        <a:schemeClr val="tx1"/>
                      </a:gs>
                      <a:gs pos="100000">
                        <a:schemeClr val="tx1"/>
                      </a:gs>
                    </a:gsLst>
                    <a:path path="circle">
                      <a:fillToRect l="100000" t="100000"/>
                    </a:path>
                    <a:tileRect/>
                  </a:gradFill>
                  <a:effectLst/>
                  <a:uLnTx/>
                  <a:uFillTx/>
                </a:endParaRPr>
              </a:p>
            </p:txBody>
          </p:sp>
        </p:grpSp>
      </p:grpSp>
    </p:spTree>
    <p:extLst>
      <p:ext uri="{BB962C8B-B14F-4D97-AF65-F5344CB8AC3E}">
        <p14:creationId xmlns:p14="http://schemas.microsoft.com/office/powerpoint/2010/main" val="41711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2"/>
                                        </p:tgtEl>
                                        <p:attrNameLst>
                                          <p:attrName>style.visibility</p:attrName>
                                        </p:attrNameLst>
                                      </p:cBhvr>
                                      <p:to>
                                        <p:strVal val="visible"/>
                                      </p:to>
                                    </p:set>
                                    <p:animEffect transition="in" filter="fade">
                                      <p:cBhvr>
                                        <p:cTn id="7" dur="250"/>
                                        <p:tgtEl>
                                          <p:spTgt spid="142"/>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142"/>
                                        </p:tgtEl>
                                        <p:attrNameLst>
                                          <p:attrName>ppt_x</p:attrName>
                                          <p:attrName>ppt_y</p:attrName>
                                        </p:attrNameLst>
                                      </p:cBhvr>
                                      <p:rCtr x="0" y="1736"/>
                                    </p:animMotion>
                                  </p:childTnLst>
                                </p:cTn>
                              </p:par>
                              <p:par>
                                <p:cTn id="10" presetID="10" presetClass="entr" presetSubtype="0" fill="hold" grpId="0" nodeType="withEffect">
                                  <p:stCondLst>
                                    <p:cond delay="25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par>
                                <p:cTn id="13" presetID="42" presetClass="path" presetSubtype="0" decel="100000" fill="hold" grpId="1" nodeType="withEffect">
                                  <p:stCondLst>
                                    <p:cond delay="250"/>
                                  </p:stCondLst>
                                  <p:childTnLst>
                                    <p:animMotion origin="layout" path="M -4.58333E-6 0.03889 L -4.58333E-6 3.7037E-7 " pathEditMode="relative" rAng="0" ptsTypes="AA">
                                      <p:cBhvr>
                                        <p:cTn id="14" dur="500" fill="hold"/>
                                        <p:tgtEl>
                                          <p:spTgt spid="30"/>
                                        </p:tgtEl>
                                        <p:attrNameLst>
                                          <p:attrName>ppt_x</p:attrName>
                                          <p:attrName>ppt_y</p:attrName>
                                        </p:attrNameLst>
                                      </p:cBhvr>
                                      <p:rCtr x="0" y="-1944"/>
                                    </p:animMotion>
                                  </p:childTnLst>
                                </p:cTn>
                              </p:par>
                              <p:par>
                                <p:cTn id="15" presetID="10" presetClass="entr" presetSubtype="0" fill="hold" grpId="0" nodeType="with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50"/>
                                        <p:tgtEl>
                                          <p:spTgt spid="21"/>
                                        </p:tgtEl>
                                      </p:cBhvr>
                                    </p:animEffect>
                                  </p:childTnLst>
                                </p:cTn>
                              </p:par>
                              <p:par>
                                <p:cTn id="18" presetID="42" presetClass="path" presetSubtype="0" decel="100000" fill="hold" grpId="1" nodeType="withEffect">
                                  <p:stCondLst>
                                    <p:cond delay="250"/>
                                  </p:stCondLst>
                                  <p:childTnLst>
                                    <p:animMotion origin="layout" path="M -4.58333E-6 0.03889 L -4.58333E-6 3.7037E-7 " pathEditMode="relative" rAng="0" ptsTypes="AA">
                                      <p:cBhvr>
                                        <p:cTn id="19" dur="500" fill="hold"/>
                                        <p:tgtEl>
                                          <p:spTgt spid="21"/>
                                        </p:tgtEl>
                                        <p:attrNameLst>
                                          <p:attrName>ppt_x</p:attrName>
                                          <p:attrName>ppt_y</p:attrName>
                                        </p:attrNameLst>
                                      </p:cBhvr>
                                      <p:rCtr x="0" y="-1944"/>
                                    </p:animMotion>
                                  </p:childTnLst>
                                </p:cTn>
                              </p:par>
                              <p:par>
                                <p:cTn id="20" presetID="10" presetClass="entr" presetSubtype="0" fill="hold" grpId="0" nodeType="withEffect">
                                  <p:stCondLst>
                                    <p:cond delay="500"/>
                                  </p:stCondLst>
                                  <p:childTnLst>
                                    <p:set>
                                      <p:cBhvr>
                                        <p:cTn id="21" dur="1" fill="hold">
                                          <p:stCondLst>
                                            <p:cond delay="0"/>
                                          </p:stCondLst>
                                        </p:cTn>
                                        <p:tgtEl>
                                          <p:spTgt spid="152"/>
                                        </p:tgtEl>
                                        <p:attrNameLst>
                                          <p:attrName>style.visibility</p:attrName>
                                        </p:attrNameLst>
                                      </p:cBhvr>
                                      <p:to>
                                        <p:strVal val="visible"/>
                                      </p:to>
                                    </p:set>
                                    <p:animEffect transition="in" filter="fade">
                                      <p:cBhvr>
                                        <p:cTn id="22" dur="250"/>
                                        <p:tgtEl>
                                          <p:spTgt spid="152"/>
                                        </p:tgtEl>
                                      </p:cBhvr>
                                    </p:animEffect>
                                  </p:childTnLst>
                                </p:cTn>
                              </p:par>
                              <p:par>
                                <p:cTn id="23" presetID="42" presetClass="path" presetSubtype="0" decel="100000" fill="hold" grpId="1" nodeType="withEffect">
                                  <p:stCondLst>
                                    <p:cond delay="500"/>
                                  </p:stCondLst>
                                  <p:childTnLst>
                                    <p:animMotion origin="layout" path="M -4.58333E-6 0.03889 L -4.58333E-6 3.7037E-7 " pathEditMode="relative" rAng="0" ptsTypes="AA">
                                      <p:cBhvr>
                                        <p:cTn id="24" dur="500" fill="hold"/>
                                        <p:tgtEl>
                                          <p:spTgt spid="152"/>
                                        </p:tgtEl>
                                        <p:attrNameLst>
                                          <p:attrName>ppt_x</p:attrName>
                                          <p:attrName>ppt_y</p:attrName>
                                        </p:attrNameLst>
                                      </p:cBhvr>
                                      <p:rCtr x="0" y="-1944"/>
                                    </p:animMotion>
                                  </p:childTnLst>
                                </p:cTn>
                              </p:par>
                              <p:par>
                                <p:cTn id="25" presetID="10" presetClass="entr" presetSubtype="0" fill="hold" grpId="0" nodeType="with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50"/>
                                        <p:tgtEl>
                                          <p:spTgt spid="2"/>
                                        </p:tgtEl>
                                      </p:cBhvr>
                                    </p:animEffect>
                                  </p:childTnLst>
                                </p:cTn>
                              </p:par>
                              <p:par>
                                <p:cTn id="28" presetID="42" presetClass="path" presetSubtype="0" decel="100000" fill="hold" grpId="1" nodeType="withEffect">
                                  <p:stCondLst>
                                    <p:cond delay="500"/>
                                  </p:stCondLst>
                                  <p:childTnLst>
                                    <p:animMotion origin="layout" path="M -4.58333E-6 0.03889 L -4.58333E-6 3.7037E-7 " pathEditMode="relative" rAng="0" ptsTypes="AA">
                                      <p:cBhvr>
                                        <p:cTn id="29" dur="500" fill="hold"/>
                                        <p:tgtEl>
                                          <p:spTgt spid="2"/>
                                        </p:tgtEl>
                                        <p:attrNameLst>
                                          <p:attrName>ppt_x</p:attrName>
                                          <p:attrName>ppt_y</p:attrName>
                                        </p:attrNameLst>
                                      </p:cBhvr>
                                      <p:rCtr x="0" y="-1944"/>
                                    </p:animMotion>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50"/>
                                        <p:tgtEl>
                                          <p:spTgt spid="4"/>
                                        </p:tgtEl>
                                      </p:cBhvr>
                                    </p:animEffect>
                                  </p:childTnLst>
                                </p:cTn>
                              </p:par>
                              <p:par>
                                <p:cTn id="33" presetID="42" presetClass="path" presetSubtype="0" decel="100000" fill="hold" nodeType="withEffect">
                                  <p:stCondLst>
                                    <p:cond delay="500"/>
                                  </p:stCondLst>
                                  <p:childTnLst>
                                    <p:animMotion origin="layout" path="M -4.58333E-6 0.03889 L -4.58333E-6 3.7037E-7 " pathEditMode="relative" rAng="0" ptsTypes="AA">
                                      <p:cBhvr>
                                        <p:cTn id="34" dur="500" fill="hold"/>
                                        <p:tgtEl>
                                          <p:spTgt spid="4"/>
                                        </p:tgtEl>
                                        <p:attrNameLst>
                                          <p:attrName>ppt_x</p:attrName>
                                          <p:attrName>ppt_y</p:attrName>
                                        </p:attrNameLst>
                                      </p:cBhvr>
                                      <p:rCtr x="0" y="-1944"/>
                                    </p:animMotion>
                                  </p:childTnLst>
                                </p:cTn>
                              </p:par>
                              <p:par>
                                <p:cTn id="35" presetID="10" presetClass="entr" presetSubtype="0" fill="hold" nodeType="withEffect">
                                  <p:stCondLst>
                                    <p:cond delay="25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250"/>
                                        <p:tgtEl>
                                          <p:spTgt spid="3"/>
                                        </p:tgtEl>
                                      </p:cBhvr>
                                    </p:animEffect>
                                  </p:childTnLst>
                                </p:cTn>
                              </p:par>
                              <p:par>
                                <p:cTn id="38" presetID="42" presetClass="path" presetSubtype="0" decel="100000" fill="hold" nodeType="withEffect">
                                  <p:stCondLst>
                                    <p:cond delay="250"/>
                                  </p:stCondLst>
                                  <p:childTnLst>
                                    <p:animMotion origin="layout" path="M -4.58333E-6 0.03889 L -4.58333E-6 3.7037E-7 " pathEditMode="relative" rAng="0" ptsTypes="AA">
                                      <p:cBhvr>
                                        <p:cTn id="39"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2" grpId="1"/>
      <p:bldP spid="2" grpId="0" animBg="1"/>
      <p:bldP spid="2" grpId="1" animBg="1"/>
      <p:bldP spid="21" grpId="0" animBg="1"/>
      <p:bldP spid="21" grpId="1" animBg="1"/>
      <p:bldP spid="30" grpId="0" animBg="1"/>
      <p:bldP spid="30" grpId="1" animBg="1"/>
      <p:bldP spid="152" grpId="0" animBg="1"/>
      <p:bldP spid="15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C746-382B-2A05-FBD7-18C76ABB6325}"/>
              </a:ext>
            </a:extLst>
          </p:cNvPr>
          <p:cNvSpPr>
            <a:spLocks noGrp="1"/>
          </p:cNvSpPr>
          <p:nvPr>
            <p:ph type="title"/>
          </p:nvPr>
        </p:nvSpPr>
        <p:spPr>
          <a:xfrm>
            <a:off x="585216" y="3152001"/>
            <a:ext cx="6675120" cy="553998"/>
          </a:xfrm>
        </p:spPr>
        <p:txBody>
          <a:bodyPr/>
          <a:lstStyle/>
          <a:p>
            <a:r>
              <a:rPr lang="en-US"/>
              <a:t>How Security Copilot works</a:t>
            </a:r>
          </a:p>
        </p:txBody>
      </p:sp>
    </p:spTree>
    <p:extLst>
      <p:ext uri="{BB962C8B-B14F-4D97-AF65-F5344CB8AC3E}">
        <p14:creationId xmlns:p14="http://schemas.microsoft.com/office/powerpoint/2010/main" val="278631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4.58333E-6 0.03889 L -4.58333E-6 3.7037E-7 " pathEditMode="relative" rAng="0" ptsTypes="AA">
                                      <p:cBhvr>
                                        <p:cTn id="9"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6955-B9BE-ABC4-DDC5-9E0F0236510D}"/>
              </a:ext>
            </a:extLst>
          </p:cNvPr>
          <p:cNvSpPr>
            <a:spLocks noGrp="1"/>
          </p:cNvSpPr>
          <p:nvPr>
            <p:ph type="title"/>
          </p:nvPr>
        </p:nvSpPr>
        <p:spPr>
          <a:xfrm>
            <a:off x="588263" y="457200"/>
            <a:ext cx="11018520" cy="553998"/>
          </a:xfrm>
        </p:spPr>
        <p:txBody>
          <a:bodyPr>
            <a:normAutofit fontScale="90000"/>
          </a:bodyPr>
          <a:lstStyle/>
          <a:p>
            <a:pPr algn="ctr"/>
            <a:r>
              <a:rPr lang="en-US" spc="0">
                <a:gradFill flip="none" rotWithShape="1">
                  <a:gsLst>
                    <a:gs pos="61000">
                      <a:srgbClr val="D59ED7"/>
                    </a:gs>
                    <a:gs pos="78000">
                      <a:srgbClr val="8DC8E8"/>
                    </a:gs>
                    <a:gs pos="100000">
                      <a:srgbClr val="49C5B1"/>
                    </a:gs>
                    <a:gs pos="45000">
                      <a:srgbClr val="FFA38B"/>
                    </a:gs>
                  </a:gsLst>
                  <a:path path="circle">
                    <a:fillToRect l="100000" t="100000"/>
                  </a:path>
                  <a:tileRect r="-100000" b="-100000"/>
                </a:gradFill>
              </a:rPr>
              <a:t>Prompt processing </a:t>
            </a:r>
            <a:r>
              <a:rPr lang="en-US"/>
              <a:t>in Security Copilot</a:t>
            </a:r>
          </a:p>
        </p:txBody>
      </p:sp>
      <p:sp>
        <p:nvSpPr>
          <p:cNvPr id="11" name="Left Brace 10">
            <a:extLst>
              <a:ext uri="{FF2B5EF4-FFF2-40B4-BE49-F238E27FC236}">
                <a16:creationId xmlns:a16="http://schemas.microsoft.com/office/drawing/2014/main" id="{EDBD3235-96E0-D199-5EDC-8F620B68F683}"/>
              </a:ext>
              <a:ext uri="{C183D7F6-B498-43B3-948B-1728B52AA6E4}">
                <adec:decorative xmlns:adec="http://schemas.microsoft.com/office/drawing/2017/decorative" val="1"/>
              </a:ext>
            </a:extLst>
          </p:cNvPr>
          <p:cNvSpPr/>
          <p:nvPr/>
        </p:nvSpPr>
        <p:spPr>
          <a:xfrm rot="5400000" flipV="1">
            <a:off x="5911458" y="2860102"/>
            <a:ext cx="372128" cy="2742052"/>
          </a:xfrm>
          <a:prstGeom prst="leftBrace">
            <a:avLst>
              <a:gd name="adj1" fmla="val 61432"/>
              <a:gd name="adj2" fmla="val 50000"/>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chemeClr val="tx1"/>
                </a:solidFill>
              </a:ln>
              <a:effectLst/>
              <a:uLnTx/>
              <a:uFillTx/>
              <a:latin typeface="Segoe UI"/>
              <a:ea typeface="+mn-ea"/>
              <a:cs typeface="+mn-cs"/>
            </a:endParaRPr>
          </a:p>
        </p:txBody>
      </p:sp>
      <p:sp>
        <p:nvSpPr>
          <p:cNvPr id="7" name="Rectangle: Rounded Corners 19">
            <a:extLst>
              <a:ext uri="{FF2B5EF4-FFF2-40B4-BE49-F238E27FC236}">
                <a16:creationId xmlns:a16="http://schemas.microsoft.com/office/drawing/2014/main" id="{C955D7C0-87A6-A945-1452-D9E9550286C7}"/>
              </a:ext>
              <a:ext uri="{C183D7F6-B498-43B3-948B-1728B52AA6E4}">
                <adec:decorative xmlns:adec="http://schemas.microsoft.com/office/drawing/2017/decorative" val="0"/>
              </a:ext>
            </a:extLst>
          </p:cNvPr>
          <p:cNvSpPr/>
          <p:nvPr/>
        </p:nvSpPr>
        <p:spPr bwMode="auto">
          <a:xfrm>
            <a:off x="588263" y="1959185"/>
            <a:ext cx="3214425" cy="3930729"/>
          </a:xfrm>
          <a:prstGeom prst="roundRect">
            <a:avLst>
              <a:gd name="adj" fmla="val 4595"/>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365760" rtlCol="0" anchor="t" anchorCtr="0"/>
          <a:lstStyle/>
          <a:p>
            <a:pPr algn="ctr" defTabSz="914367">
              <a:defRPr/>
            </a:pPr>
            <a:r>
              <a:rPr lang="en-US" sz="2400">
                <a:ln w="3175">
                  <a:noFill/>
                </a:ln>
                <a:gradFill>
                  <a:gsLst>
                    <a:gs pos="0">
                      <a:srgbClr val="8DC8E8"/>
                    </a:gs>
                    <a:gs pos="80000">
                      <a:srgbClr val="49C5B1"/>
                    </a:gs>
                  </a:gsLst>
                  <a:path path="circle">
                    <a:fillToRect l="100000" t="100000"/>
                  </a:path>
                </a:gradFill>
                <a:latin typeface="Segoe UI Variable Display Semib" pitchFamily="2" charset="0"/>
                <a:cs typeface="Segoe UI" panose="020B0502040204020203" pitchFamily="34" charset="0"/>
              </a:rPr>
              <a:t>Analyze</a:t>
            </a:r>
            <a:r>
              <a:rPr lang="en-US" sz="2400" b="1">
                <a:latin typeface="Segoe UI Semibold"/>
                <a:cs typeface="Segoe UI Semibold"/>
              </a:rPr>
              <a:t> </a:t>
            </a:r>
            <a:br>
              <a:rPr lang="en-US" sz="2400" b="1">
                <a:latin typeface="Segoe UI Semibold"/>
                <a:cs typeface="Segoe UI Semibold"/>
              </a:rPr>
            </a:br>
            <a:r>
              <a:rPr lang="en-US" sz="2400" b="1">
                <a:latin typeface="Segoe UI Semibold"/>
                <a:cs typeface="Segoe UI Semibold"/>
              </a:rPr>
              <a:t>prompt</a:t>
            </a:r>
            <a:endParaRPr lang="en-US" sz="2400" b="1">
              <a:latin typeface="Segoe UI Semibold" panose="020B0502040204020203" pitchFamily="34" charset="0"/>
              <a:cs typeface="Segoe UI Semibold" panose="020B0502040204020203" pitchFamily="34" charset="0"/>
            </a:endParaRPr>
          </a:p>
        </p:txBody>
      </p:sp>
      <p:sp>
        <p:nvSpPr>
          <p:cNvPr id="22" name="Rectangle 21">
            <a:extLst>
              <a:ext uri="{FF2B5EF4-FFF2-40B4-BE49-F238E27FC236}">
                <a16:creationId xmlns:a16="http://schemas.microsoft.com/office/drawing/2014/main" id="{3DEB0797-76E2-2364-288C-501F04B98CF6}"/>
              </a:ext>
            </a:extLst>
          </p:cNvPr>
          <p:cNvSpPr/>
          <p:nvPr/>
        </p:nvSpPr>
        <p:spPr bwMode="auto">
          <a:xfrm>
            <a:off x="670586" y="2949967"/>
            <a:ext cx="3049779" cy="1246425"/>
          </a:xfrm>
          <a:prstGeom prst="rect">
            <a:avLst/>
          </a:prstGeom>
          <a:noFill/>
          <a:ln>
            <a:noFill/>
            <a:headEnd type="none" w="med" len="med"/>
            <a:tailEnd type="none" w="med" len="med"/>
            <a:extLst>
              <a:ext uri="{C807C97D-BFC1-408E-A445-0C87EB9F89A2}">
                <ask:lineSketchStyleProps xmlns:ask="http://schemas.microsoft.com/office/drawing/2018/sketchyshapes" sd="1219146952">
                  <a:custGeom>
                    <a:avLst/>
                    <a:gdLst>
                      <a:gd name="connsiteX0" fmla="*/ 0 w 2182197"/>
                      <a:gd name="connsiteY0" fmla="*/ 0 h 2429052"/>
                      <a:gd name="connsiteX1" fmla="*/ 523727 w 2182197"/>
                      <a:gd name="connsiteY1" fmla="*/ 0 h 2429052"/>
                      <a:gd name="connsiteX2" fmla="*/ 1047455 w 2182197"/>
                      <a:gd name="connsiteY2" fmla="*/ 0 h 2429052"/>
                      <a:gd name="connsiteX3" fmla="*/ 1636648 w 2182197"/>
                      <a:gd name="connsiteY3" fmla="*/ 0 h 2429052"/>
                      <a:gd name="connsiteX4" fmla="*/ 2182197 w 2182197"/>
                      <a:gd name="connsiteY4" fmla="*/ 0 h 2429052"/>
                      <a:gd name="connsiteX5" fmla="*/ 2182197 w 2182197"/>
                      <a:gd name="connsiteY5" fmla="*/ 558682 h 2429052"/>
                      <a:gd name="connsiteX6" fmla="*/ 2182197 w 2182197"/>
                      <a:gd name="connsiteY6" fmla="*/ 1117364 h 2429052"/>
                      <a:gd name="connsiteX7" fmla="*/ 2182197 w 2182197"/>
                      <a:gd name="connsiteY7" fmla="*/ 1748917 h 2429052"/>
                      <a:gd name="connsiteX8" fmla="*/ 2182197 w 2182197"/>
                      <a:gd name="connsiteY8" fmla="*/ 2429052 h 2429052"/>
                      <a:gd name="connsiteX9" fmla="*/ 1614826 w 2182197"/>
                      <a:gd name="connsiteY9" fmla="*/ 2429052 h 2429052"/>
                      <a:gd name="connsiteX10" fmla="*/ 1091099 w 2182197"/>
                      <a:gd name="connsiteY10" fmla="*/ 2429052 h 2429052"/>
                      <a:gd name="connsiteX11" fmla="*/ 501905 w 2182197"/>
                      <a:gd name="connsiteY11" fmla="*/ 2429052 h 2429052"/>
                      <a:gd name="connsiteX12" fmla="*/ 0 w 2182197"/>
                      <a:gd name="connsiteY12" fmla="*/ 2429052 h 2429052"/>
                      <a:gd name="connsiteX13" fmla="*/ 0 w 2182197"/>
                      <a:gd name="connsiteY13" fmla="*/ 1821789 h 2429052"/>
                      <a:gd name="connsiteX14" fmla="*/ 0 w 2182197"/>
                      <a:gd name="connsiteY14" fmla="*/ 1238817 h 2429052"/>
                      <a:gd name="connsiteX15" fmla="*/ 0 w 2182197"/>
                      <a:gd name="connsiteY15" fmla="*/ 680135 h 2429052"/>
                      <a:gd name="connsiteX16" fmla="*/ 0 w 2182197"/>
                      <a:gd name="connsiteY16" fmla="*/ 0 h 242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197" h="2429052" fill="none" extrusionOk="0">
                        <a:moveTo>
                          <a:pt x="0" y="0"/>
                        </a:moveTo>
                        <a:cubicBezTo>
                          <a:pt x="241903" y="-4022"/>
                          <a:pt x="312458" y="5191"/>
                          <a:pt x="523727" y="0"/>
                        </a:cubicBezTo>
                        <a:cubicBezTo>
                          <a:pt x="734996" y="-5191"/>
                          <a:pt x="825224" y="3183"/>
                          <a:pt x="1047455" y="0"/>
                        </a:cubicBezTo>
                        <a:cubicBezTo>
                          <a:pt x="1269686" y="-3183"/>
                          <a:pt x="1448594" y="1251"/>
                          <a:pt x="1636648" y="0"/>
                        </a:cubicBezTo>
                        <a:cubicBezTo>
                          <a:pt x="1824702" y="-1251"/>
                          <a:pt x="2009921" y="16629"/>
                          <a:pt x="2182197" y="0"/>
                        </a:cubicBezTo>
                        <a:cubicBezTo>
                          <a:pt x="2199408" y="246766"/>
                          <a:pt x="2158964" y="326248"/>
                          <a:pt x="2182197" y="558682"/>
                        </a:cubicBezTo>
                        <a:cubicBezTo>
                          <a:pt x="2205430" y="791116"/>
                          <a:pt x="2171206" y="900201"/>
                          <a:pt x="2182197" y="1117364"/>
                        </a:cubicBezTo>
                        <a:cubicBezTo>
                          <a:pt x="2193188" y="1334527"/>
                          <a:pt x="2153855" y="1487859"/>
                          <a:pt x="2182197" y="1748917"/>
                        </a:cubicBezTo>
                        <a:cubicBezTo>
                          <a:pt x="2210539" y="2009975"/>
                          <a:pt x="2178086" y="2138357"/>
                          <a:pt x="2182197" y="2429052"/>
                        </a:cubicBezTo>
                        <a:cubicBezTo>
                          <a:pt x="1997577" y="2426371"/>
                          <a:pt x="1865221" y="2406536"/>
                          <a:pt x="1614826" y="2429052"/>
                        </a:cubicBezTo>
                        <a:cubicBezTo>
                          <a:pt x="1364431" y="2451568"/>
                          <a:pt x="1245520" y="2450399"/>
                          <a:pt x="1091099" y="2429052"/>
                        </a:cubicBezTo>
                        <a:cubicBezTo>
                          <a:pt x="936678" y="2407705"/>
                          <a:pt x="631408" y="2428514"/>
                          <a:pt x="501905" y="2429052"/>
                        </a:cubicBezTo>
                        <a:cubicBezTo>
                          <a:pt x="372402" y="2429590"/>
                          <a:pt x="228902" y="2451050"/>
                          <a:pt x="0" y="2429052"/>
                        </a:cubicBezTo>
                        <a:cubicBezTo>
                          <a:pt x="4231" y="2174660"/>
                          <a:pt x="19156" y="1970397"/>
                          <a:pt x="0" y="1821789"/>
                        </a:cubicBezTo>
                        <a:cubicBezTo>
                          <a:pt x="-19156" y="1673181"/>
                          <a:pt x="18777" y="1493958"/>
                          <a:pt x="0" y="1238817"/>
                        </a:cubicBezTo>
                        <a:cubicBezTo>
                          <a:pt x="-18777" y="983676"/>
                          <a:pt x="9730" y="909982"/>
                          <a:pt x="0" y="680135"/>
                        </a:cubicBezTo>
                        <a:cubicBezTo>
                          <a:pt x="-9730" y="450288"/>
                          <a:pt x="7094" y="210772"/>
                          <a:pt x="0" y="0"/>
                        </a:cubicBezTo>
                        <a:close/>
                      </a:path>
                      <a:path w="2182197" h="2429052" stroke="0" extrusionOk="0">
                        <a:moveTo>
                          <a:pt x="0" y="0"/>
                        </a:moveTo>
                        <a:cubicBezTo>
                          <a:pt x="286187" y="-15488"/>
                          <a:pt x="325334" y="1100"/>
                          <a:pt x="589193" y="0"/>
                        </a:cubicBezTo>
                        <a:cubicBezTo>
                          <a:pt x="853052" y="-1100"/>
                          <a:pt x="876054" y="-4924"/>
                          <a:pt x="1069277" y="0"/>
                        </a:cubicBezTo>
                        <a:cubicBezTo>
                          <a:pt x="1262500" y="4924"/>
                          <a:pt x="1320494" y="2951"/>
                          <a:pt x="1549360" y="0"/>
                        </a:cubicBezTo>
                        <a:cubicBezTo>
                          <a:pt x="1778226" y="-2951"/>
                          <a:pt x="1890692" y="18774"/>
                          <a:pt x="2182197" y="0"/>
                        </a:cubicBezTo>
                        <a:cubicBezTo>
                          <a:pt x="2199171" y="199736"/>
                          <a:pt x="2188912" y="294311"/>
                          <a:pt x="2182197" y="558682"/>
                        </a:cubicBezTo>
                        <a:cubicBezTo>
                          <a:pt x="2175482" y="823053"/>
                          <a:pt x="2200832" y="993967"/>
                          <a:pt x="2182197" y="1214526"/>
                        </a:cubicBezTo>
                        <a:cubicBezTo>
                          <a:pt x="2163562" y="1435085"/>
                          <a:pt x="2196433" y="1634930"/>
                          <a:pt x="2182197" y="1748917"/>
                        </a:cubicBezTo>
                        <a:cubicBezTo>
                          <a:pt x="2167961" y="1862904"/>
                          <a:pt x="2187459" y="2187910"/>
                          <a:pt x="2182197" y="2429052"/>
                        </a:cubicBezTo>
                        <a:cubicBezTo>
                          <a:pt x="2039281" y="2411950"/>
                          <a:pt x="1793803" y="2442121"/>
                          <a:pt x="1593004" y="2429052"/>
                        </a:cubicBezTo>
                        <a:cubicBezTo>
                          <a:pt x="1392205" y="2415983"/>
                          <a:pt x="1216624" y="2418278"/>
                          <a:pt x="1003811" y="2429052"/>
                        </a:cubicBezTo>
                        <a:cubicBezTo>
                          <a:pt x="790998" y="2439826"/>
                          <a:pt x="302417" y="2388983"/>
                          <a:pt x="0" y="2429052"/>
                        </a:cubicBezTo>
                        <a:cubicBezTo>
                          <a:pt x="12689" y="2280976"/>
                          <a:pt x="-18661" y="2123808"/>
                          <a:pt x="0" y="1846080"/>
                        </a:cubicBezTo>
                        <a:cubicBezTo>
                          <a:pt x="18661" y="1568352"/>
                          <a:pt x="17068" y="1441845"/>
                          <a:pt x="0" y="1287398"/>
                        </a:cubicBezTo>
                        <a:cubicBezTo>
                          <a:pt x="-17068" y="1132951"/>
                          <a:pt x="-6594" y="935681"/>
                          <a:pt x="0" y="753006"/>
                        </a:cubicBezTo>
                        <a:cubicBezTo>
                          <a:pt x="6594" y="570331"/>
                          <a:pt x="-7824" y="297817"/>
                          <a:pt x="0" y="0"/>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225" fontAlgn="base">
              <a:lnSpc>
                <a:spcPct val="90000"/>
              </a:lnSpc>
              <a:spcBef>
                <a:spcPct val="0"/>
              </a:spcBef>
              <a:spcAft>
                <a:spcPct val="0"/>
              </a:spcAft>
              <a:defRPr/>
            </a:pPr>
            <a:r>
              <a:rPr lang="en-US" sz="1700" kern="0">
                <a:solidFill>
                  <a:schemeClr val="tx1"/>
                </a:solidFill>
                <a:latin typeface="Segoe Sans Display" pitchFamily="2" charset="0"/>
                <a:cs typeface="Segoe Sans Display" pitchFamily="2" charset="0"/>
              </a:rPr>
              <a:t>“Summarize recent </a:t>
            </a:r>
            <a:br>
              <a:rPr lang="en-US" sz="1700" kern="0">
                <a:solidFill>
                  <a:schemeClr val="tx1"/>
                </a:solidFill>
                <a:latin typeface="Segoe Sans Display" pitchFamily="2" charset="0"/>
                <a:cs typeface="Segoe Sans Display" pitchFamily="2" charset="0"/>
              </a:rPr>
            </a:br>
            <a:r>
              <a:rPr lang="en-US" sz="1700" kern="0">
                <a:solidFill>
                  <a:schemeClr val="tx1"/>
                </a:solidFill>
                <a:latin typeface="Segoe Sans Display" pitchFamily="2" charset="0"/>
                <a:cs typeface="Segoe Sans Display" pitchFamily="2" charset="0"/>
              </a:rPr>
              <a:t>threat intelligence”</a:t>
            </a:r>
          </a:p>
        </p:txBody>
      </p:sp>
      <p:sp>
        <p:nvSpPr>
          <p:cNvPr id="32" name="TextBox 31">
            <a:extLst>
              <a:ext uri="{FF2B5EF4-FFF2-40B4-BE49-F238E27FC236}">
                <a16:creationId xmlns:a16="http://schemas.microsoft.com/office/drawing/2014/main" id="{30AEBE6E-07A6-B0E8-AEC3-74F7C7B322BF}"/>
              </a:ext>
            </a:extLst>
          </p:cNvPr>
          <p:cNvSpPr txBox="1"/>
          <p:nvPr/>
        </p:nvSpPr>
        <p:spPr>
          <a:xfrm>
            <a:off x="1126091" y="5188683"/>
            <a:ext cx="597921" cy="387798"/>
          </a:xfrm>
          <a:prstGeom prst="rect">
            <a:avLst/>
          </a:prstGeom>
          <a:noFill/>
        </p:spPr>
        <p:txBody>
          <a:bodyPr wrap="none" lIns="0" tIns="0" rIns="0" bIns="0" rtlCol="0">
            <a:spAutoFit/>
          </a:bodyPr>
          <a:lstStyle/>
          <a:p>
            <a:pPr algn="ctr" defTabSz="914225" fontAlgn="base">
              <a:lnSpc>
                <a:spcPct val="90000"/>
              </a:lnSpc>
              <a:spcBef>
                <a:spcPct val="0"/>
              </a:spcBef>
              <a:spcAft>
                <a:spcPct val="0"/>
              </a:spcAft>
              <a:defRPr/>
            </a:pPr>
            <a:r>
              <a:rPr lang="en-US" sz="1400" kern="0">
                <a:latin typeface="Segoe Sans Display" pitchFamily="2" charset="0"/>
                <a:cs typeface="Segoe Sans Display" pitchFamily="2" charset="0"/>
              </a:rPr>
              <a:t>User</a:t>
            </a:r>
            <a:br>
              <a:rPr lang="en-US" sz="1400" kern="0">
                <a:latin typeface="Segoe Sans Display" pitchFamily="2" charset="0"/>
                <a:cs typeface="Segoe Sans Display" pitchFamily="2" charset="0"/>
              </a:rPr>
            </a:br>
            <a:r>
              <a:rPr lang="en-US" sz="1400" kern="0">
                <a:latin typeface="Segoe Sans Display" pitchFamily="2" charset="0"/>
                <a:cs typeface="Segoe Sans Display" pitchFamily="2" charset="0"/>
              </a:rPr>
              <a:t>prompt</a:t>
            </a:r>
          </a:p>
        </p:txBody>
      </p:sp>
      <p:sp>
        <p:nvSpPr>
          <p:cNvPr id="33" name="TextBox 32">
            <a:extLst>
              <a:ext uri="{FF2B5EF4-FFF2-40B4-BE49-F238E27FC236}">
                <a16:creationId xmlns:a16="http://schemas.microsoft.com/office/drawing/2014/main" id="{81E8BD81-8CC4-9CFD-A137-3940122A1E47}"/>
              </a:ext>
            </a:extLst>
          </p:cNvPr>
          <p:cNvSpPr txBox="1"/>
          <p:nvPr/>
        </p:nvSpPr>
        <p:spPr>
          <a:xfrm>
            <a:off x="2751897" y="5188683"/>
            <a:ext cx="428002" cy="387798"/>
          </a:xfrm>
          <a:prstGeom prst="rect">
            <a:avLst/>
          </a:prstGeom>
          <a:noFill/>
        </p:spPr>
        <p:txBody>
          <a:bodyPr wrap="none" lIns="0" tIns="0" rIns="0" bIns="0" rtlCol="0">
            <a:spAutoFit/>
          </a:bodyPr>
          <a:lstStyle/>
          <a:p>
            <a:pPr algn="ctr" defTabSz="914225" fontAlgn="base">
              <a:lnSpc>
                <a:spcPct val="90000"/>
              </a:lnSpc>
              <a:spcBef>
                <a:spcPct val="0"/>
              </a:spcBef>
              <a:spcAft>
                <a:spcPct val="0"/>
              </a:spcAft>
              <a:defRPr/>
            </a:pPr>
            <a:r>
              <a:rPr lang="en-US" sz="1400" kern="0">
                <a:latin typeface="Segoe Sans Display" pitchFamily="2" charset="0"/>
                <a:cs typeface="Segoe Sans Display" pitchFamily="2" charset="0"/>
              </a:rPr>
              <a:t>Logic</a:t>
            </a:r>
            <a:br>
              <a:rPr lang="en-US" sz="1400" kern="0">
                <a:latin typeface="Segoe Sans Display" pitchFamily="2" charset="0"/>
                <a:cs typeface="Segoe Sans Display" pitchFamily="2" charset="0"/>
              </a:rPr>
            </a:br>
            <a:r>
              <a:rPr lang="en-US" sz="1400" kern="0">
                <a:latin typeface="Segoe Sans Display" pitchFamily="2" charset="0"/>
                <a:cs typeface="Segoe Sans Display" pitchFamily="2" charset="0"/>
              </a:rPr>
              <a:t>App</a:t>
            </a:r>
          </a:p>
        </p:txBody>
      </p:sp>
      <p:sp>
        <p:nvSpPr>
          <p:cNvPr id="5" name="Rectangle: Rounded Corners 52">
            <a:extLst>
              <a:ext uri="{FF2B5EF4-FFF2-40B4-BE49-F238E27FC236}">
                <a16:creationId xmlns:a16="http://schemas.microsoft.com/office/drawing/2014/main" id="{EE3AD22A-EB27-AFED-2269-E0E18F474BD9}"/>
              </a:ext>
              <a:ext uri="{C183D7F6-B498-43B3-948B-1728B52AA6E4}">
                <adec:decorative xmlns:adec="http://schemas.microsoft.com/office/drawing/2017/decorative" val="0"/>
              </a:ext>
            </a:extLst>
          </p:cNvPr>
          <p:cNvSpPr/>
          <p:nvPr/>
        </p:nvSpPr>
        <p:spPr bwMode="auto">
          <a:xfrm>
            <a:off x="4490311" y="1959597"/>
            <a:ext cx="3214425" cy="3929905"/>
          </a:xfrm>
          <a:prstGeom prst="roundRect">
            <a:avLst>
              <a:gd name="adj" fmla="val 4595"/>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365760" rtlCol="0" anchor="t" anchorCtr="0"/>
          <a:lstStyle/>
          <a:p>
            <a:pPr algn="ctr" defTabSz="914367">
              <a:defRPr/>
            </a:pPr>
            <a:r>
              <a:rPr lang="en-US" sz="240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Source</a:t>
            </a:r>
            <a:r>
              <a:rPr lang="en-US" sz="240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mj-lt"/>
                <a:cs typeface="Segoe UI" pitchFamily="34" charset="0"/>
              </a:rPr>
              <a:t> </a:t>
            </a:r>
            <a:br>
              <a:rPr lang="en-US" sz="240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mj-lt"/>
                <a:cs typeface="Segoe UI" pitchFamily="34" charset="0"/>
              </a:rPr>
            </a:br>
            <a:r>
              <a:rPr lang="en-US" sz="2400" b="1">
                <a:latin typeface="Segoe UI Semibold"/>
                <a:cs typeface="Segoe UI Semibold"/>
              </a:rPr>
              <a:t>response</a:t>
            </a:r>
            <a:endParaRPr lang="en-US" sz="2400" b="1">
              <a:latin typeface="Segoe UI Semibold" panose="020B0502040204020203" pitchFamily="34" charset="0"/>
              <a:cs typeface="Segoe UI Semibold" panose="020B0502040204020203" pitchFamily="34" charset="0"/>
            </a:endParaRPr>
          </a:p>
        </p:txBody>
      </p:sp>
      <p:sp>
        <p:nvSpPr>
          <p:cNvPr id="12" name="Rectangle 11">
            <a:extLst>
              <a:ext uri="{FF2B5EF4-FFF2-40B4-BE49-F238E27FC236}">
                <a16:creationId xmlns:a16="http://schemas.microsoft.com/office/drawing/2014/main" id="{D0FE17E9-1F6F-243D-931C-B1F075F54D4C}"/>
              </a:ext>
            </a:extLst>
          </p:cNvPr>
          <p:cNvSpPr/>
          <p:nvPr/>
        </p:nvSpPr>
        <p:spPr bwMode="auto">
          <a:xfrm>
            <a:off x="4490310" y="3041005"/>
            <a:ext cx="3214424" cy="1064348"/>
          </a:xfrm>
          <a:prstGeom prst="rect">
            <a:avLst/>
          </a:prstGeom>
          <a:noFill/>
          <a:ln w="12700">
            <a:noFill/>
            <a:headEnd type="none" w="med" len="med"/>
            <a:tailEnd type="none" w="med" len="med"/>
            <a:extLst>
              <a:ext uri="{C807C97D-BFC1-408E-A445-0C87EB9F89A2}">
                <ask:lineSketchStyleProps xmlns:ask="http://schemas.microsoft.com/office/drawing/2018/sketchyshapes" sd="1219146952">
                  <a:custGeom>
                    <a:avLst/>
                    <a:gdLst>
                      <a:gd name="connsiteX0" fmla="*/ 0 w 2182197"/>
                      <a:gd name="connsiteY0" fmla="*/ 0 h 2429052"/>
                      <a:gd name="connsiteX1" fmla="*/ 523727 w 2182197"/>
                      <a:gd name="connsiteY1" fmla="*/ 0 h 2429052"/>
                      <a:gd name="connsiteX2" fmla="*/ 1047455 w 2182197"/>
                      <a:gd name="connsiteY2" fmla="*/ 0 h 2429052"/>
                      <a:gd name="connsiteX3" fmla="*/ 1636648 w 2182197"/>
                      <a:gd name="connsiteY3" fmla="*/ 0 h 2429052"/>
                      <a:gd name="connsiteX4" fmla="*/ 2182197 w 2182197"/>
                      <a:gd name="connsiteY4" fmla="*/ 0 h 2429052"/>
                      <a:gd name="connsiteX5" fmla="*/ 2182197 w 2182197"/>
                      <a:gd name="connsiteY5" fmla="*/ 558682 h 2429052"/>
                      <a:gd name="connsiteX6" fmla="*/ 2182197 w 2182197"/>
                      <a:gd name="connsiteY6" fmla="*/ 1117364 h 2429052"/>
                      <a:gd name="connsiteX7" fmla="*/ 2182197 w 2182197"/>
                      <a:gd name="connsiteY7" fmla="*/ 1748917 h 2429052"/>
                      <a:gd name="connsiteX8" fmla="*/ 2182197 w 2182197"/>
                      <a:gd name="connsiteY8" fmla="*/ 2429052 h 2429052"/>
                      <a:gd name="connsiteX9" fmla="*/ 1614826 w 2182197"/>
                      <a:gd name="connsiteY9" fmla="*/ 2429052 h 2429052"/>
                      <a:gd name="connsiteX10" fmla="*/ 1091099 w 2182197"/>
                      <a:gd name="connsiteY10" fmla="*/ 2429052 h 2429052"/>
                      <a:gd name="connsiteX11" fmla="*/ 501905 w 2182197"/>
                      <a:gd name="connsiteY11" fmla="*/ 2429052 h 2429052"/>
                      <a:gd name="connsiteX12" fmla="*/ 0 w 2182197"/>
                      <a:gd name="connsiteY12" fmla="*/ 2429052 h 2429052"/>
                      <a:gd name="connsiteX13" fmla="*/ 0 w 2182197"/>
                      <a:gd name="connsiteY13" fmla="*/ 1821789 h 2429052"/>
                      <a:gd name="connsiteX14" fmla="*/ 0 w 2182197"/>
                      <a:gd name="connsiteY14" fmla="*/ 1238817 h 2429052"/>
                      <a:gd name="connsiteX15" fmla="*/ 0 w 2182197"/>
                      <a:gd name="connsiteY15" fmla="*/ 680135 h 2429052"/>
                      <a:gd name="connsiteX16" fmla="*/ 0 w 2182197"/>
                      <a:gd name="connsiteY16" fmla="*/ 0 h 242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197" h="2429052" fill="none" extrusionOk="0">
                        <a:moveTo>
                          <a:pt x="0" y="0"/>
                        </a:moveTo>
                        <a:cubicBezTo>
                          <a:pt x="241903" y="-4022"/>
                          <a:pt x="312458" y="5191"/>
                          <a:pt x="523727" y="0"/>
                        </a:cubicBezTo>
                        <a:cubicBezTo>
                          <a:pt x="734996" y="-5191"/>
                          <a:pt x="825224" y="3183"/>
                          <a:pt x="1047455" y="0"/>
                        </a:cubicBezTo>
                        <a:cubicBezTo>
                          <a:pt x="1269686" y="-3183"/>
                          <a:pt x="1448594" y="1251"/>
                          <a:pt x="1636648" y="0"/>
                        </a:cubicBezTo>
                        <a:cubicBezTo>
                          <a:pt x="1824702" y="-1251"/>
                          <a:pt x="2009921" y="16629"/>
                          <a:pt x="2182197" y="0"/>
                        </a:cubicBezTo>
                        <a:cubicBezTo>
                          <a:pt x="2199408" y="246766"/>
                          <a:pt x="2158964" y="326248"/>
                          <a:pt x="2182197" y="558682"/>
                        </a:cubicBezTo>
                        <a:cubicBezTo>
                          <a:pt x="2205430" y="791116"/>
                          <a:pt x="2171206" y="900201"/>
                          <a:pt x="2182197" y="1117364"/>
                        </a:cubicBezTo>
                        <a:cubicBezTo>
                          <a:pt x="2193188" y="1334527"/>
                          <a:pt x="2153855" y="1487859"/>
                          <a:pt x="2182197" y="1748917"/>
                        </a:cubicBezTo>
                        <a:cubicBezTo>
                          <a:pt x="2210539" y="2009975"/>
                          <a:pt x="2178086" y="2138357"/>
                          <a:pt x="2182197" y="2429052"/>
                        </a:cubicBezTo>
                        <a:cubicBezTo>
                          <a:pt x="1997577" y="2426371"/>
                          <a:pt x="1865221" y="2406536"/>
                          <a:pt x="1614826" y="2429052"/>
                        </a:cubicBezTo>
                        <a:cubicBezTo>
                          <a:pt x="1364431" y="2451568"/>
                          <a:pt x="1245520" y="2450399"/>
                          <a:pt x="1091099" y="2429052"/>
                        </a:cubicBezTo>
                        <a:cubicBezTo>
                          <a:pt x="936678" y="2407705"/>
                          <a:pt x="631408" y="2428514"/>
                          <a:pt x="501905" y="2429052"/>
                        </a:cubicBezTo>
                        <a:cubicBezTo>
                          <a:pt x="372402" y="2429590"/>
                          <a:pt x="228902" y="2451050"/>
                          <a:pt x="0" y="2429052"/>
                        </a:cubicBezTo>
                        <a:cubicBezTo>
                          <a:pt x="4231" y="2174660"/>
                          <a:pt x="19156" y="1970397"/>
                          <a:pt x="0" y="1821789"/>
                        </a:cubicBezTo>
                        <a:cubicBezTo>
                          <a:pt x="-19156" y="1673181"/>
                          <a:pt x="18777" y="1493958"/>
                          <a:pt x="0" y="1238817"/>
                        </a:cubicBezTo>
                        <a:cubicBezTo>
                          <a:pt x="-18777" y="983676"/>
                          <a:pt x="9730" y="909982"/>
                          <a:pt x="0" y="680135"/>
                        </a:cubicBezTo>
                        <a:cubicBezTo>
                          <a:pt x="-9730" y="450288"/>
                          <a:pt x="7094" y="210772"/>
                          <a:pt x="0" y="0"/>
                        </a:cubicBezTo>
                        <a:close/>
                      </a:path>
                      <a:path w="2182197" h="2429052" stroke="0" extrusionOk="0">
                        <a:moveTo>
                          <a:pt x="0" y="0"/>
                        </a:moveTo>
                        <a:cubicBezTo>
                          <a:pt x="286187" y="-15488"/>
                          <a:pt x="325334" y="1100"/>
                          <a:pt x="589193" y="0"/>
                        </a:cubicBezTo>
                        <a:cubicBezTo>
                          <a:pt x="853052" y="-1100"/>
                          <a:pt x="876054" y="-4924"/>
                          <a:pt x="1069277" y="0"/>
                        </a:cubicBezTo>
                        <a:cubicBezTo>
                          <a:pt x="1262500" y="4924"/>
                          <a:pt x="1320494" y="2951"/>
                          <a:pt x="1549360" y="0"/>
                        </a:cubicBezTo>
                        <a:cubicBezTo>
                          <a:pt x="1778226" y="-2951"/>
                          <a:pt x="1890692" y="18774"/>
                          <a:pt x="2182197" y="0"/>
                        </a:cubicBezTo>
                        <a:cubicBezTo>
                          <a:pt x="2199171" y="199736"/>
                          <a:pt x="2188912" y="294311"/>
                          <a:pt x="2182197" y="558682"/>
                        </a:cubicBezTo>
                        <a:cubicBezTo>
                          <a:pt x="2175482" y="823053"/>
                          <a:pt x="2200832" y="993967"/>
                          <a:pt x="2182197" y="1214526"/>
                        </a:cubicBezTo>
                        <a:cubicBezTo>
                          <a:pt x="2163562" y="1435085"/>
                          <a:pt x="2196433" y="1634930"/>
                          <a:pt x="2182197" y="1748917"/>
                        </a:cubicBezTo>
                        <a:cubicBezTo>
                          <a:pt x="2167961" y="1862904"/>
                          <a:pt x="2187459" y="2187910"/>
                          <a:pt x="2182197" y="2429052"/>
                        </a:cubicBezTo>
                        <a:cubicBezTo>
                          <a:pt x="2039281" y="2411950"/>
                          <a:pt x="1793803" y="2442121"/>
                          <a:pt x="1593004" y="2429052"/>
                        </a:cubicBezTo>
                        <a:cubicBezTo>
                          <a:pt x="1392205" y="2415983"/>
                          <a:pt x="1216624" y="2418278"/>
                          <a:pt x="1003811" y="2429052"/>
                        </a:cubicBezTo>
                        <a:cubicBezTo>
                          <a:pt x="790998" y="2439826"/>
                          <a:pt x="302417" y="2388983"/>
                          <a:pt x="0" y="2429052"/>
                        </a:cubicBezTo>
                        <a:cubicBezTo>
                          <a:pt x="12689" y="2280976"/>
                          <a:pt x="-18661" y="2123808"/>
                          <a:pt x="0" y="1846080"/>
                        </a:cubicBezTo>
                        <a:cubicBezTo>
                          <a:pt x="18661" y="1568352"/>
                          <a:pt x="17068" y="1441845"/>
                          <a:pt x="0" y="1287398"/>
                        </a:cubicBezTo>
                        <a:cubicBezTo>
                          <a:pt x="-17068" y="1132951"/>
                          <a:pt x="-6594" y="935681"/>
                          <a:pt x="0" y="753006"/>
                        </a:cubicBezTo>
                        <a:cubicBezTo>
                          <a:pt x="6594" y="570331"/>
                          <a:pt x="-7824" y="297817"/>
                          <a:pt x="0" y="0"/>
                        </a:cubicBezTo>
                        <a:close/>
                      </a:path>
                    </a:pathLst>
                  </a:custGeom>
                  <ask:type>
                    <ask:lineSketchNone/>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225" fontAlgn="base">
              <a:lnSpc>
                <a:spcPct val="90000"/>
              </a:lnSpc>
              <a:spcBef>
                <a:spcPct val="0"/>
              </a:spcBef>
              <a:spcAft>
                <a:spcPct val="0"/>
              </a:spcAft>
              <a:defRPr/>
            </a:pPr>
            <a:r>
              <a:rPr lang="en-US" sz="1700" kern="0">
                <a:solidFill>
                  <a:schemeClr val="tx1"/>
                </a:solidFill>
                <a:latin typeface="Segoe Sans Display" pitchFamily="2" charset="0"/>
                <a:cs typeface="Segoe Sans Display" pitchFamily="2" charset="0"/>
              </a:rPr>
              <a:t>Plugin – MDTI</a:t>
            </a:r>
          </a:p>
          <a:p>
            <a:pPr algn="ctr" defTabSz="914225" fontAlgn="base">
              <a:lnSpc>
                <a:spcPct val="90000"/>
              </a:lnSpc>
              <a:spcBef>
                <a:spcPct val="0"/>
              </a:spcBef>
              <a:spcAft>
                <a:spcPct val="0"/>
              </a:spcAft>
              <a:defRPr/>
            </a:pPr>
            <a:r>
              <a:rPr lang="en-US" sz="1700" kern="0">
                <a:solidFill>
                  <a:schemeClr val="tx1"/>
                </a:solidFill>
                <a:latin typeface="Segoe Sans Display" pitchFamily="2" charset="0"/>
                <a:cs typeface="Segoe Sans Display" pitchFamily="2" charset="0"/>
              </a:rPr>
              <a:t>Skill – Find Threat Intelligence</a:t>
            </a:r>
          </a:p>
        </p:txBody>
      </p:sp>
      <p:sp>
        <p:nvSpPr>
          <p:cNvPr id="25" name="Left Brace 24">
            <a:extLst>
              <a:ext uri="{FF2B5EF4-FFF2-40B4-BE49-F238E27FC236}">
                <a16:creationId xmlns:a16="http://schemas.microsoft.com/office/drawing/2014/main" id="{1A45B9B1-7586-7CD4-D6D4-0B659CC4750B}"/>
              </a:ext>
              <a:ext uri="{C183D7F6-B498-43B3-948B-1728B52AA6E4}">
                <adec:decorative xmlns:adec="http://schemas.microsoft.com/office/drawing/2017/decorative" val="1"/>
              </a:ext>
            </a:extLst>
          </p:cNvPr>
          <p:cNvSpPr/>
          <p:nvPr/>
        </p:nvSpPr>
        <p:spPr>
          <a:xfrm rot="5400000" flipV="1">
            <a:off x="9794056" y="2873073"/>
            <a:ext cx="411029" cy="2755012"/>
          </a:xfrm>
          <a:prstGeom prst="leftBrace">
            <a:avLst>
              <a:gd name="adj1" fmla="val 59738"/>
              <a:gd name="adj2" fmla="val 50000"/>
            </a:avLst>
          </a:prstGeom>
          <a:ln w="19050" cap="rnd">
            <a:gradFill flip="none" rotWithShape="1">
              <a:gsLst>
                <a:gs pos="0">
                  <a:srgbClr val="FF5C39"/>
                </a:gs>
                <a:gs pos="80000">
                  <a:srgbClr val="C03BC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chemeClr val="tx1"/>
                </a:solidFill>
              </a:ln>
              <a:effectLst/>
              <a:uLnTx/>
              <a:uFillTx/>
              <a:latin typeface="Segoe UI"/>
              <a:ea typeface="+mn-ea"/>
              <a:cs typeface="+mn-cs"/>
            </a:endParaRPr>
          </a:p>
        </p:txBody>
      </p:sp>
      <p:sp>
        <p:nvSpPr>
          <p:cNvPr id="29" name="Left Brace 28">
            <a:extLst>
              <a:ext uri="{FF2B5EF4-FFF2-40B4-BE49-F238E27FC236}">
                <a16:creationId xmlns:a16="http://schemas.microsoft.com/office/drawing/2014/main" id="{60C35034-CF42-4FD1-A406-21EFA2671AD0}"/>
              </a:ext>
              <a:ext uri="{C183D7F6-B498-43B3-948B-1728B52AA6E4}">
                <adec:decorative xmlns:adec="http://schemas.microsoft.com/office/drawing/2017/decorative" val="1"/>
              </a:ext>
            </a:extLst>
          </p:cNvPr>
          <p:cNvSpPr/>
          <p:nvPr/>
        </p:nvSpPr>
        <p:spPr>
          <a:xfrm rot="5400000" flipV="1">
            <a:off x="2009411" y="2996777"/>
            <a:ext cx="372128" cy="2468703"/>
          </a:xfrm>
          <a:prstGeom prst="leftBrace">
            <a:avLst>
              <a:gd name="adj1" fmla="val 63707"/>
              <a:gd name="adj2" fmla="val 50000"/>
            </a:avLst>
          </a:prstGeom>
          <a:ln w="19050" cap="rnd">
            <a:gradFill flip="none" rotWithShape="1">
              <a:gsLst>
                <a:gs pos="0">
                  <a:srgbClr val="0078D4"/>
                </a:gs>
                <a:gs pos="8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chemeClr val="tx1"/>
                </a:solidFill>
              </a:ln>
              <a:effectLst/>
              <a:uLnTx/>
              <a:uFillTx/>
              <a:latin typeface="Segoe UI"/>
              <a:ea typeface="+mn-ea"/>
              <a:cs typeface="+mn-cs"/>
            </a:endParaRPr>
          </a:p>
        </p:txBody>
      </p:sp>
      <p:sp>
        <p:nvSpPr>
          <p:cNvPr id="34" name="TextBox 33">
            <a:extLst>
              <a:ext uri="{FF2B5EF4-FFF2-40B4-BE49-F238E27FC236}">
                <a16:creationId xmlns:a16="http://schemas.microsoft.com/office/drawing/2014/main" id="{598996A7-064C-52F7-CA0E-75970E981C88}"/>
              </a:ext>
            </a:extLst>
          </p:cNvPr>
          <p:cNvSpPr txBox="1"/>
          <p:nvPr/>
        </p:nvSpPr>
        <p:spPr>
          <a:xfrm>
            <a:off x="4749957" y="5188683"/>
            <a:ext cx="567463" cy="193899"/>
          </a:xfrm>
          <a:prstGeom prst="rect">
            <a:avLst/>
          </a:prstGeom>
          <a:noFill/>
        </p:spPr>
        <p:txBody>
          <a:bodyPr wrap="none" lIns="0" tIns="0" rIns="0" bIns="0" rtlCol="0">
            <a:spAutoFit/>
          </a:bodyPr>
          <a:lstStyle/>
          <a:p>
            <a:pPr algn="ctr" defTabSz="914225" fontAlgn="base">
              <a:lnSpc>
                <a:spcPct val="90000"/>
              </a:lnSpc>
              <a:spcBef>
                <a:spcPct val="0"/>
              </a:spcBef>
              <a:spcAft>
                <a:spcPct val="0"/>
              </a:spcAft>
              <a:defRPr/>
            </a:pPr>
            <a:r>
              <a:rPr lang="en-US" sz="1400" kern="0">
                <a:latin typeface="Segoe Sans Display" pitchFamily="2" charset="0"/>
                <a:cs typeface="Segoe Sans Display" pitchFamily="2" charset="0"/>
              </a:rPr>
              <a:t>Plugins</a:t>
            </a:r>
          </a:p>
        </p:txBody>
      </p:sp>
      <p:sp>
        <p:nvSpPr>
          <p:cNvPr id="35" name="TextBox 34">
            <a:extLst>
              <a:ext uri="{FF2B5EF4-FFF2-40B4-BE49-F238E27FC236}">
                <a16:creationId xmlns:a16="http://schemas.microsoft.com/office/drawing/2014/main" id="{972CB249-C808-F3EF-1EBC-976A82B04721}"/>
              </a:ext>
            </a:extLst>
          </p:cNvPr>
          <p:cNvSpPr txBox="1"/>
          <p:nvPr/>
        </p:nvSpPr>
        <p:spPr>
          <a:xfrm>
            <a:off x="5639063" y="5188683"/>
            <a:ext cx="916918" cy="387798"/>
          </a:xfrm>
          <a:prstGeom prst="rect">
            <a:avLst/>
          </a:prstGeom>
          <a:noFill/>
        </p:spPr>
        <p:txBody>
          <a:bodyPr wrap="none" lIns="0" tIns="0" rIns="0" bIns="0" rtlCol="0">
            <a:spAutoFit/>
          </a:bodyPr>
          <a:lstStyle/>
          <a:p>
            <a:pPr algn="ctr" defTabSz="914225" fontAlgn="base">
              <a:lnSpc>
                <a:spcPct val="90000"/>
              </a:lnSpc>
              <a:spcBef>
                <a:spcPct val="0"/>
              </a:spcBef>
              <a:spcAft>
                <a:spcPct val="0"/>
              </a:spcAft>
              <a:defRPr/>
            </a:pPr>
            <a:r>
              <a:rPr lang="en-US" sz="1400" kern="0">
                <a:latin typeface="Segoe Sans Display" pitchFamily="2" charset="0"/>
                <a:cs typeface="Segoe Sans Display" pitchFamily="2" charset="0"/>
              </a:rPr>
              <a:t>Knowledge </a:t>
            </a:r>
            <a:br>
              <a:rPr lang="en-US" sz="1400" kern="0">
                <a:latin typeface="Segoe Sans Display" pitchFamily="2" charset="0"/>
                <a:cs typeface="Segoe Sans Display" pitchFamily="2" charset="0"/>
              </a:rPr>
            </a:br>
            <a:r>
              <a:rPr lang="en-US" sz="1400" kern="0">
                <a:latin typeface="Segoe Sans Display" pitchFamily="2" charset="0"/>
                <a:cs typeface="Segoe Sans Display" pitchFamily="2" charset="0"/>
              </a:rPr>
              <a:t>bases</a:t>
            </a:r>
          </a:p>
        </p:txBody>
      </p:sp>
      <p:sp>
        <p:nvSpPr>
          <p:cNvPr id="36" name="TextBox 35">
            <a:extLst>
              <a:ext uri="{FF2B5EF4-FFF2-40B4-BE49-F238E27FC236}">
                <a16:creationId xmlns:a16="http://schemas.microsoft.com/office/drawing/2014/main" id="{9161B5C8-01FC-29F5-3AF6-4CD6FBC041D8}"/>
              </a:ext>
            </a:extLst>
          </p:cNvPr>
          <p:cNvSpPr txBox="1"/>
          <p:nvPr/>
        </p:nvSpPr>
        <p:spPr>
          <a:xfrm>
            <a:off x="6716521" y="5188683"/>
            <a:ext cx="889667" cy="387798"/>
          </a:xfrm>
          <a:prstGeom prst="rect">
            <a:avLst/>
          </a:prstGeom>
          <a:noFill/>
        </p:spPr>
        <p:txBody>
          <a:bodyPr wrap="none" lIns="0" tIns="0" rIns="0" bIns="0" rtlCol="0">
            <a:spAutoFit/>
          </a:bodyPr>
          <a:lstStyle/>
          <a:p>
            <a:pPr algn="ctr" defTabSz="914225" fontAlgn="base">
              <a:lnSpc>
                <a:spcPct val="90000"/>
              </a:lnSpc>
              <a:spcBef>
                <a:spcPct val="0"/>
              </a:spcBef>
              <a:spcAft>
                <a:spcPct val="0"/>
              </a:spcAft>
              <a:defRPr/>
            </a:pPr>
            <a:r>
              <a:rPr lang="en-US" sz="1400" kern="0">
                <a:latin typeface="Segoe Sans Display" pitchFamily="2" charset="0"/>
                <a:cs typeface="Segoe Sans Display" pitchFamily="2" charset="0"/>
              </a:rPr>
              <a:t>Grounding </a:t>
            </a:r>
            <a:br>
              <a:rPr lang="en-US" sz="1400" kern="0">
                <a:latin typeface="Segoe Sans Display" pitchFamily="2" charset="0"/>
                <a:cs typeface="Segoe Sans Display" pitchFamily="2" charset="0"/>
              </a:rPr>
            </a:br>
            <a:r>
              <a:rPr lang="en-US" sz="1400" kern="0">
                <a:latin typeface="Segoe Sans Display" pitchFamily="2" charset="0"/>
                <a:cs typeface="Segoe Sans Display" pitchFamily="2" charset="0"/>
              </a:rPr>
              <a:t>data</a:t>
            </a:r>
          </a:p>
        </p:txBody>
      </p:sp>
      <p:sp>
        <p:nvSpPr>
          <p:cNvPr id="6" name="Rectangle: Rounded Corners 19">
            <a:extLst>
              <a:ext uri="{FF2B5EF4-FFF2-40B4-BE49-F238E27FC236}">
                <a16:creationId xmlns:a16="http://schemas.microsoft.com/office/drawing/2014/main" id="{17DBFC31-7AEE-64A4-D87E-70DD573709CF}"/>
              </a:ext>
              <a:ext uri="{C183D7F6-B498-43B3-948B-1728B52AA6E4}">
                <adec:decorative xmlns:adec="http://schemas.microsoft.com/office/drawing/2017/decorative" val="0"/>
              </a:ext>
            </a:extLst>
          </p:cNvPr>
          <p:cNvSpPr/>
          <p:nvPr/>
        </p:nvSpPr>
        <p:spPr bwMode="auto">
          <a:xfrm>
            <a:off x="8392358" y="1959184"/>
            <a:ext cx="3214425" cy="3930731"/>
          </a:xfrm>
          <a:prstGeom prst="roundRect">
            <a:avLst>
              <a:gd name="adj" fmla="val 4595"/>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365760" rtlCol="0" anchor="t" anchorCtr="0"/>
          <a:lstStyle/>
          <a:p>
            <a:pPr algn="ctr" defTabSz="914367">
              <a:defRPr/>
            </a:pPr>
            <a:r>
              <a:rPr lang="en-US" sz="2400">
                <a:ln w="3175">
                  <a:noFill/>
                </a:ln>
                <a:gradFill>
                  <a:gsLst>
                    <a:gs pos="0">
                      <a:srgbClr val="FFA38B"/>
                    </a:gs>
                    <a:gs pos="80000">
                      <a:srgbClr val="D59ED7"/>
                    </a:gs>
                  </a:gsLst>
                  <a:path path="circle">
                    <a:fillToRect l="100000" t="100000"/>
                  </a:path>
                </a:gradFill>
                <a:latin typeface="Segoe UI Variable Display Semib" pitchFamily="2" charset="0"/>
                <a:cs typeface="Segoe UI" panose="020B0502040204020203" pitchFamily="34" charset="0"/>
              </a:rPr>
              <a:t>Compose</a:t>
            </a:r>
            <a:r>
              <a:rPr lang="en-US" sz="2400">
                <a:ln w="3175">
                  <a:noFill/>
                </a:ln>
                <a:gradFill flip="none" rotWithShape="1">
                  <a:gsLst>
                    <a:gs pos="51000">
                      <a:srgbClr val="D59ED7"/>
                    </a:gs>
                    <a:gs pos="84000">
                      <a:srgbClr val="8DC8E8"/>
                    </a:gs>
                    <a:gs pos="100000">
                      <a:srgbClr val="49C5B1"/>
                    </a:gs>
                    <a:gs pos="13000">
                      <a:srgbClr val="FFA38B"/>
                    </a:gs>
                  </a:gsLst>
                  <a:path path="circle">
                    <a:fillToRect l="100000" t="100000"/>
                  </a:path>
                  <a:tileRect r="-100000" b="-100000"/>
                </a:gradFill>
                <a:latin typeface="+mj-lt"/>
                <a:cs typeface="Segoe UI" pitchFamily="34" charset="0"/>
              </a:rPr>
              <a:t> </a:t>
            </a:r>
            <a:br>
              <a:rPr lang="en-US" sz="2400">
                <a:ln w="3175">
                  <a:noFill/>
                </a:ln>
                <a:gradFill flip="none" rotWithShape="1">
                  <a:gsLst>
                    <a:gs pos="51000">
                      <a:srgbClr val="D59ED7"/>
                    </a:gs>
                    <a:gs pos="84000">
                      <a:srgbClr val="8DC8E8"/>
                    </a:gs>
                    <a:gs pos="100000">
                      <a:srgbClr val="49C5B1"/>
                    </a:gs>
                    <a:gs pos="13000">
                      <a:srgbClr val="FFA38B"/>
                    </a:gs>
                  </a:gsLst>
                  <a:path path="circle">
                    <a:fillToRect l="100000" t="100000"/>
                  </a:path>
                  <a:tileRect r="-100000" b="-100000"/>
                </a:gradFill>
                <a:latin typeface="+mj-lt"/>
                <a:cs typeface="Segoe UI" pitchFamily="34" charset="0"/>
              </a:rPr>
            </a:br>
            <a:r>
              <a:rPr lang="en-US" sz="2400" b="1">
                <a:latin typeface="Segoe UI Semibold"/>
                <a:cs typeface="Segoe UI Semibold"/>
              </a:rPr>
              <a:t>output</a:t>
            </a:r>
            <a:endParaRPr lang="en-US" sz="2400" b="1">
              <a:latin typeface="Segoe UI Semibold" panose="020B0502040204020203" pitchFamily="34" charset="0"/>
              <a:cs typeface="Segoe UI Semibold" panose="020B0502040204020203" pitchFamily="34" charset="0"/>
            </a:endParaRPr>
          </a:p>
        </p:txBody>
      </p:sp>
      <p:sp>
        <p:nvSpPr>
          <p:cNvPr id="26" name="Rectangle 25">
            <a:extLst>
              <a:ext uri="{FF2B5EF4-FFF2-40B4-BE49-F238E27FC236}">
                <a16:creationId xmlns:a16="http://schemas.microsoft.com/office/drawing/2014/main" id="{DF091568-2E12-2BF6-CA18-2795BF56EB52}"/>
              </a:ext>
            </a:extLst>
          </p:cNvPr>
          <p:cNvSpPr/>
          <p:nvPr/>
        </p:nvSpPr>
        <p:spPr bwMode="auto">
          <a:xfrm>
            <a:off x="8508883" y="3134765"/>
            <a:ext cx="2981374" cy="876829"/>
          </a:xfrm>
          <a:prstGeom prst="rect">
            <a:avLst/>
          </a:prstGeom>
          <a:noFill/>
          <a:ln w="12700">
            <a:noFill/>
            <a:headEnd type="none" w="med" len="med"/>
            <a:tailEnd type="none" w="med" len="med"/>
            <a:extLst>
              <a:ext uri="{C807C97D-BFC1-408E-A445-0C87EB9F89A2}">
                <ask:lineSketchStyleProps xmlns:ask="http://schemas.microsoft.com/office/drawing/2018/sketchyshapes" sd="1219146952">
                  <a:custGeom>
                    <a:avLst/>
                    <a:gdLst>
                      <a:gd name="connsiteX0" fmla="*/ 0 w 2182197"/>
                      <a:gd name="connsiteY0" fmla="*/ 0 h 2429052"/>
                      <a:gd name="connsiteX1" fmla="*/ 523727 w 2182197"/>
                      <a:gd name="connsiteY1" fmla="*/ 0 h 2429052"/>
                      <a:gd name="connsiteX2" fmla="*/ 1047455 w 2182197"/>
                      <a:gd name="connsiteY2" fmla="*/ 0 h 2429052"/>
                      <a:gd name="connsiteX3" fmla="*/ 1636648 w 2182197"/>
                      <a:gd name="connsiteY3" fmla="*/ 0 h 2429052"/>
                      <a:gd name="connsiteX4" fmla="*/ 2182197 w 2182197"/>
                      <a:gd name="connsiteY4" fmla="*/ 0 h 2429052"/>
                      <a:gd name="connsiteX5" fmla="*/ 2182197 w 2182197"/>
                      <a:gd name="connsiteY5" fmla="*/ 558682 h 2429052"/>
                      <a:gd name="connsiteX6" fmla="*/ 2182197 w 2182197"/>
                      <a:gd name="connsiteY6" fmla="*/ 1117364 h 2429052"/>
                      <a:gd name="connsiteX7" fmla="*/ 2182197 w 2182197"/>
                      <a:gd name="connsiteY7" fmla="*/ 1748917 h 2429052"/>
                      <a:gd name="connsiteX8" fmla="*/ 2182197 w 2182197"/>
                      <a:gd name="connsiteY8" fmla="*/ 2429052 h 2429052"/>
                      <a:gd name="connsiteX9" fmla="*/ 1614826 w 2182197"/>
                      <a:gd name="connsiteY9" fmla="*/ 2429052 h 2429052"/>
                      <a:gd name="connsiteX10" fmla="*/ 1091099 w 2182197"/>
                      <a:gd name="connsiteY10" fmla="*/ 2429052 h 2429052"/>
                      <a:gd name="connsiteX11" fmla="*/ 501905 w 2182197"/>
                      <a:gd name="connsiteY11" fmla="*/ 2429052 h 2429052"/>
                      <a:gd name="connsiteX12" fmla="*/ 0 w 2182197"/>
                      <a:gd name="connsiteY12" fmla="*/ 2429052 h 2429052"/>
                      <a:gd name="connsiteX13" fmla="*/ 0 w 2182197"/>
                      <a:gd name="connsiteY13" fmla="*/ 1821789 h 2429052"/>
                      <a:gd name="connsiteX14" fmla="*/ 0 w 2182197"/>
                      <a:gd name="connsiteY14" fmla="*/ 1238817 h 2429052"/>
                      <a:gd name="connsiteX15" fmla="*/ 0 w 2182197"/>
                      <a:gd name="connsiteY15" fmla="*/ 680135 h 2429052"/>
                      <a:gd name="connsiteX16" fmla="*/ 0 w 2182197"/>
                      <a:gd name="connsiteY16" fmla="*/ 0 h 242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2197" h="2429052" fill="none" extrusionOk="0">
                        <a:moveTo>
                          <a:pt x="0" y="0"/>
                        </a:moveTo>
                        <a:cubicBezTo>
                          <a:pt x="241903" y="-4022"/>
                          <a:pt x="312458" y="5191"/>
                          <a:pt x="523727" y="0"/>
                        </a:cubicBezTo>
                        <a:cubicBezTo>
                          <a:pt x="734996" y="-5191"/>
                          <a:pt x="825224" y="3183"/>
                          <a:pt x="1047455" y="0"/>
                        </a:cubicBezTo>
                        <a:cubicBezTo>
                          <a:pt x="1269686" y="-3183"/>
                          <a:pt x="1448594" y="1251"/>
                          <a:pt x="1636648" y="0"/>
                        </a:cubicBezTo>
                        <a:cubicBezTo>
                          <a:pt x="1824702" y="-1251"/>
                          <a:pt x="2009921" y="16629"/>
                          <a:pt x="2182197" y="0"/>
                        </a:cubicBezTo>
                        <a:cubicBezTo>
                          <a:pt x="2199408" y="246766"/>
                          <a:pt x="2158964" y="326248"/>
                          <a:pt x="2182197" y="558682"/>
                        </a:cubicBezTo>
                        <a:cubicBezTo>
                          <a:pt x="2205430" y="791116"/>
                          <a:pt x="2171206" y="900201"/>
                          <a:pt x="2182197" y="1117364"/>
                        </a:cubicBezTo>
                        <a:cubicBezTo>
                          <a:pt x="2193188" y="1334527"/>
                          <a:pt x="2153855" y="1487859"/>
                          <a:pt x="2182197" y="1748917"/>
                        </a:cubicBezTo>
                        <a:cubicBezTo>
                          <a:pt x="2210539" y="2009975"/>
                          <a:pt x="2178086" y="2138357"/>
                          <a:pt x="2182197" y="2429052"/>
                        </a:cubicBezTo>
                        <a:cubicBezTo>
                          <a:pt x="1997577" y="2426371"/>
                          <a:pt x="1865221" y="2406536"/>
                          <a:pt x="1614826" y="2429052"/>
                        </a:cubicBezTo>
                        <a:cubicBezTo>
                          <a:pt x="1364431" y="2451568"/>
                          <a:pt x="1245520" y="2450399"/>
                          <a:pt x="1091099" y="2429052"/>
                        </a:cubicBezTo>
                        <a:cubicBezTo>
                          <a:pt x="936678" y="2407705"/>
                          <a:pt x="631408" y="2428514"/>
                          <a:pt x="501905" y="2429052"/>
                        </a:cubicBezTo>
                        <a:cubicBezTo>
                          <a:pt x="372402" y="2429590"/>
                          <a:pt x="228902" y="2451050"/>
                          <a:pt x="0" y="2429052"/>
                        </a:cubicBezTo>
                        <a:cubicBezTo>
                          <a:pt x="4231" y="2174660"/>
                          <a:pt x="19156" y="1970397"/>
                          <a:pt x="0" y="1821789"/>
                        </a:cubicBezTo>
                        <a:cubicBezTo>
                          <a:pt x="-19156" y="1673181"/>
                          <a:pt x="18777" y="1493958"/>
                          <a:pt x="0" y="1238817"/>
                        </a:cubicBezTo>
                        <a:cubicBezTo>
                          <a:pt x="-18777" y="983676"/>
                          <a:pt x="9730" y="909982"/>
                          <a:pt x="0" y="680135"/>
                        </a:cubicBezTo>
                        <a:cubicBezTo>
                          <a:pt x="-9730" y="450288"/>
                          <a:pt x="7094" y="210772"/>
                          <a:pt x="0" y="0"/>
                        </a:cubicBezTo>
                        <a:close/>
                      </a:path>
                      <a:path w="2182197" h="2429052" stroke="0" extrusionOk="0">
                        <a:moveTo>
                          <a:pt x="0" y="0"/>
                        </a:moveTo>
                        <a:cubicBezTo>
                          <a:pt x="286187" y="-15488"/>
                          <a:pt x="325334" y="1100"/>
                          <a:pt x="589193" y="0"/>
                        </a:cubicBezTo>
                        <a:cubicBezTo>
                          <a:pt x="853052" y="-1100"/>
                          <a:pt x="876054" y="-4924"/>
                          <a:pt x="1069277" y="0"/>
                        </a:cubicBezTo>
                        <a:cubicBezTo>
                          <a:pt x="1262500" y="4924"/>
                          <a:pt x="1320494" y="2951"/>
                          <a:pt x="1549360" y="0"/>
                        </a:cubicBezTo>
                        <a:cubicBezTo>
                          <a:pt x="1778226" y="-2951"/>
                          <a:pt x="1890692" y="18774"/>
                          <a:pt x="2182197" y="0"/>
                        </a:cubicBezTo>
                        <a:cubicBezTo>
                          <a:pt x="2199171" y="199736"/>
                          <a:pt x="2188912" y="294311"/>
                          <a:pt x="2182197" y="558682"/>
                        </a:cubicBezTo>
                        <a:cubicBezTo>
                          <a:pt x="2175482" y="823053"/>
                          <a:pt x="2200832" y="993967"/>
                          <a:pt x="2182197" y="1214526"/>
                        </a:cubicBezTo>
                        <a:cubicBezTo>
                          <a:pt x="2163562" y="1435085"/>
                          <a:pt x="2196433" y="1634930"/>
                          <a:pt x="2182197" y="1748917"/>
                        </a:cubicBezTo>
                        <a:cubicBezTo>
                          <a:pt x="2167961" y="1862904"/>
                          <a:pt x="2187459" y="2187910"/>
                          <a:pt x="2182197" y="2429052"/>
                        </a:cubicBezTo>
                        <a:cubicBezTo>
                          <a:pt x="2039281" y="2411950"/>
                          <a:pt x="1793803" y="2442121"/>
                          <a:pt x="1593004" y="2429052"/>
                        </a:cubicBezTo>
                        <a:cubicBezTo>
                          <a:pt x="1392205" y="2415983"/>
                          <a:pt x="1216624" y="2418278"/>
                          <a:pt x="1003811" y="2429052"/>
                        </a:cubicBezTo>
                        <a:cubicBezTo>
                          <a:pt x="790998" y="2439826"/>
                          <a:pt x="302417" y="2388983"/>
                          <a:pt x="0" y="2429052"/>
                        </a:cubicBezTo>
                        <a:cubicBezTo>
                          <a:pt x="12689" y="2280976"/>
                          <a:pt x="-18661" y="2123808"/>
                          <a:pt x="0" y="1846080"/>
                        </a:cubicBezTo>
                        <a:cubicBezTo>
                          <a:pt x="18661" y="1568352"/>
                          <a:pt x="17068" y="1441845"/>
                          <a:pt x="0" y="1287398"/>
                        </a:cubicBezTo>
                        <a:cubicBezTo>
                          <a:pt x="-17068" y="1132951"/>
                          <a:pt x="-6594" y="935681"/>
                          <a:pt x="0" y="753006"/>
                        </a:cubicBezTo>
                        <a:cubicBezTo>
                          <a:pt x="6594" y="570331"/>
                          <a:pt x="-7824" y="297817"/>
                          <a:pt x="0" y="0"/>
                        </a:cubicBezTo>
                        <a:close/>
                      </a:path>
                    </a:pathLst>
                  </a:custGeom>
                  <ask:type>
                    <ask:lineSketchNone/>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14225" fontAlgn="base">
              <a:lnSpc>
                <a:spcPct val="90000"/>
              </a:lnSpc>
              <a:spcBef>
                <a:spcPct val="0"/>
              </a:spcBef>
              <a:spcAft>
                <a:spcPct val="0"/>
              </a:spcAft>
              <a:defRPr/>
            </a:pPr>
            <a:r>
              <a:rPr lang="en-US" sz="1700" kern="0">
                <a:solidFill>
                  <a:schemeClr val="tx1"/>
                </a:solidFill>
                <a:latin typeface="Segoe Sans Display" pitchFamily="2" charset="0"/>
                <a:cs typeface="Segoe Sans Display" pitchFamily="2" charset="0"/>
              </a:rPr>
              <a:t>“Manatee Tempest swims into networks via…”</a:t>
            </a:r>
          </a:p>
        </p:txBody>
      </p:sp>
      <p:sp>
        <p:nvSpPr>
          <p:cNvPr id="41" name="TextBox 40">
            <a:extLst>
              <a:ext uri="{FF2B5EF4-FFF2-40B4-BE49-F238E27FC236}">
                <a16:creationId xmlns:a16="http://schemas.microsoft.com/office/drawing/2014/main" id="{665C86BF-7544-1E6D-C8D6-8B171369D8E0}"/>
              </a:ext>
            </a:extLst>
          </p:cNvPr>
          <p:cNvSpPr txBox="1"/>
          <p:nvPr/>
        </p:nvSpPr>
        <p:spPr>
          <a:xfrm>
            <a:off x="8604716" y="5188683"/>
            <a:ext cx="662040" cy="387798"/>
          </a:xfrm>
          <a:prstGeom prst="rect">
            <a:avLst/>
          </a:prstGeom>
          <a:noFill/>
        </p:spPr>
        <p:txBody>
          <a:bodyPr wrap="none" lIns="0" tIns="0" rIns="0" bIns="0" rtlCol="0">
            <a:spAutoFit/>
          </a:bodyPr>
          <a:lstStyle/>
          <a:p>
            <a:pPr algn="ctr" defTabSz="914225" fontAlgn="base">
              <a:lnSpc>
                <a:spcPct val="90000"/>
              </a:lnSpc>
              <a:spcBef>
                <a:spcPct val="0"/>
              </a:spcBef>
              <a:spcAft>
                <a:spcPct val="0"/>
              </a:spcAft>
              <a:defRPr/>
            </a:pPr>
            <a:r>
              <a:rPr lang="en-US" sz="1400" kern="0">
                <a:latin typeface="Segoe Sans Display" pitchFamily="2" charset="0"/>
                <a:cs typeface="Segoe Sans Display" pitchFamily="2" charset="0"/>
              </a:rPr>
              <a:t>Sourced</a:t>
            </a:r>
            <a:br>
              <a:rPr lang="en-US" sz="1400" kern="0">
                <a:latin typeface="Segoe Sans Display" pitchFamily="2" charset="0"/>
                <a:cs typeface="Segoe Sans Display" pitchFamily="2" charset="0"/>
              </a:rPr>
            </a:br>
            <a:r>
              <a:rPr lang="en-US" sz="1400" kern="0">
                <a:latin typeface="Segoe Sans Display" pitchFamily="2" charset="0"/>
                <a:cs typeface="Segoe Sans Display" pitchFamily="2" charset="0"/>
              </a:rPr>
              <a:t>data</a:t>
            </a:r>
          </a:p>
        </p:txBody>
      </p:sp>
      <p:sp>
        <p:nvSpPr>
          <p:cNvPr id="42" name="TextBox 41">
            <a:extLst>
              <a:ext uri="{FF2B5EF4-FFF2-40B4-BE49-F238E27FC236}">
                <a16:creationId xmlns:a16="http://schemas.microsoft.com/office/drawing/2014/main" id="{EF7E6B0F-2D44-7740-C1B1-93E39197A2BA}"/>
              </a:ext>
            </a:extLst>
          </p:cNvPr>
          <p:cNvSpPr txBox="1"/>
          <p:nvPr/>
        </p:nvSpPr>
        <p:spPr>
          <a:xfrm>
            <a:off x="9678970" y="5188683"/>
            <a:ext cx="641201" cy="387798"/>
          </a:xfrm>
          <a:prstGeom prst="rect">
            <a:avLst/>
          </a:prstGeom>
          <a:noFill/>
        </p:spPr>
        <p:txBody>
          <a:bodyPr wrap="none" lIns="0" tIns="0" rIns="0" bIns="0" rtlCol="0">
            <a:spAutoFit/>
          </a:bodyPr>
          <a:lstStyle/>
          <a:p>
            <a:pPr algn="ctr" defTabSz="914225" fontAlgn="base">
              <a:lnSpc>
                <a:spcPct val="90000"/>
              </a:lnSpc>
              <a:spcBef>
                <a:spcPct val="0"/>
              </a:spcBef>
              <a:spcAft>
                <a:spcPct val="0"/>
              </a:spcAft>
              <a:defRPr/>
            </a:pPr>
            <a:r>
              <a:rPr lang="en-US" sz="1400" kern="0">
                <a:latin typeface="Segoe Sans Display" pitchFamily="2" charset="0"/>
                <a:cs typeface="Segoe Sans Display" pitchFamily="2" charset="0"/>
              </a:rPr>
              <a:t>Session </a:t>
            </a:r>
            <a:br>
              <a:rPr lang="en-US" sz="1400" kern="0">
                <a:latin typeface="Segoe Sans Display" pitchFamily="2" charset="0"/>
                <a:cs typeface="Segoe Sans Display" pitchFamily="2" charset="0"/>
              </a:rPr>
            </a:br>
            <a:r>
              <a:rPr lang="en-US" sz="1400" kern="0">
                <a:latin typeface="Segoe Sans Display" pitchFamily="2" charset="0"/>
                <a:cs typeface="Segoe Sans Display" pitchFamily="2" charset="0"/>
              </a:rPr>
              <a:t>context</a:t>
            </a:r>
          </a:p>
        </p:txBody>
      </p:sp>
      <p:sp>
        <p:nvSpPr>
          <p:cNvPr id="43" name="TextBox 42">
            <a:extLst>
              <a:ext uri="{FF2B5EF4-FFF2-40B4-BE49-F238E27FC236}">
                <a16:creationId xmlns:a16="http://schemas.microsoft.com/office/drawing/2014/main" id="{E9842338-A091-D4E2-D300-64112A3A5D6A}"/>
              </a:ext>
            </a:extLst>
          </p:cNvPr>
          <p:cNvSpPr txBox="1"/>
          <p:nvPr/>
        </p:nvSpPr>
        <p:spPr>
          <a:xfrm>
            <a:off x="10672270" y="5188683"/>
            <a:ext cx="782265" cy="387798"/>
          </a:xfrm>
          <a:prstGeom prst="rect">
            <a:avLst/>
          </a:prstGeom>
          <a:noFill/>
        </p:spPr>
        <p:txBody>
          <a:bodyPr wrap="none" lIns="0" tIns="0" rIns="0" bIns="0" rtlCol="0">
            <a:spAutoFit/>
          </a:bodyPr>
          <a:lstStyle/>
          <a:p>
            <a:pPr algn="ctr" defTabSz="914225" fontAlgn="base">
              <a:lnSpc>
                <a:spcPct val="90000"/>
              </a:lnSpc>
              <a:spcBef>
                <a:spcPct val="0"/>
              </a:spcBef>
              <a:spcAft>
                <a:spcPct val="0"/>
              </a:spcAft>
              <a:defRPr/>
            </a:pPr>
            <a:r>
              <a:rPr lang="en-US" sz="1400" kern="0">
                <a:latin typeface="Segoe Sans Display" pitchFamily="2" charset="0"/>
                <a:cs typeface="Segoe Sans Display" pitchFamily="2" charset="0"/>
              </a:rPr>
              <a:t>RAI</a:t>
            </a:r>
            <a:br>
              <a:rPr lang="en-US" sz="1400" kern="0">
                <a:latin typeface="Segoe Sans Display" pitchFamily="2" charset="0"/>
                <a:cs typeface="Segoe Sans Display" pitchFamily="2" charset="0"/>
              </a:rPr>
            </a:br>
            <a:r>
              <a:rPr lang="en-US" sz="1400" kern="0">
                <a:latin typeface="Segoe Sans Display" pitchFamily="2" charset="0"/>
                <a:cs typeface="Segoe Sans Display" pitchFamily="2" charset="0"/>
              </a:rPr>
              <a:t>(citations)</a:t>
            </a:r>
          </a:p>
        </p:txBody>
      </p:sp>
      <p:pic>
        <p:nvPicPr>
          <p:cNvPr id="15" name="Graphic 14">
            <a:extLst>
              <a:ext uri="{FF2B5EF4-FFF2-40B4-BE49-F238E27FC236}">
                <a16:creationId xmlns:a16="http://schemas.microsoft.com/office/drawing/2014/main" id="{DD395BCF-99C0-52E8-D4F5-ECFCC460DBC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5641" y="3723691"/>
            <a:ext cx="401717" cy="401717"/>
          </a:xfrm>
          <a:prstGeom prst="rect">
            <a:avLst/>
          </a:prstGeom>
        </p:spPr>
      </p:pic>
      <p:pic>
        <p:nvPicPr>
          <p:cNvPr id="39" name="Graphic 38">
            <a:extLst>
              <a:ext uri="{FF2B5EF4-FFF2-40B4-BE49-F238E27FC236}">
                <a16:creationId xmlns:a16="http://schemas.microsoft.com/office/drawing/2014/main" id="{27BA469D-A42C-2153-FB9A-43DB9551C6B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7689" y="3723691"/>
            <a:ext cx="401717" cy="401717"/>
          </a:xfrm>
          <a:prstGeom prst="rect">
            <a:avLst/>
          </a:prstGeom>
        </p:spPr>
      </p:pic>
      <p:grpSp>
        <p:nvGrpSpPr>
          <p:cNvPr id="8" name="Group 7">
            <a:extLst>
              <a:ext uri="{FF2B5EF4-FFF2-40B4-BE49-F238E27FC236}">
                <a16:creationId xmlns:a16="http://schemas.microsoft.com/office/drawing/2014/main" id="{C0A3944A-C3E6-6B67-9C80-9BE81CBB1977}"/>
              </a:ext>
              <a:ext uri="{C183D7F6-B498-43B3-948B-1728B52AA6E4}">
                <adec:decorative xmlns:adec="http://schemas.microsoft.com/office/drawing/2017/decorative" val="1"/>
              </a:ext>
            </a:extLst>
          </p:cNvPr>
          <p:cNvGrpSpPr/>
          <p:nvPr/>
        </p:nvGrpSpPr>
        <p:grpSpPr>
          <a:xfrm>
            <a:off x="4761286" y="4537114"/>
            <a:ext cx="544806" cy="548990"/>
            <a:chOff x="4716158" y="3888602"/>
            <a:chExt cx="544806" cy="548990"/>
          </a:xfrm>
        </p:grpSpPr>
        <p:sp>
          <p:nvSpPr>
            <p:cNvPr id="45" name="Oval 44">
              <a:extLst>
                <a:ext uri="{FF2B5EF4-FFF2-40B4-BE49-F238E27FC236}">
                  <a16:creationId xmlns:a16="http://schemas.microsoft.com/office/drawing/2014/main" id="{4CA388B1-3376-3884-45F0-E4554A97CE15}"/>
                </a:ext>
              </a:extLst>
            </p:cNvPr>
            <p:cNvSpPr>
              <a:spLocks noChangeArrowheads="1"/>
            </p:cNvSpPr>
            <p:nvPr/>
          </p:nvSpPr>
          <p:spPr bwMode="auto">
            <a:xfrm>
              <a:off x="4716158" y="3888602"/>
              <a:ext cx="544806" cy="54899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400" b="1">
                <a:solidFill>
                  <a:srgbClr val="FFFFFF"/>
                </a:solidFill>
              </a:endParaRPr>
            </a:p>
          </p:txBody>
        </p:sp>
        <p:pic>
          <p:nvPicPr>
            <p:cNvPr id="3" name="Graphic 2">
              <a:extLst>
                <a:ext uri="{FF2B5EF4-FFF2-40B4-BE49-F238E27FC236}">
                  <a16:creationId xmlns:a16="http://schemas.microsoft.com/office/drawing/2014/main" id="{9793A988-1D9B-D7D1-4908-F4D8F93758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9162" y="4013698"/>
              <a:ext cx="298799" cy="298799"/>
            </a:xfrm>
            <a:prstGeom prst="rect">
              <a:avLst/>
            </a:prstGeom>
          </p:spPr>
        </p:pic>
      </p:grpSp>
      <p:grpSp>
        <p:nvGrpSpPr>
          <p:cNvPr id="56" name="Group 55">
            <a:extLst>
              <a:ext uri="{FF2B5EF4-FFF2-40B4-BE49-F238E27FC236}">
                <a16:creationId xmlns:a16="http://schemas.microsoft.com/office/drawing/2014/main" id="{01D897B9-141D-007B-5887-6FE765EE917F}"/>
              </a:ext>
              <a:ext uri="{C183D7F6-B498-43B3-948B-1728B52AA6E4}">
                <adec:decorative xmlns:adec="http://schemas.microsoft.com/office/drawing/2017/decorative" val="1"/>
              </a:ext>
            </a:extLst>
          </p:cNvPr>
          <p:cNvGrpSpPr/>
          <p:nvPr/>
        </p:nvGrpSpPr>
        <p:grpSpPr>
          <a:xfrm>
            <a:off x="2693495" y="4537114"/>
            <a:ext cx="544806" cy="548990"/>
            <a:chOff x="2693495" y="4537114"/>
            <a:chExt cx="544806" cy="548990"/>
          </a:xfrm>
        </p:grpSpPr>
        <p:sp>
          <p:nvSpPr>
            <p:cNvPr id="55" name="Oval 54">
              <a:extLst>
                <a:ext uri="{FF2B5EF4-FFF2-40B4-BE49-F238E27FC236}">
                  <a16:creationId xmlns:a16="http://schemas.microsoft.com/office/drawing/2014/main" id="{197A7026-C43A-2246-E3FF-0BE0CB4607CE}"/>
                </a:ext>
              </a:extLst>
            </p:cNvPr>
            <p:cNvSpPr>
              <a:spLocks noChangeArrowheads="1"/>
            </p:cNvSpPr>
            <p:nvPr/>
          </p:nvSpPr>
          <p:spPr bwMode="auto">
            <a:xfrm>
              <a:off x="2693495" y="4537114"/>
              <a:ext cx="544806" cy="548990"/>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53" name="Graphic 52">
              <a:extLst>
                <a:ext uri="{FF2B5EF4-FFF2-40B4-BE49-F238E27FC236}">
                  <a16:creationId xmlns:a16="http://schemas.microsoft.com/office/drawing/2014/main" id="{CE679334-4838-96A3-B5A2-610426B148EF}"/>
                </a:ext>
              </a:extLst>
            </p:cNvPr>
            <p:cNvPicPr>
              <a:picLocks noChangeAspect="1"/>
            </p:cNvPicPr>
            <p:nvPr/>
          </p:nvPicPr>
          <p:blipFill>
            <a:blip r:embed="rId7">
              <a:extLst>
                <a:ext uri="{96DAC541-7B7A-43D3-8B79-37D633B846F1}">
                  <asvg:svgBlip xmlns:asvg="http://schemas.microsoft.com/office/drawing/2016/SVG/main" r:embed="rId8"/>
                </a:ext>
              </a:extLst>
            </a:blip>
            <a:srcRect/>
            <a:stretch>
              <a:fillRect/>
            </a:stretch>
          </p:blipFill>
          <p:spPr>
            <a:xfrm>
              <a:off x="2830423" y="4676134"/>
              <a:ext cx="270951" cy="270951"/>
            </a:xfrm>
            <a:custGeom>
              <a:avLst/>
              <a:gdLst>
                <a:gd name="connsiteX0" fmla="*/ 192793 w 270951"/>
                <a:gd name="connsiteY0" fmla="*/ 184848 h 270951"/>
                <a:gd name="connsiteX1" fmla="*/ 181689 w 270951"/>
                <a:gd name="connsiteY1" fmla="*/ 195952 h 270951"/>
                <a:gd name="connsiteX2" fmla="*/ 181689 w 270951"/>
                <a:gd name="connsiteY2" fmla="*/ 240364 h 270951"/>
                <a:gd name="connsiteX3" fmla="*/ 192793 w 270951"/>
                <a:gd name="connsiteY3" fmla="*/ 251468 h 270951"/>
                <a:gd name="connsiteX4" fmla="*/ 242024 w 270951"/>
                <a:gd name="connsiteY4" fmla="*/ 251468 h 270951"/>
                <a:gd name="connsiteX5" fmla="*/ 253128 w 270951"/>
                <a:gd name="connsiteY5" fmla="*/ 240364 h 270951"/>
                <a:gd name="connsiteX6" fmla="*/ 253128 w 270951"/>
                <a:gd name="connsiteY6" fmla="*/ 195952 h 270951"/>
                <a:gd name="connsiteX7" fmla="*/ 242024 w 270951"/>
                <a:gd name="connsiteY7" fmla="*/ 184848 h 270951"/>
                <a:gd name="connsiteX8" fmla="*/ 28655 w 270951"/>
                <a:gd name="connsiteY8" fmla="*/ 184848 h 270951"/>
                <a:gd name="connsiteX9" fmla="*/ 17551 w 270951"/>
                <a:gd name="connsiteY9" fmla="*/ 195952 h 270951"/>
                <a:gd name="connsiteX10" fmla="*/ 17551 w 270951"/>
                <a:gd name="connsiteY10" fmla="*/ 240364 h 270951"/>
                <a:gd name="connsiteX11" fmla="*/ 28655 w 270951"/>
                <a:gd name="connsiteY11" fmla="*/ 251468 h 270951"/>
                <a:gd name="connsiteX12" fmla="*/ 77886 w 270951"/>
                <a:gd name="connsiteY12" fmla="*/ 251468 h 270951"/>
                <a:gd name="connsiteX13" fmla="*/ 88990 w 270951"/>
                <a:gd name="connsiteY13" fmla="*/ 240364 h 270951"/>
                <a:gd name="connsiteX14" fmla="*/ 88990 w 270951"/>
                <a:gd name="connsiteY14" fmla="*/ 195952 h 270951"/>
                <a:gd name="connsiteX15" fmla="*/ 77886 w 270951"/>
                <a:gd name="connsiteY15" fmla="*/ 184848 h 270951"/>
                <a:gd name="connsiteX16" fmla="*/ 110859 w 270951"/>
                <a:gd name="connsiteY16" fmla="*/ 18542 h 270951"/>
                <a:gd name="connsiteX17" fmla="*/ 99755 w 270951"/>
                <a:gd name="connsiteY17" fmla="*/ 29646 h 270951"/>
                <a:gd name="connsiteX18" fmla="*/ 99755 w 270951"/>
                <a:gd name="connsiteY18" fmla="*/ 74058 h 270951"/>
                <a:gd name="connsiteX19" fmla="*/ 110859 w 270951"/>
                <a:gd name="connsiteY19" fmla="*/ 85162 h 270951"/>
                <a:gd name="connsiteX20" fmla="*/ 160090 w 270951"/>
                <a:gd name="connsiteY20" fmla="*/ 85162 h 270951"/>
                <a:gd name="connsiteX21" fmla="*/ 171194 w 270951"/>
                <a:gd name="connsiteY21" fmla="*/ 74058 h 270951"/>
                <a:gd name="connsiteX22" fmla="*/ 171194 w 270951"/>
                <a:gd name="connsiteY22" fmla="*/ 29646 h 270951"/>
                <a:gd name="connsiteX23" fmla="*/ 160090 w 270951"/>
                <a:gd name="connsiteY23" fmla="*/ 18542 h 270951"/>
                <a:gd name="connsiteX24" fmla="*/ 0 w 270951"/>
                <a:gd name="connsiteY24" fmla="*/ 0 h 270951"/>
                <a:gd name="connsiteX25" fmla="*/ 270951 w 270951"/>
                <a:gd name="connsiteY25" fmla="*/ 0 h 270951"/>
                <a:gd name="connsiteX26" fmla="*/ 270951 w 270951"/>
                <a:gd name="connsiteY26" fmla="*/ 270951 h 270951"/>
                <a:gd name="connsiteX27" fmla="*/ 0 w 270951"/>
                <a:gd name="connsiteY27" fmla="*/ 270951 h 27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0951" h="270951">
                  <a:moveTo>
                    <a:pt x="192793" y="184848"/>
                  </a:moveTo>
                  <a:cubicBezTo>
                    <a:pt x="186660" y="184848"/>
                    <a:pt x="181689" y="189819"/>
                    <a:pt x="181689" y="195952"/>
                  </a:cubicBezTo>
                  <a:lnTo>
                    <a:pt x="181689" y="240364"/>
                  </a:lnTo>
                  <a:cubicBezTo>
                    <a:pt x="181689" y="246497"/>
                    <a:pt x="186660" y="251468"/>
                    <a:pt x="192793" y="251468"/>
                  </a:cubicBezTo>
                  <a:lnTo>
                    <a:pt x="242024" y="251468"/>
                  </a:lnTo>
                  <a:cubicBezTo>
                    <a:pt x="248157" y="251468"/>
                    <a:pt x="253128" y="246497"/>
                    <a:pt x="253128" y="240364"/>
                  </a:cubicBezTo>
                  <a:lnTo>
                    <a:pt x="253128" y="195952"/>
                  </a:lnTo>
                  <a:cubicBezTo>
                    <a:pt x="253128" y="189819"/>
                    <a:pt x="248157" y="184848"/>
                    <a:pt x="242024" y="184848"/>
                  </a:cubicBezTo>
                  <a:close/>
                  <a:moveTo>
                    <a:pt x="28655" y="184848"/>
                  </a:moveTo>
                  <a:cubicBezTo>
                    <a:pt x="22522" y="184848"/>
                    <a:pt x="17551" y="189819"/>
                    <a:pt x="17551" y="195952"/>
                  </a:cubicBezTo>
                  <a:lnTo>
                    <a:pt x="17551" y="240364"/>
                  </a:lnTo>
                  <a:cubicBezTo>
                    <a:pt x="17551" y="246497"/>
                    <a:pt x="22522" y="251468"/>
                    <a:pt x="28655" y="251468"/>
                  </a:cubicBezTo>
                  <a:lnTo>
                    <a:pt x="77886" y="251468"/>
                  </a:lnTo>
                  <a:cubicBezTo>
                    <a:pt x="84019" y="251468"/>
                    <a:pt x="88990" y="246497"/>
                    <a:pt x="88990" y="240364"/>
                  </a:cubicBezTo>
                  <a:lnTo>
                    <a:pt x="88990" y="195952"/>
                  </a:lnTo>
                  <a:cubicBezTo>
                    <a:pt x="88990" y="189819"/>
                    <a:pt x="84019" y="184848"/>
                    <a:pt x="77886" y="184848"/>
                  </a:cubicBezTo>
                  <a:close/>
                  <a:moveTo>
                    <a:pt x="110859" y="18542"/>
                  </a:moveTo>
                  <a:cubicBezTo>
                    <a:pt x="104726" y="18542"/>
                    <a:pt x="99755" y="23513"/>
                    <a:pt x="99755" y="29646"/>
                  </a:cubicBezTo>
                  <a:lnTo>
                    <a:pt x="99755" y="74058"/>
                  </a:lnTo>
                  <a:cubicBezTo>
                    <a:pt x="99755" y="80191"/>
                    <a:pt x="104726" y="85162"/>
                    <a:pt x="110859" y="85162"/>
                  </a:cubicBezTo>
                  <a:lnTo>
                    <a:pt x="160090" y="85162"/>
                  </a:lnTo>
                  <a:cubicBezTo>
                    <a:pt x="166223" y="85162"/>
                    <a:pt x="171194" y="80191"/>
                    <a:pt x="171194" y="74058"/>
                  </a:cubicBezTo>
                  <a:lnTo>
                    <a:pt x="171194" y="29646"/>
                  </a:lnTo>
                  <a:cubicBezTo>
                    <a:pt x="171194" y="23513"/>
                    <a:pt x="166223" y="18542"/>
                    <a:pt x="160090" y="18542"/>
                  </a:cubicBezTo>
                  <a:close/>
                  <a:moveTo>
                    <a:pt x="0" y="0"/>
                  </a:moveTo>
                  <a:lnTo>
                    <a:pt x="270951" y="0"/>
                  </a:lnTo>
                  <a:lnTo>
                    <a:pt x="270951" y="270951"/>
                  </a:lnTo>
                  <a:lnTo>
                    <a:pt x="0" y="270951"/>
                  </a:lnTo>
                  <a:close/>
                </a:path>
              </a:pathLst>
            </a:custGeom>
          </p:spPr>
        </p:pic>
      </p:grpSp>
      <p:grpSp>
        <p:nvGrpSpPr>
          <p:cNvPr id="10" name="Group 9">
            <a:extLst>
              <a:ext uri="{FF2B5EF4-FFF2-40B4-BE49-F238E27FC236}">
                <a16:creationId xmlns:a16="http://schemas.microsoft.com/office/drawing/2014/main" id="{1EB8D6F1-FAD5-A781-6DF2-0B521DB0434D}"/>
              </a:ext>
              <a:ext uri="{C183D7F6-B498-43B3-948B-1728B52AA6E4}">
                <adec:decorative xmlns:adec="http://schemas.microsoft.com/office/drawing/2017/decorative" val="1"/>
              </a:ext>
            </a:extLst>
          </p:cNvPr>
          <p:cNvGrpSpPr/>
          <p:nvPr/>
        </p:nvGrpSpPr>
        <p:grpSpPr>
          <a:xfrm>
            <a:off x="1152649" y="4537114"/>
            <a:ext cx="544806" cy="548990"/>
            <a:chOff x="670586" y="3888602"/>
            <a:chExt cx="544806" cy="548990"/>
          </a:xfrm>
        </p:grpSpPr>
        <p:sp>
          <p:nvSpPr>
            <p:cNvPr id="54" name="Oval 53">
              <a:extLst>
                <a:ext uri="{FF2B5EF4-FFF2-40B4-BE49-F238E27FC236}">
                  <a16:creationId xmlns:a16="http://schemas.microsoft.com/office/drawing/2014/main" id="{E8AFEE7E-3925-1270-ECC5-9E20084D5F52}"/>
                </a:ext>
              </a:extLst>
            </p:cNvPr>
            <p:cNvSpPr>
              <a:spLocks noChangeArrowheads="1"/>
            </p:cNvSpPr>
            <p:nvPr/>
          </p:nvSpPr>
          <p:spPr bwMode="auto">
            <a:xfrm>
              <a:off x="670586" y="3888602"/>
              <a:ext cx="544806" cy="548990"/>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9" name="Graphic 8">
              <a:extLst>
                <a:ext uri="{FF2B5EF4-FFF2-40B4-BE49-F238E27FC236}">
                  <a16:creationId xmlns:a16="http://schemas.microsoft.com/office/drawing/2014/main" id="{5434532D-5957-A052-A4E7-2FADA93C9B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0109" y="3980217"/>
              <a:ext cx="365760" cy="365760"/>
            </a:xfrm>
            <a:prstGeom prst="rect">
              <a:avLst/>
            </a:prstGeom>
          </p:spPr>
        </p:pic>
      </p:grpSp>
      <p:sp>
        <p:nvSpPr>
          <p:cNvPr id="23" name="Oval 22">
            <a:extLst>
              <a:ext uri="{FF2B5EF4-FFF2-40B4-BE49-F238E27FC236}">
                <a16:creationId xmlns:a16="http://schemas.microsoft.com/office/drawing/2014/main" id="{752D86B4-AA85-1DFC-9A2F-BD451FBBDDBC}"/>
              </a:ext>
              <a:ext uri="{C183D7F6-B498-43B3-948B-1728B52AA6E4}">
                <adec:decorative xmlns:adec="http://schemas.microsoft.com/office/drawing/2017/decorative" val="1"/>
              </a:ext>
            </a:extLst>
          </p:cNvPr>
          <p:cNvSpPr>
            <a:spLocks noChangeArrowheads="1"/>
          </p:cNvSpPr>
          <p:nvPr/>
        </p:nvSpPr>
        <p:spPr bwMode="auto">
          <a:xfrm>
            <a:off x="5794899" y="1648392"/>
            <a:ext cx="602202" cy="606827"/>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2400" b="1">
                <a:solidFill>
                  <a:srgbClr val="FFFFFF"/>
                </a:solidFill>
              </a:rPr>
              <a:t>2</a:t>
            </a:r>
          </a:p>
        </p:txBody>
      </p:sp>
      <p:sp>
        <p:nvSpPr>
          <p:cNvPr id="24" name="Oval 23">
            <a:extLst>
              <a:ext uri="{FF2B5EF4-FFF2-40B4-BE49-F238E27FC236}">
                <a16:creationId xmlns:a16="http://schemas.microsoft.com/office/drawing/2014/main" id="{1D6846DC-C700-C12C-0357-3934B8DC483E}"/>
              </a:ext>
              <a:ext uri="{C183D7F6-B498-43B3-948B-1728B52AA6E4}">
                <adec:decorative xmlns:adec="http://schemas.microsoft.com/office/drawing/2017/decorative" val="1"/>
              </a:ext>
            </a:extLst>
          </p:cNvPr>
          <p:cNvSpPr>
            <a:spLocks noChangeArrowheads="1"/>
          </p:cNvSpPr>
          <p:nvPr/>
        </p:nvSpPr>
        <p:spPr bwMode="auto">
          <a:xfrm>
            <a:off x="9698469" y="1648392"/>
            <a:ext cx="602202" cy="606827"/>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2400" b="1">
                <a:solidFill>
                  <a:srgbClr val="FFFFFF"/>
                </a:solidFill>
              </a:rPr>
              <a:t>3</a:t>
            </a:r>
          </a:p>
        </p:txBody>
      </p:sp>
      <p:grpSp>
        <p:nvGrpSpPr>
          <p:cNvPr id="18" name="Group 17">
            <a:extLst>
              <a:ext uri="{FF2B5EF4-FFF2-40B4-BE49-F238E27FC236}">
                <a16:creationId xmlns:a16="http://schemas.microsoft.com/office/drawing/2014/main" id="{0600C9C9-115F-3A91-80C9-11509FEAE992}"/>
              </a:ext>
              <a:ext uri="{C183D7F6-B498-43B3-948B-1728B52AA6E4}">
                <adec:decorative xmlns:adec="http://schemas.microsoft.com/office/drawing/2017/decorative" val="1"/>
              </a:ext>
            </a:extLst>
          </p:cNvPr>
          <p:cNvGrpSpPr/>
          <p:nvPr/>
        </p:nvGrpSpPr>
        <p:grpSpPr>
          <a:xfrm>
            <a:off x="5825119" y="4537114"/>
            <a:ext cx="544806" cy="548990"/>
            <a:chOff x="5825119" y="4537114"/>
            <a:chExt cx="544806" cy="548990"/>
          </a:xfrm>
        </p:grpSpPr>
        <p:sp>
          <p:nvSpPr>
            <p:cNvPr id="46" name="Oval 45">
              <a:extLst>
                <a:ext uri="{FF2B5EF4-FFF2-40B4-BE49-F238E27FC236}">
                  <a16:creationId xmlns:a16="http://schemas.microsoft.com/office/drawing/2014/main" id="{3297D2B5-016E-888D-1DBE-EF073A3B9BC7}"/>
                </a:ext>
              </a:extLst>
            </p:cNvPr>
            <p:cNvSpPr>
              <a:spLocks noChangeArrowheads="1"/>
            </p:cNvSpPr>
            <p:nvPr/>
          </p:nvSpPr>
          <p:spPr bwMode="auto">
            <a:xfrm>
              <a:off x="5825119" y="4537114"/>
              <a:ext cx="544806" cy="54899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400" b="1">
                <a:solidFill>
                  <a:srgbClr val="FFFFFF"/>
                </a:solidFill>
              </a:endParaRPr>
            </a:p>
          </p:txBody>
        </p:sp>
        <p:pic>
          <p:nvPicPr>
            <p:cNvPr id="16" name="Graphic 15">
              <a:extLst>
                <a:ext uri="{FF2B5EF4-FFF2-40B4-BE49-F238E27FC236}">
                  <a16:creationId xmlns:a16="http://schemas.microsoft.com/office/drawing/2014/main" id="{42273C29-6073-2EF6-09B6-00FEB419A6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16167" y="4630254"/>
              <a:ext cx="362711" cy="362711"/>
            </a:xfrm>
            <a:prstGeom prst="rect">
              <a:avLst/>
            </a:prstGeom>
          </p:spPr>
        </p:pic>
      </p:grpSp>
      <p:grpSp>
        <p:nvGrpSpPr>
          <p:cNvPr id="20" name="Group 19">
            <a:extLst>
              <a:ext uri="{FF2B5EF4-FFF2-40B4-BE49-F238E27FC236}">
                <a16:creationId xmlns:a16="http://schemas.microsoft.com/office/drawing/2014/main" id="{88109A77-F940-50A7-B2F9-21833971F28D}"/>
              </a:ext>
              <a:ext uri="{C183D7F6-B498-43B3-948B-1728B52AA6E4}">
                <adec:decorative xmlns:adec="http://schemas.microsoft.com/office/drawing/2017/decorative" val="1"/>
              </a:ext>
            </a:extLst>
          </p:cNvPr>
          <p:cNvGrpSpPr/>
          <p:nvPr/>
        </p:nvGrpSpPr>
        <p:grpSpPr>
          <a:xfrm>
            <a:off x="6888952" y="4537114"/>
            <a:ext cx="544806" cy="548990"/>
            <a:chOff x="6888952" y="4537114"/>
            <a:chExt cx="544806" cy="548990"/>
          </a:xfrm>
        </p:grpSpPr>
        <p:sp>
          <p:nvSpPr>
            <p:cNvPr id="50" name="Oval 49">
              <a:extLst>
                <a:ext uri="{FF2B5EF4-FFF2-40B4-BE49-F238E27FC236}">
                  <a16:creationId xmlns:a16="http://schemas.microsoft.com/office/drawing/2014/main" id="{DA65852E-F3F1-7BE1-CF56-45DE9240C799}"/>
                </a:ext>
              </a:extLst>
            </p:cNvPr>
            <p:cNvSpPr>
              <a:spLocks noChangeArrowheads="1"/>
            </p:cNvSpPr>
            <p:nvPr/>
          </p:nvSpPr>
          <p:spPr bwMode="auto">
            <a:xfrm>
              <a:off x="6888952" y="4537114"/>
              <a:ext cx="544806" cy="54899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400" b="1">
                <a:solidFill>
                  <a:srgbClr val="FFFFFF"/>
                </a:solidFill>
              </a:endParaRPr>
            </a:p>
          </p:txBody>
        </p:sp>
        <p:pic>
          <p:nvPicPr>
            <p:cNvPr id="19" name="Graphic 18">
              <a:extLst>
                <a:ext uri="{FF2B5EF4-FFF2-40B4-BE49-F238E27FC236}">
                  <a16:creationId xmlns:a16="http://schemas.microsoft.com/office/drawing/2014/main" id="{9A27A069-A997-C8ED-C9CF-7DE60EC6BA4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78475" y="4628729"/>
              <a:ext cx="365760" cy="365760"/>
            </a:xfrm>
            <a:prstGeom prst="rect">
              <a:avLst/>
            </a:prstGeom>
          </p:spPr>
        </p:pic>
      </p:grpSp>
      <p:grpSp>
        <p:nvGrpSpPr>
          <p:cNvPr id="27" name="Group 26">
            <a:extLst>
              <a:ext uri="{FF2B5EF4-FFF2-40B4-BE49-F238E27FC236}">
                <a16:creationId xmlns:a16="http://schemas.microsoft.com/office/drawing/2014/main" id="{9E4D845D-E797-0680-9225-E6178857EFE3}"/>
              </a:ext>
              <a:ext uri="{C183D7F6-B498-43B3-948B-1728B52AA6E4}">
                <adec:decorative xmlns:adec="http://schemas.microsoft.com/office/drawing/2017/decorative" val="1"/>
              </a:ext>
            </a:extLst>
          </p:cNvPr>
          <p:cNvGrpSpPr/>
          <p:nvPr/>
        </p:nvGrpSpPr>
        <p:grpSpPr>
          <a:xfrm>
            <a:off x="8663334" y="4537114"/>
            <a:ext cx="544806" cy="548990"/>
            <a:chOff x="8663334" y="4537114"/>
            <a:chExt cx="544806" cy="548990"/>
          </a:xfrm>
        </p:grpSpPr>
        <p:sp>
          <p:nvSpPr>
            <p:cNvPr id="49" name="Oval 48">
              <a:extLst>
                <a:ext uri="{FF2B5EF4-FFF2-40B4-BE49-F238E27FC236}">
                  <a16:creationId xmlns:a16="http://schemas.microsoft.com/office/drawing/2014/main" id="{EC1295CC-D99E-8997-A4A0-E89E082691C7}"/>
                </a:ext>
              </a:extLst>
            </p:cNvPr>
            <p:cNvSpPr>
              <a:spLocks noChangeArrowheads="1"/>
            </p:cNvSpPr>
            <p:nvPr/>
          </p:nvSpPr>
          <p:spPr bwMode="auto">
            <a:xfrm>
              <a:off x="8663334" y="4537114"/>
              <a:ext cx="544806" cy="548990"/>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400" b="1">
                <a:solidFill>
                  <a:srgbClr val="FFFFFF"/>
                </a:solidFill>
              </a:endParaRPr>
            </a:p>
          </p:txBody>
        </p:sp>
        <p:pic>
          <p:nvPicPr>
            <p:cNvPr id="21" name="Graphic 20">
              <a:extLst>
                <a:ext uri="{FF2B5EF4-FFF2-40B4-BE49-F238E27FC236}">
                  <a16:creationId xmlns:a16="http://schemas.microsoft.com/office/drawing/2014/main" id="{3F3DC7BD-AB64-5D3C-D31A-2EFAE26C1D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752857" y="4628729"/>
              <a:ext cx="365760" cy="365760"/>
            </a:xfrm>
            <a:prstGeom prst="rect">
              <a:avLst/>
            </a:prstGeom>
          </p:spPr>
        </p:pic>
      </p:grpSp>
      <p:grpSp>
        <p:nvGrpSpPr>
          <p:cNvPr id="30" name="Group 29">
            <a:extLst>
              <a:ext uri="{FF2B5EF4-FFF2-40B4-BE49-F238E27FC236}">
                <a16:creationId xmlns:a16="http://schemas.microsoft.com/office/drawing/2014/main" id="{EDB0B6A9-84BD-A590-D0F4-ABFDA23D1A0C}"/>
              </a:ext>
              <a:ext uri="{C183D7F6-B498-43B3-948B-1728B52AA6E4}">
                <adec:decorative xmlns:adec="http://schemas.microsoft.com/office/drawing/2017/decorative" val="1"/>
              </a:ext>
            </a:extLst>
          </p:cNvPr>
          <p:cNvGrpSpPr/>
          <p:nvPr/>
        </p:nvGrpSpPr>
        <p:grpSpPr>
          <a:xfrm>
            <a:off x="9727167" y="4537114"/>
            <a:ext cx="544806" cy="548990"/>
            <a:chOff x="9727167" y="4537114"/>
            <a:chExt cx="544806" cy="548990"/>
          </a:xfrm>
        </p:grpSpPr>
        <p:sp>
          <p:nvSpPr>
            <p:cNvPr id="44" name="Oval 43">
              <a:extLst>
                <a:ext uri="{FF2B5EF4-FFF2-40B4-BE49-F238E27FC236}">
                  <a16:creationId xmlns:a16="http://schemas.microsoft.com/office/drawing/2014/main" id="{AB492F9A-B620-8E99-7928-A55989A2B5B5}"/>
                </a:ext>
              </a:extLst>
            </p:cNvPr>
            <p:cNvSpPr>
              <a:spLocks noChangeArrowheads="1"/>
            </p:cNvSpPr>
            <p:nvPr/>
          </p:nvSpPr>
          <p:spPr bwMode="auto">
            <a:xfrm>
              <a:off x="9727167" y="4537114"/>
              <a:ext cx="544806" cy="548990"/>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400" b="1">
                <a:solidFill>
                  <a:srgbClr val="FFFFFF"/>
                </a:solidFill>
              </a:endParaRPr>
            </a:p>
          </p:txBody>
        </p:sp>
        <p:pic>
          <p:nvPicPr>
            <p:cNvPr id="28" name="Graphic 27">
              <a:extLst>
                <a:ext uri="{FF2B5EF4-FFF2-40B4-BE49-F238E27FC236}">
                  <a16:creationId xmlns:a16="http://schemas.microsoft.com/office/drawing/2014/main" id="{17215540-07E0-8225-367A-95CD2A87AF1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816690" y="4630889"/>
              <a:ext cx="365760" cy="365760"/>
            </a:xfrm>
            <a:prstGeom prst="rect">
              <a:avLst/>
            </a:prstGeom>
          </p:spPr>
        </p:pic>
      </p:grpSp>
      <p:grpSp>
        <p:nvGrpSpPr>
          <p:cNvPr id="40" name="Group 39">
            <a:extLst>
              <a:ext uri="{FF2B5EF4-FFF2-40B4-BE49-F238E27FC236}">
                <a16:creationId xmlns:a16="http://schemas.microsoft.com/office/drawing/2014/main" id="{C5278AF0-BF70-23BB-ABE4-1C9693307C21}"/>
              </a:ext>
              <a:ext uri="{C183D7F6-B498-43B3-948B-1728B52AA6E4}">
                <adec:decorative xmlns:adec="http://schemas.microsoft.com/office/drawing/2017/decorative" val="1"/>
              </a:ext>
            </a:extLst>
          </p:cNvPr>
          <p:cNvGrpSpPr/>
          <p:nvPr/>
        </p:nvGrpSpPr>
        <p:grpSpPr>
          <a:xfrm>
            <a:off x="10791000" y="4537114"/>
            <a:ext cx="544806" cy="548990"/>
            <a:chOff x="10791000" y="4537114"/>
            <a:chExt cx="544806" cy="548990"/>
          </a:xfrm>
        </p:grpSpPr>
        <p:sp>
          <p:nvSpPr>
            <p:cNvPr id="47" name="Oval 46">
              <a:extLst>
                <a:ext uri="{FF2B5EF4-FFF2-40B4-BE49-F238E27FC236}">
                  <a16:creationId xmlns:a16="http://schemas.microsoft.com/office/drawing/2014/main" id="{9E57D7EA-49C6-E87B-D4AF-3B36BD2CC56F}"/>
                </a:ext>
              </a:extLst>
            </p:cNvPr>
            <p:cNvSpPr>
              <a:spLocks noChangeArrowheads="1"/>
            </p:cNvSpPr>
            <p:nvPr/>
          </p:nvSpPr>
          <p:spPr bwMode="auto">
            <a:xfrm>
              <a:off x="10791000" y="4537114"/>
              <a:ext cx="544806" cy="548990"/>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400" b="1">
                <a:solidFill>
                  <a:srgbClr val="FFFFFF"/>
                </a:solidFill>
              </a:endParaRPr>
            </a:p>
          </p:txBody>
        </p:sp>
        <p:pic>
          <p:nvPicPr>
            <p:cNvPr id="37" name="Graphic 36">
              <a:extLst>
                <a:ext uri="{FF2B5EF4-FFF2-40B4-BE49-F238E27FC236}">
                  <a16:creationId xmlns:a16="http://schemas.microsoft.com/office/drawing/2014/main" id="{E9B953EF-B335-2546-97D5-CF6780EF1AA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880523" y="4628729"/>
              <a:ext cx="365760" cy="365760"/>
            </a:xfrm>
            <a:prstGeom prst="rect">
              <a:avLst/>
            </a:prstGeom>
          </p:spPr>
        </p:pic>
      </p:grpSp>
      <p:sp>
        <p:nvSpPr>
          <p:cNvPr id="17" name="Oval 16">
            <a:extLst>
              <a:ext uri="{FF2B5EF4-FFF2-40B4-BE49-F238E27FC236}">
                <a16:creationId xmlns:a16="http://schemas.microsoft.com/office/drawing/2014/main" id="{37F55A75-6328-0FE4-D318-041723591FA2}"/>
              </a:ext>
              <a:ext uri="{C183D7F6-B498-43B3-948B-1728B52AA6E4}">
                <adec:decorative xmlns:adec="http://schemas.microsoft.com/office/drawing/2017/decorative" val="1"/>
              </a:ext>
            </a:extLst>
          </p:cNvPr>
          <p:cNvSpPr>
            <a:spLocks noChangeArrowheads="1"/>
          </p:cNvSpPr>
          <p:nvPr/>
        </p:nvSpPr>
        <p:spPr bwMode="auto">
          <a:xfrm>
            <a:off x="1894374" y="1648392"/>
            <a:ext cx="602202" cy="606827"/>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2400" b="1">
                <a:solidFill>
                  <a:srgbClr val="FFFFFF"/>
                </a:solidFill>
              </a:rPr>
              <a:t>1</a:t>
            </a:r>
          </a:p>
        </p:txBody>
      </p:sp>
    </p:spTree>
    <p:extLst>
      <p:ext uri="{BB962C8B-B14F-4D97-AF65-F5344CB8AC3E}">
        <p14:creationId xmlns:p14="http://schemas.microsoft.com/office/powerpoint/2010/main" val="14963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2"/>
                                        </p:tgtEl>
                                        <p:attrNameLst>
                                          <p:attrName>ppt_x</p:attrName>
                                          <p:attrName>ppt_y</p:attrName>
                                        </p:attrNameLst>
                                      </p:cBhvr>
                                      <p:rCtr x="0" y="1736"/>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grpId="1" nodeType="withEffect">
                                  <p:stCondLst>
                                    <p:cond delay="250"/>
                                  </p:stCondLst>
                                  <p:childTnLst>
                                    <p:animMotion origin="layout" path="M -4.58333E-6 0.03889 L -4.58333E-6 3.7037E-7 " pathEditMode="relative" rAng="0" ptsTypes="AA">
                                      <p:cBhvr>
                                        <p:cTn id="14" dur="500" fill="hold"/>
                                        <p:tgtEl>
                                          <p:spTgt spid="7"/>
                                        </p:tgtEl>
                                        <p:attrNameLst>
                                          <p:attrName>ppt_x</p:attrName>
                                          <p:attrName>ppt_y</p:attrName>
                                        </p:attrNameLst>
                                      </p:cBhvr>
                                      <p:rCtr x="0" y="-1944"/>
                                    </p:animMotion>
                                  </p:childTnLst>
                                </p:cTn>
                              </p:par>
                              <p:par>
                                <p:cTn id="15" presetID="10" presetClass="entr" presetSubtype="0" fill="hold" grpId="0"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50"/>
                                        <p:tgtEl>
                                          <p:spTgt spid="22"/>
                                        </p:tgtEl>
                                      </p:cBhvr>
                                    </p:animEffect>
                                  </p:childTnLst>
                                </p:cTn>
                              </p:par>
                              <p:par>
                                <p:cTn id="18" presetID="42" presetClass="path" presetSubtype="0" decel="100000" fill="hold" grpId="1" nodeType="withEffect">
                                  <p:stCondLst>
                                    <p:cond delay="250"/>
                                  </p:stCondLst>
                                  <p:childTnLst>
                                    <p:animMotion origin="layout" path="M -4.58333E-6 0.03889 L -4.58333E-6 3.7037E-7 " pathEditMode="relative" rAng="0" ptsTypes="AA">
                                      <p:cBhvr>
                                        <p:cTn id="19" dur="500" fill="hold"/>
                                        <p:tgtEl>
                                          <p:spTgt spid="22"/>
                                        </p:tgtEl>
                                        <p:attrNameLst>
                                          <p:attrName>ppt_x</p:attrName>
                                          <p:attrName>ppt_y</p:attrName>
                                        </p:attrNameLst>
                                      </p:cBhvr>
                                      <p:rCtr x="0" y="-1944"/>
                                    </p:animMotion>
                                  </p:childTnLst>
                                </p:cTn>
                              </p:par>
                              <p:par>
                                <p:cTn id="20" presetID="10" presetClass="entr" presetSubtype="0" fill="hold" grpId="0"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42" presetClass="path" presetSubtype="0" decel="100000" fill="hold" grpId="1" nodeType="withEffect">
                                  <p:stCondLst>
                                    <p:cond delay="500"/>
                                  </p:stCondLst>
                                  <p:childTnLst>
                                    <p:animMotion origin="layout" path="M -4.58333E-6 0.03889 L -4.58333E-6 3.7037E-7 " pathEditMode="relative" rAng="0" ptsTypes="AA">
                                      <p:cBhvr>
                                        <p:cTn id="24" dur="500" fill="hold"/>
                                        <p:tgtEl>
                                          <p:spTgt spid="5"/>
                                        </p:tgtEl>
                                        <p:attrNameLst>
                                          <p:attrName>ppt_x</p:attrName>
                                          <p:attrName>ppt_y</p:attrName>
                                        </p:attrNameLst>
                                      </p:cBhvr>
                                      <p:rCtr x="0" y="-1944"/>
                                    </p:animMotion>
                                  </p:childTnLst>
                                </p:cTn>
                              </p:par>
                              <p:par>
                                <p:cTn id="25" presetID="10" presetClass="entr" presetSubtype="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42" presetClass="path" presetSubtype="0" decel="100000" fill="hold" grpId="1" nodeType="withEffect">
                                  <p:stCondLst>
                                    <p:cond delay="500"/>
                                  </p:stCondLst>
                                  <p:childTnLst>
                                    <p:animMotion origin="layout" path="M -4.58333E-6 0.03889 L -4.58333E-6 3.7037E-7 " pathEditMode="relative" rAng="0" ptsTypes="AA">
                                      <p:cBhvr>
                                        <p:cTn id="29" dur="500" fill="hold"/>
                                        <p:tgtEl>
                                          <p:spTgt spid="12"/>
                                        </p:tgtEl>
                                        <p:attrNameLst>
                                          <p:attrName>ppt_x</p:attrName>
                                          <p:attrName>ppt_y</p:attrName>
                                        </p:attrNameLst>
                                      </p:cBhvr>
                                      <p:rCtr x="0" y="-1944"/>
                                    </p:animMotion>
                                  </p:childTnLst>
                                </p:cTn>
                              </p:par>
                              <p:par>
                                <p:cTn id="30" presetID="10" presetClass="entr" presetSubtype="0" fill="hold" grpId="0" nodeType="withEffect">
                                  <p:stCondLst>
                                    <p:cond delay="7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par>
                                <p:cTn id="33" presetID="42" presetClass="path" presetSubtype="0" decel="100000" fill="hold" grpId="1" nodeType="withEffect">
                                  <p:stCondLst>
                                    <p:cond delay="750"/>
                                  </p:stCondLst>
                                  <p:childTnLst>
                                    <p:animMotion origin="layout" path="M -4.58333E-6 0.03889 L -4.58333E-6 3.7037E-7 " pathEditMode="relative" rAng="0" ptsTypes="AA">
                                      <p:cBhvr>
                                        <p:cTn id="34" dur="500" fill="hold"/>
                                        <p:tgtEl>
                                          <p:spTgt spid="26"/>
                                        </p:tgtEl>
                                        <p:attrNameLst>
                                          <p:attrName>ppt_x</p:attrName>
                                          <p:attrName>ppt_y</p:attrName>
                                        </p:attrNameLst>
                                      </p:cBhvr>
                                      <p:rCtr x="0" y="-1944"/>
                                    </p:animMotion>
                                  </p:childTnLst>
                                </p:cTn>
                              </p:par>
                              <p:par>
                                <p:cTn id="35" presetID="10" presetClass="entr" presetSubtype="0" fill="hold" grpId="0" nodeType="withEffect">
                                  <p:stCondLst>
                                    <p:cond delay="75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50"/>
                                        <p:tgtEl>
                                          <p:spTgt spid="6"/>
                                        </p:tgtEl>
                                      </p:cBhvr>
                                    </p:animEffect>
                                  </p:childTnLst>
                                </p:cTn>
                              </p:par>
                              <p:par>
                                <p:cTn id="38" presetID="42" presetClass="path" presetSubtype="0" decel="100000" fill="hold" grpId="1" nodeType="withEffect">
                                  <p:stCondLst>
                                    <p:cond delay="750"/>
                                  </p:stCondLst>
                                  <p:childTnLst>
                                    <p:animMotion origin="layout" path="M -4.58333E-6 0.03889 L -4.58333E-6 3.7037E-7 " pathEditMode="relative" rAng="0" ptsTypes="AA">
                                      <p:cBhvr>
                                        <p:cTn id="39" dur="500" fill="hold"/>
                                        <p:tgtEl>
                                          <p:spTgt spid="6"/>
                                        </p:tgtEl>
                                        <p:attrNameLst>
                                          <p:attrName>ppt_x</p:attrName>
                                          <p:attrName>ppt_y</p:attrName>
                                        </p:attrNameLst>
                                      </p:cBhvr>
                                      <p:rCtr x="0" y="-1944"/>
                                    </p:animMotion>
                                  </p:childTnLst>
                                </p:cTn>
                              </p:par>
                              <p:par>
                                <p:cTn id="40" presetID="10" presetClass="entr" presetSubtype="0" fill="hold" nodeType="withEffect">
                                  <p:stCondLst>
                                    <p:cond delay="75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250"/>
                                        <p:tgtEl>
                                          <p:spTgt spid="27"/>
                                        </p:tgtEl>
                                      </p:cBhvr>
                                    </p:animEffect>
                                  </p:childTnLst>
                                </p:cTn>
                              </p:par>
                              <p:par>
                                <p:cTn id="43" presetID="42" presetClass="path" presetSubtype="0" decel="100000" fill="hold" nodeType="withEffect">
                                  <p:stCondLst>
                                    <p:cond delay="750"/>
                                  </p:stCondLst>
                                  <p:childTnLst>
                                    <p:animMotion origin="layout" path="M -4.58333E-6 0.03889 L -4.58333E-6 3.7037E-7 " pathEditMode="relative" rAng="0" ptsTypes="AA">
                                      <p:cBhvr>
                                        <p:cTn id="44" dur="500" fill="hold"/>
                                        <p:tgtEl>
                                          <p:spTgt spid="27"/>
                                        </p:tgtEl>
                                        <p:attrNameLst>
                                          <p:attrName>ppt_x</p:attrName>
                                          <p:attrName>ppt_y</p:attrName>
                                        </p:attrNameLst>
                                      </p:cBhvr>
                                      <p:rCtr x="0" y="-1944"/>
                                    </p:animMotion>
                                  </p:childTnLst>
                                </p:cTn>
                              </p:par>
                              <p:par>
                                <p:cTn id="45" presetID="10" presetClass="entr" presetSubtype="0" fill="hold" grpId="0" nodeType="withEffect">
                                  <p:stCondLst>
                                    <p:cond delay="75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250"/>
                                        <p:tgtEl>
                                          <p:spTgt spid="41"/>
                                        </p:tgtEl>
                                      </p:cBhvr>
                                    </p:animEffect>
                                  </p:childTnLst>
                                </p:cTn>
                              </p:par>
                              <p:par>
                                <p:cTn id="48" presetID="42" presetClass="path" presetSubtype="0" decel="100000" fill="hold" grpId="1" nodeType="withEffect">
                                  <p:stCondLst>
                                    <p:cond delay="750"/>
                                  </p:stCondLst>
                                  <p:childTnLst>
                                    <p:animMotion origin="layout" path="M -4.58333E-6 0.03889 L -4.58333E-6 3.7037E-7 " pathEditMode="relative" rAng="0" ptsTypes="AA">
                                      <p:cBhvr>
                                        <p:cTn id="49" dur="500" fill="hold"/>
                                        <p:tgtEl>
                                          <p:spTgt spid="41"/>
                                        </p:tgtEl>
                                        <p:attrNameLst>
                                          <p:attrName>ppt_x</p:attrName>
                                          <p:attrName>ppt_y</p:attrName>
                                        </p:attrNameLst>
                                      </p:cBhvr>
                                      <p:rCtr x="0" y="-1944"/>
                                    </p:animMotion>
                                  </p:childTnLst>
                                </p:cTn>
                              </p:par>
                              <p:par>
                                <p:cTn id="50" presetID="10" presetClass="entr" presetSubtype="0" fill="hold" grpId="0" nodeType="withEffect">
                                  <p:stCondLst>
                                    <p:cond delay="75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250"/>
                                        <p:tgtEl>
                                          <p:spTgt spid="42"/>
                                        </p:tgtEl>
                                      </p:cBhvr>
                                    </p:animEffect>
                                  </p:childTnLst>
                                </p:cTn>
                              </p:par>
                              <p:par>
                                <p:cTn id="53" presetID="42" presetClass="path" presetSubtype="0" decel="100000" fill="hold" grpId="1" nodeType="withEffect">
                                  <p:stCondLst>
                                    <p:cond delay="750"/>
                                  </p:stCondLst>
                                  <p:childTnLst>
                                    <p:animMotion origin="layout" path="M -4.58333E-6 0.03889 L -4.58333E-6 3.7037E-7 " pathEditMode="relative" rAng="0" ptsTypes="AA">
                                      <p:cBhvr>
                                        <p:cTn id="54" dur="500" fill="hold"/>
                                        <p:tgtEl>
                                          <p:spTgt spid="42"/>
                                        </p:tgtEl>
                                        <p:attrNameLst>
                                          <p:attrName>ppt_x</p:attrName>
                                          <p:attrName>ppt_y</p:attrName>
                                        </p:attrNameLst>
                                      </p:cBhvr>
                                      <p:rCtr x="0" y="-1944"/>
                                    </p:animMotion>
                                  </p:childTnLst>
                                </p:cTn>
                              </p:par>
                              <p:par>
                                <p:cTn id="55" presetID="10" presetClass="entr" presetSubtype="0" fill="hold" nodeType="withEffect">
                                  <p:stCondLst>
                                    <p:cond delay="75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50"/>
                                        <p:tgtEl>
                                          <p:spTgt spid="30"/>
                                        </p:tgtEl>
                                      </p:cBhvr>
                                    </p:animEffect>
                                  </p:childTnLst>
                                </p:cTn>
                              </p:par>
                              <p:par>
                                <p:cTn id="58" presetID="42" presetClass="path" presetSubtype="0" decel="100000" fill="hold" nodeType="withEffect">
                                  <p:stCondLst>
                                    <p:cond delay="750"/>
                                  </p:stCondLst>
                                  <p:childTnLst>
                                    <p:animMotion origin="layout" path="M -4.58333E-6 0.03889 L -4.58333E-6 3.7037E-7 " pathEditMode="relative" rAng="0" ptsTypes="AA">
                                      <p:cBhvr>
                                        <p:cTn id="59" dur="500" fill="hold"/>
                                        <p:tgtEl>
                                          <p:spTgt spid="30"/>
                                        </p:tgtEl>
                                        <p:attrNameLst>
                                          <p:attrName>ppt_x</p:attrName>
                                          <p:attrName>ppt_y</p:attrName>
                                        </p:attrNameLst>
                                      </p:cBhvr>
                                      <p:rCtr x="0" y="-1944"/>
                                    </p:animMotion>
                                  </p:childTnLst>
                                </p:cTn>
                              </p:par>
                              <p:par>
                                <p:cTn id="60" presetID="10" presetClass="entr" presetSubtype="0" fill="hold"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250"/>
                                        <p:tgtEl>
                                          <p:spTgt spid="40"/>
                                        </p:tgtEl>
                                      </p:cBhvr>
                                    </p:animEffect>
                                  </p:childTnLst>
                                </p:cTn>
                              </p:par>
                              <p:par>
                                <p:cTn id="63" presetID="42" presetClass="path" presetSubtype="0" decel="100000" fill="hold" nodeType="withEffect">
                                  <p:stCondLst>
                                    <p:cond delay="750"/>
                                  </p:stCondLst>
                                  <p:childTnLst>
                                    <p:animMotion origin="layout" path="M -4.58333E-6 0.03889 L -4.58333E-6 3.7037E-7 " pathEditMode="relative" rAng="0" ptsTypes="AA">
                                      <p:cBhvr>
                                        <p:cTn id="64" dur="500" fill="hold"/>
                                        <p:tgtEl>
                                          <p:spTgt spid="40"/>
                                        </p:tgtEl>
                                        <p:attrNameLst>
                                          <p:attrName>ppt_x</p:attrName>
                                          <p:attrName>ppt_y</p:attrName>
                                        </p:attrNameLst>
                                      </p:cBhvr>
                                      <p:rCtr x="0" y="-1944"/>
                                    </p:animMotion>
                                  </p:childTnLst>
                                </p:cTn>
                              </p:par>
                              <p:par>
                                <p:cTn id="65" presetID="10" presetClass="entr" presetSubtype="0" fill="hold" grpId="0" nodeType="withEffect">
                                  <p:stCondLst>
                                    <p:cond delay="75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50"/>
                                        <p:tgtEl>
                                          <p:spTgt spid="43"/>
                                        </p:tgtEl>
                                      </p:cBhvr>
                                    </p:animEffect>
                                  </p:childTnLst>
                                </p:cTn>
                              </p:par>
                              <p:par>
                                <p:cTn id="68" presetID="42" presetClass="path" presetSubtype="0" decel="100000" fill="hold" grpId="1" nodeType="withEffect">
                                  <p:stCondLst>
                                    <p:cond delay="750"/>
                                  </p:stCondLst>
                                  <p:childTnLst>
                                    <p:animMotion origin="layout" path="M -4.58333E-6 0.03889 L -4.58333E-6 3.7037E-7 " pathEditMode="relative" rAng="0" ptsTypes="AA">
                                      <p:cBhvr>
                                        <p:cTn id="69" dur="500" fill="hold"/>
                                        <p:tgtEl>
                                          <p:spTgt spid="43"/>
                                        </p:tgtEl>
                                        <p:attrNameLst>
                                          <p:attrName>ppt_x</p:attrName>
                                          <p:attrName>ppt_y</p:attrName>
                                        </p:attrNameLst>
                                      </p:cBhvr>
                                      <p:rCtr x="0" y="-1944"/>
                                    </p:animMotion>
                                  </p:childTnLst>
                                </p:cTn>
                              </p:par>
                              <p:par>
                                <p:cTn id="70" presetID="10" presetClass="entr" presetSubtype="0" fill="hold" grpId="0" nodeType="withEffect">
                                  <p:stCondLst>
                                    <p:cond delay="50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250"/>
                                        <p:tgtEl>
                                          <p:spTgt spid="36"/>
                                        </p:tgtEl>
                                      </p:cBhvr>
                                    </p:animEffect>
                                  </p:childTnLst>
                                </p:cTn>
                              </p:par>
                              <p:par>
                                <p:cTn id="73" presetID="42" presetClass="path" presetSubtype="0" decel="100000" fill="hold" grpId="1" nodeType="withEffect">
                                  <p:stCondLst>
                                    <p:cond delay="500"/>
                                  </p:stCondLst>
                                  <p:childTnLst>
                                    <p:animMotion origin="layout" path="M -4.58333E-6 0.03889 L -4.58333E-6 3.7037E-7 " pathEditMode="relative" rAng="0" ptsTypes="AA">
                                      <p:cBhvr>
                                        <p:cTn id="74" dur="500" fill="hold"/>
                                        <p:tgtEl>
                                          <p:spTgt spid="36"/>
                                        </p:tgtEl>
                                        <p:attrNameLst>
                                          <p:attrName>ppt_x</p:attrName>
                                          <p:attrName>ppt_y</p:attrName>
                                        </p:attrNameLst>
                                      </p:cBhvr>
                                      <p:rCtr x="0" y="-1944"/>
                                    </p:animMotion>
                                  </p:childTnLst>
                                </p:cTn>
                              </p:par>
                              <p:par>
                                <p:cTn id="75" presetID="10" presetClass="entr" presetSubtype="0" fill="hold" nodeType="withEffect">
                                  <p:stCondLst>
                                    <p:cond delay="50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250"/>
                                        <p:tgtEl>
                                          <p:spTgt spid="20"/>
                                        </p:tgtEl>
                                      </p:cBhvr>
                                    </p:animEffect>
                                  </p:childTnLst>
                                </p:cTn>
                              </p:par>
                              <p:par>
                                <p:cTn id="78" presetID="42" presetClass="path" presetSubtype="0" decel="100000" fill="hold" nodeType="withEffect">
                                  <p:stCondLst>
                                    <p:cond delay="500"/>
                                  </p:stCondLst>
                                  <p:childTnLst>
                                    <p:animMotion origin="layout" path="M -4.58333E-6 0.03889 L -4.58333E-6 3.7037E-7 " pathEditMode="relative" rAng="0" ptsTypes="AA">
                                      <p:cBhvr>
                                        <p:cTn id="79" dur="500" fill="hold"/>
                                        <p:tgtEl>
                                          <p:spTgt spid="20"/>
                                        </p:tgtEl>
                                        <p:attrNameLst>
                                          <p:attrName>ppt_x</p:attrName>
                                          <p:attrName>ppt_y</p:attrName>
                                        </p:attrNameLst>
                                      </p:cBhvr>
                                      <p:rCtr x="0" y="-1944"/>
                                    </p:animMotion>
                                  </p:childTnLst>
                                </p:cTn>
                              </p:par>
                              <p:par>
                                <p:cTn id="80" presetID="10" presetClass="entr" presetSubtype="0" fill="hold" nodeType="withEffect">
                                  <p:stCondLst>
                                    <p:cond delay="50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250"/>
                                        <p:tgtEl>
                                          <p:spTgt spid="18"/>
                                        </p:tgtEl>
                                      </p:cBhvr>
                                    </p:animEffect>
                                  </p:childTnLst>
                                </p:cTn>
                              </p:par>
                              <p:par>
                                <p:cTn id="83" presetID="42" presetClass="path" presetSubtype="0" decel="100000" fill="hold" nodeType="withEffect">
                                  <p:stCondLst>
                                    <p:cond delay="500"/>
                                  </p:stCondLst>
                                  <p:childTnLst>
                                    <p:animMotion origin="layout" path="M -4.58333E-6 0.03889 L -4.58333E-6 3.7037E-7 " pathEditMode="relative" rAng="0" ptsTypes="AA">
                                      <p:cBhvr>
                                        <p:cTn id="84" dur="500" fill="hold"/>
                                        <p:tgtEl>
                                          <p:spTgt spid="18"/>
                                        </p:tgtEl>
                                        <p:attrNameLst>
                                          <p:attrName>ppt_x</p:attrName>
                                          <p:attrName>ppt_y</p:attrName>
                                        </p:attrNameLst>
                                      </p:cBhvr>
                                      <p:rCtr x="0" y="-1944"/>
                                    </p:animMotion>
                                  </p:childTnLst>
                                </p:cTn>
                              </p:par>
                              <p:par>
                                <p:cTn id="85" presetID="10" presetClass="entr" presetSubtype="0" fill="hold" grpId="0" nodeType="withEffect">
                                  <p:stCondLst>
                                    <p:cond delay="50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250"/>
                                        <p:tgtEl>
                                          <p:spTgt spid="35"/>
                                        </p:tgtEl>
                                      </p:cBhvr>
                                    </p:animEffect>
                                  </p:childTnLst>
                                </p:cTn>
                              </p:par>
                              <p:par>
                                <p:cTn id="88" presetID="42" presetClass="path" presetSubtype="0" decel="100000" fill="hold" grpId="1" nodeType="withEffect">
                                  <p:stCondLst>
                                    <p:cond delay="500"/>
                                  </p:stCondLst>
                                  <p:childTnLst>
                                    <p:animMotion origin="layout" path="M -4.58333E-6 0.03889 L -4.58333E-6 3.7037E-7 " pathEditMode="relative" rAng="0" ptsTypes="AA">
                                      <p:cBhvr>
                                        <p:cTn id="89" dur="500" fill="hold"/>
                                        <p:tgtEl>
                                          <p:spTgt spid="35"/>
                                        </p:tgtEl>
                                        <p:attrNameLst>
                                          <p:attrName>ppt_x</p:attrName>
                                          <p:attrName>ppt_y</p:attrName>
                                        </p:attrNameLst>
                                      </p:cBhvr>
                                      <p:rCtr x="0" y="-1944"/>
                                    </p:animMotion>
                                  </p:childTnLst>
                                </p:cTn>
                              </p:par>
                              <p:par>
                                <p:cTn id="90" presetID="10" presetClass="entr" presetSubtype="0" fill="hold" grpId="0" nodeType="withEffect">
                                  <p:stCondLst>
                                    <p:cond delay="50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250"/>
                                        <p:tgtEl>
                                          <p:spTgt spid="34"/>
                                        </p:tgtEl>
                                      </p:cBhvr>
                                    </p:animEffect>
                                  </p:childTnLst>
                                </p:cTn>
                              </p:par>
                              <p:par>
                                <p:cTn id="93" presetID="42" presetClass="path" presetSubtype="0" decel="100000" fill="hold" grpId="1" nodeType="withEffect">
                                  <p:stCondLst>
                                    <p:cond delay="500"/>
                                  </p:stCondLst>
                                  <p:childTnLst>
                                    <p:animMotion origin="layout" path="M -4.58333E-6 0.03889 L -4.58333E-6 3.7037E-7 " pathEditMode="relative" rAng="0" ptsTypes="AA">
                                      <p:cBhvr>
                                        <p:cTn id="94" dur="500" fill="hold"/>
                                        <p:tgtEl>
                                          <p:spTgt spid="34"/>
                                        </p:tgtEl>
                                        <p:attrNameLst>
                                          <p:attrName>ppt_x</p:attrName>
                                          <p:attrName>ppt_y</p:attrName>
                                        </p:attrNameLst>
                                      </p:cBhvr>
                                      <p:rCtr x="0" y="-1944"/>
                                    </p:animMotion>
                                  </p:childTnLst>
                                </p:cTn>
                              </p:par>
                              <p:par>
                                <p:cTn id="95" presetID="10" presetClass="entr" presetSubtype="0" fill="hold" grpId="0" nodeType="withEffect">
                                  <p:stCondLst>
                                    <p:cond delay="25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250"/>
                                        <p:tgtEl>
                                          <p:spTgt spid="33"/>
                                        </p:tgtEl>
                                      </p:cBhvr>
                                    </p:animEffect>
                                  </p:childTnLst>
                                </p:cTn>
                              </p:par>
                              <p:par>
                                <p:cTn id="98" presetID="42" presetClass="path" presetSubtype="0" decel="100000" fill="hold" grpId="1" nodeType="withEffect">
                                  <p:stCondLst>
                                    <p:cond delay="250"/>
                                  </p:stCondLst>
                                  <p:childTnLst>
                                    <p:animMotion origin="layout" path="M -4.58333E-6 0.03889 L -4.58333E-6 3.7037E-7 " pathEditMode="relative" rAng="0" ptsTypes="AA">
                                      <p:cBhvr>
                                        <p:cTn id="99" dur="500" fill="hold"/>
                                        <p:tgtEl>
                                          <p:spTgt spid="33"/>
                                        </p:tgtEl>
                                        <p:attrNameLst>
                                          <p:attrName>ppt_x</p:attrName>
                                          <p:attrName>ppt_y</p:attrName>
                                        </p:attrNameLst>
                                      </p:cBhvr>
                                      <p:rCtr x="0" y="-1944"/>
                                    </p:animMotion>
                                  </p:childTnLst>
                                </p:cTn>
                              </p:par>
                              <p:par>
                                <p:cTn id="100" presetID="10" presetClass="entr" presetSubtype="0" fill="hold" nodeType="withEffect">
                                  <p:stCondLst>
                                    <p:cond delay="50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250"/>
                                        <p:tgtEl>
                                          <p:spTgt spid="8"/>
                                        </p:tgtEl>
                                      </p:cBhvr>
                                    </p:animEffect>
                                  </p:childTnLst>
                                </p:cTn>
                              </p:par>
                              <p:par>
                                <p:cTn id="103" presetID="42" presetClass="path" presetSubtype="0" decel="100000" fill="hold" nodeType="withEffect">
                                  <p:stCondLst>
                                    <p:cond delay="500"/>
                                  </p:stCondLst>
                                  <p:childTnLst>
                                    <p:animMotion origin="layout" path="M -4.58333E-6 0.03889 L -4.58333E-6 3.7037E-7 " pathEditMode="relative" rAng="0" ptsTypes="AA">
                                      <p:cBhvr>
                                        <p:cTn id="104" dur="500" fill="hold"/>
                                        <p:tgtEl>
                                          <p:spTgt spid="8"/>
                                        </p:tgtEl>
                                        <p:attrNameLst>
                                          <p:attrName>ppt_x</p:attrName>
                                          <p:attrName>ppt_y</p:attrName>
                                        </p:attrNameLst>
                                      </p:cBhvr>
                                      <p:rCtr x="0" y="-1944"/>
                                    </p:animMotion>
                                  </p:childTnLst>
                                </p:cTn>
                              </p:par>
                              <p:par>
                                <p:cTn id="105" presetID="10" presetClass="entr" presetSubtype="0" fill="hold" nodeType="withEffect">
                                  <p:stCondLst>
                                    <p:cond delay="250"/>
                                  </p:stCondLst>
                                  <p:childTnLst>
                                    <p:set>
                                      <p:cBhvr>
                                        <p:cTn id="106" dur="1" fill="hold">
                                          <p:stCondLst>
                                            <p:cond delay="0"/>
                                          </p:stCondLst>
                                        </p:cTn>
                                        <p:tgtEl>
                                          <p:spTgt spid="10"/>
                                        </p:tgtEl>
                                        <p:attrNameLst>
                                          <p:attrName>style.visibility</p:attrName>
                                        </p:attrNameLst>
                                      </p:cBhvr>
                                      <p:to>
                                        <p:strVal val="visible"/>
                                      </p:to>
                                    </p:set>
                                    <p:animEffect transition="in" filter="fade">
                                      <p:cBhvr>
                                        <p:cTn id="107" dur="250"/>
                                        <p:tgtEl>
                                          <p:spTgt spid="10"/>
                                        </p:tgtEl>
                                      </p:cBhvr>
                                    </p:animEffect>
                                  </p:childTnLst>
                                </p:cTn>
                              </p:par>
                              <p:par>
                                <p:cTn id="108" presetID="42" presetClass="path" presetSubtype="0" decel="100000" fill="hold" nodeType="withEffect">
                                  <p:stCondLst>
                                    <p:cond delay="250"/>
                                  </p:stCondLst>
                                  <p:childTnLst>
                                    <p:animMotion origin="layout" path="M -4.58333E-6 0.03889 L -4.58333E-6 3.7037E-7 " pathEditMode="relative" rAng="0" ptsTypes="AA">
                                      <p:cBhvr>
                                        <p:cTn id="109" dur="500" fill="hold"/>
                                        <p:tgtEl>
                                          <p:spTgt spid="10"/>
                                        </p:tgtEl>
                                        <p:attrNameLst>
                                          <p:attrName>ppt_x</p:attrName>
                                          <p:attrName>ppt_y</p:attrName>
                                        </p:attrNameLst>
                                      </p:cBhvr>
                                      <p:rCtr x="0" y="-1944"/>
                                    </p:animMotion>
                                  </p:childTnLst>
                                </p:cTn>
                              </p:par>
                              <p:par>
                                <p:cTn id="110" presetID="10" presetClass="entr" presetSubtype="0" fill="hold" grpId="0" nodeType="withEffect">
                                  <p:stCondLst>
                                    <p:cond delay="250"/>
                                  </p:stCondLst>
                                  <p:childTnLst>
                                    <p:set>
                                      <p:cBhvr>
                                        <p:cTn id="111" dur="1" fill="hold">
                                          <p:stCondLst>
                                            <p:cond delay="0"/>
                                          </p:stCondLst>
                                        </p:cTn>
                                        <p:tgtEl>
                                          <p:spTgt spid="32"/>
                                        </p:tgtEl>
                                        <p:attrNameLst>
                                          <p:attrName>style.visibility</p:attrName>
                                        </p:attrNameLst>
                                      </p:cBhvr>
                                      <p:to>
                                        <p:strVal val="visible"/>
                                      </p:to>
                                    </p:set>
                                    <p:animEffect transition="in" filter="fade">
                                      <p:cBhvr>
                                        <p:cTn id="112" dur="250"/>
                                        <p:tgtEl>
                                          <p:spTgt spid="32"/>
                                        </p:tgtEl>
                                      </p:cBhvr>
                                    </p:animEffect>
                                  </p:childTnLst>
                                </p:cTn>
                              </p:par>
                              <p:par>
                                <p:cTn id="113" presetID="42" presetClass="path" presetSubtype="0" decel="100000" fill="hold" grpId="1" nodeType="withEffect">
                                  <p:stCondLst>
                                    <p:cond delay="250"/>
                                  </p:stCondLst>
                                  <p:childTnLst>
                                    <p:animMotion origin="layout" path="M -4.58333E-6 0.03889 L -4.58333E-6 3.7037E-7 " pathEditMode="relative" rAng="0" ptsTypes="AA">
                                      <p:cBhvr>
                                        <p:cTn id="114" dur="500" fill="hold"/>
                                        <p:tgtEl>
                                          <p:spTgt spid="32"/>
                                        </p:tgtEl>
                                        <p:attrNameLst>
                                          <p:attrName>ppt_x</p:attrName>
                                          <p:attrName>ppt_y</p:attrName>
                                        </p:attrNameLst>
                                      </p:cBhvr>
                                      <p:rCtr x="0" y="-1944"/>
                                    </p:animMotion>
                                  </p:childTnLst>
                                </p:cTn>
                              </p:par>
                              <p:par>
                                <p:cTn id="115" presetID="10" presetClass="entr" presetSubtype="0" fill="hold" nodeType="withEffect">
                                  <p:stCondLst>
                                    <p:cond delay="250"/>
                                  </p:stCondLst>
                                  <p:childTnLst>
                                    <p:set>
                                      <p:cBhvr>
                                        <p:cTn id="116" dur="1" fill="hold">
                                          <p:stCondLst>
                                            <p:cond delay="0"/>
                                          </p:stCondLst>
                                        </p:cTn>
                                        <p:tgtEl>
                                          <p:spTgt spid="56"/>
                                        </p:tgtEl>
                                        <p:attrNameLst>
                                          <p:attrName>style.visibility</p:attrName>
                                        </p:attrNameLst>
                                      </p:cBhvr>
                                      <p:to>
                                        <p:strVal val="visible"/>
                                      </p:to>
                                    </p:set>
                                    <p:animEffect transition="in" filter="fade">
                                      <p:cBhvr>
                                        <p:cTn id="117" dur="250"/>
                                        <p:tgtEl>
                                          <p:spTgt spid="56"/>
                                        </p:tgtEl>
                                      </p:cBhvr>
                                    </p:animEffect>
                                  </p:childTnLst>
                                </p:cTn>
                              </p:par>
                              <p:par>
                                <p:cTn id="118" presetID="42" presetClass="path" presetSubtype="0" decel="100000" fill="hold" nodeType="withEffect">
                                  <p:stCondLst>
                                    <p:cond delay="250"/>
                                  </p:stCondLst>
                                  <p:childTnLst>
                                    <p:animMotion origin="layout" path="M -4.58333E-6 0.03889 L -4.58333E-6 3.7037E-7 " pathEditMode="relative" rAng="0" ptsTypes="AA">
                                      <p:cBhvr>
                                        <p:cTn id="119" dur="500" fill="hold"/>
                                        <p:tgtEl>
                                          <p:spTgt spid="56"/>
                                        </p:tgtEl>
                                        <p:attrNameLst>
                                          <p:attrName>ppt_x</p:attrName>
                                          <p:attrName>ppt_y</p:attrName>
                                        </p:attrNameLst>
                                      </p:cBhvr>
                                      <p:rCtr x="0" y="-1944"/>
                                    </p:animMotion>
                                  </p:childTnLst>
                                </p:cTn>
                              </p:par>
                              <p:par>
                                <p:cTn id="120" presetID="10" presetClass="entr" presetSubtype="0" fill="hold" grpId="0" nodeType="withEffect">
                                  <p:stCondLst>
                                    <p:cond delay="250"/>
                                  </p:stCondLst>
                                  <p:childTnLst>
                                    <p:set>
                                      <p:cBhvr>
                                        <p:cTn id="121" dur="1" fill="hold">
                                          <p:stCondLst>
                                            <p:cond delay="0"/>
                                          </p:stCondLst>
                                        </p:cTn>
                                        <p:tgtEl>
                                          <p:spTgt spid="17"/>
                                        </p:tgtEl>
                                        <p:attrNameLst>
                                          <p:attrName>style.visibility</p:attrName>
                                        </p:attrNameLst>
                                      </p:cBhvr>
                                      <p:to>
                                        <p:strVal val="visible"/>
                                      </p:to>
                                    </p:set>
                                    <p:animEffect transition="in" filter="fade">
                                      <p:cBhvr>
                                        <p:cTn id="122" dur="250"/>
                                        <p:tgtEl>
                                          <p:spTgt spid="17"/>
                                        </p:tgtEl>
                                      </p:cBhvr>
                                    </p:animEffect>
                                  </p:childTnLst>
                                </p:cTn>
                              </p:par>
                              <p:par>
                                <p:cTn id="123" presetID="42" presetClass="path" presetSubtype="0" decel="100000" fill="hold" grpId="1" nodeType="withEffect">
                                  <p:stCondLst>
                                    <p:cond delay="250"/>
                                  </p:stCondLst>
                                  <p:childTnLst>
                                    <p:animMotion origin="layout" path="M 3.33333E-6 -0.03472 L 3.33333E-6 3.7037E-7 " pathEditMode="relative" rAng="0" ptsTypes="AA">
                                      <p:cBhvr>
                                        <p:cTn id="124" dur="500" fill="hold"/>
                                        <p:tgtEl>
                                          <p:spTgt spid="17"/>
                                        </p:tgtEl>
                                        <p:attrNameLst>
                                          <p:attrName>ppt_x</p:attrName>
                                          <p:attrName>ppt_y</p:attrName>
                                        </p:attrNameLst>
                                      </p:cBhvr>
                                      <p:rCtr x="0" y="1736"/>
                                    </p:animMotion>
                                  </p:childTnLst>
                                </p:cTn>
                              </p:par>
                              <p:par>
                                <p:cTn id="125" presetID="10" presetClass="entr" presetSubtype="0" fill="hold" grpId="0" nodeType="withEffect">
                                  <p:stCondLst>
                                    <p:cond delay="50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250"/>
                                        <p:tgtEl>
                                          <p:spTgt spid="23"/>
                                        </p:tgtEl>
                                      </p:cBhvr>
                                    </p:animEffect>
                                  </p:childTnLst>
                                </p:cTn>
                              </p:par>
                              <p:par>
                                <p:cTn id="128" presetID="42" presetClass="path" presetSubtype="0" decel="100000" fill="hold" grpId="1" nodeType="withEffect">
                                  <p:stCondLst>
                                    <p:cond delay="500"/>
                                  </p:stCondLst>
                                  <p:childTnLst>
                                    <p:animMotion origin="layout" path="M 3.33333E-6 -0.03472 L 3.33333E-6 3.7037E-7 " pathEditMode="relative" rAng="0" ptsTypes="AA">
                                      <p:cBhvr>
                                        <p:cTn id="129" dur="500" fill="hold"/>
                                        <p:tgtEl>
                                          <p:spTgt spid="23"/>
                                        </p:tgtEl>
                                        <p:attrNameLst>
                                          <p:attrName>ppt_x</p:attrName>
                                          <p:attrName>ppt_y</p:attrName>
                                        </p:attrNameLst>
                                      </p:cBhvr>
                                      <p:rCtr x="0" y="1736"/>
                                    </p:animMotion>
                                  </p:childTnLst>
                                </p:cTn>
                              </p:par>
                              <p:par>
                                <p:cTn id="130" presetID="10" presetClass="entr" presetSubtype="0" fill="hold" grpId="0" nodeType="withEffect">
                                  <p:stCondLst>
                                    <p:cond delay="750"/>
                                  </p:stCondLst>
                                  <p:childTnLst>
                                    <p:set>
                                      <p:cBhvr>
                                        <p:cTn id="131" dur="1" fill="hold">
                                          <p:stCondLst>
                                            <p:cond delay="0"/>
                                          </p:stCondLst>
                                        </p:cTn>
                                        <p:tgtEl>
                                          <p:spTgt spid="24"/>
                                        </p:tgtEl>
                                        <p:attrNameLst>
                                          <p:attrName>style.visibility</p:attrName>
                                        </p:attrNameLst>
                                      </p:cBhvr>
                                      <p:to>
                                        <p:strVal val="visible"/>
                                      </p:to>
                                    </p:set>
                                    <p:animEffect transition="in" filter="fade">
                                      <p:cBhvr>
                                        <p:cTn id="132" dur="250"/>
                                        <p:tgtEl>
                                          <p:spTgt spid="24"/>
                                        </p:tgtEl>
                                      </p:cBhvr>
                                    </p:animEffect>
                                  </p:childTnLst>
                                </p:cTn>
                              </p:par>
                              <p:par>
                                <p:cTn id="133" presetID="42" presetClass="path" presetSubtype="0" decel="100000" fill="hold" grpId="1" nodeType="withEffect">
                                  <p:stCondLst>
                                    <p:cond delay="750"/>
                                  </p:stCondLst>
                                  <p:childTnLst>
                                    <p:animMotion origin="layout" path="M 3.33333E-6 -0.03472 L 3.33333E-6 3.7037E-7 " pathEditMode="relative" rAng="0" ptsTypes="AA">
                                      <p:cBhvr>
                                        <p:cTn id="134" dur="500" fill="hold"/>
                                        <p:tgtEl>
                                          <p:spTgt spid="24"/>
                                        </p:tgtEl>
                                        <p:attrNameLst>
                                          <p:attrName>ppt_x</p:attrName>
                                          <p:attrName>ppt_y</p:attrName>
                                        </p:attrNameLst>
                                      </p:cBhvr>
                                      <p:rCtr x="0" y="1736"/>
                                    </p:animMotion>
                                  </p:childTnLst>
                                </p:cTn>
                              </p:par>
                              <p:par>
                                <p:cTn id="135" presetID="10" presetClass="entr" presetSubtype="0" fill="hold" grpId="0" nodeType="withEffect">
                                  <p:stCondLst>
                                    <p:cond delay="250"/>
                                  </p:stCondLst>
                                  <p:childTnLst>
                                    <p:set>
                                      <p:cBhvr>
                                        <p:cTn id="136" dur="1" fill="hold">
                                          <p:stCondLst>
                                            <p:cond delay="0"/>
                                          </p:stCondLst>
                                        </p:cTn>
                                        <p:tgtEl>
                                          <p:spTgt spid="29"/>
                                        </p:tgtEl>
                                        <p:attrNameLst>
                                          <p:attrName>style.visibility</p:attrName>
                                        </p:attrNameLst>
                                      </p:cBhvr>
                                      <p:to>
                                        <p:strVal val="visible"/>
                                      </p:to>
                                    </p:set>
                                    <p:animEffect transition="in" filter="fade">
                                      <p:cBhvr>
                                        <p:cTn id="137" dur="250"/>
                                        <p:tgtEl>
                                          <p:spTgt spid="29"/>
                                        </p:tgtEl>
                                      </p:cBhvr>
                                    </p:animEffect>
                                  </p:childTnLst>
                                </p:cTn>
                              </p:par>
                              <p:par>
                                <p:cTn id="138" presetID="42" presetClass="path" presetSubtype="0" decel="100000" fill="hold" grpId="1" nodeType="withEffect">
                                  <p:stCondLst>
                                    <p:cond delay="250"/>
                                  </p:stCondLst>
                                  <p:childTnLst>
                                    <p:animMotion origin="layout" path="M 3.33333E-6 -0.03472 L 3.33333E-6 3.7037E-7 " pathEditMode="relative" rAng="0" ptsTypes="AA">
                                      <p:cBhvr>
                                        <p:cTn id="139" dur="500" fill="hold"/>
                                        <p:tgtEl>
                                          <p:spTgt spid="29"/>
                                        </p:tgtEl>
                                        <p:attrNameLst>
                                          <p:attrName>ppt_x</p:attrName>
                                          <p:attrName>ppt_y</p:attrName>
                                        </p:attrNameLst>
                                      </p:cBhvr>
                                      <p:rCtr x="0" y="1736"/>
                                    </p:animMotion>
                                  </p:childTnLst>
                                </p:cTn>
                              </p:par>
                              <p:par>
                                <p:cTn id="140" presetID="10" presetClass="entr" presetSubtype="0" fill="hold" grpId="0" nodeType="withEffect">
                                  <p:stCondLst>
                                    <p:cond delay="500"/>
                                  </p:stCondLst>
                                  <p:childTnLst>
                                    <p:set>
                                      <p:cBhvr>
                                        <p:cTn id="141" dur="1" fill="hold">
                                          <p:stCondLst>
                                            <p:cond delay="0"/>
                                          </p:stCondLst>
                                        </p:cTn>
                                        <p:tgtEl>
                                          <p:spTgt spid="11"/>
                                        </p:tgtEl>
                                        <p:attrNameLst>
                                          <p:attrName>style.visibility</p:attrName>
                                        </p:attrNameLst>
                                      </p:cBhvr>
                                      <p:to>
                                        <p:strVal val="visible"/>
                                      </p:to>
                                    </p:set>
                                    <p:animEffect transition="in" filter="fade">
                                      <p:cBhvr>
                                        <p:cTn id="142" dur="250"/>
                                        <p:tgtEl>
                                          <p:spTgt spid="11"/>
                                        </p:tgtEl>
                                      </p:cBhvr>
                                    </p:animEffect>
                                  </p:childTnLst>
                                </p:cTn>
                              </p:par>
                              <p:par>
                                <p:cTn id="143" presetID="42" presetClass="path" presetSubtype="0" decel="100000" fill="hold" grpId="1" nodeType="withEffect">
                                  <p:stCondLst>
                                    <p:cond delay="500"/>
                                  </p:stCondLst>
                                  <p:childTnLst>
                                    <p:animMotion origin="layout" path="M 3.33333E-6 -0.03472 L 3.33333E-6 3.7037E-7 " pathEditMode="relative" rAng="0" ptsTypes="AA">
                                      <p:cBhvr>
                                        <p:cTn id="144" dur="500" fill="hold"/>
                                        <p:tgtEl>
                                          <p:spTgt spid="11"/>
                                        </p:tgtEl>
                                        <p:attrNameLst>
                                          <p:attrName>ppt_x</p:attrName>
                                          <p:attrName>ppt_y</p:attrName>
                                        </p:attrNameLst>
                                      </p:cBhvr>
                                      <p:rCtr x="0" y="1736"/>
                                    </p:animMotion>
                                  </p:childTnLst>
                                </p:cTn>
                              </p:par>
                              <p:par>
                                <p:cTn id="145" presetID="10" presetClass="entr" presetSubtype="0" fill="hold" grpId="0" nodeType="withEffect">
                                  <p:stCondLst>
                                    <p:cond delay="750"/>
                                  </p:stCondLst>
                                  <p:childTnLst>
                                    <p:set>
                                      <p:cBhvr>
                                        <p:cTn id="146" dur="1" fill="hold">
                                          <p:stCondLst>
                                            <p:cond delay="0"/>
                                          </p:stCondLst>
                                        </p:cTn>
                                        <p:tgtEl>
                                          <p:spTgt spid="25"/>
                                        </p:tgtEl>
                                        <p:attrNameLst>
                                          <p:attrName>style.visibility</p:attrName>
                                        </p:attrNameLst>
                                      </p:cBhvr>
                                      <p:to>
                                        <p:strVal val="visible"/>
                                      </p:to>
                                    </p:set>
                                    <p:animEffect transition="in" filter="fade">
                                      <p:cBhvr>
                                        <p:cTn id="147" dur="250"/>
                                        <p:tgtEl>
                                          <p:spTgt spid="25"/>
                                        </p:tgtEl>
                                      </p:cBhvr>
                                    </p:animEffect>
                                  </p:childTnLst>
                                </p:cTn>
                              </p:par>
                              <p:par>
                                <p:cTn id="148" presetID="42" presetClass="path" presetSubtype="0" decel="100000" fill="hold" grpId="1" nodeType="withEffect">
                                  <p:stCondLst>
                                    <p:cond delay="750"/>
                                  </p:stCondLst>
                                  <p:childTnLst>
                                    <p:animMotion origin="layout" path="M 3.33333E-6 -0.03472 L 3.33333E-6 3.7037E-7 " pathEditMode="relative" rAng="0" ptsTypes="AA">
                                      <p:cBhvr>
                                        <p:cTn id="149" dur="500" fill="hold"/>
                                        <p:tgtEl>
                                          <p:spTgt spid="25"/>
                                        </p:tgtEl>
                                        <p:attrNameLst>
                                          <p:attrName>ppt_x</p:attrName>
                                          <p:attrName>ppt_y</p:attrName>
                                        </p:attrNameLst>
                                      </p:cBhvr>
                                      <p:rCtr x="0" y="1736"/>
                                    </p:animMotion>
                                  </p:childTnLst>
                                </p:cTn>
                              </p:par>
                              <p:par>
                                <p:cTn id="150" presetID="10" presetClass="entr" presetSubtype="0" fill="hold" nodeType="withEffect">
                                  <p:stCondLst>
                                    <p:cond delay="500"/>
                                  </p:stCondLst>
                                  <p:childTnLst>
                                    <p:set>
                                      <p:cBhvr>
                                        <p:cTn id="151" dur="1" fill="hold">
                                          <p:stCondLst>
                                            <p:cond delay="0"/>
                                          </p:stCondLst>
                                        </p:cTn>
                                        <p:tgtEl>
                                          <p:spTgt spid="15"/>
                                        </p:tgtEl>
                                        <p:attrNameLst>
                                          <p:attrName>style.visibility</p:attrName>
                                        </p:attrNameLst>
                                      </p:cBhvr>
                                      <p:to>
                                        <p:strVal val="visible"/>
                                      </p:to>
                                    </p:set>
                                    <p:animEffect transition="in" filter="fade">
                                      <p:cBhvr>
                                        <p:cTn id="152" dur="250"/>
                                        <p:tgtEl>
                                          <p:spTgt spid="15"/>
                                        </p:tgtEl>
                                      </p:cBhvr>
                                    </p:animEffect>
                                  </p:childTnLst>
                                </p:cTn>
                              </p:par>
                              <p:par>
                                <p:cTn id="153" presetID="42" presetClass="path" presetSubtype="0" decel="100000" fill="hold" nodeType="withEffect">
                                  <p:stCondLst>
                                    <p:cond delay="500"/>
                                  </p:stCondLst>
                                  <p:childTnLst>
                                    <p:animMotion origin="layout" path="M -0.01718 -0.00023 L -2.70833E-6 3.7037E-7 " pathEditMode="relative" rAng="0" ptsTypes="AA">
                                      <p:cBhvr>
                                        <p:cTn id="154" dur="500" fill="hold"/>
                                        <p:tgtEl>
                                          <p:spTgt spid="15"/>
                                        </p:tgtEl>
                                        <p:attrNameLst>
                                          <p:attrName>ppt_x</p:attrName>
                                          <p:attrName>ppt_y</p:attrName>
                                        </p:attrNameLst>
                                      </p:cBhvr>
                                      <p:rCtr x="859" y="0"/>
                                    </p:animMotion>
                                  </p:childTnLst>
                                </p:cTn>
                              </p:par>
                              <p:par>
                                <p:cTn id="155" presetID="10" presetClass="entr" presetSubtype="0" fill="hold" nodeType="withEffect">
                                  <p:stCondLst>
                                    <p:cond delay="750"/>
                                  </p:stCondLst>
                                  <p:childTnLst>
                                    <p:set>
                                      <p:cBhvr>
                                        <p:cTn id="156" dur="1" fill="hold">
                                          <p:stCondLst>
                                            <p:cond delay="0"/>
                                          </p:stCondLst>
                                        </p:cTn>
                                        <p:tgtEl>
                                          <p:spTgt spid="39"/>
                                        </p:tgtEl>
                                        <p:attrNameLst>
                                          <p:attrName>style.visibility</p:attrName>
                                        </p:attrNameLst>
                                      </p:cBhvr>
                                      <p:to>
                                        <p:strVal val="visible"/>
                                      </p:to>
                                    </p:set>
                                    <p:animEffect transition="in" filter="fade">
                                      <p:cBhvr>
                                        <p:cTn id="157" dur="250"/>
                                        <p:tgtEl>
                                          <p:spTgt spid="39"/>
                                        </p:tgtEl>
                                      </p:cBhvr>
                                    </p:animEffect>
                                  </p:childTnLst>
                                </p:cTn>
                              </p:par>
                              <p:par>
                                <p:cTn id="158" presetID="42" presetClass="path" presetSubtype="0" decel="100000" fill="hold" nodeType="withEffect">
                                  <p:stCondLst>
                                    <p:cond delay="750"/>
                                  </p:stCondLst>
                                  <p:childTnLst>
                                    <p:animMotion origin="layout" path="M -0.01718 -0.00023 L -2.70833E-6 3.7037E-7 " pathEditMode="relative" rAng="0" ptsTypes="AA">
                                      <p:cBhvr>
                                        <p:cTn id="159" dur="500" fill="hold"/>
                                        <p:tgtEl>
                                          <p:spTgt spid="39"/>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 grpId="0" animBg="1"/>
      <p:bldP spid="11" grpId="1" animBg="1"/>
      <p:bldP spid="7" grpId="0" animBg="1"/>
      <p:bldP spid="7" grpId="1" animBg="1"/>
      <p:bldP spid="22" grpId="0"/>
      <p:bldP spid="22" grpId="1"/>
      <p:bldP spid="32" grpId="0"/>
      <p:bldP spid="32" grpId="1"/>
      <p:bldP spid="33" grpId="0"/>
      <p:bldP spid="33" grpId="1"/>
      <p:bldP spid="5" grpId="0" animBg="1"/>
      <p:bldP spid="5" grpId="1" animBg="1"/>
      <p:bldP spid="12" grpId="0"/>
      <p:bldP spid="12" grpId="1"/>
      <p:bldP spid="25" grpId="0" animBg="1"/>
      <p:bldP spid="25" grpId="1" animBg="1"/>
      <p:bldP spid="29" grpId="0" animBg="1"/>
      <p:bldP spid="29" grpId="1" animBg="1"/>
      <p:bldP spid="34" grpId="0"/>
      <p:bldP spid="34" grpId="1"/>
      <p:bldP spid="35" grpId="0"/>
      <p:bldP spid="35" grpId="1"/>
      <p:bldP spid="36" grpId="0"/>
      <p:bldP spid="36" grpId="1"/>
      <p:bldP spid="6" grpId="0" animBg="1"/>
      <p:bldP spid="6" grpId="1" animBg="1"/>
      <p:bldP spid="26" grpId="0"/>
      <p:bldP spid="26" grpId="1"/>
      <p:bldP spid="41" grpId="0"/>
      <p:bldP spid="41" grpId="1"/>
      <p:bldP spid="42" grpId="0"/>
      <p:bldP spid="42" grpId="1"/>
      <p:bldP spid="43" grpId="0"/>
      <p:bldP spid="43" grpId="1"/>
      <p:bldP spid="23" grpId="0" animBg="1"/>
      <p:bldP spid="23" grpId="1" animBg="1"/>
      <p:bldP spid="24" grpId="0" animBg="1"/>
      <p:bldP spid="24"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52BED1C9-6E77-E4FD-4883-CE265AF2DF33}"/>
              </a:ext>
              <a:ext uri="{C183D7F6-B498-43B3-948B-1728B52AA6E4}">
                <adec:decorative xmlns:adec="http://schemas.microsoft.com/office/drawing/2017/decorative" val="1"/>
              </a:ext>
            </a:extLst>
          </p:cNvPr>
          <p:cNvSpPr/>
          <p:nvPr/>
        </p:nvSpPr>
        <p:spPr bwMode="auto">
          <a:xfrm>
            <a:off x="588263" y="1213889"/>
            <a:ext cx="10731667" cy="3855083"/>
          </a:xfrm>
          <a:custGeom>
            <a:avLst/>
            <a:gdLst>
              <a:gd name="connsiteX0" fmla="*/ 0 w 10960262"/>
              <a:gd name="connsiteY0" fmla="*/ 0 h 4128694"/>
              <a:gd name="connsiteX1" fmla="*/ 10960262 w 10960262"/>
              <a:gd name="connsiteY1" fmla="*/ 0 h 4128694"/>
              <a:gd name="connsiteX2" fmla="*/ 10960262 w 10960262"/>
              <a:gd name="connsiteY2" fmla="*/ 3352024 h 4128694"/>
              <a:gd name="connsiteX3" fmla="*/ 4608145 w 10960262"/>
              <a:gd name="connsiteY3" fmla="*/ 3352024 h 4128694"/>
              <a:gd name="connsiteX4" fmla="*/ 4608145 w 10960262"/>
              <a:gd name="connsiteY4" fmla="*/ 4128694 h 4128694"/>
              <a:gd name="connsiteX5" fmla="*/ 0 w 10960262"/>
              <a:gd name="connsiteY5" fmla="*/ 4128694 h 4128694"/>
              <a:gd name="connsiteX0" fmla="*/ 0 w 10960262"/>
              <a:gd name="connsiteY0" fmla="*/ 0 h 4128694"/>
              <a:gd name="connsiteX1" fmla="*/ 10960262 w 10960262"/>
              <a:gd name="connsiteY1" fmla="*/ 0 h 4128694"/>
              <a:gd name="connsiteX2" fmla="*/ 10960262 w 10960262"/>
              <a:gd name="connsiteY2" fmla="*/ 3352024 h 4128694"/>
              <a:gd name="connsiteX3" fmla="*/ 10577048 w 10960262"/>
              <a:gd name="connsiteY3" fmla="*/ 3355870 h 4128694"/>
              <a:gd name="connsiteX4" fmla="*/ 4608145 w 10960262"/>
              <a:gd name="connsiteY4" fmla="*/ 3352024 h 4128694"/>
              <a:gd name="connsiteX5" fmla="*/ 4608145 w 10960262"/>
              <a:gd name="connsiteY5" fmla="*/ 4128694 h 4128694"/>
              <a:gd name="connsiteX6" fmla="*/ 0 w 10960262"/>
              <a:gd name="connsiteY6" fmla="*/ 4128694 h 4128694"/>
              <a:gd name="connsiteX7" fmla="*/ 0 w 10960262"/>
              <a:gd name="connsiteY7" fmla="*/ 0 h 4128694"/>
              <a:gd name="connsiteX0" fmla="*/ 4608145 w 10960262"/>
              <a:gd name="connsiteY0" fmla="*/ 3352024 h 4128694"/>
              <a:gd name="connsiteX1" fmla="*/ 4608145 w 10960262"/>
              <a:gd name="connsiteY1" fmla="*/ 4128694 h 4128694"/>
              <a:gd name="connsiteX2" fmla="*/ 0 w 10960262"/>
              <a:gd name="connsiteY2" fmla="*/ 4128694 h 4128694"/>
              <a:gd name="connsiteX3" fmla="*/ 0 w 10960262"/>
              <a:gd name="connsiteY3" fmla="*/ 0 h 4128694"/>
              <a:gd name="connsiteX4" fmla="*/ 10960262 w 10960262"/>
              <a:gd name="connsiteY4" fmla="*/ 0 h 4128694"/>
              <a:gd name="connsiteX5" fmla="*/ 10960262 w 10960262"/>
              <a:gd name="connsiteY5" fmla="*/ 3352024 h 4128694"/>
              <a:gd name="connsiteX6" fmla="*/ 10577048 w 10960262"/>
              <a:gd name="connsiteY6" fmla="*/ 3355870 h 4128694"/>
              <a:gd name="connsiteX7" fmla="*/ 4699585 w 10960262"/>
              <a:gd name="connsiteY7" fmla="*/ 3443464 h 4128694"/>
              <a:gd name="connsiteX0" fmla="*/ 4608145 w 10960262"/>
              <a:gd name="connsiteY0" fmla="*/ 3352024 h 4128694"/>
              <a:gd name="connsiteX1" fmla="*/ 4608145 w 10960262"/>
              <a:gd name="connsiteY1" fmla="*/ 4128694 h 4128694"/>
              <a:gd name="connsiteX2" fmla="*/ 0 w 10960262"/>
              <a:gd name="connsiteY2" fmla="*/ 4128694 h 4128694"/>
              <a:gd name="connsiteX3" fmla="*/ 0 w 10960262"/>
              <a:gd name="connsiteY3" fmla="*/ 0 h 4128694"/>
              <a:gd name="connsiteX4" fmla="*/ 10960262 w 10960262"/>
              <a:gd name="connsiteY4" fmla="*/ 0 h 4128694"/>
              <a:gd name="connsiteX5" fmla="*/ 10960262 w 10960262"/>
              <a:gd name="connsiteY5" fmla="*/ 3352024 h 4128694"/>
              <a:gd name="connsiteX6" fmla="*/ 10577048 w 10960262"/>
              <a:gd name="connsiteY6" fmla="*/ 3355870 h 412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60262" h="4128694">
                <a:moveTo>
                  <a:pt x="4608145" y="3352024"/>
                </a:moveTo>
                <a:lnTo>
                  <a:pt x="4608145" y="4128694"/>
                </a:lnTo>
                <a:lnTo>
                  <a:pt x="0" y="4128694"/>
                </a:lnTo>
                <a:lnTo>
                  <a:pt x="0" y="0"/>
                </a:lnTo>
                <a:lnTo>
                  <a:pt x="10960262" y="0"/>
                </a:lnTo>
                <a:lnTo>
                  <a:pt x="10960262" y="3352024"/>
                </a:lnTo>
                <a:lnTo>
                  <a:pt x="10577048" y="3355870"/>
                </a:lnTo>
              </a:path>
            </a:pathLst>
          </a:custGeom>
          <a:ln w="2540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6" name="Rectangle: Single Corner Rounded 15">
            <a:extLst>
              <a:ext uri="{FF2B5EF4-FFF2-40B4-BE49-F238E27FC236}">
                <a16:creationId xmlns:a16="http://schemas.microsoft.com/office/drawing/2014/main" id="{19EE7FA0-0E76-4BBA-3C03-55E992C11280}"/>
              </a:ext>
              <a:ext uri="{C183D7F6-B498-43B3-948B-1728B52AA6E4}">
                <adec:decorative xmlns:adec="http://schemas.microsoft.com/office/drawing/2017/decorative" val="1"/>
              </a:ext>
            </a:extLst>
          </p:cNvPr>
          <p:cNvSpPr/>
          <p:nvPr/>
        </p:nvSpPr>
        <p:spPr bwMode="auto">
          <a:xfrm flipH="1">
            <a:off x="6095999" y="4656110"/>
            <a:ext cx="6373174" cy="1879336"/>
          </a:xfrm>
          <a:prstGeom prst="round1Rect">
            <a:avLst>
              <a:gd name="adj" fmla="val 0"/>
            </a:avLst>
          </a:prstGeom>
          <a:solidFill>
            <a:schemeClr val="bg2">
              <a:lumMod val="90000"/>
              <a:lumOff val="10000"/>
              <a:alpha val="25000"/>
            </a:schemeClr>
          </a:solidFill>
          <a:ln w="63897" cap="flat">
            <a:noFill/>
            <a:prstDash val="solid"/>
            <a:miter/>
          </a:ln>
          <a:effectLst/>
        </p:spPr>
        <p:txBody>
          <a:bodyPr rot="0" spcFirstLastPara="0" vertOverflow="overflow" horzOverflow="overflow" vert="horz" wrap="square" lIns="274320" tIns="822960" rIns="274320" bIns="45720" numCol="1" spcCol="0" rtlCol="0" fromWordArt="0" anchor="t" anchorCtr="0" forceAA="0" compatLnSpc="1">
            <a:prstTxWarp prst="textNoShape">
              <a:avLst/>
            </a:prstTxWarp>
            <a:noAutofit/>
          </a:bodyPr>
          <a:lstStyle/>
          <a:p>
            <a:pPr algn="ctr" defTabSz="491021" fontAlgn="base">
              <a:spcBef>
                <a:spcPct val="0"/>
              </a:spcBef>
              <a:spcAft>
                <a:spcPct val="0"/>
              </a:spcAft>
            </a:pPr>
            <a:endParaRPr lang="en-US" sz="1150" b="1" kern="0">
              <a:gradFill>
                <a:gsLst>
                  <a:gs pos="100000">
                    <a:srgbClr val="FFFFFF"/>
                  </a:gs>
                  <a:gs pos="1000">
                    <a:srgbClr val="FFFFFF"/>
                  </a:gs>
                </a:gsLst>
                <a:path path="circle">
                  <a:fillToRect l="100000" t="100000"/>
                </a:path>
              </a:gradFill>
              <a:latin typeface="Segoe Sans Display"/>
              <a:cs typeface="Segoe UI" pitchFamily="34" charset="0"/>
            </a:endParaRPr>
          </a:p>
        </p:txBody>
      </p:sp>
      <p:sp>
        <p:nvSpPr>
          <p:cNvPr id="6" name="Title 5">
            <a:extLst>
              <a:ext uri="{FF2B5EF4-FFF2-40B4-BE49-F238E27FC236}">
                <a16:creationId xmlns:a16="http://schemas.microsoft.com/office/drawing/2014/main" id="{3D927961-EBAD-1ECC-AD5B-C1293C8C23D2}"/>
              </a:ext>
            </a:extLst>
          </p:cNvPr>
          <p:cNvSpPr>
            <a:spLocks noGrp="1"/>
          </p:cNvSpPr>
          <p:nvPr>
            <p:ph type="title"/>
          </p:nvPr>
        </p:nvSpPr>
        <p:spPr/>
        <p:txBody>
          <a:bodyPr/>
          <a:lstStyle/>
          <a:p>
            <a:pPr algn="ctr"/>
            <a:r>
              <a:rPr lang="en-US" spc="0">
                <a:gradFill flip="none" rotWithShape="1">
                  <a:gsLst>
                    <a:gs pos="61000">
                      <a:srgbClr val="D59ED7"/>
                    </a:gs>
                    <a:gs pos="78000">
                      <a:srgbClr val="8DC8E8"/>
                    </a:gs>
                    <a:gs pos="100000">
                      <a:srgbClr val="49C5B1"/>
                    </a:gs>
                    <a:gs pos="45000">
                      <a:srgbClr val="FFA38B"/>
                    </a:gs>
                  </a:gsLst>
                  <a:path path="circle">
                    <a:fillToRect l="100000" t="100000"/>
                  </a:path>
                  <a:tileRect r="-100000" b="-100000"/>
                </a:gradFill>
              </a:rPr>
              <a:t>Data flow </a:t>
            </a:r>
            <a:r>
              <a:rPr lang="en-US"/>
              <a:t>for Security Copilot</a:t>
            </a:r>
          </a:p>
        </p:txBody>
      </p:sp>
      <p:grpSp>
        <p:nvGrpSpPr>
          <p:cNvPr id="8" name="Group 7">
            <a:extLst>
              <a:ext uri="{FF2B5EF4-FFF2-40B4-BE49-F238E27FC236}">
                <a16:creationId xmlns:a16="http://schemas.microsoft.com/office/drawing/2014/main" id="{8A73FE80-1107-367D-7BFA-B85BC74E6352}"/>
              </a:ext>
              <a:ext uri="{C183D7F6-B498-43B3-948B-1728B52AA6E4}">
                <adec:decorative xmlns:adec="http://schemas.microsoft.com/office/drawing/2017/decorative" val="1"/>
              </a:ext>
            </a:extLst>
          </p:cNvPr>
          <p:cNvGrpSpPr/>
          <p:nvPr/>
        </p:nvGrpSpPr>
        <p:grpSpPr>
          <a:xfrm>
            <a:off x="5479896" y="3188314"/>
            <a:ext cx="1836699" cy="676731"/>
            <a:chOff x="5202718" y="3387965"/>
            <a:chExt cx="1836699" cy="676731"/>
          </a:xfrm>
        </p:grpSpPr>
        <p:cxnSp>
          <p:nvCxnSpPr>
            <p:cNvPr id="9" name="Straight Arrow Connector 8">
              <a:extLst>
                <a:ext uri="{FF2B5EF4-FFF2-40B4-BE49-F238E27FC236}">
                  <a16:creationId xmlns:a16="http://schemas.microsoft.com/office/drawing/2014/main" id="{FD939824-65CE-1341-20FA-21AF027D1B14}"/>
                </a:ext>
              </a:extLst>
            </p:cNvPr>
            <p:cNvCxnSpPr>
              <a:cxnSpLocks/>
            </p:cNvCxnSpPr>
            <p:nvPr/>
          </p:nvCxnSpPr>
          <p:spPr>
            <a:xfrm flipH="1">
              <a:off x="5202718" y="3387965"/>
              <a:ext cx="1442905" cy="676731"/>
            </a:xfrm>
            <a:prstGeom prst="straightConnector1">
              <a:avLst/>
            </a:prstGeom>
            <a:solidFill>
              <a:schemeClr val="bg1"/>
            </a:solidFill>
            <a:ln w="19050" cap="rnd">
              <a:gradFill flip="none" rotWithShape="1">
                <a:gsLst>
                  <a:gs pos="100000">
                    <a:srgbClr val="C03BC4"/>
                  </a:gs>
                  <a:gs pos="80000">
                    <a:srgbClr val="0078D4"/>
                  </a:gs>
                </a:gsLst>
                <a:path path="circle">
                  <a:fillToRect l="100000" t="100000"/>
                </a:path>
                <a:tileRect r="-100000" b="-100000"/>
              </a:gradFill>
              <a:prstDash val="sysDash"/>
              <a:headEnd type="none" w="med" len="med"/>
              <a:tailEnd type="none" w="med" len="med"/>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8472625-AD8E-32B6-EA44-09EE93D9C2A3}"/>
                </a:ext>
              </a:extLst>
            </p:cNvPr>
            <p:cNvCxnSpPr>
              <a:cxnSpLocks/>
            </p:cNvCxnSpPr>
            <p:nvPr/>
          </p:nvCxnSpPr>
          <p:spPr>
            <a:xfrm flipH="1">
              <a:off x="6688060" y="3456812"/>
              <a:ext cx="351357" cy="0"/>
            </a:xfrm>
            <a:prstGeom prst="straightConnector1">
              <a:avLst/>
            </a:prstGeom>
            <a:solidFill>
              <a:schemeClr val="bg1"/>
            </a:solidFill>
            <a:ln w="19050" cap="rnd">
              <a:gradFill flip="none" rotWithShape="1">
                <a:gsLst>
                  <a:gs pos="0">
                    <a:srgbClr val="C03BC4"/>
                  </a:gs>
                  <a:gs pos="80000">
                    <a:srgbClr val="0078D4"/>
                  </a:gs>
                </a:gsLst>
                <a:path path="circle">
                  <a:fillToRect l="100000" t="100000"/>
                </a:path>
                <a:tileRect r="-100000" b="-100000"/>
              </a:gradFill>
              <a:prstDash val="sysDash"/>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34A37061-82FF-10C1-5747-6EE213849ECB}"/>
              </a:ext>
              <a:ext uri="{C183D7F6-B498-43B3-948B-1728B52AA6E4}">
                <adec:decorative xmlns:adec="http://schemas.microsoft.com/office/drawing/2017/decorative" val="1"/>
              </a:ext>
            </a:extLst>
          </p:cNvPr>
          <p:cNvCxnSpPr>
            <a:cxnSpLocks/>
          </p:cNvCxnSpPr>
          <p:nvPr/>
        </p:nvCxnSpPr>
        <p:spPr>
          <a:xfrm flipH="1">
            <a:off x="7245549" y="3579969"/>
            <a:ext cx="1649730" cy="0"/>
          </a:xfrm>
          <a:prstGeom prst="straightConnector1">
            <a:avLst/>
          </a:prstGeom>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945B09-E98A-7CCE-3627-AB87F05AE253}"/>
              </a:ext>
              <a:ext uri="{C183D7F6-B498-43B3-948B-1728B52AA6E4}">
                <adec:decorative xmlns:adec="http://schemas.microsoft.com/office/drawing/2017/decorative" val="1"/>
              </a:ext>
            </a:extLst>
          </p:cNvPr>
          <p:cNvCxnSpPr>
            <a:cxnSpLocks/>
          </p:cNvCxnSpPr>
          <p:nvPr/>
        </p:nvCxnSpPr>
        <p:spPr>
          <a:xfrm>
            <a:off x="4056726" y="2434168"/>
            <a:ext cx="1405416" cy="572558"/>
          </a:xfrm>
          <a:prstGeom prst="straightConnector1">
            <a:avLst/>
          </a:prstGeom>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9D74C4B-D2ED-D171-4F37-73EA34599411}"/>
              </a:ext>
              <a:ext uri="{C183D7F6-B498-43B3-948B-1728B52AA6E4}">
                <adec:decorative xmlns:adec="http://schemas.microsoft.com/office/drawing/2017/decorative" val="1"/>
              </a:ext>
            </a:extLst>
          </p:cNvPr>
          <p:cNvCxnSpPr>
            <a:cxnSpLocks/>
          </p:cNvCxnSpPr>
          <p:nvPr/>
        </p:nvCxnSpPr>
        <p:spPr>
          <a:xfrm flipH="1" flipV="1">
            <a:off x="4064440" y="2138832"/>
            <a:ext cx="1519497" cy="643231"/>
          </a:xfrm>
          <a:prstGeom prst="straightConnector1">
            <a:avLst/>
          </a:prstGeom>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7ABD229-6A31-70AF-D85F-F098B3CE1325}"/>
              </a:ext>
            </a:extLst>
          </p:cNvPr>
          <p:cNvSpPr/>
          <p:nvPr/>
        </p:nvSpPr>
        <p:spPr bwMode="auto">
          <a:xfrm>
            <a:off x="7250538" y="4803147"/>
            <a:ext cx="182880" cy="18288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1</a:t>
            </a:r>
          </a:p>
        </p:txBody>
      </p:sp>
      <p:sp>
        <p:nvSpPr>
          <p:cNvPr id="18" name="TextBox 17">
            <a:extLst>
              <a:ext uri="{FF2B5EF4-FFF2-40B4-BE49-F238E27FC236}">
                <a16:creationId xmlns:a16="http://schemas.microsoft.com/office/drawing/2014/main" id="{94778577-6E5C-BB80-74CC-CDDAD3C4CFD5}"/>
              </a:ext>
            </a:extLst>
          </p:cNvPr>
          <p:cNvSpPr txBox="1"/>
          <p:nvPr/>
        </p:nvSpPr>
        <p:spPr>
          <a:xfrm>
            <a:off x="7563768" y="4813795"/>
            <a:ext cx="3432030" cy="161583"/>
          </a:xfrm>
          <a:prstGeom prst="rect">
            <a:avLst/>
          </a:prstGeom>
          <a:no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User prompts from security products are sent to Copilot</a:t>
            </a:r>
          </a:p>
        </p:txBody>
      </p:sp>
      <p:sp>
        <p:nvSpPr>
          <p:cNvPr id="19" name="Oval 18">
            <a:extLst>
              <a:ext uri="{FF2B5EF4-FFF2-40B4-BE49-F238E27FC236}">
                <a16:creationId xmlns:a16="http://schemas.microsoft.com/office/drawing/2014/main" id="{5DE01EB5-2C96-F51F-4022-D6B750DFC04F}"/>
              </a:ext>
            </a:extLst>
          </p:cNvPr>
          <p:cNvSpPr/>
          <p:nvPr/>
        </p:nvSpPr>
        <p:spPr bwMode="auto">
          <a:xfrm>
            <a:off x="7250538" y="5084675"/>
            <a:ext cx="182880" cy="18288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2</a:t>
            </a:r>
          </a:p>
        </p:txBody>
      </p:sp>
      <p:sp>
        <p:nvSpPr>
          <p:cNvPr id="20" name="TextBox 19">
            <a:extLst>
              <a:ext uri="{FF2B5EF4-FFF2-40B4-BE49-F238E27FC236}">
                <a16:creationId xmlns:a16="http://schemas.microsoft.com/office/drawing/2014/main" id="{E27D470D-E253-1180-147B-C65E73212E0C}"/>
              </a:ext>
            </a:extLst>
          </p:cNvPr>
          <p:cNvSpPr txBox="1"/>
          <p:nvPr/>
        </p:nvSpPr>
        <p:spPr>
          <a:xfrm>
            <a:off x="7563768" y="5095323"/>
            <a:ext cx="2641749" cy="161583"/>
          </a:xfrm>
          <a:prstGeom prst="rect">
            <a:avLst/>
          </a:prstGeom>
          <a:noFill/>
          <a:ln>
            <a:noFill/>
          </a:ln>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Copilot accesses plugins for pre-processing</a:t>
            </a:r>
          </a:p>
        </p:txBody>
      </p:sp>
      <p:sp>
        <p:nvSpPr>
          <p:cNvPr id="21" name="Oval 20">
            <a:extLst>
              <a:ext uri="{FF2B5EF4-FFF2-40B4-BE49-F238E27FC236}">
                <a16:creationId xmlns:a16="http://schemas.microsoft.com/office/drawing/2014/main" id="{86B58E92-9D84-4D89-6F14-A3A1A805D8AA}"/>
              </a:ext>
            </a:extLst>
          </p:cNvPr>
          <p:cNvSpPr/>
          <p:nvPr/>
        </p:nvSpPr>
        <p:spPr bwMode="auto">
          <a:xfrm>
            <a:off x="7250538" y="5366203"/>
            <a:ext cx="182880" cy="18288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3</a:t>
            </a:r>
          </a:p>
        </p:txBody>
      </p:sp>
      <p:sp>
        <p:nvSpPr>
          <p:cNvPr id="22" name="TextBox 21">
            <a:extLst>
              <a:ext uri="{FF2B5EF4-FFF2-40B4-BE49-F238E27FC236}">
                <a16:creationId xmlns:a16="http://schemas.microsoft.com/office/drawing/2014/main" id="{34339669-0563-E42B-A56F-E07ED094AEC5}"/>
              </a:ext>
            </a:extLst>
          </p:cNvPr>
          <p:cNvSpPr txBox="1"/>
          <p:nvPr/>
        </p:nvSpPr>
        <p:spPr>
          <a:xfrm>
            <a:off x="7563768" y="5376851"/>
            <a:ext cx="2372444"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Copilot sends modified prompt to LLM</a:t>
            </a:r>
          </a:p>
        </p:txBody>
      </p:sp>
      <p:sp>
        <p:nvSpPr>
          <p:cNvPr id="24" name="Oval 23">
            <a:extLst>
              <a:ext uri="{FF2B5EF4-FFF2-40B4-BE49-F238E27FC236}">
                <a16:creationId xmlns:a16="http://schemas.microsoft.com/office/drawing/2014/main" id="{E350D3EF-ACA8-5B8E-D5A1-F7D30ED2DA20}"/>
              </a:ext>
            </a:extLst>
          </p:cNvPr>
          <p:cNvSpPr/>
          <p:nvPr/>
        </p:nvSpPr>
        <p:spPr bwMode="auto">
          <a:xfrm>
            <a:off x="7250538" y="5647731"/>
            <a:ext cx="182880" cy="18288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4</a:t>
            </a:r>
          </a:p>
        </p:txBody>
      </p:sp>
      <p:sp>
        <p:nvSpPr>
          <p:cNvPr id="25" name="TextBox 24">
            <a:extLst>
              <a:ext uri="{FF2B5EF4-FFF2-40B4-BE49-F238E27FC236}">
                <a16:creationId xmlns:a16="http://schemas.microsoft.com/office/drawing/2014/main" id="{2FBDA47D-6A79-9044-B249-194C8AEA8FEE}"/>
              </a:ext>
            </a:extLst>
          </p:cNvPr>
          <p:cNvSpPr txBox="1"/>
          <p:nvPr/>
        </p:nvSpPr>
        <p:spPr>
          <a:xfrm>
            <a:off x="7561137" y="5658379"/>
            <a:ext cx="1851469"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Copilot receives LLM response</a:t>
            </a:r>
          </a:p>
        </p:txBody>
      </p:sp>
      <p:sp>
        <p:nvSpPr>
          <p:cNvPr id="26" name="Oval 25">
            <a:extLst>
              <a:ext uri="{FF2B5EF4-FFF2-40B4-BE49-F238E27FC236}">
                <a16:creationId xmlns:a16="http://schemas.microsoft.com/office/drawing/2014/main" id="{FCC9645A-8F72-E76A-5929-FD73FA7C6E0D}"/>
              </a:ext>
            </a:extLst>
          </p:cNvPr>
          <p:cNvSpPr/>
          <p:nvPr/>
        </p:nvSpPr>
        <p:spPr bwMode="auto">
          <a:xfrm>
            <a:off x="7250538" y="5929259"/>
            <a:ext cx="182880" cy="18288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5</a:t>
            </a:r>
          </a:p>
        </p:txBody>
      </p:sp>
      <p:sp>
        <p:nvSpPr>
          <p:cNvPr id="28" name="TextBox 27">
            <a:extLst>
              <a:ext uri="{FF2B5EF4-FFF2-40B4-BE49-F238E27FC236}">
                <a16:creationId xmlns:a16="http://schemas.microsoft.com/office/drawing/2014/main" id="{42825290-CDA2-6A84-7437-0CA74D5AAE00}"/>
              </a:ext>
            </a:extLst>
          </p:cNvPr>
          <p:cNvSpPr txBox="1"/>
          <p:nvPr/>
        </p:nvSpPr>
        <p:spPr>
          <a:xfrm>
            <a:off x="7561137" y="5939907"/>
            <a:ext cx="2705869"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Copilot accesses plugins for post-processing</a:t>
            </a:r>
          </a:p>
        </p:txBody>
      </p:sp>
      <p:sp>
        <p:nvSpPr>
          <p:cNvPr id="29" name="Oval 28">
            <a:extLst>
              <a:ext uri="{FF2B5EF4-FFF2-40B4-BE49-F238E27FC236}">
                <a16:creationId xmlns:a16="http://schemas.microsoft.com/office/drawing/2014/main" id="{E57F1289-E845-6AAD-03C6-9EF5AD46C809}"/>
              </a:ext>
            </a:extLst>
          </p:cNvPr>
          <p:cNvSpPr/>
          <p:nvPr/>
        </p:nvSpPr>
        <p:spPr bwMode="auto">
          <a:xfrm>
            <a:off x="7250538" y="6210788"/>
            <a:ext cx="182880" cy="18288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6</a:t>
            </a:r>
          </a:p>
        </p:txBody>
      </p:sp>
      <p:sp>
        <p:nvSpPr>
          <p:cNvPr id="30" name="TextBox 29">
            <a:extLst>
              <a:ext uri="{FF2B5EF4-FFF2-40B4-BE49-F238E27FC236}">
                <a16:creationId xmlns:a16="http://schemas.microsoft.com/office/drawing/2014/main" id="{608057D2-B6D7-5C5B-21F5-312EF8F73162}"/>
              </a:ext>
            </a:extLst>
          </p:cNvPr>
          <p:cNvSpPr txBox="1"/>
          <p:nvPr/>
        </p:nvSpPr>
        <p:spPr>
          <a:xfrm>
            <a:off x="7561137" y="6221436"/>
            <a:ext cx="4282583" cy="16158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Copilot sends the response, and app command back to security products</a:t>
            </a:r>
          </a:p>
        </p:txBody>
      </p:sp>
      <p:sp>
        <p:nvSpPr>
          <p:cNvPr id="31" name="Oval 30">
            <a:extLst>
              <a:ext uri="{FF2B5EF4-FFF2-40B4-BE49-F238E27FC236}">
                <a16:creationId xmlns:a16="http://schemas.microsoft.com/office/drawing/2014/main" id="{EA0DCDE0-7EF3-1F8D-4728-F40F484989F3}"/>
              </a:ext>
              <a:ext uri="{C183D7F6-B498-43B3-948B-1728B52AA6E4}">
                <adec:decorative xmlns:adec="http://schemas.microsoft.com/office/drawing/2017/decorative" val="1"/>
              </a:ext>
            </a:extLst>
          </p:cNvPr>
          <p:cNvSpPr/>
          <p:nvPr/>
        </p:nvSpPr>
        <p:spPr bwMode="auto">
          <a:xfrm>
            <a:off x="4876392" y="2728113"/>
            <a:ext cx="234892" cy="234892"/>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1</a:t>
            </a:r>
          </a:p>
        </p:txBody>
      </p:sp>
      <p:sp>
        <p:nvSpPr>
          <p:cNvPr id="32" name="Oval 31">
            <a:extLst>
              <a:ext uri="{FF2B5EF4-FFF2-40B4-BE49-F238E27FC236}">
                <a16:creationId xmlns:a16="http://schemas.microsoft.com/office/drawing/2014/main" id="{614B15F2-011F-D686-252E-FFAEF846A866}"/>
              </a:ext>
              <a:ext uri="{C183D7F6-B498-43B3-948B-1728B52AA6E4}">
                <adec:decorative xmlns:adec="http://schemas.microsoft.com/office/drawing/2017/decorative" val="1"/>
              </a:ext>
            </a:extLst>
          </p:cNvPr>
          <p:cNvSpPr/>
          <p:nvPr/>
        </p:nvSpPr>
        <p:spPr bwMode="auto">
          <a:xfrm>
            <a:off x="5036180" y="2456633"/>
            <a:ext cx="234892" cy="234892"/>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6</a:t>
            </a:r>
          </a:p>
        </p:txBody>
      </p:sp>
      <p:grpSp>
        <p:nvGrpSpPr>
          <p:cNvPr id="33" name="Group 32">
            <a:extLst>
              <a:ext uri="{FF2B5EF4-FFF2-40B4-BE49-F238E27FC236}">
                <a16:creationId xmlns:a16="http://schemas.microsoft.com/office/drawing/2014/main" id="{C914134E-590E-F3D3-D0A4-145882E90EBB}"/>
              </a:ext>
              <a:ext uri="{C183D7F6-B498-43B3-948B-1728B52AA6E4}">
                <adec:decorative xmlns:adec="http://schemas.microsoft.com/office/drawing/2017/decorative" val="1"/>
              </a:ext>
            </a:extLst>
          </p:cNvPr>
          <p:cNvGrpSpPr/>
          <p:nvPr/>
        </p:nvGrpSpPr>
        <p:grpSpPr>
          <a:xfrm>
            <a:off x="4212173" y="2431915"/>
            <a:ext cx="226774" cy="226773"/>
            <a:chOff x="3934995" y="2631566"/>
            <a:chExt cx="226774" cy="226773"/>
          </a:xfrm>
          <a:solidFill>
            <a:schemeClr val="bg1"/>
          </a:solidFill>
        </p:grpSpPr>
        <p:sp>
          <p:nvSpPr>
            <p:cNvPr id="34" name="Oval 33">
              <a:extLst>
                <a:ext uri="{FF2B5EF4-FFF2-40B4-BE49-F238E27FC236}">
                  <a16:creationId xmlns:a16="http://schemas.microsoft.com/office/drawing/2014/main" id="{B7AB7E45-F646-3C41-4C92-611B670DD124}"/>
                </a:ext>
              </a:extLst>
            </p:cNvPr>
            <p:cNvSpPr/>
            <p:nvPr/>
          </p:nvSpPr>
          <p:spPr bwMode="auto">
            <a:xfrm>
              <a:off x="3934995" y="2631566"/>
              <a:ext cx="226774" cy="226773"/>
            </a:xfrm>
            <a:prstGeom prst="ellipse">
              <a:avLst/>
            </a:prstGeom>
            <a:solidFill>
              <a:schemeClr val="bg1"/>
            </a:solidFill>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err="1">
                <a:gradFill>
                  <a:gsLst>
                    <a:gs pos="68000">
                      <a:schemeClr val="tx1"/>
                    </a:gs>
                    <a:gs pos="100000">
                      <a:schemeClr val="tx1"/>
                    </a:gs>
                  </a:gsLst>
                  <a:path path="circle">
                    <a:fillToRect l="100000" t="100000"/>
                  </a:path>
                </a:gradFill>
                <a:latin typeface="Segoe UI"/>
                <a:cs typeface="Segoe UI" pitchFamily="34" charset="0"/>
              </a:endParaRPr>
            </a:p>
          </p:txBody>
        </p:sp>
        <p:sp>
          <p:nvSpPr>
            <p:cNvPr id="35" name="Graphic 11">
              <a:extLst>
                <a:ext uri="{FF2B5EF4-FFF2-40B4-BE49-F238E27FC236}">
                  <a16:creationId xmlns:a16="http://schemas.microsoft.com/office/drawing/2014/main" id="{7D1B98B9-62E7-C579-146A-E871E9151C2B}"/>
                </a:ext>
              </a:extLst>
            </p:cNvPr>
            <p:cNvSpPr/>
            <p:nvPr/>
          </p:nvSpPr>
          <p:spPr>
            <a:xfrm>
              <a:off x="4007234" y="2690088"/>
              <a:ext cx="82296" cy="109728"/>
            </a:xfrm>
            <a:custGeom>
              <a:avLst/>
              <a:gdLst>
                <a:gd name="connsiteX0" fmla="*/ 294935 w 294934"/>
                <a:gd name="connsiteY0" fmla="*/ 412937 h 412937"/>
                <a:gd name="connsiteX1" fmla="*/ 0 w 294934"/>
                <a:gd name="connsiteY1" fmla="*/ 412937 h 412937"/>
                <a:gd name="connsiteX2" fmla="*/ 0 w 294934"/>
                <a:gd name="connsiteY2" fmla="*/ 193421 h 412937"/>
                <a:gd name="connsiteX3" fmla="*/ 294935 w 294934"/>
                <a:gd name="connsiteY3" fmla="*/ 193421 h 412937"/>
                <a:gd name="connsiteX4" fmla="*/ 294935 w 294934"/>
                <a:gd name="connsiteY4" fmla="*/ 412937 h 412937"/>
                <a:gd name="connsiteX5" fmla="*/ 294935 w 294934"/>
                <a:gd name="connsiteY5" fmla="*/ 412937 h 412937"/>
                <a:gd name="connsiteX6" fmla="*/ 294935 w 294934"/>
                <a:gd name="connsiteY6" fmla="*/ 412937 h 412937"/>
                <a:gd name="connsiteX7" fmla="*/ 294935 w 294934"/>
                <a:gd name="connsiteY7" fmla="*/ 412937 h 412937"/>
                <a:gd name="connsiteX8" fmla="*/ 294935 w 294934"/>
                <a:gd name="connsiteY8" fmla="*/ 412937 h 412937"/>
                <a:gd name="connsiteX9" fmla="*/ 241884 w 294934"/>
                <a:gd name="connsiteY9" fmla="*/ 193564 h 412937"/>
                <a:gd name="connsiteX10" fmla="*/ 241884 w 294934"/>
                <a:gd name="connsiteY10" fmla="*/ 92481 h 412937"/>
                <a:gd name="connsiteX11" fmla="*/ 149260 w 294934"/>
                <a:gd name="connsiteY11" fmla="*/ 0 h 412937"/>
                <a:gd name="connsiteX12" fmla="*/ 56779 w 294934"/>
                <a:gd name="connsiteY12" fmla="*/ 92481 h 412937"/>
                <a:gd name="connsiteX13" fmla="*/ 56779 w 294934"/>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935" h="412937">
                  <a:moveTo>
                    <a:pt x="294935" y="412937"/>
                  </a:moveTo>
                  <a:lnTo>
                    <a:pt x="0" y="412937"/>
                  </a:lnTo>
                  <a:lnTo>
                    <a:pt x="0" y="193421"/>
                  </a:lnTo>
                  <a:lnTo>
                    <a:pt x="294935" y="193421"/>
                  </a:lnTo>
                  <a:lnTo>
                    <a:pt x="294935" y="412937"/>
                  </a:lnTo>
                  <a:lnTo>
                    <a:pt x="294935" y="412937"/>
                  </a:lnTo>
                  <a:lnTo>
                    <a:pt x="294935" y="412937"/>
                  </a:lnTo>
                  <a:lnTo>
                    <a:pt x="294935" y="412937"/>
                  </a:lnTo>
                  <a:lnTo>
                    <a:pt x="294935" y="412937"/>
                  </a:lnTo>
                  <a:close/>
                  <a:moveTo>
                    <a:pt x="241884" y="193564"/>
                  </a:moveTo>
                  <a:lnTo>
                    <a:pt x="241884" y="92481"/>
                  </a:lnTo>
                  <a:cubicBezTo>
                    <a:pt x="241884" y="41867"/>
                    <a:pt x="201163" y="0"/>
                    <a:pt x="149260" y="0"/>
                  </a:cubicBezTo>
                  <a:cubicBezTo>
                    <a:pt x="97356" y="0"/>
                    <a:pt x="56779" y="42011"/>
                    <a:pt x="56779" y="92481"/>
                  </a:cubicBezTo>
                  <a:lnTo>
                    <a:pt x="56779" y="193564"/>
                  </a:lnTo>
                </a:path>
              </a:pathLst>
            </a:custGeom>
            <a:grpFill/>
            <a:ln w="12700" cap="sq">
              <a:solidFill>
                <a:schemeClr val="tx1"/>
              </a:solidFill>
              <a:prstDash val="solid"/>
              <a:miter lim="800000"/>
              <a:headEnd/>
              <a:tailEnd/>
            </a:ln>
          </p:spPr>
          <p:txBody>
            <a:bodyPr rtlCol="0" anchor="ctr"/>
            <a:lstStyle/>
            <a:p>
              <a:pPr defTabSz="914400"/>
              <a:endParaRPr lang="en-US" sz="1400">
                <a:gradFill>
                  <a:gsLst>
                    <a:gs pos="68000">
                      <a:schemeClr val="tx1"/>
                    </a:gs>
                    <a:gs pos="100000">
                      <a:schemeClr val="tx1"/>
                    </a:gs>
                  </a:gsLst>
                  <a:path path="circle">
                    <a:fillToRect l="100000" t="100000"/>
                  </a:path>
                </a:gradFill>
                <a:latin typeface="Segoe UI"/>
              </a:endParaRPr>
            </a:p>
          </p:txBody>
        </p:sp>
      </p:grpSp>
      <p:grpSp>
        <p:nvGrpSpPr>
          <p:cNvPr id="36" name="Group 35">
            <a:extLst>
              <a:ext uri="{FF2B5EF4-FFF2-40B4-BE49-F238E27FC236}">
                <a16:creationId xmlns:a16="http://schemas.microsoft.com/office/drawing/2014/main" id="{27BD6BF9-E6C9-B048-83CF-1914210F27B5}"/>
              </a:ext>
              <a:ext uri="{C183D7F6-B498-43B3-948B-1728B52AA6E4}">
                <adec:decorative xmlns:adec="http://schemas.microsoft.com/office/drawing/2017/decorative" val="1"/>
              </a:ext>
            </a:extLst>
          </p:cNvPr>
          <p:cNvGrpSpPr/>
          <p:nvPr/>
        </p:nvGrpSpPr>
        <p:grpSpPr>
          <a:xfrm>
            <a:off x="4406265" y="2219616"/>
            <a:ext cx="206383" cy="206382"/>
            <a:chOff x="4129087" y="2419267"/>
            <a:chExt cx="206383" cy="206382"/>
          </a:xfrm>
          <a:solidFill>
            <a:schemeClr val="bg1"/>
          </a:solidFill>
        </p:grpSpPr>
        <p:sp>
          <p:nvSpPr>
            <p:cNvPr id="37" name="Oval 36">
              <a:extLst>
                <a:ext uri="{FF2B5EF4-FFF2-40B4-BE49-F238E27FC236}">
                  <a16:creationId xmlns:a16="http://schemas.microsoft.com/office/drawing/2014/main" id="{58CF5FC4-A36F-1966-9B21-5C6007449B5B}"/>
                </a:ext>
              </a:extLst>
            </p:cNvPr>
            <p:cNvSpPr/>
            <p:nvPr/>
          </p:nvSpPr>
          <p:spPr bwMode="auto">
            <a:xfrm>
              <a:off x="4129087" y="2419267"/>
              <a:ext cx="206383" cy="206382"/>
            </a:xfrm>
            <a:prstGeom prst="ellipse">
              <a:avLst/>
            </a:prstGeom>
            <a:solidFill>
              <a:schemeClr val="bg1"/>
            </a:solidFill>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err="1">
                <a:gradFill>
                  <a:gsLst>
                    <a:gs pos="68000">
                      <a:schemeClr val="tx1"/>
                    </a:gs>
                    <a:gs pos="100000">
                      <a:schemeClr val="tx1"/>
                    </a:gs>
                  </a:gsLst>
                  <a:path path="circle">
                    <a:fillToRect l="100000" t="100000"/>
                  </a:path>
                </a:gradFill>
                <a:latin typeface="Segoe UI"/>
                <a:cs typeface="Segoe UI" pitchFamily="34" charset="0"/>
              </a:endParaRPr>
            </a:p>
          </p:txBody>
        </p:sp>
        <p:sp>
          <p:nvSpPr>
            <p:cNvPr id="38" name="Graphic 11">
              <a:extLst>
                <a:ext uri="{FF2B5EF4-FFF2-40B4-BE49-F238E27FC236}">
                  <a16:creationId xmlns:a16="http://schemas.microsoft.com/office/drawing/2014/main" id="{68596647-0BFF-0628-7373-9898607C7D0A}"/>
                </a:ext>
              </a:extLst>
            </p:cNvPr>
            <p:cNvSpPr/>
            <p:nvPr/>
          </p:nvSpPr>
          <p:spPr>
            <a:xfrm>
              <a:off x="4192244" y="2466407"/>
              <a:ext cx="80068" cy="112102"/>
            </a:xfrm>
            <a:custGeom>
              <a:avLst/>
              <a:gdLst>
                <a:gd name="connsiteX0" fmla="*/ 294935 w 294934"/>
                <a:gd name="connsiteY0" fmla="*/ 412937 h 412937"/>
                <a:gd name="connsiteX1" fmla="*/ 0 w 294934"/>
                <a:gd name="connsiteY1" fmla="*/ 412937 h 412937"/>
                <a:gd name="connsiteX2" fmla="*/ 0 w 294934"/>
                <a:gd name="connsiteY2" fmla="*/ 193421 h 412937"/>
                <a:gd name="connsiteX3" fmla="*/ 294935 w 294934"/>
                <a:gd name="connsiteY3" fmla="*/ 193421 h 412937"/>
                <a:gd name="connsiteX4" fmla="*/ 294935 w 294934"/>
                <a:gd name="connsiteY4" fmla="*/ 412937 h 412937"/>
                <a:gd name="connsiteX5" fmla="*/ 294935 w 294934"/>
                <a:gd name="connsiteY5" fmla="*/ 412937 h 412937"/>
                <a:gd name="connsiteX6" fmla="*/ 294935 w 294934"/>
                <a:gd name="connsiteY6" fmla="*/ 412937 h 412937"/>
                <a:gd name="connsiteX7" fmla="*/ 294935 w 294934"/>
                <a:gd name="connsiteY7" fmla="*/ 412937 h 412937"/>
                <a:gd name="connsiteX8" fmla="*/ 294935 w 294934"/>
                <a:gd name="connsiteY8" fmla="*/ 412937 h 412937"/>
                <a:gd name="connsiteX9" fmla="*/ 241884 w 294934"/>
                <a:gd name="connsiteY9" fmla="*/ 193564 h 412937"/>
                <a:gd name="connsiteX10" fmla="*/ 241884 w 294934"/>
                <a:gd name="connsiteY10" fmla="*/ 92481 h 412937"/>
                <a:gd name="connsiteX11" fmla="*/ 149260 w 294934"/>
                <a:gd name="connsiteY11" fmla="*/ 0 h 412937"/>
                <a:gd name="connsiteX12" fmla="*/ 56779 w 294934"/>
                <a:gd name="connsiteY12" fmla="*/ 92481 h 412937"/>
                <a:gd name="connsiteX13" fmla="*/ 56779 w 294934"/>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935" h="412937">
                  <a:moveTo>
                    <a:pt x="294935" y="412937"/>
                  </a:moveTo>
                  <a:lnTo>
                    <a:pt x="0" y="412937"/>
                  </a:lnTo>
                  <a:lnTo>
                    <a:pt x="0" y="193421"/>
                  </a:lnTo>
                  <a:lnTo>
                    <a:pt x="294935" y="193421"/>
                  </a:lnTo>
                  <a:lnTo>
                    <a:pt x="294935" y="412937"/>
                  </a:lnTo>
                  <a:lnTo>
                    <a:pt x="294935" y="412937"/>
                  </a:lnTo>
                  <a:lnTo>
                    <a:pt x="294935" y="412937"/>
                  </a:lnTo>
                  <a:lnTo>
                    <a:pt x="294935" y="412937"/>
                  </a:lnTo>
                  <a:lnTo>
                    <a:pt x="294935" y="412937"/>
                  </a:lnTo>
                  <a:close/>
                  <a:moveTo>
                    <a:pt x="241884" y="193564"/>
                  </a:moveTo>
                  <a:lnTo>
                    <a:pt x="241884" y="92481"/>
                  </a:lnTo>
                  <a:cubicBezTo>
                    <a:pt x="241884" y="41867"/>
                    <a:pt x="201163" y="0"/>
                    <a:pt x="149260" y="0"/>
                  </a:cubicBezTo>
                  <a:cubicBezTo>
                    <a:pt x="97356" y="0"/>
                    <a:pt x="56779" y="42011"/>
                    <a:pt x="56779" y="92481"/>
                  </a:cubicBezTo>
                  <a:lnTo>
                    <a:pt x="56779" y="193564"/>
                  </a:lnTo>
                </a:path>
              </a:pathLst>
            </a:custGeom>
            <a:grpFill/>
            <a:ln w="12700" cap="sq">
              <a:solidFill>
                <a:schemeClr val="tx1"/>
              </a:solidFill>
              <a:prstDash val="solid"/>
              <a:miter lim="800000"/>
              <a:headEnd/>
              <a:tailEnd/>
            </a:ln>
          </p:spPr>
          <p:txBody>
            <a:bodyPr rtlCol="0" anchor="ctr"/>
            <a:lstStyle/>
            <a:p>
              <a:pPr defTabSz="914400"/>
              <a:endParaRPr lang="en-US" sz="1400">
                <a:gradFill>
                  <a:gsLst>
                    <a:gs pos="68000">
                      <a:schemeClr val="tx1"/>
                    </a:gs>
                    <a:gs pos="100000">
                      <a:schemeClr val="tx1"/>
                    </a:gs>
                  </a:gsLst>
                  <a:path path="circle">
                    <a:fillToRect l="100000" t="100000"/>
                  </a:path>
                </a:gradFill>
                <a:latin typeface="Segoe UI"/>
              </a:endParaRPr>
            </a:p>
          </p:txBody>
        </p:sp>
      </p:grpSp>
      <p:sp>
        <p:nvSpPr>
          <p:cNvPr id="39" name="TextBox 38">
            <a:extLst>
              <a:ext uri="{FF2B5EF4-FFF2-40B4-BE49-F238E27FC236}">
                <a16:creationId xmlns:a16="http://schemas.microsoft.com/office/drawing/2014/main" id="{E596BE5F-9B67-F2F7-B5E0-771D93B6E148}"/>
              </a:ext>
              <a:ext uri="{C183D7F6-B498-43B3-948B-1728B52AA6E4}">
                <adec:decorative xmlns:adec="http://schemas.microsoft.com/office/drawing/2017/decorative" val="1"/>
              </a:ext>
            </a:extLst>
          </p:cNvPr>
          <p:cNvSpPr txBox="1"/>
          <p:nvPr/>
        </p:nvSpPr>
        <p:spPr>
          <a:xfrm>
            <a:off x="3992909" y="2800319"/>
            <a:ext cx="779906" cy="161583"/>
          </a:xfrm>
          <a:prstGeom prst="rect">
            <a:avLst/>
          </a:prstGeom>
          <a:noFill/>
          <a:ln>
            <a:noFill/>
          </a:ln>
        </p:spPr>
        <p:txBody>
          <a:bodyPr wrap="square" lIns="0" tIns="0" rIns="0" bIns="0" rtlCol="0">
            <a:spAutoFit/>
          </a:bodyPr>
          <a:lstStyle/>
          <a:p>
            <a:pPr algn="ctr" defTabSz="1371600">
              <a:tabLst>
                <a:tab pos="1371600" algn="l"/>
              </a:tabLst>
              <a:defRPr/>
            </a:pPr>
            <a:r>
              <a:rPr lang="en-US" sz="105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User prompt</a:t>
            </a:r>
          </a:p>
        </p:txBody>
      </p:sp>
      <p:cxnSp>
        <p:nvCxnSpPr>
          <p:cNvPr id="40" name="Straight Arrow Connector 39">
            <a:extLst>
              <a:ext uri="{FF2B5EF4-FFF2-40B4-BE49-F238E27FC236}">
                <a16:creationId xmlns:a16="http://schemas.microsoft.com/office/drawing/2014/main" id="{9EF9D1A2-B277-84AB-B253-FB94919F7CAC}"/>
              </a:ext>
              <a:ext uri="{C183D7F6-B498-43B3-948B-1728B52AA6E4}">
                <adec:decorative xmlns:adec="http://schemas.microsoft.com/office/drawing/2017/decorative" val="1"/>
              </a:ext>
            </a:extLst>
          </p:cNvPr>
          <p:cNvCxnSpPr>
            <a:cxnSpLocks/>
          </p:cNvCxnSpPr>
          <p:nvPr/>
        </p:nvCxnSpPr>
        <p:spPr>
          <a:xfrm flipV="1">
            <a:off x="7346845" y="3250455"/>
            <a:ext cx="1609513" cy="6637"/>
          </a:xfrm>
          <a:prstGeom prst="straightConnector1">
            <a:avLst/>
          </a:prstGeom>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8582E17-16F5-27B5-F9AC-29C743DEDF37}"/>
              </a:ext>
              <a:ext uri="{C183D7F6-B498-43B3-948B-1728B52AA6E4}">
                <adec:decorative xmlns:adec="http://schemas.microsoft.com/office/drawing/2017/decorative" val="1"/>
              </a:ext>
            </a:extLst>
          </p:cNvPr>
          <p:cNvGrpSpPr/>
          <p:nvPr/>
        </p:nvGrpSpPr>
        <p:grpSpPr>
          <a:xfrm>
            <a:off x="8556693" y="3463346"/>
            <a:ext cx="226774" cy="226773"/>
            <a:chOff x="8315019" y="3661441"/>
            <a:chExt cx="226774" cy="226773"/>
          </a:xfrm>
          <a:solidFill>
            <a:schemeClr val="bg1"/>
          </a:solidFill>
        </p:grpSpPr>
        <p:sp>
          <p:nvSpPr>
            <p:cNvPr id="42" name="Oval 41">
              <a:extLst>
                <a:ext uri="{FF2B5EF4-FFF2-40B4-BE49-F238E27FC236}">
                  <a16:creationId xmlns:a16="http://schemas.microsoft.com/office/drawing/2014/main" id="{68E03C55-8509-A98F-FE68-78A775C20F54}"/>
                </a:ext>
              </a:extLst>
            </p:cNvPr>
            <p:cNvSpPr/>
            <p:nvPr/>
          </p:nvSpPr>
          <p:spPr bwMode="auto">
            <a:xfrm>
              <a:off x="8315019" y="3661441"/>
              <a:ext cx="226774" cy="226773"/>
            </a:xfrm>
            <a:prstGeom prst="ellipse">
              <a:avLst/>
            </a:prstGeom>
            <a:solidFill>
              <a:schemeClr val="bg1"/>
            </a:solidFill>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err="1">
                <a:gradFill>
                  <a:gsLst>
                    <a:gs pos="68000">
                      <a:schemeClr val="tx1"/>
                    </a:gs>
                    <a:gs pos="100000">
                      <a:schemeClr val="tx1"/>
                    </a:gs>
                  </a:gsLst>
                  <a:path path="circle">
                    <a:fillToRect l="100000" t="100000"/>
                  </a:path>
                </a:gradFill>
                <a:latin typeface="Segoe UI"/>
                <a:cs typeface="Segoe UI" pitchFamily="34" charset="0"/>
              </a:endParaRPr>
            </a:p>
          </p:txBody>
        </p:sp>
        <p:sp>
          <p:nvSpPr>
            <p:cNvPr id="44" name="Graphic 11">
              <a:extLst>
                <a:ext uri="{FF2B5EF4-FFF2-40B4-BE49-F238E27FC236}">
                  <a16:creationId xmlns:a16="http://schemas.microsoft.com/office/drawing/2014/main" id="{B20D0EB8-4937-FCA2-1A68-FBC1E60DAFA6}"/>
                </a:ext>
              </a:extLst>
            </p:cNvPr>
            <p:cNvSpPr/>
            <p:nvPr/>
          </p:nvSpPr>
          <p:spPr>
            <a:xfrm>
              <a:off x="8387258" y="3719963"/>
              <a:ext cx="82296" cy="109728"/>
            </a:xfrm>
            <a:custGeom>
              <a:avLst/>
              <a:gdLst>
                <a:gd name="connsiteX0" fmla="*/ 294935 w 294934"/>
                <a:gd name="connsiteY0" fmla="*/ 412937 h 412937"/>
                <a:gd name="connsiteX1" fmla="*/ 0 w 294934"/>
                <a:gd name="connsiteY1" fmla="*/ 412937 h 412937"/>
                <a:gd name="connsiteX2" fmla="*/ 0 w 294934"/>
                <a:gd name="connsiteY2" fmla="*/ 193421 h 412937"/>
                <a:gd name="connsiteX3" fmla="*/ 294935 w 294934"/>
                <a:gd name="connsiteY3" fmla="*/ 193421 h 412937"/>
                <a:gd name="connsiteX4" fmla="*/ 294935 w 294934"/>
                <a:gd name="connsiteY4" fmla="*/ 412937 h 412937"/>
                <a:gd name="connsiteX5" fmla="*/ 294935 w 294934"/>
                <a:gd name="connsiteY5" fmla="*/ 412937 h 412937"/>
                <a:gd name="connsiteX6" fmla="*/ 294935 w 294934"/>
                <a:gd name="connsiteY6" fmla="*/ 412937 h 412937"/>
                <a:gd name="connsiteX7" fmla="*/ 294935 w 294934"/>
                <a:gd name="connsiteY7" fmla="*/ 412937 h 412937"/>
                <a:gd name="connsiteX8" fmla="*/ 294935 w 294934"/>
                <a:gd name="connsiteY8" fmla="*/ 412937 h 412937"/>
                <a:gd name="connsiteX9" fmla="*/ 241884 w 294934"/>
                <a:gd name="connsiteY9" fmla="*/ 193564 h 412937"/>
                <a:gd name="connsiteX10" fmla="*/ 241884 w 294934"/>
                <a:gd name="connsiteY10" fmla="*/ 92481 h 412937"/>
                <a:gd name="connsiteX11" fmla="*/ 149260 w 294934"/>
                <a:gd name="connsiteY11" fmla="*/ 0 h 412937"/>
                <a:gd name="connsiteX12" fmla="*/ 56779 w 294934"/>
                <a:gd name="connsiteY12" fmla="*/ 92481 h 412937"/>
                <a:gd name="connsiteX13" fmla="*/ 56779 w 294934"/>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935" h="412937">
                  <a:moveTo>
                    <a:pt x="294935" y="412937"/>
                  </a:moveTo>
                  <a:lnTo>
                    <a:pt x="0" y="412937"/>
                  </a:lnTo>
                  <a:lnTo>
                    <a:pt x="0" y="193421"/>
                  </a:lnTo>
                  <a:lnTo>
                    <a:pt x="294935" y="193421"/>
                  </a:lnTo>
                  <a:lnTo>
                    <a:pt x="294935" y="412937"/>
                  </a:lnTo>
                  <a:lnTo>
                    <a:pt x="294935" y="412937"/>
                  </a:lnTo>
                  <a:lnTo>
                    <a:pt x="294935" y="412937"/>
                  </a:lnTo>
                  <a:lnTo>
                    <a:pt x="294935" y="412937"/>
                  </a:lnTo>
                  <a:lnTo>
                    <a:pt x="294935" y="412937"/>
                  </a:lnTo>
                  <a:close/>
                  <a:moveTo>
                    <a:pt x="241884" y="193564"/>
                  </a:moveTo>
                  <a:lnTo>
                    <a:pt x="241884" y="92481"/>
                  </a:lnTo>
                  <a:cubicBezTo>
                    <a:pt x="241884" y="41867"/>
                    <a:pt x="201163" y="0"/>
                    <a:pt x="149260" y="0"/>
                  </a:cubicBezTo>
                  <a:cubicBezTo>
                    <a:pt x="97356" y="0"/>
                    <a:pt x="56779" y="42011"/>
                    <a:pt x="56779" y="92481"/>
                  </a:cubicBezTo>
                  <a:lnTo>
                    <a:pt x="56779" y="193564"/>
                  </a:lnTo>
                </a:path>
              </a:pathLst>
            </a:custGeom>
            <a:grpFill/>
            <a:ln w="12700" cap="sq">
              <a:solidFill>
                <a:schemeClr val="tx1"/>
              </a:solidFill>
              <a:prstDash val="solid"/>
              <a:miter lim="800000"/>
              <a:headEnd/>
              <a:tailEnd/>
            </a:ln>
          </p:spPr>
          <p:txBody>
            <a:bodyPr rtlCol="0" anchor="ctr"/>
            <a:lstStyle/>
            <a:p>
              <a:pPr defTabSz="914400"/>
              <a:endParaRPr lang="en-US" sz="1400">
                <a:gradFill>
                  <a:gsLst>
                    <a:gs pos="68000">
                      <a:schemeClr val="tx1"/>
                    </a:gs>
                    <a:gs pos="100000">
                      <a:schemeClr val="tx1"/>
                    </a:gs>
                  </a:gsLst>
                  <a:path path="circle">
                    <a:fillToRect l="100000" t="100000"/>
                  </a:path>
                </a:gradFill>
                <a:latin typeface="Segoe UI"/>
              </a:endParaRPr>
            </a:p>
          </p:txBody>
        </p:sp>
      </p:grpSp>
      <p:grpSp>
        <p:nvGrpSpPr>
          <p:cNvPr id="45" name="Group 44">
            <a:extLst>
              <a:ext uri="{FF2B5EF4-FFF2-40B4-BE49-F238E27FC236}">
                <a16:creationId xmlns:a16="http://schemas.microsoft.com/office/drawing/2014/main" id="{91C600B0-DDC4-A4D1-1454-E0EBBC91005E}"/>
              </a:ext>
              <a:ext uri="{C183D7F6-B498-43B3-948B-1728B52AA6E4}">
                <adec:decorative xmlns:adec="http://schemas.microsoft.com/office/drawing/2017/decorative" val="1"/>
              </a:ext>
            </a:extLst>
          </p:cNvPr>
          <p:cNvGrpSpPr/>
          <p:nvPr/>
        </p:nvGrpSpPr>
        <p:grpSpPr>
          <a:xfrm>
            <a:off x="8556693" y="3157795"/>
            <a:ext cx="226774" cy="226773"/>
            <a:chOff x="8241404" y="3351785"/>
            <a:chExt cx="226774" cy="226773"/>
          </a:xfrm>
          <a:solidFill>
            <a:schemeClr val="bg1"/>
          </a:solidFill>
        </p:grpSpPr>
        <p:sp>
          <p:nvSpPr>
            <p:cNvPr id="46" name="Oval 45">
              <a:extLst>
                <a:ext uri="{FF2B5EF4-FFF2-40B4-BE49-F238E27FC236}">
                  <a16:creationId xmlns:a16="http://schemas.microsoft.com/office/drawing/2014/main" id="{37254731-F034-1C61-ECB5-22407E45571D}"/>
                </a:ext>
              </a:extLst>
            </p:cNvPr>
            <p:cNvSpPr/>
            <p:nvPr/>
          </p:nvSpPr>
          <p:spPr bwMode="auto">
            <a:xfrm>
              <a:off x="8241404" y="3351785"/>
              <a:ext cx="226774" cy="226773"/>
            </a:xfrm>
            <a:prstGeom prst="ellipse">
              <a:avLst/>
            </a:prstGeom>
            <a:solidFill>
              <a:schemeClr val="bg1"/>
            </a:solidFill>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err="1">
                <a:gradFill>
                  <a:gsLst>
                    <a:gs pos="68000">
                      <a:schemeClr val="tx1"/>
                    </a:gs>
                    <a:gs pos="100000">
                      <a:schemeClr val="tx1"/>
                    </a:gs>
                  </a:gsLst>
                  <a:path path="circle">
                    <a:fillToRect l="100000" t="100000"/>
                  </a:path>
                </a:gradFill>
                <a:latin typeface="Segoe UI"/>
                <a:cs typeface="Segoe UI" pitchFamily="34" charset="0"/>
              </a:endParaRPr>
            </a:p>
          </p:txBody>
        </p:sp>
        <p:sp>
          <p:nvSpPr>
            <p:cNvPr id="47" name="Graphic 11">
              <a:extLst>
                <a:ext uri="{FF2B5EF4-FFF2-40B4-BE49-F238E27FC236}">
                  <a16:creationId xmlns:a16="http://schemas.microsoft.com/office/drawing/2014/main" id="{E62DFDD4-CE0D-7E67-D8DB-6AC81399C10F}"/>
                </a:ext>
              </a:extLst>
            </p:cNvPr>
            <p:cNvSpPr/>
            <p:nvPr/>
          </p:nvSpPr>
          <p:spPr>
            <a:xfrm>
              <a:off x="8313643" y="3410307"/>
              <a:ext cx="82296" cy="109728"/>
            </a:xfrm>
            <a:custGeom>
              <a:avLst/>
              <a:gdLst>
                <a:gd name="connsiteX0" fmla="*/ 294935 w 294934"/>
                <a:gd name="connsiteY0" fmla="*/ 412937 h 412937"/>
                <a:gd name="connsiteX1" fmla="*/ 0 w 294934"/>
                <a:gd name="connsiteY1" fmla="*/ 412937 h 412937"/>
                <a:gd name="connsiteX2" fmla="*/ 0 w 294934"/>
                <a:gd name="connsiteY2" fmla="*/ 193421 h 412937"/>
                <a:gd name="connsiteX3" fmla="*/ 294935 w 294934"/>
                <a:gd name="connsiteY3" fmla="*/ 193421 h 412937"/>
                <a:gd name="connsiteX4" fmla="*/ 294935 w 294934"/>
                <a:gd name="connsiteY4" fmla="*/ 412937 h 412937"/>
                <a:gd name="connsiteX5" fmla="*/ 294935 w 294934"/>
                <a:gd name="connsiteY5" fmla="*/ 412937 h 412937"/>
                <a:gd name="connsiteX6" fmla="*/ 294935 w 294934"/>
                <a:gd name="connsiteY6" fmla="*/ 412937 h 412937"/>
                <a:gd name="connsiteX7" fmla="*/ 294935 w 294934"/>
                <a:gd name="connsiteY7" fmla="*/ 412937 h 412937"/>
                <a:gd name="connsiteX8" fmla="*/ 294935 w 294934"/>
                <a:gd name="connsiteY8" fmla="*/ 412937 h 412937"/>
                <a:gd name="connsiteX9" fmla="*/ 241884 w 294934"/>
                <a:gd name="connsiteY9" fmla="*/ 193564 h 412937"/>
                <a:gd name="connsiteX10" fmla="*/ 241884 w 294934"/>
                <a:gd name="connsiteY10" fmla="*/ 92481 h 412937"/>
                <a:gd name="connsiteX11" fmla="*/ 149260 w 294934"/>
                <a:gd name="connsiteY11" fmla="*/ 0 h 412937"/>
                <a:gd name="connsiteX12" fmla="*/ 56779 w 294934"/>
                <a:gd name="connsiteY12" fmla="*/ 92481 h 412937"/>
                <a:gd name="connsiteX13" fmla="*/ 56779 w 294934"/>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935" h="412937">
                  <a:moveTo>
                    <a:pt x="294935" y="412937"/>
                  </a:moveTo>
                  <a:lnTo>
                    <a:pt x="0" y="412937"/>
                  </a:lnTo>
                  <a:lnTo>
                    <a:pt x="0" y="193421"/>
                  </a:lnTo>
                  <a:lnTo>
                    <a:pt x="294935" y="193421"/>
                  </a:lnTo>
                  <a:lnTo>
                    <a:pt x="294935" y="412937"/>
                  </a:lnTo>
                  <a:lnTo>
                    <a:pt x="294935" y="412937"/>
                  </a:lnTo>
                  <a:lnTo>
                    <a:pt x="294935" y="412937"/>
                  </a:lnTo>
                  <a:lnTo>
                    <a:pt x="294935" y="412937"/>
                  </a:lnTo>
                  <a:lnTo>
                    <a:pt x="294935" y="412937"/>
                  </a:lnTo>
                  <a:close/>
                  <a:moveTo>
                    <a:pt x="241884" y="193564"/>
                  </a:moveTo>
                  <a:lnTo>
                    <a:pt x="241884" y="92481"/>
                  </a:lnTo>
                  <a:cubicBezTo>
                    <a:pt x="241884" y="41867"/>
                    <a:pt x="201163" y="0"/>
                    <a:pt x="149260" y="0"/>
                  </a:cubicBezTo>
                  <a:cubicBezTo>
                    <a:pt x="97356" y="0"/>
                    <a:pt x="56779" y="42011"/>
                    <a:pt x="56779" y="92481"/>
                  </a:cubicBezTo>
                  <a:lnTo>
                    <a:pt x="56779" y="193564"/>
                  </a:lnTo>
                </a:path>
              </a:pathLst>
            </a:custGeom>
            <a:grpFill/>
            <a:ln w="12700" cap="sq">
              <a:solidFill>
                <a:schemeClr val="tx1"/>
              </a:solidFill>
              <a:prstDash val="solid"/>
              <a:miter lim="800000"/>
              <a:headEnd/>
              <a:tailEnd/>
            </a:ln>
          </p:spPr>
          <p:txBody>
            <a:bodyPr rtlCol="0" anchor="ctr"/>
            <a:lstStyle/>
            <a:p>
              <a:pPr defTabSz="914400"/>
              <a:endParaRPr lang="en-US" sz="1400">
                <a:gradFill>
                  <a:gsLst>
                    <a:gs pos="68000">
                      <a:schemeClr val="tx1"/>
                    </a:gs>
                    <a:gs pos="100000">
                      <a:schemeClr val="tx1"/>
                    </a:gs>
                  </a:gsLst>
                  <a:path path="circle">
                    <a:fillToRect l="100000" t="100000"/>
                  </a:path>
                </a:gradFill>
                <a:latin typeface="Segoe UI"/>
              </a:endParaRPr>
            </a:p>
          </p:txBody>
        </p:sp>
      </p:grpSp>
      <p:sp>
        <p:nvSpPr>
          <p:cNvPr id="48" name="Oval 47">
            <a:extLst>
              <a:ext uri="{FF2B5EF4-FFF2-40B4-BE49-F238E27FC236}">
                <a16:creationId xmlns:a16="http://schemas.microsoft.com/office/drawing/2014/main" id="{586EDEFD-8250-C915-FC52-CA44CC6C9119}"/>
              </a:ext>
              <a:ext uri="{C183D7F6-B498-43B3-948B-1728B52AA6E4}">
                <adec:decorative xmlns:adec="http://schemas.microsoft.com/office/drawing/2017/decorative" val="1"/>
              </a:ext>
            </a:extLst>
          </p:cNvPr>
          <p:cNvSpPr/>
          <p:nvPr/>
        </p:nvSpPr>
        <p:spPr bwMode="auto">
          <a:xfrm>
            <a:off x="7750736" y="3139646"/>
            <a:ext cx="234892" cy="234892"/>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3</a:t>
            </a:r>
          </a:p>
        </p:txBody>
      </p:sp>
      <p:sp>
        <p:nvSpPr>
          <p:cNvPr id="49" name="Oval 48">
            <a:extLst>
              <a:ext uri="{FF2B5EF4-FFF2-40B4-BE49-F238E27FC236}">
                <a16:creationId xmlns:a16="http://schemas.microsoft.com/office/drawing/2014/main" id="{28BDFC5D-F8A5-9070-DD2B-1A7011DEE5BC}"/>
              </a:ext>
              <a:ext uri="{C183D7F6-B498-43B3-948B-1728B52AA6E4}">
                <adec:decorative xmlns:adec="http://schemas.microsoft.com/office/drawing/2017/decorative" val="1"/>
              </a:ext>
            </a:extLst>
          </p:cNvPr>
          <p:cNvSpPr/>
          <p:nvPr/>
        </p:nvSpPr>
        <p:spPr bwMode="auto">
          <a:xfrm>
            <a:off x="8162832" y="3470896"/>
            <a:ext cx="234892" cy="234892"/>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4</a:t>
            </a:r>
          </a:p>
        </p:txBody>
      </p:sp>
      <p:sp>
        <p:nvSpPr>
          <p:cNvPr id="50" name="TextBox 49">
            <a:extLst>
              <a:ext uri="{FF2B5EF4-FFF2-40B4-BE49-F238E27FC236}">
                <a16:creationId xmlns:a16="http://schemas.microsoft.com/office/drawing/2014/main" id="{3C4E604B-F9B1-0ED2-70E5-A504F0E0BD3C}"/>
              </a:ext>
              <a:ext uri="{C183D7F6-B498-43B3-948B-1728B52AA6E4}">
                <adec:decorative xmlns:adec="http://schemas.microsoft.com/office/drawing/2017/decorative" val="1"/>
              </a:ext>
            </a:extLst>
          </p:cNvPr>
          <p:cNvSpPr txBox="1"/>
          <p:nvPr/>
        </p:nvSpPr>
        <p:spPr>
          <a:xfrm>
            <a:off x="7340118" y="2873267"/>
            <a:ext cx="1047262" cy="161583"/>
          </a:xfrm>
          <a:prstGeom prst="rect">
            <a:avLst/>
          </a:prstGeom>
          <a:noFill/>
          <a:ln>
            <a:noFill/>
          </a:ln>
        </p:spPr>
        <p:txBody>
          <a:bodyPr wrap="square" lIns="0" tIns="0" rIns="0" bIns="0" rtlCol="0">
            <a:spAutoFit/>
          </a:bodyPr>
          <a:lstStyle/>
          <a:p>
            <a:pPr algn="ctr" defTabSz="1371600">
              <a:tabLst>
                <a:tab pos="1371600" algn="l"/>
              </a:tabLst>
              <a:defRPr/>
            </a:pPr>
            <a:r>
              <a:rPr lang="en-US" sz="105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Modified prompt</a:t>
            </a:r>
          </a:p>
        </p:txBody>
      </p:sp>
      <p:sp>
        <p:nvSpPr>
          <p:cNvPr id="51" name="TextBox 50">
            <a:extLst>
              <a:ext uri="{FF2B5EF4-FFF2-40B4-BE49-F238E27FC236}">
                <a16:creationId xmlns:a16="http://schemas.microsoft.com/office/drawing/2014/main" id="{5F4AE447-E7E3-8D13-77D4-3C1868476068}"/>
              </a:ext>
              <a:ext uri="{C183D7F6-B498-43B3-948B-1728B52AA6E4}">
                <adec:decorative xmlns:adec="http://schemas.microsoft.com/office/drawing/2017/decorative" val="1"/>
              </a:ext>
            </a:extLst>
          </p:cNvPr>
          <p:cNvSpPr txBox="1"/>
          <p:nvPr/>
        </p:nvSpPr>
        <p:spPr>
          <a:xfrm>
            <a:off x="7863496" y="3785804"/>
            <a:ext cx="838371" cy="161583"/>
          </a:xfrm>
          <a:prstGeom prst="rect">
            <a:avLst/>
          </a:prstGeom>
          <a:noFill/>
          <a:ln>
            <a:noFill/>
          </a:ln>
        </p:spPr>
        <p:txBody>
          <a:bodyPr wrap="none" lIns="0" tIns="0" rIns="0" bIns="0" rtlCol="0">
            <a:spAutoFit/>
          </a:bodyPr>
          <a:lstStyle/>
          <a:p>
            <a:pPr algn="ctr" defTabSz="1371600">
              <a:tabLst>
                <a:tab pos="1371600" algn="l"/>
              </a:tabLst>
              <a:defRPr/>
            </a:pPr>
            <a:r>
              <a:rPr lang="en-US" sz="105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LLM response</a:t>
            </a:r>
          </a:p>
        </p:txBody>
      </p:sp>
      <p:sp>
        <p:nvSpPr>
          <p:cNvPr id="52" name="TextBox 51">
            <a:extLst>
              <a:ext uri="{FF2B5EF4-FFF2-40B4-BE49-F238E27FC236}">
                <a16:creationId xmlns:a16="http://schemas.microsoft.com/office/drawing/2014/main" id="{B8F29B30-993D-B67B-B315-FD12E989AE99}"/>
              </a:ext>
              <a:ext uri="{C183D7F6-B498-43B3-948B-1728B52AA6E4}">
                <adec:decorative xmlns:adec="http://schemas.microsoft.com/office/drawing/2017/decorative" val="1"/>
              </a:ext>
            </a:extLst>
          </p:cNvPr>
          <p:cNvSpPr txBox="1"/>
          <p:nvPr/>
        </p:nvSpPr>
        <p:spPr>
          <a:xfrm>
            <a:off x="9500688" y="2186364"/>
            <a:ext cx="777457" cy="484748"/>
          </a:xfrm>
          <a:prstGeom prst="rect">
            <a:avLst/>
          </a:prstGeom>
          <a:noFill/>
          <a:ln>
            <a:noFill/>
          </a:ln>
        </p:spPr>
        <p:txBody>
          <a:bodyPr wrap="none" lIns="0" tIns="0" rIns="0" bIns="0" rtlCol="0">
            <a:spAutoFit/>
          </a:bodyPr>
          <a:lstStyle/>
          <a:p>
            <a:pPr algn="ctr" defTabSz="914400">
              <a:defRPr/>
            </a:pPr>
            <a:r>
              <a:rPr lang="en-US" sz="1050">
                <a:gradFill>
                  <a:gsLst>
                    <a:gs pos="68000">
                      <a:schemeClr val="tx1"/>
                    </a:gs>
                    <a:gs pos="100000">
                      <a:schemeClr val="tx1"/>
                    </a:gs>
                  </a:gsLst>
                  <a:path path="circle">
                    <a:fillToRect l="100000" t="100000"/>
                  </a:path>
                </a:gradFill>
                <a:latin typeface="Segoe UI Semibold"/>
              </a:rPr>
              <a:t>Large </a:t>
            </a:r>
            <a:br>
              <a:rPr lang="en-US" sz="1050">
                <a:gradFill>
                  <a:gsLst>
                    <a:gs pos="68000">
                      <a:schemeClr val="tx1"/>
                    </a:gs>
                    <a:gs pos="100000">
                      <a:schemeClr val="tx1"/>
                    </a:gs>
                  </a:gsLst>
                  <a:path path="circle">
                    <a:fillToRect l="100000" t="100000"/>
                  </a:path>
                </a:gradFill>
                <a:latin typeface="Segoe UI Semibold"/>
              </a:rPr>
            </a:br>
            <a:r>
              <a:rPr lang="en-US" sz="1050">
                <a:gradFill>
                  <a:gsLst>
                    <a:gs pos="68000">
                      <a:schemeClr val="tx1"/>
                    </a:gs>
                    <a:gs pos="100000">
                      <a:schemeClr val="tx1"/>
                    </a:gs>
                  </a:gsLst>
                  <a:path path="circle">
                    <a:fillToRect l="100000" t="100000"/>
                  </a:path>
                </a:gradFill>
                <a:latin typeface="Segoe UI Semibold"/>
              </a:rPr>
              <a:t>Language </a:t>
            </a:r>
            <a:br>
              <a:rPr lang="en-US" sz="1050">
                <a:gradFill>
                  <a:gsLst>
                    <a:gs pos="68000">
                      <a:schemeClr val="tx1"/>
                    </a:gs>
                    <a:gs pos="100000">
                      <a:schemeClr val="tx1"/>
                    </a:gs>
                  </a:gsLst>
                  <a:path path="circle">
                    <a:fillToRect l="100000" t="100000"/>
                  </a:path>
                </a:gradFill>
                <a:latin typeface="Segoe UI Semibold"/>
              </a:rPr>
            </a:br>
            <a:r>
              <a:rPr lang="en-US" sz="1050">
                <a:gradFill>
                  <a:gsLst>
                    <a:gs pos="68000">
                      <a:schemeClr val="tx1"/>
                    </a:gs>
                    <a:gs pos="100000">
                      <a:schemeClr val="tx1"/>
                    </a:gs>
                  </a:gsLst>
                  <a:path path="circle">
                    <a:fillToRect l="100000" t="100000"/>
                  </a:path>
                </a:gradFill>
                <a:latin typeface="Segoe UI Semibold"/>
              </a:rPr>
              <a:t>Model (LLM)</a:t>
            </a:r>
          </a:p>
        </p:txBody>
      </p:sp>
      <p:sp>
        <p:nvSpPr>
          <p:cNvPr id="53" name="TextBox 52">
            <a:extLst>
              <a:ext uri="{FF2B5EF4-FFF2-40B4-BE49-F238E27FC236}">
                <a16:creationId xmlns:a16="http://schemas.microsoft.com/office/drawing/2014/main" id="{531A5662-6F93-D1C1-EE56-61C66B764E0A}"/>
              </a:ext>
              <a:ext uri="{C183D7F6-B498-43B3-948B-1728B52AA6E4}">
                <adec:decorative xmlns:adec="http://schemas.microsoft.com/office/drawing/2017/decorative" val="1"/>
              </a:ext>
            </a:extLst>
          </p:cNvPr>
          <p:cNvSpPr txBox="1"/>
          <p:nvPr/>
        </p:nvSpPr>
        <p:spPr>
          <a:xfrm>
            <a:off x="6983384" y="2024781"/>
            <a:ext cx="1742140" cy="646331"/>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Customer data is not stored outside the compliance boundary or used to train foundational models</a:t>
            </a:r>
          </a:p>
        </p:txBody>
      </p:sp>
      <p:sp>
        <p:nvSpPr>
          <p:cNvPr id="54" name="TextBox 53">
            <a:extLst>
              <a:ext uri="{FF2B5EF4-FFF2-40B4-BE49-F238E27FC236}">
                <a16:creationId xmlns:a16="http://schemas.microsoft.com/office/drawing/2014/main" id="{B715146A-BDCB-CAC6-E853-AA1613AF806E}"/>
              </a:ext>
              <a:ext uri="{C183D7F6-B498-43B3-948B-1728B52AA6E4}">
                <adec:decorative xmlns:adec="http://schemas.microsoft.com/office/drawing/2017/decorative" val="1"/>
              </a:ext>
            </a:extLst>
          </p:cNvPr>
          <p:cNvSpPr txBox="1"/>
          <p:nvPr/>
        </p:nvSpPr>
        <p:spPr>
          <a:xfrm>
            <a:off x="10651346" y="1701616"/>
            <a:ext cx="1344840" cy="96949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latin typeface="Segoe UI Semibold"/>
                <a:ea typeface="+mn-ea"/>
                <a:cs typeface="+mn-cs"/>
              </a:rPr>
              <a:t>Azure OpenAI </a:t>
            </a:r>
            <a:br>
              <a:rPr kumimoji="0" lang="en-US" sz="1050" b="0" i="0" u="none" strike="noStrike" kern="1200" cap="none" spc="0" normalizeH="0" baseline="0" noProof="0">
                <a:ln>
                  <a:noFill/>
                </a:ln>
                <a:effectLst/>
                <a:uLnTx/>
                <a:uFillTx/>
                <a:latin typeface="Segoe UI Semibold"/>
                <a:ea typeface="+mn-ea"/>
                <a:cs typeface="+mn-cs"/>
              </a:rPr>
            </a:br>
            <a:r>
              <a:rPr kumimoji="0" lang="en-US" sz="1050" b="0" i="0" u="none" strike="noStrike" kern="1200" cap="none" spc="0" normalizeH="0" baseline="0" noProof="0">
                <a:ln>
                  <a:noFill/>
                </a:ln>
                <a:effectLst/>
                <a:uLnTx/>
                <a:uFillTx/>
                <a:latin typeface="Segoe UI Semibold"/>
                <a:ea typeface="+mn-ea"/>
                <a:cs typeface="+mn-cs"/>
              </a:rPr>
              <a:t>instance is maintained by Microsoft. OpenAI has no access to the data or the model</a:t>
            </a:r>
          </a:p>
        </p:txBody>
      </p:sp>
      <p:sp>
        <p:nvSpPr>
          <p:cNvPr id="55" name="Rectangle: Rounded Corners 54">
            <a:extLst>
              <a:ext uri="{FF2B5EF4-FFF2-40B4-BE49-F238E27FC236}">
                <a16:creationId xmlns:a16="http://schemas.microsoft.com/office/drawing/2014/main" id="{1F43E3B2-62E9-427B-E131-AA78776F95C4}"/>
              </a:ext>
              <a:ext uri="{C183D7F6-B498-43B3-948B-1728B52AA6E4}">
                <adec:decorative xmlns:adec="http://schemas.microsoft.com/office/drawing/2017/decorative" val="1"/>
              </a:ext>
            </a:extLst>
          </p:cNvPr>
          <p:cNvSpPr/>
          <p:nvPr/>
        </p:nvSpPr>
        <p:spPr bwMode="auto">
          <a:xfrm>
            <a:off x="10842564" y="3304970"/>
            <a:ext cx="962404" cy="504576"/>
          </a:xfrm>
          <a:prstGeom prst="roundRect">
            <a:avLst/>
          </a:prstGeom>
          <a:solidFill>
            <a:schemeClr val="bg2"/>
          </a:solidFill>
          <a:ln w="2540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1371600">
              <a:tabLst>
                <a:tab pos="1371600" algn="l"/>
              </a:tabLst>
            </a:pPr>
            <a:r>
              <a:rPr lang="en-US" sz="1200">
                <a:ln w="3175">
                  <a:noFill/>
                </a:ln>
                <a:gradFill>
                  <a:gsLst>
                    <a:gs pos="68000">
                      <a:schemeClr val="tx1"/>
                    </a:gs>
                    <a:gs pos="100000">
                      <a:schemeClr val="tx1"/>
                    </a:gs>
                  </a:gsLst>
                  <a:path path="circle">
                    <a:fillToRect l="100000" t="100000"/>
                  </a:path>
                </a:gradFill>
                <a:latin typeface="Segoe UI Variable Display Semib" pitchFamily="2" charset="0"/>
                <a:cs typeface="Segoe UI" panose="020B0502040204020203" pitchFamily="34" charset="0"/>
              </a:rPr>
              <a:t>Azure </a:t>
            </a:r>
            <a:br>
              <a:rPr lang="en-US" sz="1200">
                <a:ln w="3175">
                  <a:noFill/>
                </a:ln>
                <a:gradFill>
                  <a:gsLst>
                    <a:gs pos="68000">
                      <a:schemeClr val="tx1"/>
                    </a:gs>
                    <a:gs pos="100000">
                      <a:schemeClr val="tx1"/>
                    </a:gs>
                  </a:gsLst>
                  <a:path path="circle">
                    <a:fillToRect l="100000" t="100000"/>
                  </a:path>
                </a:gradFill>
                <a:latin typeface="Segoe UI Variable Display Semib" pitchFamily="2" charset="0"/>
                <a:cs typeface="Segoe UI" panose="020B0502040204020203" pitchFamily="34" charset="0"/>
              </a:rPr>
            </a:br>
            <a:r>
              <a:rPr lang="en-US" sz="1200">
                <a:ln w="3175">
                  <a:noFill/>
                </a:ln>
                <a:gradFill>
                  <a:gsLst>
                    <a:gs pos="68000">
                      <a:schemeClr val="tx1"/>
                    </a:gs>
                    <a:gs pos="100000">
                      <a:schemeClr val="tx1"/>
                    </a:gs>
                  </a:gsLst>
                  <a:path path="circle">
                    <a:fillToRect l="100000" t="100000"/>
                  </a:path>
                </a:gradFill>
                <a:latin typeface="Segoe UI Variable Display Semib" pitchFamily="2" charset="0"/>
                <a:cs typeface="Segoe UI" panose="020B0502040204020203" pitchFamily="34" charset="0"/>
              </a:rPr>
              <a:t>OpenAI</a:t>
            </a:r>
          </a:p>
        </p:txBody>
      </p:sp>
      <p:sp>
        <p:nvSpPr>
          <p:cNvPr id="56" name="TextBox 55">
            <a:extLst>
              <a:ext uri="{FF2B5EF4-FFF2-40B4-BE49-F238E27FC236}">
                <a16:creationId xmlns:a16="http://schemas.microsoft.com/office/drawing/2014/main" id="{51CD1AB2-4DE2-BA18-814D-407059FD9CA5}"/>
              </a:ext>
              <a:ext uri="{C183D7F6-B498-43B3-948B-1728B52AA6E4}">
                <adec:decorative xmlns:adec="http://schemas.microsoft.com/office/drawing/2017/decorative" val="1"/>
              </a:ext>
            </a:extLst>
          </p:cNvPr>
          <p:cNvSpPr txBox="1"/>
          <p:nvPr/>
        </p:nvSpPr>
        <p:spPr>
          <a:xfrm>
            <a:off x="8640529" y="4169365"/>
            <a:ext cx="2487290" cy="323165"/>
          </a:xfrm>
          <a:prstGeom prst="rect">
            <a:avLst/>
          </a:prstGeom>
          <a:solidFill>
            <a:schemeClr val="bg2"/>
          </a:solidFill>
          <a:ln>
            <a:noFill/>
          </a:ln>
        </p:spPr>
        <p:txBody>
          <a:bodyPr wrap="square" lIns="91440" tIns="0" rIns="9144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effectLst/>
                <a:uLnTx/>
                <a:uFillTx/>
                <a:latin typeface="Segoe UI Semibold"/>
                <a:ea typeface="+mn-ea"/>
                <a:cs typeface="+mn-cs"/>
              </a:rPr>
              <a:t>Responsible AI checks are performed on input prompt and output results</a:t>
            </a:r>
          </a:p>
        </p:txBody>
      </p:sp>
      <p:cxnSp>
        <p:nvCxnSpPr>
          <p:cNvPr id="57" name="Straight Arrow Connector 56">
            <a:extLst>
              <a:ext uri="{FF2B5EF4-FFF2-40B4-BE49-F238E27FC236}">
                <a16:creationId xmlns:a16="http://schemas.microsoft.com/office/drawing/2014/main" id="{7C266422-207B-A8F3-F187-B25601F56FD5}"/>
              </a:ext>
              <a:ext uri="{C183D7F6-B498-43B3-948B-1728B52AA6E4}">
                <adec:decorative xmlns:adec="http://schemas.microsoft.com/office/drawing/2017/decorative" val="1"/>
              </a:ext>
            </a:extLst>
          </p:cNvPr>
          <p:cNvCxnSpPr>
            <a:cxnSpLocks/>
          </p:cNvCxnSpPr>
          <p:nvPr/>
        </p:nvCxnSpPr>
        <p:spPr>
          <a:xfrm flipH="1">
            <a:off x="3861054" y="3600461"/>
            <a:ext cx="1604426" cy="749362"/>
          </a:xfrm>
          <a:prstGeom prst="straightConnector1">
            <a:avLst/>
          </a:prstGeom>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61A27A4-08E1-2C2E-64B0-CAC413A1C194}"/>
              </a:ext>
              <a:ext uri="{C183D7F6-B498-43B3-948B-1728B52AA6E4}">
                <adec:decorative xmlns:adec="http://schemas.microsoft.com/office/drawing/2017/decorative" val="1"/>
              </a:ext>
            </a:extLst>
          </p:cNvPr>
          <p:cNvCxnSpPr>
            <a:cxnSpLocks/>
          </p:cNvCxnSpPr>
          <p:nvPr/>
        </p:nvCxnSpPr>
        <p:spPr>
          <a:xfrm flipH="1">
            <a:off x="3864928" y="3869299"/>
            <a:ext cx="1609049" cy="751522"/>
          </a:xfrm>
          <a:prstGeom prst="straightConnector1">
            <a:avLst/>
          </a:prstGeom>
          <a:ln w="19050" cap="rnd">
            <a:gradFill flip="none" rotWithShape="1">
              <a:gsLst>
                <a:gs pos="0">
                  <a:srgbClr val="C03BC4"/>
                </a:gs>
                <a:gs pos="80000">
                  <a:srgbClr val="0078D4"/>
                </a:gs>
              </a:gsLst>
              <a:path path="circle">
                <a:fillToRect l="100000" t="100000"/>
              </a:path>
              <a:tileRect r="-100000" b="-100000"/>
            </a:gradFill>
            <a:headEnd type="none" w="med" len="med"/>
            <a:tailEnd type="none" w="med" len="med"/>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723E471-AD32-A75E-1B8D-B714A7513C14}"/>
              </a:ext>
              <a:ext uri="{C183D7F6-B498-43B3-948B-1728B52AA6E4}">
                <adec:decorative xmlns:adec="http://schemas.microsoft.com/office/drawing/2017/decorative" val="1"/>
              </a:ext>
            </a:extLst>
          </p:cNvPr>
          <p:cNvCxnSpPr>
            <a:cxnSpLocks/>
          </p:cNvCxnSpPr>
          <p:nvPr/>
        </p:nvCxnSpPr>
        <p:spPr>
          <a:xfrm flipH="1">
            <a:off x="3855403" y="4072460"/>
            <a:ext cx="1784452" cy="833445"/>
          </a:xfrm>
          <a:prstGeom prst="straightConnector1">
            <a:avLst/>
          </a:prstGeom>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18EAE177-E6C7-D148-4C9F-4C60DB0543E5}"/>
              </a:ext>
              <a:ext uri="{C183D7F6-B498-43B3-948B-1728B52AA6E4}">
                <adec:decorative xmlns:adec="http://schemas.microsoft.com/office/drawing/2017/decorative" val="1"/>
              </a:ext>
            </a:extLst>
          </p:cNvPr>
          <p:cNvSpPr/>
          <p:nvPr/>
        </p:nvSpPr>
        <p:spPr bwMode="auto">
          <a:xfrm>
            <a:off x="5058429" y="3609744"/>
            <a:ext cx="234892" cy="234892"/>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2</a:t>
            </a:r>
          </a:p>
        </p:txBody>
      </p:sp>
      <p:sp>
        <p:nvSpPr>
          <p:cNvPr id="61" name="Oval 60">
            <a:extLst>
              <a:ext uri="{FF2B5EF4-FFF2-40B4-BE49-F238E27FC236}">
                <a16:creationId xmlns:a16="http://schemas.microsoft.com/office/drawing/2014/main" id="{BBB0BAB4-EFF4-9347-F989-212096213ECE}"/>
              </a:ext>
              <a:ext uri="{C183D7F6-B498-43B3-948B-1728B52AA6E4}">
                <adec:decorative xmlns:adec="http://schemas.microsoft.com/office/drawing/2017/decorative" val="1"/>
              </a:ext>
            </a:extLst>
          </p:cNvPr>
          <p:cNvSpPr/>
          <p:nvPr/>
        </p:nvSpPr>
        <p:spPr bwMode="auto">
          <a:xfrm>
            <a:off x="4710052" y="4047797"/>
            <a:ext cx="234892" cy="234892"/>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3</a:t>
            </a:r>
          </a:p>
        </p:txBody>
      </p:sp>
      <p:sp>
        <p:nvSpPr>
          <p:cNvPr id="63" name="Oval 62">
            <a:extLst>
              <a:ext uri="{FF2B5EF4-FFF2-40B4-BE49-F238E27FC236}">
                <a16:creationId xmlns:a16="http://schemas.microsoft.com/office/drawing/2014/main" id="{02F30663-3C9B-E6F9-2E85-9A54C2917428}"/>
              </a:ext>
              <a:ext uri="{C183D7F6-B498-43B3-948B-1728B52AA6E4}">
                <adec:decorative xmlns:adec="http://schemas.microsoft.com/office/drawing/2017/decorative" val="1"/>
              </a:ext>
            </a:extLst>
          </p:cNvPr>
          <p:cNvSpPr/>
          <p:nvPr/>
        </p:nvSpPr>
        <p:spPr bwMode="auto">
          <a:xfrm>
            <a:off x="4513261" y="4435615"/>
            <a:ext cx="234892" cy="234892"/>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1100" b="1">
                <a:solidFill>
                  <a:srgbClr val="FFFFFF"/>
                </a:solidFill>
              </a:rPr>
              <a:t>5</a:t>
            </a:r>
          </a:p>
        </p:txBody>
      </p:sp>
      <p:sp>
        <p:nvSpPr>
          <p:cNvPr id="64" name="Rectangle: Rounded Corners 63">
            <a:extLst>
              <a:ext uri="{FF2B5EF4-FFF2-40B4-BE49-F238E27FC236}">
                <a16:creationId xmlns:a16="http://schemas.microsoft.com/office/drawing/2014/main" id="{E6BC80B3-77A3-FF0D-7DE2-094C52DAF7D2}"/>
              </a:ext>
              <a:ext uri="{C183D7F6-B498-43B3-948B-1728B52AA6E4}">
                <adec:decorative xmlns:adec="http://schemas.microsoft.com/office/drawing/2017/decorative" val="1"/>
              </a:ext>
            </a:extLst>
          </p:cNvPr>
          <p:cNvSpPr/>
          <p:nvPr/>
        </p:nvSpPr>
        <p:spPr bwMode="auto">
          <a:xfrm>
            <a:off x="3963534" y="3171952"/>
            <a:ext cx="1405415" cy="274848"/>
          </a:xfrm>
          <a:prstGeom prst="roundRect">
            <a:avLst>
              <a:gd name="adj" fmla="val 50000"/>
            </a:avLst>
          </a:prstGeom>
          <a:solidFill>
            <a:schemeClr val="bg2"/>
          </a:solidFill>
          <a:ln w="2540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1371600">
              <a:tabLst>
                <a:tab pos="1371600" algn="l"/>
              </a:tabLst>
            </a:pPr>
            <a:r>
              <a:rPr lang="en-US" sz="1200">
                <a:ln w="3175">
                  <a:noFill/>
                </a:ln>
                <a:latin typeface="Segoe UI Variable Display Semib" pitchFamily="2" charset="0"/>
                <a:cs typeface="Segoe UI" panose="020B0502040204020203" pitchFamily="34" charset="0"/>
              </a:rPr>
              <a:t>Pre-processing</a:t>
            </a:r>
          </a:p>
        </p:txBody>
      </p:sp>
      <p:sp>
        <p:nvSpPr>
          <p:cNvPr id="65" name="TextBox 64">
            <a:extLst>
              <a:ext uri="{FF2B5EF4-FFF2-40B4-BE49-F238E27FC236}">
                <a16:creationId xmlns:a16="http://schemas.microsoft.com/office/drawing/2014/main" id="{D2C5C286-989F-10E9-E0D6-19F8E458689E}"/>
              </a:ext>
              <a:ext uri="{C183D7F6-B498-43B3-948B-1728B52AA6E4}">
                <adec:decorative xmlns:adec="http://schemas.microsoft.com/office/drawing/2017/decorative" val="1"/>
              </a:ext>
            </a:extLst>
          </p:cNvPr>
          <p:cNvSpPr txBox="1"/>
          <p:nvPr/>
        </p:nvSpPr>
        <p:spPr>
          <a:xfrm>
            <a:off x="4317804" y="3551912"/>
            <a:ext cx="650819" cy="161583"/>
          </a:xfrm>
          <a:prstGeom prst="rect">
            <a:avLst/>
          </a:prstGeom>
          <a:noFill/>
          <a:ln>
            <a:noFill/>
          </a:ln>
        </p:spPr>
        <p:txBody>
          <a:bodyPr wrap="none" lIns="0" tIns="0" rIns="0" bIns="0" rtlCol="0">
            <a:spAutoFit/>
          </a:bodyPr>
          <a:lstStyle/>
          <a:p>
            <a:pPr algn="ctr" defTabSz="1371600">
              <a:tabLst>
                <a:tab pos="1371600" algn="l"/>
              </a:tabLst>
              <a:defRPr/>
            </a:pPr>
            <a:r>
              <a:rPr lang="en-US" sz="105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Grounding</a:t>
            </a:r>
          </a:p>
        </p:txBody>
      </p:sp>
      <p:sp>
        <p:nvSpPr>
          <p:cNvPr id="71" name="TextBox 70">
            <a:extLst>
              <a:ext uri="{FF2B5EF4-FFF2-40B4-BE49-F238E27FC236}">
                <a16:creationId xmlns:a16="http://schemas.microsoft.com/office/drawing/2014/main" id="{744C82F1-37CE-FB0D-0B4B-60195B807E3F}"/>
              </a:ext>
              <a:ext uri="{C183D7F6-B498-43B3-948B-1728B52AA6E4}">
                <adec:decorative xmlns:adec="http://schemas.microsoft.com/office/drawing/2017/decorative" val="1"/>
              </a:ext>
            </a:extLst>
          </p:cNvPr>
          <p:cNvSpPr txBox="1"/>
          <p:nvPr/>
        </p:nvSpPr>
        <p:spPr>
          <a:xfrm>
            <a:off x="4621077" y="1110633"/>
            <a:ext cx="2949846" cy="215444"/>
          </a:xfrm>
          <a:prstGeom prst="rect">
            <a:avLst/>
          </a:prstGeom>
          <a:solidFill>
            <a:schemeClr val="bg2"/>
          </a:solidFill>
          <a:ln>
            <a:noFill/>
          </a:ln>
        </p:spPr>
        <p:txBody>
          <a:bodyPr wrap="none" lIns="91440" tIns="0" rIns="91440" bIns="0" rtlCol="0" anchor="ctr" anchorCtr="0">
            <a:spAutoFit/>
          </a:bodyPr>
          <a:lstStyle/>
          <a:p>
            <a:pPr marR="0" lvl="0" indent="0" defTabSz="1371600" fontAlgn="auto">
              <a:lnSpc>
                <a:spcPct val="100000"/>
              </a:lnSpc>
              <a:spcBef>
                <a:spcPts val="0"/>
              </a:spcBef>
              <a:spcAft>
                <a:spcPts val="0"/>
              </a:spcAft>
              <a:buClrTx/>
              <a:buSzTx/>
              <a:buFontTx/>
              <a:buNone/>
              <a:tabLst>
                <a:tab pos="1371600" algn="l"/>
              </a:tabLst>
              <a:defRPr/>
            </a:pPr>
            <a:r>
              <a:rPr lang="en-US" sz="1400">
                <a:ln w="3175">
                  <a:noFill/>
                </a:ln>
                <a:gradFill>
                  <a:gsLst>
                    <a:gs pos="0">
                      <a:srgbClr val="FFA38B"/>
                    </a:gs>
                    <a:gs pos="32000">
                      <a:srgbClr val="D59ED7"/>
                    </a:gs>
                    <a:gs pos="68000">
                      <a:srgbClr val="8DC8E8"/>
                    </a:gs>
                    <a:gs pos="100000">
                      <a:srgbClr val="49C5B1"/>
                    </a:gs>
                  </a:gsLst>
                  <a:path path="circle">
                    <a:fillToRect l="100000" t="100000"/>
                  </a:path>
                </a:gradFill>
                <a:latin typeface="Segoe UI Variable Display Semib" pitchFamily="2" charset="0"/>
                <a:cs typeface="Segoe UI" panose="020B0502040204020203" pitchFamily="34" charset="0"/>
              </a:rPr>
              <a:t>Microsoft Security trust boundary</a:t>
            </a:r>
          </a:p>
        </p:txBody>
      </p:sp>
      <p:grpSp>
        <p:nvGrpSpPr>
          <p:cNvPr id="84" name="Group 83">
            <a:extLst>
              <a:ext uri="{FF2B5EF4-FFF2-40B4-BE49-F238E27FC236}">
                <a16:creationId xmlns:a16="http://schemas.microsoft.com/office/drawing/2014/main" id="{DD8E1522-A9CF-5D77-5FE6-42EEF422D446}"/>
              </a:ext>
              <a:ext uri="{C183D7F6-B498-43B3-948B-1728B52AA6E4}">
                <adec:decorative xmlns:adec="http://schemas.microsoft.com/office/drawing/2017/decorative" val="1"/>
              </a:ext>
            </a:extLst>
          </p:cNvPr>
          <p:cNvGrpSpPr/>
          <p:nvPr/>
        </p:nvGrpSpPr>
        <p:grpSpPr>
          <a:xfrm>
            <a:off x="4061651" y="4080630"/>
            <a:ext cx="226774" cy="226773"/>
            <a:chOff x="3812363" y="3893780"/>
            <a:chExt cx="226774" cy="226773"/>
          </a:xfrm>
          <a:solidFill>
            <a:schemeClr val="bg1"/>
          </a:solidFill>
        </p:grpSpPr>
        <p:sp>
          <p:nvSpPr>
            <p:cNvPr id="85" name="Oval 84">
              <a:extLst>
                <a:ext uri="{FF2B5EF4-FFF2-40B4-BE49-F238E27FC236}">
                  <a16:creationId xmlns:a16="http://schemas.microsoft.com/office/drawing/2014/main" id="{C1F12AE1-871C-48EF-49A6-ABC6BC34BED8}"/>
                </a:ext>
              </a:extLst>
            </p:cNvPr>
            <p:cNvSpPr/>
            <p:nvPr/>
          </p:nvSpPr>
          <p:spPr bwMode="auto">
            <a:xfrm>
              <a:off x="3812363" y="3893780"/>
              <a:ext cx="226774" cy="226773"/>
            </a:xfrm>
            <a:prstGeom prst="ellipse">
              <a:avLst/>
            </a:prstGeom>
            <a:solidFill>
              <a:schemeClr val="bg1"/>
            </a:solidFill>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err="1">
                <a:gradFill>
                  <a:gsLst>
                    <a:gs pos="68000">
                      <a:schemeClr val="tx1"/>
                    </a:gs>
                    <a:gs pos="100000">
                      <a:schemeClr val="tx1"/>
                    </a:gs>
                  </a:gsLst>
                  <a:path path="circle">
                    <a:fillToRect l="100000" t="100000"/>
                  </a:path>
                </a:gradFill>
                <a:latin typeface="Segoe UI"/>
                <a:cs typeface="Segoe UI" pitchFamily="34" charset="0"/>
              </a:endParaRPr>
            </a:p>
          </p:txBody>
        </p:sp>
        <p:sp>
          <p:nvSpPr>
            <p:cNvPr id="86" name="Graphic 11">
              <a:extLst>
                <a:ext uri="{FF2B5EF4-FFF2-40B4-BE49-F238E27FC236}">
                  <a16:creationId xmlns:a16="http://schemas.microsoft.com/office/drawing/2014/main" id="{E406D844-E11D-AE2D-A922-7565C4DFC89E}"/>
                </a:ext>
              </a:extLst>
            </p:cNvPr>
            <p:cNvSpPr/>
            <p:nvPr/>
          </p:nvSpPr>
          <p:spPr>
            <a:xfrm>
              <a:off x="3885990" y="3951498"/>
              <a:ext cx="79521" cy="111336"/>
            </a:xfrm>
            <a:custGeom>
              <a:avLst/>
              <a:gdLst>
                <a:gd name="connsiteX0" fmla="*/ 294935 w 294934"/>
                <a:gd name="connsiteY0" fmla="*/ 412937 h 412937"/>
                <a:gd name="connsiteX1" fmla="*/ 0 w 294934"/>
                <a:gd name="connsiteY1" fmla="*/ 412937 h 412937"/>
                <a:gd name="connsiteX2" fmla="*/ 0 w 294934"/>
                <a:gd name="connsiteY2" fmla="*/ 193421 h 412937"/>
                <a:gd name="connsiteX3" fmla="*/ 294935 w 294934"/>
                <a:gd name="connsiteY3" fmla="*/ 193421 h 412937"/>
                <a:gd name="connsiteX4" fmla="*/ 294935 w 294934"/>
                <a:gd name="connsiteY4" fmla="*/ 412937 h 412937"/>
                <a:gd name="connsiteX5" fmla="*/ 294935 w 294934"/>
                <a:gd name="connsiteY5" fmla="*/ 412937 h 412937"/>
                <a:gd name="connsiteX6" fmla="*/ 294935 w 294934"/>
                <a:gd name="connsiteY6" fmla="*/ 412937 h 412937"/>
                <a:gd name="connsiteX7" fmla="*/ 294935 w 294934"/>
                <a:gd name="connsiteY7" fmla="*/ 412937 h 412937"/>
                <a:gd name="connsiteX8" fmla="*/ 294935 w 294934"/>
                <a:gd name="connsiteY8" fmla="*/ 412937 h 412937"/>
                <a:gd name="connsiteX9" fmla="*/ 241884 w 294934"/>
                <a:gd name="connsiteY9" fmla="*/ 193564 h 412937"/>
                <a:gd name="connsiteX10" fmla="*/ 241884 w 294934"/>
                <a:gd name="connsiteY10" fmla="*/ 92481 h 412937"/>
                <a:gd name="connsiteX11" fmla="*/ 149260 w 294934"/>
                <a:gd name="connsiteY11" fmla="*/ 0 h 412937"/>
                <a:gd name="connsiteX12" fmla="*/ 56779 w 294934"/>
                <a:gd name="connsiteY12" fmla="*/ 92481 h 412937"/>
                <a:gd name="connsiteX13" fmla="*/ 56779 w 294934"/>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935" h="412937">
                  <a:moveTo>
                    <a:pt x="294935" y="412937"/>
                  </a:moveTo>
                  <a:lnTo>
                    <a:pt x="0" y="412937"/>
                  </a:lnTo>
                  <a:lnTo>
                    <a:pt x="0" y="193421"/>
                  </a:lnTo>
                  <a:lnTo>
                    <a:pt x="294935" y="193421"/>
                  </a:lnTo>
                  <a:lnTo>
                    <a:pt x="294935" y="412937"/>
                  </a:lnTo>
                  <a:lnTo>
                    <a:pt x="294935" y="412937"/>
                  </a:lnTo>
                  <a:lnTo>
                    <a:pt x="294935" y="412937"/>
                  </a:lnTo>
                  <a:lnTo>
                    <a:pt x="294935" y="412937"/>
                  </a:lnTo>
                  <a:lnTo>
                    <a:pt x="294935" y="412937"/>
                  </a:lnTo>
                  <a:close/>
                  <a:moveTo>
                    <a:pt x="241884" y="193564"/>
                  </a:moveTo>
                  <a:lnTo>
                    <a:pt x="241884" y="92481"/>
                  </a:lnTo>
                  <a:cubicBezTo>
                    <a:pt x="241884" y="41867"/>
                    <a:pt x="201163" y="0"/>
                    <a:pt x="149260" y="0"/>
                  </a:cubicBezTo>
                  <a:cubicBezTo>
                    <a:pt x="97356" y="0"/>
                    <a:pt x="56779" y="42011"/>
                    <a:pt x="56779" y="92481"/>
                  </a:cubicBezTo>
                  <a:lnTo>
                    <a:pt x="56779" y="193564"/>
                  </a:lnTo>
                </a:path>
              </a:pathLst>
            </a:custGeom>
            <a:grpFill/>
            <a:ln w="12700" cap="sq">
              <a:solidFill>
                <a:schemeClr val="tx1"/>
              </a:solidFill>
              <a:prstDash val="solid"/>
              <a:miter lim="800000"/>
              <a:headEnd/>
              <a:tailE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a:ea typeface="+mn-ea"/>
                <a:cs typeface="+mn-cs"/>
              </a:endParaRPr>
            </a:p>
          </p:txBody>
        </p:sp>
      </p:grpSp>
      <p:grpSp>
        <p:nvGrpSpPr>
          <p:cNvPr id="87" name="Group 86">
            <a:extLst>
              <a:ext uri="{FF2B5EF4-FFF2-40B4-BE49-F238E27FC236}">
                <a16:creationId xmlns:a16="http://schemas.microsoft.com/office/drawing/2014/main" id="{21005CF2-EA36-3696-931A-F77828A2F0B3}"/>
              </a:ext>
              <a:ext uri="{C183D7F6-B498-43B3-948B-1728B52AA6E4}">
                <adec:decorative xmlns:adec="http://schemas.microsoft.com/office/drawing/2017/decorative" val="1"/>
              </a:ext>
            </a:extLst>
          </p:cNvPr>
          <p:cNvGrpSpPr/>
          <p:nvPr/>
        </p:nvGrpSpPr>
        <p:grpSpPr>
          <a:xfrm>
            <a:off x="4064440" y="4347241"/>
            <a:ext cx="226774" cy="226773"/>
            <a:chOff x="3843126" y="4137129"/>
            <a:chExt cx="226774" cy="226773"/>
          </a:xfrm>
          <a:solidFill>
            <a:schemeClr val="bg1"/>
          </a:solidFill>
        </p:grpSpPr>
        <p:sp>
          <p:nvSpPr>
            <p:cNvPr id="88" name="Oval 87">
              <a:extLst>
                <a:ext uri="{FF2B5EF4-FFF2-40B4-BE49-F238E27FC236}">
                  <a16:creationId xmlns:a16="http://schemas.microsoft.com/office/drawing/2014/main" id="{AC0FF312-0821-8887-365B-1BFC6326F8CF}"/>
                </a:ext>
              </a:extLst>
            </p:cNvPr>
            <p:cNvSpPr/>
            <p:nvPr/>
          </p:nvSpPr>
          <p:spPr bwMode="auto">
            <a:xfrm>
              <a:off x="3843126" y="4137129"/>
              <a:ext cx="226774" cy="226773"/>
            </a:xfrm>
            <a:prstGeom prst="ellipse">
              <a:avLst/>
            </a:prstGeom>
            <a:solidFill>
              <a:schemeClr val="bg1"/>
            </a:solidFill>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600" err="1">
                <a:gradFill>
                  <a:gsLst>
                    <a:gs pos="68000">
                      <a:schemeClr val="tx1"/>
                    </a:gs>
                    <a:gs pos="100000">
                      <a:schemeClr val="tx1"/>
                    </a:gs>
                  </a:gsLst>
                  <a:path path="circle">
                    <a:fillToRect l="100000" t="100000"/>
                  </a:path>
                </a:gradFill>
                <a:latin typeface="Segoe UI"/>
                <a:cs typeface="Segoe UI" pitchFamily="34" charset="0"/>
              </a:endParaRPr>
            </a:p>
          </p:txBody>
        </p:sp>
        <p:sp>
          <p:nvSpPr>
            <p:cNvPr id="89" name="Graphic 11">
              <a:extLst>
                <a:ext uri="{FF2B5EF4-FFF2-40B4-BE49-F238E27FC236}">
                  <a16:creationId xmlns:a16="http://schemas.microsoft.com/office/drawing/2014/main" id="{53236C8C-1E5B-9A52-4E36-224585BFE77D}"/>
                </a:ext>
              </a:extLst>
            </p:cNvPr>
            <p:cNvSpPr/>
            <p:nvPr/>
          </p:nvSpPr>
          <p:spPr>
            <a:xfrm>
              <a:off x="3916560" y="4194577"/>
              <a:ext cx="79907" cy="111877"/>
            </a:xfrm>
            <a:custGeom>
              <a:avLst/>
              <a:gdLst>
                <a:gd name="connsiteX0" fmla="*/ 294935 w 294934"/>
                <a:gd name="connsiteY0" fmla="*/ 412937 h 412937"/>
                <a:gd name="connsiteX1" fmla="*/ 0 w 294934"/>
                <a:gd name="connsiteY1" fmla="*/ 412937 h 412937"/>
                <a:gd name="connsiteX2" fmla="*/ 0 w 294934"/>
                <a:gd name="connsiteY2" fmla="*/ 193421 h 412937"/>
                <a:gd name="connsiteX3" fmla="*/ 294935 w 294934"/>
                <a:gd name="connsiteY3" fmla="*/ 193421 h 412937"/>
                <a:gd name="connsiteX4" fmla="*/ 294935 w 294934"/>
                <a:gd name="connsiteY4" fmla="*/ 412937 h 412937"/>
                <a:gd name="connsiteX5" fmla="*/ 294935 w 294934"/>
                <a:gd name="connsiteY5" fmla="*/ 412937 h 412937"/>
                <a:gd name="connsiteX6" fmla="*/ 294935 w 294934"/>
                <a:gd name="connsiteY6" fmla="*/ 412937 h 412937"/>
                <a:gd name="connsiteX7" fmla="*/ 294935 w 294934"/>
                <a:gd name="connsiteY7" fmla="*/ 412937 h 412937"/>
                <a:gd name="connsiteX8" fmla="*/ 294935 w 294934"/>
                <a:gd name="connsiteY8" fmla="*/ 412937 h 412937"/>
                <a:gd name="connsiteX9" fmla="*/ 241884 w 294934"/>
                <a:gd name="connsiteY9" fmla="*/ 193564 h 412937"/>
                <a:gd name="connsiteX10" fmla="*/ 241884 w 294934"/>
                <a:gd name="connsiteY10" fmla="*/ 92481 h 412937"/>
                <a:gd name="connsiteX11" fmla="*/ 149260 w 294934"/>
                <a:gd name="connsiteY11" fmla="*/ 0 h 412937"/>
                <a:gd name="connsiteX12" fmla="*/ 56779 w 294934"/>
                <a:gd name="connsiteY12" fmla="*/ 92481 h 412937"/>
                <a:gd name="connsiteX13" fmla="*/ 56779 w 294934"/>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935" h="412937">
                  <a:moveTo>
                    <a:pt x="294935" y="412937"/>
                  </a:moveTo>
                  <a:lnTo>
                    <a:pt x="0" y="412937"/>
                  </a:lnTo>
                  <a:lnTo>
                    <a:pt x="0" y="193421"/>
                  </a:lnTo>
                  <a:lnTo>
                    <a:pt x="294935" y="193421"/>
                  </a:lnTo>
                  <a:lnTo>
                    <a:pt x="294935" y="412937"/>
                  </a:lnTo>
                  <a:lnTo>
                    <a:pt x="294935" y="412937"/>
                  </a:lnTo>
                  <a:lnTo>
                    <a:pt x="294935" y="412937"/>
                  </a:lnTo>
                  <a:lnTo>
                    <a:pt x="294935" y="412937"/>
                  </a:lnTo>
                  <a:lnTo>
                    <a:pt x="294935" y="412937"/>
                  </a:lnTo>
                  <a:close/>
                  <a:moveTo>
                    <a:pt x="241884" y="193564"/>
                  </a:moveTo>
                  <a:lnTo>
                    <a:pt x="241884" y="92481"/>
                  </a:lnTo>
                  <a:cubicBezTo>
                    <a:pt x="241884" y="41867"/>
                    <a:pt x="201163" y="0"/>
                    <a:pt x="149260" y="0"/>
                  </a:cubicBezTo>
                  <a:cubicBezTo>
                    <a:pt x="97356" y="0"/>
                    <a:pt x="56779" y="42011"/>
                    <a:pt x="56779" y="92481"/>
                  </a:cubicBezTo>
                  <a:lnTo>
                    <a:pt x="56779" y="193564"/>
                  </a:lnTo>
                </a:path>
              </a:pathLst>
            </a:custGeom>
            <a:grpFill/>
            <a:ln w="12700" cap="sq">
              <a:solidFill>
                <a:schemeClr val="tx1"/>
              </a:solidFill>
              <a:prstDash val="solid"/>
              <a:miter lim="800000"/>
              <a:headEnd/>
              <a:tailEnd/>
            </a:ln>
          </p:spPr>
          <p:txBody>
            <a:bodyPr rtlCol="0" anchor="ctr"/>
            <a:lstStyle/>
            <a:p>
              <a:pPr defTabSz="914400"/>
              <a:endParaRPr lang="en-US" sz="1400">
                <a:gradFill>
                  <a:gsLst>
                    <a:gs pos="68000">
                      <a:schemeClr val="tx1"/>
                    </a:gs>
                    <a:gs pos="100000">
                      <a:schemeClr val="tx1"/>
                    </a:gs>
                  </a:gsLst>
                  <a:path path="circle">
                    <a:fillToRect l="100000" t="100000"/>
                  </a:path>
                </a:gradFill>
                <a:latin typeface="Segoe UI"/>
              </a:endParaRPr>
            </a:p>
          </p:txBody>
        </p:sp>
      </p:grpSp>
      <p:grpSp>
        <p:nvGrpSpPr>
          <p:cNvPr id="92" name="Group 91">
            <a:extLst>
              <a:ext uri="{FF2B5EF4-FFF2-40B4-BE49-F238E27FC236}">
                <a16:creationId xmlns:a16="http://schemas.microsoft.com/office/drawing/2014/main" id="{586C7E38-D04C-92BF-2806-92BE0382EEBA}"/>
              </a:ext>
              <a:ext uri="{C183D7F6-B498-43B3-948B-1728B52AA6E4}">
                <adec:decorative xmlns:adec="http://schemas.microsoft.com/office/drawing/2017/decorative" val="1"/>
              </a:ext>
            </a:extLst>
          </p:cNvPr>
          <p:cNvGrpSpPr/>
          <p:nvPr/>
        </p:nvGrpSpPr>
        <p:grpSpPr>
          <a:xfrm>
            <a:off x="4060470" y="4660111"/>
            <a:ext cx="226774" cy="226773"/>
            <a:chOff x="3935326" y="4380647"/>
            <a:chExt cx="226774" cy="226773"/>
          </a:xfrm>
          <a:solidFill>
            <a:schemeClr val="bg1"/>
          </a:solidFill>
        </p:grpSpPr>
        <p:sp>
          <p:nvSpPr>
            <p:cNvPr id="97" name="Oval 96">
              <a:extLst>
                <a:ext uri="{FF2B5EF4-FFF2-40B4-BE49-F238E27FC236}">
                  <a16:creationId xmlns:a16="http://schemas.microsoft.com/office/drawing/2014/main" id="{B06D5D9F-F1C7-E035-AE7E-EADA96037C2F}"/>
                </a:ext>
              </a:extLst>
            </p:cNvPr>
            <p:cNvSpPr/>
            <p:nvPr/>
          </p:nvSpPr>
          <p:spPr bwMode="auto">
            <a:xfrm>
              <a:off x="3935326" y="4380647"/>
              <a:ext cx="226774" cy="226773"/>
            </a:xfrm>
            <a:prstGeom prst="ellipse">
              <a:avLst/>
            </a:prstGeom>
            <a:solidFill>
              <a:schemeClr val="bg1"/>
            </a:solidFill>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gradFill>
                  <a:gsLst>
                    <a:gs pos="68000">
                      <a:schemeClr val="tx1"/>
                    </a:gs>
                    <a:gs pos="100000">
                      <a:schemeClr val="tx1"/>
                    </a:gs>
                  </a:gsLst>
                  <a:path path="circle">
                    <a:fillToRect l="100000" t="100000"/>
                  </a:path>
                </a:gradFill>
                <a:effectLst/>
                <a:uLnTx/>
                <a:uFillTx/>
                <a:latin typeface="Segoe UI"/>
                <a:ea typeface="Segoe UI" pitchFamily="34" charset="0"/>
                <a:cs typeface="Segoe UI" pitchFamily="34" charset="0"/>
              </a:endParaRPr>
            </a:p>
          </p:txBody>
        </p:sp>
        <p:sp>
          <p:nvSpPr>
            <p:cNvPr id="98" name="Graphic 11">
              <a:extLst>
                <a:ext uri="{FF2B5EF4-FFF2-40B4-BE49-F238E27FC236}">
                  <a16:creationId xmlns:a16="http://schemas.microsoft.com/office/drawing/2014/main" id="{79EAD8AD-8B2F-3B57-3B44-E50682082F7C}"/>
                </a:ext>
              </a:extLst>
            </p:cNvPr>
            <p:cNvSpPr/>
            <p:nvPr/>
          </p:nvSpPr>
          <p:spPr>
            <a:xfrm>
              <a:off x="4008362" y="4437538"/>
              <a:ext cx="80702" cy="112990"/>
            </a:xfrm>
            <a:custGeom>
              <a:avLst/>
              <a:gdLst>
                <a:gd name="connsiteX0" fmla="*/ 294935 w 294934"/>
                <a:gd name="connsiteY0" fmla="*/ 412937 h 412937"/>
                <a:gd name="connsiteX1" fmla="*/ 0 w 294934"/>
                <a:gd name="connsiteY1" fmla="*/ 412937 h 412937"/>
                <a:gd name="connsiteX2" fmla="*/ 0 w 294934"/>
                <a:gd name="connsiteY2" fmla="*/ 193421 h 412937"/>
                <a:gd name="connsiteX3" fmla="*/ 294935 w 294934"/>
                <a:gd name="connsiteY3" fmla="*/ 193421 h 412937"/>
                <a:gd name="connsiteX4" fmla="*/ 294935 w 294934"/>
                <a:gd name="connsiteY4" fmla="*/ 412937 h 412937"/>
                <a:gd name="connsiteX5" fmla="*/ 294935 w 294934"/>
                <a:gd name="connsiteY5" fmla="*/ 412937 h 412937"/>
                <a:gd name="connsiteX6" fmla="*/ 294935 w 294934"/>
                <a:gd name="connsiteY6" fmla="*/ 412937 h 412937"/>
                <a:gd name="connsiteX7" fmla="*/ 294935 w 294934"/>
                <a:gd name="connsiteY7" fmla="*/ 412937 h 412937"/>
                <a:gd name="connsiteX8" fmla="*/ 294935 w 294934"/>
                <a:gd name="connsiteY8" fmla="*/ 412937 h 412937"/>
                <a:gd name="connsiteX9" fmla="*/ 241884 w 294934"/>
                <a:gd name="connsiteY9" fmla="*/ 193564 h 412937"/>
                <a:gd name="connsiteX10" fmla="*/ 241884 w 294934"/>
                <a:gd name="connsiteY10" fmla="*/ 92481 h 412937"/>
                <a:gd name="connsiteX11" fmla="*/ 149260 w 294934"/>
                <a:gd name="connsiteY11" fmla="*/ 0 h 412937"/>
                <a:gd name="connsiteX12" fmla="*/ 56779 w 294934"/>
                <a:gd name="connsiteY12" fmla="*/ 92481 h 412937"/>
                <a:gd name="connsiteX13" fmla="*/ 56779 w 294934"/>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935" h="412937">
                  <a:moveTo>
                    <a:pt x="294935" y="412937"/>
                  </a:moveTo>
                  <a:lnTo>
                    <a:pt x="0" y="412937"/>
                  </a:lnTo>
                  <a:lnTo>
                    <a:pt x="0" y="193421"/>
                  </a:lnTo>
                  <a:lnTo>
                    <a:pt x="294935" y="193421"/>
                  </a:lnTo>
                  <a:lnTo>
                    <a:pt x="294935" y="412937"/>
                  </a:lnTo>
                  <a:lnTo>
                    <a:pt x="294935" y="412937"/>
                  </a:lnTo>
                  <a:lnTo>
                    <a:pt x="294935" y="412937"/>
                  </a:lnTo>
                  <a:lnTo>
                    <a:pt x="294935" y="412937"/>
                  </a:lnTo>
                  <a:lnTo>
                    <a:pt x="294935" y="412937"/>
                  </a:lnTo>
                  <a:close/>
                  <a:moveTo>
                    <a:pt x="241884" y="193564"/>
                  </a:moveTo>
                  <a:lnTo>
                    <a:pt x="241884" y="92481"/>
                  </a:lnTo>
                  <a:cubicBezTo>
                    <a:pt x="241884" y="41867"/>
                    <a:pt x="201163" y="0"/>
                    <a:pt x="149260" y="0"/>
                  </a:cubicBezTo>
                  <a:cubicBezTo>
                    <a:pt x="97356" y="0"/>
                    <a:pt x="56779" y="42011"/>
                    <a:pt x="56779" y="92481"/>
                  </a:cubicBezTo>
                  <a:lnTo>
                    <a:pt x="56779" y="193564"/>
                  </a:lnTo>
                </a:path>
              </a:pathLst>
            </a:custGeom>
            <a:grpFill/>
            <a:ln w="12700" cap="sq">
              <a:solidFill>
                <a:schemeClr val="tx1"/>
              </a:solidFill>
              <a:prstDash val="solid"/>
              <a:miter lim="800000"/>
              <a:headEnd/>
              <a:tailEnd/>
            </a:ln>
          </p:spPr>
          <p:txBody>
            <a:bodyPr rtlCol="0" anchor="ctr"/>
            <a:lstStyle/>
            <a:p>
              <a:pPr defTabSz="914400"/>
              <a:endParaRPr lang="en-US" sz="1400">
                <a:gradFill>
                  <a:gsLst>
                    <a:gs pos="68000">
                      <a:schemeClr val="tx1"/>
                    </a:gs>
                    <a:gs pos="100000">
                      <a:schemeClr val="tx1"/>
                    </a:gs>
                  </a:gsLst>
                  <a:path path="circle">
                    <a:fillToRect l="100000" t="100000"/>
                  </a:path>
                </a:gradFill>
                <a:latin typeface="Segoe UI"/>
              </a:endParaRPr>
            </a:p>
          </p:txBody>
        </p:sp>
      </p:grpSp>
      <p:sp>
        <p:nvSpPr>
          <p:cNvPr id="115" name="Rectangle: Rounded Corners 114">
            <a:extLst>
              <a:ext uri="{FF2B5EF4-FFF2-40B4-BE49-F238E27FC236}">
                <a16:creationId xmlns:a16="http://schemas.microsoft.com/office/drawing/2014/main" id="{23D01EF6-2951-95A2-56BF-D562D3067A81}"/>
              </a:ext>
              <a:ext uri="{C183D7F6-B498-43B3-948B-1728B52AA6E4}">
                <adec:decorative xmlns:adec="http://schemas.microsoft.com/office/drawing/2017/decorative" val="1"/>
              </a:ext>
            </a:extLst>
          </p:cNvPr>
          <p:cNvSpPr/>
          <p:nvPr/>
        </p:nvSpPr>
        <p:spPr bwMode="auto">
          <a:xfrm>
            <a:off x="9211755" y="3443266"/>
            <a:ext cx="1344839" cy="255615"/>
          </a:xfrm>
          <a:prstGeom prst="roundRect">
            <a:avLst>
              <a:gd name="adj" fmla="val 50000"/>
            </a:avLst>
          </a:prstGeom>
          <a:solidFill>
            <a:schemeClr val="bg2"/>
          </a:solidFill>
          <a:ln w="2540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1371600">
              <a:tabLst>
                <a:tab pos="1371600" algn="l"/>
              </a:tabLst>
            </a:pPr>
            <a:r>
              <a:rPr lang="en-US" sz="1200">
                <a:ln w="3175">
                  <a:noFill/>
                </a:ln>
                <a:gradFill>
                  <a:gsLst>
                    <a:gs pos="68000">
                      <a:schemeClr val="tx1"/>
                    </a:gs>
                    <a:gs pos="100000">
                      <a:schemeClr val="tx1"/>
                    </a:gs>
                  </a:gsLst>
                  <a:path path="circle">
                    <a:fillToRect l="100000" t="100000"/>
                  </a:path>
                </a:gradFill>
                <a:latin typeface="Segoe UI Variable Display Semib" pitchFamily="2" charset="0"/>
                <a:cs typeface="Segoe UI" panose="020B0502040204020203" pitchFamily="34" charset="0"/>
              </a:rPr>
              <a:t>Responsible AI</a:t>
            </a:r>
          </a:p>
        </p:txBody>
      </p:sp>
      <p:grpSp>
        <p:nvGrpSpPr>
          <p:cNvPr id="142" name="Group 141">
            <a:extLst>
              <a:ext uri="{FF2B5EF4-FFF2-40B4-BE49-F238E27FC236}">
                <a16:creationId xmlns:a16="http://schemas.microsoft.com/office/drawing/2014/main" id="{616FA375-C684-69DB-90FE-6E741A1714FB}"/>
              </a:ext>
              <a:ext uri="{C183D7F6-B498-43B3-948B-1728B52AA6E4}">
                <adec:decorative xmlns:adec="http://schemas.microsoft.com/office/drawing/2017/decorative" val="1"/>
              </a:ext>
            </a:extLst>
          </p:cNvPr>
          <p:cNvGrpSpPr/>
          <p:nvPr/>
        </p:nvGrpSpPr>
        <p:grpSpPr>
          <a:xfrm>
            <a:off x="1480589" y="2874834"/>
            <a:ext cx="2282974" cy="3078543"/>
            <a:chOff x="1203411" y="3074485"/>
            <a:chExt cx="2282974" cy="3078543"/>
          </a:xfrm>
        </p:grpSpPr>
        <p:sp>
          <p:nvSpPr>
            <p:cNvPr id="144" name="TextBox 143">
              <a:extLst>
                <a:ext uri="{FF2B5EF4-FFF2-40B4-BE49-F238E27FC236}">
                  <a16:creationId xmlns:a16="http://schemas.microsoft.com/office/drawing/2014/main" id="{EAD39289-D037-1FF9-3161-9AB6068B6D93}"/>
                </a:ext>
              </a:extLst>
            </p:cNvPr>
            <p:cNvSpPr txBox="1"/>
            <p:nvPr/>
          </p:nvSpPr>
          <p:spPr>
            <a:xfrm>
              <a:off x="1336595" y="3230629"/>
              <a:ext cx="2050177"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Plugins for Microsoft and</a:t>
              </a:r>
              <a:br>
                <a:rPr kumimoji="0" lang="en-US" sz="12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br>
              <a:r>
                <a:rPr kumimoji="0" lang="en-US" sz="12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third-party security products</a:t>
              </a:r>
            </a:p>
          </p:txBody>
        </p:sp>
        <p:pic>
          <p:nvPicPr>
            <p:cNvPr id="145" name="Picture 144">
              <a:extLst>
                <a:ext uri="{FF2B5EF4-FFF2-40B4-BE49-F238E27FC236}">
                  <a16:creationId xmlns:a16="http://schemas.microsoft.com/office/drawing/2014/main" id="{3B44203A-6478-6D04-F531-7126A6780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3362" y="3821468"/>
              <a:ext cx="195029" cy="195029"/>
            </a:xfrm>
            <a:prstGeom prst="rect">
              <a:avLst/>
            </a:prstGeom>
          </p:spPr>
        </p:pic>
        <p:sp>
          <p:nvSpPr>
            <p:cNvPr id="146" name="TextBox 145">
              <a:extLst>
                <a:ext uri="{FF2B5EF4-FFF2-40B4-BE49-F238E27FC236}">
                  <a16:creationId xmlns:a16="http://schemas.microsoft.com/office/drawing/2014/main" id="{EF796102-3914-B42C-915E-CC6B0E710F58}"/>
                </a:ext>
              </a:extLst>
            </p:cNvPr>
            <p:cNvSpPr txBox="1"/>
            <p:nvPr/>
          </p:nvSpPr>
          <p:spPr>
            <a:xfrm>
              <a:off x="2667257" y="4038044"/>
              <a:ext cx="447238"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Microsoft</a:t>
              </a:r>
              <a:b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b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Intune</a:t>
              </a:r>
            </a:p>
          </p:txBody>
        </p:sp>
        <p:sp>
          <p:nvSpPr>
            <p:cNvPr id="147" name="TextBox 146">
              <a:extLst>
                <a:ext uri="{FF2B5EF4-FFF2-40B4-BE49-F238E27FC236}">
                  <a16:creationId xmlns:a16="http://schemas.microsoft.com/office/drawing/2014/main" id="{A6B3BBE9-B1CD-1C6B-5440-B1B4A98BC2F0}"/>
                </a:ext>
              </a:extLst>
            </p:cNvPr>
            <p:cNvSpPr txBox="1"/>
            <p:nvPr/>
          </p:nvSpPr>
          <p:spPr>
            <a:xfrm>
              <a:off x="2684951" y="4659738"/>
              <a:ext cx="447238"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Microsoft</a:t>
              </a:r>
              <a:b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b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Sentinel</a:t>
              </a:r>
            </a:p>
          </p:txBody>
        </p:sp>
        <p:pic>
          <p:nvPicPr>
            <p:cNvPr id="148" name="Picture 147">
              <a:extLst>
                <a:ext uri="{FF2B5EF4-FFF2-40B4-BE49-F238E27FC236}">
                  <a16:creationId xmlns:a16="http://schemas.microsoft.com/office/drawing/2014/main" id="{BB53F67E-ABB4-564E-E151-E8D975EE6A1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811056" y="4416200"/>
              <a:ext cx="195029" cy="193562"/>
            </a:xfrm>
            <a:prstGeom prst="rect">
              <a:avLst/>
            </a:prstGeom>
          </p:spPr>
        </p:pic>
        <p:sp>
          <p:nvSpPr>
            <p:cNvPr id="151" name="TextBox 150">
              <a:extLst>
                <a:ext uri="{FF2B5EF4-FFF2-40B4-BE49-F238E27FC236}">
                  <a16:creationId xmlns:a16="http://schemas.microsoft.com/office/drawing/2014/main" id="{18BE4BFB-BCC1-86A5-DF8B-DC3074AE8AB8}"/>
                </a:ext>
              </a:extLst>
            </p:cNvPr>
            <p:cNvSpPr txBox="1"/>
            <p:nvPr/>
          </p:nvSpPr>
          <p:spPr>
            <a:xfrm>
              <a:off x="1550376" y="5384310"/>
              <a:ext cx="1589044" cy="184666"/>
            </a:xfrm>
            <a:prstGeom prst="rect">
              <a:avLst/>
            </a:prstGeom>
            <a:noFill/>
          </p:spPr>
          <p:txBody>
            <a:bodyPr wrap="square" lIns="0" tIns="0" rIns="0" bIns="0" rtlCol="0">
              <a:spAutoFit/>
            </a:bodyPr>
            <a:lstStyle/>
            <a:p>
              <a:pPr algn="ctr" defTabSz="914400">
                <a:defRPr/>
              </a:pPr>
              <a:r>
                <a:rPr lang="en-US" sz="1200">
                  <a:gradFill>
                    <a:gsLst>
                      <a:gs pos="68000">
                        <a:schemeClr val="tx1"/>
                      </a:gs>
                      <a:gs pos="100000">
                        <a:schemeClr val="tx1"/>
                      </a:gs>
                    </a:gsLst>
                    <a:path path="circle">
                      <a:fillToRect l="100000" t="100000"/>
                    </a:path>
                  </a:gradFill>
                  <a:latin typeface="Segoe UI Semibold"/>
                </a:rPr>
                <a:t>Partner plugins</a:t>
              </a:r>
            </a:p>
          </p:txBody>
        </p:sp>
        <p:sp>
          <p:nvSpPr>
            <p:cNvPr id="154" name="TextBox 153">
              <a:extLst>
                <a:ext uri="{FF2B5EF4-FFF2-40B4-BE49-F238E27FC236}">
                  <a16:creationId xmlns:a16="http://schemas.microsoft.com/office/drawing/2014/main" id="{14B46962-D00D-07E2-5C0B-A5A0F7C3D8B3}"/>
                </a:ext>
              </a:extLst>
            </p:cNvPr>
            <p:cNvSpPr txBox="1"/>
            <p:nvPr/>
          </p:nvSpPr>
          <p:spPr>
            <a:xfrm>
              <a:off x="1260306" y="5780256"/>
              <a:ext cx="2169185" cy="23083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Event logs, alerts, incidents, &amp; policies</a:t>
              </a:r>
              <a:endParaRPr kumimoji="0" lang="en-US" sz="1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a:ea typeface="+mn-ea"/>
                <a:cs typeface="+mn-cs"/>
              </a:endParaRPr>
            </a:p>
          </p:txBody>
        </p:sp>
        <p:sp>
          <p:nvSpPr>
            <p:cNvPr id="163" name="Rectangle: Rounded Corners 162">
              <a:extLst>
                <a:ext uri="{FF2B5EF4-FFF2-40B4-BE49-F238E27FC236}">
                  <a16:creationId xmlns:a16="http://schemas.microsoft.com/office/drawing/2014/main" id="{1EAADA3E-923D-9564-9AF7-73AE3E481EA8}"/>
                </a:ext>
                <a:ext uri="{C183D7F6-B498-43B3-948B-1728B52AA6E4}">
                  <adec:decorative xmlns:adec="http://schemas.microsoft.com/office/drawing/2017/decorative" val="1"/>
                </a:ext>
              </a:extLst>
            </p:cNvPr>
            <p:cNvSpPr/>
            <p:nvPr/>
          </p:nvSpPr>
          <p:spPr bwMode="auto">
            <a:xfrm>
              <a:off x="1203411" y="3074485"/>
              <a:ext cx="2282974" cy="3078543"/>
            </a:xfrm>
            <a:prstGeom prst="roundRect">
              <a:avLst>
                <a:gd name="adj" fmla="val 6772"/>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182880" rtlCol="0" anchor="t" anchorCtr="0"/>
            <a:lstStyle/>
            <a:p>
              <a:pPr algn="ctr"/>
              <a:endParaRPr lang="en-US" sz="2400" err="1">
                <a:ln w="3175">
                  <a:noFill/>
                </a:ln>
                <a:gradFill>
                  <a:gsLst>
                    <a:gs pos="68000">
                      <a:schemeClr val="tx1"/>
                    </a:gs>
                    <a:gs pos="100000">
                      <a:schemeClr val="tx1"/>
                    </a:gs>
                  </a:gsLst>
                  <a:path path="circle">
                    <a:fillToRect l="100000" t="100000"/>
                  </a:path>
                </a:gradFill>
                <a:latin typeface="Segoe UI Variable Display Semib" pitchFamily="2" charset="0"/>
                <a:cs typeface="Segoe UI" panose="020B0502040204020203" pitchFamily="34" charset="0"/>
              </a:endParaRPr>
            </a:p>
          </p:txBody>
        </p:sp>
        <p:grpSp>
          <p:nvGrpSpPr>
            <p:cNvPr id="165" name="Group 164">
              <a:extLst>
                <a:ext uri="{FF2B5EF4-FFF2-40B4-BE49-F238E27FC236}">
                  <a16:creationId xmlns:a16="http://schemas.microsoft.com/office/drawing/2014/main" id="{82EA6579-D8A0-A1EA-C618-6535282E9C36}"/>
                </a:ext>
              </a:extLst>
            </p:cNvPr>
            <p:cNvGrpSpPr/>
            <p:nvPr/>
          </p:nvGrpSpPr>
          <p:grpSpPr>
            <a:xfrm>
              <a:off x="1348961" y="5635859"/>
              <a:ext cx="1991283" cy="71663"/>
              <a:chOff x="1346868" y="5129143"/>
              <a:chExt cx="1991283" cy="71663"/>
            </a:xfrm>
          </p:grpSpPr>
          <p:cxnSp>
            <p:nvCxnSpPr>
              <p:cNvPr id="177" name="Straight Connector 176">
                <a:extLst>
                  <a:ext uri="{FF2B5EF4-FFF2-40B4-BE49-F238E27FC236}">
                    <a16:creationId xmlns:a16="http://schemas.microsoft.com/office/drawing/2014/main" id="{EBC800EF-D020-927B-3945-A718AD261D74}"/>
                  </a:ext>
                </a:extLst>
              </p:cNvPr>
              <p:cNvCxnSpPr>
                <a:cxnSpLocks/>
              </p:cNvCxnSpPr>
              <p:nvPr/>
            </p:nvCxnSpPr>
            <p:spPr>
              <a:xfrm>
                <a:off x="1356570" y="5200806"/>
                <a:ext cx="1972470"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F9443F7-802A-E363-07CF-47C05184A430}"/>
                  </a:ext>
                </a:extLst>
              </p:cNvPr>
              <p:cNvCxnSpPr>
                <a:cxnSpLocks/>
              </p:cNvCxnSpPr>
              <p:nvPr/>
            </p:nvCxnSpPr>
            <p:spPr>
              <a:xfrm>
                <a:off x="1346868" y="5129143"/>
                <a:ext cx="0" cy="71663"/>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C10E1D15-756A-3ACC-3DE0-F976C98E5E11}"/>
                  </a:ext>
                </a:extLst>
              </p:cNvPr>
              <p:cNvCxnSpPr>
                <a:cxnSpLocks/>
              </p:cNvCxnSpPr>
              <p:nvPr/>
            </p:nvCxnSpPr>
            <p:spPr>
              <a:xfrm>
                <a:off x="3338151" y="5129143"/>
                <a:ext cx="0" cy="71663"/>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grpSp>
        <p:sp>
          <p:nvSpPr>
            <p:cNvPr id="170" name="TextBox 169">
              <a:extLst>
                <a:ext uri="{FF2B5EF4-FFF2-40B4-BE49-F238E27FC236}">
                  <a16:creationId xmlns:a16="http://schemas.microsoft.com/office/drawing/2014/main" id="{4FE3AD05-3320-84AB-9992-CA8B1E4BA5F3}"/>
                </a:ext>
              </a:extLst>
            </p:cNvPr>
            <p:cNvSpPr txBox="1"/>
            <p:nvPr/>
          </p:nvSpPr>
          <p:spPr>
            <a:xfrm>
              <a:off x="1616544" y="5635859"/>
              <a:ext cx="1456708" cy="138499"/>
            </a:xfrm>
            <a:prstGeom prst="rect">
              <a:avLst/>
            </a:prstGeom>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effectLst/>
                  <a:uLnTx/>
                  <a:uFillTx/>
                  <a:latin typeface="Segoe UI Semibold"/>
                  <a:ea typeface="+mn-ea"/>
                  <a:cs typeface="+mn-cs"/>
                </a:rPr>
                <a:t>Your context and content</a:t>
              </a:r>
            </a:p>
          </p:txBody>
        </p:sp>
        <p:sp>
          <p:nvSpPr>
            <p:cNvPr id="171" name="TextBox 170">
              <a:extLst>
                <a:ext uri="{FF2B5EF4-FFF2-40B4-BE49-F238E27FC236}">
                  <a16:creationId xmlns:a16="http://schemas.microsoft.com/office/drawing/2014/main" id="{FFF87D0F-EA56-9ADA-3657-922048082128}"/>
                </a:ext>
              </a:extLst>
            </p:cNvPr>
            <p:cNvSpPr txBox="1"/>
            <p:nvPr/>
          </p:nvSpPr>
          <p:spPr>
            <a:xfrm>
              <a:off x="1346783" y="4038044"/>
              <a:ext cx="991241"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Microsoft Defender  XDR</a:t>
              </a:r>
            </a:p>
          </p:txBody>
        </p:sp>
        <p:pic>
          <p:nvPicPr>
            <p:cNvPr id="172" name="Graphic 171">
              <a:extLst>
                <a:ext uri="{FF2B5EF4-FFF2-40B4-BE49-F238E27FC236}">
                  <a16:creationId xmlns:a16="http://schemas.microsoft.com/office/drawing/2014/main" id="{B3473838-7BDD-91C2-3EC6-0A5185B193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00174" y="3781769"/>
              <a:ext cx="237273" cy="237273"/>
            </a:xfrm>
            <a:prstGeom prst="rect">
              <a:avLst/>
            </a:prstGeom>
          </p:spPr>
        </p:pic>
        <p:sp>
          <p:nvSpPr>
            <p:cNvPr id="175" name="TextBox 174">
              <a:extLst>
                <a:ext uri="{FF2B5EF4-FFF2-40B4-BE49-F238E27FC236}">
                  <a16:creationId xmlns:a16="http://schemas.microsoft.com/office/drawing/2014/main" id="{21FE0CEA-BF4A-624B-39AD-7B0E2BF56764}"/>
                </a:ext>
              </a:extLst>
            </p:cNvPr>
            <p:cNvSpPr txBox="1"/>
            <p:nvPr/>
          </p:nvSpPr>
          <p:spPr>
            <a:xfrm>
              <a:off x="1338643" y="4659738"/>
              <a:ext cx="1037601"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Microsoft Defender Threat Intelligence</a:t>
              </a:r>
            </a:p>
          </p:txBody>
        </p:sp>
        <p:pic>
          <p:nvPicPr>
            <p:cNvPr id="176" name="Graphic 175">
              <a:extLst>
                <a:ext uri="{FF2B5EF4-FFF2-40B4-BE49-F238E27FC236}">
                  <a16:creationId xmlns:a16="http://schemas.microsoft.com/office/drawing/2014/main" id="{35B47594-A029-75CD-FEE0-57B1BA731A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15214" y="4405342"/>
              <a:ext cx="237273" cy="237273"/>
            </a:xfrm>
            <a:prstGeom prst="rect">
              <a:avLst/>
            </a:prstGeom>
          </p:spPr>
        </p:pic>
      </p:grpSp>
      <p:sp>
        <p:nvSpPr>
          <p:cNvPr id="228" name="TextBox 227">
            <a:extLst>
              <a:ext uri="{FF2B5EF4-FFF2-40B4-BE49-F238E27FC236}">
                <a16:creationId xmlns:a16="http://schemas.microsoft.com/office/drawing/2014/main" id="{C419F1FB-177F-3A41-CC76-917B3054A840}"/>
              </a:ext>
              <a:ext uri="{C183D7F6-B498-43B3-948B-1728B52AA6E4}">
                <adec:decorative xmlns:adec="http://schemas.microsoft.com/office/drawing/2017/decorative" val="1"/>
              </a:ext>
            </a:extLst>
          </p:cNvPr>
          <p:cNvSpPr txBox="1"/>
          <p:nvPr/>
        </p:nvSpPr>
        <p:spPr>
          <a:xfrm>
            <a:off x="4785582" y="4600857"/>
            <a:ext cx="650819" cy="161583"/>
          </a:xfrm>
          <a:prstGeom prst="rect">
            <a:avLst/>
          </a:prstGeom>
          <a:solidFill>
            <a:schemeClr val="bg1"/>
          </a:solidFill>
          <a:ln>
            <a:noFill/>
          </a:ln>
        </p:spPr>
        <p:txBody>
          <a:bodyPr wrap="none" lIns="0" tIns="0" rIns="0" bIns="0" rtlCol="0">
            <a:spAutoFit/>
          </a:bodyPr>
          <a:lstStyle/>
          <a:p>
            <a:pPr algn="ctr" defTabSz="1371600">
              <a:tabLst>
                <a:tab pos="1371600" algn="l"/>
              </a:tabLst>
              <a:defRPr/>
            </a:pPr>
            <a:r>
              <a:rPr lang="en-US" sz="105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Grounding</a:t>
            </a:r>
          </a:p>
        </p:txBody>
      </p:sp>
      <p:sp>
        <p:nvSpPr>
          <p:cNvPr id="229" name="TextBox 228">
            <a:extLst>
              <a:ext uri="{FF2B5EF4-FFF2-40B4-BE49-F238E27FC236}">
                <a16:creationId xmlns:a16="http://schemas.microsoft.com/office/drawing/2014/main" id="{884F8849-FC1A-5047-4F2C-889217C1F5AC}"/>
              </a:ext>
              <a:ext uri="{C183D7F6-B498-43B3-948B-1728B52AA6E4}">
                <adec:decorative xmlns:adec="http://schemas.microsoft.com/office/drawing/2017/decorative" val="1"/>
              </a:ext>
            </a:extLst>
          </p:cNvPr>
          <p:cNvSpPr txBox="1"/>
          <p:nvPr/>
        </p:nvSpPr>
        <p:spPr>
          <a:xfrm>
            <a:off x="4838193" y="2186364"/>
            <a:ext cx="1860384" cy="161583"/>
          </a:xfrm>
          <a:prstGeom prst="rect">
            <a:avLst/>
          </a:prstGeom>
          <a:ln>
            <a:noFill/>
          </a:ln>
        </p:spPr>
        <p:txBody>
          <a:bodyPr wrap="square" lIns="0" tIns="0" rIns="0" bIns="0" rtlCol="0">
            <a:spAutoFit/>
          </a:bodyPr>
          <a:lstStyle/>
          <a:p>
            <a:pPr algn="ctr" defTabSz="1371600">
              <a:tabLst>
                <a:tab pos="1371600" algn="l"/>
              </a:tabLst>
              <a:defRPr/>
            </a:pPr>
            <a:r>
              <a:rPr lang="en-US" sz="105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Response and app commands</a:t>
            </a:r>
          </a:p>
        </p:txBody>
      </p:sp>
      <p:sp>
        <p:nvSpPr>
          <p:cNvPr id="230" name="Rectangle: Rounded Corners 229">
            <a:extLst>
              <a:ext uri="{FF2B5EF4-FFF2-40B4-BE49-F238E27FC236}">
                <a16:creationId xmlns:a16="http://schemas.microsoft.com/office/drawing/2014/main" id="{3F0F4192-7F35-902E-6675-CA34B54D21A6}"/>
              </a:ext>
              <a:ext uri="{C183D7F6-B498-43B3-948B-1728B52AA6E4}">
                <adec:decorative xmlns:adec="http://schemas.microsoft.com/office/drawing/2017/decorative" val="1"/>
              </a:ext>
            </a:extLst>
          </p:cNvPr>
          <p:cNvSpPr/>
          <p:nvPr/>
        </p:nvSpPr>
        <p:spPr bwMode="auto">
          <a:xfrm>
            <a:off x="4341360" y="4913531"/>
            <a:ext cx="1539847" cy="274848"/>
          </a:xfrm>
          <a:prstGeom prst="roundRect">
            <a:avLst>
              <a:gd name="adj" fmla="val 50000"/>
            </a:avLst>
          </a:prstGeom>
          <a:solidFill>
            <a:schemeClr val="bg2"/>
          </a:solidFill>
          <a:ln w="2540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0" tIns="146304" rIns="0" bIns="146304" numCol="1" spcCol="0" rtlCol="0" fromWordArt="0" anchor="ctr" anchorCtr="0" forceAA="0" compatLnSpc="1">
            <a:prstTxWarp prst="textNoShape">
              <a:avLst/>
            </a:prstTxWarp>
            <a:noAutofit/>
          </a:bodyPr>
          <a:lstStyle/>
          <a:p>
            <a:pPr algn="ctr" defTabSz="1371600">
              <a:tabLst>
                <a:tab pos="1371600" algn="l"/>
              </a:tabLst>
              <a:defRPr/>
            </a:pPr>
            <a:r>
              <a:rPr lang="en-US" sz="1200">
                <a:ln w="3175">
                  <a:noFill/>
                </a:ln>
                <a:gradFill>
                  <a:gsLst>
                    <a:gs pos="68000">
                      <a:schemeClr val="tx1"/>
                    </a:gs>
                    <a:gs pos="100000">
                      <a:schemeClr val="tx1"/>
                    </a:gs>
                  </a:gsLst>
                  <a:path path="circle">
                    <a:fillToRect l="100000" t="100000"/>
                  </a:path>
                </a:gradFill>
                <a:latin typeface="Segoe UI Variable Display Semib" pitchFamily="2" charset="0"/>
                <a:cs typeface="Segoe UI" panose="020B0502040204020203" pitchFamily="34" charset="0"/>
              </a:rPr>
              <a:t>Post-processing</a:t>
            </a:r>
          </a:p>
        </p:txBody>
      </p:sp>
      <p:grpSp>
        <p:nvGrpSpPr>
          <p:cNvPr id="75" name="Group 74">
            <a:extLst>
              <a:ext uri="{FF2B5EF4-FFF2-40B4-BE49-F238E27FC236}">
                <a16:creationId xmlns:a16="http://schemas.microsoft.com/office/drawing/2014/main" id="{82F35222-0FF9-54A2-1221-0558B8FD5522}"/>
              </a:ext>
              <a:ext uri="{C183D7F6-B498-43B3-948B-1728B52AA6E4}">
                <adec:decorative xmlns:adec="http://schemas.microsoft.com/office/drawing/2017/decorative" val="1"/>
              </a:ext>
            </a:extLst>
          </p:cNvPr>
          <p:cNvGrpSpPr/>
          <p:nvPr/>
        </p:nvGrpSpPr>
        <p:grpSpPr>
          <a:xfrm>
            <a:off x="5572806" y="2668780"/>
            <a:ext cx="1600745" cy="1600745"/>
            <a:chOff x="5295628" y="2868431"/>
            <a:chExt cx="1600745" cy="1600745"/>
          </a:xfrm>
        </p:grpSpPr>
        <p:sp>
          <p:nvSpPr>
            <p:cNvPr id="210" name="Oval 209">
              <a:extLst>
                <a:ext uri="{FF2B5EF4-FFF2-40B4-BE49-F238E27FC236}">
                  <a16:creationId xmlns:a16="http://schemas.microsoft.com/office/drawing/2014/main" id="{F5021D35-A6B2-1B99-D21F-2985865E003F}"/>
                </a:ext>
              </a:extLst>
            </p:cNvPr>
            <p:cNvSpPr/>
            <p:nvPr/>
          </p:nvSpPr>
          <p:spPr bwMode="auto">
            <a:xfrm>
              <a:off x="5295628" y="2868431"/>
              <a:ext cx="1600745" cy="1600745"/>
            </a:xfrm>
            <a:prstGeom prst="ellipse">
              <a:avLst/>
            </a:prstGeom>
            <a:solidFill>
              <a:srgbClr val="0B2636"/>
            </a:solidFill>
            <a:ln w="63897" cap="flat">
              <a:noFill/>
              <a:prstDash val="solid"/>
              <a:miter/>
            </a:ln>
            <a:effectLst/>
          </p:spPr>
          <p:txBody>
            <a:bodyPr rot="0" spcFirstLastPara="0" vertOverflow="overflow" horzOverflow="overflow" vert="horz" wrap="square" lIns="274320" tIns="822960" rIns="27432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491021" fontAlgn="base">
                <a:spcBef>
                  <a:spcPct val="0"/>
                </a:spcBef>
                <a:spcAft>
                  <a:spcPct val="0"/>
                </a:spcAft>
              </a:pPr>
              <a:endParaRPr lang="en-US" sz="1150" b="1" kern="0" err="1">
                <a:gradFill>
                  <a:gsLst>
                    <a:gs pos="100000">
                      <a:srgbClr val="FFFFFF"/>
                    </a:gs>
                    <a:gs pos="1000">
                      <a:srgbClr val="FFFFFF"/>
                    </a:gs>
                  </a:gsLst>
                  <a:path path="circle">
                    <a:fillToRect l="100000" t="100000"/>
                  </a:path>
                </a:gradFill>
                <a:latin typeface="Segoe Sans Display"/>
                <a:cs typeface="Segoe UI" pitchFamily="34" charset="0"/>
              </a:endParaRPr>
            </a:p>
          </p:txBody>
        </p:sp>
        <p:sp>
          <p:nvSpPr>
            <p:cNvPr id="68" name="Title 5">
              <a:extLst>
                <a:ext uri="{FF2B5EF4-FFF2-40B4-BE49-F238E27FC236}">
                  <a16:creationId xmlns:a16="http://schemas.microsoft.com/office/drawing/2014/main" id="{DE649766-1E09-0B46-FEA9-C12E907C0C85}"/>
                </a:ext>
              </a:extLst>
            </p:cNvPr>
            <p:cNvSpPr txBox="1">
              <a:spLocks/>
            </p:cNvSpPr>
            <p:nvPr/>
          </p:nvSpPr>
          <p:spPr>
            <a:xfrm>
              <a:off x="5331010" y="3840892"/>
              <a:ext cx="1529981" cy="338554"/>
            </a:xfrm>
            <a:prstGeom prst="rect">
              <a:avLst/>
            </a:prstGeom>
            <a:ln>
              <a:noFill/>
            </a:ln>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Segoe UI Semibold"/>
                  <a:ea typeface="+mn-ea"/>
                  <a:cs typeface="+mn-cs"/>
                </a:rPr>
                <a:t> Microsoft </a:t>
              </a:r>
              <a:br>
                <a:rPr kumimoji="0" lang="en-US" sz="1100" b="0" i="0" u="none" strike="noStrike" kern="1200" cap="none" spc="0" normalizeH="0" baseline="0" noProof="0">
                  <a:ln>
                    <a:noFill/>
                  </a:ln>
                  <a:solidFill>
                    <a:schemeClr val="bg1"/>
                  </a:solidFill>
                  <a:effectLst/>
                  <a:uLnTx/>
                  <a:uFillTx/>
                  <a:latin typeface="Segoe UI Semibold"/>
                  <a:ea typeface="+mn-ea"/>
                  <a:cs typeface="+mn-cs"/>
                </a:rPr>
              </a:br>
              <a:r>
                <a:rPr kumimoji="0" lang="en-US" sz="1100" b="0" i="0" u="none" strike="noStrike" kern="1200" cap="none" spc="0" normalizeH="0" baseline="0" noProof="0">
                  <a:ln>
                    <a:noFill/>
                  </a:ln>
                  <a:solidFill>
                    <a:schemeClr val="bg1"/>
                  </a:solidFill>
                  <a:effectLst/>
                  <a:uLnTx/>
                  <a:uFillTx/>
                  <a:latin typeface="Segoe UI Semibold"/>
                  <a:ea typeface="+mn-ea"/>
                  <a:cs typeface="+mn-cs"/>
                </a:rPr>
                <a:t>Security Copilot</a:t>
              </a:r>
            </a:p>
          </p:txBody>
        </p:sp>
      </p:grpSp>
      <p:grpSp>
        <p:nvGrpSpPr>
          <p:cNvPr id="2" name="Group 1">
            <a:extLst>
              <a:ext uri="{FF2B5EF4-FFF2-40B4-BE49-F238E27FC236}">
                <a16:creationId xmlns:a16="http://schemas.microsoft.com/office/drawing/2014/main" id="{46D9811B-C063-50EF-1185-89CEEA57D0C1}"/>
              </a:ext>
              <a:ext uri="{C183D7F6-B498-43B3-948B-1728B52AA6E4}">
                <adec:decorative xmlns:adec="http://schemas.microsoft.com/office/drawing/2017/decorative" val="1"/>
              </a:ext>
            </a:extLst>
          </p:cNvPr>
          <p:cNvGrpSpPr/>
          <p:nvPr/>
        </p:nvGrpSpPr>
        <p:grpSpPr>
          <a:xfrm>
            <a:off x="777241" y="1355154"/>
            <a:ext cx="3100621" cy="1207416"/>
            <a:chOff x="777241" y="1554805"/>
            <a:chExt cx="3100621" cy="1207416"/>
          </a:xfrm>
        </p:grpSpPr>
        <p:grpSp>
          <p:nvGrpSpPr>
            <p:cNvPr id="180" name="Group 179">
              <a:extLst>
                <a:ext uri="{FF2B5EF4-FFF2-40B4-BE49-F238E27FC236}">
                  <a16:creationId xmlns:a16="http://schemas.microsoft.com/office/drawing/2014/main" id="{CFF175CF-BBAA-D29D-1B96-C21C0781483B}"/>
                </a:ext>
              </a:extLst>
            </p:cNvPr>
            <p:cNvGrpSpPr/>
            <p:nvPr/>
          </p:nvGrpSpPr>
          <p:grpSpPr>
            <a:xfrm>
              <a:off x="777241" y="1554805"/>
              <a:ext cx="3100621" cy="1207416"/>
              <a:chOff x="500063" y="1399109"/>
              <a:chExt cx="3100621" cy="1207416"/>
            </a:xfrm>
          </p:grpSpPr>
          <p:sp>
            <p:nvSpPr>
              <p:cNvPr id="181" name="Rectangle: Rounded Corners 180">
                <a:extLst>
                  <a:ext uri="{FF2B5EF4-FFF2-40B4-BE49-F238E27FC236}">
                    <a16:creationId xmlns:a16="http://schemas.microsoft.com/office/drawing/2014/main" id="{61DF187E-6DD7-5ACD-D4E0-19142E5B4C4F}"/>
                  </a:ext>
                  <a:ext uri="{C183D7F6-B498-43B3-948B-1728B52AA6E4}">
                    <adec:decorative xmlns:adec="http://schemas.microsoft.com/office/drawing/2017/decorative" val="1"/>
                  </a:ext>
                </a:extLst>
              </p:cNvPr>
              <p:cNvSpPr/>
              <p:nvPr/>
            </p:nvSpPr>
            <p:spPr bwMode="auto">
              <a:xfrm>
                <a:off x="500063" y="1399109"/>
                <a:ext cx="3100621" cy="1207416"/>
              </a:xfrm>
              <a:prstGeom prst="roundRect">
                <a:avLst>
                  <a:gd name="adj" fmla="val 6772"/>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182880" rtlCol="0" anchor="t" anchorCtr="0"/>
              <a:lstStyle/>
              <a:p>
                <a:pPr algn="ctr"/>
                <a:endParaRPr lang="en-US" sz="2400" err="1">
                  <a:ln w="3175">
                    <a:noFill/>
                  </a:ln>
                  <a:gradFill>
                    <a:gsLst>
                      <a:gs pos="68000">
                        <a:schemeClr val="tx1"/>
                      </a:gs>
                      <a:gs pos="100000">
                        <a:schemeClr val="tx1"/>
                      </a:gs>
                    </a:gsLst>
                    <a:path path="circle">
                      <a:fillToRect l="100000" t="100000"/>
                    </a:path>
                  </a:gradFill>
                  <a:latin typeface="Segoe UI Variable Display Semib" pitchFamily="2" charset="0"/>
                  <a:cs typeface="Segoe UI" panose="020B0502040204020203" pitchFamily="34" charset="0"/>
                </a:endParaRPr>
              </a:p>
            </p:txBody>
          </p:sp>
          <p:sp>
            <p:nvSpPr>
              <p:cNvPr id="190" name="TextBox 189">
                <a:extLst>
                  <a:ext uri="{FF2B5EF4-FFF2-40B4-BE49-F238E27FC236}">
                    <a16:creationId xmlns:a16="http://schemas.microsoft.com/office/drawing/2014/main" id="{1797F2C4-74F8-E6D9-B14E-712DF5A1636A}"/>
                  </a:ext>
                </a:extLst>
              </p:cNvPr>
              <p:cNvSpPr txBox="1"/>
              <p:nvPr/>
            </p:nvSpPr>
            <p:spPr>
              <a:xfrm>
                <a:off x="600048" y="1478698"/>
                <a:ext cx="2900667"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Prompting in Microsoft Security solutions</a:t>
                </a:r>
              </a:p>
            </p:txBody>
          </p:sp>
          <p:grpSp>
            <p:nvGrpSpPr>
              <p:cNvPr id="191" name="Group 190">
                <a:extLst>
                  <a:ext uri="{FF2B5EF4-FFF2-40B4-BE49-F238E27FC236}">
                    <a16:creationId xmlns:a16="http://schemas.microsoft.com/office/drawing/2014/main" id="{6CEA0679-2467-68D8-9845-8CE97E702AEC}"/>
                  </a:ext>
                </a:extLst>
              </p:cNvPr>
              <p:cNvGrpSpPr/>
              <p:nvPr/>
            </p:nvGrpSpPr>
            <p:grpSpPr>
              <a:xfrm>
                <a:off x="634137" y="1772218"/>
                <a:ext cx="663643" cy="623015"/>
                <a:chOff x="2482149" y="1013674"/>
                <a:chExt cx="663643" cy="623015"/>
              </a:xfrm>
            </p:grpSpPr>
            <p:pic>
              <p:nvPicPr>
                <p:cNvPr id="207" name="Graphic 206">
                  <a:extLst>
                    <a:ext uri="{FF2B5EF4-FFF2-40B4-BE49-F238E27FC236}">
                      <a16:creationId xmlns:a16="http://schemas.microsoft.com/office/drawing/2014/main" id="{4AB9FDCB-25A1-A5E9-5606-EB5C70DF7C7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31089" y="1013674"/>
                  <a:ext cx="365760" cy="365760"/>
                </a:xfrm>
                <a:prstGeom prst="rect">
                  <a:avLst/>
                </a:prstGeom>
              </p:spPr>
            </p:pic>
            <p:sp>
              <p:nvSpPr>
                <p:cNvPr id="208" name="TextBox 207">
                  <a:extLst>
                    <a:ext uri="{FF2B5EF4-FFF2-40B4-BE49-F238E27FC236}">
                      <a16:creationId xmlns:a16="http://schemas.microsoft.com/office/drawing/2014/main" id="{1E402E8B-A1DE-E05B-607E-12C6B74F7297}"/>
                    </a:ext>
                  </a:extLst>
                </p:cNvPr>
                <p:cNvSpPr txBox="1"/>
                <p:nvPr/>
              </p:nvSpPr>
              <p:spPr>
                <a:xfrm>
                  <a:off x="2482149" y="1390468"/>
                  <a:ext cx="663643"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Microsoft</a:t>
                  </a:r>
                  <a:b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b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Defender XDR</a:t>
                  </a:r>
                </a:p>
              </p:txBody>
            </p:sp>
          </p:grpSp>
          <p:grpSp>
            <p:nvGrpSpPr>
              <p:cNvPr id="1032" name="Group 1031">
                <a:extLst>
                  <a:ext uri="{FF2B5EF4-FFF2-40B4-BE49-F238E27FC236}">
                    <a16:creationId xmlns:a16="http://schemas.microsoft.com/office/drawing/2014/main" id="{FCD63D80-A141-A99E-9449-1BFAF890D8E0}"/>
                  </a:ext>
                </a:extLst>
              </p:cNvPr>
              <p:cNvGrpSpPr/>
              <p:nvPr/>
            </p:nvGrpSpPr>
            <p:grpSpPr>
              <a:xfrm>
                <a:off x="2063878" y="1817026"/>
                <a:ext cx="447237" cy="602013"/>
                <a:chOff x="517595" y="1034676"/>
                <a:chExt cx="447237" cy="602013"/>
              </a:xfrm>
            </p:grpSpPr>
            <p:pic>
              <p:nvPicPr>
                <p:cNvPr id="204" name="Picture 203">
                  <a:extLst>
                    <a:ext uri="{FF2B5EF4-FFF2-40B4-BE49-F238E27FC236}">
                      <a16:creationId xmlns:a16="http://schemas.microsoft.com/office/drawing/2014/main" id="{708145D9-7C3B-6C0C-5768-4CF04A9ABE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41" y="1034676"/>
                  <a:ext cx="276144" cy="276144"/>
                </a:xfrm>
                <a:prstGeom prst="rect">
                  <a:avLst/>
                </a:prstGeom>
              </p:spPr>
            </p:pic>
            <p:sp>
              <p:nvSpPr>
                <p:cNvPr id="205" name="TextBox 204">
                  <a:extLst>
                    <a:ext uri="{FF2B5EF4-FFF2-40B4-BE49-F238E27FC236}">
                      <a16:creationId xmlns:a16="http://schemas.microsoft.com/office/drawing/2014/main" id="{3445E8E9-8C71-0E3D-ADF8-3FB54FD4839B}"/>
                    </a:ext>
                  </a:extLst>
                </p:cNvPr>
                <p:cNvSpPr txBox="1"/>
                <p:nvPr/>
              </p:nvSpPr>
              <p:spPr>
                <a:xfrm>
                  <a:off x="517595" y="1390468"/>
                  <a:ext cx="447237"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Microsoft</a:t>
                  </a:r>
                  <a:b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b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Intune</a:t>
                  </a:r>
                </a:p>
              </p:txBody>
            </p:sp>
          </p:grpSp>
          <p:sp>
            <p:nvSpPr>
              <p:cNvPr id="203" name="TextBox 202">
                <a:extLst>
                  <a:ext uri="{FF2B5EF4-FFF2-40B4-BE49-F238E27FC236}">
                    <a16:creationId xmlns:a16="http://schemas.microsoft.com/office/drawing/2014/main" id="{569DEB32-CDDF-D07F-DFF2-FD38268891E6}"/>
                  </a:ext>
                </a:extLst>
              </p:cNvPr>
              <p:cNvSpPr txBox="1"/>
              <p:nvPr/>
            </p:nvSpPr>
            <p:spPr>
              <a:xfrm>
                <a:off x="2592728" y="2172818"/>
                <a:ext cx="85342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Microsoft </a:t>
                </a:r>
                <a:b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b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Security Copilot</a:t>
                </a:r>
              </a:p>
            </p:txBody>
          </p:sp>
          <p:grpSp>
            <p:nvGrpSpPr>
              <p:cNvPr id="1037" name="Group 1036">
                <a:extLst>
                  <a:ext uri="{FF2B5EF4-FFF2-40B4-BE49-F238E27FC236}">
                    <a16:creationId xmlns:a16="http://schemas.microsoft.com/office/drawing/2014/main" id="{B2AC6D3C-2157-91BB-8735-C321406853EC}"/>
                  </a:ext>
                </a:extLst>
              </p:cNvPr>
              <p:cNvGrpSpPr/>
              <p:nvPr/>
            </p:nvGrpSpPr>
            <p:grpSpPr>
              <a:xfrm>
                <a:off x="1396030" y="1797717"/>
                <a:ext cx="447237" cy="608842"/>
                <a:chOff x="1354972" y="1576061"/>
                <a:chExt cx="447237" cy="608842"/>
              </a:xfrm>
            </p:grpSpPr>
            <p:pic>
              <p:nvPicPr>
                <p:cNvPr id="1038" name="Picture 1037">
                  <a:extLst>
                    <a:ext uri="{FF2B5EF4-FFF2-40B4-BE49-F238E27FC236}">
                      <a16:creationId xmlns:a16="http://schemas.microsoft.com/office/drawing/2014/main" id="{BA575866-49CB-46E9-593A-AF7F9AC2B10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16878" y="1576061"/>
                  <a:ext cx="317148" cy="314763"/>
                </a:xfrm>
                <a:prstGeom prst="rect">
                  <a:avLst/>
                </a:prstGeom>
              </p:spPr>
            </p:pic>
            <p:sp>
              <p:nvSpPr>
                <p:cNvPr id="1039" name="TextBox 1038">
                  <a:extLst>
                    <a:ext uri="{FF2B5EF4-FFF2-40B4-BE49-F238E27FC236}">
                      <a16:creationId xmlns:a16="http://schemas.microsoft.com/office/drawing/2014/main" id="{86911848-CCCF-7AC5-0EB6-78F820E59B31}"/>
                    </a:ext>
                  </a:extLst>
                </p:cNvPr>
                <p:cNvSpPr txBox="1"/>
                <p:nvPr/>
              </p:nvSpPr>
              <p:spPr>
                <a:xfrm>
                  <a:off x="1354972" y="1938682"/>
                  <a:ext cx="447237"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Microsoft</a:t>
                  </a:r>
                  <a:b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br>
                  <a:r>
                    <a:rPr kumimoji="0" lang="en-US" sz="8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Sentinel</a:t>
                  </a:r>
                </a:p>
              </p:txBody>
            </p:sp>
          </p:grpSp>
        </p:grpSp>
        <p:pic>
          <p:nvPicPr>
            <p:cNvPr id="4" name="Picture 3">
              <a:extLst>
                <a:ext uri="{FF2B5EF4-FFF2-40B4-BE49-F238E27FC236}">
                  <a16:creationId xmlns:a16="http://schemas.microsoft.com/office/drawing/2014/main" id="{79A98940-81C0-6693-7A03-B206756F6344}"/>
                </a:ext>
              </a:extLst>
            </p:cNvPr>
            <p:cNvPicPr>
              <a:picLocks noChangeAspect="1"/>
            </p:cNvPicPr>
            <p:nvPr/>
          </p:nvPicPr>
          <p:blipFill>
            <a:blip r:embed="rId8"/>
            <a:stretch>
              <a:fillRect/>
            </a:stretch>
          </p:blipFill>
          <p:spPr>
            <a:xfrm>
              <a:off x="3143116" y="1971752"/>
              <a:ext cx="307003" cy="278084"/>
            </a:xfrm>
            <a:prstGeom prst="rect">
              <a:avLst/>
            </a:prstGeom>
          </p:spPr>
        </p:pic>
      </p:grpSp>
      <p:pic>
        <p:nvPicPr>
          <p:cNvPr id="5" name="Picture 4">
            <a:extLst>
              <a:ext uri="{FF2B5EF4-FFF2-40B4-BE49-F238E27FC236}">
                <a16:creationId xmlns:a16="http://schemas.microsoft.com/office/drawing/2014/main" id="{D0DB26E6-4BA6-97DE-C511-9FDE9B98372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036875" y="2961902"/>
            <a:ext cx="660857" cy="598605"/>
          </a:xfrm>
          <a:prstGeom prst="rect">
            <a:avLst/>
          </a:prstGeom>
        </p:spPr>
      </p:pic>
      <p:grpSp>
        <p:nvGrpSpPr>
          <p:cNvPr id="15" name="Group 14">
            <a:extLst>
              <a:ext uri="{FF2B5EF4-FFF2-40B4-BE49-F238E27FC236}">
                <a16:creationId xmlns:a16="http://schemas.microsoft.com/office/drawing/2014/main" id="{E1C51B14-8F14-456C-0B67-342F57E2D1F7}"/>
              </a:ext>
              <a:ext uri="{C183D7F6-B498-43B3-948B-1728B52AA6E4}">
                <adec:decorative xmlns:adec="http://schemas.microsoft.com/office/drawing/2017/decorative" val="1"/>
              </a:ext>
            </a:extLst>
          </p:cNvPr>
          <p:cNvGrpSpPr/>
          <p:nvPr/>
        </p:nvGrpSpPr>
        <p:grpSpPr>
          <a:xfrm flipH="1">
            <a:off x="8974878" y="2187845"/>
            <a:ext cx="276455" cy="276455"/>
            <a:chOff x="10984153" y="5701411"/>
            <a:chExt cx="461578" cy="461578"/>
          </a:xfrm>
        </p:grpSpPr>
        <p:sp>
          <p:nvSpPr>
            <p:cNvPr id="3" name="Oval 2">
              <a:extLst>
                <a:ext uri="{FF2B5EF4-FFF2-40B4-BE49-F238E27FC236}">
                  <a16:creationId xmlns:a16="http://schemas.microsoft.com/office/drawing/2014/main" id="{B733B3D2-48F2-3502-5126-F0A498E86289}"/>
                </a:ext>
              </a:extLst>
            </p:cNvPr>
            <p:cNvSpPr/>
            <p:nvPr/>
          </p:nvSpPr>
          <p:spPr bwMode="auto">
            <a:xfrm>
              <a:off x="10984153" y="5701411"/>
              <a:ext cx="461578" cy="461578"/>
            </a:xfrm>
            <a:prstGeom prst="ellipse">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Display"/>
                <a:cs typeface="Segoe UI" pitchFamily="34" charset="0"/>
              </a:endParaRPr>
            </a:p>
          </p:txBody>
        </p:sp>
        <p:pic>
          <p:nvPicPr>
            <p:cNvPr id="12" name="Graphic 11">
              <a:extLst>
                <a:ext uri="{FF2B5EF4-FFF2-40B4-BE49-F238E27FC236}">
                  <a16:creationId xmlns:a16="http://schemas.microsoft.com/office/drawing/2014/main" id="{5B6C46AD-3F95-85B4-596D-6350CC320B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56657" y="5773915"/>
              <a:ext cx="316571" cy="316571"/>
            </a:xfrm>
            <a:prstGeom prst="rect">
              <a:avLst/>
            </a:prstGeom>
          </p:spPr>
        </p:pic>
      </p:grpSp>
      <p:grpSp>
        <p:nvGrpSpPr>
          <p:cNvPr id="23" name="Group 22">
            <a:extLst>
              <a:ext uri="{FF2B5EF4-FFF2-40B4-BE49-F238E27FC236}">
                <a16:creationId xmlns:a16="http://schemas.microsoft.com/office/drawing/2014/main" id="{9A813F36-A082-5D7E-41FE-07984BEBC971}"/>
              </a:ext>
              <a:ext uri="{C183D7F6-B498-43B3-948B-1728B52AA6E4}">
                <adec:decorative xmlns:adec="http://schemas.microsoft.com/office/drawing/2017/decorative" val="1"/>
              </a:ext>
            </a:extLst>
          </p:cNvPr>
          <p:cNvGrpSpPr/>
          <p:nvPr/>
        </p:nvGrpSpPr>
        <p:grpSpPr>
          <a:xfrm rot="5400000" flipH="1">
            <a:off x="11185539" y="2869816"/>
            <a:ext cx="276455" cy="276455"/>
            <a:chOff x="10984135" y="5701401"/>
            <a:chExt cx="461577" cy="461577"/>
          </a:xfrm>
        </p:grpSpPr>
        <p:sp>
          <p:nvSpPr>
            <p:cNvPr id="27" name="Oval 26">
              <a:extLst>
                <a:ext uri="{FF2B5EF4-FFF2-40B4-BE49-F238E27FC236}">
                  <a16:creationId xmlns:a16="http://schemas.microsoft.com/office/drawing/2014/main" id="{0E38F840-7CEC-62EC-F8B3-E1F2EB634115}"/>
                </a:ext>
              </a:extLst>
            </p:cNvPr>
            <p:cNvSpPr/>
            <p:nvPr/>
          </p:nvSpPr>
          <p:spPr bwMode="auto">
            <a:xfrm>
              <a:off x="10984135" y="5701401"/>
              <a:ext cx="461577" cy="461577"/>
            </a:xfrm>
            <a:prstGeom prst="ellipse">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Display"/>
                <a:cs typeface="Segoe UI" pitchFamily="34" charset="0"/>
              </a:endParaRPr>
            </a:p>
          </p:txBody>
        </p:sp>
        <p:pic>
          <p:nvPicPr>
            <p:cNvPr id="43" name="Graphic 42">
              <a:extLst>
                <a:ext uri="{FF2B5EF4-FFF2-40B4-BE49-F238E27FC236}">
                  <a16:creationId xmlns:a16="http://schemas.microsoft.com/office/drawing/2014/main" id="{32F00004-E188-2620-2E39-DD65CA387D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56657" y="5773915"/>
              <a:ext cx="316571" cy="316571"/>
            </a:xfrm>
            <a:prstGeom prst="rect">
              <a:avLst/>
            </a:prstGeom>
          </p:spPr>
        </p:pic>
      </p:grpSp>
      <p:grpSp>
        <p:nvGrpSpPr>
          <p:cNvPr id="67" name="Group 66">
            <a:extLst>
              <a:ext uri="{FF2B5EF4-FFF2-40B4-BE49-F238E27FC236}">
                <a16:creationId xmlns:a16="http://schemas.microsoft.com/office/drawing/2014/main" id="{B6824B96-CB61-A056-4CF5-90E6AF0E058F}"/>
              </a:ext>
              <a:ext uri="{C183D7F6-B498-43B3-948B-1728B52AA6E4}">
                <adec:decorative xmlns:adec="http://schemas.microsoft.com/office/drawing/2017/decorative" val="1"/>
              </a:ext>
            </a:extLst>
          </p:cNvPr>
          <p:cNvGrpSpPr/>
          <p:nvPr/>
        </p:nvGrpSpPr>
        <p:grpSpPr>
          <a:xfrm rot="16200000" flipH="1">
            <a:off x="9745947" y="3795896"/>
            <a:ext cx="276455" cy="276455"/>
            <a:chOff x="10984135" y="5701401"/>
            <a:chExt cx="461577" cy="461577"/>
          </a:xfrm>
        </p:grpSpPr>
        <p:sp>
          <p:nvSpPr>
            <p:cNvPr id="69" name="Oval 68">
              <a:extLst>
                <a:ext uri="{FF2B5EF4-FFF2-40B4-BE49-F238E27FC236}">
                  <a16:creationId xmlns:a16="http://schemas.microsoft.com/office/drawing/2014/main" id="{101D73D9-6A94-7593-8B14-34875EE9BF58}"/>
                </a:ext>
              </a:extLst>
            </p:cNvPr>
            <p:cNvSpPr/>
            <p:nvPr/>
          </p:nvSpPr>
          <p:spPr bwMode="auto">
            <a:xfrm>
              <a:off x="10984135" y="5701401"/>
              <a:ext cx="461577" cy="461577"/>
            </a:xfrm>
            <a:prstGeom prst="ellipse">
              <a:avLst/>
            </a:prstGeom>
            <a:solidFill>
              <a:schemeClr val="bg2">
                <a:lumMod val="90000"/>
                <a:lumOff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Display"/>
                <a:cs typeface="Segoe UI" pitchFamily="34" charset="0"/>
              </a:endParaRPr>
            </a:p>
          </p:txBody>
        </p:sp>
        <p:pic>
          <p:nvPicPr>
            <p:cNvPr id="70" name="Graphic 69">
              <a:extLst>
                <a:ext uri="{FF2B5EF4-FFF2-40B4-BE49-F238E27FC236}">
                  <a16:creationId xmlns:a16="http://schemas.microsoft.com/office/drawing/2014/main" id="{DC295D77-2592-5A15-0EC0-76A3C0420F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56657" y="5773915"/>
              <a:ext cx="316571" cy="316571"/>
            </a:xfrm>
            <a:prstGeom prst="rect">
              <a:avLst/>
            </a:prstGeom>
          </p:spPr>
        </p:pic>
      </p:grpSp>
      <p:grpSp>
        <p:nvGrpSpPr>
          <p:cNvPr id="72" name="Group 71">
            <a:extLst>
              <a:ext uri="{FF2B5EF4-FFF2-40B4-BE49-F238E27FC236}">
                <a16:creationId xmlns:a16="http://schemas.microsoft.com/office/drawing/2014/main" id="{93BD8C32-073B-4DCF-915C-08AC421A54D2}"/>
              </a:ext>
              <a:ext uri="{C183D7F6-B498-43B3-948B-1728B52AA6E4}">
                <adec:decorative xmlns:adec="http://schemas.microsoft.com/office/drawing/2017/decorative" val="1"/>
              </a:ext>
            </a:extLst>
          </p:cNvPr>
          <p:cNvGrpSpPr/>
          <p:nvPr/>
        </p:nvGrpSpPr>
        <p:grpSpPr>
          <a:xfrm>
            <a:off x="9418139" y="2782063"/>
            <a:ext cx="932070" cy="564188"/>
            <a:chOff x="9499920" y="3072918"/>
            <a:chExt cx="781396" cy="472984"/>
          </a:xfrm>
        </p:grpSpPr>
        <p:pic>
          <p:nvPicPr>
            <p:cNvPr id="7" name="Graphic 6">
              <a:extLst>
                <a:ext uri="{FF2B5EF4-FFF2-40B4-BE49-F238E27FC236}">
                  <a16:creationId xmlns:a16="http://schemas.microsoft.com/office/drawing/2014/main" id="{A2B89C57-A677-E702-24B3-540E009F82C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71621" y="3072918"/>
              <a:ext cx="435591" cy="435591"/>
            </a:xfrm>
            <a:prstGeom prst="rect">
              <a:avLst/>
            </a:prstGeom>
          </p:spPr>
        </p:pic>
        <p:pic>
          <p:nvPicPr>
            <p:cNvPr id="62" name="Graphic 61">
              <a:extLst>
                <a:ext uri="{FF2B5EF4-FFF2-40B4-BE49-F238E27FC236}">
                  <a16:creationId xmlns:a16="http://schemas.microsoft.com/office/drawing/2014/main" id="{52F8B3B2-4053-A9BE-A741-5132844AE8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0024010" y="3288596"/>
              <a:ext cx="257306" cy="257306"/>
            </a:xfrm>
            <a:prstGeom prst="rect">
              <a:avLst/>
            </a:prstGeom>
          </p:spPr>
        </p:pic>
        <p:pic>
          <p:nvPicPr>
            <p:cNvPr id="66" name="Graphic 65">
              <a:extLst>
                <a:ext uri="{FF2B5EF4-FFF2-40B4-BE49-F238E27FC236}">
                  <a16:creationId xmlns:a16="http://schemas.microsoft.com/office/drawing/2014/main" id="{A54A28EC-2522-B5E1-FA5B-E3EE5A08FB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99920" y="3288596"/>
              <a:ext cx="257306" cy="257306"/>
            </a:xfrm>
            <a:prstGeom prst="rect">
              <a:avLst/>
            </a:prstGeom>
          </p:spPr>
        </p:pic>
      </p:grpSp>
      <p:grpSp>
        <p:nvGrpSpPr>
          <p:cNvPr id="81" name="Group 80">
            <a:extLst>
              <a:ext uri="{FF2B5EF4-FFF2-40B4-BE49-F238E27FC236}">
                <a16:creationId xmlns:a16="http://schemas.microsoft.com/office/drawing/2014/main" id="{66223956-476B-41A7-7505-8E0A2DD3E4F6}"/>
              </a:ext>
              <a:ext uri="{C183D7F6-B498-43B3-948B-1728B52AA6E4}">
                <adec:decorative xmlns:adec="http://schemas.microsoft.com/office/drawing/2017/decorative" val="1"/>
              </a:ext>
            </a:extLst>
          </p:cNvPr>
          <p:cNvGrpSpPr/>
          <p:nvPr/>
        </p:nvGrpSpPr>
        <p:grpSpPr>
          <a:xfrm>
            <a:off x="6253916" y="5159349"/>
            <a:ext cx="1016407" cy="1031051"/>
            <a:chOff x="6253916" y="5388030"/>
            <a:chExt cx="1016407" cy="1031051"/>
          </a:xfrm>
        </p:grpSpPr>
        <p:sp>
          <p:nvSpPr>
            <p:cNvPr id="79" name="TextBox 78">
              <a:extLst>
                <a:ext uri="{FF2B5EF4-FFF2-40B4-BE49-F238E27FC236}">
                  <a16:creationId xmlns:a16="http://schemas.microsoft.com/office/drawing/2014/main" id="{D17EE106-D35A-84A0-0CD1-52B55EDED666}"/>
                </a:ext>
              </a:extLst>
            </p:cNvPr>
            <p:cNvSpPr txBox="1"/>
            <p:nvPr/>
          </p:nvSpPr>
          <p:spPr>
            <a:xfrm>
              <a:off x="6259735" y="5388030"/>
              <a:ext cx="1010588" cy="103105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Semibold"/>
                  <a:ea typeface="+mn-ea"/>
                  <a:cs typeface="+mn-cs"/>
                </a:rPr>
                <a:t>Data flow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panose="020B0502040204020203" pitchFamily="34" charset="0"/>
                  <a:cs typeface="Segoe UI" panose="020B0502040204020203" pitchFamily="34" charset="0"/>
                </a:rPr>
                <a:t>       </a:t>
              </a:r>
              <a:br>
                <a:rPr kumimoji="0" lang="en-US" sz="10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panose="020B0502040204020203" pitchFamily="34" charset="0"/>
                  <a:cs typeface="Segoe UI" panose="020B0502040204020203" pitchFamily="34" charset="0"/>
                </a:rPr>
              </a:br>
              <a:br>
                <a:rPr kumimoji="0" lang="en-US" sz="10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panose="020B0502040204020203" pitchFamily="34" charset="0"/>
                  <a:cs typeface="Segoe UI" panose="020B0502040204020203" pitchFamily="34" charset="0"/>
                </a:rPr>
              </a:br>
              <a:r>
                <a:rPr kumimoji="0" lang="en-US" sz="1000" b="0" i="0" u="none" strike="noStrike" kern="1200" cap="none" spc="0" normalizeH="0" baseline="0" noProof="0">
                  <a:ln>
                    <a:noFill/>
                  </a:ln>
                  <a:gradFill>
                    <a:gsLst>
                      <a:gs pos="68000">
                        <a:schemeClr val="tx1"/>
                      </a:gs>
                      <a:gs pos="100000">
                        <a:schemeClr val="tx1"/>
                      </a:gs>
                    </a:gsLst>
                    <a:path path="circle">
                      <a:fillToRect l="100000" t="100000"/>
                    </a:path>
                  </a:gradFill>
                  <a:effectLst/>
                  <a:uLnTx/>
                  <a:uFillTx/>
                  <a:latin typeface="Segoe UI" panose="020B0502040204020203" pitchFamily="34" charset="0"/>
                  <a:cs typeface="Segoe UI" panose="020B0502040204020203" pitchFamily="34" charset="0"/>
                </a:rPr>
                <a:t>= </a:t>
              </a:r>
              <a:r>
                <a:rPr lang="en-US" sz="1000">
                  <a:gradFill>
                    <a:gsLst>
                      <a:gs pos="68000">
                        <a:schemeClr val="tx1"/>
                      </a:gs>
                      <a:gs pos="100000">
                        <a:schemeClr val="tx1"/>
                      </a:gs>
                    </a:gsLst>
                    <a:path path="circle">
                      <a:fillToRect l="100000" t="100000"/>
                    </a:path>
                  </a:gradFill>
                  <a:latin typeface="Segoe UI" panose="020B0502040204020203" pitchFamily="34" charset="0"/>
                  <a:cs typeface="Segoe UI" panose="020B0502040204020203" pitchFamily="34" charset="0"/>
                </a:rPr>
                <a:t>all requests </a:t>
              </a:r>
              <a:br>
                <a:rPr lang="en-US" sz="1000">
                  <a:gradFill>
                    <a:gsLst>
                      <a:gs pos="68000">
                        <a:schemeClr val="tx1"/>
                      </a:gs>
                      <a:gs pos="100000">
                        <a:schemeClr val="tx1"/>
                      </a:gs>
                    </a:gsLst>
                    <a:path path="circle">
                      <a:fillToRect l="100000" t="100000"/>
                    </a:path>
                  </a:gradFill>
                  <a:latin typeface="Segoe UI" panose="020B0502040204020203" pitchFamily="34" charset="0"/>
                  <a:cs typeface="Segoe UI" panose="020B0502040204020203" pitchFamily="34" charset="0"/>
                </a:rPr>
              </a:br>
              <a:r>
                <a:rPr lang="en-US" sz="1000">
                  <a:gradFill>
                    <a:gsLst>
                      <a:gs pos="68000">
                        <a:schemeClr val="tx1"/>
                      </a:gs>
                      <a:gs pos="100000">
                        <a:schemeClr val="tx1"/>
                      </a:gs>
                    </a:gsLst>
                    <a:path path="circle">
                      <a:fillToRect l="100000" t="100000"/>
                    </a:path>
                  </a:gradFill>
                  <a:latin typeface="Segoe UI" panose="020B0502040204020203" pitchFamily="34" charset="0"/>
                  <a:cs typeface="Segoe UI" panose="020B0502040204020203" pitchFamily="34" charset="0"/>
                </a:rPr>
                <a:t>are encrypted </a:t>
              </a:r>
              <a:br>
                <a:rPr lang="en-US" sz="1000">
                  <a:gradFill>
                    <a:gsLst>
                      <a:gs pos="68000">
                        <a:schemeClr val="tx1"/>
                      </a:gs>
                      <a:gs pos="100000">
                        <a:schemeClr val="tx1"/>
                      </a:gs>
                    </a:gsLst>
                    <a:path path="circle">
                      <a:fillToRect l="100000" t="100000"/>
                    </a:path>
                  </a:gradFill>
                  <a:latin typeface="Segoe UI" panose="020B0502040204020203" pitchFamily="34" charset="0"/>
                  <a:cs typeface="Segoe UI" panose="020B0502040204020203" pitchFamily="34" charset="0"/>
                </a:rPr>
              </a:br>
              <a:r>
                <a:rPr lang="en-US" sz="1000">
                  <a:gradFill>
                    <a:gsLst>
                      <a:gs pos="68000">
                        <a:schemeClr val="tx1"/>
                      </a:gs>
                      <a:gs pos="100000">
                        <a:schemeClr val="tx1"/>
                      </a:gs>
                    </a:gsLst>
                    <a:path path="circle">
                      <a:fillToRect l="100000" t="100000"/>
                    </a:path>
                  </a:gradFill>
                  <a:latin typeface="Segoe UI" panose="020B0502040204020203" pitchFamily="34" charset="0"/>
                  <a:cs typeface="Segoe UI" panose="020B0502040204020203" pitchFamily="34" charset="0"/>
                </a:rPr>
                <a:t>via HTTPS)</a:t>
              </a:r>
            </a:p>
          </p:txBody>
        </p:sp>
        <p:grpSp>
          <p:nvGrpSpPr>
            <p:cNvPr id="73" name="Group 72">
              <a:extLst>
                <a:ext uri="{FF2B5EF4-FFF2-40B4-BE49-F238E27FC236}">
                  <a16:creationId xmlns:a16="http://schemas.microsoft.com/office/drawing/2014/main" id="{CB1E974B-ABA9-8D1B-88C0-AEFAB8A612AC}"/>
                </a:ext>
              </a:extLst>
            </p:cNvPr>
            <p:cNvGrpSpPr/>
            <p:nvPr/>
          </p:nvGrpSpPr>
          <p:grpSpPr>
            <a:xfrm>
              <a:off x="6253916" y="5698706"/>
              <a:ext cx="226774" cy="226773"/>
              <a:chOff x="3935326" y="4380647"/>
              <a:chExt cx="226774" cy="226773"/>
            </a:xfrm>
            <a:solidFill>
              <a:schemeClr val="bg1"/>
            </a:solidFill>
          </p:grpSpPr>
          <p:sp>
            <p:nvSpPr>
              <p:cNvPr id="76" name="Oval 75">
                <a:extLst>
                  <a:ext uri="{FF2B5EF4-FFF2-40B4-BE49-F238E27FC236}">
                    <a16:creationId xmlns:a16="http://schemas.microsoft.com/office/drawing/2014/main" id="{974E4B41-DDA3-6B27-8190-8F9C9491B249}"/>
                  </a:ext>
                </a:extLst>
              </p:cNvPr>
              <p:cNvSpPr/>
              <p:nvPr/>
            </p:nvSpPr>
            <p:spPr bwMode="auto">
              <a:xfrm>
                <a:off x="3935326" y="4380647"/>
                <a:ext cx="226774" cy="226773"/>
              </a:xfrm>
              <a:prstGeom prst="ellipse">
                <a:avLst/>
              </a:prstGeom>
              <a:solidFill>
                <a:schemeClr val="bg1"/>
              </a:solidFill>
              <a:ln w="19050" cap="rnd">
                <a:gradFill flip="none" rotWithShape="1">
                  <a:gsLst>
                    <a:gs pos="0">
                      <a:srgbClr val="C03BC4"/>
                    </a:gs>
                    <a:gs pos="80000">
                      <a:srgbClr val="0078D4"/>
                    </a:gs>
                  </a:gsLst>
                  <a:path path="circle">
                    <a:fillToRect l="100000" t="100000"/>
                  </a:path>
                  <a:tileRect r="-100000" b="-100000"/>
                </a:gradFill>
                <a:headEnd type="none" w="lg" len="sm"/>
                <a:tailEnd type="arrow"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err="1">
                  <a:ln>
                    <a:noFill/>
                  </a:ln>
                  <a:gradFill>
                    <a:gsLst>
                      <a:gs pos="68000">
                        <a:schemeClr val="tx1"/>
                      </a:gs>
                      <a:gs pos="100000">
                        <a:schemeClr val="tx1"/>
                      </a:gs>
                    </a:gsLst>
                    <a:path path="circle">
                      <a:fillToRect l="100000" t="100000"/>
                    </a:path>
                  </a:gradFill>
                  <a:effectLst/>
                  <a:uLnTx/>
                  <a:uFillTx/>
                  <a:latin typeface="Segoe UI"/>
                  <a:ea typeface="Segoe UI" pitchFamily="34" charset="0"/>
                  <a:cs typeface="Segoe UI" pitchFamily="34" charset="0"/>
                </a:endParaRPr>
              </a:p>
            </p:txBody>
          </p:sp>
          <p:sp>
            <p:nvSpPr>
              <p:cNvPr id="77" name="Graphic 11">
                <a:extLst>
                  <a:ext uri="{FF2B5EF4-FFF2-40B4-BE49-F238E27FC236}">
                    <a16:creationId xmlns:a16="http://schemas.microsoft.com/office/drawing/2014/main" id="{6889033C-44C5-8EEF-E1B4-8CBBCFD0FED6}"/>
                  </a:ext>
                </a:extLst>
              </p:cNvPr>
              <p:cNvSpPr/>
              <p:nvPr/>
            </p:nvSpPr>
            <p:spPr>
              <a:xfrm>
                <a:off x="4008362" y="4437538"/>
                <a:ext cx="80702" cy="112990"/>
              </a:xfrm>
              <a:custGeom>
                <a:avLst/>
                <a:gdLst>
                  <a:gd name="connsiteX0" fmla="*/ 294935 w 294934"/>
                  <a:gd name="connsiteY0" fmla="*/ 412937 h 412937"/>
                  <a:gd name="connsiteX1" fmla="*/ 0 w 294934"/>
                  <a:gd name="connsiteY1" fmla="*/ 412937 h 412937"/>
                  <a:gd name="connsiteX2" fmla="*/ 0 w 294934"/>
                  <a:gd name="connsiteY2" fmla="*/ 193421 h 412937"/>
                  <a:gd name="connsiteX3" fmla="*/ 294935 w 294934"/>
                  <a:gd name="connsiteY3" fmla="*/ 193421 h 412937"/>
                  <a:gd name="connsiteX4" fmla="*/ 294935 w 294934"/>
                  <a:gd name="connsiteY4" fmla="*/ 412937 h 412937"/>
                  <a:gd name="connsiteX5" fmla="*/ 294935 w 294934"/>
                  <a:gd name="connsiteY5" fmla="*/ 412937 h 412937"/>
                  <a:gd name="connsiteX6" fmla="*/ 294935 w 294934"/>
                  <a:gd name="connsiteY6" fmla="*/ 412937 h 412937"/>
                  <a:gd name="connsiteX7" fmla="*/ 294935 w 294934"/>
                  <a:gd name="connsiteY7" fmla="*/ 412937 h 412937"/>
                  <a:gd name="connsiteX8" fmla="*/ 294935 w 294934"/>
                  <a:gd name="connsiteY8" fmla="*/ 412937 h 412937"/>
                  <a:gd name="connsiteX9" fmla="*/ 241884 w 294934"/>
                  <a:gd name="connsiteY9" fmla="*/ 193564 h 412937"/>
                  <a:gd name="connsiteX10" fmla="*/ 241884 w 294934"/>
                  <a:gd name="connsiteY10" fmla="*/ 92481 h 412937"/>
                  <a:gd name="connsiteX11" fmla="*/ 149260 w 294934"/>
                  <a:gd name="connsiteY11" fmla="*/ 0 h 412937"/>
                  <a:gd name="connsiteX12" fmla="*/ 56779 w 294934"/>
                  <a:gd name="connsiteY12" fmla="*/ 92481 h 412937"/>
                  <a:gd name="connsiteX13" fmla="*/ 56779 w 294934"/>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 name="connsiteX0" fmla="*/ 294935 w 294935"/>
                  <a:gd name="connsiteY0" fmla="*/ 412937 h 412937"/>
                  <a:gd name="connsiteX1" fmla="*/ 0 w 294935"/>
                  <a:gd name="connsiteY1" fmla="*/ 412937 h 412937"/>
                  <a:gd name="connsiteX2" fmla="*/ 0 w 294935"/>
                  <a:gd name="connsiteY2" fmla="*/ 193421 h 412937"/>
                  <a:gd name="connsiteX3" fmla="*/ 294935 w 294935"/>
                  <a:gd name="connsiteY3" fmla="*/ 193421 h 412937"/>
                  <a:gd name="connsiteX4" fmla="*/ 294935 w 294935"/>
                  <a:gd name="connsiteY4" fmla="*/ 412937 h 412937"/>
                  <a:gd name="connsiteX5" fmla="*/ 294935 w 294935"/>
                  <a:gd name="connsiteY5" fmla="*/ 412937 h 412937"/>
                  <a:gd name="connsiteX6" fmla="*/ 294935 w 294935"/>
                  <a:gd name="connsiteY6" fmla="*/ 412937 h 412937"/>
                  <a:gd name="connsiteX7" fmla="*/ 294935 w 294935"/>
                  <a:gd name="connsiteY7" fmla="*/ 412937 h 412937"/>
                  <a:gd name="connsiteX8" fmla="*/ 294935 w 294935"/>
                  <a:gd name="connsiteY8" fmla="*/ 412937 h 412937"/>
                  <a:gd name="connsiteX9" fmla="*/ 241884 w 294935"/>
                  <a:gd name="connsiteY9" fmla="*/ 193564 h 412937"/>
                  <a:gd name="connsiteX10" fmla="*/ 241884 w 294935"/>
                  <a:gd name="connsiteY10" fmla="*/ 92481 h 412937"/>
                  <a:gd name="connsiteX11" fmla="*/ 149260 w 294935"/>
                  <a:gd name="connsiteY11" fmla="*/ 0 h 412937"/>
                  <a:gd name="connsiteX12" fmla="*/ 56779 w 294935"/>
                  <a:gd name="connsiteY12" fmla="*/ 92481 h 412937"/>
                  <a:gd name="connsiteX13" fmla="*/ 56779 w 294935"/>
                  <a:gd name="connsiteY13" fmla="*/ 193564 h 4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4935" h="412937">
                    <a:moveTo>
                      <a:pt x="294935" y="412937"/>
                    </a:moveTo>
                    <a:lnTo>
                      <a:pt x="0" y="412937"/>
                    </a:lnTo>
                    <a:lnTo>
                      <a:pt x="0" y="193421"/>
                    </a:lnTo>
                    <a:lnTo>
                      <a:pt x="294935" y="193421"/>
                    </a:lnTo>
                    <a:lnTo>
                      <a:pt x="294935" y="412937"/>
                    </a:lnTo>
                    <a:lnTo>
                      <a:pt x="294935" y="412937"/>
                    </a:lnTo>
                    <a:lnTo>
                      <a:pt x="294935" y="412937"/>
                    </a:lnTo>
                    <a:lnTo>
                      <a:pt x="294935" y="412937"/>
                    </a:lnTo>
                    <a:lnTo>
                      <a:pt x="294935" y="412937"/>
                    </a:lnTo>
                    <a:close/>
                    <a:moveTo>
                      <a:pt x="241884" y="193564"/>
                    </a:moveTo>
                    <a:lnTo>
                      <a:pt x="241884" y="92481"/>
                    </a:lnTo>
                    <a:cubicBezTo>
                      <a:pt x="241884" y="41867"/>
                      <a:pt x="201163" y="0"/>
                      <a:pt x="149260" y="0"/>
                    </a:cubicBezTo>
                    <a:cubicBezTo>
                      <a:pt x="97356" y="0"/>
                      <a:pt x="56779" y="42011"/>
                      <a:pt x="56779" y="92481"/>
                    </a:cubicBezTo>
                    <a:lnTo>
                      <a:pt x="56779" y="193564"/>
                    </a:lnTo>
                  </a:path>
                </a:pathLst>
              </a:custGeom>
              <a:grpFill/>
              <a:ln w="12700" cap="sq">
                <a:solidFill>
                  <a:schemeClr val="tx1"/>
                </a:solidFill>
                <a:prstDash val="solid"/>
                <a:miter lim="800000"/>
                <a:headEnd/>
                <a:tailEnd/>
              </a:ln>
            </p:spPr>
            <p:txBody>
              <a:bodyPr rtlCol="0" anchor="ctr"/>
              <a:lstStyle/>
              <a:p>
                <a:pPr defTabSz="914400"/>
                <a:endParaRPr lang="en-US" sz="1400">
                  <a:gradFill>
                    <a:gsLst>
                      <a:gs pos="68000">
                        <a:schemeClr val="tx1"/>
                      </a:gs>
                      <a:gs pos="100000">
                        <a:schemeClr val="tx1"/>
                      </a:gs>
                    </a:gsLst>
                    <a:path path="circle">
                      <a:fillToRect l="100000" t="100000"/>
                    </a:path>
                  </a:gradFill>
                  <a:latin typeface="Segoe UI"/>
                </a:endParaRPr>
              </a:p>
            </p:txBody>
          </p:sp>
        </p:grpSp>
      </p:grpSp>
    </p:spTree>
    <p:extLst>
      <p:ext uri="{BB962C8B-B14F-4D97-AF65-F5344CB8AC3E}">
        <p14:creationId xmlns:p14="http://schemas.microsoft.com/office/powerpoint/2010/main" val="13493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6"/>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circle(in)">
                                      <p:cBhvr>
                                        <p:cTn id="15" dur="1000"/>
                                        <p:tgtEl>
                                          <p:spTgt spid="74"/>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42" presetClass="path" presetSubtype="0" decel="100000" fill="hold" grpId="1" nodeType="withEffect">
                                  <p:stCondLst>
                                    <p:cond delay="0"/>
                                  </p:stCondLst>
                                  <p:childTnLst>
                                    <p:animMotion origin="layout" path="M -3.33333E-6 2.59259E-6 L -3.33333E-6 0.03403 " pathEditMode="relative" rAng="0" ptsTypes="AA">
                                      <p:cBhvr>
                                        <p:cTn id="21" dur="500" spd="-100000" fill="hold"/>
                                        <p:tgtEl>
                                          <p:spTgt spid="17"/>
                                        </p:tgtEl>
                                        <p:attrNameLst>
                                          <p:attrName>ppt_x</p:attrName>
                                          <p:attrName>ppt_y</p:attrName>
                                        </p:attrNameLst>
                                      </p:cBhvr>
                                      <p:rCtr x="0" y="1690"/>
                                    </p:animMotion>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42" presetClass="path" presetSubtype="0" decel="100000" fill="hold" grpId="1" nodeType="withEffect">
                                  <p:stCondLst>
                                    <p:cond delay="0"/>
                                  </p:stCondLst>
                                  <p:childTnLst>
                                    <p:animMotion origin="layout" path="M 2.29167E-6 2.59259E-6 L 2.29167E-6 0.03403 " pathEditMode="relative" rAng="0" ptsTypes="AA">
                                      <p:cBhvr>
                                        <p:cTn id="26" dur="500" spd="-100000" fill="hold"/>
                                        <p:tgtEl>
                                          <p:spTgt spid="18"/>
                                        </p:tgtEl>
                                        <p:attrNameLst>
                                          <p:attrName>ppt_x</p:attrName>
                                          <p:attrName>ppt_y</p:attrName>
                                        </p:attrNameLst>
                                      </p:cBhvr>
                                      <p:rCtr x="0" y="1690"/>
                                    </p:animMotion>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42" presetClass="path" presetSubtype="0" decel="100000" fill="hold" grpId="1" nodeType="withEffect">
                                  <p:stCondLst>
                                    <p:cond delay="0"/>
                                  </p:stCondLst>
                                  <p:childTnLst>
                                    <p:animMotion origin="layout" path="M 1.875E-6 -2.22222E-6 L 1.875E-6 0.03403 " pathEditMode="relative" rAng="0" ptsTypes="AA">
                                      <p:cBhvr>
                                        <p:cTn id="31" dur="500" spd="-100000" fill="hold"/>
                                        <p:tgtEl>
                                          <p:spTgt spid="16"/>
                                        </p:tgtEl>
                                        <p:attrNameLst>
                                          <p:attrName>ppt_x</p:attrName>
                                          <p:attrName>ppt_y</p:attrName>
                                        </p:attrNameLst>
                                      </p:cBhvr>
                                      <p:rCtr x="0" y="1690"/>
                                    </p:animMotion>
                                  </p:childTnLst>
                                </p:cTn>
                              </p:par>
                              <p:par>
                                <p:cTn id="32" presetID="10" presetClass="entr" presetSubtype="0"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500"/>
                                        <p:tgtEl>
                                          <p:spTgt spid="81"/>
                                        </p:tgtEl>
                                      </p:cBhvr>
                                    </p:animEffect>
                                  </p:childTnLst>
                                </p:cTn>
                              </p:par>
                              <p:par>
                                <p:cTn id="35" presetID="42" presetClass="path" presetSubtype="0" decel="100000" fill="hold" nodeType="withEffect">
                                  <p:stCondLst>
                                    <p:cond delay="0"/>
                                  </p:stCondLst>
                                  <p:childTnLst>
                                    <p:animMotion origin="layout" path="M 2.70833E-6 -4.81481E-6 L 2.70833E-6 0.03403 " pathEditMode="relative" rAng="0" ptsTypes="AA">
                                      <p:cBhvr>
                                        <p:cTn id="36" dur="500" spd="-100000" fill="hold"/>
                                        <p:tgtEl>
                                          <p:spTgt spid="81"/>
                                        </p:tgtEl>
                                        <p:attrNameLst>
                                          <p:attrName>ppt_x</p:attrName>
                                          <p:attrName>ppt_y</p:attrName>
                                        </p:attrNameLst>
                                      </p:cBhvr>
                                      <p:rCtr x="0" y="1690"/>
                                    </p:animMotion>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par>
                                <p:cTn id="50" presetID="10"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42" presetClass="path" presetSubtype="0" decel="100000" fill="hold" grpId="1" nodeType="withEffect">
                                  <p:stCondLst>
                                    <p:cond delay="0"/>
                                  </p:stCondLst>
                                  <p:childTnLst>
                                    <p:animMotion origin="layout" path="M -3.33333E-6 3.7037E-7 L -3.33333E-6 0.03403 " pathEditMode="relative" rAng="0" ptsTypes="AA">
                                      <p:cBhvr>
                                        <p:cTn id="65" dur="500" spd="-100000" fill="hold"/>
                                        <p:tgtEl>
                                          <p:spTgt spid="19"/>
                                        </p:tgtEl>
                                        <p:attrNameLst>
                                          <p:attrName>ppt_x</p:attrName>
                                          <p:attrName>ppt_y</p:attrName>
                                        </p:attrNameLst>
                                      </p:cBhvr>
                                      <p:rCtr x="0" y="1690"/>
                                    </p:animMotion>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42" presetClass="path" presetSubtype="0" decel="100000" fill="hold" grpId="1" nodeType="withEffect">
                                  <p:stCondLst>
                                    <p:cond delay="0"/>
                                  </p:stCondLst>
                                  <p:childTnLst>
                                    <p:animMotion origin="layout" path="M 3.95833E-6 3.7037E-7 L 3.95833E-6 0.03403 " pathEditMode="relative" rAng="0" ptsTypes="AA">
                                      <p:cBhvr>
                                        <p:cTn id="70" dur="500" spd="-100000" fill="hold"/>
                                        <p:tgtEl>
                                          <p:spTgt spid="20"/>
                                        </p:tgtEl>
                                        <p:attrNameLst>
                                          <p:attrName>ppt_x</p:attrName>
                                          <p:attrName>ppt_y</p:attrName>
                                        </p:attrNameLst>
                                      </p:cBhvr>
                                      <p:rCtr x="0" y="1690"/>
                                    </p:animMotion>
                                  </p:childTnLst>
                                </p:cTn>
                              </p:par>
                              <p:par>
                                <p:cTn id="71" presetID="22" presetClass="entr" presetSubtype="2"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right)">
                                      <p:cBhvr>
                                        <p:cTn id="73" dur="500"/>
                                        <p:tgtEl>
                                          <p:spTgt spid="5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animEffect transition="in" filter="fade">
                                      <p:cBhvr>
                                        <p:cTn id="82" dur="500"/>
                                        <p:tgtEl>
                                          <p:spTgt spid="64"/>
                                        </p:tgtEl>
                                      </p:cBhvr>
                                    </p:animEffect>
                                  </p:childTnLst>
                                </p:cTn>
                              </p:par>
                              <p:par>
                                <p:cTn id="83" presetID="10" presetClass="entr" presetSubtype="0" fill="hold" nodeType="with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fade">
                                      <p:cBhvr>
                                        <p:cTn id="85" dur="500"/>
                                        <p:tgtEl>
                                          <p:spTgt spid="84"/>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142"/>
                                        </p:tgtEl>
                                        <p:attrNameLst>
                                          <p:attrName>style.visibility</p:attrName>
                                        </p:attrNameLst>
                                      </p:cBhvr>
                                      <p:to>
                                        <p:strVal val="visible"/>
                                      </p:to>
                                    </p:set>
                                    <p:animEffect transition="in" filter="fade">
                                      <p:cBhvr>
                                        <p:cTn id="89" dur="500"/>
                                        <p:tgtEl>
                                          <p:spTgt spid="14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42" presetClass="path" presetSubtype="0" decel="100000" fill="hold" grpId="1" nodeType="withEffect">
                                  <p:stCondLst>
                                    <p:cond delay="0"/>
                                  </p:stCondLst>
                                  <p:childTnLst>
                                    <p:animMotion origin="layout" path="M -3.33333E-6 -1.85185E-6 L -3.33333E-6 0.03403 " pathEditMode="relative" rAng="0" ptsTypes="AA">
                                      <p:cBhvr>
                                        <p:cTn id="96" dur="500" spd="-100000" fill="hold"/>
                                        <p:tgtEl>
                                          <p:spTgt spid="21"/>
                                        </p:tgtEl>
                                        <p:attrNameLst>
                                          <p:attrName>ppt_x</p:attrName>
                                          <p:attrName>ppt_y</p:attrName>
                                        </p:attrNameLst>
                                      </p:cBhvr>
                                      <p:rCtr x="0" y="1690"/>
                                    </p:animMotion>
                                  </p:childTnLst>
                                </p:cTn>
                              </p:par>
                              <p:par>
                                <p:cTn id="97" presetID="10" presetClass="entr" presetSubtype="0" fill="hold" grpId="0" nodeType="with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500"/>
                                        <p:tgtEl>
                                          <p:spTgt spid="22"/>
                                        </p:tgtEl>
                                      </p:cBhvr>
                                    </p:animEffect>
                                  </p:childTnLst>
                                </p:cTn>
                              </p:par>
                              <p:par>
                                <p:cTn id="100" presetID="42" presetClass="path" presetSubtype="0" decel="100000" fill="hold" grpId="1" nodeType="withEffect">
                                  <p:stCondLst>
                                    <p:cond delay="0"/>
                                  </p:stCondLst>
                                  <p:childTnLst>
                                    <p:animMotion origin="layout" path="M 1.66667E-6 -3.33333E-6 L 1.66667E-6 0.03403 " pathEditMode="relative" rAng="0" ptsTypes="AA">
                                      <p:cBhvr>
                                        <p:cTn id="101" dur="500" spd="-100000" fill="hold"/>
                                        <p:tgtEl>
                                          <p:spTgt spid="22"/>
                                        </p:tgtEl>
                                        <p:attrNameLst>
                                          <p:attrName>ppt_x</p:attrName>
                                          <p:attrName>ppt_y</p:attrName>
                                        </p:attrNameLst>
                                      </p:cBhvr>
                                      <p:rCtr x="0" y="1690"/>
                                    </p:animMotion>
                                  </p:childTnLst>
                                </p:cTn>
                              </p:par>
                              <p:par>
                                <p:cTn id="102" presetID="22" presetClass="entr" presetSubtype="8" fill="hold" nodeType="with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wipe(left)">
                                      <p:cBhvr>
                                        <p:cTn id="104" dur="500"/>
                                        <p:tgtEl>
                                          <p:spTgt spid="58"/>
                                        </p:tgtEl>
                                      </p:cBhvr>
                                    </p:animEffect>
                                  </p:childTnLst>
                                </p:cTn>
                              </p:par>
                              <p:par>
                                <p:cTn id="105" presetID="10" presetClass="entr" presetSubtype="0" fill="hold" nodeType="with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fade">
                                      <p:cBhvr>
                                        <p:cTn id="107" dur="500"/>
                                        <p:tgtEl>
                                          <p:spTgt spid="8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1"/>
                                        </p:tgtEl>
                                        <p:attrNameLst>
                                          <p:attrName>style.visibility</p:attrName>
                                        </p:attrNameLst>
                                      </p:cBhvr>
                                      <p:to>
                                        <p:strVal val="visible"/>
                                      </p:to>
                                    </p:set>
                                    <p:animEffect transition="in" filter="fade">
                                      <p:cBhvr>
                                        <p:cTn id="110" dur="500"/>
                                        <p:tgtEl>
                                          <p:spTgt spid="61"/>
                                        </p:tgtEl>
                                      </p:cBhvr>
                                    </p:animEffect>
                                  </p:child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fade">
                                      <p:cBhvr>
                                        <p:cTn id="114" dur="500"/>
                                        <p:tgtEl>
                                          <p:spTgt spid="8"/>
                                        </p:tgtEl>
                                      </p:cBhvr>
                                    </p:animEffect>
                                  </p:childTnLst>
                                </p:cTn>
                              </p:par>
                            </p:childTnLst>
                          </p:cTn>
                        </p:par>
                        <p:par>
                          <p:cTn id="115" fill="hold">
                            <p:stCondLst>
                              <p:cond delay="1000"/>
                            </p:stCondLst>
                            <p:childTnLst>
                              <p:par>
                                <p:cTn id="116" presetID="22" presetClass="entr" presetSubtype="8" fill="hold" nodeType="after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wipe(left)">
                                      <p:cBhvr>
                                        <p:cTn id="118" dur="500"/>
                                        <p:tgtEl>
                                          <p:spTgt spid="4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500"/>
                                        <p:tgtEl>
                                          <p:spTgt spid="4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50"/>
                                        </p:tgtEl>
                                        <p:attrNameLst>
                                          <p:attrName>style.visibility</p:attrName>
                                        </p:attrNameLst>
                                      </p:cBhvr>
                                      <p:to>
                                        <p:strVal val="visible"/>
                                      </p:to>
                                    </p:set>
                                    <p:animEffect transition="in" filter="fade">
                                      <p:cBhvr>
                                        <p:cTn id="124" dur="500"/>
                                        <p:tgtEl>
                                          <p:spTgt spid="50"/>
                                        </p:tgtEl>
                                      </p:cBhvr>
                                    </p:animEffect>
                                  </p:childTnLst>
                                </p:cTn>
                              </p:par>
                              <p:par>
                                <p:cTn id="125" presetID="10" presetClass="entr" presetSubtype="0" fill="hold" nodeType="with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fade">
                                      <p:cBhvr>
                                        <p:cTn id="127" dur="500"/>
                                        <p:tgtEl>
                                          <p:spTgt spid="45"/>
                                        </p:tgtEl>
                                      </p:cBhvr>
                                    </p:animEffect>
                                  </p:childTnLst>
                                </p:cTn>
                              </p:par>
                            </p:childTnLst>
                          </p:cTn>
                        </p:par>
                        <p:par>
                          <p:cTn id="128" fill="hold">
                            <p:stCondLst>
                              <p:cond delay="1500"/>
                            </p:stCondLst>
                            <p:childTnLst>
                              <p:par>
                                <p:cTn id="129" presetID="10" presetClass="entr" presetSubtype="0" fill="hold" grpId="0" nodeType="after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fade">
                                      <p:cBhvr>
                                        <p:cTn id="134" dur="500"/>
                                        <p:tgtEl>
                                          <p:spTgt spid="5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56"/>
                                        </p:tgtEl>
                                        <p:attrNameLst>
                                          <p:attrName>style.visibility</p:attrName>
                                        </p:attrNameLst>
                                      </p:cBhvr>
                                      <p:to>
                                        <p:strVal val="visible"/>
                                      </p:to>
                                    </p:set>
                                    <p:animEffect transition="in" filter="fade">
                                      <p:cBhvr>
                                        <p:cTn id="137" dur="500"/>
                                        <p:tgtEl>
                                          <p:spTgt spid="56"/>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fade">
                                      <p:cBhvr>
                                        <p:cTn id="140" dur="500"/>
                                        <p:tgtEl>
                                          <p:spTgt spid="54"/>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55"/>
                                        </p:tgtEl>
                                        <p:attrNameLst>
                                          <p:attrName>style.visibility</p:attrName>
                                        </p:attrNameLst>
                                      </p:cBhvr>
                                      <p:to>
                                        <p:strVal val="visible"/>
                                      </p:to>
                                    </p:set>
                                    <p:animEffect transition="in" filter="fade">
                                      <p:cBhvr>
                                        <p:cTn id="143" dur="500"/>
                                        <p:tgtEl>
                                          <p:spTgt spid="55"/>
                                        </p:tgtEl>
                                      </p:cBhvr>
                                    </p:animEffect>
                                  </p:childTnLst>
                                </p:cTn>
                              </p:par>
                              <p:par>
                                <p:cTn id="144" presetID="10" presetClass="entr" presetSubtype="0" fill="hold" nodeType="withEffect">
                                  <p:stCondLst>
                                    <p:cond delay="0"/>
                                  </p:stCondLst>
                                  <p:childTnLst>
                                    <p:set>
                                      <p:cBhvr>
                                        <p:cTn id="145" dur="1" fill="hold">
                                          <p:stCondLst>
                                            <p:cond delay="0"/>
                                          </p:stCondLst>
                                        </p:cTn>
                                        <p:tgtEl>
                                          <p:spTgt spid="15"/>
                                        </p:tgtEl>
                                        <p:attrNameLst>
                                          <p:attrName>style.visibility</p:attrName>
                                        </p:attrNameLst>
                                      </p:cBhvr>
                                      <p:to>
                                        <p:strVal val="visible"/>
                                      </p:to>
                                    </p:set>
                                    <p:animEffect transition="in" filter="fade">
                                      <p:cBhvr>
                                        <p:cTn id="146" dur="500"/>
                                        <p:tgtEl>
                                          <p:spTgt spid="15"/>
                                        </p:tgtEl>
                                      </p:cBhvr>
                                    </p:animEffect>
                                  </p:childTnLst>
                                </p:cTn>
                              </p:par>
                              <p:par>
                                <p:cTn id="147" presetID="10" presetClass="entr" presetSubtype="0" fill="hold" nodeType="withEffect">
                                  <p:stCondLst>
                                    <p:cond delay="0"/>
                                  </p:stCondLst>
                                  <p:childTnLst>
                                    <p:set>
                                      <p:cBhvr>
                                        <p:cTn id="148" dur="1" fill="hold">
                                          <p:stCondLst>
                                            <p:cond delay="0"/>
                                          </p:stCondLst>
                                        </p:cTn>
                                        <p:tgtEl>
                                          <p:spTgt spid="67"/>
                                        </p:tgtEl>
                                        <p:attrNameLst>
                                          <p:attrName>style.visibility</p:attrName>
                                        </p:attrNameLst>
                                      </p:cBhvr>
                                      <p:to>
                                        <p:strVal val="visible"/>
                                      </p:to>
                                    </p:set>
                                    <p:animEffect transition="in" filter="fade">
                                      <p:cBhvr>
                                        <p:cTn id="149" dur="500"/>
                                        <p:tgtEl>
                                          <p:spTgt spid="67"/>
                                        </p:tgtEl>
                                      </p:cBhvr>
                                    </p:animEffect>
                                  </p:childTnLst>
                                </p:cTn>
                              </p:par>
                              <p:par>
                                <p:cTn id="150" presetID="10" presetClass="entr" presetSubtype="0" fill="hold" nodeType="withEffect">
                                  <p:stCondLst>
                                    <p:cond delay="0"/>
                                  </p:stCondLst>
                                  <p:childTnLst>
                                    <p:set>
                                      <p:cBhvr>
                                        <p:cTn id="151" dur="1" fill="hold">
                                          <p:stCondLst>
                                            <p:cond delay="0"/>
                                          </p:stCondLst>
                                        </p:cTn>
                                        <p:tgtEl>
                                          <p:spTgt spid="23"/>
                                        </p:tgtEl>
                                        <p:attrNameLst>
                                          <p:attrName>style.visibility</p:attrName>
                                        </p:attrNameLst>
                                      </p:cBhvr>
                                      <p:to>
                                        <p:strVal val="visible"/>
                                      </p:to>
                                    </p:set>
                                    <p:animEffect transition="in" filter="fade">
                                      <p:cBhvr>
                                        <p:cTn id="152" dur="500"/>
                                        <p:tgtEl>
                                          <p:spTgt spid="23"/>
                                        </p:tgtEl>
                                      </p:cBhvr>
                                    </p:animEffect>
                                  </p:childTnLst>
                                </p:cTn>
                              </p:par>
                              <p:par>
                                <p:cTn id="153" presetID="10" presetClass="entr" presetSubtype="0" fill="hold" nodeType="withEffect">
                                  <p:stCondLst>
                                    <p:cond delay="0"/>
                                  </p:stCondLst>
                                  <p:childTnLst>
                                    <p:set>
                                      <p:cBhvr>
                                        <p:cTn id="154" dur="1" fill="hold">
                                          <p:stCondLst>
                                            <p:cond delay="0"/>
                                          </p:stCondLst>
                                        </p:cTn>
                                        <p:tgtEl>
                                          <p:spTgt spid="72"/>
                                        </p:tgtEl>
                                        <p:attrNameLst>
                                          <p:attrName>style.visibility</p:attrName>
                                        </p:attrNameLst>
                                      </p:cBhvr>
                                      <p:to>
                                        <p:strVal val="visible"/>
                                      </p:to>
                                    </p:set>
                                    <p:animEffect transition="in" filter="fade">
                                      <p:cBhvr>
                                        <p:cTn id="155" dur="500"/>
                                        <p:tgtEl>
                                          <p:spTgt spid="72"/>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115"/>
                                        </p:tgtEl>
                                        <p:attrNameLst>
                                          <p:attrName>style.visibility</p:attrName>
                                        </p:attrNameLst>
                                      </p:cBhvr>
                                      <p:to>
                                        <p:strVal val="visible"/>
                                      </p:to>
                                    </p:set>
                                    <p:animEffect transition="in" filter="fade">
                                      <p:cBhvr>
                                        <p:cTn id="158" dur="500"/>
                                        <p:tgtEl>
                                          <p:spTgt spid="115"/>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24"/>
                                        </p:tgtEl>
                                        <p:attrNameLst>
                                          <p:attrName>style.visibility</p:attrName>
                                        </p:attrNameLst>
                                      </p:cBhvr>
                                      <p:to>
                                        <p:strVal val="visible"/>
                                      </p:to>
                                    </p:set>
                                    <p:animEffect transition="in" filter="fade">
                                      <p:cBhvr>
                                        <p:cTn id="163" dur="500"/>
                                        <p:tgtEl>
                                          <p:spTgt spid="24"/>
                                        </p:tgtEl>
                                      </p:cBhvr>
                                    </p:animEffect>
                                  </p:childTnLst>
                                </p:cTn>
                              </p:par>
                              <p:par>
                                <p:cTn id="164" presetID="42" presetClass="path" presetSubtype="0" decel="100000" fill="hold" grpId="1" nodeType="withEffect">
                                  <p:stCondLst>
                                    <p:cond delay="0"/>
                                  </p:stCondLst>
                                  <p:childTnLst>
                                    <p:animMotion origin="layout" path="M -3.33333E-6 4.44444E-6 L -3.33333E-6 0.03402 " pathEditMode="relative" rAng="0" ptsTypes="AA">
                                      <p:cBhvr>
                                        <p:cTn id="165" dur="500" spd="-100000" fill="hold"/>
                                        <p:tgtEl>
                                          <p:spTgt spid="24"/>
                                        </p:tgtEl>
                                        <p:attrNameLst>
                                          <p:attrName>ppt_x</p:attrName>
                                          <p:attrName>ppt_y</p:attrName>
                                        </p:attrNameLst>
                                      </p:cBhvr>
                                      <p:rCtr x="0" y="1690"/>
                                    </p:animMotion>
                                  </p:childTnLst>
                                </p:cTn>
                              </p:par>
                              <p:par>
                                <p:cTn id="166" presetID="10" presetClass="entr" presetSubtype="0" fill="hold" grpId="0"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500"/>
                                        <p:tgtEl>
                                          <p:spTgt spid="25"/>
                                        </p:tgtEl>
                                      </p:cBhvr>
                                    </p:animEffect>
                                  </p:childTnLst>
                                </p:cTn>
                              </p:par>
                              <p:par>
                                <p:cTn id="169" presetID="42" presetClass="path" presetSubtype="0" decel="100000" fill="hold" grpId="1" nodeType="withEffect">
                                  <p:stCondLst>
                                    <p:cond delay="0"/>
                                  </p:stCondLst>
                                  <p:childTnLst>
                                    <p:animMotion origin="layout" path="M -3.75E-6 4.44444E-6 L -3.75E-6 0.03402 " pathEditMode="relative" rAng="0" ptsTypes="AA">
                                      <p:cBhvr>
                                        <p:cTn id="170" dur="500" spd="-100000" fill="hold"/>
                                        <p:tgtEl>
                                          <p:spTgt spid="25"/>
                                        </p:tgtEl>
                                        <p:attrNameLst>
                                          <p:attrName>ppt_x</p:attrName>
                                          <p:attrName>ppt_y</p:attrName>
                                        </p:attrNameLst>
                                      </p:cBhvr>
                                      <p:rCtr x="0" y="1690"/>
                                    </p:animMotion>
                                  </p:childTnLst>
                                </p:cTn>
                              </p:par>
                              <p:par>
                                <p:cTn id="171" presetID="10" presetClass="entr" presetSubtype="0" fill="hold" grpId="0" nodeType="withEffect">
                                  <p:stCondLst>
                                    <p:cond delay="0"/>
                                  </p:stCondLst>
                                  <p:childTnLst>
                                    <p:set>
                                      <p:cBhvr>
                                        <p:cTn id="172" dur="1" fill="hold">
                                          <p:stCondLst>
                                            <p:cond delay="0"/>
                                          </p:stCondLst>
                                        </p:cTn>
                                        <p:tgtEl>
                                          <p:spTgt spid="49"/>
                                        </p:tgtEl>
                                        <p:attrNameLst>
                                          <p:attrName>style.visibility</p:attrName>
                                        </p:attrNameLst>
                                      </p:cBhvr>
                                      <p:to>
                                        <p:strVal val="visible"/>
                                      </p:to>
                                    </p:set>
                                    <p:animEffect transition="in" filter="fade">
                                      <p:cBhvr>
                                        <p:cTn id="173" dur="500"/>
                                        <p:tgtEl>
                                          <p:spTgt spid="49"/>
                                        </p:tgtEl>
                                      </p:cBhvr>
                                    </p:animEffect>
                                  </p:childTnLst>
                                </p:cTn>
                              </p:par>
                              <p:par>
                                <p:cTn id="174" presetID="10" presetClass="entr" presetSubtype="0" fill="hold" nodeType="withEffect">
                                  <p:stCondLst>
                                    <p:cond delay="0"/>
                                  </p:stCondLst>
                                  <p:childTnLst>
                                    <p:set>
                                      <p:cBhvr>
                                        <p:cTn id="175" dur="1" fill="hold">
                                          <p:stCondLst>
                                            <p:cond delay="0"/>
                                          </p:stCondLst>
                                        </p:cTn>
                                        <p:tgtEl>
                                          <p:spTgt spid="41"/>
                                        </p:tgtEl>
                                        <p:attrNameLst>
                                          <p:attrName>style.visibility</p:attrName>
                                        </p:attrNameLst>
                                      </p:cBhvr>
                                      <p:to>
                                        <p:strVal val="visible"/>
                                      </p:to>
                                    </p:set>
                                    <p:animEffect transition="in" filter="fade">
                                      <p:cBhvr>
                                        <p:cTn id="176" dur="500"/>
                                        <p:tgtEl>
                                          <p:spTgt spid="41"/>
                                        </p:tgtEl>
                                      </p:cBhvr>
                                    </p:animEffect>
                                  </p:childTnLst>
                                </p:cTn>
                              </p:par>
                              <p:par>
                                <p:cTn id="177" presetID="22" presetClass="entr" presetSubtype="2" fill="hold" nodeType="withEffect">
                                  <p:stCondLst>
                                    <p:cond delay="0"/>
                                  </p:stCondLst>
                                  <p:childTnLst>
                                    <p:set>
                                      <p:cBhvr>
                                        <p:cTn id="178" dur="1" fill="hold">
                                          <p:stCondLst>
                                            <p:cond delay="0"/>
                                          </p:stCondLst>
                                        </p:cTn>
                                        <p:tgtEl>
                                          <p:spTgt spid="11"/>
                                        </p:tgtEl>
                                        <p:attrNameLst>
                                          <p:attrName>style.visibility</p:attrName>
                                        </p:attrNameLst>
                                      </p:cBhvr>
                                      <p:to>
                                        <p:strVal val="visible"/>
                                      </p:to>
                                    </p:set>
                                    <p:animEffect transition="in" filter="wipe(right)">
                                      <p:cBhvr>
                                        <p:cTn id="179" dur="500"/>
                                        <p:tgtEl>
                                          <p:spTgt spid="11"/>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51"/>
                                        </p:tgtEl>
                                        <p:attrNameLst>
                                          <p:attrName>style.visibility</p:attrName>
                                        </p:attrNameLst>
                                      </p:cBhvr>
                                      <p:to>
                                        <p:strVal val="visible"/>
                                      </p:to>
                                    </p:set>
                                    <p:animEffect transition="in" filter="fade">
                                      <p:cBhvr>
                                        <p:cTn id="182" dur="500"/>
                                        <p:tgtEl>
                                          <p:spTgt spid="51"/>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par>
                                <p:cTn id="188" presetID="42" presetClass="path" presetSubtype="0" decel="100000" fill="hold" grpId="1" nodeType="withEffect">
                                  <p:stCondLst>
                                    <p:cond delay="0"/>
                                  </p:stCondLst>
                                  <p:childTnLst>
                                    <p:animMotion origin="layout" path="M -3.33333E-6 2.22222E-6 L -3.33333E-6 0.03403 " pathEditMode="relative" rAng="0" ptsTypes="AA">
                                      <p:cBhvr>
                                        <p:cTn id="189" dur="500" spd="-100000" fill="hold"/>
                                        <p:tgtEl>
                                          <p:spTgt spid="26"/>
                                        </p:tgtEl>
                                        <p:attrNameLst>
                                          <p:attrName>ppt_x</p:attrName>
                                          <p:attrName>ppt_y</p:attrName>
                                        </p:attrNameLst>
                                      </p:cBhvr>
                                      <p:rCtr x="0" y="1690"/>
                                    </p:animMotion>
                                  </p:childTnLst>
                                </p:cTn>
                              </p:par>
                              <p:par>
                                <p:cTn id="190" presetID="10" presetClass="entr" presetSubtype="0" fill="hold" grpId="0" nodeType="withEffect">
                                  <p:stCondLst>
                                    <p:cond delay="0"/>
                                  </p:stCondLst>
                                  <p:childTnLst>
                                    <p:set>
                                      <p:cBhvr>
                                        <p:cTn id="191" dur="1" fill="hold">
                                          <p:stCondLst>
                                            <p:cond delay="0"/>
                                          </p:stCondLst>
                                        </p:cTn>
                                        <p:tgtEl>
                                          <p:spTgt spid="28"/>
                                        </p:tgtEl>
                                        <p:attrNameLst>
                                          <p:attrName>style.visibility</p:attrName>
                                        </p:attrNameLst>
                                      </p:cBhvr>
                                      <p:to>
                                        <p:strVal val="visible"/>
                                      </p:to>
                                    </p:set>
                                    <p:animEffect transition="in" filter="fade">
                                      <p:cBhvr>
                                        <p:cTn id="192" dur="500"/>
                                        <p:tgtEl>
                                          <p:spTgt spid="28"/>
                                        </p:tgtEl>
                                      </p:cBhvr>
                                    </p:animEffect>
                                  </p:childTnLst>
                                </p:cTn>
                              </p:par>
                              <p:par>
                                <p:cTn id="193" presetID="42" presetClass="path" presetSubtype="0" decel="100000" fill="hold" grpId="1" nodeType="withEffect">
                                  <p:stCondLst>
                                    <p:cond delay="0"/>
                                  </p:stCondLst>
                                  <p:childTnLst>
                                    <p:animMotion origin="layout" path="M 2.08333E-7 2.22222E-6 L 2.08333E-7 0.03403 " pathEditMode="relative" rAng="0" ptsTypes="AA">
                                      <p:cBhvr>
                                        <p:cTn id="194" dur="500" spd="-100000" fill="hold"/>
                                        <p:tgtEl>
                                          <p:spTgt spid="28"/>
                                        </p:tgtEl>
                                        <p:attrNameLst>
                                          <p:attrName>ppt_x</p:attrName>
                                          <p:attrName>ppt_y</p:attrName>
                                        </p:attrNameLst>
                                      </p:cBhvr>
                                      <p:rCtr x="0" y="1690"/>
                                    </p:animMotion>
                                  </p:childTnLst>
                                </p:cTn>
                              </p:par>
                              <p:par>
                                <p:cTn id="195" presetID="22" presetClass="entr" presetSubtype="2" fill="hold" nodeType="withEffect">
                                  <p:stCondLst>
                                    <p:cond delay="0"/>
                                  </p:stCondLst>
                                  <p:childTnLst>
                                    <p:set>
                                      <p:cBhvr>
                                        <p:cTn id="196" dur="1" fill="hold">
                                          <p:stCondLst>
                                            <p:cond delay="0"/>
                                          </p:stCondLst>
                                        </p:cTn>
                                        <p:tgtEl>
                                          <p:spTgt spid="59"/>
                                        </p:tgtEl>
                                        <p:attrNameLst>
                                          <p:attrName>style.visibility</p:attrName>
                                        </p:attrNameLst>
                                      </p:cBhvr>
                                      <p:to>
                                        <p:strVal val="visible"/>
                                      </p:to>
                                    </p:set>
                                    <p:animEffect transition="in" filter="wipe(right)">
                                      <p:cBhvr>
                                        <p:cTn id="197" dur="500"/>
                                        <p:tgtEl>
                                          <p:spTgt spid="59"/>
                                        </p:tgtEl>
                                      </p:cBhvr>
                                    </p:animEffect>
                                  </p:childTnLst>
                                </p:cTn>
                              </p:par>
                              <p:par>
                                <p:cTn id="198" presetID="10" presetClass="entr" presetSubtype="0" fill="hold" nodeType="withEffect">
                                  <p:stCondLst>
                                    <p:cond delay="0"/>
                                  </p:stCondLst>
                                  <p:childTnLst>
                                    <p:set>
                                      <p:cBhvr>
                                        <p:cTn id="199" dur="1" fill="hold">
                                          <p:stCondLst>
                                            <p:cond delay="0"/>
                                          </p:stCondLst>
                                        </p:cTn>
                                        <p:tgtEl>
                                          <p:spTgt spid="92"/>
                                        </p:tgtEl>
                                        <p:attrNameLst>
                                          <p:attrName>style.visibility</p:attrName>
                                        </p:attrNameLst>
                                      </p:cBhvr>
                                      <p:to>
                                        <p:strVal val="visible"/>
                                      </p:to>
                                    </p:set>
                                    <p:animEffect transition="in" filter="fade">
                                      <p:cBhvr>
                                        <p:cTn id="200" dur="500"/>
                                        <p:tgtEl>
                                          <p:spTgt spid="92"/>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63"/>
                                        </p:tgtEl>
                                        <p:attrNameLst>
                                          <p:attrName>style.visibility</p:attrName>
                                        </p:attrNameLst>
                                      </p:cBhvr>
                                      <p:to>
                                        <p:strVal val="visible"/>
                                      </p:to>
                                    </p:set>
                                    <p:animEffect transition="in" filter="fade">
                                      <p:cBhvr>
                                        <p:cTn id="203" dur="500"/>
                                        <p:tgtEl>
                                          <p:spTgt spid="63"/>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228"/>
                                        </p:tgtEl>
                                        <p:attrNameLst>
                                          <p:attrName>style.visibility</p:attrName>
                                        </p:attrNameLst>
                                      </p:cBhvr>
                                      <p:to>
                                        <p:strVal val="visible"/>
                                      </p:to>
                                    </p:set>
                                    <p:animEffect transition="in" filter="fade">
                                      <p:cBhvr>
                                        <p:cTn id="206" dur="500"/>
                                        <p:tgtEl>
                                          <p:spTgt spid="228"/>
                                        </p:tgtEl>
                                      </p:cBhvr>
                                    </p:animEffect>
                                  </p:childTnLst>
                                </p:cTn>
                              </p:par>
                              <p:par>
                                <p:cTn id="207" presetID="10" presetClass="entr" presetSubtype="0" fill="hold" grpId="0" nodeType="withEffect">
                                  <p:stCondLst>
                                    <p:cond delay="0"/>
                                  </p:stCondLst>
                                  <p:childTnLst>
                                    <p:set>
                                      <p:cBhvr>
                                        <p:cTn id="208" dur="1" fill="hold">
                                          <p:stCondLst>
                                            <p:cond delay="0"/>
                                          </p:stCondLst>
                                        </p:cTn>
                                        <p:tgtEl>
                                          <p:spTgt spid="230"/>
                                        </p:tgtEl>
                                        <p:attrNameLst>
                                          <p:attrName>style.visibility</p:attrName>
                                        </p:attrNameLst>
                                      </p:cBhvr>
                                      <p:to>
                                        <p:strVal val="visible"/>
                                      </p:to>
                                    </p:set>
                                    <p:animEffect transition="in" filter="fade">
                                      <p:cBhvr>
                                        <p:cTn id="209" dur="500"/>
                                        <p:tgtEl>
                                          <p:spTgt spid="230"/>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29"/>
                                        </p:tgtEl>
                                        <p:attrNameLst>
                                          <p:attrName>style.visibility</p:attrName>
                                        </p:attrNameLst>
                                      </p:cBhvr>
                                      <p:to>
                                        <p:strVal val="visible"/>
                                      </p:to>
                                    </p:set>
                                    <p:animEffect transition="in" filter="fade">
                                      <p:cBhvr>
                                        <p:cTn id="214" dur="500"/>
                                        <p:tgtEl>
                                          <p:spTgt spid="29"/>
                                        </p:tgtEl>
                                      </p:cBhvr>
                                    </p:animEffect>
                                  </p:childTnLst>
                                </p:cTn>
                              </p:par>
                              <p:par>
                                <p:cTn id="215" presetID="42" presetClass="path" presetSubtype="0" decel="100000" fill="hold" grpId="1" nodeType="withEffect">
                                  <p:stCondLst>
                                    <p:cond delay="0"/>
                                  </p:stCondLst>
                                  <p:childTnLst>
                                    <p:animMotion origin="layout" path="M -3.33333E-6 -1.48148E-6 L -3.33333E-6 0.03403 " pathEditMode="relative" rAng="0" ptsTypes="AA">
                                      <p:cBhvr>
                                        <p:cTn id="216" dur="500" spd="-100000" fill="hold"/>
                                        <p:tgtEl>
                                          <p:spTgt spid="29"/>
                                        </p:tgtEl>
                                        <p:attrNameLst>
                                          <p:attrName>ppt_x</p:attrName>
                                          <p:attrName>ppt_y</p:attrName>
                                        </p:attrNameLst>
                                      </p:cBhvr>
                                      <p:rCtr x="0" y="1690"/>
                                    </p:animMotion>
                                  </p:childTnLst>
                                </p:cTn>
                              </p:par>
                              <p:par>
                                <p:cTn id="217" presetID="10" presetClass="entr" presetSubtype="0" fill="hold" grpId="0" nodeType="withEffect">
                                  <p:stCondLst>
                                    <p:cond delay="0"/>
                                  </p:stCondLst>
                                  <p:childTnLst>
                                    <p:set>
                                      <p:cBhvr>
                                        <p:cTn id="218" dur="1" fill="hold">
                                          <p:stCondLst>
                                            <p:cond delay="0"/>
                                          </p:stCondLst>
                                        </p:cTn>
                                        <p:tgtEl>
                                          <p:spTgt spid="30"/>
                                        </p:tgtEl>
                                        <p:attrNameLst>
                                          <p:attrName>style.visibility</p:attrName>
                                        </p:attrNameLst>
                                      </p:cBhvr>
                                      <p:to>
                                        <p:strVal val="visible"/>
                                      </p:to>
                                    </p:set>
                                    <p:animEffect transition="in" filter="fade">
                                      <p:cBhvr>
                                        <p:cTn id="219" dur="500"/>
                                        <p:tgtEl>
                                          <p:spTgt spid="30"/>
                                        </p:tgtEl>
                                      </p:cBhvr>
                                    </p:animEffect>
                                  </p:childTnLst>
                                </p:cTn>
                              </p:par>
                              <p:par>
                                <p:cTn id="220" presetID="42" presetClass="path" presetSubtype="0" decel="100000" fill="hold" grpId="1" nodeType="withEffect">
                                  <p:stCondLst>
                                    <p:cond delay="0"/>
                                  </p:stCondLst>
                                  <p:childTnLst>
                                    <p:animMotion origin="layout" path="M -3.33333E-6 -1.48148E-6 L -3.33333E-6 0.03403 " pathEditMode="relative" rAng="0" ptsTypes="AA">
                                      <p:cBhvr>
                                        <p:cTn id="221" dur="500" spd="-100000" fill="hold"/>
                                        <p:tgtEl>
                                          <p:spTgt spid="30"/>
                                        </p:tgtEl>
                                        <p:attrNameLst>
                                          <p:attrName>ppt_x</p:attrName>
                                          <p:attrName>ppt_y</p:attrName>
                                        </p:attrNameLst>
                                      </p:cBhvr>
                                      <p:rCtr x="0" y="1690"/>
                                    </p:animMotion>
                                  </p:childTnLst>
                                </p:cTn>
                              </p:par>
                              <p:par>
                                <p:cTn id="222" presetID="22" presetClass="entr" presetSubtype="2" fill="hold" nodeType="withEffect">
                                  <p:stCondLst>
                                    <p:cond delay="0"/>
                                  </p:stCondLst>
                                  <p:childTnLst>
                                    <p:set>
                                      <p:cBhvr>
                                        <p:cTn id="223" dur="1" fill="hold">
                                          <p:stCondLst>
                                            <p:cond delay="0"/>
                                          </p:stCondLst>
                                        </p:cTn>
                                        <p:tgtEl>
                                          <p:spTgt spid="14"/>
                                        </p:tgtEl>
                                        <p:attrNameLst>
                                          <p:attrName>style.visibility</p:attrName>
                                        </p:attrNameLst>
                                      </p:cBhvr>
                                      <p:to>
                                        <p:strVal val="visible"/>
                                      </p:to>
                                    </p:set>
                                    <p:animEffect transition="in" filter="wipe(right)">
                                      <p:cBhvr>
                                        <p:cTn id="224" dur="500"/>
                                        <p:tgtEl>
                                          <p:spTgt spid="14"/>
                                        </p:tgtEl>
                                      </p:cBhvr>
                                    </p:animEffect>
                                  </p:childTnLst>
                                </p:cTn>
                              </p:par>
                              <p:par>
                                <p:cTn id="225" presetID="10" presetClass="entr" presetSubtype="0" fill="hold" nodeType="withEffect">
                                  <p:stCondLst>
                                    <p:cond delay="0"/>
                                  </p:stCondLst>
                                  <p:childTnLst>
                                    <p:set>
                                      <p:cBhvr>
                                        <p:cTn id="226" dur="1" fill="hold">
                                          <p:stCondLst>
                                            <p:cond delay="0"/>
                                          </p:stCondLst>
                                        </p:cTn>
                                        <p:tgtEl>
                                          <p:spTgt spid="36"/>
                                        </p:tgtEl>
                                        <p:attrNameLst>
                                          <p:attrName>style.visibility</p:attrName>
                                        </p:attrNameLst>
                                      </p:cBhvr>
                                      <p:to>
                                        <p:strVal val="visible"/>
                                      </p:to>
                                    </p:set>
                                    <p:animEffect transition="in" filter="fade">
                                      <p:cBhvr>
                                        <p:cTn id="227" dur="500"/>
                                        <p:tgtEl>
                                          <p:spTgt spid="36"/>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32"/>
                                        </p:tgtEl>
                                        <p:attrNameLst>
                                          <p:attrName>style.visibility</p:attrName>
                                        </p:attrNameLst>
                                      </p:cBhvr>
                                      <p:to>
                                        <p:strVal val="visible"/>
                                      </p:to>
                                    </p:set>
                                    <p:animEffect transition="in" filter="fade">
                                      <p:cBhvr>
                                        <p:cTn id="230" dur="500"/>
                                        <p:tgtEl>
                                          <p:spTgt spid="32"/>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229"/>
                                        </p:tgtEl>
                                        <p:attrNameLst>
                                          <p:attrName>style.visibility</p:attrName>
                                        </p:attrNameLst>
                                      </p:cBhvr>
                                      <p:to>
                                        <p:strVal val="visible"/>
                                      </p:to>
                                    </p:set>
                                    <p:animEffect transition="in" filter="fade">
                                      <p:cBhvr>
                                        <p:cTn id="233"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16" grpId="0" animBg="1"/>
      <p:bldP spid="16" grpId="1" animBg="1"/>
      <p:bldP spid="6" grpId="0"/>
      <p:bldP spid="6" grpId="1"/>
      <p:bldP spid="17" grpId="0" animBg="1"/>
      <p:bldP spid="17" grpId="1" animBg="1"/>
      <p:bldP spid="18" grpId="0"/>
      <p:bldP spid="18" grpId="1"/>
      <p:bldP spid="19" grpId="0" animBg="1"/>
      <p:bldP spid="19" grpId="1" animBg="1"/>
      <p:bldP spid="20" grpId="0"/>
      <p:bldP spid="20" grpId="1"/>
      <p:bldP spid="21" grpId="0" animBg="1"/>
      <p:bldP spid="21" grpId="1" animBg="1"/>
      <p:bldP spid="22" grpId="0"/>
      <p:bldP spid="22" grpId="1"/>
      <p:bldP spid="24" grpId="0" animBg="1"/>
      <p:bldP spid="24" grpId="1" animBg="1"/>
      <p:bldP spid="25" grpId="0"/>
      <p:bldP spid="25" grpId="1"/>
      <p:bldP spid="26" grpId="0" animBg="1"/>
      <p:bldP spid="26" grpId="1" animBg="1"/>
      <p:bldP spid="28" grpId="0"/>
      <p:bldP spid="28" grpId="1"/>
      <p:bldP spid="29" grpId="0" animBg="1"/>
      <p:bldP spid="29" grpId="1" animBg="1"/>
      <p:bldP spid="30" grpId="0"/>
      <p:bldP spid="30" grpId="1"/>
      <p:bldP spid="31" grpId="0" animBg="1"/>
      <p:bldP spid="32" grpId="0" animBg="1"/>
      <p:bldP spid="39" grpId="0"/>
      <p:bldP spid="48" grpId="0" animBg="1"/>
      <p:bldP spid="49" grpId="0" animBg="1"/>
      <p:bldP spid="50" grpId="0"/>
      <p:bldP spid="51" grpId="0"/>
      <p:bldP spid="52" grpId="0" animBg="1"/>
      <p:bldP spid="53" grpId="0" animBg="1"/>
      <p:bldP spid="54" grpId="0" animBg="1"/>
      <p:bldP spid="55" grpId="0" animBg="1"/>
      <p:bldP spid="56" grpId="0" animBg="1"/>
      <p:bldP spid="60" grpId="0" animBg="1"/>
      <p:bldP spid="61" grpId="0" animBg="1"/>
      <p:bldP spid="63" grpId="0" animBg="1"/>
      <p:bldP spid="64" grpId="0" animBg="1"/>
      <p:bldP spid="65" grpId="0"/>
      <p:bldP spid="71" grpId="0" animBg="1"/>
      <p:bldP spid="115" grpId="0" animBg="1"/>
      <p:bldP spid="228" grpId="0" animBg="1"/>
      <p:bldP spid="229" grpId="0"/>
      <p:bldP spid="2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8AA1B-6C1A-BFDF-B19F-5FDAAFAA49F3}"/>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3FAA481-51CD-DCCF-43AF-93915EEFF3C4}"/>
              </a:ext>
              <a:ext uri="{C183D7F6-B498-43B3-948B-1728B52AA6E4}">
                <adec:decorative xmlns:adec="http://schemas.microsoft.com/office/drawing/2017/decorative" val="1"/>
              </a:ext>
            </a:extLst>
          </p:cNvPr>
          <p:cNvCxnSpPr>
            <a:cxnSpLocks/>
          </p:cNvCxnSpPr>
          <p:nvPr/>
        </p:nvCxnSpPr>
        <p:spPr>
          <a:xfrm flipH="1">
            <a:off x="882019" y="1679192"/>
            <a:ext cx="11644" cy="3416155"/>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9D160D8-74C0-6BF4-607F-AA0F7601883C}"/>
              </a:ext>
            </a:extLst>
          </p:cNvPr>
          <p:cNvSpPr>
            <a:spLocks noGrp="1"/>
          </p:cNvSpPr>
          <p:nvPr>
            <p:ph type="title"/>
          </p:nvPr>
        </p:nvSpPr>
        <p:spPr>
          <a:xfrm>
            <a:off x="586740" y="457200"/>
            <a:ext cx="11018520" cy="553998"/>
          </a:xfrm>
        </p:spPr>
        <p:txBody>
          <a:bodyPr>
            <a:normAutofit fontScale="90000"/>
          </a:bodyPr>
          <a:lstStyle/>
          <a:p>
            <a:pPr algn="ctr"/>
            <a:r>
              <a:rPr lang="en-US"/>
              <a:t>The orchestrator: </a:t>
            </a:r>
            <a:r>
              <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t>threat intelligence selection</a:t>
            </a:r>
          </a:p>
        </p:txBody>
      </p:sp>
      <p:sp>
        <p:nvSpPr>
          <p:cNvPr id="10" name="Oval 9">
            <a:extLst>
              <a:ext uri="{FF2B5EF4-FFF2-40B4-BE49-F238E27FC236}">
                <a16:creationId xmlns:a16="http://schemas.microsoft.com/office/drawing/2014/main" id="{DBA8B123-33DA-EAC7-B21D-768017EF7D2F}"/>
              </a:ext>
            </a:extLst>
          </p:cNvPr>
          <p:cNvSpPr>
            <a:spLocks noChangeArrowheads="1"/>
          </p:cNvSpPr>
          <p:nvPr/>
        </p:nvSpPr>
        <p:spPr bwMode="auto">
          <a:xfrm>
            <a:off x="586740" y="1325841"/>
            <a:ext cx="602202" cy="606827"/>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2400" b="1">
                <a:solidFill>
                  <a:srgbClr val="FFFFFF"/>
                </a:solidFill>
              </a:rPr>
              <a:t>1</a:t>
            </a:r>
          </a:p>
        </p:txBody>
      </p:sp>
      <p:sp>
        <p:nvSpPr>
          <p:cNvPr id="6" name="TextBox 5">
            <a:extLst>
              <a:ext uri="{FF2B5EF4-FFF2-40B4-BE49-F238E27FC236}">
                <a16:creationId xmlns:a16="http://schemas.microsoft.com/office/drawing/2014/main" id="{1CCAEE9B-5523-D584-DE7F-A5E3BA1761D9}"/>
              </a:ext>
            </a:extLst>
          </p:cNvPr>
          <p:cNvSpPr txBox="1"/>
          <p:nvPr/>
        </p:nvSpPr>
        <p:spPr>
          <a:xfrm>
            <a:off x="1385076" y="1459977"/>
            <a:ext cx="2285503" cy="307777"/>
          </a:xfrm>
          <a:prstGeom prst="rect">
            <a:avLst/>
          </a:prstGeom>
          <a:noFill/>
        </p:spPr>
        <p:txBody>
          <a:bodyPr wrap="square" lIns="0" tIns="0" rIns="0" bIns="0" rtlCol="0" anchor="b">
            <a:spAutoFit/>
          </a:bodyPr>
          <a:lstStyle/>
          <a:p>
            <a:pPr defTabSz="1371600">
              <a:tabLst>
                <a:tab pos="1371600" algn="l"/>
              </a:tabLst>
              <a:defRPr/>
            </a:pPr>
            <a:r>
              <a:rPr lang="en-US" sz="2000">
                <a:ln w="3175">
                  <a:noFill/>
                </a:ln>
                <a:gradFill>
                  <a:gsLst>
                    <a:gs pos="0">
                      <a:srgbClr val="8DC8E8"/>
                    </a:gs>
                    <a:gs pos="80000">
                      <a:srgbClr val="49C5B1"/>
                    </a:gs>
                  </a:gsLst>
                  <a:path path="circle">
                    <a:fillToRect l="100000" t="100000"/>
                  </a:path>
                </a:gradFill>
                <a:latin typeface="Segoe UI Variable Display Semib" pitchFamily="2" charset="0"/>
                <a:cs typeface="Segoe UI" panose="020B0502040204020203" pitchFamily="34" charset="0"/>
              </a:rPr>
              <a:t>Analyze prompt</a:t>
            </a:r>
          </a:p>
        </p:txBody>
      </p:sp>
      <p:sp>
        <p:nvSpPr>
          <p:cNvPr id="12" name="Oval 11">
            <a:extLst>
              <a:ext uri="{FF2B5EF4-FFF2-40B4-BE49-F238E27FC236}">
                <a16:creationId xmlns:a16="http://schemas.microsoft.com/office/drawing/2014/main" id="{49E78456-2003-1416-7C1F-A6BC1F9EDE20}"/>
              </a:ext>
            </a:extLst>
          </p:cNvPr>
          <p:cNvSpPr>
            <a:spLocks noChangeArrowheads="1"/>
          </p:cNvSpPr>
          <p:nvPr/>
        </p:nvSpPr>
        <p:spPr bwMode="auto">
          <a:xfrm>
            <a:off x="586740" y="2178922"/>
            <a:ext cx="602202" cy="606827"/>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2400" b="1">
                <a:solidFill>
                  <a:srgbClr val="FFFFFF"/>
                </a:solidFill>
              </a:rPr>
              <a:t>2</a:t>
            </a:r>
          </a:p>
        </p:txBody>
      </p:sp>
      <p:sp>
        <p:nvSpPr>
          <p:cNvPr id="11" name="TextBox 10">
            <a:extLst>
              <a:ext uri="{FF2B5EF4-FFF2-40B4-BE49-F238E27FC236}">
                <a16:creationId xmlns:a16="http://schemas.microsoft.com/office/drawing/2014/main" id="{C1A27636-2D45-A067-FCCC-A9290A3B3D86}"/>
              </a:ext>
            </a:extLst>
          </p:cNvPr>
          <p:cNvSpPr txBox="1"/>
          <p:nvPr/>
        </p:nvSpPr>
        <p:spPr>
          <a:xfrm>
            <a:off x="1385076" y="2313058"/>
            <a:ext cx="1986338" cy="307777"/>
          </a:xfrm>
          <a:prstGeom prst="rect">
            <a:avLst/>
          </a:prstGeom>
          <a:noFill/>
        </p:spPr>
        <p:txBody>
          <a:bodyPr wrap="square" lIns="0" tIns="0" rIns="0" bIns="0" rtlCol="0" anchor="b">
            <a:spAutoFit/>
          </a:bodyPr>
          <a:lstStyle/>
          <a:p>
            <a:pPr defTabSz="1371600">
              <a:tabLst>
                <a:tab pos="1371600" algn="l"/>
              </a:tabLst>
              <a:defRPr/>
            </a:pPr>
            <a:r>
              <a:rPr lang="en-US" sz="200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Execute plugin</a:t>
            </a:r>
          </a:p>
        </p:txBody>
      </p:sp>
      <p:sp>
        <p:nvSpPr>
          <p:cNvPr id="14" name="Oval 13">
            <a:extLst>
              <a:ext uri="{FF2B5EF4-FFF2-40B4-BE49-F238E27FC236}">
                <a16:creationId xmlns:a16="http://schemas.microsoft.com/office/drawing/2014/main" id="{60BF263F-1E16-0C41-5138-254D8AA1F074}"/>
              </a:ext>
            </a:extLst>
          </p:cNvPr>
          <p:cNvSpPr>
            <a:spLocks noChangeArrowheads="1"/>
          </p:cNvSpPr>
          <p:nvPr/>
        </p:nvSpPr>
        <p:spPr bwMode="auto">
          <a:xfrm>
            <a:off x="586740" y="4694436"/>
            <a:ext cx="602202" cy="606827"/>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en-US" sz="2400" b="1">
                <a:solidFill>
                  <a:srgbClr val="FFFFFF"/>
                </a:solidFill>
              </a:rPr>
              <a:t>3</a:t>
            </a:r>
          </a:p>
        </p:txBody>
      </p:sp>
      <p:sp>
        <p:nvSpPr>
          <p:cNvPr id="13" name="TextBox 12">
            <a:extLst>
              <a:ext uri="{FF2B5EF4-FFF2-40B4-BE49-F238E27FC236}">
                <a16:creationId xmlns:a16="http://schemas.microsoft.com/office/drawing/2014/main" id="{776F3607-FFB0-5D1F-7982-F57115A257A2}"/>
              </a:ext>
            </a:extLst>
          </p:cNvPr>
          <p:cNvSpPr txBox="1"/>
          <p:nvPr/>
        </p:nvSpPr>
        <p:spPr>
          <a:xfrm>
            <a:off x="1385074" y="4828572"/>
            <a:ext cx="2537772" cy="307777"/>
          </a:xfrm>
          <a:prstGeom prst="rect">
            <a:avLst/>
          </a:prstGeom>
          <a:noFill/>
        </p:spPr>
        <p:txBody>
          <a:bodyPr wrap="square" lIns="0" tIns="0" rIns="0" bIns="0" rtlCol="0" anchor="b">
            <a:spAutoFit/>
          </a:bodyPr>
          <a:lstStyle/>
          <a:p>
            <a:pPr defTabSz="1371600">
              <a:tabLst>
                <a:tab pos="1371600" algn="l"/>
              </a:tabLst>
              <a:defRPr/>
            </a:pPr>
            <a:r>
              <a:rPr lang="en-US" sz="2000">
                <a:ln w="3175">
                  <a:noFill/>
                </a:ln>
                <a:gradFill>
                  <a:gsLst>
                    <a:gs pos="0">
                      <a:srgbClr val="FFA38B"/>
                    </a:gs>
                    <a:gs pos="80000">
                      <a:srgbClr val="D59ED7"/>
                    </a:gs>
                  </a:gsLst>
                  <a:path path="circle">
                    <a:fillToRect l="100000" t="100000"/>
                  </a:path>
                </a:gradFill>
                <a:latin typeface="Segoe UI Variable Display Semib" pitchFamily="2" charset="0"/>
                <a:cs typeface="Segoe UI" panose="020B0502040204020203" pitchFamily="34" charset="0"/>
              </a:rPr>
              <a:t>Compose output</a:t>
            </a:r>
          </a:p>
        </p:txBody>
      </p:sp>
      <p:pic>
        <p:nvPicPr>
          <p:cNvPr id="7" name="Picture 6">
            <a:extLst>
              <a:ext uri="{FF2B5EF4-FFF2-40B4-BE49-F238E27FC236}">
                <a16:creationId xmlns:a16="http://schemas.microsoft.com/office/drawing/2014/main" id="{3BE7BD53-17E0-7D2A-216D-F516EE06EE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2911" y="1375090"/>
            <a:ext cx="8569090" cy="4914028"/>
          </a:xfrm>
          <a:prstGeom prst="rect">
            <a:avLst/>
          </a:prstGeom>
        </p:spPr>
      </p:pic>
    </p:spTree>
    <p:extLst>
      <p:ext uri="{BB962C8B-B14F-4D97-AF65-F5344CB8AC3E}">
        <p14:creationId xmlns:p14="http://schemas.microsoft.com/office/powerpoint/2010/main" val="281039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8"/>
                                        </p:tgtEl>
                                        <p:attrNameLst>
                                          <p:attrName>ppt_x</p:attrName>
                                          <p:attrName>ppt_y</p:attrName>
                                        </p:attrNameLst>
                                      </p:cBhvr>
                                      <p:rCtr x="0" y="1736"/>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nodeType="withEffect">
                                  <p:stCondLst>
                                    <p:cond delay="0"/>
                                  </p:stCondLst>
                                  <p:childTnLst>
                                    <p:animMotion origin="layout" path="M 0.01667 -0.00046 L -6.25E-7 3.7037E-7 " pathEditMode="relative" rAng="0" ptsTypes="AA">
                                      <p:cBhvr>
                                        <p:cTn id="14" dur="500" fill="hold"/>
                                        <p:tgtEl>
                                          <p:spTgt spid="7"/>
                                        </p:tgtEl>
                                        <p:attrNameLst>
                                          <p:attrName>ppt_x</p:attrName>
                                          <p:attrName>ppt_y</p:attrName>
                                        </p:attrNameLst>
                                      </p:cBhvr>
                                      <p:rCtr x="-833" y="23"/>
                                    </p:animMotion>
                                  </p:childTnLst>
                                </p:cTn>
                              </p:par>
                              <p:par>
                                <p:cTn id="15" presetID="10" presetClass="entr" presetSubtype="0" fill="hold" grpId="0" nodeType="withEffect">
                                  <p:stCondLst>
                                    <p:cond delay="2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42" presetClass="path" presetSubtype="0" decel="100000" fill="hold" grpId="1" nodeType="withEffect">
                                  <p:stCondLst>
                                    <p:cond delay="250"/>
                                  </p:stCondLst>
                                  <p:childTnLst>
                                    <p:animMotion origin="layout" path="M 3.33333E-6 -0.03472 L 3.33333E-6 3.7037E-7 " pathEditMode="relative" rAng="0" ptsTypes="AA">
                                      <p:cBhvr>
                                        <p:cTn id="19" dur="500" fill="hold"/>
                                        <p:tgtEl>
                                          <p:spTgt spid="10"/>
                                        </p:tgtEl>
                                        <p:attrNameLst>
                                          <p:attrName>ppt_x</p:attrName>
                                          <p:attrName>ppt_y</p:attrName>
                                        </p:attrNameLst>
                                      </p:cBhvr>
                                      <p:rCtr x="0" y="1736"/>
                                    </p:animMotion>
                                  </p:childTnLst>
                                </p:cTn>
                              </p:par>
                              <p:par>
                                <p:cTn id="20" presetID="10" presetClass="entr" presetSubtype="0" fill="hold" grpId="0" nodeType="with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250"/>
                                  </p:stCondLst>
                                  <p:childTnLst>
                                    <p:animMotion origin="layout" path="M 3.33333E-6 -0.03472 L 3.33333E-6 3.7037E-7 " pathEditMode="relative" rAng="0" ptsTypes="AA">
                                      <p:cBhvr>
                                        <p:cTn id="24" dur="500" fill="hold"/>
                                        <p:tgtEl>
                                          <p:spTgt spid="6"/>
                                        </p:tgtEl>
                                        <p:attrNameLst>
                                          <p:attrName>ppt_x</p:attrName>
                                          <p:attrName>ppt_y</p:attrName>
                                        </p:attrNameLst>
                                      </p:cBhvr>
                                      <p:rCtr x="0" y="1736"/>
                                    </p:animMotion>
                                  </p:childTnLst>
                                </p:cTn>
                              </p:par>
                              <p:par>
                                <p:cTn id="25" presetID="10" presetClass="entr" presetSubtype="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par>
                                <p:cTn id="28" presetID="42" presetClass="path" presetSubtype="0" decel="100000" fill="hold" grpId="1" nodeType="withEffect">
                                  <p:stCondLst>
                                    <p:cond delay="500"/>
                                  </p:stCondLst>
                                  <p:childTnLst>
                                    <p:animMotion origin="layout" path="M 3.33333E-6 -0.03472 L 3.33333E-6 3.7037E-7 " pathEditMode="relative" rAng="0" ptsTypes="AA">
                                      <p:cBhvr>
                                        <p:cTn id="29" dur="500" fill="hold"/>
                                        <p:tgtEl>
                                          <p:spTgt spid="12"/>
                                        </p:tgtEl>
                                        <p:attrNameLst>
                                          <p:attrName>ppt_x</p:attrName>
                                          <p:attrName>ppt_y</p:attrName>
                                        </p:attrNameLst>
                                      </p:cBhvr>
                                      <p:rCtr x="0" y="1736"/>
                                    </p:animMotion>
                                  </p:childTnLst>
                                </p:cTn>
                              </p:par>
                              <p:par>
                                <p:cTn id="30" presetID="10" presetClass="entr" presetSubtype="0" fill="hold" grpId="0"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42" presetClass="path" presetSubtype="0" decel="100000" fill="hold" grpId="1" nodeType="withEffect">
                                  <p:stCondLst>
                                    <p:cond delay="500"/>
                                  </p:stCondLst>
                                  <p:childTnLst>
                                    <p:animMotion origin="layout" path="M 3.33333E-6 -0.03472 L 3.33333E-6 3.7037E-7 " pathEditMode="relative" rAng="0" ptsTypes="AA">
                                      <p:cBhvr>
                                        <p:cTn id="34" dur="500" fill="hold"/>
                                        <p:tgtEl>
                                          <p:spTgt spid="11"/>
                                        </p:tgtEl>
                                        <p:attrNameLst>
                                          <p:attrName>ppt_x</p:attrName>
                                          <p:attrName>ppt_y</p:attrName>
                                        </p:attrNameLst>
                                      </p:cBhvr>
                                      <p:rCtr x="0" y="1736"/>
                                    </p:animMotion>
                                  </p:childTnLst>
                                </p:cTn>
                              </p:par>
                              <p:par>
                                <p:cTn id="35" presetID="10" presetClass="entr" presetSubtype="0" fill="hold" grpId="0" nodeType="withEffect">
                                  <p:stCondLst>
                                    <p:cond delay="75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50"/>
                                        <p:tgtEl>
                                          <p:spTgt spid="14"/>
                                        </p:tgtEl>
                                      </p:cBhvr>
                                    </p:animEffect>
                                  </p:childTnLst>
                                </p:cTn>
                              </p:par>
                              <p:par>
                                <p:cTn id="38" presetID="42" presetClass="path" presetSubtype="0" decel="100000" fill="hold" grpId="1" nodeType="withEffect">
                                  <p:stCondLst>
                                    <p:cond delay="750"/>
                                  </p:stCondLst>
                                  <p:childTnLst>
                                    <p:animMotion origin="layout" path="M 3.33333E-6 -0.03472 L 3.33333E-6 3.7037E-7 " pathEditMode="relative" rAng="0" ptsTypes="AA">
                                      <p:cBhvr>
                                        <p:cTn id="39" dur="500" fill="hold"/>
                                        <p:tgtEl>
                                          <p:spTgt spid="14"/>
                                        </p:tgtEl>
                                        <p:attrNameLst>
                                          <p:attrName>ppt_x</p:attrName>
                                          <p:attrName>ppt_y</p:attrName>
                                        </p:attrNameLst>
                                      </p:cBhvr>
                                      <p:rCtr x="0" y="1736"/>
                                    </p:animMotion>
                                  </p:childTnLst>
                                </p:cTn>
                              </p:par>
                              <p:par>
                                <p:cTn id="40" presetID="10" presetClass="entr" presetSubtype="0" fill="hold" grpId="0" nodeType="withEffect">
                                  <p:stCondLst>
                                    <p:cond delay="7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50"/>
                                        <p:tgtEl>
                                          <p:spTgt spid="13"/>
                                        </p:tgtEl>
                                      </p:cBhvr>
                                    </p:animEffect>
                                  </p:childTnLst>
                                </p:cTn>
                              </p:par>
                              <p:par>
                                <p:cTn id="43" presetID="42" presetClass="path" presetSubtype="0" decel="100000" fill="hold" grpId="1" nodeType="withEffect">
                                  <p:stCondLst>
                                    <p:cond delay="750"/>
                                  </p:stCondLst>
                                  <p:childTnLst>
                                    <p:animMotion origin="layout" path="M 3.33333E-6 -0.03472 L 3.33333E-6 3.7037E-7 " pathEditMode="relative" rAng="0" ptsTypes="AA">
                                      <p:cBhvr>
                                        <p:cTn id="44" dur="500" fill="hold"/>
                                        <p:tgtEl>
                                          <p:spTgt spid="13"/>
                                        </p:tgtEl>
                                        <p:attrNameLst>
                                          <p:attrName>ppt_x</p:attrName>
                                          <p:attrName>ppt_y</p:attrName>
                                        </p:attrNameLst>
                                      </p:cBhvr>
                                      <p:rCtr x="0" y="1736"/>
                                    </p:animMotion>
                                  </p:childTnLst>
                                </p:cTn>
                              </p:par>
                              <p:par>
                                <p:cTn id="45" presetID="22" presetClass="entr" presetSubtype="1" fill="hold" nodeType="withEffect">
                                  <p:stCondLst>
                                    <p:cond delay="25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animBg="1"/>
      <p:bldP spid="10" grpId="1" animBg="1"/>
      <p:bldP spid="6" grpId="0"/>
      <p:bldP spid="6" grpId="1"/>
      <p:bldP spid="12" grpId="0" animBg="1"/>
      <p:bldP spid="12" grpId="1" animBg="1"/>
      <p:bldP spid="11" grpId="0"/>
      <p:bldP spid="11" grpId="1"/>
      <p:bldP spid="14" grpId="0" animBg="1"/>
      <p:bldP spid="14" grpId="1" animBg="1"/>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Box 180">
            <a:extLst>
              <a:ext uri="{FF2B5EF4-FFF2-40B4-BE49-F238E27FC236}">
                <a16:creationId xmlns:a16="http://schemas.microsoft.com/office/drawing/2014/main" id="{74497FFE-71F8-C1D8-77A0-926215385102}"/>
              </a:ext>
              <a:ext uri="{C183D7F6-B498-43B3-948B-1728B52AA6E4}">
                <adec:decorative xmlns:adec="http://schemas.microsoft.com/office/drawing/2017/decorative" val="1"/>
              </a:ext>
            </a:extLst>
          </p:cNvPr>
          <p:cNvSpPr txBox="1"/>
          <p:nvPr/>
        </p:nvSpPr>
        <p:spPr>
          <a:xfrm>
            <a:off x="3759794" y="4583440"/>
            <a:ext cx="500141" cy="707886"/>
          </a:xfrm>
          <a:prstGeom prst="rect">
            <a:avLst/>
          </a:prstGeom>
          <a:noFill/>
        </p:spPr>
        <p:txBody>
          <a:bodyPr wrap="square"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solidFill>
                <a:effectLst/>
                <a:uLnTx/>
                <a:uFillTx/>
                <a:latin typeface="Segoe UI"/>
                <a:ea typeface="+mn-ea"/>
                <a:cs typeface="+mn-cs"/>
              </a:rPr>
              <a:t>+</a:t>
            </a:r>
            <a:endParaRPr kumimoji="0" lang="en-US" sz="4000" b="0" i="0" u="none" strike="noStrike" kern="1200" cap="none" spc="0" normalizeH="0" baseline="0" noProof="0">
              <a:ln>
                <a:noFill/>
              </a:ln>
              <a:solidFill>
                <a:schemeClr val="tx2"/>
              </a:solidFill>
              <a:effectLst/>
              <a:uLnTx/>
              <a:uFillTx/>
              <a:latin typeface="Segoe UI"/>
              <a:ea typeface="+mn-ea"/>
              <a:cs typeface="+mn-cs"/>
            </a:endParaRPr>
          </a:p>
        </p:txBody>
      </p:sp>
      <p:sp>
        <p:nvSpPr>
          <p:cNvPr id="182" name="TextBox 181">
            <a:extLst>
              <a:ext uri="{FF2B5EF4-FFF2-40B4-BE49-F238E27FC236}">
                <a16:creationId xmlns:a16="http://schemas.microsoft.com/office/drawing/2014/main" id="{E4CF3A6B-C589-D5C1-7C86-EA60B5D24A9F}"/>
              </a:ext>
              <a:ext uri="{C183D7F6-B498-43B3-948B-1728B52AA6E4}">
                <adec:decorative xmlns:adec="http://schemas.microsoft.com/office/drawing/2017/decorative" val="1"/>
              </a:ext>
            </a:extLst>
          </p:cNvPr>
          <p:cNvSpPr txBox="1"/>
          <p:nvPr/>
        </p:nvSpPr>
        <p:spPr>
          <a:xfrm>
            <a:off x="7887875" y="4583440"/>
            <a:ext cx="500141" cy="707886"/>
          </a:xfrm>
          <a:prstGeom prst="rect">
            <a:avLst/>
          </a:prstGeom>
          <a:noFill/>
        </p:spPr>
        <p:txBody>
          <a:bodyPr wrap="square"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solidFill>
                <a:effectLst/>
                <a:uLnTx/>
                <a:uFillTx/>
                <a:latin typeface="Segoe UI"/>
                <a:ea typeface="+mn-ea"/>
                <a:cs typeface="+mn-cs"/>
              </a:rPr>
              <a:t>+</a:t>
            </a:r>
            <a:endParaRPr kumimoji="0" lang="en-US" sz="4000" b="0" i="0" u="none" strike="noStrike" kern="1200" cap="none" spc="0" normalizeH="0" baseline="0" noProof="0">
              <a:ln>
                <a:noFill/>
              </a:ln>
              <a:solidFill>
                <a:schemeClr val="tx2"/>
              </a:solidFill>
              <a:effectLst/>
              <a:uLnTx/>
              <a:uFillTx/>
              <a:latin typeface="Segoe UI"/>
              <a:ea typeface="+mn-ea"/>
              <a:cs typeface="+mn-cs"/>
            </a:endParaRPr>
          </a:p>
        </p:txBody>
      </p:sp>
      <p:sp>
        <p:nvSpPr>
          <p:cNvPr id="12" name="Title 1">
            <a:extLst>
              <a:ext uri="{FF2B5EF4-FFF2-40B4-BE49-F238E27FC236}">
                <a16:creationId xmlns:a16="http://schemas.microsoft.com/office/drawing/2014/main" id="{5843AAF1-326D-39A1-813A-106D33F773A7}"/>
              </a:ext>
            </a:extLst>
          </p:cNvPr>
          <p:cNvSpPr>
            <a:spLocks noGrp="1"/>
          </p:cNvSpPr>
          <p:nvPr>
            <p:ph type="title"/>
          </p:nvPr>
        </p:nvSpPr>
        <p:spPr>
          <a:xfrm>
            <a:off x="588263" y="457200"/>
            <a:ext cx="11018520" cy="923330"/>
          </a:xfrm>
        </p:spPr>
        <p:txBody>
          <a:bodyPr>
            <a:normAutofit fontScale="90000"/>
          </a:bodyPr>
          <a:lstStyle/>
          <a:p>
            <a:pPr algn="ctr"/>
            <a:r>
              <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t>Microsoft Threat Intelligence</a:t>
            </a:r>
            <a:br>
              <a:rPr lang="en-US"/>
            </a:br>
            <a:r>
              <a:rPr lang="en-US" sz="2400" b="1">
                <a:solidFill>
                  <a:schemeClr val="tx2"/>
                </a:solidFill>
              </a:rPr>
              <a:t>The industry’s largest vector coverage powered by 78T daily signals</a:t>
            </a:r>
            <a:endParaRPr lang="en-US" sz="2000" b="1">
              <a:solidFill>
                <a:schemeClr val="tx2"/>
              </a:solidFill>
            </a:endParaRPr>
          </a:p>
        </p:txBody>
      </p:sp>
      <p:sp>
        <p:nvSpPr>
          <p:cNvPr id="17" name="TextBox 16">
            <a:extLst>
              <a:ext uri="{FF2B5EF4-FFF2-40B4-BE49-F238E27FC236}">
                <a16:creationId xmlns:a16="http://schemas.microsoft.com/office/drawing/2014/main" id="{A434CFCB-DF0F-E2EA-03CC-C344682E8418}"/>
              </a:ext>
            </a:extLst>
          </p:cNvPr>
          <p:cNvSpPr txBox="1"/>
          <p:nvPr/>
        </p:nvSpPr>
        <p:spPr>
          <a:xfrm>
            <a:off x="711384" y="4337219"/>
            <a:ext cx="2468880" cy="1200329"/>
          </a:xfrm>
          <a:prstGeom prst="rect">
            <a:avLst/>
          </a:prstGeom>
          <a:noFill/>
        </p:spPr>
        <p:txBody>
          <a:bodyPr wrap="square" rtlCol="0" anchor="ctr">
            <a:sp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lang="en-US" sz="2400" b="1" spc="-50">
                <a:ln w="3175">
                  <a:noFill/>
                </a:ln>
                <a:solidFill>
                  <a:schemeClr val="tx2"/>
                </a:solidFill>
                <a:latin typeface="+mj-lt"/>
                <a:cs typeface="Segoe UI" pitchFamily="34" charset="0"/>
              </a:rPr>
              <a:t>One of </a:t>
            </a:r>
            <a:br>
              <a:rPr lang="en-US" sz="2400" b="1" spc="-50">
                <a:ln w="3175">
                  <a:noFill/>
                </a:ln>
                <a:solidFill>
                  <a:schemeClr val="tx2"/>
                </a:solidFill>
                <a:latin typeface="+mj-lt"/>
                <a:cs typeface="Segoe UI" pitchFamily="34" charset="0"/>
              </a:rPr>
            </a:br>
            <a:r>
              <a:rPr lang="en-US" sz="2400" b="1" spc="-50">
                <a:ln w="3175">
                  <a:noFill/>
                </a:ln>
                <a:solidFill>
                  <a:schemeClr val="tx2"/>
                </a:solidFill>
                <a:latin typeface="+mj-lt"/>
                <a:cs typeface="Segoe UI" pitchFamily="34" charset="0"/>
              </a:rPr>
              <a:t>the world’s </a:t>
            </a:r>
            <a:r>
              <a:rPr lang="en-US" sz="2400">
                <a:ln w="3175">
                  <a:noFill/>
                </a:ln>
                <a:gradFill>
                  <a:gsLst>
                    <a:gs pos="0">
                      <a:srgbClr val="8DC8E8"/>
                    </a:gs>
                    <a:gs pos="80000">
                      <a:srgbClr val="49C5B1"/>
                    </a:gs>
                  </a:gsLst>
                  <a:path path="circle">
                    <a:fillToRect l="100000" t="100000"/>
                  </a:path>
                </a:gradFill>
                <a:latin typeface="Segoe UI Variable Display Semib" pitchFamily="2" charset="0"/>
                <a:cs typeface="Segoe UI" panose="020B0502040204020203" pitchFamily="34" charset="0"/>
              </a:rPr>
              <a:t>largest clouds</a:t>
            </a:r>
          </a:p>
        </p:txBody>
      </p:sp>
      <p:sp>
        <p:nvSpPr>
          <p:cNvPr id="84" name="TextBox 83">
            <a:extLst>
              <a:ext uri="{FF2B5EF4-FFF2-40B4-BE49-F238E27FC236}">
                <a16:creationId xmlns:a16="http://schemas.microsoft.com/office/drawing/2014/main" id="{08C82FA1-D0BD-87C7-5FCB-3693E14347CA}"/>
              </a:ext>
            </a:extLst>
          </p:cNvPr>
          <p:cNvSpPr txBox="1"/>
          <p:nvPr/>
        </p:nvSpPr>
        <p:spPr>
          <a:xfrm>
            <a:off x="4839465" y="4337219"/>
            <a:ext cx="2468880" cy="1200329"/>
          </a:xfrm>
          <a:prstGeom prst="rect">
            <a:avLst/>
          </a:prstGeom>
          <a:noFill/>
        </p:spPr>
        <p:txBody>
          <a:bodyPr wrap="square" rtlCol="0" anchor="ctr">
            <a:sp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lang="en-US" sz="2400" b="1" spc="-50">
                <a:ln w="3175">
                  <a:noFill/>
                </a:ln>
                <a:solidFill>
                  <a:schemeClr val="tx2"/>
                </a:solidFill>
                <a:latin typeface="+mj-lt"/>
                <a:cs typeface="Segoe UI" pitchFamily="34" charset="0"/>
              </a:rPr>
              <a:t>Signal from </a:t>
            </a:r>
            <a:br>
              <a:rPr lang="en-US" sz="2400" b="1" spc="-50">
                <a:ln w="3175">
                  <a:noFill/>
                </a:ln>
                <a:solidFill>
                  <a:schemeClr val="tx2"/>
                </a:solidFill>
                <a:latin typeface="+mj-lt"/>
                <a:cs typeface="Segoe UI" pitchFamily="34" charset="0"/>
              </a:rPr>
            </a:br>
            <a:r>
              <a:rPr lang="en-US" sz="240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1.4B endpoints¹ </a:t>
            </a:r>
            <a:r>
              <a:rPr lang="en-US" sz="2400" b="1" spc="-50">
                <a:ln w="3175">
                  <a:noFill/>
                </a:ln>
                <a:solidFill>
                  <a:schemeClr val="tx2"/>
                </a:solidFill>
                <a:latin typeface="+mj-lt"/>
                <a:cs typeface="Segoe UI" pitchFamily="34" charset="0"/>
              </a:rPr>
              <a:t>across the planet </a:t>
            </a:r>
          </a:p>
        </p:txBody>
      </p:sp>
      <p:sp>
        <p:nvSpPr>
          <p:cNvPr id="85" name="TextBox 84">
            <a:extLst>
              <a:ext uri="{FF2B5EF4-FFF2-40B4-BE49-F238E27FC236}">
                <a16:creationId xmlns:a16="http://schemas.microsoft.com/office/drawing/2014/main" id="{B7C1EA77-B22F-151E-5D7C-59AE8CEF7137}"/>
              </a:ext>
            </a:extLst>
          </p:cNvPr>
          <p:cNvSpPr txBox="1"/>
          <p:nvPr/>
        </p:nvSpPr>
        <p:spPr>
          <a:xfrm>
            <a:off x="8967547" y="4337219"/>
            <a:ext cx="2468880" cy="1200329"/>
          </a:xfrm>
          <a:prstGeom prst="rect">
            <a:avLst/>
          </a:prstGeom>
          <a:noFill/>
        </p:spPr>
        <p:txBody>
          <a:bodyPr wrap="square" anchor="ctr">
            <a:sp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lang="en-US" sz="2400" b="1" spc="-50">
                <a:ln w="3175">
                  <a:noFill/>
                </a:ln>
                <a:solidFill>
                  <a:schemeClr val="tx2"/>
                </a:solidFill>
                <a:latin typeface="+mj-lt"/>
                <a:cs typeface="Segoe UI" pitchFamily="34" charset="0"/>
              </a:rPr>
              <a:t>Graphing </a:t>
            </a:r>
            <a:br>
              <a:rPr lang="en-US" sz="2400" b="1" spc="-50">
                <a:ln w="3175">
                  <a:noFill/>
                </a:ln>
                <a:solidFill>
                  <a:schemeClr val="tx2"/>
                </a:solidFill>
                <a:latin typeface="+mj-lt"/>
                <a:cs typeface="Segoe UI" pitchFamily="34" charset="0"/>
              </a:rPr>
            </a:br>
            <a:r>
              <a:rPr lang="en-US" sz="2400" b="1" spc="-50">
                <a:ln w="3175">
                  <a:noFill/>
                </a:ln>
                <a:solidFill>
                  <a:schemeClr val="tx2"/>
                </a:solidFill>
                <a:latin typeface="+mj-lt"/>
                <a:cs typeface="Segoe UI" pitchFamily="34" charset="0"/>
              </a:rPr>
              <a:t>global </a:t>
            </a:r>
            <a:r>
              <a:rPr lang="en-US" sz="2400">
                <a:ln w="3175">
                  <a:noFill/>
                </a:ln>
                <a:gradFill>
                  <a:gsLst>
                    <a:gs pos="0">
                      <a:srgbClr val="FFA38B"/>
                    </a:gs>
                    <a:gs pos="80000">
                      <a:srgbClr val="D59ED7"/>
                    </a:gs>
                  </a:gsLst>
                  <a:path path="circle">
                    <a:fillToRect l="100000" t="100000"/>
                  </a:path>
                </a:gradFill>
                <a:latin typeface="Segoe UI Variable Display Semib" pitchFamily="2" charset="0"/>
                <a:cs typeface="Segoe UI" panose="020B0502040204020203" pitchFamily="34" charset="0"/>
              </a:rPr>
              <a:t>internet infrastructure </a:t>
            </a:r>
          </a:p>
        </p:txBody>
      </p:sp>
      <p:sp>
        <p:nvSpPr>
          <p:cNvPr id="3" name="TextBox 2">
            <a:extLst>
              <a:ext uri="{FF2B5EF4-FFF2-40B4-BE49-F238E27FC236}">
                <a16:creationId xmlns:a16="http://schemas.microsoft.com/office/drawing/2014/main" id="{4038A4EB-42DA-D729-9D6D-360964F5B56D}"/>
              </a:ext>
            </a:extLst>
          </p:cNvPr>
          <p:cNvSpPr txBox="1"/>
          <p:nvPr/>
        </p:nvSpPr>
        <p:spPr>
          <a:xfrm>
            <a:off x="500658" y="5932253"/>
            <a:ext cx="6762751" cy="215444"/>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Segoe UI"/>
                <a:ea typeface="+mn-ea"/>
                <a:cs typeface="+mn-cs"/>
              </a:rPr>
              <a:t>1. “Microsoft by the Numbers”. Microsoft Story Labs </a:t>
            </a:r>
          </a:p>
        </p:txBody>
      </p:sp>
      <p:grpSp>
        <p:nvGrpSpPr>
          <p:cNvPr id="2" name="Group 1">
            <a:extLst>
              <a:ext uri="{FF2B5EF4-FFF2-40B4-BE49-F238E27FC236}">
                <a16:creationId xmlns:a16="http://schemas.microsoft.com/office/drawing/2014/main" id="{4AC63DEC-85F3-2C0E-42F0-D406911BD330}"/>
              </a:ext>
              <a:ext uri="{C183D7F6-B498-43B3-948B-1728B52AA6E4}">
                <adec:decorative xmlns:adec="http://schemas.microsoft.com/office/drawing/2017/decorative" val="1"/>
              </a:ext>
            </a:extLst>
          </p:cNvPr>
          <p:cNvGrpSpPr/>
          <p:nvPr/>
        </p:nvGrpSpPr>
        <p:grpSpPr>
          <a:xfrm>
            <a:off x="584139" y="2208212"/>
            <a:ext cx="11023356" cy="1631047"/>
            <a:chOff x="584139" y="2208212"/>
            <a:chExt cx="11023356" cy="1631047"/>
          </a:xfrm>
        </p:grpSpPr>
        <p:sp>
          <p:nvSpPr>
            <p:cNvPr id="15" name="Arc 14">
              <a:extLst>
                <a:ext uri="{FF2B5EF4-FFF2-40B4-BE49-F238E27FC236}">
                  <a16:creationId xmlns:a16="http://schemas.microsoft.com/office/drawing/2014/main" id="{F3245746-8C93-8113-43D4-7C221CB86B80}"/>
                </a:ext>
              </a:extLst>
            </p:cNvPr>
            <p:cNvSpPr/>
            <p:nvPr/>
          </p:nvSpPr>
          <p:spPr>
            <a:xfrm>
              <a:off x="10684850" y="2459469"/>
              <a:ext cx="922645" cy="1082616"/>
            </a:xfrm>
            <a:prstGeom prst="arc">
              <a:avLst>
                <a:gd name="adj1" fmla="val 16200000"/>
                <a:gd name="adj2" fmla="val 566030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0" rtlCol="0" anchor="t" anchorCtr="0"/>
            <a:lstStyle/>
            <a:p>
              <a:pPr algn="ctr" defTabSz="914400">
                <a:spcAft>
                  <a:spcPts val="600"/>
                </a:spcAft>
                <a:tabLst>
                  <a:tab pos="1371600" algn="l"/>
                </a:tabLst>
              </a:pPr>
              <a:endParaRPr lang="en-US" sz="1800">
                <a:gradFill>
                  <a:gsLst>
                    <a:gs pos="0">
                      <a:srgbClr val="F2F2F2"/>
                    </a:gs>
                    <a:gs pos="100000">
                      <a:srgbClr val="D2D2D2"/>
                    </a:gs>
                  </a:gsLst>
                  <a:lin ang="2700000" scaled="0"/>
                </a:gradFill>
                <a:latin typeface="+mj-lt"/>
              </a:endParaRPr>
            </a:p>
          </p:txBody>
        </p:sp>
        <p:sp>
          <p:nvSpPr>
            <p:cNvPr id="276" name="Arc 275">
              <a:extLst>
                <a:ext uri="{FF2B5EF4-FFF2-40B4-BE49-F238E27FC236}">
                  <a16:creationId xmlns:a16="http://schemas.microsoft.com/office/drawing/2014/main" id="{B4291672-E126-DF0E-8A2B-23CED8C4440B}"/>
                </a:ext>
              </a:extLst>
            </p:cNvPr>
            <p:cNvSpPr/>
            <p:nvPr/>
          </p:nvSpPr>
          <p:spPr>
            <a:xfrm flipH="1">
              <a:off x="584139" y="2479433"/>
              <a:ext cx="922645" cy="1082616"/>
            </a:xfrm>
            <a:prstGeom prst="arc">
              <a:avLst>
                <a:gd name="adj1" fmla="val 16200000"/>
                <a:gd name="adj2" fmla="val 566030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0" rtlCol="0" anchor="t" anchorCtr="0"/>
            <a:lstStyle/>
            <a:p>
              <a:pPr algn="ctr" defTabSz="914400">
                <a:spcAft>
                  <a:spcPts val="600"/>
                </a:spcAft>
                <a:tabLst>
                  <a:tab pos="1371600" algn="l"/>
                </a:tabLst>
              </a:pPr>
              <a:endParaRPr lang="en-US" sz="1800">
                <a:gradFill>
                  <a:gsLst>
                    <a:gs pos="0">
                      <a:srgbClr val="F2F2F2"/>
                    </a:gs>
                    <a:gs pos="100000">
                      <a:srgbClr val="D2D2D2"/>
                    </a:gs>
                  </a:gsLst>
                  <a:lin ang="2700000" scaled="0"/>
                </a:gradFill>
                <a:latin typeface="+mj-lt"/>
              </a:endParaRPr>
            </a:p>
          </p:txBody>
        </p:sp>
        <p:grpSp>
          <p:nvGrpSpPr>
            <p:cNvPr id="14" name="Group 13">
              <a:extLst>
                <a:ext uri="{FF2B5EF4-FFF2-40B4-BE49-F238E27FC236}">
                  <a16:creationId xmlns:a16="http://schemas.microsoft.com/office/drawing/2014/main" id="{07C2273D-EBE1-2A5E-3DE6-9FAF30C4E367}"/>
                </a:ext>
              </a:extLst>
            </p:cNvPr>
            <p:cNvGrpSpPr/>
            <p:nvPr/>
          </p:nvGrpSpPr>
          <p:grpSpPr>
            <a:xfrm>
              <a:off x="1157647" y="2459470"/>
              <a:ext cx="9876706" cy="1102579"/>
              <a:chOff x="1157647" y="2395342"/>
              <a:chExt cx="9876706" cy="939658"/>
            </a:xfrm>
          </p:grpSpPr>
          <p:cxnSp>
            <p:nvCxnSpPr>
              <p:cNvPr id="10" name="Straight Connector 9">
                <a:extLst>
                  <a:ext uri="{FF2B5EF4-FFF2-40B4-BE49-F238E27FC236}">
                    <a16:creationId xmlns:a16="http://schemas.microsoft.com/office/drawing/2014/main" id="{F39B2416-E9F2-87D5-9783-53CE9402A084}"/>
                  </a:ext>
                </a:extLst>
              </p:cNvPr>
              <p:cNvCxnSpPr>
                <a:cxnSpLocks/>
              </p:cNvCxnSpPr>
              <p:nvPr/>
            </p:nvCxnSpPr>
            <p:spPr>
              <a:xfrm>
                <a:off x="1448255" y="3317987"/>
                <a:ext cx="9295490" cy="17013"/>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D7A825D5-F9E5-5049-C0C5-07139948F0B5}"/>
                  </a:ext>
                </a:extLst>
              </p:cNvPr>
              <p:cNvCxnSpPr>
                <a:cxnSpLocks/>
              </p:cNvCxnSpPr>
              <p:nvPr/>
            </p:nvCxnSpPr>
            <p:spPr>
              <a:xfrm>
                <a:off x="1448255" y="2395342"/>
                <a:ext cx="9295490" cy="17013"/>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0EC88151-301D-9627-6A54-DDB397DDBB4F}"/>
                  </a:ext>
                </a:extLst>
              </p:cNvPr>
              <p:cNvCxnSpPr>
                <a:cxnSpLocks/>
              </p:cNvCxnSpPr>
              <p:nvPr/>
            </p:nvCxnSpPr>
            <p:spPr>
              <a:xfrm>
                <a:off x="1157647"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1D19D9F4-1072-B906-A12C-DEFB3C9938D2}"/>
                  </a:ext>
                </a:extLst>
              </p:cNvPr>
              <p:cNvCxnSpPr>
                <a:cxnSpLocks/>
              </p:cNvCxnSpPr>
              <p:nvPr/>
            </p:nvCxnSpPr>
            <p:spPr>
              <a:xfrm>
                <a:off x="11034353"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84DF8C4E-B151-0704-BA37-07EFB559AB81}"/>
                  </a:ext>
                </a:extLst>
              </p:cNvPr>
              <p:cNvCxnSpPr>
                <a:cxnSpLocks/>
              </p:cNvCxnSpPr>
              <p:nvPr/>
            </p:nvCxnSpPr>
            <p:spPr>
              <a:xfrm>
                <a:off x="10046686"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5D1F84A-3C85-218E-D07B-7C50DCFEB56B}"/>
                  </a:ext>
                </a:extLst>
              </p:cNvPr>
              <p:cNvCxnSpPr>
                <a:cxnSpLocks/>
              </p:cNvCxnSpPr>
              <p:nvPr/>
            </p:nvCxnSpPr>
            <p:spPr>
              <a:xfrm>
                <a:off x="9059015"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52F106E9-9FAD-8075-DF1B-14CFEBC61D59}"/>
                  </a:ext>
                </a:extLst>
              </p:cNvPr>
              <p:cNvCxnSpPr>
                <a:cxnSpLocks/>
              </p:cNvCxnSpPr>
              <p:nvPr/>
            </p:nvCxnSpPr>
            <p:spPr>
              <a:xfrm>
                <a:off x="8071344"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4E9B438-1371-6055-F510-2831C44AD987}"/>
                  </a:ext>
                </a:extLst>
              </p:cNvPr>
              <p:cNvCxnSpPr>
                <a:cxnSpLocks/>
                <a:endCxn id="244" idx="0"/>
              </p:cNvCxnSpPr>
              <p:nvPr/>
            </p:nvCxnSpPr>
            <p:spPr>
              <a:xfrm>
                <a:off x="7083673" y="2413788"/>
                <a:ext cx="0" cy="662127"/>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E3D4B18-73FC-1A06-FBFD-8AF1B26AFA11}"/>
                  </a:ext>
                </a:extLst>
              </p:cNvPr>
              <p:cNvCxnSpPr>
                <a:cxnSpLocks/>
                <a:endCxn id="226" idx="0"/>
              </p:cNvCxnSpPr>
              <p:nvPr/>
            </p:nvCxnSpPr>
            <p:spPr>
              <a:xfrm>
                <a:off x="6096002" y="2413788"/>
                <a:ext cx="0" cy="66212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062B9132-F76A-73CD-1135-0DA8B2D3084C}"/>
                  </a:ext>
                </a:extLst>
              </p:cNvPr>
              <p:cNvCxnSpPr>
                <a:cxnSpLocks/>
              </p:cNvCxnSpPr>
              <p:nvPr/>
            </p:nvCxnSpPr>
            <p:spPr>
              <a:xfrm>
                <a:off x="5108331" y="2585901"/>
                <a:ext cx="0" cy="5966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EEC5DE01-00B1-9F54-935A-428C036CAA60}"/>
                  </a:ext>
                </a:extLst>
              </p:cNvPr>
              <p:cNvCxnSpPr>
                <a:cxnSpLocks/>
              </p:cNvCxnSpPr>
              <p:nvPr/>
            </p:nvCxnSpPr>
            <p:spPr>
              <a:xfrm>
                <a:off x="4120660"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604BBE7D-D6B9-2781-456F-82E359BB90DA}"/>
                  </a:ext>
                </a:extLst>
              </p:cNvPr>
              <p:cNvCxnSpPr>
                <a:cxnSpLocks/>
              </p:cNvCxnSpPr>
              <p:nvPr/>
            </p:nvCxnSpPr>
            <p:spPr>
              <a:xfrm>
                <a:off x="3132989"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05F3CA7-69DD-69AB-FB46-4AEF332DE107}"/>
                  </a:ext>
                </a:extLst>
              </p:cNvPr>
              <p:cNvCxnSpPr>
                <a:cxnSpLocks/>
              </p:cNvCxnSpPr>
              <p:nvPr/>
            </p:nvCxnSpPr>
            <p:spPr>
              <a:xfrm>
                <a:off x="2145318"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grpSp>
        <p:sp>
          <p:nvSpPr>
            <p:cNvPr id="171" name="Oval 170">
              <a:extLst>
                <a:ext uri="{FF2B5EF4-FFF2-40B4-BE49-F238E27FC236}">
                  <a16:creationId xmlns:a16="http://schemas.microsoft.com/office/drawing/2014/main" id="{676E15ED-5AA1-7DB1-DA7B-83DA294537E7}"/>
                </a:ext>
              </a:extLst>
            </p:cNvPr>
            <p:cNvSpPr/>
            <p:nvPr/>
          </p:nvSpPr>
          <p:spPr bwMode="auto">
            <a:xfrm>
              <a:off x="6793065" y="2208212"/>
              <a:ext cx="581216" cy="581216"/>
            </a:xfrm>
            <a:prstGeom prst="ellipse">
              <a:avLst/>
            </a:prstGeom>
            <a:solidFill>
              <a:schemeClr val="tx1"/>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en-US" sz="1300" kern="0">
                <a:ln w="0"/>
                <a:gradFill>
                  <a:gsLst>
                    <a:gs pos="0">
                      <a:srgbClr val="000000"/>
                    </a:gs>
                    <a:gs pos="100000">
                      <a:srgbClr val="000000"/>
                    </a:gs>
                  </a:gsLst>
                  <a:lin ang="5400000" scaled="1"/>
                </a:gradFill>
                <a:latin typeface="Segoe UI Semibold"/>
              </a:endParaRPr>
            </a:p>
          </p:txBody>
        </p:sp>
        <p:grpSp>
          <p:nvGrpSpPr>
            <p:cNvPr id="178" name="Graphic 47">
              <a:extLst>
                <a:ext uri="{FF2B5EF4-FFF2-40B4-BE49-F238E27FC236}">
                  <a16:creationId xmlns:a16="http://schemas.microsoft.com/office/drawing/2014/main" id="{6F147AE8-34E6-EF31-D22C-44A45620EAFF}"/>
                </a:ext>
              </a:extLst>
            </p:cNvPr>
            <p:cNvGrpSpPr/>
            <p:nvPr/>
          </p:nvGrpSpPr>
          <p:grpSpPr>
            <a:xfrm>
              <a:off x="6893629" y="2308829"/>
              <a:ext cx="380089" cy="379983"/>
              <a:chOff x="3469997" y="1216409"/>
              <a:chExt cx="2318197" cy="2317553"/>
            </a:xfrm>
            <a:solidFill>
              <a:srgbClr val="107C10"/>
            </a:solidFill>
          </p:grpSpPr>
          <p:sp>
            <p:nvSpPr>
              <p:cNvPr id="179" name="Freeform: Shape 178">
                <a:extLst>
                  <a:ext uri="{FF2B5EF4-FFF2-40B4-BE49-F238E27FC236}">
                    <a16:creationId xmlns:a16="http://schemas.microsoft.com/office/drawing/2014/main" id="{43535FDB-BEAF-F939-F8ED-F7EC849A6224}"/>
                  </a:ext>
                </a:extLst>
              </p:cNvPr>
              <p:cNvSpPr/>
              <p:nvPr/>
            </p:nvSpPr>
            <p:spPr>
              <a:xfrm>
                <a:off x="3832471" y="2145620"/>
                <a:ext cx="1593249" cy="1388342"/>
              </a:xfrm>
              <a:custGeom>
                <a:avLst/>
                <a:gdLst>
                  <a:gd name="connsiteX0" fmla="*/ 796625 w 1593249"/>
                  <a:gd name="connsiteY0" fmla="*/ 0 h 1388342"/>
                  <a:gd name="connsiteX1" fmla="*/ 800488 w 1593249"/>
                  <a:gd name="connsiteY1" fmla="*/ 1932 h 1388342"/>
                  <a:gd name="connsiteX2" fmla="*/ 1559698 w 1593249"/>
                  <a:gd name="connsiteY2" fmla="*/ 1101788 h 1388342"/>
                  <a:gd name="connsiteX3" fmla="*/ 796625 w 1593249"/>
                  <a:gd name="connsiteY3" fmla="*/ 1388342 h 1388342"/>
                  <a:gd name="connsiteX4" fmla="*/ 33551 w 1593249"/>
                  <a:gd name="connsiteY4" fmla="*/ 1101788 h 1388342"/>
                  <a:gd name="connsiteX5" fmla="*/ 792761 w 1593249"/>
                  <a:gd name="connsiteY5" fmla="*/ 1932 h 1388342"/>
                  <a:gd name="connsiteX6" fmla="*/ 796625 w 1593249"/>
                  <a:gd name="connsiteY6" fmla="*/ 0 h 138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3249" h="1388342">
                    <a:moveTo>
                      <a:pt x="796625" y="0"/>
                    </a:moveTo>
                    <a:cubicBezTo>
                      <a:pt x="797912" y="0"/>
                      <a:pt x="799844" y="1288"/>
                      <a:pt x="800488" y="1932"/>
                    </a:cubicBezTo>
                    <a:cubicBezTo>
                      <a:pt x="1146930" y="265305"/>
                      <a:pt x="1740646" y="917620"/>
                      <a:pt x="1559698" y="1101788"/>
                    </a:cubicBezTo>
                    <a:cubicBezTo>
                      <a:pt x="1355568" y="1280160"/>
                      <a:pt x="1088975" y="1388342"/>
                      <a:pt x="796625" y="1388342"/>
                    </a:cubicBezTo>
                    <a:cubicBezTo>
                      <a:pt x="504274" y="1388342"/>
                      <a:pt x="237681" y="1280160"/>
                      <a:pt x="33551" y="1101788"/>
                    </a:cubicBezTo>
                    <a:cubicBezTo>
                      <a:pt x="-147397" y="917620"/>
                      <a:pt x="446319" y="265305"/>
                      <a:pt x="792761" y="1932"/>
                    </a:cubicBezTo>
                    <a:cubicBezTo>
                      <a:pt x="793405" y="1288"/>
                      <a:pt x="795337" y="0"/>
                      <a:pt x="796625" y="0"/>
                    </a:cubicBezTo>
                    <a:close/>
                  </a:path>
                </a:pathLst>
              </a:custGeom>
              <a:solidFill>
                <a:srgbClr val="107C10"/>
              </a:solidFill>
              <a:ln w="643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0" name="Freeform: Shape 179">
                <a:extLst>
                  <a:ext uri="{FF2B5EF4-FFF2-40B4-BE49-F238E27FC236}">
                    <a16:creationId xmlns:a16="http://schemas.microsoft.com/office/drawing/2014/main" id="{B5D11443-8057-E0CA-F097-B14014DDD21D}"/>
                  </a:ext>
                </a:extLst>
              </p:cNvPr>
              <p:cNvSpPr/>
              <p:nvPr/>
            </p:nvSpPr>
            <p:spPr>
              <a:xfrm>
                <a:off x="4021982" y="1216409"/>
                <a:ext cx="1213064" cy="342578"/>
              </a:xfrm>
              <a:custGeom>
                <a:avLst/>
                <a:gdLst>
                  <a:gd name="connsiteX0" fmla="*/ 1210489 w 1213064"/>
                  <a:gd name="connsiteY0" fmla="*/ 169357 h 342578"/>
                  <a:gd name="connsiteX1" fmla="*/ 606469 w 1213064"/>
                  <a:gd name="connsiteY1" fmla="*/ 0 h 342578"/>
                  <a:gd name="connsiteX2" fmla="*/ 2450 w 1213064"/>
                  <a:gd name="connsiteY2" fmla="*/ 169357 h 342578"/>
                  <a:gd name="connsiteX3" fmla="*/ 518 w 1213064"/>
                  <a:gd name="connsiteY3" fmla="*/ 175153 h 342578"/>
                  <a:gd name="connsiteX4" fmla="*/ 6314 w 1213064"/>
                  <a:gd name="connsiteY4" fmla="*/ 177085 h 342578"/>
                  <a:gd name="connsiteX5" fmla="*/ 603894 w 1213064"/>
                  <a:gd name="connsiteY5" fmla="*/ 341934 h 342578"/>
                  <a:gd name="connsiteX6" fmla="*/ 606469 w 1213064"/>
                  <a:gd name="connsiteY6" fmla="*/ 342578 h 342578"/>
                  <a:gd name="connsiteX7" fmla="*/ 609045 w 1213064"/>
                  <a:gd name="connsiteY7" fmla="*/ 341934 h 342578"/>
                  <a:gd name="connsiteX8" fmla="*/ 1206625 w 1213064"/>
                  <a:gd name="connsiteY8" fmla="*/ 177085 h 342578"/>
                  <a:gd name="connsiteX9" fmla="*/ 1212421 w 1213064"/>
                  <a:gd name="connsiteY9" fmla="*/ 175153 h 342578"/>
                  <a:gd name="connsiteX10" fmla="*/ 1210489 w 1213064"/>
                  <a:gd name="connsiteY10" fmla="*/ 169357 h 3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064" h="342578">
                    <a:moveTo>
                      <a:pt x="1210489" y="169357"/>
                    </a:moveTo>
                    <a:cubicBezTo>
                      <a:pt x="1032760" y="63750"/>
                      <a:pt x="840865" y="0"/>
                      <a:pt x="606469" y="0"/>
                    </a:cubicBezTo>
                    <a:cubicBezTo>
                      <a:pt x="372074" y="0"/>
                      <a:pt x="180179" y="64394"/>
                      <a:pt x="2450" y="169357"/>
                    </a:cubicBezTo>
                    <a:cubicBezTo>
                      <a:pt x="518" y="170645"/>
                      <a:pt x="-770" y="173221"/>
                      <a:pt x="518" y="175153"/>
                    </a:cubicBezTo>
                    <a:cubicBezTo>
                      <a:pt x="1162" y="177085"/>
                      <a:pt x="3738" y="177728"/>
                      <a:pt x="6314" y="177085"/>
                    </a:cubicBezTo>
                    <a:cubicBezTo>
                      <a:pt x="231050" y="128789"/>
                      <a:pt x="571697" y="322616"/>
                      <a:pt x="603894" y="341934"/>
                    </a:cubicBezTo>
                    <a:cubicBezTo>
                      <a:pt x="604538" y="342578"/>
                      <a:pt x="605182" y="342578"/>
                      <a:pt x="606469" y="342578"/>
                    </a:cubicBezTo>
                    <a:cubicBezTo>
                      <a:pt x="607757" y="342578"/>
                      <a:pt x="608401" y="341934"/>
                      <a:pt x="609045" y="341934"/>
                    </a:cubicBezTo>
                    <a:cubicBezTo>
                      <a:pt x="641242" y="322616"/>
                      <a:pt x="982533" y="128789"/>
                      <a:pt x="1206625" y="177085"/>
                    </a:cubicBezTo>
                    <a:cubicBezTo>
                      <a:pt x="1209201" y="177728"/>
                      <a:pt x="1211133" y="177085"/>
                      <a:pt x="1212421" y="175153"/>
                    </a:cubicBezTo>
                    <a:cubicBezTo>
                      <a:pt x="1213708" y="172577"/>
                      <a:pt x="1213064" y="170001"/>
                      <a:pt x="1210489" y="169357"/>
                    </a:cubicBezTo>
                    <a:close/>
                  </a:path>
                </a:pathLst>
              </a:custGeom>
              <a:solidFill>
                <a:srgbClr val="107C10"/>
              </a:solidFill>
              <a:ln w="643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5" name="Freeform: Shape 184">
                <a:extLst>
                  <a:ext uri="{FF2B5EF4-FFF2-40B4-BE49-F238E27FC236}">
                    <a16:creationId xmlns:a16="http://schemas.microsoft.com/office/drawing/2014/main" id="{EFEC6130-9365-85D2-08EB-F3FF0CB29C6F}"/>
                  </a:ext>
                </a:extLst>
              </p:cNvPr>
              <p:cNvSpPr/>
              <p:nvPr/>
            </p:nvSpPr>
            <p:spPr>
              <a:xfrm>
                <a:off x="3469997" y="1542347"/>
                <a:ext cx="842922" cy="1537510"/>
              </a:xfrm>
              <a:custGeom>
                <a:avLst/>
                <a:gdLst>
                  <a:gd name="connsiteX0" fmla="*/ 347730 w 842922"/>
                  <a:gd name="connsiteY0" fmla="*/ 6337 h 1537510"/>
                  <a:gd name="connsiteX1" fmla="*/ 342578 w 842922"/>
                  <a:gd name="connsiteY1" fmla="*/ 10201 h 1537510"/>
                  <a:gd name="connsiteX2" fmla="*/ 0 w 842922"/>
                  <a:gd name="connsiteY2" fmla="*/ 832517 h 1537510"/>
                  <a:gd name="connsiteX3" fmla="*/ 236971 w 842922"/>
                  <a:gd name="connsiteY3" fmla="*/ 1535060 h 1537510"/>
                  <a:gd name="connsiteX4" fmla="*/ 243411 w 842922"/>
                  <a:gd name="connsiteY4" fmla="*/ 1536992 h 1537510"/>
                  <a:gd name="connsiteX5" fmla="*/ 244699 w 842922"/>
                  <a:gd name="connsiteY5" fmla="*/ 1531196 h 1537510"/>
                  <a:gd name="connsiteX6" fmla="*/ 841634 w 842922"/>
                  <a:gd name="connsiteY6" fmla="*/ 318006 h 1537510"/>
                  <a:gd name="connsiteX7" fmla="*/ 842922 w 842922"/>
                  <a:gd name="connsiteY7" fmla="*/ 314786 h 1537510"/>
                  <a:gd name="connsiteX8" fmla="*/ 840990 w 842922"/>
                  <a:gd name="connsiteY8" fmla="*/ 310923 h 1537510"/>
                  <a:gd name="connsiteX9" fmla="*/ 347730 w 842922"/>
                  <a:gd name="connsiteY9" fmla="*/ 6337 h 153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22" h="1537510">
                    <a:moveTo>
                      <a:pt x="347730" y="6337"/>
                    </a:moveTo>
                    <a:cubicBezTo>
                      <a:pt x="345798" y="7625"/>
                      <a:pt x="343866" y="8913"/>
                      <a:pt x="342578" y="10201"/>
                    </a:cubicBezTo>
                    <a:cubicBezTo>
                      <a:pt x="131365" y="220127"/>
                      <a:pt x="0" y="511189"/>
                      <a:pt x="0" y="832517"/>
                    </a:cubicBezTo>
                    <a:cubicBezTo>
                      <a:pt x="0" y="1096534"/>
                      <a:pt x="88220" y="1339945"/>
                      <a:pt x="236971" y="1535060"/>
                    </a:cubicBezTo>
                    <a:cubicBezTo>
                      <a:pt x="238259" y="1536992"/>
                      <a:pt x="240835" y="1538279"/>
                      <a:pt x="243411" y="1536992"/>
                    </a:cubicBezTo>
                    <a:cubicBezTo>
                      <a:pt x="245343" y="1535704"/>
                      <a:pt x="245343" y="1533128"/>
                      <a:pt x="244699" y="1531196"/>
                    </a:cubicBezTo>
                    <a:cubicBezTo>
                      <a:pt x="156478" y="1258164"/>
                      <a:pt x="607883" y="595546"/>
                      <a:pt x="841634" y="318006"/>
                    </a:cubicBezTo>
                    <a:cubicBezTo>
                      <a:pt x="842278" y="317362"/>
                      <a:pt x="842922" y="316074"/>
                      <a:pt x="842922" y="314786"/>
                    </a:cubicBezTo>
                    <a:cubicBezTo>
                      <a:pt x="842922" y="312855"/>
                      <a:pt x="842278" y="312211"/>
                      <a:pt x="840990" y="310923"/>
                    </a:cubicBezTo>
                    <a:cubicBezTo>
                      <a:pt x="486821" y="-41314"/>
                      <a:pt x="367048" y="-3966"/>
                      <a:pt x="347730" y="6337"/>
                    </a:cubicBezTo>
                    <a:close/>
                  </a:path>
                </a:pathLst>
              </a:custGeom>
              <a:solidFill>
                <a:srgbClr val="107C10"/>
              </a:solidFill>
              <a:ln w="643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6" name="Freeform: Shape 185">
                <a:extLst>
                  <a:ext uri="{FF2B5EF4-FFF2-40B4-BE49-F238E27FC236}">
                    <a16:creationId xmlns:a16="http://schemas.microsoft.com/office/drawing/2014/main" id="{2B0DD001-9221-7D45-9DF6-E4392FCE417A}"/>
                  </a:ext>
                </a:extLst>
              </p:cNvPr>
              <p:cNvSpPr/>
              <p:nvPr/>
            </p:nvSpPr>
            <p:spPr>
              <a:xfrm>
                <a:off x="4945272" y="1542049"/>
                <a:ext cx="842922" cy="1537163"/>
              </a:xfrm>
              <a:custGeom>
                <a:avLst/>
                <a:gdLst>
                  <a:gd name="connsiteX0" fmla="*/ 1932 w 842922"/>
                  <a:gd name="connsiteY0" fmla="*/ 310577 h 1537163"/>
                  <a:gd name="connsiteX1" fmla="*/ 0 w 842922"/>
                  <a:gd name="connsiteY1" fmla="*/ 314440 h 1537163"/>
                  <a:gd name="connsiteX2" fmla="*/ 1288 w 842922"/>
                  <a:gd name="connsiteY2" fmla="*/ 317660 h 1537163"/>
                  <a:gd name="connsiteX3" fmla="*/ 598224 w 842922"/>
                  <a:gd name="connsiteY3" fmla="*/ 1530850 h 1537163"/>
                  <a:gd name="connsiteX4" fmla="*/ 599512 w 842922"/>
                  <a:gd name="connsiteY4" fmla="*/ 1536646 h 1537163"/>
                  <a:gd name="connsiteX5" fmla="*/ 605951 w 842922"/>
                  <a:gd name="connsiteY5" fmla="*/ 1534714 h 1537163"/>
                  <a:gd name="connsiteX6" fmla="*/ 842922 w 842922"/>
                  <a:gd name="connsiteY6" fmla="*/ 832171 h 1537163"/>
                  <a:gd name="connsiteX7" fmla="*/ 500344 w 842922"/>
                  <a:gd name="connsiteY7" fmla="*/ 9855 h 1537163"/>
                  <a:gd name="connsiteX8" fmla="*/ 495193 w 842922"/>
                  <a:gd name="connsiteY8" fmla="*/ 5991 h 1537163"/>
                  <a:gd name="connsiteX9" fmla="*/ 1932 w 842922"/>
                  <a:gd name="connsiteY9" fmla="*/ 310577 h 153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22" h="1537163">
                    <a:moveTo>
                      <a:pt x="1932" y="310577"/>
                    </a:moveTo>
                    <a:cubicBezTo>
                      <a:pt x="644" y="311221"/>
                      <a:pt x="0" y="312509"/>
                      <a:pt x="0" y="314440"/>
                    </a:cubicBezTo>
                    <a:cubicBezTo>
                      <a:pt x="0" y="315728"/>
                      <a:pt x="644" y="317016"/>
                      <a:pt x="1288" y="317660"/>
                    </a:cubicBezTo>
                    <a:cubicBezTo>
                      <a:pt x="234396" y="595200"/>
                      <a:pt x="686444" y="1257818"/>
                      <a:pt x="598224" y="1530850"/>
                    </a:cubicBezTo>
                    <a:cubicBezTo>
                      <a:pt x="597580" y="1532782"/>
                      <a:pt x="597580" y="1535358"/>
                      <a:pt x="599512" y="1536646"/>
                    </a:cubicBezTo>
                    <a:cubicBezTo>
                      <a:pt x="601444" y="1537933"/>
                      <a:pt x="604019" y="1536646"/>
                      <a:pt x="605951" y="1534714"/>
                    </a:cubicBezTo>
                    <a:cubicBezTo>
                      <a:pt x="754702" y="1339599"/>
                      <a:pt x="842922" y="1096832"/>
                      <a:pt x="842922" y="832171"/>
                    </a:cubicBezTo>
                    <a:cubicBezTo>
                      <a:pt x="842922" y="510199"/>
                      <a:pt x="711558" y="219781"/>
                      <a:pt x="500344" y="9855"/>
                    </a:cubicBezTo>
                    <a:cubicBezTo>
                      <a:pt x="499056" y="8567"/>
                      <a:pt x="497125" y="6635"/>
                      <a:pt x="495193" y="5991"/>
                    </a:cubicBezTo>
                    <a:cubicBezTo>
                      <a:pt x="475875" y="-3668"/>
                      <a:pt x="355457" y="-41016"/>
                      <a:pt x="1932" y="310577"/>
                    </a:cubicBezTo>
                    <a:close/>
                  </a:path>
                </a:pathLst>
              </a:custGeom>
              <a:solidFill>
                <a:srgbClr val="107C10"/>
              </a:solidFill>
              <a:ln w="643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4" name="Oval 173">
              <a:extLst>
                <a:ext uri="{FF2B5EF4-FFF2-40B4-BE49-F238E27FC236}">
                  <a16:creationId xmlns:a16="http://schemas.microsoft.com/office/drawing/2014/main" id="{86F9B5B1-0E9A-F0C7-269C-0E538E89C471}"/>
                </a:ext>
              </a:extLst>
            </p:cNvPr>
            <p:cNvSpPr/>
            <p:nvPr/>
          </p:nvSpPr>
          <p:spPr bwMode="auto">
            <a:xfrm>
              <a:off x="867040" y="2208213"/>
              <a:ext cx="581216" cy="581216"/>
            </a:xfrm>
            <a:prstGeom prst="ellipse">
              <a:avLst/>
            </a:prstGeom>
            <a:solidFill>
              <a:schemeClr val="tx1"/>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w="0"/>
                <a:gradFill>
                  <a:gsLst>
                    <a:gs pos="0">
                      <a:srgbClr val="000000"/>
                    </a:gs>
                    <a:gs pos="100000">
                      <a:srgbClr val="000000"/>
                    </a:gs>
                  </a:gsLst>
                  <a:lin ang="5400000" scaled="1"/>
                </a:gradFill>
                <a:effectLst/>
                <a:uLnTx/>
                <a:uFillTx/>
                <a:latin typeface="Segoe UI Semibold"/>
                <a:ea typeface="+mn-ea"/>
                <a:cs typeface="+mn-cs"/>
              </a:endParaRPr>
            </a:p>
          </p:txBody>
        </p:sp>
        <p:grpSp>
          <p:nvGrpSpPr>
            <p:cNvPr id="193" name="Group 192">
              <a:extLst>
                <a:ext uri="{FF2B5EF4-FFF2-40B4-BE49-F238E27FC236}">
                  <a16:creationId xmlns:a16="http://schemas.microsoft.com/office/drawing/2014/main" id="{95A4FD0C-86DD-9A37-94FE-609655792E44}"/>
                </a:ext>
              </a:extLst>
            </p:cNvPr>
            <p:cNvGrpSpPr/>
            <p:nvPr/>
          </p:nvGrpSpPr>
          <p:grpSpPr>
            <a:xfrm>
              <a:off x="1018183" y="2357849"/>
              <a:ext cx="278931" cy="281945"/>
              <a:chOff x="582613" y="582613"/>
              <a:chExt cx="293688" cy="296862"/>
            </a:xfrm>
          </p:grpSpPr>
          <p:sp>
            <p:nvSpPr>
              <p:cNvPr id="194" name="Freeform 14">
                <a:extLst>
                  <a:ext uri="{FF2B5EF4-FFF2-40B4-BE49-F238E27FC236}">
                    <a16:creationId xmlns:a16="http://schemas.microsoft.com/office/drawing/2014/main" id="{8DB73F4E-66A4-C1D6-6AFE-7BF7360D72B5}"/>
                  </a:ext>
                </a:extLst>
              </p:cNvPr>
              <p:cNvSpPr>
                <a:spLocks/>
              </p:cNvSpPr>
              <p:nvPr/>
            </p:nvSpPr>
            <p:spPr bwMode="auto">
              <a:xfrm>
                <a:off x="582613" y="582613"/>
                <a:ext cx="139700" cy="141287"/>
              </a:xfrm>
              <a:custGeom>
                <a:avLst/>
                <a:gdLst>
                  <a:gd name="T0" fmla="*/ 460 w 460"/>
                  <a:gd name="T1" fmla="*/ 460 h 460"/>
                  <a:gd name="T2" fmla="*/ 460 w 460"/>
                  <a:gd name="T3" fmla="*/ 460 h 460"/>
                  <a:gd name="T4" fmla="*/ 0 w 460"/>
                  <a:gd name="T5" fmla="*/ 460 h 460"/>
                  <a:gd name="T6" fmla="*/ 0 w 460"/>
                  <a:gd name="T7" fmla="*/ 0 h 460"/>
                  <a:gd name="T8" fmla="*/ 460 w 460"/>
                  <a:gd name="T9" fmla="*/ 0 h 460"/>
                  <a:gd name="T10" fmla="*/ 460 w 460"/>
                  <a:gd name="T11" fmla="*/ 460 h 460"/>
                </a:gdLst>
                <a:ahLst/>
                <a:cxnLst>
                  <a:cxn ang="0">
                    <a:pos x="T0" y="T1"/>
                  </a:cxn>
                  <a:cxn ang="0">
                    <a:pos x="T2" y="T3"/>
                  </a:cxn>
                  <a:cxn ang="0">
                    <a:pos x="T4" y="T5"/>
                  </a:cxn>
                  <a:cxn ang="0">
                    <a:pos x="T6" y="T7"/>
                  </a:cxn>
                  <a:cxn ang="0">
                    <a:pos x="T8" y="T9"/>
                  </a:cxn>
                  <a:cxn ang="0">
                    <a:pos x="T10" y="T11"/>
                  </a:cxn>
                </a:cxnLst>
                <a:rect l="0" t="0" r="r" b="b"/>
                <a:pathLst>
                  <a:path w="460" h="460">
                    <a:moveTo>
                      <a:pt x="460" y="460"/>
                    </a:moveTo>
                    <a:lnTo>
                      <a:pt x="460" y="460"/>
                    </a:lnTo>
                    <a:lnTo>
                      <a:pt x="0" y="460"/>
                    </a:lnTo>
                    <a:lnTo>
                      <a:pt x="0" y="0"/>
                    </a:lnTo>
                    <a:lnTo>
                      <a:pt x="460" y="0"/>
                    </a:lnTo>
                    <a:lnTo>
                      <a:pt x="460" y="460"/>
                    </a:lnTo>
                    <a:close/>
                  </a:path>
                </a:pathLst>
              </a:custGeom>
              <a:solidFill>
                <a:srgbClr val="F2502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5" name="Freeform 15">
                <a:extLst>
                  <a:ext uri="{FF2B5EF4-FFF2-40B4-BE49-F238E27FC236}">
                    <a16:creationId xmlns:a16="http://schemas.microsoft.com/office/drawing/2014/main" id="{FEDDA946-88F6-99E9-A711-3D21E5DF7C7C}"/>
                  </a:ext>
                </a:extLst>
              </p:cNvPr>
              <p:cNvSpPr>
                <a:spLocks/>
              </p:cNvSpPr>
              <p:nvPr/>
            </p:nvSpPr>
            <p:spPr bwMode="auto">
              <a:xfrm>
                <a:off x="736601" y="582613"/>
                <a:ext cx="139700" cy="141287"/>
              </a:xfrm>
              <a:custGeom>
                <a:avLst/>
                <a:gdLst>
                  <a:gd name="T0" fmla="*/ 461 w 461"/>
                  <a:gd name="T1" fmla="*/ 460 h 460"/>
                  <a:gd name="T2" fmla="*/ 461 w 461"/>
                  <a:gd name="T3" fmla="*/ 460 h 460"/>
                  <a:gd name="T4" fmla="*/ 0 w 461"/>
                  <a:gd name="T5" fmla="*/ 460 h 460"/>
                  <a:gd name="T6" fmla="*/ 0 w 461"/>
                  <a:gd name="T7" fmla="*/ 0 h 460"/>
                  <a:gd name="T8" fmla="*/ 461 w 461"/>
                  <a:gd name="T9" fmla="*/ 0 h 460"/>
                  <a:gd name="T10" fmla="*/ 461 w 461"/>
                  <a:gd name="T11" fmla="*/ 460 h 460"/>
                </a:gdLst>
                <a:ahLst/>
                <a:cxnLst>
                  <a:cxn ang="0">
                    <a:pos x="T0" y="T1"/>
                  </a:cxn>
                  <a:cxn ang="0">
                    <a:pos x="T2" y="T3"/>
                  </a:cxn>
                  <a:cxn ang="0">
                    <a:pos x="T4" y="T5"/>
                  </a:cxn>
                  <a:cxn ang="0">
                    <a:pos x="T6" y="T7"/>
                  </a:cxn>
                  <a:cxn ang="0">
                    <a:pos x="T8" y="T9"/>
                  </a:cxn>
                  <a:cxn ang="0">
                    <a:pos x="T10" y="T11"/>
                  </a:cxn>
                </a:cxnLst>
                <a:rect l="0" t="0" r="r" b="b"/>
                <a:pathLst>
                  <a:path w="461" h="460">
                    <a:moveTo>
                      <a:pt x="461" y="460"/>
                    </a:moveTo>
                    <a:lnTo>
                      <a:pt x="461" y="460"/>
                    </a:lnTo>
                    <a:lnTo>
                      <a:pt x="0" y="460"/>
                    </a:lnTo>
                    <a:lnTo>
                      <a:pt x="0" y="0"/>
                    </a:lnTo>
                    <a:lnTo>
                      <a:pt x="461" y="0"/>
                    </a:lnTo>
                    <a:lnTo>
                      <a:pt x="461" y="460"/>
                    </a:lnTo>
                    <a:close/>
                  </a:path>
                </a:pathLst>
              </a:custGeom>
              <a:solidFill>
                <a:srgbClr val="7FBA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0" name="Freeform 16">
                <a:extLst>
                  <a:ext uri="{FF2B5EF4-FFF2-40B4-BE49-F238E27FC236}">
                    <a16:creationId xmlns:a16="http://schemas.microsoft.com/office/drawing/2014/main" id="{3E10D8AE-4831-5595-AA08-11B2C63E49F7}"/>
                  </a:ext>
                </a:extLst>
              </p:cNvPr>
              <p:cNvSpPr>
                <a:spLocks/>
              </p:cNvSpPr>
              <p:nvPr/>
            </p:nvSpPr>
            <p:spPr bwMode="auto">
              <a:xfrm>
                <a:off x="582613" y="738188"/>
                <a:ext cx="139700" cy="141287"/>
              </a:xfrm>
              <a:custGeom>
                <a:avLst/>
                <a:gdLst>
                  <a:gd name="T0" fmla="*/ 460 w 460"/>
                  <a:gd name="T1" fmla="*/ 461 h 461"/>
                  <a:gd name="T2" fmla="*/ 460 w 460"/>
                  <a:gd name="T3" fmla="*/ 461 h 461"/>
                  <a:gd name="T4" fmla="*/ 0 w 460"/>
                  <a:gd name="T5" fmla="*/ 461 h 461"/>
                  <a:gd name="T6" fmla="*/ 0 w 460"/>
                  <a:gd name="T7" fmla="*/ 0 h 461"/>
                  <a:gd name="T8" fmla="*/ 460 w 460"/>
                  <a:gd name="T9" fmla="*/ 0 h 461"/>
                  <a:gd name="T10" fmla="*/ 460 w 460"/>
                  <a:gd name="T11" fmla="*/ 461 h 461"/>
                </a:gdLst>
                <a:ahLst/>
                <a:cxnLst>
                  <a:cxn ang="0">
                    <a:pos x="T0" y="T1"/>
                  </a:cxn>
                  <a:cxn ang="0">
                    <a:pos x="T2" y="T3"/>
                  </a:cxn>
                  <a:cxn ang="0">
                    <a:pos x="T4" y="T5"/>
                  </a:cxn>
                  <a:cxn ang="0">
                    <a:pos x="T6" y="T7"/>
                  </a:cxn>
                  <a:cxn ang="0">
                    <a:pos x="T8" y="T9"/>
                  </a:cxn>
                  <a:cxn ang="0">
                    <a:pos x="T10" y="T11"/>
                  </a:cxn>
                </a:cxnLst>
                <a:rect l="0" t="0" r="r" b="b"/>
                <a:pathLst>
                  <a:path w="460" h="461">
                    <a:moveTo>
                      <a:pt x="460" y="461"/>
                    </a:moveTo>
                    <a:lnTo>
                      <a:pt x="460" y="461"/>
                    </a:lnTo>
                    <a:lnTo>
                      <a:pt x="0" y="461"/>
                    </a:lnTo>
                    <a:lnTo>
                      <a:pt x="0" y="0"/>
                    </a:lnTo>
                    <a:lnTo>
                      <a:pt x="460" y="0"/>
                    </a:lnTo>
                    <a:lnTo>
                      <a:pt x="460" y="461"/>
                    </a:lnTo>
                    <a:close/>
                  </a:path>
                </a:pathLst>
              </a:custGeom>
              <a:solidFill>
                <a:srgbClr val="00A4E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1" name="Freeform 17">
                <a:extLst>
                  <a:ext uri="{FF2B5EF4-FFF2-40B4-BE49-F238E27FC236}">
                    <a16:creationId xmlns:a16="http://schemas.microsoft.com/office/drawing/2014/main" id="{46B4200A-19FA-09F7-15E5-A5C4E93FFEE5}"/>
                  </a:ext>
                </a:extLst>
              </p:cNvPr>
              <p:cNvSpPr>
                <a:spLocks/>
              </p:cNvSpPr>
              <p:nvPr/>
            </p:nvSpPr>
            <p:spPr bwMode="auto">
              <a:xfrm>
                <a:off x="736601" y="738188"/>
                <a:ext cx="139700" cy="141287"/>
              </a:xfrm>
              <a:custGeom>
                <a:avLst/>
                <a:gdLst>
                  <a:gd name="T0" fmla="*/ 461 w 461"/>
                  <a:gd name="T1" fmla="*/ 461 h 461"/>
                  <a:gd name="T2" fmla="*/ 461 w 461"/>
                  <a:gd name="T3" fmla="*/ 461 h 461"/>
                  <a:gd name="T4" fmla="*/ 0 w 461"/>
                  <a:gd name="T5" fmla="*/ 461 h 461"/>
                  <a:gd name="T6" fmla="*/ 0 w 461"/>
                  <a:gd name="T7" fmla="*/ 0 h 461"/>
                  <a:gd name="T8" fmla="*/ 461 w 461"/>
                  <a:gd name="T9" fmla="*/ 0 h 461"/>
                  <a:gd name="T10" fmla="*/ 461 w 461"/>
                  <a:gd name="T11" fmla="*/ 461 h 461"/>
                </a:gdLst>
                <a:ahLst/>
                <a:cxnLst>
                  <a:cxn ang="0">
                    <a:pos x="T0" y="T1"/>
                  </a:cxn>
                  <a:cxn ang="0">
                    <a:pos x="T2" y="T3"/>
                  </a:cxn>
                  <a:cxn ang="0">
                    <a:pos x="T4" y="T5"/>
                  </a:cxn>
                  <a:cxn ang="0">
                    <a:pos x="T6" y="T7"/>
                  </a:cxn>
                  <a:cxn ang="0">
                    <a:pos x="T8" y="T9"/>
                  </a:cxn>
                  <a:cxn ang="0">
                    <a:pos x="T10" y="T11"/>
                  </a:cxn>
                </a:cxnLst>
                <a:rect l="0" t="0" r="r" b="b"/>
                <a:pathLst>
                  <a:path w="461" h="461">
                    <a:moveTo>
                      <a:pt x="461" y="461"/>
                    </a:moveTo>
                    <a:lnTo>
                      <a:pt x="461" y="461"/>
                    </a:lnTo>
                    <a:lnTo>
                      <a:pt x="0" y="461"/>
                    </a:lnTo>
                    <a:lnTo>
                      <a:pt x="0" y="0"/>
                    </a:lnTo>
                    <a:lnTo>
                      <a:pt x="461" y="0"/>
                    </a:lnTo>
                    <a:lnTo>
                      <a:pt x="461" y="461"/>
                    </a:lnTo>
                    <a:close/>
                  </a:path>
                </a:pathLst>
              </a:custGeom>
              <a:solidFill>
                <a:srgbClr val="FFB9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07" name="Oval 206">
              <a:extLst>
                <a:ext uri="{FF2B5EF4-FFF2-40B4-BE49-F238E27FC236}">
                  <a16:creationId xmlns:a16="http://schemas.microsoft.com/office/drawing/2014/main" id="{B7A3C2FA-929E-3398-9BD1-F48F19EC92CA}"/>
                </a:ext>
              </a:extLst>
            </p:cNvPr>
            <p:cNvSpPr/>
            <p:nvPr/>
          </p:nvSpPr>
          <p:spPr bwMode="auto">
            <a:xfrm>
              <a:off x="7780736" y="2208212"/>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210" name="Oval 209">
              <a:extLst>
                <a:ext uri="{FF2B5EF4-FFF2-40B4-BE49-F238E27FC236}">
                  <a16:creationId xmlns:a16="http://schemas.microsoft.com/office/drawing/2014/main" id="{062CB39A-66BF-E8B0-EBBB-693A5101584C}"/>
                </a:ext>
              </a:extLst>
            </p:cNvPr>
            <p:cNvSpPr/>
            <p:nvPr/>
          </p:nvSpPr>
          <p:spPr bwMode="auto">
            <a:xfrm>
              <a:off x="4817723" y="3258043"/>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223" name="Oval 222">
              <a:extLst>
                <a:ext uri="{FF2B5EF4-FFF2-40B4-BE49-F238E27FC236}">
                  <a16:creationId xmlns:a16="http://schemas.microsoft.com/office/drawing/2014/main" id="{82BA76DE-DDC3-8892-6492-F5A90600C08B}"/>
                </a:ext>
              </a:extLst>
            </p:cNvPr>
            <p:cNvSpPr/>
            <p:nvPr/>
          </p:nvSpPr>
          <p:spPr bwMode="auto">
            <a:xfrm>
              <a:off x="7780736" y="3258043"/>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226" name="Oval 225">
              <a:extLst>
                <a:ext uri="{FF2B5EF4-FFF2-40B4-BE49-F238E27FC236}">
                  <a16:creationId xmlns:a16="http://schemas.microsoft.com/office/drawing/2014/main" id="{D55F9065-862E-19D0-B8BA-6E9A2843A664}"/>
                </a:ext>
              </a:extLst>
            </p:cNvPr>
            <p:cNvSpPr/>
            <p:nvPr/>
          </p:nvSpPr>
          <p:spPr bwMode="auto">
            <a:xfrm>
              <a:off x="5805395"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useBgFill="1">
          <p:nvSpPr>
            <p:cNvPr id="247" name="Oval 246">
              <a:extLst>
                <a:ext uri="{FF2B5EF4-FFF2-40B4-BE49-F238E27FC236}">
                  <a16:creationId xmlns:a16="http://schemas.microsoft.com/office/drawing/2014/main" id="{C3BA36D2-EE14-4E0D-0A8A-04323B009381}"/>
                </a:ext>
              </a:extLst>
            </p:cNvPr>
            <p:cNvSpPr/>
            <p:nvPr/>
          </p:nvSpPr>
          <p:spPr bwMode="auto">
            <a:xfrm>
              <a:off x="2842381"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191" name="Oval 190">
              <a:extLst>
                <a:ext uri="{FF2B5EF4-FFF2-40B4-BE49-F238E27FC236}">
                  <a16:creationId xmlns:a16="http://schemas.microsoft.com/office/drawing/2014/main" id="{4FF499C0-B2AF-19EB-225A-17297D657B4A}"/>
                </a:ext>
              </a:extLst>
            </p:cNvPr>
            <p:cNvSpPr/>
            <p:nvPr/>
          </p:nvSpPr>
          <p:spPr bwMode="auto">
            <a:xfrm>
              <a:off x="9756079" y="3258043"/>
              <a:ext cx="581216" cy="581216"/>
            </a:xfrm>
            <a:prstGeom prst="ellipse">
              <a:avLst/>
            </a:prstGeom>
            <a:solidFill>
              <a:schemeClr val="tx1"/>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en-US" sz="1300" kern="0">
                <a:ln w="0"/>
                <a:gradFill>
                  <a:gsLst>
                    <a:gs pos="0">
                      <a:srgbClr val="000000"/>
                    </a:gs>
                    <a:gs pos="100000">
                      <a:srgbClr val="000000"/>
                    </a:gs>
                  </a:gsLst>
                  <a:lin ang="5400000" scaled="1"/>
                </a:gradFill>
                <a:latin typeface="Segoe UI Semibold"/>
              </a:endParaRPr>
            </a:p>
          </p:txBody>
        </p:sp>
        <p:pic>
          <p:nvPicPr>
            <p:cNvPr id="175" name="Graphic 174">
              <a:extLst>
                <a:ext uri="{FF2B5EF4-FFF2-40B4-BE49-F238E27FC236}">
                  <a16:creationId xmlns:a16="http://schemas.microsoft.com/office/drawing/2014/main" id="{CC72E815-4927-35EE-3EDE-18B1AAF44F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1389" y="3393353"/>
              <a:ext cx="310597" cy="310597"/>
            </a:xfrm>
            <a:prstGeom prst="rect">
              <a:avLst/>
            </a:prstGeom>
          </p:spPr>
        </p:pic>
        <p:sp>
          <p:nvSpPr>
            <p:cNvPr id="177" name="Oval 176">
              <a:extLst>
                <a:ext uri="{FF2B5EF4-FFF2-40B4-BE49-F238E27FC236}">
                  <a16:creationId xmlns:a16="http://schemas.microsoft.com/office/drawing/2014/main" id="{37EA6A02-6BE3-DBA0-EB6C-58B06590FB42}"/>
                </a:ext>
              </a:extLst>
            </p:cNvPr>
            <p:cNvSpPr/>
            <p:nvPr/>
          </p:nvSpPr>
          <p:spPr bwMode="auto">
            <a:xfrm>
              <a:off x="3830055" y="3258043"/>
              <a:ext cx="581216" cy="581216"/>
            </a:xfrm>
            <a:prstGeom prst="ellipse">
              <a:avLst/>
            </a:prstGeom>
            <a:solidFill>
              <a:schemeClr val="tx1"/>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en-US" sz="1300" kern="0">
                <a:ln w="0"/>
                <a:gradFill>
                  <a:gsLst>
                    <a:gs pos="0">
                      <a:srgbClr val="000000"/>
                    </a:gs>
                    <a:gs pos="100000">
                      <a:srgbClr val="000000"/>
                    </a:gs>
                  </a:gsLst>
                  <a:lin ang="5400000" scaled="1"/>
                </a:gradFill>
                <a:latin typeface="Segoe UI Semibold"/>
              </a:endParaRPr>
            </a:p>
          </p:txBody>
        </p:sp>
        <p:pic>
          <p:nvPicPr>
            <p:cNvPr id="172" name="Graphic 171">
              <a:extLst>
                <a:ext uri="{FF2B5EF4-FFF2-40B4-BE49-F238E27FC236}">
                  <a16:creationId xmlns:a16="http://schemas.microsoft.com/office/drawing/2014/main" id="{2905AFBD-6900-F98A-AAD3-2314DD4B06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55213" y="3383201"/>
              <a:ext cx="330901" cy="330901"/>
            </a:xfrm>
            <a:prstGeom prst="rect">
              <a:avLst/>
            </a:prstGeom>
          </p:spPr>
        </p:pic>
        <p:pic>
          <p:nvPicPr>
            <p:cNvPr id="5" name="Graphic 4">
              <a:extLst>
                <a:ext uri="{FF2B5EF4-FFF2-40B4-BE49-F238E27FC236}">
                  <a16:creationId xmlns:a16="http://schemas.microsoft.com/office/drawing/2014/main" id="{65D9A8DB-E003-EEAA-27DB-AC77C3AA68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62334" y="3359205"/>
              <a:ext cx="365760" cy="365760"/>
            </a:xfrm>
            <a:prstGeom prst="rect">
              <a:avLst/>
            </a:prstGeom>
          </p:spPr>
        </p:pic>
        <p:grpSp>
          <p:nvGrpSpPr>
            <p:cNvPr id="38" name="Group 37">
              <a:extLst>
                <a:ext uri="{FF2B5EF4-FFF2-40B4-BE49-F238E27FC236}">
                  <a16:creationId xmlns:a16="http://schemas.microsoft.com/office/drawing/2014/main" id="{DA5ECE90-D837-D37D-51F9-6151333BF51B}"/>
                </a:ext>
              </a:extLst>
            </p:cNvPr>
            <p:cNvGrpSpPr/>
            <p:nvPr/>
          </p:nvGrpSpPr>
          <p:grpSpPr>
            <a:xfrm>
              <a:off x="8768407" y="2208212"/>
              <a:ext cx="581216" cy="581216"/>
              <a:chOff x="8768407" y="2208212"/>
              <a:chExt cx="581216" cy="581216"/>
            </a:xfrm>
          </p:grpSpPr>
          <p:sp>
            <p:nvSpPr>
              <p:cNvPr id="232" name="Oval 231">
                <a:extLst>
                  <a:ext uri="{FF2B5EF4-FFF2-40B4-BE49-F238E27FC236}">
                    <a16:creationId xmlns:a16="http://schemas.microsoft.com/office/drawing/2014/main" id="{4CC816CB-BA06-87D8-8DAC-3AD07C0CC929}"/>
                  </a:ext>
                </a:extLst>
              </p:cNvPr>
              <p:cNvSpPr/>
              <p:nvPr/>
            </p:nvSpPr>
            <p:spPr bwMode="auto">
              <a:xfrm>
                <a:off x="8768407"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8" name="Graphic 7">
                <a:extLst>
                  <a:ext uri="{FF2B5EF4-FFF2-40B4-BE49-F238E27FC236}">
                    <a16:creationId xmlns:a16="http://schemas.microsoft.com/office/drawing/2014/main" id="{FB8DD52F-6BD3-4D9E-7DE6-D481348F76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76135" y="2315940"/>
                <a:ext cx="365760" cy="365760"/>
              </a:xfrm>
              <a:prstGeom prst="rect">
                <a:avLst/>
              </a:prstGeom>
            </p:spPr>
          </p:pic>
        </p:grpSp>
        <p:sp>
          <p:nvSpPr>
            <p:cNvPr id="13" name="Google Shape;596;p57">
              <a:extLst>
                <a:ext uri="{FF2B5EF4-FFF2-40B4-BE49-F238E27FC236}">
                  <a16:creationId xmlns:a16="http://schemas.microsoft.com/office/drawing/2014/main" id="{3B7BEB17-4BAF-435E-6F21-34908C9F2162}"/>
                </a:ext>
              </a:extLst>
            </p:cNvPr>
            <p:cNvSpPr/>
            <p:nvPr/>
          </p:nvSpPr>
          <p:spPr>
            <a:xfrm>
              <a:off x="5932472" y="3391588"/>
              <a:ext cx="327063" cy="314127"/>
            </a:xfrm>
            <a:custGeom>
              <a:avLst/>
              <a:gdLst/>
              <a:ahLst/>
              <a:cxnLst/>
              <a:rect l="l" t="t" r="r" b="b"/>
              <a:pathLst>
                <a:path w="1623" h="1639" extrusionOk="0">
                  <a:moveTo>
                    <a:pt x="744" y="1400"/>
                  </a:moveTo>
                  <a:cubicBezTo>
                    <a:pt x="757" y="1394"/>
                    <a:pt x="769" y="1389"/>
                    <a:pt x="782" y="1383"/>
                  </a:cubicBezTo>
                  <a:cubicBezTo>
                    <a:pt x="794" y="1377"/>
                    <a:pt x="806" y="1371"/>
                    <a:pt x="818" y="1365"/>
                  </a:cubicBezTo>
                  <a:cubicBezTo>
                    <a:pt x="839" y="1353"/>
                    <a:pt x="859" y="1341"/>
                    <a:pt x="879" y="1329"/>
                  </a:cubicBezTo>
                  <a:cubicBezTo>
                    <a:pt x="898" y="1317"/>
                    <a:pt x="916" y="1305"/>
                    <a:pt x="933" y="1292"/>
                  </a:cubicBezTo>
                  <a:cubicBezTo>
                    <a:pt x="953" y="1278"/>
                    <a:pt x="973" y="1262"/>
                    <a:pt x="992" y="1246"/>
                  </a:cubicBezTo>
                  <a:cubicBezTo>
                    <a:pt x="1008" y="1234"/>
                    <a:pt x="1022" y="1220"/>
                    <a:pt x="1037" y="1207"/>
                  </a:cubicBezTo>
                  <a:cubicBezTo>
                    <a:pt x="1039" y="1205"/>
                    <a:pt x="1041" y="1202"/>
                    <a:pt x="1043" y="1199"/>
                  </a:cubicBezTo>
                  <a:cubicBezTo>
                    <a:pt x="962" y="1131"/>
                    <a:pt x="891" y="1054"/>
                    <a:pt x="829" y="967"/>
                  </a:cubicBezTo>
                  <a:cubicBezTo>
                    <a:pt x="826" y="970"/>
                    <a:pt x="824" y="972"/>
                    <a:pt x="821" y="974"/>
                  </a:cubicBezTo>
                  <a:cubicBezTo>
                    <a:pt x="812" y="980"/>
                    <a:pt x="804" y="987"/>
                    <a:pt x="795" y="993"/>
                  </a:cubicBezTo>
                  <a:cubicBezTo>
                    <a:pt x="788" y="999"/>
                    <a:pt x="780" y="1005"/>
                    <a:pt x="772" y="1011"/>
                  </a:cubicBezTo>
                  <a:cubicBezTo>
                    <a:pt x="754" y="1023"/>
                    <a:pt x="736" y="1035"/>
                    <a:pt x="718" y="1047"/>
                  </a:cubicBezTo>
                  <a:cubicBezTo>
                    <a:pt x="709" y="1052"/>
                    <a:pt x="700" y="1058"/>
                    <a:pt x="692" y="1063"/>
                  </a:cubicBezTo>
                  <a:cubicBezTo>
                    <a:pt x="675" y="1072"/>
                    <a:pt x="659" y="1081"/>
                    <a:pt x="643" y="1090"/>
                  </a:cubicBezTo>
                  <a:cubicBezTo>
                    <a:pt x="632" y="1095"/>
                    <a:pt x="621" y="1101"/>
                    <a:pt x="610" y="1107"/>
                  </a:cubicBezTo>
                  <a:cubicBezTo>
                    <a:pt x="596" y="1113"/>
                    <a:pt x="583" y="1119"/>
                    <a:pt x="569" y="1125"/>
                  </a:cubicBezTo>
                  <a:cubicBezTo>
                    <a:pt x="556" y="1131"/>
                    <a:pt x="543" y="1137"/>
                    <a:pt x="530" y="1141"/>
                  </a:cubicBezTo>
                  <a:cubicBezTo>
                    <a:pt x="508" y="1149"/>
                    <a:pt x="485" y="1157"/>
                    <a:pt x="463" y="1164"/>
                  </a:cubicBezTo>
                  <a:cubicBezTo>
                    <a:pt x="463" y="1165"/>
                    <a:pt x="462" y="1165"/>
                    <a:pt x="461" y="1165"/>
                  </a:cubicBezTo>
                  <a:cubicBezTo>
                    <a:pt x="479" y="1195"/>
                    <a:pt x="501" y="1222"/>
                    <a:pt x="523" y="1248"/>
                  </a:cubicBezTo>
                  <a:cubicBezTo>
                    <a:pt x="546" y="1274"/>
                    <a:pt x="570" y="1299"/>
                    <a:pt x="595" y="1324"/>
                  </a:cubicBezTo>
                  <a:cubicBezTo>
                    <a:pt x="592" y="1325"/>
                    <a:pt x="590" y="1326"/>
                    <a:pt x="587" y="1327"/>
                  </a:cubicBezTo>
                  <a:cubicBezTo>
                    <a:pt x="575" y="1332"/>
                    <a:pt x="563" y="1338"/>
                    <a:pt x="552" y="1345"/>
                  </a:cubicBezTo>
                  <a:cubicBezTo>
                    <a:pt x="542" y="1352"/>
                    <a:pt x="533" y="1359"/>
                    <a:pt x="525" y="1367"/>
                  </a:cubicBezTo>
                  <a:cubicBezTo>
                    <a:pt x="522" y="1370"/>
                    <a:pt x="520" y="1370"/>
                    <a:pt x="517" y="1367"/>
                  </a:cubicBezTo>
                  <a:cubicBezTo>
                    <a:pt x="504" y="1353"/>
                    <a:pt x="490" y="1339"/>
                    <a:pt x="477" y="1324"/>
                  </a:cubicBezTo>
                  <a:cubicBezTo>
                    <a:pt x="471" y="1318"/>
                    <a:pt x="465" y="1311"/>
                    <a:pt x="459" y="1304"/>
                  </a:cubicBezTo>
                  <a:cubicBezTo>
                    <a:pt x="456" y="1301"/>
                    <a:pt x="453" y="1298"/>
                    <a:pt x="450" y="1294"/>
                  </a:cubicBezTo>
                  <a:cubicBezTo>
                    <a:pt x="437" y="1277"/>
                    <a:pt x="424" y="1261"/>
                    <a:pt x="411" y="1244"/>
                  </a:cubicBezTo>
                  <a:cubicBezTo>
                    <a:pt x="398" y="1225"/>
                    <a:pt x="386" y="1207"/>
                    <a:pt x="373" y="1188"/>
                  </a:cubicBezTo>
                  <a:cubicBezTo>
                    <a:pt x="362" y="1190"/>
                    <a:pt x="350" y="1193"/>
                    <a:pt x="338" y="1195"/>
                  </a:cubicBezTo>
                  <a:cubicBezTo>
                    <a:pt x="323" y="1198"/>
                    <a:pt x="307" y="1200"/>
                    <a:pt x="291" y="1202"/>
                  </a:cubicBezTo>
                  <a:cubicBezTo>
                    <a:pt x="270" y="1205"/>
                    <a:pt x="249" y="1208"/>
                    <a:pt x="227" y="1208"/>
                  </a:cubicBezTo>
                  <a:cubicBezTo>
                    <a:pt x="225" y="1208"/>
                    <a:pt x="222" y="1209"/>
                    <a:pt x="219" y="1209"/>
                  </a:cubicBezTo>
                  <a:cubicBezTo>
                    <a:pt x="288" y="1306"/>
                    <a:pt x="374" y="1381"/>
                    <a:pt x="479" y="1434"/>
                  </a:cubicBezTo>
                  <a:cubicBezTo>
                    <a:pt x="475" y="1449"/>
                    <a:pt x="472" y="1464"/>
                    <a:pt x="469" y="1480"/>
                  </a:cubicBezTo>
                  <a:cubicBezTo>
                    <a:pt x="466" y="1495"/>
                    <a:pt x="467" y="1511"/>
                    <a:pt x="469" y="1527"/>
                  </a:cubicBezTo>
                  <a:cubicBezTo>
                    <a:pt x="467" y="1526"/>
                    <a:pt x="465" y="1526"/>
                    <a:pt x="464" y="1525"/>
                  </a:cubicBezTo>
                  <a:cubicBezTo>
                    <a:pt x="447" y="1517"/>
                    <a:pt x="430" y="1508"/>
                    <a:pt x="413" y="1499"/>
                  </a:cubicBezTo>
                  <a:cubicBezTo>
                    <a:pt x="393" y="1488"/>
                    <a:pt x="374" y="1476"/>
                    <a:pt x="354" y="1464"/>
                  </a:cubicBezTo>
                  <a:cubicBezTo>
                    <a:pt x="341" y="1455"/>
                    <a:pt x="328" y="1445"/>
                    <a:pt x="315" y="1435"/>
                  </a:cubicBezTo>
                  <a:cubicBezTo>
                    <a:pt x="295" y="1421"/>
                    <a:pt x="277" y="1405"/>
                    <a:pt x="259" y="1389"/>
                  </a:cubicBezTo>
                  <a:cubicBezTo>
                    <a:pt x="249" y="1379"/>
                    <a:pt x="239" y="1370"/>
                    <a:pt x="229" y="1360"/>
                  </a:cubicBezTo>
                  <a:cubicBezTo>
                    <a:pt x="220" y="1350"/>
                    <a:pt x="210" y="1340"/>
                    <a:pt x="201" y="1329"/>
                  </a:cubicBezTo>
                  <a:cubicBezTo>
                    <a:pt x="188" y="1315"/>
                    <a:pt x="177" y="1299"/>
                    <a:pt x="164" y="1285"/>
                  </a:cubicBezTo>
                  <a:cubicBezTo>
                    <a:pt x="150" y="1267"/>
                    <a:pt x="138" y="1247"/>
                    <a:pt x="125" y="1229"/>
                  </a:cubicBezTo>
                  <a:cubicBezTo>
                    <a:pt x="120" y="1222"/>
                    <a:pt x="117" y="1216"/>
                    <a:pt x="113" y="1209"/>
                  </a:cubicBezTo>
                  <a:cubicBezTo>
                    <a:pt x="106" y="1197"/>
                    <a:pt x="98" y="1184"/>
                    <a:pt x="92" y="1172"/>
                  </a:cubicBezTo>
                  <a:cubicBezTo>
                    <a:pt x="86" y="1162"/>
                    <a:pt x="81" y="1151"/>
                    <a:pt x="77" y="1141"/>
                  </a:cubicBezTo>
                  <a:cubicBezTo>
                    <a:pt x="68" y="1121"/>
                    <a:pt x="60" y="1101"/>
                    <a:pt x="52" y="1082"/>
                  </a:cubicBezTo>
                  <a:cubicBezTo>
                    <a:pt x="41" y="1056"/>
                    <a:pt x="33" y="1029"/>
                    <a:pt x="26" y="1003"/>
                  </a:cubicBezTo>
                  <a:cubicBezTo>
                    <a:pt x="20" y="979"/>
                    <a:pt x="15" y="955"/>
                    <a:pt x="11" y="930"/>
                  </a:cubicBezTo>
                  <a:cubicBezTo>
                    <a:pt x="9" y="915"/>
                    <a:pt x="7" y="900"/>
                    <a:pt x="4" y="885"/>
                  </a:cubicBezTo>
                  <a:cubicBezTo>
                    <a:pt x="4" y="883"/>
                    <a:pt x="4" y="881"/>
                    <a:pt x="4" y="880"/>
                  </a:cubicBezTo>
                  <a:cubicBezTo>
                    <a:pt x="3" y="865"/>
                    <a:pt x="2" y="851"/>
                    <a:pt x="2" y="836"/>
                  </a:cubicBezTo>
                  <a:cubicBezTo>
                    <a:pt x="1" y="817"/>
                    <a:pt x="0" y="798"/>
                    <a:pt x="1" y="779"/>
                  </a:cubicBezTo>
                  <a:cubicBezTo>
                    <a:pt x="3" y="741"/>
                    <a:pt x="5" y="702"/>
                    <a:pt x="12" y="665"/>
                  </a:cubicBezTo>
                  <a:cubicBezTo>
                    <a:pt x="16" y="645"/>
                    <a:pt x="20" y="626"/>
                    <a:pt x="25" y="606"/>
                  </a:cubicBezTo>
                  <a:cubicBezTo>
                    <a:pt x="30" y="583"/>
                    <a:pt x="37" y="560"/>
                    <a:pt x="45" y="538"/>
                  </a:cubicBezTo>
                  <a:cubicBezTo>
                    <a:pt x="52" y="519"/>
                    <a:pt x="59" y="500"/>
                    <a:pt x="67" y="481"/>
                  </a:cubicBezTo>
                  <a:cubicBezTo>
                    <a:pt x="76" y="462"/>
                    <a:pt x="85" y="443"/>
                    <a:pt x="94" y="424"/>
                  </a:cubicBezTo>
                  <a:cubicBezTo>
                    <a:pt x="96" y="420"/>
                    <a:pt x="99" y="417"/>
                    <a:pt x="101" y="413"/>
                  </a:cubicBezTo>
                  <a:cubicBezTo>
                    <a:pt x="110" y="426"/>
                    <a:pt x="118" y="440"/>
                    <a:pt x="127" y="452"/>
                  </a:cubicBezTo>
                  <a:cubicBezTo>
                    <a:pt x="137" y="465"/>
                    <a:pt x="149" y="476"/>
                    <a:pt x="163" y="485"/>
                  </a:cubicBezTo>
                  <a:cubicBezTo>
                    <a:pt x="162" y="488"/>
                    <a:pt x="161" y="490"/>
                    <a:pt x="159" y="492"/>
                  </a:cubicBezTo>
                  <a:cubicBezTo>
                    <a:pt x="151" y="512"/>
                    <a:pt x="141" y="532"/>
                    <a:pt x="134" y="552"/>
                  </a:cubicBezTo>
                  <a:cubicBezTo>
                    <a:pt x="126" y="574"/>
                    <a:pt x="118" y="596"/>
                    <a:pt x="113" y="619"/>
                  </a:cubicBezTo>
                  <a:cubicBezTo>
                    <a:pt x="108" y="639"/>
                    <a:pt x="102" y="658"/>
                    <a:pt x="100" y="679"/>
                  </a:cubicBezTo>
                  <a:cubicBezTo>
                    <a:pt x="98" y="693"/>
                    <a:pt x="95" y="708"/>
                    <a:pt x="93" y="722"/>
                  </a:cubicBezTo>
                  <a:cubicBezTo>
                    <a:pt x="92" y="727"/>
                    <a:pt x="92" y="732"/>
                    <a:pt x="92" y="738"/>
                  </a:cubicBezTo>
                  <a:cubicBezTo>
                    <a:pt x="91" y="761"/>
                    <a:pt x="90" y="783"/>
                    <a:pt x="90" y="806"/>
                  </a:cubicBezTo>
                  <a:cubicBezTo>
                    <a:pt x="89" y="815"/>
                    <a:pt x="89" y="823"/>
                    <a:pt x="90" y="832"/>
                  </a:cubicBezTo>
                  <a:cubicBezTo>
                    <a:pt x="91" y="848"/>
                    <a:pt x="92" y="865"/>
                    <a:pt x="94" y="882"/>
                  </a:cubicBezTo>
                  <a:cubicBezTo>
                    <a:pt x="96" y="900"/>
                    <a:pt x="99" y="918"/>
                    <a:pt x="102" y="936"/>
                  </a:cubicBezTo>
                  <a:cubicBezTo>
                    <a:pt x="104" y="948"/>
                    <a:pt x="107" y="958"/>
                    <a:pt x="110" y="969"/>
                  </a:cubicBezTo>
                  <a:cubicBezTo>
                    <a:pt x="116" y="997"/>
                    <a:pt x="125" y="1023"/>
                    <a:pt x="135" y="1050"/>
                  </a:cubicBezTo>
                  <a:cubicBezTo>
                    <a:pt x="140" y="1064"/>
                    <a:pt x="146" y="1078"/>
                    <a:pt x="152" y="1091"/>
                  </a:cubicBezTo>
                  <a:cubicBezTo>
                    <a:pt x="156" y="1101"/>
                    <a:pt x="161" y="1110"/>
                    <a:pt x="165" y="1119"/>
                  </a:cubicBezTo>
                  <a:cubicBezTo>
                    <a:pt x="166" y="1121"/>
                    <a:pt x="167" y="1123"/>
                    <a:pt x="167" y="1124"/>
                  </a:cubicBezTo>
                  <a:cubicBezTo>
                    <a:pt x="200" y="1126"/>
                    <a:pt x="282" y="1120"/>
                    <a:pt x="327" y="1109"/>
                  </a:cubicBezTo>
                  <a:cubicBezTo>
                    <a:pt x="326" y="1106"/>
                    <a:pt x="325" y="1103"/>
                    <a:pt x="324" y="1101"/>
                  </a:cubicBezTo>
                  <a:cubicBezTo>
                    <a:pt x="312" y="1081"/>
                    <a:pt x="303" y="1060"/>
                    <a:pt x="294" y="1040"/>
                  </a:cubicBezTo>
                  <a:cubicBezTo>
                    <a:pt x="288" y="1025"/>
                    <a:pt x="281" y="1011"/>
                    <a:pt x="275" y="997"/>
                  </a:cubicBezTo>
                  <a:cubicBezTo>
                    <a:pt x="267" y="977"/>
                    <a:pt x="260" y="956"/>
                    <a:pt x="253" y="935"/>
                  </a:cubicBezTo>
                  <a:cubicBezTo>
                    <a:pt x="245" y="911"/>
                    <a:pt x="238" y="886"/>
                    <a:pt x="231" y="861"/>
                  </a:cubicBezTo>
                  <a:cubicBezTo>
                    <a:pt x="227" y="845"/>
                    <a:pt x="223" y="830"/>
                    <a:pt x="220" y="814"/>
                  </a:cubicBezTo>
                  <a:cubicBezTo>
                    <a:pt x="216" y="789"/>
                    <a:pt x="212" y="763"/>
                    <a:pt x="208" y="738"/>
                  </a:cubicBezTo>
                  <a:cubicBezTo>
                    <a:pt x="204" y="714"/>
                    <a:pt x="201" y="690"/>
                    <a:pt x="201" y="665"/>
                  </a:cubicBezTo>
                  <a:cubicBezTo>
                    <a:pt x="200" y="640"/>
                    <a:pt x="198" y="616"/>
                    <a:pt x="199" y="591"/>
                  </a:cubicBezTo>
                  <a:cubicBezTo>
                    <a:pt x="199" y="567"/>
                    <a:pt x="202" y="542"/>
                    <a:pt x="204" y="518"/>
                  </a:cubicBezTo>
                  <a:cubicBezTo>
                    <a:pt x="205" y="502"/>
                    <a:pt x="207" y="485"/>
                    <a:pt x="209" y="469"/>
                  </a:cubicBezTo>
                  <a:cubicBezTo>
                    <a:pt x="210" y="464"/>
                    <a:pt x="211" y="460"/>
                    <a:pt x="212" y="455"/>
                  </a:cubicBezTo>
                  <a:cubicBezTo>
                    <a:pt x="205" y="451"/>
                    <a:pt x="199" y="447"/>
                    <a:pt x="193" y="443"/>
                  </a:cubicBezTo>
                  <a:cubicBezTo>
                    <a:pt x="187" y="439"/>
                    <a:pt x="182" y="435"/>
                    <a:pt x="177" y="430"/>
                  </a:cubicBezTo>
                  <a:cubicBezTo>
                    <a:pt x="163" y="417"/>
                    <a:pt x="152" y="401"/>
                    <a:pt x="146" y="383"/>
                  </a:cubicBezTo>
                  <a:cubicBezTo>
                    <a:pt x="139" y="363"/>
                    <a:pt x="134" y="343"/>
                    <a:pt x="137" y="321"/>
                  </a:cubicBezTo>
                  <a:cubicBezTo>
                    <a:pt x="140" y="303"/>
                    <a:pt x="145" y="286"/>
                    <a:pt x="153" y="270"/>
                  </a:cubicBezTo>
                  <a:cubicBezTo>
                    <a:pt x="162" y="253"/>
                    <a:pt x="174" y="239"/>
                    <a:pt x="188" y="228"/>
                  </a:cubicBezTo>
                  <a:cubicBezTo>
                    <a:pt x="206" y="215"/>
                    <a:pt x="225" y="205"/>
                    <a:pt x="247" y="202"/>
                  </a:cubicBezTo>
                  <a:cubicBezTo>
                    <a:pt x="256" y="200"/>
                    <a:pt x="266" y="199"/>
                    <a:pt x="275" y="199"/>
                  </a:cubicBezTo>
                  <a:cubicBezTo>
                    <a:pt x="294" y="201"/>
                    <a:pt x="313" y="203"/>
                    <a:pt x="330" y="213"/>
                  </a:cubicBezTo>
                  <a:cubicBezTo>
                    <a:pt x="338" y="218"/>
                    <a:pt x="347" y="222"/>
                    <a:pt x="355" y="228"/>
                  </a:cubicBezTo>
                  <a:cubicBezTo>
                    <a:pt x="365" y="236"/>
                    <a:pt x="374" y="245"/>
                    <a:pt x="381" y="256"/>
                  </a:cubicBezTo>
                  <a:cubicBezTo>
                    <a:pt x="389" y="266"/>
                    <a:pt x="395" y="278"/>
                    <a:pt x="399" y="290"/>
                  </a:cubicBezTo>
                  <a:cubicBezTo>
                    <a:pt x="407" y="313"/>
                    <a:pt x="408" y="336"/>
                    <a:pt x="404" y="359"/>
                  </a:cubicBezTo>
                  <a:cubicBezTo>
                    <a:pt x="400" y="380"/>
                    <a:pt x="391" y="399"/>
                    <a:pt x="378" y="416"/>
                  </a:cubicBezTo>
                  <a:cubicBezTo>
                    <a:pt x="366" y="432"/>
                    <a:pt x="351" y="445"/>
                    <a:pt x="332" y="454"/>
                  </a:cubicBezTo>
                  <a:cubicBezTo>
                    <a:pt x="322" y="459"/>
                    <a:pt x="312" y="463"/>
                    <a:pt x="300" y="465"/>
                  </a:cubicBezTo>
                  <a:cubicBezTo>
                    <a:pt x="297" y="466"/>
                    <a:pt x="295" y="468"/>
                    <a:pt x="295" y="471"/>
                  </a:cubicBezTo>
                  <a:cubicBezTo>
                    <a:pt x="293" y="489"/>
                    <a:pt x="290" y="507"/>
                    <a:pt x="288" y="526"/>
                  </a:cubicBezTo>
                  <a:cubicBezTo>
                    <a:pt x="287" y="539"/>
                    <a:pt x="286" y="552"/>
                    <a:pt x="285" y="565"/>
                  </a:cubicBezTo>
                  <a:cubicBezTo>
                    <a:pt x="285" y="588"/>
                    <a:pt x="284" y="612"/>
                    <a:pt x="284" y="635"/>
                  </a:cubicBezTo>
                  <a:cubicBezTo>
                    <a:pt x="285" y="653"/>
                    <a:pt x="287" y="671"/>
                    <a:pt x="288" y="689"/>
                  </a:cubicBezTo>
                  <a:cubicBezTo>
                    <a:pt x="289" y="702"/>
                    <a:pt x="291" y="715"/>
                    <a:pt x="293" y="728"/>
                  </a:cubicBezTo>
                  <a:cubicBezTo>
                    <a:pt x="295" y="751"/>
                    <a:pt x="299" y="774"/>
                    <a:pt x="304" y="797"/>
                  </a:cubicBezTo>
                  <a:cubicBezTo>
                    <a:pt x="309" y="816"/>
                    <a:pt x="313" y="835"/>
                    <a:pt x="318" y="854"/>
                  </a:cubicBezTo>
                  <a:cubicBezTo>
                    <a:pt x="323" y="874"/>
                    <a:pt x="330" y="895"/>
                    <a:pt x="337" y="915"/>
                  </a:cubicBezTo>
                  <a:cubicBezTo>
                    <a:pt x="343" y="935"/>
                    <a:pt x="350" y="954"/>
                    <a:pt x="358" y="973"/>
                  </a:cubicBezTo>
                  <a:cubicBezTo>
                    <a:pt x="366" y="992"/>
                    <a:pt x="374" y="1012"/>
                    <a:pt x="383" y="1030"/>
                  </a:cubicBezTo>
                  <a:cubicBezTo>
                    <a:pt x="393" y="1050"/>
                    <a:pt x="403" y="1070"/>
                    <a:pt x="413" y="1089"/>
                  </a:cubicBezTo>
                  <a:cubicBezTo>
                    <a:pt x="420" y="1090"/>
                    <a:pt x="426" y="1087"/>
                    <a:pt x="432" y="1085"/>
                  </a:cubicBezTo>
                  <a:cubicBezTo>
                    <a:pt x="452" y="1078"/>
                    <a:pt x="473" y="1072"/>
                    <a:pt x="493" y="1064"/>
                  </a:cubicBezTo>
                  <a:cubicBezTo>
                    <a:pt x="507" y="1059"/>
                    <a:pt x="520" y="1053"/>
                    <a:pt x="533" y="1047"/>
                  </a:cubicBezTo>
                  <a:cubicBezTo>
                    <a:pt x="551" y="1040"/>
                    <a:pt x="569" y="1032"/>
                    <a:pt x="586" y="1023"/>
                  </a:cubicBezTo>
                  <a:cubicBezTo>
                    <a:pt x="598" y="1017"/>
                    <a:pt x="610" y="1011"/>
                    <a:pt x="622" y="1004"/>
                  </a:cubicBezTo>
                  <a:cubicBezTo>
                    <a:pt x="638" y="995"/>
                    <a:pt x="653" y="986"/>
                    <a:pt x="669" y="977"/>
                  </a:cubicBezTo>
                  <a:cubicBezTo>
                    <a:pt x="684" y="968"/>
                    <a:pt x="699" y="958"/>
                    <a:pt x="713" y="948"/>
                  </a:cubicBezTo>
                  <a:cubicBezTo>
                    <a:pt x="722" y="942"/>
                    <a:pt x="730" y="935"/>
                    <a:pt x="739" y="929"/>
                  </a:cubicBezTo>
                  <a:cubicBezTo>
                    <a:pt x="751" y="919"/>
                    <a:pt x="764" y="910"/>
                    <a:pt x="776" y="900"/>
                  </a:cubicBezTo>
                  <a:cubicBezTo>
                    <a:pt x="781" y="896"/>
                    <a:pt x="781" y="896"/>
                    <a:pt x="777" y="890"/>
                  </a:cubicBezTo>
                  <a:cubicBezTo>
                    <a:pt x="772" y="881"/>
                    <a:pt x="766" y="872"/>
                    <a:pt x="761" y="862"/>
                  </a:cubicBezTo>
                  <a:cubicBezTo>
                    <a:pt x="752" y="849"/>
                    <a:pt x="745" y="835"/>
                    <a:pt x="737" y="821"/>
                  </a:cubicBezTo>
                  <a:cubicBezTo>
                    <a:pt x="731" y="809"/>
                    <a:pt x="724" y="798"/>
                    <a:pt x="718" y="786"/>
                  </a:cubicBezTo>
                  <a:cubicBezTo>
                    <a:pt x="714" y="778"/>
                    <a:pt x="710" y="769"/>
                    <a:pt x="706" y="760"/>
                  </a:cubicBezTo>
                  <a:cubicBezTo>
                    <a:pt x="695" y="736"/>
                    <a:pt x="684" y="712"/>
                    <a:pt x="674" y="688"/>
                  </a:cubicBezTo>
                  <a:cubicBezTo>
                    <a:pt x="665" y="666"/>
                    <a:pt x="657" y="644"/>
                    <a:pt x="649" y="621"/>
                  </a:cubicBezTo>
                  <a:cubicBezTo>
                    <a:pt x="645" y="610"/>
                    <a:pt x="641" y="597"/>
                    <a:pt x="637" y="585"/>
                  </a:cubicBezTo>
                  <a:cubicBezTo>
                    <a:pt x="636" y="581"/>
                    <a:pt x="633" y="579"/>
                    <a:pt x="629" y="578"/>
                  </a:cubicBezTo>
                  <a:cubicBezTo>
                    <a:pt x="610" y="572"/>
                    <a:pt x="591" y="566"/>
                    <a:pt x="572" y="560"/>
                  </a:cubicBezTo>
                  <a:cubicBezTo>
                    <a:pt x="555" y="554"/>
                    <a:pt x="538" y="548"/>
                    <a:pt x="521" y="541"/>
                  </a:cubicBezTo>
                  <a:cubicBezTo>
                    <a:pt x="504" y="535"/>
                    <a:pt x="488" y="528"/>
                    <a:pt x="472" y="521"/>
                  </a:cubicBezTo>
                  <a:cubicBezTo>
                    <a:pt x="455" y="514"/>
                    <a:pt x="438" y="506"/>
                    <a:pt x="421" y="498"/>
                  </a:cubicBezTo>
                  <a:cubicBezTo>
                    <a:pt x="411" y="493"/>
                    <a:pt x="401" y="488"/>
                    <a:pt x="391" y="483"/>
                  </a:cubicBezTo>
                  <a:cubicBezTo>
                    <a:pt x="390" y="483"/>
                    <a:pt x="389" y="482"/>
                    <a:pt x="388" y="482"/>
                  </a:cubicBezTo>
                  <a:cubicBezTo>
                    <a:pt x="398" y="471"/>
                    <a:pt x="408" y="461"/>
                    <a:pt x="417" y="450"/>
                  </a:cubicBezTo>
                  <a:cubicBezTo>
                    <a:pt x="426" y="439"/>
                    <a:pt x="433" y="426"/>
                    <a:pt x="441" y="413"/>
                  </a:cubicBezTo>
                  <a:cubicBezTo>
                    <a:pt x="494" y="440"/>
                    <a:pt x="550" y="463"/>
                    <a:pt x="607" y="481"/>
                  </a:cubicBezTo>
                  <a:cubicBezTo>
                    <a:pt x="608" y="474"/>
                    <a:pt x="606" y="469"/>
                    <a:pt x="605" y="463"/>
                  </a:cubicBezTo>
                  <a:cubicBezTo>
                    <a:pt x="602" y="444"/>
                    <a:pt x="598" y="425"/>
                    <a:pt x="595" y="405"/>
                  </a:cubicBezTo>
                  <a:cubicBezTo>
                    <a:pt x="591" y="386"/>
                    <a:pt x="589" y="367"/>
                    <a:pt x="586" y="348"/>
                  </a:cubicBezTo>
                  <a:cubicBezTo>
                    <a:pt x="586" y="346"/>
                    <a:pt x="586" y="344"/>
                    <a:pt x="586" y="342"/>
                  </a:cubicBezTo>
                  <a:cubicBezTo>
                    <a:pt x="584" y="321"/>
                    <a:pt x="583" y="300"/>
                    <a:pt x="581" y="279"/>
                  </a:cubicBezTo>
                  <a:cubicBezTo>
                    <a:pt x="581" y="267"/>
                    <a:pt x="581" y="255"/>
                    <a:pt x="581" y="243"/>
                  </a:cubicBezTo>
                  <a:cubicBezTo>
                    <a:pt x="581" y="227"/>
                    <a:pt x="581" y="210"/>
                    <a:pt x="581" y="194"/>
                  </a:cubicBezTo>
                  <a:cubicBezTo>
                    <a:pt x="582" y="176"/>
                    <a:pt x="584" y="158"/>
                    <a:pt x="585" y="140"/>
                  </a:cubicBezTo>
                  <a:cubicBezTo>
                    <a:pt x="586" y="135"/>
                    <a:pt x="585" y="129"/>
                    <a:pt x="585" y="122"/>
                  </a:cubicBezTo>
                  <a:cubicBezTo>
                    <a:pt x="522" y="142"/>
                    <a:pt x="463" y="170"/>
                    <a:pt x="407" y="207"/>
                  </a:cubicBezTo>
                  <a:cubicBezTo>
                    <a:pt x="396" y="195"/>
                    <a:pt x="384" y="185"/>
                    <a:pt x="370" y="176"/>
                  </a:cubicBezTo>
                  <a:cubicBezTo>
                    <a:pt x="357" y="168"/>
                    <a:pt x="342" y="161"/>
                    <a:pt x="326" y="156"/>
                  </a:cubicBezTo>
                  <a:cubicBezTo>
                    <a:pt x="328" y="155"/>
                    <a:pt x="328" y="153"/>
                    <a:pt x="330" y="152"/>
                  </a:cubicBezTo>
                  <a:cubicBezTo>
                    <a:pt x="340" y="145"/>
                    <a:pt x="349" y="138"/>
                    <a:pt x="360" y="132"/>
                  </a:cubicBezTo>
                  <a:cubicBezTo>
                    <a:pt x="373" y="123"/>
                    <a:pt x="386" y="115"/>
                    <a:pt x="399" y="108"/>
                  </a:cubicBezTo>
                  <a:cubicBezTo>
                    <a:pt x="410" y="101"/>
                    <a:pt x="420" y="95"/>
                    <a:pt x="431" y="90"/>
                  </a:cubicBezTo>
                  <a:cubicBezTo>
                    <a:pt x="447" y="82"/>
                    <a:pt x="463" y="74"/>
                    <a:pt x="479" y="67"/>
                  </a:cubicBezTo>
                  <a:cubicBezTo>
                    <a:pt x="497" y="59"/>
                    <a:pt x="515" y="51"/>
                    <a:pt x="534" y="45"/>
                  </a:cubicBezTo>
                  <a:cubicBezTo>
                    <a:pt x="558" y="37"/>
                    <a:pt x="583" y="30"/>
                    <a:pt x="607" y="23"/>
                  </a:cubicBezTo>
                  <a:cubicBezTo>
                    <a:pt x="623" y="18"/>
                    <a:pt x="640" y="15"/>
                    <a:pt x="656" y="12"/>
                  </a:cubicBezTo>
                  <a:cubicBezTo>
                    <a:pt x="669" y="10"/>
                    <a:pt x="683" y="8"/>
                    <a:pt x="696" y="6"/>
                  </a:cubicBezTo>
                  <a:cubicBezTo>
                    <a:pt x="710" y="5"/>
                    <a:pt x="725" y="2"/>
                    <a:pt x="740" y="1"/>
                  </a:cubicBezTo>
                  <a:cubicBezTo>
                    <a:pt x="755" y="0"/>
                    <a:pt x="770" y="0"/>
                    <a:pt x="785" y="0"/>
                  </a:cubicBezTo>
                  <a:cubicBezTo>
                    <a:pt x="811" y="0"/>
                    <a:pt x="837" y="0"/>
                    <a:pt x="862" y="1"/>
                  </a:cubicBezTo>
                  <a:cubicBezTo>
                    <a:pt x="874" y="1"/>
                    <a:pt x="886" y="3"/>
                    <a:pt x="897" y="5"/>
                  </a:cubicBezTo>
                  <a:cubicBezTo>
                    <a:pt x="907" y="6"/>
                    <a:pt x="918" y="8"/>
                    <a:pt x="928" y="9"/>
                  </a:cubicBezTo>
                  <a:cubicBezTo>
                    <a:pt x="945" y="12"/>
                    <a:pt x="961" y="15"/>
                    <a:pt x="977" y="19"/>
                  </a:cubicBezTo>
                  <a:cubicBezTo>
                    <a:pt x="1000" y="23"/>
                    <a:pt x="1021" y="29"/>
                    <a:pt x="1043" y="36"/>
                  </a:cubicBezTo>
                  <a:cubicBezTo>
                    <a:pt x="1057" y="41"/>
                    <a:pt x="1071" y="46"/>
                    <a:pt x="1085" y="51"/>
                  </a:cubicBezTo>
                  <a:cubicBezTo>
                    <a:pt x="1108" y="59"/>
                    <a:pt x="1130" y="69"/>
                    <a:pt x="1151" y="80"/>
                  </a:cubicBezTo>
                  <a:cubicBezTo>
                    <a:pt x="1168" y="88"/>
                    <a:pt x="1185" y="98"/>
                    <a:pt x="1201" y="107"/>
                  </a:cubicBezTo>
                  <a:cubicBezTo>
                    <a:pt x="1224" y="119"/>
                    <a:pt x="1246" y="134"/>
                    <a:pt x="1267" y="149"/>
                  </a:cubicBezTo>
                  <a:cubicBezTo>
                    <a:pt x="1282" y="160"/>
                    <a:pt x="1295" y="171"/>
                    <a:pt x="1309" y="182"/>
                  </a:cubicBezTo>
                  <a:cubicBezTo>
                    <a:pt x="1319" y="189"/>
                    <a:pt x="1329" y="197"/>
                    <a:pt x="1338" y="206"/>
                  </a:cubicBezTo>
                  <a:cubicBezTo>
                    <a:pt x="1354" y="221"/>
                    <a:pt x="1370" y="237"/>
                    <a:pt x="1385" y="252"/>
                  </a:cubicBezTo>
                  <a:cubicBezTo>
                    <a:pt x="1394" y="262"/>
                    <a:pt x="1404" y="272"/>
                    <a:pt x="1413" y="283"/>
                  </a:cubicBezTo>
                  <a:cubicBezTo>
                    <a:pt x="1421" y="293"/>
                    <a:pt x="1429" y="303"/>
                    <a:pt x="1437" y="314"/>
                  </a:cubicBezTo>
                  <a:cubicBezTo>
                    <a:pt x="1440" y="317"/>
                    <a:pt x="1443" y="320"/>
                    <a:pt x="1445" y="324"/>
                  </a:cubicBezTo>
                  <a:cubicBezTo>
                    <a:pt x="1446" y="326"/>
                    <a:pt x="1447" y="327"/>
                    <a:pt x="1449" y="330"/>
                  </a:cubicBezTo>
                  <a:cubicBezTo>
                    <a:pt x="1439" y="333"/>
                    <a:pt x="1429" y="336"/>
                    <a:pt x="1420" y="339"/>
                  </a:cubicBezTo>
                  <a:cubicBezTo>
                    <a:pt x="1411" y="343"/>
                    <a:pt x="1402" y="347"/>
                    <a:pt x="1394" y="352"/>
                  </a:cubicBezTo>
                  <a:cubicBezTo>
                    <a:pt x="1385" y="357"/>
                    <a:pt x="1377" y="363"/>
                    <a:pt x="1368" y="369"/>
                  </a:cubicBezTo>
                  <a:cubicBezTo>
                    <a:pt x="1367" y="368"/>
                    <a:pt x="1365" y="366"/>
                    <a:pt x="1363" y="364"/>
                  </a:cubicBezTo>
                  <a:cubicBezTo>
                    <a:pt x="1353" y="352"/>
                    <a:pt x="1344" y="340"/>
                    <a:pt x="1333" y="328"/>
                  </a:cubicBezTo>
                  <a:cubicBezTo>
                    <a:pt x="1319" y="311"/>
                    <a:pt x="1304" y="295"/>
                    <a:pt x="1288" y="281"/>
                  </a:cubicBezTo>
                  <a:cubicBezTo>
                    <a:pt x="1276" y="270"/>
                    <a:pt x="1265" y="260"/>
                    <a:pt x="1253" y="250"/>
                  </a:cubicBezTo>
                  <a:cubicBezTo>
                    <a:pt x="1249" y="246"/>
                    <a:pt x="1244" y="243"/>
                    <a:pt x="1239" y="239"/>
                  </a:cubicBezTo>
                  <a:cubicBezTo>
                    <a:pt x="1238" y="238"/>
                    <a:pt x="1237" y="238"/>
                    <a:pt x="1235" y="237"/>
                  </a:cubicBezTo>
                  <a:cubicBezTo>
                    <a:pt x="1234" y="242"/>
                    <a:pt x="1233" y="247"/>
                    <a:pt x="1233" y="252"/>
                  </a:cubicBezTo>
                  <a:cubicBezTo>
                    <a:pt x="1232" y="271"/>
                    <a:pt x="1228" y="290"/>
                    <a:pt x="1225" y="309"/>
                  </a:cubicBezTo>
                  <a:cubicBezTo>
                    <a:pt x="1221" y="327"/>
                    <a:pt x="1218" y="344"/>
                    <a:pt x="1214" y="362"/>
                  </a:cubicBezTo>
                  <a:cubicBezTo>
                    <a:pt x="1208" y="391"/>
                    <a:pt x="1200" y="418"/>
                    <a:pt x="1191" y="446"/>
                  </a:cubicBezTo>
                  <a:cubicBezTo>
                    <a:pt x="1184" y="467"/>
                    <a:pt x="1177" y="487"/>
                    <a:pt x="1169" y="507"/>
                  </a:cubicBezTo>
                  <a:cubicBezTo>
                    <a:pt x="1162" y="523"/>
                    <a:pt x="1156" y="538"/>
                    <a:pt x="1149" y="554"/>
                  </a:cubicBezTo>
                  <a:cubicBezTo>
                    <a:pt x="1149" y="555"/>
                    <a:pt x="1148" y="556"/>
                    <a:pt x="1148" y="558"/>
                  </a:cubicBezTo>
                  <a:cubicBezTo>
                    <a:pt x="1158" y="558"/>
                    <a:pt x="1168" y="557"/>
                    <a:pt x="1178" y="556"/>
                  </a:cubicBezTo>
                  <a:cubicBezTo>
                    <a:pt x="1193" y="555"/>
                    <a:pt x="1208" y="553"/>
                    <a:pt x="1223" y="552"/>
                  </a:cubicBezTo>
                  <a:cubicBezTo>
                    <a:pt x="1236" y="550"/>
                    <a:pt x="1249" y="549"/>
                    <a:pt x="1262" y="547"/>
                  </a:cubicBezTo>
                  <a:cubicBezTo>
                    <a:pt x="1273" y="545"/>
                    <a:pt x="1284" y="543"/>
                    <a:pt x="1295" y="540"/>
                  </a:cubicBezTo>
                  <a:cubicBezTo>
                    <a:pt x="1313" y="536"/>
                    <a:pt x="1331" y="532"/>
                    <a:pt x="1349" y="528"/>
                  </a:cubicBezTo>
                  <a:cubicBezTo>
                    <a:pt x="1352" y="528"/>
                    <a:pt x="1353" y="526"/>
                    <a:pt x="1353" y="523"/>
                  </a:cubicBezTo>
                  <a:cubicBezTo>
                    <a:pt x="1353" y="519"/>
                    <a:pt x="1353" y="514"/>
                    <a:pt x="1353" y="509"/>
                  </a:cubicBezTo>
                  <a:cubicBezTo>
                    <a:pt x="1353" y="497"/>
                    <a:pt x="1356" y="485"/>
                    <a:pt x="1359" y="473"/>
                  </a:cubicBezTo>
                  <a:cubicBezTo>
                    <a:pt x="1362" y="463"/>
                    <a:pt x="1366" y="453"/>
                    <a:pt x="1372" y="444"/>
                  </a:cubicBezTo>
                  <a:cubicBezTo>
                    <a:pt x="1377" y="435"/>
                    <a:pt x="1384" y="427"/>
                    <a:pt x="1391" y="419"/>
                  </a:cubicBezTo>
                  <a:cubicBezTo>
                    <a:pt x="1402" y="408"/>
                    <a:pt x="1414" y="399"/>
                    <a:pt x="1428" y="392"/>
                  </a:cubicBezTo>
                  <a:cubicBezTo>
                    <a:pt x="1442" y="385"/>
                    <a:pt x="1458" y="380"/>
                    <a:pt x="1474" y="378"/>
                  </a:cubicBezTo>
                  <a:cubicBezTo>
                    <a:pt x="1496" y="376"/>
                    <a:pt x="1516" y="379"/>
                    <a:pt x="1536" y="387"/>
                  </a:cubicBezTo>
                  <a:cubicBezTo>
                    <a:pt x="1555" y="394"/>
                    <a:pt x="1571" y="405"/>
                    <a:pt x="1585" y="419"/>
                  </a:cubicBezTo>
                  <a:cubicBezTo>
                    <a:pt x="1602" y="437"/>
                    <a:pt x="1614" y="459"/>
                    <a:pt x="1620" y="484"/>
                  </a:cubicBezTo>
                  <a:cubicBezTo>
                    <a:pt x="1623" y="499"/>
                    <a:pt x="1623" y="515"/>
                    <a:pt x="1621" y="531"/>
                  </a:cubicBezTo>
                  <a:cubicBezTo>
                    <a:pt x="1619" y="548"/>
                    <a:pt x="1614" y="563"/>
                    <a:pt x="1606" y="578"/>
                  </a:cubicBezTo>
                  <a:cubicBezTo>
                    <a:pt x="1596" y="596"/>
                    <a:pt x="1582" y="612"/>
                    <a:pt x="1564" y="624"/>
                  </a:cubicBezTo>
                  <a:cubicBezTo>
                    <a:pt x="1548" y="635"/>
                    <a:pt x="1531" y="643"/>
                    <a:pt x="1511" y="646"/>
                  </a:cubicBezTo>
                  <a:cubicBezTo>
                    <a:pt x="1486" y="649"/>
                    <a:pt x="1461" y="648"/>
                    <a:pt x="1437" y="638"/>
                  </a:cubicBezTo>
                  <a:cubicBezTo>
                    <a:pt x="1428" y="634"/>
                    <a:pt x="1420" y="629"/>
                    <a:pt x="1412" y="624"/>
                  </a:cubicBezTo>
                  <a:cubicBezTo>
                    <a:pt x="1405" y="620"/>
                    <a:pt x="1399" y="614"/>
                    <a:pt x="1394" y="609"/>
                  </a:cubicBezTo>
                  <a:cubicBezTo>
                    <a:pt x="1391" y="606"/>
                    <a:pt x="1388" y="605"/>
                    <a:pt x="1384" y="606"/>
                  </a:cubicBezTo>
                  <a:cubicBezTo>
                    <a:pt x="1360" y="614"/>
                    <a:pt x="1335" y="620"/>
                    <a:pt x="1310" y="625"/>
                  </a:cubicBezTo>
                  <a:cubicBezTo>
                    <a:pt x="1290" y="629"/>
                    <a:pt x="1270" y="632"/>
                    <a:pt x="1249" y="634"/>
                  </a:cubicBezTo>
                  <a:cubicBezTo>
                    <a:pt x="1211" y="639"/>
                    <a:pt x="1173" y="643"/>
                    <a:pt x="1134" y="644"/>
                  </a:cubicBezTo>
                  <a:cubicBezTo>
                    <a:pt x="1126" y="644"/>
                    <a:pt x="1117" y="645"/>
                    <a:pt x="1108" y="645"/>
                  </a:cubicBezTo>
                  <a:cubicBezTo>
                    <a:pt x="1104" y="645"/>
                    <a:pt x="1103" y="646"/>
                    <a:pt x="1101" y="649"/>
                  </a:cubicBezTo>
                  <a:cubicBezTo>
                    <a:pt x="1094" y="661"/>
                    <a:pt x="1087" y="673"/>
                    <a:pt x="1080" y="684"/>
                  </a:cubicBezTo>
                  <a:cubicBezTo>
                    <a:pt x="1074" y="693"/>
                    <a:pt x="1069" y="701"/>
                    <a:pt x="1063" y="710"/>
                  </a:cubicBezTo>
                  <a:cubicBezTo>
                    <a:pt x="1055" y="722"/>
                    <a:pt x="1046" y="735"/>
                    <a:pt x="1037" y="748"/>
                  </a:cubicBezTo>
                  <a:cubicBezTo>
                    <a:pt x="1028" y="760"/>
                    <a:pt x="1019" y="772"/>
                    <a:pt x="1010" y="784"/>
                  </a:cubicBezTo>
                  <a:cubicBezTo>
                    <a:pt x="1001" y="795"/>
                    <a:pt x="992" y="806"/>
                    <a:pt x="983" y="817"/>
                  </a:cubicBezTo>
                  <a:cubicBezTo>
                    <a:pt x="971" y="831"/>
                    <a:pt x="958" y="845"/>
                    <a:pt x="945" y="859"/>
                  </a:cubicBezTo>
                  <a:cubicBezTo>
                    <a:pt x="932" y="873"/>
                    <a:pt x="919" y="886"/>
                    <a:pt x="905" y="900"/>
                  </a:cubicBezTo>
                  <a:cubicBezTo>
                    <a:pt x="902" y="903"/>
                    <a:pt x="898" y="906"/>
                    <a:pt x="894" y="910"/>
                  </a:cubicBezTo>
                  <a:cubicBezTo>
                    <a:pt x="953" y="995"/>
                    <a:pt x="1022" y="1071"/>
                    <a:pt x="1102" y="1137"/>
                  </a:cubicBezTo>
                  <a:cubicBezTo>
                    <a:pt x="1105" y="1135"/>
                    <a:pt x="1108" y="1132"/>
                    <a:pt x="1110" y="1130"/>
                  </a:cubicBezTo>
                  <a:cubicBezTo>
                    <a:pt x="1119" y="1119"/>
                    <a:pt x="1128" y="1109"/>
                    <a:pt x="1136" y="1099"/>
                  </a:cubicBezTo>
                  <a:cubicBezTo>
                    <a:pt x="1146" y="1087"/>
                    <a:pt x="1155" y="1075"/>
                    <a:pt x="1164" y="1062"/>
                  </a:cubicBezTo>
                  <a:cubicBezTo>
                    <a:pt x="1179" y="1042"/>
                    <a:pt x="1194" y="1021"/>
                    <a:pt x="1209" y="999"/>
                  </a:cubicBezTo>
                  <a:cubicBezTo>
                    <a:pt x="1220" y="982"/>
                    <a:pt x="1231" y="965"/>
                    <a:pt x="1241" y="947"/>
                  </a:cubicBezTo>
                  <a:cubicBezTo>
                    <a:pt x="1253" y="926"/>
                    <a:pt x="1264" y="905"/>
                    <a:pt x="1275" y="884"/>
                  </a:cubicBezTo>
                  <a:cubicBezTo>
                    <a:pt x="1282" y="869"/>
                    <a:pt x="1289" y="854"/>
                    <a:pt x="1295" y="839"/>
                  </a:cubicBezTo>
                  <a:cubicBezTo>
                    <a:pt x="1303" y="821"/>
                    <a:pt x="1310" y="804"/>
                    <a:pt x="1317" y="785"/>
                  </a:cubicBezTo>
                  <a:cubicBezTo>
                    <a:pt x="1325" y="764"/>
                    <a:pt x="1333" y="742"/>
                    <a:pt x="1339" y="720"/>
                  </a:cubicBezTo>
                  <a:cubicBezTo>
                    <a:pt x="1346" y="697"/>
                    <a:pt x="1352" y="673"/>
                    <a:pt x="1358" y="649"/>
                  </a:cubicBezTo>
                  <a:cubicBezTo>
                    <a:pt x="1358" y="648"/>
                    <a:pt x="1358" y="648"/>
                    <a:pt x="1359" y="647"/>
                  </a:cubicBezTo>
                  <a:cubicBezTo>
                    <a:pt x="1380" y="668"/>
                    <a:pt x="1406" y="682"/>
                    <a:pt x="1435" y="692"/>
                  </a:cubicBezTo>
                  <a:cubicBezTo>
                    <a:pt x="1434" y="695"/>
                    <a:pt x="1433" y="699"/>
                    <a:pt x="1432" y="704"/>
                  </a:cubicBezTo>
                  <a:cubicBezTo>
                    <a:pt x="1425" y="730"/>
                    <a:pt x="1418" y="755"/>
                    <a:pt x="1409" y="781"/>
                  </a:cubicBezTo>
                  <a:cubicBezTo>
                    <a:pt x="1399" y="812"/>
                    <a:pt x="1387" y="843"/>
                    <a:pt x="1373" y="873"/>
                  </a:cubicBezTo>
                  <a:cubicBezTo>
                    <a:pt x="1363" y="895"/>
                    <a:pt x="1353" y="918"/>
                    <a:pt x="1342" y="939"/>
                  </a:cubicBezTo>
                  <a:cubicBezTo>
                    <a:pt x="1333" y="955"/>
                    <a:pt x="1325" y="970"/>
                    <a:pt x="1317" y="986"/>
                  </a:cubicBezTo>
                  <a:cubicBezTo>
                    <a:pt x="1311" y="996"/>
                    <a:pt x="1305" y="1005"/>
                    <a:pt x="1299" y="1015"/>
                  </a:cubicBezTo>
                  <a:cubicBezTo>
                    <a:pt x="1295" y="1023"/>
                    <a:pt x="1290" y="1031"/>
                    <a:pt x="1285" y="1038"/>
                  </a:cubicBezTo>
                  <a:cubicBezTo>
                    <a:pt x="1276" y="1052"/>
                    <a:pt x="1266" y="1066"/>
                    <a:pt x="1257" y="1079"/>
                  </a:cubicBezTo>
                  <a:cubicBezTo>
                    <a:pt x="1251" y="1088"/>
                    <a:pt x="1246" y="1097"/>
                    <a:pt x="1239" y="1105"/>
                  </a:cubicBezTo>
                  <a:cubicBezTo>
                    <a:pt x="1222" y="1127"/>
                    <a:pt x="1204" y="1150"/>
                    <a:pt x="1187" y="1172"/>
                  </a:cubicBezTo>
                  <a:cubicBezTo>
                    <a:pt x="1182" y="1178"/>
                    <a:pt x="1176" y="1184"/>
                    <a:pt x="1171" y="1190"/>
                  </a:cubicBezTo>
                  <a:cubicBezTo>
                    <a:pt x="1220" y="1224"/>
                    <a:pt x="1272" y="1254"/>
                    <a:pt x="1327" y="1279"/>
                  </a:cubicBezTo>
                  <a:cubicBezTo>
                    <a:pt x="1337" y="1267"/>
                    <a:pt x="1347" y="1256"/>
                    <a:pt x="1356" y="1245"/>
                  </a:cubicBezTo>
                  <a:cubicBezTo>
                    <a:pt x="1369" y="1229"/>
                    <a:pt x="1381" y="1212"/>
                    <a:pt x="1392" y="1195"/>
                  </a:cubicBezTo>
                  <a:cubicBezTo>
                    <a:pt x="1404" y="1178"/>
                    <a:pt x="1415" y="1160"/>
                    <a:pt x="1425" y="1142"/>
                  </a:cubicBezTo>
                  <a:cubicBezTo>
                    <a:pt x="1433" y="1128"/>
                    <a:pt x="1440" y="1114"/>
                    <a:pt x="1447" y="1100"/>
                  </a:cubicBezTo>
                  <a:cubicBezTo>
                    <a:pt x="1459" y="1072"/>
                    <a:pt x="1470" y="1044"/>
                    <a:pt x="1479" y="1016"/>
                  </a:cubicBezTo>
                  <a:cubicBezTo>
                    <a:pt x="1483" y="1003"/>
                    <a:pt x="1487" y="991"/>
                    <a:pt x="1490" y="978"/>
                  </a:cubicBezTo>
                  <a:cubicBezTo>
                    <a:pt x="1495" y="955"/>
                    <a:pt x="1501" y="932"/>
                    <a:pt x="1504" y="908"/>
                  </a:cubicBezTo>
                  <a:cubicBezTo>
                    <a:pt x="1507" y="886"/>
                    <a:pt x="1511" y="864"/>
                    <a:pt x="1511" y="842"/>
                  </a:cubicBezTo>
                  <a:cubicBezTo>
                    <a:pt x="1512" y="818"/>
                    <a:pt x="1513" y="794"/>
                    <a:pt x="1512" y="770"/>
                  </a:cubicBezTo>
                  <a:cubicBezTo>
                    <a:pt x="1511" y="748"/>
                    <a:pt x="1508" y="727"/>
                    <a:pt x="1505" y="705"/>
                  </a:cubicBezTo>
                  <a:cubicBezTo>
                    <a:pt x="1505" y="703"/>
                    <a:pt x="1505" y="701"/>
                    <a:pt x="1505" y="698"/>
                  </a:cubicBezTo>
                  <a:cubicBezTo>
                    <a:pt x="1536" y="695"/>
                    <a:pt x="1564" y="686"/>
                    <a:pt x="1590" y="668"/>
                  </a:cubicBezTo>
                  <a:cubicBezTo>
                    <a:pt x="1591" y="673"/>
                    <a:pt x="1592" y="677"/>
                    <a:pt x="1592" y="681"/>
                  </a:cubicBezTo>
                  <a:cubicBezTo>
                    <a:pt x="1595" y="702"/>
                    <a:pt x="1598" y="722"/>
                    <a:pt x="1599" y="742"/>
                  </a:cubicBezTo>
                  <a:cubicBezTo>
                    <a:pt x="1601" y="772"/>
                    <a:pt x="1601" y="802"/>
                    <a:pt x="1600" y="832"/>
                  </a:cubicBezTo>
                  <a:cubicBezTo>
                    <a:pt x="1599" y="857"/>
                    <a:pt x="1598" y="881"/>
                    <a:pt x="1595" y="905"/>
                  </a:cubicBezTo>
                  <a:cubicBezTo>
                    <a:pt x="1590" y="934"/>
                    <a:pt x="1585" y="963"/>
                    <a:pt x="1578" y="992"/>
                  </a:cubicBezTo>
                  <a:cubicBezTo>
                    <a:pt x="1572" y="1015"/>
                    <a:pt x="1566" y="1038"/>
                    <a:pt x="1558" y="1060"/>
                  </a:cubicBezTo>
                  <a:cubicBezTo>
                    <a:pt x="1549" y="1082"/>
                    <a:pt x="1541" y="1104"/>
                    <a:pt x="1532" y="1126"/>
                  </a:cubicBezTo>
                  <a:cubicBezTo>
                    <a:pt x="1528" y="1137"/>
                    <a:pt x="1522" y="1148"/>
                    <a:pt x="1516" y="1159"/>
                  </a:cubicBezTo>
                  <a:cubicBezTo>
                    <a:pt x="1507" y="1176"/>
                    <a:pt x="1498" y="1194"/>
                    <a:pt x="1488" y="1211"/>
                  </a:cubicBezTo>
                  <a:cubicBezTo>
                    <a:pt x="1479" y="1225"/>
                    <a:pt x="1470" y="1239"/>
                    <a:pt x="1460" y="1253"/>
                  </a:cubicBezTo>
                  <a:cubicBezTo>
                    <a:pt x="1452" y="1265"/>
                    <a:pt x="1443" y="1278"/>
                    <a:pt x="1434" y="1289"/>
                  </a:cubicBezTo>
                  <a:cubicBezTo>
                    <a:pt x="1422" y="1304"/>
                    <a:pt x="1410" y="1319"/>
                    <a:pt x="1397" y="1333"/>
                  </a:cubicBezTo>
                  <a:cubicBezTo>
                    <a:pt x="1381" y="1351"/>
                    <a:pt x="1364" y="1368"/>
                    <a:pt x="1347" y="1385"/>
                  </a:cubicBezTo>
                  <a:cubicBezTo>
                    <a:pt x="1336" y="1396"/>
                    <a:pt x="1324" y="1406"/>
                    <a:pt x="1312" y="1416"/>
                  </a:cubicBezTo>
                  <a:cubicBezTo>
                    <a:pt x="1296" y="1429"/>
                    <a:pt x="1280" y="1441"/>
                    <a:pt x="1263" y="1453"/>
                  </a:cubicBezTo>
                  <a:cubicBezTo>
                    <a:pt x="1251" y="1462"/>
                    <a:pt x="1238" y="1470"/>
                    <a:pt x="1225" y="1478"/>
                  </a:cubicBezTo>
                  <a:cubicBezTo>
                    <a:pt x="1210" y="1488"/>
                    <a:pt x="1194" y="1497"/>
                    <a:pt x="1178" y="1506"/>
                  </a:cubicBezTo>
                  <a:cubicBezTo>
                    <a:pt x="1168" y="1511"/>
                    <a:pt x="1158" y="1516"/>
                    <a:pt x="1148" y="1521"/>
                  </a:cubicBezTo>
                  <a:cubicBezTo>
                    <a:pt x="1137" y="1526"/>
                    <a:pt x="1126" y="1531"/>
                    <a:pt x="1115" y="1535"/>
                  </a:cubicBezTo>
                  <a:cubicBezTo>
                    <a:pt x="1098" y="1542"/>
                    <a:pt x="1081" y="1549"/>
                    <a:pt x="1064" y="1555"/>
                  </a:cubicBezTo>
                  <a:cubicBezTo>
                    <a:pt x="1048" y="1561"/>
                    <a:pt x="1031" y="1566"/>
                    <a:pt x="1015" y="1571"/>
                  </a:cubicBezTo>
                  <a:cubicBezTo>
                    <a:pt x="997" y="1576"/>
                    <a:pt x="979" y="1580"/>
                    <a:pt x="961" y="1584"/>
                  </a:cubicBezTo>
                  <a:cubicBezTo>
                    <a:pt x="939" y="1588"/>
                    <a:pt x="916" y="1591"/>
                    <a:pt x="894" y="1594"/>
                  </a:cubicBezTo>
                  <a:cubicBezTo>
                    <a:pt x="882" y="1596"/>
                    <a:pt x="870" y="1596"/>
                    <a:pt x="858" y="1597"/>
                  </a:cubicBezTo>
                  <a:cubicBezTo>
                    <a:pt x="846" y="1598"/>
                    <a:pt x="833" y="1599"/>
                    <a:pt x="820" y="1600"/>
                  </a:cubicBezTo>
                  <a:cubicBezTo>
                    <a:pt x="818" y="1600"/>
                    <a:pt x="815" y="1600"/>
                    <a:pt x="812" y="1600"/>
                  </a:cubicBezTo>
                  <a:cubicBezTo>
                    <a:pt x="814" y="1597"/>
                    <a:pt x="815" y="1595"/>
                    <a:pt x="816" y="1593"/>
                  </a:cubicBezTo>
                  <a:cubicBezTo>
                    <a:pt x="826" y="1575"/>
                    <a:pt x="834" y="1556"/>
                    <a:pt x="837" y="1535"/>
                  </a:cubicBezTo>
                  <a:cubicBezTo>
                    <a:pt x="838" y="1527"/>
                    <a:pt x="839" y="1519"/>
                    <a:pt x="841" y="1510"/>
                  </a:cubicBezTo>
                  <a:cubicBezTo>
                    <a:pt x="841" y="1510"/>
                    <a:pt x="842" y="1510"/>
                    <a:pt x="843" y="1510"/>
                  </a:cubicBezTo>
                  <a:cubicBezTo>
                    <a:pt x="871" y="1509"/>
                    <a:pt x="899" y="1504"/>
                    <a:pt x="927" y="1500"/>
                  </a:cubicBezTo>
                  <a:cubicBezTo>
                    <a:pt x="944" y="1497"/>
                    <a:pt x="961" y="1492"/>
                    <a:pt x="977" y="1489"/>
                  </a:cubicBezTo>
                  <a:cubicBezTo>
                    <a:pt x="999" y="1484"/>
                    <a:pt x="1020" y="1476"/>
                    <a:pt x="1042" y="1469"/>
                  </a:cubicBezTo>
                  <a:cubicBezTo>
                    <a:pt x="1064" y="1461"/>
                    <a:pt x="1086" y="1452"/>
                    <a:pt x="1108" y="1442"/>
                  </a:cubicBezTo>
                  <a:cubicBezTo>
                    <a:pt x="1125" y="1433"/>
                    <a:pt x="1142" y="1424"/>
                    <a:pt x="1159" y="1414"/>
                  </a:cubicBezTo>
                  <a:cubicBezTo>
                    <a:pt x="1178" y="1404"/>
                    <a:pt x="1197" y="1391"/>
                    <a:pt x="1215" y="1378"/>
                  </a:cubicBezTo>
                  <a:cubicBezTo>
                    <a:pt x="1230" y="1368"/>
                    <a:pt x="1244" y="1356"/>
                    <a:pt x="1258" y="1345"/>
                  </a:cubicBezTo>
                  <a:cubicBezTo>
                    <a:pt x="1259" y="1344"/>
                    <a:pt x="1259" y="1343"/>
                    <a:pt x="1260" y="1343"/>
                  </a:cubicBezTo>
                  <a:cubicBezTo>
                    <a:pt x="1235" y="1329"/>
                    <a:pt x="1209" y="1315"/>
                    <a:pt x="1184" y="1301"/>
                  </a:cubicBezTo>
                  <a:cubicBezTo>
                    <a:pt x="1160" y="1286"/>
                    <a:pt x="1136" y="1269"/>
                    <a:pt x="1111" y="1254"/>
                  </a:cubicBezTo>
                  <a:cubicBezTo>
                    <a:pt x="1106" y="1258"/>
                    <a:pt x="1101" y="1263"/>
                    <a:pt x="1096" y="1267"/>
                  </a:cubicBezTo>
                  <a:cubicBezTo>
                    <a:pt x="1087" y="1276"/>
                    <a:pt x="1079" y="1284"/>
                    <a:pt x="1070" y="1292"/>
                  </a:cubicBezTo>
                  <a:cubicBezTo>
                    <a:pt x="1060" y="1301"/>
                    <a:pt x="1051" y="1308"/>
                    <a:pt x="1041" y="1316"/>
                  </a:cubicBezTo>
                  <a:cubicBezTo>
                    <a:pt x="1030" y="1325"/>
                    <a:pt x="1020" y="1334"/>
                    <a:pt x="1009" y="1342"/>
                  </a:cubicBezTo>
                  <a:cubicBezTo>
                    <a:pt x="998" y="1351"/>
                    <a:pt x="987" y="1360"/>
                    <a:pt x="975" y="1368"/>
                  </a:cubicBezTo>
                  <a:cubicBezTo>
                    <a:pt x="960" y="1378"/>
                    <a:pt x="944" y="1389"/>
                    <a:pt x="928" y="1399"/>
                  </a:cubicBezTo>
                  <a:cubicBezTo>
                    <a:pt x="914" y="1409"/>
                    <a:pt x="898" y="1418"/>
                    <a:pt x="883" y="1426"/>
                  </a:cubicBezTo>
                  <a:cubicBezTo>
                    <a:pt x="866" y="1436"/>
                    <a:pt x="849" y="1445"/>
                    <a:pt x="832" y="1454"/>
                  </a:cubicBezTo>
                  <a:cubicBezTo>
                    <a:pt x="820" y="1460"/>
                    <a:pt x="808" y="1465"/>
                    <a:pt x="796" y="1470"/>
                  </a:cubicBezTo>
                  <a:cubicBezTo>
                    <a:pt x="785" y="1475"/>
                    <a:pt x="787" y="1475"/>
                    <a:pt x="788" y="1485"/>
                  </a:cubicBezTo>
                  <a:cubicBezTo>
                    <a:pt x="790" y="1503"/>
                    <a:pt x="789" y="1521"/>
                    <a:pt x="784" y="1538"/>
                  </a:cubicBezTo>
                  <a:cubicBezTo>
                    <a:pt x="778" y="1558"/>
                    <a:pt x="768" y="1575"/>
                    <a:pt x="755" y="1590"/>
                  </a:cubicBezTo>
                  <a:cubicBezTo>
                    <a:pt x="741" y="1607"/>
                    <a:pt x="723" y="1619"/>
                    <a:pt x="703" y="1626"/>
                  </a:cubicBezTo>
                  <a:cubicBezTo>
                    <a:pt x="673" y="1638"/>
                    <a:pt x="643" y="1639"/>
                    <a:pt x="612" y="1629"/>
                  </a:cubicBezTo>
                  <a:cubicBezTo>
                    <a:pt x="598" y="1624"/>
                    <a:pt x="585" y="1617"/>
                    <a:pt x="573" y="1608"/>
                  </a:cubicBezTo>
                  <a:cubicBezTo>
                    <a:pt x="556" y="1596"/>
                    <a:pt x="543" y="1580"/>
                    <a:pt x="534" y="1561"/>
                  </a:cubicBezTo>
                  <a:cubicBezTo>
                    <a:pt x="527" y="1548"/>
                    <a:pt x="521" y="1533"/>
                    <a:pt x="521" y="1517"/>
                  </a:cubicBezTo>
                  <a:cubicBezTo>
                    <a:pt x="521" y="1511"/>
                    <a:pt x="519" y="1506"/>
                    <a:pt x="520" y="1500"/>
                  </a:cubicBezTo>
                  <a:cubicBezTo>
                    <a:pt x="520" y="1483"/>
                    <a:pt x="522" y="1466"/>
                    <a:pt x="529" y="1450"/>
                  </a:cubicBezTo>
                  <a:cubicBezTo>
                    <a:pt x="539" y="1427"/>
                    <a:pt x="553" y="1408"/>
                    <a:pt x="572" y="1394"/>
                  </a:cubicBezTo>
                  <a:cubicBezTo>
                    <a:pt x="589" y="1381"/>
                    <a:pt x="608" y="1372"/>
                    <a:pt x="629" y="1369"/>
                  </a:cubicBezTo>
                  <a:cubicBezTo>
                    <a:pt x="639" y="1367"/>
                    <a:pt x="648" y="1365"/>
                    <a:pt x="658" y="1366"/>
                  </a:cubicBezTo>
                  <a:cubicBezTo>
                    <a:pt x="674" y="1367"/>
                    <a:pt x="690" y="1369"/>
                    <a:pt x="705" y="1376"/>
                  </a:cubicBezTo>
                  <a:cubicBezTo>
                    <a:pt x="719" y="1382"/>
                    <a:pt x="732" y="1390"/>
                    <a:pt x="744" y="1400"/>
                  </a:cubicBezTo>
                  <a:close/>
                  <a:moveTo>
                    <a:pt x="1154" y="182"/>
                  </a:moveTo>
                  <a:cubicBezTo>
                    <a:pt x="1147" y="178"/>
                    <a:pt x="1140" y="174"/>
                    <a:pt x="1134" y="171"/>
                  </a:cubicBezTo>
                  <a:cubicBezTo>
                    <a:pt x="1122" y="165"/>
                    <a:pt x="1110" y="158"/>
                    <a:pt x="1098" y="153"/>
                  </a:cubicBezTo>
                  <a:cubicBezTo>
                    <a:pt x="1077" y="144"/>
                    <a:pt x="1056" y="136"/>
                    <a:pt x="1035" y="128"/>
                  </a:cubicBezTo>
                  <a:cubicBezTo>
                    <a:pt x="1027" y="125"/>
                    <a:pt x="1020" y="122"/>
                    <a:pt x="1011" y="119"/>
                  </a:cubicBezTo>
                  <a:cubicBezTo>
                    <a:pt x="995" y="115"/>
                    <a:pt x="978" y="111"/>
                    <a:pt x="962" y="106"/>
                  </a:cubicBezTo>
                  <a:cubicBezTo>
                    <a:pt x="939" y="100"/>
                    <a:pt x="916" y="96"/>
                    <a:pt x="892" y="94"/>
                  </a:cubicBezTo>
                  <a:cubicBezTo>
                    <a:pt x="883" y="93"/>
                    <a:pt x="873" y="92"/>
                    <a:pt x="864" y="91"/>
                  </a:cubicBezTo>
                  <a:cubicBezTo>
                    <a:pt x="854" y="90"/>
                    <a:pt x="844" y="89"/>
                    <a:pt x="835" y="88"/>
                  </a:cubicBezTo>
                  <a:cubicBezTo>
                    <a:pt x="807" y="88"/>
                    <a:pt x="780" y="87"/>
                    <a:pt x="752" y="90"/>
                  </a:cubicBezTo>
                  <a:cubicBezTo>
                    <a:pt x="741" y="91"/>
                    <a:pt x="730" y="92"/>
                    <a:pt x="719" y="93"/>
                  </a:cubicBezTo>
                  <a:cubicBezTo>
                    <a:pt x="709" y="94"/>
                    <a:pt x="699" y="96"/>
                    <a:pt x="688" y="97"/>
                  </a:cubicBezTo>
                  <a:cubicBezTo>
                    <a:pt x="684" y="98"/>
                    <a:pt x="680" y="99"/>
                    <a:pt x="675" y="100"/>
                  </a:cubicBezTo>
                  <a:cubicBezTo>
                    <a:pt x="674" y="112"/>
                    <a:pt x="672" y="125"/>
                    <a:pt x="671" y="137"/>
                  </a:cubicBezTo>
                  <a:cubicBezTo>
                    <a:pt x="669" y="159"/>
                    <a:pt x="667" y="181"/>
                    <a:pt x="666" y="203"/>
                  </a:cubicBezTo>
                  <a:cubicBezTo>
                    <a:pt x="666" y="232"/>
                    <a:pt x="667" y="262"/>
                    <a:pt x="667" y="292"/>
                  </a:cubicBezTo>
                  <a:cubicBezTo>
                    <a:pt x="667" y="293"/>
                    <a:pt x="668" y="294"/>
                    <a:pt x="668" y="295"/>
                  </a:cubicBezTo>
                  <a:cubicBezTo>
                    <a:pt x="669" y="310"/>
                    <a:pt x="670" y="326"/>
                    <a:pt x="672" y="341"/>
                  </a:cubicBezTo>
                  <a:cubicBezTo>
                    <a:pt x="673" y="352"/>
                    <a:pt x="674" y="364"/>
                    <a:pt x="676" y="375"/>
                  </a:cubicBezTo>
                  <a:cubicBezTo>
                    <a:pt x="678" y="388"/>
                    <a:pt x="680" y="400"/>
                    <a:pt x="682" y="412"/>
                  </a:cubicBezTo>
                  <a:cubicBezTo>
                    <a:pt x="686" y="433"/>
                    <a:pt x="690" y="454"/>
                    <a:pt x="695" y="475"/>
                  </a:cubicBezTo>
                  <a:cubicBezTo>
                    <a:pt x="697" y="485"/>
                    <a:pt x="700" y="494"/>
                    <a:pt x="702" y="504"/>
                  </a:cubicBezTo>
                  <a:cubicBezTo>
                    <a:pt x="703" y="508"/>
                    <a:pt x="705" y="511"/>
                    <a:pt x="710" y="512"/>
                  </a:cubicBezTo>
                  <a:cubicBezTo>
                    <a:pt x="723" y="515"/>
                    <a:pt x="737" y="518"/>
                    <a:pt x="750" y="521"/>
                  </a:cubicBezTo>
                  <a:cubicBezTo>
                    <a:pt x="760" y="523"/>
                    <a:pt x="770" y="526"/>
                    <a:pt x="779" y="528"/>
                  </a:cubicBezTo>
                  <a:cubicBezTo>
                    <a:pt x="805" y="533"/>
                    <a:pt x="831" y="537"/>
                    <a:pt x="857" y="541"/>
                  </a:cubicBezTo>
                  <a:cubicBezTo>
                    <a:pt x="879" y="545"/>
                    <a:pt x="900" y="548"/>
                    <a:pt x="922" y="550"/>
                  </a:cubicBezTo>
                  <a:cubicBezTo>
                    <a:pt x="959" y="555"/>
                    <a:pt x="997" y="558"/>
                    <a:pt x="1034" y="559"/>
                  </a:cubicBezTo>
                  <a:cubicBezTo>
                    <a:pt x="1040" y="559"/>
                    <a:pt x="1046" y="559"/>
                    <a:pt x="1052" y="559"/>
                  </a:cubicBezTo>
                  <a:cubicBezTo>
                    <a:pt x="1055" y="552"/>
                    <a:pt x="1058" y="546"/>
                    <a:pt x="1061" y="540"/>
                  </a:cubicBezTo>
                  <a:cubicBezTo>
                    <a:pt x="1067" y="527"/>
                    <a:pt x="1073" y="515"/>
                    <a:pt x="1078" y="503"/>
                  </a:cubicBezTo>
                  <a:cubicBezTo>
                    <a:pt x="1088" y="480"/>
                    <a:pt x="1096" y="457"/>
                    <a:pt x="1105" y="434"/>
                  </a:cubicBezTo>
                  <a:cubicBezTo>
                    <a:pt x="1113" y="411"/>
                    <a:pt x="1119" y="388"/>
                    <a:pt x="1125" y="365"/>
                  </a:cubicBezTo>
                  <a:cubicBezTo>
                    <a:pt x="1131" y="341"/>
                    <a:pt x="1136" y="317"/>
                    <a:pt x="1141" y="293"/>
                  </a:cubicBezTo>
                  <a:cubicBezTo>
                    <a:pt x="1143" y="282"/>
                    <a:pt x="1145" y="272"/>
                    <a:pt x="1146" y="262"/>
                  </a:cubicBezTo>
                  <a:cubicBezTo>
                    <a:pt x="1147" y="250"/>
                    <a:pt x="1149" y="238"/>
                    <a:pt x="1150" y="226"/>
                  </a:cubicBezTo>
                  <a:cubicBezTo>
                    <a:pt x="1151" y="211"/>
                    <a:pt x="1152" y="197"/>
                    <a:pt x="1154" y="182"/>
                  </a:cubicBezTo>
                  <a:close/>
                  <a:moveTo>
                    <a:pt x="1005" y="643"/>
                  </a:moveTo>
                  <a:cubicBezTo>
                    <a:pt x="997" y="642"/>
                    <a:pt x="991" y="642"/>
                    <a:pt x="985" y="641"/>
                  </a:cubicBezTo>
                  <a:cubicBezTo>
                    <a:pt x="957" y="639"/>
                    <a:pt x="930" y="637"/>
                    <a:pt x="903" y="634"/>
                  </a:cubicBezTo>
                  <a:cubicBezTo>
                    <a:pt x="894" y="633"/>
                    <a:pt x="886" y="632"/>
                    <a:pt x="878" y="631"/>
                  </a:cubicBezTo>
                  <a:cubicBezTo>
                    <a:pt x="867" y="629"/>
                    <a:pt x="856" y="628"/>
                    <a:pt x="845" y="626"/>
                  </a:cubicBezTo>
                  <a:cubicBezTo>
                    <a:pt x="821" y="622"/>
                    <a:pt x="796" y="618"/>
                    <a:pt x="772" y="614"/>
                  </a:cubicBezTo>
                  <a:cubicBezTo>
                    <a:pt x="761" y="612"/>
                    <a:pt x="750" y="609"/>
                    <a:pt x="739" y="606"/>
                  </a:cubicBezTo>
                  <a:cubicBezTo>
                    <a:pt x="738" y="606"/>
                    <a:pt x="736" y="606"/>
                    <a:pt x="734" y="606"/>
                  </a:cubicBezTo>
                  <a:cubicBezTo>
                    <a:pt x="739" y="620"/>
                    <a:pt x="744" y="634"/>
                    <a:pt x="749" y="647"/>
                  </a:cubicBezTo>
                  <a:cubicBezTo>
                    <a:pt x="755" y="661"/>
                    <a:pt x="761" y="674"/>
                    <a:pt x="767" y="688"/>
                  </a:cubicBezTo>
                  <a:cubicBezTo>
                    <a:pt x="778" y="714"/>
                    <a:pt x="790" y="739"/>
                    <a:pt x="803" y="764"/>
                  </a:cubicBezTo>
                  <a:cubicBezTo>
                    <a:pt x="816" y="789"/>
                    <a:pt x="830" y="813"/>
                    <a:pt x="846" y="838"/>
                  </a:cubicBezTo>
                  <a:cubicBezTo>
                    <a:pt x="907" y="779"/>
                    <a:pt x="959" y="715"/>
                    <a:pt x="1005" y="643"/>
                  </a:cubicBezTo>
                  <a:close/>
                </a:path>
              </a:pathLst>
            </a:custGeom>
            <a:solidFill>
              <a:schemeClr val="tx1"/>
            </a:solidFill>
            <a:ln>
              <a:noFill/>
            </a:ln>
          </p:spPr>
          <p:txBody>
            <a:bodyPr spcFirstLastPara="1" wrap="square" lIns="91425" tIns="45700" rIns="91425" bIns="45700" anchor="t"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prstClr val="white"/>
                </a:solidFill>
                <a:effectLst/>
                <a:uLnTx/>
                <a:uFillTx/>
                <a:latin typeface="Roboto"/>
                <a:ea typeface="Roboto"/>
                <a:cs typeface="Roboto"/>
                <a:sym typeface="Roboto"/>
              </a:endParaRPr>
            </a:p>
          </p:txBody>
        </p:sp>
        <p:grpSp>
          <p:nvGrpSpPr>
            <p:cNvPr id="40" name="Group 39">
              <a:extLst>
                <a:ext uri="{FF2B5EF4-FFF2-40B4-BE49-F238E27FC236}">
                  <a16:creationId xmlns:a16="http://schemas.microsoft.com/office/drawing/2014/main" id="{24DC7DD4-9FE1-6F71-98FE-DEDAD78F9E60}"/>
                </a:ext>
              </a:extLst>
            </p:cNvPr>
            <p:cNvGrpSpPr/>
            <p:nvPr/>
          </p:nvGrpSpPr>
          <p:grpSpPr>
            <a:xfrm>
              <a:off x="1854711" y="2208212"/>
              <a:ext cx="581216" cy="581216"/>
              <a:chOff x="1854711" y="2208212"/>
              <a:chExt cx="581216" cy="581216"/>
            </a:xfrm>
          </p:grpSpPr>
          <p:sp>
            <p:nvSpPr>
              <p:cNvPr id="262" name="Oval 261">
                <a:extLst>
                  <a:ext uri="{FF2B5EF4-FFF2-40B4-BE49-F238E27FC236}">
                    <a16:creationId xmlns:a16="http://schemas.microsoft.com/office/drawing/2014/main" id="{6DDD70A1-EE98-6147-C140-5CD7070440F0}"/>
                  </a:ext>
                </a:extLst>
              </p:cNvPr>
              <p:cNvSpPr/>
              <p:nvPr/>
            </p:nvSpPr>
            <p:spPr bwMode="auto">
              <a:xfrm>
                <a:off x="1854711"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16" name="Graphic 15">
                <a:extLst>
                  <a:ext uri="{FF2B5EF4-FFF2-40B4-BE49-F238E27FC236}">
                    <a16:creationId xmlns:a16="http://schemas.microsoft.com/office/drawing/2014/main" id="{92334EFE-2020-37E4-D7A2-55EC4978D5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57605" y="2311106"/>
                <a:ext cx="375428" cy="375428"/>
              </a:xfrm>
              <a:prstGeom prst="rect">
                <a:avLst/>
              </a:prstGeom>
            </p:spPr>
          </p:pic>
        </p:grpSp>
        <p:grpSp>
          <p:nvGrpSpPr>
            <p:cNvPr id="39" name="Group 38">
              <a:extLst>
                <a:ext uri="{FF2B5EF4-FFF2-40B4-BE49-F238E27FC236}">
                  <a16:creationId xmlns:a16="http://schemas.microsoft.com/office/drawing/2014/main" id="{08254D4B-09CE-2528-70F3-B06764C7697B}"/>
                </a:ext>
              </a:extLst>
            </p:cNvPr>
            <p:cNvGrpSpPr/>
            <p:nvPr/>
          </p:nvGrpSpPr>
          <p:grpSpPr>
            <a:xfrm>
              <a:off x="4817723" y="2208212"/>
              <a:ext cx="581216" cy="581216"/>
              <a:chOff x="4817723" y="2208212"/>
              <a:chExt cx="581216" cy="581216"/>
            </a:xfrm>
          </p:grpSpPr>
          <p:sp>
            <p:nvSpPr>
              <p:cNvPr id="229" name="Oval 228">
                <a:extLst>
                  <a:ext uri="{FF2B5EF4-FFF2-40B4-BE49-F238E27FC236}">
                    <a16:creationId xmlns:a16="http://schemas.microsoft.com/office/drawing/2014/main" id="{4A215757-D26A-96BF-1359-D61914ED9A1B}"/>
                  </a:ext>
                </a:extLst>
              </p:cNvPr>
              <p:cNvSpPr/>
              <p:nvPr/>
            </p:nvSpPr>
            <p:spPr bwMode="auto">
              <a:xfrm>
                <a:off x="4817723"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19" name="Graphic 18">
                <a:extLst>
                  <a:ext uri="{FF2B5EF4-FFF2-40B4-BE49-F238E27FC236}">
                    <a16:creationId xmlns:a16="http://schemas.microsoft.com/office/drawing/2014/main" id="{D758EE7E-F3B0-90E7-FAEE-CE42AD5FE0C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25451" y="2315940"/>
                <a:ext cx="365760" cy="365760"/>
              </a:xfrm>
              <a:prstGeom prst="rect">
                <a:avLst/>
              </a:prstGeom>
            </p:spPr>
          </p:pic>
        </p:grpSp>
        <p:grpSp>
          <p:nvGrpSpPr>
            <p:cNvPr id="37" name="Group 36">
              <a:extLst>
                <a:ext uri="{FF2B5EF4-FFF2-40B4-BE49-F238E27FC236}">
                  <a16:creationId xmlns:a16="http://schemas.microsoft.com/office/drawing/2014/main" id="{C462AA67-C10A-7970-C251-A6D335AFC853}"/>
                </a:ext>
              </a:extLst>
            </p:cNvPr>
            <p:cNvGrpSpPr/>
            <p:nvPr/>
          </p:nvGrpSpPr>
          <p:grpSpPr>
            <a:xfrm>
              <a:off x="10743745" y="2208212"/>
              <a:ext cx="581216" cy="581216"/>
              <a:chOff x="10743745" y="2208212"/>
              <a:chExt cx="581216" cy="581216"/>
            </a:xfrm>
          </p:grpSpPr>
          <p:sp>
            <p:nvSpPr>
              <p:cNvPr id="238" name="Oval 237">
                <a:extLst>
                  <a:ext uri="{FF2B5EF4-FFF2-40B4-BE49-F238E27FC236}">
                    <a16:creationId xmlns:a16="http://schemas.microsoft.com/office/drawing/2014/main" id="{C9DE91A9-047B-31C2-BDFE-2FDF4FE07249}"/>
                  </a:ext>
                </a:extLst>
              </p:cNvPr>
              <p:cNvSpPr/>
              <p:nvPr/>
            </p:nvSpPr>
            <p:spPr bwMode="auto">
              <a:xfrm>
                <a:off x="10743745"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20" name="Graphic 19">
                <a:extLst>
                  <a:ext uri="{FF2B5EF4-FFF2-40B4-BE49-F238E27FC236}">
                    <a16:creationId xmlns:a16="http://schemas.microsoft.com/office/drawing/2014/main" id="{0C59924C-9575-3AC3-2E8E-7B7BE9BF7D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51473" y="2315940"/>
                <a:ext cx="365760" cy="365760"/>
              </a:xfrm>
              <a:prstGeom prst="rect">
                <a:avLst/>
              </a:prstGeom>
            </p:spPr>
          </p:pic>
        </p:grpSp>
        <p:pic>
          <p:nvPicPr>
            <p:cNvPr id="21" name="Graphic 20">
              <a:extLst>
                <a:ext uri="{FF2B5EF4-FFF2-40B4-BE49-F238E27FC236}">
                  <a16:creationId xmlns:a16="http://schemas.microsoft.com/office/drawing/2014/main" id="{344C869C-7F99-1BDB-B11B-783FAE9018B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29155" y="3370758"/>
              <a:ext cx="365760" cy="365760"/>
            </a:xfrm>
            <a:prstGeom prst="rect">
              <a:avLst/>
            </a:prstGeom>
          </p:spPr>
        </p:pic>
        <p:pic>
          <p:nvPicPr>
            <p:cNvPr id="22" name="Graphic 21">
              <a:extLst>
                <a:ext uri="{FF2B5EF4-FFF2-40B4-BE49-F238E27FC236}">
                  <a16:creationId xmlns:a16="http://schemas.microsoft.com/office/drawing/2014/main" id="{0432D5F2-0100-426D-B308-7CDF9C29B4B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07643" y="3377896"/>
              <a:ext cx="365760" cy="365760"/>
            </a:xfrm>
            <a:prstGeom prst="rect">
              <a:avLst/>
            </a:prstGeom>
          </p:spPr>
        </p:pic>
        <p:pic>
          <p:nvPicPr>
            <p:cNvPr id="23" name="Graphic 22">
              <a:extLst>
                <a:ext uri="{FF2B5EF4-FFF2-40B4-BE49-F238E27FC236}">
                  <a16:creationId xmlns:a16="http://schemas.microsoft.com/office/drawing/2014/main" id="{D89D2018-839D-6593-0141-FDF57E887D6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82116" y="2305356"/>
              <a:ext cx="365760" cy="365760"/>
            </a:xfrm>
            <a:prstGeom prst="rect">
              <a:avLst/>
            </a:prstGeom>
          </p:spPr>
        </p:pic>
        <p:grpSp>
          <p:nvGrpSpPr>
            <p:cNvPr id="32" name="Group 31">
              <a:extLst>
                <a:ext uri="{FF2B5EF4-FFF2-40B4-BE49-F238E27FC236}">
                  <a16:creationId xmlns:a16="http://schemas.microsoft.com/office/drawing/2014/main" id="{96084952-3B99-5F97-6457-08D31C1A0E2B}"/>
                </a:ext>
              </a:extLst>
            </p:cNvPr>
            <p:cNvGrpSpPr/>
            <p:nvPr/>
          </p:nvGrpSpPr>
          <p:grpSpPr>
            <a:xfrm>
              <a:off x="867039" y="3258043"/>
              <a:ext cx="581216" cy="581216"/>
              <a:chOff x="867039" y="3258043"/>
              <a:chExt cx="581216" cy="581216"/>
            </a:xfrm>
          </p:grpSpPr>
          <p:sp>
            <p:nvSpPr>
              <p:cNvPr id="213" name="Oval 212">
                <a:extLst>
                  <a:ext uri="{FF2B5EF4-FFF2-40B4-BE49-F238E27FC236}">
                    <a16:creationId xmlns:a16="http://schemas.microsoft.com/office/drawing/2014/main" id="{8BFE46D1-D779-C86A-05BE-C8CB0F165C88}"/>
                  </a:ext>
                </a:extLst>
              </p:cNvPr>
              <p:cNvSpPr/>
              <p:nvPr/>
            </p:nvSpPr>
            <p:spPr bwMode="auto">
              <a:xfrm>
                <a:off x="867039" y="3258043"/>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grpSp>
            <p:nvGrpSpPr>
              <p:cNvPr id="31" name="Group 30">
                <a:extLst>
                  <a:ext uri="{FF2B5EF4-FFF2-40B4-BE49-F238E27FC236}">
                    <a16:creationId xmlns:a16="http://schemas.microsoft.com/office/drawing/2014/main" id="{B28B83EB-31D7-F4A7-FE87-4BAE65059EB4}"/>
                  </a:ext>
                </a:extLst>
              </p:cNvPr>
              <p:cNvGrpSpPr/>
              <p:nvPr/>
            </p:nvGrpSpPr>
            <p:grpSpPr>
              <a:xfrm>
                <a:off x="974767" y="3365771"/>
                <a:ext cx="365760" cy="365760"/>
                <a:chOff x="1002419" y="3359205"/>
                <a:chExt cx="365760" cy="365760"/>
              </a:xfrm>
            </p:grpSpPr>
            <p:pic>
              <p:nvPicPr>
                <p:cNvPr id="24" name="Graphic 23">
                  <a:extLst>
                    <a:ext uri="{FF2B5EF4-FFF2-40B4-BE49-F238E27FC236}">
                      <a16:creationId xmlns:a16="http://schemas.microsoft.com/office/drawing/2014/main" id="{CA8E6079-D09B-C6F2-4B58-4CF33F06EA7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02419" y="3359205"/>
                  <a:ext cx="365760" cy="365760"/>
                </a:xfrm>
                <a:prstGeom prst="rect">
                  <a:avLst/>
                </a:prstGeom>
              </p:spPr>
            </p:pic>
            <p:grpSp>
              <p:nvGrpSpPr>
                <p:cNvPr id="25" name="Group 24">
                  <a:extLst>
                    <a:ext uri="{FF2B5EF4-FFF2-40B4-BE49-F238E27FC236}">
                      <a16:creationId xmlns:a16="http://schemas.microsoft.com/office/drawing/2014/main" id="{CB47AC10-FDBE-648C-A327-3E22E0E745D6}"/>
                    </a:ext>
                  </a:extLst>
                </p:cNvPr>
                <p:cNvGrpSpPr/>
                <p:nvPr/>
              </p:nvGrpSpPr>
              <p:grpSpPr>
                <a:xfrm>
                  <a:off x="1142228" y="3471900"/>
                  <a:ext cx="86143" cy="99130"/>
                  <a:chOff x="1114576" y="3466534"/>
                  <a:chExt cx="86143" cy="99130"/>
                </a:xfrm>
              </p:grpSpPr>
              <p:sp>
                <p:nvSpPr>
                  <p:cNvPr id="26" name="Freeform: Shape 25">
                    <a:extLst>
                      <a:ext uri="{FF2B5EF4-FFF2-40B4-BE49-F238E27FC236}">
                        <a16:creationId xmlns:a16="http://schemas.microsoft.com/office/drawing/2014/main" id="{BA234D4E-D5F4-8F1C-7B08-8F527C2AB030}"/>
                      </a:ext>
                    </a:extLst>
                  </p:cNvPr>
                  <p:cNvSpPr/>
                  <p:nvPr/>
                </p:nvSpPr>
                <p:spPr>
                  <a:xfrm>
                    <a:off x="1157647" y="3490290"/>
                    <a:ext cx="43071" cy="75374"/>
                  </a:xfrm>
                  <a:custGeom>
                    <a:avLst/>
                    <a:gdLst>
                      <a:gd name="connsiteX0" fmla="*/ 81799 w 81798"/>
                      <a:gd name="connsiteY0" fmla="*/ 0 h 143146"/>
                      <a:gd name="connsiteX1" fmla="*/ 81799 w 81798"/>
                      <a:gd name="connsiteY1" fmla="*/ 95159 h 143146"/>
                      <a:gd name="connsiteX2" fmla="*/ 0 w 81798"/>
                      <a:gd name="connsiteY2" fmla="*/ 143147 h 143146"/>
                      <a:gd name="connsiteX3" fmla="*/ 0 w 81798"/>
                      <a:gd name="connsiteY3" fmla="*/ 47716 h 143146"/>
                      <a:gd name="connsiteX4" fmla="*/ 81799 w 81798"/>
                      <a:gd name="connsiteY4" fmla="*/ 0 h 143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98" h="143146">
                        <a:moveTo>
                          <a:pt x="81799" y="0"/>
                        </a:moveTo>
                        <a:lnTo>
                          <a:pt x="81799" y="95159"/>
                        </a:lnTo>
                        <a:lnTo>
                          <a:pt x="0" y="143147"/>
                        </a:lnTo>
                        <a:lnTo>
                          <a:pt x="0" y="47716"/>
                        </a:lnTo>
                        <a:lnTo>
                          <a:pt x="81799" y="0"/>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33DD4450-E79E-7C24-0DFC-E7A4FCFF7449}"/>
                      </a:ext>
                    </a:extLst>
                  </p:cNvPr>
                  <p:cNvSpPr/>
                  <p:nvPr/>
                </p:nvSpPr>
                <p:spPr>
                  <a:xfrm>
                    <a:off x="1114576" y="3466534"/>
                    <a:ext cx="86143" cy="50392"/>
                  </a:xfrm>
                  <a:custGeom>
                    <a:avLst/>
                    <a:gdLst>
                      <a:gd name="connsiteX0" fmla="*/ 163598 w 163597"/>
                      <a:gd name="connsiteY0" fmla="*/ 47716 h 95703"/>
                      <a:gd name="connsiteX1" fmla="*/ 81799 w 163597"/>
                      <a:gd name="connsiteY1" fmla="*/ 95704 h 95703"/>
                      <a:gd name="connsiteX2" fmla="*/ 0 w 163597"/>
                      <a:gd name="connsiteY2" fmla="*/ 47716 h 95703"/>
                      <a:gd name="connsiteX3" fmla="*/ 81799 w 163597"/>
                      <a:gd name="connsiteY3" fmla="*/ 0 h 95703"/>
                      <a:gd name="connsiteX4" fmla="*/ 163598 w 163597"/>
                      <a:gd name="connsiteY4" fmla="*/ 47716 h 95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 h="95703">
                        <a:moveTo>
                          <a:pt x="163598" y="47716"/>
                        </a:moveTo>
                        <a:lnTo>
                          <a:pt x="81799" y="95704"/>
                        </a:lnTo>
                        <a:lnTo>
                          <a:pt x="0" y="47716"/>
                        </a:lnTo>
                        <a:lnTo>
                          <a:pt x="81799" y="0"/>
                        </a:lnTo>
                        <a:lnTo>
                          <a:pt x="163598" y="47716"/>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B1922945-8BA2-6032-83B2-601E4864F3B0}"/>
                      </a:ext>
                    </a:extLst>
                  </p:cNvPr>
                  <p:cNvSpPr/>
                  <p:nvPr/>
                </p:nvSpPr>
                <p:spPr>
                  <a:xfrm>
                    <a:off x="1114576" y="3490290"/>
                    <a:ext cx="43071" cy="75374"/>
                  </a:xfrm>
                  <a:custGeom>
                    <a:avLst/>
                    <a:gdLst>
                      <a:gd name="connsiteX0" fmla="*/ 81799 w 81798"/>
                      <a:gd name="connsiteY0" fmla="*/ 47988 h 143146"/>
                      <a:gd name="connsiteX1" fmla="*/ 81799 w 81798"/>
                      <a:gd name="connsiteY1" fmla="*/ 143147 h 143146"/>
                      <a:gd name="connsiteX2" fmla="*/ 0 w 81798"/>
                      <a:gd name="connsiteY2" fmla="*/ 95159 h 143146"/>
                      <a:gd name="connsiteX3" fmla="*/ 0 w 81798"/>
                      <a:gd name="connsiteY3" fmla="*/ 0 h 143146"/>
                      <a:gd name="connsiteX4" fmla="*/ 81799 w 81798"/>
                      <a:gd name="connsiteY4" fmla="*/ 47988 h 143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98" h="143146">
                        <a:moveTo>
                          <a:pt x="81799" y="47988"/>
                        </a:moveTo>
                        <a:lnTo>
                          <a:pt x="81799" y="143147"/>
                        </a:lnTo>
                        <a:lnTo>
                          <a:pt x="0" y="95159"/>
                        </a:lnTo>
                        <a:lnTo>
                          <a:pt x="0" y="0"/>
                        </a:lnTo>
                        <a:lnTo>
                          <a:pt x="81799" y="47988"/>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ABD9343-19D5-39E3-293B-818219D69111}"/>
                      </a:ext>
                    </a:extLst>
                  </p:cNvPr>
                  <p:cNvSpPr/>
                  <p:nvPr/>
                </p:nvSpPr>
                <p:spPr>
                  <a:xfrm>
                    <a:off x="1114576" y="3515415"/>
                    <a:ext cx="43071" cy="50249"/>
                  </a:xfrm>
                  <a:custGeom>
                    <a:avLst/>
                    <a:gdLst>
                      <a:gd name="connsiteX0" fmla="*/ 0 w 81798"/>
                      <a:gd name="connsiteY0" fmla="*/ 47443 h 95431"/>
                      <a:gd name="connsiteX1" fmla="*/ 81799 w 81798"/>
                      <a:gd name="connsiteY1" fmla="*/ 0 h 95431"/>
                      <a:gd name="connsiteX2" fmla="*/ 81799 w 81798"/>
                      <a:gd name="connsiteY2" fmla="*/ 95431 h 95431"/>
                      <a:gd name="connsiteX3" fmla="*/ 0 w 81798"/>
                      <a:gd name="connsiteY3" fmla="*/ 47443 h 95431"/>
                    </a:gdLst>
                    <a:ahLst/>
                    <a:cxnLst>
                      <a:cxn ang="0">
                        <a:pos x="connsiteX0" y="connsiteY0"/>
                      </a:cxn>
                      <a:cxn ang="0">
                        <a:pos x="connsiteX1" y="connsiteY1"/>
                      </a:cxn>
                      <a:cxn ang="0">
                        <a:pos x="connsiteX2" y="connsiteY2"/>
                      </a:cxn>
                      <a:cxn ang="0">
                        <a:pos x="connsiteX3" y="connsiteY3"/>
                      </a:cxn>
                    </a:cxnLst>
                    <a:rect l="l" t="t" r="r" b="b"/>
                    <a:pathLst>
                      <a:path w="81798" h="95431">
                        <a:moveTo>
                          <a:pt x="0" y="47443"/>
                        </a:moveTo>
                        <a:lnTo>
                          <a:pt x="81799" y="0"/>
                        </a:lnTo>
                        <a:lnTo>
                          <a:pt x="81799" y="95431"/>
                        </a:lnTo>
                        <a:lnTo>
                          <a:pt x="0" y="47443"/>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DF5DFCDC-3255-A32F-F707-ED5E6C23C51F}"/>
                      </a:ext>
                    </a:extLst>
                  </p:cNvPr>
                  <p:cNvSpPr/>
                  <p:nvPr/>
                </p:nvSpPr>
                <p:spPr>
                  <a:xfrm>
                    <a:off x="1157647" y="3515415"/>
                    <a:ext cx="43071" cy="50249"/>
                  </a:xfrm>
                  <a:custGeom>
                    <a:avLst/>
                    <a:gdLst>
                      <a:gd name="connsiteX0" fmla="*/ 81799 w 81798"/>
                      <a:gd name="connsiteY0" fmla="*/ 47443 h 95431"/>
                      <a:gd name="connsiteX1" fmla="*/ 0 w 81798"/>
                      <a:gd name="connsiteY1" fmla="*/ 0 h 95431"/>
                      <a:gd name="connsiteX2" fmla="*/ 0 w 81798"/>
                      <a:gd name="connsiteY2" fmla="*/ 95431 h 95431"/>
                      <a:gd name="connsiteX3" fmla="*/ 81799 w 81798"/>
                      <a:gd name="connsiteY3" fmla="*/ 47443 h 95431"/>
                    </a:gdLst>
                    <a:ahLst/>
                    <a:cxnLst>
                      <a:cxn ang="0">
                        <a:pos x="connsiteX0" y="connsiteY0"/>
                      </a:cxn>
                      <a:cxn ang="0">
                        <a:pos x="connsiteX1" y="connsiteY1"/>
                      </a:cxn>
                      <a:cxn ang="0">
                        <a:pos x="connsiteX2" y="connsiteY2"/>
                      </a:cxn>
                      <a:cxn ang="0">
                        <a:pos x="connsiteX3" y="connsiteY3"/>
                      </a:cxn>
                    </a:cxnLst>
                    <a:rect l="l" t="t" r="r" b="b"/>
                    <a:pathLst>
                      <a:path w="81798" h="95431">
                        <a:moveTo>
                          <a:pt x="81799" y="47443"/>
                        </a:moveTo>
                        <a:lnTo>
                          <a:pt x="0" y="0"/>
                        </a:lnTo>
                        <a:lnTo>
                          <a:pt x="0" y="95431"/>
                        </a:lnTo>
                        <a:lnTo>
                          <a:pt x="81799" y="47443"/>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grpSp>
        <p:grpSp>
          <p:nvGrpSpPr>
            <p:cNvPr id="43" name="Group 42">
              <a:extLst>
                <a:ext uri="{FF2B5EF4-FFF2-40B4-BE49-F238E27FC236}">
                  <a16:creationId xmlns:a16="http://schemas.microsoft.com/office/drawing/2014/main" id="{20A17981-53C1-3047-E7B2-C9DC704B8948}"/>
                </a:ext>
              </a:extLst>
            </p:cNvPr>
            <p:cNvGrpSpPr/>
            <p:nvPr/>
          </p:nvGrpSpPr>
          <p:grpSpPr>
            <a:xfrm>
              <a:off x="8768407" y="3258043"/>
              <a:ext cx="581216" cy="581216"/>
              <a:chOff x="8768407" y="3258043"/>
              <a:chExt cx="581216" cy="581216"/>
            </a:xfrm>
          </p:grpSpPr>
          <p:sp>
            <p:nvSpPr>
              <p:cNvPr id="253" name="Oval 252">
                <a:extLst>
                  <a:ext uri="{FF2B5EF4-FFF2-40B4-BE49-F238E27FC236}">
                    <a16:creationId xmlns:a16="http://schemas.microsoft.com/office/drawing/2014/main" id="{D48FF656-D7C2-FB3E-E333-1D29E938C8AB}"/>
                  </a:ext>
                </a:extLst>
              </p:cNvPr>
              <p:cNvSpPr/>
              <p:nvPr/>
            </p:nvSpPr>
            <p:spPr bwMode="auto">
              <a:xfrm>
                <a:off x="8768407"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42" name="Freeform 5">
                <a:extLst>
                  <a:ext uri="{FF2B5EF4-FFF2-40B4-BE49-F238E27FC236}">
                    <a16:creationId xmlns:a16="http://schemas.microsoft.com/office/drawing/2014/main" id="{4906B080-0001-992D-07AD-EC2393A5A8B5}"/>
                  </a:ext>
                </a:extLst>
              </p:cNvPr>
              <p:cNvSpPr>
                <a:spLocks noEditPoints="1"/>
              </p:cNvSpPr>
              <p:nvPr/>
            </p:nvSpPr>
            <p:spPr bwMode="black">
              <a:xfrm>
                <a:off x="8902409" y="3427119"/>
                <a:ext cx="313212" cy="243065"/>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chemeClr val="tx1"/>
              </a:solidFill>
              <a:ln>
                <a:noFill/>
              </a:ln>
            </p:spPr>
            <p:txBody>
              <a:bodyPr vert="horz" wrap="square" lIns="91428" tIns="45714" rIns="91428" bIns="45714" numCol="1" anchor="t" anchorCtr="0" compatLnSpc="1">
                <a:prstTxWarp prst="textNoShape">
                  <a:avLst/>
                </a:prstTxWarp>
              </a:bodyPr>
              <a:lstStyle/>
              <a:p>
                <a:endParaRPr lang="en-US"/>
              </a:p>
            </p:txBody>
          </p:sp>
        </p:grpSp>
        <p:grpSp>
          <p:nvGrpSpPr>
            <p:cNvPr id="45" name="Group 44">
              <a:extLst>
                <a:ext uri="{FF2B5EF4-FFF2-40B4-BE49-F238E27FC236}">
                  <a16:creationId xmlns:a16="http://schemas.microsoft.com/office/drawing/2014/main" id="{1C79EE51-790B-C47F-5BF2-A19510842EAF}"/>
                </a:ext>
              </a:extLst>
            </p:cNvPr>
            <p:cNvGrpSpPr/>
            <p:nvPr/>
          </p:nvGrpSpPr>
          <p:grpSpPr>
            <a:xfrm>
              <a:off x="5805395" y="2208212"/>
              <a:ext cx="581216" cy="581216"/>
              <a:chOff x="5805395" y="2208212"/>
              <a:chExt cx="581216" cy="581216"/>
            </a:xfrm>
          </p:grpSpPr>
          <p:sp>
            <p:nvSpPr>
              <p:cNvPr id="259" name="Oval 258">
                <a:extLst>
                  <a:ext uri="{FF2B5EF4-FFF2-40B4-BE49-F238E27FC236}">
                    <a16:creationId xmlns:a16="http://schemas.microsoft.com/office/drawing/2014/main" id="{A25ACE82-7C4C-D456-4E68-73470538AFDA}"/>
                  </a:ext>
                </a:extLst>
              </p:cNvPr>
              <p:cNvSpPr/>
              <p:nvPr/>
            </p:nvSpPr>
            <p:spPr bwMode="auto">
              <a:xfrm>
                <a:off x="5805395"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44" name="Freeform 5">
                <a:extLst>
                  <a:ext uri="{FF2B5EF4-FFF2-40B4-BE49-F238E27FC236}">
                    <a16:creationId xmlns:a16="http://schemas.microsoft.com/office/drawing/2014/main" id="{573D8524-E702-5FA5-4DC0-2625784FCE76}"/>
                  </a:ext>
                </a:extLst>
              </p:cNvPr>
              <p:cNvSpPr>
                <a:spLocks noEditPoints="1"/>
              </p:cNvSpPr>
              <p:nvPr/>
            </p:nvSpPr>
            <p:spPr bwMode="black">
              <a:xfrm>
                <a:off x="5939397" y="2377288"/>
                <a:ext cx="313212" cy="243065"/>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chemeClr val="tx1"/>
              </a:solidFill>
              <a:ln>
                <a:noFill/>
              </a:ln>
            </p:spPr>
            <p:txBody>
              <a:bodyPr vert="horz" wrap="square" lIns="91428" tIns="45714" rIns="91428" bIns="45714" numCol="1" anchor="t" anchorCtr="0" compatLnSpc="1">
                <a:prstTxWarp prst="textNoShape">
                  <a:avLst/>
                </a:prstTxWarp>
              </a:bodyPr>
              <a:lstStyle/>
              <a:p>
                <a:endParaRPr lang="en-US"/>
              </a:p>
            </p:txBody>
          </p:sp>
        </p:grpSp>
        <p:grpSp>
          <p:nvGrpSpPr>
            <p:cNvPr id="47" name="Group 46">
              <a:extLst>
                <a:ext uri="{FF2B5EF4-FFF2-40B4-BE49-F238E27FC236}">
                  <a16:creationId xmlns:a16="http://schemas.microsoft.com/office/drawing/2014/main" id="{296A4D48-F728-35D9-6273-B88E5E0045E9}"/>
                </a:ext>
              </a:extLst>
            </p:cNvPr>
            <p:cNvGrpSpPr/>
            <p:nvPr/>
          </p:nvGrpSpPr>
          <p:grpSpPr>
            <a:xfrm>
              <a:off x="2842381" y="2208212"/>
              <a:ext cx="581216" cy="581216"/>
              <a:chOff x="2842381" y="2208212"/>
              <a:chExt cx="581216" cy="581216"/>
            </a:xfrm>
          </p:grpSpPr>
          <p:sp>
            <p:nvSpPr>
              <p:cNvPr id="235" name="Oval 234">
                <a:extLst>
                  <a:ext uri="{FF2B5EF4-FFF2-40B4-BE49-F238E27FC236}">
                    <a16:creationId xmlns:a16="http://schemas.microsoft.com/office/drawing/2014/main" id="{09234D46-EF58-193C-A7C6-49E1B48720AF}"/>
                  </a:ext>
                </a:extLst>
              </p:cNvPr>
              <p:cNvSpPr/>
              <p:nvPr/>
            </p:nvSpPr>
            <p:spPr bwMode="auto">
              <a:xfrm>
                <a:off x="2842381" y="2208212"/>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46" name="Graphic 45">
                <a:extLst>
                  <a:ext uri="{FF2B5EF4-FFF2-40B4-BE49-F238E27FC236}">
                    <a16:creationId xmlns:a16="http://schemas.microsoft.com/office/drawing/2014/main" id="{E03C453E-5AC9-9F70-77E7-91BB1EE61C3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950109" y="2315940"/>
                <a:ext cx="365760" cy="365760"/>
              </a:xfrm>
              <a:prstGeom prst="rect">
                <a:avLst/>
              </a:prstGeom>
            </p:spPr>
          </p:pic>
        </p:grpSp>
        <p:grpSp>
          <p:nvGrpSpPr>
            <p:cNvPr id="49" name="Group 48">
              <a:extLst>
                <a:ext uri="{FF2B5EF4-FFF2-40B4-BE49-F238E27FC236}">
                  <a16:creationId xmlns:a16="http://schemas.microsoft.com/office/drawing/2014/main" id="{03C105B7-31FB-E2BB-0884-24E758A64B27}"/>
                </a:ext>
              </a:extLst>
            </p:cNvPr>
            <p:cNvGrpSpPr/>
            <p:nvPr/>
          </p:nvGrpSpPr>
          <p:grpSpPr>
            <a:xfrm>
              <a:off x="10743745" y="3258043"/>
              <a:ext cx="581216" cy="581216"/>
              <a:chOff x="10743745" y="3258043"/>
              <a:chExt cx="581216" cy="581216"/>
            </a:xfrm>
          </p:grpSpPr>
          <p:sp>
            <p:nvSpPr>
              <p:cNvPr id="203" name="Oval 202">
                <a:extLst>
                  <a:ext uri="{FF2B5EF4-FFF2-40B4-BE49-F238E27FC236}">
                    <a16:creationId xmlns:a16="http://schemas.microsoft.com/office/drawing/2014/main" id="{AE95231F-47FA-FDEC-578B-271048CE1419}"/>
                  </a:ext>
                </a:extLst>
              </p:cNvPr>
              <p:cNvSpPr/>
              <p:nvPr/>
            </p:nvSpPr>
            <p:spPr bwMode="auto">
              <a:xfrm>
                <a:off x="10743745" y="3258043"/>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48" name="Graphic 47">
                <a:extLst>
                  <a:ext uri="{FF2B5EF4-FFF2-40B4-BE49-F238E27FC236}">
                    <a16:creationId xmlns:a16="http://schemas.microsoft.com/office/drawing/2014/main" id="{6E4FA0A1-C95B-3013-24EE-0A07F6BB328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851473" y="3365771"/>
                <a:ext cx="365760" cy="365760"/>
              </a:xfrm>
              <a:prstGeom prst="rect">
                <a:avLst/>
              </a:prstGeom>
            </p:spPr>
          </p:pic>
        </p:grpSp>
        <p:grpSp>
          <p:nvGrpSpPr>
            <p:cNvPr id="51" name="Group 50">
              <a:extLst>
                <a:ext uri="{FF2B5EF4-FFF2-40B4-BE49-F238E27FC236}">
                  <a16:creationId xmlns:a16="http://schemas.microsoft.com/office/drawing/2014/main" id="{BEA23EEB-F048-4AA9-9275-C9F83DC83DDA}"/>
                </a:ext>
              </a:extLst>
            </p:cNvPr>
            <p:cNvGrpSpPr/>
            <p:nvPr/>
          </p:nvGrpSpPr>
          <p:grpSpPr>
            <a:xfrm>
              <a:off x="1854711" y="3258043"/>
              <a:ext cx="581216" cy="581216"/>
              <a:chOff x="1854711" y="3258043"/>
              <a:chExt cx="581216" cy="581216"/>
            </a:xfrm>
          </p:grpSpPr>
          <p:sp>
            <p:nvSpPr>
              <p:cNvPr id="250" name="Oval 249">
                <a:extLst>
                  <a:ext uri="{FF2B5EF4-FFF2-40B4-BE49-F238E27FC236}">
                    <a16:creationId xmlns:a16="http://schemas.microsoft.com/office/drawing/2014/main" id="{C3F1F432-ABC6-1020-2954-3544397172EE}"/>
                  </a:ext>
                </a:extLst>
              </p:cNvPr>
              <p:cNvSpPr/>
              <p:nvPr/>
            </p:nvSpPr>
            <p:spPr bwMode="auto">
              <a:xfrm>
                <a:off x="1854711"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50" name="Graphic 49">
                <a:extLst>
                  <a:ext uri="{FF2B5EF4-FFF2-40B4-BE49-F238E27FC236}">
                    <a16:creationId xmlns:a16="http://schemas.microsoft.com/office/drawing/2014/main" id="{0DE7DCB7-0F61-F15E-AE8C-81CDC76A4F6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62439" y="3365771"/>
                <a:ext cx="365760" cy="365760"/>
              </a:xfrm>
              <a:prstGeom prst="rect">
                <a:avLst/>
              </a:prstGeom>
            </p:spPr>
          </p:pic>
        </p:grpSp>
        <p:grpSp>
          <p:nvGrpSpPr>
            <p:cNvPr id="55" name="Group 54">
              <a:extLst>
                <a:ext uri="{FF2B5EF4-FFF2-40B4-BE49-F238E27FC236}">
                  <a16:creationId xmlns:a16="http://schemas.microsoft.com/office/drawing/2014/main" id="{07A111CF-AB40-2894-BEC0-2D8A26C46FFB}"/>
                </a:ext>
              </a:extLst>
            </p:cNvPr>
            <p:cNvGrpSpPr/>
            <p:nvPr/>
          </p:nvGrpSpPr>
          <p:grpSpPr>
            <a:xfrm>
              <a:off x="9756079" y="2208212"/>
              <a:ext cx="581216" cy="581216"/>
              <a:chOff x="9756079" y="2208212"/>
              <a:chExt cx="581216" cy="581216"/>
            </a:xfrm>
          </p:grpSpPr>
          <p:sp>
            <p:nvSpPr>
              <p:cNvPr id="241" name="Oval 240">
                <a:extLst>
                  <a:ext uri="{FF2B5EF4-FFF2-40B4-BE49-F238E27FC236}">
                    <a16:creationId xmlns:a16="http://schemas.microsoft.com/office/drawing/2014/main" id="{92D2B5D5-7F89-FBBF-7B13-B9C1D1CF5F69}"/>
                  </a:ext>
                </a:extLst>
              </p:cNvPr>
              <p:cNvSpPr/>
              <p:nvPr/>
            </p:nvSpPr>
            <p:spPr bwMode="auto">
              <a:xfrm>
                <a:off x="9756079"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grpSp>
            <p:nvGrpSpPr>
              <p:cNvPr id="54" name="Group 53">
                <a:extLst>
                  <a:ext uri="{FF2B5EF4-FFF2-40B4-BE49-F238E27FC236}">
                    <a16:creationId xmlns:a16="http://schemas.microsoft.com/office/drawing/2014/main" id="{84B2E185-881F-EC95-F45B-EA9D9FEABEA4}"/>
                  </a:ext>
                </a:extLst>
              </p:cNvPr>
              <p:cNvGrpSpPr/>
              <p:nvPr/>
            </p:nvGrpSpPr>
            <p:grpSpPr>
              <a:xfrm>
                <a:off x="9847609" y="2299742"/>
                <a:ext cx="398157" cy="398157"/>
                <a:chOff x="9862100" y="2305355"/>
                <a:chExt cx="398157" cy="398157"/>
              </a:xfrm>
            </p:grpSpPr>
            <p:pic>
              <p:nvPicPr>
                <p:cNvPr id="52" name="Graphic 51">
                  <a:extLst>
                    <a:ext uri="{FF2B5EF4-FFF2-40B4-BE49-F238E27FC236}">
                      <a16:creationId xmlns:a16="http://schemas.microsoft.com/office/drawing/2014/main" id="{13D84CA8-4F7C-E742-D8AD-53A9E78FE9F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862100" y="2305355"/>
                  <a:ext cx="398157" cy="398157"/>
                </a:xfrm>
                <a:prstGeom prst="rect">
                  <a:avLst/>
                </a:prstGeom>
              </p:spPr>
            </p:pic>
            <p:pic>
              <p:nvPicPr>
                <p:cNvPr id="53" name="Graphic 52">
                  <a:extLst>
                    <a:ext uri="{FF2B5EF4-FFF2-40B4-BE49-F238E27FC236}">
                      <a16:creationId xmlns:a16="http://schemas.microsoft.com/office/drawing/2014/main" id="{74D1B2A8-AFE5-58E8-A492-99AF41E83C7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9973830" y="2446750"/>
                  <a:ext cx="174697" cy="174697"/>
                </a:xfrm>
                <a:prstGeom prst="rect">
                  <a:avLst/>
                </a:prstGeom>
              </p:spPr>
            </p:pic>
          </p:grpSp>
        </p:grpSp>
        <p:grpSp>
          <p:nvGrpSpPr>
            <p:cNvPr id="63" name="Group 62">
              <a:extLst>
                <a:ext uri="{FF2B5EF4-FFF2-40B4-BE49-F238E27FC236}">
                  <a16:creationId xmlns:a16="http://schemas.microsoft.com/office/drawing/2014/main" id="{CC742F14-DB03-1F51-D5FC-C9441D1B714C}"/>
                </a:ext>
              </a:extLst>
            </p:cNvPr>
            <p:cNvGrpSpPr/>
            <p:nvPr/>
          </p:nvGrpSpPr>
          <p:grpSpPr>
            <a:xfrm>
              <a:off x="6793065" y="3258043"/>
              <a:ext cx="581216" cy="581216"/>
              <a:chOff x="6793065" y="3258043"/>
              <a:chExt cx="581216" cy="581216"/>
            </a:xfrm>
          </p:grpSpPr>
          <p:sp>
            <p:nvSpPr>
              <p:cNvPr id="244" name="Oval 243">
                <a:extLst>
                  <a:ext uri="{FF2B5EF4-FFF2-40B4-BE49-F238E27FC236}">
                    <a16:creationId xmlns:a16="http://schemas.microsoft.com/office/drawing/2014/main" id="{34D5BA6B-9D74-7676-DFE8-E371B56561DD}"/>
                  </a:ext>
                </a:extLst>
              </p:cNvPr>
              <p:cNvSpPr/>
              <p:nvPr/>
            </p:nvSpPr>
            <p:spPr bwMode="auto">
              <a:xfrm>
                <a:off x="6793065"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grpSp>
            <p:nvGrpSpPr>
              <p:cNvPr id="58" name="Group 57">
                <a:extLst>
                  <a:ext uri="{FF2B5EF4-FFF2-40B4-BE49-F238E27FC236}">
                    <a16:creationId xmlns:a16="http://schemas.microsoft.com/office/drawing/2014/main" id="{5B62E397-061D-9379-11CF-8D65CA696B16}"/>
                  </a:ext>
                </a:extLst>
              </p:cNvPr>
              <p:cNvGrpSpPr/>
              <p:nvPr/>
            </p:nvGrpSpPr>
            <p:grpSpPr>
              <a:xfrm>
                <a:off x="6884595" y="3354125"/>
                <a:ext cx="398157" cy="398157"/>
                <a:chOff x="6885912" y="3359205"/>
                <a:chExt cx="398157" cy="398157"/>
              </a:xfrm>
            </p:grpSpPr>
            <p:pic>
              <p:nvPicPr>
                <p:cNvPr id="56" name="Graphic 55">
                  <a:extLst>
                    <a:ext uri="{FF2B5EF4-FFF2-40B4-BE49-F238E27FC236}">
                      <a16:creationId xmlns:a16="http://schemas.microsoft.com/office/drawing/2014/main" id="{F3B91C29-4603-F881-8796-6796A2A1614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885912" y="3359205"/>
                  <a:ext cx="398157" cy="398157"/>
                </a:xfrm>
                <a:prstGeom prst="rect">
                  <a:avLst/>
                </a:prstGeom>
              </p:spPr>
            </p:pic>
            <p:pic>
              <p:nvPicPr>
                <p:cNvPr id="57" name="Graphic 56">
                  <a:extLst>
                    <a:ext uri="{FF2B5EF4-FFF2-40B4-BE49-F238E27FC236}">
                      <a16:creationId xmlns:a16="http://schemas.microsoft.com/office/drawing/2014/main" id="{AFA0B8F8-7A72-D55B-0B52-43188AAC7908}"/>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009777" y="3506934"/>
                  <a:ext cx="150426" cy="150426"/>
                </a:xfrm>
                <a:prstGeom prst="rect">
                  <a:avLst/>
                </a:prstGeom>
              </p:spPr>
            </p:pic>
          </p:grpSp>
        </p:grpSp>
        <p:grpSp>
          <p:nvGrpSpPr>
            <p:cNvPr id="62" name="Group 61">
              <a:extLst>
                <a:ext uri="{FF2B5EF4-FFF2-40B4-BE49-F238E27FC236}">
                  <a16:creationId xmlns:a16="http://schemas.microsoft.com/office/drawing/2014/main" id="{58740E99-5E32-22E2-21BE-CDEAC93A6741}"/>
                </a:ext>
              </a:extLst>
            </p:cNvPr>
            <p:cNvGrpSpPr/>
            <p:nvPr/>
          </p:nvGrpSpPr>
          <p:grpSpPr>
            <a:xfrm>
              <a:off x="3830052" y="2208212"/>
              <a:ext cx="581216" cy="581216"/>
              <a:chOff x="3830052" y="2208212"/>
              <a:chExt cx="581216" cy="581216"/>
            </a:xfrm>
          </p:grpSpPr>
          <p:sp>
            <p:nvSpPr>
              <p:cNvPr id="256" name="Oval 255">
                <a:extLst>
                  <a:ext uri="{FF2B5EF4-FFF2-40B4-BE49-F238E27FC236}">
                    <a16:creationId xmlns:a16="http://schemas.microsoft.com/office/drawing/2014/main" id="{BFD13831-7861-87E9-E104-EFF81F440E56}"/>
                  </a:ext>
                </a:extLst>
              </p:cNvPr>
              <p:cNvSpPr/>
              <p:nvPr/>
            </p:nvSpPr>
            <p:spPr bwMode="auto">
              <a:xfrm>
                <a:off x="3830052"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grpSp>
            <p:nvGrpSpPr>
              <p:cNvPr id="59" name="Group 58">
                <a:extLst>
                  <a:ext uri="{FF2B5EF4-FFF2-40B4-BE49-F238E27FC236}">
                    <a16:creationId xmlns:a16="http://schemas.microsoft.com/office/drawing/2014/main" id="{CD9918D0-6CC5-DAA5-B92A-10CCB7F3B9E4}"/>
                  </a:ext>
                </a:extLst>
              </p:cNvPr>
              <p:cNvGrpSpPr/>
              <p:nvPr/>
            </p:nvGrpSpPr>
            <p:grpSpPr>
              <a:xfrm>
                <a:off x="3921582" y="2299742"/>
                <a:ext cx="398157" cy="398157"/>
                <a:chOff x="6885912" y="3359205"/>
                <a:chExt cx="398157" cy="398157"/>
              </a:xfrm>
            </p:grpSpPr>
            <p:pic>
              <p:nvPicPr>
                <p:cNvPr id="60" name="Graphic 59">
                  <a:extLst>
                    <a:ext uri="{FF2B5EF4-FFF2-40B4-BE49-F238E27FC236}">
                      <a16:creationId xmlns:a16="http://schemas.microsoft.com/office/drawing/2014/main" id="{CDF6768B-43EC-CEF8-79B0-900717D239B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885912" y="3359205"/>
                  <a:ext cx="398157" cy="398157"/>
                </a:xfrm>
                <a:prstGeom prst="rect">
                  <a:avLst/>
                </a:prstGeom>
              </p:spPr>
            </p:pic>
            <p:pic>
              <p:nvPicPr>
                <p:cNvPr id="61" name="Graphic 60">
                  <a:extLst>
                    <a:ext uri="{FF2B5EF4-FFF2-40B4-BE49-F238E27FC236}">
                      <a16:creationId xmlns:a16="http://schemas.microsoft.com/office/drawing/2014/main" id="{AF70B9C9-5F2E-F1F3-67C9-9EE7BC9E852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009777" y="3506934"/>
                  <a:ext cx="150426" cy="150426"/>
                </a:xfrm>
                <a:prstGeom prst="rect">
                  <a:avLst/>
                </a:prstGeom>
              </p:spPr>
            </p:pic>
          </p:grpSp>
        </p:grpSp>
      </p:grpSp>
    </p:spTree>
    <p:extLst>
      <p:ext uri="{BB962C8B-B14F-4D97-AF65-F5344CB8AC3E}">
        <p14:creationId xmlns:p14="http://schemas.microsoft.com/office/powerpoint/2010/main" val="397532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12"/>
                                        </p:tgtEl>
                                        <p:attrNameLst>
                                          <p:attrName>ppt_x</p:attrName>
                                          <p:attrName>ppt_y</p:attrName>
                                        </p:attrNameLst>
                                      </p:cBhvr>
                                      <p:rCtr x="0" y="1736"/>
                                    </p:animMotion>
                                  </p:childTnLst>
                                </p:cTn>
                              </p:par>
                              <p:par>
                                <p:cTn id="10" presetID="10" presetClass="entr" presetSubtype="0" fill="hold"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par>
                                <p:cTn id="13" presetID="42" presetClass="path" presetSubtype="0" decel="100000" fill="hold" nodeType="withEffect">
                                  <p:stCondLst>
                                    <p:cond delay="250"/>
                                  </p:stCondLst>
                                  <p:childTnLst>
                                    <p:animMotion origin="layout" path="M -4.58333E-6 0.03889 L -4.58333E-6 3.7037E-7 " pathEditMode="relative" rAng="0" ptsTypes="AA">
                                      <p:cBhvr>
                                        <p:cTn id="14" dur="500" fill="hold"/>
                                        <p:tgtEl>
                                          <p:spTgt spid="2"/>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childTnLst>
                                </p:cTn>
                              </p:par>
                              <p:par>
                                <p:cTn id="18" presetID="42" presetClass="path" presetSubtype="0" decel="100000" fill="hold" grpId="1" nodeType="withEffect">
                                  <p:stCondLst>
                                    <p:cond delay="500"/>
                                  </p:stCondLst>
                                  <p:childTnLst>
                                    <p:animMotion origin="layout" path="M -4.58333E-6 0.03889 L -4.58333E-6 3.7037E-7 " pathEditMode="relative" rAng="0" ptsTypes="AA">
                                      <p:cBhvr>
                                        <p:cTn id="19" dur="500" fill="hold"/>
                                        <p:tgtEl>
                                          <p:spTgt spid="17"/>
                                        </p:tgtEl>
                                        <p:attrNameLst>
                                          <p:attrName>ppt_x</p:attrName>
                                          <p:attrName>ppt_y</p:attrName>
                                        </p:attrNameLst>
                                      </p:cBhvr>
                                      <p:rCtr x="0" y="-1944"/>
                                    </p:animMotion>
                                  </p:childTnLst>
                                </p:cTn>
                              </p:par>
                              <p:par>
                                <p:cTn id="20" presetID="10" presetClass="entr" presetSubtype="0" fill="hold" grpId="0" nodeType="withEffect">
                                  <p:stCondLst>
                                    <p:cond delay="500"/>
                                  </p:stCondLst>
                                  <p:childTnLst>
                                    <p:set>
                                      <p:cBhvr>
                                        <p:cTn id="21" dur="1" fill="hold">
                                          <p:stCondLst>
                                            <p:cond delay="0"/>
                                          </p:stCondLst>
                                        </p:cTn>
                                        <p:tgtEl>
                                          <p:spTgt spid="181"/>
                                        </p:tgtEl>
                                        <p:attrNameLst>
                                          <p:attrName>style.visibility</p:attrName>
                                        </p:attrNameLst>
                                      </p:cBhvr>
                                      <p:to>
                                        <p:strVal val="visible"/>
                                      </p:to>
                                    </p:set>
                                    <p:animEffect transition="in" filter="fade">
                                      <p:cBhvr>
                                        <p:cTn id="22" dur="250"/>
                                        <p:tgtEl>
                                          <p:spTgt spid="181"/>
                                        </p:tgtEl>
                                      </p:cBhvr>
                                    </p:animEffect>
                                  </p:childTnLst>
                                </p:cTn>
                              </p:par>
                              <p:par>
                                <p:cTn id="23" presetID="42" presetClass="path" presetSubtype="0" decel="100000" fill="hold" grpId="1" nodeType="withEffect">
                                  <p:stCondLst>
                                    <p:cond delay="500"/>
                                  </p:stCondLst>
                                  <p:childTnLst>
                                    <p:animMotion origin="layout" path="M -4.58333E-6 0.03889 L -4.58333E-6 3.7037E-7 " pathEditMode="relative" rAng="0" ptsTypes="AA">
                                      <p:cBhvr>
                                        <p:cTn id="24" dur="500" fill="hold"/>
                                        <p:tgtEl>
                                          <p:spTgt spid="181"/>
                                        </p:tgtEl>
                                        <p:attrNameLst>
                                          <p:attrName>ppt_x</p:attrName>
                                          <p:attrName>ppt_y</p:attrName>
                                        </p:attrNameLst>
                                      </p:cBhvr>
                                      <p:rCtr x="0" y="-1944"/>
                                    </p:animMotion>
                                  </p:childTnLst>
                                </p:cTn>
                              </p:par>
                              <p:par>
                                <p:cTn id="25" presetID="10" presetClass="entr" presetSubtype="0" fill="hold" grpId="0" nodeType="withEffect">
                                  <p:stCondLst>
                                    <p:cond delay="50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250"/>
                                        <p:tgtEl>
                                          <p:spTgt spid="84"/>
                                        </p:tgtEl>
                                      </p:cBhvr>
                                    </p:animEffect>
                                  </p:childTnLst>
                                </p:cTn>
                              </p:par>
                              <p:par>
                                <p:cTn id="28" presetID="42" presetClass="path" presetSubtype="0" decel="100000" fill="hold" grpId="1" nodeType="withEffect">
                                  <p:stCondLst>
                                    <p:cond delay="500"/>
                                  </p:stCondLst>
                                  <p:childTnLst>
                                    <p:animMotion origin="layout" path="M -4.58333E-6 0.03889 L -4.58333E-6 3.7037E-7 " pathEditMode="relative" rAng="0" ptsTypes="AA">
                                      <p:cBhvr>
                                        <p:cTn id="29" dur="500" fill="hold"/>
                                        <p:tgtEl>
                                          <p:spTgt spid="84"/>
                                        </p:tgtEl>
                                        <p:attrNameLst>
                                          <p:attrName>ppt_x</p:attrName>
                                          <p:attrName>ppt_y</p:attrName>
                                        </p:attrNameLst>
                                      </p:cBhvr>
                                      <p:rCtr x="0" y="-1944"/>
                                    </p:animMotion>
                                  </p:childTnLst>
                                </p:cTn>
                              </p:par>
                              <p:par>
                                <p:cTn id="30" presetID="10" presetClass="entr" presetSubtype="0" fill="hold" grpId="0" nodeType="withEffect">
                                  <p:stCondLst>
                                    <p:cond delay="500"/>
                                  </p:stCondLst>
                                  <p:childTnLst>
                                    <p:set>
                                      <p:cBhvr>
                                        <p:cTn id="31" dur="1" fill="hold">
                                          <p:stCondLst>
                                            <p:cond delay="0"/>
                                          </p:stCondLst>
                                        </p:cTn>
                                        <p:tgtEl>
                                          <p:spTgt spid="182"/>
                                        </p:tgtEl>
                                        <p:attrNameLst>
                                          <p:attrName>style.visibility</p:attrName>
                                        </p:attrNameLst>
                                      </p:cBhvr>
                                      <p:to>
                                        <p:strVal val="visible"/>
                                      </p:to>
                                    </p:set>
                                    <p:animEffect transition="in" filter="fade">
                                      <p:cBhvr>
                                        <p:cTn id="32" dur="250"/>
                                        <p:tgtEl>
                                          <p:spTgt spid="182"/>
                                        </p:tgtEl>
                                      </p:cBhvr>
                                    </p:animEffect>
                                  </p:childTnLst>
                                </p:cTn>
                              </p:par>
                              <p:par>
                                <p:cTn id="33" presetID="42" presetClass="path" presetSubtype="0" decel="100000" fill="hold" grpId="1" nodeType="withEffect">
                                  <p:stCondLst>
                                    <p:cond delay="500"/>
                                  </p:stCondLst>
                                  <p:childTnLst>
                                    <p:animMotion origin="layout" path="M -4.58333E-6 0.03889 L -4.58333E-6 3.7037E-7 " pathEditMode="relative" rAng="0" ptsTypes="AA">
                                      <p:cBhvr>
                                        <p:cTn id="34" dur="500" fill="hold"/>
                                        <p:tgtEl>
                                          <p:spTgt spid="182"/>
                                        </p:tgtEl>
                                        <p:attrNameLst>
                                          <p:attrName>ppt_x</p:attrName>
                                          <p:attrName>ppt_y</p:attrName>
                                        </p:attrNameLst>
                                      </p:cBhvr>
                                      <p:rCtr x="0" y="-1944"/>
                                    </p:animMotion>
                                  </p:childTnLst>
                                </p:cTn>
                              </p:par>
                              <p:par>
                                <p:cTn id="35" presetID="10" presetClass="entr" presetSubtype="0" fill="hold" grpId="0" nodeType="withEffect">
                                  <p:stCondLst>
                                    <p:cond delay="50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250"/>
                                        <p:tgtEl>
                                          <p:spTgt spid="85"/>
                                        </p:tgtEl>
                                      </p:cBhvr>
                                    </p:animEffect>
                                  </p:childTnLst>
                                </p:cTn>
                              </p:par>
                              <p:par>
                                <p:cTn id="38" presetID="42" presetClass="path" presetSubtype="0" decel="100000" fill="hold" grpId="1" nodeType="withEffect">
                                  <p:stCondLst>
                                    <p:cond delay="500"/>
                                  </p:stCondLst>
                                  <p:childTnLst>
                                    <p:animMotion origin="layout" path="M -4.58333E-6 0.03889 L -4.58333E-6 3.7037E-7 " pathEditMode="relative" rAng="0" ptsTypes="AA">
                                      <p:cBhvr>
                                        <p:cTn id="39" dur="500" fill="hold"/>
                                        <p:tgtEl>
                                          <p:spTgt spid="85"/>
                                        </p:tgtEl>
                                        <p:attrNameLst>
                                          <p:attrName>ppt_x</p:attrName>
                                          <p:attrName>ppt_y</p:attrName>
                                        </p:attrNameLst>
                                      </p:cBhvr>
                                      <p:rCtr x="0" y="-1944"/>
                                    </p:animMotion>
                                  </p:childTnLst>
                                </p:cTn>
                              </p:par>
                              <p:par>
                                <p:cTn id="40" presetID="10" presetClass="entr" presetSubtype="0" fill="hold" grpId="0" nodeType="withEffect">
                                  <p:stCondLst>
                                    <p:cond delay="75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50"/>
                                        <p:tgtEl>
                                          <p:spTgt spid="3"/>
                                        </p:tgtEl>
                                      </p:cBhvr>
                                    </p:animEffect>
                                  </p:childTnLst>
                                </p:cTn>
                              </p:par>
                              <p:par>
                                <p:cTn id="43" presetID="42" presetClass="path" presetSubtype="0" decel="100000" fill="hold" grpId="1" nodeType="withEffect">
                                  <p:stCondLst>
                                    <p:cond delay="750"/>
                                  </p:stCondLst>
                                  <p:childTnLst>
                                    <p:animMotion origin="layout" path="M -4.58333E-6 0.03889 L -4.58333E-6 3.7037E-7 " pathEditMode="relative" rAng="0" ptsTypes="AA">
                                      <p:cBhvr>
                                        <p:cTn id="44"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1" grpId="1"/>
      <p:bldP spid="182" grpId="0"/>
      <p:bldP spid="182" grpId="1"/>
      <p:bldP spid="12" grpId="0"/>
      <p:bldP spid="12" grpId="1"/>
      <p:bldP spid="17" grpId="0"/>
      <p:bldP spid="17" grpId="1"/>
      <p:bldP spid="84" grpId="0"/>
      <p:bldP spid="84" grpId="1"/>
      <p:bldP spid="85" grpId="0"/>
      <p:bldP spid="85" grpId="1"/>
      <p:bldP spid="3" grpId="0"/>
      <p:bldP spid="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C746-382B-2A05-FBD7-18C76ABB6325}"/>
              </a:ext>
            </a:extLst>
          </p:cNvPr>
          <p:cNvSpPr>
            <a:spLocks noGrp="1"/>
          </p:cNvSpPr>
          <p:nvPr>
            <p:ph type="title"/>
          </p:nvPr>
        </p:nvSpPr>
        <p:spPr>
          <a:xfrm>
            <a:off x="585216" y="3152001"/>
            <a:ext cx="6675120" cy="553998"/>
          </a:xfrm>
        </p:spPr>
        <p:txBody>
          <a:bodyPr/>
          <a:lstStyle/>
          <a:p>
            <a:r>
              <a:rPr lang="en-US"/>
              <a:t>Standalone vs. embedded</a:t>
            </a:r>
          </a:p>
        </p:txBody>
      </p:sp>
    </p:spTree>
    <p:extLst>
      <p:ext uri="{BB962C8B-B14F-4D97-AF65-F5344CB8AC3E}">
        <p14:creationId xmlns:p14="http://schemas.microsoft.com/office/powerpoint/2010/main" val="317465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4.58333E-6 0.03889 L -4.58333E-6 3.7037E-7 " pathEditMode="relative" rAng="0" ptsTypes="AA">
                                      <p:cBhvr>
                                        <p:cTn id="9"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94F2B6-E0E8-832F-B94A-EF613544585E}"/>
              </a:ext>
            </a:extLst>
          </p:cNvPr>
          <p:cNvSpPr>
            <a:spLocks noGrp="1"/>
          </p:cNvSpPr>
          <p:nvPr>
            <p:ph type="title"/>
          </p:nvPr>
        </p:nvSpPr>
        <p:spPr>
          <a:xfrm>
            <a:off x="588263" y="457200"/>
            <a:ext cx="11018520" cy="553998"/>
          </a:xfrm>
        </p:spPr>
        <p:txBody>
          <a:bodyPr>
            <a:normAutofit fontScale="90000"/>
          </a:bodyPr>
          <a:lstStyle/>
          <a:p>
            <a:pPr algn="ctr"/>
            <a:r>
              <a:rPr lang="en-US"/>
              <a:t>Experiences to meet you </a:t>
            </a:r>
            <a:r>
              <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t>where and how you work</a:t>
            </a:r>
          </a:p>
        </p:txBody>
      </p:sp>
      <p:sp>
        <p:nvSpPr>
          <p:cNvPr id="21" name="Rectangle: Rounded Corners 20">
            <a:extLst>
              <a:ext uri="{FF2B5EF4-FFF2-40B4-BE49-F238E27FC236}">
                <a16:creationId xmlns:a16="http://schemas.microsoft.com/office/drawing/2014/main" id="{6132EC6D-52D3-2013-2E02-6B416C4CD576}"/>
              </a:ext>
            </a:extLst>
          </p:cNvPr>
          <p:cNvSpPr>
            <a:spLocks/>
          </p:cNvSpPr>
          <p:nvPr/>
        </p:nvSpPr>
        <p:spPr bwMode="auto">
          <a:xfrm>
            <a:off x="600936" y="1430867"/>
            <a:ext cx="5373714" cy="4487333"/>
          </a:xfrm>
          <a:prstGeom prst="roundRect">
            <a:avLst>
              <a:gd name="adj" fmla="val 1922"/>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182880" rtlCol="0" anchor="t" anchorCtr="0"/>
          <a:lstStyle/>
          <a:p>
            <a:pPr algn="ctr" defTabSz="1371600">
              <a:spcAft>
                <a:spcPts val="600"/>
              </a:spcAft>
              <a:tabLst>
                <a:tab pos="1371600" algn="l"/>
              </a:tabLst>
              <a:defRPr/>
            </a:pPr>
            <a:r>
              <a:rPr lang="en-US" sz="2000" dirty="0">
                <a:ln w="3175">
                  <a:noFill/>
                </a:ln>
                <a:gradFill>
                  <a:gsLst>
                    <a:gs pos="0">
                      <a:srgbClr val="8DC8E8"/>
                    </a:gs>
                    <a:gs pos="80000">
                      <a:srgbClr val="49C5B1"/>
                    </a:gs>
                  </a:gsLst>
                  <a:path path="circle">
                    <a:fillToRect l="100000" t="100000"/>
                  </a:path>
                </a:gradFill>
                <a:latin typeface="Segoe UI Variable Display Semib" pitchFamily="2" charset="0"/>
                <a:cs typeface="Segoe UI" panose="020B0502040204020203" pitchFamily="34" charset="0"/>
              </a:rPr>
              <a:t>Standalone</a:t>
            </a:r>
          </a:p>
          <a:p>
            <a:pPr algn="ctr" defTabSz="932472" fontAlgn="base">
              <a:spcBef>
                <a:spcPct val="0"/>
              </a:spcBef>
              <a:spcAft>
                <a:spcPts val="600"/>
              </a:spcAft>
              <a:tabLst>
                <a:tab pos="3701239" algn="l"/>
              </a:tabLst>
              <a:defRPr/>
            </a:pPr>
            <a:r>
              <a:rPr lang="en-US" sz="1300" dirty="0">
                <a:cs typeface="Segoe UI" pitchFamily="34" charset="0"/>
              </a:rPr>
              <a:t>Helps teams gain a broader context to troubleshoot and </a:t>
            </a:r>
            <a:br>
              <a:rPr lang="en-US" sz="1300" dirty="0">
                <a:cs typeface="Segoe UI" pitchFamily="34" charset="0"/>
              </a:rPr>
            </a:br>
            <a:r>
              <a:rPr lang="en-US" sz="1300" dirty="0">
                <a:cs typeface="Segoe UI" pitchFamily="34" charset="0"/>
              </a:rPr>
              <a:t>remediate incidents faster within Copilot itself, with many use </a:t>
            </a:r>
            <a:br>
              <a:rPr lang="en-US" sz="1300" dirty="0">
                <a:cs typeface="Segoe UI" pitchFamily="34" charset="0"/>
              </a:rPr>
            </a:br>
            <a:r>
              <a:rPr lang="en-US" sz="1300" dirty="0">
                <a:cs typeface="Segoe UI" pitchFamily="34" charset="0"/>
              </a:rPr>
              <a:t>cases in one place, enabling enriched cross-product guidance</a:t>
            </a:r>
          </a:p>
          <a:p>
            <a:pPr algn="ctr" defTabSz="914400">
              <a:spcAft>
                <a:spcPts val="600"/>
              </a:spcAft>
              <a:tabLst>
                <a:tab pos="1371600" algn="l"/>
              </a:tabLst>
            </a:pPr>
            <a:endParaRPr lang="en-US" sz="1800" dirty="0">
              <a:gradFill>
                <a:gsLst>
                  <a:gs pos="0">
                    <a:srgbClr val="F2F2F2"/>
                  </a:gs>
                  <a:gs pos="100000">
                    <a:srgbClr val="D2D2D2"/>
                  </a:gs>
                </a:gsLst>
                <a:lin ang="2700000" scaled="0"/>
              </a:gradFill>
              <a:latin typeface="+mj-lt"/>
            </a:endParaRPr>
          </a:p>
        </p:txBody>
      </p:sp>
      <p:grpSp>
        <p:nvGrpSpPr>
          <p:cNvPr id="28" name="Group 27">
            <a:extLst>
              <a:ext uri="{FF2B5EF4-FFF2-40B4-BE49-F238E27FC236}">
                <a16:creationId xmlns:a16="http://schemas.microsoft.com/office/drawing/2014/main" id="{16DE5133-823C-3385-60E6-A957510E2990}"/>
              </a:ext>
              <a:ext uri="{C183D7F6-B498-43B3-948B-1728B52AA6E4}">
                <adec:decorative xmlns:adec="http://schemas.microsoft.com/office/drawing/2017/decorative" val="1"/>
              </a:ext>
            </a:extLst>
          </p:cNvPr>
          <p:cNvGrpSpPr/>
          <p:nvPr/>
        </p:nvGrpSpPr>
        <p:grpSpPr>
          <a:xfrm>
            <a:off x="1232284" y="2847169"/>
            <a:ext cx="4111019" cy="2524609"/>
            <a:chOff x="6934201" y="2844070"/>
            <a:chExt cx="4111019" cy="2524609"/>
          </a:xfrm>
        </p:grpSpPr>
        <p:grpSp>
          <p:nvGrpSpPr>
            <p:cNvPr id="29" name="Group 28">
              <a:extLst>
                <a:ext uri="{FF2B5EF4-FFF2-40B4-BE49-F238E27FC236}">
                  <a16:creationId xmlns:a16="http://schemas.microsoft.com/office/drawing/2014/main" id="{9FDA93C9-697F-BCD8-F3C3-E7356D8D5FB5}"/>
                </a:ext>
              </a:extLst>
            </p:cNvPr>
            <p:cNvGrpSpPr/>
            <p:nvPr/>
          </p:nvGrpSpPr>
          <p:grpSpPr>
            <a:xfrm>
              <a:off x="6934201" y="2844070"/>
              <a:ext cx="3832406" cy="2400656"/>
              <a:chOff x="6934200" y="2844070"/>
              <a:chExt cx="3924301" cy="2458220"/>
            </a:xfrm>
          </p:grpSpPr>
          <p:sp>
            <p:nvSpPr>
              <p:cNvPr id="31" name="Rectangle: Rounded Corners 30">
                <a:extLst>
                  <a:ext uri="{FF2B5EF4-FFF2-40B4-BE49-F238E27FC236}">
                    <a16:creationId xmlns:a16="http://schemas.microsoft.com/office/drawing/2014/main" id="{92D25C8A-81B8-3B9B-DD28-D933CC0A3A74}"/>
                  </a:ext>
                </a:extLst>
              </p:cNvPr>
              <p:cNvSpPr/>
              <p:nvPr/>
            </p:nvSpPr>
            <p:spPr bwMode="auto">
              <a:xfrm>
                <a:off x="6934200" y="2844070"/>
                <a:ext cx="3924301" cy="2458220"/>
              </a:xfrm>
              <a:prstGeom prst="roundRect">
                <a:avLst>
                  <a:gd name="adj" fmla="val 4901"/>
                </a:avLst>
              </a:prstGeom>
              <a:gradFill flip="none" rotWithShape="1">
                <a:gsLst>
                  <a:gs pos="100000">
                    <a:schemeClr val="bg2">
                      <a:alpha val="95000"/>
                    </a:schemeClr>
                  </a:gs>
                  <a:gs pos="42000">
                    <a:schemeClr val="bg2">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chemeClr val="bg1">
                    <a:alpha val="40000"/>
                  </a:scheme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defTabSz="932754">
                  <a:spcAft>
                    <a:spcPts val="600"/>
                  </a:spcAft>
                  <a:buSzPct val="90000"/>
                </a:pPr>
                <a:endParaRPr lang="en-US" sz="1900" err="1">
                  <a:gradFill>
                    <a:gsLst>
                      <a:gs pos="0">
                        <a:srgbClr val="091F2C"/>
                      </a:gs>
                      <a:gs pos="100000">
                        <a:srgbClr val="091F2C"/>
                      </a:gs>
                    </a:gsLst>
                    <a:lin ang="0" scaled="0"/>
                  </a:gradFill>
                  <a:latin typeface="Segoe Sans Display"/>
                  <a:cs typeface="Segoe Sans Display Semilight" pitchFamily="2" charset="0"/>
                </a:endParaRPr>
              </a:p>
            </p:txBody>
          </p:sp>
          <p:sp>
            <p:nvSpPr>
              <p:cNvPr id="32" name="Rectangle: Rounded Corners 31">
                <a:extLst>
                  <a:ext uri="{FF2B5EF4-FFF2-40B4-BE49-F238E27FC236}">
                    <a16:creationId xmlns:a16="http://schemas.microsoft.com/office/drawing/2014/main" id="{EE1B5842-AF07-0019-2A51-5C209718A5C1}"/>
                  </a:ext>
                </a:extLst>
              </p:cNvPr>
              <p:cNvSpPr/>
              <p:nvPr/>
            </p:nvSpPr>
            <p:spPr bwMode="auto">
              <a:xfrm>
                <a:off x="6934200" y="2844070"/>
                <a:ext cx="3924301" cy="2458220"/>
              </a:xfrm>
              <a:prstGeom prst="roundRect">
                <a:avLst>
                  <a:gd name="adj" fmla="val 4901"/>
                </a:avLst>
              </a:prstGeom>
              <a:solidFill>
                <a:srgbClr val="3A4953"/>
              </a:solidFill>
              <a:ln w="12700">
                <a:solidFill>
                  <a:schemeClr val="bg2">
                    <a:lumMod val="90000"/>
                    <a:lumOff val="10000"/>
                  </a:schemeClr>
                </a:solidFill>
                <a:headEnd type="none" w="med" len="med"/>
                <a:tailEnd type="none" w="med" len="med"/>
              </a:ln>
              <a:effectLst>
                <a:innerShdw blurRad="381000" dist="152400" dir="18600000">
                  <a:schemeClr val="accent6">
                    <a:alpha val="1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274320" rIns="91440" bIns="91440" numCol="1" spcCol="0" rtlCol="0" fromWordArt="0" anchor="ctr" anchorCtr="0" forceAA="0" compatLnSpc="1">
                <a:prstTxWarp prst="textNoShape">
                  <a:avLst/>
                </a:prstTxWarp>
                <a:noAutofit/>
              </a:bodyPr>
              <a:lstStyle/>
              <a:p>
                <a:pPr defTabSz="1403951" fontAlgn="base">
                  <a:spcBef>
                    <a:spcPct val="0"/>
                  </a:spcBef>
                  <a:spcAft>
                    <a:spcPct val="0"/>
                  </a:spcAft>
                </a:pPr>
                <a:endParaRPr lang="en-US" sz="2000" kern="0" err="1">
                  <a:gradFill>
                    <a:gsLst>
                      <a:gs pos="100000">
                        <a:srgbClr val="FFFFFF"/>
                      </a:gs>
                      <a:gs pos="0">
                        <a:srgbClr val="FFFFFF"/>
                      </a:gs>
                    </a:gsLst>
                    <a:path path="rect">
                      <a:fillToRect l="100000" t="100000"/>
                    </a:path>
                  </a:gradFill>
                  <a:latin typeface="Segoe Sans Display"/>
                  <a:cs typeface="Segoe UI Semibold"/>
                </a:endParaRPr>
              </a:p>
            </p:txBody>
          </p:sp>
          <p:pic>
            <p:nvPicPr>
              <p:cNvPr id="33" name="Picture 32">
                <a:extLst>
                  <a:ext uri="{FF2B5EF4-FFF2-40B4-BE49-F238E27FC236}">
                    <a16:creationId xmlns:a16="http://schemas.microsoft.com/office/drawing/2014/main" id="{B4FE770C-1539-369F-AC90-4353A4B67B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23732" y="2942395"/>
                <a:ext cx="3743385" cy="2253732"/>
              </a:xfrm>
              <a:prstGeom prst="rect">
                <a:avLst/>
              </a:prstGeom>
              <a:noFill/>
              <a:ln w="127000">
                <a:noFill/>
              </a:ln>
            </p:spPr>
          </p:pic>
        </p:grpSp>
        <p:pic>
          <p:nvPicPr>
            <p:cNvPr id="30" name="Picture 29">
              <a:extLst>
                <a:ext uri="{FF2B5EF4-FFF2-40B4-BE49-F238E27FC236}">
                  <a16:creationId xmlns:a16="http://schemas.microsoft.com/office/drawing/2014/main" id="{60A37125-5E1E-2913-948A-847B8F398089}"/>
                </a:ext>
              </a:extLst>
            </p:cNvPr>
            <p:cNvPicPr>
              <a:picLocks noChangeAspect="1"/>
            </p:cNvPicPr>
            <p:nvPr/>
          </p:nvPicPr>
          <p:blipFill>
            <a:blip r:embed="rId4"/>
            <a:stretch>
              <a:fillRect/>
            </a:stretch>
          </p:blipFill>
          <p:spPr>
            <a:xfrm>
              <a:off x="8807105" y="3925229"/>
              <a:ext cx="2238115" cy="1443450"/>
            </a:xfrm>
            <a:prstGeom prst="roundRect">
              <a:avLst>
                <a:gd name="adj" fmla="val 46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8" name="Rectangle: Rounded Corners 17">
            <a:extLst>
              <a:ext uri="{FF2B5EF4-FFF2-40B4-BE49-F238E27FC236}">
                <a16:creationId xmlns:a16="http://schemas.microsoft.com/office/drawing/2014/main" id="{31EC1CD5-1CE4-F72F-CD44-BCA3587DBD14}"/>
              </a:ext>
            </a:extLst>
          </p:cNvPr>
          <p:cNvSpPr>
            <a:spLocks/>
          </p:cNvSpPr>
          <p:nvPr/>
        </p:nvSpPr>
        <p:spPr bwMode="auto">
          <a:xfrm>
            <a:off x="6147280" y="1430867"/>
            <a:ext cx="5373714" cy="4487333"/>
          </a:xfrm>
          <a:prstGeom prst="roundRect">
            <a:avLst>
              <a:gd name="adj" fmla="val 2088"/>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182880" rtlCol="0" anchor="t" anchorCtr="0"/>
          <a:lstStyle/>
          <a:p>
            <a:pPr algn="ctr" defTabSz="1371600">
              <a:spcAft>
                <a:spcPts val="600"/>
              </a:spcAft>
              <a:tabLst>
                <a:tab pos="1371600" algn="l"/>
              </a:tabLst>
              <a:defRPr/>
            </a:pPr>
            <a:r>
              <a:rPr lang="en-US" sz="2000" dirty="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Embedded</a:t>
            </a:r>
          </a:p>
          <a:p>
            <a:pPr algn="ctr" defTabSz="932472" fontAlgn="base">
              <a:spcBef>
                <a:spcPct val="0"/>
              </a:spcBef>
              <a:spcAft>
                <a:spcPts val="600"/>
              </a:spcAft>
              <a:tabLst>
                <a:tab pos="3701239" algn="l"/>
              </a:tabLst>
              <a:defRPr/>
            </a:pPr>
            <a:r>
              <a:rPr lang="en-US" sz="1300" dirty="0">
                <a:cs typeface="Segoe UI" pitchFamily="34" charset="0"/>
              </a:rPr>
              <a:t>Offers the intuitive experience of getting Copilot </a:t>
            </a:r>
            <a:br>
              <a:rPr lang="en-US" sz="1300" dirty="0">
                <a:cs typeface="Segoe UI" pitchFamily="34" charset="0"/>
              </a:rPr>
            </a:br>
            <a:r>
              <a:rPr lang="en-US" sz="1300" dirty="0">
                <a:cs typeface="Segoe UI" pitchFamily="34" charset="0"/>
              </a:rPr>
              <a:t>guidance natively within the products that your team </a:t>
            </a:r>
            <a:br>
              <a:rPr lang="en-US" sz="1300" dirty="0">
                <a:cs typeface="Segoe UI" pitchFamily="34" charset="0"/>
              </a:rPr>
            </a:br>
            <a:r>
              <a:rPr lang="en-US" sz="1300" dirty="0">
                <a:cs typeface="Segoe UI" pitchFamily="34" charset="0"/>
              </a:rPr>
              <a:t>members already work from and are familiar with</a:t>
            </a:r>
          </a:p>
          <a:p>
            <a:pPr algn="ctr" defTabSz="914400">
              <a:spcAft>
                <a:spcPts val="600"/>
              </a:spcAft>
              <a:tabLst>
                <a:tab pos="1371600" algn="l"/>
              </a:tabLst>
            </a:pPr>
            <a:endParaRPr lang="en-US" sz="1800" dirty="0">
              <a:gradFill>
                <a:gsLst>
                  <a:gs pos="0">
                    <a:srgbClr val="F2F2F2"/>
                  </a:gs>
                  <a:gs pos="100000">
                    <a:srgbClr val="D2D2D2"/>
                  </a:gs>
                </a:gsLst>
                <a:lin ang="2700000" scaled="0"/>
              </a:gradFill>
              <a:latin typeface="+mj-lt"/>
            </a:endParaRPr>
          </a:p>
        </p:txBody>
      </p:sp>
      <p:grpSp>
        <p:nvGrpSpPr>
          <p:cNvPr id="22" name="Group 21">
            <a:extLst>
              <a:ext uri="{FF2B5EF4-FFF2-40B4-BE49-F238E27FC236}">
                <a16:creationId xmlns:a16="http://schemas.microsoft.com/office/drawing/2014/main" id="{70542EC9-D007-D78B-F3CD-053F7EBE47BA}"/>
              </a:ext>
              <a:ext uri="{C183D7F6-B498-43B3-948B-1728B52AA6E4}">
                <adec:decorative xmlns:adec="http://schemas.microsoft.com/office/drawing/2017/decorative" val="1"/>
              </a:ext>
            </a:extLst>
          </p:cNvPr>
          <p:cNvGrpSpPr/>
          <p:nvPr/>
        </p:nvGrpSpPr>
        <p:grpSpPr>
          <a:xfrm>
            <a:off x="6821155" y="2798391"/>
            <a:ext cx="4096033" cy="2561143"/>
            <a:chOff x="1221034" y="2795292"/>
            <a:chExt cx="4096033" cy="2561143"/>
          </a:xfrm>
        </p:grpSpPr>
        <p:grpSp>
          <p:nvGrpSpPr>
            <p:cNvPr id="23" name="Group 22">
              <a:extLst>
                <a:ext uri="{FF2B5EF4-FFF2-40B4-BE49-F238E27FC236}">
                  <a16:creationId xmlns:a16="http://schemas.microsoft.com/office/drawing/2014/main" id="{B825EE32-F537-0098-9596-98BEE8D6D5C7}"/>
                </a:ext>
              </a:extLst>
            </p:cNvPr>
            <p:cNvGrpSpPr/>
            <p:nvPr/>
          </p:nvGrpSpPr>
          <p:grpSpPr>
            <a:xfrm>
              <a:off x="1221034" y="2844070"/>
              <a:ext cx="4024814" cy="2400656"/>
              <a:chOff x="1221034" y="2885987"/>
              <a:chExt cx="4024814" cy="2400656"/>
            </a:xfrm>
          </p:grpSpPr>
          <p:sp>
            <p:nvSpPr>
              <p:cNvPr id="25" name="Rectangle: Rounded Corners 24">
                <a:extLst>
                  <a:ext uri="{FF2B5EF4-FFF2-40B4-BE49-F238E27FC236}">
                    <a16:creationId xmlns:a16="http://schemas.microsoft.com/office/drawing/2014/main" id="{45452DBA-DBCF-D74F-496F-9E84D4DDB06F}"/>
                  </a:ext>
                </a:extLst>
              </p:cNvPr>
              <p:cNvSpPr/>
              <p:nvPr/>
            </p:nvSpPr>
            <p:spPr bwMode="auto">
              <a:xfrm>
                <a:off x="1221034" y="2906890"/>
                <a:ext cx="4024814" cy="2379753"/>
              </a:xfrm>
              <a:prstGeom prst="roundRect">
                <a:avLst>
                  <a:gd name="adj" fmla="val 4901"/>
                </a:avLst>
              </a:prstGeom>
              <a:gradFill flip="none" rotWithShape="1">
                <a:gsLst>
                  <a:gs pos="100000">
                    <a:schemeClr val="bg2">
                      <a:alpha val="95000"/>
                    </a:schemeClr>
                  </a:gs>
                  <a:gs pos="42000">
                    <a:schemeClr val="bg2">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chemeClr val="bg1">
                    <a:alpha val="40000"/>
                  </a:scheme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defTabSz="932754">
                  <a:spcAft>
                    <a:spcPts val="600"/>
                  </a:spcAft>
                  <a:buSzPct val="90000"/>
                </a:pPr>
                <a:endParaRPr lang="en-US" sz="1900">
                  <a:gradFill>
                    <a:gsLst>
                      <a:gs pos="0">
                        <a:srgbClr val="091F2C"/>
                      </a:gs>
                      <a:gs pos="100000">
                        <a:srgbClr val="091F2C"/>
                      </a:gs>
                    </a:gsLst>
                    <a:lin ang="0" scaled="0"/>
                  </a:gradFill>
                  <a:latin typeface="Segoe Sans Display"/>
                  <a:cs typeface="Segoe Sans Display Semilight" pitchFamily="2" charset="0"/>
                </a:endParaRPr>
              </a:p>
            </p:txBody>
          </p:sp>
          <p:sp>
            <p:nvSpPr>
              <p:cNvPr id="26" name="Rectangle: Rounded Corners 25">
                <a:extLst>
                  <a:ext uri="{FF2B5EF4-FFF2-40B4-BE49-F238E27FC236}">
                    <a16:creationId xmlns:a16="http://schemas.microsoft.com/office/drawing/2014/main" id="{9B68A2C3-2832-897C-2867-8281C93832B7}"/>
                  </a:ext>
                </a:extLst>
              </p:cNvPr>
              <p:cNvSpPr/>
              <p:nvPr/>
            </p:nvSpPr>
            <p:spPr bwMode="auto">
              <a:xfrm>
                <a:off x="1221034" y="2885987"/>
                <a:ext cx="4024814" cy="2379753"/>
              </a:xfrm>
              <a:prstGeom prst="roundRect">
                <a:avLst>
                  <a:gd name="adj" fmla="val 4901"/>
                </a:avLst>
              </a:prstGeom>
              <a:solidFill>
                <a:srgbClr val="3A4953"/>
              </a:solidFill>
              <a:ln w="12700">
                <a:solidFill>
                  <a:schemeClr val="bg2">
                    <a:lumMod val="90000"/>
                    <a:lumOff val="10000"/>
                  </a:schemeClr>
                </a:solidFill>
                <a:headEnd type="none" w="med" len="med"/>
                <a:tailEnd type="none" w="med" len="med"/>
              </a:ln>
              <a:effectLst>
                <a:innerShdw blurRad="381000" dist="152400" dir="18600000">
                  <a:schemeClr val="accent6">
                    <a:alpha val="1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91440" tIns="274320" rIns="91440" bIns="91440" numCol="1" spcCol="0" rtlCol="0" fromWordArt="0" anchor="ctr" anchorCtr="0" forceAA="0" compatLnSpc="1">
                <a:prstTxWarp prst="textNoShape">
                  <a:avLst/>
                </a:prstTxWarp>
                <a:noAutofit/>
              </a:bodyPr>
              <a:lstStyle/>
              <a:p>
                <a:pPr defTabSz="1403951" fontAlgn="base">
                  <a:spcBef>
                    <a:spcPct val="0"/>
                  </a:spcBef>
                  <a:spcAft>
                    <a:spcPct val="0"/>
                  </a:spcAft>
                </a:pPr>
                <a:endParaRPr lang="en-US" sz="2000" kern="0">
                  <a:gradFill>
                    <a:gsLst>
                      <a:gs pos="100000">
                        <a:srgbClr val="FFFFFF"/>
                      </a:gs>
                      <a:gs pos="0">
                        <a:srgbClr val="FFFFFF"/>
                      </a:gs>
                    </a:gsLst>
                    <a:path path="rect">
                      <a:fillToRect l="100000" t="100000"/>
                    </a:path>
                  </a:gradFill>
                  <a:latin typeface="Segoe Sans Display"/>
                  <a:cs typeface="Segoe UI Semibold"/>
                </a:endParaRPr>
              </a:p>
            </p:txBody>
          </p:sp>
          <p:pic>
            <p:nvPicPr>
              <p:cNvPr id="27" name="Picture 26" descr="A screenshot of a computer&#10;&#10;Description automatically generated">
                <a:extLst>
                  <a:ext uri="{FF2B5EF4-FFF2-40B4-BE49-F238E27FC236}">
                    <a16:creationId xmlns:a16="http://schemas.microsoft.com/office/drawing/2014/main" id="{91D007FF-A2CA-417D-E728-9041E2CD0A12}"/>
                  </a:ext>
                </a:extLst>
              </p:cNvPr>
              <p:cNvPicPr>
                <a:picLocks noChangeAspect="1"/>
              </p:cNvPicPr>
              <p:nvPr/>
            </p:nvPicPr>
            <p:blipFill>
              <a:blip r:embed="rId5">
                <a:extLst>
                  <a:ext uri="{28A0092B-C50C-407E-A947-70E740481C1C}">
                    <a14:useLocalDpi xmlns:a14="http://schemas.microsoft.com/office/drawing/2010/main" val="0"/>
                  </a:ext>
                </a:extLst>
              </a:blip>
              <a:srcRect t="3704"/>
              <a:stretch/>
            </p:blipFill>
            <p:spPr>
              <a:xfrm>
                <a:off x="1333500" y="2997946"/>
                <a:ext cx="3674534" cy="2155834"/>
              </a:xfrm>
              <a:prstGeom prst="rect">
                <a:avLst/>
              </a:prstGeom>
            </p:spPr>
          </p:pic>
        </p:grpSp>
        <p:pic>
          <p:nvPicPr>
            <p:cNvPr id="24" name="Picture 23">
              <a:extLst>
                <a:ext uri="{FF2B5EF4-FFF2-40B4-BE49-F238E27FC236}">
                  <a16:creationId xmlns:a16="http://schemas.microsoft.com/office/drawing/2014/main" id="{31FB9325-B23D-95D0-2D47-22B9A9BFB9C9}"/>
                </a:ext>
              </a:extLst>
            </p:cNvPr>
            <p:cNvPicPr>
              <a:picLocks noChangeAspect="1"/>
            </p:cNvPicPr>
            <p:nvPr/>
          </p:nvPicPr>
          <p:blipFill>
            <a:blip r:embed="rId6"/>
            <a:srcRect b="14828"/>
            <a:stretch/>
          </p:blipFill>
          <p:spPr>
            <a:xfrm>
              <a:off x="4418656" y="2795292"/>
              <a:ext cx="898411" cy="2561143"/>
            </a:xfrm>
            <a:prstGeom prst="roundRect">
              <a:avLst>
                <a:gd name="adj" fmla="val 467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4" name="Group 33" descr="Automation&#10;Helps teams accelerate response with built-in and custom promptbooks as well as integration with Logic Apps">
            <a:extLst>
              <a:ext uri="{FF2B5EF4-FFF2-40B4-BE49-F238E27FC236}">
                <a16:creationId xmlns:a16="http://schemas.microsoft.com/office/drawing/2014/main" id="{3E9CAE95-3A2C-4706-85A7-B72786C5964B}"/>
              </a:ext>
            </a:extLst>
          </p:cNvPr>
          <p:cNvGrpSpPr/>
          <p:nvPr/>
        </p:nvGrpSpPr>
        <p:grpSpPr>
          <a:xfrm>
            <a:off x="634754" y="5592627"/>
            <a:ext cx="10922492" cy="679147"/>
            <a:chOff x="634754" y="5592627"/>
            <a:chExt cx="10922492" cy="679147"/>
          </a:xfrm>
        </p:grpSpPr>
        <p:sp>
          <p:nvSpPr>
            <p:cNvPr id="35" name="TextBox 34">
              <a:extLst>
                <a:ext uri="{FF2B5EF4-FFF2-40B4-BE49-F238E27FC236}">
                  <a16:creationId xmlns:a16="http://schemas.microsoft.com/office/drawing/2014/main" id="{5A23BFF8-5400-62D7-B643-9D009EF37C7C}"/>
                </a:ext>
              </a:extLst>
            </p:cNvPr>
            <p:cNvSpPr txBox="1">
              <a:spLocks/>
            </p:cNvSpPr>
            <p:nvPr/>
          </p:nvSpPr>
          <p:spPr>
            <a:xfrm>
              <a:off x="634754" y="5592627"/>
              <a:ext cx="10922492" cy="679147"/>
            </a:xfrm>
            <a:prstGeom prst="roundRect">
              <a:avLst>
                <a:gd name="adj" fmla="val 50000"/>
              </a:avLst>
            </a:prstGeom>
            <a:gradFill flip="none" rotWithShape="1">
              <a:gsLst>
                <a:gs pos="100000">
                  <a:schemeClr val="bg2">
                    <a:alpha val="95000"/>
                  </a:schemeClr>
                </a:gs>
                <a:gs pos="42000">
                  <a:schemeClr val="bg2">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chemeClr val="bg1">
                  <a:alpha val="40000"/>
                </a:schemeClr>
              </a:outerShdw>
            </a:effectLst>
          </p:spPr>
          <p:txBody>
            <a:bodyPr rot="0" spcFirstLastPara="0" vertOverflow="overflow" horzOverflow="overflow" vert="horz" wrap="square" lIns="137160" tIns="182880" rIns="137160" bIns="91440" numCol="1" spcCol="0" rtlCol="0" fromWordArt="0" anchor="t" anchorCtr="0" forceAA="0" compatLnSpc="1">
              <a:prstTxWarp prst="textNoShape">
                <a:avLst/>
              </a:prstTxWarp>
              <a:noAutofit/>
            </a:bodyPr>
            <a:lstStyle>
              <a:defPPr>
                <a:defRPr lang="en-US"/>
              </a:defPPr>
              <a:lvl1pPr defTabSz="932754">
                <a:spcAft>
                  <a:spcPts val="1200"/>
                </a:spcAft>
                <a:buSzPct val="90000"/>
                <a:defRPr sz="1600">
                  <a:gradFill>
                    <a:gsLst>
                      <a:gs pos="0">
                        <a:srgbClr val="091F2C"/>
                      </a:gs>
                      <a:gs pos="100000">
                        <a:srgbClr val="091F2C"/>
                      </a:gs>
                    </a:gsLst>
                    <a:lin ang="0" scaled="0"/>
                  </a:gradFill>
                  <a:cs typeface="Segoe Sans Display Semilight"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36" name="TextBox 35">
              <a:extLst>
                <a:ext uri="{FF2B5EF4-FFF2-40B4-BE49-F238E27FC236}">
                  <a16:creationId xmlns:a16="http://schemas.microsoft.com/office/drawing/2014/main" id="{198F79C1-5B17-344F-8DE3-20F61355F70A}"/>
                </a:ext>
              </a:extLst>
            </p:cNvPr>
            <p:cNvSpPr txBox="1">
              <a:spLocks/>
            </p:cNvSpPr>
            <p:nvPr/>
          </p:nvSpPr>
          <p:spPr>
            <a:xfrm>
              <a:off x="634754" y="5592627"/>
              <a:ext cx="10922492" cy="679147"/>
            </a:xfrm>
            <a:prstGeom prst="roundRect">
              <a:avLst>
                <a:gd name="adj" fmla="val 50000"/>
              </a:avLst>
            </a:prstGeom>
            <a:gradFill flip="none" rotWithShape="1">
              <a:gsLst>
                <a:gs pos="32000">
                  <a:srgbClr val="C03BC4"/>
                </a:gs>
                <a:gs pos="100000">
                  <a:srgbClr val="399A91"/>
                </a:gs>
                <a:gs pos="68000">
                  <a:srgbClr val="0078D4"/>
                </a:gs>
                <a:gs pos="0">
                  <a:srgbClr val="FF5C39"/>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defPPr>
                <a:defRPr lang="en-US"/>
              </a:defPPr>
              <a:lvl1pPr algn="ctr" defTabSz="914400" fontAlgn="base">
                <a:spcBef>
                  <a:spcPct val="0"/>
                </a:spcBef>
                <a:spcAft>
                  <a:spcPct val="0"/>
                </a:spcAft>
                <a:defRPr sz="1800" b="1">
                  <a:ln w="3175">
                    <a:noFill/>
                  </a:ln>
                  <a:gradFill>
                    <a:gsLst>
                      <a:gs pos="53147">
                        <a:srgbClr val="FFFFFF"/>
                      </a:gs>
                      <a:gs pos="28000">
                        <a:srgbClr val="FFFFFF"/>
                      </a:gs>
                    </a:gsLst>
                    <a:path path="circle">
                      <a:fillToRect l="100000" b="100000"/>
                    </a:path>
                  </a:gradFill>
                  <a:latin typeface="Segoe UI Variable Display Semib" pitchFamily="2"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37" name="Rectangle: Rounded Corners 36">
              <a:extLst>
                <a:ext uri="{FF2B5EF4-FFF2-40B4-BE49-F238E27FC236}">
                  <a16:creationId xmlns:a16="http://schemas.microsoft.com/office/drawing/2014/main" id="{EC9633FE-1D0A-8ED8-DEE3-93F1BD7C9397}"/>
                </a:ext>
                <a:ext uri="{C183D7F6-B498-43B3-948B-1728B52AA6E4}">
                  <adec:decorative xmlns:adec="http://schemas.microsoft.com/office/drawing/2017/decorative" val="1"/>
                </a:ext>
              </a:extLst>
            </p:cNvPr>
            <p:cNvSpPr/>
            <p:nvPr/>
          </p:nvSpPr>
          <p:spPr bwMode="auto">
            <a:xfrm flipH="1">
              <a:off x="1726622" y="5605879"/>
              <a:ext cx="8808822" cy="652641"/>
            </a:xfrm>
            <a:prstGeom prst="roundRect">
              <a:avLst>
                <a:gd name="adj" fmla="val 18103"/>
              </a:avLst>
            </a:prstGeom>
            <a:noFill/>
            <a:ln w="12700" cap="rnd" cmpd="sng" algn="ctr">
              <a:noFill/>
              <a:prstDash val="solid"/>
              <a:headEnd type="none" w="lg" len="sm"/>
              <a:tailEnd type="none" w="lg" len="sm"/>
            </a:ln>
            <a:effectLst/>
          </p:spPr>
          <p:txBody>
            <a:bodyPr wrap="none" rtlCol="0" anchor="ctr" anchorCtr="0">
              <a:spAutoFit/>
            </a:bodyPr>
            <a:lstStyle/>
            <a:p>
              <a:pPr marR="0" lvl="0" indent="0" algn="ctr" defTabSz="932472" fontAlgn="base">
                <a:lnSpc>
                  <a:spcPct val="100000"/>
                </a:lnSpc>
                <a:buClrTx/>
                <a:buSzTx/>
                <a:buFontTx/>
                <a:buNone/>
                <a:tabLst>
                  <a:tab pos="1371600" algn="l"/>
                </a:tabLst>
                <a:defRPr/>
              </a:pPr>
              <a:r>
                <a:rPr lang="en-US" b="1">
                  <a:latin typeface="Segoe Sans Display Semibold" pitchFamily="2" charset="0"/>
                  <a:cs typeface="Segoe Sans Display Semibold" pitchFamily="2" charset="0"/>
                </a:rPr>
                <a:t>Automation</a:t>
              </a:r>
            </a:p>
            <a:p>
              <a:pPr marL="0" marR="0" lvl="0" indent="0" algn="ctr" defTabSz="914367" rtl="0" eaLnBrk="1" fontAlgn="auto" latinLnBrk="0" hangingPunct="1">
                <a:lnSpc>
                  <a:spcPct val="100000"/>
                </a:lnSpc>
                <a:buClrTx/>
                <a:buSzTx/>
                <a:buFontTx/>
                <a:buNone/>
                <a:tabLst/>
                <a:defRPr/>
              </a:pPr>
              <a:r>
                <a:rPr kumimoji="0" lang="en-US" sz="1400" b="0" i="0" u="none" strike="noStrike" kern="0" cap="none" spc="0" normalizeH="0" baseline="0" noProof="0">
                  <a:ln>
                    <a:noFill/>
                  </a:ln>
                  <a:effectLst/>
                  <a:uLnTx/>
                  <a:uFillTx/>
                  <a:latin typeface="Segoe Sans Display"/>
                  <a:ea typeface="+mn-ea"/>
                  <a:cs typeface="+mn-cs"/>
                </a:rPr>
                <a:t>Helps teams accelerate response with built-in and custom promptbooks as well as integration with Logic Apps</a:t>
              </a:r>
            </a:p>
          </p:txBody>
        </p:sp>
        <p:grpSp>
          <p:nvGrpSpPr>
            <p:cNvPr id="38" name="Group 37">
              <a:extLst>
                <a:ext uri="{FF2B5EF4-FFF2-40B4-BE49-F238E27FC236}">
                  <a16:creationId xmlns:a16="http://schemas.microsoft.com/office/drawing/2014/main" id="{F756943E-AA3F-44DE-51A9-359831A3340D}"/>
                </a:ext>
                <a:ext uri="{C183D7F6-B498-43B3-948B-1728B52AA6E4}">
                  <adec:decorative xmlns:adec="http://schemas.microsoft.com/office/drawing/2017/decorative" val="1"/>
                </a:ext>
              </a:extLst>
            </p:cNvPr>
            <p:cNvGrpSpPr/>
            <p:nvPr/>
          </p:nvGrpSpPr>
          <p:grpSpPr>
            <a:xfrm>
              <a:off x="10984153" y="5701411"/>
              <a:ext cx="461578" cy="461578"/>
              <a:chOff x="3452976" y="3256267"/>
              <a:chExt cx="461578" cy="461578"/>
            </a:xfrm>
          </p:grpSpPr>
          <p:sp>
            <p:nvSpPr>
              <p:cNvPr id="42" name="Oval 41">
                <a:extLst>
                  <a:ext uri="{FF2B5EF4-FFF2-40B4-BE49-F238E27FC236}">
                    <a16:creationId xmlns:a16="http://schemas.microsoft.com/office/drawing/2014/main" id="{DF150EB1-CE4E-6905-32C7-D254028F60A7}"/>
                  </a:ext>
                </a:extLst>
              </p:cNvPr>
              <p:cNvSpPr/>
              <p:nvPr/>
            </p:nvSpPr>
            <p:spPr bwMode="auto">
              <a:xfrm>
                <a:off x="3452976" y="3256267"/>
                <a:ext cx="461578" cy="461578"/>
              </a:xfrm>
              <a:prstGeom prst="ellipse">
                <a:avLst/>
              </a:prstGeom>
              <a:solidFill>
                <a:schemeClr val="bg2"/>
              </a:solidFill>
              <a:ln>
                <a:noFill/>
                <a:headEnd type="none" w="med" len="med"/>
                <a:tailEnd type="none" w="med" len="med"/>
              </a:ln>
              <a:effectLst>
                <a:innerShdw blurRad="114300" dist="63500" dir="13500000">
                  <a:prstClr val="black">
                    <a:alpha val="6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Display"/>
                  <a:cs typeface="Segoe UI" pitchFamily="34" charset="0"/>
                </a:endParaRPr>
              </a:p>
            </p:txBody>
          </p:sp>
          <p:pic>
            <p:nvPicPr>
              <p:cNvPr id="43" name="Graphic 42">
                <a:extLst>
                  <a:ext uri="{FF2B5EF4-FFF2-40B4-BE49-F238E27FC236}">
                    <a16:creationId xmlns:a16="http://schemas.microsoft.com/office/drawing/2014/main" id="{3BD9B57E-8F9F-0C43-9F03-A196C790DB7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5480" y="3328771"/>
                <a:ext cx="316571" cy="316571"/>
              </a:xfrm>
              <a:prstGeom prst="rect">
                <a:avLst/>
              </a:prstGeom>
            </p:spPr>
          </p:pic>
        </p:grpSp>
        <p:grpSp>
          <p:nvGrpSpPr>
            <p:cNvPr id="39" name="Group 38">
              <a:extLst>
                <a:ext uri="{FF2B5EF4-FFF2-40B4-BE49-F238E27FC236}">
                  <a16:creationId xmlns:a16="http://schemas.microsoft.com/office/drawing/2014/main" id="{DD76E52B-ABAB-B967-070E-46645349B8DC}"/>
                </a:ext>
                <a:ext uri="{C183D7F6-B498-43B3-948B-1728B52AA6E4}">
                  <adec:decorative xmlns:adec="http://schemas.microsoft.com/office/drawing/2017/decorative" val="1"/>
                </a:ext>
              </a:extLst>
            </p:cNvPr>
            <p:cNvGrpSpPr/>
            <p:nvPr/>
          </p:nvGrpSpPr>
          <p:grpSpPr>
            <a:xfrm flipH="1">
              <a:off x="759456" y="5701411"/>
              <a:ext cx="461578" cy="461578"/>
              <a:chOff x="3452976" y="3256267"/>
              <a:chExt cx="461578" cy="461578"/>
            </a:xfrm>
          </p:grpSpPr>
          <p:sp>
            <p:nvSpPr>
              <p:cNvPr id="40" name="Oval 39">
                <a:extLst>
                  <a:ext uri="{FF2B5EF4-FFF2-40B4-BE49-F238E27FC236}">
                    <a16:creationId xmlns:a16="http://schemas.microsoft.com/office/drawing/2014/main" id="{5548EE09-1D00-743F-2D78-A275D8F2B9AE}"/>
                  </a:ext>
                </a:extLst>
              </p:cNvPr>
              <p:cNvSpPr/>
              <p:nvPr/>
            </p:nvSpPr>
            <p:spPr bwMode="auto">
              <a:xfrm>
                <a:off x="3452976" y="3256267"/>
                <a:ext cx="461578" cy="461578"/>
              </a:xfrm>
              <a:prstGeom prst="ellipse">
                <a:avLst/>
              </a:prstGeom>
              <a:solidFill>
                <a:schemeClr val="bg2"/>
              </a:solidFill>
              <a:ln>
                <a:noFill/>
                <a:headEnd type="none" w="med" len="med"/>
                <a:tailEnd type="none" w="med" len="med"/>
              </a:ln>
              <a:effectLst>
                <a:innerShdw blurRad="114300" dist="63500" dir="13500000">
                  <a:prstClr val="black">
                    <a:alpha val="6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Sans Display"/>
                  <a:cs typeface="Segoe UI" pitchFamily="34" charset="0"/>
                </a:endParaRPr>
              </a:p>
            </p:txBody>
          </p:sp>
          <p:pic>
            <p:nvPicPr>
              <p:cNvPr id="41" name="Graphic 40">
                <a:extLst>
                  <a:ext uri="{FF2B5EF4-FFF2-40B4-BE49-F238E27FC236}">
                    <a16:creationId xmlns:a16="http://schemas.microsoft.com/office/drawing/2014/main" id="{E72EDEB2-6760-A2E6-70F1-147027C9DB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25480" y="3328771"/>
                <a:ext cx="316571" cy="316571"/>
              </a:xfrm>
              <a:prstGeom prst="rect">
                <a:avLst/>
              </a:prstGeom>
            </p:spPr>
          </p:pic>
        </p:grpSp>
      </p:grpSp>
    </p:spTree>
    <p:extLst>
      <p:ext uri="{BB962C8B-B14F-4D97-AF65-F5344CB8AC3E}">
        <p14:creationId xmlns:p14="http://schemas.microsoft.com/office/powerpoint/2010/main" val="45534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outVertical)">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par>
                                <p:cTn id="11" presetID="42" presetClass="path" presetSubtype="0" decel="100000" fill="hold" grpId="1" nodeType="withEffect">
                                  <p:stCondLst>
                                    <p:cond delay="0"/>
                                  </p:stCondLst>
                                  <p:childTnLst>
                                    <p:animMotion origin="layout" path="M -2.08333E-7 -0.03472 L -2.08333E-7 -4.44444E-6 " pathEditMode="relative" rAng="0" ptsTypes="AA">
                                      <p:cBhvr>
                                        <p:cTn id="12" dur="500" fill="hold"/>
                                        <p:tgtEl>
                                          <p:spTgt spid="8"/>
                                        </p:tgtEl>
                                        <p:attrNameLst>
                                          <p:attrName>ppt_x</p:attrName>
                                          <p:attrName>ppt_y</p:attrName>
                                        </p:attrNameLst>
                                      </p:cBhvr>
                                      <p:rCtr x="0" y="1736"/>
                                    </p:animMotion>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250"/>
                                        <p:tgtEl>
                                          <p:spTgt spid="21"/>
                                        </p:tgtEl>
                                      </p:cBhvr>
                                    </p:animEffect>
                                  </p:childTnLst>
                                </p:cTn>
                              </p:par>
                              <p:par>
                                <p:cTn id="16" presetID="42" presetClass="path" presetSubtype="0" decel="100000" fill="hold" grpId="1" nodeType="withEffect">
                                  <p:stCondLst>
                                    <p:cond delay="0"/>
                                  </p:stCondLst>
                                  <p:childTnLst>
                                    <p:animMotion origin="layout" path="M 3.33333E-6 -0.03472 L 3.33333E-6 3.7037E-7 " pathEditMode="relative" rAng="0" ptsTypes="AA">
                                      <p:cBhvr>
                                        <p:cTn id="17" dur="500" fill="hold"/>
                                        <p:tgtEl>
                                          <p:spTgt spid="21"/>
                                        </p:tgtEl>
                                        <p:attrNameLst>
                                          <p:attrName>ppt_x</p:attrName>
                                          <p:attrName>ppt_y</p:attrName>
                                        </p:attrNameLst>
                                      </p:cBhvr>
                                      <p:rCtr x="0" y="1736"/>
                                    </p:animMotion>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50"/>
                                        <p:tgtEl>
                                          <p:spTgt spid="18"/>
                                        </p:tgtEl>
                                      </p:cBhvr>
                                    </p:animEffect>
                                  </p:childTnLst>
                                </p:cTn>
                              </p:par>
                              <p:par>
                                <p:cTn id="21" presetID="42" presetClass="path" presetSubtype="0" decel="100000" fill="hold" grpId="1" nodeType="withEffect">
                                  <p:stCondLst>
                                    <p:cond delay="0"/>
                                  </p:stCondLst>
                                  <p:childTnLst>
                                    <p:animMotion origin="layout" path="M 3.33333E-6 -0.03472 L 3.33333E-6 3.7037E-7 " pathEditMode="relative" rAng="0" ptsTypes="AA">
                                      <p:cBhvr>
                                        <p:cTn id="22" dur="500" fill="hold"/>
                                        <p:tgtEl>
                                          <p:spTgt spid="18"/>
                                        </p:tgtEl>
                                        <p:attrNameLst>
                                          <p:attrName>ppt_x</p:attrName>
                                          <p:attrName>ppt_y</p:attrName>
                                        </p:attrNameLst>
                                      </p:cBhvr>
                                      <p:rCtr x="0" y="1736"/>
                                    </p:animMotion>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childTnLst>
                                </p:cTn>
                              </p:par>
                              <p:par>
                                <p:cTn id="26" presetID="42" presetClass="path" presetSubtype="0" decel="100000" fill="hold" nodeType="withEffect">
                                  <p:stCondLst>
                                    <p:cond delay="0"/>
                                  </p:stCondLst>
                                  <p:childTnLst>
                                    <p:animMotion origin="layout" path="M -4.58333E-6 0.03889 L -4.58333E-6 3.7037E-7 " pathEditMode="relative" rAng="0" ptsTypes="AA">
                                      <p:cBhvr>
                                        <p:cTn id="27" dur="500" fill="hold"/>
                                        <p:tgtEl>
                                          <p:spTgt spid="28"/>
                                        </p:tgtEl>
                                        <p:attrNameLst>
                                          <p:attrName>ppt_x</p:attrName>
                                          <p:attrName>ppt_y</p:attrName>
                                        </p:attrNameLst>
                                      </p:cBhvr>
                                      <p:rCtr x="0" y="-1944"/>
                                    </p:animMotion>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50"/>
                                        <p:tgtEl>
                                          <p:spTgt spid="22"/>
                                        </p:tgtEl>
                                      </p:cBhvr>
                                    </p:animEffect>
                                  </p:childTnLst>
                                </p:cTn>
                              </p:par>
                              <p:par>
                                <p:cTn id="31" presetID="42" presetClass="path" presetSubtype="0" decel="100000" fill="hold" nodeType="withEffect">
                                  <p:stCondLst>
                                    <p:cond delay="0"/>
                                  </p:stCondLst>
                                  <p:childTnLst>
                                    <p:animMotion origin="layout" path="M -4.58333E-6 0.03889 L -4.58333E-6 3.7037E-7 " pathEditMode="relative" rAng="0" ptsTypes="AA">
                                      <p:cBhvr>
                                        <p:cTn id="32" dur="500" fill="hold"/>
                                        <p:tgtEl>
                                          <p:spTgt spid="2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1" grpId="0" animBg="1"/>
      <p:bldP spid="21"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1913EAF-78DD-A8C2-7692-9A77660481D6}"/>
              </a:ext>
            </a:extLst>
          </p:cNvPr>
          <p:cNvSpPr txBox="1">
            <a:spLocks noGrp="1"/>
          </p:cNvSpPr>
          <p:nvPr>
            <p:ph type="title"/>
          </p:nvPr>
        </p:nvSpPr>
        <p:spPr>
          <a:xfrm>
            <a:off x="588263" y="457200"/>
            <a:ext cx="11018520" cy="553998"/>
          </a:xfrm>
          <a:noFill/>
        </p:spPr>
        <p:txBody>
          <a:bodyPr wrap="square" lIns="0" anchor="ctr" anchorCtr="0">
            <a:spAutoFit/>
          </a:bodyPr>
          <a:lstStyle/>
          <a:p>
            <a:pPr algn="ctr"/>
            <a:r>
              <a:rPr lang="en-US"/>
              <a:t>Experiences to meet you </a:t>
            </a:r>
            <a:r>
              <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t>where and how you work </a:t>
            </a:r>
          </a:p>
        </p:txBody>
      </p:sp>
      <p:graphicFrame>
        <p:nvGraphicFramePr>
          <p:cNvPr id="6" name="Table 5">
            <a:extLst>
              <a:ext uri="{FF2B5EF4-FFF2-40B4-BE49-F238E27FC236}">
                <a16:creationId xmlns:a16="http://schemas.microsoft.com/office/drawing/2014/main" id="{27D36347-5D3C-A681-DE77-81BE00774114}"/>
              </a:ext>
            </a:extLst>
          </p:cNvPr>
          <p:cNvGraphicFramePr>
            <a:graphicFrameLocks noGrp="1"/>
          </p:cNvGraphicFramePr>
          <p:nvPr/>
        </p:nvGraphicFramePr>
        <p:xfrm>
          <a:off x="817756" y="1578159"/>
          <a:ext cx="10556487" cy="3834916"/>
        </p:xfrm>
        <a:graphic>
          <a:graphicData uri="http://schemas.openxmlformats.org/drawingml/2006/table">
            <a:tbl>
              <a:tblPr firstRow="1" bandRow="1">
                <a:tableStyleId>{5C22544A-7EE6-4342-B048-85BDC9FD1C3A}</a:tableStyleId>
              </a:tblPr>
              <a:tblGrid>
                <a:gridCol w="5171834">
                  <a:extLst>
                    <a:ext uri="{9D8B030D-6E8A-4147-A177-3AD203B41FA5}">
                      <a16:colId xmlns:a16="http://schemas.microsoft.com/office/drawing/2014/main" val="3112368836"/>
                    </a:ext>
                  </a:extLst>
                </a:gridCol>
                <a:gridCol w="2790578">
                  <a:extLst>
                    <a:ext uri="{9D8B030D-6E8A-4147-A177-3AD203B41FA5}">
                      <a16:colId xmlns:a16="http://schemas.microsoft.com/office/drawing/2014/main" val="2182751511"/>
                    </a:ext>
                  </a:extLst>
                </a:gridCol>
                <a:gridCol w="2594075">
                  <a:extLst>
                    <a:ext uri="{9D8B030D-6E8A-4147-A177-3AD203B41FA5}">
                      <a16:colId xmlns:a16="http://schemas.microsoft.com/office/drawing/2014/main" val="3504897702"/>
                    </a:ext>
                  </a:extLst>
                </a:gridCol>
              </a:tblGrid>
              <a:tr h="754351">
                <a:tc>
                  <a:txBody>
                    <a:bodyPr/>
                    <a:lstStyle/>
                    <a:p>
                      <a:pPr marL="0" marR="0" lvl="0" indent="0" algn="l" defTabSz="914225" rtl="0" eaLnBrk="1" fontAlgn="base" latinLnBrk="0" hangingPunct="1">
                        <a:lnSpc>
                          <a:spcPct val="90000"/>
                        </a:lnSpc>
                        <a:spcBef>
                          <a:spcPct val="0"/>
                        </a:spcBef>
                        <a:spcAft>
                          <a:spcPct val="0"/>
                        </a:spcAft>
                        <a:buClrTx/>
                        <a:buSzTx/>
                        <a:buFontTx/>
                        <a:buNone/>
                        <a:tabLst/>
                        <a:defRPr/>
                      </a:pPr>
                      <a:r>
                        <a:rPr lang="en-US" sz="1800" b="1" kern="1200">
                          <a:ln w="3175">
                            <a:noFill/>
                          </a:ln>
                          <a:solidFill>
                            <a:schemeClr val="tx1"/>
                          </a:solidFill>
                          <a:latin typeface="+mj-lt"/>
                          <a:ea typeface="+mn-ea"/>
                          <a:cs typeface="Segoe Sans Display" pitchFamily="2" charset="0"/>
                        </a:rPr>
                        <a:t>Microsoft Security solutions</a:t>
                      </a:r>
                    </a:p>
                  </a:txBody>
                  <a:tcPr marL="137160" marB="137160" anchor="b">
                    <a:lnL w="12700" cmpd="sng">
                      <a:noFill/>
                    </a:lnL>
                    <a:lnR w="12700" cmpd="sng">
                      <a:noFill/>
                    </a:lnR>
                    <a:lnT w="12700" cmpd="sng">
                      <a:noFill/>
                    </a:lnT>
                    <a:lnB w="12700" cap="flat" cmpd="sng" algn="ctr">
                      <a:solidFill>
                        <a:schemeClr val="tx1"/>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1800" b="1" kern="1200" noProof="0">
                          <a:ln w="3175">
                            <a:noFill/>
                          </a:ln>
                          <a:solidFill>
                            <a:schemeClr val="tx1"/>
                          </a:solidFill>
                          <a:latin typeface="+mj-lt"/>
                          <a:ea typeface="+mn-ea"/>
                          <a:cs typeface="Segoe Sans Display" pitchFamily="2" charset="0"/>
                        </a:rPr>
                        <a:t>Available in the </a:t>
                      </a:r>
                      <a:r>
                        <a:rPr lang="en-US" sz="1800" kern="1200" noProof="0">
                          <a:ln w="3175">
                            <a:noFill/>
                          </a:ln>
                          <a:gradFill>
                            <a:gsLst>
                              <a:gs pos="0">
                                <a:srgbClr val="8DC8E8"/>
                              </a:gs>
                              <a:gs pos="80000">
                                <a:srgbClr val="49C5B1"/>
                              </a:gs>
                            </a:gsLst>
                            <a:path path="circle">
                              <a:fillToRect l="100000" t="100000"/>
                            </a:path>
                          </a:gradFill>
                          <a:latin typeface="+mn-lt"/>
                          <a:ea typeface="+mn-ea"/>
                          <a:cs typeface="Segoe UI Semibold" panose="020B0702040204020203" pitchFamily="34" charset="0"/>
                        </a:rPr>
                        <a:t>standalone</a:t>
                      </a:r>
                      <a:r>
                        <a:rPr lang="en-US" sz="1800" b="1" kern="1200" noProof="0">
                          <a:ln w="3175">
                            <a:noFill/>
                          </a:ln>
                          <a:solidFill>
                            <a:schemeClr val="tx1"/>
                          </a:solidFill>
                          <a:latin typeface="+mn-lt"/>
                          <a:ea typeface="+mn-ea"/>
                          <a:cs typeface="Segoe Sans Display" pitchFamily="2" charset="0"/>
                        </a:rPr>
                        <a:t> </a:t>
                      </a:r>
                      <a:r>
                        <a:rPr lang="en-US" sz="1800" b="1" kern="1200" noProof="0">
                          <a:ln w="3175">
                            <a:noFill/>
                          </a:ln>
                          <a:solidFill>
                            <a:schemeClr val="tx1"/>
                          </a:solidFill>
                          <a:latin typeface="+mj-lt"/>
                          <a:ea typeface="+mn-ea"/>
                          <a:cs typeface="Segoe Sans Display" pitchFamily="2" charset="0"/>
                        </a:rPr>
                        <a:t>experience</a:t>
                      </a:r>
                    </a:p>
                  </a:txBody>
                  <a:tcPr marB="137160" anchor="b">
                    <a:lnL w="12700" cmpd="sng">
                      <a:noFill/>
                    </a:lnL>
                    <a:lnR w="12700" cmpd="sng">
                      <a:noFill/>
                    </a:lnR>
                    <a:lnT w="12700" cmpd="sng">
                      <a:noFill/>
                    </a:lnT>
                    <a:lnB w="12700" cap="flat" cmpd="sng" algn="ctr">
                      <a:solidFill>
                        <a:schemeClr val="tx1"/>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1800" b="1" kern="1200" noProof="0">
                          <a:ln w="3175">
                            <a:noFill/>
                          </a:ln>
                          <a:solidFill>
                            <a:schemeClr val="tx1"/>
                          </a:solidFill>
                          <a:latin typeface="+mj-lt"/>
                          <a:ea typeface="+mn-ea"/>
                          <a:cs typeface="Segoe Sans Display" pitchFamily="2" charset="0"/>
                        </a:rPr>
                        <a:t>Available as an </a:t>
                      </a:r>
                      <a:r>
                        <a:rPr lang="en-US" sz="1800" b="1" kern="1200" noProof="0">
                          <a:ln w="3175">
                            <a:noFill/>
                          </a:ln>
                          <a:gradFill>
                            <a:gsLst>
                              <a:gs pos="0">
                                <a:srgbClr val="D59ED7"/>
                              </a:gs>
                              <a:gs pos="80000">
                                <a:srgbClr val="8DC8E8"/>
                              </a:gs>
                            </a:gsLst>
                            <a:path path="circle">
                              <a:fillToRect l="100000" t="100000"/>
                            </a:path>
                          </a:gradFill>
                          <a:latin typeface="+mn-lt"/>
                          <a:ea typeface="+mn-ea"/>
                          <a:cs typeface="Segoe UI" panose="020B0502040204020203" pitchFamily="34" charset="0"/>
                        </a:rPr>
                        <a:t>embedded </a:t>
                      </a:r>
                      <a:r>
                        <a:rPr lang="en-US" sz="1800" b="1" kern="1200" noProof="0">
                          <a:ln w="3175">
                            <a:noFill/>
                          </a:ln>
                          <a:solidFill>
                            <a:schemeClr val="tx1"/>
                          </a:solidFill>
                          <a:latin typeface="+mj-lt"/>
                          <a:ea typeface="+mn-ea"/>
                          <a:cs typeface="Segoe Sans Display" pitchFamily="2" charset="0"/>
                        </a:rPr>
                        <a:t>experience</a:t>
                      </a:r>
                    </a:p>
                  </a:txBody>
                  <a:tcPr marB="137160" anchor="b">
                    <a:lnL w="12700" cmpd="sng">
                      <a:noFill/>
                    </a:lnL>
                    <a:lnR w="12700" cmpd="sng">
                      <a:noFill/>
                    </a:lnR>
                    <a:lnT w="12700" cmpd="sng">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6808490"/>
                  </a:ext>
                </a:extLst>
              </a:tr>
              <a:tr h="512481">
                <a:tc>
                  <a:txBody>
                    <a:bodyPr/>
                    <a:lstStyle/>
                    <a:p>
                      <a:pPr marL="0" marR="0" lvl="0" indent="0" algn="l" defTabSz="914225"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chemeClr val="tx1"/>
                          </a:solidFill>
                          <a:effectLst/>
                          <a:uLnTx/>
                          <a:uFillTx/>
                          <a:latin typeface="Segoe Sans Display" pitchFamily="2" charset="0"/>
                          <a:ea typeface="+mn-ea"/>
                          <a:cs typeface="Segoe Sans Display" pitchFamily="2" charset="0"/>
                        </a:rPr>
                        <a:t>Microsoft Defender XDR</a:t>
                      </a:r>
                    </a:p>
                  </a:txBody>
                  <a:tcPr marL="64008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8DC8E8"/>
                              </a:gs>
                              <a:gs pos="80000">
                                <a:srgbClr val="49C5B1"/>
                              </a:gs>
                            </a:gsLst>
                            <a:path path="circle">
                              <a:fillToRect l="100000" t="100000"/>
                            </a:path>
                          </a:gradFill>
                          <a:latin typeface="+mn-lt"/>
                          <a:ea typeface="+mn-ea"/>
                          <a:cs typeface="Segoe UI Semibold" panose="020B0702040204020203"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D59ED7"/>
                              </a:gs>
                              <a:gs pos="80000">
                                <a:srgbClr val="8DC8E8"/>
                              </a:gs>
                            </a:gsLst>
                            <a:path path="circle">
                              <a:fillToRect l="100000" t="100000"/>
                            </a:path>
                          </a:gradFill>
                          <a:latin typeface="+mn-lt"/>
                          <a:ea typeface="+mn-ea"/>
                          <a:cs typeface="Segoe UI" panose="020B0502040204020203" pitchFamily="34" charset="0"/>
                        </a:rPr>
                        <a: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extLst>
                  <a:ext uri="{0D108BD9-81ED-4DB2-BD59-A6C34878D82A}">
                    <a16:rowId xmlns:a16="http://schemas.microsoft.com/office/drawing/2014/main" val="1145059235"/>
                  </a:ext>
                </a:extLst>
              </a:tr>
              <a:tr h="512481">
                <a:tc>
                  <a:txBody>
                    <a:bodyPr/>
                    <a:lstStyle/>
                    <a:p>
                      <a:pPr marL="0" marR="0" lvl="0" indent="0" algn="l" defTabSz="914225"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chemeClr val="tx1"/>
                          </a:solidFill>
                          <a:effectLst/>
                          <a:uLnTx/>
                          <a:uFillTx/>
                          <a:latin typeface="Segoe Sans Display" pitchFamily="2" charset="0"/>
                          <a:ea typeface="+mn-ea"/>
                          <a:cs typeface="Segoe Sans Display" pitchFamily="2" charset="0"/>
                        </a:rPr>
                        <a:t>Microsoft Sentinel</a:t>
                      </a:r>
                    </a:p>
                  </a:txBody>
                  <a:tcPr marL="640080"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8DC8E8"/>
                              </a:gs>
                              <a:gs pos="80000">
                                <a:srgbClr val="49C5B1"/>
                              </a:gs>
                            </a:gsLst>
                            <a:path path="circle">
                              <a:fillToRect l="100000" t="100000"/>
                            </a:path>
                          </a:gradFill>
                          <a:latin typeface="+mn-lt"/>
                          <a:ea typeface="+mn-ea"/>
                          <a:cs typeface="Segoe UI Semibold" panose="020B0702040204020203" pitchFamily="34" charset="0"/>
                        </a:rPr>
                        <a:t>✔</a:t>
                      </a:r>
                    </a:p>
                  </a:txBody>
                  <a:tcPr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algn="ctr"/>
                      <a:r>
                        <a:rPr lang="en-US" sz="2800" b="1" kern="1200">
                          <a:ln w="3175">
                            <a:noFill/>
                          </a:ln>
                          <a:gradFill>
                            <a:gsLst>
                              <a:gs pos="0">
                                <a:srgbClr val="D59ED7"/>
                              </a:gs>
                              <a:gs pos="80000">
                                <a:srgbClr val="8DC8E8"/>
                              </a:gs>
                            </a:gsLst>
                            <a:path path="circle">
                              <a:fillToRect l="100000" t="100000"/>
                            </a:path>
                          </a:gradFill>
                          <a:latin typeface="+mn-lt"/>
                          <a:ea typeface="+mn-ea"/>
                          <a:cs typeface="Segoe UI" panose="020B0502040204020203" pitchFamily="34" charset="0"/>
                        </a:rPr>
                        <a:t>✔</a:t>
                      </a:r>
                      <a:r>
                        <a:rPr lang="en-US" sz="2000" b="1" kern="1200" baseline="50000">
                          <a:ln w="3175">
                            <a:noFill/>
                          </a:ln>
                          <a:solidFill>
                            <a:schemeClr val="tx1"/>
                          </a:solidFill>
                          <a:latin typeface="+mj-lt"/>
                          <a:ea typeface="+mn-ea"/>
                          <a:cs typeface="Segoe Sans Display" pitchFamily="2" charset="0"/>
                        </a:rPr>
                        <a:t> *</a:t>
                      </a:r>
                      <a:endParaRPr lang="en-US" sz="2800" b="1" kern="1200" baseline="50000">
                        <a:ln w="3175">
                          <a:noFill/>
                        </a:ln>
                        <a:solidFill>
                          <a:schemeClr val="tx1"/>
                        </a:solidFill>
                        <a:latin typeface="+mj-lt"/>
                        <a:ea typeface="+mn-ea"/>
                        <a:cs typeface="Segoe Sans Display" pitchFamily="2" charset="0"/>
                      </a:endParaRPr>
                    </a:p>
                  </a:txBody>
                  <a:tcPr marL="274320"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extLst>
                  <a:ext uri="{0D108BD9-81ED-4DB2-BD59-A6C34878D82A}">
                    <a16:rowId xmlns:a16="http://schemas.microsoft.com/office/drawing/2014/main" val="1181142041"/>
                  </a:ext>
                </a:extLst>
              </a:tr>
              <a:tr h="512481">
                <a:tc>
                  <a:txBody>
                    <a:bodyPr/>
                    <a:lstStyle/>
                    <a:p>
                      <a:pPr marL="0" marR="0" lvl="0" indent="0" algn="l" defTabSz="914225"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chemeClr val="tx1"/>
                          </a:solidFill>
                          <a:effectLst/>
                          <a:uLnTx/>
                          <a:uFillTx/>
                          <a:latin typeface="Segoe Sans Display" pitchFamily="2" charset="0"/>
                          <a:ea typeface="+mn-ea"/>
                          <a:cs typeface="Segoe Sans Display" pitchFamily="2" charset="0"/>
                        </a:rPr>
                        <a:t>Microsoft Intune</a:t>
                      </a:r>
                    </a:p>
                  </a:txBody>
                  <a:tcPr marL="640080"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8DC8E8"/>
                              </a:gs>
                              <a:gs pos="80000">
                                <a:srgbClr val="49C5B1"/>
                              </a:gs>
                            </a:gsLst>
                            <a:path path="circle">
                              <a:fillToRect l="100000" t="100000"/>
                            </a:path>
                          </a:gradFill>
                          <a:latin typeface="+mn-lt"/>
                          <a:ea typeface="+mn-ea"/>
                          <a:cs typeface="Segoe UI Semibold" panose="020B0702040204020203" pitchFamily="34" charset="0"/>
                        </a:rPr>
                        <a:t>✔</a:t>
                      </a:r>
                    </a:p>
                  </a:txBody>
                  <a:tcPr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D59ED7"/>
                              </a:gs>
                              <a:gs pos="80000">
                                <a:srgbClr val="8DC8E8"/>
                              </a:gs>
                            </a:gsLst>
                            <a:path path="circle">
                              <a:fillToRect l="100000" t="100000"/>
                            </a:path>
                          </a:gradFill>
                          <a:latin typeface="+mn-lt"/>
                          <a:ea typeface="+mn-ea"/>
                          <a:cs typeface="Segoe UI" panose="020B0502040204020203" pitchFamily="34" charset="0"/>
                        </a:rPr>
                        <a:t>✔</a:t>
                      </a:r>
                    </a:p>
                  </a:txBody>
                  <a:tcPr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extLst>
                  <a:ext uri="{0D108BD9-81ED-4DB2-BD59-A6C34878D82A}">
                    <a16:rowId xmlns:a16="http://schemas.microsoft.com/office/drawing/2014/main" val="3849108545"/>
                  </a:ext>
                </a:extLst>
              </a:tr>
              <a:tr h="512481">
                <a:tc>
                  <a:txBody>
                    <a:bodyPr/>
                    <a:lstStyle/>
                    <a:p>
                      <a:pPr marL="0" marR="0" lvl="0" indent="0" algn="l" defTabSz="914225"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a:noFill/>
                          </a:ln>
                          <a:solidFill>
                            <a:schemeClr val="tx1"/>
                          </a:solidFill>
                          <a:effectLst/>
                          <a:uLnTx/>
                          <a:uFillTx/>
                          <a:latin typeface="Segoe Sans Display" pitchFamily="2" charset="0"/>
                          <a:ea typeface="+mn-ea"/>
                          <a:cs typeface="Segoe Sans Display" pitchFamily="2" charset="0"/>
                        </a:rPr>
                        <a:t>Microsoft Entra</a:t>
                      </a:r>
                    </a:p>
                  </a:txBody>
                  <a:tcPr marL="640080"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8DC8E8"/>
                              </a:gs>
                              <a:gs pos="80000">
                                <a:srgbClr val="49C5B1"/>
                              </a:gs>
                            </a:gsLst>
                            <a:path path="circle">
                              <a:fillToRect l="100000" t="100000"/>
                            </a:path>
                          </a:gradFill>
                          <a:latin typeface="+mn-lt"/>
                          <a:ea typeface="+mn-ea"/>
                          <a:cs typeface="Segoe UI Semibold" panose="020B0702040204020203" pitchFamily="34" charset="0"/>
                        </a:rPr>
                        <a:t>✔</a:t>
                      </a:r>
                    </a:p>
                  </a:txBody>
                  <a:tcPr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D59ED7"/>
                              </a:gs>
                              <a:gs pos="80000">
                                <a:srgbClr val="8DC8E8"/>
                              </a:gs>
                            </a:gsLst>
                            <a:path path="circle">
                              <a:fillToRect l="100000" t="100000"/>
                            </a:path>
                          </a:gradFill>
                          <a:latin typeface="+mn-lt"/>
                          <a:ea typeface="+mn-ea"/>
                          <a:cs typeface="Segoe UI" panose="020B0502040204020203" pitchFamily="34" charset="0"/>
                        </a:rPr>
                        <a:t>✔</a:t>
                      </a:r>
                    </a:p>
                  </a:txBody>
                  <a:tcPr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extLst>
                  <a:ext uri="{0D108BD9-81ED-4DB2-BD59-A6C34878D82A}">
                    <a16:rowId xmlns:a16="http://schemas.microsoft.com/office/drawing/2014/main" val="2794299242"/>
                  </a:ext>
                </a:extLst>
              </a:tr>
              <a:tr h="512481">
                <a:tc>
                  <a:txBody>
                    <a:bodyPr/>
                    <a:lstStyle/>
                    <a:p>
                      <a:pPr marL="0" marR="0" lvl="0" indent="0" algn="l" defTabSz="914225"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chemeClr val="tx1"/>
                          </a:solidFill>
                          <a:effectLst/>
                          <a:uLnTx/>
                          <a:uFillTx/>
                          <a:latin typeface="Segoe Sans Display" pitchFamily="2" charset="0"/>
                          <a:ea typeface="+mn-ea"/>
                          <a:cs typeface="Segoe Sans Display" pitchFamily="2" charset="0"/>
                        </a:rPr>
                        <a:t>Microsoft Purview</a:t>
                      </a:r>
                    </a:p>
                  </a:txBody>
                  <a:tcPr marL="640080"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8DC8E8"/>
                              </a:gs>
                              <a:gs pos="80000">
                                <a:srgbClr val="49C5B1"/>
                              </a:gs>
                            </a:gsLst>
                            <a:path path="circle">
                              <a:fillToRect l="100000" t="100000"/>
                            </a:path>
                          </a:gradFill>
                          <a:latin typeface="+mn-lt"/>
                          <a:ea typeface="+mn-ea"/>
                          <a:cs typeface="Segoe UI Semibold" panose="020B0702040204020203" pitchFamily="34" charset="0"/>
                        </a:rPr>
                        <a:t>✔</a:t>
                      </a:r>
                    </a:p>
                  </a:txBody>
                  <a:tcPr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D59ED7"/>
                              </a:gs>
                              <a:gs pos="80000">
                                <a:srgbClr val="8DC8E8"/>
                              </a:gs>
                            </a:gsLst>
                            <a:path path="circle">
                              <a:fillToRect l="100000" t="100000"/>
                            </a:path>
                          </a:gradFill>
                          <a:latin typeface="+mn-lt"/>
                          <a:ea typeface="+mn-ea"/>
                          <a:cs typeface="Segoe UI" panose="020B0502040204020203" pitchFamily="34" charset="0"/>
                        </a:rPr>
                        <a:t>✔</a:t>
                      </a:r>
                    </a:p>
                  </a:txBody>
                  <a:tcPr anchor="ctr">
                    <a:lnL w="12700" cmpd="sng">
                      <a:noFill/>
                    </a:lnL>
                    <a:lnR w="12700" cmpd="sng">
                      <a:noFill/>
                    </a:lnR>
                    <a:lnT w="12700" cap="flat" cmpd="sng" algn="ctr">
                      <a:solidFill>
                        <a:srgbClr val="3A4953"/>
                      </a:solidFill>
                      <a:prstDash val="solid"/>
                      <a:round/>
                      <a:headEnd type="none" w="med" len="med"/>
                      <a:tailEnd type="none" w="med" len="med"/>
                    </a:lnT>
                    <a:lnB w="12700" cap="flat" cmpd="sng" algn="ctr">
                      <a:solidFill>
                        <a:srgbClr val="3A4953"/>
                      </a:solidFill>
                      <a:prstDash val="solid"/>
                      <a:round/>
                      <a:headEnd type="none" w="med" len="med"/>
                      <a:tailEnd type="none" w="med" len="med"/>
                    </a:lnB>
                    <a:noFill/>
                  </a:tcPr>
                </a:tc>
                <a:extLst>
                  <a:ext uri="{0D108BD9-81ED-4DB2-BD59-A6C34878D82A}">
                    <a16:rowId xmlns:a16="http://schemas.microsoft.com/office/drawing/2014/main" val="2074200963"/>
                  </a:ext>
                </a:extLst>
              </a:tr>
              <a:tr h="512481">
                <a:tc>
                  <a:txBody>
                    <a:bodyPr/>
                    <a:lstStyle/>
                    <a:p>
                      <a:pPr algn="l" defTabSz="914225" fontAlgn="base">
                        <a:lnSpc>
                          <a:spcPct val="90000"/>
                        </a:lnSpc>
                        <a:spcBef>
                          <a:spcPct val="0"/>
                        </a:spcBef>
                        <a:spcAft>
                          <a:spcPct val="0"/>
                        </a:spcAft>
                        <a:defRPr/>
                      </a:pPr>
                      <a:r>
                        <a:rPr kumimoji="0" lang="en-US" sz="1800" b="0" i="0" u="none" strike="noStrike" kern="0" cap="none" spc="0" normalizeH="0" baseline="0" noProof="0">
                          <a:ln>
                            <a:noFill/>
                          </a:ln>
                          <a:solidFill>
                            <a:schemeClr val="tx1"/>
                          </a:solidFill>
                          <a:effectLst/>
                          <a:uLnTx/>
                          <a:uFillTx/>
                          <a:latin typeface="Segoe Sans Display" pitchFamily="2" charset="0"/>
                          <a:ea typeface="+mn-ea"/>
                          <a:cs typeface="Segoe Sans Display" pitchFamily="2" charset="0"/>
                        </a:rPr>
                        <a:t>Microsoft</a:t>
                      </a:r>
                      <a:r>
                        <a:rPr lang="en-US" sz="1800" kern="0">
                          <a:solidFill>
                            <a:schemeClr val="tx1"/>
                          </a:solidFill>
                          <a:latin typeface="Segoe Sans Display" pitchFamily="2" charset="0"/>
                          <a:cs typeface="Segoe Sans Display" pitchFamily="2" charset="0"/>
                        </a:rPr>
                        <a:t> </a:t>
                      </a:r>
                      <a:r>
                        <a:rPr kumimoji="0" lang="en-US" sz="1800" b="0" i="0" u="none" strike="noStrike" kern="0" cap="none" spc="0" normalizeH="0" baseline="0" noProof="0">
                          <a:ln>
                            <a:noFill/>
                          </a:ln>
                          <a:solidFill>
                            <a:schemeClr val="tx1"/>
                          </a:solidFill>
                          <a:effectLst/>
                          <a:uLnTx/>
                          <a:uFillTx/>
                          <a:latin typeface="Segoe Sans Display" pitchFamily="2" charset="0"/>
                          <a:ea typeface="+mn-ea"/>
                          <a:cs typeface="Segoe Sans Display" pitchFamily="2" charset="0"/>
                        </a:rPr>
                        <a:t>Defender </a:t>
                      </a:r>
                      <a:r>
                        <a:rPr lang="en-US" sz="1800" kern="0">
                          <a:solidFill>
                            <a:schemeClr val="tx1"/>
                          </a:solidFill>
                          <a:latin typeface="Segoe Sans Display" pitchFamily="2" charset="0"/>
                          <a:cs typeface="Segoe Sans Display" pitchFamily="2" charset="0"/>
                        </a:rPr>
                        <a:t>for Cloud</a:t>
                      </a:r>
                      <a:endParaRPr lang="en-US" sz="1800" b="0" i="0" u="none" strike="noStrike" kern="0" cap="none" spc="0" normalizeH="0" baseline="0" noProof="0">
                        <a:ln>
                          <a:noFill/>
                        </a:ln>
                        <a:solidFill>
                          <a:schemeClr val="tx1"/>
                        </a:solidFill>
                        <a:effectLst/>
                        <a:uLnTx/>
                        <a:uFillTx/>
                        <a:latin typeface="Segoe Sans Display" pitchFamily="2" charset="0"/>
                        <a:cs typeface="Segoe Sans Display" pitchFamily="2" charset="0"/>
                      </a:endParaRPr>
                    </a:p>
                  </a:txBody>
                  <a:tcPr marL="640080" anchor="ctr">
                    <a:lnL w="12700" cmpd="sng">
                      <a:noFill/>
                    </a:lnL>
                    <a:lnR w="12700" cmpd="sng">
                      <a:noFill/>
                    </a:lnR>
                    <a:lnT w="12700" cap="flat" cmpd="sng" algn="ctr">
                      <a:solidFill>
                        <a:srgbClr val="3A4953"/>
                      </a:solidFill>
                      <a:prstDash val="solid"/>
                      <a:round/>
                      <a:headEnd type="none" w="med" len="med"/>
                      <a:tailEnd type="none" w="med" len="med"/>
                    </a:lnT>
                    <a:lnB w="12700" cmpd="sng">
                      <a:noFill/>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8DC8E8"/>
                              </a:gs>
                              <a:gs pos="80000">
                                <a:srgbClr val="49C5B1"/>
                              </a:gs>
                            </a:gsLst>
                            <a:path path="circle">
                              <a:fillToRect l="100000" t="100000"/>
                            </a:path>
                          </a:gradFill>
                          <a:latin typeface="+mn-lt"/>
                          <a:ea typeface="+mn-ea"/>
                          <a:cs typeface="Segoe UI Semibold" panose="020B0702040204020203" pitchFamily="34" charset="0"/>
                        </a:rPr>
                        <a:t>✔</a:t>
                      </a:r>
                    </a:p>
                  </a:txBody>
                  <a:tcPr anchor="ctr">
                    <a:lnL w="12700" cmpd="sng">
                      <a:noFill/>
                    </a:lnL>
                    <a:lnR w="12700" cmpd="sng">
                      <a:noFill/>
                    </a:lnR>
                    <a:lnT w="12700" cap="flat" cmpd="sng" algn="ctr">
                      <a:solidFill>
                        <a:srgbClr val="3A4953"/>
                      </a:solidFill>
                      <a:prstDash val="solid"/>
                      <a:round/>
                      <a:headEnd type="none" w="med" len="med"/>
                      <a:tailEnd type="none" w="med" len="med"/>
                    </a:lnT>
                    <a:lnB w="12700" cmpd="sng">
                      <a:noFill/>
                    </a:lnB>
                    <a:noFill/>
                  </a:tcPr>
                </a:tc>
                <a:tc>
                  <a:txBody>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lang="en-US" sz="2800" b="1" kern="1200">
                          <a:ln w="3175">
                            <a:noFill/>
                          </a:ln>
                          <a:gradFill>
                            <a:gsLst>
                              <a:gs pos="0">
                                <a:srgbClr val="D59ED7"/>
                              </a:gs>
                              <a:gs pos="80000">
                                <a:srgbClr val="8DC8E8"/>
                              </a:gs>
                            </a:gsLst>
                            <a:path path="circle">
                              <a:fillToRect l="100000" t="100000"/>
                            </a:path>
                          </a:gradFill>
                          <a:latin typeface="+mn-lt"/>
                          <a:ea typeface="+mn-ea"/>
                          <a:cs typeface="Segoe UI" panose="020B0502040204020203" pitchFamily="34" charset="0"/>
                        </a:rPr>
                        <a:t>✔</a:t>
                      </a:r>
                    </a:p>
                  </a:txBody>
                  <a:tcPr anchor="ctr">
                    <a:lnL w="12700" cmpd="sng">
                      <a:noFill/>
                    </a:lnL>
                    <a:lnR w="12700" cmpd="sng">
                      <a:noFill/>
                    </a:lnR>
                    <a:lnT w="12700" cap="flat" cmpd="sng" algn="ctr">
                      <a:solidFill>
                        <a:srgbClr val="3A4953"/>
                      </a:solidFill>
                      <a:prstDash val="solid"/>
                      <a:round/>
                      <a:headEnd type="none" w="med" len="med"/>
                      <a:tailEnd type="none" w="med" len="med"/>
                    </a:lnT>
                    <a:lnB w="12700" cmpd="sng">
                      <a:noFill/>
                    </a:lnB>
                    <a:noFill/>
                  </a:tcPr>
                </a:tc>
                <a:extLst>
                  <a:ext uri="{0D108BD9-81ED-4DB2-BD59-A6C34878D82A}">
                    <a16:rowId xmlns:a16="http://schemas.microsoft.com/office/drawing/2014/main" val="2387921739"/>
                  </a:ext>
                </a:extLst>
              </a:tr>
            </a:tbl>
          </a:graphicData>
        </a:graphic>
      </p:graphicFrame>
      <p:pic>
        <p:nvPicPr>
          <p:cNvPr id="7" name="Graphic 6">
            <a:extLst>
              <a:ext uri="{FF2B5EF4-FFF2-40B4-BE49-F238E27FC236}">
                <a16:creationId xmlns:a16="http://schemas.microsoft.com/office/drawing/2014/main" id="{A2483543-7DE7-E127-C2E2-3817C0AD017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0809" y="4465876"/>
            <a:ext cx="333352" cy="333352"/>
          </a:xfrm>
          <a:prstGeom prst="rect">
            <a:avLst/>
          </a:prstGeom>
        </p:spPr>
      </p:pic>
      <p:pic>
        <p:nvPicPr>
          <p:cNvPr id="8" name="Picture 6">
            <a:extLst>
              <a:ext uri="{FF2B5EF4-FFF2-40B4-BE49-F238E27FC236}">
                <a16:creationId xmlns:a16="http://schemas.microsoft.com/office/drawing/2014/main" id="{4136A4FF-1A0E-5228-1C02-2F7D7DDD9A72}"/>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32" t="6932" r="6932" b="6932"/>
          <a:stretch/>
        </p:blipFill>
        <p:spPr bwMode="auto">
          <a:xfrm>
            <a:off x="973712" y="2436673"/>
            <a:ext cx="287546" cy="287546"/>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a:extLst>
              <a:ext uri="{FF2B5EF4-FFF2-40B4-BE49-F238E27FC236}">
                <a16:creationId xmlns:a16="http://schemas.microsoft.com/office/drawing/2014/main" id="{A609B589-656F-21A5-3995-93B992DDEDD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1396" y="2952200"/>
            <a:ext cx="252179" cy="306220"/>
          </a:xfrm>
          <a:prstGeom prst="rect">
            <a:avLst/>
          </a:prstGeom>
        </p:spPr>
      </p:pic>
      <p:pic>
        <p:nvPicPr>
          <p:cNvPr id="10" name="Picture 9">
            <a:extLst>
              <a:ext uri="{FF2B5EF4-FFF2-40B4-BE49-F238E27FC236}">
                <a16:creationId xmlns:a16="http://schemas.microsoft.com/office/drawing/2014/main" id="{F7CB5172-A1D0-C73E-6383-557C78DAA6B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8825" y="3955392"/>
            <a:ext cx="337320" cy="339270"/>
          </a:xfrm>
          <a:prstGeom prst="rect">
            <a:avLst/>
          </a:prstGeom>
        </p:spPr>
      </p:pic>
      <p:pic>
        <p:nvPicPr>
          <p:cNvPr id="11" name="Graphic 10">
            <a:extLst>
              <a:ext uri="{FF2B5EF4-FFF2-40B4-BE49-F238E27FC236}">
                <a16:creationId xmlns:a16="http://schemas.microsoft.com/office/drawing/2014/main" id="{D4D899F4-25DB-9AFD-76E7-ECB4C8A82FE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149" y="3429634"/>
            <a:ext cx="370672" cy="370671"/>
          </a:xfrm>
          <a:prstGeom prst="rect">
            <a:avLst/>
          </a:prstGeom>
        </p:spPr>
      </p:pic>
      <p:pic>
        <p:nvPicPr>
          <p:cNvPr id="13" name="Picture 6">
            <a:extLst>
              <a:ext uri="{FF2B5EF4-FFF2-40B4-BE49-F238E27FC236}">
                <a16:creationId xmlns:a16="http://schemas.microsoft.com/office/drawing/2014/main" id="{4D9453A2-A0D5-1CA7-B530-EE8DBF2C072B}"/>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32" t="6932" r="6932" b="6932"/>
          <a:stretch/>
        </p:blipFill>
        <p:spPr bwMode="auto">
          <a:xfrm>
            <a:off x="973712" y="4993302"/>
            <a:ext cx="287546" cy="2875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F7BC97-F72E-8DC0-4443-589B9AA1F59F}"/>
              </a:ext>
            </a:extLst>
          </p:cNvPr>
          <p:cNvSpPr txBox="1"/>
          <p:nvPr/>
        </p:nvSpPr>
        <p:spPr>
          <a:xfrm>
            <a:off x="500658" y="5932253"/>
            <a:ext cx="6762751" cy="215444"/>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Segoe UI"/>
                <a:ea typeface="+mn-ea"/>
                <a:cs typeface="+mn-cs"/>
              </a:rPr>
              <a:t>*Available as part of the Unified Security Operations Platform.</a:t>
            </a:r>
          </a:p>
        </p:txBody>
      </p:sp>
      <p:sp>
        <p:nvSpPr>
          <p:cNvPr id="15" name="Rectangle: Rounded Corners 14">
            <a:extLst>
              <a:ext uri="{FF2B5EF4-FFF2-40B4-BE49-F238E27FC236}">
                <a16:creationId xmlns:a16="http://schemas.microsoft.com/office/drawing/2014/main" id="{5046AA2D-54D3-F621-BFA5-E4A847BE63B3}"/>
              </a:ext>
              <a:ext uri="{C183D7F6-B498-43B3-948B-1728B52AA6E4}">
                <adec:decorative xmlns:adec="http://schemas.microsoft.com/office/drawing/2017/decorative" val="1"/>
              </a:ext>
            </a:extLst>
          </p:cNvPr>
          <p:cNvSpPr/>
          <p:nvPr/>
        </p:nvSpPr>
        <p:spPr bwMode="auto">
          <a:xfrm flipH="1">
            <a:off x="589533" y="1461859"/>
            <a:ext cx="11017250" cy="4104597"/>
          </a:xfrm>
          <a:prstGeom prst="roundRect">
            <a:avLst>
              <a:gd name="adj" fmla="val 436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182880" rtlCol="0" anchor="t" anchorCtr="0"/>
          <a:lstStyle/>
          <a:p>
            <a:pPr algn="ctr" defTabSz="914400">
              <a:spcAft>
                <a:spcPts val="600"/>
              </a:spcAft>
              <a:tabLst>
                <a:tab pos="1371600" algn="l"/>
              </a:tabLst>
            </a:pPr>
            <a:endParaRPr lang="en-US" sz="1800" err="1">
              <a:gradFill>
                <a:gsLst>
                  <a:gs pos="0">
                    <a:srgbClr val="F2F2F2"/>
                  </a:gs>
                  <a:gs pos="100000">
                    <a:srgbClr val="D2D2D2"/>
                  </a:gs>
                </a:gsLst>
                <a:lin ang="2700000" scaled="0"/>
              </a:gradFill>
              <a:latin typeface="+mj-lt"/>
            </a:endParaRPr>
          </a:p>
        </p:txBody>
      </p:sp>
    </p:spTree>
    <p:extLst>
      <p:ext uri="{BB962C8B-B14F-4D97-AF65-F5344CB8AC3E}">
        <p14:creationId xmlns:p14="http://schemas.microsoft.com/office/powerpoint/2010/main" val="25073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42" presetClass="path" presetSubtype="0" decel="100000" fill="hold" nodeType="withEffect">
                                  <p:stCondLst>
                                    <p:cond delay="0"/>
                                  </p:stCondLst>
                                  <p:childTnLst>
                                    <p:animMotion origin="layout" path="M -4.58333E-6 0.03889 L -4.58333E-6 3.7037E-7 " pathEditMode="relative" rAng="0" ptsTypes="AA">
                                      <p:cBhvr>
                                        <p:cTn id="12" dur="500" fill="hold"/>
                                        <p:tgtEl>
                                          <p:spTgt spid="6"/>
                                        </p:tgtEl>
                                        <p:attrNameLst>
                                          <p:attrName>ppt_x</p:attrName>
                                          <p:attrName>ppt_y</p:attrName>
                                        </p:attrNameLst>
                                      </p:cBhvr>
                                      <p:rCtr x="0" y="-1944"/>
                                    </p:animMotion>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par>
                                <p:cTn id="16" presetID="42" presetClass="path" presetSubtype="0" decel="100000" fill="hold" nodeType="withEffect">
                                  <p:stCondLst>
                                    <p:cond delay="0"/>
                                  </p:stCondLst>
                                  <p:childTnLst>
                                    <p:animMotion origin="layout" path="M -4.58333E-6 0.03889 L -4.58333E-6 3.7037E-7 " pathEditMode="relative" rAng="0" ptsTypes="AA">
                                      <p:cBhvr>
                                        <p:cTn id="17" dur="500" fill="hold"/>
                                        <p:tgtEl>
                                          <p:spTgt spid="8"/>
                                        </p:tgtEl>
                                        <p:attrNameLst>
                                          <p:attrName>ppt_x</p:attrName>
                                          <p:attrName>ppt_y</p:attrName>
                                        </p:attrNameLst>
                                      </p:cBhvr>
                                      <p:rCtr x="0" y="-1944"/>
                                    </p:animMotion>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par>
                                <p:cTn id="21" presetID="42" presetClass="path" presetSubtype="0" decel="100000" fill="hold" nodeType="withEffect">
                                  <p:stCondLst>
                                    <p:cond delay="0"/>
                                  </p:stCondLst>
                                  <p:childTnLst>
                                    <p:animMotion origin="layout" path="M -4.58333E-6 0.03889 L -4.58333E-6 3.7037E-7 " pathEditMode="relative" rAng="0" ptsTypes="AA">
                                      <p:cBhvr>
                                        <p:cTn id="22" dur="500" fill="hold"/>
                                        <p:tgtEl>
                                          <p:spTgt spid="9"/>
                                        </p:tgtEl>
                                        <p:attrNameLst>
                                          <p:attrName>ppt_x</p:attrName>
                                          <p:attrName>ppt_y</p:attrName>
                                        </p:attrNameLst>
                                      </p:cBhvr>
                                      <p:rCtr x="0" y="-1944"/>
                                    </p:animMotion>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42" presetClass="path" presetSubtype="0" decel="100000" fill="hold" nodeType="withEffect">
                                  <p:stCondLst>
                                    <p:cond delay="0"/>
                                  </p:stCondLst>
                                  <p:childTnLst>
                                    <p:animMotion origin="layout" path="M -4.58333E-6 0.03889 L -4.58333E-6 3.7037E-7 " pathEditMode="relative" rAng="0" ptsTypes="AA">
                                      <p:cBhvr>
                                        <p:cTn id="27" dur="500" fill="hold"/>
                                        <p:tgtEl>
                                          <p:spTgt spid="10"/>
                                        </p:tgtEl>
                                        <p:attrNameLst>
                                          <p:attrName>ppt_x</p:attrName>
                                          <p:attrName>ppt_y</p:attrName>
                                        </p:attrNameLst>
                                      </p:cBhvr>
                                      <p:rCtr x="0" y="-1944"/>
                                    </p:animMotion>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42" presetClass="path" presetSubtype="0" decel="100000" fill="hold" nodeType="withEffect">
                                  <p:stCondLst>
                                    <p:cond delay="0"/>
                                  </p:stCondLst>
                                  <p:childTnLst>
                                    <p:animMotion origin="layout" path="M -4.58333E-6 0.03889 L -4.58333E-6 3.7037E-7 " pathEditMode="relative" rAng="0" ptsTypes="AA">
                                      <p:cBhvr>
                                        <p:cTn id="32" dur="500" fill="hold"/>
                                        <p:tgtEl>
                                          <p:spTgt spid="7"/>
                                        </p:tgtEl>
                                        <p:attrNameLst>
                                          <p:attrName>ppt_x</p:attrName>
                                          <p:attrName>ppt_y</p:attrName>
                                        </p:attrNameLst>
                                      </p:cBhvr>
                                      <p:rCtr x="0" y="-1944"/>
                                    </p:animMotion>
                                  </p:childTnLst>
                                </p:cTn>
                              </p:par>
                              <p:par>
                                <p:cTn id="33" presetID="10" presetClass="entr" presetSubtype="0" fill="hold" grpId="0" nodeType="withEffect">
                                  <p:stCondLst>
                                    <p:cond delay="25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50"/>
                                        <p:tgtEl>
                                          <p:spTgt spid="3"/>
                                        </p:tgtEl>
                                      </p:cBhvr>
                                    </p:animEffect>
                                  </p:childTnLst>
                                </p:cTn>
                              </p:par>
                              <p:par>
                                <p:cTn id="36" presetID="42" presetClass="path" presetSubtype="0" decel="100000" fill="hold" grpId="1" nodeType="withEffect">
                                  <p:stCondLst>
                                    <p:cond delay="250"/>
                                  </p:stCondLst>
                                  <p:childTnLst>
                                    <p:animMotion origin="layout" path="M -4.58333E-6 0.03889 L -4.58333E-6 3.7037E-7 " pathEditMode="relative" rAng="0" ptsTypes="AA">
                                      <p:cBhvr>
                                        <p:cTn id="37" dur="500" fill="hold"/>
                                        <p:tgtEl>
                                          <p:spTgt spid="3"/>
                                        </p:tgtEl>
                                        <p:attrNameLst>
                                          <p:attrName>ppt_x</p:attrName>
                                          <p:attrName>ppt_y</p:attrName>
                                        </p:attrNameLst>
                                      </p:cBhvr>
                                      <p:rCtr x="0" y="-1944"/>
                                    </p:animMotion>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50"/>
                                        <p:tgtEl>
                                          <p:spTgt spid="15"/>
                                        </p:tgtEl>
                                      </p:cBhvr>
                                    </p:animEffect>
                                  </p:childTnLst>
                                </p:cTn>
                              </p:par>
                              <p:par>
                                <p:cTn id="41" presetID="42" presetClass="path" presetSubtype="0" decel="100000" fill="hold" grpId="1" nodeType="withEffect">
                                  <p:stCondLst>
                                    <p:cond delay="0"/>
                                  </p:stCondLst>
                                  <p:childTnLst>
                                    <p:animMotion origin="layout" path="M -4.58333E-6 0.03889 L -4.58333E-6 3.7037E-7 " pathEditMode="relative" rAng="0" ptsTypes="AA">
                                      <p:cBhvr>
                                        <p:cTn id="42" dur="500" fill="hold"/>
                                        <p:tgtEl>
                                          <p:spTgt spid="15"/>
                                        </p:tgtEl>
                                        <p:attrNameLst>
                                          <p:attrName>ppt_x</p:attrName>
                                          <p:attrName>ppt_y</p:attrName>
                                        </p:attrNameLst>
                                      </p:cBhvr>
                                      <p:rCtr x="0" y="-1944"/>
                                    </p:animMotion>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42" presetClass="path" presetSubtype="0" decel="100000" fill="hold" nodeType="withEffect">
                                  <p:stCondLst>
                                    <p:cond delay="0"/>
                                  </p:stCondLst>
                                  <p:childTnLst>
                                    <p:animMotion origin="layout" path="M -4.58333E-6 0.03889 L -4.58333E-6 3.7037E-7 " pathEditMode="relative" rAng="0" ptsTypes="AA">
                                      <p:cBhvr>
                                        <p:cTn id="47" dur="500" fill="hold"/>
                                        <p:tgtEl>
                                          <p:spTgt spid="11"/>
                                        </p:tgtEl>
                                        <p:attrNameLst>
                                          <p:attrName>ppt_x</p:attrName>
                                          <p:attrName>ppt_y</p:attrName>
                                        </p:attrNameLst>
                                      </p:cBhvr>
                                      <p:rCtr x="0" y="-1944"/>
                                    </p:animMotion>
                                  </p:childTnLst>
                                </p:cTn>
                              </p:par>
                              <p:par>
                                <p:cTn id="48" presetID="10"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par>
                                <p:cTn id="51" presetID="42" presetClass="path" presetSubtype="0" decel="100000" fill="hold" nodeType="withEffect">
                                  <p:stCondLst>
                                    <p:cond delay="0"/>
                                  </p:stCondLst>
                                  <p:childTnLst>
                                    <p:animMotion origin="layout" path="M -4.58333E-6 0.03889 L -4.58333E-6 3.7037E-7 " pathEditMode="relative" rAng="0" ptsTypes="AA">
                                      <p:cBhvr>
                                        <p:cTn id="52" dur="500" fill="hold"/>
                                        <p:tgtEl>
                                          <p:spTgt spid="1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3" grpId="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ABDFE0-CE45-9C57-F08A-BAD8618A67D6}"/>
              </a:ext>
              <a:ext uri="{C183D7F6-B498-43B3-948B-1728B52AA6E4}">
                <adec:decorative xmlns:adec="http://schemas.microsoft.com/office/drawing/2017/decorative" val="1"/>
              </a:ext>
            </a:extLst>
          </p:cNvPr>
          <p:cNvGrpSpPr/>
          <p:nvPr/>
        </p:nvGrpSpPr>
        <p:grpSpPr>
          <a:xfrm>
            <a:off x="3950132" y="742618"/>
            <a:ext cx="7652905" cy="5372764"/>
            <a:chOff x="3803852" y="745995"/>
            <a:chExt cx="7643271" cy="5366011"/>
          </a:xfrm>
        </p:grpSpPr>
        <p:sp>
          <p:nvSpPr>
            <p:cNvPr id="3" name="Rectangle: Top Corners Rounded 2">
              <a:extLst>
                <a:ext uri="{FF2B5EF4-FFF2-40B4-BE49-F238E27FC236}">
                  <a16:creationId xmlns:a16="http://schemas.microsoft.com/office/drawing/2014/main" id="{427C80E9-0BEF-4581-92F4-E730021DF8B8}"/>
                </a:ext>
              </a:extLst>
            </p:cNvPr>
            <p:cNvSpPr>
              <a:spLocks/>
            </p:cNvSpPr>
            <p:nvPr/>
          </p:nvSpPr>
          <p:spPr bwMode="auto">
            <a:xfrm>
              <a:off x="3803853" y="1279350"/>
              <a:ext cx="3089907" cy="786006"/>
            </a:xfrm>
            <a:prstGeom prst="round2SameRect">
              <a:avLst/>
            </a:prstGeom>
            <a:gradFill flip="none" rotWithShape="1">
              <a:gsLst>
                <a:gs pos="80000">
                  <a:srgbClr val="399A91"/>
                </a:gs>
                <a:gs pos="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IN" sz="1800" b="1">
                <a:ln w="3175">
                  <a:noFill/>
                </a:ln>
                <a:gradFill>
                  <a:gsLst>
                    <a:gs pos="0">
                      <a:schemeClr val="tx1"/>
                    </a:gs>
                    <a:gs pos="100000">
                      <a:schemeClr val="tx1"/>
                    </a:gs>
                  </a:gsLst>
                  <a:path path="circle">
                    <a:fillToRect l="100000" t="100000"/>
                  </a:path>
                </a:gradFill>
                <a:latin typeface="Segoe UI Variable Display Semib" pitchFamily="2" charset="0"/>
                <a:cs typeface="Segoe UI" pitchFamily="34" charset="0"/>
              </a:endParaRPr>
            </a:p>
          </p:txBody>
        </p:sp>
        <p:sp>
          <p:nvSpPr>
            <p:cNvPr id="4" name="Round Same Side Corner Rectangle 25_1">
              <a:extLst>
                <a:ext uri="{FF2B5EF4-FFF2-40B4-BE49-F238E27FC236}">
                  <a16:creationId xmlns:a16="http://schemas.microsoft.com/office/drawing/2014/main" id="{8F3804C4-9206-027F-D9B3-649AFEEEA265}"/>
                </a:ext>
              </a:extLst>
            </p:cNvPr>
            <p:cNvSpPr>
              <a:spLocks/>
            </p:cNvSpPr>
            <p:nvPr/>
          </p:nvSpPr>
          <p:spPr bwMode="auto">
            <a:xfrm>
              <a:off x="8559425" y="1279350"/>
              <a:ext cx="2887698" cy="786006"/>
            </a:xfrm>
            <a:prstGeom prst="round2SameRect">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IN" sz="1800" b="1">
                <a:ln w="3175">
                  <a:noFill/>
                </a:ln>
                <a:gradFill>
                  <a:gsLst>
                    <a:gs pos="0">
                      <a:schemeClr val="tx1"/>
                    </a:gs>
                    <a:gs pos="100000">
                      <a:schemeClr val="tx1"/>
                    </a:gs>
                  </a:gsLst>
                  <a:path path="circle">
                    <a:fillToRect l="100000" t="100000"/>
                  </a:path>
                </a:gradFill>
                <a:latin typeface="Segoe UI Variable Display Semib" pitchFamily="2" charset="0"/>
                <a:cs typeface="Segoe UI" pitchFamily="34" charset="0"/>
              </a:endParaRPr>
            </a:p>
          </p:txBody>
        </p:sp>
        <p:sp>
          <p:nvSpPr>
            <p:cNvPr id="5" name="Rectangle: Rounded Corners 29">
              <a:extLst>
                <a:ext uri="{FF2B5EF4-FFF2-40B4-BE49-F238E27FC236}">
                  <a16:creationId xmlns:a16="http://schemas.microsoft.com/office/drawing/2014/main" id="{DF8B287A-3D5C-1811-1CE2-2CC94779CC96}"/>
                </a:ext>
                <a:ext uri="{C183D7F6-B498-43B3-948B-1728B52AA6E4}">
                  <adec:decorative xmlns:adec="http://schemas.microsoft.com/office/drawing/2017/decorative" val="1"/>
                </a:ext>
              </a:extLst>
            </p:cNvPr>
            <p:cNvSpPr>
              <a:spLocks/>
            </p:cNvSpPr>
            <p:nvPr/>
          </p:nvSpPr>
          <p:spPr bwMode="auto">
            <a:xfrm>
              <a:off x="7626402" y="1845495"/>
              <a:ext cx="3820721" cy="4266511"/>
            </a:xfrm>
            <a:prstGeom prst="roundRect">
              <a:avLst>
                <a:gd name="adj" fmla="val 7113"/>
              </a:avLst>
            </a:prstGeom>
            <a:solidFill>
              <a:srgbClr val="0B2636"/>
            </a:solidFill>
            <a:ln w="63897" cap="flat">
              <a:noFill/>
              <a:prstDash val="solid"/>
              <a:miter/>
            </a:ln>
            <a:effectLst/>
          </p:spPr>
          <p:txBody>
            <a:bodyPr rot="0" spcFirstLastPara="0" vertOverflow="overflow" horzOverflow="overflow" vert="horz" wrap="square" lIns="274320" tIns="822960" rIns="274320" bIns="45720" numCol="1" spcCol="0" rtlCol="0" fromWordArt="0" anchor="t" anchorCtr="0" forceAA="0" compatLnSpc="1">
              <a:prstTxWarp prst="textNoShape">
                <a:avLst/>
              </a:prstTxWarp>
              <a:noAutofit/>
            </a:bodyPr>
            <a:lstStyle/>
            <a:p>
              <a:pPr algn="ctr" defTabSz="491021" fontAlgn="base">
                <a:spcBef>
                  <a:spcPct val="0"/>
                </a:spcBef>
                <a:spcAft>
                  <a:spcPct val="0"/>
                </a:spcAft>
              </a:pPr>
              <a:endParaRPr lang="en-US" sz="1150" b="1" kern="0">
                <a:gradFill>
                  <a:gsLst>
                    <a:gs pos="0">
                      <a:schemeClr val="tx1"/>
                    </a:gs>
                    <a:gs pos="100000">
                      <a:schemeClr val="tx1"/>
                    </a:gs>
                  </a:gsLst>
                  <a:path path="circle">
                    <a:fillToRect l="100000" t="100000"/>
                  </a:path>
                </a:gradFill>
                <a:latin typeface="Segoe Sans Display"/>
                <a:cs typeface="Segoe UI" pitchFamily="34" charset="0"/>
              </a:endParaRPr>
            </a:p>
          </p:txBody>
        </p:sp>
        <p:sp>
          <p:nvSpPr>
            <p:cNvPr id="6" name="Rectangle: Rounded Corners 29">
              <a:extLst>
                <a:ext uri="{FF2B5EF4-FFF2-40B4-BE49-F238E27FC236}">
                  <a16:creationId xmlns:a16="http://schemas.microsoft.com/office/drawing/2014/main" id="{17893EC8-B65B-4E22-AD2B-EB8C3E184094}"/>
                </a:ext>
                <a:ext uri="{C183D7F6-B498-43B3-948B-1728B52AA6E4}">
                  <adec:decorative xmlns:adec="http://schemas.microsoft.com/office/drawing/2017/decorative" val="1"/>
                </a:ext>
              </a:extLst>
            </p:cNvPr>
            <p:cNvSpPr>
              <a:spLocks/>
            </p:cNvSpPr>
            <p:nvPr/>
          </p:nvSpPr>
          <p:spPr bwMode="auto">
            <a:xfrm>
              <a:off x="3803853" y="1819459"/>
              <a:ext cx="3820721" cy="4292547"/>
            </a:xfrm>
            <a:prstGeom prst="roundRect">
              <a:avLst>
                <a:gd name="adj" fmla="val 7113"/>
              </a:avLst>
            </a:prstGeom>
            <a:solidFill>
              <a:srgbClr val="0B2636"/>
            </a:solidFill>
            <a:ln w="63897" cap="flat">
              <a:noFill/>
              <a:prstDash val="solid"/>
              <a:miter/>
            </a:ln>
            <a:effectLst/>
          </p:spPr>
          <p:txBody>
            <a:bodyPr rot="0" spcFirstLastPara="0" vertOverflow="overflow" horzOverflow="overflow" vert="horz" wrap="square" lIns="274320" tIns="822960" rIns="274320" bIns="45720" numCol="1" spcCol="0" rtlCol="0" fromWordArt="0" anchor="t" anchorCtr="0" forceAA="0" compatLnSpc="1">
              <a:prstTxWarp prst="textNoShape">
                <a:avLst/>
              </a:prstTxWarp>
              <a:noAutofit/>
            </a:bodyPr>
            <a:lstStyle/>
            <a:p>
              <a:pPr algn="ctr" defTabSz="491021" fontAlgn="base">
                <a:spcBef>
                  <a:spcPct val="0"/>
                </a:spcBef>
                <a:spcAft>
                  <a:spcPct val="0"/>
                </a:spcAft>
              </a:pPr>
              <a:endParaRPr lang="en-US" sz="1150" b="1" kern="0">
                <a:gradFill>
                  <a:gsLst>
                    <a:gs pos="0">
                      <a:schemeClr val="tx1"/>
                    </a:gs>
                    <a:gs pos="100000">
                      <a:schemeClr val="tx1"/>
                    </a:gs>
                  </a:gsLst>
                  <a:path path="circle">
                    <a:fillToRect l="100000" t="100000"/>
                  </a:path>
                </a:gradFill>
                <a:latin typeface="Segoe Sans Display"/>
                <a:cs typeface="Segoe UI" pitchFamily="34" charset="0"/>
              </a:endParaRPr>
            </a:p>
          </p:txBody>
        </p:sp>
        <p:grpSp>
          <p:nvGrpSpPr>
            <p:cNvPr id="7" name="Group 6">
              <a:extLst>
                <a:ext uri="{FF2B5EF4-FFF2-40B4-BE49-F238E27FC236}">
                  <a16:creationId xmlns:a16="http://schemas.microsoft.com/office/drawing/2014/main" id="{E2D86131-C89B-612A-D3BE-8AE35FEB71C3}"/>
                </a:ext>
              </a:extLst>
            </p:cNvPr>
            <p:cNvGrpSpPr/>
            <p:nvPr/>
          </p:nvGrpSpPr>
          <p:grpSpPr>
            <a:xfrm>
              <a:off x="4285981" y="2896303"/>
              <a:ext cx="472381" cy="1512104"/>
              <a:chOff x="4316340" y="2573357"/>
              <a:chExt cx="472381" cy="1512104"/>
            </a:xfrm>
          </p:grpSpPr>
          <p:pic>
            <p:nvPicPr>
              <p:cNvPr id="92" name="Picture 91">
                <a:extLst>
                  <a:ext uri="{FF2B5EF4-FFF2-40B4-BE49-F238E27FC236}">
                    <a16:creationId xmlns:a16="http://schemas.microsoft.com/office/drawing/2014/main" id="{3288173A-D2F0-0686-7C19-A253ABEA44C9}"/>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7156" t="9388" r="27156" b="39903"/>
              <a:stretch/>
            </p:blipFill>
            <p:spPr bwMode="auto">
              <a:xfrm>
                <a:off x="4316340" y="3152630"/>
                <a:ext cx="472381" cy="294908"/>
              </a:xfrm>
              <a:prstGeom prst="rect">
                <a:avLst/>
              </a:prstGeom>
              <a:ln>
                <a:noFill/>
              </a:ln>
              <a:extLst>
                <a:ext uri="{909E8E84-426E-40DD-AFC4-6F175D3DCCD1}">
                  <a14:hiddenFill xmlns:a14="http://schemas.microsoft.com/office/drawing/2010/main">
                    <a:solidFill>
                      <a:srgbClr val="FFFFFF"/>
                    </a:solidFill>
                  </a14:hiddenFill>
                </a:ext>
              </a:extLst>
            </p:spPr>
          </p:pic>
          <p:pic>
            <p:nvPicPr>
              <p:cNvPr id="93" name="Picture 2">
                <a:extLst>
                  <a:ext uri="{FF2B5EF4-FFF2-40B4-BE49-F238E27FC236}">
                    <a16:creationId xmlns:a16="http://schemas.microsoft.com/office/drawing/2014/main" id="{C89DA398-0B39-7FAD-E081-E2CB9123A8E6}"/>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0186" y="3760773"/>
                <a:ext cx="324688" cy="32468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4" name="Picture 6" descr="Amazon Web Services Data Portfolio Review | Datamation">
                <a:extLst>
                  <a:ext uri="{FF2B5EF4-FFF2-40B4-BE49-F238E27FC236}">
                    <a16:creationId xmlns:a16="http://schemas.microsoft.com/office/drawing/2014/main" id="{2E00DAD4-6FD0-8C63-9031-4F785AB7B3F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0831" y="2573357"/>
                <a:ext cx="443398" cy="2660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B549A02E-4158-17CA-2FE8-3002E01B81CF}"/>
                </a:ext>
              </a:extLst>
            </p:cNvPr>
            <p:cNvGrpSpPr/>
            <p:nvPr/>
          </p:nvGrpSpPr>
          <p:grpSpPr>
            <a:xfrm>
              <a:off x="10468693" y="2205908"/>
              <a:ext cx="449231" cy="2892894"/>
              <a:chOff x="10468693" y="2028570"/>
              <a:chExt cx="449231" cy="2892894"/>
            </a:xfrm>
          </p:grpSpPr>
          <p:sp>
            <p:nvSpPr>
              <p:cNvPr id="83" name="Graphic 3">
                <a:extLst>
                  <a:ext uri="{FF2B5EF4-FFF2-40B4-BE49-F238E27FC236}">
                    <a16:creationId xmlns:a16="http://schemas.microsoft.com/office/drawing/2014/main" id="{5F7A5FA9-37B1-ECAF-106C-7558683E9788}"/>
                  </a:ext>
                </a:extLst>
              </p:cNvPr>
              <p:cNvSpPr>
                <a:spLocks/>
              </p:cNvSpPr>
              <p:nvPr/>
            </p:nvSpPr>
            <p:spPr>
              <a:xfrm>
                <a:off x="10538282" y="4591463"/>
                <a:ext cx="329885" cy="330001"/>
              </a:xfrm>
              <a:custGeom>
                <a:avLst/>
                <a:gdLst>
                  <a:gd name="connsiteX0" fmla="*/ 85725 w 266700"/>
                  <a:gd name="connsiteY0" fmla="*/ 133350 h 266795"/>
                  <a:gd name="connsiteX1" fmla="*/ 87821 w 266700"/>
                  <a:gd name="connsiteY1" fmla="*/ 95250 h 266795"/>
                  <a:gd name="connsiteX2" fmla="*/ 178880 w 266700"/>
                  <a:gd name="connsiteY2" fmla="*/ 95250 h 266795"/>
                  <a:gd name="connsiteX3" fmla="*/ 180975 w 266700"/>
                  <a:gd name="connsiteY3" fmla="*/ 133350 h 266795"/>
                  <a:gd name="connsiteX4" fmla="*/ 178880 w 266700"/>
                  <a:gd name="connsiteY4" fmla="*/ 171450 h 266795"/>
                  <a:gd name="connsiteX5" fmla="*/ 87821 w 266700"/>
                  <a:gd name="connsiteY5" fmla="*/ 171450 h 266795"/>
                  <a:gd name="connsiteX6" fmla="*/ 85725 w 266700"/>
                  <a:gd name="connsiteY6" fmla="*/ 133350 h 266795"/>
                  <a:gd name="connsiteX7" fmla="*/ 68675 w 266700"/>
                  <a:gd name="connsiteY7" fmla="*/ 171450 h 266795"/>
                  <a:gd name="connsiteX8" fmla="*/ 66675 w 266700"/>
                  <a:gd name="connsiteY8" fmla="*/ 133350 h 266795"/>
                  <a:gd name="connsiteX9" fmla="*/ 68675 w 266700"/>
                  <a:gd name="connsiteY9" fmla="*/ 95250 h 266795"/>
                  <a:gd name="connsiteX10" fmla="*/ 5525 w 266700"/>
                  <a:gd name="connsiteY10" fmla="*/ 95250 h 266795"/>
                  <a:gd name="connsiteX11" fmla="*/ 0 w 266700"/>
                  <a:gd name="connsiteY11" fmla="*/ 133350 h 266795"/>
                  <a:gd name="connsiteX12" fmla="*/ 5525 w 266700"/>
                  <a:gd name="connsiteY12" fmla="*/ 171450 h 266795"/>
                  <a:gd name="connsiteX13" fmla="*/ 68675 w 266700"/>
                  <a:gd name="connsiteY13" fmla="*/ 171450 h 266795"/>
                  <a:gd name="connsiteX14" fmla="*/ 12859 w 266700"/>
                  <a:gd name="connsiteY14" fmla="*/ 190500 h 266795"/>
                  <a:gd name="connsiteX15" fmla="*/ 71342 w 266700"/>
                  <a:gd name="connsiteY15" fmla="*/ 190500 h 266795"/>
                  <a:gd name="connsiteX16" fmla="*/ 84106 w 266700"/>
                  <a:gd name="connsiteY16" fmla="*/ 237935 h 266795"/>
                  <a:gd name="connsiteX17" fmla="*/ 96203 w 266700"/>
                  <a:gd name="connsiteY17" fmla="*/ 261461 h 266795"/>
                  <a:gd name="connsiteX18" fmla="*/ 12859 w 266700"/>
                  <a:gd name="connsiteY18" fmla="*/ 190500 h 266795"/>
                  <a:gd name="connsiteX19" fmla="*/ 90678 w 266700"/>
                  <a:gd name="connsiteY19" fmla="*/ 190500 h 266795"/>
                  <a:gd name="connsiteX20" fmla="*/ 176117 w 266700"/>
                  <a:gd name="connsiteY20" fmla="*/ 190500 h 266795"/>
                  <a:gd name="connsiteX21" fmla="*/ 164973 w 266700"/>
                  <a:gd name="connsiteY21" fmla="*/ 230886 h 266795"/>
                  <a:gd name="connsiteX22" fmla="*/ 148685 w 266700"/>
                  <a:gd name="connsiteY22" fmla="*/ 258509 h 266795"/>
                  <a:gd name="connsiteX23" fmla="*/ 133350 w 266700"/>
                  <a:gd name="connsiteY23" fmla="*/ 266795 h 266795"/>
                  <a:gd name="connsiteX24" fmla="*/ 118015 w 266700"/>
                  <a:gd name="connsiteY24" fmla="*/ 258509 h 266795"/>
                  <a:gd name="connsiteX25" fmla="*/ 101727 w 266700"/>
                  <a:gd name="connsiteY25" fmla="*/ 230886 h 266795"/>
                  <a:gd name="connsiteX26" fmla="*/ 90583 w 266700"/>
                  <a:gd name="connsiteY26" fmla="*/ 190500 h 266795"/>
                  <a:gd name="connsiteX27" fmla="*/ 195453 w 266700"/>
                  <a:gd name="connsiteY27" fmla="*/ 190500 h 266795"/>
                  <a:gd name="connsiteX28" fmla="*/ 182690 w 266700"/>
                  <a:gd name="connsiteY28" fmla="*/ 237935 h 266795"/>
                  <a:gd name="connsiteX29" fmla="*/ 170593 w 266700"/>
                  <a:gd name="connsiteY29" fmla="*/ 261461 h 266795"/>
                  <a:gd name="connsiteX30" fmla="*/ 253937 w 266700"/>
                  <a:gd name="connsiteY30" fmla="*/ 190500 h 266795"/>
                  <a:gd name="connsiteX31" fmla="*/ 195453 w 266700"/>
                  <a:gd name="connsiteY31" fmla="*/ 190500 h 266795"/>
                  <a:gd name="connsiteX32" fmla="*/ 261176 w 266700"/>
                  <a:gd name="connsiteY32" fmla="*/ 171450 h 266795"/>
                  <a:gd name="connsiteX33" fmla="*/ 266700 w 266700"/>
                  <a:gd name="connsiteY33" fmla="*/ 133350 h 266795"/>
                  <a:gd name="connsiteX34" fmla="*/ 261176 w 266700"/>
                  <a:gd name="connsiteY34" fmla="*/ 95250 h 266795"/>
                  <a:gd name="connsiteX35" fmla="*/ 198025 w 266700"/>
                  <a:gd name="connsiteY35" fmla="*/ 95250 h 266795"/>
                  <a:gd name="connsiteX36" fmla="*/ 200025 w 266700"/>
                  <a:gd name="connsiteY36" fmla="*/ 133350 h 266795"/>
                  <a:gd name="connsiteX37" fmla="*/ 198025 w 266700"/>
                  <a:gd name="connsiteY37" fmla="*/ 171450 h 266795"/>
                  <a:gd name="connsiteX38" fmla="*/ 261176 w 266700"/>
                  <a:gd name="connsiteY38" fmla="*/ 171450 h 266795"/>
                  <a:gd name="connsiteX39" fmla="*/ 164878 w 266700"/>
                  <a:gd name="connsiteY39" fmla="*/ 35814 h 266795"/>
                  <a:gd name="connsiteX40" fmla="*/ 176022 w 266700"/>
                  <a:gd name="connsiteY40" fmla="*/ 76200 h 266795"/>
                  <a:gd name="connsiteX41" fmla="*/ 90583 w 266700"/>
                  <a:gd name="connsiteY41" fmla="*/ 76200 h 266795"/>
                  <a:gd name="connsiteX42" fmla="*/ 101727 w 266700"/>
                  <a:gd name="connsiteY42" fmla="*/ 35814 h 266795"/>
                  <a:gd name="connsiteX43" fmla="*/ 118015 w 266700"/>
                  <a:gd name="connsiteY43" fmla="*/ 8192 h 266795"/>
                  <a:gd name="connsiteX44" fmla="*/ 133350 w 266700"/>
                  <a:gd name="connsiteY44" fmla="*/ 0 h 266795"/>
                  <a:gd name="connsiteX45" fmla="*/ 133350 w 266700"/>
                  <a:gd name="connsiteY45" fmla="*/ 0 h 266795"/>
                  <a:gd name="connsiteX46" fmla="*/ 133350 w 266700"/>
                  <a:gd name="connsiteY46" fmla="*/ 0 h 266795"/>
                  <a:gd name="connsiteX47" fmla="*/ 148685 w 266700"/>
                  <a:gd name="connsiteY47" fmla="*/ 8287 h 266795"/>
                  <a:gd name="connsiteX48" fmla="*/ 164973 w 266700"/>
                  <a:gd name="connsiteY48" fmla="*/ 35909 h 266795"/>
                  <a:gd name="connsiteX49" fmla="*/ 195358 w 266700"/>
                  <a:gd name="connsiteY49" fmla="*/ 76200 h 266795"/>
                  <a:gd name="connsiteX50" fmla="*/ 253841 w 266700"/>
                  <a:gd name="connsiteY50" fmla="*/ 76200 h 266795"/>
                  <a:gd name="connsiteX51" fmla="*/ 170498 w 266700"/>
                  <a:gd name="connsiteY51" fmla="*/ 5239 h 266795"/>
                  <a:gd name="connsiteX52" fmla="*/ 182594 w 266700"/>
                  <a:gd name="connsiteY52" fmla="*/ 28766 h 266795"/>
                  <a:gd name="connsiteX53" fmla="*/ 195358 w 266700"/>
                  <a:gd name="connsiteY53" fmla="*/ 76200 h 266795"/>
                  <a:gd name="connsiteX54" fmla="*/ 12764 w 266700"/>
                  <a:gd name="connsiteY54" fmla="*/ 76200 h 266795"/>
                  <a:gd name="connsiteX55" fmla="*/ 71247 w 266700"/>
                  <a:gd name="connsiteY55" fmla="*/ 76200 h 266795"/>
                  <a:gd name="connsiteX56" fmla="*/ 84011 w 266700"/>
                  <a:gd name="connsiteY56" fmla="*/ 28766 h 266795"/>
                  <a:gd name="connsiteX57" fmla="*/ 96107 w 266700"/>
                  <a:gd name="connsiteY57" fmla="*/ 5239 h 266795"/>
                  <a:gd name="connsiteX58" fmla="*/ 12859 w 266700"/>
                  <a:gd name="connsiteY58" fmla="*/ 76200 h 2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66700" h="266795">
                    <a:moveTo>
                      <a:pt x="85725" y="133350"/>
                    </a:moveTo>
                    <a:cubicBezTo>
                      <a:pt x="85725" y="120110"/>
                      <a:pt x="86487" y="107347"/>
                      <a:pt x="87821" y="95250"/>
                    </a:cubicBezTo>
                    <a:lnTo>
                      <a:pt x="178880" y="95250"/>
                    </a:lnTo>
                    <a:cubicBezTo>
                      <a:pt x="180213" y="107347"/>
                      <a:pt x="180975" y="120110"/>
                      <a:pt x="180975" y="133350"/>
                    </a:cubicBezTo>
                    <a:cubicBezTo>
                      <a:pt x="180975" y="146590"/>
                      <a:pt x="180213" y="159353"/>
                      <a:pt x="178880" y="171450"/>
                    </a:cubicBezTo>
                    <a:lnTo>
                      <a:pt x="87821" y="171450"/>
                    </a:lnTo>
                    <a:cubicBezTo>
                      <a:pt x="86487" y="159353"/>
                      <a:pt x="85725" y="146590"/>
                      <a:pt x="85725" y="133350"/>
                    </a:cubicBezTo>
                    <a:close/>
                    <a:moveTo>
                      <a:pt x="68675" y="171450"/>
                    </a:moveTo>
                    <a:cubicBezTo>
                      <a:pt x="67342" y="159258"/>
                      <a:pt x="66675" y="146495"/>
                      <a:pt x="66675" y="133350"/>
                    </a:cubicBezTo>
                    <a:cubicBezTo>
                      <a:pt x="66675" y="120206"/>
                      <a:pt x="67342" y="107442"/>
                      <a:pt x="68675" y="95250"/>
                    </a:cubicBezTo>
                    <a:lnTo>
                      <a:pt x="5525" y="95250"/>
                    </a:lnTo>
                    <a:cubicBezTo>
                      <a:pt x="1905" y="107347"/>
                      <a:pt x="0" y="120110"/>
                      <a:pt x="0" y="133350"/>
                    </a:cubicBezTo>
                    <a:cubicBezTo>
                      <a:pt x="0" y="146590"/>
                      <a:pt x="1905" y="159353"/>
                      <a:pt x="5525" y="171450"/>
                    </a:cubicBezTo>
                    <a:lnTo>
                      <a:pt x="68675" y="171450"/>
                    </a:lnTo>
                    <a:close/>
                    <a:moveTo>
                      <a:pt x="12859" y="190500"/>
                    </a:moveTo>
                    <a:lnTo>
                      <a:pt x="71342" y="190500"/>
                    </a:lnTo>
                    <a:cubicBezTo>
                      <a:pt x="74295" y="208217"/>
                      <a:pt x="78677" y="224314"/>
                      <a:pt x="84106" y="237935"/>
                    </a:cubicBezTo>
                    <a:cubicBezTo>
                      <a:pt x="87630" y="246698"/>
                      <a:pt x="91631" y="254699"/>
                      <a:pt x="96203" y="261461"/>
                    </a:cubicBezTo>
                    <a:cubicBezTo>
                      <a:pt x="59341" y="250793"/>
                      <a:pt x="29051" y="224600"/>
                      <a:pt x="12859" y="190500"/>
                    </a:cubicBezTo>
                    <a:close/>
                    <a:moveTo>
                      <a:pt x="90678" y="190500"/>
                    </a:moveTo>
                    <a:lnTo>
                      <a:pt x="176117" y="190500"/>
                    </a:lnTo>
                    <a:cubicBezTo>
                      <a:pt x="173355" y="205740"/>
                      <a:pt x="169545" y="219361"/>
                      <a:pt x="164973" y="230886"/>
                    </a:cubicBezTo>
                    <a:cubicBezTo>
                      <a:pt x="160115" y="243173"/>
                      <a:pt x="154496" y="252413"/>
                      <a:pt x="148685" y="258509"/>
                    </a:cubicBezTo>
                    <a:cubicBezTo>
                      <a:pt x="142970" y="264509"/>
                      <a:pt x="137827" y="266795"/>
                      <a:pt x="133350" y="266795"/>
                    </a:cubicBezTo>
                    <a:cubicBezTo>
                      <a:pt x="128873" y="266795"/>
                      <a:pt x="123730" y="264605"/>
                      <a:pt x="118015" y="258509"/>
                    </a:cubicBezTo>
                    <a:cubicBezTo>
                      <a:pt x="112300" y="252413"/>
                      <a:pt x="106680" y="243173"/>
                      <a:pt x="101727" y="230886"/>
                    </a:cubicBezTo>
                    <a:cubicBezTo>
                      <a:pt x="97155" y="219456"/>
                      <a:pt x="93345" y="205740"/>
                      <a:pt x="90583" y="190500"/>
                    </a:cubicBezTo>
                    <a:close/>
                    <a:moveTo>
                      <a:pt x="195453" y="190500"/>
                    </a:moveTo>
                    <a:cubicBezTo>
                      <a:pt x="192500" y="208217"/>
                      <a:pt x="188119" y="224314"/>
                      <a:pt x="182690" y="237935"/>
                    </a:cubicBezTo>
                    <a:cubicBezTo>
                      <a:pt x="179165" y="246698"/>
                      <a:pt x="175165" y="254699"/>
                      <a:pt x="170593" y="261461"/>
                    </a:cubicBezTo>
                    <a:cubicBezTo>
                      <a:pt x="207455" y="250793"/>
                      <a:pt x="237744" y="224600"/>
                      <a:pt x="253937" y="190500"/>
                    </a:cubicBezTo>
                    <a:lnTo>
                      <a:pt x="195453" y="190500"/>
                    </a:lnTo>
                    <a:close/>
                    <a:moveTo>
                      <a:pt x="261176" y="171450"/>
                    </a:moveTo>
                    <a:cubicBezTo>
                      <a:pt x="264795" y="159353"/>
                      <a:pt x="266700" y="146590"/>
                      <a:pt x="266700" y="133350"/>
                    </a:cubicBezTo>
                    <a:cubicBezTo>
                      <a:pt x="266700" y="120110"/>
                      <a:pt x="264795" y="107347"/>
                      <a:pt x="261176" y="95250"/>
                    </a:cubicBezTo>
                    <a:lnTo>
                      <a:pt x="198025" y="95250"/>
                    </a:lnTo>
                    <a:cubicBezTo>
                      <a:pt x="199358" y="107442"/>
                      <a:pt x="200025" y="120206"/>
                      <a:pt x="200025" y="133350"/>
                    </a:cubicBezTo>
                    <a:cubicBezTo>
                      <a:pt x="200025" y="146495"/>
                      <a:pt x="199358" y="159258"/>
                      <a:pt x="198025" y="171450"/>
                    </a:cubicBezTo>
                    <a:lnTo>
                      <a:pt x="261176" y="171450"/>
                    </a:lnTo>
                    <a:close/>
                    <a:moveTo>
                      <a:pt x="164878" y="35814"/>
                    </a:moveTo>
                    <a:cubicBezTo>
                      <a:pt x="169450" y="47244"/>
                      <a:pt x="173260" y="60960"/>
                      <a:pt x="176022" y="76200"/>
                    </a:cubicBezTo>
                    <a:lnTo>
                      <a:pt x="90583" y="76200"/>
                    </a:lnTo>
                    <a:cubicBezTo>
                      <a:pt x="93345" y="60960"/>
                      <a:pt x="97155" y="47339"/>
                      <a:pt x="101727" y="35814"/>
                    </a:cubicBezTo>
                    <a:cubicBezTo>
                      <a:pt x="106680" y="23527"/>
                      <a:pt x="112205" y="14288"/>
                      <a:pt x="118015" y="8192"/>
                    </a:cubicBezTo>
                    <a:cubicBezTo>
                      <a:pt x="123730" y="2191"/>
                      <a:pt x="128873" y="0"/>
                      <a:pt x="133350" y="0"/>
                    </a:cubicBezTo>
                    <a:lnTo>
                      <a:pt x="133350" y="0"/>
                    </a:lnTo>
                    <a:cubicBezTo>
                      <a:pt x="133350" y="0"/>
                      <a:pt x="133350" y="0"/>
                      <a:pt x="133350" y="0"/>
                    </a:cubicBezTo>
                    <a:cubicBezTo>
                      <a:pt x="137732" y="0"/>
                      <a:pt x="142970" y="2191"/>
                      <a:pt x="148685" y="8287"/>
                    </a:cubicBezTo>
                    <a:cubicBezTo>
                      <a:pt x="154400" y="14383"/>
                      <a:pt x="160020" y="23622"/>
                      <a:pt x="164973" y="35909"/>
                    </a:cubicBezTo>
                    <a:close/>
                    <a:moveTo>
                      <a:pt x="195358" y="76200"/>
                    </a:moveTo>
                    <a:lnTo>
                      <a:pt x="253841" y="76200"/>
                    </a:lnTo>
                    <a:cubicBezTo>
                      <a:pt x="237649" y="42101"/>
                      <a:pt x="207359" y="15907"/>
                      <a:pt x="170498" y="5239"/>
                    </a:cubicBezTo>
                    <a:cubicBezTo>
                      <a:pt x="175069" y="12002"/>
                      <a:pt x="179070" y="20003"/>
                      <a:pt x="182594" y="28766"/>
                    </a:cubicBezTo>
                    <a:cubicBezTo>
                      <a:pt x="188024" y="42386"/>
                      <a:pt x="192405" y="58484"/>
                      <a:pt x="195358" y="76200"/>
                    </a:cubicBezTo>
                    <a:close/>
                    <a:moveTo>
                      <a:pt x="12764" y="76200"/>
                    </a:moveTo>
                    <a:lnTo>
                      <a:pt x="71247" y="76200"/>
                    </a:lnTo>
                    <a:cubicBezTo>
                      <a:pt x="74200" y="58484"/>
                      <a:pt x="78581" y="42386"/>
                      <a:pt x="84011" y="28766"/>
                    </a:cubicBezTo>
                    <a:cubicBezTo>
                      <a:pt x="87535" y="20003"/>
                      <a:pt x="91535" y="12002"/>
                      <a:pt x="96107" y="5239"/>
                    </a:cubicBezTo>
                    <a:cubicBezTo>
                      <a:pt x="59341" y="15907"/>
                      <a:pt x="29051" y="42101"/>
                      <a:pt x="12859" y="76200"/>
                    </a:cubicBezTo>
                    <a:close/>
                  </a:path>
                </a:pathLst>
              </a:custGeom>
              <a:solidFill>
                <a:schemeClr val="tx1"/>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endParaRPr>
              </a:p>
            </p:txBody>
          </p:sp>
          <p:pic>
            <p:nvPicPr>
              <p:cNvPr id="84" name="Picture 8">
                <a:extLst>
                  <a:ext uri="{FF2B5EF4-FFF2-40B4-BE49-F238E27FC236}">
                    <a16:creationId xmlns:a16="http://schemas.microsoft.com/office/drawing/2014/main" id="{4A5220B9-C554-419F-C1DE-BE20EC05DB24}"/>
                  </a:ext>
                </a:extLst>
              </p:cNvPr>
              <p:cNvPicPr>
                <a:picLocks noChangeArrowheads="1"/>
              </p:cNvPicPr>
              <p:nvPr/>
            </p:nvPicPr>
            <p:blipFill>
              <a:blip r:embed="rId6">
                <a:extLst>
                  <a:ext uri="{96DAC541-7B7A-43D3-8B79-37D633B846F1}">
                    <asvg:svgBlip xmlns:asvg="http://schemas.microsoft.com/office/drawing/2016/SVG/main" r:embed="rId7"/>
                  </a:ext>
                </a:extLst>
              </a:blip>
              <a:srcRect/>
              <a:stretch/>
            </p:blipFill>
            <p:spPr bwMode="auto">
              <a:xfrm>
                <a:off x="10516080" y="2028570"/>
                <a:ext cx="374288" cy="320818"/>
              </a:xfrm>
              <a:prstGeom prst="rect">
                <a:avLst/>
              </a:prstGeom>
              <a:noFill/>
              <a:extLst>
                <a:ext uri="{909E8E84-426E-40DD-AFC4-6F175D3DCCD1}">
                  <a14:hiddenFill xmlns:a14="http://schemas.microsoft.com/office/drawing/2010/main">
                    <a:solidFill>
                      <a:srgbClr val="FFFFFF"/>
                    </a:solidFill>
                  </a14:hiddenFill>
                </a:ext>
              </a:extLst>
            </p:spPr>
          </p:pic>
          <p:sp>
            <p:nvSpPr>
              <p:cNvPr id="85" name="Freeform 18">
                <a:extLst>
                  <a:ext uri="{FF2B5EF4-FFF2-40B4-BE49-F238E27FC236}">
                    <a16:creationId xmlns:a16="http://schemas.microsoft.com/office/drawing/2014/main" id="{2BEBF407-AA5C-4ECB-FB33-C55D67671EEC}"/>
                  </a:ext>
                </a:extLst>
              </p:cNvPr>
              <p:cNvSpPr>
                <a:spLocks noEditPoints="1"/>
              </p:cNvSpPr>
              <p:nvPr/>
            </p:nvSpPr>
            <p:spPr bwMode="auto">
              <a:xfrm>
                <a:off x="10538010" y="2635920"/>
                <a:ext cx="330429" cy="371560"/>
              </a:xfrm>
              <a:custGeom>
                <a:avLst/>
                <a:gdLst>
                  <a:gd name="T0" fmla="*/ 197 w 197"/>
                  <a:gd name="T1" fmla="*/ 163 h 222"/>
                  <a:gd name="T2" fmla="*/ 182 w 197"/>
                  <a:gd name="T3" fmla="*/ 190 h 222"/>
                  <a:gd name="T4" fmla="*/ 143 w 197"/>
                  <a:gd name="T5" fmla="*/ 222 h 222"/>
                  <a:gd name="T6" fmla="*/ 105 w 197"/>
                  <a:gd name="T7" fmla="*/ 212 h 222"/>
                  <a:gd name="T8" fmla="*/ 67 w 197"/>
                  <a:gd name="T9" fmla="*/ 222 h 222"/>
                  <a:gd name="T10" fmla="*/ 29 w 197"/>
                  <a:gd name="T11" fmla="*/ 191 h 222"/>
                  <a:gd name="T12" fmla="*/ 16 w 197"/>
                  <a:gd name="T13" fmla="*/ 80 h 222"/>
                  <a:gd name="T14" fmla="*/ 63 w 197"/>
                  <a:gd name="T15" fmla="*/ 52 h 222"/>
                  <a:gd name="T16" fmla="*/ 105 w 197"/>
                  <a:gd name="T17" fmla="*/ 62 h 222"/>
                  <a:gd name="T18" fmla="*/ 148 w 197"/>
                  <a:gd name="T19" fmla="*/ 52 h 222"/>
                  <a:gd name="T20" fmla="*/ 190 w 197"/>
                  <a:gd name="T21" fmla="*/ 75 h 222"/>
                  <a:gd name="T22" fmla="*/ 197 w 197"/>
                  <a:gd name="T23" fmla="*/ 163 h 222"/>
                  <a:gd name="T24" fmla="*/ 132 w 197"/>
                  <a:gd name="T25" fmla="*/ 36 h 222"/>
                  <a:gd name="T26" fmla="*/ 143 w 197"/>
                  <a:gd name="T27" fmla="*/ 0 h 222"/>
                  <a:gd name="T28" fmla="*/ 109 w 197"/>
                  <a:gd name="T29" fmla="*/ 19 h 222"/>
                  <a:gd name="T30" fmla="*/ 98 w 197"/>
                  <a:gd name="T31" fmla="*/ 54 h 222"/>
                  <a:gd name="T32" fmla="*/ 132 w 197"/>
                  <a:gd name="T33" fmla="*/ 3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 h="222">
                    <a:moveTo>
                      <a:pt x="197" y="163"/>
                    </a:moveTo>
                    <a:cubicBezTo>
                      <a:pt x="191" y="174"/>
                      <a:pt x="189" y="179"/>
                      <a:pt x="182" y="190"/>
                    </a:cubicBezTo>
                    <a:cubicBezTo>
                      <a:pt x="173" y="204"/>
                      <a:pt x="160" y="221"/>
                      <a:pt x="143" y="222"/>
                    </a:cubicBezTo>
                    <a:cubicBezTo>
                      <a:pt x="129" y="222"/>
                      <a:pt x="125" y="212"/>
                      <a:pt x="105" y="212"/>
                    </a:cubicBezTo>
                    <a:cubicBezTo>
                      <a:pt x="86" y="212"/>
                      <a:pt x="82" y="222"/>
                      <a:pt x="67" y="222"/>
                    </a:cubicBezTo>
                    <a:cubicBezTo>
                      <a:pt x="51" y="222"/>
                      <a:pt x="38" y="206"/>
                      <a:pt x="29" y="191"/>
                    </a:cubicBezTo>
                    <a:cubicBezTo>
                      <a:pt x="3" y="152"/>
                      <a:pt x="0" y="105"/>
                      <a:pt x="16" y="80"/>
                    </a:cubicBezTo>
                    <a:cubicBezTo>
                      <a:pt x="28" y="62"/>
                      <a:pt x="46" y="52"/>
                      <a:pt x="63" y="52"/>
                    </a:cubicBezTo>
                    <a:cubicBezTo>
                      <a:pt x="80" y="52"/>
                      <a:pt x="91" y="62"/>
                      <a:pt x="105" y="62"/>
                    </a:cubicBezTo>
                    <a:cubicBezTo>
                      <a:pt x="119" y="62"/>
                      <a:pt x="128" y="52"/>
                      <a:pt x="148" y="52"/>
                    </a:cubicBezTo>
                    <a:cubicBezTo>
                      <a:pt x="163" y="52"/>
                      <a:pt x="179" y="60"/>
                      <a:pt x="190" y="75"/>
                    </a:cubicBezTo>
                    <a:cubicBezTo>
                      <a:pt x="153" y="95"/>
                      <a:pt x="159" y="148"/>
                      <a:pt x="197" y="163"/>
                    </a:cubicBezTo>
                    <a:close/>
                    <a:moveTo>
                      <a:pt x="132" y="36"/>
                    </a:moveTo>
                    <a:cubicBezTo>
                      <a:pt x="140" y="27"/>
                      <a:pt x="145" y="14"/>
                      <a:pt x="143" y="0"/>
                    </a:cubicBezTo>
                    <a:cubicBezTo>
                      <a:pt x="131" y="1"/>
                      <a:pt x="117" y="9"/>
                      <a:pt x="109" y="19"/>
                    </a:cubicBezTo>
                    <a:cubicBezTo>
                      <a:pt x="102" y="27"/>
                      <a:pt x="96" y="41"/>
                      <a:pt x="98" y="54"/>
                    </a:cubicBezTo>
                    <a:cubicBezTo>
                      <a:pt x="111" y="54"/>
                      <a:pt x="125" y="46"/>
                      <a:pt x="132" y="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endParaRPr>
              </a:p>
            </p:txBody>
          </p:sp>
          <p:pic>
            <p:nvPicPr>
              <p:cNvPr id="86" name="Picture 14">
                <a:extLst>
                  <a:ext uri="{FF2B5EF4-FFF2-40B4-BE49-F238E27FC236}">
                    <a16:creationId xmlns:a16="http://schemas.microsoft.com/office/drawing/2014/main" id="{4BF5C64B-3633-9A50-04A2-DE016B9A01D9}"/>
                  </a:ext>
                </a:extLst>
              </p:cNvPr>
              <p:cNvPicPr>
                <a:picLocks noChangeArrowheads="1"/>
              </p:cNvPicPr>
              <p:nvPr/>
            </p:nvPicPr>
            <p:blipFill>
              <a:blip r:embed="rId8">
                <a:extLst>
                  <a:ext uri="{96DAC541-7B7A-43D3-8B79-37D633B846F1}">
                    <asvg:svgBlip xmlns:asvg="http://schemas.microsoft.com/office/drawing/2016/SVG/main" r:embed="rId9"/>
                  </a:ext>
                </a:extLst>
              </a:blip>
              <a:srcRect/>
              <a:stretch/>
            </p:blipFill>
            <p:spPr bwMode="auto">
              <a:xfrm>
                <a:off x="10468693" y="3254554"/>
                <a:ext cx="449231" cy="449231"/>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Picture 12">
                <a:extLst>
                  <a:ext uri="{FF2B5EF4-FFF2-40B4-BE49-F238E27FC236}">
                    <a16:creationId xmlns:a16="http://schemas.microsoft.com/office/drawing/2014/main" id="{CA2605FB-4987-0FBF-57E6-9929F96B5610}"/>
                  </a:ext>
                </a:extLst>
              </p:cNvPr>
              <p:cNvGrpSpPr/>
              <p:nvPr/>
            </p:nvGrpSpPr>
            <p:grpSpPr>
              <a:xfrm>
                <a:off x="10538010" y="3974503"/>
                <a:ext cx="330429" cy="330429"/>
                <a:chOff x="9058208" y="4452948"/>
                <a:chExt cx="46288" cy="46288"/>
              </a:xfrm>
              <a:solidFill>
                <a:srgbClr val="0078D4"/>
              </a:solidFill>
            </p:grpSpPr>
            <p:sp>
              <p:nvSpPr>
                <p:cNvPr id="88" name="Freeform: Shape 87">
                  <a:extLst>
                    <a:ext uri="{FF2B5EF4-FFF2-40B4-BE49-F238E27FC236}">
                      <a16:creationId xmlns:a16="http://schemas.microsoft.com/office/drawing/2014/main" id="{0A269C56-8BA3-0BDB-A799-1E8DBB66C429}"/>
                    </a:ext>
                  </a:extLst>
                </p:cNvPr>
                <p:cNvSpPr/>
                <p:nvPr/>
              </p:nvSpPr>
              <p:spPr>
                <a:xfrm>
                  <a:off x="9058208" y="4452948"/>
                  <a:ext cx="21999" cy="21999"/>
                </a:xfrm>
                <a:custGeom>
                  <a:avLst/>
                  <a:gdLst>
                    <a:gd name="connsiteX0" fmla="*/ 0 w 21999"/>
                    <a:gd name="connsiteY0" fmla="*/ 0 h 21999"/>
                    <a:gd name="connsiteX1" fmla="*/ 22000 w 21999"/>
                    <a:gd name="connsiteY1" fmla="*/ 0 h 21999"/>
                    <a:gd name="connsiteX2" fmla="*/ 22000 w 21999"/>
                    <a:gd name="connsiteY2" fmla="*/ 22000 h 21999"/>
                    <a:gd name="connsiteX3" fmla="*/ 0 w 21999"/>
                    <a:gd name="connsiteY3" fmla="*/ 22000 h 21999"/>
                  </a:gdLst>
                  <a:ahLst/>
                  <a:cxnLst>
                    <a:cxn ang="0">
                      <a:pos x="connsiteX0" y="connsiteY0"/>
                    </a:cxn>
                    <a:cxn ang="0">
                      <a:pos x="connsiteX1" y="connsiteY1"/>
                    </a:cxn>
                    <a:cxn ang="0">
                      <a:pos x="connsiteX2" y="connsiteY2"/>
                    </a:cxn>
                    <a:cxn ang="0">
                      <a:pos x="connsiteX3" y="connsiteY3"/>
                    </a:cxn>
                  </a:cxnLst>
                  <a:rect l="l" t="t" r="r" b="b"/>
                  <a:pathLst>
                    <a:path w="21999" h="21999">
                      <a:moveTo>
                        <a:pt x="0" y="0"/>
                      </a:moveTo>
                      <a:lnTo>
                        <a:pt x="22000" y="0"/>
                      </a:lnTo>
                      <a:lnTo>
                        <a:pt x="22000" y="22000"/>
                      </a:lnTo>
                      <a:lnTo>
                        <a:pt x="0" y="22000"/>
                      </a:lnTo>
                      <a:close/>
                    </a:path>
                  </a:pathLst>
                </a:custGeom>
                <a:solidFill>
                  <a:srgbClr val="0078D4"/>
                </a:solidFill>
                <a:ln w="63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endParaRPr>
                </a:p>
              </p:txBody>
            </p:sp>
            <p:sp>
              <p:nvSpPr>
                <p:cNvPr id="89" name="Freeform: Shape 88">
                  <a:extLst>
                    <a:ext uri="{FF2B5EF4-FFF2-40B4-BE49-F238E27FC236}">
                      <a16:creationId xmlns:a16="http://schemas.microsoft.com/office/drawing/2014/main" id="{C8AE9DA0-CFCD-6738-029C-26283A0F04BF}"/>
                    </a:ext>
                  </a:extLst>
                </p:cNvPr>
                <p:cNvSpPr/>
                <p:nvPr/>
              </p:nvSpPr>
              <p:spPr>
                <a:xfrm>
                  <a:off x="9082496" y="4452948"/>
                  <a:ext cx="21999" cy="21999"/>
                </a:xfrm>
                <a:custGeom>
                  <a:avLst/>
                  <a:gdLst>
                    <a:gd name="connsiteX0" fmla="*/ 0 w 21999"/>
                    <a:gd name="connsiteY0" fmla="*/ 0 h 21999"/>
                    <a:gd name="connsiteX1" fmla="*/ 22000 w 21999"/>
                    <a:gd name="connsiteY1" fmla="*/ 0 h 21999"/>
                    <a:gd name="connsiteX2" fmla="*/ 22000 w 21999"/>
                    <a:gd name="connsiteY2" fmla="*/ 22000 h 21999"/>
                    <a:gd name="connsiteX3" fmla="*/ 0 w 21999"/>
                    <a:gd name="connsiteY3" fmla="*/ 22000 h 21999"/>
                  </a:gdLst>
                  <a:ahLst/>
                  <a:cxnLst>
                    <a:cxn ang="0">
                      <a:pos x="connsiteX0" y="connsiteY0"/>
                    </a:cxn>
                    <a:cxn ang="0">
                      <a:pos x="connsiteX1" y="connsiteY1"/>
                    </a:cxn>
                    <a:cxn ang="0">
                      <a:pos x="connsiteX2" y="connsiteY2"/>
                    </a:cxn>
                    <a:cxn ang="0">
                      <a:pos x="connsiteX3" y="connsiteY3"/>
                    </a:cxn>
                  </a:cxnLst>
                  <a:rect l="l" t="t" r="r" b="b"/>
                  <a:pathLst>
                    <a:path w="21999" h="21999">
                      <a:moveTo>
                        <a:pt x="0" y="0"/>
                      </a:moveTo>
                      <a:lnTo>
                        <a:pt x="22000" y="0"/>
                      </a:lnTo>
                      <a:lnTo>
                        <a:pt x="22000" y="22000"/>
                      </a:lnTo>
                      <a:lnTo>
                        <a:pt x="0" y="22000"/>
                      </a:lnTo>
                      <a:close/>
                    </a:path>
                  </a:pathLst>
                </a:custGeom>
                <a:solidFill>
                  <a:srgbClr val="0078D4"/>
                </a:solidFill>
                <a:ln w="63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endParaRPr>
                </a:p>
              </p:txBody>
            </p:sp>
            <p:sp>
              <p:nvSpPr>
                <p:cNvPr id="90" name="Freeform: Shape 89">
                  <a:extLst>
                    <a:ext uri="{FF2B5EF4-FFF2-40B4-BE49-F238E27FC236}">
                      <a16:creationId xmlns:a16="http://schemas.microsoft.com/office/drawing/2014/main" id="{240914E6-FA7F-C341-DE3C-E56E97B717E9}"/>
                    </a:ext>
                  </a:extLst>
                </p:cNvPr>
                <p:cNvSpPr/>
                <p:nvPr/>
              </p:nvSpPr>
              <p:spPr>
                <a:xfrm>
                  <a:off x="9058208" y="4477236"/>
                  <a:ext cx="21999" cy="21999"/>
                </a:xfrm>
                <a:custGeom>
                  <a:avLst/>
                  <a:gdLst>
                    <a:gd name="connsiteX0" fmla="*/ 0 w 21999"/>
                    <a:gd name="connsiteY0" fmla="*/ 0 h 21999"/>
                    <a:gd name="connsiteX1" fmla="*/ 22000 w 21999"/>
                    <a:gd name="connsiteY1" fmla="*/ 0 h 21999"/>
                    <a:gd name="connsiteX2" fmla="*/ 22000 w 21999"/>
                    <a:gd name="connsiteY2" fmla="*/ 22000 h 21999"/>
                    <a:gd name="connsiteX3" fmla="*/ 0 w 21999"/>
                    <a:gd name="connsiteY3" fmla="*/ 22000 h 21999"/>
                  </a:gdLst>
                  <a:ahLst/>
                  <a:cxnLst>
                    <a:cxn ang="0">
                      <a:pos x="connsiteX0" y="connsiteY0"/>
                    </a:cxn>
                    <a:cxn ang="0">
                      <a:pos x="connsiteX1" y="connsiteY1"/>
                    </a:cxn>
                    <a:cxn ang="0">
                      <a:pos x="connsiteX2" y="connsiteY2"/>
                    </a:cxn>
                    <a:cxn ang="0">
                      <a:pos x="connsiteX3" y="connsiteY3"/>
                    </a:cxn>
                  </a:cxnLst>
                  <a:rect l="l" t="t" r="r" b="b"/>
                  <a:pathLst>
                    <a:path w="21999" h="21999">
                      <a:moveTo>
                        <a:pt x="0" y="0"/>
                      </a:moveTo>
                      <a:lnTo>
                        <a:pt x="22000" y="0"/>
                      </a:lnTo>
                      <a:lnTo>
                        <a:pt x="22000" y="22000"/>
                      </a:lnTo>
                      <a:lnTo>
                        <a:pt x="0" y="22000"/>
                      </a:lnTo>
                      <a:close/>
                    </a:path>
                  </a:pathLst>
                </a:custGeom>
                <a:solidFill>
                  <a:srgbClr val="0078D4"/>
                </a:solidFill>
                <a:ln w="63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endParaRPr>
                </a:p>
              </p:txBody>
            </p:sp>
            <p:sp>
              <p:nvSpPr>
                <p:cNvPr id="91" name="Freeform: Shape 90">
                  <a:extLst>
                    <a:ext uri="{FF2B5EF4-FFF2-40B4-BE49-F238E27FC236}">
                      <a16:creationId xmlns:a16="http://schemas.microsoft.com/office/drawing/2014/main" id="{398D855F-9D57-CA0C-6041-4C7529D345EE}"/>
                    </a:ext>
                  </a:extLst>
                </p:cNvPr>
                <p:cNvSpPr/>
                <p:nvPr/>
              </p:nvSpPr>
              <p:spPr>
                <a:xfrm>
                  <a:off x="9082496" y="4477236"/>
                  <a:ext cx="21999" cy="21999"/>
                </a:xfrm>
                <a:custGeom>
                  <a:avLst/>
                  <a:gdLst>
                    <a:gd name="connsiteX0" fmla="*/ 0 w 21999"/>
                    <a:gd name="connsiteY0" fmla="*/ 0 h 21999"/>
                    <a:gd name="connsiteX1" fmla="*/ 22000 w 21999"/>
                    <a:gd name="connsiteY1" fmla="*/ 0 h 21999"/>
                    <a:gd name="connsiteX2" fmla="*/ 22000 w 21999"/>
                    <a:gd name="connsiteY2" fmla="*/ 22000 h 21999"/>
                    <a:gd name="connsiteX3" fmla="*/ 0 w 21999"/>
                    <a:gd name="connsiteY3" fmla="*/ 22000 h 21999"/>
                  </a:gdLst>
                  <a:ahLst/>
                  <a:cxnLst>
                    <a:cxn ang="0">
                      <a:pos x="connsiteX0" y="connsiteY0"/>
                    </a:cxn>
                    <a:cxn ang="0">
                      <a:pos x="connsiteX1" y="connsiteY1"/>
                    </a:cxn>
                    <a:cxn ang="0">
                      <a:pos x="connsiteX2" y="connsiteY2"/>
                    </a:cxn>
                    <a:cxn ang="0">
                      <a:pos x="connsiteX3" y="connsiteY3"/>
                    </a:cxn>
                  </a:cxnLst>
                  <a:rect l="l" t="t" r="r" b="b"/>
                  <a:pathLst>
                    <a:path w="21999" h="21999">
                      <a:moveTo>
                        <a:pt x="0" y="0"/>
                      </a:moveTo>
                      <a:lnTo>
                        <a:pt x="22000" y="0"/>
                      </a:lnTo>
                      <a:lnTo>
                        <a:pt x="22000" y="22000"/>
                      </a:lnTo>
                      <a:lnTo>
                        <a:pt x="0" y="22000"/>
                      </a:lnTo>
                      <a:close/>
                    </a:path>
                  </a:pathLst>
                </a:custGeom>
                <a:solidFill>
                  <a:srgbClr val="0078D4"/>
                </a:solidFill>
                <a:ln w="63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endParaRPr>
                </a:p>
              </p:txBody>
            </p:sp>
          </p:grpSp>
        </p:grpSp>
        <p:sp>
          <p:nvSpPr>
            <p:cNvPr id="9" name="Rectangle: Top Corners Rounded 8">
              <a:extLst>
                <a:ext uri="{FF2B5EF4-FFF2-40B4-BE49-F238E27FC236}">
                  <a16:creationId xmlns:a16="http://schemas.microsoft.com/office/drawing/2014/main" id="{6F8AD2F9-A0A5-77B5-B9D5-CD5B566BE7F2}"/>
                </a:ext>
              </a:extLst>
            </p:cNvPr>
            <p:cNvSpPr>
              <a:spLocks/>
            </p:cNvSpPr>
            <p:nvPr/>
          </p:nvSpPr>
          <p:spPr bwMode="auto">
            <a:xfrm rot="10800000">
              <a:off x="3803852" y="5511711"/>
              <a:ext cx="7643270" cy="600294"/>
            </a:xfrm>
            <a:prstGeom prst="round2SameRect">
              <a:avLst/>
            </a:prstGeom>
            <a:gradFill flip="none" rotWithShape="1">
              <a:gsLst>
                <a:gs pos="32000">
                  <a:srgbClr val="C03BC4"/>
                </a:gs>
                <a:gs pos="100000">
                  <a:srgbClr val="399A91"/>
                </a:gs>
                <a:gs pos="68000">
                  <a:srgbClr val="0078D4"/>
                </a:gs>
                <a:gs pos="0">
                  <a:srgbClr val="FF5C39"/>
                </a:gs>
              </a:gsLst>
              <a:path path="circle">
                <a:fillToRect l="100000" t="100000"/>
              </a:path>
              <a:tileRect r="-100000" b="-100000"/>
            </a:gradFill>
            <a:ln w="63897"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algn="ctr" defTabSz="914400" fontAlgn="base">
                <a:spcBef>
                  <a:spcPct val="0"/>
                </a:spcBef>
                <a:spcAft>
                  <a:spcPct val="0"/>
                </a:spcAft>
              </a:pPr>
              <a:endParaRPr lang="en-IN" sz="1800" b="1">
                <a:ln w="3175">
                  <a:noFill/>
                </a:ln>
                <a:gradFill>
                  <a:gsLst>
                    <a:gs pos="0">
                      <a:schemeClr val="tx1"/>
                    </a:gs>
                    <a:gs pos="100000">
                      <a:schemeClr val="tx1"/>
                    </a:gs>
                  </a:gsLst>
                  <a:path path="circle">
                    <a:fillToRect l="100000" t="100000"/>
                  </a:path>
                </a:gradFill>
                <a:latin typeface="Segoe UI Variable Display Semib" pitchFamily="2" charset="0"/>
                <a:cs typeface="Segoe UI" pitchFamily="34" charset="0"/>
              </a:endParaRPr>
            </a:p>
          </p:txBody>
        </p:sp>
        <p:sp>
          <p:nvSpPr>
            <p:cNvPr id="10" name="Oval 9">
              <a:extLst>
                <a:ext uri="{FF2B5EF4-FFF2-40B4-BE49-F238E27FC236}">
                  <a16:creationId xmlns:a16="http://schemas.microsoft.com/office/drawing/2014/main" id="{5874226B-0590-9EEE-EF43-6485F0E5D852}"/>
                </a:ext>
                <a:ext uri="{C183D7F6-B498-43B3-948B-1728B52AA6E4}">
                  <adec:decorative xmlns:adec="http://schemas.microsoft.com/office/drawing/2017/decorative" val="1"/>
                </a:ext>
              </a:extLst>
            </p:cNvPr>
            <p:cNvSpPr/>
            <p:nvPr/>
          </p:nvSpPr>
          <p:spPr bwMode="auto">
            <a:xfrm>
              <a:off x="5204750" y="745995"/>
              <a:ext cx="4843502" cy="4843502"/>
            </a:xfrm>
            <a:prstGeom prst="ellipse">
              <a:avLst/>
            </a:prstGeom>
            <a:solidFill>
              <a:schemeClr val="bg2">
                <a:lumMod val="90000"/>
                <a:lumOff val="10000"/>
              </a:schemeClr>
            </a:solidFill>
            <a:ln w="50800">
              <a:solidFill>
                <a:schemeClr val="bg1"/>
              </a:solidFill>
              <a:headEnd type="none" w="med" len="med"/>
              <a:tailEnd type="none" w="med" len="med"/>
            </a:ln>
            <a:effectLst>
              <a:outerShdw blurRad="635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kumimoji="0" lang="en-US" sz="2000" b="1" i="0" u="none" strike="noStrike" kern="1200" cap="none" spc="-50" normalizeH="0" baseline="0" noProof="0">
                <a:ln w="3175">
                  <a:noFill/>
                </a:ln>
                <a:gradFill>
                  <a:gsLst>
                    <a:gs pos="0">
                      <a:schemeClr val="tx1"/>
                    </a:gs>
                    <a:gs pos="100000">
                      <a:schemeClr val="tx1"/>
                    </a:gs>
                  </a:gsLst>
                  <a:path path="circle">
                    <a:fillToRect l="100000" t="100000"/>
                  </a:path>
                </a:gradFill>
                <a:effectLst/>
                <a:uLnTx/>
                <a:uFillTx/>
                <a:latin typeface="Segoe Sans Display Semibold"/>
                <a:ea typeface="+mn-ea"/>
                <a:cs typeface="Segoe Sans Display" pitchFamily="2" charset="0"/>
              </a:endParaRPr>
            </a:p>
          </p:txBody>
        </p:sp>
        <p:grpSp>
          <p:nvGrpSpPr>
            <p:cNvPr id="11" name="Group 10">
              <a:extLst>
                <a:ext uri="{FF2B5EF4-FFF2-40B4-BE49-F238E27FC236}">
                  <a16:creationId xmlns:a16="http://schemas.microsoft.com/office/drawing/2014/main" id="{002ED40C-DBCE-B5AF-0EBD-FC51D5DDA313}"/>
                </a:ext>
              </a:extLst>
            </p:cNvPr>
            <p:cNvGrpSpPr/>
            <p:nvPr/>
          </p:nvGrpSpPr>
          <p:grpSpPr>
            <a:xfrm>
              <a:off x="5479369" y="993682"/>
              <a:ext cx="4294264" cy="4298958"/>
              <a:chOff x="3650495" y="1435681"/>
              <a:chExt cx="4888580" cy="4893925"/>
            </a:xfrm>
          </p:grpSpPr>
          <p:sp>
            <p:nvSpPr>
              <p:cNvPr id="25" name="Circle: Hollow 429">
                <a:extLst>
                  <a:ext uri="{FF2B5EF4-FFF2-40B4-BE49-F238E27FC236}">
                    <a16:creationId xmlns:a16="http://schemas.microsoft.com/office/drawing/2014/main" id="{F95AB2F2-186E-0E1F-4774-6DF12B978B6B}"/>
                  </a:ext>
                  <a:ext uri="{C183D7F6-B498-43B3-948B-1728B52AA6E4}">
                    <adec:decorative xmlns:adec="http://schemas.microsoft.com/office/drawing/2017/decorative" val="1"/>
                  </a:ext>
                </a:extLst>
              </p:cNvPr>
              <p:cNvSpPr/>
              <p:nvPr/>
            </p:nvSpPr>
            <p:spPr bwMode="auto">
              <a:xfrm>
                <a:off x="3650495" y="1441026"/>
                <a:ext cx="4888580" cy="4888580"/>
              </a:xfrm>
              <a:prstGeom prst="donut">
                <a:avLst>
                  <a:gd name="adj" fmla="val 13767"/>
                </a:avLst>
              </a:prstGeom>
              <a:solidFill>
                <a:schemeClr val="bg1"/>
              </a:solidFill>
              <a:ln w="57150" cap="flat" cmpd="sng" algn="ctr">
                <a:solidFill>
                  <a:schemeClr val="bg1"/>
                </a:solidFill>
                <a:prstDash val="solid"/>
                <a:headEnd type="none" w="med" len="med"/>
                <a:tailEnd type="none" w="med" len="med"/>
              </a:ln>
              <a:effectLst>
                <a:outerShdw blurRad="254000" dist="50800" dir="2700000" algn="ctr" rotWithShape="0">
                  <a:prstClr val="black">
                    <a:alpha val="25000"/>
                  </a:prstClr>
                </a:outerShdw>
              </a:effectLst>
            </p:spPr>
            <p:txBody>
              <a:bodyPr vert="horz" wrap="square" lIns="134445" tIns="134445" rIns="134445" bIns="46609" numCol="1" rtlCol="0" anchor="ctr" anchorCtr="0" compatLnSpc="1">
                <a:prstTxWarp prst="textNoShape">
                  <a:avLst/>
                </a:prstTxWarp>
              </a:bodyPr>
              <a:lstStyle/>
              <a:p>
                <a:pPr marL="0" marR="0" lvl="0" indent="0" algn="ctr" defTabSz="914192" rtl="0" eaLnBrk="1" fontAlgn="auto" latinLnBrk="0" hangingPunct="1">
                  <a:lnSpc>
                    <a:spcPct val="100000"/>
                  </a:lnSpc>
                  <a:spcBef>
                    <a:spcPct val="0"/>
                  </a:spcBef>
                  <a:spcAft>
                    <a:spcPts val="588"/>
                  </a:spcAft>
                  <a:buClrTx/>
                  <a:buSzTx/>
                  <a:buFontTx/>
                  <a:buNone/>
                  <a:tabLst/>
                  <a:defRPr/>
                </a:pPr>
                <a:endParaRPr kumimoji="0" lang="en-US" sz="1100" b="0" i="0" u="none" strike="noStrike" kern="0" cap="none" spc="0" normalizeH="0" baseline="0" noProof="0">
                  <a:ln w="3175">
                    <a:noFill/>
                  </a:ln>
                  <a:gradFill>
                    <a:gsLst>
                      <a:gs pos="0">
                        <a:schemeClr val="tx1"/>
                      </a:gs>
                      <a:gs pos="100000">
                        <a:schemeClr val="tx1"/>
                      </a:gs>
                    </a:gsLst>
                    <a:path path="circle">
                      <a:fillToRect l="100000" t="100000"/>
                    </a:path>
                  </a:gradFill>
                  <a:effectLst/>
                  <a:uLnTx/>
                  <a:uFillTx/>
                  <a:latin typeface="Segoe Sans Display Semibold"/>
                  <a:ea typeface="+mn-ea"/>
                  <a:cs typeface="Segoe UI Semilight" panose="020B0402040204020203" pitchFamily="34" charset="0"/>
                </a:endParaRPr>
              </a:p>
            </p:txBody>
          </p:sp>
          <p:sp>
            <p:nvSpPr>
              <p:cNvPr id="26" name="TextBox 25">
                <a:extLst>
                  <a:ext uri="{FF2B5EF4-FFF2-40B4-BE49-F238E27FC236}">
                    <a16:creationId xmlns:a16="http://schemas.microsoft.com/office/drawing/2014/main" id="{5AB7135F-BF17-E2CE-8171-F18415D500CF}"/>
                  </a:ext>
                  <a:ext uri="{C183D7F6-B498-43B3-948B-1728B52AA6E4}">
                    <adec:decorative xmlns:adec="http://schemas.microsoft.com/office/drawing/2017/decorative" val="1"/>
                  </a:ext>
                </a:extLst>
              </p:cNvPr>
              <p:cNvSpPr txBox="1"/>
              <p:nvPr/>
            </p:nvSpPr>
            <p:spPr>
              <a:xfrm rot="2549045">
                <a:off x="5090423" y="1950811"/>
                <a:ext cx="2913226" cy="2777874"/>
              </a:xfrm>
              <a:prstGeom prst="rect">
                <a:avLst/>
              </a:prstGeom>
              <a:noFill/>
            </p:spPr>
            <p:txBody>
              <a:bodyPr spcFirstLastPara="1" wrap="none" lIns="0" tIns="0" rIns="0" bIns="0" numCol="1" rtlCol="0">
                <a:prstTxWarp prst="textArchUp">
                  <a:avLst>
                    <a:gd name="adj" fmla="val 13439213"/>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Microsoft Purview</a:t>
                </a:r>
              </a:p>
            </p:txBody>
          </p:sp>
          <p:sp>
            <p:nvSpPr>
              <p:cNvPr id="27" name="TextBox 26">
                <a:extLst>
                  <a:ext uri="{FF2B5EF4-FFF2-40B4-BE49-F238E27FC236}">
                    <a16:creationId xmlns:a16="http://schemas.microsoft.com/office/drawing/2014/main" id="{8431AC83-9EAA-4909-D37D-25B0D70E75E1}"/>
                  </a:ext>
                  <a:ext uri="{C183D7F6-B498-43B3-948B-1728B52AA6E4}">
                    <adec:decorative xmlns:adec="http://schemas.microsoft.com/office/drawing/2017/decorative" val="1"/>
                  </a:ext>
                </a:extLst>
              </p:cNvPr>
              <p:cNvSpPr txBox="1"/>
              <p:nvPr/>
            </p:nvSpPr>
            <p:spPr>
              <a:xfrm rot="5400000">
                <a:off x="5346030" y="2614340"/>
                <a:ext cx="2913226" cy="2777876"/>
              </a:xfrm>
              <a:prstGeom prst="rect">
                <a:avLst/>
              </a:prstGeom>
              <a:noFill/>
            </p:spPr>
            <p:txBody>
              <a:bodyPr spcFirstLastPara="1" wrap="none" lIns="0" tIns="0" rIns="0" bIns="0" numCol="1" rtlCol="0">
                <a:prstTxWarp prst="textArchUp">
                  <a:avLst>
                    <a:gd name="adj" fmla="val 13439213"/>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 Microsoft </a:t>
                </a:r>
                <a:r>
                  <a:rPr kumimoji="0" lang="en-US" sz="1200" b="0" i="0" u="none" strike="noStrike" kern="0" cap="none" spc="0" normalizeH="0" baseline="0" noProof="0" err="1">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Priva</a:t>
                </a:r>
                <a:endParaRPr kumimoji="0" lang="en-US" sz="12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endParaRPr>
              </a:p>
            </p:txBody>
          </p:sp>
          <p:sp>
            <p:nvSpPr>
              <p:cNvPr id="28" name="TextBox 27">
                <a:extLst>
                  <a:ext uri="{FF2B5EF4-FFF2-40B4-BE49-F238E27FC236}">
                    <a16:creationId xmlns:a16="http://schemas.microsoft.com/office/drawing/2014/main" id="{C392F3CB-1665-3A53-472E-1ED36BEA6318}"/>
                  </a:ext>
                  <a:ext uri="{C183D7F6-B498-43B3-948B-1728B52AA6E4}">
                    <adec:decorative xmlns:adec="http://schemas.microsoft.com/office/drawing/2017/decorative" val="1"/>
                  </a:ext>
                </a:extLst>
              </p:cNvPr>
              <p:cNvSpPr txBox="1"/>
              <p:nvPr/>
            </p:nvSpPr>
            <p:spPr>
              <a:xfrm rot="1753697">
                <a:off x="4168289" y="3125292"/>
                <a:ext cx="3335890" cy="2890173"/>
              </a:xfrm>
              <a:prstGeom prst="rect">
                <a:avLst/>
              </a:prstGeom>
              <a:noFill/>
            </p:spPr>
            <p:txBody>
              <a:bodyPr spcFirstLastPara="1" wrap="none" lIns="0" tIns="0" rIns="0" bIns="0" numCol="1" rtlCol="0">
                <a:prstTxWarp prst="textArchDown">
                  <a:avLst>
                    <a:gd name="adj" fmla="val 1220832"/>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Microsoft Entra</a:t>
                </a:r>
              </a:p>
            </p:txBody>
          </p:sp>
          <p:sp>
            <p:nvSpPr>
              <p:cNvPr id="29" name="TextBox 28">
                <a:extLst>
                  <a:ext uri="{FF2B5EF4-FFF2-40B4-BE49-F238E27FC236}">
                    <a16:creationId xmlns:a16="http://schemas.microsoft.com/office/drawing/2014/main" id="{C50A3FB5-F251-0CD5-0EE6-B43CE2C88781}"/>
                  </a:ext>
                  <a:ext uri="{C183D7F6-B498-43B3-948B-1728B52AA6E4}">
                    <adec:decorative xmlns:adec="http://schemas.microsoft.com/office/drawing/2017/decorative" val="1"/>
                  </a:ext>
                </a:extLst>
              </p:cNvPr>
              <p:cNvSpPr txBox="1"/>
              <p:nvPr/>
            </p:nvSpPr>
            <p:spPr>
              <a:xfrm rot="19560660">
                <a:off x="4824026" y="3175418"/>
                <a:ext cx="3128933" cy="2807475"/>
              </a:xfrm>
              <a:prstGeom prst="rect">
                <a:avLst/>
              </a:prstGeom>
              <a:noFill/>
            </p:spPr>
            <p:txBody>
              <a:bodyPr spcFirstLastPara="1" wrap="none" lIns="0" tIns="0" rIns="0" bIns="0" numCol="1" rtlCol="0">
                <a:prstTxWarp prst="textArchDown">
                  <a:avLst>
                    <a:gd name="adj" fmla="val 1220832"/>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Microsoft Intune</a:t>
                </a:r>
              </a:p>
            </p:txBody>
          </p:sp>
          <p:sp>
            <p:nvSpPr>
              <p:cNvPr id="30" name="TextBox 29">
                <a:extLst>
                  <a:ext uri="{FF2B5EF4-FFF2-40B4-BE49-F238E27FC236}">
                    <a16:creationId xmlns:a16="http://schemas.microsoft.com/office/drawing/2014/main" id="{E489B61B-8846-C232-2887-55E5E0C26356}"/>
                  </a:ext>
                  <a:ext uri="{C183D7F6-B498-43B3-948B-1728B52AA6E4}">
                    <adec:decorative xmlns:adec="http://schemas.microsoft.com/office/drawing/2017/decorative" val="1"/>
                  </a:ext>
                </a:extLst>
              </p:cNvPr>
              <p:cNvSpPr txBox="1"/>
              <p:nvPr/>
            </p:nvSpPr>
            <p:spPr>
              <a:xfrm rot="20134295">
                <a:off x="4254229" y="1821204"/>
                <a:ext cx="3030644" cy="2889837"/>
              </a:xfrm>
              <a:prstGeom prst="rect">
                <a:avLst/>
              </a:prstGeom>
              <a:noFill/>
            </p:spPr>
            <p:txBody>
              <a:bodyPr spcFirstLastPara="1" wrap="none" lIns="0" tIns="0" rIns="0" bIns="0" numCol="1" rtlCol="0">
                <a:prstTxWarp prst="textArchUp">
                  <a:avLst>
                    <a:gd name="adj" fmla="val 13608722"/>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Microsoft Defender</a:t>
                </a:r>
              </a:p>
            </p:txBody>
          </p:sp>
          <p:sp>
            <p:nvSpPr>
              <p:cNvPr id="31" name="TextBox 30">
                <a:extLst>
                  <a:ext uri="{FF2B5EF4-FFF2-40B4-BE49-F238E27FC236}">
                    <a16:creationId xmlns:a16="http://schemas.microsoft.com/office/drawing/2014/main" id="{17FBFF40-0F5A-5A5F-7EB3-B0F06B732634}"/>
                  </a:ext>
                  <a:ext uri="{C183D7F6-B498-43B3-948B-1728B52AA6E4}">
                    <adec:decorative xmlns:adec="http://schemas.microsoft.com/office/drawing/2017/decorative" val="1"/>
                  </a:ext>
                </a:extLst>
              </p:cNvPr>
              <p:cNvSpPr txBox="1"/>
              <p:nvPr/>
            </p:nvSpPr>
            <p:spPr>
              <a:xfrm rot="16669519">
                <a:off x="3919724" y="2275466"/>
                <a:ext cx="3030644" cy="2889838"/>
              </a:xfrm>
              <a:prstGeom prst="rect">
                <a:avLst/>
              </a:prstGeom>
              <a:noFill/>
            </p:spPr>
            <p:txBody>
              <a:bodyPr spcFirstLastPara="1" wrap="none" lIns="0" tIns="0" rIns="0" bIns="0" numCol="1" rtlCol="0">
                <a:prstTxWarp prst="textArchUp">
                  <a:avLst>
                    <a:gd name="adj" fmla="val 13608722"/>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Microsoft Sentinel</a:t>
                </a:r>
              </a:p>
            </p:txBody>
          </p:sp>
          <p:pic>
            <p:nvPicPr>
              <p:cNvPr id="32" name="purview">
                <a:extLst>
                  <a:ext uri="{FF2B5EF4-FFF2-40B4-BE49-F238E27FC236}">
                    <a16:creationId xmlns:a16="http://schemas.microsoft.com/office/drawing/2014/main" id="{8E0F73B5-26E7-81D8-C7B0-A2AA43A18CE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rot="1507609">
                <a:off x="6622745" y="1763503"/>
                <a:ext cx="207485" cy="203253"/>
              </a:xfrm>
              <a:prstGeom prst="rect">
                <a:avLst/>
              </a:prstGeom>
            </p:spPr>
          </p:pic>
          <p:cxnSp>
            <p:nvCxnSpPr>
              <p:cNvPr id="33" name="Straight Connector 32">
                <a:extLst>
                  <a:ext uri="{FF2B5EF4-FFF2-40B4-BE49-F238E27FC236}">
                    <a16:creationId xmlns:a16="http://schemas.microsoft.com/office/drawing/2014/main" id="{82415FCB-65B2-43E6-E3C8-FA8751F86E48}"/>
                  </a:ext>
                  <a:ext uri="{C183D7F6-B498-43B3-948B-1728B52AA6E4}">
                    <adec:decorative xmlns:adec="http://schemas.microsoft.com/office/drawing/2017/decorative" val="1"/>
                  </a:ext>
                </a:extLst>
              </p:cNvPr>
              <p:cNvCxnSpPr>
                <a:cxnSpLocks/>
              </p:cNvCxnSpPr>
              <p:nvPr/>
            </p:nvCxnSpPr>
            <p:spPr>
              <a:xfrm>
                <a:off x="6106437" y="2082431"/>
                <a:ext cx="0" cy="1014556"/>
              </a:xfrm>
              <a:prstGeom prst="line">
                <a:avLst/>
              </a:prstGeom>
              <a:gradFill flip="none" rotWithShape="1">
                <a:gsLst>
                  <a:gs pos="100000">
                    <a:srgbClr val="212121">
                      <a:alpha val="95950"/>
                    </a:srgbClr>
                  </a:gs>
                  <a:gs pos="0">
                    <a:srgbClr val="212121"/>
                  </a:gs>
                </a:gsLst>
                <a:lin ang="5400000" scaled="1"/>
                <a:tileRect/>
              </a:gradFill>
              <a:ln w="12700" cap="flat" cmpd="sng" algn="ctr">
                <a:solidFill>
                  <a:srgbClr val="243A5E">
                    <a:lumMod val="50000"/>
                  </a:srgbClr>
                </a:solidFill>
                <a:prstDash val="solid"/>
                <a:headEnd type="none" w="lg" len="med"/>
                <a:tailEnd type="none" w="lg" len="med"/>
              </a:ln>
              <a:effectLst/>
            </p:spPr>
          </p:cxnSp>
          <p:cxnSp>
            <p:nvCxnSpPr>
              <p:cNvPr id="34" name="Straight Connector 33">
                <a:extLst>
                  <a:ext uri="{FF2B5EF4-FFF2-40B4-BE49-F238E27FC236}">
                    <a16:creationId xmlns:a16="http://schemas.microsoft.com/office/drawing/2014/main" id="{B3716DE5-D8BF-41FC-E8BE-4F6E69A103BA}"/>
                  </a:ext>
                  <a:ext uri="{C183D7F6-B498-43B3-948B-1728B52AA6E4}">
                    <adec:decorative xmlns:adec="http://schemas.microsoft.com/office/drawing/2017/decorative" val="1"/>
                  </a:ext>
                </a:extLst>
              </p:cNvPr>
              <p:cNvCxnSpPr>
                <a:cxnSpLocks/>
              </p:cNvCxnSpPr>
              <p:nvPr/>
            </p:nvCxnSpPr>
            <p:spPr>
              <a:xfrm flipH="1">
                <a:off x="4531469" y="4288405"/>
                <a:ext cx="916831" cy="492212"/>
              </a:xfrm>
              <a:prstGeom prst="line">
                <a:avLst/>
              </a:prstGeom>
              <a:gradFill flip="none" rotWithShape="1">
                <a:gsLst>
                  <a:gs pos="100000">
                    <a:srgbClr val="212121">
                      <a:alpha val="95950"/>
                    </a:srgbClr>
                  </a:gs>
                  <a:gs pos="0">
                    <a:srgbClr val="212121"/>
                  </a:gs>
                </a:gsLst>
                <a:lin ang="5400000" scaled="1"/>
                <a:tileRect/>
              </a:gradFill>
              <a:ln w="12700" cap="flat" cmpd="sng" algn="ctr">
                <a:solidFill>
                  <a:srgbClr val="243A5E">
                    <a:lumMod val="50000"/>
                  </a:srgbClr>
                </a:solidFill>
                <a:prstDash val="solid"/>
                <a:headEnd type="none" w="lg" len="med"/>
                <a:tailEnd type="none" w="lg" len="med"/>
              </a:ln>
              <a:effectLst/>
            </p:spPr>
          </p:cxnSp>
          <p:cxnSp>
            <p:nvCxnSpPr>
              <p:cNvPr id="35" name="Straight Connector 34">
                <a:extLst>
                  <a:ext uri="{FF2B5EF4-FFF2-40B4-BE49-F238E27FC236}">
                    <a16:creationId xmlns:a16="http://schemas.microsoft.com/office/drawing/2014/main" id="{9E127036-AE04-BC74-9A89-84B56C17DF6B}"/>
                  </a:ext>
                  <a:ext uri="{C183D7F6-B498-43B3-948B-1728B52AA6E4}">
                    <adec:decorative xmlns:adec="http://schemas.microsoft.com/office/drawing/2017/decorative" val="1"/>
                  </a:ext>
                </a:extLst>
              </p:cNvPr>
              <p:cNvCxnSpPr>
                <a:cxnSpLocks/>
              </p:cNvCxnSpPr>
              <p:nvPr/>
            </p:nvCxnSpPr>
            <p:spPr>
              <a:xfrm>
                <a:off x="6625166" y="4157565"/>
                <a:ext cx="1079161" cy="623053"/>
              </a:xfrm>
              <a:prstGeom prst="line">
                <a:avLst/>
              </a:prstGeom>
              <a:gradFill flip="none" rotWithShape="1">
                <a:gsLst>
                  <a:gs pos="100000">
                    <a:srgbClr val="212121">
                      <a:alpha val="95950"/>
                    </a:srgbClr>
                  </a:gs>
                  <a:gs pos="0">
                    <a:srgbClr val="212121"/>
                  </a:gs>
                </a:gsLst>
                <a:lin ang="5400000" scaled="1"/>
                <a:tileRect/>
              </a:gradFill>
              <a:ln w="12700" cap="flat" cmpd="sng" algn="ctr">
                <a:solidFill>
                  <a:srgbClr val="243A5E">
                    <a:lumMod val="50000"/>
                  </a:srgbClr>
                </a:solidFill>
                <a:prstDash val="solid"/>
                <a:headEnd type="none" w="lg" len="med"/>
                <a:tailEnd type="none" w="lg" len="med"/>
              </a:ln>
              <a:effectLst/>
            </p:spPr>
          </p:cxnSp>
          <p:sp>
            <p:nvSpPr>
              <p:cNvPr id="36" name="Oval 35">
                <a:extLst>
                  <a:ext uri="{FF2B5EF4-FFF2-40B4-BE49-F238E27FC236}">
                    <a16:creationId xmlns:a16="http://schemas.microsoft.com/office/drawing/2014/main" id="{183AA57E-13E7-4A3B-0606-7128F486C124}"/>
                  </a:ext>
                  <a:ext uri="{C183D7F6-B498-43B3-948B-1728B52AA6E4}">
                    <adec:decorative xmlns:adec="http://schemas.microsoft.com/office/drawing/2017/decorative" val="1"/>
                  </a:ext>
                </a:extLst>
              </p:cNvPr>
              <p:cNvSpPr/>
              <p:nvPr/>
            </p:nvSpPr>
            <p:spPr bwMode="auto">
              <a:xfrm>
                <a:off x="4299585" y="2075330"/>
                <a:ext cx="3588642" cy="3652174"/>
              </a:xfrm>
              <a:prstGeom prst="ellipse">
                <a:avLst/>
              </a:prstGeom>
              <a:solidFill>
                <a:schemeClr val="bg1"/>
              </a:solidFill>
              <a:ln w="10795" cap="flat" cmpd="sng" algn="ctr">
                <a:noFill/>
                <a:prstDash val="solid"/>
                <a:headEnd type="none" w="med" len="med"/>
                <a:tailEnd type="none" w="med" len="med"/>
              </a:ln>
              <a:effectLst>
                <a:outerShdw blurRad="254000" dist="50800" dir="2700000" algn="ctr" rotWithShape="0">
                  <a:prstClr val="black">
                    <a:alpha val="25000"/>
                  </a:prstClr>
                </a:outerShdw>
              </a:effectLst>
            </p:spPr>
            <p:txBody>
              <a:bodyPr vert="horz" wrap="square" lIns="134445" tIns="134445" rIns="134445" bIns="46609" numCol="1" rtlCol="0" anchor="ctr" anchorCtr="0" compatLnSpc="1">
                <a:prstTxWarp prst="textNoShape">
                  <a:avLst/>
                </a:prstTxWarp>
              </a:bodyPr>
              <a:lstStyle/>
              <a:p>
                <a:pPr marL="0" marR="0" lvl="0" indent="0" algn="ctr" defTabSz="914192" rtl="0" eaLnBrk="1" fontAlgn="auto" latinLnBrk="0" hangingPunct="1">
                  <a:lnSpc>
                    <a:spcPct val="100000"/>
                  </a:lnSpc>
                  <a:spcBef>
                    <a:spcPct val="0"/>
                  </a:spcBef>
                  <a:spcAft>
                    <a:spcPts val="588"/>
                  </a:spcAft>
                  <a:buClrTx/>
                  <a:buSzTx/>
                  <a:buFontTx/>
                  <a:buNone/>
                  <a:tabLst/>
                  <a:defRPr/>
                </a:pPr>
                <a:endParaRPr kumimoji="0" lang="en-US" sz="1100" b="1" i="0" u="none" strike="noStrike" kern="0" cap="none" spc="0" normalizeH="0" baseline="0" noProof="0">
                  <a:ln w="3175">
                    <a:noFill/>
                  </a:ln>
                  <a:gradFill>
                    <a:gsLst>
                      <a:gs pos="0">
                        <a:schemeClr val="tx1"/>
                      </a:gs>
                      <a:gs pos="100000">
                        <a:schemeClr val="tx1"/>
                      </a:gs>
                    </a:gsLst>
                    <a:path path="circle">
                      <a:fillToRect l="100000" t="100000"/>
                    </a:path>
                  </a:gradFill>
                  <a:effectLst/>
                  <a:uLnTx/>
                  <a:uFillTx/>
                  <a:latin typeface="Segoe Sans Display Semibold"/>
                  <a:ea typeface="+mn-ea"/>
                  <a:cs typeface="Segoe UI Semilight" panose="020B0402040204020203" pitchFamily="34" charset="0"/>
                </a:endParaRPr>
              </a:p>
            </p:txBody>
          </p:sp>
          <p:pic>
            <p:nvPicPr>
              <p:cNvPr id="37" name="Graphic 36">
                <a:extLst>
                  <a:ext uri="{FF2B5EF4-FFF2-40B4-BE49-F238E27FC236}">
                    <a16:creationId xmlns:a16="http://schemas.microsoft.com/office/drawing/2014/main" id="{3F609B00-0155-7F47-D20B-DE88308D4508}"/>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964872">
                <a:off x="6109449" y="5883344"/>
                <a:ext cx="328970" cy="328970"/>
              </a:xfrm>
              <a:prstGeom prst="rect">
                <a:avLst/>
              </a:prstGeom>
            </p:spPr>
          </p:pic>
          <p:pic>
            <p:nvPicPr>
              <p:cNvPr id="76" name="Graphic 75">
                <a:extLst>
                  <a:ext uri="{FF2B5EF4-FFF2-40B4-BE49-F238E27FC236}">
                    <a16:creationId xmlns:a16="http://schemas.microsoft.com/office/drawing/2014/main" id="{10F89F65-760C-604B-82EF-AFC65149586B}"/>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5458195">
                <a:off x="3987401" y="4287491"/>
                <a:ext cx="223809" cy="271769"/>
              </a:xfrm>
              <a:prstGeom prst="rect">
                <a:avLst/>
              </a:prstGeom>
            </p:spPr>
          </p:pic>
          <p:pic>
            <p:nvPicPr>
              <p:cNvPr id="77" name="Picture 76">
                <a:extLst>
                  <a:ext uri="{FF2B5EF4-FFF2-40B4-BE49-F238E27FC236}">
                    <a16:creationId xmlns:a16="http://schemas.microsoft.com/office/drawing/2014/main" id="{E3E85E2E-7D40-87A5-90A9-F7992D36C361}"/>
                  </a:ext>
                  <a:ext uri="{C183D7F6-B498-43B3-948B-1728B52AA6E4}">
                    <adec:decorative xmlns:adec="http://schemas.microsoft.com/office/drawing/2017/decorative" val="1"/>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6932" t="6932" r="6932" b="6932"/>
              <a:stretch/>
            </p:blipFill>
            <p:spPr bwMode="auto">
              <a:xfrm rot="18749692">
                <a:off x="4274069" y="2440952"/>
                <a:ext cx="255197" cy="25519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471B08AB-E436-DCF8-402F-876EBFAFAFFF}"/>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241471">
                <a:off x="4354168" y="5140141"/>
                <a:ext cx="299371" cy="301101"/>
              </a:xfrm>
              <a:prstGeom prst="rect">
                <a:avLst/>
              </a:prstGeom>
            </p:spPr>
          </p:pic>
          <p:sp>
            <p:nvSpPr>
              <p:cNvPr id="79" name="Arrow: Chevron 436">
                <a:extLst>
                  <a:ext uri="{FF2B5EF4-FFF2-40B4-BE49-F238E27FC236}">
                    <a16:creationId xmlns:a16="http://schemas.microsoft.com/office/drawing/2014/main" id="{1C713BD8-DED1-89A5-C5D1-E022291732AB}"/>
                  </a:ext>
                  <a:ext uri="{C183D7F6-B498-43B3-948B-1728B52AA6E4}">
                    <adec:decorative xmlns:adec="http://schemas.microsoft.com/office/drawing/2017/decorative" val="1"/>
                  </a:ext>
                </a:extLst>
              </p:cNvPr>
              <p:cNvSpPr/>
              <p:nvPr/>
            </p:nvSpPr>
            <p:spPr bwMode="auto">
              <a:xfrm>
                <a:off x="5962649" y="1435681"/>
                <a:ext cx="486929" cy="659198"/>
              </a:xfrm>
              <a:prstGeom prst="chevron">
                <a:avLst/>
              </a:prstGeom>
              <a:solidFill>
                <a:schemeClr val="bg1"/>
              </a:solidFill>
              <a:ln w="12700" cap="flat" cmpd="sng" algn="ctr">
                <a:no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Segoe UI" pitchFamily="34" charset="0"/>
                </a:endParaRPr>
              </a:p>
            </p:txBody>
          </p:sp>
          <p:sp>
            <p:nvSpPr>
              <p:cNvPr id="80" name="Arrow: Chevron 437">
                <a:extLst>
                  <a:ext uri="{FF2B5EF4-FFF2-40B4-BE49-F238E27FC236}">
                    <a16:creationId xmlns:a16="http://schemas.microsoft.com/office/drawing/2014/main" id="{F351F847-2687-2CF7-1691-DFD7E2D1151C}"/>
                  </a:ext>
                  <a:ext uri="{C183D7F6-B498-43B3-948B-1728B52AA6E4}">
                    <adec:decorative xmlns:adec="http://schemas.microsoft.com/office/drawing/2017/decorative" val="1"/>
                  </a:ext>
                </a:extLst>
              </p:cNvPr>
              <p:cNvSpPr/>
              <p:nvPr/>
            </p:nvSpPr>
            <p:spPr bwMode="auto">
              <a:xfrm rot="6951829">
                <a:off x="7669747" y="4600960"/>
                <a:ext cx="501712" cy="689360"/>
              </a:xfrm>
              <a:prstGeom prst="chevron">
                <a:avLst/>
              </a:prstGeom>
              <a:solidFill>
                <a:schemeClr val="bg1"/>
              </a:solidFill>
              <a:ln w="12700" cap="flat" cmpd="sng" algn="ctr">
                <a:no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Segoe UI" pitchFamily="34" charset="0"/>
                </a:endParaRPr>
              </a:p>
            </p:txBody>
          </p:sp>
          <p:sp>
            <p:nvSpPr>
              <p:cNvPr id="81" name="Arrow: Chevron 437">
                <a:extLst>
                  <a:ext uri="{FF2B5EF4-FFF2-40B4-BE49-F238E27FC236}">
                    <a16:creationId xmlns:a16="http://schemas.microsoft.com/office/drawing/2014/main" id="{BCEAC905-E5C6-4369-64DF-B81E24630EA2}"/>
                  </a:ext>
                  <a:ext uri="{C183D7F6-B498-43B3-948B-1728B52AA6E4}">
                    <adec:decorative xmlns:adec="http://schemas.microsoft.com/office/drawing/2017/decorative" val="1"/>
                  </a:ext>
                </a:extLst>
              </p:cNvPr>
              <p:cNvSpPr/>
              <p:nvPr/>
            </p:nvSpPr>
            <p:spPr bwMode="auto">
              <a:xfrm rot="14349071" flipV="1">
                <a:off x="3971877" y="4562855"/>
                <a:ext cx="478355" cy="661678"/>
              </a:xfrm>
              <a:prstGeom prst="chevron">
                <a:avLst/>
              </a:prstGeom>
              <a:solidFill>
                <a:schemeClr val="bg1"/>
              </a:solidFill>
              <a:ln w="12700" cap="flat" cmpd="sng" algn="ctr">
                <a:noFill/>
                <a:prstDash val="solid"/>
                <a:headEnd type="none" w="lg" len="med"/>
                <a:tailEnd type="none"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Segoe UI" pitchFamily="34" charset="0"/>
                </a:endParaRPr>
              </a:p>
            </p:txBody>
          </p:sp>
          <p:pic>
            <p:nvPicPr>
              <p:cNvPr id="82" name="Graphic 81">
                <a:extLst>
                  <a:ext uri="{FF2B5EF4-FFF2-40B4-BE49-F238E27FC236}">
                    <a16:creationId xmlns:a16="http://schemas.microsoft.com/office/drawing/2014/main" id="{7A5FC20B-9969-730C-0011-6144B72FBD8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4660540">
                <a:off x="7892231" y="3111560"/>
                <a:ext cx="240656" cy="240656"/>
              </a:xfrm>
              <a:prstGeom prst="rect">
                <a:avLst/>
              </a:prstGeom>
            </p:spPr>
          </p:pic>
        </p:grpSp>
        <p:sp>
          <p:nvSpPr>
            <p:cNvPr id="12" name="Oval 11">
              <a:extLst>
                <a:ext uri="{FF2B5EF4-FFF2-40B4-BE49-F238E27FC236}">
                  <a16:creationId xmlns:a16="http://schemas.microsoft.com/office/drawing/2014/main" id="{BF619B16-6A9F-F294-6FFA-892BE5D6EB28}"/>
                </a:ext>
                <a:ext uri="{C183D7F6-B498-43B3-948B-1728B52AA6E4}">
                  <adec:decorative xmlns:adec="http://schemas.microsoft.com/office/drawing/2017/decorative" val="1"/>
                </a:ext>
              </a:extLst>
            </p:cNvPr>
            <p:cNvSpPr/>
            <p:nvPr/>
          </p:nvSpPr>
          <p:spPr bwMode="auto">
            <a:xfrm>
              <a:off x="6117741" y="1658985"/>
              <a:ext cx="3017520" cy="3069235"/>
            </a:xfrm>
            <a:prstGeom prst="ellipse">
              <a:avLst/>
            </a:prstGeom>
            <a:solidFill>
              <a:schemeClr val="bg2">
                <a:lumMod val="90000"/>
                <a:lumOff val="10000"/>
              </a:schemeClr>
            </a:solidFill>
          </p:spPr>
          <p:txBody>
            <a:bodyPr vert="horz" wrap="square" lIns="91440" tIns="45720" rIns="91440" bIns="45720" rtlCol="0" anchor="ctr" anchorCtr="0">
              <a:noAutofit/>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w="3175">
                  <a:noFill/>
                </a:ln>
                <a:gradFill>
                  <a:gsLst>
                    <a:gs pos="0">
                      <a:schemeClr val="tx1"/>
                    </a:gs>
                    <a:gs pos="100000">
                      <a:schemeClr val="tx1"/>
                    </a:gs>
                  </a:gsLst>
                  <a:path path="circle">
                    <a:fillToRect l="100000" t="100000"/>
                  </a:path>
                </a:gradFill>
                <a:effectLst/>
                <a:uLnTx/>
                <a:uFillTx/>
                <a:latin typeface="Segoe Sans Display Semibold"/>
                <a:ea typeface="+mn-ea"/>
                <a:cs typeface="Segoe UI" pitchFamily="34" charset="0"/>
              </a:endParaRPr>
            </a:p>
          </p:txBody>
        </p:sp>
        <p:sp>
          <p:nvSpPr>
            <p:cNvPr id="13" name="TextBox 12">
              <a:extLst>
                <a:ext uri="{FF2B5EF4-FFF2-40B4-BE49-F238E27FC236}">
                  <a16:creationId xmlns:a16="http://schemas.microsoft.com/office/drawing/2014/main" id="{33597034-BCC5-BC9B-4B73-6BD847E8C0D2}"/>
                </a:ext>
                <a:ext uri="{C183D7F6-B498-43B3-948B-1728B52AA6E4}">
                  <adec:decorative xmlns:adec="http://schemas.microsoft.com/office/drawing/2017/decorative" val="1"/>
                </a:ext>
              </a:extLst>
            </p:cNvPr>
            <p:cNvSpPr txBox="1"/>
            <p:nvPr/>
          </p:nvSpPr>
          <p:spPr>
            <a:xfrm>
              <a:off x="6364230" y="1825815"/>
              <a:ext cx="2559058" cy="2440161"/>
            </a:xfrm>
            <a:prstGeom prst="rect">
              <a:avLst/>
            </a:prstGeom>
            <a:noFill/>
          </p:spPr>
          <p:txBody>
            <a:bodyPr spcFirstLastPara="1" wrap="none" lIns="0" tIns="0" rIns="0" bIns="0" numCol="1" rtlCol="0">
              <a:prstTxWarp prst="textArchUp">
                <a:avLst>
                  <a:gd name="adj" fmla="val 13439213"/>
                </a:avLst>
              </a:prstTxWarp>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78 trillion signals</a:t>
              </a:r>
            </a:p>
          </p:txBody>
        </p:sp>
        <p:sp>
          <p:nvSpPr>
            <p:cNvPr id="14" name="TextBox 13">
              <a:extLst>
                <a:ext uri="{FF2B5EF4-FFF2-40B4-BE49-F238E27FC236}">
                  <a16:creationId xmlns:a16="http://schemas.microsoft.com/office/drawing/2014/main" id="{703C8E3C-9FBA-C871-1574-609EAB15DE24}"/>
                </a:ext>
                <a:ext uri="{C183D7F6-B498-43B3-948B-1728B52AA6E4}">
                  <adec:decorative xmlns:adec="http://schemas.microsoft.com/office/drawing/2017/decorative" val="1"/>
                </a:ext>
              </a:extLst>
            </p:cNvPr>
            <p:cNvSpPr txBox="1"/>
            <p:nvPr/>
          </p:nvSpPr>
          <p:spPr>
            <a:xfrm>
              <a:off x="6982831" y="5673359"/>
              <a:ext cx="1275048" cy="276999"/>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Multi-AI</a:t>
              </a:r>
            </a:p>
          </p:txBody>
        </p:sp>
        <p:sp>
          <p:nvSpPr>
            <p:cNvPr id="15" name="TextBox 14">
              <a:extLst>
                <a:ext uri="{FF2B5EF4-FFF2-40B4-BE49-F238E27FC236}">
                  <a16:creationId xmlns:a16="http://schemas.microsoft.com/office/drawing/2014/main" id="{1725CE50-7A8B-DE86-2BCA-A988C4F1CBE0}"/>
                </a:ext>
                <a:ext uri="{C183D7F6-B498-43B3-948B-1728B52AA6E4}">
                  <adec:decorative xmlns:adec="http://schemas.microsoft.com/office/drawing/2017/decorative" val="1"/>
                </a:ext>
              </a:extLst>
            </p:cNvPr>
            <p:cNvSpPr txBox="1"/>
            <p:nvPr/>
          </p:nvSpPr>
          <p:spPr>
            <a:xfrm>
              <a:off x="9865188" y="1416481"/>
              <a:ext cx="1395596" cy="276999"/>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Multiplatform</a:t>
              </a:r>
            </a:p>
          </p:txBody>
        </p:sp>
        <p:sp>
          <p:nvSpPr>
            <p:cNvPr id="16" name="Oval 15">
              <a:extLst>
                <a:ext uri="{FF2B5EF4-FFF2-40B4-BE49-F238E27FC236}">
                  <a16:creationId xmlns:a16="http://schemas.microsoft.com/office/drawing/2014/main" id="{AB503676-17B5-E69F-B2C6-905690EE5A93}"/>
                </a:ext>
                <a:ext uri="{C183D7F6-B498-43B3-948B-1728B52AA6E4}">
                  <adec:decorative xmlns:adec="http://schemas.microsoft.com/office/drawing/2017/decorative" val="1"/>
                </a:ext>
              </a:extLst>
            </p:cNvPr>
            <p:cNvSpPr/>
            <p:nvPr/>
          </p:nvSpPr>
          <p:spPr bwMode="auto">
            <a:xfrm>
              <a:off x="6405777" y="1947666"/>
              <a:ext cx="2441448" cy="2440161"/>
            </a:xfrm>
            <a:prstGeom prst="ellipse">
              <a:avLst/>
            </a:prstGeom>
            <a:solidFill>
              <a:schemeClr val="bg2"/>
            </a:solidFill>
          </p:spPr>
          <p:txBody>
            <a:bodyPr vert="horz" wrap="square" lIns="91440" tIns="45720" rIns="91440" bIns="45720" rtlCol="0" anchor="ctr" anchorCtr="0">
              <a:noAutofit/>
            </a:bodyPr>
            <a:lstStyle/>
            <a:p>
              <a:pPr marL="0" marR="0" lvl="0" indent="0" algn="l" defTabSz="91436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w="3175">
                  <a:noFill/>
                </a:ln>
                <a:gradFill>
                  <a:gsLst>
                    <a:gs pos="0">
                      <a:schemeClr val="tx1"/>
                    </a:gs>
                    <a:gs pos="100000">
                      <a:schemeClr val="tx1"/>
                    </a:gs>
                  </a:gsLst>
                  <a:path path="circle">
                    <a:fillToRect l="100000" t="100000"/>
                  </a:path>
                </a:gradFill>
                <a:effectLst/>
                <a:uLnTx/>
                <a:uFillTx/>
                <a:latin typeface="Segoe Sans Display Semibold"/>
                <a:ea typeface="+mn-ea"/>
                <a:cs typeface="Segoe UI" pitchFamily="34" charset="0"/>
              </a:endParaRPr>
            </a:p>
          </p:txBody>
        </p:sp>
        <p:grpSp>
          <p:nvGrpSpPr>
            <p:cNvPr id="17" name="Group 16">
              <a:extLst>
                <a:ext uri="{FF2B5EF4-FFF2-40B4-BE49-F238E27FC236}">
                  <a16:creationId xmlns:a16="http://schemas.microsoft.com/office/drawing/2014/main" id="{0539E545-7D3F-372E-9BE1-CC5018902DE7}"/>
                </a:ext>
              </a:extLst>
            </p:cNvPr>
            <p:cNvGrpSpPr/>
            <p:nvPr/>
          </p:nvGrpSpPr>
          <p:grpSpPr>
            <a:xfrm>
              <a:off x="6880280" y="2343045"/>
              <a:ext cx="1492443" cy="1401478"/>
              <a:chOff x="5284873" y="3055458"/>
              <a:chExt cx="1698994" cy="1595440"/>
            </a:xfrm>
          </p:grpSpPr>
          <p:pic>
            <p:nvPicPr>
              <p:cNvPr id="23" name="Picture 22">
                <a:extLst>
                  <a:ext uri="{FF2B5EF4-FFF2-40B4-BE49-F238E27FC236}">
                    <a16:creationId xmlns:a16="http://schemas.microsoft.com/office/drawing/2014/main" id="{2A416EB2-505E-1E08-6188-5ADBEC36737A}"/>
                  </a:ext>
                </a:extLst>
              </p:cNvPr>
              <p:cNvPicPr>
                <a:picLocks noChangeAspect="1"/>
              </p:cNvPicPr>
              <p:nvPr/>
            </p:nvPicPr>
            <p:blipFill>
              <a:blip r:embed="rId20"/>
              <a:stretch>
                <a:fillRect/>
              </a:stretch>
            </p:blipFill>
            <p:spPr>
              <a:xfrm>
                <a:off x="5509573" y="3055458"/>
                <a:ext cx="1249594" cy="1131880"/>
              </a:xfrm>
              <a:prstGeom prst="rect">
                <a:avLst/>
              </a:prstGeom>
            </p:spPr>
          </p:pic>
          <p:sp>
            <p:nvSpPr>
              <p:cNvPr id="24" name="Rectangle 23">
                <a:extLst>
                  <a:ext uri="{FF2B5EF4-FFF2-40B4-BE49-F238E27FC236}">
                    <a16:creationId xmlns:a16="http://schemas.microsoft.com/office/drawing/2014/main" id="{CB0E8C0C-4038-DA86-DE93-B736667630BB}"/>
                  </a:ext>
                </a:extLst>
              </p:cNvPr>
              <p:cNvSpPr/>
              <p:nvPr/>
            </p:nvSpPr>
            <p:spPr bwMode="auto">
              <a:xfrm>
                <a:off x="5284873" y="4501706"/>
                <a:ext cx="1698994" cy="149192"/>
              </a:xfrm>
              <a:prstGeom prst="rect">
                <a:avLst/>
              </a:prstGeom>
              <a:noFill/>
              <a:ln w="2286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Segoe UI" pitchFamily="34" charset="0"/>
                    <a:cs typeface="Segoe UI" pitchFamily="34" charset="0"/>
                  </a:rPr>
                  <a:t>Microsoft Security Copilot</a:t>
                </a:r>
              </a:p>
            </p:txBody>
          </p:sp>
        </p:grpSp>
        <p:sp>
          <p:nvSpPr>
            <p:cNvPr id="18" name="TextBox 17">
              <a:extLst>
                <a:ext uri="{FF2B5EF4-FFF2-40B4-BE49-F238E27FC236}">
                  <a16:creationId xmlns:a16="http://schemas.microsoft.com/office/drawing/2014/main" id="{ED69F505-C69D-CE8A-0A70-0E1BB4D208CD}"/>
                </a:ext>
                <a:ext uri="{C183D7F6-B498-43B3-948B-1728B52AA6E4}">
                  <adec:decorative xmlns:adec="http://schemas.microsoft.com/office/drawing/2017/decorative" val="1"/>
                </a:ext>
              </a:extLst>
            </p:cNvPr>
            <p:cNvSpPr txBox="1"/>
            <p:nvPr/>
          </p:nvSpPr>
          <p:spPr>
            <a:xfrm>
              <a:off x="3906969" y="1416481"/>
              <a:ext cx="1275048" cy="276999"/>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gradFill>
                    <a:gsLst>
                      <a:gs pos="0">
                        <a:schemeClr val="tx1"/>
                      </a:gs>
                      <a:gs pos="100000">
                        <a:schemeClr val="tx1"/>
                      </a:gs>
                    </a:gsLst>
                    <a:path path="circle">
                      <a:fillToRect l="100000" t="100000"/>
                    </a:path>
                  </a:gradFill>
                  <a:effectLst/>
                  <a:uLnTx/>
                  <a:uFillTx/>
                  <a:latin typeface="Segoe Sans Display Semibold"/>
                  <a:ea typeface="+mn-ea"/>
                  <a:cs typeface="+mn-cs"/>
                </a:rPr>
                <a:t>Multicloud</a:t>
              </a:r>
            </a:p>
          </p:txBody>
        </p:sp>
        <p:pic>
          <p:nvPicPr>
            <p:cNvPr id="19" name="Picture 196">
              <a:extLst>
                <a:ext uri="{FF2B5EF4-FFF2-40B4-BE49-F238E27FC236}">
                  <a16:creationId xmlns:a16="http://schemas.microsoft.com/office/drawing/2014/main" id="{468AC8A4-2A4B-100B-8084-A64462FE38C0}"/>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8480797" y="5647266"/>
              <a:ext cx="360649" cy="329183"/>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78895C9B-6290-C434-4CF8-409135CC291C}"/>
                </a:ext>
              </a:extLst>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186737" y="5647266"/>
              <a:ext cx="324982" cy="329184"/>
            </a:xfrm>
            <a:prstGeom prst="rect">
              <a:avLst/>
            </a:prstGeom>
            <a:noFill/>
          </p:spPr>
        </p:pic>
        <p:pic>
          <p:nvPicPr>
            <p:cNvPr id="21" name="Picture 28">
              <a:extLst>
                <a:ext uri="{FF2B5EF4-FFF2-40B4-BE49-F238E27FC236}">
                  <a16:creationId xmlns:a16="http://schemas.microsoft.com/office/drawing/2014/main" id="{83E779B3-4242-6801-25F5-C1382B4CEB56}"/>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9855625" y="5695570"/>
              <a:ext cx="329184" cy="232575"/>
            </a:xfrm>
            <a:prstGeom prst="rect">
              <a:avLst/>
            </a:prstGeom>
          </p:spPr>
        </p:pic>
        <p:pic>
          <p:nvPicPr>
            <p:cNvPr id="22" name="Picture 41">
              <a:extLst>
                <a:ext uri="{FF2B5EF4-FFF2-40B4-BE49-F238E27FC236}">
                  <a16:creationId xmlns:a16="http://schemas.microsoft.com/office/drawing/2014/main" id="{725CA0ED-0EBB-CA3C-9451-4CBAFA72076F}"/>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0528716" y="5647266"/>
              <a:ext cx="329184" cy="329184"/>
            </a:xfrm>
            <a:prstGeom prst="rect">
              <a:avLst/>
            </a:prstGeom>
          </p:spPr>
        </p:pic>
      </p:grpSp>
      <p:sp>
        <p:nvSpPr>
          <p:cNvPr id="40" name="Title 39">
            <a:extLst>
              <a:ext uri="{FF2B5EF4-FFF2-40B4-BE49-F238E27FC236}">
                <a16:creationId xmlns:a16="http://schemas.microsoft.com/office/drawing/2014/main" id="{532784A6-5759-3F25-BEC2-2BB9BBBDF7FB}"/>
              </a:ext>
            </a:extLst>
          </p:cNvPr>
          <p:cNvSpPr>
            <a:spLocks noGrp="1"/>
          </p:cNvSpPr>
          <p:nvPr>
            <p:ph type="title"/>
          </p:nvPr>
        </p:nvSpPr>
        <p:spPr>
          <a:xfrm>
            <a:off x="588963" y="2259449"/>
            <a:ext cx="3086205" cy="2339102"/>
          </a:xfrm>
        </p:spPr>
        <p:txBody>
          <a:bodyPr/>
          <a:lstStyle/>
          <a:p>
            <a:r>
              <a:rPr lang="en-US" sz="4000"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t>Microsoft Security</a:t>
            </a:r>
            <a:br>
              <a:rPr lang="en-US" sz="4000" noProof="0"/>
            </a:br>
            <a:r>
              <a:rPr lang="en-US" sz="2400" noProof="0"/>
              <a:t>Six product families integrating over 50 product categories </a:t>
            </a:r>
            <a:endParaRPr lang="en-US" sz="4000"/>
          </a:p>
        </p:txBody>
      </p:sp>
    </p:spTree>
    <p:extLst>
      <p:ext uri="{BB962C8B-B14F-4D97-AF65-F5344CB8AC3E}">
        <p14:creationId xmlns:p14="http://schemas.microsoft.com/office/powerpoint/2010/main" val="283509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nodeType="withEffect">
                                  <p:stCondLst>
                                    <p:cond delay="0"/>
                                  </p:stCondLst>
                                  <p:childTnLst>
                                    <p:animMotion origin="layout" path="M 0.01667 -0.00046 L -6.25E-7 3.7037E-7 " pathEditMode="relative" rAng="0" ptsTypes="AA">
                                      <p:cBhvr>
                                        <p:cTn id="9" dur="500" fill="hold"/>
                                        <p:tgtEl>
                                          <p:spTgt spid="2"/>
                                        </p:tgtEl>
                                        <p:attrNameLst>
                                          <p:attrName>ppt_x</p:attrName>
                                          <p:attrName>ppt_y</p:attrName>
                                        </p:attrNameLst>
                                      </p:cBhvr>
                                      <p:rCtr x="-833" y="23"/>
                                    </p:animMotion>
                                  </p:childTnLst>
                                </p:cTn>
                              </p:par>
                              <p:par>
                                <p:cTn id="10" presetID="10"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250"/>
                                        <p:tgtEl>
                                          <p:spTgt spid="40"/>
                                        </p:tgtEl>
                                      </p:cBhvr>
                                    </p:animEffect>
                                  </p:childTnLst>
                                </p:cTn>
                              </p:par>
                              <p:par>
                                <p:cTn id="13" presetID="42" presetClass="path" presetSubtype="0" decel="100000" fill="hold" grpId="1" nodeType="withEffect">
                                  <p:stCondLst>
                                    <p:cond delay="0"/>
                                  </p:stCondLst>
                                  <p:childTnLst>
                                    <p:animMotion origin="layout" path="M -0.01718 -0.00023 L -2.70833E-6 3.7037E-7 " pathEditMode="relative" rAng="0" ptsTypes="AA">
                                      <p:cBhvr>
                                        <p:cTn id="14" dur="500" fill="hold"/>
                                        <p:tgtEl>
                                          <p:spTgt spid="40"/>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C746-382B-2A05-FBD7-18C76ABB6325}"/>
              </a:ext>
            </a:extLst>
          </p:cNvPr>
          <p:cNvSpPr>
            <a:spLocks noGrp="1"/>
          </p:cNvSpPr>
          <p:nvPr>
            <p:ph type="title"/>
          </p:nvPr>
        </p:nvSpPr>
        <p:spPr>
          <a:xfrm>
            <a:off x="585216" y="3152001"/>
            <a:ext cx="6675120" cy="553998"/>
          </a:xfrm>
        </p:spPr>
        <p:txBody>
          <a:bodyPr/>
          <a:lstStyle/>
          <a:p>
            <a:r>
              <a:rPr lang="en-US"/>
              <a:t>Extensibility and Agents</a:t>
            </a:r>
          </a:p>
        </p:txBody>
      </p:sp>
    </p:spTree>
    <p:extLst>
      <p:ext uri="{BB962C8B-B14F-4D97-AF65-F5344CB8AC3E}">
        <p14:creationId xmlns:p14="http://schemas.microsoft.com/office/powerpoint/2010/main" val="11083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4.79167E-6 0.03889 L -4.79167E-6 0 " pathEditMode="relative" rAng="0" ptsTypes="AA">
                                      <p:cBhvr>
                                        <p:cTn id="9"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A7ED2BDF-2EEF-A9B7-8337-9BD05A57D752}"/>
              </a:ext>
            </a:extLst>
          </p:cNvPr>
          <p:cNvSpPr txBox="1">
            <a:spLocks noGrp="1"/>
          </p:cNvSpPr>
          <p:nvPr>
            <p:ph type="title" idx="4294967295"/>
          </p:nvPr>
        </p:nvSpPr>
        <p:spPr>
          <a:xfrm>
            <a:off x="588963" y="1625305"/>
            <a:ext cx="3705310" cy="55399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What are </a:t>
            </a:r>
            <a:r>
              <a:rPr kumimoji="0" lang="en-US" sz="3600" b="0" i="0" u="none" strike="noStrike" kern="1200" cap="none" spc="0" normalizeH="0" baseline="0" noProof="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effectLst/>
                <a:uLnTx/>
                <a:uFillTx/>
                <a:latin typeface="+mj-lt"/>
                <a:ea typeface="+mn-ea"/>
                <a:cs typeface="Segoe UI" pitchFamily="34" charset="0"/>
              </a:rPr>
              <a:t>plugins</a:t>
            </a: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a:t>
            </a:r>
          </a:p>
        </p:txBody>
      </p:sp>
      <p:pic>
        <p:nvPicPr>
          <p:cNvPr id="14" name="Picture 13">
            <a:extLst>
              <a:ext uri="{FF2B5EF4-FFF2-40B4-BE49-F238E27FC236}">
                <a16:creationId xmlns:a16="http://schemas.microsoft.com/office/drawing/2014/main" id="{19244FB9-F3B5-6D05-C82A-D5EC9A55CE14}"/>
              </a:ext>
              <a:ext uri="{C183D7F6-B498-43B3-948B-1728B52AA6E4}">
                <adec:decorative xmlns:adec="http://schemas.microsoft.com/office/drawing/2017/decorative" val="1"/>
              </a:ext>
            </a:extLst>
          </p:cNvPr>
          <p:cNvPicPr>
            <a:picLocks noChangeAspect="1"/>
          </p:cNvPicPr>
          <p:nvPr/>
        </p:nvPicPr>
        <p:blipFill rotWithShape="1">
          <a:blip r:embed="rId3"/>
          <a:srcRect l="1659" r="1128"/>
          <a:stretch/>
        </p:blipFill>
        <p:spPr>
          <a:xfrm>
            <a:off x="7175327" y="0"/>
            <a:ext cx="5016673" cy="6858000"/>
          </a:xfrm>
          <a:prstGeom prst="roundRect">
            <a:avLst>
              <a:gd name="adj" fmla="val 0"/>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 Placeholder 8">
            <a:extLst>
              <a:ext uri="{FF2B5EF4-FFF2-40B4-BE49-F238E27FC236}">
                <a16:creationId xmlns:a16="http://schemas.microsoft.com/office/drawing/2014/main" id="{9CDECB9C-CD26-DE74-FDB2-D9061DAB7CAB}"/>
              </a:ext>
            </a:extLst>
          </p:cNvPr>
          <p:cNvSpPr txBox="1">
            <a:spLocks/>
          </p:cNvSpPr>
          <p:nvPr/>
        </p:nvSpPr>
        <p:spPr>
          <a:xfrm>
            <a:off x="588964" y="2613704"/>
            <a:ext cx="5542898" cy="1015663"/>
          </a:xfrm>
          <a:prstGeom prst="rect">
            <a:avLst/>
          </a:prstGeom>
        </p:spPr>
        <p:txBody>
          <a:bodyPr vert="horz" wrap="square" lIns="0" tIns="45720" rIns="91440" bIns="4572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3000"/>
              </a:spcAft>
              <a:buFont typeface="Wingdings" panose="05000000000000000000" pitchFamily="2" charset="2"/>
              <a:buNone/>
            </a:pPr>
            <a:r>
              <a:rPr lang="en-US" sz="2000">
                <a:cs typeface="Segoe UI"/>
              </a:rPr>
              <a:t>Plugins are software components that allow Security Copilot to connect to external services, further extending the product’s capabilities.</a:t>
            </a:r>
            <a:endParaRPr lang="en-US" sz="2000"/>
          </a:p>
        </p:txBody>
      </p:sp>
      <p:cxnSp>
        <p:nvCxnSpPr>
          <p:cNvPr id="6" name="Straight Connector 5">
            <a:extLst>
              <a:ext uri="{FF2B5EF4-FFF2-40B4-BE49-F238E27FC236}">
                <a16:creationId xmlns:a16="http://schemas.microsoft.com/office/drawing/2014/main" id="{E99D1C0A-4D22-07AD-1ACE-A56FE7B03D08}"/>
              </a:ext>
              <a:ext uri="{C183D7F6-B498-43B3-948B-1728B52AA6E4}">
                <adec:decorative xmlns:adec="http://schemas.microsoft.com/office/drawing/2017/decorative" val="1"/>
              </a:ext>
            </a:extLst>
          </p:cNvPr>
          <p:cNvCxnSpPr>
            <a:cxnSpLocks/>
          </p:cNvCxnSpPr>
          <p:nvPr/>
        </p:nvCxnSpPr>
        <p:spPr>
          <a:xfrm>
            <a:off x="588964" y="3923199"/>
            <a:ext cx="5542898"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BE57FCE-9B9E-73E4-2B55-2315FAADC211}"/>
              </a:ext>
            </a:extLst>
          </p:cNvPr>
          <p:cNvSpPr txBox="1"/>
          <p:nvPr/>
        </p:nvSpPr>
        <p:spPr>
          <a:xfrm>
            <a:off x="588964" y="4217031"/>
            <a:ext cx="5597524" cy="1015663"/>
          </a:xfrm>
          <a:prstGeom prst="rect">
            <a:avLst/>
          </a:prstGeom>
        </p:spPr>
        <p:txBody>
          <a:bodyPr vert="horz" wrap="square" lIns="0" tIns="45720" rIns="91440" bIns="45720" rtlCol="0" anchor="ctr" anchorCtr="0">
            <a:spAutoFit/>
          </a:bodyPr>
          <a:lstStyle>
            <a:defPPr>
              <a:defRPr lang="en-US"/>
            </a:defPPr>
            <a:lvl1pPr marR="0" indent="0" defTabSz="932742" fontAlgn="auto">
              <a:lnSpc>
                <a:spcPct val="100000"/>
              </a:lnSpc>
              <a:spcBef>
                <a:spcPct val="20000"/>
              </a:spcBef>
              <a:spcAft>
                <a:spcPts val="3000"/>
              </a:spcAft>
              <a:buClrTx/>
              <a:buSzPct val="90000"/>
              <a:buFont typeface="Wingdings" panose="05000000000000000000" pitchFamily="2" charset="2"/>
              <a:buNone/>
              <a:tabLst/>
              <a:defRPr sz="2000" spc="0" baseline="0">
                <a:cs typeface="Segoe UI"/>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Users can utilize built-in plugins from Microsoft and non-Microsoft services, or they can upload their own custom plugin.</a:t>
            </a:r>
          </a:p>
        </p:txBody>
      </p:sp>
    </p:spTree>
    <p:extLst>
      <p:ext uri="{BB962C8B-B14F-4D97-AF65-F5344CB8AC3E}">
        <p14:creationId xmlns:p14="http://schemas.microsoft.com/office/powerpoint/2010/main" val="376618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42" presetClass="path" presetSubtype="0" decel="100000" fill="hold" grpId="1" nodeType="withEffect">
                                  <p:stCondLst>
                                    <p:cond delay="250"/>
                                  </p:stCondLst>
                                  <p:childTnLst>
                                    <p:animMotion origin="layout" path="M -4.58333E-6 0.03889 L -4.58333E-6 3.7037E-7 " pathEditMode="relative" rAng="0" ptsTypes="AA">
                                      <p:cBhvr>
                                        <p:cTn id="9" dur="500" fill="hold"/>
                                        <p:tgtEl>
                                          <p:spTgt spid="12"/>
                                        </p:tgtEl>
                                        <p:attrNameLst>
                                          <p:attrName>ppt_x</p:attrName>
                                          <p:attrName>ppt_y</p:attrName>
                                        </p:attrNameLst>
                                      </p:cBhvr>
                                      <p:rCtr x="0" y="-1944"/>
                                    </p:animMotion>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42" presetClass="path" presetSubtype="0" decel="100000" fill="hold" nodeType="withEffect">
                                  <p:stCondLst>
                                    <p:cond delay="500"/>
                                  </p:stCondLst>
                                  <p:childTnLst>
                                    <p:animMotion origin="layout" path="M -4.58333E-6 0.03889 L -4.58333E-6 3.7037E-7 " pathEditMode="relative" rAng="0" ptsTypes="AA">
                                      <p:cBhvr>
                                        <p:cTn id="14" dur="500" fill="hold"/>
                                        <p:tgtEl>
                                          <p:spTgt spid="6"/>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grpId="1" nodeType="withEffect">
                                  <p:stCondLst>
                                    <p:cond delay="500"/>
                                  </p:stCondLst>
                                  <p:childTnLst>
                                    <p:animMotion origin="layout" path="M -4.58333E-6 0.03889 L -4.58333E-6 3.7037E-7 " pathEditMode="relative" rAng="0" ptsTypes="AA">
                                      <p:cBhvr>
                                        <p:cTn id="19" dur="500" fill="hold"/>
                                        <p:tgtEl>
                                          <p:spTgt spid="9"/>
                                        </p:tgtEl>
                                        <p:attrNameLst>
                                          <p:attrName>ppt_x</p:attrName>
                                          <p:attrName>ppt_y</p:attrName>
                                        </p:attrNameLst>
                                      </p:cBhvr>
                                      <p:rCtr x="0" y="-1944"/>
                                    </p:animMotion>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50"/>
                                        <p:tgtEl>
                                          <p:spTgt spid="14"/>
                                        </p:tgtEl>
                                      </p:cBhvr>
                                    </p:animEffect>
                                  </p:childTnLst>
                                </p:cTn>
                              </p:par>
                              <p:par>
                                <p:cTn id="23" presetID="42" presetClass="path" presetSubtype="0" decel="100000" fill="hold" nodeType="withEffect">
                                  <p:stCondLst>
                                    <p:cond delay="0"/>
                                  </p:stCondLst>
                                  <p:childTnLst>
                                    <p:animMotion origin="layout" path="M 0.01667 -0.00046 L -6.25E-7 3.7037E-7 " pathEditMode="relative" rAng="0" ptsTypes="AA">
                                      <p:cBhvr>
                                        <p:cTn id="24" dur="500" fill="hold"/>
                                        <p:tgtEl>
                                          <p:spTgt spid="14"/>
                                        </p:tgtEl>
                                        <p:attrNameLst>
                                          <p:attrName>ppt_x</p:attrName>
                                          <p:attrName>ppt_y</p:attrName>
                                        </p:attrNameLst>
                                      </p:cBhvr>
                                      <p:rCtr x="-833" y="23"/>
                                    </p:animMotion>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42" presetClass="path" presetSubtype="0" decel="100000" fill="hold" grpId="1" nodeType="withEffect">
                                  <p:stCondLst>
                                    <p:cond delay="0"/>
                                  </p:stCondLst>
                                  <p:childTnLst>
                                    <p:animMotion origin="layout" path="M -0.01718 -0.00023 L -2.70833E-6 3.7037E-7 " pathEditMode="relative" rAng="0" ptsTypes="AA">
                                      <p:cBhvr>
                                        <p:cTn id="29" dur="500" fill="hold"/>
                                        <p:tgtEl>
                                          <p:spTgt spid="11"/>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50A15D0-3B24-B173-D70A-5361CC66A271}"/>
              </a:ext>
              <a:ext uri="{C183D7F6-B498-43B3-948B-1728B52AA6E4}">
                <adec:decorative xmlns:adec="http://schemas.microsoft.com/office/drawing/2017/decorative" val="1"/>
              </a:ext>
            </a:extLst>
          </p:cNvPr>
          <p:cNvSpPr/>
          <p:nvPr/>
        </p:nvSpPr>
        <p:spPr bwMode="auto">
          <a:xfrm flipH="1">
            <a:off x="588963" y="1900238"/>
            <a:ext cx="11017250" cy="4274913"/>
          </a:xfrm>
          <a:prstGeom prst="roundRect">
            <a:avLst>
              <a:gd name="adj" fmla="val 436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182880" rtlCol="0" anchor="t" anchorCtr="0"/>
          <a:lstStyle/>
          <a:p>
            <a:pPr algn="ctr" defTabSz="914400">
              <a:spcAft>
                <a:spcPts val="600"/>
              </a:spcAft>
              <a:tabLst>
                <a:tab pos="1371600" algn="l"/>
              </a:tabLst>
            </a:pPr>
            <a:endParaRPr lang="en-US" sz="1800" err="1">
              <a:gradFill>
                <a:gsLst>
                  <a:gs pos="0">
                    <a:srgbClr val="F2F2F2"/>
                  </a:gs>
                  <a:gs pos="100000">
                    <a:srgbClr val="D2D2D2"/>
                  </a:gs>
                </a:gsLst>
                <a:lin ang="2700000" scaled="0"/>
              </a:gradFill>
              <a:latin typeface="+mj-lt"/>
            </a:endParaRPr>
          </a:p>
        </p:txBody>
      </p:sp>
      <p:sp>
        <p:nvSpPr>
          <p:cNvPr id="2" name="Title 1">
            <a:extLst>
              <a:ext uri="{FF2B5EF4-FFF2-40B4-BE49-F238E27FC236}">
                <a16:creationId xmlns:a16="http://schemas.microsoft.com/office/drawing/2014/main" id="{4196744C-8AA7-AEC3-D773-D0D4CA01B62C}"/>
              </a:ext>
            </a:extLst>
          </p:cNvPr>
          <p:cNvSpPr>
            <a:spLocks noGrp="1"/>
          </p:cNvSpPr>
          <p:nvPr>
            <p:ph type="title"/>
          </p:nvPr>
        </p:nvSpPr>
        <p:spPr>
          <a:xfrm>
            <a:off x="588963" y="457200"/>
            <a:ext cx="11017250" cy="923330"/>
          </a:xfrm>
        </p:spPr>
        <p:txBody>
          <a:bodyPr>
            <a:normAutofit fontScale="90000"/>
          </a:bodyPr>
          <a:lstStyle/>
          <a:p>
            <a:pPr algn="ctr"/>
            <a:r>
              <a:rPr lang="en-US" spc="0">
                <a:gradFill flip="none" rotWithShape="1">
                  <a:gsLst>
                    <a:gs pos="61000">
                      <a:srgbClr val="D59ED7"/>
                    </a:gs>
                    <a:gs pos="78000">
                      <a:srgbClr val="8DC8E8"/>
                    </a:gs>
                    <a:gs pos="100000">
                      <a:srgbClr val="49C5B1"/>
                    </a:gs>
                    <a:gs pos="45000">
                      <a:srgbClr val="FFA38B"/>
                    </a:gs>
                  </a:gsLst>
                  <a:path path="circle">
                    <a:fillToRect l="100000" t="100000"/>
                  </a:path>
                  <a:tileRect r="-100000" b="-100000"/>
                </a:gradFill>
              </a:rPr>
              <a:t>Extending Intelligence </a:t>
            </a:r>
            <a:r>
              <a:rPr lang="en-US" sz="3600">
                <a:ea typeface="+mj-lt"/>
                <a:cs typeface="+mj-lt"/>
              </a:rPr>
              <a:t>through custom plugins</a:t>
            </a:r>
            <a:br>
              <a:rPr lang="en-US" sz="3600">
                <a:ea typeface="+mj-lt"/>
                <a:cs typeface="+mj-lt"/>
              </a:rPr>
            </a:br>
            <a:r>
              <a:rPr lang="en-US" sz="2400"/>
              <a:t>Types of custom plugins</a:t>
            </a:r>
            <a:r>
              <a:rPr lang="en-US" sz="2400">
                <a:ea typeface="+mj-lt"/>
                <a:cs typeface="+mj-lt"/>
              </a:rPr>
              <a:t> </a:t>
            </a:r>
            <a:endParaRPr lang="en-US"/>
          </a:p>
        </p:txBody>
      </p:sp>
      <p:sp>
        <p:nvSpPr>
          <p:cNvPr id="15" name="Text Placeholder 14">
            <a:extLst>
              <a:ext uri="{FF2B5EF4-FFF2-40B4-BE49-F238E27FC236}">
                <a16:creationId xmlns:a16="http://schemas.microsoft.com/office/drawing/2014/main" id="{7CA77E70-5D51-2FB9-4A74-1B8CFB89ED52}"/>
              </a:ext>
            </a:extLst>
          </p:cNvPr>
          <p:cNvSpPr>
            <a:spLocks noGrp="1"/>
          </p:cNvSpPr>
          <p:nvPr>
            <p:ph type="body" sz="quarter" idx="4294967295"/>
          </p:nvPr>
        </p:nvSpPr>
        <p:spPr>
          <a:xfrm>
            <a:off x="3172540" y="1744424"/>
            <a:ext cx="5846922" cy="307777"/>
          </a:xfrm>
          <a:solidFill>
            <a:schemeClr val="bg2"/>
          </a:solidFill>
        </p:spPr>
        <p:txBody>
          <a:bodyPr wrap="none" lIns="182880" rIns="182880" anchor="ctr" anchorCtr="0">
            <a:normAutofit fontScale="92500" lnSpcReduction="20000"/>
          </a:bodyPr>
          <a:lstStyle/>
          <a:p>
            <a:pPr marL="0" indent="0" algn="ctr">
              <a:spcAft>
                <a:spcPts val="3000"/>
              </a:spcAft>
              <a:buNone/>
            </a:pPr>
            <a:r>
              <a:rPr lang="en-US" sz="2000">
                <a:cs typeface="Segoe UI"/>
              </a:rPr>
              <a:t>Security Copilot supports </a:t>
            </a:r>
            <a:r>
              <a:rPr lang="en-US" sz="2000" b="1">
                <a:cs typeface="Segoe UI"/>
              </a:rPr>
              <a:t>three types </a:t>
            </a:r>
            <a:r>
              <a:rPr lang="en-US" sz="2000">
                <a:cs typeface="Segoe UI"/>
              </a:rPr>
              <a:t>of plugins</a:t>
            </a:r>
          </a:p>
        </p:txBody>
      </p:sp>
      <p:grpSp>
        <p:nvGrpSpPr>
          <p:cNvPr id="31" name="Group 30">
            <a:extLst>
              <a:ext uri="{FF2B5EF4-FFF2-40B4-BE49-F238E27FC236}">
                <a16:creationId xmlns:a16="http://schemas.microsoft.com/office/drawing/2014/main" id="{A93930E6-791B-B1AD-ACF5-C8E00E5DF3B3}"/>
              </a:ext>
              <a:ext uri="{C183D7F6-B498-43B3-948B-1728B52AA6E4}">
                <adec:decorative xmlns:adec="http://schemas.microsoft.com/office/drawing/2017/decorative" val="1"/>
              </a:ext>
            </a:extLst>
          </p:cNvPr>
          <p:cNvGrpSpPr/>
          <p:nvPr/>
        </p:nvGrpSpPr>
        <p:grpSpPr>
          <a:xfrm>
            <a:off x="8322639" y="2344537"/>
            <a:ext cx="811601" cy="811601"/>
            <a:chOff x="8207860" y="2200474"/>
            <a:chExt cx="811601" cy="811601"/>
          </a:xfrm>
        </p:grpSpPr>
        <p:sp>
          <p:nvSpPr>
            <p:cNvPr id="13" name="Oval 12">
              <a:extLst>
                <a:ext uri="{FF2B5EF4-FFF2-40B4-BE49-F238E27FC236}">
                  <a16:creationId xmlns:a16="http://schemas.microsoft.com/office/drawing/2014/main" id="{E1388C2C-C055-7CD9-ADD1-6AA35D26D89E}"/>
                </a:ext>
              </a:extLst>
            </p:cNvPr>
            <p:cNvSpPr/>
            <p:nvPr/>
          </p:nvSpPr>
          <p:spPr bwMode="auto">
            <a:xfrm>
              <a:off x="8207860" y="2200474"/>
              <a:ext cx="811601" cy="811601"/>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err="1">
                <a:solidFill>
                  <a:srgbClr val="FFFFFF"/>
                </a:solidFill>
                <a:latin typeface="+mj-lt"/>
              </a:endParaRPr>
            </a:p>
          </p:txBody>
        </p:sp>
        <p:pic>
          <p:nvPicPr>
            <p:cNvPr id="78" name="Graphic 77">
              <a:extLst>
                <a:ext uri="{FF2B5EF4-FFF2-40B4-BE49-F238E27FC236}">
                  <a16:creationId xmlns:a16="http://schemas.microsoft.com/office/drawing/2014/main" id="{B80F1BCB-8257-65C0-AEF0-3E2C565BB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5060" y="2377674"/>
              <a:ext cx="457200" cy="457200"/>
            </a:xfrm>
            <a:prstGeom prst="rect">
              <a:avLst/>
            </a:prstGeom>
          </p:spPr>
        </p:pic>
      </p:grpSp>
      <p:grpSp>
        <p:nvGrpSpPr>
          <p:cNvPr id="30" name="Group 29">
            <a:extLst>
              <a:ext uri="{FF2B5EF4-FFF2-40B4-BE49-F238E27FC236}">
                <a16:creationId xmlns:a16="http://schemas.microsoft.com/office/drawing/2014/main" id="{19CFF51A-72F6-F9AB-20E3-DDE5BE037F86}"/>
              </a:ext>
              <a:ext uri="{C183D7F6-B498-43B3-948B-1728B52AA6E4}">
                <adec:decorative xmlns:adec="http://schemas.microsoft.com/office/drawing/2017/decorative" val="1"/>
              </a:ext>
            </a:extLst>
          </p:cNvPr>
          <p:cNvGrpSpPr/>
          <p:nvPr/>
        </p:nvGrpSpPr>
        <p:grpSpPr>
          <a:xfrm>
            <a:off x="4654576" y="2344537"/>
            <a:ext cx="811601" cy="811601"/>
            <a:chOff x="4416726" y="2234138"/>
            <a:chExt cx="811601" cy="811601"/>
          </a:xfrm>
        </p:grpSpPr>
        <p:sp>
          <p:nvSpPr>
            <p:cNvPr id="12" name="Oval 11">
              <a:extLst>
                <a:ext uri="{FF2B5EF4-FFF2-40B4-BE49-F238E27FC236}">
                  <a16:creationId xmlns:a16="http://schemas.microsoft.com/office/drawing/2014/main" id="{B1CD4B3E-0FB1-88BD-0EE1-4586D4741351}"/>
                </a:ext>
              </a:extLst>
            </p:cNvPr>
            <p:cNvSpPr/>
            <p:nvPr/>
          </p:nvSpPr>
          <p:spPr bwMode="auto">
            <a:xfrm>
              <a:off x="4416726" y="2234138"/>
              <a:ext cx="811601" cy="811601"/>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err="1">
                <a:solidFill>
                  <a:srgbClr val="FFFFFF"/>
                </a:solidFill>
                <a:latin typeface="+mj-lt"/>
              </a:endParaRPr>
            </a:p>
          </p:txBody>
        </p:sp>
        <p:pic>
          <p:nvPicPr>
            <p:cNvPr id="80" name="Graphic 79">
              <a:extLst>
                <a:ext uri="{FF2B5EF4-FFF2-40B4-BE49-F238E27FC236}">
                  <a16:creationId xmlns:a16="http://schemas.microsoft.com/office/drawing/2014/main" id="{C52A5B93-B748-F5CB-B0FD-94E6802AC6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93926" y="2411338"/>
              <a:ext cx="457200" cy="457200"/>
            </a:xfrm>
            <a:prstGeom prst="rect">
              <a:avLst/>
            </a:prstGeom>
          </p:spPr>
        </p:pic>
      </p:grpSp>
      <p:grpSp>
        <p:nvGrpSpPr>
          <p:cNvPr id="3" name="Group 2">
            <a:extLst>
              <a:ext uri="{FF2B5EF4-FFF2-40B4-BE49-F238E27FC236}">
                <a16:creationId xmlns:a16="http://schemas.microsoft.com/office/drawing/2014/main" id="{686B04BB-AF3D-3656-3C73-30DB936F1E30}"/>
              </a:ext>
              <a:ext uri="{C183D7F6-B498-43B3-948B-1728B52AA6E4}">
                <adec:decorative xmlns:adec="http://schemas.microsoft.com/office/drawing/2017/decorative" val="1"/>
              </a:ext>
            </a:extLst>
          </p:cNvPr>
          <p:cNvGrpSpPr/>
          <p:nvPr/>
        </p:nvGrpSpPr>
        <p:grpSpPr>
          <a:xfrm>
            <a:off x="1004324" y="2338293"/>
            <a:ext cx="817845" cy="817845"/>
            <a:chOff x="1004324" y="2338293"/>
            <a:chExt cx="817845" cy="817845"/>
          </a:xfrm>
        </p:grpSpPr>
        <p:sp>
          <p:nvSpPr>
            <p:cNvPr id="10" name="Oval 9">
              <a:extLst>
                <a:ext uri="{FF2B5EF4-FFF2-40B4-BE49-F238E27FC236}">
                  <a16:creationId xmlns:a16="http://schemas.microsoft.com/office/drawing/2014/main" id="{FBC18C4E-1C1A-C1A0-43D6-451FA6264811}"/>
                </a:ext>
              </a:extLst>
            </p:cNvPr>
            <p:cNvSpPr/>
            <p:nvPr/>
          </p:nvSpPr>
          <p:spPr bwMode="auto">
            <a:xfrm>
              <a:off x="1004324" y="2338293"/>
              <a:ext cx="817845" cy="817845"/>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err="1">
                <a:solidFill>
                  <a:srgbClr val="FFFFFF"/>
                </a:solidFill>
                <a:latin typeface="+mj-lt"/>
              </a:endParaRPr>
            </a:p>
          </p:txBody>
        </p:sp>
        <p:pic>
          <p:nvPicPr>
            <p:cNvPr id="82" name="Graphic 81">
              <a:extLst>
                <a:ext uri="{FF2B5EF4-FFF2-40B4-BE49-F238E27FC236}">
                  <a16:creationId xmlns:a16="http://schemas.microsoft.com/office/drawing/2014/main" id="{BCA9D96D-8402-BEB0-5C2F-507BC72D11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4646" y="2518615"/>
              <a:ext cx="457200" cy="457200"/>
            </a:xfrm>
            <a:prstGeom prst="rect">
              <a:avLst/>
            </a:prstGeom>
          </p:spPr>
        </p:pic>
      </p:grpSp>
      <p:cxnSp>
        <p:nvCxnSpPr>
          <p:cNvPr id="18" name="Straight Connector 17">
            <a:extLst>
              <a:ext uri="{FF2B5EF4-FFF2-40B4-BE49-F238E27FC236}">
                <a16:creationId xmlns:a16="http://schemas.microsoft.com/office/drawing/2014/main" id="{9DE60A89-3505-4FBF-3C29-56A2D8F3F030}"/>
              </a:ext>
              <a:ext uri="{C183D7F6-B498-43B3-948B-1728B52AA6E4}">
                <adec:decorative xmlns:adec="http://schemas.microsoft.com/office/drawing/2017/decorative" val="1"/>
              </a:ext>
            </a:extLst>
          </p:cNvPr>
          <p:cNvCxnSpPr>
            <a:cxnSpLocks/>
          </p:cNvCxnSpPr>
          <p:nvPr/>
        </p:nvCxnSpPr>
        <p:spPr>
          <a:xfrm>
            <a:off x="4261380" y="2522707"/>
            <a:ext cx="0" cy="3293891"/>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5E3637-2CEE-3088-F61E-433E603DDCE1}"/>
              </a:ext>
              <a:ext uri="{C183D7F6-B498-43B3-948B-1728B52AA6E4}">
                <adec:decorative xmlns:adec="http://schemas.microsoft.com/office/drawing/2017/decorative" val="1"/>
              </a:ext>
            </a:extLst>
          </p:cNvPr>
          <p:cNvCxnSpPr>
            <a:cxnSpLocks/>
          </p:cNvCxnSpPr>
          <p:nvPr/>
        </p:nvCxnSpPr>
        <p:spPr>
          <a:xfrm>
            <a:off x="7933797" y="2522707"/>
            <a:ext cx="0" cy="3293891"/>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24" name="Text Placeholder 6">
            <a:extLst>
              <a:ext uri="{FF2B5EF4-FFF2-40B4-BE49-F238E27FC236}">
                <a16:creationId xmlns:a16="http://schemas.microsoft.com/office/drawing/2014/main" id="{5CC133E4-AA10-7DE5-68CD-A003398CAFB0}"/>
              </a:ext>
            </a:extLst>
          </p:cNvPr>
          <p:cNvSpPr txBox="1">
            <a:spLocks/>
          </p:cNvSpPr>
          <p:nvPr/>
        </p:nvSpPr>
        <p:spPr>
          <a:xfrm>
            <a:off x="1004324" y="3351036"/>
            <a:ext cx="3013963" cy="67786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371600">
              <a:spcBef>
                <a:spcPts val="0"/>
              </a:spcBef>
              <a:spcAft>
                <a:spcPts val="600"/>
              </a:spcAft>
              <a:buSzTx/>
              <a:buNone/>
              <a:tabLst>
                <a:tab pos="1371600" algn="l"/>
              </a:tabLst>
              <a:defRPr/>
            </a:pPr>
            <a:r>
              <a:rPr lang="en-US" sz="2000">
                <a:ln w="3175">
                  <a:noFill/>
                </a:ln>
                <a:gradFill>
                  <a:gsLst>
                    <a:gs pos="0">
                      <a:srgbClr val="D59ED7"/>
                    </a:gs>
                    <a:gs pos="80000">
                      <a:srgbClr val="8DC8E8"/>
                    </a:gs>
                  </a:gsLst>
                  <a:path path="circle">
                    <a:fillToRect l="100000" t="100000"/>
                  </a:path>
                </a:gradFill>
                <a:latin typeface="Segoe UI Variable Display Semib" pitchFamily="2" charset="0"/>
              </a:rPr>
              <a:t>API plugins</a:t>
            </a:r>
          </a:p>
          <a:p>
            <a:pPr defTabSz="914367">
              <a:spcBef>
                <a:spcPts val="0"/>
              </a:spcBef>
              <a:spcAft>
                <a:spcPts val="600"/>
              </a:spcAft>
              <a:buSzTx/>
              <a:defRPr/>
            </a:pPr>
            <a:r>
              <a:rPr lang="en-US" sz="1600">
                <a:cs typeface="+mn-cs"/>
              </a:rPr>
              <a:t>Support for OpenAI plugin</a:t>
            </a:r>
          </a:p>
          <a:p>
            <a:pPr defTabSz="914367">
              <a:spcBef>
                <a:spcPts val="0"/>
              </a:spcBef>
              <a:spcAft>
                <a:spcPts val="600"/>
              </a:spcAft>
              <a:buSzTx/>
              <a:defRPr/>
            </a:pPr>
            <a:r>
              <a:rPr lang="en-US" sz="1600">
                <a:cs typeface="+mn-cs"/>
              </a:rPr>
              <a:t>Convert existing APIs </a:t>
            </a:r>
            <a:r>
              <a:rPr lang="en-US" sz="1600">
                <a:cs typeface="+mn-cs"/>
                <a:sym typeface="Wingdings" panose="05000000000000000000" pitchFamily="2" charset="2"/>
              </a:rPr>
              <a:t></a:t>
            </a:r>
            <a:r>
              <a:rPr lang="en-US" sz="1600">
                <a:cs typeface="+mn-cs"/>
              </a:rPr>
              <a:t> Copilot for Security plugins</a:t>
            </a:r>
          </a:p>
          <a:p>
            <a:pPr defTabSz="914367">
              <a:spcBef>
                <a:spcPts val="0"/>
              </a:spcBef>
              <a:spcAft>
                <a:spcPts val="600"/>
              </a:spcAft>
              <a:buSzTx/>
              <a:defRPr/>
            </a:pPr>
            <a:r>
              <a:rPr lang="en-US" sz="1600">
                <a:cs typeface="+mn-cs"/>
              </a:rPr>
              <a:t>Build custom API plugins to your business' sources </a:t>
            </a:r>
          </a:p>
          <a:p>
            <a:pPr defTabSz="914367">
              <a:spcBef>
                <a:spcPts val="0"/>
              </a:spcBef>
              <a:spcAft>
                <a:spcPts val="600"/>
              </a:spcAft>
              <a:buSzTx/>
              <a:defRPr/>
            </a:pPr>
            <a:r>
              <a:rPr lang="en-US" sz="1600">
                <a:cs typeface="+mn-cs"/>
              </a:rPr>
              <a:t>Support for data-retrieval using GET, POST</a:t>
            </a:r>
          </a:p>
          <a:p>
            <a:pPr defTabSz="914367">
              <a:spcBef>
                <a:spcPts val="0"/>
              </a:spcBef>
              <a:spcAft>
                <a:spcPts val="600"/>
              </a:spcAft>
              <a:buSzTx/>
              <a:defRPr/>
            </a:pPr>
            <a:endParaRPr lang="en-US" sz="1600">
              <a:cs typeface="+mn-cs"/>
            </a:endParaRPr>
          </a:p>
          <a:p>
            <a:pPr marL="0" indent="0">
              <a:spcBef>
                <a:spcPts val="0"/>
              </a:spcBef>
              <a:spcAft>
                <a:spcPts val="600"/>
              </a:spcAft>
              <a:buNone/>
            </a:pPr>
            <a:endParaRPr lang="en-US" sz="1800" spc="-50">
              <a:ln w="3175">
                <a:noFill/>
              </a:ln>
              <a:latin typeface="+mj-lt"/>
            </a:endParaRPr>
          </a:p>
        </p:txBody>
      </p:sp>
      <p:sp>
        <p:nvSpPr>
          <p:cNvPr id="23" name="Text Placeholder 6">
            <a:extLst>
              <a:ext uri="{FF2B5EF4-FFF2-40B4-BE49-F238E27FC236}">
                <a16:creationId xmlns:a16="http://schemas.microsoft.com/office/drawing/2014/main" id="{EA37090D-FDFE-C486-E82A-73458E916D4E}"/>
              </a:ext>
            </a:extLst>
          </p:cNvPr>
          <p:cNvSpPr txBox="1">
            <a:spLocks/>
          </p:cNvSpPr>
          <p:nvPr/>
        </p:nvSpPr>
        <p:spPr>
          <a:xfrm>
            <a:off x="4654576" y="3351036"/>
            <a:ext cx="3007062" cy="677862"/>
          </a:xfrm>
          <a:prstGeom prst="rect">
            <a:avLst/>
          </a:prstGeom>
        </p:spPr>
        <p:txBody>
          <a:bodyPr vert="horz" wrap="square" lIns="0" tIns="0" rIns="0" bIns="0" rtlCol="0">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371600">
              <a:spcBef>
                <a:spcPts val="0"/>
              </a:spcBef>
              <a:spcAft>
                <a:spcPts val="600"/>
              </a:spcAft>
              <a:buSzTx/>
              <a:buNone/>
              <a:tabLst>
                <a:tab pos="1371600" algn="l"/>
              </a:tabLst>
              <a:defRPr/>
            </a:pPr>
            <a:r>
              <a:rPr lang="en-US" sz="2000">
                <a:ln w="3175">
                  <a:noFill/>
                </a:ln>
                <a:gradFill>
                  <a:gsLst>
                    <a:gs pos="0">
                      <a:srgbClr val="8DC8E8"/>
                    </a:gs>
                    <a:gs pos="80000">
                      <a:srgbClr val="49C5B1"/>
                    </a:gs>
                  </a:gsLst>
                  <a:path path="circle">
                    <a:fillToRect l="100000" t="100000"/>
                  </a:path>
                </a:gradFill>
                <a:latin typeface="Segoe UI Variable Display Semib" pitchFamily="2" charset="0"/>
              </a:rPr>
              <a:t>KQL plugins</a:t>
            </a:r>
          </a:p>
          <a:p>
            <a:pPr defTabSz="914367">
              <a:spcBef>
                <a:spcPts val="0"/>
              </a:spcBef>
              <a:spcAft>
                <a:spcPts val="600"/>
              </a:spcAft>
              <a:buSzTx/>
              <a:defRPr/>
            </a:pPr>
            <a:r>
              <a:rPr lang="en-US" sz="1600">
                <a:cs typeface="+mn-cs"/>
              </a:rPr>
              <a:t>Kusto Query Language (KQL) is a powerful query language to analyze large volumes of data </a:t>
            </a:r>
          </a:p>
          <a:p>
            <a:pPr defTabSz="914367">
              <a:spcBef>
                <a:spcPts val="0"/>
              </a:spcBef>
              <a:spcAft>
                <a:spcPts val="600"/>
              </a:spcAft>
              <a:buSzTx/>
              <a:defRPr/>
            </a:pPr>
            <a:r>
              <a:rPr lang="en-US" sz="1600">
                <a:cs typeface="+mn-cs"/>
              </a:rPr>
              <a:t>Find trends, anomalies, patterns, etc. </a:t>
            </a:r>
          </a:p>
          <a:p>
            <a:pPr defTabSz="914367">
              <a:spcBef>
                <a:spcPts val="0"/>
              </a:spcBef>
              <a:spcAft>
                <a:spcPts val="600"/>
              </a:spcAft>
              <a:buSzTx/>
              <a:defRPr/>
            </a:pPr>
            <a:r>
              <a:rPr lang="en-US" sz="1600">
                <a:cs typeface="+mn-cs"/>
              </a:rPr>
              <a:t>Query Kusto, </a:t>
            </a:r>
            <a:br>
              <a:rPr lang="en-US" sz="1600">
                <a:cs typeface="+mn-cs"/>
              </a:rPr>
            </a:br>
            <a:r>
              <a:rPr lang="en-US" sz="1600">
                <a:cs typeface="+mn-cs"/>
              </a:rPr>
              <a:t>Microsoft Defender, </a:t>
            </a:r>
            <a:br>
              <a:rPr lang="en-US" sz="1600">
                <a:cs typeface="+mn-cs"/>
              </a:rPr>
            </a:br>
            <a:r>
              <a:rPr lang="en-US" sz="1600">
                <a:cs typeface="+mn-cs"/>
              </a:rPr>
              <a:t>and Microsoft Sentinel </a:t>
            </a:r>
          </a:p>
        </p:txBody>
      </p:sp>
      <p:sp>
        <p:nvSpPr>
          <p:cNvPr id="7" name="Text Placeholder 6">
            <a:extLst>
              <a:ext uri="{FF2B5EF4-FFF2-40B4-BE49-F238E27FC236}">
                <a16:creationId xmlns:a16="http://schemas.microsoft.com/office/drawing/2014/main" id="{DAEDB414-245E-2DEF-A50A-ED3FBB3D17EF}"/>
              </a:ext>
            </a:extLst>
          </p:cNvPr>
          <p:cNvSpPr>
            <a:spLocks noGrp="1"/>
          </p:cNvSpPr>
          <p:nvPr>
            <p:ph type="body" sz="quarter" idx="4294967295"/>
          </p:nvPr>
        </p:nvSpPr>
        <p:spPr>
          <a:xfrm>
            <a:off x="8322639" y="3351036"/>
            <a:ext cx="2894732" cy="677862"/>
          </a:xfrm>
        </p:spPr>
        <p:txBody>
          <a:bodyPr>
            <a:noAutofit/>
          </a:bodyPr>
          <a:lstStyle/>
          <a:p>
            <a:pPr marL="0" indent="0" defTabSz="1371600">
              <a:spcBef>
                <a:spcPts val="0"/>
              </a:spcBef>
              <a:spcAft>
                <a:spcPts val="600"/>
              </a:spcAft>
              <a:buNone/>
              <a:tabLst>
                <a:tab pos="1371600" algn="l"/>
              </a:tabLst>
              <a:defRPr/>
            </a:pPr>
            <a:r>
              <a:rPr lang="en-US" sz="2000">
                <a:ln w="3175">
                  <a:noFill/>
                </a:ln>
                <a:gradFill>
                  <a:gsLst>
                    <a:gs pos="0">
                      <a:srgbClr val="FFA38B"/>
                    </a:gs>
                    <a:gs pos="80000">
                      <a:srgbClr val="D59ED7"/>
                    </a:gs>
                  </a:gsLst>
                  <a:path path="circle">
                    <a:fillToRect l="100000" t="100000"/>
                  </a:path>
                </a:gradFill>
                <a:latin typeface="Segoe UI Variable Display Semib" pitchFamily="2" charset="0"/>
              </a:rPr>
              <a:t>GPT plugins</a:t>
            </a:r>
          </a:p>
          <a:p>
            <a:pPr defTabSz="914367">
              <a:spcBef>
                <a:spcPts val="0"/>
              </a:spcBef>
              <a:spcAft>
                <a:spcPts val="600"/>
              </a:spcAft>
              <a:buSzTx/>
              <a:defRPr/>
            </a:pPr>
            <a:r>
              <a:rPr lang="en-US" sz="1600">
                <a:cs typeface="+mn-cs"/>
              </a:rPr>
              <a:t>Leverage latest GPT models like GPT4 32k  </a:t>
            </a:r>
          </a:p>
          <a:p>
            <a:pPr defTabSz="914367">
              <a:spcBef>
                <a:spcPts val="0"/>
              </a:spcBef>
              <a:spcAft>
                <a:spcPts val="600"/>
              </a:spcAft>
              <a:buSzTx/>
              <a:defRPr/>
            </a:pPr>
            <a:r>
              <a:rPr lang="en-US" sz="1600">
                <a:cs typeface="+mn-cs"/>
              </a:rPr>
              <a:t>Expanded token </a:t>
            </a:r>
            <a:br>
              <a:rPr lang="en-US" sz="1600">
                <a:cs typeface="+mn-cs"/>
              </a:rPr>
            </a:br>
            <a:r>
              <a:rPr lang="en-US" sz="1600">
                <a:cs typeface="+mn-cs"/>
              </a:rPr>
              <a:t>context-length </a:t>
            </a:r>
          </a:p>
          <a:p>
            <a:pPr defTabSz="914367">
              <a:spcBef>
                <a:spcPts val="0"/>
              </a:spcBef>
              <a:spcAft>
                <a:spcPts val="600"/>
              </a:spcAft>
              <a:buSzTx/>
              <a:defRPr/>
            </a:pPr>
            <a:r>
              <a:rPr lang="en-US" sz="1600">
                <a:cs typeface="+mn-cs"/>
              </a:rPr>
              <a:t>Enables copious processing for large documents and/or unstructured datasets search and analysis</a:t>
            </a:r>
          </a:p>
          <a:p>
            <a:pPr marL="0" indent="0">
              <a:spcBef>
                <a:spcPts val="0"/>
              </a:spcBef>
              <a:spcAft>
                <a:spcPts val="600"/>
              </a:spcAft>
              <a:buNone/>
            </a:pPr>
            <a:endParaRPr lang="en-US" sz="1800" spc="-50">
              <a:ln w="3175">
                <a:noFill/>
              </a:ln>
              <a:latin typeface="+mj-lt"/>
            </a:endParaRPr>
          </a:p>
        </p:txBody>
      </p:sp>
    </p:spTree>
    <p:extLst>
      <p:ext uri="{BB962C8B-B14F-4D97-AF65-F5344CB8AC3E}">
        <p14:creationId xmlns:p14="http://schemas.microsoft.com/office/powerpoint/2010/main" val="37467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2"/>
                                        </p:tgtEl>
                                        <p:attrNameLst>
                                          <p:attrName>ppt_x</p:attrName>
                                          <p:attrName>ppt_y</p:attrName>
                                        </p:attrNameLst>
                                      </p:cBhvr>
                                      <p:rCtr x="0" y="1736"/>
                                    </p:animMotion>
                                  </p:childTnLst>
                                </p:cTn>
                              </p:par>
                              <p:par>
                                <p:cTn id="10" presetID="10" presetClass="entr" presetSubtype="0" fill="hold" grpId="0" nodeType="withEffect">
                                  <p:stCondLst>
                                    <p:cond delay="25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50"/>
                                        <p:tgtEl>
                                          <p:spTgt spid="15"/>
                                        </p:tgtEl>
                                      </p:cBhvr>
                                    </p:animEffect>
                                  </p:childTnLst>
                                </p:cTn>
                              </p:par>
                              <p:par>
                                <p:cTn id="13" presetID="42" presetClass="path" presetSubtype="0" decel="100000" fill="hold" grpId="1" nodeType="withEffect">
                                  <p:stCondLst>
                                    <p:cond delay="250"/>
                                  </p:stCondLst>
                                  <p:childTnLst>
                                    <p:animMotion origin="layout" path="M 3.33333E-6 -0.03472 L 3.33333E-6 3.7037E-7 " pathEditMode="relative" rAng="0" ptsTypes="AA">
                                      <p:cBhvr>
                                        <p:cTn id="14" dur="500" fill="hold"/>
                                        <p:tgtEl>
                                          <p:spTgt spid="15"/>
                                        </p:tgtEl>
                                        <p:attrNameLst>
                                          <p:attrName>ppt_x</p:attrName>
                                          <p:attrName>ppt_y</p:attrName>
                                        </p:attrNameLst>
                                      </p:cBhvr>
                                      <p:rCtr x="0" y="1736"/>
                                    </p:animMotion>
                                  </p:childTnLst>
                                </p:cTn>
                              </p:par>
                              <p:par>
                                <p:cTn id="15" presetID="10" presetClass="entr" presetSubtype="0" fill="hold" grpId="0" nodeType="withEffect">
                                  <p:stCondLst>
                                    <p:cond delay="2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par>
                                <p:cTn id="18" presetID="42" presetClass="path" presetSubtype="0" decel="100000" fill="hold" grpId="1" nodeType="withEffect">
                                  <p:stCondLst>
                                    <p:cond delay="250"/>
                                  </p:stCondLst>
                                  <p:childTnLst>
                                    <p:animMotion origin="layout" path="M 3.33333E-6 -0.03472 L 3.33333E-6 3.7037E-7 " pathEditMode="relative" rAng="0" ptsTypes="AA">
                                      <p:cBhvr>
                                        <p:cTn id="19" dur="500" fill="hold"/>
                                        <p:tgtEl>
                                          <p:spTgt spid="14"/>
                                        </p:tgtEl>
                                        <p:attrNameLst>
                                          <p:attrName>ppt_x</p:attrName>
                                          <p:attrName>ppt_y</p:attrName>
                                        </p:attrNameLst>
                                      </p:cBhvr>
                                      <p:rCtr x="0" y="1736"/>
                                    </p:animMotion>
                                  </p:childTnLst>
                                </p:cTn>
                              </p:par>
                              <p:par>
                                <p:cTn id="20" presetID="10" presetClass="entr" presetSubtype="0"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par>
                                <p:cTn id="23" presetID="42" presetClass="path" presetSubtype="0" decel="100000" fill="hold" nodeType="withEffect">
                                  <p:stCondLst>
                                    <p:cond delay="500"/>
                                  </p:stCondLst>
                                  <p:childTnLst>
                                    <p:animMotion origin="layout" path="M 3.33333E-6 -0.03472 L 3.33333E-6 3.7037E-7 " pathEditMode="relative" rAng="0" ptsTypes="AA">
                                      <p:cBhvr>
                                        <p:cTn id="24" dur="500" fill="hold"/>
                                        <p:tgtEl>
                                          <p:spTgt spid="3"/>
                                        </p:tgtEl>
                                        <p:attrNameLst>
                                          <p:attrName>ppt_x</p:attrName>
                                          <p:attrName>ppt_y</p:attrName>
                                        </p:attrNameLst>
                                      </p:cBhvr>
                                      <p:rCtr x="0" y="1736"/>
                                    </p:animMotion>
                                  </p:childTnLst>
                                </p:cTn>
                              </p:par>
                              <p:par>
                                <p:cTn id="25" presetID="10" presetClass="entr" presetSubtype="0" fill="hold" nodeType="withEffect">
                                  <p:stCondLst>
                                    <p:cond delay="75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50"/>
                                        <p:tgtEl>
                                          <p:spTgt spid="30"/>
                                        </p:tgtEl>
                                      </p:cBhvr>
                                    </p:animEffect>
                                  </p:childTnLst>
                                </p:cTn>
                              </p:par>
                              <p:par>
                                <p:cTn id="28" presetID="42" presetClass="path" presetSubtype="0" decel="100000" fill="hold" nodeType="withEffect">
                                  <p:stCondLst>
                                    <p:cond delay="750"/>
                                  </p:stCondLst>
                                  <p:childTnLst>
                                    <p:animMotion origin="layout" path="M 3.33333E-6 -0.03472 L 3.33333E-6 3.7037E-7 " pathEditMode="relative" rAng="0" ptsTypes="AA">
                                      <p:cBhvr>
                                        <p:cTn id="29" dur="500" fill="hold"/>
                                        <p:tgtEl>
                                          <p:spTgt spid="30"/>
                                        </p:tgtEl>
                                        <p:attrNameLst>
                                          <p:attrName>ppt_x</p:attrName>
                                          <p:attrName>ppt_y</p:attrName>
                                        </p:attrNameLst>
                                      </p:cBhvr>
                                      <p:rCtr x="0" y="1736"/>
                                    </p:animMotion>
                                  </p:childTnLst>
                                </p:cTn>
                              </p:par>
                              <p:par>
                                <p:cTn id="30" presetID="10" presetClass="entr" presetSubtype="0" fill="hold" nodeType="withEffect">
                                  <p:stCondLst>
                                    <p:cond delay="10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250"/>
                                        <p:tgtEl>
                                          <p:spTgt spid="31"/>
                                        </p:tgtEl>
                                      </p:cBhvr>
                                    </p:animEffect>
                                  </p:childTnLst>
                                </p:cTn>
                              </p:par>
                              <p:par>
                                <p:cTn id="33" presetID="42" presetClass="path" presetSubtype="0" decel="100000" fill="hold" nodeType="withEffect">
                                  <p:stCondLst>
                                    <p:cond delay="1000"/>
                                  </p:stCondLst>
                                  <p:childTnLst>
                                    <p:animMotion origin="layout" path="M 3.33333E-6 -0.03472 L 3.33333E-6 3.7037E-7 " pathEditMode="relative" rAng="0" ptsTypes="AA">
                                      <p:cBhvr>
                                        <p:cTn id="34" dur="500" fill="hold"/>
                                        <p:tgtEl>
                                          <p:spTgt spid="31"/>
                                        </p:tgtEl>
                                        <p:attrNameLst>
                                          <p:attrName>ppt_x</p:attrName>
                                          <p:attrName>ppt_y</p:attrName>
                                        </p:attrNameLst>
                                      </p:cBhvr>
                                      <p:rCtr x="0" y="1736"/>
                                    </p:animMotion>
                                  </p:childTnLst>
                                </p:cTn>
                              </p:par>
                              <p:par>
                                <p:cTn id="35" presetID="10" presetClass="entr" presetSubtype="0" fill="hold" grpId="0" nodeType="withEffect">
                                  <p:stCondLst>
                                    <p:cond delay="5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par>
                                <p:cTn id="38" presetID="42" presetClass="path" presetSubtype="0" decel="100000" fill="hold" grpId="1" nodeType="withEffect">
                                  <p:stCondLst>
                                    <p:cond delay="500"/>
                                  </p:stCondLst>
                                  <p:childTnLst>
                                    <p:animMotion origin="layout" path="M -4.58333E-6 0.03889 L -4.58333E-6 3.7037E-7 " pathEditMode="relative" rAng="0" ptsTypes="AA">
                                      <p:cBhvr>
                                        <p:cTn id="39" dur="500" fill="hold"/>
                                        <p:tgtEl>
                                          <p:spTgt spid="24"/>
                                        </p:tgtEl>
                                        <p:attrNameLst>
                                          <p:attrName>ppt_x</p:attrName>
                                          <p:attrName>ppt_y</p:attrName>
                                        </p:attrNameLst>
                                      </p:cBhvr>
                                      <p:rCtr x="0" y="-1944"/>
                                    </p:animMotion>
                                  </p:childTnLst>
                                </p:cTn>
                              </p:par>
                              <p:par>
                                <p:cTn id="40" presetID="10" presetClass="entr" presetSubtype="0" fill="hold" grpId="0" nodeType="withEffect">
                                  <p:stCondLst>
                                    <p:cond delay="75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50"/>
                                        <p:tgtEl>
                                          <p:spTgt spid="23"/>
                                        </p:tgtEl>
                                      </p:cBhvr>
                                    </p:animEffect>
                                  </p:childTnLst>
                                </p:cTn>
                              </p:par>
                              <p:par>
                                <p:cTn id="43" presetID="42" presetClass="path" presetSubtype="0" decel="100000" fill="hold" grpId="1" nodeType="withEffect">
                                  <p:stCondLst>
                                    <p:cond delay="750"/>
                                  </p:stCondLst>
                                  <p:childTnLst>
                                    <p:animMotion origin="layout" path="M -4.58333E-6 0.03889 L -4.58333E-6 3.7037E-7 " pathEditMode="relative" rAng="0" ptsTypes="AA">
                                      <p:cBhvr>
                                        <p:cTn id="44" dur="500" fill="hold"/>
                                        <p:tgtEl>
                                          <p:spTgt spid="23"/>
                                        </p:tgtEl>
                                        <p:attrNameLst>
                                          <p:attrName>ppt_x</p:attrName>
                                          <p:attrName>ppt_y</p:attrName>
                                        </p:attrNameLst>
                                      </p:cBhvr>
                                      <p:rCtr x="0" y="-1944"/>
                                    </p:animMotion>
                                  </p:childTnLst>
                                </p:cTn>
                              </p:par>
                              <p:par>
                                <p:cTn id="45" presetID="10" presetClass="entr" presetSubtype="0" fill="hold" grpId="0" nodeType="withEffect">
                                  <p:stCondLst>
                                    <p:cond delay="100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50"/>
                                        <p:tgtEl>
                                          <p:spTgt spid="7"/>
                                        </p:tgtEl>
                                      </p:cBhvr>
                                    </p:animEffect>
                                  </p:childTnLst>
                                </p:cTn>
                              </p:par>
                              <p:par>
                                <p:cTn id="48" presetID="42" presetClass="path" presetSubtype="0" decel="100000" fill="hold" grpId="1" nodeType="withEffect">
                                  <p:stCondLst>
                                    <p:cond delay="1000"/>
                                  </p:stCondLst>
                                  <p:childTnLst>
                                    <p:animMotion origin="layout" path="M -4.58333E-6 0.03889 L -4.58333E-6 3.7037E-7 " pathEditMode="relative" rAng="0" ptsTypes="AA">
                                      <p:cBhvr>
                                        <p:cTn id="49" dur="500" fill="hold"/>
                                        <p:tgtEl>
                                          <p:spTgt spid="7"/>
                                        </p:tgtEl>
                                        <p:attrNameLst>
                                          <p:attrName>ppt_x</p:attrName>
                                          <p:attrName>ppt_y</p:attrName>
                                        </p:attrNameLst>
                                      </p:cBhvr>
                                      <p:rCtr x="0" y="-1944"/>
                                    </p:animMotion>
                                  </p:childTnLst>
                                </p:cTn>
                              </p:par>
                              <p:par>
                                <p:cTn id="50" presetID="10" presetClass="entr" presetSubtype="0" fill="hold" nodeType="withEffect">
                                  <p:stCondLst>
                                    <p:cond delay="10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50"/>
                                        <p:tgtEl>
                                          <p:spTgt spid="19"/>
                                        </p:tgtEl>
                                      </p:cBhvr>
                                    </p:animEffect>
                                  </p:childTnLst>
                                </p:cTn>
                              </p:par>
                              <p:par>
                                <p:cTn id="53" presetID="42" presetClass="path" presetSubtype="0" decel="100000" fill="hold" nodeType="withEffect">
                                  <p:stCondLst>
                                    <p:cond delay="1000"/>
                                  </p:stCondLst>
                                  <p:childTnLst>
                                    <p:animMotion origin="layout" path="M -4.58333E-6 0.03889 L -4.58333E-6 3.7037E-7 " pathEditMode="relative" rAng="0" ptsTypes="AA">
                                      <p:cBhvr>
                                        <p:cTn id="54" dur="500" fill="hold"/>
                                        <p:tgtEl>
                                          <p:spTgt spid="19"/>
                                        </p:tgtEl>
                                        <p:attrNameLst>
                                          <p:attrName>ppt_x</p:attrName>
                                          <p:attrName>ppt_y</p:attrName>
                                        </p:attrNameLst>
                                      </p:cBhvr>
                                      <p:rCtr x="0" y="-1944"/>
                                    </p:animMotion>
                                  </p:childTnLst>
                                </p:cTn>
                              </p:par>
                              <p:par>
                                <p:cTn id="55" presetID="10" presetClass="entr" presetSubtype="0" fill="hold" nodeType="withEffect">
                                  <p:stCondLst>
                                    <p:cond delay="75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250"/>
                                        <p:tgtEl>
                                          <p:spTgt spid="18"/>
                                        </p:tgtEl>
                                      </p:cBhvr>
                                    </p:animEffect>
                                  </p:childTnLst>
                                </p:cTn>
                              </p:par>
                              <p:par>
                                <p:cTn id="58" presetID="42" presetClass="path" presetSubtype="0" decel="100000" fill="hold" nodeType="withEffect">
                                  <p:stCondLst>
                                    <p:cond delay="750"/>
                                  </p:stCondLst>
                                  <p:childTnLst>
                                    <p:animMotion origin="layout" path="M -4.58333E-6 0.03889 L -4.58333E-6 3.7037E-7 " pathEditMode="relative" rAng="0" ptsTypes="AA">
                                      <p:cBhvr>
                                        <p:cTn id="59"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 grpId="0"/>
      <p:bldP spid="2" grpId="1"/>
      <p:bldP spid="15" grpId="0" animBg="1"/>
      <p:bldP spid="15" grpId="1" animBg="1"/>
      <p:bldP spid="24" grpId="0"/>
      <p:bldP spid="24" grpId="1"/>
      <p:bldP spid="23" grpId="0"/>
      <p:bldP spid="23" grpId="1"/>
      <p:bldP spid="7" grpId="0"/>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638B-275D-9196-F993-50C2EAFC8611}"/>
              </a:ext>
            </a:extLst>
          </p:cNvPr>
          <p:cNvSpPr>
            <a:spLocks noGrp="1"/>
          </p:cNvSpPr>
          <p:nvPr>
            <p:ph type="title"/>
          </p:nvPr>
        </p:nvSpPr>
        <p:spPr>
          <a:xfrm>
            <a:off x="-853890" y="3043198"/>
            <a:ext cx="7491983" cy="553998"/>
          </a:xfrm>
        </p:spPr>
        <p:txBody>
          <a:bodyPr>
            <a:normAutofit fontScale="90000"/>
          </a:bodyPr>
          <a:lstStyle/>
          <a:p>
            <a:r>
              <a:rPr lang="en-US" spc="0">
                <a:gradFill flip="none" rotWithShape="1">
                  <a:gsLst>
                    <a:gs pos="33000">
                      <a:srgbClr val="D59ED7"/>
                    </a:gs>
                    <a:gs pos="66000">
                      <a:srgbClr val="8DC8E8"/>
                    </a:gs>
                    <a:gs pos="100000">
                      <a:srgbClr val="49C5B1"/>
                    </a:gs>
                    <a:gs pos="0">
                      <a:srgbClr val="FFA38B"/>
                    </a:gs>
                  </a:gsLst>
                  <a:path path="circle">
                    <a:fillToRect l="100000" t="100000"/>
                  </a:path>
                  <a:tileRect r="-100000" b="-100000"/>
                </a:gradFill>
              </a:rPr>
              <a:t>Knowledge bases</a:t>
            </a:r>
          </a:p>
        </p:txBody>
      </p:sp>
      <p:sp>
        <p:nvSpPr>
          <p:cNvPr id="3" name="Text Placeholder 2">
            <a:extLst>
              <a:ext uri="{FF2B5EF4-FFF2-40B4-BE49-F238E27FC236}">
                <a16:creationId xmlns:a16="http://schemas.microsoft.com/office/drawing/2014/main" id="{BCAD7CA8-85C4-B0F6-8E65-E45DF38D933E}"/>
              </a:ext>
            </a:extLst>
          </p:cNvPr>
          <p:cNvSpPr>
            <a:spLocks noGrp="1"/>
          </p:cNvSpPr>
          <p:nvPr>
            <p:ph type="body" sz="quarter" idx="4294967295"/>
          </p:nvPr>
        </p:nvSpPr>
        <p:spPr>
          <a:xfrm>
            <a:off x="7004863" y="1447394"/>
            <a:ext cx="3759200" cy="369332"/>
          </a:xfrm>
        </p:spPr>
        <p:txBody>
          <a:bodyPr>
            <a:normAutofit fontScale="92500" lnSpcReduction="10000"/>
          </a:bodyPr>
          <a:lstStyle/>
          <a:p>
            <a:pPr marL="0" indent="0">
              <a:spcAft>
                <a:spcPts val="3000"/>
              </a:spcAft>
              <a:buNone/>
            </a:pPr>
            <a:r>
              <a:rPr lang="en-US" sz="2400">
                <a:cs typeface="Segoe UI"/>
              </a:rPr>
              <a:t>Azure AI search plugin</a:t>
            </a:r>
          </a:p>
        </p:txBody>
      </p:sp>
      <p:sp>
        <p:nvSpPr>
          <p:cNvPr id="16" name="Text Placeholder 2">
            <a:extLst>
              <a:ext uri="{FF2B5EF4-FFF2-40B4-BE49-F238E27FC236}">
                <a16:creationId xmlns:a16="http://schemas.microsoft.com/office/drawing/2014/main" id="{8EBB3559-F52A-9049-E926-3AAA3A6532E6}"/>
              </a:ext>
            </a:extLst>
          </p:cNvPr>
          <p:cNvSpPr txBox="1">
            <a:spLocks/>
          </p:cNvSpPr>
          <p:nvPr/>
        </p:nvSpPr>
        <p:spPr>
          <a:xfrm>
            <a:off x="7004863" y="3244334"/>
            <a:ext cx="3759399" cy="369332"/>
          </a:xfrm>
          <a:prstGeom prst="rect">
            <a:avLst/>
          </a:prstGeom>
        </p:spPr>
        <p:txBody>
          <a:bodyPr vert="horz" wrap="square" lIns="0" tIns="0" rIns="0" bIns="0" rtlCol="0" anchor="ctr">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80000"/>
              <a:buFont typeface="Courier New" panose="02070309020205020404" pitchFamily="49" charset="0"/>
              <a:buChar char="o"/>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100000"/>
              <a:buFont typeface="Segoe UI Variable Text Semibold" pitchFamily="2" charset="0"/>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75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3000"/>
              </a:spcAft>
              <a:buNone/>
            </a:pPr>
            <a:r>
              <a:rPr lang="en-US" sz="2400">
                <a:solidFill>
                  <a:schemeClr val="tx1"/>
                </a:solidFill>
                <a:cs typeface="Segoe UI"/>
              </a:rPr>
              <a:t>File upload</a:t>
            </a:r>
          </a:p>
        </p:txBody>
      </p:sp>
      <p:sp>
        <p:nvSpPr>
          <p:cNvPr id="17" name="Text Placeholder 2">
            <a:extLst>
              <a:ext uri="{FF2B5EF4-FFF2-40B4-BE49-F238E27FC236}">
                <a16:creationId xmlns:a16="http://schemas.microsoft.com/office/drawing/2014/main" id="{64263305-E3A1-9118-1B63-1B0C9C655B75}"/>
              </a:ext>
            </a:extLst>
          </p:cNvPr>
          <p:cNvSpPr txBox="1">
            <a:spLocks/>
          </p:cNvSpPr>
          <p:nvPr/>
        </p:nvSpPr>
        <p:spPr>
          <a:xfrm>
            <a:off x="7004863" y="5072053"/>
            <a:ext cx="4676609" cy="369332"/>
          </a:xfrm>
          <a:prstGeom prst="rect">
            <a:avLst/>
          </a:prstGeom>
        </p:spPr>
        <p:txBody>
          <a:bodyPr vert="horz" wrap="square" lIns="0" tIns="0" rIns="0" bIns="0" rtlCol="0" anchor="ctr">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bg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80000"/>
              <a:buFont typeface="Courier New" panose="02070309020205020404" pitchFamily="49" charset="0"/>
              <a:buChar char="o"/>
              <a:tabLst/>
              <a:defRPr sz="2000" kern="1200" spc="0" baseline="0">
                <a:solidFill>
                  <a:schemeClr val="bg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100000"/>
              <a:buFont typeface="Segoe UI Variable Text Semibold" pitchFamily="2" charset="0"/>
              <a:buChar char="̶"/>
              <a:tabLst/>
              <a:defRPr sz="1600" kern="1200" spc="0" baseline="0">
                <a:solidFill>
                  <a:schemeClr val="bg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bg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75000"/>
              <a:buFont typeface="Wingdings" panose="05000000000000000000" pitchFamily="2" charset="2"/>
              <a:buChar char="§"/>
              <a:tabLst/>
              <a:defRPr sz="1400" kern="1200" spc="0" baseline="0">
                <a:solidFill>
                  <a:schemeClr val="bg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3000"/>
              </a:spcAft>
              <a:buNone/>
            </a:pPr>
            <a:r>
              <a:rPr lang="en-US" sz="2400">
                <a:solidFill>
                  <a:schemeClr val="tx1"/>
                </a:solidFill>
                <a:cs typeface="Segoe UI"/>
              </a:rPr>
              <a:t>Public sources (e.g. MS Learn)</a:t>
            </a:r>
          </a:p>
        </p:txBody>
      </p:sp>
      <p:cxnSp>
        <p:nvCxnSpPr>
          <p:cNvPr id="27" name="Straight Connector 26">
            <a:extLst>
              <a:ext uri="{FF2B5EF4-FFF2-40B4-BE49-F238E27FC236}">
                <a16:creationId xmlns:a16="http://schemas.microsoft.com/office/drawing/2014/main" id="{18BCD1C2-8D77-8549-A21A-0E6A1D6F9954}"/>
              </a:ext>
              <a:ext uri="{C183D7F6-B498-43B3-948B-1728B52AA6E4}">
                <adec:decorative xmlns:adec="http://schemas.microsoft.com/office/drawing/2017/decorative" val="1"/>
              </a:ext>
            </a:extLst>
          </p:cNvPr>
          <p:cNvCxnSpPr>
            <a:cxnSpLocks/>
          </p:cNvCxnSpPr>
          <p:nvPr/>
        </p:nvCxnSpPr>
        <p:spPr>
          <a:xfrm>
            <a:off x="5329417" y="2515141"/>
            <a:ext cx="5888916"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BD419BE-3D9A-5D2D-A35B-6DB9B97DBC80}"/>
              </a:ext>
              <a:ext uri="{C183D7F6-B498-43B3-948B-1728B52AA6E4}">
                <adec:decorative xmlns:adec="http://schemas.microsoft.com/office/drawing/2017/decorative" val="1"/>
              </a:ext>
            </a:extLst>
          </p:cNvPr>
          <p:cNvCxnSpPr>
            <a:cxnSpLocks/>
          </p:cNvCxnSpPr>
          <p:nvPr/>
        </p:nvCxnSpPr>
        <p:spPr>
          <a:xfrm>
            <a:off x="5329417" y="4342858"/>
            <a:ext cx="5888916"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FCE59E1-FA4E-2C9C-82BE-733BCBC0DFD2}"/>
              </a:ext>
              <a:ext uri="{C183D7F6-B498-43B3-948B-1728B52AA6E4}">
                <adec:decorative xmlns:adec="http://schemas.microsoft.com/office/drawing/2017/decorative" val="1"/>
              </a:ext>
            </a:extLst>
          </p:cNvPr>
          <p:cNvGrpSpPr/>
          <p:nvPr/>
        </p:nvGrpSpPr>
        <p:grpSpPr>
          <a:xfrm>
            <a:off x="5458895" y="2863655"/>
            <a:ext cx="1130689" cy="1130689"/>
            <a:chOff x="5458895" y="2863655"/>
            <a:chExt cx="1130689" cy="1130689"/>
          </a:xfrm>
        </p:grpSpPr>
        <p:sp>
          <p:nvSpPr>
            <p:cNvPr id="6" name="Oval 5">
              <a:extLst>
                <a:ext uri="{FF2B5EF4-FFF2-40B4-BE49-F238E27FC236}">
                  <a16:creationId xmlns:a16="http://schemas.microsoft.com/office/drawing/2014/main" id="{E0EFEC9B-0A30-314B-C453-9E3700D0A551}"/>
                </a:ext>
              </a:extLst>
            </p:cNvPr>
            <p:cNvSpPr/>
            <p:nvPr/>
          </p:nvSpPr>
          <p:spPr bwMode="auto">
            <a:xfrm>
              <a:off x="5458895" y="2863655"/>
              <a:ext cx="1130689" cy="1130689"/>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err="1">
                <a:solidFill>
                  <a:srgbClr val="FFFFFF"/>
                </a:solidFill>
                <a:latin typeface="+mj-lt"/>
              </a:endParaRPr>
            </a:p>
          </p:txBody>
        </p:sp>
        <p:grpSp>
          <p:nvGrpSpPr>
            <p:cNvPr id="8" name="Group 7">
              <a:extLst>
                <a:ext uri="{FF2B5EF4-FFF2-40B4-BE49-F238E27FC236}">
                  <a16:creationId xmlns:a16="http://schemas.microsoft.com/office/drawing/2014/main" id="{C49356BA-C5C1-1895-1E41-79C75DE60D51}"/>
                </a:ext>
              </a:extLst>
            </p:cNvPr>
            <p:cNvGrpSpPr/>
            <p:nvPr/>
          </p:nvGrpSpPr>
          <p:grpSpPr>
            <a:xfrm>
              <a:off x="5789393" y="3068110"/>
              <a:ext cx="469692" cy="721779"/>
              <a:chOff x="5692650" y="3129581"/>
              <a:chExt cx="469692" cy="721779"/>
            </a:xfrm>
          </p:grpSpPr>
          <p:pic>
            <p:nvPicPr>
              <p:cNvPr id="5" name="Graphic 4">
                <a:extLst>
                  <a:ext uri="{FF2B5EF4-FFF2-40B4-BE49-F238E27FC236}">
                    <a16:creationId xmlns:a16="http://schemas.microsoft.com/office/drawing/2014/main" id="{6DAB5F55-F9DA-41F4-4CC7-F34B489F9B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7787" y="3129581"/>
                <a:ext cx="299418" cy="299418"/>
              </a:xfrm>
              <a:prstGeom prst="rect">
                <a:avLst/>
              </a:prstGeom>
            </p:spPr>
          </p:pic>
          <p:pic>
            <p:nvPicPr>
              <p:cNvPr id="7" name="Graphic 6">
                <a:extLst>
                  <a:ext uri="{FF2B5EF4-FFF2-40B4-BE49-F238E27FC236}">
                    <a16:creationId xmlns:a16="http://schemas.microsoft.com/office/drawing/2014/main" id="{3DFF590C-2377-0E82-2E20-7AAB100FBA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2650" y="3381668"/>
                <a:ext cx="469692" cy="469692"/>
              </a:xfrm>
              <a:prstGeom prst="rect">
                <a:avLst/>
              </a:prstGeom>
            </p:spPr>
          </p:pic>
        </p:grpSp>
      </p:grpSp>
      <p:grpSp>
        <p:nvGrpSpPr>
          <p:cNvPr id="12" name="Group 11">
            <a:extLst>
              <a:ext uri="{FF2B5EF4-FFF2-40B4-BE49-F238E27FC236}">
                <a16:creationId xmlns:a16="http://schemas.microsoft.com/office/drawing/2014/main" id="{9143E98D-F9BE-5A62-C4C3-75955C62811F}"/>
              </a:ext>
              <a:ext uri="{C183D7F6-B498-43B3-948B-1728B52AA6E4}">
                <adec:decorative xmlns:adec="http://schemas.microsoft.com/office/drawing/2017/decorative" val="1"/>
              </a:ext>
            </a:extLst>
          </p:cNvPr>
          <p:cNvGrpSpPr/>
          <p:nvPr/>
        </p:nvGrpSpPr>
        <p:grpSpPr>
          <a:xfrm>
            <a:off x="5458895" y="4691374"/>
            <a:ext cx="1130689" cy="1130689"/>
            <a:chOff x="5458895" y="4691374"/>
            <a:chExt cx="1130689" cy="1130689"/>
          </a:xfrm>
        </p:grpSpPr>
        <p:sp>
          <p:nvSpPr>
            <p:cNvPr id="9" name="Oval 8">
              <a:extLst>
                <a:ext uri="{FF2B5EF4-FFF2-40B4-BE49-F238E27FC236}">
                  <a16:creationId xmlns:a16="http://schemas.microsoft.com/office/drawing/2014/main" id="{0BF61688-FC8A-584D-BD45-AA2A35F7137C}"/>
                </a:ext>
              </a:extLst>
            </p:cNvPr>
            <p:cNvSpPr/>
            <p:nvPr/>
          </p:nvSpPr>
          <p:spPr bwMode="auto">
            <a:xfrm>
              <a:off x="5458895" y="4691374"/>
              <a:ext cx="1130689" cy="1130689"/>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err="1">
                <a:solidFill>
                  <a:srgbClr val="FFFFFF"/>
                </a:solidFill>
                <a:latin typeface="+mj-lt"/>
              </a:endParaRPr>
            </a:p>
          </p:txBody>
        </p:sp>
        <p:pic>
          <p:nvPicPr>
            <p:cNvPr id="11" name="Graphic 10">
              <a:extLst>
                <a:ext uri="{FF2B5EF4-FFF2-40B4-BE49-F238E27FC236}">
                  <a16:creationId xmlns:a16="http://schemas.microsoft.com/office/drawing/2014/main" id="{DFB16E79-A721-0F21-3716-E64E7C31BE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5148" y="4907627"/>
              <a:ext cx="698182" cy="698182"/>
            </a:xfrm>
            <a:prstGeom prst="rect">
              <a:avLst/>
            </a:prstGeom>
          </p:spPr>
        </p:pic>
      </p:grpSp>
      <p:grpSp>
        <p:nvGrpSpPr>
          <p:cNvPr id="14" name="Group 13">
            <a:extLst>
              <a:ext uri="{FF2B5EF4-FFF2-40B4-BE49-F238E27FC236}">
                <a16:creationId xmlns:a16="http://schemas.microsoft.com/office/drawing/2014/main" id="{C649FF54-F26A-3DFA-C112-2CF5C5D3B8B2}"/>
              </a:ext>
              <a:ext uri="{C183D7F6-B498-43B3-948B-1728B52AA6E4}">
                <adec:decorative xmlns:adec="http://schemas.microsoft.com/office/drawing/2017/decorative" val="1"/>
              </a:ext>
            </a:extLst>
          </p:cNvPr>
          <p:cNvGrpSpPr/>
          <p:nvPr/>
        </p:nvGrpSpPr>
        <p:grpSpPr>
          <a:xfrm>
            <a:off x="5458895" y="1035938"/>
            <a:ext cx="1130689" cy="1130689"/>
            <a:chOff x="5530258" y="1035938"/>
            <a:chExt cx="1130689" cy="1130689"/>
          </a:xfrm>
        </p:grpSpPr>
        <p:sp>
          <p:nvSpPr>
            <p:cNvPr id="4" name="Oval 3">
              <a:extLst>
                <a:ext uri="{FF2B5EF4-FFF2-40B4-BE49-F238E27FC236}">
                  <a16:creationId xmlns:a16="http://schemas.microsoft.com/office/drawing/2014/main" id="{E221645B-8458-80D5-3404-6AECBB777087}"/>
                </a:ext>
              </a:extLst>
            </p:cNvPr>
            <p:cNvSpPr/>
            <p:nvPr/>
          </p:nvSpPr>
          <p:spPr bwMode="auto">
            <a:xfrm>
              <a:off x="5530258" y="1035938"/>
              <a:ext cx="1130689" cy="1130689"/>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endParaRPr lang="en-US" sz="700" err="1">
                <a:solidFill>
                  <a:srgbClr val="FFFFFF"/>
                </a:solidFill>
                <a:latin typeface="+mj-lt"/>
              </a:endParaRPr>
            </a:p>
          </p:txBody>
        </p:sp>
        <p:pic>
          <p:nvPicPr>
            <p:cNvPr id="13" name="Graphic 12">
              <a:extLst>
                <a:ext uri="{FF2B5EF4-FFF2-40B4-BE49-F238E27FC236}">
                  <a16:creationId xmlns:a16="http://schemas.microsoft.com/office/drawing/2014/main" id="{A1285768-DA66-D054-BD86-439E2C23F5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62491" y="1268171"/>
              <a:ext cx="666223" cy="666223"/>
            </a:xfrm>
            <a:prstGeom prst="rect">
              <a:avLst/>
            </a:prstGeom>
          </p:spPr>
        </p:pic>
      </p:grpSp>
    </p:spTree>
    <p:extLst>
      <p:ext uri="{BB962C8B-B14F-4D97-AF65-F5344CB8AC3E}">
        <p14:creationId xmlns:p14="http://schemas.microsoft.com/office/powerpoint/2010/main" val="152471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250"/>
                                  </p:stCondLst>
                                  <p:childTnLst>
                                    <p:animMotion origin="layout" path="M 3.33333E-6 -0.03472 L 3.33333E-6 3.7037E-7 " pathEditMode="relative" rAng="0" ptsTypes="AA">
                                      <p:cBhvr>
                                        <p:cTn id="9" dur="500" fill="hold"/>
                                        <p:tgtEl>
                                          <p:spTgt spid="3"/>
                                        </p:tgtEl>
                                        <p:attrNameLst>
                                          <p:attrName>ppt_x</p:attrName>
                                          <p:attrName>ppt_y</p:attrName>
                                        </p:attrNameLst>
                                      </p:cBhvr>
                                      <p:rCtr x="0" y="1736"/>
                                    </p:animMotion>
                                  </p:childTnLst>
                                </p:cTn>
                              </p:par>
                              <p:par>
                                <p:cTn id="10" presetID="10" presetClass="entr" presetSubtype="0" fill="hold" nodeType="withEffect">
                                  <p:stCondLst>
                                    <p:cond delay="25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42" presetClass="path" presetSubtype="0" decel="100000" fill="hold" nodeType="withEffect">
                                  <p:stCondLst>
                                    <p:cond delay="250"/>
                                  </p:stCondLst>
                                  <p:childTnLst>
                                    <p:animMotion origin="layout" path="M 3.33333E-6 -0.03472 L 3.33333E-6 3.7037E-7 " pathEditMode="relative" rAng="0" ptsTypes="AA">
                                      <p:cBhvr>
                                        <p:cTn id="14" dur="500" fill="hold"/>
                                        <p:tgtEl>
                                          <p:spTgt spid="14"/>
                                        </p:tgtEl>
                                        <p:attrNameLst>
                                          <p:attrName>ppt_x</p:attrName>
                                          <p:attrName>ppt_y</p:attrName>
                                        </p:attrNameLst>
                                      </p:cBhvr>
                                      <p:rCtr x="0" y="1736"/>
                                    </p:animMotion>
                                  </p:childTnLst>
                                </p:cTn>
                              </p:par>
                              <p:par>
                                <p:cTn id="15" presetID="10" presetClass="entr" presetSubtype="0"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50"/>
                                        <p:tgtEl>
                                          <p:spTgt spid="27"/>
                                        </p:tgtEl>
                                      </p:cBhvr>
                                    </p:animEffect>
                                  </p:childTnLst>
                                </p:cTn>
                              </p:par>
                              <p:par>
                                <p:cTn id="18" presetID="42" presetClass="path" presetSubtype="0" decel="100000" fill="hold" nodeType="withEffect">
                                  <p:stCondLst>
                                    <p:cond delay="500"/>
                                  </p:stCondLst>
                                  <p:childTnLst>
                                    <p:animMotion origin="layout" path="M 3.33333E-6 -0.03472 L 3.33333E-6 3.7037E-7 " pathEditMode="relative" rAng="0" ptsTypes="AA">
                                      <p:cBhvr>
                                        <p:cTn id="19" dur="500" fill="hold"/>
                                        <p:tgtEl>
                                          <p:spTgt spid="27"/>
                                        </p:tgtEl>
                                        <p:attrNameLst>
                                          <p:attrName>ppt_x</p:attrName>
                                          <p:attrName>ppt_y</p:attrName>
                                        </p:attrNameLst>
                                      </p:cBhvr>
                                      <p:rCtr x="0" y="1736"/>
                                    </p:animMotion>
                                  </p:childTnLst>
                                </p:cTn>
                              </p:par>
                              <p:par>
                                <p:cTn id="20" presetID="10" presetClass="entr" presetSubtype="0"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42" presetClass="path" presetSubtype="0" decel="100000" fill="hold" grpId="1" nodeType="withEffect">
                                  <p:stCondLst>
                                    <p:cond delay="500"/>
                                  </p:stCondLst>
                                  <p:childTnLst>
                                    <p:animMotion origin="layout" path="M 3.33333E-6 -0.03472 L 3.33333E-6 3.7037E-7 " pathEditMode="relative" rAng="0" ptsTypes="AA">
                                      <p:cBhvr>
                                        <p:cTn id="24" dur="500" fill="hold"/>
                                        <p:tgtEl>
                                          <p:spTgt spid="16"/>
                                        </p:tgtEl>
                                        <p:attrNameLst>
                                          <p:attrName>ppt_x</p:attrName>
                                          <p:attrName>ppt_y</p:attrName>
                                        </p:attrNameLst>
                                      </p:cBhvr>
                                      <p:rCtr x="0" y="1736"/>
                                    </p:animMotion>
                                  </p:childTnLst>
                                </p:cTn>
                              </p:par>
                              <p:par>
                                <p:cTn id="25" presetID="10"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42" presetClass="path" presetSubtype="0" decel="100000" fill="hold" nodeType="withEffect">
                                  <p:stCondLst>
                                    <p:cond delay="500"/>
                                  </p:stCondLst>
                                  <p:childTnLst>
                                    <p:animMotion origin="layout" path="M 3.33333E-6 -0.03472 L 3.33333E-6 3.7037E-7 " pathEditMode="relative" rAng="0" ptsTypes="AA">
                                      <p:cBhvr>
                                        <p:cTn id="29" dur="500" fill="hold"/>
                                        <p:tgtEl>
                                          <p:spTgt spid="10"/>
                                        </p:tgtEl>
                                        <p:attrNameLst>
                                          <p:attrName>ppt_x</p:attrName>
                                          <p:attrName>ppt_y</p:attrName>
                                        </p:attrNameLst>
                                      </p:cBhvr>
                                      <p:rCtr x="0" y="1736"/>
                                    </p:animMotion>
                                  </p:childTnLst>
                                </p:cTn>
                              </p:par>
                              <p:par>
                                <p:cTn id="30" presetID="10" presetClass="entr" presetSubtype="0" fill="hold" nodeType="withEffect">
                                  <p:stCondLst>
                                    <p:cond delay="75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par>
                                <p:cTn id="33" presetID="42" presetClass="path" presetSubtype="0" decel="100000" fill="hold" nodeType="withEffect">
                                  <p:stCondLst>
                                    <p:cond delay="750"/>
                                  </p:stCondLst>
                                  <p:childTnLst>
                                    <p:animMotion origin="layout" path="M 3.33333E-6 -0.03472 L 3.33333E-6 3.7037E-7 " pathEditMode="relative" rAng="0" ptsTypes="AA">
                                      <p:cBhvr>
                                        <p:cTn id="34" dur="500" fill="hold"/>
                                        <p:tgtEl>
                                          <p:spTgt spid="29"/>
                                        </p:tgtEl>
                                        <p:attrNameLst>
                                          <p:attrName>ppt_x</p:attrName>
                                          <p:attrName>ppt_y</p:attrName>
                                        </p:attrNameLst>
                                      </p:cBhvr>
                                      <p:rCtr x="0" y="1736"/>
                                    </p:animMotion>
                                  </p:childTnLst>
                                </p:cTn>
                              </p:par>
                              <p:par>
                                <p:cTn id="35" presetID="10" presetClass="entr" presetSubtype="0" fill="hold" nodeType="withEffect">
                                  <p:stCondLst>
                                    <p:cond delay="75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50"/>
                                        <p:tgtEl>
                                          <p:spTgt spid="12"/>
                                        </p:tgtEl>
                                      </p:cBhvr>
                                    </p:animEffect>
                                  </p:childTnLst>
                                </p:cTn>
                              </p:par>
                              <p:par>
                                <p:cTn id="38" presetID="42" presetClass="path" presetSubtype="0" decel="100000" fill="hold" nodeType="withEffect">
                                  <p:stCondLst>
                                    <p:cond delay="750"/>
                                  </p:stCondLst>
                                  <p:childTnLst>
                                    <p:animMotion origin="layout" path="M 3.33333E-6 -0.03472 L 3.33333E-6 3.7037E-7 " pathEditMode="relative" rAng="0" ptsTypes="AA">
                                      <p:cBhvr>
                                        <p:cTn id="39" dur="500" fill="hold"/>
                                        <p:tgtEl>
                                          <p:spTgt spid="12"/>
                                        </p:tgtEl>
                                        <p:attrNameLst>
                                          <p:attrName>ppt_x</p:attrName>
                                          <p:attrName>ppt_y</p:attrName>
                                        </p:attrNameLst>
                                      </p:cBhvr>
                                      <p:rCtr x="0" y="1736"/>
                                    </p:animMotion>
                                  </p:childTnLst>
                                </p:cTn>
                              </p:par>
                              <p:par>
                                <p:cTn id="40" presetID="10" presetClass="entr" presetSubtype="0" fill="hold" grpId="0" nodeType="withEffect">
                                  <p:stCondLst>
                                    <p:cond delay="7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42" presetClass="path" presetSubtype="0" decel="100000" fill="hold" grpId="1" nodeType="withEffect">
                                  <p:stCondLst>
                                    <p:cond delay="750"/>
                                  </p:stCondLst>
                                  <p:childTnLst>
                                    <p:animMotion origin="layout" path="M 3.33333E-6 -0.03472 L 3.33333E-6 3.7037E-7 " pathEditMode="relative" rAng="0" ptsTypes="AA">
                                      <p:cBhvr>
                                        <p:cTn id="44" dur="500" fill="hold"/>
                                        <p:tgtEl>
                                          <p:spTgt spid="17"/>
                                        </p:tgtEl>
                                        <p:attrNameLst>
                                          <p:attrName>ppt_x</p:attrName>
                                          <p:attrName>ppt_y</p:attrName>
                                        </p:attrNameLst>
                                      </p:cBhvr>
                                      <p:rCtr x="0" y="1736"/>
                                    </p:animMotion>
                                  </p:childTnLst>
                                </p:cTn>
                              </p:par>
                              <p:par>
                                <p:cTn id="45" presetID="1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250"/>
                                        <p:tgtEl>
                                          <p:spTgt spid="2"/>
                                        </p:tgtEl>
                                      </p:cBhvr>
                                    </p:animEffect>
                                  </p:childTnLst>
                                </p:cTn>
                              </p:par>
                              <p:par>
                                <p:cTn id="48" presetID="42" presetClass="path" presetSubtype="0" decel="100000" fill="hold" grpId="1" nodeType="withEffect">
                                  <p:stCondLst>
                                    <p:cond delay="0"/>
                                  </p:stCondLst>
                                  <p:childTnLst>
                                    <p:animMotion origin="layout" path="M -0.01718 -0.00023 L -2.70833E-6 3.7037E-7 " pathEditMode="relative" rAng="0" ptsTypes="AA">
                                      <p:cBhvr>
                                        <p:cTn id="49" dur="500" fill="hold"/>
                                        <p:tgtEl>
                                          <p:spTgt spid="2"/>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6" grpId="0"/>
      <p:bldP spid="16" grpId="1"/>
      <p:bldP spid="17" grpId="0"/>
      <p:bldP spid="17"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9B3BF-95F5-F6C0-92FF-E0EE1C14970C}"/>
            </a:ext>
          </a:extLst>
        </p:cNvPr>
        <p:cNvGrpSpPr/>
        <p:nvPr/>
      </p:nvGrpSpPr>
      <p:grpSpPr>
        <a:xfrm>
          <a:off x="0" y="0"/>
          <a:ext cx="0" cy="0"/>
          <a:chOff x="0" y="0"/>
          <a:chExt cx="0" cy="0"/>
        </a:xfrm>
      </p:grpSpPr>
      <p:sp>
        <p:nvSpPr>
          <p:cNvPr id="140" name="Rectangle: Top Corners Rounded 139">
            <a:extLst>
              <a:ext uri="{FF2B5EF4-FFF2-40B4-BE49-F238E27FC236}">
                <a16:creationId xmlns:a16="http://schemas.microsoft.com/office/drawing/2014/main" id="{EECBB466-2580-85EE-4D97-377E543D5990}"/>
              </a:ext>
              <a:ext uri="{C183D7F6-B498-43B3-948B-1728B52AA6E4}">
                <adec:decorative xmlns:adec="http://schemas.microsoft.com/office/drawing/2017/decorative" val="1"/>
              </a:ext>
            </a:extLst>
          </p:cNvPr>
          <p:cNvSpPr/>
          <p:nvPr/>
        </p:nvSpPr>
        <p:spPr bwMode="auto">
          <a:xfrm rot="16200000">
            <a:off x="3515643" y="2225315"/>
            <a:ext cx="1344902" cy="3155418"/>
          </a:xfrm>
          <a:prstGeom prst="round2SameRect">
            <a:avLst>
              <a:gd name="adj1" fmla="val 50000"/>
              <a:gd name="adj2" fmla="val 50000"/>
            </a:avLst>
          </a:prstGeom>
          <a:gradFill flip="none" rotWithShape="1">
            <a:gsLst>
              <a:gs pos="76000">
                <a:srgbClr val="F3CAF7">
                  <a:alpha val="25000"/>
                </a:srgbClr>
              </a:gs>
              <a:gs pos="100000">
                <a:srgbClr val="C5B4E3">
                  <a:alpha val="25000"/>
                </a:srgbClr>
              </a:gs>
              <a:gs pos="32000">
                <a:srgbClr val="2B82DD">
                  <a:alpha val="25000"/>
                </a:srgbClr>
              </a:gs>
              <a:gs pos="2000">
                <a:srgbClr val="56AEF9">
                  <a:alpha val="25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8" name="Trapezoid 27">
            <a:extLst>
              <a:ext uri="{FF2B5EF4-FFF2-40B4-BE49-F238E27FC236}">
                <a16:creationId xmlns:a16="http://schemas.microsoft.com/office/drawing/2014/main" id="{B91217DF-6BE1-FD84-AD33-66323402DF5A}"/>
              </a:ext>
              <a:ext uri="{C183D7F6-B498-43B3-948B-1728B52AA6E4}">
                <adec:decorative xmlns:adec="http://schemas.microsoft.com/office/drawing/2017/decorative" val="1"/>
              </a:ext>
            </a:extLst>
          </p:cNvPr>
          <p:cNvSpPr/>
          <p:nvPr/>
        </p:nvSpPr>
        <p:spPr bwMode="auto">
          <a:xfrm rot="16200000">
            <a:off x="3443195" y="3526170"/>
            <a:ext cx="4374790" cy="552904"/>
          </a:xfrm>
          <a:prstGeom prst="trapezoid">
            <a:avLst>
              <a:gd name="adj" fmla="val 395619"/>
            </a:avLst>
          </a:prstGeom>
          <a:gradFill flip="none" rotWithShape="1">
            <a:gsLst>
              <a:gs pos="71000">
                <a:srgbClr val="2B82DD">
                  <a:alpha val="25000"/>
                </a:srgbClr>
              </a:gs>
              <a:gs pos="97126">
                <a:srgbClr val="56AEF9">
                  <a:alpha val="35000"/>
                </a:srgbClr>
              </a:gs>
              <a:gs pos="0">
                <a:srgbClr val="56AEF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2" name="Title 1">
            <a:extLst>
              <a:ext uri="{FF2B5EF4-FFF2-40B4-BE49-F238E27FC236}">
                <a16:creationId xmlns:a16="http://schemas.microsoft.com/office/drawing/2014/main" id="{544D2FB9-E822-7DE8-1D32-B6E2424EEC58}"/>
              </a:ext>
            </a:extLst>
          </p:cNvPr>
          <p:cNvSpPr>
            <a:spLocks noGrp="1"/>
          </p:cNvSpPr>
          <p:nvPr>
            <p:ph type="title"/>
          </p:nvPr>
        </p:nvSpPr>
        <p:spPr>
          <a:xfrm>
            <a:off x="588263" y="563078"/>
            <a:ext cx="11018520" cy="492443"/>
          </a:xfrm>
        </p:spPr>
        <p:txBody>
          <a:bodyPr/>
          <a:lstStyle/>
          <a:p>
            <a:pPr algn="ctr"/>
            <a:r>
              <a:rPr lang="en-US"/>
              <a:t>Agents to </a:t>
            </a:r>
            <a:r>
              <a:rPr lang="en-US" b="1">
                <a:ln>
                  <a:noFill/>
                </a:ln>
                <a:gradFill>
                  <a:gsLst>
                    <a:gs pos="100000">
                      <a:srgbClr val="56AEF9"/>
                    </a:gs>
                    <a:gs pos="41000">
                      <a:srgbClr val="F3CAF7"/>
                    </a:gs>
                  </a:gsLst>
                  <a:lin ang="10800000" scaled="1"/>
                </a:gradFill>
                <a:cs typeface="+mn-cs"/>
              </a:rPr>
              <a:t>empower roles</a:t>
            </a:r>
            <a:r>
              <a:rPr lang="en-US">
                <a:gradFill>
                  <a:gsLst>
                    <a:gs pos="100000">
                      <a:srgbClr val="56AEF9"/>
                    </a:gs>
                    <a:gs pos="41000">
                      <a:srgbClr val="F3CAF7"/>
                    </a:gs>
                  </a:gsLst>
                  <a:lin ang="10800000" scaled="1"/>
                </a:gradFill>
              </a:rPr>
              <a:t> </a:t>
            </a:r>
            <a:r>
              <a:rPr lang="en-US"/>
              <a:t>across security and IT</a:t>
            </a:r>
          </a:p>
        </p:txBody>
      </p:sp>
      <p:sp>
        <p:nvSpPr>
          <p:cNvPr id="107" name="Left Bracket 106">
            <a:extLst>
              <a:ext uri="{FF2B5EF4-FFF2-40B4-BE49-F238E27FC236}">
                <a16:creationId xmlns:a16="http://schemas.microsoft.com/office/drawing/2014/main" id="{16772E4B-ACE4-DEE1-3042-49CA93689E37}"/>
              </a:ext>
              <a:ext uri="{C183D7F6-B498-43B3-948B-1728B52AA6E4}">
                <adec:decorative xmlns:adec="http://schemas.microsoft.com/office/drawing/2017/decorative" val="1"/>
              </a:ext>
            </a:extLst>
          </p:cNvPr>
          <p:cNvSpPr/>
          <p:nvPr/>
        </p:nvSpPr>
        <p:spPr>
          <a:xfrm rot="5400000">
            <a:off x="2138279" y="2052576"/>
            <a:ext cx="197521" cy="2238243"/>
          </a:xfrm>
          <a:prstGeom prst="leftBracket">
            <a:avLst>
              <a:gd name="adj" fmla="val 109461"/>
            </a:avLst>
          </a:prstGeom>
          <a:noFill/>
          <a:ln w="19050" cap="flat" cmpd="sng" algn="ctr">
            <a:gradFill flip="none" rotWithShape="1">
              <a:gsLst>
                <a:gs pos="97076">
                  <a:srgbClr val="F3CAF7"/>
                </a:gs>
                <a:gs pos="63000">
                  <a:srgbClr val="759AE0"/>
                </a:gs>
                <a:gs pos="0">
                  <a:srgbClr val="56AEF9"/>
                </a:gs>
              </a:gsLst>
              <a:lin ang="13500000" scaled="1"/>
              <a:tileRect/>
            </a:gradFill>
            <a:prstDash val="solid"/>
            <a:headEnd type="none" w="med" len="med"/>
            <a:tailEnd type="none" w="lg" len="med"/>
          </a:ln>
          <a:effectLst>
            <a:outerShdw blurRad="254000" dist="190500" dir="3300000" algn="ctr" rotWithShape="0">
              <a:schemeClr val="bg1">
                <a:alpha val="4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8" name="Left Bracket 107">
            <a:extLst>
              <a:ext uri="{FF2B5EF4-FFF2-40B4-BE49-F238E27FC236}">
                <a16:creationId xmlns:a16="http://schemas.microsoft.com/office/drawing/2014/main" id="{1A1167AF-63FB-4DDD-0E41-9988F8EDB95E}"/>
              </a:ext>
              <a:ext uri="{C183D7F6-B498-43B3-948B-1728B52AA6E4}">
                <adec:decorative xmlns:adec="http://schemas.microsoft.com/office/drawing/2017/decorative" val="1"/>
              </a:ext>
            </a:extLst>
          </p:cNvPr>
          <p:cNvSpPr/>
          <p:nvPr/>
        </p:nvSpPr>
        <p:spPr>
          <a:xfrm rot="16200000" flipV="1">
            <a:off x="2138279" y="3314426"/>
            <a:ext cx="197521" cy="2238243"/>
          </a:xfrm>
          <a:prstGeom prst="leftBracket">
            <a:avLst>
              <a:gd name="adj" fmla="val 109461"/>
            </a:avLst>
          </a:prstGeom>
          <a:noFill/>
          <a:ln w="19050" cap="flat" cmpd="sng" algn="ctr">
            <a:gradFill flip="none" rotWithShape="1">
              <a:gsLst>
                <a:gs pos="97076">
                  <a:srgbClr val="F3CAF7"/>
                </a:gs>
                <a:gs pos="63000">
                  <a:srgbClr val="759AE0"/>
                </a:gs>
                <a:gs pos="0">
                  <a:srgbClr val="56AEF9"/>
                </a:gs>
              </a:gsLst>
              <a:lin ang="13500000" scaled="1"/>
              <a:tileRect/>
            </a:gradFill>
            <a:prstDash val="solid"/>
            <a:headEnd type="none" w="med" len="med"/>
            <a:tailEnd type="none" w="lg" len="med"/>
          </a:ln>
          <a:effectLst>
            <a:outerShdw blurRad="254000" dist="190500" dir="3300000" algn="ctr" rotWithShape="0">
              <a:schemeClr val="bg1">
                <a:alpha val="40000"/>
              </a:scheme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09" name="TextBox 7">
            <a:extLst>
              <a:ext uri="{FF2B5EF4-FFF2-40B4-BE49-F238E27FC236}">
                <a16:creationId xmlns:a16="http://schemas.microsoft.com/office/drawing/2014/main" id="{3B8C24D3-0319-1502-7BCC-BDDCB3DF8DB4}"/>
              </a:ext>
            </a:extLst>
          </p:cNvPr>
          <p:cNvSpPr txBox="1"/>
          <p:nvPr/>
        </p:nvSpPr>
        <p:spPr>
          <a:xfrm>
            <a:off x="207365" y="4596794"/>
            <a:ext cx="1789172" cy="400110"/>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300" b="0" i="0" u="none" strike="noStrike" kern="1200" cap="none" spc="-50" normalizeH="0" baseline="0" noProof="0">
                <a:ln w="3175">
                  <a:noFill/>
                </a:ln>
                <a:gradFill>
                  <a:gsLst>
                    <a:gs pos="68814">
                      <a:srgbClr val="FFFFFF"/>
                    </a:gs>
                    <a:gs pos="0">
                      <a:srgbClr val="FFFFFF"/>
                    </a:gs>
                  </a:gsLst>
                  <a:lin ang="2700000" scaled="1"/>
                </a:gradFill>
                <a:effectLst/>
                <a:uLnTx/>
                <a:uFillTx/>
                <a:latin typeface="Segoe Sans Display Semibold"/>
                <a:ea typeface="+mn-ea"/>
                <a:cs typeface="Segoe Sans Display" pitchFamily="2" charset="0"/>
              </a:rPr>
              <a:t>Security </a:t>
            </a:r>
            <a:br>
              <a:rPr kumimoji="0" lang="en-US" sz="1300" b="0" i="0" u="none" strike="noStrike" kern="1200" cap="none" spc="-50" normalizeH="0" baseline="0" noProof="0">
                <a:ln w="3175">
                  <a:noFill/>
                </a:ln>
                <a:gradFill>
                  <a:gsLst>
                    <a:gs pos="68814">
                      <a:srgbClr val="FFFFFF"/>
                    </a:gs>
                    <a:gs pos="0">
                      <a:srgbClr val="FFFFFF"/>
                    </a:gs>
                  </a:gsLst>
                  <a:lin ang="2700000" scaled="1"/>
                </a:gradFill>
                <a:effectLst/>
                <a:uLnTx/>
                <a:uFillTx/>
                <a:latin typeface="Segoe Sans Display Semibold"/>
                <a:ea typeface="+mn-ea"/>
                <a:cs typeface="Segoe Sans Display" pitchFamily="2" charset="0"/>
              </a:rPr>
            </a:br>
            <a:r>
              <a:rPr kumimoji="0" lang="en-US" sz="1300" b="0" i="0" u="none" strike="noStrike" kern="1200" cap="none" spc="-50" normalizeH="0" baseline="0" noProof="0">
                <a:ln w="3175">
                  <a:noFill/>
                </a:ln>
                <a:gradFill>
                  <a:gsLst>
                    <a:gs pos="68814">
                      <a:srgbClr val="FFFFFF"/>
                    </a:gs>
                    <a:gs pos="0">
                      <a:srgbClr val="FFFFFF"/>
                    </a:gs>
                  </a:gsLst>
                  <a:lin ang="2700000" scaled="1"/>
                </a:gradFill>
                <a:effectLst/>
                <a:uLnTx/>
                <a:uFillTx/>
                <a:latin typeface="Segoe Sans Display Semibold"/>
                <a:ea typeface="+mn-ea"/>
                <a:cs typeface="Segoe Sans Display" pitchFamily="2" charset="0"/>
              </a:rPr>
              <a:t>and IT teams</a:t>
            </a:r>
          </a:p>
        </p:txBody>
      </p:sp>
      <p:sp>
        <p:nvSpPr>
          <p:cNvPr id="111" name="TextBox 110">
            <a:extLst>
              <a:ext uri="{FF2B5EF4-FFF2-40B4-BE49-F238E27FC236}">
                <a16:creationId xmlns:a16="http://schemas.microsoft.com/office/drawing/2014/main" id="{8274D652-D519-0849-9E2A-E9E472ADA7E6}"/>
              </a:ext>
            </a:extLst>
          </p:cNvPr>
          <p:cNvSpPr txBox="1"/>
          <p:nvPr/>
        </p:nvSpPr>
        <p:spPr>
          <a:xfrm>
            <a:off x="2277869" y="4581406"/>
            <a:ext cx="2067295" cy="400110"/>
          </a:xfrm>
          <a:prstGeom prst="rect">
            <a:avLst/>
          </a:prstGeom>
          <a:noFill/>
        </p:spPr>
        <p:txBody>
          <a:bodyPr wrap="square" tIns="0" bIns="0">
            <a:spAutoFit/>
          </a:bodyPr>
          <a:lstStyle/>
          <a:p>
            <a:pPr marL="0" marR="0" lvl="0" indent="0" algn="ctr"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300" b="0" i="0" u="none" strike="noStrike" kern="1200" cap="none" spc="-50" normalizeH="0" baseline="0" noProof="0">
                <a:ln w="3175">
                  <a:noFill/>
                </a:ln>
                <a:gradFill>
                  <a:gsLst>
                    <a:gs pos="68814">
                      <a:srgbClr val="FFFFFF"/>
                    </a:gs>
                    <a:gs pos="0">
                      <a:srgbClr val="FFFFFF"/>
                    </a:gs>
                  </a:gsLst>
                  <a:lin ang="2700000" scaled="1"/>
                </a:gradFill>
                <a:effectLst/>
                <a:uLnTx/>
                <a:uFillTx/>
                <a:latin typeface="Segoe Sans Display Semibold"/>
                <a:ea typeface="+mn-ea"/>
                <a:cs typeface="Segoe Sans Display" pitchFamily="2" charset="0"/>
              </a:rPr>
              <a:t>Microsoft </a:t>
            </a:r>
            <a:br>
              <a:rPr kumimoji="0" lang="en-US" sz="1300" b="0" i="0" u="none" strike="noStrike" kern="1200" cap="none" spc="-50" normalizeH="0" baseline="0" noProof="0">
                <a:ln w="3175">
                  <a:noFill/>
                </a:ln>
                <a:gradFill>
                  <a:gsLst>
                    <a:gs pos="68814">
                      <a:srgbClr val="FFFFFF"/>
                    </a:gs>
                    <a:gs pos="0">
                      <a:srgbClr val="FFFFFF"/>
                    </a:gs>
                  </a:gsLst>
                  <a:lin ang="2700000" scaled="1"/>
                </a:gradFill>
                <a:effectLst/>
                <a:uLnTx/>
                <a:uFillTx/>
                <a:latin typeface="Segoe Sans Display Semibold"/>
                <a:ea typeface="+mn-ea"/>
                <a:cs typeface="Segoe Sans Display" pitchFamily="2" charset="0"/>
              </a:rPr>
            </a:br>
            <a:r>
              <a:rPr kumimoji="0" lang="en-US" sz="1300" b="0" i="0" u="none" strike="noStrike" kern="1200" cap="none" spc="-50" normalizeH="0" baseline="0" noProof="0">
                <a:ln w="3175">
                  <a:noFill/>
                </a:ln>
                <a:gradFill>
                  <a:gsLst>
                    <a:gs pos="68814">
                      <a:srgbClr val="FFFFFF"/>
                    </a:gs>
                    <a:gs pos="0">
                      <a:srgbClr val="FFFFFF"/>
                    </a:gs>
                  </a:gsLst>
                  <a:lin ang="2700000" scaled="1"/>
                </a:gradFill>
                <a:effectLst/>
                <a:uLnTx/>
                <a:uFillTx/>
                <a:latin typeface="Segoe Sans Display Semibold"/>
                <a:ea typeface="+mn-ea"/>
                <a:cs typeface="Segoe Sans Display" pitchFamily="2" charset="0"/>
              </a:rPr>
              <a:t>Security Copilot</a:t>
            </a:r>
          </a:p>
        </p:txBody>
      </p:sp>
      <p:sp>
        <p:nvSpPr>
          <p:cNvPr id="112" name="Rounded Rectangle 62">
            <a:extLst>
              <a:ext uri="{FF2B5EF4-FFF2-40B4-BE49-F238E27FC236}">
                <a16:creationId xmlns:a16="http://schemas.microsoft.com/office/drawing/2014/main" id="{995E016F-BECD-98C5-A1FA-98507EB29CCC}"/>
              </a:ext>
              <a:ext uri="{C183D7F6-B498-43B3-948B-1728B52AA6E4}">
                <adec:decorative xmlns:adec="http://schemas.microsoft.com/office/drawing/2017/decorative" val="1"/>
              </a:ext>
            </a:extLst>
          </p:cNvPr>
          <p:cNvSpPr/>
          <p:nvPr/>
        </p:nvSpPr>
        <p:spPr bwMode="auto">
          <a:xfrm>
            <a:off x="1196531" y="3319595"/>
            <a:ext cx="1892521" cy="446276"/>
          </a:xfrm>
          <a:prstGeom prst="rect">
            <a:avLst/>
          </a:prstGeom>
          <a:noFill/>
          <a:ln w="9525" cap="flat" cmpd="sng" algn="ctr">
            <a:noFill/>
            <a:prstDash val="solid"/>
            <a:headEnd type="none" w="med" len="med"/>
            <a:tailEnd type="none" w="med" len="med"/>
          </a:ln>
          <a:effectLst>
            <a:softEdge rad="165100"/>
          </a:effectLst>
        </p:spPr>
        <p:txBody>
          <a:bodyPr rot="0" spcFirstLastPara="1" vert="horz" wrap="square" lIns="0" tIns="0" rIns="0" bIns="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200" b="0" i="0" u="none" strike="noStrike" kern="1200" cap="none" spc="0" normalizeH="0" baseline="0" noProof="0">
                <a:ln>
                  <a:noFill/>
                </a:ln>
                <a:solidFill>
                  <a:srgbClr val="FFFFFF"/>
                </a:solidFill>
                <a:effectLst/>
                <a:uLnTx/>
                <a:uFillTx/>
                <a:latin typeface="Segoe Sans Display"/>
                <a:ea typeface="+mn-ea"/>
                <a:cs typeface="+mn-cs"/>
              </a:rPr>
              <a:t>Human </a:t>
            </a:r>
            <a:br>
              <a:rPr kumimoji="0" lang="en-US" sz="1200" b="0" i="0" u="none" strike="noStrike" kern="1200" cap="none" spc="0" normalizeH="0" baseline="0" noProof="0">
                <a:ln>
                  <a:noFill/>
                </a:ln>
                <a:solidFill>
                  <a:srgbClr val="FFFFFF"/>
                </a:solidFill>
                <a:effectLst/>
                <a:uLnTx/>
                <a:uFillTx/>
                <a:latin typeface="Segoe Sans Display"/>
                <a:ea typeface="+mn-ea"/>
                <a:cs typeface="+mn-cs"/>
              </a:rPr>
            </a:br>
            <a:r>
              <a:rPr kumimoji="0" lang="en-US" sz="1200" b="0" i="0" u="none" strike="noStrike" kern="1200" cap="none" spc="0" normalizeH="0" baseline="0" noProof="0">
                <a:ln>
                  <a:noFill/>
                </a:ln>
                <a:solidFill>
                  <a:srgbClr val="FFFFFF"/>
                </a:solidFill>
                <a:effectLst/>
                <a:uLnTx/>
                <a:uFillTx/>
                <a:latin typeface="Segoe Sans Display"/>
                <a:ea typeface="+mn-ea"/>
                <a:cs typeface="+mn-cs"/>
              </a:rPr>
              <a:t>supervised</a:t>
            </a:r>
          </a:p>
        </p:txBody>
      </p:sp>
      <p:grpSp>
        <p:nvGrpSpPr>
          <p:cNvPr id="114" name="Group 113">
            <a:extLst>
              <a:ext uri="{FF2B5EF4-FFF2-40B4-BE49-F238E27FC236}">
                <a16:creationId xmlns:a16="http://schemas.microsoft.com/office/drawing/2014/main" id="{2DF9985A-D4CF-CDCE-E35B-F70E5DC0F228}"/>
              </a:ext>
            </a:extLst>
          </p:cNvPr>
          <p:cNvGrpSpPr/>
          <p:nvPr/>
        </p:nvGrpSpPr>
        <p:grpSpPr>
          <a:xfrm>
            <a:off x="528703" y="3212721"/>
            <a:ext cx="1146498" cy="1179802"/>
            <a:chOff x="885665" y="1897870"/>
            <a:chExt cx="1363168" cy="1363168"/>
          </a:xfrm>
        </p:grpSpPr>
        <p:sp>
          <p:nvSpPr>
            <p:cNvPr id="115" name="Oval 114">
              <a:extLst>
                <a:ext uri="{FF2B5EF4-FFF2-40B4-BE49-F238E27FC236}">
                  <a16:creationId xmlns:a16="http://schemas.microsoft.com/office/drawing/2014/main" id="{74314A5E-2BF9-EAEF-8FD5-69CAB63B70FB}"/>
                </a:ext>
              </a:extLst>
            </p:cNvPr>
            <p:cNvSpPr/>
            <p:nvPr/>
          </p:nvSpPr>
          <p:spPr bwMode="auto">
            <a:xfrm>
              <a:off x="885665" y="1897870"/>
              <a:ext cx="1363168" cy="1363168"/>
            </a:xfrm>
            <a:prstGeom prst="ellipse">
              <a:avLst/>
            </a:prstGeom>
            <a:gradFill flip="none" rotWithShape="1">
              <a:gsLst>
                <a:gs pos="100000">
                  <a:srgbClr val="0D2B3F"/>
                </a:gs>
                <a:gs pos="42000">
                  <a:schemeClr val="bg2"/>
                </a:gs>
              </a:gsLst>
              <a:path path="circle">
                <a:fillToRect l="50000" t="50000" r="50000" b="50000"/>
              </a:path>
              <a:tileRect/>
            </a:gradFill>
            <a:ln w="19050" cap="flat" cmpd="sng" algn="ctr">
              <a:gradFill flip="none" rotWithShape="1">
                <a:gsLst>
                  <a:gs pos="100000">
                    <a:srgbClr val="8DC8E8"/>
                  </a:gs>
                  <a:gs pos="0">
                    <a:srgbClr val="56AEF9"/>
                  </a:gs>
                </a:gsLst>
                <a:lin ang="18900000" scaled="1"/>
                <a:tileRect/>
              </a:grad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1200" cap="none" spc="0" normalizeH="0" baseline="0" noProof="0" err="1">
                <a:ln>
                  <a:noFill/>
                </a:ln>
                <a:solidFill>
                  <a:srgbClr val="FFFFFF"/>
                </a:solidFill>
                <a:effectLst/>
                <a:uLnTx/>
                <a:uFillTx/>
                <a:latin typeface="Segoe Sans Display"/>
                <a:ea typeface="+mn-ea"/>
                <a:cs typeface="Segoe Sans Display Semilight" pitchFamily="2" charset="0"/>
              </a:endParaRPr>
            </a:p>
          </p:txBody>
        </p:sp>
        <p:sp>
          <p:nvSpPr>
            <p:cNvPr id="116" name="Graphic 5">
              <a:extLst>
                <a:ext uri="{FF2B5EF4-FFF2-40B4-BE49-F238E27FC236}">
                  <a16:creationId xmlns:a16="http://schemas.microsoft.com/office/drawing/2014/main" id="{7120CC77-58E9-2AEB-C11A-6C7F0291AE5E}"/>
                </a:ext>
              </a:extLst>
            </p:cNvPr>
            <p:cNvSpPr/>
            <p:nvPr/>
          </p:nvSpPr>
          <p:spPr>
            <a:xfrm>
              <a:off x="1184487" y="2282857"/>
              <a:ext cx="765524" cy="689149"/>
            </a:xfrm>
            <a:custGeom>
              <a:avLst/>
              <a:gdLst>
                <a:gd name="connsiteX0" fmla="*/ 469091 w 736009"/>
                <a:gd name="connsiteY0" fmla="*/ 441498 h 662577"/>
                <a:gd name="connsiteX1" fmla="*/ 533476 w 736009"/>
                <a:gd name="connsiteY1" fmla="*/ 505883 h 662577"/>
                <a:gd name="connsiteX2" fmla="*/ 533439 w 736009"/>
                <a:gd name="connsiteY2" fmla="*/ 541276 h 662577"/>
                <a:gd name="connsiteX3" fmla="*/ 370380 w 736009"/>
                <a:gd name="connsiteY3" fmla="*/ 662577 h 662577"/>
                <a:gd name="connsiteX4" fmla="*/ 202353 w 736009"/>
                <a:gd name="connsiteY4" fmla="*/ 542674 h 662577"/>
                <a:gd name="connsiteX5" fmla="*/ 202353 w 736009"/>
                <a:gd name="connsiteY5" fmla="*/ 505883 h 662577"/>
                <a:gd name="connsiteX6" fmla="*/ 266738 w 736009"/>
                <a:gd name="connsiteY6" fmla="*/ 441498 h 662577"/>
                <a:gd name="connsiteX7" fmla="*/ 469091 w 736009"/>
                <a:gd name="connsiteY7" fmla="*/ 441498 h 662577"/>
                <a:gd name="connsiteX8" fmla="*/ 469091 w 736009"/>
                <a:gd name="connsiteY8" fmla="*/ 496685 h 662577"/>
                <a:gd name="connsiteX9" fmla="*/ 266738 w 736009"/>
                <a:gd name="connsiteY9" fmla="*/ 496685 h 662577"/>
                <a:gd name="connsiteX10" fmla="*/ 257540 w 736009"/>
                <a:gd name="connsiteY10" fmla="*/ 505883 h 662577"/>
                <a:gd name="connsiteX11" fmla="*/ 257540 w 736009"/>
                <a:gd name="connsiteY11" fmla="*/ 542674 h 662577"/>
                <a:gd name="connsiteX12" fmla="*/ 370380 w 736009"/>
                <a:gd name="connsiteY12" fmla="*/ 607390 h 662577"/>
                <a:gd name="connsiteX13" fmla="*/ 478289 w 736009"/>
                <a:gd name="connsiteY13" fmla="*/ 542748 h 662577"/>
                <a:gd name="connsiteX14" fmla="*/ 478289 w 736009"/>
                <a:gd name="connsiteY14" fmla="*/ 505883 h 662577"/>
                <a:gd name="connsiteX15" fmla="*/ 469091 w 736009"/>
                <a:gd name="connsiteY15" fmla="*/ 496685 h 662577"/>
                <a:gd name="connsiteX16" fmla="*/ 64385 w 736009"/>
                <a:gd name="connsiteY16" fmla="*/ 257540 h 662577"/>
                <a:gd name="connsiteX17" fmla="*/ 225384 w 736009"/>
                <a:gd name="connsiteY17" fmla="*/ 257540 h 662577"/>
                <a:gd name="connsiteX18" fmla="*/ 221889 w 736009"/>
                <a:gd name="connsiteY18" fmla="*/ 312727 h 662577"/>
                <a:gd name="connsiteX19" fmla="*/ 64385 w 736009"/>
                <a:gd name="connsiteY19" fmla="*/ 312727 h 662577"/>
                <a:gd name="connsiteX20" fmla="*/ 55187 w 736009"/>
                <a:gd name="connsiteY20" fmla="*/ 321925 h 662577"/>
                <a:gd name="connsiteX21" fmla="*/ 55187 w 736009"/>
                <a:gd name="connsiteY21" fmla="*/ 358717 h 662577"/>
                <a:gd name="connsiteX22" fmla="*/ 168027 w 736009"/>
                <a:gd name="connsiteY22" fmla="*/ 423433 h 662577"/>
                <a:gd name="connsiteX23" fmla="*/ 212434 w 736009"/>
                <a:gd name="connsiteY23" fmla="*/ 420600 h 662577"/>
                <a:gd name="connsiteX24" fmla="*/ 169278 w 736009"/>
                <a:gd name="connsiteY24" fmla="*/ 478583 h 662577"/>
                <a:gd name="connsiteX25" fmla="*/ 168027 w 736009"/>
                <a:gd name="connsiteY25" fmla="*/ 478620 h 662577"/>
                <a:gd name="connsiteX26" fmla="*/ 0 w 736009"/>
                <a:gd name="connsiteY26" fmla="*/ 358717 h 662577"/>
                <a:gd name="connsiteX27" fmla="*/ 0 w 736009"/>
                <a:gd name="connsiteY27" fmla="*/ 321925 h 662577"/>
                <a:gd name="connsiteX28" fmla="*/ 64385 w 736009"/>
                <a:gd name="connsiteY28" fmla="*/ 257540 h 662577"/>
                <a:gd name="connsiteX29" fmla="*/ 671444 w 736009"/>
                <a:gd name="connsiteY29" fmla="*/ 257540 h 662577"/>
                <a:gd name="connsiteX30" fmla="*/ 735829 w 736009"/>
                <a:gd name="connsiteY30" fmla="*/ 321925 h 662577"/>
                <a:gd name="connsiteX31" fmla="*/ 735792 w 736009"/>
                <a:gd name="connsiteY31" fmla="*/ 357319 h 662577"/>
                <a:gd name="connsiteX32" fmla="*/ 572733 w 736009"/>
                <a:gd name="connsiteY32" fmla="*/ 478620 h 662577"/>
                <a:gd name="connsiteX33" fmla="*/ 566515 w 736009"/>
                <a:gd name="connsiteY33" fmla="*/ 478547 h 662577"/>
                <a:gd name="connsiteX34" fmla="*/ 521703 w 736009"/>
                <a:gd name="connsiteY34" fmla="*/ 419459 h 662577"/>
                <a:gd name="connsiteX35" fmla="*/ 572733 w 736009"/>
                <a:gd name="connsiteY35" fmla="*/ 423433 h 662577"/>
                <a:gd name="connsiteX36" fmla="*/ 680642 w 736009"/>
                <a:gd name="connsiteY36" fmla="*/ 358790 h 662577"/>
                <a:gd name="connsiteX37" fmla="*/ 680642 w 736009"/>
                <a:gd name="connsiteY37" fmla="*/ 321925 h 662577"/>
                <a:gd name="connsiteX38" fmla="*/ 671444 w 736009"/>
                <a:gd name="connsiteY38" fmla="*/ 312727 h 662577"/>
                <a:gd name="connsiteX39" fmla="*/ 513977 w 736009"/>
                <a:gd name="connsiteY39" fmla="*/ 312727 h 662577"/>
                <a:gd name="connsiteX40" fmla="*/ 510445 w 736009"/>
                <a:gd name="connsiteY40" fmla="*/ 257540 h 662577"/>
                <a:gd name="connsiteX41" fmla="*/ 671444 w 736009"/>
                <a:gd name="connsiteY41" fmla="*/ 257540 h 662577"/>
                <a:gd name="connsiteX42" fmla="*/ 367915 w 736009"/>
                <a:gd name="connsiteY42" fmla="*/ 183957 h 662577"/>
                <a:gd name="connsiteX43" fmla="*/ 478289 w 736009"/>
                <a:gd name="connsiteY43" fmla="*/ 294332 h 662577"/>
                <a:gd name="connsiteX44" fmla="*/ 367915 w 736009"/>
                <a:gd name="connsiteY44" fmla="*/ 404706 h 662577"/>
                <a:gd name="connsiteX45" fmla="*/ 257540 w 736009"/>
                <a:gd name="connsiteY45" fmla="*/ 294332 h 662577"/>
                <a:gd name="connsiteX46" fmla="*/ 367915 w 736009"/>
                <a:gd name="connsiteY46" fmla="*/ 183957 h 662577"/>
                <a:gd name="connsiteX47" fmla="*/ 367915 w 736009"/>
                <a:gd name="connsiteY47" fmla="*/ 239144 h 662577"/>
                <a:gd name="connsiteX48" fmla="*/ 312727 w 736009"/>
                <a:gd name="connsiteY48" fmla="*/ 294332 h 662577"/>
                <a:gd name="connsiteX49" fmla="*/ 367915 w 736009"/>
                <a:gd name="connsiteY49" fmla="*/ 349519 h 662577"/>
                <a:gd name="connsiteX50" fmla="*/ 423102 w 736009"/>
                <a:gd name="connsiteY50" fmla="*/ 294332 h 662577"/>
                <a:gd name="connsiteX51" fmla="*/ 367915 w 736009"/>
                <a:gd name="connsiteY51" fmla="*/ 239144 h 662577"/>
                <a:gd name="connsiteX52" fmla="*/ 165562 w 736009"/>
                <a:gd name="connsiteY52" fmla="*/ 0 h 662577"/>
                <a:gd name="connsiteX53" fmla="*/ 275936 w 736009"/>
                <a:gd name="connsiteY53" fmla="*/ 110374 h 662577"/>
                <a:gd name="connsiteX54" fmla="*/ 165562 w 736009"/>
                <a:gd name="connsiteY54" fmla="*/ 220749 h 662577"/>
                <a:gd name="connsiteX55" fmla="*/ 55187 w 736009"/>
                <a:gd name="connsiteY55" fmla="*/ 110374 h 662577"/>
                <a:gd name="connsiteX56" fmla="*/ 165562 w 736009"/>
                <a:gd name="connsiteY56" fmla="*/ 0 h 662577"/>
                <a:gd name="connsiteX57" fmla="*/ 570268 w 736009"/>
                <a:gd name="connsiteY57" fmla="*/ 0 h 662577"/>
                <a:gd name="connsiteX58" fmla="*/ 680642 w 736009"/>
                <a:gd name="connsiteY58" fmla="*/ 110374 h 662577"/>
                <a:gd name="connsiteX59" fmla="*/ 570268 w 736009"/>
                <a:gd name="connsiteY59" fmla="*/ 220749 h 662577"/>
                <a:gd name="connsiteX60" fmla="*/ 459893 w 736009"/>
                <a:gd name="connsiteY60" fmla="*/ 110374 h 662577"/>
                <a:gd name="connsiteX61" fmla="*/ 570268 w 736009"/>
                <a:gd name="connsiteY61" fmla="*/ 0 h 662577"/>
                <a:gd name="connsiteX62" fmla="*/ 165562 w 736009"/>
                <a:gd name="connsiteY62" fmla="*/ 55187 h 662577"/>
                <a:gd name="connsiteX63" fmla="*/ 110374 w 736009"/>
                <a:gd name="connsiteY63" fmla="*/ 110374 h 662577"/>
                <a:gd name="connsiteX64" fmla="*/ 165562 w 736009"/>
                <a:gd name="connsiteY64" fmla="*/ 165562 h 662577"/>
                <a:gd name="connsiteX65" fmla="*/ 220749 w 736009"/>
                <a:gd name="connsiteY65" fmla="*/ 110374 h 662577"/>
                <a:gd name="connsiteX66" fmla="*/ 165562 w 736009"/>
                <a:gd name="connsiteY66" fmla="*/ 55187 h 662577"/>
                <a:gd name="connsiteX67" fmla="*/ 570268 w 736009"/>
                <a:gd name="connsiteY67" fmla="*/ 55187 h 662577"/>
                <a:gd name="connsiteX68" fmla="*/ 515080 w 736009"/>
                <a:gd name="connsiteY68" fmla="*/ 110374 h 662577"/>
                <a:gd name="connsiteX69" fmla="*/ 570268 w 736009"/>
                <a:gd name="connsiteY69" fmla="*/ 165562 h 662577"/>
                <a:gd name="connsiteX70" fmla="*/ 625455 w 736009"/>
                <a:gd name="connsiteY70" fmla="*/ 110374 h 662577"/>
                <a:gd name="connsiteX71" fmla="*/ 570268 w 736009"/>
                <a:gd name="connsiteY71" fmla="*/ 55187 h 6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36009" h="662577">
                  <a:moveTo>
                    <a:pt x="469091" y="441498"/>
                  </a:moveTo>
                  <a:cubicBezTo>
                    <a:pt x="504632" y="441498"/>
                    <a:pt x="533476" y="470342"/>
                    <a:pt x="533476" y="505883"/>
                  </a:cubicBezTo>
                  <a:lnTo>
                    <a:pt x="533439" y="541276"/>
                  </a:lnTo>
                  <a:cubicBezTo>
                    <a:pt x="537744" y="621849"/>
                    <a:pt x="477847" y="662577"/>
                    <a:pt x="370380" y="662577"/>
                  </a:cubicBezTo>
                  <a:cubicBezTo>
                    <a:pt x="263316" y="662577"/>
                    <a:pt x="202353" y="622475"/>
                    <a:pt x="202353" y="542674"/>
                  </a:cubicBezTo>
                  <a:lnTo>
                    <a:pt x="202353" y="505883"/>
                  </a:lnTo>
                  <a:cubicBezTo>
                    <a:pt x="202353" y="470342"/>
                    <a:pt x="231198" y="441498"/>
                    <a:pt x="266738" y="441498"/>
                  </a:cubicBezTo>
                  <a:lnTo>
                    <a:pt x="469091" y="441498"/>
                  </a:lnTo>
                  <a:close/>
                  <a:moveTo>
                    <a:pt x="469091" y="496685"/>
                  </a:moveTo>
                  <a:lnTo>
                    <a:pt x="266738" y="496685"/>
                  </a:lnTo>
                  <a:cubicBezTo>
                    <a:pt x="261658" y="496685"/>
                    <a:pt x="257540" y="500802"/>
                    <a:pt x="257540" y="505883"/>
                  </a:cubicBezTo>
                  <a:lnTo>
                    <a:pt x="257540" y="542674"/>
                  </a:lnTo>
                  <a:cubicBezTo>
                    <a:pt x="257540" y="585941"/>
                    <a:pt x="290174" y="607390"/>
                    <a:pt x="370380" y="607390"/>
                  </a:cubicBezTo>
                  <a:cubicBezTo>
                    <a:pt x="450143" y="607390"/>
                    <a:pt x="480570" y="586640"/>
                    <a:pt x="478289" y="542748"/>
                  </a:cubicBezTo>
                  <a:lnTo>
                    <a:pt x="478289" y="505883"/>
                  </a:lnTo>
                  <a:cubicBezTo>
                    <a:pt x="478289" y="500802"/>
                    <a:pt x="474172" y="496685"/>
                    <a:pt x="469091" y="496685"/>
                  </a:cubicBezTo>
                  <a:close/>
                  <a:moveTo>
                    <a:pt x="64385" y="257540"/>
                  </a:moveTo>
                  <a:lnTo>
                    <a:pt x="225384" y="257540"/>
                  </a:lnTo>
                  <a:cubicBezTo>
                    <a:pt x="220749" y="275550"/>
                    <a:pt x="219563" y="294276"/>
                    <a:pt x="221889" y="312727"/>
                  </a:cubicBezTo>
                  <a:lnTo>
                    <a:pt x="64385" y="312727"/>
                  </a:lnTo>
                  <a:cubicBezTo>
                    <a:pt x="59305" y="312727"/>
                    <a:pt x="55187" y="316844"/>
                    <a:pt x="55187" y="321925"/>
                  </a:cubicBezTo>
                  <a:lnTo>
                    <a:pt x="55187" y="358717"/>
                  </a:lnTo>
                  <a:cubicBezTo>
                    <a:pt x="55187" y="401983"/>
                    <a:pt x="87821" y="423433"/>
                    <a:pt x="168027" y="423433"/>
                  </a:cubicBezTo>
                  <a:cubicBezTo>
                    <a:pt x="185024" y="423433"/>
                    <a:pt x="199778" y="422476"/>
                    <a:pt x="212434" y="420600"/>
                  </a:cubicBezTo>
                  <a:cubicBezTo>
                    <a:pt x="191383" y="433937"/>
                    <a:pt x="176011" y="454592"/>
                    <a:pt x="169278" y="478583"/>
                  </a:cubicBezTo>
                  <a:lnTo>
                    <a:pt x="168027" y="478620"/>
                  </a:lnTo>
                  <a:cubicBezTo>
                    <a:pt x="60963" y="478620"/>
                    <a:pt x="0" y="438517"/>
                    <a:pt x="0" y="358717"/>
                  </a:cubicBezTo>
                  <a:lnTo>
                    <a:pt x="0" y="321925"/>
                  </a:lnTo>
                  <a:cubicBezTo>
                    <a:pt x="0" y="286385"/>
                    <a:pt x="28845" y="257540"/>
                    <a:pt x="64385" y="257540"/>
                  </a:cubicBezTo>
                  <a:close/>
                  <a:moveTo>
                    <a:pt x="671444" y="257540"/>
                  </a:moveTo>
                  <a:cubicBezTo>
                    <a:pt x="706985" y="257540"/>
                    <a:pt x="735829" y="286385"/>
                    <a:pt x="735829" y="321925"/>
                  </a:cubicBezTo>
                  <a:lnTo>
                    <a:pt x="735792" y="357319"/>
                  </a:lnTo>
                  <a:cubicBezTo>
                    <a:pt x="740097" y="437892"/>
                    <a:pt x="680201" y="478620"/>
                    <a:pt x="572733" y="478620"/>
                  </a:cubicBezTo>
                  <a:lnTo>
                    <a:pt x="566515" y="478547"/>
                  </a:lnTo>
                  <a:cubicBezTo>
                    <a:pt x="559576" y="453896"/>
                    <a:pt x="543568" y="432789"/>
                    <a:pt x="521703" y="419459"/>
                  </a:cubicBezTo>
                  <a:cubicBezTo>
                    <a:pt x="535941" y="422108"/>
                    <a:pt x="552865" y="423433"/>
                    <a:pt x="572733" y="423433"/>
                  </a:cubicBezTo>
                  <a:cubicBezTo>
                    <a:pt x="652497" y="423433"/>
                    <a:pt x="682923" y="402683"/>
                    <a:pt x="680642" y="358790"/>
                  </a:cubicBezTo>
                  <a:lnTo>
                    <a:pt x="680642" y="321925"/>
                  </a:lnTo>
                  <a:cubicBezTo>
                    <a:pt x="680642" y="316844"/>
                    <a:pt x="676525" y="312727"/>
                    <a:pt x="671444" y="312727"/>
                  </a:cubicBezTo>
                  <a:lnTo>
                    <a:pt x="513977" y="312727"/>
                  </a:lnTo>
                  <a:cubicBezTo>
                    <a:pt x="516254" y="294273"/>
                    <a:pt x="515055" y="275553"/>
                    <a:pt x="510445" y="257540"/>
                  </a:cubicBezTo>
                  <a:lnTo>
                    <a:pt x="671444" y="257540"/>
                  </a:lnTo>
                  <a:close/>
                  <a:moveTo>
                    <a:pt x="367915" y="183957"/>
                  </a:moveTo>
                  <a:cubicBezTo>
                    <a:pt x="428874" y="183957"/>
                    <a:pt x="478289" y="233374"/>
                    <a:pt x="478289" y="294332"/>
                  </a:cubicBezTo>
                  <a:cubicBezTo>
                    <a:pt x="478289" y="355291"/>
                    <a:pt x="428874" y="404706"/>
                    <a:pt x="367915" y="404706"/>
                  </a:cubicBezTo>
                  <a:cubicBezTo>
                    <a:pt x="306955" y="404706"/>
                    <a:pt x="257540" y="355291"/>
                    <a:pt x="257540" y="294332"/>
                  </a:cubicBezTo>
                  <a:cubicBezTo>
                    <a:pt x="257540" y="233374"/>
                    <a:pt x="306955" y="183957"/>
                    <a:pt x="367915" y="183957"/>
                  </a:cubicBezTo>
                  <a:close/>
                  <a:moveTo>
                    <a:pt x="367915" y="239144"/>
                  </a:moveTo>
                  <a:cubicBezTo>
                    <a:pt x="337437" y="239144"/>
                    <a:pt x="312727" y="263854"/>
                    <a:pt x="312727" y="294332"/>
                  </a:cubicBezTo>
                  <a:cubicBezTo>
                    <a:pt x="312727" y="324810"/>
                    <a:pt x="337437" y="349519"/>
                    <a:pt x="367915" y="349519"/>
                  </a:cubicBezTo>
                  <a:cubicBezTo>
                    <a:pt x="398393" y="349519"/>
                    <a:pt x="423102" y="324810"/>
                    <a:pt x="423102" y="294332"/>
                  </a:cubicBezTo>
                  <a:cubicBezTo>
                    <a:pt x="423102" y="263854"/>
                    <a:pt x="398393" y="239144"/>
                    <a:pt x="367915" y="239144"/>
                  </a:cubicBezTo>
                  <a:close/>
                  <a:moveTo>
                    <a:pt x="165562" y="0"/>
                  </a:moveTo>
                  <a:cubicBezTo>
                    <a:pt x="226519" y="0"/>
                    <a:pt x="275936" y="49416"/>
                    <a:pt x="275936" y="110374"/>
                  </a:cubicBezTo>
                  <a:cubicBezTo>
                    <a:pt x="275936" y="171332"/>
                    <a:pt x="226519" y="220749"/>
                    <a:pt x="165562" y="220749"/>
                  </a:cubicBezTo>
                  <a:cubicBezTo>
                    <a:pt x="104604" y="220749"/>
                    <a:pt x="55187" y="171332"/>
                    <a:pt x="55187" y="110374"/>
                  </a:cubicBezTo>
                  <a:cubicBezTo>
                    <a:pt x="55187" y="49416"/>
                    <a:pt x="104604" y="0"/>
                    <a:pt x="165562" y="0"/>
                  </a:cubicBezTo>
                  <a:close/>
                  <a:moveTo>
                    <a:pt x="570268" y="0"/>
                  </a:moveTo>
                  <a:cubicBezTo>
                    <a:pt x="631227" y="0"/>
                    <a:pt x="680642" y="49416"/>
                    <a:pt x="680642" y="110374"/>
                  </a:cubicBezTo>
                  <a:cubicBezTo>
                    <a:pt x="680642" y="171332"/>
                    <a:pt x="631227" y="220749"/>
                    <a:pt x="570268" y="220749"/>
                  </a:cubicBezTo>
                  <a:cubicBezTo>
                    <a:pt x="509308" y="220749"/>
                    <a:pt x="459893" y="171332"/>
                    <a:pt x="459893" y="110374"/>
                  </a:cubicBezTo>
                  <a:cubicBezTo>
                    <a:pt x="459893" y="49416"/>
                    <a:pt x="509308" y="0"/>
                    <a:pt x="570268" y="0"/>
                  </a:cubicBezTo>
                  <a:close/>
                  <a:moveTo>
                    <a:pt x="165562" y="55187"/>
                  </a:moveTo>
                  <a:cubicBezTo>
                    <a:pt x="135082" y="55187"/>
                    <a:pt x="110374" y="79895"/>
                    <a:pt x="110374" y="110374"/>
                  </a:cubicBezTo>
                  <a:cubicBezTo>
                    <a:pt x="110374" y="140854"/>
                    <a:pt x="135082" y="165562"/>
                    <a:pt x="165562" y="165562"/>
                  </a:cubicBezTo>
                  <a:cubicBezTo>
                    <a:pt x="196041" y="165562"/>
                    <a:pt x="220749" y="140854"/>
                    <a:pt x="220749" y="110374"/>
                  </a:cubicBezTo>
                  <a:cubicBezTo>
                    <a:pt x="220749" y="79895"/>
                    <a:pt x="196041" y="55187"/>
                    <a:pt x="165562" y="55187"/>
                  </a:cubicBezTo>
                  <a:close/>
                  <a:moveTo>
                    <a:pt x="570268" y="55187"/>
                  </a:moveTo>
                  <a:cubicBezTo>
                    <a:pt x="539790" y="55187"/>
                    <a:pt x="515080" y="79895"/>
                    <a:pt x="515080" y="110374"/>
                  </a:cubicBezTo>
                  <a:cubicBezTo>
                    <a:pt x="515080" y="140854"/>
                    <a:pt x="539790" y="165562"/>
                    <a:pt x="570268" y="165562"/>
                  </a:cubicBezTo>
                  <a:cubicBezTo>
                    <a:pt x="600746" y="165562"/>
                    <a:pt x="625455" y="140854"/>
                    <a:pt x="625455" y="110374"/>
                  </a:cubicBezTo>
                  <a:cubicBezTo>
                    <a:pt x="625455" y="79895"/>
                    <a:pt x="600746" y="55187"/>
                    <a:pt x="570268" y="55187"/>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cxnSp>
        <p:nvCxnSpPr>
          <p:cNvPr id="117" name="Straight Connector 116">
            <a:extLst>
              <a:ext uri="{FF2B5EF4-FFF2-40B4-BE49-F238E27FC236}">
                <a16:creationId xmlns:a16="http://schemas.microsoft.com/office/drawing/2014/main" id="{70702ACC-F350-E436-C82C-CA0718DBD9D3}"/>
              </a:ext>
              <a:ext uri="{C183D7F6-B498-43B3-948B-1728B52AA6E4}">
                <adec:decorative xmlns:adec="http://schemas.microsoft.com/office/drawing/2017/decorative" val="1"/>
              </a:ext>
            </a:extLst>
          </p:cNvPr>
          <p:cNvCxnSpPr>
            <a:cxnSpLocks/>
            <a:stCxn id="131" idx="2"/>
          </p:cNvCxnSpPr>
          <p:nvPr/>
        </p:nvCxnSpPr>
        <p:spPr>
          <a:xfrm flipH="1" flipV="1">
            <a:off x="3779261" y="3802622"/>
            <a:ext cx="761378" cy="402"/>
          </a:xfrm>
          <a:prstGeom prst="line">
            <a:avLst/>
          </a:prstGeom>
          <a:gradFill flip="none" rotWithShape="1">
            <a:gsLst>
              <a:gs pos="100000">
                <a:srgbClr val="0D2B3F"/>
              </a:gs>
              <a:gs pos="42000">
                <a:schemeClr val="bg2"/>
              </a:gs>
            </a:gsLst>
            <a:path path="circle">
              <a:fillToRect l="50000" t="50000" r="50000" b="50000"/>
            </a:path>
            <a:tileRect/>
          </a:gradFill>
          <a:ln w="19050" cap="flat" cmpd="sng" algn="ctr">
            <a:gradFill flip="none" rotWithShape="1">
              <a:gsLst>
                <a:gs pos="70000">
                  <a:srgbClr val="C5B4E3"/>
                </a:gs>
                <a:gs pos="98246">
                  <a:srgbClr val="56AEF9"/>
                </a:gs>
                <a:gs pos="81000">
                  <a:srgbClr val="F3CAF7"/>
                </a:gs>
                <a:gs pos="0">
                  <a:srgbClr val="56AEF9"/>
                </a:gs>
              </a:gsLst>
              <a:lin ang="0" scaled="1"/>
              <a:tileRect/>
            </a:gradFill>
            <a:prstDash val="solid"/>
            <a:headEnd type="none" w="med" len="sm"/>
            <a:tailEnd type="none" w="lg" len="med"/>
          </a:ln>
          <a:effectLst>
            <a:outerShdw blurRad="254000" dist="190500" dir="3300000" algn="ctr" rotWithShape="0">
              <a:schemeClr val="bg1">
                <a:alpha val="40000"/>
              </a:schemeClr>
            </a:outerShdw>
          </a:effectLst>
        </p:spPr>
      </p:cxnSp>
      <p:sp>
        <p:nvSpPr>
          <p:cNvPr id="118" name="Rounded Rectangle 62">
            <a:extLst>
              <a:ext uri="{FF2B5EF4-FFF2-40B4-BE49-F238E27FC236}">
                <a16:creationId xmlns:a16="http://schemas.microsoft.com/office/drawing/2014/main" id="{DB1B0EC0-4891-964A-E7DF-41F623289261}"/>
              </a:ext>
              <a:ext uri="{C183D7F6-B498-43B3-948B-1728B52AA6E4}">
                <adec:decorative xmlns:adec="http://schemas.microsoft.com/office/drawing/2017/decorative" val="1"/>
              </a:ext>
            </a:extLst>
          </p:cNvPr>
          <p:cNvSpPr/>
          <p:nvPr/>
        </p:nvSpPr>
        <p:spPr bwMode="auto">
          <a:xfrm>
            <a:off x="1196531" y="3864750"/>
            <a:ext cx="1892521" cy="446276"/>
          </a:xfrm>
          <a:prstGeom prst="rect">
            <a:avLst/>
          </a:prstGeom>
          <a:noFill/>
          <a:ln w="9525" cap="flat" cmpd="sng" algn="ctr">
            <a:noFill/>
            <a:prstDash val="solid"/>
            <a:headEnd type="none" w="med" len="med"/>
            <a:tailEnd type="none" w="med" len="med"/>
          </a:ln>
          <a:effectLst>
            <a:softEdge rad="165100"/>
          </a:effectLst>
        </p:spPr>
        <p:txBody>
          <a:bodyPr rot="0" spcFirstLastPara="1" vert="horz" wrap="square" lIns="0" tIns="0" rIns="0" bIns="0" numCol="1" spcCol="0" rtlCol="0" fromWordArt="0" anchor="t" anchorCtr="0" forceAA="0" compatLnSpc="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200" b="0" i="0" u="none" strike="noStrike" kern="1200" cap="none" spc="0" normalizeH="0" baseline="0" noProof="0">
                <a:ln>
                  <a:noFill/>
                </a:ln>
                <a:solidFill>
                  <a:srgbClr val="FFFFFF"/>
                </a:solidFill>
                <a:effectLst/>
                <a:uLnTx/>
                <a:uFillTx/>
                <a:latin typeface="Segoe Sans Display"/>
                <a:ea typeface="+mn-ea"/>
                <a:cs typeface="+mn-cs"/>
              </a:rPr>
              <a:t>Continuous </a:t>
            </a:r>
            <a:br>
              <a:rPr kumimoji="0" lang="en-US" sz="1200" b="0" i="0" u="none" strike="noStrike" kern="1200" cap="none" spc="0" normalizeH="0" baseline="0" noProof="0">
                <a:ln>
                  <a:noFill/>
                </a:ln>
                <a:solidFill>
                  <a:srgbClr val="FFFFFF"/>
                </a:solidFill>
                <a:effectLst/>
                <a:uLnTx/>
                <a:uFillTx/>
                <a:latin typeface="Segoe Sans Display"/>
                <a:ea typeface="+mn-ea"/>
                <a:cs typeface="+mn-cs"/>
              </a:rPr>
            </a:br>
            <a:r>
              <a:rPr kumimoji="0" lang="en-US" sz="1200" b="0" i="0" u="none" strike="noStrike" kern="1200" cap="none" spc="0" normalizeH="0" baseline="0" noProof="0">
                <a:ln>
                  <a:noFill/>
                </a:ln>
                <a:solidFill>
                  <a:srgbClr val="FFFFFF"/>
                </a:solidFill>
                <a:effectLst/>
                <a:uLnTx/>
                <a:uFillTx/>
                <a:latin typeface="Segoe Sans Display"/>
                <a:ea typeface="+mn-ea"/>
                <a:cs typeface="+mn-cs"/>
              </a:rPr>
              <a:t>learning</a:t>
            </a:r>
          </a:p>
        </p:txBody>
      </p:sp>
      <p:grpSp>
        <p:nvGrpSpPr>
          <p:cNvPr id="119" name="Group 118">
            <a:extLst>
              <a:ext uri="{FF2B5EF4-FFF2-40B4-BE49-F238E27FC236}">
                <a16:creationId xmlns:a16="http://schemas.microsoft.com/office/drawing/2014/main" id="{6A1B3EB3-E28D-9EB8-83E4-04FB80ACC798}"/>
              </a:ext>
              <a:ext uri="{C183D7F6-B498-43B3-948B-1728B52AA6E4}">
                <adec:decorative xmlns:adec="http://schemas.microsoft.com/office/drawing/2017/decorative" val="1"/>
              </a:ext>
            </a:extLst>
          </p:cNvPr>
          <p:cNvGrpSpPr/>
          <p:nvPr/>
        </p:nvGrpSpPr>
        <p:grpSpPr>
          <a:xfrm>
            <a:off x="4005742" y="3600353"/>
            <a:ext cx="393901" cy="405343"/>
            <a:chOff x="7840795" y="3507366"/>
            <a:chExt cx="407193" cy="407193"/>
          </a:xfrm>
        </p:grpSpPr>
        <p:sp>
          <p:nvSpPr>
            <p:cNvPr id="120" name="Oval 119">
              <a:extLst>
                <a:ext uri="{FF2B5EF4-FFF2-40B4-BE49-F238E27FC236}">
                  <a16:creationId xmlns:a16="http://schemas.microsoft.com/office/drawing/2014/main" id="{7502A2B2-3317-48D1-1D7C-D2B2185FBCC8}"/>
                </a:ext>
              </a:extLst>
            </p:cNvPr>
            <p:cNvSpPr/>
            <p:nvPr/>
          </p:nvSpPr>
          <p:spPr bwMode="auto">
            <a:xfrm>
              <a:off x="7840795" y="3507366"/>
              <a:ext cx="407193" cy="407193"/>
            </a:xfrm>
            <a:prstGeom prst="ellipse">
              <a:avLst/>
            </a:prstGeom>
            <a:solidFill>
              <a:srgbClr val="091F2C"/>
            </a:solidFill>
            <a:ln w="12700">
              <a:gradFill flip="none" rotWithShape="1">
                <a:gsLst>
                  <a:gs pos="0">
                    <a:srgbClr val="F3CAF7"/>
                  </a:gs>
                  <a:gs pos="66000">
                    <a:srgbClr val="759AE0"/>
                  </a:gs>
                </a:gsLst>
                <a:lin ang="0" scaled="1"/>
                <a:tileRect/>
              </a:gradFill>
              <a:headEnd type="none" w="med" len="med"/>
              <a:tailEnd type="none" w="med" len="med"/>
            </a:ln>
            <a:effectLst>
              <a:innerShdw blurRad="381000" dist="63500" dir="13500000">
                <a:schemeClr val="bg2">
                  <a:lumMod val="90000"/>
                  <a:lumOff val="10000"/>
                  <a:alpha val="50000"/>
                </a:scheme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50" normalizeH="0" baseline="0" noProof="0">
                <a:ln w="3175">
                  <a:noFill/>
                </a:ln>
                <a:solidFill>
                  <a:srgbClr val="FFFFFF"/>
                </a:solidFill>
                <a:effectLst/>
                <a:uLnTx/>
                <a:uFillTx/>
                <a:latin typeface="Segoe Sans Display Semibold"/>
                <a:ea typeface="+mn-ea"/>
                <a:cs typeface="Segoe Sans Display" pitchFamily="2" charset="0"/>
              </a:endParaRPr>
            </a:p>
          </p:txBody>
        </p:sp>
        <p:pic>
          <p:nvPicPr>
            <p:cNvPr id="121" name="Graphic 120">
              <a:extLst>
                <a:ext uri="{FF2B5EF4-FFF2-40B4-BE49-F238E27FC236}">
                  <a16:creationId xmlns:a16="http://schemas.microsoft.com/office/drawing/2014/main" id="{BE166A1C-2125-4643-D25A-884D76AE0B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4756" y="3571327"/>
              <a:ext cx="279271" cy="279271"/>
            </a:xfrm>
            <a:prstGeom prst="rect">
              <a:avLst/>
            </a:prstGeom>
          </p:spPr>
        </p:pic>
      </p:grpSp>
      <p:grpSp>
        <p:nvGrpSpPr>
          <p:cNvPr id="122" name="Group 121">
            <a:extLst>
              <a:ext uri="{FF2B5EF4-FFF2-40B4-BE49-F238E27FC236}">
                <a16:creationId xmlns:a16="http://schemas.microsoft.com/office/drawing/2014/main" id="{C96BA0A5-3FB8-BA7E-CD30-7910C9BD6C80}"/>
              </a:ext>
            </a:extLst>
          </p:cNvPr>
          <p:cNvGrpSpPr/>
          <p:nvPr/>
        </p:nvGrpSpPr>
        <p:grpSpPr>
          <a:xfrm>
            <a:off x="2685106" y="3196070"/>
            <a:ext cx="1179640" cy="1213908"/>
            <a:chOff x="3323564" y="2765051"/>
            <a:chExt cx="1363167" cy="1363168"/>
          </a:xfrm>
        </p:grpSpPr>
        <p:grpSp>
          <p:nvGrpSpPr>
            <p:cNvPr id="123" name="Group 122">
              <a:extLst>
                <a:ext uri="{FF2B5EF4-FFF2-40B4-BE49-F238E27FC236}">
                  <a16:creationId xmlns:a16="http://schemas.microsoft.com/office/drawing/2014/main" id="{8CE5B2D0-6DCE-5E91-D01F-07999C000D31}"/>
                </a:ext>
              </a:extLst>
            </p:cNvPr>
            <p:cNvGrpSpPr/>
            <p:nvPr/>
          </p:nvGrpSpPr>
          <p:grpSpPr>
            <a:xfrm>
              <a:off x="3323564" y="2765051"/>
              <a:ext cx="1363167" cy="1363168"/>
              <a:chOff x="3595326" y="2894697"/>
              <a:chExt cx="1931367" cy="1931368"/>
            </a:xfrm>
          </p:grpSpPr>
          <p:sp>
            <p:nvSpPr>
              <p:cNvPr id="125" name="Copilot Box - replacement" descr="Copilot layer">
                <a:extLst>
                  <a:ext uri="{FF2B5EF4-FFF2-40B4-BE49-F238E27FC236}">
                    <a16:creationId xmlns:a16="http://schemas.microsoft.com/office/drawing/2014/main" id="{EE4179B7-485C-BDBA-9678-605012FEFB0B}"/>
                  </a:ext>
                </a:extLst>
              </p:cNvPr>
              <p:cNvSpPr>
                <a:spLocks noChangeAspect="1"/>
              </p:cNvSpPr>
              <p:nvPr/>
            </p:nvSpPr>
            <p:spPr bwMode="auto">
              <a:xfrm>
                <a:off x="3595326" y="2894697"/>
                <a:ext cx="1931367" cy="1931368"/>
              </a:xfrm>
              <a:prstGeom prst="roundRect">
                <a:avLst>
                  <a:gd name="adj" fmla="val 50000"/>
                </a:avLst>
              </a:prstGeom>
              <a:gradFill flip="none" rotWithShape="1">
                <a:gsLst>
                  <a:gs pos="100000">
                    <a:schemeClr val="bg2">
                      <a:alpha val="95000"/>
                    </a:schemeClr>
                  </a:gs>
                  <a:gs pos="42000">
                    <a:schemeClr val="bg2">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chemeClr val="bg1">
                    <a:alpha val="40000"/>
                  </a:scheme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120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endParaRPr>
              </a:p>
            </p:txBody>
          </p:sp>
          <p:sp>
            <p:nvSpPr>
              <p:cNvPr id="126" name="Copilot Box - replacement" descr="Copilot layer">
                <a:extLst>
                  <a:ext uri="{FF2B5EF4-FFF2-40B4-BE49-F238E27FC236}">
                    <a16:creationId xmlns:a16="http://schemas.microsoft.com/office/drawing/2014/main" id="{F58990CF-5BBA-3662-832B-EE9523E9DB23}"/>
                  </a:ext>
                </a:extLst>
              </p:cNvPr>
              <p:cNvSpPr>
                <a:spLocks noChangeAspect="1"/>
              </p:cNvSpPr>
              <p:nvPr/>
            </p:nvSpPr>
            <p:spPr bwMode="auto">
              <a:xfrm>
                <a:off x="3595326" y="2894697"/>
                <a:ext cx="1931367" cy="1931368"/>
              </a:xfrm>
              <a:prstGeom prst="roundRect">
                <a:avLst>
                  <a:gd name="adj" fmla="val 50000"/>
                </a:avLst>
              </a:prstGeom>
              <a:gradFill flip="none" rotWithShape="1">
                <a:gsLst>
                  <a:gs pos="100000">
                    <a:srgbClr val="0D2B3F"/>
                  </a:gs>
                  <a:gs pos="42000">
                    <a:schemeClr val="bg2"/>
                  </a:gs>
                </a:gsLst>
                <a:path path="circle">
                  <a:fillToRect l="50000" t="50000" r="50000" b="50000"/>
                </a:path>
                <a:tileRect/>
              </a:gradFill>
              <a:ln w="19050" cap="flat" cmpd="sng" algn="ctr">
                <a:gradFill flip="none" rotWithShape="1">
                  <a:gsLst>
                    <a:gs pos="60900">
                      <a:srgbClr val="C5B4E3"/>
                    </a:gs>
                    <a:gs pos="100000">
                      <a:srgbClr val="F3CAF7"/>
                    </a:gs>
                    <a:gs pos="0">
                      <a:srgbClr val="56AEF9"/>
                    </a:gs>
                  </a:gsLst>
                  <a:lin ang="0" scaled="1"/>
                  <a:tileRect/>
                </a:grad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1200" cap="none" spc="0" normalizeH="0" baseline="0" noProof="0">
                  <a:ln>
                    <a:noFill/>
                  </a:ln>
                  <a:solidFill>
                    <a:srgbClr val="FFFFFF"/>
                  </a:solidFill>
                  <a:effectLst/>
                  <a:uLnTx/>
                  <a:uFillTx/>
                  <a:latin typeface="Segoe Sans Display"/>
                  <a:ea typeface="+mn-ea"/>
                  <a:cs typeface="Segoe Sans Display Semilight" pitchFamily="2" charset="0"/>
                </a:endParaRPr>
              </a:p>
            </p:txBody>
          </p:sp>
        </p:grpSp>
        <p:pic>
          <p:nvPicPr>
            <p:cNvPr id="124" name="Picture 123" descr="Copilot Logo, symbol, meaning, history, PNG, brand">
              <a:extLst>
                <a:ext uri="{FF2B5EF4-FFF2-40B4-BE49-F238E27FC236}">
                  <a16:creationId xmlns:a16="http://schemas.microsoft.com/office/drawing/2014/main" id="{E0900ABE-BE5A-D84D-661A-14C7627D26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9" r="20127"/>
            <a:stretch/>
          </p:blipFill>
          <p:spPr bwMode="auto">
            <a:xfrm>
              <a:off x="3649980" y="3117256"/>
              <a:ext cx="710334" cy="6587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a:extLst>
              <a:ext uri="{FF2B5EF4-FFF2-40B4-BE49-F238E27FC236}">
                <a16:creationId xmlns:a16="http://schemas.microsoft.com/office/drawing/2014/main" id="{E9FBB08B-637B-FCB9-A206-EE623013549F}"/>
              </a:ext>
              <a:ext uri="{C183D7F6-B498-43B3-948B-1728B52AA6E4}">
                <adec:decorative xmlns:adec="http://schemas.microsoft.com/office/drawing/2017/decorative" val="1"/>
              </a:ext>
            </a:extLst>
          </p:cNvPr>
          <p:cNvGrpSpPr/>
          <p:nvPr/>
        </p:nvGrpSpPr>
        <p:grpSpPr>
          <a:xfrm flipH="1">
            <a:off x="1945841" y="4324870"/>
            <a:ext cx="393901" cy="393901"/>
            <a:chOff x="7840795" y="3507366"/>
            <a:chExt cx="407193" cy="407193"/>
          </a:xfrm>
        </p:grpSpPr>
        <p:sp>
          <p:nvSpPr>
            <p:cNvPr id="128" name="Oval 127">
              <a:extLst>
                <a:ext uri="{FF2B5EF4-FFF2-40B4-BE49-F238E27FC236}">
                  <a16:creationId xmlns:a16="http://schemas.microsoft.com/office/drawing/2014/main" id="{28ADE2BA-755E-1DC3-02DF-67BCE08ACBC8}"/>
                </a:ext>
              </a:extLst>
            </p:cNvPr>
            <p:cNvSpPr/>
            <p:nvPr/>
          </p:nvSpPr>
          <p:spPr bwMode="auto">
            <a:xfrm>
              <a:off x="7840795" y="3507366"/>
              <a:ext cx="407193" cy="407193"/>
            </a:xfrm>
            <a:prstGeom prst="ellipse">
              <a:avLst/>
            </a:prstGeom>
            <a:gradFill flip="none" rotWithShape="1">
              <a:gsLst>
                <a:gs pos="100000">
                  <a:srgbClr val="0D2B3F"/>
                </a:gs>
                <a:gs pos="42000">
                  <a:schemeClr val="bg2"/>
                </a:gs>
              </a:gsLst>
              <a:path path="circle">
                <a:fillToRect l="50000" t="50000" r="50000" b="50000"/>
              </a:path>
              <a:tileRect/>
            </a:gradFill>
            <a:ln w="12700" cap="flat" cmpd="sng" algn="ctr">
              <a:gradFill flip="none" rotWithShape="1">
                <a:gsLst>
                  <a:gs pos="0">
                    <a:srgbClr val="759AE0"/>
                  </a:gs>
                  <a:gs pos="100000">
                    <a:srgbClr val="56AEF9"/>
                  </a:gs>
                </a:gsLst>
                <a:lin ang="0" scaled="1"/>
                <a:tileRect/>
              </a:gradFill>
              <a:prstDash val="solid"/>
              <a:headEnd type="none" w="med" len="sm"/>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50" normalizeH="0" baseline="0" noProof="0">
                <a:ln w="3175">
                  <a:noFill/>
                </a:ln>
                <a:solidFill>
                  <a:srgbClr val="FFFFFF"/>
                </a:solidFill>
                <a:effectLst/>
                <a:uLnTx/>
                <a:uFillTx/>
                <a:latin typeface="Segoe Sans Display Semibold"/>
                <a:ea typeface="+mn-ea"/>
                <a:cs typeface="Segoe Sans Display" pitchFamily="2" charset="0"/>
              </a:endParaRPr>
            </a:p>
          </p:txBody>
        </p:sp>
        <p:pic>
          <p:nvPicPr>
            <p:cNvPr id="129" name="Graphic 128">
              <a:extLst>
                <a:ext uri="{FF2B5EF4-FFF2-40B4-BE49-F238E27FC236}">
                  <a16:creationId xmlns:a16="http://schemas.microsoft.com/office/drawing/2014/main" id="{4301B21C-52D2-6632-5BCA-742824C49D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4756" y="3571327"/>
              <a:ext cx="279271" cy="279271"/>
            </a:xfrm>
            <a:prstGeom prst="rect">
              <a:avLst/>
            </a:prstGeom>
          </p:spPr>
        </p:pic>
      </p:grpSp>
      <p:grpSp>
        <p:nvGrpSpPr>
          <p:cNvPr id="130" name="Group 129">
            <a:extLst>
              <a:ext uri="{FF2B5EF4-FFF2-40B4-BE49-F238E27FC236}">
                <a16:creationId xmlns:a16="http://schemas.microsoft.com/office/drawing/2014/main" id="{16430803-607E-4D55-E07F-F080D2B979FB}"/>
              </a:ext>
            </a:extLst>
          </p:cNvPr>
          <p:cNvGrpSpPr/>
          <p:nvPr/>
        </p:nvGrpSpPr>
        <p:grpSpPr>
          <a:xfrm>
            <a:off x="4540639" y="3213123"/>
            <a:ext cx="1146498" cy="1179802"/>
            <a:chOff x="6324582" y="2815949"/>
            <a:chExt cx="1363168" cy="1363168"/>
          </a:xfrm>
        </p:grpSpPr>
        <p:sp>
          <p:nvSpPr>
            <p:cNvPr id="131" name="Oval 130">
              <a:extLst>
                <a:ext uri="{FF2B5EF4-FFF2-40B4-BE49-F238E27FC236}">
                  <a16:creationId xmlns:a16="http://schemas.microsoft.com/office/drawing/2014/main" id="{B8F3D657-B5C3-0F2B-0D5D-2403DEC61D7D}"/>
                </a:ext>
              </a:extLst>
            </p:cNvPr>
            <p:cNvSpPr/>
            <p:nvPr/>
          </p:nvSpPr>
          <p:spPr bwMode="auto">
            <a:xfrm>
              <a:off x="6324582" y="2815949"/>
              <a:ext cx="1363168" cy="1363168"/>
            </a:xfrm>
            <a:prstGeom prst="ellipse">
              <a:avLst/>
            </a:prstGeom>
            <a:gradFill flip="none" rotWithShape="1">
              <a:gsLst>
                <a:gs pos="100000">
                  <a:srgbClr val="0D2B3F"/>
                </a:gs>
                <a:gs pos="42000">
                  <a:schemeClr val="bg2"/>
                </a:gs>
              </a:gsLst>
              <a:path path="circle">
                <a:fillToRect l="50000" t="50000" r="50000" b="50000"/>
              </a:path>
              <a:tileRect/>
            </a:gradFill>
            <a:ln w="19050" cap="flat" cmpd="sng" algn="ctr">
              <a:gradFill flip="none" rotWithShape="1">
                <a:gsLst>
                  <a:gs pos="100000">
                    <a:srgbClr val="8DC8E8"/>
                  </a:gs>
                  <a:gs pos="0">
                    <a:srgbClr val="56AEF9"/>
                  </a:gs>
                </a:gsLst>
                <a:lin ang="18900000" scaled="1"/>
                <a:tileRect/>
              </a:grad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120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132" name="Graphic 12">
              <a:extLst>
                <a:ext uri="{FF2B5EF4-FFF2-40B4-BE49-F238E27FC236}">
                  <a16:creationId xmlns:a16="http://schemas.microsoft.com/office/drawing/2014/main" id="{FF83A130-90F5-E55F-2F30-AA79F219298A}"/>
                </a:ext>
              </a:extLst>
            </p:cNvPr>
            <p:cNvSpPr/>
            <p:nvPr/>
          </p:nvSpPr>
          <p:spPr>
            <a:xfrm>
              <a:off x="6641895" y="3083765"/>
              <a:ext cx="776253" cy="783213"/>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133" name="Group 132">
            <a:extLst>
              <a:ext uri="{FF2B5EF4-FFF2-40B4-BE49-F238E27FC236}">
                <a16:creationId xmlns:a16="http://schemas.microsoft.com/office/drawing/2014/main" id="{858C3638-D7D7-F41A-868D-A536162F783E}"/>
              </a:ext>
              <a:ext uri="{C183D7F6-B498-43B3-948B-1728B52AA6E4}">
                <adec:decorative xmlns:adec="http://schemas.microsoft.com/office/drawing/2017/decorative" val="1"/>
              </a:ext>
            </a:extLst>
          </p:cNvPr>
          <p:cNvGrpSpPr/>
          <p:nvPr/>
        </p:nvGrpSpPr>
        <p:grpSpPr>
          <a:xfrm>
            <a:off x="1945841" y="2869389"/>
            <a:ext cx="393901" cy="393901"/>
            <a:chOff x="7840795" y="3507366"/>
            <a:chExt cx="407193" cy="407193"/>
          </a:xfrm>
        </p:grpSpPr>
        <p:sp>
          <p:nvSpPr>
            <p:cNvPr id="134" name="Oval 133">
              <a:extLst>
                <a:ext uri="{FF2B5EF4-FFF2-40B4-BE49-F238E27FC236}">
                  <a16:creationId xmlns:a16="http://schemas.microsoft.com/office/drawing/2014/main" id="{22B13301-1203-4D10-9822-86D65B026194}"/>
                </a:ext>
              </a:extLst>
            </p:cNvPr>
            <p:cNvSpPr/>
            <p:nvPr/>
          </p:nvSpPr>
          <p:spPr bwMode="auto">
            <a:xfrm>
              <a:off x="7840795" y="3507366"/>
              <a:ext cx="407193" cy="407193"/>
            </a:xfrm>
            <a:prstGeom prst="ellipse">
              <a:avLst/>
            </a:prstGeom>
            <a:gradFill flip="none" rotWithShape="1">
              <a:gsLst>
                <a:gs pos="100000">
                  <a:srgbClr val="0D2B3F"/>
                </a:gs>
                <a:gs pos="42000">
                  <a:schemeClr val="bg2"/>
                </a:gs>
              </a:gsLst>
              <a:path path="circle">
                <a:fillToRect l="50000" t="50000" r="50000" b="50000"/>
              </a:path>
              <a:tileRect/>
            </a:gradFill>
            <a:ln w="12700" cap="flat" cmpd="sng" algn="ctr">
              <a:gradFill flip="none" rotWithShape="1">
                <a:gsLst>
                  <a:gs pos="0">
                    <a:srgbClr val="759AE0"/>
                  </a:gs>
                  <a:gs pos="100000">
                    <a:srgbClr val="56AEF9"/>
                  </a:gs>
                </a:gsLst>
                <a:lin ang="0" scaled="1"/>
                <a:tileRect/>
              </a:gradFill>
              <a:prstDash val="solid"/>
              <a:headEnd type="none" w="med" len="sm"/>
              <a:tailEnd type="arrow" w="lg"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50" normalizeH="0" baseline="0" noProof="0">
                <a:ln w="3175">
                  <a:noFill/>
                </a:ln>
                <a:solidFill>
                  <a:srgbClr val="FFFFFF"/>
                </a:solidFill>
                <a:effectLst/>
                <a:uLnTx/>
                <a:uFillTx/>
                <a:latin typeface="Segoe Sans Display Semibold"/>
                <a:ea typeface="+mn-ea"/>
                <a:cs typeface="Segoe Sans Display" pitchFamily="2" charset="0"/>
              </a:endParaRPr>
            </a:p>
          </p:txBody>
        </p:sp>
        <p:pic>
          <p:nvPicPr>
            <p:cNvPr id="135" name="Graphic 134">
              <a:extLst>
                <a:ext uri="{FF2B5EF4-FFF2-40B4-BE49-F238E27FC236}">
                  <a16:creationId xmlns:a16="http://schemas.microsoft.com/office/drawing/2014/main" id="{C95E8458-7362-B846-F17D-4B772C615D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4756" y="3571327"/>
              <a:ext cx="279271" cy="279271"/>
            </a:xfrm>
            <a:prstGeom prst="rect">
              <a:avLst/>
            </a:prstGeom>
          </p:spPr>
        </p:pic>
      </p:grpSp>
      <p:sp>
        <p:nvSpPr>
          <p:cNvPr id="82" name="Rectangle: Rounded Corners 81">
            <a:extLst>
              <a:ext uri="{FF2B5EF4-FFF2-40B4-BE49-F238E27FC236}">
                <a16:creationId xmlns:a16="http://schemas.microsoft.com/office/drawing/2014/main" id="{BF276B91-38F0-D69B-B50B-F7222DF0264B}"/>
              </a:ext>
              <a:ext uri="{C183D7F6-B498-43B3-948B-1728B52AA6E4}">
                <adec:decorative xmlns:adec="http://schemas.microsoft.com/office/drawing/2017/decorative" val="1"/>
              </a:ext>
            </a:extLst>
          </p:cNvPr>
          <p:cNvSpPr/>
          <p:nvPr/>
        </p:nvSpPr>
        <p:spPr bwMode="auto">
          <a:xfrm>
            <a:off x="5906799" y="1615228"/>
            <a:ext cx="5727323" cy="4374789"/>
          </a:xfrm>
          <a:prstGeom prst="roundRect">
            <a:avLst>
              <a:gd name="adj" fmla="val 1411"/>
            </a:avLst>
          </a:prstGeom>
          <a:gradFill flip="none" rotWithShape="1">
            <a:gsLst>
              <a:gs pos="13000">
                <a:srgbClr val="0D2B3F"/>
              </a:gs>
              <a:gs pos="71000">
                <a:schemeClr val="bg2"/>
              </a:gs>
            </a:gsLst>
            <a:lin ang="10800000" scaled="1"/>
            <a:tileRect/>
          </a:gradFill>
          <a:ln w="19050" cap="flat" cmpd="sng" algn="ctr">
            <a:gradFill flip="none" rotWithShape="1">
              <a:gsLst>
                <a:gs pos="0">
                  <a:srgbClr val="C5B4E3"/>
                </a:gs>
                <a:gs pos="79000">
                  <a:srgbClr val="4DA9FF"/>
                </a:gs>
              </a:gsLst>
              <a:lin ang="10800000" scaled="1"/>
              <a:tileRect/>
            </a:gra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48640" tIns="91440" rIns="91440" bIns="9144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600"/>
              </a:spcAft>
              <a:buClrTx/>
              <a:buSzPct val="90000"/>
              <a:buFontTx/>
              <a:buNone/>
              <a:tabLst>
                <a:tab pos="920076" algn="l"/>
              </a:tabLst>
              <a:defRPr/>
            </a:pPr>
            <a:endParaRPr kumimoji="0" lang="en-US" sz="1300" b="1" i="0" u="none" strike="noStrike" kern="1200" cap="none" spc="-50" normalizeH="0" baseline="0" noProof="0" err="1">
              <a:ln>
                <a:noFill/>
              </a:ln>
              <a:gradFill flip="none" rotWithShape="1">
                <a:gsLst>
                  <a:gs pos="95000">
                    <a:srgbClr val="56AEF9"/>
                  </a:gs>
                  <a:gs pos="1000">
                    <a:srgbClr val="F3CAF7"/>
                  </a:gs>
                </a:gsLst>
                <a:lin ang="13500000" scaled="1"/>
                <a:tileRect/>
              </a:gradFill>
              <a:effectLst/>
              <a:uLnTx/>
              <a:uFillTx/>
              <a:latin typeface="Segoe Sans Display Semibold"/>
              <a:ea typeface="+mn-ea"/>
              <a:cs typeface="+mn-cs"/>
            </a:endParaRPr>
          </a:p>
        </p:txBody>
      </p:sp>
      <p:sp>
        <p:nvSpPr>
          <p:cNvPr id="93" name="TextBox 2">
            <a:extLst>
              <a:ext uri="{FF2B5EF4-FFF2-40B4-BE49-F238E27FC236}">
                <a16:creationId xmlns:a16="http://schemas.microsoft.com/office/drawing/2014/main" id="{852674E3-F207-805D-6568-729E95B0F768}"/>
              </a:ext>
            </a:extLst>
          </p:cNvPr>
          <p:cNvSpPr txBox="1"/>
          <p:nvPr/>
        </p:nvSpPr>
        <p:spPr>
          <a:xfrm>
            <a:off x="4239306" y="4596794"/>
            <a:ext cx="1749163" cy="400110"/>
          </a:xfrm>
          <a:prstGeom prst="rect">
            <a:avLst/>
          </a:prstGeom>
          <a:noFill/>
        </p:spPr>
        <p:txBody>
          <a:bodyPr wrap="square" lIns="0" tIns="0" rIns="0" bIns="0"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300" b="0" i="0" u="none" strike="noStrike" kern="1200" cap="none" spc="-50" normalizeH="0" baseline="0" noProof="0">
                <a:ln w="3175">
                  <a:noFill/>
                </a:ln>
                <a:gradFill>
                  <a:gsLst>
                    <a:gs pos="68814">
                      <a:srgbClr val="FFFFFF"/>
                    </a:gs>
                    <a:gs pos="0">
                      <a:srgbClr val="FFFFFF"/>
                    </a:gs>
                  </a:gsLst>
                  <a:lin ang="2700000" scaled="1"/>
                </a:gradFill>
                <a:effectLst/>
                <a:uLnTx/>
                <a:uFillTx/>
                <a:latin typeface="Segoe Sans Display Semibold"/>
                <a:ea typeface="+mn-ea"/>
                <a:cs typeface="Segoe Sans Display" pitchFamily="2" charset="0"/>
              </a:rPr>
              <a:t>Microsoft Security Copilot agents</a:t>
            </a:r>
          </a:p>
        </p:txBody>
      </p:sp>
      <p:grpSp>
        <p:nvGrpSpPr>
          <p:cNvPr id="9" name="Group 8">
            <a:extLst>
              <a:ext uri="{FF2B5EF4-FFF2-40B4-BE49-F238E27FC236}">
                <a16:creationId xmlns:a16="http://schemas.microsoft.com/office/drawing/2014/main" id="{65556927-5A46-BFA1-02EA-3F76073C295A}"/>
              </a:ext>
            </a:extLst>
          </p:cNvPr>
          <p:cNvGrpSpPr/>
          <p:nvPr/>
        </p:nvGrpSpPr>
        <p:grpSpPr>
          <a:xfrm>
            <a:off x="9051829" y="1779765"/>
            <a:ext cx="2396756" cy="3983764"/>
            <a:chOff x="9051829" y="2097414"/>
            <a:chExt cx="2396756" cy="3983764"/>
          </a:xfrm>
        </p:grpSpPr>
        <p:sp>
          <p:nvSpPr>
            <p:cNvPr id="30" name="Rectangle: Rounded Corners 29">
              <a:extLst>
                <a:ext uri="{FF2B5EF4-FFF2-40B4-BE49-F238E27FC236}">
                  <a16:creationId xmlns:a16="http://schemas.microsoft.com/office/drawing/2014/main" id="{D6D48457-2241-99C4-D752-3609DADAFEA4}"/>
                </a:ext>
              </a:extLst>
            </p:cNvPr>
            <p:cNvSpPr/>
            <p:nvPr/>
          </p:nvSpPr>
          <p:spPr bwMode="auto">
            <a:xfrm>
              <a:off x="9051829" y="2483984"/>
              <a:ext cx="2396756" cy="588952"/>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50" normalizeH="0" baseline="0" noProof="0">
                  <a:ln>
                    <a:noFill/>
                  </a:ln>
                  <a:gradFill flip="none" rotWithShape="1">
                    <a:gsLst>
                      <a:gs pos="48000">
                        <a:srgbClr val="56AEF9"/>
                      </a:gs>
                      <a:gs pos="1000">
                        <a:srgbClr val="186DCA"/>
                      </a:gs>
                    </a:gsLst>
                    <a:lin ang="2700000" scaled="1"/>
                    <a:tileRect/>
                  </a:gradFill>
                  <a:effectLst/>
                  <a:uLnTx/>
                  <a:uFillTx/>
                  <a:latin typeface="Segoe Sans Display Semibold"/>
                  <a:ea typeface="+mn-ea"/>
                  <a:cs typeface="+mn-cs"/>
                </a:rPr>
                <a:t>Privacy Breach Response </a:t>
              </a:r>
              <a:br>
                <a:rPr kumimoji="0" lang="en-US" sz="1200" b="0" i="0" u="none" strike="noStrike" kern="1200" cap="none" spc="0" normalizeH="0" baseline="0" noProof="0">
                  <a:ln>
                    <a:noFill/>
                  </a:ln>
                  <a:solidFill>
                    <a:srgbClr val="8DC8E8"/>
                  </a:solidFill>
                  <a:effectLst/>
                  <a:uLnTx/>
                  <a:uFillTx/>
                  <a:latin typeface="Segoe Sans Display Semibold"/>
                  <a:ea typeface="+mn-ea"/>
                  <a:cs typeface="+mn-cs"/>
                </a:rPr>
              </a:br>
              <a:r>
                <a:rPr kumimoji="0" lang="en-US" sz="1200" b="0" i="0" u="none" strike="noStrike" kern="1200" cap="none" spc="0" normalizeH="0" baseline="0" noProof="0">
                  <a:ln>
                    <a:noFill/>
                  </a:ln>
                  <a:solidFill>
                    <a:srgbClr val="FFFFFF"/>
                  </a:solidFill>
                  <a:effectLst/>
                  <a:uLnTx/>
                  <a:uFillTx/>
                  <a:latin typeface="Segoe Sans Display"/>
                  <a:ea typeface="+mn-ea"/>
                  <a:cs typeface="+mn-cs"/>
                </a:rPr>
                <a:t>by </a:t>
              </a:r>
              <a:r>
                <a:rPr kumimoji="0" lang="en-US" sz="1200" b="0" i="0" u="none" strike="noStrike" kern="1200" cap="none" spc="0" normalizeH="0" baseline="0" noProof="0" err="1">
                  <a:ln>
                    <a:noFill/>
                  </a:ln>
                  <a:solidFill>
                    <a:srgbClr val="FFFFFF"/>
                  </a:solidFill>
                  <a:effectLst/>
                  <a:uLnTx/>
                  <a:uFillTx/>
                  <a:latin typeface="Segoe Sans Display"/>
                  <a:ea typeface="+mn-ea"/>
                  <a:cs typeface="+mn-cs"/>
                </a:rPr>
                <a:t>OneTrust</a:t>
              </a:r>
              <a:r>
                <a:rPr kumimoji="0" lang="en-US" sz="1200" b="0" i="0" u="none" strike="noStrike" kern="1200" cap="none" spc="0" normalizeH="0" baseline="0" noProof="0">
                  <a:ln>
                    <a:noFill/>
                  </a:ln>
                  <a:solidFill>
                    <a:srgbClr val="FFFFFF"/>
                  </a:solidFill>
                  <a:effectLst/>
                  <a:uLnTx/>
                  <a:uFillTx/>
                  <a:latin typeface="Segoe Sans Display"/>
                  <a:ea typeface="+mn-ea"/>
                  <a:cs typeface="+mn-cs"/>
                </a:rPr>
                <a:t> </a:t>
              </a:r>
            </a:p>
          </p:txBody>
        </p:sp>
        <p:sp>
          <p:nvSpPr>
            <p:cNvPr id="35" name="Rectangle: Rounded Corners 34">
              <a:extLst>
                <a:ext uri="{FF2B5EF4-FFF2-40B4-BE49-F238E27FC236}">
                  <a16:creationId xmlns:a16="http://schemas.microsoft.com/office/drawing/2014/main" id="{11ADBED7-2B20-00CC-04A1-0C8D24425747}"/>
                </a:ext>
              </a:extLst>
            </p:cNvPr>
            <p:cNvSpPr/>
            <p:nvPr/>
          </p:nvSpPr>
          <p:spPr bwMode="auto">
            <a:xfrm>
              <a:off x="9051829" y="3236044"/>
              <a:ext cx="2396756" cy="588953"/>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50" normalizeH="0" baseline="0" noProof="0">
                  <a:ln>
                    <a:noFill/>
                  </a:ln>
                  <a:gradFill flip="none" rotWithShape="1">
                    <a:gsLst>
                      <a:gs pos="48000">
                        <a:srgbClr val="56AEF9"/>
                      </a:gs>
                      <a:gs pos="1000">
                        <a:srgbClr val="186DCA"/>
                      </a:gs>
                    </a:gsLst>
                    <a:lin ang="2700000" scaled="1"/>
                    <a:tileRect/>
                  </a:gradFill>
                  <a:effectLst/>
                  <a:uLnTx/>
                  <a:uFillTx/>
                  <a:latin typeface="Segoe Sans Display Semibold"/>
                  <a:ea typeface="+mn-ea"/>
                  <a:cs typeface="+mn-cs"/>
                </a:rPr>
                <a:t>SecOps Tooling</a:t>
              </a:r>
              <a:br>
                <a:rPr kumimoji="0" lang="en-US" sz="1200" b="0" i="0" u="none" strike="noStrike" kern="1200" cap="none" spc="0" normalizeH="0" baseline="0" noProof="0">
                  <a:ln>
                    <a:noFill/>
                  </a:ln>
                  <a:solidFill>
                    <a:srgbClr val="8DC8E8"/>
                  </a:solidFill>
                  <a:effectLst/>
                  <a:uLnTx/>
                  <a:uFillTx/>
                  <a:latin typeface="Segoe Sans Display Semibold"/>
                  <a:ea typeface="+mn-ea"/>
                  <a:cs typeface="+mn-cs"/>
                </a:rPr>
              </a:br>
              <a:r>
                <a:rPr kumimoji="0" lang="en-US" sz="1200" b="0" i="0" u="none" strike="noStrike" kern="1200" cap="none" spc="0" normalizeH="0" baseline="0" noProof="0">
                  <a:ln>
                    <a:noFill/>
                  </a:ln>
                  <a:solidFill>
                    <a:srgbClr val="FFFFFF"/>
                  </a:solidFill>
                  <a:effectLst/>
                  <a:uLnTx/>
                  <a:uFillTx/>
                  <a:latin typeface="Segoe Sans Display"/>
                  <a:ea typeface="+mn-ea"/>
                  <a:cs typeface="+mn-cs"/>
                </a:rPr>
                <a:t>by </a:t>
              </a:r>
              <a:r>
                <a:rPr kumimoji="0" lang="en-US" sz="1200" b="0" i="0" u="none" strike="noStrike" kern="1200" cap="none" spc="0" normalizeH="0" baseline="0" noProof="0" err="1">
                  <a:ln>
                    <a:noFill/>
                  </a:ln>
                  <a:solidFill>
                    <a:srgbClr val="FFFFFF"/>
                  </a:solidFill>
                  <a:effectLst/>
                  <a:uLnTx/>
                  <a:uFillTx/>
                  <a:latin typeface="Segoe Sans Display"/>
                  <a:ea typeface="+mn-ea"/>
                  <a:cs typeface="+mn-cs"/>
                </a:rPr>
                <a:t>BlueVoyant</a:t>
              </a:r>
              <a:endParaRPr kumimoji="0" lang="en-US" sz="12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8" name="Rectangle: Rounded Corners 37">
              <a:extLst>
                <a:ext uri="{FF2B5EF4-FFF2-40B4-BE49-F238E27FC236}">
                  <a16:creationId xmlns:a16="http://schemas.microsoft.com/office/drawing/2014/main" id="{C7EB616A-2039-21F4-1BE1-F3D47982111F}"/>
                </a:ext>
              </a:extLst>
            </p:cNvPr>
            <p:cNvSpPr/>
            <p:nvPr/>
          </p:nvSpPr>
          <p:spPr bwMode="auto">
            <a:xfrm>
              <a:off x="9051829" y="3988104"/>
              <a:ext cx="2396756" cy="588953"/>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50" normalizeH="0" baseline="0" noProof="0">
                  <a:ln>
                    <a:noFill/>
                  </a:ln>
                  <a:gradFill flip="none" rotWithShape="1">
                    <a:gsLst>
                      <a:gs pos="48000">
                        <a:srgbClr val="56AEF9"/>
                      </a:gs>
                      <a:gs pos="1000">
                        <a:srgbClr val="186DCA"/>
                      </a:gs>
                    </a:gsLst>
                    <a:lin ang="2700000" scaled="1"/>
                    <a:tileRect/>
                  </a:gradFill>
                  <a:effectLst/>
                  <a:uLnTx/>
                  <a:uFillTx/>
                  <a:latin typeface="Segoe Sans Display Semibold"/>
                  <a:ea typeface="+mn-ea"/>
                  <a:cs typeface="+mn-cs"/>
                </a:rPr>
                <a:t>Network Supervisor</a:t>
              </a:r>
              <a:br>
                <a:rPr kumimoji="0" lang="en-US" sz="1200" b="0" i="0" u="none" strike="noStrike" kern="1200" cap="none" spc="0" normalizeH="0" baseline="0" noProof="0">
                  <a:ln>
                    <a:noFill/>
                  </a:ln>
                  <a:solidFill>
                    <a:srgbClr val="8DC8E8"/>
                  </a:solidFill>
                  <a:effectLst/>
                  <a:uLnTx/>
                  <a:uFillTx/>
                  <a:latin typeface="Segoe Sans Display Semibold"/>
                  <a:ea typeface="+mn-ea"/>
                  <a:cs typeface="+mn-cs"/>
                </a:rPr>
              </a:br>
              <a:r>
                <a:rPr kumimoji="0" lang="en-US" sz="1200" b="0" i="0" u="none" strike="noStrike" kern="1200" cap="none" spc="0" normalizeH="0" baseline="0" noProof="0">
                  <a:ln>
                    <a:noFill/>
                  </a:ln>
                  <a:solidFill>
                    <a:srgbClr val="FFFFFF"/>
                  </a:solidFill>
                  <a:effectLst/>
                  <a:uLnTx/>
                  <a:uFillTx/>
                  <a:latin typeface="Segoe Sans Display"/>
                  <a:ea typeface="+mn-ea"/>
                  <a:cs typeface="+mn-cs"/>
                </a:rPr>
                <a:t>by Aviatrix</a:t>
              </a:r>
            </a:p>
          </p:txBody>
        </p:sp>
        <p:sp>
          <p:nvSpPr>
            <p:cNvPr id="39" name="Rectangle: Rounded Corners 38">
              <a:extLst>
                <a:ext uri="{FF2B5EF4-FFF2-40B4-BE49-F238E27FC236}">
                  <a16:creationId xmlns:a16="http://schemas.microsoft.com/office/drawing/2014/main" id="{0010EB95-9286-B91F-A820-4E379C007FF1}"/>
                </a:ext>
              </a:extLst>
            </p:cNvPr>
            <p:cNvSpPr/>
            <p:nvPr/>
          </p:nvSpPr>
          <p:spPr bwMode="auto">
            <a:xfrm>
              <a:off x="9051829" y="4740164"/>
              <a:ext cx="2396756" cy="588953"/>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50" normalizeH="0" baseline="0" noProof="0">
                  <a:ln>
                    <a:noFill/>
                  </a:ln>
                  <a:gradFill flip="none" rotWithShape="1">
                    <a:gsLst>
                      <a:gs pos="48000">
                        <a:srgbClr val="56AEF9"/>
                      </a:gs>
                      <a:gs pos="1000">
                        <a:srgbClr val="186DCA"/>
                      </a:gs>
                    </a:gsLst>
                    <a:lin ang="2700000" scaled="1"/>
                    <a:tileRect/>
                  </a:gradFill>
                  <a:effectLst/>
                  <a:uLnTx/>
                  <a:uFillTx/>
                  <a:latin typeface="Segoe Sans Display Semibold"/>
                  <a:ea typeface="+mn-ea"/>
                  <a:cs typeface="+mn-cs"/>
                </a:rPr>
                <a:t>Alert Triage </a:t>
              </a:r>
              <a:br>
                <a:rPr kumimoji="0" lang="en-US" sz="1200" b="0" i="0" u="none" strike="noStrike" kern="1200" cap="none" spc="0" normalizeH="0" baseline="0" noProof="0">
                  <a:ln>
                    <a:noFill/>
                  </a:ln>
                  <a:solidFill>
                    <a:srgbClr val="8DC8E8"/>
                  </a:solidFill>
                  <a:effectLst/>
                  <a:uLnTx/>
                  <a:uFillTx/>
                  <a:latin typeface="Segoe Sans Display Semibold"/>
                  <a:ea typeface="+mn-ea"/>
                  <a:cs typeface="+mn-cs"/>
                </a:rPr>
              </a:br>
              <a:r>
                <a:rPr kumimoji="0" lang="en-US" sz="1200" b="0" i="0" u="none" strike="noStrike" kern="1200" cap="none" spc="0" normalizeH="0" baseline="0" noProof="0">
                  <a:ln>
                    <a:noFill/>
                  </a:ln>
                  <a:solidFill>
                    <a:srgbClr val="FFFFFF"/>
                  </a:solidFill>
                  <a:effectLst/>
                  <a:uLnTx/>
                  <a:uFillTx/>
                  <a:latin typeface="Segoe Sans Display"/>
                  <a:ea typeface="+mn-ea"/>
                  <a:cs typeface="+mn-cs"/>
                </a:rPr>
                <a:t>by Tanium</a:t>
              </a:r>
            </a:p>
          </p:txBody>
        </p:sp>
        <p:sp>
          <p:nvSpPr>
            <p:cNvPr id="40" name="Rectangle: Rounded Corners 39">
              <a:extLst>
                <a:ext uri="{FF2B5EF4-FFF2-40B4-BE49-F238E27FC236}">
                  <a16:creationId xmlns:a16="http://schemas.microsoft.com/office/drawing/2014/main" id="{28B8FD11-45C3-32CB-94B5-CC5672B5A243}"/>
                </a:ext>
              </a:extLst>
            </p:cNvPr>
            <p:cNvSpPr/>
            <p:nvPr/>
          </p:nvSpPr>
          <p:spPr bwMode="auto">
            <a:xfrm>
              <a:off x="9051829" y="5492225"/>
              <a:ext cx="2396756" cy="588953"/>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50" normalizeH="0" baseline="0" noProof="0">
                  <a:ln>
                    <a:noFill/>
                  </a:ln>
                  <a:gradFill flip="none" rotWithShape="1">
                    <a:gsLst>
                      <a:gs pos="48000">
                        <a:srgbClr val="56AEF9"/>
                      </a:gs>
                      <a:gs pos="1000">
                        <a:srgbClr val="186DCA"/>
                      </a:gs>
                    </a:gsLst>
                    <a:lin ang="2700000" scaled="1"/>
                    <a:tileRect/>
                  </a:gradFill>
                  <a:effectLst/>
                  <a:uLnTx/>
                  <a:uFillTx/>
                  <a:latin typeface="Segoe Sans Display Semibold"/>
                  <a:ea typeface="+mn-ea"/>
                  <a:cs typeface="+mn-cs"/>
                </a:rPr>
                <a:t>Task Optimizer </a:t>
              </a:r>
              <a:br>
                <a:rPr kumimoji="0" lang="en-US" sz="1200" b="0" i="0" u="none" strike="noStrike" kern="1200" cap="none" spc="0" normalizeH="0" baseline="0" noProof="0">
                  <a:ln>
                    <a:noFill/>
                  </a:ln>
                  <a:solidFill>
                    <a:srgbClr val="8DC8E8"/>
                  </a:solidFill>
                  <a:effectLst/>
                  <a:uLnTx/>
                  <a:uFillTx/>
                  <a:latin typeface="Segoe Sans Display Semibold"/>
                  <a:ea typeface="+mn-ea"/>
                  <a:cs typeface="+mn-cs"/>
                </a:rPr>
              </a:br>
              <a:r>
                <a:rPr kumimoji="0" lang="en-US" sz="1200" b="0" i="0" u="none" strike="noStrike" kern="1200" cap="none" spc="0" normalizeH="0" baseline="0" noProof="0">
                  <a:ln>
                    <a:noFill/>
                  </a:ln>
                  <a:solidFill>
                    <a:srgbClr val="FFFFFF"/>
                  </a:solidFill>
                  <a:effectLst/>
                  <a:uLnTx/>
                  <a:uFillTx/>
                  <a:latin typeface="Segoe Sans Display"/>
                  <a:ea typeface="+mn-ea"/>
                  <a:cs typeface="+mn-cs"/>
                </a:rPr>
                <a:t>by Fletch</a:t>
              </a:r>
            </a:p>
          </p:txBody>
        </p:sp>
        <p:sp>
          <p:nvSpPr>
            <p:cNvPr id="85" name="Graphic 12">
              <a:extLst>
                <a:ext uri="{FF2B5EF4-FFF2-40B4-BE49-F238E27FC236}">
                  <a16:creationId xmlns:a16="http://schemas.microsoft.com/office/drawing/2014/main" id="{412A4CCA-B23D-EDF4-52E4-0B90564CA8E5}"/>
                </a:ext>
              </a:extLst>
            </p:cNvPr>
            <p:cNvSpPr/>
            <p:nvPr/>
          </p:nvSpPr>
          <p:spPr>
            <a:xfrm>
              <a:off x="9170182" y="2610147"/>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6" name="Graphic 12">
              <a:extLst>
                <a:ext uri="{FF2B5EF4-FFF2-40B4-BE49-F238E27FC236}">
                  <a16:creationId xmlns:a16="http://schemas.microsoft.com/office/drawing/2014/main" id="{AF877EA9-847D-7396-2564-19170F10EDD2}"/>
                </a:ext>
              </a:extLst>
            </p:cNvPr>
            <p:cNvSpPr/>
            <p:nvPr/>
          </p:nvSpPr>
          <p:spPr>
            <a:xfrm>
              <a:off x="9166918" y="3362207"/>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7" name="Graphic 12">
              <a:extLst>
                <a:ext uri="{FF2B5EF4-FFF2-40B4-BE49-F238E27FC236}">
                  <a16:creationId xmlns:a16="http://schemas.microsoft.com/office/drawing/2014/main" id="{D1BBE910-2B18-B208-47CF-4FF063982571}"/>
                </a:ext>
              </a:extLst>
            </p:cNvPr>
            <p:cNvSpPr/>
            <p:nvPr/>
          </p:nvSpPr>
          <p:spPr>
            <a:xfrm>
              <a:off x="9163654" y="4114267"/>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8" name="Graphic 12">
              <a:extLst>
                <a:ext uri="{FF2B5EF4-FFF2-40B4-BE49-F238E27FC236}">
                  <a16:creationId xmlns:a16="http://schemas.microsoft.com/office/drawing/2014/main" id="{434A77BA-92F9-D7BE-4BBE-9AEB87864DB7}"/>
                </a:ext>
              </a:extLst>
            </p:cNvPr>
            <p:cNvSpPr/>
            <p:nvPr/>
          </p:nvSpPr>
          <p:spPr>
            <a:xfrm>
              <a:off x="9160390" y="4866327"/>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89" name="Graphic 12">
              <a:extLst>
                <a:ext uri="{FF2B5EF4-FFF2-40B4-BE49-F238E27FC236}">
                  <a16:creationId xmlns:a16="http://schemas.microsoft.com/office/drawing/2014/main" id="{52D5A1F8-1353-FA2D-72B8-3D5C5BCF9CF7}"/>
                </a:ext>
              </a:extLst>
            </p:cNvPr>
            <p:cNvSpPr/>
            <p:nvPr/>
          </p:nvSpPr>
          <p:spPr>
            <a:xfrm>
              <a:off x="9157126" y="5618388"/>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7" name="TextBox 26">
              <a:extLst>
                <a:ext uri="{FF2B5EF4-FFF2-40B4-BE49-F238E27FC236}">
                  <a16:creationId xmlns:a16="http://schemas.microsoft.com/office/drawing/2014/main" id="{F26F4771-CCA9-4E22-4A39-B263260E5ECE}"/>
                </a:ext>
              </a:extLst>
            </p:cNvPr>
            <p:cNvSpPr txBox="1"/>
            <p:nvPr/>
          </p:nvSpPr>
          <p:spPr>
            <a:xfrm>
              <a:off x="9051829" y="2097414"/>
              <a:ext cx="1306768" cy="292388"/>
            </a:xfrm>
            <a:prstGeom prst="rect">
              <a:avLst/>
            </a:prstGeom>
            <a:noFill/>
          </p:spPr>
          <p:txBody>
            <a:bodyPr wrap="none" lIns="0" rIns="0">
              <a:spAutoFit/>
            </a:bodyPr>
            <a:lstStyle/>
            <a:p>
              <a:pPr marL="0" marR="0" lvl="0" indent="0" algn="ctr"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300" b="0" i="0" u="none" strike="noStrike" kern="1200" cap="none" spc="-50" normalizeH="0" baseline="0" noProof="0">
                  <a:ln w="3175">
                    <a:noFill/>
                  </a:ln>
                  <a:gradFill>
                    <a:gsLst>
                      <a:gs pos="68814">
                        <a:srgbClr val="FFFFFF"/>
                      </a:gs>
                      <a:gs pos="0">
                        <a:srgbClr val="FFFFFF"/>
                      </a:gs>
                    </a:gsLst>
                    <a:lin ang="2700000" scaled="1"/>
                  </a:gradFill>
                  <a:effectLst/>
                  <a:uLnTx/>
                  <a:uFillTx/>
                  <a:latin typeface="Segoe Sans Display Semibold"/>
                  <a:ea typeface="+mn-ea"/>
                  <a:cs typeface="Segoe Sans Display" pitchFamily="2" charset="0"/>
                </a:rPr>
                <a:t>Partner ecosystem</a:t>
              </a:r>
            </a:p>
          </p:txBody>
        </p:sp>
      </p:grpSp>
      <p:grpSp>
        <p:nvGrpSpPr>
          <p:cNvPr id="8" name="Group 7">
            <a:extLst>
              <a:ext uri="{FF2B5EF4-FFF2-40B4-BE49-F238E27FC236}">
                <a16:creationId xmlns:a16="http://schemas.microsoft.com/office/drawing/2014/main" id="{AD35415B-C1D5-CF6F-EF8D-DC944C021321}"/>
              </a:ext>
            </a:extLst>
          </p:cNvPr>
          <p:cNvGrpSpPr/>
          <p:nvPr/>
        </p:nvGrpSpPr>
        <p:grpSpPr>
          <a:xfrm>
            <a:off x="6105636" y="1779765"/>
            <a:ext cx="2793368" cy="3983764"/>
            <a:chOff x="6122570" y="2097414"/>
            <a:chExt cx="2793368" cy="3983764"/>
          </a:xfrm>
        </p:grpSpPr>
        <p:sp>
          <p:nvSpPr>
            <p:cNvPr id="3" name="Rectangle: Rounded Corners 2">
              <a:extLst>
                <a:ext uri="{FF2B5EF4-FFF2-40B4-BE49-F238E27FC236}">
                  <a16:creationId xmlns:a16="http://schemas.microsoft.com/office/drawing/2014/main" id="{F76D2E21-C76B-A1AF-EADA-9418F41F715F}"/>
                </a:ext>
              </a:extLst>
            </p:cNvPr>
            <p:cNvSpPr/>
            <p:nvPr/>
          </p:nvSpPr>
          <p:spPr bwMode="auto">
            <a:xfrm>
              <a:off x="6122570" y="2483984"/>
              <a:ext cx="2793368" cy="588953"/>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200" b="1" i="0" u="none" strike="noStrike" kern="1200" cap="none" spc="-50" normalizeH="0" baseline="0" noProof="0">
                  <a:ln>
                    <a:noFill/>
                  </a:ln>
                  <a:gradFill>
                    <a:gsLst>
                      <a:gs pos="6322">
                        <a:srgbClr val="56AEF9"/>
                      </a:gs>
                      <a:gs pos="48000">
                        <a:srgbClr val="7BA8FC"/>
                      </a:gs>
                      <a:gs pos="100000">
                        <a:srgbClr val="F3CAF7"/>
                      </a:gs>
                    </a:gsLst>
                    <a:lin ang="2400000" scaled="0"/>
                  </a:gradFill>
                  <a:effectLst/>
                  <a:uLnTx/>
                  <a:uFillTx/>
                  <a:latin typeface="Segoe Sans Display Semibold"/>
                  <a:ea typeface="+mn-ea"/>
                  <a:cs typeface="+mn-cs"/>
                </a:rPr>
                <a:t>Phishing Triage</a:t>
              </a:r>
            </a:p>
          </p:txBody>
        </p:sp>
        <p:sp>
          <p:nvSpPr>
            <p:cNvPr id="72" name="Graphic 12">
              <a:extLst>
                <a:ext uri="{FF2B5EF4-FFF2-40B4-BE49-F238E27FC236}">
                  <a16:creationId xmlns:a16="http://schemas.microsoft.com/office/drawing/2014/main" id="{D5FD35BA-F967-8679-631B-89A31C205F2A}"/>
                </a:ext>
              </a:extLst>
            </p:cNvPr>
            <p:cNvSpPr/>
            <p:nvPr/>
          </p:nvSpPr>
          <p:spPr>
            <a:xfrm>
              <a:off x="6243767" y="2610147"/>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4" name="Rectangle: Rounded Corners 3">
              <a:extLst>
                <a:ext uri="{FF2B5EF4-FFF2-40B4-BE49-F238E27FC236}">
                  <a16:creationId xmlns:a16="http://schemas.microsoft.com/office/drawing/2014/main" id="{98307453-84F8-BDDC-3C02-E53B340A9BB9}"/>
                </a:ext>
              </a:extLst>
            </p:cNvPr>
            <p:cNvSpPr/>
            <p:nvPr/>
          </p:nvSpPr>
          <p:spPr bwMode="auto">
            <a:xfrm>
              <a:off x="6122570" y="3236044"/>
              <a:ext cx="2793368" cy="588953"/>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200" b="1" i="0" u="none" strike="noStrike" kern="1200" cap="none" spc="-50" normalizeH="0" baseline="0" noProof="0">
                  <a:ln>
                    <a:noFill/>
                  </a:ln>
                  <a:gradFill>
                    <a:gsLst>
                      <a:gs pos="6322">
                        <a:srgbClr val="56AEF9"/>
                      </a:gs>
                      <a:gs pos="48000">
                        <a:srgbClr val="7BA8FC"/>
                      </a:gs>
                      <a:gs pos="100000">
                        <a:srgbClr val="F3CAF7"/>
                      </a:gs>
                    </a:gsLst>
                    <a:lin ang="2400000" scaled="0"/>
                  </a:gradFill>
                  <a:effectLst/>
                  <a:uLnTx/>
                  <a:uFillTx/>
                  <a:latin typeface="Segoe Sans Display Semibold"/>
                  <a:ea typeface="+mn-ea"/>
                  <a:cs typeface="+mn-cs"/>
                </a:rPr>
                <a:t>Alert Triage in DLP and IRM</a:t>
              </a:r>
            </a:p>
          </p:txBody>
        </p:sp>
        <p:sp>
          <p:nvSpPr>
            <p:cNvPr id="73" name="Graphic 12">
              <a:extLst>
                <a:ext uri="{FF2B5EF4-FFF2-40B4-BE49-F238E27FC236}">
                  <a16:creationId xmlns:a16="http://schemas.microsoft.com/office/drawing/2014/main" id="{4390479A-9F32-8CBD-B717-971ACA23F336}"/>
                </a:ext>
              </a:extLst>
            </p:cNvPr>
            <p:cNvSpPr/>
            <p:nvPr/>
          </p:nvSpPr>
          <p:spPr>
            <a:xfrm>
              <a:off x="6240503" y="3362207"/>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5" name="Rectangle: Rounded Corners 4">
              <a:extLst>
                <a:ext uri="{FF2B5EF4-FFF2-40B4-BE49-F238E27FC236}">
                  <a16:creationId xmlns:a16="http://schemas.microsoft.com/office/drawing/2014/main" id="{F0BFD926-C905-4E9F-E3ED-8B3676F54A73}"/>
                </a:ext>
              </a:extLst>
            </p:cNvPr>
            <p:cNvSpPr/>
            <p:nvPr/>
          </p:nvSpPr>
          <p:spPr bwMode="auto">
            <a:xfrm>
              <a:off x="6122570" y="3988104"/>
              <a:ext cx="2793368" cy="588953"/>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200" b="1" i="0" u="none" strike="noStrike" kern="1200" cap="none" spc="-50" normalizeH="0" baseline="0" noProof="0">
                  <a:ln>
                    <a:noFill/>
                  </a:ln>
                  <a:gradFill>
                    <a:gsLst>
                      <a:gs pos="6322">
                        <a:srgbClr val="56AEF9"/>
                      </a:gs>
                      <a:gs pos="48000">
                        <a:srgbClr val="7BA8FC"/>
                      </a:gs>
                      <a:gs pos="100000">
                        <a:srgbClr val="F3CAF7"/>
                      </a:gs>
                    </a:gsLst>
                    <a:lin ang="2400000" scaled="0"/>
                  </a:gradFill>
                  <a:effectLst/>
                  <a:uLnTx/>
                  <a:uFillTx/>
                  <a:latin typeface="Segoe Sans Display Semibold"/>
                  <a:ea typeface="+mn-ea"/>
                  <a:cs typeface="+mn-cs"/>
                </a:rPr>
                <a:t>Conditional Access Optimization</a:t>
              </a:r>
            </a:p>
          </p:txBody>
        </p:sp>
        <p:sp>
          <p:nvSpPr>
            <p:cNvPr id="74" name="Graphic 12">
              <a:extLst>
                <a:ext uri="{FF2B5EF4-FFF2-40B4-BE49-F238E27FC236}">
                  <a16:creationId xmlns:a16="http://schemas.microsoft.com/office/drawing/2014/main" id="{9BA0A28E-7B06-1CF8-9DF9-2FD07A0F62B7}"/>
                </a:ext>
              </a:extLst>
            </p:cNvPr>
            <p:cNvSpPr/>
            <p:nvPr/>
          </p:nvSpPr>
          <p:spPr>
            <a:xfrm>
              <a:off x="6237239" y="4114267"/>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 name="Rectangle: Rounded Corners 5">
              <a:extLst>
                <a:ext uri="{FF2B5EF4-FFF2-40B4-BE49-F238E27FC236}">
                  <a16:creationId xmlns:a16="http://schemas.microsoft.com/office/drawing/2014/main" id="{A13A19C0-199F-6B08-B401-D4AB68BD18CB}"/>
                </a:ext>
              </a:extLst>
            </p:cNvPr>
            <p:cNvSpPr/>
            <p:nvPr/>
          </p:nvSpPr>
          <p:spPr bwMode="auto">
            <a:xfrm>
              <a:off x="6122570" y="4740164"/>
              <a:ext cx="2793368" cy="588953"/>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200" b="1" i="0" u="none" strike="noStrike" kern="1200" cap="none" spc="-50" normalizeH="0" baseline="0" noProof="0">
                  <a:ln>
                    <a:noFill/>
                  </a:ln>
                  <a:gradFill>
                    <a:gsLst>
                      <a:gs pos="6322">
                        <a:srgbClr val="56AEF9"/>
                      </a:gs>
                      <a:gs pos="48000">
                        <a:srgbClr val="7BA8FC"/>
                      </a:gs>
                      <a:gs pos="100000">
                        <a:srgbClr val="F3CAF7"/>
                      </a:gs>
                    </a:gsLst>
                    <a:lin ang="2400000" scaled="0"/>
                  </a:gradFill>
                  <a:effectLst/>
                  <a:uLnTx/>
                  <a:uFillTx/>
                  <a:latin typeface="Segoe Sans Display Semibold"/>
                  <a:ea typeface="+mn-ea"/>
                  <a:cs typeface="+mn-cs"/>
                </a:rPr>
                <a:t>Vulnerability Remediation</a:t>
              </a:r>
            </a:p>
          </p:txBody>
        </p:sp>
        <p:sp>
          <p:nvSpPr>
            <p:cNvPr id="75" name="Graphic 12">
              <a:extLst>
                <a:ext uri="{FF2B5EF4-FFF2-40B4-BE49-F238E27FC236}">
                  <a16:creationId xmlns:a16="http://schemas.microsoft.com/office/drawing/2014/main" id="{9BA6562E-5982-5A94-B153-7C273719E068}"/>
                </a:ext>
              </a:extLst>
            </p:cNvPr>
            <p:cNvSpPr/>
            <p:nvPr/>
          </p:nvSpPr>
          <p:spPr>
            <a:xfrm>
              <a:off x="6233975" y="4866327"/>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 name="Rectangle: Rounded Corners 6">
              <a:extLst>
                <a:ext uri="{FF2B5EF4-FFF2-40B4-BE49-F238E27FC236}">
                  <a16:creationId xmlns:a16="http://schemas.microsoft.com/office/drawing/2014/main" id="{C1B0C22F-27AF-68E4-55AB-F4733D8A7932}"/>
                </a:ext>
              </a:extLst>
            </p:cNvPr>
            <p:cNvSpPr/>
            <p:nvPr/>
          </p:nvSpPr>
          <p:spPr bwMode="auto">
            <a:xfrm>
              <a:off x="6122570" y="5492225"/>
              <a:ext cx="2793368" cy="588953"/>
            </a:xfrm>
            <a:prstGeom prst="roundRect">
              <a:avLst/>
            </a:prstGeom>
            <a:gradFill flip="none" rotWithShape="1">
              <a:gsLst>
                <a:gs pos="13000">
                  <a:srgbClr val="0D2B3F"/>
                </a:gs>
                <a:gs pos="71000">
                  <a:schemeClr val="bg2"/>
                </a:gs>
              </a:gsLst>
              <a:lin ang="10800000" scaled="1"/>
              <a:tileRect/>
            </a:gradFill>
            <a:ln w="12700" cap="flat" cmpd="sng" algn="ctr">
              <a:solidFill>
                <a:schemeClr val="bg2">
                  <a:lumMod val="90000"/>
                  <a:lumOff val="10000"/>
                </a:schemeClr>
              </a:solidFill>
              <a:prstDash val="solid"/>
              <a:headEnd type="none" w="med" len="sm"/>
              <a:tailEnd type="arrow" w="lg" len="med"/>
            </a:ln>
            <a:effectLst>
              <a:outerShdw blurRad="254000" dist="190500" dir="3300000" algn="ctr" rotWithShape="0">
                <a:schemeClr val="bg1">
                  <a:alpha val="40000"/>
                </a:schemeClr>
              </a:outerShdw>
            </a:effectLst>
          </p:spPr>
          <p:txBody>
            <a:bodyPr rot="0" spcFirstLastPara="0" vertOverflow="overflow" horzOverflow="overflow" vert="horz" wrap="square" lIns="502920" tIns="91440" rIns="91440" bIns="9144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200" b="1" i="0" u="none" strike="noStrike" kern="1200" cap="none" spc="-50" normalizeH="0" baseline="0" noProof="0">
                  <a:ln>
                    <a:noFill/>
                  </a:ln>
                  <a:gradFill>
                    <a:gsLst>
                      <a:gs pos="6322">
                        <a:srgbClr val="56AEF9"/>
                      </a:gs>
                      <a:gs pos="48000">
                        <a:srgbClr val="7BA8FC"/>
                      </a:gs>
                      <a:gs pos="100000">
                        <a:srgbClr val="F3CAF7"/>
                      </a:gs>
                    </a:gsLst>
                    <a:lin ang="2400000" scaled="0"/>
                  </a:gradFill>
                  <a:effectLst/>
                  <a:uLnTx/>
                  <a:uFillTx/>
                  <a:latin typeface="Segoe Sans Display Semibold"/>
                  <a:ea typeface="+mn-ea"/>
                  <a:cs typeface="+mn-cs"/>
                </a:rPr>
                <a:t>Threat Intelligence Briefing</a:t>
              </a:r>
            </a:p>
          </p:txBody>
        </p:sp>
        <p:sp>
          <p:nvSpPr>
            <p:cNvPr id="76" name="Graphic 12">
              <a:extLst>
                <a:ext uri="{FF2B5EF4-FFF2-40B4-BE49-F238E27FC236}">
                  <a16:creationId xmlns:a16="http://schemas.microsoft.com/office/drawing/2014/main" id="{FEC31CB0-E771-F738-AA88-9DFB03833BB6}"/>
                </a:ext>
              </a:extLst>
            </p:cNvPr>
            <p:cNvSpPr/>
            <p:nvPr/>
          </p:nvSpPr>
          <p:spPr>
            <a:xfrm>
              <a:off x="6230711" y="5618388"/>
              <a:ext cx="324217" cy="336626"/>
            </a:xfrm>
            <a:custGeom>
              <a:avLst/>
              <a:gdLst>
                <a:gd name="connsiteX0" fmla="*/ 620522 w 891552"/>
                <a:gd name="connsiteY0" fmla="*/ 14935 h 899544"/>
                <a:gd name="connsiteX1" fmla="*/ 638950 w 891552"/>
                <a:gd name="connsiteY1" fmla="*/ 71593 h 899544"/>
                <a:gd name="connsiteX2" fmla="*/ 667197 w 891552"/>
                <a:gd name="connsiteY2" fmla="*/ 117306 h 899544"/>
                <a:gd name="connsiteX3" fmla="*/ 712947 w 891552"/>
                <a:gd name="connsiteY3" fmla="*/ 145532 h 899544"/>
                <a:gd name="connsiteX4" fmla="*/ 769647 w 891552"/>
                <a:gd name="connsiteY4" fmla="*/ 163946 h 899544"/>
                <a:gd name="connsiteX5" fmla="*/ 770782 w 891552"/>
                <a:gd name="connsiteY5" fmla="*/ 164230 h 899544"/>
                <a:gd name="connsiteX6" fmla="*/ 781614 w 891552"/>
                <a:gd name="connsiteY6" fmla="*/ 172408 h 899544"/>
                <a:gd name="connsiteX7" fmla="*/ 785728 w 891552"/>
                <a:gd name="connsiteY7" fmla="*/ 185335 h 899544"/>
                <a:gd name="connsiteX8" fmla="*/ 781614 w 891552"/>
                <a:gd name="connsiteY8" fmla="*/ 198263 h 899544"/>
                <a:gd name="connsiteX9" fmla="*/ 770782 w 891552"/>
                <a:gd name="connsiteY9" fmla="*/ 206441 h 899544"/>
                <a:gd name="connsiteX10" fmla="*/ 714079 w 891552"/>
                <a:gd name="connsiteY10" fmla="*/ 224854 h 899544"/>
                <a:gd name="connsiteX11" fmla="*/ 668332 w 891552"/>
                <a:gd name="connsiteY11" fmla="*/ 253081 h 899544"/>
                <a:gd name="connsiteX12" fmla="*/ 640085 w 891552"/>
                <a:gd name="connsiteY12" fmla="*/ 298794 h 899544"/>
                <a:gd name="connsiteX13" fmla="*/ 621656 w 891552"/>
                <a:gd name="connsiteY13" fmla="*/ 355452 h 899544"/>
                <a:gd name="connsiteX14" fmla="*/ 613471 w 891552"/>
                <a:gd name="connsiteY14" fmla="*/ 366276 h 899544"/>
                <a:gd name="connsiteX15" fmla="*/ 600534 w 891552"/>
                <a:gd name="connsiteY15" fmla="*/ 370386 h 899544"/>
                <a:gd name="connsiteX16" fmla="*/ 587597 w 891552"/>
                <a:gd name="connsiteY16" fmla="*/ 366276 h 899544"/>
                <a:gd name="connsiteX17" fmla="*/ 586506 w 891552"/>
                <a:gd name="connsiteY17" fmla="*/ 365452 h 899544"/>
                <a:gd name="connsiteX18" fmla="*/ 579412 w 891552"/>
                <a:gd name="connsiteY18" fmla="*/ 355452 h 899544"/>
                <a:gd name="connsiteX19" fmla="*/ 560986 w 891552"/>
                <a:gd name="connsiteY19" fmla="*/ 298794 h 899544"/>
                <a:gd name="connsiteX20" fmla="*/ 557657 w 891552"/>
                <a:gd name="connsiteY20" fmla="*/ 289923 h 899544"/>
                <a:gd name="connsiteX21" fmla="*/ 532790 w 891552"/>
                <a:gd name="connsiteY21" fmla="*/ 252921 h 899544"/>
                <a:gd name="connsiteX22" fmla="*/ 526531 w 891552"/>
                <a:gd name="connsiteY22" fmla="*/ 247086 h 899544"/>
                <a:gd name="connsiteX23" fmla="*/ 486989 w 891552"/>
                <a:gd name="connsiteY23" fmla="*/ 224572 h 899544"/>
                <a:gd name="connsiteX24" fmla="*/ 430287 w 891552"/>
                <a:gd name="connsiteY24" fmla="*/ 206156 h 899544"/>
                <a:gd name="connsiteX25" fmla="*/ 419455 w 891552"/>
                <a:gd name="connsiteY25" fmla="*/ 197980 h 899544"/>
                <a:gd name="connsiteX26" fmla="*/ 415341 w 891552"/>
                <a:gd name="connsiteY26" fmla="*/ 185051 h 899544"/>
                <a:gd name="connsiteX27" fmla="*/ 419455 w 891552"/>
                <a:gd name="connsiteY27" fmla="*/ 172124 h 899544"/>
                <a:gd name="connsiteX28" fmla="*/ 430287 w 891552"/>
                <a:gd name="connsiteY28" fmla="*/ 163946 h 899544"/>
                <a:gd name="connsiteX29" fmla="*/ 486989 w 891552"/>
                <a:gd name="connsiteY29" fmla="*/ 145532 h 899544"/>
                <a:gd name="connsiteX30" fmla="*/ 532096 w 891552"/>
                <a:gd name="connsiteY30" fmla="*/ 117099 h 899544"/>
                <a:gd name="connsiteX31" fmla="*/ 559851 w 891552"/>
                <a:gd name="connsiteY31" fmla="*/ 71593 h 899544"/>
                <a:gd name="connsiteX32" fmla="*/ 578280 w 891552"/>
                <a:gd name="connsiteY32" fmla="*/ 14935 h 899544"/>
                <a:gd name="connsiteX33" fmla="*/ 586463 w 891552"/>
                <a:gd name="connsiteY33" fmla="*/ 4111 h 899544"/>
                <a:gd name="connsiteX34" fmla="*/ 599400 w 891552"/>
                <a:gd name="connsiteY34" fmla="*/ 0 h 899544"/>
                <a:gd name="connsiteX35" fmla="*/ 612337 w 891552"/>
                <a:gd name="connsiteY35" fmla="*/ 4111 h 899544"/>
                <a:gd name="connsiteX36" fmla="*/ 620522 w 891552"/>
                <a:gd name="connsiteY36" fmla="*/ 14935 h 899544"/>
                <a:gd name="connsiteX37" fmla="*/ 880067 w 891552"/>
                <a:gd name="connsiteY37" fmla="*/ 434579 h 899544"/>
                <a:gd name="connsiteX38" fmla="*/ 839566 w 891552"/>
                <a:gd name="connsiteY38" fmla="*/ 421425 h 899544"/>
                <a:gd name="connsiteX39" fmla="*/ 806888 w 891552"/>
                <a:gd name="connsiteY39" fmla="*/ 401264 h 899544"/>
                <a:gd name="connsiteX40" fmla="*/ 786711 w 891552"/>
                <a:gd name="connsiteY40" fmla="*/ 368612 h 899544"/>
                <a:gd name="connsiteX41" fmla="*/ 773548 w 891552"/>
                <a:gd name="connsiteY41" fmla="*/ 328143 h 899544"/>
                <a:gd name="connsiteX42" fmla="*/ 767703 w 891552"/>
                <a:gd name="connsiteY42" fmla="*/ 320411 h 899544"/>
                <a:gd name="connsiteX43" fmla="*/ 758461 w 891552"/>
                <a:gd name="connsiteY43" fmla="*/ 317474 h 899544"/>
                <a:gd name="connsiteX44" fmla="*/ 749221 w 891552"/>
                <a:gd name="connsiteY44" fmla="*/ 320411 h 899544"/>
                <a:gd name="connsiteX45" fmla="*/ 743375 w 891552"/>
                <a:gd name="connsiteY45" fmla="*/ 328143 h 899544"/>
                <a:gd name="connsiteX46" fmla="*/ 730213 w 891552"/>
                <a:gd name="connsiteY46" fmla="*/ 368612 h 899544"/>
                <a:gd name="connsiteX47" fmla="*/ 710387 w 891552"/>
                <a:gd name="connsiteY47" fmla="*/ 401117 h 899544"/>
                <a:gd name="connsiteX48" fmla="*/ 678168 w 891552"/>
                <a:gd name="connsiteY48" fmla="*/ 421425 h 899544"/>
                <a:gd name="connsiteX49" fmla="*/ 637666 w 891552"/>
                <a:gd name="connsiteY49" fmla="*/ 434579 h 899544"/>
                <a:gd name="connsiteX50" fmla="*/ 629929 w 891552"/>
                <a:gd name="connsiteY50" fmla="*/ 440421 h 899544"/>
                <a:gd name="connsiteX51" fmla="*/ 626991 w 891552"/>
                <a:gd name="connsiteY51" fmla="*/ 449654 h 899544"/>
                <a:gd name="connsiteX52" fmla="*/ 629929 w 891552"/>
                <a:gd name="connsiteY52" fmla="*/ 458889 h 899544"/>
                <a:gd name="connsiteX53" fmla="*/ 637666 w 891552"/>
                <a:gd name="connsiteY53" fmla="*/ 464729 h 899544"/>
                <a:gd name="connsiteX54" fmla="*/ 678168 w 891552"/>
                <a:gd name="connsiteY54" fmla="*/ 477883 h 899544"/>
                <a:gd name="connsiteX55" fmla="*/ 710883 w 891552"/>
                <a:gd name="connsiteY55" fmla="*/ 498132 h 899544"/>
                <a:gd name="connsiteX56" fmla="*/ 731021 w 891552"/>
                <a:gd name="connsiteY56" fmla="*/ 530898 h 899544"/>
                <a:gd name="connsiteX57" fmla="*/ 744185 w 891552"/>
                <a:gd name="connsiteY57" fmla="*/ 571369 h 899544"/>
                <a:gd name="connsiteX58" fmla="*/ 750030 w 891552"/>
                <a:gd name="connsiteY58" fmla="*/ 579099 h 899544"/>
                <a:gd name="connsiteX59" fmla="*/ 759271 w 891552"/>
                <a:gd name="connsiteY59" fmla="*/ 582036 h 899544"/>
                <a:gd name="connsiteX60" fmla="*/ 768513 w 891552"/>
                <a:gd name="connsiteY60" fmla="*/ 579099 h 899544"/>
                <a:gd name="connsiteX61" fmla="*/ 774358 w 891552"/>
                <a:gd name="connsiteY61" fmla="*/ 571369 h 899544"/>
                <a:gd name="connsiteX62" fmla="*/ 787522 w 891552"/>
                <a:gd name="connsiteY62" fmla="*/ 530898 h 899544"/>
                <a:gd name="connsiteX63" fmla="*/ 807698 w 891552"/>
                <a:gd name="connsiteY63" fmla="*/ 498246 h 899544"/>
                <a:gd name="connsiteX64" fmla="*/ 840376 w 891552"/>
                <a:gd name="connsiteY64" fmla="*/ 478085 h 899544"/>
                <a:gd name="connsiteX65" fmla="*/ 880877 w 891552"/>
                <a:gd name="connsiteY65" fmla="*/ 464933 h 899544"/>
                <a:gd name="connsiteX66" fmla="*/ 888614 w 891552"/>
                <a:gd name="connsiteY66" fmla="*/ 459091 h 899544"/>
                <a:gd name="connsiteX67" fmla="*/ 891552 w 891552"/>
                <a:gd name="connsiteY67" fmla="*/ 449856 h 899544"/>
                <a:gd name="connsiteX68" fmla="*/ 888614 w 891552"/>
                <a:gd name="connsiteY68" fmla="*/ 440623 h 899544"/>
                <a:gd name="connsiteX69" fmla="*/ 880877 w 891552"/>
                <a:gd name="connsiteY69" fmla="*/ 434781 h 899544"/>
                <a:gd name="connsiteX70" fmla="*/ 880067 w 891552"/>
                <a:gd name="connsiteY70" fmla="*/ 434579 h 899544"/>
                <a:gd name="connsiteX71" fmla="*/ 759364 w 891552"/>
                <a:gd name="connsiteY71" fmla="*/ 634948 h 899544"/>
                <a:gd name="connsiteX72" fmla="*/ 725828 w 891552"/>
                <a:gd name="connsiteY72" fmla="*/ 626378 h 899544"/>
                <a:gd name="connsiteX73" fmla="*/ 606313 w 891552"/>
                <a:gd name="connsiteY73" fmla="*/ 833403 h 899544"/>
                <a:gd name="connsiteX74" fmla="*/ 583401 w 891552"/>
                <a:gd name="connsiteY74" fmla="*/ 846632 h 899544"/>
                <a:gd name="connsiteX75" fmla="*/ 247382 w 891552"/>
                <a:gd name="connsiteY75" fmla="*/ 846632 h 899544"/>
                <a:gd name="connsiteX76" fmla="*/ 224470 w 891552"/>
                <a:gd name="connsiteY76" fmla="*/ 833403 h 899544"/>
                <a:gd name="connsiteX77" fmla="*/ 56456 w 891552"/>
                <a:gd name="connsiteY77" fmla="*/ 542368 h 899544"/>
                <a:gd name="connsiteX78" fmla="*/ 56456 w 891552"/>
                <a:gd name="connsiteY78" fmla="*/ 515914 h 899544"/>
                <a:gd name="connsiteX79" fmla="*/ 224470 w 891552"/>
                <a:gd name="connsiteY79" fmla="*/ 224879 h 899544"/>
                <a:gd name="connsiteX80" fmla="*/ 247382 w 891552"/>
                <a:gd name="connsiteY80" fmla="*/ 211649 h 899544"/>
                <a:gd name="connsiteX81" fmla="*/ 367239 w 891552"/>
                <a:gd name="connsiteY81" fmla="*/ 211649 h 899544"/>
                <a:gd name="connsiteX82" fmla="*/ 362429 w 891552"/>
                <a:gd name="connsiteY82" fmla="*/ 184987 h 899544"/>
                <a:gd name="connsiteX83" fmla="*/ 367083 w 891552"/>
                <a:gd name="connsiteY83" fmla="*/ 158737 h 899544"/>
                <a:gd name="connsiteX84" fmla="*/ 247382 w 891552"/>
                <a:gd name="connsiteY84" fmla="*/ 158737 h 899544"/>
                <a:gd name="connsiteX85" fmla="*/ 178646 w 891552"/>
                <a:gd name="connsiteY85" fmla="*/ 198425 h 899544"/>
                <a:gd name="connsiteX86" fmla="*/ 10632 w 891552"/>
                <a:gd name="connsiteY86" fmla="*/ 489459 h 899544"/>
                <a:gd name="connsiteX87" fmla="*/ 10632 w 891552"/>
                <a:gd name="connsiteY87" fmla="*/ 568823 h 899544"/>
                <a:gd name="connsiteX88" fmla="*/ 178646 w 891552"/>
                <a:gd name="connsiteY88" fmla="*/ 859857 h 899544"/>
                <a:gd name="connsiteX89" fmla="*/ 247382 w 891552"/>
                <a:gd name="connsiteY89" fmla="*/ 899545 h 899544"/>
                <a:gd name="connsiteX90" fmla="*/ 583401 w 891552"/>
                <a:gd name="connsiteY90" fmla="*/ 899545 h 899544"/>
                <a:gd name="connsiteX91" fmla="*/ 652137 w 891552"/>
                <a:gd name="connsiteY91" fmla="*/ 859857 h 899544"/>
                <a:gd name="connsiteX92" fmla="*/ 784049 w 891552"/>
                <a:gd name="connsiteY92" fmla="*/ 631358 h 899544"/>
                <a:gd name="connsiteX93" fmla="*/ 759364 w 891552"/>
                <a:gd name="connsiteY93" fmla="*/ 634948 h 89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891552" h="899544">
                  <a:moveTo>
                    <a:pt x="620522" y="14935"/>
                  </a:moveTo>
                  <a:lnTo>
                    <a:pt x="638950" y="71593"/>
                  </a:lnTo>
                  <a:cubicBezTo>
                    <a:pt x="644680" y="88818"/>
                    <a:pt x="654353" y="104471"/>
                    <a:pt x="667197" y="117306"/>
                  </a:cubicBezTo>
                  <a:cubicBezTo>
                    <a:pt x="680043" y="130142"/>
                    <a:pt x="695707" y="139806"/>
                    <a:pt x="712947" y="145532"/>
                  </a:cubicBezTo>
                  <a:lnTo>
                    <a:pt x="769647" y="163946"/>
                  </a:lnTo>
                  <a:lnTo>
                    <a:pt x="770782" y="164230"/>
                  </a:lnTo>
                  <a:cubicBezTo>
                    <a:pt x="775152" y="165771"/>
                    <a:pt x="778937" y="168628"/>
                    <a:pt x="781614" y="172408"/>
                  </a:cubicBezTo>
                  <a:cubicBezTo>
                    <a:pt x="784291" y="176188"/>
                    <a:pt x="785728" y="180704"/>
                    <a:pt x="785728" y="185335"/>
                  </a:cubicBezTo>
                  <a:cubicBezTo>
                    <a:pt x="785728" y="189965"/>
                    <a:pt x="784291" y="194483"/>
                    <a:pt x="781614" y="198263"/>
                  </a:cubicBezTo>
                  <a:cubicBezTo>
                    <a:pt x="778937" y="202043"/>
                    <a:pt x="775152" y="204900"/>
                    <a:pt x="770782" y="206441"/>
                  </a:cubicBezTo>
                  <a:lnTo>
                    <a:pt x="714079" y="224854"/>
                  </a:lnTo>
                  <a:cubicBezTo>
                    <a:pt x="696841" y="230580"/>
                    <a:pt x="681178" y="240245"/>
                    <a:pt x="668332" y="253081"/>
                  </a:cubicBezTo>
                  <a:cubicBezTo>
                    <a:pt x="655487" y="265916"/>
                    <a:pt x="645814" y="281568"/>
                    <a:pt x="640085" y="298794"/>
                  </a:cubicBezTo>
                  <a:lnTo>
                    <a:pt x="621656" y="355452"/>
                  </a:lnTo>
                  <a:cubicBezTo>
                    <a:pt x="620114" y="359819"/>
                    <a:pt x="617255" y="363600"/>
                    <a:pt x="613471" y="366276"/>
                  </a:cubicBezTo>
                  <a:cubicBezTo>
                    <a:pt x="609688" y="368951"/>
                    <a:pt x="605169" y="370386"/>
                    <a:pt x="600534" y="370386"/>
                  </a:cubicBezTo>
                  <a:cubicBezTo>
                    <a:pt x="595900" y="370386"/>
                    <a:pt x="591381" y="368951"/>
                    <a:pt x="587597" y="366276"/>
                  </a:cubicBezTo>
                  <a:cubicBezTo>
                    <a:pt x="587224" y="366011"/>
                    <a:pt x="586860" y="365737"/>
                    <a:pt x="586506" y="365452"/>
                  </a:cubicBezTo>
                  <a:cubicBezTo>
                    <a:pt x="583263" y="362850"/>
                    <a:pt x="580803" y="359389"/>
                    <a:pt x="579412" y="355452"/>
                  </a:cubicBezTo>
                  <a:lnTo>
                    <a:pt x="560986" y="298794"/>
                  </a:lnTo>
                  <a:cubicBezTo>
                    <a:pt x="559995" y="295787"/>
                    <a:pt x="558884" y="292829"/>
                    <a:pt x="557657" y="289923"/>
                  </a:cubicBezTo>
                  <a:cubicBezTo>
                    <a:pt x="551835" y="276135"/>
                    <a:pt x="543402" y="263565"/>
                    <a:pt x="532790" y="252921"/>
                  </a:cubicBezTo>
                  <a:cubicBezTo>
                    <a:pt x="530771" y="250895"/>
                    <a:pt x="528684" y="248951"/>
                    <a:pt x="526531" y="247086"/>
                  </a:cubicBezTo>
                  <a:cubicBezTo>
                    <a:pt x="514977" y="237082"/>
                    <a:pt x="501545" y="229421"/>
                    <a:pt x="486989" y="224572"/>
                  </a:cubicBezTo>
                  <a:lnTo>
                    <a:pt x="430287" y="206156"/>
                  </a:lnTo>
                  <a:cubicBezTo>
                    <a:pt x="425917" y="204617"/>
                    <a:pt x="422132" y="201760"/>
                    <a:pt x="419455" y="197980"/>
                  </a:cubicBezTo>
                  <a:cubicBezTo>
                    <a:pt x="416778" y="194200"/>
                    <a:pt x="415341" y="189683"/>
                    <a:pt x="415341" y="185051"/>
                  </a:cubicBezTo>
                  <a:cubicBezTo>
                    <a:pt x="415341" y="180421"/>
                    <a:pt x="416778" y="175904"/>
                    <a:pt x="419455" y="172124"/>
                  </a:cubicBezTo>
                  <a:cubicBezTo>
                    <a:pt x="422132" y="168344"/>
                    <a:pt x="425917" y="165487"/>
                    <a:pt x="430287" y="163946"/>
                  </a:cubicBezTo>
                  <a:lnTo>
                    <a:pt x="486989" y="145532"/>
                  </a:lnTo>
                  <a:cubicBezTo>
                    <a:pt x="504017" y="139657"/>
                    <a:pt x="519456" y="129926"/>
                    <a:pt x="532096" y="117099"/>
                  </a:cubicBezTo>
                  <a:cubicBezTo>
                    <a:pt x="544735" y="104272"/>
                    <a:pt x="554234" y="88697"/>
                    <a:pt x="559851" y="71593"/>
                  </a:cubicBezTo>
                  <a:lnTo>
                    <a:pt x="578280" y="14935"/>
                  </a:lnTo>
                  <a:cubicBezTo>
                    <a:pt x="579821" y="10568"/>
                    <a:pt x="582680" y="6786"/>
                    <a:pt x="586463" y="4111"/>
                  </a:cubicBezTo>
                  <a:cubicBezTo>
                    <a:pt x="590246" y="1436"/>
                    <a:pt x="594767" y="0"/>
                    <a:pt x="599400" y="0"/>
                  </a:cubicBezTo>
                  <a:cubicBezTo>
                    <a:pt x="604035" y="0"/>
                    <a:pt x="608556" y="1436"/>
                    <a:pt x="612337" y="4111"/>
                  </a:cubicBezTo>
                  <a:cubicBezTo>
                    <a:pt x="616120" y="6786"/>
                    <a:pt x="618981" y="10568"/>
                    <a:pt x="620522" y="14935"/>
                  </a:cubicBezTo>
                  <a:close/>
                  <a:moveTo>
                    <a:pt x="880067" y="434579"/>
                  </a:moveTo>
                  <a:lnTo>
                    <a:pt x="839566" y="421425"/>
                  </a:lnTo>
                  <a:cubicBezTo>
                    <a:pt x="827252" y="417336"/>
                    <a:pt x="816063" y="410433"/>
                    <a:pt x="806888" y="401264"/>
                  </a:cubicBezTo>
                  <a:cubicBezTo>
                    <a:pt x="797712" y="392097"/>
                    <a:pt x="790804" y="380916"/>
                    <a:pt x="786711" y="368612"/>
                  </a:cubicBezTo>
                  <a:lnTo>
                    <a:pt x="773548" y="328143"/>
                  </a:lnTo>
                  <a:cubicBezTo>
                    <a:pt x="772447" y="325022"/>
                    <a:pt x="770405" y="322322"/>
                    <a:pt x="767703" y="320411"/>
                  </a:cubicBezTo>
                  <a:cubicBezTo>
                    <a:pt x="765001" y="318501"/>
                    <a:pt x="761772" y="317474"/>
                    <a:pt x="758461" y="317474"/>
                  </a:cubicBezTo>
                  <a:cubicBezTo>
                    <a:pt x="755151" y="317474"/>
                    <a:pt x="751923" y="318501"/>
                    <a:pt x="749221" y="320411"/>
                  </a:cubicBezTo>
                  <a:cubicBezTo>
                    <a:pt x="746518" y="322322"/>
                    <a:pt x="744476" y="325022"/>
                    <a:pt x="743375" y="328143"/>
                  </a:cubicBezTo>
                  <a:lnTo>
                    <a:pt x="730213" y="368612"/>
                  </a:lnTo>
                  <a:cubicBezTo>
                    <a:pt x="726201" y="380830"/>
                    <a:pt x="719415" y="391955"/>
                    <a:pt x="710387" y="401117"/>
                  </a:cubicBezTo>
                  <a:cubicBezTo>
                    <a:pt x="701359" y="410279"/>
                    <a:pt x="690332" y="417229"/>
                    <a:pt x="678168" y="421425"/>
                  </a:cubicBezTo>
                  <a:lnTo>
                    <a:pt x="637666" y="434579"/>
                  </a:lnTo>
                  <a:cubicBezTo>
                    <a:pt x="634545" y="435679"/>
                    <a:pt x="631842" y="437721"/>
                    <a:pt x="629929" y="440421"/>
                  </a:cubicBezTo>
                  <a:cubicBezTo>
                    <a:pt x="628017" y="443121"/>
                    <a:pt x="626991" y="446347"/>
                    <a:pt x="626991" y="449654"/>
                  </a:cubicBezTo>
                  <a:cubicBezTo>
                    <a:pt x="626991" y="452961"/>
                    <a:pt x="628017" y="456189"/>
                    <a:pt x="629929" y="458889"/>
                  </a:cubicBezTo>
                  <a:cubicBezTo>
                    <a:pt x="631842" y="461588"/>
                    <a:pt x="634545" y="463630"/>
                    <a:pt x="637666" y="464729"/>
                  </a:cubicBezTo>
                  <a:lnTo>
                    <a:pt x="678168" y="477883"/>
                  </a:lnTo>
                  <a:cubicBezTo>
                    <a:pt x="690502" y="481992"/>
                    <a:pt x="701706" y="488927"/>
                    <a:pt x="710883" y="498132"/>
                  </a:cubicBezTo>
                  <a:cubicBezTo>
                    <a:pt x="720058" y="507337"/>
                    <a:pt x="726955" y="518558"/>
                    <a:pt x="731021" y="530898"/>
                  </a:cubicBezTo>
                  <a:lnTo>
                    <a:pt x="744185" y="571369"/>
                  </a:lnTo>
                  <a:cubicBezTo>
                    <a:pt x="745286" y="574488"/>
                    <a:pt x="747328" y="577189"/>
                    <a:pt x="750030" y="579099"/>
                  </a:cubicBezTo>
                  <a:cubicBezTo>
                    <a:pt x="752733" y="581011"/>
                    <a:pt x="755961" y="582036"/>
                    <a:pt x="759271" y="582036"/>
                  </a:cubicBezTo>
                  <a:cubicBezTo>
                    <a:pt x="762582" y="582036"/>
                    <a:pt x="765811" y="581011"/>
                    <a:pt x="768513" y="579099"/>
                  </a:cubicBezTo>
                  <a:cubicBezTo>
                    <a:pt x="771215" y="577189"/>
                    <a:pt x="773257" y="574488"/>
                    <a:pt x="774358" y="571369"/>
                  </a:cubicBezTo>
                  <a:lnTo>
                    <a:pt x="787522" y="530898"/>
                  </a:lnTo>
                  <a:cubicBezTo>
                    <a:pt x="791614" y="518594"/>
                    <a:pt x="798522" y="507415"/>
                    <a:pt x="807698" y="498246"/>
                  </a:cubicBezTo>
                  <a:cubicBezTo>
                    <a:pt x="816873" y="489079"/>
                    <a:pt x="828062" y="482175"/>
                    <a:pt x="840376" y="478085"/>
                  </a:cubicBezTo>
                  <a:lnTo>
                    <a:pt x="880877" y="464933"/>
                  </a:lnTo>
                  <a:cubicBezTo>
                    <a:pt x="883999" y="463831"/>
                    <a:pt x="886701" y="461791"/>
                    <a:pt x="888614" y="459091"/>
                  </a:cubicBezTo>
                  <a:cubicBezTo>
                    <a:pt x="890525" y="456391"/>
                    <a:pt x="891552" y="453165"/>
                    <a:pt x="891552" y="449856"/>
                  </a:cubicBezTo>
                  <a:cubicBezTo>
                    <a:pt x="891552" y="446549"/>
                    <a:pt x="890525" y="443323"/>
                    <a:pt x="888614" y="440623"/>
                  </a:cubicBezTo>
                  <a:cubicBezTo>
                    <a:pt x="886701" y="437922"/>
                    <a:pt x="883999" y="435882"/>
                    <a:pt x="880877" y="434781"/>
                  </a:cubicBezTo>
                  <a:lnTo>
                    <a:pt x="880067" y="434579"/>
                  </a:lnTo>
                  <a:close/>
                  <a:moveTo>
                    <a:pt x="759364" y="634948"/>
                  </a:moveTo>
                  <a:cubicBezTo>
                    <a:pt x="747512" y="634904"/>
                    <a:pt x="736031" y="631947"/>
                    <a:pt x="725828" y="626378"/>
                  </a:cubicBezTo>
                  <a:lnTo>
                    <a:pt x="606313" y="833403"/>
                  </a:lnTo>
                  <a:cubicBezTo>
                    <a:pt x="601588" y="841589"/>
                    <a:pt x="592854" y="846632"/>
                    <a:pt x="583401" y="846632"/>
                  </a:cubicBezTo>
                  <a:lnTo>
                    <a:pt x="247382" y="846632"/>
                  </a:lnTo>
                  <a:cubicBezTo>
                    <a:pt x="237929" y="846632"/>
                    <a:pt x="229195" y="841589"/>
                    <a:pt x="224470" y="833403"/>
                  </a:cubicBezTo>
                  <a:lnTo>
                    <a:pt x="56456" y="542368"/>
                  </a:lnTo>
                  <a:cubicBezTo>
                    <a:pt x="51731" y="534183"/>
                    <a:pt x="51731" y="524098"/>
                    <a:pt x="56456" y="515914"/>
                  </a:cubicBezTo>
                  <a:lnTo>
                    <a:pt x="224470" y="224879"/>
                  </a:lnTo>
                  <a:cubicBezTo>
                    <a:pt x="229195" y="216693"/>
                    <a:pt x="237929" y="211649"/>
                    <a:pt x="247382" y="211649"/>
                  </a:cubicBezTo>
                  <a:lnTo>
                    <a:pt x="367239" y="211649"/>
                  </a:lnTo>
                  <a:cubicBezTo>
                    <a:pt x="364067" y="203269"/>
                    <a:pt x="362429" y="194311"/>
                    <a:pt x="362429" y="184987"/>
                  </a:cubicBezTo>
                  <a:cubicBezTo>
                    <a:pt x="362429" y="175816"/>
                    <a:pt x="364015" y="167000"/>
                    <a:pt x="367083" y="158737"/>
                  </a:cubicBezTo>
                  <a:lnTo>
                    <a:pt x="247382" y="158737"/>
                  </a:lnTo>
                  <a:cubicBezTo>
                    <a:pt x="219025" y="158737"/>
                    <a:pt x="192823" y="173865"/>
                    <a:pt x="178646" y="198425"/>
                  </a:cubicBezTo>
                  <a:lnTo>
                    <a:pt x="10632" y="489459"/>
                  </a:lnTo>
                  <a:cubicBezTo>
                    <a:pt x="-3544" y="514014"/>
                    <a:pt x="-3544" y="544266"/>
                    <a:pt x="10632" y="568823"/>
                  </a:cubicBezTo>
                  <a:lnTo>
                    <a:pt x="178646" y="859857"/>
                  </a:lnTo>
                  <a:cubicBezTo>
                    <a:pt x="192823" y="884415"/>
                    <a:pt x="219025" y="899545"/>
                    <a:pt x="247382" y="899545"/>
                  </a:cubicBezTo>
                  <a:lnTo>
                    <a:pt x="583401" y="899545"/>
                  </a:lnTo>
                  <a:cubicBezTo>
                    <a:pt x="611758" y="899545"/>
                    <a:pt x="637960" y="884415"/>
                    <a:pt x="652137" y="859857"/>
                  </a:cubicBezTo>
                  <a:lnTo>
                    <a:pt x="784049" y="631358"/>
                  </a:lnTo>
                  <a:cubicBezTo>
                    <a:pt x="776238" y="633958"/>
                    <a:pt x="767898" y="634928"/>
                    <a:pt x="759364" y="634948"/>
                  </a:cubicBezTo>
                  <a:close/>
                </a:path>
              </a:pathLst>
            </a:custGeom>
            <a:gradFill flip="none" rotWithShape="1">
              <a:gsLst>
                <a:gs pos="0">
                  <a:srgbClr val="0052B3"/>
                </a:gs>
                <a:gs pos="88000">
                  <a:srgbClr val="4DA9FF"/>
                </a:gs>
              </a:gsLst>
              <a:lin ang="168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4" name="TextBox 13">
              <a:extLst>
                <a:ext uri="{FF2B5EF4-FFF2-40B4-BE49-F238E27FC236}">
                  <a16:creationId xmlns:a16="http://schemas.microsoft.com/office/drawing/2014/main" id="{4B297918-A70D-1C4A-21A8-FB1766DF3D5E}"/>
                </a:ext>
              </a:extLst>
            </p:cNvPr>
            <p:cNvSpPr txBox="1"/>
            <p:nvPr/>
          </p:nvSpPr>
          <p:spPr>
            <a:xfrm>
              <a:off x="6122570" y="2097414"/>
              <a:ext cx="1330941" cy="292388"/>
            </a:xfrm>
            <a:prstGeom prst="rect">
              <a:avLst/>
            </a:prstGeom>
            <a:noFill/>
          </p:spPr>
          <p:txBody>
            <a:bodyPr wrap="none" lIns="0" rIns="0">
              <a:spAutoFit/>
            </a:bodyPr>
            <a:lstStyle/>
            <a:p>
              <a:pPr marL="0" marR="0" lvl="0" indent="0" algn="ctr" defTabSz="914400" rtl="0" eaLnBrk="1" fontAlgn="base" latinLnBrk="0" hangingPunct="1">
                <a:lnSpc>
                  <a:spcPct val="100000"/>
                </a:lnSpc>
                <a:spcBef>
                  <a:spcPct val="0"/>
                </a:spcBef>
                <a:spcAft>
                  <a:spcPts val="600"/>
                </a:spcAft>
                <a:buClrTx/>
                <a:buSzPct val="90000"/>
                <a:buFontTx/>
                <a:buNone/>
                <a:tabLst>
                  <a:tab pos="920076" algn="l"/>
                </a:tabLst>
                <a:defRPr/>
              </a:pPr>
              <a:r>
                <a:rPr kumimoji="0" lang="en-US" sz="1300" b="0" i="0" u="none" strike="noStrike" kern="1200" cap="none" spc="-50" normalizeH="0" baseline="0" noProof="0">
                  <a:ln w="3175">
                    <a:noFill/>
                  </a:ln>
                  <a:gradFill>
                    <a:gsLst>
                      <a:gs pos="68814">
                        <a:srgbClr val="FFFFFF"/>
                      </a:gs>
                      <a:gs pos="0">
                        <a:srgbClr val="FFFFFF"/>
                      </a:gs>
                    </a:gsLst>
                    <a:lin ang="2700000" scaled="1"/>
                  </a:gradFill>
                  <a:effectLst/>
                  <a:uLnTx/>
                  <a:uFillTx/>
                  <a:latin typeface="Segoe Sans Display Semibold"/>
                  <a:ea typeface="+mn-ea"/>
                  <a:cs typeface="Segoe Sans Display" pitchFamily="2" charset="0"/>
                </a:rPr>
                <a:t>Microsoft Security </a:t>
              </a:r>
            </a:p>
          </p:txBody>
        </p:sp>
      </p:grpSp>
    </p:spTree>
    <p:extLst>
      <p:ext uri="{BB962C8B-B14F-4D97-AF65-F5344CB8AC3E}">
        <p14:creationId xmlns:p14="http://schemas.microsoft.com/office/powerpoint/2010/main" val="3631538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
                                        <p:tgtEl>
                                          <p:spTgt spid="119"/>
                                        </p:tgtEl>
                                      </p:cBhvr>
                                    </p:animEffect>
                                  </p:childTnLst>
                                </p:cTn>
                              </p:par>
                              <p:par>
                                <p:cTn id="8" presetID="42" presetClass="path" presetSubtype="0" decel="50000" fill="hold" nodeType="withEffect">
                                  <p:stCondLst>
                                    <p:cond delay="1000"/>
                                  </p:stCondLst>
                                  <p:childTnLst>
                                    <p:animMotion origin="layout" path="M -0.01745 0.00092 L 0.00091 0.00092 " pathEditMode="relative" rAng="0" ptsTypes="AA">
                                      <p:cBhvr>
                                        <p:cTn id="9" dur="500" fill="hold"/>
                                        <p:tgtEl>
                                          <p:spTgt spid="119"/>
                                        </p:tgtEl>
                                        <p:attrNameLst>
                                          <p:attrName>ppt_x</p:attrName>
                                          <p:attrName>ppt_y</p:attrName>
                                        </p:attrNameLst>
                                      </p:cBhvr>
                                      <p:rCtr x="911" y="0"/>
                                    </p:animMotion>
                                  </p:childTnLst>
                                </p:cTn>
                              </p:par>
                              <p:par>
                                <p:cTn id="10" presetID="53" presetClass="entr" presetSubtype="16" accel="50000" decel="50000" fill="hold" nodeType="withEffect">
                                  <p:stCondLst>
                                    <p:cond delay="250"/>
                                  </p:stCondLst>
                                  <p:childTnLst>
                                    <p:set>
                                      <p:cBhvr>
                                        <p:cTn id="11" dur="1" fill="hold">
                                          <p:stCondLst>
                                            <p:cond delay="0"/>
                                          </p:stCondLst>
                                        </p:cTn>
                                        <p:tgtEl>
                                          <p:spTgt spid="114"/>
                                        </p:tgtEl>
                                        <p:attrNameLst>
                                          <p:attrName>style.visibility</p:attrName>
                                        </p:attrNameLst>
                                      </p:cBhvr>
                                      <p:to>
                                        <p:strVal val="visible"/>
                                      </p:to>
                                    </p:set>
                                    <p:anim calcmode="lin" valueType="num">
                                      <p:cBhvr>
                                        <p:cTn id="12" dur="500" fill="hold"/>
                                        <p:tgtEl>
                                          <p:spTgt spid="114"/>
                                        </p:tgtEl>
                                        <p:attrNameLst>
                                          <p:attrName>ppt_w</p:attrName>
                                        </p:attrNameLst>
                                      </p:cBhvr>
                                      <p:tavLst>
                                        <p:tav tm="0">
                                          <p:val>
                                            <p:fltVal val="0"/>
                                          </p:val>
                                        </p:tav>
                                        <p:tav tm="100000">
                                          <p:val>
                                            <p:strVal val="#ppt_w"/>
                                          </p:val>
                                        </p:tav>
                                      </p:tavLst>
                                    </p:anim>
                                    <p:anim calcmode="lin" valueType="num">
                                      <p:cBhvr>
                                        <p:cTn id="13" dur="500" fill="hold"/>
                                        <p:tgtEl>
                                          <p:spTgt spid="114"/>
                                        </p:tgtEl>
                                        <p:attrNameLst>
                                          <p:attrName>ppt_h</p:attrName>
                                        </p:attrNameLst>
                                      </p:cBhvr>
                                      <p:tavLst>
                                        <p:tav tm="0">
                                          <p:val>
                                            <p:fltVal val="0"/>
                                          </p:val>
                                        </p:tav>
                                        <p:tav tm="100000">
                                          <p:val>
                                            <p:strVal val="#ppt_h"/>
                                          </p:val>
                                        </p:tav>
                                      </p:tavLst>
                                    </p:anim>
                                    <p:animEffect transition="in" filter="fade">
                                      <p:cBhvr>
                                        <p:cTn id="14" dur="500"/>
                                        <p:tgtEl>
                                          <p:spTgt spid="114"/>
                                        </p:tgtEl>
                                      </p:cBhvr>
                                    </p:animEffect>
                                  </p:childTnLst>
                                </p:cTn>
                              </p:par>
                              <p:par>
                                <p:cTn id="15" presetID="6" presetClass="emph" presetSubtype="0" accel="50000" decel="50000" autoRev="1" fill="hold" nodeType="withEffect">
                                  <p:stCondLst>
                                    <p:cond delay="250"/>
                                  </p:stCondLst>
                                  <p:childTnLst>
                                    <p:animScale>
                                      <p:cBhvr>
                                        <p:cTn id="16" dur="300" fill="hold"/>
                                        <p:tgtEl>
                                          <p:spTgt spid="114"/>
                                        </p:tgtEl>
                                      </p:cBhvr>
                                      <p:by x="120000" y="120000"/>
                                    </p:animScale>
                                  </p:childTnLst>
                                </p:cTn>
                              </p:par>
                              <p:par>
                                <p:cTn id="17" presetID="53" presetClass="entr" presetSubtype="16" accel="50000" decel="50000" fill="hold" nodeType="withEffect">
                                  <p:stCondLst>
                                    <p:cond delay="750"/>
                                  </p:stCondLst>
                                  <p:childTnLst>
                                    <p:set>
                                      <p:cBhvr>
                                        <p:cTn id="18" dur="1" fill="hold">
                                          <p:stCondLst>
                                            <p:cond delay="0"/>
                                          </p:stCondLst>
                                        </p:cTn>
                                        <p:tgtEl>
                                          <p:spTgt spid="122"/>
                                        </p:tgtEl>
                                        <p:attrNameLst>
                                          <p:attrName>style.visibility</p:attrName>
                                        </p:attrNameLst>
                                      </p:cBhvr>
                                      <p:to>
                                        <p:strVal val="visible"/>
                                      </p:to>
                                    </p:set>
                                    <p:anim calcmode="lin" valueType="num">
                                      <p:cBhvr>
                                        <p:cTn id="19" dur="500" fill="hold"/>
                                        <p:tgtEl>
                                          <p:spTgt spid="122"/>
                                        </p:tgtEl>
                                        <p:attrNameLst>
                                          <p:attrName>ppt_w</p:attrName>
                                        </p:attrNameLst>
                                      </p:cBhvr>
                                      <p:tavLst>
                                        <p:tav tm="0">
                                          <p:val>
                                            <p:fltVal val="0"/>
                                          </p:val>
                                        </p:tav>
                                        <p:tav tm="100000">
                                          <p:val>
                                            <p:strVal val="#ppt_w"/>
                                          </p:val>
                                        </p:tav>
                                      </p:tavLst>
                                    </p:anim>
                                    <p:anim calcmode="lin" valueType="num">
                                      <p:cBhvr>
                                        <p:cTn id="20" dur="500" fill="hold"/>
                                        <p:tgtEl>
                                          <p:spTgt spid="122"/>
                                        </p:tgtEl>
                                        <p:attrNameLst>
                                          <p:attrName>ppt_h</p:attrName>
                                        </p:attrNameLst>
                                      </p:cBhvr>
                                      <p:tavLst>
                                        <p:tav tm="0">
                                          <p:val>
                                            <p:fltVal val="0"/>
                                          </p:val>
                                        </p:tav>
                                        <p:tav tm="100000">
                                          <p:val>
                                            <p:strVal val="#ppt_h"/>
                                          </p:val>
                                        </p:tav>
                                      </p:tavLst>
                                    </p:anim>
                                    <p:animEffect transition="in" filter="fade">
                                      <p:cBhvr>
                                        <p:cTn id="21" dur="500"/>
                                        <p:tgtEl>
                                          <p:spTgt spid="122"/>
                                        </p:tgtEl>
                                      </p:cBhvr>
                                    </p:animEffect>
                                  </p:childTnLst>
                                </p:cTn>
                              </p:par>
                              <p:par>
                                <p:cTn id="22" presetID="6" presetClass="emph" presetSubtype="0" accel="50000" decel="50000" autoRev="1" fill="hold" nodeType="withEffect">
                                  <p:stCondLst>
                                    <p:cond delay="750"/>
                                  </p:stCondLst>
                                  <p:childTnLst>
                                    <p:animScale>
                                      <p:cBhvr>
                                        <p:cTn id="23" dur="300" fill="hold"/>
                                        <p:tgtEl>
                                          <p:spTgt spid="122"/>
                                        </p:tgtEl>
                                      </p:cBhvr>
                                      <p:by x="120000" y="120000"/>
                                    </p:animScale>
                                  </p:childTnLst>
                                </p:cTn>
                              </p:par>
                              <p:par>
                                <p:cTn id="24" presetID="53" presetClass="entr" presetSubtype="16" accel="50000" decel="50000" fill="hold" nodeType="withEffect">
                                  <p:stCondLst>
                                    <p:cond delay="1250"/>
                                  </p:stCondLst>
                                  <p:childTnLst>
                                    <p:set>
                                      <p:cBhvr>
                                        <p:cTn id="25" dur="1" fill="hold">
                                          <p:stCondLst>
                                            <p:cond delay="0"/>
                                          </p:stCondLst>
                                        </p:cTn>
                                        <p:tgtEl>
                                          <p:spTgt spid="130"/>
                                        </p:tgtEl>
                                        <p:attrNameLst>
                                          <p:attrName>style.visibility</p:attrName>
                                        </p:attrNameLst>
                                      </p:cBhvr>
                                      <p:to>
                                        <p:strVal val="visible"/>
                                      </p:to>
                                    </p:set>
                                    <p:anim calcmode="lin" valueType="num">
                                      <p:cBhvr>
                                        <p:cTn id="26" dur="500" fill="hold"/>
                                        <p:tgtEl>
                                          <p:spTgt spid="130"/>
                                        </p:tgtEl>
                                        <p:attrNameLst>
                                          <p:attrName>ppt_w</p:attrName>
                                        </p:attrNameLst>
                                      </p:cBhvr>
                                      <p:tavLst>
                                        <p:tav tm="0">
                                          <p:val>
                                            <p:fltVal val="0"/>
                                          </p:val>
                                        </p:tav>
                                        <p:tav tm="100000">
                                          <p:val>
                                            <p:strVal val="#ppt_w"/>
                                          </p:val>
                                        </p:tav>
                                      </p:tavLst>
                                    </p:anim>
                                    <p:anim calcmode="lin" valueType="num">
                                      <p:cBhvr>
                                        <p:cTn id="27" dur="500" fill="hold"/>
                                        <p:tgtEl>
                                          <p:spTgt spid="130"/>
                                        </p:tgtEl>
                                        <p:attrNameLst>
                                          <p:attrName>ppt_h</p:attrName>
                                        </p:attrNameLst>
                                      </p:cBhvr>
                                      <p:tavLst>
                                        <p:tav tm="0">
                                          <p:val>
                                            <p:fltVal val="0"/>
                                          </p:val>
                                        </p:tav>
                                        <p:tav tm="100000">
                                          <p:val>
                                            <p:strVal val="#ppt_h"/>
                                          </p:val>
                                        </p:tav>
                                      </p:tavLst>
                                    </p:anim>
                                    <p:animEffect transition="in" filter="fade">
                                      <p:cBhvr>
                                        <p:cTn id="28" dur="500"/>
                                        <p:tgtEl>
                                          <p:spTgt spid="130"/>
                                        </p:tgtEl>
                                      </p:cBhvr>
                                    </p:animEffect>
                                  </p:childTnLst>
                                </p:cTn>
                              </p:par>
                              <p:par>
                                <p:cTn id="29" presetID="6" presetClass="emph" presetSubtype="0" accel="50000" decel="50000" autoRev="1" fill="hold" nodeType="withEffect">
                                  <p:stCondLst>
                                    <p:cond delay="1250"/>
                                  </p:stCondLst>
                                  <p:childTnLst>
                                    <p:animScale>
                                      <p:cBhvr>
                                        <p:cTn id="30" dur="300" fill="hold"/>
                                        <p:tgtEl>
                                          <p:spTgt spid="130"/>
                                        </p:tgtEl>
                                      </p:cBhvr>
                                      <p:by x="120000" y="120000"/>
                                    </p:animScale>
                                  </p:childTnLst>
                                </p:cTn>
                              </p:par>
                              <p:par>
                                <p:cTn id="31" presetID="10" presetClass="entr" presetSubtype="0" fill="hold" nodeType="withEffect">
                                  <p:stCondLst>
                                    <p:cond delay="500"/>
                                  </p:stCondLst>
                                  <p:childTnLst>
                                    <p:set>
                                      <p:cBhvr>
                                        <p:cTn id="32" dur="1" fill="hold">
                                          <p:stCondLst>
                                            <p:cond delay="0"/>
                                          </p:stCondLst>
                                        </p:cTn>
                                        <p:tgtEl>
                                          <p:spTgt spid="133"/>
                                        </p:tgtEl>
                                        <p:attrNameLst>
                                          <p:attrName>style.visibility</p:attrName>
                                        </p:attrNameLst>
                                      </p:cBhvr>
                                      <p:to>
                                        <p:strVal val="visible"/>
                                      </p:to>
                                    </p:set>
                                    <p:animEffect transition="in" filter="fade">
                                      <p:cBhvr>
                                        <p:cTn id="33" dur="500"/>
                                        <p:tgtEl>
                                          <p:spTgt spid="133"/>
                                        </p:tgtEl>
                                      </p:cBhvr>
                                    </p:animEffect>
                                  </p:childTnLst>
                                </p:cTn>
                              </p:par>
                              <p:par>
                                <p:cTn id="34" presetID="42" presetClass="path" presetSubtype="0" decel="50000" fill="hold" nodeType="withEffect">
                                  <p:stCondLst>
                                    <p:cond delay="500"/>
                                  </p:stCondLst>
                                  <p:childTnLst>
                                    <p:animMotion origin="layout" path="M -0.01745 0.00093 L 0.00091 0.00093 " pathEditMode="relative" rAng="0" ptsTypes="AA">
                                      <p:cBhvr>
                                        <p:cTn id="35" dur="500" fill="hold"/>
                                        <p:tgtEl>
                                          <p:spTgt spid="133"/>
                                        </p:tgtEl>
                                        <p:attrNameLst>
                                          <p:attrName>ppt_x</p:attrName>
                                          <p:attrName>ppt_y</p:attrName>
                                        </p:attrNameLst>
                                      </p:cBhvr>
                                      <p:rCtr x="911" y="0"/>
                                    </p:animMotion>
                                  </p:childTnLst>
                                </p:cTn>
                              </p:par>
                              <p:par>
                                <p:cTn id="36" presetID="10" presetClass="entr" presetSubtype="0" fill="hold" grpId="0" nodeType="withEffect">
                                  <p:stCondLst>
                                    <p:cond delay="500"/>
                                  </p:stCondLst>
                                  <p:childTnLst>
                                    <p:set>
                                      <p:cBhvr>
                                        <p:cTn id="37" dur="1" fill="hold">
                                          <p:stCondLst>
                                            <p:cond delay="0"/>
                                          </p:stCondLst>
                                        </p:cTn>
                                        <p:tgtEl>
                                          <p:spTgt spid="112"/>
                                        </p:tgtEl>
                                        <p:attrNameLst>
                                          <p:attrName>style.visibility</p:attrName>
                                        </p:attrNameLst>
                                      </p:cBhvr>
                                      <p:to>
                                        <p:strVal val="visible"/>
                                      </p:to>
                                    </p:set>
                                    <p:animEffect transition="in" filter="fade">
                                      <p:cBhvr>
                                        <p:cTn id="38" dur="500"/>
                                        <p:tgtEl>
                                          <p:spTgt spid="112"/>
                                        </p:tgtEl>
                                      </p:cBhvr>
                                    </p:animEffect>
                                  </p:childTnLst>
                                </p:cTn>
                              </p:par>
                              <p:par>
                                <p:cTn id="39" presetID="42" presetClass="path" presetSubtype="0" decel="50000" fill="hold" grpId="1" nodeType="withEffect">
                                  <p:stCondLst>
                                    <p:cond delay="500"/>
                                  </p:stCondLst>
                                  <p:childTnLst>
                                    <p:animMotion origin="layout" path="M -0.01745 0.00092 L 0.00091 0.00092 " pathEditMode="relative" rAng="0" ptsTypes="AA">
                                      <p:cBhvr>
                                        <p:cTn id="40" dur="500" fill="hold"/>
                                        <p:tgtEl>
                                          <p:spTgt spid="112"/>
                                        </p:tgtEl>
                                        <p:attrNameLst>
                                          <p:attrName>ppt_x</p:attrName>
                                          <p:attrName>ppt_y</p:attrName>
                                        </p:attrNameLst>
                                      </p:cBhvr>
                                      <p:rCtr x="911" y="0"/>
                                    </p:animMotion>
                                  </p:childTnLst>
                                </p:cTn>
                              </p:par>
                              <p:par>
                                <p:cTn id="41" presetID="10" presetClass="entr" presetSubtype="0" decel="50000" fill="hold" nodeType="withEffect">
                                  <p:stCondLst>
                                    <p:cond delay="2250"/>
                                  </p:stCondLst>
                                  <p:childTnLst>
                                    <p:set>
                                      <p:cBhvr>
                                        <p:cTn id="42" dur="1" fill="hold">
                                          <p:stCondLst>
                                            <p:cond delay="0"/>
                                          </p:stCondLst>
                                        </p:cTn>
                                        <p:tgtEl>
                                          <p:spTgt spid="127"/>
                                        </p:tgtEl>
                                        <p:attrNameLst>
                                          <p:attrName>style.visibility</p:attrName>
                                        </p:attrNameLst>
                                      </p:cBhvr>
                                      <p:to>
                                        <p:strVal val="visible"/>
                                      </p:to>
                                    </p:set>
                                    <p:animEffect transition="in" filter="fade">
                                      <p:cBhvr>
                                        <p:cTn id="43" dur="500"/>
                                        <p:tgtEl>
                                          <p:spTgt spid="127"/>
                                        </p:tgtEl>
                                      </p:cBhvr>
                                    </p:animEffect>
                                  </p:childTnLst>
                                </p:cTn>
                              </p:par>
                              <p:par>
                                <p:cTn id="44" presetID="42" presetClass="path" presetSubtype="0" decel="50000" fill="hold" nodeType="withEffect">
                                  <p:stCondLst>
                                    <p:cond delay="2250"/>
                                  </p:stCondLst>
                                  <p:childTnLst>
                                    <p:animMotion origin="layout" path="M -1.25E-6 7.40741E-7 L 0.02057 0.00046 " pathEditMode="relative" rAng="0" ptsTypes="AA">
                                      <p:cBhvr>
                                        <p:cTn id="45" dur="500" spd="-100000" fill="hold"/>
                                        <p:tgtEl>
                                          <p:spTgt spid="127"/>
                                        </p:tgtEl>
                                        <p:attrNameLst>
                                          <p:attrName>ppt_x</p:attrName>
                                          <p:attrName>ppt_y</p:attrName>
                                        </p:attrNameLst>
                                      </p:cBhvr>
                                      <p:rCtr x="1029" y="23"/>
                                    </p:animMotion>
                                  </p:childTnLst>
                                </p:cTn>
                              </p:par>
                              <p:par>
                                <p:cTn id="46" presetID="10" presetClass="entr" presetSubtype="0" decel="50000" fill="hold" grpId="0" nodeType="withEffect">
                                  <p:stCondLst>
                                    <p:cond delay="2000"/>
                                  </p:stCondLst>
                                  <p:childTnLst>
                                    <p:set>
                                      <p:cBhvr>
                                        <p:cTn id="47" dur="1" fill="hold">
                                          <p:stCondLst>
                                            <p:cond delay="0"/>
                                          </p:stCondLst>
                                        </p:cTn>
                                        <p:tgtEl>
                                          <p:spTgt spid="118"/>
                                        </p:tgtEl>
                                        <p:attrNameLst>
                                          <p:attrName>style.visibility</p:attrName>
                                        </p:attrNameLst>
                                      </p:cBhvr>
                                      <p:to>
                                        <p:strVal val="visible"/>
                                      </p:to>
                                    </p:set>
                                    <p:animEffect transition="in" filter="fade">
                                      <p:cBhvr>
                                        <p:cTn id="48" dur="500"/>
                                        <p:tgtEl>
                                          <p:spTgt spid="118"/>
                                        </p:tgtEl>
                                      </p:cBhvr>
                                    </p:animEffect>
                                  </p:childTnLst>
                                </p:cTn>
                              </p:par>
                              <p:par>
                                <p:cTn id="49" presetID="42" presetClass="path" presetSubtype="0" decel="50000" fill="hold" grpId="1" nodeType="withEffect">
                                  <p:stCondLst>
                                    <p:cond delay="2000"/>
                                  </p:stCondLst>
                                  <p:childTnLst>
                                    <p:animMotion origin="layout" path="M -1.25E-6 -4.81481E-6 L 0.02057 0.00047 " pathEditMode="relative" rAng="0" ptsTypes="AA">
                                      <p:cBhvr>
                                        <p:cTn id="50" dur="500" spd="-100000" fill="hold"/>
                                        <p:tgtEl>
                                          <p:spTgt spid="118"/>
                                        </p:tgtEl>
                                        <p:attrNameLst>
                                          <p:attrName>ppt_x</p:attrName>
                                          <p:attrName>ppt_y</p:attrName>
                                        </p:attrNameLst>
                                      </p:cBhvr>
                                      <p:rCtr x="1029" y="23"/>
                                    </p:animMotion>
                                  </p:childTnLst>
                                </p:cTn>
                              </p:par>
                              <p:par>
                                <p:cTn id="51" presetID="10" presetClass="entr" presetSubtype="0" fill="hold" grpId="0" nodeType="withEffect">
                                  <p:stCondLst>
                                    <p:cond delay="250"/>
                                  </p:stCondLst>
                                  <p:childTnLst>
                                    <p:set>
                                      <p:cBhvr>
                                        <p:cTn id="52" dur="1" fill="hold">
                                          <p:stCondLst>
                                            <p:cond delay="0"/>
                                          </p:stCondLst>
                                        </p:cTn>
                                        <p:tgtEl>
                                          <p:spTgt spid="109"/>
                                        </p:tgtEl>
                                        <p:attrNameLst>
                                          <p:attrName>style.visibility</p:attrName>
                                        </p:attrNameLst>
                                      </p:cBhvr>
                                      <p:to>
                                        <p:strVal val="visible"/>
                                      </p:to>
                                    </p:set>
                                    <p:animEffect transition="in" filter="fade">
                                      <p:cBhvr>
                                        <p:cTn id="53" dur="500"/>
                                        <p:tgtEl>
                                          <p:spTgt spid="109"/>
                                        </p:tgtEl>
                                      </p:cBhvr>
                                    </p:animEffect>
                                  </p:childTnLst>
                                </p:cTn>
                              </p:par>
                              <p:par>
                                <p:cTn id="54" presetID="42" presetClass="path" presetSubtype="0" decel="100000" fill="hold" grpId="1" nodeType="withEffect">
                                  <p:stCondLst>
                                    <p:cond delay="250"/>
                                  </p:stCondLst>
                                  <p:childTnLst>
                                    <p:animMotion origin="layout" path="M -4.58333E-6 2.96296E-6 L -4.58333E-6 0.03541 " pathEditMode="relative" rAng="0" ptsTypes="AA">
                                      <p:cBhvr>
                                        <p:cTn id="55" dur="700" spd="-100000" fill="hold"/>
                                        <p:tgtEl>
                                          <p:spTgt spid="109"/>
                                        </p:tgtEl>
                                        <p:attrNameLst>
                                          <p:attrName>ppt_x</p:attrName>
                                          <p:attrName>ppt_y</p:attrName>
                                        </p:attrNameLst>
                                      </p:cBhvr>
                                      <p:rCtr x="0" y="1759"/>
                                    </p:animMotion>
                                  </p:childTnLst>
                                </p:cTn>
                              </p:par>
                              <p:par>
                                <p:cTn id="56" presetID="10" presetClass="entr" presetSubtype="0" fill="hold" grpId="0" nodeType="withEffect">
                                  <p:stCondLst>
                                    <p:cond delay="750"/>
                                  </p:stCondLst>
                                  <p:childTnLst>
                                    <p:set>
                                      <p:cBhvr>
                                        <p:cTn id="57" dur="1" fill="hold">
                                          <p:stCondLst>
                                            <p:cond delay="0"/>
                                          </p:stCondLst>
                                        </p:cTn>
                                        <p:tgtEl>
                                          <p:spTgt spid="111"/>
                                        </p:tgtEl>
                                        <p:attrNameLst>
                                          <p:attrName>style.visibility</p:attrName>
                                        </p:attrNameLst>
                                      </p:cBhvr>
                                      <p:to>
                                        <p:strVal val="visible"/>
                                      </p:to>
                                    </p:set>
                                    <p:animEffect transition="in" filter="fade">
                                      <p:cBhvr>
                                        <p:cTn id="58" dur="500"/>
                                        <p:tgtEl>
                                          <p:spTgt spid="111"/>
                                        </p:tgtEl>
                                      </p:cBhvr>
                                    </p:animEffect>
                                  </p:childTnLst>
                                </p:cTn>
                              </p:par>
                              <p:par>
                                <p:cTn id="59" presetID="42" presetClass="path" presetSubtype="0" decel="100000" fill="hold" grpId="1" nodeType="withEffect">
                                  <p:stCondLst>
                                    <p:cond delay="750"/>
                                  </p:stCondLst>
                                  <p:childTnLst>
                                    <p:animMotion origin="layout" path="M -4.58333E-6 -2.22222E-6 L -4.58333E-6 0.03542 " pathEditMode="relative" rAng="0" ptsTypes="AA">
                                      <p:cBhvr>
                                        <p:cTn id="60" dur="700" spd="-100000" fill="hold"/>
                                        <p:tgtEl>
                                          <p:spTgt spid="111"/>
                                        </p:tgtEl>
                                        <p:attrNameLst>
                                          <p:attrName>ppt_x</p:attrName>
                                          <p:attrName>ppt_y</p:attrName>
                                        </p:attrNameLst>
                                      </p:cBhvr>
                                      <p:rCtr x="0" y="1759"/>
                                    </p:animMotion>
                                  </p:childTnLst>
                                </p:cTn>
                              </p:par>
                              <p:par>
                                <p:cTn id="61" presetID="22" presetClass="entr" presetSubtype="8" fill="hold" nodeType="withEffect">
                                  <p:stCondLst>
                                    <p:cond delay="1000"/>
                                  </p:stCondLst>
                                  <p:childTnLst>
                                    <p:set>
                                      <p:cBhvr>
                                        <p:cTn id="62" dur="1" fill="hold">
                                          <p:stCondLst>
                                            <p:cond delay="0"/>
                                          </p:stCondLst>
                                        </p:cTn>
                                        <p:tgtEl>
                                          <p:spTgt spid="117"/>
                                        </p:tgtEl>
                                        <p:attrNameLst>
                                          <p:attrName>style.visibility</p:attrName>
                                        </p:attrNameLst>
                                      </p:cBhvr>
                                      <p:to>
                                        <p:strVal val="visible"/>
                                      </p:to>
                                    </p:set>
                                    <p:animEffect transition="in" filter="wipe(left)">
                                      <p:cBhvr>
                                        <p:cTn id="63" dur="500"/>
                                        <p:tgtEl>
                                          <p:spTgt spid="117"/>
                                        </p:tgtEl>
                                      </p:cBhvr>
                                    </p:animEffect>
                                  </p:childTnLst>
                                </p:cTn>
                              </p:par>
                              <p:par>
                                <p:cTn id="64" presetID="22" presetClass="entr" presetSubtype="8" fill="hold" grpId="0" nodeType="withEffect">
                                  <p:stCondLst>
                                    <p:cond delay="750"/>
                                  </p:stCondLst>
                                  <p:childTnLst>
                                    <p:set>
                                      <p:cBhvr>
                                        <p:cTn id="65" dur="1" fill="hold">
                                          <p:stCondLst>
                                            <p:cond delay="0"/>
                                          </p:stCondLst>
                                        </p:cTn>
                                        <p:tgtEl>
                                          <p:spTgt spid="140"/>
                                        </p:tgtEl>
                                        <p:attrNameLst>
                                          <p:attrName>style.visibility</p:attrName>
                                        </p:attrNameLst>
                                      </p:cBhvr>
                                      <p:to>
                                        <p:strVal val="visible"/>
                                      </p:to>
                                    </p:set>
                                    <p:animEffect transition="in" filter="wipe(left)">
                                      <p:cBhvr>
                                        <p:cTn id="66" dur="1500"/>
                                        <p:tgtEl>
                                          <p:spTgt spid="14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42" presetClass="path" presetSubtype="0" decel="100000" fill="hold" grpId="1" nodeType="withEffect">
                                  <p:stCondLst>
                                    <p:cond delay="0"/>
                                  </p:stCondLst>
                                  <p:childTnLst>
                                    <p:animMotion origin="layout" path="M -2.08333E-7 3.7037E-6 L -2.08333E-7 -0.03287 " pathEditMode="relative" rAng="0" ptsTypes="AA">
                                      <p:cBhvr>
                                        <p:cTn id="71" dur="700" spd="-100000" fill="hold"/>
                                        <p:tgtEl>
                                          <p:spTgt spid="2"/>
                                        </p:tgtEl>
                                        <p:attrNameLst>
                                          <p:attrName>ppt_x</p:attrName>
                                          <p:attrName>ppt_y</p:attrName>
                                        </p:attrNameLst>
                                      </p:cBhvr>
                                      <p:rCtr x="0" y="-1644"/>
                                    </p:animMotion>
                                  </p:childTnLst>
                                </p:cTn>
                              </p:par>
                              <p:par>
                                <p:cTn id="72" presetID="10" presetClass="entr" presetSubtype="0" fill="hold" grpId="0" nodeType="withEffect">
                                  <p:stCondLst>
                                    <p:cond delay="1250"/>
                                  </p:stCondLst>
                                  <p:childTnLst>
                                    <p:set>
                                      <p:cBhvr>
                                        <p:cTn id="73" dur="1" fill="hold">
                                          <p:stCondLst>
                                            <p:cond delay="0"/>
                                          </p:stCondLst>
                                        </p:cTn>
                                        <p:tgtEl>
                                          <p:spTgt spid="93"/>
                                        </p:tgtEl>
                                        <p:attrNameLst>
                                          <p:attrName>style.visibility</p:attrName>
                                        </p:attrNameLst>
                                      </p:cBhvr>
                                      <p:to>
                                        <p:strVal val="visible"/>
                                      </p:to>
                                    </p:set>
                                    <p:animEffect transition="in" filter="fade">
                                      <p:cBhvr>
                                        <p:cTn id="74" dur="500"/>
                                        <p:tgtEl>
                                          <p:spTgt spid="93"/>
                                        </p:tgtEl>
                                      </p:cBhvr>
                                    </p:animEffect>
                                  </p:childTnLst>
                                </p:cTn>
                              </p:par>
                              <p:par>
                                <p:cTn id="75" presetID="42" presetClass="path" presetSubtype="0" decel="100000" fill="hold" grpId="1" nodeType="withEffect">
                                  <p:stCondLst>
                                    <p:cond delay="1250"/>
                                  </p:stCondLst>
                                  <p:childTnLst>
                                    <p:animMotion origin="layout" path="M -1.04167E-6 2.96296E-6 L -1.04167E-6 0.03541 " pathEditMode="relative" rAng="0" ptsTypes="AA">
                                      <p:cBhvr>
                                        <p:cTn id="76" dur="700" spd="-100000" fill="hold"/>
                                        <p:tgtEl>
                                          <p:spTgt spid="93"/>
                                        </p:tgtEl>
                                        <p:attrNameLst>
                                          <p:attrName>ppt_x</p:attrName>
                                          <p:attrName>ppt_y</p:attrName>
                                        </p:attrNameLst>
                                      </p:cBhvr>
                                      <p:rCtr x="0" y="1759"/>
                                    </p:animMotion>
                                  </p:childTnLst>
                                </p:cTn>
                              </p:par>
                              <p:par>
                                <p:cTn id="77" presetID="10" presetClass="entr" presetSubtype="0" fill="hold" grpId="0" nodeType="withEffect">
                                  <p:stCondLst>
                                    <p:cond delay="150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42" presetClass="path" presetSubtype="0" decel="50000" fill="hold" grpId="1" nodeType="withEffect">
                                  <p:stCondLst>
                                    <p:cond delay="1500"/>
                                  </p:stCondLst>
                                  <p:childTnLst>
                                    <p:animMotion origin="layout" path="M -0.01745 0.00092 L 0.00091 0.00092 " pathEditMode="relative" rAng="0" ptsTypes="AA">
                                      <p:cBhvr>
                                        <p:cTn id="81" dur="500" fill="hold"/>
                                        <p:tgtEl>
                                          <p:spTgt spid="28"/>
                                        </p:tgtEl>
                                        <p:attrNameLst>
                                          <p:attrName>ppt_x</p:attrName>
                                          <p:attrName>ppt_y</p:attrName>
                                        </p:attrNameLst>
                                      </p:cBhvr>
                                      <p:rCtr x="911" y="0"/>
                                    </p:animMotion>
                                  </p:childTnLst>
                                </p:cTn>
                              </p:par>
                              <p:par>
                                <p:cTn id="82" presetID="10" presetClass="entr" presetSubtype="0" fill="hold" grpId="0" nodeType="withEffect">
                                  <p:stCondLst>
                                    <p:cond delay="1500"/>
                                  </p:stCondLst>
                                  <p:childTnLst>
                                    <p:set>
                                      <p:cBhvr>
                                        <p:cTn id="83" dur="1" fill="hold">
                                          <p:stCondLst>
                                            <p:cond delay="0"/>
                                          </p:stCondLst>
                                        </p:cTn>
                                        <p:tgtEl>
                                          <p:spTgt spid="82"/>
                                        </p:tgtEl>
                                        <p:attrNameLst>
                                          <p:attrName>style.visibility</p:attrName>
                                        </p:attrNameLst>
                                      </p:cBhvr>
                                      <p:to>
                                        <p:strVal val="visible"/>
                                      </p:to>
                                    </p:set>
                                    <p:animEffect transition="in" filter="fade">
                                      <p:cBhvr>
                                        <p:cTn id="84" dur="500"/>
                                        <p:tgtEl>
                                          <p:spTgt spid="82"/>
                                        </p:tgtEl>
                                      </p:cBhvr>
                                    </p:animEffect>
                                  </p:childTnLst>
                                </p:cTn>
                              </p:par>
                              <p:par>
                                <p:cTn id="85" presetID="42" presetClass="path" presetSubtype="0" decel="50000" fill="hold" grpId="1" nodeType="withEffect">
                                  <p:stCondLst>
                                    <p:cond delay="1500"/>
                                  </p:stCondLst>
                                  <p:childTnLst>
                                    <p:animMotion origin="layout" path="M -0.01745 0.00092 L 0.00091 0.00092 " pathEditMode="relative" rAng="0" ptsTypes="AA">
                                      <p:cBhvr>
                                        <p:cTn id="86" dur="500" fill="hold"/>
                                        <p:tgtEl>
                                          <p:spTgt spid="82"/>
                                        </p:tgtEl>
                                        <p:attrNameLst>
                                          <p:attrName>ppt_x</p:attrName>
                                          <p:attrName>ppt_y</p:attrName>
                                        </p:attrNameLst>
                                      </p:cBhvr>
                                      <p:rCtr x="911" y="0"/>
                                    </p:animMotion>
                                  </p:childTnLst>
                                </p:cTn>
                              </p:par>
                              <p:par>
                                <p:cTn id="87" presetID="10" presetClass="entr" presetSubtype="0" fill="hold" grpId="0" nodeType="withEffect">
                                  <p:stCondLst>
                                    <p:cond delay="500"/>
                                  </p:stCondLst>
                                  <p:childTnLst>
                                    <p:set>
                                      <p:cBhvr>
                                        <p:cTn id="88" dur="1" fill="hold">
                                          <p:stCondLst>
                                            <p:cond delay="0"/>
                                          </p:stCondLst>
                                        </p:cTn>
                                        <p:tgtEl>
                                          <p:spTgt spid="107"/>
                                        </p:tgtEl>
                                        <p:attrNameLst>
                                          <p:attrName>style.visibility</p:attrName>
                                        </p:attrNameLst>
                                      </p:cBhvr>
                                      <p:to>
                                        <p:strVal val="visible"/>
                                      </p:to>
                                    </p:set>
                                    <p:animEffect transition="in" filter="fade">
                                      <p:cBhvr>
                                        <p:cTn id="89" dur="500"/>
                                        <p:tgtEl>
                                          <p:spTgt spid="107"/>
                                        </p:tgtEl>
                                      </p:cBhvr>
                                    </p:animEffect>
                                  </p:childTnLst>
                                </p:cTn>
                              </p:par>
                              <p:par>
                                <p:cTn id="90" presetID="42" presetClass="path" presetSubtype="0" decel="50000" fill="hold" grpId="1" nodeType="withEffect">
                                  <p:stCondLst>
                                    <p:cond delay="500"/>
                                  </p:stCondLst>
                                  <p:childTnLst>
                                    <p:animMotion origin="layout" path="M -0.01745 0.00093 L 0.00091 0.00093 " pathEditMode="relative" rAng="0" ptsTypes="AA">
                                      <p:cBhvr>
                                        <p:cTn id="91" dur="500" fill="hold"/>
                                        <p:tgtEl>
                                          <p:spTgt spid="107"/>
                                        </p:tgtEl>
                                        <p:attrNameLst>
                                          <p:attrName>ppt_x</p:attrName>
                                          <p:attrName>ppt_y</p:attrName>
                                        </p:attrNameLst>
                                      </p:cBhvr>
                                      <p:rCtr x="911" y="0"/>
                                    </p:animMotion>
                                  </p:childTnLst>
                                </p:cTn>
                              </p:par>
                              <p:par>
                                <p:cTn id="92" presetID="10" presetClass="entr" presetSubtype="0" decel="50000" fill="hold" grpId="0" nodeType="withEffect">
                                  <p:stCondLst>
                                    <p:cond delay="2250"/>
                                  </p:stCondLst>
                                  <p:childTnLst>
                                    <p:set>
                                      <p:cBhvr>
                                        <p:cTn id="93" dur="1" fill="hold">
                                          <p:stCondLst>
                                            <p:cond delay="0"/>
                                          </p:stCondLst>
                                        </p:cTn>
                                        <p:tgtEl>
                                          <p:spTgt spid="108"/>
                                        </p:tgtEl>
                                        <p:attrNameLst>
                                          <p:attrName>style.visibility</p:attrName>
                                        </p:attrNameLst>
                                      </p:cBhvr>
                                      <p:to>
                                        <p:strVal val="visible"/>
                                      </p:to>
                                    </p:set>
                                    <p:animEffect transition="in" filter="fade">
                                      <p:cBhvr>
                                        <p:cTn id="94" dur="500"/>
                                        <p:tgtEl>
                                          <p:spTgt spid="108"/>
                                        </p:tgtEl>
                                      </p:cBhvr>
                                    </p:animEffect>
                                  </p:childTnLst>
                                </p:cTn>
                              </p:par>
                              <p:par>
                                <p:cTn id="95" presetID="42" presetClass="path" presetSubtype="0" decel="50000" fill="hold" grpId="1" nodeType="withEffect">
                                  <p:stCondLst>
                                    <p:cond delay="2250"/>
                                  </p:stCondLst>
                                  <p:childTnLst>
                                    <p:animMotion origin="layout" path="M -1.25E-6 7.40741E-7 L 0.02057 0.00046 " pathEditMode="relative" rAng="0" ptsTypes="AA">
                                      <p:cBhvr>
                                        <p:cTn id="96" dur="500" spd="-100000" fill="hold"/>
                                        <p:tgtEl>
                                          <p:spTgt spid="108"/>
                                        </p:tgtEl>
                                        <p:attrNameLst>
                                          <p:attrName>ppt_x</p:attrName>
                                          <p:attrName>ppt_y</p:attrName>
                                        </p:attrNameLst>
                                      </p:cBhvr>
                                      <p:rCtr x="1029" y="23"/>
                                    </p:animMotion>
                                  </p:childTnLst>
                                </p:cTn>
                              </p:par>
                              <p:par>
                                <p:cTn id="97" presetID="10" presetClass="entr" presetSubtype="0" fill="hold" nodeType="withEffect">
                                  <p:stCondLst>
                                    <p:cond delay="175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500"/>
                                        <p:tgtEl>
                                          <p:spTgt spid="8"/>
                                        </p:tgtEl>
                                      </p:cBhvr>
                                    </p:animEffect>
                                  </p:childTnLst>
                                </p:cTn>
                              </p:par>
                              <p:par>
                                <p:cTn id="100" presetID="42" presetClass="path" presetSubtype="0" decel="50000" fill="hold" nodeType="withEffect">
                                  <p:stCondLst>
                                    <p:cond delay="1750"/>
                                  </p:stCondLst>
                                  <p:childTnLst>
                                    <p:animMotion origin="layout" path="M -0.01744 0.00093 L 0.00092 0.00093 " pathEditMode="relative" rAng="0" ptsTypes="AA">
                                      <p:cBhvr>
                                        <p:cTn id="101" dur="500" fill="hold"/>
                                        <p:tgtEl>
                                          <p:spTgt spid="8"/>
                                        </p:tgtEl>
                                        <p:attrNameLst>
                                          <p:attrName>ppt_x</p:attrName>
                                          <p:attrName>ppt_y</p:attrName>
                                        </p:attrNameLst>
                                      </p:cBhvr>
                                      <p:rCtr x="911" y="0"/>
                                    </p:animMotion>
                                  </p:childTnLst>
                                </p:cTn>
                              </p:par>
                              <p:par>
                                <p:cTn id="102" presetID="10" presetClass="entr" presetSubtype="0" fill="hold" nodeType="withEffect">
                                  <p:stCondLst>
                                    <p:cond delay="200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500"/>
                                        <p:tgtEl>
                                          <p:spTgt spid="9"/>
                                        </p:tgtEl>
                                      </p:cBhvr>
                                    </p:animEffect>
                                  </p:childTnLst>
                                </p:cTn>
                              </p:par>
                              <p:par>
                                <p:cTn id="105" presetID="42" presetClass="path" presetSubtype="0" decel="50000" fill="hold" nodeType="withEffect">
                                  <p:stCondLst>
                                    <p:cond delay="2000"/>
                                  </p:stCondLst>
                                  <p:childTnLst>
                                    <p:animMotion origin="layout" path="M -0.01745 0.00092 L 0.00091 0.00092 " pathEditMode="relative" rAng="0" ptsTypes="AA">
                                      <p:cBhvr>
                                        <p:cTn id="106" dur="500" fill="hold"/>
                                        <p:tgtEl>
                                          <p:spTgt spid="9"/>
                                        </p:tgtEl>
                                        <p:attrNameLst>
                                          <p:attrName>ppt_x</p:attrName>
                                          <p:attrName>ppt_y</p:attrName>
                                        </p:attrNameLst>
                                      </p:cBhvr>
                                      <p:rCtr x="9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28" grpId="0" animBg="1"/>
      <p:bldP spid="28" grpId="1" animBg="1"/>
      <p:bldP spid="2" grpId="0"/>
      <p:bldP spid="2" grpId="1"/>
      <p:bldP spid="107" grpId="0" animBg="1"/>
      <p:bldP spid="107" grpId="1" animBg="1"/>
      <p:bldP spid="108" grpId="0" animBg="1"/>
      <p:bldP spid="108" grpId="1" animBg="1"/>
      <p:bldP spid="109" grpId="0"/>
      <p:bldP spid="109" grpId="1"/>
      <p:bldP spid="111" grpId="0"/>
      <p:bldP spid="111" grpId="1"/>
      <p:bldP spid="112" grpId="0"/>
      <p:bldP spid="112" grpId="1"/>
      <p:bldP spid="118" grpId="0"/>
      <p:bldP spid="118" grpId="1"/>
      <p:bldP spid="82" grpId="0" animBg="1"/>
      <p:bldP spid="82" grpId="1" animBg="1"/>
      <p:bldP spid="93" grpId="0"/>
      <p:bldP spid="9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5216" y="3152001"/>
            <a:ext cx="6217920" cy="553998"/>
          </a:xfrm>
        </p:spPr>
        <p:txBody>
          <a:bodyPr/>
          <a:lstStyle/>
          <a:p>
            <a:r>
              <a:rPr lang="en-US"/>
              <a:t>Demo</a:t>
            </a:r>
          </a:p>
        </p:txBody>
      </p:sp>
      <p:sp>
        <p:nvSpPr>
          <p:cNvPr id="2" name="Text Placeholder 1">
            <a:extLst>
              <a:ext uri="{FF2B5EF4-FFF2-40B4-BE49-F238E27FC236}">
                <a16:creationId xmlns:a16="http://schemas.microsoft.com/office/drawing/2014/main" id="{0C5124C8-4207-C8F2-2D75-4BAD1A945464}"/>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756276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4.58333E-6 0.03889 L -4.58333E-6 3.7037E-7 " pathEditMode="relative" rAng="0" ptsTypes="AA">
                                      <p:cBhvr>
                                        <p:cTn id="9" dur="500" fill="hold"/>
                                        <p:tgtEl>
                                          <p:spTgt spid="3"/>
                                        </p:tgtEl>
                                        <p:attrNameLst>
                                          <p:attrName>ppt_x</p:attrName>
                                          <p:attrName>ppt_y</p:attrName>
                                        </p:attrNameLst>
                                      </p:cBhvr>
                                      <p:rCtr x="0" y="-1944"/>
                                    </p:animMotion>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par>
                                <p:cTn id="13" presetID="42" presetClass="path" presetSubtype="0" decel="100000" fill="hold" grpId="1" nodeType="withEffect" nodePh="1">
                                  <p:stCondLst>
                                    <p:cond delay="0"/>
                                  </p:stCondLst>
                                  <p:endCondLst>
                                    <p:cond evt="begin" delay="0">
                                      <p:tn val="13"/>
                                    </p:cond>
                                  </p:endCondLst>
                                  <p:childTnLst>
                                    <p:animMotion origin="layout" path="M -4.58333E-6 0.03889 L -4.58333E-6 3.7037E-7 " pathEditMode="relative" rAng="0" ptsTypes="AA">
                                      <p:cBhvr>
                                        <p:cTn id="1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C746-382B-2A05-FBD7-18C76ABB6325}"/>
              </a:ext>
            </a:extLst>
          </p:cNvPr>
          <p:cNvSpPr>
            <a:spLocks noGrp="1"/>
          </p:cNvSpPr>
          <p:nvPr>
            <p:ph type="title"/>
          </p:nvPr>
        </p:nvSpPr>
        <p:spPr>
          <a:xfrm>
            <a:off x="585216" y="3152001"/>
            <a:ext cx="6675120" cy="553998"/>
          </a:xfrm>
        </p:spPr>
        <p:txBody>
          <a:bodyPr/>
          <a:lstStyle/>
          <a:p>
            <a:r>
              <a:rPr lang="en-US"/>
              <a:t>Wrap up</a:t>
            </a:r>
          </a:p>
        </p:txBody>
      </p:sp>
    </p:spTree>
    <p:extLst>
      <p:ext uri="{BB962C8B-B14F-4D97-AF65-F5344CB8AC3E}">
        <p14:creationId xmlns:p14="http://schemas.microsoft.com/office/powerpoint/2010/main" val="163798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4.58333E-6 0.03889 L -4.58333E-6 3.7037E-7 " pathEditMode="relative" rAng="0" ptsTypes="AA">
                                      <p:cBhvr>
                                        <p:cTn id="9"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204DF64-7529-C315-05AE-ED23D4870952}"/>
              </a:ext>
            </a:extLst>
          </p:cNvPr>
          <p:cNvSpPr txBox="1">
            <a:spLocks/>
          </p:cNvSpPr>
          <p:nvPr/>
        </p:nvSpPr>
        <p:spPr>
          <a:xfrm>
            <a:off x="375552" y="328934"/>
            <a:ext cx="8880129" cy="679529"/>
          </a:xfrm>
          <a:prstGeom prst="rect">
            <a:avLst/>
          </a:prstGeom>
        </p:spPr>
        <p:txBody>
          <a:bodyPr lIns="0" tIns="0" rIns="0" bIns="0"/>
          <a:lstStyle>
            <a:lvl1pPr algn="l" defTabSz="594623" rtl="0" eaLnBrk="1" latinLnBrk="0" hangingPunct="1">
              <a:lnSpc>
                <a:spcPct val="100000"/>
              </a:lnSpc>
              <a:spcBef>
                <a:spcPct val="0"/>
              </a:spcBef>
              <a:buNone/>
              <a:defRPr lang="en-US" sz="2295" b="0" kern="1200" cap="none" spc="-32" baseline="0" dirty="0" smtClean="0">
                <a:ln w="3175">
                  <a:noFill/>
                </a:ln>
                <a:solidFill>
                  <a:schemeClr val="tx1"/>
                </a:solidFill>
                <a:effectLst/>
                <a:latin typeface="+mj-lt"/>
                <a:ea typeface="+mn-ea"/>
                <a:cs typeface="Segoe UI" pitchFamily="34" charset="0"/>
              </a:defRPr>
            </a:lvl1pPr>
          </a:lstStyle>
          <a:p>
            <a:pPr defTabSz="932742">
              <a:defRPr/>
            </a:pPr>
            <a:r>
              <a:rPr lang="en-US" sz="2800">
                <a:solidFill>
                  <a:srgbClr val="6454A1"/>
                </a:solidFill>
                <a:cs typeface="+mn-cs"/>
              </a:rPr>
              <a:t>Microsoft Connection Program</a:t>
            </a:r>
          </a:p>
        </p:txBody>
      </p:sp>
      <p:sp>
        <p:nvSpPr>
          <p:cNvPr id="8" name="TextBox 7">
            <a:extLst>
              <a:ext uri="{FF2B5EF4-FFF2-40B4-BE49-F238E27FC236}">
                <a16:creationId xmlns:a16="http://schemas.microsoft.com/office/drawing/2014/main" id="{8DED24C2-4C61-21EE-7393-3457EA53DD11}"/>
              </a:ext>
            </a:extLst>
          </p:cNvPr>
          <p:cNvSpPr txBox="1"/>
          <p:nvPr/>
        </p:nvSpPr>
        <p:spPr>
          <a:xfrm>
            <a:off x="375553" y="833249"/>
            <a:ext cx="8628747" cy="1292662"/>
          </a:xfrm>
          <a:prstGeom prst="rect">
            <a:avLst/>
          </a:prstGeom>
          <a:noFill/>
        </p:spPr>
        <p:txBody>
          <a:bodyPr wrap="square" lIns="0" tIns="0" rIns="0" bIns="0" rtlCol="0" anchor="t">
            <a:spAutoFit/>
          </a:bodyPr>
          <a:lstStyle/>
          <a:p>
            <a:pPr marL="0" marR="0" fontAlgn="base">
              <a:spcBef>
                <a:spcPts val="0"/>
              </a:spcBef>
              <a:spcAft>
                <a:spcPts val="0"/>
              </a:spcAft>
            </a:pPr>
            <a:r>
              <a:rPr lang="en-US" sz="1400">
                <a:effectLst/>
                <a:latin typeface="Segoe UI" panose="020B0502040204020203" pitchFamily="34" charset="0"/>
                <a:ea typeface="Times New Roman" panose="02020603050405020304" pitchFamily="18" charset="0"/>
              </a:rPr>
              <a:t>The Microsoft </a:t>
            </a:r>
            <a:r>
              <a:rPr lang="en-US" sz="1400">
                <a:latin typeface="Segoe UI" panose="020B0502040204020203" pitchFamily="34" charset="0"/>
              </a:rPr>
              <a:t>Connection Program enables customers, partners, and Microsoft’s Most Valuable Professionals (MVPs) to directly connect with Microsoft security engineers to share their product experiences, needs, and recommendations. Microsoft uses the program to put the customer experience at the center of product development and ultimately improve our security solutions.</a:t>
            </a:r>
          </a:p>
          <a:p>
            <a:pPr marL="0" marR="0" fontAlgn="base">
              <a:spcBef>
                <a:spcPts val="0"/>
              </a:spcBef>
              <a:spcAft>
                <a:spcPts val="0"/>
              </a:spcAft>
            </a:pPr>
            <a:endParaRPr lang="en-US" sz="1200">
              <a:latin typeface="Segoe UI" panose="020B0502040204020203" pitchFamily="34" charset="0"/>
            </a:endParaRPr>
          </a:p>
          <a:p>
            <a:pPr fontAlgn="base"/>
            <a:r>
              <a:rPr lang="en-US" sz="1600" b="1">
                <a:latin typeface="Segoe UI"/>
                <a:cs typeface="Segoe UI"/>
              </a:rPr>
              <a:t>Help us create better products to better secure your organization or your customers.</a:t>
            </a:r>
          </a:p>
        </p:txBody>
      </p:sp>
      <p:sp>
        <p:nvSpPr>
          <p:cNvPr id="9" name="Rectangle: Rounded Corners 8">
            <a:extLst>
              <a:ext uri="{FF2B5EF4-FFF2-40B4-BE49-F238E27FC236}">
                <a16:creationId xmlns:a16="http://schemas.microsoft.com/office/drawing/2014/main" id="{1951B979-6A1A-7987-C086-0E186CBCC6A9}"/>
              </a:ext>
              <a:ext uri="{C183D7F6-B498-43B3-948B-1728B52AA6E4}">
                <adec:decorative xmlns:adec="http://schemas.microsoft.com/office/drawing/2017/decorative" val="1"/>
              </a:ext>
            </a:extLst>
          </p:cNvPr>
          <p:cNvSpPr/>
          <p:nvPr/>
        </p:nvSpPr>
        <p:spPr bwMode="auto">
          <a:xfrm>
            <a:off x="375552" y="2320339"/>
            <a:ext cx="8489045" cy="1566935"/>
          </a:xfrm>
          <a:prstGeom prst="round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TextBox 9">
            <a:extLst>
              <a:ext uri="{FF2B5EF4-FFF2-40B4-BE49-F238E27FC236}">
                <a16:creationId xmlns:a16="http://schemas.microsoft.com/office/drawing/2014/main" id="{E4EF8FD0-B38A-E54D-3515-37AE91DE23FD}"/>
              </a:ext>
            </a:extLst>
          </p:cNvPr>
          <p:cNvSpPr txBox="1"/>
          <p:nvPr/>
        </p:nvSpPr>
        <p:spPr>
          <a:xfrm>
            <a:off x="547995" y="2667791"/>
            <a:ext cx="3451970" cy="1169551"/>
          </a:xfrm>
          <a:prstGeom prst="rect">
            <a:avLst/>
          </a:prstGeom>
          <a:noFill/>
        </p:spPr>
        <p:txBody>
          <a:bodyPr wrap="square" lIns="0" tIns="0" rIns="0" bIns="0" rtlCol="0" anchor="t">
            <a:spAutoFit/>
          </a:bodyPr>
          <a:lstStyle/>
          <a:p>
            <a:pPr algn="ctr">
              <a:spcAft>
                <a:spcPts val="600"/>
              </a:spcAft>
              <a:tabLst>
                <a:tab pos="2112963" algn="l"/>
              </a:tabLst>
            </a:pPr>
            <a:r>
              <a:rPr lang="en-US" sz="2200">
                <a:solidFill>
                  <a:srgbClr val="FFFFFF"/>
                </a:solidFill>
                <a:latin typeface="+mj-lt"/>
              </a:rPr>
              <a:t>Sign up today at </a:t>
            </a:r>
          </a:p>
          <a:p>
            <a:pPr algn="ctr">
              <a:spcAft>
                <a:spcPts val="600"/>
              </a:spcAft>
              <a:tabLst>
                <a:tab pos="2112963" algn="l"/>
              </a:tabLst>
            </a:pPr>
            <a:r>
              <a:rPr lang="en-US" sz="2200" u="sng">
                <a:solidFill>
                  <a:schemeClr val="bg1"/>
                </a:solidFill>
                <a:latin typeface="+mj-lt"/>
                <a:ea typeface="+mn-lt"/>
                <a:cs typeface="+mn-lt"/>
                <a:hlinkClick r:id="rId3">
                  <a:extLst>
                    <a:ext uri="{A12FA001-AC4F-418D-AE19-62706E023703}">
                      <ahyp:hlinkClr xmlns:ahyp="http://schemas.microsoft.com/office/drawing/2018/hyperlinkcolor" val="tx"/>
                    </a:ext>
                  </a:extLst>
                </a:hlinkClick>
              </a:rPr>
              <a:t>aka.ms/</a:t>
            </a:r>
            <a:r>
              <a:rPr lang="en-US" sz="2200" u="sng" err="1">
                <a:solidFill>
                  <a:schemeClr val="bg1"/>
                </a:solidFill>
                <a:latin typeface="+mj-lt"/>
                <a:ea typeface="+mn-lt"/>
                <a:cs typeface="+mn-lt"/>
                <a:hlinkClick r:id="rId3">
                  <a:extLst>
                    <a:ext uri="{A12FA001-AC4F-418D-AE19-62706E023703}">
                      <ahyp:hlinkClr xmlns:ahyp="http://schemas.microsoft.com/office/drawing/2018/hyperlinkcolor" val="tx"/>
                    </a:ext>
                  </a:extLst>
                </a:hlinkClick>
              </a:rPr>
              <a:t>JoinC</a:t>
            </a:r>
            <a:r>
              <a:rPr lang="en-US" sz="2200" u="sng" err="1">
                <a:solidFill>
                  <a:schemeClr val="bg1"/>
                </a:solidFill>
                <a:latin typeface="+mj-lt"/>
                <a:ea typeface="+mn-lt"/>
                <a:cs typeface="+mn-lt"/>
              </a:rPr>
              <a:t>ommunity</a:t>
            </a:r>
            <a:endParaRPr lang="en-US" sz="2200" u="sng">
              <a:solidFill>
                <a:schemeClr val="bg1"/>
              </a:solidFill>
              <a:latin typeface="+mj-lt"/>
              <a:cs typeface="Segoe UI"/>
            </a:endParaRPr>
          </a:p>
          <a:p>
            <a:pPr algn="ctr">
              <a:spcAft>
                <a:spcPts val="600"/>
              </a:spcAft>
              <a:tabLst>
                <a:tab pos="2112963" algn="l"/>
              </a:tabLst>
            </a:pPr>
            <a:endParaRPr lang="en-US" sz="2200">
              <a:solidFill>
                <a:schemeClr val="bg1"/>
              </a:solidFill>
            </a:endParaRPr>
          </a:p>
        </p:txBody>
      </p:sp>
      <p:sp>
        <p:nvSpPr>
          <p:cNvPr id="11" name="TextBox 10">
            <a:extLst>
              <a:ext uri="{FF2B5EF4-FFF2-40B4-BE49-F238E27FC236}">
                <a16:creationId xmlns:a16="http://schemas.microsoft.com/office/drawing/2014/main" id="{6F55E962-2A12-6648-B8A4-35C1D8E9EC8A}"/>
              </a:ext>
            </a:extLst>
          </p:cNvPr>
          <p:cNvSpPr txBox="1"/>
          <p:nvPr/>
        </p:nvSpPr>
        <p:spPr>
          <a:xfrm>
            <a:off x="4050765" y="2223191"/>
            <a:ext cx="4813831" cy="1646605"/>
          </a:xfrm>
          <a:prstGeom prst="rect">
            <a:avLst/>
          </a:prstGeom>
          <a:noFill/>
        </p:spPr>
        <p:txBody>
          <a:bodyPr wrap="square" lIns="0" tIns="0" rIns="0" bIns="0" rtlCol="0" anchor="t">
            <a:spAutoFit/>
          </a:bodyPr>
          <a:lstStyle/>
          <a:p>
            <a:pPr algn="ctr">
              <a:spcAft>
                <a:spcPts val="300"/>
              </a:spcAft>
              <a:tabLst>
                <a:tab pos="2112963" algn="l"/>
              </a:tabLst>
            </a:pPr>
            <a:endParaRPr lang="en-US" sz="800">
              <a:solidFill>
                <a:schemeClr val="bg1"/>
              </a:solidFill>
            </a:endParaRPr>
          </a:p>
          <a:p>
            <a:pPr>
              <a:spcAft>
                <a:spcPts val="300"/>
              </a:spcAft>
              <a:tabLst>
                <a:tab pos="2112963" algn="l"/>
              </a:tabLst>
            </a:pPr>
            <a:r>
              <a:rPr lang="en-US" sz="1400">
                <a:solidFill>
                  <a:schemeClr val="bg1"/>
                </a:solidFill>
                <a:latin typeface="+mj-lt"/>
                <a:cs typeface="Segoe UI Light"/>
              </a:rPr>
              <a:t>     Security solution areas covered:</a:t>
            </a:r>
          </a:p>
          <a:p>
            <a:pPr marL="548640" lvl="1" indent="-285750">
              <a:spcAft>
                <a:spcPts val="300"/>
              </a:spcAft>
              <a:buFont typeface="Wingdings" panose="05000000000000000000" pitchFamily="2" charset="2"/>
              <a:buChar char="Ø"/>
              <a:tabLst>
                <a:tab pos="2112963" algn="l"/>
              </a:tabLst>
            </a:pPr>
            <a:r>
              <a:rPr lang="en-US" sz="1400">
                <a:solidFill>
                  <a:schemeClr val="bg1"/>
                </a:solidFill>
                <a:latin typeface="+mj-lt"/>
                <a:cs typeface="Segoe UI Light"/>
              </a:rPr>
              <a:t>CNAPP, SIEM and XDR with Defender and Sentinal</a:t>
            </a:r>
          </a:p>
          <a:p>
            <a:pPr marL="548640" lvl="1" indent="-285750">
              <a:spcAft>
                <a:spcPts val="300"/>
              </a:spcAft>
              <a:buFont typeface="Wingdings" panose="05000000000000000000" pitchFamily="2" charset="2"/>
              <a:buChar char="Ø"/>
              <a:tabLst>
                <a:tab pos="2112963" algn="l"/>
              </a:tabLst>
            </a:pPr>
            <a:r>
              <a:rPr lang="en-US" sz="1400">
                <a:solidFill>
                  <a:schemeClr val="bg1"/>
                </a:solidFill>
                <a:latin typeface="+mj-lt"/>
                <a:cs typeface="Segoe UI Light"/>
              </a:rPr>
              <a:t>Data Security and Privacy with Purview and Priva</a:t>
            </a:r>
          </a:p>
          <a:p>
            <a:pPr marL="548640" lvl="1" indent="-285750">
              <a:spcAft>
                <a:spcPts val="300"/>
              </a:spcAft>
              <a:buFont typeface="Wingdings" panose="05000000000000000000" pitchFamily="2" charset="2"/>
              <a:buChar char="Ø"/>
              <a:tabLst>
                <a:tab pos="2112963" algn="l"/>
              </a:tabLst>
            </a:pPr>
            <a:r>
              <a:rPr lang="en-US" sz="1400">
                <a:solidFill>
                  <a:schemeClr val="bg1"/>
                </a:solidFill>
                <a:latin typeface="+mj-lt"/>
                <a:cs typeface="Segoe UI Light"/>
              </a:rPr>
              <a:t>Modern Management with Windows and Intune</a:t>
            </a:r>
          </a:p>
          <a:p>
            <a:pPr marL="548640" lvl="1" indent="-285750">
              <a:spcAft>
                <a:spcPts val="300"/>
              </a:spcAft>
              <a:buFont typeface="Wingdings" panose="05000000000000000000" pitchFamily="2" charset="2"/>
              <a:buChar char="Ø"/>
              <a:tabLst>
                <a:tab pos="2112963" algn="l"/>
              </a:tabLst>
            </a:pPr>
            <a:r>
              <a:rPr lang="en-US" sz="1400">
                <a:solidFill>
                  <a:schemeClr val="bg1"/>
                </a:solidFill>
                <a:latin typeface="+mj-lt"/>
                <a:cs typeface="Segoe UI Light"/>
              </a:rPr>
              <a:t>Identity and Access with Entra</a:t>
            </a:r>
          </a:p>
          <a:p>
            <a:pPr marL="548640" lvl="1" indent="-285750">
              <a:spcAft>
                <a:spcPts val="300"/>
              </a:spcAft>
              <a:buFont typeface="Wingdings" panose="05000000000000000000" pitchFamily="2" charset="2"/>
              <a:buChar char="Ø"/>
              <a:tabLst>
                <a:tab pos="2112963" algn="l"/>
              </a:tabLst>
            </a:pPr>
            <a:r>
              <a:rPr lang="en-US" sz="1400">
                <a:solidFill>
                  <a:schemeClr val="bg1"/>
                </a:solidFill>
                <a:latin typeface="+mj-lt"/>
                <a:cs typeface="Segoe UI Light"/>
              </a:rPr>
              <a:t>Security AI with Security Copilot</a:t>
            </a:r>
          </a:p>
        </p:txBody>
      </p:sp>
      <p:sp>
        <p:nvSpPr>
          <p:cNvPr id="12" name="TextBox 11">
            <a:extLst>
              <a:ext uri="{FF2B5EF4-FFF2-40B4-BE49-F238E27FC236}">
                <a16:creationId xmlns:a16="http://schemas.microsoft.com/office/drawing/2014/main" id="{BDF96F48-39DB-336B-7D88-25DAEDD0AA89}"/>
              </a:ext>
            </a:extLst>
          </p:cNvPr>
          <p:cNvSpPr txBox="1"/>
          <p:nvPr/>
        </p:nvSpPr>
        <p:spPr>
          <a:xfrm>
            <a:off x="380511" y="4057095"/>
            <a:ext cx="5280077" cy="369332"/>
          </a:xfrm>
          <a:prstGeom prst="rect">
            <a:avLst/>
          </a:prstGeom>
          <a:noFill/>
        </p:spPr>
        <p:txBody>
          <a:bodyPr wrap="square" lIns="0" tIns="0" rIns="0" bIns="0" rtlCol="0">
            <a:spAutoFit/>
          </a:bodyPr>
          <a:lstStyle/>
          <a:p>
            <a:pPr algn="l">
              <a:tabLst>
                <a:tab pos="2112963" algn="l"/>
              </a:tabLst>
            </a:pPr>
            <a:r>
              <a:rPr lang="en-US" sz="2400">
                <a:solidFill>
                  <a:srgbClr val="6454A1"/>
                </a:solidFill>
                <a:latin typeface="+mj-lt"/>
              </a:rPr>
              <a:t>Membership benefits </a:t>
            </a:r>
          </a:p>
        </p:txBody>
      </p:sp>
      <p:graphicFrame>
        <p:nvGraphicFramePr>
          <p:cNvPr id="13" name="Table 12">
            <a:extLst>
              <a:ext uri="{FF2B5EF4-FFF2-40B4-BE49-F238E27FC236}">
                <a16:creationId xmlns:a16="http://schemas.microsoft.com/office/drawing/2014/main" id="{39A99C6F-9FA2-7B51-017D-E4639786D3B9}"/>
              </a:ext>
            </a:extLst>
          </p:cNvPr>
          <p:cNvGraphicFramePr>
            <a:graphicFrameLocks noGrp="1"/>
          </p:cNvGraphicFramePr>
          <p:nvPr/>
        </p:nvGraphicFramePr>
        <p:xfrm>
          <a:off x="438559" y="4531760"/>
          <a:ext cx="5187541" cy="1690176"/>
        </p:xfrm>
        <a:graphic>
          <a:graphicData uri="http://schemas.openxmlformats.org/drawingml/2006/table">
            <a:tbl>
              <a:tblPr/>
              <a:tblGrid>
                <a:gridCol w="5187541">
                  <a:extLst>
                    <a:ext uri="{9D8B030D-6E8A-4147-A177-3AD203B41FA5}">
                      <a16:colId xmlns:a16="http://schemas.microsoft.com/office/drawing/2014/main" val="3432266393"/>
                    </a:ext>
                  </a:extLst>
                </a:gridCol>
              </a:tblGrid>
              <a:tr h="1690176">
                <a:tc>
                  <a:txBody>
                    <a:bodyPr/>
                    <a:lstStyle/>
                    <a:p>
                      <a:pPr marL="342900" marR="0" lvl="0" indent="-342900" algn="l" rtl="0" eaLnBrk="1" latinLnBrk="0" hangingPunct="1">
                        <a:lnSpc>
                          <a:spcPct val="100000"/>
                        </a:lnSpc>
                        <a:spcBef>
                          <a:spcPts val="0"/>
                        </a:spcBef>
                        <a:spcAft>
                          <a:spcPts val="600"/>
                        </a:spcAft>
                        <a:buFont typeface="Symbol" panose="05050102010706020507" pitchFamily="18" charset="2"/>
                        <a:buChar char=""/>
                      </a:pPr>
                      <a:r>
                        <a:rPr lang="en-US" sz="1400" kern="1200">
                          <a:solidFill>
                            <a:schemeClr val="tx1"/>
                          </a:solidFill>
                          <a:latin typeface="Segoe UI"/>
                          <a:ea typeface="+mn-ea"/>
                          <a:cs typeface="+mn-cs"/>
                        </a:rPr>
                        <a:t>Get early access to roadmaps and private previews</a:t>
                      </a:r>
                    </a:p>
                    <a:p>
                      <a:pPr marL="342900" marR="0" lvl="0" indent="-342900" algn="l" defTabSz="594623" rtl="0" eaLnBrk="1" latinLnBrk="0" hangingPunct="1">
                        <a:lnSpc>
                          <a:spcPct val="100000"/>
                        </a:lnSpc>
                        <a:spcBef>
                          <a:spcPts val="0"/>
                        </a:spcBef>
                        <a:spcAft>
                          <a:spcPts val="600"/>
                        </a:spcAft>
                        <a:buFont typeface="Symbol" panose="05050102010706020507" pitchFamily="18" charset="2"/>
                        <a:buChar char=""/>
                      </a:pPr>
                      <a:r>
                        <a:rPr lang="en-US" sz="1400" kern="1200">
                          <a:solidFill>
                            <a:schemeClr val="tx1"/>
                          </a:solidFill>
                          <a:latin typeface="Segoe UI" panose="020B0502040204020203" pitchFamily="34" charset="0"/>
                          <a:ea typeface="+mn-ea"/>
                          <a:cs typeface="+mn-cs"/>
                        </a:rPr>
                        <a:t>Share your input before features go public</a:t>
                      </a:r>
                    </a:p>
                    <a:p>
                      <a:pPr marL="342900" marR="0" lvl="0" indent="-342900" algn="l" defTabSz="594623" rtl="0" eaLnBrk="1" latinLnBrk="0" hangingPunct="1">
                        <a:lnSpc>
                          <a:spcPct val="100000"/>
                        </a:lnSpc>
                        <a:spcBef>
                          <a:spcPts val="0"/>
                        </a:spcBef>
                        <a:spcAft>
                          <a:spcPts val="600"/>
                        </a:spcAft>
                        <a:buFont typeface="Symbol" panose="05050102010706020507" pitchFamily="18" charset="2"/>
                        <a:buChar char=""/>
                      </a:pPr>
                      <a:r>
                        <a:rPr lang="en-US" sz="1400" kern="1200">
                          <a:solidFill>
                            <a:schemeClr val="tx1"/>
                          </a:solidFill>
                          <a:latin typeface="Segoe UI" panose="020B0502040204020203" pitchFamily="34" charset="0"/>
                          <a:ea typeface="+mn-ea"/>
                          <a:cs typeface="+mn-cs"/>
                        </a:rPr>
                        <a:t>Network with Microsoft engineering and fellow community members</a:t>
                      </a:r>
                    </a:p>
                    <a:p>
                      <a:pPr marL="342900" marR="0" lvl="0" indent="-342900" algn="l" defTabSz="594623" rtl="0" eaLnBrk="1" latinLnBrk="0" hangingPunct="1">
                        <a:lnSpc>
                          <a:spcPct val="100000"/>
                        </a:lnSpc>
                        <a:spcBef>
                          <a:spcPts val="0"/>
                        </a:spcBef>
                        <a:spcAft>
                          <a:spcPts val="600"/>
                        </a:spcAft>
                        <a:buFont typeface="Symbol" panose="05050102010706020507" pitchFamily="18" charset="2"/>
                        <a:buChar char=""/>
                      </a:pPr>
                      <a:r>
                        <a:rPr lang="en-US" sz="1400" kern="1200">
                          <a:solidFill>
                            <a:schemeClr val="tx1"/>
                          </a:solidFill>
                          <a:latin typeface="Segoe UI"/>
                          <a:ea typeface="+mn-ea"/>
                          <a:cs typeface="+mn-cs"/>
                        </a:rPr>
                        <a:t>Earn digital badge recognition based on your activity in the community</a:t>
                      </a:r>
                    </a:p>
                  </a:txBody>
                  <a:tcPr marL="0" marR="0" marT="0" marB="0">
                    <a:lnL>
                      <a:noFill/>
                    </a:lnL>
                    <a:lnR>
                      <a:noFill/>
                    </a:lnR>
                    <a:lnT>
                      <a:noFill/>
                    </a:lnT>
                    <a:lnB>
                      <a:noFill/>
                    </a:lnB>
                  </a:tcPr>
                </a:tc>
                <a:extLst>
                  <a:ext uri="{0D108BD9-81ED-4DB2-BD59-A6C34878D82A}">
                    <a16:rowId xmlns:a16="http://schemas.microsoft.com/office/drawing/2014/main" val="410385417"/>
                  </a:ext>
                </a:extLst>
              </a:tr>
            </a:tbl>
          </a:graphicData>
        </a:graphic>
      </p:graphicFrame>
      <p:sp>
        <p:nvSpPr>
          <p:cNvPr id="14" name="TextBox 13">
            <a:extLst>
              <a:ext uri="{FF2B5EF4-FFF2-40B4-BE49-F238E27FC236}">
                <a16:creationId xmlns:a16="http://schemas.microsoft.com/office/drawing/2014/main" id="{A063587B-50D6-5E96-EB99-BF31EBEAA9B1}"/>
              </a:ext>
            </a:extLst>
          </p:cNvPr>
          <p:cNvSpPr txBox="1"/>
          <p:nvPr/>
        </p:nvSpPr>
        <p:spPr>
          <a:xfrm>
            <a:off x="5929770" y="4053589"/>
            <a:ext cx="5280077" cy="369332"/>
          </a:xfrm>
          <a:prstGeom prst="rect">
            <a:avLst/>
          </a:prstGeom>
          <a:noFill/>
        </p:spPr>
        <p:txBody>
          <a:bodyPr wrap="square" lIns="0" tIns="0" rIns="0" bIns="0" rtlCol="0">
            <a:spAutoFit/>
          </a:bodyPr>
          <a:lstStyle/>
          <a:p>
            <a:pPr algn="l">
              <a:tabLst>
                <a:tab pos="2112963" algn="l"/>
              </a:tabLst>
            </a:pPr>
            <a:r>
              <a:rPr lang="en-US" sz="2400">
                <a:solidFill>
                  <a:srgbClr val="6454A1"/>
                </a:solidFill>
                <a:latin typeface="+mj-lt"/>
              </a:rPr>
              <a:t>Member commitments</a:t>
            </a:r>
          </a:p>
        </p:txBody>
      </p:sp>
      <p:sp>
        <p:nvSpPr>
          <p:cNvPr id="15" name="TextBox 14">
            <a:extLst>
              <a:ext uri="{FF2B5EF4-FFF2-40B4-BE49-F238E27FC236}">
                <a16:creationId xmlns:a16="http://schemas.microsoft.com/office/drawing/2014/main" id="{0F1DE17B-BAAA-224F-3375-7759812048D1}"/>
              </a:ext>
            </a:extLst>
          </p:cNvPr>
          <p:cNvSpPr txBox="1"/>
          <p:nvPr/>
        </p:nvSpPr>
        <p:spPr>
          <a:xfrm>
            <a:off x="268916" y="6394103"/>
            <a:ext cx="11702589" cy="369332"/>
          </a:xfrm>
          <a:prstGeom prst="rect">
            <a:avLst/>
          </a:prstGeom>
          <a:noFill/>
        </p:spPr>
        <p:txBody>
          <a:bodyPr wrap="square" lIns="0" tIns="0" rIns="0" bIns="0" rtlCol="0">
            <a:spAutoFit/>
          </a:bodyPr>
          <a:lstStyle/>
          <a:p>
            <a:pPr algn="ctr"/>
            <a:r>
              <a:rPr lang="en-US" sz="1200" i="1"/>
              <a:t>You can also join our Microsoft Security public community at </a:t>
            </a:r>
            <a:r>
              <a:rPr lang="en-US" sz="1200" i="1">
                <a:hlinkClick r:id="rId4">
                  <a:extLst>
                    <a:ext uri="{A12FA001-AC4F-418D-AE19-62706E023703}">
                      <ahyp:hlinkClr xmlns:ahyp="http://schemas.microsoft.com/office/drawing/2018/hyperlinkcolor" val="tx"/>
                    </a:ext>
                  </a:extLst>
                </a:hlinkClick>
              </a:rPr>
              <a:t>aka.ms/</a:t>
            </a:r>
            <a:r>
              <a:rPr lang="en-US" sz="1200" i="1" err="1">
                <a:hlinkClick r:id="rId4">
                  <a:extLst>
                    <a:ext uri="{A12FA001-AC4F-418D-AE19-62706E023703}">
                      <ahyp:hlinkClr xmlns:ahyp="http://schemas.microsoft.com/office/drawing/2018/hyperlinkcolor" val="tx"/>
                    </a:ext>
                  </a:extLst>
                </a:hlinkClick>
              </a:rPr>
              <a:t>SecurityCommunity</a:t>
            </a:r>
            <a:r>
              <a:rPr lang="en-US" sz="1200" i="1"/>
              <a:t> to learn about public product updates, webinars, events, and other announcements. To learn more about all our communities, go to </a:t>
            </a:r>
            <a:r>
              <a:rPr lang="en-US" sz="1200" i="1">
                <a:hlinkClick r:id="rId5">
                  <a:extLst>
                    <a:ext uri="{A12FA001-AC4F-418D-AE19-62706E023703}">
                      <ahyp:hlinkClr xmlns:ahyp="http://schemas.microsoft.com/office/drawing/2018/hyperlinkcolor" val="tx"/>
                    </a:ext>
                  </a:extLst>
                </a:hlinkClick>
              </a:rPr>
              <a:t>www.aka.ms/communitychoice</a:t>
            </a:r>
            <a:r>
              <a:rPr lang="en-US" sz="1200" i="1"/>
              <a:t>.</a:t>
            </a:r>
          </a:p>
        </p:txBody>
      </p:sp>
      <p:graphicFrame>
        <p:nvGraphicFramePr>
          <p:cNvPr id="16" name="Table 15">
            <a:extLst>
              <a:ext uri="{FF2B5EF4-FFF2-40B4-BE49-F238E27FC236}">
                <a16:creationId xmlns:a16="http://schemas.microsoft.com/office/drawing/2014/main" id="{5BA9E98B-D948-EB14-846F-E4068DA43D07}"/>
              </a:ext>
            </a:extLst>
          </p:cNvPr>
          <p:cNvGraphicFramePr>
            <a:graphicFrameLocks noGrp="1"/>
          </p:cNvGraphicFramePr>
          <p:nvPr/>
        </p:nvGraphicFramePr>
        <p:xfrm>
          <a:off x="5994111" y="4510718"/>
          <a:ext cx="5977394" cy="1563630"/>
        </p:xfrm>
        <a:graphic>
          <a:graphicData uri="http://schemas.openxmlformats.org/drawingml/2006/table">
            <a:tbl>
              <a:tblPr/>
              <a:tblGrid>
                <a:gridCol w="5977394">
                  <a:extLst>
                    <a:ext uri="{9D8B030D-6E8A-4147-A177-3AD203B41FA5}">
                      <a16:colId xmlns:a16="http://schemas.microsoft.com/office/drawing/2014/main" val="3432266393"/>
                    </a:ext>
                  </a:extLst>
                </a:gridCol>
              </a:tblGrid>
              <a:tr h="1563630">
                <a:tc>
                  <a:txBody>
                    <a:bodyPr/>
                    <a:lstStyle/>
                    <a:p>
                      <a:pPr marL="342900" marR="0" lvl="0" indent="-342900" algn="l" defTabSz="594623" rtl="0" eaLnBrk="1" latinLnBrk="0" hangingPunct="1">
                        <a:lnSpc>
                          <a:spcPct val="100000"/>
                        </a:lnSpc>
                        <a:spcBef>
                          <a:spcPts val="0"/>
                        </a:spcBef>
                        <a:spcAft>
                          <a:spcPts val="600"/>
                        </a:spcAft>
                        <a:buFont typeface="Symbol" panose="05050102010706020507" pitchFamily="18" charset="2"/>
                        <a:buChar char=""/>
                      </a:pPr>
                      <a:r>
                        <a:rPr lang="en-US" sz="1400" kern="1200">
                          <a:solidFill>
                            <a:schemeClr val="tx1"/>
                          </a:solidFill>
                          <a:latin typeface="Segoe UI"/>
                          <a:ea typeface="+mn-ea"/>
                          <a:cs typeface="+mn-cs"/>
                        </a:rPr>
                        <a:t>Provide actionable feedback to improve security solutions</a:t>
                      </a:r>
                    </a:p>
                    <a:p>
                      <a:pPr marL="342900" marR="0" lvl="0" indent="-342900" algn="l" defTabSz="594623" rtl="0" eaLnBrk="1" latinLnBrk="0" hangingPunct="1">
                        <a:lnSpc>
                          <a:spcPct val="100000"/>
                        </a:lnSpc>
                        <a:spcBef>
                          <a:spcPts val="0"/>
                        </a:spcBef>
                        <a:spcAft>
                          <a:spcPts val="600"/>
                        </a:spcAft>
                        <a:buFont typeface="Symbol" panose="05050102010706020507" pitchFamily="18" charset="2"/>
                        <a:buChar char=""/>
                      </a:pPr>
                      <a:r>
                        <a:rPr lang="en-US" sz="1400" kern="1200">
                          <a:solidFill>
                            <a:schemeClr val="tx1"/>
                          </a:solidFill>
                          <a:latin typeface="Segoe UI"/>
                          <a:ea typeface="+mn-ea"/>
                          <a:cs typeface="+mn-cs"/>
                        </a:rPr>
                        <a:t>Actively engage in community discussions</a:t>
                      </a:r>
                    </a:p>
                    <a:p>
                      <a:pPr marL="342900" marR="0" lvl="0" indent="-342900" algn="l" defTabSz="594623" rtl="0" eaLnBrk="1" fontAlgn="auto" latinLnBrk="0" hangingPunct="1">
                        <a:lnSpc>
                          <a:spcPct val="100000"/>
                        </a:lnSpc>
                        <a:spcBef>
                          <a:spcPts val="0"/>
                        </a:spcBef>
                        <a:spcAft>
                          <a:spcPts val="600"/>
                        </a:spcAft>
                        <a:buClrTx/>
                        <a:buSzTx/>
                        <a:buFont typeface="Symbol" panose="05050102010706020507" pitchFamily="18" charset="2"/>
                        <a:buChar char=""/>
                        <a:tabLst/>
                        <a:defRPr/>
                      </a:pPr>
                      <a:r>
                        <a:rPr lang="en-US" sz="1400" kern="1200">
                          <a:solidFill>
                            <a:schemeClr val="tx1"/>
                          </a:solidFill>
                          <a:latin typeface="Segoe UI"/>
                          <a:ea typeface="+mn-ea"/>
                          <a:cs typeface="+mn-cs"/>
                        </a:rPr>
                        <a:t>Possess deep technical and security knowledge with Microsoft security solutions, such as roles tasked with preventing or addressing cyberattacks and improving an organization’s security posture</a:t>
                      </a:r>
                    </a:p>
                    <a:p>
                      <a:pPr marL="342900" marR="0" lvl="0" indent="-342900" algn="l" defTabSz="594623" rtl="0" eaLnBrk="1" fontAlgn="auto" latinLnBrk="0" hangingPunct="1">
                        <a:lnSpc>
                          <a:spcPct val="100000"/>
                        </a:lnSpc>
                        <a:spcBef>
                          <a:spcPts val="0"/>
                        </a:spcBef>
                        <a:spcAft>
                          <a:spcPts val="600"/>
                        </a:spcAft>
                        <a:buClrTx/>
                        <a:buSzTx/>
                        <a:buFont typeface="Symbol" panose="05050102010706020507" pitchFamily="18" charset="2"/>
                        <a:buChar char=""/>
                        <a:tabLst/>
                        <a:defRPr/>
                      </a:pPr>
                      <a:r>
                        <a:rPr lang="en-US" sz="1400" kern="1200">
                          <a:solidFill>
                            <a:schemeClr val="tx1"/>
                          </a:solidFill>
                          <a:latin typeface="Segoe UI"/>
                          <a:ea typeface="+mn-ea"/>
                          <a:cs typeface="+mn-cs"/>
                        </a:rPr>
                        <a:t>Have a signed Confidentially Agreement with Microsoft</a:t>
                      </a:r>
                    </a:p>
                  </a:txBody>
                  <a:tcPr marL="0" marR="0" marT="0" marB="0">
                    <a:lnL>
                      <a:noFill/>
                    </a:lnL>
                    <a:lnR>
                      <a:noFill/>
                    </a:lnR>
                    <a:lnT>
                      <a:noFill/>
                    </a:lnT>
                    <a:lnB>
                      <a:noFill/>
                    </a:lnB>
                  </a:tcPr>
                </a:tc>
                <a:extLst>
                  <a:ext uri="{0D108BD9-81ED-4DB2-BD59-A6C34878D82A}">
                    <a16:rowId xmlns:a16="http://schemas.microsoft.com/office/drawing/2014/main" val="410385417"/>
                  </a:ext>
                </a:extLst>
              </a:tr>
            </a:tbl>
          </a:graphicData>
        </a:graphic>
      </p:graphicFrame>
      <p:pic>
        <p:nvPicPr>
          <p:cNvPr id="18" name="Picture 17" descr="A qr code with a logo">
            <a:extLst>
              <a:ext uri="{FF2B5EF4-FFF2-40B4-BE49-F238E27FC236}">
                <a16:creationId xmlns:a16="http://schemas.microsoft.com/office/drawing/2014/main" id="{42F28167-2B9C-5A12-945F-6E34C02034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8043" y="758686"/>
            <a:ext cx="3008243" cy="3008243"/>
          </a:xfrm>
          <a:prstGeom prst="rect">
            <a:avLst/>
          </a:prstGeom>
        </p:spPr>
      </p:pic>
    </p:spTree>
    <p:extLst>
      <p:ext uri="{BB962C8B-B14F-4D97-AF65-F5344CB8AC3E}">
        <p14:creationId xmlns:p14="http://schemas.microsoft.com/office/powerpoint/2010/main" val="418936270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56955-B9BE-ABC4-DDC5-9E0F0236510D}"/>
              </a:ext>
            </a:extLst>
          </p:cNvPr>
          <p:cNvSpPr>
            <a:spLocks noGrp="1"/>
          </p:cNvSpPr>
          <p:nvPr>
            <p:ph type="title"/>
          </p:nvPr>
        </p:nvSpPr>
        <p:spPr>
          <a:xfrm>
            <a:off x="588263" y="457200"/>
            <a:ext cx="11018520" cy="553998"/>
          </a:xfrm>
        </p:spPr>
        <p:txBody>
          <a:bodyPr>
            <a:normAutofit/>
          </a:bodyPr>
          <a:lstStyle/>
          <a:p>
            <a:r>
              <a:rPr lang="en-US" sz="2800" b="0" spc="-50">
                <a:ln w="3175">
                  <a:noFill/>
                </a:ln>
                <a:solidFill>
                  <a:srgbClr val="6454A1"/>
                </a:solidFill>
                <a:latin typeface="Segoe UI Semibold"/>
                <a:ea typeface="+mn-ea"/>
              </a:rPr>
              <a:t>Microsoft Security Customer Connection Program (MCCP)</a:t>
            </a:r>
            <a:endParaRPr lang="en-US"/>
          </a:p>
        </p:txBody>
      </p:sp>
      <p:sp>
        <p:nvSpPr>
          <p:cNvPr id="11" name="Left Brace 10">
            <a:extLst>
              <a:ext uri="{FF2B5EF4-FFF2-40B4-BE49-F238E27FC236}">
                <a16:creationId xmlns:a16="http://schemas.microsoft.com/office/drawing/2014/main" id="{EDBD3235-96E0-D199-5EDC-8F620B68F683}"/>
              </a:ext>
              <a:ext uri="{C183D7F6-B498-43B3-948B-1728B52AA6E4}">
                <adec:decorative xmlns:adec="http://schemas.microsoft.com/office/drawing/2017/decorative" val="1"/>
              </a:ext>
            </a:extLst>
          </p:cNvPr>
          <p:cNvSpPr/>
          <p:nvPr/>
        </p:nvSpPr>
        <p:spPr>
          <a:xfrm rot="5400000" flipV="1">
            <a:off x="5921397" y="2383025"/>
            <a:ext cx="372128" cy="2742052"/>
          </a:xfrm>
          <a:prstGeom prst="leftBrace">
            <a:avLst>
              <a:gd name="adj1" fmla="val 61432"/>
              <a:gd name="adj2" fmla="val 50000"/>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prstClr val="black"/>
                </a:solidFill>
              </a:ln>
              <a:solidFill>
                <a:prstClr val="black"/>
              </a:solidFill>
              <a:effectLst/>
              <a:uLnTx/>
              <a:uFillTx/>
              <a:latin typeface="Segoe UI"/>
              <a:ea typeface="+mn-ea"/>
              <a:cs typeface="+mn-cs"/>
            </a:endParaRPr>
          </a:p>
        </p:txBody>
      </p:sp>
      <p:sp>
        <p:nvSpPr>
          <p:cNvPr id="7" name="Rectangle: Rounded Corners 19">
            <a:extLst>
              <a:ext uri="{FF2B5EF4-FFF2-40B4-BE49-F238E27FC236}">
                <a16:creationId xmlns:a16="http://schemas.microsoft.com/office/drawing/2014/main" id="{C955D7C0-87A6-A945-1452-D9E9550286C7}"/>
              </a:ext>
              <a:ext uri="{C183D7F6-B498-43B3-948B-1728B52AA6E4}">
                <adec:decorative xmlns:adec="http://schemas.microsoft.com/office/drawing/2017/decorative" val="1"/>
              </a:ext>
            </a:extLst>
          </p:cNvPr>
          <p:cNvSpPr/>
          <p:nvPr/>
        </p:nvSpPr>
        <p:spPr bwMode="auto">
          <a:xfrm>
            <a:off x="588263" y="2386568"/>
            <a:ext cx="3214425" cy="3930729"/>
          </a:xfrm>
          <a:prstGeom prst="roundRect">
            <a:avLst>
              <a:gd name="adj" fmla="val 4595"/>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365760" rtlCol="0" anchor="t"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endParaRPr>
          </a:p>
        </p:txBody>
      </p:sp>
      <p:sp>
        <p:nvSpPr>
          <p:cNvPr id="5" name="Rectangle: Rounded Corners 52">
            <a:extLst>
              <a:ext uri="{FF2B5EF4-FFF2-40B4-BE49-F238E27FC236}">
                <a16:creationId xmlns:a16="http://schemas.microsoft.com/office/drawing/2014/main" id="{EE3AD22A-EB27-AFED-2269-E0E18F474BD9}"/>
              </a:ext>
              <a:ext uri="{C183D7F6-B498-43B3-948B-1728B52AA6E4}">
                <adec:decorative xmlns:adec="http://schemas.microsoft.com/office/drawing/2017/decorative" val="1"/>
              </a:ext>
            </a:extLst>
          </p:cNvPr>
          <p:cNvSpPr/>
          <p:nvPr/>
        </p:nvSpPr>
        <p:spPr bwMode="auto">
          <a:xfrm>
            <a:off x="4490311" y="2386980"/>
            <a:ext cx="3214425" cy="3929905"/>
          </a:xfrm>
          <a:prstGeom prst="roundRect">
            <a:avLst>
              <a:gd name="adj" fmla="val 4595"/>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365760" rtlCol="0" anchor="t"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endParaRPr>
          </a:p>
        </p:txBody>
      </p:sp>
      <p:sp>
        <p:nvSpPr>
          <p:cNvPr id="25" name="Left Brace 24">
            <a:extLst>
              <a:ext uri="{FF2B5EF4-FFF2-40B4-BE49-F238E27FC236}">
                <a16:creationId xmlns:a16="http://schemas.microsoft.com/office/drawing/2014/main" id="{1A45B9B1-7586-7CD4-D6D4-0B659CC4750B}"/>
              </a:ext>
              <a:ext uri="{C183D7F6-B498-43B3-948B-1728B52AA6E4}">
                <adec:decorative xmlns:adec="http://schemas.microsoft.com/office/drawing/2017/decorative" val="1"/>
              </a:ext>
            </a:extLst>
          </p:cNvPr>
          <p:cNvSpPr/>
          <p:nvPr/>
        </p:nvSpPr>
        <p:spPr>
          <a:xfrm rot="5400000" flipV="1">
            <a:off x="9794057" y="2395996"/>
            <a:ext cx="411029" cy="2755012"/>
          </a:xfrm>
          <a:prstGeom prst="leftBrace">
            <a:avLst>
              <a:gd name="adj1" fmla="val 59738"/>
              <a:gd name="adj2" fmla="val 50000"/>
            </a:avLst>
          </a:prstGeom>
          <a:ln w="19050" cap="rnd">
            <a:gradFill flip="none" rotWithShape="1">
              <a:gsLst>
                <a:gs pos="0">
                  <a:srgbClr val="FF5C39"/>
                </a:gs>
                <a:gs pos="80000">
                  <a:srgbClr val="C03BC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prstClr val="black"/>
                </a:solidFill>
              </a:ln>
              <a:solidFill>
                <a:prstClr val="black"/>
              </a:solidFill>
              <a:effectLst/>
              <a:uLnTx/>
              <a:uFillTx/>
              <a:latin typeface="Segoe UI"/>
              <a:ea typeface="+mn-ea"/>
              <a:cs typeface="+mn-cs"/>
            </a:endParaRPr>
          </a:p>
        </p:txBody>
      </p:sp>
      <p:sp>
        <p:nvSpPr>
          <p:cNvPr id="34" name="TextBox 33">
            <a:extLst>
              <a:ext uri="{FF2B5EF4-FFF2-40B4-BE49-F238E27FC236}">
                <a16:creationId xmlns:a16="http://schemas.microsoft.com/office/drawing/2014/main" id="{598996A7-064C-52F7-CA0E-75970E981C88}"/>
              </a:ext>
            </a:extLst>
          </p:cNvPr>
          <p:cNvSpPr txBox="1"/>
          <p:nvPr/>
        </p:nvSpPr>
        <p:spPr>
          <a:xfrm>
            <a:off x="9560357" y="4492944"/>
            <a:ext cx="895608" cy="581698"/>
          </a:xfrm>
          <a:prstGeom prst="rect">
            <a:avLst/>
          </a:prstGeom>
          <a:noFill/>
        </p:spPr>
        <p:txBody>
          <a:bodyPr wrap="square" lIns="0" tIns="0" rIns="0" bIns="0" rtlCol="0">
            <a:spAutoFit/>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t>Roadmaps and private previews</a:t>
            </a:r>
            <a:endPar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endParaRPr>
          </a:p>
        </p:txBody>
      </p:sp>
      <p:sp>
        <p:nvSpPr>
          <p:cNvPr id="35" name="TextBox 34">
            <a:extLst>
              <a:ext uri="{FF2B5EF4-FFF2-40B4-BE49-F238E27FC236}">
                <a16:creationId xmlns:a16="http://schemas.microsoft.com/office/drawing/2014/main" id="{972CB249-C808-F3EF-1EBC-976A82B04721}"/>
              </a:ext>
            </a:extLst>
          </p:cNvPr>
          <p:cNvSpPr txBox="1"/>
          <p:nvPr/>
        </p:nvSpPr>
        <p:spPr>
          <a:xfrm>
            <a:off x="8985345" y="5755214"/>
            <a:ext cx="923331" cy="193899"/>
          </a:xfrm>
          <a:prstGeom prst="rect">
            <a:avLst/>
          </a:prstGeom>
          <a:noFill/>
        </p:spPr>
        <p:txBody>
          <a:bodyPr wrap="none" lIns="0" tIns="0" rIns="0" bIns="0" rtlCol="0">
            <a:spAutoFit/>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Networking</a:t>
            </a:r>
          </a:p>
        </p:txBody>
      </p:sp>
      <p:sp>
        <p:nvSpPr>
          <p:cNvPr id="36" name="TextBox 35">
            <a:extLst>
              <a:ext uri="{FF2B5EF4-FFF2-40B4-BE49-F238E27FC236}">
                <a16:creationId xmlns:a16="http://schemas.microsoft.com/office/drawing/2014/main" id="{9161B5C8-01FC-29F5-3AF6-4CD6FBC041D8}"/>
              </a:ext>
            </a:extLst>
          </p:cNvPr>
          <p:cNvSpPr txBox="1"/>
          <p:nvPr/>
        </p:nvSpPr>
        <p:spPr>
          <a:xfrm>
            <a:off x="10134451" y="5775092"/>
            <a:ext cx="573876" cy="193899"/>
          </a:xfrm>
          <a:prstGeom prst="rect">
            <a:avLst/>
          </a:prstGeom>
          <a:noFill/>
        </p:spPr>
        <p:txBody>
          <a:bodyPr wrap="none" lIns="0" tIns="0" rIns="0" bIns="0" rtlCol="0">
            <a:spAutoFit/>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Badges</a:t>
            </a:r>
          </a:p>
        </p:txBody>
      </p:sp>
      <p:sp>
        <p:nvSpPr>
          <p:cNvPr id="6" name="Rectangle: Rounded Corners 19">
            <a:extLst>
              <a:ext uri="{FF2B5EF4-FFF2-40B4-BE49-F238E27FC236}">
                <a16:creationId xmlns:a16="http://schemas.microsoft.com/office/drawing/2014/main" id="{17DBFC31-7AEE-64A4-D87E-70DD573709CF}"/>
              </a:ext>
              <a:ext uri="{C183D7F6-B498-43B3-948B-1728B52AA6E4}">
                <adec:decorative xmlns:adec="http://schemas.microsoft.com/office/drawing/2017/decorative" val="1"/>
              </a:ext>
            </a:extLst>
          </p:cNvPr>
          <p:cNvSpPr/>
          <p:nvPr/>
        </p:nvSpPr>
        <p:spPr bwMode="auto">
          <a:xfrm>
            <a:off x="8372479" y="2406445"/>
            <a:ext cx="3214425" cy="3930731"/>
          </a:xfrm>
          <a:prstGeom prst="roundRect">
            <a:avLst>
              <a:gd name="adj" fmla="val 4595"/>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365760" rtlCol="0" anchor="t" anchorCtr="0"/>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C43DBC"/>
              </a:solidFill>
              <a:effectLst/>
              <a:uLnTx/>
              <a:uFillTx/>
              <a:latin typeface="Segoe UI Semibold" panose="020B0502040204020203" pitchFamily="34" charset="0"/>
              <a:ea typeface="+mn-ea"/>
              <a:cs typeface="Segoe UI Semibold" panose="020B0502040204020203" pitchFamily="34" charset="0"/>
            </a:endParaRPr>
          </a:p>
        </p:txBody>
      </p:sp>
      <p:sp>
        <p:nvSpPr>
          <p:cNvPr id="41" name="TextBox 40">
            <a:extLst>
              <a:ext uri="{FF2B5EF4-FFF2-40B4-BE49-F238E27FC236}">
                <a16:creationId xmlns:a16="http://schemas.microsoft.com/office/drawing/2014/main" id="{665C86BF-7544-1E6D-C8D6-8B171369D8E0}"/>
              </a:ext>
            </a:extLst>
          </p:cNvPr>
          <p:cNvSpPr txBox="1"/>
          <p:nvPr/>
        </p:nvSpPr>
        <p:spPr>
          <a:xfrm>
            <a:off x="6754108" y="4979961"/>
            <a:ext cx="722954" cy="387798"/>
          </a:xfrm>
          <a:prstGeom prst="rect">
            <a:avLst/>
          </a:prstGeom>
          <a:noFill/>
        </p:spPr>
        <p:txBody>
          <a:bodyPr wrap="none" lIns="0" tIns="0" rIns="0" bIns="0" rtlCol="0">
            <a:spAutoFit/>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Provide </a:t>
            </a:r>
          </a:p>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feedback</a:t>
            </a:r>
          </a:p>
        </p:txBody>
      </p:sp>
      <p:sp>
        <p:nvSpPr>
          <p:cNvPr id="42" name="TextBox 41">
            <a:extLst>
              <a:ext uri="{FF2B5EF4-FFF2-40B4-BE49-F238E27FC236}">
                <a16:creationId xmlns:a16="http://schemas.microsoft.com/office/drawing/2014/main" id="{EF7E6B0F-2D44-7740-C1B1-93E39197A2BA}"/>
              </a:ext>
            </a:extLst>
          </p:cNvPr>
          <p:cNvSpPr txBox="1"/>
          <p:nvPr/>
        </p:nvSpPr>
        <p:spPr>
          <a:xfrm>
            <a:off x="5696906" y="4492944"/>
            <a:ext cx="929742" cy="387798"/>
          </a:xfrm>
          <a:prstGeom prst="rect">
            <a:avLst/>
          </a:prstGeom>
          <a:noFill/>
        </p:spPr>
        <p:txBody>
          <a:bodyPr wrap="none" lIns="0" tIns="0" rIns="0" bIns="0" rtlCol="0">
            <a:spAutoFit/>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Engage </a:t>
            </a:r>
          </a:p>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Community</a:t>
            </a:r>
          </a:p>
        </p:txBody>
      </p:sp>
      <p:sp>
        <p:nvSpPr>
          <p:cNvPr id="43" name="TextBox 42">
            <a:extLst>
              <a:ext uri="{FF2B5EF4-FFF2-40B4-BE49-F238E27FC236}">
                <a16:creationId xmlns:a16="http://schemas.microsoft.com/office/drawing/2014/main" id="{E9842338-A091-D4E2-D300-64112A3A5D6A}"/>
              </a:ext>
            </a:extLst>
          </p:cNvPr>
          <p:cNvSpPr txBox="1"/>
          <p:nvPr/>
        </p:nvSpPr>
        <p:spPr>
          <a:xfrm>
            <a:off x="4548809" y="5019717"/>
            <a:ext cx="1199046" cy="387798"/>
          </a:xfrm>
          <a:prstGeom prst="rect">
            <a:avLst/>
          </a:prstGeom>
          <a:noFill/>
        </p:spPr>
        <p:txBody>
          <a:bodyPr wrap="none" lIns="0" tIns="0" rIns="0" bIns="0" rtlCol="0">
            <a:spAutoFit/>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Confidentiality </a:t>
            </a:r>
          </a:p>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Agreement</a:t>
            </a:r>
          </a:p>
        </p:txBody>
      </p:sp>
      <p:pic>
        <p:nvPicPr>
          <p:cNvPr id="15" name="Graphic 14">
            <a:extLst>
              <a:ext uri="{FF2B5EF4-FFF2-40B4-BE49-F238E27FC236}">
                <a16:creationId xmlns:a16="http://schemas.microsoft.com/office/drawing/2014/main" id="{DD395BCF-99C0-52E8-D4F5-ECFCC460DBC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45641" y="4151074"/>
            <a:ext cx="401717" cy="401717"/>
          </a:xfrm>
          <a:prstGeom prst="rect">
            <a:avLst/>
          </a:prstGeom>
        </p:spPr>
      </p:pic>
      <p:pic>
        <p:nvPicPr>
          <p:cNvPr id="39" name="Graphic 38">
            <a:extLst>
              <a:ext uri="{FF2B5EF4-FFF2-40B4-BE49-F238E27FC236}">
                <a16:creationId xmlns:a16="http://schemas.microsoft.com/office/drawing/2014/main" id="{27BA469D-A42C-2153-FB9A-43DB9551C6B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7689" y="4151074"/>
            <a:ext cx="401717" cy="401717"/>
          </a:xfrm>
          <a:prstGeom prst="rect">
            <a:avLst/>
          </a:prstGeom>
        </p:spPr>
      </p:pic>
      <p:sp>
        <p:nvSpPr>
          <p:cNvPr id="23" name="Oval 22">
            <a:extLst>
              <a:ext uri="{FF2B5EF4-FFF2-40B4-BE49-F238E27FC236}">
                <a16:creationId xmlns:a16="http://schemas.microsoft.com/office/drawing/2014/main" id="{752D86B4-AA85-1DFC-9A2F-BD451FBBDDBC}"/>
              </a:ext>
              <a:ext uri="{C183D7F6-B498-43B3-948B-1728B52AA6E4}">
                <adec:decorative xmlns:adec="http://schemas.microsoft.com/office/drawing/2017/decorative" val="1"/>
              </a:ext>
            </a:extLst>
          </p:cNvPr>
          <p:cNvSpPr>
            <a:spLocks noChangeArrowheads="1"/>
          </p:cNvSpPr>
          <p:nvPr/>
        </p:nvSpPr>
        <p:spPr bwMode="auto">
          <a:xfrm>
            <a:off x="9681099" y="2095653"/>
            <a:ext cx="602202" cy="606827"/>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ptos" panose="02110004020202020204"/>
                <a:ea typeface="+mn-ea"/>
                <a:cs typeface="+mn-cs"/>
              </a:rPr>
              <a:t>3</a:t>
            </a:r>
          </a:p>
        </p:txBody>
      </p:sp>
      <p:sp>
        <p:nvSpPr>
          <p:cNvPr id="24" name="Oval 23">
            <a:extLst>
              <a:ext uri="{FF2B5EF4-FFF2-40B4-BE49-F238E27FC236}">
                <a16:creationId xmlns:a16="http://schemas.microsoft.com/office/drawing/2014/main" id="{1D6846DC-C700-C12C-0357-3934B8DC483E}"/>
              </a:ext>
              <a:ext uri="{C183D7F6-B498-43B3-948B-1728B52AA6E4}">
                <adec:decorative xmlns:adec="http://schemas.microsoft.com/office/drawing/2017/decorative" val="1"/>
              </a:ext>
            </a:extLst>
          </p:cNvPr>
          <p:cNvSpPr>
            <a:spLocks noChangeArrowheads="1"/>
          </p:cNvSpPr>
          <p:nvPr/>
        </p:nvSpPr>
        <p:spPr bwMode="auto">
          <a:xfrm>
            <a:off x="5782452" y="2085713"/>
            <a:ext cx="602202" cy="606827"/>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ptos" panose="02110004020202020204"/>
                <a:ea typeface="+mn-ea"/>
                <a:cs typeface="+mn-cs"/>
              </a:rPr>
              <a:t>2</a:t>
            </a:r>
          </a:p>
        </p:txBody>
      </p:sp>
      <p:sp>
        <p:nvSpPr>
          <p:cNvPr id="46" name="Oval 45">
            <a:extLst>
              <a:ext uri="{FF2B5EF4-FFF2-40B4-BE49-F238E27FC236}">
                <a16:creationId xmlns:a16="http://schemas.microsoft.com/office/drawing/2014/main" id="{3297D2B5-016E-888D-1DBE-EF073A3B9BC7}"/>
              </a:ext>
              <a:ext uri="{C183D7F6-B498-43B3-948B-1728B52AA6E4}">
                <adec:decorative xmlns:adec="http://schemas.microsoft.com/office/drawing/2017/decorative" val="1"/>
              </a:ext>
            </a:extLst>
          </p:cNvPr>
          <p:cNvSpPr>
            <a:spLocks noChangeArrowheads="1"/>
          </p:cNvSpPr>
          <p:nvPr/>
        </p:nvSpPr>
        <p:spPr bwMode="auto">
          <a:xfrm>
            <a:off x="9194485" y="5133463"/>
            <a:ext cx="544806" cy="54899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9" name="Oval 48">
            <a:extLst>
              <a:ext uri="{FF2B5EF4-FFF2-40B4-BE49-F238E27FC236}">
                <a16:creationId xmlns:a16="http://schemas.microsoft.com/office/drawing/2014/main" id="{EC1295CC-D99E-8997-A4A0-E89E082691C7}"/>
              </a:ext>
              <a:ext uri="{C183D7F6-B498-43B3-948B-1728B52AA6E4}">
                <adec:decorative xmlns:adec="http://schemas.microsoft.com/office/drawing/2017/decorative" val="1"/>
              </a:ext>
            </a:extLst>
          </p:cNvPr>
          <p:cNvSpPr>
            <a:spLocks noChangeArrowheads="1"/>
          </p:cNvSpPr>
          <p:nvPr/>
        </p:nvSpPr>
        <p:spPr bwMode="auto">
          <a:xfrm>
            <a:off x="5839328" y="3871192"/>
            <a:ext cx="544806" cy="548990"/>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30" name="Group 29">
            <a:extLst>
              <a:ext uri="{FF2B5EF4-FFF2-40B4-BE49-F238E27FC236}">
                <a16:creationId xmlns:a16="http://schemas.microsoft.com/office/drawing/2014/main" id="{EDB0B6A9-84BD-A590-D0F4-ABFDA23D1A0C}"/>
              </a:ext>
              <a:ext uri="{C183D7F6-B498-43B3-948B-1728B52AA6E4}">
                <adec:decorative xmlns:adec="http://schemas.microsoft.com/office/drawing/2017/decorative" val="1"/>
              </a:ext>
            </a:extLst>
          </p:cNvPr>
          <p:cNvGrpSpPr/>
          <p:nvPr/>
        </p:nvGrpSpPr>
        <p:grpSpPr>
          <a:xfrm>
            <a:off x="6823649" y="4348269"/>
            <a:ext cx="544806" cy="548990"/>
            <a:chOff x="9697350" y="4517236"/>
            <a:chExt cx="544806" cy="548990"/>
          </a:xfrm>
        </p:grpSpPr>
        <p:sp>
          <p:nvSpPr>
            <p:cNvPr id="44" name="Oval 43">
              <a:extLst>
                <a:ext uri="{FF2B5EF4-FFF2-40B4-BE49-F238E27FC236}">
                  <a16:creationId xmlns:a16="http://schemas.microsoft.com/office/drawing/2014/main" id="{AB492F9A-B620-8E99-7928-A55989A2B5B5}"/>
                </a:ext>
              </a:extLst>
            </p:cNvPr>
            <p:cNvSpPr>
              <a:spLocks noChangeArrowheads="1"/>
            </p:cNvSpPr>
            <p:nvPr/>
          </p:nvSpPr>
          <p:spPr bwMode="auto">
            <a:xfrm>
              <a:off x="9697350" y="4517236"/>
              <a:ext cx="544806" cy="548990"/>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8" name="Graphic 27">
              <a:extLst>
                <a:ext uri="{FF2B5EF4-FFF2-40B4-BE49-F238E27FC236}">
                  <a16:creationId xmlns:a16="http://schemas.microsoft.com/office/drawing/2014/main" id="{17215540-07E0-8225-367A-95CD2A87AF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6690" y="4630889"/>
              <a:ext cx="365760" cy="365760"/>
            </a:xfrm>
            <a:prstGeom prst="rect">
              <a:avLst/>
            </a:prstGeom>
          </p:spPr>
        </p:pic>
      </p:grpSp>
      <p:grpSp>
        <p:nvGrpSpPr>
          <p:cNvPr id="40" name="Group 39">
            <a:extLst>
              <a:ext uri="{FF2B5EF4-FFF2-40B4-BE49-F238E27FC236}">
                <a16:creationId xmlns:a16="http://schemas.microsoft.com/office/drawing/2014/main" id="{C5278AF0-BF70-23BB-ABE4-1C9693307C21}"/>
              </a:ext>
              <a:ext uri="{C183D7F6-B498-43B3-948B-1728B52AA6E4}">
                <adec:decorative xmlns:adec="http://schemas.microsoft.com/office/drawing/2017/decorative" val="1"/>
              </a:ext>
            </a:extLst>
          </p:cNvPr>
          <p:cNvGrpSpPr/>
          <p:nvPr/>
        </p:nvGrpSpPr>
        <p:grpSpPr>
          <a:xfrm>
            <a:off x="4816292" y="4348271"/>
            <a:ext cx="544806" cy="548990"/>
            <a:chOff x="10791000" y="4537114"/>
            <a:chExt cx="544806" cy="548990"/>
          </a:xfrm>
        </p:grpSpPr>
        <p:sp>
          <p:nvSpPr>
            <p:cNvPr id="47" name="Oval 46">
              <a:extLst>
                <a:ext uri="{FF2B5EF4-FFF2-40B4-BE49-F238E27FC236}">
                  <a16:creationId xmlns:a16="http://schemas.microsoft.com/office/drawing/2014/main" id="{9E57D7EA-49C6-E87B-D4AF-3B36BD2CC56F}"/>
                </a:ext>
              </a:extLst>
            </p:cNvPr>
            <p:cNvSpPr>
              <a:spLocks noChangeArrowheads="1"/>
            </p:cNvSpPr>
            <p:nvPr/>
          </p:nvSpPr>
          <p:spPr bwMode="auto">
            <a:xfrm>
              <a:off x="10791000" y="4537114"/>
              <a:ext cx="544806" cy="548990"/>
            </a:xfrm>
            <a:prstGeom prst="ellipse">
              <a:avLst/>
            </a:prstGeom>
            <a:gradFill flip="none" rotWithShape="1">
              <a:gsLst>
                <a:gs pos="0">
                  <a:srgbClr val="FF5C39"/>
                </a:gs>
                <a:gs pos="8000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37" name="Graphic 36">
              <a:extLst>
                <a:ext uri="{FF2B5EF4-FFF2-40B4-BE49-F238E27FC236}">
                  <a16:creationId xmlns:a16="http://schemas.microsoft.com/office/drawing/2014/main" id="{E9B953EF-B335-2546-97D5-CF6780EF1A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80523" y="4628729"/>
              <a:ext cx="365760" cy="365760"/>
            </a:xfrm>
            <a:prstGeom prst="rect">
              <a:avLst/>
            </a:prstGeom>
          </p:spPr>
        </p:pic>
      </p:grpSp>
      <p:sp>
        <p:nvSpPr>
          <p:cNvPr id="17" name="Oval 16">
            <a:extLst>
              <a:ext uri="{FF2B5EF4-FFF2-40B4-BE49-F238E27FC236}">
                <a16:creationId xmlns:a16="http://schemas.microsoft.com/office/drawing/2014/main" id="{37F55A75-6328-0FE4-D318-041723591FA2}"/>
              </a:ext>
              <a:ext uri="{C183D7F6-B498-43B3-948B-1728B52AA6E4}">
                <adec:decorative xmlns:adec="http://schemas.microsoft.com/office/drawing/2017/decorative" val="1"/>
              </a:ext>
            </a:extLst>
          </p:cNvPr>
          <p:cNvSpPr>
            <a:spLocks noChangeArrowheads="1"/>
          </p:cNvSpPr>
          <p:nvPr/>
        </p:nvSpPr>
        <p:spPr bwMode="auto">
          <a:xfrm>
            <a:off x="1894374" y="2075775"/>
            <a:ext cx="602202" cy="606827"/>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ptos" panose="02110004020202020204"/>
                <a:ea typeface="+mn-ea"/>
                <a:cs typeface="+mn-cs"/>
              </a:rPr>
              <a:t>1</a:t>
            </a:r>
          </a:p>
        </p:txBody>
      </p:sp>
      <p:sp>
        <p:nvSpPr>
          <p:cNvPr id="13" name="TextBox 12">
            <a:extLst>
              <a:ext uri="{FF2B5EF4-FFF2-40B4-BE49-F238E27FC236}">
                <a16:creationId xmlns:a16="http://schemas.microsoft.com/office/drawing/2014/main" id="{8FBD9EE0-76A2-D095-D098-8FFE4DBACB76}"/>
              </a:ext>
            </a:extLst>
          </p:cNvPr>
          <p:cNvSpPr txBox="1"/>
          <p:nvPr/>
        </p:nvSpPr>
        <p:spPr>
          <a:xfrm>
            <a:off x="804011" y="2886545"/>
            <a:ext cx="2833862" cy="70788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600"/>
              </a:spcBef>
              <a:spcAft>
                <a:spcPts val="600"/>
              </a:spcAft>
              <a:buClrTx/>
              <a:buSzTx/>
              <a:buFontTx/>
              <a:buNone/>
              <a:tabLst>
                <a:tab pos="2112963" algn="l"/>
              </a:tabLst>
              <a:defRPr/>
            </a:pPr>
            <a:r>
              <a:rPr kumimoji="0" lang="en-US" sz="1800" b="0" i="0" u="none" strike="noStrike" kern="1200" cap="none" spc="0" normalizeH="0" baseline="0" noProof="0">
                <a:ln>
                  <a:noFill/>
                </a:ln>
                <a:solidFill>
                  <a:srgbClr val="1A88B5"/>
                </a:solidFill>
                <a:effectLst/>
                <a:uLnTx/>
                <a:uFillTx/>
                <a:latin typeface="Aptos Display" panose="02110004020202020204"/>
                <a:ea typeface="+mn-ea"/>
                <a:cs typeface="+mn-cs"/>
              </a:rPr>
              <a:t>Sign up!</a:t>
            </a:r>
          </a:p>
          <a:p>
            <a:pPr marL="0" marR="0" lvl="0" indent="0" algn="ctr" defTabSz="914400" rtl="0" eaLnBrk="1" fontAlgn="auto" latinLnBrk="0" hangingPunct="1">
              <a:lnSpc>
                <a:spcPct val="100000"/>
              </a:lnSpc>
              <a:spcBef>
                <a:spcPts val="600"/>
              </a:spcBef>
              <a:spcAft>
                <a:spcPts val="600"/>
              </a:spcAft>
              <a:buClrTx/>
              <a:buSzTx/>
              <a:buFontTx/>
              <a:buNone/>
              <a:tabLst>
                <a:tab pos="2112963" algn="l"/>
              </a:tabLst>
              <a:defRPr/>
            </a:pPr>
            <a:r>
              <a:rPr kumimoji="0" lang="en-US" sz="1800" b="0" i="0" u="none" strike="noStrike" kern="1200" cap="none" spc="0" normalizeH="0" baseline="0" noProof="0">
                <a:ln>
                  <a:noFill/>
                </a:ln>
                <a:solidFill>
                  <a:srgbClr val="1A88B5"/>
                </a:solidFill>
                <a:effectLst/>
                <a:uLnTx/>
                <a:uFillTx/>
                <a:latin typeface="Aptos Display" panose="02110004020202020204"/>
                <a:ea typeface="+mn-ea"/>
                <a:cs typeface="+mn-cs"/>
              </a:rPr>
              <a:t>aka.</a:t>
            </a:r>
            <a:r>
              <a:rPr kumimoji="0" lang="en-US" sz="1800" b="0" i="0" u="none" strike="noStrike" kern="1200" cap="none" spc="0" normalizeH="0" baseline="0" noProof="0" err="1">
                <a:ln>
                  <a:noFill/>
                </a:ln>
                <a:solidFill>
                  <a:srgbClr val="1A88B5"/>
                </a:solidFill>
                <a:effectLst/>
                <a:uLnTx/>
                <a:uFillTx/>
                <a:latin typeface="Aptos Display" panose="02110004020202020204"/>
                <a:ea typeface="+mn-ea"/>
                <a:cs typeface="+mn-cs"/>
              </a:rPr>
              <a:t>ms</a:t>
            </a:r>
            <a:r>
              <a:rPr kumimoji="0" lang="en-US" sz="1800" b="0" i="0" u="none" strike="noStrike" kern="1200" cap="none" spc="0" normalizeH="0" baseline="0" noProof="0">
                <a:ln>
                  <a:noFill/>
                </a:ln>
                <a:solidFill>
                  <a:srgbClr val="1A88B5"/>
                </a:solidFill>
                <a:effectLst/>
                <a:uLnTx/>
                <a:uFillTx/>
                <a:latin typeface="Aptos Display" panose="02110004020202020204"/>
                <a:ea typeface="+mn-ea"/>
                <a:cs typeface="+mn-cs"/>
              </a:rPr>
              <a:t>/</a:t>
            </a:r>
            <a:r>
              <a:rPr kumimoji="0" lang="en-US" sz="1800" b="0" i="0" u="none" strike="noStrike" kern="1200" cap="none" spc="0" normalizeH="0" baseline="0" noProof="0" err="1">
                <a:ln>
                  <a:noFill/>
                </a:ln>
                <a:solidFill>
                  <a:srgbClr val="1A88B5"/>
                </a:solidFill>
                <a:effectLst/>
                <a:uLnTx/>
                <a:uFillTx/>
                <a:latin typeface="Aptos Display" panose="02110004020202020204"/>
                <a:ea typeface="+mn-ea"/>
                <a:cs typeface="+mn-cs"/>
              </a:rPr>
              <a:t>JoinCommunity</a:t>
            </a:r>
            <a:r>
              <a:rPr kumimoji="0" lang="en-US" sz="1800" b="0" i="0" u="none" strike="noStrike" kern="1200" cap="none" spc="0" normalizeH="0" baseline="0" noProof="0">
                <a:ln>
                  <a:noFill/>
                </a:ln>
                <a:solidFill>
                  <a:srgbClr val="1A88B5"/>
                </a:solidFill>
                <a:effectLst/>
                <a:uLnTx/>
                <a:uFillTx/>
                <a:latin typeface="Aptos Display" panose="02110004020202020204"/>
                <a:ea typeface="+mn-ea"/>
                <a:cs typeface="+mn-cs"/>
              </a:rPr>
              <a:t> </a:t>
            </a:r>
            <a:endParaRPr kumimoji="0" lang="en-US" sz="1800" b="0" i="0" u="none" strike="noStrike" kern="1200" cap="none" spc="0" normalizeH="0" baseline="0" noProof="0">
              <a:ln>
                <a:noFill/>
              </a:ln>
              <a:solidFill>
                <a:srgbClr val="1A88B5"/>
              </a:solidFill>
              <a:effectLst/>
              <a:uLnTx/>
              <a:uFillTx/>
              <a:latin typeface="Aptos Display" panose="02110004020202020204"/>
              <a:ea typeface="+mn-ea"/>
              <a:cs typeface="Segoe UI Semibold"/>
            </a:endParaRPr>
          </a:p>
        </p:txBody>
      </p:sp>
      <p:pic>
        <p:nvPicPr>
          <p:cNvPr id="14" name="Picture 13" descr="A qr code on a white background">
            <a:extLst>
              <a:ext uri="{FF2B5EF4-FFF2-40B4-BE49-F238E27FC236}">
                <a16:creationId xmlns:a16="http://schemas.microsoft.com/office/drawing/2014/main" id="{0B028DAE-A145-2F4D-85B2-D481810D84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4179" y="3786808"/>
            <a:ext cx="1801771" cy="2335695"/>
          </a:xfrm>
          <a:prstGeom prst="rect">
            <a:avLst/>
          </a:prstGeom>
        </p:spPr>
      </p:pic>
      <p:sp>
        <p:nvSpPr>
          <p:cNvPr id="51" name="TextBox 50">
            <a:extLst>
              <a:ext uri="{FF2B5EF4-FFF2-40B4-BE49-F238E27FC236}">
                <a16:creationId xmlns:a16="http://schemas.microsoft.com/office/drawing/2014/main" id="{99BDA71B-EDDB-8557-D778-D6CAE5C374A9}"/>
              </a:ext>
            </a:extLst>
          </p:cNvPr>
          <p:cNvSpPr txBox="1"/>
          <p:nvPr/>
        </p:nvSpPr>
        <p:spPr>
          <a:xfrm>
            <a:off x="4718600" y="2975977"/>
            <a:ext cx="279538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87035"/>
                </a:solidFill>
                <a:effectLst/>
                <a:uLnTx/>
                <a:uFillTx/>
                <a:latin typeface="Aptos Display" panose="02110004020202020204"/>
                <a:ea typeface="+mn-ea"/>
                <a:cs typeface="+mn-cs"/>
              </a:rPr>
              <a:t>Commit</a:t>
            </a:r>
            <a:endParaRPr kumimoji="0" lang="en-US" sz="1800" b="0" i="0" u="none" strike="noStrike" kern="1200" cap="none" spc="0" normalizeH="0" baseline="0" noProof="0">
              <a:ln>
                <a:noFill/>
              </a:ln>
              <a:solidFill>
                <a:srgbClr val="E87035"/>
              </a:solidFill>
              <a:effectLst/>
              <a:uLnTx/>
              <a:uFillTx/>
              <a:latin typeface="Aptos" panose="02110004020202020204"/>
              <a:ea typeface="+mn-ea"/>
              <a:cs typeface="+mn-cs"/>
            </a:endParaRPr>
          </a:p>
        </p:txBody>
      </p:sp>
      <p:sp>
        <p:nvSpPr>
          <p:cNvPr id="58" name="TextBox 57">
            <a:extLst>
              <a:ext uri="{FF2B5EF4-FFF2-40B4-BE49-F238E27FC236}">
                <a16:creationId xmlns:a16="http://schemas.microsoft.com/office/drawing/2014/main" id="{81892993-2F9A-21EF-8A9D-C0F2490B7C43}"/>
              </a:ext>
            </a:extLst>
          </p:cNvPr>
          <p:cNvSpPr txBox="1"/>
          <p:nvPr/>
        </p:nvSpPr>
        <p:spPr>
          <a:xfrm>
            <a:off x="1590262" y="986222"/>
            <a:ext cx="9203634" cy="83099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Help us help you better secure your organization and your customers.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Connect directly with Microsoft security engineers to share your product experiences, needs, and recommendations for current and planned products and features. Microsoft puts you at the center of product development to help create better security solutions.</a:t>
            </a:r>
          </a:p>
        </p:txBody>
      </p:sp>
      <p:sp>
        <p:nvSpPr>
          <p:cNvPr id="59" name="TextBox 58">
            <a:extLst>
              <a:ext uri="{FF2B5EF4-FFF2-40B4-BE49-F238E27FC236}">
                <a16:creationId xmlns:a16="http://schemas.microsoft.com/office/drawing/2014/main" id="{79AEC80A-C6C0-A06B-9B00-CFCB753F8C45}"/>
              </a:ext>
            </a:extLst>
          </p:cNvPr>
          <p:cNvSpPr txBox="1"/>
          <p:nvPr/>
        </p:nvSpPr>
        <p:spPr>
          <a:xfrm>
            <a:off x="10530221" y="4923639"/>
            <a:ext cx="830206" cy="387798"/>
          </a:xfrm>
          <a:prstGeom prst="rect">
            <a:avLst/>
          </a:prstGeom>
          <a:noFill/>
        </p:spPr>
        <p:txBody>
          <a:bodyPr wrap="square" lIns="0" tIns="0" rIns="0" bIns="0" rtlCol="0">
            <a:spAutoFit/>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Exclusive Events</a:t>
            </a:r>
          </a:p>
        </p:txBody>
      </p:sp>
      <p:sp>
        <p:nvSpPr>
          <p:cNvPr id="64" name="TextBox 63">
            <a:extLst>
              <a:ext uri="{FF2B5EF4-FFF2-40B4-BE49-F238E27FC236}">
                <a16:creationId xmlns:a16="http://schemas.microsoft.com/office/drawing/2014/main" id="{B4A3147E-8DD6-5F2B-BC60-47800A343AB8}"/>
              </a:ext>
            </a:extLst>
          </p:cNvPr>
          <p:cNvSpPr txBox="1"/>
          <p:nvPr/>
        </p:nvSpPr>
        <p:spPr>
          <a:xfrm>
            <a:off x="9171332" y="3015734"/>
            <a:ext cx="1702077" cy="3693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3175">
                  <a:noFill/>
                </a:ln>
                <a:solidFill>
                  <a:srgbClr val="C43DBC"/>
                </a:solidFill>
                <a:effectLst/>
                <a:uLnTx/>
                <a:uFillTx/>
                <a:latin typeface="Aptos Display" panose="02110004020202020204"/>
                <a:ea typeface="+mn-ea"/>
                <a:cs typeface="Segoe UI" panose="020B0502040204020203" pitchFamily="34" charset="0"/>
              </a:rPr>
              <a:t>Benefits</a:t>
            </a:r>
            <a:endParaRPr kumimoji="0" lang="en-US" sz="1800" b="1" i="0" u="none" strike="noStrike" kern="1200" cap="none" spc="0" normalizeH="0" baseline="0" noProof="0">
              <a:ln>
                <a:noFill/>
              </a:ln>
              <a:solidFill>
                <a:srgbClr val="C43DBC"/>
              </a:solidFill>
              <a:effectLst/>
              <a:uLnTx/>
              <a:uFillTx/>
              <a:latin typeface="Aptos Display" panose="02110004020202020204"/>
              <a:ea typeface="+mn-ea"/>
              <a:cs typeface="Segoe UI Semibold" panose="020B0502040204020203" pitchFamily="34" charset="0"/>
            </a:endParaRPr>
          </a:p>
        </p:txBody>
      </p:sp>
      <p:sp>
        <p:nvSpPr>
          <p:cNvPr id="65" name="TextBox 64">
            <a:extLst>
              <a:ext uri="{FF2B5EF4-FFF2-40B4-BE49-F238E27FC236}">
                <a16:creationId xmlns:a16="http://schemas.microsoft.com/office/drawing/2014/main" id="{B84160EF-36BA-B19C-CBE3-B0A2D4BD1C55}"/>
              </a:ext>
            </a:extLst>
          </p:cNvPr>
          <p:cNvSpPr txBox="1"/>
          <p:nvPr/>
        </p:nvSpPr>
        <p:spPr>
          <a:xfrm>
            <a:off x="8505952" y="4897136"/>
            <a:ext cx="830206" cy="387798"/>
          </a:xfrm>
          <a:prstGeom prst="rect">
            <a:avLst/>
          </a:prstGeom>
          <a:noFill/>
        </p:spPr>
        <p:txBody>
          <a:bodyPr wrap="square" lIns="0" tIns="0" rIns="0" bIns="0" rtlCol="0">
            <a:spAutoFit/>
          </a:bodyPr>
          <a:lstStyle/>
          <a:p>
            <a:pPr marL="0" marR="0" lvl="0" indent="0" algn="ctr" defTabSz="914225"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Sans Display" pitchFamily="2" charset="0"/>
                <a:ea typeface="+mn-ea"/>
                <a:cs typeface="Segoe Sans Display" pitchFamily="2" charset="0"/>
              </a:rPr>
              <a:t>Valued Input</a:t>
            </a:r>
          </a:p>
        </p:txBody>
      </p:sp>
      <p:grpSp>
        <p:nvGrpSpPr>
          <p:cNvPr id="4" name="Group 3">
            <a:extLst>
              <a:ext uri="{FF2B5EF4-FFF2-40B4-BE49-F238E27FC236}">
                <a16:creationId xmlns:a16="http://schemas.microsoft.com/office/drawing/2014/main" id="{C490584E-DF99-05B2-CBEC-24E8AE3C38F2}"/>
              </a:ext>
            </a:extLst>
          </p:cNvPr>
          <p:cNvGrpSpPr/>
          <p:nvPr/>
        </p:nvGrpSpPr>
        <p:grpSpPr>
          <a:xfrm>
            <a:off x="8654804" y="4225688"/>
            <a:ext cx="544806" cy="548990"/>
            <a:chOff x="5832091" y="5120211"/>
            <a:chExt cx="544806" cy="548990"/>
          </a:xfrm>
        </p:grpSpPr>
        <p:sp>
          <p:nvSpPr>
            <p:cNvPr id="67" name="Oval 66">
              <a:extLst>
                <a:ext uri="{FF2B5EF4-FFF2-40B4-BE49-F238E27FC236}">
                  <a16:creationId xmlns:a16="http://schemas.microsoft.com/office/drawing/2014/main" id="{C13F20CF-FA09-644F-7608-58638657A0E9}"/>
                </a:ext>
              </a:extLst>
            </p:cNvPr>
            <p:cNvSpPr>
              <a:spLocks noChangeArrowheads="1"/>
            </p:cNvSpPr>
            <p:nvPr/>
          </p:nvSpPr>
          <p:spPr bwMode="auto">
            <a:xfrm>
              <a:off x="5832091" y="5120211"/>
              <a:ext cx="544806" cy="54899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71" name="Graphic 70">
              <a:extLst>
                <a:ext uri="{FF2B5EF4-FFF2-40B4-BE49-F238E27FC236}">
                  <a16:creationId xmlns:a16="http://schemas.microsoft.com/office/drawing/2014/main" id="{D11C68BD-5A39-9508-8423-9AD497C291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3803" y="5200733"/>
              <a:ext cx="365760" cy="365760"/>
            </a:xfrm>
            <a:prstGeom prst="rect">
              <a:avLst/>
            </a:prstGeom>
          </p:spPr>
        </p:pic>
      </p:grpSp>
      <p:sp>
        <p:nvSpPr>
          <p:cNvPr id="9" name="TextBox 8">
            <a:extLst>
              <a:ext uri="{FF2B5EF4-FFF2-40B4-BE49-F238E27FC236}">
                <a16:creationId xmlns:a16="http://schemas.microsoft.com/office/drawing/2014/main" id="{99D3A59B-67C3-8444-7253-F7F10A4B3EE9}"/>
              </a:ext>
            </a:extLst>
          </p:cNvPr>
          <p:cNvSpPr txBox="1"/>
          <p:nvPr/>
        </p:nvSpPr>
        <p:spPr>
          <a:xfrm>
            <a:off x="263905" y="6355919"/>
            <a:ext cx="11644312"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mn-cs"/>
              </a:rPr>
              <a:t>You can also join our Microsoft Security public community at </a:t>
            </a:r>
            <a:r>
              <a:rPr kumimoji="0" lang="en-US" sz="1100" b="0" i="0" u="none" strike="noStrike" kern="1200" cap="none" spc="0" normalizeH="0" baseline="0" noProof="0">
                <a:ln>
                  <a:noFill/>
                </a:ln>
                <a:solidFill>
                  <a:srgbClr val="000000"/>
                </a:solidFill>
                <a:effectLst/>
                <a:uLnTx/>
                <a:uFillTx/>
                <a:latin typeface="Segoe UI"/>
                <a:ea typeface="+mn-ea"/>
                <a:cs typeface="+mn-cs"/>
                <a:hlinkClick r:id="rId12">
                  <a:extLst>
                    <a:ext uri="{A12FA001-AC4F-418D-AE19-62706E023703}">
                      <ahyp:hlinkClr xmlns:ahyp="http://schemas.microsoft.com/office/drawing/2018/hyperlinkcolor" val="tx"/>
                    </a:ext>
                  </a:extLst>
                </a:hlinkClick>
              </a:rPr>
              <a:t>aka.ms/</a:t>
            </a:r>
            <a:r>
              <a:rPr kumimoji="0" lang="en-US" sz="1100" b="0" i="0" u="none" strike="noStrike" kern="1200" cap="none" spc="0" normalizeH="0" baseline="0" noProof="0" err="1">
                <a:ln>
                  <a:noFill/>
                </a:ln>
                <a:solidFill>
                  <a:srgbClr val="000000"/>
                </a:solidFill>
                <a:effectLst/>
                <a:uLnTx/>
                <a:uFillTx/>
                <a:latin typeface="Segoe UI"/>
                <a:ea typeface="+mn-ea"/>
                <a:cs typeface="+mn-cs"/>
                <a:hlinkClick r:id="rId12">
                  <a:extLst>
                    <a:ext uri="{A12FA001-AC4F-418D-AE19-62706E023703}">
                      <ahyp:hlinkClr xmlns:ahyp="http://schemas.microsoft.com/office/drawing/2018/hyperlinkcolor" val="tx"/>
                    </a:ext>
                  </a:extLst>
                </a:hlinkClick>
              </a:rPr>
              <a:t>SecurityCommunity</a:t>
            </a:r>
            <a:r>
              <a:rPr kumimoji="0" lang="en-US" sz="1100" b="0" i="0" u="none" strike="noStrike" kern="1200" cap="none" spc="0" normalizeH="0" baseline="0" noProof="0">
                <a:ln>
                  <a:noFill/>
                </a:ln>
                <a:solidFill>
                  <a:srgbClr val="000000"/>
                </a:solidFill>
                <a:effectLst/>
                <a:uLnTx/>
                <a:uFillTx/>
                <a:latin typeface="Segoe UI"/>
                <a:ea typeface="+mn-ea"/>
                <a:cs typeface="+mn-cs"/>
              </a:rPr>
              <a:t> to learn about public product updates, webinars, events, and other announcements.</a:t>
            </a:r>
          </a:p>
        </p:txBody>
      </p:sp>
      <p:pic>
        <p:nvPicPr>
          <p:cNvPr id="10" name="Picture 9">
            <a:extLst>
              <a:ext uri="{FF2B5EF4-FFF2-40B4-BE49-F238E27FC236}">
                <a16:creationId xmlns:a16="http://schemas.microsoft.com/office/drawing/2014/main" id="{29600726-6718-DB20-3A1C-203B11B20BE2}"/>
              </a:ext>
            </a:extLst>
          </p:cNvPr>
          <p:cNvPicPr>
            <a:picLocks noChangeAspect="1"/>
          </p:cNvPicPr>
          <p:nvPr/>
        </p:nvPicPr>
        <p:blipFill>
          <a:blip r:embed="rId13"/>
          <a:stretch>
            <a:fillRect/>
          </a:stretch>
        </p:blipFill>
        <p:spPr>
          <a:xfrm>
            <a:off x="10656707" y="904461"/>
            <a:ext cx="942687" cy="585520"/>
          </a:xfrm>
          <a:prstGeom prst="rect">
            <a:avLst/>
          </a:prstGeom>
        </p:spPr>
      </p:pic>
      <p:pic>
        <p:nvPicPr>
          <p:cNvPr id="3" name="Graphic 2">
            <a:extLst>
              <a:ext uri="{FF2B5EF4-FFF2-40B4-BE49-F238E27FC236}">
                <a16:creationId xmlns:a16="http://schemas.microsoft.com/office/drawing/2014/main" id="{9793A988-1D9B-D7D1-4908-F4D8F93758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67656" y="4016168"/>
            <a:ext cx="298799" cy="298799"/>
          </a:xfrm>
          <a:prstGeom prst="rect">
            <a:avLst/>
          </a:prstGeom>
        </p:spPr>
      </p:pic>
      <p:sp>
        <p:nvSpPr>
          <p:cNvPr id="50" name="Oval 49">
            <a:extLst>
              <a:ext uri="{FF2B5EF4-FFF2-40B4-BE49-F238E27FC236}">
                <a16:creationId xmlns:a16="http://schemas.microsoft.com/office/drawing/2014/main" id="{DA65852E-F3F1-7BE1-CF56-45DE9240C799}"/>
              </a:ext>
              <a:ext uri="{C183D7F6-B498-43B3-948B-1728B52AA6E4}">
                <adec:decorative xmlns:adec="http://schemas.microsoft.com/office/drawing/2017/decorative" val="1"/>
              </a:ext>
            </a:extLst>
          </p:cNvPr>
          <p:cNvSpPr>
            <a:spLocks noChangeArrowheads="1"/>
          </p:cNvSpPr>
          <p:nvPr/>
        </p:nvSpPr>
        <p:spPr bwMode="auto">
          <a:xfrm>
            <a:off x="10139048" y="5153340"/>
            <a:ext cx="544806" cy="54899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29" name="Graphic 28" descr="Badge New outline">
            <a:extLst>
              <a:ext uri="{FF2B5EF4-FFF2-40B4-BE49-F238E27FC236}">
                <a16:creationId xmlns:a16="http://schemas.microsoft.com/office/drawing/2014/main" id="{3A152D73-02F7-67AC-C1AA-A7AFEE5B527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00861" y="5218044"/>
            <a:ext cx="437322" cy="437322"/>
          </a:xfrm>
          <a:prstGeom prst="rect">
            <a:avLst/>
          </a:prstGeom>
        </p:spPr>
      </p:pic>
      <p:grpSp>
        <p:nvGrpSpPr>
          <p:cNvPr id="52" name="Group 51">
            <a:extLst>
              <a:ext uri="{FF2B5EF4-FFF2-40B4-BE49-F238E27FC236}">
                <a16:creationId xmlns:a16="http://schemas.microsoft.com/office/drawing/2014/main" id="{F66746C8-174C-BFCE-8982-10939A5D6F7A}"/>
              </a:ext>
            </a:extLst>
          </p:cNvPr>
          <p:cNvGrpSpPr/>
          <p:nvPr/>
        </p:nvGrpSpPr>
        <p:grpSpPr>
          <a:xfrm>
            <a:off x="9740791" y="3831437"/>
            <a:ext cx="544806" cy="548990"/>
            <a:chOff x="9740791" y="3831437"/>
            <a:chExt cx="544806" cy="548990"/>
          </a:xfrm>
        </p:grpSpPr>
        <p:sp>
          <p:nvSpPr>
            <p:cNvPr id="45" name="Oval 44">
              <a:extLst>
                <a:ext uri="{FF2B5EF4-FFF2-40B4-BE49-F238E27FC236}">
                  <a16:creationId xmlns:a16="http://schemas.microsoft.com/office/drawing/2014/main" id="{4CA388B1-3376-3884-45F0-E4554A97CE15}"/>
                </a:ext>
              </a:extLst>
            </p:cNvPr>
            <p:cNvSpPr>
              <a:spLocks noChangeArrowheads="1"/>
            </p:cNvSpPr>
            <p:nvPr/>
          </p:nvSpPr>
          <p:spPr bwMode="auto">
            <a:xfrm>
              <a:off x="9740791" y="3831437"/>
              <a:ext cx="544806" cy="54899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48" name="Graphic 47" descr="Road outline">
              <a:extLst>
                <a:ext uri="{FF2B5EF4-FFF2-40B4-BE49-F238E27FC236}">
                  <a16:creationId xmlns:a16="http://schemas.microsoft.com/office/drawing/2014/main" id="{1D8D8AB8-30EF-47D2-C883-86EC5F3FD8E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03296" y="3886200"/>
              <a:ext cx="437322" cy="437322"/>
            </a:xfrm>
            <a:prstGeom prst="rect">
              <a:avLst/>
            </a:prstGeom>
          </p:spPr>
        </p:pic>
      </p:grpSp>
      <p:pic>
        <p:nvPicPr>
          <p:cNvPr id="54" name="Graphic 53" descr="Cycle with people with solid fill">
            <a:extLst>
              <a:ext uri="{FF2B5EF4-FFF2-40B4-BE49-F238E27FC236}">
                <a16:creationId xmlns:a16="http://schemas.microsoft.com/office/drawing/2014/main" id="{DCAAE281-CC09-E219-3748-FF94685317D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256644" y="5188225"/>
            <a:ext cx="427383" cy="427383"/>
          </a:xfrm>
          <a:prstGeom prst="rect">
            <a:avLst/>
          </a:prstGeom>
        </p:spPr>
      </p:pic>
      <p:grpSp>
        <p:nvGrpSpPr>
          <p:cNvPr id="57" name="Group 56">
            <a:extLst>
              <a:ext uri="{FF2B5EF4-FFF2-40B4-BE49-F238E27FC236}">
                <a16:creationId xmlns:a16="http://schemas.microsoft.com/office/drawing/2014/main" id="{65E5073D-693B-5C83-790E-F75FB9915FAE}"/>
              </a:ext>
            </a:extLst>
          </p:cNvPr>
          <p:cNvGrpSpPr/>
          <p:nvPr/>
        </p:nvGrpSpPr>
        <p:grpSpPr>
          <a:xfrm>
            <a:off x="10698953" y="4301887"/>
            <a:ext cx="544806" cy="548990"/>
            <a:chOff x="10698953" y="4301887"/>
            <a:chExt cx="544806" cy="548990"/>
          </a:xfrm>
        </p:grpSpPr>
        <p:sp>
          <p:nvSpPr>
            <p:cNvPr id="61" name="Oval 60">
              <a:extLst>
                <a:ext uri="{FF2B5EF4-FFF2-40B4-BE49-F238E27FC236}">
                  <a16:creationId xmlns:a16="http://schemas.microsoft.com/office/drawing/2014/main" id="{1ACB9949-CB51-D2D6-1DB0-7C670D74F1A0}"/>
                </a:ext>
              </a:extLst>
            </p:cNvPr>
            <p:cNvSpPr>
              <a:spLocks noChangeArrowheads="1"/>
            </p:cNvSpPr>
            <p:nvPr/>
          </p:nvSpPr>
          <p:spPr bwMode="auto">
            <a:xfrm>
              <a:off x="10698953" y="4301887"/>
              <a:ext cx="544806" cy="548990"/>
            </a:xfrm>
            <a:prstGeom prst="ellipse">
              <a:avLst/>
            </a:prstGeom>
            <a:gradFill flip="none" rotWithShape="1">
              <a:gsLst>
                <a:gs pos="0">
                  <a:srgbClr val="C23CC0"/>
                </a:gs>
                <a:gs pos="80000">
                  <a:schemeClr val="accent2"/>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6" name="Graphic 55" descr="Circus Tent outline">
              <a:extLst>
                <a:ext uri="{FF2B5EF4-FFF2-40B4-BE49-F238E27FC236}">
                  <a16:creationId xmlns:a16="http://schemas.microsoft.com/office/drawing/2014/main" id="{E1BE88E2-7A6E-1B5D-3E83-F5F0D454B90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754139" y="4343400"/>
              <a:ext cx="407504" cy="407504"/>
            </a:xfrm>
            <a:prstGeom prst="rect">
              <a:avLst/>
            </a:prstGeom>
          </p:spPr>
        </p:pic>
      </p:grpSp>
    </p:spTree>
    <p:extLst>
      <p:ext uri="{BB962C8B-B14F-4D97-AF65-F5344CB8AC3E}">
        <p14:creationId xmlns:p14="http://schemas.microsoft.com/office/powerpoint/2010/main" val="1874758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2"/>
                                        </p:tgtEl>
                                        <p:attrNameLst>
                                          <p:attrName>ppt_x</p:attrName>
                                          <p:attrName>ppt_y</p:attrName>
                                        </p:attrNameLst>
                                      </p:cBhvr>
                                      <p:rCtr x="0" y="1736"/>
                                    </p:animMotion>
                                  </p:childTnLst>
                                </p:cTn>
                              </p:par>
                              <p:par>
                                <p:cTn id="10" presetID="10"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grpId="1" nodeType="withEffect">
                                  <p:stCondLst>
                                    <p:cond delay="250"/>
                                  </p:stCondLst>
                                  <p:childTnLst>
                                    <p:animMotion origin="layout" path="M 1.875E-6 0.03889 L 1.875E-6 -7.40741E-7 " pathEditMode="relative" rAng="0" ptsTypes="AA">
                                      <p:cBhvr>
                                        <p:cTn id="14" dur="500" fill="hold"/>
                                        <p:tgtEl>
                                          <p:spTgt spid="7"/>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42" presetClass="path" presetSubtype="0" decel="100000" fill="hold" grpId="1" nodeType="withEffect">
                                  <p:stCondLst>
                                    <p:cond delay="500"/>
                                  </p:stCondLst>
                                  <p:childTnLst>
                                    <p:animMotion origin="layout" path="M -2.08333E-7 0.03889 L -2.08333E-7 -7.40741E-7 " pathEditMode="relative" rAng="0" ptsTypes="AA">
                                      <p:cBhvr>
                                        <p:cTn id="19" dur="500" fill="hold"/>
                                        <p:tgtEl>
                                          <p:spTgt spid="5"/>
                                        </p:tgtEl>
                                        <p:attrNameLst>
                                          <p:attrName>ppt_x</p:attrName>
                                          <p:attrName>ppt_y</p:attrName>
                                        </p:attrNameLst>
                                      </p:cBhvr>
                                      <p:rCtr x="0" y="-1944"/>
                                    </p:animMotion>
                                  </p:childTnLst>
                                </p:cTn>
                              </p:par>
                              <p:par>
                                <p:cTn id="20" presetID="10" presetClass="entr" presetSubtype="0" fill="hold" grpId="0" nodeType="withEffect">
                                  <p:stCondLst>
                                    <p:cond delay="7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decel="100000" fill="hold" grpId="1" nodeType="withEffect">
                                  <p:stCondLst>
                                    <p:cond delay="750"/>
                                  </p:stCondLst>
                                  <p:childTnLst>
                                    <p:animMotion origin="layout" path="M 4.16667E-7 0.03889 L 4.16667E-7 0 " pathEditMode="relative" rAng="0" ptsTypes="AA">
                                      <p:cBhvr>
                                        <p:cTn id="24" dur="500" fill="hold"/>
                                        <p:tgtEl>
                                          <p:spTgt spid="6"/>
                                        </p:tgtEl>
                                        <p:attrNameLst>
                                          <p:attrName>ppt_x</p:attrName>
                                          <p:attrName>ppt_y</p:attrName>
                                        </p:attrNameLst>
                                      </p:cBhvr>
                                      <p:rCtr x="0" y="-1944"/>
                                    </p:animMotion>
                                  </p:childTnLst>
                                </p:cTn>
                              </p:par>
                              <p:par>
                                <p:cTn id="25" presetID="10" presetClass="entr" presetSubtype="0" fill="hold" grpId="0" nodeType="withEffect">
                                  <p:stCondLst>
                                    <p:cond delay="75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50"/>
                                        <p:tgtEl>
                                          <p:spTgt spid="41"/>
                                        </p:tgtEl>
                                      </p:cBhvr>
                                    </p:animEffect>
                                  </p:childTnLst>
                                </p:cTn>
                              </p:par>
                              <p:par>
                                <p:cTn id="28" presetID="42" presetClass="path" presetSubtype="0" decel="100000" fill="hold" grpId="1" nodeType="withEffect">
                                  <p:stCondLst>
                                    <p:cond delay="750"/>
                                  </p:stCondLst>
                                  <p:childTnLst>
                                    <p:animMotion origin="layout" path="M -2.5E-6 0.03889 L -2.5E-6 -2.22222E-6 " pathEditMode="relative" rAng="0" ptsTypes="AA">
                                      <p:cBhvr>
                                        <p:cTn id="29" dur="500" fill="hold"/>
                                        <p:tgtEl>
                                          <p:spTgt spid="41"/>
                                        </p:tgtEl>
                                        <p:attrNameLst>
                                          <p:attrName>ppt_x</p:attrName>
                                          <p:attrName>ppt_y</p:attrName>
                                        </p:attrNameLst>
                                      </p:cBhvr>
                                      <p:rCtr x="0" y="-1944"/>
                                    </p:animMotion>
                                  </p:childTnLst>
                                </p:cTn>
                              </p:par>
                              <p:par>
                                <p:cTn id="30" presetID="10" presetClass="entr" presetSubtype="0" fill="hold" grpId="0" nodeType="withEffect">
                                  <p:stCondLst>
                                    <p:cond delay="75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250"/>
                                        <p:tgtEl>
                                          <p:spTgt spid="42"/>
                                        </p:tgtEl>
                                      </p:cBhvr>
                                    </p:animEffect>
                                  </p:childTnLst>
                                </p:cTn>
                              </p:par>
                              <p:par>
                                <p:cTn id="33" presetID="42" presetClass="path" presetSubtype="0" decel="100000" fill="hold" grpId="1" nodeType="withEffect">
                                  <p:stCondLst>
                                    <p:cond delay="750"/>
                                  </p:stCondLst>
                                  <p:childTnLst>
                                    <p:animMotion origin="layout" path="M -2.29167E-6 0.03889 L -2.29167E-6 -2.22222E-6 " pathEditMode="relative" rAng="0" ptsTypes="AA">
                                      <p:cBhvr>
                                        <p:cTn id="34" dur="500" fill="hold"/>
                                        <p:tgtEl>
                                          <p:spTgt spid="42"/>
                                        </p:tgtEl>
                                        <p:attrNameLst>
                                          <p:attrName>ppt_x</p:attrName>
                                          <p:attrName>ppt_y</p:attrName>
                                        </p:attrNameLst>
                                      </p:cBhvr>
                                      <p:rCtr x="0" y="-1944"/>
                                    </p:animMotion>
                                  </p:childTnLst>
                                </p:cTn>
                              </p:par>
                              <p:par>
                                <p:cTn id="35" presetID="10" presetClass="entr" presetSubtype="0" fill="hold" nodeType="withEffect">
                                  <p:stCondLst>
                                    <p:cond delay="75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50"/>
                                        <p:tgtEl>
                                          <p:spTgt spid="30"/>
                                        </p:tgtEl>
                                      </p:cBhvr>
                                    </p:animEffect>
                                  </p:childTnLst>
                                </p:cTn>
                              </p:par>
                              <p:par>
                                <p:cTn id="38" presetID="42" presetClass="path" presetSubtype="0" decel="100000" fill="hold" nodeType="withEffect">
                                  <p:stCondLst>
                                    <p:cond delay="750"/>
                                  </p:stCondLst>
                                  <p:childTnLst>
                                    <p:animMotion origin="layout" path="M 1.66667E-6 0.03889 L 1.66667E-6 -4.07407E-6 " pathEditMode="relative" rAng="0" ptsTypes="AA">
                                      <p:cBhvr>
                                        <p:cTn id="39" dur="500" fill="hold"/>
                                        <p:tgtEl>
                                          <p:spTgt spid="30"/>
                                        </p:tgtEl>
                                        <p:attrNameLst>
                                          <p:attrName>ppt_x</p:attrName>
                                          <p:attrName>ppt_y</p:attrName>
                                        </p:attrNameLst>
                                      </p:cBhvr>
                                      <p:rCtr x="0" y="-1944"/>
                                    </p:animMotion>
                                  </p:childTnLst>
                                </p:cTn>
                              </p:par>
                              <p:par>
                                <p:cTn id="40" presetID="10" presetClass="entr" presetSubtype="0" fill="hold" nodeType="withEffect">
                                  <p:stCondLst>
                                    <p:cond delay="75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250"/>
                                        <p:tgtEl>
                                          <p:spTgt spid="40"/>
                                        </p:tgtEl>
                                      </p:cBhvr>
                                    </p:animEffect>
                                  </p:childTnLst>
                                </p:cTn>
                              </p:par>
                              <p:par>
                                <p:cTn id="43" presetID="42" presetClass="path" presetSubtype="0" decel="100000" fill="hold" nodeType="withEffect">
                                  <p:stCondLst>
                                    <p:cond delay="750"/>
                                  </p:stCondLst>
                                  <p:childTnLst>
                                    <p:animMotion origin="layout" path="M -1.875E-6 0.03889 L -1.875E-6 1.11111E-6 " pathEditMode="relative" rAng="0" ptsTypes="AA">
                                      <p:cBhvr>
                                        <p:cTn id="44" dur="500" fill="hold"/>
                                        <p:tgtEl>
                                          <p:spTgt spid="40"/>
                                        </p:tgtEl>
                                        <p:attrNameLst>
                                          <p:attrName>ppt_x</p:attrName>
                                          <p:attrName>ppt_y</p:attrName>
                                        </p:attrNameLst>
                                      </p:cBhvr>
                                      <p:rCtr x="0" y="-1944"/>
                                    </p:animMotion>
                                  </p:childTnLst>
                                </p:cTn>
                              </p:par>
                              <p:par>
                                <p:cTn id="45" presetID="10" presetClass="entr" presetSubtype="0" fill="hold" grpId="0" nodeType="withEffect">
                                  <p:stCondLst>
                                    <p:cond delay="75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250"/>
                                        <p:tgtEl>
                                          <p:spTgt spid="43"/>
                                        </p:tgtEl>
                                      </p:cBhvr>
                                    </p:animEffect>
                                  </p:childTnLst>
                                </p:cTn>
                              </p:par>
                              <p:par>
                                <p:cTn id="48" presetID="42" presetClass="path" presetSubtype="0" decel="100000" fill="hold" grpId="1" nodeType="withEffect">
                                  <p:stCondLst>
                                    <p:cond delay="750"/>
                                  </p:stCondLst>
                                  <p:childTnLst>
                                    <p:animMotion origin="layout" path="M -1.875E-6 0.03889 L -1.875E-6 -2.22222E-6 " pathEditMode="relative" rAng="0" ptsTypes="AA">
                                      <p:cBhvr>
                                        <p:cTn id="49" dur="500" fill="hold"/>
                                        <p:tgtEl>
                                          <p:spTgt spid="43"/>
                                        </p:tgtEl>
                                        <p:attrNameLst>
                                          <p:attrName>ppt_x</p:attrName>
                                          <p:attrName>ppt_y</p:attrName>
                                        </p:attrNameLst>
                                      </p:cBhvr>
                                      <p:rCtr x="0" y="-1944"/>
                                    </p:animMotion>
                                  </p:childTnLst>
                                </p:cTn>
                              </p:par>
                              <p:par>
                                <p:cTn id="50" presetID="10" presetClass="entr" presetSubtype="0" fill="hold" grpId="0" nodeType="withEffect">
                                  <p:stCondLst>
                                    <p:cond delay="50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50"/>
                                        <p:tgtEl>
                                          <p:spTgt spid="36"/>
                                        </p:tgtEl>
                                      </p:cBhvr>
                                    </p:animEffect>
                                  </p:childTnLst>
                                </p:cTn>
                              </p:par>
                              <p:par>
                                <p:cTn id="53" presetID="42" presetClass="path" presetSubtype="0" decel="100000" fill="hold" grpId="1" nodeType="withEffect">
                                  <p:stCondLst>
                                    <p:cond delay="500"/>
                                  </p:stCondLst>
                                  <p:childTnLst>
                                    <p:animMotion origin="layout" path="M -1.875E-6 0.03888 L -1.875E-6 4.81481E-6 " pathEditMode="relative" rAng="0" ptsTypes="AA">
                                      <p:cBhvr>
                                        <p:cTn id="54" dur="500" fill="hold"/>
                                        <p:tgtEl>
                                          <p:spTgt spid="36"/>
                                        </p:tgtEl>
                                        <p:attrNameLst>
                                          <p:attrName>ppt_x</p:attrName>
                                          <p:attrName>ppt_y</p:attrName>
                                        </p:attrNameLst>
                                      </p:cBhvr>
                                      <p:rCtr x="0" y="-1944"/>
                                    </p:animMotion>
                                  </p:childTnLst>
                                </p:cTn>
                              </p:par>
                              <p:par>
                                <p:cTn id="55" presetID="10" presetClass="entr" presetSubtype="0" fill="hold" grpId="0" nodeType="withEffect">
                                  <p:stCondLst>
                                    <p:cond delay="50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250"/>
                                        <p:tgtEl>
                                          <p:spTgt spid="35"/>
                                        </p:tgtEl>
                                      </p:cBhvr>
                                    </p:animEffect>
                                  </p:childTnLst>
                                </p:cTn>
                              </p:par>
                              <p:par>
                                <p:cTn id="58" presetID="42" presetClass="path" presetSubtype="0" decel="100000" fill="hold" grpId="1" nodeType="withEffect">
                                  <p:stCondLst>
                                    <p:cond delay="500"/>
                                  </p:stCondLst>
                                  <p:childTnLst>
                                    <p:animMotion origin="layout" path="M -1.45833E-6 0.03889 L -1.45833E-6 2.59259E-6 " pathEditMode="relative" rAng="0" ptsTypes="AA">
                                      <p:cBhvr>
                                        <p:cTn id="59" dur="500" fill="hold"/>
                                        <p:tgtEl>
                                          <p:spTgt spid="35"/>
                                        </p:tgtEl>
                                        <p:attrNameLst>
                                          <p:attrName>ppt_x</p:attrName>
                                          <p:attrName>ppt_y</p:attrName>
                                        </p:attrNameLst>
                                      </p:cBhvr>
                                      <p:rCtr x="0" y="-1944"/>
                                    </p:animMotion>
                                  </p:childTnLst>
                                </p:cTn>
                              </p:par>
                              <p:par>
                                <p:cTn id="60" presetID="10" presetClass="entr" presetSubtype="0" fill="hold" grpId="0" nodeType="withEffect">
                                  <p:stCondLst>
                                    <p:cond delay="50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250"/>
                                        <p:tgtEl>
                                          <p:spTgt spid="34"/>
                                        </p:tgtEl>
                                      </p:cBhvr>
                                    </p:animEffect>
                                  </p:childTnLst>
                                </p:cTn>
                              </p:par>
                              <p:par>
                                <p:cTn id="63" presetID="42" presetClass="path" presetSubtype="0" decel="100000" fill="hold" grpId="1" nodeType="withEffect">
                                  <p:stCondLst>
                                    <p:cond delay="500"/>
                                  </p:stCondLst>
                                  <p:childTnLst>
                                    <p:animMotion origin="layout" path="M -2.5E-6 0.03889 L -2.5E-6 7.40741E-7 " pathEditMode="relative" rAng="0" ptsTypes="AA">
                                      <p:cBhvr>
                                        <p:cTn id="64" dur="500" fill="hold"/>
                                        <p:tgtEl>
                                          <p:spTgt spid="34"/>
                                        </p:tgtEl>
                                        <p:attrNameLst>
                                          <p:attrName>ppt_x</p:attrName>
                                          <p:attrName>ppt_y</p:attrName>
                                        </p:attrNameLst>
                                      </p:cBhvr>
                                      <p:rCtr x="0" y="-1944"/>
                                    </p:animMotion>
                                  </p:childTnLst>
                                </p:cTn>
                              </p:par>
                              <p:par>
                                <p:cTn id="65" presetID="10" presetClass="entr" presetSubtype="0" fill="hold" grpId="0" nodeType="withEffect">
                                  <p:stCondLst>
                                    <p:cond delay="25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250"/>
                                        <p:tgtEl>
                                          <p:spTgt spid="17"/>
                                        </p:tgtEl>
                                      </p:cBhvr>
                                    </p:animEffect>
                                  </p:childTnLst>
                                </p:cTn>
                              </p:par>
                              <p:par>
                                <p:cTn id="68" presetID="42" presetClass="path" presetSubtype="0" decel="100000" fill="hold" grpId="1" nodeType="withEffect">
                                  <p:stCondLst>
                                    <p:cond delay="250"/>
                                  </p:stCondLst>
                                  <p:childTnLst>
                                    <p:animMotion origin="layout" path="M 1.875E-6 -0.03472 L 1.875E-6 -7.40741E-7 " pathEditMode="relative" rAng="0" ptsTypes="AA">
                                      <p:cBhvr>
                                        <p:cTn id="69" dur="500" fill="hold"/>
                                        <p:tgtEl>
                                          <p:spTgt spid="17"/>
                                        </p:tgtEl>
                                        <p:attrNameLst>
                                          <p:attrName>ppt_x</p:attrName>
                                          <p:attrName>ppt_y</p:attrName>
                                        </p:attrNameLst>
                                      </p:cBhvr>
                                      <p:rCtr x="0" y="1736"/>
                                    </p:animMotion>
                                  </p:childTnLst>
                                </p:cTn>
                              </p:par>
                              <p:par>
                                <p:cTn id="70" presetID="10" presetClass="entr" presetSubtype="0" fill="hold" grpId="0" nodeType="withEffect">
                                  <p:stCondLst>
                                    <p:cond delay="50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250"/>
                                        <p:tgtEl>
                                          <p:spTgt spid="23"/>
                                        </p:tgtEl>
                                      </p:cBhvr>
                                    </p:animEffect>
                                  </p:childTnLst>
                                </p:cTn>
                              </p:par>
                              <p:par>
                                <p:cTn id="73" presetID="42" presetClass="path" presetSubtype="0" decel="100000" fill="hold" grpId="1" nodeType="withEffect">
                                  <p:stCondLst>
                                    <p:cond delay="500"/>
                                  </p:stCondLst>
                                  <p:childTnLst>
                                    <p:animMotion origin="layout" path="M 0 -0.03472 L 0 -7.40741E-7 " pathEditMode="relative" rAng="0" ptsTypes="AA">
                                      <p:cBhvr>
                                        <p:cTn id="74" dur="500" fill="hold"/>
                                        <p:tgtEl>
                                          <p:spTgt spid="23"/>
                                        </p:tgtEl>
                                        <p:attrNameLst>
                                          <p:attrName>ppt_x</p:attrName>
                                          <p:attrName>ppt_y</p:attrName>
                                        </p:attrNameLst>
                                      </p:cBhvr>
                                      <p:rCtr x="0" y="1736"/>
                                    </p:animMotion>
                                  </p:childTnLst>
                                </p:cTn>
                              </p:par>
                              <p:par>
                                <p:cTn id="75" presetID="10" presetClass="entr" presetSubtype="0" fill="hold" grpId="0" nodeType="withEffect">
                                  <p:stCondLst>
                                    <p:cond delay="75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250"/>
                                        <p:tgtEl>
                                          <p:spTgt spid="24"/>
                                        </p:tgtEl>
                                      </p:cBhvr>
                                    </p:animEffect>
                                  </p:childTnLst>
                                </p:cTn>
                              </p:par>
                              <p:par>
                                <p:cTn id="78" presetID="42" presetClass="path" presetSubtype="0" decel="100000" fill="hold" grpId="1" nodeType="withEffect">
                                  <p:stCondLst>
                                    <p:cond delay="750"/>
                                  </p:stCondLst>
                                  <p:childTnLst>
                                    <p:animMotion origin="layout" path="M -2.29167E-6 -0.03472 L -2.29167E-6 -7.40741E-7 " pathEditMode="relative" rAng="0" ptsTypes="AA">
                                      <p:cBhvr>
                                        <p:cTn id="79" dur="500" fill="hold"/>
                                        <p:tgtEl>
                                          <p:spTgt spid="24"/>
                                        </p:tgtEl>
                                        <p:attrNameLst>
                                          <p:attrName>ppt_x</p:attrName>
                                          <p:attrName>ppt_y</p:attrName>
                                        </p:attrNameLst>
                                      </p:cBhvr>
                                      <p:rCtr x="0" y="1736"/>
                                    </p:animMotion>
                                  </p:childTnLst>
                                </p:cTn>
                              </p:par>
                              <p:par>
                                <p:cTn id="80" presetID="10" presetClass="entr" presetSubtype="0" fill="hold" grpId="0" nodeType="withEffect">
                                  <p:stCondLst>
                                    <p:cond delay="50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250"/>
                                        <p:tgtEl>
                                          <p:spTgt spid="11"/>
                                        </p:tgtEl>
                                      </p:cBhvr>
                                    </p:animEffect>
                                  </p:childTnLst>
                                </p:cTn>
                              </p:par>
                              <p:par>
                                <p:cTn id="83" presetID="42" presetClass="path" presetSubtype="0" decel="100000" fill="hold" grpId="1" nodeType="withEffect">
                                  <p:stCondLst>
                                    <p:cond delay="500"/>
                                  </p:stCondLst>
                                  <p:childTnLst>
                                    <p:animMotion origin="layout" path="M -1.45833E-6 -0.03472 L -1.45833E-6 -3.7037E-7 " pathEditMode="relative" rAng="0" ptsTypes="AA">
                                      <p:cBhvr>
                                        <p:cTn id="84" dur="500" fill="hold"/>
                                        <p:tgtEl>
                                          <p:spTgt spid="11"/>
                                        </p:tgtEl>
                                        <p:attrNameLst>
                                          <p:attrName>ppt_x</p:attrName>
                                          <p:attrName>ppt_y</p:attrName>
                                        </p:attrNameLst>
                                      </p:cBhvr>
                                      <p:rCtr x="0" y="1736"/>
                                    </p:animMotion>
                                  </p:childTnLst>
                                </p:cTn>
                              </p:par>
                              <p:par>
                                <p:cTn id="85" presetID="10" presetClass="entr" presetSubtype="0" fill="hold" grpId="0" nodeType="withEffect">
                                  <p:stCondLst>
                                    <p:cond delay="75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250"/>
                                        <p:tgtEl>
                                          <p:spTgt spid="25"/>
                                        </p:tgtEl>
                                      </p:cBhvr>
                                    </p:animEffect>
                                  </p:childTnLst>
                                </p:cTn>
                              </p:par>
                              <p:par>
                                <p:cTn id="88" presetID="42" presetClass="path" presetSubtype="0" decel="100000" fill="hold" grpId="1" nodeType="withEffect">
                                  <p:stCondLst>
                                    <p:cond delay="750"/>
                                  </p:stCondLst>
                                  <p:childTnLst>
                                    <p:animMotion origin="layout" path="M -2.08333E-6 -0.03472 L -2.08333E-6 -1.48148E-6 " pathEditMode="relative" rAng="0" ptsTypes="AA">
                                      <p:cBhvr>
                                        <p:cTn id="89" dur="500" fill="hold"/>
                                        <p:tgtEl>
                                          <p:spTgt spid="25"/>
                                        </p:tgtEl>
                                        <p:attrNameLst>
                                          <p:attrName>ppt_x</p:attrName>
                                          <p:attrName>ppt_y</p:attrName>
                                        </p:attrNameLst>
                                      </p:cBhvr>
                                      <p:rCtr x="0" y="1736"/>
                                    </p:animMotion>
                                  </p:childTnLst>
                                </p:cTn>
                              </p:par>
                              <p:par>
                                <p:cTn id="90" presetID="10" presetClass="entr" presetSubtype="0" fill="hold" nodeType="withEffect">
                                  <p:stCondLst>
                                    <p:cond delay="50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250"/>
                                        <p:tgtEl>
                                          <p:spTgt spid="15"/>
                                        </p:tgtEl>
                                      </p:cBhvr>
                                    </p:animEffect>
                                  </p:childTnLst>
                                </p:cTn>
                              </p:par>
                              <p:par>
                                <p:cTn id="93" presetID="42" presetClass="path" presetSubtype="0" decel="100000" fill="hold" nodeType="withEffect">
                                  <p:stCondLst>
                                    <p:cond delay="500"/>
                                  </p:stCondLst>
                                  <p:childTnLst>
                                    <p:animMotion origin="layout" path="M -0.01718 -0.00023 L -3.95833E-6 -7.40741E-7 " pathEditMode="relative" rAng="0" ptsTypes="AA">
                                      <p:cBhvr>
                                        <p:cTn id="94" dur="500" fill="hold"/>
                                        <p:tgtEl>
                                          <p:spTgt spid="15"/>
                                        </p:tgtEl>
                                        <p:attrNameLst>
                                          <p:attrName>ppt_x</p:attrName>
                                          <p:attrName>ppt_y</p:attrName>
                                        </p:attrNameLst>
                                      </p:cBhvr>
                                      <p:rCtr x="859" y="0"/>
                                    </p:animMotion>
                                  </p:childTnLst>
                                </p:cTn>
                              </p:par>
                              <p:par>
                                <p:cTn id="95" presetID="10" presetClass="entr" presetSubtype="0" fill="hold" nodeType="withEffect">
                                  <p:stCondLst>
                                    <p:cond delay="750"/>
                                  </p:stCondLst>
                                  <p:childTnLst>
                                    <p:set>
                                      <p:cBhvr>
                                        <p:cTn id="96" dur="1" fill="hold">
                                          <p:stCondLst>
                                            <p:cond delay="0"/>
                                          </p:stCondLst>
                                        </p:cTn>
                                        <p:tgtEl>
                                          <p:spTgt spid="39"/>
                                        </p:tgtEl>
                                        <p:attrNameLst>
                                          <p:attrName>style.visibility</p:attrName>
                                        </p:attrNameLst>
                                      </p:cBhvr>
                                      <p:to>
                                        <p:strVal val="visible"/>
                                      </p:to>
                                    </p:set>
                                    <p:animEffect transition="in" filter="fade">
                                      <p:cBhvr>
                                        <p:cTn id="97" dur="250"/>
                                        <p:tgtEl>
                                          <p:spTgt spid="39"/>
                                        </p:tgtEl>
                                      </p:cBhvr>
                                    </p:animEffect>
                                  </p:childTnLst>
                                </p:cTn>
                              </p:par>
                              <p:par>
                                <p:cTn id="98" presetID="42" presetClass="path" presetSubtype="0" decel="100000" fill="hold" nodeType="withEffect">
                                  <p:stCondLst>
                                    <p:cond delay="750"/>
                                  </p:stCondLst>
                                  <p:childTnLst>
                                    <p:animMotion origin="layout" path="M -0.01719 -0.00023 L 3.95833E-6 -7.40741E-7 " pathEditMode="relative" rAng="0" ptsTypes="AA">
                                      <p:cBhvr>
                                        <p:cTn id="99" dur="500" fill="hold"/>
                                        <p:tgtEl>
                                          <p:spTgt spid="39"/>
                                        </p:tgtEl>
                                        <p:attrNameLst>
                                          <p:attrName>ppt_x</p:attrName>
                                          <p:attrName>ppt_y</p:attrName>
                                        </p:attrNameLst>
                                      </p:cBhvr>
                                      <p:rCtr x="859" y="0"/>
                                    </p:animMotion>
                                  </p:childTnLst>
                                </p:cTn>
                              </p:par>
                              <p:par>
                                <p:cTn id="100" presetID="10" presetClass="entr" presetSubtype="0" fill="hold" grpId="0" nodeType="withEffect">
                                  <p:stCondLst>
                                    <p:cond delay="50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250"/>
                                        <p:tgtEl>
                                          <p:spTgt spid="59"/>
                                        </p:tgtEl>
                                      </p:cBhvr>
                                    </p:animEffect>
                                  </p:childTnLst>
                                </p:cTn>
                              </p:par>
                              <p:par>
                                <p:cTn id="103" presetID="42" presetClass="path" presetSubtype="0" decel="100000" fill="hold" grpId="1" nodeType="withEffect">
                                  <p:stCondLst>
                                    <p:cond delay="500"/>
                                  </p:stCondLst>
                                  <p:childTnLst>
                                    <p:animMotion origin="layout" path="M -2.91667E-6 0.03889 L -2.91667E-6 -1.48148E-6 " pathEditMode="relative" rAng="0" ptsTypes="AA">
                                      <p:cBhvr>
                                        <p:cTn id="104" dur="500" fill="hold"/>
                                        <p:tgtEl>
                                          <p:spTgt spid="59"/>
                                        </p:tgtEl>
                                        <p:attrNameLst>
                                          <p:attrName>ppt_x</p:attrName>
                                          <p:attrName>ppt_y</p:attrName>
                                        </p:attrNameLst>
                                      </p:cBhvr>
                                      <p:rCtr x="0" y="-1944"/>
                                    </p:animMotion>
                                  </p:childTnLst>
                                </p:cTn>
                              </p:par>
                              <p:par>
                                <p:cTn id="105" presetID="10" presetClass="entr" presetSubtype="0" fill="hold" grpId="0" nodeType="withEffect">
                                  <p:stCondLst>
                                    <p:cond delay="500"/>
                                  </p:stCondLst>
                                  <p:childTnLst>
                                    <p:set>
                                      <p:cBhvr>
                                        <p:cTn id="106" dur="1" fill="hold">
                                          <p:stCondLst>
                                            <p:cond delay="0"/>
                                          </p:stCondLst>
                                        </p:cTn>
                                        <p:tgtEl>
                                          <p:spTgt spid="65"/>
                                        </p:tgtEl>
                                        <p:attrNameLst>
                                          <p:attrName>style.visibility</p:attrName>
                                        </p:attrNameLst>
                                      </p:cBhvr>
                                      <p:to>
                                        <p:strVal val="visible"/>
                                      </p:to>
                                    </p:set>
                                    <p:animEffect transition="in" filter="fade">
                                      <p:cBhvr>
                                        <p:cTn id="107" dur="250"/>
                                        <p:tgtEl>
                                          <p:spTgt spid="65"/>
                                        </p:tgtEl>
                                      </p:cBhvr>
                                    </p:animEffect>
                                  </p:childTnLst>
                                </p:cTn>
                              </p:par>
                              <p:par>
                                <p:cTn id="108" presetID="42" presetClass="path" presetSubtype="0" decel="100000" fill="hold" grpId="1" nodeType="withEffect">
                                  <p:stCondLst>
                                    <p:cond delay="500"/>
                                  </p:stCondLst>
                                  <p:childTnLst>
                                    <p:animMotion origin="layout" path="M -2.08333E-7 0.03889 L -2.08333E-7 2.59259E-6 " pathEditMode="relative" rAng="0" ptsTypes="AA">
                                      <p:cBhvr>
                                        <p:cTn id="109" dur="500" fill="hold"/>
                                        <p:tgtEl>
                                          <p:spTgt spid="6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 grpId="0" animBg="1"/>
      <p:bldP spid="11" grpId="1" animBg="1"/>
      <p:bldP spid="7" grpId="0" animBg="1"/>
      <p:bldP spid="7" grpId="1" animBg="1"/>
      <p:bldP spid="5" grpId="0" animBg="1"/>
      <p:bldP spid="5" grpId="1" animBg="1"/>
      <p:bldP spid="25" grpId="0" animBg="1"/>
      <p:bldP spid="25" grpId="1" animBg="1"/>
      <p:bldP spid="34" grpId="0"/>
      <p:bldP spid="34" grpId="1"/>
      <p:bldP spid="35" grpId="0"/>
      <p:bldP spid="35" grpId="1"/>
      <p:bldP spid="36" grpId="0"/>
      <p:bldP spid="36" grpId="1"/>
      <p:bldP spid="6" grpId="0" animBg="1"/>
      <p:bldP spid="6" grpId="1" animBg="1"/>
      <p:bldP spid="41" grpId="0"/>
      <p:bldP spid="41" grpId="1"/>
      <p:bldP spid="42" grpId="0"/>
      <p:bldP spid="42" grpId="1"/>
      <p:bldP spid="43" grpId="0"/>
      <p:bldP spid="43" grpId="1"/>
      <p:bldP spid="23" grpId="0" animBg="1"/>
      <p:bldP spid="23" grpId="1" animBg="1"/>
      <p:bldP spid="24" grpId="0" animBg="1"/>
      <p:bldP spid="24" grpId="1" animBg="1"/>
      <p:bldP spid="17" grpId="0" animBg="1"/>
      <p:bldP spid="17" grpId="1" animBg="1"/>
      <p:bldP spid="59" grpId="0"/>
      <p:bldP spid="59" grpId="1"/>
      <p:bldP spid="65" grpId="0"/>
      <p:bldP spid="6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lang="en-US" sz="140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6BDA76D-8FEF-7498-90A0-0C7C0D17C9D5}"/>
              </a:ext>
            </a:extLst>
          </p:cNvPr>
          <p:cNvGrpSpPr/>
          <p:nvPr/>
        </p:nvGrpSpPr>
        <p:grpSpPr>
          <a:xfrm>
            <a:off x="2324420" y="958876"/>
            <a:ext cx="7543161" cy="5709630"/>
            <a:chOff x="1914845" y="862166"/>
            <a:chExt cx="7543161" cy="5709630"/>
          </a:xfrm>
        </p:grpSpPr>
        <p:grpSp>
          <p:nvGrpSpPr>
            <p:cNvPr id="8" name="Group 7">
              <a:extLst>
                <a:ext uri="{FF2B5EF4-FFF2-40B4-BE49-F238E27FC236}">
                  <a16:creationId xmlns:a16="http://schemas.microsoft.com/office/drawing/2014/main" id="{AF006E55-0C6A-0BD8-36F4-6D1B1B587D97}"/>
                </a:ext>
              </a:extLst>
            </p:cNvPr>
            <p:cNvGrpSpPr/>
            <p:nvPr/>
          </p:nvGrpSpPr>
          <p:grpSpPr>
            <a:xfrm>
              <a:off x="1914845" y="862166"/>
              <a:ext cx="3437886" cy="5709630"/>
              <a:chOff x="2067245" y="862166"/>
              <a:chExt cx="3437886" cy="5709630"/>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206210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Rod Trent</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Senior Product Manager</a:t>
                </a:r>
              </a:p>
              <a:p>
                <a:pPr algn="ctr">
                  <a:defRPr/>
                </a:pPr>
                <a:r>
                  <a:rPr lang="en-US" sz="2400">
                    <a:solidFill>
                      <a:schemeClr val="bg1"/>
                    </a:solidFill>
                    <a:latin typeface="Segoe UI" panose="020B0502040204020203" pitchFamily="34" charset="0"/>
                  </a:rPr>
                  <a:t>/rodtrent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t="11876" b="11876"/>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9" name="Group 8">
              <a:extLst>
                <a:ext uri="{FF2B5EF4-FFF2-40B4-BE49-F238E27FC236}">
                  <a16:creationId xmlns:a16="http://schemas.microsoft.com/office/drawing/2014/main" id="{C775FEA8-AE91-C6B2-E143-3B3537E29C08}"/>
                </a:ext>
              </a:extLst>
            </p:cNvPr>
            <p:cNvGrpSpPr/>
            <p:nvPr/>
          </p:nvGrpSpPr>
          <p:grpSpPr>
            <a:xfrm>
              <a:off x="6020120" y="862166"/>
              <a:ext cx="3437886" cy="5709630"/>
              <a:chOff x="2067245" y="862166"/>
              <a:chExt cx="3437886" cy="5709630"/>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3437886" cy="206210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Jennifer Burdett</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Principal Product Manager</a:t>
                </a:r>
              </a:p>
              <a:p>
                <a:pPr algn="ctr">
                  <a:defRPr/>
                </a:pPr>
                <a:r>
                  <a:rPr lang="en-US" sz="2400">
                    <a:solidFill>
                      <a:schemeClr val="bg1"/>
                    </a:solidFill>
                    <a:latin typeface="Segoe UI" panose="020B0502040204020203" pitchFamily="34" charset="0"/>
                  </a:rPr>
                  <a:t>/</a:t>
                </a:r>
                <a:r>
                  <a:rPr lang="en-US" sz="2400" err="1">
                    <a:solidFill>
                      <a:schemeClr val="bg1"/>
                    </a:solidFill>
                    <a:latin typeface="Segoe UI" panose="020B0502040204020203" pitchFamily="34" charset="0"/>
                  </a:rPr>
                  <a:t>jenniferburdett</a:t>
                </a:r>
                <a:endParaRPr lang="en-US" sz="2400">
                  <a:solidFill>
                    <a:schemeClr val="bg1"/>
                  </a:solidFill>
                  <a:latin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Oval 11">
                <a:extLst>
                  <a:ext uri="{FF2B5EF4-FFF2-40B4-BE49-F238E27FC236}">
                    <a16:creationId xmlns:a16="http://schemas.microsoft.com/office/drawing/2014/main" id="{C5D87860-11DB-4217-E8A7-607A4EFCA8AF}"/>
                  </a:ext>
                </a:extLst>
              </p:cNvPr>
              <p:cNvSpPr/>
              <p:nvPr/>
            </p:nvSpPr>
            <p:spPr bwMode="auto">
              <a:xfrm flipH="1">
                <a:off x="2067245" y="8621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pic>
        <p:nvPicPr>
          <p:cNvPr id="16" name="Picture 15" descr="A person wearing a polka dot dress and pink cardigan">
            <a:extLst>
              <a:ext uri="{FF2B5EF4-FFF2-40B4-BE49-F238E27FC236}">
                <a16:creationId xmlns:a16="http://schemas.microsoft.com/office/drawing/2014/main" id="{BFA18862-6414-E0D0-AF3B-5D89105E7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233" y="1100816"/>
            <a:ext cx="3141731" cy="321124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C5F98B49-73A8-BF43-93B4-62A87B39267E}"/>
              </a:ext>
            </a:extLst>
          </p:cNvPr>
          <p:cNvSpPr>
            <a:spLocks noGrp="1"/>
          </p:cNvSpPr>
          <p:nvPr>
            <p:ph type="title" idx="4294967295"/>
          </p:nvPr>
        </p:nvSpPr>
        <p:spPr/>
        <p:txBody>
          <a:bodyPr/>
          <a:lstStyle/>
          <a:p>
            <a:endParaRPr lang="en-CA" dirty="0"/>
          </a:p>
        </p:txBody>
      </p:sp>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8D849-1F85-7806-8E12-540300F6BF5E}"/>
            </a:ext>
          </a:extLst>
        </p:cNvPr>
        <p:cNvGrpSpPr/>
        <p:nvPr/>
      </p:nvGrpSpPr>
      <p:grpSpPr>
        <a:xfrm>
          <a:off x="0" y="0"/>
          <a:ext cx="0" cy="0"/>
          <a:chOff x="0" y="0"/>
          <a:chExt cx="0" cy="0"/>
        </a:xfrm>
      </p:grpSpPr>
      <p:sp>
        <p:nvSpPr>
          <p:cNvPr id="9" name="Graphic 21" descr="Icon showing a page of a notebook">
            <a:extLst>
              <a:ext uri="{FF2B5EF4-FFF2-40B4-BE49-F238E27FC236}">
                <a16:creationId xmlns:a16="http://schemas.microsoft.com/office/drawing/2014/main" id="{2F04CE1C-533D-6D7B-FACB-A78F23A1FA81}"/>
              </a:ext>
              <a:ext uri="{C183D7F6-B498-43B3-948B-1728B52AA6E4}">
                <adec:decorative xmlns:adec="http://schemas.microsoft.com/office/drawing/2017/decorative" val="0"/>
              </a:ext>
            </a:extLst>
          </p:cNvPr>
          <p:cNvSpPr/>
          <p:nvPr/>
        </p:nvSpPr>
        <p:spPr>
          <a:xfrm>
            <a:off x="657088" y="2419206"/>
            <a:ext cx="424750" cy="515268"/>
          </a:xfrm>
          <a:custGeom>
            <a:avLst/>
            <a:gdLst>
              <a:gd name="connsiteX0" fmla="*/ 121425 w 157133"/>
              <a:gd name="connsiteY0" fmla="*/ 73 h 190620"/>
              <a:gd name="connsiteX1" fmla="*/ 128502 w 157133"/>
              <a:gd name="connsiteY1" fmla="*/ 6245 h 190620"/>
              <a:gd name="connsiteX2" fmla="*/ 128568 w 157133"/>
              <a:gd name="connsiteY2" fmla="*/ 7216 h 190620"/>
              <a:gd name="connsiteX3" fmla="*/ 128568 w 157133"/>
              <a:gd name="connsiteY3" fmla="*/ 14351 h 190620"/>
              <a:gd name="connsiteX4" fmla="*/ 135703 w 157133"/>
              <a:gd name="connsiteY4" fmla="*/ 14351 h 190620"/>
              <a:gd name="connsiteX5" fmla="*/ 157134 w 157133"/>
              <a:gd name="connsiteY5" fmla="*/ 35782 h 190620"/>
              <a:gd name="connsiteX6" fmla="*/ 157134 w 157133"/>
              <a:gd name="connsiteY6" fmla="*/ 133423 h 190620"/>
              <a:gd name="connsiteX7" fmla="*/ 121377 w 157133"/>
              <a:gd name="connsiteY7" fmla="*/ 133423 h 190620"/>
              <a:gd name="connsiteX8" fmla="*/ 119910 w 157133"/>
              <a:gd name="connsiteY8" fmla="*/ 133470 h 190620"/>
              <a:gd name="connsiteX9" fmla="*/ 100003 w 157133"/>
              <a:gd name="connsiteY9" fmla="*/ 153320 h 190620"/>
              <a:gd name="connsiteX10" fmla="*/ 99946 w 157133"/>
              <a:gd name="connsiteY10" fmla="*/ 154854 h 190620"/>
              <a:gd name="connsiteX11" fmla="*/ 99946 w 157133"/>
              <a:gd name="connsiteY11" fmla="*/ 190620 h 190620"/>
              <a:gd name="connsiteX12" fmla="*/ 21450 w 157133"/>
              <a:gd name="connsiteY12" fmla="*/ 190620 h 190620"/>
              <a:gd name="connsiteX13" fmla="*/ 19 w 157133"/>
              <a:gd name="connsiteY13" fmla="*/ 169189 h 190620"/>
              <a:gd name="connsiteX14" fmla="*/ 0 w 157133"/>
              <a:gd name="connsiteY14" fmla="*/ 35791 h 190620"/>
              <a:gd name="connsiteX15" fmla="*/ 21431 w 157133"/>
              <a:gd name="connsiteY15" fmla="*/ 14360 h 190620"/>
              <a:gd name="connsiteX16" fmla="*/ 28546 w 157133"/>
              <a:gd name="connsiteY16" fmla="*/ 14351 h 190620"/>
              <a:gd name="connsiteX17" fmla="*/ 28556 w 157133"/>
              <a:gd name="connsiteY17" fmla="*/ 7216 h 190620"/>
              <a:gd name="connsiteX18" fmla="*/ 35702 w 157133"/>
              <a:gd name="connsiteY18" fmla="*/ 75 h 190620"/>
              <a:gd name="connsiteX19" fmla="*/ 42777 w 157133"/>
              <a:gd name="connsiteY19" fmla="*/ 6245 h 190620"/>
              <a:gd name="connsiteX20" fmla="*/ 42843 w 157133"/>
              <a:gd name="connsiteY20" fmla="*/ 7216 h 190620"/>
              <a:gd name="connsiteX21" fmla="*/ 42843 w 157133"/>
              <a:gd name="connsiteY21" fmla="*/ 14351 h 190620"/>
              <a:gd name="connsiteX22" fmla="*/ 71418 w 157133"/>
              <a:gd name="connsiteY22" fmla="*/ 14351 h 190620"/>
              <a:gd name="connsiteX23" fmla="*/ 71418 w 157133"/>
              <a:gd name="connsiteY23" fmla="*/ 7216 h 190620"/>
              <a:gd name="connsiteX24" fmla="*/ 78489 w 157133"/>
              <a:gd name="connsiteY24" fmla="*/ 0 h 190620"/>
              <a:gd name="connsiteX25" fmla="*/ 85649 w 157133"/>
              <a:gd name="connsiteY25" fmla="*/ 6245 h 190620"/>
              <a:gd name="connsiteX26" fmla="*/ 85715 w 157133"/>
              <a:gd name="connsiteY26" fmla="*/ 7216 h 190620"/>
              <a:gd name="connsiteX27" fmla="*/ 85715 w 157133"/>
              <a:gd name="connsiteY27" fmla="*/ 14351 h 190620"/>
              <a:gd name="connsiteX28" fmla="*/ 114262 w 157133"/>
              <a:gd name="connsiteY28" fmla="*/ 14351 h 190620"/>
              <a:gd name="connsiteX29" fmla="*/ 114271 w 157133"/>
              <a:gd name="connsiteY29" fmla="*/ 7216 h 190620"/>
              <a:gd name="connsiteX30" fmla="*/ 121415 w 157133"/>
              <a:gd name="connsiteY30" fmla="*/ 73 h 190620"/>
              <a:gd name="connsiteX31" fmla="*/ 152952 w 157133"/>
              <a:gd name="connsiteY31" fmla="*/ 147710 h 190620"/>
              <a:gd name="connsiteX32" fmla="*/ 114224 w 157133"/>
              <a:gd name="connsiteY32" fmla="*/ 186429 h 190620"/>
              <a:gd name="connsiteX33" fmla="*/ 114233 w 157133"/>
              <a:gd name="connsiteY33" fmla="*/ 154854 h 190620"/>
              <a:gd name="connsiteX34" fmla="*/ 114300 w 157133"/>
              <a:gd name="connsiteY34" fmla="*/ 153882 h 190620"/>
              <a:gd name="connsiteX35" fmla="*/ 120406 w 157133"/>
              <a:gd name="connsiteY35" fmla="*/ 147777 h 190620"/>
              <a:gd name="connsiteX36" fmla="*/ 121377 w 157133"/>
              <a:gd name="connsiteY36" fmla="*/ 147710 h 190620"/>
              <a:gd name="connsiteX37" fmla="*/ 152943 w 157133"/>
              <a:gd name="connsiteY37" fmla="*/ 147710 h 190620"/>
              <a:gd name="connsiteX38" fmla="*/ 73771 w 157133"/>
              <a:gd name="connsiteY38" fmla="*/ 133423 h 190620"/>
              <a:gd name="connsiteX39" fmla="*/ 35700 w 157133"/>
              <a:gd name="connsiteY39" fmla="*/ 133423 h 190620"/>
              <a:gd name="connsiteX40" fmla="*/ 34728 w 157133"/>
              <a:gd name="connsiteY40" fmla="*/ 133489 h 190620"/>
              <a:gd name="connsiteX41" fmla="*/ 28625 w 157133"/>
              <a:gd name="connsiteY41" fmla="*/ 141540 h 190620"/>
              <a:gd name="connsiteX42" fmla="*/ 34728 w 157133"/>
              <a:gd name="connsiteY42" fmla="*/ 147644 h 190620"/>
              <a:gd name="connsiteX43" fmla="*/ 35700 w 157133"/>
              <a:gd name="connsiteY43" fmla="*/ 147710 h 190620"/>
              <a:gd name="connsiteX44" fmla="*/ 73781 w 157133"/>
              <a:gd name="connsiteY44" fmla="*/ 147710 h 190620"/>
              <a:gd name="connsiteX45" fmla="*/ 74752 w 157133"/>
              <a:gd name="connsiteY45" fmla="*/ 147644 h 190620"/>
              <a:gd name="connsiteX46" fmla="*/ 80856 w 157133"/>
              <a:gd name="connsiteY46" fmla="*/ 139593 h 190620"/>
              <a:gd name="connsiteX47" fmla="*/ 74752 w 157133"/>
              <a:gd name="connsiteY47" fmla="*/ 133489 h 190620"/>
              <a:gd name="connsiteX48" fmla="*/ 73781 w 157133"/>
              <a:gd name="connsiteY48" fmla="*/ 133423 h 190620"/>
              <a:gd name="connsiteX49" fmla="*/ 121396 w 157133"/>
              <a:gd name="connsiteY49" fmla="*/ 95323 h 190620"/>
              <a:gd name="connsiteX50" fmla="*/ 35700 w 157133"/>
              <a:gd name="connsiteY50" fmla="*/ 95323 h 190620"/>
              <a:gd name="connsiteX51" fmla="*/ 34728 w 157133"/>
              <a:gd name="connsiteY51" fmla="*/ 95389 h 190620"/>
              <a:gd name="connsiteX52" fmla="*/ 28625 w 157133"/>
              <a:gd name="connsiteY52" fmla="*/ 103440 h 190620"/>
              <a:gd name="connsiteX53" fmla="*/ 34728 w 157133"/>
              <a:gd name="connsiteY53" fmla="*/ 109543 h 190620"/>
              <a:gd name="connsiteX54" fmla="*/ 35700 w 157133"/>
              <a:gd name="connsiteY54" fmla="*/ 109610 h 190620"/>
              <a:gd name="connsiteX55" fmla="*/ 121406 w 157133"/>
              <a:gd name="connsiteY55" fmla="*/ 109610 h 190620"/>
              <a:gd name="connsiteX56" fmla="*/ 122377 w 157133"/>
              <a:gd name="connsiteY56" fmla="*/ 109543 h 190620"/>
              <a:gd name="connsiteX57" fmla="*/ 128481 w 157133"/>
              <a:gd name="connsiteY57" fmla="*/ 101493 h 190620"/>
              <a:gd name="connsiteX58" fmla="*/ 122377 w 157133"/>
              <a:gd name="connsiteY58" fmla="*/ 95389 h 190620"/>
              <a:gd name="connsiteX59" fmla="*/ 121406 w 157133"/>
              <a:gd name="connsiteY59" fmla="*/ 95323 h 190620"/>
              <a:gd name="connsiteX60" fmla="*/ 121396 w 157133"/>
              <a:gd name="connsiteY60" fmla="*/ 57223 h 190620"/>
              <a:gd name="connsiteX61" fmla="*/ 35700 w 157133"/>
              <a:gd name="connsiteY61" fmla="*/ 57223 h 190620"/>
              <a:gd name="connsiteX62" fmla="*/ 34728 w 157133"/>
              <a:gd name="connsiteY62" fmla="*/ 57289 h 190620"/>
              <a:gd name="connsiteX63" fmla="*/ 28625 w 157133"/>
              <a:gd name="connsiteY63" fmla="*/ 65340 h 190620"/>
              <a:gd name="connsiteX64" fmla="*/ 34728 w 157133"/>
              <a:gd name="connsiteY64" fmla="*/ 71443 h 190620"/>
              <a:gd name="connsiteX65" fmla="*/ 35700 w 157133"/>
              <a:gd name="connsiteY65" fmla="*/ 71510 h 190620"/>
              <a:gd name="connsiteX66" fmla="*/ 121406 w 157133"/>
              <a:gd name="connsiteY66" fmla="*/ 71510 h 190620"/>
              <a:gd name="connsiteX67" fmla="*/ 122377 w 157133"/>
              <a:gd name="connsiteY67" fmla="*/ 71443 h 190620"/>
              <a:gd name="connsiteX68" fmla="*/ 128481 w 157133"/>
              <a:gd name="connsiteY68" fmla="*/ 63393 h 190620"/>
              <a:gd name="connsiteX69" fmla="*/ 122377 w 157133"/>
              <a:gd name="connsiteY69" fmla="*/ 57289 h 190620"/>
              <a:gd name="connsiteX70" fmla="*/ 121406 w 157133"/>
              <a:gd name="connsiteY70" fmla="*/ 57223 h 19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57133" h="190620">
                <a:moveTo>
                  <a:pt x="121425" y="73"/>
                </a:moveTo>
                <a:cubicBezTo>
                  <a:pt x="124995" y="73"/>
                  <a:pt x="128016" y="2708"/>
                  <a:pt x="128502" y="6245"/>
                </a:cubicBezTo>
                <a:lnTo>
                  <a:pt x="128568" y="7216"/>
                </a:lnTo>
                <a:lnTo>
                  <a:pt x="128568" y="14351"/>
                </a:lnTo>
                <a:lnTo>
                  <a:pt x="135703" y="14351"/>
                </a:lnTo>
                <a:cubicBezTo>
                  <a:pt x="147538" y="14351"/>
                  <a:pt x="157134" y="23946"/>
                  <a:pt x="157134" y="35782"/>
                </a:cubicBezTo>
                <a:lnTo>
                  <a:pt x="157134" y="133423"/>
                </a:lnTo>
                <a:lnTo>
                  <a:pt x="121377" y="133423"/>
                </a:lnTo>
                <a:lnTo>
                  <a:pt x="119910" y="133470"/>
                </a:lnTo>
                <a:cubicBezTo>
                  <a:pt x="109256" y="134203"/>
                  <a:pt x="100766" y="142668"/>
                  <a:pt x="100003" y="153320"/>
                </a:cubicBezTo>
                <a:lnTo>
                  <a:pt x="99946" y="154854"/>
                </a:lnTo>
                <a:lnTo>
                  <a:pt x="99946" y="190620"/>
                </a:lnTo>
                <a:lnTo>
                  <a:pt x="21450" y="190620"/>
                </a:lnTo>
                <a:cubicBezTo>
                  <a:pt x="9614" y="190620"/>
                  <a:pt x="19" y="181025"/>
                  <a:pt x="19" y="169189"/>
                </a:cubicBezTo>
                <a:lnTo>
                  <a:pt x="0" y="35791"/>
                </a:lnTo>
                <a:cubicBezTo>
                  <a:pt x="0" y="23955"/>
                  <a:pt x="9595" y="14360"/>
                  <a:pt x="21431" y="14360"/>
                </a:cubicBezTo>
                <a:lnTo>
                  <a:pt x="28546" y="14351"/>
                </a:lnTo>
                <a:lnTo>
                  <a:pt x="28556" y="7216"/>
                </a:lnTo>
                <a:cubicBezTo>
                  <a:pt x="28557" y="3271"/>
                  <a:pt x="31757" y="74"/>
                  <a:pt x="35702" y="75"/>
                </a:cubicBezTo>
                <a:cubicBezTo>
                  <a:pt x="39270" y="76"/>
                  <a:pt x="42290" y="2710"/>
                  <a:pt x="42777" y="6245"/>
                </a:cubicBezTo>
                <a:lnTo>
                  <a:pt x="42843" y="7216"/>
                </a:lnTo>
                <a:lnTo>
                  <a:pt x="42843" y="14351"/>
                </a:lnTo>
                <a:lnTo>
                  <a:pt x="71418" y="14351"/>
                </a:lnTo>
                <a:lnTo>
                  <a:pt x="71418" y="7216"/>
                </a:lnTo>
                <a:cubicBezTo>
                  <a:pt x="71378" y="3271"/>
                  <a:pt x="74544" y="40"/>
                  <a:pt x="78489" y="0"/>
                </a:cubicBezTo>
                <a:cubicBezTo>
                  <a:pt x="82114" y="-36"/>
                  <a:pt x="85193" y="2648"/>
                  <a:pt x="85649" y="6245"/>
                </a:cubicBezTo>
                <a:lnTo>
                  <a:pt x="85715" y="7216"/>
                </a:lnTo>
                <a:lnTo>
                  <a:pt x="85715" y="14351"/>
                </a:lnTo>
                <a:lnTo>
                  <a:pt x="114262" y="14351"/>
                </a:lnTo>
                <a:lnTo>
                  <a:pt x="114271" y="7216"/>
                </a:lnTo>
                <a:cubicBezTo>
                  <a:pt x="114271" y="3271"/>
                  <a:pt x="117470" y="73"/>
                  <a:pt x="121415" y="73"/>
                </a:cubicBezTo>
                <a:close/>
                <a:moveTo>
                  <a:pt x="152952" y="147710"/>
                </a:moveTo>
                <a:lnTo>
                  <a:pt x="114224" y="186429"/>
                </a:lnTo>
                <a:lnTo>
                  <a:pt x="114233" y="154854"/>
                </a:lnTo>
                <a:lnTo>
                  <a:pt x="114300" y="153882"/>
                </a:lnTo>
                <a:cubicBezTo>
                  <a:pt x="114736" y="150709"/>
                  <a:pt x="117232" y="148213"/>
                  <a:pt x="120406" y="147777"/>
                </a:cubicBezTo>
                <a:lnTo>
                  <a:pt x="121377" y="147710"/>
                </a:lnTo>
                <a:lnTo>
                  <a:pt x="152943" y="147710"/>
                </a:lnTo>
                <a:close/>
                <a:moveTo>
                  <a:pt x="73771" y="133423"/>
                </a:moveTo>
                <a:lnTo>
                  <a:pt x="35700" y="133423"/>
                </a:lnTo>
                <a:lnTo>
                  <a:pt x="34728" y="133489"/>
                </a:lnTo>
                <a:cubicBezTo>
                  <a:pt x="30820" y="134028"/>
                  <a:pt x="28087" y="137632"/>
                  <a:pt x="28625" y="141540"/>
                </a:cubicBezTo>
                <a:cubicBezTo>
                  <a:pt x="29061" y="144713"/>
                  <a:pt x="31556" y="147207"/>
                  <a:pt x="34728" y="147644"/>
                </a:cubicBezTo>
                <a:lnTo>
                  <a:pt x="35700" y="147710"/>
                </a:lnTo>
                <a:lnTo>
                  <a:pt x="73781" y="147710"/>
                </a:lnTo>
                <a:lnTo>
                  <a:pt x="74752" y="147644"/>
                </a:lnTo>
                <a:cubicBezTo>
                  <a:pt x="78660" y="147105"/>
                  <a:pt x="81393" y="143501"/>
                  <a:pt x="80856" y="139593"/>
                </a:cubicBezTo>
                <a:cubicBezTo>
                  <a:pt x="80419" y="136420"/>
                  <a:pt x="77925" y="133926"/>
                  <a:pt x="74752" y="133489"/>
                </a:cubicBezTo>
                <a:lnTo>
                  <a:pt x="73781" y="133423"/>
                </a:lnTo>
                <a:close/>
                <a:moveTo>
                  <a:pt x="121396" y="95323"/>
                </a:moveTo>
                <a:lnTo>
                  <a:pt x="35700" y="95323"/>
                </a:lnTo>
                <a:lnTo>
                  <a:pt x="34728" y="95389"/>
                </a:lnTo>
                <a:cubicBezTo>
                  <a:pt x="30820" y="95928"/>
                  <a:pt x="28087" y="99532"/>
                  <a:pt x="28625" y="103440"/>
                </a:cubicBezTo>
                <a:cubicBezTo>
                  <a:pt x="29061" y="106613"/>
                  <a:pt x="31556" y="109107"/>
                  <a:pt x="34728" y="109543"/>
                </a:cubicBezTo>
                <a:lnTo>
                  <a:pt x="35700" y="109610"/>
                </a:lnTo>
                <a:lnTo>
                  <a:pt x="121406" y="109610"/>
                </a:lnTo>
                <a:lnTo>
                  <a:pt x="122377" y="109543"/>
                </a:lnTo>
                <a:cubicBezTo>
                  <a:pt x="126285" y="109005"/>
                  <a:pt x="129018" y="105401"/>
                  <a:pt x="128481" y="101493"/>
                </a:cubicBezTo>
                <a:cubicBezTo>
                  <a:pt x="128044" y="98320"/>
                  <a:pt x="125550" y="95826"/>
                  <a:pt x="122377" y="95389"/>
                </a:cubicBezTo>
                <a:lnTo>
                  <a:pt x="121406" y="95323"/>
                </a:lnTo>
                <a:close/>
                <a:moveTo>
                  <a:pt x="121396" y="57223"/>
                </a:moveTo>
                <a:lnTo>
                  <a:pt x="35700" y="57223"/>
                </a:lnTo>
                <a:lnTo>
                  <a:pt x="34728" y="57289"/>
                </a:lnTo>
                <a:cubicBezTo>
                  <a:pt x="30820" y="57827"/>
                  <a:pt x="28087" y="61432"/>
                  <a:pt x="28625" y="65340"/>
                </a:cubicBezTo>
                <a:cubicBezTo>
                  <a:pt x="29061" y="68513"/>
                  <a:pt x="31556" y="71007"/>
                  <a:pt x="34728" y="71443"/>
                </a:cubicBezTo>
                <a:lnTo>
                  <a:pt x="35700" y="71510"/>
                </a:lnTo>
                <a:lnTo>
                  <a:pt x="121406" y="71510"/>
                </a:lnTo>
                <a:lnTo>
                  <a:pt x="122377" y="71443"/>
                </a:lnTo>
                <a:cubicBezTo>
                  <a:pt x="126285" y="70906"/>
                  <a:pt x="129018" y="67301"/>
                  <a:pt x="128481" y="63393"/>
                </a:cubicBezTo>
                <a:cubicBezTo>
                  <a:pt x="128044" y="60220"/>
                  <a:pt x="125550" y="57726"/>
                  <a:pt x="122377" y="57289"/>
                </a:cubicBezTo>
                <a:lnTo>
                  <a:pt x="121406" y="57223"/>
                </a:lnTo>
                <a:close/>
              </a:path>
            </a:pathLst>
          </a:custGeom>
          <a:solidFill>
            <a:schemeClr val="tx1"/>
          </a:solidFill>
          <a:ln w="63897" cap="flat">
            <a:noFill/>
            <a:prstDash val="solid"/>
            <a:miter/>
          </a:ln>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20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endParaRPr>
          </a:p>
        </p:txBody>
      </p:sp>
      <p:sp>
        <p:nvSpPr>
          <p:cNvPr id="8" name="Title 7">
            <a:extLst>
              <a:ext uri="{FF2B5EF4-FFF2-40B4-BE49-F238E27FC236}">
                <a16:creationId xmlns:a16="http://schemas.microsoft.com/office/drawing/2014/main" id="{B686D555-E4B9-914E-EC41-4FC268560E03}"/>
              </a:ext>
            </a:extLst>
          </p:cNvPr>
          <p:cNvSpPr>
            <a:spLocks noGrp="1"/>
          </p:cNvSpPr>
          <p:nvPr>
            <p:ph type="title"/>
          </p:nvPr>
        </p:nvSpPr>
        <p:spPr>
          <a:xfrm>
            <a:off x="588264" y="3152001"/>
            <a:ext cx="3193021" cy="553998"/>
          </a:xfrm>
        </p:spPr>
        <p:txBody>
          <a:bodyPr/>
          <a:lstStyle/>
          <a:p>
            <a:r>
              <a:rPr lang="en-US"/>
              <a:t>Agenda</a:t>
            </a:r>
          </a:p>
        </p:txBody>
      </p:sp>
      <p:sp>
        <p:nvSpPr>
          <p:cNvPr id="11" name="Rounded Rectangle 62" descr="Number 1">
            <a:extLst>
              <a:ext uri="{FF2B5EF4-FFF2-40B4-BE49-F238E27FC236}">
                <a16:creationId xmlns:a16="http://schemas.microsoft.com/office/drawing/2014/main" id="{9262613F-ADB6-1C0C-F035-25C30B216BB4}"/>
              </a:ext>
              <a:ext uri="{C183D7F6-B498-43B3-948B-1728B52AA6E4}">
                <adec:decorative xmlns:adec="http://schemas.microsoft.com/office/drawing/2017/decorative" val="0"/>
              </a:ext>
            </a:extLst>
          </p:cNvPr>
          <p:cNvSpPr/>
          <p:nvPr/>
        </p:nvSpPr>
        <p:spPr bwMode="auto">
          <a:xfrm>
            <a:off x="4034282" y="771085"/>
            <a:ext cx="561135" cy="5627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sym typeface="Rubik Light"/>
              </a:rPr>
              <a:t>1</a:t>
            </a:r>
          </a:p>
        </p:txBody>
      </p:sp>
      <p:sp>
        <p:nvSpPr>
          <p:cNvPr id="12" name="TextBox 11">
            <a:extLst>
              <a:ext uri="{FF2B5EF4-FFF2-40B4-BE49-F238E27FC236}">
                <a16:creationId xmlns:a16="http://schemas.microsoft.com/office/drawing/2014/main" id="{533AC634-F21F-D66B-3C4E-20122F34147B}"/>
              </a:ext>
            </a:extLst>
          </p:cNvPr>
          <p:cNvSpPr txBox="1"/>
          <p:nvPr/>
        </p:nvSpPr>
        <p:spPr>
          <a:xfrm>
            <a:off x="4848168" y="898557"/>
            <a:ext cx="6883400"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a:ea typeface="+mn-ea"/>
                <a:cs typeface="Segoe Sans Display" pitchFamily="2" charset="0"/>
              </a:rPr>
              <a:t>What is Security Copilot?</a:t>
            </a:r>
          </a:p>
        </p:txBody>
      </p:sp>
      <p:cxnSp>
        <p:nvCxnSpPr>
          <p:cNvPr id="13" name="Straight Connector 12">
            <a:extLst>
              <a:ext uri="{FF2B5EF4-FFF2-40B4-BE49-F238E27FC236}">
                <a16:creationId xmlns:a16="http://schemas.microsoft.com/office/drawing/2014/main" id="{C61BD28D-05ED-5242-1895-507AF9D88C3D}"/>
              </a:ext>
              <a:ext uri="{C183D7F6-B498-43B3-948B-1728B52AA6E4}">
                <adec:decorative xmlns:adec="http://schemas.microsoft.com/office/drawing/2017/decorative" val="1"/>
              </a:ext>
            </a:extLst>
          </p:cNvPr>
          <p:cNvCxnSpPr>
            <a:cxnSpLocks/>
          </p:cNvCxnSpPr>
          <p:nvPr/>
        </p:nvCxnSpPr>
        <p:spPr>
          <a:xfrm>
            <a:off x="3781532" y="1519107"/>
            <a:ext cx="7821957"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14" name="Rounded Rectangle 62" descr="Number 2">
            <a:extLst>
              <a:ext uri="{FF2B5EF4-FFF2-40B4-BE49-F238E27FC236}">
                <a16:creationId xmlns:a16="http://schemas.microsoft.com/office/drawing/2014/main" id="{E3E1227D-0B2B-353A-545D-742CC1A82E05}"/>
              </a:ext>
              <a:ext uri="{C183D7F6-B498-43B3-948B-1728B52AA6E4}">
                <adec:decorative xmlns:adec="http://schemas.microsoft.com/office/drawing/2017/decorative" val="0"/>
              </a:ext>
            </a:extLst>
          </p:cNvPr>
          <p:cNvSpPr/>
          <p:nvPr/>
        </p:nvSpPr>
        <p:spPr bwMode="auto">
          <a:xfrm>
            <a:off x="4034282" y="1704406"/>
            <a:ext cx="561135" cy="5627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rPr>
              <a:t>2</a:t>
            </a:r>
          </a:p>
        </p:txBody>
      </p:sp>
      <p:sp>
        <p:nvSpPr>
          <p:cNvPr id="15" name="TextBox 14">
            <a:extLst>
              <a:ext uri="{FF2B5EF4-FFF2-40B4-BE49-F238E27FC236}">
                <a16:creationId xmlns:a16="http://schemas.microsoft.com/office/drawing/2014/main" id="{81B71DBF-923E-EF57-CD32-FCF9AC326E24}"/>
              </a:ext>
            </a:extLst>
          </p:cNvPr>
          <p:cNvSpPr txBox="1"/>
          <p:nvPr/>
        </p:nvSpPr>
        <p:spPr>
          <a:xfrm>
            <a:off x="4848168" y="1831879"/>
            <a:ext cx="6883400"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a:ea typeface="+mn-ea"/>
                <a:cs typeface="Segoe Sans Display" pitchFamily="2" charset="0"/>
              </a:rPr>
              <a:t>Why it exists</a:t>
            </a:r>
          </a:p>
        </p:txBody>
      </p:sp>
      <p:cxnSp>
        <p:nvCxnSpPr>
          <p:cNvPr id="16" name="Straight Connector 15">
            <a:extLst>
              <a:ext uri="{FF2B5EF4-FFF2-40B4-BE49-F238E27FC236}">
                <a16:creationId xmlns:a16="http://schemas.microsoft.com/office/drawing/2014/main" id="{263A337E-CE47-0B43-C902-CBE351345E83}"/>
              </a:ext>
              <a:ext uri="{C183D7F6-B498-43B3-948B-1728B52AA6E4}">
                <adec:decorative xmlns:adec="http://schemas.microsoft.com/office/drawing/2017/decorative" val="1"/>
              </a:ext>
            </a:extLst>
          </p:cNvPr>
          <p:cNvCxnSpPr>
            <a:cxnSpLocks/>
          </p:cNvCxnSpPr>
          <p:nvPr/>
        </p:nvCxnSpPr>
        <p:spPr>
          <a:xfrm>
            <a:off x="3781532" y="2452428"/>
            <a:ext cx="7821957"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17" name="Rounded Rectangle 62" descr="Number 3">
            <a:extLst>
              <a:ext uri="{FF2B5EF4-FFF2-40B4-BE49-F238E27FC236}">
                <a16:creationId xmlns:a16="http://schemas.microsoft.com/office/drawing/2014/main" id="{7AED1871-56DF-8752-DB2F-97AE52C9E869}"/>
              </a:ext>
              <a:ext uri="{C183D7F6-B498-43B3-948B-1728B52AA6E4}">
                <adec:decorative xmlns:adec="http://schemas.microsoft.com/office/drawing/2017/decorative" val="0"/>
              </a:ext>
            </a:extLst>
          </p:cNvPr>
          <p:cNvSpPr/>
          <p:nvPr/>
        </p:nvSpPr>
        <p:spPr bwMode="auto">
          <a:xfrm>
            <a:off x="4034282" y="2637727"/>
            <a:ext cx="561135" cy="5627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rPr>
              <a:t>3</a:t>
            </a:r>
          </a:p>
        </p:txBody>
      </p:sp>
      <p:sp>
        <p:nvSpPr>
          <p:cNvPr id="18" name="TextBox 17">
            <a:extLst>
              <a:ext uri="{FF2B5EF4-FFF2-40B4-BE49-F238E27FC236}">
                <a16:creationId xmlns:a16="http://schemas.microsoft.com/office/drawing/2014/main" id="{41C73AF2-453C-639B-7AD6-FCA740B6323E}"/>
              </a:ext>
            </a:extLst>
          </p:cNvPr>
          <p:cNvSpPr txBox="1"/>
          <p:nvPr/>
        </p:nvSpPr>
        <p:spPr>
          <a:xfrm>
            <a:off x="4848168" y="2765200"/>
            <a:ext cx="6883400"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a:ea typeface="+mn-ea"/>
                <a:cs typeface="Segoe Sans Display" pitchFamily="2" charset="0"/>
              </a:rPr>
              <a:t>How Security Copilot works</a:t>
            </a:r>
          </a:p>
        </p:txBody>
      </p:sp>
      <p:cxnSp>
        <p:nvCxnSpPr>
          <p:cNvPr id="19" name="Straight Connector 18">
            <a:extLst>
              <a:ext uri="{FF2B5EF4-FFF2-40B4-BE49-F238E27FC236}">
                <a16:creationId xmlns:a16="http://schemas.microsoft.com/office/drawing/2014/main" id="{C85564CA-3088-98AA-7FE6-2595786A66B5}"/>
              </a:ext>
              <a:ext uri="{C183D7F6-B498-43B3-948B-1728B52AA6E4}">
                <adec:decorative xmlns:adec="http://schemas.microsoft.com/office/drawing/2017/decorative" val="1"/>
              </a:ext>
            </a:extLst>
          </p:cNvPr>
          <p:cNvCxnSpPr>
            <a:cxnSpLocks/>
          </p:cNvCxnSpPr>
          <p:nvPr/>
        </p:nvCxnSpPr>
        <p:spPr>
          <a:xfrm>
            <a:off x="3781532" y="3385749"/>
            <a:ext cx="7821957"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20" name="Rounded Rectangle 62" descr="Number 4">
            <a:extLst>
              <a:ext uri="{FF2B5EF4-FFF2-40B4-BE49-F238E27FC236}">
                <a16:creationId xmlns:a16="http://schemas.microsoft.com/office/drawing/2014/main" id="{29F0EC66-758B-0259-3ABD-AFA3F6E877A6}"/>
              </a:ext>
              <a:ext uri="{C183D7F6-B498-43B3-948B-1728B52AA6E4}">
                <adec:decorative xmlns:adec="http://schemas.microsoft.com/office/drawing/2017/decorative" val="0"/>
              </a:ext>
            </a:extLst>
          </p:cNvPr>
          <p:cNvSpPr/>
          <p:nvPr/>
        </p:nvSpPr>
        <p:spPr bwMode="auto">
          <a:xfrm>
            <a:off x="4034282" y="3571048"/>
            <a:ext cx="561135" cy="5627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rPr>
              <a:t>4</a:t>
            </a:r>
          </a:p>
        </p:txBody>
      </p:sp>
      <p:sp>
        <p:nvSpPr>
          <p:cNvPr id="21" name="TextBox 20">
            <a:extLst>
              <a:ext uri="{FF2B5EF4-FFF2-40B4-BE49-F238E27FC236}">
                <a16:creationId xmlns:a16="http://schemas.microsoft.com/office/drawing/2014/main" id="{4ADBB910-798A-D2DD-AE39-DEB2E3769AD5}"/>
              </a:ext>
            </a:extLst>
          </p:cNvPr>
          <p:cNvSpPr txBox="1"/>
          <p:nvPr/>
        </p:nvSpPr>
        <p:spPr>
          <a:xfrm>
            <a:off x="4848168" y="3698520"/>
            <a:ext cx="6883400"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a:ea typeface="+mn-ea"/>
                <a:cs typeface="Segoe Sans Display" pitchFamily="2" charset="0"/>
              </a:rPr>
              <a:t>Standalone vs. embedded</a:t>
            </a:r>
          </a:p>
        </p:txBody>
      </p:sp>
      <p:cxnSp>
        <p:nvCxnSpPr>
          <p:cNvPr id="22" name="Straight Connector 21">
            <a:extLst>
              <a:ext uri="{FF2B5EF4-FFF2-40B4-BE49-F238E27FC236}">
                <a16:creationId xmlns:a16="http://schemas.microsoft.com/office/drawing/2014/main" id="{F2AD9C58-00C7-85B0-DF92-8D46EE423875}"/>
              </a:ext>
              <a:ext uri="{C183D7F6-B498-43B3-948B-1728B52AA6E4}">
                <adec:decorative xmlns:adec="http://schemas.microsoft.com/office/drawing/2017/decorative" val="1"/>
              </a:ext>
            </a:extLst>
          </p:cNvPr>
          <p:cNvCxnSpPr>
            <a:cxnSpLocks/>
          </p:cNvCxnSpPr>
          <p:nvPr/>
        </p:nvCxnSpPr>
        <p:spPr>
          <a:xfrm>
            <a:off x="3781532" y="4319070"/>
            <a:ext cx="7821957"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23" name="Rounded Rectangle 62" descr="Number 5">
            <a:extLst>
              <a:ext uri="{FF2B5EF4-FFF2-40B4-BE49-F238E27FC236}">
                <a16:creationId xmlns:a16="http://schemas.microsoft.com/office/drawing/2014/main" id="{B86D41F5-4C41-868C-9986-28385F862FEA}"/>
              </a:ext>
              <a:ext uri="{C183D7F6-B498-43B3-948B-1728B52AA6E4}">
                <adec:decorative xmlns:adec="http://schemas.microsoft.com/office/drawing/2017/decorative" val="0"/>
              </a:ext>
            </a:extLst>
          </p:cNvPr>
          <p:cNvSpPr/>
          <p:nvPr/>
        </p:nvSpPr>
        <p:spPr bwMode="auto">
          <a:xfrm>
            <a:off x="4034282" y="4504369"/>
            <a:ext cx="561135" cy="5627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rPr>
              <a:t>5</a:t>
            </a:r>
          </a:p>
        </p:txBody>
      </p:sp>
      <p:sp>
        <p:nvSpPr>
          <p:cNvPr id="24" name="TextBox 23">
            <a:extLst>
              <a:ext uri="{FF2B5EF4-FFF2-40B4-BE49-F238E27FC236}">
                <a16:creationId xmlns:a16="http://schemas.microsoft.com/office/drawing/2014/main" id="{263403F4-2F95-264B-722B-AA865DC03D79}"/>
              </a:ext>
            </a:extLst>
          </p:cNvPr>
          <p:cNvSpPr txBox="1"/>
          <p:nvPr/>
        </p:nvSpPr>
        <p:spPr>
          <a:xfrm>
            <a:off x="4848168" y="4631841"/>
            <a:ext cx="6883400"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a:ea typeface="+mn-ea"/>
                <a:cs typeface="Segoe Sans Display" pitchFamily="2" charset="0"/>
              </a:rPr>
              <a:t>Extensibility/Agents</a:t>
            </a:r>
          </a:p>
        </p:txBody>
      </p:sp>
      <p:cxnSp>
        <p:nvCxnSpPr>
          <p:cNvPr id="32" name="Straight Connector 31">
            <a:extLst>
              <a:ext uri="{FF2B5EF4-FFF2-40B4-BE49-F238E27FC236}">
                <a16:creationId xmlns:a16="http://schemas.microsoft.com/office/drawing/2014/main" id="{3C0118AB-7DEA-61E4-15E6-F2D2523699DA}"/>
              </a:ext>
              <a:ext uri="{C183D7F6-B498-43B3-948B-1728B52AA6E4}">
                <adec:decorative xmlns:adec="http://schemas.microsoft.com/office/drawing/2017/decorative" val="1"/>
              </a:ext>
            </a:extLst>
          </p:cNvPr>
          <p:cNvCxnSpPr>
            <a:cxnSpLocks/>
          </p:cNvCxnSpPr>
          <p:nvPr/>
        </p:nvCxnSpPr>
        <p:spPr>
          <a:xfrm>
            <a:off x="3781532" y="5252391"/>
            <a:ext cx="7821957" cy="0"/>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sp>
        <p:nvSpPr>
          <p:cNvPr id="34" name="Rounded Rectangle 62" descr="Number 6">
            <a:extLst>
              <a:ext uri="{FF2B5EF4-FFF2-40B4-BE49-F238E27FC236}">
                <a16:creationId xmlns:a16="http://schemas.microsoft.com/office/drawing/2014/main" id="{98278CBD-C667-D99A-37FA-0BAC6AC973A5}"/>
              </a:ext>
              <a:ext uri="{C183D7F6-B498-43B3-948B-1728B52AA6E4}">
                <adec:decorative xmlns:adec="http://schemas.microsoft.com/office/drawing/2017/decorative" val="0"/>
              </a:ext>
            </a:extLst>
          </p:cNvPr>
          <p:cNvSpPr/>
          <p:nvPr/>
        </p:nvSpPr>
        <p:spPr bwMode="auto">
          <a:xfrm>
            <a:off x="4034282" y="5437695"/>
            <a:ext cx="561135" cy="562723"/>
          </a:xfrm>
          <a:prstGeom prst="ellipse">
            <a:avLst/>
          </a:prstGeom>
          <a:gradFill flip="none" rotWithShape="1">
            <a:gsLst>
              <a:gs pos="0">
                <a:srgbClr val="C03BC4"/>
              </a:gs>
              <a:gs pos="80000">
                <a:srgbClr val="0078D4"/>
              </a:gs>
            </a:gsLst>
            <a:path path="circle">
              <a:fillToRect l="100000" t="100000"/>
            </a:path>
            <a:tileRect r="-100000" b="-100000"/>
          </a:gradFill>
          <a:ln w="63897" cap="flat">
            <a:noFill/>
            <a:prstDash val="solid"/>
            <a:miter/>
          </a:ln>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panose="020F0502020204030204" pitchFamily="34" charset="0"/>
                <a:ea typeface="+mn-ea"/>
                <a:cs typeface="Segoe UI" pitchFamily="34" charset="0"/>
              </a:rPr>
              <a:t>6</a:t>
            </a:r>
          </a:p>
        </p:txBody>
      </p:sp>
      <p:sp>
        <p:nvSpPr>
          <p:cNvPr id="35" name="TextBox 34">
            <a:extLst>
              <a:ext uri="{FF2B5EF4-FFF2-40B4-BE49-F238E27FC236}">
                <a16:creationId xmlns:a16="http://schemas.microsoft.com/office/drawing/2014/main" id="{D9B9BEF3-ECAD-81C2-35F1-49382FD05DBB}"/>
              </a:ext>
            </a:extLst>
          </p:cNvPr>
          <p:cNvSpPr txBox="1"/>
          <p:nvPr/>
        </p:nvSpPr>
        <p:spPr>
          <a:xfrm>
            <a:off x="4848168" y="5565167"/>
            <a:ext cx="6883400"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defTabSz="932449">
              <a:spcBef>
                <a:spcPts val="200"/>
              </a:spcBef>
              <a:defRPr sz="2400">
                <a:gradFill>
                  <a:gsLst>
                    <a:gs pos="20280">
                      <a:srgbClr val="000000"/>
                    </a:gs>
                    <a:gs pos="41958">
                      <a:srgbClr val="000000"/>
                    </a:gs>
                  </a:gsLst>
                  <a:lin ang="0" scaled="0"/>
                </a:gradFill>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49" rtl="0" eaLnBrk="1" fontAlgn="auto" latinLnBrk="0" hangingPunct="1">
              <a:lnSpc>
                <a:spcPct val="100000"/>
              </a:lnSpc>
              <a:spcBef>
                <a:spcPts val="20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Segoe UI"/>
                <a:ea typeface="+mn-ea"/>
                <a:cs typeface="Segoe Sans Display" pitchFamily="2" charset="0"/>
              </a:rPr>
              <a:t>Demo time</a:t>
            </a:r>
          </a:p>
        </p:txBody>
      </p:sp>
      <p:sp>
        <p:nvSpPr>
          <p:cNvPr id="10" name="Rectangle: Rounded Corners 16">
            <a:extLst>
              <a:ext uri="{FF2B5EF4-FFF2-40B4-BE49-F238E27FC236}">
                <a16:creationId xmlns:a16="http://schemas.microsoft.com/office/drawing/2014/main" id="{713F5388-0A03-A4A5-954F-E81343534992}"/>
              </a:ext>
              <a:ext uri="{C183D7F6-B498-43B3-948B-1728B52AA6E4}">
                <adec:decorative xmlns:adec="http://schemas.microsoft.com/office/drawing/2017/decorative" val="1"/>
              </a:ext>
            </a:extLst>
          </p:cNvPr>
          <p:cNvSpPr/>
          <p:nvPr/>
        </p:nvSpPr>
        <p:spPr bwMode="auto">
          <a:xfrm>
            <a:off x="3781532" y="585786"/>
            <a:ext cx="7822204" cy="5683251"/>
          </a:xfrm>
          <a:prstGeom prst="roundRect">
            <a:avLst>
              <a:gd name="adj" fmla="val 3971"/>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294861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3.125E-6 0 L -3.125E-6 0.03542 " pathEditMode="relative" rAng="0" ptsTypes="AA">
                                      <p:cBhvr>
                                        <p:cTn id="9" dur="700" spd="-100000" fill="hold"/>
                                        <p:tgtEl>
                                          <p:spTgt spid="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grpId="1" nodeType="withEffect">
                                  <p:stCondLst>
                                    <p:cond delay="0"/>
                                  </p:stCondLst>
                                  <p:childTnLst>
                                    <p:animMotion origin="layout" path="M 3.33333E-6 0 L 3.33333E-6 0.03542 " pathEditMode="relative" rAng="0" ptsTypes="AA">
                                      <p:cBhvr>
                                        <p:cTn id="14" dur="700" spd="-100000" fill="hold"/>
                                        <p:tgtEl>
                                          <p:spTgt spid="8"/>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2" presetClass="path" presetSubtype="0" decel="100000" fill="hold" grpId="1" nodeType="withEffect">
                                  <p:stCondLst>
                                    <p:cond delay="100"/>
                                  </p:stCondLst>
                                  <p:childTnLst>
                                    <p:animMotion origin="layout" path="M 3.33333E-6 0 L 3.33333E-6 0.03542 " pathEditMode="relative" rAng="0" ptsTypes="AA">
                                      <p:cBhvr>
                                        <p:cTn id="19" dur="700" spd="-100000" fill="hold"/>
                                        <p:tgtEl>
                                          <p:spTgt spid="10"/>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100"/>
                                  </p:stCondLst>
                                  <p:childTnLst>
                                    <p:animMotion origin="layout" path="M 3.33333E-6 0 L 3.33333E-6 0.03542 " pathEditMode="relative" rAng="0" ptsTypes="AA">
                                      <p:cBhvr>
                                        <p:cTn id="24" dur="700" spd="-100000" fill="hold"/>
                                        <p:tgtEl>
                                          <p:spTgt spid="11"/>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42" presetClass="path" presetSubtype="0" decel="100000" fill="hold" grpId="1" nodeType="withEffect">
                                  <p:stCondLst>
                                    <p:cond delay="100"/>
                                  </p:stCondLst>
                                  <p:childTnLst>
                                    <p:animMotion origin="layout" path="M 3.33333E-6 0 L 3.33333E-6 0.03542 " pathEditMode="relative" rAng="0" ptsTypes="AA">
                                      <p:cBhvr>
                                        <p:cTn id="29" dur="700" spd="-100000" fill="hold"/>
                                        <p:tgtEl>
                                          <p:spTgt spid="12"/>
                                        </p:tgtEl>
                                        <p:attrNameLst>
                                          <p:attrName>ppt_x</p:attrName>
                                          <p:attrName>ppt_y</p:attrName>
                                        </p:attrNameLst>
                                      </p:cBhvr>
                                      <p:rCtr x="0" y="1759"/>
                                    </p:animMotion>
                                  </p:childTnLst>
                                </p:cTn>
                              </p:par>
                              <p:par>
                                <p:cTn id="30" presetID="10" presetClass="entr" presetSubtype="0" fill="hold" nodeType="withEffect">
                                  <p:stCondLst>
                                    <p:cond delay="2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42" presetClass="path" presetSubtype="0" decel="100000" fill="hold" nodeType="withEffect">
                                  <p:stCondLst>
                                    <p:cond delay="200"/>
                                  </p:stCondLst>
                                  <p:childTnLst>
                                    <p:animMotion origin="layout" path="M 3.33333E-6 0 L 3.33333E-6 0.03542 " pathEditMode="relative" rAng="0" ptsTypes="AA">
                                      <p:cBhvr>
                                        <p:cTn id="34" dur="700" spd="-100000" fill="hold"/>
                                        <p:tgtEl>
                                          <p:spTgt spid="13"/>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grpId="1" nodeType="withEffect">
                                  <p:stCondLst>
                                    <p:cond delay="200"/>
                                  </p:stCondLst>
                                  <p:childTnLst>
                                    <p:animMotion origin="layout" path="M 3.33333E-6 0 L 3.33333E-6 0.03542 " pathEditMode="relative" rAng="0" ptsTypes="AA">
                                      <p:cBhvr>
                                        <p:cTn id="39" dur="700" spd="-100000" fill="hold"/>
                                        <p:tgtEl>
                                          <p:spTgt spid="14"/>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42" presetClass="path" presetSubtype="0" decel="100000" fill="hold" grpId="1" nodeType="withEffect">
                                  <p:stCondLst>
                                    <p:cond delay="200"/>
                                  </p:stCondLst>
                                  <p:childTnLst>
                                    <p:animMotion origin="layout" path="M 3.33333E-6 0 L 3.33333E-6 0.03542 " pathEditMode="relative" rAng="0" ptsTypes="AA">
                                      <p:cBhvr>
                                        <p:cTn id="44" dur="700" spd="-100000" fill="hold"/>
                                        <p:tgtEl>
                                          <p:spTgt spid="15"/>
                                        </p:tgtEl>
                                        <p:attrNameLst>
                                          <p:attrName>ppt_x</p:attrName>
                                          <p:attrName>ppt_y</p:attrName>
                                        </p:attrNameLst>
                                      </p:cBhvr>
                                      <p:rCtr x="0" y="1759"/>
                                    </p:animMotion>
                                  </p:childTnLst>
                                </p:cTn>
                              </p:par>
                              <p:par>
                                <p:cTn id="45" presetID="10" presetClass="entr" presetSubtype="0" fill="hold" nodeType="withEffect">
                                  <p:stCondLst>
                                    <p:cond delay="3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42" presetClass="path" presetSubtype="0" decel="100000" fill="hold" nodeType="withEffect">
                                  <p:stCondLst>
                                    <p:cond delay="300"/>
                                  </p:stCondLst>
                                  <p:childTnLst>
                                    <p:animMotion origin="layout" path="M 3.33333E-6 0 L 3.33333E-6 0.03542 " pathEditMode="relative" rAng="0" ptsTypes="AA">
                                      <p:cBhvr>
                                        <p:cTn id="49" dur="700" spd="-100000" fill="hold"/>
                                        <p:tgtEl>
                                          <p:spTgt spid="16"/>
                                        </p:tgtEl>
                                        <p:attrNameLst>
                                          <p:attrName>ppt_x</p:attrName>
                                          <p:attrName>ppt_y</p:attrName>
                                        </p:attrNameLst>
                                      </p:cBhvr>
                                      <p:rCtr x="0" y="1759"/>
                                    </p:animMotion>
                                  </p:childTnLst>
                                </p:cTn>
                              </p:par>
                              <p:par>
                                <p:cTn id="50" presetID="10" presetClass="entr" presetSubtype="0" fill="hold" grpId="0" nodeType="withEffect">
                                  <p:stCondLst>
                                    <p:cond delay="3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42" presetClass="path" presetSubtype="0" decel="100000" fill="hold" grpId="1" nodeType="withEffect">
                                  <p:stCondLst>
                                    <p:cond delay="300"/>
                                  </p:stCondLst>
                                  <p:childTnLst>
                                    <p:animMotion origin="layout" path="M 3.33333E-6 0 L 3.33333E-6 0.03542 " pathEditMode="relative" rAng="0" ptsTypes="AA">
                                      <p:cBhvr>
                                        <p:cTn id="54" dur="700" spd="-100000" fill="hold"/>
                                        <p:tgtEl>
                                          <p:spTgt spid="17"/>
                                        </p:tgtEl>
                                        <p:attrNameLst>
                                          <p:attrName>ppt_x</p:attrName>
                                          <p:attrName>ppt_y</p:attrName>
                                        </p:attrNameLst>
                                      </p:cBhvr>
                                      <p:rCtr x="0" y="1759"/>
                                    </p:animMotion>
                                  </p:childTnLst>
                                </p:cTn>
                              </p:par>
                              <p:par>
                                <p:cTn id="55" presetID="10" presetClass="entr" presetSubtype="0" fill="hold" grpId="0" nodeType="withEffect">
                                  <p:stCondLst>
                                    <p:cond delay="3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42" presetClass="path" presetSubtype="0" decel="100000" fill="hold" grpId="1" nodeType="withEffect">
                                  <p:stCondLst>
                                    <p:cond delay="300"/>
                                  </p:stCondLst>
                                  <p:childTnLst>
                                    <p:animMotion origin="layout" path="M 3.33333E-6 0 L 3.33333E-6 0.03542 " pathEditMode="relative" rAng="0" ptsTypes="AA">
                                      <p:cBhvr>
                                        <p:cTn id="59" dur="700" spd="-100000" fill="hold"/>
                                        <p:tgtEl>
                                          <p:spTgt spid="18"/>
                                        </p:tgtEl>
                                        <p:attrNameLst>
                                          <p:attrName>ppt_x</p:attrName>
                                          <p:attrName>ppt_y</p:attrName>
                                        </p:attrNameLst>
                                      </p:cBhvr>
                                      <p:rCtr x="0" y="1759"/>
                                    </p:animMotion>
                                  </p:childTnLst>
                                </p:cTn>
                              </p:par>
                              <p:par>
                                <p:cTn id="60" presetID="10" presetClass="entr" presetSubtype="0" fill="hold" grpId="0" nodeType="withEffect">
                                  <p:stCondLst>
                                    <p:cond delay="40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42" presetClass="path" presetSubtype="0" decel="100000" fill="hold" grpId="1" nodeType="withEffect">
                                  <p:stCondLst>
                                    <p:cond delay="400"/>
                                  </p:stCondLst>
                                  <p:childTnLst>
                                    <p:animMotion origin="layout" path="M 3.33333E-6 0 L 3.33333E-6 0.03542 " pathEditMode="relative" rAng="0" ptsTypes="AA">
                                      <p:cBhvr>
                                        <p:cTn id="64" dur="700" spd="-100000" fill="hold"/>
                                        <p:tgtEl>
                                          <p:spTgt spid="20"/>
                                        </p:tgtEl>
                                        <p:attrNameLst>
                                          <p:attrName>ppt_x</p:attrName>
                                          <p:attrName>ppt_y</p:attrName>
                                        </p:attrNameLst>
                                      </p:cBhvr>
                                      <p:rCtr x="0" y="1759"/>
                                    </p:animMotion>
                                  </p:childTnLst>
                                </p:cTn>
                              </p:par>
                              <p:par>
                                <p:cTn id="65" presetID="10" presetClass="entr" presetSubtype="0" fill="hold" grpId="0" nodeType="withEffect">
                                  <p:stCondLst>
                                    <p:cond delay="4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42" presetClass="path" presetSubtype="0" decel="100000" fill="hold" grpId="1" nodeType="withEffect">
                                  <p:stCondLst>
                                    <p:cond delay="400"/>
                                  </p:stCondLst>
                                  <p:childTnLst>
                                    <p:animMotion origin="layout" path="M 3.33333E-6 0 L 3.33333E-6 0.03542 " pathEditMode="relative" rAng="0" ptsTypes="AA">
                                      <p:cBhvr>
                                        <p:cTn id="69" dur="700" spd="-100000" fill="hold"/>
                                        <p:tgtEl>
                                          <p:spTgt spid="21"/>
                                        </p:tgtEl>
                                        <p:attrNameLst>
                                          <p:attrName>ppt_x</p:attrName>
                                          <p:attrName>ppt_y</p:attrName>
                                        </p:attrNameLst>
                                      </p:cBhvr>
                                      <p:rCtr x="0" y="1759"/>
                                    </p:animMotion>
                                  </p:childTnLst>
                                </p:cTn>
                              </p:par>
                              <p:par>
                                <p:cTn id="70" presetID="10" presetClass="entr" presetSubtype="0" fill="hold" nodeType="withEffect">
                                  <p:stCondLst>
                                    <p:cond delay="50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42" presetClass="path" presetSubtype="0" decel="100000" fill="hold" nodeType="withEffect">
                                  <p:stCondLst>
                                    <p:cond delay="500"/>
                                  </p:stCondLst>
                                  <p:childTnLst>
                                    <p:animMotion origin="layout" path="M 3.33333E-6 0 L 3.33333E-6 0.03542 " pathEditMode="relative" rAng="0" ptsTypes="AA">
                                      <p:cBhvr>
                                        <p:cTn id="74" dur="700" spd="-100000" fill="hold"/>
                                        <p:tgtEl>
                                          <p:spTgt spid="22"/>
                                        </p:tgtEl>
                                        <p:attrNameLst>
                                          <p:attrName>ppt_x</p:attrName>
                                          <p:attrName>ppt_y</p:attrName>
                                        </p:attrNameLst>
                                      </p:cBhvr>
                                      <p:rCtr x="0" y="1759"/>
                                    </p:animMotion>
                                  </p:childTnLst>
                                </p:cTn>
                              </p:par>
                              <p:par>
                                <p:cTn id="75" presetID="10" presetClass="entr" presetSubtype="0" fill="hold" grpId="0" nodeType="withEffect">
                                  <p:stCondLst>
                                    <p:cond delay="50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par>
                                <p:cTn id="78" presetID="42" presetClass="path" presetSubtype="0" decel="100000" fill="hold" grpId="1" nodeType="withEffect">
                                  <p:stCondLst>
                                    <p:cond delay="500"/>
                                  </p:stCondLst>
                                  <p:childTnLst>
                                    <p:animMotion origin="layout" path="M 3.33333E-6 0 L 3.33333E-6 0.03542 " pathEditMode="relative" rAng="0" ptsTypes="AA">
                                      <p:cBhvr>
                                        <p:cTn id="79" dur="700" spd="-100000" fill="hold"/>
                                        <p:tgtEl>
                                          <p:spTgt spid="23"/>
                                        </p:tgtEl>
                                        <p:attrNameLst>
                                          <p:attrName>ppt_x</p:attrName>
                                          <p:attrName>ppt_y</p:attrName>
                                        </p:attrNameLst>
                                      </p:cBhvr>
                                      <p:rCtr x="0" y="1759"/>
                                    </p:animMotion>
                                  </p:childTnLst>
                                </p:cTn>
                              </p:par>
                              <p:par>
                                <p:cTn id="80" presetID="10" presetClass="entr" presetSubtype="0" fill="hold" grpId="0" nodeType="withEffect">
                                  <p:stCondLst>
                                    <p:cond delay="50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par>
                                <p:cTn id="83" presetID="42" presetClass="path" presetSubtype="0" decel="100000" fill="hold" grpId="1" nodeType="withEffect">
                                  <p:stCondLst>
                                    <p:cond delay="500"/>
                                  </p:stCondLst>
                                  <p:childTnLst>
                                    <p:animMotion origin="layout" path="M 3.33333E-6 0 L 3.33333E-6 0.03542 " pathEditMode="relative" rAng="0" ptsTypes="AA">
                                      <p:cBhvr>
                                        <p:cTn id="84" dur="700" spd="-100000" fill="hold"/>
                                        <p:tgtEl>
                                          <p:spTgt spid="24"/>
                                        </p:tgtEl>
                                        <p:attrNameLst>
                                          <p:attrName>ppt_x</p:attrName>
                                          <p:attrName>ppt_y</p:attrName>
                                        </p:attrNameLst>
                                      </p:cBhvr>
                                      <p:rCtr x="0" y="1759"/>
                                    </p:animMotion>
                                  </p:childTnLst>
                                </p:cTn>
                              </p:par>
                              <p:par>
                                <p:cTn id="85" presetID="10" presetClass="entr" presetSubtype="0" fill="hold" nodeType="withEffect">
                                  <p:stCondLst>
                                    <p:cond delay="60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par>
                                <p:cTn id="88" presetID="42" presetClass="path" presetSubtype="0" decel="100000" fill="hold" nodeType="withEffect">
                                  <p:stCondLst>
                                    <p:cond delay="600"/>
                                  </p:stCondLst>
                                  <p:childTnLst>
                                    <p:animMotion origin="layout" path="M 3.33333E-6 0 L 3.33333E-6 0.03542 " pathEditMode="relative" rAng="0" ptsTypes="AA">
                                      <p:cBhvr>
                                        <p:cTn id="89" dur="700" spd="-100000" fill="hold"/>
                                        <p:tgtEl>
                                          <p:spTgt spid="32"/>
                                        </p:tgtEl>
                                        <p:attrNameLst>
                                          <p:attrName>ppt_x</p:attrName>
                                          <p:attrName>ppt_y</p:attrName>
                                        </p:attrNameLst>
                                      </p:cBhvr>
                                      <p:rCtr x="0" y="1759"/>
                                    </p:animMotion>
                                  </p:childTnLst>
                                </p:cTn>
                              </p:par>
                              <p:par>
                                <p:cTn id="90" presetID="10" presetClass="entr" presetSubtype="0" fill="hold" grpId="0" nodeType="withEffect">
                                  <p:stCondLst>
                                    <p:cond delay="60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par>
                                <p:cTn id="93" presetID="42" presetClass="path" presetSubtype="0" decel="100000" fill="hold" grpId="1" nodeType="withEffect">
                                  <p:stCondLst>
                                    <p:cond delay="600"/>
                                  </p:stCondLst>
                                  <p:childTnLst>
                                    <p:animMotion origin="layout" path="M 3.33333E-6 0 L 3.33333E-6 0.03542 " pathEditMode="relative" rAng="0" ptsTypes="AA">
                                      <p:cBhvr>
                                        <p:cTn id="94" dur="700" spd="-100000" fill="hold"/>
                                        <p:tgtEl>
                                          <p:spTgt spid="34"/>
                                        </p:tgtEl>
                                        <p:attrNameLst>
                                          <p:attrName>ppt_x</p:attrName>
                                          <p:attrName>ppt_y</p:attrName>
                                        </p:attrNameLst>
                                      </p:cBhvr>
                                      <p:rCtr x="0" y="1759"/>
                                    </p:animMotion>
                                  </p:childTnLst>
                                </p:cTn>
                              </p:par>
                              <p:par>
                                <p:cTn id="95" presetID="10" presetClass="entr" presetSubtype="0" fill="hold" grpId="0" nodeType="withEffect">
                                  <p:stCondLst>
                                    <p:cond delay="60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par>
                                <p:cTn id="98" presetID="42" presetClass="path" presetSubtype="0" decel="100000" fill="hold" grpId="1" nodeType="withEffect">
                                  <p:stCondLst>
                                    <p:cond delay="600"/>
                                  </p:stCondLst>
                                  <p:childTnLst>
                                    <p:animMotion origin="layout" path="M 3.33333E-6 0 L 3.33333E-6 0.03542 " pathEditMode="relative" rAng="0" ptsTypes="AA">
                                      <p:cBhvr>
                                        <p:cTn id="99" dur="700" spd="-100000" fill="hold"/>
                                        <p:tgtEl>
                                          <p:spTgt spid="35"/>
                                        </p:tgtEl>
                                        <p:attrNameLst>
                                          <p:attrName>ppt_x</p:attrName>
                                          <p:attrName>ppt_y</p:attrName>
                                        </p:attrNameLst>
                                      </p:cBhvr>
                                      <p:rCtr x="0" y="1759"/>
                                    </p:animMotion>
                                  </p:childTnLst>
                                </p:cTn>
                              </p:par>
                              <p:par>
                                <p:cTn id="100" presetID="10" presetClass="entr" presetSubtype="0" fill="hold" nodeType="withEffect">
                                  <p:stCondLst>
                                    <p:cond delay="40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500"/>
                                        <p:tgtEl>
                                          <p:spTgt spid="19"/>
                                        </p:tgtEl>
                                      </p:cBhvr>
                                    </p:animEffect>
                                  </p:childTnLst>
                                </p:cTn>
                              </p:par>
                              <p:par>
                                <p:cTn id="103" presetID="42" presetClass="path" presetSubtype="0" decel="100000" fill="hold" nodeType="withEffect">
                                  <p:stCondLst>
                                    <p:cond delay="400"/>
                                  </p:stCondLst>
                                  <p:childTnLst>
                                    <p:animMotion origin="layout" path="M 3.33333E-6 0 L 3.33333E-6 0.03542 " pathEditMode="relative" rAng="0" ptsTypes="AA">
                                      <p:cBhvr>
                                        <p:cTn id="104" dur="700" spd="-100000" fill="hold"/>
                                        <p:tgtEl>
                                          <p:spTgt spid="1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P spid="11" grpId="0" animBg="1"/>
      <p:bldP spid="11" grpId="1" animBg="1"/>
      <p:bldP spid="12" grpId="0"/>
      <p:bldP spid="12" grpId="1"/>
      <p:bldP spid="14" grpId="0" animBg="1"/>
      <p:bldP spid="14" grpId="1" animBg="1"/>
      <p:bldP spid="15" grpId="0"/>
      <p:bldP spid="15" grpId="1"/>
      <p:bldP spid="17" grpId="0" animBg="1"/>
      <p:bldP spid="17" grpId="1" animBg="1"/>
      <p:bldP spid="18" grpId="0"/>
      <p:bldP spid="18" grpId="1"/>
      <p:bldP spid="20" grpId="0" animBg="1"/>
      <p:bldP spid="20" grpId="1" animBg="1"/>
      <p:bldP spid="21" grpId="0"/>
      <p:bldP spid="21" grpId="1"/>
      <p:bldP spid="23" grpId="0" animBg="1"/>
      <p:bldP spid="23" grpId="1" animBg="1"/>
      <p:bldP spid="24" grpId="0"/>
      <p:bldP spid="24" grpId="1"/>
      <p:bldP spid="34" grpId="0" animBg="1"/>
      <p:bldP spid="34" grpId="1" animBg="1"/>
      <p:bldP spid="35" grpId="0"/>
      <p:bldP spid="35" grpId="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C746-382B-2A05-FBD7-18C76ABB6325}"/>
              </a:ext>
            </a:extLst>
          </p:cNvPr>
          <p:cNvSpPr>
            <a:spLocks noGrp="1"/>
          </p:cNvSpPr>
          <p:nvPr>
            <p:ph type="title"/>
          </p:nvPr>
        </p:nvSpPr>
        <p:spPr>
          <a:xfrm>
            <a:off x="585216" y="3152001"/>
            <a:ext cx="6675120" cy="553998"/>
          </a:xfrm>
        </p:spPr>
        <p:txBody>
          <a:bodyPr/>
          <a:lstStyle/>
          <a:p>
            <a:r>
              <a:rPr lang="en-US"/>
              <a:t>What is Security Copilot?</a:t>
            </a:r>
          </a:p>
        </p:txBody>
      </p:sp>
    </p:spTree>
    <p:extLst>
      <p:ext uri="{BB962C8B-B14F-4D97-AF65-F5344CB8AC3E}">
        <p14:creationId xmlns:p14="http://schemas.microsoft.com/office/powerpoint/2010/main" val="188693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4.58333E-6 0.03889 L -4.58333E-6 3.7037E-7 " pathEditMode="relative" rAng="0" ptsTypes="AA">
                                      <p:cBhvr>
                                        <p:cTn id="9"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9E2F1-6CCD-C707-93AA-9994705CCFC5}"/>
              </a:ext>
            </a:extLst>
          </p:cNvPr>
          <p:cNvSpPr>
            <a:spLocks noGrp="1"/>
          </p:cNvSpPr>
          <p:nvPr>
            <p:ph type="title"/>
          </p:nvPr>
        </p:nvSpPr>
        <p:spPr>
          <a:xfrm>
            <a:off x="588263" y="457200"/>
            <a:ext cx="11018520" cy="923330"/>
          </a:xfrm>
        </p:spPr>
        <p:txBody>
          <a:bodyPr>
            <a:normAutofit fontScale="90000"/>
          </a:bodyPr>
          <a:lstStyle/>
          <a:p>
            <a:pPr algn="ctr"/>
            <a:r>
              <a:rPr lang="en-US"/>
              <a:t>Security Copilot’s </a:t>
            </a:r>
            <a:r>
              <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t>purpose</a:t>
            </a:r>
            <a:br>
              <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br>
            <a:r>
              <a:rPr lang="en-US" sz="2400" spc="0">
                <a:ln>
                  <a:noFill/>
                </a:ln>
                <a:latin typeface="Segoe Sans Display Semibold"/>
                <a:cs typeface="+mn-cs"/>
              </a:rPr>
              <a:t>Tackling industry challenges</a:t>
            </a:r>
            <a:endPar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endParaRPr>
          </a:p>
        </p:txBody>
      </p:sp>
      <p:sp>
        <p:nvSpPr>
          <p:cNvPr id="8" name="Rectangle: Rounded Corners 19">
            <a:extLst>
              <a:ext uri="{FF2B5EF4-FFF2-40B4-BE49-F238E27FC236}">
                <a16:creationId xmlns:a16="http://schemas.microsoft.com/office/drawing/2014/main" id="{E2CC910F-303A-7644-75C3-56025F90567C}"/>
              </a:ext>
              <a:ext uri="{C183D7F6-B498-43B3-948B-1728B52AA6E4}">
                <adec:decorative xmlns:adec="http://schemas.microsoft.com/office/drawing/2017/decorative" val="0"/>
              </a:ext>
            </a:extLst>
          </p:cNvPr>
          <p:cNvSpPr/>
          <p:nvPr/>
        </p:nvSpPr>
        <p:spPr bwMode="auto">
          <a:xfrm>
            <a:off x="1047473" y="2081568"/>
            <a:ext cx="4799634" cy="3818467"/>
          </a:xfrm>
          <a:prstGeom prst="roundRect">
            <a:avLst>
              <a:gd name="adj" fmla="val 4595"/>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274320" tIns="182880" rtlCol="0" anchor="t" anchorCtr="0"/>
          <a:lstStyle/>
          <a:p>
            <a:pPr defTabSz="1371600">
              <a:spcAft>
                <a:spcPts val="1800"/>
              </a:spcAft>
              <a:tabLst>
                <a:tab pos="1371600" algn="l"/>
              </a:tabLst>
              <a:defRPr/>
            </a:pPr>
            <a:r>
              <a:rPr lang="en-US" sz="2400">
                <a:ln w="3175">
                  <a:noFill/>
                </a:ln>
                <a:gradFill>
                  <a:gsLst>
                    <a:gs pos="0">
                      <a:srgbClr val="FFA38B"/>
                    </a:gs>
                    <a:gs pos="80000">
                      <a:srgbClr val="D59ED7"/>
                    </a:gs>
                  </a:gsLst>
                  <a:path path="circle">
                    <a:fillToRect l="100000" t="100000"/>
                  </a:path>
                </a:gradFill>
                <a:latin typeface="+mj-lt"/>
                <a:cs typeface="Segoe UI" panose="020B0502040204020203" pitchFamily="34" charset="0"/>
              </a:rPr>
              <a:t>Shortage of </a:t>
            </a:r>
            <a:br>
              <a:rPr lang="en-US" sz="2400">
                <a:ln w="3175">
                  <a:noFill/>
                </a:ln>
                <a:gradFill>
                  <a:gsLst>
                    <a:gs pos="0">
                      <a:srgbClr val="FFA38B"/>
                    </a:gs>
                    <a:gs pos="80000">
                      <a:srgbClr val="D59ED7"/>
                    </a:gs>
                  </a:gsLst>
                  <a:path path="circle">
                    <a:fillToRect l="100000" t="100000"/>
                  </a:path>
                </a:gradFill>
                <a:latin typeface="+mj-lt"/>
                <a:cs typeface="Segoe UI" panose="020B0502040204020203" pitchFamily="34" charset="0"/>
              </a:rPr>
            </a:br>
            <a:r>
              <a:rPr lang="en-US" sz="2400">
                <a:ln w="3175">
                  <a:noFill/>
                </a:ln>
                <a:gradFill>
                  <a:gsLst>
                    <a:gs pos="0">
                      <a:srgbClr val="FFA38B"/>
                    </a:gs>
                    <a:gs pos="80000">
                      <a:srgbClr val="D59ED7"/>
                    </a:gs>
                  </a:gsLst>
                  <a:path path="circle">
                    <a:fillToRect l="100000" t="100000"/>
                  </a:path>
                </a:gradFill>
                <a:latin typeface="+mj-lt"/>
                <a:cs typeface="Segoe UI" panose="020B0502040204020203" pitchFamily="34" charset="0"/>
              </a:rPr>
              <a:t>security expertise</a:t>
            </a:r>
          </a:p>
          <a:p>
            <a:pPr defTabSz="932742">
              <a:spcAft>
                <a:spcPts val="1800"/>
              </a:spcAft>
              <a:buSzPct val="90000"/>
              <a:defRPr/>
            </a:pPr>
            <a:r>
              <a:rPr lang="en-US" sz="1800">
                <a:cs typeface="Segoe UI"/>
              </a:rPr>
              <a:t>Requires highly specialized skills</a:t>
            </a:r>
          </a:p>
          <a:p>
            <a:pPr defTabSz="932742">
              <a:spcAft>
                <a:spcPts val="1800"/>
              </a:spcAft>
              <a:buSzPct val="90000"/>
              <a:defRPr/>
            </a:pPr>
            <a:r>
              <a:rPr lang="en-US" sz="1800">
                <a:cs typeface="Segoe UI"/>
              </a:rPr>
              <a:t>Operates in a siloed part of </a:t>
            </a:r>
            <a:br>
              <a:rPr lang="en-US" sz="1800">
                <a:cs typeface="Segoe UI"/>
              </a:rPr>
            </a:br>
            <a:r>
              <a:rPr lang="en-US" sz="1800">
                <a:cs typeface="Segoe UI"/>
              </a:rPr>
              <a:t>the enterprise</a:t>
            </a:r>
          </a:p>
          <a:p>
            <a:pPr defTabSz="932742">
              <a:spcAft>
                <a:spcPts val="1800"/>
              </a:spcAft>
              <a:buSzPct val="90000"/>
              <a:defRPr/>
            </a:pPr>
            <a:r>
              <a:rPr lang="en-US" sz="1800">
                <a:cs typeface="Segoe UI"/>
              </a:rPr>
              <a:t>Tough to hire and staff talent</a:t>
            </a:r>
          </a:p>
          <a:p>
            <a:pPr marL="285750" indent="-285750">
              <a:spcAft>
                <a:spcPts val="1800"/>
              </a:spcAft>
              <a:buFont typeface="Arial" panose="020B0604020202020204" pitchFamily="34" charset="0"/>
              <a:buChar char="•"/>
            </a:pPr>
            <a:endParaRPr lang="en-US" sz="1800"/>
          </a:p>
        </p:txBody>
      </p:sp>
      <p:sp>
        <p:nvSpPr>
          <p:cNvPr id="13" name="Rectangle: Rounded Corners 19">
            <a:extLst>
              <a:ext uri="{FF2B5EF4-FFF2-40B4-BE49-F238E27FC236}">
                <a16:creationId xmlns:a16="http://schemas.microsoft.com/office/drawing/2014/main" id="{3DB2DE7B-0597-292B-A816-9DC126DA5EC4}"/>
              </a:ext>
              <a:ext uri="{C183D7F6-B498-43B3-948B-1728B52AA6E4}">
                <adec:decorative xmlns:adec="http://schemas.microsoft.com/office/drawing/2017/decorative" val="0"/>
              </a:ext>
            </a:extLst>
          </p:cNvPr>
          <p:cNvSpPr/>
          <p:nvPr/>
        </p:nvSpPr>
        <p:spPr bwMode="auto">
          <a:xfrm>
            <a:off x="6344894" y="2083006"/>
            <a:ext cx="4799634" cy="3818467"/>
          </a:xfrm>
          <a:prstGeom prst="roundRect">
            <a:avLst>
              <a:gd name="adj" fmla="val 4595"/>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274320" tIns="182880" rtlCol="0" anchor="t" anchorCtr="0"/>
          <a:lstStyle/>
          <a:p>
            <a:pPr defTabSz="1371600">
              <a:spcAft>
                <a:spcPts val="1800"/>
              </a:spcAft>
              <a:tabLst>
                <a:tab pos="1371600" algn="l"/>
              </a:tabLst>
              <a:defRPr/>
            </a:pPr>
            <a:r>
              <a:rPr lang="en-US" sz="2400">
                <a:ln w="3175">
                  <a:noFill/>
                </a:ln>
                <a:gradFill>
                  <a:gsLst>
                    <a:gs pos="0">
                      <a:srgbClr val="FFA38B"/>
                    </a:gs>
                    <a:gs pos="80000">
                      <a:srgbClr val="D59ED7"/>
                    </a:gs>
                  </a:gsLst>
                  <a:path path="circle">
                    <a:fillToRect l="100000" t="100000"/>
                  </a:path>
                </a:gradFill>
                <a:latin typeface="+mj-lt"/>
                <a:cs typeface="Segoe UI" panose="020B0502040204020203" pitchFamily="34" charset="0"/>
              </a:rPr>
              <a:t>Complex and </a:t>
            </a:r>
            <a:br>
              <a:rPr lang="en-US" sz="2400">
                <a:ln w="3175">
                  <a:noFill/>
                </a:ln>
                <a:gradFill>
                  <a:gsLst>
                    <a:gs pos="0">
                      <a:srgbClr val="FFA38B"/>
                    </a:gs>
                    <a:gs pos="80000">
                      <a:srgbClr val="D59ED7"/>
                    </a:gs>
                  </a:gsLst>
                  <a:path path="circle">
                    <a:fillToRect l="100000" t="100000"/>
                  </a:path>
                </a:gradFill>
                <a:latin typeface="+mj-lt"/>
                <a:cs typeface="Segoe UI" panose="020B0502040204020203" pitchFamily="34" charset="0"/>
              </a:rPr>
            </a:br>
            <a:r>
              <a:rPr lang="en-US" sz="2400">
                <a:ln w="3175">
                  <a:noFill/>
                </a:ln>
                <a:gradFill>
                  <a:gsLst>
                    <a:gs pos="0">
                      <a:srgbClr val="FFA38B"/>
                    </a:gs>
                    <a:gs pos="80000">
                      <a:srgbClr val="D59ED7"/>
                    </a:gs>
                  </a:gsLst>
                  <a:path path="circle">
                    <a:fillToRect l="100000" t="100000"/>
                  </a:path>
                </a:gradFill>
                <a:latin typeface="+mj-lt"/>
                <a:cs typeface="Segoe UI" panose="020B0502040204020203" pitchFamily="34" charset="0"/>
              </a:rPr>
              <a:t>fragmented tooling</a:t>
            </a:r>
          </a:p>
          <a:p>
            <a:pPr defTabSz="932742">
              <a:spcAft>
                <a:spcPts val="1800"/>
              </a:spcAft>
              <a:buSzPct val="90000"/>
              <a:defRPr/>
            </a:pPr>
            <a:r>
              <a:rPr lang="en-US" sz="1800">
                <a:cs typeface="Segoe UI"/>
              </a:rPr>
              <a:t>Esoteric systems and datasets, </a:t>
            </a:r>
            <a:br>
              <a:rPr lang="en-US" sz="1800">
                <a:cs typeface="Segoe UI"/>
              </a:rPr>
            </a:br>
            <a:r>
              <a:rPr lang="en-US" sz="1800">
                <a:cs typeface="Segoe UI"/>
              </a:rPr>
              <a:t>and domain specific languages </a:t>
            </a:r>
          </a:p>
          <a:p>
            <a:pPr defTabSz="932742">
              <a:spcAft>
                <a:spcPts val="1800"/>
              </a:spcAft>
              <a:buSzPct val="90000"/>
              <a:defRPr/>
            </a:pPr>
            <a:r>
              <a:rPr lang="en-US" sz="1800">
                <a:cs typeface="Segoe UI"/>
              </a:rPr>
              <a:t>Tremendous amount of time, energy, </a:t>
            </a:r>
            <a:br>
              <a:rPr lang="en-US" sz="1800">
                <a:cs typeface="Segoe UI"/>
              </a:rPr>
            </a:br>
            <a:r>
              <a:rPr lang="en-US" sz="1800">
                <a:cs typeface="Segoe UI"/>
              </a:rPr>
              <a:t>and effort to harmonize workflow </a:t>
            </a:r>
            <a:br>
              <a:rPr lang="en-US" sz="1800">
                <a:cs typeface="Segoe UI"/>
              </a:rPr>
            </a:br>
            <a:r>
              <a:rPr lang="en-US" sz="1800">
                <a:cs typeface="Segoe UI"/>
              </a:rPr>
              <a:t>and process across systems</a:t>
            </a:r>
          </a:p>
          <a:p>
            <a:pPr defTabSz="932742">
              <a:spcAft>
                <a:spcPts val="1800"/>
              </a:spcAft>
              <a:buSzPct val="90000"/>
              <a:defRPr/>
            </a:pPr>
            <a:r>
              <a:rPr lang="en-US" sz="1800">
                <a:cs typeface="Segoe UI"/>
              </a:rPr>
              <a:t>Specialties and segmentation in an enterprise emerges as a result</a:t>
            </a:r>
          </a:p>
          <a:p>
            <a:pPr marL="285750" indent="-285750">
              <a:spcAft>
                <a:spcPts val="1800"/>
              </a:spcAft>
              <a:buFont typeface="Arial" panose="020B0604020202020204" pitchFamily="34" charset="0"/>
              <a:buChar char="•"/>
            </a:pPr>
            <a:endParaRPr lang="en-US" sz="1800"/>
          </a:p>
        </p:txBody>
      </p:sp>
      <p:grpSp>
        <p:nvGrpSpPr>
          <p:cNvPr id="5" name="Group 4">
            <a:extLst>
              <a:ext uri="{FF2B5EF4-FFF2-40B4-BE49-F238E27FC236}">
                <a16:creationId xmlns:a16="http://schemas.microsoft.com/office/drawing/2014/main" id="{FE8451B1-57F5-3D1A-4DBA-213D26B9A77C}"/>
              </a:ext>
              <a:ext uri="{C183D7F6-B498-43B3-948B-1728B52AA6E4}">
                <adec:decorative xmlns:adec="http://schemas.microsoft.com/office/drawing/2017/decorative" val="1"/>
              </a:ext>
            </a:extLst>
          </p:cNvPr>
          <p:cNvGrpSpPr/>
          <p:nvPr/>
        </p:nvGrpSpPr>
        <p:grpSpPr>
          <a:xfrm>
            <a:off x="10114840" y="2240389"/>
            <a:ext cx="815045" cy="815045"/>
            <a:chOff x="10114840" y="2240389"/>
            <a:chExt cx="815045" cy="815045"/>
          </a:xfrm>
        </p:grpSpPr>
        <p:grpSp>
          <p:nvGrpSpPr>
            <p:cNvPr id="25" name="Group 24">
              <a:extLst>
                <a:ext uri="{FF2B5EF4-FFF2-40B4-BE49-F238E27FC236}">
                  <a16:creationId xmlns:a16="http://schemas.microsoft.com/office/drawing/2014/main" id="{D7507209-9839-19DB-48BC-AB8CB845B54D}"/>
                </a:ext>
              </a:extLst>
            </p:cNvPr>
            <p:cNvGrpSpPr/>
            <p:nvPr/>
          </p:nvGrpSpPr>
          <p:grpSpPr>
            <a:xfrm>
              <a:off x="10114840" y="2240389"/>
              <a:ext cx="815045" cy="815045"/>
              <a:chOff x="1839347" y="2141812"/>
              <a:chExt cx="1057657" cy="1057657"/>
            </a:xfrm>
          </p:grpSpPr>
          <p:sp>
            <p:nvSpPr>
              <p:cNvPr id="26" name="Oval 25">
                <a:extLst>
                  <a:ext uri="{FF2B5EF4-FFF2-40B4-BE49-F238E27FC236}">
                    <a16:creationId xmlns:a16="http://schemas.microsoft.com/office/drawing/2014/main" id="{BDE1D17F-18FF-9F09-A949-4747FB45E99C}"/>
                  </a:ext>
                </a:extLst>
              </p:cNvPr>
              <p:cNvSpPr/>
              <p:nvPr/>
            </p:nvSpPr>
            <p:spPr bwMode="auto">
              <a:xfrm>
                <a:off x="1839347" y="2141812"/>
                <a:ext cx="1057657" cy="1057657"/>
              </a:xfrm>
              <a:prstGeom prst="ellipse">
                <a:avLst/>
              </a:prstGeom>
              <a:gradFill flip="none" rotWithShape="1">
                <a:gsLst>
                  <a:gs pos="0">
                    <a:srgbClr val="EF545B"/>
                  </a:gs>
                  <a:gs pos="100000">
                    <a:srgbClr val="C23CC0">
                      <a:alpha val="8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effectLst/>
                  <a:uLnTx/>
                  <a:uFillTx/>
                  <a:latin typeface="+mj-lt"/>
                  <a:ea typeface="+mn-ea"/>
                  <a:cs typeface="Segoe UI" pitchFamily="34" charset="0"/>
                </a:endParaRPr>
              </a:p>
            </p:txBody>
          </p:sp>
          <p:sp>
            <p:nvSpPr>
              <p:cNvPr id="27" name="Oval 26">
                <a:extLst>
                  <a:ext uri="{FF2B5EF4-FFF2-40B4-BE49-F238E27FC236}">
                    <a16:creationId xmlns:a16="http://schemas.microsoft.com/office/drawing/2014/main" id="{B1ED53C8-677A-F506-1768-A591E86AD784}"/>
                  </a:ext>
                </a:extLst>
              </p:cNvPr>
              <p:cNvSpPr/>
              <p:nvPr/>
            </p:nvSpPr>
            <p:spPr bwMode="auto">
              <a:xfrm>
                <a:off x="1971344" y="2273809"/>
                <a:ext cx="793662" cy="793662"/>
              </a:xfrm>
              <a:prstGeom prst="ellipse">
                <a:avLst/>
              </a:pr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effectLst/>
                  <a:uLnTx/>
                  <a:uFillTx/>
                  <a:latin typeface="+mj-lt"/>
                  <a:ea typeface="+mn-ea"/>
                  <a:cs typeface="Segoe UI" pitchFamily="34" charset="0"/>
                </a:endParaRPr>
              </a:p>
            </p:txBody>
          </p:sp>
        </p:grpSp>
        <p:pic>
          <p:nvPicPr>
            <p:cNvPr id="3" name="Graphic 2">
              <a:extLst>
                <a:ext uri="{FF2B5EF4-FFF2-40B4-BE49-F238E27FC236}">
                  <a16:creationId xmlns:a16="http://schemas.microsoft.com/office/drawing/2014/main" id="{790236AF-C682-B5F0-6782-7166229099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9482" y="2465031"/>
              <a:ext cx="365760" cy="365760"/>
            </a:xfrm>
            <a:prstGeom prst="rect">
              <a:avLst/>
            </a:prstGeom>
          </p:spPr>
        </p:pic>
      </p:grpSp>
      <p:grpSp>
        <p:nvGrpSpPr>
          <p:cNvPr id="9" name="Group 8">
            <a:extLst>
              <a:ext uri="{FF2B5EF4-FFF2-40B4-BE49-F238E27FC236}">
                <a16:creationId xmlns:a16="http://schemas.microsoft.com/office/drawing/2014/main" id="{686FE37B-B127-CFB8-A40A-738B1BF13876}"/>
              </a:ext>
              <a:ext uri="{C183D7F6-B498-43B3-948B-1728B52AA6E4}">
                <adec:decorative xmlns:adec="http://schemas.microsoft.com/office/drawing/2017/decorative" val="1"/>
              </a:ext>
            </a:extLst>
          </p:cNvPr>
          <p:cNvGrpSpPr/>
          <p:nvPr/>
        </p:nvGrpSpPr>
        <p:grpSpPr>
          <a:xfrm>
            <a:off x="4803143" y="2240390"/>
            <a:ext cx="815045" cy="815045"/>
            <a:chOff x="4803143" y="2240390"/>
            <a:chExt cx="815045" cy="815045"/>
          </a:xfrm>
        </p:grpSpPr>
        <p:grpSp>
          <p:nvGrpSpPr>
            <p:cNvPr id="21" name="Group 20">
              <a:extLst>
                <a:ext uri="{FF2B5EF4-FFF2-40B4-BE49-F238E27FC236}">
                  <a16:creationId xmlns:a16="http://schemas.microsoft.com/office/drawing/2014/main" id="{F8F11493-CCBB-93B5-6F8D-47785C842C62}"/>
                </a:ext>
              </a:extLst>
            </p:cNvPr>
            <p:cNvGrpSpPr/>
            <p:nvPr/>
          </p:nvGrpSpPr>
          <p:grpSpPr>
            <a:xfrm>
              <a:off x="4803143" y="2240390"/>
              <a:ext cx="815045" cy="815045"/>
              <a:chOff x="1839347" y="2141812"/>
              <a:chExt cx="1057657" cy="1057657"/>
            </a:xfrm>
          </p:grpSpPr>
          <p:sp>
            <p:nvSpPr>
              <p:cNvPr id="23" name="Oval 22">
                <a:extLst>
                  <a:ext uri="{FF2B5EF4-FFF2-40B4-BE49-F238E27FC236}">
                    <a16:creationId xmlns:a16="http://schemas.microsoft.com/office/drawing/2014/main" id="{0448B573-D457-E2F4-B74B-B0197829455B}"/>
                  </a:ext>
                </a:extLst>
              </p:cNvPr>
              <p:cNvSpPr/>
              <p:nvPr/>
            </p:nvSpPr>
            <p:spPr bwMode="auto">
              <a:xfrm>
                <a:off x="1839347" y="2141812"/>
                <a:ext cx="1057657" cy="1057657"/>
              </a:xfrm>
              <a:prstGeom prst="ellipse">
                <a:avLst/>
              </a:prstGeom>
              <a:gradFill flip="none" rotWithShape="1">
                <a:gsLst>
                  <a:gs pos="0">
                    <a:srgbClr val="EF545B"/>
                  </a:gs>
                  <a:gs pos="100000">
                    <a:srgbClr val="C23CC0">
                      <a:alpha val="8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effectLst/>
                  <a:uLnTx/>
                  <a:uFillTx/>
                  <a:latin typeface="+mj-lt"/>
                  <a:ea typeface="+mn-ea"/>
                  <a:cs typeface="Segoe UI" pitchFamily="34" charset="0"/>
                </a:endParaRPr>
              </a:p>
            </p:txBody>
          </p:sp>
          <p:sp>
            <p:nvSpPr>
              <p:cNvPr id="24" name="Oval 23">
                <a:extLst>
                  <a:ext uri="{FF2B5EF4-FFF2-40B4-BE49-F238E27FC236}">
                    <a16:creationId xmlns:a16="http://schemas.microsoft.com/office/drawing/2014/main" id="{10CFDC8C-418D-406E-F81D-E458D26D2ED6}"/>
                  </a:ext>
                </a:extLst>
              </p:cNvPr>
              <p:cNvSpPr/>
              <p:nvPr/>
            </p:nvSpPr>
            <p:spPr bwMode="auto">
              <a:xfrm>
                <a:off x="1971344" y="2273809"/>
                <a:ext cx="793662" cy="793662"/>
              </a:xfrm>
              <a:prstGeom prst="ellipse">
                <a:avLst/>
              </a:prstGeom>
              <a:gradFill>
                <a:gsLst>
                  <a:gs pos="0">
                    <a:srgbClr val="C03BC4"/>
                  </a:gs>
                  <a:gs pos="100000">
                    <a:srgbClr val="FF5C39"/>
                  </a:gs>
                </a:gsLst>
                <a:lin ang="54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effectLst/>
                  <a:uLnTx/>
                  <a:uFillTx/>
                  <a:latin typeface="+mj-lt"/>
                  <a:ea typeface="+mn-ea"/>
                  <a:cs typeface="Segoe UI" pitchFamily="34" charset="0"/>
                </a:endParaRPr>
              </a:p>
            </p:txBody>
          </p:sp>
        </p:grpSp>
        <p:pic>
          <p:nvPicPr>
            <p:cNvPr id="7" name="Graphic 6">
              <a:extLst>
                <a:ext uri="{FF2B5EF4-FFF2-40B4-BE49-F238E27FC236}">
                  <a16:creationId xmlns:a16="http://schemas.microsoft.com/office/drawing/2014/main" id="{1F0809E7-1BBA-6924-C184-0AEF1012E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7785" y="2465032"/>
              <a:ext cx="365760" cy="365760"/>
            </a:xfrm>
            <a:prstGeom prst="rect">
              <a:avLst/>
            </a:prstGeom>
          </p:spPr>
        </p:pic>
      </p:grpSp>
    </p:spTree>
    <p:extLst>
      <p:ext uri="{BB962C8B-B14F-4D97-AF65-F5344CB8AC3E}">
        <p14:creationId xmlns:p14="http://schemas.microsoft.com/office/powerpoint/2010/main" val="370919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2"/>
                                        </p:tgtEl>
                                        <p:attrNameLst>
                                          <p:attrName>ppt_x</p:attrName>
                                          <p:attrName>ppt_y</p:attrName>
                                        </p:attrNameLst>
                                      </p:cBhvr>
                                      <p:rCtr x="0" y="1736"/>
                                    </p:animMotion>
                                  </p:childTnLst>
                                </p:cTn>
                              </p:par>
                              <p:par>
                                <p:cTn id="10" presetID="10" presetClass="entr" presetSubtype="0" fill="hold" grpId="0" nodeType="with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grpId="1" nodeType="withEffect">
                                  <p:stCondLst>
                                    <p:cond delay="250"/>
                                  </p:stCondLst>
                                  <p:childTnLst>
                                    <p:animMotion origin="layout" path="M -4.58333E-6 0.03889 L -4.58333E-6 3.7037E-7 " pathEditMode="relative" rAng="0" ptsTypes="AA">
                                      <p:cBhvr>
                                        <p:cTn id="14" dur="500" fill="hold"/>
                                        <p:tgtEl>
                                          <p:spTgt spid="8"/>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par>
                                <p:cTn id="18" presetID="42" presetClass="path" presetSubtype="0" decel="100000" fill="hold" grpId="1" nodeType="withEffect">
                                  <p:stCondLst>
                                    <p:cond delay="500"/>
                                  </p:stCondLst>
                                  <p:childTnLst>
                                    <p:animMotion origin="layout" path="M -4.58333E-6 0.03889 L -4.58333E-6 3.7037E-7 " pathEditMode="relative" rAng="0" ptsTypes="AA">
                                      <p:cBhvr>
                                        <p:cTn id="19" dur="500" fill="hold"/>
                                        <p:tgtEl>
                                          <p:spTgt spid="13"/>
                                        </p:tgtEl>
                                        <p:attrNameLst>
                                          <p:attrName>ppt_x</p:attrName>
                                          <p:attrName>ppt_y</p:attrName>
                                        </p:attrNameLst>
                                      </p:cBhvr>
                                      <p:rCtr x="0" y="-1944"/>
                                    </p:animMotion>
                                  </p:childTnLst>
                                </p:cTn>
                              </p:par>
                              <p:par>
                                <p:cTn id="20" presetID="10" presetClass="entr" presetSubtype="0"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42" presetClass="path" presetSubtype="0" decel="100000" fill="hold" nodeType="withEffect">
                                  <p:stCondLst>
                                    <p:cond delay="250"/>
                                  </p:stCondLst>
                                  <p:childTnLst>
                                    <p:animMotion origin="layout" path="M 3.33333E-6 -0.03472 L 3.33333E-6 3.7037E-7 " pathEditMode="relative" rAng="0" ptsTypes="AA">
                                      <p:cBhvr>
                                        <p:cTn id="24" dur="500" fill="hold"/>
                                        <p:tgtEl>
                                          <p:spTgt spid="9"/>
                                        </p:tgtEl>
                                        <p:attrNameLst>
                                          <p:attrName>ppt_x</p:attrName>
                                          <p:attrName>ppt_y</p:attrName>
                                        </p:attrNameLst>
                                      </p:cBhvr>
                                      <p:rCtr x="0" y="1736"/>
                                    </p:animMotion>
                                  </p:childTnLst>
                                </p:cTn>
                              </p:par>
                              <p:par>
                                <p:cTn id="25" presetID="10" presetClass="entr" presetSubtype="0" fill="hold"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par>
                                <p:cTn id="28" presetID="42" presetClass="path" presetSubtype="0" decel="100000" fill="hold" nodeType="withEffect">
                                  <p:stCondLst>
                                    <p:cond delay="500"/>
                                  </p:stCondLst>
                                  <p:childTnLst>
                                    <p:animMotion origin="layout" path="M 3.33333E-6 -0.03472 L 3.33333E-6 3.7037E-7 " pathEditMode="relative" rAng="0" ptsTypes="AA">
                                      <p:cBhvr>
                                        <p:cTn id="29" dur="500" fill="hold"/>
                                        <p:tgtEl>
                                          <p:spTgt spid="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8" grpId="1"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04731-FC28-5454-8F63-7E30B3943825}"/>
            </a:ext>
          </a:extLst>
        </p:cNvPr>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3916E60-0480-CD46-4034-26B5F507FBE8}"/>
              </a:ext>
              <a:ext uri="{C183D7F6-B498-43B3-948B-1728B52AA6E4}">
                <adec:decorative xmlns:adec="http://schemas.microsoft.com/office/drawing/2017/decorative" val="1"/>
              </a:ext>
            </a:extLst>
          </p:cNvPr>
          <p:cNvSpPr>
            <a:spLocks/>
          </p:cNvSpPr>
          <p:nvPr/>
        </p:nvSpPr>
        <p:spPr bwMode="auto">
          <a:xfrm flipH="1">
            <a:off x="588261" y="1694179"/>
            <a:ext cx="5017123" cy="4541921"/>
          </a:xfrm>
          <a:prstGeom prst="roundRect">
            <a:avLst>
              <a:gd name="adj" fmla="val 5212"/>
            </a:avLst>
          </a:prstGeom>
          <a:ln w="19050" cap="rnd">
            <a:gradFill flip="none" rotWithShape="1">
              <a:gsLst>
                <a:gs pos="0">
                  <a:srgbClr val="FF5C39"/>
                </a:gs>
                <a:gs pos="32000">
                  <a:srgbClr val="C03BC4"/>
                </a:gs>
                <a:gs pos="68000">
                  <a:srgbClr val="0078D4"/>
                </a:gs>
                <a:gs pos="100000">
                  <a:srgbClr val="399A91"/>
                </a:gs>
              </a:gsLst>
              <a:path path="circle">
                <a:fillToRect l="100000" t="100000"/>
              </a:path>
              <a:tileRect r="-100000" b="-100000"/>
            </a:gradFill>
            <a:headEnd type="none" w="lg" len="sm"/>
            <a:tailEnd type="none" w="lg" len="sm"/>
          </a:ln>
          <a:effectLst>
            <a:outerShdw blurRad="63500" dist="63500" dir="2700000" algn="tl" rotWithShape="0">
              <a:srgbClr val="454142">
                <a:alpha val="20000"/>
              </a:srgb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ctr" defTabSz="1371600" rtl="0" eaLnBrk="1" fontAlgn="base" latinLnBrk="0" hangingPunct="1">
              <a:lnSpc>
                <a:spcPct val="100000"/>
              </a:lnSpc>
              <a:spcBef>
                <a:spcPct val="0"/>
              </a:spcBef>
              <a:spcAft>
                <a:spcPts val="600"/>
              </a:spcAft>
              <a:buClrTx/>
              <a:buSzTx/>
              <a:buFontTx/>
              <a:buNone/>
              <a:tabLst>
                <a:tab pos="1371600" algn="l"/>
              </a:tabLst>
              <a:defRPr/>
            </a:pPr>
            <a:endParaRPr kumimoji="0" lang="en-US" sz="2000" b="1" i="0" u="none" strike="noStrike" kern="1200" cap="none" spc="-50" normalizeH="0" baseline="0" noProof="0" err="1">
              <a:ln w="3175">
                <a:noFill/>
              </a:ln>
              <a:gradFill flip="none" rotWithShape="1">
                <a:gsLst>
                  <a:gs pos="0">
                    <a:srgbClr val="50E6FF"/>
                  </a:gs>
                  <a:gs pos="100000">
                    <a:srgbClr val="50E6FF">
                      <a:lumMod val="60000"/>
                      <a:lumOff val="40000"/>
                    </a:srgbClr>
                  </a:gs>
                </a:gsLst>
                <a:lin ang="2700000" scaled="1"/>
                <a:tileRect/>
              </a:gradFill>
              <a:effectLst/>
              <a:uLnTx/>
              <a:uFillTx/>
              <a:latin typeface="Segoe Sans Display Semibold"/>
              <a:ea typeface="+mn-ea"/>
              <a:cs typeface="Segoe Sans Display" pitchFamily="2" charset="0"/>
            </a:endParaRPr>
          </a:p>
        </p:txBody>
      </p:sp>
      <p:sp>
        <p:nvSpPr>
          <p:cNvPr id="12" name="Title 11">
            <a:extLst>
              <a:ext uri="{FF2B5EF4-FFF2-40B4-BE49-F238E27FC236}">
                <a16:creationId xmlns:a16="http://schemas.microsoft.com/office/drawing/2014/main" id="{92B8DDD8-17FC-CF02-1367-E86A30FCA8E4}"/>
              </a:ext>
            </a:extLst>
          </p:cNvPr>
          <p:cNvSpPr>
            <a:spLocks noGrp="1"/>
          </p:cNvSpPr>
          <p:nvPr>
            <p:ph type="title"/>
          </p:nvPr>
        </p:nvSpPr>
        <p:spPr>
          <a:xfrm>
            <a:off x="588263" y="457200"/>
            <a:ext cx="11018520" cy="553998"/>
          </a:xfrm>
        </p:spPr>
        <p:txBody>
          <a:bodyPr>
            <a:normAutofit fontScale="90000"/>
          </a:bodyPr>
          <a:lstStyle/>
          <a:p>
            <a:pPr lvl="0" algn="ctr"/>
            <a:r>
              <a:rPr lang="en-US" noProof="0"/>
              <a:t>How Microsoft </a:t>
            </a:r>
            <a:r>
              <a:rPr lang="en-US" spc="0">
                <a:gradFill flip="none" rotWithShape="1">
                  <a:gsLst>
                    <a:gs pos="17000">
                      <a:srgbClr val="D59ED7"/>
                    </a:gs>
                    <a:gs pos="51000">
                      <a:srgbClr val="8DC8E8"/>
                    </a:gs>
                    <a:gs pos="86000">
                      <a:srgbClr val="49C5B1"/>
                    </a:gs>
                    <a:gs pos="0">
                      <a:srgbClr val="FFA38B"/>
                    </a:gs>
                  </a:gsLst>
                  <a:path path="circle">
                    <a:fillToRect l="100000" t="100000"/>
                  </a:path>
                  <a:tileRect r="-100000" b="-100000"/>
                </a:gradFill>
              </a:rPr>
              <a:t>solves these challenges</a:t>
            </a:r>
          </a:p>
        </p:txBody>
      </p:sp>
      <p:sp>
        <p:nvSpPr>
          <p:cNvPr id="11" name="Freeform: Shape 10">
            <a:extLst>
              <a:ext uri="{FF2B5EF4-FFF2-40B4-BE49-F238E27FC236}">
                <a16:creationId xmlns:a16="http://schemas.microsoft.com/office/drawing/2014/main" id="{CF426D59-5371-E254-4C3C-3BD1840B39D5}"/>
              </a:ext>
              <a:ext uri="{C183D7F6-B498-43B3-948B-1728B52AA6E4}">
                <adec:decorative xmlns:adec="http://schemas.microsoft.com/office/drawing/2017/decorative" val="1"/>
              </a:ext>
            </a:extLst>
          </p:cNvPr>
          <p:cNvSpPr/>
          <p:nvPr/>
        </p:nvSpPr>
        <p:spPr>
          <a:xfrm>
            <a:off x="5818792" y="3693775"/>
            <a:ext cx="482318" cy="423247"/>
          </a:xfrm>
          <a:custGeom>
            <a:avLst/>
            <a:gdLst>
              <a:gd name="connsiteX0" fmla="*/ 269059 w 482318"/>
              <a:gd name="connsiteY0" fmla="*/ 1 h 423247"/>
              <a:gd name="connsiteX1" fmla="*/ 300562 w 482318"/>
              <a:gd name="connsiteY1" fmla="*/ 12662 h 423247"/>
              <a:gd name="connsiteX2" fmla="*/ 468745 w 482318"/>
              <a:gd name="connsiteY2" fmla="*/ 179393 h 423247"/>
              <a:gd name="connsiteX3" fmla="*/ 482318 w 482318"/>
              <a:gd name="connsiteY3" fmla="*/ 210411 h 423247"/>
              <a:gd name="connsiteX4" fmla="*/ 469231 w 482318"/>
              <a:gd name="connsiteY4" fmla="*/ 241916 h 423247"/>
              <a:gd name="connsiteX5" fmla="*/ 302502 w 482318"/>
              <a:gd name="connsiteY5" fmla="*/ 410100 h 423247"/>
              <a:gd name="connsiteX6" fmla="*/ 239494 w 482318"/>
              <a:gd name="connsiteY6" fmla="*/ 410583 h 423247"/>
              <a:gd name="connsiteX7" fmla="*/ 239008 w 482318"/>
              <a:gd name="connsiteY7" fmla="*/ 347577 h 423247"/>
              <a:gd name="connsiteX8" fmla="*/ 374234 w 482318"/>
              <a:gd name="connsiteY8" fmla="*/ 211382 h 423247"/>
              <a:gd name="connsiteX9" fmla="*/ 238039 w 482318"/>
              <a:gd name="connsiteY9" fmla="*/ 76156 h 423247"/>
              <a:gd name="connsiteX10" fmla="*/ 237553 w 482318"/>
              <a:gd name="connsiteY10" fmla="*/ 13148 h 423247"/>
              <a:gd name="connsiteX11" fmla="*/ 269059 w 482318"/>
              <a:gd name="connsiteY11" fmla="*/ 1 h 423247"/>
              <a:gd name="connsiteX12" fmla="*/ 44168 w 482318"/>
              <a:gd name="connsiteY12" fmla="*/ 1 h 423247"/>
              <a:gd name="connsiteX13" fmla="*/ 75671 w 482318"/>
              <a:gd name="connsiteY13" fmla="*/ 12662 h 423247"/>
              <a:gd name="connsiteX14" fmla="*/ 243854 w 482318"/>
              <a:gd name="connsiteY14" fmla="*/ 179393 h 423247"/>
              <a:gd name="connsiteX15" fmla="*/ 257427 w 482318"/>
              <a:gd name="connsiteY15" fmla="*/ 210411 h 423247"/>
              <a:gd name="connsiteX16" fmla="*/ 244340 w 482318"/>
              <a:gd name="connsiteY16" fmla="*/ 241916 h 423247"/>
              <a:gd name="connsiteX17" fmla="*/ 77611 w 482318"/>
              <a:gd name="connsiteY17" fmla="*/ 410100 h 423247"/>
              <a:gd name="connsiteX18" fmla="*/ 14603 w 482318"/>
              <a:gd name="connsiteY18" fmla="*/ 410585 h 423247"/>
              <a:gd name="connsiteX19" fmla="*/ 14117 w 482318"/>
              <a:gd name="connsiteY19" fmla="*/ 347577 h 423247"/>
              <a:gd name="connsiteX20" fmla="*/ 149343 w 482318"/>
              <a:gd name="connsiteY20" fmla="*/ 211382 h 423247"/>
              <a:gd name="connsiteX21" fmla="*/ 13148 w 482318"/>
              <a:gd name="connsiteY21" fmla="*/ 76156 h 423247"/>
              <a:gd name="connsiteX22" fmla="*/ 12662 w 482318"/>
              <a:gd name="connsiteY22" fmla="*/ 13148 h 423247"/>
              <a:gd name="connsiteX23" fmla="*/ 44168 w 482318"/>
              <a:gd name="connsiteY23" fmla="*/ 1 h 42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2318" h="423247">
                <a:moveTo>
                  <a:pt x="269059" y="1"/>
                </a:moveTo>
                <a:cubicBezTo>
                  <a:pt x="280449" y="-60"/>
                  <a:pt x="291838" y="4181"/>
                  <a:pt x="300562" y="12662"/>
                </a:cubicBezTo>
                <a:lnTo>
                  <a:pt x="468745" y="179393"/>
                </a:lnTo>
                <a:cubicBezTo>
                  <a:pt x="477954" y="187147"/>
                  <a:pt x="482318" y="198779"/>
                  <a:pt x="482318" y="210411"/>
                </a:cubicBezTo>
                <a:cubicBezTo>
                  <a:pt x="482318" y="222045"/>
                  <a:pt x="477954" y="233191"/>
                  <a:pt x="469231" y="241916"/>
                </a:cubicBezTo>
                <a:lnTo>
                  <a:pt x="302502" y="410100"/>
                </a:lnTo>
                <a:cubicBezTo>
                  <a:pt x="285052" y="427548"/>
                  <a:pt x="256941" y="427548"/>
                  <a:pt x="239494" y="410583"/>
                </a:cubicBezTo>
                <a:cubicBezTo>
                  <a:pt x="222043" y="393135"/>
                  <a:pt x="222043" y="365025"/>
                  <a:pt x="239008" y="347577"/>
                </a:cubicBezTo>
                <a:lnTo>
                  <a:pt x="374234" y="211382"/>
                </a:lnTo>
                <a:lnTo>
                  <a:pt x="238039" y="76156"/>
                </a:lnTo>
                <a:cubicBezTo>
                  <a:pt x="220591" y="58706"/>
                  <a:pt x="220591" y="30596"/>
                  <a:pt x="237553" y="13148"/>
                </a:cubicBezTo>
                <a:cubicBezTo>
                  <a:pt x="246278" y="4424"/>
                  <a:pt x="257669" y="62"/>
                  <a:pt x="269059" y="1"/>
                </a:cubicBezTo>
                <a:close/>
                <a:moveTo>
                  <a:pt x="44168" y="1"/>
                </a:moveTo>
                <a:cubicBezTo>
                  <a:pt x="55558" y="-60"/>
                  <a:pt x="66947" y="4181"/>
                  <a:pt x="75671" y="12662"/>
                </a:cubicBezTo>
                <a:lnTo>
                  <a:pt x="243854" y="179393"/>
                </a:lnTo>
                <a:cubicBezTo>
                  <a:pt x="253065" y="187147"/>
                  <a:pt x="257427" y="198779"/>
                  <a:pt x="257427" y="210411"/>
                </a:cubicBezTo>
                <a:cubicBezTo>
                  <a:pt x="257427" y="222045"/>
                  <a:pt x="253065" y="233191"/>
                  <a:pt x="244340" y="241916"/>
                </a:cubicBezTo>
                <a:lnTo>
                  <a:pt x="77611" y="410100"/>
                </a:lnTo>
                <a:cubicBezTo>
                  <a:pt x="60161" y="427548"/>
                  <a:pt x="32050" y="427548"/>
                  <a:pt x="14603" y="410585"/>
                </a:cubicBezTo>
                <a:cubicBezTo>
                  <a:pt x="-2846" y="393135"/>
                  <a:pt x="-2846" y="365025"/>
                  <a:pt x="14117" y="347577"/>
                </a:cubicBezTo>
                <a:lnTo>
                  <a:pt x="149343" y="211382"/>
                </a:lnTo>
                <a:lnTo>
                  <a:pt x="13148" y="76156"/>
                </a:lnTo>
                <a:cubicBezTo>
                  <a:pt x="-4300" y="58706"/>
                  <a:pt x="-4300" y="30596"/>
                  <a:pt x="12662" y="13148"/>
                </a:cubicBezTo>
                <a:cubicBezTo>
                  <a:pt x="21387" y="4424"/>
                  <a:pt x="32778" y="62"/>
                  <a:pt x="44168" y="1"/>
                </a:cubicBezTo>
                <a:close/>
              </a:path>
            </a:pathLst>
          </a:custGeom>
          <a:gradFill flip="none" rotWithShape="1">
            <a:gsLst>
              <a:gs pos="0">
                <a:srgbClr val="FF5C39"/>
              </a:gs>
              <a:gs pos="32000">
                <a:srgbClr val="C03BC4"/>
              </a:gs>
              <a:gs pos="68000">
                <a:srgbClr val="0078D4"/>
              </a:gs>
              <a:gs pos="100000">
                <a:srgbClr val="399A91"/>
              </a:gs>
            </a:gsLst>
            <a:path path="circle">
              <a:fillToRect l="100000" t="100000"/>
            </a:path>
            <a:tileRect r="-100000" b="-100000"/>
          </a:gradFill>
          <a:ln w="19050" cap="rnd">
            <a:noFill/>
            <a:headEnd type="none" w="med" len="med"/>
            <a:tailEnd type="none" w="med" len="med"/>
          </a:ln>
          <a:effectLst>
            <a:outerShdw blurRad="635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49" fontAlgn="base">
              <a:spcBef>
                <a:spcPts val="600"/>
              </a:spcBef>
              <a:spcAft>
                <a:spcPct val="0"/>
              </a:spcAft>
            </a:pPr>
            <a:endParaRPr lang="en-US" sz="700">
              <a:gradFill>
                <a:gsLst>
                  <a:gs pos="70629">
                    <a:srgbClr val="FFFFFF"/>
                  </a:gs>
                  <a:gs pos="48951">
                    <a:srgbClr val="FFFFFF"/>
                  </a:gs>
                </a:gsLst>
                <a:path path="circle">
                  <a:fillToRect l="100000" t="100000"/>
                </a:path>
              </a:gradFill>
              <a:latin typeface="Segoe UI Variable Display Semib" pitchFamily="2" charset="0"/>
            </a:endParaRPr>
          </a:p>
        </p:txBody>
      </p:sp>
      <p:sp>
        <p:nvSpPr>
          <p:cNvPr id="3" name="TextBox 2">
            <a:extLst>
              <a:ext uri="{FF2B5EF4-FFF2-40B4-BE49-F238E27FC236}">
                <a16:creationId xmlns:a16="http://schemas.microsoft.com/office/drawing/2014/main" id="{6BDC183F-E0CA-BAFF-8CEF-471CB97D3CC9}"/>
              </a:ext>
            </a:extLst>
          </p:cNvPr>
          <p:cNvSpPr txBox="1"/>
          <p:nvPr/>
        </p:nvSpPr>
        <p:spPr>
          <a:xfrm>
            <a:off x="1277819" y="1182840"/>
            <a:ext cx="36380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Sans Display Semibold"/>
                <a:ea typeface="+mn-ea"/>
                <a:cs typeface="+mn-cs"/>
              </a:rPr>
              <a:t>Making AI </a:t>
            </a:r>
            <a:r>
              <a:rPr kumimoji="0" lang="en-US" sz="2000" b="1" i="0" u="none" strike="noStrike" kern="1200" cap="none" spc="-50" normalizeH="0" baseline="0" noProof="0">
                <a:ln w="3175">
                  <a:noFill/>
                </a:ln>
                <a:effectLst/>
                <a:uLnTx/>
                <a:uFillTx/>
                <a:latin typeface="Segoe Sans Display Semibold"/>
                <a:ea typeface="+mn-ea"/>
                <a:cs typeface="Segoe Sans Display" pitchFamily="2" charset="0"/>
              </a:rPr>
              <a:t>a force multiplier</a:t>
            </a:r>
          </a:p>
        </p:txBody>
      </p:sp>
      <p:sp>
        <p:nvSpPr>
          <p:cNvPr id="24" name="TextBox 23">
            <a:extLst>
              <a:ext uri="{FF2B5EF4-FFF2-40B4-BE49-F238E27FC236}">
                <a16:creationId xmlns:a16="http://schemas.microsoft.com/office/drawing/2014/main" id="{37513650-C6A1-4596-345B-9A70C122174B}"/>
              </a:ext>
            </a:extLst>
          </p:cNvPr>
          <p:cNvSpPr txBox="1"/>
          <p:nvPr/>
        </p:nvSpPr>
        <p:spPr>
          <a:xfrm>
            <a:off x="753610" y="1861086"/>
            <a:ext cx="4686425" cy="437120"/>
          </a:xfrm>
          <a:prstGeom prst="roundRect">
            <a:avLst>
              <a:gd name="adj" fmla="val 50000"/>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0" rIns="0" bIns="0" rtlCol="0" anchor="t" anchorCtr="0"/>
          <a:lstStyle>
            <a:defPPr>
              <a:defRPr lang="en-US"/>
            </a:defPPr>
            <a:lvl1pPr algn="ctr" defTabSz="932449">
              <a:spcBef>
                <a:spcPts val="600"/>
              </a:spcBef>
              <a:spcAft>
                <a:spcPts val="1200"/>
              </a:spcAft>
              <a:tabLst>
                <a:tab pos="1371600" algn="l"/>
              </a:tabLst>
              <a:defRPr sz="1800">
                <a:ln w="3175">
                  <a:noFill/>
                </a:ln>
                <a:gradFill>
                  <a:gsLst>
                    <a:gs pos="1399">
                      <a:srgbClr val="FFFFFF"/>
                    </a:gs>
                    <a:gs pos="17000">
                      <a:srgbClr val="FFFFFF"/>
                    </a:gs>
                  </a:gsLst>
                  <a:path path="circle">
                    <a:fillToRect l="100000" t="100000"/>
                  </a:path>
                </a:gradFill>
                <a:latin typeface="Segoe UI Variable Display Semibold"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solidFill>
                  <a:schemeClr val="tx1"/>
                </a:solidFill>
              </a:rPr>
              <a:t>Cyber skills and promptbooks</a:t>
            </a:r>
          </a:p>
        </p:txBody>
      </p:sp>
      <p:sp>
        <p:nvSpPr>
          <p:cNvPr id="25" name="TextBox 24">
            <a:extLst>
              <a:ext uri="{FF2B5EF4-FFF2-40B4-BE49-F238E27FC236}">
                <a16:creationId xmlns:a16="http://schemas.microsoft.com/office/drawing/2014/main" id="{FAF0434B-2194-BEE5-FDBD-33AED6F11276}"/>
              </a:ext>
            </a:extLst>
          </p:cNvPr>
          <p:cNvSpPr txBox="1"/>
          <p:nvPr/>
        </p:nvSpPr>
        <p:spPr>
          <a:xfrm>
            <a:off x="753610" y="2653952"/>
            <a:ext cx="4686425" cy="437120"/>
          </a:xfrm>
          <a:prstGeom prst="roundRect">
            <a:avLst>
              <a:gd name="adj" fmla="val 50000"/>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0" rIns="0" bIns="0" rtlCol="0" anchor="t" anchorCtr="0"/>
          <a:lstStyle>
            <a:defPPr>
              <a:defRPr lang="en-US"/>
            </a:defPPr>
            <a:lvl1pPr algn="ctr" defTabSz="932449">
              <a:spcBef>
                <a:spcPts val="600"/>
              </a:spcBef>
              <a:spcAft>
                <a:spcPts val="1200"/>
              </a:spcAft>
              <a:tabLst>
                <a:tab pos="1371600" algn="l"/>
              </a:tabLst>
              <a:defRPr sz="1800">
                <a:ln w="3175">
                  <a:noFill/>
                </a:ln>
                <a:gradFill>
                  <a:gsLst>
                    <a:gs pos="1399">
                      <a:srgbClr val="FFFFFF"/>
                    </a:gs>
                    <a:gs pos="17000">
                      <a:srgbClr val="FFFFFF"/>
                    </a:gs>
                  </a:gsLst>
                  <a:path path="circle">
                    <a:fillToRect l="100000" t="100000"/>
                  </a:path>
                </a:gradFill>
                <a:latin typeface="Segoe UI Variable Display Semibold"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solidFill>
                  <a:schemeClr val="tx1"/>
                </a:solidFill>
              </a:rPr>
              <a:t>Evergreen threat intelligence</a:t>
            </a:r>
          </a:p>
        </p:txBody>
      </p:sp>
      <p:sp>
        <p:nvSpPr>
          <p:cNvPr id="26" name="TextBox 25">
            <a:extLst>
              <a:ext uri="{FF2B5EF4-FFF2-40B4-BE49-F238E27FC236}">
                <a16:creationId xmlns:a16="http://schemas.microsoft.com/office/drawing/2014/main" id="{1F8CC8CB-8A7C-C5D6-04D6-4EF23DFEA52F}"/>
              </a:ext>
            </a:extLst>
          </p:cNvPr>
          <p:cNvSpPr txBox="1"/>
          <p:nvPr/>
        </p:nvSpPr>
        <p:spPr>
          <a:xfrm>
            <a:off x="753610" y="3446818"/>
            <a:ext cx="4686425" cy="437120"/>
          </a:xfrm>
          <a:prstGeom prst="roundRect">
            <a:avLst>
              <a:gd name="adj" fmla="val 50000"/>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0" rIns="0" bIns="0" rtlCol="0" anchor="t" anchorCtr="0"/>
          <a:lstStyle>
            <a:defPPr>
              <a:defRPr lang="en-US"/>
            </a:defPPr>
            <a:lvl1pPr algn="ctr" defTabSz="932449">
              <a:spcBef>
                <a:spcPts val="600"/>
              </a:spcBef>
              <a:spcAft>
                <a:spcPts val="1200"/>
              </a:spcAft>
              <a:tabLst>
                <a:tab pos="1371600" algn="l"/>
              </a:tabLst>
              <a:defRPr sz="1800">
                <a:ln w="3175">
                  <a:noFill/>
                </a:ln>
                <a:gradFill>
                  <a:gsLst>
                    <a:gs pos="1399">
                      <a:srgbClr val="FFFFFF"/>
                    </a:gs>
                    <a:gs pos="17000">
                      <a:srgbClr val="FFFFFF"/>
                    </a:gs>
                  </a:gsLst>
                  <a:path path="circle">
                    <a:fillToRect l="100000" t="100000"/>
                  </a:path>
                </a:gradFill>
                <a:latin typeface="Segoe UI Variable Display Semibold"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solidFill>
                  <a:schemeClr val="tx1"/>
                </a:solidFill>
              </a:rPr>
              <a:t>Plugins</a:t>
            </a:r>
          </a:p>
        </p:txBody>
      </p:sp>
      <p:sp>
        <p:nvSpPr>
          <p:cNvPr id="28" name="TextBox 27">
            <a:extLst>
              <a:ext uri="{FF2B5EF4-FFF2-40B4-BE49-F238E27FC236}">
                <a16:creationId xmlns:a16="http://schemas.microsoft.com/office/drawing/2014/main" id="{56D21309-FC25-B8F9-05B4-9BCA10ED740D}"/>
              </a:ext>
            </a:extLst>
          </p:cNvPr>
          <p:cNvSpPr txBox="1"/>
          <p:nvPr/>
        </p:nvSpPr>
        <p:spPr>
          <a:xfrm>
            <a:off x="753609" y="4239684"/>
            <a:ext cx="4686426" cy="437120"/>
          </a:xfrm>
          <a:prstGeom prst="roundRect">
            <a:avLst>
              <a:gd name="adj" fmla="val 50000"/>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0" rIns="0" bIns="0" rtlCol="0" anchor="t" anchorCtr="0"/>
          <a:lstStyle>
            <a:defPPr>
              <a:defRPr lang="en-US"/>
            </a:defPPr>
            <a:lvl1pPr algn="ctr" defTabSz="932449">
              <a:spcBef>
                <a:spcPts val="600"/>
              </a:spcBef>
              <a:spcAft>
                <a:spcPts val="1200"/>
              </a:spcAft>
              <a:tabLst>
                <a:tab pos="1371600" algn="l"/>
              </a:tabLst>
              <a:defRPr sz="1800">
                <a:ln w="3175">
                  <a:noFill/>
                </a:ln>
                <a:gradFill>
                  <a:gsLst>
                    <a:gs pos="1399">
                      <a:srgbClr val="FFFFFF"/>
                    </a:gs>
                    <a:gs pos="17000">
                      <a:srgbClr val="FFFFFF"/>
                    </a:gs>
                  </a:gsLst>
                  <a:path path="circle">
                    <a:fillToRect l="100000" t="100000"/>
                  </a:path>
                </a:gradFill>
                <a:latin typeface="Segoe UI Variable Display Semibold"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solidFill>
                  <a:schemeClr val="tx1"/>
                </a:solidFill>
              </a:rPr>
              <a:t>Security-specific orchestrator</a:t>
            </a:r>
          </a:p>
        </p:txBody>
      </p:sp>
      <p:sp>
        <p:nvSpPr>
          <p:cNvPr id="27" name="TextBox 26">
            <a:extLst>
              <a:ext uri="{FF2B5EF4-FFF2-40B4-BE49-F238E27FC236}">
                <a16:creationId xmlns:a16="http://schemas.microsoft.com/office/drawing/2014/main" id="{4C78B511-2FE4-DD47-0DFC-A3D17E68BF78}"/>
              </a:ext>
            </a:extLst>
          </p:cNvPr>
          <p:cNvSpPr txBox="1"/>
          <p:nvPr/>
        </p:nvSpPr>
        <p:spPr>
          <a:xfrm>
            <a:off x="753610" y="5032550"/>
            <a:ext cx="4686424" cy="437120"/>
          </a:xfrm>
          <a:prstGeom prst="roundRect">
            <a:avLst>
              <a:gd name="adj" fmla="val 50000"/>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lIns="0" tIns="0" rIns="0" bIns="0" rtlCol="0" anchor="t" anchorCtr="0"/>
          <a:lstStyle>
            <a:defPPr>
              <a:defRPr lang="en-US"/>
            </a:defPPr>
            <a:lvl1pPr>
              <a:spcAft>
                <a:spcPts val="1800"/>
              </a:spcAft>
              <a:defRPr sz="240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mj-lt"/>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defTabSz="932449">
              <a:spcBef>
                <a:spcPts val="600"/>
              </a:spcBef>
              <a:spcAft>
                <a:spcPts val="1200"/>
              </a:spcAft>
              <a:tabLst>
                <a:tab pos="1371600" algn="l"/>
              </a:tabLst>
              <a:defRPr/>
            </a:pPr>
            <a:r>
              <a:rPr lang="en-US" sz="1800" dirty="0">
                <a:solidFill>
                  <a:schemeClr val="tx1"/>
                </a:solidFill>
                <a:latin typeface="Segoe UI Variable Display Semibold" pitchFamily="2" charset="0"/>
                <a:cs typeface="+mn-cs"/>
              </a:rPr>
              <a:t>Hyperscale infrastructure</a:t>
            </a:r>
          </a:p>
        </p:txBody>
      </p:sp>
      <p:sp>
        <p:nvSpPr>
          <p:cNvPr id="23" name="TextBox 22">
            <a:extLst>
              <a:ext uri="{FF2B5EF4-FFF2-40B4-BE49-F238E27FC236}">
                <a16:creationId xmlns:a16="http://schemas.microsoft.com/office/drawing/2014/main" id="{B5B8A4DA-BF6E-9786-B3E1-8425FBBD2438}"/>
              </a:ext>
            </a:extLst>
          </p:cNvPr>
          <p:cNvSpPr txBox="1"/>
          <p:nvPr/>
        </p:nvSpPr>
        <p:spPr>
          <a:xfrm>
            <a:off x="753610" y="5930227"/>
            <a:ext cx="4686425" cy="480399"/>
          </a:xfrm>
          <a:prstGeom prst="roundRect">
            <a:avLst>
              <a:gd name="adj" fmla="val 50000"/>
            </a:avLst>
          </a:prstGeom>
          <a:gradFill flip="none" rotWithShape="1">
            <a:gsLst>
              <a:gs pos="32000">
                <a:srgbClr val="C03BC4"/>
              </a:gs>
              <a:gs pos="100000">
                <a:srgbClr val="399A91"/>
              </a:gs>
              <a:gs pos="68000">
                <a:srgbClr val="0078D4"/>
              </a:gs>
              <a:gs pos="0">
                <a:srgbClr val="FF5C39"/>
              </a:gs>
            </a:gsLst>
            <a:path path="circle">
              <a:fillToRect r="100000" b="100000"/>
            </a:path>
            <a:tileRect l="-100000" t="-100000"/>
          </a:gradFill>
          <a:ln w="57150" cap="flat">
            <a:noFill/>
            <a:prstDash val="solid"/>
            <a:miter/>
          </a:ln>
          <a:effectLst>
            <a:outerShdw blurRad="63500" dist="63500" dir="2700000" algn="tl" rotWithShape="0">
              <a:srgbClr val="454142">
                <a:alpha val="20000"/>
              </a:srgbClr>
            </a:outerShdw>
          </a:effectLst>
        </p:spPr>
        <p:txBody>
          <a:bodyPr rot="0" spcFirstLastPara="0" vertOverflow="overflow" horzOverflow="overflow" vert="horz" wrap="square" lIns="137160" tIns="18288" rIns="137160" bIns="54864" numCol="1" spcCol="0" rtlCol="0" fromWordArt="0" anchor="ctr" anchorCtr="0" forceAA="0" compatLnSpc="1">
            <a:prstTxWarp prst="textNoShape">
              <a:avLst/>
            </a:prstTxWarp>
            <a:noAutofit/>
          </a:bodyPr>
          <a:lstStyle>
            <a:defPPr>
              <a:defRPr lang="en-US"/>
            </a:defPPr>
            <a:lvl1pPr marR="0" lvl="0" indent="0" algn="ctr" fontAlgn="base">
              <a:lnSpc>
                <a:spcPct val="100000"/>
              </a:lnSpc>
              <a:spcBef>
                <a:spcPct val="0"/>
              </a:spcBef>
              <a:spcAft>
                <a:spcPct val="0"/>
              </a:spcAft>
              <a:buClrTx/>
              <a:buSzTx/>
              <a:buFontTx/>
              <a:buNone/>
              <a:tabLst/>
              <a:defRPr kumimoji="0" b="1" i="0" u="none" strike="noStrike" cap="none" spc="0" normalizeH="0" baseline="0">
                <a:ln w="3175">
                  <a:noFill/>
                </a:ln>
                <a:gradFill>
                  <a:gsLst>
                    <a:gs pos="0">
                      <a:srgbClr val="FFFFFF"/>
                    </a:gs>
                    <a:gs pos="100000">
                      <a:srgbClr val="FFFFFF"/>
                    </a:gs>
                  </a:gsLst>
                  <a:path path="circle">
                    <a:fillToRect l="100000" t="100000"/>
                  </a:path>
                </a:gradFill>
                <a:effectLst/>
                <a:uLnTx/>
                <a:uFillTx/>
                <a:latin typeface="Segoe UI Variable Display Semib" pitchFamily="2" charset="0"/>
                <a:cs typeface="Segoe UI"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914400" fontAlgn="auto">
              <a:spcBef>
                <a:spcPts val="0"/>
              </a:spcBef>
              <a:spcAft>
                <a:spcPts val="0"/>
              </a:spcAft>
              <a:defRPr/>
            </a:pPr>
            <a:r>
              <a:rPr lang="en-US" sz="2000" b="0">
                <a:ln>
                  <a:noFill/>
                </a:ln>
                <a:solidFill>
                  <a:schemeClr val="tx1"/>
                </a:solidFill>
                <a:latin typeface="Segoe Sans Display Semibold"/>
                <a:cs typeface="+mn-cs"/>
              </a:rPr>
              <a:t>OpenAI + Microsoft Security</a:t>
            </a:r>
          </a:p>
        </p:txBody>
      </p:sp>
      <p:sp>
        <p:nvSpPr>
          <p:cNvPr id="29" name="Oval 28">
            <a:extLst>
              <a:ext uri="{FF2B5EF4-FFF2-40B4-BE49-F238E27FC236}">
                <a16:creationId xmlns:a16="http://schemas.microsoft.com/office/drawing/2014/main" id="{C0FF1E93-C15C-02AA-F7C0-59625CC26527}"/>
              </a:ext>
              <a:ext uri="{C183D7F6-B498-43B3-948B-1728B52AA6E4}">
                <adec:decorative xmlns:adec="http://schemas.microsoft.com/office/drawing/2017/decorative" val="1"/>
              </a:ext>
            </a:extLst>
          </p:cNvPr>
          <p:cNvSpPr/>
          <p:nvPr/>
        </p:nvSpPr>
        <p:spPr bwMode="auto">
          <a:xfrm>
            <a:off x="2890306" y="5418939"/>
            <a:ext cx="413032" cy="457200"/>
          </a:xfrm>
          <a:prstGeom prst="ellipse">
            <a:avLst/>
          </a:prstGeom>
          <a:noFill/>
          <a:ln w="19050" cap="rnd">
            <a:noFill/>
            <a:headEnd type="none" w="med" len="med"/>
            <a:tailEnd type="none" w="med" len="med"/>
          </a:ln>
          <a:effectLst>
            <a:outerShdw blurRad="63500" dist="63500" dir="24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algn="ctr" defTabSz="1371600">
              <a:spcBef>
                <a:spcPts val="600"/>
              </a:spcBef>
              <a:tabLst>
                <a:tab pos="1371600" algn="l"/>
              </a:tabLst>
              <a:defRPr/>
            </a:pPr>
            <a:r>
              <a:rPr lang="en-US" sz="3200" b="1">
                <a:ln w="3175">
                  <a:noFill/>
                </a:ln>
                <a:gradFill flip="none" rotWithShape="1">
                  <a:gsLst>
                    <a:gs pos="50000">
                      <a:srgbClr val="D59ED7"/>
                    </a:gs>
                    <a:gs pos="78000">
                      <a:srgbClr val="8DC8E8"/>
                    </a:gs>
                    <a:gs pos="100000">
                      <a:srgbClr val="49C5B1"/>
                    </a:gs>
                    <a:gs pos="0">
                      <a:srgbClr val="FFA38B"/>
                    </a:gs>
                  </a:gsLst>
                  <a:path path="circle">
                    <a:fillToRect l="100000" t="100000"/>
                  </a:path>
                  <a:tileRect r="-100000" b="-100000"/>
                </a:gradFill>
                <a:cs typeface="Segoe UI" pitchFamily="34" charset="0"/>
              </a:rPr>
              <a:t>+</a:t>
            </a:r>
          </a:p>
        </p:txBody>
      </p:sp>
      <p:sp>
        <p:nvSpPr>
          <p:cNvPr id="30" name="Oval 29">
            <a:extLst>
              <a:ext uri="{FF2B5EF4-FFF2-40B4-BE49-F238E27FC236}">
                <a16:creationId xmlns:a16="http://schemas.microsoft.com/office/drawing/2014/main" id="{4992CE62-EAB9-EF34-D480-65395E89FC32}"/>
              </a:ext>
              <a:ext uri="{C183D7F6-B498-43B3-948B-1728B52AA6E4}">
                <adec:decorative xmlns:adec="http://schemas.microsoft.com/office/drawing/2017/decorative" val="1"/>
              </a:ext>
            </a:extLst>
          </p:cNvPr>
          <p:cNvSpPr/>
          <p:nvPr/>
        </p:nvSpPr>
        <p:spPr bwMode="auto">
          <a:xfrm>
            <a:off x="2890306" y="4626077"/>
            <a:ext cx="413032" cy="457200"/>
          </a:xfrm>
          <a:prstGeom prst="ellipse">
            <a:avLst/>
          </a:prstGeom>
          <a:noFill/>
          <a:ln w="19050" cap="rnd">
            <a:noFill/>
            <a:headEnd type="none" w="med" len="med"/>
            <a:tailEnd type="none" w="med" len="med"/>
          </a:ln>
          <a:effectLst>
            <a:outerShdw blurRad="63500" dist="63500" dir="24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R="0" lvl="0" indent="0" algn="ctr" defTabSz="1371600" fontAlgn="auto">
              <a:lnSpc>
                <a:spcPct val="100000"/>
              </a:lnSpc>
              <a:spcBef>
                <a:spcPts val="600"/>
              </a:spcBef>
              <a:spcAft>
                <a:spcPts val="0"/>
              </a:spcAft>
              <a:buClrTx/>
              <a:buSzTx/>
              <a:buFontTx/>
              <a:buNone/>
              <a:tabLst>
                <a:tab pos="1371600" algn="l"/>
              </a:tabLst>
              <a:defRPr/>
            </a:pPr>
            <a:r>
              <a:rPr lang="en-US" sz="3200" b="1">
                <a:ln w="3175">
                  <a:noFill/>
                </a:ln>
                <a:gradFill flip="none" rotWithShape="1">
                  <a:gsLst>
                    <a:gs pos="50000">
                      <a:srgbClr val="D59ED7"/>
                    </a:gs>
                    <a:gs pos="78000">
                      <a:srgbClr val="8DC8E8"/>
                    </a:gs>
                    <a:gs pos="100000">
                      <a:srgbClr val="49C5B1"/>
                    </a:gs>
                    <a:gs pos="0">
                      <a:srgbClr val="FFA38B"/>
                    </a:gs>
                  </a:gsLst>
                  <a:path path="circle">
                    <a:fillToRect l="100000" t="100000"/>
                  </a:path>
                  <a:tileRect r="-100000" b="-100000"/>
                </a:gradFill>
                <a:cs typeface="Segoe UI" pitchFamily="34" charset="0"/>
              </a:rPr>
              <a:t>+</a:t>
            </a:r>
          </a:p>
        </p:txBody>
      </p:sp>
      <p:sp>
        <p:nvSpPr>
          <p:cNvPr id="31" name="Oval 30">
            <a:extLst>
              <a:ext uri="{FF2B5EF4-FFF2-40B4-BE49-F238E27FC236}">
                <a16:creationId xmlns:a16="http://schemas.microsoft.com/office/drawing/2014/main" id="{2F6129BE-15C3-8801-6640-5C0D8A63DC06}"/>
              </a:ext>
              <a:ext uri="{C183D7F6-B498-43B3-948B-1728B52AA6E4}">
                <adec:decorative xmlns:adec="http://schemas.microsoft.com/office/drawing/2017/decorative" val="1"/>
              </a:ext>
            </a:extLst>
          </p:cNvPr>
          <p:cNvSpPr/>
          <p:nvPr/>
        </p:nvSpPr>
        <p:spPr bwMode="auto">
          <a:xfrm>
            <a:off x="2890306" y="3833211"/>
            <a:ext cx="413032" cy="457200"/>
          </a:xfrm>
          <a:prstGeom prst="ellipse">
            <a:avLst/>
          </a:prstGeom>
          <a:noFill/>
          <a:ln w="19050" cap="rnd">
            <a:noFill/>
            <a:headEnd type="none" w="med" len="med"/>
            <a:tailEnd type="none" w="med" len="med"/>
          </a:ln>
          <a:effectLst>
            <a:outerShdw blurRad="63500" dist="63500" dir="24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R="0" lvl="0" indent="0" algn="ctr" defTabSz="1371600" fontAlgn="auto">
              <a:lnSpc>
                <a:spcPct val="100000"/>
              </a:lnSpc>
              <a:spcBef>
                <a:spcPts val="600"/>
              </a:spcBef>
              <a:spcAft>
                <a:spcPts val="0"/>
              </a:spcAft>
              <a:buClrTx/>
              <a:buSzTx/>
              <a:buFontTx/>
              <a:buNone/>
              <a:tabLst>
                <a:tab pos="1371600" algn="l"/>
              </a:tabLst>
              <a:defRPr/>
            </a:pPr>
            <a:r>
              <a:rPr lang="en-US" sz="3200" b="1">
                <a:ln w="3175">
                  <a:noFill/>
                </a:ln>
                <a:gradFill flip="none" rotWithShape="1">
                  <a:gsLst>
                    <a:gs pos="50000">
                      <a:srgbClr val="D59ED7"/>
                    </a:gs>
                    <a:gs pos="78000">
                      <a:srgbClr val="8DC8E8"/>
                    </a:gs>
                    <a:gs pos="100000">
                      <a:srgbClr val="49C5B1"/>
                    </a:gs>
                    <a:gs pos="0">
                      <a:srgbClr val="FFA38B"/>
                    </a:gs>
                  </a:gsLst>
                  <a:path path="circle">
                    <a:fillToRect l="100000" t="100000"/>
                  </a:path>
                  <a:tileRect r="-100000" b="-100000"/>
                </a:gradFill>
                <a:cs typeface="Segoe UI" pitchFamily="34" charset="0"/>
              </a:rPr>
              <a:t>+</a:t>
            </a:r>
          </a:p>
        </p:txBody>
      </p:sp>
      <p:sp>
        <p:nvSpPr>
          <p:cNvPr id="32" name="Oval 31">
            <a:extLst>
              <a:ext uri="{FF2B5EF4-FFF2-40B4-BE49-F238E27FC236}">
                <a16:creationId xmlns:a16="http://schemas.microsoft.com/office/drawing/2014/main" id="{180F3075-4B2B-C806-27FC-E214D65A9F20}"/>
              </a:ext>
              <a:ext uri="{C183D7F6-B498-43B3-948B-1728B52AA6E4}">
                <adec:decorative xmlns:adec="http://schemas.microsoft.com/office/drawing/2017/decorative" val="1"/>
              </a:ext>
            </a:extLst>
          </p:cNvPr>
          <p:cNvSpPr/>
          <p:nvPr/>
        </p:nvSpPr>
        <p:spPr bwMode="auto">
          <a:xfrm>
            <a:off x="2890306" y="3040345"/>
            <a:ext cx="413032" cy="457200"/>
          </a:xfrm>
          <a:prstGeom prst="ellipse">
            <a:avLst/>
          </a:prstGeom>
          <a:noFill/>
          <a:ln w="19050" cap="rnd">
            <a:noFill/>
            <a:headEnd type="none" w="med" len="med"/>
            <a:tailEnd type="none" w="med" len="med"/>
          </a:ln>
          <a:effectLst>
            <a:outerShdw blurRad="63500" dist="63500" dir="24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R="0" lvl="0" indent="0" algn="ctr" defTabSz="1371600" fontAlgn="auto">
              <a:lnSpc>
                <a:spcPct val="100000"/>
              </a:lnSpc>
              <a:spcBef>
                <a:spcPts val="600"/>
              </a:spcBef>
              <a:spcAft>
                <a:spcPts val="0"/>
              </a:spcAft>
              <a:buClrTx/>
              <a:buSzTx/>
              <a:buFontTx/>
              <a:buNone/>
              <a:tabLst>
                <a:tab pos="1371600" algn="l"/>
              </a:tabLst>
              <a:defRPr/>
            </a:pPr>
            <a:r>
              <a:rPr lang="en-US" sz="3200" b="1">
                <a:ln w="3175">
                  <a:noFill/>
                </a:ln>
                <a:gradFill flip="none" rotWithShape="1">
                  <a:gsLst>
                    <a:gs pos="50000">
                      <a:srgbClr val="D59ED7"/>
                    </a:gs>
                    <a:gs pos="78000">
                      <a:srgbClr val="8DC8E8"/>
                    </a:gs>
                    <a:gs pos="100000">
                      <a:srgbClr val="49C5B1"/>
                    </a:gs>
                    <a:gs pos="0">
                      <a:srgbClr val="FFA38B"/>
                    </a:gs>
                  </a:gsLst>
                  <a:path path="circle">
                    <a:fillToRect l="100000" t="100000"/>
                  </a:path>
                  <a:tileRect r="-100000" b="-100000"/>
                </a:gradFill>
                <a:cs typeface="Segoe UI" pitchFamily="34" charset="0"/>
              </a:rPr>
              <a:t>+</a:t>
            </a:r>
          </a:p>
        </p:txBody>
      </p:sp>
      <p:sp>
        <p:nvSpPr>
          <p:cNvPr id="33" name="Oval 32">
            <a:extLst>
              <a:ext uri="{FF2B5EF4-FFF2-40B4-BE49-F238E27FC236}">
                <a16:creationId xmlns:a16="http://schemas.microsoft.com/office/drawing/2014/main" id="{E35EA389-4995-6701-A85D-2B549322EED3}"/>
              </a:ext>
              <a:ext uri="{C183D7F6-B498-43B3-948B-1728B52AA6E4}">
                <adec:decorative xmlns:adec="http://schemas.microsoft.com/office/drawing/2017/decorative" val="1"/>
              </a:ext>
            </a:extLst>
          </p:cNvPr>
          <p:cNvSpPr/>
          <p:nvPr/>
        </p:nvSpPr>
        <p:spPr bwMode="auto">
          <a:xfrm>
            <a:off x="2890306" y="2247479"/>
            <a:ext cx="413032" cy="457200"/>
          </a:xfrm>
          <a:prstGeom prst="ellipse">
            <a:avLst/>
          </a:prstGeom>
          <a:noFill/>
          <a:ln w="19050" cap="rnd">
            <a:noFill/>
            <a:headEnd type="none" w="med" len="med"/>
            <a:tailEnd type="none" w="med" len="med"/>
          </a:ln>
          <a:effectLst>
            <a:outerShdw blurRad="63500" dist="63500" dir="2400000" algn="tl" rotWithShape="0">
              <a:srgbClr val="000000">
                <a:alpha val="5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R="0" lvl="0" indent="0" algn="ctr" defTabSz="1371600" fontAlgn="auto">
              <a:lnSpc>
                <a:spcPct val="100000"/>
              </a:lnSpc>
              <a:spcBef>
                <a:spcPts val="600"/>
              </a:spcBef>
              <a:spcAft>
                <a:spcPts val="0"/>
              </a:spcAft>
              <a:buClrTx/>
              <a:buSzTx/>
              <a:buFontTx/>
              <a:buNone/>
              <a:tabLst>
                <a:tab pos="1371600" algn="l"/>
              </a:tabLst>
              <a:defRPr/>
            </a:pPr>
            <a:r>
              <a:rPr lang="en-US" sz="3200" b="1">
                <a:ln w="3175">
                  <a:noFill/>
                </a:ln>
                <a:gradFill flip="none" rotWithShape="1">
                  <a:gsLst>
                    <a:gs pos="50000">
                      <a:srgbClr val="D59ED7"/>
                    </a:gs>
                    <a:gs pos="78000">
                      <a:srgbClr val="8DC8E8"/>
                    </a:gs>
                    <a:gs pos="100000">
                      <a:srgbClr val="49C5B1"/>
                    </a:gs>
                    <a:gs pos="0">
                      <a:srgbClr val="FFA38B"/>
                    </a:gs>
                  </a:gsLst>
                  <a:path path="circle">
                    <a:fillToRect l="100000" t="100000"/>
                  </a:path>
                  <a:tileRect r="-100000" b="-100000"/>
                </a:gradFill>
                <a:cs typeface="Segoe UI" pitchFamily="34" charset="0"/>
              </a:rPr>
              <a:t>+</a:t>
            </a:r>
          </a:p>
        </p:txBody>
      </p:sp>
      <p:sp>
        <p:nvSpPr>
          <p:cNvPr id="20" name="TextBox 19">
            <a:extLst>
              <a:ext uri="{FF2B5EF4-FFF2-40B4-BE49-F238E27FC236}">
                <a16:creationId xmlns:a16="http://schemas.microsoft.com/office/drawing/2014/main" id="{1074C0EB-3602-0049-5E7F-5B01C6D13195}"/>
              </a:ext>
            </a:extLst>
          </p:cNvPr>
          <p:cNvSpPr txBox="1"/>
          <p:nvPr/>
        </p:nvSpPr>
        <p:spPr>
          <a:xfrm>
            <a:off x="6504535" y="1857129"/>
            <a:ext cx="5099204" cy="307777"/>
          </a:xfrm>
          <a:prstGeom prst="rect">
            <a:avLst/>
          </a:prstGeom>
          <a:noFill/>
        </p:spPr>
        <p:txBody>
          <a:bodyPr wrap="square" lIns="91440" tIns="45720" rIns="91440" bIns="45720" anchor="t">
            <a:spAutoFit/>
          </a:bodyPr>
          <a:lstStyle/>
          <a:p>
            <a:pPr algn="ctr">
              <a:defRPr/>
            </a:pPr>
            <a:r>
              <a:rPr lang="en-US" sz="1400" b="1">
                <a:latin typeface="Segoe Sans Display"/>
                <a:cs typeface="Segoe Sans Display Semilight" pitchFamily="2" charset="0"/>
              </a:rPr>
              <a:t>Prompt: </a:t>
            </a:r>
            <a:r>
              <a:rPr lang="en-US" sz="1400">
                <a:latin typeface="Segoe Sans Display"/>
                <a:cs typeface="Segoe Sans Display Semilight" pitchFamily="2" charset="0"/>
              </a:rPr>
              <a:t>What is the reputation for vectorsandarrows.com?</a:t>
            </a:r>
          </a:p>
        </p:txBody>
      </p:sp>
      <p:sp>
        <p:nvSpPr>
          <p:cNvPr id="2" name="Rectangle: Rounded Corners 1">
            <a:extLst>
              <a:ext uri="{FF2B5EF4-FFF2-40B4-BE49-F238E27FC236}">
                <a16:creationId xmlns:a16="http://schemas.microsoft.com/office/drawing/2014/main" id="{907C1E84-7FE4-054C-32FC-B217E445BB44}"/>
              </a:ext>
            </a:extLst>
          </p:cNvPr>
          <p:cNvSpPr/>
          <p:nvPr/>
        </p:nvSpPr>
        <p:spPr bwMode="auto">
          <a:xfrm>
            <a:off x="7558106" y="5557946"/>
            <a:ext cx="2992062" cy="408811"/>
          </a:xfrm>
          <a:prstGeom prst="roundRect">
            <a:avLst>
              <a:gd name="adj" fmla="val 50000"/>
            </a:avLst>
          </a:prstGeom>
          <a:noFill/>
          <a:ln w="19050" cap="rnd" cmpd="sng" algn="ctr">
            <a:noFill/>
            <a:prstDash val="solid"/>
            <a:headEnd type="none" w="med" len="med"/>
            <a:tailEnd type="none" w="med" len="med"/>
          </a:ln>
          <a:effectLst>
            <a:outerShdw blurRad="63500" dist="63500" dir="2700000" algn="tl" rotWithShape="0">
              <a:srgbClr val="454142">
                <a:alpha val="20000"/>
              </a:srgb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403951"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effectLst/>
                <a:uLnTx/>
                <a:uFillTx/>
                <a:latin typeface="Segoe Sans Display"/>
                <a:cs typeface="Segoe UI Semibold"/>
              </a:rPr>
              <a:t>with</a:t>
            </a:r>
            <a:r>
              <a:rPr kumimoji="0" lang="en-US" sz="2000" b="0" i="0" u="none" strike="noStrike" kern="0" cap="none" spc="0" normalizeH="0" baseline="0" noProof="0">
                <a:ln>
                  <a:noFill/>
                </a:ln>
                <a:gradFill>
                  <a:gsLst>
                    <a:gs pos="100000">
                      <a:srgbClr val="FFFFFF"/>
                    </a:gs>
                    <a:gs pos="0">
                      <a:srgbClr val="FFFFFF"/>
                    </a:gs>
                  </a:gsLst>
                  <a:path path="rect">
                    <a:fillToRect l="100000" t="100000"/>
                  </a:path>
                </a:gradFill>
                <a:effectLst/>
                <a:uLnTx/>
                <a:uFillTx/>
                <a:latin typeface="Segoe Sans Display"/>
                <a:cs typeface="Segoe UI Semibold"/>
              </a:rPr>
              <a:t> </a:t>
            </a:r>
            <a:r>
              <a:rPr lang="en-US" sz="2000">
                <a:ln w="3175">
                  <a:noFill/>
                </a:ln>
                <a:gradFill flip="none" rotWithShape="1">
                  <a:gsLst>
                    <a:gs pos="32000">
                      <a:srgbClr val="D59ED7"/>
                    </a:gs>
                    <a:gs pos="68000">
                      <a:srgbClr val="8DC8E8"/>
                    </a:gs>
                    <a:gs pos="100000">
                      <a:srgbClr val="49C5B1"/>
                    </a:gs>
                    <a:gs pos="0">
                      <a:srgbClr val="FFA38B"/>
                    </a:gs>
                  </a:gsLst>
                  <a:path path="circle">
                    <a:fillToRect l="100000" t="100000"/>
                  </a:path>
                  <a:tileRect r="-100000" b="-100000"/>
                </a:gradFill>
                <a:latin typeface="+mj-lt"/>
                <a:cs typeface="Segoe UI" pitchFamily="34" charset="0"/>
              </a:rPr>
              <a:t>Security Copilot</a:t>
            </a:r>
          </a:p>
        </p:txBody>
      </p:sp>
      <p:grpSp>
        <p:nvGrpSpPr>
          <p:cNvPr id="13" name="Group 12">
            <a:extLst>
              <a:ext uri="{FF2B5EF4-FFF2-40B4-BE49-F238E27FC236}">
                <a16:creationId xmlns:a16="http://schemas.microsoft.com/office/drawing/2014/main" id="{2C3FEEC3-A4DF-C8AE-6223-FF066F1D52CD}"/>
              </a:ext>
              <a:ext uri="{C183D7F6-B498-43B3-948B-1728B52AA6E4}">
                <adec:decorative xmlns:adec="http://schemas.microsoft.com/office/drawing/2017/decorative" val="1"/>
              </a:ext>
            </a:extLst>
          </p:cNvPr>
          <p:cNvGrpSpPr/>
          <p:nvPr/>
        </p:nvGrpSpPr>
        <p:grpSpPr>
          <a:xfrm>
            <a:off x="6502680" y="2387666"/>
            <a:ext cx="5102914" cy="3017202"/>
            <a:chOff x="6500825" y="1944981"/>
            <a:chExt cx="5102914" cy="3017202"/>
          </a:xfrm>
        </p:grpSpPr>
        <p:sp>
          <p:nvSpPr>
            <p:cNvPr id="14" name="Rectangle: Rounded Corners 13">
              <a:extLst>
                <a:ext uri="{FF2B5EF4-FFF2-40B4-BE49-F238E27FC236}">
                  <a16:creationId xmlns:a16="http://schemas.microsoft.com/office/drawing/2014/main" id="{DDAAE571-2A1F-BDF4-EFB6-CA584AB98759}"/>
                </a:ext>
              </a:extLst>
            </p:cNvPr>
            <p:cNvSpPr/>
            <p:nvPr/>
          </p:nvSpPr>
          <p:spPr bwMode="auto">
            <a:xfrm>
              <a:off x="6500825" y="1944981"/>
              <a:ext cx="5102914" cy="3017202"/>
            </a:xfrm>
            <a:prstGeom prst="roundRect">
              <a:avLst>
                <a:gd name="adj" fmla="val 4901"/>
              </a:avLst>
            </a:prstGeom>
            <a:gradFill flip="none" rotWithShape="1">
              <a:gsLst>
                <a:gs pos="100000">
                  <a:srgbClr val="091F2C">
                    <a:alpha val="95000"/>
                  </a:srgbClr>
                </a:gs>
                <a:gs pos="42000">
                  <a:srgbClr val="091F2C">
                    <a:alpha val="90000"/>
                  </a:srgb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marL="0" marR="0" lvl="0" indent="0" defTabSz="932754"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err="1">
                <a:ln>
                  <a:noFill/>
                </a:ln>
                <a:gradFill>
                  <a:gsLst>
                    <a:gs pos="0">
                      <a:srgbClr val="091F2C"/>
                    </a:gs>
                    <a:gs pos="100000">
                      <a:srgbClr val="091F2C"/>
                    </a:gs>
                  </a:gsLst>
                  <a:lin ang="0" scaled="0"/>
                </a:gradFill>
                <a:effectLst/>
                <a:uLnTx/>
                <a:uFillTx/>
                <a:latin typeface="Segoe Sans Display"/>
                <a:cs typeface="Segoe Sans Display Semilight" pitchFamily="2" charset="0"/>
              </a:endParaRPr>
            </a:p>
          </p:txBody>
        </p:sp>
        <p:sp>
          <p:nvSpPr>
            <p:cNvPr id="15" name="Rectangle: Rounded Corners 14">
              <a:extLst>
                <a:ext uri="{FF2B5EF4-FFF2-40B4-BE49-F238E27FC236}">
                  <a16:creationId xmlns:a16="http://schemas.microsoft.com/office/drawing/2014/main" id="{AD5DDD0F-2AE2-6323-362A-2DFD17E560B9}"/>
                </a:ext>
              </a:extLst>
            </p:cNvPr>
            <p:cNvSpPr/>
            <p:nvPr/>
          </p:nvSpPr>
          <p:spPr bwMode="auto">
            <a:xfrm>
              <a:off x="6500825" y="1944981"/>
              <a:ext cx="5102914" cy="3017202"/>
            </a:xfrm>
            <a:prstGeom prst="roundRect">
              <a:avLst>
                <a:gd name="adj" fmla="val 4901"/>
              </a:avLst>
            </a:prstGeom>
            <a:solidFill>
              <a:srgbClr val="000000"/>
            </a:solidFill>
            <a:ln w="12700" cap="flat" cmpd="sng" algn="ctr">
              <a:solidFill>
                <a:srgbClr val="091F2C">
                  <a:lumMod val="90000"/>
                  <a:lumOff val="10000"/>
                </a:srgbClr>
              </a:solidFill>
              <a:prstDash val="solid"/>
              <a:headEnd type="none" w="med" len="med"/>
              <a:tailEnd type="none" w="med" len="med"/>
            </a:ln>
            <a:effectLst>
              <a:innerShdw blurRad="381000" dist="152400" dir="18600000">
                <a:srgbClr val="8DC8E8">
                  <a:alpha val="10000"/>
                </a:srgbClr>
              </a:innerShdw>
            </a:effectLst>
          </p:spPr>
          <p:txBody>
            <a:bodyPr rot="0" spcFirstLastPara="0" vertOverflow="overflow" horzOverflow="overflow" vert="vert" wrap="square" lIns="91440" tIns="274320" rIns="91440" bIns="91440" numCol="1" spcCol="0" rtlCol="0" fromWordArt="0" anchor="ctr" anchorCtr="0" forceAA="0" compatLnSpc="1">
              <a:prstTxWarp prst="textNoShape">
                <a:avLst/>
              </a:prstTxWarp>
              <a:noAutofit/>
            </a:bodyPr>
            <a:lstStyle/>
            <a:p>
              <a:pPr marL="0" marR="0" lvl="0" indent="0" defTabSz="1403951"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100000">
                      <a:srgbClr val="FFFFFF"/>
                    </a:gs>
                    <a:gs pos="0">
                      <a:srgbClr val="FFFFFF"/>
                    </a:gs>
                  </a:gsLst>
                  <a:path path="rect">
                    <a:fillToRect l="100000" t="100000"/>
                  </a:path>
                </a:gradFill>
                <a:effectLst/>
                <a:uLnTx/>
                <a:uFillTx/>
                <a:latin typeface="Segoe Sans Display"/>
                <a:ea typeface="+mn-ea"/>
                <a:cs typeface="Segoe UI Semibold"/>
              </a:endParaRPr>
            </a:p>
          </p:txBody>
        </p:sp>
        <p:grpSp>
          <p:nvGrpSpPr>
            <p:cNvPr id="17" name="Group 16">
              <a:extLst>
                <a:ext uri="{FF2B5EF4-FFF2-40B4-BE49-F238E27FC236}">
                  <a16:creationId xmlns:a16="http://schemas.microsoft.com/office/drawing/2014/main" id="{E8689C6C-8A40-34F6-B1E7-CDDCC8996809}"/>
                </a:ext>
              </a:extLst>
            </p:cNvPr>
            <p:cNvGrpSpPr/>
            <p:nvPr/>
          </p:nvGrpSpPr>
          <p:grpSpPr>
            <a:xfrm>
              <a:off x="6686904" y="2133189"/>
              <a:ext cx="4730757" cy="2640788"/>
              <a:chOff x="6686904" y="2133189"/>
              <a:chExt cx="4730757" cy="2640788"/>
            </a:xfrm>
          </p:grpSpPr>
          <p:pic>
            <p:nvPicPr>
              <p:cNvPr id="18" name="Picture 17">
                <a:extLst>
                  <a:ext uri="{FF2B5EF4-FFF2-40B4-BE49-F238E27FC236}">
                    <a16:creationId xmlns:a16="http://schemas.microsoft.com/office/drawing/2014/main" id="{6C1114F3-D6C5-CAD4-1DBB-AA3701B80FC9}"/>
                  </a:ext>
                </a:extLst>
              </p:cNvPr>
              <p:cNvPicPr>
                <a:picLocks noChangeAspect="1"/>
              </p:cNvPicPr>
              <p:nvPr/>
            </p:nvPicPr>
            <p:blipFill>
              <a:blip r:embed="rId3"/>
              <a:srcRect t="347" r="112" b="23654"/>
              <a:stretch/>
            </p:blipFill>
            <p:spPr>
              <a:xfrm>
                <a:off x="6686904" y="2133189"/>
                <a:ext cx="4730757" cy="2393092"/>
              </a:xfrm>
              <a:prstGeom prst="rect">
                <a:avLst/>
              </a:prstGeom>
            </p:spPr>
          </p:pic>
          <p:pic>
            <p:nvPicPr>
              <p:cNvPr id="19" name="Picture 18">
                <a:extLst>
                  <a:ext uri="{FF2B5EF4-FFF2-40B4-BE49-F238E27FC236}">
                    <a16:creationId xmlns:a16="http://schemas.microsoft.com/office/drawing/2014/main" id="{D953FA61-9390-6324-2140-8CCAB2B4D6C3}"/>
                  </a:ext>
                </a:extLst>
              </p:cNvPr>
              <p:cNvPicPr>
                <a:picLocks noChangeAspect="1"/>
              </p:cNvPicPr>
              <p:nvPr/>
            </p:nvPicPr>
            <p:blipFill>
              <a:blip r:embed="rId3"/>
              <a:srcRect t="79580" r="112" b="11101"/>
              <a:stretch/>
            </p:blipFill>
            <p:spPr>
              <a:xfrm>
                <a:off x="6686904" y="4480560"/>
                <a:ext cx="4730757" cy="293417"/>
              </a:xfrm>
              <a:prstGeom prst="rect">
                <a:avLst/>
              </a:prstGeom>
            </p:spPr>
          </p:pic>
        </p:grpSp>
      </p:grpSp>
      <p:pic>
        <p:nvPicPr>
          <p:cNvPr id="21" name="Picture 20">
            <a:extLst>
              <a:ext uri="{FF2B5EF4-FFF2-40B4-BE49-F238E27FC236}">
                <a16:creationId xmlns:a16="http://schemas.microsoft.com/office/drawing/2014/main" id="{EE89C8FC-19B3-653C-52BA-87F12862E1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125735" y="5000318"/>
            <a:ext cx="660857" cy="598605"/>
          </a:xfrm>
          <a:prstGeom prst="rect">
            <a:avLst/>
          </a:prstGeom>
        </p:spPr>
      </p:pic>
    </p:spTree>
    <p:extLst>
      <p:ext uri="{BB962C8B-B14F-4D97-AF65-F5344CB8AC3E}">
        <p14:creationId xmlns:p14="http://schemas.microsoft.com/office/powerpoint/2010/main" val="25685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grpId="1" nodeType="withEffect">
                                  <p:stCondLst>
                                    <p:cond delay="0"/>
                                  </p:stCondLst>
                                  <p:childTnLst>
                                    <p:animMotion origin="layout" path="M 3.54167E-6 1.48148E-6 L 3.54167E-6 0.03542 " pathEditMode="relative" rAng="0" ptsTypes="AA">
                                      <p:cBhvr>
                                        <p:cTn id="9" dur="700" spd="-100000" fill="hold"/>
                                        <p:tgtEl>
                                          <p:spTgt spid="29"/>
                                        </p:tgtEl>
                                        <p:attrNameLst>
                                          <p:attrName>ppt_x</p:attrName>
                                          <p:attrName>ppt_y</p:attrName>
                                        </p:attrNameLst>
                                      </p:cBhvr>
                                      <p:rCtr x="0" y="1759"/>
                                    </p:animMotion>
                                  </p:childTnLst>
                                </p:cTn>
                              </p:par>
                              <p:par>
                                <p:cTn id="10" presetID="10" presetClass="entr" presetSubtype="0" fill="hold" grpId="0" nodeType="withEffect">
                                  <p:stCondLst>
                                    <p:cond delay="10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42" presetClass="path" presetSubtype="0" decel="100000" fill="hold" grpId="1" nodeType="withEffect">
                                  <p:stCondLst>
                                    <p:cond delay="1000"/>
                                  </p:stCondLst>
                                  <p:childTnLst>
                                    <p:animMotion origin="layout" path="M 3.54167E-6 1.85185E-6 L 3.54167E-6 0.03541 " pathEditMode="relative" rAng="0" ptsTypes="AA">
                                      <p:cBhvr>
                                        <p:cTn id="14" dur="700" spd="-100000" fill="hold"/>
                                        <p:tgtEl>
                                          <p:spTgt spid="24"/>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42" presetClass="path" presetSubtype="0" decel="100000" fill="hold" grpId="1" nodeType="withEffect">
                                  <p:stCondLst>
                                    <p:cond delay="250"/>
                                  </p:stCondLst>
                                  <p:childTnLst>
                                    <p:animMotion origin="layout" path="M 3.54167E-6 7.40741E-7 L 3.54167E-6 0.03542 " pathEditMode="relative" rAng="0" ptsTypes="AA">
                                      <p:cBhvr>
                                        <p:cTn id="19" dur="700" spd="-100000" fill="hold"/>
                                        <p:tgtEl>
                                          <p:spTgt spid="30"/>
                                        </p:tgtEl>
                                        <p:attrNameLst>
                                          <p:attrName>ppt_x</p:attrName>
                                          <p:attrName>ppt_y</p:attrName>
                                        </p:attrNameLst>
                                      </p:cBhvr>
                                      <p:rCtr x="0" y="1759"/>
                                    </p:animMotion>
                                  </p:childTnLst>
                                </p:cTn>
                              </p:par>
                              <p:par>
                                <p:cTn id="20" presetID="10" presetClass="entr" presetSubtype="0" fill="hold" grpId="0" nodeType="withEffect">
                                  <p:stCondLst>
                                    <p:cond delay="75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42" presetClass="path" presetSubtype="0" decel="100000" fill="hold" grpId="1" nodeType="withEffect">
                                  <p:stCondLst>
                                    <p:cond delay="750"/>
                                  </p:stCondLst>
                                  <p:childTnLst>
                                    <p:animMotion origin="layout" path="M 3.54167E-6 1.11111E-6 L 3.54167E-6 0.03542 " pathEditMode="relative" rAng="0" ptsTypes="AA">
                                      <p:cBhvr>
                                        <p:cTn id="24" dur="700" spd="-100000" fill="hold"/>
                                        <p:tgtEl>
                                          <p:spTgt spid="25"/>
                                        </p:tgtEl>
                                        <p:attrNameLst>
                                          <p:attrName>ppt_x</p:attrName>
                                          <p:attrName>ppt_y</p:attrName>
                                        </p:attrNameLst>
                                      </p:cBhvr>
                                      <p:rCtr x="0" y="1759"/>
                                    </p:animMotion>
                                  </p:childTnLst>
                                </p:cTn>
                              </p:par>
                              <p:par>
                                <p:cTn id="25" presetID="10" presetClass="entr" presetSubtype="0" fill="hold" grpId="0" nodeType="withEffect">
                                  <p:stCondLst>
                                    <p:cond delay="50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42" presetClass="path" presetSubtype="0" decel="100000" fill="hold" grpId="1" nodeType="withEffect">
                                  <p:stCondLst>
                                    <p:cond delay="500"/>
                                  </p:stCondLst>
                                  <p:childTnLst>
                                    <p:animMotion origin="layout" path="M 3.54167E-6 1.48148E-6 L 3.54167E-6 0.03542 " pathEditMode="relative" rAng="0" ptsTypes="AA">
                                      <p:cBhvr>
                                        <p:cTn id="29" dur="700" spd="-100000" fill="hold"/>
                                        <p:tgtEl>
                                          <p:spTgt spid="31"/>
                                        </p:tgtEl>
                                        <p:attrNameLst>
                                          <p:attrName>ppt_x</p:attrName>
                                          <p:attrName>ppt_y</p:attrName>
                                        </p:attrNameLst>
                                      </p:cBhvr>
                                      <p:rCtr x="0" y="1759"/>
                                    </p:animMotion>
                                  </p:childTnLst>
                                </p:cTn>
                              </p:par>
                              <p:par>
                                <p:cTn id="30" presetID="10" presetClass="entr" presetSubtype="0" fill="hold" grpId="0" nodeType="withEffect">
                                  <p:stCondLst>
                                    <p:cond delay="50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42" presetClass="path" presetSubtype="0" decel="100000" fill="hold" grpId="1" nodeType="withEffect">
                                  <p:stCondLst>
                                    <p:cond delay="500"/>
                                  </p:stCondLst>
                                  <p:childTnLst>
                                    <p:animMotion origin="layout" path="M 3.54167E-6 1.85185E-6 L 3.54167E-6 0.03541 " pathEditMode="relative" rAng="0" ptsTypes="AA">
                                      <p:cBhvr>
                                        <p:cTn id="34" dur="700" spd="-100000" fill="hold"/>
                                        <p:tgtEl>
                                          <p:spTgt spid="26"/>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42" presetClass="path" presetSubtype="0" decel="100000" fill="hold" grpId="1" nodeType="withEffect">
                                  <p:stCondLst>
                                    <p:cond delay="750"/>
                                  </p:stCondLst>
                                  <p:childTnLst>
                                    <p:animMotion origin="layout" path="M 3.54167E-6 7.40741E-7 L 3.54167E-6 0.03542 " pathEditMode="relative" rAng="0" ptsTypes="AA">
                                      <p:cBhvr>
                                        <p:cTn id="39" dur="700" spd="-100000" fill="hold"/>
                                        <p:tgtEl>
                                          <p:spTgt spid="32"/>
                                        </p:tgtEl>
                                        <p:attrNameLst>
                                          <p:attrName>ppt_x</p:attrName>
                                          <p:attrName>ppt_y</p:attrName>
                                        </p:attrNameLst>
                                      </p:cBhvr>
                                      <p:rCtr x="0" y="1759"/>
                                    </p:animMotion>
                                  </p:childTnLst>
                                </p:cTn>
                              </p:par>
                              <p:par>
                                <p:cTn id="40" presetID="10" presetClass="entr" presetSubtype="0" fill="hold" grpId="0" nodeType="withEffect">
                                  <p:stCondLst>
                                    <p:cond delay="2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42" presetClass="path" presetSubtype="0" decel="100000" fill="hold" grpId="1" nodeType="withEffect">
                                  <p:stCondLst>
                                    <p:cond delay="250"/>
                                  </p:stCondLst>
                                  <p:childTnLst>
                                    <p:animMotion origin="layout" path="M 3.54167E-6 1.11111E-6 L 3.54167E-6 0.03542 " pathEditMode="relative" rAng="0" ptsTypes="AA">
                                      <p:cBhvr>
                                        <p:cTn id="44" dur="700" spd="-100000" fill="hold"/>
                                        <p:tgtEl>
                                          <p:spTgt spid="28"/>
                                        </p:tgtEl>
                                        <p:attrNameLst>
                                          <p:attrName>ppt_x</p:attrName>
                                          <p:attrName>ppt_y</p:attrName>
                                        </p:attrNameLst>
                                      </p:cBhvr>
                                      <p:rCtr x="0" y="1759"/>
                                    </p:animMotion>
                                  </p:childTnLst>
                                </p:cTn>
                              </p:par>
                              <p:par>
                                <p:cTn id="45" presetID="10" presetClass="entr" presetSubtype="0" fill="hold" grpId="0" nodeType="withEffect">
                                  <p:stCondLst>
                                    <p:cond delay="100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42" presetClass="path" presetSubtype="0" decel="100000" fill="hold" grpId="1" nodeType="withEffect">
                                  <p:stCondLst>
                                    <p:cond delay="1000"/>
                                  </p:stCondLst>
                                  <p:childTnLst>
                                    <p:animMotion origin="layout" path="M 3.54167E-6 1.48148E-6 L 3.54167E-6 0.03542 " pathEditMode="relative" rAng="0" ptsTypes="AA">
                                      <p:cBhvr>
                                        <p:cTn id="49" dur="700" spd="-100000" fill="hold"/>
                                        <p:tgtEl>
                                          <p:spTgt spid="33"/>
                                        </p:tgtEl>
                                        <p:attrNameLst>
                                          <p:attrName>ppt_x</p:attrName>
                                          <p:attrName>ppt_y</p:attrName>
                                        </p:attrNameLst>
                                      </p:cBhvr>
                                      <p:rCtr x="0" y="1759"/>
                                    </p:animMotion>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42" presetClass="path" presetSubtype="0" decel="100000" fill="hold" grpId="1" nodeType="withEffect">
                                  <p:stCondLst>
                                    <p:cond delay="0"/>
                                  </p:stCondLst>
                                  <p:childTnLst>
                                    <p:animMotion origin="layout" path="M 3.54167E-6 1.85185E-6 L 3.54167E-6 0.03541 " pathEditMode="relative" rAng="0" ptsTypes="AA">
                                      <p:cBhvr>
                                        <p:cTn id="54" dur="700" spd="-100000" fill="hold"/>
                                        <p:tgtEl>
                                          <p:spTgt spid="27"/>
                                        </p:tgtEl>
                                        <p:attrNameLst>
                                          <p:attrName>ppt_x</p:attrName>
                                          <p:attrName>ppt_y</p:attrName>
                                        </p:attrNameLst>
                                      </p:cBhvr>
                                      <p:rCtr x="0" y="1759"/>
                                    </p:animMotion>
                                  </p:childTnLst>
                                </p:cTn>
                              </p:par>
                              <p:par>
                                <p:cTn id="55" presetID="10" presetClass="entr" presetSubtype="0" fill="hold" grpId="0" nodeType="withEffect">
                                  <p:stCondLst>
                                    <p:cond delay="125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42" presetClass="path" presetSubtype="0" decel="50000" fill="hold" grpId="1" nodeType="withEffect">
                                  <p:stCondLst>
                                    <p:cond delay="1250"/>
                                  </p:stCondLst>
                                  <p:childTnLst>
                                    <p:animMotion origin="layout" path="M -0.01745 0.00093 L 0.00091 0.00093 " pathEditMode="relative" rAng="0" ptsTypes="AA">
                                      <p:cBhvr>
                                        <p:cTn id="59" dur="500" fill="hold"/>
                                        <p:tgtEl>
                                          <p:spTgt spid="11"/>
                                        </p:tgtEl>
                                        <p:attrNameLst>
                                          <p:attrName>ppt_x</p:attrName>
                                          <p:attrName>ppt_y</p:attrName>
                                        </p:attrNameLst>
                                      </p:cBhvr>
                                      <p:rCtr x="911" y="0"/>
                                    </p:animMotion>
                                  </p:childTnLst>
                                </p:cTn>
                              </p:par>
                              <p:par>
                                <p:cTn id="60" presetID="10" presetClass="entr" presetSubtype="0" fill="hold" grpId="0" nodeType="withEffect">
                                  <p:stCondLst>
                                    <p:cond delay="175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par>
                                <p:cTn id="63" presetID="42" presetClass="path" presetSubtype="0" decel="100000" fill="hold" grpId="1" nodeType="withEffect">
                                  <p:stCondLst>
                                    <p:cond delay="1750"/>
                                  </p:stCondLst>
                                  <p:childTnLst>
                                    <p:animMotion origin="layout" path="M 0 4.81481E-6 L 0 0.05462 " pathEditMode="relative" rAng="0" ptsTypes="AA">
                                      <p:cBhvr>
                                        <p:cTn id="64" dur="500" spd="-100000" fill="hold"/>
                                        <p:tgtEl>
                                          <p:spTgt spid="20"/>
                                        </p:tgtEl>
                                        <p:attrNameLst>
                                          <p:attrName>ppt_x</p:attrName>
                                          <p:attrName>ppt_y</p:attrName>
                                        </p:attrNameLst>
                                      </p:cBhvr>
                                      <p:rCtr x="0" y="2731"/>
                                    </p:animMotion>
                                  </p:childTnLst>
                                </p:cTn>
                              </p:par>
                              <p:par>
                                <p:cTn id="65" presetID="10" presetClass="entr" presetSubtype="0" fill="hold" nodeType="withEffect">
                                  <p:stCondLst>
                                    <p:cond delay="175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par>
                                <p:cTn id="68" presetID="42" presetClass="path" presetSubtype="0" decel="100000" fill="hold" nodeType="withEffect">
                                  <p:stCondLst>
                                    <p:cond delay="1750"/>
                                  </p:stCondLst>
                                  <p:childTnLst>
                                    <p:animMotion origin="layout" path="M 1.875E-6 4.44444E-6 L 1.875E-6 0.05463 " pathEditMode="relative" rAng="0" ptsTypes="AA">
                                      <p:cBhvr>
                                        <p:cTn id="69" dur="500" spd="-100000" fill="hold"/>
                                        <p:tgtEl>
                                          <p:spTgt spid="13"/>
                                        </p:tgtEl>
                                        <p:attrNameLst>
                                          <p:attrName>ppt_x</p:attrName>
                                          <p:attrName>ppt_y</p:attrName>
                                        </p:attrNameLst>
                                      </p:cBhvr>
                                      <p:rCtr x="0" y="2731"/>
                                    </p:animMotion>
                                  </p:childTnLst>
                                </p:cTn>
                              </p:par>
                              <p:par>
                                <p:cTn id="70" presetID="10" presetClass="entr" presetSubtype="0" fill="hold" nodeType="withEffect">
                                  <p:stCondLst>
                                    <p:cond delay="175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42" presetClass="path" presetSubtype="0" decel="100000" fill="hold" nodeType="withEffect">
                                  <p:stCondLst>
                                    <p:cond delay="1750"/>
                                  </p:stCondLst>
                                  <p:childTnLst>
                                    <p:animMotion origin="layout" path="M 0 4.81481E-6 L 0 0.05462 " pathEditMode="relative" rAng="0" ptsTypes="AA">
                                      <p:cBhvr>
                                        <p:cTn id="74" dur="500" spd="-100000" fill="hold"/>
                                        <p:tgtEl>
                                          <p:spTgt spid="21"/>
                                        </p:tgtEl>
                                        <p:attrNameLst>
                                          <p:attrName>ppt_x</p:attrName>
                                          <p:attrName>ppt_y</p:attrName>
                                        </p:attrNameLst>
                                      </p:cBhvr>
                                      <p:rCtr x="0" y="2731"/>
                                    </p:animMotion>
                                  </p:childTnLst>
                                </p:cTn>
                              </p:par>
                              <p:par>
                                <p:cTn id="75" presetID="10" presetClass="entr" presetSubtype="0" fill="hold" grpId="0" nodeType="withEffect">
                                  <p:stCondLst>
                                    <p:cond delay="175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par>
                                <p:cTn id="78" presetID="42" presetClass="path" presetSubtype="0" decel="100000" fill="hold" grpId="1" nodeType="withEffect">
                                  <p:stCondLst>
                                    <p:cond delay="1750"/>
                                  </p:stCondLst>
                                  <p:childTnLst>
                                    <p:animMotion origin="layout" path="M 0 4.81481E-6 L 0 0.05462 " pathEditMode="relative" rAng="0" ptsTypes="AA">
                                      <p:cBhvr>
                                        <p:cTn id="79" dur="500" spd="-100000" fill="hold"/>
                                        <p:tgtEl>
                                          <p:spTgt spid="2"/>
                                        </p:tgtEl>
                                        <p:attrNameLst>
                                          <p:attrName>ppt_x</p:attrName>
                                          <p:attrName>ppt_y</p:attrName>
                                        </p:attrNameLst>
                                      </p:cBhvr>
                                      <p:rCtr x="0" y="2731"/>
                                    </p:animMotion>
                                  </p:childTnLst>
                                </p:cTn>
                              </p:par>
                              <p:par>
                                <p:cTn id="80" presetID="10" presetClass="entr" presetSubtype="0" fill="hold" grpId="0"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250"/>
                                        <p:tgtEl>
                                          <p:spTgt spid="12"/>
                                        </p:tgtEl>
                                      </p:cBhvr>
                                    </p:animEffect>
                                  </p:childTnLst>
                                </p:cTn>
                              </p:par>
                              <p:par>
                                <p:cTn id="83" presetID="42" presetClass="path" presetSubtype="0" decel="100000" fill="hold" grpId="1" nodeType="withEffect">
                                  <p:stCondLst>
                                    <p:cond delay="0"/>
                                  </p:stCondLst>
                                  <p:childTnLst>
                                    <p:animMotion origin="layout" path="M 3.33333E-6 -0.03472 L 3.33333E-6 3.7037E-7 " pathEditMode="relative" rAng="0" ptsTypes="AA">
                                      <p:cBhvr>
                                        <p:cTn id="84" dur="500" fill="hold"/>
                                        <p:tgtEl>
                                          <p:spTgt spid="12"/>
                                        </p:tgtEl>
                                        <p:attrNameLst>
                                          <p:attrName>ppt_x</p:attrName>
                                          <p:attrName>ppt_y</p:attrName>
                                        </p:attrNameLst>
                                      </p:cBhvr>
                                      <p:rCtr x="0" y="1736"/>
                                    </p:animMotion>
                                  </p:childTnLst>
                                </p:cTn>
                              </p:par>
                              <p:par>
                                <p:cTn id="85" presetID="10" presetClass="entr" presetSubtype="0" fill="hold" grpId="0"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250"/>
                                        <p:tgtEl>
                                          <p:spTgt spid="3"/>
                                        </p:tgtEl>
                                      </p:cBhvr>
                                    </p:animEffect>
                                  </p:childTnLst>
                                </p:cTn>
                              </p:par>
                              <p:par>
                                <p:cTn id="88" presetID="42" presetClass="path" presetSubtype="0" decel="100000" fill="hold" grpId="1" nodeType="withEffect">
                                  <p:stCondLst>
                                    <p:cond delay="0"/>
                                  </p:stCondLst>
                                  <p:childTnLst>
                                    <p:animMotion origin="layout" path="M 3.33333E-6 -0.03472 L 3.33333E-6 3.7037E-7 " pathEditMode="relative" rAng="0" ptsTypes="AA">
                                      <p:cBhvr>
                                        <p:cTn id="89" dur="500" fill="hold"/>
                                        <p:tgtEl>
                                          <p:spTgt spid="3"/>
                                        </p:tgtEl>
                                        <p:attrNameLst>
                                          <p:attrName>ppt_x</p:attrName>
                                          <p:attrName>ppt_y</p:attrName>
                                        </p:attrNameLst>
                                      </p:cBhvr>
                                      <p:rCtr x="0" y="1736"/>
                                    </p:animMotion>
                                  </p:childTnLst>
                                </p:cTn>
                              </p:par>
                              <p:par>
                                <p:cTn id="90" presetID="10"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250"/>
                                        <p:tgtEl>
                                          <p:spTgt spid="23"/>
                                        </p:tgtEl>
                                      </p:cBhvr>
                                    </p:animEffect>
                                  </p:childTnLst>
                                </p:cTn>
                              </p:par>
                              <p:par>
                                <p:cTn id="93" presetID="42" presetClass="path" presetSubtype="0" decel="100000" fill="hold" grpId="1" nodeType="withEffect">
                                  <p:stCondLst>
                                    <p:cond delay="0"/>
                                  </p:stCondLst>
                                  <p:childTnLst>
                                    <p:animMotion origin="layout" path="M 3.33333E-6 -0.03472 L 3.33333E-6 3.7037E-7 " pathEditMode="relative" rAng="0" ptsTypes="AA">
                                      <p:cBhvr>
                                        <p:cTn id="94" dur="500" fill="hold"/>
                                        <p:tgtEl>
                                          <p:spTgt spid="23"/>
                                        </p:tgtEl>
                                        <p:attrNameLst>
                                          <p:attrName>ppt_x</p:attrName>
                                          <p:attrName>ppt_y</p:attrName>
                                        </p:attrNameLst>
                                      </p:cBhvr>
                                      <p:rCtr x="0" y="1736"/>
                                    </p:animMotion>
                                  </p:childTnLst>
                                </p:cTn>
                              </p:par>
                              <p:par>
                                <p:cTn id="95" presetID="10"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250"/>
                                        <p:tgtEl>
                                          <p:spTgt spid="34"/>
                                        </p:tgtEl>
                                      </p:cBhvr>
                                    </p:animEffect>
                                  </p:childTnLst>
                                </p:cTn>
                              </p:par>
                              <p:par>
                                <p:cTn id="98" presetID="42" presetClass="path" presetSubtype="0" decel="100000" fill="hold" grpId="1" nodeType="withEffect">
                                  <p:stCondLst>
                                    <p:cond delay="0"/>
                                  </p:stCondLst>
                                  <p:childTnLst>
                                    <p:animMotion origin="layout" path="M 3.33333E-6 -0.03472 L 3.33333E-6 3.7037E-7 " pathEditMode="relative" rAng="0" ptsTypes="AA">
                                      <p:cBhvr>
                                        <p:cTn id="99" dur="500" fill="hold"/>
                                        <p:tgtEl>
                                          <p:spTgt spid="34"/>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12" grpId="0"/>
      <p:bldP spid="12" grpId="1"/>
      <p:bldP spid="11" grpId="0" animBg="1"/>
      <p:bldP spid="11" grpId="1" animBg="1"/>
      <p:bldP spid="3" grpId="0"/>
      <p:bldP spid="3" grpId="1"/>
      <p:bldP spid="24" grpId="0" animBg="1"/>
      <p:bldP spid="24" grpId="1" animBg="1"/>
      <p:bldP spid="25" grpId="0" animBg="1"/>
      <p:bldP spid="25" grpId="1" animBg="1"/>
      <p:bldP spid="26" grpId="0" animBg="1"/>
      <p:bldP spid="26" grpId="1" animBg="1"/>
      <p:bldP spid="28" grpId="0" animBg="1"/>
      <p:bldP spid="28" grpId="1" animBg="1"/>
      <p:bldP spid="27" grpId="0" animBg="1"/>
      <p:bldP spid="27" grpId="1" animBg="1"/>
      <p:bldP spid="23" grpId="0" animBg="1"/>
      <p:bldP spid="23" grpId="1" animBg="1"/>
      <p:bldP spid="29" grpId="0"/>
      <p:bldP spid="29" grpId="1"/>
      <p:bldP spid="30" grpId="0"/>
      <p:bldP spid="30" grpId="1"/>
      <p:bldP spid="31" grpId="0"/>
      <p:bldP spid="31" grpId="1"/>
      <p:bldP spid="32" grpId="0"/>
      <p:bldP spid="32" grpId="1"/>
      <p:bldP spid="33" grpId="0"/>
      <p:bldP spid="33" grpId="1"/>
      <p:bldP spid="20" grpId="0"/>
      <p:bldP spid="20" grpId="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21648-34CE-5475-52CA-474E36DBBA75}"/>
            </a:ext>
          </a:extLst>
        </p:cNvPr>
        <p:cNvGrpSpPr/>
        <p:nvPr/>
      </p:nvGrpSpPr>
      <p:grpSpPr>
        <a:xfrm>
          <a:off x="0" y="0"/>
          <a:ext cx="0" cy="0"/>
          <a:chOff x="0" y="0"/>
          <a:chExt cx="0" cy="0"/>
        </a:xfrm>
      </p:grpSpPr>
      <p:sp>
        <p:nvSpPr>
          <p:cNvPr id="181" name="TextBox 180">
            <a:extLst>
              <a:ext uri="{FF2B5EF4-FFF2-40B4-BE49-F238E27FC236}">
                <a16:creationId xmlns:a16="http://schemas.microsoft.com/office/drawing/2014/main" id="{5C730276-720E-3C4D-EE2F-5AFA806DACBD}"/>
              </a:ext>
              <a:ext uri="{C183D7F6-B498-43B3-948B-1728B52AA6E4}">
                <adec:decorative xmlns:adec="http://schemas.microsoft.com/office/drawing/2017/decorative" val="1"/>
              </a:ext>
            </a:extLst>
          </p:cNvPr>
          <p:cNvSpPr txBox="1"/>
          <p:nvPr/>
        </p:nvSpPr>
        <p:spPr>
          <a:xfrm>
            <a:off x="3759794" y="4583440"/>
            <a:ext cx="500141" cy="707886"/>
          </a:xfrm>
          <a:prstGeom prst="rect">
            <a:avLst/>
          </a:prstGeom>
          <a:noFill/>
        </p:spPr>
        <p:txBody>
          <a:bodyPr wrap="square"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solidFill>
                <a:effectLst/>
                <a:uLnTx/>
                <a:uFillTx/>
                <a:latin typeface="Segoe UI"/>
                <a:ea typeface="+mn-ea"/>
                <a:cs typeface="+mn-cs"/>
              </a:rPr>
              <a:t>+</a:t>
            </a:r>
            <a:endParaRPr kumimoji="0" lang="en-US" sz="4000" b="0" i="0" u="none" strike="noStrike" kern="1200" cap="none" spc="0" normalizeH="0" baseline="0" noProof="0">
              <a:ln>
                <a:noFill/>
              </a:ln>
              <a:solidFill>
                <a:schemeClr val="tx2"/>
              </a:solidFill>
              <a:effectLst/>
              <a:uLnTx/>
              <a:uFillTx/>
              <a:latin typeface="Segoe UI"/>
              <a:ea typeface="+mn-ea"/>
              <a:cs typeface="+mn-cs"/>
            </a:endParaRPr>
          </a:p>
        </p:txBody>
      </p:sp>
      <p:sp>
        <p:nvSpPr>
          <p:cNvPr id="182" name="TextBox 181">
            <a:extLst>
              <a:ext uri="{FF2B5EF4-FFF2-40B4-BE49-F238E27FC236}">
                <a16:creationId xmlns:a16="http://schemas.microsoft.com/office/drawing/2014/main" id="{B016E5AF-7109-5D65-7BBE-5F2D355B6859}"/>
              </a:ext>
              <a:ext uri="{C183D7F6-B498-43B3-948B-1728B52AA6E4}">
                <adec:decorative xmlns:adec="http://schemas.microsoft.com/office/drawing/2017/decorative" val="1"/>
              </a:ext>
            </a:extLst>
          </p:cNvPr>
          <p:cNvSpPr txBox="1"/>
          <p:nvPr/>
        </p:nvSpPr>
        <p:spPr>
          <a:xfrm>
            <a:off x="7887875" y="4583440"/>
            <a:ext cx="500141" cy="707886"/>
          </a:xfrm>
          <a:prstGeom prst="rect">
            <a:avLst/>
          </a:prstGeom>
          <a:noFill/>
        </p:spPr>
        <p:txBody>
          <a:bodyPr wrap="square"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2"/>
                </a:solidFill>
                <a:effectLst/>
                <a:uLnTx/>
                <a:uFillTx/>
                <a:latin typeface="Segoe UI"/>
                <a:ea typeface="+mn-ea"/>
                <a:cs typeface="+mn-cs"/>
              </a:rPr>
              <a:t>+</a:t>
            </a:r>
            <a:endParaRPr kumimoji="0" lang="en-US" sz="4000" b="0" i="0" u="none" strike="noStrike" kern="1200" cap="none" spc="0" normalizeH="0" baseline="0" noProof="0">
              <a:ln>
                <a:noFill/>
              </a:ln>
              <a:solidFill>
                <a:schemeClr val="tx2"/>
              </a:solidFill>
              <a:effectLst/>
              <a:uLnTx/>
              <a:uFillTx/>
              <a:latin typeface="Segoe UI"/>
              <a:ea typeface="+mn-ea"/>
              <a:cs typeface="+mn-cs"/>
            </a:endParaRPr>
          </a:p>
        </p:txBody>
      </p:sp>
      <p:sp>
        <p:nvSpPr>
          <p:cNvPr id="12" name="Title 1">
            <a:extLst>
              <a:ext uri="{FF2B5EF4-FFF2-40B4-BE49-F238E27FC236}">
                <a16:creationId xmlns:a16="http://schemas.microsoft.com/office/drawing/2014/main" id="{65D5E035-AA12-C614-3847-9BDD787BAA12}"/>
              </a:ext>
            </a:extLst>
          </p:cNvPr>
          <p:cNvSpPr>
            <a:spLocks noGrp="1"/>
          </p:cNvSpPr>
          <p:nvPr>
            <p:ph type="title"/>
          </p:nvPr>
        </p:nvSpPr>
        <p:spPr>
          <a:xfrm>
            <a:off x="588263" y="457200"/>
            <a:ext cx="11018520" cy="923330"/>
          </a:xfrm>
        </p:spPr>
        <p:txBody>
          <a:bodyPr>
            <a:normAutofit fontScale="90000"/>
          </a:bodyPr>
          <a:lstStyle/>
          <a:p>
            <a:pPr algn="ctr"/>
            <a:r>
              <a:rPr lang="en-US" spc="0">
                <a:gradFill flip="none" rotWithShape="1">
                  <a:gsLst>
                    <a:gs pos="32000">
                      <a:srgbClr val="D59ED7"/>
                    </a:gs>
                    <a:gs pos="68000">
                      <a:srgbClr val="8DC8E8"/>
                    </a:gs>
                    <a:gs pos="100000">
                      <a:srgbClr val="49C5B1"/>
                    </a:gs>
                    <a:gs pos="0">
                      <a:srgbClr val="FFA38B"/>
                    </a:gs>
                  </a:gsLst>
                  <a:path path="circle">
                    <a:fillToRect l="100000" t="100000"/>
                  </a:path>
                  <a:tileRect r="-100000" b="-100000"/>
                </a:gradFill>
              </a:rPr>
              <a:t>Microsoft Threat Intelligence</a:t>
            </a:r>
            <a:br>
              <a:rPr lang="en-US"/>
            </a:br>
            <a:r>
              <a:rPr lang="en-US" sz="2400" b="1">
                <a:solidFill>
                  <a:schemeClr val="tx2"/>
                </a:solidFill>
              </a:rPr>
              <a:t>The industry’s largest vector coverage powered by 78T daily signals</a:t>
            </a:r>
            <a:endParaRPr lang="en-US" sz="2000" b="1">
              <a:solidFill>
                <a:schemeClr val="tx2"/>
              </a:solidFill>
            </a:endParaRPr>
          </a:p>
        </p:txBody>
      </p:sp>
      <p:sp>
        <p:nvSpPr>
          <p:cNvPr id="17" name="TextBox 16">
            <a:extLst>
              <a:ext uri="{FF2B5EF4-FFF2-40B4-BE49-F238E27FC236}">
                <a16:creationId xmlns:a16="http://schemas.microsoft.com/office/drawing/2014/main" id="{F39DE42B-F65D-99C3-4E33-B53CF281A98D}"/>
              </a:ext>
            </a:extLst>
          </p:cNvPr>
          <p:cNvSpPr txBox="1"/>
          <p:nvPr/>
        </p:nvSpPr>
        <p:spPr>
          <a:xfrm>
            <a:off x="711384" y="4337219"/>
            <a:ext cx="2468880" cy="1200329"/>
          </a:xfrm>
          <a:prstGeom prst="rect">
            <a:avLst/>
          </a:prstGeom>
          <a:noFill/>
        </p:spPr>
        <p:txBody>
          <a:bodyPr wrap="square" rtlCol="0" anchor="ctr">
            <a:sp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lang="en-US" sz="2400" b="1" spc="-50">
                <a:ln w="3175">
                  <a:noFill/>
                </a:ln>
                <a:solidFill>
                  <a:schemeClr val="tx2"/>
                </a:solidFill>
                <a:latin typeface="+mj-lt"/>
                <a:cs typeface="Segoe UI" pitchFamily="34" charset="0"/>
              </a:rPr>
              <a:t>One of </a:t>
            </a:r>
            <a:br>
              <a:rPr lang="en-US" sz="2400" b="1" spc="-50">
                <a:ln w="3175">
                  <a:noFill/>
                </a:ln>
                <a:solidFill>
                  <a:schemeClr val="tx2"/>
                </a:solidFill>
                <a:latin typeface="+mj-lt"/>
                <a:cs typeface="Segoe UI" pitchFamily="34" charset="0"/>
              </a:rPr>
            </a:br>
            <a:r>
              <a:rPr lang="en-US" sz="2400" b="1" spc="-50">
                <a:ln w="3175">
                  <a:noFill/>
                </a:ln>
                <a:solidFill>
                  <a:schemeClr val="tx2"/>
                </a:solidFill>
                <a:latin typeface="+mj-lt"/>
                <a:cs typeface="Segoe UI" pitchFamily="34" charset="0"/>
              </a:rPr>
              <a:t>the world’s </a:t>
            </a:r>
            <a:r>
              <a:rPr lang="en-US" sz="2400">
                <a:ln w="3175">
                  <a:noFill/>
                </a:ln>
                <a:gradFill>
                  <a:gsLst>
                    <a:gs pos="0">
                      <a:srgbClr val="8DC8E8"/>
                    </a:gs>
                    <a:gs pos="80000">
                      <a:srgbClr val="49C5B1"/>
                    </a:gs>
                  </a:gsLst>
                  <a:path path="circle">
                    <a:fillToRect l="100000" t="100000"/>
                  </a:path>
                </a:gradFill>
                <a:latin typeface="Segoe UI Variable Display Semib" pitchFamily="2" charset="0"/>
                <a:cs typeface="Segoe UI" panose="020B0502040204020203" pitchFamily="34" charset="0"/>
              </a:rPr>
              <a:t>largest clouds</a:t>
            </a:r>
          </a:p>
        </p:txBody>
      </p:sp>
      <p:sp>
        <p:nvSpPr>
          <p:cNvPr id="84" name="TextBox 83">
            <a:extLst>
              <a:ext uri="{FF2B5EF4-FFF2-40B4-BE49-F238E27FC236}">
                <a16:creationId xmlns:a16="http://schemas.microsoft.com/office/drawing/2014/main" id="{3ED820C8-F4B4-BE5F-AC72-3048BABE3D12}"/>
              </a:ext>
            </a:extLst>
          </p:cNvPr>
          <p:cNvSpPr txBox="1"/>
          <p:nvPr/>
        </p:nvSpPr>
        <p:spPr>
          <a:xfrm>
            <a:off x="4839465" y="4337219"/>
            <a:ext cx="2468880" cy="1200329"/>
          </a:xfrm>
          <a:prstGeom prst="rect">
            <a:avLst/>
          </a:prstGeom>
          <a:noFill/>
        </p:spPr>
        <p:txBody>
          <a:bodyPr wrap="square" rtlCol="0" anchor="ctr">
            <a:sp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lang="en-US" sz="2400" b="1" spc="-50">
                <a:ln w="3175">
                  <a:noFill/>
                </a:ln>
                <a:solidFill>
                  <a:schemeClr val="tx2"/>
                </a:solidFill>
                <a:latin typeface="+mj-lt"/>
                <a:cs typeface="Segoe UI" pitchFamily="34" charset="0"/>
              </a:rPr>
              <a:t>Signal from </a:t>
            </a:r>
            <a:br>
              <a:rPr lang="en-US" sz="2400" b="1" spc="-50">
                <a:ln w="3175">
                  <a:noFill/>
                </a:ln>
                <a:solidFill>
                  <a:schemeClr val="tx2"/>
                </a:solidFill>
                <a:latin typeface="+mj-lt"/>
                <a:cs typeface="Segoe UI" pitchFamily="34" charset="0"/>
              </a:rPr>
            </a:br>
            <a:r>
              <a:rPr lang="en-US" sz="2400">
                <a:ln w="3175">
                  <a:noFill/>
                </a:ln>
                <a:gradFill>
                  <a:gsLst>
                    <a:gs pos="0">
                      <a:srgbClr val="D59ED7"/>
                    </a:gs>
                    <a:gs pos="80000">
                      <a:srgbClr val="8DC8E8"/>
                    </a:gs>
                  </a:gsLst>
                  <a:path path="circle">
                    <a:fillToRect l="100000" t="100000"/>
                  </a:path>
                </a:gradFill>
                <a:latin typeface="Segoe UI Variable Display Semib" pitchFamily="2" charset="0"/>
                <a:cs typeface="Segoe UI" panose="020B0502040204020203" pitchFamily="34" charset="0"/>
              </a:rPr>
              <a:t>1.4B endpoints¹ </a:t>
            </a:r>
            <a:r>
              <a:rPr lang="en-US" sz="2400" b="1" spc="-50">
                <a:ln w="3175">
                  <a:noFill/>
                </a:ln>
                <a:solidFill>
                  <a:schemeClr val="tx2"/>
                </a:solidFill>
                <a:latin typeface="+mj-lt"/>
                <a:cs typeface="Segoe UI" pitchFamily="34" charset="0"/>
              </a:rPr>
              <a:t>across the planet </a:t>
            </a:r>
          </a:p>
        </p:txBody>
      </p:sp>
      <p:sp>
        <p:nvSpPr>
          <p:cNvPr id="85" name="TextBox 84">
            <a:extLst>
              <a:ext uri="{FF2B5EF4-FFF2-40B4-BE49-F238E27FC236}">
                <a16:creationId xmlns:a16="http://schemas.microsoft.com/office/drawing/2014/main" id="{9312C852-479E-D836-12E4-76D02DD3F4CD}"/>
              </a:ext>
            </a:extLst>
          </p:cNvPr>
          <p:cNvSpPr txBox="1"/>
          <p:nvPr/>
        </p:nvSpPr>
        <p:spPr>
          <a:xfrm>
            <a:off x="8967547" y="4337219"/>
            <a:ext cx="2468880" cy="1200329"/>
          </a:xfrm>
          <a:prstGeom prst="rect">
            <a:avLst/>
          </a:prstGeom>
          <a:noFill/>
        </p:spPr>
        <p:txBody>
          <a:bodyPr wrap="square" anchor="ctr">
            <a:spAutoFit/>
          </a:bodyPr>
          <a:lstStyle/>
          <a:p>
            <a:pPr marL="0" marR="0" lvl="0" indent="0" algn="ctr" defTabSz="914367" rtl="0" eaLnBrk="1" fontAlgn="auto" latinLnBrk="0" hangingPunct="1">
              <a:lnSpc>
                <a:spcPct val="100000"/>
              </a:lnSpc>
              <a:spcBef>
                <a:spcPts val="0"/>
              </a:spcBef>
              <a:spcAft>
                <a:spcPts val="1200"/>
              </a:spcAft>
              <a:buClrTx/>
              <a:buSzTx/>
              <a:buFontTx/>
              <a:buNone/>
              <a:tabLst/>
              <a:defRPr/>
            </a:pPr>
            <a:r>
              <a:rPr lang="en-US" sz="2400" b="1" spc="-50">
                <a:ln w="3175">
                  <a:noFill/>
                </a:ln>
                <a:solidFill>
                  <a:schemeClr val="tx2"/>
                </a:solidFill>
                <a:latin typeface="+mj-lt"/>
                <a:cs typeface="Segoe UI" pitchFamily="34" charset="0"/>
              </a:rPr>
              <a:t>Graphing </a:t>
            </a:r>
            <a:br>
              <a:rPr lang="en-US" sz="2400" b="1" spc="-50">
                <a:ln w="3175">
                  <a:noFill/>
                </a:ln>
                <a:solidFill>
                  <a:schemeClr val="tx2"/>
                </a:solidFill>
                <a:latin typeface="+mj-lt"/>
                <a:cs typeface="Segoe UI" pitchFamily="34" charset="0"/>
              </a:rPr>
            </a:br>
            <a:r>
              <a:rPr lang="en-US" sz="2400" b="1" spc="-50">
                <a:ln w="3175">
                  <a:noFill/>
                </a:ln>
                <a:solidFill>
                  <a:schemeClr val="tx2"/>
                </a:solidFill>
                <a:latin typeface="+mj-lt"/>
                <a:cs typeface="Segoe UI" pitchFamily="34" charset="0"/>
              </a:rPr>
              <a:t>global </a:t>
            </a:r>
            <a:r>
              <a:rPr lang="en-US" sz="2400">
                <a:ln w="3175">
                  <a:noFill/>
                </a:ln>
                <a:gradFill>
                  <a:gsLst>
                    <a:gs pos="0">
                      <a:srgbClr val="FFA38B"/>
                    </a:gs>
                    <a:gs pos="80000">
                      <a:srgbClr val="D59ED7"/>
                    </a:gs>
                  </a:gsLst>
                  <a:path path="circle">
                    <a:fillToRect l="100000" t="100000"/>
                  </a:path>
                </a:gradFill>
                <a:latin typeface="Segoe UI Variable Display Semib" pitchFamily="2" charset="0"/>
                <a:cs typeface="Segoe UI" panose="020B0502040204020203" pitchFamily="34" charset="0"/>
              </a:rPr>
              <a:t>internet infrastructure </a:t>
            </a:r>
          </a:p>
        </p:txBody>
      </p:sp>
      <p:sp>
        <p:nvSpPr>
          <p:cNvPr id="3" name="TextBox 2">
            <a:extLst>
              <a:ext uri="{FF2B5EF4-FFF2-40B4-BE49-F238E27FC236}">
                <a16:creationId xmlns:a16="http://schemas.microsoft.com/office/drawing/2014/main" id="{E628A3D7-AD16-04C3-B85D-1B373D523D4E}"/>
              </a:ext>
            </a:extLst>
          </p:cNvPr>
          <p:cNvSpPr txBox="1"/>
          <p:nvPr/>
        </p:nvSpPr>
        <p:spPr>
          <a:xfrm>
            <a:off x="500658" y="5932253"/>
            <a:ext cx="6762751" cy="215444"/>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Segoe UI"/>
                <a:ea typeface="+mn-ea"/>
                <a:cs typeface="+mn-cs"/>
              </a:rPr>
              <a:t>1. “Microsoft by the Numbers”. Microsoft Story Labs </a:t>
            </a:r>
          </a:p>
        </p:txBody>
      </p:sp>
      <p:grpSp>
        <p:nvGrpSpPr>
          <p:cNvPr id="2" name="Group 1">
            <a:extLst>
              <a:ext uri="{FF2B5EF4-FFF2-40B4-BE49-F238E27FC236}">
                <a16:creationId xmlns:a16="http://schemas.microsoft.com/office/drawing/2014/main" id="{8DE70E2C-255E-4517-D076-A9C4187DCB55}"/>
              </a:ext>
              <a:ext uri="{C183D7F6-B498-43B3-948B-1728B52AA6E4}">
                <adec:decorative xmlns:adec="http://schemas.microsoft.com/office/drawing/2017/decorative" val="1"/>
              </a:ext>
            </a:extLst>
          </p:cNvPr>
          <p:cNvGrpSpPr/>
          <p:nvPr/>
        </p:nvGrpSpPr>
        <p:grpSpPr>
          <a:xfrm>
            <a:off x="584139" y="2208212"/>
            <a:ext cx="11023356" cy="1631047"/>
            <a:chOff x="584139" y="2208212"/>
            <a:chExt cx="11023356" cy="1631047"/>
          </a:xfrm>
        </p:grpSpPr>
        <p:sp>
          <p:nvSpPr>
            <p:cNvPr id="15" name="Arc 14">
              <a:extLst>
                <a:ext uri="{FF2B5EF4-FFF2-40B4-BE49-F238E27FC236}">
                  <a16:creationId xmlns:a16="http://schemas.microsoft.com/office/drawing/2014/main" id="{E123EFBA-2835-CA46-2F54-E3962B235AA2}"/>
                </a:ext>
              </a:extLst>
            </p:cNvPr>
            <p:cNvSpPr/>
            <p:nvPr/>
          </p:nvSpPr>
          <p:spPr>
            <a:xfrm>
              <a:off x="10684850" y="2459469"/>
              <a:ext cx="922645" cy="1082616"/>
            </a:xfrm>
            <a:prstGeom prst="arc">
              <a:avLst>
                <a:gd name="adj1" fmla="val 16200000"/>
                <a:gd name="adj2" fmla="val 566030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0" rtlCol="0" anchor="t" anchorCtr="0"/>
            <a:lstStyle/>
            <a:p>
              <a:pPr algn="ctr" defTabSz="914400">
                <a:spcAft>
                  <a:spcPts val="600"/>
                </a:spcAft>
                <a:tabLst>
                  <a:tab pos="1371600" algn="l"/>
                </a:tabLst>
              </a:pPr>
              <a:endParaRPr lang="en-US" sz="1800">
                <a:gradFill>
                  <a:gsLst>
                    <a:gs pos="0">
                      <a:srgbClr val="F2F2F2"/>
                    </a:gs>
                    <a:gs pos="100000">
                      <a:srgbClr val="D2D2D2"/>
                    </a:gs>
                  </a:gsLst>
                  <a:lin ang="2700000" scaled="0"/>
                </a:gradFill>
                <a:latin typeface="+mj-lt"/>
              </a:endParaRPr>
            </a:p>
          </p:txBody>
        </p:sp>
        <p:sp>
          <p:nvSpPr>
            <p:cNvPr id="276" name="Arc 275">
              <a:extLst>
                <a:ext uri="{FF2B5EF4-FFF2-40B4-BE49-F238E27FC236}">
                  <a16:creationId xmlns:a16="http://schemas.microsoft.com/office/drawing/2014/main" id="{53908F93-E513-2D2A-F485-531ADDD27A9E}"/>
                </a:ext>
              </a:extLst>
            </p:cNvPr>
            <p:cNvSpPr/>
            <p:nvPr/>
          </p:nvSpPr>
          <p:spPr>
            <a:xfrm flipH="1">
              <a:off x="584139" y="2479433"/>
              <a:ext cx="922645" cy="1082616"/>
            </a:xfrm>
            <a:prstGeom prst="arc">
              <a:avLst>
                <a:gd name="adj1" fmla="val 16200000"/>
                <a:gd name="adj2" fmla="val 5660306"/>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tIns="0" rtlCol="0" anchor="t" anchorCtr="0"/>
            <a:lstStyle/>
            <a:p>
              <a:pPr algn="ctr" defTabSz="914400">
                <a:spcAft>
                  <a:spcPts val="600"/>
                </a:spcAft>
                <a:tabLst>
                  <a:tab pos="1371600" algn="l"/>
                </a:tabLst>
              </a:pPr>
              <a:endParaRPr lang="en-US" sz="1800">
                <a:gradFill>
                  <a:gsLst>
                    <a:gs pos="0">
                      <a:srgbClr val="F2F2F2"/>
                    </a:gs>
                    <a:gs pos="100000">
                      <a:srgbClr val="D2D2D2"/>
                    </a:gs>
                  </a:gsLst>
                  <a:lin ang="2700000" scaled="0"/>
                </a:gradFill>
                <a:latin typeface="+mj-lt"/>
              </a:endParaRPr>
            </a:p>
          </p:txBody>
        </p:sp>
        <p:grpSp>
          <p:nvGrpSpPr>
            <p:cNvPr id="14" name="Group 13">
              <a:extLst>
                <a:ext uri="{FF2B5EF4-FFF2-40B4-BE49-F238E27FC236}">
                  <a16:creationId xmlns:a16="http://schemas.microsoft.com/office/drawing/2014/main" id="{2EAD3409-A026-E377-CF2B-0D4514F0F96D}"/>
                </a:ext>
              </a:extLst>
            </p:cNvPr>
            <p:cNvGrpSpPr/>
            <p:nvPr/>
          </p:nvGrpSpPr>
          <p:grpSpPr>
            <a:xfrm>
              <a:off x="1157647" y="2459470"/>
              <a:ext cx="9876706" cy="1102579"/>
              <a:chOff x="1157647" y="2395342"/>
              <a:chExt cx="9876706" cy="939658"/>
            </a:xfrm>
          </p:grpSpPr>
          <p:cxnSp>
            <p:nvCxnSpPr>
              <p:cNvPr id="10" name="Straight Connector 9">
                <a:extLst>
                  <a:ext uri="{FF2B5EF4-FFF2-40B4-BE49-F238E27FC236}">
                    <a16:creationId xmlns:a16="http://schemas.microsoft.com/office/drawing/2014/main" id="{2391A995-B15F-54B5-4D9C-3E4F1D36C1A9}"/>
                  </a:ext>
                </a:extLst>
              </p:cNvPr>
              <p:cNvCxnSpPr>
                <a:cxnSpLocks/>
              </p:cNvCxnSpPr>
              <p:nvPr/>
            </p:nvCxnSpPr>
            <p:spPr>
              <a:xfrm>
                <a:off x="1448255" y="3317987"/>
                <a:ext cx="9295490" cy="17013"/>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E1FC17BE-3222-9C75-260F-EA25ECEB2A84}"/>
                  </a:ext>
                </a:extLst>
              </p:cNvPr>
              <p:cNvCxnSpPr>
                <a:cxnSpLocks/>
              </p:cNvCxnSpPr>
              <p:nvPr/>
            </p:nvCxnSpPr>
            <p:spPr>
              <a:xfrm>
                <a:off x="1448255" y="2395342"/>
                <a:ext cx="9295490" cy="17013"/>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69AEA152-0540-6E81-3598-BDA0B76B617E}"/>
                  </a:ext>
                </a:extLst>
              </p:cNvPr>
              <p:cNvCxnSpPr>
                <a:cxnSpLocks/>
              </p:cNvCxnSpPr>
              <p:nvPr/>
            </p:nvCxnSpPr>
            <p:spPr>
              <a:xfrm>
                <a:off x="1157647"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19CAE525-5014-7832-99F9-66E236295581}"/>
                  </a:ext>
                </a:extLst>
              </p:cNvPr>
              <p:cNvCxnSpPr>
                <a:cxnSpLocks/>
              </p:cNvCxnSpPr>
              <p:nvPr/>
            </p:nvCxnSpPr>
            <p:spPr>
              <a:xfrm>
                <a:off x="11034353"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7A8B5C4F-C75C-82F4-FD0B-2E9DFE59AC48}"/>
                  </a:ext>
                </a:extLst>
              </p:cNvPr>
              <p:cNvCxnSpPr>
                <a:cxnSpLocks/>
              </p:cNvCxnSpPr>
              <p:nvPr/>
            </p:nvCxnSpPr>
            <p:spPr>
              <a:xfrm>
                <a:off x="10046686"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F7A71A8-FEA7-D374-E0F3-CE8B1E148AF2}"/>
                  </a:ext>
                </a:extLst>
              </p:cNvPr>
              <p:cNvCxnSpPr>
                <a:cxnSpLocks/>
              </p:cNvCxnSpPr>
              <p:nvPr/>
            </p:nvCxnSpPr>
            <p:spPr>
              <a:xfrm>
                <a:off x="9059015"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F36C9031-9B1B-B190-2CAF-3F82DC2C28A9}"/>
                  </a:ext>
                </a:extLst>
              </p:cNvPr>
              <p:cNvCxnSpPr>
                <a:cxnSpLocks/>
              </p:cNvCxnSpPr>
              <p:nvPr/>
            </p:nvCxnSpPr>
            <p:spPr>
              <a:xfrm>
                <a:off x="8071344"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9B8B9D26-BEF9-AC50-EAF7-BA99B9DD9E6C}"/>
                  </a:ext>
                </a:extLst>
              </p:cNvPr>
              <p:cNvCxnSpPr>
                <a:cxnSpLocks/>
                <a:endCxn id="244" idx="0"/>
              </p:cNvCxnSpPr>
              <p:nvPr/>
            </p:nvCxnSpPr>
            <p:spPr>
              <a:xfrm>
                <a:off x="7083673" y="2413788"/>
                <a:ext cx="0" cy="662127"/>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53E92338-6F18-51D9-E34F-D4ED4BD985C9}"/>
                  </a:ext>
                </a:extLst>
              </p:cNvPr>
              <p:cNvCxnSpPr>
                <a:cxnSpLocks/>
                <a:endCxn id="226" idx="0"/>
              </p:cNvCxnSpPr>
              <p:nvPr/>
            </p:nvCxnSpPr>
            <p:spPr>
              <a:xfrm>
                <a:off x="6096002" y="2413788"/>
                <a:ext cx="0" cy="66212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E462A2EF-C7F5-CEE4-7BCC-F06961EC4750}"/>
                  </a:ext>
                </a:extLst>
              </p:cNvPr>
              <p:cNvCxnSpPr>
                <a:cxnSpLocks/>
              </p:cNvCxnSpPr>
              <p:nvPr/>
            </p:nvCxnSpPr>
            <p:spPr>
              <a:xfrm>
                <a:off x="5108331" y="2585901"/>
                <a:ext cx="0" cy="5966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67624FEA-AADD-DC84-D83F-6AFCE57498ED}"/>
                  </a:ext>
                </a:extLst>
              </p:cNvPr>
              <p:cNvCxnSpPr>
                <a:cxnSpLocks/>
              </p:cNvCxnSpPr>
              <p:nvPr/>
            </p:nvCxnSpPr>
            <p:spPr>
              <a:xfrm>
                <a:off x="4120660"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F4F18F53-60C6-9975-8FAB-A46769096D1B}"/>
                  </a:ext>
                </a:extLst>
              </p:cNvPr>
              <p:cNvCxnSpPr>
                <a:cxnSpLocks/>
              </p:cNvCxnSpPr>
              <p:nvPr/>
            </p:nvCxnSpPr>
            <p:spPr>
              <a:xfrm>
                <a:off x="3132989"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A135EA53-F954-6101-01B4-4C4E80C206DE}"/>
                  </a:ext>
                </a:extLst>
              </p:cNvPr>
              <p:cNvCxnSpPr>
                <a:cxnSpLocks/>
              </p:cNvCxnSpPr>
              <p:nvPr/>
            </p:nvCxnSpPr>
            <p:spPr>
              <a:xfrm>
                <a:off x="2145318" y="2634437"/>
                <a:ext cx="0" cy="441478"/>
              </a:xfrm>
              <a:prstGeom prst="line">
                <a:avLst/>
              </a:prstGeom>
              <a:ln w="1270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cxnSp>
        </p:grpSp>
        <p:sp>
          <p:nvSpPr>
            <p:cNvPr id="171" name="Oval 170">
              <a:extLst>
                <a:ext uri="{FF2B5EF4-FFF2-40B4-BE49-F238E27FC236}">
                  <a16:creationId xmlns:a16="http://schemas.microsoft.com/office/drawing/2014/main" id="{CEA2E2B2-1F59-C41D-297A-8FE2B8DD3658}"/>
                </a:ext>
              </a:extLst>
            </p:cNvPr>
            <p:cNvSpPr/>
            <p:nvPr/>
          </p:nvSpPr>
          <p:spPr bwMode="auto">
            <a:xfrm>
              <a:off x="6793065" y="2208212"/>
              <a:ext cx="581216" cy="581216"/>
            </a:xfrm>
            <a:prstGeom prst="ellipse">
              <a:avLst/>
            </a:prstGeom>
            <a:solidFill>
              <a:schemeClr val="tx1"/>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en-US" sz="1300" kern="0">
                <a:ln w="0"/>
                <a:gradFill>
                  <a:gsLst>
                    <a:gs pos="0">
                      <a:srgbClr val="000000"/>
                    </a:gs>
                    <a:gs pos="100000">
                      <a:srgbClr val="000000"/>
                    </a:gs>
                  </a:gsLst>
                  <a:lin ang="5400000" scaled="1"/>
                </a:gradFill>
                <a:latin typeface="Segoe UI Semibold"/>
              </a:endParaRPr>
            </a:p>
          </p:txBody>
        </p:sp>
        <p:grpSp>
          <p:nvGrpSpPr>
            <p:cNvPr id="178" name="Graphic 47">
              <a:extLst>
                <a:ext uri="{FF2B5EF4-FFF2-40B4-BE49-F238E27FC236}">
                  <a16:creationId xmlns:a16="http://schemas.microsoft.com/office/drawing/2014/main" id="{40C9B990-969A-54C8-62F0-8E2DAC781A19}"/>
                </a:ext>
              </a:extLst>
            </p:cNvPr>
            <p:cNvGrpSpPr/>
            <p:nvPr/>
          </p:nvGrpSpPr>
          <p:grpSpPr>
            <a:xfrm>
              <a:off x="6893629" y="2308829"/>
              <a:ext cx="380089" cy="379983"/>
              <a:chOff x="3469997" y="1216409"/>
              <a:chExt cx="2318197" cy="2317553"/>
            </a:xfrm>
            <a:solidFill>
              <a:srgbClr val="107C10"/>
            </a:solidFill>
          </p:grpSpPr>
          <p:sp>
            <p:nvSpPr>
              <p:cNvPr id="179" name="Freeform: Shape 178">
                <a:extLst>
                  <a:ext uri="{FF2B5EF4-FFF2-40B4-BE49-F238E27FC236}">
                    <a16:creationId xmlns:a16="http://schemas.microsoft.com/office/drawing/2014/main" id="{A6DF832A-AD4E-BAF5-FDCA-BECDD9863CC6}"/>
                  </a:ext>
                </a:extLst>
              </p:cNvPr>
              <p:cNvSpPr/>
              <p:nvPr/>
            </p:nvSpPr>
            <p:spPr>
              <a:xfrm>
                <a:off x="3832471" y="2145620"/>
                <a:ext cx="1593249" cy="1388342"/>
              </a:xfrm>
              <a:custGeom>
                <a:avLst/>
                <a:gdLst>
                  <a:gd name="connsiteX0" fmla="*/ 796625 w 1593249"/>
                  <a:gd name="connsiteY0" fmla="*/ 0 h 1388342"/>
                  <a:gd name="connsiteX1" fmla="*/ 800488 w 1593249"/>
                  <a:gd name="connsiteY1" fmla="*/ 1932 h 1388342"/>
                  <a:gd name="connsiteX2" fmla="*/ 1559698 w 1593249"/>
                  <a:gd name="connsiteY2" fmla="*/ 1101788 h 1388342"/>
                  <a:gd name="connsiteX3" fmla="*/ 796625 w 1593249"/>
                  <a:gd name="connsiteY3" fmla="*/ 1388342 h 1388342"/>
                  <a:gd name="connsiteX4" fmla="*/ 33551 w 1593249"/>
                  <a:gd name="connsiteY4" fmla="*/ 1101788 h 1388342"/>
                  <a:gd name="connsiteX5" fmla="*/ 792761 w 1593249"/>
                  <a:gd name="connsiteY5" fmla="*/ 1932 h 1388342"/>
                  <a:gd name="connsiteX6" fmla="*/ 796625 w 1593249"/>
                  <a:gd name="connsiteY6" fmla="*/ 0 h 138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3249" h="1388342">
                    <a:moveTo>
                      <a:pt x="796625" y="0"/>
                    </a:moveTo>
                    <a:cubicBezTo>
                      <a:pt x="797912" y="0"/>
                      <a:pt x="799844" y="1288"/>
                      <a:pt x="800488" y="1932"/>
                    </a:cubicBezTo>
                    <a:cubicBezTo>
                      <a:pt x="1146930" y="265305"/>
                      <a:pt x="1740646" y="917620"/>
                      <a:pt x="1559698" y="1101788"/>
                    </a:cubicBezTo>
                    <a:cubicBezTo>
                      <a:pt x="1355568" y="1280160"/>
                      <a:pt x="1088975" y="1388342"/>
                      <a:pt x="796625" y="1388342"/>
                    </a:cubicBezTo>
                    <a:cubicBezTo>
                      <a:pt x="504274" y="1388342"/>
                      <a:pt x="237681" y="1280160"/>
                      <a:pt x="33551" y="1101788"/>
                    </a:cubicBezTo>
                    <a:cubicBezTo>
                      <a:pt x="-147397" y="917620"/>
                      <a:pt x="446319" y="265305"/>
                      <a:pt x="792761" y="1932"/>
                    </a:cubicBezTo>
                    <a:cubicBezTo>
                      <a:pt x="793405" y="1288"/>
                      <a:pt x="795337" y="0"/>
                      <a:pt x="796625" y="0"/>
                    </a:cubicBezTo>
                    <a:close/>
                  </a:path>
                </a:pathLst>
              </a:custGeom>
              <a:solidFill>
                <a:srgbClr val="107C10"/>
              </a:solidFill>
              <a:ln w="643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0" name="Freeform: Shape 179">
                <a:extLst>
                  <a:ext uri="{FF2B5EF4-FFF2-40B4-BE49-F238E27FC236}">
                    <a16:creationId xmlns:a16="http://schemas.microsoft.com/office/drawing/2014/main" id="{04215AE1-4B55-49D3-9491-A596E3091BF5}"/>
                  </a:ext>
                </a:extLst>
              </p:cNvPr>
              <p:cNvSpPr/>
              <p:nvPr/>
            </p:nvSpPr>
            <p:spPr>
              <a:xfrm>
                <a:off x="4021982" y="1216409"/>
                <a:ext cx="1213064" cy="342578"/>
              </a:xfrm>
              <a:custGeom>
                <a:avLst/>
                <a:gdLst>
                  <a:gd name="connsiteX0" fmla="*/ 1210489 w 1213064"/>
                  <a:gd name="connsiteY0" fmla="*/ 169357 h 342578"/>
                  <a:gd name="connsiteX1" fmla="*/ 606469 w 1213064"/>
                  <a:gd name="connsiteY1" fmla="*/ 0 h 342578"/>
                  <a:gd name="connsiteX2" fmla="*/ 2450 w 1213064"/>
                  <a:gd name="connsiteY2" fmla="*/ 169357 h 342578"/>
                  <a:gd name="connsiteX3" fmla="*/ 518 w 1213064"/>
                  <a:gd name="connsiteY3" fmla="*/ 175153 h 342578"/>
                  <a:gd name="connsiteX4" fmla="*/ 6314 w 1213064"/>
                  <a:gd name="connsiteY4" fmla="*/ 177085 h 342578"/>
                  <a:gd name="connsiteX5" fmla="*/ 603894 w 1213064"/>
                  <a:gd name="connsiteY5" fmla="*/ 341934 h 342578"/>
                  <a:gd name="connsiteX6" fmla="*/ 606469 w 1213064"/>
                  <a:gd name="connsiteY6" fmla="*/ 342578 h 342578"/>
                  <a:gd name="connsiteX7" fmla="*/ 609045 w 1213064"/>
                  <a:gd name="connsiteY7" fmla="*/ 341934 h 342578"/>
                  <a:gd name="connsiteX8" fmla="*/ 1206625 w 1213064"/>
                  <a:gd name="connsiteY8" fmla="*/ 177085 h 342578"/>
                  <a:gd name="connsiteX9" fmla="*/ 1212421 w 1213064"/>
                  <a:gd name="connsiteY9" fmla="*/ 175153 h 342578"/>
                  <a:gd name="connsiteX10" fmla="*/ 1210489 w 1213064"/>
                  <a:gd name="connsiteY10" fmla="*/ 169357 h 3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064" h="342578">
                    <a:moveTo>
                      <a:pt x="1210489" y="169357"/>
                    </a:moveTo>
                    <a:cubicBezTo>
                      <a:pt x="1032760" y="63750"/>
                      <a:pt x="840865" y="0"/>
                      <a:pt x="606469" y="0"/>
                    </a:cubicBezTo>
                    <a:cubicBezTo>
                      <a:pt x="372074" y="0"/>
                      <a:pt x="180179" y="64394"/>
                      <a:pt x="2450" y="169357"/>
                    </a:cubicBezTo>
                    <a:cubicBezTo>
                      <a:pt x="518" y="170645"/>
                      <a:pt x="-770" y="173221"/>
                      <a:pt x="518" y="175153"/>
                    </a:cubicBezTo>
                    <a:cubicBezTo>
                      <a:pt x="1162" y="177085"/>
                      <a:pt x="3738" y="177728"/>
                      <a:pt x="6314" y="177085"/>
                    </a:cubicBezTo>
                    <a:cubicBezTo>
                      <a:pt x="231050" y="128789"/>
                      <a:pt x="571697" y="322616"/>
                      <a:pt x="603894" y="341934"/>
                    </a:cubicBezTo>
                    <a:cubicBezTo>
                      <a:pt x="604538" y="342578"/>
                      <a:pt x="605182" y="342578"/>
                      <a:pt x="606469" y="342578"/>
                    </a:cubicBezTo>
                    <a:cubicBezTo>
                      <a:pt x="607757" y="342578"/>
                      <a:pt x="608401" y="341934"/>
                      <a:pt x="609045" y="341934"/>
                    </a:cubicBezTo>
                    <a:cubicBezTo>
                      <a:pt x="641242" y="322616"/>
                      <a:pt x="982533" y="128789"/>
                      <a:pt x="1206625" y="177085"/>
                    </a:cubicBezTo>
                    <a:cubicBezTo>
                      <a:pt x="1209201" y="177728"/>
                      <a:pt x="1211133" y="177085"/>
                      <a:pt x="1212421" y="175153"/>
                    </a:cubicBezTo>
                    <a:cubicBezTo>
                      <a:pt x="1213708" y="172577"/>
                      <a:pt x="1213064" y="170001"/>
                      <a:pt x="1210489" y="169357"/>
                    </a:cubicBezTo>
                    <a:close/>
                  </a:path>
                </a:pathLst>
              </a:custGeom>
              <a:solidFill>
                <a:srgbClr val="107C10"/>
              </a:solidFill>
              <a:ln w="643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5" name="Freeform: Shape 184">
                <a:extLst>
                  <a:ext uri="{FF2B5EF4-FFF2-40B4-BE49-F238E27FC236}">
                    <a16:creationId xmlns:a16="http://schemas.microsoft.com/office/drawing/2014/main" id="{28AC437D-9574-E90F-EBC9-24EAA98627FE}"/>
                  </a:ext>
                </a:extLst>
              </p:cNvPr>
              <p:cNvSpPr/>
              <p:nvPr/>
            </p:nvSpPr>
            <p:spPr>
              <a:xfrm>
                <a:off x="3469997" y="1542347"/>
                <a:ext cx="842922" cy="1537510"/>
              </a:xfrm>
              <a:custGeom>
                <a:avLst/>
                <a:gdLst>
                  <a:gd name="connsiteX0" fmla="*/ 347730 w 842922"/>
                  <a:gd name="connsiteY0" fmla="*/ 6337 h 1537510"/>
                  <a:gd name="connsiteX1" fmla="*/ 342578 w 842922"/>
                  <a:gd name="connsiteY1" fmla="*/ 10201 h 1537510"/>
                  <a:gd name="connsiteX2" fmla="*/ 0 w 842922"/>
                  <a:gd name="connsiteY2" fmla="*/ 832517 h 1537510"/>
                  <a:gd name="connsiteX3" fmla="*/ 236971 w 842922"/>
                  <a:gd name="connsiteY3" fmla="*/ 1535060 h 1537510"/>
                  <a:gd name="connsiteX4" fmla="*/ 243411 w 842922"/>
                  <a:gd name="connsiteY4" fmla="*/ 1536992 h 1537510"/>
                  <a:gd name="connsiteX5" fmla="*/ 244699 w 842922"/>
                  <a:gd name="connsiteY5" fmla="*/ 1531196 h 1537510"/>
                  <a:gd name="connsiteX6" fmla="*/ 841634 w 842922"/>
                  <a:gd name="connsiteY6" fmla="*/ 318006 h 1537510"/>
                  <a:gd name="connsiteX7" fmla="*/ 842922 w 842922"/>
                  <a:gd name="connsiteY7" fmla="*/ 314786 h 1537510"/>
                  <a:gd name="connsiteX8" fmla="*/ 840990 w 842922"/>
                  <a:gd name="connsiteY8" fmla="*/ 310923 h 1537510"/>
                  <a:gd name="connsiteX9" fmla="*/ 347730 w 842922"/>
                  <a:gd name="connsiteY9" fmla="*/ 6337 h 1537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22" h="1537510">
                    <a:moveTo>
                      <a:pt x="347730" y="6337"/>
                    </a:moveTo>
                    <a:cubicBezTo>
                      <a:pt x="345798" y="7625"/>
                      <a:pt x="343866" y="8913"/>
                      <a:pt x="342578" y="10201"/>
                    </a:cubicBezTo>
                    <a:cubicBezTo>
                      <a:pt x="131365" y="220127"/>
                      <a:pt x="0" y="511189"/>
                      <a:pt x="0" y="832517"/>
                    </a:cubicBezTo>
                    <a:cubicBezTo>
                      <a:pt x="0" y="1096534"/>
                      <a:pt x="88220" y="1339945"/>
                      <a:pt x="236971" y="1535060"/>
                    </a:cubicBezTo>
                    <a:cubicBezTo>
                      <a:pt x="238259" y="1536992"/>
                      <a:pt x="240835" y="1538279"/>
                      <a:pt x="243411" y="1536992"/>
                    </a:cubicBezTo>
                    <a:cubicBezTo>
                      <a:pt x="245343" y="1535704"/>
                      <a:pt x="245343" y="1533128"/>
                      <a:pt x="244699" y="1531196"/>
                    </a:cubicBezTo>
                    <a:cubicBezTo>
                      <a:pt x="156478" y="1258164"/>
                      <a:pt x="607883" y="595546"/>
                      <a:pt x="841634" y="318006"/>
                    </a:cubicBezTo>
                    <a:cubicBezTo>
                      <a:pt x="842278" y="317362"/>
                      <a:pt x="842922" y="316074"/>
                      <a:pt x="842922" y="314786"/>
                    </a:cubicBezTo>
                    <a:cubicBezTo>
                      <a:pt x="842922" y="312855"/>
                      <a:pt x="842278" y="312211"/>
                      <a:pt x="840990" y="310923"/>
                    </a:cubicBezTo>
                    <a:cubicBezTo>
                      <a:pt x="486821" y="-41314"/>
                      <a:pt x="367048" y="-3966"/>
                      <a:pt x="347730" y="6337"/>
                    </a:cubicBezTo>
                    <a:close/>
                  </a:path>
                </a:pathLst>
              </a:custGeom>
              <a:solidFill>
                <a:srgbClr val="107C10"/>
              </a:solidFill>
              <a:ln w="643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86" name="Freeform: Shape 185">
                <a:extLst>
                  <a:ext uri="{FF2B5EF4-FFF2-40B4-BE49-F238E27FC236}">
                    <a16:creationId xmlns:a16="http://schemas.microsoft.com/office/drawing/2014/main" id="{1AA85878-F49C-28ED-31DC-ED79AFA939C9}"/>
                  </a:ext>
                </a:extLst>
              </p:cNvPr>
              <p:cNvSpPr/>
              <p:nvPr/>
            </p:nvSpPr>
            <p:spPr>
              <a:xfrm>
                <a:off x="4945272" y="1542049"/>
                <a:ext cx="842922" cy="1537163"/>
              </a:xfrm>
              <a:custGeom>
                <a:avLst/>
                <a:gdLst>
                  <a:gd name="connsiteX0" fmla="*/ 1932 w 842922"/>
                  <a:gd name="connsiteY0" fmla="*/ 310577 h 1537163"/>
                  <a:gd name="connsiteX1" fmla="*/ 0 w 842922"/>
                  <a:gd name="connsiteY1" fmla="*/ 314440 h 1537163"/>
                  <a:gd name="connsiteX2" fmla="*/ 1288 w 842922"/>
                  <a:gd name="connsiteY2" fmla="*/ 317660 h 1537163"/>
                  <a:gd name="connsiteX3" fmla="*/ 598224 w 842922"/>
                  <a:gd name="connsiteY3" fmla="*/ 1530850 h 1537163"/>
                  <a:gd name="connsiteX4" fmla="*/ 599512 w 842922"/>
                  <a:gd name="connsiteY4" fmla="*/ 1536646 h 1537163"/>
                  <a:gd name="connsiteX5" fmla="*/ 605951 w 842922"/>
                  <a:gd name="connsiteY5" fmla="*/ 1534714 h 1537163"/>
                  <a:gd name="connsiteX6" fmla="*/ 842922 w 842922"/>
                  <a:gd name="connsiteY6" fmla="*/ 832171 h 1537163"/>
                  <a:gd name="connsiteX7" fmla="*/ 500344 w 842922"/>
                  <a:gd name="connsiteY7" fmla="*/ 9855 h 1537163"/>
                  <a:gd name="connsiteX8" fmla="*/ 495193 w 842922"/>
                  <a:gd name="connsiteY8" fmla="*/ 5991 h 1537163"/>
                  <a:gd name="connsiteX9" fmla="*/ 1932 w 842922"/>
                  <a:gd name="connsiteY9" fmla="*/ 310577 h 153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922" h="1537163">
                    <a:moveTo>
                      <a:pt x="1932" y="310577"/>
                    </a:moveTo>
                    <a:cubicBezTo>
                      <a:pt x="644" y="311221"/>
                      <a:pt x="0" y="312509"/>
                      <a:pt x="0" y="314440"/>
                    </a:cubicBezTo>
                    <a:cubicBezTo>
                      <a:pt x="0" y="315728"/>
                      <a:pt x="644" y="317016"/>
                      <a:pt x="1288" y="317660"/>
                    </a:cubicBezTo>
                    <a:cubicBezTo>
                      <a:pt x="234396" y="595200"/>
                      <a:pt x="686444" y="1257818"/>
                      <a:pt x="598224" y="1530850"/>
                    </a:cubicBezTo>
                    <a:cubicBezTo>
                      <a:pt x="597580" y="1532782"/>
                      <a:pt x="597580" y="1535358"/>
                      <a:pt x="599512" y="1536646"/>
                    </a:cubicBezTo>
                    <a:cubicBezTo>
                      <a:pt x="601444" y="1537933"/>
                      <a:pt x="604019" y="1536646"/>
                      <a:pt x="605951" y="1534714"/>
                    </a:cubicBezTo>
                    <a:cubicBezTo>
                      <a:pt x="754702" y="1339599"/>
                      <a:pt x="842922" y="1096832"/>
                      <a:pt x="842922" y="832171"/>
                    </a:cubicBezTo>
                    <a:cubicBezTo>
                      <a:pt x="842922" y="510199"/>
                      <a:pt x="711558" y="219781"/>
                      <a:pt x="500344" y="9855"/>
                    </a:cubicBezTo>
                    <a:cubicBezTo>
                      <a:pt x="499056" y="8567"/>
                      <a:pt x="497125" y="6635"/>
                      <a:pt x="495193" y="5991"/>
                    </a:cubicBezTo>
                    <a:cubicBezTo>
                      <a:pt x="475875" y="-3668"/>
                      <a:pt x="355457" y="-41016"/>
                      <a:pt x="1932" y="310577"/>
                    </a:cubicBezTo>
                    <a:close/>
                  </a:path>
                </a:pathLst>
              </a:custGeom>
              <a:solidFill>
                <a:srgbClr val="107C10"/>
              </a:solidFill>
              <a:ln w="643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4" name="Oval 173">
              <a:extLst>
                <a:ext uri="{FF2B5EF4-FFF2-40B4-BE49-F238E27FC236}">
                  <a16:creationId xmlns:a16="http://schemas.microsoft.com/office/drawing/2014/main" id="{FE97205E-282B-A778-E82F-DD047D011256}"/>
                </a:ext>
              </a:extLst>
            </p:cNvPr>
            <p:cNvSpPr/>
            <p:nvPr/>
          </p:nvSpPr>
          <p:spPr bwMode="auto">
            <a:xfrm>
              <a:off x="867040" y="2208213"/>
              <a:ext cx="581216" cy="581216"/>
            </a:xfrm>
            <a:prstGeom prst="ellipse">
              <a:avLst/>
            </a:prstGeom>
            <a:solidFill>
              <a:schemeClr val="tx1"/>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300" b="0" i="0" u="none" strike="noStrike" kern="0" cap="none" spc="0" normalizeH="0" baseline="0" noProof="0">
                <a:ln w="0"/>
                <a:gradFill>
                  <a:gsLst>
                    <a:gs pos="0">
                      <a:srgbClr val="000000"/>
                    </a:gs>
                    <a:gs pos="100000">
                      <a:srgbClr val="000000"/>
                    </a:gs>
                  </a:gsLst>
                  <a:lin ang="5400000" scaled="1"/>
                </a:gradFill>
                <a:effectLst/>
                <a:uLnTx/>
                <a:uFillTx/>
                <a:latin typeface="Segoe UI Semibold"/>
                <a:ea typeface="+mn-ea"/>
                <a:cs typeface="+mn-cs"/>
              </a:endParaRPr>
            </a:p>
          </p:txBody>
        </p:sp>
        <p:grpSp>
          <p:nvGrpSpPr>
            <p:cNvPr id="193" name="Group 192">
              <a:extLst>
                <a:ext uri="{FF2B5EF4-FFF2-40B4-BE49-F238E27FC236}">
                  <a16:creationId xmlns:a16="http://schemas.microsoft.com/office/drawing/2014/main" id="{401169C7-7D5B-C484-0087-8D8E018D911C}"/>
                </a:ext>
              </a:extLst>
            </p:cNvPr>
            <p:cNvGrpSpPr/>
            <p:nvPr/>
          </p:nvGrpSpPr>
          <p:grpSpPr>
            <a:xfrm>
              <a:off x="1018183" y="2357849"/>
              <a:ext cx="278931" cy="281945"/>
              <a:chOff x="582613" y="582613"/>
              <a:chExt cx="293688" cy="296862"/>
            </a:xfrm>
          </p:grpSpPr>
          <p:sp>
            <p:nvSpPr>
              <p:cNvPr id="194" name="Freeform 14">
                <a:extLst>
                  <a:ext uri="{FF2B5EF4-FFF2-40B4-BE49-F238E27FC236}">
                    <a16:creationId xmlns:a16="http://schemas.microsoft.com/office/drawing/2014/main" id="{3E4EAAB4-5B32-F8FB-D519-F7D3F61A3A68}"/>
                  </a:ext>
                </a:extLst>
              </p:cNvPr>
              <p:cNvSpPr>
                <a:spLocks/>
              </p:cNvSpPr>
              <p:nvPr/>
            </p:nvSpPr>
            <p:spPr bwMode="auto">
              <a:xfrm>
                <a:off x="582613" y="582613"/>
                <a:ext cx="139700" cy="141287"/>
              </a:xfrm>
              <a:custGeom>
                <a:avLst/>
                <a:gdLst>
                  <a:gd name="T0" fmla="*/ 460 w 460"/>
                  <a:gd name="T1" fmla="*/ 460 h 460"/>
                  <a:gd name="T2" fmla="*/ 460 w 460"/>
                  <a:gd name="T3" fmla="*/ 460 h 460"/>
                  <a:gd name="T4" fmla="*/ 0 w 460"/>
                  <a:gd name="T5" fmla="*/ 460 h 460"/>
                  <a:gd name="T6" fmla="*/ 0 w 460"/>
                  <a:gd name="T7" fmla="*/ 0 h 460"/>
                  <a:gd name="T8" fmla="*/ 460 w 460"/>
                  <a:gd name="T9" fmla="*/ 0 h 460"/>
                  <a:gd name="T10" fmla="*/ 460 w 460"/>
                  <a:gd name="T11" fmla="*/ 460 h 460"/>
                </a:gdLst>
                <a:ahLst/>
                <a:cxnLst>
                  <a:cxn ang="0">
                    <a:pos x="T0" y="T1"/>
                  </a:cxn>
                  <a:cxn ang="0">
                    <a:pos x="T2" y="T3"/>
                  </a:cxn>
                  <a:cxn ang="0">
                    <a:pos x="T4" y="T5"/>
                  </a:cxn>
                  <a:cxn ang="0">
                    <a:pos x="T6" y="T7"/>
                  </a:cxn>
                  <a:cxn ang="0">
                    <a:pos x="T8" y="T9"/>
                  </a:cxn>
                  <a:cxn ang="0">
                    <a:pos x="T10" y="T11"/>
                  </a:cxn>
                </a:cxnLst>
                <a:rect l="0" t="0" r="r" b="b"/>
                <a:pathLst>
                  <a:path w="460" h="460">
                    <a:moveTo>
                      <a:pt x="460" y="460"/>
                    </a:moveTo>
                    <a:lnTo>
                      <a:pt x="460" y="460"/>
                    </a:lnTo>
                    <a:lnTo>
                      <a:pt x="0" y="460"/>
                    </a:lnTo>
                    <a:lnTo>
                      <a:pt x="0" y="0"/>
                    </a:lnTo>
                    <a:lnTo>
                      <a:pt x="460" y="0"/>
                    </a:lnTo>
                    <a:lnTo>
                      <a:pt x="460" y="460"/>
                    </a:lnTo>
                    <a:close/>
                  </a:path>
                </a:pathLst>
              </a:custGeom>
              <a:solidFill>
                <a:srgbClr val="F2502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5" name="Freeform 15">
                <a:extLst>
                  <a:ext uri="{FF2B5EF4-FFF2-40B4-BE49-F238E27FC236}">
                    <a16:creationId xmlns:a16="http://schemas.microsoft.com/office/drawing/2014/main" id="{DE1FBF05-7ED0-4DD2-0752-5F23A641F4F2}"/>
                  </a:ext>
                </a:extLst>
              </p:cNvPr>
              <p:cNvSpPr>
                <a:spLocks/>
              </p:cNvSpPr>
              <p:nvPr/>
            </p:nvSpPr>
            <p:spPr bwMode="auto">
              <a:xfrm>
                <a:off x="736601" y="582613"/>
                <a:ext cx="139700" cy="141287"/>
              </a:xfrm>
              <a:custGeom>
                <a:avLst/>
                <a:gdLst>
                  <a:gd name="T0" fmla="*/ 461 w 461"/>
                  <a:gd name="T1" fmla="*/ 460 h 460"/>
                  <a:gd name="T2" fmla="*/ 461 w 461"/>
                  <a:gd name="T3" fmla="*/ 460 h 460"/>
                  <a:gd name="T4" fmla="*/ 0 w 461"/>
                  <a:gd name="T5" fmla="*/ 460 h 460"/>
                  <a:gd name="T6" fmla="*/ 0 w 461"/>
                  <a:gd name="T7" fmla="*/ 0 h 460"/>
                  <a:gd name="T8" fmla="*/ 461 w 461"/>
                  <a:gd name="T9" fmla="*/ 0 h 460"/>
                  <a:gd name="T10" fmla="*/ 461 w 461"/>
                  <a:gd name="T11" fmla="*/ 460 h 460"/>
                </a:gdLst>
                <a:ahLst/>
                <a:cxnLst>
                  <a:cxn ang="0">
                    <a:pos x="T0" y="T1"/>
                  </a:cxn>
                  <a:cxn ang="0">
                    <a:pos x="T2" y="T3"/>
                  </a:cxn>
                  <a:cxn ang="0">
                    <a:pos x="T4" y="T5"/>
                  </a:cxn>
                  <a:cxn ang="0">
                    <a:pos x="T6" y="T7"/>
                  </a:cxn>
                  <a:cxn ang="0">
                    <a:pos x="T8" y="T9"/>
                  </a:cxn>
                  <a:cxn ang="0">
                    <a:pos x="T10" y="T11"/>
                  </a:cxn>
                </a:cxnLst>
                <a:rect l="0" t="0" r="r" b="b"/>
                <a:pathLst>
                  <a:path w="461" h="460">
                    <a:moveTo>
                      <a:pt x="461" y="460"/>
                    </a:moveTo>
                    <a:lnTo>
                      <a:pt x="461" y="460"/>
                    </a:lnTo>
                    <a:lnTo>
                      <a:pt x="0" y="460"/>
                    </a:lnTo>
                    <a:lnTo>
                      <a:pt x="0" y="0"/>
                    </a:lnTo>
                    <a:lnTo>
                      <a:pt x="461" y="0"/>
                    </a:lnTo>
                    <a:lnTo>
                      <a:pt x="461" y="460"/>
                    </a:lnTo>
                    <a:close/>
                  </a:path>
                </a:pathLst>
              </a:custGeom>
              <a:solidFill>
                <a:srgbClr val="7FBA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0" name="Freeform 16">
                <a:extLst>
                  <a:ext uri="{FF2B5EF4-FFF2-40B4-BE49-F238E27FC236}">
                    <a16:creationId xmlns:a16="http://schemas.microsoft.com/office/drawing/2014/main" id="{8A4D03BB-B402-8339-0316-B8536FE20A47}"/>
                  </a:ext>
                </a:extLst>
              </p:cNvPr>
              <p:cNvSpPr>
                <a:spLocks/>
              </p:cNvSpPr>
              <p:nvPr/>
            </p:nvSpPr>
            <p:spPr bwMode="auto">
              <a:xfrm>
                <a:off x="582613" y="738188"/>
                <a:ext cx="139700" cy="141287"/>
              </a:xfrm>
              <a:custGeom>
                <a:avLst/>
                <a:gdLst>
                  <a:gd name="T0" fmla="*/ 460 w 460"/>
                  <a:gd name="T1" fmla="*/ 461 h 461"/>
                  <a:gd name="T2" fmla="*/ 460 w 460"/>
                  <a:gd name="T3" fmla="*/ 461 h 461"/>
                  <a:gd name="T4" fmla="*/ 0 w 460"/>
                  <a:gd name="T5" fmla="*/ 461 h 461"/>
                  <a:gd name="T6" fmla="*/ 0 w 460"/>
                  <a:gd name="T7" fmla="*/ 0 h 461"/>
                  <a:gd name="T8" fmla="*/ 460 w 460"/>
                  <a:gd name="T9" fmla="*/ 0 h 461"/>
                  <a:gd name="T10" fmla="*/ 460 w 460"/>
                  <a:gd name="T11" fmla="*/ 461 h 461"/>
                </a:gdLst>
                <a:ahLst/>
                <a:cxnLst>
                  <a:cxn ang="0">
                    <a:pos x="T0" y="T1"/>
                  </a:cxn>
                  <a:cxn ang="0">
                    <a:pos x="T2" y="T3"/>
                  </a:cxn>
                  <a:cxn ang="0">
                    <a:pos x="T4" y="T5"/>
                  </a:cxn>
                  <a:cxn ang="0">
                    <a:pos x="T6" y="T7"/>
                  </a:cxn>
                  <a:cxn ang="0">
                    <a:pos x="T8" y="T9"/>
                  </a:cxn>
                  <a:cxn ang="0">
                    <a:pos x="T10" y="T11"/>
                  </a:cxn>
                </a:cxnLst>
                <a:rect l="0" t="0" r="r" b="b"/>
                <a:pathLst>
                  <a:path w="460" h="461">
                    <a:moveTo>
                      <a:pt x="460" y="461"/>
                    </a:moveTo>
                    <a:lnTo>
                      <a:pt x="460" y="461"/>
                    </a:lnTo>
                    <a:lnTo>
                      <a:pt x="0" y="461"/>
                    </a:lnTo>
                    <a:lnTo>
                      <a:pt x="0" y="0"/>
                    </a:lnTo>
                    <a:lnTo>
                      <a:pt x="460" y="0"/>
                    </a:lnTo>
                    <a:lnTo>
                      <a:pt x="460" y="461"/>
                    </a:lnTo>
                    <a:close/>
                  </a:path>
                </a:pathLst>
              </a:custGeom>
              <a:solidFill>
                <a:srgbClr val="00A4E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01" name="Freeform 17">
                <a:extLst>
                  <a:ext uri="{FF2B5EF4-FFF2-40B4-BE49-F238E27FC236}">
                    <a16:creationId xmlns:a16="http://schemas.microsoft.com/office/drawing/2014/main" id="{121A5DAE-95BD-81B4-7C54-0419BBA8F440}"/>
                  </a:ext>
                </a:extLst>
              </p:cNvPr>
              <p:cNvSpPr>
                <a:spLocks/>
              </p:cNvSpPr>
              <p:nvPr/>
            </p:nvSpPr>
            <p:spPr bwMode="auto">
              <a:xfrm>
                <a:off x="736601" y="738188"/>
                <a:ext cx="139700" cy="141287"/>
              </a:xfrm>
              <a:custGeom>
                <a:avLst/>
                <a:gdLst>
                  <a:gd name="T0" fmla="*/ 461 w 461"/>
                  <a:gd name="T1" fmla="*/ 461 h 461"/>
                  <a:gd name="T2" fmla="*/ 461 w 461"/>
                  <a:gd name="T3" fmla="*/ 461 h 461"/>
                  <a:gd name="T4" fmla="*/ 0 w 461"/>
                  <a:gd name="T5" fmla="*/ 461 h 461"/>
                  <a:gd name="T6" fmla="*/ 0 w 461"/>
                  <a:gd name="T7" fmla="*/ 0 h 461"/>
                  <a:gd name="T8" fmla="*/ 461 w 461"/>
                  <a:gd name="T9" fmla="*/ 0 h 461"/>
                  <a:gd name="T10" fmla="*/ 461 w 461"/>
                  <a:gd name="T11" fmla="*/ 461 h 461"/>
                </a:gdLst>
                <a:ahLst/>
                <a:cxnLst>
                  <a:cxn ang="0">
                    <a:pos x="T0" y="T1"/>
                  </a:cxn>
                  <a:cxn ang="0">
                    <a:pos x="T2" y="T3"/>
                  </a:cxn>
                  <a:cxn ang="0">
                    <a:pos x="T4" y="T5"/>
                  </a:cxn>
                  <a:cxn ang="0">
                    <a:pos x="T6" y="T7"/>
                  </a:cxn>
                  <a:cxn ang="0">
                    <a:pos x="T8" y="T9"/>
                  </a:cxn>
                  <a:cxn ang="0">
                    <a:pos x="T10" y="T11"/>
                  </a:cxn>
                </a:cxnLst>
                <a:rect l="0" t="0" r="r" b="b"/>
                <a:pathLst>
                  <a:path w="461" h="461">
                    <a:moveTo>
                      <a:pt x="461" y="461"/>
                    </a:moveTo>
                    <a:lnTo>
                      <a:pt x="461" y="461"/>
                    </a:lnTo>
                    <a:lnTo>
                      <a:pt x="0" y="461"/>
                    </a:lnTo>
                    <a:lnTo>
                      <a:pt x="0" y="0"/>
                    </a:lnTo>
                    <a:lnTo>
                      <a:pt x="461" y="0"/>
                    </a:lnTo>
                    <a:lnTo>
                      <a:pt x="461" y="461"/>
                    </a:lnTo>
                    <a:close/>
                  </a:path>
                </a:pathLst>
              </a:custGeom>
              <a:solidFill>
                <a:srgbClr val="FFB9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07" name="Oval 206">
              <a:extLst>
                <a:ext uri="{FF2B5EF4-FFF2-40B4-BE49-F238E27FC236}">
                  <a16:creationId xmlns:a16="http://schemas.microsoft.com/office/drawing/2014/main" id="{491C6D9F-E68B-0C46-9921-A1EE122C7A7A}"/>
                </a:ext>
              </a:extLst>
            </p:cNvPr>
            <p:cNvSpPr/>
            <p:nvPr/>
          </p:nvSpPr>
          <p:spPr bwMode="auto">
            <a:xfrm>
              <a:off x="7780736" y="2208212"/>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210" name="Oval 209">
              <a:extLst>
                <a:ext uri="{FF2B5EF4-FFF2-40B4-BE49-F238E27FC236}">
                  <a16:creationId xmlns:a16="http://schemas.microsoft.com/office/drawing/2014/main" id="{64D94BB1-4335-06CC-99DA-8A4F83302CCA}"/>
                </a:ext>
              </a:extLst>
            </p:cNvPr>
            <p:cNvSpPr/>
            <p:nvPr/>
          </p:nvSpPr>
          <p:spPr bwMode="auto">
            <a:xfrm>
              <a:off x="4817723" y="3258043"/>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223" name="Oval 222">
              <a:extLst>
                <a:ext uri="{FF2B5EF4-FFF2-40B4-BE49-F238E27FC236}">
                  <a16:creationId xmlns:a16="http://schemas.microsoft.com/office/drawing/2014/main" id="{83A6B697-AC57-F55A-AA68-4E584677EA38}"/>
                </a:ext>
              </a:extLst>
            </p:cNvPr>
            <p:cNvSpPr/>
            <p:nvPr/>
          </p:nvSpPr>
          <p:spPr bwMode="auto">
            <a:xfrm>
              <a:off x="7780736" y="3258043"/>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226" name="Oval 225">
              <a:extLst>
                <a:ext uri="{FF2B5EF4-FFF2-40B4-BE49-F238E27FC236}">
                  <a16:creationId xmlns:a16="http://schemas.microsoft.com/office/drawing/2014/main" id="{6A821975-BED5-622E-B76D-5F08CC751ED0}"/>
                </a:ext>
              </a:extLst>
            </p:cNvPr>
            <p:cNvSpPr/>
            <p:nvPr/>
          </p:nvSpPr>
          <p:spPr bwMode="auto">
            <a:xfrm>
              <a:off x="5805395"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useBgFill="1">
          <p:nvSpPr>
            <p:cNvPr id="247" name="Oval 246">
              <a:extLst>
                <a:ext uri="{FF2B5EF4-FFF2-40B4-BE49-F238E27FC236}">
                  <a16:creationId xmlns:a16="http://schemas.microsoft.com/office/drawing/2014/main" id="{A4BD51F1-6E0F-D873-B7B9-40C84BBAC24F}"/>
                </a:ext>
              </a:extLst>
            </p:cNvPr>
            <p:cNvSpPr/>
            <p:nvPr/>
          </p:nvSpPr>
          <p:spPr bwMode="auto">
            <a:xfrm>
              <a:off x="2842381"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191" name="Oval 190">
              <a:extLst>
                <a:ext uri="{FF2B5EF4-FFF2-40B4-BE49-F238E27FC236}">
                  <a16:creationId xmlns:a16="http://schemas.microsoft.com/office/drawing/2014/main" id="{836E3DA9-F60B-AC89-975B-ADCDC6565E99}"/>
                </a:ext>
              </a:extLst>
            </p:cNvPr>
            <p:cNvSpPr/>
            <p:nvPr/>
          </p:nvSpPr>
          <p:spPr bwMode="auto">
            <a:xfrm>
              <a:off x="9756079" y="3258043"/>
              <a:ext cx="581216" cy="581216"/>
            </a:xfrm>
            <a:prstGeom prst="ellipse">
              <a:avLst/>
            </a:prstGeom>
            <a:solidFill>
              <a:schemeClr val="tx1"/>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en-US" sz="1300" kern="0">
                <a:ln w="0"/>
                <a:gradFill>
                  <a:gsLst>
                    <a:gs pos="0">
                      <a:srgbClr val="000000"/>
                    </a:gs>
                    <a:gs pos="100000">
                      <a:srgbClr val="000000"/>
                    </a:gs>
                  </a:gsLst>
                  <a:lin ang="5400000" scaled="1"/>
                </a:gradFill>
                <a:latin typeface="Segoe UI Semibold"/>
              </a:endParaRPr>
            </a:p>
          </p:txBody>
        </p:sp>
        <p:pic>
          <p:nvPicPr>
            <p:cNvPr id="175" name="Graphic 174">
              <a:extLst>
                <a:ext uri="{FF2B5EF4-FFF2-40B4-BE49-F238E27FC236}">
                  <a16:creationId xmlns:a16="http://schemas.microsoft.com/office/drawing/2014/main" id="{078384D0-8B91-9112-9016-58A964753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91389" y="3393353"/>
              <a:ext cx="310597" cy="310597"/>
            </a:xfrm>
            <a:prstGeom prst="rect">
              <a:avLst/>
            </a:prstGeom>
          </p:spPr>
        </p:pic>
        <p:sp>
          <p:nvSpPr>
            <p:cNvPr id="177" name="Oval 176">
              <a:extLst>
                <a:ext uri="{FF2B5EF4-FFF2-40B4-BE49-F238E27FC236}">
                  <a16:creationId xmlns:a16="http://schemas.microsoft.com/office/drawing/2014/main" id="{A73570FA-602E-A6AF-341D-9A3F42FF3B20}"/>
                </a:ext>
              </a:extLst>
            </p:cNvPr>
            <p:cNvSpPr/>
            <p:nvPr/>
          </p:nvSpPr>
          <p:spPr bwMode="auto">
            <a:xfrm>
              <a:off x="3830055" y="3258043"/>
              <a:ext cx="581216" cy="581216"/>
            </a:xfrm>
            <a:prstGeom prst="ellipse">
              <a:avLst/>
            </a:prstGeom>
            <a:solidFill>
              <a:schemeClr val="tx1"/>
            </a:solidFill>
            <a:ln w="635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en-US" sz="1300" kern="0">
                <a:ln w="0"/>
                <a:gradFill>
                  <a:gsLst>
                    <a:gs pos="0">
                      <a:srgbClr val="000000"/>
                    </a:gs>
                    <a:gs pos="100000">
                      <a:srgbClr val="000000"/>
                    </a:gs>
                  </a:gsLst>
                  <a:lin ang="5400000" scaled="1"/>
                </a:gradFill>
                <a:latin typeface="Segoe UI Semibold"/>
              </a:endParaRPr>
            </a:p>
          </p:txBody>
        </p:sp>
        <p:pic>
          <p:nvPicPr>
            <p:cNvPr id="172" name="Graphic 171">
              <a:extLst>
                <a:ext uri="{FF2B5EF4-FFF2-40B4-BE49-F238E27FC236}">
                  <a16:creationId xmlns:a16="http://schemas.microsoft.com/office/drawing/2014/main" id="{5EF84EC1-CFC2-6571-8C47-5A553DDBC2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55213" y="3383201"/>
              <a:ext cx="330901" cy="330901"/>
            </a:xfrm>
            <a:prstGeom prst="rect">
              <a:avLst/>
            </a:prstGeom>
          </p:spPr>
        </p:pic>
        <p:pic>
          <p:nvPicPr>
            <p:cNvPr id="5" name="Graphic 4">
              <a:extLst>
                <a:ext uri="{FF2B5EF4-FFF2-40B4-BE49-F238E27FC236}">
                  <a16:creationId xmlns:a16="http://schemas.microsoft.com/office/drawing/2014/main" id="{556CB030-9E55-A443-B44D-68A0329CA4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62334" y="3359205"/>
              <a:ext cx="365760" cy="365760"/>
            </a:xfrm>
            <a:prstGeom prst="rect">
              <a:avLst/>
            </a:prstGeom>
          </p:spPr>
        </p:pic>
        <p:grpSp>
          <p:nvGrpSpPr>
            <p:cNvPr id="38" name="Group 37">
              <a:extLst>
                <a:ext uri="{FF2B5EF4-FFF2-40B4-BE49-F238E27FC236}">
                  <a16:creationId xmlns:a16="http://schemas.microsoft.com/office/drawing/2014/main" id="{82C946EA-9E10-9FE6-FAB4-54A5163270E8}"/>
                </a:ext>
              </a:extLst>
            </p:cNvPr>
            <p:cNvGrpSpPr/>
            <p:nvPr/>
          </p:nvGrpSpPr>
          <p:grpSpPr>
            <a:xfrm>
              <a:off x="8768407" y="2208212"/>
              <a:ext cx="581216" cy="581216"/>
              <a:chOff x="8768407" y="2208212"/>
              <a:chExt cx="581216" cy="581216"/>
            </a:xfrm>
          </p:grpSpPr>
          <p:sp>
            <p:nvSpPr>
              <p:cNvPr id="232" name="Oval 231">
                <a:extLst>
                  <a:ext uri="{FF2B5EF4-FFF2-40B4-BE49-F238E27FC236}">
                    <a16:creationId xmlns:a16="http://schemas.microsoft.com/office/drawing/2014/main" id="{332161ED-246A-8377-3B55-DAB6D19A795B}"/>
                  </a:ext>
                </a:extLst>
              </p:cNvPr>
              <p:cNvSpPr/>
              <p:nvPr/>
            </p:nvSpPr>
            <p:spPr bwMode="auto">
              <a:xfrm>
                <a:off x="8768407"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8" name="Graphic 7">
                <a:extLst>
                  <a:ext uri="{FF2B5EF4-FFF2-40B4-BE49-F238E27FC236}">
                    <a16:creationId xmlns:a16="http://schemas.microsoft.com/office/drawing/2014/main" id="{CCF84143-58C3-202D-8606-8C292DC5B9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76135" y="2315940"/>
                <a:ext cx="365760" cy="365760"/>
              </a:xfrm>
              <a:prstGeom prst="rect">
                <a:avLst/>
              </a:prstGeom>
            </p:spPr>
          </p:pic>
        </p:grpSp>
        <p:sp>
          <p:nvSpPr>
            <p:cNvPr id="13" name="Google Shape;596;p57">
              <a:extLst>
                <a:ext uri="{FF2B5EF4-FFF2-40B4-BE49-F238E27FC236}">
                  <a16:creationId xmlns:a16="http://schemas.microsoft.com/office/drawing/2014/main" id="{037426D8-AC71-4221-A6DB-8471EEB43C73}"/>
                </a:ext>
              </a:extLst>
            </p:cNvPr>
            <p:cNvSpPr/>
            <p:nvPr/>
          </p:nvSpPr>
          <p:spPr>
            <a:xfrm>
              <a:off x="5932472" y="3391588"/>
              <a:ext cx="327063" cy="314127"/>
            </a:xfrm>
            <a:custGeom>
              <a:avLst/>
              <a:gdLst/>
              <a:ahLst/>
              <a:cxnLst/>
              <a:rect l="l" t="t" r="r" b="b"/>
              <a:pathLst>
                <a:path w="1623" h="1639" extrusionOk="0">
                  <a:moveTo>
                    <a:pt x="744" y="1400"/>
                  </a:moveTo>
                  <a:cubicBezTo>
                    <a:pt x="757" y="1394"/>
                    <a:pt x="769" y="1389"/>
                    <a:pt x="782" y="1383"/>
                  </a:cubicBezTo>
                  <a:cubicBezTo>
                    <a:pt x="794" y="1377"/>
                    <a:pt x="806" y="1371"/>
                    <a:pt x="818" y="1365"/>
                  </a:cubicBezTo>
                  <a:cubicBezTo>
                    <a:pt x="839" y="1353"/>
                    <a:pt x="859" y="1341"/>
                    <a:pt x="879" y="1329"/>
                  </a:cubicBezTo>
                  <a:cubicBezTo>
                    <a:pt x="898" y="1317"/>
                    <a:pt x="916" y="1305"/>
                    <a:pt x="933" y="1292"/>
                  </a:cubicBezTo>
                  <a:cubicBezTo>
                    <a:pt x="953" y="1278"/>
                    <a:pt x="973" y="1262"/>
                    <a:pt x="992" y="1246"/>
                  </a:cubicBezTo>
                  <a:cubicBezTo>
                    <a:pt x="1008" y="1234"/>
                    <a:pt x="1022" y="1220"/>
                    <a:pt x="1037" y="1207"/>
                  </a:cubicBezTo>
                  <a:cubicBezTo>
                    <a:pt x="1039" y="1205"/>
                    <a:pt x="1041" y="1202"/>
                    <a:pt x="1043" y="1199"/>
                  </a:cubicBezTo>
                  <a:cubicBezTo>
                    <a:pt x="962" y="1131"/>
                    <a:pt x="891" y="1054"/>
                    <a:pt x="829" y="967"/>
                  </a:cubicBezTo>
                  <a:cubicBezTo>
                    <a:pt x="826" y="970"/>
                    <a:pt x="824" y="972"/>
                    <a:pt x="821" y="974"/>
                  </a:cubicBezTo>
                  <a:cubicBezTo>
                    <a:pt x="812" y="980"/>
                    <a:pt x="804" y="987"/>
                    <a:pt x="795" y="993"/>
                  </a:cubicBezTo>
                  <a:cubicBezTo>
                    <a:pt x="788" y="999"/>
                    <a:pt x="780" y="1005"/>
                    <a:pt x="772" y="1011"/>
                  </a:cubicBezTo>
                  <a:cubicBezTo>
                    <a:pt x="754" y="1023"/>
                    <a:pt x="736" y="1035"/>
                    <a:pt x="718" y="1047"/>
                  </a:cubicBezTo>
                  <a:cubicBezTo>
                    <a:pt x="709" y="1052"/>
                    <a:pt x="700" y="1058"/>
                    <a:pt x="692" y="1063"/>
                  </a:cubicBezTo>
                  <a:cubicBezTo>
                    <a:pt x="675" y="1072"/>
                    <a:pt x="659" y="1081"/>
                    <a:pt x="643" y="1090"/>
                  </a:cubicBezTo>
                  <a:cubicBezTo>
                    <a:pt x="632" y="1095"/>
                    <a:pt x="621" y="1101"/>
                    <a:pt x="610" y="1107"/>
                  </a:cubicBezTo>
                  <a:cubicBezTo>
                    <a:pt x="596" y="1113"/>
                    <a:pt x="583" y="1119"/>
                    <a:pt x="569" y="1125"/>
                  </a:cubicBezTo>
                  <a:cubicBezTo>
                    <a:pt x="556" y="1131"/>
                    <a:pt x="543" y="1137"/>
                    <a:pt x="530" y="1141"/>
                  </a:cubicBezTo>
                  <a:cubicBezTo>
                    <a:pt x="508" y="1149"/>
                    <a:pt x="485" y="1157"/>
                    <a:pt x="463" y="1164"/>
                  </a:cubicBezTo>
                  <a:cubicBezTo>
                    <a:pt x="463" y="1165"/>
                    <a:pt x="462" y="1165"/>
                    <a:pt x="461" y="1165"/>
                  </a:cubicBezTo>
                  <a:cubicBezTo>
                    <a:pt x="479" y="1195"/>
                    <a:pt x="501" y="1222"/>
                    <a:pt x="523" y="1248"/>
                  </a:cubicBezTo>
                  <a:cubicBezTo>
                    <a:pt x="546" y="1274"/>
                    <a:pt x="570" y="1299"/>
                    <a:pt x="595" y="1324"/>
                  </a:cubicBezTo>
                  <a:cubicBezTo>
                    <a:pt x="592" y="1325"/>
                    <a:pt x="590" y="1326"/>
                    <a:pt x="587" y="1327"/>
                  </a:cubicBezTo>
                  <a:cubicBezTo>
                    <a:pt x="575" y="1332"/>
                    <a:pt x="563" y="1338"/>
                    <a:pt x="552" y="1345"/>
                  </a:cubicBezTo>
                  <a:cubicBezTo>
                    <a:pt x="542" y="1352"/>
                    <a:pt x="533" y="1359"/>
                    <a:pt x="525" y="1367"/>
                  </a:cubicBezTo>
                  <a:cubicBezTo>
                    <a:pt x="522" y="1370"/>
                    <a:pt x="520" y="1370"/>
                    <a:pt x="517" y="1367"/>
                  </a:cubicBezTo>
                  <a:cubicBezTo>
                    <a:pt x="504" y="1353"/>
                    <a:pt x="490" y="1339"/>
                    <a:pt x="477" y="1324"/>
                  </a:cubicBezTo>
                  <a:cubicBezTo>
                    <a:pt x="471" y="1318"/>
                    <a:pt x="465" y="1311"/>
                    <a:pt x="459" y="1304"/>
                  </a:cubicBezTo>
                  <a:cubicBezTo>
                    <a:pt x="456" y="1301"/>
                    <a:pt x="453" y="1298"/>
                    <a:pt x="450" y="1294"/>
                  </a:cubicBezTo>
                  <a:cubicBezTo>
                    <a:pt x="437" y="1277"/>
                    <a:pt x="424" y="1261"/>
                    <a:pt x="411" y="1244"/>
                  </a:cubicBezTo>
                  <a:cubicBezTo>
                    <a:pt x="398" y="1225"/>
                    <a:pt x="386" y="1207"/>
                    <a:pt x="373" y="1188"/>
                  </a:cubicBezTo>
                  <a:cubicBezTo>
                    <a:pt x="362" y="1190"/>
                    <a:pt x="350" y="1193"/>
                    <a:pt x="338" y="1195"/>
                  </a:cubicBezTo>
                  <a:cubicBezTo>
                    <a:pt x="323" y="1198"/>
                    <a:pt x="307" y="1200"/>
                    <a:pt x="291" y="1202"/>
                  </a:cubicBezTo>
                  <a:cubicBezTo>
                    <a:pt x="270" y="1205"/>
                    <a:pt x="249" y="1208"/>
                    <a:pt x="227" y="1208"/>
                  </a:cubicBezTo>
                  <a:cubicBezTo>
                    <a:pt x="225" y="1208"/>
                    <a:pt x="222" y="1209"/>
                    <a:pt x="219" y="1209"/>
                  </a:cubicBezTo>
                  <a:cubicBezTo>
                    <a:pt x="288" y="1306"/>
                    <a:pt x="374" y="1381"/>
                    <a:pt x="479" y="1434"/>
                  </a:cubicBezTo>
                  <a:cubicBezTo>
                    <a:pt x="475" y="1449"/>
                    <a:pt x="472" y="1464"/>
                    <a:pt x="469" y="1480"/>
                  </a:cubicBezTo>
                  <a:cubicBezTo>
                    <a:pt x="466" y="1495"/>
                    <a:pt x="467" y="1511"/>
                    <a:pt x="469" y="1527"/>
                  </a:cubicBezTo>
                  <a:cubicBezTo>
                    <a:pt x="467" y="1526"/>
                    <a:pt x="465" y="1526"/>
                    <a:pt x="464" y="1525"/>
                  </a:cubicBezTo>
                  <a:cubicBezTo>
                    <a:pt x="447" y="1517"/>
                    <a:pt x="430" y="1508"/>
                    <a:pt x="413" y="1499"/>
                  </a:cubicBezTo>
                  <a:cubicBezTo>
                    <a:pt x="393" y="1488"/>
                    <a:pt x="374" y="1476"/>
                    <a:pt x="354" y="1464"/>
                  </a:cubicBezTo>
                  <a:cubicBezTo>
                    <a:pt x="341" y="1455"/>
                    <a:pt x="328" y="1445"/>
                    <a:pt x="315" y="1435"/>
                  </a:cubicBezTo>
                  <a:cubicBezTo>
                    <a:pt x="295" y="1421"/>
                    <a:pt x="277" y="1405"/>
                    <a:pt x="259" y="1389"/>
                  </a:cubicBezTo>
                  <a:cubicBezTo>
                    <a:pt x="249" y="1379"/>
                    <a:pt x="239" y="1370"/>
                    <a:pt x="229" y="1360"/>
                  </a:cubicBezTo>
                  <a:cubicBezTo>
                    <a:pt x="220" y="1350"/>
                    <a:pt x="210" y="1340"/>
                    <a:pt x="201" y="1329"/>
                  </a:cubicBezTo>
                  <a:cubicBezTo>
                    <a:pt x="188" y="1315"/>
                    <a:pt x="177" y="1299"/>
                    <a:pt x="164" y="1285"/>
                  </a:cubicBezTo>
                  <a:cubicBezTo>
                    <a:pt x="150" y="1267"/>
                    <a:pt x="138" y="1247"/>
                    <a:pt x="125" y="1229"/>
                  </a:cubicBezTo>
                  <a:cubicBezTo>
                    <a:pt x="120" y="1222"/>
                    <a:pt x="117" y="1216"/>
                    <a:pt x="113" y="1209"/>
                  </a:cubicBezTo>
                  <a:cubicBezTo>
                    <a:pt x="106" y="1197"/>
                    <a:pt x="98" y="1184"/>
                    <a:pt x="92" y="1172"/>
                  </a:cubicBezTo>
                  <a:cubicBezTo>
                    <a:pt x="86" y="1162"/>
                    <a:pt x="81" y="1151"/>
                    <a:pt x="77" y="1141"/>
                  </a:cubicBezTo>
                  <a:cubicBezTo>
                    <a:pt x="68" y="1121"/>
                    <a:pt x="60" y="1101"/>
                    <a:pt x="52" y="1082"/>
                  </a:cubicBezTo>
                  <a:cubicBezTo>
                    <a:pt x="41" y="1056"/>
                    <a:pt x="33" y="1029"/>
                    <a:pt x="26" y="1003"/>
                  </a:cubicBezTo>
                  <a:cubicBezTo>
                    <a:pt x="20" y="979"/>
                    <a:pt x="15" y="955"/>
                    <a:pt x="11" y="930"/>
                  </a:cubicBezTo>
                  <a:cubicBezTo>
                    <a:pt x="9" y="915"/>
                    <a:pt x="7" y="900"/>
                    <a:pt x="4" y="885"/>
                  </a:cubicBezTo>
                  <a:cubicBezTo>
                    <a:pt x="4" y="883"/>
                    <a:pt x="4" y="881"/>
                    <a:pt x="4" y="880"/>
                  </a:cubicBezTo>
                  <a:cubicBezTo>
                    <a:pt x="3" y="865"/>
                    <a:pt x="2" y="851"/>
                    <a:pt x="2" y="836"/>
                  </a:cubicBezTo>
                  <a:cubicBezTo>
                    <a:pt x="1" y="817"/>
                    <a:pt x="0" y="798"/>
                    <a:pt x="1" y="779"/>
                  </a:cubicBezTo>
                  <a:cubicBezTo>
                    <a:pt x="3" y="741"/>
                    <a:pt x="5" y="702"/>
                    <a:pt x="12" y="665"/>
                  </a:cubicBezTo>
                  <a:cubicBezTo>
                    <a:pt x="16" y="645"/>
                    <a:pt x="20" y="626"/>
                    <a:pt x="25" y="606"/>
                  </a:cubicBezTo>
                  <a:cubicBezTo>
                    <a:pt x="30" y="583"/>
                    <a:pt x="37" y="560"/>
                    <a:pt x="45" y="538"/>
                  </a:cubicBezTo>
                  <a:cubicBezTo>
                    <a:pt x="52" y="519"/>
                    <a:pt x="59" y="500"/>
                    <a:pt x="67" y="481"/>
                  </a:cubicBezTo>
                  <a:cubicBezTo>
                    <a:pt x="76" y="462"/>
                    <a:pt x="85" y="443"/>
                    <a:pt x="94" y="424"/>
                  </a:cubicBezTo>
                  <a:cubicBezTo>
                    <a:pt x="96" y="420"/>
                    <a:pt x="99" y="417"/>
                    <a:pt x="101" y="413"/>
                  </a:cubicBezTo>
                  <a:cubicBezTo>
                    <a:pt x="110" y="426"/>
                    <a:pt x="118" y="440"/>
                    <a:pt x="127" y="452"/>
                  </a:cubicBezTo>
                  <a:cubicBezTo>
                    <a:pt x="137" y="465"/>
                    <a:pt x="149" y="476"/>
                    <a:pt x="163" y="485"/>
                  </a:cubicBezTo>
                  <a:cubicBezTo>
                    <a:pt x="162" y="488"/>
                    <a:pt x="161" y="490"/>
                    <a:pt x="159" y="492"/>
                  </a:cubicBezTo>
                  <a:cubicBezTo>
                    <a:pt x="151" y="512"/>
                    <a:pt x="141" y="532"/>
                    <a:pt x="134" y="552"/>
                  </a:cubicBezTo>
                  <a:cubicBezTo>
                    <a:pt x="126" y="574"/>
                    <a:pt x="118" y="596"/>
                    <a:pt x="113" y="619"/>
                  </a:cubicBezTo>
                  <a:cubicBezTo>
                    <a:pt x="108" y="639"/>
                    <a:pt x="102" y="658"/>
                    <a:pt x="100" y="679"/>
                  </a:cubicBezTo>
                  <a:cubicBezTo>
                    <a:pt x="98" y="693"/>
                    <a:pt x="95" y="708"/>
                    <a:pt x="93" y="722"/>
                  </a:cubicBezTo>
                  <a:cubicBezTo>
                    <a:pt x="92" y="727"/>
                    <a:pt x="92" y="732"/>
                    <a:pt x="92" y="738"/>
                  </a:cubicBezTo>
                  <a:cubicBezTo>
                    <a:pt x="91" y="761"/>
                    <a:pt x="90" y="783"/>
                    <a:pt x="90" y="806"/>
                  </a:cubicBezTo>
                  <a:cubicBezTo>
                    <a:pt x="89" y="815"/>
                    <a:pt x="89" y="823"/>
                    <a:pt x="90" y="832"/>
                  </a:cubicBezTo>
                  <a:cubicBezTo>
                    <a:pt x="91" y="848"/>
                    <a:pt x="92" y="865"/>
                    <a:pt x="94" y="882"/>
                  </a:cubicBezTo>
                  <a:cubicBezTo>
                    <a:pt x="96" y="900"/>
                    <a:pt x="99" y="918"/>
                    <a:pt x="102" y="936"/>
                  </a:cubicBezTo>
                  <a:cubicBezTo>
                    <a:pt x="104" y="948"/>
                    <a:pt x="107" y="958"/>
                    <a:pt x="110" y="969"/>
                  </a:cubicBezTo>
                  <a:cubicBezTo>
                    <a:pt x="116" y="997"/>
                    <a:pt x="125" y="1023"/>
                    <a:pt x="135" y="1050"/>
                  </a:cubicBezTo>
                  <a:cubicBezTo>
                    <a:pt x="140" y="1064"/>
                    <a:pt x="146" y="1078"/>
                    <a:pt x="152" y="1091"/>
                  </a:cubicBezTo>
                  <a:cubicBezTo>
                    <a:pt x="156" y="1101"/>
                    <a:pt x="161" y="1110"/>
                    <a:pt x="165" y="1119"/>
                  </a:cubicBezTo>
                  <a:cubicBezTo>
                    <a:pt x="166" y="1121"/>
                    <a:pt x="167" y="1123"/>
                    <a:pt x="167" y="1124"/>
                  </a:cubicBezTo>
                  <a:cubicBezTo>
                    <a:pt x="200" y="1126"/>
                    <a:pt x="282" y="1120"/>
                    <a:pt x="327" y="1109"/>
                  </a:cubicBezTo>
                  <a:cubicBezTo>
                    <a:pt x="326" y="1106"/>
                    <a:pt x="325" y="1103"/>
                    <a:pt x="324" y="1101"/>
                  </a:cubicBezTo>
                  <a:cubicBezTo>
                    <a:pt x="312" y="1081"/>
                    <a:pt x="303" y="1060"/>
                    <a:pt x="294" y="1040"/>
                  </a:cubicBezTo>
                  <a:cubicBezTo>
                    <a:pt x="288" y="1025"/>
                    <a:pt x="281" y="1011"/>
                    <a:pt x="275" y="997"/>
                  </a:cubicBezTo>
                  <a:cubicBezTo>
                    <a:pt x="267" y="977"/>
                    <a:pt x="260" y="956"/>
                    <a:pt x="253" y="935"/>
                  </a:cubicBezTo>
                  <a:cubicBezTo>
                    <a:pt x="245" y="911"/>
                    <a:pt x="238" y="886"/>
                    <a:pt x="231" y="861"/>
                  </a:cubicBezTo>
                  <a:cubicBezTo>
                    <a:pt x="227" y="845"/>
                    <a:pt x="223" y="830"/>
                    <a:pt x="220" y="814"/>
                  </a:cubicBezTo>
                  <a:cubicBezTo>
                    <a:pt x="216" y="789"/>
                    <a:pt x="212" y="763"/>
                    <a:pt x="208" y="738"/>
                  </a:cubicBezTo>
                  <a:cubicBezTo>
                    <a:pt x="204" y="714"/>
                    <a:pt x="201" y="690"/>
                    <a:pt x="201" y="665"/>
                  </a:cubicBezTo>
                  <a:cubicBezTo>
                    <a:pt x="200" y="640"/>
                    <a:pt x="198" y="616"/>
                    <a:pt x="199" y="591"/>
                  </a:cubicBezTo>
                  <a:cubicBezTo>
                    <a:pt x="199" y="567"/>
                    <a:pt x="202" y="542"/>
                    <a:pt x="204" y="518"/>
                  </a:cubicBezTo>
                  <a:cubicBezTo>
                    <a:pt x="205" y="502"/>
                    <a:pt x="207" y="485"/>
                    <a:pt x="209" y="469"/>
                  </a:cubicBezTo>
                  <a:cubicBezTo>
                    <a:pt x="210" y="464"/>
                    <a:pt x="211" y="460"/>
                    <a:pt x="212" y="455"/>
                  </a:cubicBezTo>
                  <a:cubicBezTo>
                    <a:pt x="205" y="451"/>
                    <a:pt x="199" y="447"/>
                    <a:pt x="193" y="443"/>
                  </a:cubicBezTo>
                  <a:cubicBezTo>
                    <a:pt x="187" y="439"/>
                    <a:pt x="182" y="435"/>
                    <a:pt x="177" y="430"/>
                  </a:cubicBezTo>
                  <a:cubicBezTo>
                    <a:pt x="163" y="417"/>
                    <a:pt x="152" y="401"/>
                    <a:pt x="146" y="383"/>
                  </a:cubicBezTo>
                  <a:cubicBezTo>
                    <a:pt x="139" y="363"/>
                    <a:pt x="134" y="343"/>
                    <a:pt x="137" y="321"/>
                  </a:cubicBezTo>
                  <a:cubicBezTo>
                    <a:pt x="140" y="303"/>
                    <a:pt x="145" y="286"/>
                    <a:pt x="153" y="270"/>
                  </a:cubicBezTo>
                  <a:cubicBezTo>
                    <a:pt x="162" y="253"/>
                    <a:pt x="174" y="239"/>
                    <a:pt x="188" y="228"/>
                  </a:cubicBezTo>
                  <a:cubicBezTo>
                    <a:pt x="206" y="215"/>
                    <a:pt x="225" y="205"/>
                    <a:pt x="247" y="202"/>
                  </a:cubicBezTo>
                  <a:cubicBezTo>
                    <a:pt x="256" y="200"/>
                    <a:pt x="266" y="199"/>
                    <a:pt x="275" y="199"/>
                  </a:cubicBezTo>
                  <a:cubicBezTo>
                    <a:pt x="294" y="201"/>
                    <a:pt x="313" y="203"/>
                    <a:pt x="330" y="213"/>
                  </a:cubicBezTo>
                  <a:cubicBezTo>
                    <a:pt x="338" y="218"/>
                    <a:pt x="347" y="222"/>
                    <a:pt x="355" y="228"/>
                  </a:cubicBezTo>
                  <a:cubicBezTo>
                    <a:pt x="365" y="236"/>
                    <a:pt x="374" y="245"/>
                    <a:pt x="381" y="256"/>
                  </a:cubicBezTo>
                  <a:cubicBezTo>
                    <a:pt x="389" y="266"/>
                    <a:pt x="395" y="278"/>
                    <a:pt x="399" y="290"/>
                  </a:cubicBezTo>
                  <a:cubicBezTo>
                    <a:pt x="407" y="313"/>
                    <a:pt x="408" y="336"/>
                    <a:pt x="404" y="359"/>
                  </a:cubicBezTo>
                  <a:cubicBezTo>
                    <a:pt x="400" y="380"/>
                    <a:pt x="391" y="399"/>
                    <a:pt x="378" y="416"/>
                  </a:cubicBezTo>
                  <a:cubicBezTo>
                    <a:pt x="366" y="432"/>
                    <a:pt x="351" y="445"/>
                    <a:pt x="332" y="454"/>
                  </a:cubicBezTo>
                  <a:cubicBezTo>
                    <a:pt x="322" y="459"/>
                    <a:pt x="312" y="463"/>
                    <a:pt x="300" y="465"/>
                  </a:cubicBezTo>
                  <a:cubicBezTo>
                    <a:pt x="297" y="466"/>
                    <a:pt x="295" y="468"/>
                    <a:pt x="295" y="471"/>
                  </a:cubicBezTo>
                  <a:cubicBezTo>
                    <a:pt x="293" y="489"/>
                    <a:pt x="290" y="507"/>
                    <a:pt x="288" y="526"/>
                  </a:cubicBezTo>
                  <a:cubicBezTo>
                    <a:pt x="287" y="539"/>
                    <a:pt x="286" y="552"/>
                    <a:pt x="285" y="565"/>
                  </a:cubicBezTo>
                  <a:cubicBezTo>
                    <a:pt x="285" y="588"/>
                    <a:pt x="284" y="612"/>
                    <a:pt x="284" y="635"/>
                  </a:cubicBezTo>
                  <a:cubicBezTo>
                    <a:pt x="285" y="653"/>
                    <a:pt x="287" y="671"/>
                    <a:pt x="288" y="689"/>
                  </a:cubicBezTo>
                  <a:cubicBezTo>
                    <a:pt x="289" y="702"/>
                    <a:pt x="291" y="715"/>
                    <a:pt x="293" y="728"/>
                  </a:cubicBezTo>
                  <a:cubicBezTo>
                    <a:pt x="295" y="751"/>
                    <a:pt x="299" y="774"/>
                    <a:pt x="304" y="797"/>
                  </a:cubicBezTo>
                  <a:cubicBezTo>
                    <a:pt x="309" y="816"/>
                    <a:pt x="313" y="835"/>
                    <a:pt x="318" y="854"/>
                  </a:cubicBezTo>
                  <a:cubicBezTo>
                    <a:pt x="323" y="874"/>
                    <a:pt x="330" y="895"/>
                    <a:pt x="337" y="915"/>
                  </a:cubicBezTo>
                  <a:cubicBezTo>
                    <a:pt x="343" y="935"/>
                    <a:pt x="350" y="954"/>
                    <a:pt x="358" y="973"/>
                  </a:cubicBezTo>
                  <a:cubicBezTo>
                    <a:pt x="366" y="992"/>
                    <a:pt x="374" y="1012"/>
                    <a:pt x="383" y="1030"/>
                  </a:cubicBezTo>
                  <a:cubicBezTo>
                    <a:pt x="393" y="1050"/>
                    <a:pt x="403" y="1070"/>
                    <a:pt x="413" y="1089"/>
                  </a:cubicBezTo>
                  <a:cubicBezTo>
                    <a:pt x="420" y="1090"/>
                    <a:pt x="426" y="1087"/>
                    <a:pt x="432" y="1085"/>
                  </a:cubicBezTo>
                  <a:cubicBezTo>
                    <a:pt x="452" y="1078"/>
                    <a:pt x="473" y="1072"/>
                    <a:pt x="493" y="1064"/>
                  </a:cubicBezTo>
                  <a:cubicBezTo>
                    <a:pt x="507" y="1059"/>
                    <a:pt x="520" y="1053"/>
                    <a:pt x="533" y="1047"/>
                  </a:cubicBezTo>
                  <a:cubicBezTo>
                    <a:pt x="551" y="1040"/>
                    <a:pt x="569" y="1032"/>
                    <a:pt x="586" y="1023"/>
                  </a:cubicBezTo>
                  <a:cubicBezTo>
                    <a:pt x="598" y="1017"/>
                    <a:pt x="610" y="1011"/>
                    <a:pt x="622" y="1004"/>
                  </a:cubicBezTo>
                  <a:cubicBezTo>
                    <a:pt x="638" y="995"/>
                    <a:pt x="653" y="986"/>
                    <a:pt x="669" y="977"/>
                  </a:cubicBezTo>
                  <a:cubicBezTo>
                    <a:pt x="684" y="968"/>
                    <a:pt x="699" y="958"/>
                    <a:pt x="713" y="948"/>
                  </a:cubicBezTo>
                  <a:cubicBezTo>
                    <a:pt x="722" y="942"/>
                    <a:pt x="730" y="935"/>
                    <a:pt x="739" y="929"/>
                  </a:cubicBezTo>
                  <a:cubicBezTo>
                    <a:pt x="751" y="919"/>
                    <a:pt x="764" y="910"/>
                    <a:pt x="776" y="900"/>
                  </a:cubicBezTo>
                  <a:cubicBezTo>
                    <a:pt x="781" y="896"/>
                    <a:pt x="781" y="896"/>
                    <a:pt x="777" y="890"/>
                  </a:cubicBezTo>
                  <a:cubicBezTo>
                    <a:pt x="772" y="881"/>
                    <a:pt x="766" y="872"/>
                    <a:pt x="761" y="862"/>
                  </a:cubicBezTo>
                  <a:cubicBezTo>
                    <a:pt x="752" y="849"/>
                    <a:pt x="745" y="835"/>
                    <a:pt x="737" y="821"/>
                  </a:cubicBezTo>
                  <a:cubicBezTo>
                    <a:pt x="731" y="809"/>
                    <a:pt x="724" y="798"/>
                    <a:pt x="718" y="786"/>
                  </a:cubicBezTo>
                  <a:cubicBezTo>
                    <a:pt x="714" y="778"/>
                    <a:pt x="710" y="769"/>
                    <a:pt x="706" y="760"/>
                  </a:cubicBezTo>
                  <a:cubicBezTo>
                    <a:pt x="695" y="736"/>
                    <a:pt x="684" y="712"/>
                    <a:pt x="674" y="688"/>
                  </a:cubicBezTo>
                  <a:cubicBezTo>
                    <a:pt x="665" y="666"/>
                    <a:pt x="657" y="644"/>
                    <a:pt x="649" y="621"/>
                  </a:cubicBezTo>
                  <a:cubicBezTo>
                    <a:pt x="645" y="610"/>
                    <a:pt x="641" y="597"/>
                    <a:pt x="637" y="585"/>
                  </a:cubicBezTo>
                  <a:cubicBezTo>
                    <a:pt x="636" y="581"/>
                    <a:pt x="633" y="579"/>
                    <a:pt x="629" y="578"/>
                  </a:cubicBezTo>
                  <a:cubicBezTo>
                    <a:pt x="610" y="572"/>
                    <a:pt x="591" y="566"/>
                    <a:pt x="572" y="560"/>
                  </a:cubicBezTo>
                  <a:cubicBezTo>
                    <a:pt x="555" y="554"/>
                    <a:pt x="538" y="548"/>
                    <a:pt x="521" y="541"/>
                  </a:cubicBezTo>
                  <a:cubicBezTo>
                    <a:pt x="504" y="535"/>
                    <a:pt x="488" y="528"/>
                    <a:pt x="472" y="521"/>
                  </a:cubicBezTo>
                  <a:cubicBezTo>
                    <a:pt x="455" y="514"/>
                    <a:pt x="438" y="506"/>
                    <a:pt x="421" y="498"/>
                  </a:cubicBezTo>
                  <a:cubicBezTo>
                    <a:pt x="411" y="493"/>
                    <a:pt x="401" y="488"/>
                    <a:pt x="391" y="483"/>
                  </a:cubicBezTo>
                  <a:cubicBezTo>
                    <a:pt x="390" y="483"/>
                    <a:pt x="389" y="482"/>
                    <a:pt x="388" y="482"/>
                  </a:cubicBezTo>
                  <a:cubicBezTo>
                    <a:pt x="398" y="471"/>
                    <a:pt x="408" y="461"/>
                    <a:pt x="417" y="450"/>
                  </a:cubicBezTo>
                  <a:cubicBezTo>
                    <a:pt x="426" y="439"/>
                    <a:pt x="433" y="426"/>
                    <a:pt x="441" y="413"/>
                  </a:cubicBezTo>
                  <a:cubicBezTo>
                    <a:pt x="494" y="440"/>
                    <a:pt x="550" y="463"/>
                    <a:pt x="607" y="481"/>
                  </a:cubicBezTo>
                  <a:cubicBezTo>
                    <a:pt x="608" y="474"/>
                    <a:pt x="606" y="469"/>
                    <a:pt x="605" y="463"/>
                  </a:cubicBezTo>
                  <a:cubicBezTo>
                    <a:pt x="602" y="444"/>
                    <a:pt x="598" y="425"/>
                    <a:pt x="595" y="405"/>
                  </a:cubicBezTo>
                  <a:cubicBezTo>
                    <a:pt x="591" y="386"/>
                    <a:pt x="589" y="367"/>
                    <a:pt x="586" y="348"/>
                  </a:cubicBezTo>
                  <a:cubicBezTo>
                    <a:pt x="586" y="346"/>
                    <a:pt x="586" y="344"/>
                    <a:pt x="586" y="342"/>
                  </a:cubicBezTo>
                  <a:cubicBezTo>
                    <a:pt x="584" y="321"/>
                    <a:pt x="583" y="300"/>
                    <a:pt x="581" y="279"/>
                  </a:cubicBezTo>
                  <a:cubicBezTo>
                    <a:pt x="581" y="267"/>
                    <a:pt x="581" y="255"/>
                    <a:pt x="581" y="243"/>
                  </a:cubicBezTo>
                  <a:cubicBezTo>
                    <a:pt x="581" y="227"/>
                    <a:pt x="581" y="210"/>
                    <a:pt x="581" y="194"/>
                  </a:cubicBezTo>
                  <a:cubicBezTo>
                    <a:pt x="582" y="176"/>
                    <a:pt x="584" y="158"/>
                    <a:pt x="585" y="140"/>
                  </a:cubicBezTo>
                  <a:cubicBezTo>
                    <a:pt x="586" y="135"/>
                    <a:pt x="585" y="129"/>
                    <a:pt x="585" y="122"/>
                  </a:cubicBezTo>
                  <a:cubicBezTo>
                    <a:pt x="522" y="142"/>
                    <a:pt x="463" y="170"/>
                    <a:pt x="407" y="207"/>
                  </a:cubicBezTo>
                  <a:cubicBezTo>
                    <a:pt x="396" y="195"/>
                    <a:pt x="384" y="185"/>
                    <a:pt x="370" y="176"/>
                  </a:cubicBezTo>
                  <a:cubicBezTo>
                    <a:pt x="357" y="168"/>
                    <a:pt x="342" y="161"/>
                    <a:pt x="326" y="156"/>
                  </a:cubicBezTo>
                  <a:cubicBezTo>
                    <a:pt x="328" y="155"/>
                    <a:pt x="328" y="153"/>
                    <a:pt x="330" y="152"/>
                  </a:cubicBezTo>
                  <a:cubicBezTo>
                    <a:pt x="340" y="145"/>
                    <a:pt x="349" y="138"/>
                    <a:pt x="360" y="132"/>
                  </a:cubicBezTo>
                  <a:cubicBezTo>
                    <a:pt x="373" y="123"/>
                    <a:pt x="386" y="115"/>
                    <a:pt x="399" y="108"/>
                  </a:cubicBezTo>
                  <a:cubicBezTo>
                    <a:pt x="410" y="101"/>
                    <a:pt x="420" y="95"/>
                    <a:pt x="431" y="90"/>
                  </a:cubicBezTo>
                  <a:cubicBezTo>
                    <a:pt x="447" y="82"/>
                    <a:pt x="463" y="74"/>
                    <a:pt x="479" y="67"/>
                  </a:cubicBezTo>
                  <a:cubicBezTo>
                    <a:pt x="497" y="59"/>
                    <a:pt x="515" y="51"/>
                    <a:pt x="534" y="45"/>
                  </a:cubicBezTo>
                  <a:cubicBezTo>
                    <a:pt x="558" y="37"/>
                    <a:pt x="583" y="30"/>
                    <a:pt x="607" y="23"/>
                  </a:cubicBezTo>
                  <a:cubicBezTo>
                    <a:pt x="623" y="18"/>
                    <a:pt x="640" y="15"/>
                    <a:pt x="656" y="12"/>
                  </a:cubicBezTo>
                  <a:cubicBezTo>
                    <a:pt x="669" y="10"/>
                    <a:pt x="683" y="8"/>
                    <a:pt x="696" y="6"/>
                  </a:cubicBezTo>
                  <a:cubicBezTo>
                    <a:pt x="710" y="5"/>
                    <a:pt x="725" y="2"/>
                    <a:pt x="740" y="1"/>
                  </a:cubicBezTo>
                  <a:cubicBezTo>
                    <a:pt x="755" y="0"/>
                    <a:pt x="770" y="0"/>
                    <a:pt x="785" y="0"/>
                  </a:cubicBezTo>
                  <a:cubicBezTo>
                    <a:pt x="811" y="0"/>
                    <a:pt x="837" y="0"/>
                    <a:pt x="862" y="1"/>
                  </a:cubicBezTo>
                  <a:cubicBezTo>
                    <a:pt x="874" y="1"/>
                    <a:pt x="886" y="3"/>
                    <a:pt x="897" y="5"/>
                  </a:cubicBezTo>
                  <a:cubicBezTo>
                    <a:pt x="907" y="6"/>
                    <a:pt x="918" y="8"/>
                    <a:pt x="928" y="9"/>
                  </a:cubicBezTo>
                  <a:cubicBezTo>
                    <a:pt x="945" y="12"/>
                    <a:pt x="961" y="15"/>
                    <a:pt x="977" y="19"/>
                  </a:cubicBezTo>
                  <a:cubicBezTo>
                    <a:pt x="1000" y="23"/>
                    <a:pt x="1021" y="29"/>
                    <a:pt x="1043" y="36"/>
                  </a:cubicBezTo>
                  <a:cubicBezTo>
                    <a:pt x="1057" y="41"/>
                    <a:pt x="1071" y="46"/>
                    <a:pt x="1085" y="51"/>
                  </a:cubicBezTo>
                  <a:cubicBezTo>
                    <a:pt x="1108" y="59"/>
                    <a:pt x="1130" y="69"/>
                    <a:pt x="1151" y="80"/>
                  </a:cubicBezTo>
                  <a:cubicBezTo>
                    <a:pt x="1168" y="88"/>
                    <a:pt x="1185" y="98"/>
                    <a:pt x="1201" y="107"/>
                  </a:cubicBezTo>
                  <a:cubicBezTo>
                    <a:pt x="1224" y="119"/>
                    <a:pt x="1246" y="134"/>
                    <a:pt x="1267" y="149"/>
                  </a:cubicBezTo>
                  <a:cubicBezTo>
                    <a:pt x="1282" y="160"/>
                    <a:pt x="1295" y="171"/>
                    <a:pt x="1309" y="182"/>
                  </a:cubicBezTo>
                  <a:cubicBezTo>
                    <a:pt x="1319" y="189"/>
                    <a:pt x="1329" y="197"/>
                    <a:pt x="1338" y="206"/>
                  </a:cubicBezTo>
                  <a:cubicBezTo>
                    <a:pt x="1354" y="221"/>
                    <a:pt x="1370" y="237"/>
                    <a:pt x="1385" y="252"/>
                  </a:cubicBezTo>
                  <a:cubicBezTo>
                    <a:pt x="1394" y="262"/>
                    <a:pt x="1404" y="272"/>
                    <a:pt x="1413" y="283"/>
                  </a:cubicBezTo>
                  <a:cubicBezTo>
                    <a:pt x="1421" y="293"/>
                    <a:pt x="1429" y="303"/>
                    <a:pt x="1437" y="314"/>
                  </a:cubicBezTo>
                  <a:cubicBezTo>
                    <a:pt x="1440" y="317"/>
                    <a:pt x="1443" y="320"/>
                    <a:pt x="1445" y="324"/>
                  </a:cubicBezTo>
                  <a:cubicBezTo>
                    <a:pt x="1446" y="326"/>
                    <a:pt x="1447" y="327"/>
                    <a:pt x="1449" y="330"/>
                  </a:cubicBezTo>
                  <a:cubicBezTo>
                    <a:pt x="1439" y="333"/>
                    <a:pt x="1429" y="336"/>
                    <a:pt x="1420" y="339"/>
                  </a:cubicBezTo>
                  <a:cubicBezTo>
                    <a:pt x="1411" y="343"/>
                    <a:pt x="1402" y="347"/>
                    <a:pt x="1394" y="352"/>
                  </a:cubicBezTo>
                  <a:cubicBezTo>
                    <a:pt x="1385" y="357"/>
                    <a:pt x="1377" y="363"/>
                    <a:pt x="1368" y="369"/>
                  </a:cubicBezTo>
                  <a:cubicBezTo>
                    <a:pt x="1367" y="368"/>
                    <a:pt x="1365" y="366"/>
                    <a:pt x="1363" y="364"/>
                  </a:cubicBezTo>
                  <a:cubicBezTo>
                    <a:pt x="1353" y="352"/>
                    <a:pt x="1344" y="340"/>
                    <a:pt x="1333" y="328"/>
                  </a:cubicBezTo>
                  <a:cubicBezTo>
                    <a:pt x="1319" y="311"/>
                    <a:pt x="1304" y="295"/>
                    <a:pt x="1288" y="281"/>
                  </a:cubicBezTo>
                  <a:cubicBezTo>
                    <a:pt x="1276" y="270"/>
                    <a:pt x="1265" y="260"/>
                    <a:pt x="1253" y="250"/>
                  </a:cubicBezTo>
                  <a:cubicBezTo>
                    <a:pt x="1249" y="246"/>
                    <a:pt x="1244" y="243"/>
                    <a:pt x="1239" y="239"/>
                  </a:cubicBezTo>
                  <a:cubicBezTo>
                    <a:pt x="1238" y="238"/>
                    <a:pt x="1237" y="238"/>
                    <a:pt x="1235" y="237"/>
                  </a:cubicBezTo>
                  <a:cubicBezTo>
                    <a:pt x="1234" y="242"/>
                    <a:pt x="1233" y="247"/>
                    <a:pt x="1233" y="252"/>
                  </a:cubicBezTo>
                  <a:cubicBezTo>
                    <a:pt x="1232" y="271"/>
                    <a:pt x="1228" y="290"/>
                    <a:pt x="1225" y="309"/>
                  </a:cubicBezTo>
                  <a:cubicBezTo>
                    <a:pt x="1221" y="327"/>
                    <a:pt x="1218" y="344"/>
                    <a:pt x="1214" y="362"/>
                  </a:cubicBezTo>
                  <a:cubicBezTo>
                    <a:pt x="1208" y="391"/>
                    <a:pt x="1200" y="418"/>
                    <a:pt x="1191" y="446"/>
                  </a:cubicBezTo>
                  <a:cubicBezTo>
                    <a:pt x="1184" y="467"/>
                    <a:pt x="1177" y="487"/>
                    <a:pt x="1169" y="507"/>
                  </a:cubicBezTo>
                  <a:cubicBezTo>
                    <a:pt x="1162" y="523"/>
                    <a:pt x="1156" y="538"/>
                    <a:pt x="1149" y="554"/>
                  </a:cubicBezTo>
                  <a:cubicBezTo>
                    <a:pt x="1149" y="555"/>
                    <a:pt x="1148" y="556"/>
                    <a:pt x="1148" y="558"/>
                  </a:cubicBezTo>
                  <a:cubicBezTo>
                    <a:pt x="1158" y="558"/>
                    <a:pt x="1168" y="557"/>
                    <a:pt x="1178" y="556"/>
                  </a:cubicBezTo>
                  <a:cubicBezTo>
                    <a:pt x="1193" y="555"/>
                    <a:pt x="1208" y="553"/>
                    <a:pt x="1223" y="552"/>
                  </a:cubicBezTo>
                  <a:cubicBezTo>
                    <a:pt x="1236" y="550"/>
                    <a:pt x="1249" y="549"/>
                    <a:pt x="1262" y="547"/>
                  </a:cubicBezTo>
                  <a:cubicBezTo>
                    <a:pt x="1273" y="545"/>
                    <a:pt x="1284" y="543"/>
                    <a:pt x="1295" y="540"/>
                  </a:cubicBezTo>
                  <a:cubicBezTo>
                    <a:pt x="1313" y="536"/>
                    <a:pt x="1331" y="532"/>
                    <a:pt x="1349" y="528"/>
                  </a:cubicBezTo>
                  <a:cubicBezTo>
                    <a:pt x="1352" y="528"/>
                    <a:pt x="1353" y="526"/>
                    <a:pt x="1353" y="523"/>
                  </a:cubicBezTo>
                  <a:cubicBezTo>
                    <a:pt x="1353" y="519"/>
                    <a:pt x="1353" y="514"/>
                    <a:pt x="1353" y="509"/>
                  </a:cubicBezTo>
                  <a:cubicBezTo>
                    <a:pt x="1353" y="497"/>
                    <a:pt x="1356" y="485"/>
                    <a:pt x="1359" y="473"/>
                  </a:cubicBezTo>
                  <a:cubicBezTo>
                    <a:pt x="1362" y="463"/>
                    <a:pt x="1366" y="453"/>
                    <a:pt x="1372" y="444"/>
                  </a:cubicBezTo>
                  <a:cubicBezTo>
                    <a:pt x="1377" y="435"/>
                    <a:pt x="1384" y="427"/>
                    <a:pt x="1391" y="419"/>
                  </a:cubicBezTo>
                  <a:cubicBezTo>
                    <a:pt x="1402" y="408"/>
                    <a:pt x="1414" y="399"/>
                    <a:pt x="1428" y="392"/>
                  </a:cubicBezTo>
                  <a:cubicBezTo>
                    <a:pt x="1442" y="385"/>
                    <a:pt x="1458" y="380"/>
                    <a:pt x="1474" y="378"/>
                  </a:cubicBezTo>
                  <a:cubicBezTo>
                    <a:pt x="1496" y="376"/>
                    <a:pt x="1516" y="379"/>
                    <a:pt x="1536" y="387"/>
                  </a:cubicBezTo>
                  <a:cubicBezTo>
                    <a:pt x="1555" y="394"/>
                    <a:pt x="1571" y="405"/>
                    <a:pt x="1585" y="419"/>
                  </a:cubicBezTo>
                  <a:cubicBezTo>
                    <a:pt x="1602" y="437"/>
                    <a:pt x="1614" y="459"/>
                    <a:pt x="1620" y="484"/>
                  </a:cubicBezTo>
                  <a:cubicBezTo>
                    <a:pt x="1623" y="499"/>
                    <a:pt x="1623" y="515"/>
                    <a:pt x="1621" y="531"/>
                  </a:cubicBezTo>
                  <a:cubicBezTo>
                    <a:pt x="1619" y="548"/>
                    <a:pt x="1614" y="563"/>
                    <a:pt x="1606" y="578"/>
                  </a:cubicBezTo>
                  <a:cubicBezTo>
                    <a:pt x="1596" y="596"/>
                    <a:pt x="1582" y="612"/>
                    <a:pt x="1564" y="624"/>
                  </a:cubicBezTo>
                  <a:cubicBezTo>
                    <a:pt x="1548" y="635"/>
                    <a:pt x="1531" y="643"/>
                    <a:pt x="1511" y="646"/>
                  </a:cubicBezTo>
                  <a:cubicBezTo>
                    <a:pt x="1486" y="649"/>
                    <a:pt x="1461" y="648"/>
                    <a:pt x="1437" y="638"/>
                  </a:cubicBezTo>
                  <a:cubicBezTo>
                    <a:pt x="1428" y="634"/>
                    <a:pt x="1420" y="629"/>
                    <a:pt x="1412" y="624"/>
                  </a:cubicBezTo>
                  <a:cubicBezTo>
                    <a:pt x="1405" y="620"/>
                    <a:pt x="1399" y="614"/>
                    <a:pt x="1394" y="609"/>
                  </a:cubicBezTo>
                  <a:cubicBezTo>
                    <a:pt x="1391" y="606"/>
                    <a:pt x="1388" y="605"/>
                    <a:pt x="1384" y="606"/>
                  </a:cubicBezTo>
                  <a:cubicBezTo>
                    <a:pt x="1360" y="614"/>
                    <a:pt x="1335" y="620"/>
                    <a:pt x="1310" y="625"/>
                  </a:cubicBezTo>
                  <a:cubicBezTo>
                    <a:pt x="1290" y="629"/>
                    <a:pt x="1270" y="632"/>
                    <a:pt x="1249" y="634"/>
                  </a:cubicBezTo>
                  <a:cubicBezTo>
                    <a:pt x="1211" y="639"/>
                    <a:pt x="1173" y="643"/>
                    <a:pt x="1134" y="644"/>
                  </a:cubicBezTo>
                  <a:cubicBezTo>
                    <a:pt x="1126" y="644"/>
                    <a:pt x="1117" y="645"/>
                    <a:pt x="1108" y="645"/>
                  </a:cubicBezTo>
                  <a:cubicBezTo>
                    <a:pt x="1104" y="645"/>
                    <a:pt x="1103" y="646"/>
                    <a:pt x="1101" y="649"/>
                  </a:cubicBezTo>
                  <a:cubicBezTo>
                    <a:pt x="1094" y="661"/>
                    <a:pt x="1087" y="673"/>
                    <a:pt x="1080" y="684"/>
                  </a:cubicBezTo>
                  <a:cubicBezTo>
                    <a:pt x="1074" y="693"/>
                    <a:pt x="1069" y="701"/>
                    <a:pt x="1063" y="710"/>
                  </a:cubicBezTo>
                  <a:cubicBezTo>
                    <a:pt x="1055" y="722"/>
                    <a:pt x="1046" y="735"/>
                    <a:pt x="1037" y="748"/>
                  </a:cubicBezTo>
                  <a:cubicBezTo>
                    <a:pt x="1028" y="760"/>
                    <a:pt x="1019" y="772"/>
                    <a:pt x="1010" y="784"/>
                  </a:cubicBezTo>
                  <a:cubicBezTo>
                    <a:pt x="1001" y="795"/>
                    <a:pt x="992" y="806"/>
                    <a:pt x="983" y="817"/>
                  </a:cubicBezTo>
                  <a:cubicBezTo>
                    <a:pt x="971" y="831"/>
                    <a:pt x="958" y="845"/>
                    <a:pt x="945" y="859"/>
                  </a:cubicBezTo>
                  <a:cubicBezTo>
                    <a:pt x="932" y="873"/>
                    <a:pt x="919" y="886"/>
                    <a:pt x="905" y="900"/>
                  </a:cubicBezTo>
                  <a:cubicBezTo>
                    <a:pt x="902" y="903"/>
                    <a:pt x="898" y="906"/>
                    <a:pt x="894" y="910"/>
                  </a:cubicBezTo>
                  <a:cubicBezTo>
                    <a:pt x="953" y="995"/>
                    <a:pt x="1022" y="1071"/>
                    <a:pt x="1102" y="1137"/>
                  </a:cubicBezTo>
                  <a:cubicBezTo>
                    <a:pt x="1105" y="1135"/>
                    <a:pt x="1108" y="1132"/>
                    <a:pt x="1110" y="1130"/>
                  </a:cubicBezTo>
                  <a:cubicBezTo>
                    <a:pt x="1119" y="1119"/>
                    <a:pt x="1128" y="1109"/>
                    <a:pt x="1136" y="1099"/>
                  </a:cubicBezTo>
                  <a:cubicBezTo>
                    <a:pt x="1146" y="1087"/>
                    <a:pt x="1155" y="1075"/>
                    <a:pt x="1164" y="1062"/>
                  </a:cubicBezTo>
                  <a:cubicBezTo>
                    <a:pt x="1179" y="1042"/>
                    <a:pt x="1194" y="1021"/>
                    <a:pt x="1209" y="999"/>
                  </a:cubicBezTo>
                  <a:cubicBezTo>
                    <a:pt x="1220" y="982"/>
                    <a:pt x="1231" y="965"/>
                    <a:pt x="1241" y="947"/>
                  </a:cubicBezTo>
                  <a:cubicBezTo>
                    <a:pt x="1253" y="926"/>
                    <a:pt x="1264" y="905"/>
                    <a:pt x="1275" y="884"/>
                  </a:cubicBezTo>
                  <a:cubicBezTo>
                    <a:pt x="1282" y="869"/>
                    <a:pt x="1289" y="854"/>
                    <a:pt x="1295" y="839"/>
                  </a:cubicBezTo>
                  <a:cubicBezTo>
                    <a:pt x="1303" y="821"/>
                    <a:pt x="1310" y="804"/>
                    <a:pt x="1317" y="785"/>
                  </a:cubicBezTo>
                  <a:cubicBezTo>
                    <a:pt x="1325" y="764"/>
                    <a:pt x="1333" y="742"/>
                    <a:pt x="1339" y="720"/>
                  </a:cubicBezTo>
                  <a:cubicBezTo>
                    <a:pt x="1346" y="697"/>
                    <a:pt x="1352" y="673"/>
                    <a:pt x="1358" y="649"/>
                  </a:cubicBezTo>
                  <a:cubicBezTo>
                    <a:pt x="1358" y="648"/>
                    <a:pt x="1358" y="648"/>
                    <a:pt x="1359" y="647"/>
                  </a:cubicBezTo>
                  <a:cubicBezTo>
                    <a:pt x="1380" y="668"/>
                    <a:pt x="1406" y="682"/>
                    <a:pt x="1435" y="692"/>
                  </a:cubicBezTo>
                  <a:cubicBezTo>
                    <a:pt x="1434" y="695"/>
                    <a:pt x="1433" y="699"/>
                    <a:pt x="1432" y="704"/>
                  </a:cubicBezTo>
                  <a:cubicBezTo>
                    <a:pt x="1425" y="730"/>
                    <a:pt x="1418" y="755"/>
                    <a:pt x="1409" y="781"/>
                  </a:cubicBezTo>
                  <a:cubicBezTo>
                    <a:pt x="1399" y="812"/>
                    <a:pt x="1387" y="843"/>
                    <a:pt x="1373" y="873"/>
                  </a:cubicBezTo>
                  <a:cubicBezTo>
                    <a:pt x="1363" y="895"/>
                    <a:pt x="1353" y="918"/>
                    <a:pt x="1342" y="939"/>
                  </a:cubicBezTo>
                  <a:cubicBezTo>
                    <a:pt x="1333" y="955"/>
                    <a:pt x="1325" y="970"/>
                    <a:pt x="1317" y="986"/>
                  </a:cubicBezTo>
                  <a:cubicBezTo>
                    <a:pt x="1311" y="996"/>
                    <a:pt x="1305" y="1005"/>
                    <a:pt x="1299" y="1015"/>
                  </a:cubicBezTo>
                  <a:cubicBezTo>
                    <a:pt x="1295" y="1023"/>
                    <a:pt x="1290" y="1031"/>
                    <a:pt x="1285" y="1038"/>
                  </a:cubicBezTo>
                  <a:cubicBezTo>
                    <a:pt x="1276" y="1052"/>
                    <a:pt x="1266" y="1066"/>
                    <a:pt x="1257" y="1079"/>
                  </a:cubicBezTo>
                  <a:cubicBezTo>
                    <a:pt x="1251" y="1088"/>
                    <a:pt x="1246" y="1097"/>
                    <a:pt x="1239" y="1105"/>
                  </a:cubicBezTo>
                  <a:cubicBezTo>
                    <a:pt x="1222" y="1127"/>
                    <a:pt x="1204" y="1150"/>
                    <a:pt x="1187" y="1172"/>
                  </a:cubicBezTo>
                  <a:cubicBezTo>
                    <a:pt x="1182" y="1178"/>
                    <a:pt x="1176" y="1184"/>
                    <a:pt x="1171" y="1190"/>
                  </a:cubicBezTo>
                  <a:cubicBezTo>
                    <a:pt x="1220" y="1224"/>
                    <a:pt x="1272" y="1254"/>
                    <a:pt x="1327" y="1279"/>
                  </a:cubicBezTo>
                  <a:cubicBezTo>
                    <a:pt x="1337" y="1267"/>
                    <a:pt x="1347" y="1256"/>
                    <a:pt x="1356" y="1245"/>
                  </a:cubicBezTo>
                  <a:cubicBezTo>
                    <a:pt x="1369" y="1229"/>
                    <a:pt x="1381" y="1212"/>
                    <a:pt x="1392" y="1195"/>
                  </a:cubicBezTo>
                  <a:cubicBezTo>
                    <a:pt x="1404" y="1178"/>
                    <a:pt x="1415" y="1160"/>
                    <a:pt x="1425" y="1142"/>
                  </a:cubicBezTo>
                  <a:cubicBezTo>
                    <a:pt x="1433" y="1128"/>
                    <a:pt x="1440" y="1114"/>
                    <a:pt x="1447" y="1100"/>
                  </a:cubicBezTo>
                  <a:cubicBezTo>
                    <a:pt x="1459" y="1072"/>
                    <a:pt x="1470" y="1044"/>
                    <a:pt x="1479" y="1016"/>
                  </a:cubicBezTo>
                  <a:cubicBezTo>
                    <a:pt x="1483" y="1003"/>
                    <a:pt x="1487" y="991"/>
                    <a:pt x="1490" y="978"/>
                  </a:cubicBezTo>
                  <a:cubicBezTo>
                    <a:pt x="1495" y="955"/>
                    <a:pt x="1501" y="932"/>
                    <a:pt x="1504" y="908"/>
                  </a:cubicBezTo>
                  <a:cubicBezTo>
                    <a:pt x="1507" y="886"/>
                    <a:pt x="1511" y="864"/>
                    <a:pt x="1511" y="842"/>
                  </a:cubicBezTo>
                  <a:cubicBezTo>
                    <a:pt x="1512" y="818"/>
                    <a:pt x="1513" y="794"/>
                    <a:pt x="1512" y="770"/>
                  </a:cubicBezTo>
                  <a:cubicBezTo>
                    <a:pt x="1511" y="748"/>
                    <a:pt x="1508" y="727"/>
                    <a:pt x="1505" y="705"/>
                  </a:cubicBezTo>
                  <a:cubicBezTo>
                    <a:pt x="1505" y="703"/>
                    <a:pt x="1505" y="701"/>
                    <a:pt x="1505" y="698"/>
                  </a:cubicBezTo>
                  <a:cubicBezTo>
                    <a:pt x="1536" y="695"/>
                    <a:pt x="1564" y="686"/>
                    <a:pt x="1590" y="668"/>
                  </a:cubicBezTo>
                  <a:cubicBezTo>
                    <a:pt x="1591" y="673"/>
                    <a:pt x="1592" y="677"/>
                    <a:pt x="1592" y="681"/>
                  </a:cubicBezTo>
                  <a:cubicBezTo>
                    <a:pt x="1595" y="702"/>
                    <a:pt x="1598" y="722"/>
                    <a:pt x="1599" y="742"/>
                  </a:cubicBezTo>
                  <a:cubicBezTo>
                    <a:pt x="1601" y="772"/>
                    <a:pt x="1601" y="802"/>
                    <a:pt x="1600" y="832"/>
                  </a:cubicBezTo>
                  <a:cubicBezTo>
                    <a:pt x="1599" y="857"/>
                    <a:pt x="1598" y="881"/>
                    <a:pt x="1595" y="905"/>
                  </a:cubicBezTo>
                  <a:cubicBezTo>
                    <a:pt x="1590" y="934"/>
                    <a:pt x="1585" y="963"/>
                    <a:pt x="1578" y="992"/>
                  </a:cubicBezTo>
                  <a:cubicBezTo>
                    <a:pt x="1572" y="1015"/>
                    <a:pt x="1566" y="1038"/>
                    <a:pt x="1558" y="1060"/>
                  </a:cubicBezTo>
                  <a:cubicBezTo>
                    <a:pt x="1549" y="1082"/>
                    <a:pt x="1541" y="1104"/>
                    <a:pt x="1532" y="1126"/>
                  </a:cubicBezTo>
                  <a:cubicBezTo>
                    <a:pt x="1528" y="1137"/>
                    <a:pt x="1522" y="1148"/>
                    <a:pt x="1516" y="1159"/>
                  </a:cubicBezTo>
                  <a:cubicBezTo>
                    <a:pt x="1507" y="1176"/>
                    <a:pt x="1498" y="1194"/>
                    <a:pt x="1488" y="1211"/>
                  </a:cubicBezTo>
                  <a:cubicBezTo>
                    <a:pt x="1479" y="1225"/>
                    <a:pt x="1470" y="1239"/>
                    <a:pt x="1460" y="1253"/>
                  </a:cubicBezTo>
                  <a:cubicBezTo>
                    <a:pt x="1452" y="1265"/>
                    <a:pt x="1443" y="1278"/>
                    <a:pt x="1434" y="1289"/>
                  </a:cubicBezTo>
                  <a:cubicBezTo>
                    <a:pt x="1422" y="1304"/>
                    <a:pt x="1410" y="1319"/>
                    <a:pt x="1397" y="1333"/>
                  </a:cubicBezTo>
                  <a:cubicBezTo>
                    <a:pt x="1381" y="1351"/>
                    <a:pt x="1364" y="1368"/>
                    <a:pt x="1347" y="1385"/>
                  </a:cubicBezTo>
                  <a:cubicBezTo>
                    <a:pt x="1336" y="1396"/>
                    <a:pt x="1324" y="1406"/>
                    <a:pt x="1312" y="1416"/>
                  </a:cubicBezTo>
                  <a:cubicBezTo>
                    <a:pt x="1296" y="1429"/>
                    <a:pt x="1280" y="1441"/>
                    <a:pt x="1263" y="1453"/>
                  </a:cubicBezTo>
                  <a:cubicBezTo>
                    <a:pt x="1251" y="1462"/>
                    <a:pt x="1238" y="1470"/>
                    <a:pt x="1225" y="1478"/>
                  </a:cubicBezTo>
                  <a:cubicBezTo>
                    <a:pt x="1210" y="1488"/>
                    <a:pt x="1194" y="1497"/>
                    <a:pt x="1178" y="1506"/>
                  </a:cubicBezTo>
                  <a:cubicBezTo>
                    <a:pt x="1168" y="1511"/>
                    <a:pt x="1158" y="1516"/>
                    <a:pt x="1148" y="1521"/>
                  </a:cubicBezTo>
                  <a:cubicBezTo>
                    <a:pt x="1137" y="1526"/>
                    <a:pt x="1126" y="1531"/>
                    <a:pt x="1115" y="1535"/>
                  </a:cubicBezTo>
                  <a:cubicBezTo>
                    <a:pt x="1098" y="1542"/>
                    <a:pt x="1081" y="1549"/>
                    <a:pt x="1064" y="1555"/>
                  </a:cubicBezTo>
                  <a:cubicBezTo>
                    <a:pt x="1048" y="1561"/>
                    <a:pt x="1031" y="1566"/>
                    <a:pt x="1015" y="1571"/>
                  </a:cubicBezTo>
                  <a:cubicBezTo>
                    <a:pt x="997" y="1576"/>
                    <a:pt x="979" y="1580"/>
                    <a:pt x="961" y="1584"/>
                  </a:cubicBezTo>
                  <a:cubicBezTo>
                    <a:pt x="939" y="1588"/>
                    <a:pt x="916" y="1591"/>
                    <a:pt x="894" y="1594"/>
                  </a:cubicBezTo>
                  <a:cubicBezTo>
                    <a:pt x="882" y="1596"/>
                    <a:pt x="870" y="1596"/>
                    <a:pt x="858" y="1597"/>
                  </a:cubicBezTo>
                  <a:cubicBezTo>
                    <a:pt x="846" y="1598"/>
                    <a:pt x="833" y="1599"/>
                    <a:pt x="820" y="1600"/>
                  </a:cubicBezTo>
                  <a:cubicBezTo>
                    <a:pt x="818" y="1600"/>
                    <a:pt x="815" y="1600"/>
                    <a:pt x="812" y="1600"/>
                  </a:cubicBezTo>
                  <a:cubicBezTo>
                    <a:pt x="814" y="1597"/>
                    <a:pt x="815" y="1595"/>
                    <a:pt x="816" y="1593"/>
                  </a:cubicBezTo>
                  <a:cubicBezTo>
                    <a:pt x="826" y="1575"/>
                    <a:pt x="834" y="1556"/>
                    <a:pt x="837" y="1535"/>
                  </a:cubicBezTo>
                  <a:cubicBezTo>
                    <a:pt x="838" y="1527"/>
                    <a:pt x="839" y="1519"/>
                    <a:pt x="841" y="1510"/>
                  </a:cubicBezTo>
                  <a:cubicBezTo>
                    <a:pt x="841" y="1510"/>
                    <a:pt x="842" y="1510"/>
                    <a:pt x="843" y="1510"/>
                  </a:cubicBezTo>
                  <a:cubicBezTo>
                    <a:pt x="871" y="1509"/>
                    <a:pt x="899" y="1504"/>
                    <a:pt x="927" y="1500"/>
                  </a:cubicBezTo>
                  <a:cubicBezTo>
                    <a:pt x="944" y="1497"/>
                    <a:pt x="961" y="1492"/>
                    <a:pt x="977" y="1489"/>
                  </a:cubicBezTo>
                  <a:cubicBezTo>
                    <a:pt x="999" y="1484"/>
                    <a:pt x="1020" y="1476"/>
                    <a:pt x="1042" y="1469"/>
                  </a:cubicBezTo>
                  <a:cubicBezTo>
                    <a:pt x="1064" y="1461"/>
                    <a:pt x="1086" y="1452"/>
                    <a:pt x="1108" y="1442"/>
                  </a:cubicBezTo>
                  <a:cubicBezTo>
                    <a:pt x="1125" y="1433"/>
                    <a:pt x="1142" y="1424"/>
                    <a:pt x="1159" y="1414"/>
                  </a:cubicBezTo>
                  <a:cubicBezTo>
                    <a:pt x="1178" y="1404"/>
                    <a:pt x="1197" y="1391"/>
                    <a:pt x="1215" y="1378"/>
                  </a:cubicBezTo>
                  <a:cubicBezTo>
                    <a:pt x="1230" y="1368"/>
                    <a:pt x="1244" y="1356"/>
                    <a:pt x="1258" y="1345"/>
                  </a:cubicBezTo>
                  <a:cubicBezTo>
                    <a:pt x="1259" y="1344"/>
                    <a:pt x="1259" y="1343"/>
                    <a:pt x="1260" y="1343"/>
                  </a:cubicBezTo>
                  <a:cubicBezTo>
                    <a:pt x="1235" y="1329"/>
                    <a:pt x="1209" y="1315"/>
                    <a:pt x="1184" y="1301"/>
                  </a:cubicBezTo>
                  <a:cubicBezTo>
                    <a:pt x="1160" y="1286"/>
                    <a:pt x="1136" y="1269"/>
                    <a:pt x="1111" y="1254"/>
                  </a:cubicBezTo>
                  <a:cubicBezTo>
                    <a:pt x="1106" y="1258"/>
                    <a:pt x="1101" y="1263"/>
                    <a:pt x="1096" y="1267"/>
                  </a:cubicBezTo>
                  <a:cubicBezTo>
                    <a:pt x="1087" y="1276"/>
                    <a:pt x="1079" y="1284"/>
                    <a:pt x="1070" y="1292"/>
                  </a:cubicBezTo>
                  <a:cubicBezTo>
                    <a:pt x="1060" y="1301"/>
                    <a:pt x="1051" y="1308"/>
                    <a:pt x="1041" y="1316"/>
                  </a:cubicBezTo>
                  <a:cubicBezTo>
                    <a:pt x="1030" y="1325"/>
                    <a:pt x="1020" y="1334"/>
                    <a:pt x="1009" y="1342"/>
                  </a:cubicBezTo>
                  <a:cubicBezTo>
                    <a:pt x="998" y="1351"/>
                    <a:pt x="987" y="1360"/>
                    <a:pt x="975" y="1368"/>
                  </a:cubicBezTo>
                  <a:cubicBezTo>
                    <a:pt x="960" y="1378"/>
                    <a:pt x="944" y="1389"/>
                    <a:pt x="928" y="1399"/>
                  </a:cubicBezTo>
                  <a:cubicBezTo>
                    <a:pt x="914" y="1409"/>
                    <a:pt x="898" y="1418"/>
                    <a:pt x="883" y="1426"/>
                  </a:cubicBezTo>
                  <a:cubicBezTo>
                    <a:pt x="866" y="1436"/>
                    <a:pt x="849" y="1445"/>
                    <a:pt x="832" y="1454"/>
                  </a:cubicBezTo>
                  <a:cubicBezTo>
                    <a:pt x="820" y="1460"/>
                    <a:pt x="808" y="1465"/>
                    <a:pt x="796" y="1470"/>
                  </a:cubicBezTo>
                  <a:cubicBezTo>
                    <a:pt x="785" y="1475"/>
                    <a:pt x="787" y="1475"/>
                    <a:pt x="788" y="1485"/>
                  </a:cubicBezTo>
                  <a:cubicBezTo>
                    <a:pt x="790" y="1503"/>
                    <a:pt x="789" y="1521"/>
                    <a:pt x="784" y="1538"/>
                  </a:cubicBezTo>
                  <a:cubicBezTo>
                    <a:pt x="778" y="1558"/>
                    <a:pt x="768" y="1575"/>
                    <a:pt x="755" y="1590"/>
                  </a:cubicBezTo>
                  <a:cubicBezTo>
                    <a:pt x="741" y="1607"/>
                    <a:pt x="723" y="1619"/>
                    <a:pt x="703" y="1626"/>
                  </a:cubicBezTo>
                  <a:cubicBezTo>
                    <a:pt x="673" y="1638"/>
                    <a:pt x="643" y="1639"/>
                    <a:pt x="612" y="1629"/>
                  </a:cubicBezTo>
                  <a:cubicBezTo>
                    <a:pt x="598" y="1624"/>
                    <a:pt x="585" y="1617"/>
                    <a:pt x="573" y="1608"/>
                  </a:cubicBezTo>
                  <a:cubicBezTo>
                    <a:pt x="556" y="1596"/>
                    <a:pt x="543" y="1580"/>
                    <a:pt x="534" y="1561"/>
                  </a:cubicBezTo>
                  <a:cubicBezTo>
                    <a:pt x="527" y="1548"/>
                    <a:pt x="521" y="1533"/>
                    <a:pt x="521" y="1517"/>
                  </a:cubicBezTo>
                  <a:cubicBezTo>
                    <a:pt x="521" y="1511"/>
                    <a:pt x="519" y="1506"/>
                    <a:pt x="520" y="1500"/>
                  </a:cubicBezTo>
                  <a:cubicBezTo>
                    <a:pt x="520" y="1483"/>
                    <a:pt x="522" y="1466"/>
                    <a:pt x="529" y="1450"/>
                  </a:cubicBezTo>
                  <a:cubicBezTo>
                    <a:pt x="539" y="1427"/>
                    <a:pt x="553" y="1408"/>
                    <a:pt x="572" y="1394"/>
                  </a:cubicBezTo>
                  <a:cubicBezTo>
                    <a:pt x="589" y="1381"/>
                    <a:pt x="608" y="1372"/>
                    <a:pt x="629" y="1369"/>
                  </a:cubicBezTo>
                  <a:cubicBezTo>
                    <a:pt x="639" y="1367"/>
                    <a:pt x="648" y="1365"/>
                    <a:pt x="658" y="1366"/>
                  </a:cubicBezTo>
                  <a:cubicBezTo>
                    <a:pt x="674" y="1367"/>
                    <a:pt x="690" y="1369"/>
                    <a:pt x="705" y="1376"/>
                  </a:cubicBezTo>
                  <a:cubicBezTo>
                    <a:pt x="719" y="1382"/>
                    <a:pt x="732" y="1390"/>
                    <a:pt x="744" y="1400"/>
                  </a:cubicBezTo>
                  <a:close/>
                  <a:moveTo>
                    <a:pt x="1154" y="182"/>
                  </a:moveTo>
                  <a:cubicBezTo>
                    <a:pt x="1147" y="178"/>
                    <a:pt x="1140" y="174"/>
                    <a:pt x="1134" y="171"/>
                  </a:cubicBezTo>
                  <a:cubicBezTo>
                    <a:pt x="1122" y="165"/>
                    <a:pt x="1110" y="158"/>
                    <a:pt x="1098" y="153"/>
                  </a:cubicBezTo>
                  <a:cubicBezTo>
                    <a:pt x="1077" y="144"/>
                    <a:pt x="1056" y="136"/>
                    <a:pt x="1035" y="128"/>
                  </a:cubicBezTo>
                  <a:cubicBezTo>
                    <a:pt x="1027" y="125"/>
                    <a:pt x="1020" y="122"/>
                    <a:pt x="1011" y="119"/>
                  </a:cubicBezTo>
                  <a:cubicBezTo>
                    <a:pt x="995" y="115"/>
                    <a:pt x="978" y="111"/>
                    <a:pt x="962" y="106"/>
                  </a:cubicBezTo>
                  <a:cubicBezTo>
                    <a:pt x="939" y="100"/>
                    <a:pt x="916" y="96"/>
                    <a:pt x="892" y="94"/>
                  </a:cubicBezTo>
                  <a:cubicBezTo>
                    <a:pt x="883" y="93"/>
                    <a:pt x="873" y="92"/>
                    <a:pt x="864" y="91"/>
                  </a:cubicBezTo>
                  <a:cubicBezTo>
                    <a:pt x="854" y="90"/>
                    <a:pt x="844" y="89"/>
                    <a:pt x="835" y="88"/>
                  </a:cubicBezTo>
                  <a:cubicBezTo>
                    <a:pt x="807" y="88"/>
                    <a:pt x="780" y="87"/>
                    <a:pt x="752" y="90"/>
                  </a:cubicBezTo>
                  <a:cubicBezTo>
                    <a:pt x="741" y="91"/>
                    <a:pt x="730" y="92"/>
                    <a:pt x="719" y="93"/>
                  </a:cubicBezTo>
                  <a:cubicBezTo>
                    <a:pt x="709" y="94"/>
                    <a:pt x="699" y="96"/>
                    <a:pt x="688" y="97"/>
                  </a:cubicBezTo>
                  <a:cubicBezTo>
                    <a:pt x="684" y="98"/>
                    <a:pt x="680" y="99"/>
                    <a:pt x="675" y="100"/>
                  </a:cubicBezTo>
                  <a:cubicBezTo>
                    <a:pt x="674" y="112"/>
                    <a:pt x="672" y="125"/>
                    <a:pt x="671" y="137"/>
                  </a:cubicBezTo>
                  <a:cubicBezTo>
                    <a:pt x="669" y="159"/>
                    <a:pt x="667" y="181"/>
                    <a:pt x="666" y="203"/>
                  </a:cubicBezTo>
                  <a:cubicBezTo>
                    <a:pt x="666" y="232"/>
                    <a:pt x="667" y="262"/>
                    <a:pt x="667" y="292"/>
                  </a:cubicBezTo>
                  <a:cubicBezTo>
                    <a:pt x="667" y="293"/>
                    <a:pt x="668" y="294"/>
                    <a:pt x="668" y="295"/>
                  </a:cubicBezTo>
                  <a:cubicBezTo>
                    <a:pt x="669" y="310"/>
                    <a:pt x="670" y="326"/>
                    <a:pt x="672" y="341"/>
                  </a:cubicBezTo>
                  <a:cubicBezTo>
                    <a:pt x="673" y="352"/>
                    <a:pt x="674" y="364"/>
                    <a:pt x="676" y="375"/>
                  </a:cubicBezTo>
                  <a:cubicBezTo>
                    <a:pt x="678" y="388"/>
                    <a:pt x="680" y="400"/>
                    <a:pt x="682" y="412"/>
                  </a:cubicBezTo>
                  <a:cubicBezTo>
                    <a:pt x="686" y="433"/>
                    <a:pt x="690" y="454"/>
                    <a:pt x="695" y="475"/>
                  </a:cubicBezTo>
                  <a:cubicBezTo>
                    <a:pt x="697" y="485"/>
                    <a:pt x="700" y="494"/>
                    <a:pt x="702" y="504"/>
                  </a:cubicBezTo>
                  <a:cubicBezTo>
                    <a:pt x="703" y="508"/>
                    <a:pt x="705" y="511"/>
                    <a:pt x="710" y="512"/>
                  </a:cubicBezTo>
                  <a:cubicBezTo>
                    <a:pt x="723" y="515"/>
                    <a:pt x="737" y="518"/>
                    <a:pt x="750" y="521"/>
                  </a:cubicBezTo>
                  <a:cubicBezTo>
                    <a:pt x="760" y="523"/>
                    <a:pt x="770" y="526"/>
                    <a:pt x="779" y="528"/>
                  </a:cubicBezTo>
                  <a:cubicBezTo>
                    <a:pt x="805" y="533"/>
                    <a:pt x="831" y="537"/>
                    <a:pt x="857" y="541"/>
                  </a:cubicBezTo>
                  <a:cubicBezTo>
                    <a:pt x="879" y="545"/>
                    <a:pt x="900" y="548"/>
                    <a:pt x="922" y="550"/>
                  </a:cubicBezTo>
                  <a:cubicBezTo>
                    <a:pt x="959" y="555"/>
                    <a:pt x="997" y="558"/>
                    <a:pt x="1034" y="559"/>
                  </a:cubicBezTo>
                  <a:cubicBezTo>
                    <a:pt x="1040" y="559"/>
                    <a:pt x="1046" y="559"/>
                    <a:pt x="1052" y="559"/>
                  </a:cubicBezTo>
                  <a:cubicBezTo>
                    <a:pt x="1055" y="552"/>
                    <a:pt x="1058" y="546"/>
                    <a:pt x="1061" y="540"/>
                  </a:cubicBezTo>
                  <a:cubicBezTo>
                    <a:pt x="1067" y="527"/>
                    <a:pt x="1073" y="515"/>
                    <a:pt x="1078" y="503"/>
                  </a:cubicBezTo>
                  <a:cubicBezTo>
                    <a:pt x="1088" y="480"/>
                    <a:pt x="1096" y="457"/>
                    <a:pt x="1105" y="434"/>
                  </a:cubicBezTo>
                  <a:cubicBezTo>
                    <a:pt x="1113" y="411"/>
                    <a:pt x="1119" y="388"/>
                    <a:pt x="1125" y="365"/>
                  </a:cubicBezTo>
                  <a:cubicBezTo>
                    <a:pt x="1131" y="341"/>
                    <a:pt x="1136" y="317"/>
                    <a:pt x="1141" y="293"/>
                  </a:cubicBezTo>
                  <a:cubicBezTo>
                    <a:pt x="1143" y="282"/>
                    <a:pt x="1145" y="272"/>
                    <a:pt x="1146" y="262"/>
                  </a:cubicBezTo>
                  <a:cubicBezTo>
                    <a:pt x="1147" y="250"/>
                    <a:pt x="1149" y="238"/>
                    <a:pt x="1150" y="226"/>
                  </a:cubicBezTo>
                  <a:cubicBezTo>
                    <a:pt x="1151" y="211"/>
                    <a:pt x="1152" y="197"/>
                    <a:pt x="1154" y="182"/>
                  </a:cubicBezTo>
                  <a:close/>
                  <a:moveTo>
                    <a:pt x="1005" y="643"/>
                  </a:moveTo>
                  <a:cubicBezTo>
                    <a:pt x="997" y="642"/>
                    <a:pt x="991" y="642"/>
                    <a:pt x="985" y="641"/>
                  </a:cubicBezTo>
                  <a:cubicBezTo>
                    <a:pt x="957" y="639"/>
                    <a:pt x="930" y="637"/>
                    <a:pt x="903" y="634"/>
                  </a:cubicBezTo>
                  <a:cubicBezTo>
                    <a:pt x="894" y="633"/>
                    <a:pt x="886" y="632"/>
                    <a:pt x="878" y="631"/>
                  </a:cubicBezTo>
                  <a:cubicBezTo>
                    <a:pt x="867" y="629"/>
                    <a:pt x="856" y="628"/>
                    <a:pt x="845" y="626"/>
                  </a:cubicBezTo>
                  <a:cubicBezTo>
                    <a:pt x="821" y="622"/>
                    <a:pt x="796" y="618"/>
                    <a:pt x="772" y="614"/>
                  </a:cubicBezTo>
                  <a:cubicBezTo>
                    <a:pt x="761" y="612"/>
                    <a:pt x="750" y="609"/>
                    <a:pt x="739" y="606"/>
                  </a:cubicBezTo>
                  <a:cubicBezTo>
                    <a:pt x="738" y="606"/>
                    <a:pt x="736" y="606"/>
                    <a:pt x="734" y="606"/>
                  </a:cubicBezTo>
                  <a:cubicBezTo>
                    <a:pt x="739" y="620"/>
                    <a:pt x="744" y="634"/>
                    <a:pt x="749" y="647"/>
                  </a:cubicBezTo>
                  <a:cubicBezTo>
                    <a:pt x="755" y="661"/>
                    <a:pt x="761" y="674"/>
                    <a:pt x="767" y="688"/>
                  </a:cubicBezTo>
                  <a:cubicBezTo>
                    <a:pt x="778" y="714"/>
                    <a:pt x="790" y="739"/>
                    <a:pt x="803" y="764"/>
                  </a:cubicBezTo>
                  <a:cubicBezTo>
                    <a:pt x="816" y="789"/>
                    <a:pt x="830" y="813"/>
                    <a:pt x="846" y="838"/>
                  </a:cubicBezTo>
                  <a:cubicBezTo>
                    <a:pt x="907" y="779"/>
                    <a:pt x="959" y="715"/>
                    <a:pt x="1005" y="643"/>
                  </a:cubicBezTo>
                  <a:close/>
                </a:path>
              </a:pathLst>
            </a:custGeom>
            <a:solidFill>
              <a:schemeClr val="tx1"/>
            </a:solidFill>
            <a:ln>
              <a:noFill/>
            </a:ln>
          </p:spPr>
          <p:txBody>
            <a:bodyPr spcFirstLastPara="1" wrap="square" lIns="91425" tIns="45700" rIns="91425" bIns="45700" anchor="t"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800" b="0" i="0" u="none" strike="noStrike" kern="1200" cap="none" spc="0" normalizeH="0" baseline="0" noProof="0">
                <a:ln>
                  <a:noFill/>
                </a:ln>
                <a:solidFill>
                  <a:prstClr val="white"/>
                </a:solidFill>
                <a:effectLst/>
                <a:uLnTx/>
                <a:uFillTx/>
                <a:latin typeface="Roboto"/>
                <a:ea typeface="Roboto"/>
                <a:cs typeface="Roboto"/>
                <a:sym typeface="Roboto"/>
              </a:endParaRPr>
            </a:p>
          </p:txBody>
        </p:sp>
        <p:grpSp>
          <p:nvGrpSpPr>
            <p:cNvPr id="40" name="Group 39">
              <a:extLst>
                <a:ext uri="{FF2B5EF4-FFF2-40B4-BE49-F238E27FC236}">
                  <a16:creationId xmlns:a16="http://schemas.microsoft.com/office/drawing/2014/main" id="{91CBBCE4-95D3-AF09-3B6E-BBD5AAD160CF}"/>
                </a:ext>
              </a:extLst>
            </p:cNvPr>
            <p:cNvGrpSpPr/>
            <p:nvPr/>
          </p:nvGrpSpPr>
          <p:grpSpPr>
            <a:xfrm>
              <a:off x="1854711" y="2208212"/>
              <a:ext cx="581216" cy="581216"/>
              <a:chOff x="1854711" y="2208212"/>
              <a:chExt cx="581216" cy="581216"/>
            </a:xfrm>
          </p:grpSpPr>
          <p:sp>
            <p:nvSpPr>
              <p:cNvPr id="262" name="Oval 261">
                <a:extLst>
                  <a:ext uri="{FF2B5EF4-FFF2-40B4-BE49-F238E27FC236}">
                    <a16:creationId xmlns:a16="http://schemas.microsoft.com/office/drawing/2014/main" id="{2A3DD5E6-3059-3F23-449A-D16D90FE788D}"/>
                  </a:ext>
                </a:extLst>
              </p:cNvPr>
              <p:cNvSpPr/>
              <p:nvPr/>
            </p:nvSpPr>
            <p:spPr bwMode="auto">
              <a:xfrm>
                <a:off x="1854711"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16" name="Graphic 15">
                <a:extLst>
                  <a:ext uri="{FF2B5EF4-FFF2-40B4-BE49-F238E27FC236}">
                    <a16:creationId xmlns:a16="http://schemas.microsoft.com/office/drawing/2014/main" id="{D70EC1D8-24AC-5DA2-CB07-C0FE78F302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57605" y="2311106"/>
                <a:ext cx="375428" cy="375428"/>
              </a:xfrm>
              <a:prstGeom prst="rect">
                <a:avLst/>
              </a:prstGeom>
            </p:spPr>
          </p:pic>
        </p:grpSp>
        <p:grpSp>
          <p:nvGrpSpPr>
            <p:cNvPr id="39" name="Group 38">
              <a:extLst>
                <a:ext uri="{FF2B5EF4-FFF2-40B4-BE49-F238E27FC236}">
                  <a16:creationId xmlns:a16="http://schemas.microsoft.com/office/drawing/2014/main" id="{B1C9CE48-3D17-FA29-6D6F-782C50DEADC4}"/>
                </a:ext>
              </a:extLst>
            </p:cNvPr>
            <p:cNvGrpSpPr/>
            <p:nvPr/>
          </p:nvGrpSpPr>
          <p:grpSpPr>
            <a:xfrm>
              <a:off x="4817723" y="2208212"/>
              <a:ext cx="581216" cy="581216"/>
              <a:chOff x="4817723" y="2208212"/>
              <a:chExt cx="581216" cy="581216"/>
            </a:xfrm>
          </p:grpSpPr>
          <p:sp>
            <p:nvSpPr>
              <p:cNvPr id="229" name="Oval 228">
                <a:extLst>
                  <a:ext uri="{FF2B5EF4-FFF2-40B4-BE49-F238E27FC236}">
                    <a16:creationId xmlns:a16="http://schemas.microsoft.com/office/drawing/2014/main" id="{84220408-5FE1-F5DE-B36C-416443474046}"/>
                  </a:ext>
                </a:extLst>
              </p:cNvPr>
              <p:cNvSpPr/>
              <p:nvPr/>
            </p:nvSpPr>
            <p:spPr bwMode="auto">
              <a:xfrm>
                <a:off x="4817723"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19" name="Graphic 18">
                <a:extLst>
                  <a:ext uri="{FF2B5EF4-FFF2-40B4-BE49-F238E27FC236}">
                    <a16:creationId xmlns:a16="http://schemas.microsoft.com/office/drawing/2014/main" id="{B5539506-0AE6-CBB9-E12A-669B521421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25451" y="2315940"/>
                <a:ext cx="365760" cy="365760"/>
              </a:xfrm>
              <a:prstGeom prst="rect">
                <a:avLst/>
              </a:prstGeom>
            </p:spPr>
          </p:pic>
        </p:grpSp>
        <p:grpSp>
          <p:nvGrpSpPr>
            <p:cNvPr id="37" name="Group 36">
              <a:extLst>
                <a:ext uri="{FF2B5EF4-FFF2-40B4-BE49-F238E27FC236}">
                  <a16:creationId xmlns:a16="http://schemas.microsoft.com/office/drawing/2014/main" id="{83CE546C-1A92-497D-66AB-AF712DA93F6B}"/>
                </a:ext>
              </a:extLst>
            </p:cNvPr>
            <p:cNvGrpSpPr/>
            <p:nvPr/>
          </p:nvGrpSpPr>
          <p:grpSpPr>
            <a:xfrm>
              <a:off x="10743745" y="2208212"/>
              <a:ext cx="581216" cy="581216"/>
              <a:chOff x="10743745" y="2208212"/>
              <a:chExt cx="581216" cy="581216"/>
            </a:xfrm>
          </p:grpSpPr>
          <p:sp>
            <p:nvSpPr>
              <p:cNvPr id="238" name="Oval 237">
                <a:extLst>
                  <a:ext uri="{FF2B5EF4-FFF2-40B4-BE49-F238E27FC236}">
                    <a16:creationId xmlns:a16="http://schemas.microsoft.com/office/drawing/2014/main" id="{59B09DA9-9661-A4BB-EF5F-B263BFBFB493}"/>
                  </a:ext>
                </a:extLst>
              </p:cNvPr>
              <p:cNvSpPr/>
              <p:nvPr/>
            </p:nvSpPr>
            <p:spPr bwMode="auto">
              <a:xfrm>
                <a:off x="10743745"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20" name="Graphic 19">
                <a:extLst>
                  <a:ext uri="{FF2B5EF4-FFF2-40B4-BE49-F238E27FC236}">
                    <a16:creationId xmlns:a16="http://schemas.microsoft.com/office/drawing/2014/main" id="{0F9606F5-014B-6BA0-22CF-E080927AE7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851473" y="2315940"/>
                <a:ext cx="365760" cy="365760"/>
              </a:xfrm>
              <a:prstGeom prst="rect">
                <a:avLst/>
              </a:prstGeom>
            </p:spPr>
          </p:pic>
        </p:grpSp>
        <p:pic>
          <p:nvPicPr>
            <p:cNvPr id="21" name="Graphic 20">
              <a:extLst>
                <a:ext uri="{FF2B5EF4-FFF2-40B4-BE49-F238E27FC236}">
                  <a16:creationId xmlns:a16="http://schemas.microsoft.com/office/drawing/2014/main" id="{C2ADE12B-71F8-79A7-28BB-64DD4B155D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929155" y="3370758"/>
              <a:ext cx="365760" cy="365760"/>
            </a:xfrm>
            <a:prstGeom prst="rect">
              <a:avLst/>
            </a:prstGeom>
          </p:spPr>
        </p:pic>
        <p:pic>
          <p:nvPicPr>
            <p:cNvPr id="22" name="Graphic 21">
              <a:extLst>
                <a:ext uri="{FF2B5EF4-FFF2-40B4-BE49-F238E27FC236}">
                  <a16:creationId xmlns:a16="http://schemas.microsoft.com/office/drawing/2014/main" id="{D09893E2-CC96-C2EC-E189-43FAB2CCAC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07643" y="3377896"/>
              <a:ext cx="365760" cy="365760"/>
            </a:xfrm>
            <a:prstGeom prst="rect">
              <a:avLst/>
            </a:prstGeom>
          </p:spPr>
        </p:pic>
        <p:pic>
          <p:nvPicPr>
            <p:cNvPr id="23" name="Graphic 22">
              <a:extLst>
                <a:ext uri="{FF2B5EF4-FFF2-40B4-BE49-F238E27FC236}">
                  <a16:creationId xmlns:a16="http://schemas.microsoft.com/office/drawing/2014/main" id="{460DB87D-CE33-C43A-09A2-F946B6BB849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82116" y="2305356"/>
              <a:ext cx="365760" cy="365760"/>
            </a:xfrm>
            <a:prstGeom prst="rect">
              <a:avLst/>
            </a:prstGeom>
          </p:spPr>
        </p:pic>
        <p:grpSp>
          <p:nvGrpSpPr>
            <p:cNvPr id="32" name="Group 31">
              <a:extLst>
                <a:ext uri="{FF2B5EF4-FFF2-40B4-BE49-F238E27FC236}">
                  <a16:creationId xmlns:a16="http://schemas.microsoft.com/office/drawing/2014/main" id="{138B1621-3685-FD4C-E10A-F2075EFE0476}"/>
                </a:ext>
              </a:extLst>
            </p:cNvPr>
            <p:cNvGrpSpPr/>
            <p:nvPr/>
          </p:nvGrpSpPr>
          <p:grpSpPr>
            <a:xfrm>
              <a:off x="867039" y="3258043"/>
              <a:ext cx="581216" cy="581216"/>
              <a:chOff x="867039" y="3258043"/>
              <a:chExt cx="581216" cy="581216"/>
            </a:xfrm>
          </p:grpSpPr>
          <p:sp>
            <p:nvSpPr>
              <p:cNvPr id="213" name="Oval 212">
                <a:extLst>
                  <a:ext uri="{FF2B5EF4-FFF2-40B4-BE49-F238E27FC236}">
                    <a16:creationId xmlns:a16="http://schemas.microsoft.com/office/drawing/2014/main" id="{3C30E791-0FC3-EBF2-FAB2-54E4BDB7DBC4}"/>
                  </a:ext>
                </a:extLst>
              </p:cNvPr>
              <p:cNvSpPr/>
              <p:nvPr/>
            </p:nvSpPr>
            <p:spPr bwMode="auto">
              <a:xfrm>
                <a:off x="867039" y="3258043"/>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grpSp>
            <p:nvGrpSpPr>
              <p:cNvPr id="31" name="Group 30">
                <a:extLst>
                  <a:ext uri="{FF2B5EF4-FFF2-40B4-BE49-F238E27FC236}">
                    <a16:creationId xmlns:a16="http://schemas.microsoft.com/office/drawing/2014/main" id="{346BD203-4A4C-BDD8-847B-E4735B7D11E4}"/>
                  </a:ext>
                </a:extLst>
              </p:cNvPr>
              <p:cNvGrpSpPr/>
              <p:nvPr/>
            </p:nvGrpSpPr>
            <p:grpSpPr>
              <a:xfrm>
                <a:off x="974767" y="3365771"/>
                <a:ext cx="365760" cy="365760"/>
                <a:chOff x="1002419" y="3359205"/>
                <a:chExt cx="365760" cy="365760"/>
              </a:xfrm>
            </p:grpSpPr>
            <p:pic>
              <p:nvPicPr>
                <p:cNvPr id="24" name="Graphic 23">
                  <a:extLst>
                    <a:ext uri="{FF2B5EF4-FFF2-40B4-BE49-F238E27FC236}">
                      <a16:creationId xmlns:a16="http://schemas.microsoft.com/office/drawing/2014/main" id="{5327DECA-B806-0973-B267-A7D94AD49C2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02419" y="3359205"/>
                  <a:ext cx="365760" cy="365760"/>
                </a:xfrm>
                <a:prstGeom prst="rect">
                  <a:avLst/>
                </a:prstGeom>
              </p:spPr>
            </p:pic>
            <p:grpSp>
              <p:nvGrpSpPr>
                <p:cNvPr id="25" name="Group 24">
                  <a:extLst>
                    <a:ext uri="{FF2B5EF4-FFF2-40B4-BE49-F238E27FC236}">
                      <a16:creationId xmlns:a16="http://schemas.microsoft.com/office/drawing/2014/main" id="{2CEC1292-63ED-154A-7EF9-C1EA2EC204DF}"/>
                    </a:ext>
                  </a:extLst>
                </p:cNvPr>
                <p:cNvGrpSpPr/>
                <p:nvPr/>
              </p:nvGrpSpPr>
              <p:grpSpPr>
                <a:xfrm>
                  <a:off x="1142228" y="3471900"/>
                  <a:ext cx="86143" cy="99130"/>
                  <a:chOff x="1114576" y="3466534"/>
                  <a:chExt cx="86143" cy="99130"/>
                </a:xfrm>
              </p:grpSpPr>
              <p:sp>
                <p:nvSpPr>
                  <p:cNvPr id="26" name="Freeform: Shape 25">
                    <a:extLst>
                      <a:ext uri="{FF2B5EF4-FFF2-40B4-BE49-F238E27FC236}">
                        <a16:creationId xmlns:a16="http://schemas.microsoft.com/office/drawing/2014/main" id="{FAAEB6AF-B70E-B450-0A0E-2F29C2C84593}"/>
                      </a:ext>
                    </a:extLst>
                  </p:cNvPr>
                  <p:cNvSpPr/>
                  <p:nvPr/>
                </p:nvSpPr>
                <p:spPr>
                  <a:xfrm>
                    <a:off x="1157647" y="3490290"/>
                    <a:ext cx="43071" cy="75374"/>
                  </a:xfrm>
                  <a:custGeom>
                    <a:avLst/>
                    <a:gdLst>
                      <a:gd name="connsiteX0" fmla="*/ 81799 w 81798"/>
                      <a:gd name="connsiteY0" fmla="*/ 0 h 143146"/>
                      <a:gd name="connsiteX1" fmla="*/ 81799 w 81798"/>
                      <a:gd name="connsiteY1" fmla="*/ 95159 h 143146"/>
                      <a:gd name="connsiteX2" fmla="*/ 0 w 81798"/>
                      <a:gd name="connsiteY2" fmla="*/ 143147 h 143146"/>
                      <a:gd name="connsiteX3" fmla="*/ 0 w 81798"/>
                      <a:gd name="connsiteY3" fmla="*/ 47716 h 143146"/>
                      <a:gd name="connsiteX4" fmla="*/ 81799 w 81798"/>
                      <a:gd name="connsiteY4" fmla="*/ 0 h 143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98" h="143146">
                        <a:moveTo>
                          <a:pt x="81799" y="0"/>
                        </a:moveTo>
                        <a:lnTo>
                          <a:pt x="81799" y="95159"/>
                        </a:lnTo>
                        <a:lnTo>
                          <a:pt x="0" y="143147"/>
                        </a:lnTo>
                        <a:lnTo>
                          <a:pt x="0" y="47716"/>
                        </a:lnTo>
                        <a:lnTo>
                          <a:pt x="81799" y="0"/>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FC73E622-38AD-C7E1-B53E-4A8ADE639EAB}"/>
                      </a:ext>
                    </a:extLst>
                  </p:cNvPr>
                  <p:cNvSpPr/>
                  <p:nvPr/>
                </p:nvSpPr>
                <p:spPr>
                  <a:xfrm>
                    <a:off x="1114576" y="3466534"/>
                    <a:ext cx="86143" cy="50392"/>
                  </a:xfrm>
                  <a:custGeom>
                    <a:avLst/>
                    <a:gdLst>
                      <a:gd name="connsiteX0" fmla="*/ 163598 w 163597"/>
                      <a:gd name="connsiteY0" fmla="*/ 47716 h 95703"/>
                      <a:gd name="connsiteX1" fmla="*/ 81799 w 163597"/>
                      <a:gd name="connsiteY1" fmla="*/ 95704 h 95703"/>
                      <a:gd name="connsiteX2" fmla="*/ 0 w 163597"/>
                      <a:gd name="connsiteY2" fmla="*/ 47716 h 95703"/>
                      <a:gd name="connsiteX3" fmla="*/ 81799 w 163597"/>
                      <a:gd name="connsiteY3" fmla="*/ 0 h 95703"/>
                      <a:gd name="connsiteX4" fmla="*/ 163598 w 163597"/>
                      <a:gd name="connsiteY4" fmla="*/ 47716 h 95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7" h="95703">
                        <a:moveTo>
                          <a:pt x="163598" y="47716"/>
                        </a:moveTo>
                        <a:lnTo>
                          <a:pt x="81799" y="95704"/>
                        </a:lnTo>
                        <a:lnTo>
                          <a:pt x="0" y="47716"/>
                        </a:lnTo>
                        <a:lnTo>
                          <a:pt x="81799" y="0"/>
                        </a:lnTo>
                        <a:lnTo>
                          <a:pt x="163598" y="47716"/>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54066424-2214-FF8B-D3BE-D5FAE7B20739}"/>
                      </a:ext>
                    </a:extLst>
                  </p:cNvPr>
                  <p:cNvSpPr/>
                  <p:nvPr/>
                </p:nvSpPr>
                <p:spPr>
                  <a:xfrm>
                    <a:off x="1114576" y="3490290"/>
                    <a:ext cx="43071" cy="75374"/>
                  </a:xfrm>
                  <a:custGeom>
                    <a:avLst/>
                    <a:gdLst>
                      <a:gd name="connsiteX0" fmla="*/ 81799 w 81798"/>
                      <a:gd name="connsiteY0" fmla="*/ 47988 h 143146"/>
                      <a:gd name="connsiteX1" fmla="*/ 81799 w 81798"/>
                      <a:gd name="connsiteY1" fmla="*/ 143147 h 143146"/>
                      <a:gd name="connsiteX2" fmla="*/ 0 w 81798"/>
                      <a:gd name="connsiteY2" fmla="*/ 95159 h 143146"/>
                      <a:gd name="connsiteX3" fmla="*/ 0 w 81798"/>
                      <a:gd name="connsiteY3" fmla="*/ 0 h 143146"/>
                      <a:gd name="connsiteX4" fmla="*/ 81799 w 81798"/>
                      <a:gd name="connsiteY4" fmla="*/ 47988 h 143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98" h="143146">
                        <a:moveTo>
                          <a:pt x="81799" y="47988"/>
                        </a:moveTo>
                        <a:lnTo>
                          <a:pt x="81799" y="143147"/>
                        </a:lnTo>
                        <a:lnTo>
                          <a:pt x="0" y="95159"/>
                        </a:lnTo>
                        <a:lnTo>
                          <a:pt x="0" y="0"/>
                        </a:lnTo>
                        <a:lnTo>
                          <a:pt x="81799" y="47988"/>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CF698C92-5317-92B0-602A-1F802393970A}"/>
                      </a:ext>
                    </a:extLst>
                  </p:cNvPr>
                  <p:cNvSpPr/>
                  <p:nvPr/>
                </p:nvSpPr>
                <p:spPr>
                  <a:xfrm>
                    <a:off x="1114576" y="3515415"/>
                    <a:ext cx="43071" cy="50249"/>
                  </a:xfrm>
                  <a:custGeom>
                    <a:avLst/>
                    <a:gdLst>
                      <a:gd name="connsiteX0" fmla="*/ 0 w 81798"/>
                      <a:gd name="connsiteY0" fmla="*/ 47443 h 95431"/>
                      <a:gd name="connsiteX1" fmla="*/ 81799 w 81798"/>
                      <a:gd name="connsiteY1" fmla="*/ 0 h 95431"/>
                      <a:gd name="connsiteX2" fmla="*/ 81799 w 81798"/>
                      <a:gd name="connsiteY2" fmla="*/ 95431 h 95431"/>
                      <a:gd name="connsiteX3" fmla="*/ 0 w 81798"/>
                      <a:gd name="connsiteY3" fmla="*/ 47443 h 95431"/>
                    </a:gdLst>
                    <a:ahLst/>
                    <a:cxnLst>
                      <a:cxn ang="0">
                        <a:pos x="connsiteX0" y="connsiteY0"/>
                      </a:cxn>
                      <a:cxn ang="0">
                        <a:pos x="connsiteX1" y="connsiteY1"/>
                      </a:cxn>
                      <a:cxn ang="0">
                        <a:pos x="connsiteX2" y="connsiteY2"/>
                      </a:cxn>
                      <a:cxn ang="0">
                        <a:pos x="connsiteX3" y="connsiteY3"/>
                      </a:cxn>
                    </a:cxnLst>
                    <a:rect l="l" t="t" r="r" b="b"/>
                    <a:pathLst>
                      <a:path w="81798" h="95431">
                        <a:moveTo>
                          <a:pt x="0" y="47443"/>
                        </a:moveTo>
                        <a:lnTo>
                          <a:pt x="81799" y="0"/>
                        </a:lnTo>
                        <a:lnTo>
                          <a:pt x="81799" y="95431"/>
                        </a:lnTo>
                        <a:lnTo>
                          <a:pt x="0" y="47443"/>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E665B446-B435-8F04-7AC3-3A8CC9105B67}"/>
                      </a:ext>
                    </a:extLst>
                  </p:cNvPr>
                  <p:cNvSpPr/>
                  <p:nvPr/>
                </p:nvSpPr>
                <p:spPr>
                  <a:xfrm>
                    <a:off x="1157647" y="3515415"/>
                    <a:ext cx="43071" cy="50249"/>
                  </a:xfrm>
                  <a:custGeom>
                    <a:avLst/>
                    <a:gdLst>
                      <a:gd name="connsiteX0" fmla="*/ 81799 w 81798"/>
                      <a:gd name="connsiteY0" fmla="*/ 47443 h 95431"/>
                      <a:gd name="connsiteX1" fmla="*/ 0 w 81798"/>
                      <a:gd name="connsiteY1" fmla="*/ 0 h 95431"/>
                      <a:gd name="connsiteX2" fmla="*/ 0 w 81798"/>
                      <a:gd name="connsiteY2" fmla="*/ 95431 h 95431"/>
                      <a:gd name="connsiteX3" fmla="*/ 81799 w 81798"/>
                      <a:gd name="connsiteY3" fmla="*/ 47443 h 95431"/>
                    </a:gdLst>
                    <a:ahLst/>
                    <a:cxnLst>
                      <a:cxn ang="0">
                        <a:pos x="connsiteX0" y="connsiteY0"/>
                      </a:cxn>
                      <a:cxn ang="0">
                        <a:pos x="connsiteX1" y="connsiteY1"/>
                      </a:cxn>
                      <a:cxn ang="0">
                        <a:pos x="connsiteX2" y="connsiteY2"/>
                      </a:cxn>
                      <a:cxn ang="0">
                        <a:pos x="connsiteX3" y="connsiteY3"/>
                      </a:cxn>
                    </a:cxnLst>
                    <a:rect l="l" t="t" r="r" b="b"/>
                    <a:pathLst>
                      <a:path w="81798" h="95431">
                        <a:moveTo>
                          <a:pt x="81799" y="47443"/>
                        </a:moveTo>
                        <a:lnTo>
                          <a:pt x="0" y="0"/>
                        </a:lnTo>
                        <a:lnTo>
                          <a:pt x="0" y="95431"/>
                        </a:lnTo>
                        <a:lnTo>
                          <a:pt x="81799" y="47443"/>
                        </a:lnTo>
                        <a:close/>
                      </a:path>
                    </a:pathLst>
                  </a:custGeom>
                  <a:noFill/>
                  <a:ln w="9525"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43" tIns="44821" rIns="89643" bIns="44821" numCol="1" anchor="t" anchorCtr="0" compatLnSpc="1">
                    <a:prstTxWarp prst="textNoShape">
                      <a:avLst/>
                    </a:prstTxWarp>
                  </a:bodyPr>
                  <a:lstStyle/>
                  <a:p>
                    <a:pPr marL="0" marR="0" lvl="0" indent="0" algn="l" defTabSz="914344"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grpSp>
        <p:grpSp>
          <p:nvGrpSpPr>
            <p:cNvPr id="43" name="Group 42">
              <a:extLst>
                <a:ext uri="{FF2B5EF4-FFF2-40B4-BE49-F238E27FC236}">
                  <a16:creationId xmlns:a16="http://schemas.microsoft.com/office/drawing/2014/main" id="{AFE34FF2-FE9A-A6A8-7287-2EE7BB39DBB3}"/>
                </a:ext>
              </a:extLst>
            </p:cNvPr>
            <p:cNvGrpSpPr/>
            <p:nvPr/>
          </p:nvGrpSpPr>
          <p:grpSpPr>
            <a:xfrm>
              <a:off x="8768407" y="3258043"/>
              <a:ext cx="581216" cy="581216"/>
              <a:chOff x="8768407" y="3258043"/>
              <a:chExt cx="581216" cy="581216"/>
            </a:xfrm>
          </p:grpSpPr>
          <p:sp>
            <p:nvSpPr>
              <p:cNvPr id="253" name="Oval 252">
                <a:extLst>
                  <a:ext uri="{FF2B5EF4-FFF2-40B4-BE49-F238E27FC236}">
                    <a16:creationId xmlns:a16="http://schemas.microsoft.com/office/drawing/2014/main" id="{FEE0058C-4761-2F99-9EB5-E78BE65B80C0}"/>
                  </a:ext>
                </a:extLst>
              </p:cNvPr>
              <p:cNvSpPr/>
              <p:nvPr/>
            </p:nvSpPr>
            <p:spPr bwMode="auto">
              <a:xfrm>
                <a:off x="8768407"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42" name="Freeform 5">
                <a:extLst>
                  <a:ext uri="{FF2B5EF4-FFF2-40B4-BE49-F238E27FC236}">
                    <a16:creationId xmlns:a16="http://schemas.microsoft.com/office/drawing/2014/main" id="{4179A538-84E2-A2A1-A2D1-F99E764926EC}"/>
                  </a:ext>
                </a:extLst>
              </p:cNvPr>
              <p:cNvSpPr>
                <a:spLocks noEditPoints="1"/>
              </p:cNvSpPr>
              <p:nvPr/>
            </p:nvSpPr>
            <p:spPr bwMode="black">
              <a:xfrm>
                <a:off x="8902409" y="3427119"/>
                <a:ext cx="313212" cy="243065"/>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chemeClr val="tx1"/>
              </a:solidFill>
              <a:ln>
                <a:noFill/>
              </a:ln>
            </p:spPr>
            <p:txBody>
              <a:bodyPr vert="horz" wrap="square" lIns="91428" tIns="45714" rIns="91428" bIns="45714" numCol="1" anchor="t" anchorCtr="0" compatLnSpc="1">
                <a:prstTxWarp prst="textNoShape">
                  <a:avLst/>
                </a:prstTxWarp>
              </a:bodyPr>
              <a:lstStyle/>
              <a:p>
                <a:endParaRPr lang="en-US"/>
              </a:p>
            </p:txBody>
          </p:sp>
        </p:grpSp>
        <p:grpSp>
          <p:nvGrpSpPr>
            <p:cNvPr id="45" name="Group 44">
              <a:extLst>
                <a:ext uri="{FF2B5EF4-FFF2-40B4-BE49-F238E27FC236}">
                  <a16:creationId xmlns:a16="http://schemas.microsoft.com/office/drawing/2014/main" id="{CD2CF368-2644-BD3D-24C6-68325473A337}"/>
                </a:ext>
              </a:extLst>
            </p:cNvPr>
            <p:cNvGrpSpPr/>
            <p:nvPr/>
          </p:nvGrpSpPr>
          <p:grpSpPr>
            <a:xfrm>
              <a:off x="5805395" y="2208212"/>
              <a:ext cx="581216" cy="581216"/>
              <a:chOff x="5805395" y="2208212"/>
              <a:chExt cx="581216" cy="581216"/>
            </a:xfrm>
          </p:grpSpPr>
          <p:sp>
            <p:nvSpPr>
              <p:cNvPr id="259" name="Oval 258">
                <a:extLst>
                  <a:ext uri="{FF2B5EF4-FFF2-40B4-BE49-F238E27FC236}">
                    <a16:creationId xmlns:a16="http://schemas.microsoft.com/office/drawing/2014/main" id="{693101F7-2A1A-AEAC-58D6-D4C6D0B0CEC2}"/>
                  </a:ext>
                </a:extLst>
              </p:cNvPr>
              <p:cNvSpPr/>
              <p:nvPr/>
            </p:nvSpPr>
            <p:spPr bwMode="auto">
              <a:xfrm>
                <a:off x="5805395"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sp>
            <p:nvSpPr>
              <p:cNvPr id="44" name="Freeform 5">
                <a:extLst>
                  <a:ext uri="{FF2B5EF4-FFF2-40B4-BE49-F238E27FC236}">
                    <a16:creationId xmlns:a16="http://schemas.microsoft.com/office/drawing/2014/main" id="{93580743-363D-478E-9385-11AEF5CBBC5D}"/>
                  </a:ext>
                </a:extLst>
              </p:cNvPr>
              <p:cNvSpPr>
                <a:spLocks noEditPoints="1"/>
              </p:cNvSpPr>
              <p:nvPr/>
            </p:nvSpPr>
            <p:spPr bwMode="black">
              <a:xfrm>
                <a:off x="5939397" y="2377288"/>
                <a:ext cx="313212" cy="243065"/>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chemeClr val="tx1"/>
              </a:solidFill>
              <a:ln>
                <a:noFill/>
              </a:ln>
            </p:spPr>
            <p:txBody>
              <a:bodyPr vert="horz" wrap="square" lIns="91428" tIns="45714" rIns="91428" bIns="45714" numCol="1" anchor="t" anchorCtr="0" compatLnSpc="1">
                <a:prstTxWarp prst="textNoShape">
                  <a:avLst/>
                </a:prstTxWarp>
              </a:bodyPr>
              <a:lstStyle/>
              <a:p>
                <a:endParaRPr lang="en-US"/>
              </a:p>
            </p:txBody>
          </p:sp>
        </p:grpSp>
        <p:grpSp>
          <p:nvGrpSpPr>
            <p:cNvPr id="47" name="Group 46">
              <a:extLst>
                <a:ext uri="{FF2B5EF4-FFF2-40B4-BE49-F238E27FC236}">
                  <a16:creationId xmlns:a16="http://schemas.microsoft.com/office/drawing/2014/main" id="{66DE1A97-5F15-4CFC-6DCE-934A79E00491}"/>
                </a:ext>
              </a:extLst>
            </p:cNvPr>
            <p:cNvGrpSpPr/>
            <p:nvPr/>
          </p:nvGrpSpPr>
          <p:grpSpPr>
            <a:xfrm>
              <a:off x="2842381" y="2208212"/>
              <a:ext cx="581216" cy="581216"/>
              <a:chOff x="2842381" y="2208212"/>
              <a:chExt cx="581216" cy="581216"/>
            </a:xfrm>
          </p:grpSpPr>
          <p:sp>
            <p:nvSpPr>
              <p:cNvPr id="235" name="Oval 234">
                <a:extLst>
                  <a:ext uri="{FF2B5EF4-FFF2-40B4-BE49-F238E27FC236}">
                    <a16:creationId xmlns:a16="http://schemas.microsoft.com/office/drawing/2014/main" id="{0774318B-5A77-ADE5-BC56-D9EC05889710}"/>
                  </a:ext>
                </a:extLst>
              </p:cNvPr>
              <p:cNvSpPr/>
              <p:nvPr/>
            </p:nvSpPr>
            <p:spPr bwMode="auto">
              <a:xfrm>
                <a:off x="2842381" y="2208212"/>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46" name="Graphic 45">
                <a:extLst>
                  <a:ext uri="{FF2B5EF4-FFF2-40B4-BE49-F238E27FC236}">
                    <a16:creationId xmlns:a16="http://schemas.microsoft.com/office/drawing/2014/main" id="{DBFFF034-798A-8FD7-9B9F-CF63E8677B0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950109" y="2315940"/>
                <a:ext cx="365760" cy="365760"/>
              </a:xfrm>
              <a:prstGeom prst="rect">
                <a:avLst/>
              </a:prstGeom>
            </p:spPr>
          </p:pic>
        </p:grpSp>
        <p:grpSp>
          <p:nvGrpSpPr>
            <p:cNvPr id="49" name="Group 48">
              <a:extLst>
                <a:ext uri="{FF2B5EF4-FFF2-40B4-BE49-F238E27FC236}">
                  <a16:creationId xmlns:a16="http://schemas.microsoft.com/office/drawing/2014/main" id="{D609D21F-C364-8BD9-68D4-DC29245D4387}"/>
                </a:ext>
              </a:extLst>
            </p:cNvPr>
            <p:cNvGrpSpPr/>
            <p:nvPr/>
          </p:nvGrpSpPr>
          <p:grpSpPr>
            <a:xfrm>
              <a:off x="10743745" y="3258043"/>
              <a:ext cx="581216" cy="581216"/>
              <a:chOff x="10743745" y="3258043"/>
              <a:chExt cx="581216" cy="581216"/>
            </a:xfrm>
          </p:grpSpPr>
          <p:sp>
            <p:nvSpPr>
              <p:cNvPr id="203" name="Oval 202">
                <a:extLst>
                  <a:ext uri="{FF2B5EF4-FFF2-40B4-BE49-F238E27FC236}">
                    <a16:creationId xmlns:a16="http://schemas.microsoft.com/office/drawing/2014/main" id="{63E54CB4-11B3-9D97-6B6A-514F103EEC1D}"/>
                  </a:ext>
                </a:extLst>
              </p:cNvPr>
              <p:cNvSpPr/>
              <p:nvPr/>
            </p:nvSpPr>
            <p:spPr bwMode="auto">
              <a:xfrm>
                <a:off x="10743745" y="3258043"/>
                <a:ext cx="581216" cy="581216"/>
              </a:xfrm>
              <a:prstGeom prst="ellipse">
                <a:avLst/>
              </a:prstGeom>
              <a:gradFill flip="none" rotWithShape="1">
                <a:gsLst>
                  <a:gs pos="80000">
                    <a:srgbClr val="0078D4"/>
                  </a:gs>
                  <a:gs pos="0">
                    <a:srgbClr val="C03BC4"/>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48" name="Graphic 47">
                <a:extLst>
                  <a:ext uri="{FF2B5EF4-FFF2-40B4-BE49-F238E27FC236}">
                    <a16:creationId xmlns:a16="http://schemas.microsoft.com/office/drawing/2014/main" id="{E5911420-4DD8-FD54-B1E7-B8788BD1B63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851473" y="3365771"/>
                <a:ext cx="365760" cy="365760"/>
              </a:xfrm>
              <a:prstGeom prst="rect">
                <a:avLst/>
              </a:prstGeom>
            </p:spPr>
          </p:pic>
        </p:grpSp>
        <p:grpSp>
          <p:nvGrpSpPr>
            <p:cNvPr id="51" name="Group 50">
              <a:extLst>
                <a:ext uri="{FF2B5EF4-FFF2-40B4-BE49-F238E27FC236}">
                  <a16:creationId xmlns:a16="http://schemas.microsoft.com/office/drawing/2014/main" id="{75D1803B-1DC3-12D4-676F-AD6B79C2B07F}"/>
                </a:ext>
              </a:extLst>
            </p:cNvPr>
            <p:cNvGrpSpPr/>
            <p:nvPr/>
          </p:nvGrpSpPr>
          <p:grpSpPr>
            <a:xfrm>
              <a:off x="1854711" y="3258043"/>
              <a:ext cx="581216" cy="581216"/>
              <a:chOff x="1854711" y="3258043"/>
              <a:chExt cx="581216" cy="581216"/>
            </a:xfrm>
          </p:grpSpPr>
          <p:sp>
            <p:nvSpPr>
              <p:cNvPr id="250" name="Oval 249">
                <a:extLst>
                  <a:ext uri="{FF2B5EF4-FFF2-40B4-BE49-F238E27FC236}">
                    <a16:creationId xmlns:a16="http://schemas.microsoft.com/office/drawing/2014/main" id="{8E57EEF7-8C85-A707-FCAA-AD390DA7E0E4}"/>
                  </a:ext>
                </a:extLst>
              </p:cNvPr>
              <p:cNvSpPr/>
              <p:nvPr/>
            </p:nvSpPr>
            <p:spPr bwMode="auto">
              <a:xfrm>
                <a:off x="1854711"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pic>
            <p:nvPicPr>
              <p:cNvPr id="50" name="Graphic 49">
                <a:extLst>
                  <a:ext uri="{FF2B5EF4-FFF2-40B4-BE49-F238E27FC236}">
                    <a16:creationId xmlns:a16="http://schemas.microsoft.com/office/drawing/2014/main" id="{E6C5CA27-C546-F6A6-F43D-A94467BBEE7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62439" y="3365771"/>
                <a:ext cx="365760" cy="365760"/>
              </a:xfrm>
              <a:prstGeom prst="rect">
                <a:avLst/>
              </a:prstGeom>
            </p:spPr>
          </p:pic>
        </p:grpSp>
        <p:grpSp>
          <p:nvGrpSpPr>
            <p:cNvPr id="55" name="Group 54">
              <a:extLst>
                <a:ext uri="{FF2B5EF4-FFF2-40B4-BE49-F238E27FC236}">
                  <a16:creationId xmlns:a16="http://schemas.microsoft.com/office/drawing/2014/main" id="{FABFA537-E5EB-0740-E3F9-E0ECC9A42348}"/>
                </a:ext>
              </a:extLst>
            </p:cNvPr>
            <p:cNvGrpSpPr/>
            <p:nvPr/>
          </p:nvGrpSpPr>
          <p:grpSpPr>
            <a:xfrm>
              <a:off x="9756079" y="2208212"/>
              <a:ext cx="581216" cy="581216"/>
              <a:chOff x="9756079" y="2208212"/>
              <a:chExt cx="581216" cy="581216"/>
            </a:xfrm>
          </p:grpSpPr>
          <p:sp>
            <p:nvSpPr>
              <p:cNvPr id="241" name="Oval 240">
                <a:extLst>
                  <a:ext uri="{FF2B5EF4-FFF2-40B4-BE49-F238E27FC236}">
                    <a16:creationId xmlns:a16="http://schemas.microsoft.com/office/drawing/2014/main" id="{25425CFC-0F71-9038-C88E-076C07F2C0A0}"/>
                  </a:ext>
                </a:extLst>
              </p:cNvPr>
              <p:cNvSpPr/>
              <p:nvPr/>
            </p:nvSpPr>
            <p:spPr bwMode="auto">
              <a:xfrm>
                <a:off x="9756079"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grpSp>
            <p:nvGrpSpPr>
              <p:cNvPr id="54" name="Group 53">
                <a:extLst>
                  <a:ext uri="{FF2B5EF4-FFF2-40B4-BE49-F238E27FC236}">
                    <a16:creationId xmlns:a16="http://schemas.microsoft.com/office/drawing/2014/main" id="{3ECC78BA-455F-1495-498B-4422B4DD4CB9}"/>
                  </a:ext>
                </a:extLst>
              </p:cNvPr>
              <p:cNvGrpSpPr/>
              <p:nvPr/>
            </p:nvGrpSpPr>
            <p:grpSpPr>
              <a:xfrm>
                <a:off x="9847609" y="2299742"/>
                <a:ext cx="398157" cy="398157"/>
                <a:chOff x="9862100" y="2305355"/>
                <a:chExt cx="398157" cy="398157"/>
              </a:xfrm>
            </p:grpSpPr>
            <p:pic>
              <p:nvPicPr>
                <p:cNvPr id="52" name="Graphic 51">
                  <a:extLst>
                    <a:ext uri="{FF2B5EF4-FFF2-40B4-BE49-F238E27FC236}">
                      <a16:creationId xmlns:a16="http://schemas.microsoft.com/office/drawing/2014/main" id="{529A130B-25E4-92B5-C9BF-728806DC996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862100" y="2305355"/>
                  <a:ext cx="398157" cy="398157"/>
                </a:xfrm>
                <a:prstGeom prst="rect">
                  <a:avLst/>
                </a:prstGeom>
              </p:spPr>
            </p:pic>
            <p:pic>
              <p:nvPicPr>
                <p:cNvPr id="53" name="Graphic 52">
                  <a:extLst>
                    <a:ext uri="{FF2B5EF4-FFF2-40B4-BE49-F238E27FC236}">
                      <a16:creationId xmlns:a16="http://schemas.microsoft.com/office/drawing/2014/main" id="{3AD28ED0-820E-86F7-64D2-1D8A563DD60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9973830" y="2446750"/>
                  <a:ext cx="174697" cy="174697"/>
                </a:xfrm>
                <a:prstGeom prst="rect">
                  <a:avLst/>
                </a:prstGeom>
              </p:spPr>
            </p:pic>
          </p:grpSp>
        </p:grpSp>
        <p:grpSp>
          <p:nvGrpSpPr>
            <p:cNvPr id="63" name="Group 62">
              <a:extLst>
                <a:ext uri="{FF2B5EF4-FFF2-40B4-BE49-F238E27FC236}">
                  <a16:creationId xmlns:a16="http://schemas.microsoft.com/office/drawing/2014/main" id="{5A9FAB60-DF5E-686C-3EAB-157D773AAF22}"/>
                </a:ext>
              </a:extLst>
            </p:cNvPr>
            <p:cNvGrpSpPr/>
            <p:nvPr/>
          </p:nvGrpSpPr>
          <p:grpSpPr>
            <a:xfrm>
              <a:off x="6793065" y="3258043"/>
              <a:ext cx="581216" cy="581216"/>
              <a:chOff x="6793065" y="3258043"/>
              <a:chExt cx="581216" cy="581216"/>
            </a:xfrm>
          </p:grpSpPr>
          <p:sp>
            <p:nvSpPr>
              <p:cNvPr id="244" name="Oval 243">
                <a:extLst>
                  <a:ext uri="{FF2B5EF4-FFF2-40B4-BE49-F238E27FC236}">
                    <a16:creationId xmlns:a16="http://schemas.microsoft.com/office/drawing/2014/main" id="{A54F4B88-DB29-0124-B52B-41C77B9BB5FB}"/>
                  </a:ext>
                </a:extLst>
              </p:cNvPr>
              <p:cNvSpPr/>
              <p:nvPr/>
            </p:nvSpPr>
            <p:spPr bwMode="auto">
              <a:xfrm>
                <a:off x="6793065" y="3258043"/>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grpSp>
            <p:nvGrpSpPr>
              <p:cNvPr id="58" name="Group 57">
                <a:extLst>
                  <a:ext uri="{FF2B5EF4-FFF2-40B4-BE49-F238E27FC236}">
                    <a16:creationId xmlns:a16="http://schemas.microsoft.com/office/drawing/2014/main" id="{07DF617E-3E19-A157-C203-89428AFB6D9E}"/>
                  </a:ext>
                </a:extLst>
              </p:cNvPr>
              <p:cNvGrpSpPr/>
              <p:nvPr/>
            </p:nvGrpSpPr>
            <p:grpSpPr>
              <a:xfrm>
                <a:off x="6884595" y="3354125"/>
                <a:ext cx="398157" cy="398157"/>
                <a:chOff x="6885912" y="3359205"/>
                <a:chExt cx="398157" cy="398157"/>
              </a:xfrm>
            </p:grpSpPr>
            <p:pic>
              <p:nvPicPr>
                <p:cNvPr id="56" name="Graphic 55">
                  <a:extLst>
                    <a:ext uri="{FF2B5EF4-FFF2-40B4-BE49-F238E27FC236}">
                      <a16:creationId xmlns:a16="http://schemas.microsoft.com/office/drawing/2014/main" id="{DA1AE472-354A-AE96-EFCD-817029092C3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885912" y="3359205"/>
                  <a:ext cx="398157" cy="398157"/>
                </a:xfrm>
                <a:prstGeom prst="rect">
                  <a:avLst/>
                </a:prstGeom>
              </p:spPr>
            </p:pic>
            <p:pic>
              <p:nvPicPr>
                <p:cNvPr id="57" name="Graphic 56">
                  <a:extLst>
                    <a:ext uri="{FF2B5EF4-FFF2-40B4-BE49-F238E27FC236}">
                      <a16:creationId xmlns:a16="http://schemas.microsoft.com/office/drawing/2014/main" id="{65DE29BD-ECE7-CBAB-F310-B116252504D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009777" y="3506934"/>
                  <a:ext cx="150426" cy="150426"/>
                </a:xfrm>
                <a:prstGeom prst="rect">
                  <a:avLst/>
                </a:prstGeom>
              </p:spPr>
            </p:pic>
          </p:grpSp>
        </p:grpSp>
        <p:grpSp>
          <p:nvGrpSpPr>
            <p:cNvPr id="62" name="Group 61">
              <a:extLst>
                <a:ext uri="{FF2B5EF4-FFF2-40B4-BE49-F238E27FC236}">
                  <a16:creationId xmlns:a16="http://schemas.microsoft.com/office/drawing/2014/main" id="{2DDA3B42-75EA-BAA2-FA25-1AEA0EE165A9}"/>
                </a:ext>
              </a:extLst>
            </p:cNvPr>
            <p:cNvGrpSpPr/>
            <p:nvPr/>
          </p:nvGrpSpPr>
          <p:grpSpPr>
            <a:xfrm>
              <a:off x="3830052" y="2208212"/>
              <a:ext cx="581216" cy="581216"/>
              <a:chOff x="3830052" y="2208212"/>
              <a:chExt cx="581216" cy="581216"/>
            </a:xfrm>
          </p:grpSpPr>
          <p:sp>
            <p:nvSpPr>
              <p:cNvPr id="256" name="Oval 255">
                <a:extLst>
                  <a:ext uri="{FF2B5EF4-FFF2-40B4-BE49-F238E27FC236}">
                    <a16:creationId xmlns:a16="http://schemas.microsoft.com/office/drawing/2014/main" id="{A4AC2632-9FD5-269C-691D-D28BBBE35ED2}"/>
                  </a:ext>
                </a:extLst>
              </p:cNvPr>
              <p:cNvSpPr/>
              <p:nvPr/>
            </p:nvSpPr>
            <p:spPr bwMode="auto">
              <a:xfrm>
                <a:off x="3830052" y="2208212"/>
                <a:ext cx="581216" cy="581216"/>
              </a:xfrm>
              <a:prstGeom prst="ellipse">
                <a:avLst/>
              </a:prstGeom>
              <a:gradFill flip="none" rotWithShape="1">
                <a:gsLst>
                  <a:gs pos="0">
                    <a:srgbClr val="0078D4"/>
                  </a:gs>
                  <a:gs pos="80000">
                    <a:srgbClr val="399A91"/>
                  </a:gs>
                </a:gsLst>
                <a:path path="circle">
                  <a:fillToRect l="100000" t="100000"/>
                </a:path>
                <a:tileRect r="-100000" b="-100000"/>
              </a:gradFill>
              <a:ln w="63897" cap="flat">
                <a:noFill/>
                <a:prstDash val="solid"/>
                <a:miter/>
              </a:ln>
              <a:effectLst>
                <a:outerShdw blurRad="63500" dist="63500" dir="2700000" algn="tl" rotWithShape="0">
                  <a:prstClr val="black">
                    <a:alpha val="5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sz="2000" b="1">
                  <a:solidFill>
                    <a:srgbClr val="FFFFFF"/>
                  </a:solidFill>
                  <a:latin typeface="+mj-lt"/>
                </a:endParaRPr>
              </a:p>
            </p:txBody>
          </p:sp>
          <p:grpSp>
            <p:nvGrpSpPr>
              <p:cNvPr id="59" name="Group 58">
                <a:extLst>
                  <a:ext uri="{FF2B5EF4-FFF2-40B4-BE49-F238E27FC236}">
                    <a16:creationId xmlns:a16="http://schemas.microsoft.com/office/drawing/2014/main" id="{00BB0845-095F-F071-B1CD-D81D788E2DF6}"/>
                  </a:ext>
                </a:extLst>
              </p:cNvPr>
              <p:cNvGrpSpPr/>
              <p:nvPr/>
            </p:nvGrpSpPr>
            <p:grpSpPr>
              <a:xfrm>
                <a:off x="3921582" y="2299742"/>
                <a:ext cx="398157" cy="398157"/>
                <a:chOff x="6885912" y="3359205"/>
                <a:chExt cx="398157" cy="398157"/>
              </a:xfrm>
            </p:grpSpPr>
            <p:pic>
              <p:nvPicPr>
                <p:cNvPr id="60" name="Graphic 59">
                  <a:extLst>
                    <a:ext uri="{FF2B5EF4-FFF2-40B4-BE49-F238E27FC236}">
                      <a16:creationId xmlns:a16="http://schemas.microsoft.com/office/drawing/2014/main" id="{07576359-FBF2-4682-D014-6D93F925361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885912" y="3359205"/>
                  <a:ext cx="398157" cy="398157"/>
                </a:xfrm>
                <a:prstGeom prst="rect">
                  <a:avLst/>
                </a:prstGeom>
              </p:spPr>
            </p:pic>
            <p:pic>
              <p:nvPicPr>
                <p:cNvPr id="61" name="Graphic 60">
                  <a:extLst>
                    <a:ext uri="{FF2B5EF4-FFF2-40B4-BE49-F238E27FC236}">
                      <a16:creationId xmlns:a16="http://schemas.microsoft.com/office/drawing/2014/main" id="{8D475BFE-E6ED-0819-B01A-912680FD0091}"/>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009777" y="3506934"/>
                  <a:ext cx="150426" cy="150426"/>
                </a:xfrm>
                <a:prstGeom prst="rect">
                  <a:avLst/>
                </a:prstGeom>
              </p:spPr>
            </p:pic>
          </p:grpSp>
        </p:grpSp>
      </p:grpSp>
    </p:spTree>
    <p:extLst>
      <p:ext uri="{BB962C8B-B14F-4D97-AF65-F5344CB8AC3E}">
        <p14:creationId xmlns:p14="http://schemas.microsoft.com/office/powerpoint/2010/main" val="260415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12"/>
                                        </p:tgtEl>
                                        <p:attrNameLst>
                                          <p:attrName>ppt_x</p:attrName>
                                          <p:attrName>ppt_y</p:attrName>
                                        </p:attrNameLst>
                                      </p:cBhvr>
                                      <p:rCtr x="0" y="1736"/>
                                    </p:animMotion>
                                  </p:childTnLst>
                                </p:cTn>
                              </p:par>
                              <p:par>
                                <p:cTn id="10" presetID="10" presetClass="entr" presetSubtype="0" fill="hold"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50"/>
                                        <p:tgtEl>
                                          <p:spTgt spid="2"/>
                                        </p:tgtEl>
                                      </p:cBhvr>
                                    </p:animEffect>
                                  </p:childTnLst>
                                </p:cTn>
                              </p:par>
                              <p:par>
                                <p:cTn id="13" presetID="42" presetClass="path" presetSubtype="0" decel="100000" fill="hold" nodeType="withEffect">
                                  <p:stCondLst>
                                    <p:cond delay="250"/>
                                  </p:stCondLst>
                                  <p:childTnLst>
                                    <p:animMotion origin="layout" path="M -4.58333E-6 0.03889 L -4.58333E-6 3.7037E-7 " pathEditMode="relative" rAng="0" ptsTypes="AA">
                                      <p:cBhvr>
                                        <p:cTn id="14" dur="500" fill="hold"/>
                                        <p:tgtEl>
                                          <p:spTgt spid="2"/>
                                        </p:tgtEl>
                                        <p:attrNameLst>
                                          <p:attrName>ppt_x</p:attrName>
                                          <p:attrName>ppt_y</p:attrName>
                                        </p:attrNameLst>
                                      </p:cBhvr>
                                      <p:rCtr x="0" y="-1944"/>
                                    </p:animMotion>
                                  </p:childTnLst>
                                </p:cTn>
                              </p:par>
                              <p:par>
                                <p:cTn id="15" presetID="10"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50"/>
                                        <p:tgtEl>
                                          <p:spTgt spid="17"/>
                                        </p:tgtEl>
                                      </p:cBhvr>
                                    </p:animEffect>
                                  </p:childTnLst>
                                </p:cTn>
                              </p:par>
                              <p:par>
                                <p:cTn id="18" presetID="42" presetClass="path" presetSubtype="0" decel="100000" fill="hold" grpId="1" nodeType="withEffect">
                                  <p:stCondLst>
                                    <p:cond delay="500"/>
                                  </p:stCondLst>
                                  <p:childTnLst>
                                    <p:animMotion origin="layout" path="M -4.58333E-6 0.03889 L -4.58333E-6 3.7037E-7 " pathEditMode="relative" rAng="0" ptsTypes="AA">
                                      <p:cBhvr>
                                        <p:cTn id="19" dur="500" fill="hold"/>
                                        <p:tgtEl>
                                          <p:spTgt spid="17"/>
                                        </p:tgtEl>
                                        <p:attrNameLst>
                                          <p:attrName>ppt_x</p:attrName>
                                          <p:attrName>ppt_y</p:attrName>
                                        </p:attrNameLst>
                                      </p:cBhvr>
                                      <p:rCtr x="0" y="-1944"/>
                                    </p:animMotion>
                                  </p:childTnLst>
                                </p:cTn>
                              </p:par>
                              <p:par>
                                <p:cTn id="20" presetID="10" presetClass="entr" presetSubtype="0" fill="hold" grpId="0" nodeType="withEffect">
                                  <p:stCondLst>
                                    <p:cond delay="500"/>
                                  </p:stCondLst>
                                  <p:childTnLst>
                                    <p:set>
                                      <p:cBhvr>
                                        <p:cTn id="21" dur="1" fill="hold">
                                          <p:stCondLst>
                                            <p:cond delay="0"/>
                                          </p:stCondLst>
                                        </p:cTn>
                                        <p:tgtEl>
                                          <p:spTgt spid="181"/>
                                        </p:tgtEl>
                                        <p:attrNameLst>
                                          <p:attrName>style.visibility</p:attrName>
                                        </p:attrNameLst>
                                      </p:cBhvr>
                                      <p:to>
                                        <p:strVal val="visible"/>
                                      </p:to>
                                    </p:set>
                                    <p:animEffect transition="in" filter="fade">
                                      <p:cBhvr>
                                        <p:cTn id="22" dur="250"/>
                                        <p:tgtEl>
                                          <p:spTgt spid="181"/>
                                        </p:tgtEl>
                                      </p:cBhvr>
                                    </p:animEffect>
                                  </p:childTnLst>
                                </p:cTn>
                              </p:par>
                              <p:par>
                                <p:cTn id="23" presetID="42" presetClass="path" presetSubtype="0" decel="100000" fill="hold" grpId="1" nodeType="withEffect">
                                  <p:stCondLst>
                                    <p:cond delay="500"/>
                                  </p:stCondLst>
                                  <p:childTnLst>
                                    <p:animMotion origin="layout" path="M -4.58333E-6 0.03889 L -4.58333E-6 3.7037E-7 " pathEditMode="relative" rAng="0" ptsTypes="AA">
                                      <p:cBhvr>
                                        <p:cTn id="24" dur="500" fill="hold"/>
                                        <p:tgtEl>
                                          <p:spTgt spid="181"/>
                                        </p:tgtEl>
                                        <p:attrNameLst>
                                          <p:attrName>ppt_x</p:attrName>
                                          <p:attrName>ppt_y</p:attrName>
                                        </p:attrNameLst>
                                      </p:cBhvr>
                                      <p:rCtr x="0" y="-1944"/>
                                    </p:animMotion>
                                  </p:childTnLst>
                                </p:cTn>
                              </p:par>
                              <p:par>
                                <p:cTn id="25" presetID="10" presetClass="entr" presetSubtype="0" fill="hold" grpId="0" nodeType="withEffect">
                                  <p:stCondLst>
                                    <p:cond delay="50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250"/>
                                        <p:tgtEl>
                                          <p:spTgt spid="84"/>
                                        </p:tgtEl>
                                      </p:cBhvr>
                                    </p:animEffect>
                                  </p:childTnLst>
                                </p:cTn>
                              </p:par>
                              <p:par>
                                <p:cTn id="28" presetID="42" presetClass="path" presetSubtype="0" decel="100000" fill="hold" grpId="1" nodeType="withEffect">
                                  <p:stCondLst>
                                    <p:cond delay="500"/>
                                  </p:stCondLst>
                                  <p:childTnLst>
                                    <p:animMotion origin="layout" path="M -4.58333E-6 0.03889 L -4.58333E-6 3.7037E-7 " pathEditMode="relative" rAng="0" ptsTypes="AA">
                                      <p:cBhvr>
                                        <p:cTn id="29" dur="500" fill="hold"/>
                                        <p:tgtEl>
                                          <p:spTgt spid="84"/>
                                        </p:tgtEl>
                                        <p:attrNameLst>
                                          <p:attrName>ppt_x</p:attrName>
                                          <p:attrName>ppt_y</p:attrName>
                                        </p:attrNameLst>
                                      </p:cBhvr>
                                      <p:rCtr x="0" y="-1944"/>
                                    </p:animMotion>
                                  </p:childTnLst>
                                </p:cTn>
                              </p:par>
                              <p:par>
                                <p:cTn id="30" presetID="10" presetClass="entr" presetSubtype="0" fill="hold" grpId="0" nodeType="withEffect">
                                  <p:stCondLst>
                                    <p:cond delay="500"/>
                                  </p:stCondLst>
                                  <p:childTnLst>
                                    <p:set>
                                      <p:cBhvr>
                                        <p:cTn id="31" dur="1" fill="hold">
                                          <p:stCondLst>
                                            <p:cond delay="0"/>
                                          </p:stCondLst>
                                        </p:cTn>
                                        <p:tgtEl>
                                          <p:spTgt spid="182"/>
                                        </p:tgtEl>
                                        <p:attrNameLst>
                                          <p:attrName>style.visibility</p:attrName>
                                        </p:attrNameLst>
                                      </p:cBhvr>
                                      <p:to>
                                        <p:strVal val="visible"/>
                                      </p:to>
                                    </p:set>
                                    <p:animEffect transition="in" filter="fade">
                                      <p:cBhvr>
                                        <p:cTn id="32" dur="250"/>
                                        <p:tgtEl>
                                          <p:spTgt spid="182"/>
                                        </p:tgtEl>
                                      </p:cBhvr>
                                    </p:animEffect>
                                  </p:childTnLst>
                                </p:cTn>
                              </p:par>
                              <p:par>
                                <p:cTn id="33" presetID="42" presetClass="path" presetSubtype="0" decel="100000" fill="hold" grpId="1" nodeType="withEffect">
                                  <p:stCondLst>
                                    <p:cond delay="500"/>
                                  </p:stCondLst>
                                  <p:childTnLst>
                                    <p:animMotion origin="layout" path="M -4.58333E-6 0.03889 L -4.58333E-6 3.7037E-7 " pathEditMode="relative" rAng="0" ptsTypes="AA">
                                      <p:cBhvr>
                                        <p:cTn id="34" dur="500" fill="hold"/>
                                        <p:tgtEl>
                                          <p:spTgt spid="182"/>
                                        </p:tgtEl>
                                        <p:attrNameLst>
                                          <p:attrName>ppt_x</p:attrName>
                                          <p:attrName>ppt_y</p:attrName>
                                        </p:attrNameLst>
                                      </p:cBhvr>
                                      <p:rCtr x="0" y="-1944"/>
                                    </p:animMotion>
                                  </p:childTnLst>
                                </p:cTn>
                              </p:par>
                              <p:par>
                                <p:cTn id="35" presetID="10" presetClass="entr" presetSubtype="0" fill="hold" grpId="0" nodeType="withEffect">
                                  <p:stCondLst>
                                    <p:cond delay="500"/>
                                  </p:stCondLst>
                                  <p:childTnLst>
                                    <p:set>
                                      <p:cBhvr>
                                        <p:cTn id="36" dur="1" fill="hold">
                                          <p:stCondLst>
                                            <p:cond delay="0"/>
                                          </p:stCondLst>
                                        </p:cTn>
                                        <p:tgtEl>
                                          <p:spTgt spid="85"/>
                                        </p:tgtEl>
                                        <p:attrNameLst>
                                          <p:attrName>style.visibility</p:attrName>
                                        </p:attrNameLst>
                                      </p:cBhvr>
                                      <p:to>
                                        <p:strVal val="visible"/>
                                      </p:to>
                                    </p:set>
                                    <p:animEffect transition="in" filter="fade">
                                      <p:cBhvr>
                                        <p:cTn id="37" dur="250"/>
                                        <p:tgtEl>
                                          <p:spTgt spid="85"/>
                                        </p:tgtEl>
                                      </p:cBhvr>
                                    </p:animEffect>
                                  </p:childTnLst>
                                </p:cTn>
                              </p:par>
                              <p:par>
                                <p:cTn id="38" presetID="42" presetClass="path" presetSubtype="0" decel="100000" fill="hold" grpId="1" nodeType="withEffect">
                                  <p:stCondLst>
                                    <p:cond delay="500"/>
                                  </p:stCondLst>
                                  <p:childTnLst>
                                    <p:animMotion origin="layout" path="M -4.58333E-6 0.03889 L -4.58333E-6 3.7037E-7 " pathEditMode="relative" rAng="0" ptsTypes="AA">
                                      <p:cBhvr>
                                        <p:cTn id="39" dur="500" fill="hold"/>
                                        <p:tgtEl>
                                          <p:spTgt spid="85"/>
                                        </p:tgtEl>
                                        <p:attrNameLst>
                                          <p:attrName>ppt_x</p:attrName>
                                          <p:attrName>ppt_y</p:attrName>
                                        </p:attrNameLst>
                                      </p:cBhvr>
                                      <p:rCtr x="0" y="-1944"/>
                                    </p:animMotion>
                                  </p:childTnLst>
                                </p:cTn>
                              </p:par>
                              <p:par>
                                <p:cTn id="40" presetID="10" presetClass="entr" presetSubtype="0" fill="hold" grpId="0" nodeType="withEffect">
                                  <p:stCondLst>
                                    <p:cond delay="75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50"/>
                                        <p:tgtEl>
                                          <p:spTgt spid="3"/>
                                        </p:tgtEl>
                                      </p:cBhvr>
                                    </p:animEffect>
                                  </p:childTnLst>
                                </p:cTn>
                              </p:par>
                              <p:par>
                                <p:cTn id="43" presetID="42" presetClass="path" presetSubtype="0" decel="100000" fill="hold" grpId="1" nodeType="withEffect">
                                  <p:stCondLst>
                                    <p:cond delay="750"/>
                                  </p:stCondLst>
                                  <p:childTnLst>
                                    <p:animMotion origin="layout" path="M -4.58333E-6 0.03889 L -4.58333E-6 3.7037E-7 " pathEditMode="relative" rAng="0" ptsTypes="AA">
                                      <p:cBhvr>
                                        <p:cTn id="44"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1" grpId="1"/>
      <p:bldP spid="182" grpId="0"/>
      <p:bldP spid="182" grpId="1"/>
      <p:bldP spid="12" grpId="0"/>
      <p:bldP spid="12" grpId="1"/>
      <p:bldP spid="17" grpId="0"/>
      <p:bldP spid="17" grpId="1"/>
      <p:bldP spid="84" grpId="0"/>
      <p:bldP spid="84" grpId="1"/>
      <p:bldP spid="85" grpId="0"/>
      <p:bldP spid="85" grpId="1"/>
      <p:bldP spid="3" grpId="0"/>
      <p:bldP spid="3"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3_Microsoft Security Dark">
  <a:themeElements>
    <a:clrScheme name="Microsoft Security Dark">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8DC8E8"/>
      </a:hlink>
      <a:folHlink>
        <a:srgbClr val="8DC8E8"/>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Dark-ZUMFinal.potx" id="{F38FC898-B5FB-4E93-8F10-5935341B5E7D}" vid="{3FB78618-6100-4E22-854B-A70A7BF6A75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false</Uploaded>
  </documentManagement>
</p:properties>
</file>

<file path=customXml/itemProps1.xml><?xml version="1.0" encoding="utf-8"?>
<ds:datastoreItem xmlns:ds="http://schemas.openxmlformats.org/officeDocument/2006/customXml" ds:itemID="{3309B6EA-9F10-440F-90F5-0F532D15726B}"/>
</file>

<file path=customXml/itemProps2.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3.xml><?xml version="1.0" encoding="utf-8"?>
<ds:datastoreItem xmlns:ds="http://schemas.openxmlformats.org/officeDocument/2006/customXml" ds:itemID="{A9A540A9-8C5E-4F15-9EEC-FA709D8E03C3}">
  <ds:schemaRefs>
    <ds:schemaRef ds:uri="bf2380a9-f059-4440-9b0c-00bda5ce37de"/>
    <ds:schemaRef ds:uri="http://schemas.microsoft.com/office/2006/metadata/properties"/>
    <ds:schemaRef ds:uri="http://www.w3.org/XML/1998/namespace"/>
    <ds:schemaRef ds:uri="http://schemas.microsoft.com/office/2006/documentManagement/types"/>
    <ds:schemaRef ds:uri="http://schemas.microsoft.com/sharepoint/v3"/>
    <ds:schemaRef ds:uri="0c00efa8-99df-4343-9c36-3998544861d9"/>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M365_template2025</Template>
  <TotalTime>244</TotalTime>
  <Words>6063</Words>
  <Application>Microsoft Office PowerPoint</Application>
  <PresentationFormat>Widescreen</PresentationFormat>
  <Paragraphs>630</Paragraphs>
  <Slides>36</Slides>
  <Notes>32</Notes>
  <HiddenSlides>1</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36</vt:i4>
      </vt:variant>
    </vt:vector>
  </HeadingPairs>
  <TitlesOfParts>
    <vt:vector size="56" baseType="lpstr">
      <vt:lpstr>Aptos</vt:lpstr>
      <vt:lpstr>Aptos Display</vt:lpstr>
      <vt:lpstr>Arial</vt:lpstr>
      <vt:lpstr>Calibri</vt:lpstr>
      <vt:lpstr>Calibri Light</vt:lpstr>
      <vt:lpstr>Consolas</vt:lpstr>
      <vt:lpstr>Poppins</vt:lpstr>
      <vt:lpstr>Roboto</vt:lpstr>
      <vt:lpstr>Segoe Sans Display</vt:lpstr>
      <vt:lpstr>Segoe Sans Display Semibold</vt:lpstr>
      <vt:lpstr>Segoe UI</vt:lpstr>
      <vt:lpstr>Segoe UI Semibold</vt:lpstr>
      <vt:lpstr>Segoe UI Variable Display Semib</vt:lpstr>
      <vt:lpstr>Segoe UI Variable Display Semibold</vt:lpstr>
      <vt:lpstr>Symbol</vt:lpstr>
      <vt:lpstr>ui-sans-serif</vt:lpstr>
      <vt:lpstr>Wingdings</vt:lpstr>
      <vt:lpstr>Office Theme</vt:lpstr>
      <vt:lpstr>Microsoft 365 Template Light</vt:lpstr>
      <vt:lpstr>3_Microsoft Security Dark</vt:lpstr>
      <vt:lpstr>Modernizing Security Operations Using Security Copilot</vt:lpstr>
      <vt:lpstr>Microsoft 365 Community Conference</vt:lpstr>
      <vt:lpstr>Join the event app to access:</vt:lpstr>
      <vt:lpstr>PowerPoint Presentation</vt:lpstr>
      <vt:lpstr>Agenda</vt:lpstr>
      <vt:lpstr>What is Security Copilot?</vt:lpstr>
      <vt:lpstr>Security Copilot’s purpose Tackling industry challenges</vt:lpstr>
      <vt:lpstr>How Microsoft solves these challenges</vt:lpstr>
      <vt:lpstr>Microsoft Threat Intelligence The industry’s largest vector coverage powered by 78T daily signals</vt:lpstr>
      <vt:lpstr>Why it exists</vt:lpstr>
      <vt:lpstr>meme</vt:lpstr>
      <vt:lpstr>Defenders need a new approach </vt:lpstr>
      <vt:lpstr>Attackers leverage AI in creative ways</vt:lpstr>
      <vt:lpstr>Hands up if you’re not  “officially” a security person</vt:lpstr>
      <vt:lpstr>Security Copilot is not just for security folks!</vt:lpstr>
      <vt:lpstr>How Security Copilot works</vt:lpstr>
      <vt:lpstr>Prompt processing in Security Copilot</vt:lpstr>
      <vt:lpstr>Data flow for Security Copilot</vt:lpstr>
      <vt:lpstr>The orchestrator: threat intelligence selection</vt:lpstr>
      <vt:lpstr>Microsoft Threat Intelligence The industry’s largest vector coverage powered by 78T daily signals</vt:lpstr>
      <vt:lpstr>Standalone vs. embedded</vt:lpstr>
      <vt:lpstr>Experiences to meet you where and how you work</vt:lpstr>
      <vt:lpstr>Experiences to meet you where and how you work </vt:lpstr>
      <vt:lpstr>Microsoft Security Six product families integrating over 50 product categories </vt:lpstr>
      <vt:lpstr>Extensibility and Agents</vt:lpstr>
      <vt:lpstr>What are plugins?</vt:lpstr>
      <vt:lpstr>Extending Intelligence through custom plugins Types of custom plugins </vt:lpstr>
      <vt:lpstr>Knowledge bases</vt:lpstr>
      <vt:lpstr>Agents to empower roles across security and IT</vt:lpstr>
      <vt:lpstr>Demo</vt:lpstr>
      <vt:lpstr>Wrap up</vt:lpstr>
      <vt:lpstr>PowerPoint Presentation</vt:lpstr>
      <vt:lpstr>Microsoft Security Customer Connection Program (MCCP)</vt:lpstr>
      <vt:lpstr>Expertise and tools for your journey</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Jennifer Burdett</cp:lastModifiedBy>
  <cp:revision>2</cp:revision>
  <dcterms:created xsi:type="dcterms:W3CDTF">2025-04-08T16:47:37Z</dcterms:created>
  <dcterms:modified xsi:type="dcterms:W3CDTF">2025-05-02T14:24:32Z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