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authors.xml" ContentType="application/vnd.ms-powerpoint.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6" r:id="rId2"/>
    <p:sldMasterId id="2147483765" r:id="rId3"/>
  </p:sldMasterIdLst>
  <p:notesMasterIdLst>
    <p:notesMasterId r:id="rId47"/>
  </p:notesMasterIdLst>
  <p:sldIdLst>
    <p:sldId id="256" r:id="rId4"/>
    <p:sldId id="267" r:id="rId5"/>
    <p:sldId id="567" r:id="rId6"/>
    <p:sldId id="2147479750" r:id="rId7"/>
    <p:sldId id="2147479679" r:id="rId8"/>
    <p:sldId id="258" r:id="rId9"/>
    <p:sldId id="2147483647" r:id="rId10"/>
    <p:sldId id="271" r:id="rId11"/>
    <p:sldId id="257" r:id="rId12"/>
    <p:sldId id="279" r:id="rId13"/>
    <p:sldId id="273" r:id="rId14"/>
    <p:sldId id="2147479702" r:id="rId15"/>
    <p:sldId id="2147479757" r:id="rId16"/>
    <p:sldId id="275" r:id="rId17"/>
    <p:sldId id="272" r:id="rId18"/>
    <p:sldId id="265" r:id="rId19"/>
    <p:sldId id="2147479729" r:id="rId20"/>
    <p:sldId id="280" r:id="rId21"/>
    <p:sldId id="278" r:id="rId22"/>
    <p:sldId id="2147481096" r:id="rId23"/>
    <p:sldId id="2147481117" r:id="rId24"/>
    <p:sldId id="264" r:id="rId25"/>
    <p:sldId id="276" r:id="rId26"/>
    <p:sldId id="2147479773" r:id="rId27"/>
    <p:sldId id="268" r:id="rId28"/>
    <p:sldId id="2147479774" r:id="rId29"/>
    <p:sldId id="270" r:id="rId30"/>
    <p:sldId id="274" r:id="rId31"/>
    <p:sldId id="2147479704" r:id="rId32"/>
    <p:sldId id="2147479696" r:id="rId33"/>
    <p:sldId id="2147479779" r:id="rId34"/>
    <p:sldId id="2147470526" r:id="rId35"/>
    <p:sldId id="2147479781" r:id="rId36"/>
    <p:sldId id="2147479746" r:id="rId37"/>
    <p:sldId id="2147470532" r:id="rId38"/>
    <p:sldId id="2147479727" r:id="rId39"/>
    <p:sldId id="282" r:id="rId40"/>
    <p:sldId id="262" r:id="rId41"/>
    <p:sldId id="2134805161" r:id="rId42"/>
    <p:sldId id="259" r:id="rId43"/>
    <p:sldId id="2147480288" r:id="rId44"/>
    <p:sldId id="566" r:id="rId45"/>
    <p:sldId id="26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5CDA59AC-9A04-4B84-B552-D5BD42FEA0BD}">
          <p14:sldIdLst>
            <p14:sldId id="256"/>
            <p14:sldId id="267"/>
            <p14:sldId id="567"/>
          </p14:sldIdLst>
        </p14:section>
        <p14:section name="About" id="{5AE949EF-A9CD-4FA5-B77F-A4D1F9771C9F}">
          <p14:sldIdLst>
            <p14:sldId id="2147479750"/>
            <p14:sldId id="2147479679"/>
            <p14:sldId id="258"/>
            <p14:sldId id="2147483647"/>
            <p14:sldId id="271"/>
            <p14:sldId id="257"/>
            <p14:sldId id="279"/>
            <p14:sldId id="273"/>
            <p14:sldId id="2147479702"/>
            <p14:sldId id="2147479757"/>
            <p14:sldId id="275"/>
            <p14:sldId id="272"/>
            <p14:sldId id="265"/>
            <p14:sldId id="2147479729"/>
            <p14:sldId id="280"/>
            <p14:sldId id="278"/>
            <p14:sldId id="2147481096"/>
            <p14:sldId id="2147481117"/>
            <p14:sldId id="264"/>
            <p14:sldId id="276"/>
            <p14:sldId id="2147479773"/>
            <p14:sldId id="268"/>
            <p14:sldId id="2147479774"/>
            <p14:sldId id="270"/>
            <p14:sldId id="274"/>
            <p14:sldId id="2147479704"/>
            <p14:sldId id="2147479696"/>
            <p14:sldId id="2147479779"/>
            <p14:sldId id="2147470526"/>
            <p14:sldId id="2147479781"/>
            <p14:sldId id="2147479746"/>
            <p14:sldId id="2147470532"/>
            <p14:sldId id="2147479727"/>
            <p14:sldId id="282"/>
            <p14:sldId id="262"/>
            <p14:sldId id="2134805161"/>
            <p14:sldId id="259"/>
            <p14:sldId id="2147480288"/>
            <p14:sldId id="566"/>
            <p14:sldId id="269"/>
          </p14:sldIdLst>
        </p14:section>
        <p14:section name="Appendix" id="{BA480343-D8BD-4A6F-AFAB-C9FEDDE9489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87DE"/>
    <a:srgbClr val="091F2C"/>
    <a:srgbClr val="D962FA"/>
    <a:srgbClr val="F69991"/>
    <a:srgbClr val="E77DC6"/>
    <a:srgbClr val="08609C"/>
    <a:srgbClr val="2DB6FF"/>
    <a:srgbClr val="2CB6FF"/>
    <a:srgbClr val="23AAF7"/>
    <a:srgbClr val="017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B55E1C-FFF3-4E3F-8B9C-9451E118267B}" v="11" dt="2025-05-12T15:13:33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1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55" Type="http://schemas.openxmlformats.org/officeDocument/2006/relationships/customXml" Target="../customXml/item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microsoft.com/office/2018/10/relationships/authors" Target="author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56" Type="http://schemas.openxmlformats.org/officeDocument/2006/relationships/customXml" Target="../customXml/item3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4C1868-81E2-47AD-A0CA-8BC794D7BB9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C39E19-974F-4B90-B9A5-59693371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6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C98B6-7EF2-4BE6-BC7B-A1126EA13A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418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1C089-2F89-1922-67A2-DA0313F93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14E894-91F0-ACD3-A526-EC3FE0713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D3D9BB-5DD7-36FD-750A-212BAE6FC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 defTabSz="914400">
              <a:lnSpc>
                <a:spcPct val="100000"/>
              </a:lnSpc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7F3523-5DFF-B65A-3344-13821FCA9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EEBFDB-3C4B-2A0D-34AD-6BD35C9FE4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7039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 marL="0" algn="l" defTabSz="1097280" rtl="0" eaLnBrk="1" fontAlgn="base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35F2AF-5027-6FB8-B66D-103036BA18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832370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89003-1A12-B31F-30C9-232C61208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D3F400-5BA6-D7D0-7424-EC7B22872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E8A8A-1986-903B-5729-DD57AC09D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 fontAlgn="base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609BA-4DAD-70A8-5674-B1FA6BCD5F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E148A4-2E02-A5F3-B046-63CF2718E24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41863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770C2-4F1F-21A8-2095-E725EB75A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958168-2C9B-2612-C5D3-68346CFE2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D12E59-733E-AD33-15E4-F9E31FACD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A60F84-3B13-CD23-99B4-414F56D05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614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4773A-1A77-6048-6495-44D428366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184496-D1DD-3A08-1470-52191945FA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8754F2-CFDB-6911-3E46-CA997EE496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74E0E-1065-885A-150F-35FF77C227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027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E432A-5F0E-FC48-B8E7-214860063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378208-5F5D-A863-470E-5AF6B892CF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290F80-4252-3FA9-43C3-ECB3836FD3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 fontAlgn="base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3718E-EB1C-7205-D86F-59413D4E4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37A4F4-03AB-D334-87AA-EB3BD968FF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764056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 marL="0" algn="l" defTabSz="1097280" rtl="0" eaLnBrk="1" fontAlgn="base" latinLnBrk="0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35F2AF-5027-6FB8-B66D-103036BA18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366562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662F5-F14C-6230-1D4D-84206ED32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E08C8C-DD01-5C0C-4CCF-0EE929BA6A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03B8BA-BC46-A52A-AE75-F670E0A6BA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 marL="342900" lvl="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8EC8A-57E1-25A4-7E89-3A12A9C6F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0EEC18-16ED-5075-82EF-89E6D780C9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515907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C98B6-7EF2-4BE6-BC7B-A1126EA13A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157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BF37B-F07D-F2A7-66F7-39B239155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3546-48F5-087F-9BE5-B585ED686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B2DDF8-6871-6F1D-96E5-BD7E2B0380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D2F0D-DEC2-0480-105E-F7D9978B2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C98B6-7EF2-4BE6-BC7B-A1126EA13A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94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006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997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781A41-8E83-15DB-A7FF-A61F563504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796069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 fontAlgn="base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781A41-8E83-15DB-A7FF-A61F563504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23919288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AFF13-542A-46DB-8B69-2DE1DD096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285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089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0AFF13-542A-46DB-8B69-2DE1DD0967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64750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50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761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7361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99893-DEF1-4E3A-AD37-35F538ACC814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23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BEDC1-79D9-37F5-E3C0-75FBEC00E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1A0E69-B895-C1A4-2976-ACB1BA506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7ADF5-581B-7693-61C6-CBF6DBF5D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400">
              <a:lnSpc>
                <a:spcPct val="100000"/>
              </a:lnSpc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D8F49B4-6345-E88C-7A5E-C1362FC6AFD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27A5C2-D4B5-92C4-5B5C-4854DC12F2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4E71311-C74A-DF2A-56E9-8E01214488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 8:11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038212-0769-DD79-A5C1-08C9DBF5E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897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06835-FF50-6CAB-2824-6228FEFE3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61AE24-03A2-0F4D-1EE8-3227DDCFAB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85CD55-C623-8B56-5E14-7FD8670304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389812-7E80-9190-2163-1FC11AEC17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D1CED4-A7C6-4497-A7B3-283CC61C59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251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EF674-687C-4523-AB9A-39F3E48DCA2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956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DDA73-D132-AE53-10DE-AF36DB7BF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CA370-70BF-D62B-027F-2C9B1C8127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DF042F-5441-79FE-23B4-DE7ECB05AA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315BC61F-B934-452A-625E-9804D19928F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CD8B8-7394-5DC3-0D52-A8E3332D774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8C793D8-F22A-55FC-B687-32B228F0B58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 8:11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B12A4-93DF-94B3-03B9-51A5CA8DA3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099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0C910-0166-48E0-B8EF-5071277A02A8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 8:11 AM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57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2843E-4E3F-4539-8169-3BC120CDD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053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42FA3-FA83-B012-DB08-BBBA207A0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7A6DD2-1393-843D-66F4-D68958F267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2A5356-06A5-45F3-E48D-82CC7D747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DA660-8D5A-4E2D-B5CA-4F0258227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C98B6-7EF2-4BE6-BC7B-A1126EA13A0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411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9BFC05-8E33-C884-669A-1A1D054812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705422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/>
          <a:lstStyle/>
          <a:p>
            <a:pPr marL="0" marR="0" lvl="0" indent="0" algn="l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97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8CCEB-9B74-4B06-A035-26CD3C1A7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pPr marL="0" marR="0" lvl="0" indent="0" algn="r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35F2AF-5027-6FB8-B66D-103036BA183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171700" cy="457200"/>
          </a:xfrm>
        </p:spPr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4773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jpe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jpe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6.sv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1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jpe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6.sv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1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resentation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233ADA-E271-6E93-F32E-718454D76C3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MS logo gray - EMF">
            <a:extLst>
              <a:ext uri="{FF2B5EF4-FFF2-40B4-BE49-F238E27FC236}">
                <a16:creationId xmlns:a16="http://schemas.microsoft.com/office/drawing/2014/main" id="{F64DBD9B-57E9-BAEC-DDB8-E957620339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10482944" y="13063873"/>
            <a:ext cx="1366440" cy="292608"/>
          </a:xfrm>
          <a:prstGeom prst="rect">
            <a:avLst/>
          </a:prstGeom>
        </p:spPr>
      </p:pic>
      <p:pic>
        <p:nvPicPr>
          <p:cNvPr id="10" name="Picture 9" descr="A blue text on a dark background&#10;&#10;AI-generated content may be incorrect.">
            <a:extLst>
              <a:ext uri="{FF2B5EF4-FFF2-40B4-BE49-F238E27FC236}">
                <a16:creationId xmlns:a16="http://schemas.microsoft.com/office/drawing/2014/main" id="{F91EBE01-28A7-9587-582B-5D328ACBDE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552" y="569042"/>
            <a:ext cx="3765004" cy="89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8597" y="4573783"/>
            <a:ext cx="8193024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8597" y="6135070"/>
            <a:ext cx="1645920" cy="13939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647609" y="613507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  <p:pic>
        <p:nvPicPr>
          <p:cNvPr id="12" name="MS logo gray - EMF">
            <a:extLst>
              <a:ext uri="{FF2B5EF4-FFF2-40B4-BE49-F238E27FC236}">
                <a16:creationId xmlns:a16="http://schemas.microsoft.com/office/drawing/2014/main" id="{AAF3FFA6-DD3A-C046-9BAB-42C1143979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38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1E7546-6F08-2CA1-9CC5-8B527B1021C5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5385" y="298383"/>
            <a:ext cx="11511815" cy="628529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4782490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1459914"/>
            <a:ext cx="3898901" cy="2954655"/>
          </a:xfrm>
          <a:noFill/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97FAD9B-A5D2-21B8-8608-91E00CEB98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4200" y="4846320"/>
            <a:ext cx="389534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88ED4D0F-6F82-3B01-3ED2-6BDBFA45E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82" y="129394"/>
            <a:ext cx="3122228" cy="13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8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926421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949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2831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2180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90484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6265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484214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8FAD-25B6-4A21-C15F-F4D4AED4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5080305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92576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Rainbow Blank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239FA0-8DC7-5F1D-3921-B8597DF32CB1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22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765658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25860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64287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72853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17682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848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0621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40676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95169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0553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38315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032533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04799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9291613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313324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054059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556930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723810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387753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4382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388983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rk blank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2595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19446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106905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24140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569992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22830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527661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472086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873244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505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000682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rainbow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018685"/>
      </p:ext>
    </p:extLst>
  </p:cSld>
  <p:clrMapOvr>
    <a:masterClrMapping/>
  </p:clrMapOvr>
  <p:transition>
    <p:fade/>
  </p:transition>
  <p:hf sldNum="0"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A31B0-DA79-E282-BD21-42CF3B67D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233724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5AB3C7-DD87-C9B0-751D-F81E1404C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4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197034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359283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7703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10367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708753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77311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1">
    <p:bg>
      <p:bgPr>
        <a:gradFill>
          <a:gsLst>
            <a:gs pos="0">
              <a:srgbClr val="D8C3B2"/>
            </a:gs>
            <a:gs pos="50000">
              <a:srgbClr val="D9D9D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0A2749-4F90-7323-9A4E-826285B08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1D8404-1FE1-D734-52BC-5516B5DAF804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86EACC-0683-3D2F-39BB-900F49241AF6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2EF10A-8F26-D91C-B214-AB6F79AF02F6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0B737CA8-3C4D-E1B8-736D-CC1ABF864169}"/>
              </a:ext>
            </a:extLst>
          </p:cNvPr>
          <p:cNvSpPr/>
          <p:nvPr userDrawn="1"/>
        </p:nvSpPr>
        <p:spPr bwMode="auto">
          <a:xfrm>
            <a:off x="2" y="7180084"/>
            <a:ext cx="2781299" cy="156418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44000">
                <a:srgbClr val="CBCCCA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273C6E69-8511-450E-C31E-A3A4D2852A67}"/>
              </a:ext>
            </a:extLst>
          </p:cNvPr>
          <p:cNvSpPr/>
          <p:nvPr userDrawn="1"/>
        </p:nvSpPr>
        <p:spPr bwMode="auto">
          <a:xfrm>
            <a:off x="2653122" y="7661557"/>
            <a:ext cx="8498975" cy="3574719"/>
          </a:xfrm>
          <a:prstGeom prst="parallelogram">
            <a:avLst>
              <a:gd name="adj" fmla="val 152384"/>
            </a:avLst>
          </a:prstGeom>
          <a:solidFill>
            <a:srgbClr val="E8E6DF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>
            <a:softEdge rad="1270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16FB0F-48B8-0816-7372-98CF7DECEF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917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2">
    <p:bg>
      <p:bgPr>
        <a:gradFill flip="none" rotWithShape="1">
          <a:gsLst>
            <a:gs pos="0">
              <a:srgbClr val="D8C3B2"/>
            </a:gs>
            <a:gs pos="78000">
              <a:srgbClr val="B9DCD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FDABF6E2-8634-56F0-BA35-2515F525FAD7}"/>
              </a:ext>
            </a:extLst>
          </p:cNvPr>
          <p:cNvSpPr/>
          <p:nvPr userDrawn="1"/>
        </p:nvSpPr>
        <p:spPr bwMode="auto">
          <a:xfrm>
            <a:off x="0" y="7090288"/>
            <a:ext cx="2605549" cy="164882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B9DCD2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5BB8A-3909-89EF-52EA-2AA63073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186C717-BF4E-105D-C37C-BC3A29664695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D1421E-168A-9D2F-DB21-B75110B101B0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F8B25A-FC33-B9BC-94B0-CD44AB119EE0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66752A-893F-EA53-F029-9E7F202175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6976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3">
    <p:bg>
      <p:bgPr>
        <a:gradFill>
          <a:gsLst>
            <a:gs pos="0">
              <a:srgbClr val="D8C3B2"/>
            </a:gs>
            <a:gs pos="100000">
              <a:srgbClr val="8DC8E8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1711F168-3F65-AE6B-C908-229B40B528EC}"/>
              </a:ext>
            </a:extLst>
          </p:cNvPr>
          <p:cNvSpPr/>
          <p:nvPr userDrawn="1"/>
        </p:nvSpPr>
        <p:spPr bwMode="auto">
          <a:xfrm>
            <a:off x="0" y="7278329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5560D-B63F-52EA-2F62-2ADF97201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9BE91DE-1DA9-FB93-A12F-95B83C31B389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E1A08E-D913-81CA-3F4A-8D149AEAC357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BBABF1-EB7D-02B9-F56E-CBCC2EB6A958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2519F7-2E51-02E3-7325-00A21C6FDD2B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81280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7560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4">
    <p:bg>
      <p:bgPr>
        <a:gradFill>
          <a:gsLst>
            <a:gs pos="0">
              <a:srgbClr val="D8C3B2"/>
            </a:gs>
            <a:gs pos="93000">
              <a:srgbClr val="D59ED7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888B9531-3655-F72C-2999-D30BB7082D63}"/>
              </a:ext>
            </a:extLst>
          </p:cNvPr>
          <p:cNvSpPr/>
          <p:nvPr userDrawn="1"/>
        </p:nvSpPr>
        <p:spPr bwMode="auto">
          <a:xfrm>
            <a:off x="0" y="6968613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C5B4E3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55512-95E0-7072-8200-66F7D67A8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A7F286-52F0-7BE8-481E-7AFB02DA6053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AF0B8E-CAD2-EEFA-3170-6B7EA60A3E1F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AF6069-6569-CF6C-0B17-CF4B509DC0D7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8522F6-2E28-FF4B-5760-DE6B2CC72B6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460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23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781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2249381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2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150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905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log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1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01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192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7453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795947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440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614436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762900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34869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381107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2842332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42302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ky with white clouds&#10;&#10;Description automatically generated">
            <a:extLst>
              <a:ext uri="{FF2B5EF4-FFF2-40B4-BE49-F238E27FC236}">
                <a16:creationId xmlns:a16="http://schemas.microsoft.com/office/drawing/2014/main" id="{79BAFC8C-EB9A-06B0-36D4-AEB224BFA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29"/>
            <a:ext cx="12192000" cy="68695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F13F4-2AA0-2751-9C54-183410D351E2}"/>
              </a:ext>
            </a:extLst>
          </p:cNvPr>
          <p:cNvSpPr/>
          <p:nvPr userDrawn="1"/>
        </p:nvSpPr>
        <p:spPr>
          <a:xfrm>
            <a:off x="0" y="0"/>
            <a:ext cx="6616700" cy="6858000"/>
          </a:xfrm>
          <a:prstGeom prst="rect">
            <a:avLst/>
          </a:prstGeom>
          <a:gradFill flip="none" rotWithShape="1">
            <a:gsLst>
              <a:gs pos="26000">
                <a:schemeClr val="bg1">
                  <a:alpha val="58000"/>
                </a:schemeClr>
              </a:gs>
              <a:gs pos="70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AB79229-7EF8-8D54-ED6D-2A2E11C7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21" y="3202170"/>
            <a:ext cx="7683500" cy="895065"/>
          </a:xfrm>
        </p:spPr>
        <p:txBody>
          <a:bodyPr/>
          <a:lstStyle>
            <a:lvl1pPr>
              <a:defRPr>
                <a:solidFill>
                  <a:srgbClr val="46366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4FD65AF-CF48-C43D-0B1B-B1AD516E4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235" y="4236857"/>
            <a:ext cx="6823075" cy="4545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FE4DE3-3527-1991-05B6-5D4EBF6178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275" y="549275"/>
            <a:ext cx="128778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5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2630F-9D54-C9E6-5F76-BA1370320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27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2764203"/>
            <a:ext cx="4848632" cy="1329595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3678325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B97909A9-0FC0-37F2-6376-850FAC681C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2762139"/>
              </p:ext>
            </p:extLst>
          </p:nvPr>
        </p:nvGraphicFramePr>
        <p:xfrm>
          <a:off x="405068" y="1220920"/>
          <a:ext cx="11281874" cy="5160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133">
                  <a:extLst>
                    <a:ext uri="{9D8B030D-6E8A-4147-A177-3AD203B41FA5}">
                      <a16:colId xmlns:a16="http://schemas.microsoft.com/office/drawing/2014/main" val="1390029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59514786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4018960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3331556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83407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9632832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784056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051203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73308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0124304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2660781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1597678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13914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38515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9981624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9336712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227003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8269985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1063403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760594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4555248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829877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7453422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6696814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6941057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0565814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69013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03774381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243647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466717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642522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0450885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4372072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0644037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4545416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58390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453613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3786915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157415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809845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347376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61362191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3575699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5662586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125269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4737713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8344593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136942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64116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9076630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904002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77224148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57561393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85726897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6657541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095504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5120846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900872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446777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36430234"/>
                    </a:ext>
                  </a:extLst>
                </a:gridCol>
              </a:tblGrid>
              <a:tr h="260509">
                <a:tc rowSpan="2">
                  <a:txBody>
                    <a:bodyPr/>
                    <a:lstStyle/>
                    <a:p>
                      <a:endParaRPr lang="en-US" sz="1100" b="1">
                        <a:solidFill>
                          <a:schemeClr val="bg1"/>
                        </a:solidFill>
                      </a:endParaRP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A9F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July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1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September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88717"/>
                  </a:ext>
                </a:extLst>
              </a:tr>
              <a:tr h="132734">
                <a:tc vMerge="1">
                  <a:txBody>
                    <a:bodyPr/>
                    <a:lstStyle/>
                    <a:p>
                      <a:pPr algn="ctr"/>
                      <a:endParaRPr lang="en-US" sz="1100" b="1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604929"/>
                  </a:ext>
                </a:extLst>
              </a:tr>
              <a:tr h="56706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Event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70698"/>
                  </a:ext>
                </a:extLst>
              </a:tr>
              <a:tr h="1264104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Exec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36363"/>
                  </a:ext>
                </a:extLst>
              </a:tr>
              <a:tr h="563795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Design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3349"/>
                  </a:ext>
                </a:extLst>
              </a:tr>
              <a:tr h="1605450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Demo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100205"/>
                  </a:ext>
                </a:extLst>
              </a:tr>
              <a:tr h="76663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Production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3135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314B20-A0AB-A0A8-C31F-AEC74A658F75}"/>
              </a:ext>
            </a:extLst>
          </p:cNvPr>
          <p:cNvSpPr/>
          <p:nvPr userDrawn="1"/>
        </p:nvSpPr>
        <p:spPr bwMode="auto">
          <a:xfrm>
            <a:off x="11001202" y="147548"/>
            <a:ext cx="137160" cy="1635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16491-BFE6-1AE5-A965-BF490B31D68A}"/>
              </a:ext>
            </a:extLst>
          </p:cNvPr>
          <p:cNvSpPr txBox="1"/>
          <p:nvPr userDrawn="1"/>
        </p:nvSpPr>
        <p:spPr>
          <a:xfrm>
            <a:off x="11240444" y="147548"/>
            <a:ext cx="7130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Confirmed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65B7C-BDED-4516-D95D-CCFC46C51D24}"/>
              </a:ext>
            </a:extLst>
          </p:cNvPr>
          <p:cNvSpPr/>
          <p:nvPr userDrawn="1"/>
        </p:nvSpPr>
        <p:spPr bwMode="auto">
          <a:xfrm>
            <a:off x="11001202" y="442930"/>
            <a:ext cx="137160" cy="1635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37FDE-7AD0-C7B4-0860-1DCD30A34A0E}"/>
              </a:ext>
            </a:extLst>
          </p:cNvPr>
          <p:cNvSpPr txBox="1"/>
          <p:nvPr userDrawn="1"/>
        </p:nvSpPr>
        <p:spPr>
          <a:xfrm>
            <a:off x="11240444" y="432359"/>
            <a:ext cx="6052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Tentative</a:t>
            </a:r>
          </a:p>
        </p:txBody>
      </p:sp>
    </p:spTree>
    <p:extLst>
      <p:ext uri="{BB962C8B-B14F-4D97-AF65-F5344CB8AC3E}">
        <p14:creationId xmlns:p14="http://schemas.microsoft.com/office/powerpoint/2010/main" val="1691065828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1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700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logo slid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618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448277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3924754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21722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80540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3441571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C7DB-1041-7236-0BB2-16EE1CF46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74F6C-F8B6-C7E0-5272-1452B6AB5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DBD6-2D95-53A0-6550-6A3E1B65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67985-0EDE-1AD5-4FF5-1CB87190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71BA-B0D8-3B90-709A-DA7D6231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648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46A9-3438-C511-CF4F-80CC12B2F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81F04-C7BF-843D-FE57-704330732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E4E3-C9A2-F325-58DA-2B2FFAF6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B05B-AD77-AAD0-D550-CCD8EA11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EA9D3-5E7E-3540-457E-7242CA46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303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496626" rtl="0" eaLnBrk="1" fontAlgn="base" hangingPunct="1">
              <a:spcBef>
                <a:spcPct val="0"/>
              </a:spcBef>
              <a:spcAft>
                <a:spcPct val="0"/>
              </a:spcAft>
              <a:defRPr lang="en-US" sz="3733" b="1" dirty="0">
                <a:solidFill>
                  <a:srgbClr val="FF00FE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667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400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133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1867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600" b="0">
                <a:latin typeface="Calibri Ligh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637339"/>
      </p:ext>
    </p:extLst>
  </p:cSld>
  <p:clrMapOvr>
    <a:masterClrMapping/>
  </p:clrMapOvr>
  <p:transition>
    <p:fade/>
  </p:transition>
  <p:hf sldNum="0" hdr="0" ft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425541"/>
            <a:ext cx="4167887" cy="1107996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2043" y="3962400"/>
            <a:ext cx="4164583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pic>
        <p:nvPicPr>
          <p:cNvPr id="7" name="MS logo gray - EMF" descr="Microsoft logo, gray text version">
            <a:extLst>
              <a:ext uri="{FF2B5EF4-FFF2-40B4-BE49-F238E27FC236}">
                <a16:creationId xmlns:a16="http://schemas.microsoft.com/office/drawing/2014/main" id="{DDC08157-A48C-4ACA-A5BB-EE2A866E10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16804B-3245-9A4C-A340-6FF89CF57D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6858000" cy="4308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1204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2496">
          <p15:clr>
            <a:srgbClr val="5ACBF0"/>
          </p15:clr>
        </p15:guide>
        <p15:guide id="3" pos="3360">
          <p15:clr>
            <a:srgbClr val="5ACBF0"/>
          </p15:clr>
        </p15:guide>
        <p15:guide id="5" orient="horz" pos="2160">
          <p15:clr>
            <a:srgbClr val="FBAE40"/>
          </p15:clr>
        </p15:guide>
        <p15:guide id="6" orient="horz" pos="2229">
          <p15:clr>
            <a:srgbClr val="5ACBF0"/>
          </p15:clr>
        </p15:guide>
        <p15:guide id="7" pos="2996">
          <p15:clr>
            <a:srgbClr val="5ACBF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2FB9F9C8-0B9C-4CF6-B60A-17629B4A2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4980" b="149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CF7750B4-02FA-1DFA-6885-0CB84BC2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000693"/>
            <a:ext cx="10514542" cy="512897"/>
          </a:xfrm>
          <a:prstGeom prst="rect">
            <a:avLst/>
          </a:prstGeom>
        </p:spPr>
        <p:txBody>
          <a:bodyPr anchor="ctr"/>
          <a:lstStyle>
            <a:lvl1pPr>
              <a:defRPr sz="3333">
                <a:solidFill>
                  <a:schemeClr val="tx2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5431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Walkin_CENTER SCREEN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81240-6A38-443B-6A44-7E945DB8B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" t="9388" r="173" b="9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93607" y="2302715"/>
            <a:ext cx="5577840" cy="1231063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>
                <a:solidFill>
                  <a:srgbClr val="F8E3BB"/>
                </a:solidFill>
              </a:defRPr>
            </a:lvl1pPr>
          </a:lstStyle>
          <a:p>
            <a:pPr lvl="0"/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93607" y="3962401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0CD5FF5-1115-3AF7-6411-80851536A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93606" y="585788"/>
            <a:ext cx="1331746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1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535">
          <p15:clr>
            <a:srgbClr val="5ACBF0"/>
          </p15:clr>
        </p15:guide>
        <p15:guide id="2" orient="horz" pos="7322">
          <p15:clr>
            <a:srgbClr val="5ACBF0"/>
          </p15:clr>
        </p15:guide>
        <p15:guide id="3" pos="18023">
          <p15:clr>
            <a:srgbClr val="5ACBF0"/>
          </p15:clr>
        </p15:guide>
        <p15:guide id="4" orient="horz" pos="6336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C877CA9-29D0-F21C-660C-C3C340072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4980" b="1498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952E1AA-9142-4231-CA53-E86A31AF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4" y="590399"/>
            <a:ext cx="4089448" cy="1025794"/>
          </a:xfrm>
          <a:prstGeom prst="rect">
            <a:avLst/>
          </a:prstGeom>
        </p:spPr>
        <p:txBody>
          <a:bodyPr/>
          <a:lstStyle>
            <a:lvl1pPr>
              <a:defRPr sz="3333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520E904-28E1-6B12-9020-4BCF17323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835572"/>
            <a:ext cx="4089448" cy="204363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4112527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Lin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B973DD2-1476-E74C-99DF-240F2E508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1"/>
            <a:ext cx="11018520" cy="553998"/>
          </a:xfrm>
        </p:spPr>
        <p:txBody>
          <a:bodyPr anchor="ctr">
            <a:spAutoFit/>
          </a:bodyPr>
          <a:lstStyle>
            <a:lvl1pPr>
              <a:defRPr>
                <a:solidFill>
                  <a:srgbClr val="1A1A1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59568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1EA2F0-EF1E-B7AC-D36D-CE8C3CC879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834" y="0"/>
            <a:ext cx="12192000" cy="6858000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CF7750B4-02FA-1DFA-6885-0CB84BC22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437" y="3172552"/>
            <a:ext cx="10514542" cy="512897"/>
          </a:xfrm>
          <a:prstGeom prst="rect">
            <a:avLst/>
          </a:prstGeom>
        </p:spPr>
        <p:txBody>
          <a:bodyPr anchor="ctr"/>
          <a:lstStyle>
            <a:lvl1pPr>
              <a:defRPr sz="33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4BE4E09-E213-C6BA-38B1-3404553A8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976595"/>
      </p:ext>
    </p:extLst>
  </p:cSld>
  <p:clrMapOvr>
    <a:masterClrMapping/>
  </p:clrMapOvr>
  <p:transition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>
            <a:extLst>
              <a:ext uri="{FF2B5EF4-FFF2-40B4-BE49-F238E27FC236}">
                <a16:creationId xmlns:a16="http://schemas.microsoft.com/office/drawing/2014/main" id="{B45431C9-1A8B-C372-3D66-16D024060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4980" b="14980"/>
          <a:stretch/>
        </p:blipFill>
        <p:spPr>
          <a:xfrm>
            <a:off x="0" y="-6307"/>
            <a:ext cx="12192000" cy="6858000"/>
          </a:xfrm>
          <a:prstGeom prst="rect">
            <a:avLst/>
          </a:prstGeom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5538F485-69B0-486B-2D0F-0580AE749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3" y="590399"/>
            <a:ext cx="10514542" cy="512897"/>
          </a:xfrm>
          <a:prstGeom prst="rect">
            <a:avLst/>
          </a:prstGeom>
        </p:spPr>
        <p:txBody>
          <a:bodyPr/>
          <a:lstStyle>
            <a:lvl1pPr>
              <a:defRPr sz="33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AEB4D5C-479F-2706-FCD5-9E98E1BF91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3" y="1535908"/>
            <a:ext cx="10514542" cy="161274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554682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68AE-5CD6-D782-C7B5-872E7248B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425780"/>
            <a:ext cx="5577840" cy="1107996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4D367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rgbClr val="091F2C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4B2684EB-34E2-E67F-1ABA-8374FB1B8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70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page"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07E9F14-6022-5697-DFF4-86FA3A50C41A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rgbClr val="091F2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7B7B485-6FB1-1F40-9F6C-8E7C22564D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97" y="2922191"/>
            <a:ext cx="8193024" cy="1495794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>
              <a:defRPr sz="5400" b="1" i="0" spc="-50" baseline="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pic>
        <p:nvPicPr>
          <p:cNvPr id="21" name="MS logo gray - EMF">
            <a:extLst>
              <a:ext uri="{FF2B5EF4-FFF2-40B4-BE49-F238E27FC236}">
                <a16:creationId xmlns:a16="http://schemas.microsoft.com/office/drawing/2014/main" id="{64A4DF9F-2B1C-CAA8-9FB0-804BF4B06E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black">
          <a:xfrm>
            <a:off x="10104777" y="6035405"/>
            <a:ext cx="1501911" cy="35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56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1459914"/>
            <a:ext cx="3898901" cy="2954655"/>
          </a:xfrm>
          <a:noFill/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400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97FAD9B-A5D2-21B8-8608-91E00CEB98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584200" y="4846320"/>
            <a:ext cx="389534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88ED4D0F-6F82-3B01-3ED2-6BDBFA45E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582" y="129394"/>
            <a:ext cx="3122228" cy="13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12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Gradient_Oran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7020DBFF-DB44-B99E-54B6-E73458000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617" r="18611" b="272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BB0EE32-922D-69B4-844B-F2855033F81A}"/>
              </a:ext>
            </a:extLst>
          </p:cNvPr>
          <p:cNvSpPr/>
          <p:nvPr userDrawn="1"/>
        </p:nvSpPr>
        <p:spPr bwMode="auto">
          <a:xfrm>
            <a:off x="-1" y="0"/>
            <a:ext cx="9491241" cy="6858000"/>
          </a:xfrm>
          <a:prstGeom prst="rect">
            <a:avLst/>
          </a:prstGeom>
          <a:gradFill>
            <a:gsLst>
              <a:gs pos="53000">
                <a:srgbClr val="FFF8F3">
                  <a:alpha val="52009"/>
                </a:srgbClr>
              </a:gs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MS logo gray - EMF">
            <a:extLst>
              <a:ext uri="{FF2B5EF4-FFF2-40B4-BE49-F238E27FC236}">
                <a16:creationId xmlns:a16="http://schemas.microsoft.com/office/drawing/2014/main" id="{1A134BE8-0BA3-4A4E-8C07-9127207B8A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9FF709-91C1-4573-83A1-5F07DB1F50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2769057"/>
            <a:ext cx="8193024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AA1ADBE6-5E29-7A6B-E210-597F443C7B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7"/>
            <a:ext cx="8193024" cy="246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D791B19-58A7-CCC1-7E59-596D253085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2042" y="6446520"/>
            <a:ext cx="1645920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0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D24C9A-89BC-97E2-72D1-CB264F76EC90}"/>
              </a:ext>
            </a:extLst>
          </p:cNvPr>
          <p:cNvSpPr txBox="1"/>
          <p:nvPr userDrawn="1"/>
        </p:nvSpPr>
        <p:spPr>
          <a:xfrm>
            <a:off x="2471054" y="6446520"/>
            <a:ext cx="314348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en-US" sz="1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rPr>
              <a:t>© Copyright Microsoft Corporation. All rights reserved. </a:t>
            </a:r>
          </a:p>
        </p:txBody>
      </p:sp>
    </p:spTree>
    <p:extLst>
      <p:ext uri="{BB962C8B-B14F-4D97-AF65-F5344CB8AC3E}">
        <p14:creationId xmlns:p14="http://schemas.microsoft.com/office/powerpoint/2010/main" val="419724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81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background&#10;&#10;Description automatically generated">
            <a:extLst>
              <a:ext uri="{FF2B5EF4-FFF2-40B4-BE49-F238E27FC236}">
                <a16:creationId xmlns:a16="http://schemas.microsoft.com/office/drawing/2014/main" id="{594F2FE5-E83C-FD34-6F42-2F895F0DD4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70584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4C13370-21B5-337A-CC11-29873A731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059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_with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B1518538-021B-0EE2-1F16-D8E5F85D09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7132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-column_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white sky&#10;&#10;Description automatically generated">
            <a:extLst>
              <a:ext uri="{FF2B5EF4-FFF2-40B4-BE49-F238E27FC236}">
                <a16:creationId xmlns:a16="http://schemas.microsoft.com/office/drawing/2014/main" id="{C32E3519-3202-8477-B7E6-CC33516A1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E35D3C-86EE-875E-D2A6-669DF7E1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1" y="585216"/>
            <a:ext cx="11011601" cy="553998"/>
          </a:xfrm>
        </p:spPr>
        <p:txBody>
          <a:bodyPr/>
          <a:lstStyle>
            <a:lvl1pPr>
              <a:defRPr sz="36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05B49E74-D3F8-9BC9-0A3F-F524E6C5A4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6389" y="1591056"/>
            <a:ext cx="11013474" cy="72635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37160" indent="-13716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265176" indent="-128016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384048" indent="-118872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685756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28" orient="horz" pos="4320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9846012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8FAD-25B6-4A21-C15F-F4D4AED4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7644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7890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5396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84024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34592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6724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827272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4734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5913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2213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6696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600772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9390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44EF48-B61D-A704-EA3C-00045FFB991D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416CC-F10D-8591-BB64-0F308D5F8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B207D-4F51-0831-AE0C-E30A11AE0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4896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4404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1802808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007064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67537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862085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3611362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716331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021666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00775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047697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F2B9C-6C80-CAF7-46F7-38B5ED8B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61384-4982-A003-A22D-CEFD29C50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0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4612B7-003F-F88F-DD2D-0EAB382536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4225" y="1620061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8049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069321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679386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657004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273810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365623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8123577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6865707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011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40490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582715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45EC9-3A5C-BF10-4EC3-BBD790D1C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9542" y="1536784"/>
            <a:ext cx="5157787" cy="823912"/>
          </a:xfrm>
          <a:noFill/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25520A-2E0C-1AB0-12FE-75471C476D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9542" y="236069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75E93-F1B0-A09F-367D-0B0EDC940B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1954" y="1536784"/>
            <a:ext cx="5183188" cy="82391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D18764-07D2-DCA5-1817-8C19B4DD0E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1954" y="236069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0F0C80-7FE6-276E-5F75-11D316628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14" y="365126"/>
            <a:ext cx="11025680" cy="1072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810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A31B0-DA79-E282-BD21-42CF3B67D8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62179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621792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34760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bg>
      <p:bgPr>
        <a:solidFill>
          <a:srgbClr val="091F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5AB3C7-DD87-C9B0-751D-F81E1404C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354" y="762"/>
            <a:ext cx="12189291" cy="68564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667512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483452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A83DAD36-086B-87B0-091E-EC03E2CFCA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590" r="19181" b="9590"/>
          <a:stretch/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7452360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0" i="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873346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lorful spiral&#10;&#10;Description automatically generated">
            <a:extLst>
              <a:ext uri="{FF2B5EF4-FFF2-40B4-BE49-F238E27FC236}">
                <a16:creationId xmlns:a16="http://schemas.microsoft.com/office/drawing/2014/main" id="{FE78A0B7-C38C-EF30-63E1-9BCE12AC5F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0287" b="102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9299448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57548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Gradient_Warm Gra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curved object&#10;&#10;Description automatically generated">
            <a:extLst>
              <a:ext uri="{FF2B5EF4-FFF2-40B4-BE49-F238E27FC236}">
                <a16:creationId xmlns:a16="http://schemas.microsoft.com/office/drawing/2014/main" id="{BC06A425-7693-6E8F-EB7B-6C9814E91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F28DDB-A2B6-F21A-AFAE-6D86A1D0D50C}"/>
              </a:ext>
            </a:extLst>
          </p:cNvPr>
          <p:cNvSpPr/>
          <p:nvPr userDrawn="1"/>
        </p:nvSpPr>
        <p:spPr bwMode="auto">
          <a:xfrm>
            <a:off x="0" y="0"/>
            <a:ext cx="8586216" cy="6858000"/>
          </a:xfrm>
          <a:prstGeom prst="rect">
            <a:avLst/>
          </a:prstGeom>
          <a:gradFill>
            <a:gsLst>
              <a:gs pos="0">
                <a:srgbClr val="FFF8F3"/>
              </a:gs>
              <a:gs pos="100000">
                <a:srgbClr val="FFF8F3">
                  <a:alpha val="0"/>
                </a:srgbClr>
              </a:gs>
            </a:gsLst>
            <a:lin ang="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19AFB-6939-2FBA-48C9-66A2961406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3384610"/>
            <a:ext cx="4989641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b="1" i="0" spc="-50" baseline="0">
                <a:solidFill>
                  <a:schemeClr val="tx1"/>
                </a:solidFill>
                <a:latin typeface="+mj-lt"/>
                <a:ea typeface="Amazon Ember Display" panose="020F0603020204020204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Section divider title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CC4CD7-01CD-2983-6312-47D1240CC9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2042" y="4215828"/>
            <a:ext cx="498964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432736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50">
          <p15:clr>
            <a:srgbClr val="FBAE40"/>
          </p15:clr>
        </p15:guide>
        <p15:guide id="2" orient="horz" pos="2647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46886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6710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1">
    <p:bg>
      <p:bgPr>
        <a:gradFill>
          <a:gsLst>
            <a:gs pos="0">
              <a:srgbClr val="D8C3B2"/>
            </a:gs>
            <a:gs pos="50000">
              <a:srgbClr val="D9D9D6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0A2749-4F90-7323-9A4E-826285B08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91D8404-1FE1-D734-52BC-5516B5DAF804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786EACC-0683-3D2F-39BB-900F49241AF6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52EF10A-8F26-D91C-B214-AB6F79AF02F6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Rectangle 4">
            <a:hlinkClick r:id="" action="ppaction://noaction"/>
            <a:extLst>
              <a:ext uri="{FF2B5EF4-FFF2-40B4-BE49-F238E27FC236}">
                <a16:creationId xmlns:a16="http://schemas.microsoft.com/office/drawing/2014/main" id="{0B737CA8-3C4D-E1B8-736D-CC1ABF864169}"/>
              </a:ext>
            </a:extLst>
          </p:cNvPr>
          <p:cNvSpPr/>
          <p:nvPr userDrawn="1"/>
        </p:nvSpPr>
        <p:spPr bwMode="auto">
          <a:xfrm>
            <a:off x="2" y="7180084"/>
            <a:ext cx="2781299" cy="156418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44000">
                <a:srgbClr val="CBCCCA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273C6E69-8511-450E-C31E-A3A4D2852A67}"/>
              </a:ext>
            </a:extLst>
          </p:cNvPr>
          <p:cNvSpPr/>
          <p:nvPr userDrawn="1"/>
        </p:nvSpPr>
        <p:spPr bwMode="auto">
          <a:xfrm>
            <a:off x="2653122" y="7661557"/>
            <a:ext cx="8498975" cy="3574719"/>
          </a:xfrm>
          <a:prstGeom prst="parallelogram">
            <a:avLst>
              <a:gd name="adj" fmla="val 152384"/>
            </a:avLst>
          </a:prstGeom>
          <a:solidFill>
            <a:srgbClr val="E8E6DF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>
            <a:softEdge rad="12700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B16FB0F-48B8-0816-7372-98CF7DECEF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9458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2">
    <p:bg>
      <p:bgPr>
        <a:gradFill flip="none" rotWithShape="1">
          <a:gsLst>
            <a:gs pos="0">
              <a:srgbClr val="D8C3B2"/>
            </a:gs>
            <a:gs pos="78000">
              <a:srgbClr val="B9DCD2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FDABF6E2-8634-56F0-BA35-2515F525FAD7}"/>
              </a:ext>
            </a:extLst>
          </p:cNvPr>
          <p:cNvSpPr/>
          <p:nvPr userDrawn="1"/>
        </p:nvSpPr>
        <p:spPr bwMode="auto">
          <a:xfrm>
            <a:off x="0" y="7090288"/>
            <a:ext cx="2605549" cy="1648823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B9DCD2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35BB8A-3909-89EF-52EA-2AA630737F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186C717-BF4E-105D-C37C-BC3A29664695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BD1421E-168A-9D2F-DB21-B75110B101B0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6F8B25A-FC33-B9BC-94B0-CD44AB119EE0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66752A-893F-EA53-F029-9E7F2021757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7400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3">
    <p:bg>
      <p:bgPr>
        <a:gradFill>
          <a:gsLst>
            <a:gs pos="0">
              <a:srgbClr val="D8C3B2"/>
            </a:gs>
            <a:gs pos="100000">
              <a:srgbClr val="8DC8E8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" action="ppaction://noaction"/>
            <a:extLst>
              <a:ext uri="{FF2B5EF4-FFF2-40B4-BE49-F238E27FC236}">
                <a16:creationId xmlns:a16="http://schemas.microsoft.com/office/drawing/2014/main" id="{1711F168-3F65-AE6B-C908-229B40B528EC}"/>
              </a:ext>
            </a:extLst>
          </p:cNvPr>
          <p:cNvSpPr/>
          <p:nvPr userDrawn="1"/>
        </p:nvSpPr>
        <p:spPr bwMode="auto">
          <a:xfrm>
            <a:off x="0" y="7278329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8DC8E8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E5560D-B63F-52EA-2F62-2ADF97201B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9BE91DE-1DA9-FB93-A12F-95B83C31B389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3E1A08E-D913-81CA-3F4A-8D149AEAC357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ABBABF1-EB7D-02B9-F56E-CBCC2EB6A958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02519F7-2E51-02E3-7325-00A21C6FDD2B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752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3208B3-217E-A316-BD41-000CF45068A3}"/>
              </a:ext>
            </a:extLst>
          </p:cNvPr>
          <p:cNvSpPr/>
          <p:nvPr userDrawn="1"/>
        </p:nvSpPr>
        <p:spPr>
          <a:xfrm>
            <a:off x="322521" y="283028"/>
            <a:ext cx="11546958" cy="6291943"/>
          </a:xfrm>
          <a:prstGeom prst="roundRect">
            <a:avLst>
              <a:gd name="adj" fmla="val 3511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10FF20-C27F-3AD6-A7BF-EF405F688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5621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eme 4">
    <p:bg>
      <p:bgPr>
        <a:gradFill>
          <a:gsLst>
            <a:gs pos="0">
              <a:srgbClr val="D8C3B2"/>
            </a:gs>
            <a:gs pos="93000">
              <a:srgbClr val="D59ED7"/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" action="ppaction://noaction"/>
            <a:extLst>
              <a:ext uri="{FF2B5EF4-FFF2-40B4-BE49-F238E27FC236}">
                <a16:creationId xmlns:a16="http://schemas.microsoft.com/office/drawing/2014/main" id="{888B9531-3655-F72C-2999-D30BB7082D63}"/>
              </a:ext>
            </a:extLst>
          </p:cNvPr>
          <p:cNvSpPr/>
          <p:nvPr userDrawn="1"/>
        </p:nvSpPr>
        <p:spPr bwMode="auto">
          <a:xfrm>
            <a:off x="0" y="6968613"/>
            <a:ext cx="4064000" cy="2571750"/>
          </a:xfrm>
          <a:prstGeom prst="rect">
            <a:avLst/>
          </a:prstGeom>
          <a:gradFill flip="none" rotWithShape="1">
            <a:gsLst>
              <a:gs pos="0">
                <a:srgbClr val="D8C3B2"/>
              </a:gs>
              <a:gs pos="100000">
                <a:srgbClr val="C5B4E3"/>
              </a:gs>
            </a:gsLst>
            <a:lin ang="135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310700" fontAlgn="base">
              <a:spcBef>
                <a:spcPct val="0"/>
              </a:spcBef>
              <a:spcAft>
                <a:spcPct val="0"/>
              </a:spcAft>
            </a:pPr>
            <a:endParaRPr lang="en-US" sz="666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55512-95E0-7072-8200-66F7D67A8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88967" y="834111"/>
            <a:ext cx="3010330" cy="284856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DA7F286-52F0-7BE8-481E-7AFB02DA6053}"/>
              </a:ext>
            </a:extLst>
          </p:cNvPr>
          <p:cNvSpPr/>
          <p:nvPr userDrawn="1"/>
        </p:nvSpPr>
        <p:spPr bwMode="auto">
          <a:xfrm>
            <a:off x="14646822" y="1420532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4AF0B8E-CAD2-EEFA-3170-6B7EA60A3E1F}"/>
              </a:ext>
            </a:extLst>
          </p:cNvPr>
          <p:cNvSpPr/>
          <p:nvPr userDrawn="1"/>
        </p:nvSpPr>
        <p:spPr bwMode="auto">
          <a:xfrm>
            <a:off x="14655800" y="1167543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3AF6069-6569-CF6C-0B17-CF4B509DC0D7}"/>
              </a:ext>
            </a:extLst>
          </p:cNvPr>
          <p:cNvSpPr/>
          <p:nvPr userDrawn="1"/>
        </p:nvSpPr>
        <p:spPr bwMode="auto">
          <a:xfrm>
            <a:off x="15840428" y="3180557"/>
            <a:ext cx="82550" cy="92869"/>
          </a:xfrm>
          <a:prstGeom prst="ellipse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F8522F6-2E28-FF4B-5760-DE6B2CC72B6F}"/>
              </a:ext>
            </a:extLst>
          </p:cNvPr>
          <p:cNvSpPr/>
          <p:nvPr userDrawn="1"/>
        </p:nvSpPr>
        <p:spPr bwMode="auto">
          <a:xfrm>
            <a:off x="15446728" y="2201864"/>
            <a:ext cx="82550" cy="9286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44" tIns="48755" rIns="60944" bIns="4875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310700" fontAlgn="base">
              <a:spcBef>
                <a:spcPct val="0"/>
              </a:spcBef>
              <a:spcAft>
                <a:spcPct val="0"/>
              </a:spcAft>
            </a:pPr>
            <a:endParaRPr lang="en-US" sz="666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910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6">
          <p15:clr>
            <a:srgbClr val="A4A3A4"/>
          </p15:clr>
        </p15:guide>
        <p15:guide id="11" pos="2149">
          <p15:clr>
            <a:srgbClr val="A4A3A4"/>
          </p15:clr>
        </p15:guide>
        <p15:guide id="12" pos="2560">
          <p15:clr>
            <a:srgbClr val="A4A3A4"/>
          </p15:clr>
        </p15:guide>
        <p15:guide id="13" pos="2743">
          <p15:clr>
            <a:srgbClr val="A4A3A4"/>
          </p15:clr>
        </p15:guide>
        <p15:guide id="14" pos="3160">
          <p15:clr>
            <a:srgbClr val="A4A3A4"/>
          </p15:clr>
        </p15:guide>
        <p15:guide id="15" pos="3347">
          <p15:clr>
            <a:srgbClr val="A4A3A4"/>
          </p15:clr>
        </p15:guide>
        <p15:guide id="16" pos="3753">
          <p15:clr>
            <a:srgbClr val="A4A3A4"/>
          </p15:clr>
        </p15:guide>
        <p15:guide id="17" pos="3930">
          <p15:clr>
            <a:srgbClr val="A4A3A4"/>
          </p15:clr>
        </p15:guide>
        <p15:guide id="18" pos="4341">
          <p15:clr>
            <a:srgbClr val="A4A3A4"/>
          </p15:clr>
        </p15:guide>
        <p15:guide id="19" pos="4530">
          <p15:clr>
            <a:srgbClr val="A4A3A4"/>
          </p15:clr>
        </p15:guide>
        <p15:guide id="20" pos="4936">
          <p15:clr>
            <a:srgbClr val="A4A3A4"/>
          </p15:clr>
        </p15:guide>
        <p15:guide id="21" pos="5119">
          <p15:clr>
            <a:srgbClr val="A4A3A4"/>
          </p15:clr>
        </p15:guide>
        <p15:guide id="22" pos="5528">
          <p15:clr>
            <a:srgbClr val="A4A3A4"/>
          </p15:clr>
        </p15:guide>
        <p15:guide id="23" pos="5713">
          <p15:clr>
            <a:srgbClr val="A4A3A4"/>
          </p15:clr>
        </p15:guide>
        <p15:guide id="24" pos="6121">
          <p15:clr>
            <a:srgbClr val="A4A3A4"/>
          </p15:clr>
        </p15:guide>
        <p15:guide id="25" pos="6306">
          <p15:clr>
            <a:srgbClr val="A4A3A4"/>
          </p15:clr>
        </p15:guide>
        <p15:guide id="26" pos="6715">
          <p15:clr>
            <a:srgbClr val="A4A3A4"/>
          </p15:clr>
        </p15:guide>
        <p15:guide id="27" pos="6898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22422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72660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slide_with Log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2DB4627A-42AD-DD19-0422-DBBC9408E6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 logo gray - EMF">
            <a:extLst>
              <a:ext uri="{FF2B5EF4-FFF2-40B4-BE49-F238E27FC236}">
                <a16:creationId xmlns:a16="http://schemas.microsoft.com/office/drawing/2014/main" id="{34855668-1A0A-E5EE-1D0F-97B30351BA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 userDrawn="1"/>
        </p:nvSpPr>
        <p:spPr bwMode="blackWhite">
          <a:xfrm>
            <a:off x="584200" y="6446520"/>
            <a:ext cx="8193024" cy="153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10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072CE3E-C99E-C188-A13F-A0815FF096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2" y="-307777"/>
            <a:ext cx="8193024" cy="307777"/>
          </a:xfrm>
        </p:spPr>
        <p:txBody>
          <a:bodyPr/>
          <a:lstStyle>
            <a:lvl1pPr>
              <a:defRPr sz="2000" b="0" i="0">
                <a:solidFill>
                  <a:srgbClr val="001F2D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r>
              <a:rPr lang="en-US"/>
              <a:t>Final slide with logo</a:t>
            </a:r>
          </a:p>
        </p:txBody>
      </p:sp>
    </p:spTree>
    <p:extLst>
      <p:ext uri="{BB962C8B-B14F-4D97-AF65-F5344CB8AC3E}">
        <p14:creationId xmlns:p14="http://schemas.microsoft.com/office/powerpoint/2010/main" val="1951357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2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572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8183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logo slide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1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01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1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211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4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2970636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1982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41EFE-264E-BC9E-6531-FF41C36C2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0B4E1-2641-C609-B66B-50A49234A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8902B-320A-1253-F247-CA83542F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6061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6182321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8407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2380783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92542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530C24-163F-15BF-3D01-A8CA8BF268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6354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ky with white clouds&#10;&#10;Description automatically generated">
            <a:extLst>
              <a:ext uri="{FF2B5EF4-FFF2-40B4-BE49-F238E27FC236}">
                <a16:creationId xmlns:a16="http://schemas.microsoft.com/office/drawing/2014/main" id="{79BAFC8C-EB9A-06B0-36D4-AEB224BFA2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29"/>
            <a:ext cx="12192000" cy="68695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8F13F4-2AA0-2751-9C54-183410D351E2}"/>
              </a:ext>
            </a:extLst>
          </p:cNvPr>
          <p:cNvSpPr/>
          <p:nvPr userDrawn="1"/>
        </p:nvSpPr>
        <p:spPr>
          <a:xfrm>
            <a:off x="0" y="0"/>
            <a:ext cx="6616700" cy="6858000"/>
          </a:xfrm>
          <a:prstGeom prst="rect">
            <a:avLst/>
          </a:prstGeom>
          <a:gradFill flip="none" rotWithShape="1">
            <a:gsLst>
              <a:gs pos="26000">
                <a:schemeClr val="bg1">
                  <a:alpha val="58000"/>
                </a:schemeClr>
              </a:gs>
              <a:gs pos="70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1AB79229-7EF8-8D54-ED6D-2A2E11C7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21" y="3202170"/>
            <a:ext cx="7683500" cy="895065"/>
          </a:xfrm>
        </p:spPr>
        <p:txBody>
          <a:bodyPr/>
          <a:lstStyle>
            <a:lvl1pPr>
              <a:defRPr>
                <a:solidFill>
                  <a:srgbClr val="463668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4FD65AF-CF48-C43D-0B1B-B1AD516E4D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4235" y="4236857"/>
            <a:ext cx="6823075" cy="4545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0FE4DE3-3527-1991-05B6-5D4EBF6178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275" y="549275"/>
            <a:ext cx="128778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F2630F-9D54-C9E6-5F76-BA1370320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gradFill flip="none" rotWithShape="1">
            <a:gsLst>
              <a:gs pos="27000">
                <a:srgbClr val="8661C5"/>
              </a:gs>
              <a:gs pos="100000">
                <a:srgbClr val="C03BC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2427BA-E9BA-7256-9B3F-95A47E6A78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585216" y="2764203"/>
            <a:ext cx="4848632" cy="1329595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Event name or presentation title </a:t>
            </a:r>
          </a:p>
        </p:txBody>
      </p:sp>
    </p:spTree>
    <p:extLst>
      <p:ext uri="{BB962C8B-B14F-4D97-AF65-F5344CB8AC3E}">
        <p14:creationId xmlns:p14="http://schemas.microsoft.com/office/powerpoint/2010/main" val="1538324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B97909A9-0FC0-37F2-6376-850FAC681C83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22762139"/>
              </p:ext>
            </p:extLst>
          </p:nvPr>
        </p:nvGraphicFramePr>
        <p:xfrm>
          <a:off x="405068" y="1220920"/>
          <a:ext cx="11281874" cy="51602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1133">
                  <a:extLst>
                    <a:ext uri="{9D8B030D-6E8A-4147-A177-3AD203B41FA5}">
                      <a16:colId xmlns:a16="http://schemas.microsoft.com/office/drawing/2014/main" val="1390029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59514786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4018960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3331556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83407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9632832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784056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051203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6373308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0124304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2660781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1597678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13914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38515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9981624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9336712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227003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8269985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1063403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760594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24555248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829877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7453422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6696814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6941057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0565814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1690130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03774381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2436470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4667170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642522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0450885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4372072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420644037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24545416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258390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453613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93786915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715741561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8098459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347376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613621912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35756999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5662586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1252692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64737713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8344593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51369425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4964116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290766309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390400275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772241488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57561393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85726897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2665754153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709550414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051208460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79008726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3544677737"/>
                    </a:ext>
                  </a:extLst>
                </a:gridCol>
                <a:gridCol w="171199">
                  <a:extLst>
                    <a:ext uri="{9D8B030D-6E8A-4147-A177-3AD203B41FA5}">
                      <a16:colId xmlns:a16="http://schemas.microsoft.com/office/drawing/2014/main" val="1936430234"/>
                    </a:ext>
                  </a:extLst>
                </a:gridCol>
              </a:tblGrid>
              <a:tr h="260509">
                <a:tc rowSpan="2">
                  <a:txBody>
                    <a:bodyPr/>
                    <a:lstStyle/>
                    <a:p>
                      <a:endParaRPr lang="en-US" sz="1100" b="1">
                        <a:solidFill>
                          <a:schemeClr val="bg1"/>
                        </a:solidFill>
                      </a:endParaRP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A9F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July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1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August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 gridSpan="18"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September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1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888717"/>
                  </a:ext>
                </a:extLst>
              </a:tr>
              <a:tr h="132734">
                <a:tc vMerge="1">
                  <a:txBody>
                    <a:bodyPr/>
                    <a:lstStyle/>
                    <a:p>
                      <a:pPr algn="ctr"/>
                      <a:endParaRPr lang="en-US" sz="1100" b="1"/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5443" marR="5443" marT="544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604929"/>
                  </a:ext>
                </a:extLst>
              </a:tr>
              <a:tr h="56706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Event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70698"/>
                  </a:ext>
                </a:extLst>
              </a:tr>
              <a:tr h="1264104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Exec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936363"/>
                  </a:ext>
                </a:extLst>
              </a:tr>
              <a:tr h="563795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Design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63349"/>
                  </a:ext>
                </a:extLst>
              </a:tr>
              <a:tr h="1605450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Demo team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100205"/>
                  </a:ext>
                </a:extLst>
              </a:tr>
              <a:tr h="766632">
                <a:tc>
                  <a:txBody>
                    <a:bodyPr/>
                    <a:lstStyle/>
                    <a:p>
                      <a:r>
                        <a:rPr lang="en-US" sz="1050" b="0">
                          <a:latin typeface="+mj-lt"/>
                        </a:rPr>
                        <a:t>Production milestones</a:t>
                      </a:r>
                    </a:p>
                  </a:txBody>
                  <a:tcPr marL="91427" marR="91427" marT="45713" marB="45713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b="1"/>
                    </a:p>
                  </a:txBody>
                  <a:tcPr marL="0" marR="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3135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B3314B20-A0AB-A0A8-C31F-AEC74A658F75}"/>
              </a:ext>
            </a:extLst>
          </p:cNvPr>
          <p:cNvSpPr/>
          <p:nvPr userDrawn="1"/>
        </p:nvSpPr>
        <p:spPr bwMode="auto">
          <a:xfrm>
            <a:off x="11001202" y="147548"/>
            <a:ext cx="137160" cy="1635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16491-BFE6-1AE5-A965-BF490B31D68A}"/>
              </a:ext>
            </a:extLst>
          </p:cNvPr>
          <p:cNvSpPr txBox="1"/>
          <p:nvPr userDrawn="1"/>
        </p:nvSpPr>
        <p:spPr>
          <a:xfrm>
            <a:off x="11240444" y="147548"/>
            <a:ext cx="713016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Confirmed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A65B7C-BDED-4516-D95D-CCFC46C51D24}"/>
              </a:ext>
            </a:extLst>
          </p:cNvPr>
          <p:cNvSpPr/>
          <p:nvPr userDrawn="1"/>
        </p:nvSpPr>
        <p:spPr bwMode="auto">
          <a:xfrm>
            <a:off x="11001202" y="442930"/>
            <a:ext cx="137160" cy="1635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prstDash val="sysDot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cs typeface="Segoe U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37FDE-7AD0-C7B4-0860-1DCD30A34A0E}"/>
              </a:ext>
            </a:extLst>
          </p:cNvPr>
          <p:cNvSpPr txBox="1"/>
          <p:nvPr userDrawn="1"/>
        </p:nvSpPr>
        <p:spPr>
          <a:xfrm>
            <a:off x="11240444" y="432359"/>
            <a:ext cx="6052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Tentative</a:t>
            </a:r>
          </a:p>
        </p:txBody>
      </p:sp>
    </p:spTree>
    <p:extLst>
      <p:ext uri="{BB962C8B-B14F-4D97-AF65-F5344CB8AC3E}">
        <p14:creationId xmlns:p14="http://schemas.microsoft.com/office/powerpoint/2010/main" val="1587171598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2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1397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72953-9124-276A-BB50-BD2F4C24D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529389"/>
            <a:ext cx="4408369" cy="15280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159689-30F3-F218-A97C-F85C6D2A0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74644" y="529389"/>
            <a:ext cx="6448926" cy="58136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97312A-79E3-C52B-11B9-50A3F6DEE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4894" y="2057399"/>
            <a:ext cx="4408368" cy="427121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11133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41642428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5553363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1400605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8616448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7259708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7C7DB-1041-7236-0BB2-16EE1CF46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74F6C-F8B6-C7E0-5272-1452B6AB5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0DBD6-2D95-53A0-6550-6A3E1B65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67985-0EDE-1AD5-4FF5-1CB87190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471BA-B0D8-3B90-709A-DA7D6231B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3450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46A9-3438-C511-CF4F-80CC12B2F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81F04-C7BF-843D-FE57-7043307328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E4E3-C9A2-F325-58DA-2B2FFAF6F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33161-56AF-4572-ADA3-06B66150B15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B05B-AD77-AAD0-D550-CCD8EA11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EA9D3-5E7E-3540-457E-7242CA467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E1B64-8348-49F2-A323-8BE900313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712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/>
          <a:lstStyle>
            <a:lvl1pPr marL="0" indent="0" algn="ctr" defTabSz="-18496626" rtl="0" eaLnBrk="1" fontAlgn="base" hangingPunct="1">
              <a:spcBef>
                <a:spcPct val="0"/>
              </a:spcBef>
              <a:spcAft>
                <a:spcPct val="0"/>
              </a:spcAft>
              <a:defRPr lang="en-US" sz="3733" b="1" dirty="0">
                <a:solidFill>
                  <a:srgbClr val="FF00FE"/>
                </a:solidFill>
                <a:latin typeface="Calibri"/>
                <a:ea typeface="+mj-ea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0"/>
            <a:ext cx="10972800" cy="4267200"/>
          </a:xfrm>
        </p:spPr>
        <p:txBody>
          <a:bodyPr rtlCol="0"/>
          <a:lstStyle>
            <a:lvl1pPr>
              <a:buClrTx/>
              <a:buFont typeface="Wingdings" pitchFamily="2" charset="2"/>
              <a:buChar char="§"/>
              <a:defRPr sz="2667" b="1">
                <a:latin typeface="Calibri" pitchFamily="34" charset="0"/>
              </a:defRPr>
            </a:lvl1pPr>
            <a:lvl2pPr>
              <a:buClrTx/>
              <a:buFont typeface="Wingdings" pitchFamily="2" charset="2"/>
              <a:buChar char="o"/>
              <a:defRPr sz="2400" b="0">
                <a:latin typeface="Calibri Light" pitchFamily="34" charset="0"/>
              </a:defRPr>
            </a:lvl2pPr>
            <a:lvl3pPr>
              <a:buClrTx/>
              <a:buFont typeface="Wingdings" pitchFamily="2" charset="2"/>
              <a:buChar char="o"/>
              <a:defRPr sz="2133" b="0">
                <a:latin typeface="Calibri Light" pitchFamily="34" charset="0"/>
              </a:defRPr>
            </a:lvl3pPr>
            <a:lvl4pPr>
              <a:buClrTx/>
              <a:buFont typeface="Wingdings" pitchFamily="2" charset="2"/>
              <a:buChar char="o"/>
              <a:defRPr sz="1867" b="0">
                <a:latin typeface="Calibri Light" pitchFamily="34" charset="0"/>
              </a:defRPr>
            </a:lvl4pPr>
            <a:lvl5pPr>
              <a:buClrTx/>
              <a:buFont typeface="Wingdings" pitchFamily="2" charset="2"/>
              <a:buChar char="o"/>
              <a:defRPr sz="1600" b="0">
                <a:latin typeface="Calibri Ligh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5932211"/>
      </p:ext>
    </p:extLst>
  </p:cSld>
  <p:clrMapOvr>
    <a:masterClrMapping/>
  </p:clrMapOvr>
  <p:transition>
    <p:fade/>
  </p:transition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_Walkin_CENTER SCREEN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B81240-6A38-443B-6A44-7E945DB8BA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" t="9388" r="173" b="9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93607" y="2302715"/>
            <a:ext cx="5577840" cy="1231063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>
                <a:solidFill>
                  <a:srgbClr val="F8E3BB"/>
                </a:solidFill>
              </a:defRPr>
            </a:lvl1pPr>
          </a:lstStyle>
          <a:p>
            <a:pPr lvl="0"/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93607" y="3962401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white - EMF" descr="Microsoft logo white text version">
            <a:extLst>
              <a:ext uri="{FF2B5EF4-FFF2-40B4-BE49-F238E27FC236}">
                <a16:creationId xmlns:a16="http://schemas.microsoft.com/office/drawing/2014/main" id="{70CD5FF5-1115-3AF7-6411-80851536A8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93606" y="585788"/>
            <a:ext cx="1331746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3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535">
          <p15:clr>
            <a:srgbClr val="5ACBF0"/>
          </p15:clr>
        </p15:guide>
        <p15:guide id="2" orient="horz" pos="7322">
          <p15:clr>
            <a:srgbClr val="5ACBF0"/>
          </p15:clr>
        </p15:guide>
        <p15:guide id="3" pos="18023">
          <p15:clr>
            <a:srgbClr val="5ACBF0"/>
          </p15:clr>
        </p15:guide>
        <p15:guide id="4" orient="horz" pos="6336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668AE-5CD6-D782-C7B5-872E7248B9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584200" y="2425780"/>
            <a:ext cx="5577840" cy="1107996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kern="1200" cap="none" spc="-50" baseline="0" dirty="0">
                <a:ln w="3175">
                  <a:noFill/>
                </a:ln>
                <a:solidFill>
                  <a:srgbClr val="4D367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</a:pPr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584200" y="3962400"/>
            <a:ext cx="5577840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800" spc="0" baseline="0">
                <a:solidFill>
                  <a:srgbClr val="091F2C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2" name="MS logo gray - EMF" descr="Microsoft logo, gray text version">
            <a:extLst>
              <a:ext uri="{FF2B5EF4-FFF2-40B4-BE49-F238E27FC236}">
                <a16:creationId xmlns:a16="http://schemas.microsoft.com/office/drawing/2014/main" id="{4B2684EB-34E2-E67F-1ABA-8374FB1B88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61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80.xml"/><Relationship Id="rId68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75.xml"/><Relationship Id="rId74" Type="http://schemas.openxmlformats.org/officeDocument/2006/relationships/slideLayout" Target="../slideLayouts/slideLayout91.xml"/><Relationship Id="rId79" Type="http://schemas.openxmlformats.org/officeDocument/2006/relationships/slideLayout" Target="../slideLayouts/slideLayout96.xml"/><Relationship Id="rId5" Type="http://schemas.openxmlformats.org/officeDocument/2006/relationships/slideLayout" Target="../slideLayouts/slideLayout22.xml"/><Relationship Id="rId61" Type="http://schemas.openxmlformats.org/officeDocument/2006/relationships/slideLayout" Target="../slideLayouts/slideLayout78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64" Type="http://schemas.openxmlformats.org/officeDocument/2006/relationships/slideLayout" Target="../slideLayouts/slideLayout81.xml"/><Relationship Id="rId69" Type="http://schemas.openxmlformats.org/officeDocument/2006/relationships/slideLayout" Target="../slideLayouts/slideLayout86.xml"/><Relationship Id="rId7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72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97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76.xml"/><Relationship Id="rId67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62" Type="http://schemas.openxmlformats.org/officeDocument/2006/relationships/slideLayout" Target="../slideLayouts/slideLayout79.xml"/><Relationship Id="rId70" Type="http://schemas.openxmlformats.org/officeDocument/2006/relationships/slideLayout" Target="../slideLayouts/slideLayout87.xml"/><Relationship Id="rId75" Type="http://schemas.openxmlformats.org/officeDocument/2006/relationships/slideLayout" Target="../slideLayouts/slideLayout92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77.xml"/><Relationship Id="rId65" Type="http://schemas.openxmlformats.org/officeDocument/2006/relationships/slideLayout" Target="../slideLayouts/slideLayout82.xml"/><Relationship Id="rId73" Type="http://schemas.openxmlformats.org/officeDocument/2006/relationships/slideLayout" Target="../slideLayouts/slideLayout90.xml"/><Relationship Id="rId78" Type="http://schemas.openxmlformats.org/officeDocument/2006/relationships/slideLayout" Target="../slideLayouts/slideLayout95.xml"/><Relationship Id="rId81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7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24.xml"/><Relationship Id="rId7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19.xml"/><Relationship Id="rId29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66" Type="http://schemas.openxmlformats.org/officeDocument/2006/relationships/slideLayout" Target="../slideLayouts/slideLayout83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18.xml"/><Relationship Id="rId42" Type="http://schemas.openxmlformats.org/officeDocument/2006/relationships/slideLayout" Target="../slideLayouts/slideLayout139.xml"/><Relationship Id="rId47" Type="http://schemas.openxmlformats.org/officeDocument/2006/relationships/slideLayout" Target="../slideLayouts/slideLayout144.xml"/><Relationship Id="rId63" Type="http://schemas.openxmlformats.org/officeDocument/2006/relationships/slideLayout" Target="../slideLayouts/slideLayout160.xml"/><Relationship Id="rId68" Type="http://schemas.openxmlformats.org/officeDocument/2006/relationships/slideLayout" Target="../slideLayouts/slideLayout165.xml"/><Relationship Id="rId84" Type="http://schemas.openxmlformats.org/officeDocument/2006/relationships/slideLayout" Target="../slideLayouts/slideLayout181.xml"/><Relationship Id="rId89" Type="http://schemas.openxmlformats.org/officeDocument/2006/relationships/image" Target="../media/image2.svg"/><Relationship Id="rId1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08.xml"/><Relationship Id="rId32" Type="http://schemas.openxmlformats.org/officeDocument/2006/relationships/slideLayout" Target="../slideLayouts/slideLayout129.xml"/><Relationship Id="rId37" Type="http://schemas.openxmlformats.org/officeDocument/2006/relationships/slideLayout" Target="../slideLayouts/slideLayout134.xml"/><Relationship Id="rId53" Type="http://schemas.openxmlformats.org/officeDocument/2006/relationships/slideLayout" Target="../slideLayouts/slideLayout150.xml"/><Relationship Id="rId58" Type="http://schemas.openxmlformats.org/officeDocument/2006/relationships/slideLayout" Target="../slideLayouts/slideLayout155.xml"/><Relationship Id="rId74" Type="http://schemas.openxmlformats.org/officeDocument/2006/relationships/slideLayout" Target="../slideLayouts/slideLayout171.xml"/><Relationship Id="rId79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27.xml"/><Relationship Id="rId35" Type="http://schemas.openxmlformats.org/officeDocument/2006/relationships/slideLayout" Target="../slideLayouts/slideLayout132.xml"/><Relationship Id="rId43" Type="http://schemas.openxmlformats.org/officeDocument/2006/relationships/slideLayout" Target="../slideLayouts/slideLayout140.xml"/><Relationship Id="rId48" Type="http://schemas.openxmlformats.org/officeDocument/2006/relationships/slideLayout" Target="../slideLayouts/slideLayout145.xml"/><Relationship Id="rId56" Type="http://schemas.openxmlformats.org/officeDocument/2006/relationships/slideLayout" Target="../slideLayouts/slideLayout153.xml"/><Relationship Id="rId64" Type="http://schemas.openxmlformats.org/officeDocument/2006/relationships/slideLayout" Target="../slideLayouts/slideLayout161.xml"/><Relationship Id="rId69" Type="http://schemas.openxmlformats.org/officeDocument/2006/relationships/slideLayout" Target="../slideLayouts/slideLayout166.xml"/><Relationship Id="rId7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05.xml"/><Relationship Id="rId51" Type="http://schemas.openxmlformats.org/officeDocument/2006/relationships/slideLayout" Target="../slideLayouts/slideLayout148.xml"/><Relationship Id="rId72" Type="http://schemas.openxmlformats.org/officeDocument/2006/relationships/slideLayout" Target="../slideLayouts/slideLayout169.xml"/><Relationship Id="rId80" Type="http://schemas.openxmlformats.org/officeDocument/2006/relationships/slideLayout" Target="../slideLayouts/slideLayout177.xml"/><Relationship Id="rId85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33" Type="http://schemas.openxmlformats.org/officeDocument/2006/relationships/slideLayout" Target="../slideLayouts/slideLayout130.xml"/><Relationship Id="rId38" Type="http://schemas.openxmlformats.org/officeDocument/2006/relationships/slideLayout" Target="../slideLayouts/slideLayout135.xml"/><Relationship Id="rId46" Type="http://schemas.openxmlformats.org/officeDocument/2006/relationships/slideLayout" Target="../slideLayouts/slideLayout143.xml"/><Relationship Id="rId59" Type="http://schemas.openxmlformats.org/officeDocument/2006/relationships/slideLayout" Target="../slideLayouts/slideLayout156.xml"/><Relationship Id="rId67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17.xml"/><Relationship Id="rId41" Type="http://schemas.openxmlformats.org/officeDocument/2006/relationships/slideLayout" Target="../slideLayouts/slideLayout138.xml"/><Relationship Id="rId54" Type="http://schemas.openxmlformats.org/officeDocument/2006/relationships/slideLayout" Target="../slideLayouts/slideLayout151.xml"/><Relationship Id="rId62" Type="http://schemas.openxmlformats.org/officeDocument/2006/relationships/slideLayout" Target="../slideLayouts/slideLayout159.xml"/><Relationship Id="rId70" Type="http://schemas.openxmlformats.org/officeDocument/2006/relationships/slideLayout" Target="../slideLayouts/slideLayout167.xml"/><Relationship Id="rId75" Type="http://schemas.openxmlformats.org/officeDocument/2006/relationships/slideLayout" Target="../slideLayouts/slideLayout172.xml"/><Relationship Id="rId83" Type="http://schemas.openxmlformats.org/officeDocument/2006/relationships/slideLayout" Target="../slideLayouts/slideLayout180.xml"/><Relationship Id="rId88" Type="http://schemas.openxmlformats.org/officeDocument/2006/relationships/image" Target="../media/image1.png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slideLayout" Target="../slideLayouts/slideLayout125.xml"/><Relationship Id="rId36" Type="http://schemas.openxmlformats.org/officeDocument/2006/relationships/slideLayout" Target="../slideLayouts/slideLayout133.xml"/><Relationship Id="rId49" Type="http://schemas.openxmlformats.org/officeDocument/2006/relationships/slideLayout" Target="../slideLayouts/slideLayout146.xml"/><Relationship Id="rId57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28.xml"/><Relationship Id="rId44" Type="http://schemas.openxmlformats.org/officeDocument/2006/relationships/slideLayout" Target="../slideLayouts/slideLayout141.xml"/><Relationship Id="rId52" Type="http://schemas.openxmlformats.org/officeDocument/2006/relationships/slideLayout" Target="../slideLayouts/slideLayout149.xml"/><Relationship Id="rId60" Type="http://schemas.openxmlformats.org/officeDocument/2006/relationships/slideLayout" Target="../slideLayouts/slideLayout157.xml"/><Relationship Id="rId65" Type="http://schemas.openxmlformats.org/officeDocument/2006/relationships/slideLayout" Target="../slideLayouts/slideLayout162.xml"/><Relationship Id="rId73" Type="http://schemas.openxmlformats.org/officeDocument/2006/relationships/slideLayout" Target="../slideLayouts/slideLayout170.xml"/><Relationship Id="rId78" Type="http://schemas.openxmlformats.org/officeDocument/2006/relationships/slideLayout" Target="../slideLayouts/slideLayout175.xml"/><Relationship Id="rId81" Type="http://schemas.openxmlformats.org/officeDocument/2006/relationships/slideLayout" Target="../slideLayouts/slideLayout178.xml"/><Relationship Id="rId86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9" Type="http://schemas.openxmlformats.org/officeDocument/2006/relationships/slideLayout" Target="../slideLayouts/slideLayout136.xml"/><Relationship Id="rId34" Type="http://schemas.openxmlformats.org/officeDocument/2006/relationships/slideLayout" Target="../slideLayouts/slideLayout131.xml"/><Relationship Id="rId50" Type="http://schemas.openxmlformats.org/officeDocument/2006/relationships/slideLayout" Target="../slideLayouts/slideLayout147.xml"/><Relationship Id="rId55" Type="http://schemas.openxmlformats.org/officeDocument/2006/relationships/slideLayout" Target="../slideLayouts/slideLayout152.xml"/><Relationship Id="rId7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04.xml"/><Relationship Id="rId71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21.xml"/><Relationship Id="rId40" Type="http://schemas.openxmlformats.org/officeDocument/2006/relationships/slideLayout" Target="../slideLayouts/slideLayout137.xml"/><Relationship Id="rId45" Type="http://schemas.openxmlformats.org/officeDocument/2006/relationships/slideLayout" Target="../slideLayouts/slideLayout142.xml"/><Relationship Id="rId66" Type="http://schemas.openxmlformats.org/officeDocument/2006/relationships/slideLayout" Target="../slideLayouts/slideLayout163.xml"/><Relationship Id="rId87" Type="http://schemas.openxmlformats.org/officeDocument/2006/relationships/theme" Target="../theme/theme3.xml"/><Relationship Id="rId61" Type="http://schemas.openxmlformats.org/officeDocument/2006/relationships/slideLayout" Target="../slideLayouts/slideLayout158.xml"/><Relationship Id="rId82" Type="http://schemas.openxmlformats.org/officeDocument/2006/relationships/slideLayout" Target="../slideLayouts/slideLayout179.xml"/><Relationship Id="rId1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0179D4"/>
            </a:gs>
            <a:gs pos="32000">
              <a:srgbClr val="2CB6FF"/>
            </a:gs>
            <a:gs pos="44000">
              <a:srgbClr val="2DB6FF"/>
            </a:gs>
            <a:gs pos="81000">
              <a:srgbClr val="D962FA"/>
            </a:gs>
            <a:gs pos="96000">
              <a:srgbClr val="F69991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1779380-DB64-E27C-EF2B-4D639D0DD6E5}"/>
              </a:ext>
            </a:extLst>
          </p:cNvPr>
          <p:cNvSpPr/>
          <p:nvPr userDrawn="1"/>
        </p:nvSpPr>
        <p:spPr>
          <a:xfrm>
            <a:off x="0" y="0"/>
            <a:ext cx="12253119" cy="6858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502A43-35BF-C9C6-7D79-A62726DA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19" y="365126"/>
            <a:ext cx="11025680" cy="1072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1B4E4-1133-B3EF-552E-8A42ED9C6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9217" y="1519296"/>
            <a:ext cx="11025681" cy="4657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362433-F7BA-721F-BF73-B10705AF3615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1" r:id="rId2"/>
    <p:sldLayoutId id="2147483650" r:id="rId3"/>
    <p:sldLayoutId id="214748367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70" r:id="rId10"/>
    <p:sldLayoutId id="2147483655" r:id="rId11"/>
    <p:sldLayoutId id="2147483668" r:id="rId12"/>
    <p:sldLayoutId id="2147483666" r:id="rId13"/>
    <p:sldLayoutId id="2147483667" r:id="rId14"/>
    <p:sldLayoutId id="2147483673" r:id="rId15"/>
    <p:sldLayoutId id="2147483674" r:id="rId16"/>
    <p:sldLayoutId id="214748367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rgbClr val="091F2C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91F2C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EAE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  <p:sldLayoutId id="2147483710" r:id="rId34"/>
    <p:sldLayoutId id="2147483711" r:id="rId35"/>
    <p:sldLayoutId id="2147483712" r:id="rId36"/>
    <p:sldLayoutId id="2147483713" r:id="rId37"/>
    <p:sldLayoutId id="2147483714" r:id="rId38"/>
    <p:sldLayoutId id="2147483715" r:id="rId39"/>
    <p:sldLayoutId id="2147483716" r:id="rId40"/>
    <p:sldLayoutId id="2147483717" r:id="rId41"/>
    <p:sldLayoutId id="2147483718" r:id="rId42"/>
    <p:sldLayoutId id="2147483719" r:id="rId43"/>
    <p:sldLayoutId id="2147483720" r:id="rId44"/>
    <p:sldLayoutId id="2147483721" r:id="rId45"/>
    <p:sldLayoutId id="2147483722" r:id="rId46"/>
    <p:sldLayoutId id="2147483723" r:id="rId47"/>
    <p:sldLayoutId id="2147483724" r:id="rId48"/>
    <p:sldLayoutId id="2147483725" r:id="rId49"/>
    <p:sldLayoutId id="2147483726" r:id="rId50"/>
    <p:sldLayoutId id="2147483727" r:id="rId51"/>
    <p:sldLayoutId id="2147483728" r:id="rId52"/>
    <p:sldLayoutId id="2147483729" r:id="rId53"/>
    <p:sldLayoutId id="2147483730" r:id="rId54"/>
    <p:sldLayoutId id="2147483731" r:id="rId55"/>
    <p:sldLayoutId id="2147483732" r:id="rId56"/>
    <p:sldLayoutId id="2147483733" r:id="rId57"/>
    <p:sldLayoutId id="2147483734" r:id="rId58"/>
    <p:sldLayoutId id="2147483735" r:id="rId59"/>
    <p:sldLayoutId id="2147483736" r:id="rId60"/>
    <p:sldLayoutId id="2147483737" r:id="rId61"/>
    <p:sldLayoutId id="2147483738" r:id="rId62"/>
    <p:sldLayoutId id="2147483739" r:id="rId63"/>
    <p:sldLayoutId id="2147483740" r:id="rId64"/>
    <p:sldLayoutId id="2147483741" r:id="rId65"/>
    <p:sldLayoutId id="2147483742" r:id="rId66"/>
    <p:sldLayoutId id="2147483743" r:id="rId67"/>
    <p:sldLayoutId id="2147483744" r:id="rId68"/>
    <p:sldLayoutId id="2147483745" r:id="rId69"/>
    <p:sldLayoutId id="2147483746" r:id="rId70"/>
    <p:sldLayoutId id="2147483747" r:id="rId71"/>
    <p:sldLayoutId id="2147483748" r:id="rId72"/>
    <p:sldLayoutId id="2147483749" r:id="rId73"/>
    <p:sldLayoutId id="2147483750" r:id="rId74"/>
    <p:sldLayoutId id="2147483751" r:id="rId75"/>
    <p:sldLayoutId id="2147483752" r:id="rId76"/>
    <p:sldLayoutId id="2147483753" r:id="rId77"/>
    <p:sldLayoutId id="2147483754" r:id="rId78"/>
    <p:sldLayoutId id="2147483755" r:id="rId79"/>
    <p:sldLayoutId id="2147483756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EAE5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1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  <p:sldLayoutId id="2147483791" r:id="rId26"/>
    <p:sldLayoutId id="2147483792" r:id="rId27"/>
    <p:sldLayoutId id="2147483793" r:id="rId28"/>
    <p:sldLayoutId id="2147483794" r:id="rId29"/>
    <p:sldLayoutId id="2147483795" r:id="rId30"/>
    <p:sldLayoutId id="2147483796" r:id="rId31"/>
    <p:sldLayoutId id="2147483797" r:id="rId32"/>
    <p:sldLayoutId id="2147483798" r:id="rId33"/>
    <p:sldLayoutId id="2147483799" r:id="rId34"/>
    <p:sldLayoutId id="2147483800" r:id="rId35"/>
    <p:sldLayoutId id="2147483801" r:id="rId36"/>
    <p:sldLayoutId id="2147483802" r:id="rId37"/>
    <p:sldLayoutId id="2147483803" r:id="rId38"/>
    <p:sldLayoutId id="2147483804" r:id="rId39"/>
    <p:sldLayoutId id="2147483805" r:id="rId40"/>
    <p:sldLayoutId id="2147483806" r:id="rId41"/>
    <p:sldLayoutId id="2147483807" r:id="rId42"/>
    <p:sldLayoutId id="2147483808" r:id="rId43"/>
    <p:sldLayoutId id="2147483809" r:id="rId44"/>
    <p:sldLayoutId id="2147483810" r:id="rId45"/>
    <p:sldLayoutId id="2147483811" r:id="rId46"/>
    <p:sldLayoutId id="2147483812" r:id="rId47"/>
    <p:sldLayoutId id="2147483813" r:id="rId48"/>
    <p:sldLayoutId id="2147483814" r:id="rId49"/>
    <p:sldLayoutId id="2147483815" r:id="rId50"/>
    <p:sldLayoutId id="2147483816" r:id="rId51"/>
    <p:sldLayoutId id="2147483817" r:id="rId52"/>
    <p:sldLayoutId id="2147483818" r:id="rId53"/>
    <p:sldLayoutId id="2147483819" r:id="rId54"/>
    <p:sldLayoutId id="2147483820" r:id="rId55"/>
    <p:sldLayoutId id="2147483821" r:id="rId56"/>
    <p:sldLayoutId id="2147483822" r:id="rId57"/>
    <p:sldLayoutId id="2147483823" r:id="rId58"/>
    <p:sldLayoutId id="2147483824" r:id="rId59"/>
    <p:sldLayoutId id="2147483825" r:id="rId60"/>
    <p:sldLayoutId id="2147483826" r:id="rId61"/>
    <p:sldLayoutId id="2147483827" r:id="rId62"/>
    <p:sldLayoutId id="2147483828" r:id="rId63"/>
    <p:sldLayoutId id="2147483829" r:id="rId64"/>
    <p:sldLayoutId id="2147483830" r:id="rId65"/>
    <p:sldLayoutId id="2147483831" r:id="rId66"/>
    <p:sldLayoutId id="2147483832" r:id="rId67"/>
    <p:sldLayoutId id="2147483833" r:id="rId68"/>
    <p:sldLayoutId id="2147483834" r:id="rId69"/>
    <p:sldLayoutId id="2147483835" r:id="rId70"/>
    <p:sldLayoutId id="2147483836" r:id="rId71"/>
    <p:sldLayoutId id="2147483837" r:id="rId72"/>
    <p:sldLayoutId id="2147483838" r:id="rId73"/>
    <p:sldLayoutId id="2147483839" r:id="rId74"/>
    <p:sldLayoutId id="2147483840" r:id="rId75"/>
    <p:sldLayoutId id="2147483841" r:id="rId76"/>
    <p:sldLayoutId id="2147483842" r:id="rId77"/>
    <p:sldLayoutId id="2147483843" r:id="rId78"/>
    <p:sldLayoutId id="2147483844" r:id="rId79"/>
    <p:sldLayoutId id="2147483845" r:id="rId80"/>
    <p:sldLayoutId id="2147483846" r:id="rId81"/>
    <p:sldLayoutId id="2147483847" r:id="rId82"/>
    <p:sldLayoutId id="2147483848" r:id="rId83"/>
    <p:sldLayoutId id="2147483851" r:id="rId84"/>
    <p:sldLayoutId id="2147483852" r:id="rId85"/>
    <p:sldLayoutId id="2147483853" r:id="rId86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8">
          <p15:clr>
            <a:srgbClr val="C35EA4"/>
          </p15:clr>
        </p15:guide>
        <p15:guide id="17" pos="7313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85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95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8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sv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84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100.png"/><Relationship Id="rId1" Type="http://schemas.openxmlformats.org/officeDocument/2006/relationships/tags" Target="../tags/tag1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hyperlink" Target="https://aka.ms/Ap-EBC-Groups" TargetMode="External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egale.cloud/Microsoft/viewer/1540/windows-autopatch/index.html#/6/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hyperlink" Target="https://regale.cloud/microsoft/play/1540/windows-autopatch#/4/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6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ka.ms/M365CopilotCommunity" TargetMode="External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windows/deployment/windows-autopatch/prepare/windows-autopatch-prerequisites?tabs=business-premium-a3-entitlements%2Cbusiness-premium-a3-intune-permission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8.jpeg"/><Relationship Id="rId7" Type="http://schemas.openxmlformats.org/officeDocument/2006/relationships/hyperlink" Target="https://www.microsoft.com/en-us/security/security-insider/microsoft-digital-defense-report-202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10" Type="http://schemas.openxmlformats.org/officeDocument/2006/relationships/hyperlink" Target="https://www.ibm.com/reports/data-breach" TargetMode="External"/><Relationship Id="rId4" Type="http://schemas.openxmlformats.org/officeDocument/2006/relationships/hyperlink" Target="https://cdn-dynmedia-1.microsoft.com/is/content/microsoftcorp/microsoft/final/en-us/microsoft-brand/documents/Microsoft%20Digital%20Defense%20Report%202024%20%281%29.pdf" TargetMode="External"/><Relationship Id="rId9" Type="http://schemas.openxmlformats.org/officeDocument/2006/relationships/image" Target="../media/image7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hyperlink" Target="https://tei.forrester.com/go/microsoft/windows11enterpris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.microsoft.com/en-us/windows/deployment/windows-autopatch/overview/windows-autopatch-overview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F029D6A-C075-7EF0-C6A2-07BC853E1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97" y="2174294"/>
            <a:ext cx="8193024" cy="2243691"/>
          </a:xfrm>
        </p:spPr>
        <p:txBody>
          <a:bodyPr/>
          <a:lstStyle/>
          <a:p>
            <a:r>
              <a:rPr lang="en-US" b="0"/>
              <a:t>Simplified Update Management with Windows Autopatch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FB83F-23AF-E3BF-5547-9AFA8D46EA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597" y="4573783"/>
            <a:ext cx="8193024" cy="830997"/>
          </a:xfrm>
        </p:spPr>
        <p:txBody>
          <a:bodyPr/>
          <a:lstStyle/>
          <a:p>
            <a:r>
              <a:rPr lang="en-US"/>
              <a:t>John Vintzel, Principal Manager, Product Management</a:t>
            </a:r>
          </a:p>
          <a:p>
            <a:endParaRPr lang="en-US"/>
          </a:p>
          <a:p>
            <a:r>
              <a:rPr lang="en-US"/>
              <a:t>      @jvintzel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D03424-982A-49AB-59D0-BF6E84BFE0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May 06,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EA539B-DB45-C408-5BE8-BFB97B07E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97" y="5093233"/>
            <a:ext cx="304816" cy="31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2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23">
            <a:extLst>
              <a:ext uri="{FF2B5EF4-FFF2-40B4-BE49-F238E27FC236}">
                <a16:creationId xmlns:a16="http://schemas.microsoft.com/office/drawing/2014/main" id="{1B71CC38-A6EB-924D-B88F-F78414296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8077" y="3789552"/>
            <a:ext cx="10913152" cy="3068449"/>
          </a:xfrm>
          <a:prstGeom prst="round2SameRect">
            <a:avLst>
              <a:gd name="adj1" fmla="val 11494"/>
              <a:gd name="adj2" fmla="val 0"/>
            </a:avLst>
          </a:prstGeom>
          <a:solidFill>
            <a:schemeClr val="accent1">
              <a:lumMod val="75000"/>
            </a:schemeClr>
          </a:solidFill>
          <a:ln w="6350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  <a:effectLst>
            <a:outerShdw blurRad="152400" dist="50800" dir="5400000" algn="tl" rotWithShape="0">
              <a:prstClr val="black">
                <a:alpha val="14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11" name="Rectangle: Top Corners Rounded 23">
            <a:extLst>
              <a:ext uri="{FF2B5EF4-FFF2-40B4-BE49-F238E27FC236}">
                <a16:creationId xmlns:a16="http://schemas.microsoft.com/office/drawing/2014/main" id="{17460919-3E52-88A4-8F42-3D6FC62F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10260443" y="1758870"/>
            <a:ext cx="916056" cy="1665517"/>
          </a:xfrm>
          <a:prstGeom prst="round2SameRect">
            <a:avLst>
              <a:gd name="adj1" fmla="val 11494"/>
              <a:gd name="adj2" fmla="val 0"/>
            </a:avLst>
          </a:prstGeom>
          <a:solidFill>
            <a:schemeClr val="accent1">
              <a:lumMod val="75000"/>
            </a:schemeClr>
          </a:solidFill>
          <a:ln w="6350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  <a:effectLst>
            <a:outerShdw blurRad="152400" dist="50800" dir="5400000" algn="tl" rotWithShape="0">
              <a:prstClr val="black">
                <a:alpha val="14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7" name="Rectangle: Top Corners Rounded 23">
            <a:extLst>
              <a:ext uri="{FF2B5EF4-FFF2-40B4-BE49-F238E27FC236}">
                <a16:creationId xmlns:a16="http://schemas.microsoft.com/office/drawing/2014/main" id="{765D88E6-1AF1-8BE9-176E-F9F9425BF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1012810" y="1758868"/>
            <a:ext cx="916056" cy="1665517"/>
          </a:xfrm>
          <a:prstGeom prst="round2SameRect">
            <a:avLst>
              <a:gd name="adj1" fmla="val 11494"/>
              <a:gd name="adj2" fmla="val 0"/>
            </a:avLst>
          </a:prstGeom>
          <a:solidFill>
            <a:schemeClr val="accent1">
              <a:lumMod val="75000"/>
            </a:schemeClr>
          </a:solidFill>
          <a:ln w="6350">
            <a:solidFill>
              <a:schemeClr val="bg1">
                <a:lumMod val="95000"/>
              </a:schemeClr>
            </a:solidFill>
            <a:headEnd type="none" w="med" len="med"/>
            <a:tailEnd type="none" w="med" len="med"/>
          </a:ln>
          <a:effectLst>
            <a:outerShdw blurRad="152400" dist="50800" dir="5400000" algn="tl" rotWithShape="0">
              <a:prstClr val="black">
                <a:alpha val="14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142A26E-20FA-78EF-5917-953AE9480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9152"/>
            <a:ext cx="11018520" cy="553998"/>
          </a:xfrm>
        </p:spPr>
        <p:txBody>
          <a:bodyPr/>
          <a:lstStyle/>
          <a:p>
            <a:r>
              <a:rPr lang="en-US"/>
              <a:t>Windows Autopatch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C26617-614B-CC9E-811E-1D0A6AE3EE50}"/>
              </a:ext>
            </a:extLst>
          </p:cNvPr>
          <p:cNvSpPr txBox="1"/>
          <p:nvPr/>
        </p:nvSpPr>
        <p:spPr>
          <a:xfrm>
            <a:off x="588262" y="1073450"/>
            <a:ext cx="7863414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Segoe UI Semibold" panose="020B0702040204020203" pitchFamily="34" charset="0"/>
              </a:defRPr>
            </a:lvl1pPr>
            <a:lvl2pPr marL="457200" marR="0" indent="-228600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spc="0" baseline="0">
                <a:solidFill>
                  <a:srgbClr val="000000"/>
                </a:solidFill>
              </a:defRPr>
            </a:lvl2pPr>
            <a:lvl3pPr marL="657225" marR="0" indent="-20002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>
                <a:solidFill>
                  <a:srgbClr val="000000"/>
                </a:solidFill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200" spc="0" baseline="0">
                <a:solidFill>
                  <a:srgbClr val="000000"/>
                </a:solidFill>
              </a:defRPr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00" spc="0" baseline="0">
                <a:solidFill>
                  <a:srgbClr val="000000"/>
                </a:solidFill>
              </a:defRPr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 w="3175"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goe UI Semibold"/>
                <a:ea typeface="+mn-ea"/>
                <a:cs typeface="Segoe UI"/>
              </a:rPr>
              <a:t>You decide how the process works</a:t>
            </a: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685552B2-A291-3C8E-5B38-8233A4BDC1DA}"/>
              </a:ext>
            </a:extLst>
          </p:cNvPr>
          <p:cNvSpPr txBox="1"/>
          <p:nvPr/>
        </p:nvSpPr>
        <p:spPr>
          <a:xfrm>
            <a:off x="638077" y="2238598"/>
            <a:ext cx="16251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>
              <a:defRPr sz="1400" b="1">
                <a:solidFill>
                  <a:srgbClr val="000000"/>
                </a:solidFill>
                <a:latin typeface="+mj-lt"/>
                <a:cs typeface="Segoe UI" panose="020B05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Handle everything yourself</a:t>
            </a:r>
          </a:p>
        </p:txBody>
      </p:sp>
      <p:grpSp>
        <p:nvGrpSpPr>
          <p:cNvPr id="10" name="Group 9" descr="This is a graphic representing a slider that slides from one side - handle everything yourself - to the other side - let Microsoft handle everything. ">
            <a:extLst>
              <a:ext uri="{FF2B5EF4-FFF2-40B4-BE49-F238E27FC236}">
                <a16:creationId xmlns:a16="http://schemas.microsoft.com/office/drawing/2014/main" id="{5F8373EF-C60B-699F-75D1-C29EF05FA003}"/>
              </a:ext>
            </a:extLst>
          </p:cNvPr>
          <p:cNvGrpSpPr/>
          <p:nvPr/>
        </p:nvGrpSpPr>
        <p:grpSpPr>
          <a:xfrm>
            <a:off x="2303596" y="2054903"/>
            <a:ext cx="7584811" cy="1097866"/>
            <a:chOff x="2764315" y="2465883"/>
            <a:chExt cx="9101773" cy="1317439"/>
          </a:xfrm>
        </p:grpSpPr>
        <p:sp>
          <p:nvSpPr>
            <p:cNvPr id="5" name="Rectangle: Top Corners Rounded 23">
              <a:extLst>
                <a:ext uri="{FF2B5EF4-FFF2-40B4-BE49-F238E27FC236}">
                  <a16:creationId xmlns:a16="http://schemas.microsoft.com/office/drawing/2014/main" id="{001699E4-EF5D-8C9C-8161-67297EC0034A}"/>
                </a:ext>
              </a:extLst>
            </p:cNvPr>
            <p:cNvSpPr/>
            <p:nvPr/>
          </p:nvSpPr>
          <p:spPr bwMode="auto">
            <a:xfrm>
              <a:off x="2764315" y="2465883"/>
              <a:ext cx="9101773" cy="1317439"/>
            </a:xfrm>
            <a:prstGeom prst="roundRect">
              <a:avLst>
                <a:gd name="adj" fmla="val 8078"/>
              </a:avLst>
            </a:prstGeom>
            <a:solidFill>
              <a:schemeClr val="bg1">
                <a:alpha val="55474"/>
              </a:schemeClr>
            </a:solidFill>
            <a:ln w="6350">
              <a:solidFill>
                <a:schemeClr val="bg1">
                  <a:lumMod val="95000"/>
                </a:schemeClr>
              </a:solidFill>
              <a:headEnd type="none" w="med" len="med"/>
              <a:tailEnd type="none" w="med" len="med"/>
            </a:ln>
            <a:effectLst>
              <a:outerShdw blurRad="152400" dist="50800" dir="5400000" algn="tl" rotWithShape="0">
                <a:prstClr val="black">
                  <a:alpha val="14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A6998C7A-AC67-A2D0-18F4-5DD0415C82D7}"/>
                </a:ext>
              </a:extLst>
            </p:cNvPr>
            <p:cNvSpPr/>
            <p:nvPr/>
          </p:nvSpPr>
          <p:spPr bwMode="auto">
            <a:xfrm>
              <a:off x="2977286" y="2948026"/>
              <a:ext cx="8661197" cy="32918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7A00F0F6-373B-E62D-BD9B-4566C8C2E1B9}"/>
                </a:ext>
              </a:extLst>
            </p:cNvPr>
            <p:cNvSpPr/>
            <p:nvPr/>
          </p:nvSpPr>
          <p:spPr bwMode="auto">
            <a:xfrm>
              <a:off x="2977286" y="2952695"/>
              <a:ext cx="4411066" cy="329184"/>
            </a:xfrm>
            <a:prstGeom prst="roundRect">
              <a:avLst/>
            </a:prstGeom>
            <a:solidFill>
              <a:srgbClr val="FF9349"/>
            </a:solidFill>
            <a:ln w="6350">
              <a:solidFill>
                <a:schemeClr val="bg1">
                  <a:lumMod val="95000"/>
                </a:schemeClr>
              </a:solidFill>
              <a:headEnd type="none" w="med" len="med"/>
              <a:tailEnd type="none" w="med" len="med"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AE2B247-157F-24D3-2ADF-6BAC2CF16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72" r="172"/>
            <a:stretch/>
          </p:blipFill>
          <p:spPr>
            <a:xfrm>
              <a:off x="7002163" y="2771193"/>
              <a:ext cx="780260" cy="782959"/>
            </a:xfrm>
            <a:prstGeom prst="rect">
              <a:avLst/>
            </a:prstGeom>
          </p:spPr>
        </p:pic>
      </p:grpSp>
      <p:sp>
        <p:nvSpPr>
          <p:cNvPr id="8" name="TextBox 12">
            <a:extLst>
              <a:ext uri="{FF2B5EF4-FFF2-40B4-BE49-F238E27FC236}">
                <a16:creationId xmlns:a16="http://schemas.microsoft.com/office/drawing/2014/main" id="{C6222D9C-A9CA-E650-838D-81701116F8A4}"/>
              </a:ext>
            </a:extLst>
          </p:cNvPr>
          <p:cNvSpPr txBox="1"/>
          <p:nvPr/>
        </p:nvSpPr>
        <p:spPr>
          <a:xfrm>
            <a:off x="9926102" y="2222581"/>
            <a:ext cx="162512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400">
              <a:defRPr sz="1400" b="1">
                <a:solidFill>
                  <a:srgbClr val="000000"/>
                </a:solidFill>
                <a:latin typeface="+mj-lt"/>
                <a:cs typeface="Segoe UI" panose="020B0502040204020203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Let Microsoft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handle everything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A6466B-1759-4332-F451-CB59AE3CC769}"/>
              </a:ext>
            </a:extLst>
          </p:cNvPr>
          <p:cNvSpPr txBox="1"/>
          <p:nvPr/>
        </p:nvSpPr>
        <p:spPr>
          <a:xfrm>
            <a:off x="534574" y="4177944"/>
            <a:ext cx="1124477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Update tasks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Times New Roman" panose="02020603050405020304" pitchFamily="18" charset="0"/>
                <a:cs typeface="Times New Roman" panose="02020603050405020304" pitchFamily="18" charset="0"/>
              </a:rPr>
              <a:t>Evaluate and select which updates to perform, such as drivers, Microsoft 365 apps, and feature updates.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Times New Roman" panose="02020603050405020304" pitchFamily="18" charset="0"/>
                <a:cs typeface="Times New Roman" panose="02020603050405020304" pitchFamily="18" charset="0"/>
              </a:rPr>
              <a:t>Define and test the protocols.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Times New Roman" panose="02020603050405020304" pitchFamily="18" charset="0"/>
                <a:cs typeface="Times New Roman" panose="02020603050405020304" pitchFamily="18" charset="0"/>
              </a:rPr>
              <a:t>Define the rollout structure and schedule.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Times New Roman" panose="02020603050405020304" pitchFamily="18" charset="0"/>
                <a:cs typeface="Times New Roman" panose="02020603050405020304" pitchFamily="18" charset="0"/>
              </a:rPr>
              <a:t>Monitor the updates and pause or roll them back.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F6929F-C7C2-0D67-9099-401EBD22B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>
            <a:off x="4227616" y="4328556"/>
            <a:ext cx="902524" cy="0"/>
          </a:xfrm>
          <a:prstGeom prst="straightConnector1">
            <a:avLst/>
          </a:prstGeom>
          <a:ln>
            <a:solidFill>
              <a:schemeClr val="bg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A42407D-77A1-A5AF-D875-0B71797C2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071756" y="4328556"/>
            <a:ext cx="902524" cy="0"/>
          </a:xfrm>
          <a:prstGeom prst="straightConnector1">
            <a:avLst/>
          </a:prstGeom>
          <a:ln>
            <a:solidFill>
              <a:schemeClr val="bg1"/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!!line2">
            <a:extLst>
              <a:ext uri="{FF2B5EF4-FFF2-40B4-BE49-F238E27FC236}">
                <a16:creationId xmlns:a16="http://schemas.microsoft.com/office/drawing/2014/main" id="{C42B8CF8-1A7E-2410-4A62-304367035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3129" y="5060068"/>
            <a:ext cx="10908101" cy="0"/>
          </a:xfrm>
          <a:prstGeom prst="line">
            <a:avLst/>
          </a:prstGeom>
          <a:ln w="12700" cap="rnd">
            <a:solidFill>
              <a:schemeClr val="accent3"/>
            </a:solidFill>
            <a:headEnd type="none" w="lg" len="med"/>
            <a:tailEnd type="none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!!line2">
            <a:extLst>
              <a:ext uri="{FF2B5EF4-FFF2-40B4-BE49-F238E27FC236}">
                <a16:creationId xmlns:a16="http://schemas.microsoft.com/office/drawing/2014/main" id="{9E03A5CC-46E4-EC6C-3B9D-F4FCB9C20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3129" y="5523206"/>
            <a:ext cx="10908101" cy="0"/>
          </a:xfrm>
          <a:prstGeom prst="line">
            <a:avLst/>
          </a:prstGeom>
          <a:ln w="12700" cap="rnd">
            <a:solidFill>
              <a:schemeClr val="accent3"/>
            </a:solidFill>
            <a:headEnd type="none" w="lg" len="med"/>
            <a:tailEnd type="none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!!line2">
            <a:extLst>
              <a:ext uri="{FF2B5EF4-FFF2-40B4-BE49-F238E27FC236}">
                <a16:creationId xmlns:a16="http://schemas.microsoft.com/office/drawing/2014/main" id="{C8AE4412-FBE5-0EA1-950D-94F19588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3129" y="5998219"/>
            <a:ext cx="10908101" cy="0"/>
          </a:xfrm>
          <a:prstGeom prst="line">
            <a:avLst/>
          </a:prstGeom>
          <a:ln w="12700" cap="rnd">
            <a:solidFill>
              <a:schemeClr val="accent3"/>
            </a:solidFill>
            <a:headEnd type="none" w="lg" len="med"/>
            <a:tailEnd type="none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!!line2">
            <a:extLst>
              <a:ext uri="{FF2B5EF4-FFF2-40B4-BE49-F238E27FC236}">
                <a16:creationId xmlns:a16="http://schemas.microsoft.com/office/drawing/2014/main" id="{91F53A5C-A406-7D1D-F54D-E6C228FF1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3129" y="4585055"/>
            <a:ext cx="10908101" cy="0"/>
          </a:xfrm>
          <a:prstGeom prst="line">
            <a:avLst/>
          </a:prstGeom>
          <a:ln w="12700" cap="rnd">
            <a:solidFill>
              <a:schemeClr val="accent3"/>
            </a:solidFill>
            <a:headEnd type="none" w="lg" len="med"/>
            <a:tailEnd type="none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!!line2">
            <a:extLst>
              <a:ext uri="{FF2B5EF4-FFF2-40B4-BE49-F238E27FC236}">
                <a16:creationId xmlns:a16="http://schemas.microsoft.com/office/drawing/2014/main" id="{E49A063C-A61F-DC70-2F51-7A9B56936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43129" y="6461357"/>
            <a:ext cx="10908101" cy="0"/>
          </a:xfrm>
          <a:prstGeom prst="line">
            <a:avLst/>
          </a:prstGeom>
          <a:ln w="12700" cap="rnd">
            <a:solidFill>
              <a:schemeClr val="accent3"/>
            </a:solidFill>
            <a:headEnd type="none" w="lg" len="med"/>
            <a:tailEnd type="none" w="lg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03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8867B-029E-B3CA-7E3C-D192751F2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0">
            <a:extLst>
              <a:ext uri="{FF2B5EF4-FFF2-40B4-BE49-F238E27FC236}">
                <a16:creationId xmlns:a16="http://schemas.microsoft.com/office/drawing/2014/main" id="{20AD0CC5-C1E9-E39C-BE54-D3CDCCCF8CC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3413" y="477402"/>
            <a:ext cx="11128375" cy="5129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defTabSz="1119290">
              <a:lnSpc>
                <a:spcPts val="4824"/>
              </a:lnSpc>
              <a:spcBef>
                <a:spcPct val="0"/>
              </a:spcBef>
              <a:buNone/>
              <a:defRPr lang="en-US" sz="4320" b="0" cap="none" spc="-60" baseline="0" dirty="0" smtClean="0">
                <a:ln w="3175">
                  <a:noFill/>
                </a:ln>
                <a:effectLst/>
                <a:latin typeface="+mj-lt"/>
                <a:cs typeface="Segoe UI" pitchFamily="34" charset="0"/>
              </a:defRPr>
            </a:lvl1pPr>
          </a:lstStyle>
          <a:p>
            <a:pPr defTabSz="932704">
              <a:lnSpc>
                <a:spcPts val="4020"/>
              </a:lnSpc>
              <a:defRPr/>
            </a:pPr>
            <a:r>
              <a:rPr lang="en-US" sz="3600" spc="-50"/>
              <a:t>Best practices when managing updates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F670EA-684F-5AF1-176E-92DC45683972}"/>
              </a:ext>
            </a:extLst>
          </p:cNvPr>
          <p:cNvSpPr txBox="1"/>
          <p:nvPr/>
        </p:nvSpPr>
        <p:spPr>
          <a:xfrm>
            <a:off x="633413" y="990363"/>
            <a:ext cx="2876720" cy="35900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Customer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6E10BB-755D-6E15-AC4A-6721DB7D7D68}"/>
              </a:ext>
            </a:extLst>
          </p:cNvPr>
          <p:cNvSpPr txBox="1"/>
          <p:nvPr/>
        </p:nvSpPr>
        <p:spPr>
          <a:xfrm>
            <a:off x="903339" y="1500449"/>
            <a:ext cx="4629828" cy="38088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Assess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Identify what operating systems, applications, drivers and firmware need to be patched using asset management tools such as Microsoft Intune or Configuration Manager.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Define roles and responsibilities, for example:</a:t>
            </a:r>
          </a:p>
          <a:p>
            <a:pPr marL="601956" marR="0" lvl="1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Update management team: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Responsible for discovery, prioritization, testing, deployment plan.</a:t>
            </a:r>
          </a:p>
          <a:p>
            <a:pPr marL="601956" marR="0" lvl="1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IT operations team: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Supports update management team to ensure smooth deployments and minimize end-user disruption.</a:t>
            </a:r>
          </a:p>
          <a:p>
            <a:pPr marL="601956" marR="0" lvl="1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Security team: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Provides input on update prioritization and validation.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3F5269-90A4-8F04-78E3-ED905618AFFC}"/>
              </a:ext>
            </a:extLst>
          </p:cNvPr>
          <p:cNvSpPr txBox="1"/>
          <p:nvPr/>
        </p:nvSpPr>
        <p:spPr>
          <a:xfrm>
            <a:off x="903339" y="5286798"/>
            <a:ext cx="4221783" cy="2565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Initial setup, Test, Deploy and Monitor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ED3C4A-A713-E7F5-8E3F-68E332084022}"/>
              </a:ext>
            </a:extLst>
          </p:cNvPr>
          <p:cNvSpPr txBox="1"/>
          <p:nvPr/>
        </p:nvSpPr>
        <p:spPr>
          <a:xfrm>
            <a:off x="903340" y="5618084"/>
            <a:ext cx="5192661" cy="10515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Choose scope of targeting.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Set up update policies (speed, cadence of update deployments).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Test, deploy and monitor.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D16A4-1591-D8FF-9C79-3A9929DA7AF0}"/>
              </a:ext>
            </a:extLst>
          </p:cNvPr>
          <p:cNvSpPr txBox="1"/>
          <p:nvPr/>
        </p:nvSpPr>
        <p:spPr>
          <a:xfrm>
            <a:off x="6393307" y="1046140"/>
            <a:ext cx="2876720" cy="359009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7619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Windows Autopatch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B4328D3-3BDE-D496-72A8-C939DBD436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-985599" y="3196138"/>
            <a:ext cx="3401267" cy="106681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F934BB-D0D2-7C69-2A5B-E8C9182B3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163355" y="5756855"/>
            <a:ext cx="1075080" cy="134965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CAFFA1-29E8-CEDA-1B4A-F42A788C2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5598811" y="2399117"/>
            <a:ext cx="1695672" cy="106681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650CA3-E528-2372-E2A3-A1A958B0A7EF}"/>
              </a:ext>
            </a:extLst>
          </p:cNvPr>
          <p:cNvSpPr txBox="1"/>
          <p:nvPr/>
        </p:nvSpPr>
        <p:spPr>
          <a:xfrm>
            <a:off x="6658835" y="1556226"/>
            <a:ext cx="4192046" cy="1667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Simplified planning &amp; deployment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mirror your own business targeting structure with the use of Autopatch groups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Automated deployment rollout sequences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Multi-phase release policies for feature updates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Automatic driver &amp; firmware management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EF486AF-0A38-822D-1390-F31A07A077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5715562" y="4301723"/>
            <a:ext cx="1462170" cy="106682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3A0F18-FFC6-382F-8C47-4CAB1B9AF89B}"/>
              </a:ext>
            </a:extLst>
          </p:cNvPr>
          <p:cNvSpPr txBox="1"/>
          <p:nvPr/>
        </p:nvSpPr>
        <p:spPr>
          <a:xfrm>
            <a:off x="6658835" y="3547265"/>
            <a:ext cx="4192046" cy="16671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Automated release management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Enhanced device alerts for quality and feature update deployments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Policy health and remediation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Near to real time reporting</a:t>
            </a:r>
          </a:p>
          <a:p>
            <a:pPr marL="144774" marR="0" lvl="0" indent="-144774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Easy to use pause and resume updates</a:t>
            </a:r>
          </a:p>
        </p:txBody>
      </p:sp>
    </p:spTree>
    <p:extLst>
      <p:ext uri="{BB962C8B-B14F-4D97-AF65-F5344CB8AC3E}">
        <p14:creationId xmlns:p14="http://schemas.microsoft.com/office/powerpoint/2010/main" val="70188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B82D3-EC83-9987-40A5-094148EA9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14372" t="9445" r="38135" b="8456"/>
          <a:stretch/>
        </p:blipFill>
        <p:spPr>
          <a:xfrm rot="10800000">
            <a:off x="4861564" y="1300799"/>
            <a:ext cx="7329223" cy="5271553"/>
          </a:xfrm>
          <a:prstGeom prst="roundRect">
            <a:avLst>
              <a:gd name="adj" fmla="val 1927"/>
            </a:avLst>
          </a:prstGeom>
          <a:gradFill>
            <a:gsLst>
              <a:gs pos="100000">
                <a:schemeClr val="accent1">
                  <a:lumMod val="10607"/>
                  <a:lumOff val="89393"/>
                </a:schemeClr>
              </a:gs>
              <a:gs pos="0">
                <a:schemeClr val="bg1"/>
              </a:gs>
            </a:gsLst>
            <a:lin ang="3000000" scaled="0"/>
          </a:gradFill>
          <a:ln w="1905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54000" dist="50800" dir="2700000" algn="ctr" rotWithShape="0">
              <a:prstClr val="black">
                <a:alpha val="25000"/>
              </a:prstClr>
            </a:outerShdw>
          </a:effectLst>
        </p:spPr>
      </p:pic>
      <p:sp>
        <p:nvSpPr>
          <p:cNvPr id="59" name="Title 6">
            <a:extLst>
              <a:ext uri="{FF2B5EF4-FFF2-40B4-BE49-F238E27FC236}">
                <a16:creationId xmlns:a16="http://schemas.microsoft.com/office/drawing/2014/main" id="{5D65AA73-579F-E9B9-A20B-632D550313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3574" y="431070"/>
            <a:ext cx="7576512" cy="5615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1920" b="0" kern="1200" cap="none" spc="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3600">
                <a:solidFill>
                  <a:schemeClr val="tx1"/>
                </a:solidFill>
              </a:rPr>
              <a:t>What update types are included?</a:t>
            </a:r>
          </a:p>
        </p:txBody>
      </p:sp>
      <p:pic>
        <p:nvPicPr>
          <p:cNvPr id="5" name="Picture 4" descr="Picture of a table in a room with a Windows PC on it.">
            <a:extLst>
              <a:ext uri="{FF2B5EF4-FFF2-40B4-BE49-F238E27FC236}">
                <a16:creationId xmlns:a16="http://schemas.microsoft.com/office/drawing/2014/main" id="{A6857FCC-9A06-D600-DCCB-7DDF49CACD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4" y="1777940"/>
            <a:ext cx="4317271" cy="4317271"/>
          </a:xfrm>
          <a:prstGeom prst="rect">
            <a:avLst/>
          </a:prstGeom>
        </p:spPr>
      </p:pic>
      <p:sp>
        <p:nvSpPr>
          <p:cNvPr id="44" name="Text Placeholder 5">
            <a:extLst>
              <a:ext uri="{FF2B5EF4-FFF2-40B4-BE49-F238E27FC236}">
                <a16:creationId xmlns:a16="http://schemas.microsoft.com/office/drawing/2014/main" id="{630BDE5B-3B99-C877-6E5E-A7E35AA7023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90576" y="1828654"/>
            <a:ext cx="6003396" cy="14922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333">
                <a:solidFill>
                  <a:srgbClr val="2A446F"/>
                </a:solidFill>
                <a:latin typeface="Segoe UI Semibold"/>
              </a:rPr>
              <a:t>Windows</a:t>
            </a:r>
          </a:p>
          <a:p>
            <a:pPr marL="304776" lvl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70C0"/>
              </a:buClr>
              <a:defRPr/>
            </a:pPr>
            <a:r>
              <a:rPr lang="en-US">
                <a:solidFill>
                  <a:srgbClr val="1B1B1B"/>
                </a:solidFill>
                <a:latin typeface="Segoe UI"/>
              </a:rPr>
              <a:t>Windows Quality Updates</a:t>
            </a:r>
          </a:p>
          <a:p>
            <a:pPr marL="304776" lvl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70C0"/>
              </a:buClr>
              <a:defRPr/>
            </a:pPr>
            <a:r>
              <a:rPr lang="en-US">
                <a:solidFill>
                  <a:srgbClr val="1B1B1B"/>
                </a:solidFill>
                <a:latin typeface="Segoe UI"/>
              </a:rPr>
              <a:t>Windows Feature Updates </a:t>
            </a:r>
          </a:p>
          <a:p>
            <a:pPr marL="304776" lvl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70C0"/>
              </a:buClr>
              <a:defRPr/>
            </a:pPr>
            <a:r>
              <a:rPr lang="en-US">
                <a:solidFill>
                  <a:srgbClr val="1B1B1B"/>
                </a:solidFill>
                <a:latin typeface="Segoe UI"/>
              </a:rPr>
              <a:t>Drivers and firmware delivered through Windows Update</a:t>
            </a:r>
            <a:endParaRPr lang="en-US" sz="1167">
              <a:solidFill>
                <a:srgbClr val="1B1B1B"/>
              </a:solidFill>
              <a:latin typeface="Segoe UI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C3A948C-5726-ADC3-26F9-DD8C0DCD5A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0326" y="3936576"/>
            <a:ext cx="4089448" cy="170074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333">
                <a:solidFill>
                  <a:srgbClr val="2A446F"/>
                </a:solidFill>
                <a:latin typeface="Segoe UI Semibold"/>
              </a:rPr>
              <a:t>Microsoft 365</a:t>
            </a:r>
          </a:p>
          <a:p>
            <a:pPr marL="304776" lvl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70C0"/>
              </a:buClr>
              <a:defRPr/>
            </a:pPr>
            <a:r>
              <a:rPr lang="en-US">
                <a:solidFill>
                  <a:srgbClr val="1B1B1B"/>
                </a:solidFill>
                <a:latin typeface="Segoe UI"/>
              </a:rPr>
              <a:t>Microsoft 365 Apps for Enterprise Updates</a:t>
            </a:r>
          </a:p>
          <a:p>
            <a:pPr marL="304776" lvl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rgbClr val="0070C0"/>
              </a:buClr>
              <a:defRPr/>
            </a:pPr>
            <a:r>
              <a:rPr lang="en-US">
                <a:solidFill>
                  <a:srgbClr val="1B1B1B"/>
                </a:solidFill>
                <a:latin typeface="Segoe UI"/>
              </a:rPr>
              <a:t>Microsoft Edge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B20AF8E-B3B1-D98F-DBB4-B3DB2C3ED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18222" y="2303278"/>
            <a:ext cx="188110" cy="188110"/>
            <a:chOff x="5806236" y="1498305"/>
            <a:chExt cx="330495" cy="330495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B8488A-7236-3AAB-2678-645803CC7347}"/>
                </a:ext>
              </a:extLst>
            </p:cNvPr>
            <p:cNvSpPr/>
            <p:nvPr/>
          </p:nvSpPr>
          <p:spPr bwMode="auto">
            <a:xfrm>
              <a:off x="5806236" y="1498305"/>
              <a:ext cx="330495" cy="330495"/>
            </a:xfrm>
            <a:prstGeom prst="ellipse">
              <a:avLst/>
            </a:prstGeom>
            <a:noFill/>
            <a:ln w="28575"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5" name="L-Shape 54">
              <a:extLst>
                <a:ext uri="{FF2B5EF4-FFF2-40B4-BE49-F238E27FC236}">
                  <a16:creationId xmlns:a16="http://schemas.microsoft.com/office/drawing/2014/main" id="{A248AF7E-30CC-DE92-E649-4B65FCCDE9DC}"/>
                </a:ext>
              </a:extLst>
            </p:cNvPr>
            <p:cNvSpPr/>
            <p:nvPr/>
          </p:nvSpPr>
          <p:spPr bwMode="auto">
            <a:xfrm rot="18900000">
              <a:off x="5883699" y="1598208"/>
              <a:ext cx="175565" cy="98155"/>
            </a:xfrm>
            <a:prstGeom prst="corner">
              <a:avLst>
                <a:gd name="adj1" fmla="val 29767"/>
                <a:gd name="adj2" fmla="val 28941"/>
              </a:avLst>
            </a:prstGeom>
            <a:solidFill>
              <a:srgbClr val="CA6CCD"/>
            </a:solidFill>
            <a:ln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F33346A-B1A3-FA32-9246-09492B63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23128" y="2687147"/>
            <a:ext cx="188110" cy="188110"/>
            <a:chOff x="5806236" y="1498305"/>
            <a:chExt cx="330495" cy="330495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8F912EA-467F-F42F-A882-26C8E1FE7D32}"/>
                </a:ext>
              </a:extLst>
            </p:cNvPr>
            <p:cNvSpPr/>
            <p:nvPr/>
          </p:nvSpPr>
          <p:spPr bwMode="auto">
            <a:xfrm>
              <a:off x="5806236" y="1498305"/>
              <a:ext cx="330495" cy="330495"/>
            </a:xfrm>
            <a:prstGeom prst="ellipse">
              <a:avLst/>
            </a:prstGeom>
            <a:noFill/>
            <a:ln w="28575"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1" name="L-Shape 60">
              <a:extLst>
                <a:ext uri="{FF2B5EF4-FFF2-40B4-BE49-F238E27FC236}">
                  <a16:creationId xmlns:a16="http://schemas.microsoft.com/office/drawing/2014/main" id="{EED11BDB-1958-9CAE-6345-677208BD591A}"/>
                </a:ext>
              </a:extLst>
            </p:cNvPr>
            <p:cNvSpPr/>
            <p:nvPr/>
          </p:nvSpPr>
          <p:spPr bwMode="auto">
            <a:xfrm rot="18900000">
              <a:off x="5883699" y="1598208"/>
              <a:ext cx="175565" cy="98155"/>
            </a:xfrm>
            <a:prstGeom prst="corner">
              <a:avLst>
                <a:gd name="adj1" fmla="val 29767"/>
                <a:gd name="adj2" fmla="val 28941"/>
              </a:avLst>
            </a:prstGeom>
            <a:solidFill>
              <a:srgbClr val="CA6CCD"/>
            </a:solidFill>
            <a:ln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E7F4A76-996E-A6F8-07CE-DCBF4F986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13316" y="3099195"/>
            <a:ext cx="188110" cy="188110"/>
            <a:chOff x="5806236" y="1498305"/>
            <a:chExt cx="330495" cy="330495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38827D3-1E9A-87EF-E91F-BAEA8538A5D8}"/>
                </a:ext>
              </a:extLst>
            </p:cNvPr>
            <p:cNvSpPr/>
            <p:nvPr/>
          </p:nvSpPr>
          <p:spPr bwMode="auto">
            <a:xfrm>
              <a:off x="5806236" y="1498305"/>
              <a:ext cx="330495" cy="330495"/>
            </a:xfrm>
            <a:prstGeom prst="ellipse">
              <a:avLst/>
            </a:prstGeom>
            <a:noFill/>
            <a:ln w="28575"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4" name="L-Shape 63">
              <a:extLst>
                <a:ext uri="{FF2B5EF4-FFF2-40B4-BE49-F238E27FC236}">
                  <a16:creationId xmlns:a16="http://schemas.microsoft.com/office/drawing/2014/main" id="{6A6EFF3B-7ADB-608A-CD28-6C83C073826A}"/>
                </a:ext>
              </a:extLst>
            </p:cNvPr>
            <p:cNvSpPr/>
            <p:nvPr/>
          </p:nvSpPr>
          <p:spPr bwMode="auto">
            <a:xfrm rot="18900000">
              <a:off x="5883699" y="1598208"/>
              <a:ext cx="175565" cy="98155"/>
            </a:xfrm>
            <a:prstGeom prst="corner">
              <a:avLst>
                <a:gd name="adj1" fmla="val 29767"/>
                <a:gd name="adj2" fmla="val 28941"/>
              </a:avLst>
            </a:prstGeom>
            <a:solidFill>
              <a:srgbClr val="CA6CCD"/>
            </a:solidFill>
            <a:ln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D9D873A-1C33-5E64-ECB1-35B97E1C8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28661" y="4398023"/>
            <a:ext cx="188110" cy="188110"/>
            <a:chOff x="5806236" y="1498305"/>
            <a:chExt cx="330495" cy="330495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D3166A6-DEED-D322-9767-6B51E22AA958}"/>
                </a:ext>
              </a:extLst>
            </p:cNvPr>
            <p:cNvSpPr/>
            <p:nvPr/>
          </p:nvSpPr>
          <p:spPr bwMode="auto">
            <a:xfrm>
              <a:off x="5806236" y="1498305"/>
              <a:ext cx="330495" cy="330495"/>
            </a:xfrm>
            <a:prstGeom prst="ellipse">
              <a:avLst/>
            </a:prstGeom>
            <a:noFill/>
            <a:ln w="28575"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1" name="L-Shape 70">
              <a:extLst>
                <a:ext uri="{FF2B5EF4-FFF2-40B4-BE49-F238E27FC236}">
                  <a16:creationId xmlns:a16="http://schemas.microsoft.com/office/drawing/2014/main" id="{FBD4010A-4CE5-44ED-435F-DE37B4E648F3}"/>
                </a:ext>
              </a:extLst>
            </p:cNvPr>
            <p:cNvSpPr/>
            <p:nvPr/>
          </p:nvSpPr>
          <p:spPr bwMode="auto">
            <a:xfrm rot="18900000">
              <a:off x="5883699" y="1598208"/>
              <a:ext cx="175565" cy="98155"/>
            </a:xfrm>
            <a:prstGeom prst="corner">
              <a:avLst>
                <a:gd name="adj1" fmla="val 29767"/>
                <a:gd name="adj2" fmla="val 28941"/>
              </a:avLst>
            </a:prstGeom>
            <a:solidFill>
              <a:srgbClr val="CA6CCD"/>
            </a:solidFill>
            <a:ln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072B710-522C-AD3C-9E60-501E3EABE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33566" y="5071863"/>
            <a:ext cx="188110" cy="188110"/>
            <a:chOff x="5806236" y="1498305"/>
            <a:chExt cx="330495" cy="33049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D5C0668-A91A-26E9-D539-5BD1FF859FB6}"/>
                </a:ext>
              </a:extLst>
            </p:cNvPr>
            <p:cNvSpPr/>
            <p:nvPr/>
          </p:nvSpPr>
          <p:spPr bwMode="auto">
            <a:xfrm>
              <a:off x="5806236" y="1498305"/>
              <a:ext cx="330495" cy="330495"/>
            </a:xfrm>
            <a:prstGeom prst="ellipse">
              <a:avLst/>
            </a:prstGeom>
            <a:noFill/>
            <a:ln w="28575"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4" name="L-Shape 73">
              <a:extLst>
                <a:ext uri="{FF2B5EF4-FFF2-40B4-BE49-F238E27FC236}">
                  <a16:creationId xmlns:a16="http://schemas.microsoft.com/office/drawing/2014/main" id="{44C713B6-E3C9-12C5-0637-F37CDF667252}"/>
                </a:ext>
              </a:extLst>
            </p:cNvPr>
            <p:cNvSpPr/>
            <p:nvPr/>
          </p:nvSpPr>
          <p:spPr bwMode="auto">
            <a:xfrm rot="18900000">
              <a:off x="5883699" y="1598208"/>
              <a:ext cx="175565" cy="98155"/>
            </a:xfrm>
            <a:prstGeom prst="corner">
              <a:avLst>
                <a:gd name="adj1" fmla="val 29767"/>
                <a:gd name="adj2" fmla="val 28941"/>
              </a:avLst>
            </a:prstGeom>
            <a:solidFill>
              <a:srgbClr val="CA6CCD"/>
            </a:solidFill>
            <a:ln>
              <a:solidFill>
                <a:srgbClr val="60CCFE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699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32959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23415DA2-9E69-10AE-B09B-61A9CA9F7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655" y="449518"/>
            <a:ext cx="10514542" cy="5615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1920" b="0" kern="1200" cap="none" spc="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3600">
                <a:solidFill>
                  <a:schemeClr val="tx1"/>
                </a:solidFill>
              </a:rPr>
              <a:t>Windows Autopatch Pre-requisites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2968B-7B56-813B-AF7C-CFC0BB6FECB7}"/>
              </a:ext>
            </a:extLst>
          </p:cNvPr>
          <p:cNvSpPr txBox="1"/>
          <p:nvPr/>
        </p:nvSpPr>
        <p:spPr>
          <a:xfrm>
            <a:off x="1195281" y="1531797"/>
            <a:ext cx="2288261" cy="2469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32667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3" b="0" i="0" u="none" strike="noStrike" kern="1200" cap="none" spc="0" normalizeH="0" baseline="0" noProof="0">
                <a:ln w="3175"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Supported Devices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4F312E-0F9D-1D55-DC84-0220CE895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3968" y="2989288"/>
            <a:ext cx="3550887" cy="3710214"/>
            <a:chOff x="676762" y="3624507"/>
            <a:chExt cx="4261064" cy="32508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E083A9A-F219-5F1E-3789-7F038ED87D00}"/>
                </a:ext>
              </a:extLst>
            </p:cNvPr>
            <p:cNvSpPr/>
            <p:nvPr/>
          </p:nvSpPr>
          <p:spPr bwMode="auto">
            <a:xfrm>
              <a:off x="676762" y="3624507"/>
              <a:ext cx="4261064" cy="3250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22833B1-0128-1918-CC12-0A89B6D8509B}"/>
                </a:ext>
              </a:extLst>
            </p:cNvPr>
            <p:cNvSpPr/>
            <p:nvPr/>
          </p:nvSpPr>
          <p:spPr bwMode="auto">
            <a:xfrm>
              <a:off x="685800" y="6717445"/>
              <a:ext cx="4252026" cy="15011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837F6AB9-71AC-ADB1-E7EC-754B211B2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1716823" y="1892360"/>
            <a:ext cx="1245178" cy="1245178"/>
          </a:xfrm>
          <a:prstGeom prst="ellipse">
            <a:avLst/>
          </a:prstGeom>
          <a:solidFill>
            <a:srgbClr val="152237"/>
          </a:solidFill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19" name="Picture 14" descr="Computer icon aligned to supported devices">
            <a:extLst>
              <a:ext uri="{FF2B5EF4-FFF2-40B4-BE49-F238E27FC236}">
                <a16:creationId xmlns:a16="http://schemas.microsoft.com/office/drawing/2014/main" id="{A464A80B-DC2D-E86F-C4FA-0029E687F5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991813" y="2280011"/>
            <a:ext cx="695198" cy="4634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9F5BCB-1057-602B-F3A8-45B55E939585}"/>
              </a:ext>
            </a:extLst>
          </p:cNvPr>
          <p:cNvSpPr txBox="1"/>
          <p:nvPr/>
        </p:nvSpPr>
        <p:spPr>
          <a:xfrm>
            <a:off x="719055" y="3406558"/>
            <a:ext cx="1421023" cy="1841528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Physical Windows devices 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Desktops 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Laptops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Tablets</a:t>
            </a:r>
          </a:p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No servers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30265B"/>
              </a:solidFill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A3356C-818E-8FC0-9BCD-FC393B1B62CD}"/>
              </a:ext>
            </a:extLst>
          </p:cNvPr>
          <p:cNvSpPr txBox="1"/>
          <p:nvPr/>
        </p:nvSpPr>
        <p:spPr>
          <a:xfrm>
            <a:off x="2327289" y="3409606"/>
            <a:ext cx="1675138" cy="1841528"/>
          </a:xfrm>
          <a:prstGeom prst="rect">
            <a:avLst/>
          </a:prstGeom>
          <a:noFill/>
        </p:spPr>
        <p:txBody>
          <a:bodyPr wrap="square" lIns="0" tIns="0" rIns="0" bIns="0" numCol="1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Windows 365 </a:t>
            </a:r>
            <a:b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Cloud PCs</a:t>
            </a:r>
          </a:p>
          <a:p>
            <a:pPr marL="152394" marR="0" lvl="0" indent="-142869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Enterprise only</a:t>
            </a:r>
          </a:p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Azure Virtual </a:t>
            </a:r>
            <a:b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Desktops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Personal persistent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machines only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744C4A-D798-501C-8221-40DC25D1FF99}"/>
              </a:ext>
            </a:extLst>
          </p:cNvPr>
          <p:cNvSpPr txBox="1"/>
          <p:nvPr/>
        </p:nvSpPr>
        <p:spPr>
          <a:xfrm>
            <a:off x="4808522" y="1531797"/>
            <a:ext cx="2537972" cy="2469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32667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3" b="0" i="0" u="none" strike="noStrike" kern="1200" cap="none" spc="0" normalizeH="0" baseline="0" noProof="0">
                <a:ln w="3175"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Supported</a:t>
            </a:r>
            <a:r>
              <a:rPr kumimoji="0" lang="en-US" sz="1583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 </a:t>
            </a:r>
            <a:r>
              <a:rPr kumimoji="0" lang="en-US" sz="1583" b="0" i="0" u="none" strike="noStrike" kern="1200" cap="none" spc="0" normalizeH="0" baseline="0" noProof="0">
                <a:ln w="3175"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Products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84DE334-DB42-4CD7-2924-0639B944A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8" idx="6"/>
            <a:endCxn id="24" idx="2"/>
          </p:cNvCxnSpPr>
          <p:nvPr/>
        </p:nvCxnSpPr>
        <p:spPr>
          <a:xfrm>
            <a:off x="2962001" y="2514949"/>
            <a:ext cx="6231015" cy="0"/>
          </a:xfrm>
          <a:prstGeom prst="line">
            <a:avLst/>
          </a:prstGeom>
          <a:ln w="31750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11C5B0-F7F6-0A1B-F9B3-C5CD97BE0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02065" y="2947179"/>
            <a:ext cx="3550887" cy="3752324"/>
            <a:chOff x="676762" y="3624507"/>
            <a:chExt cx="4261064" cy="325087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D66512F-F9D0-AC91-BCD8-B780991B148A}"/>
                </a:ext>
              </a:extLst>
            </p:cNvPr>
            <p:cNvSpPr/>
            <p:nvPr/>
          </p:nvSpPr>
          <p:spPr bwMode="auto">
            <a:xfrm>
              <a:off x="676762" y="3624507"/>
              <a:ext cx="4261064" cy="3250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0A7472-C48C-0E66-502D-474DB810AEA3}"/>
                </a:ext>
              </a:extLst>
            </p:cNvPr>
            <p:cNvSpPr/>
            <p:nvPr/>
          </p:nvSpPr>
          <p:spPr bwMode="auto">
            <a:xfrm>
              <a:off x="685800" y="6717445"/>
              <a:ext cx="4252026" cy="15011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05169CCA-D5F9-7627-8E2E-2B0FF3527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454919" y="1892360"/>
            <a:ext cx="1245178" cy="1245178"/>
          </a:xfrm>
          <a:prstGeom prst="ellipse">
            <a:avLst/>
          </a:prstGeom>
          <a:solidFill>
            <a:srgbClr val="152237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2" name="Picture 13" descr="Icon of a microchip aligned to supported products">
            <a:extLst>
              <a:ext uri="{FF2B5EF4-FFF2-40B4-BE49-F238E27FC236}">
                <a16:creationId xmlns:a16="http://schemas.microsoft.com/office/drawing/2014/main" id="{D42FF77E-C5DE-976C-E155-AA0D76D322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803755" y="2236044"/>
            <a:ext cx="547507" cy="56545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56E12C-088F-9DD6-AC38-20484116399E}"/>
              </a:ext>
            </a:extLst>
          </p:cNvPr>
          <p:cNvSpPr txBox="1"/>
          <p:nvPr/>
        </p:nvSpPr>
        <p:spPr>
          <a:xfrm>
            <a:off x="4457474" y="3367737"/>
            <a:ext cx="3240068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Windows ARM &amp; 64-bit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Windows 10 22H2/11 Pro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Windows 10 22H2/11 Enterprise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Windows 10 22H2/11 Pro for Workstation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Windows 10 2019 &amp; 2021 Long-Term Servicing Channel (LTSC)*</a:t>
            </a:r>
          </a:p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Microsoft 365</a:t>
            </a:r>
          </a:p>
          <a:p>
            <a:pPr marL="152394" marR="0" lvl="0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32-bit and 64-bit M365 Apps for enterprise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E3719-8E73-0F62-A323-532C3F8BB1FE}"/>
              </a:ext>
            </a:extLst>
          </p:cNvPr>
          <p:cNvSpPr txBox="1"/>
          <p:nvPr/>
        </p:nvSpPr>
        <p:spPr>
          <a:xfrm>
            <a:off x="8811574" y="1531797"/>
            <a:ext cx="2008064" cy="2469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32667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83" b="0" i="0" u="none" strike="noStrike" kern="1200" cap="none" spc="0" normalizeH="0" baseline="0" noProof="0">
                <a:ln w="3175"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Requirements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6D113F-674D-3071-041F-17C73F00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040162" y="2989288"/>
            <a:ext cx="3550887" cy="3701185"/>
            <a:chOff x="676762" y="3624507"/>
            <a:chExt cx="4261064" cy="325087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1FCC2A9-DC78-18FB-12F1-5CA080DC5343}"/>
                </a:ext>
              </a:extLst>
            </p:cNvPr>
            <p:cNvSpPr/>
            <p:nvPr/>
          </p:nvSpPr>
          <p:spPr bwMode="auto">
            <a:xfrm>
              <a:off x="676762" y="3624507"/>
              <a:ext cx="4261064" cy="32508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54A62EC-EFFD-F159-5311-D610B7FF5106}"/>
                </a:ext>
              </a:extLst>
            </p:cNvPr>
            <p:cNvSpPr/>
            <p:nvPr/>
          </p:nvSpPr>
          <p:spPr bwMode="auto">
            <a:xfrm>
              <a:off x="685800" y="6717445"/>
              <a:ext cx="4252026" cy="15011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E827968-B955-0EBC-CF4D-CDF20849DB00}"/>
              </a:ext>
            </a:extLst>
          </p:cNvPr>
          <p:cNvSpPr txBox="1"/>
          <p:nvPr/>
        </p:nvSpPr>
        <p:spPr>
          <a:xfrm>
            <a:off x="8240005" y="3163571"/>
            <a:ext cx="3351044" cy="3334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Licensing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Business Premium and A3+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Windows Enterprise E3+ and F3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Azure Active Directory Premium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Microsoft Intune</a:t>
            </a:r>
          </a:p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Identity and Device Management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Azure AD Join or Hybrid Azure AD Join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3175">
                  <a:noFill/>
                </a:ln>
                <a:solidFill>
                  <a:srgbClr val="30265B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Connectivity</a:t>
            </a:r>
          </a:p>
          <a:p>
            <a:pPr marL="152394" marR="0" lvl="1" indent="-152394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C152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Allow service URLs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607E77-E6E9-3A9F-142A-3B168B7C5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193016" y="1892360"/>
            <a:ext cx="1245178" cy="1245178"/>
          </a:xfrm>
          <a:prstGeom prst="ellipse">
            <a:avLst/>
          </a:prstGeom>
          <a:solidFill>
            <a:srgbClr val="152237"/>
          </a:solidFill>
          <a:ln w="2857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25" name="Picture 16" descr="icon of a checklist aligned to requirements">
            <a:extLst>
              <a:ext uri="{FF2B5EF4-FFF2-40B4-BE49-F238E27FC236}">
                <a16:creationId xmlns:a16="http://schemas.microsoft.com/office/drawing/2014/main" id="{7DC7D4D9-03CF-8EB3-57DA-0D56EAD20E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608987" y="2212073"/>
            <a:ext cx="413237" cy="5766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8523A-4C12-EBD1-1E98-F93C5CB7A2B2}"/>
              </a:ext>
            </a:extLst>
          </p:cNvPr>
          <p:cNvSpPr txBox="1"/>
          <p:nvPr/>
        </p:nvSpPr>
        <p:spPr>
          <a:xfrm>
            <a:off x="10264416" y="6688126"/>
            <a:ext cx="1850178" cy="20774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* Updated on 02/20/2025 *</a:t>
            </a:r>
          </a:p>
        </p:txBody>
      </p:sp>
    </p:spTree>
    <p:extLst>
      <p:ext uri="{BB962C8B-B14F-4D97-AF65-F5344CB8AC3E}">
        <p14:creationId xmlns:p14="http://schemas.microsoft.com/office/powerpoint/2010/main" val="24240629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B770BFC-0EC9-DEAA-2F16-BFF6548C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Planning for updates</a:t>
            </a:r>
          </a:p>
        </p:txBody>
      </p:sp>
    </p:spTree>
    <p:extLst>
      <p:ext uri="{BB962C8B-B14F-4D97-AF65-F5344CB8AC3E}">
        <p14:creationId xmlns:p14="http://schemas.microsoft.com/office/powerpoint/2010/main" val="42047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966E-467D-81BB-BC9B-B5C669B74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786" y="493239"/>
            <a:ext cx="11018520" cy="553998"/>
          </a:xfrm>
        </p:spPr>
        <p:txBody>
          <a:bodyPr/>
          <a:lstStyle/>
          <a:p>
            <a:r>
              <a:rPr lang="en-US"/>
              <a:t>Audience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D5CFD-FCCE-8B2C-998F-1B0203C17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718017"/>
          </a:xfrm>
        </p:spPr>
        <p:txBody>
          <a:bodyPr/>
          <a:lstStyle/>
          <a:p>
            <a:r>
              <a:rPr lang="en-US" sz="2333"/>
              <a:t>Windows Autopatch supports two audience management methods when targeting or scoping update deployments to devices: </a:t>
            </a:r>
            <a:r>
              <a:rPr lang="en-US" sz="2333" b="1"/>
              <a:t>Microsoft Entra </a:t>
            </a:r>
            <a:r>
              <a:rPr lang="en-US" sz="2333"/>
              <a:t>or </a:t>
            </a:r>
            <a:r>
              <a:rPr lang="en-US" sz="2333" b="1"/>
              <a:t>Autopatch groups.</a:t>
            </a:r>
            <a:endParaRPr lang="en-US" sz="2333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AEF00A0-27C7-91CF-CFEF-F893324D7A9A}"/>
              </a:ext>
            </a:extLst>
          </p:cNvPr>
          <p:cNvSpPr txBox="1">
            <a:spLocks/>
          </p:cNvSpPr>
          <p:nvPr/>
        </p:nvSpPr>
        <p:spPr>
          <a:xfrm>
            <a:off x="586390" y="2391142"/>
            <a:ext cx="11018520" cy="3806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36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74320" marR="0" indent="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marR="0" indent="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92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22960" marR="0" indent="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8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marR="0" indent="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8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8048" indent="-279823" algn="l" defTabSz="1119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37694" indent="-279823" algn="l" defTabSz="1119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97340" indent="-279823" algn="l" defTabSz="1119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6986" indent="-279823" algn="l" defTabSz="1119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85" marR="0" lvl="0" indent="-380985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Microsoft Entra</a:t>
            </a:r>
          </a:p>
          <a:p>
            <a:pPr marL="609576" marR="0" lvl="1" indent="-380985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Good targeting method to use when only testing update deployments in a few devices, example: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IT department-only devices, Lab/dev devices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  <a:p>
            <a:pPr marL="609576" marR="0" lvl="1" indent="-380985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Also, good option when there’s </a:t>
            </a:r>
            <a:r>
              <a:rPr kumimoji="0" lang="en-US" sz="2000" b="0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business requirements to mirror organizational structures for a gradual/phased rollout.</a:t>
            </a:r>
          </a:p>
          <a:p>
            <a:pPr marL="380985" marR="0" lvl="0" indent="-380985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Autopatch groups</a:t>
            </a:r>
          </a:p>
          <a:p>
            <a:pPr marL="609576" marR="0" lvl="1" indent="-380985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Best method when you need to mirror your organization structures, followed by a business requirement for a gradual/phased rollout, example: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Departments like: Marketing, HR, etc. or Branch office locations such as: Chicago, New York, etc.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609576" marR="0" lvl="1" indent="-380985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Easier to manage different update deployment speed and cadences across departments and/or branch locations.</a:t>
            </a:r>
          </a:p>
        </p:txBody>
      </p:sp>
    </p:spTree>
    <p:extLst>
      <p:ext uri="{BB962C8B-B14F-4D97-AF65-F5344CB8AC3E}">
        <p14:creationId xmlns:p14="http://schemas.microsoft.com/office/powerpoint/2010/main" val="394773314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CC338-7DEA-2E36-934F-6D2EA78EA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57CD3F-B8B0-20A7-FBA5-4639937BC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91" y="471563"/>
            <a:ext cx="3953257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Autopatch Groups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D056BF-C65A-9E8D-60D7-DCFDB577D2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1630" y="1874728"/>
            <a:ext cx="3002630" cy="3942618"/>
          </a:xfrm>
        </p:spPr>
        <p:txBody>
          <a:bodyPr/>
          <a:lstStyle/>
          <a:p>
            <a:pPr defTabSz="932629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800">
                <a:solidFill>
                  <a:srgbClr val="1B1B1B"/>
                </a:solidFill>
              </a:rPr>
              <a:t>Match your organizational/business structure in Autopatch</a:t>
            </a:r>
          </a:p>
          <a:p>
            <a:pPr defTabSz="932629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800">
                <a:solidFill>
                  <a:srgbClr val="1B1B1B"/>
                </a:solidFill>
              </a:rPr>
              <a:t>Divide your tenant by need</a:t>
            </a:r>
          </a:p>
          <a:p>
            <a:pPr defTabSz="932629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800">
                <a:solidFill>
                  <a:srgbClr val="1B1B1B"/>
                </a:solidFill>
              </a:rPr>
              <a:t>Up to 300 groups of rings</a:t>
            </a:r>
            <a:br>
              <a:rPr lang="en-US" sz="1800">
                <a:solidFill>
                  <a:srgbClr val="1B1B1B"/>
                </a:solidFill>
              </a:rPr>
            </a:br>
            <a:r>
              <a:rPr lang="en-US" sz="1800">
                <a:solidFill>
                  <a:srgbClr val="1B1B1B"/>
                </a:solidFill>
              </a:rPr>
              <a:t>(i.e., LOB)</a:t>
            </a:r>
          </a:p>
          <a:p>
            <a:pPr defTabSz="932629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1800">
                <a:solidFill>
                  <a:srgbClr val="1B1B1B"/>
                </a:solidFill>
              </a:rPr>
              <a:t>Only Feature, Driver, and Quality update customizations</a:t>
            </a:r>
          </a:p>
          <a:p>
            <a:pPr defTabSz="932629">
              <a:lnSpc>
                <a:spcPct val="90000"/>
              </a:lnSpc>
              <a:spcBef>
                <a:spcPts val="1200"/>
              </a:spcBef>
              <a:defRPr/>
            </a:pPr>
            <a:r>
              <a:rPr lang="en-US" sz="2000">
                <a:solidFill>
                  <a:srgbClr val="1B1B1B"/>
                </a:solidFill>
                <a:cs typeface="Segoe UI Semi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</a:t>
            </a:r>
            <a:endParaRPr lang="en-US" sz="2000">
              <a:solidFill>
                <a:srgbClr val="1B1B1B"/>
              </a:solidFill>
              <a:cs typeface="Segoe UI Semilight"/>
            </a:endParaRPr>
          </a:p>
          <a:p>
            <a:pPr defTabSz="932629">
              <a:lnSpc>
                <a:spcPct val="90000"/>
              </a:lnSpc>
              <a:spcBef>
                <a:spcPts val="1200"/>
              </a:spcBef>
              <a:defRPr/>
            </a:pPr>
            <a:endParaRPr lang="en-US" sz="1800">
              <a:solidFill>
                <a:srgbClr val="1B1B1B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1800"/>
          </a:p>
        </p:txBody>
      </p:sp>
      <p:grpSp>
        <p:nvGrpSpPr>
          <p:cNvPr id="2" name="Group 1" descr="A graphic representing Autopatch groups. In this example there is operations, finance, and marketing. The visual is created using rings for each line of business.">
            <a:extLst>
              <a:ext uri="{FF2B5EF4-FFF2-40B4-BE49-F238E27FC236}">
                <a16:creationId xmlns:a16="http://schemas.microsoft.com/office/drawing/2014/main" id="{11820842-728E-8F3B-5430-9E561AB7D1B3}"/>
              </a:ext>
            </a:extLst>
          </p:cNvPr>
          <p:cNvGrpSpPr/>
          <p:nvPr/>
        </p:nvGrpSpPr>
        <p:grpSpPr>
          <a:xfrm>
            <a:off x="2916537" y="150466"/>
            <a:ext cx="8664373" cy="7180557"/>
            <a:chOff x="3499844" y="180559"/>
            <a:chExt cx="10397248" cy="8616668"/>
          </a:xfrm>
        </p:grpSpPr>
        <p:grpSp>
          <p:nvGrpSpPr>
            <p:cNvPr id="28" name="7 ring group">
              <a:extLst>
                <a:ext uri="{FF2B5EF4-FFF2-40B4-BE49-F238E27FC236}">
                  <a16:creationId xmlns:a16="http://schemas.microsoft.com/office/drawing/2014/main" id="{CCB11FE7-0E7E-6EC4-CFCD-432D4D03E6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705292" y="180559"/>
              <a:ext cx="6293652" cy="6281597"/>
              <a:chOff x="6251436" y="984365"/>
              <a:chExt cx="5201365" cy="5191401"/>
            </a:xfrm>
          </p:grpSpPr>
          <p:pic>
            <p:nvPicPr>
              <p:cNvPr id="8" name="Ring 6 Last Bkgd" descr="A black circle with white lines&#10;&#10;Description automatically generated">
                <a:extLst>
                  <a:ext uri="{FF2B5EF4-FFF2-40B4-BE49-F238E27FC236}">
                    <a16:creationId xmlns:a16="http://schemas.microsoft.com/office/drawing/2014/main" id="{DBA6BDF8-B9B4-49CA-2DC1-F62B5B1D4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Ring 6 Last Lines" descr="A black circle with blue lines&#10;&#10;Description automatically generated">
                <a:extLst>
                  <a:ext uri="{FF2B5EF4-FFF2-40B4-BE49-F238E27FC236}">
                    <a16:creationId xmlns:a16="http://schemas.microsoft.com/office/drawing/2014/main" id="{5A11E28C-FA25-DE64-7C00-9E4F983724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2" name="Ring 5 Bkgd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2DAF753F-5DF8-3400-94B6-33111D9F6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7" name="Ring 5 Lines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092B36C7-9740-4DD7-1F27-5FE80EC9F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Ring 4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FD700361-3E76-DDA2-6573-BBC04E4787CA}"/>
                  </a:ext>
                </a:extLst>
              </p:cNvPr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9" name="Ring 4 Lines">
                <a:extLst>
                  <a:ext uri="{FF2B5EF4-FFF2-40B4-BE49-F238E27FC236}">
                    <a16:creationId xmlns:a16="http://schemas.microsoft.com/office/drawing/2014/main" id="{0EC30CA2-91DA-0CB8-5D60-364C553D64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64155" y="984365"/>
                <a:ext cx="5188645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0" name="Broad Ring 3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CB657ADB-D151-3E76-7572-DE2819DF1931}"/>
                  </a:ext>
                </a:extLst>
              </p:cNvPr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Broad Ring 3 Lines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A984992F-80AF-8BCD-44D2-4687536F2FA6}"/>
                  </a:ext>
                </a:extLst>
              </p:cNvPr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2" name="Fast Ring 2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6E7F96E1-A018-989B-4247-FE63772229D2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Fast Ring 2 Lines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46E8E634-4BF5-316B-D6D6-1B132FCF96E8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First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888246A5-20D0-93EE-47B4-F349386C8DBC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5" name="First Ring 1 LInes" descr="A blue circle with dots in the middle&#10;&#10;Description automatically generated">
                <a:extLst>
                  <a:ext uri="{FF2B5EF4-FFF2-40B4-BE49-F238E27FC236}">
                    <a16:creationId xmlns:a16="http://schemas.microsoft.com/office/drawing/2014/main" id="{DCEAAB0D-7416-A6F9-CA71-1CF57F46E712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6" name="Test Bkgd" descr="A blue dot in a black background&#10;&#10;Description automatically generated">
                <a:extLst>
                  <a:ext uri="{FF2B5EF4-FFF2-40B4-BE49-F238E27FC236}">
                    <a16:creationId xmlns:a16="http://schemas.microsoft.com/office/drawing/2014/main" id="{11CBD149-4A6C-8699-70AC-57DFBEF1A655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7" name="Test Lines" descr="A black background with blue circles&#10;&#10;Description automatically generated">
                <a:extLst>
                  <a:ext uri="{FF2B5EF4-FFF2-40B4-BE49-F238E27FC236}">
                    <a16:creationId xmlns:a16="http://schemas.microsoft.com/office/drawing/2014/main" id="{5DA45953-32A6-DC43-83E5-C6841BC80D32}"/>
                  </a:ext>
                </a:extLst>
              </p:cNvPr>
              <p:cNvPicPr/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1436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grpSp>
          <p:nvGrpSpPr>
            <p:cNvPr id="44" name="5 ring group">
              <a:extLst>
                <a:ext uri="{FF2B5EF4-FFF2-40B4-BE49-F238E27FC236}">
                  <a16:creationId xmlns:a16="http://schemas.microsoft.com/office/drawing/2014/main" id="{FC1E5562-DC9A-B2F7-E7BA-770D84EFBA2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603440" y="2372893"/>
              <a:ext cx="6293652" cy="6281597"/>
              <a:chOff x="6251436" y="984365"/>
              <a:chExt cx="5201365" cy="5191401"/>
            </a:xfrm>
          </p:grpSpPr>
          <p:pic>
            <p:nvPicPr>
              <p:cNvPr id="49" name="Ring 4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C784BBB1-2773-9AB4-1060-00AF407C0727}"/>
                  </a:ext>
                </a:extLst>
              </p:cNvPr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0" name="Ring 4 Lines">
                <a:extLst>
                  <a:ext uri="{FF2B5EF4-FFF2-40B4-BE49-F238E27FC236}">
                    <a16:creationId xmlns:a16="http://schemas.microsoft.com/office/drawing/2014/main" id="{6CDE4568-E37D-C3D3-0215-44632A212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64155" y="984365"/>
                <a:ext cx="5188645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1" name="Broad Ring 3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2BE01A5E-AE1C-2C2B-6386-19F5F406CE17}"/>
                  </a:ext>
                </a:extLst>
              </p:cNvPr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2" name="Broad Ring 3 Lines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BABEF8E1-96D1-2486-F4F4-D45D8737DCD1}"/>
                  </a:ext>
                </a:extLst>
              </p:cNvPr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3" name="Fast Ring 2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11A0C9D0-8692-7D34-E522-4619060E564B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4" name="Fast Ring 2 Lines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1AA9F094-27BE-5C3C-36CA-85A7EE517359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5" name="First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A2022984-25CA-CC29-B013-4AB44F91E9CE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6" name="First Ring 1 LInes" descr="A blue circle with dots in the middle&#10;&#10;Description automatically generated">
                <a:extLst>
                  <a:ext uri="{FF2B5EF4-FFF2-40B4-BE49-F238E27FC236}">
                    <a16:creationId xmlns:a16="http://schemas.microsoft.com/office/drawing/2014/main" id="{7ACD27A5-95B3-17FF-E21F-B1A2A3672A56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7" name="Test Bkgd" descr="A blue dot in a black background&#10;&#10;Description automatically generated">
                <a:extLst>
                  <a:ext uri="{FF2B5EF4-FFF2-40B4-BE49-F238E27FC236}">
                    <a16:creationId xmlns:a16="http://schemas.microsoft.com/office/drawing/2014/main" id="{5F1464F7-9842-DDB9-BB4D-934EB0CE633F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58" name="Test Lines" descr="A black background with blue circles&#10;&#10;Description automatically generated">
                <a:extLst>
                  <a:ext uri="{FF2B5EF4-FFF2-40B4-BE49-F238E27FC236}">
                    <a16:creationId xmlns:a16="http://schemas.microsoft.com/office/drawing/2014/main" id="{445152FE-E5E5-2E57-5557-C502BBC7E274}"/>
                  </a:ext>
                </a:extLst>
              </p:cNvPr>
              <p:cNvPicPr/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1436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D0E1E3C-0B2A-6F40-EE51-E699DE93AAF2}"/>
                </a:ext>
              </a:extLst>
            </p:cNvPr>
            <p:cNvSpPr/>
            <p:nvPr/>
          </p:nvSpPr>
          <p:spPr>
            <a:xfrm>
              <a:off x="9998477" y="5335674"/>
              <a:ext cx="1503578" cy="40211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marR="0" lvl="0" indent="0" algn="ctr" defTabSz="93262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Marketing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8203F48-ACB6-7EB3-A9DB-DE70E5D7D7F1}"/>
                </a:ext>
              </a:extLst>
            </p:cNvPr>
            <p:cNvSpPr/>
            <p:nvPr/>
          </p:nvSpPr>
          <p:spPr>
            <a:xfrm>
              <a:off x="7550796" y="3087216"/>
              <a:ext cx="2589172" cy="40211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marR="0" lvl="0" indent="0" algn="ctr" defTabSz="93262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Operations</a:t>
              </a:r>
            </a:p>
          </p:txBody>
        </p:sp>
        <p:grpSp>
          <p:nvGrpSpPr>
            <p:cNvPr id="29" name="5 ring group">
              <a:extLst>
                <a:ext uri="{FF2B5EF4-FFF2-40B4-BE49-F238E27FC236}">
                  <a16:creationId xmlns:a16="http://schemas.microsoft.com/office/drawing/2014/main" id="{88D15550-C139-F5F4-0B08-03147E1842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9844" y="2515630"/>
              <a:ext cx="6293652" cy="6281597"/>
              <a:chOff x="6251436" y="984365"/>
              <a:chExt cx="5201365" cy="5191401"/>
            </a:xfrm>
          </p:grpSpPr>
          <p:pic>
            <p:nvPicPr>
              <p:cNvPr id="32" name="Ring 5 Bkgd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FBB64AC0-7D61-BC13-FEB4-4E1CC6D4FB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3" name="Ring 5 Lines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5A1B5F02-0CEA-9B43-8B9D-1313AB8969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Ring 4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0D12E80D-D496-3C1B-9E81-E12994D5F3A5}"/>
                  </a:ext>
                </a:extLst>
              </p:cNvPr>
              <p:cNvPicPr/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5" name="Ring 4 Lines">
                <a:extLst>
                  <a:ext uri="{FF2B5EF4-FFF2-40B4-BE49-F238E27FC236}">
                    <a16:creationId xmlns:a16="http://schemas.microsoft.com/office/drawing/2014/main" id="{3A7A0F5C-4B88-6559-32D3-28FF56336F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64155" y="984365"/>
                <a:ext cx="5188645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6" name="Broad Ring 3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1845E7AB-6F38-F1D6-28FA-F8D6BB47AEA9}"/>
                  </a:ext>
                </a:extLst>
              </p:cNvPr>
              <p:cNvPicPr/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7" name="Broad Ring 3 Lines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3C16A06A-AB6B-E57D-F03D-802B9659507D}"/>
                  </a:ext>
                </a:extLst>
              </p:cNvPr>
              <p:cNvPicPr/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8" name="Fast Ring 2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FF778806-5DAD-A45D-A5DB-6E596B5D4E66}"/>
                  </a:ext>
                </a:extLst>
              </p:cNvPr>
              <p:cNvPicPr/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9" name="Fast Ring 2 Lines" descr="A blue circle with black background&#10;&#10;Description automatically generated">
                <a:extLst>
                  <a:ext uri="{FF2B5EF4-FFF2-40B4-BE49-F238E27FC236}">
                    <a16:creationId xmlns:a16="http://schemas.microsoft.com/office/drawing/2014/main" id="{F48D1195-49AB-F1D5-8F00-DE2CDE2A94AE}"/>
                  </a:ext>
                </a:extLst>
              </p:cNvPr>
              <p:cNvPicPr/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0" name="First Bkgd" descr="A blue circle on a black background&#10;&#10;Description automatically generated">
                <a:extLst>
                  <a:ext uri="{FF2B5EF4-FFF2-40B4-BE49-F238E27FC236}">
                    <a16:creationId xmlns:a16="http://schemas.microsoft.com/office/drawing/2014/main" id="{4BC2A748-D6D0-E173-7E5E-A4EFE8419A97}"/>
                  </a:ext>
                </a:extLst>
              </p:cNvPr>
              <p:cNvPicPr/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First Ring 1 LInes" descr="A blue circle with dots in the middle&#10;&#10;Description automatically generated">
                <a:extLst>
                  <a:ext uri="{FF2B5EF4-FFF2-40B4-BE49-F238E27FC236}">
                    <a16:creationId xmlns:a16="http://schemas.microsoft.com/office/drawing/2014/main" id="{44B63C61-471A-11BC-3661-5304018633C9}"/>
                  </a:ext>
                </a:extLst>
              </p:cNvPr>
              <p:cNvPicPr/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2" name="Test Bkgd" descr="A blue dot in a black background&#10;&#10;Description automatically generated">
                <a:extLst>
                  <a:ext uri="{FF2B5EF4-FFF2-40B4-BE49-F238E27FC236}">
                    <a16:creationId xmlns:a16="http://schemas.microsoft.com/office/drawing/2014/main" id="{8B69F7F1-F439-195C-7C7A-D7DFA58F0073}"/>
                  </a:ext>
                </a:extLst>
              </p:cNvPr>
              <p:cNvPicPr/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4155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3" name="Test Lines" descr="A black background with blue circles&#10;&#10;Description automatically generated">
                <a:extLst>
                  <a:ext uri="{FF2B5EF4-FFF2-40B4-BE49-F238E27FC236}">
                    <a16:creationId xmlns:a16="http://schemas.microsoft.com/office/drawing/2014/main" id="{EABA9EA8-9E14-2220-BEAA-41BB902C956E}"/>
                  </a:ext>
                </a:extLst>
              </p:cNvPr>
              <p:cNvPicPr/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51436" y="984365"/>
                <a:ext cx="5188646" cy="5191401"/>
              </a:xfrm>
              <a:prstGeom prst="roundRect">
                <a:avLst>
                  <a:gd name="adj" fmla="val 792"/>
                </a:avLst>
              </a:prstGeom>
              <a:effectLst>
                <a:outerShdw blurRad="266700" dist="2286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FEE2A6D-8E72-BA5C-69DE-31E27454718F}"/>
                </a:ext>
              </a:extLst>
            </p:cNvPr>
            <p:cNvSpPr/>
            <p:nvPr/>
          </p:nvSpPr>
          <p:spPr>
            <a:xfrm>
              <a:off x="5738728" y="5478410"/>
              <a:ext cx="1831272" cy="402110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/>
            <a:p>
              <a:pPr marL="0" marR="0" lvl="0" indent="0" algn="ctr" defTabSz="932629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67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" pitchFamily="34" charset="0"/>
                </a:rPr>
                <a:t>Finance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2705948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23415DA2-9E69-10AE-B09B-61A9CA9F7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462" y="484978"/>
            <a:ext cx="4659053" cy="6627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1920" b="0" kern="1200" cap="none" spc="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27">
              <a:lnSpc>
                <a:spcPct val="100000"/>
              </a:lnSpc>
              <a:spcAft>
                <a:spcPts val="100"/>
              </a:spcAft>
            </a:pPr>
            <a:r>
              <a:rPr lang="en-US" sz="36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Customizing content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ED122-6D38-A034-BC70-B32F30C525B4}"/>
              </a:ext>
            </a:extLst>
          </p:cNvPr>
          <p:cNvSpPr txBox="1"/>
          <p:nvPr/>
        </p:nvSpPr>
        <p:spPr>
          <a:xfrm>
            <a:off x="595746" y="1530927"/>
            <a:ext cx="4659053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/>
              </a:rPr>
              <a:t>Quality Updates</a:t>
            </a: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gradFill>
                <a:gsLst>
                  <a:gs pos="1250">
                    <a:srgbClr val="282828"/>
                  </a:gs>
                  <a:gs pos="100000">
                    <a:srgbClr val="282828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+mn-ea"/>
              <a:cs typeface="Segoe UI Semilight"/>
            </a:endParaRP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/>
              </a:rPr>
              <a:t>Minimum Feature version, Update to Windows 11</a:t>
            </a: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  <a:p>
            <a:pPr marL="237586" indent="-237586" defTabSz="932629">
              <a:buFont typeface="Segoe UI" panose="020B0604020202020204" pitchFamily="34" charset="0"/>
              <a:buChar char="•"/>
              <a:defRPr/>
            </a:pPr>
            <a:r>
              <a:rPr lang="en-US" sz="1500">
                <a:solidFill>
                  <a:srgbClr val="1B1B1B"/>
                </a:solidFill>
                <a:cs typeface="Segoe UI Semilight"/>
              </a:rPr>
              <a:t>Driver and Firmware management</a:t>
            </a: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/>
              </a:rPr>
              <a:t>M365 Opt-out</a:t>
            </a: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/>
              </a:rPr>
              <a:t>Edge Opt-out</a:t>
            </a: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"/>
                <a:ea typeface="+mn-ea"/>
                <a:cs typeface="Segoe UI Semi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93F9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" name="Group 1" descr="This group includes four screen shots of various ways to customize content. There is a manage drivers for Autopatch screen; a create expedite policy screen; an edit feature update deployment screen and an expedited quality updates screen. ">
            <a:extLst>
              <a:ext uri="{FF2B5EF4-FFF2-40B4-BE49-F238E27FC236}">
                <a16:creationId xmlns:a16="http://schemas.microsoft.com/office/drawing/2014/main" id="{E35A9A43-8D75-7EA1-99DB-A657E54EE243}"/>
              </a:ext>
            </a:extLst>
          </p:cNvPr>
          <p:cNvGrpSpPr/>
          <p:nvPr/>
        </p:nvGrpSpPr>
        <p:grpSpPr>
          <a:xfrm>
            <a:off x="5503651" y="392612"/>
            <a:ext cx="6258279" cy="5841410"/>
            <a:chOff x="6604381" y="471134"/>
            <a:chExt cx="7509934" cy="7009691"/>
          </a:xfrm>
        </p:grpSpPr>
        <p:pic>
          <p:nvPicPr>
            <p:cNvPr id="7" name="Picture 6" descr="Edit feature update deployment">
              <a:extLst>
                <a:ext uri="{FF2B5EF4-FFF2-40B4-BE49-F238E27FC236}">
                  <a16:creationId xmlns:a16="http://schemas.microsoft.com/office/drawing/2014/main" id="{DAA57143-E64E-F90E-7290-97DE84FE4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98" b="-1"/>
            <a:stretch/>
          </p:blipFill>
          <p:spPr>
            <a:xfrm>
              <a:off x="10603213" y="471134"/>
              <a:ext cx="3511102" cy="2756275"/>
            </a:xfrm>
            <a:prstGeom prst="roundRect">
              <a:avLst>
                <a:gd name="adj" fmla="val 792"/>
              </a:avLst>
            </a:prstGeom>
            <a:effectLst>
              <a:outerShdw blurRad="266700" dist="228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3F5ED75-C0D0-5F43-FEB0-C7B62AB98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4381" y="4205288"/>
              <a:ext cx="7509934" cy="3275537"/>
            </a:xfrm>
            <a:prstGeom prst="rect">
              <a:avLst/>
            </a:prstGeom>
            <a:effectLst>
              <a:outerShdw blurRad="266700" dist="2286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958FE2C-F7E5-82D5-6B98-A8251D601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219" y="392611"/>
            <a:ext cx="2641748" cy="221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584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292EA-38FA-ADA2-5A66-E74215180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E67609-E93D-8DC9-BD14-CA5D24CDD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5" y="2977823"/>
            <a:ext cx="7432349" cy="553998"/>
          </a:xfrm>
        </p:spPr>
        <p:txBody>
          <a:bodyPr/>
          <a:lstStyle/>
          <a:p>
            <a:r>
              <a:rPr lang="en-US"/>
              <a:t>Autopatch Groups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57CA38-7A80-C551-942D-1B27F1ED836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9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1B08D-8950-44DB-C3B6-E11EA8A89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CDFCA16C-0E73-74F8-300F-98814FCEBD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2287" y="388659"/>
            <a:ext cx="7348606" cy="7081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1920" b="0" kern="1200" cap="none" spc="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defTabSz="914327">
              <a:lnSpc>
                <a:spcPct val="100000"/>
              </a:lnSpc>
              <a:spcAft>
                <a:spcPts val="100"/>
              </a:spcAft>
            </a:pPr>
            <a:r>
              <a:rPr lang="en-US" sz="360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Quality update scenarios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FA9350-7B0C-02AB-959B-5E190DF8A36E}"/>
              </a:ext>
            </a:extLst>
          </p:cNvPr>
          <p:cNvSpPr txBox="1"/>
          <p:nvPr/>
        </p:nvSpPr>
        <p:spPr>
          <a:xfrm>
            <a:off x="687161" y="1231447"/>
            <a:ext cx="10872107" cy="513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8105" marR="0" lvl="0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1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Single Update ring policy targeting Microsoft Entra groups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Generally used when only testing quality update deployments in a few devices, example: IT department-only devices, Lab/dev devices.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Also used when there’s no business requirements to mirror organizational structures for a gradual/phased rollout.</a:t>
            </a:r>
          </a:p>
          <a:p>
            <a:pPr marL="457200" marR="0" lvl="1" indent="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 panose="020B0402040204020203" pitchFamily="34" charset="0"/>
            </a:endParaRPr>
          </a:p>
          <a:p>
            <a:pPr marL="238105" marR="0" lvl="0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1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Multiple ring policies when creating/editing Autopatch groups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 w="3175"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Best when you need to mirror your organization structures, followed by a business requirement for a gradual/phased rollout, example: Departments like: Marketing, HR, etc. or Branch office locations such as: Chicago, New York, etc.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 w="3175"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Easier to manage different quality update deployment speed and cadences across departments and/or branch locations.</a:t>
            </a:r>
          </a:p>
          <a:p>
            <a:pPr marL="457200" marR="0" lvl="1" indent="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 panose="020B0402040204020203" pitchFamily="34" charset="0"/>
            </a:endParaRPr>
          </a:p>
          <a:p>
            <a:pPr marL="238105" marR="0" lvl="0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1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Deadline vs. Schedule-driven deployments (Autopatch groups-only)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Deadline-driven</a:t>
            </a:r>
          </a:p>
          <a:p>
            <a:pPr marL="1152469" marR="0" lvl="2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It’s an end user-driven that allow end users to interact with the update deployment. End users might decelerate update in some cases.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Schedule-driven</a:t>
            </a:r>
          </a:p>
          <a:p>
            <a:pPr marL="1152469" marR="0" lvl="2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Best used for devices that can only be restarted at specific days/times.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39233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39BF5-1C25-389B-9190-4F33395B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-553998"/>
            <a:ext cx="11018520" cy="553998"/>
          </a:xfrm>
        </p:spPr>
        <p:txBody>
          <a:bodyPr vert="horz" wrap="square" lIns="0" tIns="0" rIns="0" bIns="0" rtlCol="0" anchor="b">
            <a:spAutoFit/>
          </a:bodyPr>
          <a:lstStyle/>
          <a:p>
            <a:r>
              <a:rPr lang="en-US"/>
              <a:t>Microsoft 365 Community Conference</a:t>
            </a:r>
          </a:p>
        </p:txBody>
      </p:sp>
    </p:spTree>
    <p:extLst>
      <p:ext uri="{BB962C8B-B14F-4D97-AF65-F5344CB8AC3E}">
        <p14:creationId xmlns:p14="http://schemas.microsoft.com/office/powerpoint/2010/main" val="3423567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97BD8-1755-CC33-1D31-DA961D64D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E28DFC6-3744-33FE-9F56-6B620E648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463297"/>
            <a:ext cx="11017250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Hotpatch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7AB7A4-9A3C-905B-6608-C017D4BDA10E}"/>
              </a:ext>
            </a:extLst>
          </p:cNvPr>
          <p:cNvSpPr txBox="1"/>
          <p:nvPr/>
        </p:nvSpPr>
        <p:spPr>
          <a:xfrm>
            <a:off x="550018" y="2182952"/>
            <a:ext cx="11466723" cy="147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364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What is hotpatching? </a:t>
            </a:r>
          </a:p>
          <a:p>
            <a:pPr marL="0" marR="0" lvl="0" indent="0" algn="l" defTabSz="336473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The ability to install security patches without a restart. Accomplished by modifying in-memory code without restarting the PC, process or applications.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33E0F2-EBE8-099D-C58D-5443361CEF2F}"/>
              </a:ext>
            </a:extLst>
          </p:cNvPr>
          <p:cNvSpPr txBox="1"/>
          <p:nvPr/>
        </p:nvSpPr>
        <p:spPr>
          <a:xfrm>
            <a:off x="550018" y="4183875"/>
            <a:ext cx="11088789" cy="1471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33647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noFill/>
                </a:ln>
                <a:solidFill>
                  <a:srgbClr val="2A446F"/>
                </a:solidFill>
                <a:effectLst/>
                <a:uLnTx/>
                <a:uFillTx/>
                <a:latin typeface="Segoe UI Semibold"/>
                <a:ea typeface="+mn-ea"/>
                <a:cs typeface="Segoe UI" pitchFamily="34" charset="0"/>
              </a:rPr>
              <a:t>Hotpatch updates </a:t>
            </a:r>
          </a:p>
          <a:p>
            <a:pPr marL="0" marR="0" lvl="0" indent="0" algn="l" defTabSz="336473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Full “Patch Tuesday” cumulative security updates that install and take effect without a restart.</a:t>
            </a:r>
          </a:p>
        </p:txBody>
      </p:sp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FAE7A3C6-CDC6-2C14-0345-481274562595}"/>
              </a:ext>
            </a:extLst>
          </p:cNvPr>
          <p:cNvSpPr txBox="1">
            <a:spLocks/>
          </p:cNvSpPr>
          <p:nvPr/>
        </p:nvSpPr>
        <p:spPr>
          <a:xfrm>
            <a:off x="0" y="6630293"/>
            <a:ext cx="1219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gradFill>
                  <a:gsLst>
                    <a:gs pos="62162">
                      <a:schemeClr val="tx1"/>
                    </a:gs>
                    <a:gs pos="33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Microsoft Confidential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" pitchFamily="2" charset="0"/>
                <a:ea typeface="+mn-ea"/>
                <a:cs typeface="+mn-cs"/>
              </a:rPr>
              <a:t>– Shared Under NDA - Information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08619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5720C-1AC9-1384-700C-E6B2FF2B5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0FC0534-F0A5-082D-3B9D-685CA180F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91" y="470315"/>
            <a:ext cx="11018520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Hotpatch Benefits</a:t>
            </a:r>
          </a:p>
        </p:txBody>
      </p:sp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7E57EF20-E8F1-E3E7-D132-CB0DBFA658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9400" y="3234690"/>
            <a:ext cx="3474720" cy="2103120"/>
          </a:xfrm>
          <a:prstGeom prst="roundRect">
            <a:avLst>
              <a:gd name="adj" fmla="val 7996"/>
            </a:avLst>
          </a:prstGeom>
          <a:solidFill>
            <a:schemeClr val="bg1"/>
          </a:solidFill>
          <a:ln w="127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20" name="Group 19" descr="Faster Security">
            <a:extLst>
              <a:ext uri="{FF2B5EF4-FFF2-40B4-BE49-F238E27FC236}">
                <a16:creationId xmlns:a16="http://schemas.microsoft.com/office/drawing/2014/main" id="{843DE81D-2200-6F5F-70A8-4B280BD14109}"/>
              </a:ext>
            </a:extLst>
          </p:cNvPr>
          <p:cNvGrpSpPr/>
          <p:nvPr/>
        </p:nvGrpSpPr>
        <p:grpSpPr>
          <a:xfrm>
            <a:off x="785270" y="2730232"/>
            <a:ext cx="2987040" cy="683607"/>
            <a:chOff x="581639" y="1523128"/>
            <a:chExt cx="5250315" cy="868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Rounded Rectangle 16">
              <a:extLst>
                <a:ext uri="{FF2B5EF4-FFF2-40B4-BE49-F238E27FC236}">
                  <a16:creationId xmlns:a16="http://schemas.microsoft.com/office/drawing/2014/main" id="{5852ECE0-F959-701E-E0CF-4A9CBE9E6A98}"/>
                </a:ext>
              </a:extLst>
            </p:cNvPr>
            <p:cNvSpPr/>
            <p:nvPr/>
          </p:nvSpPr>
          <p:spPr>
            <a:xfrm>
              <a:off x="581639" y="1523128"/>
              <a:ext cx="5250315" cy="86867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44450"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 fov="2100000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D9164-DFB2-9CAF-F43A-C9DC33222ACC}"/>
                </a:ext>
              </a:extLst>
            </p:cNvPr>
            <p:cNvSpPr txBox="1"/>
            <p:nvPr/>
          </p:nvSpPr>
          <p:spPr>
            <a:xfrm>
              <a:off x="622644" y="1664139"/>
              <a:ext cx="5209310" cy="586646"/>
            </a:xfrm>
            <a:prstGeom prst="rect">
              <a:avLst/>
            </a:prstGeom>
            <a:noFill/>
          </p:spPr>
          <p:txBody>
            <a:bodyPr wrap="square" lIns="182880" tIns="91440" rIns="91440" bIns="9144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Faster Security</a:t>
              </a:r>
            </a:p>
          </p:txBody>
        </p:sp>
      </p:grpSp>
      <p:sp>
        <p:nvSpPr>
          <p:cNvPr id="17" name="Graphic 13" descr="Icon of a security shield">
            <a:extLst>
              <a:ext uri="{FF2B5EF4-FFF2-40B4-BE49-F238E27FC236}">
                <a16:creationId xmlns:a16="http://schemas.microsoft.com/office/drawing/2014/main" id="{19AC27DD-7A94-1BA8-B07A-ECD2B541A9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/>
          </p:cNvSpPr>
          <p:nvPr/>
        </p:nvSpPr>
        <p:spPr>
          <a:xfrm>
            <a:off x="1044728" y="2849251"/>
            <a:ext cx="386278" cy="445568"/>
          </a:xfrm>
          <a:custGeom>
            <a:avLst/>
            <a:gdLst>
              <a:gd name="connsiteX0" fmla="*/ 555526 w 579679"/>
              <a:gd name="connsiteY0" fmla="*/ 96613 h 644094"/>
              <a:gd name="connsiteX1" fmla="*/ 304332 w 579679"/>
              <a:gd name="connsiteY1" fmla="*/ 4831 h 644094"/>
              <a:gd name="connsiteX2" fmla="*/ 275348 w 579679"/>
              <a:gd name="connsiteY2" fmla="*/ 4831 h 644094"/>
              <a:gd name="connsiteX3" fmla="*/ 24153 w 579679"/>
              <a:gd name="connsiteY3" fmla="*/ 96613 h 644094"/>
              <a:gd name="connsiteX4" fmla="*/ 0 w 579679"/>
              <a:gd name="connsiteY4" fmla="*/ 120767 h 644094"/>
              <a:gd name="connsiteX5" fmla="*/ 0 w 579679"/>
              <a:gd name="connsiteY5" fmla="*/ 289840 h 644094"/>
              <a:gd name="connsiteX6" fmla="*/ 280984 w 579679"/>
              <a:gd name="connsiteY6" fmla="*/ 642414 h 644094"/>
              <a:gd name="connsiteX7" fmla="*/ 298696 w 579679"/>
              <a:gd name="connsiteY7" fmla="*/ 642414 h 644094"/>
              <a:gd name="connsiteX8" fmla="*/ 579680 w 579679"/>
              <a:gd name="connsiteY8" fmla="*/ 289840 h 644094"/>
              <a:gd name="connsiteX9" fmla="*/ 579680 w 579679"/>
              <a:gd name="connsiteY9" fmla="*/ 120767 h 644094"/>
              <a:gd name="connsiteX10" fmla="*/ 555526 w 579679"/>
              <a:gd name="connsiteY10" fmla="*/ 96613 h 644094"/>
              <a:gd name="connsiteX11" fmla="*/ 443036 w 579679"/>
              <a:gd name="connsiteY11" fmla="*/ 235189 h 644094"/>
              <a:gd name="connsiteX12" fmla="*/ 249810 w 579679"/>
              <a:gd name="connsiteY12" fmla="*/ 412313 h 644094"/>
              <a:gd name="connsiteX13" fmla="*/ 216414 w 579679"/>
              <a:gd name="connsiteY13" fmla="*/ 411572 h 644094"/>
              <a:gd name="connsiteX14" fmla="*/ 135903 w 579679"/>
              <a:gd name="connsiteY14" fmla="*/ 331061 h 644094"/>
              <a:gd name="connsiteX15" fmla="*/ 134698 w 579679"/>
              <a:gd name="connsiteY15" fmla="*/ 296925 h 644094"/>
              <a:gd name="connsiteX16" fmla="*/ 168834 w 579679"/>
              <a:gd name="connsiteY16" fmla="*/ 295720 h 644094"/>
              <a:gd name="connsiteX17" fmla="*/ 170039 w 579679"/>
              <a:gd name="connsiteY17" fmla="*/ 296925 h 644094"/>
              <a:gd name="connsiteX18" fmla="*/ 234223 w 579679"/>
              <a:gd name="connsiteY18" fmla="*/ 361076 h 644094"/>
              <a:gd name="connsiteX19" fmla="*/ 410381 w 579679"/>
              <a:gd name="connsiteY19" fmla="*/ 199571 h 644094"/>
              <a:gd name="connsiteX20" fmla="*/ 444518 w 579679"/>
              <a:gd name="connsiteY20" fmla="*/ 201052 h 644094"/>
              <a:gd name="connsiteX21" fmla="*/ 443036 w 579679"/>
              <a:gd name="connsiteY21" fmla="*/ 235189 h 64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79679" h="644094">
                <a:moveTo>
                  <a:pt x="555526" y="96613"/>
                </a:moveTo>
                <a:cubicBezTo>
                  <a:pt x="469766" y="96613"/>
                  <a:pt x="386195" y="66244"/>
                  <a:pt x="304332" y="4831"/>
                </a:cubicBezTo>
                <a:cubicBezTo>
                  <a:pt x="295743" y="-1610"/>
                  <a:pt x="283937" y="-1610"/>
                  <a:pt x="275348" y="4831"/>
                </a:cubicBezTo>
                <a:cubicBezTo>
                  <a:pt x="193484" y="66244"/>
                  <a:pt x="109914" y="96613"/>
                  <a:pt x="24153" y="96613"/>
                </a:cubicBezTo>
                <a:cubicBezTo>
                  <a:pt x="10814" y="96613"/>
                  <a:pt x="0" y="107427"/>
                  <a:pt x="0" y="120767"/>
                </a:cubicBezTo>
                <a:lnTo>
                  <a:pt x="0" y="289840"/>
                </a:lnTo>
                <a:cubicBezTo>
                  <a:pt x="0" y="450894"/>
                  <a:pt x="95261" y="569245"/>
                  <a:pt x="280984" y="642414"/>
                </a:cubicBezTo>
                <a:cubicBezTo>
                  <a:pt x="286674" y="644655"/>
                  <a:pt x="293005" y="644655"/>
                  <a:pt x="298696" y="642414"/>
                </a:cubicBezTo>
                <a:cubicBezTo>
                  <a:pt x="484419" y="569245"/>
                  <a:pt x="579680" y="450862"/>
                  <a:pt x="579680" y="289840"/>
                </a:cubicBezTo>
                <a:lnTo>
                  <a:pt x="579680" y="120767"/>
                </a:lnTo>
                <a:cubicBezTo>
                  <a:pt x="579680" y="107427"/>
                  <a:pt x="568865" y="96613"/>
                  <a:pt x="555526" y="96613"/>
                </a:cubicBezTo>
                <a:close/>
                <a:moveTo>
                  <a:pt x="443036" y="235189"/>
                </a:moveTo>
                <a:lnTo>
                  <a:pt x="249810" y="412313"/>
                </a:lnTo>
                <a:cubicBezTo>
                  <a:pt x="240274" y="421044"/>
                  <a:pt x="225553" y="420719"/>
                  <a:pt x="216414" y="411572"/>
                </a:cubicBezTo>
                <a:lnTo>
                  <a:pt x="135903" y="331061"/>
                </a:lnTo>
                <a:cubicBezTo>
                  <a:pt x="126143" y="321967"/>
                  <a:pt x="125604" y="306683"/>
                  <a:pt x="134698" y="296925"/>
                </a:cubicBezTo>
                <a:cubicBezTo>
                  <a:pt x="143791" y="287167"/>
                  <a:pt x="159075" y="286626"/>
                  <a:pt x="168834" y="295720"/>
                </a:cubicBezTo>
                <a:cubicBezTo>
                  <a:pt x="169250" y="296107"/>
                  <a:pt x="169652" y="296509"/>
                  <a:pt x="170039" y="296925"/>
                </a:cubicBezTo>
                <a:lnTo>
                  <a:pt x="234223" y="361076"/>
                </a:lnTo>
                <a:lnTo>
                  <a:pt x="410381" y="199571"/>
                </a:lnTo>
                <a:cubicBezTo>
                  <a:pt x="420216" y="190553"/>
                  <a:pt x="435500" y="191217"/>
                  <a:pt x="444518" y="201052"/>
                </a:cubicBezTo>
                <a:cubicBezTo>
                  <a:pt x="453535" y="210888"/>
                  <a:pt x="452871" y="226171"/>
                  <a:pt x="443036" y="235189"/>
                </a:cubicBezTo>
                <a:close/>
              </a:path>
            </a:pathLst>
          </a:custGeom>
          <a:gradFill flip="none" rotWithShape="1">
            <a:gsLst>
              <a:gs pos="59000">
                <a:srgbClr val="8DC8E8"/>
              </a:gs>
              <a:gs pos="10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 w="3175">
                <a:noFill/>
              </a:ln>
              <a:gradFill>
                <a:gsLst>
                  <a:gs pos="71910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F13D22D-2384-A24B-08D0-9AEF5941FFBC}"/>
              </a:ext>
            </a:extLst>
          </p:cNvPr>
          <p:cNvGraphicFramePr>
            <a:graphicFrameLocks noGrp="1"/>
          </p:cNvGraphicFramePr>
          <p:nvPr/>
        </p:nvGraphicFramePr>
        <p:xfrm>
          <a:off x="635000" y="3856406"/>
          <a:ext cx="3200400" cy="1193230"/>
        </p:xfrm>
        <a:graphic>
          <a:graphicData uri="http://schemas.openxmlformats.org/drawingml/2006/table">
            <a:tbl>
              <a:tblPr firstRow="1" bandRow="1"/>
              <a:tblGrid>
                <a:gridCol w="3200400">
                  <a:extLst>
                    <a:ext uri="{9D8B030D-6E8A-4147-A177-3AD203B41FA5}">
                      <a16:colId xmlns:a16="http://schemas.microsoft.com/office/drawing/2014/main" val="1227199716"/>
                    </a:ext>
                  </a:extLst>
                </a:gridCol>
              </a:tblGrid>
              <a:tr h="561976">
                <a:tc>
                  <a:txBody>
                    <a:bodyPr/>
                    <a:lstStyle>
                      <a:lvl1pPr marL="0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1pPr>
                      <a:lvl2pPr marL="466371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2pPr>
                      <a:lvl3pPr marL="932742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3pPr>
                      <a:lvl4pPr marL="1399113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4pPr>
                      <a:lvl5pPr marL="1865484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5pPr>
                      <a:lvl6pPr marL="233185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6pPr>
                      <a:lvl7pPr marL="279822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7pPr>
                      <a:lvl8pPr marL="3264597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8pPr>
                      <a:lvl9pPr marL="3730969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9pPr>
                    </a:lstStyle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Fully secure without restart</a:t>
                      </a:r>
                    </a:p>
                  </a:txBody>
                  <a:tcPr marT="9144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583302"/>
                  </a:ext>
                </a:extLst>
              </a:tr>
              <a:tr h="631254">
                <a:tc>
                  <a:txBody>
                    <a:bodyPr/>
                    <a:lstStyle>
                      <a:lvl1pPr marL="0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1pPr>
                      <a:lvl2pPr marL="466371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2pPr>
                      <a:lvl3pPr marL="932742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3pPr>
                      <a:lvl4pPr marL="1399113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4pPr>
                      <a:lvl5pPr marL="1865484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5pPr>
                      <a:lvl6pPr marL="233185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6pPr>
                      <a:lvl7pPr marL="279822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7pPr>
                      <a:lvl8pPr marL="3264597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8pPr>
                      <a:lvl9pPr marL="3730969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Downloaded and installed in background</a:t>
                      </a:r>
                      <a:endParaRPr lang="en-US" sz="16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T="9144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78045"/>
                  </a:ext>
                </a:extLst>
              </a:tr>
            </a:tbl>
          </a:graphicData>
        </a:graphic>
      </p:graphicFrame>
      <p:sp>
        <p:nvSpPr>
          <p:cNvPr id="10" name="Rounded Rectangle 16">
            <a:extLst>
              <a:ext uri="{FF2B5EF4-FFF2-40B4-BE49-F238E27FC236}">
                <a16:creationId xmlns:a16="http://schemas.microsoft.com/office/drawing/2014/main" id="{BF919527-6E81-285A-60D3-BC195E639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0991" y="3234690"/>
            <a:ext cx="3474720" cy="2103120"/>
          </a:xfrm>
          <a:prstGeom prst="roundRect">
            <a:avLst>
              <a:gd name="adj" fmla="val 7996"/>
            </a:avLst>
          </a:prstGeom>
          <a:solidFill>
            <a:schemeClr val="bg1"/>
          </a:solidFill>
          <a:ln w="127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26" name="Group 25" descr="Improve Productivity">
            <a:extLst>
              <a:ext uri="{FF2B5EF4-FFF2-40B4-BE49-F238E27FC236}">
                <a16:creationId xmlns:a16="http://schemas.microsoft.com/office/drawing/2014/main" id="{E2C4D74F-5F48-B5A0-3A87-DC352DC1A40E}"/>
              </a:ext>
            </a:extLst>
          </p:cNvPr>
          <p:cNvGrpSpPr/>
          <p:nvPr/>
        </p:nvGrpSpPr>
        <p:grpSpPr>
          <a:xfrm>
            <a:off x="4624831" y="2730233"/>
            <a:ext cx="2987040" cy="683608"/>
            <a:chOff x="581639" y="1523128"/>
            <a:chExt cx="5250315" cy="868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Rounded Rectangle 16">
              <a:extLst>
                <a:ext uri="{FF2B5EF4-FFF2-40B4-BE49-F238E27FC236}">
                  <a16:creationId xmlns:a16="http://schemas.microsoft.com/office/drawing/2014/main" id="{862E17EA-64C9-4FEF-C5B0-3F60B3C1A949}"/>
                </a:ext>
              </a:extLst>
            </p:cNvPr>
            <p:cNvSpPr/>
            <p:nvPr/>
          </p:nvSpPr>
          <p:spPr>
            <a:xfrm>
              <a:off x="581639" y="1523128"/>
              <a:ext cx="5250315" cy="86867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44450"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 fov="2100000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54864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8CD5433-D334-3052-065F-5AC610FC302F}"/>
                </a:ext>
              </a:extLst>
            </p:cNvPr>
            <p:cNvSpPr txBox="1"/>
            <p:nvPr/>
          </p:nvSpPr>
          <p:spPr>
            <a:xfrm>
              <a:off x="622644" y="1664139"/>
              <a:ext cx="5209310" cy="586645"/>
            </a:xfrm>
            <a:prstGeom prst="rect">
              <a:avLst/>
            </a:prstGeom>
            <a:noFill/>
          </p:spPr>
          <p:txBody>
            <a:bodyPr wrap="square" lIns="548640" tIns="91440" rIns="91440" bIns="9144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Improve Productivity</a:t>
              </a:r>
            </a:p>
          </p:txBody>
        </p:sp>
      </p:grpSp>
      <p:sp>
        <p:nvSpPr>
          <p:cNvPr id="18" name="!!Icon 2" descr="Icon of a rocketship">
            <a:extLst>
              <a:ext uri="{FF2B5EF4-FFF2-40B4-BE49-F238E27FC236}">
                <a16:creationId xmlns:a16="http://schemas.microsoft.com/office/drawing/2014/main" id="{C18C6650-B772-0151-3A6A-E9AFB29080C8}"/>
              </a:ext>
            </a:extLst>
          </p:cNvPr>
          <p:cNvSpPr>
            <a:spLocks noChangeAspect="1"/>
          </p:cNvSpPr>
          <p:nvPr/>
        </p:nvSpPr>
        <p:spPr>
          <a:xfrm>
            <a:off x="4717260" y="2841203"/>
            <a:ext cx="461642" cy="461665"/>
          </a:xfrm>
          <a:custGeom>
            <a:avLst/>
            <a:gdLst>
              <a:gd name="connsiteX0" fmla="*/ 101469 w 186833"/>
              <a:gd name="connsiteY0" fmla="*/ 51700 h 186843"/>
              <a:gd name="connsiteX1" fmla="*/ 135145 w 186833"/>
              <a:gd name="connsiteY1" fmla="*/ 51700 h 186843"/>
              <a:gd name="connsiteX2" fmla="*/ 135145 w 186833"/>
              <a:gd name="connsiteY2" fmla="*/ 85376 h 186843"/>
              <a:gd name="connsiteX3" fmla="*/ 101469 w 186833"/>
              <a:gd name="connsiteY3" fmla="*/ 85376 h 186843"/>
              <a:gd name="connsiteX4" fmla="*/ 101469 w 186833"/>
              <a:gd name="connsiteY4" fmla="*/ 51700 h 186843"/>
              <a:gd name="connsiteX5" fmla="*/ 125041 w 186833"/>
              <a:gd name="connsiteY5" fmla="*/ 61803 h 186843"/>
              <a:gd name="connsiteX6" fmla="*/ 111571 w 186833"/>
              <a:gd name="connsiteY6" fmla="*/ 61803 h 186843"/>
              <a:gd name="connsiteX7" fmla="*/ 111571 w 186833"/>
              <a:gd name="connsiteY7" fmla="*/ 75273 h 186843"/>
              <a:gd name="connsiteX8" fmla="*/ 125041 w 186833"/>
              <a:gd name="connsiteY8" fmla="*/ 75273 h 186843"/>
              <a:gd name="connsiteX9" fmla="*/ 125041 w 186833"/>
              <a:gd name="connsiteY9" fmla="*/ 61803 h 186843"/>
              <a:gd name="connsiteX10" fmla="*/ 181969 w 186833"/>
              <a:gd name="connsiteY10" fmla="*/ 22091 h 186843"/>
              <a:gd name="connsiteX11" fmla="*/ 164719 w 186833"/>
              <a:gd name="connsiteY11" fmla="*/ 4848 h 186843"/>
              <a:gd name="connsiteX12" fmla="*/ 158412 w 186833"/>
              <a:gd name="connsiteY12" fmla="*/ 2891 h 186843"/>
              <a:gd name="connsiteX13" fmla="*/ 93893 w 186833"/>
              <a:gd name="connsiteY13" fmla="*/ 18833 h 186843"/>
              <a:gd name="connsiteX14" fmla="*/ 84408 w 186833"/>
              <a:gd name="connsiteY14" fmla="*/ 28319 h 186843"/>
              <a:gd name="connsiteX15" fmla="*/ 40887 w 186833"/>
              <a:gd name="connsiteY15" fmla="*/ 31429 h 186843"/>
              <a:gd name="connsiteX16" fmla="*/ 29051 w 186833"/>
              <a:gd name="connsiteY16" fmla="*/ 43264 h 186843"/>
              <a:gd name="connsiteX17" fmla="*/ 29051 w 186833"/>
              <a:gd name="connsiteY17" fmla="*/ 53367 h 186843"/>
              <a:gd name="connsiteX18" fmla="*/ 44205 w 186833"/>
              <a:gd name="connsiteY18" fmla="*/ 68521 h 186843"/>
              <a:gd name="connsiteX19" fmla="*/ 42493 w 186833"/>
              <a:gd name="connsiteY19" fmla="*/ 70233 h 186843"/>
              <a:gd name="connsiteX20" fmla="*/ 42493 w 186833"/>
              <a:gd name="connsiteY20" fmla="*/ 93807 h 186843"/>
              <a:gd name="connsiteX21" fmla="*/ 47211 w 186833"/>
              <a:gd name="connsiteY21" fmla="*/ 98524 h 186843"/>
              <a:gd name="connsiteX22" fmla="*/ 33918 w 186833"/>
              <a:gd name="connsiteY22" fmla="*/ 106106 h 186843"/>
              <a:gd name="connsiteX23" fmla="*/ 30377 w 186833"/>
              <a:gd name="connsiteY23" fmla="*/ 111360 h 186843"/>
              <a:gd name="connsiteX24" fmla="*/ 32406 w 186833"/>
              <a:gd name="connsiteY24" fmla="*/ 117363 h 186843"/>
              <a:gd name="connsiteX25" fmla="*/ 69450 w 186833"/>
              <a:gd name="connsiteY25" fmla="*/ 154407 h 186843"/>
              <a:gd name="connsiteX26" fmla="*/ 75448 w 186833"/>
              <a:gd name="connsiteY26" fmla="*/ 156436 h 186843"/>
              <a:gd name="connsiteX27" fmla="*/ 80703 w 186833"/>
              <a:gd name="connsiteY27" fmla="*/ 152903 h 186843"/>
              <a:gd name="connsiteX28" fmla="*/ 88303 w 186833"/>
              <a:gd name="connsiteY28" fmla="*/ 139616 h 186843"/>
              <a:gd name="connsiteX29" fmla="*/ 93038 w 186833"/>
              <a:gd name="connsiteY29" fmla="*/ 144351 h 186843"/>
              <a:gd name="connsiteX30" fmla="*/ 116611 w 186833"/>
              <a:gd name="connsiteY30" fmla="*/ 144351 h 186843"/>
              <a:gd name="connsiteX31" fmla="*/ 118295 w 186833"/>
              <a:gd name="connsiteY31" fmla="*/ 142668 h 186843"/>
              <a:gd name="connsiteX32" fmla="*/ 133436 w 186833"/>
              <a:gd name="connsiteY32" fmla="*/ 157809 h 186843"/>
              <a:gd name="connsiteX33" fmla="*/ 143539 w 186833"/>
              <a:gd name="connsiteY33" fmla="*/ 157809 h 186843"/>
              <a:gd name="connsiteX34" fmla="*/ 155374 w 186833"/>
              <a:gd name="connsiteY34" fmla="*/ 145973 h 186843"/>
              <a:gd name="connsiteX35" fmla="*/ 158495 w 186833"/>
              <a:gd name="connsiteY35" fmla="*/ 102468 h 186843"/>
              <a:gd name="connsiteX36" fmla="*/ 168000 w 186833"/>
              <a:gd name="connsiteY36" fmla="*/ 92962 h 186843"/>
              <a:gd name="connsiteX37" fmla="*/ 183934 w 186833"/>
              <a:gd name="connsiteY37" fmla="*/ 28418 h 186843"/>
              <a:gd name="connsiteX38" fmla="*/ 181969 w 186833"/>
              <a:gd name="connsiteY38" fmla="*/ 22091 h 186843"/>
              <a:gd name="connsiteX39" fmla="*/ 160484 w 186833"/>
              <a:gd name="connsiteY39" fmla="*/ 18493 h 186843"/>
              <a:gd name="connsiteX40" fmla="*/ 168325 w 186833"/>
              <a:gd name="connsiteY40" fmla="*/ 26331 h 186843"/>
              <a:gd name="connsiteX41" fmla="*/ 170291 w 186833"/>
              <a:gd name="connsiteY41" fmla="*/ 32659 h 186843"/>
              <a:gd name="connsiteX42" fmla="*/ 157898 w 186833"/>
              <a:gd name="connsiteY42" fmla="*/ 82860 h 186843"/>
              <a:gd name="connsiteX43" fmla="*/ 106509 w 186833"/>
              <a:gd name="connsiteY43" fmla="*/ 134249 h 186843"/>
              <a:gd name="connsiteX44" fmla="*/ 103141 w 186833"/>
              <a:gd name="connsiteY44" fmla="*/ 134249 h 186843"/>
              <a:gd name="connsiteX45" fmla="*/ 52596 w 186833"/>
              <a:gd name="connsiteY45" fmla="*/ 83704 h 186843"/>
              <a:gd name="connsiteX46" fmla="*/ 52596 w 186833"/>
              <a:gd name="connsiteY46" fmla="*/ 80336 h 186843"/>
              <a:gd name="connsiteX47" fmla="*/ 103996 w 186833"/>
              <a:gd name="connsiteY47" fmla="*/ 28936 h 186843"/>
              <a:gd name="connsiteX48" fmla="*/ 154177 w 186833"/>
              <a:gd name="connsiteY48" fmla="*/ 16536 h 186843"/>
              <a:gd name="connsiteX49" fmla="*/ 160484 w 186833"/>
              <a:gd name="connsiteY49" fmla="*/ 18493 h 186843"/>
              <a:gd name="connsiteX50" fmla="*/ 148207 w 186833"/>
              <a:gd name="connsiteY50" fmla="*/ 112756 h 186843"/>
              <a:gd name="connsiteX51" fmla="*/ 145271 w 186833"/>
              <a:gd name="connsiteY51" fmla="*/ 135871 h 186843"/>
              <a:gd name="connsiteX52" fmla="*/ 138487 w 186833"/>
              <a:gd name="connsiteY52" fmla="*/ 142655 h 186843"/>
              <a:gd name="connsiteX53" fmla="*/ 128398 w 186833"/>
              <a:gd name="connsiteY53" fmla="*/ 132565 h 186843"/>
              <a:gd name="connsiteX54" fmla="*/ 148207 w 186833"/>
              <a:gd name="connsiteY54" fmla="*/ 112756 h 186843"/>
              <a:gd name="connsiteX55" fmla="*/ 50989 w 186833"/>
              <a:gd name="connsiteY55" fmla="*/ 41531 h 186843"/>
              <a:gd name="connsiteX56" fmla="*/ 74121 w 186833"/>
              <a:gd name="connsiteY56" fmla="*/ 38605 h 186843"/>
              <a:gd name="connsiteX57" fmla="*/ 54308 w 186833"/>
              <a:gd name="connsiteY57" fmla="*/ 58418 h 186843"/>
              <a:gd name="connsiteX58" fmla="*/ 44206 w 186833"/>
              <a:gd name="connsiteY58" fmla="*/ 48315 h 186843"/>
              <a:gd name="connsiteX59" fmla="*/ 50989 w 186833"/>
              <a:gd name="connsiteY59" fmla="*/ 41531 h 186843"/>
              <a:gd name="connsiteX60" fmla="*/ 77832 w 186833"/>
              <a:gd name="connsiteY60" fmla="*/ 129145 h 186843"/>
              <a:gd name="connsiteX61" fmla="*/ 72942 w 186833"/>
              <a:gd name="connsiteY61" fmla="*/ 137693 h 186843"/>
              <a:gd name="connsiteX62" fmla="*/ 49128 w 186833"/>
              <a:gd name="connsiteY62" fmla="*/ 113880 h 186843"/>
              <a:gd name="connsiteX63" fmla="*/ 57685 w 186833"/>
              <a:gd name="connsiteY63" fmla="*/ 108999 h 186843"/>
              <a:gd name="connsiteX64" fmla="*/ 77832 w 186833"/>
              <a:gd name="connsiteY64" fmla="*/ 129145 h 186843"/>
              <a:gd name="connsiteX65" fmla="*/ 40820 w 186833"/>
              <a:gd name="connsiteY65" fmla="*/ 156127 h 186843"/>
              <a:gd name="connsiteX66" fmla="*/ 40820 w 186833"/>
              <a:gd name="connsiteY66" fmla="*/ 146024 h 186843"/>
              <a:gd name="connsiteX67" fmla="*/ 30717 w 186833"/>
              <a:gd name="connsiteY67" fmla="*/ 146024 h 186843"/>
              <a:gd name="connsiteX68" fmla="*/ 7144 w 186833"/>
              <a:gd name="connsiteY68" fmla="*/ 169597 h 186843"/>
              <a:gd name="connsiteX69" fmla="*/ 7144 w 186833"/>
              <a:gd name="connsiteY69" fmla="*/ 179700 h 186843"/>
              <a:gd name="connsiteX70" fmla="*/ 17247 w 186833"/>
              <a:gd name="connsiteY70" fmla="*/ 179700 h 186843"/>
              <a:gd name="connsiteX71" fmla="*/ 40820 w 186833"/>
              <a:gd name="connsiteY71" fmla="*/ 156127 h 186843"/>
              <a:gd name="connsiteX72" fmla="*/ 22298 w 186833"/>
              <a:gd name="connsiteY72" fmla="*/ 127502 h 186843"/>
              <a:gd name="connsiteX73" fmla="*/ 22298 w 186833"/>
              <a:gd name="connsiteY73" fmla="*/ 137605 h 186843"/>
              <a:gd name="connsiteX74" fmla="*/ 12195 w 186833"/>
              <a:gd name="connsiteY74" fmla="*/ 147708 h 186843"/>
              <a:gd name="connsiteX75" fmla="*/ 2092 w 186833"/>
              <a:gd name="connsiteY75" fmla="*/ 147708 h 186843"/>
              <a:gd name="connsiteX76" fmla="*/ 2092 w 186833"/>
              <a:gd name="connsiteY76" fmla="*/ 137605 h 186843"/>
              <a:gd name="connsiteX77" fmla="*/ 12195 w 186833"/>
              <a:gd name="connsiteY77" fmla="*/ 127502 h 186843"/>
              <a:gd name="connsiteX78" fmla="*/ 22298 w 186833"/>
              <a:gd name="connsiteY78" fmla="*/ 127502 h 186843"/>
              <a:gd name="connsiteX79" fmla="*/ 59323 w 186833"/>
              <a:gd name="connsiteY79" fmla="*/ 174668 h 186843"/>
              <a:gd name="connsiteX80" fmla="*/ 59323 w 186833"/>
              <a:gd name="connsiteY80" fmla="*/ 164566 h 186843"/>
              <a:gd name="connsiteX81" fmla="*/ 49220 w 186833"/>
              <a:gd name="connsiteY81" fmla="*/ 164566 h 186843"/>
              <a:gd name="connsiteX82" fmla="*/ 39137 w 186833"/>
              <a:gd name="connsiteY82" fmla="*/ 174648 h 186843"/>
              <a:gd name="connsiteX83" fmla="*/ 39137 w 186833"/>
              <a:gd name="connsiteY83" fmla="*/ 184751 h 186843"/>
              <a:gd name="connsiteX84" fmla="*/ 49239 w 186833"/>
              <a:gd name="connsiteY84" fmla="*/ 184751 h 186843"/>
              <a:gd name="connsiteX85" fmla="*/ 59323 w 186833"/>
              <a:gd name="connsiteY85" fmla="*/ 174668 h 1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186833" h="186843">
                <a:moveTo>
                  <a:pt x="101469" y="51700"/>
                </a:moveTo>
                <a:cubicBezTo>
                  <a:pt x="110768" y="42401"/>
                  <a:pt x="125845" y="42401"/>
                  <a:pt x="135145" y="51700"/>
                </a:cubicBezTo>
                <a:cubicBezTo>
                  <a:pt x="144444" y="61000"/>
                  <a:pt x="144444" y="76077"/>
                  <a:pt x="135145" y="85376"/>
                </a:cubicBezTo>
                <a:cubicBezTo>
                  <a:pt x="125845" y="94675"/>
                  <a:pt x="110768" y="94675"/>
                  <a:pt x="101469" y="85376"/>
                </a:cubicBezTo>
                <a:cubicBezTo>
                  <a:pt x="92170" y="76077"/>
                  <a:pt x="92170" y="61000"/>
                  <a:pt x="101469" y="51700"/>
                </a:cubicBezTo>
                <a:close/>
                <a:moveTo>
                  <a:pt x="125041" y="61803"/>
                </a:moveTo>
                <a:cubicBezTo>
                  <a:pt x="121322" y="58083"/>
                  <a:pt x="115292" y="58083"/>
                  <a:pt x="111571" y="61803"/>
                </a:cubicBezTo>
                <a:cubicBezTo>
                  <a:pt x="107852" y="65523"/>
                  <a:pt x="107852" y="71554"/>
                  <a:pt x="111571" y="75273"/>
                </a:cubicBezTo>
                <a:cubicBezTo>
                  <a:pt x="115292" y="78993"/>
                  <a:pt x="121322" y="78993"/>
                  <a:pt x="125041" y="75273"/>
                </a:cubicBezTo>
                <a:cubicBezTo>
                  <a:pt x="128762" y="71554"/>
                  <a:pt x="128762" y="65523"/>
                  <a:pt x="125041" y="61803"/>
                </a:cubicBezTo>
                <a:close/>
                <a:moveTo>
                  <a:pt x="181969" y="22091"/>
                </a:moveTo>
                <a:cubicBezTo>
                  <a:pt x="179408" y="13853"/>
                  <a:pt x="172957" y="7405"/>
                  <a:pt x="164719" y="4848"/>
                </a:cubicBezTo>
                <a:lnTo>
                  <a:pt x="158412" y="2891"/>
                </a:lnTo>
                <a:cubicBezTo>
                  <a:pt x="135614" y="-4185"/>
                  <a:pt x="110773" y="1953"/>
                  <a:pt x="93893" y="18833"/>
                </a:cubicBezTo>
                <a:lnTo>
                  <a:pt x="84408" y="28319"/>
                </a:lnTo>
                <a:cubicBezTo>
                  <a:pt x="71361" y="18521"/>
                  <a:pt x="52758" y="19557"/>
                  <a:pt x="40887" y="31429"/>
                </a:cubicBezTo>
                <a:lnTo>
                  <a:pt x="29051" y="43264"/>
                </a:lnTo>
                <a:cubicBezTo>
                  <a:pt x="26262" y="46054"/>
                  <a:pt x="26262" y="50577"/>
                  <a:pt x="29051" y="53367"/>
                </a:cubicBezTo>
                <a:lnTo>
                  <a:pt x="44205" y="68521"/>
                </a:lnTo>
                <a:lnTo>
                  <a:pt x="42493" y="70233"/>
                </a:lnTo>
                <a:cubicBezTo>
                  <a:pt x="35983" y="76743"/>
                  <a:pt x="35983" y="87297"/>
                  <a:pt x="42493" y="93807"/>
                </a:cubicBezTo>
                <a:lnTo>
                  <a:pt x="47211" y="98524"/>
                </a:lnTo>
                <a:lnTo>
                  <a:pt x="33918" y="106106"/>
                </a:lnTo>
                <a:cubicBezTo>
                  <a:pt x="31983" y="107209"/>
                  <a:pt x="30674" y="109152"/>
                  <a:pt x="30377" y="111360"/>
                </a:cubicBezTo>
                <a:cubicBezTo>
                  <a:pt x="30081" y="113568"/>
                  <a:pt x="30831" y="115788"/>
                  <a:pt x="32406" y="117363"/>
                </a:cubicBezTo>
                <a:lnTo>
                  <a:pt x="69450" y="154407"/>
                </a:lnTo>
                <a:cubicBezTo>
                  <a:pt x="71024" y="155980"/>
                  <a:pt x="73242" y="156731"/>
                  <a:pt x="75448" y="156436"/>
                </a:cubicBezTo>
                <a:cubicBezTo>
                  <a:pt x="77655" y="156141"/>
                  <a:pt x="79597" y="154834"/>
                  <a:pt x="80703" y="152903"/>
                </a:cubicBezTo>
                <a:lnTo>
                  <a:pt x="88303" y="139616"/>
                </a:lnTo>
                <a:lnTo>
                  <a:pt x="93038" y="144351"/>
                </a:lnTo>
                <a:cubicBezTo>
                  <a:pt x="99548" y="150861"/>
                  <a:pt x="110101" y="150861"/>
                  <a:pt x="116611" y="144351"/>
                </a:cubicBezTo>
                <a:lnTo>
                  <a:pt x="118295" y="142668"/>
                </a:lnTo>
                <a:lnTo>
                  <a:pt x="133436" y="157809"/>
                </a:lnTo>
                <a:cubicBezTo>
                  <a:pt x="136226" y="160598"/>
                  <a:pt x="140749" y="160598"/>
                  <a:pt x="143539" y="157809"/>
                </a:cubicBezTo>
                <a:lnTo>
                  <a:pt x="155374" y="145973"/>
                </a:lnTo>
                <a:cubicBezTo>
                  <a:pt x="167240" y="134107"/>
                  <a:pt x="168281" y="115513"/>
                  <a:pt x="158495" y="102468"/>
                </a:cubicBezTo>
                <a:lnTo>
                  <a:pt x="168000" y="92962"/>
                </a:lnTo>
                <a:cubicBezTo>
                  <a:pt x="184886" y="76076"/>
                  <a:pt x="191022" y="51223"/>
                  <a:pt x="183934" y="28418"/>
                </a:cubicBezTo>
                <a:lnTo>
                  <a:pt x="181969" y="22091"/>
                </a:lnTo>
                <a:close/>
                <a:moveTo>
                  <a:pt x="160484" y="18493"/>
                </a:moveTo>
                <a:cubicBezTo>
                  <a:pt x="164228" y="19656"/>
                  <a:pt x="167161" y="22587"/>
                  <a:pt x="168325" y="26331"/>
                </a:cubicBezTo>
                <a:lnTo>
                  <a:pt x="170291" y="32659"/>
                </a:lnTo>
                <a:cubicBezTo>
                  <a:pt x="175803" y="50395"/>
                  <a:pt x="171031" y="69726"/>
                  <a:pt x="157898" y="82860"/>
                </a:cubicBezTo>
                <a:lnTo>
                  <a:pt x="106509" y="134249"/>
                </a:lnTo>
                <a:cubicBezTo>
                  <a:pt x="105578" y="135179"/>
                  <a:pt x="104070" y="135179"/>
                  <a:pt x="103141" y="134249"/>
                </a:cubicBezTo>
                <a:lnTo>
                  <a:pt x="52596" y="83704"/>
                </a:lnTo>
                <a:cubicBezTo>
                  <a:pt x="51666" y="82774"/>
                  <a:pt x="51666" y="81266"/>
                  <a:pt x="52596" y="80336"/>
                </a:cubicBezTo>
                <a:lnTo>
                  <a:pt x="103996" y="28936"/>
                </a:lnTo>
                <a:cubicBezTo>
                  <a:pt x="117124" y="15807"/>
                  <a:pt x="136446" y="11033"/>
                  <a:pt x="154177" y="16536"/>
                </a:cubicBezTo>
                <a:lnTo>
                  <a:pt x="160484" y="18493"/>
                </a:lnTo>
                <a:close/>
                <a:moveTo>
                  <a:pt x="148207" y="112756"/>
                </a:moveTo>
                <a:cubicBezTo>
                  <a:pt x="152517" y="120049"/>
                  <a:pt x="151539" y="129603"/>
                  <a:pt x="145271" y="135871"/>
                </a:cubicBezTo>
                <a:lnTo>
                  <a:pt x="138487" y="142655"/>
                </a:lnTo>
                <a:lnTo>
                  <a:pt x="128398" y="132565"/>
                </a:lnTo>
                <a:lnTo>
                  <a:pt x="148207" y="112756"/>
                </a:lnTo>
                <a:close/>
                <a:moveTo>
                  <a:pt x="50989" y="41531"/>
                </a:moveTo>
                <a:cubicBezTo>
                  <a:pt x="57262" y="35259"/>
                  <a:pt x="66825" y="34284"/>
                  <a:pt x="74121" y="38605"/>
                </a:cubicBezTo>
                <a:lnTo>
                  <a:pt x="54308" y="58418"/>
                </a:lnTo>
                <a:lnTo>
                  <a:pt x="44206" y="48315"/>
                </a:lnTo>
                <a:lnTo>
                  <a:pt x="50989" y="41531"/>
                </a:lnTo>
                <a:close/>
                <a:moveTo>
                  <a:pt x="77832" y="129145"/>
                </a:moveTo>
                <a:lnTo>
                  <a:pt x="72942" y="137693"/>
                </a:lnTo>
                <a:lnTo>
                  <a:pt x="49128" y="113880"/>
                </a:lnTo>
                <a:lnTo>
                  <a:pt x="57685" y="108999"/>
                </a:lnTo>
                <a:lnTo>
                  <a:pt x="77832" y="129145"/>
                </a:lnTo>
                <a:close/>
                <a:moveTo>
                  <a:pt x="40820" y="156127"/>
                </a:moveTo>
                <a:cubicBezTo>
                  <a:pt x="43610" y="153337"/>
                  <a:pt x="43610" y="148814"/>
                  <a:pt x="40820" y="146024"/>
                </a:cubicBezTo>
                <a:cubicBezTo>
                  <a:pt x="38030" y="143234"/>
                  <a:pt x="33507" y="143234"/>
                  <a:pt x="30717" y="146024"/>
                </a:cubicBezTo>
                <a:lnTo>
                  <a:pt x="7144" y="169597"/>
                </a:lnTo>
                <a:cubicBezTo>
                  <a:pt x="4354" y="172387"/>
                  <a:pt x="4354" y="176910"/>
                  <a:pt x="7144" y="179700"/>
                </a:cubicBezTo>
                <a:cubicBezTo>
                  <a:pt x="9934" y="182490"/>
                  <a:pt x="14457" y="182490"/>
                  <a:pt x="17247" y="179700"/>
                </a:cubicBezTo>
                <a:lnTo>
                  <a:pt x="40820" y="156127"/>
                </a:lnTo>
                <a:close/>
                <a:moveTo>
                  <a:pt x="22298" y="127502"/>
                </a:moveTo>
                <a:cubicBezTo>
                  <a:pt x="25088" y="130292"/>
                  <a:pt x="25088" y="134816"/>
                  <a:pt x="22298" y="137605"/>
                </a:cubicBezTo>
                <a:lnTo>
                  <a:pt x="12195" y="147708"/>
                </a:lnTo>
                <a:cubicBezTo>
                  <a:pt x="9405" y="150498"/>
                  <a:pt x="4882" y="150498"/>
                  <a:pt x="2092" y="147708"/>
                </a:cubicBezTo>
                <a:cubicBezTo>
                  <a:pt x="-697" y="144918"/>
                  <a:pt x="-697" y="140394"/>
                  <a:pt x="2092" y="137605"/>
                </a:cubicBezTo>
                <a:lnTo>
                  <a:pt x="12195" y="127502"/>
                </a:lnTo>
                <a:cubicBezTo>
                  <a:pt x="14985" y="124712"/>
                  <a:pt x="19508" y="124712"/>
                  <a:pt x="22298" y="127502"/>
                </a:cubicBezTo>
                <a:close/>
                <a:moveTo>
                  <a:pt x="59323" y="174668"/>
                </a:moveTo>
                <a:cubicBezTo>
                  <a:pt x="62112" y="171878"/>
                  <a:pt x="62112" y="167356"/>
                  <a:pt x="59323" y="164566"/>
                </a:cubicBezTo>
                <a:cubicBezTo>
                  <a:pt x="56533" y="161776"/>
                  <a:pt x="52010" y="161776"/>
                  <a:pt x="49220" y="164566"/>
                </a:cubicBezTo>
                <a:lnTo>
                  <a:pt x="39137" y="174648"/>
                </a:lnTo>
                <a:cubicBezTo>
                  <a:pt x="36347" y="177438"/>
                  <a:pt x="36347" y="181962"/>
                  <a:pt x="39137" y="184751"/>
                </a:cubicBezTo>
                <a:cubicBezTo>
                  <a:pt x="41926" y="187541"/>
                  <a:pt x="46449" y="187541"/>
                  <a:pt x="49239" y="184751"/>
                </a:cubicBezTo>
                <a:lnTo>
                  <a:pt x="59323" y="174668"/>
                </a:lnTo>
                <a:close/>
              </a:path>
            </a:pathLst>
          </a:custGeom>
          <a:gradFill flip="none" rotWithShape="1">
            <a:gsLst>
              <a:gs pos="59000">
                <a:srgbClr val="8DC8E8"/>
              </a:gs>
              <a:gs pos="10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 w="3175">
                <a:noFill/>
              </a:ln>
              <a:gradFill>
                <a:gsLst>
                  <a:gs pos="71910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CD27615-81F0-D121-8423-93342373B8EC}"/>
              </a:ext>
            </a:extLst>
          </p:cNvPr>
          <p:cNvGraphicFramePr>
            <a:graphicFrameLocks noGrp="1"/>
          </p:cNvGraphicFramePr>
          <p:nvPr/>
        </p:nvGraphicFramePr>
        <p:xfrm>
          <a:off x="4475989" y="3856406"/>
          <a:ext cx="3213100" cy="1123952"/>
        </p:xfrm>
        <a:graphic>
          <a:graphicData uri="http://schemas.openxmlformats.org/drawingml/2006/table">
            <a:tbl>
              <a:tblPr firstRow="1" bandRow="1"/>
              <a:tblGrid>
                <a:gridCol w="3213100">
                  <a:extLst>
                    <a:ext uri="{9D8B030D-6E8A-4147-A177-3AD203B41FA5}">
                      <a16:colId xmlns:a16="http://schemas.microsoft.com/office/drawing/2014/main" val="1227199716"/>
                    </a:ext>
                  </a:extLst>
                </a:gridCol>
              </a:tblGrid>
              <a:tr h="561976">
                <a:tc>
                  <a:txBody>
                    <a:bodyPr/>
                    <a:lstStyle>
                      <a:lvl1pPr marL="0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1pPr>
                      <a:lvl2pPr marL="466371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2pPr>
                      <a:lvl3pPr marL="932742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3pPr>
                      <a:lvl4pPr marL="1399113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4pPr>
                      <a:lvl5pPr marL="1865484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5pPr>
                      <a:lvl6pPr marL="233185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6pPr>
                      <a:lvl7pPr marL="279822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7pPr>
                      <a:lvl8pPr marL="3264597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8pPr>
                      <a:lvl9pPr marL="3730969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9pPr>
                    </a:lstStyle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Non-Disruptive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583302"/>
                  </a:ext>
                </a:extLst>
              </a:tr>
              <a:tr h="561976">
                <a:tc>
                  <a:txBody>
                    <a:bodyPr/>
                    <a:lstStyle>
                      <a:lvl1pPr marL="0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1pPr>
                      <a:lvl2pPr marL="466371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2pPr>
                      <a:lvl3pPr marL="932742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3pPr>
                      <a:lvl4pPr marL="1399113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4pPr>
                      <a:lvl5pPr marL="1865484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5pPr>
                      <a:lvl6pPr marL="233185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6pPr>
                      <a:lvl7pPr marL="279822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7pPr>
                      <a:lvl8pPr marL="3264597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8pPr>
                      <a:lvl9pPr marL="3730969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High-Availability</a:t>
                      </a:r>
                      <a:endParaRPr lang="en-US" sz="16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78045"/>
                  </a:ext>
                </a:extLst>
              </a:tr>
            </a:tbl>
          </a:graphicData>
        </a:graphic>
      </p:graphicFrame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D4B6408A-8B12-C40D-89C9-7EFCCF969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262583" y="3234690"/>
            <a:ext cx="3474720" cy="2103120"/>
          </a:xfrm>
          <a:prstGeom prst="roundRect">
            <a:avLst>
              <a:gd name="adj" fmla="val 7996"/>
            </a:avLst>
          </a:prstGeom>
          <a:solidFill>
            <a:schemeClr val="bg1"/>
          </a:solidFill>
          <a:ln w="12700"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Left" fov="2100000">
              <a:rot lat="0" lon="0" rev="0"/>
            </a:camera>
            <a:lightRig rig="threePt" dir="t"/>
          </a:scene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3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7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50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3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18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01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84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69" algn="l" defTabSz="914367" rtl="0" eaLnBrk="1" latinLnBrk="0" hangingPunct="1">
              <a:defRPr sz="1765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0" name="Group 29" descr="Cost Efficient">
            <a:extLst>
              <a:ext uri="{FF2B5EF4-FFF2-40B4-BE49-F238E27FC236}">
                <a16:creationId xmlns:a16="http://schemas.microsoft.com/office/drawing/2014/main" id="{E98ED7D9-6565-498F-59A1-2E56E718B0B6}"/>
              </a:ext>
            </a:extLst>
          </p:cNvPr>
          <p:cNvGrpSpPr/>
          <p:nvPr/>
        </p:nvGrpSpPr>
        <p:grpSpPr>
          <a:xfrm>
            <a:off x="8551952" y="2730232"/>
            <a:ext cx="2987040" cy="683607"/>
            <a:chOff x="581639" y="1523128"/>
            <a:chExt cx="5250315" cy="8686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Rounded Rectangle 16">
              <a:extLst>
                <a:ext uri="{FF2B5EF4-FFF2-40B4-BE49-F238E27FC236}">
                  <a16:creationId xmlns:a16="http://schemas.microsoft.com/office/drawing/2014/main" id="{7FC29CEA-FBB9-0E8F-44B0-2C9F88F1E418}"/>
                </a:ext>
              </a:extLst>
            </p:cNvPr>
            <p:cNvSpPr/>
            <p:nvPr/>
          </p:nvSpPr>
          <p:spPr>
            <a:xfrm>
              <a:off x="581639" y="1523128"/>
              <a:ext cx="5250315" cy="868671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 w="44450"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perspectiveLeft" fov="2100000">
                <a:rot lat="0" lon="0" rev="0"/>
              </a:camera>
              <a:lightRig rig="threePt" dir="t"/>
            </a:scene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54864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B7F62D-FAF0-90B9-B2AA-E809CB9F9F7D}"/>
                </a:ext>
              </a:extLst>
            </p:cNvPr>
            <p:cNvSpPr txBox="1"/>
            <p:nvPr/>
          </p:nvSpPr>
          <p:spPr>
            <a:xfrm>
              <a:off x="622644" y="1664139"/>
              <a:ext cx="5209310" cy="586646"/>
            </a:xfrm>
            <a:prstGeom prst="rect">
              <a:avLst/>
            </a:prstGeom>
            <a:noFill/>
          </p:spPr>
          <p:txBody>
            <a:bodyPr wrap="square" lIns="548640" tIns="91440" rIns="91440" bIns="91440" rtlCol="0">
              <a:spAutoFit/>
            </a:bodyPr>
            <a:lstStyle>
              <a:defPPr>
                <a:defRPr lang="en-US"/>
              </a:defPPr>
              <a:lvl1pPr marL="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3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67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50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3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18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01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284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469" algn="l" defTabSz="914367" rtl="0" eaLnBrk="1" latinLnBrk="0" hangingPunct="1">
                <a:defRPr sz="17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TW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Cost Efficient</a:t>
              </a:r>
            </a:p>
          </p:txBody>
        </p:sp>
      </p:grpSp>
      <p:sp>
        <p:nvSpPr>
          <p:cNvPr id="19" name="Graphic 7" descr="Icon of a chart with decreasing bars">
            <a:extLst>
              <a:ext uri="{FF2B5EF4-FFF2-40B4-BE49-F238E27FC236}">
                <a16:creationId xmlns:a16="http://schemas.microsoft.com/office/drawing/2014/main" id="{50BE6211-8AB2-48CA-E17E-0C8828472F4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/>
          </p:cNvSpPr>
          <p:nvPr/>
        </p:nvSpPr>
        <p:spPr>
          <a:xfrm>
            <a:off x="8915400" y="2888828"/>
            <a:ext cx="357916" cy="366415"/>
          </a:xfrm>
          <a:custGeom>
            <a:avLst/>
            <a:gdLst>
              <a:gd name="connsiteX0" fmla="*/ 49504 w 384863"/>
              <a:gd name="connsiteY0" fmla="*/ 0 h 397335"/>
              <a:gd name="connsiteX1" fmla="*/ 98943 w 384863"/>
              <a:gd name="connsiteY1" fmla="*/ 49482 h 397335"/>
              <a:gd name="connsiteX2" fmla="*/ 98943 w 384863"/>
              <a:gd name="connsiteY2" fmla="*/ 346377 h 397335"/>
              <a:gd name="connsiteX3" fmla="*/ 50957 w 384863"/>
              <a:gd name="connsiteY3" fmla="*/ 397313 h 397335"/>
              <a:gd name="connsiteX4" fmla="*/ 22 w 384863"/>
              <a:gd name="connsiteY4" fmla="*/ 349326 h 397335"/>
              <a:gd name="connsiteX5" fmla="*/ 22 w 384863"/>
              <a:gd name="connsiteY5" fmla="*/ 346377 h 397335"/>
              <a:gd name="connsiteX6" fmla="*/ 22 w 384863"/>
              <a:gd name="connsiteY6" fmla="*/ 49482 h 397335"/>
              <a:gd name="connsiteX7" fmla="*/ 49504 w 384863"/>
              <a:gd name="connsiteY7" fmla="*/ 0 h 397335"/>
              <a:gd name="connsiteX8" fmla="*/ 192453 w 384863"/>
              <a:gd name="connsiteY8" fmla="*/ 87969 h 397335"/>
              <a:gd name="connsiteX9" fmla="*/ 241892 w 384863"/>
              <a:gd name="connsiteY9" fmla="*/ 137451 h 397335"/>
              <a:gd name="connsiteX10" fmla="*/ 241892 w 384863"/>
              <a:gd name="connsiteY10" fmla="*/ 346377 h 397335"/>
              <a:gd name="connsiteX11" fmla="*/ 193907 w 384863"/>
              <a:gd name="connsiteY11" fmla="*/ 397313 h 397335"/>
              <a:gd name="connsiteX12" fmla="*/ 142971 w 384863"/>
              <a:gd name="connsiteY12" fmla="*/ 349326 h 397335"/>
              <a:gd name="connsiteX13" fmla="*/ 142971 w 384863"/>
              <a:gd name="connsiteY13" fmla="*/ 346377 h 397335"/>
              <a:gd name="connsiteX14" fmla="*/ 142971 w 384863"/>
              <a:gd name="connsiteY14" fmla="*/ 137451 h 397335"/>
              <a:gd name="connsiteX15" fmla="*/ 192453 w 384863"/>
              <a:gd name="connsiteY15" fmla="*/ 87969 h 397335"/>
              <a:gd name="connsiteX16" fmla="*/ 335402 w 384863"/>
              <a:gd name="connsiteY16" fmla="*/ 175937 h 397335"/>
              <a:gd name="connsiteX17" fmla="*/ 384841 w 384863"/>
              <a:gd name="connsiteY17" fmla="*/ 225420 h 397335"/>
              <a:gd name="connsiteX18" fmla="*/ 384841 w 384863"/>
              <a:gd name="connsiteY18" fmla="*/ 346377 h 397335"/>
              <a:gd name="connsiteX19" fmla="*/ 336856 w 384863"/>
              <a:gd name="connsiteY19" fmla="*/ 397313 h 397335"/>
              <a:gd name="connsiteX20" fmla="*/ 285920 w 384863"/>
              <a:gd name="connsiteY20" fmla="*/ 349326 h 397335"/>
              <a:gd name="connsiteX21" fmla="*/ 285920 w 384863"/>
              <a:gd name="connsiteY21" fmla="*/ 346377 h 397335"/>
              <a:gd name="connsiteX22" fmla="*/ 285920 w 384863"/>
              <a:gd name="connsiteY22" fmla="*/ 225420 h 397335"/>
              <a:gd name="connsiteX23" fmla="*/ 335358 w 384863"/>
              <a:gd name="connsiteY23" fmla="*/ 175937 h 397335"/>
              <a:gd name="connsiteX24" fmla="*/ 335402 w 384863"/>
              <a:gd name="connsiteY24" fmla="*/ 175937 h 39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4863" h="397335">
                <a:moveTo>
                  <a:pt x="49504" y="0"/>
                </a:moveTo>
                <a:cubicBezTo>
                  <a:pt x="76816" y="24"/>
                  <a:pt x="98943" y="22171"/>
                  <a:pt x="98943" y="49482"/>
                </a:cubicBezTo>
                <a:lnTo>
                  <a:pt x="98943" y="346377"/>
                </a:lnTo>
                <a:cubicBezTo>
                  <a:pt x="99757" y="373693"/>
                  <a:pt x="78274" y="396497"/>
                  <a:pt x="50957" y="397313"/>
                </a:cubicBezTo>
                <a:cubicBezTo>
                  <a:pt x="23641" y="398126"/>
                  <a:pt x="837" y="376642"/>
                  <a:pt x="22" y="349326"/>
                </a:cubicBezTo>
                <a:cubicBezTo>
                  <a:pt x="-7" y="348343"/>
                  <a:pt x="-7" y="347360"/>
                  <a:pt x="22" y="346377"/>
                </a:cubicBezTo>
                <a:lnTo>
                  <a:pt x="22" y="49482"/>
                </a:lnTo>
                <a:cubicBezTo>
                  <a:pt x="22" y="22154"/>
                  <a:pt x="22176" y="0"/>
                  <a:pt x="49504" y="0"/>
                </a:cubicBezTo>
                <a:close/>
                <a:moveTo>
                  <a:pt x="192453" y="87969"/>
                </a:moveTo>
                <a:cubicBezTo>
                  <a:pt x="219765" y="87993"/>
                  <a:pt x="241892" y="110140"/>
                  <a:pt x="241892" y="137451"/>
                </a:cubicBezTo>
                <a:lnTo>
                  <a:pt x="241892" y="346377"/>
                </a:lnTo>
                <a:cubicBezTo>
                  <a:pt x="242705" y="373693"/>
                  <a:pt x="221224" y="396497"/>
                  <a:pt x="193907" y="397313"/>
                </a:cubicBezTo>
                <a:cubicBezTo>
                  <a:pt x="166591" y="398126"/>
                  <a:pt x="143785" y="376642"/>
                  <a:pt x="142971" y="349326"/>
                </a:cubicBezTo>
                <a:cubicBezTo>
                  <a:pt x="142942" y="348343"/>
                  <a:pt x="142942" y="347360"/>
                  <a:pt x="142971" y="346377"/>
                </a:cubicBezTo>
                <a:lnTo>
                  <a:pt x="142971" y="137451"/>
                </a:lnTo>
                <a:cubicBezTo>
                  <a:pt x="142971" y="110123"/>
                  <a:pt x="165126" y="87969"/>
                  <a:pt x="192453" y="87969"/>
                </a:cubicBezTo>
                <a:close/>
                <a:moveTo>
                  <a:pt x="335402" y="175937"/>
                </a:moveTo>
                <a:cubicBezTo>
                  <a:pt x="362715" y="175962"/>
                  <a:pt x="384841" y="198108"/>
                  <a:pt x="384841" y="225420"/>
                </a:cubicBezTo>
                <a:lnTo>
                  <a:pt x="384841" y="346377"/>
                </a:lnTo>
                <a:cubicBezTo>
                  <a:pt x="385655" y="373693"/>
                  <a:pt x="364173" y="396497"/>
                  <a:pt x="336856" y="397313"/>
                </a:cubicBezTo>
                <a:cubicBezTo>
                  <a:pt x="309540" y="398126"/>
                  <a:pt x="286734" y="376642"/>
                  <a:pt x="285920" y="349326"/>
                </a:cubicBezTo>
                <a:cubicBezTo>
                  <a:pt x="285892" y="348343"/>
                  <a:pt x="285892" y="347360"/>
                  <a:pt x="285920" y="346377"/>
                </a:cubicBezTo>
                <a:lnTo>
                  <a:pt x="285920" y="225420"/>
                </a:lnTo>
                <a:cubicBezTo>
                  <a:pt x="285907" y="198103"/>
                  <a:pt x="308042" y="175951"/>
                  <a:pt x="335358" y="175937"/>
                </a:cubicBezTo>
                <a:cubicBezTo>
                  <a:pt x="335374" y="175937"/>
                  <a:pt x="335387" y="175937"/>
                  <a:pt x="335402" y="175937"/>
                </a:cubicBezTo>
                <a:close/>
              </a:path>
            </a:pathLst>
          </a:custGeom>
          <a:gradFill flip="none" rotWithShape="1">
            <a:gsLst>
              <a:gs pos="59000">
                <a:srgbClr val="8DC8E8"/>
              </a:gs>
              <a:gs pos="10000">
                <a:srgbClr val="D59ED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 w="3175">
                <a:noFill/>
              </a:ln>
              <a:gradFill>
                <a:gsLst>
                  <a:gs pos="71910">
                    <a:srgbClr val="000000"/>
                  </a:gs>
                  <a:gs pos="53933">
                    <a:srgbClr val="000000"/>
                  </a:gs>
                </a:gsLst>
                <a:path path="circle">
                  <a:fillToRect l="100000" b="100000"/>
                </a:path>
              </a:gradFill>
              <a:effectLst/>
              <a:uLnTx/>
              <a:uFillTx/>
              <a:latin typeface="Segoe UI Semibold"/>
              <a:ea typeface="+mn-ea"/>
              <a:cs typeface="Segoe UI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A2B055F-EECC-4A07-7FFC-A51AFA8F34B9}"/>
              </a:ext>
            </a:extLst>
          </p:cNvPr>
          <p:cNvGraphicFramePr>
            <a:graphicFrameLocks noGrp="1"/>
          </p:cNvGraphicFramePr>
          <p:nvPr/>
        </p:nvGraphicFramePr>
        <p:xfrm>
          <a:off x="8400761" y="3856406"/>
          <a:ext cx="2987040" cy="1123952"/>
        </p:xfrm>
        <a:graphic>
          <a:graphicData uri="http://schemas.openxmlformats.org/drawingml/2006/table">
            <a:tbl>
              <a:tblPr firstRow="1" bandRow="1"/>
              <a:tblGrid>
                <a:gridCol w="2987040">
                  <a:extLst>
                    <a:ext uri="{9D8B030D-6E8A-4147-A177-3AD203B41FA5}">
                      <a16:colId xmlns:a16="http://schemas.microsoft.com/office/drawing/2014/main" val="1227199716"/>
                    </a:ext>
                  </a:extLst>
                </a:gridCol>
              </a:tblGrid>
              <a:tr h="561976">
                <a:tc>
                  <a:txBody>
                    <a:bodyPr/>
                    <a:lstStyle>
                      <a:lvl1pPr marL="0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1pPr>
                      <a:lvl2pPr marL="466371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2pPr>
                      <a:lvl3pPr marL="932742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3pPr>
                      <a:lvl4pPr marL="1399113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4pPr>
                      <a:lvl5pPr marL="1865484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5pPr>
                      <a:lvl6pPr marL="233185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6pPr>
                      <a:lvl7pPr marL="279822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7pPr>
                      <a:lvl8pPr marL="3264597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8pPr>
                      <a:lvl9pPr marL="3730969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9pPr>
                    </a:lstStyle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en-US" sz="1600" b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Fast Patch Velocity</a:t>
                      </a:r>
                    </a:p>
                  </a:txBody>
                  <a:tcPr marT="9144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583302"/>
                  </a:ext>
                </a:extLst>
              </a:tr>
              <a:tr h="561976">
                <a:tc>
                  <a:txBody>
                    <a:bodyPr/>
                    <a:lstStyle>
                      <a:lvl1pPr marL="0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1pPr>
                      <a:lvl2pPr marL="466371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2pPr>
                      <a:lvl3pPr marL="932742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3pPr>
                      <a:lvl4pPr marL="1399113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4pPr>
                      <a:lvl5pPr marL="1865484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5pPr>
                      <a:lvl6pPr marL="233185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6pPr>
                      <a:lvl7pPr marL="2798226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7pPr>
                      <a:lvl8pPr marL="3264597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8pPr>
                      <a:lvl9pPr marL="3730969" algn="l" defTabSz="932742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Segoe Sans Text"/>
                        </a:defRPr>
                      </a:lvl9pPr>
                    </a:lstStyle>
                    <a:p>
                      <a:pPr marL="0" marR="0" lvl="0" indent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+mn-lt"/>
                        </a:rPr>
                        <a:t>Simplify Patch Orchestration</a:t>
                      </a:r>
                      <a:endParaRPr lang="en-US" sz="1600" b="0" dirty="0">
                        <a:solidFill>
                          <a:schemeClr val="bg2">
                            <a:lumMod val="10000"/>
                          </a:schemeClr>
                        </a:solidFill>
                        <a:latin typeface="+mn-lt"/>
                      </a:endParaRPr>
                    </a:p>
                  </a:txBody>
                  <a:tcPr marT="9144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10000"/>
                          <a:lumOff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78045"/>
                  </a:ext>
                </a:extLst>
              </a:tr>
            </a:tbl>
          </a:graphicData>
        </a:graphic>
      </p:graphicFrame>
      <p:sp>
        <p:nvSpPr>
          <p:cNvPr id="70" name="Footer Placeholder 2">
            <a:extLst>
              <a:ext uri="{FF2B5EF4-FFF2-40B4-BE49-F238E27FC236}">
                <a16:creationId xmlns:a16="http://schemas.microsoft.com/office/drawing/2014/main" id="{08DFBC7D-D3E8-1307-2AEA-C7E37E6C2FBD}"/>
              </a:ext>
            </a:extLst>
          </p:cNvPr>
          <p:cNvSpPr txBox="1">
            <a:spLocks/>
          </p:cNvSpPr>
          <p:nvPr/>
        </p:nvSpPr>
        <p:spPr>
          <a:xfrm>
            <a:off x="0" y="6630293"/>
            <a:ext cx="12192000" cy="20005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gradFill>
                  <a:gsLst>
                    <a:gs pos="62162">
                      <a:schemeClr val="tx1"/>
                    </a:gs>
                    <a:gs pos="33000">
                      <a:schemeClr val="tx1"/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Microsoft Confidential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" pitchFamily="2" charset="0"/>
                <a:ea typeface="+mn-ea"/>
                <a:cs typeface="+mn-cs"/>
              </a:rPr>
              <a:t>– Shared Under NDA - Information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128525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26CEDA-993B-4803-875D-633D21E1D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37" y="432601"/>
            <a:ext cx="4898078" cy="5615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32667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000"/>
              </a:spcAft>
              <a:buNone/>
              <a:defRPr lang="en-US" sz="3600" b="0" i="0" kern="1200" cap="none" spc="0" baseline="0">
                <a:ln w="3175">
                  <a:noFill/>
                </a:ln>
                <a:solidFill>
                  <a:srgbClr val="60CDFF"/>
                </a:solidFill>
                <a:effectLst/>
                <a:latin typeface="+mj-lt"/>
                <a:ea typeface="+mn-ea"/>
                <a:cs typeface="Segoe Sans Text" pitchFamily="2" charset="0"/>
              </a:defRPr>
            </a:lvl1pPr>
          </a:lstStyle>
          <a:p>
            <a:r>
              <a:rPr lang="en-US">
                <a:solidFill>
                  <a:schemeClr val="tx1"/>
                </a:solidFill>
                <a:cs typeface="Segoe UI" pitchFamily="34" charset="0"/>
              </a:rPr>
              <a:t>Hotpatch for Windows 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8B25DD34-4A5D-3B78-7012-D7E6235020CA}"/>
              </a:ext>
            </a:extLst>
          </p:cNvPr>
          <p:cNvSpPr>
            <a:spLocks noGrp="1"/>
          </p:cNvSpPr>
          <p:nvPr/>
        </p:nvSpPr>
        <p:spPr>
          <a:xfrm>
            <a:off x="487680" y="1537979"/>
            <a:ext cx="5552177" cy="625558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b="0" i="0" kern="1200" spc="0" baseline="0">
                <a:solidFill>
                  <a:schemeClr val="bg1"/>
                </a:solidFill>
                <a:latin typeface="+mj-lt"/>
                <a:ea typeface="+mn-ea"/>
                <a:cs typeface="Segoe Sans Text" pitchFamily="2" charset="0"/>
              </a:defRPr>
            </a:lvl1pPr>
            <a:lvl2pPr marL="228582" marR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57163" marR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42896" marR="0" indent="-180961" algn="l" defTabSz="9326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5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23856" marR="0" indent="-168262" algn="l" defTabSz="9326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9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69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7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Sans Text" pitchFamily="2" charset="0"/>
              </a:rPr>
              <a:t>Keeping customers secure and productive without interruptions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81DAC168-849C-9C03-A567-6C422756A7BF}"/>
              </a:ext>
            </a:extLst>
          </p:cNvPr>
          <p:cNvSpPr>
            <a:spLocks noGrp="1"/>
          </p:cNvSpPr>
          <p:nvPr/>
        </p:nvSpPr>
        <p:spPr>
          <a:xfrm>
            <a:off x="487680" y="2518638"/>
            <a:ext cx="4935991" cy="2973923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800" b="0" i="0" kern="1200" spc="0" baseline="0">
                <a:solidFill>
                  <a:schemeClr val="bg1"/>
                </a:solidFill>
                <a:latin typeface="+mn-lt"/>
                <a:ea typeface="+mn-ea"/>
                <a:cs typeface="Segoe Sans Text" pitchFamily="2" charset="0"/>
              </a:defRPr>
            </a:lvl1pPr>
            <a:lvl2pPr marL="228582" marR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457163" marR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42896" marR="0" indent="-180961" algn="l" defTabSz="9326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05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23856" marR="0" indent="-168262" algn="l" defTabSz="93266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9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64834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169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503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3837" indent="-233167" algn="l" defTabSz="9326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Sans Text"/>
              </a:rPr>
              <a:t>Hotpatch for Windows are Patch Tuesday security updates that install </a:t>
            </a: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Segoe UI"/>
                <a:ea typeface="+mn-ea"/>
                <a:cs typeface="Segoe Sans Text"/>
              </a:rPr>
              <a:t>without requiring device restart.  </a:t>
            </a:r>
          </a:p>
          <a:p>
            <a:pPr marL="238115" marR="0" lvl="0" indent="-238115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Sans Text"/>
              </a:rPr>
              <a:t>Autopatch simplifies Hotpatch opt-in </a:t>
            </a:r>
          </a:p>
          <a:p>
            <a:pPr marL="238115" marR="0" lvl="0" indent="-238115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Sans Text"/>
              </a:rPr>
              <a:t>OS security patches install without disruptions</a:t>
            </a:r>
          </a:p>
          <a:p>
            <a:pPr marL="238115" marR="0" lvl="0" indent="-238115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Sans Text"/>
              </a:rPr>
              <a:t>Security updates immediately take effect upon installation — no restart required</a:t>
            </a: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Sans Text" pitchFamily="2" charset="0"/>
            </a:endParaRPr>
          </a:p>
          <a:p>
            <a:pPr marL="0" marR="0" lvl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Sans Text" pitchFamily="2" charset="0"/>
            </a:endParaRPr>
          </a:p>
          <a:p>
            <a:pPr marL="0" marR="0" lvl="0" indent="0" algn="l" defTabSz="9326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Sans Text" pitchFamily="2" charset="0"/>
            </a:endParaRPr>
          </a:p>
        </p:txBody>
      </p:sp>
      <p:pic>
        <p:nvPicPr>
          <p:cNvPr id="1032" name="Picture 8" descr="A screenshot of a create quality update  policy screen for Hotpatch for Windows.">
            <a:extLst>
              <a:ext uri="{FF2B5EF4-FFF2-40B4-BE49-F238E27FC236}">
                <a16:creationId xmlns:a16="http://schemas.microsoft.com/office/drawing/2014/main" id="{0CCD4670-386F-7C52-7E63-E83E5097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71" y="812645"/>
            <a:ext cx="6182178" cy="341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screenshot of Windows update settings for Hotpatch for Windows.">
            <a:extLst>
              <a:ext uri="{FF2B5EF4-FFF2-40B4-BE49-F238E27FC236}">
                <a16:creationId xmlns:a16="http://schemas.microsoft.com/office/drawing/2014/main" id="{EEF2E1E1-524D-0641-EB4D-891C11947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726" y="3272858"/>
            <a:ext cx="4134908" cy="319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280153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56795-FAB6-D37A-63F7-308E9856F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3AB7B455-811B-7CDC-78CA-B92FA5F5F3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7754" y="442834"/>
            <a:ext cx="10514542" cy="5615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1920" b="0" kern="1200" cap="none" spc="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3600">
                <a:solidFill>
                  <a:schemeClr val="tx1"/>
                </a:solidFill>
              </a:rPr>
              <a:t>Feature update scenarios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7E8426-F2B1-7C58-6E3B-C44A61C2A52D}"/>
              </a:ext>
            </a:extLst>
          </p:cNvPr>
          <p:cNvSpPr txBox="1"/>
          <p:nvPr/>
        </p:nvSpPr>
        <p:spPr>
          <a:xfrm>
            <a:off x="577754" y="1211036"/>
            <a:ext cx="10879460" cy="51308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8105" marR="0" lvl="0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Single policy targeting Microsoft Entra groups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Generally used when only testing feature update deployments in a few devices, example: IT department-only devices, Lab/dev devices.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Also used when there’s no business requirements to mirror organizational structures for a gradual/phased rollout.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 panose="020B0402040204020203" pitchFamily="34" charset="0"/>
            </a:endParaRPr>
          </a:p>
          <a:p>
            <a:pPr marL="238105" marR="0" lvl="0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Multi-phase release targeting Autopatch groups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 w="3175"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Best when you need to mirror your organization structures, followed by a business requirement for a gradual/phased rollout, example: Departments like: Marketing, HR, etc. or Branch office locations such as: Chicago, New York, etc.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 w="3175"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Easier to manage different feature update deployment speed and cadences across departments and/or branch locations.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 w="3175"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Additional deployment sequence/ordering controls for each phase of the deployment.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 w="3175"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It gives IT admins additional layer of gradual rollout controls on top of the gradual rollout capabilities that happen at the service level.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 panose="020B0402040204020203" pitchFamily="34" charset="0"/>
            </a:endParaRPr>
          </a:p>
          <a:p>
            <a:pPr marL="238105" marR="0" lvl="0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When a device isn’t eligible to run Windows 11, install the Windows 10 feature update</a:t>
            </a:r>
          </a:p>
          <a:p>
            <a:pPr marL="695287" marR="0" lvl="1" indent="-238105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Both scenarios above offer this setting so Autopatch can intelligently upgrade to the latest supported Windows OS version your device’s hardware support, without bringing additional IT admin overhead.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6596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23415DA2-9E69-10AE-B09B-61A9CA9F7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5068" y="492390"/>
            <a:ext cx="8605940" cy="5615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1920" b="0" kern="1200" cap="none" spc="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3600">
                <a:solidFill>
                  <a:schemeClr val="tx1"/>
                </a:solidFill>
              </a:rPr>
              <a:t>Customize driver and firmware updates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085964-DF76-7F50-70A2-AF0009B67775}"/>
              </a:ext>
            </a:extLst>
          </p:cNvPr>
          <p:cNvSpPr txBox="1"/>
          <p:nvPr/>
        </p:nvSpPr>
        <p:spPr>
          <a:xfrm>
            <a:off x="665068" y="1309255"/>
            <a:ext cx="2618460" cy="17958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Automatic</a:t>
            </a: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/>
              </a:rPr>
              <a:t>Recommended drivers are automatically installed using Autopatch deployment ring rollout and Deferral period. </a:t>
            </a: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 panose="020B04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5E05E5-52F0-F145-3B95-855908EBF5AC}"/>
              </a:ext>
            </a:extLst>
          </p:cNvPr>
          <p:cNvSpPr txBox="1"/>
          <p:nvPr/>
        </p:nvSpPr>
        <p:spPr>
          <a:xfrm>
            <a:off x="665067" y="3198937"/>
            <a:ext cx="2500696" cy="1539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Manual</a:t>
            </a:r>
          </a:p>
          <a:p>
            <a:pPr marL="285739" marR="0" lvl="0" indent="-285739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Drivers aren't installed in your environment without your explicit approval.</a:t>
            </a: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8" name="Picture 7" descr="A screenshot of an add Autopatch group screen. ">
            <a:extLst>
              <a:ext uri="{FF2B5EF4-FFF2-40B4-BE49-F238E27FC236}">
                <a16:creationId xmlns:a16="http://schemas.microsoft.com/office/drawing/2014/main" id="{74C9FF61-3637-778C-7E35-886CE3DB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0" y="2957178"/>
            <a:ext cx="8699500" cy="2686368"/>
          </a:xfrm>
          <a:prstGeom prst="rect">
            <a:avLst/>
          </a:prstGeom>
          <a:effectLst>
            <a:outerShdw blurRad="266700" dist="228600" dir="2700000" algn="ctr" rotWithShape="0">
              <a:schemeClr val="tx2">
                <a:alpha val="40000"/>
              </a:scheme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0A56F7-8BD1-0077-4A9A-0D909EB96716}"/>
              </a:ext>
            </a:extLst>
          </p:cNvPr>
          <p:cNvSpPr txBox="1"/>
          <p:nvPr/>
        </p:nvSpPr>
        <p:spPr>
          <a:xfrm>
            <a:off x="423082" y="5426199"/>
            <a:ext cx="6588125" cy="384721"/>
          </a:xfrm>
          <a:prstGeom prst="rect">
            <a:avLst/>
          </a:prstGeom>
          <a:noFill/>
        </p:spPr>
        <p:txBody>
          <a:bodyPr wrap="square" lIns="76200" tIns="38100" rIns="76200" bIns="38100" anchor="t">
            <a:spAutoFit/>
          </a:bodyPr>
          <a:lstStyle/>
          <a:p>
            <a:pPr marL="0" marR="0" lvl="0" indent="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Variable Display Semib"/>
                <a:ea typeface="+mn-ea"/>
                <a:cs typeface="Segoe UI Semi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Demo</a:t>
            </a:r>
          </a:p>
        </p:txBody>
      </p:sp>
      <p:pic>
        <p:nvPicPr>
          <p:cNvPr id="7" name="Graphic 6" descr="Teacher icon representing a demo. https://regale.cloud/microsoft/play/1540/windows-autopatch#/4/0">
            <a:extLst>
              <a:ext uri="{FF2B5EF4-FFF2-40B4-BE49-F238E27FC236}">
                <a16:creationId xmlns:a16="http://schemas.microsoft.com/office/drawing/2014/main" id="{B3068BD7-C885-F70A-1AB8-6DBFF2B1BC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25153" y="5237559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8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41155-F5CF-82AF-C7C1-91487A3B2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>
            <a:extLst>
              <a:ext uri="{FF2B5EF4-FFF2-40B4-BE49-F238E27FC236}">
                <a16:creationId xmlns:a16="http://schemas.microsoft.com/office/drawing/2014/main" id="{AA38610E-F3F7-F137-2821-03FE07F61B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1077" y="421781"/>
            <a:ext cx="8704768" cy="5615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1920" b="0" kern="1200" cap="none" spc="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3600">
                <a:solidFill>
                  <a:schemeClr val="tx1"/>
                </a:solidFill>
              </a:rPr>
              <a:t>Notes on drivers and firmware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89EA86-9EEF-2B4C-E0A1-D2A57438E289}"/>
              </a:ext>
            </a:extLst>
          </p:cNvPr>
          <p:cNvSpPr txBox="1"/>
          <p:nvPr/>
        </p:nvSpPr>
        <p:spPr>
          <a:xfrm>
            <a:off x="619125" y="1401537"/>
            <a:ext cx="11008178" cy="44126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Plug and Play</a:t>
            </a:r>
          </a:p>
          <a:p>
            <a:pPr marL="694768" marR="0" lvl="1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Drivers are automatically installed when new hardware is detected by the OS</a:t>
            </a:r>
          </a:p>
          <a:p>
            <a:pPr marL="694768" marR="0" lvl="1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Once new hardware is detected and plug and play driver is installed, it becomes manageable by the IT admin</a:t>
            </a:r>
          </a:p>
          <a:p>
            <a:pPr marL="694768" marR="0" lvl="1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 panose="020B0402040204020203" pitchFamily="34" charset="0"/>
            </a:endParaRP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Extension drivers</a:t>
            </a:r>
          </a:p>
          <a:p>
            <a:pPr marL="694768" marR="0" lvl="1" indent="-237586" algn="l" defTabSz="93262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Minor update to a base driver package to enhance, modify, or filter the functionality provided by the base driver</a:t>
            </a:r>
          </a:p>
          <a:p>
            <a:pPr marL="694768" marR="0" lvl="1" indent="-237586" algn="l" defTabSz="93262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Identified by Extension in the driver's name (Example: Intel - Extension - 2219.3.0.0)</a:t>
            </a:r>
          </a:p>
          <a:p>
            <a:pPr marL="694768" marR="0" lvl="1" indent="-237586" algn="l" defTabSz="93262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Not managed by Windows Update and not managed via Autopatch</a:t>
            </a:r>
          </a:p>
          <a:p>
            <a:pPr marL="457200" marR="0" lvl="1" indent="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  <a:p>
            <a:pPr marL="237586" marR="0" lvl="0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BIOS passwords and Bitlocker</a:t>
            </a:r>
          </a:p>
          <a:p>
            <a:pPr marL="694768" marR="0" lvl="1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Deliver via Windows Update using Unified Extensible Firmware Interface (UEFI) Capsule update</a:t>
            </a:r>
          </a:p>
          <a:p>
            <a:pPr marL="694768" marR="0" lvl="1" indent="-237586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If Secure boot is enabled, should not require suspending BitLocker or need for a BIOS password during the update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08548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CF8F98E-97ED-D17A-B409-FC6EEE8D5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0879" y="1814247"/>
            <a:ext cx="2511246" cy="4112420"/>
          </a:xfrm>
          <a:prstGeom prst="rect">
            <a:avLst/>
          </a:prstGeom>
          <a:noFill/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AE3485-41DC-7283-EA85-1AD10B25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6206" y="5801572"/>
            <a:ext cx="2505919" cy="125095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1EB915-2E63-D0ED-7533-5D9B9D2BF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278559" y="1814247"/>
            <a:ext cx="2511246" cy="4112420"/>
          </a:xfrm>
          <a:prstGeom prst="rect">
            <a:avLst/>
          </a:prstGeom>
          <a:noFill/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F7941D2-5C7D-FFC4-A8A9-4274CE419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283886" y="5801572"/>
            <a:ext cx="2505919" cy="125095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21F114F-4961-6A5B-B376-8C2403D87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127400" y="1814247"/>
            <a:ext cx="2511246" cy="4112420"/>
          </a:xfrm>
          <a:prstGeom prst="rect">
            <a:avLst/>
          </a:prstGeom>
          <a:noFill/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8E04D3A-5D01-2C8C-4D6C-C94B207BA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132726" y="5801572"/>
            <a:ext cx="2505919" cy="125095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CF7E27-D5A4-B850-79A5-0680ADA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29719" y="1814247"/>
            <a:ext cx="2511246" cy="4112420"/>
          </a:xfrm>
          <a:prstGeom prst="rect">
            <a:avLst/>
          </a:prstGeom>
          <a:noFill/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2F04079-C887-045C-19D4-CB10FEDB8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35046" y="5801572"/>
            <a:ext cx="2505919" cy="125095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80678B33-E344-8D98-5A03-6748DEB5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52" y="475962"/>
            <a:ext cx="8639719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  <a:cs typeface="Segoe UI" pitchFamily="34" charset="0"/>
              </a:rPr>
              <a:t>Windows Autopatch + Microsoft 365 Apps</a:t>
            </a:r>
          </a:p>
        </p:txBody>
      </p:sp>
      <p:sp>
        <p:nvSpPr>
          <p:cNvPr id="39" name="network_3" descr="Icon representing a network">
            <a:extLst>
              <a:ext uri="{FF2B5EF4-FFF2-40B4-BE49-F238E27FC236}">
                <a16:creationId xmlns:a16="http://schemas.microsoft.com/office/drawing/2014/main" id="{FEB02FAE-CAF5-EB12-9A6B-6124A052B7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06163" y="2425128"/>
            <a:ext cx="660675" cy="685603"/>
          </a:xfrm>
          <a:custGeom>
            <a:avLst/>
            <a:gdLst>
              <a:gd name="T0" fmla="*/ 136 w 270"/>
              <a:gd name="T1" fmla="*/ 281 h 281"/>
              <a:gd name="T2" fmla="*/ 71 w 270"/>
              <a:gd name="T3" fmla="*/ 281 h 281"/>
              <a:gd name="T4" fmla="*/ 71 w 270"/>
              <a:gd name="T5" fmla="*/ 240 h 281"/>
              <a:gd name="T6" fmla="*/ 115 w 270"/>
              <a:gd name="T7" fmla="*/ 240 h 281"/>
              <a:gd name="T8" fmla="*/ 115 w 270"/>
              <a:gd name="T9" fmla="*/ 218 h 281"/>
              <a:gd name="T10" fmla="*/ 157 w 270"/>
              <a:gd name="T11" fmla="*/ 218 h 281"/>
              <a:gd name="T12" fmla="*/ 157 w 270"/>
              <a:gd name="T13" fmla="*/ 240 h 281"/>
              <a:gd name="T14" fmla="*/ 198 w 270"/>
              <a:gd name="T15" fmla="*/ 240 h 281"/>
              <a:gd name="T16" fmla="*/ 198 w 270"/>
              <a:gd name="T17" fmla="*/ 281 h 281"/>
              <a:gd name="T18" fmla="*/ 136 w 270"/>
              <a:gd name="T19" fmla="*/ 281 h 281"/>
              <a:gd name="T20" fmla="*/ 71 w 270"/>
              <a:gd name="T21" fmla="*/ 260 h 281"/>
              <a:gd name="T22" fmla="*/ 0 w 270"/>
              <a:gd name="T23" fmla="*/ 260 h 281"/>
              <a:gd name="T24" fmla="*/ 198 w 270"/>
              <a:gd name="T25" fmla="*/ 260 h 281"/>
              <a:gd name="T26" fmla="*/ 270 w 270"/>
              <a:gd name="T27" fmla="*/ 260 h 281"/>
              <a:gd name="T28" fmla="*/ 135 w 270"/>
              <a:gd name="T29" fmla="*/ 218 h 281"/>
              <a:gd name="T30" fmla="*/ 135 w 270"/>
              <a:gd name="T31" fmla="*/ 190 h 281"/>
              <a:gd name="T32" fmla="*/ 191 w 270"/>
              <a:gd name="T33" fmla="*/ 189 h 281"/>
              <a:gd name="T34" fmla="*/ 191 w 270"/>
              <a:gd name="T35" fmla="*/ 14 h 281"/>
              <a:gd name="T36" fmla="*/ 177 w 270"/>
              <a:gd name="T37" fmla="*/ 0 h 281"/>
              <a:gd name="T38" fmla="*/ 93 w 270"/>
              <a:gd name="T39" fmla="*/ 0 h 281"/>
              <a:gd name="T40" fmla="*/ 79 w 270"/>
              <a:gd name="T41" fmla="*/ 14 h 281"/>
              <a:gd name="T42" fmla="*/ 79 w 270"/>
              <a:gd name="T43" fmla="*/ 189 h 281"/>
              <a:gd name="T44" fmla="*/ 191 w 270"/>
              <a:gd name="T45" fmla="*/ 189 h 281"/>
              <a:gd name="T46" fmla="*/ 110 w 270"/>
              <a:gd name="T47" fmla="*/ 37 h 281"/>
              <a:gd name="T48" fmla="*/ 160 w 270"/>
              <a:gd name="T49" fmla="*/ 37 h 281"/>
              <a:gd name="T50" fmla="*/ 110 w 270"/>
              <a:gd name="T51" fmla="*/ 113 h 281"/>
              <a:gd name="T52" fmla="*/ 160 w 270"/>
              <a:gd name="T53" fmla="*/ 113 h 281"/>
              <a:gd name="T54" fmla="*/ 110 w 270"/>
              <a:gd name="T55" fmla="*/ 150 h 281"/>
              <a:gd name="T56" fmla="*/ 160 w 270"/>
              <a:gd name="T57" fmla="*/ 15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0" h="281">
                <a:moveTo>
                  <a:pt x="136" y="281"/>
                </a:moveTo>
                <a:cubicBezTo>
                  <a:pt x="71" y="281"/>
                  <a:pt x="71" y="281"/>
                  <a:pt x="71" y="281"/>
                </a:cubicBezTo>
                <a:cubicBezTo>
                  <a:pt x="71" y="240"/>
                  <a:pt x="71" y="240"/>
                  <a:pt x="71" y="240"/>
                </a:cubicBezTo>
                <a:cubicBezTo>
                  <a:pt x="115" y="240"/>
                  <a:pt x="115" y="240"/>
                  <a:pt x="115" y="240"/>
                </a:cubicBezTo>
                <a:cubicBezTo>
                  <a:pt x="115" y="218"/>
                  <a:pt x="115" y="218"/>
                  <a:pt x="115" y="218"/>
                </a:cubicBezTo>
                <a:cubicBezTo>
                  <a:pt x="157" y="218"/>
                  <a:pt x="157" y="218"/>
                  <a:pt x="157" y="218"/>
                </a:cubicBezTo>
                <a:cubicBezTo>
                  <a:pt x="157" y="240"/>
                  <a:pt x="157" y="240"/>
                  <a:pt x="157" y="240"/>
                </a:cubicBezTo>
                <a:cubicBezTo>
                  <a:pt x="198" y="240"/>
                  <a:pt x="198" y="240"/>
                  <a:pt x="198" y="240"/>
                </a:cubicBezTo>
                <a:cubicBezTo>
                  <a:pt x="198" y="281"/>
                  <a:pt x="198" y="281"/>
                  <a:pt x="198" y="281"/>
                </a:cubicBezTo>
                <a:lnTo>
                  <a:pt x="136" y="281"/>
                </a:lnTo>
                <a:close/>
                <a:moveTo>
                  <a:pt x="71" y="260"/>
                </a:moveTo>
                <a:cubicBezTo>
                  <a:pt x="0" y="260"/>
                  <a:pt x="0" y="260"/>
                  <a:pt x="0" y="260"/>
                </a:cubicBezTo>
                <a:moveTo>
                  <a:pt x="198" y="260"/>
                </a:moveTo>
                <a:cubicBezTo>
                  <a:pt x="270" y="260"/>
                  <a:pt x="270" y="260"/>
                  <a:pt x="270" y="260"/>
                </a:cubicBezTo>
                <a:moveTo>
                  <a:pt x="135" y="218"/>
                </a:moveTo>
                <a:cubicBezTo>
                  <a:pt x="135" y="190"/>
                  <a:pt x="135" y="190"/>
                  <a:pt x="135" y="190"/>
                </a:cubicBezTo>
                <a:moveTo>
                  <a:pt x="191" y="189"/>
                </a:moveTo>
                <a:cubicBezTo>
                  <a:pt x="191" y="14"/>
                  <a:pt x="191" y="14"/>
                  <a:pt x="191" y="14"/>
                </a:cubicBezTo>
                <a:cubicBezTo>
                  <a:pt x="191" y="6"/>
                  <a:pt x="185" y="0"/>
                  <a:pt x="177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5" y="0"/>
                  <a:pt x="79" y="6"/>
                  <a:pt x="79" y="14"/>
                </a:cubicBezTo>
                <a:cubicBezTo>
                  <a:pt x="79" y="189"/>
                  <a:pt x="79" y="189"/>
                  <a:pt x="79" y="189"/>
                </a:cubicBezTo>
                <a:lnTo>
                  <a:pt x="191" y="189"/>
                </a:lnTo>
                <a:close/>
                <a:moveTo>
                  <a:pt x="110" y="37"/>
                </a:moveTo>
                <a:cubicBezTo>
                  <a:pt x="160" y="37"/>
                  <a:pt x="160" y="37"/>
                  <a:pt x="160" y="37"/>
                </a:cubicBezTo>
                <a:moveTo>
                  <a:pt x="110" y="113"/>
                </a:moveTo>
                <a:cubicBezTo>
                  <a:pt x="160" y="113"/>
                  <a:pt x="160" y="113"/>
                  <a:pt x="160" y="113"/>
                </a:cubicBezTo>
                <a:moveTo>
                  <a:pt x="110" y="150"/>
                </a:moveTo>
                <a:cubicBezTo>
                  <a:pt x="160" y="150"/>
                  <a:pt x="160" y="150"/>
                  <a:pt x="160" y="150"/>
                </a:cubicBezTo>
              </a:path>
            </a:pathLst>
          </a:custGeom>
          <a:noFill/>
          <a:ln w="19050" cap="sq">
            <a:solidFill>
              <a:srgbClr val="0078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9E2B86-C3CD-D74B-69CA-E3C11893C37B}"/>
              </a:ext>
            </a:extLst>
          </p:cNvPr>
          <p:cNvSpPr txBox="1"/>
          <p:nvPr/>
        </p:nvSpPr>
        <p:spPr>
          <a:xfrm>
            <a:off x="745675" y="3447865"/>
            <a:ext cx="2181652" cy="12827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All enrolled devices are set to Monthly Enterprise Channel (MEC) for Enterprise Standard Suite</a:t>
            </a:r>
          </a:p>
        </p:txBody>
      </p:sp>
      <p:sp>
        <p:nvSpPr>
          <p:cNvPr id="3" name="cloud" descr="Icon of a cloud">
            <a:extLst>
              <a:ext uri="{FF2B5EF4-FFF2-40B4-BE49-F238E27FC236}">
                <a16:creationId xmlns:a16="http://schemas.microsoft.com/office/drawing/2014/main" id="{E00EDCF0-61B3-78CA-6262-58EAE1D08D1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/>
          </p:cNvSpPr>
          <p:nvPr/>
        </p:nvSpPr>
        <p:spPr bwMode="auto">
          <a:xfrm>
            <a:off x="4191233" y="2425127"/>
            <a:ext cx="988216" cy="629592"/>
          </a:xfrm>
          <a:custGeom>
            <a:avLst/>
            <a:gdLst>
              <a:gd name="T0" fmla="*/ 281 w 344"/>
              <a:gd name="T1" fmla="*/ 216 h 217"/>
              <a:gd name="T2" fmla="*/ 281 w 344"/>
              <a:gd name="T3" fmla="*/ 217 h 217"/>
              <a:gd name="T4" fmla="*/ 88 w 344"/>
              <a:gd name="T5" fmla="*/ 217 h 217"/>
              <a:gd name="T6" fmla="*/ 88 w 344"/>
              <a:gd name="T7" fmla="*/ 217 h 217"/>
              <a:gd name="T8" fmla="*/ 86 w 344"/>
              <a:gd name="T9" fmla="*/ 217 h 217"/>
              <a:gd name="T10" fmla="*/ 0 w 344"/>
              <a:gd name="T11" fmla="*/ 130 h 217"/>
              <a:gd name="T12" fmla="*/ 86 w 344"/>
              <a:gd name="T13" fmla="*/ 44 h 217"/>
              <a:gd name="T14" fmla="*/ 104 w 344"/>
              <a:gd name="T15" fmla="*/ 45 h 217"/>
              <a:gd name="T16" fmla="*/ 184 w 344"/>
              <a:gd name="T17" fmla="*/ 0 h 217"/>
              <a:gd name="T18" fmla="*/ 278 w 344"/>
              <a:gd name="T19" fmla="*/ 85 h 217"/>
              <a:gd name="T20" fmla="*/ 278 w 344"/>
              <a:gd name="T21" fmla="*/ 85 h 217"/>
              <a:gd name="T22" fmla="*/ 344 w 344"/>
              <a:gd name="T23" fmla="*/ 151 h 217"/>
              <a:gd name="T24" fmla="*/ 281 w 344"/>
              <a:gd name="T25" fmla="*/ 216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4" h="217">
                <a:moveTo>
                  <a:pt x="281" y="216"/>
                </a:moveTo>
                <a:cubicBezTo>
                  <a:pt x="281" y="217"/>
                  <a:pt x="281" y="217"/>
                  <a:pt x="281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7" y="217"/>
                  <a:pt x="87" y="217"/>
                  <a:pt x="86" y="217"/>
                </a:cubicBezTo>
                <a:cubicBezTo>
                  <a:pt x="39" y="217"/>
                  <a:pt x="0" y="178"/>
                  <a:pt x="0" y="130"/>
                </a:cubicBezTo>
                <a:cubicBezTo>
                  <a:pt x="0" y="82"/>
                  <a:pt x="39" y="44"/>
                  <a:pt x="86" y="44"/>
                </a:cubicBezTo>
                <a:cubicBezTo>
                  <a:pt x="92" y="44"/>
                  <a:pt x="98" y="44"/>
                  <a:pt x="104" y="45"/>
                </a:cubicBezTo>
                <a:cubicBezTo>
                  <a:pt x="121" y="18"/>
                  <a:pt x="150" y="0"/>
                  <a:pt x="184" y="0"/>
                </a:cubicBezTo>
                <a:cubicBezTo>
                  <a:pt x="233" y="0"/>
                  <a:pt x="273" y="37"/>
                  <a:pt x="278" y="85"/>
                </a:cubicBezTo>
                <a:cubicBezTo>
                  <a:pt x="278" y="85"/>
                  <a:pt x="278" y="85"/>
                  <a:pt x="278" y="85"/>
                </a:cubicBezTo>
                <a:cubicBezTo>
                  <a:pt x="315" y="85"/>
                  <a:pt x="344" y="114"/>
                  <a:pt x="344" y="151"/>
                </a:cubicBezTo>
                <a:cubicBezTo>
                  <a:pt x="344" y="186"/>
                  <a:pt x="316" y="215"/>
                  <a:pt x="281" y="216"/>
                </a:cubicBezTo>
                <a:close/>
              </a:path>
            </a:pathLst>
          </a:custGeom>
          <a:noFill/>
          <a:ln w="19050" cap="sq">
            <a:solidFill>
              <a:srgbClr val="0078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3BDA8E-6EAC-DC86-142B-731FC9405284}"/>
              </a:ext>
            </a:extLst>
          </p:cNvPr>
          <p:cNvSpPr txBox="1"/>
          <p:nvPr/>
        </p:nvSpPr>
        <p:spPr>
          <a:xfrm>
            <a:off x="3594515" y="3447865"/>
            <a:ext cx="2181652" cy="12827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Apps deployed on the Monthly Enterprise Channel are supported for two months</a:t>
            </a:r>
          </a:p>
        </p:txBody>
      </p:sp>
      <p:sp>
        <p:nvSpPr>
          <p:cNvPr id="40" name="Browser" descr="Icon representing a computer screen">
            <a:extLst>
              <a:ext uri="{FF2B5EF4-FFF2-40B4-BE49-F238E27FC236}">
                <a16:creationId xmlns:a16="http://schemas.microsoft.com/office/drawing/2014/main" id="{0D7E76AF-DFD5-B2B5-A3C2-72970B0BFA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125178" y="2440598"/>
            <a:ext cx="818008" cy="654663"/>
          </a:xfrm>
          <a:custGeom>
            <a:avLst/>
            <a:gdLst>
              <a:gd name="T0" fmla="*/ 3750 w 3750"/>
              <a:gd name="T1" fmla="*/ 3000 h 3000"/>
              <a:gd name="T2" fmla="*/ 0 w 3750"/>
              <a:gd name="T3" fmla="*/ 3000 h 3000"/>
              <a:gd name="T4" fmla="*/ 0 w 3750"/>
              <a:gd name="T5" fmla="*/ 0 h 3000"/>
              <a:gd name="T6" fmla="*/ 3750 w 3750"/>
              <a:gd name="T7" fmla="*/ 0 h 3000"/>
              <a:gd name="T8" fmla="*/ 3750 w 3750"/>
              <a:gd name="T9" fmla="*/ 3000 h 3000"/>
              <a:gd name="T10" fmla="*/ 0 w 3750"/>
              <a:gd name="T11" fmla="*/ 750 h 3000"/>
              <a:gd name="T12" fmla="*/ 3750 w 3750"/>
              <a:gd name="T13" fmla="*/ 750 h 3000"/>
              <a:gd name="T14" fmla="*/ 3335 w 3750"/>
              <a:gd name="T15" fmla="*/ 375 h 3000"/>
              <a:gd name="T16" fmla="*/ 3375 w 3750"/>
              <a:gd name="T17" fmla="*/ 415 h 3000"/>
              <a:gd name="T18" fmla="*/ 3414 w 3750"/>
              <a:gd name="T19" fmla="*/ 375 h 3000"/>
              <a:gd name="T20" fmla="*/ 3375 w 3750"/>
              <a:gd name="T21" fmla="*/ 336 h 3000"/>
              <a:gd name="T22" fmla="*/ 3335 w 3750"/>
              <a:gd name="T23" fmla="*/ 375 h 3000"/>
              <a:gd name="T24" fmla="*/ 2886 w 3750"/>
              <a:gd name="T25" fmla="*/ 375 h 3000"/>
              <a:gd name="T26" fmla="*/ 2925 w 3750"/>
              <a:gd name="T27" fmla="*/ 415 h 3000"/>
              <a:gd name="T28" fmla="*/ 2965 w 3750"/>
              <a:gd name="T29" fmla="*/ 375 h 3000"/>
              <a:gd name="T30" fmla="*/ 2925 w 3750"/>
              <a:gd name="T31" fmla="*/ 336 h 3000"/>
              <a:gd name="T32" fmla="*/ 2886 w 3750"/>
              <a:gd name="T33" fmla="*/ 375 h 3000"/>
              <a:gd name="T34" fmla="*/ 2437 w 3750"/>
              <a:gd name="T35" fmla="*/ 375 h 3000"/>
              <a:gd name="T36" fmla="*/ 2476 w 3750"/>
              <a:gd name="T37" fmla="*/ 415 h 3000"/>
              <a:gd name="T38" fmla="*/ 2516 w 3750"/>
              <a:gd name="T39" fmla="*/ 375 h 3000"/>
              <a:gd name="T40" fmla="*/ 2476 w 3750"/>
              <a:gd name="T41" fmla="*/ 336 h 3000"/>
              <a:gd name="T42" fmla="*/ 2437 w 3750"/>
              <a:gd name="T43" fmla="*/ 375 h 3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50" h="3000">
                <a:moveTo>
                  <a:pt x="3750" y="3000"/>
                </a:moveTo>
                <a:cubicBezTo>
                  <a:pt x="0" y="3000"/>
                  <a:pt x="0" y="3000"/>
                  <a:pt x="0" y="3000"/>
                </a:cubicBezTo>
                <a:cubicBezTo>
                  <a:pt x="0" y="0"/>
                  <a:pt x="0" y="0"/>
                  <a:pt x="0" y="0"/>
                </a:cubicBezTo>
                <a:cubicBezTo>
                  <a:pt x="3750" y="0"/>
                  <a:pt x="3750" y="0"/>
                  <a:pt x="3750" y="0"/>
                </a:cubicBezTo>
                <a:lnTo>
                  <a:pt x="3750" y="3000"/>
                </a:lnTo>
                <a:close/>
                <a:moveTo>
                  <a:pt x="0" y="750"/>
                </a:moveTo>
                <a:cubicBezTo>
                  <a:pt x="3750" y="750"/>
                  <a:pt x="3750" y="750"/>
                  <a:pt x="3750" y="750"/>
                </a:cubicBezTo>
                <a:moveTo>
                  <a:pt x="3335" y="375"/>
                </a:moveTo>
                <a:cubicBezTo>
                  <a:pt x="3335" y="397"/>
                  <a:pt x="3353" y="415"/>
                  <a:pt x="3375" y="415"/>
                </a:cubicBezTo>
                <a:cubicBezTo>
                  <a:pt x="3397" y="415"/>
                  <a:pt x="3414" y="397"/>
                  <a:pt x="3414" y="375"/>
                </a:cubicBezTo>
                <a:cubicBezTo>
                  <a:pt x="3414" y="353"/>
                  <a:pt x="3397" y="336"/>
                  <a:pt x="3375" y="336"/>
                </a:cubicBezTo>
                <a:cubicBezTo>
                  <a:pt x="3353" y="336"/>
                  <a:pt x="3335" y="353"/>
                  <a:pt x="3335" y="375"/>
                </a:cubicBezTo>
                <a:close/>
                <a:moveTo>
                  <a:pt x="2886" y="375"/>
                </a:moveTo>
                <a:cubicBezTo>
                  <a:pt x="2886" y="397"/>
                  <a:pt x="2904" y="415"/>
                  <a:pt x="2925" y="415"/>
                </a:cubicBezTo>
                <a:cubicBezTo>
                  <a:pt x="2947" y="415"/>
                  <a:pt x="2965" y="397"/>
                  <a:pt x="2965" y="375"/>
                </a:cubicBezTo>
                <a:cubicBezTo>
                  <a:pt x="2965" y="353"/>
                  <a:pt x="2947" y="336"/>
                  <a:pt x="2925" y="336"/>
                </a:cubicBezTo>
                <a:cubicBezTo>
                  <a:pt x="2904" y="336"/>
                  <a:pt x="2886" y="353"/>
                  <a:pt x="2886" y="375"/>
                </a:cubicBezTo>
                <a:close/>
                <a:moveTo>
                  <a:pt x="2437" y="375"/>
                </a:moveTo>
                <a:cubicBezTo>
                  <a:pt x="2437" y="397"/>
                  <a:pt x="2454" y="415"/>
                  <a:pt x="2476" y="415"/>
                </a:cubicBezTo>
                <a:cubicBezTo>
                  <a:pt x="2498" y="415"/>
                  <a:pt x="2516" y="397"/>
                  <a:pt x="2516" y="375"/>
                </a:cubicBezTo>
                <a:cubicBezTo>
                  <a:pt x="2516" y="353"/>
                  <a:pt x="2498" y="336"/>
                  <a:pt x="2476" y="336"/>
                </a:cubicBezTo>
                <a:cubicBezTo>
                  <a:pt x="2454" y="336"/>
                  <a:pt x="2437" y="353"/>
                  <a:pt x="2437" y="375"/>
                </a:cubicBezTo>
                <a:close/>
              </a:path>
            </a:pathLst>
          </a:custGeom>
          <a:noFill/>
          <a:ln w="19050" cap="sq">
            <a:solidFill>
              <a:srgbClr val="0078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0EF7AE-87E7-82A0-B80E-0A7138DA3E77}"/>
              </a:ext>
            </a:extLst>
          </p:cNvPr>
          <p:cNvSpPr txBox="1"/>
          <p:nvPr/>
        </p:nvSpPr>
        <p:spPr>
          <a:xfrm>
            <a:off x="6443355" y="3447865"/>
            <a:ext cx="2181652" cy="12827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Autopatch uses deferral windows to emulate progressive deployment atop Office CDN rollout</a:t>
            </a:r>
          </a:p>
        </p:txBody>
      </p:sp>
      <p:sp>
        <p:nvSpPr>
          <p:cNvPr id="41" name="Laptop_E770" descr="Icon of a laptop">
            <a:extLst>
              <a:ext uri="{FF2B5EF4-FFF2-40B4-BE49-F238E27FC236}">
                <a16:creationId xmlns:a16="http://schemas.microsoft.com/office/drawing/2014/main" id="{991F457D-6795-B7B5-32C4-E73666D2C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90941" y="2439576"/>
            <a:ext cx="984163" cy="656709"/>
          </a:xfrm>
          <a:custGeom>
            <a:avLst/>
            <a:gdLst>
              <a:gd name="T0" fmla="*/ 3250 w 3750"/>
              <a:gd name="T1" fmla="*/ 1750 h 2500"/>
              <a:gd name="T2" fmla="*/ 500 w 3750"/>
              <a:gd name="T3" fmla="*/ 1750 h 2500"/>
              <a:gd name="T4" fmla="*/ 500 w 3750"/>
              <a:gd name="T5" fmla="*/ 0 h 2500"/>
              <a:gd name="T6" fmla="*/ 3250 w 3750"/>
              <a:gd name="T7" fmla="*/ 0 h 2500"/>
              <a:gd name="T8" fmla="*/ 3250 w 3750"/>
              <a:gd name="T9" fmla="*/ 1750 h 2500"/>
              <a:gd name="T10" fmla="*/ 0 w 3750"/>
              <a:gd name="T11" fmla="*/ 2375 h 2500"/>
              <a:gd name="T12" fmla="*/ 125 w 3750"/>
              <a:gd name="T13" fmla="*/ 2500 h 2500"/>
              <a:gd name="T14" fmla="*/ 3625 w 3750"/>
              <a:gd name="T15" fmla="*/ 2500 h 2500"/>
              <a:gd name="T16" fmla="*/ 3750 w 3750"/>
              <a:gd name="T17" fmla="*/ 2375 h 2500"/>
              <a:gd name="T18" fmla="*/ 3688 w 3750"/>
              <a:gd name="T19" fmla="*/ 2187 h 2500"/>
              <a:gd name="T20" fmla="*/ 3250 w 3750"/>
              <a:gd name="T21" fmla="*/ 1750 h 2500"/>
              <a:gd name="T22" fmla="*/ 500 w 3750"/>
              <a:gd name="T23" fmla="*/ 1750 h 2500"/>
              <a:gd name="T24" fmla="*/ 63 w 3750"/>
              <a:gd name="T25" fmla="*/ 2187 h 2500"/>
              <a:gd name="T26" fmla="*/ 0 w 3750"/>
              <a:gd name="T27" fmla="*/ 2375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50" h="2500">
                <a:moveTo>
                  <a:pt x="3250" y="1750"/>
                </a:moveTo>
                <a:cubicBezTo>
                  <a:pt x="500" y="1750"/>
                  <a:pt x="500" y="1750"/>
                  <a:pt x="500" y="1750"/>
                </a:cubicBezTo>
                <a:cubicBezTo>
                  <a:pt x="500" y="0"/>
                  <a:pt x="500" y="0"/>
                  <a:pt x="500" y="0"/>
                </a:cubicBezTo>
                <a:cubicBezTo>
                  <a:pt x="3250" y="0"/>
                  <a:pt x="3250" y="0"/>
                  <a:pt x="3250" y="0"/>
                </a:cubicBezTo>
                <a:lnTo>
                  <a:pt x="3250" y="1750"/>
                </a:lnTo>
                <a:close/>
                <a:moveTo>
                  <a:pt x="0" y="2375"/>
                </a:moveTo>
                <a:cubicBezTo>
                  <a:pt x="0" y="2444"/>
                  <a:pt x="56" y="2500"/>
                  <a:pt x="125" y="2500"/>
                </a:cubicBezTo>
                <a:cubicBezTo>
                  <a:pt x="3625" y="2500"/>
                  <a:pt x="3625" y="2500"/>
                  <a:pt x="3625" y="2500"/>
                </a:cubicBezTo>
                <a:cubicBezTo>
                  <a:pt x="3694" y="2500"/>
                  <a:pt x="3750" y="2444"/>
                  <a:pt x="3750" y="2375"/>
                </a:cubicBezTo>
                <a:cubicBezTo>
                  <a:pt x="3750" y="2302"/>
                  <a:pt x="3726" y="2235"/>
                  <a:pt x="3688" y="2187"/>
                </a:cubicBezTo>
                <a:cubicBezTo>
                  <a:pt x="3250" y="1750"/>
                  <a:pt x="3250" y="1750"/>
                  <a:pt x="3250" y="1750"/>
                </a:cubicBezTo>
                <a:cubicBezTo>
                  <a:pt x="500" y="1750"/>
                  <a:pt x="500" y="1750"/>
                  <a:pt x="500" y="1750"/>
                </a:cubicBezTo>
                <a:cubicBezTo>
                  <a:pt x="63" y="2187"/>
                  <a:pt x="63" y="2187"/>
                  <a:pt x="63" y="2187"/>
                </a:cubicBezTo>
                <a:cubicBezTo>
                  <a:pt x="24" y="2235"/>
                  <a:pt x="0" y="2302"/>
                  <a:pt x="0" y="2375"/>
                </a:cubicBezTo>
                <a:close/>
              </a:path>
            </a:pathLst>
          </a:custGeom>
          <a:noFill/>
          <a:ln w="19050" cap="sq">
            <a:solidFill>
              <a:srgbClr val="0078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D2FF25-8A8D-C812-2D29-0F2AAF3DEE8D}"/>
              </a:ext>
            </a:extLst>
          </p:cNvPr>
          <p:cNvSpPr txBox="1"/>
          <p:nvPr/>
        </p:nvSpPr>
        <p:spPr>
          <a:xfrm>
            <a:off x="9292196" y="3447865"/>
            <a:ext cx="2181652" cy="76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Opt-out setting allows devices to be set to other channels</a:t>
            </a:r>
          </a:p>
        </p:txBody>
      </p:sp>
    </p:spTree>
    <p:extLst>
      <p:ext uri="{BB962C8B-B14F-4D97-AF65-F5344CB8AC3E}">
        <p14:creationId xmlns:p14="http://schemas.microsoft.com/office/powerpoint/2010/main" val="315567966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F581D-F14A-B0EF-19C2-2CD68C93F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C4C2C94C-7F82-8743-DE70-C7F2292D3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0879" y="1814247"/>
            <a:ext cx="2511246" cy="4112420"/>
          </a:xfrm>
          <a:prstGeom prst="rect">
            <a:avLst/>
          </a:prstGeom>
          <a:noFill/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F698DA-ECCF-4418-3A92-F8A09A0DC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86206" y="5801572"/>
            <a:ext cx="2505919" cy="125095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A88EFE1-A515-1CA7-C7D5-B4BAFAAC7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278559" y="1814247"/>
            <a:ext cx="2511246" cy="4112420"/>
          </a:xfrm>
          <a:prstGeom prst="rect">
            <a:avLst/>
          </a:prstGeom>
          <a:noFill/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F84625-954D-2565-9F43-2AE5AC589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283886" y="5801572"/>
            <a:ext cx="2505919" cy="125095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4AEBF9-1CD5-95A5-5A49-0A4151AAE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127400" y="1814247"/>
            <a:ext cx="2511246" cy="4112420"/>
          </a:xfrm>
          <a:prstGeom prst="rect">
            <a:avLst/>
          </a:prstGeom>
          <a:noFill/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E32C075-4A85-8AC6-4E36-73ADB11FF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132726" y="5801572"/>
            <a:ext cx="2505919" cy="125095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4665E0-FFC0-BEFD-FBB9-505D66AE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29719" y="1814247"/>
            <a:ext cx="2511246" cy="4112420"/>
          </a:xfrm>
          <a:prstGeom prst="rect">
            <a:avLst/>
          </a:prstGeom>
          <a:noFill/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49CD0E-9B86-DCF6-E20F-AA00032FD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435046" y="5801572"/>
            <a:ext cx="2505919" cy="125095"/>
          </a:xfrm>
          <a:prstGeom prst="rect">
            <a:avLst/>
          </a:prstGeom>
          <a:solidFill>
            <a:srgbClr val="0078D4"/>
          </a:solidFill>
          <a:ln>
            <a:solidFill>
              <a:srgbClr val="0078D4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6F68751-F29A-90A6-068B-C5855493B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543" y="472603"/>
            <a:ext cx="8354039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  <a:cs typeface="Segoe UI" pitchFamily="34" charset="0"/>
              </a:rPr>
              <a:t>Windows Autopatch + Microsoft Edge</a:t>
            </a:r>
          </a:p>
        </p:txBody>
      </p:sp>
      <p:sp>
        <p:nvSpPr>
          <p:cNvPr id="2" name="network_3" descr="Icon representing a network">
            <a:extLst>
              <a:ext uri="{FF2B5EF4-FFF2-40B4-BE49-F238E27FC236}">
                <a16:creationId xmlns:a16="http://schemas.microsoft.com/office/drawing/2014/main" id="{1BE1B335-A9C4-1EFC-96AF-E04B65F1D40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506163" y="2425128"/>
            <a:ext cx="660675" cy="685603"/>
          </a:xfrm>
          <a:custGeom>
            <a:avLst/>
            <a:gdLst>
              <a:gd name="T0" fmla="*/ 136 w 270"/>
              <a:gd name="T1" fmla="*/ 281 h 281"/>
              <a:gd name="T2" fmla="*/ 71 w 270"/>
              <a:gd name="T3" fmla="*/ 281 h 281"/>
              <a:gd name="T4" fmla="*/ 71 w 270"/>
              <a:gd name="T5" fmla="*/ 240 h 281"/>
              <a:gd name="T6" fmla="*/ 115 w 270"/>
              <a:gd name="T7" fmla="*/ 240 h 281"/>
              <a:gd name="T8" fmla="*/ 115 w 270"/>
              <a:gd name="T9" fmla="*/ 218 h 281"/>
              <a:gd name="T10" fmla="*/ 157 w 270"/>
              <a:gd name="T11" fmla="*/ 218 h 281"/>
              <a:gd name="T12" fmla="*/ 157 w 270"/>
              <a:gd name="T13" fmla="*/ 240 h 281"/>
              <a:gd name="T14" fmla="*/ 198 w 270"/>
              <a:gd name="T15" fmla="*/ 240 h 281"/>
              <a:gd name="T16" fmla="*/ 198 w 270"/>
              <a:gd name="T17" fmla="*/ 281 h 281"/>
              <a:gd name="T18" fmla="*/ 136 w 270"/>
              <a:gd name="T19" fmla="*/ 281 h 281"/>
              <a:gd name="T20" fmla="*/ 71 w 270"/>
              <a:gd name="T21" fmla="*/ 260 h 281"/>
              <a:gd name="T22" fmla="*/ 0 w 270"/>
              <a:gd name="T23" fmla="*/ 260 h 281"/>
              <a:gd name="T24" fmla="*/ 198 w 270"/>
              <a:gd name="T25" fmla="*/ 260 h 281"/>
              <a:gd name="T26" fmla="*/ 270 w 270"/>
              <a:gd name="T27" fmla="*/ 260 h 281"/>
              <a:gd name="T28" fmla="*/ 135 w 270"/>
              <a:gd name="T29" fmla="*/ 218 h 281"/>
              <a:gd name="T30" fmla="*/ 135 w 270"/>
              <a:gd name="T31" fmla="*/ 190 h 281"/>
              <a:gd name="T32" fmla="*/ 191 w 270"/>
              <a:gd name="T33" fmla="*/ 189 h 281"/>
              <a:gd name="T34" fmla="*/ 191 w 270"/>
              <a:gd name="T35" fmla="*/ 14 h 281"/>
              <a:gd name="T36" fmla="*/ 177 w 270"/>
              <a:gd name="T37" fmla="*/ 0 h 281"/>
              <a:gd name="T38" fmla="*/ 93 w 270"/>
              <a:gd name="T39" fmla="*/ 0 h 281"/>
              <a:gd name="T40" fmla="*/ 79 w 270"/>
              <a:gd name="T41" fmla="*/ 14 h 281"/>
              <a:gd name="T42" fmla="*/ 79 w 270"/>
              <a:gd name="T43" fmla="*/ 189 h 281"/>
              <a:gd name="T44" fmla="*/ 191 w 270"/>
              <a:gd name="T45" fmla="*/ 189 h 281"/>
              <a:gd name="T46" fmla="*/ 110 w 270"/>
              <a:gd name="T47" fmla="*/ 37 h 281"/>
              <a:gd name="T48" fmla="*/ 160 w 270"/>
              <a:gd name="T49" fmla="*/ 37 h 281"/>
              <a:gd name="T50" fmla="*/ 110 w 270"/>
              <a:gd name="T51" fmla="*/ 113 h 281"/>
              <a:gd name="T52" fmla="*/ 160 w 270"/>
              <a:gd name="T53" fmla="*/ 113 h 281"/>
              <a:gd name="T54" fmla="*/ 110 w 270"/>
              <a:gd name="T55" fmla="*/ 150 h 281"/>
              <a:gd name="T56" fmla="*/ 160 w 270"/>
              <a:gd name="T57" fmla="*/ 150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70" h="281">
                <a:moveTo>
                  <a:pt x="136" y="281"/>
                </a:moveTo>
                <a:cubicBezTo>
                  <a:pt x="71" y="281"/>
                  <a:pt x="71" y="281"/>
                  <a:pt x="71" y="281"/>
                </a:cubicBezTo>
                <a:cubicBezTo>
                  <a:pt x="71" y="240"/>
                  <a:pt x="71" y="240"/>
                  <a:pt x="71" y="240"/>
                </a:cubicBezTo>
                <a:cubicBezTo>
                  <a:pt x="115" y="240"/>
                  <a:pt x="115" y="240"/>
                  <a:pt x="115" y="240"/>
                </a:cubicBezTo>
                <a:cubicBezTo>
                  <a:pt x="115" y="218"/>
                  <a:pt x="115" y="218"/>
                  <a:pt x="115" y="218"/>
                </a:cubicBezTo>
                <a:cubicBezTo>
                  <a:pt x="157" y="218"/>
                  <a:pt x="157" y="218"/>
                  <a:pt x="157" y="218"/>
                </a:cubicBezTo>
                <a:cubicBezTo>
                  <a:pt x="157" y="240"/>
                  <a:pt x="157" y="240"/>
                  <a:pt x="157" y="240"/>
                </a:cubicBezTo>
                <a:cubicBezTo>
                  <a:pt x="198" y="240"/>
                  <a:pt x="198" y="240"/>
                  <a:pt x="198" y="240"/>
                </a:cubicBezTo>
                <a:cubicBezTo>
                  <a:pt x="198" y="281"/>
                  <a:pt x="198" y="281"/>
                  <a:pt x="198" y="281"/>
                </a:cubicBezTo>
                <a:lnTo>
                  <a:pt x="136" y="281"/>
                </a:lnTo>
                <a:close/>
                <a:moveTo>
                  <a:pt x="71" y="260"/>
                </a:moveTo>
                <a:cubicBezTo>
                  <a:pt x="0" y="260"/>
                  <a:pt x="0" y="260"/>
                  <a:pt x="0" y="260"/>
                </a:cubicBezTo>
                <a:moveTo>
                  <a:pt x="198" y="260"/>
                </a:moveTo>
                <a:cubicBezTo>
                  <a:pt x="270" y="260"/>
                  <a:pt x="270" y="260"/>
                  <a:pt x="270" y="260"/>
                </a:cubicBezTo>
                <a:moveTo>
                  <a:pt x="135" y="218"/>
                </a:moveTo>
                <a:cubicBezTo>
                  <a:pt x="135" y="190"/>
                  <a:pt x="135" y="190"/>
                  <a:pt x="135" y="190"/>
                </a:cubicBezTo>
                <a:moveTo>
                  <a:pt x="191" y="189"/>
                </a:moveTo>
                <a:cubicBezTo>
                  <a:pt x="191" y="14"/>
                  <a:pt x="191" y="14"/>
                  <a:pt x="191" y="14"/>
                </a:cubicBezTo>
                <a:cubicBezTo>
                  <a:pt x="191" y="6"/>
                  <a:pt x="185" y="0"/>
                  <a:pt x="177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85" y="0"/>
                  <a:pt x="79" y="6"/>
                  <a:pt x="79" y="14"/>
                </a:cubicBezTo>
                <a:cubicBezTo>
                  <a:pt x="79" y="189"/>
                  <a:pt x="79" y="189"/>
                  <a:pt x="79" y="189"/>
                </a:cubicBezTo>
                <a:lnTo>
                  <a:pt x="191" y="189"/>
                </a:lnTo>
                <a:close/>
                <a:moveTo>
                  <a:pt x="110" y="37"/>
                </a:moveTo>
                <a:cubicBezTo>
                  <a:pt x="160" y="37"/>
                  <a:pt x="160" y="37"/>
                  <a:pt x="160" y="37"/>
                </a:cubicBezTo>
                <a:moveTo>
                  <a:pt x="110" y="113"/>
                </a:moveTo>
                <a:cubicBezTo>
                  <a:pt x="160" y="113"/>
                  <a:pt x="160" y="113"/>
                  <a:pt x="160" y="113"/>
                </a:cubicBezTo>
                <a:moveTo>
                  <a:pt x="110" y="150"/>
                </a:moveTo>
                <a:cubicBezTo>
                  <a:pt x="160" y="150"/>
                  <a:pt x="160" y="150"/>
                  <a:pt x="160" y="150"/>
                </a:cubicBezTo>
              </a:path>
            </a:pathLst>
          </a:custGeom>
          <a:noFill/>
          <a:ln w="19050" cap="sq">
            <a:solidFill>
              <a:srgbClr val="0078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0CDFF9-B06A-131D-0AB7-FA94021194AB}"/>
              </a:ext>
            </a:extLst>
          </p:cNvPr>
          <p:cNvSpPr txBox="1"/>
          <p:nvPr/>
        </p:nvSpPr>
        <p:spPr>
          <a:xfrm>
            <a:off x="745675" y="3447865"/>
            <a:ext cx="2181652" cy="153926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Autopatch assigns a representative sample set of devices to Beta Channel for validation before broad deployment</a:t>
            </a: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4" name="cloud" descr="Icon of a cloud">
            <a:extLst>
              <a:ext uri="{FF2B5EF4-FFF2-40B4-BE49-F238E27FC236}">
                <a16:creationId xmlns:a16="http://schemas.microsoft.com/office/drawing/2014/main" id="{9CC0C6DD-FE40-435C-37CE-31B2A49AD74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/>
          </p:cNvSpPr>
          <p:nvPr/>
        </p:nvSpPr>
        <p:spPr bwMode="auto">
          <a:xfrm>
            <a:off x="4191233" y="2425127"/>
            <a:ext cx="988216" cy="629592"/>
          </a:xfrm>
          <a:custGeom>
            <a:avLst/>
            <a:gdLst>
              <a:gd name="T0" fmla="*/ 281 w 344"/>
              <a:gd name="T1" fmla="*/ 216 h 217"/>
              <a:gd name="T2" fmla="*/ 281 w 344"/>
              <a:gd name="T3" fmla="*/ 217 h 217"/>
              <a:gd name="T4" fmla="*/ 88 w 344"/>
              <a:gd name="T5" fmla="*/ 217 h 217"/>
              <a:gd name="T6" fmla="*/ 88 w 344"/>
              <a:gd name="T7" fmla="*/ 217 h 217"/>
              <a:gd name="T8" fmla="*/ 86 w 344"/>
              <a:gd name="T9" fmla="*/ 217 h 217"/>
              <a:gd name="T10" fmla="*/ 0 w 344"/>
              <a:gd name="T11" fmla="*/ 130 h 217"/>
              <a:gd name="T12" fmla="*/ 86 w 344"/>
              <a:gd name="T13" fmla="*/ 44 h 217"/>
              <a:gd name="T14" fmla="*/ 104 w 344"/>
              <a:gd name="T15" fmla="*/ 45 h 217"/>
              <a:gd name="T16" fmla="*/ 184 w 344"/>
              <a:gd name="T17" fmla="*/ 0 h 217"/>
              <a:gd name="T18" fmla="*/ 278 w 344"/>
              <a:gd name="T19" fmla="*/ 85 h 217"/>
              <a:gd name="T20" fmla="*/ 278 w 344"/>
              <a:gd name="T21" fmla="*/ 85 h 217"/>
              <a:gd name="T22" fmla="*/ 344 w 344"/>
              <a:gd name="T23" fmla="*/ 151 h 217"/>
              <a:gd name="T24" fmla="*/ 281 w 344"/>
              <a:gd name="T25" fmla="*/ 216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4" h="217">
                <a:moveTo>
                  <a:pt x="281" y="216"/>
                </a:moveTo>
                <a:cubicBezTo>
                  <a:pt x="281" y="217"/>
                  <a:pt x="281" y="217"/>
                  <a:pt x="281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8" y="217"/>
                  <a:pt x="88" y="217"/>
                  <a:pt x="88" y="217"/>
                </a:cubicBezTo>
                <a:cubicBezTo>
                  <a:pt x="87" y="217"/>
                  <a:pt x="87" y="217"/>
                  <a:pt x="86" y="217"/>
                </a:cubicBezTo>
                <a:cubicBezTo>
                  <a:pt x="39" y="217"/>
                  <a:pt x="0" y="178"/>
                  <a:pt x="0" y="130"/>
                </a:cubicBezTo>
                <a:cubicBezTo>
                  <a:pt x="0" y="82"/>
                  <a:pt x="39" y="44"/>
                  <a:pt x="86" y="44"/>
                </a:cubicBezTo>
                <a:cubicBezTo>
                  <a:pt x="92" y="44"/>
                  <a:pt x="98" y="44"/>
                  <a:pt x="104" y="45"/>
                </a:cubicBezTo>
                <a:cubicBezTo>
                  <a:pt x="121" y="18"/>
                  <a:pt x="150" y="0"/>
                  <a:pt x="184" y="0"/>
                </a:cubicBezTo>
                <a:cubicBezTo>
                  <a:pt x="233" y="0"/>
                  <a:pt x="273" y="37"/>
                  <a:pt x="278" y="85"/>
                </a:cubicBezTo>
                <a:cubicBezTo>
                  <a:pt x="278" y="85"/>
                  <a:pt x="278" y="85"/>
                  <a:pt x="278" y="85"/>
                </a:cubicBezTo>
                <a:cubicBezTo>
                  <a:pt x="315" y="85"/>
                  <a:pt x="344" y="114"/>
                  <a:pt x="344" y="151"/>
                </a:cubicBezTo>
                <a:cubicBezTo>
                  <a:pt x="344" y="186"/>
                  <a:pt x="316" y="215"/>
                  <a:pt x="281" y="216"/>
                </a:cubicBezTo>
                <a:close/>
              </a:path>
            </a:pathLst>
          </a:custGeom>
          <a:noFill/>
          <a:ln w="19050" cap="sq">
            <a:solidFill>
              <a:srgbClr val="0078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36C787-8783-9C68-3210-DD9F36ED9D93}"/>
              </a:ext>
            </a:extLst>
          </p:cNvPr>
          <p:cNvSpPr txBox="1"/>
          <p:nvPr/>
        </p:nvSpPr>
        <p:spPr>
          <a:xfrm>
            <a:off x="3594515" y="3447865"/>
            <a:ext cx="2181652" cy="128272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The rest of enrolled devices are assigned to Stable Channel with new features ship about every 4 weeks</a:t>
            </a:r>
          </a:p>
        </p:txBody>
      </p:sp>
      <p:sp>
        <p:nvSpPr>
          <p:cNvPr id="5" name="Browser" descr="Icon representing a computer screen">
            <a:extLst>
              <a:ext uri="{FF2B5EF4-FFF2-40B4-BE49-F238E27FC236}">
                <a16:creationId xmlns:a16="http://schemas.microsoft.com/office/drawing/2014/main" id="{7DFC805C-8156-B8F1-BF88-3908876AAD8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125178" y="2440598"/>
            <a:ext cx="818008" cy="654663"/>
          </a:xfrm>
          <a:custGeom>
            <a:avLst/>
            <a:gdLst>
              <a:gd name="T0" fmla="*/ 3750 w 3750"/>
              <a:gd name="T1" fmla="*/ 3000 h 3000"/>
              <a:gd name="T2" fmla="*/ 0 w 3750"/>
              <a:gd name="T3" fmla="*/ 3000 h 3000"/>
              <a:gd name="T4" fmla="*/ 0 w 3750"/>
              <a:gd name="T5" fmla="*/ 0 h 3000"/>
              <a:gd name="T6" fmla="*/ 3750 w 3750"/>
              <a:gd name="T7" fmla="*/ 0 h 3000"/>
              <a:gd name="T8" fmla="*/ 3750 w 3750"/>
              <a:gd name="T9" fmla="*/ 3000 h 3000"/>
              <a:gd name="T10" fmla="*/ 0 w 3750"/>
              <a:gd name="T11" fmla="*/ 750 h 3000"/>
              <a:gd name="T12" fmla="*/ 3750 w 3750"/>
              <a:gd name="T13" fmla="*/ 750 h 3000"/>
              <a:gd name="T14" fmla="*/ 3335 w 3750"/>
              <a:gd name="T15" fmla="*/ 375 h 3000"/>
              <a:gd name="T16" fmla="*/ 3375 w 3750"/>
              <a:gd name="T17" fmla="*/ 415 h 3000"/>
              <a:gd name="T18" fmla="*/ 3414 w 3750"/>
              <a:gd name="T19" fmla="*/ 375 h 3000"/>
              <a:gd name="T20" fmla="*/ 3375 w 3750"/>
              <a:gd name="T21" fmla="*/ 336 h 3000"/>
              <a:gd name="T22" fmla="*/ 3335 w 3750"/>
              <a:gd name="T23" fmla="*/ 375 h 3000"/>
              <a:gd name="T24" fmla="*/ 2886 w 3750"/>
              <a:gd name="T25" fmla="*/ 375 h 3000"/>
              <a:gd name="T26" fmla="*/ 2925 w 3750"/>
              <a:gd name="T27" fmla="*/ 415 h 3000"/>
              <a:gd name="T28" fmla="*/ 2965 w 3750"/>
              <a:gd name="T29" fmla="*/ 375 h 3000"/>
              <a:gd name="T30" fmla="*/ 2925 w 3750"/>
              <a:gd name="T31" fmla="*/ 336 h 3000"/>
              <a:gd name="T32" fmla="*/ 2886 w 3750"/>
              <a:gd name="T33" fmla="*/ 375 h 3000"/>
              <a:gd name="T34" fmla="*/ 2437 w 3750"/>
              <a:gd name="T35" fmla="*/ 375 h 3000"/>
              <a:gd name="T36" fmla="*/ 2476 w 3750"/>
              <a:gd name="T37" fmla="*/ 415 h 3000"/>
              <a:gd name="T38" fmla="*/ 2516 w 3750"/>
              <a:gd name="T39" fmla="*/ 375 h 3000"/>
              <a:gd name="T40" fmla="*/ 2476 w 3750"/>
              <a:gd name="T41" fmla="*/ 336 h 3000"/>
              <a:gd name="T42" fmla="*/ 2437 w 3750"/>
              <a:gd name="T43" fmla="*/ 375 h 3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50" h="3000">
                <a:moveTo>
                  <a:pt x="3750" y="3000"/>
                </a:moveTo>
                <a:cubicBezTo>
                  <a:pt x="0" y="3000"/>
                  <a:pt x="0" y="3000"/>
                  <a:pt x="0" y="3000"/>
                </a:cubicBezTo>
                <a:cubicBezTo>
                  <a:pt x="0" y="0"/>
                  <a:pt x="0" y="0"/>
                  <a:pt x="0" y="0"/>
                </a:cubicBezTo>
                <a:cubicBezTo>
                  <a:pt x="3750" y="0"/>
                  <a:pt x="3750" y="0"/>
                  <a:pt x="3750" y="0"/>
                </a:cubicBezTo>
                <a:lnTo>
                  <a:pt x="3750" y="3000"/>
                </a:lnTo>
                <a:close/>
                <a:moveTo>
                  <a:pt x="0" y="750"/>
                </a:moveTo>
                <a:cubicBezTo>
                  <a:pt x="3750" y="750"/>
                  <a:pt x="3750" y="750"/>
                  <a:pt x="3750" y="750"/>
                </a:cubicBezTo>
                <a:moveTo>
                  <a:pt x="3335" y="375"/>
                </a:moveTo>
                <a:cubicBezTo>
                  <a:pt x="3335" y="397"/>
                  <a:pt x="3353" y="415"/>
                  <a:pt x="3375" y="415"/>
                </a:cubicBezTo>
                <a:cubicBezTo>
                  <a:pt x="3397" y="415"/>
                  <a:pt x="3414" y="397"/>
                  <a:pt x="3414" y="375"/>
                </a:cubicBezTo>
                <a:cubicBezTo>
                  <a:pt x="3414" y="353"/>
                  <a:pt x="3397" y="336"/>
                  <a:pt x="3375" y="336"/>
                </a:cubicBezTo>
                <a:cubicBezTo>
                  <a:pt x="3353" y="336"/>
                  <a:pt x="3335" y="353"/>
                  <a:pt x="3335" y="375"/>
                </a:cubicBezTo>
                <a:close/>
                <a:moveTo>
                  <a:pt x="2886" y="375"/>
                </a:moveTo>
                <a:cubicBezTo>
                  <a:pt x="2886" y="397"/>
                  <a:pt x="2904" y="415"/>
                  <a:pt x="2925" y="415"/>
                </a:cubicBezTo>
                <a:cubicBezTo>
                  <a:pt x="2947" y="415"/>
                  <a:pt x="2965" y="397"/>
                  <a:pt x="2965" y="375"/>
                </a:cubicBezTo>
                <a:cubicBezTo>
                  <a:pt x="2965" y="353"/>
                  <a:pt x="2947" y="336"/>
                  <a:pt x="2925" y="336"/>
                </a:cubicBezTo>
                <a:cubicBezTo>
                  <a:pt x="2904" y="336"/>
                  <a:pt x="2886" y="353"/>
                  <a:pt x="2886" y="375"/>
                </a:cubicBezTo>
                <a:close/>
                <a:moveTo>
                  <a:pt x="2437" y="375"/>
                </a:moveTo>
                <a:cubicBezTo>
                  <a:pt x="2437" y="397"/>
                  <a:pt x="2454" y="415"/>
                  <a:pt x="2476" y="415"/>
                </a:cubicBezTo>
                <a:cubicBezTo>
                  <a:pt x="2498" y="415"/>
                  <a:pt x="2516" y="397"/>
                  <a:pt x="2516" y="375"/>
                </a:cubicBezTo>
                <a:cubicBezTo>
                  <a:pt x="2516" y="353"/>
                  <a:pt x="2498" y="336"/>
                  <a:pt x="2476" y="336"/>
                </a:cubicBezTo>
                <a:cubicBezTo>
                  <a:pt x="2454" y="336"/>
                  <a:pt x="2437" y="353"/>
                  <a:pt x="2437" y="375"/>
                </a:cubicBezTo>
                <a:close/>
              </a:path>
            </a:pathLst>
          </a:custGeom>
          <a:noFill/>
          <a:ln w="19050" cap="sq">
            <a:solidFill>
              <a:srgbClr val="0078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AA2A288-73F5-7AB1-4B65-2AF0BFD5A32E}"/>
              </a:ext>
            </a:extLst>
          </p:cNvPr>
          <p:cNvSpPr txBox="1"/>
          <p:nvPr/>
        </p:nvSpPr>
        <p:spPr>
          <a:xfrm>
            <a:off x="6443355" y="3447865"/>
            <a:ext cx="2181652" cy="102617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/>
                <a:ea typeface="+mn-ea"/>
                <a:cs typeface="Segoe UI Semibold"/>
              </a:rPr>
              <a:t>All Autopatch enrolled devices are registered for automatic progressive rollout.</a:t>
            </a: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sp>
        <p:nvSpPr>
          <p:cNvPr id="6" name="Laptop_E770" descr="Icon of a laptop">
            <a:extLst>
              <a:ext uri="{FF2B5EF4-FFF2-40B4-BE49-F238E27FC236}">
                <a16:creationId xmlns:a16="http://schemas.microsoft.com/office/drawing/2014/main" id="{00B84B6C-837E-AC4A-A147-7D199458687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890941" y="2439576"/>
            <a:ext cx="984163" cy="656709"/>
          </a:xfrm>
          <a:custGeom>
            <a:avLst/>
            <a:gdLst>
              <a:gd name="T0" fmla="*/ 3250 w 3750"/>
              <a:gd name="T1" fmla="*/ 1750 h 2500"/>
              <a:gd name="T2" fmla="*/ 500 w 3750"/>
              <a:gd name="T3" fmla="*/ 1750 h 2500"/>
              <a:gd name="T4" fmla="*/ 500 w 3750"/>
              <a:gd name="T5" fmla="*/ 0 h 2500"/>
              <a:gd name="T6" fmla="*/ 3250 w 3750"/>
              <a:gd name="T7" fmla="*/ 0 h 2500"/>
              <a:gd name="T8" fmla="*/ 3250 w 3750"/>
              <a:gd name="T9" fmla="*/ 1750 h 2500"/>
              <a:gd name="T10" fmla="*/ 0 w 3750"/>
              <a:gd name="T11" fmla="*/ 2375 h 2500"/>
              <a:gd name="T12" fmla="*/ 125 w 3750"/>
              <a:gd name="T13" fmla="*/ 2500 h 2500"/>
              <a:gd name="T14" fmla="*/ 3625 w 3750"/>
              <a:gd name="T15" fmla="*/ 2500 h 2500"/>
              <a:gd name="T16" fmla="*/ 3750 w 3750"/>
              <a:gd name="T17" fmla="*/ 2375 h 2500"/>
              <a:gd name="T18" fmla="*/ 3688 w 3750"/>
              <a:gd name="T19" fmla="*/ 2187 h 2500"/>
              <a:gd name="T20" fmla="*/ 3250 w 3750"/>
              <a:gd name="T21" fmla="*/ 1750 h 2500"/>
              <a:gd name="T22" fmla="*/ 500 w 3750"/>
              <a:gd name="T23" fmla="*/ 1750 h 2500"/>
              <a:gd name="T24" fmla="*/ 63 w 3750"/>
              <a:gd name="T25" fmla="*/ 2187 h 2500"/>
              <a:gd name="T26" fmla="*/ 0 w 3750"/>
              <a:gd name="T27" fmla="*/ 2375 h 2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750" h="2500">
                <a:moveTo>
                  <a:pt x="3250" y="1750"/>
                </a:moveTo>
                <a:cubicBezTo>
                  <a:pt x="500" y="1750"/>
                  <a:pt x="500" y="1750"/>
                  <a:pt x="500" y="1750"/>
                </a:cubicBezTo>
                <a:cubicBezTo>
                  <a:pt x="500" y="0"/>
                  <a:pt x="500" y="0"/>
                  <a:pt x="500" y="0"/>
                </a:cubicBezTo>
                <a:cubicBezTo>
                  <a:pt x="3250" y="0"/>
                  <a:pt x="3250" y="0"/>
                  <a:pt x="3250" y="0"/>
                </a:cubicBezTo>
                <a:lnTo>
                  <a:pt x="3250" y="1750"/>
                </a:lnTo>
                <a:close/>
                <a:moveTo>
                  <a:pt x="0" y="2375"/>
                </a:moveTo>
                <a:cubicBezTo>
                  <a:pt x="0" y="2444"/>
                  <a:pt x="56" y="2500"/>
                  <a:pt x="125" y="2500"/>
                </a:cubicBezTo>
                <a:cubicBezTo>
                  <a:pt x="3625" y="2500"/>
                  <a:pt x="3625" y="2500"/>
                  <a:pt x="3625" y="2500"/>
                </a:cubicBezTo>
                <a:cubicBezTo>
                  <a:pt x="3694" y="2500"/>
                  <a:pt x="3750" y="2444"/>
                  <a:pt x="3750" y="2375"/>
                </a:cubicBezTo>
                <a:cubicBezTo>
                  <a:pt x="3750" y="2302"/>
                  <a:pt x="3726" y="2235"/>
                  <a:pt x="3688" y="2187"/>
                </a:cubicBezTo>
                <a:cubicBezTo>
                  <a:pt x="3250" y="1750"/>
                  <a:pt x="3250" y="1750"/>
                  <a:pt x="3250" y="1750"/>
                </a:cubicBezTo>
                <a:cubicBezTo>
                  <a:pt x="500" y="1750"/>
                  <a:pt x="500" y="1750"/>
                  <a:pt x="500" y="1750"/>
                </a:cubicBezTo>
                <a:cubicBezTo>
                  <a:pt x="63" y="2187"/>
                  <a:pt x="63" y="2187"/>
                  <a:pt x="63" y="2187"/>
                </a:cubicBezTo>
                <a:cubicBezTo>
                  <a:pt x="24" y="2235"/>
                  <a:pt x="0" y="2302"/>
                  <a:pt x="0" y="2375"/>
                </a:cubicBezTo>
                <a:close/>
              </a:path>
            </a:pathLst>
          </a:custGeom>
          <a:noFill/>
          <a:ln w="19050" cap="sq">
            <a:solidFill>
              <a:srgbClr val="0078D4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72831E-EF63-12A5-375A-43C751FC7989}"/>
              </a:ext>
            </a:extLst>
          </p:cNvPr>
          <p:cNvSpPr txBox="1"/>
          <p:nvPr/>
        </p:nvSpPr>
        <p:spPr>
          <a:xfrm>
            <a:off x="9292196" y="3447865"/>
            <a:ext cx="2181652" cy="76963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Opt-out setting allows devices to be set to other channels</a:t>
            </a:r>
          </a:p>
        </p:txBody>
      </p:sp>
    </p:spTree>
    <p:extLst>
      <p:ext uri="{BB962C8B-B14F-4D97-AF65-F5344CB8AC3E}">
        <p14:creationId xmlns:p14="http://schemas.microsoft.com/office/powerpoint/2010/main" val="151641458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B6C81C-63FC-55F6-7401-40A6E1ACB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Edge and M365 apps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4BFAE-1FDD-0A65-CAA0-5B2CE28B89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5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9CC9B4-2EBF-9160-98DF-8290990BBD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4437" y="2766219"/>
            <a:ext cx="10514542" cy="7181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61940">
              <a:lnSpc>
                <a:spcPts val="5000"/>
              </a:lnSpc>
              <a:spcBef>
                <a:spcPts val="0"/>
              </a:spcBef>
              <a:defRPr/>
            </a:pPr>
            <a:r>
              <a:rPr lang="en-US" sz="5000">
                <a:ln>
                  <a:noFill/>
                </a:ln>
                <a:solidFill>
                  <a:srgbClr val="1B1B1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Reporting and Monitoring</a:t>
            </a:r>
            <a:endParaRPr lang="en-US" sz="5000" spc="0">
              <a:ln>
                <a:noFill/>
              </a:ln>
              <a:solidFill>
                <a:srgbClr val="1B1B1B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19D44B-CDDD-885C-545B-7A3432C92BD4}"/>
              </a:ext>
            </a:extLst>
          </p:cNvPr>
          <p:cNvSpPr txBox="1"/>
          <p:nvPr/>
        </p:nvSpPr>
        <p:spPr>
          <a:xfrm>
            <a:off x="608308" y="3784611"/>
            <a:ext cx="4240353" cy="435953"/>
          </a:xfrm>
          <a:prstGeom prst="rect">
            <a:avLst/>
          </a:prstGeom>
          <a:noFill/>
        </p:spPr>
        <p:txBody>
          <a:bodyPr wrap="square" lIns="76200" tIns="38100" rIns="76200" bIns="38100" anchor="t">
            <a:spAutoFit/>
          </a:bodyPr>
          <a:lstStyle/>
          <a:p>
            <a:pPr marL="0" marR="0" lvl="0" indent="0" algn="l" defTabSz="761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Compliance and more</a:t>
            </a:r>
          </a:p>
        </p:txBody>
      </p:sp>
    </p:spTree>
    <p:extLst>
      <p:ext uri="{BB962C8B-B14F-4D97-AF65-F5344CB8AC3E}">
        <p14:creationId xmlns:p14="http://schemas.microsoft.com/office/powerpoint/2010/main" val="3774890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hova mobile app logo">
            <a:extLst>
              <a:ext uri="{FF2B5EF4-FFF2-40B4-BE49-F238E27FC236}">
                <a16:creationId xmlns:a16="http://schemas.microsoft.com/office/drawing/2014/main" id="{931740CA-3FA7-198D-6774-6EF2CBF29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28" y="313083"/>
            <a:ext cx="2377437" cy="800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21A9B1-5D1E-8EDA-B18E-C71ACCC8B10D}"/>
              </a:ext>
            </a:extLst>
          </p:cNvPr>
          <p:cNvSpPr txBox="1"/>
          <p:nvPr/>
        </p:nvSpPr>
        <p:spPr>
          <a:xfrm>
            <a:off x="4664568" y="713132"/>
            <a:ext cx="585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Segoe UI" panose="020B0502040204020203" pitchFamily="34" charset="0"/>
                <a:cs typeface="Segoe UI" panose="020B0502040204020203" pitchFamily="34" charset="0"/>
              </a:rPr>
              <a:t>The official event app for the </a:t>
            </a:r>
          </a:p>
          <a:p>
            <a:r>
              <a:rPr lang="en-US" sz="2400" b="1">
                <a:solidFill>
                  <a:srgbClr val="091F2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Microsoft 365 Community Conference</a:t>
            </a:r>
          </a:p>
        </p:txBody>
      </p:sp>
      <p:pic>
        <p:nvPicPr>
          <p:cNvPr id="4" name="Picture 3" descr="Image of a mobile phone with a QR code to access the Whova mobile app. ">
            <a:extLst>
              <a:ext uri="{FF2B5EF4-FFF2-40B4-BE49-F238E27FC236}">
                <a16:creationId xmlns:a16="http://schemas.microsoft.com/office/drawing/2014/main" id="{2F175549-C4A3-D386-F9D1-3945F2E3AE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43" t="3322" r="8439" b="1626"/>
          <a:stretch/>
        </p:blipFill>
        <p:spPr>
          <a:xfrm>
            <a:off x="1421364" y="1327404"/>
            <a:ext cx="2519967" cy="5217513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3B93281-4B28-3D3B-28E9-492E065C17A1}"/>
              </a:ext>
            </a:extLst>
          </p:cNvPr>
          <p:cNvSpPr/>
          <p:nvPr/>
        </p:nvSpPr>
        <p:spPr>
          <a:xfrm>
            <a:off x="4794401" y="1648880"/>
            <a:ext cx="5477129" cy="546265"/>
          </a:xfrm>
          <a:prstGeom prst="rect">
            <a:avLst/>
          </a:prstGeom>
          <a:solidFill>
            <a:srgbClr val="091F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 w="3175">
                  <a:noFill/>
                </a:ln>
                <a:solidFill>
                  <a:schemeClr val="bg1"/>
                </a:solidFill>
              </a:rPr>
              <a:t>Event invitation code: NextGen2025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20C10F-0FBD-0FA6-FD4F-18D769F87D1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94401" y="2748350"/>
            <a:ext cx="4362450" cy="46196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Join the event app to access:</a:t>
            </a:r>
          </a:p>
        </p:txBody>
      </p:sp>
      <p:sp>
        <p:nvSpPr>
          <p:cNvPr id="2" name="TextBox 1" descr="Bulleted list of app benefits:&#10;Event announcements&#10;Personalized agenda, session details&#10;Speaker &amp; attendee profiles&#10;Networking, meet-ups, messages&#10;Event documents&#10;">
            <a:extLst>
              <a:ext uri="{FF2B5EF4-FFF2-40B4-BE49-F238E27FC236}">
                <a16:creationId xmlns:a16="http://schemas.microsoft.com/office/drawing/2014/main" id="{9E8AD8A4-944E-D852-3CF7-4EF974142FA0}"/>
              </a:ext>
            </a:extLst>
          </p:cNvPr>
          <p:cNvSpPr txBox="1"/>
          <p:nvPr/>
        </p:nvSpPr>
        <p:spPr>
          <a:xfrm>
            <a:off x="4794401" y="3399366"/>
            <a:ext cx="5548277" cy="27011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/>
              <a:t>Event announcements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/>
              <a:t>Personalized agenda, session details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/>
              <a:t>Speaker &amp; attendee profiles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/>
              <a:t>Networking, meet-ups, messages</a:t>
            </a: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"/>
            </a:pPr>
            <a:r>
              <a:rPr lang="en-US" sz="2400"/>
              <a:t>Event documents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67033D-AD96-05F2-66FC-BCD4DD40B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1373" y="-1176361"/>
            <a:ext cx="3162870" cy="56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153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>
            <a:extLst>
              <a:ext uri="{FF2B5EF4-FFF2-40B4-BE49-F238E27FC236}">
                <a16:creationId xmlns:a16="http://schemas.microsoft.com/office/drawing/2014/main" id="{04A487F2-CCD1-E525-CC8A-D6662AB6E1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635" y="453878"/>
            <a:ext cx="10514542" cy="5615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1920" b="0" kern="1200" cap="none" spc="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3600">
                <a:solidFill>
                  <a:schemeClr val="tx1"/>
                </a:solidFill>
              </a:rPr>
              <a:t>Reporting concepts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F1188-6C46-3AE8-6DEC-538636071D93}"/>
              </a:ext>
            </a:extLst>
          </p:cNvPr>
          <p:cNvSpPr txBox="1"/>
          <p:nvPr/>
        </p:nvSpPr>
        <p:spPr>
          <a:xfrm>
            <a:off x="574635" y="1619250"/>
            <a:ext cx="3112901" cy="20523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2863" marR="0" lvl="0" indent="-142863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IT persona-based reporting</a:t>
            </a:r>
          </a:p>
          <a:p>
            <a:pPr marL="142863" marR="0" lvl="0" indent="-142863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 panose="020B0402040204020203" pitchFamily="34" charset="0"/>
            </a:endParaRPr>
          </a:p>
          <a:p>
            <a:pPr marL="142863" marR="0" lvl="0" indent="-142863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Feature and Quality update reports including Hotpatch information</a:t>
            </a:r>
          </a:p>
          <a:p>
            <a:pPr marL="142863" marR="0" lvl="0" indent="-142863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 panose="020B0402040204020203" pitchFamily="34" charset="0"/>
            </a:endParaRPr>
          </a:p>
          <a:p>
            <a:pPr marL="142863" marR="0" lvl="0" indent="-142863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Near real-time (4 hours latency)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6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7" name="Picture 6" descr="This image contains four columns, each representing different reporting concepts:&#10;&#10;1. Operational reporting for non-compliant devices.&#10;2. Organizational reporting for all-up Windows OS versions.&#10;3. Historical reporting for devices prone to errors.&#10;4. Specialist reporting for specific error messages.">
            <a:extLst>
              <a:ext uri="{FF2B5EF4-FFF2-40B4-BE49-F238E27FC236}">
                <a16:creationId xmlns:a16="http://schemas.microsoft.com/office/drawing/2014/main" id="{72CA15A6-865B-9054-5157-E57C4C436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263" y="1619251"/>
            <a:ext cx="7637103" cy="370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4832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6">
            <a:extLst>
              <a:ext uri="{FF2B5EF4-FFF2-40B4-BE49-F238E27FC236}">
                <a16:creationId xmlns:a16="http://schemas.microsoft.com/office/drawing/2014/main" id="{04A487F2-CCD1-E525-CC8A-D6662AB6E1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9924" y="448963"/>
            <a:ext cx="6244370" cy="5615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1920" b="0" kern="1200" cap="none" spc="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3600">
                <a:solidFill>
                  <a:schemeClr val="tx1"/>
                </a:solidFill>
              </a:rPr>
              <a:t>Feature updates reports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E1C22-FDB5-4673-ACDC-4D9CB64B5499}"/>
              </a:ext>
            </a:extLst>
          </p:cNvPr>
          <p:cNvSpPr txBox="1"/>
          <p:nvPr/>
        </p:nvSpPr>
        <p:spPr>
          <a:xfrm>
            <a:off x="579924" y="1037764"/>
            <a:ext cx="493096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2340" marR="0" lvl="0" indent="-14234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/>
              </a:rPr>
              <a:t>Trends and summary chart</a:t>
            </a:r>
          </a:p>
          <a:p>
            <a:pPr marL="142340" marR="0" lvl="0" indent="-14234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  <a:p>
            <a:pPr marL="142340" marR="0" lvl="0" indent="-14234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/>
              </a:rPr>
              <a:t>Release and policy level breakdown</a:t>
            </a:r>
          </a:p>
          <a:p>
            <a:pPr marL="142340" marR="0" lvl="0" indent="-14234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1B1B1B"/>
              </a:solidFill>
              <a:effectLst/>
              <a:uLnTx/>
              <a:uFillTx/>
              <a:latin typeface="Segoe UI"/>
              <a:ea typeface="+mn-ea"/>
              <a:cs typeface="Segoe UI Semilight"/>
            </a:endParaRPr>
          </a:p>
          <a:p>
            <a:pPr marL="142340" marR="0" lvl="0" indent="-14234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/>
              </a:rPr>
              <a:t>Deep filtering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6" name="Picture 5" descr="This screenshot is an example report window for Windows feature updates.">
            <a:extLst>
              <a:ext uri="{FF2B5EF4-FFF2-40B4-BE49-F238E27FC236}">
                <a16:creationId xmlns:a16="http://schemas.microsoft.com/office/drawing/2014/main" id="{4008ABF2-E61F-87E3-85DE-552DF2864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39" y="2257693"/>
            <a:ext cx="10809723" cy="4254406"/>
          </a:xfrm>
          <a:prstGeom prst="rect">
            <a:avLst/>
          </a:prstGeom>
          <a:effectLst>
            <a:outerShdw blurRad="266700" dist="228600" dir="2700000" algn="ctr" rotWithShape="0">
              <a:schemeClr val="tx2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54685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33B627D7-859A-1504-0EB9-50233C92A11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4232" y="478948"/>
            <a:ext cx="5450882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  <a:cs typeface="Segoe UI" pitchFamily="34" charset="0"/>
              </a:rPr>
              <a:t>Pausing updates</a:t>
            </a:r>
          </a:p>
        </p:txBody>
      </p:sp>
      <p:grpSp>
        <p:nvGrpSpPr>
          <p:cNvPr id="2" name="Group 1" descr="A design of a video pause button followed by the text Pause driven by IT admins: feature, driver or quality updates, pause persists, resume at will.">
            <a:extLst>
              <a:ext uri="{FF2B5EF4-FFF2-40B4-BE49-F238E27FC236}">
                <a16:creationId xmlns:a16="http://schemas.microsoft.com/office/drawing/2014/main" id="{71A86592-BDD8-5508-7B73-30548D0A34C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920218" y="1775789"/>
            <a:ext cx="4060006" cy="4133233"/>
            <a:chOff x="2296183" y="2189939"/>
            <a:chExt cx="4872007" cy="4959879"/>
          </a:xfrm>
        </p:grpSpPr>
        <p:sp>
          <p:nvSpPr>
            <p:cNvPr id="34" name="Rectangle 33" descr=" A graphic intended to look like a pause button on a video. ">
              <a:extLst>
                <a:ext uri="{FF2B5EF4-FFF2-40B4-BE49-F238E27FC236}">
                  <a16:creationId xmlns:a16="http://schemas.microsoft.com/office/drawing/2014/main" id="{C29173DB-F946-0060-CA81-1282AFFEFA64}"/>
                </a:ext>
              </a:extLst>
            </p:cNvPr>
            <p:cNvSpPr/>
            <p:nvPr/>
          </p:nvSpPr>
          <p:spPr bwMode="auto">
            <a:xfrm>
              <a:off x="2296184" y="2189939"/>
              <a:ext cx="4872006" cy="49080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3B7D67C-8A35-E173-3C0B-3871635AA819}"/>
                </a:ext>
              </a:extLst>
            </p:cNvPr>
            <p:cNvSpPr/>
            <p:nvPr/>
          </p:nvSpPr>
          <p:spPr bwMode="auto">
            <a:xfrm>
              <a:off x="2296183" y="6931254"/>
              <a:ext cx="4861672" cy="180137"/>
            </a:xfrm>
            <a:prstGeom prst="rect">
              <a:avLst/>
            </a:prstGeom>
            <a:solidFill>
              <a:srgbClr val="0078D4"/>
            </a:solidFill>
            <a:ln>
              <a:solidFill>
                <a:srgbClr val="0078D4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6" name="control_4" title="Icon of the play and pause symbols">
              <a:extLst>
                <a:ext uri="{FF2B5EF4-FFF2-40B4-BE49-F238E27FC236}">
                  <a16:creationId xmlns:a16="http://schemas.microsoft.com/office/drawing/2014/main" id="{17B41A08-0B96-1A62-B606-5522F6780D0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205712" y="2898185"/>
              <a:ext cx="1075884" cy="1034933"/>
            </a:xfrm>
            <a:custGeom>
              <a:avLst/>
              <a:gdLst>
                <a:gd name="T0" fmla="*/ 199 w 578"/>
                <a:gd name="T1" fmla="*/ 135 h 556"/>
                <a:gd name="T2" fmla="*/ 422 w 578"/>
                <a:gd name="T3" fmla="*/ 277 h 556"/>
                <a:gd name="T4" fmla="*/ 0 w 578"/>
                <a:gd name="T5" fmla="*/ 545 h 556"/>
                <a:gd name="T6" fmla="*/ 0 w 578"/>
                <a:gd name="T7" fmla="*/ 11 h 556"/>
                <a:gd name="T8" fmla="*/ 199 w 578"/>
                <a:gd name="T9" fmla="*/ 135 h 556"/>
                <a:gd name="T10" fmla="*/ 578 w 578"/>
                <a:gd name="T11" fmla="*/ 0 h 556"/>
                <a:gd name="T12" fmla="*/ 578 w 578"/>
                <a:gd name="T13" fmla="*/ 556 h 556"/>
                <a:gd name="T14" fmla="*/ 477 w 578"/>
                <a:gd name="T15" fmla="*/ 0 h 556"/>
                <a:gd name="T16" fmla="*/ 477 w 578"/>
                <a:gd name="T17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8" h="556">
                  <a:moveTo>
                    <a:pt x="199" y="135"/>
                  </a:moveTo>
                  <a:lnTo>
                    <a:pt x="422" y="277"/>
                  </a:lnTo>
                  <a:lnTo>
                    <a:pt x="0" y="545"/>
                  </a:lnTo>
                  <a:lnTo>
                    <a:pt x="0" y="11"/>
                  </a:lnTo>
                  <a:lnTo>
                    <a:pt x="199" y="135"/>
                  </a:lnTo>
                  <a:moveTo>
                    <a:pt x="578" y="0"/>
                  </a:moveTo>
                  <a:lnTo>
                    <a:pt x="578" y="556"/>
                  </a:lnTo>
                  <a:moveTo>
                    <a:pt x="477" y="0"/>
                  </a:moveTo>
                  <a:lnTo>
                    <a:pt x="477" y="556"/>
                  </a:lnTo>
                </a:path>
              </a:pathLst>
            </a:custGeom>
            <a:noFill/>
            <a:ln w="28575" cap="sq">
              <a:solidFill>
                <a:srgbClr val="0078D4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5" name="Text Placeholder 6">
              <a:extLst>
                <a:ext uri="{FF2B5EF4-FFF2-40B4-BE49-F238E27FC236}">
                  <a16:creationId xmlns:a16="http://schemas.microsoft.com/office/drawing/2014/main" id="{BFA92F68-D8B9-12F1-8109-193A805794B8}"/>
                </a:ext>
              </a:extLst>
            </p:cNvPr>
            <p:cNvSpPr txBox="1">
              <a:spLocks/>
            </p:cNvSpPr>
            <p:nvPr/>
          </p:nvSpPr>
          <p:spPr>
            <a:xfrm>
              <a:off x="2576310" y="4528497"/>
              <a:ext cx="4439831" cy="2621321"/>
            </a:xfrm>
            <a:prstGeom prst="rect">
              <a:avLst/>
            </a:prstGeom>
          </p:spPr>
          <p:txBody>
            <a:bodyPr lIns="76200" tIns="38100" rIns="76200" bIns="38100" anchor="t"/>
            <a:lstStyle>
              <a:lvl1pPr marL="0" marR="0" indent="0" algn="l" defTabSz="9326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6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Segoe UI" panose="020B0502040204020203" pitchFamily="34" charset="0"/>
                </a:defRPr>
              </a:lvl1pPr>
              <a:lvl2pPr marL="228582" marR="0" indent="0" algn="l" defTabSz="9326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333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457163" marR="0" indent="0" algn="l" defTabSz="9326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 sz="1167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842896" marR="0" indent="-180961" algn="l" defTabSz="93266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10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023856" marR="0" indent="-168262" algn="l" defTabSz="932667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Char char=""/>
                <a:tabLst/>
                <a:defRPr sz="800" kern="1200" spc="0" baseline="0">
                  <a:gradFill>
                    <a:gsLst>
                      <a:gs pos="1250">
                        <a:schemeClr val="tx1"/>
                      </a:gs>
                      <a:gs pos="100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64834" indent="-233167" algn="l" defTabSz="932667" rtl="0" eaLnBrk="1" latinLnBrk="0" hangingPunct="1">
                <a:spcBef>
                  <a:spcPct val="20000"/>
                </a:spcBef>
                <a:buFont typeface="Segoe UI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31169" indent="-233167" algn="l" defTabSz="932667" rtl="0" eaLnBrk="1" latinLnBrk="0" hangingPunct="1">
                <a:spcBef>
                  <a:spcPct val="20000"/>
                </a:spcBef>
                <a:buFont typeface="Segoe UI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97503" indent="-233167" algn="l" defTabSz="932667" rtl="0" eaLnBrk="1" latinLnBrk="0" hangingPunct="1">
                <a:spcBef>
                  <a:spcPct val="20000"/>
                </a:spcBef>
                <a:buFont typeface="Segoe UI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963837" indent="-233167" algn="l" defTabSz="932667" rtl="0" eaLnBrk="1" latinLnBrk="0" hangingPunct="1">
                <a:spcBef>
                  <a:spcPct val="20000"/>
                </a:spcBef>
                <a:buFont typeface="Segoe UI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6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Pause driven by IT admins</a:t>
              </a:r>
            </a:p>
            <a:p>
              <a:pPr marL="342886" marR="0" lvl="0" indent="-342886" algn="l" defTabSz="9326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Segoe UI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Feature, Driver, or Quality updates</a:t>
              </a:r>
            </a:p>
            <a:p>
              <a:pPr marL="342886" marR="0" lvl="0" indent="-342886" algn="l" defTabSz="9326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Segoe UI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Pause persists</a:t>
              </a:r>
            </a:p>
            <a:p>
              <a:pPr marL="342886" marR="0" lvl="0" indent="-342886" algn="l" defTabSz="9326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90000"/>
                <a:buFont typeface="Segoe UI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Resume at will</a:t>
              </a:r>
            </a:p>
            <a:p>
              <a:pPr marL="0" marR="0" lvl="0" indent="0" algn="l" defTabSz="9326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90000"/>
                <a:buFont typeface="Wingdings" panose="05000000000000000000" pitchFamily="2" charset="2"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58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9CC9B4-2EBF-9160-98DF-8290990BBD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0354" y="2766219"/>
            <a:ext cx="10514542" cy="71814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61940">
              <a:lnSpc>
                <a:spcPts val="5000"/>
              </a:lnSpc>
              <a:spcBef>
                <a:spcPts val="0"/>
              </a:spcBef>
              <a:defRPr/>
            </a:pPr>
            <a:r>
              <a:rPr lang="en-US" sz="5000" spc="0">
                <a:ln>
                  <a:noFill/>
                </a:ln>
                <a:solidFill>
                  <a:srgbClr val="1B1B1B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Support and Communications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19D44B-CDDD-885C-545B-7A3432C92BD4}"/>
              </a:ext>
            </a:extLst>
          </p:cNvPr>
          <p:cNvSpPr txBox="1"/>
          <p:nvPr/>
        </p:nvSpPr>
        <p:spPr>
          <a:xfrm>
            <a:off x="420354" y="3774028"/>
            <a:ext cx="4240353" cy="435953"/>
          </a:xfrm>
          <a:prstGeom prst="rect">
            <a:avLst/>
          </a:prstGeom>
          <a:noFill/>
        </p:spPr>
        <p:txBody>
          <a:bodyPr wrap="square" lIns="76200" tIns="38100" rIns="76200" bIns="38100" anchor="t">
            <a:spAutoFit/>
          </a:bodyPr>
          <a:lstStyle/>
          <a:p>
            <a:pPr marL="0" marR="0" lvl="0" indent="0" algn="l" defTabSz="761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Messages and ticketing</a:t>
            </a:r>
          </a:p>
        </p:txBody>
      </p:sp>
    </p:spTree>
    <p:extLst>
      <p:ext uri="{BB962C8B-B14F-4D97-AF65-F5344CB8AC3E}">
        <p14:creationId xmlns:p14="http://schemas.microsoft.com/office/powerpoint/2010/main" val="1550524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10404-F118-76D4-BC8F-A1D4FD815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11" y="471351"/>
            <a:ext cx="2656527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600">
                <a:latin typeface="+mj-lt"/>
                <a:cs typeface="Segoe UI" pitchFamily="34" charset="0"/>
              </a:rPr>
              <a:t>Ticketing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2A366-CCF8-DEEB-70D4-B573CD19B252}"/>
              </a:ext>
            </a:extLst>
          </p:cNvPr>
          <p:cNvSpPr txBox="1"/>
          <p:nvPr/>
        </p:nvSpPr>
        <p:spPr>
          <a:xfrm>
            <a:off x="543511" y="1074964"/>
            <a:ext cx="265652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2863" marR="0" lvl="0" indent="-142863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Self-Help </a:t>
            </a:r>
          </a:p>
          <a:p>
            <a:pPr marL="142863" marR="0" lvl="0" indent="-142863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Single point of contact</a:t>
            </a:r>
          </a:p>
          <a:p>
            <a:pPr marL="142863" marR="0" lvl="0" indent="-142863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Support history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3" name="Group 2" descr="This is a group of four different troubleshooting ticket screen options: self-help; single point of contact; and support history.">
            <a:extLst>
              <a:ext uri="{FF2B5EF4-FFF2-40B4-BE49-F238E27FC236}">
                <a16:creationId xmlns:a16="http://schemas.microsoft.com/office/drawing/2014/main" id="{D3E9670D-BAA0-014A-BC78-F91AAF613C51}"/>
              </a:ext>
            </a:extLst>
          </p:cNvPr>
          <p:cNvGrpSpPr/>
          <p:nvPr/>
        </p:nvGrpSpPr>
        <p:grpSpPr>
          <a:xfrm>
            <a:off x="202909" y="489638"/>
            <a:ext cx="11781258" cy="6034985"/>
            <a:chOff x="243490" y="587566"/>
            <a:chExt cx="14137510" cy="72419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2864B49-053D-DD40-A162-DB9779A16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2615" y="587566"/>
              <a:ext cx="8229600" cy="238816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04DC01-6B18-87CA-D3AA-28ABB080C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59663" y="3233055"/>
              <a:ext cx="4121337" cy="459649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FAEA557-D35F-72AA-8F2E-5FF6BA8CF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0636" y="3227387"/>
              <a:ext cx="5248627" cy="459649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D12F505-7AB4-50E8-9E12-030805B95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490" y="3227386"/>
              <a:ext cx="3946746" cy="45964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10993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196E3B-F0F7-61ED-E118-46A4725C1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94" y="477447"/>
            <a:ext cx="5691041" cy="5539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600">
                <a:latin typeface="+mj-lt"/>
                <a:cs typeface="Segoe UI" pitchFamily="34" charset="0"/>
              </a:rPr>
              <a:t>Service communication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6F1883-D0A0-0DE2-5500-D258937F1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5664" y="1604714"/>
            <a:ext cx="3734436" cy="135928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333">
                <a:solidFill>
                  <a:srgbClr val="0093F9"/>
                </a:solidFill>
                <a:latin typeface="+mj-lt"/>
              </a:rPr>
              <a:t>Message Center</a:t>
            </a:r>
          </a:p>
          <a:p>
            <a:pPr marL="285739" indent="-285739" defTabSz="932629"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Char char="•"/>
              <a:defRPr/>
            </a:pPr>
            <a:r>
              <a:rPr lang="en-US" sz="1500">
                <a:solidFill>
                  <a:prstClr val="black"/>
                </a:solidFill>
                <a:latin typeface="Segoe UI"/>
              </a:rPr>
              <a:t>Update release notifications</a:t>
            </a:r>
          </a:p>
          <a:p>
            <a:pPr marL="285739" indent="-285739" defTabSz="932629"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Char char="•"/>
              <a:defRPr/>
            </a:pPr>
            <a:r>
              <a:rPr lang="en-US" sz="1500">
                <a:solidFill>
                  <a:prstClr val="black"/>
                </a:solidFill>
                <a:latin typeface="Segoe UI"/>
              </a:rPr>
              <a:t>Service feature announcements</a:t>
            </a:r>
          </a:p>
          <a:p>
            <a:pPr marL="285739" indent="-285739" defTabSz="932629">
              <a:spcBef>
                <a:spcPts val="0"/>
              </a:spcBef>
              <a:spcAft>
                <a:spcPts val="1200"/>
              </a:spcAft>
              <a:buFont typeface="Segoe UI" panose="020B0604020202020204" pitchFamily="34" charset="0"/>
              <a:buChar char="•"/>
              <a:defRPr/>
            </a:pPr>
            <a:r>
              <a:rPr lang="en-US" sz="1500">
                <a:solidFill>
                  <a:prstClr val="black"/>
                </a:solidFill>
                <a:latin typeface="Segoe UI"/>
              </a:rPr>
              <a:t>Available via email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19F18B0-1129-EF19-2046-9E8F347709D4}"/>
              </a:ext>
            </a:extLst>
          </p:cNvPr>
          <p:cNvSpPr txBox="1">
            <a:spLocks/>
          </p:cNvSpPr>
          <p:nvPr/>
        </p:nvSpPr>
        <p:spPr>
          <a:xfrm>
            <a:off x="486833" y="3077884"/>
            <a:ext cx="10514542" cy="1862198"/>
          </a:xfrm>
          <a:prstGeom prst="rect">
            <a:avLst/>
          </a:prstGeom>
        </p:spPr>
        <p:txBody>
          <a:bodyPr/>
          <a:lstStyle>
            <a:lvl1pPr marL="0" marR="0" indent="0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920" kern="1200" spc="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74309" marR="0" indent="0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8618" marR="0" indent="0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11516" marR="0" indent="-217162" algn="l" defTabSz="11192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28676" marR="0" indent="-201922" algn="l" defTabSz="11192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96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077924" indent="-279812" algn="l" defTabSz="1119245" rtl="0" eaLnBrk="1" latinLnBrk="0" hangingPunct="1">
              <a:spcBef>
                <a:spcPct val="20000"/>
              </a:spcBef>
              <a:buFont typeface="Segoe UI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37548" indent="-279812" algn="l" defTabSz="1119245" rtl="0" eaLnBrk="1" latinLnBrk="0" hangingPunct="1">
              <a:spcBef>
                <a:spcPct val="20000"/>
              </a:spcBef>
              <a:buFont typeface="Segoe UI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97172" indent="-279812" algn="l" defTabSz="1119245" rtl="0" eaLnBrk="1" latinLnBrk="0" hangingPunct="1">
              <a:spcBef>
                <a:spcPct val="20000"/>
              </a:spcBef>
              <a:buFont typeface="Segoe UI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6795" indent="-279812" algn="l" defTabSz="1119245" rtl="0" eaLnBrk="1" latinLnBrk="0" hangingPunct="1">
              <a:spcBef>
                <a:spcPct val="20000"/>
              </a:spcBef>
              <a:buFont typeface="Segoe UI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Service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CA6CCD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Health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CA6CCD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Dashboard</a:t>
            </a:r>
          </a:p>
          <a:p>
            <a:pPr marL="285739" marR="0" lvl="0" indent="-285739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Service pauses</a:t>
            </a:r>
          </a:p>
          <a:p>
            <a:pPr marL="285739" marR="0" lvl="0" indent="-285739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Known Incidents</a:t>
            </a:r>
          </a:p>
          <a:p>
            <a:pPr marL="285739" marR="0" lvl="0" indent="-285739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Customer advisories</a:t>
            </a:r>
          </a:p>
          <a:p>
            <a:pPr marL="285739" marR="0" lvl="0" indent="-285739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Available via Email</a:t>
            </a:r>
          </a:p>
          <a:p>
            <a:pPr marL="285739" marR="0" lvl="0" indent="-285739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8D5F08A-1D4A-777F-8EAE-7897D31EED6C}"/>
              </a:ext>
            </a:extLst>
          </p:cNvPr>
          <p:cNvSpPr txBox="1">
            <a:spLocks/>
          </p:cNvSpPr>
          <p:nvPr/>
        </p:nvSpPr>
        <p:spPr>
          <a:xfrm>
            <a:off x="486833" y="5151654"/>
            <a:ext cx="10514542" cy="958409"/>
          </a:xfrm>
          <a:prstGeom prst="rect">
            <a:avLst/>
          </a:prstGeom>
        </p:spPr>
        <p:txBody>
          <a:bodyPr/>
          <a:lstStyle>
            <a:lvl1pPr marL="0" marR="0" indent="0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920" kern="1200" spc="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74309" marR="0" indent="0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48618" marR="0" indent="0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11516" marR="0" indent="-217162" algn="l" defTabSz="11192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20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28676" marR="0" indent="-201922" algn="l" defTabSz="11192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960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077924" indent="-279812" algn="l" defTabSz="1119245" rtl="0" eaLnBrk="1" latinLnBrk="0" hangingPunct="1">
              <a:spcBef>
                <a:spcPct val="20000"/>
              </a:spcBef>
              <a:buFont typeface="Segoe UI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37548" indent="-279812" algn="l" defTabSz="1119245" rtl="0" eaLnBrk="1" latinLnBrk="0" hangingPunct="1">
              <a:spcBef>
                <a:spcPct val="20000"/>
              </a:spcBef>
              <a:buFont typeface="Segoe UI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97172" indent="-279812" algn="l" defTabSz="1119245" rtl="0" eaLnBrk="1" latinLnBrk="0" hangingPunct="1">
              <a:spcBef>
                <a:spcPct val="20000"/>
              </a:spcBef>
              <a:buFont typeface="Segoe UI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6795" indent="-279812" algn="l" defTabSz="1119245" rtl="0" eaLnBrk="1" latinLnBrk="0" hangingPunct="1">
              <a:spcBef>
                <a:spcPct val="20000"/>
              </a:spcBef>
              <a:buFont typeface="Segoe UI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In-context messaging</a:t>
            </a:r>
          </a:p>
          <a:p>
            <a:pPr marL="285739" marR="0" lvl="0" indent="-285739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Tenant health banners</a:t>
            </a:r>
          </a:p>
          <a:p>
            <a:pPr marL="285739" marR="0" lvl="0" indent="-285739" algn="l" defTabSz="9326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‘Inactive state’ for licensing issues</a:t>
            </a:r>
          </a:p>
          <a:p>
            <a:pPr marL="0" marR="0" lvl="0" indent="0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39" marR="0" lvl="0" indent="-285739" algn="l" defTabSz="1119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5" name="Group 4" descr="This group represents different service communication screen shots: message center; service health dashboard; and in-context messaging screens. ">
            <a:extLst>
              <a:ext uri="{FF2B5EF4-FFF2-40B4-BE49-F238E27FC236}">
                <a16:creationId xmlns:a16="http://schemas.microsoft.com/office/drawing/2014/main" id="{9B0E2BCC-3289-1F46-5A70-5398497B3F1B}"/>
              </a:ext>
            </a:extLst>
          </p:cNvPr>
          <p:cNvGrpSpPr/>
          <p:nvPr/>
        </p:nvGrpSpPr>
        <p:grpSpPr>
          <a:xfrm>
            <a:off x="6133052" y="104110"/>
            <a:ext cx="4981046" cy="6567566"/>
            <a:chOff x="7359662" y="124931"/>
            <a:chExt cx="5977255" cy="7881079"/>
          </a:xfrm>
        </p:grpSpPr>
        <p:pic>
          <p:nvPicPr>
            <p:cNvPr id="12" name="Picture Placeholder 10">
              <a:extLst>
                <a:ext uri="{FF2B5EF4-FFF2-40B4-BE49-F238E27FC236}">
                  <a16:creationId xmlns:a16="http://schemas.microsoft.com/office/drawing/2014/main" id="{891C353D-20D9-89C6-35EF-8BC999425D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4" t="-329"/>
            <a:stretch/>
          </p:blipFill>
          <p:spPr>
            <a:xfrm>
              <a:off x="7359662" y="124931"/>
              <a:ext cx="5977255" cy="2423019"/>
            </a:xfrm>
            <a:prstGeom prst="roundRect">
              <a:avLst>
                <a:gd name="adj" fmla="val 792"/>
              </a:avLst>
            </a:prstGeom>
            <a:effectLst>
              <a:outerShdw blurRad="266700" dist="228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Placeholder 10" descr="A screenshot depicting the Microsoft 365 admin center interface focused on the service health dashboard with no legible information">
              <a:extLst>
                <a:ext uri="{FF2B5EF4-FFF2-40B4-BE49-F238E27FC236}">
                  <a16:creationId xmlns:a16="http://schemas.microsoft.com/office/drawing/2014/main" id="{BE985338-D042-6FBC-E01F-E52E22E24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gray">
            <a:xfrm>
              <a:off x="7359662" y="2687292"/>
              <a:ext cx="5977255" cy="2511325"/>
            </a:xfrm>
            <a:prstGeom prst="roundRect">
              <a:avLst>
                <a:gd name="adj" fmla="val 792"/>
              </a:avLst>
            </a:prstGeom>
            <a:effectLst>
              <a:outerShdw blurRad="266700" dist="228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308EDC-5D87-C6E1-ED45-C35A39996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6394" t="53155" r="497"/>
            <a:stretch/>
          </p:blipFill>
          <p:spPr>
            <a:xfrm>
              <a:off x="7366000" y="5271707"/>
              <a:ext cx="5970917" cy="426575"/>
            </a:xfrm>
            <a:prstGeom prst="roundRect">
              <a:avLst>
                <a:gd name="adj" fmla="val 792"/>
              </a:avLst>
            </a:prstGeom>
            <a:effectLst>
              <a:outerShdw blurRad="266700" dist="2286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7B7511-A4BF-70D3-85FD-A39CCF225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9662" y="5771372"/>
              <a:ext cx="5970917" cy="2234638"/>
            </a:xfrm>
            <a:prstGeom prst="roundRect">
              <a:avLst>
                <a:gd name="adj" fmla="val 792"/>
              </a:avLst>
            </a:prstGeom>
            <a:effectLst>
              <a:outerShdw blurRad="266700" dist="2286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88237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A2CB-717D-2C88-B46B-35D8718C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7" y="477013"/>
            <a:ext cx="11217487" cy="110799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  <a:cs typeface="Segoe UI" pitchFamily="34" charset="0"/>
              </a:rPr>
              <a:t>Re-assign update management from Configuration Manager to Autopatch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8E34B5-1C84-AC52-3633-4A741D2836EA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85217" y="1781104"/>
            <a:ext cx="4577292" cy="2010487"/>
          </a:xfrm>
        </p:spPr>
        <p:txBody>
          <a:bodyPr/>
          <a:lstStyle/>
          <a:p>
            <a:pPr marL="285739" indent="-285739">
              <a:buFont typeface="Segoe UI" panose="020B0604020202020204" pitchFamily="34" charset="0"/>
              <a:buChar char="•"/>
            </a:pPr>
            <a:r>
              <a:rPr lang="en-US" sz="2333"/>
              <a:t>Phased deployment via Slider Collections</a:t>
            </a:r>
          </a:p>
          <a:p>
            <a:pPr marL="0" indent="0">
              <a:buNone/>
            </a:pPr>
            <a:endParaRPr lang="en-US" sz="2333"/>
          </a:p>
          <a:p>
            <a:pPr marL="285739" indent="-285739">
              <a:buFont typeface="Segoe UI" panose="020B0604020202020204" pitchFamily="34" charset="0"/>
              <a:buChar char="•"/>
            </a:pPr>
            <a:r>
              <a:rPr lang="en-US" sz="2333"/>
              <a:t>Slide the Windows Update slider</a:t>
            </a:r>
          </a:p>
          <a:p>
            <a:endParaRPr lang="en-US" sz="2333"/>
          </a:p>
        </p:txBody>
      </p:sp>
      <p:pic>
        <p:nvPicPr>
          <p:cNvPr id="4" name="2022-11-21 12-05-40" descr="A video demonstrating step by step how to re-assign update management from Configuration Manager to Autopatch. ">
            <a:hlinkClick r:id="" action="ppaction://media"/>
            <a:extLst>
              <a:ext uri="{FF2B5EF4-FFF2-40B4-BE49-F238E27FC236}">
                <a16:creationId xmlns:a16="http://schemas.microsoft.com/office/drawing/2014/main" id="{246B563C-9856-9CD8-019C-CFA3D34D4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6648" y="1521223"/>
            <a:ext cx="6186055" cy="49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9755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9A2CB-717D-2C88-B46B-35D8718C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7" y="483109"/>
            <a:ext cx="11217487" cy="110799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600">
                <a:solidFill>
                  <a:schemeClr val="tx1"/>
                </a:solidFill>
                <a:latin typeface="+mj-lt"/>
                <a:cs typeface="Segoe UI" pitchFamily="34" charset="0"/>
              </a:rPr>
              <a:t>Re-assign update management from WSUS </a:t>
            </a:r>
            <a:br>
              <a:rPr lang="en-US" sz="3600">
                <a:solidFill>
                  <a:schemeClr val="tx1"/>
                </a:solidFill>
                <a:latin typeface="+mj-lt"/>
                <a:cs typeface="Segoe UI" pitchFamily="34" charset="0"/>
              </a:rPr>
            </a:br>
            <a:r>
              <a:rPr lang="en-US" sz="3600">
                <a:solidFill>
                  <a:schemeClr val="tx1"/>
                </a:solidFill>
                <a:latin typeface="+mj-lt"/>
                <a:cs typeface="Segoe UI" pitchFamily="34" charset="0"/>
              </a:rPr>
              <a:t>to Autopatch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D8E34B5-1C84-AC52-3633-4A741D2836EA}"/>
              </a:ext>
            </a:extLst>
          </p:cNvPr>
          <p:cNvSpPr txBox="1">
            <a:spLocks/>
          </p:cNvSpPr>
          <p:nvPr/>
        </p:nvSpPr>
        <p:spPr>
          <a:xfrm>
            <a:off x="528398" y="1695236"/>
            <a:ext cx="9903077" cy="3918479"/>
          </a:xfrm>
          <a:prstGeom prst="rect">
            <a:avLst/>
          </a:prstGeom>
        </p:spPr>
        <p:txBody>
          <a:bodyPr/>
          <a:lstStyle>
            <a:lvl1pPr marL="274320" marR="0" indent="-27432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336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548640" marR="0" indent="-27432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8670" marR="0" indent="-24003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92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11556" marR="0" indent="-21717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8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28726" marR="0" indent="-20193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8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78048" indent="-279823" algn="l" defTabSz="1119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37694" indent="-279823" algn="l" defTabSz="1119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97340" indent="-279823" algn="l" defTabSz="1119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56986" indent="-279823" algn="l" defTabSz="111929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39" marR="0" lvl="0" indent="-285739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endParaRPr kumimoji="0" lang="en-US" sz="2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39" marR="0" lvl="0" indent="-285739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Complete Windows Autopatch onboarding</a:t>
            </a:r>
          </a:p>
          <a:p>
            <a:pPr marL="0" marR="0" lvl="0" indent="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39" marR="0" lvl="0" indent="-285739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Remove WSUS GPO policy from device</a:t>
            </a:r>
          </a:p>
          <a:p>
            <a:pPr marL="0" marR="0" lvl="0" indent="0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2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  <a:p>
            <a:pPr marL="285739" marR="0" lvl="0" indent="-285739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Ensure “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Do not connect to any Windows Update Internet locations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” is set to ’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disabled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’ or ‘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Not Configured</a:t>
            </a:r>
            <a:r>
              <a:rPr kumimoji="0" lang="en-US" sz="23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" panose="020B0502040204020203" pitchFamily="34" charset="0"/>
              </a:rPr>
              <a:t>’</a:t>
            </a:r>
          </a:p>
          <a:p>
            <a:pPr marL="285739" marR="0" lvl="0" indent="-285739" algn="l" defTabSz="111929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Segoe UI" panose="020B0604020202020204" pitchFamily="34" charset="0"/>
              <a:buChar char="•"/>
              <a:tabLst/>
              <a:defRPr/>
            </a:pPr>
            <a:endParaRPr kumimoji="0" lang="en-US" sz="23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89051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D770AD-64C9-D2CA-86BC-F8AF1DCC45A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5545" y="1162812"/>
            <a:ext cx="10360908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>
              <a:defRPr sz="400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</a:rPr>
              <a:t>Expertise and tools for your journey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1DD49C-ABAA-220D-1125-85E9C1E905B1}"/>
              </a:ext>
            </a:extLst>
          </p:cNvPr>
          <p:cNvGrpSpPr/>
          <p:nvPr/>
        </p:nvGrpSpPr>
        <p:grpSpPr>
          <a:xfrm>
            <a:off x="1948123" y="2270196"/>
            <a:ext cx="4156845" cy="3134588"/>
            <a:chOff x="1253714" y="2270196"/>
            <a:chExt cx="3074305" cy="3134588"/>
          </a:xfrm>
        </p:grpSpPr>
        <p:sp>
          <p:nvSpPr>
            <p:cNvPr id="30" name="Rounded Rectangle 1">
              <a:extLst>
                <a:ext uri="{FF2B5EF4-FFF2-40B4-BE49-F238E27FC236}">
                  <a16:creationId xmlns:a16="http://schemas.microsoft.com/office/drawing/2014/main" id="{3EF2F2D5-5FF6-13B1-E13C-CDCE0E767F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1253714" y="2270196"/>
              <a:ext cx="3074305" cy="3134588"/>
            </a:xfrm>
            <a:prstGeom prst="roundRect">
              <a:avLst>
                <a:gd name="adj" fmla="val 2901"/>
              </a:avLst>
            </a:prstGeom>
            <a:solidFill>
              <a:schemeClr val="tx1"/>
            </a:solidFill>
            <a:ln w="12700" cap="rnd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Segoe UI" pitchFamily="34" charset="0"/>
              </a:endParaRPr>
            </a:p>
          </p:txBody>
        </p:sp>
        <p:sp>
          <p:nvSpPr>
            <p:cNvPr id="19" name="Graphic 17">
              <a:extLst>
                <a:ext uri="{FF2B5EF4-FFF2-40B4-BE49-F238E27FC236}">
                  <a16:creationId xmlns:a16="http://schemas.microsoft.com/office/drawing/2014/main" id="{1671C1AE-48F5-63FC-81E7-056521914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87030" y="2624777"/>
              <a:ext cx="456509" cy="632875"/>
            </a:xfrm>
            <a:custGeom>
              <a:avLst/>
              <a:gdLst>
                <a:gd name="connsiteX0" fmla="*/ 415870 w 718428"/>
                <a:gd name="connsiteY0" fmla="*/ 510576 h 794216"/>
                <a:gd name="connsiteX1" fmla="*/ 425560 w 718428"/>
                <a:gd name="connsiteY1" fmla="*/ 453816 h 794216"/>
                <a:gd name="connsiteX2" fmla="*/ 85052 w 718428"/>
                <a:gd name="connsiteY2" fmla="*/ 453816 h 794216"/>
                <a:gd name="connsiteX3" fmla="*/ 0 w 718428"/>
                <a:gd name="connsiteY3" fmla="*/ 538899 h 794216"/>
                <a:gd name="connsiteX4" fmla="*/ 0 w 718428"/>
                <a:gd name="connsiteY4" fmla="*/ 573705 h 794216"/>
                <a:gd name="connsiteX5" fmla="*/ 19302 w 718428"/>
                <a:gd name="connsiteY5" fmla="*/ 634076 h 794216"/>
                <a:gd name="connsiteX6" fmla="*/ 302426 w 718428"/>
                <a:gd name="connsiteY6" fmla="*/ 756522 h 794216"/>
                <a:gd name="connsiteX7" fmla="*/ 453690 w 718428"/>
                <a:gd name="connsiteY7" fmla="*/ 732741 h 794216"/>
                <a:gd name="connsiteX8" fmla="*/ 453690 w 718428"/>
                <a:gd name="connsiteY8" fmla="*/ 617594 h 794216"/>
                <a:gd name="connsiteX9" fmla="*/ 415870 w 718428"/>
                <a:gd name="connsiteY9" fmla="*/ 510576 h 794216"/>
                <a:gd name="connsiteX10" fmla="*/ 302426 w 718428"/>
                <a:gd name="connsiteY10" fmla="*/ 0 h 794216"/>
                <a:gd name="connsiteX11" fmla="*/ 491525 w 718428"/>
                <a:gd name="connsiteY11" fmla="*/ 189164 h 794216"/>
                <a:gd name="connsiteX12" fmla="*/ 302426 w 718428"/>
                <a:gd name="connsiteY12" fmla="*/ 378327 h 794216"/>
                <a:gd name="connsiteX13" fmla="*/ 113325 w 718428"/>
                <a:gd name="connsiteY13" fmla="*/ 189164 h 794216"/>
                <a:gd name="connsiteX14" fmla="*/ 302426 w 718428"/>
                <a:gd name="connsiteY14" fmla="*/ 0 h 794216"/>
                <a:gd name="connsiteX15" fmla="*/ 718429 w 718428"/>
                <a:gd name="connsiteY15" fmla="*/ 510576 h 794216"/>
                <a:gd name="connsiteX16" fmla="*/ 586060 w 718428"/>
                <a:gd name="connsiteY16" fmla="*/ 642991 h 794216"/>
                <a:gd name="connsiteX17" fmla="*/ 453690 w 718428"/>
                <a:gd name="connsiteY17" fmla="*/ 510576 h 794216"/>
                <a:gd name="connsiteX18" fmla="*/ 586060 w 718428"/>
                <a:gd name="connsiteY18" fmla="*/ 378161 h 794216"/>
                <a:gd name="connsiteX19" fmla="*/ 718429 w 718428"/>
                <a:gd name="connsiteY19" fmla="*/ 510576 h 794216"/>
                <a:gd name="connsiteX20" fmla="*/ 680609 w 718428"/>
                <a:gd name="connsiteY20" fmla="*/ 652154 h 794216"/>
                <a:gd name="connsiteX21" fmla="*/ 586060 w 718428"/>
                <a:gd name="connsiteY21" fmla="*/ 680822 h 794216"/>
                <a:gd name="connsiteX22" fmla="*/ 491510 w 718428"/>
                <a:gd name="connsiteY22" fmla="*/ 652154 h 794216"/>
                <a:gd name="connsiteX23" fmla="*/ 491510 w 718428"/>
                <a:gd name="connsiteY23" fmla="*/ 784743 h 794216"/>
                <a:gd name="connsiteX24" fmla="*/ 506332 w 718428"/>
                <a:gd name="connsiteY24" fmla="*/ 792530 h 794216"/>
                <a:gd name="connsiteX25" fmla="*/ 586060 w 718428"/>
                <a:gd name="connsiteY25" fmla="*/ 737574 h 794216"/>
                <a:gd name="connsiteX26" fmla="*/ 665791 w 718428"/>
                <a:gd name="connsiteY26" fmla="*/ 792530 h 794216"/>
                <a:gd name="connsiteX27" fmla="*/ 680609 w 718428"/>
                <a:gd name="connsiteY27" fmla="*/ 784743 h 794216"/>
                <a:gd name="connsiteX28" fmla="*/ 680609 w 718428"/>
                <a:gd name="connsiteY28" fmla="*/ 652154 h 794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718428" h="794216">
                  <a:moveTo>
                    <a:pt x="415870" y="510576"/>
                  </a:moveTo>
                  <a:cubicBezTo>
                    <a:pt x="415870" y="490675"/>
                    <a:pt x="419285" y="471568"/>
                    <a:pt x="425560" y="453816"/>
                  </a:cubicBezTo>
                  <a:lnTo>
                    <a:pt x="85052" y="453816"/>
                  </a:lnTo>
                  <a:cubicBezTo>
                    <a:pt x="38079" y="453816"/>
                    <a:pt x="0" y="491908"/>
                    <a:pt x="0" y="538899"/>
                  </a:cubicBezTo>
                  <a:lnTo>
                    <a:pt x="0" y="573705"/>
                  </a:lnTo>
                  <a:cubicBezTo>
                    <a:pt x="0" y="595345"/>
                    <a:pt x="6747" y="616449"/>
                    <a:pt x="19302" y="634076"/>
                  </a:cubicBezTo>
                  <a:cubicBezTo>
                    <a:pt x="77626" y="715960"/>
                    <a:pt x="173044" y="756522"/>
                    <a:pt x="302426" y="756522"/>
                  </a:cubicBezTo>
                  <a:cubicBezTo>
                    <a:pt x="359541" y="756522"/>
                    <a:pt x="410054" y="748618"/>
                    <a:pt x="453690" y="732741"/>
                  </a:cubicBezTo>
                  <a:lnTo>
                    <a:pt x="453690" y="617594"/>
                  </a:lnTo>
                  <a:cubicBezTo>
                    <a:pt x="430038" y="588352"/>
                    <a:pt x="415870" y="551122"/>
                    <a:pt x="415870" y="510576"/>
                  </a:cubicBezTo>
                  <a:close/>
                  <a:moveTo>
                    <a:pt x="302426" y="0"/>
                  </a:moveTo>
                  <a:cubicBezTo>
                    <a:pt x="406862" y="0"/>
                    <a:pt x="491525" y="84692"/>
                    <a:pt x="491525" y="189164"/>
                  </a:cubicBezTo>
                  <a:cubicBezTo>
                    <a:pt x="491525" y="293637"/>
                    <a:pt x="406862" y="378327"/>
                    <a:pt x="302426" y="378327"/>
                  </a:cubicBezTo>
                  <a:cubicBezTo>
                    <a:pt x="197988" y="378327"/>
                    <a:pt x="113325" y="293637"/>
                    <a:pt x="113325" y="189164"/>
                  </a:cubicBezTo>
                  <a:cubicBezTo>
                    <a:pt x="113325" y="84692"/>
                    <a:pt x="197988" y="0"/>
                    <a:pt x="302426" y="0"/>
                  </a:cubicBezTo>
                  <a:close/>
                  <a:moveTo>
                    <a:pt x="718429" y="510576"/>
                  </a:moveTo>
                  <a:cubicBezTo>
                    <a:pt x="718429" y="583708"/>
                    <a:pt x="659165" y="642991"/>
                    <a:pt x="586060" y="642991"/>
                  </a:cubicBezTo>
                  <a:cubicBezTo>
                    <a:pt x="512954" y="642991"/>
                    <a:pt x="453690" y="583708"/>
                    <a:pt x="453690" y="510576"/>
                  </a:cubicBezTo>
                  <a:cubicBezTo>
                    <a:pt x="453690" y="437447"/>
                    <a:pt x="512954" y="378161"/>
                    <a:pt x="586060" y="378161"/>
                  </a:cubicBezTo>
                  <a:cubicBezTo>
                    <a:pt x="659165" y="378161"/>
                    <a:pt x="718429" y="437447"/>
                    <a:pt x="718429" y="510576"/>
                  </a:cubicBezTo>
                  <a:close/>
                  <a:moveTo>
                    <a:pt x="680609" y="652154"/>
                  </a:moveTo>
                  <a:cubicBezTo>
                    <a:pt x="653568" y="670262"/>
                    <a:pt x="621047" y="680822"/>
                    <a:pt x="586060" y="680822"/>
                  </a:cubicBezTo>
                  <a:cubicBezTo>
                    <a:pt x="551072" y="680822"/>
                    <a:pt x="518551" y="670262"/>
                    <a:pt x="491510" y="652154"/>
                  </a:cubicBezTo>
                  <a:lnTo>
                    <a:pt x="491510" y="784743"/>
                  </a:lnTo>
                  <a:cubicBezTo>
                    <a:pt x="491510" y="792364"/>
                    <a:pt x="500057" y="796853"/>
                    <a:pt x="506332" y="792530"/>
                  </a:cubicBezTo>
                  <a:lnTo>
                    <a:pt x="586060" y="737574"/>
                  </a:lnTo>
                  <a:lnTo>
                    <a:pt x="665791" y="792530"/>
                  </a:lnTo>
                  <a:cubicBezTo>
                    <a:pt x="672062" y="796853"/>
                    <a:pt x="680609" y="792364"/>
                    <a:pt x="680609" y="784743"/>
                  </a:cubicBezTo>
                  <a:lnTo>
                    <a:pt x="680609" y="6521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507279-6D44-5BE3-7268-06B5C91626E8}"/>
                </a:ext>
              </a:extLst>
            </p:cNvPr>
            <p:cNvSpPr txBox="1"/>
            <p:nvPr/>
          </p:nvSpPr>
          <p:spPr>
            <a:xfrm>
              <a:off x="1485325" y="3648599"/>
              <a:ext cx="2601388" cy="889025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8661C5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Get Insights and shape the future of AI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/>
                  <a:ea typeface="+mn-ea"/>
                  <a:cs typeface="Segoe UI Semibold" panose="020B0502040204020203" pitchFamily="34" charset="0"/>
                </a:rPr>
                <a:t>by joining the Windows customer connection program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D1E822C-B69C-9C2F-28B0-4AD8D6D602A9}"/>
                </a:ext>
              </a:extLst>
            </p:cNvPr>
            <p:cNvSpPr/>
            <p:nvPr/>
          </p:nvSpPr>
          <p:spPr bwMode="auto">
            <a:xfrm>
              <a:off x="1427997" y="4686644"/>
              <a:ext cx="2658716" cy="4545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2000">
                  <a:srgbClr val="E77DC6"/>
                </a:gs>
                <a:gs pos="58000">
                  <a:srgbClr val="D962FA">
                    <a:lumMod val="84000"/>
                  </a:srgbClr>
                </a:gs>
                <a:gs pos="15000">
                  <a:srgbClr val="0B87DE"/>
                </a:gs>
                <a:gs pos="100000">
                  <a:srgbClr val="F69991"/>
                </a:gs>
              </a:gsLst>
              <a:lin ang="36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aka.ms/</a:t>
              </a:r>
              <a:r>
                <a:rPr kumimoji="0" lang="en-US" sz="1400" b="1" i="0" u="none" strike="noStrike" kern="1200" cap="none" spc="0" normalizeH="0" baseline="0" noProof="0" err="1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JoinWCCP</a:t>
              </a:r>
              <a:endParaRPr kumimoji="0" lang="en-US" sz="1400" b="1" i="0" u="none" strike="noStrike" kern="1200" cap="none" spc="0" normalizeH="0" baseline="0" noProof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Semibold"/>
                <a:ea typeface="+mn-ea"/>
                <a:cs typeface="Segoe UI Semibold" panose="020B0502040204020203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34DB9B-16F5-F414-C0B4-6B9512691394}"/>
              </a:ext>
            </a:extLst>
          </p:cNvPr>
          <p:cNvGrpSpPr/>
          <p:nvPr/>
        </p:nvGrpSpPr>
        <p:grpSpPr>
          <a:xfrm>
            <a:off x="6302179" y="2270196"/>
            <a:ext cx="3941698" cy="3134588"/>
            <a:chOff x="7868827" y="2270196"/>
            <a:chExt cx="3074305" cy="3134588"/>
          </a:xfrm>
        </p:grpSpPr>
        <p:sp>
          <p:nvSpPr>
            <p:cNvPr id="22" name="Rounded Rectangle 1">
              <a:extLst>
                <a:ext uri="{FF2B5EF4-FFF2-40B4-BE49-F238E27FC236}">
                  <a16:creationId xmlns:a16="http://schemas.microsoft.com/office/drawing/2014/main" id="{F6379D70-B3AF-76B3-A431-EB6742534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7868827" y="2270196"/>
              <a:ext cx="3074305" cy="3134588"/>
            </a:xfrm>
            <a:prstGeom prst="roundRect">
              <a:avLst>
                <a:gd name="adj" fmla="val 2901"/>
              </a:avLst>
            </a:prstGeom>
            <a:solidFill>
              <a:schemeClr val="tx1"/>
            </a:solidFill>
            <a:ln w="12700" cap="rnd">
              <a:solidFill>
                <a:schemeClr val="bg1">
                  <a:lumMod val="75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Segoe UI" pitchFamily="34" charset="0"/>
              </a:endParaRPr>
            </a:p>
          </p:txBody>
        </p:sp>
        <p:sp>
          <p:nvSpPr>
            <p:cNvPr id="36" name="Graphic 32">
              <a:extLst>
                <a:ext uri="{FF2B5EF4-FFF2-40B4-BE49-F238E27FC236}">
                  <a16:creationId xmlns:a16="http://schemas.microsoft.com/office/drawing/2014/main" id="{3108AF80-9C74-98E5-AF26-93A53A524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157098" y="2624777"/>
              <a:ext cx="515748" cy="632875"/>
            </a:xfrm>
            <a:custGeom>
              <a:avLst/>
              <a:gdLst>
                <a:gd name="connsiteX0" fmla="*/ 104775 w 381000"/>
                <a:gd name="connsiteY0" fmla="*/ 114300 h 371475"/>
                <a:gd name="connsiteX1" fmla="*/ 161925 w 381000"/>
                <a:gd name="connsiteY1" fmla="*/ 57150 h 371475"/>
                <a:gd name="connsiteX2" fmla="*/ 104775 w 381000"/>
                <a:gd name="connsiteY2" fmla="*/ 0 h 371475"/>
                <a:gd name="connsiteX3" fmla="*/ 47625 w 381000"/>
                <a:gd name="connsiteY3" fmla="*/ 57150 h 371475"/>
                <a:gd name="connsiteX4" fmla="*/ 104775 w 381000"/>
                <a:gd name="connsiteY4" fmla="*/ 114300 h 371475"/>
                <a:gd name="connsiteX5" fmla="*/ 276225 w 381000"/>
                <a:gd name="connsiteY5" fmla="*/ 114300 h 371475"/>
                <a:gd name="connsiteX6" fmla="*/ 333375 w 381000"/>
                <a:gd name="connsiteY6" fmla="*/ 57150 h 371475"/>
                <a:gd name="connsiteX7" fmla="*/ 276225 w 381000"/>
                <a:gd name="connsiteY7" fmla="*/ 0 h 371475"/>
                <a:gd name="connsiteX8" fmla="*/ 219075 w 381000"/>
                <a:gd name="connsiteY8" fmla="*/ 57150 h 371475"/>
                <a:gd name="connsiteX9" fmla="*/ 276225 w 381000"/>
                <a:gd name="connsiteY9" fmla="*/ 114300 h 371475"/>
                <a:gd name="connsiteX10" fmla="*/ 0 w 381000"/>
                <a:gd name="connsiteY10" fmla="*/ 166177 h 371475"/>
                <a:gd name="connsiteX11" fmla="*/ 32827 w 381000"/>
                <a:gd name="connsiteY11" fmla="*/ 133350 h 371475"/>
                <a:gd name="connsiteX12" fmla="*/ 124495 w 381000"/>
                <a:gd name="connsiteY12" fmla="*/ 133350 h 371475"/>
                <a:gd name="connsiteX13" fmla="*/ 114300 w 381000"/>
                <a:gd name="connsiteY13" fmla="*/ 171450 h 371475"/>
                <a:gd name="connsiteX14" fmla="*/ 140098 w 381000"/>
                <a:gd name="connsiteY14" fmla="*/ 228600 h 371475"/>
                <a:gd name="connsiteX15" fmla="*/ 118552 w 381000"/>
                <a:gd name="connsiteY15" fmla="*/ 228600 h 371475"/>
                <a:gd name="connsiteX16" fmla="*/ 73716 w 381000"/>
                <a:gd name="connsiteY16" fmla="*/ 254365 h 371475"/>
                <a:gd name="connsiteX17" fmla="*/ 13514 w 381000"/>
                <a:gd name="connsiteY17" fmla="*/ 216568 h 371475"/>
                <a:gd name="connsiteX18" fmla="*/ 0 w 381000"/>
                <a:gd name="connsiteY18" fmla="*/ 170283 h 371475"/>
                <a:gd name="connsiteX19" fmla="*/ 0 w 381000"/>
                <a:gd name="connsiteY19" fmla="*/ 166177 h 371475"/>
                <a:gd name="connsiteX20" fmla="*/ 262448 w 381000"/>
                <a:gd name="connsiteY20" fmla="*/ 228600 h 371475"/>
                <a:gd name="connsiteX21" fmla="*/ 307284 w 381000"/>
                <a:gd name="connsiteY21" fmla="*/ 254365 h 371475"/>
                <a:gd name="connsiteX22" fmla="*/ 367486 w 381000"/>
                <a:gd name="connsiteY22" fmla="*/ 216568 h 371475"/>
                <a:gd name="connsiteX23" fmla="*/ 381000 w 381000"/>
                <a:gd name="connsiteY23" fmla="*/ 170283 h 371475"/>
                <a:gd name="connsiteX24" fmla="*/ 381000 w 381000"/>
                <a:gd name="connsiteY24" fmla="*/ 166177 h 371475"/>
                <a:gd name="connsiteX25" fmla="*/ 348173 w 381000"/>
                <a:gd name="connsiteY25" fmla="*/ 133350 h 371475"/>
                <a:gd name="connsiteX26" fmla="*/ 256505 w 381000"/>
                <a:gd name="connsiteY26" fmla="*/ 133350 h 371475"/>
                <a:gd name="connsiteX27" fmla="*/ 266700 w 381000"/>
                <a:gd name="connsiteY27" fmla="*/ 171450 h 371475"/>
                <a:gd name="connsiteX28" fmla="*/ 240902 w 381000"/>
                <a:gd name="connsiteY28" fmla="*/ 228600 h 371475"/>
                <a:gd name="connsiteX29" fmla="*/ 262448 w 381000"/>
                <a:gd name="connsiteY29" fmla="*/ 228600 h 371475"/>
                <a:gd name="connsiteX30" fmla="*/ 247650 w 381000"/>
                <a:gd name="connsiteY30" fmla="*/ 171450 h 371475"/>
                <a:gd name="connsiteX31" fmla="*/ 190500 w 381000"/>
                <a:gd name="connsiteY31" fmla="*/ 228600 h 371475"/>
                <a:gd name="connsiteX32" fmla="*/ 133350 w 381000"/>
                <a:gd name="connsiteY32" fmla="*/ 171450 h 371475"/>
                <a:gd name="connsiteX33" fmla="*/ 190500 w 381000"/>
                <a:gd name="connsiteY33" fmla="*/ 114300 h 371475"/>
                <a:gd name="connsiteX34" fmla="*/ 247650 w 381000"/>
                <a:gd name="connsiteY34" fmla="*/ 171450 h 371475"/>
                <a:gd name="connsiteX35" fmla="*/ 85725 w 381000"/>
                <a:gd name="connsiteY35" fmla="*/ 280477 h 371475"/>
                <a:gd name="connsiteX36" fmla="*/ 118552 w 381000"/>
                <a:gd name="connsiteY36" fmla="*/ 247650 h 371475"/>
                <a:gd name="connsiteX37" fmla="*/ 262448 w 381000"/>
                <a:gd name="connsiteY37" fmla="*/ 247650 h 371475"/>
                <a:gd name="connsiteX38" fmla="*/ 295275 w 381000"/>
                <a:gd name="connsiteY38" fmla="*/ 280477 h 371475"/>
                <a:gd name="connsiteX39" fmla="*/ 295275 w 381000"/>
                <a:gd name="connsiteY39" fmla="*/ 284583 h 371475"/>
                <a:gd name="connsiteX40" fmla="*/ 281761 w 381000"/>
                <a:gd name="connsiteY40" fmla="*/ 330868 h 371475"/>
                <a:gd name="connsiteX41" fmla="*/ 190500 w 381000"/>
                <a:gd name="connsiteY41" fmla="*/ 371475 h 371475"/>
                <a:gd name="connsiteX42" fmla="*/ 99239 w 381000"/>
                <a:gd name="connsiteY42" fmla="*/ 330868 h 371475"/>
                <a:gd name="connsiteX43" fmla="*/ 85725 w 381000"/>
                <a:gd name="connsiteY43" fmla="*/ 284583 h 371475"/>
                <a:gd name="connsiteX44" fmla="*/ 85725 w 381000"/>
                <a:gd name="connsiteY44" fmla="*/ 280477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81000" h="371475">
                  <a:moveTo>
                    <a:pt x="104775" y="114300"/>
                  </a:moveTo>
                  <a:cubicBezTo>
                    <a:pt x="136338" y="114300"/>
                    <a:pt x="161925" y="88713"/>
                    <a:pt x="161925" y="57150"/>
                  </a:cubicBezTo>
                  <a:cubicBezTo>
                    <a:pt x="161925" y="25587"/>
                    <a:pt x="136338" y="0"/>
                    <a:pt x="104775" y="0"/>
                  </a:cubicBezTo>
                  <a:cubicBezTo>
                    <a:pt x="73212" y="0"/>
                    <a:pt x="47625" y="25587"/>
                    <a:pt x="47625" y="57150"/>
                  </a:cubicBezTo>
                  <a:cubicBezTo>
                    <a:pt x="47625" y="88713"/>
                    <a:pt x="73212" y="114300"/>
                    <a:pt x="104775" y="114300"/>
                  </a:cubicBezTo>
                  <a:close/>
                  <a:moveTo>
                    <a:pt x="276225" y="114300"/>
                  </a:moveTo>
                  <a:cubicBezTo>
                    <a:pt x="307788" y="114300"/>
                    <a:pt x="333375" y="88713"/>
                    <a:pt x="333375" y="57150"/>
                  </a:cubicBezTo>
                  <a:cubicBezTo>
                    <a:pt x="333375" y="25587"/>
                    <a:pt x="307788" y="0"/>
                    <a:pt x="276225" y="0"/>
                  </a:cubicBezTo>
                  <a:cubicBezTo>
                    <a:pt x="244662" y="0"/>
                    <a:pt x="219075" y="25587"/>
                    <a:pt x="219075" y="57150"/>
                  </a:cubicBezTo>
                  <a:cubicBezTo>
                    <a:pt x="219075" y="88713"/>
                    <a:pt x="244662" y="114300"/>
                    <a:pt x="276225" y="114300"/>
                  </a:cubicBezTo>
                  <a:close/>
                  <a:moveTo>
                    <a:pt x="0" y="166177"/>
                  </a:moveTo>
                  <a:cubicBezTo>
                    <a:pt x="0" y="148047"/>
                    <a:pt x="14697" y="133350"/>
                    <a:pt x="32827" y="133350"/>
                  </a:cubicBezTo>
                  <a:lnTo>
                    <a:pt x="124495" y="133350"/>
                  </a:lnTo>
                  <a:cubicBezTo>
                    <a:pt x="118011" y="144558"/>
                    <a:pt x="114300" y="157571"/>
                    <a:pt x="114300" y="171450"/>
                  </a:cubicBezTo>
                  <a:cubicBezTo>
                    <a:pt x="114300" y="194209"/>
                    <a:pt x="124277" y="214637"/>
                    <a:pt x="140098" y="228600"/>
                  </a:cubicBezTo>
                  <a:lnTo>
                    <a:pt x="118552" y="228600"/>
                  </a:lnTo>
                  <a:cubicBezTo>
                    <a:pt x="99422" y="228600"/>
                    <a:pt x="82710" y="238955"/>
                    <a:pt x="73716" y="254365"/>
                  </a:cubicBezTo>
                  <a:cubicBezTo>
                    <a:pt x="43022" y="248346"/>
                    <a:pt x="24375" y="233383"/>
                    <a:pt x="13514" y="216568"/>
                  </a:cubicBezTo>
                  <a:cubicBezTo>
                    <a:pt x="0" y="195647"/>
                    <a:pt x="0" y="174030"/>
                    <a:pt x="0" y="170283"/>
                  </a:cubicBezTo>
                  <a:lnTo>
                    <a:pt x="0" y="166177"/>
                  </a:lnTo>
                  <a:close/>
                  <a:moveTo>
                    <a:pt x="262448" y="228600"/>
                  </a:moveTo>
                  <a:cubicBezTo>
                    <a:pt x="281578" y="228600"/>
                    <a:pt x="298290" y="238955"/>
                    <a:pt x="307284" y="254365"/>
                  </a:cubicBezTo>
                  <a:cubicBezTo>
                    <a:pt x="337978" y="248346"/>
                    <a:pt x="356625" y="233383"/>
                    <a:pt x="367486" y="216568"/>
                  </a:cubicBezTo>
                  <a:cubicBezTo>
                    <a:pt x="381000" y="195647"/>
                    <a:pt x="381000" y="174030"/>
                    <a:pt x="381000" y="170283"/>
                  </a:cubicBezTo>
                  <a:lnTo>
                    <a:pt x="381000" y="166177"/>
                  </a:lnTo>
                  <a:cubicBezTo>
                    <a:pt x="381000" y="148047"/>
                    <a:pt x="366303" y="133350"/>
                    <a:pt x="348173" y="133350"/>
                  </a:cubicBezTo>
                  <a:lnTo>
                    <a:pt x="256505" y="133350"/>
                  </a:lnTo>
                  <a:cubicBezTo>
                    <a:pt x="262989" y="144558"/>
                    <a:pt x="266700" y="157571"/>
                    <a:pt x="266700" y="171450"/>
                  </a:cubicBezTo>
                  <a:cubicBezTo>
                    <a:pt x="266700" y="194209"/>
                    <a:pt x="256723" y="214637"/>
                    <a:pt x="240902" y="228600"/>
                  </a:cubicBezTo>
                  <a:lnTo>
                    <a:pt x="262448" y="228600"/>
                  </a:lnTo>
                  <a:close/>
                  <a:moveTo>
                    <a:pt x="247650" y="171450"/>
                  </a:moveTo>
                  <a:cubicBezTo>
                    <a:pt x="247650" y="203013"/>
                    <a:pt x="222063" y="228600"/>
                    <a:pt x="190500" y="228600"/>
                  </a:cubicBezTo>
                  <a:cubicBezTo>
                    <a:pt x="158937" y="228600"/>
                    <a:pt x="133350" y="203013"/>
                    <a:pt x="133350" y="171450"/>
                  </a:cubicBezTo>
                  <a:cubicBezTo>
                    <a:pt x="133350" y="139887"/>
                    <a:pt x="158937" y="114300"/>
                    <a:pt x="190500" y="114300"/>
                  </a:cubicBezTo>
                  <a:cubicBezTo>
                    <a:pt x="222063" y="114300"/>
                    <a:pt x="247650" y="139887"/>
                    <a:pt x="247650" y="171450"/>
                  </a:cubicBezTo>
                  <a:close/>
                  <a:moveTo>
                    <a:pt x="85725" y="280477"/>
                  </a:moveTo>
                  <a:cubicBezTo>
                    <a:pt x="85725" y="262347"/>
                    <a:pt x="100422" y="247650"/>
                    <a:pt x="118552" y="247650"/>
                  </a:cubicBezTo>
                  <a:lnTo>
                    <a:pt x="262448" y="247650"/>
                  </a:lnTo>
                  <a:cubicBezTo>
                    <a:pt x="280578" y="247650"/>
                    <a:pt x="295275" y="262347"/>
                    <a:pt x="295275" y="280477"/>
                  </a:cubicBezTo>
                  <a:lnTo>
                    <a:pt x="295275" y="284583"/>
                  </a:lnTo>
                  <a:cubicBezTo>
                    <a:pt x="295275" y="288330"/>
                    <a:pt x="295275" y="309947"/>
                    <a:pt x="281761" y="330868"/>
                  </a:cubicBezTo>
                  <a:cubicBezTo>
                    <a:pt x="267635" y="352736"/>
                    <a:pt x="240341" y="371475"/>
                    <a:pt x="190500" y="371475"/>
                  </a:cubicBezTo>
                  <a:cubicBezTo>
                    <a:pt x="140660" y="371475"/>
                    <a:pt x="113365" y="352736"/>
                    <a:pt x="99239" y="330868"/>
                  </a:cubicBezTo>
                  <a:cubicBezTo>
                    <a:pt x="85725" y="309947"/>
                    <a:pt x="85725" y="288330"/>
                    <a:pt x="85725" y="284583"/>
                  </a:cubicBezTo>
                  <a:lnTo>
                    <a:pt x="85725" y="28047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03BC4"/>
                </a:gs>
                <a:gs pos="80000">
                  <a:srgbClr val="0078D4"/>
                </a:gs>
              </a:gsLst>
              <a:path path="circle">
                <a:fillToRect l="100000" t="100000"/>
              </a:path>
              <a:tileRect r="-100000" b="-100000"/>
            </a:gradFill>
            <a:effectLst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1D19A9-3108-B0E3-70B2-8D8BA06779CC}"/>
                </a:ext>
              </a:extLst>
            </p:cNvPr>
            <p:cNvSpPr txBox="1"/>
            <p:nvPr/>
          </p:nvSpPr>
          <p:spPr>
            <a:xfrm>
              <a:off x="8040227" y="3648599"/>
              <a:ext cx="2750075" cy="1311103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Segoe UI Semibold" panose="020B0502040204020203" pitchFamily="34" charset="0"/>
                </a:rPr>
                <a:t>Trak blogs, events and real-world knowledge in our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8661C5"/>
                  </a:solidFill>
                  <a:effectLst/>
                  <a:uLnTx/>
                  <a:uFillTx/>
                  <a:latin typeface="Segoe UI Semibold" panose="020B0502040204020203" pitchFamily="34" charset="0"/>
                  <a:ea typeface="+mn-ea"/>
                  <a:cs typeface="Segoe UI Semibold" panose="020B0502040204020203" pitchFamily="34" charset="0"/>
                </a:rPr>
                <a:t>community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9997C4F-9D8E-D3F1-5DFC-B8B9A10F7B51}"/>
                </a:ext>
              </a:extLst>
            </p:cNvPr>
            <p:cNvSpPr/>
            <p:nvPr/>
          </p:nvSpPr>
          <p:spPr bwMode="auto">
            <a:xfrm>
              <a:off x="8040227" y="4660487"/>
              <a:ext cx="2658716" cy="454508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82000">
                  <a:srgbClr val="E77DC6"/>
                </a:gs>
                <a:gs pos="58000">
                  <a:srgbClr val="D962FA">
                    <a:lumMod val="84000"/>
                  </a:srgbClr>
                </a:gs>
                <a:gs pos="15000">
                  <a:srgbClr val="0B87DE"/>
                </a:gs>
                <a:gs pos="100000">
                  <a:srgbClr val="F69991"/>
                </a:gs>
              </a:gsLst>
              <a:lin ang="3600000" scaled="0"/>
              <a:tileRect/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 w="3175"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 Semibold"/>
                  <a:ea typeface="+mn-ea"/>
                  <a:cs typeface="Segoe UI Semibold" panose="020B0502040204020203" pitchFamily="34" charset="0"/>
                </a:rPr>
                <a:t>aka.ms/TechCommunity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0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AEFEE2-68FE-41A9-8D49-9E658E6B3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Segoe UI Semibold" panose="020B0702040204020203" pitchFamily="34" charset="0"/>
                <a:cs typeface="Segoe UI Semibold" panose="020B0702040204020203" pitchFamily="34" charset="0"/>
              </a:rPr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264728898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9B7F03-4F2D-06A7-1CBC-DCD8A69AE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0"/>
          </a:blip>
          <a:srcRect l="14372" t="9445" r="38135" b="8456"/>
          <a:stretch/>
        </p:blipFill>
        <p:spPr>
          <a:xfrm rot="10800000">
            <a:off x="4709159" y="870164"/>
            <a:ext cx="7329223" cy="5271553"/>
          </a:xfrm>
          <a:prstGeom prst="roundRect">
            <a:avLst>
              <a:gd name="adj" fmla="val 1927"/>
            </a:avLst>
          </a:prstGeom>
          <a:gradFill>
            <a:gsLst>
              <a:gs pos="100000">
                <a:schemeClr val="accent1">
                  <a:lumMod val="10607"/>
                  <a:lumOff val="89393"/>
                </a:schemeClr>
              </a:gs>
              <a:gs pos="0">
                <a:schemeClr val="bg1"/>
              </a:gs>
            </a:gsLst>
            <a:lin ang="3000000" scaled="0"/>
          </a:gradFill>
          <a:ln w="19050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54000" dist="50800" dir="2700000" algn="ctr" rotWithShape="0">
              <a:prstClr val="black">
                <a:alpha val="25000"/>
              </a:prstClr>
            </a:outerShdw>
          </a:effectLst>
        </p:spPr>
      </p:pic>
      <p:sp>
        <p:nvSpPr>
          <p:cNvPr id="6" name="Title 12">
            <a:extLst>
              <a:ext uri="{FF2B5EF4-FFF2-40B4-BE49-F238E27FC236}">
                <a16:creationId xmlns:a16="http://schemas.microsoft.com/office/drawing/2014/main" id="{E4EF46A4-9E4A-AE25-4A7B-80C997D031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4531" y="551915"/>
            <a:ext cx="4089448" cy="5783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1119245" rtl="0" eaLnBrk="1" latinLnBrk="0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  <a:defRPr lang="en-US" sz="4000" b="0" kern="1200" cap="none" spc="0" baseline="0">
                <a:ln w="3175"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pPr defTabSz="932667">
              <a:spcAft>
                <a:spcPts val="1000"/>
              </a:spcAft>
              <a:defRPr/>
            </a:pPr>
            <a:r>
              <a:rPr lang="en-US" sz="3333">
                <a:solidFill>
                  <a:srgbClr val="0078D4"/>
                </a:solidFill>
                <a:latin typeface="+mj-lt"/>
                <a:cs typeface="Segoe UI Light" panose="020B0502040204020203" pitchFamily="34" charset="0"/>
              </a:rPr>
              <a:t>Agenda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60994-71E3-96AE-716A-175DD6E70BE8}"/>
              </a:ext>
            </a:extLst>
          </p:cNvPr>
          <p:cNvSpPr/>
          <p:nvPr/>
        </p:nvSpPr>
        <p:spPr>
          <a:xfrm>
            <a:off x="5558519" y="1019947"/>
            <a:ext cx="5119508" cy="333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l" defTabSz="6667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7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The Value of Windows Autopatch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059379-9F1D-A1AE-7B25-E33BFA3C059C}"/>
              </a:ext>
            </a:extLst>
          </p:cNvPr>
          <p:cNvSpPr/>
          <p:nvPr/>
        </p:nvSpPr>
        <p:spPr>
          <a:xfrm>
            <a:off x="5558519" y="1755419"/>
            <a:ext cx="3613452" cy="333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l" defTabSz="6667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7" b="0" i="0" u="none" strike="noStrike" kern="1200" cap="none" spc="0" normalizeH="0" baseline="0" noProof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Intro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5F666E-C9F0-E525-C4DF-2D6055963C4D}"/>
              </a:ext>
            </a:extLst>
          </p:cNvPr>
          <p:cNvSpPr/>
          <p:nvPr/>
        </p:nvSpPr>
        <p:spPr>
          <a:xfrm>
            <a:off x="5558519" y="2490890"/>
            <a:ext cx="3613452" cy="333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l" defTabSz="6667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7" b="0" i="0" u="none" strike="noStrike" kern="1200" cap="none" spc="0" normalizeH="0" baseline="0" noProof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Getting</a:t>
            </a:r>
            <a:r>
              <a:rPr kumimoji="0" lang="en-US" sz="2167" b="0" i="0" u="none" strike="noStrike" kern="1200" cap="none" spc="0" normalizeH="0" baseline="0" noProof="0">
                <a:ln>
                  <a:noFill/>
                </a:ln>
                <a:solidFill>
                  <a:srgbClr val="68246A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167" b="0" i="0" u="none" strike="noStrike" kern="1200" cap="none" spc="0" normalizeH="0" baseline="0" noProof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Started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ADE218-F7EC-4C07-E9E8-E55CE31A585D}"/>
              </a:ext>
            </a:extLst>
          </p:cNvPr>
          <p:cNvSpPr/>
          <p:nvPr/>
        </p:nvSpPr>
        <p:spPr>
          <a:xfrm>
            <a:off x="5896883" y="3012277"/>
            <a:ext cx="3613452" cy="25654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l" defTabSz="6667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Administration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39BBC-087A-2D31-FE3E-E91919A2E565}"/>
              </a:ext>
            </a:extLst>
          </p:cNvPr>
          <p:cNvSpPr/>
          <p:nvPr/>
        </p:nvSpPr>
        <p:spPr>
          <a:xfrm>
            <a:off x="5896883" y="3456719"/>
            <a:ext cx="3613452" cy="25654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l" defTabSz="6667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Customization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02319B5-2E8C-8E4A-5E9B-8E9E3356A480}"/>
              </a:ext>
            </a:extLst>
          </p:cNvPr>
          <p:cNvSpPr/>
          <p:nvPr/>
        </p:nvSpPr>
        <p:spPr>
          <a:xfrm>
            <a:off x="5558519" y="4183464"/>
            <a:ext cx="3613452" cy="333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l" defTabSz="6667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7" b="0" i="0" u="none" strike="noStrike" kern="1200" cap="none" spc="0" normalizeH="0" baseline="0" noProof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Reporting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799EF3-0DB0-9204-3752-788BA9E68281}"/>
              </a:ext>
            </a:extLst>
          </p:cNvPr>
          <p:cNvSpPr/>
          <p:nvPr/>
        </p:nvSpPr>
        <p:spPr>
          <a:xfrm>
            <a:off x="5558520" y="4918935"/>
            <a:ext cx="3901309" cy="333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l" defTabSz="6667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7" b="0" i="0" u="none" strike="noStrike" kern="1200" cap="none" spc="0" normalizeH="0" baseline="0" noProof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Support and Communications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B0BC85-FC38-E897-01CC-06EFB9AE1294}"/>
              </a:ext>
            </a:extLst>
          </p:cNvPr>
          <p:cNvSpPr/>
          <p:nvPr/>
        </p:nvSpPr>
        <p:spPr>
          <a:xfrm>
            <a:off x="5558518" y="5654409"/>
            <a:ext cx="6274894" cy="33348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spAutoFit/>
          </a:bodyPr>
          <a:lstStyle/>
          <a:p>
            <a:pPr marL="0" marR="0" lvl="0" indent="0" algn="l" defTabSz="66672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7" b="0" i="0" u="none" strike="noStrike" kern="1200" cap="none" spc="0" normalizeH="0" baseline="0" noProof="0">
                <a:ln>
                  <a:noFill/>
                </a:ln>
                <a:solidFill>
                  <a:srgbClr val="92278F"/>
                </a:solidFill>
                <a:effectLst/>
                <a:uLnTx/>
                <a:uFillTx/>
                <a:latin typeface="Segoe UI Semibold"/>
                <a:ea typeface="+mn-ea"/>
                <a:cs typeface="Segoe UI" panose="020B0502040204020203" pitchFamily="34" charset="0"/>
              </a:rPr>
              <a:t>Scenarios: Moving to Windows Autopatch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F20C37-44FA-CD94-ADB0-1125F8B56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58519" y="3046462"/>
            <a:ext cx="188110" cy="188110"/>
            <a:chOff x="5806236" y="1498305"/>
            <a:chExt cx="330495" cy="33049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0878241-6A1B-DBCB-6AF7-DF78F774266D}"/>
                </a:ext>
              </a:extLst>
            </p:cNvPr>
            <p:cNvSpPr/>
            <p:nvPr/>
          </p:nvSpPr>
          <p:spPr bwMode="auto">
            <a:xfrm>
              <a:off x="5806236" y="1498305"/>
              <a:ext cx="330495" cy="33049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758F90F2-EE60-3D1C-9EEA-E0B51F4700E1}"/>
                </a:ext>
              </a:extLst>
            </p:cNvPr>
            <p:cNvSpPr/>
            <p:nvPr/>
          </p:nvSpPr>
          <p:spPr bwMode="auto">
            <a:xfrm rot="18900000">
              <a:off x="5883699" y="1598208"/>
              <a:ext cx="175565" cy="98155"/>
            </a:xfrm>
            <a:prstGeom prst="corner">
              <a:avLst>
                <a:gd name="adj1" fmla="val 29767"/>
                <a:gd name="adj2" fmla="val 28941"/>
              </a:avLst>
            </a:prstGeom>
            <a:solidFill>
              <a:srgbClr val="CA6CCD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3E5A24-54C9-58AF-221F-6300994FD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558519" y="3468226"/>
            <a:ext cx="188110" cy="188110"/>
            <a:chOff x="5806236" y="1498305"/>
            <a:chExt cx="330495" cy="330495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ED7EEFE-D8A9-C06F-2786-3619D9A7B4AD}"/>
                </a:ext>
              </a:extLst>
            </p:cNvPr>
            <p:cNvSpPr/>
            <p:nvPr/>
          </p:nvSpPr>
          <p:spPr bwMode="auto">
            <a:xfrm>
              <a:off x="5806236" y="1498305"/>
              <a:ext cx="330495" cy="33049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1" name="L-Shape 20">
              <a:extLst>
                <a:ext uri="{FF2B5EF4-FFF2-40B4-BE49-F238E27FC236}">
                  <a16:creationId xmlns:a16="http://schemas.microsoft.com/office/drawing/2014/main" id="{4BF24DD8-F38A-A080-096C-4A8FCC49A816}"/>
                </a:ext>
              </a:extLst>
            </p:cNvPr>
            <p:cNvSpPr/>
            <p:nvPr/>
          </p:nvSpPr>
          <p:spPr bwMode="auto">
            <a:xfrm rot="18900000">
              <a:off x="5883699" y="1598208"/>
              <a:ext cx="175565" cy="98155"/>
            </a:xfrm>
            <a:prstGeom prst="corner">
              <a:avLst>
                <a:gd name="adj1" fmla="val 29767"/>
                <a:gd name="adj2" fmla="val 28941"/>
              </a:avLst>
            </a:prstGeom>
            <a:solidFill>
              <a:srgbClr val="CA6CCD"/>
            </a:solidFill>
            <a:ln>
              <a:solidFill>
                <a:schemeClr val="accent1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77702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DCDBC6-2C2F-9A89-05D1-7E80808F2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37988" y="1554395"/>
            <a:ext cx="6019013" cy="0"/>
          </a:xfrm>
          <a:prstGeom prst="line">
            <a:avLst/>
          </a:prstGeom>
          <a:ln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BA50561-4232-00F3-E4BF-C5BD73815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37988" y="2289867"/>
            <a:ext cx="6019013" cy="0"/>
          </a:xfrm>
          <a:prstGeom prst="line">
            <a:avLst/>
          </a:prstGeom>
          <a:ln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B9E0F2-BD7C-2AA2-ECE5-0C39D3942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37988" y="3982440"/>
            <a:ext cx="6019013" cy="0"/>
          </a:xfrm>
          <a:prstGeom prst="line">
            <a:avLst/>
          </a:prstGeom>
          <a:ln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E7EB368-30E8-9922-3D06-4AD6AD356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37988" y="4717912"/>
            <a:ext cx="6019013" cy="0"/>
          </a:xfrm>
          <a:prstGeom prst="line">
            <a:avLst/>
          </a:prstGeom>
          <a:ln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9137095-6546-DA76-E168-D89E043A9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537988" y="5453383"/>
            <a:ext cx="6019013" cy="0"/>
          </a:xfrm>
          <a:prstGeom prst="line">
            <a:avLst/>
          </a:prstGeom>
          <a:ln>
            <a:solidFill>
              <a:srgbClr val="73737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erson typing on a keyboard getting ready for a meeting. &#10;&#10;">
            <a:extLst>
              <a:ext uri="{FF2B5EF4-FFF2-40B4-BE49-F238E27FC236}">
                <a16:creationId xmlns:a16="http://schemas.microsoft.com/office/drawing/2014/main" id="{7B604567-BB08-D5A1-FAB1-F876C6EABF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226"/>
            <a:ext cx="5327197" cy="362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36436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505004-94C4-31F2-6BEA-CE08F4421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E64447-A639-4D26-600D-94477D35E90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9944" y="2551113"/>
            <a:ext cx="11292113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z="6000">
                <a:latin typeface="Segoe UI" panose="020B0502040204020203" pitchFamily="34" charset="0"/>
              </a:rPr>
              <a:t>We have an</a:t>
            </a:r>
            <a:br>
              <a:rPr lang="en-US" sz="6000">
                <a:latin typeface="Segoe UI" panose="020B0502040204020203" pitchFamily="34" charset="0"/>
              </a:rPr>
            </a:br>
            <a:r>
              <a:rPr lang="en-US" sz="6000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  <a:latin typeface="Segoe UI" panose="020B0502040204020203" pitchFamily="34" charset="0"/>
              </a:rPr>
              <a:t>exciting future ahead.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F5614C9-52ED-1272-36BE-4AEE08D3F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328929" y="5046029"/>
            <a:ext cx="3400576" cy="7583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err="1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83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1CC56B-028E-D142-1C1A-ACABB8392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859" y="365126"/>
            <a:ext cx="11601511" cy="1072072"/>
          </a:xfrm>
        </p:spPr>
        <p:txBody>
          <a:bodyPr/>
          <a:lstStyle/>
          <a:p>
            <a:r>
              <a:rPr lang="en-US"/>
              <a:t>News &amp; </a:t>
            </a:r>
            <a:r>
              <a:rPr lang="en-US">
                <a:gradFill>
                  <a:gsLst>
                    <a:gs pos="2000">
                      <a:srgbClr val="0179D4"/>
                    </a:gs>
                    <a:gs pos="32000">
                      <a:srgbClr val="2CB6FF"/>
                    </a:gs>
                    <a:gs pos="44000">
                      <a:srgbClr val="2DB6FF"/>
                    </a:gs>
                    <a:gs pos="81000">
                      <a:srgbClr val="D962FA"/>
                    </a:gs>
                    <a:gs pos="96000">
                      <a:srgbClr val="F69991"/>
                    </a:gs>
                  </a:gsLst>
                  <a:lin ang="3600000" scaled="0"/>
                </a:gradFill>
              </a:rPr>
              <a:t>community content</a:t>
            </a:r>
            <a:endParaRPr lang="en-IN">
              <a:gradFill>
                <a:gsLst>
                  <a:gs pos="2000">
                    <a:srgbClr val="0179D4"/>
                  </a:gs>
                  <a:gs pos="32000">
                    <a:srgbClr val="2CB6FF"/>
                  </a:gs>
                  <a:gs pos="44000">
                    <a:srgbClr val="2DB6FF"/>
                  </a:gs>
                  <a:gs pos="81000">
                    <a:srgbClr val="D962FA"/>
                  </a:gs>
                  <a:gs pos="96000">
                    <a:srgbClr val="F69991"/>
                  </a:gs>
                </a:gsLst>
                <a:lin ang="3600000" scaled="0"/>
              </a:gra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C4072C-BD84-3E71-4B66-298F9AE4D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57435" y="1450682"/>
            <a:ext cx="11332152" cy="4874419"/>
          </a:xfrm>
          <a:prstGeom prst="roundRect">
            <a:avLst>
              <a:gd name="adj" fmla="val 3385"/>
            </a:avLst>
          </a:prstGeom>
          <a:solidFill>
            <a:schemeClr val="bg1"/>
          </a:solidFill>
          <a:ln w="12700" cap="rnd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IN" sz="2000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" name="Graphic 8" descr="Icon of an AI robot">
            <a:extLst>
              <a:ext uri="{FF2B5EF4-FFF2-40B4-BE49-F238E27FC236}">
                <a16:creationId xmlns:a16="http://schemas.microsoft.com/office/drawing/2014/main" id="{16A6E9CF-EECA-CF0B-CB02-E2EF11BB3605}"/>
              </a:ext>
            </a:extLst>
          </p:cNvPr>
          <p:cNvSpPr>
            <a:spLocks/>
          </p:cNvSpPr>
          <p:nvPr/>
        </p:nvSpPr>
        <p:spPr>
          <a:xfrm>
            <a:off x="1080395" y="1938695"/>
            <a:ext cx="425956" cy="532477"/>
          </a:xfrm>
          <a:custGeom>
            <a:avLst/>
            <a:gdLst>
              <a:gd name="connsiteX0" fmla="*/ 310304 w 361083"/>
              <a:gd name="connsiteY0" fmla="*/ 270807 h 451381"/>
              <a:gd name="connsiteX1" fmla="*/ 361083 w 361083"/>
              <a:gd name="connsiteY1" fmla="*/ 321586 h 451381"/>
              <a:gd name="connsiteX2" fmla="*/ 361083 w 361083"/>
              <a:gd name="connsiteY2" fmla="*/ 342013 h 451381"/>
              <a:gd name="connsiteX3" fmla="*/ 331579 w 361083"/>
              <a:gd name="connsiteY3" fmla="*/ 406227 h 451381"/>
              <a:gd name="connsiteX4" fmla="*/ 180468 w 361083"/>
              <a:gd name="connsiteY4" fmla="*/ 451382 h 451381"/>
              <a:gd name="connsiteX5" fmla="*/ 29458 w 361083"/>
              <a:gd name="connsiteY5" fmla="*/ 406238 h 451381"/>
              <a:gd name="connsiteX6" fmla="*/ 0 w 361083"/>
              <a:gd name="connsiteY6" fmla="*/ 342063 h 451381"/>
              <a:gd name="connsiteX7" fmla="*/ 0 w 361083"/>
              <a:gd name="connsiteY7" fmla="*/ 321586 h 451381"/>
              <a:gd name="connsiteX8" fmla="*/ 50779 w 361083"/>
              <a:gd name="connsiteY8" fmla="*/ 270807 h 451381"/>
              <a:gd name="connsiteX9" fmla="*/ 310304 w 361083"/>
              <a:gd name="connsiteY9" fmla="*/ 270807 h 451381"/>
              <a:gd name="connsiteX10" fmla="*/ 310304 w 361083"/>
              <a:gd name="connsiteY10" fmla="*/ 304660 h 451381"/>
              <a:gd name="connsiteX11" fmla="*/ 50779 w 361083"/>
              <a:gd name="connsiteY11" fmla="*/ 304660 h 451381"/>
              <a:gd name="connsiteX12" fmla="*/ 33853 w 361083"/>
              <a:gd name="connsiteY12" fmla="*/ 321586 h 451381"/>
              <a:gd name="connsiteX13" fmla="*/ 33853 w 361083"/>
              <a:gd name="connsiteY13" fmla="*/ 342063 h 451381"/>
              <a:gd name="connsiteX14" fmla="*/ 51527 w 361083"/>
              <a:gd name="connsiteY14" fmla="*/ 380569 h 451381"/>
              <a:gd name="connsiteX15" fmla="*/ 180468 w 361083"/>
              <a:gd name="connsiteY15" fmla="*/ 417529 h 451381"/>
              <a:gd name="connsiteX16" fmla="*/ 309530 w 361083"/>
              <a:gd name="connsiteY16" fmla="*/ 380542 h 451381"/>
              <a:gd name="connsiteX17" fmla="*/ 327231 w 361083"/>
              <a:gd name="connsiteY17" fmla="*/ 342013 h 451381"/>
              <a:gd name="connsiteX18" fmla="*/ 327231 w 361083"/>
              <a:gd name="connsiteY18" fmla="*/ 321586 h 451381"/>
              <a:gd name="connsiteX19" fmla="*/ 310304 w 361083"/>
              <a:gd name="connsiteY19" fmla="*/ 304660 h 451381"/>
              <a:gd name="connsiteX20" fmla="*/ 178177 w 361083"/>
              <a:gd name="connsiteY20" fmla="*/ 155 h 451381"/>
              <a:gd name="connsiteX21" fmla="*/ 180475 w 361083"/>
              <a:gd name="connsiteY21" fmla="*/ 0 h 451381"/>
              <a:gd name="connsiteX22" fmla="*/ 197245 w 361083"/>
              <a:gd name="connsiteY22" fmla="*/ 14630 h 451381"/>
              <a:gd name="connsiteX23" fmla="*/ 197401 w 361083"/>
              <a:gd name="connsiteY23" fmla="*/ 16926 h 451381"/>
              <a:gd name="connsiteX24" fmla="*/ 197383 w 361083"/>
              <a:gd name="connsiteY24" fmla="*/ 33830 h 451381"/>
              <a:gd name="connsiteX25" fmla="*/ 276384 w 361083"/>
              <a:gd name="connsiteY25" fmla="*/ 33842 h 451381"/>
              <a:gd name="connsiteX26" fmla="*/ 327163 w 361083"/>
              <a:gd name="connsiteY26" fmla="*/ 84621 h 451381"/>
              <a:gd name="connsiteX27" fmla="*/ 327163 w 361083"/>
              <a:gd name="connsiteY27" fmla="*/ 186282 h 451381"/>
              <a:gd name="connsiteX28" fmla="*/ 276384 w 361083"/>
              <a:gd name="connsiteY28" fmla="*/ 237061 h 451381"/>
              <a:gd name="connsiteX29" fmla="*/ 84551 w 361083"/>
              <a:gd name="connsiteY29" fmla="*/ 237061 h 451381"/>
              <a:gd name="connsiteX30" fmla="*/ 33773 w 361083"/>
              <a:gd name="connsiteY30" fmla="*/ 186282 h 451381"/>
              <a:gd name="connsiteX31" fmla="*/ 33773 w 361083"/>
              <a:gd name="connsiteY31" fmla="*/ 84621 h 451381"/>
              <a:gd name="connsiteX32" fmla="*/ 84551 w 361083"/>
              <a:gd name="connsiteY32" fmla="*/ 33842 h 451381"/>
              <a:gd name="connsiteX33" fmla="*/ 163531 w 361083"/>
              <a:gd name="connsiteY33" fmla="*/ 33830 h 451381"/>
              <a:gd name="connsiteX34" fmla="*/ 163549 w 361083"/>
              <a:gd name="connsiteY34" fmla="*/ 16926 h 451381"/>
              <a:gd name="connsiteX35" fmla="*/ 178177 w 361083"/>
              <a:gd name="connsiteY35" fmla="*/ 155 h 451381"/>
              <a:gd name="connsiteX36" fmla="*/ 180475 w 361083"/>
              <a:gd name="connsiteY36" fmla="*/ 0 h 451381"/>
              <a:gd name="connsiteX37" fmla="*/ 178177 w 361083"/>
              <a:gd name="connsiteY37" fmla="*/ 155 h 451381"/>
              <a:gd name="connsiteX38" fmla="*/ 276384 w 361083"/>
              <a:gd name="connsiteY38" fmla="*/ 67694 h 451381"/>
              <a:gd name="connsiteX39" fmla="*/ 84551 w 361083"/>
              <a:gd name="connsiteY39" fmla="*/ 67694 h 451381"/>
              <a:gd name="connsiteX40" fmla="*/ 67625 w 361083"/>
              <a:gd name="connsiteY40" fmla="*/ 84621 h 451381"/>
              <a:gd name="connsiteX41" fmla="*/ 67625 w 361083"/>
              <a:gd name="connsiteY41" fmla="*/ 186282 h 451381"/>
              <a:gd name="connsiteX42" fmla="*/ 84551 w 361083"/>
              <a:gd name="connsiteY42" fmla="*/ 203208 h 451381"/>
              <a:gd name="connsiteX43" fmla="*/ 276384 w 361083"/>
              <a:gd name="connsiteY43" fmla="*/ 203208 h 451381"/>
              <a:gd name="connsiteX44" fmla="*/ 293310 w 361083"/>
              <a:gd name="connsiteY44" fmla="*/ 186282 h 451381"/>
              <a:gd name="connsiteX45" fmla="*/ 293310 w 361083"/>
              <a:gd name="connsiteY45" fmla="*/ 84621 h 451381"/>
              <a:gd name="connsiteX46" fmla="*/ 276384 w 361083"/>
              <a:gd name="connsiteY46" fmla="*/ 67694 h 451381"/>
              <a:gd name="connsiteX47" fmla="*/ 129672 w 361083"/>
              <a:gd name="connsiteY47" fmla="*/ 101547 h 451381"/>
              <a:gd name="connsiteX48" fmla="*/ 157866 w 361083"/>
              <a:gd name="connsiteY48" fmla="*/ 129741 h 451381"/>
              <a:gd name="connsiteX49" fmla="*/ 129672 w 361083"/>
              <a:gd name="connsiteY49" fmla="*/ 157936 h 451381"/>
              <a:gd name="connsiteX50" fmla="*/ 101478 w 361083"/>
              <a:gd name="connsiteY50" fmla="*/ 129741 h 451381"/>
              <a:gd name="connsiteX51" fmla="*/ 129672 w 361083"/>
              <a:gd name="connsiteY51" fmla="*/ 101547 h 451381"/>
              <a:gd name="connsiteX52" fmla="*/ 231067 w 361083"/>
              <a:gd name="connsiteY52" fmla="*/ 101547 h 451381"/>
              <a:gd name="connsiteX53" fmla="*/ 259261 w 361083"/>
              <a:gd name="connsiteY53" fmla="*/ 129741 h 451381"/>
              <a:gd name="connsiteX54" fmla="*/ 231067 w 361083"/>
              <a:gd name="connsiteY54" fmla="*/ 157936 h 451381"/>
              <a:gd name="connsiteX55" fmla="*/ 202872 w 361083"/>
              <a:gd name="connsiteY55" fmla="*/ 129741 h 451381"/>
              <a:gd name="connsiteX56" fmla="*/ 231067 w 361083"/>
              <a:gd name="connsiteY56" fmla="*/ 101547 h 45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361083" h="451381">
                <a:moveTo>
                  <a:pt x="310304" y="270807"/>
                </a:moveTo>
                <a:cubicBezTo>
                  <a:pt x="338350" y="270807"/>
                  <a:pt x="361083" y="293543"/>
                  <a:pt x="361083" y="321586"/>
                </a:cubicBezTo>
                <a:lnTo>
                  <a:pt x="361083" y="342013"/>
                </a:lnTo>
                <a:cubicBezTo>
                  <a:pt x="361083" y="366696"/>
                  <a:pt x="350309" y="390149"/>
                  <a:pt x="331579" y="406227"/>
                </a:cubicBezTo>
                <a:cubicBezTo>
                  <a:pt x="296251" y="436557"/>
                  <a:pt x="245691" y="451382"/>
                  <a:pt x="180468" y="451382"/>
                </a:cubicBezTo>
                <a:cubicBezTo>
                  <a:pt x="115256" y="451382"/>
                  <a:pt x="64729" y="436563"/>
                  <a:pt x="29458" y="406238"/>
                </a:cubicBezTo>
                <a:cubicBezTo>
                  <a:pt x="10757" y="390161"/>
                  <a:pt x="0" y="366726"/>
                  <a:pt x="0" y="342063"/>
                </a:cubicBezTo>
                <a:lnTo>
                  <a:pt x="0" y="321586"/>
                </a:lnTo>
                <a:cubicBezTo>
                  <a:pt x="0" y="293543"/>
                  <a:pt x="22735" y="270807"/>
                  <a:pt x="50779" y="270807"/>
                </a:cubicBezTo>
                <a:lnTo>
                  <a:pt x="310304" y="270807"/>
                </a:lnTo>
                <a:close/>
                <a:moveTo>
                  <a:pt x="310304" y="304660"/>
                </a:moveTo>
                <a:lnTo>
                  <a:pt x="50779" y="304660"/>
                </a:lnTo>
                <a:cubicBezTo>
                  <a:pt x="41431" y="304660"/>
                  <a:pt x="33853" y="312239"/>
                  <a:pt x="33853" y="321586"/>
                </a:cubicBezTo>
                <a:lnTo>
                  <a:pt x="33853" y="342063"/>
                </a:lnTo>
                <a:cubicBezTo>
                  <a:pt x="33853" y="356861"/>
                  <a:pt x="40307" y="370921"/>
                  <a:pt x="51527" y="380569"/>
                </a:cubicBezTo>
                <a:cubicBezTo>
                  <a:pt x="79920" y="404979"/>
                  <a:pt x="122710" y="417529"/>
                  <a:pt x="180468" y="417529"/>
                </a:cubicBezTo>
                <a:cubicBezTo>
                  <a:pt x="238241" y="417529"/>
                  <a:pt x="281074" y="404972"/>
                  <a:pt x="309530" y="380542"/>
                </a:cubicBezTo>
                <a:cubicBezTo>
                  <a:pt x="320765" y="370894"/>
                  <a:pt x="327231" y="356822"/>
                  <a:pt x="327231" y="342013"/>
                </a:cubicBezTo>
                <a:lnTo>
                  <a:pt x="327231" y="321586"/>
                </a:lnTo>
                <a:cubicBezTo>
                  <a:pt x="327231" y="312239"/>
                  <a:pt x="319652" y="304660"/>
                  <a:pt x="310304" y="304660"/>
                </a:cubicBezTo>
                <a:close/>
                <a:moveTo>
                  <a:pt x="178177" y="155"/>
                </a:moveTo>
                <a:lnTo>
                  <a:pt x="180475" y="0"/>
                </a:lnTo>
                <a:cubicBezTo>
                  <a:pt x="189044" y="0"/>
                  <a:pt x="196126" y="6368"/>
                  <a:pt x="197245" y="14630"/>
                </a:cubicBezTo>
                <a:lnTo>
                  <a:pt x="197401" y="16926"/>
                </a:lnTo>
                <a:lnTo>
                  <a:pt x="197383" y="33830"/>
                </a:lnTo>
                <a:lnTo>
                  <a:pt x="276384" y="33842"/>
                </a:lnTo>
                <a:cubicBezTo>
                  <a:pt x="304427" y="33842"/>
                  <a:pt x="327163" y="56576"/>
                  <a:pt x="327163" y="84621"/>
                </a:cubicBezTo>
                <a:lnTo>
                  <a:pt x="327163" y="186282"/>
                </a:lnTo>
                <a:cubicBezTo>
                  <a:pt x="327163" y="214325"/>
                  <a:pt x="304427" y="237061"/>
                  <a:pt x="276384" y="237061"/>
                </a:cubicBezTo>
                <a:lnTo>
                  <a:pt x="84551" y="237061"/>
                </a:lnTo>
                <a:cubicBezTo>
                  <a:pt x="56507" y="237061"/>
                  <a:pt x="33773" y="214325"/>
                  <a:pt x="33773" y="186282"/>
                </a:cubicBezTo>
                <a:lnTo>
                  <a:pt x="33773" y="84621"/>
                </a:lnTo>
                <a:cubicBezTo>
                  <a:pt x="33773" y="56576"/>
                  <a:pt x="56507" y="33842"/>
                  <a:pt x="84551" y="33842"/>
                </a:cubicBezTo>
                <a:lnTo>
                  <a:pt x="163531" y="33830"/>
                </a:lnTo>
                <a:lnTo>
                  <a:pt x="163549" y="16926"/>
                </a:lnTo>
                <a:cubicBezTo>
                  <a:pt x="163549" y="8357"/>
                  <a:pt x="169915" y="1275"/>
                  <a:pt x="178177" y="155"/>
                </a:cubicBezTo>
                <a:lnTo>
                  <a:pt x="180475" y="0"/>
                </a:lnTo>
                <a:lnTo>
                  <a:pt x="178177" y="155"/>
                </a:lnTo>
                <a:close/>
                <a:moveTo>
                  <a:pt x="276384" y="67694"/>
                </a:moveTo>
                <a:lnTo>
                  <a:pt x="84551" y="67694"/>
                </a:lnTo>
                <a:cubicBezTo>
                  <a:pt x="75203" y="67694"/>
                  <a:pt x="67625" y="75272"/>
                  <a:pt x="67625" y="84621"/>
                </a:cubicBezTo>
                <a:lnTo>
                  <a:pt x="67625" y="186282"/>
                </a:lnTo>
                <a:cubicBezTo>
                  <a:pt x="67625" y="195630"/>
                  <a:pt x="75203" y="203208"/>
                  <a:pt x="84551" y="203208"/>
                </a:cubicBezTo>
                <a:lnTo>
                  <a:pt x="276384" y="203208"/>
                </a:lnTo>
                <a:cubicBezTo>
                  <a:pt x="285732" y="203208"/>
                  <a:pt x="293310" y="195630"/>
                  <a:pt x="293310" y="186282"/>
                </a:cubicBezTo>
                <a:lnTo>
                  <a:pt x="293310" y="84621"/>
                </a:lnTo>
                <a:cubicBezTo>
                  <a:pt x="293310" y="75272"/>
                  <a:pt x="285732" y="67694"/>
                  <a:pt x="276384" y="67694"/>
                </a:cubicBezTo>
                <a:close/>
                <a:moveTo>
                  <a:pt x="129672" y="101547"/>
                </a:moveTo>
                <a:cubicBezTo>
                  <a:pt x="145243" y="101547"/>
                  <a:pt x="157866" y="114170"/>
                  <a:pt x="157866" y="129741"/>
                </a:cubicBezTo>
                <a:cubicBezTo>
                  <a:pt x="157866" y="145313"/>
                  <a:pt x="145243" y="157936"/>
                  <a:pt x="129672" y="157936"/>
                </a:cubicBezTo>
                <a:cubicBezTo>
                  <a:pt x="114101" y="157936"/>
                  <a:pt x="101478" y="145313"/>
                  <a:pt x="101478" y="129741"/>
                </a:cubicBezTo>
                <a:cubicBezTo>
                  <a:pt x="101478" y="114170"/>
                  <a:pt x="114101" y="101547"/>
                  <a:pt x="129672" y="101547"/>
                </a:cubicBezTo>
                <a:close/>
                <a:moveTo>
                  <a:pt x="231067" y="101547"/>
                </a:moveTo>
                <a:cubicBezTo>
                  <a:pt x="246639" y="101547"/>
                  <a:pt x="259261" y="114170"/>
                  <a:pt x="259261" y="129741"/>
                </a:cubicBezTo>
                <a:cubicBezTo>
                  <a:pt x="259261" y="145313"/>
                  <a:pt x="246639" y="157936"/>
                  <a:pt x="231067" y="157936"/>
                </a:cubicBezTo>
                <a:cubicBezTo>
                  <a:pt x="215494" y="157936"/>
                  <a:pt x="202872" y="145313"/>
                  <a:pt x="202872" y="129741"/>
                </a:cubicBezTo>
                <a:cubicBezTo>
                  <a:pt x="202872" y="114170"/>
                  <a:pt x="215494" y="101547"/>
                  <a:pt x="231067" y="101547"/>
                </a:cubicBezTo>
                <a:close/>
              </a:path>
            </a:pathLst>
          </a:custGeom>
          <a:gradFill flip="none" rotWithShape="1">
            <a:gsLst>
              <a:gs pos="0">
                <a:srgbClr val="C03BC4"/>
              </a:gs>
              <a:gs pos="8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SzPct val="90000"/>
            </a:pPr>
            <a:endParaRPr lang="en-US" sz="1400" b="1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CB66A91-61B6-F264-C068-31278F623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00125" y="4029075"/>
            <a:ext cx="3929063" cy="0"/>
          </a:xfrm>
          <a:prstGeom prst="line">
            <a:avLst/>
          </a:prstGeom>
          <a:solidFill>
            <a:schemeClr val="bg1"/>
          </a:solidFill>
          <a:ln w="12700" cap="rnd">
            <a:solidFill>
              <a:schemeClr val="bg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18" name="Graphic 86" descr="Icon of a person with a callout ">
            <a:extLst>
              <a:ext uri="{FF2B5EF4-FFF2-40B4-BE49-F238E27FC236}">
                <a16:creationId xmlns:a16="http://schemas.microsoft.com/office/drawing/2014/main" id="{5AAC9682-3D00-A6AC-E079-5B8C8F77C345}"/>
              </a:ext>
            </a:extLst>
          </p:cNvPr>
          <p:cNvSpPr/>
          <p:nvPr/>
        </p:nvSpPr>
        <p:spPr>
          <a:xfrm>
            <a:off x="1080395" y="4343486"/>
            <a:ext cx="565220" cy="537208"/>
          </a:xfrm>
          <a:custGeom>
            <a:avLst/>
            <a:gdLst>
              <a:gd name="connsiteX0" fmla="*/ 118070 w 269875"/>
              <a:gd name="connsiteY0" fmla="*/ 161925 h 256502"/>
              <a:gd name="connsiteX1" fmla="*/ 148431 w 269875"/>
              <a:gd name="connsiteY1" fmla="*/ 192286 h 256502"/>
              <a:gd name="connsiteX2" fmla="*/ 148431 w 269875"/>
              <a:gd name="connsiteY2" fmla="*/ 212554 h 256502"/>
              <a:gd name="connsiteX3" fmla="*/ 148323 w 269875"/>
              <a:gd name="connsiteY3" fmla="*/ 214011 h 256502"/>
              <a:gd name="connsiteX4" fmla="*/ 75120 w 269875"/>
              <a:gd name="connsiteY4" fmla="*/ 256503 h 256502"/>
              <a:gd name="connsiteX5" fmla="*/ 189 w 269875"/>
              <a:gd name="connsiteY5" fmla="*/ 214510 h 256502"/>
              <a:gd name="connsiteX6" fmla="*/ 0 w 269875"/>
              <a:gd name="connsiteY6" fmla="*/ 212527 h 256502"/>
              <a:gd name="connsiteX7" fmla="*/ 0 w 269875"/>
              <a:gd name="connsiteY7" fmla="*/ 192286 h 256502"/>
              <a:gd name="connsiteX8" fmla="*/ 30361 w 269875"/>
              <a:gd name="connsiteY8" fmla="*/ 161925 h 256502"/>
              <a:gd name="connsiteX9" fmla="*/ 118070 w 269875"/>
              <a:gd name="connsiteY9" fmla="*/ 161925 h 256502"/>
              <a:gd name="connsiteX10" fmla="*/ 118070 w 269875"/>
              <a:gd name="connsiteY10" fmla="*/ 182166 h 256502"/>
              <a:gd name="connsiteX11" fmla="*/ 30361 w 269875"/>
              <a:gd name="connsiteY11" fmla="*/ 182166 h 256502"/>
              <a:gd name="connsiteX12" fmla="*/ 20241 w 269875"/>
              <a:gd name="connsiteY12" fmla="*/ 192286 h 256502"/>
              <a:gd name="connsiteX13" fmla="*/ 20241 w 269875"/>
              <a:gd name="connsiteY13" fmla="*/ 211447 h 256502"/>
              <a:gd name="connsiteX14" fmla="*/ 75120 w 269875"/>
              <a:gd name="connsiteY14" fmla="*/ 236262 h 256502"/>
              <a:gd name="connsiteX15" fmla="*/ 128191 w 269875"/>
              <a:gd name="connsiteY15" fmla="*/ 211757 h 256502"/>
              <a:gd name="connsiteX16" fmla="*/ 128191 w 269875"/>
              <a:gd name="connsiteY16" fmla="*/ 192286 h 256502"/>
              <a:gd name="connsiteX17" fmla="*/ 118070 w 269875"/>
              <a:gd name="connsiteY17" fmla="*/ 182166 h 256502"/>
              <a:gd name="connsiteX18" fmla="*/ 74216 w 269875"/>
              <a:gd name="connsiteY18" fmla="*/ 53975 h 256502"/>
              <a:gd name="connsiteX19" fmla="*/ 121444 w 269875"/>
              <a:gd name="connsiteY19" fmla="*/ 101203 h 256502"/>
              <a:gd name="connsiteX20" fmla="*/ 74216 w 269875"/>
              <a:gd name="connsiteY20" fmla="*/ 148431 h 256502"/>
              <a:gd name="connsiteX21" fmla="*/ 26988 w 269875"/>
              <a:gd name="connsiteY21" fmla="*/ 101203 h 256502"/>
              <a:gd name="connsiteX22" fmla="*/ 74216 w 269875"/>
              <a:gd name="connsiteY22" fmla="*/ 53975 h 256502"/>
              <a:gd name="connsiteX23" fmla="*/ 239514 w 269875"/>
              <a:gd name="connsiteY23" fmla="*/ 0 h 256502"/>
              <a:gd name="connsiteX24" fmla="*/ 269875 w 269875"/>
              <a:gd name="connsiteY24" fmla="*/ 30361 h 256502"/>
              <a:gd name="connsiteX25" fmla="*/ 269875 w 269875"/>
              <a:gd name="connsiteY25" fmla="*/ 77589 h 256502"/>
              <a:gd name="connsiteX26" fmla="*/ 239514 w 269875"/>
              <a:gd name="connsiteY26" fmla="*/ 107950 h 256502"/>
              <a:gd name="connsiteX27" fmla="*/ 219881 w 269875"/>
              <a:gd name="connsiteY27" fmla="*/ 107950 h 256502"/>
              <a:gd name="connsiteX28" fmla="*/ 190653 w 269875"/>
              <a:gd name="connsiteY28" fmla="*/ 136840 h 256502"/>
              <a:gd name="connsiteX29" fmla="*/ 166800 w 269875"/>
              <a:gd name="connsiteY29" fmla="*/ 136709 h 256502"/>
              <a:gd name="connsiteX30" fmla="*/ 161925 w 269875"/>
              <a:gd name="connsiteY30" fmla="*/ 124858 h 256502"/>
              <a:gd name="connsiteX31" fmla="*/ 161925 w 269875"/>
              <a:gd name="connsiteY31" fmla="*/ 107761 h 256502"/>
              <a:gd name="connsiteX32" fmla="*/ 134938 w 269875"/>
              <a:gd name="connsiteY32" fmla="*/ 77589 h 256502"/>
              <a:gd name="connsiteX33" fmla="*/ 134938 w 269875"/>
              <a:gd name="connsiteY33" fmla="*/ 30361 h 256502"/>
              <a:gd name="connsiteX34" fmla="*/ 165298 w 269875"/>
              <a:gd name="connsiteY34" fmla="*/ 0 h 256502"/>
              <a:gd name="connsiteX35" fmla="*/ 239514 w 269875"/>
              <a:gd name="connsiteY35" fmla="*/ 0 h 256502"/>
              <a:gd name="connsiteX36" fmla="*/ 74216 w 269875"/>
              <a:gd name="connsiteY36" fmla="*/ 74216 h 256502"/>
              <a:gd name="connsiteX37" fmla="*/ 47228 w 269875"/>
              <a:gd name="connsiteY37" fmla="*/ 101203 h 256502"/>
              <a:gd name="connsiteX38" fmla="*/ 74216 w 269875"/>
              <a:gd name="connsiteY38" fmla="*/ 128191 h 256502"/>
              <a:gd name="connsiteX39" fmla="*/ 101203 w 269875"/>
              <a:gd name="connsiteY39" fmla="*/ 101203 h 256502"/>
              <a:gd name="connsiteX40" fmla="*/ 74216 w 269875"/>
              <a:gd name="connsiteY40" fmla="*/ 74216 h 256502"/>
              <a:gd name="connsiteX41" fmla="*/ 239514 w 269875"/>
              <a:gd name="connsiteY41" fmla="*/ 20241 h 256502"/>
              <a:gd name="connsiteX42" fmla="*/ 165298 w 269875"/>
              <a:gd name="connsiteY42" fmla="*/ 20241 h 256502"/>
              <a:gd name="connsiteX43" fmla="*/ 155178 w 269875"/>
              <a:gd name="connsiteY43" fmla="*/ 30361 h 256502"/>
              <a:gd name="connsiteX44" fmla="*/ 155178 w 269875"/>
              <a:gd name="connsiteY44" fmla="*/ 77589 h 256502"/>
              <a:gd name="connsiteX45" fmla="*/ 165298 w 269875"/>
              <a:gd name="connsiteY45" fmla="*/ 87709 h 256502"/>
              <a:gd name="connsiteX46" fmla="*/ 182152 w 269875"/>
              <a:gd name="connsiteY46" fmla="*/ 87709 h 256502"/>
              <a:gd name="connsiteX47" fmla="*/ 182152 w 269875"/>
              <a:gd name="connsiteY47" fmla="*/ 116775 h 256502"/>
              <a:gd name="connsiteX48" fmla="*/ 211582 w 269875"/>
              <a:gd name="connsiteY48" fmla="*/ 87709 h 256502"/>
              <a:gd name="connsiteX49" fmla="*/ 239528 w 269875"/>
              <a:gd name="connsiteY49" fmla="*/ 87709 h 256502"/>
              <a:gd name="connsiteX50" fmla="*/ 249648 w 269875"/>
              <a:gd name="connsiteY50" fmla="*/ 77589 h 256502"/>
              <a:gd name="connsiteX51" fmla="*/ 249648 w 269875"/>
              <a:gd name="connsiteY51" fmla="*/ 30361 h 256502"/>
              <a:gd name="connsiteX52" fmla="*/ 239528 w 269875"/>
              <a:gd name="connsiteY52" fmla="*/ 20241 h 256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269875" h="256502">
                <a:moveTo>
                  <a:pt x="118070" y="161925"/>
                </a:moveTo>
                <a:cubicBezTo>
                  <a:pt x="134838" y="161925"/>
                  <a:pt x="148431" y="175519"/>
                  <a:pt x="148431" y="192286"/>
                </a:cubicBezTo>
                <a:lnTo>
                  <a:pt x="148431" y="212554"/>
                </a:lnTo>
                <a:lnTo>
                  <a:pt x="148323" y="214011"/>
                </a:lnTo>
                <a:cubicBezTo>
                  <a:pt x="144140" y="242712"/>
                  <a:pt x="118367" y="256503"/>
                  <a:pt x="75120" y="256503"/>
                </a:cubicBezTo>
                <a:cubicBezTo>
                  <a:pt x="32034" y="256503"/>
                  <a:pt x="5843" y="242874"/>
                  <a:pt x="189" y="214510"/>
                </a:cubicBezTo>
                <a:lnTo>
                  <a:pt x="0" y="212527"/>
                </a:lnTo>
                <a:lnTo>
                  <a:pt x="0" y="192286"/>
                </a:lnTo>
                <a:cubicBezTo>
                  <a:pt x="0" y="175519"/>
                  <a:pt x="13593" y="161925"/>
                  <a:pt x="30361" y="161925"/>
                </a:cubicBezTo>
                <a:lnTo>
                  <a:pt x="118070" y="161925"/>
                </a:lnTo>
                <a:close/>
                <a:moveTo>
                  <a:pt x="118070" y="182166"/>
                </a:moveTo>
                <a:lnTo>
                  <a:pt x="30361" y="182166"/>
                </a:lnTo>
                <a:cubicBezTo>
                  <a:pt x="24772" y="182166"/>
                  <a:pt x="20241" y="186697"/>
                  <a:pt x="20241" y="192286"/>
                </a:cubicBezTo>
                <a:lnTo>
                  <a:pt x="20241" y="211447"/>
                </a:lnTo>
                <a:cubicBezTo>
                  <a:pt x="24019" y="227640"/>
                  <a:pt x="41156" y="236262"/>
                  <a:pt x="75120" y="236262"/>
                </a:cubicBezTo>
                <a:cubicBezTo>
                  <a:pt x="109070" y="236262"/>
                  <a:pt x="125451" y="227748"/>
                  <a:pt x="128191" y="211757"/>
                </a:cubicBezTo>
                <a:lnTo>
                  <a:pt x="128191" y="192286"/>
                </a:lnTo>
                <a:cubicBezTo>
                  <a:pt x="128191" y="186697"/>
                  <a:pt x="123659" y="182166"/>
                  <a:pt x="118070" y="182166"/>
                </a:cubicBezTo>
                <a:close/>
                <a:moveTo>
                  <a:pt x="74216" y="53975"/>
                </a:moveTo>
                <a:cubicBezTo>
                  <a:pt x="100299" y="53975"/>
                  <a:pt x="121444" y="75120"/>
                  <a:pt x="121444" y="101203"/>
                </a:cubicBezTo>
                <a:cubicBezTo>
                  <a:pt x="121444" y="127287"/>
                  <a:pt x="100299" y="148431"/>
                  <a:pt x="74216" y="148431"/>
                </a:cubicBezTo>
                <a:cubicBezTo>
                  <a:pt x="48132" y="148431"/>
                  <a:pt x="26988" y="127287"/>
                  <a:pt x="26988" y="101203"/>
                </a:cubicBezTo>
                <a:cubicBezTo>
                  <a:pt x="26988" y="75120"/>
                  <a:pt x="48132" y="53975"/>
                  <a:pt x="74216" y="53975"/>
                </a:cubicBezTo>
                <a:close/>
                <a:moveTo>
                  <a:pt x="239514" y="0"/>
                </a:moveTo>
                <a:cubicBezTo>
                  <a:pt x="256281" y="0"/>
                  <a:pt x="269875" y="13593"/>
                  <a:pt x="269875" y="30361"/>
                </a:cubicBezTo>
                <a:lnTo>
                  <a:pt x="269875" y="77589"/>
                </a:lnTo>
                <a:cubicBezTo>
                  <a:pt x="269875" y="94357"/>
                  <a:pt x="256281" y="107950"/>
                  <a:pt x="239514" y="107950"/>
                </a:cubicBezTo>
                <a:lnTo>
                  <a:pt x="219881" y="107950"/>
                </a:lnTo>
                <a:lnTo>
                  <a:pt x="190653" y="136840"/>
                </a:lnTo>
                <a:cubicBezTo>
                  <a:pt x="184030" y="143391"/>
                  <a:pt x="173350" y="143332"/>
                  <a:pt x="166800" y="136709"/>
                </a:cubicBezTo>
                <a:cubicBezTo>
                  <a:pt x="163679" y="133553"/>
                  <a:pt x="161928" y="129296"/>
                  <a:pt x="161925" y="124858"/>
                </a:cubicBezTo>
                <a:lnTo>
                  <a:pt x="161925" y="107761"/>
                </a:lnTo>
                <a:cubicBezTo>
                  <a:pt x="146558" y="106043"/>
                  <a:pt x="134938" y="93051"/>
                  <a:pt x="134938" y="77589"/>
                </a:cubicBezTo>
                <a:lnTo>
                  <a:pt x="134938" y="30361"/>
                </a:lnTo>
                <a:cubicBezTo>
                  <a:pt x="134938" y="13593"/>
                  <a:pt x="148531" y="0"/>
                  <a:pt x="165298" y="0"/>
                </a:cubicBezTo>
                <a:lnTo>
                  <a:pt x="239514" y="0"/>
                </a:lnTo>
                <a:close/>
                <a:moveTo>
                  <a:pt x="74216" y="74216"/>
                </a:moveTo>
                <a:cubicBezTo>
                  <a:pt x="59311" y="74216"/>
                  <a:pt x="47228" y="86298"/>
                  <a:pt x="47228" y="101203"/>
                </a:cubicBezTo>
                <a:cubicBezTo>
                  <a:pt x="47228" y="116108"/>
                  <a:pt x="59311" y="128191"/>
                  <a:pt x="74216" y="128191"/>
                </a:cubicBezTo>
                <a:cubicBezTo>
                  <a:pt x="89120" y="128191"/>
                  <a:pt x="101203" y="116108"/>
                  <a:pt x="101203" y="101203"/>
                </a:cubicBezTo>
                <a:cubicBezTo>
                  <a:pt x="101203" y="86298"/>
                  <a:pt x="89120" y="74216"/>
                  <a:pt x="74216" y="74216"/>
                </a:cubicBezTo>
                <a:close/>
                <a:moveTo>
                  <a:pt x="239514" y="20241"/>
                </a:moveTo>
                <a:lnTo>
                  <a:pt x="165298" y="20241"/>
                </a:lnTo>
                <a:cubicBezTo>
                  <a:pt x="159709" y="20241"/>
                  <a:pt x="155178" y="24772"/>
                  <a:pt x="155178" y="30361"/>
                </a:cubicBezTo>
                <a:lnTo>
                  <a:pt x="155178" y="77589"/>
                </a:lnTo>
                <a:cubicBezTo>
                  <a:pt x="155178" y="83175"/>
                  <a:pt x="159712" y="87709"/>
                  <a:pt x="165298" y="87709"/>
                </a:cubicBezTo>
                <a:lnTo>
                  <a:pt x="182152" y="87709"/>
                </a:lnTo>
                <a:lnTo>
                  <a:pt x="182152" y="116775"/>
                </a:lnTo>
                <a:lnTo>
                  <a:pt x="211582" y="87709"/>
                </a:lnTo>
                <a:lnTo>
                  <a:pt x="239528" y="87709"/>
                </a:lnTo>
                <a:cubicBezTo>
                  <a:pt x="245117" y="87709"/>
                  <a:pt x="249648" y="83178"/>
                  <a:pt x="249648" y="77589"/>
                </a:cubicBezTo>
                <a:lnTo>
                  <a:pt x="249648" y="30361"/>
                </a:lnTo>
                <a:cubicBezTo>
                  <a:pt x="249648" y="24772"/>
                  <a:pt x="245117" y="20241"/>
                  <a:pt x="239528" y="20241"/>
                </a:cubicBezTo>
                <a:close/>
              </a:path>
            </a:pathLst>
          </a:custGeom>
          <a:gradFill flip="none" rotWithShape="1">
            <a:gsLst>
              <a:gs pos="0">
                <a:srgbClr val="C03BC4"/>
              </a:gs>
              <a:gs pos="80000">
                <a:srgbClr val="0078D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wrap="square" lIns="0" tIns="0" rIns="0" bIns="0" rtlCol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ts val="1200"/>
              </a:spcAft>
              <a:buSzPct val="90000"/>
            </a:pP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4" name="Picture 3" descr="Screenshot of the Microsoft 365 Copilot enablement hub on adoption.microsoft.com&#10;">
            <a:extLst>
              <a:ext uri="{FF2B5EF4-FFF2-40B4-BE49-F238E27FC236}">
                <a16:creationId xmlns:a16="http://schemas.microsoft.com/office/drawing/2014/main" id="{3A8B0C79-DD9B-52ED-7676-274AAF038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420" y="1827708"/>
            <a:ext cx="4607234" cy="2060184"/>
          </a:xfrm>
          <a:prstGeom prst="roundRect">
            <a:avLst>
              <a:gd name="adj" fmla="val 4041"/>
            </a:avLst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pic>
        <p:nvPicPr>
          <p:cNvPr id="6" name="Picture 5" descr="Screen shot of the Microsoft 365 Copilot community home page.">
            <a:extLst>
              <a:ext uri="{FF2B5EF4-FFF2-40B4-BE49-F238E27FC236}">
                <a16:creationId xmlns:a16="http://schemas.microsoft.com/office/drawing/2014/main" id="{C3878A09-DCE9-9CC0-DF8D-8023399E5D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797" b="9819"/>
          <a:stretch/>
        </p:blipFill>
        <p:spPr>
          <a:xfrm>
            <a:off x="5745348" y="4160178"/>
            <a:ext cx="4604471" cy="1868722"/>
          </a:xfrm>
          <a:prstGeom prst="roundRect">
            <a:avLst>
              <a:gd name="adj" fmla="val 5989"/>
            </a:avLst>
          </a:prstGeom>
          <a:ln>
            <a:solidFill>
              <a:schemeClr val="bg1">
                <a:lumMod val="85000"/>
              </a:schemeClr>
            </a:solidFill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09032-04EC-2040-77C6-6BE53E9B7B88}"/>
              </a:ext>
            </a:extLst>
          </p:cNvPr>
          <p:cNvSpPr txBox="1"/>
          <p:nvPr/>
        </p:nvSpPr>
        <p:spPr>
          <a:xfrm>
            <a:off x="1080395" y="2735856"/>
            <a:ext cx="3929063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Microsoft Community Learning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aka.ms/Community/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</a:rPr>
              <a:t>LearningChannel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B87D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Community led expert content on all your favorite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Microsoft services.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54814-6A6C-B6E5-17C7-08E9267D9B9A}"/>
              </a:ext>
            </a:extLst>
          </p:cNvPr>
          <p:cNvSpPr txBox="1"/>
          <p:nvPr/>
        </p:nvSpPr>
        <p:spPr>
          <a:xfrm>
            <a:off x="1080395" y="5094539"/>
            <a:ext cx="3929063" cy="6647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0000"/>
                </a:solidFill>
                <a:latin typeface="Segoe UI"/>
              </a:rPr>
              <a:t>Start your week with l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ive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news and event</a:t>
            </a:r>
            <a:r>
              <a:rPr kumimoji="0" lang="en-US" sz="1600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updates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600" b="0" i="0" u="none" strike="noStrike" kern="1200" cap="none" spc="0" normalizeH="0" baseline="0" noProof="0" err="1">
                <a:ln>
                  <a:noFill/>
                </a:ln>
                <a:solidFill>
                  <a:srgbClr val="0B87DE"/>
                </a:solidFill>
                <a:effectLst/>
                <a:uLnTx/>
                <a:uFillTx/>
                <a:latin typeface="Segoe UI Semibold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MondaysatMicrosoft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B87DE"/>
              </a:solidFill>
              <a:effectLst/>
              <a:uLnTx/>
              <a:uFillTx/>
              <a:latin typeface="Segoe UI Semibold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solidFill>
                  <a:srgbClr val="000000"/>
                </a:solidFill>
                <a:latin typeface="Segoe UI"/>
              </a:rPr>
              <a:t>Watch live or on-demand &amp; share our blog.</a:t>
            </a:r>
          </a:p>
        </p:txBody>
      </p:sp>
    </p:spTree>
    <p:extLst>
      <p:ext uri="{BB962C8B-B14F-4D97-AF65-F5344CB8AC3E}">
        <p14:creationId xmlns:p14="http://schemas.microsoft.com/office/powerpoint/2010/main" val="238991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2.08333E-7 0.03541 " pathEditMode="relative" rAng="0" ptsTypes="AA">
                                      <p:cBhvr>
                                        <p:cTn id="9" dur="7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3.7037E-6 L 1.04167E-6 0.03542 " pathEditMode="relative" rAng="0" ptsTypes="AA">
                                      <p:cBhvr>
                                        <p:cTn id="14" dur="7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-3.7037E-6 L 1.04167E-6 0.03542 " pathEditMode="relative" rAng="0" ptsTypes="AA">
                                      <p:cBhvr>
                                        <p:cTn id="19" dur="7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1.85185E-6 L 4.16667E-7 0.03542 " pathEditMode="relative" rAng="0" ptsTypes="AA">
                                      <p:cBhvr>
                                        <p:cTn id="24" dur="7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7 -3.7037E-6 L 4.16667E-7 0.03542 " pathEditMode="relative" rAng="0" ptsTypes="AA">
                                      <p:cBhvr>
                                        <p:cTn id="29" dur="7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8" grpId="0" animBg="1"/>
      <p:bldP spid="18" grpId="1" animBg="1"/>
      <p:bldP spid="2" grpId="0"/>
      <p:bldP spid="2" grpId="1"/>
      <p:bldP spid="5" grpId="0"/>
      <p:bldP spid="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41AC8-D361-78EB-67B1-99455110EF1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62401" y="848861"/>
            <a:ext cx="7733413" cy="63341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/>
              <a:t>Session feedback surveys</a:t>
            </a:r>
          </a:p>
        </p:txBody>
      </p:sp>
      <p:sp>
        <p:nvSpPr>
          <p:cNvPr id="3" name="Text Placeholder 2" descr="Instructions for submitting a survey">
            <a:extLst>
              <a:ext uri="{FF2B5EF4-FFF2-40B4-BE49-F238E27FC236}">
                <a16:creationId xmlns:a16="http://schemas.microsoft.com/office/drawing/2014/main" id="{46403AEF-0FC4-1DC9-2277-CD817796234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962400" y="1602924"/>
            <a:ext cx="6904522" cy="51689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7200" b="0"/>
              <a:t>We want to hear from YOU!</a:t>
            </a:r>
          </a:p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7200" b="0"/>
              <a:t>Share your feedback to make next years conference even better!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200"/>
              <a:t>Here’s how –</a:t>
            </a:r>
          </a:p>
          <a:p>
            <a:pPr>
              <a:lnSpc>
                <a:spcPct val="120000"/>
              </a:lnSpc>
            </a:pPr>
            <a:r>
              <a:rPr lang="en-US" sz="7200" b="0"/>
              <a:t>Simply go to the Whova App on your smartphone.</a:t>
            </a:r>
          </a:p>
          <a:p>
            <a:pPr>
              <a:lnSpc>
                <a:spcPct val="120000"/>
              </a:lnSpc>
            </a:pPr>
            <a:r>
              <a:rPr lang="en-US" sz="7200" b="0"/>
              <a:t>Scroll down on the M365 Community Conference Homepage to ‘Additional Resources’ to click “Surveys’.</a:t>
            </a:r>
          </a:p>
          <a:p>
            <a:pPr>
              <a:lnSpc>
                <a:spcPct val="120000"/>
              </a:lnSpc>
            </a:pPr>
            <a:r>
              <a:rPr lang="en-US" sz="7200" b="0"/>
              <a:t>Click Session Feedback.</a:t>
            </a:r>
          </a:p>
          <a:p>
            <a:pPr>
              <a:lnSpc>
                <a:spcPct val="120000"/>
              </a:lnSpc>
            </a:pPr>
            <a:r>
              <a:rPr lang="en-US" sz="7200" b="0"/>
              <a:t>Scroll down to find this session title.</a:t>
            </a:r>
          </a:p>
          <a:p>
            <a:pPr>
              <a:lnSpc>
                <a:spcPct val="120000"/>
              </a:lnSpc>
            </a:pPr>
            <a:r>
              <a:rPr lang="en-US" sz="7200" b="0"/>
              <a:t>Complete the session feedback survey.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n-US" sz="7200" b="0"/>
              <a:t>Finally, click ‘Submit’.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200"/>
              <a:t>It’s just that easy!</a:t>
            </a:r>
          </a:p>
          <a:p>
            <a:endParaRPr lang="en-US" sz="2133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06DC14-A1AD-69D8-21E5-934E2DB2F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548896"/>
            <a:ext cx="2844721" cy="57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461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327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3E45E7-DEE4-805C-40BC-0D81943CB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176BE2-0D00-526E-C662-9B40B0AB586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81484" y="2025026"/>
            <a:ext cx="8536493" cy="16156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76200" tIns="38100" rIns="76200" bIns="381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761970">
              <a:spcBef>
                <a:spcPts val="0"/>
              </a:spcBef>
              <a:defRPr/>
            </a:pPr>
            <a:r>
              <a:rPr lang="en-US" sz="3333" spc="0">
                <a:ln>
                  <a:noFill/>
                </a:ln>
                <a:solidFill>
                  <a:schemeClr val="accent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Windows Autopatch manages the process of applying Windows, Microsoft 365 apps, Microsoft Edge, driver and firmware updates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67A77B-4BEA-3B96-AC66-4CC4965D200C}"/>
              </a:ext>
            </a:extLst>
          </p:cNvPr>
          <p:cNvSpPr txBox="1"/>
          <p:nvPr/>
        </p:nvSpPr>
        <p:spPr>
          <a:xfrm>
            <a:off x="504242" y="3886616"/>
            <a:ext cx="11312444" cy="1000274"/>
          </a:xfrm>
          <a:prstGeom prst="rect">
            <a:avLst/>
          </a:prstGeom>
          <a:noFill/>
        </p:spPr>
        <p:txBody>
          <a:bodyPr wrap="square" lIns="76200" tIns="38100" rIns="76200" bIns="3810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This service is included with all licenses available through the Volume Licensing (VL) programs.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See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93F9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Windows Autopatch licenses and entitlements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for more details.</a:t>
            </a:r>
          </a:p>
        </p:txBody>
      </p:sp>
      <p:sp>
        <p:nvSpPr>
          <p:cNvPr id="31" name="Rectangle 30" descr="Slide overlay - no text just visual.">
            <a:extLst>
              <a:ext uri="{FF2B5EF4-FFF2-40B4-BE49-F238E27FC236}">
                <a16:creationId xmlns:a16="http://schemas.microsoft.com/office/drawing/2014/main" id="{F526A40E-552A-FB8F-12F7-6E3946457C38}"/>
              </a:ext>
            </a:extLst>
          </p:cNvPr>
          <p:cNvSpPr/>
          <p:nvPr/>
        </p:nvSpPr>
        <p:spPr bwMode="auto">
          <a:xfrm>
            <a:off x="571500" y="2169584"/>
            <a:ext cx="169333" cy="1375833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3" name="Rectangle 32" descr="Slide overlay - no text just visual.">
            <a:extLst>
              <a:ext uri="{FF2B5EF4-FFF2-40B4-BE49-F238E27FC236}">
                <a16:creationId xmlns:a16="http://schemas.microsoft.com/office/drawing/2014/main" id="{D735E9F9-C700-5D0B-5CD0-3DE46C69085E}"/>
              </a:ext>
            </a:extLst>
          </p:cNvPr>
          <p:cNvSpPr/>
          <p:nvPr/>
        </p:nvSpPr>
        <p:spPr bwMode="auto">
          <a:xfrm>
            <a:off x="1" y="6692876"/>
            <a:ext cx="12191999" cy="165124"/>
          </a:xfrm>
          <a:prstGeom prst="rect">
            <a:avLst/>
          </a:prstGeom>
          <a:solidFill>
            <a:schemeClr val="accent1"/>
          </a:solidFill>
          <a:ln>
            <a:solidFill>
              <a:srgbClr val="CA6CCD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52400" tIns="121920" rIns="152400" bIns="1219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77702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5286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7EC22-723F-C864-BD24-7F767B7DD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80731D9-3918-D1B9-07A4-B30DA440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358" y="428955"/>
            <a:ext cx="11018520" cy="553998"/>
          </a:xfrm>
        </p:spPr>
        <p:txBody>
          <a:bodyPr/>
          <a:lstStyle/>
          <a:p>
            <a:r>
              <a:rPr lang="en-US"/>
              <a:t>Running the latest software improves security</a:t>
            </a:r>
          </a:p>
        </p:txBody>
      </p:sp>
      <p:pic>
        <p:nvPicPr>
          <p:cNvPr id="41" name="Picture 2" descr="A picture of two IT professionals looking seriously at the screen. The text is Cyber attacks are more sophisticated.">
            <a:extLst>
              <a:ext uri="{FF2B5EF4-FFF2-40B4-BE49-F238E27FC236}">
                <a16:creationId xmlns:a16="http://schemas.microsoft.com/office/drawing/2014/main" id="{0AD43F4F-0241-7DF3-26BC-DB3193C7F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7038" y="1545772"/>
            <a:ext cx="3630930" cy="3173867"/>
          </a:xfrm>
          <a:prstGeom prst="roundRect">
            <a:avLst>
              <a:gd name="adj" fmla="val 5651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882EA2EC-546F-089E-A732-90C24DB0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27821" y="1795183"/>
            <a:ext cx="3623050" cy="2924456"/>
          </a:xfrm>
          <a:prstGeom prst="roundRect">
            <a:avLst>
              <a:gd name="adj" fmla="val 5863"/>
            </a:avLst>
          </a:prstGeom>
          <a:gradFill>
            <a:gsLst>
              <a:gs pos="45000">
                <a:srgbClr val="1A1A1A">
                  <a:alpha val="0"/>
                </a:srgbClr>
              </a:gs>
              <a:gs pos="99000">
                <a:srgbClr val="1A1A1A"/>
              </a:gs>
            </a:gsLst>
            <a:lin ang="54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692F95D-3731-BC3C-AD34-B0D5D751E5FA}"/>
              </a:ext>
            </a:extLst>
          </p:cNvPr>
          <p:cNvSpPr txBox="1"/>
          <p:nvPr/>
        </p:nvSpPr>
        <p:spPr>
          <a:xfrm>
            <a:off x="424828" y="3763208"/>
            <a:ext cx="36305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Calibri" panose="020F0502020204030204" pitchFamily="34" charset="0"/>
                <a:cs typeface="+mn-cs"/>
              </a:rPr>
              <a:t>Cyberattacks are more sophisticated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C46C189F-344D-84E6-FC86-6AE2313F99C8}"/>
              </a:ext>
            </a:extLst>
          </p:cNvPr>
          <p:cNvSpPr txBox="1">
            <a:spLocks/>
          </p:cNvSpPr>
          <p:nvPr/>
        </p:nvSpPr>
        <p:spPr>
          <a:xfrm>
            <a:off x="426425" y="4927923"/>
            <a:ext cx="3630521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568" b="1" kern="1200" spc="0" baseline="0">
                <a:solidFill>
                  <a:schemeClr val="accent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4819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229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386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Exploiting vulnerabilities in unpatched operating systems is a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leading initial access technique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 for ransomware attacks.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49D4F0-B925-EEDA-2040-4D548B4F3788}"/>
              </a:ext>
            </a:extLst>
          </p:cNvPr>
          <p:cNvSpPr txBox="1"/>
          <p:nvPr/>
        </p:nvSpPr>
        <p:spPr>
          <a:xfrm>
            <a:off x="1015497" y="6152625"/>
            <a:ext cx="26508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Source: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4"/>
              </a:rPr>
              <a:t>Microsoft Digital Defense Report 2024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45" name="Picture Placeholder 13" descr="An IT professional with headphones looking seriously at his screen. The text is delaying updates increases security risks. ">
            <a:extLst>
              <a:ext uri="{FF2B5EF4-FFF2-40B4-BE49-F238E27FC236}">
                <a16:creationId xmlns:a16="http://schemas.microsoft.com/office/drawing/2014/main" id="{849F9592-E82F-555D-5F53-0F31215C75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1365" y="1545772"/>
            <a:ext cx="3629250" cy="3173579"/>
          </a:xfrm>
          <a:prstGeom prst="roundRect">
            <a:avLst>
              <a:gd name="adj" fmla="val 5862"/>
            </a:avLst>
          </a:prstGeom>
          <a:blipFill>
            <a:blip r:embed="rId6"/>
            <a:stretch>
              <a:fillRect/>
            </a:stretch>
          </a:blipFill>
        </p:spPr>
      </p:pic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C16A1382-A841-65C1-08E3-2303B2E16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4280093" y="1795183"/>
            <a:ext cx="3623050" cy="2924456"/>
          </a:xfrm>
          <a:prstGeom prst="roundRect">
            <a:avLst>
              <a:gd name="adj" fmla="val 5863"/>
            </a:avLst>
          </a:prstGeom>
          <a:gradFill>
            <a:gsLst>
              <a:gs pos="45000">
                <a:srgbClr val="1A1A1A">
                  <a:alpha val="0"/>
                </a:srgbClr>
              </a:gs>
              <a:gs pos="99000">
                <a:srgbClr val="1A1A1A"/>
              </a:gs>
            </a:gsLst>
            <a:lin ang="54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D7D5C8-26B0-C0F0-33F6-FD778EEF31F4}"/>
              </a:ext>
            </a:extLst>
          </p:cNvPr>
          <p:cNvSpPr txBox="1"/>
          <p:nvPr/>
        </p:nvSpPr>
        <p:spPr>
          <a:xfrm>
            <a:off x="4263486" y="3763208"/>
            <a:ext cx="36305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Calibri" panose="020F0502020204030204" pitchFamily="34" charset="0"/>
                <a:cs typeface="+mn-cs"/>
              </a:rPr>
              <a:t>Delaying updates increases security risk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AEABD9F3-3EB5-2DD6-F306-F0A6292D7451}"/>
              </a:ext>
            </a:extLst>
          </p:cNvPr>
          <p:cNvSpPr txBox="1">
            <a:spLocks/>
          </p:cNvSpPr>
          <p:nvPr/>
        </p:nvSpPr>
        <p:spPr>
          <a:xfrm>
            <a:off x="4385126" y="4927923"/>
            <a:ext cx="341552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568" kern="1200" spc="0" baseline="0">
                <a:solidFill>
                  <a:schemeClr val="accent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4819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229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386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It takes enterprises an average of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102 days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 to patch security vulnerabilities.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331933-892D-CF72-A681-34EDE4B21EA2}"/>
              </a:ext>
            </a:extLst>
          </p:cNvPr>
          <p:cNvSpPr txBox="1"/>
          <p:nvPr/>
        </p:nvSpPr>
        <p:spPr>
          <a:xfrm>
            <a:off x="4721629" y="6152625"/>
            <a:ext cx="26508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Source: 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7"/>
              </a:rPr>
              <a:t>Microsoft Digital Defense Report 2023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pic>
        <p:nvPicPr>
          <p:cNvPr id="50" name="Picture Placeholder 15" descr="An IT professional pointing to areas on a map on a large screen. The text is each data breach costs millions.">
            <a:extLst>
              <a:ext uri="{FF2B5EF4-FFF2-40B4-BE49-F238E27FC236}">
                <a16:creationId xmlns:a16="http://schemas.microsoft.com/office/drawing/2014/main" id="{77FB6F15-1199-B10B-90D8-3C333A56F8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31170" y="1545773"/>
            <a:ext cx="3632732" cy="3173579"/>
          </a:xfrm>
          <a:prstGeom prst="roundRect">
            <a:avLst>
              <a:gd name="adj" fmla="val 6074"/>
            </a:avLst>
          </a:prstGeom>
          <a:blipFill>
            <a:blip r:embed="rId9"/>
            <a:stretch>
              <a:fillRect/>
            </a:stretch>
          </a:blipFill>
        </p:spPr>
      </p:pic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D739051-7E32-CAEA-EDB1-8EBD7B9C9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8138641" y="2030506"/>
            <a:ext cx="3623050" cy="2689132"/>
          </a:xfrm>
          <a:prstGeom prst="roundRect">
            <a:avLst>
              <a:gd name="adj" fmla="val 5863"/>
            </a:avLst>
          </a:prstGeom>
          <a:gradFill>
            <a:gsLst>
              <a:gs pos="45000">
                <a:srgbClr val="1A1A1A">
                  <a:alpha val="0"/>
                </a:srgbClr>
              </a:gs>
              <a:gs pos="99000">
                <a:srgbClr val="1A1A1A"/>
              </a:gs>
            </a:gsLst>
            <a:lin ang="5400000" scaled="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1697975-B70C-ACF4-55ED-8A51DBB7F029}"/>
              </a:ext>
            </a:extLst>
          </p:cNvPr>
          <p:cNvSpPr txBox="1"/>
          <p:nvPr/>
        </p:nvSpPr>
        <p:spPr>
          <a:xfrm>
            <a:off x="8123230" y="3765268"/>
            <a:ext cx="36305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Calibri" panose="020F0502020204030204" pitchFamily="34" charset="0"/>
                <a:cs typeface="+mn-cs"/>
              </a:rPr>
              <a:t>Each data breach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Calibri" panose="020F0502020204030204" pitchFamily="34" charset="0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bold" panose="020B0702040204020203" pitchFamily="34" charset="0"/>
                <a:ea typeface="Calibri" panose="020F0502020204030204" pitchFamily="34" charset="0"/>
                <a:cs typeface="+mn-cs"/>
              </a:rPr>
              <a:t>costs millions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60F79341-3BBB-0E9F-89C2-2AF2D5FBD26F}"/>
              </a:ext>
            </a:extLst>
          </p:cNvPr>
          <p:cNvSpPr txBox="1">
            <a:spLocks/>
          </p:cNvSpPr>
          <p:nvPr/>
        </p:nvSpPr>
        <p:spPr>
          <a:xfrm>
            <a:off x="8345425" y="4927923"/>
            <a:ext cx="3193598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568" kern="1200" spc="0" baseline="0">
                <a:solidFill>
                  <a:schemeClr val="accent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0" marR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90000"/>
              <a:buFont typeface="Arial" panose="020B0604020202020204" pitchFamily="34" charset="0"/>
              <a:buNone/>
              <a:tabLst/>
              <a:defRPr sz="1568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448193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7229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6386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84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The global average cost of a data breach in 2024 was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 USD 4.9 million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/>
                <a:ea typeface="+mn-ea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D3371-F8FE-4DA9-E950-481D4C9A2511}"/>
              </a:ext>
            </a:extLst>
          </p:cNvPr>
          <p:cNvSpPr txBox="1"/>
          <p:nvPr/>
        </p:nvSpPr>
        <p:spPr>
          <a:xfrm>
            <a:off x="8431738" y="6152625"/>
            <a:ext cx="264294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Source: </a:t>
            </a:r>
            <a:r>
              <a:rPr kumimoji="0" lang="en-US" sz="1000" b="0" i="1" u="sng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10"/>
              </a:rPr>
              <a:t>Cost of a Data Breach Report 2024</a:t>
            </a:r>
            <a:r>
              <a:rPr kumimoji="0" lang="en-US" sz="1000" b="0" i="1" u="sng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endParaRPr kumimoji="0" lang="en-US" sz="1000" b="0" i="1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06907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786536-ABE6-C4B9-FE2F-6F86EDAC7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51ADE-AA9F-89B4-A684-441085157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68" y="496233"/>
            <a:ext cx="11018520" cy="553998"/>
          </a:xfrm>
        </p:spPr>
        <p:txBody>
          <a:bodyPr/>
          <a:lstStyle/>
          <a:p>
            <a:r>
              <a:rPr lang="en-US"/>
              <a:t>Automated update services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0E177C-7E6A-D9AE-3BEF-EB91149900DF}"/>
              </a:ext>
            </a:extLst>
          </p:cNvPr>
          <p:cNvSpPr txBox="1"/>
          <p:nvPr/>
        </p:nvSpPr>
        <p:spPr>
          <a:xfrm flipH="1">
            <a:off x="690216" y="1103650"/>
            <a:ext cx="1128781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rPr>
              <a:t>Reduce time spent on patching activities by 60-80%*</a:t>
            </a:r>
          </a:p>
        </p:txBody>
      </p:sp>
      <p:pic>
        <p:nvPicPr>
          <p:cNvPr id="22" name="Picture Placeholder 19" descr="A picture of an IT worker rummaging through a lot of papers while his laptop is open in front of him. ">
            <a:extLst>
              <a:ext uri="{FF2B5EF4-FFF2-40B4-BE49-F238E27FC236}">
                <a16:creationId xmlns:a16="http://schemas.microsoft.com/office/drawing/2014/main" id="{45F7366B-67BE-7F01-C2EE-132004B1A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ltGray">
          <a:xfrm>
            <a:off x="582614" y="1691481"/>
            <a:ext cx="5365696" cy="3475038"/>
          </a:xfrm>
          <a:prstGeom prst="roundRect">
            <a:avLst>
              <a:gd name="adj" fmla="val 6620"/>
            </a:avLst>
          </a:prstGeom>
          <a:blipFill>
            <a:blip r:embed="rId4"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230EED4-77C8-6FA9-3157-9869AA165DC4}"/>
              </a:ext>
            </a:extLst>
          </p:cNvPr>
          <p:cNvSpPr txBox="1">
            <a:spLocks/>
          </p:cNvSpPr>
          <p:nvPr/>
        </p:nvSpPr>
        <p:spPr>
          <a:xfrm>
            <a:off x="584199" y="5355431"/>
            <a:ext cx="536752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800" kern="1200" spc="0" baseline="0">
                <a:solidFill>
                  <a:schemeClr val="tx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Traditional approaches are vulnerable to error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and strain IT resources.</a:t>
            </a:r>
          </a:p>
        </p:txBody>
      </p:sp>
      <p:pic>
        <p:nvPicPr>
          <p:cNvPr id="23" name="Picture Placeholder 9" descr="A picture of a smiling IT worker with a clear desk looking at his laptop. ">
            <a:extLst>
              <a:ext uri="{FF2B5EF4-FFF2-40B4-BE49-F238E27FC236}">
                <a16:creationId xmlns:a16="http://schemas.microsoft.com/office/drawing/2014/main" id="{30158F22-A72A-B1D0-5A4C-AF5546D86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ltGray">
          <a:xfrm>
            <a:off x="6238875" y="1691481"/>
            <a:ext cx="5363626" cy="3475038"/>
          </a:xfrm>
          <a:prstGeom prst="roundRect">
            <a:avLst>
              <a:gd name="adj" fmla="val 662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8052EB5-F61B-D751-5AE3-82F6A123494D}"/>
              </a:ext>
            </a:extLst>
          </p:cNvPr>
          <p:cNvSpPr txBox="1">
            <a:spLocks/>
          </p:cNvSpPr>
          <p:nvPr/>
        </p:nvSpPr>
        <p:spPr>
          <a:xfrm>
            <a:off x="6241860" y="5355431"/>
            <a:ext cx="536752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1800" kern="1200" spc="0" baseline="0">
                <a:solidFill>
                  <a:schemeClr val="tx1"/>
                </a:solidFill>
                <a:latin typeface="+mj-lt"/>
                <a:ea typeface="+mn-ea"/>
                <a:cs typeface="Segoe UI Semilight" panose="020B04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2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1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327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A cloud-based approach frees up resources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UI Semibold"/>
                <a:ea typeface="+mn-ea"/>
                <a:cs typeface="Segoe UI Semilight" panose="020B0402040204020203" pitchFamily="34" charset="0"/>
              </a:rPr>
              <a:t>and makes it easier to stay current.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A1A1A"/>
              </a:solidFill>
              <a:effectLst/>
              <a:uLnTx/>
              <a:uFillTx/>
              <a:latin typeface="Segoe UI Semibold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888EC1A8-198E-4DAF-8D57-BCF1DDECD9B2}"/>
              </a:ext>
            </a:extLst>
          </p:cNvPr>
          <p:cNvSpPr txBox="1"/>
          <p:nvPr/>
        </p:nvSpPr>
        <p:spPr>
          <a:xfrm>
            <a:off x="582614" y="6453369"/>
            <a:ext cx="11020551" cy="17100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699" marR="5080" lvl="0" indent="0" algn="l" defTabSz="914330" rtl="0" eaLnBrk="1" fontAlgn="auto" latinLnBrk="0" hangingPunct="1">
              <a:lnSpc>
                <a:spcPct val="125499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</a:rPr>
              <a:t>*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</a:rPr>
              <a:t>Source:</a:t>
            </a:r>
            <a:r>
              <a:rPr kumimoji="0" sz="900" b="0" i="0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The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Total</a:t>
            </a:r>
            <a:r>
              <a:rPr kumimoji="0" sz="900" b="0" i="1" u="none" strike="noStrike" kern="1200" cap="none" spc="-25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Economic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Impact™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of</a:t>
            </a:r>
            <a:r>
              <a:rPr kumimoji="0" sz="900" b="0" i="1" u="none" strike="noStrike" kern="1200" cap="none" spc="-25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Windows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11</a:t>
            </a:r>
            <a:r>
              <a:rPr kumimoji="0" sz="900" b="0" i="1" u="none" strike="noStrike" kern="1200" cap="none" spc="-25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Enterprise: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Cost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Savings</a:t>
            </a:r>
            <a:r>
              <a:rPr kumimoji="0" sz="900" b="0" i="1" u="none" strike="noStrike" kern="1200" cap="none" spc="-25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and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Business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Benefits</a:t>
            </a:r>
            <a:r>
              <a:rPr kumimoji="0" sz="900" b="0" i="1" u="none" strike="noStrike" kern="1200" cap="none" spc="-25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Enabled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by</a:t>
            </a:r>
            <a:r>
              <a:rPr kumimoji="0" sz="900" b="0" i="1" u="none" strike="noStrike" kern="1200" cap="none" spc="-25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Windows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11</a:t>
            </a:r>
            <a:r>
              <a:rPr kumimoji="0" sz="900" b="0" i="1" u="none" strike="noStrike" kern="1200" cap="none" spc="-3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Enterprise.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A</a:t>
            </a:r>
            <a:r>
              <a:rPr kumimoji="0" sz="900" b="0" i="1" u="none" strike="noStrike" kern="1200" cap="none" spc="-2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Forrester</a:t>
            </a:r>
            <a:r>
              <a:rPr kumimoji="0" sz="900" b="0" i="1" u="none" strike="noStrike" kern="1200" cap="none" spc="-2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Total</a:t>
            </a:r>
            <a:r>
              <a:rPr kumimoji="0" sz="900" b="0" i="1" u="none" strike="noStrike" kern="1200" cap="none" spc="-15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Economic</a:t>
            </a:r>
            <a:r>
              <a:rPr kumimoji="0" sz="900" b="0" i="1" u="none" strike="noStrike" kern="1200" cap="none" spc="-2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Impact™</a:t>
            </a:r>
            <a:r>
              <a:rPr kumimoji="0" sz="900" b="0" i="1" u="none" strike="noStrike" kern="1200" cap="none" spc="-2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study</a:t>
            </a:r>
            <a:r>
              <a:rPr kumimoji="0" sz="900" b="0" i="1" u="none" strike="noStrike" kern="1200" cap="none" spc="-15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commissioned</a:t>
            </a:r>
            <a:r>
              <a:rPr kumimoji="0" sz="900" b="0" i="1" u="none" strike="noStrike" kern="1200" cap="none" spc="-2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by</a:t>
            </a:r>
            <a:r>
              <a:rPr kumimoji="0" sz="900" b="0" i="1" u="none" strike="noStrike" kern="1200" cap="none" spc="-2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Microsoft,</a:t>
            </a:r>
            <a:r>
              <a:rPr kumimoji="0" sz="900" b="0" i="1" u="none" strike="noStrike" kern="1200" cap="none" spc="-15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February</a:t>
            </a:r>
            <a:r>
              <a:rPr kumimoji="0" sz="900" b="0" i="1" u="none" strike="noStrike" kern="1200" cap="none" spc="-2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 </a:t>
            </a:r>
            <a:r>
              <a:rPr kumimoji="0" sz="900" b="0" i="1" u="none" strike="noStrike" kern="1200" cap="none" spc="-1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Segoe Pro"/>
                <a:ea typeface="+mn-ea"/>
                <a:cs typeface="Segoe Pro"/>
                <a:hlinkClick r:id="rId7"/>
              </a:rPr>
              <a:t>2024.</a:t>
            </a:r>
            <a:endParaRPr kumimoji="0" sz="900" b="0" i="1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Segoe Pro"/>
              <a:ea typeface="+mn-ea"/>
              <a:cs typeface="Segoe Pro"/>
            </a:endParaRPr>
          </a:p>
        </p:txBody>
      </p:sp>
    </p:spTree>
    <p:extLst>
      <p:ext uri="{BB962C8B-B14F-4D97-AF65-F5344CB8AC3E}">
        <p14:creationId xmlns:p14="http://schemas.microsoft.com/office/powerpoint/2010/main" val="428921295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A5AA6-B54E-48E3-CAC3-E987252AC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can use Windows Autopatch?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3F22E-9C98-5252-FA3E-CE6742782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n-lt"/>
              </a:rPr>
              <a:t>Windows Education A3/A5</a:t>
            </a:r>
          </a:p>
          <a:p>
            <a:r>
              <a:rPr lang="en-US">
                <a:solidFill>
                  <a:schemeClr val="tx1"/>
                </a:solidFill>
                <a:latin typeface="+mn-lt"/>
              </a:rPr>
              <a:t>Windows Enterprise E3/E5</a:t>
            </a:r>
          </a:p>
          <a:p>
            <a:r>
              <a:rPr lang="en-US">
                <a:solidFill>
                  <a:schemeClr val="tx1"/>
                </a:solidFill>
                <a:latin typeface="+mn-lt"/>
              </a:rPr>
              <a:t>Windows Frontline F3</a:t>
            </a:r>
          </a:p>
          <a:p>
            <a:r>
              <a:rPr lang="en-US">
                <a:solidFill>
                  <a:schemeClr val="tx1"/>
                </a:solidFill>
                <a:latin typeface="+mn-lt"/>
              </a:rPr>
              <a:t>Microsoft 365 Business Premium</a:t>
            </a:r>
          </a:p>
          <a:p>
            <a:endParaRPr lang="en-US" sz="20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7FFB2B-A57C-0F3A-6487-0992E32E1A7C}"/>
              </a:ext>
            </a:extLst>
          </p:cNvPr>
          <p:cNvSpPr txBox="1"/>
          <p:nvPr/>
        </p:nvSpPr>
        <p:spPr>
          <a:xfrm>
            <a:off x="758953" y="5992297"/>
            <a:ext cx="6097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hlinkClick r:id="rId2"/>
              </a:rPr>
              <a:t>What is Windows Autopatch? | Microsoft Learn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60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460728D6-595A-9DCD-9BC2-2A3329FF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535739"/>
            <a:ext cx="11018520" cy="1118319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667"/>
              <a:t>Simplified endpoint management</a:t>
            </a:r>
            <a:br>
              <a:rPr lang="en-US" sz="3667" spc="0">
                <a:ln>
                  <a:noFill/>
                </a:ln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endParaRPr lang="en-US"/>
          </a:p>
        </p:txBody>
      </p:sp>
      <p:grpSp>
        <p:nvGrpSpPr>
          <p:cNvPr id="2" name="Group 1" descr="The group is a visual of endpoint management noting that you can automate the process or you can do the work yourself. There are icons along the bottom of a Windows 10 Enterprise PC, a Windows 365 Enterprise Cloud PC, a Windows 11 Enterprise PC and an Azure Virtual Desktop. ">
            <a:extLst>
              <a:ext uri="{FF2B5EF4-FFF2-40B4-BE49-F238E27FC236}">
                <a16:creationId xmlns:a16="http://schemas.microsoft.com/office/drawing/2014/main" id="{49A6E415-8F42-FA79-CF1F-86B89AA368CF}"/>
              </a:ext>
            </a:extLst>
          </p:cNvPr>
          <p:cNvGrpSpPr/>
          <p:nvPr/>
        </p:nvGrpSpPr>
        <p:grpSpPr>
          <a:xfrm>
            <a:off x="1707765" y="1596299"/>
            <a:ext cx="8776471" cy="4766397"/>
            <a:chOff x="2766588" y="1596300"/>
            <a:chExt cx="8776471" cy="4766401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947FF8E-7614-AA3C-E04C-8E3320833561}"/>
                </a:ext>
              </a:extLst>
            </p:cNvPr>
            <p:cNvSpPr/>
            <p:nvPr/>
          </p:nvSpPr>
          <p:spPr>
            <a:xfrm>
              <a:off x="3320010" y="4412134"/>
              <a:ext cx="2455256" cy="696612"/>
            </a:xfrm>
            <a:custGeom>
              <a:avLst/>
              <a:gdLst>
                <a:gd name="connsiteX0" fmla="*/ 1706113 w 1706112"/>
                <a:gd name="connsiteY0" fmla="*/ 0 h 1374508"/>
                <a:gd name="connsiteX1" fmla="*/ 0 w 1706112"/>
                <a:gd name="connsiteY1" fmla="*/ 1374508 h 137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6112" h="1374508">
                  <a:moveTo>
                    <a:pt x="1706113" y="0"/>
                  </a:moveTo>
                  <a:cubicBezTo>
                    <a:pt x="1706113" y="813853"/>
                    <a:pt x="0" y="850025"/>
                    <a:pt x="0" y="1374508"/>
                  </a:cubicBezTo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7" name="Freeform: Shape 80">
              <a:extLst>
                <a:ext uri="{FF2B5EF4-FFF2-40B4-BE49-F238E27FC236}">
                  <a16:creationId xmlns:a16="http://schemas.microsoft.com/office/drawing/2014/main" id="{11A28938-8992-B921-F9AA-BC4AE16E6F22}"/>
                </a:ext>
              </a:extLst>
            </p:cNvPr>
            <p:cNvSpPr/>
            <p:nvPr/>
          </p:nvSpPr>
          <p:spPr>
            <a:xfrm flipH="1">
              <a:off x="6413301" y="4412134"/>
              <a:ext cx="2455256" cy="696612"/>
            </a:xfrm>
            <a:custGeom>
              <a:avLst/>
              <a:gdLst>
                <a:gd name="connsiteX0" fmla="*/ 1706113 w 1706112"/>
                <a:gd name="connsiteY0" fmla="*/ 0 h 1374508"/>
                <a:gd name="connsiteX1" fmla="*/ 0 w 1706112"/>
                <a:gd name="connsiteY1" fmla="*/ 1374508 h 1374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06112" h="1374508">
                  <a:moveTo>
                    <a:pt x="1706113" y="0"/>
                  </a:moveTo>
                  <a:cubicBezTo>
                    <a:pt x="1706113" y="813853"/>
                    <a:pt x="0" y="850025"/>
                    <a:pt x="0" y="1374508"/>
                  </a:cubicBezTo>
                </a:path>
              </a:pathLst>
            </a:cu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8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7B7B6B96-B1A9-1753-8170-AC171E28CC63}"/>
                </a:ext>
              </a:extLst>
            </p:cNvPr>
            <p:cNvGrpSpPr/>
            <p:nvPr/>
          </p:nvGrpSpPr>
          <p:grpSpPr>
            <a:xfrm>
              <a:off x="4930928" y="4418260"/>
              <a:ext cx="2360218" cy="696612"/>
              <a:chOff x="4760511" y="4185535"/>
              <a:chExt cx="2673983" cy="696612"/>
            </a:xfrm>
          </p:grpSpPr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C561F1AD-61E4-5596-0D31-FB931B4231E4}"/>
                  </a:ext>
                </a:extLst>
              </p:cNvPr>
              <p:cNvSpPr/>
              <p:nvPr/>
            </p:nvSpPr>
            <p:spPr>
              <a:xfrm>
                <a:off x="4760511" y="4185535"/>
                <a:ext cx="1240618" cy="696612"/>
              </a:xfrm>
              <a:custGeom>
                <a:avLst/>
                <a:gdLst>
                  <a:gd name="connsiteX0" fmla="*/ 853056 w 853056"/>
                  <a:gd name="connsiteY0" fmla="*/ 0 h 1374508"/>
                  <a:gd name="connsiteX1" fmla="*/ 0 w 853056"/>
                  <a:gd name="connsiteY1" fmla="*/ 1374508 h 1374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3056" h="1374508">
                    <a:moveTo>
                      <a:pt x="853056" y="0"/>
                    </a:moveTo>
                    <a:cubicBezTo>
                      <a:pt x="853056" y="994710"/>
                      <a:pt x="0" y="922367"/>
                      <a:pt x="0" y="1374508"/>
                    </a:cubicBezTo>
                  </a:path>
                </a:pathLst>
              </a:cu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8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81">
                <a:extLst>
                  <a:ext uri="{FF2B5EF4-FFF2-40B4-BE49-F238E27FC236}">
                    <a16:creationId xmlns:a16="http://schemas.microsoft.com/office/drawing/2014/main" id="{CBFC2EF1-5D2B-0F54-B93F-074DB5A4D260}"/>
                  </a:ext>
                </a:extLst>
              </p:cNvPr>
              <p:cNvSpPr/>
              <p:nvPr/>
            </p:nvSpPr>
            <p:spPr>
              <a:xfrm flipH="1">
                <a:off x="6193876" y="4185535"/>
                <a:ext cx="1240618" cy="696612"/>
              </a:xfrm>
              <a:custGeom>
                <a:avLst/>
                <a:gdLst>
                  <a:gd name="connsiteX0" fmla="*/ 853056 w 853056"/>
                  <a:gd name="connsiteY0" fmla="*/ 0 h 1374508"/>
                  <a:gd name="connsiteX1" fmla="*/ 0 w 853056"/>
                  <a:gd name="connsiteY1" fmla="*/ 1374508 h 1374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53056" h="1374508">
                    <a:moveTo>
                      <a:pt x="853056" y="0"/>
                    </a:moveTo>
                    <a:cubicBezTo>
                      <a:pt x="853056" y="994710"/>
                      <a:pt x="0" y="922367"/>
                      <a:pt x="0" y="1374508"/>
                    </a:cubicBezTo>
                  </a:path>
                </a:pathLst>
              </a:cu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82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36" name="Rectangle: Top Corners Rounded 23">
              <a:extLst>
                <a:ext uri="{FF2B5EF4-FFF2-40B4-BE49-F238E27FC236}">
                  <a16:creationId xmlns:a16="http://schemas.microsoft.com/office/drawing/2014/main" id="{4BF68AA7-DC81-028D-5E9D-7B065AB1D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5480617" y="3508553"/>
              <a:ext cx="6062442" cy="82484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innerShdw blurRad="63500" dist="50800" dir="13500000">
                <a:schemeClr val="accent1">
                  <a:lumMod val="50000"/>
                  <a:alpha val="25811"/>
                </a:scheme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rPr>
                <a:t>2</a:t>
              </a:r>
            </a:p>
          </p:txBody>
        </p:sp>
        <p:sp>
          <p:nvSpPr>
            <p:cNvPr id="3" name="Rectangle: Top Corners Rounded 23">
              <a:extLst>
                <a:ext uri="{FF2B5EF4-FFF2-40B4-BE49-F238E27FC236}">
                  <a16:creationId xmlns:a16="http://schemas.microsoft.com/office/drawing/2014/main" id="{7F0C69E1-C8B3-CDC4-54AD-A03EB8900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auto">
            <a:xfrm>
              <a:off x="5480617" y="1682909"/>
              <a:ext cx="6062442" cy="82484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51000"/>
              </a:schemeClr>
            </a:solidFill>
            <a:ln>
              <a:noFill/>
              <a:headEnd type="none" w="med" len="med"/>
              <a:tailEnd type="none" w="med" len="med"/>
            </a:ln>
            <a:effectLst>
              <a:innerShdw blurRad="63500" dist="50800" dir="13500000">
                <a:schemeClr val="accent1">
                  <a:lumMod val="50000"/>
                  <a:alpha val="25811"/>
                </a:schemeClr>
              </a:inn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rPr>
                <a:t>2</a:t>
              </a:r>
            </a:p>
          </p:txBody>
        </p:sp>
        <p:grpSp>
          <p:nvGrpSpPr>
            <p:cNvPr id="68" name="Group 67" descr="Light gray vertical lines signifying connects from the services represented to the Windows endpoints at the bottom of the diagram">
              <a:extLst>
                <a:ext uri="{FF2B5EF4-FFF2-40B4-BE49-F238E27FC236}">
                  <a16:creationId xmlns:a16="http://schemas.microsoft.com/office/drawing/2014/main" id="{90251577-F14A-7D98-A59F-E17616678C29}"/>
                </a:ext>
              </a:extLst>
            </p:cNvPr>
            <p:cNvGrpSpPr/>
            <p:nvPr/>
          </p:nvGrpSpPr>
          <p:grpSpPr>
            <a:xfrm>
              <a:off x="5778972" y="1730803"/>
              <a:ext cx="634056" cy="2638281"/>
              <a:chOff x="17572567" y="1045563"/>
              <a:chExt cx="634056" cy="5257873"/>
            </a:xfrm>
          </p:grpSpPr>
          <p:cxnSp>
            <p:nvCxnSpPr>
              <p:cNvPr id="69" name="Straight Connector 67">
                <a:extLst>
                  <a:ext uri="{FF2B5EF4-FFF2-40B4-BE49-F238E27FC236}">
                    <a16:creationId xmlns:a16="http://schemas.microsoft.com/office/drawing/2014/main" id="{69C16A70-E1A3-CD5A-AD94-4FC355903E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72567" y="1045563"/>
                <a:ext cx="0" cy="5257871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7">
                <a:extLst>
                  <a:ext uri="{FF2B5EF4-FFF2-40B4-BE49-F238E27FC236}">
                    <a16:creationId xmlns:a16="http://schemas.microsoft.com/office/drawing/2014/main" id="{243E71D7-702A-963E-7A07-C562BCE42CF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783919" y="1057948"/>
                <a:ext cx="0" cy="5245486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7">
                <a:extLst>
                  <a:ext uri="{FF2B5EF4-FFF2-40B4-BE49-F238E27FC236}">
                    <a16:creationId xmlns:a16="http://schemas.microsoft.com/office/drawing/2014/main" id="{71F827D7-C0FE-2965-5052-93942AA56FC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995273" y="1049486"/>
                <a:ext cx="450" cy="5253950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7">
                <a:extLst>
                  <a:ext uri="{FF2B5EF4-FFF2-40B4-BE49-F238E27FC236}">
                    <a16:creationId xmlns:a16="http://schemas.microsoft.com/office/drawing/2014/main" id="{3130678A-69EE-A083-92E2-127188DA8B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8206623" y="1049485"/>
                <a:ext cx="0" cy="5253949"/>
              </a:xfrm>
              <a:prstGeom prst="straightConnector1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5183826A-DCF5-FC84-9DED-D7F1B01AF8B8}"/>
                </a:ext>
              </a:extLst>
            </p:cNvPr>
            <p:cNvSpPr/>
            <p:nvPr/>
          </p:nvSpPr>
          <p:spPr bwMode="auto">
            <a:xfrm>
              <a:off x="3124900" y="1596300"/>
              <a:ext cx="5957455" cy="998060"/>
            </a:xfrm>
            <a:prstGeom prst="roundRect">
              <a:avLst>
                <a:gd name="adj" fmla="val 8078"/>
              </a:avLst>
            </a:prstGeom>
            <a:solidFill>
              <a:schemeClr val="bg1"/>
            </a:solidFill>
            <a:ln w="6350">
              <a:solidFill>
                <a:schemeClr val="bg1">
                  <a:lumMod val="95000"/>
                </a:schemeClr>
              </a:solidFill>
              <a:headEnd type="none" w="med" len="med"/>
              <a:tailEnd type="none" w="med" len="med"/>
            </a:ln>
            <a:effectLst>
              <a:outerShdw blurRad="152400" dist="50800" dir="5400000" algn="tl" rotWithShape="0">
                <a:prstClr val="black">
                  <a:alpha val="14000"/>
                </a:prstClr>
              </a:outerShdw>
            </a:effectLst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3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939393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  <p:grpSp>
          <p:nvGrpSpPr>
            <p:cNvPr id="147" name="Windows Autopatch" descr="The Windows 11 blue flag inside a cloud icon">
              <a:extLst>
                <a:ext uri="{FF2B5EF4-FFF2-40B4-BE49-F238E27FC236}">
                  <a16:creationId xmlns:a16="http://schemas.microsoft.com/office/drawing/2014/main" id="{071B7CB2-7723-CB99-C0CB-9F7589F208BC}"/>
                </a:ext>
              </a:extLst>
            </p:cNvPr>
            <p:cNvGrpSpPr/>
            <p:nvPr/>
          </p:nvGrpSpPr>
          <p:grpSpPr>
            <a:xfrm>
              <a:off x="4394988" y="1775834"/>
              <a:ext cx="3417282" cy="622447"/>
              <a:chOff x="6506308" y="1083090"/>
              <a:chExt cx="3385837" cy="583931"/>
            </a:xfrm>
          </p:grpSpPr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42D1D6ED-9922-4D6F-C7AD-CD42FC151D18}"/>
                  </a:ext>
                </a:extLst>
              </p:cNvPr>
              <p:cNvGrpSpPr/>
              <p:nvPr/>
            </p:nvGrpSpPr>
            <p:grpSpPr>
              <a:xfrm>
                <a:off x="6506308" y="1083090"/>
                <a:ext cx="3385837" cy="583931"/>
                <a:chOff x="6506308" y="1083090"/>
                <a:chExt cx="3385837" cy="583931"/>
              </a:xfrm>
            </p:grpSpPr>
            <p:sp>
              <p:nvSpPr>
                <p:cNvPr id="61" name="Graphic 59" descr="Windows autopatch icon">
                  <a:extLst>
                    <a:ext uri="{FF2B5EF4-FFF2-40B4-BE49-F238E27FC236}">
                      <a16:creationId xmlns:a16="http://schemas.microsoft.com/office/drawing/2014/main" id="{C88646FE-DDF8-65A9-CD5E-E951FACD489A}"/>
                    </a:ext>
                  </a:extLst>
                </p:cNvPr>
                <p:cNvSpPr/>
                <p:nvPr/>
              </p:nvSpPr>
              <p:spPr>
                <a:xfrm>
                  <a:off x="7711463" y="1083090"/>
                  <a:ext cx="849354" cy="583931"/>
                </a:xfrm>
                <a:custGeom>
                  <a:avLst/>
                  <a:gdLst>
                    <a:gd name="connsiteX0" fmla="*/ 1379637 w 6858000"/>
                    <a:gd name="connsiteY0" fmla="*/ 4714875 h 4714875"/>
                    <a:gd name="connsiteX1" fmla="*/ 847204 w 6858000"/>
                    <a:gd name="connsiteY1" fmla="*/ 4597673 h 4714875"/>
                    <a:gd name="connsiteX2" fmla="*/ 408533 w 6858000"/>
                    <a:gd name="connsiteY2" fmla="*/ 4286250 h 4714875"/>
                    <a:gd name="connsiteX3" fmla="*/ 110505 w 6858000"/>
                    <a:gd name="connsiteY3" fmla="*/ 3834185 h 4714875"/>
                    <a:gd name="connsiteX4" fmla="*/ 0 w 6858000"/>
                    <a:gd name="connsiteY4" fmla="*/ 3298403 h 4714875"/>
                    <a:gd name="connsiteX5" fmla="*/ 97110 w 6858000"/>
                    <a:gd name="connsiteY5" fmla="*/ 2752576 h 4714875"/>
                    <a:gd name="connsiteX6" fmla="*/ 368350 w 6858000"/>
                    <a:gd name="connsiteY6" fmla="*/ 2290465 h 4714875"/>
                    <a:gd name="connsiteX7" fmla="*/ 790277 w 6858000"/>
                    <a:gd name="connsiteY7" fmla="*/ 1962299 h 4714875"/>
                    <a:gd name="connsiteX8" fmla="*/ 1329407 w 6858000"/>
                    <a:gd name="connsiteY8" fmla="*/ 1821656 h 4714875"/>
                    <a:gd name="connsiteX9" fmla="*/ 1436564 w 6858000"/>
                    <a:gd name="connsiteY9" fmla="*/ 1818308 h 4714875"/>
                    <a:gd name="connsiteX10" fmla="*/ 1634133 w 6858000"/>
                    <a:gd name="connsiteY10" fmla="*/ 1071563 h 4714875"/>
                    <a:gd name="connsiteX11" fmla="*/ 2056061 w 6858000"/>
                    <a:gd name="connsiteY11" fmla="*/ 498946 h 4714875"/>
                    <a:gd name="connsiteX12" fmla="*/ 2665512 w 6858000"/>
                    <a:gd name="connsiteY12" fmla="*/ 130597 h 4714875"/>
                    <a:gd name="connsiteX13" fmla="*/ 3429000 w 6858000"/>
                    <a:gd name="connsiteY13" fmla="*/ 0 h 4714875"/>
                    <a:gd name="connsiteX14" fmla="*/ 4189140 w 6858000"/>
                    <a:gd name="connsiteY14" fmla="*/ 130597 h 4714875"/>
                    <a:gd name="connsiteX15" fmla="*/ 4801940 w 6858000"/>
                    <a:gd name="connsiteY15" fmla="*/ 498946 h 4714875"/>
                    <a:gd name="connsiteX16" fmla="*/ 5223867 w 6858000"/>
                    <a:gd name="connsiteY16" fmla="*/ 1071563 h 4714875"/>
                    <a:gd name="connsiteX17" fmla="*/ 5421437 w 6858000"/>
                    <a:gd name="connsiteY17" fmla="*/ 1818308 h 4714875"/>
                    <a:gd name="connsiteX18" fmla="*/ 5475015 w 6858000"/>
                    <a:gd name="connsiteY18" fmla="*/ 1818308 h 4714875"/>
                    <a:gd name="connsiteX19" fmla="*/ 6017493 w 6858000"/>
                    <a:gd name="connsiteY19" fmla="*/ 1935510 h 4714875"/>
                    <a:gd name="connsiteX20" fmla="*/ 6456164 w 6858000"/>
                    <a:gd name="connsiteY20" fmla="*/ 2256979 h 4714875"/>
                    <a:gd name="connsiteX21" fmla="*/ 6750844 w 6858000"/>
                    <a:gd name="connsiteY21" fmla="*/ 2719090 h 4714875"/>
                    <a:gd name="connsiteX22" fmla="*/ 6858000 w 6858000"/>
                    <a:gd name="connsiteY22" fmla="*/ 3268266 h 4714875"/>
                    <a:gd name="connsiteX23" fmla="*/ 6750844 w 6858000"/>
                    <a:gd name="connsiteY23" fmla="*/ 3814093 h 4714875"/>
                    <a:gd name="connsiteX24" fmla="*/ 6459513 w 6858000"/>
                    <a:gd name="connsiteY24" fmla="*/ 4276204 h 4714875"/>
                    <a:gd name="connsiteX25" fmla="*/ 6020842 w 6858000"/>
                    <a:gd name="connsiteY25" fmla="*/ 4594324 h 4714875"/>
                    <a:gd name="connsiteX26" fmla="*/ 5478364 w 6858000"/>
                    <a:gd name="connsiteY26" fmla="*/ 4714875 h 4714875"/>
                    <a:gd name="connsiteX27" fmla="*/ 1379637 w 6858000"/>
                    <a:gd name="connsiteY27" fmla="*/ 4714875 h 4714875"/>
                    <a:gd name="connsiteX28" fmla="*/ 5471666 w 6858000"/>
                    <a:gd name="connsiteY28" fmla="*/ 4286250 h 4714875"/>
                    <a:gd name="connsiteX29" fmla="*/ 5850062 w 6858000"/>
                    <a:gd name="connsiteY29" fmla="*/ 4202534 h 4714875"/>
                    <a:gd name="connsiteX30" fmla="*/ 6154787 w 6858000"/>
                    <a:gd name="connsiteY30" fmla="*/ 3974827 h 4714875"/>
                    <a:gd name="connsiteX31" fmla="*/ 6355705 w 6858000"/>
                    <a:gd name="connsiteY31" fmla="*/ 3650010 h 4714875"/>
                    <a:gd name="connsiteX32" fmla="*/ 6429375 w 6858000"/>
                    <a:gd name="connsiteY32" fmla="*/ 3268266 h 4714875"/>
                    <a:gd name="connsiteX33" fmla="*/ 6352357 w 6858000"/>
                    <a:gd name="connsiteY33" fmla="*/ 2869778 h 4714875"/>
                    <a:gd name="connsiteX34" fmla="*/ 6141393 w 6858000"/>
                    <a:gd name="connsiteY34" fmla="*/ 2544961 h 4714875"/>
                    <a:gd name="connsiteX35" fmla="*/ 5819924 w 6858000"/>
                    <a:gd name="connsiteY35" fmla="*/ 2327300 h 4714875"/>
                    <a:gd name="connsiteX36" fmla="*/ 5421437 w 6858000"/>
                    <a:gd name="connsiteY36" fmla="*/ 2246933 h 4714875"/>
                    <a:gd name="connsiteX37" fmla="*/ 5133454 w 6858000"/>
                    <a:gd name="connsiteY37" fmla="*/ 2139776 h 4714875"/>
                    <a:gd name="connsiteX38" fmla="*/ 4992812 w 6858000"/>
                    <a:gd name="connsiteY38" fmla="*/ 1861840 h 4714875"/>
                    <a:gd name="connsiteX39" fmla="*/ 4955977 w 6858000"/>
                    <a:gd name="connsiteY39" fmla="*/ 1627436 h 4714875"/>
                    <a:gd name="connsiteX40" fmla="*/ 4889004 w 6858000"/>
                    <a:gd name="connsiteY40" fmla="*/ 1396380 h 4714875"/>
                    <a:gd name="connsiteX41" fmla="*/ 4657948 w 6858000"/>
                    <a:gd name="connsiteY41" fmla="*/ 974452 h 4714875"/>
                    <a:gd name="connsiteX42" fmla="*/ 4323085 w 6858000"/>
                    <a:gd name="connsiteY42" fmla="*/ 673075 h 4714875"/>
                    <a:gd name="connsiteX43" fmla="*/ 3907855 w 6858000"/>
                    <a:gd name="connsiteY43" fmla="*/ 488900 h 4714875"/>
                    <a:gd name="connsiteX44" fmla="*/ 3429000 w 6858000"/>
                    <a:gd name="connsiteY44" fmla="*/ 428625 h 4714875"/>
                    <a:gd name="connsiteX45" fmla="*/ 2953494 w 6858000"/>
                    <a:gd name="connsiteY45" fmla="*/ 488900 h 4714875"/>
                    <a:gd name="connsiteX46" fmla="*/ 2538264 w 6858000"/>
                    <a:gd name="connsiteY46" fmla="*/ 669727 h 4714875"/>
                    <a:gd name="connsiteX47" fmla="*/ 2203401 w 6858000"/>
                    <a:gd name="connsiteY47" fmla="*/ 971104 h 4714875"/>
                    <a:gd name="connsiteX48" fmla="*/ 1968996 w 6858000"/>
                    <a:gd name="connsiteY48" fmla="*/ 1393031 h 4714875"/>
                    <a:gd name="connsiteX49" fmla="*/ 1905372 w 6858000"/>
                    <a:gd name="connsiteY49" fmla="*/ 1624087 h 4714875"/>
                    <a:gd name="connsiteX50" fmla="*/ 1865189 w 6858000"/>
                    <a:gd name="connsiteY50" fmla="*/ 1861840 h 4714875"/>
                    <a:gd name="connsiteX51" fmla="*/ 1711151 w 6858000"/>
                    <a:gd name="connsiteY51" fmla="*/ 2153171 h 4714875"/>
                    <a:gd name="connsiteX52" fmla="*/ 1389683 w 6858000"/>
                    <a:gd name="connsiteY52" fmla="*/ 2246933 h 4714875"/>
                    <a:gd name="connsiteX53" fmla="*/ 1011287 w 6858000"/>
                    <a:gd name="connsiteY53" fmla="*/ 2330649 h 4714875"/>
                    <a:gd name="connsiteX54" fmla="*/ 706562 w 6858000"/>
                    <a:gd name="connsiteY54" fmla="*/ 2558356 h 4714875"/>
                    <a:gd name="connsiteX55" fmla="*/ 502295 w 6858000"/>
                    <a:gd name="connsiteY55" fmla="*/ 2886522 h 4714875"/>
                    <a:gd name="connsiteX56" fmla="*/ 428625 w 6858000"/>
                    <a:gd name="connsiteY56" fmla="*/ 3268266 h 4714875"/>
                    <a:gd name="connsiteX57" fmla="*/ 502295 w 6858000"/>
                    <a:gd name="connsiteY57" fmla="*/ 3650010 h 4714875"/>
                    <a:gd name="connsiteX58" fmla="*/ 703213 w 6858000"/>
                    <a:gd name="connsiteY58" fmla="*/ 3974827 h 4714875"/>
                    <a:gd name="connsiteX59" fmla="*/ 1004590 w 6858000"/>
                    <a:gd name="connsiteY59" fmla="*/ 4199186 h 4714875"/>
                    <a:gd name="connsiteX60" fmla="*/ 1386334 w 6858000"/>
                    <a:gd name="connsiteY60" fmla="*/ 4286250 h 4714875"/>
                    <a:gd name="connsiteX61" fmla="*/ 5471666 w 6858000"/>
                    <a:gd name="connsiteY61" fmla="*/ 4286250 h 4714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6858000" h="4714875">
                      <a:moveTo>
                        <a:pt x="1379637" y="4714875"/>
                      </a:moveTo>
                      <a:cubicBezTo>
                        <a:pt x="1192113" y="4714875"/>
                        <a:pt x="1014636" y="4675797"/>
                        <a:pt x="847204" y="4597673"/>
                      </a:cubicBezTo>
                      <a:cubicBezTo>
                        <a:pt x="679772" y="4519550"/>
                        <a:pt x="533548" y="4415742"/>
                        <a:pt x="408533" y="4286250"/>
                      </a:cubicBezTo>
                      <a:cubicBezTo>
                        <a:pt x="283518" y="4156758"/>
                        <a:pt x="184175" y="4006070"/>
                        <a:pt x="110505" y="3834185"/>
                      </a:cubicBezTo>
                      <a:cubicBezTo>
                        <a:pt x="36835" y="3662300"/>
                        <a:pt x="0" y="3483683"/>
                        <a:pt x="0" y="3298403"/>
                      </a:cubicBezTo>
                      <a:cubicBezTo>
                        <a:pt x="0" y="3108636"/>
                        <a:pt x="32370" y="2926705"/>
                        <a:pt x="97110" y="2752576"/>
                      </a:cubicBezTo>
                      <a:cubicBezTo>
                        <a:pt x="161850" y="2578447"/>
                        <a:pt x="252264" y="2424410"/>
                        <a:pt x="368350" y="2290465"/>
                      </a:cubicBezTo>
                      <a:cubicBezTo>
                        <a:pt x="484437" y="2156520"/>
                        <a:pt x="625079" y="2047130"/>
                        <a:pt x="790277" y="1962299"/>
                      </a:cubicBezTo>
                      <a:cubicBezTo>
                        <a:pt x="955476" y="1877468"/>
                        <a:pt x="1135187" y="1830587"/>
                        <a:pt x="1329407" y="1821656"/>
                      </a:cubicBezTo>
                      <a:lnTo>
                        <a:pt x="1436564" y="1818308"/>
                      </a:lnTo>
                      <a:cubicBezTo>
                        <a:pt x="1461119" y="1543720"/>
                        <a:pt x="1526977" y="1294806"/>
                        <a:pt x="1634133" y="1071563"/>
                      </a:cubicBezTo>
                      <a:cubicBezTo>
                        <a:pt x="1741289" y="848319"/>
                        <a:pt x="1881932" y="657447"/>
                        <a:pt x="2056061" y="498946"/>
                      </a:cubicBezTo>
                      <a:cubicBezTo>
                        <a:pt x="2230190" y="340445"/>
                        <a:pt x="2433341" y="217661"/>
                        <a:pt x="2665512" y="130597"/>
                      </a:cubicBezTo>
                      <a:cubicBezTo>
                        <a:pt x="2897683" y="43532"/>
                        <a:pt x="3152179" y="0"/>
                        <a:pt x="3429000" y="0"/>
                      </a:cubicBezTo>
                      <a:cubicBezTo>
                        <a:pt x="3703588" y="0"/>
                        <a:pt x="3956979" y="43532"/>
                        <a:pt x="4189140" y="130597"/>
                      </a:cubicBezTo>
                      <a:cubicBezTo>
                        <a:pt x="4421300" y="217661"/>
                        <a:pt x="4625567" y="340445"/>
                        <a:pt x="4801940" y="498946"/>
                      </a:cubicBezTo>
                      <a:cubicBezTo>
                        <a:pt x="4978312" y="657447"/>
                        <a:pt x="5118955" y="848319"/>
                        <a:pt x="5223867" y="1071563"/>
                      </a:cubicBezTo>
                      <a:cubicBezTo>
                        <a:pt x="5328780" y="1294806"/>
                        <a:pt x="5394648" y="1543720"/>
                        <a:pt x="5421437" y="1818308"/>
                      </a:cubicBezTo>
                      <a:lnTo>
                        <a:pt x="5475015" y="1818308"/>
                      </a:lnTo>
                      <a:cubicBezTo>
                        <a:pt x="5669236" y="1818308"/>
                        <a:pt x="5850062" y="1857376"/>
                        <a:pt x="6017493" y="1935510"/>
                      </a:cubicBezTo>
                      <a:cubicBezTo>
                        <a:pt x="6184925" y="2013644"/>
                        <a:pt x="6331160" y="2120800"/>
                        <a:pt x="6456164" y="2256979"/>
                      </a:cubicBezTo>
                      <a:cubicBezTo>
                        <a:pt x="6581169" y="2393157"/>
                        <a:pt x="6679418" y="2547205"/>
                        <a:pt x="6750844" y="2719090"/>
                      </a:cubicBezTo>
                      <a:cubicBezTo>
                        <a:pt x="6822270" y="2890975"/>
                        <a:pt x="6858000" y="3074045"/>
                        <a:pt x="6858000" y="3268266"/>
                      </a:cubicBezTo>
                      <a:cubicBezTo>
                        <a:pt x="6858000" y="3458033"/>
                        <a:pt x="6822270" y="3639964"/>
                        <a:pt x="6750844" y="3814093"/>
                      </a:cubicBezTo>
                      <a:cubicBezTo>
                        <a:pt x="6679418" y="3988222"/>
                        <a:pt x="6582307" y="4142259"/>
                        <a:pt x="6459513" y="4276204"/>
                      </a:cubicBezTo>
                      <a:cubicBezTo>
                        <a:pt x="6336718" y="4410150"/>
                        <a:pt x="6190517" y="4516201"/>
                        <a:pt x="6020842" y="4594324"/>
                      </a:cubicBezTo>
                      <a:cubicBezTo>
                        <a:pt x="5851167" y="4672448"/>
                        <a:pt x="5670341" y="4712632"/>
                        <a:pt x="5478364" y="4714875"/>
                      </a:cubicBezTo>
                      <a:lnTo>
                        <a:pt x="1379637" y="4714875"/>
                      </a:lnTo>
                      <a:close/>
                      <a:moveTo>
                        <a:pt x="5471666" y="4286250"/>
                      </a:moveTo>
                      <a:cubicBezTo>
                        <a:pt x="5607855" y="4286250"/>
                        <a:pt x="5733965" y="4258356"/>
                        <a:pt x="5850062" y="4202534"/>
                      </a:cubicBezTo>
                      <a:cubicBezTo>
                        <a:pt x="5966159" y="4146712"/>
                        <a:pt x="6067723" y="4070833"/>
                        <a:pt x="6154787" y="3974827"/>
                      </a:cubicBezTo>
                      <a:cubicBezTo>
                        <a:pt x="6241852" y="3878822"/>
                        <a:pt x="6308824" y="3770561"/>
                        <a:pt x="6355705" y="3650010"/>
                      </a:cubicBezTo>
                      <a:cubicBezTo>
                        <a:pt x="6402586" y="3529459"/>
                        <a:pt x="6427132" y="3402211"/>
                        <a:pt x="6429375" y="3268266"/>
                      </a:cubicBezTo>
                      <a:cubicBezTo>
                        <a:pt x="6429375" y="3125379"/>
                        <a:pt x="6403691" y="2992573"/>
                        <a:pt x="6352357" y="2869778"/>
                      </a:cubicBezTo>
                      <a:cubicBezTo>
                        <a:pt x="6301022" y="2746984"/>
                        <a:pt x="6230701" y="2638723"/>
                        <a:pt x="6141393" y="2544961"/>
                      </a:cubicBezTo>
                      <a:cubicBezTo>
                        <a:pt x="6052085" y="2451199"/>
                        <a:pt x="5944928" y="2378645"/>
                        <a:pt x="5819924" y="2327300"/>
                      </a:cubicBezTo>
                      <a:cubicBezTo>
                        <a:pt x="5694920" y="2275955"/>
                        <a:pt x="5562079" y="2249166"/>
                        <a:pt x="5421437" y="2246933"/>
                      </a:cubicBezTo>
                      <a:cubicBezTo>
                        <a:pt x="5305340" y="2246933"/>
                        <a:pt x="5209368" y="2211213"/>
                        <a:pt x="5133454" y="2139776"/>
                      </a:cubicBezTo>
                      <a:cubicBezTo>
                        <a:pt x="5057541" y="2068340"/>
                        <a:pt x="5010660" y="1975693"/>
                        <a:pt x="4992812" y="1861840"/>
                      </a:cubicBezTo>
                      <a:cubicBezTo>
                        <a:pt x="4981661" y="1781473"/>
                        <a:pt x="4969371" y="1703339"/>
                        <a:pt x="4955977" y="1627436"/>
                      </a:cubicBezTo>
                      <a:cubicBezTo>
                        <a:pt x="4942582" y="1551532"/>
                        <a:pt x="4920247" y="1474514"/>
                        <a:pt x="4889004" y="1396380"/>
                      </a:cubicBezTo>
                      <a:cubicBezTo>
                        <a:pt x="4830972" y="1235646"/>
                        <a:pt x="4753954" y="1095003"/>
                        <a:pt x="4657948" y="974452"/>
                      </a:cubicBezTo>
                      <a:cubicBezTo>
                        <a:pt x="4561943" y="853901"/>
                        <a:pt x="4450333" y="753442"/>
                        <a:pt x="4323085" y="673075"/>
                      </a:cubicBezTo>
                      <a:cubicBezTo>
                        <a:pt x="4195837" y="592708"/>
                        <a:pt x="4057438" y="531318"/>
                        <a:pt x="3907855" y="488900"/>
                      </a:cubicBezTo>
                      <a:cubicBezTo>
                        <a:pt x="3758271" y="446483"/>
                        <a:pt x="3598675" y="426392"/>
                        <a:pt x="3429000" y="428625"/>
                      </a:cubicBezTo>
                      <a:cubicBezTo>
                        <a:pt x="3261568" y="428625"/>
                        <a:pt x="3103068" y="448717"/>
                        <a:pt x="2953494" y="488900"/>
                      </a:cubicBezTo>
                      <a:cubicBezTo>
                        <a:pt x="2803921" y="529084"/>
                        <a:pt x="2665512" y="589359"/>
                        <a:pt x="2538264" y="669727"/>
                      </a:cubicBezTo>
                      <a:cubicBezTo>
                        <a:pt x="2411016" y="750094"/>
                        <a:pt x="2299396" y="850553"/>
                        <a:pt x="2203401" y="971104"/>
                      </a:cubicBezTo>
                      <a:cubicBezTo>
                        <a:pt x="2107405" y="1091654"/>
                        <a:pt x="2029272" y="1232297"/>
                        <a:pt x="1968996" y="1393031"/>
                      </a:cubicBezTo>
                      <a:cubicBezTo>
                        <a:pt x="1939974" y="1471165"/>
                        <a:pt x="1918767" y="1548184"/>
                        <a:pt x="1905372" y="1624087"/>
                      </a:cubicBezTo>
                      <a:cubicBezTo>
                        <a:pt x="1891978" y="1699990"/>
                        <a:pt x="1878583" y="1779239"/>
                        <a:pt x="1865189" y="1861840"/>
                      </a:cubicBezTo>
                      <a:cubicBezTo>
                        <a:pt x="1847330" y="1993552"/>
                        <a:pt x="1795982" y="2090662"/>
                        <a:pt x="1711151" y="2153171"/>
                      </a:cubicBezTo>
                      <a:cubicBezTo>
                        <a:pt x="1626320" y="2215680"/>
                        <a:pt x="1519164" y="2246933"/>
                        <a:pt x="1389683" y="2246933"/>
                      </a:cubicBezTo>
                      <a:cubicBezTo>
                        <a:pt x="1253504" y="2246933"/>
                        <a:pt x="1127374" y="2274837"/>
                        <a:pt x="1011287" y="2330649"/>
                      </a:cubicBezTo>
                      <a:cubicBezTo>
                        <a:pt x="895200" y="2386460"/>
                        <a:pt x="793626" y="2462360"/>
                        <a:pt x="706562" y="2558356"/>
                      </a:cubicBezTo>
                      <a:cubicBezTo>
                        <a:pt x="619497" y="2654361"/>
                        <a:pt x="551409" y="2763727"/>
                        <a:pt x="502295" y="2886522"/>
                      </a:cubicBezTo>
                      <a:cubicBezTo>
                        <a:pt x="453181" y="3009316"/>
                        <a:pt x="428625" y="3136564"/>
                        <a:pt x="428625" y="3268266"/>
                      </a:cubicBezTo>
                      <a:cubicBezTo>
                        <a:pt x="428625" y="3399967"/>
                        <a:pt x="453181" y="3527215"/>
                        <a:pt x="502295" y="3650010"/>
                      </a:cubicBezTo>
                      <a:cubicBezTo>
                        <a:pt x="551409" y="3772804"/>
                        <a:pt x="618382" y="3881066"/>
                        <a:pt x="703213" y="3974827"/>
                      </a:cubicBezTo>
                      <a:cubicBezTo>
                        <a:pt x="788044" y="4068589"/>
                        <a:pt x="888503" y="4143364"/>
                        <a:pt x="1004590" y="4199186"/>
                      </a:cubicBezTo>
                      <a:cubicBezTo>
                        <a:pt x="1120677" y="4255008"/>
                        <a:pt x="1247925" y="4284007"/>
                        <a:pt x="1386334" y="4286250"/>
                      </a:cubicBezTo>
                      <a:lnTo>
                        <a:pt x="5471666" y="4286250"/>
                      </a:lnTo>
                      <a:close/>
                    </a:path>
                  </a:pathLst>
                </a:custGeom>
                <a:solidFill>
                  <a:srgbClr val="0078D4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5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C493CA36-F2D9-FF26-917F-DE02EE673D93}"/>
                    </a:ext>
                  </a:extLst>
                </p:cNvPr>
                <p:cNvSpPr txBox="1"/>
                <p:nvPr/>
              </p:nvSpPr>
              <p:spPr>
                <a:xfrm>
                  <a:off x="6506308" y="1221166"/>
                  <a:ext cx="3385837" cy="2887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3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egoe UI Semibold"/>
                      <a:ea typeface="+mn-ea"/>
                      <a:cs typeface="+mn-cs"/>
                    </a:rPr>
                    <a:t>Windows                Autopatch</a:t>
                  </a:r>
                </a:p>
              </p:txBody>
            </p:sp>
          </p:grpSp>
          <p:sp>
            <p:nvSpPr>
              <p:cNvPr id="87" name="Graphic 7">
                <a:extLst>
                  <a:ext uri="{FF2B5EF4-FFF2-40B4-BE49-F238E27FC236}">
                    <a16:creationId xmlns:a16="http://schemas.microsoft.com/office/drawing/2014/main" id="{3994BCAB-C830-B9F7-1F08-CEFCF55646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035469" y="1313994"/>
                <a:ext cx="192750" cy="192749"/>
              </a:xfrm>
              <a:custGeom>
                <a:avLst/>
                <a:gdLst>
                  <a:gd name="connsiteX0" fmla="*/ 81827 w 175344"/>
                  <a:gd name="connsiteY0" fmla="*/ 81827 h 175344"/>
                  <a:gd name="connsiteX1" fmla="*/ 0 w 175344"/>
                  <a:gd name="connsiteY1" fmla="*/ 81827 h 175344"/>
                  <a:gd name="connsiteX2" fmla="*/ 0 w 175344"/>
                  <a:gd name="connsiteY2" fmla="*/ 0 h 175344"/>
                  <a:gd name="connsiteX3" fmla="*/ 81827 w 175344"/>
                  <a:gd name="connsiteY3" fmla="*/ 0 h 175344"/>
                  <a:gd name="connsiteX4" fmla="*/ 81827 w 175344"/>
                  <a:gd name="connsiteY4" fmla="*/ 81827 h 175344"/>
                  <a:gd name="connsiteX5" fmla="*/ 175344 w 175344"/>
                  <a:gd name="connsiteY5" fmla="*/ 81827 h 175344"/>
                  <a:gd name="connsiteX6" fmla="*/ 93517 w 175344"/>
                  <a:gd name="connsiteY6" fmla="*/ 81827 h 175344"/>
                  <a:gd name="connsiteX7" fmla="*/ 93517 w 175344"/>
                  <a:gd name="connsiteY7" fmla="*/ 0 h 175344"/>
                  <a:gd name="connsiteX8" fmla="*/ 175344 w 175344"/>
                  <a:gd name="connsiteY8" fmla="*/ 0 h 175344"/>
                  <a:gd name="connsiteX9" fmla="*/ 175344 w 175344"/>
                  <a:gd name="connsiteY9" fmla="*/ 81827 h 175344"/>
                  <a:gd name="connsiteX10" fmla="*/ 81827 w 175344"/>
                  <a:gd name="connsiteY10" fmla="*/ 175344 h 175344"/>
                  <a:gd name="connsiteX11" fmla="*/ 0 w 175344"/>
                  <a:gd name="connsiteY11" fmla="*/ 175344 h 175344"/>
                  <a:gd name="connsiteX12" fmla="*/ 0 w 175344"/>
                  <a:gd name="connsiteY12" fmla="*/ 93517 h 175344"/>
                  <a:gd name="connsiteX13" fmla="*/ 81827 w 175344"/>
                  <a:gd name="connsiteY13" fmla="*/ 93517 h 175344"/>
                  <a:gd name="connsiteX14" fmla="*/ 81827 w 175344"/>
                  <a:gd name="connsiteY14" fmla="*/ 175344 h 175344"/>
                  <a:gd name="connsiteX15" fmla="*/ 175344 w 175344"/>
                  <a:gd name="connsiteY15" fmla="*/ 175344 h 175344"/>
                  <a:gd name="connsiteX16" fmla="*/ 93517 w 175344"/>
                  <a:gd name="connsiteY16" fmla="*/ 175344 h 175344"/>
                  <a:gd name="connsiteX17" fmla="*/ 93517 w 175344"/>
                  <a:gd name="connsiteY17" fmla="*/ 93517 h 175344"/>
                  <a:gd name="connsiteX18" fmla="*/ 175344 w 175344"/>
                  <a:gd name="connsiteY18" fmla="*/ 93517 h 175344"/>
                  <a:gd name="connsiteX19" fmla="*/ 175344 w 175344"/>
                  <a:gd name="connsiteY19" fmla="*/ 175344 h 175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75344" h="175344">
                    <a:moveTo>
                      <a:pt x="81827" y="81827"/>
                    </a:moveTo>
                    <a:lnTo>
                      <a:pt x="0" y="81827"/>
                    </a:lnTo>
                    <a:lnTo>
                      <a:pt x="0" y="0"/>
                    </a:lnTo>
                    <a:lnTo>
                      <a:pt x="81827" y="0"/>
                    </a:lnTo>
                    <a:lnTo>
                      <a:pt x="81827" y="81827"/>
                    </a:lnTo>
                    <a:close/>
                    <a:moveTo>
                      <a:pt x="175344" y="81827"/>
                    </a:moveTo>
                    <a:lnTo>
                      <a:pt x="93517" y="81827"/>
                    </a:lnTo>
                    <a:lnTo>
                      <a:pt x="93517" y="0"/>
                    </a:lnTo>
                    <a:lnTo>
                      <a:pt x="175344" y="0"/>
                    </a:lnTo>
                    <a:lnTo>
                      <a:pt x="175344" y="81827"/>
                    </a:lnTo>
                    <a:close/>
                    <a:moveTo>
                      <a:pt x="81827" y="175344"/>
                    </a:moveTo>
                    <a:lnTo>
                      <a:pt x="0" y="175344"/>
                    </a:lnTo>
                    <a:lnTo>
                      <a:pt x="0" y="93517"/>
                    </a:lnTo>
                    <a:lnTo>
                      <a:pt x="81827" y="93517"/>
                    </a:lnTo>
                    <a:lnTo>
                      <a:pt x="81827" y="175344"/>
                    </a:lnTo>
                    <a:close/>
                    <a:moveTo>
                      <a:pt x="175344" y="175344"/>
                    </a:moveTo>
                    <a:lnTo>
                      <a:pt x="93517" y="175344"/>
                    </a:lnTo>
                    <a:lnTo>
                      <a:pt x="93517" y="93517"/>
                    </a:lnTo>
                    <a:lnTo>
                      <a:pt x="175344" y="93517"/>
                    </a:lnTo>
                    <a:lnTo>
                      <a:pt x="175344" y="175344"/>
                    </a:lnTo>
                    <a:close/>
                  </a:path>
                </a:pathLst>
              </a:custGeom>
              <a:solidFill>
                <a:srgbClr val="0078D4"/>
              </a:solidFill>
              <a:ln w="8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65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2AEF4888-8F0E-F378-3363-99D66F0ABF6C}"/>
                </a:ext>
              </a:extLst>
            </p:cNvPr>
            <p:cNvSpPr txBox="1"/>
            <p:nvPr/>
          </p:nvSpPr>
          <p:spPr>
            <a:xfrm>
              <a:off x="9218342" y="1682909"/>
              <a:ext cx="1966404" cy="78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>
                <a:defRPr sz="1400" b="1">
                  <a:solidFill>
                    <a:srgbClr val="000000"/>
                  </a:solidFill>
                  <a:latin typeface="+mj-lt"/>
                  <a:cs typeface="Segoe UI" panose="020B0502040204020203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Automate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 the process and </a:t>
              </a:r>
              <a:r>
                <a:rPr kumimoji="0" lang="en-US" sz="1500" b="0" i="0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maintain control</a:t>
              </a:r>
            </a:p>
          </p:txBody>
        </p:sp>
        <p:sp>
          <p:nvSpPr>
            <p:cNvPr id="38" name="TextBox 11">
              <a:extLst>
                <a:ext uri="{FF2B5EF4-FFF2-40B4-BE49-F238E27FC236}">
                  <a16:creationId xmlns:a16="http://schemas.microsoft.com/office/drawing/2014/main" id="{95A1C0BD-8A30-9658-19C5-3098DB8E48F6}"/>
                </a:ext>
              </a:extLst>
            </p:cNvPr>
            <p:cNvSpPr txBox="1"/>
            <p:nvPr/>
          </p:nvSpPr>
          <p:spPr>
            <a:xfrm>
              <a:off x="8997868" y="3643664"/>
              <a:ext cx="2490714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 defTabSz="914400">
                <a:defRPr sz="1400" b="1" u="sng">
                  <a:solidFill>
                    <a:srgbClr val="000000"/>
                  </a:solidFill>
                  <a:latin typeface="+mj-lt"/>
                  <a:cs typeface="Segoe UI" panose="020B0502040204020203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You</a:t>
              </a: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 do the work </a:t>
              </a:r>
            </a:p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and </a:t>
              </a:r>
              <a:r>
                <a:rPr kumimoji="0" lang="en-US" sz="1500" b="0" i="0" u="sng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/>
                  <a:ea typeface="+mn-ea"/>
                  <a:cs typeface="Segoe UI" panose="020B0502040204020203" pitchFamily="34" charset="0"/>
                </a:rPr>
                <a:t>have control​</a:t>
              </a:r>
            </a:p>
          </p:txBody>
        </p:sp>
        <p:sp>
          <p:nvSpPr>
            <p:cNvPr id="120" name="Freeform 20" descr="A PC icon">
              <a:extLst>
                <a:ext uri="{FF2B5EF4-FFF2-40B4-BE49-F238E27FC236}">
                  <a16:creationId xmlns:a16="http://schemas.microsoft.com/office/drawing/2014/main" id="{A438A243-40E7-130A-D0BE-5E8D76C2A6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1639" y="5108746"/>
              <a:ext cx="725528" cy="624649"/>
            </a:xfrm>
            <a:custGeom>
              <a:avLst/>
              <a:gdLst>
                <a:gd name="T0" fmla="*/ 68 w 675"/>
                <a:gd name="T1" fmla="*/ 441 h 550"/>
                <a:gd name="T2" fmla="*/ 94 w 675"/>
                <a:gd name="T3" fmla="*/ 459 h 550"/>
                <a:gd name="T4" fmla="*/ 125 w 675"/>
                <a:gd name="T5" fmla="*/ 466 h 550"/>
                <a:gd name="T6" fmla="*/ 551 w 675"/>
                <a:gd name="T7" fmla="*/ 466 h 550"/>
                <a:gd name="T8" fmla="*/ 582 w 675"/>
                <a:gd name="T9" fmla="*/ 459 h 550"/>
                <a:gd name="T10" fmla="*/ 609 w 675"/>
                <a:gd name="T11" fmla="*/ 441 h 550"/>
                <a:gd name="T12" fmla="*/ 627 w 675"/>
                <a:gd name="T13" fmla="*/ 414 h 550"/>
                <a:gd name="T14" fmla="*/ 633 w 675"/>
                <a:gd name="T15" fmla="*/ 383 h 550"/>
                <a:gd name="T16" fmla="*/ 633 w 675"/>
                <a:gd name="T17" fmla="*/ 137 h 550"/>
                <a:gd name="T18" fmla="*/ 633 w 675"/>
                <a:gd name="T19" fmla="*/ 131 h 550"/>
                <a:gd name="T20" fmla="*/ 633 w 675"/>
                <a:gd name="T21" fmla="*/ 83 h 550"/>
                <a:gd name="T22" fmla="*/ 626 w 675"/>
                <a:gd name="T23" fmla="*/ 51 h 550"/>
                <a:gd name="T24" fmla="*/ 608 w 675"/>
                <a:gd name="T25" fmla="*/ 25 h 550"/>
                <a:gd name="T26" fmla="*/ 582 w 675"/>
                <a:gd name="T27" fmla="*/ 7 h 550"/>
                <a:gd name="T28" fmla="*/ 551 w 675"/>
                <a:gd name="T29" fmla="*/ 0 h 550"/>
                <a:gd name="T30" fmla="*/ 125 w 675"/>
                <a:gd name="T31" fmla="*/ 0 h 550"/>
                <a:gd name="T32" fmla="*/ 94 w 675"/>
                <a:gd name="T33" fmla="*/ 7 h 550"/>
                <a:gd name="T34" fmla="*/ 67 w 675"/>
                <a:gd name="T35" fmla="*/ 25 h 550"/>
                <a:gd name="T36" fmla="*/ 49 w 675"/>
                <a:gd name="T37" fmla="*/ 51 h 550"/>
                <a:gd name="T38" fmla="*/ 43 w 675"/>
                <a:gd name="T39" fmla="*/ 83 h 550"/>
                <a:gd name="T40" fmla="*/ 43 w 675"/>
                <a:gd name="T41" fmla="*/ 124 h 550"/>
                <a:gd name="T42" fmla="*/ 43 w 675"/>
                <a:gd name="T43" fmla="*/ 137 h 550"/>
                <a:gd name="T44" fmla="*/ 43 w 675"/>
                <a:gd name="T45" fmla="*/ 383 h 550"/>
                <a:gd name="T46" fmla="*/ 50 w 675"/>
                <a:gd name="T47" fmla="*/ 415 h 550"/>
                <a:gd name="T48" fmla="*/ 68 w 675"/>
                <a:gd name="T49" fmla="*/ 441 h 550"/>
                <a:gd name="T50" fmla="*/ 85 w 675"/>
                <a:gd name="T51" fmla="*/ 137 h 550"/>
                <a:gd name="T52" fmla="*/ 85 w 675"/>
                <a:gd name="T53" fmla="*/ 124 h 550"/>
                <a:gd name="T54" fmla="*/ 85 w 675"/>
                <a:gd name="T55" fmla="*/ 84 h 550"/>
                <a:gd name="T56" fmla="*/ 88 w 675"/>
                <a:gd name="T57" fmla="*/ 68 h 550"/>
                <a:gd name="T58" fmla="*/ 97 w 675"/>
                <a:gd name="T59" fmla="*/ 54 h 550"/>
                <a:gd name="T60" fmla="*/ 111 w 675"/>
                <a:gd name="T61" fmla="*/ 45 h 550"/>
                <a:gd name="T62" fmla="*/ 127 w 675"/>
                <a:gd name="T63" fmla="*/ 42 h 550"/>
                <a:gd name="T64" fmla="*/ 549 w 675"/>
                <a:gd name="T65" fmla="*/ 42 h 550"/>
                <a:gd name="T66" fmla="*/ 565 w 675"/>
                <a:gd name="T67" fmla="*/ 45 h 550"/>
                <a:gd name="T68" fmla="*/ 579 w 675"/>
                <a:gd name="T69" fmla="*/ 55 h 550"/>
                <a:gd name="T70" fmla="*/ 588 w 675"/>
                <a:gd name="T71" fmla="*/ 68 h 550"/>
                <a:gd name="T72" fmla="*/ 591 w 675"/>
                <a:gd name="T73" fmla="*/ 84 h 550"/>
                <a:gd name="T74" fmla="*/ 591 w 675"/>
                <a:gd name="T75" fmla="*/ 131 h 550"/>
                <a:gd name="T76" fmla="*/ 591 w 675"/>
                <a:gd name="T77" fmla="*/ 137 h 550"/>
                <a:gd name="T78" fmla="*/ 591 w 675"/>
                <a:gd name="T79" fmla="*/ 381 h 550"/>
                <a:gd name="T80" fmla="*/ 588 w 675"/>
                <a:gd name="T81" fmla="*/ 398 h 550"/>
                <a:gd name="T82" fmla="*/ 579 w 675"/>
                <a:gd name="T83" fmla="*/ 411 h 550"/>
                <a:gd name="T84" fmla="*/ 565 w 675"/>
                <a:gd name="T85" fmla="*/ 420 h 550"/>
                <a:gd name="T86" fmla="*/ 549 w 675"/>
                <a:gd name="T87" fmla="*/ 424 h 550"/>
                <a:gd name="T88" fmla="*/ 127 w 675"/>
                <a:gd name="T89" fmla="*/ 424 h 550"/>
                <a:gd name="T90" fmla="*/ 110 w 675"/>
                <a:gd name="T91" fmla="*/ 420 h 550"/>
                <a:gd name="T92" fmla="*/ 97 w 675"/>
                <a:gd name="T93" fmla="*/ 411 h 550"/>
                <a:gd name="T94" fmla="*/ 88 w 675"/>
                <a:gd name="T95" fmla="*/ 398 h 550"/>
                <a:gd name="T96" fmla="*/ 85 w 675"/>
                <a:gd name="T97" fmla="*/ 381 h 550"/>
                <a:gd name="T98" fmla="*/ 85 w 675"/>
                <a:gd name="T99" fmla="*/ 137 h 550"/>
                <a:gd name="T100" fmla="*/ 675 w 675"/>
                <a:gd name="T101" fmla="*/ 529 h 550"/>
                <a:gd name="T102" fmla="*/ 669 w 675"/>
                <a:gd name="T103" fmla="*/ 544 h 550"/>
                <a:gd name="T104" fmla="*/ 654 w 675"/>
                <a:gd name="T105" fmla="*/ 550 h 550"/>
                <a:gd name="T106" fmla="*/ 22 w 675"/>
                <a:gd name="T107" fmla="*/ 550 h 550"/>
                <a:gd name="T108" fmla="*/ 7 w 675"/>
                <a:gd name="T109" fmla="*/ 544 h 550"/>
                <a:gd name="T110" fmla="*/ 0 w 675"/>
                <a:gd name="T111" fmla="*/ 529 h 550"/>
                <a:gd name="T112" fmla="*/ 7 w 675"/>
                <a:gd name="T113" fmla="*/ 514 h 550"/>
                <a:gd name="T114" fmla="*/ 22 w 675"/>
                <a:gd name="T115" fmla="*/ 508 h 550"/>
                <a:gd name="T116" fmla="*/ 654 w 675"/>
                <a:gd name="T117" fmla="*/ 508 h 550"/>
                <a:gd name="T118" fmla="*/ 669 w 675"/>
                <a:gd name="T119" fmla="*/ 514 h 550"/>
                <a:gd name="T120" fmla="*/ 675 w 675"/>
                <a:gd name="T121" fmla="*/ 529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5" h="550">
                  <a:moveTo>
                    <a:pt x="68" y="441"/>
                  </a:moveTo>
                  <a:cubicBezTo>
                    <a:pt x="75" y="449"/>
                    <a:pt x="84" y="455"/>
                    <a:pt x="94" y="459"/>
                  </a:cubicBezTo>
                  <a:cubicBezTo>
                    <a:pt x="104" y="464"/>
                    <a:pt x="114" y="466"/>
                    <a:pt x="125" y="466"/>
                  </a:cubicBezTo>
                  <a:cubicBezTo>
                    <a:pt x="551" y="466"/>
                    <a:pt x="551" y="466"/>
                    <a:pt x="551" y="466"/>
                  </a:cubicBezTo>
                  <a:cubicBezTo>
                    <a:pt x="562" y="466"/>
                    <a:pt x="572" y="463"/>
                    <a:pt x="582" y="459"/>
                  </a:cubicBezTo>
                  <a:cubicBezTo>
                    <a:pt x="592" y="454"/>
                    <a:pt x="601" y="448"/>
                    <a:pt x="609" y="441"/>
                  </a:cubicBezTo>
                  <a:cubicBezTo>
                    <a:pt x="616" y="433"/>
                    <a:pt x="622" y="424"/>
                    <a:pt x="627" y="414"/>
                  </a:cubicBezTo>
                  <a:cubicBezTo>
                    <a:pt x="631" y="404"/>
                    <a:pt x="633" y="394"/>
                    <a:pt x="633" y="383"/>
                  </a:cubicBezTo>
                  <a:cubicBezTo>
                    <a:pt x="633" y="137"/>
                    <a:pt x="633" y="137"/>
                    <a:pt x="633" y="137"/>
                  </a:cubicBezTo>
                  <a:cubicBezTo>
                    <a:pt x="633" y="131"/>
                    <a:pt x="633" y="131"/>
                    <a:pt x="633" y="131"/>
                  </a:cubicBezTo>
                  <a:cubicBezTo>
                    <a:pt x="633" y="83"/>
                    <a:pt x="633" y="83"/>
                    <a:pt x="633" y="83"/>
                  </a:cubicBezTo>
                  <a:cubicBezTo>
                    <a:pt x="633" y="72"/>
                    <a:pt x="631" y="61"/>
                    <a:pt x="626" y="51"/>
                  </a:cubicBezTo>
                  <a:cubicBezTo>
                    <a:pt x="622" y="41"/>
                    <a:pt x="616" y="32"/>
                    <a:pt x="608" y="25"/>
                  </a:cubicBezTo>
                  <a:cubicBezTo>
                    <a:pt x="601" y="17"/>
                    <a:pt x="592" y="11"/>
                    <a:pt x="582" y="7"/>
                  </a:cubicBezTo>
                  <a:cubicBezTo>
                    <a:pt x="572" y="2"/>
                    <a:pt x="562" y="0"/>
                    <a:pt x="551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14" y="0"/>
                    <a:pt x="104" y="3"/>
                    <a:pt x="94" y="7"/>
                  </a:cubicBezTo>
                  <a:cubicBezTo>
                    <a:pt x="84" y="11"/>
                    <a:pt x="75" y="17"/>
                    <a:pt x="67" y="25"/>
                  </a:cubicBezTo>
                  <a:cubicBezTo>
                    <a:pt x="60" y="33"/>
                    <a:pt x="54" y="42"/>
                    <a:pt x="49" y="51"/>
                  </a:cubicBezTo>
                  <a:cubicBezTo>
                    <a:pt x="45" y="61"/>
                    <a:pt x="43" y="72"/>
                    <a:pt x="43" y="83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383"/>
                    <a:pt x="43" y="383"/>
                    <a:pt x="43" y="383"/>
                  </a:cubicBezTo>
                  <a:cubicBezTo>
                    <a:pt x="43" y="394"/>
                    <a:pt x="45" y="405"/>
                    <a:pt x="50" y="415"/>
                  </a:cubicBezTo>
                  <a:cubicBezTo>
                    <a:pt x="54" y="425"/>
                    <a:pt x="60" y="433"/>
                    <a:pt x="68" y="441"/>
                  </a:cubicBezTo>
                  <a:close/>
                  <a:moveTo>
                    <a:pt x="85" y="137"/>
                  </a:moveTo>
                  <a:cubicBezTo>
                    <a:pt x="85" y="124"/>
                    <a:pt x="85" y="124"/>
                    <a:pt x="85" y="12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5" y="79"/>
                    <a:pt x="86" y="73"/>
                    <a:pt x="88" y="68"/>
                  </a:cubicBezTo>
                  <a:cubicBezTo>
                    <a:pt x="91" y="63"/>
                    <a:pt x="94" y="58"/>
                    <a:pt x="97" y="54"/>
                  </a:cubicBezTo>
                  <a:cubicBezTo>
                    <a:pt x="101" y="51"/>
                    <a:pt x="105" y="48"/>
                    <a:pt x="111" y="45"/>
                  </a:cubicBezTo>
                  <a:cubicBezTo>
                    <a:pt x="116" y="43"/>
                    <a:pt x="121" y="42"/>
                    <a:pt x="127" y="42"/>
                  </a:cubicBezTo>
                  <a:cubicBezTo>
                    <a:pt x="549" y="42"/>
                    <a:pt x="549" y="42"/>
                    <a:pt x="549" y="42"/>
                  </a:cubicBezTo>
                  <a:cubicBezTo>
                    <a:pt x="555" y="42"/>
                    <a:pt x="560" y="43"/>
                    <a:pt x="565" y="45"/>
                  </a:cubicBezTo>
                  <a:cubicBezTo>
                    <a:pt x="571" y="48"/>
                    <a:pt x="575" y="51"/>
                    <a:pt x="579" y="55"/>
                  </a:cubicBezTo>
                  <a:cubicBezTo>
                    <a:pt x="583" y="59"/>
                    <a:pt x="586" y="63"/>
                    <a:pt x="588" y="68"/>
                  </a:cubicBezTo>
                  <a:cubicBezTo>
                    <a:pt x="590" y="73"/>
                    <a:pt x="591" y="79"/>
                    <a:pt x="591" y="84"/>
                  </a:cubicBezTo>
                  <a:cubicBezTo>
                    <a:pt x="591" y="131"/>
                    <a:pt x="591" y="131"/>
                    <a:pt x="591" y="131"/>
                  </a:cubicBezTo>
                  <a:cubicBezTo>
                    <a:pt x="591" y="137"/>
                    <a:pt x="591" y="137"/>
                    <a:pt x="591" y="137"/>
                  </a:cubicBezTo>
                  <a:cubicBezTo>
                    <a:pt x="591" y="381"/>
                    <a:pt x="591" y="381"/>
                    <a:pt x="591" y="381"/>
                  </a:cubicBezTo>
                  <a:cubicBezTo>
                    <a:pt x="591" y="387"/>
                    <a:pt x="590" y="393"/>
                    <a:pt x="588" y="398"/>
                  </a:cubicBezTo>
                  <a:cubicBezTo>
                    <a:pt x="585" y="403"/>
                    <a:pt x="582" y="408"/>
                    <a:pt x="579" y="411"/>
                  </a:cubicBezTo>
                  <a:cubicBezTo>
                    <a:pt x="575" y="415"/>
                    <a:pt x="570" y="418"/>
                    <a:pt x="565" y="420"/>
                  </a:cubicBezTo>
                  <a:cubicBezTo>
                    <a:pt x="560" y="422"/>
                    <a:pt x="555" y="424"/>
                    <a:pt x="549" y="424"/>
                  </a:cubicBezTo>
                  <a:cubicBezTo>
                    <a:pt x="127" y="424"/>
                    <a:pt x="127" y="424"/>
                    <a:pt x="127" y="424"/>
                  </a:cubicBezTo>
                  <a:cubicBezTo>
                    <a:pt x="121" y="423"/>
                    <a:pt x="115" y="422"/>
                    <a:pt x="110" y="420"/>
                  </a:cubicBezTo>
                  <a:cubicBezTo>
                    <a:pt x="105" y="418"/>
                    <a:pt x="101" y="415"/>
                    <a:pt x="97" y="411"/>
                  </a:cubicBezTo>
                  <a:cubicBezTo>
                    <a:pt x="93" y="407"/>
                    <a:pt x="90" y="403"/>
                    <a:pt x="88" y="398"/>
                  </a:cubicBezTo>
                  <a:cubicBezTo>
                    <a:pt x="86" y="393"/>
                    <a:pt x="85" y="387"/>
                    <a:pt x="85" y="381"/>
                  </a:cubicBezTo>
                  <a:lnTo>
                    <a:pt x="85" y="137"/>
                  </a:lnTo>
                  <a:close/>
                  <a:moveTo>
                    <a:pt x="675" y="529"/>
                  </a:moveTo>
                  <a:cubicBezTo>
                    <a:pt x="675" y="535"/>
                    <a:pt x="673" y="540"/>
                    <a:pt x="669" y="544"/>
                  </a:cubicBezTo>
                  <a:cubicBezTo>
                    <a:pt x="665" y="548"/>
                    <a:pt x="660" y="550"/>
                    <a:pt x="654" y="550"/>
                  </a:cubicBezTo>
                  <a:cubicBezTo>
                    <a:pt x="22" y="550"/>
                    <a:pt x="22" y="550"/>
                    <a:pt x="22" y="550"/>
                  </a:cubicBezTo>
                  <a:cubicBezTo>
                    <a:pt x="16" y="550"/>
                    <a:pt x="11" y="548"/>
                    <a:pt x="7" y="544"/>
                  </a:cubicBezTo>
                  <a:cubicBezTo>
                    <a:pt x="3" y="540"/>
                    <a:pt x="0" y="535"/>
                    <a:pt x="0" y="529"/>
                  </a:cubicBezTo>
                  <a:cubicBezTo>
                    <a:pt x="0" y="523"/>
                    <a:pt x="3" y="518"/>
                    <a:pt x="7" y="514"/>
                  </a:cubicBezTo>
                  <a:cubicBezTo>
                    <a:pt x="11" y="510"/>
                    <a:pt x="16" y="508"/>
                    <a:pt x="22" y="508"/>
                  </a:cubicBezTo>
                  <a:cubicBezTo>
                    <a:pt x="654" y="508"/>
                    <a:pt x="654" y="508"/>
                    <a:pt x="654" y="508"/>
                  </a:cubicBezTo>
                  <a:cubicBezTo>
                    <a:pt x="660" y="508"/>
                    <a:pt x="665" y="510"/>
                    <a:pt x="669" y="514"/>
                  </a:cubicBezTo>
                  <a:cubicBezTo>
                    <a:pt x="673" y="518"/>
                    <a:pt x="675" y="523"/>
                    <a:pt x="675" y="529"/>
                  </a:cubicBezTo>
                  <a:close/>
                </a:path>
              </a:pathLst>
            </a:custGeom>
            <a:solidFill>
              <a:srgbClr val="278C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32" name="Graphic 7" descr="The Windows 11 flag logo">
              <a:extLst>
                <a:ext uri="{FF2B5EF4-FFF2-40B4-BE49-F238E27FC236}">
                  <a16:creationId xmlns:a16="http://schemas.microsoft.com/office/drawing/2014/main" id="{0CA8F8AA-96B1-1165-7090-01903B28A5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77133" y="5287979"/>
              <a:ext cx="194540" cy="205463"/>
            </a:xfrm>
            <a:custGeom>
              <a:avLst/>
              <a:gdLst>
                <a:gd name="connsiteX0" fmla="*/ 81827 w 175344"/>
                <a:gd name="connsiteY0" fmla="*/ 81827 h 175344"/>
                <a:gd name="connsiteX1" fmla="*/ 0 w 175344"/>
                <a:gd name="connsiteY1" fmla="*/ 81827 h 175344"/>
                <a:gd name="connsiteX2" fmla="*/ 0 w 175344"/>
                <a:gd name="connsiteY2" fmla="*/ 0 h 175344"/>
                <a:gd name="connsiteX3" fmla="*/ 81827 w 175344"/>
                <a:gd name="connsiteY3" fmla="*/ 0 h 175344"/>
                <a:gd name="connsiteX4" fmla="*/ 81827 w 175344"/>
                <a:gd name="connsiteY4" fmla="*/ 81827 h 175344"/>
                <a:gd name="connsiteX5" fmla="*/ 175344 w 175344"/>
                <a:gd name="connsiteY5" fmla="*/ 81827 h 175344"/>
                <a:gd name="connsiteX6" fmla="*/ 93517 w 175344"/>
                <a:gd name="connsiteY6" fmla="*/ 81827 h 175344"/>
                <a:gd name="connsiteX7" fmla="*/ 93517 w 175344"/>
                <a:gd name="connsiteY7" fmla="*/ 0 h 175344"/>
                <a:gd name="connsiteX8" fmla="*/ 175344 w 175344"/>
                <a:gd name="connsiteY8" fmla="*/ 0 h 175344"/>
                <a:gd name="connsiteX9" fmla="*/ 175344 w 175344"/>
                <a:gd name="connsiteY9" fmla="*/ 81827 h 175344"/>
                <a:gd name="connsiteX10" fmla="*/ 81827 w 175344"/>
                <a:gd name="connsiteY10" fmla="*/ 175344 h 175344"/>
                <a:gd name="connsiteX11" fmla="*/ 0 w 175344"/>
                <a:gd name="connsiteY11" fmla="*/ 175344 h 175344"/>
                <a:gd name="connsiteX12" fmla="*/ 0 w 175344"/>
                <a:gd name="connsiteY12" fmla="*/ 93517 h 175344"/>
                <a:gd name="connsiteX13" fmla="*/ 81827 w 175344"/>
                <a:gd name="connsiteY13" fmla="*/ 93517 h 175344"/>
                <a:gd name="connsiteX14" fmla="*/ 81827 w 175344"/>
                <a:gd name="connsiteY14" fmla="*/ 175344 h 175344"/>
                <a:gd name="connsiteX15" fmla="*/ 175344 w 175344"/>
                <a:gd name="connsiteY15" fmla="*/ 175344 h 175344"/>
                <a:gd name="connsiteX16" fmla="*/ 93517 w 175344"/>
                <a:gd name="connsiteY16" fmla="*/ 175344 h 175344"/>
                <a:gd name="connsiteX17" fmla="*/ 93517 w 175344"/>
                <a:gd name="connsiteY17" fmla="*/ 93517 h 175344"/>
                <a:gd name="connsiteX18" fmla="*/ 175344 w 175344"/>
                <a:gd name="connsiteY18" fmla="*/ 93517 h 175344"/>
                <a:gd name="connsiteX19" fmla="*/ 175344 w 175344"/>
                <a:gd name="connsiteY19" fmla="*/ 175344 h 17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5344" h="175344">
                  <a:moveTo>
                    <a:pt x="81827" y="81827"/>
                  </a:moveTo>
                  <a:lnTo>
                    <a:pt x="0" y="81827"/>
                  </a:lnTo>
                  <a:lnTo>
                    <a:pt x="0" y="0"/>
                  </a:lnTo>
                  <a:lnTo>
                    <a:pt x="81827" y="0"/>
                  </a:lnTo>
                  <a:lnTo>
                    <a:pt x="81827" y="81827"/>
                  </a:lnTo>
                  <a:close/>
                  <a:moveTo>
                    <a:pt x="175344" y="81827"/>
                  </a:moveTo>
                  <a:lnTo>
                    <a:pt x="93517" y="81827"/>
                  </a:lnTo>
                  <a:lnTo>
                    <a:pt x="93517" y="0"/>
                  </a:lnTo>
                  <a:lnTo>
                    <a:pt x="175344" y="0"/>
                  </a:lnTo>
                  <a:lnTo>
                    <a:pt x="175344" y="81827"/>
                  </a:lnTo>
                  <a:close/>
                  <a:moveTo>
                    <a:pt x="81827" y="175344"/>
                  </a:moveTo>
                  <a:lnTo>
                    <a:pt x="0" y="175344"/>
                  </a:lnTo>
                  <a:lnTo>
                    <a:pt x="0" y="93517"/>
                  </a:lnTo>
                  <a:lnTo>
                    <a:pt x="81827" y="93517"/>
                  </a:lnTo>
                  <a:lnTo>
                    <a:pt x="81827" y="175344"/>
                  </a:lnTo>
                  <a:close/>
                  <a:moveTo>
                    <a:pt x="175344" y="175344"/>
                  </a:moveTo>
                  <a:lnTo>
                    <a:pt x="93517" y="175344"/>
                  </a:lnTo>
                  <a:lnTo>
                    <a:pt x="93517" y="93517"/>
                  </a:lnTo>
                  <a:lnTo>
                    <a:pt x="175344" y="93517"/>
                  </a:lnTo>
                  <a:lnTo>
                    <a:pt x="175344" y="175344"/>
                  </a:lnTo>
                  <a:close/>
                </a:path>
              </a:pathLst>
            </a:custGeom>
            <a:solidFill>
              <a:srgbClr val="278CDB"/>
            </a:solidFill>
            <a:ln w="8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grpSp>
          <p:nvGrpSpPr>
            <p:cNvPr id="57" name="Group 56" descr="A checkmark">
              <a:extLst>
                <a:ext uri="{FF2B5EF4-FFF2-40B4-BE49-F238E27FC236}">
                  <a16:creationId xmlns:a16="http://schemas.microsoft.com/office/drawing/2014/main" id="{4A174318-6228-31EA-4CB7-4352DDF2BCD8}"/>
                </a:ext>
              </a:extLst>
            </p:cNvPr>
            <p:cNvGrpSpPr/>
            <p:nvPr/>
          </p:nvGrpSpPr>
          <p:grpSpPr>
            <a:xfrm>
              <a:off x="7461276" y="5231895"/>
              <a:ext cx="296045" cy="296045"/>
              <a:chOff x="3377238" y="4788831"/>
              <a:chExt cx="296045" cy="296045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0D9499D-B4D2-8B34-36AE-08961E190EDD}"/>
                  </a:ext>
                </a:extLst>
              </p:cNvPr>
              <p:cNvSpPr/>
              <p:nvPr/>
            </p:nvSpPr>
            <p:spPr bwMode="auto">
              <a:xfrm>
                <a:off x="3377238" y="4788831"/>
                <a:ext cx="296045" cy="29604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3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59" name="Freeform 5">
                <a:extLst>
                  <a:ext uri="{FF2B5EF4-FFF2-40B4-BE49-F238E27FC236}">
                    <a16:creationId xmlns:a16="http://schemas.microsoft.com/office/drawing/2014/main" id="{F7464A42-0B4E-B7A3-D992-4E738EA538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8100" y="4799693"/>
                <a:ext cx="274320" cy="274320"/>
              </a:xfrm>
              <a:custGeom>
                <a:avLst/>
                <a:gdLst>
                  <a:gd name="T0" fmla="*/ 0 w 381"/>
                  <a:gd name="T1" fmla="*/ 191 h 382"/>
                  <a:gd name="T2" fmla="*/ 15 w 381"/>
                  <a:gd name="T3" fmla="*/ 117 h 382"/>
                  <a:gd name="T4" fmla="*/ 56 w 381"/>
                  <a:gd name="T5" fmla="*/ 56 h 382"/>
                  <a:gd name="T6" fmla="*/ 116 w 381"/>
                  <a:gd name="T7" fmla="*/ 15 h 382"/>
                  <a:gd name="T8" fmla="*/ 191 w 381"/>
                  <a:gd name="T9" fmla="*/ 0 h 382"/>
                  <a:gd name="T10" fmla="*/ 241 w 381"/>
                  <a:gd name="T11" fmla="*/ 7 h 382"/>
                  <a:gd name="T12" fmla="*/ 287 w 381"/>
                  <a:gd name="T13" fmla="*/ 26 h 382"/>
                  <a:gd name="T14" fmla="*/ 325 w 381"/>
                  <a:gd name="T15" fmla="*/ 56 h 382"/>
                  <a:gd name="T16" fmla="*/ 355 w 381"/>
                  <a:gd name="T17" fmla="*/ 95 h 382"/>
                  <a:gd name="T18" fmla="*/ 374 w 381"/>
                  <a:gd name="T19" fmla="*/ 140 h 382"/>
                  <a:gd name="T20" fmla="*/ 381 w 381"/>
                  <a:gd name="T21" fmla="*/ 191 h 382"/>
                  <a:gd name="T22" fmla="*/ 366 w 381"/>
                  <a:gd name="T23" fmla="*/ 265 h 382"/>
                  <a:gd name="T24" fmla="*/ 325 w 381"/>
                  <a:gd name="T25" fmla="*/ 326 h 382"/>
                  <a:gd name="T26" fmla="*/ 265 w 381"/>
                  <a:gd name="T27" fmla="*/ 366 h 382"/>
                  <a:gd name="T28" fmla="*/ 191 w 381"/>
                  <a:gd name="T29" fmla="*/ 382 h 382"/>
                  <a:gd name="T30" fmla="*/ 116 w 381"/>
                  <a:gd name="T31" fmla="*/ 367 h 382"/>
                  <a:gd name="T32" fmla="*/ 55 w 381"/>
                  <a:gd name="T33" fmla="*/ 326 h 382"/>
                  <a:gd name="T34" fmla="*/ 15 w 381"/>
                  <a:gd name="T35" fmla="*/ 265 h 382"/>
                  <a:gd name="T36" fmla="*/ 0 w 381"/>
                  <a:gd name="T37" fmla="*/ 191 h 382"/>
                  <a:gd name="T38" fmla="*/ 148 w 381"/>
                  <a:gd name="T39" fmla="*/ 300 h 382"/>
                  <a:gd name="T40" fmla="*/ 165 w 381"/>
                  <a:gd name="T41" fmla="*/ 293 h 382"/>
                  <a:gd name="T42" fmla="*/ 313 w 381"/>
                  <a:gd name="T43" fmla="*/ 144 h 382"/>
                  <a:gd name="T44" fmla="*/ 320 w 381"/>
                  <a:gd name="T45" fmla="*/ 127 h 382"/>
                  <a:gd name="T46" fmla="*/ 313 w 381"/>
                  <a:gd name="T47" fmla="*/ 110 h 382"/>
                  <a:gd name="T48" fmla="*/ 297 w 381"/>
                  <a:gd name="T49" fmla="*/ 103 h 382"/>
                  <a:gd name="T50" fmla="*/ 280 w 381"/>
                  <a:gd name="T51" fmla="*/ 110 h 382"/>
                  <a:gd name="T52" fmla="*/ 148 w 381"/>
                  <a:gd name="T53" fmla="*/ 242 h 382"/>
                  <a:gd name="T54" fmla="*/ 101 w 381"/>
                  <a:gd name="T55" fmla="*/ 195 h 382"/>
                  <a:gd name="T56" fmla="*/ 85 w 381"/>
                  <a:gd name="T57" fmla="*/ 188 h 382"/>
                  <a:gd name="T58" fmla="*/ 68 w 381"/>
                  <a:gd name="T59" fmla="*/ 195 h 382"/>
                  <a:gd name="T60" fmla="*/ 61 w 381"/>
                  <a:gd name="T61" fmla="*/ 212 h 382"/>
                  <a:gd name="T62" fmla="*/ 68 w 381"/>
                  <a:gd name="T63" fmla="*/ 229 h 382"/>
                  <a:gd name="T64" fmla="*/ 131 w 381"/>
                  <a:gd name="T65" fmla="*/ 293 h 382"/>
                  <a:gd name="T66" fmla="*/ 148 w 381"/>
                  <a:gd name="T67" fmla="*/ 30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1" h="382">
                    <a:moveTo>
                      <a:pt x="0" y="191"/>
                    </a:moveTo>
                    <a:cubicBezTo>
                      <a:pt x="0" y="165"/>
                      <a:pt x="5" y="140"/>
                      <a:pt x="15" y="117"/>
                    </a:cubicBezTo>
                    <a:cubicBezTo>
                      <a:pt x="25" y="93"/>
                      <a:pt x="38" y="73"/>
                      <a:pt x="56" y="56"/>
                    </a:cubicBezTo>
                    <a:cubicBezTo>
                      <a:pt x="73" y="39"/>
                      <a:pt x="93" y="25"/>
                      <a:pt x="116" y="15"/>
                    </a:cubicBezTo>
                    <a:cubicBezTo>
                      <a:pt x="139" y="5"/>
                      <a:pt x="164" y="0"/>
                      <a:pt x="191" y="0"/>
                    </a:cubicBezTo>
                    <a:cubicBezTo>
                      <a:pt x="208" y="0"/>
                      <a:pt x="225" y="2"/>
                      <a:pt x="241" y="7"/>
                    </a:cubicBezTo>
                    <a:cubicBezTo>
                      <a:pt x="257" y="11"/>
                      <a:pt x="272" y="17"/>
                      <a:pt x="287" y="26"/>
                    </a:cubicBezTo>
                    <a:cubicBezTo>
                      <a:pt x="301" y="34"/>
                      <a:pt x="314" y="44"/>
                      <a:pt x="325" y="56"/>
                    </a:cubicBezTo>
                    <a:cubicBezTo>
                      <a:pt x="337" y="68"/>
                      <a:pt x="347" y="81"/>
                      <a:pt x="355" y="95"/>
                    </a:cubicBezTo>
                    <a:cubicBezTo>
                      <a:pt x="364" y="109"/>
                      <a:pt x="370" y="124"/>
                      <a:pt x="374" y="140"/>
                    </a:cubicBezTo>
                    <a:cubicBezTo>
                      <a:pt x="379" y="156"/>
                      <a:pt x="381" y="173"/>
                      <a:pt x="381" y="191"/>
                    </a:cubicBezTo>
                    <a:cubicBezTo>
                      <a:pt x="381" y="217"/>
                      <a:pt x="376" y="242"/>
                      <a:pt x="366" y="265"/>
                    </a:cubicBezTo>
                    <a:cubicBezTo>
                      <a:pt x="357" y="288"/>
                      <a:pt x="343" y="308"/>
                      <a:pt x="325" y="326"/>
                    </a:cubicBezTo>
                    <a:cubicBezTo>
                      <a:pt x="308" y="343"/>
                      <a:pt x="288" y="356"/>
                      <a:pt x="265" y="366"/>
                    </a:cubicBezTo>
                    <a:cubicBezTo>
                      <a:pt x="242" y="376"/>
                      <a:pt x="217" y="381"/>
                      <a:pt x="191" y="382"/>
                    </a:cubicBezTo>
                    <a:cubicBezTo>
                      <a:pt x="164" y="382"/>
                      <a:pt x="139" y="377"/>
                      <a:pt x="116" y="367"/>
                    </a:cubicBezTo>
                    <a:cubicBezTo>
                      <a:pt x="93" y="357"/>
                      <a:pt x="73" y="343"/>
                      <a:pt x="55" y="326"/>
                    </a:cubicBezTo>
                    <a:cubicBezTo>
                      <a:pt x="38" y="309"/>
                      <a:pt x="25" y="289"/>
                      <a:pt x="15" y="265"/>
                    </a:cubicBezTo>
                    <a:cubicBezTo>
                      <a:pt x="5" y="242"/>
                      <a:pt x="0" y="217"/>
                      <a:pt x="0" y="191"/>
                    </a:cubicBezTo>
                    <a:close/>
                    <a:moveTo>
                      <a:pt x="148" y="300"/>
                    </a:moveTo>
                    <a:cubicBezTo>
                      <a:pt x="155" y="300"/>
                      <a:pt x="160" y="297"/>
                      <a:pt x="165" y="293"/>
                    </a:cubicBezTo>
                    <a:cubicBezTo>
                      <a:pt x="313" y="144"/>
                      <a:pt x="313" y="144"/>
                      <a:pt x="313" y="144"/>
                    </a:cubicBezTo>
                    <a:cubicBezTo>
                      <a:pt x="318" y="139"/>
                      <a:pt x="320" y="134"/>
                      <a:pt x="320" y="127"/>
                    </a:cubicBezTo>
                    <a:cubicBezTo>
                      <a:pt x="320" y="121"/>
                      <a:pt x="318" y="115"/>
                      <a:pt x="313" y="110"/>
                    </a:cubicBezTo>
                    <a:cubicBezTo>
                      <a:pt x="309" y="106"/>
                      <a:pt x="303" y="103"/>
                      <a:pt x="297" y="103"/>
                    </a:cubicBezTo>
                    <a:cubicBezTo>
                      <a:pt x="290" y="103"/>
                      <a:pt x="284" y="106"/>
                      <a:pt x="280" y="110"/>
                    </a:cubicBezTo>
                    <a:cubicBezTo>
                      <a:pt x="148" y="242"/>
                      <a:pt x="148" y="242"/>
                      <a:pt x="148" y="242"/>
                    </a:cubicBezTo>
                    <a:cubicBezTo>
                      <a:pt x="101" y="195"/>
                      <a:pt x="101" y="195"/>
                      <a:pt x="101" y="195"/>
                    </a:cubicBezTo>
                    <a:cubicBezTo>
                      <a:pt x="97" y="190"/>
                      <a:pt x="91" y="188"/>
                      <a:pt x="85" y="188"/>
                    </a:cubicBezTo>
                    <a:cubicBezTo>
                      <a:pt x="78" y="188"/>
                      <a:pt x="72" y="190"/>
                      <a:pt x="68" y="195"/>
                    </a:cubicBezTo>
                    <a:cubicBezTo>
                      <a:pt x="63" y="200"/>
                      <a:pt x="61" y="205"/>
                      <a:pt x="61" y="212"/>
                    </a:cubicBezTo>
                    <a:cubicBezTo>
                      <a:pt x="61" y="219"/>
                      <a:pt x="63" y="224"/>
                      <a:pt x="68" y="229"/>
                    </a:cubicBezTo>
                    <a:cubicBezTo>
                      <a:pt x="131" y="293"/>
                      <a:pt x="131" y="293"/>
                      <a:pt x="131" y="293"/>
                    </a:cubicBezTo>
                    <a:cubicBezTo>
                      <a:pt x="136" y="297"/>
                      <a:pt x="141" y="300"/>
                      <a:pt x="148" y="3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A818B04-853D-DA77-3ABF-9F7605B507CE}"/>
                </a:ext>
              </a:extLst>
            </p:cNvPr>
            <p:cNvSpPr txBox="1"/>
            <p:nvPr/>
          </p:nvSpPr>
          <p:spPr>
            <a:xfrm>
              <a:off x="6701429" y="5771769"/>
              <a:ext cx="1153700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2pPr marL="0" lvl="1" algn="ctr" defTabSz="1118966" fontAlgn="base">
                <a:lnSpc>
                  <a:spcPct val="90000"/>
                </a:lnSpc>
                <a:spcBef>
                  <a:spcPts val="720"/>
                </a:spcBef>
                <a:spcAft>
                  <a:spcPct val="0"/>
                </a:spcAft>
                <a:defRPr sz="1440">
                  <a:solidFill>
                    <a:srgbClr val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2pPr>
            </a:lstStyle>
            <a:p>
              <a:pPr marL="0" marR="0" lvl="1" indent="0" algn="ctr" defTabSz="1118966" rtl="0" eaLnBrk="1" fontAlgn="base" latinLnBrk="0" hangingPunct="1">
                <a:lnSpc>
                  <a:spcPct val="90000"/>
                </a:lnSpc>
                <a:spcBef>
                  <a:spcPts val="72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Windows 11 Enterprise PC</a:t>
              </a:r>
            </a:p>
          </p:txBody>
        </p:sp>
        <p:sp>
          <p:nvSpPr>
            <p:cNvPr id="125" name="Freeform 20" descr="A PC icon">
              <a:extLst>
                <a:ext uri="{FF2B5EF4-FFF2-40B4-BE49-F238E27FC236}">
                  <a16:creationId xmlns:a16="http://schemas.microsoft.com/office/drawing/2014/main" id="{4AACF676-81EF-A1FD-776F-8030B880E7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65873" y="5108746"/>
              <a:ext cx="725528" cy="624649"/>
            </a:xfrm>
            <a:custGeom>
              <a:avLst/>
              <a:gdLst>
                <a:gd name="T0" fmla="*/ 68 w 675"/>
                <a:gd name="T1" fmla="*/ 441 h 550"/>
                <a:gd name="T2" fmla="*/ 94 w 675"/>
                <a:gd name="T3" fmla="*/ 459 h 550"/>
                <a:gd name="T4" fmla="*/ 125 w 675"/>
                <a:gd name="T5" fmla="*/ 466 h 550"/>
                <a:gd name="T6" fmla="*/ 551 w 675"/>
                <a:gd name="T7" fmla="*/ 466 h 550"/>
                <a:gd name="T8" fmla="*/ 582 w 675"/>
                <a:gd name="T9" fmla="*/ 459 h 550"/>
                <a:gd name="T10" fmla="*/ 609 w 675"/>
                <a:gd name="T11" fmla="*/ 441 h 550"/>
                <a:gd name="T12" fmla="*/ 627 w 675"/>
                <a:gd name="T13" fmla="*/ 414 h 550"/>
                <a:gd name="T14" fmla="*/ 633 w 675"/>
                <a:gd name="T15" fmla="*/ 383 h 550"/>
                <a:gd name="T16" fmla="*/ 633 w 675"/>
                <a:gd name="T17" fmla="*/ 137 h 550"/>
                <a:gd name="T18" fmla="*/ 633 w 675"/>
                <a:gd name="T19" fmla="*/ 131 h 550"/>
                <a:gd name="T20" fmla="*/ 633 w 675"/>
                <a:gd name="T21" fmla="*/ 83 h 550"/>
                <a:gd name="T22" fmla="*/ 626 w 675"/>
                <a:gd name="T23" fmla="*/ 51 h 550"/>
                <a:gd name="T24" fmla="*/ 608 w 675"/>
                <a:gd name="T25" fmla="*/ 25 h 550"/>
                <a:gd name="T26" fmla="*/ 582 w 675"/>
                <a:gd name="T27" fmla="*/ 7 h 550"/>
                <a:gd name="T28" fmla="*/ 551 w 675"/>
                <a:gd name="T29" fmla="*/ 0 h 550"/>
                <a:gd name="T30" fmla="*/ 125 w 675"/>
                <a:gd name="T31" fmla="*/ 0 h 550"/>
                <a:gd name="T32" fmla="*/ 94 w 675"/>
                <a:gd name="T33" fmla="*/ 7 h 550"/>
                <a:gd name="T34" fmla="*/ 67 w 675"/>
                <a:gd name="T35" fmla="*/ 25 h 550"/>
                <a:gd name="T36" fmla="*/ 49 w 675"/>
                <a:gd name="T37" fmla="*/ 51 h 550"/>
                <a:gd name="T38" fmla="*/ 43 w 675"/>
                <a:gd name="T39" fmla="*/ 83 h 550"/>
                <a:gd name="T40" fmla="*/ 43 w 675"/>
                <a:gd name="T41" fmla="*/ 124 h 550"/>
                <a:gd name="T42" fmla="*/ 43 w 675"/>
                <a:gd name="T43" fmla="*/ 137 h 550"/>
                <a:gd name="T44" fmla="*/ 43 w 675"/>
                <a:gd name="T45" fmla="*/ 383 h 550"/>
                <a:gd name="T46" fmla="*/ 50 w 675"/>
                <a:gd name="T47" fmla="*/ 415 h 550"/>
                <a:gd name="T48" fmla="*/ 68 w 675"/>
                <a:gd name="T49" fmla="*/ 441 h 550"/>
                <a:gd name="T50" fmla="*/ 85 w 675"/>
                <a:gd name="T51" fmla="*/ 137 h 550"/>
                <a:gd name="T52" fmla="*/ 85 w 675"/>
                <a:gd name="T53" fmla="*/ 124 h 550"/>
                <a:gd name="T54" fmla="*/ 85 w 675"/>
                <a:gd name="T55" fmla="*/ 84 h 550"/>
                <a:gd name="T56" fmla="*/ 88 w 675"/>
                <a:gd name="T57" fmla="*/ 68 h 550"/>
                <a:gd name="T58" fmla="*/ 97 w 675"/>
                <a:gd name="T59" fmla="*/ 54 h 550"/>
                <a:gd name="T60" fmla="*/ 111 w 675"/>
                <a:gd name="T61" fmla="*/ 45 h 550"/>
                <a:gd name="T62" fmla="*/ 127 w 675"/>
                <a:gd name="T63" fmla="*/ 42 h 550"/>
                <a:gd name="T64" fmla="*/ 549 w 675"/>
                <a:gd name="T65" fmla="*/ 42 h 550"/>
                <a:gd name="T66" fmla="*/ 565 w 675"/>
                <a:gd name="T67" fmla="*/ 45 h 550"/>
                <a:gd name="T68" fmla="*/ 579 w 675"/>
                <a:gd name="T69" fmla="*/ 55 h 550"/>
                <a:gd name="T70" fmla="*/ 588 w 675"/>
                <a:gd name="T71" fmla="*/ 68 h 550"/>
                <a:gd name="T72" fmla="*/ 591 w 675"/>
                <a:gd name="T73" fmla="*/ 84 h 550"/>
                <a:gd name="T74" fmla="*/ 591 w 675"/>
                <a:gd name="T75" fmla="*/ 131 h 550"/>
                <a:gd name="T76" fmla="*/ 591 w 675"/>
                <a:gd name="T77" fmla="*/ 137 h 550"/>
                <a:gd name="T78" fmla="*/ 591 w 675"/>
                <a:gd name="T79" fmla="*/ 381 h 550"/>
                <a:gd name="T80" fmla="*/ 588 w 675"/>
                <a:gd name="T81" fmla="*/ 398 h 550"/>
                <a:gd name="T82" fmla="*/ 579 w 675"/>
                <a:gd name="T83" fmla="*/ 411 h 550"/>
                <a:gd name="T84" fmla="*/ 565 w 675"/>
                <a:gd name="T85" fmla="*/ 420 h 550"/>
                <a:gd name="T86" fmla="*/ 549 w 675"/>
                <a:gd name="T87" fmla="*/ 424 h 550"/>
                <a:gd name="T88" fmla="*/ 127 w 675"/>
                <a:gd name="T89" fmla="*/ 424 h 550"/>
                <a:gd name="T90" fmla="*/ 110 w 675"/>
                <a:gd name="T91" fmla="*/ 420 h 550"/>
                <a:gd name="T92" fmla="*/ 97 w 675"/>
                <a:gd name="T93" fmla="*/ 411 h 550"/>
                <a:gd name="T94" fmla="*/ 88 w 675"/>
                <a:gd name="T95" fmla="*/ 398 h 550"/>
                <a:gd name="T96" fmla="*/ 85 w 675"/>
                <a:gd name="T97" fmla="*/ 381 h 550"/>
                <a:gd name="T98" fmla="*/ 85 w 675"/>
                <a:gd name="T99" fmla="*/ 137 h 550"/>
                <a:gd name="T100" fmla="*/ 675 w 675"/>
                <a:gd name="T101" fmla="*/ 529 h 550"/>
                <a:gd name="T102" fmla="*/ 669 w 675"/>
                <a:gd name="T103" fmla="*/ 544 h 550"/>
                <a:gd name="T104" fmla="*/ 654 w 675"/>
                <a:gd name="T105" fmla="*/ 550 h 550"/>
                <a:gd name="T106" fmla="*/ 22 w 675"/>
                <a:gd name="T107" fmla="*/ 550 h 550"/>
                <a:gd name="T108" fmla="*/ 7 w 675"/>
                <a:gd name="T109" fmla="*/ 544 h 550"/>
                <a:gd name="T110" fmla="*/ 0 w 675"/>
                <a:gd name="T111" fmla="*/ 529 h 550"/>
                <a:gd name="T112" fmla="*/ 7 w 675"/>
                <a:gd name="T113" fmla="*/ 514 h 550"/>
                <a:gd name="T114" fmla="*/ 22 w 675"/>
                <a:gd name="T115" fmla="*/ 508 h 550"/>
                <a:gd name="T116" fmla="*/ 654 w 675"/>
                <a:gd name="T117" fmla="*/ 508 h 550"/>
                <a:gd name="T118" fmla="*/ 669 w 675"/>
                <a:gd name="T119" fmla="*/ 514 h 550"/>
                <a:gd name="T120" fmla="*/ 675 w 675"/>
                <a:gd name="T121" fmla="*/ 529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5" h="550">
                  <a:moveTo>
                    <a:pt x="68" y="441"/>
                  </a:moveTo>
                  <a:cubicBezTo>
                    <a:pt x="75" y="449"/>
                    <a:pt x="84" y="455"/>
                    <a:pt x="94" y="459"/>
                  </a:cubicBezTo>
                  <a:cubicBezTo>
                    <a:pt x="104" y="464"/>
                    <a:pt x="114" y="466"/>
                    <a:pt x="125" y="466"/>
                  </a:cubicBezTo>
                  <a:cubicBezTo>
                    <a:pt x="551" y="466"/>
                    <a:pt x="551" y="466"/>
                    <a:pt x="551" y="466"/>
                  </a:cubicBezTo>
                  <a:cubicBezTo>
                    <a:pt x="562" y="466"/>
                    <a:pt x="572" y="463"/>
                    <a:pt x="582" y="459"/>
                  </a:cubicBezTo>
                  <a:cubicBezTo>
                    <a:pt x="592" y="454"/>
                    <a:pt x="601" y="448"/>
                    <a:pt x="609" y="441"/>
                  </a:cubicBezTo>
                  <a:cubicBezTo>
                    <a:pt x="616" y="433"/>
                    <a:pt x="622" y="424"/>
                    <a:pt x="627" y="414"/>
                  </a:cubicBezTo>
                  <a:cubicBezTo>
                    <a:pt x="631" y="404"/>
                    <a:pt x="633" y="394"/>
                    <a:pt x="633" y="383"/>
                  </a:cubicBezTo>
                  <a:cubicBezTo>
                    <a:pt x="633" y="137"/>
                    <a:pt x="633" y="137"/>
                    <a:pt x="633" y="137"/>
                  </a:cubicBezTo>
                  <a:cubicBezTo>
                    <a:pt x="633" y="131"/>
                    <a:pt x="633" y="131"/>
                    <a:pt x="633" y="131"/>
                  </a:cubicBezTo>
                  <a:cubicBezTo>
                    <a:pt x="633" y="83"/>
                    <a:pt x="633" y="83"/>
                    <a:pt x="633" y="83"/>
                  </a:cubicBezTo>
                  <a:cubicBezTo>
                    <a:pt x="633" y="72"/>
                    <a:pt x="631" y="61"/>
                    <a:pt x="626" y="51"/>
                  </a:cubicBezTo>
                  <a:cubicBezTo>
                    <a:pt x="622" y="41"/>
                    <a:pt x="616" y="32"/>
                    <a:pt x="608" y="25"/>
                  </a:cubicBezTo>
                  <a:cubicBezTo>
                    <a:pt x="601" y="17"/>
                    <a:pt x="592" y="11"/>
                    <a:pt x="582" y="7"/>
                  </a:cubicBezTo>
                  <a:cubicBezTo>
                    <a:pt x="572" y="2"/>
                    <a:pt x="562" y="0"/>
                    <a:pt x="551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14" y="0"/>
                    <a:pt x="104" y="3"/>
                    <a:pt x="94" y="7"/>
                  </a:cubicBezTo>
                  <a:cubicBezTo>
                    <a:pt x="84" y="11"/>
                    <a:pt x="75" y="17"/>
                    <a:pt x="67" y="25"/>
                  </a:cubicBezTo>
                  <a:cubicBezTo>
                    <a:pt x="60" y="33"/>
                    <a:pt x="54" y="42"/>
                    <a:pt x="49" y="51"/>
                  </a:cubicBezTo>
                  <a:cubicBezTo>
                    <a:pt x="45" y="61"/>
                    <a:pt x="43" y="72"/>
                    <a:pt x="43" y="83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383"/>
                    <a:pt x="43" y="383"/>
                    <a:pt x="43" y="383"/>
                  </a:cubicBezTo>
                  <a:cubicBezTo>
                    <a:pt x="43" y="394"/>
                    <a:pt x="45" y="405"/>
                    <a:pt x="50" y="415"/>
                  </a:cubicBezTo>
                  <a:cubicBezTo>
                    <a:pt x="54" y="425"/>
                    <a:pt x="60" y="433"/>
                    <a:pt x="68" y="441"/>
                  </a:cubicBezTo>
                  <a:close/>
                  <a:moveTo>
                    <a:pt x="85" y="137"/>
                  </a:moveTo>
                  <a:cubicBezTo>
                    <a:pt x="85" y="124"/>
                    <a:pt x="85" y="124"/>
                    <a:pt x="85" y="12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5" y="79"/>
                    <a:pt x="86" y="73"/>
                    <a:pt x="88" y="68"/>
                  </a:cubicBezTo>
                  <a:cubicBezTo>
                    <a:pt x="91" y="63"/>
                    <a:pt x="94" y="58"/>
                    <a:pt x="97" y="54"/>
                  </a:cubicBezTo>
                  <a:cubicBezTo>
                    <a:pt x="101" y="51"/>
                    <a:pt x="105" y="48"/>
                    <a:pt x="111" y="45"/>
                  </a:cubicBezTo>
                  <a:cubicBezTo>
                    <a:pt x="116" y="43"/>
                    <a:pt x="121" y="42"/>
                    <a:pt x="127" y="42"/>
                  </a:cubicBezTo>
                  <a:cubicBezTo>
                    <a:pt x="549" y="42"/>
                    <a:pt x="549" y="42"/>
                    <a:pt x="549" y="42"/>
                  </a:cubicBezTo>
                  <a:cubicBezTo>
                    <a:pt x="555" y="42"/>
                    <a:pt x="560" y="43"/>
                    <a:pt x="565" y="45"/>
                  </a:cubicBezTo>
                  <a:cubicBezTo>
                    <a:pt x="571" y="48"/>
                    <a:pt x="575" y="51"/>
                    <a:pt x="579" y="55"/>
                  </a:cubicBezTo>
                  <a:cubicBezTo>
                    <a:pt x="583" y="59"/>
                    <a:pt x="586" y="63"/>
                    <a:pt x="588" y="68"/>
                  </a:cubicBezTo>
                  <a:cubicBezTo>
                    <a:pt x="590" y="73"/>
                    <a:pt x="591" y="79"/>
                    <a:pt x="591" y="84"/>
                  </a:cubicBezTo>
                  <a:cubicBezTo>
                    <a:pt x="591" y="131"/>
                    <a:pt x="591" y="131"/>
                    <a:pt x="591" y="131"/>
                  </a:cubicBezTo>
                  <a:cubicBezTo>
                    <a:pt x="591" y="137"/>
                    <a:pt x="591" y="137"/>
                    <a:pt x="591" y="137"/>
                  </a:cubicBezTo>
                  <a:cubicBezTo>
                    <a:pt x="591" y="381"/>
                    <a:pt x="591" y="381"/>
                    <a:pt x="591" y="381"/>
                  </a:cubicBezTo>
                  <a:cubicBezTo>
                    <a:pt x="591" y="387"/>
                    <a:pt x="590" y="393"/>
                    <a:pt x="588" y="398"/>
                  </a:cubicBezTo>
                  <a:cubicBezTo>
                    <a:pt x="585" y="403"/>
                    <a:pt x="582" y="408"/>
                    <a:pt x="579" y="411"/>
                  </a:cubicBezTo>
                  <a:cubicBezTo>
                    <a:pt x="575" y="415"/>
                    <a:pt x="570" y="418"/>
                    <a:pt x="565" y="420"/>
                  </a:cubicBezTo>
                  <a:cubicBezTo>
                    <a:pt x="560" y="422"/>
                    <a:pt x="555" y="424"/>
                    <a:pt x="549" y="424"/>
                  </a:cubicBezTo>
                  <a:cubicBezTo>
                    <a:pt x="127" y="424"/>
                    <a:pt x="127" y="424"/>
                    <a:pt x="127" y="424"/>
                  </a:cubicBezTo>
                  <a:cubicBezTo>
                    <a:pt x="121" y="423"/>
                    <a:pt x="115" y="422"/>
                    <a:pt x="110" y="420"/>
                  </a:cubicBezTo>
                  <a:cubicBezTo>
                    <a:pt x="105" y="418"/>
                    <a:pt x="101" y="415"/>
                    <a:pt x="97" y="411"/>
                  </a:cubicBezTo>
                  <a:cubicBezTo>
                    <a:pt x="93" y="407"/>
                    <a:pt x="90" y="403"/>
                    <a:pt x="88" y="398"/>
                  </a:cubicBezTo>
                  <a:cubicBezTo>
                    <a:pt x="86" y="393"/>
                    <a:pt x="85" y="387"/>
                    <a:pt x="85" y="381"/>
                  </a:cubicBezTo>
                  <a:lnTo>
                    <a:pt x="85" y="137"/>
                  </a:lnTo>
                  <a:close/>
                  <a:moveTo>
                    <a:pt x="675" y="529"/>
                  </a:moveTo>
                  <a:cubicBezTo>
                    <a:pt x="675" y="535"/>
                    <a:pt x="673" y="540"/>
                    <a:pt x="669" y="544"/>
                  </a:cubicBezTo>
                  <a:cubicBezTo>
                    <a:pt x="665" y="548"/>
                    <a:pt x="660" y="550"/>
                    <a:pt x="654" y="550"/>
                  </a:cubicBezTo>
                  <a:cubicBezTo>
                    <a:pt x="22" y="550"/>
                    <a:pt x="22" y="550"/>
                    <a:pt x="22" y="550"/>
                  </a:cubicBezTo>
                  <a:cubicBezTo>
                    <a:pt x="16" y="550"/>
                    <a:pt x="11" y="548"/>
                    <a:pt x="7" y="544"/>
                  </a:cubicBezTo>
                  <a:cubicBezTo>
                    <a:pt x="3" y="540"/>
                    <a:pt x="0" y="535"/>
                    <a:pt x="0" y="529"/>
                  </a:cubicBezTo>
                  <a:cubicBezTo>
                    <a:pt x="0" y="523"/>
                    <a:pt x="3" y="518"/>
                    <a:pt x="7" y="514"/>
                  </a:cubicBezTo>
                  <a:cubicBezTo>
                    <a:pt x="11" y="510"/>
                    <a:pt x="16" y="508"/>
                    <a:pt x="22" y="508"/>
                  </a:cubicBezTo>
                  <a:cubicBezTo>
                    <a:pt x="654" y="508"/>
                    <a:pt x="654" y="508"/>
                    <a:pt x="654" y="508"/>
                  </a:cubicBezTo>
                  <a:cubicBezTo>
                    <a:pt x="660" y="508"/>
                    <a:pt x="665" y="510"/>
                    <a:pt x="669" y="514"/>
                  </a:cubicBezTo>
                  <a:cubicBezTo>
                    <a:pt x="673" y="518"/>
                    <a:pt x="675" y="523"/>
                    <a:pt x="675" y="529"/>
                  </a:cubicBezTo>
                  <a:close/>
                </a:path>
              </a:pathLst>
            </a:custGeom>
            <a:solidFill>
              <a:srgbClr val="278C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31" name="Graphic 30" descr="An icon of a PC monitor against a cloud, signifying 'Cloud PC.'">
              <a:extLst>
                <a:ext uri="{FF2B5EF4-FFF2-40B4-BE49-F238E27FC236}">
                  <a16:creationId xmlns:a16="http://schemas.microsoft.com/office/drawing/2014/main" id="{A2EEC6DB-EBF5-F682-1909-8CE7EC559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43533" y="5195176"/>
              <a:ext cx="336910" cy="336910"/>
            </a:xfrm>
            <a:prstGeom prst="rect">
              <a:avLst/>
            </a:prstGeom>
          </p:spPr>
        </p:pic>
        <p:grpSp>
          <p:nvGrpSpPr>
            <p:cNvPr id="60" name="Group 59" descr="A checkmark">
              <a:extLst>
                <a:ext uri="{FF2B5EF4-FFF2-40B4-BE49-F238E27FC236}">
                  <a16:creationId xmlns:a16="http://schemas.microsoft.com/office/drawing/2014/main" id="{F5B62C6E-8629-8F57-AFEC-221BB53E1185}"/>
                </a:ext>
              </a:extLst>
            </p:cNvPr>
            <p:cNvGrpSpPr/>
            <p:nvPr/>
          </p:nvGrpSpPr>
          <p:grpSpPr>
            <a:xfrm>
              <a:off x="5107562" y="5231895"/>
              <a:ext cx="296045" cy="296045"/>
              <a:chOff x="3377238" y="4788831"/>
              <a:chExt cx="296045" cy="296045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155022E8-1D65-5CCC-01B1-A28B1989B270}"/>
                  </a:ext>
                </a:extLst>
              </p:cNvPr>
              <p:cNvSpPr/>
              <p:nvPr/>
            </p:nvSpPr>
            <p:spPr bwMode="auto">
              <a:xfrm>
                <a:off x="3377238" y="4788831"/>
                <a:ext cx="296045" cy="29604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3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4" name="Freeform 5">
                <a:extLst>
                  <a:ext uri="{FF2B5EF4-FFF2-40B4-BE49-F238E27FC236}">
                    <a16:creationId xmlns:a16="http://schemas.microsoft.com/office/drawing/2014/main" id="{B49046BC-C21A-86D6-0A5A-C5850A4F18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8100" y="4799693"/>
                <a:ext cx="274320" cy="274320"/>
              </a:xfrm>
              <a:custGeom>
                <a:avLst/>
                <a:gdLst>
                  <a:gd name="T0" fmla="*/ 0 w 381"/>
                  <a:gd name="T1" fmla="*/ 191 h 382"/>
                  <a:gd name="T2" fmla="*/ 15 w 381"/>
                  <a:gd name="T3" fmla="*/ 117 h 382"/>
                  <a:gd name="T4" fmla="*/ 56 w 381"/>
                  <a:gd name="T5" fmla="*/ 56 h 382"/>
                  <a:gd name="T6" fmla="*/ 116 w 381"/>
                  <a:gd name="T7" fmla="*/ 15 h 382"/>
                  <a:gd name="T8" fmla="*/ 191 w 381"/>
                  <a:gd name="T9" fmla="*/ 0 h 382"/>
                  <a:gd name="T10" fmla="*/ 241 w 381"/>
                  <a:gd name="T11" fmla="*/ 7 h 382"/>
                  <a:gd name="T12" fmla="*/ 287 w 381"/>
                  <a:gd name="T13" fmla="*/ 26 h 382"/>
                  <a:gd name="T14" fmla="*/ 325 w 381"/>
                  <a:gd name="T15" fmla="*/ 56 h 382"/>
                  <a:gd name="T16" fmla="*/ 355 w 381"/>
                  <a:gd name="T17" fmla="*/ 95 h 382"/>
                  <a:gd name="T18" fmla="*/ 374 w 381"/>
                  <a:gd name="T19" fmla="*/ 140 h 382"/>
                  <a:gd name="T20" fmla="*/ 381 w 381"/>
                  <a:gd name="T21" fmla="*/ 191 h 382"/>
                  <a:gd name="T22" fmla="*/ 366 w 381"/>
                  <a:gd name="T23" fmla="*/ 265 h 382"/>
                  <a:gd name="T24" fmla="*/ 325 w 381"/>
                  <a:gd name="T25" fmla="*/ 326 h 382"/>
                  <a:gd name="T26" fmla="*/ 265 w 381"/>
                  <a:gd name="T27" fmla="*/ 366 h 382"/>
                  <a:gd name="T28" fmla="*/ 191 w 381"/>
                  <a:gd name="T29" fmla="*/ 382 h 382"/>
                  <a:gd name="T30" fmla="*/ 116 w 381"/>
                  <a:gd name="T31" fmla="*/ 367 h 382"/>
                  <a:gd name="T32" fmla="*/ 55 w 381"/>
                  <a:gd name="T33" fmla="*/ 326 h 382"/>
                  <a:gd name="T34" fmla="*/ 15 w 381"/>
                  <a:gd name="T35" fmla="*/ 265 h 382"/>
                  <a:gd name="T36" fmla="*/ 0 w 381"/>
                  <a:gd name="T37" fmla="*/ 191 h 382"/>
                  <a:gd name="T38" fmla="*/ 148 w 381"/>
                  <a:gd name="T39" fmla="*/ 300 h 382"/>
                  <a:gd name="T40" fmla="*/ 165 w 381"/>
                  <a:gd name="T41" fmla="*/ 293 h 382"/>
                  <a:gd name="T42" fmla="*/ 313 w 381"/>
                  <a:gd name="T43" fmla="*/ 144 h 382"/>
                  <a:gd name="T44" fmla="*/ 320 w 381"/>
                  <a:gd name="T45" fmla="*/ 127 h 382"/>
                  <a:gd name="T46" fmla="*/ 313 w 381"/>
                  <a:gd name="T47" fmla="*/ 110 h 382"/>
                  <a:gd name="T48" fmla="*/ 297 w 381"/>
                  <a:gd name="T49" fmla="*/ 103 h 382"/>
                  <a:gd name="T50" fmla="*/ 280 w 381"/>
                  <a:gd name="T51" fmla="*/ 110 h 382"/>
                  <a:gd name="T52" fmla="*/ 148 w 381"/>
                  <a:gd name="T53" fmla="*/ 242 h 382"/>
                  <a:gd name="T54" fmla="*/ 101 w 381"/>
                  <a:gd name="T55" fmla="*/ 195 h 382"/>
                  <a:gd name="T56" fmla="*/ 85 w 381"/>
                  <a:gd name="T57" fmla="*/ 188 h 382"/>
                  <a:gd name="T58" fmla="*/ 68 w 381"/>
                  <a:gd name="T59" fmla="*/ 195 h 382"/>
                  <a:gd name="T60" fmla="*/ 61 w 381"/>
                  <a:gd name="T61" fmla="*/ 212 h 382"/>
                  <a:gd name="T62" fmla="*/ 68 w 381"/>
                  <a:gd name="T63" fmla="*/ 229 h 382"/>
                  <a:gd name="T64" fmla="*/ 131 w 381"/>
                  <a:gd name="T65" fmla="*/ 293 h 382"/>
                  <a:gd name="T66" fmla="*/ 148 w 381"/>
                  <a:gd name="T67" fmla="*/ 30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1" h="382">
                    <a:moveTo>
                      <a:pt x="0" y="191"/>
                    </a:moveTo>
                    <a:cubicBezTo>
                      <a:pt x="0" y="165"/>
                      <a:pt x="5" y="140"/>
                      <a:pt x="15" y="117"/>
                    </a:cubicBezTo>
                    <a:cubicBezTo>
                      <a:pt x="25" y="93"/>
                      <a:pt x="38" y="73"/>
                      <a:pt x="56" y="56"/>
                    </a:cubicBezTo>
                    <a:cubicBezTo>
                      <a:pt x="73" y="39"/>
                      <a:pt x="93" y="25"/>
                      <a:pt x="116" y="15"/>
                    </a:cubicBezTo>
                    <a:cubicBezTo>
                      <a:pt x="139" y="5"/>
                      <a:pt x="164" y="0"/>
                      <a:pt x="191" y="0"/>
                    </a:cubicBezTo>
                    <a:cubicBezTo>
                      <a:pt x="208" y="0"/>
                      <a:pt x="225" y="2"/>
                      <a:pt x="241" y="7"/>
                    </a:cubicBezTo>
                    <a:cubicBezTo>
                      <a:pt x="257" y="11"/>
                      <a:pt x="272" y="17"/>
                      <a:pt x="287" y="26"/>
                    </a:cubicBezTo>
                    <a:cubicBezTo>
                      <a:pt x="301" y="34"/>
                      <a:pt x="314" y="44"/>
                      <a:pt x="325" y="56"/>
                    </a:cubicBezTo>
                    <a:cubicBezTo>
                      <a:pt x="337" y="68"/>
                      <a:pt x="347" y="81"/>
                      <a:pt x="355" y="95"/>
                    </a:cubicBezTo>
                    <a:cubicBezTo>
                      <a:pt x="364" y="109"/>
                      <a:pt x="370" y="124"/>
                      <a:pt x="374" y="140"/>
                    </a:cubicBezTo>
                    <a:cubicBezTo>
                      <a:pt x="379" y="156"/>
                      <a:pt x="381" y="173"/>
                      <a:pt x="381" y="191"/>
                    </a:cubicBezTo>
                    <a:cubicBezTo>
                      <a:pt x="381" y="217"/>
                      <a:pt x="376" y="242"/>
                      <a:pt x="366" y="265"/>
                    </a:cubicBezTo>
                    <a:cubicBezTo>
                      <a:pt x="357" y="288"/>
                      <a:pt x="343" y="308"/>
                      <a:pt x="325" y="326"/>
                    </a:cubicBezTo>
                    <a:cubicBezTo>
                      <a:pt x="308" y="343"/>
                      <a:pt x="288" y="356"/>
                      <a:pt x="265" y="366"/>
                    </a:cubicBezTo>
                    <a:cubicBezTo>
                      <a:pt x="242" y="376"/>
                      <a:pt x="217" y="381"/>
                      <a:pt x="191" y="382"/>
                    </a:cubicBezTo>
                    <a:cubicBezTo>
                      <a:pt x="164" y="382"/>
                      <a:pt x="139" y="377"/>
                      <a:pt x="116" y="367"/>
                    </a:cubicBezTo>
                    <a:cubicBezTo>
                      <a:pt x="93" y="357"/>
                      <a:pt x="73" y="343"/>
                      <a:pt x="55" y="326"/>
                    </a:cubicBezTo>
                    <a:cubicBezTo>
                      <a:pt x="38" y="309"/>
                      <a:pt x="25" y="289"/>
                      <a:pt x="15" y="265"/>
                    </a:cubicBezTo>
                    <a:cubicBezTo>
                      <a:pt x="5" y="242"/>
                      <a:pt x="0" y="217"/>
                      <a:pt x="0" y="191"/>
                    </a:cubicBezTo>
                    <a:close/>
                    <a:moveTo>
                      <a:pt x="148" y="300"/>
                    </a:moveTo>
                    <a:cubicBezTo>
                      <a:pt x="155" y="300"/>
                      <a:pt x="160" y="297"/>
                      <a:pt x="165" y="293"/>
                    </a:cubicBezTo>
                    <a:cubicBezTo>
                      <a:pt x="313" y="144"/>
                      <a:pt x="313" y="144"/>
                      <a:pt x="313" y="144"/>
                    </a:cubicBezTo>
                    <a:cubicBezTo>
                      <a:pt x="318" y="139"/>
                      <a:pt x="320" y="134"/>
                      <a:pt x="320" y="127"/>
                    </a:cubicBezTo>
                    <a:cubicBezTo>
                      <a:pt x="320" y="121"/>
                      <a:pt x="318" y="115"/>
                      <a:pt x="313" y="110"/>
                    </a:cubicBezTo>
                    <a:cubicBezTo>
                      <a:pt x="309" y="106"/>
                      <a:pt x="303" y="103"/>
                      <a:pt x="297" y="103"/>
                    </a:cubicBezTo>
                    <a:cubicBezTo>
                      <a:pt x="290" y="103"/>
                      <a:pt x="284" y="106"/>
                      <a:pt x="280" y="110"/>
                    </a:cubicBezTo>
                    <a:cubicBezTo>
                      <a:pt x="148" y="242"/>
                      <a:pt x="148" y="242"/>
                      <a:pt x="148" y="242"/>
                    </a:cubicBezTo>
                    <a:cubicBezTo>
                      <a:pt x="101" y="195"/>
                      <a:pt x="101" y="195"/>
                      <a:pt x="101" y="195"/>
                    </a:cubicBezTo>
                    <a:cubicBezTo>
                      <a:pt x="97" y="190"/>
                      <a:pt x="91" y="188"/>
                      <a:pt x="85" y="188"/>
                    </a:cubicBezTo>
                    <a:cubicBezTo>
                      <a:pt x="78" y="188"/>
                      <a:pt x="72" y="190"/>
                      <a:pt x="68" y="195"/>
                    </a:cubicBezTo>
                    <a:cubicBezTo>
                      <a:pt x="63" y="200"/>
                      <a:pt x="61" y="205"/>
                      <a:pt x="61" y="212"/>
                    </a:cubicBezTo>
                    <a:cubicBezTo>
                      <a:pt x="61" y="219"/>
                      <a:pt x="63" y="224"/>
                      <a:pt x="68" y="229"/>
                    </a:cubicBezTo>
                    <a:cubicBezTo>
                      <a:pt x="131" y="293"/>
                      <a:pt x="131" y="293"/>
                      <a:pt x="131" y="293"/>
                    </a:cubicBezTo>
                    <a:cubicBezTo>
                      <a:pt x="136" y="297"/>
                      <a:pt x="141" y="300"/>
                      <a:pt x="148" y="3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009D912-A5BA-5BD7-0AA3-26AE96018398}"/>
                </a:ext>
              </a:extLst>
            </p:cNvPr>
            <p:cNvSpPr txBox="1"/>
            <p:nvPr/>
          </p:nvSpPr>
          <p:spPr>
            <a:xfrm>
              <a:off x="4154020" y="5771769"/>
              <a:ext cx="1535575" cy="590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32434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Windows 365 Enterprise Cloud PC</a:t>
              </a:r>
            </a:p>
          </p:txBody>
        </p:sp>
        <p:sp>
          <p:nvSpPr>
            <p:cNvPr id="130" name="Freeform 20" descr="A PC icon">
              <a:extLst>
                <a:ext uri="{FF2B5EF4-FFF2-40B4-BE49-F238E27FC236}">
                  <a16:creationId xmlns:a16="http://schemas.microsoft.com/office/drawing/2014/main" id="{C4640647-93B2-15A7-A4FC-E7F1DEB39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8073" y="5108746"/>
              <a:ext cx="725528" cy="624649"/>
            </a:xfrm>
            <a:custGeom>
              <a:avLst/>
              <a:gdLst>
                <a:gd name="T0" fmla="*/ 68 w 675"/>
                <a:gd name="T1" fmla="*/ 441 h 550"/>
                <a:gd name="T2" fmla="*/ 94 w 675"/>
                <a:gd name="T3" fmla="*/ 459 h 550"/>
                <a:gd name="T4" fmla="*/ 125 w 675"/>
                <a:gd name="T5" fmla="*/ 466 h 550"/>
                <a:gd name="T6" fmla="*/ 551 w 675"/>
                <a:gd name="T7" fmla="*/ 466 h 550"/>
                <a:gd name="T8" fmla="*/ 582 w 675"/>
                <a:gd name="T9" fmla="*/ 459 h 550"/>
                <a:gd name="T10" fmla="*/ 609 w 675"/>
                <a:gd name="T11" fmla="*/ 441 h 550"/>
                <a:gd name="T12" fmla="*/ 627 w 675"/>
                <a:gd name="T13" fmla="*/ 414 h 550"/>
                <a:gd name="T14" fmla="*/ 633 w 675"/>
                <a:gd name="T15" fmla="*/ 383 h 550"/>
                <a:gd name="T16" fmla="*/ 633 w 675"/>
                <a:gd name="T17" fmla="*/ 137 h 550"/>
                <a:gd name="T18" fmla="*/ 633 w 675"/>
                <a:gd name="T19" fmla="*/ 131 h 550"/>
                <a:gd name="T20" fmla="*/ 633 w 675"/>
                <a:gd name="T21" fmla="*/ 83 h 550"/>
                <a:gd name="T22" fmla="*/ 626 w 675"/>
                <a:gd name="T23" fmla="*/ 51 h 550"/>
                <a:gd name="T24" fmla="*/ 608 w 675"/>
                <a:gd name="T25" fmla="*/ 25 h 550"/>
                <a:gd name="T26" fmla="*/ 582 w 675"/>
                <a:gd name="T27" fmla="*/ 7 h 550"/>
                <a:gd name="T28" fmla="*/ 551 w 675"/>
                <a:gd name="T29" fmla="*/ 0 h 550"/>
                <a:gd name="T30" fmla="*/ 125 w 675"/>
                <a:gd name="T31" fmla="*/ 0 h 550"/>
                <a:gd name="T32" fmla="*/ 94 w 675"/>
                <a:gd name="T33" fmla="*/ 7 h 550"/>
                <a:gd name="T34" fmla="*/ 67 w 675"/>
                <a:gd name="T35" fmla="*/ 25 h 550"/>
                <a:gd name="T36" fmla="*/ 49 w 675"/>
                <a:gd name="T37" fmla="*/ 51 h 550"/>
                <a:gd name="T38" fmla="*/ 43 w 675"/>
                <a:gd name="T39" fmla="*/ 83 h 550"/>
                <a:gd name="T40" fmla="*/ 43 w 675"/>
                <a:gd name="T41" fmla="*/ 124 h 550"/>
                <a:gd name="T42" fmla="*/ 43 w 675"/>
                <a:gd name="T43" fmla="*/ 137 h 550"/>
                <a:gd name="T44" fmla="*/ 43 w 675"/>
                <a:gd name="T45" fmla="*/ 383 h 550"/>
                <a:gd name="T46" fmla="*/ 50 w 675"/>
                <a:gd name="T47" fmla="*/ 415 h 550"/>
                <a:gd name="T48" fmla="*/ 68 w 675"/>
                <a:gd name="T49" fmla="*/ 441 h 550"/>
                <a:gd name="T50" fmla="*/ 85 w 675"/>
                <a:gd name="T51" fmla="*/ 137 h 550"/>
                <a:gd name="T52" fmla="*/ 85 w 675"/>
                <a:gd name="T53" fmla="*/ 124 h 550"/>
                <a:gd name="T54" fmla="*/ 85 w 675"/>
                <a:gd name="T55" fmla="*/ 84 h 550"/>
                <a:gd name="T56" fmla="*/ 88 w 675"/>
                <a:gd name="T57" fmla="*/ 68 h 550"/>
                <a:gd name="T58" fmla="*/ 97 w 675"/>
                <a:gd name="T59" fmla="*/ 54 h 550"/>
                <a:gd name="T60" fmla="*/ 111 w 675"/>
                <a:gd name="T61" fmla="*/ 45 h 550"/>
                <a:gd name="T62" fmla="*/ 127 w 675"/>
                <a:gd name="T63" fmla="*/ 42 h 550"/>
                <a:gd name="T64" fmla="*/ 549 w 675"/>
                <a:gd name="T65" fmla="*/ 42 h 550"/>
                <a:gd name="T66" fmla="*/ 565 w 675"/>
                <a:gd name="T67" fmla="*/ 45 h 550"/>
                <a:gd name="T68" fmla="*/ 579 w 675"/>
                <a:gd name="T69" fmla="*/ 55 h 550"/>
                <a:gd name="T70" fmla="*/ 588 w 675"/>
                <a:gd name="T71" fmla="*/ 68 h 550"/>
                <a:gd name="T72" fmla="*/ 591 w 675"/>
                <a:gd name="T73" fmla="*/ 84 h 550"/>
                <a:gd name="T74" fmla="*/ 591 w 675"/>
                <a:gd name="T75" fmla="*/ 131 h 550"/>
                <a:gd name="T76" fmla="*/ 591 w 675"/>
                <a:gd name="T77" fmla="*/ 137 h 550"/>
                <a:gd name="T78" fmla="*/ 591 w 675"/>
                <a:gd name="T79" fmla="*/ 381 h 550"/>
                <a:gd name="T80" fmla="*/ 588 w 675"/>
                <a:gd name="T81" fmla="*/ 398 h 550"/>
                <a:gd name="T82" fmla="*/ 579 w 675"/>
                <a:gd name="T83" fmla="*/ 411 h 550"/>
                <a:gd name="T84" fmla="*/ 565 w 675"/>
                <a:gd name="T85" fmla="*/ 420 h 550"/>
                <a:gd name="T86" fmla="*/ 549 w 675"/>
                <a:gd name="T87" fmla="*/ 424 h 550"/>
                <a:gd name="T88" fmla="*/ 127 w 675"/>
                <a:gd name="T89" fmla="*/ 424 h 550"/>
                <a:gd name="T90" fmla="*/ 110 w 675"/>
                <a:gd name="T91" fmla="*/ 420 h 550"/>
                <a:gd name="T92" fmla="*/ 97 w 675"/>
                <a:gd name="T93" fmla="*/ 411 h 550"/>
                <a:gd name="T94" fmla="*/ 88 w 675"/>
                <a:gd name="T95" fmla="*/ 398 h 550"/>
                <a:gd name="T96" fmla="*/ 85 w 675"/>
                <a:gd name="T97" fmla="*/ 381 h 550"/>
                <a:gd name="T98" fmla="*/ 85 w 675"/>
                <a:gd name="T99" fmla="*/ 137 h 550"/>
                <a:gd name="T100" fmla="*/ 675 w 675"/>
                <a:gd name="T101" fmla="*/ 529 h 550"/>
                <a:gd name="T102" fmla="*/ 669 w 675"/>
                <a:gd name="T103" fmla="*/ 544 h 550"/>
                <a:gd name="T104" fmla="*/ 654 w 675"/>
                <a:gd name="T105" fmla="*/ 550 h 550"/>
                <a:gd name="T106" fmla="*/ 22 w 675"/>
                <a:gd name="T107" fmla="*/ 550 h 550"/>
                <a:gd name="T108" fmla="*/ 7 w 675"/>
                <a:gd name="T109" fmla="*/ 544 h 550"/>
                <a:gd name="T110" fmla="*/ 0 w 675"/>
                <a:gd name="T111" fmla="*/ 529 h 550"/>
                <a:gd name="T112" fmla="*/ 7 w 675"/>
                <a:gd name="T113" fmla="*/ 514 h 550"/>
                <a:gd name="T114" fmla="*/ 22 w 675"/>
                <a:gd name="T115" fmla="*/ 508 h 550"/>
                <a:gd name="T116" fmla="*/ 654 w 675"/>
                <a:gd name="T117" fmla="*/ 508 h 550"/>
                <a:gd name="T118" fmla="*/ 669 w 675"/>
                <a:gd name="T119" fmla="*/ 514 h 550"/>
                <a:gd name="T120" fmla="*/ 675 w 675"/>
                <a:gd name="T121" fmla="*/ 529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5" h="550">
                  <a:moveTo>
                    <a:pt x="68" y="441"/>
                  </a:moveTo>
                  <a:cubicBezTo>
                    <a:pt x="75" y="449"/>
                    <a:pt x="84" y="455"/>
                    <a:pt x="94" y="459"/>
                  </a:cubicBezTo>
                  <a:cubicBezTo>
                    <a:pt x="104" y="464"/>
                    <a:pt x="114" y="466"/>
                    <a:pt x="125" y="466"/>
                  </a:cubicBezTo>
                  <a:cubicBezTo>
                    <a:pt x="551" y="466"/>
                    <a:pt x="551" y="466"/>
                    <a:pt x="551" y="466"/>
                  </a:cubicBezTo>
                  <a:cubicBezTo>
                    <a:pt x="562" y="466"/>
                    <a:pt x="572" y="463"/>
                    <a:pt x="582" y="459"/>
                  </a:cubicBezTo>
                  <a:cubicBezTo>
                    <a:pt x="592" y="454"/>
                    <a:pt x="601" y="448"/>
                    <a:pt x="609" y="441"/>
                  </a:cubicBezTo>
                  <a:cubicBezTo>
                    <a:pt x="616" y="433"/>
                    <a:pt x="622" y="424"/>
                    <a:pt x="627" y="414"/>
                  </a:cubicBezTo>
                  <a:cubicBezTo>
                    <a:pt x="631" y="404"/>
                    <a:pt x="633" y="394"/>
                    <a:pt x="633" y="383"/>
                  </a:cubicBezTo>
                  <a:cubicBezTo>
                    <a:pt x="633" y="137"/>
                    <a:pt x="633" y="137"/>
                    <a:pt x="633" y="137"/>
                  </a:cubicBezTo>
                  <a:cubicBezTo>
                    <a:pt x="633" y="131"/>
                    <a:pt x="633" y="131"/>
                    <a:pt x="633" y="131"/>
                  </a:cubicBezTo>
                  <a:cubicBezTo>
                    <a:pt x="633" y="83"/>
                    <a:pt x="633" y="83"/>
                    <a:pt x="633" y="83"/>
                  </a:cubicBezTo>
                  <a:cubicBezTo>
                    <a:pt x="633" y="72"/>
                    <a:pt x="631" y="61"/>
                    <a:pt x="626" y="51"/>
                  </a:cubicBezTo>
                  <a:cubicBezTo>
                    <a:pt x="622" y="41"/>
                    <a:pt x="616" y="32"/>
                    <a:pt x="608" y="25"/>
                  </a:cubicBezTo>
                  <a:cubicBezTo>
                    <a:pt x="601" y="17"/>
                    <a:pt x="592" y="11"/>
                    <a:pt x="582" y="7"/>
                  </a:cubicBezTo>
                  <a:cubicBezTo>
                    <a:pt x="572" y="2"/>
                    <a:pt x="562" y="0"/>
                    <a:pt x="551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14" y="0"/>
                    <a:pt x="104" y="3"/>
                    <a:pt x="94" y="7"/>
                  </a:cubicBezTo>
                  <a:cubicBezTo>
                    <a:pt x="84" y="11"/>
                    <a:pt x="75" y="17"/>
                    <a:pt x="67" y="25"/>
                  </a:cubicBezTo>
                  <a:cubicBezTo>
                    <a:pt x="60" y="33"/>
                    <a:pt x="54" y="42"/>
                    <a:pt x="49" y="51"/>
                  </a:cubicBezTo>
                  <a:cubicBezTo>
                    <a:pt x="45" y="61"/>
                    <a:pt x="43" y="72"/>
                    <a:pt x="43" y="83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383"/>
                    <a:pt x="43" y="383"/>
                    <a:pt x="43" y="383"/>
                  </a:cubicBezTo>
                  <a:cubicBezTo>
                    <a:pt x="43" y="394"/>
                    <a:pt x="45" y="405"/>
                    <a:pt x="50" y="415"/>
                  </a:cubicBezTo>
                  <a:cubicBezTo>
                    <a:pt x="54" y="425"/>
                    <a:pt x="60" y="433"/>
                    <a:pt x="68" y="441"/>
                  </a:cubicBezTo>
                  <a:close/>
                  <a:moveTo>
                    <a:pt x="85" y="137"/>
                  </a:moveTo>
                  <a:cubicBezTo>
                    <a:pt x="85" y="124"/>
                    <a:pt x="85" y="124"/>
                    <a:pt x="85" y="12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5" y="79"/>
                    <a:pt x="86" y="73"/>
                    <a:pt x="88" y="68"/>
                  </a:cubicBezTo>
                  <a:cubicBezTo>
                    <a:pt x="91" y="63"/>
                    <a:pt x="94" y="58"/>
                    <a:pt x="97" y="54"/>
                  </a:cubicBezTo>
                  <a:cubicBezTo>
                    <a:pt x="101" y="51"/>
                    <a:pt x="105" y="48"/>
                    <a:pt x="111" y="45"/>
                  </a:cubicBezTo>
                  <a:cubicBezTo>
                    <a:pt x="116" y="43"/>
                    <a:pt x="121" y="42"/>
                    <a:pt x="127" y="42"/>
                  </a:cubicBezTo>
                  <a:cubicBezTo>
                    <a:pt x="549" y="42"/>
                    <a:pt x="549" y="42"/>
                    <a:pt x="549" y="42"/>
                  </a:cubicBezTo>
                  <a:cubicBezTo>
                    <a:pt x="555" y="42"/>
                    <a:pt x="560" y="43"/>
                    <a:pt x="565" y="45"/>
                  </a:cubicBezTo>
                  <a:cubicBezTo>
                    <a:pt x="571" y="48"/>
                    <a:pt x="575" y="51"/>
                    <a:pt x="579" y="55"/>
                  </a:cubicBezTo>
                  <a:cubicBezTo>
                    <a:pt x="583" y="59"/>
                    <a:pt x="586" y="63"/>
                    <a:pt x="588" y="68"/>
                  </a:cubicBezTo>
                  <a:cubicBezTo>
                    <a:pt x="590" y="73"/>
                    <a:pt x="591" y="79"/>
                    <a:pt x="591" y="84"/>
                  </a:cubicBezTo>
                  <a:cubicBezTo>
                    <a:pt x="591" y="131"/>
                    <a:pt x="591" y="131"/>
                    <a:pt x="591" y="131"/>
                  </a:cubicBezTo>
                  <a:cubicBezTo>
                    <a:pt x="591" y="137"/>
                    <a:pt x="591" y="137"/>
                    <a:pt x="591" y="137"/>
                  </a:cubicBezTo>
                  <a:cubicBezTo>
                    <a:pt x="591" y="381"/>
                    <a:pt x="591" y="381"/>
                    <a:pt x="591" y="381"/>
                  </a:cubicBezTo>
                  <a:cubicBezTo>
                    <a:pt x="591" y="387"/>
                    <a:pt x="590" y="393"/>
                    <a:pt x="588" y="398"/>
                  </a:cubicBezTo>
                  <a:cubicBezTo>
                    <a:pt x="585" y="403"/>
                    <a:pt x="582" y="408"/>
                    <a:pt x="579" y="411"/>
                  </a:cubicBezTo>
                  <a:cubicBezTo>
                    <a:pt x="575" y="415"/>
                    <a:pt x="570" y="418"/>
                    <a:pt x="565" y="420"/>
                  </a:cubicBezTo>
                  <a:cubicBezTo>
                    <a:pt x="560" y="422"/>
                    <a:pt x="555" y="424"/>
                    <a:pt x="549" y="424"/>
                  </a:cubicBezTo>
                  <a:cubicBezTo>
                    <a:pt x="127" y="424"/>
                    <a:pt x="127" y="424"/>
                    <a:pt x="127" y="424"/>
                  </a:cubicBezTo>
                  <a:cubicBezTo>
                    <a:pt x="121" y="423"/>
                    <a:pt x="115" y="422"/>
                    <a:pt x="110" y="420"/>
                  </a:cubicBezTo>
                  <a:cubicBezTo>
                    <a:pt x="105" y="418"/>
                    <a:pt x="101" y="415"/>
                    <a:pt x="97" y="411"/>
                  </a:cubicBezTo>
                  <a:cubicBezTo>
                    <a:pt x="93" y="407"/>
                    <a:pt x="90" y="403"/>
                    <a:pt x="88" y="398"/>
                  </a:cubicBezTo>
                  <a:cubicBezTo>
                    <a:pt x="86" y="393"/>
                    <a:pt x="85" y="387"/>
                    <a:pt x="85" y="381"/>
                  </a:cubicBezTo>
                  <a:lnTo>
                    <a:pt x="85" y="137"/>
                  </a:lnTo>
                  <a:close/>
                  <a:moveTo>
                    <a:pt x="675" y="529"/>
                  </a:moveTo>
                  <a:cubicBezTo>
                    <a:pt x="675" y="535"/>
                    <a:pt x="673" y="540"/>
                    <a:pt x="669" y="544"/>
                  </a:cubicBezTo>
                  <a:cubicBezTo>
                    <a:pt x="665" y="548"/>
                    <a:pt x="660" y="550"/>
                    <a:pt x="654" y="550"/>
                  </a:cubicBezTo>
                  <a:cubicBezTo>
                    <a:pt x="22" y="550"/>
                    <a:pt x="22" y="550"/>
                    <a:pt x="22" y="550"/>
                  </a:cubicBezTo>
                  <a:cubicBezTo>
                    <a:pt x="16" y="550"/>
                    <a:pt x="11" y="548"/>
                    <a:pt x="7" y="544"/>
                  </a:cubicBezTo>
                  <a:cubicBezTo>
                    <a:pt x="3" y="540"/>
                    <a:pt x="0" y="535"/>
                    <a:pt x="0" y="529"/>
                  </a:cubicBezTo>
                  <a:cubicBezTo>
                    <a:pt x="0" y="523"/>
                    <a:pt x="3" y="518"/>
                    <a:pt x="7" y="514"/>
                  </a:cubicBezTo>
                  <a:cubicBezTo>
                    <a:pt x="11" y="510"/>
                    <a:pt x="16" y="508"/>
                    <a:pt x="22" y="508"/>
                  </a:cubicBezTo>
                  <a:cubicBezTo>
                    <a:pt x="654" y="508"/>
                    <a:pt x="654" y="508"/>
                    <a:pt x="654" y="508"/>
                  </a:cubicBezTo>
                  <a:cubicBezTo>
                    <a:pt x="660" y="508"/>
                    <a:pt x="665" y="510"/>
                    <a:pt x="669" y="514"/>
                  </a:cubicBezTo>
                  <a:cubicBezTo>
                    <a:pt x="673" y="518"/>
                    <a:pt x="675" y="523"/>
                    <a:pt x="675" y="529"/>
                  </a:cubicBezTo>
                  <a:close/>
                </a:path>
              </a:pathLst>
            </a:custGeom>
            <a:solidFill>
              <a:srgbClr val="278C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030" name="Picture 6" descr="The Azure Virtual Desktop icon">
              <a:extLst>
                <a:ext uri="{FF2B5EF4-FFF2-40B4-BE49-F238E27FC236}">
                  <a16:creationId xmlns:a16="http://schemas.microsoft.com/office/drawing/2014/main" id="{DDAF62E4-C122-9965-6C5E-72489DB22D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 bwMode="auto">
            <a:xfrm>
              <a:off x="8712828" y="5233940"/>
              <a:ext cx="292608" cy="292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5" name="Group 74" descr="A checkmark">
              <a:extLst>
                <a:ext uri="{FF2B5EF4-FFF2-40B4-BE49-F238E27FC236}">
                  <a16:creationId xmlns:a16="http://schemas.microsoft.com/office/drawing/2014/main" id="{F81CF2C5-306C-4592-12A4-EE10B63DDB7A}"/>
                </a:ext>
              </a:extLst>
            </p:cNvPr>
            <p:cNvGrpSpPr/>
            <p:nvPr/>
          </p:nvGrpSpPr>
          <p:grpSpPr>
            <a:xfrm>
              <a:off x="9036329" y="5231895"/>
              <a:ext cx="296045" cy="296045"/>
              <a:chOff x="3377238" y="4788831"/>
              <a:chExt cx="296045" cy="296045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6F2DCC9F-78A1-FDF2-5E93-AF0E03F0C52E}"/>
                  </a:ext>
                </a:extLst>
              </p:cNvPr>
              <p:cNvSpPr/>
              <p:nvPr/>
            </p:nvSpPr>
            <p:spPr bwMode="auto">
              <a:xfrm>
                <a:off x="3377238" y="4788831"/>
                <a:ext cx="296045" cy="29604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3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77" name="Freeform 5">
                <a:extLst>
                  <a:ext uri="{FF2B5EF4-FFF2-40B4-BE49-F238E27FC236}">
                    <a16:creationId xmlns:a16="http://schemas.microsoft.com/office/drawing/2014/main" id="{2EAEF81A-F0D4-47D6-5AC9-AE3C1EFC4E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8100" y="4799693"/>
                <a:ext cx="274320" cy="274320"/>
              </a:xfrm>
              <a:custGeom>
                <a:avLst/>
                <a:gdLst>
                  <a:gd name="T0" fmla="*/ 0 w 381"/>
                  <a:gd name="T1" fmla="*/ 191 h 382"/>
                  <a:gd name="T2" fmla="*/ 15 w 381"/>
                  <a:gd name="T3" fmla="*/ 117 h 382"/>
                  <a:gd name="T4" fmla="*/ 56 w 381"/>
                  <a:gd name="T5" fmla="*/ 56 h 382"/>
                  <a:gd name="T6" fmla="*/ 116 w 381"/>
                  <a:gd name="T7" fmla="*/ 15 h 382"/>
                  <a:gd name="T8" fmla="*/ 191 w 381"/>
                  <a:gd name="T9" fmla="*/ 0 h 382"/>
                  <a:gd name="T10" fmla="*/ 241 w 381"/>
                  <a:gd name="T11" fmla="*/ 7 h 382"/>
                  <a:gd name="T12" fmla="*/ 287 w 381"/>
                  <a:gd name="T13" fmla="*/ 26 h 382"/>
                  <a:gd name="T14" fmla="*/ 325 w 381"/>
                  <a:gd name="T15" fmla="*/ 56 h 382"/>
                  <a:gd name="T16" fmla="*/ 355 w 381"/>
                  <a:gd name="T17" fmla="*/ 95 h 382"/>
                  <a:gd name="T18" fmla="*/ 374 w 381"/>
                  <a:gd name="T19" fmla="*/ 140 h 382"/>
                  <a:gd name="T20" fmla="*/ 381 w 381"/>
                  <a:gd name="T21" fmla="*/ 191 h 382"/>
                  <a:gd name="T22" fmla="*/ 366 w 381"/>
                  <a:gd name="T23" fmla="*/ 265 h 382"/>
                  <a:gd name="T24" fmla="*/ 325 w 381"/>
                  <a:gd name="T25" fmla="*/ 326 h 382"/>
                  <a:gd name="T26" fmla="*/ 265 w 381"/>
                  <a:gd name="T27" fmla="*/ 366 h 382"/>
                  <a:gd name="T28" fmla="*/ 191 w 381"/>
                  <a:gd name="T29" fmla="*/ 382 h 382"/>
                  <a:gd name="T30" fmla="*/ 116 w 381"/>
                  <a:gd name="T31" fmla="*/ 367 h 382"/>
                  <a:gd name="T32" fmla="*/ 55 w 381"/>
                  <a:gd name="T33" fmla="*/ 326 h 382"/>
                  <a:gd name="T34" fmla="*/ 15 w 381"/>
                  <a:gd name="T35" fmla="*/ 265 h 382"/>
                  <a:gd name="T36" fmla="*/ 0 w 381"/>
                  <a:gd name="T37" fmla="*/ 191 h 382"/>
                  <a:gd name="T38" fmla="*/ 148 w 381"/>
                  <a:gd name="T39" fmla="*/ 300 h 382"/>
                  <a:gd name="T40" fmla="*/ 165 w 381"/>
                  <a:gd name="T41" fmla="*/ 293 h 382"/>
                  <a:gd name="T42" fmla="*/ 313 w 381"/>
                  <a:gd name="T43" fmla="*/ 144 h 382"/>
                  <a:gd name="T44" fmla="*/ 320 w 381"/>
                  <a:gd name="T45" fmla="*/ 127 h 382"/>
                  <a:gd name="T46" fmla="*/ 313 w 381"/>
                  <a:gd name="T47" fmla="*/ 110 h 382"/>
                  <a:gd name="T48" fmla="*/ 297 w 381"/>
                  <a:gd name="T49" fmla="*/ 103 h 382"/>
                  <a:gd name="T50" fmla="*/ 280 w 381"/>
                  <a:gd name="T51" fmla="*/ 110 h 382"/>
                  <a:gd name="T52" fmla="*/ 148 w 381"/>
                  <a:gd name="T53" fmla="*/ 242 h 382"/>
                  <a:gd name="T54" fmla="*/ 101 w 381"/>
                  <a:gd name="T55" fmla="*/ 195 h 382"/>
                  <a:gd name="T56" fmla="*/ 85 w 381"/>
                  <a:gd name="T57" fmla="*/ 188 h 382"/>
                  <a:gd name="T58" fmla="*/ 68 w 381"/>
                  <a:gd name="T59" fmla="*/ 195 h 382"/>
                  <a:gd name="T60" fmla="*/ 61 w 381"/>
                  <a:gd name="T61" fmla="*/ 212 h 382"/>
                  <a:gd name="T62" fmla="*/ 68 w 381"/>
                  <a:gd name="T63" fmla="*/ 229 h 382"/>
                  <a:gd name="T64" fmla="*/ 131 w 381"/>
                  <a:gd name="T65" fmla="*/ 293 h 382"/>
                  <a:gd name="T66" fmla="*/ 148 w 381"/>
                  <a:gd name="T67" fmla="*/ 30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1" h="382">
                    <a:moveTo>
                      <a:pt x="0" y="191"/>
                    </a:moveTo>
                    <a:cubicBezTo>
                      <a:pt x="0" y="165"/>
                      <a:pt x="5" y="140"/>
                      <a:pt x="15" y="117"/>
                    </a:cubicBezTo>
                    <a:cubicBezTo>
                      <a:pt x="25" y="93"/>
                      <a:pt x="38" y="73"/>
                      <a:pt x="56" y="56"/>
                    </a:cubicBezTo>
                    <a:cubicBezTo>
                      <a:pt x="73" y="39"/>
                      <a:pt x="93" y="25"/>
                      <a:pt x="116" y="15"/>
                    </a:cubicBezTo>
                    <a:cubicBezTo>
                      <a:pt x="139" y="5"/>
                      <a:pt x="164" y="0"/>
                      <a:pt x="191" y="0"/>
                    </a:cubicBezTo>
                    <a:cubicBezTo>
                      <a:pt x="208" y="0"/>
                      <a:pt x="225" y="2"/>
                      <a:pt x="241" y="7"/>
                    </a:cubicBezTo>
                    <a:cubicBezTo>
                      <a:pt x="257" y="11"/>
                      <a:pt x="272" y="17"/>
                      <a:pt x="287" y="26"/>
                    </a:cubicBezTo>
                    <a:cubicBezTo>
                      <a:pt x="301" y="34"/>
                      <a:pt x="314" y="44"/>
                      <a:pt x="325" y="56"/>
                    </a:cubicBezTo>
                    <a:cubicBezTo>
                      <a:pt x="337" y="68"/>
                      <a:pt x="347" y="81"/>
                      <a:pt x="355" y="95"/>
                    </a:cubicBezTo>
                    <a:cubicBezTo>
                      <a:pt x="364" y="109"/>
                      <a:pt x="370" y="124"/>
                      <a:pt x="374" y="140"/>
                    </a:cubicBezTo>
                    <a:cubicBezTo>
                      <a:pt x="379" y="156"/>
                      <a:pt x="381" y="173"/>
                      <a:pt x="381" y="191"/>
                    </a:cubicBezTo>
                    <a:cubicBezTo>
                      <a:pt x="381" y="217"/>
                      <a:pt x="376" y="242"/>
                      <a:pt x="366" y="265"/>
                    </a:cubicBezTo>
                    <a:cubicBezTo>
                      <a:pt x="357" y="288"/>
                      <a:pt x="343" y="308"/>
                      <a:pt x="325" y="326"/>
                    </a:cubicBezTo>
                    <a:cubicBezTo>
                      <a:pt x="308" y="343"/>
                      <a:pt x="288" y="356"/>
                      <a:pt x="265" y="366"/>
                    </a:cubicBezTo>
                    <a:cubicBezTo>
                      <a:pt x="242" y="376"/>
                      <a:pt x="217" y="381"/>
                      <a:pt x="191" y="382"/>
                    </a:cubicBezTo>
                    <a:cubicBezTo>
                      <a:pt x="164" y="382"/>
                      <a:pt x="139" y="377"/>
                      <a:pt x="116" y="367"/>
                    </a:cubicBezTo>
                    <a:cubicBezTo>
                      <a:pt x="93" y="357"/>
                      <a:pt x="73" y="343"/>
                      <a:pt x="55" y="326"/>
                    </a:cubicBezTo>
                    <a:cubicBezTo>
                      <a:pt x="38" y="309"/>
                      <a:pt x="25" y="289"/>
                      <a:pt x="15" y="265"/>
                    </a:cubicBezTo>
                    <a:cubicBezTo>
                      <a:pt x="5" y="242"/>
                      <a:pt x="0" y="217"/>
                      <a:pt x="0" y="191"/>
                    </a:cubicBezTo>
                    <a:close/>
                    <a:moveTo>
                      <a:pt x="148" y="300"/>
                    </a:moveTo>
                    <a:cubicBezTo>
                      <a:pt x="155" y="300"/>
                      <a:pt x="160" y="297"/>
                      <a:pt x="165" y="293"/>
                    </a:cubicBezTo>
                    <a:cubicBezTo>
                      <a:pt x="313" y="144"/>
                      <a:pt x="313" y="144"/>
                      <a:pt x="313" y="144"/>
                    </a:cubicBezTo>
                    <a:cubicBezTo>
                      <a:pt x="318" y="139"/>
                      <a:pt x="320" y="134"/>
                      <a:pt x="320" y="127"/>
                    </a:cubicBezTo>
                    <a:cubicBezTo>
                      <a:pt x="320" y="121"/>
                      <a:pt x="318" y="115"/>
                      <a:pt x="313" y="110"/>
                    </a:cubicBezTo>
                    <a:cubicBezTo>
                      <a:pt x="309" y="106"/>
                      <a:pt x="303" y="103"/>
                      <a:pt x="297" y="103"/>
                    </a:cubicBezTo>
                    <a:cubicBezTo>
                      <a:pt x="290" y="103"/>
                      <a:pt x="284" y="106"/>
                      <a:pt x="280" y="110"/>
                    </a:cubicBezTo>
                    <a:cubicBezTo>
                      <a:pt x="148" y="242"/>
                      <a:pt x="148" y="242"/>
                      <a:pt x="148" y="242"/>
                    </a:cubicBezTo>
                    <a:cubicBezTo>
                      <a:pt x="101" y="195"/>
                      <a:pt x="101" y="195"/>
                      <a:pt x="101" y="195"/>
                    </a:cubicBezTo>
                    <a:cubicBezTo>
                      <a:pt x="97" y="190"/>
                      <a:pt x="91" y="188"/>
                      <a:pt x="85" y="188"/>
                    </a:cubicBezTo>
                    <a:cubicBezTo>
                      <a:pt x="78" y="188"/>
                      <a:pt x="72" y="190"/>
                      <a:pt x="68" y="195"/>
                    </a:cubicBezTo>
                    <a:cubicBezTo>
                      <a:pt x="63" y="200"/>
                      <a:pt x="61" y="205"/>
                      <a:pt x="61" y="212"/>
                    </a:cubicBezTo>
                    <a:cubicBezTo>
                      <a:pt x="61" y="219"/>
                      <a:pt x="63" y="224"/>
                      <a:pt x="68" y="229"/>
                    </a:cubicBezTo>
                    <a:cubicBezTo>
                      <a:pt x="131" y="293"/>
                      <a:pt x="131" y="293"/>
                      <a:pt x="131" y="293"/>
                    </a:cubicBezTo>
                    <a:cubicBezTo>
                      <a:pt x="136" y="297"/>
                      <a:pt x="141" y="300"/>
                      <a:pt x="148" y="3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10BCC2F-233C-5F0B-1116-895A40F7C843}"/>
                </a:ext>
              </a:extLst>
            </p:cNvPr>
            <p:cNvSpPr txBox="1"/>
            <p:nvPr/>
          </p:nvSpPr>
          <p:spPr>
            <a:xfrm>
              <a:off x="8279014" y="5771769"/>
              <a:ext cx="1153700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2pPr marL="0" lvl="1" algn="ctr" defTabSz="1118966" fontAlgn="base">
                <a:lnSpc>
                  <a:spcPct val="90000"/>
                </a:lnSpc>
                <a:spcBef>
                  <a:spcPts val="720"/>
                </a:spcBef>
                <a:spcAft>
                  <a:spcPct val="0"/>
                </a:spcAft>
                <a:defRPr sz="1440">
                  <a:solidFill>
                    <a:srgbClr val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defRPr>
              </a:lvl2pPr>
            </a:lstStyle>
            <a:p>
              <a:pPr marL="0" marR="0" lvl="1" indent="0" algn="ctr" defTabSz="1118966" rtl="0" eaLnBrk="1" fontAlgn="base" latinLnBrk="0" hangingPunct="1">
                <a:lnSpc>
                  <a:spcPct val="90000"/>
                </a:lnSpc>
                <a:spcBef>
                  <a:spcPts val="72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Azure Virtual Desktop</a:t>
              </a:r>
            </a:p>
          </p:txBody>
        </p:sp>
        <p:sp>
          <p:nvSpPr>
            <p:cNvPr id="10" name="Freeform 20" descr="A PC icon">
              <a:extLst>
                <a:ext uri="{FF2B5EF4-FFF2-40B4-BE49-F238E27FC236}">
                  <a16:creationId xmlns:a16="http://schemas.microsoft.com/office/drawing/2014/main" id="{B77CBDA4-C701-5801-3260-58AB1A255B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9026" y="5108746"/>
              <a:ext cx="725528" cy="624649"/>
            </a:xfrm>
            <a:custGeom>
              <a:avLst/>
              <a:gdLst>
                <a:gd name="T0" fmla="*/ 68 w 675"/>
                <a:gd name="T1" fmla="*/ 441 h 550"/>
                <a:gd name="T2" fmla="*/ 94 w 675"/>
                <a:gd name="T3" fmla="*/ 459 h 550"/>
                <a:gd name="T4" fmla="*/ 125 w 675"/>
                <a:gd name="T5" fmla="*/ 466 h 550"/>
                <a:gd name="T6" fmla="*/ 551 w 675"/>
                <a:gd name="T7" fmla="*/ 466 h 550"/>
                <a:gd name="T8" fmla="*/ 582 w 675"/>
                <a:gd name="T9" fmla="*/ 459 h 550"/>
                <a:gd name="T10" fmla="*/ 609 w 675"/>
                <a:gd name="T11" fmla="*/ 441 h 550"/>
                <a:gd name="T12" fmla="*/ 627 w 675"/>
                <a:gd name="T13" fmla="*/ 414 h 550"/>
                <a:gd name="T14" fmla="*/ 633 w 675"/>
                <a:gd name="T15" fmla="*/ 383 h 550"/>
                <a:gd name="T16" fmla="*/ 633 w 675"/>
                <a:gd name="T17" fmla="*/ 137 h 550"/>
                <a:gd name="T18" fmla="*/ 633 w 675"/>
                <a:gd name="T19" fmla="*/ 131 h 550"/>
                <a:gd name="T20" fmla="*/ 633 w 675"/>
                <a:gd name="T21" fmla="*/ 83 h 550"/>
                <a:gd name="T22" fmla="*/ 626 w 675"/>
                <a:gd name="T23" fmla="*/ 51 h 550"/>
                <a:gd name="T24" fmla="*/ 608 w 675"/>
                <a:gd name="T25" fmla="*/ 25 h 550"/>
                <a:gd name="T26" fmla="*/ 582 w 675"/>
                <a:gd name="T27" fmla="*/ 7 h 550"/>
                <a:gd name="T28" fmla="*/ 551 w 675"/>
                <a:gd name="T29" fmla="*/ 0 h 550"/>
                <a:gd name="T30" fmla="*/ 125 w 675"/>
                <a:gd name="T31" fmla="*/ 0 h 550"/>
                <a:gd name="T32" fmla="*/ 94 w 675"/>
                <a:gd name="T33" fmla="*/ 7 h 550"/>
                <a:gd name="T34" fmla="*/ 67 w 675"/>
                <a:gd name="T35" fmla="*/ 25 h 550"/>
                <a:gd name="T36" fmla="*/ 49 w 675"/>
                <a:gd name="T37" fmla="*/ 51 h 550"/>
                <a:gd name="T38" fmla="*/ 43 w 675"/>
                <a:gd name="T39" fmla="*/ 83 h 550"/>
                <a:gd name="T40" fmla="*/ 43 w 675"/>
                <a:gd name="T41" fmla="*/ 124 h 550"/>
                <a:gd name="T42" fmla="*/ 43 w 675"/>
                <a:gd name="T43" fmla="*/ 137 h 550"/>
                <a:gd name="T44" fmla="*/ 43 w 675"/>
                <a:gd name="T45" fmla="*/ 383 h 550"/>
                <a:gd name="T46" fmla="*/ 50 w 675"/>
                <a:gd name="T47" fmla="*/ 415 h 550"/>
                <a:gd name="T48" fmla="*/ 68 w 675"/>
                <a:gd name="T49" fmla="*/ 441 h 550"/>
                <a:gd name="T50" fmla="*/ 85 w 675"/>
                <a:gd name="T51" fmla="*/ 137 h 550"/>
                <a:gd name="T52" fmla="*/ 85 w 675"/>
                <a:gd name="T53" fmla="*/ 124 h 550"/>
                <a:gd name="T54" fmla="*/ 85 w 675"/>
                <a:gd name="T55" fmla="*/ 84 h 550"/>
                <a:gd name="T56" fmla="*/ 88 w 675"/>
                <a:gd name="T57" fmla="*/ 68 h 550"/>
                <a:gd name="T58" fmla="*/ 97 w 675"/>
                <a:gd name="T59" fmla="*/ 54 h 550"/>
                <a:gd name="T60" fmla="*/ 111 w 675"/>
                <a:gd name="T61" fmla="*/ 45 h 550"/>
                <a:gd name="T62" fmla="*/ 127 w 675"/>
                <a:gd name="T63" fmla="*/ 42 h 550"/>
                <a:gd name="T64" fmla="*/ 549 w 675"/>
                <a:gd name="T65" fmla="*/ 42 h 550"/>
                <a:gd name="T66" fmla="*/ 565 w 675"/>
                <a:gd name="T67" fmla="*/ 45 h 550"/>
                <a:gd name="T68" fmla="*/ 579 w 675"/>
                <a:gd name="T69" fmla="*/ 55 h 550"/>
                <a:gd name="T70" fmla="*/ 588 w 675"/>
                <a:gd name="T71" fmla="*/ 68 h 550"/>
                <a:gd name="T72" fmla="*/ 591 w 675"/>
                <a:gd name="T73" fmla="*/ 84 h 550"/>
                <a:gd name="T74" fmla="*/ 591 w 675"/>
                <a:gd name="T75" fmla="*/ 131 h 550"/>
                <a:gd name="T76" fmla="*/ 591 w 675"/>
                <a:gd name="T77" fmla="*/ 137 h 550"/>
                <a:gd name="T78" fmla="*/ 591 w 675"/>
                <a:gd name="T79" fmla="*/ 381 h 550"/>
                <a:gd name="T80" fmla="*/ 588 w 675"/>
                <a:gd name="T81" fmla="*/ 398 h 550"/>
                <a:gd name="T82" fmla="*/ 579 w 675"/>
                <a:gd name="T83" fmla="*/ 411 h 550"/>
                <a:gd name="T84" fmla="*/ 565 w 675"/>
                <a:gd name="T85" fmla="*/ 420 h 550"/>
                <a:gd name="T86" fmla="*/ 549 w 675"/>
                <a:gd name="T87" fmla="*/ 424 h 550"/>
                <a:gd name="T88" fmla="*/ 127 w 675"/>
                <a:gd name="T89" fmla="*/ 424 h 550"/>
                <a:gd name="T90" fmla="*/ 110 w 675"/>
                <a:gd name="T91" fmla="*/ 420 h 550"/>
                <a:gd name="T92" fmla="*/ 97 w 675"/>
                <a:gd name="T93" fmla="*/ 411 h 550"/>
                <a:gd name="T94" fmla="*/ 88 w 675"/>
                <a:gd name="T95" fmla="*/ 398 h 550"/>
                <a:gd name="T96" fmla="*/ 85 w 675"/>
                <a:gd name="T97" fmla="*/ 381 h 550"/>
                <a:gd name="T98" fmla="*/ 85 w 675"/>
                <a:gd name="T99" fmla="*/ 137 h 550"/>
                <a:gd name="T100" fmla="*/ 675 w 675"/>
                <a:gd name="T101" fmla="*/ 529 h 550"/>
                <a:gd name="T102" fmla="*/ 669 w 675"/>
                <a:gd name="T103" fmla="*/ 544 h 550"/>
                <a:gd name="T104" fmla="*/ 654 w 675"/>
                <a:gd name="T105" fmla="*/ 550 h 550"/>
                <a:gd name="T106" fmla="*/ 22 w 675"/>
                <a:gd name="T107" fmla="*/ 550 h 550"/>
                <a:gd name="T108" fmla="*/ 7 w 675"/>
                <a:gd name="T109" fmla="*/ 544 h 550"/>
                <a:gd name="T110" fmla="*/ 0 w 675"/>
                <a:gd name="T111" fmla="*/ 529 h 550"/>
                <a:gd name="T112" fmla="*/ 7 w 675"/>
                <a:gd name="T113" fmla="*/ 514 h 550"/>
                <a:gd name="T114" fmla="*/ 22 w 675"/>
                <a:gd name="T115" fmla="*/ 508 h 550"/>
                <a:gd name="T116" fmla="*/ 654 w 675"/>
                <a:gd name="T117" fmla="*/ 508 h 550"/>
                <a:gd name="T118" fmla="*/ 669 w 675"/>
                <a:gd name="T119" fmla="*/ 514 h 550"/>
                <a:gd name="T120" fmla="*/ 675 w 675"/>
                <a:gd name="T121" fmla="*/ 529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75" h="550">
                  <a:moveTo>
                    <a:pt x="68" y="441"/>
                  </a:moveTo>
                  <a:cubicBezTo>
                    <a:pt x="75" y="449"/>
                    <a:pt x="84" y="455"/>
                    <a:pt x="94" y="459"/>
                  </a:cubicBezTo>
                  <a:cubicBezTo>
                    <a:pt x="104" y="464"/>
                    <a:pt x="114" y="466"/>
                    <a:pt x="125" y="466"/>
                  </a:cubicBezTo>
                  <a:cubicBezTo>
                    <a:pt x="551" y="466"/>
                    <a:pt x="551" y="466"/>
                    <a:pt x="551" y="466"/>
                  </a:cubicBezTo>
                  <a:cubicBezTo>
                    <a:pt x="562" y="466"/>
                    <a:pt x="572" y="463"/>
                    <a:pt x="582" y="459"/>
                  </a:cubicBezTo>
                  <a:cubicBezTo>
                    <a:pt x="592" y="454"/>
                    <a:pt x="601" y="448"/>
                    <a:pt x="609" y="441"/>
                  </a:cubicBezTo>
                  <a:cubicBezTo>
                    <a:pt x="616" y="433"/>
                    <a:pt x="622" y="424"/>
                    <a:pt x="627" y="414"/>
                  </a:cubicBezTo>
                  <a:cubicBezTo>
                    <a:pt x="631" y="404"/>
                    <a:pt x="633" y="394"/>
                    <a:pt x="633" y="383"/>
                  </a:cubicBezTo>
                  <a:cubicBezTo>
                    <a:pt x="633" y="137"/>
                    <a:pt x="633" y="137"/>
                    <a:pt x="633" y="137"/>
                  </a:cubicBezTo>
                  <a:cubicBezTo>
                    <a:pt x="633" y="131"/>
                    <a:pt x="633" y="131"/>
                    <a:pt x="633" y="131"/>
                  </a:cubicBezTo>
                  <a:cubicBezTo>
                    <a:pt x="633" y="83"/>
                    <a:pt x="633" y="83"/>
                    <a:pt x="633" y="83"/>
                  </a:cubicBezTo>
                  <a:cubicBezTo>
                    <a:pt x="633" y="72"/>
                    <a:pt x="631" y="61"/>
                    <a:pt x="626" y="51"/>
                  </a:cubicBezTo>
                  <a:cubicBezTo>
                    <a:pt x="622" y="41"/>
                    <a:pt x="616" y="32"/>
                    <a:pt x="608" y="25"/>
                  </a:cubicBezTo>
                  <a:cubicBezTo>
                    <a:pt x="601" y="17"/>
                    <a:pt x="592" y="11"/>
                    <a:pt x="582" y="7"/>
                  </a:cubicBezTo>
                  <a:cubicBezTo>
                    <a:pt x="572" y="2"/>
                    <a:pt x="562" y="0"/>
                    <a:pt x="551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14" y="0"/>
                    <a:pt x="104" y="3"/>
                    <a:pt x="94" y="7"/>
                  </a:cubicBezTo>
                  <a:cubicBezTo>
                    <a:pt x="84" y="11"/>
                    <a:pt x="75" y="17"/>
                    <a:pt x="67" y="25"/>
                  </a:cubicBezTo>
                  <a:cubicBezTo>
                    <a:pt x="60" y="33"/>
                    <a:pt x="54" y="42"/>
                    <a:pt x="49" y="51"/>
                  </a:cubicBezTo>
                  <a:cubicBezTo>
                    <a:pt x="45" y="61"/>
                    <a:pt x="43" y="72"/>
                    <a:pt x="43" y="83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3" y="383"/>
                    <a:pt x="43" y="383"/>
                    <a:pt x="43" y="383"/>
                  </a:cubicBezTo>
                  <a:cubicBezTo>
                    <a:pt x="43" y="394"/>
                    <a:pt x="45" y="405"/>
                    <a:pt x="50" y="415"/>
                  </a:cubicBezTo>
                  <a:cubicBezTo>
                    <a:pt x="54" y="425"/>
                    <a:pt x="60" y="433"/>
                    <a:pt x="68" y="441"/>
                  </a:cubicBezTo>
                  <a:close/>
                  <a:moveTo>
                    <a:pt x="85" y="137"/>
                  </a:moveTo>
                  <a:cubicBezTo>
                    <a:pt x="85" y="124"/>
                    <a:pt x="85" y="124"/>
                    <a:pt x="85" y="12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5" y="79"/>
                    <a:pt x="86" y="73"/>
                    <a:pt x="88" y="68"/>
                  </a:cubicBezTo>
                  <a:cubicBezTo>
                    <a:pt x="91" y="63"/>
                    <a:pt x="94" y="58"/>
                    <a:pt x="97" y="54"/>
                  </a:cubicBezTo>
                  <a:cubicBezTo>
                    <a:pt x="101" y="51"/>
                    <a:pt x="105" y="48"/>
                    <a:pt x="111" y="45"/>
                  </a:cubicBezTo>
                  <a:cubicBezTo>
                    <a:pt x="116" y="43"/>
                    <a:pt x="121" y="42"/>
                    <a:pt x="127" y="42"/>
                  </a:cubicBezTo>
                  <a:cubicBezTo>
                    <a:pt x="549" y="42"/>
                    <a:pt x="549" y="42"/>
                    <a:pt x="549" y="42"/>
                  </a:cubicBezTo>
                  <a:cubicBezTo>
                    <a:pt x="555" y="42"/>
                    <a:pt x="560" y="43"/>
                    <a:pt x="565" y="45"/>
                  </a:cubicBezTo>
                  <a:cubicBezTo>
                    <a:pt x="571" y="48"/>
                    <a:pt x="575" y="51"/>
                    <a:pt x="579" y="55"/>
                  </a:cubicBezTo>
                  <a:cubicBezTo>
                    <a:pt x="583" y="59"/>
                    <a:pt x="586" y="63"/>
                    <a:pt x="588" y="68"/>
                  </a:cubicBezTo>
                  <a:cubicBezTo>
                    <a:pt x="590" y="73"/>
                    <a:pt x="591" y="79"/>
                    <a:pt x="591" y="84"/>
                  </a:cubicBezTo>
                  <a:cubicBezTo>
                    <a:pt x="591" y="131"/>
                    <a:pt x="591" y="131"/>
                    <a:pt x="591" y="131"/>
                  </a:cubicBezTo>
                  <a:cubicBezTo>
                    <a:pt x="591" y="137"/>
                    <a:pt x="591" y="137"/>
                    <a:pt x="591" y="137"/>
                  </a:cubicBezTo>
                  <a:cubicBezTo>
                    <a:pt x="591" y="381"/>
                    <a:pt x="591" y="381"/>
                    <a:pt x="591" y="381"/>
                  </a:cubicBezTo>
                  <a:cubicBezTo>
                    <a:pt x="591" y="387"/>
                    <a:pt x="590" y="393"/>
                    <a:pt x="588" y="398"/>
                  </a:cubicBezTo>
                  <a:cubicBezTo>
                    <a:pt x="585" y="403"/>
                    <a:pt x="582" y="408"/>
                    <a:pt x="579" y="411"/>
                  </a:cubicBezTo>
                  <a:cubicBezTo>
                    <a:pt x="575" y="415"/>
                    <a:pt x="570" y="418"/>
                    <a:pt x="565" y="420"/>
                  </a:cubicBezTo>
                  <a:cubicBezTo>
                    <a:pt x="560" y="422"/>
                    <a:pt x="555" y="424"/>
                    <a:pt x="549" y="424"/>
                  </a:cubicBezTo>
                  <a:cubicBezTo>
                    <a:pt x="127" y="424"/>
                    <a:pt x="127" y="424"/>
                    <a:pt x="127" y="424"/>
                  </a:cubicBezTo>
                  <a:cubicBezTo>
                    <a:pt x="121" y="423"/>
                    <a:pt x="115" y="422"/>
                    <a:pt x="110" y="420"/>
                  </a:cubicBezTo>
                  <a:cubicBezTo>
                    <a:pt x="105" y="418"/>
                    <a:pt x="101" y="415"/>
                    <a:pt x="97" y="411"/>
                  </a:cubicBezTo>
                  <a:cubicBezTo>
                    <a:pt x="93" y="407"/>
                    <a:pt x="90" y="403"/>
                    <a:pt x="88" y="398"/>
                  </a:cubicBezTo>
                  <a:cubicBezTo>
                    <a:pt x="86" y="393"/>
                    <a:pt x="85" y="387"/>
                    <a:pt x="85" y="381"/>
                  </a:cubicBezTo>
                  <a:lnTo>
                    <a:pt x="85" y="137"/>
                  </a:lnTo>
                  <a:close/>
                  <a:moveTo>
                    <a:pt x="675" y="529"/>
                  </a:moveTo>
                  <a:cubicBezTo>
                    <a:pt x="675" y="535"/>
                    <a:pt x="673" y="540"/>
                    <a:pt x="669" y="544"/>
                  </a:cubicBezTo>
                  <a:cubicBezTo>
                    <a:pt x="665" y="548"/>
                    <a:pt x="660" y="550"/>
                    <a:pt x="654" y="550"/>
                  </a:cubicBezTo>
                  <a:cubicBezTo>
                    <a:pt x="22" y="550"/>
                    <a:pt x="22" y="550"/>
                    <a:pt x="22" y="550"/>
                  </a:cubicBezTo>
                  <a:cubicBezTo>
                    <a:pt x="16" y="550"/>
                    <a:pt x="11" y="548"/>
                    <a:pt x="7" y="544"/>
                  </a:cubicBezTo>
                  <a:cubicBezTo>
                    <a:pt x="3" y="540"/>
                    <a:pt x="0" y="535"/>
                    <a:pt x="0" y="529"/>
                  </a:cubicBezTo>
                  <a:cubicBezTo>
                    <a:pt x="0" y="523"/>
                    <a:pt x="3" y="518"/>
                    <a:pt x="7" y="514"/>
                  </a:cubicBezTo>
                  <a:cubicBezTo>
                    <a:pt x="11" y="510"/>
                    <a:pt x="16" y="508"/>
                    <a:pt x="22" y="508"/>
                  </a:cubicBezTo>
                  <a:cubicBezTo>
                    <a:pt x="654" y="508"/>
                    <a:pt x="654" y="508"/>
                    <a:pt x="654" y="508"/>
                  </a:cubicBezTo>
                  <a:cubicBezTo>
                    <a:pt x="660" y="508"/>
                    <a:pt x="665" y="510"/>
                    <a:pt x="669" y="514"/>
                  </a:cubicBezTo>
                  <a:cubicBezTo>
                    <a:pt x="673" y="518"/>
                    <a:pt x="675" y="523"/>
                    <a:pt x="675" y="529"/>
                  </a:cubicBezTo>
                  <a:close/>
                </a:path>
              </a:pathLst>
            </a:custGeom>
            <a:solidFill>
              <a:srgbClr val="278CD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pic>
          <p:nvPicPr>
            <p:cNvPr id="11" name="Picture 2" descr="Windows 11 flag logo">
              <a:extLst>
                <a:ext uri="{FF2B5EF4-FFF2-40B4-BE49-F238E27FC236}">
                  <a16:creationId xmlns:a16="http://schemas.microsoft.com/office/drawing/2014/main" id="{034E423D-7395-3F98-8CEA-30C471EC5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4634" y="5266417"/>
              <a:ext cx="210312" cy="210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 descr="A checkmark">
              <a:extLst>
                <a:ext uri="{FF2B5EF4-FFF2-40B4-BE49-F238E27FC236}">
                  <a16:creationId xmlns:a16="http://schemas.microsoft.com/office/drawing/2014/main" id="{F24B34E2-3F47-09A1-E2FC-D271DF521C5C}"/>
                </a:ext>
              </a:extLst>
            </p:cNvPr>
            <p:cNvGrpSpPr/>
            <p:nvPr/>
          </p:nvGrpSpPr>
          <p:grpSpPr>
            <a:xfrm>
              <a:off x="3512788" y="5231895"/>
              <a:ext cx="296045" cy="296045"/>
              <a:chOff x="3377238" y="4788831"/>
              <a:chExt cx="296045" cy="29604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12A127F3-D0FE-31D3-A149-406B8F013C9F}"/>
                  </a:ext>
                </a:extLst>
              </p:cNvPr>
              <p:cNvSpPr/>
              <p:nvPr/>
            </p:nvSpPr>
            <p:spPr bwMode="auto">
              <a:xfrm>
                <a:off x="3377238" y="4788831"/>
                <a:ext cx="296045" cy="29604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3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ffectLst/>
                  <a:uLnTx/>
                  <a:uFillTx/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C48A99C5-66D4-2AEF-F931-47F3DF2DA2A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88100" y="4799693"/>
                <a:ext cx="274320" cy="274320"/>
              </a:xfrm>
              <a:custGeom>
                <a:avLst/>
                <a:gdLst>
                  <a:gd name="T0" fmla="*/ 0 w 381"/>
                  <a:gd name="T1" fmla="*/ 191 h 382"/>
                  <a:gd name="T2" fmla="*/ 15 w 381"/>
                  <a:gd name="T3" fmla="*/ 117 h 382"/>
                  <a:gd name="T4" fmla="*/ 56 w 381"/>
                  <a:gd name="T5" fmla="*/ 56 h 382"/>
                  <a:gd name="T6" fmla="*/ 116 w 381"/>
                  <a:gd name="T7" fmla="*/ 15 h 382"/>
                  <a:gd name="T8" fmla="*/ 191 w 381"/>
                  <a:gd name="T9" fmla="*/ 0 h 382"/>
                  <a:gd name="T10" fmla="*/ 241 w 381"/>
                  <a:gd name="T11" fmla="*/ 7 h 382"/>
                  <a:gd name="T12" fmla="*/ 287 w 381"/>
                  <a:gd name="T13" fmla="*/ 26 h 382"/>
                  <a:gd name="T14" fmla="*/ 325 w 381"/>
                  <a:gd name="T15" fmla="*/ 56 h 382"/>
                  <a:gd name="T16" fmla="*/ 355 w 381"/>
                  <a:gd name="T17" fmla="*/ 95 h 382"/>
                  <a:gd name="T18" fmla="*/ 374 w 381"/>
                  <a:gd name="T19" fmla="*/ 140 h 382"/>
                  <a:gd name="T20" fmla="*/ 381 w 381"/>
                  <a:gd name="T21" fmla="*/ 191 h 382"/>
                  <a:gd name="T22" fmla="*/ 366 w 381"/>
                  <a:gd name="T23" fmla="*/ 265 h 382"/>
                  <a:gd name="T24" fmla="*/ 325 w 381"/>
                  <a:gd name="T25" fmla="*/ 326 h 382"/>
                  <a:gd name="T26" fmla="*/ 265 w 381"/>
                  <a:gd name="T27" fmla="*/ 366 h 382"/>
                  <a:gd name="T28" fmla="*/ 191 w 381"/>
                  <a:gd name="T29" fmla="*/ 382 h 382"/>
                  <a:gd name="T30" fmla="*/ 116 w 381"/>
                  <a:gd name="T31" fmla="*/ 367 h 382"/>
                  <a:gd name="T32" fmla="*/ 55 w 381"/>
                  <a:gd name="T33" fmla="*/ 326 h 382"/>
                  <a:gd name="T34" fmla="*/ 15 w 381"/>
                  <a:gd name="T35" fmla="*/ 265 h 382"/>
                  <a:gd name="T36" fmla="*/ 0 w 381"/>
                  <a:gd name="T37" fmla="*/ 191 h 382"/>
                  <a:gd name="T38" fmla="*/ 148 w 381"/>
                  <a:gd name="T39" fmla="*/ 300 h 382"/>
                  <a:gd name="T40" fmla="*/ 165 w 381"/>
                  <a:gd name="T41" fmla="*/ 293 h 382"/>
                  <a:gd name="T42" fmla="*/ 313 w 381"/>
                  <a:gd name="T43" fmla="*/ 144 h 382"/>
                  <a:gd name="T44" fmla="*/ 320 w 381"/>
                  <a:gd name="T45" fmla="*/ 127 h 382"/>
                  <a:gd name="T46" fmla="*/ 313 w 381"/>
                  <a:gd name="T47" fmla="*/ 110 h 382"/>
                  <a:gd name="T48" fmla="*/ 297 w 381"/>
                  <a:gd name="T49" fmla="*/ 103 h 382"/>
                  <a:gd name="T50" fmla="*/ 280 w 381"/>
                  <a:gd name="T51" fmla="*/ 110 h 382"/>
                  <a:gd name="T52" fmla="*/ 148 w 381"/>
                  <a:gd name="T53" fmla="*/ 242 h 382"/>
                  <a:gd name="T54" fmla="*/ 101 w 381"/>
                  <a:gd name="T55" fmla="*/ 195 h 382"/>
                  <a:gd name="T56" fmla="*/ 85 w 381"/>
                  <a:gd name="T57" fmla="*/ 188 h 382"/>
                  <a:gd name="T58" fmla="*/ 68 w 381"/>
                  <a:gd name="T59" fmla="*/ 195 h 382"/>
                  <a:gd name="T60" fmla="*/ 61 w 381"/>
                  <a:gd name="T61" fmla="*/ 212 h 382"/>
                  <a:gd name="T62" fmla="*/ 68 w 381"/>
                  <a:gd name="T63" fmla="*/ 229 h 382"/>
                  <a:gd name="T64" fmla="*/ 131 w 381"/>
                  <a:gd name="T65" fmla="*/ 293 h 382"/>
                  <a:gd name="T66" fmla="*/ 148 w 381"/>
                  <a:gd name="T67" fmla="*/ 30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81" h="382">
                    <a:moveTo>
                      <a:pt x="0" y="191"/>
                    </a:moveTo>
                    <a:cubicBezTo>
                      <a:pt x="0" y="165"/>
                      <a:pt x="5" y="140"/>
                      <a:pt x="15" y="117"/>
                    </a:cubicBezTo>
                    <a:cubicBezTo>
                      <a:pt x="25" y="93"/>
                      <a:pt x="38" y="73"/>
                      <a:pt x="56" y="56"/>
                    </a:cubicBezTo>
                    <a:cubicBezTo>
                      <a:pt x="73" y="39"/>
                      <a:pt x="93" y="25"/>
                      <a:pt x="116" y="15"/>
                    </a:cubicBezTo>
                    <a:cubicBezTo>
                      <a:pt x="139" y="5"/>
                      <a:pt x="164" y="0"/>
                      <a:pt x="191" y="0"/>
                    </a:cubicBezTo>
                    <a:cubicBezTo>
                      <a:pt x="208" y="0"/>
                      <a:pt x="225" y="2"/>
                      <a:pt x="241" y="7"/>
                    </a:cubicBezTo>
                    <a:cubicBezTo>
                      <a:pt x="257" y="11"/>
                      <a:pt x="272" y="17"/>
                      <a:pt x="287" y="26"/>
                    </a:cubicBezTo>
                    <a:cubicBezTo>
                      <a:pt x="301" y="34"/>
                      <a:pt x="314" y="44"/>
                      <a:pt x="325" y="56"/>
                    </a:cubicBezTo>
                    <a:cubicBezTo>
                      <a:pt x="337" y="68"/>
                      <a:pt x="347" y="81"/>
                      <a:pt x="355" y="95"/>
                    </a:cubicBezTo>
                    <a:cubicBezTo>
                      <a:pt x="364" y="109"/>
                      <a:pt x="370" y="124"/>
                      <a:pt x="374" y="140"/>
                    </a:cubicBezTo>
                    <a:cubicBezTo>
                      <a:pt x="379" y="156"/>
                      <a:pt x="381" y="173"/>
                      <a:pt x="381" y="191"/>
                    </a:cubicBezTo>
                    <a:cubicBezTo>
                      <a:pt x="381" y="217"/>
                      <a:pt x="376" y="242"/>
                      <a:pt x="366" y="265"/>
                    </a:cubicBezTo>
                    <a:cubicBezTo>
                      <a:pt x="357" y="288"/>
                      <a:pt x="343" y="308"/>
                      <a:pt x="325" y="326"/>
                    </a:cubicBezTo>
                    <a:cubicBezTo>
                      <a:pt x="308" y="343"/>
                      <a:pt x="288" y="356"/>
                      <a:pt x="265" y="366"/>
                    </a:cubicBezTo>
                    <a:cubicBezTo>
                      <a:pt x="242" y="376"/>
                      <a:pt x="217" y="381"/>
                      <a:pt x="191" y="382"/>
                    </a:cubicBezTo>
                    <a:cubicBezTo>
                      <a:pt x="164" y="382"/>
                      <a:pt x="139" y="377"/>
                      <a:pt x="116" y="367"/>
                    </a:cubicBezTo>
                    <a:cubicBezTo>
                      <a:pt x="93" y="357"/>
                      <a:pt x="73" y="343"/>
                      <a:pt x="55" y="326"/>
                    </a:cubicBezTo>
                    <a:cubicBezTo>
                      <a:pt x="38" y="309"/>
                      <a:pt x="25" y="289"/>
                      <a:pt x="15" y="265"/>
                    </a:cubicBezTo>
                    <a:cubicBezTo>
                      <a:pt x="5" y="242"/>
                      <a:pt x="0" y="217"/>
                      <a:pt x="0" y="191"/>
                    </a:cubicBezTo>
                    <a:close/>
                    <a:moveTo>
                      <a:pt x="148" y="300"/>
                    </a:moveTo>
                    <a:cubicBezTo>
                      <a:pt x="155" y="300"/>
                      <a:pt x="160" y="297"/>
                      <a:pt x="165" y="293"/>
                    </a:cubicBezTo>
                    <a:cubicBezTo>
                      <a:pt x="313" y="144"/>
                      <a:pt x="313" y="144"/>
                      <a:pt x="313" y="144"/>
                    </a:cubicBezTo>
                    <a:cubicBezTo>
                      <a:pt x="318" y="139"/>
                      <a:pt x="320" y="134"/>
                      <a:pt x="320" y="127"/>
                    </a:cubicBezTo>
                    <a:cubicBezTo>
                      <a:pt x="320" y="121"/>
                      <a:pt x="318" y="115"/>
                      <a:pt x="313" y="110"/>
                    </a:cubicBezTo>
                    <a:cubicBezTo>
                      <a:pt x="309" y="106"/>
                      <a:pt x="303" y="103"/>
                      <a:pt x="297" y="103"/>
                    </a:cubicBezTo>
                    <a:cubicBezTo>
                      <a:pt x="290" y="103"/>
                      <a:pt x="284" y="106"/>
                      <a:pt x="280" y="110"/>
                    </a:cubicBezTo>
                    <a:cubicBezTo>
                      <a:pt x="148" y="242"/>
                      <a:pt x="148" y="242"/>
                      <a:pt x="148" y="242"/>
                    </a:cubicBezTo>
                    <a:cubicBezTo>
                      <a:pt x="101" y="195"/>
                      <a:pt x="101" y="195"/>
                      <a:pt x="101" y="195"/>
                    </a:cubicBezTo>
                    <a:cubicBezTo>
                      <a:pt x="97" y="190"/>
                      <a:pt x="91" y="188"/>
                      <a:pt x="85" y="188"/>
                    </a:cubicBezTo>
                    <a:cubicBezTo>
                      <a:pt x="78" y="188"/>
                      <a:pt x="72" y="190"/>
                      <a:pt x="68" y="195"/>
                    </a:cubicBezTo>
                    <a:cubicBezTo>
                      <a:pt x="63" y="200"/>
                      <a:pt x="61" y="205"/>
                      <a:pt x="61" y="212"/>
                    </a:cubicBezTo>
                    <a:cubicBezTo>
                      <a:pt x="61" y="219"/>
                      <a:pt x="63" y="224"/>
                      <a:pt x="68" y="229"/>
                    </a:cubicBezTo>
                    <a:cubicBezTo>
                      <a:pt x="131" y="293"/>
                      <a:pt x="131" y="293"/>
                      <a:pt x="131" y="293"/>
                    </a:cubicBezTo>
                    <a:cubicBezTo>
                      <a:pt x="136" y="297"/>
                      <a:pt x="141" y="300"/>
                      <a:pt x="148" y="30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73710D-FF96-12C0-4240-9D6BD348308B}"/>
                </a:ext>
              </a:extLst>
            </p:cNvPr>
            <p:cNvSpPr txBox="1"/>
            <p:nvPr/>
          </p:nvSpPr>
          <p:spPr>
            <a:xfrm>
              <a:off x="2766588" y="5771769"/>
              <a:ext cx="1153700" cy="424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32434" rtl="0" eaLnBrk="1" fontAlgn="base" latinLnBrk="0" hangingPunct="1">
                <a:lnSpc>
                  <a:spcPct val="9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 Semibold" panose="020B0702040204020203" pitchFamily="34" charset="0"/>
                  <a:ea typeface="+mn-ea"/>
                  <a:cs typeface="Segoe UI Semibold" panose="020B0702040204020203" pitchFamily="34" charset="0"/>
                </a:rPr>
                <a:t>Windows 10 Enterprise PC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8E34660-A82E-6AAD-89E5-185B123804F0}"/>
                </a:ext>
              </a:extLst>
            </p:cNvPr>
            <p:cNvGrpSpPr/>
            <p:nvPr/>
          </p:nvGrpSpPr>
          <p:grpSpPr>
            <a:xfrm>
              <a:off x="3142961" y="3409338"/>
              <a:ext cx="5957452" cy="998060"/>
              <a:chOff x="2610724" y="3182739"/>
              <a:chExt cx="6553197" cy="998060"/>
            </a:xfrm>
          </p:grpSpPr>
          <p:sp>
            <p:nvSpPr>
              <p:cNvPr id="9" name="Rectangle: Top Corners Rounded 23">
                <a:extLst>
                  <a:ext uri="{FF2B5EF4-FFF2-40B4-BE49-F238E27FC236}">
                    <a16:creationId xmlns:a16="http://schemas.microsoft.com/office/drawing/2014/main" id="{375E2AC0-68D4-1DDC-59F7-E8FCCE1BAFBF}"/>
                  </a:ext>
                </a:extLst>
              </p:cNvPr>
              <p:cNvSpPr/>
              <p:nvPr/>
            </p:nvSpPr>
            <p:spPr bwMode="auto">
              <a:xfrm>
                <a:off x="2610724" y="3182739"/>
                <a:ext cx="6553197" cy="998060"/>
              </a:xfrm>
              <a:prstGeom prst="roundRect">
                <a:avLst>
                  <a:gd name="adj" fmla="val 9987"/>
                </a:avLst>
              </a:prstGeom>
              <a:solidFill>
                <a:schemeClr val="bg1"/>
              </a:solidFill>
              <a:ln w="6350">
                <a:solidFill>
                  <a:schemeClr val="bg1">
                    <a:lumMod val="95000"/>
                  </a:schemeClr>
                </a:solidFill>
                <a:headEnd type="none" w="med" len="med"/>
                <a:tailEnd type="none" w="med" len="med"/>
              </a:ln>
              <a:effectLst>
                <a:outerShdw blurRad="152400" dist="50800" dir="54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32434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00" b="0" i="0" u="none" strike="noStrike" kern="1200" cap="none" spc="0" normalizeH="0" baseline="0" noProof="0">
                  <a:ln>
                    <a:noFill/>
                  </a:ln>
                  <a:solidFill>
                    <a:srgbClr val="939393"/>
                  </a:solidFill>
                  <a:effectLst/>
                  <a:uLnTx/>
                  <a:uFillTx/>
                  <a:latin typeface="Segoe UI"/>
                  <a:ea typeface="+mn-ea"/>
                  <a:cs typeface="Segoe UI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4522640-9834-9124-18B2-5DFD5020563E}"/>
                  </a:ext>
                </a:extLst>
              </p:cNvPr>
              <p:cNvSpPr txBox="1"/>
              <p:nvPr/>
            </p:nvSpPr>
            <p:spPr>
              <a:xfrm>
                <a:off x="3892405" y="3527880"/>
                <a:ext cx="3976649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Semibold"/>
                    <a:ea typeface="+mn-ea"/>
                    <a:cs typeface="Segoe UI Semibold"/>
                  </a:rPr>
                  <a:t>Windows Update policies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174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IGHTSLIDE_SLIDE_COLLAPSED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365-template02" id="{8CD60818-3BDF-4157-BF00-520498D987C1}" vid="{35700F2D-8368-4E4E-884E-289E89CDC575}"/>
    </a:ext>
  </a:extLst>
</a:theme>
</file>

<file path=ppt/theme/theme2.xml><?xml version="1.0" encoding="utf-8"?>
<a:theme xmlns:a="http://schemas.openxmlformats.org/drawingml/2006/main" name="Microsoft 365 Template Ligh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 AI Tour_2024_16-9 Event-template.potx" id="{10A8AE99-8A8D-4608-9F84-61FDF4D5C73D}" vid="{B4F0B07B-3A4D-4C62-94BD-A9EACF6FFAE2}"/>
    </a:ext>
  </a:extLst>
</a:theme>
</file>

<file path=ppt/theme/theme3.xml><?xml version="1.0" encoding="utf-8"?>
<a:theme xmlns:a="http://schemas.openxmlformats.org/drawingml/2006/main" name="1_Microsoft 365 Template Light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Microsoft 2019 Brand Templates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Microsoft AI Tour_2024_16-9 Event-template.potx" id="{10A8AE99-8A8D-4608-9F84-61FDF4D5C73D}" vid="{B4F0B07B-3A4D-4C62-94BD-A9EACF6FFA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7F01F51197143A101EDD3465A5C22" ma:contentTypeVersion="23" ma:contentTypeDescription="Create a new document." ma:contentTypeScope="" ma:versionID="4f80143f3abd8f4ecd66fbdea9995069">
  <xsd:schema xmlns:xsd="http://www.w3.org/2001/XMLSchema" xmlns:xs="http://www.w3.org/2001/XMLSchema" xmlns:p="http://schemas.microsoft.com/office/2006/metadata/properties" xmlns:ns1="http://schemas.microsoft.com/sharepoint/v3" xmlns:ns2="0c00efa8-99df-4343-9c36-3998544861d9" xmlns:ns3="bf2380a9-f059-4440-9b0c-00bda5ce37de" targetNamespace="http://schemas.microsoft.com/office/2006/metadata/properties" ma:root="true" ma:fieldsID="0a368d1e669ba1b0ae20c5e4bcc587a9" ns1:_="" ns2:_="" ns3:_="">
    <xsd:import namespace="http://schemas.microsoft.com/sharepoint/v3"/>
    <xsd:import namespace="0c00efa8-99df-4343-9c36-3998544861d9"/>
    <xsd:import namespace="bf2380a9-f059-4440-9b0c-00bda5ce37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BillingMetadata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Uploa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0efa8-99df-4343-9c36-3998544861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fbc9abd2-b4d5-495e-904c-cf4a4a486960}" ma:internalName="TaxCatchAll" ma:showField="CatchAllData" ma:web="0c00efa8-99df-4343-9c36-3998544861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380a9-f059-4440-9b0c-00bda5ce3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Text"/>
      </xsd:simpleType>
    </xsd:element>
    <xsd:element name="_ApprovalAssignedTo" ma:index="26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7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8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9" nillable="true" ma:displayName="Approval status" ma:internalName="_ApprovalStatus" ma:readOnly="true">
      <xsd:simpleType>
        <xsd:restriction base="dms:Unknown"/>
      </xsd:simpleType>
    </xsd:element>
    <xsd:element name="Uploaded" ma:index="30" nillable="true" ma:displayName="Uploaded" ma:default="0" ma:format="Dropdown" ma:internalName="Upload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pprovalAssignedTo xmlns="bf2380a9-f059-4440-9b0c-00bda5ce37de">
      <UserInfo>
        <DisplayName/>
        <AccountId xsi:nil="true"/>
        <AccountType/>
      </UserInfo>
    </_ApprovalAssignedTo>
    <_ApprovalRespondedBy xmlns="bf2380a9-f059-4440-9b0c-00bda5ce37de">
      <UserInfo>
        <DisplayName/>
        <AccountId xsi:nil="true"/>
        <AccountType/>
      </UserInfo>
    </_ApprovalRespondedBy>
    <_ApprovalStatus xmlns="bf2380a9-f059-4440-9b0c-00bda5ce37de">0</_ApprovalStatus>
    <TaxCatchAll xmlns="0c00efa8-99df-4343-9c36-3998544861d9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bf2380a9-f059-4440-9b0c-00bda5ce37de">
      <Terms xmlns="http://schemas.microsoft.com/office/infopath/2007/PartnerControls"/>
    </lcf76f155ced4ddcb4097134ff3c332f>
    <_ApprovalSentBy xmlns="bf2380a9-f059-4440-9b0c-00bda5ce37de">
      <UserInfo>
        <DisplayName/>
        <AccountId xsi:nil="true"/>
        <AccountType/>
      </UserInfo>
    </_ApprovalSentBy>
    <Uploaded xmlns="bf2380a9-f059-4440-9b0c-00bda5ce37de">false</Uploaded>
  </documentManagement>
</p:properties>
</file>

<file path=customXml/itemProps1.xml><?xml version="1.0" encoding="utf-8"?>
<ds:datastoreItem xmlns:ds="http://schemas.openxmlformats.org/officeDocument/2006/customXml" ds:itemID="{FE765D75-859D-4CE3-B688-715BAEEFC53B}"/>
</file>

<file path=customXml/itemProps2.xml><?xml version="1.0" encoding="utf-8"?>
<ds:datastoreItem xmlns:ds="http://schemas.openxmlformats.org/officeDocument/2006/customXml" ds:itemID="{340049E4-AB01-499D-8ED4-4CB723912D0A}"/>
</file>

<file path=customXml/itemProps3.xml><?xml version="1.0" encoding="utf-8"?>
<ds:datastoreItem xmlns:ds="http://schemas.openxmlformats.org/officeDocument/2006/customXml" ds:itemID="{14F3FB36-349B-4B15-A085-8A3B74EC2F22}"/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M365_template2025</Template>
  <TotalTime>0</TotalTime>
  <Words>2495</Words>
  <Application>Microsoft Office PowerPoint</Application>
  <PresentationFormat>Widescreen</PresentationFormat>
  <Paragraphs>359</Paragraphs>
  <Slides>43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Aptos</vt:lpstr>
      <vt:lpstr>Arial</vt:lpstr>
      <vt:lpstr>Calibri</vt:lpstr>
      <vt:lpstr>Calibri Light</vt:lpstr>
      <vt:lpstr>Consolas</vt:lpstr>
      <vt:lpstr>Segoe Pro</vt:lpstr>
      <vt:lpstr>Segoe Sans Display</vt:lpstr>
      <vt:lpstr>Segoe Sans Display Semibold</vt:lpstr>
      <vt:lpstr>Segoe Sans Text</vt:lpstr>
      <vt:lpstr>Segoe UI</vt:lpstr>
      <vt:lpstr>Segoe UI Semibold</vt:lpstr>
      <vt:lpstr>Segoe UI Semilight</vt:lpstr>
      <vt:lpstr>Segoe UI Variable Display Semib</vt:lpstr>
      <vt:lpstr>Wingdings</vt:lpstr>
      <vt:lpstr>Office Theme</vt:lpstr>
      <vt:lpstr>Microsoft 365 Template Light</vt:lpstr>
      <vt:lpstr>1_Microsoft 365 Template Light</vt:lpstr>
      <vt:lpstr>Simplified Update Management with Windows Autopatch</vt:lpstr>
      <vt:lpstr>Microsoft 365 Community Conference</vt:lpstr>
      <vt:lpstr>Join the event app to access:</vt:lpstr>
      <vt:lpstr>Agenda</vt:lpstr>
      <vt:lpstr>Windows Autopatch manages the process of applying Windows, Microsoft 365 apps, Microsoft Edge, driver and firmware updates </vt:lpstr>
      <vt:lpstr>Running the latest software improves security</vt:lpstr>
      <vt:lpstr>Automated update services</vt:lpstr>
      <vt:lpstr>Who can use Windows Autopatch?</vt:lpstr>
      <vt:lpstr>Simplified endpoint management </vt:lpstr>
      <vt:lpstr>Windows Autopatch</vt:lpstr>
      <vt:lpstr>Best practices when managing updates</vt:lpstr>
      <vt:lpstr>What update types are included?</vt:lpstr>
      <vt:lpstr>Windows Autopatch Pre-requisites</vt:lpstr>
      <vt:lpstr>Planning for updates</vt:lpstr>
      <vt:lpstr>Audience management</vt:lpstr>
      <vt:lpstr>Autopatch Groups</vt:lpstr>
      <vt:lpstr>Customizing content</vt:lpstr>
      <vt:lpstr>Autopatch Groups</vt:lpstr>
      <vt:lpstr>Quality update scenarios</vt:lpstr>
      <vt:lpstr>Hotpatch Technology</vt:lpstr>
      <vt:lpstr>Hotpatch Benefits</vt:lpstr>
      <vt:lpstr>Hotpatch for Windows </vt:lpstr>
      <vt:lpstr>Feature update scenarios</vt:lpstr>
      <vt:lpstr>Customize driver and firmware updates </vt:lpstr>
      <vt:lpstr>Notes on drivers and firmware</vt:lpstr>
      <vt:lpstr>Windows Autopatch + Microsoft 365 Apps</vt:lpstr>
      <vt:lpstr>Windows Autopatch + Microsoft Edge</vt:lpstr>
      <vt:lpstr>Edge and M365 apps</vt:lpstr>
      <vt:lpstr>Reporting and Monitoring</vt:lpstr>
      <vt:lpstr>Reporting concepts</vt:lpstr>
      <vt:lpstr>Feature updates reports</vt:lpstr>
      <vt:lpstr>Pausing updates</vt:lpstr>
      <vt:lpstr>Support and Communications</vt:lpstr>
      <vt:lpstr>Ticketing</vt:lpstr>
      <vt:lpstr>Service communication</vt:lpstr>
      <vt:lpstr>Re-assign update management from Configuration Manager to Autopatch</vt:lpstr>
      <vt:lpstr>Re-assign update management from WSUS  to Autopatch</vt:lpstr>
      <vt:lpstr>Expertise and tools for your journey</vt:lpstr>
      <vt:lpstr>Questions &amp; Answers</vt:lpstr>
      <vt:lpstr>We have an exciting future ahead.</vt:lpstr>
      <vt:lpstr>News &amp; community content</vt:lpstr>
      <vt:lpstr>Session feedback surveys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2025-05-12T15:13:20Z</dcterms:created>
  <dcterms:modified xsi:type="dcterms:W3CDTF">2025-05-12T15:14:56Z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0x0101001F47F01F51197143A101EDD3465A5C22</vt:lpwstr>
  </property>
  <property fmtid="{D5CDD505-2E9C-101B-9397-08002B2CF9AE}" pid="3" name="MediaServiceImageTags">
    <vt:lpwstr/>
  </property>
</Properties>
</file>