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37"/>
  </p:notesMasterIdLst>
  <p:sldIdLst>
    <p:sldId id="2147482550" r:id="rId6"/>
    <p:sldId id="256" r:id="rId7"/>
    <p:sldId id="267" r:id="rId8"/>
    <p:sldId id="567" r:id="rId9"/>
    <p:sldId id="2147482552" r:id="rId10"/>
    <p:sldId id="2147482557" r:id="rId11"/>
    <p:sldId id="2147483615" r:id="rId12"/>
    <p:sldId id="2147483624" r:id="rId13"/>
    <p:sldId id="2147483638" r:id="rId14"/>
    <p:sldId id="2147483633" r:id="rId15"/>
    <p:sldId id="2147483627" r:id="rId16"/>
    <p:sldId id="2147479640" r:id="rId17"/>
    <p:sldId id="2147483631" r:id="rId18"/>
    <p:sldId id="2147483632" r:id="rId19"/>
    <p:sldId id="2147483628" r:id="rId20"/>
    <p:sldId id="2147479642" r:id="rId21"/>
    <p:sldId id="2147483635" r:id="rId22"/>
    <p:sldId id="2147483629" r:id="rId23"/>
    <p:sldId id="2147483636" r:id="rId24"/>
    <p:sldId id="2147483637" r:id="rId25"/>
    <p:sldId id="2147483634" r:id="rId26"/>
    <p:sldId id="2147483626" r:id="rId27"/>
    <p:sldId id="2147479639" r:id="rId28"/>
    <p:sldId id="2147483630" r:id="rId29"/>
    <p:sldId id="2147483639" r:id="rId30"/>
    <p:sldId id="2147482555" r:id="rId31"/>
    <p:sldId id="259" r:id="rId32"/>
    <p:sldId id="266" r:id="rId33"/>
    <p:sldId id="2147480288" r:id="rId34"/>
    <p:sldId id="566"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A1A65B-3E04-4D0A-8C93-5C8AB7597E4B}">
          <p14:sldIdLst>
            <p14:sldId id="2147482550"/>
            <p14:sldId id="256"/>
            <p14:sldId id="267"/>
            <p14:sldId id="567"/>
            <p14:sldId id="2147482552"/>
            <p14:sldId id="2147482557"/>
            <p14:sldId id="2147483615"/>
            <p14:sldId id="2147483624"/>
            <p14:sldId id="2147483638"/>
          </p14:sldIdLst>
        </p14:section>
        <p14:section name="Areas we will cover" id="{E6FEC99E-2E7C-4580-B80C-87657B741E93}">
          <p14:sldIdLst>
            <p14:sldId id="2147483633"/>
            <p14:sldId id="2147483627"/>
            <p14:sldId id="2147479640"/>
            <p14:sldId id="2147483631"/>
            <p14:sldId id="2147483632"/>
            <p14:sldId id="2147483628"/>
            <p14:sldId id="2147479642"/>
            <p14:sldId id="2147483635"/>
            <p14:sldId id="2147483629"/>
            <p14:sldId id="2147483636"/>
            <p14:sldId id="2147483637"/>
            <p14:sldId id="2147483634"/>
            <p14:sldId id="2147483626"/>
            <p14:sldId id="2147479639"/>
          </p14:sldIdLst>
        </p14:section>
        <p14:section name="Closing" id="{1EF794CF-200A-42E5-9D9A-36AB35B0E67B}">
          <p14:sldIdLst>
            <p14:sldId id="2147483630"/>
            <p14:sldId id="2147483639"/>
            <p14:sldId id="2147482555"/>
            <p14:sldId id="259"/>
            <p14:sldId id="266"/>
            <p14:sldId id="2147480288"/>
            <p14:sldId id="566"/>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CDE88CD0-393A-BDE1-9D3E-6A861A147F20}" name="Nate Tennant" initials="NT" userId="S::natenna@microsoft.com::5dd3529a-95a8-47b6-a6f4-52c642091895"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 Averett" initials="EA" lastIdx="7" clrIdx="0">
    <p:extLst>
      <p:ext uri="{19B8F6BF-5375-455C-9EA6-DF929625EA0E}">
        <p15:presenceInfo xmlns:p15="http://schemas.microsoft.com/office/powerpoint/2012/main" userId="S::edaver@microsoft.com::e5a7d187-056d-4a74-8d84-199cafb67c8e" providerId="AD"/>
      </p:ext>
    </p:extLst>
  </p:cmAuthor>
  <p:cmAuthor id="2" name="Scott Stewart" initials="SS" lastIdx="1" clrIdx="1">
    <p:extLst>
      <p:ext uri="{19B8F6BF-5375-455C-9EA6-DF929625EA0E}">
        <p15:presenceInfo xmlns:p15="http://schemas.microsoft.com/office/powerpoint/2012/main" userId="S::sstewart@microsoft.com::a2dc9f68-d47a-4fd3-a4a1-b3eccf3de9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286"/>
    <a:srgbClr val="0B87DE"/>
    <a:srgbClr val="091F2C"/>
    <a:srgbClr val="D962FA"/>
    <a:srgbClr val="F69991"/>
    <a:srgbClr val="E77DC6"/>
    <a:srgbClr val="08609C"/>
    <a:srgbClr val="2DB6FF"/>
    <a:srgbClr val="2CB6FF"/>
    <a:srgbClr val="23A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06" autoAdjust="0"/>
  </p:normalViewPr>
  <p:slideViewPr>
    <p:cSldViewPr snapToGrid="0">
      <p:cViewPr varScale="1">
        <p:scale>
          <a:sx n="107" d="100"/>
          <a:sy n="107" d="100"/>
        </p:scale>
        <p:origin x="1512" y="2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tewart" userId="a2dc9f68-d47a-4fd3-a4a1-b3eccf3de9fc" providerId="ADAL" clId="{79A6F1DE-E514-4F43-A2AB-1EEC74ED31FB}"/>
    <pc:docChg chg="modSld">
      <pc:chgData name="Scott Stewart" userId="a2dc9f68-d47a-4fd3-a4a1-b3eccf3de9fc" providerId="ADAL" clId="{79A6F1DE-E514-4F43-A2AB-1EEC74ED31FB}" dt="2025-05-08T19:10:10.912" v="13" actId="20577"/>
      <pc:docMkLst>
        <pc:docMk/>
      </pc:docMkLst>
      <pc:sldChg chg="modNotesTx">
        <pc:chgData name="Scott Stewart" userId="a2dc9f68-d47a-4fd3-a4a1-b3eccf3de9fc" providerId="ADAL" clId="{79A6F1DE-E514-4F43-A2AB-1EEC74ED31FB}" dt="2025-05-08T19:09:52.540" v="10" actId="20577"/>
        <pc:sldMkLst>
          <pc:docMk/>
          <pc:sldMk cId="2214783467" sldId="259"/>
        </pc:sldMkLst>
      </pc:sldChg>
      <pc:sldChg chg="modNotesTx">
        <pc:chgData name="Scott Stewart" userId="a2dc9f68-d47a-4fd3-a4a1-b3eccf3de9fc" providerId="ADAL" clId="{79A6F1DE-E514-4F43-A2AB-1EEC74ED31FB}" dt="2025-05-08T19:10:00.422" v="12" actId="20577"/>
        <pc:sldMkLst>
          <pc:docMk/>
          <pc:sldMk cId="3928631957" sldId="266"/>
        </pc:sldMkLst>
      </pc:sldChg>
      <pc:sldChg chg="modNotesTx">
        <pc:chgData name="Scott Stewart" userId="a2dc9f68-d47a-4fd3-a4a1-b3eccf3de9fc" providerId="ADAL" clId="{79A6F1DE-E514-4F43-A2AB-1EEC74ED31FB}" dt="2025-05-08T19:10:10.912" v="13" actId="20577"/>
        <pc:sldMkLst>
          <pc:docMk/>
          <pc:sldMk cId="2389918011" sldId="2147480288"/>
        </pc:sldMkLst>
      </pc:sldChg>
      <pc:sldChg chg="modNotesTx">
        <pc:chgData name="Scott Stewart" userId="a2dc9f68-d47a-4fd3-a4a1-b3eccf3de9fc" providerId="ADAL" clId="{79A6F1DE-E514-4F43-A2AB-1EEC74ED31FB}" dt="2025-05-08T19:09:54.942" v="11" actId="20577"/>
        <pc:sldMkLst>
          <pc:docMk/>
          <pc:sldMk cId="2902050926" sldId="2147482555"/>
        </pc:sldMkLst>
      </pc:sldChg>
      <pc:sldChg chg="modNotesTx">
        <pc:chgData name="Scott Stewart" userId="a2dc9f68-d47a-4fd3-a4a1-b3eccf3de9fc" providerId="ADAL" clId="{79A6F1DE-E514-4F43-A2AB-1EEC74ED31FB}" dt="2025-05-08T19:08:47.538" v="0" actId="20577"/>
        <pc:sldMkLst>
          <pc:docMk/>
          <pc:sldMk cId="2684277562" sldId="2147483615"/>
        </pc:sldMkLst>
      </pc:sldChg>
      <pc:sldChg chg="modNotesTx">
        <pc:chgData name="Scott Stewart" userId="a2dc9f68-d47a-4fd3-a4a1-b3eccf3de9fc" providerId="ADAL" clId="{79A6F1DE-E514-4F43-A2AB-1EEC74ED31FB}" dt="2025-05-08T19:08:50.871" v="1" actId="20577"/>
        <pc:sldMkLst>
          <pc:docMk/>
          <pc:sldMk cId="1626581450" sldId="2147483624"/>
        </pc:sldMkLst>
      </pc:sldChg>
      <pc:sldChg chg="modNotesTx">
        <pc:chgData name="Scott Stewart" userId="a2dc9f68-d47a-4fd3-a4a1-b3eccf3de9fc" providerId="ADAL" clId="{79A6F1DE-E514-4F43-A2AB-1EEC74ED31FB}" dt="2025-05-08T19:09:25.125" v="8" actId="6549"/>
        <pc:sldMkLst>
          <pc:docMk/>
          <pc:sldMk cId="32970105" sldId="2147483626"/>
        </pc:sldMkLst>
      </pc:sldChg>
      <pc:sldChg chg="modNotesTx">
        <pc:chgData name="Scott Stewart" userId="a2dc9f68-d47a-4fd3-a4a1-b3eccf3de9fc" providerId="ADAL" clId="{79A6F1DE-E514-4F43-A2AB-1EEC74ED31FB}" dt="2025-05-08T19:09:03.667" v="4" actId="6549"/>
        <pc:sldMkLst>
          <pc:docMk/>
          <pc:sldMk cId="170225023" sldId="2147483627"/>
        </pc:sldMkLst>
      </pc:sldChg>
      <pc:sldChg chg="modNotesTx">
        <pc:chgData name="Scott Stewart" userId="a2dc9f68-d47a-4fd3-a4a1-b3eccf3de9fc" providerId="ADAL" clId="{79A6F1DE-E514-4F43-A2AB-1EEC74ED31FB}" dt="2025-05-08T19:09:10.536" v="5" actId="20577"/>
        <pc:sldMkLst>
          <pc:docMk/>
          <pc:sldMk cId="2164921474" sldId="2147483628"/>
        </pc:sldMkLst>
      </pc:sldChg>
      <pc:sldChg chg="modNotesTx">
        <pc:chgData name="Scott Stewart" userId="a2dc9f68-d47a-4fd3-a4a1-b3eccf3de9fc" providerId="ADAL" clId="{79A6F1DE-E514-4F43-A2AB-1EEC74ED31FB}" dt="2025-05-08T19:09:15.541" v="6" actId="20577"/>
        <pc:sldMkLst>
          <pc:docMk/>
          <pc:sldMk cId="3474576415" sldId="2147483629"/>
        </pc:sldMkLst>
      </pc:sldChg>
      <pc:sldChg chg="modNotesTx">
        <pc:chgData name="Scott Stewart" userId="a2dc9f68-d47a-4fd3-a4a1-b3eccf3de9fc" providerId="ADAL" clId="{79A6F1DE-E514-4F43-A2AB-1EEC74ED31FB}" dt="2025-05-08T19:09:30.703" v="9" actId="20577"/>
        <pc:sldMkLst>
          <pc:docMk/>
          <pc:sldMk cId="1651361282" sldId="2147483630"/>
        </pc:sldMkLst>
      </pc:sldChg>
      <pc:sldChg chg="modNotesTx">
        <pc:chgData name="Scott Stewart" userId="a2dc9f68-d47a-4fd3-a4a1-b3eccf3de9fc" providerId="ADAL" clId="{79A6F1DE-E514-4F43-A2AB-1EEC74ED31FB}" dt="2025-05-08T19:08:59.699" v="3" actId="6549"/>
        <pc:sldMkLst>
          <pc:docMk/>
          <pc:sldMk cId="2604547024" sldId="2147483633"/>
        </pc:sldMkLst>
      </pc:sldChg>
      <pc:sldChg chg="modNotesTx">
        <pc:chgData name="Scott Stewart" userId="a2dc9f68-d47a-4fd3-a4a1-b3eccf3de9fc" providerId="ADAL" clId="{79A6F1DE-E514-4F43-A2AB-1EEC74ED31FB}" dt="2025-05-08T19:09:19.931" v="7" actId="6549"/>
        <pc:sldMkLst>
          <pc:docMk/>
          <pc:sldMk cId="2199996260" sldId="2147483637"/>
        </pc:sldMkLst>
      </pc:sldChg>
      <pc:sldChg chg="modNotesTx">
        <pc:chgData name="Scott Stewart" userId="a2dc9f68-d47a-4fd3-a4a1-b3eccf3de9fc" providerId="ADAL" clId="{79A6F1DE-E514-4F43-A2AB-1EEC74ED31FB}" dt="2025-05-08T19:08:53.111" v="2" actId="20577"/>
        <pc:sldMkLst>
          <pc:docMk/>
          <pc:sldMk cId="1929153134" sldId="21474836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a:t>
            </a:fld>
            <a:endParaRPr lang="en-US"/>
          </a:p>
        </p:txBody>
      </p:sp>
    </p:spTree>
    <p:extLst>
      <p:ext uri="{BB962C8B-B14F-4D97-AF65-F5344CB8AC3E}">
        <p14:creationId xmlns:p14="http://schemas.microsoft.com/office/powerpoint/2010/main" val="286196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18</a:t>
            </a:fld>
            <a:endParaRPr lang="en-US"/>
          </a:p>
        </p:txBody>
      </p:sp>
    </p:spTree>
    <p:extLst>
      <p:ext uri="{BB962C8B-B14F-4D97-AF65-F5344CB8AC3E}">
        <p14:creationId xmlns:p14="http://schemas.microsoft.com/office/powerpoint/2010/main" val="860462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914B7-C294-90E7-90C5-9D8142B27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AB2D0-F660-0707-398B-32CDD3627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D588F-199B-3841-A0DF-449ECA4E4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105872-2B65-EB5F-A4C3-220076A65495}"/>
              </a:ext>
            </a:extLst>
          </p:cNvPr>
          <p:cNvSpPr>
            <a:spLocks noGrp="1"/>
          </p:cNvSpPr>
          <p:nvPr>
            <p:ph type="sldNum" sz="quarter" idx="5"/>
          </p:nvPr>
        </p:nvSpPr>
        <p:spPr/>
        <p:txBody>
          <a:bodyPr/>
          <a:lstStyle/>
          <a:p>
            <a:fld id="{F7C39E19-974F-4B90-B9A5-596933717C14}" type="slidenum">
              <a:rPr lang="en-US" smtClean="0"/>
              <a:t>20</a:t>
            </a:fld>
            <a:endParaRPr lang="en-US"/>
          </a:p>
        </p:txBody>
      </p:sp>
    </p:spTree>
    <p:extLst>
      <p:ext uri="{BB962C8B-B14F-4D97-AF65-F5344CB8AC3E}">
        <p14:creationId xmlns:p14="http://schemas.microsoft.com/office/powerpoint/2010/main" val="19854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22</a:t>
            </a:fld>
            <a:endParaRPr lang="en-US"/>
          </a:p>
        </p:txBody>
      </p:sp>
    </p:spTree>
    <p:extLst>
      <p:ext uri="{BB962C8B-B14F-4D97-AF65-F5344CB8AC3E}">
        <p14:creationId xmlns:p14="http://schemas.microsoft.com/office/powerpoint/2010/main" val="24554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24</a:t>
            </a:fld>
            <a:endParaRPr lang="en-US"/>
          </a:p>
        </p:txBody>
      </p:sp>
    </p:spTree>
    <p:extLst>
      <p:ext uri="{BB962C8B-B14F-4D97-AF65-F5344CB8AC3E}">
        <p14:creationId xmlns:p14="http://schemas.microsoft.com/office/powerpoint/2010/main" val="700469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endParaRPr lang="en-US" sz="10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387770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1DCFA-ED5C-558D-8616-827DA80B4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FD551-5018-FA46-121C-C777D7790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3572C-E6C0-B44F-D585-0B4F6D1EC227}"/>
              </a:ext>
            </a:extLst>
          </p:cNvPr>
          <p:cNvSpPr>
            <a:spLocks noGrp="1"/>
          </p:cNvSpPr>
          <p:nvPr>
            <p:ph type="body" idx="1"/>
          </p:nvPr>
        </p:nvSpPr>
        <p:spPr/>
        <p:txBody>
          <a:bodyPr/>
          <a:lstStyle/>
          <a:p>
            <a:endParaRPr lang="en-US" dirty="0">
              <a:latin typeface="Calibri" panose="020F0502020204030204" pitchFamily="34" charset="0"/>
              <a:ea typeface="Times New Roman" panose="02020603050405020304" pitchFamily="18" charset="0"/>
              <a:cs typeface="Calibri"/>
            </a:endParaRPr>
          </a:p>
        </p:txBody>
      </p:sp>
      <p:sp>
        <p:nvSpPr>
          <p:cNvPr id="4" name="Header Placeholder 3">
            <a:extLst>
              <a:ext uri="{FF2B5EF4-FFF2-40B4-BE49-F238E27FC236}">
                <a16:creationId xmlns:a16="http://schemas.microsoft.com/office/drawing/2014/main" id="{E80AA9DA-13D8-740E-3B37-D7B81E19C96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8ACD23-E965-5E77-49B9-2E120CEC5513}"/>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29B67EF-2C61-EFBF-ABB2-BF920FE6EE7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5/20/2025 2:47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9AF6239-5CCE-F533-C0ED-04145925F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50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3B642-7AAD-46E3-B1DE-CA9E409E11D3}" type="slidenum">
              <a:rPr lang="en-US" smtClean="0"/>
              <a:t>8</a:t>
            </a:fld>
            <a:endParaRPr lang="en-US"/>
          </a:p>
        </p:txBody>
      </p:sp>
    </p:spTree>
    <p:extLst>
      <p:ext uri="{BB962C8B-B14F-4D97-AF65-F5344CB8AC3E}">
        <p14:creationId xmlns:p14="http://schemas.microsoft.com/office/powerpoint/2010/main" val="30366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9</a:t>
            </a:fld>
            <a:endParaRPr lang="en-US"/>
          </a:p>
        </p:txBody>
      </p:sp>
    </p:spTree>
    <p:extLst>
      <p:ext uri="{BB962C8B-B14F-4D97-AF65-F5344CB8AC3E}">
        <p14:creationId xmlns:p14="http://schemas.microsoft.com/office/powerpoint/2010/main" val="210051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10</a:t>
            </a:fld>
            <a:endParaRPr lang="en-US"/>
          </a:p>
        </p:txBody>
      </p:sp>
    </p:spTree>
    <p:extLst>
      <p:ext uri="{BB962C8B-B14F-4D97-AF65-F5344CB8AC3E}">
        <p14:creationId xmlns:p14="http://schemas.microsoft.com/office/powerpoint/2010/main" val="227943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11</a:t>
            </a:fld>
            <a:endParaRPr lang="en-US"/>
          </a:p>
        </p:txBody>
      </p:sp>
    </p:spTree>
    <p:extLst>
      <p:ext uri="{BB962C8B-B14F-4D97-AF65-F5344CB8AC3E}">
        <p14:creationId xmlns:p14="http://schemas.microsoft.com/office/powerpoint/2010/main" val="256332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15</a:t>
            </a:fld>
            <a:endParaRPr lang="en-US"/>
          </a:p>
        </p:txBody>
      </p:sp>
    </p:spTree>
    <p:extLst>
      <p:ext uri="{BB962C8B-B14F-4D97-AF65-F5344CB8AC3E}">
        <p14:creationId xmlns:p14="http://schemas.microsoft.com/office/powerpoint/2010/main" val="1323575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5/20/2025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5/20/2025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3.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16" Type="http://schemas.openxmlformats.org/officeDocument/2006/relationships/slideLayout" Target="../slideLayouts/slideLayout33.xml"/><Relationship Id="rId11" Type="http://schemas.openxmlformats.org/officeDocument/2006/relationships/slideLayout" Target="../slideLayouts/slideLayout28.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82" Type="http://schemas.openxmlformats.org/officeDocument/2006/relationships/image" Target="../media/image1.png"/><Relationship Id="rId19" Type="http://schemas.openxmlformats.org/officeDocument/2006/relationships/slideLayout" Target="../slideLayouts/slideLayout3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83" Type="http://schemas.openxmlformats.org/officeDocument/2006/relationships/image" Target="../media/image2.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4" Type="http://schemas.openxmlformats.org/officeDocument/2006/relationships/slideLayout" Target="../slideLayouts/slideLayout41.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66"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675" r:id="rId17"/>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aka.ms/M365CopilotCommunity"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linkedin.com/in/scott-alexander-stewart/" TargetMode="External"/><Relationship Id="rId7" Type="http://schemas.openxmlformats.org/officeDocument/2006/relationships/hyperlink" Target="https://www.linkedin.com/in/ashurawat/"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hyperlink" Target="https://www.linkedin.com/in/2zzyq/" TargetMode="Externa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76DF1-45B1-5728-F3C3-5F5F721DF2B0}"/>
              </a:ext>
            </a:extLst>
          </p:cNvPr>
          <p:cNvSpPr>
            <a:spLocks noGrp="1"/>
          </p:cNvSpPr>
          <p:nvPr>
            <p:ph type="title" idx="4294967295"/>
          </p:nvPr>
        </p:nvSpPr>
        <p:spPr>
          <a:xfrm>
            <a:off x="457875" y="365125"/>
            <a:ext cx="11227024" cy="1325563"/>
          </a:xfrm>
        </p:spPr>
        <p:txBody>
          <a:bodyPr/>
          <a:lstStyle/>
          <a:p>
            <a:r>
              <a:rPr lang="en-US">
                <a:solidFill>
                  <a:schemeClr val="bg1"/>
                </a:solidFill>
              </a:rPr>
              <a:t>Slide Instructions</a:t>
            </a:r>
          </a:p>
        </p:txBody>
      </p:sp>
      <p:sp>
        <p:nvSpPr>
          <p:cNvPr id="5" name="Text Placeholder 4">
            <a:extLst>
              <a:ext uri="{FF2B5EF4-FFF2-40B4-BE49-F238E27FC236}">
                <a16:creationId xmlns:a16="http://schemas.microsoft.com/office/drawing/2014/main" id="{4192359C-B288-997E-81BD-31BC6CC941F2}"/>
              </a:ext>
            </a:extLst>
          </p:cNvPr>
          <p:cNvSpPr>
            <a:spLocks noGrp="1"/>
          </p:cNvSpPr>
          <p:nvPr>
            <p:ph type="body" sz="quarter" idx="4294967295"/>
          </p:nvPr>
        </p:nvSpPr>
        <p:spPr>
          <a:xfrm>
            <a:off x="584200" y="292100"/>
            <a:ext cx="11018520" cy="153888"/>
          </a:xfrm>
        </p:spPr>
        <p:txBody>
          <a:bodyPr>
            <a:normAutofit fontScale="25000" lnSpcReduction="20000"/>
          </a:bodyPr>
          <a:lstStyle/>
          <a:p>
            <a:r>
              <a:rPr lang="en-US"/>
              <a:t>M365 community conference template</a:t>
            </a:r>
          </a:p>
        </p:txBody>
      </p:sp>
      <p:sp>
        <p:nvSpPr>
          <p:cNvPr id="6" name="TextBox 5">
            <a:extLst>
              <a:ext uri="{FF2B5EF4-FFF2-40B4-BE49-F238E27FC236}">
                <a16:creationId xmlns:a16="http://schemas.microsoft.com/office/drawing/2014/main" id="{76FBA418-42D8-5CD2-25A2-E79FF20E78FC}"/>
              </a:ext>
            </a:extLst>
          </p:cNvPr>
          <p:cNvSpPr txBox="1"/>
          <p:nvPr/>
        </p:nvSpPr>
        <p:spPr>
          <a:xfrm>
            <a:off x="603580" y="1531209"/>
            <a:ext cx="11089678" cy="4447371"/>
          </a:xfrm>
          <a:prstGeom prst="rect">
            <a:avLst/>
          </a:prstGeom>
          <a:noFill/>
        </p:spPr>
        <p:txBody>
          <a:bodyPr wrap="square" lIns="0" tIns="0" rIns="0" bIns="0" rtlCol="0">
            <a:spAutoFit/>
          </a:bodyPr>
          <a:lstStyle/>
          <a:p>
            <a:pPr algn="l"/>
            <a:r>
              <a:rPr lang="en-US" sz="1400">
                <a:solidFill>
                  <a:schemeClr val="bg1"/>
                </a:solidFill>
              </a:rPr>
              <a:t>This template has multiple slide formats as well as both a light and dark template.  This pulls from our standard brand guidance for Microsoft 365 and Copilot templates. We have also included several standard Copilot presentation slides for easy access. Feel free to delete them if they are not a part of your presentation talk track. </a:t>
            </a:r>
          </a:p>
          <a:p>
            <a:pPr algn="l"/>
            <a:endParaRPr lang="en-US" sz="1400">
              <a:solidFill>
                <a:schemeClr val="bg1"/>
              </a:solidFill>
            </a:endParaRPr>
          </a:p>
          <a:p>
            <a:pPr algn="l"/>
            <a:r>
              <a:rPr lang="en-US" sz="1400">
                <a:solidFill>
                  <a:schemeClr val="bg1"/>
                </a:solidFill>
              </a:rPr>
              <a:t>Delete this slide before finalizing your presentation.  Below is the inventory of template slides:</a:t>
            </a:r>
          </a:p>
          <a:p>
            <a:pPr algn="l"/>
            <a:endParaRPr lang="en-US" sz="1400">
              <a:solidFill>
                <a:schemeClr val="bg1"/>
              </a:solidFill>
            </a:endParaRPr>
          </a:p>
          <a:p>
            <a:pPr algn="l"/>
            <a:r>
              <a:rPr lang="en-US" sz="1400">
                <a:solidFill>
                  <a:schemeClr val="bg1"/>
                </a:solidFill>
              </a:rPr>
              <a:t>Please leave and show the “Expertise and Tools for your Journey”, “News &amp; Community Content” and “Share Your Feedback” as your closing slides to share with all conference attendees. </a:t>
            </a:r>
          </a:p>
          <a:p>
            <a:pPr algn="l"/>
            <a:endParaRPr lang="en-US" sz="1400">
              <a:solidFill>
                <a:schemeClr val="bg1"/>
              </a:solidFill>
            </a:endParaRPr>
          </a:p>
          <a:p>
            <a:pPr algn="l"/>
            <a:r>
              <a:rPr lang="en-US" sz="1400">
                <a:solidFill>
                  <a:schemeClr val="bg1"/>
                </a:solidFill>
              </a:rPr>
              <a:t>Slide #2 – Walk in slide – optional</a:t>
            </a:r>
          </a:p>
          <a:p>
            <a:pPr algn="l"/>
            <a:r>
              <a:rPr lang="en-US" sz="1400">
                <a:solidFill>
                  <a:schemeClr val="bg1"/>
                </a:solidFill>
              </a:rPr>
              <a:t>Slide #3 – Conf branded Session title slide – </a:t>
            </a:r>
            <a:r>
              <a:rPr lang="en-US" sz="1400" b="1">
                <a:solidFill>
                  <a:schemeClr val="bg1"/>
                </a:solidFill>
              </a:rPr>
              <a:t>mandatory</a:t>
            </a:r>
          </a:p>
          <a:p>
            <a:pPr algn="l"/>
            <a:r>
              <a:rPr lang="en-US" sz="1400">
                <a:solidFill>
                  <a:schemeClr val="bg1"/>
                </a:solidFill>
              </a:rPr>
              <a:t>Slide #4 – Mobile app slide – </a:t>
            </a:r>
            <a:r>
              <a:rPr lang="en-US" sz="1400" b="1">
                <a:solidFill>
                  <a:schemeClr val="bg1"/>
                </a:solidFill>
              </a:rPr>
              <a:t>mandatory</a:t>
            </a:r>
          </a:p>
          <a:p>
            <a:pPr algn="l"/>
            <a:r>
              <a:rPr lang="en-US" sz="1400">
                <a:solidFill>
                  <a:schemeClr val="bg1"/>
                </a:solidFill>
              </a:rPr>
              <a:t>Slide #5-8 – Standard AI Halo / Copilot slides – optional</a:t>
            </a:r>
          </a:p>
          <a:p>
            <a:pPr algn="l"/>
            <a:r>
              <a:rPr lang="en-US" sz="1400">
                <a:solidFill>
                  <a:schemeClr val="bg1"/>
                </a:solidFill>
              </a:rPr>
              <a:t>Slide 9-10 – Copilot enablement support – </a:t>
            </a:r>
            <a:r>
              <a:rPr lang="en-US" sz="1400" b="1">
                <a:solidFill>
                  <a:schemeClr val="bg1"/>
                </a:solidFill>
              </a:rPr>
              <a:t>mandatory</a:t>
            </a:r>
            <a:r>
              <a:rPr lang="en-US" sz="1400">
                <a:solidFill>
                  <a:schemeClr val="bg1"/>
                </a:solidFill>
              </a:rPr>
              <a:t> if presenting on Copilot experiences</a:t>
            </a:r>
          </a:p>
          <a:p>
            <a:pPr algn="l"/>
            <a:r>
              <a:rPr lang="en-US" sz="1400">
                <a:solidFill>
                  <a:schemeClr val="bg1"/>
                </a:solidFill>
              </a:rPr>
              <a:t>Slide #11-15 – Example template slides – optional, to delete</a:t>
            </a:r>
          </a:p>
          <a:p>
            <a:pPr algn="l"/>
            <a:r>
              <a:rPr lang="en-US" sz="1400">
                <a:solidFill>
                  <a:schemeClr val="bg1"/>
                </a:solidFill>
              </a:rPr>
              <a:t>Slides #16-18 – Session closing slides – </a:t>
            </a:r>
            <a:r>
              <a:rPr lang="en-US" sz="1400" b="1">
                <a:solidFill>
                  <a:schemeClr val="bg1"/>
                </a:solidFill>
              </a:rPr>
              <a:t>mandatory</a:t>
            </a:r>
          </a:p>
          <a:p>
            <a:pPr algn="l"/>
            <a:r>
              <a:rPr lang="en-US" sz="1400">
                <a:solidFill>
                  <a:schemeClr val="bg1"/>
                </a:solidFill>
              </a:rPr>
              <a:t>Slide #19 – Upcoming conference dates - Walk out slide, requested</a:t>
            </a:r>
            <a:endParaRPr lang="en-US">
              <a:solidFill>
                <a:schemeClr val="bg1"/>
              </a:solidFill>
            </a:endParaRPr>
          </a:p>
          <a:p>
            <a:pPr algn="l"/>
            <a:endParaRPr lang="en-US">
              <a:solidFill>
                <a:schemeClr val="bg1"/>
              </a:solidFill>
            </a:endParaRPr>
          </a:p>
          <a:p>
            <a:pPr algn="l"/>
            <a:endParaRPr lang="en-US">
              <a:solidFill>
                <a:schemeClr val="bg1"/>
              </a:solidFill>
            </a:endParaRPr>
          </a:p>
          <a:p>
            <a:pPr algn="l"/>
            <a:r>
              <a:rPr lang="en-US" sz="1100">
                <a:solidFill>
                  <a:schemeClr val="bg1"/>
                </a:solidFill>
              </a:rPr>
              <a:t>Last Update: 4/8/25</a:t>
            </a:r>
          </a:p>
        </p:txBody>
      </p:sp>
    </p:spTree>
    <p:extLst>
      <p:ext uri="{BB962C8B-B14F-4D97-AF65-F5344CB8AC3E}">
        <p14:creationId xmlns:p14="http://schemas.microsoft.com/office/powerpoint/2010/main" val="25010333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B075-E122-9FB8-213C-776AA0057F22}"/>
              </a:ext>
            </a:extLst>
          </p:cNvPr>
          <p:cNvSpPr>
            <a:spLocks noGrp="1"/>
          </p:cNvSpPr>
          <p:nvPr>
            <p:ph type="title"/>
          </p:nvPr>
        </p:nvSpPr>
        <p:spPr>
          <a:xfrm>
            <a:off x="758597" y="3670088"/>
            <a:ext cx="8193024" cy="747897"/>
          </a:xfrm>
        </p:spPr>
        <p:txBody>
          <a:bodyPr/>
          <a:lstStyle/>
          <a:p>
            <a:r>
              <a:rPr lang="en-US"/>
              <a:t>Session Demos</a:t>
            </a:r>
          </a:p>
        </p:txBody>
      </p:sp>
    </p:spTree>
    <p:extLst>
      <p:ext uri="{BB962C8B-B14F-4D97-AF65-F5344CB8AC3E}">
        <p14:creationId xmlns:p14="http://schemas.microsoft.com/office/powerpoint/2010/main" val="260454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1326-3FCF-E0BE-71BA-E388DCB5DFE3}"/>
              </a:ext>
            </a:extLst>
          </p:cNvPr>
          <p:cNvSpPr>
            <a:spLocks noGrp="1"/>
          </p:cNvSpPr>
          <p:nvPr>
            <p:ph type="title"/>
          </p:nvPr>
        </p:nvSpPr>
        <p:spPr>
          <a:xfrm>
            <a:off x="774227" y="317718"/>
            <a:ext cx="11018245" cy="2724654"/>
          </a:xfrm>
        </p:spPr>
        <p:txBody>
          <a:bodyPr/>
          <a:lstStyle/>
          <a:p>
            <a:r>
              <a:rPr lang="en-US" b="0"/>
              <a:t>📂 </a:t>
            </a:r>
            <a:r>
              <a:rPr lang="en-US" b="0">
                <a:solidFill>
                  <a:schemeClr val="bg1"/>
                </a:solidFill>
              </a:rPr>
              <a:t>Getting Started with Doc Library</a:t>
            </a:r>
            <a:endParaRPr lang="en-US"/>
          </a:p>
        </p:txBody>
      </p:sp>
      <p:sp>
        <p:nvSpPr>
          <p:cNvPr id="4" name="TextBox 3">
            <a:extLst>
              <a:ext uri="{FF2B5EF4-FFF2-40B4-BE49-F238E27FC236}">
                <a16:creationId xmlns:a16="http://schemas.microsoft.com/office/drawing/2014/main" id="{A54B3339-0BEF-A898-08D5-87360B7915E2}"/>
              </a:ext>
            </a:extLst>
          </p:cNvPr>
          <p:cNvSpPr txBox="1"/>
          <p:nvPr/>
        </p:nvSpPr>
        <p:spPr>
          <a:xfrm>
            <a:off x="1885830" y="3527002"/>
            <a:ext cx="9906642" cy="1470211"/>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b="0">
                <a:solidFill>
                  <a:schemeClr val="bg1"/>
                </a:solidFill>
              </a:rPr>
              <a:t>Centralized submissions for consistent intake</a:t>
            </a:r>
          </a:p>
          <a:p>
            <a:pPr marL="285750" indent="-285750">
              <a:lnSpc>
                <a:spcPct val="200000"/>
              </a:lnSpc>
              <a:buFont typeface="Arial" panose="020B0604020202020204" pitchFamily="34" charset="0"/>
              <a:buChar char="•"/>
            </a:pPr>
            <a:r>
              <a:rPr lang="en-US" sz="2400">
                <a:solidFill>
                  <a:schemeClr val="bg1"/>
                </a:solidFill>
              </a:rPr>
              <a:t>Automated metadata extraction and s</a:t>
            </a:r>
            <a:r>
              <a:rPr lang="en-US" sz="2400" b="0">
                <a:solidFill>
                  <a:schemeClr val="bg1"/>
                </a:solidFill>
              </a:rPr>
              <a:t>tructured categorization</a:t>
            </a:r>
            <a:endParaRPr lang="en-US" sz="2400"/>
          </a:p>
        </p:txBody>
      </p:sp>
    </p:spTree>
    <p:extLst>
      <p:ext uri="{BB962C8B-B14F-4D97-AF65-F5344CB8AC3E}">
        <p14:creationId xmlns:p14="http://schemas.microsoft.com/office/powerpoint/2010/main" val="17022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2116AA-1E83-A33C-AC11-3EA01BAAA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AC803-44C1-907F-7016-44666F5EEC4A}"/>
              </a:ext>
            </a:extLst>
          </p:cNvPr>
          <p:cNvSpPr>
            <a:spLocks noGrp="1"/>
          </p:cNvSpPr>
          <p:nvPr>
            <p:ph type="title"/>
          </p:nvPr>
        </p:nvSpPr>
        <p:spPr/>
        <p:txBody>
          <a:bodyPr>
            <a:normAutofit/>
          </a:bodyPr>
          <a:lstStyle/>
          <a:p>
            <a:r>
              <a:rPr lang="en-US"/>
              <a:t>Create New Document Library</a:t>
            </a:r>
          </a:p>
        </p:txBody>
      </p:sp>
      <p:sp>
        <p:nvSpPr>
          <p:cNvPr id="8" name="Content Placeholder 7">
            <a:extLst>
              <a:ext uri="{FF2B5EF4-FFF2-40B4-BE49-F238E27FC236}">
                <a16:creationId xmlns:a16="http://schemas.microsoft.com/office/drawing/2014/main" id="{48BCF04E-03F7-C13E-4780-82ADC1E075F2}"/>
              </a:ext>
            </a:extLst>
          </p:cNvPr>
          <p:cNvSpPr>
            <a:spLocks noGrp="1"/>
          </p:cNvSpPr>
          <p:nvPr>
            <p:ph idx="1"/>
          </p:nvPr>
        </p:nvSpPr>
        <p:spPr>
          <a:xfrm>
            <a:off x="659217" y="1410810"/>
            <a:ext cx="11025681" cy="1177409"/>
          </a:xfrm>
        </p:spPr>
        <p:txBody>
          <a:bodyPr>
            <a:normAutofit/>
          </a:bodyPr>
          <a:lstStyle/>
          <a:p>
            <a:r>
              <a:rPr lang="en-US" sz="2400"/>
              <a:t>From blank or an existing library</a:t>
            </a:r>
          </a:p>
          <a:p>
            <a:r>
              <a:rPr lang="en-US" sz="2400"/>
              <a:t>From predefined templates (New Resume library template)</a:t>
            </a:r>
          </a:p>
        </p:txBody>
      </p:sp>
      <p:pic>
        <p:nvPicPr>
          <p:cNvPr id="6" name="Picture 5">
            <a:extLst>
              <a:ext uri="{FF2B5EF4-FFF2-40B4-BE49-F238E27FC236}">
                <a16:creationId xmlns:a16="http://schemas.microsoft.com/office/drawing/2014/main" id="{17B7221F-B52A-A28E-9846-AAC3F502D5A2}"/>
              </a:ext>
            </a:extLst>
          </p:cNvPr>
          <p:cNvPicPr>
            <a:picLocks noChangeAspect="1"/>
          </p:cNvPicPr>
          <p:nvPr/>
        </p:nvPicPr>
        <p:blipFill>
          <a:blip r:embed="rId2"/>
          <a:stretch>
            <a:fillRect/>
          </a:stretch>
        </p:blipFill>
        <p:spPr>
          <a:xfrm>
            <a:off x="2084520" y="2455958"/>
            <a:ext cx="7143895" cy="4126598"/>
          </a:xfrm>
          <a:prstGeom prst="rect">
            <a:avLst/>
          </a:prstGeom>
        </p:spPr>
      </p:pic>
    </p:spTree>
    <p:extLst>
      <p:ext uri="{BB962C8B-B14F-4D97-AF65-F5344CB8AC3E}">
        <p14:creationId xmlns:p14="http://schemas.microsoft.com/office/powerpoint/2010/main" val="30042815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E05176-F4F6-F266-9817-446E3C737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C812F-0AC1-D9FD-0135-0C33C71ADADA}"/>
              </a:ext>
            </a:extLst>
          </p:cNvPr>
          <p:cNvSpPr>
            <a:spLocks noGrp="1"/>
          </p:cNvSpPr>
          <p:nvPr>
            <p:ph type="title"/>
          </p:nvPr>
        </p:nvSpPr>
        <p:spPr/>
        <p:txBody>
          <a:bodyPr>
            <a:normAutofit/>
          </a:bodyPr>
          <a:lstStyle/>
          <a:p>
            <a:r>
              <a:rPr lang="en-US"/>
              <a:t>New forms experience</a:t>
            </a:r>
          </a:p>
        </p:txBody>
      </p:sp>
      <p:sp>
        <p:nvSpPr>
          <p:cNvPr id="3" name="Content Placeholder 2">
            <a:extLst>
              <a:ext uri="{FF2B5EF4-FFF2-40B4-BE49-F238E27FC236}">
                <a16:creationId xmlns:a16="http://schemas.microsoft.com/office/drawing/2014/main" id="{0C77ECC6-3671-B261-8FE0-6FC7448DAC0B}"/>
              </a:ext>
            </a:extLst>
          </p:cNvPr>
          <p:cNvSpPr>
            <a:spLocks noGrp="1"/>
          </p:cNvSpPr>
          <p:nvPr>
            <p:ph idx="1"/>
          </p:nvPr>
        </p:nvSpPr>
        <p:spPr>
          <a:xfrm>
            <a:off x="659217" y="1519297"/>
            <a:ext cx="11025681" cy="968182"/>
          </a:xfrm>
        </p:spPr>
        <p:txBody>
          <a:bodyPr>
            <a:normAutofit/>
          </a:bodyPr>
          <a:lstStyle/>
          <a:p>
            <a:r>
              <a:rPr lang="en-US" sz="2400"/>
              <a:t>Add columns to the list</a:t>
            </a:r>
          </a:p>
          <a:p>
            <a:r>
              <a:rPr lang="en-US" sz="2400"/>
              <a:t>Branching &amp; Trigger Automation</a:t>
            </a:r>
          </a:p>
        </p:txBody>
      </p:sp>
      <p:pic>
        <p:nvPicPr>
          <p:cNvPr id="4" name="Picture 3">
            <a:extLst>
              <a:ext uri="{FF2B5EF4-FFF2-40B4-BE49-F238E27FC236}">
                <a16:creationId xmlns:a16="http://schemas.microsoft.com/office/drawing/2014/main" id="{957BCC3B-FA65-BFCF-BDB1-D178DAAFCAA8}"/>
              </a:ext>
            </a:extLst>
          </p:cNvPr>
          <p:cNvPicPr>
            <a:picLocks noChangeAspect="1"/>
          </p:cNvPicPr>
          <p:nvPr/>
        </p:nvPicPr>
        <p:blipFill>
          <a:blip r:embed="rId2"/>
          <a:stretch>
            <a:fillRect/>
          </a:stretch>
        </p:blipFill>
        <p:spPr>
          <a:xfrm>
            <a:off x="732139" y="2665252"/>
            <a:ext cx="6128618" cy="3884807"/>
          </a:xfrm>
          <a:prstGeom prst="roundRect">
            <a:avLst>
              <a:gd name="adj" fmla="val 1038"/>
            </a:avLst>
          </a:prstGeom>
          <a:ln>
            <a:solidFill>
              <a:schemeClr val="bg1">
                <a:lumMod val="85000"/>
              </a:schemeClr>
            </a:solidFill>
          </a:ln>
        </p:spPr>
      </p:pic>
      <p:pic>
        <p:nvPicPr>
          <p:cNvPr id="7" name="Picture 6">
            <a:extLst>
              <a:ext uri="{FF2B5EF4-FFF2-40B4-BE49-F238E27FC236}">
                <a16:creationId xmlns:a16="http://schemas.microsoft.com/office/drawing/2014/main" id="{C527DBFE-A33E-AB78-7E0C-7F193B7AA9F9}"/>
              </a:ext>
            </a:extLst>
          </p:cNvPr>
          <p:cNvPicPr>
            <a:picLocks noChangeAspect="1"/>
          </p:cNvPicPr>
          <p:nvPr/>
        </p:nvPicPr>
        <p:blipFill>
          <a:blip r:embed="rId3"/>
          <a:stretch>
            <a:fillRect/>
          </a:stretch>
        </p:blipFill>
        <p:spPr>
          <a:xfrm>
            <a:off x="7010479" y="2665251"/>
            <a:ext cx="4667495" cy="3884807"/>
          </a:xfrm>
          <a:prstGeom prst="roundRect">
            <a:avLst>
              <a:gd name="adj" fmla="val 1728"/>
            </a:avLst>
          </a:prstGeom>
          <a:ln>
            <a:solidFill>
              <a:schemeClr val="bg1">
                <a:lumMod val="85000"/>
              </a:schemeClr>
            </a:solidFill>
          </a:ln>
        </p:spPr>
      </p:pic>
      <p:sp>
        <p:nvSpPr>
          <p:cNvPr id="6" name="Flowchart: Terminator 5">
            <a:extLst>
              <a:ext uri="{FF2B5EF4-FFF2-40B4-BE49-F238E27FC236}">
                <a16:creationId xmlns:a16="http://schemas.microsoft.com/office/drawing/2014/main" id="{B899C921-BE42-C54F-53AA-ADDEE8C2D61D}"/>
              </a:ext>
            </a:extLst>
          </p:cNvPr>
          <p:cNvSpPr/>
          <p:nvPr/>
        </p:nvSpPr>
        <p:spPr>
          <a:xfrm>
            <a:off x="9002700" y="539672"/>
            <a:ext cx="683051" cy="273990"/>
          </a:xfrm>
          <a:prstGeom prst="flowChartTerminator">
            <a:avLst/>
          </a:prstGeom>
          <a:solidFill>
            <a:srgbClr val="228286"/>
          </a:solidFill>
          <a:ln>
            <a:solidFill>
              <a:srgbClr val="2282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New</a:t>
            </a:r>
          </a:p>
        </p:txBody>
      </p:sp>
    </p:spTree>
    <p:extLst>
      <p:ext uri="{BB962C8B-B14F-4D97-AF65-F5344CB8AC3E}">
        <p14:creationId xmlns:p14="http://schemas.microsoft.com/office/powerpoint/2010/main" val="19782948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EFE-9340-0488-5987-0AC54CAF1553}"/>
              </a:ext>
            </a:extLst>
          </p:cNvPr>
          <p:cNvSpPr>
            <a:spLocks noGrp="1"/>
          </p:cNvSpPr>
          <p:nvPr>
            <p:ph type="title"/>
          </p:nvPr>
        </p:nvSpPr>
        <p:spPr/>
        <p:txBody>
          <a:bodyPr/>
          <a:lstStyle/>
          <a:p>
            <a:r>
              <a:rPr lang="en-US"/>
              <a:t>Autofill from files</a:t>
            </a:r>
          </a:p>
        </p:txBody>
      </p:sp>
      <p:sp>
        <p:nvSpPr>
          <p:cNvPr id="8" name="Content Placeholder 7">
            <a:extLst>
              <a:ext uri="{FF2B5EF4-FFF2-40B4-BE49-F238E27FC236}">
                <a16:creationId xmlns:a16="http://schemas.microsoft.com/office/drawing/2014/main" id="{7C3EBBC8-08A3-88DB-D7B9-A8934D1D8360}"/>
              </a:ext>
            </a:extLst>
          </p:cNvPr>
          <p:cNvSpPr>
            <a:spLocks noGrp="1"/>
          </p:cNvSpPr>
          <p:nvPr>
            <p:ph idx="1"/>
          </p:nvPr>
        </p:nvSpPr>
        <p:spPr>
          <a:xfrm>
            <a:off x="668399" y="1138512"/>
            <a:ext cx="11025681" cy="975931"/>
          </a:xfrm>
        </p:spPr>
        <p:txBody>
          <a:bodyPr>
            <a:normAutofit/>
          </a:bodyPr>
          <a:lstStyle/>
          <a:p>
            <a:r>
              <a:rPr lang="en-US" sz="2400"/>
              <a:t>Suggested Columns</a:t>
            </a:r>
          </a:p>
          <a:p>
            <a:r>
              <a:rPr lang="en-US" sz="2400"/>
              <a:t>Content extracted from documents</a:t>
            </a:r>
          </a:p>
        </p:txBody>
      </p:sp>
      <p:pic>
        <p:nvPicPr>
          <p:cNvPr id="7" name="Picture 6">
            <a:extLst>
              <a:ext uri="{FF2B5EF4-FFF2-40B4-BE49-F238E27FC236}">
                <a16:creationId xmlns:a16="http://schemas.microsoft.com/office/drawing/2014/main" id="{2F406748-D3E5-6210-0F63-97C12F5A069A}"/>
              </a:ext>
            </a:extLst>
          </p:cNvPr>
          <p:cNvPicPr>
            <a:picLocks noChangeAspect="1"/>
          </p:cNvPicPr>
          <p:nvPr/>
        </p:nvPicPr>
        <p:blipFill>
          <a:blip r:embed="rId2"/>
          <a:stretch>
            <a:fillRect/>
          </a:stretch>
        </p:blipFill>
        <p:spPr>
          <a:xfrm>
            <a:off x="391059" y="2114443"/>
            <a:ext cx="7056253" cy="3858162"/>
          </a:xfrm>
          <a:prstGeom prst="rect">
            <a:avLst/>
          </a:prstGeom>
        </p:spPr>
      </p:pic>
      <p:pic>
        <p:nvPicPr>
          <p:cNvPr id="10" name="Picture 9">
            <a:extLst>
              <a:ext uri="{FF2B5EF4-FFF2-40B4-BE49-F238E27FC236}">
                <a16:creationId xmlns:a16="http://schemas.microsoft.com/office/drawing/2014/main" id="{575DFE52-99FB-9DCC-3F65-85453EDE2334}"/>
              </a:ext>
            </a:extLst>
          </p:cNvPr>
          <p:cNvPicPr>
            <a:picLocks noChangeAspect="1"/>
          </p:cNvPicPr>
          <p:nvPr/>
        </p:nvPicPr>
        <p:blipFill>
          <a:blip r:embed="rId3"/>
          <a:stretch>
            <a:fillRect/>
          </a:stretch>
        </p:blipFill>
        <p:spPr>
          <a:xfrm>
            <a:off x="7619052" y="3843534"/>
            <a:ext cx="3903288" cy="2573378"/>
          </a:xfrm>
          <a:prstGeom prst="rect">
            <a:avLst/>
          </a:prstGeom>
        </p:spPr>
      </p:pic>
      <p:sp>
        <p:nvSpPr>
          <p:cNvPr id="11" name="Flowchart: Terminator 10">
            <a:extLst>
              <a:ext uri="{FF2B5EF4-FFF2-40B4-BE49-F238E27FC236}">
                <a16:creationId xmlns:a16="http://schemas.microsoft.com/office/drawing/2014/main" id="{1EABCB62-8589-673C-9138-80D8FB0D0404}"/>
              </a:ext>
            </a:extLst>
          </p:cNvPr>
          <p:cNvSpPr/>
          <p:nvPr/>
        </p:nvSpPr>
        <p:spPr>
          <a:xfrm>
            <a:off x="8401560" y="547422"/>
            <a:ext cx="683051" cy="273990"/>
          </a:xfrm>
          <a:prstGeom prst="flowChartTerminator">
            <a:avLst/>
          </a:prstGeom>
          <a:solidFill>
            <a:srgbClr val="228286"/>
          </a:solidFill>
          <a:ln>
            <a:solidFill>
              <a:srgbClr val="2282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New</a:t>
            </a:r>
          </a:p>
        </p:txBody>
      </p:sp>
    </p:spTree>
    <p:extLst>
      <p:ext uri="{BB962C8B-B14F-4D97-AF65-F5344CB8AC3E}">
        <p14:creationId xmlns:p14="http://schemas.microsoft.com/office/powerpoint/2010/main" val="117113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058B-6DD0-B56D-274D-D0A5C1C3FA0C}"/>
              </a:ext>
            </a:extLst>
          </p:cNvPr>
          <p:cNvSpPr>
            <a:spLocks noGrp="1"/>
          </p:cNvSpPr>
          <p:nvPr>
            <p:ph type="title"/>
          </p:nvPr>
        </p:nvSpPr>
        <p:spPr>
          <a:xfrm>
            <a:off x="656121" y="480447"/>
            <a:ext cx="11192333" cy="2368869"/>
          </a:xfrm>
        </p:spPr>
        <p:txBody>
          <a:bodyPr/>
          <a:lstStyle/>
          <a:p>
            <a:r>
              <a:rPr lang="en-US" b="0"/>
              <a:t>⚙️</a:t>
            </a:r>
            <a:r>
              <a:rPr lang="en-US" b="0">
                <a:solidFill>
                  <a:schemeClr val="tx1"/>
                </a:solidFill>
              </a:rPr>
              <a:t> </a:t>
            </a:r>
            <a:r>
              <a:rPr lang="en-US" b="0">
                <a:solidFill>
                  <a:schemeClr val="bg1"/>
                </a:solidFill>
              </a:rPr>
              <a:t>Automating with Rules</a:t>
            </a:r>
            <a:endParaRPr lang="en-US">
              <a:solidFill>
                <a:schemeClr val="bg1"/>
              </a:solidFill>
            </a:endParaRPr>
          </a:p>
        </p:txBody>
      </p:sp>
      <p:sp>
        <p:nvSpPr>
          <p:cNvPr id="3" name="TextBox 2">
            <a:extLst>
              <a:ext uri="{FF2B5EF4-FFF2-40B4-BE49-F238E27FC236}">
                <a16:creationId xmlns:a16="http://schemas.microsoft.com/office/drawing/2014/main" id="{78EA8FE8-60F3-1677-C145-F99821F46E62}"/>
              </a:ext>
            </a:extLst>
          </p:cNvPr>
          <p:cNvSpPr txBox="1"/>
          <p:nvPr/>
        </p:nvSpPr>
        <p:spPr>
          <a:xfrm>
            <a:off x="1703976" y="3069812"/>
            <a:ext cx="9563292" cy="2208874"/>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a:solidFill>
                  <a:schemeClr val="bg1"/>
                </a:solidFill>
              </a:rPr>
              <a:t>Reduced manual input with auto-filled fields</a:t>
            </a:r>
          </a:p>
          <a:p>
            <a:pPr marL="285750" indent="-285750">
              <a:lnSpc>
                <a:spcPct val="200000"/>
              </a:lnSpc>
              <a:buFont typeface="Arial" panose="020B0604020202020204" pitchFamily="34" charset="0"/>
              <a:buChar char="•"/>
            </a:pPr>
            <a:r>
              <a:rPr lang="en-US" sz="2400">
                <a:solidFill>
                  <a:schemeClr val="bg1"/>
                </a:solidFill>
              </a:rPr>
              <a:t>Dynamic value assignment based on metadata</a:t>
            </a:r>
          </a:p>
          <a:p>
            <a:pPr marL="285750" indent="-285750">
              <a:lnSpc>
                <a:spcPct val="200000"/>
              </a:lnSpc>
              <a:buFont typeface="Arial" panose="020B0604020202020204" pitchFamily="34" charset="0"/>
              <a:buChar char="•"/>
            </a:pPr>
            <a:r>
              <a:rPr lang="en-US" sz="2400">
                <a:solidFill>
                  <a:schemeClr val="bg1"/>
                </a:solidFill>
              </a:rPr>
              <a:t>Real-time alerts to stakeholders</a:t>
            </a:r>
          </a:p>
        </p:txBody>
      </p:sp>
    </p:spTree>
    <p:extLst>
      <p:ext uri="{BB962C8B-B14F-4D97-AF65-F5344CB8AC3E}">
        <p14:creationId xmlns:p14="http://schemas.microsoft.com/office/powerpoint/2010/main" val="216492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706B65-F4A7-6DA1-1AE0-F05DA684A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D44B0-A23A-891C-B76D-0964A3F2ED7C}"/>
              </a:ext>
            </a:extLst>
          </p:cNvPr>
          <p:cNvSpPr>
            <a:spLocks noGrp="1"/>
          </p:cNvSpPr>
          <p:nvPr>
            <p:ph type="title"/>
          </p:nvPr>
        </p:nvSpPr>
        <p:spPr/>
        <p:txBody>
          <a:bodyPr>
            <a:normAutofit/>
          </a:bodyPr>
          <a:lstStyle/>
          <a:p>
            <a:r>
              <a:rPr lang="en-US"/>
              <a:t>Create Rules</a:t>
            </a:r>
          </a:p>
        </p:txBody>
      </p:sp>
      <p:pic>
        <p:nvPicPr>
          <p:cNvPr id="10" name="Picture 9">
            <a:extLst>
              <a:ext uri="{FF2B5EF4-FFF2-40B4-BE49-F238E27FC236}">
                <a16:creationId xmlns:a16="http://schemas.microsoft.com/office/drawing/2014/main" id="{D5639D18-4DEC-602A-EE60-195768EB00CB}"/>
              </a:ext>
            </a:extLst>
          </p:cNvPr>
          <p:cNvPicPr>
            <a:picLocks noChangeAspect="1"/>
          </p:cNvPicPr>
          <p:nvPr/>
        </p:nvPicPr>
        <p:blipFill>
          <a:blip r:embed="rId2"/>
          <a:stretch>
            <a:fillRect/>
          </a:stretch>
        </p:blipFill>
        <p:spPr>
          <a:xfrm>
            <a:off x="3355933" y="1437198"/>
            <a:ext cx="4718260" cy="3275672"/>
          </a:xfrm>
          <a:prstGeom prst="rect">
            <a:avLst/>
          </a:prstGeom>
        </p:spPr>
      </p:pic>
      <p:pic>
        <p:nvPicPr>
          <p:cNvPr id="13" name="Picture 12">
            <a:extLst>
              <a:ext uri="{FF2B5EF4-FFF2-40B4-BE49-F238E27FC236}">
                <a16:creationId xmlns:a16="http://schemas.microsoft.com/office/drawing/2014/main" id="{3E2C28A6-ABF7-39B1-4B15-D962AA0A64EC}"/>
              </a:ext>
            </a:extLst>
          </p:cNvPr>
          <p:cNvPicPr>
            <a:picLocks noChangeAspect="1"/>
          </p:cNvPicPr>
          <p:nvPr/>
        </p:nvPicPr>
        <p:blipFill>
          <a:blip r:embed="rId3"/>
          <a:stretch>
            <a:fillRect/>
          </a:stretch>
        </p:blipFill>
        <p:spPr>
          <a:xfrm>
            <a:off x="5628444" y="2821723"/>
            <a:ext cx="5436371" cy="3751297"/>
          </a:xfrm>
          <a:prstGeom prst="rect">
            <a:avLst/>
          </a:prstGeom>
        </p:spPr>
      </p:pic>
      <p:pic>
        <p:nvPicPr>
          <p:cNvPr id="18" name="Picture 17">
            <a:extLst>
              <a:ext uri="{FF2B5EF4-FFF2-40B4-BE49-F238E27FC236}">
                <a16:creationId xmlns:a16="http://schemas.microsoft.com/office/drawing/2014/main" id="{1FD7BA12-4A0E-439C-DEE7-84F5495F7AC2}"/>
              </a:ext>
            </a:extLst>
          </p:cNvPr>
          <p:cNvPicPr>
            <a:picLocks noChangeAspect="1"/>
          </p:cNvPicPr>
          <p:nvPr/>
        </p:nvPicPr>
        <p:blipFill>
          <a:blip r:embed="rId4"/>
          <a:stretch>
            <a:fillRect/>
          </a:stretch>
        </p:blipFill>
        <p:spPr>
          <a:xfrm>
            <a:off x="409073" y="1437198"/>
            <a:ext cx="2878818" cy="1579429"/>
          </a:xfrm>
          <a:prstGeom prst="rect">
            <a:avLst/>
          </a:prstGeom>
        </p:spPr>
      </p:pic>
    </p:spTree>
    <p:extLst>
      <p:ext uri="{BB962C8B-B14F-4D97-AF65-F5344CB8AC3E}">
        <p14:creationId xmlns:p14="http://schemas.microsoft.com/office/powerpoint/2010/main" val="285404466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24DB-7AB8-7CB1-8584-66718069E102}"/>
              </a:ext>
            </a:extLst>
          </p:cNvPr>
          <p:cNvSpPr>
            <a:spLocks noGrp="1"/>
          </p:cNvSpPr>
          <p:nvPr>
            <p:ph type="title"/>
          </p:nvPr>
        </p:nvSpPr>
        <p:spPr/>
        <p:txBody>
          <a:bodyPr/>
          <a:lstStyle/>
          <a:p>
            <a:r>
              <a:rPr lang="en-US"/>
              <a:t>Receive Notifications from the Rule</a:t>
            </a:r>
          </a:p>
        </p:txBody>
      </p:sp>
      <p:pic>
        <p:nvPicPr>
          <p:cNvPr id="1026" name="Picture 2">
            <a:extLst>
              <a:ext uri="{FF2B5EF4-FFF2-40B4-BE49-F238E27FC236}">
                <a16:creationId xmlns:a16="http://schemas.microsoft.com/office/drawing/2014/main" id="{0E9E3A42-2CB1-2772-992A-B4D9EBF28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199" y="3088518"/>
            <a:ext cx="4591436" cy="33146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4FF9E8-6306-921B-6D99-62466F1E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66" y="1740730"/>
            <a:ext cx="6094206"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0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7A58-1036-912B-BE28-469FE9469F7C}"/>
              </a:ext>
            </a:extLst>
          </p:cNvPr>
          <p:cNvSpPr>
            <a:spLocks noGrp="1"/>
          </p:cNvSpPr>
          <p:nvPr>
            <p:ph type="title"/>
          </p:nvPr>
        </p:nvSpPr>
        <p:spPr>
          <a:xfrm>
            <a:off x="648237" y="302217"/>
            <a:ext cx="10624107" cy="2750949"/>
          </a:xfrm>
        </p:spPr>
        <p:txBody>
          <a:bodyPr/>
          <a:lstStyle/>
          <a:p>
            <a:r>
              <a:rPr lang="en-US" b="0"/>
              <a:t>📅</a:t>
            </a:r>
            <a:r>
              <a:rPr lang="en-US" b="0">
                <a:solidFill>
                  <a:schemeClr val="tx1"/>
                </a:solidFill>
              </a:rPr>
              <a:t> </a:t>
            </a:r>
            <a:r>
              <a:rPr lang="en-US" b="0">
                <a:solidFill>
                  <a:schemeClr val="bg1"/>
                </a:solidFill>
              </a:rPr>
              <a:t>Managing Due Dates &amp; Views</a:t>
            </a:r>
            <a:endParaRPr lang="en-US">
              <a:solidFill>
                <a:schemeClr val="bg1"/>
              </a:solidFill>
            </a:endParaRPr>
          </a:p>
        </p:txBody>
      </p:sp>
      <p:sp>
        <p:nvSpPr>
          <p:cNvPr id="3" name="TextBox 2">
            <a:extLst>
              <a:ext uri="{FF2B5EF4-FFF2-40B4-BE49-F238E27FC236}">
                <a16:creationId xmlns:a16="http://schemas.microsoft.com/office/drawing/2014/main" id="{1F47FC10-43E4-68B8-5523-F3EC3153C44A}"/>
              </a:ext>
            </a:extLst>
          </p:cNvPr>
          <p:cNvSpPr txBox="1"/>
          <p:nvPr/>
        </p:nvSpPr>
        <p:spPr>
          <a:xfrm>
            <a:off x="1696092" y="3298409"/>
            <a:ext cx="9206965" cy="2208874"/>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a:solidFill>
                  <a:schemeClr val="bg1"/>
                </a:solidFill>
              </a:rPr>
              <a:t>Focused task visibility per user through views</a:t>
            </a:r>
          </a:p>
          <a:p>
            <a:pPr marL="285750" indent="-285750">
              <a:lnSpc>
                <a:spcPct val="200000"/>
              </a:lnSpc>
              <a:buFont typeface="Arial" panose="020B0604020202020204" pitchFamily="34" charset="0"/>
              <a:buChar char="•"/>
            </a:pPr>
            <a:r>
              <a:rPr lang="en-US" sz="2400">
                <a:solidFill>
                  <a:schemeClr val="bg1"/>
                </a:solidFill>
              </a:rPr>
              <a:t>Proactive reminders for accountability</a:t>
            </a:r>
          </a:p>
          <a:p>
            <a:pPr marL="285750" indent="-285750">
              <a:lnSpc>
                <a:spcPct val="200000"/>
              </a:lnSpc>
              <a:buFont typeface="Arial" panose="020B0604020202020204" pitchFamily="34" charset="0"/>
              <a:buChar char="•"/>
            </a:pPr>
            <a:endParaRPr lang="en-US" sz="2400">
              <a:solidFill>
                <a:schemeClr val="bg1"/>
              </a:solidFill>
            </a:endParaRPr>
          </a:p>
        </p:txBody>
      </p:sp>
      <p:sp>
        <p:nvSpPr>
          <p:cNvPr id="4" name="Flowchart: Terminator 3">
            <a:extLst>
              <a:ext uri="{FF2B5EF4-FFF2-40B4-BE49-F238E27FC236}">
                <a16:creationId xmlns:a16="http://schemas.microsoft.com/office/drawing/2014/main" id="{4DD0D4A6-2BDF-A6AC-3E4F-3DD40CDE1276}"/>
              </a:ext>
            </a:extLst>
          </p:cNvPr>
          <p:cNvSpPr/>
          <p:nvPr/>
        </p:nvSpPr>
        <p:spPr>
          <a:xfrm>
            <a:off x="10656279" y="2246476"/>
            <a:ext cx="683051" cy="273990"/>
          </a:xfrm>
          <a:prstGeom prst="flowChartTerminator">
            <a:avLst/>
          </a:prstGeom>
          <a:solidFill>
            <a:srgbClr val="228286"/>
          </a:solidFill>
          <a:ln>
            <a:solidFill>
              <a:srgbClr val="2282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New</a:t>
            </a:r>
          </a:p>
        </p:txBody>
      </p:sp>
    </p:spTree>
    <p:extLst>
      <p:ext uri="{BB962C8B-B14F-4D97-AF65-F5344CB8AC3E}">
        <p14:creationId xmlns:p14="http://schemas.microsoft.com/office/powerpoint/2010/main" val="347457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BF487-E7EB-B9A3-86D4-A0F396B01D95}"/>
              </a:ext>
            </a:extLst>
          </p:cNvPr>
          <p:cNvSpPr>
            <a:spLocks noGrp="1"/>
          </p:cNvSpPr>
          <p:nvPr>
            <p:ph type="title"/>
          </p:nvPr>
        </p:nvSpPr>
        <p:spPr/>
        <p:txBody>
          <a:bodyPr>
            <a:normAutofit/>
          </a:bodyPr>
          <a:lstStyle/>
          <a:p>
            <a:r>
              <a:rPr lang="en-US"/>
              <a:t>Rules – Date column and Reminder</a:t>
            </a:r>
          </a:p>
        </p:txBody>
      </p:sp>
      <p:pic>
        <p:nvPicPr>
          <p:cNvPr id="9" name="Picture 8">
            <a:extLst>
              <a:ext uri="{FF2B5EF4-FFF2-40B4-BE49-F238E27FC236}">
                <a16:creationId xmlns:a16="http://schemas.microsoft.com/office/drawing/2014/main" id="{F95C7037-F28F-1AB9-6B38-0F240DB7E744}"/>
              </a:ext>
            </a:extLst>
          </p:cNvPr>
          <p:cNvPicPr>
            <a:picLocks noChangeAspect="1"/>
          </p:cNvPicPr>
          <p:nvPr/>
        </p:nvPicPr>
        <p:blipFill>
          <a:blip r:embed="rId2"/>
          <a:stretch>
            <a:fillRect/>
          </a:stretch>
        </p:blipFill>
        <p:spPr>
          <a:xfrm>
            <a:off x="796531" y="1283131"/>
            <a:ext cx="2878818" cy="1579429"/>
          </a:xfrm>
          <a:prstGeom prst="rect">
            <a:avLst/>
          </a:prstGeom>
        </p:spPr>
      </p:pic>
      <p:pic>
        <p:nvPicPr>
          <p:cNvPr id="15" name="Picture 14">
            <a:extLst>
              <a:ext uri="{FF2B5EF4-FFF2-40B4-BE49-F238E27FC236}">
                <a16:creationId xmlns:a16="http://schemas.microsoft.com/office/drawing/2014/main" id="{B2DFEC9B-37F6-2968-7A15-5A3E99E17769}"/>
              </a:ext>
            </a:extLst>
          </p:cNvPr>
          <p:cNvPicPr>
            <a:picLocks noChangeAspect="1"/>
          </p:cNvPicPr>
          <p:nvPr/>
        </p:nvPicPr>
        <p:blipFill>
          <a:blip r:embed="rId3"/>
          <a:stretch>
            <a:fillRect/>
          </a:stretch>
        </p:blipFill>
        <p:spPr>
          <a:xfrm>
            <a:off x="3804880" y="1283131"/>
            <a:ext cx="4988633" cy="2850017"/>
          </a:xfrm>
          <a:prstGeom prst="rect">
            <a:avLst/>
          </a:prstGeom>
        </p:spPr>
      </p:pic>
      <p:pic>
        <p:nvPicPr>
          <p:cNvPr id="11" name="Picture 10">
            <a:extLst>
              <a:ext uri="{FF2B5EF4-FFF2-40B4-BE49-F238E27FC236}">
                <a16:creationId xmlns:a16="http://schemas.microsoft.com/office/drawing/2014/main" id="{0F8FF9E8-1DB7-F875-A8CB-302A3778F840}"/>
              </a:ext>
            </a:extLst>
          </p:cNvPr>
          <p:cNvPicPr>
            <a:picLocks noChangeAspect="1"/>
          </p:cNvPicPr>
          <p:nvPr/>
        </p:nvPicPr>
        <p:blipFill>
          <a:blip r:embed="rId4"/>
          <a:stretch>
            <a:fillRect/>
          </a:stretch>
        </p:blipFill>
        <p:spPr>
          <a:xfrm>
            <a:off x="5375328" y="3301007"/>
            <a:ext cx="5660955" cy="3191867"/>
          </a:xfrm>
          <a:prstGeom prst="rect">
            <a:avLst/>
          </a:prstGeom>
        </p:spPr>
      </p:pic>
      <p:sp>
        <p:nvSpPr>
          <p:cNvPr id="16" name="Flowchart: Terminator 15">
            <a:extLst>
              <a:ext uri="{FF2B5EF4-FFF2-40B4-BE49-F238E27FC236}">
                <a16:creationId xmlns:a16="http://schemas.microsoft.com/office/drawing/2014/main" id="{B86B1A71-1689-7C11-853D-70C9B99F222B}"/>
              </a:ext>
            </a:extLst>
          </p:cNvPr>
          <p:cNvSpPr/>
          <p:nvPr/>
        </p:nvSpPr>
        <p:spPr>
          <a:xfrm>
            <a:off x="10540327" y="524174"/>
            <a:ext cx="683051" cy="273990"/>
          </a:xfrm>
          <a:prstGeom prst="flowChartTerminator">
            <a:avLst/>
          </a:prstGeom>
          <a:solidFill>
            <a:srgbClr val="228286"/>
          </a:solidFill>
          <a:ln>
            <a:solidFill>
              <a:srgbClr val="2282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New</a:t>
            </a:r>
          </a:p>
        </p:txBody>
      </p:sp>
    </p:spTree>
    <p:extLst>
      <p:ext uri="{BB962C8B-B14F-4D97-AF65-F5344CB8AC3E}">
        <p14:creationId xmlns:p14="http://schemas.microsoft.com/office/powerpoint/2010/main" val="758416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786173"/>
            <a:ext cx="10640406" cy="1329595"/>
          </a:xfrm>
        </p:spPr>
        <p:txBody>
          <a:bodyPr/>
          <a:lstStyle/>
          <a:p>
            <a:r>
              <a:rPr lang="en-US" sz="4800" b="0"/>
              <a:t>Simplifying Business Processes with SharePoint Automations</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a:t>Scott Stewart, Alex Spitsyn, &amp; Ashu Rawat</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a:t>5/8/2025</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D9B9C-934E-6B87-9C2E-F8BB341BBD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1E90E0-7457-9091-BB4D-929FFCF3D66F}"/>
              </a:ext>
            </a:extLst>
          </p:cNvPr>
          <p:cNvSpPr>
            <a:spLocks noGrp="1"/>
          </p:cNvSpPr>
          <p:nvPr>
            <p:ph type="title"/>
          </p:nvPr>
        </p:nvSpPr>
        <p:spPr>
          <a:xfrm>
            <a:off x="687652" y="2351764"/>
            <a:ext cx="11067812" cy="747897"/>
          </a:xfrm>
        </p:spPr>
        <p:txBody>
          <a:bodyPr/>
          <a:lstStyle/>
          <a:p>
            <a:r>
              <a:rPr lang="en-US" b="0"/>
              <a:t>🚀 </a:t>
            </a:r>
            <a:r>
              <a:rPr lang="en-US" b="0">
                <a:solidFill>
                  <a:schemeClr val="bg1"/>
                </a:solidFill>
              </a:rPr>
              <a:t>Quick Steps</a:t>
            </a:r>
            <a:endParaRPr lang="en-US">
              <a:solidFill>
                <a:schemeClr val="bg1"/>
              </a:solidFill>
            </a:endParaRPr>
          </a:p>
        </p:txBody>
      </p:sp>
      <p:sp>
        <p:nvSpPr>
          <p:cNvPr id="3" name="TextBox 2">
            <a:extLst>
              <a:ext uri="{FF2B5EF4-FFF2-40B4-BE49-F238E27FC236}">
                <a16:creationId xmlns:a16="http://schemas.microsoft.com/office/drawing/2014/main" id="{B4DEC85A-03B0-9D01-1EB0-1E2D851FB428}"/>
              </a:ext>
            </a:extLst>
          </p:cNvPr>
          <p:cNvSpPr txBox="1"/>
          <p:nvPr/>
        </p:nvSpPr>
        <p:spPr>
          <a:xfrm>
            <a:off x="1777266" y="3429000"/>
            <a:ext cx="9435757" cy="1470211"/>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b="0" i="0" kern="1200">
                <a:solidFill>
                  <a:schemeClr val="bg1"/>
                </a:solidFill>
                <a:effectLst/>
                <a:latin typeface="+mn-lt"/>
                <a:ea typeface="+mn-ea"/>
                <a:cs typeface="+mn-cs"/>
              </a:rPr>
              <a:t>One-click file routing based on logic</a:t>
            </a:r>
          </a:p>
          <a:p>
            <a:pPr marL="285750" indent="-285750">
              <a:lnSpc>
                <a:spcPct val="200000"/>
              </a:lnSpc>
              <a:buFont typeface="Arial" panose="020B0604020202020204" pitchFamily="34" charset="0"/>
              <a:buChar char="•"/>
            </a:pPr>
            <a:r>
              <a:rPr lang="en-US" sz="2400" b="0" i="0" kern="1200">
                <a:solidFill>
                  <a:schemeClr val="bg1"/>
                </a:solidFill>
                <a:effectLst/>
                <a:latin typeface="+mn-lt"/>
                <a:ea typeface="+mn-ea"/>
                <a:cs typeface="+mn-cs"/>
              </a:rPr>
              <a:t>Simple action customization for your list or library</a:t>
            </a:r>
          </a:p>
        </p:txBody>
      </p:sp>
      <p:sp>
        <p:nvSpPr>
          <p:cNvPr id="2" name="Flowchart: Terminator 1">
            <a:extLst>
              <a:ext uri="{FF2B5EF4-FFF2-40B4-BE49-F238E27FC236}">
                <a16:creationId xmlns:a16="http://schemas.microsoft.com/office/drawing/2014/main" id="{28C52241-C566-1065-6FAD-1055118F5F12}"/>
              </a:ext>
            </a:extLst>
          </p:cNvPr>
          <p:cNvSpPr/>
          <p:nvPr/>
        </p:nvSpPr>
        <p:spPr>
          <a:xfrm>
            <a:off x="5320881" y="2214769"/>
            <a:ext cx="683051" cy="273990"/>
          </a:xfrm>
          <a:prstGeom prst="flowChartTerminator">
            <a:avLst/>
          </a:prstGeom>
          <a:solidFill>
            <a:srgbClr val="228286"/>
          </a:solidFill>
          <a:ln>
            <a:solidFill>
              <a:srgbClr val="2282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New</a:t>
            </a:r>
          </a:p>
        </p:txBody>
      </p:sp>
    </p:spTree>
    <p:extLst>
      <p:ext uri="{BB962C8B-B14F-4D97-AF65-F5344CB8AC3E}">
        <p14:creationId xmlns:p14="http://schemas.microsoft.com/office/powerpoint/2010/main" val="219999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661512-0F98-1E1F-25BD-4A3052C39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405E3-5E01-638B-306A-A6A22147B5F8}"/>
              </a:ext>
            </a:extLst>
          </p:cNvPr>
          <p:cNvSpPr>
            <a:spLocks noGrp="1"/>
          </p:cNvSpPr>
          <p:nvPr>
            <p:ph type="title"/>
          </p:nvPr>
        </p:nvSpPr>
        <p:spPr/>
        <p:txBody>
          <a:bodyPr>
            <a:normAutofit/>
          </a:bodyPr>
          <a:lstStyle/>
          <a:p>
            <a:r>
              <a:rPr lang="en-US"/>
              <a:t>Define custom commands as Quick Steps</a:t>
            </a:r>
          </a:p>
        </p:txBody>
      </p:sp>
      <p:pic>
        <p:nvPicPr>
          <p:cNvPr id="4" name="Picture 3">
            <a:extLst>
              <a:ext uri="{FF2B5EF4-FFF2-40B4-BE49-F238E27FC236}">
                <a16:creationId xmlns:a16="http://schemas.microsoft.com/office/drawing/2014/main" id="{816DB443-08E9-7D34-27B5-8D0FB3FFF9B3}"/>
              </a:ext>
            </a:extLst>
          </p:cNvPr>
          <p:cNvPicPr>
            <a:picLocks noChangeAspect="1"/>
          </p:cNvPicPr>
          <p:nvPr/>
        </p:nvPicPr>
        <p:blipFill>
          <a:blip r:embed="rId2"/>
          <a:stretch>
            <a:fillRect/>
          </a:stretch>
        </p:blipFill>
        <p:spPr>
          <a:xfrm>
            <a:off x="3641825" y="1345343"/>
            <a:ext cx="5653315" cy="3953761"/>
          </a:xfrm>
          <a:prstGeom prst="rect">
            <a:avLst/>
          </a:prstGeom>
        </p:spPr>
      </p:pic>
      <p:pic>
        <p:nvPicPr>
          <p:cNvPr id="7" name="Picture 6">
            <a:extLst>
              <a:ext uri="{FF2B5EF4-FFF2-40B4-BE49-F238E27FC236}">
                <a16:creationId xmlns:a16="http://schemas.microsoft.com/office/drawing/2014/main" id="{2573FCB4-F44F-C1A7-FAAE-509976137D3E}"/>
              </a:ext>
            </a:extLst>
          </p:cNvPr>
          <p:cNvPicPr>
            <a:picLocks noChangeAspect="1"/>
          </p:cNvPicPr>
          <p:nvPr/>
        </p:nvPicPr>
        <p:blipFill>
          <a:blip r:embed="rId3"/>
          <a:stretch>
            <a:fillRect/>
          </a:stretch>
        </p:blipFill>
        <p:spPr>
          <a:xfrm>
            <a:off x="568267" y="1345343"/>
            <a:ext cx="3073558" cy="1682836"/>
          </a:xfrm>
          <a:prstGeom prst="rect">
            <a:avLst/>
          </a:prstGeom>
        </p:spPr>
      </p:pic>
      <p:sp>
        <p:nvSpPr>
          <p:cNvPr id="6" name="TextBox 5">
            <a:extLst>
              <a:ext uri="{FF2B5EF4-FFF2-40B4-BE49-F238E27FC236}">
                <a16:creationId xmlns:a16="http://schemas.microsoft.com/office/drawing/2014/main" id="{B01D45C4-02E0-0625-CE02-4D94C9799E48}"/>
              </a:ext>
            </a:extLst>
          </p:cNvPr>
          <p:cNvSpPr txBox="1"/>
          <p:nvPr/>
        </p:nvSpPr>
        <p:spPr>
          <a:xfrm>
            <a:off x="1228518" y="3839351"/>
            <a:ext cx="1668342" cy="369332"/>
          </a:xfrm>
          <a:prstGeom prst="rect">
            <a:avLst/>
          </a:prstGeom>
          <a:noFill/>
        </p:spPr>
        <p:txBody>
          <a:bodyPr wrap="none" rtlCol="0">
            <a:spAutoFit/>
          </a:bodyPr>
          <a:lstStyle/>
          <a:p>
            <a:r>
              <a:rPr lang="en-US"/>
              <a:t>Execute a Flow</a:t>
            </a:r>
          </a:p>
        </p:txBody>
      </p:sp>
      <p:pic>
        <p:nvPicPr>
          <p:cNvPr id="12" name="Picture 11">
            <a:extLst>
              <a:ext uri="{FF2B5EF4-FFF2-40B4-BE49-F238E27FC236}">
                <a16:creationId xmlns:a16="http://schemas.microsoft.com/office/drawing/2014/main" id="{6A1A3016-25F1-C344-DEDD-4E07251C22D8}"/>
              </a:ext>
            </a:extLst>
          </p:cNvPr>
          <p:cNvPicPr>
            <a:picLocks noChangeAspect="1"/>
          </p:cNvPicPr>
          <p:nvPr/>
        </p:nvPicPr>
        <p:blipFill>
          <a:blip r:embed="rId4"/>
          <a:stretch>
            <a:fillRect/>
          </a:stretch>
        </p:blipFill>
        <p:spPr>
          <a:xfrm>
            <a:off x="508060" y="4208683"/>
            <a:ext cx="3605024" cy="2225883"/>
          </a:xfrm>
          <a:prstGeom prst="rect">
            <a:avLst/>
          </a:prstGeom>
        </p:spPr>
      </p:pic>
      <p:pic>
        <p:nvPicPr>
          <p:cNvPr id="14" name="Picture 13">
            <a:extLst>
              <a:ext uri="{FF2B5EF4-FFF2-40B4-BE49-F238E27FC236}">
                <a16:creationId xmlns:a16="http://schemas.microsoft.com/office/drawing/2014/main" id="{A59A6391-772F-1653-0C25-EA7A3D0EA0CE}"/>
              </a:ext>
            </a:extLst>
          </p:cNvPr>
          <p:cNvPicPr>
            <a:picLocks noChangeAspect="1"/>
          </p:cNvPicPr>
          <p:nvPr/>
        </p:nvPicPr>
        <p:blipFill>
          <a:blip r:embed="rId5"/>
          <a:stretch>
            <a:fillRect/>
          </a:stretch>
        </p:blipFill>
        <p:spPr>
          <a:xfrm>
            <a:off x="8078918" y="4200586"/>
            <a:ext cx="3605025" cy="2233980"/>
          </a:xfrm>
          <a:prstGeom prst="rect">
            <a:avLst/>
          </a:prstGeom>
        </p:spPr>
      </p:pic>
      <p:sp>
        <p:nvSpPr>
          <p:cNvPr id="15" name="TextBox 14">
            <a:extLst>
              <a:ext uri="{FF2B5EF4-FFF2-40B4-BE49-F238E27FC236}">
                <a16:creationId xmlns:a16="http://schemas.microsoft.com/office/drawing/2014/main" id="{BB047E6D-EC77-5B1B-866E-A2B1F94F7D95}"/>
              </a:ext>
            </a:extLst>
          </p:cNvPr>
          <p:cNvSpPr txBox="1"/>
          <p:nvPr/>
        </p:nvSpPr>
        <p:spPr>
          <a:xfrm>
            <a:off x="9295140" y="3831254"/>
            <a:ext cx="1103892" cy="369332"/>
          </a:xfrm>
          <a:prstGeom prst="rect">
            <a:avLst/>
          </a:prstGeom>
          <a:noFill/>
        </p:spPr>
        <p:txBody>
          <a:bodyPr wrap="none" rtlCol="0">
            <a:spAutoFit/>
          </a:bodyPr>
          <a:lstStyle/>
          <a:p>
            <a:r>
              <a:rPr lang="en-US"/>
              <a:t>Copy File</a:t>
            </a:r>
          </a:p>
        </p:txBody>
      </p:sp>
      <p:sp>
        <p:nvSpPr>
          <p:cNvPr id="20" name="Flowchart: Terminator 19">
            <a:extLst>
              <a:ext uri="{FF2B5EF4-FFF2-40B4-BE49-F238E27FC236}">
                <a16:creationId xmlns:a16="http://schemas.microsoft.com/office/drawing/2014/main" id="{65C568C9-AB97-251F-8214-6914AD278BEC}"/>
              </a:ext>
            </a:extLst>
          </p:cNvPr>
          <p:cNvSpPr/>
          <p:nvPr/>
        </p:nvSpPr>
        <p:spPr>
          <a:xfrm>
            <a:off x="11168008" y="493177"/>
            <a:ext cx="683051" cy="273990"/>
          </a:xfrm>
          <a:prstGeom prst="flowChartTerminator">
            <a:avLst/>
          </a:prstGeom>
          <a:solidFill>
            <a:srgbClr val="228286"/>
          </a:solidFill>
          <a:ln>
            <a:solidFill>
              <a:srgbClr val="2282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New</a:t>
            </a:r>
          </a:p>
        </p:txBody>
      </p:sp>
    </p:spTree>
    <p:extLst>
      <p:ext uri="{BB962C8B-B14F-4D97-AF65-F5344CB8AC3E}">
        <p14:creationId xmlns:p14="http://schemas.microsoft.com/office/powerpoint/2010/main" val="3892436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9A6652-EE5B-B40E-3C00-C7D046B7FE57}"/>
              </a:ext>
            </a:extLst>
          </p:cNvPr>
          <p:cNvSpPr>
            <a:spLocks noGrp="1"/>
          </p:cNvSpPr>
          <p:nvPr>
            <p:ph type="title"/>
          </p:nvPr>
        </p:nvSpPr>
        <p:spPr>
          <a:xfrm>
            <a:off x="687652" y="2529995"/>
            <a:ext cx="11067812" cy="747897"/>
          </a:xfrm>
        </p:spPr>
        <p:txBody>
          <a:bodyPr/>
          <a:lstStyle/>
          <a:p>
            <a:r>
              <a:rPr lang="en-US" b="0"/>
              <a:t>     </a:t>
            </a:r>
            <a:r>
              <a:rPr lang="en-US" b="0">
                <a:solidFill>
                  <a:schemeClr val="bg1"/>
                </a:solidFill>
              </a:rPr>
              <a:t>Approvals</a:t>
            </a:r>
            <a:endParaRPr lang="en-US">
              <a:solidFill>
                <a:schemeClr val="bg1"/>
              </a:solidFill>
            </a:endParaRPr>
          </a:p>
        </p:txBody>
      </p:sp>
      <p:sp>
        <p:nvSpPr>
          <p:cNvPr id="3" name="TextBox 2">
            <a:extLst>
              <a:ext uri="{FF2B5EF4-FFF2-40B4-BE49-F238E27FC236}">
                <a16:creationId xmlns:a16="http://schemas.microsoft.com/office/drawing/2014/main" id="{5D69C13D-9EEF-2E9D-8D90-FC91699B1A08}"/>
              </a:ext>
            </a:extLst>
          </p:cNvPr>
          <p:cNvSpPr txBox="1"/>
          <p:nvPr/>
        </p:nvSpPr>
        <p:spPr>
          <a:xfrm>
            <a:off x="1414564" y="3305014"/>
            <a:ext cx="9861960" cy="1470211"/>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b="0" i="0" kern="1200">
                <a:solidFill>
                  <a:schemeClr val="bg1"/>
                </a:solidFill>
                <a:effectLst/>
                <a:latin typeface="+mn-lt"/>
                <a:ea typeface="+mn-ea"/>
                <a:cs typeface="+mn-cs"/>
              </a:rPr>
              <a:t>Structured, multi-stage decision flows</a:t>
            </a:r>
          </a:p>
          <a:p>
            <a:pPr marL="285750" indent="-285750">
              <a:lnSpc>
                <a:spcPct val="200000"/>
              </a:lnSpc>
              <a:buFont typeface="Arial" panose="020B0604020202020204" pitchFamily="34" charset="0"/>
              <a:buChar char="•"/>
            </a:pPr>
            <a:r>
              <a:rPr lang="en-US" sz="2400" b="0" i="0" kern="1200">
                <a:solidFill>
                  <a:schemeClr val="bg1"/>
                </a:solidFill>
                <a:effectLst/>
                <a:latin typeface="+mn-lt"/>
                <a:ea typeface="+mn-ea"/>
                <a:cs typeface="+mn-cs"/>
              </a:rPr>
              <a:t>Fast-tracked leadership requests with no-confirmation routing</a:t>
            </a:r>
          </a:p>
        </p:txBody>
      </p:sp>
      <p:grpSp>
        <p:nvGrpSpPr>
          <p:cNvPr id="7" name="Graphic 5" descr="Checkbox Checked outline">
            <a:extLst>
              <a:ext uri="{FF2B5EF4-FFF2-40B4-BE49-F238E27FC236}">
                <a16:creationId xmlns:a16="http://schemas.microsoft.com/office/drawing/2014/main" id="{7608372F-DF4D-37D7-5C1A-62A07D67329D}"/>
              </a:ext>
            </a:extLst>
          </p:cNvPr>
          <p:cNvGrpSpPr/>
          <p:nvPr/>
        </p:nvGrpSpPr>
        <p:grpSpPr>
          <a:xfrm>
            <a:off x="785571" y="2656293"/>
            <a:ext cx="495300" cy="495300"/>
            <a:chOff x="615089" y="3956266"/>
            <a:chExt cx="495300" cy="495300"/>
          </a:xfrm>
          <a:solidFill>
            <a:srgbClr val="0B87DE"/>
          </a:solidFill>
        </p:grpSpPr>
        <p:sp>
          <p:nvSpPr>
            <p:cNvPr id="8" name="Freeform: Shape 7">
              <a:extLst>
                <a:ext uri="{FF2B5EF4-FFF2-40B4-BE49-F238E27FC236}">
                  <a16:creationId xmlns:a16="http://schemas.microsoft.com/office/drawing/2014/main" id="{4202AAC6-D324-5621-D8DD-498A567E989A}"/>
                </a:ext>
              </a:extLst>
            </p:cNvPr>
            <p:cNvSpPr/>
            <p:nvPr/>
          </p:nvSpPr>
          <p:spPr>
            <a:xfrm>
              <a:off x="615089" y="3956266"/>
              <a:ext cx="495300" cy="495300"/>
            </a:xfrm>
            <a:custGeom>
              <a:avLst/>
              <a:gdLst>
                <a:gd name="connsiteX0" fmla="*/ 476250 w 495300"/>
                <a:gd name="connsiteY0" fmla="*/ 19050 h 495300"/>
                <a:gd name="connsiteX1" fmla="*/ 476250 w 495300"/>
                <a:gd name="connsiteY1" fmla="*/ 476250 h 495300"/>
                <a:gd name="connsiteX2" fmla="*/ 19050 w 495300"/>
                <a:gd name="connsiteY2" fmla="*/ 476250 h 495300"/>
                <a:gd name="connsiteX3" fmla="*/ 19050 w 495300"/>
                <a:gd name="connsiteY3" fmla="*/ 19050 h 495300"/>
                <a:gd name="connsiteX4" fmla="*/ 476250 w 495300"/>
                <a:gd name="connsiteY4" fmla="*/ 19050 h 495300"/>
                <a:gd name="connsiteX5" fmla="*/ 495300 w 495300"/>
                <a:gd name="connsiteY5" fmla="*/ 0 h 495300"/>
                <a:gd name="connsiteX6" fmla="*/ 0 w 495300"/>
                <a:gd name="connsiteY6" fmla="*/ 0 h 495300"/>
                <a:gd name="connsiteX7" fmla="*/ 0 w 495300"/>
                <a:gd name="connsiteY7" fmla="*/ 495300 h 495300"/>
                <a:gd name="connsiteX8" fmla="*/ 495300 w 495300"/>
                <a:gd name="connsiteY8" fmla="*/ 495300 h 495300"/>
                <a:gd name="connsiteX9" fmla="*/ 495300 w 495300"/>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495300">
                  <a:moveTo>
                    <a:pt x="476250" y="19050"/>
                  </a:moveTo>
                  <a:lnTo>
                    <a:pt x="476250" y="476250"/>
                  </a:lnTo>
                  <a:lnTo>
                    <a:pt x="19050" y="476250"/>
                  </a:lnTo>
                  <a:lnTo>
                    <a:pt x="19050" y="19050"/>
                  </a:lnTo>
                  <a:lnTo>
                    <a:pt x="476250" y="19050"/>
                  </a:lnTo>
                  <a:moveTo>
                    <a:pt x="495300" y="0"/>
                  </a:moveTo>
                  <a:lnTo>
                    <a:pt x="0" y="0"/>
                  </a:lnTo>
                  <a:lnTo>
                    <a:pt x="0" y="495300"/>
                  </a:lnTo>
                  <a:lnTo>
                    <a:pt x="495300" y="495300"/>
                  </a:lnTo>
                  <a:lnTo>
                    <a:pt x="495300" y="0"/>
                  </a:lnTo>
                  <a:close/>
                </a:path>
              </a:pathLst>
            </a:custGeom>
            <a:solidFill>
              <a:srgbClr val="0B87DE"/>
            </a:solidFill>
            <a:ln w="38100" cap="flat">
              <a:solidFill>
                <a:srgbClr val="0B87DE"/>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00A3B3-C6DD-1C3F-B01C-A4D35AF068C9}"/>
                </a:ext>
              </a:extLst>
            </p:cNvPr>
            <p:cNvSpPr/>
            <p:nvPr/>
          </p:nvSpPr>
          <p:spPr>
            <a:xfrm>
              <a:off x="694079" y="4073356"/>
              <a:ext cx="337318" cy="244040"/>
            </a:xfrm>
            <a:custGeom>
              <a:avLst/>
              <a:gdLst>
                <a:gd name="connsiteX0" fmla="*/ 106747 w 337318"/>
                <a:gd name="connsiteY0" fmla="*/ 244040 h 244040"/>
                <a:gd name="connsiteX1" fmla="*/ 0 w 337318"/>
                <a:gd name="connsiteY1" fmla="*/ 137293 h 244040"/>
                <a:gd name="connsiteX2" fmla="*/ 13468 w 337318"/>
                <a:gd name="connsiteY2" fmla="*/ 123825 h 244040"/>
                <a:gd name="connsiteX3" fmla="*/ 106747 w 337318"/>
                <a:gd name="connsiteY3" fmla="*/ 217103 h 244040"/>
                <a:gd name="connsiteX4" fmla="*/ 323850 w 337318"/>
                <a:gd name="connsiteY4" fmla="*/ 0 h 244040"/>
                <a:gd name="connsiteX5" fmla="*/ 337318 w 337318"/>
                <a:gd name="connsiteY5" fmla="*/ 13468 h 244040"/>
                <a:gd name="connsiteX6" fmla="*/ 106747 w 337318"/>
                <a:gd name="connsiteY6" fmla="*/ 244040 h 2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18" h="244040">
                  <a:moveTo>
                    <a:pt x="106747" y="244040"/>
                  </a:moveTo>
                  <a:lnTo>
                    <a:pt x="0" y="137293"/>
                  </a:lnTo>
                  <a:lnTo>
                    <a:pt x="13468" y="123825"/>
                  </a:lnTo>
                  <a:lnTo>
                    <a:pt x="106747" y="217103"/>
                  </a:lnTo>
                  <a:lnTo>
                    <a:pt x="323850" y="0"/>
                  </a:lnTo>
                  <a:lnTo>
                    <a:pt x="337318" y="13468"/>
                  </a:lnTo>
                  <a:lnTo>
                    <a:pt x="106747" y="244040"/>
                  </a:lnTo>
                  <a:close/>
                </a:path>
              </a:pathLst>
            </a:custGeom>
            <a:solidFill>
              <a:srgbClr val="0B87DE"/>
            </a:solidFill>
            <a:ln w="38100" cap="flat">
              <a:solidFill>
                <a:srgbClr val="0B87DE"/>
              </a:solidFill>
              <a:prstDash val="solid"/>
              <a:miter/>
            </a:ln>
          </p:spPr>
          <p:txBody>
            <a:bodyPr rtlCol="0" anchor="ctr"/>
            <a:lstStyle/>
            <a:p>
              <a:endParaRPr lang="en-US"/>
            </a:p>
          </p:txBody>
        </p:sp>
      </p:grpSp>
    </p:spTree>
    <p:extLst>
      <p:ext uri="{BB962C8B-B14F-4D97-AF65-F5344CB8AC3E}">
        <p14:creationId xmlns:p14="http://schemas.microsoft.com/office/powerpoint/2010/main" val="3297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22923A-45B9-0E86-C746-BE6594C53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C690C-C891-B0B9-CDA6-950C218F1FA2}"/>
              </a:ext>
            </a:extLst>
          </p:cNvPr>
          <p:cNvSpPr>
            <a:spLocks noGrp="1"/>
          </p:cNvSpPr>
          <p:nvPr>
            <p:ph type="title"/>
          </p:nvPr>
        </p:nvSpPr>
        <p:spPr/>
        <p:txBody>
          <a:bodyPr>
            <a:normAutofit/>
          </a:bodyPr>
          <a:lstStyle/>
          <a:p>
            <a:r>
              <a:rPr lang="en-US"/>
              <a:t>Approvals</a:t>
            </a:r>
          </a:p>
        </p:txBody>
      </p:sp>
      <p:pic>
        <p:nvPicPr>
          <p:cNvPr id="3074" name="Picture 2">
            <a:extLst>
              <a:ext uri="{FF2B5EF4-FFF2-40B4-BE49-F238E27FC236}">
                <a16:creationId xmlns:a16="http://schemas.microsoft.com/office/drawing/2014/main" id="{A2923A35-87EF-E267-6174-AC37688AF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617" y="1991530"/>
            <a:ext cx="4359282" cy="45642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45A17A7-63AE-B003-5EE7-175173B256CD}"/>
              </a:ext>
            </a:extLst>
          </p:cNvPr>
          <p:cNvSpPr txBox="1"/>
          <p:nvPr/>
        </p:nvSpPr>
        <p:spPr>
          <a:xfrm>
            <a:off x="1768743" y="1529698"/>
            <a:ext cx="3446437" cy="369332"/>
          </a:xfrm>
          <a:prstGeom prst="rect">
            <a:avLst/>
          </a:prstGeom>
          <a:noFill/>
        </p:spPr>
        <p:txBody>
          <a:bodyPr wrap="square">
            <a:spAutoFit/>
          </a:bodyPr>
          <a:lstStyle/>
          <a:p>
            <a:r>
              <a:rPr lang="en-US"/>
              <a:t>Approvals within SharePoint</a:t>
            </a:r>
          </a:p>
        </p:txBody>
      </p:sp>
      <p:sp>
        <p:nvSpPr>
          <p:cNvPr id="9" name="TextBox 8">
            <a:extLst>
              <a:ext uri="{FF2B5EF4-FFF2-40B4-BE49-F238E27FC236}">
                <a16:creationId xmlns:a16="http://schemas.microsoft.com/office/drawing/2014/main" id="{059FBC8A-F211-9D67-042A-B26A0119017E}"/>
              </a:ext>
            </a:extLst>
          </p:cNvPr>
          <p:cNvSpPr txBox="1"/>
          <p:nvPr/>
        </p:nvSpPr>
        <p:spPr>
          <a:xfrm>
            <a:off x="7610678" y="1529698"/>
            <a:ext cx="3789159" cy="369332"/>
          </a:xfrm>
          <a:prstGeom prst="rect">
            <a:avLst/>
          </a:prstGeom>
          <a:noFill/>
        </p:spPr>
        <p:txBody>
          <a:bodyPr wrap="square">
            <a:spAutoFit/>
          </a:bodyPr>
          <a:lstStyle/>
          <a:p>
            <a:r>
              <a:rPr lang="en-US"/>
              <a:t>Approvals within </a:t>
            </a:r>
            <a:r>
              <a:rPr lang="en-US" err="1"/>
              <a:t>PowerAutomate</a:t>
            </a:r>
            <a:endParaRPr lang="en-US"/>
          </a:p>
        </p:txBody>
      </p:sp>
      <p:pic>
        <p:nvPicPr>
          <p:cNvPr id="3076" name="Picture 4">
            <a:extLst>
              <a:ext uri="{FF2B5EF4-FFF2-40B4-BE49-F238E27FC236}">
                <a16:creationId xmlns:a16="http://schemas.microsoft.com/office/drawing/2014/main" id="{BE08BB3B-7D28-DA4E-B0C6-A5B7D07E2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01" y="1991531"/>
            <a:ext cx="6396291" cy="456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5176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1BDDC706-DCD7-3D81-2651-0A9FE7A27F4D}"/>
              </a:ext>
            </a:extLst>
          </p:cNvPr>
          <p:cNvSpPr/>
          <p:nvPr/>
        </p:nvSpPr>
        <p:spPr bwMode="auto">
          <a:xfrm>
            <a:off x="8300645" y="1445147"/>
            <a:ext cx="3782292" cy="5296616"/>
          </a:xfrm>
          <a:prstGeom prst="round2SameRect">
            <a:avLst>
              <a:gd name="adj1" fmla="val 5607"/>
              <a:gd name="adj2" fmla="val 0"/>
            </a:avLst>
          </a:prstGeom>
          <a:solidFill>
            <a:srgbClr val="00000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l" defTabSz="932742" rtl="0" eaLnBrk="1" fontAlgn="auto" latinLnBrk="0" hangingPunct="1">
              <a:lnSpc>
                <a:spcPct val="100000"/>
              </a:lnSpc>
              <a:spcBef>
                <a:spcPct val="20000"/>
              </a:spcBef>
              <a:spcAft>
                <a:spcPts val="0"/>
              </a:spcAft>
              <a:buClrTx/>
              <a:buSzPct val="90000"/>
              <a:tabLst/>
              <a:defRPr/>
            </a:pPr>
            <a:endParaRPr lang="en-US" sz="1400" b="0" i="0" u="none" strike="noStrike" kern="1200" cap="none" spc="0" normalizeH="0" baseline="0" noProof="0">
              <a:ln>
                <a:noFill/>
              </a:ln>
              <a:solidFill>
                <a:srgbClr val="FFFFFF"/>
              </a:solidFill>
              <a:effectLst/>
              <a:uLnTx/>
              <a:uFillTx/>
              <a:latin typeface="Segoe UI"/>
              <a:cs typeface="Segoe UI"/>
            </a:endParaRPr>
          </a:p>
        </p:txBody>
      </p:sp>
      <p:sp>
        <p:nvSpPr>
          <p:cNvPr id="4" name="TextBox 62">
            <a:extLst>
              <a:ext uri="{FF2B5EF4-FFF2-40B4-BE49-F238E27FC236}">
                <a16:creationId xmlns:a16="http://schemas.microsoft.com/office/drawing/2014/main" id="{BB362F71-BB97-0190-48A4-4FA2C9B537D0}"/>
              </a:ext>
            </a:extLst>
          </p:cNvPr>
          <p:cNvSpPr txBox="1"/>
          <p:nvPr/>
        </p:nvSpPr>
        <p:spPr>
          <a:xfrm>
            <a:off x="8550125" y="1694015"/>
            <a:ext cx="3479748" cy="4907522"/>
          </a:xfrm>
          <a:prstGeom prst="rect">
            <a:avLst/>
          </a:prstGeom>
        </p:spPr>
        <p:txBody>
          <a:bodyPr vert="horz" lIns="0" tIns="0" rIns="0" bIns="0" rtlCol="0" anchor="t">
            <a:noAutofit/>
          </a:bodyPr>
          <a:lstStyle>
            <a:defPPr>
              <a:defRPr lang="en-US"/>
            </a:defPPr>
            <a:lvl1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kumimoji="0" sz="1600" b="0" i="0" u="none" strike="noStrike" kern="1200" cap="none" spc="0" normalizeH="0" baseline="0">
                <a:ln>
                  <a:noFill/>
                </a:ln>
                <a:solidFill>
                  <a:srgbClr val="2F2F2F"/>
                </a:solidFill>
                <a:effectLst/>
                <a:uLnTx/>
                <a:uFillTx/>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defRPr/>
            </a:pPr>
            <a:r>
              <a:rPr lang="en-US" sz="1800">
                <a:solidFill>
                  <a:srgbClr val="FFFFFF"/>
                </a:solidFill>
                <a:latin typeface="Aptos"/>
                <a:cs typeface="Segoe UI"/>
              </a:rPr>
              <a:t>AI suggested prompts </a:t>
            </a:r>
            <a:br>
              <a:rPr lang="en-US" sz="1800">
                <a:solidFill>
                  <a:srgbClr val="FFFFFF"/>
                </a:solidFill>
                <a:latin typeface="Aptos"/>
                <a:cs typeface="Segoe UI"/>
              </a:rPr>
            </a:br>
            <a:endParaRPr lang="en-US" sz="1800">
              <a:solidFill>
                <a:srgbClr val="FFFFFF"/>
              </a:solidFill>
              <a:latin typeface="Aptos"/>
              <a:cs typeface="Segoe UI"/>
            </a:endParaRPr>
          </a:p>
          <a:p>
            <a:pPr>
              <a:lnSpc>
                <a:spcPct val="100000"/>
              </a:lnSpc>
              <a:spcBef>
                <a:spcPts val="600"/>
              </a:spcBef>
              <a:defRPr/>
            </a:pPr>
            <a:r>
              <a:rPr lang="en-US" sz="1800">
                <a:solidFill>
                  <a:srgbClr val="FFFFFF"/>
                </a:solidFill>
                <a:latin typeface="Aptos"/>
                <a:cs typeface="Segoe UI"/>
              </a:rPr>
              <a:t>Power Platform widget and panel consolidation</a:t>
            </a:r>
          </a:p>
          <a:p>
            <a:pPr>
              <a:lnSpc>
                <a:spcPct val="100000"/>
              </a:lnSpc>
              <a:spcBef>
                <a:spcPts val="600"/>
              </a:spcBef>
              <a:defRPr/>
            </a:pPr>
            <a:endParaRPr lang="en-US" sz="1800">
              <a:solidFill>
                <a:srgbClr val="FFFFFF"/>
              </a:solidFill>
              <a:latin typeface="Aptos"/>
              <a:cs typeface="Segoe UI"/>
            </a:endParaRPr>
          </a:p>
          <a:p>
            <a:pPr>
              <a:lnSpc>
                <a:spcPct val="100000"/>
              </a:lnSpc>
              <a:spcBef>
                <a:spcPts val="600"/>
              </a:spcBef>
              <a:defRPr/>
            </a:pPr>
            <a:r>
              <a:rPr lang="en-US" sz="1800">
                <a:solidFill>
                  <a:srgbClr val="FFFFFF"/>
                </a:solidFill>
                <a:latin typeface="Aptos"/>
                <a:cs typeface="Segoe UI"/>
              </a:rPr>
              <a:t>Power Platform environment alignment </a:t>
            </a:r>
          </a:p>
          <a:p>
            <a:pPr>
              <a:lnSpc>
                <a:spcPct val="100000"/>
              </a:lnSpc>
              <a:spcBef>
                <a:spcPts val="0"/>
              </a:spcBef>
              <a:defRPr/>
            </a:pPr>
            <a:endParaRPr lang="en-US" sz="1800">
              <a:solidFill>
                <a:schemeClr val="bg1"/>
              </a:solidFill>
              <a:latin typeface="Aptos"/>
              <a:cs typeface="Segoe UI"/>
            </a:endParaRPr>
          </a:p>
          <a:p>
            <a:pPr>
              <a:lnSpc>
                <a:spcPct val="100000"/>
              </a:lnSpc>
              <a:spcBef>
                <a:spcPts val="0"/>
              </a:spcBef>
              <a:defRPr/>
            </a:pPr>
            <a:r>
              <a:rPr lang="en-US" sz="1800">
                <a:solidFill>
                  <a:schemeClr val="bg1"/>
                </a:solidFill>
                <a:latin typeface="Aptos"/>
                <a:cs typeface="Segoe UI"/>
              </a:rPr>
              <a:t>Rich audit details, run history, &amp; governance controls</a:t>
            </a:r>
            <a:endParaRPr lang="en-US" sz="1800">
              <a:solidFill>
                <a:schemeClr val="bg1"/>
              </a:solidFill>
              <a:latin typeface="Aptos"/>
            </a:endParaRPr>
          </a:p>
          <a:p>
            <a:pPr>
              <a:lnSpc>
                <a:spcPct val="100000"/>
              </a:lnSpc>
              <a:spcBef>
                <a:spcPts val="0"/>
              </a:spcBef>
              <a:defRPr/>
            </a:pPr>
            <a:endParaRPr lang="en-US" sz="1800">
              <a:solidFill>
                <a:schemeClr val="bg1"/>
              </a:solidFill>
              <a:latin typeface="Aptos"/>
              <a:cs typeface="Segoe UI"/>
            </a:endParaRPr>
          </a:p>
          <a:p>
            <a:pPr>
              <a:lnSpc>
                <a:spcPct val="100000"/>
              </a:lnSpc>
              <a:spcBef>
                <a:spcPts val="600"/>
              </a:spcBef>
              <a:defRPr/>
            </a:pPr>
            <a:br>
              <a:rPr lang="en-US" sz="1800">
                <a:latin typeface="Aptos"/>
                <a:cs typeface="Segoe UI"/>
              </a:rPr>
            </a:br>
            <a:endParaRPr lang="en-US" sz="1800">
              <a:latin typeface="Aptos"/>
            </a:endParaRP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lang="en-US" sz="1800" b="0" i="0" u="none" strike="noStrike" kern="1200" cap="none" spc="0" normalizeH="0" baseline="0" noProof="0">
              <a:ln>
                <a:noFill/>
              </a:ln>
              <a:effectLst/>
              <a:uLnTx/>
              <a:uFillTx/>
              <a:latin typeface="Aptos"/>
              <a:cs typeface="Segoe UI"/>
            </a:endParaRPr>
          </a:p>
        </p:txBody>
      </p:sp>
      <p:sp>
        <p:nvSpPr>
          <p:cNvPr id="5" name="Rectangle: Top Corners Rounded 4">
            <a:extLst>
              <a:ext uri="{FF2B5EF4-FFF2-40B4-BE49-F238E27FC236}">
                <a16:creationId xmlns:a16="http://schemas.microsoft.com/office/drawing/2014/main" id="{653CD861-698A-72D7-611C-20403C7B0128}"/>
              </a:ext>
            </a:extLst>
          </p:cNvPr>
          <p:cNvSpPr/>
          <p:nvPr/>
        </p:nvSpPr>
        <p:spPr bwMode="auto">
          <a:xfrm>
            <a:off x="4184053" y="1445147"/>
            <a:ext cx="3777197" cy="5319490"/>
          </a:xfrm>
          <a:prstGeom prst="round2SameRect">
            <a:avLst>
              <a:gd name="adj1" fmla="val 5607"/>
              <a:gd name="adj2" fmla="val 0"/>
            </a:avLst>
          </a:prstGeom>
          <a:solidFill>
            <a:srgbClr val="00000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Segoe UI"/>
            </a:endParaRPr>
          </a:p>
        </p:txBody>
      </p:sp>
      <p:sp>
        <p:nvSpPr>
          <p:cNvPr id="6" name="TextBox 61">
            <a:extLst>
              <a:ext uri="{FF2B5EF4-FFF2-40B4-BE49-F238E27FC236}">
                <a16:creationId xmlns:a16="http://schemas.microsoft.com/office/drawing/2014/main" id="{55F87339-F3CE-52A6-718E-93D4CFB88685}"/>
              </a:ext>
            </a:extLst>
          </p:cNvPr>
          <p:cNvSpPr txBox="1"/>
          <p:nvPr/>
        </p:nvSpPr>
        <p:spPr>
          <a:xfrm>
            <a:off x="4325389" y="1692253"/>
            <a:ext cx="3532252" cy="4909284"/>
          </a:xfrm>
          <a:prstGeom prst="rect">
            <a:avLst/>
          </a:prstGeom>
        </p:spPr>
        <p:txBody>
          <a:bodyPr vert="horz" lIns="0" tIns="0" rIns="0" bIns="0" rtlCol="0" anchor="t">
            <a:noAutofit/>
          </a:bodyPr>
          <a:lstStyle>
            <a:defPPr>
              <a:defRPr lang="en-US"/>
            </a:defPPr>
            <a:lvl1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kumimoji="0" sz="1600" b="0" i="0" u="none" strike="noStrike" kern="1200" cap="none" spc="0" normalizeH="0" baseline="0">
                <a:ln>
                  <a:noFill/>
                </a:ln>
                <a:solidFill>
                  <a:srgbClr val="2F2F2F"/>
                </a:solidFill>
                <a:effectLst/>
                <a:uLnTx/>
                <a:uFillTx/>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defRPr/>
            </a:pPr>
            <a:r>
              <a:rPr lang="en-US" sz="1800">
                <a:solidFill>
                  <a:srgbClr val="FFFFFF"/>
                </a:solidFill>
                <a:latin typeface="Aptos"/>
                <a:cs typeface="Segoe UI"/>
              </a:rPr>
              <a:t>New destination UX </a:t>
            </a:r>
            <a:endParaRPr lang="en-US" sz="1800">
              <a:solidFill>
                <a:srgbClr val="FFFFFF"/>
              </a:solidFill>
              <a:latin typeface="Aptos"/>
            </a:endParaRPr>
          </a:p>
          <a:p>
            <a:pPr>
              <a:lnSpc>
                <a:spcPct val="100000"/>
              </a:lnSpc>
              <a:spcBef>
                <a:spcPts val="600"/>
              </a:spcBef>
              <a:defRPr/>
            </a:pPr>
            <a:endParaRPr lang="en-US" sz="1800">
              <a:solidFill>
                <a:srgbClr val="FFFFFF"/>
              </a:solidFill>
              <a:latin typeface="Aptos"/>
              <a:cs typeface="Segoe UI"/>
            </a:endParaRPr>
          </a:p>
          <a:p>
            <a:pPr>
              <a:lnSpc>
                <a:spcPct val="100000"/>
              </a:lnSpc>
              <a:spcBef>
                <a:spcPts val="600"/>
              </a:spcBef>
              <a:defRPr/>
            </a:pPr>
            <a:r>
              <a:rPr lang="en-US" sz="1800">
                <a:solidFill>
                  <a:srgbClr val="FFFFFF"/>
                </a:solidFill>
                <a:latin typeface="Aptos"/>
                <a:cs typeface="Segoe UI"/>
              </a:rPr>
              <a:t>Out of the box templates </a:t>
            </a:r>
            <a:endParaRPr lang="en-US" sz="1800">
              <a:solidFill>
                <a:srgbClr val="FFFFFF"/>
              </a:solidFill>
              <a:latin typeface="Aptos"/>
            </a:endParaRPr>
          </a:p>
          <a:p>
            <a:pPr lvl="0">
              <a:lnSpc>
                <a:spcPct val="100000"/>
              </a:lnSpc>
              <a:spcBef>
                <a:spcPts val="600"/>
              </a:spcBef>
              <a:defRPr/>
            </a:pPr>
            <a:endParaRPr lang="en-US" sz="1800">
              <a:solidFill>
                <a:srgbClr val="FFFFFF"/>
              </a:solidFill>
              <a:latin typeface="Aptos" panose="020B0004020202020204" pitchFamily="34" charset="0"/>
              <a:cs typeface="Segoe UI"/>
            </a:endParaRPr>
          </a:p>
          <a:p>
            <a:pPr>
              <a:lnSpc>
                <a:spcPct val="100000"/>
              </a:lnSpc>
              <a:spcBef>
                <a:spcPts val="600"/>
              </a:spcBef>
              <a:defRPr/>
            </a:pPr>
            <a:r>
              <a:rPr lang="en-US" sz="1800">
                <a:solidFill>
                  <a:srgbClr val="FFFFFF"/>
                </a:solidFill>
                <a:latin typeface="Aptos"/>
                <a:cs typeface="Segoe UI"/>
              </a:rPr>
              <a:t>Time-based rules</a:t>
            </a:r>
          </a:p>
          <a:p>
            <a:pPr>
              <a:lnSpc>
                <a:spcPct val="100000"/>
              </a:lnSpc>
              <a:spcBef>
                <a:spcPts val="600"/>
              </a:spcBef>
              <a:defRPr/>
            </a:pPr>
            <a:endParaRPr lang="en-US" sz="1800">
              <a:solidFill>
                <a:srgbClr val="FFFFFF"/>
              </a:solidFill>
              <a:latin typeface="Aptos"/>
              <a:cs typeface="Segoe UI"/>
            </a:endParaRPr>
          </a:p>
          <a:p>
            <a:pPr>
              <a:lnSpc>
                <a:spcPct val="100000"/>
              </a:lnSpc>
              <a:spcBef>
                <a:spcPts val="600"/>
              </a:spcBef>
              <a:defRPr/>
            </a:pPr>
            <a:r>
              <a:rPr lang="en-US" sz="1800">
                <a:solidFill>
                  <a:srgbClr val="FFFFFF"/>
                </a:solidFill>
                <a:latin typeface="Aptos"/>
                <a:cs typeface="Segoe UI"/>
              </a:rPr>
              <a:t>Quick Steps  - copy/move  actions and conditions</a:t>
            </a:r>
          </a:p>
          <a:p>
            <a:pPr>
              <a:lnSpc>
                <a:spcPct val="100000"/>
              </a:lnSpc>
              <a:spcBef>
                <a:spcPts val="600"/>
              </a:spcBef>
              <a:defRPr/>
            </a:pPr>
            <a:endParaRPr lang="en-US" sz="1800">
              <a:solidFill>
                <a:schemeClr val="bg1"/>
              </a:solidFill>
              <a:latin typeface="Aptos"/>
              <a:cs typeface="Segoe UI"/>
            </a:endParaRPr>
          </a:p>
          <a:p>
            <a:pPr>
              <a:lnSpc>
                <a:spcPct val="100000"/>
              </a:lnSpc>
              <a:spcBef>
                <a:spcPts val="600"/>
              </a:spcBef>
              <a:defRPr/>
            </a:pPr>
            <a:r>
              <a:rPr lang="en-US" sz="1800">
                <a:solidFill>
                  <a:schemeClr val="bg1"/>
                </a:solidFill>
                <a:latin typeface="Aptos"/>
                <a:cs typeface="Segoe UI"/>
              </a:rPr>
              <a:t>Custom text in rules </a:t>
            </a:r>
          </a:p>
          <a:p>
            <a:pPr>
              <a:lnSpc>
                <a:spcPct val="100000"/>
              </a:lnSpc>
              <a:spcBef>
                <a:spcPts val="600"/>
              </a:spcBef>
              <a:defRPr/>
            </a:pPr>
            <a:endParaRPr lang="en-US" sz="1800">
              <a:solidFill>
                <a:schemeClr val="bg1"/>
              </a:solidFill>
              <a:latin typeface="Aptos"/>
              <a:cs typeface="Segoe UI"/>
            </a:endParaRPr>
          </a:p>
          <a:p>
            <a:pPr>
              <a:lnSpc>
                <a:spcPct val="100000"/>
              </a:lnSpc>
              <a:spcBef>
                <a:spcPts val="600"/>
              </a:spcBef>
              <a:defRPr/>
            </a:pPr>
            <a:r>
              <a:rPr lang="en-US" sz="1800">
                <a:solidFill>
                  <a:schemeClr val="bg1"/>
                </a:solidFill>
                <a:latin typeface="Aptos"/>
                <a:cs typeface="Segoe UI"/>
              </a:rPr>
              <a:t>Forms for Document Libraries</a:t>
            </a:r>
          </a:p>
          <a:p>
            <a:pPr>
              <a:lnSpc>
                <a:spcPct val="100000"/>
              </a:lnSpc>
              <a:spcBef>
                <a:spcPts val="600"/>
              </a:spcBef>
              <a:defRPr/>
            </a:pPr>
            <a:endParaRPr lang="en-US" sz="1800">
              <a:solidFill>
                <a:srgbClr val="FFFFFF"/>
              </a:solidFill>
              <a:latin typeface="Aptos"/>
              <a:cs typeface="Segoe UI"/>
            </a:endParaRPr>
          </a:p>
          <a:p>
            <a:pPr>
              <a:lnSpc>
                <a:spcPct val="100000"/>
              </a:lnSpc>
              <a:spcBef>
                <a:spcPts val="600"/>
              </a:spcBef>
              <a:defRPr/>
            </a:pPr>
            <a:r>
              <a:rPr lang="en-US" sz="1800">
                <a:solidFill>
                  <a:srgbClr val="FFFFFF"/>
                </a:solidFill>
                <a:latin typeface="Aptos"/>
                <a:cs typeface="Segoe UI"/>
              </a:rPr>
              <a:t>Resume Template</a:t>
            </a:r>
            <a:br>
              <a:rPr lang="en-US" sz="1800">
                <a:solidFill>
                  <a:schemeClr val="bg1"/>
                </a:solidFill>
                <a:latin typeface="Aptos"/>
                <a:cs typeface="Segoe UI"/>
              </a:rPr>
            </a:br>
            <a:br>
              <a:rPr lang="en-US" sz="1800">
                <a:solidFill>
                  <a:schemeClr val="bg1"/>
                </a:solidFill>
                <a:latin typeface="Aptos"/>
                <a:cs typeface="Segoe UI"/>
              </a:rPr>
            </a:br>
            <a:endParaRPr lang="en-US" sz="1800">
              <a:solidFill>
                <a:schemeClr val="bg1"/>
              </a:solidFill>
              <a:latin typeface="Aptos"/>
              <a:cs typeface="Segoe UI"/>
            </a:endParaRPr>
          </a:p>
          <a:p>
            <a:pPr>
              <a:lnSpc>
                <a:spcPct val="100000"/>
              </a:lnSpc>
              <a:spcBef>
                <a:spcPts val="600"/>
              </a:spcBef>
              <a:defRPr/>
            </a:pPr>
            <a:endParaRPr lang="en-US" sz="1800">
              <a:solidFill>
                <a:schemeClr val="bg1"/>
              </a:solidFill>
              <a:latin typeface="Segoe UI"/>
              <a:cs typeface="Segoe UI"/>
            </a:endParaRPr>
          </a:p>
          <a:p>
            <a:pPr>
              <a:lnSpc>
                <a:spcPct val="100000"/>
              </a:lnSpc>
              <a:spcBef>
                <a:spcPts val="600"/>
              </a:spcBef>
              <a:defRPr/>
            </a:pPr>
            <a:endParaRPr lang="en-US" sz="1800">
              <a:solidFill>
                <a:schemeClr val="bg1"/>
              </a:solidFill>
              <a:latin typeface="Segoe UI"/>
              <a:ea typeface="Calibri"/>
              <a:cs typeface="Calibri"/>
            </a:endParaRPr>
          </a:p>
          <a:p>
            <a:pPr>
              <a:spcBef>
                <a:spcPts val="600"/>
              </a:spcBef>
              <a:defRPr/>
            </a:pPr>
            <a:endParaRPr lang="en-US" sz="1800">
              <a:solidFill>
                <a:schemeClr val="bg1"/>
              </a:solidFill>
              <a:latin typeface="Segoe UI"/>
              <a:cs typeface="Segoe UI"/>
            </a:endParaRPr>
          </a:p>
          <a:p>
            <a:pPr>
              <a:spcBef>
                <a:spcPts val="600"/>
              </a:spcBef>
              <a:defRPr/>
            </a:pPr>
            <a:endParaRPr lang="en-US" sz="1800">
              <a:solidFill>
                <a:schemeClr val="bg1"/>
              </a:solidFill>
              <a:latin typeface="Aptos" panose="020B0004020202020204" pitchFamily="34" charset="0"/>
              <a:cs typeface="Segoe UI"/>
            </a:endParaRPr>
          </a:p>
          <a:p>
            <a:pPr>
              <a:spcBef>
                <a:spcPts val="600"/>
              </a:spcBef>
              <a:defRPr/>
            </a:pPr>
            <a:endParaRPr lang="en-US" sz="1800">
              <a:solidFill>
                <a:srgbClr val="FFFFFF"/>
              </a:solidFill>
              <a:latin typeface="Aptos" panose="020B0004020202020204" pitchFamily="34" charset="0"/>
              <a:cs typeface="Segoe UI"/>
            </a:endParaRPr>
          </a:p>
        </p:txBody>
      </p:sp>
      <p:sp>
        <p:nvSpPr>
          <p:cNvPr id="7" name="Rectangle: Top Corners Rounded 6">
            <a:extLst>
              <a:ext uri="{FF2B5EF4-FFF2-40B4-BE49-F238E27FC236}">
                <a16:creationId xmlns:a16="http://schemas.microsoft.com/office/drawing/2014/main" id="{818A41AB-A724-3F5E-854A-10AD6B25C492}"/>
              </a:ext>
            </a:extLst>
          </p:cNvPr>
          <p:cNvSpPr/>
          <p:nvPr/>
        </p:nvSpPr>
        <p:spPr bwMode="auto">
          <a:xfrm>
            <a:off x="162127" y="1445147"/>
            <a:ext cx="3682531" cy="5312146"/>
          </a:xfrm>
          <a:prstGeom prst="round2SameRect">
            <a:avLst>
              <a:gd name="adj1" fmla="val 5607"/>
              <a:gd name="adj2" fmla="val 0"/>
            </a:avLst>
          </a:prstGeom>
          <a:solidFill>
            <a:srgbClr val="00000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609629C0-2E11-F8BF-0070-77588C8ADF95}"/>
              </a:ext>
            </a:extLst>
          </p:cNvPr>
          <p:cNvSpPr>
            <a:spLocks noGrp="1"/>
          </p:cNvSpPr>
          <p:nvPr/>
        </p:nvSpPr>
        <p:spPr>
          <a:xfrm>
            <a:off x="162127" y="173056"/>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b="1">
                <a:solidFill>
                  <a:srgbClr val="FFFFFF"/>
                </a:solidFill>
                <a:latin typeface="Aptos"/>
                <a:cs typeface="Segoe UI"/>
              </a:rPr>
              <a:t>SharePoint Automations Roadmap</a:t>
            </a:r>
          </a:p>
        </p:txBody>
      </p:sp>
      <p:sp>
        <p:nvSpPr>
          <p:cNvPr id="9" name="Rounded Rectangle 18" descr="Announcing&#10;">
            <a:extLst>
              <a:ext uri="{FF2B5EF4-FFF2-40B4-BE49-F238E27FC236}">
                <a16:creationId xmlns:a16="http://schemas.microsoft.com/office/drawing/2014/main" id="{B7B60F69-16E2-A03A-24C7-11470898C4E9}"/>
              </a:ext>
            </a:extLst>
          </p:cNvPr>
          <p:cNvSpPr/>
          <p:nvPr/>
        </p:nvSpPr>
        <p:spPr bwMode="auto">
          <a:xfrm>
            <a:off x="902925" y="875728"/>
            <a:ext cx="2200931" cy="393841"/>
          </a:xfrm>
          <a:prstGeom prst="roundRect">
            <a:avLst>
              <a:gd name="adj" fmla="val 50000"/>
            </a:avLst>
          </a:prstGeom>
          <a:gradFill flip="none" rotWithShape="1">
            <a:gsLst>
              <a:gs pos="97126">
                <a:srgbClr val="00B0F0"/>
              </a:gs>
              <a:gs pos="80000">
                <a:srgbClr val="0078D4"/>
              </a:gs>
              <a:gs pos="18000">
                <a:srgbClr val="8678D6"/>
              </a:gs>
            </a:gsLst>
            <a:path path="circle">
              <a:fillToRect r="100000" b="100000"/>
            </a:path>
            <a:tileRect l="-100000" t="-100000"/>
          </a:gradFill>
          <a:effectLst>
            <a:outerShdw blurRad="63500" dist="63500" dir="2700000" algn="tl" rotWithShape="0">
              <a:srgbClr val="000000">
                <a:alpha val="25000"/>
              </a:srgbClr>
            </a:outerShdw>
          </a:effectLst>
        </p:spPr>
        <p:txBody>
          <a:bodyPr wrap="square" lIns="0" tIns="18288" rIns="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w="3175">
                  <a:noFill/>
                </a:ln>
                <a:solidFill>
                  <a:srgbClr val="FFFFFF"/>
                </a:solidFill>
                <a:effectLst/>
                <a:uLnTx/>
                <a:uFillTx/>
                <a:latin typeface="Aptos" panose="020B0004020202020204" pitchFamily="34" charset="0"/>
                <a:ea typeface="+mn-ea"/>
                <a:cs typeface="Segoe UI" pitchFamily="34" charset="0"/>
              </a:rPr>
              <a:t>Last 6 months</a:t>
            </a:r>
          </a:p>
        </p:txBody>
      </p:sp>
      <p:sp>
        <p:nvSpPr>
          <p:cNvPr id="10" name="Rectangle: Rounded Corners 9">
            <a:extLst>
              <a:ext uri="{FF2B5EF4-FFF2-40B4-BE49-F238E27FC236}">
                <a16:creationId xmlns:a16="http://schemas.microsoft.com/office/drawing/2014/main" id="{9E4A3E58-519B-1B0B-8F89-6491003D62A1}"/>
              </a:ext>
            </a:extLst>
          </p:cNvPr>
          <p:cNvSpPr/>
          <p:nvPr/>
        </p:nvSpPr>
        <p:spPr bwMode="auto">
          <a:xfrm>
            <a:off x="4972185" y="884629"/>
            <a:ext cx="2200931" cy="415786"/>
          </a:xfrm>
          <a:prstGeom prst="roundRect">
            <a:avLst>
              <a:gd name="adj" fmla="val 50000"/>
            </a:avLst>
          </a:prstGeom>
          <a:gradFill flip="none" rotWithShape="1">
            <a:gsLst>
              <a:gs pos="88000">
                <a:srgbClr val="D19CF3"/>
              </a:gs>
              <a:gs pos="19000">
                <a:srgbClr val="6A8BEB"/>
              </a:gs>
            </a:gsLst>
            <a:lin ang="1200000" scaled="0"/>
            <a:tileRect/>
          </a:gradFill>
          <a:ln w="9525" cap="flat" cmpd="sng" algn="ctr">
            <a:noFill/>
            <a:prstDash val="solid"/>
            <a:headEnd type="none" w="med" len="med"/>
            <a:tailEnd type="none" w="med" len="med"/>
          </a:ln>
          <a:effectLst>
            <a:outerShdw blurRad="254000" dist="127000" dir="1200000" algn="tl" rotWithShape="0">
              <a:prstClr val="black">
                <a:alpha val="3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srgbClr val="FFFFFF"/>
                </a:solidFill>
                <a:effectLst/>
                <a:uLnTx/>
                <a:uFillTx/>
                <a:latin typeface="Aptos" panose="020B0004020202020204" pitchFamily="34" charset="0"/>
                <a:ea typeface="+mn-ea"/>
                <a:cs typeface="Segoe UI" pitchFamily="34" charset="0"/>
              </a:rPr>
              <a:t>Coming in next 3 months</a:t>
            </a:r>
          </a:p>
        </p:txBody>
      </p:sp>
      <p:sp>
        <p:nvSpPr>
          <p:cNvPr id="11" name="Rectangle: Rounded Corners 10">
            <a:extLst>
              <a:ext uri="{FF2B5EF4-FFF2-40B4-BE49-F238E27FC236}">
                <a16:creationId xmlns:a16="http://schemas.microsoft.com/office/drawing/2014/main" id="{AECC99B3-4A91-E2F0-99D4-14CF5C4E6974}"/>
              </a:ext>
            </a:extLst>
          </p:cNvPr>
          <p:cNvSpPr/>
          <p:nvPr/>
        </p:nvSpPr>
        <p:spPr bwMode="auto">
          <a:xfrm>
            <a:off x="9088144" y="885855"/>
            <a:ext cx="2200931" cy="415786"/>
          </a:xfrm>
          <a:prstGeom prst="roundRect">
            <a:avLst>
              <a:gd name="adj" fmla="val 50000"/>
            </a:avLst>
          </a:prstGeom>
          <a:gradFill flip="none" rotWithShape="1">
            <a:gsLst>
              <a:gs pos="88000">
                <a:srgbClr val="D19CF3"/>
              </a:gs>
              <a:gs pos="19000">
                <a:srgbClr val="6A8BEB"/>
              </a:gs>
            </a:gsLst>
            <a:lin ang="1200000" scaled="0"/>
            <a:tileRect/>
          </a:gradFill>
          <a:ln w="9525" cap="flat" cmpd="sng" algn="ctr">
            <a:noFill/>
            <a:prstDash val="solid"/>
            <a:headEnd type="none" w="med" len="med"/>
            <a:tailEnd type="none" w="med" len="med"/>
          </a:ln>
          <a:effectLst>
            <a:outerShdw blurRad="254000" dist="127000" dir="1200000" algn="tl" rotWithShape="0">
              <a:prstClr val="black">
                <a:alpha val="3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solidFill>
                  <a:srgbClr val="FFFFFF"/>
                </a:solidFill>
                <a:effectLst/>
                <a:uLnTx/>
                <a:uFillTx/>
                <a:latin typeface="Aptos" panose="020B0004020202020204" pitchFamily="34" charset="0"/>
                <a:ea typeface="+mn-ea"/>
                <a:cs typeface="Segoe UI" pitchFamily="34" charset="0"/>
              </a:rPr>
              <a:t>Coming in next 6 months</a:t>
            </a:r>
          </a:p>
        </p:txBody>
      </p:sp>
      <p:sp>
        <p:nvSpPr>
          <p:cNvPr id="12" name="TextBox 5">
            <a:extLst>
              <a:ext uri="{FF2B5EF4-FFF2-40B4-BE49-F238E27FC236}">
                <a16:creationId xmlns:a16="http://schemas.microsoft.com/office/drawing/2014/main" id="{F0A9E736-87B8-A2FA-CF56-EE04FA1C959F}"/>
              </a:ext>
            </a:extLst>
          </p:cNvPr>
          <p:cNvSpPr txBox="1"/>
          <p:nvPr/>
        </p:nvSpPr>
        <p:spPr>
          <a:xfrm>
            <a:off x="343815" y="1692253"/>
            <a:ext cx="3445521" cy="5041981"/>
          </a:xfrm>
          <a:prstGeom prst="rect">
            <a:avLst/>
          </a:prstGeom>
        </p:spPr>
        <p:txBody>
          <a:bodyPr vert="horz" lIns="0" tIns="0" rIns="0" bIns="0" rtlCol="0" anchor="t">
            <a:noAutofit/>
          </a:bodyPr>
          <a:lstStyle>
            <a:defPPr>
              <a:defRPr lang="en-US"/>
            </a:defPPr>
            <a:lvl1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kumimoji="0" sz="1600" b="0" i="0" u="none" strike="noStrike" kern="1200" cap="none" spc="0" normalizeH="0" baseline="0">
                <a:ln>
                  <a:noFill/>
                </a:ln>
                <a:solidFill>
                  <a:srgbClr val="2F2F2F"/>
                </a:solidFill>
                <a:effectLst/>
                <a:uLnTx/>
                <a:uFillTx/>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defRPr/>
            </a:pPr>
            <a:r>
              <a:rPr lang="en-US" sz="1800">
                <a:solidFill>
                  <a:srgbClr val="FFFFFF"/>
                </a:solidFill>
                <a:latin typeface="Aptos"/>
                <a:cs typeface="Segoe UI"/>
              </a:rPr>
              <a:t>Approvals across Lists and Document Libraries</a:t>
            </a:r>
            <a:endParaRPr lang="en-US" sz="1800" b="0" i="0" u="none" strike="noStrike" kern="1200" cap="none" spc="0" normalizeH="0" baseline="0" noProof="0">
              <a:ln>
                <a:noFill/>
              </a:ln>
              <a:solidFill>
                <a:srgbClr val="FFFFFF"/>
              </a:solidFill>
              <a:effectLst/>
              <a:uLnTx/>
              <a:uFillTx/>
              <a:latin typeface="Aptos" panose="020B0004020202020204" pitchFamily="34" charset="0"/>
              <a:cs typeface="Segoe UI"/>
            </a:endParaRPr>
          </a:p>
          <a:p>
            <a:pPr>
              <a:lnSpc>
                <a:spcPct val="100000"/>
              </a:lnSpc>
              <a:spcBef>
                <a:spcPts val="600"/>
              </a:spcBef>
              <a:defRPr/>
            </a:pPr>
            <a:endParaRPr lang="en-US" sz="1800">
              <a:solidFill>
                <a:srgbClr val="FFFFFF"/>
              </a:solidFill>
              <a:latin typeface="Aptos"/>
              <a:cs typeface="Segoe UI"/>
            </a:endParaRPr>
          </a:p>
          <a:p>
            <a:pPr>
              <a:lnSpc>
                <a:spcPct val="100000"/>
              </a:lnSpc>
              <a:spcBef>
                <a:spcPts val="600"/>
              </a:spcBef>
              <a:defRPr/>
            </a:pPr>
            <a:r>
              <a:rPr lang="en-US" sz="1800">
                <a:solidFill>
                  <a:srgbClr val="FFFFFF"/>
                </a:solidFill>
                <a:latin typeface="Aptos"/>
                <a:cs typeface="Segoe UI"/>
              </a:rPr>
              <a:t>Quick Steps</a:t>
            </a:r>
            <a:br>
              <a:rPr lang="en-US" sz="1800">
                <a:solidFill>
                  <a:srgbClr val="FFFFFF"/>
                </a:solidFill>
                <a:latin typeface="Aptos"/>
                <a:cs typeface="Segoe UI"/>
              </a:rPr>
            </a:br>
            <a:r>
              <a:rPr lang="en-US" sz="1800">
                <a:solidFill>
                  <a:schemeClr val="bg1"/>
                </a:solidFill>
                <a:latin typeface="Aptos"/>
                <a:cs typeface="Segoe UI"/>
              </a:rPr>
              <a:t>execute flow action, set value, compose email, start a chat message</a:t>
            </a:r>
          </a:p>
          <a:p>
            <a:pPr>
              <a:lnSpc>
                <a:spcPct val="100000"/>
              </a:lnSpc>
              <a:spcBef>
                <a:spcPts val="600"/>
              </a:spcBef>
              <a:defRPr/>
            </a:pPr>
            <a:endParaRPr lang="en-US" sz="1800">
              <a:solidFill>
                <a:srgbClr val="FFFFFF"/>
              </a:solidFill>
              <a:latin typeface="Aptos"/>
            </a:endParaRPr>
          </a:p>
          <a:p>
            <a:pPr>
              <a:lnSpc>
                <a:spcPct val="100000"/>
              </a:lnSpc>
              <a:spcBef>
                <a:spcPts val="600"/>
              </a:spcBef>
              <a:defRPr/>
            </a:pPr>
            <a:r>
              <a:rPr lang="en-US" sz="1800">
                <a:solidFill>
                  <a:schemeClr val="bg1"/>
                </a:solidFill>
                <a:latin typeface="Aptos"/>
                <a:ea typeface="Calibri"/>
                <a:cs typeface="Calibri"/>
              </a:rPr>
              <a:t>Site Scripts support for Approvals, Autofill, Forms, Colored Folders</a:t>
            </a:r>
            <a:endParaRPr lang="en-US" sz="1800">
              <a:solidFill>
                <a:schemeClr val="bg1"/>
              </a:solidFill>
              <a:latin typeface="Aptos"/>
            </a:endParaRPr>
          </a:p>
          <a:p>
            <a:pPr>
              <a:lnSpc>
                <a:spcPct val="100000"/>
              </a:lnSpc>
              <a:spcBef>
                <a:spcPts val="600"/>
              </a:spcBef>
              <a:defRPr/>
            </a:pPr>
            <a:endParaRPr lang="en-US" sz="1800">
              <a:solidFill>
                <a:schemeClr val="bg1"/>
              </a:solidFill>
              <a:latin typeface="Aptos"/>
              <a:ea typeface="Calibri"/>
              <a:cs typeface="Calibri"/>
            </a:endParaRPr>
          </a:p>
          <a:p>
            <a:pPr>
              <a:lnSpc>
                <a:spcPct val="100000"/>
              </a:lnSpc>
              <a:spcBef>
                <a:spcPts val="600"/>
              </a:spcBef>
              <a:defRPr/>
            </a:pPr>
            <a:r>
              <a:rPr lang="en-US" sz="1800">
                <a:solidFill>
                  <a:schemeClr val="bg1"/>
                </a:solidFill>
                <a:latin typeface="Aptos"/>
                <a:ea typeface="Calibri"/>
                <a:cs typeface="Calibri"/>
              </a:rPr>
              <a:t>Faster document processing </a:t>
            </a:r>
          </a:p>
          <a:p>
            <a:pPr>
              <a:lnSpc>
                <a:spcPct val="100000"/>
              </a:lnSpc>
              <a:spcBef>
                <a:spcPts val="600"/>
              </a:spcBef>
              <a:defRPr/>
            </a:pPr>
            <a:endParaRPr lang="en-US" sz="1800">
              <a:solidFill>
                <a:schemeClr val="bg1"/>
              </a:solidFill>
              <a:latin typeface="Aptos"/>
              <a:ea typeface="Calibri"/>
              <a:cs typeface="Calibri"/>
            </a:endParaRPr>
          </a:p>
          <a:p>
            <a:pPr>
              <a:lnSpc>
                <a:spcPct val="100000"/>
              </a:lnSpc>
              <a:spcBef>
                <a:spcPts val="600"/>
              </a:spcBef>
              <a:defRPr/>
            </a:pPr>
            <a:r>
              <a:rPr lang="en-US" sz="1800">
                <a:solidFill>
                  <a:schemeClr val="bg1"/>
                </a:solidFill>
                <a:latin typeface="Aptos"/>
                <a:cs typeface="Segoe UI"/>
              </a:rPr>
              <a:t>New Rules + Approvals triggers, conditions, &amp; actions</a:t>
            </a:r>
            <a:endParaRPr lang="en-US" sz="1800">
              <a:solidFill>
                <a:schemeClr val="bg1"/>
              </a:solidFill>
            </a:endParaRPr>
          </a:p>
          <a:p>
            <a:pPr>
              <a:lnSpc>
                <a:spcPct val="100000"/>
              </a:lnSpc>
              <a:spcBef>
                <a:spcPts val="600"/>
              </a:spcBef>
              <a:defRPr/>
            </a:pPr>
            <a:endParaRPr lang="en-US" sz="1800">
              <a:solidFill>
                <a:schemeClr val="bg1"/>
              </a:solidFill>
              <a:latin typeface="Segoe UI"/>
              <a:cs typeface="Segoe UI"/>
            </a:endParaRPr>
          </a:p>
          <a:p>
            <a:pPr>
              <a:lnSpc>
                <a:spcPct val="100000"/>
              </a:lnSpc>
              <a:spcBef>
                <a:spcPts val="600"/>
              </a:spcBef>
              <a:defRPr/>
            </a:pPr>
            <a:endParaRPr lang="en-US" sz="1800">
              <a:solidFill>
                <a:srgbClr val="FFFFFF"/>
              </a:solidFill>
              <a:latin typeface="Aptos" panose="020B0004020202020204" pitchFamily="34" charset="0"/>
              <a:cs typeface="Segoe UI"/>
            </a:endParaRPr>
          </a:p>
          <a:p>
            <a:pPr>
              <a:lnSpc>
                <a:spcPct val="100000"/>
              </a:lnSpc>
              <a:spcBef>
                <a:spcPts val="600"/>
              </a:spcBef>
              <a:defRPr/>
            </a:pPr>
            <a:endParaRPr lang="en-US" sz="1800">
              <a:solidFill>
                <a:srgbClr val="FFFFFF"/>
              </a:solidFill>
              <a:latin typeface="Aptos" panose="020B0004020202020204" pitchFamily="34" charset="0"/>
              <a:cs typeface="Segoe UI"/>
            </a:endParaRPr>
          </a:p>
          <a:p>
            <a:pPr>
              <a:lnSpc>
                <a:spcPct val="100000"/>
              </a:lnSpc>
              <a:spcBef>
                <a:spcPts val="600"/>
              </a:spcBef>
              <a:defRPr/>
            </a:pPr>
            <a:endParaRPr lang="en-US" sz="1800">
              <a:solidFill>
                <a:srgbClr val="FFFFFF"/>
              </a:solidFill>
              <a:latin typeface="Aptos" panose="020B0004020202020204" pitchFamily="34" charset="0"/>
              <a:cs typeface="Segoe UI"/>
            </a:endParaRPr>
          </a:p>
          <a:p>
            <a:pPr>
              <a:lnSpc>
                <a:spcPct val="100000"/>
              </a:lnSpc>
              <a:spcBef>
                <a:spcPts val="600"/>
              </a:spcBef>
              <a:defRPr/>
            </a:pPr>
            <a:endParaRPr lang="en-US" sz="1800">
              <a:solidFill>
                <a:srgbClr val="FFFFFF"/>
              </a:solidFill>
              <a:latin typeface="Aptos" panose="020B0004020202020204" pitchFamily="34" charset="0"/>
              <a:cs typeface="Segoe UI"/>
            </a:endParaRPr>
          </a:p>
          <a:p>
            <a:pPr>
              <a:lnSpc>
                <a:spcPct val="100000"/>
              </a:lnSpc>
              <a:spcBef>
                <a:spcPts val="600"/>
              </a:spcBef>
              <a:defRPr/>
            </a:pPr>
            <a:endParaRPr lang="en-US" sz="1800">
              <a:solidFill>
                <a:srgbClr val="FFFFFF"/>
              </a:solidFill>
              <a:latin typeface="Aptos" panose="020B0004020202020204" pitchFamily="34" charset="0"/>
              <a:cs typeface="Segoe UI"/>
            </a:endParaRPr>
          </a:p>
        </p:txBody>
      </p:sp>
    </p:spTree>
    <p:extLst>
      <p:ext uri="{BB962C8B-B14F-4D97-AF65-F5344CB8AC3E}">
        <p14:creationId xmlns:p14="http://schemas.microsoft.com/office/powerpoint/2010/main" val="165136128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a white background&#10;&#10;AI-generated content may be incorrect.">
            <a:extLst>
              <a:ext uri="{FF2B5EF4-FFF2-40B4-BE49-F238E27FC236}">
                <a16:creationId xmlns:a16="http://schemas.microsoft.com/office/drawing/2014/main" id="{6381BD06-9778-B188-7750-BC87EEDC7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577" y="1055754"/>
            <a:ext cx="4886498" cy="4886498"/>
          </a:xfrm>
          <a:prstGeom prst="rect">
            <a:avLst/>
          </a:prstGeom>
          <a:noFill/>
        </p:spPr>
      </p:pic>
      <p:sp>
        <p:nvSpPr>
          <p:cNvPr id="5" name="TextBox 4">
            <a:extLst>
              <a:ext uri="{FF2B5EF4-FFF2-40B4-BE49-F238E27FC236}">
                <a16:creationId xmlns:a16="http://schemas.microsoft.com/office/drawing/2014/main" id="{D6E402DB-BC8F-7AD2-2612-942C6B0C1A3A}"/>
              </a:ext>
            </a:extLst>
          </p:cNvPr>
          <p:cNvSpPr txBox="1"/>
          <p:nvPr/>
        </p:nvSpPr>
        <p:spPr>
          <a:xfrm>
            <a:off x="602698" y="3331750"/>
            <a:ext cx="4985666" cy="400110"/>
          </a:xfrm>
          <a:prstGeom prst="rect">
            <a:avLst/>
          </a:prstGeom>
          <a:noFill/>
        </p:spPr>
        <p:txBody>
          <a:bodyPr wrap="square">
            <a:spAutoFit/>
          </a:bodyPr>
          <a:lstStyle/>
          <a:p>
            <a:r>
              <a:rPr lang="en-US" sz="2000" b="1"/>
              <a:t>https://aka.ms/SPOAutomationSignup</a:t>
            </a:r>
          </a:p>
        </p:txBody>
      </p:sp>
    </p:spTree>
    <p:extLst>
      <p:ext uri="{BB962C8B-B14F-4D97-AF65-F5344CB8AC3E}">
        <p14:creationId xmlns:p14="http://schemas.microsoft.com/office/powerpoint/2010/main" val="361824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a:t>Copilot </a:t>
            </a:r>
            <a:r>
              <a:rPr lang="en-US">
                <a:gradFill>
                  <a:gsLst>
                    <a:gs pos="2000">
                      <a:srgbClr val="0179D4"/>
                    </a:gs>
                    <a:gs pos="32000">
                      <a:srgbClr val="2CB6FF"/>
                    </a:gs>
                    <a:gs pos="44000">
                      <a:srgbClr val="2DB6FF"/>
                    </a:gs>
                    <a:gs pos="81000">
                      <a:srgbClr val="D962FA"/>
                    </a:gs>
                    <a:gs pos="96000">
                      <a:srgbClr val="F69991"/>
                    </a:gs>
                  </a:gsLst>
                  <a:lin ang="3600000" scaled="0"/>
                </a:gradFill>
              </a:rPr>
              <a:t>hub</a:t>
            </a:r>
            <a:r>
              <a:rPr lang="en-US"/>
              <a:t>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6A3E91C1-358D-F685-ADB2-46BD60C8CBA8}"/>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Enablement and usage guidance for Microsoft Copilot.</a:t>
            </a:r>
          </a:p>
        </p:txBody>
      </p:sp>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9F9175-81F4-1CDF-E3A1-CC9A44E1D244}"/>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p:txBody>
      </p:sp>
      <p:pic>
        <p:nvPicPr>
          <p:cNvPr id="4" name="Picture 3" descr="Screenshot of the Microsoft 365 Copilot enablement hub on adoption.microsoft.com&#10;">
            <a:extLst>
              <a:ext uri="{FF2B5EF4-FFF2-40B4-BE49-F238E27FC236}">
                <a16:creationId xmlns:a16="http://schemas.microsoft.com/office/drawing/2014/main" id="{3145B3D3-E0B4-7720-CC74-5C61A36A7C73}"/>
              </a:ext>
            </a:extLst>
          </p:cNvPr>
          <p:cNvPicPr>
            <a:picLocks noChangeAspect="1"/>
          </p:cNvPicPr>
          <p:nvPr/>
        </p:nvPicPr>
        <p:blipFill>
          <a:blip r:embed="rId5"/>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We have an</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3"/>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4"/>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E355620-3AA8-B9CF-9684-D3E11679DF1E}"/>
              </a:ext>
            </a:extLst>
          </p:cNvPr>
          <p:cNvGrpSpPr/>
          <p:nvPr/>
        </p:nvGrpSpPr>
        <p:grpSpPr>
          <a:xfrm>
            <a:off x="349315" y="933151"/>
            <a:ext cx="11572617" cy="5340298"/>
            <a:chOff x="349315" y="933151"/>
            <a:chExt cx="11572617" cy="5340298"/>
          </a:xfrm>
        </p:grpSpPr>
        <p:grpSp>
          <p:nvGrpSpPr>
            <p:cNvPr id="14" name="Group 13">
              <a:extLst>
                <a:ext uri="{FF2B5EF4-FFF2-40B4-BE49-F238E27FC236}">
                  <a16:creationId xmlns:a16="http://schemas.microsoft.com/office/drawing/2014/main" id="{26BDA76D-8FEF-7498-90A0-0C7C0D17C9D5}"/>
                </a:ext>
              </a:extLst>
            </p:cNvPr>
            <p:cNvGrpSpPr/>
            <p:nvPr/>
          </p:nvGrpSpPr>
          <p:grpSpPr>
            <a:xfrm>
              <a:off x="349315" y="933151"/>
              <a:ext cx="7938342" cy="5340298"/>
              <a:chOff x="1914845" y="862166"/>
              <a:chExt cx="7938342" cy="5340298"/>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14845" y="862166"/>
                <a:ext cx="3437886" cy="5340298"/>
                <a:chOff x="2067245" y="862166"/>
                <a:chExt cx="3437886" cy="5340298"/>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Scott Stewart</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PM, SharePoint</a:t>
                  </a:r>
                </a:p>
                <a:p>
                  <a:pPr lvl="0" algn="ctr">
                    <a:defRPr/>
                  </a:pPr>
                  <a:r>
                    <a:rPr lang="en-US" sz="2400">
                      <a:hlinkClick r:id="rId3"/>
                    </a:rPr>
                    <a:t>Scott Stewart | LinkedIn</a:t>
                  </a:r>
                  <a:endPar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4">
                    <a:extLst>
                      <a:ext uri="{28A0092B-C50C-407E-A947-70E740481C1C}">
                        <a14:useLocalDpi xmlns:a14="http://schemas.microsoft.com/office/drawing/2010/main" val="0"/>
                      </a:ext>
                    </a:extLst>
                  </a:blip>
                  <a:srcRect t="1926" b="1926"/>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9" name="Group 8">
                <a:extLst>
                  <a:ext uri="{FF2B5EF4-FFF2-40B4-BE49-F238E27FC236}">
                    <a16:creationId xmlns:a16="http://schemas.microsoft.com/office/drawing/2014/main" id="{C775FEA8-AE91-C6B2-E143-3B3537E29C08}"/>
                  </a:ext>
                </a:extLst>
              </p:cNvPr>
              <p:cNvGrpSpPr/>
              <p:nvPr/>
            </p:nvGrpSpPr>
            <p:grpSpPr>
              <a:xfrm>
                <a:off x="5912559" y="862166"/>
                <a:ext cx="3940628" cy="5340298"/>
                <a:chOff x="1959684" y="862166"/>
                <a:chExt cx="3940628" cy="5340298"/>
              </a:xfrm>
            </p:grpSpPr>
            <p:sp>
              <p:nvSpPr>
                <p:cNvPr id="10" name="TextBox 9">
                  <a:extLst>
                    <a:ext uri="{FF2B5EF4-FFF2-40B4-BE49-F238E27FC236}">
                      <a16:creationId xmlns:a16="http://schemas.microsoft.com/office/drawing/2014/main" id="{BAD370A4-745B-80A3-7798-722C430169E9}"/>
                    </a:ext>
                  </a:extLst>
                </p:cNvPr>
                <p:cNvSpPr txBox="1"/>
                <p:nvPr/>
              </p:nvSpPr>
              <p:spPr>
                <a:xfrm>
                  <a:off x="1959684" y="4509693"/>
                  <a:ext cx="3940628"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Alexander Spitsyn</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EM, </a:t>
                  </a:r>
                  <a:b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b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SharePoint </a:t>
                  </a:r>
                </a:p>
                <a:p>
                  <a:pPr algn="ctr">
                    <a:defRPr/>
                  </a:pPr>
                  <a:r>
                    <a:rPr lang="en-US" sz="2400">
                      <a:hlinkClick r:id="rId5"/>
                    </a:rPr>
                    <a:t>Alexander Spitsyn | LinkedIn</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2067245" y="862166"/>
                  <a:ext cx="3437886" cy="3495127"/>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6">
                    <a:extLst>
                      <a:ext uri="{28A0092B-C50C-407E-A947-70E740481C1C}">
                        <a14:useLocalDpi xmlns:a14="http://schemas.microsoft.com/office/drawing/2010/main" val="0"/>
                      </a:ext>
                    </a:extLst>
                  </a:blip>
                  <a:srcRect t="11711" b="11711"/>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sp>
          <p:nvSpPr>
            <p:cNvPr id="2" name="TextBox 1">
              <a:extLst>
                <a:ext uri="{FF2B5EF4-FFF2-40B4-BE49-F238E27FC236}">
                  <a16:creationId xmlns:a16="http://schemas.microsoft.com/office/drawing/2014/main" id="{0BB413F2-ADCC-7DC3-01EA-EC14147F2B00}"/>
                </a:ext>
              </a:extLst>
            </p:cNvPr>
            <p:cNvSpPr txBox="1"/>
            <p:nvPr/>
          </p:nvSpPr>
          <p:spPr>
            <a:xfrm>
              <a:off x="8484046" y="4580678"/>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Ashu Rawat</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PM Manager, SharePoint </a:t>
              </a:r>
            </a:p>
            <a:p>
              <a:pPr algn="ctr">
                <a:defRPr/>
              </a:pPr>
              <a:r>
                <a:rPr lang="en-US" sz="2400">
                  <a:hlinkClick r:id="rId7"/>
                </a:rPr>
                <a:t>Ashu Rawat | LinkedIn</a:t>
              </a: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4" name="Oval 3">
              <a:extLst>
                <a:ext uri="{FF2B5EF4-FFF2-40B4-BE49-F238E27FC236}">
                  <a16:creationId xmlns:a16="http://schemas.microsoft.com/office/drawing/2014/main" id="{00E45C6C-B77C-E364-1011-1DEADA62FE2B}"/>
                </a:ext>
              </a:extLst>
            </p:cNvPr>
            <p:cNvSpPr/>
            <p:nvPr/>
          </p:nvSpPr>
          <p:spPr bwMode="auto">
            <a:xfrm flipH="1">
              <a:off x="8484046" y="933151"/>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Picture 18">
              <a:extLst>
                <a:ext uri="{FF2B5EF4-FFF2-40B4-BE49-F238E27FC236}">
                  <a16:creationId xmlns:a16="http://schemas.microsoft.com/office/drawing/2014/main" id="{900E83D5-98D0-1554-2968-9CCFA522F622}"/>
                </a:ext>
              </a:extLst>
            </p:cNvPr>
            <p:cNvPicPr>
              <a:picLocks noChangeAspect="1"/>
            </p:cNvPicPr>
            <p:nvPr/>
          </p:nvPicPr>
          <p:blipFill>
            <a:blip r:embed="rId8">
              <a:extLst>
                <a:ext uri="{28A0092B-C50C-407E-A947-70E740481C1C}">
                  <a14:useLocalDpi xmlns:a14="http://schemas.microsoft.com/office/drawing/2010/main" val="0"/>
                </a:ext>
              </a:extLst>
            </a:blip>
            <a:srcRect l="819" r="819"/>
            <a:stretch/>
          </p:blipFill>
          <p:spPr>
            <a:xfrm flipH="1">
              <a:off x="8623662" y="1075091"/>
              <a:ext cx="3158654" cy="3211246"/>
            </a:xfrm>
            <a:prstGeom prst="ellipse">
              <a:avLst/>
            </a:prstGeom>
            <a:noFill/>
            <a:ln>
              <a:noFill/>
            </a:ln>
            <a:effectLst>
              <a:outerShdw blurRad="63500" sx="102000" sy="102000" algn="ctr" rotWithShape="0">
                <a:prstClr val="black">
                  <a:alpha val="15000"/>
                </a:prstClr>
              </a:outerShdw>
            </a:effectLst>
          </p:spPr>
        </p:pic>
      </p:grpSp>
    </p:spTree>
    <p:extLst>
      <p:ext uri="{BB962C8B-B14F-4D97-AF65-F5344CB8AC3E}">
        <p14:creationId xmlns:p14="http://schemas.microsoft.com/office/powerpoint/2010/main" val="27102050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E3A86E-3B25-767F-1CF8-A1C79FE00E2A}"/>
              </a:ext>
            </a:extLst>
          </p:cNvPr>
          <p:cNvSpPr>
            <a:spLocks noGrp="1"/>
          </p:cNvSpPr>
          <p:nvPr>
            <p:ph type="title"/>
          </p:nvPr>
        </p:nvSpPr>
        <p:spPr/>
        <p:txBody>
          <a:bodyPr/>
          <a:lstStyle/>
          <a:p>
            <a:r>
              <a:rPr lang="en-US"/>
              <a:t>SharePoint automations landscape</a:t>
            </a:r>
          </a:p>
        </p:txBody>
      </p:sp>
    </p:spTree>
    <p:extLst>
      <p:ext uri="{BB962C8B-B14F-4D97-AF65-F5344CB8AC3E}">
        <p14:creationId xmlns:p14="http://schemas.microsoft.com/office/powerpoint/2010/main" val="64681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0332F-88F7-4078-88D0-69BBA80DF2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DE6CFB-FD75-5182-212A-D97D677FA22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373711" y="1781091"/>
            <a:ext cx="11497586" cy="3959748"/>
          </a:xfrm>
          <a:prstGeom prst="roundRect">
            <a:avLst>
              <a:gd name="adj" fmla="val 629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15" name="TextBox 14">
            <a:extLst>
              <a:ext uri="{FF2B5EF4-FFF2-40B4-BE49-F238E27FC236}">
                <a16:creationId xmlns:a16="http://schemas.microsoft.com/office/drawing/2014/main" id="{92B54344-8C26-8AAC-E8CC-5ED17E7A1653}"/>
              </a:ext>
              <a:ext uri="{C183D7F6-B498-43B3-948B-1728B52AA6E4}">
                <adec:decorative xmlns:adec="http://schemas.microsoft.com/office/drawing/2017/decorative" val="1"/>
              </a:ext>
            </a:extLst>
          </p:cNvPr>
          <p:cNvSpPr txBox="1">
            <a:spLocks/>
          </p:cNvSpPr>
          <p:nvPr/>
        </p:nvSpPr>
        <p:spPr>
          <a:xfrm>
            <a:off x="588263" y="2043994"/>
            <a:ext cx="3536529" cy="3450356"/>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274320" tIns="1005840" rIns="274320" bIns="457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ts val="1200"/>
              </a:spcAft>
              <a:buClrTx/>
              <a:buSzTx/>
              <a:buFontTx/>
              <a:buNone/>
              <a:tabLst/>
              <a:defRPr/>
            </a:pPr>
            <a:r>
              <a:rPr lang="en-US" kern="1200" noProof="0">
                <a:solidFill>
                  <a:srgbClr val="0078D4"/>
                </a:solidFill>
                <a:latin typeface="+mn-lt"/>
                <a:cs typeface="Segoe UI Semibold" panose="020B0702040204020203" pitchFamily="34" charset="0"/>
              </a:rPr>
              <a:t>More than </a:t>
            </a:r>
            <a:br>
              <a:rPr lang="en-US" kern="1200" noProof="0">
                <a:solidFill>
                  <a:srgbClr val="0078D4"/>
                </a:solidFill>
                <a:latin typeface="+mn-lt"/>
                <a:cs typeface="Segoe UI Semibold" panose="020B0702040204020203" pitchFamily="34" charset="0"/>
              </a:rPr>
            </a:br>
            <a:r>
              <a:rPr kumimoji="0" lang="en-US" b="0" i="0" u="none" strike="noStrike" kern="1200" cap="none" spc="0" normalizeH="0" baseline="0" noProof="0">
                <a:ln>
                  <a:noFill/>
                </a:ln>
                <a:solidFill>
                  <a:srgbClr val="0078D4"/>
                </a:solidFill>
                <a:effectLst/>
                <a:uLnTx/>
                <a:uFillTx/>
                <a:latin typeface="+mn-lt"/>
                <a:cs typeface="Segoe UI Semibold" panose="020B0702040204020203" pitchFamily="34" charset="0"/>
              </a:rPr>
              <a:t>2 billion files </a:t>
            </a:r>
          </a:p>
          <a:p>
            <a:pPr defTabSz="932742">
              <a:defRPr/>
            </a:pPr>
            <a:r>
              <a:rPr lang="en-US" sz="1600" kern="1200">
                <a:solidFill>
                  <a:srgbClr val="000000"/>
                </a:solidFill>
                <a:latin typeface="Segoe UI"/>
              </a:rPr>
              <a:t>are added to SharePoint each day and &gt;</a:t>
            </a:r>
            <a:r>
              <a:rPr lang="en-US" sz="1600" b="1" kern="1200">
                <a:solidFill>
                  <a:srgbClr val="000000"/>
                </a:solidFill>
                <a:latin typeface="Segoe UI"/>
              </a:rPr>
              <a:t>2 billion </a:t>
            </a:r>
            <a:r>
              <a:rPr lang="en-US" sz="1600" kern="1200">
                <a:solidFill>
                  <a:srgbClr val="000000"/>
                </a:solidFill>
                <a:latin typeface="Segoe UI"/>
              </a:rPr>
              <a:t>flows orchestrate content weekly</a:t>
            </a:r>
          </a:p>
        </p:txBody>
      </p:sp>
      <p:sp>
        <p:nvSpPr>
          <p:cNvPr id="3" name="Title 2">
            <a:extLst>
              <a:ext uri="{FF2B5EF4-FFF2-40B4-BE49-F238E27FC236}">
                <a16:creationId xmlns:a16="http://schemas.microsoft.com/office/drawing/2014/main" id="{DC507C59-D02F-9694-4FD3-915B3B48BDE1}"/>
              </a:ext>
            </a:extLst>
          </p:cNvPr>
          <p:cNvSpPr>
            <a:spLocks noGrp="1"/>
          </p:cNvSpPr>
          <p:nvPr>
            <p:ph type="title"/>
          </p:nvPr>
        </p:nvSpPr>
        <p:spPr/>
        <p:txBody>
          <a:bodyPr anchor="ctr">
            <a:normAutofit fontScale="90000"/>
          </a:bodyPr>
          <a:lstStyle/>
          <a:p>
            <a:r>
              <a:rPr lang="en-US"/>
              <a:t>Automation seems complex</a:t>
            </a:r>
            <a:br>
              <a:rPr lang="en-US"/>
            </a:br>
            <a:r>
              <a:rPr lang="en-US"/>
              <a:t> – but it doesn’t have to be</a:t>
            </a:r>
          </a:p>
        </p:txBody>
      </p:sp>
      <p:sp>
        <p:nvSpPr>
          <p:cNvPr id="4" name="Graphic 48" descr="Folder with solid fill">
            <a:extLst>
              <a:ext uri="{FF2B5EF4-FFF2-40B4-BE49-F238E27FC236}">
                <a16:creationId xmlns:a16="http://schemas.microsoft.com/office/drawing/2014/main" id="{C9155B60-C21B-EEB1-3E1F-FFBF394DB5A8}"/>
              </a:ext>
            </a:extLst>
          </p:cNvPr>
          <p:cNvSpPr/>
          <p:nvPr/>
        </p:nvSpPr>
        <p:spPr>
          <a:xfrm>
            <a:off x="2032290" y="2371634"/>
            <a:ext cx="648474" cy="490736"/>
          </a:xfrm>
          <a:custGeom>
            <a:avLst/>
            <a:gdLst>
              <a:gd name="connsiteX0" fmla="*/ 402545 w 425547"/>
              <a:gd name="connsiteY0" fmla="*/ 322036 h 322036"/>
              <a:gd name="connsiteX1" fmla="*/ 23003 w 425547"/>
              <a:gd name="connsiteY1" fmla="*/ 322036 h 322036"/>
              <a:gd name="connsiteX2" fmla="*/ 0 w 425547"/>
              <a:gd name="connsiteY2" fmla="*/ 299034 h 322036"/>
              <a:gd name="connsiteX3" fmla="*/ 0 w 425547"/>
              <a:gd name="connsiteY3" fmla="*/ 23003 h 322036"/>
              <a:gd name="connsiteX4" fmla="*/ 23003 w 425547"/>
              <a:gd name="connsiteY4" fmla="*/ 0 h 322036"/>
              <a:gd name="connsiteX5" fmla="*/ 131115 w 425547"/>
              <a:gd name="connsiteY5" fmla="*/ 0 h 322036"/>
              <a:gd name="connsiteX6" fmla="*/ 143766 w 425547"/>
              <a:gd name="connsiteY6" fmla="*/ 4025 h 322036"/>
              <a:gd name="connsiteX7" fmla="*/ 207023 w 425547"/>
              <a:gd name="connsiteY7" fmla="*/ 46005 h 322036"/>
              <a:gd name="connsiteX8" fmla="*/ 402545 w 425547"/>
              <a:gd name="connsiteY8" fmla="*/ 46005 h 322036"/>
              <a:gd name="connsiteX9" fmla="*/ 425548 w 425547"/>
              <a:gd name="connsiteY9" fmla="*/ 69008 h 322036"/>
              <a:gd name="connsiteX10" fmla="*/ 425548 w 425547"/>
              <a:gd name="connsiteY10" fmla="*/ 299034 h 322036"/>
              <a:gd name="connsiteX11" fmla="*/ 402545 w 425547"/>
              <a:gd name="connsiteY11" fmla="*/ 322036 h 3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547" h="322036">
                <a:moveTo>
                  <a:pt x="402545" y="322036"/>
                </a:moveTo>
                <a:lnTo>
                  <a:pt x="23003" y="322036"/>
                </a:lnTo>
                <a:cubicBezTo>
                  <a:pt x="10351" y="322036"/>
                  <a:pt x="0" y="311685"/>
                  <a:pt x="0" y="299034"/>
                </a:cubicBezTo>
                <a:lnTo>
                  <a:pt x="0" y="23003"/>
                </a:lnTo>
                <a:cubicBezTo>
                  <a:pt x="0" y="10351"/>
                  <a:pt x="10351" y="0"/>
                  <a:pt x="23003" y="0"/>
                </a:cubicBezTo>
                <a:lnTo>
                  <a:pt x="131115" y="0"/>
                </a:lnTo>
                <a:cubicBezTo>
                  <a:pt x="135715" y="0"/>
                  <a:pt x="140316" y="1150"/>
                  <a:pt x="143766" y="4025"/>
                </a:cubicBezTo>
                <a:lnTo>
                  <a:pt x="207023" y="46005"/>
                </a:lnTo>
                <a:lnTo>
                  <a:pt x="402545" y="46005"/>
                </a:lnTo>
                <a:cubicBezTo>
                  <a:pt x="415197" y="46005"/>
                  <a:pt x="425548" y="56356"/>
                  <a:pt x="425548" y="69008"/>
                </a:cubicBezTo>
                <a:lnTo>
                  <a:pt x="425548" y="299034"/>
                </a:lnTo>
                <a:cubicBezTo>
                  <a:pt x="425548" y="311685"/>
                  <a:pt x="415197" y="322036"/>
                  <a:pt x="402545" y="32203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b="1" kern="0">
              <a:solidFill>
                <a:srgbClr val="FFFFFF"/>
              </a:solidFill>
              <a:latin typeface="Segoe UI Semibold" panose="020B0502040204020203" pitchFamily="34" charset="0"/>
              <a:cs typeface="Segoe UI Semibold" panose="020B0502040204020203" pitchFamily="34" charset="0"/>
            </a:endParaRPr>
          </a:p>
        </p:txBody>
      </p:sp>
      <p:sp>
        <p:nvSpPr>
          <p:cNvPr id="75" name="TextBox 74">
            <a:extLst>
              <a:ext uri="{FF2B5EF4-FFF2-40B4-BE49-F238E27FC236}">
                <a16:creationId xmlns:a16="http://schemas.microsoft.com/office/drawing/2014/main" id="{547E262E-9544-7326-8A7E-29C2C95ABEBE}"/>
              </a:ext>
              <a:ext uri="{C183D7F6-B498-43B3-948B-1728B52AA6E4}">
                <adec:decorative xmlns:adec="http://schemas.microsoft.com/office/drawing/2017/decorative" val="1"/>
              </a:ext>
            </a:extLst>
          </p:cNvPr>
          <p:cNvSpPr txBox="1">
            <a:spLocks/>
          </p:cNvSpPr>
          <p:nvPr/>
        </p:nvSpPr>
        <p:spPr>
          <a:xfrm>
            <a:off x="4329257" y="2043994"/>
            <a:ext cx="3536529" cy="3450356"/>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274320" tIns="1005840" rIns="274320" bIns="457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defTabSz="932742">
              <a:spcAft>
                <a:spcPts val="1200"/>
              </a:spcAft>
              <a:defRPr/>
            </a:pPr>
            <a:r>
              <a:rPr lang="en-US" kern="1200">
                <a:solidFill>
                  <a:srgbClr val="0078D4"/>
                </a:solidFill>
                <a:latin typeface="+mn-lt"/>
                <a:cs typeface="Segoe UI Semibold" panose="020B0702040204020203" pitchFamily="34" charset="0"/>
              </a:rPr>
              <a:t>Automation </a:t>
            </a:r>
            <a:br>
              <a:rPr lang="en-US" kern="1200">
                <a:solidFill>
                  <a:srgbClr val="0078D4"/>
                </a:solidFill>
                <a:latin typeface="+mn-lt"/>
                <a:cs typeface="Segoe UI Semibold" panose="020B0702040204020203" pitchFamily="34" charset="0"/>
              </a:rPr>
            </a:br>
            <a:r>
              <a:rPr lang="en-US" kern="1200">
                <a:solidFill>
                  <a:srgbClr val="0078D4"/>
                </a:solidFill>
                <a:latin typeface="+mn-lt"/>
                <a:cs typeface="Segoe UI Semibold" panose="020B0702040204020203" pitchFamily="34" charset="0"/>
              </a:rPr>
              <a:t>is locked</a:t>
            </a:r>
          </a:p>
          <a:p>
            <a:pPr marL="0" marR="0" lvl="0" indent="0" algn="ctr" defTabSz="932742" rtl="0" eaLnBrk="1" fontAlgn="base" latinLnBrk="0" hangingPunct="1">
              <a:lnSpc>
                <a:spcPct val="100000"/>
              </a:lnSpc>
              <a:spcBef>
                <a:spcPct val="0"/>
              </a:spcBef>
              <a:spcAft>
                <a:spcPct val="0"/>
              </a:spcAft>
              <a:buClrTx/>
              <a:buSzTx/>
              <a:buFontTx/>
              <a:buNone/>
              <a:tabLst/>
              <a:defRPr/>
            </a:pPr>
            <a:r>
              <a:rPr lang="en-US" sz="1600" kern="1200" noProof="0">
                <a:solidFill>
                  <a:srgbClr val="000000"/>
                </a:solidFill>
                <a:latin typeface="Segoe UI"/>
              </a:rPr>
              <a:t>behind expertise and </a:t>
            </a:r>
            <a:br>
              <a:rPr lang="en-US" sz="1600" kern="1200" noProof="0">
                <a:solidFill>
                  <a:srgbClr val="000000"/>
                </a:solidFill>
                <a:latin typeface="Segoe UI"/>
              </a:rPr>
            </a:br>
            <a:r>
              <a:rPr lang="en-US" sz="1600" kern="1200" noProof="0">
                <a:solidFill>
                  <a:srgbClr val="000000"/>
                </a:solidFill>
                <a:latin typeface="Segoe UI"/>
              </a:rPr>
              <a:t>complexity – setting up business process workflows frequently requires support from a subject matter expert</a:t>
            </a:r>
            <a:endParaRPr kumimoji="0" lang="en-US" sz="1600" b="0" i="0" u="none" strike="noStrike" kern="1200" cap="none" spc="0" normalizeH="0" baseline="30000" noProof="0">
              <a:ln>
                <a:noFill/>
              </a:ln>
              <a:solidFill>
                <a:srgbClr val="000000"/>
              </a:solidFill>
              <a:effectLst/>
              <a:uLnTx/>
              <a:uFillTx/>
              <a:latin typeface="Segoe UI"/>
            </a:endParaRPr>
          </a:p>
        </p:txBody>
      </p:sp>
      <p:sp>
        <p:nvSpPr>
          <p:cNvPr id="77" name="TextBox 76">
            <a:extLst>
              <a:ext uri="{FF2B5EF4-FFF2-40B4-BE49-F238E27FC236}">
                <a16:creationId xmlns:a16="http://schemas.microsoft.com/office/drawing/2014/main" id="{23729540-7317-9E16-7182-649884777E26}"/>
              </a:ext>
              <a:ext uri="{C183D7F6-B498-43B3-948B-1728B52AA6E4}">
                <adec:decorative xmlns:adec="http://schemas.microsoft.com/office/drawing/2017/decorative" val="1"/>
              </a:ext>
            </a:extLst>
          </p:cNvPr>
          <p:cNvSpPr txBox="1">
            <a:spLocks/>
          </p:cNvSpPr>
          <p:nvPr/>
        </p:nvSpPr>
        <p:spPr>
          <a:xfrm>
            <a:off x="8070253" y="2043994"/>
            <a:ext cx="3536529" cy="3450356"/>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274320" tIns="1005840" rIns="274320" bIns="45720" numCol="1" spcCol="0" rtlCol="0" fromWordArt="0" anchor="t"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defTabSz="932742">
              <a:spcAft>
                <a:spcPts val="1200"/>
              </a:spcAft>
              <a:defRPr/>
            </a:pPr>
            <a:r>
              <a:rPr lang="en-US" kern="1200">
                <a:solidFill>
                  <a:srgbClr val="0078D4"/>
                </a:solidFill>
                <a:latin typeface="+mn-lt"/>
                <a:cs typeface="Segoe UI Semibold" panose="020B0702040204020203" pitchFamily="34" charset="0"/>
              </a:rPr>
              <a:t>The future of automation</a:t>
            </a:r>
          </a:p>
          <a:p>
            <a:pPr defTabSz="932742">
              <a:defRPr/>
            </a:pPr>
            <a:r>
              <a:rPr lang="en-US" sz="1600" kern="1200">
                <a:solidFill>
                  <a:srgbClr val="000000"/>
                </a:solidFill>
                <a:latin typeface="Segoe UI"/>
              </a:rPr>
              <a:t>Will democratize to the context of your work for any SharePoint </a:t>
            </a:r>
            <a:br>
              <a:rPr lang="en-US" sz="1600" kern="1200">
                <a:solidFill>
                  <a:srgbClr val="000000"/>
                </a:solidFill>
                <a:latin typeface="Segoe UI"/>
              </a:rPr>
            </a:br>
            <a:r>
              <a:rPr lang="en-US" sz="1600" kern="1200">
                <a:solidFill>
                  <a:srgbClr val="000000"/>
                </a:solidFill>
                <a:latin typeface="Segoe UI"/>
              </a:rPr>
              <a:t>user – novice to expert</a:t>
            </a:r>
          </a:p>
        </p:txBody>
      </p:sp>
      <p:sp>
        <p:nvSpPr>
          <p:cNvPr id="5" name="Graphic 79" descr="Lock with solid fill">
            <a:extLst>
              <a:ext uri="{FF2B5EF4-FFF2-40B4-BE49-F238E27FC236}">
                <a16:creationId xmlns:a16="http://schemas.microsoft.com/office/drawing/2014/main" id="{F6F5991A-D420-E373-F424-87386F656182}"/>
              </a:ext>
            </a:extLst>
          </p:cNvPr>
          <p:cNvSpPr/>
          <p:nvPr/>
        </p:nvSpPr>
        <p:spPr>
          <a:xfrm>
            <a:off x="5830821" y="2269340"/>
            <a:ext cx="533400" cy="695325"/>
          </a:xfrm>
          <a:custGeom>
            <a:avLst/>
            <a:gdLst>
              <a:gd name="connsiteX0" fmla="*/ 285750 w 533400"/>
              <a:gd name="connsiteY0" fmla="*/ 549593 h 695325"/>
              <a:gd name="connsiteX1" fmla="*/ 285750 w 533400"/>
              <a:gd name="connsiteY1" fmla="*/ 600075 h 695325"/>
              <a:gd name="connsiteX2" fmla="*/ 247650 w 533400"/>
              <a:gd name="connsiteY2" fmla="*/ 600075 h 695325"/>
              <a:gd name="connsiteX3" fmla="*/ 247650 w 533400"/>
              <a:gd name="connsiteY3" fmla="*/ 549593 h 695325"/>
              <a:gd name="connsiteX4" fmla="*/ 209550 w 533400"/>
              <a:gd name="connsiteY4" fmla="*/ 495300 h 695325"/>
              <a:gd name="connsiteX5" fmla="*/ 266700 w 533400"/>
              <a:gd name="connsiteY5" fmla="*/ 438150 h 695325"/>
              <a:gd name="connsiteX6" fmla="*/ 323850 w 533400"/>
              <a:gd name="connsiteY6" fmla="*/ 495300 h 695325"/>
              <a:gd name="connsiteX7" fmla="*/ 285750 w 533400"/>
              <a:gd name="connsiteY7" fmla="*/ 549593 h 695325"/>
              <a:gd name="connsiteX8" fmla="*/ 123825 w 533400"/>
              <a:gd name="connsiteY8" fmla="*/ 200025 h 695325"/>
              <a:gd name="connsiteX9" fmla="*/ 266700 w 533400"/>
              <a:gd name="connsiteY9" fmla="*/ 57150 h 695325"/>
              <a:gd name="connsiteX10" fmla="*/ 409575 w 533400"/>
              <a:gd name="connsiteY10" fmla="*/ 200025 h 695325"/>
              <a:gd name="connsiteX11" fmla="*/ 409575 w 533400"/>
              <a:gd name="connsiteY11" fmla="*/ 305753 h 695325"/>
              <a:gd name="connsiteX12" fmla="*/ 266700 w 533400"/>
              <a:gd name="connsiteY12" fmla="*/ 295275 h 695325"/>
              <a:gd name="connsiteX13" fmla="*/ 123825 w 533400"/>
              <a:gd name="connsiteY13" fmla="*/ 305753 h 695325"/>
              <a:gd name="connsiteX14" fmla="*/ 123825 w 533400"/>
              <a:gd name="connsiteY14" fmla="*/ 200025 h 695325"/>
              <a:gd name="connsiteX15" fmla="*/ 466725 w 533400"/>
              <a:gd name="connsiteY15" fmla="*/ 309563 h 695325"/>
              <a:gd name="connsiteX16" fmla="*/ 466725 w 533400"/>
              <a:gd name="connsiteY16" fmla="*/ 200025 h 695325"/>
              <a:gd name="connsiteX17" fmla="*/ 266700 w 533400"/>
              <a:gd name="connsiteY17" fmla="*/ 0 h 695325"/>
              <a:gd name="connsiteX18" fmla="*/ 66675 w 533400"/>
              <a:gd name="connsiteY18" fmla="*/ 200025 h 695325"/>
              <a:gd name="connsiteX19" fmla="*/ 66675 w 533400"/>
              <a:gd name="connsiteY19" fmla="*/ 309563 h 695325"/>
              <a:gd name="connsiteX20" fmla="*/ 0 w 533400"/>
              <a:gd name="connsiteY20" fmla="*/ 314325 h 695325"/>
              <a:gd name="connsiteX21" fmla="*/ 0 w 533400"/>
              <a:gd name="connsiteY21" fmla="*/ 676275 h 695325"/>
              <a:gd name="connsiteX22" fmla="*/ 266700 w 533400"/>
              <a:gd name="connsiteY22" fmla="*/ 695325 h 695325"/>
              <a:gd name="connsiteX23" fmla="*/ 533400 w 533400"/>
              <a:gd name="connsiteY23" fmla="*/ 676275 h 695325"/>
              <a:gd name="connsiteX24" fmla="*/ 533400 w 533400"/>
              <a:gd name="connsiteY24" fmla="*/ 314325 h 695325"/>
              <a:gd name="connsiteX25" fmla="*/ 466725 w 533400"/>
              <a:gd name="connsiteY25" fmla="*/ 30956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695325">
                <a:moveTo>
                  <a:pt x="285750" y="549593"/>
                </a:moveTo>
                <a:lnTo>
                  <a:pt x="285750" y="600075"/>
                </a:lnTo>
                <a:lnTo>
                  <a:pt x="247650" y="600075"/>
                </a:lnTo>
                <a:lnTo>
                  <a:pt x="247650" y="549593"/>
                </a:lnTo>
                <a:cubicBezTo>
                  <a:pt x="225743" y="541973"/>
                  <a:pt x="209550" y="521017"/>
                  <a:pt x="209550" y="495300"/>
                </a:cubicBezTo>
                <a:cubicBezTo>
                  <a:pt x="209550" y="463868"/>
                  <a:pt x="235268" y="438150"/>
                  <a:pt x="266700" y="438150"/>
                </a:cubicBezTo>
                <a:cubicBezTo>
                  <a:pt x="298133" y="438150"/>
                  <a:pt x="323850" y="463868"/>
                  <a:pt x="323850" y="495300"/>
                </a:cubicBezTo>
                <a:cubicBezTo>
                  <a:pt x="323850" y="520065"/>
                  <a:pt x="307658" y="541020"/>
                  <a:pt x="285750" y="549593"/>
                </a:cubicBezTo>
                <a:close/>
                <a:moveTo>
                  <a:pt x="123825" y="200025"/>
                </a:moveTo>
                <a:cubicBezTo>
                  <a:pt x="123825" y="120968"/>
                  <a:pt x="187643" y="57150"/>
                  <a:pt x="266700" y="57150"/>
                </a:cubicBezTo>
                <a:cubicBezTo>
                  <a:pt x="345758" y="57150"/>
                  <a:pt x="409575" y="120968"/>
                  <a:pt x="409575" y="200025"/>
                </a:cubicBezTo>
                <a:lnTo>
                  <a:pt x="409575" y="305753"/>
                </a:lnTo>
                <a:lnTo>
                  <a:pt x="266700" y="295275"/>
                </a:lnTo>
                <a:lnTo>
                  <a:pt x="123825" y="305753"/>
                </a:lnTo>
                <a:lnTo>
                  <a:pt x="123825" y="200025"/>
                </a:lnTo>
                <a:close/>
                <a:moveTo>
                  <a:pt x="466725" y="309563"/>
                </a:moveTo>
                <a:lnTo>
                  <a:pt x="466725" y="200025"/>
                </a:lnTo>
                <a:cubicBezTo>
                  <a:pt x="466725" y="89535"/>
                  <a:pt x="377190" y="0"/>
                  <a:pt x="266700" y="0"/>
                </a:cubicBezTo>
                <a:cubicBezTo>
                  <a:pt x="156210" y="0"/>
                  <a:pt x="66675" y="89535"/>
                  <a:pt x="66675" y="200025"/>
                </a:cubicBezTo>
                <a:lnTo>
                  <a:pt x="66675" y="309563"/>
                </a:lnTo>
                <a:lnTo>
                  <a:pt x="0" y="314325"/>
                </a:lnTo>
                <a:lnTo>
                  <a:pt x="0" y="676275"/>
                </a:lnTo>
                <a:lnTo>
                  <a:pt x="266700" y="695325"/>
                </a:lnTo>
                <a:lnTo>
                  <a:pt x="533400" y="676275"/>
                </a:lnTo>
                <a:lnTo>
                  <a:pt x="533400" y="314325"/>
                </a:lnTo>
                <a:lnTo>
                  <a:pt x="466725" y="309563"/>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b="1" kern="0">
              <a:solidFill>
                <a:srgbClr val="FFFFFF"/>
              </a:solidFill>
              <a:latin typeface="Segoe UI Semibold" panose="020B0502040204020203" pitchFamily="34" charset="0"/>
              <a:cs typeface="Segoe UI Semibold" panose="020B0502040204020203" pitchFamily="34" charset="0"/>
            </a:endParaRPr>
          </a:p>
        </p:txBody>
      </p:sp>
      <p:sp>
        <p:nvSpPr>
          <p:cNvPr id="10" name="Freeform: Shape 9">
            <a:extLst>
              <a:ext uri="{FF2B5EF4-FFF2-40B4-BE49-F238E27FC236}">
                <a16:creationId xmlns:a16="http://schemas.microsoft.com/office/drawing/2014/main" id="{B4AF6955-8D1C-FED8-6443-A24C3B2EDFE6}"/>
              </a:ext>
            </a:extLst>
          </p:cNvPr>
          <p:cNvSpPr/>
          <p:nvPr/>
        </p:nvSpPr>
        <p:spPr>
          <a:xfrm>
            <a:off x="9526128" y="2371634"/>
            <a:ext cx="624779" cy="608585"/>
          </a:xfrm>
          <a:custGeom>
            <a:avLst/>
            <a:gdLst>
              <a:gd name="connsiteX0" fmla="*/ 582438 w 624779"/>
              <a:gd name="connsiteY0" fmla="*/ 175081 h 608585"/>
              <a:gd name="connsiteX1" fmla="*/ 606965 w 624779"/>
              <a:gd name="connsiteY1" fmla="*/ 186273 h 608585"/>
              <a:gd name="connsiteX2" fmla="*/ 624777 w 624779"/>
              <a:gd name="connsiteY2" fmla="*/ 286000 h 608585"/>
              <a:gd name="connsiteX3" fmla="*/ 433515 w 624779"/>
              <a:gd name="connsiteY3" fmla="*/ 556033 h 608585"/>
              <a:gd name="connsiteX4" fmla="*/ 463233 w 624779"/>
              <a:gd name="connsiteY4" fmla="*/ 572893 h 608585"/>
              <a:gd name="connsiteX5" fmla="*/ 470281 w 624779"/>
              <a:gd name="connsiteY5" fmla="*/ 598991 h 608585"/>
              <a:gd name="connsiteX6" fmla="*/ 444183 w 624779"/>
              <a:gd name="connsiteY6" fmla="*/ 606040 h 608585"/>
              <a:gd name="connsiteX7" fmla="*/ 373984 w 624779"/>
              <a:gd name="connsiteY7" fmla="*/ 565940 h 608585"/>
              <a:gd name="connsiteX8" fmla="*/ 373983 w 624779"/>
              <a:gd name="connsiteY8" fmla="*/ 565939 h 608585"/>
              <a:gd name="connsiteX9" fmla="*/ 366935 w 624779"/>
              <a:gd name="connsiteY9" fmla="*/ 539936 h 608585"/>
              <a:gd name="connsiteX10" fmla="*/ 406940 w 624779"/>
              <a:gd name="connsiteY10" fmla="*/ 469737 h 608585"/>
              <a:gd name="connsiteX11" fmla="*/ 433039 w 624779"/>
              <a:gd name="connsiteY11" fmla="*/ 462689 h 608585"/>
              <a:gd name="connsiteX12" fmla="*/ 440087 w 624779"/>
              <a:gd name="connsiteY12" fmla="*/ 488787 h 608585"/>
              <a:gd name="connsiteX13" fmla="*/ 422752 w 624779"/>
              <a:gd name="connsiteY13" fmla="*/ 519077 h 608585"/>
              <a:gd name="connsiteX14" fmla="*/ 425500 w 624779"/>
              <a:gd name="connsiteY14" fmla="*/ 518072 h 608585"/>
              <a:gd name="connsiteX15" fmla="*/ 571246 w 624779"/>
              <a:gd name="connsiteY15" fmla="*/ 199608 h 608585"/>
              <a:gd name="connsiteX16" fmla="*/ 582438 w 624779"/>
              <a:gd name="connsiteY16" fmla="*/ 175081 h 608585"/>
              <a:gd name="connsiteX17" fmla="*/ 95187 w 624779"/>
              <a:gd name="connsiteY17" fmla="*/ 173605 h 608585"/>
              <a:gd name="connsiteX18" fmla="*/ 106712 w 624779"/>
              <a:gd name="connsiteY18" fmla="*/ 182463 h 608585"/>
              <a:gd name="connsiteX19" fmla="*/ 147193 w 624779"/>
              <a:gd name="connsiteY19" fmla="*/ 252472 h 608585"/>
              <a:gd name="connsiteX20" fmla="*/ 140192 w 624779"/>
              <a:gd name="connsiteY20" fmla="*/ 278523 h 608585"/>
              <a:gd name="connsiteX21" fmla="*/ 114141 w 624779"/>
              <a:gd name="connsiteY21" fmla="*/ 271522 h 608585"/>
              <a:gd name="connsiteX22" fmla="*/ 96711 w 624779"/>
              <a:gd name="connsiteY22" fmla="*/ 241327 h 608585"/>
              <a:gd name="connsiteX23" fmla="*/ 95949 w 624779"/>
              <a:gd name="connsiteY23" fmla="*/ 241327 h 608585"/>
              <a:gd name="connsiteX24" fmla="*/ 91377 w 624779"/>
              <a:gd name="connsiteY24" fmla="*/ 286000 h 608585"/>
              <a:gd name="connsiteX25" fmla="*/ 298069 w 624779"/>
              <a:gd name="connsiteY25" fmla="*/ 530221 h 608585"/>
              <a:gd name="connsiteX26" fmla="*/ 297688 w 624779"/>
              <a:gd name="connsiteY26" fmla="*/ 529649 h 608585"/>
              <a:gd name="connsiteX27" fmla="*/ 315214 w 624779"/>
              <a:gd name="connsiteY27" fmla="*/ 550223 h 608585"/>
              <a:gd name="connsiteX28" fmla="*/ 294640 w 624779"/>
              <a:gd name="connsiteY28" fmla="*/ 567749 h 608585"/>
              <a:gd name="connsiteX29" fmla="*/ 291402 w 624779"/>
              <a:gd name="connsiteY29" fmla="*/ 567749 h 608585"/>
              <a:gd name="connsiteX30" fmla="*/ 53277 w 624779"/>
              <a:gd name="connsiteY30" fmla="*/ 286000 h 608585"/>
              <a:gd name="connsiteX31" fmla="*/ 58420 w 624779"/>
              <a:gd name="connsiteY31" fmla="*/ 232279 h 608585"/>
              <a:gd name="connsiteX32" fmla="*/ 29274 w 624779"/>
              <a:gd name="connsiteY32" fmla="*/ 249138 h 608585"/>
              <a:gd name="connsiteX33" fmla="*/ 27884 w 624779"/>
              <a:gd name="connsiteY33" fmla="*/ 249941 h 608585"/>
              <a:gd name="connsiteX34" fmla="*/ 2174 w 624779"/>
              <a:gd name="connsiteY34" fmla="*/ 241891 h 608585"/>
              <a:gd name="connsiteX35" fmla="*/ 10224 w 624779"/>
              <a:gd name="connsiteY35" fmla="*/ 216181 h 608585"/>
              <a:gd name="connsiteX36" fmla="*/ 80709 w 624779"/>
              <a:gd name="connsiteY36" fmla="*/ 175510 h 608585"/>
              <a:gd name="connsiteX37" fmla="*/ 95187 w 624779"/>
              <a:gd name="connsiteY37" fmla="*/ 173605 h 608585"/>
              <a:gd name="connsiteX38" fmla="*/ 316498 w 624779"/>
              <a:gd name="connsiteY38" fmla="*/ 911 h 608585"/>
              <a:gd name="connsiteX39" fmla="*/ 524574 w 624779"/>
              <a:gd name="connsiteY39" fmla="*/ 68258 h 608585"/>
              <a:gd name="connsiteX40" fmla="*/ 524574 w 624779"/>
              <a:gd name="connsiteY40" fmla="*/ 33492 h 608585"/>
              <a:gd name="connsiteX41" fmla="*/ 543624 w 624779"/>
              <a:gd name="connsiteY41" fmla="*/ 14442 h 608585"/>
              <a:gd name="connsiteX42" fmla="*/ 562674 w 624779"/>
              <a:gd name="connsiteY42" fmla="*/ 33492 h 608585"/>
              <a:gd name="connsiteX43" fmla="*/ 562674 w 624779"/>
              <a:gd name="connsiteY43" fmla="*/ 114264 h 608585"/>
              <a:gd name="connsiteX44" fmla="*/ 556768 w 624779"/>
              <a:gd name="connsiteY44" fmla="*/ 127885 h 608585"/>
              <a:gd name="connsiteX45" fmla="*/ 555530 w 624779"/>
              <a:gd name="connsiteY45" fmla="*/ 128837 h 608585"/>
              <a:gd name="connsiteX46" fmla="*/ 554958 w 624779"/>
              <a:gd name="connsiteY46" fmla="*/ 129313 h 608585"/>
              <a:gd name="connsiteX47" fmla="*/ 553625 w 624779"/>
              <a:gd name="connsiteY47" fmla="*/ 130171 h 608585"/>
              <a:gd name="connsiteX48" fmla="*/ 543338 w 624779"/>
              <a:gd name="connsiteY48" fmla="*/ 133314 h 608585"/>
              <a:gd name="connsiteX49" fmla="*/ 541147 w 624779"/>
              <a:gd name="connsiteY49" fmla="*/ 133314 h 608585"/>
              <a:gd name="connsiteX50" fmla="*/ 462852 w 624779"/>
              <a:gd name="connsiteY50" fmla="*/ 133314 h 608585"/>
              <a:gd name="connsiteX51" fmla="*/ 443802 w 624779"/>
              <a:gd name="connsiteY51" fmla="*/ 114264 h 608585"/>
              <a:gd name="connsiteX52" fmla="*/ 462852 w 624779"/>
              <a:gd name="connsiteY52" fmla="*/ 95214 h 608585"/>
              <a:gd name="connsiteX53" fmla="*/ 497046 w 624779"/>
              <a:gd name="connsiteY53" fmla="*/ 94928 h 608585"/>
              <a:gd name="connsiteX54" fmla="*/ 149574 w 624779"/>
              <a:gd name="connsiteY54" fmla="*/ 126551 h 608585"/>
              <a:gd name="connsiteX55" fmla="*/ 122714 w 624779"/>
              <a:gd name="connsiteY55" fmla="*/ 128837 h 608585"/>
              <a:gd name="connsiteX56" fmla="*/ 120428 w 624779"/>
              <a:gd name="connsiteY56" fmla="*/ 101977 h 608585"/>
              <a:gd name="connsiteX57" fmla="*/ 121744 w 624779"/>
              <a:gd name="connsiteY57" fmla="*/ 100421 h 608585"/>
              <a:gd name="connsiteX58" fmla="*/ 316498 w 624779"/>
              <a:gd name="connsiteY58" fmla="*/ 911 h 6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24779" h="608585">
                <a:moveTo>
                  <a:pt x="582438" y="175081"/>
                </a:moveTo>
                <a:cubicBezTo>
                  <a:pt x="592301" y="171399"/>
                  <a:pt x="603283" y="176410"/>
                  <a:pt x="606965" y="186273"/>
                </a:cubicBezTo>
                <a:cubicBezTo>
                  <a:pt x="618785" y="218192"/>
                  <a:pt x="624816" y="251963"/>
                  <a:pt x="624777" y="286000"/>
                </a:cubicBezTo>
                <a:cubicBezTo>
                  <a:pt x="625305" y="407643"/>
                  <a:pt x="548441" y="516166"/>
                  <a:pt x="433515" y="556033"/>
                </a:cubicBezTo>
                <a:lnTo>
                  <a:pt x="463233" y="572893"/>
                </a:lnTo>
                <a:cubicBezTo>
                  <a:pt x="472386" y="578153"/>
                  <a:pt x="475542" y="589838"/>
                  <a:pt x="470281" y="598991"/>
                </a:cubicBezTo>
                <a:cubicBezTo>
                  <a:pt x="465021" y="608145"/>
                  <a:pt x="453336" y="611300"/>
                  <a:pt x="444183" y="606040"/>
                </a:cubicBezTo>
                <a:lnTo>
                  <a:pt x="373984" y="565940"/>
                </a:lnTo>
                <a:cubicBezTo>
                  <a:pt x="373984" y="565940"/>
                  <a:pt x="373983" y="565940"/>
                  <a:pt x="373983" y="565939"/>
                </a:cubicBezTo>
                <a:cubicBezTo>
                  <a:pt x="364856" y="560705"/>
                  <a:pt x="361701" y="549063"/>
                  <a:pt x="366935" y="539936"/>
                </a:cubicBezTo>
                <a:lnTo>
                  <a:pt x="406940" y="469737"/>
                </a:lnTo>
                <a:cubicBezTo>
                  <a:pt x="412201" y="460584"/>
                  <a:pt x="423885" y="457428"/>
                  <a:pt x="433039" y="462689"/>
                </a:cubicBezTo>
                <a:cubicBezTo>
                  <a:pt x="442192" y="467949"/>
                  <a:pt x="445348" y="479634"/>
                  <a:pt x="440087" y="488787"/>
                </a:cubicBezTo>
                <a:lnTo>
                  <a:pt x="422752" y="519077"/>
                </a:lnTo>
                <a:cubicBezTo>
                  <a:pt x="423670" y="518747"/>
                  <a:pt x="424586" y="518413"/>
                  <a:pt x="425500" y="518072"/>
                </a:cubicBezTo>
                <a:cubicBezTo>
                  <a:pt x="553689" y="470377"/>
                  <a:pt x="618941" y="327795"/>
                  <a:pt x="571246" y="199608"/>
                </a:cubicBezTo>
                <a:cubicBezTo>
                  <a:pt x="567564" y="189745"/>
                  <a:pt x="572575" y="178763"/>
                  <a:pt x="582438" y="175081"/>
                </a:cubicBezTo>
                <a:close/>
                <a:moveTo>
                  <a:pt x="95187" y="173605"/>
                </a:moveTo>
                <a:cubicBezTo>
                  <a:pt x="100048" y="174918"/>
                  <a:pt x="104191" y="178103"/>
                  <a:pt x="106712" y="182463"/>
                </a:cubicBezTo>
                <a:lnTo>
                  <a:pt x="147193" y="252472"/>
                </a:lnTo>
                <a:cubicBezTo>
                  <a:pt x="152454" y="261599"/>
                  <a:pt x="149319" y="273262"/>
                  <a:pt x="140192" y="278523"/>
                </a:cubicBezTo>
                <a:cubicBezTo>
                  <a:pt x="131065" y="283783"/>
                  <a:pt x="119402" y="280649"/>
                  <a:pt x="114141" y="271522"/>
                </a:cubicBezTo>
                <a:lnTo>
                  <a:pt x="96711" y="241327"/>
                </a:lnTo>
                <a:lnTo>
                  <a:pt x="95949" y="241327"/>
                </a:lnTo>
                <a:cubicBezTo>
                  <a:pt x="93086" y="256051"/>
                  <a:pt x="91557" y="271002"/>
                  <a:pt x="91377" y="286000"/>
                </a:cubicBezTo>
                <a:cubicBezTo>
                  <a:pt x="91029" y="407090"/>
                  <a:pt x="178587" y="510546"/>
                  <a:pt x="298069" y="530221"/>
                </a:cubicBezTo>
                <a:lnTo>
                  <a:pt x="297688" y="529649"/>
                </a:lnTo>
                <a:cubicBezTo>
                  <a:pt x="308209" y="530491"/>
                  <a:pt x="316056" y="539702"/>
                  <a:pt x="315214" y="550223"/>
                </a:cubicBezTo>
                <a:cubicBezTo>
                  <a:pt x="314372" y="560745"/>
                  <a:pt x="305161" y="568591"/>
                  <a:pt x="294640" y="567749"/>
                </a:cubicBezTo>
                <a:lnTo>
                  <a:pt x="291402" y="567749"/>
                </a:lnTo>
                <a:cubicBezTo>
                  <a:pt x="153687" y="544912"/>
                  <a:pt x="52844" y="425594"/>
                  <a:pt x="53277" y="286000"/>
                </a:cubicBezTo>
                <a:cubicBezTo>
                  <a:pt x="53308" y="267972"/>
                  <a:pt x="55030" y="249986"/>
                  <a:pt x="58420" y="232279"/>
                </a:cubicBezTo>
                <a:lnTo>
                  <a:pt x="29274" y="249138"/>
                </a:lnTo>
                <a:cubicBezTo>
                  <a:pt x="28822" y="249426"/>
                  <a:pt x="28358" y="249693"/>
                  <a:pt x="27884" y="249941"/>
                </a:cubicBezTo>
                <a:cubicBezTo>
                  <a:pt x="18562" y="254818"/>
                  <a:pt x="7051" y="251214"/>
                  <a:pt x="2174" y="241891"/>
                </a:cubicBezTo>
                <a:cubicBezTo>
                  <a:pt x="-2703" y="232569"/>
                  <a:pt x="901" y="221058"/>
                  <a:pt x="10224" y="216181"/>
                </a:cubicBezTo>
                <a:lnTo>
                  <a:pt x="80709" y="175510"/>
                </a:lnTo>
                <a:cubicBezTo>
                  <a:pt x="85090" y="172977"/>
                  <a:pt x="90299" y="172291"/>
                  <a:pt x="95187" y="173605"/>
                </a:cubicBezTo>
                <a:close/>
                <a:moveTo>
                  <a:pt x="316498" y="911"/>
                </a:moveTo>
                <a:cubicBezTo>
                  <a:pt x="389396" y="-4909"/>
                  <a:pt x="464514" y="17080"/>
                  <a:pt x="524574" y="68258"/>
                </a:cubicBezTo>
                <a:lnTo>
                  <a:pt x="524574" y="33492"/>
                </a:lnTo>
                <a:cubicBezTo>
                  <a:pt x="524574" y="22971"/>
                  <a:pt x="533102" y="14442"/>
                  <a:pt x="543624" y="14442"/>
                </a:cubicBezTo>
                <a:cubicBezTo>
                  <a:pt x="554145" y="14442"/>
                  <a:pt x="562674" y="22971"/>
                  <a:pt x="562674" y="33492"/>
                </a:cubicBezTo>
                <a:lnTo>
                  <a:pt x="562674" y="114264"/>
                </a:lnTo>
                <a:cubicBezTo>
                  <a:pt x="562628" y="119416"/>
                  <a:pt x="560497" y="124330"/>
                  <a:pt x="556768" y="127885"/>
                </a:cubicBezTo>
                <a:lnTo>
                  <a:pt x="555530" y="128837"/>
                </a:lnTo>
                <a:lnTo>
                  <a:pt x="554958" y="129313"/>
                </a:lnTo>
                <a:lnTo>
                  <a:pt x="553625" y="130171"/>
                </a:lnTo>
                <a:cubicBezTo>
                  <a:pt x="550586" y="132220"/>
                  <a:pt x="547004" y="133315"/>
                  <a:pt x="543338" y="133314"/>
                </a:cubicBezTo>
                <a:cubicBezTo>
                  <a:pt x="542608" y="133361"/>
                  <a:pt x="541877" y="133361"/>
                  <a:pt x="541147" y="133314"/>
                </a:cubicBezTo>
                <a:lnTo>
                  <a:pt x="462852" y="133314"/>
                </a:lnTo>
                <a:cubicBezTo>
                  <a:pt x="452330" y="133314"/>
                  <a:pt x="443802" y="124785"/>
                  <a:pt x="443802" y="114264"/>
                </a:cubicBezTo>
                <a:cubicBezTo>
                  <a:pt x="443802" y="103743"/>
                  <a:pt x="452330" y="95214"/>
                  <a:pt x="462852" y="95214"/>
                </a:cubicBezTo>
                <a:lnTo>
                  <a:pt x="497046" y="94928"/>
                </a:lnTo>
                <a:cubicBezTo>
                  <a:pt x="392198" y="8239"/>
                  <a:pt x="237051" y="22358"/>
                  <a:pt x="149574" y="126551"/>
                </a:cubicBezTo>
                <a:cubicBezTo>
                  <a:pt x="142789" y="134600"/>
                  <a:pt x="130763" y="135623"/>
                  <a:pt x="122714" y="128837"/>
                </a:cubicBezTo>
                <a:cubicBezTo>
                  <a:pt x="114665" y="122052"/>
                  <a:pt x="113642" y="110025"/>
                  <a:pt x="120428" y="101977"/>
                </a:cubicBezTo>
                <a:cubicBezTo>
                  <a:pt x="120865" y="101457"/>
                  <a:pt x="121303" y="100937"/>
                  <a:pt x="121744" y="100421"/>
                </a:cubicBezTo>
                <a:cubicBezTo>
                  <a:pt x="172923" y="40361"/>
                  <a:pt x="243600" y="6731"/>
                  <a:pt x="316498" y="91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b="1" kern="0">
              <a:solidFill>
                <a:srgbClr val="FFFFFF"/>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268427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070B-0816-144A-A486-E6D20022317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84BB4BF-526C-0FB8-2352-F861A5439520}"/>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373711" y="2126268"/>
            <a:ext cx="11497586" cy="3814308"/>
          </a:xfrm>
          <a:prstGeom prst="roundRect">
            <a:avLst>
              <a:gd name="adj" fmla="val 629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9" name="TextBox 8">
            <a:extLst>
              <a:ext uri="{FF2B5EF4-FFF2-40B4-BE49-F238E27FC236}">
                <a16:creationId xmlns:a16="http://schemas.microsoft.com/office/drawing/2014/main" id="{8CD708E0-F566-3292-4DDA-93E8C891B9B3}"/>
              </a:ext>
              <a:ext uri="{C183D7F6-B498-43B3-948B-1728B52AA6E4}">
                <adec:decorative xmlns:adec="http://schemas.microsoft.com/office/drawing/2017/decorative" val="1"/>
              </a:ext>
            </a:extLst>
          </p:cNvPr>
          <p:cNvSpPr txBox="1">
            <a:spLocks/>
          </p:cNvSpPr>
          <p:nvPr/>
        </p:nvSpPr>
        <p:spPr>
          <a:xfrm>
            <a:off x="623875" y="2383213"/>
            <a:ext cx="2097853" cy="3266693"/>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91440" tIns="182880" rIns="91440" bIns="219456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ts val="1200"/>
              </a:spcAft>
              <a:buClrTx/>
              <a:buSzTx/>
              <a:buFontTx/>
              <a:buNone/>
              <a:tabLst/>
              <a:defRPr/>
            </a:pPr>
            <a:r>
              <a:rPr lang="en-US" sz="1400" kern="1200" noProof="0">
                <a:solidFill>
                  <a:srgbClr val="0078D4"/>
                </a:solidFill>
                <a:latin typeface="+mn-lt"/>
                <a:cs typeface="Segoe UI Semibold" panose="020B0702040204020203" pitchFamily="34" charset="0"/>
              </a:rPr>
              <a:t>Files &amp; items are created or modified, for a selected file or item</a:t>
            </a:r>
          </a:p>
        </p:txBody>
      </p:sp>
      <p:sp>
        <p:nvSpPr>
          <p:cNvPr id="31" name="TextBox 30">
            <a:extLst>
              <a:ext uri="{FF2B5EF4-FFF2-40B4-BE49-F238E27FC236}">
                <a16:creationId xmlns:a16="http://schemas.microsoft.com/office/drawing/2014/main" id="{5B950EA8-F296-1A4A-123A-5490A3CEDD8E}"/>
              </a:ext>
              <a:ext uri="{C183D7F6-B498-43B3-948B-1728B52AA6E4}">
                <adec:decorative xmlns:adec="http://schemas.microsoft.com/office/drawing/2017/decorative" val="1"/>
              </a:ext>
            </a:extLst>
          </p:cNvPr>
          <p:cNvSpPr txBox="1">
            <a:spLocks/>
          </p:cNvSpPr>
          <p:nvPr/>
        </p:nvSpPr>
        <p:spPr>
          <a:xfrm>
            <a:off x="2847555" y="2383213"/>
            <a:ext cx="2097853" cy="3266693"/>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91440" tIns="182880" rIns="91440" bIns="219456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ts val="1200"/>
              </a:spcAft>
              <a:buClrTx/>
              <a:buSzTx/>
              <a:buFontTx/>
              <a:buNone/>
              <a:tabLst/>
              <a:defRPr/>
            </a:pPr>
            <a:r>
              <a:rPr lang="en-US" sz="1400" kern="1200" noProof="0">
                <a:solidFill>
                  <a:srgbClr val="0078D4"/>
                </a:solidFill>
                <a:latin typeface="+mn-lt"/>
                <a:cs typeface="Segoe UI Semibold" panose="020B0702040204020203" pitchFamily="34" charset="0"/>
              </a:rPr>
              <a:t>New message in a </a:t>
            </a:r>
            <a:br>
              <a:rPr lang="en-US" sz="1400" kern="1200" noProof="0">
                <a:solidFill>
                  <a:srgbClr val="0078D4"/>
                </a:solidFill>
                <a:latin typeface="+mn-lt"/>
                <a:cs typeface="Segoe UI Semibold" panose="020B0702040204020203" pitchFamily="34" charset="0"/>
              </a:rPr>
            </a:br>
            <a:r>
              <a:rPr lang="en-US" sz="1400" kern="1200" noProof="0">
                <a:solidFill>
                  <a:srgbClr val="0078D4"/>
                </a:solidFill>
                <a:latin typeface="+mn-lt"/>
                <a:cs typeface="Segoe UI Semibold" panose="020B0702040204020203" pitchFamily="34" charset="0"/>
              </a:rPr>
              <a:t>chat or channel, I’m mentioned, keywords used, emoji is used</a:t>
            </a:r>
          </a:p>
        </p:txBody>
      </p:sp>
      <p:sp>
        <p:nvSpPr>
          <p:cNvPr id="32" name="TextBox 31">
            <a:extLst>
              <a:ext uri="{FF2B5EF4-FFF2-40B4-BE49-F238E27FC236}">
                <a16:creationId xmlns:a16="http://schemas.microsoft.com/office/drawing/2014/main" id="{D0E7C4F7-9475-F15C-E818-B545D3080D71}"/>
              </a:ext>
              <a:ext uri="{C183D7F6-B498-43B3-948B-1728B52AA6E4}">
                <adec:decorative xmlns:adec="http://schemas.microsoft.com/office/drawing/2017/decorative" val="1"/>
              </a:ext>
            </a:extLst>
          </p:cNvPr>
          <p:cNvSpPr txBox="1">
            <a:spLocks/>
          </p:cNvSpPr>
          <p:nvPr/>
        </p:nvSpPr>
        <p:spPr>
          <a:xfrm>
            <a:off x="5071235" y="2383213"/>
            <a:ext cx="2097853" cy="3266693"/>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91440" tIns="182880" rIns="91440" bIns="219456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ts val="1200"/>
              </a:spcAft>
              <a:buClrTx/>
              <a:buSzTx/>
              <a:buFontTx/>
              <a:buNone/>
              <a:tabLst/>
              <a:defRPr/>
            </a:pPr>
            <a:r>
              <a:rPr lang="en-US" sz="1400" kern="1200" noProof="0">
                <a:solidFill>
                  <a:srgbClr val="0078D4"/>
                </a:solidFill>
                <a:latin typeface="+mn-lt"/>
                <a:cs typeface="Segoe UI Semibold" panose="020B0702040204020203" pitchFamily="34" charset="0"/>
              </a:rPr>
              <a:t>Email is received, new meeting is scheduled, meeting is canceled</a:t>
            </a:r>
          </a:p>
        </p:txBody>
      </p:sp>
      <p:sp>
        <p:nvSpPr>
          <p:cNvPr id="33" name="TextBox 32">
            <a:extLst>
              <a:ext uri="{FF2B5EF4-FFF2-40B4-BE49-F238E27FC236}">
                <a16:creationId xmlns:a16="http://schemas.microsoft.com/office/drawing/2014/main" id="{B89D5C27-A00E-A220-349B-033C092ED3C4}"/>
              </a:ext>
              <a:ext uri="{C183D7F6-B498-43B3-948B-1728B52AA6E4}">
                <adec:decorative xmlns:adec="http://schemas.microsoft.com/office/drawing/2017/decorative" val="1"/>
              </a:ext>
            </a:extLst>
          </p:cNvPr>
          <p:cNvSpPr txBox="1">
            <a:spLocks/>
          </p:cNvSpPr>
          <p:nvPr/>
        </p:nvSpPr>
        <p:spPr>
          <a:xfrm>
            <a:off x="7294915" y="2383213"/>
            <a:ext cx="2097853" cy="3266693"/>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91440" tIns="182880" rIns="91440" bIns="219456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ts val="1200"/>
              </a:spcAft>
              <a:buClrTx/>
              <a:buSzTx/>
              <a:buFontTx/>
              <a:buNone/>
              <a:tabLst/>
              <a:defRPr/>
            </a:pPr>
            <a:r>
              <a:rPr lang="en-US" sz="1400" kern="1200" noProof="0">
                <a:solidFill>
                  <a:srgbClr val="0078D4"/>
                </a:solidFill>
                <a:latin typeface="+mn-lt"/>
                <a:cs typeface="Segoe UI Semibold" panose="020B0702040204020203" pitchFamily="34" charset="0"/>
              </a:rPr>
              <a:t>Task status changes, </a:t>
            </a:r>
            <a:br>
              <a:rPr lang="en-US" sz="1400" kern="1200" noProof="0">
                <a:solidFill>
                  <a:srgbClr val="0078D4"/>
                </a:solidFill>
                <a:latin typeface="+mn-lt"/>
                <a:cs typeface="Segoe UI Semibold" panose="020B0702040204020203" pitchFamily="34" charset="0"/>
              </a:rPr>
            </a:br>
            <a:r>
              <a:rPr lang="en-US" sz="1400" kern="1200" noProof="0">
                <a:solidFill>
                  <a:srgbClr val="0078D4"/>
                </a:solidFill>
                <a:latin typeface="+mn-lt"/>
                <a:cs typeface="Segoe UI Semibold" panose="020B0702040204020203" pitchFamily="34" charset="0"/>
              </a:rPr>
              <a:t>I’m assigned a task</a:t>
            </a:r>
          </a:p>
        </p:txBody>
      </p:sp>
      <p:sp>
        <p:nvSpPr>
          <p:cNvPr id="34" name="TextBox 33">
            <a:extLst>
              <a:ext uri="{FF2B5EF4-FFF2-40B4-BE49-F238E27FC236}">
                <a16:creationId xmlns:a16="http://schemas.microsoft.com/office/drawing/2014/main" id="{EB0C958A-1C00-8245-D5E5-62893F1EF26E}"/>
              </a:ext>
              <a:ext uri="{C183D7F6-B498-43B3-948B-1728B52AA6E4}">
                <adec:decorative xmlns:adec="http://schemas.microsoft.com/office/drawing/2017/decorative" val="1"/>
              </a:ext>
            </a:extLst>
          </p:cNvPr>
          <p:cNvSpPr txBox="1">
            <a:spLocks/>
          </p:cNvSpPr>
          <p:nvPr/>
        </p:nvSpPr>
        <p:spPr>
          <a:xfrm>
            <a:off x="9518594" y="2383213"/>
            <a:ext cx="2097853" cy="3266693"/>
          </a:xfrm>
          <a:prstGeom prst="roundRect">
            <a:avLst>
              <a:gd name="adj" fmla="val 3995"/>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91440" tIns="182880" rIns="91440" bIns="219456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ts val="1200"/>
              </a:spcAft>
              <a:buClrTx/>
              <a:buSzTx/>
              <a:buFontTx/>
              <a:buNone/>
              <a:tabLst/>
              <a:defRPr/>
            </a:pPr>
            <a:r>
              <a:rPr lang="en-US" sz="1400" kern="1200" noProof="0">
                <a:solidFill>
                  <a:srgbClr val="0078D4"/>
                </a:solidFill>
                <a:latin typeface="+mn-lt"/>
                <a:cs typeface="Segoe UI Semibold" panose="020B0702040204020203" pitchFamily="34" charset="0"/>
              </a:rPr>
              <a:t>A new work item </a:t>
            </a:r>
            <a:br>
              <a:rPr lang="en-US" sz="1400" kern="1200" noProof="0">
                <a:solidFill>
                  <a:srgbClr val="0078D4"/>
                </a:solidFill>
                <a:latin typeface="+mn-lt"/>
                <a:cs typeface="Segoe UI Semibold" panose="020B0702040204020203" pitchFamily="34" charset="0"/>
              </a:rPr>
            </a:br>
            <a:r>
              <a:rPr lang="en-US" sz="1400" kern="1200" noProof="0">
                <a:solidFill>
                  <a:srgbClr val="0078D4"/>
                </a:solidFill>
                <a:latin typeface="+mn-lt"/>
                <a:cs typeface="Segoe UI Semibold" panose="020B0702040204020203" pitchFamily="34" charset="0"/>
              </a:rPr>
              <a:t>is created, I’m tagged </a:t>
            </a:r>
            <a:br>
              <a:rPr lang="en-US" sz="1400" kern="1200" noProof="0">
                <a:solidFill>
                  <a:srgbClr val="0078D4"/>
                </a:solidFill>
                <a:latin typeface="+mn-lt"/>
                <a:cs typeface="Segoe UI Semibold" panose="020B0702040204020203" pitchFamily="34" charset="0"/>
              </a:rPr>
            </a:br>
            <a:r>
              <a:rPr lang="en-US" sz="1400" kern="1200" noProof="0">
                <a:solidFill>
                  <a:srgbClr val="0078D4"/>
                </a:solidFill>
                <a:latin typeface="+mn-lt"/>
                <a:cs typeface="Segoe UI Semibold" panose="020B0702040204020203" pitchFamily="34" charset="0"/>
              </a:rPr>
              <a:t>in a work item</a:t>
            </a:r>
          </a:p>
        </p:txBody>
      </p:sp>
      <p:sp>
        <p:nvSpPr>
          <p:cNvPr id="2" name="Title 1">
            <a:extLst>
              <a:ext uri="{FF2B5EF4-FFF2-40B4-BE49-F238E27FC236}">
                <a16:creationId xmlns:a16="http://schemas.microsoft.com/office/drawing/2014/main" id="{C795FA21-C6BE-CB5A-852B-58C135C1032D}"/>
              </a:ext>
            </a:extLst>
          </p:cNvPr>
          <p:cNvSpPr>
            <a:spLocks noGrp="1"/>
          </p:cNvSpPr>
          <p:nvPr>
            <p:ph type="title"/>
          </p:nvPr>
        </p:nvSpPr>
        <p:spPr>
          <a:xfrm>
            <a:off x="659219" y="365126"/>
            <a:ext cx="11025680" cy="1072072"/>
          </a:xfrm>
        </p:spPr>
        <p:txBody>
          <a:bodyPr>
            <a:normAutofit/>
          </a:bodyPr>
          <a:lstStyle/>
          <a:p>
            <a:r>
              <a:rPr lang="en-US"/>
              <a:t>Automation for all</a:t>
            </a:r>
          </a:p>
        </p:txBody>
      </p:sp>
      <p:pic>
        <p:nvPicPr>
          <p:cNvPr id="7" name="Picture 6" descr="A logo with a black background&#10;&#10;AI-generated content may be incorrect.">
            <a:extLst>
              <a:ext uri="{FF2B5EF4-FFF2-40B4-BE49-F238E27FC236}">
                <a16:creationId xmlns:a16="http://schemas.microsoft.com/office/drawing/2014/main" id="{204AFC26-5AAA-960A-5BCF-FF81F18B34A6}"/>
              </a:ext>
            </a:extLst>
          </p:cNvPr>
          <p:cNvPicPr>
            <a:picLocks noChangeAspect="1"/>
          </p:cNvPicPr>
          <p:nvPr/>
        </p:nvPicPr>
        <p:blipFill>
          <a:blip r:embed="rId4">
            <a:extLst>
              <a:ext uri="{28A0092B-C50C-407E-A947-70E740481C1C}">
                <a14:useLocalDpi xmlns:a14="http://schemas.microsoft.com/office/drawing/2010/main" val="0"/>
              </a:ext>
            </a:extLst>
          </a:blip>
          <a:srcRect l="22341" t="23286" r="23436" b="22479"/>
          <a:stretch/>
        </p:blipFill>
        <p:spPr>
          <a:xfrm>
            <a:off x="1172391" y="3700173"/>
            <a:ext cx="878478" cy="878669"/>
          </a:xfrm>
          <a:prstGeom prst="rect">
            <a:avLst/>
          </a:prstGeom>
        </p:spPr>
      </p:pic>
      <p:pic>
        <p:nvPicPr>
          <p:cNvPr id="10" name="Picture 9" descr="A logo of a company&#10;&#10;AI-generated content may be incorrect.">
            <a:extLst>
              <a:ext uri="{FF2B5EF4-FFF2-40B4-BE49-F238E27FC236}">
                <a16:creationId xmlns:a16="http://schemas.microsoft.com/office/drawing/2014/main" id="{5A81E9DA-FEEB-82A2-BF50-E1C867E66271}"/>
              </a:ext>
            </a:extLst>
          </p:cNvPr>
          <p:cNvPicPr>
            <a:picLocks noChangeAspect="1"/>
          </p:cNvPicPr>
          <p:nvPr/>
        </p:nvPicPr>
        <p:blipFill>
          <a:blip r:embed="rId5">
            <a:extLst>
              <a:ext uri="{28A0092B-C50C-407E-A947-70E740481C1C}">
                <a14:useLocalDpi xmlns:a14="http://schemas.microsoft.com/office/drawing/2010/main" val="0"/>
              </a:ext>
            </a:extLst>
          </a:blip>
          <a:srcRect l="22202" t="24800" r="22916" b="23527"/>
          <a:stretch/>
        </p:blipFill>
        <p:spPr>
          <a:xfrm>
            <a:off x="3258162" y="3657814"/>
            <a:ext cx="1023189" cy="963386"/>
          </a:xfrm>
          <a:prstGeom prst="rect">
            <a:avLst/>
          </a:prstGeom>
        </p:spPr>
      </p:pic>
      <p:pic>
        <p:nvPicPr>
          <p:cNvPr id="11" name="Picture 10" descr="A logo of a company&#10;&#10;AI-generated content may be incorrect.">
            <a:extLst>
              <a:ext uri="{FF2B5EF4-FFF2-40B4-BE49-F238E27FC236}">
                <a16:creationId xmlns:a16="http://schemas.microsoft.com/office/drawing/2014/main" id="{B4AB4306-448C-50F5-B59D-614E48DED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824" y="3701336"/>
            <a:ext cx="876342" cy="876342"/>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4E40A80E-0BFF-601A-D7E5-3B84B253CACC}"/>
              </a:ext>
            </a:extLst>
          </p:cNvPr>
          <p:cNvPicPr>
            <a:picLocks noChangeAspect="1"/>
          </p:cNvPicPr>
          <p:nvPr/>
        </p:nvPicPr>
        <p:blipFill>
          <a:blip r:embed="rId7">
            <a:extLst>
              <a:ext uri="{28A0092B-C50C-407E-A947-70E740481C1C}">
                <a14:useLocalDpi xmlns:a14="http://schemas.microsoft.com/office/drawing/2010/main" val="0"/>
              </a:ext>
            </a:extLst>
          </a:blip>
          <a:srcRect l="22202" t="25044" r="23777" b="23415"/>
          <a:stretch/>
        </p:blipFill>
        <p:spPr>
          <a:xfrm>
            <a:off x="5481843" y="3659050"/>
            <a:ext cx="1007132" cy="960915"/>
          </a:xfrm>
          <a:prstGeom prst="rect">
            <a:avLst/>
          </a:prstGeom>
        </p:spPr>
      </p:pic>
      <p:sp>
        <p:nvSpPr>
          <p:cNvPr id="18" name="TextBox 17">
            <a:extLst>
              <a:ext uri="{FF2B5EF4-FFF2-40B4-BE49-F238E27FC236}">
                <a16:creationId xmlns:a16="http://schemas.microsoft.com/office/drawing/2014/main" id="{A12525B0-819E-CFCA-DB0E-E8ABEE813D08}"/>
              </a:ext>
            </a:extLst>
          </p:cNvPr>
          <p:cNvSpPr txBox="1"/>
          <p:nvPr/>
        </p:nvSpPr>
        <p:spPr>
          <a:xfrm>
            <a:off x="623875" y="4755151"/>
            <a:ext cx="2093976" cy="731520"/>
          </a:xfrm>
          <a:prstGeom prst="rect">
            <a:avLst/>
          </a:prstGeom>
          <a:noFill/>
        </p:spPr>
        <p:txBody>
          <a:bodyPr wrap="square" lIns="0" tIns="0" rIns="0" bIns="0" rtlCol="0" anchor="ctr">
            <a:noAutofit/>
          </a:bodyPr>
          <a:lstStyle/>
          <a:p>
            <a:pPr algn="ctr"/>
            <a:r>
              <a:rPr lang="en-US" sz="1100"/>
              <a:t>Create new files &amp; items, update metadata, copy &amp; move, request approval</a:t>
            </a:r>
          </a:p>
        </p:txBody>
      </p:sp>
      <p:sp>
        <p:nvSpPr>
          <p:cNvPr id="19" name="TextBox 18">
            <a:extLst>
              <a:ext uri="{FF2B5EF4-FFF2-40B4-BE49-F238E27FC236}">
                <a16:creationId xmlns:a16="http://schemas.microsoft.com/office/drawing/2014/main" id="{ABECD706-B6A4-B4E0-2DB8-552285D8909A}"/>
              </a:ext>
            </a:extLst>
          </p:cNvPr>
          <p:cNvSpPr txBox="1"/>
          <p:nvPr/>
        </p:nvSpPr>
        <p:spPr>
          <a:xfrm>
            <a:off x="2847555" y="4755151"/>
            <a:ext cx="2093976" cy="731520"/>
          </a:xfrm>
          <a:prstGeom prst="rect">
            <a:avLst/>
          </a:prstGeom>
          <a:noFill/>
        </p:spPr>
        <p:txBody>
          <a:bodyPr wrap="square" lIns="0" tIns="0" rIns="0" bIns="0" rtlCol="0" anchor="ctr">
            <a:noAutofit/>
          </a:bodyPr>
          <a:lstStyle/>
          <a:p>
            <a:pPr algn="ctr"/>
            <a:r>
              <a:rPr lang="en-US" sz="1100"/>
              <a:t>Post in a group chat, </a:t>
            </a:r>
            <a:br>
              <a:rPr lang="en-US" sz="1100"/>
            </a:br>
            <a:r>
              <a:rPr lang="en-US" sz="1100"/>
              <a:t>channel or feed</a:t>
            </a:r>
          </a:p>
        </p:txBody>
      </p:sp>
      <p:sp>
        <p:nvSpPr>
          <p:cNvPr id="20" name="TextBox 19">
            <a:extLst>
              <a:ext uri="{FF2B5EF4-FFF2-40B4-BE49-F238E27FC236}">
                <a16:creationId xmlns:a16="http://schemas.microsoft.com/office/drawing/2014/main" id="{627F1102-BF4F-E409-1E66-9A8447DA3BE7}"/>
              </a:ext>
            </a:extLst>
          </p:cNvPr>
          <p:cNvSpPr txBox="1"/>
          <p:nvPr/>
        </p:nvSpPr>
        <p:spPr>
          <a:xfrm>
            <a:off x="7294915" y="4755151"/>
            <a:ext cx="2093976" cy="731520"/>
          </a:xfrm>
          <a:prstGeom prst="rect">
            <a:avLst/>
          </a:prstGeom>
          <a:noFill/>
        </p:spPr>
        <p:txBody>
          <a:bodyPr wrap="square" lIns="0" tIns="0" rIns="0" bIns="0" rtlCol="0" anchor="ctr">
            <a:noAutofit/>
          </a:bodyPr>
          <a:lstStyle/>
          <a:p>
            <a:pPr algn="ctr"/>
            <a:r>
              <a:rPr lang="en-US" sz="1100"/>
              <a:t>Create a new task, </a:t>
            </a:r>
            <a:br>
              <a:rPr lang="en-US" sz="1100"/>
            </a:br>
            <a:r>
              <a:rPr lang="en-US" sz="1100"/>
              <a:t>update a task status</a:t>
            </a:r>
          </a:p>
          <a:p>
            <a:pPr algn="ctr"/>
            <a:endParaRPr lang="en-US" sz="1100"/>
          </a:p>
        </p:txBody>
      </p:sp>
      <p:sp>
        <p:nvSpPr>
          <p:cNvPr id="21" name="TextBox 20">
            <a:extLst>
              <a:ext uri="{FF2B5EF4-FFF2-40B4-BE49-F238E27FC236}">
                <a16:creationId xmlns:a16="http://schemas.microsoft.com/office/drawing/2014/main" id="{E15853C4-FB10-F4EC-8CF0-77B59E36BD77}"/>
              </a:ext>
            </a:extLst>
          </p:cNvPr>
          <p:cNvSpPr txBox="1"/>
          <p:nvPr/>
        </p:nvSpPr>
        <p:spPr>
          <a:xfrm>
            <a:off x="5071235" y="4755151"/>
            <a:ext cx="2093976" cy="731520"/>
          </a:xfrm>
          <a:prstGeom prst="rect">
            <a:avLst/>
          </a:prstGeom>
          <a:noFill/>
        </p:spPr>
        <p:txBody>
          <a:bodyPr wrap="square" lIns="0" tIns="0" rIns="0" bIns="0" rtlCol="0" anchor="ctr">
            <a:noAutofit/>
          </a:bodyPr>
          <a:lstStyle/>
          <a:p>
            <a:pPr algn="ctr"/>
            <a:r>
              <a:rPr lang="en-US" sz="1100"/>
              <a:t>Send an email, create </a:t>
            </a:r>
            <a:br>
              <a:rPr lang="en-US" sz="1100"/>
            </a:br>
            <a:r>
              <a:rPr lang="en-US" sz="1100"/>
              <a:t>a meeting invite</a:t>
            </a:r>
          </a:p>
        </p:txBody>
      </p:sp>
      <p:sp>
        <p:nvSpPr>
          <p:cNvPr id="22" name="TextBox 21">
            <a:extLst>
              <a:ext uri="{FF2B5EF4-FFF2-40B4-BE49-F238E27FC236}">
                <a16:creationId xmlns:a16="http://schemas.microsoft.com/office/drawing/2014/main" id="{8CC7216A-55B6-053C-2BBD-00D57670246A}"/>
              </a:ext>
            </a:extLst>
          </p:cNvPr>
          <p:cNvSpPr txBox="1"/>
          <p:nvPr/>
        </p:nvSpPr>
        <p:spPr>
          <a:xfrm>
            <a:off x="9518594" y="4755151"/>
            <a:ext cx="2093976" cy="731520"/>
          </a:xfrm>
          <a:prstGeom prst="rect">
            <a:avLst/>
          </a:prstGeom>
          <a:noFill/>
        </p:spPr>
        <p:txBody>
          <a:bodyPr wrap="square" lIns="0" tIns="0" rIns="0" bIns="0" rtlCol="0" anchor="ctr">
            <a:noAutofit/>
          </a:bodyPr>
          <a:lstStyle/>
          <a:p>
            <a:pPr algn="ctr"/>
            <a:r>
              <a:rPr lang="en-US" sz="1100"/>
              <a:t>Create a bug, </a:t>
            </a:r>
            <a:br>
              <a:rPr lang="en-US" sz="1100"/>
            </a:br>
            <a:r>
              <a:rPr lang="en-US" sz="1100"/>
              <a:t>update a work item</a:t>
            </a:r>
          </a:p>
          <a:p>
            <a:pPr algn="ctr"/>
            <a:endParaRPr lang="en-US" sz="1100"/>
          </a:p>
        </p:txBody>
      </p:sp>
      <p:sp>
        <p:nvSpPr>
          <p:cNvPr id="6" name="Title 1">
            <a:extLst>
              <a:ext uri="{FF2B5EF4-FFF2-40B4-BE49-F238E27FC236}">
                <a16:creationId xmlns:a16="http://schemas.microsoft.com/office/drawing/2014/main" id="{E14967A6-054F-2F8F-6D42-11D8A394B1CC}"/>
              </a:ext>
            </a:extLst>
          </p:cNvPr>
          <p:cNvSpPr txBox="1">
            <a:spLocks/>
          </p:cNvSpPr>
          <p:nvPr/>
        </p:nvSpPr>
        <p:spPr>
          <a:xfrm>
            <a:off x="623875" y="1545462"/>
            <a:ext cx="11372828"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a:ln w="3175">
                  <a:noFill/>
                </a:ln>
                <a:gradFill flip="none" rotWithShape="1">
                  <a:gsLst>
                    <a:gs pos="100000">
                      <a:srgbClr val="FF5C39"/>
                    </a:gs>
                    <a:gs pos="47000">
                      <a:srgbClr val="0078D4"/>
                    </a:gs>
                    <a:gs pos="89000">
                      <a:srgbClr val="C03BC4"/>
                    </a:gs>
                  </a:gsLst>
                  <a:lin ang="2700000" scaled="0"/>
                  <a:tileRect/>
                </a:gradFill>
                <a:effectLst/>
                <a:latin typeface="+mj-lt"/>
                <a:ea typeface="+mn-ea"/>
                <a:cs typeface="Segoe UI" pitchFamily="34" charset="0"/>
              </a:defRPr>
            </a:lvl1pPr>
          </a:lstStyle>
          <a:p>
            <a:r>
              <a:rPr lang="en-US" sz="2000"/>
              <a:t>Any M365 user should be able to easily automate common tasks across:</a:t>
            </a:r>
          </a:p>
        </p:txBody>
      </p:sp>
      <p:grpSp>
        <p:nvGrpSpPr>
          <p:cNvPr id="39" name="Group 38">
            <a:extLst>
              <a:ext uri="{FF2B5EF4-FFF2-40B4-BE49-F238E27FC236}">
                <a16:creationId xmlns:a16="http://schemas.microsoft.com/office/drawing/2014/main" id="{E4BC3587-089F-FBFD-2702-40B499AC5581}"/>
              </a:ext>
            </a:extLst>
          </p:cNvPr>
          <p:cNvGrpSpPr/>
          <p:nvPr/>
        </p:nvGrpSpPr>
        <p:grpSpPr>
          <a:xfrm>
            <a:off x="10096322" y="3672599"/>
            <a:ext cx="1098367" cy="933817"/>
            <a:chOff x="10096322" y="3281057"/>
            <a:chExt cx="1098367" cy="933817"/>
          </a:xfrm>
        </p:grpSpPr>
        <p:pic>
          <p:nvPicPr>
            <p:cNvPr id="36" name="Picture 35" descr="A blue arrow on a black background&#10;&#10;AI-generated content may be incorrect.">
              <a:extLst>
                <a:ext uri="{FF2B5EF4-FFF2-40B4-BE49-F238E27FC236}">
                  <a16:creationId xmlns:a16="http://schemas.microsoft.com/office/drawing/2014/main" id="{C0869B53-BFEC-A233-D0E2-823A63AFEB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7214" y="3281057"/>
              <a:ext cx="696583" cy="696583"/>
            </a:xfrm>
            <a:prstGeom prst="rect">
              <a:avLst/>
            </a:prstGeom>
          </p:spPr>
        </p:pic>
        <p:sp>
          <p:nvSpPr>
            <p:cNvPr id="38" name="TextBox 37">
              <a:extLst>
                <a:ext uri="{FF2B5EF4-FFF2-40B4-BE49-F238E27FC236}">
                  <a16:creationId xmlns:a16="http://schemas.microsoft.com/office/drawing/2014/main" id="{1BF64637-9BD8-D0EA-73ED-7ADC49295FBE}"/>
                </a:ext>
              </a:extLst>
            </p:cNvPr>
            <p:cNvSpPr txBox="1"/>
            <p:nvPr/>
          </p:nvSpPr>
          <p:spPr>
            <a:xfrm>
              <a:off x="10096322" y="4045597"/>
              <a:ext cx="1098367" cy="169277"/>
            </a:xfrm>
            <a:prstGeom prst="rect">
              <a:avLst/>
            </a:prstGeom>
            <a:noFill/>
          </p:spPr>
          <p:txBody>
            <a:bodyPr wrap="square" lIns="0" tIns="0" rIns="0" bIns="0" anchor="ctr">
              <a:spAutoFit/>
            </a:bodyPr>
            <a:lstStyle/>
            <a:p>
              <a:pPr algn="ctr"/>
              <a:r>
                <a:rPr kumimoji="0" lang="en-US" sz="1100" b="0" i="0" u="none" strike="noStrike" kern="1200" cap="none" spc="0" normalizeH="0" baseline="0" noProof="0">
                  <a:ln>
                    <a:noFill/>
                  </a:ln>
                  <a:solidFill>
                    <a:srgbClr val="0078D4"/>
                  </a:solidFill>
                  <a:effectLst/>
                  <a:uLnTx/>
                  <a:uFillTx/>
                  <a:latin typeface="Segoe Sans Display"/>
                  <a:ea typeface="+mn-ea"/>
                  <a:cs typeface="Segoe UI Semibold" panose="020B0702040204020203" pitchFamily="34" charset="0"/>
                </a:rPr>
                <a:t>Azure DevOps</a:t>
              </a:r>
              <a:endParaRPr lang="en-US" sz="1400"/>
            </a:p>
          </p:txBody>
        </p:sp>
      </p:grpSp>
    </p:spTree>
    <p:extLst>
      <p:ext uri="{BB962C8B-B14F-4D97-AF65-F5344CB8AC3E}">
        <p14:creationId xmlns:p14="http://schemas.microsoft.com/office/powerpoint/2010/main" val="162658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A84EAB-F503-2DF4-C3A3-562E787A9CA7}"/>
              </a:ext>
            </a:extLst>
          </p:cNvPr>
          <p:cNvSpPr>
            <a:spLocks noGrp="1"/>
          </p:cNvSpPr>
          <p:nvPr>
            <p:ph type="title" idx="4294967295"/>
          </p:nvPr>
        </p:nvSpPr>
        <p:spPr>
          <a:xfrm>
            <a:off x="1174750" y="201613"/>
            <a:ext cx="11017250" cy="554037"/>
          </a:xfrm>
        </p:spPr>
        <p:txBody>
          <a:bodyPr>
            <a:noAutofit/>
          </a:bodyPr>
          <a:lstStyle/>
          <a:p>
            <a:r>
              <a:rPr lang="en-US" sz="3600"/>
              <a:t>How do I create automations in SharePoint today?</a:t>
            </a:r>
          </a:p>
        </p:txBody>
      </p:sp>
      <p:sp>
        <p:nvSpPr>
          <p:cNvPr id="4" name="TextBox 3">
            <a:extLst>
              <a:ext uri="{FF2B5EF4-FFF2-40B4-BE49-F238E27FC236}">
                <a16:creationId xmlns:a16="http://schemas.microsoft.com/office/drawing/2014/main" id="{474EC91C-A335-701C-3829-F96C8C181D4E}"/>
              </a:ext>
            </a:extLst>
          </p:cNvPr>
          <p:cNvSpPr txBox="1"/>
          <p:nvPr/>
        </p:nvSpPr>
        <p:spPr>
          <a:xfrm>
            <a:off x="4421456" y="1337974"/>
            <a:ext cx="338426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ptos" panose="020B0004020202020204" pitchFamily="34" charset="0"/>
                <a:ea typeface="+mn-ea"/>
                <a:cs typeface="+mn-cs"/>
              </a:rPr>
              <a:t>Flow templates</a:t>
            </a:r>
            <a:endParaRPr kumimoji="0" lang="en-US" sz="1600" b="1" i="0" u="none" strike="noStrike" kern="1200" cap="none" spc="0" normalizeH="0" baseline="0" noProof="0">
              <a:ln>
                <a:noFill/>
              </a:ln>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ptos" panose="020B0004020202020204" pitchFamily="34" charset="0"/>
                <a:ea typeface="+mn-ea"/>
                <a:cs typeface="+mn-cs"/>
              </a:rPr>
              <a:t>Start with suggested templates to pre-fill site/list info before exiting into the maker experience</a:t>
            </a:r>
          </a:p>
        </p:txBody>
      </p:sp>
      <p:sp>
        <p:nvSpPr>
          <p:cNvPr id="5" name="TextBox 4">
            <a:extLst>
              <a:ext uri="{FF2B5EF4-FFF2-40B4-BE49-F238E27FC236}">
                <a16:creationId xmlns:a16="http://schemas.microsoft.com/office/drawing/2014/main" id="{0F7DA1EC-D9F4-90BB-0738-BA58A3E8A708}"/>
              </a:ext>
            </a:extLst>
          </p:cNvPr>
          <p:cNvSpPr txBox="1"/>
          <p:nvPr/>
        </p:nvSpPr>
        <p:spPr>
          <a:xfrm>
            <a:off x="4174172" y="4613704"/>
            <a:ext cx="390416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ptos" panose="020B0004020202020204" pitchFamily="34" charset="0"/>
                <a:ea typeface="+mn-ea"/>
                <a:cs typeface="+mn-cs"/>
              </a:rPr>
              <a:t>List &amp; library templates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ptos" panose="020B0004020202020204" pitchFamily="34" charset="0"/>
                <a:ea typeface="+mn-ea"/>
                <a:cs typeface="+mn-cs"/>
              </a:rPr>
              <a:t>1P list &amp; library templates come with pre-configured flow solutions, these can be customized and deployed within the organization</a:t>
            </a:r>
            <a:endParaRPr kumimoji="0" lang="en-US" sz="1200" b="0" i="1" u="none" strike="noStrike" kern="1200" cap="none" spc="0" normalizeH="0" baseline="0" noProof="0">
              <a:ln>
                <a:noFill/>
              </a:ln>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EF9F8620-16BA-E293-4C38-08EC09A39D41}"/>
              </a:ext>
            </a:extLst>
          </p:cNvPr>
          <p:cNvSpPr txBox="1"/>
          <p:nvPr/>
        </p:nvSpPr>
        <p:spPr>
          <a:xfrm>
            <a:off x="8181907" y="1337974"/>
            <a:ext cx="390450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ptos" panose="020B0004020202020204" pitchFamily="34" charset="0"/>
                <a:ea typeface="+mn-ea"/>
                <a:cs typeface="+mn-cs"/>
              </a:rPr>
              <a:t>Create from scratch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ptos" panose="020B0004020202020204" pitchFamily="34" charset="0"/>
                <a:ea typeface="+mn-ea"/>
                <a:cs typeface="+mn-cs"/>
              </a:rPr>
              <a:t>Advanced users can go to the flow designer to build from scratch with a desired trigger and subsequent actions</a:t>
            </a:r>
            <a:endParaRPr kumimoji="0" lang="en-US" sz="1200" b="1" i="0" u="none" strike="noStrike" kern="1200" cap="none" spc="0" normalizeH="0" baseline="0" noProof="0">
              <a:ln>
                <a:noFill/>
              </a:ln>
              <a:effectLst/>
              <a:uLnTx/>
              <a:uFillTx/>
              <a:latin typeface="Aptos" panose="020B0004020202020204" pitchFamily="34" charset="0"/>
              <a:ea typeface="+mn-ea"/>
              <a:cs typeface="+mn-cs"/>
            </a:endParaRPr>
          </a:p>
        </p:txBody>
      </p:sp>
      <p:cxnSp>
        <p:nvCxnSpPr>
          <p:cNvPr id="7" name="Straight Arrow Connector 6">
            <a:extLst>
              <a:ext uri="{FF2B5EF4-FFF2-40B4-BE49-F238E27FC236}">
                <a16:creationId xmlns:a16="http://schemas.microsoft.com/office/drawing/2014/main" id="{0B2F1CBF-BB96-4892-09D1-64844920CDEF}"/>
              </a:ext>
            </a:extLst>
          </p:cNvPr>
          <p:cNvCxnSpPr/>
          <p:nvPr/>
        </p:nvCxnSpPr>
        <p:spPr>
          <a:xfrm>
            <a:off x="452358" y="1100090"/>
            <a:ext cx="108687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76853CA-1D2F-5A41-9406-21DBF9D829AF}"/>
              </a:ext>
            </a:extLst>
          </p:cNvPr>
          <p:cNvSpPr txBox="1"/>
          <p:nvPr/>
        </p:nvSpPr>
        <p:spPr>
          <a:xfrm>
            <a:off x="452358" y="994235"/>
            <a:ext cx="1546427" cy="186630"/>
          </a:xfrm>
          <a:prstGeom prst="roundRect">
            <a:avLst>
              <a:gd name="adj" fmla="val 30300"/>
            </a:avLst>
          </a:prstGeom>
          <a:solidFill>
            <a:schemeClr val="bg2">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ptos SemiBold" panose="020B0004020202020204" pitchFamily="34" charset="0"/>
                <a:ea typeface="+mn-ea"/>
                <a:cs typeface="+mn-cs"/>
              </a:rPr>
              <a:t>OUT OF THE BOX</a:t>
            </a:r>
          </a:p>
        </p:txBody>
      </p:sp>
      <p:sp>
        <p:nvSpPr>
          <p:cNvPr id="9" name="TextBox 8">
            <a:extLst>
              <a:ext uri="{FF2B5EF4-FFF2-40B4-BE49-F238E27FC236}">
                <a16:creationId xmlns:a16="http://schemas.microsoft.com/office/drawing/2014/main" id="{6A69CCF8-C9C4-55AD-38C0-B583E7C323D0}"/>
              </a:ext>
            </a:extLst>
          </p:cNvPr>
          <p:cNvSpPr txBox="1"/>
          <p:nvPr/>
        </p:nvSpPr>
        <p:spPr>
          <a:xfrm>
            <a:off x="5340374" y="964469"/>
            <a:ext cx="1546427" cy="216396"/>
          </a:xfrm>
          <a:prstGeom prst="roundRect">
            <a:avLst>
              <a:gd name="adj" fmla="val 50000"/>
            </a:avLst>
          </a:prstGeom>
          <a:solidFill>
            <a:schemeClr val="bg2">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ptos SemiBold" panose="020B0004020202020204" pitchFamily="34" charset="0"/>
                <a:ea typeface="+mn-ea"/>
                <a:cs typeface="+mn-cs"/>
              </a:rPr>
              <a:t>CUSTOMIZABLE</a:t>
            </a:r>
          </a:p>
        </p:txBody>
      </p:sp>
      <p:sp>
        <p:nvSpPr>
          <p:cNvPr id="10" name="TextBox 9">
            <a:extLst>
              <a:ext uri="{FF2B5EF4-FFF2-40B4-BE49-F238E27FC236}">
                <a16:creationId xmlns:a16="http://schemas.microsoft.com/office/drawing/2014/main" id="{C216DD37-E14D-BD4C-8CB9-5A2774897CFE}"/>
              </a:ext>
            </a:extLst>
          </p:cNvPr>
          <p:cNvSpPr txBox="1"/>
          <p:nvPr/>
        </p:nvSpPr>
        <p:spPr>
          <a:xfrm>
            <a:off x="329404" y="1337974"/>
            <a:ext cx="341430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ptos" panose="020B0004020202020204" pitchFamily="34" charset="0"/>
                <a:ea typeface="+mn-ea"/>
                <a:cs typeface="+mn-cs"/>
              </a:rPr>
              <a:t>Rules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ptos" panose="020B0004020202020204" pitchFamily="34" charset="0"/>
                <a:ea typeface="+mn-ea"/>
                <a:cs typeface="+mn-cs"/>
              </a:rPr>
              <a:t>Simple sentence builder with limited triggers, conditions, &amp; actions (mostly send email)</a:t>
            </a:r>
            <a:endParaRPr kumimoji="0" lang="en-US" sz="1200" b="1" i="0" u="none" strike="noStrike" kern="1200" cap="none" spc="0" normalizeH="0" baseline="0" noProof="0">
              <a:ln>
                <a:noFill/>
              </a:ln>
              <a:effectLst/>
              <a:uLnTx/>
              <a:uFillTx/>
              <a:latin typeface="Aptos" panose="020B0004020202020204" pitchFamily="34" charset="0"/>
              <a:ea typeface="+mn-ea"/>
              <a:cs typeface="+mn-cs"/>
            </a:endParaRPr>
          </a:p>
        </p:txBody>
      </p:sp>
      <p:sp>
        <p:nvSpPr>
          <p:cNvPr id="11" name="TextBox 10">
            <a:extLst>
              <a:ext uri="{FF2B5EF4-FFF2-40B4-BE49-F238E27FC236}">
                <a16:creationId xmlns:a16="http://schemas.microsoft.com/office/drawing/2014/main" id="{2FF6123A-0A73-08F7-088F-D6F6F23309E5}"/>
              </a:ext>
            </a:extLst>
          </p:cNvPr>
          <p:cNvSpPr txBox="1"/>
          <p:nvPr/>
        </p:nvSpPr>
        <p:spPr>
          <a:xfrm>
            <a:off x="214646" y="2705592"/>
            <a:ext cx="368865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ptos" panose="020B0004020202020204" pitchFamily="34" charset="0"/>
                <a:ea typeface="+mn-ea"/>
                <a:cs typeface="+mn-cs"/>
              </a:rPr>
              <a:t>Approvals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ptos" panose="020B0004020202020204" pitchFamily="34" charset="0"/>
                <a:ea typeface="+mn-ea"/>
                <a:cs typeface="+mn-cs"/>
              </a:rPr>
              <a:t>Lightweight approval tracking that integrates with the Teams Approvals app </a:t>
            </a:r>
            <a:r>
              <a:rPr kumimoji="0" lang="en-US" sz="1200" b="0" i="1" u="none" strike="noStrike" kern="1200" cap="none" spc="0" normalizeH="0" baseline="0" noProof="0">
                <a:ln>
                  <a:noFill/>
                </a:ln>
                <a:effectLst/>
                <a:uLnTx/>
                <a:uFillTx/>
                <a:latin typeface="Aptos" panose="020B0004020202020204" pitchFamily="34" charset="0"/>
                <a:ea typeface="+mn-ea"/>
                <a:cs typeface="+mn-cs"/>
              </a:rPr>
              <a:t>(sourced in Power Automate)</a:t>
            </a:r>
          </a:p>
        </p:txBody>
      </p:sp>
      <p:pic>
        <p:nvPicPr>
          <p:cNvPr id="12" name="Picture 11" descr="A screenshot of a computer&#10;&#10;Description automatically generated">
            <a:extLst>
              <a:ext uri="{FF2B5EF4-FFF2-40B4-BE49-F238E27FC236}">
                <a16:creationId xmlns:a16="http://schemas.microsoft.com/office/drawing/2014/main" id="{8D440F79-7DD5-AF63-8A4C-60434933EEC9}"/>
              </a:ext>
            </a:extLst>
          </p:cNvPr>
          <p:cNvPicPr>
            <a:picLocks noChangeAspect="1"/>
          </p:cNvPicPr>
          <p:nvPr/>
        </p:nvPicPr>
        <p:blipFill>
          <a:blip r:embed="rId3"/>
          <a:srcRect l="60640" t="-1" b="66446"/>
          <a:stretch/>
        </p:blipFill>
        <p:spPr>
          <a:xfrm>
            <a:off x="5014681" y="2108898"/>
            <a:ext cx="2198996" cy="2411841"/>
          </a:xfrm>
          <a:prstGeom prst="roundRect">
            <a:avLst>
              <a:gd name="adj" fmla="val 2608"/>
            </a:avLst>
          </a:prstGeom>
          <a:ln>
            <a:solidFill>
              <a:schemeClr val="bg1">
                <a:lumMod val="85000"/>
              </a:schemeClr>
            </a:solidFill>
          </a:ln>
        </p:spPr>
      </p:pic>
      <p:pic>
        <p:nvPicPr>
          <p:cNvPr id="13" name="Picture 12" descr="Flow setup wizard">
            <a:extLst>
              <a:ext uri="{FF2B5EF4-FFF2-40B4-BE49-F238E27FC236}">
                <a16:creationId xmlns:a16="http://schemas.microsoft.com/office/drawing/2014/main" id="{CC39F1EE-3167-8130-8114-016E9ABFCCF3}"/>
              </a:ext>
            </a:extLst>
          </p:cNvPr>
          <p:cNvPicPr>
            <a:picLocks noChangeAspect="1"/>
          </p:cNvPicPr>
          <p:nvPr/>
        </p:nvPicPr>
        <p:blipFill>
          <a:blip r:embed="rId4"/>
          <a:srcRect b="34131"/>
          <a:stretch/>
        </p:blipFill>
        <p:spPr>
          <a:xfrm>
            <a:off x="5290324" y="5475478"/>
            <a:ext cx="1988666" cy="1283657"/>
          </a:xfrm>
          <a:prstGeom prst="roundRect">
            <a:avLst>
              <a:gd name="adj" fmla="val 4198"/>
            </a:avLst>
          </a:prstGeom>
          <a:ln>
            <a:solidFill>
              <a:schemeClr val="bg1">
                <a:lumMod val="85000"/>
              </a:schemeClr>
            </a:solidFill>
          </a:ln>
        </p:spPr>
      </p:pic>
      <p:pic>
        <p:nvPicPr>
          <p:cNvPr id="14" name="Picture 13">
            <a:extLst>
              <a:ext uri="{FF2B5EF4-FFF2-40B4-BE49-F238E27FC236}">
                <a16:creationId xmlns:a16="http://schemas.microsoft.com/office/drawing/2014/main" id="{4DF559DC-2C17-76EB-124B-CBB00D7C4DC2}"/>
              </a:ext>
            </a:extLst>
          </p:cNvPr>
          <p:cNvPicPr>
            <a:picLocks noChangeAspect="1"/>
          </p:cNvPicPr>
          <p:nvPr/>
        </p:nvPicPr>
        <p:blipFill>
          <a:blip r:embed="rId5"/>
          <a:srcRect l="10307" t="38712" r="7935" b="38711"/>
          <a:stretch/>
        </p:blipFill>
        <p:spPr>
          <a:xfrm>
            <a:off x="669425" y="2093059"/>
            <a:ext cx="2794277" cy="544425"/>
          </a:xfrm>
          <a:prstGeom prst="roundRect">
            <a:avLst>
              <a:gd name="adj" fmla="val 12462"/>
            </a:avLst>
          </a:prstGeom>
          <a:ln>
            <a:solidFill>
              <a:schemeClr val="bg1">
                <a:lumMod val="85000"/>
              </a:schemeClr>
            </a:solidFill>
          </a:ln>
        </p:spPr>
      </p:pic>
      <p:pic>
        <p:nvPicPr>
          <p:cNvPr id="15" name="Picture 14">
            <a:extLst>
              <a:ext uri="{FF2B5EF4-FFF2-40B4-BE49-F238E27FC236}">
                <a16:creationId xmlns:a16="http://schemas.microsoft.com/office/drawing/2014/main" id="{4D9455FA-A073-940C-6E92-6012CD8A75F2}"/>
              </a:ext>
            </a:extLst>
          </p:cNvPr>
          <p:cNvPicPr>
            <a:picLocks noChangeAspect="1"/>
          </p:cNvPicPr>
          <p:nvPr/>
        </p:nvPicPr>
        <p:blipFill>
          <a:blip r:embed="rId6"/>
          <a:stretch>
            <a:fillRect/>
          </a:stretch>
        </p:blipFill>
        <p:spPr>
          <a:xfrm>
            <a:off x="8596272" y="2108898"/>
            <a:ext cx="2945894" cy="2250241"/>
          </a:xfrm>
          <a:prstGeom prst="roundRect">
            <a:avLst>
              <a:gd name="adj" fmla="val 1187"/>
            </a:avLst>
          </a:prstGeom>
          <a:ln>
            <a:solidFill>
              <a:schemeClr val="bg1">
                <a:lumMod val="85000"/>
              </a:schemeClr>
            </a:solidFill>
          </a:ln>
        </p:spPr>
      </p:pic>
      <p:sp>
        <p:nvSpPr>
          <p:cNvPr id="16" name="TextBox 15">
            <a:extLst>
              <a:ext uri="{FF2B5EF4-FFF2-40B4-BE49-F238E27FC236}">
                <a16:creationId xmlns:a16="http://schemas.microsoft.com/office/drawing/2014/main" id="{FC57B0AA-7990-B873-050C-245019BC75B2}"/>
              </a:ext>
            </a:extLst>
          </p:cNvPr>
          <p:cNvSpPr txBox="1"/>
          <p:nvPr/>
        </p:nvSpPr>
        <p:spPr>
          <a:xfrm>
            <a:off x="8182247" y="4651107"/>
            <a:ext cx="390416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ptos" panose="020B0004020202020204" pitchFamily="34" charset="0"/>
                <a:ea typeface="+mn-ea"/>
                <a:cs typeface="+mn-cs"/>
              </a:rPr>
              <a:t>Copy existing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ptos" panose="020B0004020202020204" pitchFamily="34" charset="0"/>
                <a:ea typeface="+mn-ea"/>
                <a:cs typeface="+mn-cs"/>
              </a:rPr>
              <a:t>Create new list or library and include existing automations</a:t>
            </a:r>
            <a:endParaRPr kumimoji="0" lang="en-US" sz="1200" b="0" i="1" u="none" strike="noStrike" kern="1200" cap="none" spc="0" normalizeH="0" baseline="0" noProof="0">
              <a:ln>
                <a:noFill/>
              </a:ln>
              <a:effectLst/>
              <a:uLnTx/>
              <a:uFillTx/>
              <a:latin typeface="Aptos" panose="020B0004020202020204" pitchFamily="34" charset="0"/>
              <a:ea typeface="+mn-ea"/>
              <a:cs typeface="+mn-cs"/>
            </a:endParaRPr>
          </a:p>
        </p:txBody>
      </p:sp>
      <p:pic>
        <p:nvPicPr>
          <p:cNvPr id="17" name="Picture 16">
            <a:extLst>
              <a:ext uri="{FF2B5EF4-FFF2-40B4-BE49-F238E27FC236}">
                <a16:creationId xmlns:a16="http://schemas.microsoft.com/office/drawing/2014/main" id="{FF606BFE-5FCB-95D6-3C6B-523232028555}"/>
              </a:ext>
            </a:extLst>
          </p:cNvPr>
          <p:cNvPicPr>
            <a:picLocks noChangeAspect="1"/>
          </p:cNvPicPr>
          <p:nvPr/>
        </p:nvPicPr>
        <p:blipFill>
          <a:blip r:embed="rId7"/>
          <a:stretch>
            <a:fillRect/>
          </a:stretch>
        </p:blipFill>
        <p:spPr>
          <a:xfrm>
            <a:off x="9033235" y="5645595"/>
            <a:ext cx="1147856" cy="1126700"/>
          </a:xfrm>
          <a:prstGeom prst="roundRect">
            <a:avLst>
              <a:gd name="adj" fmla="val 7887"/>
            </a:avLst>
          </a:prstGeom>
          <a:ln>
            <a:solidFill>
              <a:schemeClr val="bg1">
                <a:lumMod val="85000"/>
              </a:schemeClr>
            </a:solidFill>
          </a:ln>
        </p:spPr>
      </p:pic>
      <p:pic>
        <p:nvPicPr>
          <p:cNvPr id="18" name="Picture 17">
            <a:extLst>
              <a:ext uri="{FF2B5EF4-FFF2-40B4-BE49-F238E27FC236}">
                <a16:creationId xmlns:a16="http://schemas.microsoft.com/office/drawing/2014/main" id="{C6A9D673-0812-2D59-4CFD-2A167C158A58}"/>
              </a:ext>
            </a:extLst>
          </p:cNvPr>
          <p:cNvPicPr>
            <a:picLocks noChangeAspect="1"/>
          </p:cNvPicPr>
          <p:nvPr/>
        </p:nvPicPr>
        <p:blipFill>
          <a:blip r:embed="rId8"/>
          <a:stretch>
            <a:fillRect/>
          </a:stretch>
        </p:blipFill>
        <p:spPr>
          <a:xfrm>
            <a:off x="10261116" y="5645592"/>
            <a:ext cx="1115972" cy="1126704"/>
          </a:xfrm>
          <a:prstGeom prst="roundRect">
            <a:avLst>
              <a:gd name="adj" fmla="val 5230"/>
            </a:avLst>
          </a:prstGeom>
          <a:ln>
            <a:solidFill>
              <a:schemeClr val="bg1">
                <a:lumMod val="85000"/>
              </a:schemeClr>
            </a:solidFill>
          </a:ln>
        </p:spPr>
      </p:pic>
      <p:pic>
        <p:nvPicPr>
          <p:cNvPr id="19" name="Picture 18" descr="Example list using approvals">
            <a:extLst>
              <a:ext uri="{FF2B5EF4-FFF2-40B4-BE49-F238E27FC236}">
                <a16:creationId xmlns:a16="http://schemas.microsoft.com/office/drawing/2014/main" id="{8FD67E9E-C8C0-C3B2-7CD2-B4B18801F802}"/>
              </a:ext>
            </a:extLst>
          </p:cNvPr>
          <p:cNvPicPr>
            <a:picLocks noChangeAspect="1"/>
          </p:cNvPicPr>
          <p:nvPr/>
        </p:nvPicPr>
        <p:blipFill>
          <a:blip r:embed="rId9"/>
          <a:srcRect l="-1" r="28501"/>
          <a:stretch/>
        </p:blipFill>
        <p:spPr>
          <a:xfrm>
            <a:off x="643590" y="3351510"/>
            <a:ext cx="2789364" cy="1277390"/>
          </a:xfrm>
          <a:prstGeom prst="roundRect">
            <a:avLst>
              <a:gd name="adj" fmla="val 3898"/>
            </a:avLst>
          </a:prstGeom>
          <a:ln>
            <a:solidFill>
              <a:schemeClr val="bg1">
                <a:lumMod val="85000"/>
              </a:schemeClr>
            </a:solidFill>
          </a:ln>
        </p:spPr>
      </p:pic>
      <p:cxnSp>
        <p:nvCxnSpPr>
          <p:cNvPr id="20" name="Straight Connector 19">
            <a:extLst>
              <a:ext uri="{FF2B5EF4-FFF2-40B4-BE49-F238E27FC236}">
                <a16:creationId xmlns:a16="http://schemas.microsoft.com/office/drawing/2014/main" id="{42BBB4D2-12D8-A470-F302-E7DBB0F787C0}"/>
              </a:ext>
            </a:extLst>
          </p:cNvPr>
          <p:cNvCxnSpPr/>
          <p:nvPr/>
        </p:nvCxnSpPr>
        <p:spPr>
          <a:xfrm>
            <a:off x="3975529" y="1375197"/>
            <a:ext cx="0" cy="5437253"/>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CA275C0-3439-9D34-7398-A7E4A8A1C003}"/>
              </a:ext>
            </a:extLst>
          </p:cNvPr>
          <p:cNvCxnSpPr/>
          <p:nvPr/>
        </p:nvCxnSpPr>
        <p:spPr>
          <a:xfrm>
            <a:off x="8172984" y="1375197"/>
            <a:ext cx="0" cy="5437253"/>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C712483-DB81-C205-644E-E4A9B33ABDA4}"/>
              </a:ext>
            </a:extLst>
          </p:cNvPr>
          <p:cNvSpPr txBox="1"/>
          <p:nvPr/>
        </p:nvSpPr>
        <p:spPr>
          <a:xfrm>
            <a:off x="192230" y="4743456"/>
            <a:ext cx="368865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a:solidFill>
                  <a:srgbClr val="225B62"/>
                </a:solidFill>
                <a:latin typeface="Aptos" panose="020B0004020202020204" pitchFamily="34" charset="0"/>
              </a:rPr>
              <a:t>*New* </a:t>
            </a:r>
            <a:r>
              <a:rPr kumimoji="0" lang="en-US" sz="1400" b="1" i="0" u="none" strike="noStrike" kern="1200" cap="none" spc="0" normalizeH="0" baseline="0" noProof="0">
                <a:ln>
                  <a:noFill/>
                </a:ln>
                <a:effectLst/>
                <a:uLnTx/>
                <a:uFillTx/>
                <a:latin typeface="Aptos" panose="020B0004020202020204" pitchFamily="34" charset="0"/>
                <a:ea typeface="+mn-ea"/>
                <a:cs typeface="+mn-cs"/>
              </a:rPr>
              <a:t>Quick Steps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ptos" panose="020B0004020202020204" pitchFamily="34" charset="0"/>
                <a:ea typeface="+mn-ea"/>
                <a:cs typeface="+mn-cs"/>
              </a:rPr>
              <a:t>Pre-defined custom commands to run in the context of a selected item/file or the entire list/library</a:t>
            </a:r>
            <a:endParaRPr kumimoji="0" lang="en-US" sz="1200" b="0" i="1" u="none" strike="noStrike" kern="1200" cap="none" spc="0" normalizeH="0" baseline="0" noProof="0">
              <a:ln>
                <a:noFill/>
              </a:ln>
              <a:effectLst/>
              <a:uLnTx/>
              <a:uFillTx/>
              <a:latin typeface="Aptos" panose="020B0004020202020204" pitchFamily="34" charset="0"/>
              <a:ea typeface="+mn-ea"/>
              <a:cs typeface="+mn-cs"/>
            </a:endParaRPr>
          </a:p>
        </p:txBody>
      </p:sp>
      <p:pic>
        <p:nvPicPr>
          <p:cNvPr id="23" name="Picture 22">
            <a:extLst>
              <a:ext uri="{FF2B5EF4-FFF2-40B4-BE49-F238E27FC236}">
                <a16:creationId xmlns:a16="http://schemas.microsoft.com/office/drawing/2014/main" id="{1DE56BD4-90DD-8ED5-2573-9BDAC9E28331}"/>
              </a:ext>
            </a:extLst>
          </p:cNvPr>
          <p:cNvPicPr>
            <a:picLocks noChangeAspect="1"/>
          </p:cNvPicPr>
          <p:nvPr/>
        </p:nvPicPr>
        <p:blipFill>
          <a:blip r:embed="rId10"/>
          <a:stretch>
            <a:fillRect/>
          </a:stretch>
        </p:blipFill>
        <p:spPr>
          <a:xfrm>
            <a:off x="177824" y="5420564"/>
            <a:ext cx="2200761" cy="1364940"/>
          </a:xfrm>
          <a:prstGeom prst="roundRect">
            <a:avLst>
              <a:gd name="adj" fmla="val 7800"/>
            </a:avLst>
          </a:prstGeom>
          <a:ln>
            <a:solidFill>
              <a:schemeClr val="bg1">
                <a:lumMod val="85000"/>
              </a:schemeClr>
            </a:solidFill>
          </a:ln>
        </p:spPr>
      </p:pic>
      <p:pic>
        <p:nvPicPr>
          <p:cNvPr id="24" name="Picture 23">
            <a:extLst>
              <a:ext uri="{FF2B5EF4-FFF2-40B4-BE49-F238E27FC236}">
                <a16:creationId xmlns:a16="http://schemas.microsoft.com/office/drawing/2014/main" id="{C1F8F49A-FAEA-BDB4-F587-07C4A9699C3D}"/>
              </a:ext>
            </a:extLst>
          </p:cNvPr>
          <p:cNvPicPr>
            <a:picLocks noChangeAspect="1"/>
          </p:cNvPicPr>
          <p:nvPr/>
        </p:nvPicPr>
        <p:blipFill>
          <a:blip r:embed="rId11"/>
          <a:stretch>
            <a:fillRect/>
          </a:stretch>
        </p:blipFill>
        <p:spPr>
          <a:xfrm>
            <a:off x="2419638" y="5618575"/>
            <a:ext cx="1420194" cy="968917"/>
          </a:xfrm>
          <a:prstGeom prst="roundRect">
            <a:avLst>
              <a:gd name="adj" fmla="val 9034"/>
            </a:avLst>
          </a:prstGeom>
          <a:ln>
            <a:solidFill>
              <a:schemeClr val="bg1">
                <a:lumMod val="85000"/>
              </a:schemeClr>
            </a:solidFill>
          </a:ln>
        </p:spPr>
      </p:pic>
    </p:spTree>
    <p:extLst>
      <p:ext uri="{BB962C8B-B14F-4D97-AF65-F5344CB8AC3E}">
        <p14:creationId xmlns:p14="http://schemas.microsoft.com/office/powerpoint/2010/main" val="1929153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true</Uploaded>
  </documentManagement>
</p:properties>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AC9A8522-DE03-4B6C-A240-65D088FE32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A540A9-8C5E-4F15-9EEC-FA709D8E03C3}">
  <ds:schemaRefs>
    <ds:schemaRef ds:uri="http://purl.org/dc/terms/"/>
    <ds:schemaRef ds:uri="http://schemas.microsoft.com/office/infopath/2007/PartnerControls"/>
    <ds:schemaRef ds:uri="http://schemas.microsoft.com/sharepoint/v3"/>
    <ds:schemaRef ds:uri="bf2380a9-f059-4440-9b0c-00bda5ce37de"/>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 ds:uri="0c00efa8-99df-4343-9c36-3998544861d9"/>
    <ds:schemaRef ds:uri="http://schemas.microsoft.com/office/2006/metadata/propertie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1219</Words>
  <Application>Microsoft Office PowerPoint</Application>
  <PresentationFormat>Widescreen</PresentationFormat>
  <Paragraphs>208</Paragraphs>
  <Slides>31</Slides>
  <Notes>17</Notes>
  <HiddenSlides>9</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Aptos</vt:lpstr>
      <vt:lpstr>Aptos SemiBold</vt:lpstr>
      <vt:lpstr>Arial</vt:lpstr>
      <vt:lpstr>Calibri</vt:lpstr>
      <vt:lpstr>Calibri Light</vt:lpstr>
      <vt:lpstr>Consolas</vt:lpstr>
      <vt:lpstr>Segoe Sans Display</vt:lpstr>
      <vt:lpstr>Segoe Sans Display Semibold</vt:lpstr>
      <vt:lpstr>Segoe UI</vt:lpstr>
      <vt:lpstr>Segoe UI Semibold</vt:lpstr>
      <vt:lpstr>Wingdings</vt:lpstr>
      <vt:lpstr>Office Theme</vt:lpstr>
      <vt:lpstr>Microsoft 365 Template Light</vt:lpstr>
      <vt:lpstr>Slide Instructions</vt:lpstr>
      <vt:lpstr>Simplifying Business Processes with SharePoint Automations</vt:lpstr>
      <vt:lpstr>Microsoft 365 Community Conference</vt:lpstr>
      <vt:lpstr>Join the event app to access:</vt:lpstr>
      <vt:lpstr>PowerPoint Presentation</vt:lpstr>
      <vt:lpstr>SharePoint automations landscape</vt:lpstr>
      <vt:lpstr>Automation seems complex  – but it doesn’t have to be</vt:lpstr>
      <vt:lpstr>Automation for all</vt:lpstr>
      <vt:lpstr>How do I create automations in SharePoint today?</vt:lpstr>
      <vt:lpstr>Session Demos</vt:lpstr>
      <vt:lpstr>📂 Getting Started with Doc Library</vt:lpstr>
      <vt:lpstr>Create New Document Library</vt:lpstr>
      <vt:lpstr>New forms experience</vt:lpstr>
      <vt:lpstr>Autofill from files</vt:lpstr>
      <vt:lpstr>⚙️ Automating with Rules</vt:lpstr>
      <vt:lpstr>Create Rules</vt:lpstr>
      <vt:lpstr>Receive Notifications from the Rule</vt:lpstr>
      <vt:lpstr>📅 Managing Due Dates &amp; Views</vt:lpstr>
      <vt:lpstr>Rules – Date column and Reminder</vt:lpstr>
      <vt:lpstr>🚀 Quick Steps</vt:lpstr>
      <vt:lpstr>Define custom commands as Quick Steps</vt:lpstr>
      <vt:lpstr>     Approvals</vt:lpstr>
      <vt:lpstr>Approvals</vt:lpstr>
      <vt:lpstr>PowerPoint Presentation</vt:lpstr>
      <vt:lpstr>PowerPoint Presentation</vt:lpstr>
      <vt:lpstr>Copilot hub &amp; community</vt:lpstr>
      <vt:lpstr>We have an exciting future ahead.</vt:lpstr>
      <vt:lpstr>Expertise and tools for your journey</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Instructions</dc:title>
  <dc:creator>Heather Cook</dc:creator>
  <cp:lastModifiedBy>Aaron Bode (FREEMIND SEATTLE LLC)</cp:lastModifiedBy>
  <cp:revision>2</cp:revision>
  <dcterms:created xsi:type="dcterms:W3CDTF">2025-04-08T16:47:37Z</dcterms:created>
  <dcterms:modified xsi:type="dcterms:W3CDTF">2025-05-20T19:47:42Z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