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59" r:id="rId5"/>
    <p:sldMasterId id="2147483781" r:id="rId6"/>
  </p:sldMasterIdLst>
  <p:notesMasterIdLst>
    <p:notesMasterId r:id="rId50"/>
  </p:notesMasterIdLst>
  <p:sldIdLst>
    <p:sldId id="256" r:id="rId7"/>
    <p:sldId id="267" r:id="rId8"/>
    <p:sldId id="567" r:id="rId9"/>
    <p:sldId id="2147482552" r:id="rId10"/>
    <p:sldId id="2147479534" r:id="rId11"/>
    <p:sldId id="2147483494" r:id="rId12"/>
    <p:sldId id="2147483495" r:id="rId13"/>
    <p:sldId id="2147483496" r:id="rId14"/>
    <p:sldId id="2147483497" r:id="rId15"/>
    <p:sldId id="2147483451" r:id="rId16"/>
    <p:sldId id="2147482492" r:id="rId17"/>
    <p:sldId id="2147483503" r:id="rId18"/>
    <p:sldId id="2147483504" r:id="rId19"/>
    <p:sldId id="2147483570" r:id="rId20"/>
    <p:sldId id="2147483506" r:id="rId21"/>
    <p:sldId id="2147483508" r:id="rId22"/>
    <p:sldId id="2147483509" r:id="rId23"/>
    <p:sldId id="2147483510" r:id="rId24"/>
    <p:sldId id="2147483511" r:id="rId25"/>
    <p:sldId id="2147483512" r:id="rId26"/>
    <p:sldId id="2147482495" r:id="rId27"/>
    <p:sldId id="2147483515" r:id="rId28"/>
    <p:sldId id="2147483513" r:id="rId29"/>
    <p:sldId id="2147483518" r:id="rId30"/>
    <p:sldId id="2147483519" r:id="rId31"/>
    <p:sldId id="2147483521" r:id="rId32"/>
    <p:sldId id="2147483522" r:id="rId33"/>
    <p:sldId id="2147483523" r:id="rId34"/>
    <p:sldId id="2147483527" r:id="rId35"/>
    <p:sldId id="380" r:id="rId36"/>
    <p:sldId id="2147483569" r:id="rId37"/>
    <p:sldId id="2147483571" r:id="rId38"/>
    <p:sldId id="2147483531" r:id="rId39"/>
    <p:sldId id="2147483533" r:id="rId40"/>
    <p:sldId id="2147483537" r:id="rId41"/>
    <p:sldId id="2147483526" r:id="rId42"/>
    <p:sldId id="2147483573" r:id="rId43"/>
    <p:sldId id="2147483539" r:id="rId44"/>
    <p:sldId id="2147480288" r:id="rId45"/>
    <p:sldId id="566" r:id="rId46"/>
    <p:sldId id="269" r:id="rId47"/>
    <p:sldId id="2147481770" r:id="rId48"/>
    <p:sldId id="2147483498"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7DF9B02-296B-4281-A95E-312B9B30592B}">
          <p14:sldIdLst>
            <p14:sldId id="256"/>
            <p14:sldId id="267"/>
            <p14:sldId id="567"/>
            <p14:sldId id="2147482552"/>
            <p14:sldId id="2147479534"/>
            <p14:sldId id="2147483494"/>
            <p14:sldId id="2147483495"/>
            <p14:sldId id="2147483496"/>
            <p14:sldId id="2147483497"/>
            <p14:sldId id="2147483451"/>
            <p14:sldId id="2147482492"/>
            <p14:sldId id="2147483503"/>
            <p14:sldId id="2147483504"/>
            <p14:sldId id="2147483570"/>
            <p14:sldId id="2147483506"/>
            <p14:sldId id="2147483508"/>
            <p14:sldId id="2147483509"/>
            <p14:sldId id="2147483510"/>
            <p14:sldId id="2147483511"/>
            <p14:sldId id="2147483512"/>
            <p14:sldId id="2147482495"/>
            <p14:sldId id="2147483515"/>
            <p14:sldId id="2147483513"/>
            <p14:sldId id="2147483518"/>
            <p14:sldId id="2147483519"/>
            <p14:sldId id="2147483521"/>
            <p14:sldId id="2147483522"/>
            <p14:sldId id="2147483523"/>
          </p14:sldIdLst>
        </p14:section>
        <p14:section name="Agent Governance" id="{3EC3E86E-524D-4727-98C1-E2D511FCB6CE}">
          <p14:sldIdLst>
            <p14:sldId id="2147483527"/>
            <p14:sldId id="380"/>
            <p14:sldId id="2147483569"/>
            <p14:sldId id="2147483571"/>
          </p14:sldIdLst>
        </p14:section>
        <p14:section name="Power Platform governance" id="{E82879DF-9D7F-48F9-9307-043935AD64A2}">
          <p14:sldIdLst>
            <p14:sldId id="2147483531"/>
            <p14:sldId id="2147483533"/>
            <p14:sldId id="2147483537"/>
            <p14:sldId id="2147483526"/>
          </p14:sldIdLst>
        </p14:section>
        <p14:section name="Closing" id="{DC3EBAD1-6D03-4530-9E70-EAF6D37AD9D1}">
          <p14:sldIdLst>
            <p14:sldId id="2147483573"/>
            <p14:sldId id="2147483539"/>
            <p14:sldId id="2147480288"/>
            <p14:sldId id="566"/>
            <p14:sldId id="269"/>
          </p14:sldIdLst>
        </p14:section>
        <p14:section name="Appendix" id="{90E0855E-8783-47DF-BF50-E4D37CB83E24}">
          <p14:sldIdLst>
            <p14:sldId id="2147481770"/>
            <p14:sldId id="214748349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377533-BF1A-B526-F515-3A52C2C42899}" name="Ben Truelove" initials="BT" userId="S::betrue@microsoft.com::bef7a77c-4986-4f9a-b8de-7533b20cbe09" providerId="AD"/>
  <p188:author id="{52D33846-4AEE-714B-102F-FCB7AE2A5E60}" name="Wende Copfer" initials="WC" userId="S::wendecopfer@microsoft.com::a22bd392-d879-4e22-8ce0-82a2bf26aa00" providerId="AD"/>
  <p188:author id="{7DC1B14C-FD7B-BDE5-31CA-42B08BC45C82}" name="Heather Cook" initials="HC" userId="S::henewman@microsoft.com::d1eb30f2-355b-4c6f-9309-2798410e6011" providerId="AD"/>
  <p188:author id="{C595B65F-F337-93A8-131F-7849F43004DA}" name="Aubrey Dwyer (OPUS Solutions LLC)" initials="AL" userId="S::v-ajimerson@microsoft.com::39d87f80-7e76-45d7-b7c4-bfbad3eefc91" providerId="AD"/>
  <p188:author id="{425AA8BD-F3CB-E62B-03CD-67EE5B89314E}" name="David Johnson" initials="DJ" userId="S::davjohn@microsoft.com::e1525ed1-019c-4b27-9edd-dacb8d10089a" providerId="AD"/>
  <p188:author id="{60DD76EE-6F68-EA0F-BF3C-603D9275EB96}" name="Bryan Wofford" initials="BW" userId="S::brwoff@microsoft.com::af037bd5-f592-429c-a009-a6626d67a49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5454"/>
    <a:srgbClr val="FFCC66"/>
    <a:srgbClr val="2DB6FF"/>
    <a:srgbClr val="B22CAF"/>
    <a:srgbClr val="0B87DE"/>
    <a:srgbClr val="FF33CC"/>
    <a:srgbClr val="2CB6FF"/>
    <a:srgbClr val="00CC99"/>
    <a:srgbClr val="D962FA"/>
    <a:srgbClr val="E77D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11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microsoft.com/office/2018/10/relationships/authors" Target="authors.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Johnson" userId="e1525ed1-019c-4b27-9edd-dacb8d10089a" providerId="ADAL" clId="{69A0EBCD-3BB4-4969-9799-DB501203EE63}"/>
    <pc:docChg chg="undo custSel addSld delSld modSection">
      <pc:chgData name="David Johnson" userId="e1525ed1-019c-4b27-9edd-dacb8d10089a" providerId="ADAL" clId="{69A0EBCD-3BB4-4969-9799-DB501203EE63}" dt="2025-05-03T14:02:56.259" v="15" actId="47"/>
      <pc:docMkLst>
        <pc:docMk/>
      </pc:docMkLst>
      <pc:sldChg chg="del">
        <pc:chgData name="David Johnson" userId="e1525ed1-019c-4b27-9edd-dacb8d10089a" providerId="ADAL" clId="{69A0EBCD-3BB4-4969-9799-DB501203EE63}" dt="2025-05-03T14:02:40.075" v="8" actId="47"/>
        <pc:sldMkLst>
          <pc:docMk/>
          <pc:sldMk cId="2190012114" sldId="2147482497"/>
        </pc:sldMkLst>
      </pc:sldChg>
      <pc:sldChg chg="del">
        <pc:chgData name="David Johnson" userId="e1525ed1-019c-4b27-9edd-dacb8d10089a" providerId="ADAL" clId="{69A0EBCD-3BB4-4969-9799-DB501203EE63}" dt="2025-05-03T14:02:55.126" v="14" actId="47"/>
        <pc:sldMkLst>
          <pc:docMk/>
          <pc:sldMk cId="534273461" sldId="2147482556"/>
        </pc:sldMkLst>
      </pc:sldChg>
      <pc:sldChg chg="add del">
        <pc:chgData name="David Johnson" userId="e1525ed1-019c-4b27-9edd-dacb8d10089a" providerId="ADAL" clId="{69A0EBCD-3BB4-4969-9799-DB501203EE63}" dt="2025-05-03T14:01:29.267" v="1" actId="47"/>
        <pc:sldMkLst>
          <pc:docMk/>
          <pc:sldMk cId="3175784128" sldId="2147483498"/>
        </pc:sldMkLst>
      </pc:sldChg>
      <pc:sldChg chg="del">
        <pc:chgData name="David Johnson" userId="e1525ed1-019c-4b27-9edd-dacb8d10089a" providerId="ADAL" clId="{69A0EBCD-3BB4-4969-9799-DB501203EE63}" dt="2025-05-03T14:02:56.259" v="15" actId="47"/>
        <pc:sldMkLst>
          <pc:docMk/>
          <pc:sldMk cId="2819867141" sldId="2147483499"/>
        </pc:sldMkLst>
      </pc:sldChg>
      <pc:sldChg chg="del">
        <pc:chgData name="David Johnson" userId="e1525ed1-019c-4b27-9edd-dacb8d10089a" providerId="ADAL" clId="{69A0EBCD-3BB4-4969-9799-DB501203EE63}" dt="2025-05-03T14:01:36.518" v="2" actId="47"/>
        <pc:sldMkLst>
          <pc:docMk/>
          <pc:sldMk cId="3972464734" sldId="2147483501"/>
        </pc:sldMkLst>
      </pc:sldChg>
      <pc:sldChg chg="del">
        <pc:chgData name="David Johnson" userId="e1525ed1-019c-4b27-9edd-dacb8d10089a" providerId="ADAL" clId="{69A0EBCD-3BB4-4969-9799-DB501203EE63}" dt="2025-05-03T14:01:37.272" v="3" actId="47"/>
        <pc:sldMkLst>
          <pc:docMk/>
          <pc:sldMk cId="395283316" sldId="2147483507"/>
        </pc:sldMkLst>
      </pc:sldChg>
      <pc:sldChg chg="del">
        <pc:chgData name="David Johnson" userId="e1525ed1-019c-4b27-9edd-dacb8d10089a" providerId="ADAL" clId="{69A0EBCD-3BB4-4969-9799-DB501203EE63}" dt="2025-05-03T14:01:39.357" v="4" actId="47"/>
        <pc:sldMkLst>
          <pc:docMk/>
          <pc:sldMk cId="2678810703" sldId="2147483514"/>
        </pc:sldMkLst>
      </pc:sldChg>
      <pc:sldChg chg="del">
        <pc:chgData name="David Johnson" userId="e1525ed1-019c-4b27-9edd-dacb8d10089a" providerId="ADAL" clId="{69A0EBCD-3BB4-4969-9799-DB501203EE63}" dt="2025-05-03T14:01:42.376" v="5" actId="47"/>
        <pc:sldMkLst>
          <pc:docMk/>
          <pc:sldMk cId="1550433469" sldId="2147483516"/>
        </pc:sldMkLst>
      </pc:sldChg>
      <pc:sldChg chg="del">
        <pc:chgData name="David Johnson" userId="e1525ed1-019c-4b27-9edd-dacb8d10089a" providerId="ADAL" clId="{69A0EBCD-3BB4-4969-9799-DB501203EE63}" dt="2025-05-03T14:02:30.503" v="6" actId="47"/>
        <pc:sldMkLst>
          <pc:docMk/>
          <pc:sldMk cId="3321875485" sldId="2147483517"/>
        </pc:sldMkLst>
      </pc:sldChg>
      <pc:sldChg chg="del">
        <pc:chgData name="David Johnson" userId="e1525ed1-019c-4b27-9edd-dacb8d10089a" providerId="ADAL" clId="{69A0EBCD-3BB4-4969-9799-DB501203EE63}" dt="2025-05-03T14:02:38.792" v="7" actId="47"/>
        <pc:sldMkLst>
          <pc:docMk/>
          <pc:sldMk cId="1854659695" sldId="2147483520"/>
        </pc:sldMkLst>
      </pc:sldChg>
      <pc:sldChg chg="del">
        <pc:chgData name="David Johnson" userId="e1525ed1-019c-4b27-9edd-dacb8d10089a" providerId="ADAL" clId="{69A0EBCD-3BB4-4969-9799-DB501203EE63}" dt="2025-05-03T14:02:46.383" v="9" actId="47"/>
        <pc:sldMkLst>
          <pc:docMk/>
          <pc:sldMk cId="3142722448" sldId="2147483528"/>
        </pc:sldMkLst>
      </pc:sldChg>
      <pc:sldChg chg="del">
        <pc:chgData name="David Johnson" userId="e1525ed1-019c-4b27-9edd-dacb8d10089a" providerId="ADAL" clId="{69A0EBCD-3BB4-4969-9799-DB501203EE63}" dt="2025-05-03T14:02:48.862" v="10" actId="47"/>
        <pc:sldMkLst>
          <pc:docMk/>
          <pc:sldMk cId="3714669158" sldId="2147483529"/>
        </pc:sldMkLst>
      </pc:sldChg>
      <pc:sldChg chg="del">
        <pc:chgData name="David Johnson" userId="e1525ed1-019c-4b27-9edd-dacb8d10089a" providerId="ADAL" clId="{69A0EBCD-3BB4-4969-9799-DB501203EE63}" dt="2025-05-03T14:02:50.460" v="11" actId="47"/>
        <pc:sldMkLst>
          <pc:docMk/>
          <pc:sldMk cId="2149831149" sldId="2147483532"/>
        </pc:sldMkLst>
      </pc:sldChg>
      <pc:sldChg chg="del">
        <pc:chgData name="David Johnson" userId="e1525ed1-019c-4b27-9edd-dacb8d10089a" providerId="ADAL" clId="{69A0EBCD-3BB4-4969-9799-DB501203EE63}" dt="2025-05-03T14:02:52.829" v="12" actId="47"/>
        <pc:sldMkLst>
          <pc:docMk/>
          <pc:sldMk cId="1886756401" sldId="2147483534"/>
        </pc:sldMkLst>
      </pc:sldChg>
      <pc:sldChg chg="del">
        <pc:chgData name="David Johnson" userId="e1525ed1-019c-4b27-9edd-dacb8d10089a" providerId="ADAL" clId="{69A0EBCD-3BB4-4969-9799-DB501203EE63}" dt="2025-05-03T14:02:54.160" v="13" actId="47"/>
        <pc:sldMkLst>
          <pc:docMk/>
          <pc:sldMk cId="16663959" sldId="2147483538"/>
        </pc:sldMkLst>
      </pc:sldChg>
    </pc:docChg>
  </pc:docChgLst>
  <pc:docChgLst>
    <pc:chgData name="David Johnson" userId="e1525ed1-019c-4b27-9edd-dacb8d10089a" providerId="ADAL" clId="{86E0FF23-A148-4ECE-A674-07AAD7AE5BA7}"/>
    <pc:docChg chg="modSld">
      <pc:chgData name="David Johnson" userId="e1525ed1-019c-4b27-9edd-dacb8d10089a" providerId="ADAL" clId="{86E0FF23-A148-4ECE-A674-07AAD7AE5BA7}" dt="2025-05-07T20:51:41.473" v="0" actId="729"/>
      <pc:docMkLst>
        <pc:docMk/>
      </pc:docMkLst>
      <pc:sldChg chg="mod modShow">
        <pc:chgData name="David Johnson" userId="e1525ed1-019c-4b27-9edd-dacb8d10089a" providerId="ADAL" clId="{86E0FF23-A148-4ECE-A674-07AAD7AE5BA7}" dt="2025-05-07T20:51:41.473" v="0" actId="729"/>
        <pc:sldMkLst>
          <pc:docMk/>
          <pc:sldMk cId="2705220924" sldId="2147483569"/>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33.svg"/><Relationship Id="rId13" Type="http://schemas.openxmlformats.org/officeDocument/2006/relationships/image" Target="../media/image138.png"/><Relationship Id="rId3" Type="http://schemas.openxmlformats.org/officeDocument/2006/relationships/image" Target="../media/image128.png"/><Relationship Id="rId7" Type="http://schemas.openxmlformats.org/officeDocument/2006/relationships/image" Target="../media/image132.png"/><Relationship Id="rId12" Type="http://schemas.openxmlformats.org/officeDocument/2006/relationships/image" Target="../media/image137.svg"/><Relationship Id="rId2" Type="http://schemas.openxmlformats.org/officeDocument/2006/relationships/image" Target="../media/image127.svg"/><Relationship Id="rId1" Type="http://schemas.openxmlformats.org/officeDocument/2006/relationships/image" Target="../media/image126.png"/><Relationship Id="rId6" Type="http://schemas.openxmlformats.org/officeDocument/2006/relationships/image" Target="../media/image131.svg"/><Relationship Id="rId11" Type="http://schemas.openxmlformats.org/officeDocument/2006/relationships/image" Target="../media/image136.png"/><Relationship Id="rId5" Type="http://schemas.openxmlformats.org/officeDocument/2006/relationships/image" Target="../media/image130.png"/><Relationship Id="rId10" Type="http://schemas.openxmlformats.org/officeDocument/2006/relationships/image" Target="../media/image135.svg"/><Relationship Id="rId4" Type="http://schemas.openxmlformats.org/officeDocument/2006/relationships/image" Target="../media/image129.svg"/><Relationship Id="rId9" Type="http://schemas.openxmlformats.org/officeDocument/2006/relationships/image" Target="../media/image134.png"/><Relationship Id="rId14" Type="http://schemas.openxmlformats.org/officeDocument/2006/relationships/image" Target="../media/image139.svg"/></Relationships>
</file>

<file path=ppt/diagrams/_rels/data3.xml.rels><?xml version="1.0" encoding="UTF-8" standalone="yes"?>
<Relationships xmlns="http://schemas.openxmlformats.org/package/2006/relationships"><Relationship Id="rId8" Type="http://schemas.openxmlformats.org/officeDocument/2006/relationships/image" Target="../media/image170.svg"/><Relationship Id="rId3" Type="http://schemas.openxmlformats.org/officeDocument/2006/relationships/image" Target="../media/image165.png"/><Relationship Id="rId7" Type="http://schemas.openxmlformats.org/officeDocument/2006/relationships/image" Target="../media/image169.png"/><Relationship Id="rId12" Type="http://schemas.openxmlformats.org/officeDocument/2006/relationships/image" Target="../media/image174.svg"/><Relationship Id="rId2" Type="http://schemas.openxmlformats.org/officeDocument/2006/relationships/image" Target="../media/image164.svg"/><Relationship Id="rId1" Type="http://schemas.openxmlformats.org/officeDocument/2006/relationships/image" Target="../media/image163.png"/><Relationship Id="rId6" Type="http://schemas.openxmlformats.org/officeDocument/2006/relationships/image" Target="../media/image168.svg"/><Relationship Id="rId11" Type="http://schemas.openxmlformats.org/officeDocument/2006/relationships/image" Target="../media/image173.png"/><Relationship Id="rId5" Type="http://schemas.openxmlformats.org/officeDocument/2006/relationships/image" Target="../media/image167.png"/><Relationship Id="rId10" Type="http://schemas.openxmlformats.org/officeDocument/2006/relationships/image" Target="../media/image172.svg"/><Relationship Id="rId4" Type="http://schemas.openxmlformats.org/officeDocument/2006/relationships/image" Target="../media/image166.svg"/><Relationship Id="rId9" Type="http://schemas.openxmlformats.org/officeDocument/2006/relationships/image" Target="../media/image17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33.svg"/><Relationship Id="rId13" Type="http://schemas.openxmlformats.org/officeDocument/2006/relationships/image" Target="../media/image138.png"/><Relationship Id="rId3" Type="http://schemas.openxmlformats.org/officeDocument/2006/relationships/image" Target="../media/image128.png"/><Relationship Id="rId7" Type="http://schemas.openxmlformats.org/officeDocument/2006/relationships/image" Target="../media/image132.png"/><Relationship Id="rId12" Type="http://schemas.openxmlformats.org/officeDocument/2006/relationships/image" Target="../media/image137.svg"/><Relationship Id="rId2" Type="http://schemas.openxmlformats.org/officeDocument/2006/relationships/image" Target="../media/image127.svg"/><Relationship Id="rId1" Type="http://schemas.openxmlformats.org/officeDocument/2006/relationships/image" Target="../media/image126.png"/><Relationship Id="rId6" Type="http://schemas.openxmlformats.org/officeDocument/2006/relationships/image" Target="../media/image131.svg"/><Relationship Id="rId11" Type="http://schemas.openxmlformats.org/officeDocument/2006/relationships/image" Target="../media/image136.png"/><Relationship Id="rId5" Type="http://schemas.openxmlformats.org/officeDocument/2006/relationships/image" Target="../media/image130.png"/><Relationship Id="rId10" Type="http://schemas.openxmlformats.org/officeDocument/2006/relationships/image" Target="../media/image135.svg"/><Relationship Id="rId4" Type="http://schemas.openxmlformats.org/officeDocument/2006/relationships/image" Target="../media/image129.svg"/><Relationship Id="rId9" Type="http://schemas.openxmlformats.org/officeDocument/2006/relationships/image" Target="../media/image134.png"/><Relationship Id="rId14" Type="http://schemas.openxmlformats.org/officeDocument/2006/relationships/image" Target="../media/image139.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70.svg"/><Relationship Id="rId3" Type="http://schemas.openxmlformats.org/officeDocument/2006/relationships/image" Target="../media/image165.png"/><Relationship Id="rId7" Type="http://schemas.openxmlformats.org/officeDocument/2006/relationships/image" Target="../media/image169.png"/><Relationship Id="rId12" Type="http://schemas.openxmlformats.org/officeDocument/2006/relationships/image" Target="../media/image174.svg"/><Relationship Id="rId2" Type="http://schemas.openxmlformats.org/officeDocument/2006/relationships/image" Target="../media/image164.svg"/><Relationship Id="rId1" Type="http://schemas.openxmlformats.org/officeDocument/2006/relationships/image" Target="../media/image163.png"/><Relationship Id="rId6" Type="http://schemas.openxmlformats.org/officeDocument/2006/relationships/image" Target="../media/image168.svg"/><Relationship Id="rId11" Type="http://schemas.openxmlformats.org/officeDocument/2006/relationships/image" Target="../media/image173.png"/><Relationship Id="rId5" Type="http://schemas.openxmlformats.org/officeDocument/2006/relationships/image" Target="../media/image167.png"/><Relationship Id="rId10" Type="http://schemas.openxmlformats.org/officeDocument/2006/relationships/image" Target="../media/image172.svg"/><Relationship Id="rId4" Type="http://schemas.openxmlformats.org/officeDocument/2006/relationships/image" Target="../media/image166.svg"/><Relationship Id="rId9" Type="http://schemas.openxmlformats.org/officeDocument/2006/relationships/image" Target="../media/image171.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874482-34EF-4B5B-A827-C7BB194E461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F8336AD-19BA-4C6C-9C32-86EBCC9F9675}">
      <dgm:prSet/>
      <dgm:spPr/>
      <dgm:t>
        <a:bodyPr/>
        <a:lstStyle/>
        <a:p>
          <a:pPr>
            <a:lnSpc>
              <a:spcPct val="100000"/>
            </a:lnSpc>
          </a:pPr>
          <a:r>
            <a:rPr lang="en-US" b="1"/>
            <a:t>Transcript attribution opt-out</a:t>
          </a:r>
          <a:r>
            <a:rPr lang="en-US"/>
            <a:t> gives employees agency and reassures them that we honor their privacy.</a:t>
          </a:r>
        </a:p>
      </dgm:t>
    </dgm:pt>
    <dgm:pt modelId="{24F7AF4C-FC37-46B2-848B-A53C032E8AD3}" type="parTrans" cxnId="{449F8C80-F5FE-4D49-B889-1B989A88179F}">
      <dgm:prSet/>
      <dgm:spPr/>
      <dgm:t>
        <a:bodyPr/>
        <a:lstStyle/>
        <a:p>
          <a:endParaRPr lang="en-US"/>
        </a:p>
      </dgm:t>
    </dgm:pt>
    <dgm:pt modelId="{10E8E58A-1A2F-45AA-95A5-29B2CF80F50A}" type="sibTrans" cxnId="{449F8C80-F5FE-4D49-B889-1B989A88179F}">
      <dgm:prSet/>
      <dgm:spPr/>
      <dgm:t>
        <a:bodyPr/>
        <a:lstStyle/>
        <a:p>
          <a:endParaRPr lang="en-US"/>
        </a:p>
      </dgm:t>
    </dgm:pt>
    <dgm:pt modelId="{78A5FB2C-0A9E-4087-BC57-A9CA71CB3AC3}">
      <dgm:prSet/>
      <dgm:spPr/>
      <dgm:t>
        <a:bodyPr/>
        <a:lstStyle/>
        <a:p>
          <a:pPr>
            <a:lnSpc>
              <a:spcPct val="100000"/>
            </a:lnSpc>
          </a:pPr>
          <a:r>
            <a:rPr lang="en-US" b="1"/>
            <a:t>User notices </a:t>
          </a:r>
          <a:r>
            <a:rPr lang="en-US"/>
            <a:t>alert employees when a recording or transcription starts, allowing them the opportunity to opt out, request that the meeting go unrecorded, or leave the call.</a:t>
          </a:r>
        </a:p>
      </dgm:t>
    </dgm:pt>
    <dgm:pt modelId="{6E4BDE40-5599-4A12-9BCF-BE6FC3B9BC81}" type="parTrans" cxnId="{2341799B-3375-4ED8-A9EB-1AFD51DA860B}">
      <dgm:prSet/>
      <dgm:spPr/>
      <dgm:t>
        <a:bodyPr/>
        <a:lstStyle/>
        <a:p>
          <a:endParaRPr lang="en-US"/>
        </a:p>
      </dgm:t>
    </dgm:pt>
    <dgm:pt modelId="{2E489D5C-E4E0-4D86-A6AB-75DFA8BB7C09}" type="sibTrans" cxnId="{2341799B-3375-4ED8-A9EB-1AFD51DA860B}">
      <dgm:prSet/>
      <dgm:spPr/>
      <dgm:t>
        <a:bodyPr/>
        <a:lstStyle/>
        <a:p>
          <a:endParaRPr lang="en-US"/>
        </a:p>
      </dgm:t>
    </dgm:pt>
    <dgm:pt modelId="{71273905-1941-42D7-AB74-1A21CC3E1D4A}">
      <dgm:prSet/>
      <dgm:spPr/>
      <dgm:t>
        <a:bodyPr/>
        <a:lstStyle/>
        <a:p>
          <a:pPr>
            <a:lnSpc>
              <a:spcPct val="100000"/>
            </a:lnSpc>
          </a:pPr>
          <a:r>
            <a:rPr lang="en-US" b="1"/>
            <a:t>Nuanced business guidance from legal </a:t>
          </a:r>
          <a:r>
            <a:rPr lang="en-US"/>
            <a:t>through an internal Recording Smart Use Statement document helps employees understand the implications of recording, when not to record, and when not to speak in a recorded call.</a:t>
          </a:r>
        </a:p>
      </dgm:t>
    </dgm:pt>
    <dgm:pt modelId="{D6DE0AAA-E92A-47B5-9239-BB9E371EBDCF}" type="parTrans" cxnId="{C1BD5833-C5C7-4CA2-93F1-9A3F3CDECFD4}">
      <dgm:prSet/>
      <dgm:spPr/>
      <dgm:t>
        <a:bodyPr/>
        <a:lstStyle/>
        <a:p>
          <a:endParaRPr lang="en-US"/>
        </a:p>
      </dgm:t>
    </dgm:pt>
    <dgm:pt modelId="{D9AD9072-A9E6-4025-A1C0-4B3008333958}" type="sibTrans" cxnId="{C1BD5833-C5C7-4CA2-93F1-9A3F3CDECFD4}">
      <dgm:prSet/>
      <dgm:spPr/>
      <dgm:t>
        <a:bodyPr/>
        <a:lstStyle/>
        <a:p>
          <a:endParaRPr lang="en-US"/>
        </a:p>
      </dgm:t>
    </dgm:pt>
    <dgm:pt modelId="{8E67A7FE-182C-40F7-BE6E-B8FCE20A95EB}">
      <dgm:prSet/>
      <dgm:spPr/>
      <dgm:t>
        <a:bodyPr/>
        <a:lstStyle/>
        <a:p>
          <a:pPr>
            <a:lnSpc>
              <a:spcPct val="100000"/>
            </a:lnSpc>
          </a:pPr>
          <a:r>
            <a:rPr lang="en-US" b="1"/>
            <a:t>Recommending that employees “tell and confirm” </a:t>
          </a:r>
          <a:r>
            <a:rPr lang="en-US"/>
            <a:t>before recording empowers and supports our people to speak up when they don’t believe the meeting should be recorded or don’t feel comfortable.</a:t>
          </a:r>
        </a:p>
      </dgm:t>
    </dgm:pt>
    <dgm:pt modelId="{B77E1CB9-5770-45D6-B336-1522232FBD18}" type="parTrans" cxnId="{4545635B-4637-4391-82B7-9CC70CA9DB6D}">
      <dgm:prSet/>
      <dgm:spPr/>
      <dgm:t>
        <a:bodyPr/>
        <a:lstStyle/>
        <a:p>
          <a:endParaRPr lang="en-US"/>
        </a:p>
      </dgm:t>
    </dgm:pt>
    <dgm:pt modelId="{8C77C3CA-E5A7-49FF-9014-F2310C8757E5}" type="sibTrans" cxnId="{4545635B-4637-4391-82B7-9CC70CA9DB6D}">
      <dgm:prSet/>
      <dgm:spPr/>
      <dgm:t>
        <a:bodyPr/>
        <a:lstStyle/>
        <a:p>
          <a:endParaRPr lang="en-US"/>
        </a:p>
      </dgm:t>
    </dgm:pt>
    <dgm:pt modelId="{A9358245-47F4-4E31-9C45-8F2CCCFC88CE}">
      <dgm:prSet/>
      <dgm:spPr/>
      <dgm:t>
        <a:bodyPr/>
        <a:lstStyle/>
        <a:p>
          <a:pPr>
            <a:lnSpc>
              <a:spcPct val="100000"/>
            </a:lnSpc>
          </a:pPr>
          <a:r>
            <a:rPr lang="en-US" b="1"/>
            <a:t>Meeting labels and templates that limit who can record</a:t>
          </a:r>
          <a:r>
            <a:rPr lang="en-US"/>
            <a:t> mean only the organizer or co-organizer can initiate recordings for meetings labeled “Highly Confidential” or special meeting types. </a:t>
          </a:r>
        </a:p>
      </dgm:t>
    </dgm:pt>
    <dgm:pt modelId="{105FEF1B-6A27-4561-B550-88358A2A0F6C}" type="parTrans" cxnId="{855654F2-B2C0-4049-8538-A1DB162A6765}">
      <dgm:prSet/>
      <dgm:spPr/>
      <dgm:t>
        <a:bodyPr/>
        <a:lstStyle/>
        <a:p>
          <a:endParaRPr lang="en-US"/>
        </a:p>
      </dgm:t>
    </dgm:pt>
    <dgm:pt modelId="{9B9E0D70-0D48-4905-A869-A19CCA173664}" type="sibTrans" cxnId="{855654F2-B2C0-4049-8538-A1DB162A6765}">
      <dgm:prSet/>
      <dgm:spPr/>
      <dgm:t>
        <a:bodyPr/>
        <a:lstStyle/>
        <a:p>
          <a:endParaRPr lang="en-US"/>
        </a:p>
      </dgm:t>
    </dgm:pt>
    <dgm:pt modelId="{1E39E5DE-EB2A-43F9-8894-5720A501D981}">
      <dgm:prSet/>
      <dgm:spPr/>
      <dgm:t>
        <a:bodyPr/>
        <a:lstStyle/>
        <a:p>
          <a:pPr>
            <a:lnSpc>
              <a:spcPct val="100000"/>
            </a:lnSpc>
          </a:pPr>
          <a:r>
            <a:rPr lang="en-US" b="1"/>
            <a:t>Only meeting organizers can download meeting recordings </a:t>
          </a:r>
          <a:r>
            <a:rPr lang="en-US"/>
            <a:t>to keep the meeting data contained and restrict sharing.</a:t>
          </a:r>
        </a:p>
      </dgm:t>
    </dgm:pt>
    <dgm:pt modelId="{50D6B086-EB82-4ADA-A4EA-E160676B15E1}" type="parTrans" cxnId="{6AD5C323-6EA2-4D7A-BB13-09C977710077}">
      <dgm:prSet/>
      <dgm:spPr/>
      <dgm:t>
        <a:bodyPr/>
        <a:lstStyle/>
        <a:p>
          <a:endParaRPr lang="en-US"/>
        </a:p>
      </dgm:t>
    </dgm:pt>
    <dgm:pt modelId="{B96A776A-A297-499A-A87E-15C00A31D714}" type="sibTrans" cxnId="{6AD5C323-6EA2-4D7A-BB13-09C977710077}">
      <dgm:prSet/>
      <dgm:spPr/>
      <dgm:t>
        <a:bodyPr/>
        <a:lstStyle/>
        <a:p>
          <a:endParaRPr lang="en-US"/>
        </a:p>
      </dgm:t>
    </dgm:pt>
    <dgm:pt modelId="{1DFB1604-852B-4A46-BC6A-37AE12B7CF98}">
      <dgm:prSet/>
      <dgm:spPr>
        <a:solidFill>
          <a:srgbClr val="B22CAF"/>
        </a:solidFill>
      </dgm:spPr>
      <dgm:t>
        <a:bodyPr/>
        <a:lstStyle/>
        <a:p>
          <a:pPr>
            <a:lnSpc>
              <a:spcPct val="100000"/>
            </a:lnSpc>
          </a:pPr>
          <a:r>
            <a:rPr lang="en-US" b="1"/>
            <a:t>The default OneDrive and SharePoint meeting expiration is set to 90 days </a:t>
          </a:r>
          <a:r>
            <a:rPr lang="en-US"/>
            <a:t>to ensure we minimize the risk of data leakage or cloud storage bloat.</a:t>
          </a:r>
        </a:p>
      </dgm:t>
    </dgm:pt>
    <dgm:pt modelId="{33F7FC12-C960-4AD0-845F-98D80AE62B81}" type="parTrans" cxnId="{B08ABE20-DB97-460A-B6C7-7676CBBF7C5D}">
      <dgm:prSet/>
      <dgm:spPr/>
      <dgm:t>
        <a:bodyPr/>
        <a:lstStyle/>
        <a:p>
          <a:endParaRPr lang="en-US"/>
        </a:p>
      </dgm:t>
    </dgm:pt>
    <dgm:pt modelId="{C1459917-323B-40D6-B214-49C837AD8A76}" type="sibTrans" cxnId="{B08ABE20-DB97-460A-B6C7-7676CBBF7C5D}">
      <dgm:prSet/>
      <dgm:spPr/>
      <dgm:t>
        <a:bodyPr/>
        <a:lstStyle/>
        <a:p>
          <a:endParaRPr lang="en-US"/>
        </a:p>
      </dgm:t>
    </dgm:pt>
    <dgm:pt modelId="{8D7B692A-0DE8-4A46-BE91-F1B86052FEEE}" type="pres">
      <dgm:prSet presAssocID="{99874482-34EF-4B5B-A827-C7BB194E4613}" presName="root" presStyleCnt="0">
        <dgm:presLayoutVars>
          <dgm:dir/>
          <dgm:resizeHandles val="exact"/>
        </dgm:presLayoutVars>
      </dgm:prSet>
      <dgm:spPr/>
    </dgm:pt>
    <dgm:pt modelId="{470FC956-AE23-4136-A921-6D225A74F118}" type="pres">
      <dgm:prSet presAssocID="{BF8336AD-19BA-4C6C-9C32-86EBCC9F9675}" presName="compNode" presStyleCnt="0"/>
      <dgm:spPr/>
    </dgm:pt>
    <dgm:pt modelId="{40B07A46-68D5-4A42-AC64-7E3DD3B9209D}" type="pres">
      <dgm:prSet presAssocID="{BF8336AD-19BA-4C6C-9C32-86EBCC9F9675}" presName="bgRect" presStyleLbl="bgShp" presStyleIdx="0" presStyleCnt="7" custLinFactNeighborY="-47887"/>
      <dgm:spPr>
        <a:solidFill>
          <a:srgbClr val="E77DC6"/>
        </a:solidFill>
      </dgm:spPr>
    </dgm:pt>
    <dgm:pt modelId="{9216E10D-A083-4569-A6F0-AC8CD45E1D5E}" type="pres">
      <dgm:prSet presAssocID="{BF8336AD-19BA-4C6C-9C32-86EBCC9F9675}" presName="iconRect" presStyleLbl="node1" presStyleIdx="0" presStyleCnt="7"/>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lipboard with solid fill"/>
        </a:ext>
      </dgm:extLst>
    </dgm:pt>
    <dgm:pt modelId="{C311DE87-6C04-482C-84F3-9CEF28B626D4}" type="pres">
      <dgm:prSet presAssocID="{BF8336AD-19BA-4C6C-9C32-86EBCC9F9675}" presName="spaceRect" presStyleCnt="0"/>
      <dgm:spPr/>
    </dgm:pt>
    <dgm:pt modelId="{5AFE0D00-A2F1-4883-82A9-D677E53DD6FD}" type="pres">
      <dgm:prSet presAssocID="{BF8336AD-19BA-4C6C-9C32-86EBCC9F9675}" presName="parTx" presStyleLbl="revTx" presStyleIdx="0" presStyleCnt="7">
        <dgm:presLayoutVars>
          <dgm:chMax val="0"/>
          <dgm:chPref val="0"/>
        </dgm:presLayoutVars>
      </dgm:prSet>
      <dgm:spPr/>
    </dgm:pt>
    <dgm:pt modelId="{A7C94C87-59EC-4D79-A28E-0124723246A6}" type="pres">
      <dgm:prSet presAssocID="{10E8E58A-1A2F-45AA-95A5-29B2CF80F50A}" presName="sibTrans" presStyleCnt="0"/>
      <dgm:spPr/>
    </dgm:pt>
    <dgm:pt modelId="{F3F3AEDA-5BC2-42FD-A208-05F582663503}" type="pres">
      <dgm:prSet presAssocID="{78A5FB2C-0A9E-4087-BC57-A9CA71CB3AC3}" presName="compNode" presStyleCnt="0"/>
      <dgm:spPr/>
    </dgm:pt>
    <dgm:pt modelId="{1979E444-E2D0-4490-B152-12F964E5FBDC}" type="pres">
      <dgm:prSet presAssocID="{78A5FB2C-0A9E-4087-BC57-A9CA71CB3AC3}" presName="bgRect" presStyleLbl="bgShp" presStyleIdx="1" presStyleCnt="7"/>
      <dgm:spPr>
        <a:solidFill>
          <a:schemeClr val="accent2"/>
        </a:solidFill>
      </dgm:spPr>
    </dgm:pt>
    <dgm:pt modelId="{6118D351-5C88-4F04-B033-2BF14479485D}" type="pres">
      <dgm:prSet presAssocID="{78A5FB2C-0A9E-4087-BC57-A9CA71CB3AC3}"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losed quotation mark with solid fill"/>
        </a:ext>
      </dgm:extLst>
    </dgm:pt>
    <dgm:pt modelId="{2A8FF989-916C-4E85-A876-76349E400B48}" type="pres">
      <dgm:prSet presAssocID="{78A5FB2C-0A9E-4087-BC57-A9CA71CB3AC3}" presName="spaceRect" presStyleCnt="0"/>
      <dgm:spPr/>
    </dgm:pt>
    <dgm:pt modelId="{B028B4E0-4D68-4F03-AC98-5A0F87C28293}" type="pres">
      <dgm:prSet presAssocID="{78A5FB2C-0A9E-4087-BC57-A9CA71CB3AC3}" presName="parTx" presStyleLbl="revTx" presStyleIdx="1" presStyleCnt="7">
        <dgm:presLayoutVars>
          <dgm:chMax val="0"/>
          <dgm:chPref val="0"/>
        </dgm:presLayoutVars>
      </dgm:prSet>
      <dgm:spPr/>
    </dgm:pt>
    <dgm:pt modelId="{42DC849D-92AD-4B72-9282-CD156A715600}" type="pres">
      <dgm:prSet presAssocID="{2E489D5C-E4E0-4D86-A6AB-75DFA8BB7C09}" presName="sibTrans" presStyleCnt="0"/>
      <dgm:spPr/>
    </dgm:pt>
    <dgm:pt modelId="{F198992C-7630-4981-858E-3941291C91AE}" type="pres">
      <dgm:prSet presAssocID="{71273905-1941-42D7-AB74-1A21CC3E1D4A}" presName="compNode" presStyleCnt="0"/>
      <dgm:spPr/>
    </dgm:pt>
    <dgm:pt modelId="{C43CB1F2-DBEE-4A57-AE02-C0C89ACFE9A0}" type="pres">
      <dgm:prSet presAssocID="{71273905-1941-42D7-AB74-1A21CC3E1D4A}" presName="bgRect" presStyleLbl="bgShp" presStyleIdx="2" presStyleCnt="7"/>
      <dgm:spPr>
        <a:solidFill>
          <a:schemeClr val="accent6"/>
        </a:solidFill>
      </dgm:spPr>
    </dgm:pt>
    <dgm:pt modelId="{B5836AF9-B7CC-4C8C-B149-D0C2A6589EF2}" type="pres">
      <dgm:prSet presAssocID="{71273905-1941-42D7-AB74-1A21CC3E1D4A}"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ocument with solid fill"/>
        </a:ext>
      </dgm:extLst>
    </dgm:pt>
    <dgm:pt modelId="{6FF219F7-8D87-4F35-B5EB-45D3E37E28DF}" type="pres">
      <dgm:prSet presAssocID="{71273905-1941-42D7-AB74-1A21CC3E1D4A}" presName="spaceRect" presStyleCnt="0"/>
      <dgm:spPr/>
    </dgm:pt>
    <dgm:pt modelId="{AF72C732-CB9F-42A2-83A4-8416F0C31748}" type="pres">
      <dgm:prSet presAssocID="{71273905-1941-42D7-AB74-1A21CC3E1D4A}" presName="parTx" presStyleLbl="revTx" presStyleIdx="2" presStyleCnt="7">
        <dgm:presLayoutVars>
          <dgm:chMax val="0"/>
          <dgm:chPref val="0"/>
        </dgm:presLayoutVars>
      </dgm:prSet>
      <dgm:spPr/>
    </dgm:pt>
    <dgm:pt modelId="{1F3DF6CE-2DA0-4226-8B81-C26CFB2FE815}" type="pres">
      <dgm:prSet presAssocID="{D9AD9072-A9E6-4025-A1C0-4B3008333958}" presName="sibTrans" presStyleCnt="0"/>
      <dgm:spPr/>
    </dgm:pt>
    <dgm:pt modelId="{C71D5A7D-3C99-44D4-A21E-DF2AC3F288B8}" type="pres">
      <dgm:prSet presAssocID="{8E67A7FE-182C-40F7-BE6E-B8FCE20A95EB}" presName="compNode" presStyleCnt="0"/>
      <dgm:spPr/>
    </dgm:pt>
    <dgm:pt modelId="{0456D63E-C9B1-4088-9764-DDAECC98A56E}" type="pres">
      <dgm:prSet presAssocID="{8E67A7FE-182C-40F7-BE6E-B8FCE20A95EB}" presName="bgRect" presStyleLbl="bgShp" presStyleIdx="3" presStyleCnt="7"/>
      <dgm:spPr>
        <a:solidFill>
          <a:srgbClr val="00CC99"/>
        </a:solidFill>
      </dgm:spPr>
    </dgm:pt>
    <dgm:pt modelId="{78E1158C-1909-450C-ADD8-C6515E3F1FAE}" type="pres">
      <dgm:prSet presAssocID="{8E67A7FE-182C-40F7-BE6E-B8FCE20A95EB}" presName="iconRect" presStyleLbl="node1" presStyleIdx="3" presStyleCnt="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Chat bubble with solid fill"/>
        </a:ext>
      </dgm:extLst>
    </dgm:pt>
    <dgm:pt modelId="{4130BA8B-D294-4AF8-8804-2CBC6032038E}" type="pres">
      <dgm:prSet presAssocID="{8E67A7FE-182C-40F7-BE6E-B8FCE20A95EB}" presName="spaceRect" presStyleCnt="0"/>
      <dgm:spPr/>
    </dgm:pt>
    <dgm:pt modelId="{39444EF3-4EAC-41F0-B8DB-02C6F2F5E5F4}" type="pres">
      <dgm:prSet presAssocID="{8E67A7FE-182C-40F7-BE6E-B8FCE20A95EB}" presName="parTx" presStyleLbl="revTx" presStyleIdx="3" presStyleCnt="7">
        <dgm:presLayoutVars>
          <dgm:chMax val="0"/>
          <dgm:chPref val="0"/>
        </dgm:presLayoutVars>
      </dgm:prSet>
      <dgm:spPr/>
    </dgm:pt>
    <dgm:pt modelId="{837617FD-ECC8-4063-902D-892AE02A2D1B}" type="pres">
      <dgm:prSet presAssocID="{8C77C3CA-E5A7-49FF-9014-F2310C8757E5}" presName="sibTrans" presStyleCnt="0"/>
      <dgm:spPr/>
    </dgm:pt>
    <dgm:pt modelId="{DAF1C241-A33F-4FCB-A668-7FB199257A04}" type="pres">
      <dgm:prSet presAssocID="{A9358245-47F4-4E31-9C45-8F2CCCFC88CE}" presName="compNode" presStyleCnt="0"/>
      <dgm:spPr/>
    </dgm:pt>
    <dgm:pt modelId="{21DED404-E02B-46C5-BF6B-6200A7FCC08B}" type="pres">
      <dgm:prSet presAssocID="{A9358245-47F4-4E31-9C45-8F2CCCFC88CE}" presName="bgRect" presStyleLbl="bgShp" presStyleIdx="4" presStyleCnt="7"/>
      <dgm:spPr>
        <a:solidFill>
          <a:srgbClr val="00B0F0"/>
        </a:solidFill>
      </dgm:spPr>
    </dgm:pt>
    <dgm:pt modelId="{0B6ED54D-8235-4645-B397-54FF0A9D257A}" type="pres">
      <dgm:prSet presAssocID="{A9358245-47F4-4E31-9C45-8F2CCCFC88CE}"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Label with solid fill"/>
        </a:ext>
      </dgm:extLst>
    </dgm:pt>
    <dgm:pt modelId="{7D3091D5-11EE-4B2A-A89B-8288F160604A}" type="pres">
      <dgm:prSet presAssocID="{A9358245-47F4-4E31-9C45-8F2CCCFC88CE}" presName="spaceRect" presStyleCnt="0"/>
      <dgm:spPr/>
    </dgm:pt>
    <dgm:pt modelId="{7819DD1C-74BA-47FD-AAAC-47B0043EE81B}" type="pres">
      <dgm:prSet presAssocID="{A9358245-47F4-4E31-9C45-8F2CCCFC88CE}" presName="parTx" presStyleLbl="revTx" presStyleIdx="4" presStyleCnt="7">
        <dgm:presLayoutVars>
          <dgm:chMax val="0"/>
          <dgm:chPref val="0"/>
        </dgm:presLayoutVars>
      </dgm:prSet>
      <dgm:spPr/>
    </dgm:pt>
    <dgm:pt modelId="{836C8C04-9AAD-4B7C-9198-5D94EBFD1D09}" type="pres">
      <dgm:prSet presAssocID="{9B9E0D70-0D48-4905-A869-A19CCA173664}" presName="sibTrans" presStyleCnt="0"/>
      <dgm:spPr/>
    </dgm:pt>
    <dgm:pt modelId="{4C7656D2-B70B-4247-9473-C04FEBD4D513}" type="pres">
      <dgm:prSet presAssocID="{1E39E5DE-EB2A-43F9-8894-5720A501D981}" presName="compNode" presStyleCnt="0"/>
      <dgm:spPr/>
    </dgm:pt>
    <dgm:pt modelId="{9B6FADF6-5018-4C73-87A1-9141A3970D99}" type="pres">
      <dgm:prSet presAssocID="{1E39E5DE-EB2A-43F9-8894-5720A501D981}" presName="bgRect" presStyleLbl="bgShp" presStyleIdx="5" presStyleCnt="7"/>
      <dgm:spPr>
        <a:solidFill>
          <a:srgbClr val="D962FA"/>
        </a:solidFill>
      </dgm:spPr>
    </dgm:pt>
    <dgm:pt modelId="{4D866E16-F3BA-4BED-8DC0-D49885784148}" type="pres">
      <dgm:prSet presAssocID="{1E39E5DE-EB2A-43F9-8894-5720A501D981}"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Download from cloud with solid fill"/>
        </a:ext>
      </dgm:extLst>
    </dgm:pt>
    <dgm:pt modelId="{FFD8AF41-932A-4632-AE84-C138B717DDC4}" type="pres">
      <dgm:prSet presAssocID="{1E39E5DE-EB2A-43F9-8894-5720A501D981}" presName="spaceRect" presStyleCnt="0"/>
      <dgm:spPr/>
    </dgm:pt>
    <dgm:pt modelId="{934B1645-DF0B-4EA0-9613-C7CA0CA3E71C}" type="pres">
      <dgm:prSet presAssocID="{1E39E5DE-EB2A-43F9-8894-5720A501D981}" presName="parTx" presStyleLbl="revTx" presStyleIdx="5" presStyleCnt="7">
        <dgm:presLayoutVars>
          <dgm:chMax val="0"/>
          <dgm:chPref val="0"/>
        </dgm:presLayoutVars>
      </dgm:prSet>
      <dgm:spPr/>
    </dgm:pt>
    <dgm:pt modelId="{9D336933-1061-4693-887C-E36E964370EA}" type="pres">
      <dgm:prSet presAssocID="{B96A776A-A297-499A-A87E-15C00A31D714}" presName="sibTrans" presStyleCnt="0"/>
      <dgm:spPr/>
    </dgm:pt>
    <dgm:pt modelId="{935AF465-8870-4AA8-81A1-EF931A4C3F3B}" type="pres">
      <dgm:prSet presAssocID="{1DFB1604-852B-4A46-BC6A-37AE12B7CF98}" presName="compNode" presStyleCnt="0"/>
      <dgm:spPr/>
    </dgm:pt>
    <dgm:pt modelId="{D8859DD6-BD9A-4010-9AB0-7E3379F45170}" type="pres">
      <dgm:prSet presAssocID="{1DFB1604-852B-4A46-BC6A-37AE12B7CF98}" presName="bgRect" presStyleLbl="bgShp" presStyleIdx="6" presStyleCnt="7"/>
      <dgm:spPr>
        <a:solidFill>
          <a:srgbClr val="B22CAF"/>
        </a:solidFill>
      </dgm:spPr>
    </dgm:pt>
    <dgm:pt modelId="{F324677A-4A14-4FB6-AEB2-B7857463C5AF}" type="pres">
      <dgm:prSet presAssocID="{1DFB1604-852B-4A46-BC6A-37AE12B7CF98}"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a:noFill/>
        </a:ln>
      </dgm:spPr>
      <dgm:extLst>
        <a:ext uri="{E40237B7-FDA0-4F09-8148-C483321AD2D9}">
          <dgm14:cNvPr xmlns:dgm14="http://schemas.microsoft.com/office/drawing/2010/diagram" id="0" name="" descr="Eraser with solid fill"/>
        </a:ext>
      </dgm:extLst>
    </dgm:pt>
    <dgm:pt modelId="{1E2F0FF8-A605-4813-B19C-2E8DC4303346}" type="pres">
      <dgm:prSet presAssocID="{1DFB1604-852B-4A46-BC6A-37AE12B7CF98}" presName="spaceRect" presStyleCnt="0"/>
      <dgm:spPr/>
    </dgm:pt>
    <dgm:pt modelId="{74393B77-85C4-4B7B-AD38-87FA00522F2E}" type="pres">
      <dgm:prSet presAssocID="{1DFB1604-852B-4A46-BC6A-37AE12B7CF98}" presName="parTx" presStyleLbl="revTx" presStyleIdx="6" presStyleCnt="7">
        <dgm:presLayoutVars>
          <dgm:chMax val="0"/>
          <dgm:chPref val="0"/>
        </dgm:presLayoutVars>
      </dgm:prSet>
      <dgm:spPr/>
    </dgm:pt>
  </dgm:ptLst>
  <dgm:cxnLst>
    <dgm:cxn modelId="{EDC77913-F791-4198-AED9-FC5BF662D9F9}" type="presOf" srcId="{BF8336AD-19BA-4C6C-9C32-86EBCC9F9675}" destId="{5AFE0D00-A2F1-4883-82A9-D677E53DD6FD}" srcOrd="0" destOrd="0" presId="urn:microsoft.com/office/officeart/2018/2/layout/IconVerticalSolidList"/>
    <dgm:cxn modelId="{B08ABE20-DB97-460A-B6C7-7676CBBF7C5D}" srcId="{99874482-34EF-4B5B-A827-C7BB194E4613}" destId="{1DFB1604-852B-4A46-BC6A-37AE12B7CF98}" srcOrd="6" destOrd="0" parTransId="{33F7FC12-C960-4AD0-845F-98D80AE62B81}" sibTransId="{C1459917-323B-40D6-B214-49C837AD8A76}"/>
    <dgm:cxn modelId="{6AD5C323-6EA2-4D7A-BB13-09C977710077}" srcId="{99874482-34EF-4B5B-A827-C7BB194E4613}" destId="{1E39E5DE-EB2A-43F9-8894-5720A501D981}" srcOrd="5" destOrd="0" parTransId="{50D6B086-EB82-4ADA-A4EA-E160676B15E1}" sibTransId="{B96A776A-A297-499A-A87E-15C00A31D714}"/>
    <dgm:cxn modelId="{2AE26930-C376-4633-989F-A01C7EEBEB45}" type="presOf" srcId="{99874482-34EF-4B5B-A827-C7BB194E4613}" destId="{8D7B692A-0DE8-4A46-BE91-F1B86052FEEE}" srcOrd="0" destOrd="0" presId="urn:microsoft.com/office/officeart/2018/2/layout/IconVerticalSolidList"/>
    <dgm:cxn modelId="{C1BD5833-C5C7-4CA2-93F1-9A3F3CDECFD4}" srcId="{99874482-34EF-4B5B-A827-C7BB194E4613}" destId="{71273905-1941-42D7-AB74-1A21CC3E1D4A}" srcOrd="2" destOrd="0" parTransId="{D6DE0AAA-E92A-47B5-9239-BB9E371EBDCF}" sibTransId="{D9AD9072-A9E6-4025-A1C0-4B3008333958}"/>
    <dgm:cxn modelId="{BF039738-D337-440F-9AA5-73985B59450F}" type="presOf" srcId="{71273905-1941-42D7-AB74-1A21CC3E1D4A}" destId="{AF72C732-CB9F-42A2-83A4-8416F0C31748}" srcOrd="0" destOrd="0" presId="urn:microsoft.com/office/officeart/2018/2/layout/IconVerticalSolidList"/>
    <dgm:cxn modelId="{6EBCE03B-3B43-4E36-B7FC-F1E666567771}" type="presOf" srcId="{A9358245-47F4-4E31-9C45-8F2CCCFC88CE}" destId="{7819DD1C-74BA-47FD-AAAC-47B0043EE81B}" srcOrd="0" destOrd="0" presId="urn:microsoft.com/office/officeart/2018/2/layout/IconVerticalSolidList"/>
    <dgm:cxn modelId="{4545635B-4637-4391-82B7-9CC70CA9DB6D}" srcId="{99874482-34EF-4B5B-A827-C7BB194E4613}" destId="{8E67A7FE-182C-40F7-BE6E-B8FCE20A95EB}" srcOrd="3" destOrd="0" parTransId="{B77E1CB9-5770-45D6-B336-1522232FBD18}" sibTransId="{8C77C3CA-E5A7-49FF-9014-F2310C8757E5}"/>
    <dgm:cxn modelId="{38E33F79-D878-4999-A76A-AD498D2A3DB6}" type="presOf" srcId="{1E39E5DE-EB2A-43F9-8894-5720A501D981}" destId="{934B1645-DF0B-4EA0-9613-C7CA0CA3E71C}" srcOrd="0" destOrd="0" presId="urn:microsoft.com/office/officeart/2018/2/layout/IconVerticalSolidList"/>
    <dgm:cxn modelId="{449F8C80-F5FE-4D49-B889-1B989A88179F}" srcId="{99874482-34EF-4B5B-A827-C7BB194E4613}" destId="{BF8336AD-19BA-4C6C-9C32-86EBCC9F9675}" srcOrd="0" destOrd="0" parTransId="{24F7AF4C-FC37-46B2-848B-A53C032E8AD3}" sibTransId="{10E8E58A-1A2F-45AA-95A5-29B2CF80F50A}"/>
    <dgm:cxn modelId="{2341799B-3375-4ED8-A9EB-1AFD51DA860B}" srcId="{99874482-34EF-4B5B-A827-C7BB194E4613}" destId="{78A5FB2C-0A9E-4087-BC57-A9CA71CB3AC3}" srcOrd="1" destOrd="0" parTransId="{6E4BDE40-5599-4A12-9BCF-BE6FC3B9BC81}" sibTransId="{2E489D5C-E4E0-4D86-A6AB-75DFA8BB7C09}"/>
    <dgm:cxn modelId="{1F3F1DA7-0A16-47BE-9C71-333E74610FE0}" type="presOf" srcId="{78A5FB2C-0A9E-4087-BC57-A9CA71CB3AC3}" destId="{B028B4E0-4D68-4F03-AC98-5A0F87C28293}" srcOrd="0" destOrd="0" presId="urn:microsoft.com/office/officeart/2018/2/layout/IconVerticalSolidList"/>
    <dgm:cxn modelId="{78D963A9-4019-4088-A281-30E88A6D55C7}" type="presOf" srcId="{8E67A7FE-182C-40F7-BE6E-B8FCE20A95EB}" destId="{39444EF3-4EAC-41F0-B8DB-02C6F2F5E5F4}" srcOrd="0" destOrd="0" presId="urn:microsoft.com/office/officeart/2018/2/layout/IconVerticalSolidList"/>
    <dgm:cxn modelId="{855654F2-B2C0-4049-8538-A1DB162A6765}" srcId="{99874482-34EF-4B5B-A827-C7BB194E4613}" destId="{A9358245-47F4-4E31-9C45-8F2CCCFC88CE}" srcOrd="4" destOrd="0" parTransId="{105FEF1B-6A27-4561-B550-88358A2A0F6C}" sibTransId="{9B9E0D70-0D48-4905-A869-A19CCA173664}"/>
    <dgm:cxn modelId="{E09146FF-781E-465C-8429-4A30663AA425}" type="presOf" srcId="{1DFB1604-852B-4A46-BC6A-37AE12B7CF98}" destId="{74393B77-85C4-4B7B-AD38-87FA00522F2E}" srcOrd="0" destOrd="0" presId="urn:microsoft.com/office/officeart/2018/2/layout/IconVerticalSolidList"/>
    <dgm:cxn modelId="{24DC99CB-DDE0-47FE-A30A-81353C9FE633}" type="presParOf" srcId="{8D7B692A-0DE8-4A46-BE91-F1B86052FEEE}" destId="{470FC956-AE23-4136-A921-6D225A74F118}" srcOrd="0" destOrd="0" presId="urn:microsoft.com/office/officeart/2018/2/layout/IconVerticalSolidList"/>
    <dgm:cxn modelId="{94DFA620-4F59-435C-B799-42F8BBF2F114}" type="presParOf" srcId="{470FC956-AE23-4136-A921-6D225A74F118}" destId="{40B07A46-68D5-4A42-AC64-7E3DD3B9209D}" srcOrd="0" destOrd="0" presId="urn:microsoft.com/office/officeart/2018/2/layout/IconVerticalSolidList"/>
    <dgm:cxn modelId="{D6BE9CCB-DA2D-4466-9647-2454E329F120}" type="presParOf" srcId="{470FC956-AE23-4136-A921-6D225A74F118}" destId="{9216E10D-A083-4569-A6F0-AC8CD45E1D5E}" srcOrd="1" destOrd="0" presId="urn:microsoft.com/office/officeart/2018/2/layout/IconVerticalSolidList"/>
    <dgm:cxn modelId="{F42D5357-1E22-402C-BC79-C6FFAD474F07}" type="presParOf" srcId="{470FC956-AE23-4136-A921-6D225A74F118}" destId="{C311DE87-6C04-482C-84F3-9CEF28B626D4}" srcOrd="2" destOrd="0" presId="urn:microsoft.com/office/officeart/2018/2/layout/IconVerticalSolidList"/>
    <dgm:cxn modelId="{E8FDF135-3B8E-48F5-A5E7-D5DB825BF155}" type="presParOf" srcId="{470FC956-AE23-4136-A921-6D225A74F118}" destId="{5AFE0D00-A2F1-4883-82A9-D677E53DD6FD}" srcOrd="3" destOrd="0" presId="urn:microsoft.com/office/officeart/2018/2/layout/IconVerticalSolidList"/>
    <dgm:cxn modelId="{0BF29BFF-94FB-404E-A10F-70D2FF820724}" type="presParOf" srcId="{8D7B692A-0DE8-4A46-BE91-F1B86052FEEE}" destId="{A7C94C87-59EC-4D79-A28E-0124723246A6}" srcOrd="1" destOrd="0" presId="urn:microsoft.com/office/officeart/2018/2/layout/IconVerticalSolidList"/>
    <dgm:cxn modelId="{2CA48A5C-F493-45B9-9D2C-7762BEE4E5DC}" type="presParOf" srcId="{8D7B692A-0DE8-4A46-BE91-F1B86052FEEE}" destId="{F3F3AEDA-5BC2-42FD-A208-05F582663503}" srcOrd="2" destOrd="0" presId="urn:microsoft.com/office/officeart/2018/2/layout/IconVerticalSolidList"/>
    <dgm:cxn modelId="{B2DD164C-415B-4376-8039-A78C118E7770}" type="presParOf" srcId="{F3F3AEDA-5BC2-42FD-A208-05F582663503}" destId="{1979E444-E2D0-4490-B152-12F964E5FBDC}" srcOrd="0" destOrd="0" presId="urn:microsoft.com/office/officeart/2018/2/layout/IconVerticalSolidList"/>
    <dgm:cxn modelId="{BD163F26-20C9-4B86-BE58-F6A26280E7C7}" type="presParOf" srcId="{F3F3AEDA-5BC2-42FD-A208-05F582663503}" destId="{6118D351-5C88-4F04-B033-2BF14479485D}" srcOrd="1" destOrd="0" presId="urn:microsoft.com/office/officeart/2018/2/layout/IconVerticalSolidList"/>
    <dgm:cxn modelId="{B0936C24-2396-42AB-AA9F-D35705BEC8A6}" type="presParOf" srcId="{F3F3AEDA-5BC2-42FD-A208-05F582663503}" destId="{2A8FF989-916C-4E85-A876-76349E400B48}" srcOrd="2" destOrd="0" presId="urn:microsoft.com/office/officeart/2018/2/layout/IconVerticalSolidList"/>
    <dgm:cxn modelId="{9F44CEE5-C81B-4A49-ACBB-9E52274E493C}" type="presParOf" srcId="{F3F3AEDA-5BC2-42FD-A208-05F582663503}" destId="{B028B4E0-4D68-4F03-AC98-5A0F87C28293}" srcOrd="3" destOrd="0" presId="urn:microsoft.com/office/officeart/2018/2/layout/IconVerticalSolidList"/>
    <dgm:cxn modelId="{65688C9A-4A08-47FF-AEC3-3053188E599B}" type="presParOf" srcId="{8D7B692A-0DE8-4A46-BE91-F1B86052FEEE}" destId="{42DC849D-92AD-4B72-9282-CD156A715600}" srcOrd="3" destOrd="0" presId="urn:microsoft.com/office/officeart/2018/2/layout/IconVerticalSolidList"/>
    <dgm:cxn modelId="{86A35148-2A38-4BFD-8C6D-47BD3D69C7B2}" type="presParOf" srcId="{8D7B692A-0DE8-4A46-BE91-F1B86052FEEE}" destId="{F198992C-7630-4981-858E-3941291C91AE}" srcOrd="4" destOrd="0" presId="urn:microsoft.com/office/officeart/2018/2/layout/IconVerticalSolidList"/>
    <dgm:cxn modelId="{27CF00B4-59F3-4DA7-95FA-D1DF4F102DBC}" type="presParOf" srcId="{F198992C-7630-4981-858E-3941291C91AE}" destId="{C43CB1F2-DBEE-4A57-AE02-C0C89ACFE9A0}" srcOrd="0" destOrd="0" presId="urn:microsoft.com/office/officeart/2018/2/layout/IconVerticalSolidList"/>
    <dgm:cxn modelId="{23C4596E-EC65-4391-BB30-930971A6FDA4}" type="presParOf" srcId="{F198992C-7630-4981-858E-3941291C91AE}" destId="{B5836AF9-B7CC-4C8C-B149-D0C2A6589EF2}" srcOrd="1" destOrd="0" presId="urn:microsoft.com/office/officeart/2018/2/layout/IconVerticalSolidList"/>
    <dgm:cxn modelId="{BF176F1C-DC15-4A14-AC48-A83F340944E7}" type="presParOf" srcId="{F198992C-7630-4981-858E-3941291C91AE}" destId="{6FF219F7-8D87-4F35-B5EB-45D3E37E28DF}" srcOrd="2" destOrd="0" presId="urn:microsoft.com/office/officeart/2018/2/layout/IconVerticalSolidList"/>
    <dgm:cxn modelId="{A8FE9BA8-039F-42AE-9BB7-6618CF8B6570}" type="presParOf" srcId="{F198992C-7630-4981-858E-3941291C91AE}" destId="{AF72C732-CB9F-42A2-83A4-8416F0C31748}" srcOrd="3" destOrd="0" presId="urn:microsoft.com/office/officeart/2018/2/layout/IconVerticalSolidList"/>
    <dgm:cxn modelId="{9287BCB9-472C-4D79-8C0E-26129D564BC0}" type="presParOf" srcId="{8D7B692A-0DE8-4A46-BE91-F1B86052FEEE}" destId="{1F3DF6CE-2DA0-4226-8B81-C26CFB2FE815}" srcOrd="5" destOrd="0" presId="urn:microsoft.com/office/officeart/2018/2/layout/IconVerticalSolidList"/>
    <dgm:cxn modelId="{A7C282FB-A1BB-4B51-94E7-8FAE5BED9521}" type="presParOf" srcId="{8D7B692A-0DE8-4A46-BE91-F1B86052FEEE}" destId="{C71D5A7D-3C99-44D4-A21E-DF2AC3F288B8}" srcOrd="6" destOrd="0" presId="urn:microsoft.com/office/officeart/2018/2/layout/IconVerticalSolidList"/>
    <dgm:cxn modelId="{BA26B4A2-1B2C-41DF-8BBF-3085D79A304A}" type="presParOf" srcId="{C71D5A7D-3C99-44D4-A21E-DF2AC3F288B8}" destId="{0456D63E-C9B1-4088-9764-DDAECC98A56E}" srcOrd="0" destOrd="0" presId="urn:microsoft.com/office/officeart/2018/2/layout/IconVerticalSolidList"/>
    <dgm:cxn modelId="{3E326FA7-C876-4558-A4BA-61595FE45498}" type="presParOf" srcId="{C71D5A7D-3C99-44D4-A21E-DF2AC3F288B8}" destId="{78E1158C-1909-450C-ADD8-C6515E3F1FAE}" srcOrd="1" destOrd="0" presId="urn:microsoft.com/office/officeart/2018/2/layout/IconVerticalSolidList"/>
    <dgm:cxn modelId="{C3D1026C-0AE8-45BD-ADD5-2F97B2C1A439}" type="presParOf" srcId="{C71D5A7D-3C99-44D4-A21E-DF2AC3F288B8}" destId="{4130BA8B-D294-4AF8-8804-2CBC6032038E}" srcOrd="2" destOrd="0" presId="urn:microsoft.com/office/officeart/2018/2/layout/IconVerticalSolidList"/>
    <dgm:cxn modelId="{F65A7A16-61BF-4573-AB43-4A899592999D}" type="presParOf" srcId="{C71D5A7D-3C99-44D4-A21E-DF2AC3F288B8}" destId="{39444EF3-4EAC-41F0-B8DB-02C6F2F5E5F4}" srcOrd="3" destOrd="0" presId="urn:microsoft.com/office/officeart/2018/2/layout/IconVerticalSolidList"/>
    <dgm:cxn modelId="{D45DA9AE-DBF1-49D3-B628-DBCB20A0B16D}" type="presParOf" srcId="{8D7B692A-0DE8-4A46-BE91-F1B86052FEEE}" destId="{837617FD-ECC8-4063-902D-892AE02A2D1B}" srcOrd="7" destOrd="0" presId="urn:microsoft.com/office/officeart/2018/2/layout/IconVerticalSolidList"/>
    <dgm:cxn modelId="{B08CDF10-F04B-4FC2-97FF-CF35D1477C6E}" type="presParOf" srcId="{8D7B692A-0DE8-4A46-BE91-F1B86052FEEE}" destId="{DAF1C241-A33F-4FCB-A668-7FB199257A04}" srcOrd="8" destOrd="0" presId="urn:microsoft.com/office/officeart/2018/2/layout/IconVerticalSolidList"/>
    <dgm:cxn modelId="{79F6117C-3416-4CDB-897D-5045802556CD}" type="presParOf" srcId="{DAF1C241-A33F-4FCB-A668-7FB199257A04}" destId="{21DED404-E02B-46C5-BF6B-6200A7FCC08B}" srcOrd="0" destOrd="0" presId="urn:microsoft.com/office/officeart/2018/2/layout/IconVerticalSolidList"/>
    <dgm:cxn modelId="{B82653B1-8F13-4CE5-B072-5F2BE71605B8}" type="presParOf" srcId="{DAF1C241-A33F-4FCB-A668-7FB199257A04}" destId="{0B6ED54D-8235-4645-B397-54FF0A9D257A}" srcOrd="1" destOrd="0" presId="urn:microsoft.com/office/officeart/2018/2/layout/IconVerticalSolidList"/>
    <dgm:cxn modelId="{72E11FCD-565E-4AC7-AD74-FD641127DB26}" type="presParOf" srcId="{DAF1C241-A33F-4FCB-A668-7FB199257A04}" destId="{7D3091D5-11EE-4B2A-A89B-8288F160604A}" srcOrd="2" destOrd="0" presId="urn:microsoft.com/office/officeart/2018/2/layout/IconVerticalSolidList"/>
    <dgm:cxn modelId="{5EFBB96F-5C1F-43FD-9857-5E9376E882C4}" type="presParOf" srcId="{DAF1C241-A33F-4FCB-A668-7FB199257A04}" destId="{7819DD1C-74BA-47FD-AAAC-47B0043EE81B}" srcOrd="3" destOrd="0" presId="urn:microsoft.com/office/officeart/2018/2/layout/IconVerticalSolidList"/>
    <dgm:cxn modelId="{E8A976CE-C479-4758-AAFB-63D9D10E0B5C}" type="presParOf" srcId="{8D7B692A-0DE8-4A46-BE91-F1B86052FEEE}" destId="{836C8C04-9AAD-4B7C-9198-5D94EBFD1D09}" srcOrd="9" destOrd="0" presId="urn:microsoft.com/office/officeart/2018/2/layout/IconVerticalSolidList"/>
    <dgm:cxn modelId="{546A9C15-8751-470A-BE1B-61023EE826B3}" type="presParOf" srcId="{8D7B692A-0DE8-4A46-BE91-F1B86052FEEE}" destId="{4C7656D2-B70B-4247-9473-C04FEBD4D513}" srcOrd="10" destOrd="0" presId="urn:microsoft.com/office/officeart/2018/2/layout/IconVerticalSolidList"/>
    <dgm:cxn modelId="{A045E6EB-88BB-45BB-98A2-7CE44DF9242E}" type="presParOf" srcId="{4C7656D2-B70B-4247-9473-C04FEBD4D513}" destId="{9B6FADF6-5018-4C73-87A1-9141A3970D99}" srcOrd="0" destOrd="0" presId="urn:microsoft.com/office/officeart/2018/2/layout/IconVerticalSolidList"/>
    <dgm:cxn modelId="{B9E311FC-CBCC-4281-BEF4-33C4AF349429}" type="presParOf" srcId="{4C7656D2-B70B-4247-9473-C04FEBD4D513}" destId="{4D866E16-F3BA-4BED-8DC0-D49885784148}" srcOrd="1" destOrd="0" presId="urn:microsoft.com/office/officeart/2018/2/layout/IconVerticalSolidList"/>
    <dgm:cxn modelId="{BB0AB4D9-4254-4E6D-8397-3F425BB9BB72}" type="presParOf" srcId="{4C7656D2-B70B-4247-9473-C04FEBD4D513}" destId="{FFD8AF41-932A-4632-AE84-C138B717DDC4}" srcOrd="2" destOrd="0" presId="urn:microsoft.com/office/officeart/2018/2/layout/IconVerticalSolidList"/>
    <dgm:cxn modelId="{0702C944-B3AB-4E58-8353-D0571672A6BC}" type="presParOf" srcId="{4C7656D2-B70B-4247-9473-C04FEBD4D513}" destId="{934B1645-DF0B-4EA0-9613-C7CA0CA3E71C}" srcOrd="3" destOrd="0" presId="urn:microsoft.com/office/officeart/2018/2/layout/IconVerticalSolidList"/>
    <dgm:cxn modelId="{A1431B3D-8901-4585-8272-F58B0753622D}" type="presParOf" srcId="{8D7B692A-0DE8-4A46-BE91-F1B86052FEEE}" destId="{9D336933-1061-4693-887C-E36E964370EA}" srcOrd="11" destOrd="0" presId="urn:microsoft.com/office/officeart/2018/2/layout/IconVerticalSolidList"/>
    <dgm:cxn modelId="{E66DF937-DFBA-4C57-B764-CF02EE67D212}" type="presParOf" srcId="{8D7B692A-0DE8-4A46-BE91-F1B86052FEEE}" destId="{935AF465-8870-4AA8-81A1-EF931A4C3F3B}" srcOrd="12" destOrd="0" presId="urn:microsoft.com/office/officeart/2018/2/layout/IconVerticalSolidList"/>
    <dgm:cxn modelId="{F9D67509-F649-4068-94B7-5DBDAF73903F}" type="presParOf" srcId="{935AF465-8870-4AA8-81A1-EF931A4C3F3B}" destId="{D8859DD6-BD9A-4010-9AB0-7E3379F45170}" srcOrd="0" destOrd="0" presId="urn:microsoft.com/office/officeart/2018/2/layout/IconVerticalSolidList"/>
    <dgm:cxn modelId="{310DCBBA-59C7-4603-92DD-B93C5245306E}" type="presParOf" srcId="{935AF465-8870-4AA8-81A1-EF931A4C3F3B}" destId="{F324677A-4A14-4FB6-AEB2-B7857463C5AF}" srcOrd="1" destOrd="0" presId="urn:microsoft.com/office/officeart/2018/2/layout/IconVerticalSolidList"/>
    <dgm:cxn modelId="{A5B0768C-B14C-40E3-B533-1D65103B6036}" type="presParOf" srcId="{935AF465-8870-4AA8-81A1-EF931A4C3F3B}" destId="{1E2F0FF8-A605-4813-B19C-2E8DC4303346}" srcOrd="2" destOrd="0" presId="urn:microsoft.com/office/officeart/2018/2/layout/IconVerticalSolidList"/>
    <dgm:cxn modelId="{CABBEEC7-849C-47F0-8929-B657678FCB1B}" type="presParOf" srcId="{935AF465-8870-4AA8-81A1-EF931A4C3F3B}" destId="{74393B77-85C4-4B7B-AD38-87FA00522F2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9C4AB3-D274-4738-A4CE-0A2EFFE113BA}"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C8396D2A-1117-4C5D-8FF0-7AB8926A6755}">
      <dgm:prSet/>
      <dgm:spPr>
        <a:solidFill>
          <a:srgbClr val="0B87DE"/>
        </a:solidFill>
        <a:ln>
          <a:noFill/>
        </a:ln>
      </dgm:spPr>
      <dgm:t>
        <a:bodyPr/>
        <a:lstStyle/>
        <a:p>
          <a:r>
            <a:rPr lang="en-US" b="1"/>
            <a:t>Data access through Graph</a:t>
          </a:r>
        </a:p>
      </dgm:t>
    </dgm:pt>
    <dgm:pt modelId="{783E4983-D291-4B48-89FE-AAAE6AB3E2ED}" type="parTrans" cxnId="{B03D1DCD-500C-422F-98E2-C4FF767158B9}">
      <dgm:prSet/>
      <dgm:spPr/>
      <dgm:t>
        <a:bodyPr/>
        <a:lstStyle/>
        <a:p>
          <a:endParaRPr lang="en-US"/>
        </a:p>
      </dgm:t>
    </dgm:pt>
    <dgm:pt modelId="{95491F07-4252-43F8-8C25-3B7162151BFE}" type="sibTrans" cxnId="{B03D1DCD-500C-422F-98E2-C4FF767158B9}">
      <dgm:prSet/>
      <dgm:spPr/>
      <dgm:t>
        <a:bodyPr/>
        <a:lstStyle/>
        <a:p>
          <a:endParaRPr lang="en-US"/>
        </a:p>
      </dgm:t>
    </dgm:pt>
    <dgm:pt modelId="{E80FC2BC-5245-4ED3-A4CC-B952C2E18DC7}">
      <dgm:prSet/>
      <dgm:spPr>
        <a:solidFill>
          <a:schemeClr val="bg1"/>
        </a:solidFill>
        <a:ln>
          <a:noFill/>
        </a:ln>
      </dgm:spPr>
      <dgm:t>
        <a:bodyPr/>
        <a:lstStyle/>
        <a:p>
          <a:r>
            <a:rPr lang="en-US"/>
            <a:t>New 3P apps are </a:t>
          </a:r>
          <a:r>
            <a:rPr lang="en-US" b="1"/>
            <a:t>off by default</a:t>
          </a:r>
          <a:endParaRPr lang="en-US" b="0"/>
        </a:p>
      </dgm:t>
    </dgm:pt>
    <dgm:pt modelId="{60252660-1226-48E5-AEA0-B979D0871E02}" type="parTrans" cxnId="{9F78B886-C767-4358-BD0A-1A1193EBD8A8}">
      <dgm:prSet/>
      <dgm:spPr/>
      <dgm:t>
        <a:bodyPr/>
        <a:lstStyle/>
        <a:p>
          <a:endParaRPr lang="en-US"/>
        </a:p>
      </dgm:t>
    </dgm:pt>
    <dgm:pt modelId="{638DEB06-8094-4826-840D-08089D2E2CE3}" type="sibTrans" cxnId="{9F78B886-C767-4358-BD0A-1A1193EBD8A8}">
      <dgm:prSet/>
      <dgm:spPr/>
      <dgm:t>
        <a:bodyPr/>
        <a:lstStyle/>
        <a:p>
          <a:endParaRPr lang="en-US"/>
        </a:p>
      </dgm:t>
    </dgm:pt>
    <dgm:pt modelId="{0D645390-36CE-47BC-9788-3E2787CA2468}">
      <dgm:prSet/>
      <dgm:spPr>
        <a:solidFill>
          <a:schemeClr val="bg1"/>
        </a:solidFill>
        <a:ln>
          <a:noFill/>
        </a:ln>
      </dgm:spPr>
      <dgm:t>
        <a:bodyPr/>
        <a:lstStyle/>
        <a:p>
          <a:pPr rtl="0"/>
          <a:r>
            <a:rPr lang="en-US"/>
            <a:t>3P must be </a:t>
          </a:r>
          <a:r>
            <a:rPr lang="en-US" b="1"/>
            <a:t>Microsoft 365 Certified</a:t>
          </a:r>
          <a:r>
            <a:rPr lang="en-US">
              <a:latin typeface="Segoe UI Semibold"/>
            </a:rPr>
            <a:t> </a:t>
          </a:r>
        </a:p>
      </dgm:t>
    </dgm:pt>
    <dgm:pt modelId="{5D70D767-58F8-46D9-9B77-1C82BF6A0BA6}" type="parTrans" cxnId="{A882B46C-319E-4955-853B-350E69CA128F}">
      <dgm:prSet/>
      <dgm:spPr/>
      <dgm:t>
        <a:bodyPr/>
        <a:lstStyle/>
        <a:p>
          <a:endParaRPr lang="en-US"/>
        </a:p>
      </dgm:t>
    </dgm:pt>
    <dgm:pt modelId="{7F15E55B-A3E5-4E5B-BE8B-6D14706857C7}" type="sibTrans" cxnId="{A882B46C-319E-4955-853B-350E69CA128F}">
      <dgm:prSet/>
      <dgm:spPr/>
      <dgm:t>
        <a:bodyPr/>
        <a:lstStyle/>
        <a:p>
          <a:endParaRPr lang="en-US"/>
        </a:p>
      </dgm:t>
    </dgm:pt>
    <dgm:pt modelId="{3FA8076C-106C-4D56-BF8E-BC72F37A1CF9}">
      <dgm:prSet/>
      <dgm:spPr>
        <a:solidFill>
          <a:schemeClr val="bg1"/>
        </a:solidFill>
        <a:ln>
          <a:noFill/>
        </a:ln>
      </dgm:spPr>
      <dgm:t>
        <a:bodyPr/>
        <a:lstStyle/>
        <a:p>
          <a:r>
            <a:rPr lang="en-US"/>
            <a:t>Licensing, procurement and </a:t>
          </a:r>
          <a:r>
            <a:rPr lang="en-US" b="1"/>
            <a:t>3P governance approved</a:t>
          </a:r>
        </a:p>
      </dgm:t>
    </dgm:pt>
    <dgm:pt modelId="{96ACD411-1E33-4202-9D9A-CA249DCBB9AF}" type="parTrans" cxnId="{DA0301E1-1DA6-43CD-BB86-10836566D6A8}">
      <dgm:prSet/>
      <dgm:spPr/>
      <dgm:t>
        <a:bodyPr/>
        <a:lstStyle/>
        <a:p>
          <a:endParaRPr lang="en-US"/>
        </a:p>
      </dgm:t>
    </dgm:pt>
    <dgm:pt modelId="{D55AB45C-57C7-4E19-976A-AEF0C74A0CE9}" type="sibTrans" cxnId="{DA0301E1-1DA6-43CD-BB86-10836566D6A8}">
      <dgm:prSet/>
      <dgm:spPr/>
      <dgm:t>
        <a:bodyPr/>
        <a:lstStyle/>
        <a:p>
          <a:endParaRPr lang="en-US"/>
        </a:p>
      </dgm:t>
    </dgm:pt>
    <dgm:pt modelId="{0F74338E-AD26-4CA7-9ADD-E2F73988D688}">
      <dgm:prSet/>
      <dgm:spPr>
        <a:solidFill>
          <a:schemeClr val="bg1"/>
        </a:solidFill>
        <a:ln>
          <a:noFill/>
        </a:ln>
      </dgm:spPr>
      <dgm:t>
        <a:bodyPr/>
        <a:lstStyle/>
        <a:p>
          <a:pPr rtl="0"/>
          <a:r>
            <a:rPr lang="en-US"/>
            <a:t>Teams “Request an app” configured to </a:t>
          </a:r>
          <a:r>
            <a:rPr lang="en-US" b="1"/>
            <a:t>IT intake form</a:t>
          </a:r>
          <a:r>
            <a:rPr lang="en-US">
              <a:latin typeface="Segoe UI Semibold"/>
            </a:rPr>
            <a:t> </a:t>
          </a:r>
          <a:endParaRPr lang="en-US"/>
        </a:p>
      </dgm:t>
    </dgm:pt>
    <dgm:pt modelId="{616F118A-BA54-416D-8592-10AFBF49DDD5}" type="parTrans" cxnId="{9ABA9D7E-2031-44A7-A21A-CFACBD11F0B9}">
      <dgm:prSet/>
      <dgm:spPr/>
      <dgm:t>
        <a:bodyPr/>
        <a:lstStyle/>
        <a:p>
          <a:endParaRPr lang="en-US"/>
        </a:p>
      </dgm:t>
    </dgm:pt>
    <dgm:pt modelId="{FD198646-7257-4F77-8987-6EA5DA7D2B7C}" type="sibTrans" cxnId="{9ABA9D7E-2031-44A7-A21A-CFACBD11F0B9}">
      <dgm:prSet/>
      <dgm:spPr/>
      <dgm:t>
        <a:bodyPr/>
        <a:lstStyle/>
        <a:p>
          <a:endParaRPr lang="en-US"/>
        </a:p>
      </dgm:t>
    </dgm:pt>
    <dgm:pt modelId="{C20BC3FA-D0EA-472F-BBCC-65DB430FBE1D}">
      <dgm:prSet/>
      <dgm:spPr>
        <a:solidFill>
          <a:schemeClr val="bg1"/>
        </a:solidFill>
        <a:ln>
          <a:noFill/>
        </a:ln>
      </dgm:spPr>
      <dgm:t>
        <a:bodyPr/>
        <a:lstStyle/>
        <a:p>
          <a:r>
            <a:rPr lang="en-US"/>
            <a:t>User </a:t>
          </a:r>
          <a:r>
            <a:rPr lang="en-US" b="1"/>
            <a:t>self-consent is disabled </a:t>
          </a:r>
          <a:r>
            <a:rPr lang="en-US"/>
            <a:t>within the Microsoft tenant</a:t>
          </a:r>
        </a:p>
      </dgm:t>
    </dgm:pt>
    <dgm:pt modelId="{95F63E6C-47A9-4B3D-9663-E7568F6395F1}" type="parTrans" cxnId="{A5DC6169-91B9-49F9-A1F6-18034947D3F0}">
      <dgm:prSet/>
      <dgm:spPr/>
      <dgm:t>
        <a:bodyPr/>
        <a:lstStyle/>
        <a:p>
          <a:endParaRPr lang="en-US"/>
        </a:p>
      </dgm:t>
    </dgm:pt>
    <dgm:pt modelId="{0ABAA38A-0EC9-4F97-8B32-677DDF6B534B}" type="sibTrans" cxnId="{A5DC6169-91B9-49F9-A1F6-18034947D3F0}">
      <dgm:prSet/>
      <dgm:spPr/>
      <dgm:t>
        <a:bodyPr/>
        <a:lstStyle/>
        <a:p>
          <a:endParaRPr lang="en-US"/>
        </a:p>
      </dgm:t>
    </dgm:pt>
    <dgm:pt modelId="{62FBA712-B4C9-4608-8019-F3E97A25EA21}">
      <dgm:prSet/>
      <dgm:spPr>
        <a:solidFill>
          <a:schemeClr val="bg1"/>
        </a:solidFill>
        <a:ln>
          <a:noFill/>
        </a:ln>
      </dgm:spPr>
      <dgm:t>
        <a:bodyPr/>
        <a:lstStyle/>
        <a:p>
          <a:pPr rtl="0"/>
          <a:r>
            <a:rPr lang="en-US"/>
            <a:t>Apps consuming Microsoft 365 Graph APIs vetted for </a:t>
          </a:r>
          <a:r>
            <a:rPr lang="en-US" b="1"/>
            <a:t>least privilege consents</a:t>
          </a:r>
          <a:r>
            <a:rPr lang="en-US">
              <a:latin typeface="Segoe UI Semibold"/>
            </a:rPr>
            <a:t> </a:t>
          </a:r>
          <a:endParaRPr lang="en-US"/>
        </a:p>
      </dgm:t>
    </dgm:pt>
    <dgm:pt modelId="{A458A8C1-6584-4453-A9D2-13397DADB8DF}" type="parTrans" cxnId="{21E1A4B2-6544-444B-82DF-C7ED749C8524}">
      <dgm:prSet/>
      <dgm:spPr/>
      <dgm:t>
        <a:bodyPr/>
        <a:lstStyle/>
        <a:p>
          <a:endParaRPr lang="en-US"/>
        </a:p>
      </dgm:t>
    </dgm:pt>
    <dgm:pt modelId="{26A1625A-E561-40F6-9ADF-10E0E72FF351}" type="sibTrans" cxnId="{21E1A4B2-6544-444B-82DF-C7ED749C8524}">
      <dgm:prSet/>
      <dgm:spPr/>
      <dgm:t>
        <a:bodyPr/>
        <a:lstStyle/>
        <a:p>
          <a:endParaRPr lang="en-US"/>
        </a:p>
      </dgm:t>
    </dgm:pt>
    <dgm:pt modelId="{3060C03B-AACC-47E7-AD56-382D9AF8F61D}">
      <dgm:prSet/>
      <dgm:spPr>
        <a:solidFill>
          <a:schemeClr val="bg1"/>
        </a:solidFill>
        <a:ln>
          <a:noFill/>
        </a:ln>
      </dgm:spPr>
      <dgm:t>
        <a:bodyPr/>
        <a:lstStyle/>
        <a:p>
          <a:r>
            <a:rPr lang="en-US"/>
            <a:t>Teams Resource-Specific Consents are </a:t>
          </a:r>
          <a:r>
            <a:rPr lang="en-US" b="1"/>
            <a:t>scoped to label</a:t>
          </a:r>
          <a:endParaRPr lang="en-US"/>
        </a:p>
      </dgm:t>
    </dgm:pt>
    <dgm:pt modelId="{CF0E6370-2898-4F46-98FD-0E4C2D0A5624}" type="parTrans" cxnId="{77603323-4301-4FAC-8C89-8FE9C13C56D2}">
      <dgm:prSet/>
      <dgm:spPr/>
      <dgm:t>
        <a:bodyPr/>
        <a:lstStyle/>
        <a:p>
          <a:endParaRPr lang="en-US"/>
        </a:p>
      </dgm:t>
    </dgm:pt>
    <dgm:pt modelId="{2317CE9D-817B-4A7E-BD40-424FD18CD4E9}" type="sibTrans" cxnId="{77603323-4301-4FAC-8C89-8FE9C13C56D2}">
      <dgm:prSet/>
      <dgm:spPr/>
      <dgm:t>
        <a:bodyPr/>
        <a:lstStyle/>
        <a:p>
          <a:endParaRPr lang="en-US"/>
        </a:p>
      </dgm:t>
    </dgm:pt>
    <dgm:pt modelId="{E8A0DD29-E761-40CF-8740-A29C0686F50B}">
      <dgm:prSet/>
      <dgm:spPr>
        <a:solidFill>
          <a:srgbClr val="0B87DE"/>
        </a:solidFill>
        <a:ln>
          <a:noFill/>
        </a:ln>
      </dgm:spPr>
      <dgm:t>
        <a:bodyPr/>
        <a:lstStyle/>
        <a:p>
          <a:pPr rtl="0"/>
          <a:r>
            <a:rPr lang="en-US" b="1"/>
            <a:t>Custom (Line of Business) apps</a:t>
          </a:r>
        </a:p>
      </dgm:t>
    </dgm:pt>
    <dgm:pt modelId="{95182C02-11E3-4744-B23D-11BB326D5C69}" type="parTrans" cxnId="{0DA7C7AE-DAA0-4491-93E5-23E13FD0FD78}">
      <dgm:prSet/>
      <dgm:spPr/>
      <dgm:t>
        <a:bodyPr/>
        <a:lstStyle/>
        <a:p>
          <a:endParaRPr lang="en-US"/>
        </a:p>
      </dgm:t>
    </dgm:pt>
    <dgm:pt modelId="{29D944DC-DFDB-482C-9958-C5939EA8622B}" type="sibTrans" cxnId="{0DA7C7AE-DAA0-4491-93E5-23E13FD0FD78}">
      <dgm:prSet/>
      <dgm:spPr/>
      <dgm:t>
        <a:bodyPr/>
        <a:lstStyle/>
        <a:p>
          <a:endParaRPr lang="en-US"/>
        </a:p>
      </dgm:t>
    </dgm:pt>
    <dgm:pt modelId="{2D9BBCD8-C6B0-4659-864B-3E1EF134CEA7}">
      <dgm:prSet/>
      <dgm:spPr>
        <a:solidFill>
          <a:schemeClr val="bg1"/>
        </a:solidFill>
        <a:ln>
          <a:noFill/>
        </a:ln>
      </dgm:spPr>
      <dgm:t>
        <a:bodyPr/>
        <a:lstStyle/>
        <a:p>
          <a:pPr rtl="0"/>
          <a:r>
            <a:rPr lang="en-US"/>
            <a:t>Submitted into </a:t>
          </a:r>
          <a:r>
            <a:rPr lang="en-US" b="1"/>
            <a:t>IT intake form</a:t>
          </a:r>
          <a:r>
            <a:rPr lang="en-US">
              <a:latin typeface="Segoe UI Semibold"/>
            </a:rPr>
            <a:t> </a:t>
          </a:r>
          <a:endParaRPr lang="en-US"/>
        </a:p>
      </dgm:t>
    </dgm:pt>
    <dgm:pt modelId="{90BEBD1A-F8C5-48A5-BED8-DF85A62F57AE}" type="parTrans" cxnId="{FA9F81EE-EB42-4391-A515-D52379F1FFBC}">
      <dgm:prSet/>
      <dgm:spPr/>
      <dgm:t>
        <a:bodyPr/>
        <a:lstStyle/>
        <a:p>
          <a:endParaRPr lang="en-US"/>
        </a:p>
      </dgm:t>
    </dgm:pt>
    <dgm:pt modelId="{D229B537-F175-426F-99AE-81BD29B50710}" type="sibTrans" cxnId="{FA9F81EE-EB42-4391-A515-D52379F1FFBC}">
      <dgm:prSet/>
      <dgm:spPr/>
      <dgm:t>
        <a:bodyPr/>
        <a:lstStyle/>
        <a:p>
          <a:endParaRPr lang="en-US"/>
        </a:p>
      </dgm:t>
    </dgm:pt>
    <dgm:pt modelId="{60BA5F85-BF26-466C-AF2C-BB2AE10D6144}">
      <dgm:prSet/>
      <dgm:spPr>
        <a:solidFill>
          <a:schemeClr val="bg1"/>
        </a:solidFill>
        <a:ln>
          <a:noFill/>
        </a:ln>
      </dgm:spPr>
      <dgm:t>
        <a:bodyPr/>
        <a:lstStyle/>
        <a:p>
          <a:pPr rtl="0"/>
          <a:r>
            <a:rPr lang="en-US" b="1"/>
            <a:t>Vetted </a:t>
          </a:r>
          <a:r>
            <a:rPr lang="en-US"/>
            <a:t>for security, privacy, RAI &amp; accessibility impact, code reviewed when required</a:t>
          </a:r>
          <a:r>
            <a:rPr lang="en-US">
              <a:latin typeface="Segoe UI Semibold"/>
            </a:rPr>
            <a:t> </a:t>
          </a:r>
          <a:endParaRPr lang="en-US"/>
        </a:p>
      </dgm:t>
    </dgm:pt>
    <dgm:pt modelId="{5C2BCE6F-8D60-48CE-98AF-E00027D09191}" type="parTrans" cxnId="{F9252971-F8B9-44E3-A099-D23E2E7BAC30}">
      <dgm:prSet/>
      <dgm:spPr/>
      <dgm:t>
        <a:bodyPr/>
        <a:lstStyle/>
        <a:p>
          <a:endParaRPr lang="en-US"/>
        </a:p>
      </dgm:t>
    </dgm:pt>
    <dgm:pt modelId="{F6DB32E0-1ABF-4D23-8642-77C0FFD38E72}" type="sibTrans" cxnId="{F9252971-F8B9-44E3-A099-D23E2E7BAC30}">
      <dgm:prSet/>
      <dgm:spPr/>
      <dgm:t>
        <a:bodyPr/>
        <a:lstStyle/>
        <a:p>
          <a:endParaRPr lang="en-US"/>
        </a:p>
      </dgm:t>
    </dgm:pt>
    <dgm:pt modelId="{2BA0325A-F143-4AFF-8889-5E418F0E3628}">
      <dgm:prSet/>
      <dgm:spPr>
        <a:solidFill>
          <a:schemeClr val="bg1"/>
        </a:solidFill>
        <a:ln>
          <a:noFill/>
        </a:ln>
      </dgm:spPr>
      <dgm:t>
        <a:bodyPr/>
        <a:lstStyle/>
        <a:p>
          <a:r>
            <a:rPr lang="en-US"/>
            <a:t>Deployed with </a:t>
          </a:r>
          <a:r>
            <a:rPr lang="en-US" b="1"/>
            <a:t>SG to scope </a:t>
          </a:r>
          <a:r>
            <a:rPr lang="en-US"/>
            <a:t>to required audience</a:t>
          </a:r>
        </a:p>
      </dgm:t>
    </dgm:pt>
    <dgm:pt modelId="{F92DA3C0-456C-44B4-8272-9E227C61A9CB}" type="parTrans" cxnId="{95BA4EC5-04AE-4C70-9BEF-B9CA75742C50}">
      <dgm:prSet/>
      <dgm:spPr/>
      <dgm:t>
        <a:bodyPr/>
        <a:lstStyle/>
        <a:p>
          <a:endParaRPr lang="en-US"/>
        </a:p>
      </dgm:t>
    </dgm:pt>
    <dgm:pt modelId="{5CC358B2-BC74-4E09-AABF-79083B8B39D1}" type="sibTrans" cxnId="{95BA4EC5-04AE-4C70-9BEF-B9CA75742C50}">
      <dgm:prSet/>
      <dgm:spPr/>
      <dgm:t>
        <a:bodyPr/>
        <a:lstStyle/>
        <a:p>
          <a:endParaRPr lang="en-US"/>
        </a:p>
      </dgm:t>
    </dgm:pt>
    <dgm:pt modelId="{072DC239-8070-40C6-8789-DDCAE0C28BBB}">
      <dgm:prSet/>
      <dgm:spPr>
        <a:solidFill>
          <a:srgbClr val="0B87DE"/>
        </a:solidFill>
        <a:ln>
          <a:noFill/>
        </a:ln>
      </dgm:spPr>
      <dgm:t>
        <a:bodyPr/>
        <a:lstStyle/>
        <a:p>
          <a:pPr rtl="0"/>
          <a:r>
            <a:rPr lang="en-US" b="1"/>
            <a:t>Partner (Third-party) apps</a:t>
          </a:r>
        </a:p>
      </dgm:t>
    </dgm:pt>
    <dgm:pt modelId="{5D3A8C36-7931-4642-A1B8-7DD0B4030772}" type="parTrans" cxnId="{25561E88-1877-44A3-9333-42B87B4300A6}">
      <dgm:prSet/>
      <dgm:spPr/>
      <dgm:t>
        <a:bodyPr/>
        <a:lstStyle/>
        <a:p>
          <a:endParaRPr lang="en-US"/>
        </a:p>
      </dgm:t>
    </dgm:pt>
    <dgm:pt modelId="{37C5A3E3-17D2-46CF-AFB3-4B121E212F1D}" type="sibTrans" cxnId="{25561E88-1877-44A3-9333-42B87B4300A6}">
      <dgm:prSet/>
      <dgm:spPr/>
      <dgm:t>
        <a:bodyPr/>
        <a:lstStyle/>
        <a:p>
          <a:endParaRPr lang="en-US"/>
        </a:p>
      </dgm:t>
    </dgm:pt>
    <dgm:pt modelId="{B26C310B-2660-4D56-8CE1-FA519D0E3F54}" type="pres">
      <dgm:prSet presAssocID="{639C4AB3-D274-4738-A4CE-0A2EFFE113BA}" presName="Name0" presStyleCnt="0">
        <dgm:presLayoutVars>
          <dgm:dir/>
          <dgm:animLvl val="lvl"/>
          <dgm:resizeHandles val="exact"/>
        </dgm:presLayoutVars>
      </dgm:prSet>
      <dgm:spPr/>
    </dgm:pt>
    <dgm:pt modelId="{1C34244F-0E90-4F49-853A-B9EDD4CA5B21}" type="pres">
      <dgm:prSet presAssocID="{C8396D2A-1117-4C5D-8FF0-7AB8926A6755}" presName="composite" presStyleCnt="0"/>
      <dgm:spPr/>
    </dgm:pt>
    <dgm:pt modelId="{1C18F2F5-A01C-4EFB-B744-4F24171D631A}" type="pres">
      <dgm:prSet presAssocID="{C8396D2A-1117-4C5D-8FF0-7AB8926A6755}" presName="parTx" presStyleLbl="alignNode1" presStyleIdx="0" presStyleCnt="3">
        <dgm:presLayoutVars>
          <dgm:chMax val="0"/>
          <dgm:chPref val="0"/>
          <dgm:bulletEnabled val="1"/>
        </dgm:presLayoutVars>
      </dgm:prSet>
      <dgm:spPr/>
    </dgm:pt>
    <dgm:pt modelId="{89CE7A81-1F90-48A2-995D-894F931437EB}" type="pres">
      <dgm:prSet presAssocID="{C8396D2A-1117-4C5D-8FF0-7AB8926A6755}" presName="desTx" presStyleLbl="alignAccFollowNode1" presStyleIdx="0" presStyleCnt="3">
        <dgm:presLayoutVars>
          <dgm:bulletEnabled val="1"/>
        </dgm:presLayoutVars>
      </dgm:prSet>
      <dgm:spPr/>
    </dgm:pt>
    <dgm:pt modelId="{3B35C051-DD8D-4335-9AD8-703F614EF7EF}" type="pres">
      <dgm:prSet presAssocID="{95491F07-4252-43F8-8C25-3B7162151BFE}" presName="space" presStyleCnt="0"/>
      <dgm:spPr/>
    </dgm:pt>
    <dgm:pt modelId="{30219A3D-A8ED-4B9C-9250-A3326275CF6F}" type="pres">
      <dgm:prSet presAssocID="{E8A0DD29-E761-40CF-8740-A29C0686F50B}" presName="composite" presStyleCnt="0"/>
      <dgm:spPr/>
    </dgm:pt>
    <dgm:pt modelId="{696E2120-C6FD-4221-AD21-011D96DEF273}" type="pres">
      <dgm:prSet presAssocID="{E8A0DD29-E761-40CF-8740-A29C0686F50B}" presName="parTx" presStyleLbl="alignNode1" presStyleIdx="1" presStyleCnt="3">
        <dgm:presLayoutVars>
          <dgm:chMax val="0"/>
          <dgm:chPref val="0"/>
          <dgm:bulletEnabled val="1"/>
        </dgm:presLayoutVars>
      </dgm:prSet>
      <dgm:spPr/>
    </dgm:pt>
    <dgm:pt modelId="{85BFD16E-0413-44D9-8459-ACC6007DDCBF}" type="pres">
      <dgm:prSet presAssocID="{E8A0DD29-E761-40CF-8740-A29C0686F50B}" presName="desTx" presStyleLbl="alignAccFollowNode1" presStyleIdx="1" presStyleCnt="3">
        <dgm:presLayoutVars>
          <dgm:bulletEnabled val="1"/>
        </dgm:presLayoutVars>
      </dgm:prSet>
      <dgm:spPr/>
    </dgm:pt>
    <dgm:pt modelId="{FAFBAE33-6EB7-4467-A7CC-2734A92C5897}" type="pres">
      <dgm:prSet presAssocID="{29D944DC-DFDB-482C-9958-C5939EA8622B}" presName="space" presStyleCnt="0"/>
      <dgm:spPr/>
    </dgm:pt>
    <dgm:pt modelId="{2C377145-E71B-4AC6-BE80-C489BC372B5B}" type="pres">
      <dgm:prSet presAssocID="{072DC239-8070-40C6-8789-DDCAE0C28BBB}" presName="composite" presStyleCnt="0"/>
      <dgm:spPr/>
    </dgm:pt>
    <dgm:pt modelId="{B5CD678D-E968-4BA6-A418-66777EE1D70E}" type="pres">
      <dgm:prSet presAssocID="{072DC239-8070-40C6-8789-DDCAE0C28BBB}" presName="parTx" presStyleLbl="alignNode1" presStyleIdx="2" presStyleCnt="3">
        <dgm:presLayoutVars>
          <dgm:chMax val="0"/>
          <dgm:chPref val="0"/>
          <dgm:bulletEnabled val="1"/>
        </dgm:presLayoutVars>
      </dgm:prSet>
      <dgm:spPr/>
    </dgm:pt>
    <dgm:pt modelId="{C9291D7E-7AED-4FEB-8640-BE77DD6FCE65}" type="pres">
      <dgm:prSet presAssocID="{072DC239-8070-40C6-8789-DDCAE0C28BBB}" presName="desTx" presStyleLbl="alignAccFollowNode1" presStyleIdx="2" presStyleCnt="3">
        <dgm:presLayoutVars>
          <dgm:bulletEnabled val="1"/>
        </dgm:presLayoutVars>
      </dgm:prSet>
      <dgm:spPr/>
    </dgm:pt>
  </dgm:ptLst>
  <dgm:cxnLst>
    <dgm:cxn modelId="{BA878509-19BE-4CFB-9B33-85D935487083}" type="presOf" srcId="{E8A0DD29-E761-40CF-8740-A29C0686F50B}" destId="{696E2120-C6FD-4221-AD21-011D96DEF273}" srcOrd="0" destOrd="0" presId="urn:microsoft.com/office/officeart/2005/8/layout/hList1"/>
    <dgm:cxn modelId="{77603323-4301-4FAC-8C89-8FE9C13C56D2}" srcId="{C8396D2A-1117-4C5D-8FF0-7AB8926A6755}" destId="{3060C03B-AACC-47E7-AD56-382D9AF8F61D}" srcOrd="2" destOrd="0" parTransId="{CF0E6370-2898-4F46-98FD-0E4C2D0A5624}" sibTransId="{2317CE9D-817B-4A7E-BD40-424FD18CD4E9}"/>
    <dgm:cxn modelId="{48563C24-7FC1-46AC-AB2D-40F533EA9DBE}" type="presOf" srcId="{62FBA712-B4C9-4608-8019-F3E97A25EA21}" destId="{89CE7A81-1F90-48A2-995D-894F931437EB}" srcOrd="0" destOrd="1" presId="urn:microsoft.com/office/officeart/2005/8/layout/hList1"/>
    <dgm:cxn modelId="{B9E1A726-EB09-452D-8187-F903C4CD3168}" type="presOf" srcId="{60BA5F85-BF26-466C-AF2C-BB2AE10D6144}" destId="{85BFD16E-0413-44D9-8459-ACC6007DDCBF}" srcOrd="0" destOrd="1" presId="urn:microsoft.com/office/officeart/2005/8/layout/hList1"/>
    <dgm:cxn modelId="{5461B941-CD30-4480-8586-9F8ACA05FEEF}" type="presOf" srcId="{072DC239-8070-40C6-8789-DDCAE0C28BBB}" destId="{B5CD678D-E968-4BA6-A418-66777EE1D70E}" srcOrd="0" destOrd="0" presId="urn:microsoft.com/office/officeart/2005/8/layout/hList1"/>
    <dgm:cxn modelId="{A5DC6169-91B9-49F9-A1F6-18034947D3F0}" srcId="{C8396D2A-1117-4C5D-8FF0-7AB8926A6755}" destId="{C20BC3FA-D0EA-472F-BBCC-65DB430FBE1D}" srcOrd="0" destOrd="0" parTransId="{95F63E6C-47A9-4B3D-9663-E7568F6395F1}" sibTransId="{0ABAA38A-0EC9-4F97-8B32-677DDF6B534B}"/>
    <dgm:cxn modelId="{A882B46C-319E-4955-853B-350E69CA128F}" srcId="{072DC239-8070-40C6-8789-DDCAE0C28BBB}" destId="{0D645390-36CE-47BC-9788-3E2787CA2468}" srcOrd="1" destOrd="0" parTransId="{5D70D767-58F8-46D9-9B77-1C82BF6A0BA6}" sibTransId="{7F15E55B-A3E5-4E5B-BE8B-6D14706857C7}"/>
    <dgm:cxn modelId="{F9252971-F8B9-44E3-A099-D23E2E7BAC30}" srcId="{E8A0DD29-E761-40CF-8740-A29C0686F50B}" destId="{60BA5F85-BF26-466C-AF2C-BB2AE10D6144}" srcOrd="1" destOrd="0" parTransId="{5C2BCE6F-8D60-48CE-98AF-E00027D09191}" sibTransId="{F6DB32E0-1ABF-4D23-8642-77C0FFD38E72}"/>
    <dgm:cxn modelId="{CEA3E151-7412-483A-881B-70D3B7FE498D}" type="presOf" srcId="{2D9BBCD8-C6B0-4659-864B-3E1EF134CEA7}" destId="{85BFD16E-0413-44D9-8459-ACC6007DDCBF}" srcOrd="0" destOrd="0" presId="urn:microsoft.com/office/officeart/2005/8/layout/hList1"/>
    <dgm:cxn modelId="{C28C7472-C4FC-4EB7-884D-2C89A89BA395}" type="presOf" srcId="{0D645390-36CE-47BC-9788-3E2787CA2468}" destId="{C9291D7E-7AED-4FEB-8640-BE77DD6FCE65}" srcOrd="0" destOrd="1" presId="urn:microsoft.com/office/officeart/2005/8/layout/hList1"/>
    <dgm:cxn modelId="{9ABA9D7E-2031-44A7-A21A-CFACBD11F0B9}" srcId="{072DC239-8070-40C6-8789-DDCAE0C28BBB}" destId="{0F74338E-AD26-4CA7-9ADD-E2F73988D688}" srcOrd="3" destOrd="0" parTransId="{616F118A-BA54-416D-8592-10AFBF49DDD5}" sibTransId="{FD198646-7257-4F77-8987-6EA5DA7D2B7C}"/>
    <dgm:cxn modelId="{9F78B886-C767-4358-BD0A-1A1193EBD8A8}" srcId="{072DC239-8070-40C6-8789-DDCAE0C28BBB}" destId="{E80FC2BC-5245-4ED3-A4CC-B952C2E18DC7}" srcOrd="0" destOrd="0" parTransId="{60252660-1226-48E5-AEA0-B979D0871E02}" sibTransId="{638DEB06-8094-4826-840D-08089D2E2CE3}"/>
    <dgm:cxn modelId="{25561E88-1877-44A3-9333-42B87B4300A6}" srcId="{639C4AB3-D274-4738-A4CE-0A2EFFE113BA}" destId="{072DC239-8070-40C6-8789-DDCAE0C28BBB}" srcOrd="2" destOrd="0" parTransId="{5D3A8C36-7931-4642-A1B8-7DD0B4030772}" sibTransId="{37C5A3E3-17D2-46CF-AFB3-4B121E212F1D}"/>
    <dgm:cxn modelId="{56234091-C30D-428F-8AFD-3E07BC85D2A0}" type="presOf" srcId="{2BA0325A-F143-4AFF-8889-5E418F0E3628}" destId="{85BFD16E-0413-44D9-8459-ACC6007DDCBF}" srcOrd="0" destOrd="2" presId="urn:microsoft.com/office/officeart/2005/8/layout/hList1"/>
    <dgm:cxn modelId="{052EAD99-954C-472F-80BE-272AEEEF8699}" type="presOf" srcId="{E80FC2BC-5245-4ED3-A4CC-B952C2E18DC7}" destId="{C9291D7E-7AED-4FEB-8640-BE77DD6FCE65}" srcOrd="0" destOrd="0" presId="urn:microsoft.com/office/officeart/2005/8/layout/hList1"/>
    <dgm:cxn modelId="{EE357CA2-08EF-4624-AC87-9A0FDFF61881}" type="presOf" srcId="{3FA8076C-106C-4D56-BF8E-BC72F37A1CF9}" destId="{C9291D7E-7AED-4FEB-8640-BE77DD6FCE65}" srcOrd="0" destOrd="2" presId="urn:microsoft.com/office/officeart/2005/8/layout/hList1"/>
    <dgm:cxn modelId="{0DA7C7AE-DAA0-4491-93E5-23E13FD0FD78}" srcId="{639C4AB3-D274-4738-A4CE-0A2EFFE113BA}" destId="{E8A0DD29-E761-40CF-8740-A29C0686F50B}" srcOrd="1" destOrd="0" parTransId="{95182C02-11E3-4744-B23D-11BB326D5C69}" sibTransId="{29D944DC-DFDB-482C-9958-C5939EA8622B}"/>
    <dgm:cxn modelId="{21E1A4B2-6544-444B-82DF-C7ED749C8524}" srcId="{C8396D2A-1117-4C5D-8FF0-7AB8926A6755}" destId="{62FBA712-B4C9-4608-8019-F3E97A25EA21}" srcOrd="1" destOrd="0" parTransId="{A458A8C1-6584-4453-A9D2-13397DADB8DF}" sibTransId="{26A1625A-E561-40F6-9ADF-10E0E72FF351}"/>
    <dgm:cxn modelId="{27C3F6BE-5BE8-435F-B185-6634E09B09B3}" type="presOf" srcId="{639C4AB3-D274-4738-A4CE-0A2EFFE113BA}" destId="{B26C310B-2660-4D56-8CE1-FA519D0E3F54}" srcOrd="0" destOrd="0" presId="urn:microsoft.com/office/officeart/2005/8/layout/hList1"/>
    <dgm:cxn modelId="{028F10C3-9296-4AE9-9DF1-31DFEB46DC24}" type="presOf" srcId="{0F74338E-AD26-4CA7-9ADD-E2F73988D688}" destId="{C9291D7E-7AED-4FEB-8640-BE77DD6FCE65}" srcOrd="0" destOrd="3" presId="urn:microsoft.com/office/officeart/2005/8/layout/hList1"/>
    <dgm:cxn modelId="{589481C4-8D16-4ADE-8842-C113EBEEA4D8}" type="presOf" srcId="{3060C03B-AACC-47E7-AD56-382D9AF8F61D}" destId="{89CE7A81-1F90-48A2-995D-894F931437EB}" srcOrd="0" destOrd="2" presId="urn:microsoft.com/office/officeart/2005/8/layout/hList1"/>
    <dgm:cxn modelId="{95BA4EC5-04AE-4C70-9BEF-B9CA75742C50}" srcId="{E8A0DD29-E761-40CF-8740-A29C0686F50B}" destId="{2BA0325A-F143-4AFF-8889-5E418F0E3628}" srcOrd="2" destOrd="0" parTransId="{F92DA3C0-456C-44B4-8272-9E227C61A9CB}" sibTransId="{5CC358B2-BC74-4E09-AABF-79083B8B39D1}"/>
    <dgm:cxn modelId="{B03D1DCD-500C-422F-98E2-C4FF767158B9}" srcId="{639C4AB3-D274-4738-A4CE-0A2EFFE113BA}" destId="{C8396D2A-1117-4C5D-8FF0-7AB8926A6755}" srcOrd="0" destOrd="0" parTransId="{783E4983-D291-4B48-89FE-AAAE6AB3E2ED}" sibTransId="{95491F07-4252-43F8-8C25-3B7162151BFE}"/>
    <dgm:cxn modelId="{4643E4D1-1D77-4748-B026-77FB012714FE}" type="presOf" srcId="{C8396D2A-1117-4C5D-8FF0-7AB8926A6755}" destId="{1C18F2F5-A01C-4EFB-B744-4F24171D631A}" srcOrd="0" destOrd="0" presId="urn:microsoft.com/office/officeart/2005/8/layout/hList1"/>
    <dgm:cxn modelId="{82687DD8-C77D-4E4C-A28F-B082C266AA4A}" type="presOf" srcId="{C20BC3FA-D0EA-472F-BBCC-65DB430FBE1D}" destId="{89CE7A81-1F90-48A2-995D-894F931437EB}" srcOrd="0" destOrd="0" presId="urn:microsoft.com/office/officeart/2005/8/layout/hList1"/>
    <dgm:cxn modelId="{DA0301E1-1DA6-43CD-BB86-10836566D6A8}" srcId="{072DC239-8070-40C6-8789-DDCAE0C28BBB}" destId="{3FA8076C-106C-4D56-BF8E-BC72F37A1CF9}" srcOrd="2" destOrd="0" parTransId="{96ACD411-1E33-4202-9D9A-CA249DCBB9AF}" sibTransId="{D55AB45C-57C7-4E19-976A-AEF0C74A0CE9}"/>
    <dgm:cxn modelId="{FA9F81EE-EB42-4391-A515-D52379F1FFBC}" srcId="{E8A0DD29-E761-40CF-8740-A29C0686F50B}" destId="{2D9BBCD8-C6B0-4659-864B-3E1EF134CEA7}" srcOrd="0" destOrd="0" parTransId="{90BEBD1A-F8C5-48A5-BED8-DF85A62F57AE}" sibTransId="{D229B537-F175-426F-99AE-81BD29B50710}"/>
    <dgm:cxn modelId="{4EB9D741-B00F-4C13-B904-B1E89240868D}" type="presParOf" srcId="{B26C310B-2660-4D56-8CE1-FA519D0E3F54}" destId="{1C34244F-0E90-4F49-853A-B9EDD4CA5B21}" srcOrd="0" destOrd="0" presId="urn:microsoft.com/office/officeart/2005/8/layout/hList1"/>
    <dgm:cxn modelId="{30A4623A-E0E1-4142-BF7D-6393F32CDACA}" type="presParOf" srcId="{1C34244F-0E90-4F49-853A-B9EDD4CA5B21}" destId="{1C18F2F5-A01C-4EFB-B744-4F24171D631A}" srcOrd="0" destOrd="0" presId="urn:microsoft.com/office/officeart/2005/8/layout/hList1"/>
    <dgm:cxn modelId="{50A0295C-7966-4DFD-B58F-3ED34AC07D00}" type="presParOf" srcId="{1C34244F-0E90-4F49-853A-B9EDD4CA5B21}" destId="{89CE7A81-1F90-48A2-995D-894F931437EB}" srcOrd="1" destOrd="0" presId="urn:microsoft.com/office/officeart/2005/8/layout/hList1"/>
    <dgm:cxn modelId="{0D11A826-1554-40DB-AB20-15CEB44A501B}" type="presParOf" srcId="{B26C310B-2660-4D56-8CE1-FA519D0E3F54}" destId="{3B35C051-DD8D-4335-9AD8-703F614EF7EF}" srcOrd="1" destOrd="0" presId="urn:microsoft.com/office/officeart/2005/8/layout/hList1"/>
    <dgm:cxn modelId="{42BBE7FD-7E4E-4D43-8A4A-51DE437C5F10}" type="presParOf" srcId="{B26C310B-2660-4D56-8CE1-FA519D0E3F54}" destId="{30219A3D-A8ED-4B9C-9250-A3326275CF6F}" srcOrd="2" destOrd="0" presId="urn:microsoft.com/office/officeart/2005/8/layout/hList1"/>
    <dgm:cxn modelId="{3ED3436C-3889-46EF-8DB8-B20335BFF2C6}" type="presParOf" srcId="{30219A3D-A8ED-4B9C-9250-A3326275CF6F}" destId="{696E2120-C6FD-4221-AD21-011D96DEF273}" srcOrd="0" destOrd="0" presId="urn:microsoft.com/office/officeart/2005/8/layout/hList1"/>
    <dgm:cxn modelId="{5FEFD8A4-4867-4228-A032-161A3944CF8A}" type="presParOf" srcId="{30219A3D-A8ED-4B9C-9250-A3326275CF6F}" destId="{85BFD16E-0413-44D9-8459-ACC6007DDCBF}" srcOrd="1" destOrd="0" presId="urn:microsoft.com/office/officeart/2005/8/layout/hList1"/>
    <dgm:cxn modelId="{A25FCF61-A796-4F89-A2F9-B63104192151}" type="presParOf" srcId="{B26C310B-2660-4D56-8CE1-FA519D0E3F54}" destId="{FAFBAE33-6EB7-4467-A7CC-2734A92C5897}" srcOrd="3" destOrd="0" presId="urn:microsoft.com/office/officeart/2005/8/layout/hList1"/>
    <dgm:cxn modelId="{49CA5C28-6181-49AC-8566-325BA5047094}" type="presParOf" srcId="{B26C310B-2660-4D56-8CE1-FA519D0E3F54}" destId="{2C377145-E71B-4AC6-BE80-C489BC372B5B}" srcOrd="4" destOrd="0" presId="urn:microsoft.com/office/officeart/2005/8/layout/hList1"/>
    <dgm:cxn modelId="{5AB431DA-E146-4CB8-BA44-24CAD230BF01}" type="presParOf" srcId="{2C377145-E71B-4AC6-BE80-C489BC372B5B}" destId="{B5CD678D-E968-4BA6-A418-66777EE1D70E}" srcOrd="0" destOrd="0" presId="urn:microsoft.com/office/officeart/2005/8/layout/hList1"/>
    <dgm:cxn modelId="{F6CC59D2-426D-49B2-9074-F552E6D7D095}" type="presParOf" srcId="{2C377145-E71B-4AC6-BE80-C489BC372B5B}" destId="{C9291D7E-7AED-4FEB-8640-BE77DD6FCE65}"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12A371-4E18-4628-8362-D55CF41A6036}" type="doc">
      <dgm:prSet loTypeId="urn:microsoft.com/office/officeart/2005/8/layout/vList3" loCatId="picture" qsTypeId="urn:microsoft.com/office/officeart/2005/8/quickstyle/simple1" qsCatId="simple" csTypeId="urn:microsoft.com/office/officeart/2005/8/colors/accent0_3" csCatId="mainScheme" phldr="1"/>
      <dgm:spPr/>
      <dgm:t>
        <a:bodyPr/>
        <a:lstStyle/>
        <a:p>
          <a:endParaRPr lang="en-US"/>
        </a:p>
      </dgm:t>
    </dgm:pt>
    <dgm:pt modelId="{6B07E66F-B640-48E7-8D1D-842FDAA06A6F}">
      <dgm:prSet/>
      <dgm:spPr/>
      <dgm:t>
        <a:bodyPr/>
        <a:lstStyle/>
        <a:p>
          <a:r>
            <a:rPr lang="en-US" b="1"/>
            <a:t>Data hygiene foundation </a:t>
          </a:r>
          <a:r>
            <a:rPr lang="en-US"/>
            <a:t>so you can trust your data estate as employees build/use agents.</a:t>
          </a:r>
        </a:p>
      </dgm:t>
    </dgm:pt>
    <dgm:pt modelId="{1C699651-D890-4C80-9DCE-2EDD76EA32F4}" type="parTrans" cxnId="{A37CD755-C383-450D-AD88-1C2E261C3A1E}">
      <dgm:prSet/>
      <dgm:spPr/>
      <dgm:t>
        <a:bodyPr/>
        <a:lstStyle/>
        <a:p>
          <a:endParaRPr lang="en-US"/>
        </a:p>
      </dgm:t>
    </dgm:pt>
    <dgm:pt modelId="{AD578696-D13D-4ADE-AB18-881ACFA8FE51}" type="sibTrans" cxnId="{A37CD755-C383-450D-AD88-1C2E261C3A1E}">
      <dgm:prSet/>
      <dgm:spPr/>
      <dgm:t>
        <a:bodyPr/>
        <a:lstStyle/>
        <a:p>
          <a:endParaRPr lang="en-US"/>
        </a:p>
      </dgm:t>
    </dgm:pt>
    <dgm:pt modelId="{22AFF241-E636-452A-958B-8E4945D28B78}">
      <dgm:prSet/>
      <dgm:spPr/>
      <dgm:t>
        <a:bodyPr/>
        <a:lstStyle/>
        <a:p>
          <a:r>
            <a:rPr lang="en-US" b="1"/>
            <a:t>Empower employees to build personal agents </a:t>
          </a:r>
          <a:r>
            <a:rPr lang="en-US"/>
            <a:t>with access to services and data sources employees already have access to – help automate and accelerate employee tasks.</a:t>
          </a:r>
        </a:p>
      </dgm:t>
    </dgm:pt>
    <dgm:pt modelId="{A6986048-265D-40BA-B0CD-B7864389E0CC}" type="parTrans" cxnId="{98D19631-DAEF-4B68-B381-5E9829CFEF9D}">
      <dgm:prSet/>
      <dgm:spPr/>
      <dgm:t>
        <a:bodyPr/>
        <a:lstStyle/>
        <a:p>
          <a:endParaRPr lang="en-US"/>
        </a:p>
      </dgm:t>
    </dgm:pt>
    <dgm:pt modelId="{10DC3FD9-F120-4F20-BFD1-A30D4D8672DA}" type="sibTrans" cxnId="{98D19631-DAEF-4B68-B381-5E9829CFEF9D}">
      <dgm:prSet/>
      <dgm:spPr/>
      <dgm:t>
        <a:bodyPr/>
        <a:lstStyle/>
        <a:p>
          <a:endParaRPr lang="en-US"/>
        </a:p>
      </dgm:t>
    </dgm:pt>
    <dgm:pt modelId="{08DD9B4B-D638-42A0-86A6-5A705FFF2958}">
      <dgm:prSet/>
      <dgm:spPr/>
      <dgm:t>
        <a:bodyPr/>
        <a:lstStyle/>
        <a:p>
          <a:r>
            <a:rPr lang="en-US" b="1"/>
            <a:t>Empower businesses to quickly build agents with known lower risk patterns</a:t>
          </a:r>
          <a:r>
            <a:rPr lang="en-US"/>
            <a:t> to accelerate business. </a:t>
          </a:r>
        </a:p>
      </dgm:t>
    </dgm:pt>
    <dgm:pt modelId="{18A1C7F8-290A-4385-B1FB-5292C186F6EA}" type="parTrans" cxnId="{F6D98A1B-9D88-4F78-AB40-00F592B491FD}">
      <dgm:prSet/>
      <dgm:spPr/>
      <dgm:t>
        <a:bodyPr/>
        <a:lstStyle/>
        <a:p>
          <a:endParaRPr lang="en-US"/>
        </a:p>
      </dgm:t>
    </dgm:pt>
    <dgm:pt modelId="{C8756623-09C4-478D-B900-5897A55B30F5}" type="sibTrans" cxnId="{F6D98A1B-9D88-4F78-AB40-00F592B491FD}">
      <dgm:prSet/>
      <dgm:spPr/>
      <dgm:t>
        <a:bodyPr/>
        <a:lstStyle/>
        <a:p>
          <a:endParaRPr lang="en-US"/>
        </a:p>
      </dgm:t>
    </dgm:pt>
    <dgm:pt modelId="{6FD44B83-682C-4C37-9417-1A2D7746CFB5}">
      <dgm:prSet/>
      <dgm:spPr/>
      <dgm:t>
        <a:bodyPr/>
        <a:lstStyle/>
        <a:p>
          <a:r>
            <a:rPr lang="en-US" b="1"/>
            <a:t>Enable engineering teams with a smooth path </a:t>
          </a:r>
          <a:r>
            <a:rPr lang="en-US"/>
            <a:t>to develop agents against all of the services &amp; sources they need with a path to release to the company.</a:t>
          </a:r>
        </a:p>
      </dgm:t>
    </dgm:pt>
    <dgm:pt modelId="{192316AA-2848-4020-9DE0-B0CC0A333453}" type="parTrans" cxnId="{7E459C66-5C3B-4EBE-9701-654E66DA4498}">
      <dgm:prSet/>
      <dgm:spPr/>
      <dgm:t>
        <a:bodyPr/>
        <a:lstStyle/>
        <a:p>
          <a:endParaRPr lang="en-US"/>
        </a:p>
      </dgm:t>
    </dgm:pt>
    <dgm:pt modelId="{00C7AEC5-2BC0-4D6C-9C7A-C59546FC7843}" type="sibTrans" cxnId="{7E459C66-5C3B-4EBE-9701-654E66DA4498}">
      <dgm:prSet/>
      <dgm:spPr/>
      <dgm:t>
        <a:bodyPr/>
        <a:lstStyle/>
        <a:p>
          <a:endParaRPr lang="en-US"/>
        </a:p>
      </dgm:t>
    </dgm:pt>
    <dgm:pt modelId="{218BB97F-B198-4E23-8780-7C05C7F798BA}">
      <dgm:prSet/>
      <dgm:spPr/>
      <dgm:t>
        <a:bodyPr/>
        <a:lstStyle/>
        <a:p>
          <a:r>
            <a:rPr lang="en-US" b="1"/>
            <a:t>Accelerate innovation through agent and automation templates and a Center of Excellence </a:t>
          </a:r>
          <a:r>
            <a:rPr lang="en-US"/>
            <a:t>to help businesses think through their opportunities.</a:t>
          </a:r>
        </a:p>
      </dgm:t>
    </dgm:pt>
    <dgm:pt modelId="{16356003-394A-45E3-BC26-D0D57A9117C5}" type="parTrans" cxnId="{20458F59-67BA-4512-9236-4CF12FB425F8}">
      <dgm:prSet/>
      <dgm:spPr/>
      <dgm:t>
        <a:bodyPr/>
        <a:lstStyle/>
        <a:p>
          <a:endParaRPr lang="en-US"/>
        </a:p>
      </dgm:t>
    </dgm:pt>
    <dgm:pt modelId="{8BCB6ACE-46B4-4615-BA60-5A6F16C7BFA8}" type="sibTrans" cxnId="{20458F59-67BA-4512-9236-4CF12FB425F8}">
      <dgm:prSet/>
      <dgm:spPr/>
      <dgm:t>
        <a:bodyPr/>
        <a:lstStyle/>
        <a:p>
          <a:endParaRPr lang="en-US"/>
        </a:p>
      </dgm:t>
    </dgm:pt>
    <dgm:pt modelId="{9C1080AE-967E-4BD5-9D7B-0E8746C64B4F}">
      <dgm:prSet/>
      <dgm:spPr/>
      <dgm:t>
        <a:bodyPr/>
        <a:lstStyle/>
        <a:p>
          <a:r>
            <a:rPr lang="en-US" b="1"/>
            <a:t>Re-imagine employee experiences and task execution </a:t>
          </a:r>
          <a:r>
            <a:rPr lang="en-US"/>
            <a:t>to simplify and optimize employee productivity.</a:t>
          </a:r>
        </a:p>
      </dgm:t>
    </dgm:pt>
    <dgm:pt modelId="{D671F180-CB79-4A69-8672-ED2107AAA33C}" type="parTrans" cxnId="{F08A8F00-28F3-40C7-9955-F89CF5AA1A7E}">
      <dgm:prSet/>
      <dgm:spPr/>
      <dgm:t>
        <a:bodyPr/>
        <a:lstStyle/>
        <a:p>
          <a:endParaRPr lang="en-US"/>
        </a:p>
      </dgm:t>
    </dgm:pt>
    <dgm:pt modelId="{6B2F8148-1AED-48C2-8168-3741C0B9D5A2}" type="sibTrans" cxnId="{F08A8F00-28F3-40C7-9955-F89CF5AA1A7E}">
      <dgm:prSet/>
      <dgm:spPr/>
      <dgm:t>
        <a:bodyPr/>
        <a:lstStyle/>
        <a:p>
          <a:endParaRPr lang="en-US"/>
        </a:p>
      </dgm:t>
    </dgm:pt>
    <dgm:pt modelId="{0D148CA8-3308-496D-A347-CB88CC6BFBEF}" type="pres">
      <dgm:prSet presAssocID="{4F12A371-4E18-4628-8362-D55CF41A6036}" presName="linearFlow" presStyleCnt="0">
        <dgm:presLayoutVars>
          <dgm:dir/>
          <dgm:resizeHandles val="exact"/>
        </dgm:presLayoutVars>
      </dgm:prSet>
      <dgm:spPr/>
    </dgm:pt>
    <dgm:pt modelId="{C9373810-E582-4512-8A69-649B14DCD298}" type="pres">
      <dgm:prSet presAssocID="{6B07E66F-B640-48E7-8D1D-842FDAA06A6F}" presName="composite" presStyleCnt="0"/>
      <dgm:spPr/>
    </dgm:pt>
    <dgm:pt modelId="{18D55E4D-B05C-4A6E-9615-5B1BA9AE38E0}" type="pres">
      <dgm:prSet presAssocID="{6B07E66F-B640-48E7-8D1D-842FDAA06A6F}" presName="imgShp" presStyleLbl="fgImgPlace1" presStyleIdx="0" presStyleCnt="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Renovation (House With Sparkles) with solid fill"/>
        </a:ext>
      </dgm:extLst>
    </dgm:pt>
    <dgm:pt modelId="{4FB8930D-56F5-4C74-AB87-673E2D9AD52E}" type="pres">
      <dgm:prSet presAssocID="{6B07E66F-B640-48E7-8D1D-842FDAA06A6F}" presName="txShp" presStyleLbl="node1" presStyleIdx="0" presStyleCnt="6">
        <dgm:presLayoutVars>
          <dgm:bulletEnabled val="1"/>
        </dgm:presLayoutVars>
      </dgm:prSet>
      <dgm:spPr/>
    </dgm:pt>
    <dgm:pt modelId="{99864146-1134-4ABC-A2DD-ED76A972D7D8}" type="pres">
      <dgm:prSet presAssocID="{AD578696-D13D-4ADE-AB18-881ACFA8FE51}" presName="spacing" presStyleCnt="0"/>
      <dgm:spPr/>
    </dgm:pt>
    <dgm:pt modelId="{81E4A8C3-12C4-4E74-9D61-333F17409597}" type="pres">
      <dgm:prSet presAssocID="{22AFF241-E636-452A-958B-8E4945D28B78}" presName="composite" presStyleCnt="0"/>
      <dgm:spPr/>
    </dgm:pt>
    <dgm:pt modelId="{25AB6753-0CFC-4D88-AB3B-44C412EA2033}" type="pres">
      <dgm:prSet presAssocID="{22AFF241-E636-452A-958B-8E4945D28B78}" presName="imgShp" presStyleLbl="fgImgPlac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Walk with solid fill"/>
        </a:ext>
      </dgm:extLst>
    </dgm:pt>
    <dgm:pt modelId="{63A48362-7E94-499F-B256-FA3FA55E85A7}" type="pres">
      <dgm:prSet presAssocID="{22AFF241-E636-452A-958B-8E4945D28B78}" presName="txShp" presStyleLbl="node1" presStyleIdx="1" presStyleCnt="6">
        <dgm:presLayoutVars>
          <dgm:bulletEnabled val="1"/>
        </dgm:presLayoutVars>
      </dgm:prSet>
      <dgm:spPr/>
    </dgm:pt>
    <dgm:pt modelId="{220270D3-66B0-4AC9-A454-8ABE52C0E18F}" type="pres">
      <dgm:prSet presAssocID="{10DC3FD9-F120-4F20-BFD1-A30D4D8672DA}" presName="spacing" presStyleCnt="0"/>
      <dgm:spPr/>
    </dgm:pt>
    <dgm:pt modelId="{64ABF220-012C-4A31-9D57-C34AF2522CFD}" type="pres">
      <dgm:prSet presAssocID="{08DD9B4B-D638-42A0-86A6-5A705FFF2958}" presName="composite" presStyleCnt="0"/>
      <dgm:spPr/>
    </dgm:pt>
    <dgm:pt modelId="{4DE0F0B4-49E6-4CAB-948A-59BB934967DE}" type="pres">
      <dgm:prSet presAssocID="{08DD9B4B-D638-42A0-86A6-5A705FFF2958}" presName="imgShp" presStyleLbl="fgImgPlace1" presStyleIdx="2" presStyleCnt="6"/>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Users with solid fill"/>
        </a:ext>
      </dgm:extLst>
    </dgm:pt>
    <dgm:pt modelId="{BD213426-6489-4B89-86B6-253BE7B46483}" type="pres">
      <dgm:prSet presAssocID="{08DD9B4B-D638-42A0-86A6-5A705FFF2958}" presName="txShp" presStyleLbl="node1" presStyleIdx="2" presStyleCnt="6">
        <dgm:presLayoutVars>
          <dgm:bulletEnabled val="1"/>
        </dgm:presLayoutVars>
      </dgm:prSet>
      <dgm:spPr/>
    </dgm:pt>
    <dgm:pt modelId="{0A3B9ECB-9EC4-4962-92B2-6FCAFB4C5C0A}" type="pres">
      <dgm:prSet presAssocID="{C8756623-09C4-478D-B900-5897A55B30F5}" presName="spacing" presStyleCnt="0"/>
      <dgm:spPr/>
    </dgm:pt>
    <dgm:pt modelId="{8C330B53-B38E-47BD-AD12-B05DECC82E70}" type="pres">
      <dgm:prSet presAssocID="{6FD44B83-682C-4C37-9417-1A2D7746CFB5}" presName="composite" presStyleCnt="0"/>
      <dgm:spPr/>
    </dgm:pt>
    <dgm:pt modelId="{D1E4BC1B-BC91-4683-9A99-466012B3B9C6}" type="pres">
      <dgm:prSet presAssocID="{6FD44B83-682C-4C37-9417-1A2D7746CFB5}" presName="imgShp" presStyleLbl="fgImgPlac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Flowchart outline"/>
        </a:ext>
      </dgm:extLst>
    </dgm:pt>
    <dgm:pt modelId="{3D366E16-D982-4D29-B1AE-1DBCE9F75EC0}" type="pres">
      <dgm:prSet presAssocID="{6FD44B83-682C-4C37-9417-1A2D7746CFB5}" presName="txShp" presStyleLbl="node1" presStyleIdx="3" presStyleCnt="6">
        <dgm:presLayoutVars>
          <dgm:bulletEnabled val="1"/>
        </dgm:presLayoutVars>
      </dgm:prSet>
      <dgm:spPr/>
    </dgm:pt>
    <dgm:pt modelId="{0A0398FD-B350-4BD7-825B-C82F850C3DA0}" type="pres">
      <dgm:prSet presAssocID="{00C7AEC5-2BC0-4D6C-9C7A-C59546FC7843}" presName="spacing" presStyleCnt="0"/>
      <dgm:spPr/>
    </dgm:pt>
    <dgm:pt modelId="{0E5A2292-E609-4E03-9A3E-371CA3C02E7E}" type="pres">
      <dgm:prSet presAssocID="{218BB97F-B198-4E23-8780-7C05C7F798BA}" presName="composite" presStyleCnt="0"/>
      <dgm:spPr/>
    </dgm:pt>
    <dgm:pt modelId="{D1D3FBC9-D1E6-4D58-ABF2-71F771590202}" type="pres">
      <dgm:prSet presAssocID="{218BB97F-B198-4E23-8780-7C05C7F798BA}" presName="imgShp" presStyleLbl="fgImgPlace1" presStyleIdx="4" presStyleCnt="6" custLinFactNeighborX="-3345" custLinFactNeighborY="1672"/>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Gauge with solid fill"/>
        </a:ext>
      </dgm:extLst>
    </dgm:pt>
    <dgm:pt modelId="{790195E7-6446-4691-8905-C1281E7EDA22}" type="pres">
      <dgm:prSet presAssocID="{218BB97F-B198-4E23-8780-7C05C7F798BA}" presName="txShp" presStyleLbl="node1" presStyleIdx="4" presStyleCnt="6">
        <dgm:presLayoutVars>
          <dgm:bulletEnabled val="1"/>
        </dgm:presLayoutVars>
      </dgm:prSet>
      <dgm:spPr/>
    </dgm:pt>
    <dgm:pt modelId="{EF636153-C5D2-4327-B780-96FD6692190D}" type="pres">
      <dgm:prSet presAssocID="{8BCB6ACE-46B4-4615-BA60-5A6F16C7BFA8}" presName="spacing" presStyleCnt="0"/>
      <dgm:spPr/>
    </dgm:pt>
    <dgm:pt modelId="{35279CE6-A846-4DF4-AF34-2F872C526A37}" type="pres">
      <dgm:prSet presAssocID="{9C1080AE-967E-4BD5-9D7B-0E8746C64B4F}" presName="composite" presStyleCnt="0"/>
      <dgm:spPr/>
    </dgm:pt>
    <dgm:pt modelId="{E7BA36BB-616B-4BE0-B7F8-CF9AD716301C}" type="pres">
      <dgm:prSet presAssocID="{9C1080AE-967E-4BD5-9D7B-0E8746C64B4F}" presName="imgShp" presStyleLbl="fgImgPlace1" presStyleIdx="5" presStyleCnt="6" custLinFactNeighborX="-3345" custLinFactNeighborY="1672"/>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Lightbulb and pencil with solid fill"/>
        </a:ext>
      </dgm:extLst>
    </dgm:pt>
    <dgm:pt modelId="{E0AEE9B6-CE2A-4FD7-ACCE-E2295B506501}" type="pres">
      <dgm:prSet presAssocID="{9C1080AE-967E-4BD5-9D7B-0E8746C64B4F}" presName="txShp" presStyleLbl="node1" presStyleIdx="5" presStyleCnt="6" custLinFactNeighborY="-2509">
        <dgm:presLayoutVars>
          <dgm:bulletEnabled val="1"/>
        </dgm:presLayoutVars>
      </dgm:prSet>
      <dgm:spPr/>
    </dgm:pt>
  </dgm:ptLst>
  <dgm:cxnLst>
    <dgm:cxn modelId="{F08A8F00-28F3-40C7-9955-F89CF5AA1A7E}" srcId="{4F12A371-4E18-4628-8362-D55CF41A6036}" destId="{9C1080AE-967E-4BD5-9D7B-0E8746C64B4F}" srcOrd="5" destOrd="0" parTransId="{D671F180-CB79-4A69-8672-ED2107AAA33C}" sibTransId="{6B2F8148-1AED-48C2-8168-3741C0B9D5A2}"/>
    <dgm:cxn modelId="{F6D98A1B-9D88-4F78-AB40-00F592B491FD}" srcId="{4F12A371-4E18-4628-8362-D55CF41A6036}" destId="{08DD9B4B-D638-42A0-86A6-5A705FFF2958}" srcOrd="2" destOrd="0" parTransId="{18A1C7F8-290A-4385-B1FB-5292C186F6EA}" sibTransId="{C8756623-09C4-478D-B900-5897A55B30F5}"/>
    <dgm:cxn modelId="{0F618226-B449-47FA-A571-22C004F4C66B}" type="presOf" srcId="{6B07E66F-B640-48E7-8D1D-842FDAA06A6F}" destId="{4FB8930D-56F5-4C74-AB87-673E2D9AD52E}" srcOrd="0" destOrd="0" presId="urn:microsoft.com/office/officeart/2005/8/layout/vList3"/>
    <dgm:cxn modelId="{98D19631-DAEF-4B68-B381-5E9829CFEF9D}" srcId="{4F12A371-4E18-4628-8362-D55CF41A6036}" destId="{22AFF241-E636-452A-958B-8E4945D28B78}" srcOrd="1" destOrd="0" parTransId="{A6986048-265D-40BA-B0CD-B7864389E0CC}" sibTransId="{10DC3FD9-F120-4F20-BFD1-A30D4D8672DA}"/>
    <dgm:cxn modelId="{B583DC34-2CC7-48AE-ACB4-7A67811FCF6A}" type="presOf" srcId="{4F12A371-4E18-4628-8362-D55CF41A6036}" destId="{0D148CA8-3308-496D-A347-CB88CC6BFBEF}" srcOrd="0" destOrd="0" presId="urn:microsoft.com/office/officeart/2005/8/layout/vList3"/>
    <dgm:cxn modelId="{7E459C66-5C3B-4EBE-9701-654E66DA4498}" srcId="{4F12A371-4E18-4628-8362-D55CF41A6036}" destId="{6FD44B83-682C-4C37-9417-1A2D7746CFB5}" srcOrd="3" destOrd="0" parTransId="{192316AA-2848-4020-9DE0-B0CC0A333453}" sibTransId="{00C7AEC5-2BC0-4D6C-9C7A-C59546FC7843}"/>
    <dgm:cxn modelId="{4E737F70-3DA3-4092-884B-92B28EC1AADE}" type="presOf" srcId="{08DD9B4B-D638-42A0-86A6-5A705FFF2958}" destId="{BD213426-6489-4B89-86B6-253BE7B46483}" srcOrd="0" destOrd="0" presId="urn:microsoft.com/office/officeart/2005/8/layout/vList3"/>
    <dgm:cxn modelId="{A37CD755-C383-450D-AD88-1C2E261C3A1E}" srcId="{4F12A371-4E18-4628-8362-D55CF41A6036}" destId="{6B07E66F-B640-48E7-8D1D-842FDAA06A6F}" srcOrd="0" destOrd="0" parTransId="{1C699651-D890-4C80-9DCE-2EDD76EA32F4}" sibTransId="{AD578696-D13D-4ADE-AB18-881ACFA8FE51}"/>
    <dgm:cxn modelId="{C9B0C057-B5B1-4A7E-B315-01252B225A2D}" type="presOf" srcId="{6FD44B83-682C-4C37-9417-1A2D7746CFB5}" destId="{3D366E16-D982-4D29-B1AE-1DBCE9F75EC0}" srcOrd="0" destOrd="0" presId="urn:microsoft.com/office/officeart/2005/8/layout/vList3"/>
    <dgm:cxn modelId="{20458F59-67BA-4512-9236-4CF12FB425F8}" srcId="{4F12A371-4E18-4628-8362-D55CF41A6036}" destId="{218BB97F-B198-4E23-8780-7C05C7F798BA}" srcOrd="4" destOrd="0" parTransId="{16356003-394A-45E3-BC26-D0D57A9117C5}" sibTransId="{8BCB6ACE-46B4-4615-BA60-5A6F16C7BFA8}"/>
    <dgm:cxn modelId="{EA9FD695-A2A1-405D-B568-1F19BAE27871}" type="presOf" srcId="{9C1080AE-967E-4BD5-9D7B-0E8746C64B4F}" destId="{E0AEE9B6-CE2A-4FD7-ACCE-E2295B506501}" srcOrd="0" destOrd="0" presId="urn:microsoft.com/office/officeart/2005/8/layout/vList3"/>
    <dgm:cxn modelId="{2EA328B3-5686-47F7-9A84-3A2766323357}" type="presOf" srcId="{218BB97F-B198-4E23-8780-7C05C7F798BA}" destId="{790195E7-6446-4691-8905-C1281E7EDA22}" srcOrd="0" destOrd="0" presId="urn:microsoft.com/office/officeart/2005/8/layout/vList3"/>
    <dgm:cxn modelId="{AAA673D4-D2A6-44A9-8EFD-2921C31E781F}" type="presOf" srcId="{22AFF241-E636-452A-958B-8E4945D28B78}" destId="{63A48362-7E94-499F-B256-FA3FA55E85A7}" srcOrd="0" destOrd="0" presId="urn:microsoft.com/office/officeart/2005/8/layout/vList3"/>
    <dgm:cxn modelId="{A9D8EEDB-6CF9-4785-8A7A-A9720ABB09DC}" type="presParOf" srcId="{0D148CA8-3308-496D-A347-CB88CC6BFBEF}" destId="{C9373810-E582-4512-8A69-649B14DCD298}" srcOrd="0" destOrd="0" presId="urn:microsoft.com/office/officeart/2005/8/layout/vList3"/>
    <dgm:cxn modelId="{12BBF588-D94E-4A95-B93F-D266CE71BCA9}" type="presParOf" srcId="{C9373810-E582-4512-8A69-649B14DCD298}" destId="{18D55E4D-B05C-4A6E-9615-5B1BA9AE38E0}" srcOrd="0" destOrd="0" presId="urn:microsoft.com/office/officeart/2005/8/layout/vList3"/>
    <dgm:cxn modelId="{FE0FB7C8-A117-4277-8F79-7DCBA4603401}" type="presParOf" srcId="{C9373810-E582-4512-8A69-649B14DCD298}" destId="{4FB8930D-56F5-4C74-AB87-673E2D9AD52E}" srcOrd="1" destOrd="0" presId="urn:microsoft.com/office/officeart/2005/8/layout/vList3"/>
    <dgm:cxn modelId="{163FDDAE-B679-4163-89A3-6DA1EF278DED}" type="presParOf" srcId="{0D148CA8-3308-496D-A347-CB88CC6BFBEF}" destId="{99864146-1134-4ABC-A2DD-ED76A972D7D8}" srcOrd="1" destOrd="0" presId="urn:microsoft.com/office/officeart/2005/8/layout/vList3"/>
    <dgm:cxn modelId="{FBBC0592-7806-4F67-9786-33193A09C00F}" type="presParOf" srcId="{0D148CA8-3308-496D-A347-CB88CC6BFBEF}" destId="{81E4A8C3-12C4-4E74-9D61-333F17409597}" srcOrd="2" destOrd="0" presId="urn:microsoft.com/office/officeart/2005/8/layout/vList3"/>
    <dgm:cxn modelId="{91097761-F4D0-43B5-B05D-487FF25F243F}" type="presParOf" srcId="{81E4A8C3-12C4-4E74-9D61-333F17409597}" destId="{25AB6753-0CFC-4D88-AB3B-44C412EA2033}" srcOrd="0" destOrd="0" presId="urn:microsoft.com/office/officeart/2005/8/layout/vList3"/>
    <dgm:cxn modelId="{2BDE79E3-B066-4E08-B55A-038BD495E439}" type="presParOf" srcId="{81E4A8C3-12C4-4E74-9D61-333F17409597}" destId="{63A48362-7E94-499F-B256-FA3FA55E85A7}" srcOrd="1" destOrd="0" presId="urn:microsoft.com/office/officeart/2005/8/layout/vList3"/>
    <dgm:cxn modelId="{DADC45F8-DE57-4EF7-98F4-161E96C5BFEF}" type="presParOf" srcId="{0D148CA8-3308-496D-A347-CB88CC6BFBEF}" destId="{220270D3-66B0-4AC9-A454-8ABE52C0E18F}" srcOrd="3" destOrd="0" presId="urn:microsoft.com/office/officeart/2005/8/layout/vList3"/>
    <dgm:cxn modelId="{BE3D9F1D-A1E8-4173-9EEE-E0E3279D6557}" type="presParOf" srcId="{0D148CA8-3308-496D-A347-CB88CC6BFBEF}" destId="{64ABF220-012C-4A31-9D57-C34AF2522CFD}" srcOrd="4" destOrd="0" presId="urn:microsoft.com/office/officeart/2005/8/layout/vList3"/>
    <dgm:cxn modelId="{FE90908A-81A0-4815-B169-FF744EB34C81}" type="presParOf" srcId="{64ABF220-012C-4A31-9D57-C34AF2522CFD}" destId="{4DE0F0B4-49E6-4CAB-948A-59BB934967DE}" srcOrd="0" destOrd="0" presId="urn:microsoft.com/office/officeart/2005/8/layout/vList3"/>
    <dgm:cxn modelId="{64BCDB41-D92D-4E8E-B46C-903344A521BA}" type="presParOf" srcId="{64ABF220-012C-4A31-9D57-C34AF2522CFD}" destId="{BD213426-6489-4B89-86B6-253BE7B46483}" srcOrd="1" destOrd="0" presId="urn:microsoft.com/office/officeart/2005/8/layout/vList3"/>
    <dgm:cxn modelId="{EDE4DA27-05F0-4546-8890-85BBE909A1F2}" type="presParOf" srcId="{0D148CA8-3308-496D-A347-CB88CC6BFBEF}" destId="{0A3B9ECB-9EC4-4962-92B2-6FCAFB4C5C0A}" srcOrd="5" destOrd="0" presId="urn:microsoft.com/office/officeart/2005/8/layout/vList3"/>
    <dgm:cxn modelId="{E76537B2-15EF-4154-9DBF-69160452199F}" type="presParOf" srcId="{0D148CA8-3308-496D-A347-CB88CC6BFBEF}" destId="{8C330B53-B38E-47BD-AD12-B05DECC82E70}" srcOrd="6" destOrd="0" presId="urn:microsoft.com/office/officeart/2005/8/layout/vList3"/>
    <dgm:cxn modelId="{AFA4C0B0-D235-45C0-BF8D-0D524110F5C4}" type="presParOf" srcId="{8C330B53-B38E-47BD-AD12-B05DECC82E70}" destId="{D1E4BC1B-BC91-4683-9A99-466012B3B9C6}" srcOrd="0" destOrd="0" presId="urn:microsoft.com/office/officeart/2005/8/layout/vList3"/>
    <dgm:cxn modelId="{A6C35460-AC13-4451-8CEE-43FD6E9374F9}" type="presParOf" srcId="{8C330B53-B38E-47BD-AD12-B05DECC82E70}" destId="{3D366E16-D982-4D29-B1AE-1DBCE9F75EC0}" srcOrd="1" destOrd="0" presId="urn:microsoft.com/office/officeart/2005/8/layout/vList3"/>
    <dgm:cxn modelId="{FCA6FB0A-FFB3-4DDD-A87B-95A5198FB210}" type="presParOf" srcId="{0D148CA8-3308-496D-A347-CB88CC6BFBEF}" destId="{0A0398FD-B350-4BD7-825B-C82F850C3DA0}" srcOrd="7" destOrd="0" presId="urn:microsoft.com/office/officeart/2005/8/layout/vList3"/>
    <dgm:cxn modelId="{9F3D9936-F7D8-406E-A805-7A5136C7658B}" type="presParOf" srcId="{0D148CA8-3308-496D-A347-CB88CC6BFBEF}" destId="{0E5A2292-E609-4E03-9A3E-371CA3C02E7E}" srcOrd="8" destOrd="0" presId="urn:microsoft.com/office/officeart/2005/8/layout/vList3"/>
    <dgm:cxn modelId="{B8E3B539-CE53-4758-A3C4-D9D5FEB2B21C}" type="presParOf" srcId="{0E5A2292-E609-4E03-9A3E-371CA3C02E7E}" destId="{D1D3FBC9-D1E6-4D58-ABF2-71F771590202}" srcOrd="0" destOrd="0" presId="urn:microsoft.com/office/officeart/2005/8/layout/vList3"/>
    <dgm:cxn modelId="{1205CD16-2ADB-4D93-B2A4-C40F627AE737}" type="presParOf" srcId="{0E5A2292-E609-4E03-9A3E-371CA3C02E7E}" destId="{790195E7-6446-4691-8905-C1281E7EDA22}" srcOrd="1" destOrd="0" presId="urn:microsoft.com/office/officeart/2005/8/layout/vList3"/>
    <dgm:cxn modelId="{C256A059-2DA3-4969-BC12-8B67B6D4ABF8}" type="presParOf" srcId="{0D148CA8-3308-496D-A347-CB88CC6BFBEF}" destId="{EF636153-C5D2-4327-B780-96FD6692190D}" srcOrd="9" destOrd="0" presId="urn:microsoft.com/office/officeart/2005/8/layout/vList3"/>
    <dgm:cxn modelId="{A8308FAB-45EA-4780-894A-4CFAAE13EC3A}" type="presParOf" srcId="{0D148CA8-3308-496D-A347-CB88CC6BFBEF}" destId="{35279CE6-A846-4DF4-AF34-2F872C526A37}" srcOrd="10" destOrd="0" presId="urn:microsoft.com/office/officeart/2005/8/layout/vList3"/>
    <dgm:cxn modelId="{9AA19C9A-D296-4224-BA66-02B9E3818078}" type="presParOf" srcId="{35279CE6-A846-4DF4-AF34-2F872C526A37}" destId="{E7BA36BB-616B-4BE0-B7F8-CF9AD716301C}" srcOrd="0" destOrd="0" presId="urn:microsoft.com/office/officeart/2005/8/layout/vList3"/>
    <dgm:cxn modelId="{5E3F5280-1A34-45F4-8C6D-FC90E1AEEE98}" type="presParOf" srcId="{35279CE6-A846-4DF4-AF34-2F872C526A37}" destId="{E0AEE9B6-CE2A-4FD7-ACCE-E2295B506501}" srcOrd="1" destOrd="0" presId="urn:microsoft.com/office/officeart/2005/8/layout/vList3"/>
  </dgm:cxnLst>
  <dgm:bg/>
  <dgm:whole>
    <a:ln w="12700"/>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B07A46-68D5-4A42-AC64-7E3DD3B9209D}">
      <dsp:nvSpPr>
        <dsp:cNvPr id="0" name=""/>
        <dsp:cNvSpPr/>
      </dsp:nvSpPr>
      <dsp:spPr>
        <a:xfrm>
          <a:off x="0" y="0"/>
          <a:ext cx="10802388" cy="591495"/>
        </a:xfrm>
        <a:prstGeom prst="roundRect">
          <a:avLst>
            <a:gd name="adj" fmla="val 10000"/>
          </a:avLst>
        </a:prstGeom>
        <a:solidFill>
          <a:srgbClr val="E77DC6"/>
        </a:solidFill>
        <a:ln>
          <a:noFill/>
        </a:ln>
        <a:effectLst/>
      </dsp:spPr>
      <dsp:style>
        <a:lnRef idx="0">
          <a:scrgbClr r="0" g="0" b="0"/>
        </a:lnRef>
        <a:fillRef idx="1">
          <a:scrgbClr r="0" g="0" b="0"/>
        </a:fillRef>
        <a:effectRef idx="0">
          <a:scrgbClr r="0" g="0" b="0"/>
        </a:effectRef>
        <a:fontRef idx="minor"/>
      </dsp:style>
    </dsp:sp>
    <dsp:sp modelId="{9216E10D-A083-4569-A6F0-AC8CD45E1D5E}">
      <dsp:nvSpPr>
        <dsp:cNvPr id="0" name=""/>
        <dsp:cNvSpPr/>
      </dsp:nvSpPr>
      <dsp:spPr>
        <a:xfrm>
          <a:off x="178927" y="133516"/>
          <a:ext cx="325322" cy="32532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FE0D00-A2F1-4883-82A9-D677E53DD6FD}">
      <dsp:nvSpPr>
        <dsp:cNvPr id="0" name=""/>
        <dsp:cNvSpPr/>
      </dsp:nvSpPr>
      <dsp:spPr>
        <a:xfrm>
          <a:off x="683176" y="429"/>
          <a:ext cx="10119211" cy="591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600" tIns="62600" rIns="62600" bIns="62600" numCol="1" spcCol="1270" anchor="ctr" anchorCtr="0">
          <a:noAutofit/>
        </a:bodyPr>
        <a:lstStyle/>
        <a:p>
          <a:pPr marL="0" lvl="0" indent="0" algn="l" defTabSz="666750">
            <a:lnSpc>
              <a:spcPct val="100000"/>
            </a:lnSpc>
            <a:spcBef>
              <a:spcPct val="0"/>
            </a:spcBef>
            <a:spcAft>
              <a:spcPct val="35000"/>
            </a:spcAft>
            <a:buNone/>
          </a:pPr>
          <a:r>
            <a:rPr lang="en-US" sz="1500" b="1" kern="1200"/>
            <a:t>Transcript attribution opt-out</a:t>
          </a:r>
          <a:r>
            <a:rPr lang="en-US" sz="1500" kern="1200"/>
            <a:t> gives employees agency and reassures them that we honor their privacy.</a:t>
          </a:r>
        </a:p>
      </dsp:txBody>
      <dsp:txXfrm>
        <a:off x="683176" y="429"/>
        <a:ext cx="10119211" cy="591495"/>
      </dsp:txXfrm>
    </dsp:sp>
    <dsp:sp modelId="{1979E444-E2D0-4490-B152-12F964E5FBDC}">
      <dsp:nvSpPr>
        <dsp:cNvPr id="0" name=""/>
        <dsp:cNvSpPr/>
      </dsp:nvSpPr>
      <dsp:spPr>
        <a:xfrm>
          <a:off x="0" y="739798"/>
          <a:ext cx="10802388" cy="591495"/>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6118D351-5C88-4F04-B033-2BF14479485D}">
      <dsp:nvSpPr>
        <dsp:cNvPr id="0" name=""/>
        <dsp:cNvSpPr/>
      </dsp:nvSpPr>
      <dsp:spPr>
        <a:xfrm>
          <a:off x="178927" y="872885"/>
          <a:ext cx="325322" cy="3253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28B4E0-4D68-4F03-AC98-5A0F87C28293}">
      <dsp:nvSpPr>
        <dsp:cNvPr id="0" name=""/>
        <dsp:cNvSpPr/>
      </dsp:nvSpPr>
      <dsp:spPr>
        <a:xfrm>
          <a:off x="683176" y="739798"/>
          <a:ext cx="10119211" cy="591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600" tIns="62600" rIns="62600" bIns="62600" numCol="1" spcCol="1270" anchor="ctr" anchorCtr="0">
          <a:noAutofit/>
        </a:bodyPr>
        <a:lstStyle/>
        <a:p>
          <a:pPr marL="0" lvl="0" indent="0" algn="l" defTabSz="666750">
            <a:lnSpc>
              <a:spcPct val="100000"/>
            </a:lnSpc>
            <a:spcBef>
              <a:spcPct val="0"/>
            </a:spcBef>
            <a:spcAft>
              <a:spcPct val="35000"/>
            </a:spcAft>
            <a:buNone/>
          </a:pPr>
          <a:r>
            <a:rPr lang="en-US" sz="1500" b="1" kern="1200"/>
            <a:t>User notices </a:t>
          </a:r>
          <a:r>
            <a:rPr lang="en-US" sz="1500" kern="1200"/>
            <a:t>alert employees when a recording or transcription starts, allowing them the opportunity to opt out, request that the meeting go unrecorded, or leave the call.</a:t>
          </a:r>
        </a:p>
      </dsp:txBody>
      <dsp:txXfrm>
        <a:off x="683176" y="739798"/>
        <a:ext cx="10119211" cy="591495"/>
      </dsp:txXfrm>
    </dsp:sp>
    <dsp:sp modelId="{C43CB1F2-DBEE-4A57-AE02-C0C89ACFE9A0}">
      <dsp:nvSpPr>
        <dsp:cNvPr id="0" name=""/>
        <dsp:cNvSpPr/>
      </dsp:nvSpPr>
      <dsp:spPr>
        <a:xfrm>
          <a:off x="0" y="1479167"/>
          <a:ext cx="10802388" cy="591495"/>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B5836AF9-B7CC-4C8C-B149-D0C2A6589EF2}">
      <dsp:nvSpPr>
        <dsp:cNvPr id="0" name=""/>
        <dsp:cNvSpPr/>
      </dsp:nvSpPr>
      <dsp:spPr>
        <a:xfrm>
          <a:off x="178927" y="1612253"/>
          <a:ext cx="325322" cy="32532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72C732-CB9F-42A2-83A4-8416F0C31748}">
      <dsp:nvSpPr>
        <dsp:cNvPr id="0" name=""/>
        <dsp:cNvSpPr/>
      </dsp:nvSpPr>
      <dsp:spPr>
        <a:xfrm>
          <a:off x="683176" y="1479167"/>
          <a:ext cx="10119211" cy="591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600" tIns="62600" rIns="62600" bIns="62600" numCol="1" spcCol="1270" anchor="ctr" anchorCtr="0">
          <a:noAutofit/>
        </a:bodyPr>
        <a:lstStyle/>
        <a:p>
          <a:pPr marL="0" lvl="0" indent="0" algn="l" defTabSz="666750">
            <a:lnSpc>
              <a:spcPct val="100000"/>
            </a:lnSpc>
            <a:spcBef>
              <a:spcPct val="0"/>
            </a:spcBef>
            <a:spcAft>
              <a:spcPct val="35000"/>
            </a:spcAft>
            <a:buNone/>
          </a:pPr>
          <a:r>
            <a:rPr lang="en-US" sz="1500" b="1" kern="1200"/>
            <a:t>Nuanced business guidance from legal </a:t>
          </a:r>
          <a:r>
            <a:rPr lang="en-US" sz="1500" kern="1200"/>
            <a:t>through an internal Recording Smart Use Statement document helps employees understand the implications of recording, when not to record, and when not to speak in a recorded call.</a:t>
          </a:r>
        </a:p>
      </dsp:txBody>
      <dsp:txXfrm>
        <a:off x="683176" y="1479167"/>
        <a:ext cx="10119211" cy="591495"/>
      </dsp:txXfrm>
    </dsp:sp>
    <dsp:sp modelId="{0456D63E-C9B1-4088-9764-DDAECC98A56E}">
      <dsp:nvSpPr>
        <dsp:cNvPr id="0" name=""/>
        <dsp:cNvSpPr/>
      </dsp:nvSpPr>
      <dsp:spPr>
        <a:xfrm>
          <a:off x="0" y="2218536"/>
          <a:ext cx="10802388" cy="591495"/>
        </a:xfrm>
        <a:prstGeom prst="roundRect">
          <a:avLst>
            <a:gd name="adj" fmla="val 10000"/>
          </a:avLst>
        </a:prstGeom>
        <a:solidFill>
          <a:srgbClr val="00CC99"/>
        </a:solidFill>
        <a:ln>
          <a:noFill/>
        </a:ln>
        <a:effectLst/>
      </dsp:spPr>
      <dsp:style>
        <a:lnRef idx="0">
          <a:scrgbClr r="0" g="0" b="0"/>
        </a:lnRef>
        <a:fillRef idx="1">
          <a:scrgbClr r="0" g="0" b="0"/>
        </a:fillRef>
        <a:effectRef idx="0">
          <a:scrgbClr r="0" g="0" b="0"/>
        </a:effectRef>
        <a:fontRef idx="minor"/>
      </dsp:style>
    </dsp:sp>
    <dsp:sp modelId="{78E1158C-1909-450C-ADD8-C6515E3F1FAE}">
      <dsp:nvSpPr>
        <dsp:cNvPr id="0" name=""/>
        <dsp:cNvSpPr/>
      </dsp:nvSpPr>
      <dsp:spPr>
        <a:xfrm>
          <a:off x="178927" y="2351622"/>
          <a:ext cx="325322" cy="32532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444EF3-4EAC-41F0-B8DB-02C6F2F5E5F4}">
      <dsp:nvSpPr>
        <dsp:cNvPr id="0" name=""/>
        <dsp:cNvSpPr/>
      </dsp:nvSpPr>
      <dsp:spPr>
        <a:xfrm>
          <a:off x="683176" y="2218536"/>
          <a:ext cx="10119211" cy="591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600" tIns="62600" rIns="62600" bIns="62600" numCol="1" spcCol="1270" anchor="ctr" anchorCtr="0">
          <a:noAutofit/>
        </a:bodyPr>
        <a:lstStyle/>
        <a:p>
          <a:pPr marL="0" lvl="0" indent="0" algn="l" defTabSz="666750">
            <a:lnSpc>
              <a:spcPct val="100000"/>
            </a:lnSpc>
            <a:spcBef>
              <a:spcPct val="0"/>
            </a:spcBef>
            <a:spcAft>
              <a:spcPct val="35000"/>
            </a:spcAft>
            <a:buNone/>
          </a:pPr>
          <a:r>
            <a:rPr lang="en-US" sz="1500" b="1" kern="1200"/>
            <a:t>Recommending that employees “tell and confirm” </a:t>
          </a:r>
          <a:r>
            <a:rPr lang="en-US" sz="1500" kern="1200"/>
            <a:t>before recording empowers and supports our people to speak up when they don’t believe the meeting should be recorded or don’t feel comfortable.</a:t>
          </a:r>
        </a:p>
      </dsp:txBody>
      <dsp:txXfrm>
        <a:off x="683176" y="2218536"/>
        <a:ext cx="10119211" cy="591495"/>
      </dsp:txXfrm>
    </dsp:sp>
    <dsp:sp modelId="{21DED404-E02B-46C5-BF6B-6200A7FCC08B}">
      <dsp:nvSpPr>
        <dsp:cNvPr id="0" name=""/>
        <dsp:cNvSpPr/>
      </dsp:nvSpPr>
      <dsp:spPr>
        <a:xfrm>
          <a:off x="0" y="2957905"/>
          <a:ext cx="10802388" cy="591495"/>
        </a:xfrm>
        <a:prstGeom prst="roundRect">
          <a:avLst>
            <a:gd name="adj" fmla="val 10000"/>
          </a:avLst>
        </a:prstGeom>
        <a:solidFill>
          <a:srgbClr val="00B0F0"/>
        </a:solidFill>
        <a:ln>
          <a:noFill/>
        </a:ln>
        <a:effectLst/>
      </dsp:spPr>
      <dsp:style>
        <a:lnRef idx="0">
          <a:scrgbClr r="0" g="0" b="0"/>
        </a:lnRef>
        <a:fillRef idx="1">
          <a:scrgbClr r="0" g="0" b="0"/>
        </a:fillRef>
        <a:effectRef idx="0">
          <a:scrgbClr r="0" g="0" b="0"/>
        </a:effectRef>
        <a:fontRef idx="minor"/>
      </dsp:style>
    </dsp:sp>
    <dsp:sp modelId="{0B6ED54D-8235-4645-B397-54FF0A9D257A}">
      <dsp:nvSpPr>
        <dsp:cNvPr id="0" name=""/>
        <dsp:cNvSpPr/>
      </dsp:nvSpPr>
      <dsp:spPr>
        <a:xfrm>
          <a:off x="178927" y="3090991"/>
          <a:ext cx="325322" cy="32532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19DD1C-74BA-47FD-AAAC-47B0043EE81B}">
      <dsp:nvSpPr>
        <dsp:cNvPr id="0" name=""/>
        <dsp:cNvSpPr/>
      </dsp:nvSpPr>
      <dsp:spPr>
        <a:xfrm>
          <a:off x="683176" y="2957905"/>
          <a:ext cx="10119211" cy="591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600" tIns="62600" rIns="62600" bIns="62600" numCol="1" spcCol="1270" anchor="ctr" anchorCtr="0">
          <a:noAutofit/>
        </a:bodyPr>
        <a:lstStyle/>
        <a:p>
          <a:pPr marL="0" lvl="0" indent="0" algn="l" defTabSz="666750">
            <a:lnSpc>
              <a:spcPct val="100000"/>
            </a:lnSpc>
            <a:spcBef>
              <a:spcPct val="0"/>
            </a:spcBef>
            <a:spcAft>
              <a:spcPct val="35000"/>
            </a:spcAft>
            <a:buNone/>
          </a:pPr>
          <a:r>
            <a:rPr lang="en-US" sz="1500" b="1" kern="1200"/>
            <a:t>Meeting labels and templates that limit who can record</a:t>
          </a:r>
          <a:r>
            <a:rPr lang="en-US" sz="1500" kern="1200"/>
            <a:t> mean only the organizer or co-organizer can initiate recordings for meetings labeled “Highly Confidential” or special meeting types. </a:t>
          </a:r>
        </a:p>
      </dsp:txBody>
      <dsp:txXfrm>
        <a:off x="683176" y="2957905"/>
        <a:ext cx="10119211" cy="591495"/>
      </dsp:txXfrm>
    </dsp:sp>
    <dsp:sp modelId="{9B6FADF6-5018-4C73-87A1-9141A3970D99}">
      <dsp:nvSpPr>
        <dsp:cNvPr id="0" name=""/>
        <dsp:cNvSpPr/>
      </dsp:nvSpPr>
      <dsp:spPr>
        <a:xfrm>
          <a:off x="0" y="3697274"/>
          <a:ext cx="10802388" cy="591495"/>
        </a:xfrm>
        <a:prstGeom prst="roundRect">
          <a:avLst>
            <a:gd name="adj" fmla="val 10000"/>
          </a:avLst>
        </a:prstGeom>
        <a:solidFill>
          <a:srgbClr val="D962FA"/>
        </a:solidFill>
        <a:ln>
          <a:noFill/>
        </a:ln>
        <a:effectLst/>
      </dsp:spPr>
      <dsp:style>
        <a:lnRef idx="0">
          <a:scrgbClr r="0" g="0" b="0"/>
        </a:lnRef>
        <a:fillRef idx="1">
          <a:scrgbClr r="0" g="0" b="0"/>
        </a:fillRef>
        <a:effectRef idx="0">
          <a:scrgbClr r="0" g="0" b="0"/>
        </a:effectRef>
        <a:fontRef idx="minor"/>
      </dsp:style>
    </dsp:sp>
    <dsp:sp modelId="{4D866E16-F3BA-4BED-8DC0-D49885784148}">
      <dsp:nvSpPr>
        <dsp:cNvPr id="0" name=""/>
        <dsp:cNvSpPr/>
      </dsp:nvSpPr>
      <dsp:spPr>
        <a:xfrm>
          <a:off x="178927" y="3830360"/>
          <a:ext cx="325322" cy="32532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4B1645-DF0B-4EA0-9613-C7CA0CA3E71C}">
      <dsp:nvSpPr>
        <dsp:cNvPr id="0" name=""/>
        <dsp:cNvSpPr/>
      </dsp:nvSpPr>
      <dsp:spPr>
        <a:xfrm>
          <a:off x="683176" y="3697274"/>
          <a:ext cx="10119211" cy="591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600" tIns="62600" rIns="62600" bIns="62600" numCol="1" spcCol="1270" anchor="ctr" anchorCtr="0">
          <a:noAutofit/>
        </a:bodyPr>
        <a:lstStyle/>
        <a:p>
          <a:pPr marL="0" lvl="0" indent="0" algn="l" defTabSz="666750">
            <a:lnSpc>
              <a:spcPct val="100000"/>
            </a:lnSpc>
            <a:spcBef>
              <a:spcPct val="0"/>
            </a:spcBef>
            <a:spcAft>
              <a:spcPct val="35000"/>
            </a:spcAft>
            <a:buNone/>
          </a:pPr>
          <a:r>
            <a:rPr lang="en-US" sz="1500" b="1" kern="1200"/>
            <a:t>Only meeting organizers can download meeting recordings </a:t>
          </a:r>
          <a:r>
            <a:rPr lang="en-US" sz="1500" kern="1200"/>
            <a:t>to keep the meeting data contained and restrict sharing.</a:t>
          </a:r>
        </a:p>
      </dsp:txBody>
      <dsp:txXfrm>
        <a:off x="683176" y="3697274"/>
        <a:ext cx="10119211" cy="591495"/>
      </dsp:txXfrm>
    </dsp:sp>
    <dsp:sp modelId="{D8859DD6-BD9A-4010-9AB0-7E3379F45170}">
      <dsp:nvSpPr>
        <dsp:cNvPr id="0" name=""/>
        <dsp:cNvSpPr/>
      </dsp:nvSpPr>
      <dsp:spPr>
        <a:xfrm>
          <a:off x="0" y="4436643"/>
          <a:ext cx="10802388" cy="591495"/>
        </a:xfrm>
        <a:prstGeom prst="roundRect">
          <a:avLst>
            <a:gd name="adj" fmla="val 10000"/>
          </a:avLst>
        </a:prstGeom>
        <a:solidFill>
          <a:srgbClr val="B22CAF"/>
        </a:solidFill>
        <a:ln>
          <a:noFill/>
        </a:ln>
        <a:effectLst/>
      </dsp:spPr>
      <dsp:style>
        <a:lnRef idx="0">
          <a:scrgbClr r="0" g="0" b="0"/>
        </a:lnRef>
        <a:fillRef idx="1">
          <a:scrgbClr r="0" g="0" b="0"/>
        </a:fillRef>
        <a:effectRef idx="0">
          <a:scrgbClr r="0" g="0" b="0"/>
        </a:effectRef>
        <a:fontRef idx="minor"/>
      </dsp:style>
    </dsp:sp>
    <dsp:sp modelId="{F324677A-4A14-4FB6-AEB2-B7857463C5AF}">
      <dsp:nvSpPr>
        <dsp:cNvPr id="0" name=""/>
        <dsp:cNvSpPr/>
      </dsp:nvSpPr>
      <dsp:spPr>
        <a:xfrm>
          <a:off x="178927" y="4569729"/>
          <a:ext cx="325322" cy="32532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393B77-85C4-4B7B-AD38-87FA00522F2E}">
      <dsp:nvSpPr>
        <dsp:cNvPr id="0" name=""/>
        <dsp:cNvSpPr/>
      </dsp:nvSpPr>
      <dsp:spPr>
        <a:xfrm>
          <a:off x="683176" y="4436643"/>
          <a:ext cx="10119211" cy="591495"/>
        </a:xfrm>
        <a:prstGeom prst="rect">
          <a:avLst/>
        </a:prstGeom>
        <a:solidFill>
          <a:srgbClr val="B22CAF"/>
        </a:solidFill>
        <a:ln>
          <a:noFill/>
        </a:ln>
        <a:effectLst/>
      </dsp:spPr>
      <dsp:style>
        <a:lnRef idx="0">
          <a:scrgbClr r="0" g="0" b="0"/>
        </a:lnRef>
        <a:fillRef idx="0">
          <a:scrgbClr r="0" g="0" b="0"/>
        </a:fillRef>
        <a:effectRef idx="0">
          <a:scrgbClr r="0" g="0" b="0"/>
        </a:effectRef>
        <a:fontRef idx="minor"/>
      </dsp:style>
      <dsp:txBody>
        <a:bodyPr spcFirstLastPara="0" vert="horz" wrap="square" lIns="62600" tIns="62600" rIns="62600" bIns="62600" numCol="1" spcCol="1270" anchor="ctr" anchorCtr="0">
          <a:noAutofit/>
        </a:bodyPr>
        <a:lstStyle/>
        <a:p>
          <a:pPr marL="0" lvl="0" indent="0" algn="l" defTabSz="666750">
            <a:lnSpc>
              <a:spcPct val="100000"/>
            </a:lnSpc>
            <a:spcBef>
              <a:spcPct val="0"/>
            </a:spcBef>
            <a:spcAft>
              <a:spcPct val="35000"/>
            </a:spcAft>
            <a:buNone/>
          </a:pPr>
          <a:r>
            <a:rPr lang="en-US" sz="1500" b="1" kern="1200"/>
            <a:t>The default OneDrive and SharePoint meeting expiration is set to 90 days </a:t>
          </a:r>
          <a:r>
            <a:rPr lang="en-US" sz="1500" kern="1200"/>
            <a:t>to ensure we minimize the risk of data leakage or cloud storage bloat.</a:t>
          </a:r>
        </a:p>
      </dsp:txBody>
      <dsp:txXfrm>
        <a:off x="683176" y="4436643"/>
        <a:ext cx="10119211" cy="5914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18F2F5-A01C-4EFB-B744-4F24171D631A}">
      <dsp:nvSpPr>
        <dsp:cNvPr id="0" name=""/>
        <dsp:cNvSpPr/>
      </dsp:nvSpPr>
      <dsp:spPr>
        <a:xfrm>
          <a:off x="3443" y="133704"/>
          <a:ext cx="3357302" cy="518400"/>
        </a:xfrm>
        <a:prstGeom prst="rect">
          <a:avLst/>
        </a:prstGeom>
        <a:solidFill>
          <a:srgbClr val="0B87DE"/>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a:t>Data access through Graph</a:t>
          </a:r>
        </a:p>
      </dsp:txBody>
      <dsp:txXfrm>
        <a:off x="3443" y="133704"/>
        <a:ext cx="3357302" cy="518400"/>
      </dsp:txXfrm>
    </dsp:sp>
    <dsp:sp modelId="{89CE7A81-1F90-48A2-995D-894F931437EB}">
      <dsp:nvSpPr>
        <dsp:cNvPr id="0" name=""/>
        <dsp:cNvSpPr/>
      </dsp:nvSpPr>
      <dsp:spPr>
        <a:xfrm>
          <a:off x="3443" y="652104"/>
          <a:ext cx="3357302" cy="2191024"/>
        </a:xfrm>
        <a:prstGeom prst="rect">
          <a:avLst/>
        </a:prstGeom>
        <a:solidFill>
          <a:schemeClr val="bg1"/>
        </a:solidFill>
        <a:ln w="1905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User </a:t>
          </a:r>
          <a:r>
            <a:rPr lang="en-US" sz="1800" b="1" kern="1200"/>
            <a:t>self-consent is disabled </a:t>
          </a:r>
          <a:r>
            <a:rPr lang="en-US" sz="1800" kern="1200"/>
            <a:t>within the Microsoft tenant</a:t>
          </a:r>
        </a:p>
        <a:p>
          <a:pPr marL="171450" lvl="1" indent="-171450" algn="l" defTabSz="800100" rtl="0">
            <a:lnSpc>
              <a:spcPct val="90000"/>
            </a:lnSpc>
            <a:spcBef>
              <a:spcPct val="0"/>
            </a:spcBef>
            <a:spcAft>
              <a:spcPct val="15000"/>
            </a:spcAft>
            <a:buChar char="•"/>
          </a:pPr>
          <a:r>
            <a:rPr lang="en-US" sz="1800" kern="1200"/>
            <a:t>Apps consuming Microsoft 365 Graph APIs vetted for </a:t>
          </a:r>
          <a:r>
            <a:rPr lang="en-US" sz="1800" b="1" kern="1200"/>
            <a:t>least privilege consents</a:t>
          </a:r>
          <a:r>
            <a:rPr lang="en-US" sz="1800" kern="1200">
              <a:latin typeface="Segoe UI Semibold"/>
            </a:rPr>
            <a:t> </a:t>
          </a:r>
          <a:endParaRPr lang="en-US" sz="1800" kern="1200"/>
        </a:p>
        <a:p>
          <a:pPr marL="171450" lvl="1" indent="-171450" algn="l" defTabSz="800100">
            <a:lnSpc>
              <a:spcPct val="90000"/>
            </a:lnSpc>
            <a:spcBef>
              <a:spcPct val="0"/>
            </a:spcBef>
            <a:spcAft>
              <a:spcPct val="15000"/>
            </a:spcAft>
            <a:buChar char="•"/>
          </a:pPr>
          <a:r>
            <a:rPr lang="en-US" sz="1800" kern="1200"/>
            <a:t>Teams Resource-Specific Consents are </a:t>
          </a:r>
          <a:r>
            <a:rPr lang="en-US" sz="1800" b="1" kern="1200"/>
            <a:t>scoped to label</a:t>
          </a:r>
          <a:endParaRPr lang="en-US" sz="1800" kern="1200"/>
        </a:p>
      </dsp:txBody>
      <dsp:txXfrm>
        <a:off x="3443" y="652104"/>
        <a:ext cx="3357302" cy="2191024"/>
      </dsp:txXfrm>
    </dsp:sp>
    <dsp:sp modelId="{696E2120-C6FD-4221-AD21-011D96DEF273}">
      <dsp:nvSpPr>
        <dsp:cNvPr id="0" name=""/>
        <dsp:cNvSpPr/>
      </dsp:nvSpPr>
      <dsp:spPr>
        <a:xfrm>
          <a:off x="3830767" y="133704"/>
          <a:ext cx="3357302" cy="518400"/>
        </a:xfrm>
        <a:prstGeom prst="rect">
          <a:avLst/>
        </a:prstGeom>
        <a:solidFill>
          <a:srgbClr val="0B87DE"/>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rtl="0">
            <a:lnSpc>
              <a:spcPct val="90000"/>
            </a:lnSpc>
            <a:spcBef>
              <a:spcPct val="0"/>
            </a:spcBef>
            <a:spcAft>
              <a:spcPct val="35000"/>
            </a:spcAft>
            <a:buNone/>
          </a:pPr>
          <a:r>
            <a:rPr lang="en-US" sz="1800" b="1" kern="1200"/>
            <a:t>Custom (Line of Business) apps</a:t>
          </a:r>
        </a:p>
      </dsp:txBody>
      <dsp:txXfrm>
        <a:off x="3830767" y="133704"/>
        <a:ext cx="3357302" cy="518400"/>
      </dsp:txXfrm>
    </dsp:sp>
    <dsp:sp modelId="{85BFD16E-0413-44D9-8459-ACC6007DDCBF}">
      <dsp:nvSpPr>
        <dsp:cNvPr id="0" name=""/>
        <dsp:cNvSpPr/>
      </dsp:nvSpPr>
      <dsp:spPr>
        <a:xfrm>
          <a:off x="3830767" y="652104"/>
          <a:ext cx="3357302" cy="2191024"/>
        </a:xfrm>
        <a:prstGeom prst="rect">
          <a:avLst/>
        </a:prstGeom>
        <a:solidFill>
          <a:schemeClr val="bg1"/>
        </a:solidFill>
        <a:ln w="1905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en-US" sz="1800" kern="1200"/>
            <a:t>Submitted into </a:t>
          </a:r>
          <a:r>
            <a:rPr lang="en-US" sz="1800" b="1" kern="1200"/>
            <a:t>IT intake form</a:t>
          </a:r>
          <a:r>
            <a:rPr lang="en-US" sz="1800" kern="1200">
              <a:latin typeface="Segoe UI Semibold"/>
            </a:rPr>
            <a:t> </a:t>
          </a:r>
          <a:endParaRPr lang="en-US" sz="1800" kern="1200"/>
        </a:p>
        <a:p>
          <a:pPr marL="171450" lvl="1" indent="-171450" algn="l" defTabSz="800100" rtl="0">
            <a:lnSpc>
              <a:spcPct val="90000"/>
            </a:lnSpc>
            <a:spcBef>
              <a:spcPct val="0"/>
            </a:spcBef>
            <a:spcAft>
              <a:spcPct val="15000"/>
            </a:spcAft>
            <a:buChar char="•"/>
          </a:pPr>
          <a:r>
            <a:rPr lang="en-US" sz="1800" b="1" kern="1200"/>
            <a:t>Vetted </a:t>
          </a:r>
          <a:r>
            <a:rPr lang="en-US" sz="1800" kern="1200"/>
            <a:t>for security, privacy, RAI &amp; accessibility impact, code reviewed when required</a:t>
          </a:r>
          <a:r>
            <a:rPr lang="en-US" sz="1800" kern="1200">
              <a:latin typeface="Segoe UI Semibold"/>
            </a:rPr>
            <a:t> </a:t>
          </a:r>
          <a:endParaRPr lang="en-US" sz="1800" kern="1200"/>
        </a:p>
        <a:p>
          <a:pPr marL="171450" lvl="1" indent="-171450" algn="l" defTabSz="800100">
            <a:lnSpc>
              <a:spcPct val="90000"/>
            </a:lnSpc>
            <a:spcBef>
              <a:spcPct val="0"/>
            </a:spcBef>
            <a:spcAft>
              <a:spcPct val="15000"/>
            </a:spcAft>
            <a:buChar char="•"/>
          </a:pPr>
          <a:r>
            <a:rPr lang="en-US" sz="1800" kern="1200"/>
            <a:t>Deployed with </a:t>
          </a:r>
          <a:r>
            <a:rPr lang="en-US" sz="1800" b="1" kern="1200"/>
            <a:t>SG to scope </a:t>
          </a:r>
          <a:r>
            <a:rPr lang="en-US" sz="1800" kern="1200"/>
            <a:t>to required audience</a:t>
          </a:r>
        </a:p>
      </dsp:txBody>
      <dsp:txXfrm>
        <a:off x="3830767" y="652104"/>
        <a:ext cx="3357302" cy="2191024"/>
      </dsp:txXfrm>
    </dsp:sp>
    <dsp:sp modelId="{B5CD678D-E968-4BA6-A418-66777EE1D70E}">
      <dsp:nvSpPr>
        <dsp:cNvPr id="0" name=""/>
        <dsp:cNvSpPr/>
      </dsp:nvSpPr>
      <dsp:spPr>
        <a:xfrm>
          <a:off x="7658092" y="133704"/>
          <a:ext cx="3357302" cy="518400"/>
        </a:xfrm>
        <a:prstGeom prst="rect">
          <a:avLst/>
        </a:prstGeom>
        <a:solidFill>
          <a:srgbClr val="0B87DE"/>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rtl="0">
            <a:lnSpc>
              <a:spcPct val="90000"/>
            </a:lnSpc>
            <a:spcBef>
              <a:spcPct val="0"/>
            </a:spcBef>
            <a:spcAft>
              <a:spcPct val="35000"/>
            </a:spcAft>
            <a:buNone/>
          </a:pPr>
          <a:r>
            <a:rPr lang="en-US" sz="1800" b="1" kern="1200"/>
            <a:t>Partner (Third-party) apps</a:t>
          </a:r>
        </a:p>
      </dsp:txBody>
      <dsp:txXfrm>
        <a:off x="7658092" y="133704"/>
        <a:ext cx="3357302" cy="518400"/>
      </dsp:txXfrm>
    </dsp:sp>
    <dsp:sp modelId="{C9291D7E-7AED-4FEB-8640-BE77DD6FCE65}">
      <dsp:nvSpPr>
        <dsp:cNvPr id="0" name=""/>
        <dsp:cNvSpPr/>
      </dsp:nvSpPr>
      <dsp:spPr>
        <a:xfrm>
          <a:off x="7658092" y="652104"/>
          <a:ext cx="3357302" cy="2191024"/>
        </a:xfrm>
        <a:prstGeom prst="rect">
          <a:avLst/>
        </a:prstGeom>
        <a:solidFill>
          <a:schemeClr val="bg1"/>
        </a:solidFill>
        <a:ln w="1905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New 3P apps are </a:t>
          </a:r>
          <a:r>
            <a:rPr lang="en-US" sz="1800" b="1" kern="1200"/>
            <a:t>off by default</a:t>
          </a:r>
          <a:endParaRPr lang="en-US" sz="1800" b="0" kern="1200"/>
        </a:p>
        <a:p>
          <a:pPr marL="171450" lvl="1" indent="-171450" algn="l" defTabSz="800100" rtl="0">
            <a:lnSpc>
              <a:spcPct val="90000"/>
            </a:lnSpc>
            <a:spcBef>
              <a:spcPct val="0"/>
            </a:spcBef>
            <a:spcAft>
              <a:spcPct val="15000"/>
            </a:spcAft>
            <a:buChar char="•"/>
          </a:pPr>
          <a:r>
            <a:rPr lang="en-US" sz="1800" kern="1200"/>
            <a:t>3P must be </a:t>
          </a:r>
          <a:r>
            <a:rPr lang="en-US" sz="1800" b="1" kern="1200"/>
            <a:t>Microsoft 365 Certified</a:t>
          </a:r>
          <a:r>
            <a:rPr lang="en-US" sz="1800" kern="1200">
              <a:latin typeface="Segoe UI Semibold"/>
            </a:rPr>
            <a:t> </a:t>
          </a:r>
        </a:p>
        <a:p>
          <a:pPr marL="171450" lvl="1" indent="-171450" algn="l" defTabSz="800100">
            <a:lnSpc>
              <a:spcPct val="90000"/>
            </a:lnSpc>
            <a:spcBef>
              <a:spcPct val="0"/>
            </a:spcBef>
            <a:spcAft>
              <a:spcPct val="15000"/>
            </a:spcAft>
            <a:buChar char="•"/>
          </a:pPr>
          <a:r>
            <a:rPr lang="en-US" sz="1800" kern="1200"/>
            <a:t>Licensing, procurement and </a:t>
          </a:r>
          <a:r>
            <a:rPr lang="en-US" sz="1800" b="1" kern="1200"/>
            <a:t>3P governance approved</a:t>
          </a:r>
        </a:p>
        <a:p>
          <a:pPr marL="171450" lvl="1" indent="-171450" algn="l" defTabSz="800100" rtl="0">
            <a:lnSpc>
              <a:spcPct val="90000"/>
            </a:lnSpc>
            <a:spcBef>
              <a:spcPct val="0"/>
            </a:spcBef>
            <a:spcAft>
              <a:spcPct val="15000"/>
            </a:spcAft>
            <a:buChar char="•"/>
          </a:pPr>
          <a:r>
            <a:rPr lang="en-US" sz="1800" kern="1200"/>
            <a:t>Teams “Request an app” configured to </a:t>
          </a:r>
          <a:r>
            <a:rPr lang="en-US" sz="1800" b="1" kern="1200"/>
            <a:t>IT intake form</a:t>
          </a:r>
          <a:r>
            <a:rPr lang="en-US" sz="1800" kern="1200">
              <a:latin typeface="Segoe UI Semibold"/>
            </a:rPr>
            <a:t> </a:t>
          </a:r>
          <a:endParaRPr lang="en-US" sz="1800" kern="1200"/>
        </a:p>
      </dsp:txBody>
      <dsp:txXfrm>
        <a:off x="7658092" y="652104"/>
        <a:ext cx="3357302" cy="21910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B8930D-56F5-4C74-AB87-673E2D9AD52E}">
      <dsp:nvSpPr>
        <dsp:cNvPr id="0" name=""/>
        <dsp:cNvSpPr/>
      </dsp:nvSpPr>
      <dsp:spPr>
        <a:xfrm rot="10800000">
          <a:off x="2287233" y="73"/>
          <a:ext cx="8419779" cy="665847"/>
        </a:xfrm>
        <a:prstGeom prst="homePlate">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3620"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b="1" kern="1200"/>
            <a:t>Data hygiene foundation </a:t>
          </a:r>
          <a:r>
            <a:rPr lang="en-US" sz="1600" kern="1200"/>
            <a:t>so you can trust your data estate as employees build/use agents.</a:t>
          </a:r>
        </a:p>
      </dsp:txBody>
      <dsp:txXfrm rot="10800000">
        <a:off x="2453695" y="73"/>
        <a:ext cx="8253317" cy="665847"/>
      </dsp:txXfrm>
    </dsp:sp>
    <dsp:sp modelId="{18D55E4D-B05C-4A6E-9615-5B1BA9AE38E0}">
      <dsp:nvSpPr>
        <dsp:cNvPr id="0" name=""/>
        <dsp:cNvSpPr/>
      </dsp:nvSpPr>
      <dsp:spPr>
        <a:xfrm>
          <a:off x="1954309" y="73"/>
          <a:ext cx="665847" cy="665847"/>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A48362-7E94-499F-B256-FA3FA55E85A7}">
      <dsp:nvSpPr>
        <dsp:cNvPr id="0" name=""/>
        <dsp:cNvSpPr/>
      </dsp:nvSpPr>
      <dsp:spPr>
        <a:xfrm rot="10800000">
          <a:off x="2287233" y="860995"/>
          <a:ext cx="8419779" cy="665847"/>
        </a:xfrm>
        <a:prstGeom prst="homePlate">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3620"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b="1" kern="1200"/>
            <a:t>Empower employees to build personal agents </a:t>
          </a:r>
          <a:r>
            <a:rPr lang="en-US" sz="1600" kern="1200"/>
            <a:t>with access to services and data sources employees already have access to – help automate and accelerate employee tasks.</a:t>
          </a:r>
        </a:p>
      </dsp:txBody>
      <dsp:txXfrm rot="10800000">
        <a:off x="2453695" y="860995"/>
        <a:ext cx="8253317" cy="665847"/>
      </dsp:txXfrm>
    </dsp:sp>
    <dsp:sp modelId="{25AB6753-0CFC-4D88-AB3B-44C412EA2033}">
      <dsp:nvSpPr>
        <dsp:cNvPr id="0" name=""/>
        <dsp:cNvSpPr/>
      </dsp:nvSpPr>
      <dsp:spPr>
        <a:xfrm>
          <a:off x="1954309" y="860995"/>
          <a:ext cx="665847" cy="665847"/>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213426-6489-4B89-86B6-253BE7B46483}">
      <dsp:nvSpPr>
        <dsp:cNvPr id="0" name=""/>
        <dsp:cNvSpPr/>
      </dsp:nvSpPr>
      <dsp:spPr>
        <a:xfrm rot="10800000">
          <a:off x="2287233" y="1721918"/>
          <a:ext cx="8419779" cy="665847"/>
        </a:xfrm>
        <a:prstGeom prst="homePlate">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3620"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b="1" kern="1200"/>
            <a:t>Empower businesses to quickly build agents with known lower risk patterns</a:t>
          </a:r>
          <a:r>
            <a:rPr lang="en-US" sz="1600" kern="1200"/>
            <a:t> to accelerate business. </a:t>
          </a:r>
        </a:p>
      </dsp:txBody>
      <dsp:txXfrm rot="10800000">
        <a:off x="2453695" y="1721918"/>
        <a:ext cx="8253317" cy="665847"/>
      </dsp:txXfrm>
    </dsp:sp>
    <dsp:sp modelId="{4DE0F0B4-49E6-4CAB-948A-59BB934967DE}">
      <dsp:nvSpPr>
        <dsp:cNvPr id="0" name=""/>
        <dsp:cNvSpPr/>
      </dsp:nvSpPr>
      <dsp:spPr>
        <a:xfrm>
          <a:off x="1954309" y="1721918"/>
          <a:ext cx="665847" cy="665847"/>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366E16-D982-4D29-B1AE-1DBCE9F75EC0}">
      <dsp:nvSpPr>
        <dsp:cNvPr id="0" name=""/>
        <dsp:cNvSpPr/>
      </dsp:nvSpPr>
      <dsp:spPr>
        <a:xfrm rot="10800000">
          <a:off x="2287233" y="2582840"/>
          <a:ext cx="8419779" cy="665847"/>
        </a:xfrm>
        <a:prstGeom prst="homePlate">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3620"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b="1" kern="1200"/>
            <a:t>Enable engineering teams with a smooth path </a:t>
          </a:r>
          <a:r>
            <a:rPr lang="en-US" sz="1600" kern="1200"/>
            <a:t>to develop agents against all of the services &amp; sources they need with a path to release to the company.</a:t>
          </a:r>
        </a:p>
      </dsp:txBody>
      <dsp:txXfrm rot="10800000">
        <a:off x="2453695" y="2582840"/>
        <a:ext cx="8253317" cy="665847"/>
      </dsp:txXfrm>
    </dsp:sp>
    <dsp:sp modelId="{D1E4BC1B-BC91-4683-9A99-466012B3B9C6}">
      <dsp:nvSpPr>
        <dsp:cNvPr id="0" name=""/>
        <dsp:cNvSpPr/>
      </dsp:nvSpPr>
      <dsp:spPr>
        <a:xfrm>
          <a:off x="1954309" y="2582840"/>
          <a:ext cx="665847" cy="665847"/>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0195E7-6446-4691-8905-C1281E7EDA22}">
      <dsp:nvSpPr>
        <dsp:cNvPr id="0" name=""/>
        <dsp:cNvSpPr/>
      </dsp:nvSpPr>
      <dsp:spPr>
        <a:xfrm rot="10800000">
          <a:off x="2287233" y="3443762"/>
          <a:ext cx="8419779" cy="665847"/>
        </a:xfrm>
        <a:prstGeom prst="homePlate">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3620"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b="1" kern="1200"/>
            <a:t>Accelerate innovation through agent and automation templates and a Center of Excellence </a:t>
          </a:r>
          <a:r>
            <a:rPr lang="en-US" sz="1600" kern="1200"/>
            <a:t>to help businesses think through their opportunities.</a:t>
          </a:r>
        </a:p>
      </dsp:txBody>
      <dsp:txXfrm rot="10800000">
        <a:off x="2453695" y="3443762"/>
        <a:ext cx="8253317" cy="665847"/>
      </dsp:txXfrm>
    </dsp:sp>
    <dsp:sp modelId="{D1D3FBC9-D1E6-4D58-ABF2-71F771590202}">
      <dsp:nvSpPr>
        <dsp:cNvPr id="0" name=""/>
        <dsp:cNvSpPr/>
      </dsp:nvSpPr>
      <dsp:spPr>
        <a:xfrm>
          <a:off x="1932036" y="3454895"/>
          <a:ext cx="665847" cy="665847"/>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AEE9B6-CE2A-4FD7-ACCE-E2295B506501}">
      <dsp:nvSpPr>
        <dsp:cNvPr id="0" name=""/>
        <dsp:cNvSpPr/>
      </dsp:nvSpPr>
      <dsp:spPr>
        <a:xfrm rot="10800000">
          <a:off x="2287233" y="4287978"/>
          <a:ext cx="8419779" cy="665847"/>
        </a:xfrm>
        <a:prstGeom prst="homePlate">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3620"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b="1" kern="1200"/>
            <a:t>Re-imagine employee experiences and task execution </a:t>
          </a:r>
          <a:r>
            <a:rPr lang="en-US" sz="1600" kern="1200"/>
            <a:t>to simplify and optimize employee productivity.</a:t>
          </a:r>
        </a:p>
      </dsp:txBody>
      <dsp:txXfrm rot="10800000">
        <a:off x="2453695" y="4287978"/>
        <a:ext cx="8253317" cy="665847"/>
      </dsp:txXfrm>
    </dsp:sp>
    <dsp:sp modelId="{E7BA36BB-616B-4BE0-B7F8-CF9AD716301C}">
      <dsp:nvSpPr>
        <dsp:cNvPr id="0" name=""/>
        <dsp:cNvSpPr/>
      </dsp:nvSpPr>
      <dsp:spPr>
        <a:xfrm>
          <a:off x="1932036" y="4304758"/>
          <a:ext cx="665847" cy="665847"/>
        </a:xfrm>
        <a:prstGeom prst="ellipse">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C1868-81E2-47AD-A0CA-8BC794D7BB91}" type="datetimeFigureOut">
              <a:rPr lang="en-US" smtClean="0"/>
              <a:t>5/14/2025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39E19-974F-4B90-B9A5-596933717C14}" type="slidenum">
              <a:rPr lang="en-US" smtClean="0"/>
              <a:t>‹#›</a:t>
            </a:fld>
            <a:endParaRPr lang="en-US"/>
          </a:p>
        </p:txBody>
      </p:sp>
    </p:spTree>
    <p:extLst>
      <p:ext uri="{BB962C8B-B14F-4D97-AF65-F5344CB8AC3E}">
        <p14:creationId xmlns:p14="http://schemas.microsoft.com/office/powerpoint/2010/main" val="418656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4</a:t>
            </a:fld>
            <a:endParaRPr lang="en-US"/>
          </a:p>
        </p:txBody>
      </p:sp>
    </p:spTree>
    <p:extLst>
      <p:ext uri="{BB962C8B-B14F-4D97-AF65-F5344CB8AC3E}">
        <p14:creationId xmlns:p14="http://schemas.microsoft.com/office/powerpoint/2010/main" val="1345151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D86E2-01B3-C4C4-C58E-B5FC9141AF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993F9A-8FDA-030E-1E43-34C5D1A6B94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8DA4C74-5D90-51E2-35D4-C696DC4CA2C4}"/>
              </a:ext>
            </a:extLst>
          </p:cNvPr>
          <p:cNvSpPr>
            <a:spLocks noGrp="1"/>
          </p:cNvSpPr>
          <p:nvPr>
            <p:ph type="body" idx="1"/>
          </p:nvPr>
        </p:nvSpPr>
        <p:spPr/>
        <p:txBody>
          <a:bodyPr/>
          <a:lstStyle/>
          <a:p>
            <a:r>
              <a:rPr lang="en-US" sz="1800"/>
              <a:t>At Ignite, we introduced our vision and strategy for Copilot + Agents. </a:t>
            </a:r>
          </a:p>
          <a:p>
            <a:r>
              <a:rPr lang="en-US" sz="1800"/>
              <a:t>It all starts with people and human ingenuity. </a:t>
            </a:r>
          </a:p>
          <a:p>
            <a:r>
              <a:rPr lang="en-US" sz="1800" b="1"/>
              <a:t>We envision every employee having a Copilot – their trusted AI assistant. Copilot understands you and your work context, and it provides a consistent user experience to interact with AI. </a:t>
            </a:r>
          </a:p>
          <a:p>
            <a:r>
              <a:rPr lang="en-US" sz="1800" b="1"/>
              <a:t>Agents augment Copilot by adding skills and knowledge to automate tasks and business processes.</a:t>
            </a:r>
          </a:p>
          <a:p>
            <a:endParaRPr lang="en-US" sz="1800" b="1"/>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b="1"/>
              <a:t>Our ambition is to empower every employee with a Copilot and to transform every process with agents.</a:t>
            </a:r>
          </a:p>
          <a:p>
            <a:endParaRPr lang="en-US" sz="1800"/>
          </a:p>
          <a:p>
            <a:r>
              <a:rPr lang="en-US" sz="1800"/>
              <a:t>Importantly, we provide governance and controls for data protection, agent management, and the reporting needed to measure business outcomes.  </a:t>
            </a:r>
            <a:r>
              <a:rPr lang="en-US" sz="1600">
                <a:effectLst/>
                <a:latin typeface="Aptos" panose="020B0004020202020204" pitchFamily="34" charset="0"/>
                <a:ea typeface="Aptos" panose="020B0004020202020204" pitchFamily="34" charset="0"/>
                <a:cs typeface="Times New Roman" panose="02020603050405020304" pitchFamily="18" charset="0"/>
              </a:rPr>
              <a:t>This is what we announced at Ignite as the “Copilot Control System”. </a:t>
            </a:r>
            <a:endParaRPr lang="en-US" sz="1600">
              <a:cs typeface="Segoe Sans Display"/>
            </a:endParaRPr>
          </a:p>
          <a:p>
            <a:endParaRPr lang="en-US" sz="1800">
              <a:cs typeface="Segoe Sans Display"/>
            </a:endParaRPr>
          </a:p>
        </p:txBody>
      </p:sp>
      <p:sp>
        <p:nvSpPr>
          <p:cNvPr id="4" name="Slide Number Placeholder 3">
            <a:extLst>
              <a:ext uri="{FF2B5EF4-FFF2-40B4-BE49-F238E27FC236}">
                <a16:creationId xmlns:a16="http://schemas.microsoft.com/office/drawing/2014/main" id="{208A2BCB-3640-4896-6C23-30EC5F889E85}"/>
              </a:ext>
            </a:extLst>
          </p:cNvPr>
          <p:cNvSpPr>
            <a:spLocks noGrp="1"/>
          </p:cNvSpPr>
          <p:nvPr>
            <p:ph type="sldNum" sz="quarter" idx="5"/>
          </p:nvPr>
        </p:nvSpPr>
        <p:spPr/>
        <p:txBody>
          <a:bodyPr/>
          <a:lstStyle/>
          <a:p>
            <a:pPr marL="0" marR="0" lvl="0" indent="0" algn="r" defTabSz="178647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786473"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664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Slide Summary:</a:t>
            </a:r>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5/14/2025 2:06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89945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37FB9-1D16-9315-2AE5-599D776DFA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778C9D-436A-287F-6FC5-C9558962D0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94C4D7-01C5-70B6-69D0-9BD39A3FA7ED}"/>
              </a:ext>
            </a:extLst>
          </p:cNvPr>
          <p:cNvSpPr>
            <a:spLocks noGrp="1"/>
          </p:cNvSpPr>
          <p:nvPr>
            <p:ph type="body" idx="1"/>
          </p:nvPr>
        </p:nvSpPr>
        <p:spPr/>
        <p:txBody>
          <a:bodyPr/>
          <a:lstStyle/>
          <a:p>
            <a:r>
              <a:rPr lang="en-US"/>
              <a:t>We have all heard different shades of customer pain points with our current PPAC experience and these pain points touch every single stakeholder across the organization –</a:t>
            </a:r>
          </a:p>
          <a:p>
            <a:endParaRPr lang="en-US"/>
          </a:p>
          <a:p>
            <a:pPr marL="228600" indent="-228600">
              <a:buAutoNum type="arabicPeriod"/>
            </a:pPr>
            <a:r>
              <a:rPr lang="en-US"/>
              <a:t>The CIO, COE and Power Platform practice leads who need a better way to manage their environments, governance, visibility &amp; policy features</a:t>
            </a:r>
          </a:p>
          <a:p>
            <a:pPr marL="228600" indent="-228600">
              <a:buAutoNum type="arabicPeriod"/>
            </a:pPr>
            <a:r>
              <a:rPr lang="en-US"/>
              <a:t>The CISO who are concerned about the way security is handled across solutions</a:t>
            </a:r>
          </a:p>
          <a:p>
            <a:pPr marL="228600" indent="-228600">
              <a:buAutoNum type="arabicPeriod"/>
            </a:pPr>
            <a:r>
              <a:rPr lang="en-US"/>
              <a:t>And the enterprise architects who are concerned about scalability.</a:t>
            </a:r>
          </a:p>
          <a:p>
            <a:endParaRPr lang="en-US"/>
          </a:p>
          <a:p>
            <a:endParaRPr lang="en-US"/>
          </a:p>
        </p:txBody>
      </p:sp>
      <p:sp>
        <p:nvSpPr>
          <p:cNvPr id="4" name="Slide Number Placeholder 3">
            <a:extLst>
              <a:ext uri="{FF2B5EF4-FFF2-40B4-BE49-F238E27FC236}">
                <a16:creationId xmlns:a16="http://schemas.microsoft.com/office/drawing/2014/main" id="{C1166C1B-503F-E03D-4341-02604DF5A828}"/>
              </a:ext>
            </a:extLst>
          </p:cNvPr>
          <p:cNvSpPr>
            <a:spLocks noGrp="1"/>
          </p:cNvSpPr>
          <p:nvPr>
            <p:ph type="sldNum" sz="quarter" idx="5"/>
          </p:nvPr>
        </p:nvSpPr>
        <p:spPr/>
        <p:txBody>
          <a:bodyPr/>
          <a:lstStyle/>
          <a:p>
            <a:fld id="{F7C39E19-974F-4B90-B9A5-596933717C14}" type="slidenum">
              <a:rPr lang="en-US" smtClean="0"/>
              <a:t>32</a:t>
            </a:fld>
            <a:endParaRPr lang="en-US"/>
          </a:p>
        </p:txBody>
      </p:sp>
    </p:spTree>
    <p:extLst>
      <p:ext uri="{BB962C8B-B14F-4D97-AF65-F5344CB8AC3E}">
        <p14:creationId xmlns:p14="http://schemas.microsoft.com/office/powerpoint/2010/main" val="2190950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34</a:t>
            </a:fld>
            <a:endParaRPr lang="en-US"/>
          </a:p>
        </p:txBody>
      </p:sp>
    </p:spTree>
    <p:extLst>
      <p:ext uri="{BB962C8B-B14F-4D97-AF65-F5344CB8AC3E}">
        <p14:creationId xmlns:p14="http://schemas.microsoft.com/office/powerpoint/2010/main" val="1691981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B7E2D-7DCC-27E3-09E3-55CDBB4513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890DD1-E652-3E7A-5AA2-CEACEA2DB0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F0B08E-9472-E8CE-DB83-462DF52C919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D6E2287-AD2C-46E1-379C-314F9F71B2DD}"/>
              </a:ext>
            </a:extLst>
          </p:cNvPr>
          <p:cNvSpPr>
            <a:spLocks noGrp="1"/>
          </p:cNvSpPr>
          <p:nvPr>
            <p:ph type="sldNum" sz="quarter" idx="5"/>
          </p:nvPr>
        </p:nvSpPr>
        <p:spPr/>
        <p:txBody>
          <a:bodyPr/>
          <a:lstStyle/>
          <a:p>
            <a:fld id="{F7C39E19-974F-4B90-B9A5-596933717C14}" type="slidenum">
              <a:rPr lang="en-US" smtClean="0"/>
              <a:t>35</a:t>
            </a:fld>
            <a:endParaRPr lang="en-US"/>
          </a:p>
        </p:txBody>
      </p:sp>
    </p:spTree>
    <p:extLst>
      <p:ext uri="{BB962C8B-B14F-4D97-AF65-F5344CB8AC3E}">
        <p14:creationId xmlns:p14="http://schemas.microsoft.com/office/powerpoint/2010/main" val="3763543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200">
                <a:effectLst/>
                <a:latin typeface="Aptos" panose="020B0004020202020204" pitchFamily="34" charset="0"/>
                <a:ea typeface="Aptos" panose="020B0004020202020204" pitchFamily="34" charset="0"/>
                <a:cs typeface="Times New Roman" panose="02020603050405020304" pitchFamily="18" charset="0"/>
              </a:rPr>
              <a:t>We’ve been actively working to break down service management silos and separate governance processes. </a:t>
            </a:r>
            <a:r>
              <a:rPr lang="en-US" sz="1200" b="1">
                <a:effectLst/>
                <a:latin typeface="Aptos" panose="020B0004020202020204" pitchFamily="34" charset="0"/>
                <a:ea typeface="Aptos" panose="020B0004020202020204" pitchFamily="34" charset="0"/>
                <a:cs typeface="Times New Roman" panose="02020603050405020304" pitchFamily="18" charset="0"/>
              </a:rPr>
              <a:t>Our approach views M365 apps, add-ins, and agents as unified capabilities that deliver value to the organization</a:t>
            </a:r>
            <a:r>
              <a:rPr lang="en-US" sz="1200">
                <a:effectLst/>
                <a:latin typeface="Aptos" panose="020B0004020202020204" pitchFamily="34" charset="0"/>
                <a:ea typeface="Aptos" panose="020B0004020202020204" pitchFamily="34" charset="0"/>
                <a:cs typeface="Times New Roman" panose="02020603050405020304" pitchFamily="18" charset="0"/>
              </a:rPr>
              <a:t>. From a governance perspective, they share a common foundation: all are designed to </a:t>
            </a:r>
            <a:r>
              <a:rPr lang="en-US" sz="1200" b="1">
                <a:effectLst/>
                <a:latin typeface="Aptos" panose="020B0004020202020204" pitchFamily="34" charset="0"/>
                <a:ea typeface="Aptos" panose="020B0004020202020204" pitchFamily="34" charset="0"/>
                <a:cs typeface="Times New Roman" panose="02020603050405020304" pitchFamily="18" charset="0"/>
              </a:rPr>
              <a:t>enhance employee productivity and business operations while securely processing and managing M365 data.</a:t>
            </a:r>
            <a:endParaRPr lang="en-US" sz="12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200">
                <a:effectLst/>
                <a:latin typeface="Aptos" panose="020B0004020202020204" pitchFamily="34" charset="0"/>
                <a:ea typeface="Aptos" panose="020B0004020202020204" pitchFamily="34" charset="0"/>
                <a:cs typeface="Times New Roman" panose="02020603050405020304" pitchFamily="18" charset="0"/>
              </a:rPr>
              <a:t>There’re few major things that we do: We protect our data by disabling user self-consent in Graph API. Each service requiring consent is validated to ensure minimal permissions. Business applications are published after thorough review. New partner apps are disabled by default and must have M365 Certification to proceed through onboarding.</a:t>
            </a:r>
          </a:p>
          <a:p>
            <a:endParaRPr lang="en-US"/>
          </a:p>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36</a:t>
            </a:fld>
            <a:endParaRPr lang="en-US"/>
          </a:p>
        </p:txBody>
      </p:sp>
    </p:spTree>
    <p:extLst>
      <p:ext uri="{BB962C8B-B14F-4D97-AF65-F5344CB8AC3E}">
        <p14:creationId xmlns:p14="http://schemas.microsoft.com/office/powerpoint/2010/main" val="2364428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help you with adoption, the Copilot Readiness Hub is an open one stop shop for content, organized by role for your Copilot for Microsoft 365 journey.  </a:t>
            </a:r>
          </a:p>
          <a:p>
            <a:endParaRPr lang="en-US"/>
          </a:p>
          <a:p>
            <a:r>
              <a:rPr lang="en-US"/>
              <a:t>You can use its recommendations to prepare and plan for your deployment, create a user experience strategy as I’ve presented today, and an adoption plan. </a:t>
            </a:r>
          </a:p>
          <a:p>
            <a:endParaRPr lang="en-US"/>
          </a:p>
          <a:p>
            <a:r>
              <a:rPr lang="en-US"/>
              <a:t>And as Copilot continues to evolve, keep coming back for new content that is published regularly.  </a:t>
            </a:r>
          </a:p>
          <a:p>
            <a:endParaRPr lang="en-US"/>
          </a:p>
          <a:p>
            <a:r>
              <a:rPr lang="en-US"/>
              <a:t>You can also join the Copilot for Microsoft 365 community to get your questions answered and meet others who are leveraging Copilot for Microsoft 365 right now.</a:t>
            </a: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BEF674-687C-4523-AB9A-39F3E48DCA2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86956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000">
                <a:latin typeface="Segoe UI" panose="020B0502040204020203" pitchFamily="34" charset="0"/>
                <a:cs typeface="Segoe UI" panose="020B0502040204020203" pitchFamily="34" charset="0"/>
              </a:rPr>
              <a:t>And Microsoft runs on trust. We are committed to security, privacy, and compliance across everything we do, and our approach to AI is no different. </a:t>
            </a:r>
          </a:p>
          <a:p>
            <a:pPr fontAlgn="base"/>
            <a:endParaRPr lang="en-US" sz="1000">
              <a:latin typeface="Segoe UI" panose="020B0502040204020203" pitchFamily="34" charset="0"/>
              <a:cs typeface="Segoe UI" panose="020B0502040204020203" pitchFamily="34" charset="0"/>
            </a:endParaRPr>
          </a:p>
          <a:p>
            <a:pPr fontAlgn="base"/>
            <a:r>
              <a:rPr lang="en-US" sz="1000">
                <a:latin typeface="Segoe UI" panose="020B0502040204020203" pitchFamily="34" charset="0"/>
                <a:cs typeface="Segoe UI" panose="020B0502040204020203" pitchFamily="34" charset="0"/>
              </a:rPr>
              <a:t>Trust has been a fundamental promise we have built into the Microsoft Cloud since the very beginning. </a:t>
            </a:r>
          </a:p>
          <a:p>
            <a:pPr fontAlgn="base"/>
            <a:r>
              <a:rPr lang="en-US" sz="1000">
                <a:latin typeface="Segoe UI" panose="020B0502040204020203" pitchFamily="34" charset="0"/>
                <a:cs typeface="Segoe UI" panose="020B0502040204020203" pitchFamily="34" charset="0"/>
              </a:rPr>
              <a:t> </a:t>
            </a:r>
          </a:p>
          <a:p>
            <a:pPr fontAlgn="base"/>
            <a:r>
              <a:rPr lang="en-US" sz="1000">
                <a:latin typeface="Segoe UI" panose="020B0502040204020203" pitchFamily="34" charset="0"/>
                <a:cs typeface="Segoe UI" panose="020B0502040204020203" pitchFamily="34" charset="0"/>
              </a:rPr>
              <a:t>Data is the fuel that powers AI technology – and you need to trust what your technology partners are doing with your data. </a:t>
            </a:r>
          </a:p>
          <a:p>
            <a:pPr fontAlgn="base"/>
            <a:endParaRPr lang="en-US" sz="1000">
              <a:latin typeface="Segoe UI" panose="020B0502040204020203" pitchFamily="34" charset="0"/>
              <a:cs typeface="Segoe UI" panose="020B0502040204020203" pitchFamily="34" charset="0"/>
            </a:endParaRPr>
          </a:p>
          <a:p>
            <a:pPr fontAlgn="base"/>
            <a:r>
              <a:rPr lang="en-US" sz="1000">
                <a:latin typeface="Segoe UI" panose="020B0502040204020203" pitchFamily="34" charset="0"/>
                <a:cs typeface="Segoe UI" panose="020B0502040204020203" pitchFamily="34" charset="0"/>
              </a:rPr>
              <a:t>First, your data is your data. It is not our data. It is your data. That means it is yours to own and control. Your data to choose how you want to leverage and monetize.</a:t>
            </a:r>
          </a:p>
          <a:p>
            <a:pPr fontAlgn="base"/>
            <a:r>
              <a:rPr lang="en-US" sz="1000">
                <a:latin typeface="Segoe UI" panose="020B0502040204020203" pitchFamily="34" charset="0"/>
                <a:cs typeface="Segoe UI" panose="020B0502040204020203" pitchFamily="34" charset="0"/>
              </a:rPr>
              <a:t> </a:t>
            </a:r>
          </a:p>
          <a:p>
            <a:pPr fontAlgn="base"/>
            <a:r>
              <a:rPr lang="en-US" sz="1000">
                <a:latin typeface="Segoe UI" panose="020B0502040204020203" pitchFamily="34" charset="0"/>
                <a:cs typeface="Segoe UI" panose="020B0502040204020203" pitchFamily="34" charset="0"/>
              </a:rPr>
              <a:t>Your data is not used to train or enrich the foundational AI models used by others without your permission, so you don’t have to worry about anyone other than your organization benefiting from AI that is trained on your data. </a:t>
            </a:r>
          </a:p>
          <a:p>
            <a:pPr fontAlgn="base"/>
            <a:r>
              <a:rPr lang="en-US" sz="1000">
                <a:latin typeface="Segoe UI" panose="020B0502040204020203" pitchFamily="34" charset="0"/>
                <a:cs typeface="Segoe UI" panose="020B0502040204020203" pitchFamily="34" charset="0"/>
              </a:rPr>
              <a:t> </a:t>
            </a:r>
          </a:p>
          <a:p>
            <a:pPr fontAlgn="base"/>
            <a:r>
              <a:rPr lang="en-US" sz="1000">
                <a:latin typeface="Segoe UI" panose="020B0502040204020203" pitchFamily="34" charset="0"/>
                <a:cs typeface="Segoe UI" panose="020B0502040204020203" pitchFamily="34" charset="0"/>
              </a:rPr>
              <a:t>And your data and AI models are protected at every step by the most comprehensive enterprise compliance and security controls in the industry. </a:t>
            </a:r>
          </a:p>
          <a:p>
            <a:pPr marR="0">
              <a:lnSpc>
                <a:spcPct val="115000"/>
              </a:lnSpc>
              <a:spcBef>
                <a:spcPts val="0"/>
              </a:spcBef>
              <a:spcAft>
                <a:spcPts val="800"/>
              </a:spcAft>
            </a:pPr>
            <a:r>
              <a:rPr lang="en-US" sz="1000">
                <a:latin typeface="Segoe UI" panose="020B0502040204020203" pitchFamily="34" charset="0"/>
                <a:cs typeface="Segoe UI" panose="020B0502040204020203" pitchFamily="34" charset="0"/>
              </a:rPr>
              <a:t> </a:t>
            </a:r>
          </a:p>
          <a:p>
            <a:r>
              <a:rPr lang="en-US" sz="1000">
                <a:latin typeface="Segoe UI" panose="020B0502040204020203" pitchFamily="34" charset="0"/>
                <a:cs typeface="Segoe UI" panose="020B0502040204020203" pitchFamily="34" charset="0"/>
              </a:rPr>
              <a:t>You’re also protected through our customer copyright commitment.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8450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67DF0-7F09-7323-1579-E9A1AAEEFD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BCB58B-0426-47A1-DFC5-BAC2B4636F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390C2A-EAD9-5162-B9BB-6B0C09946678}"/>
              </a:ext>
            </a:extLst>
          </p:cNvPr>
          <p:cNvSpPr>
            <a:spLocks noGrp="1"/>
          </p:cNvSpPr>
          <p:nvPr>
            <p:ph type="body" idx="1"/>
          </p:nvPr>
        </p:nvSpPr>
        <p:spPr/>
        <p:txBody>
          <a:bodyPr/>
          <a:lstStyle/>
          <a:p>
            <a:pPr marL="0" indent="0">
              <a:buFont typeface="Arial"/>
              <a:buNone/>
            </a:pPr>
            <a:endParaRPr lang="en-US">
              <a:cs typeface="Calibri"/>
            </a:endParaRPr>
          </a:p>
        </p:txBody>
      </p:sp>
      <p:sp>
        <p:nvSpPr>
          <p:cNvPr id="4" name="Slide Number Placeholder 3">
            <a:extLst>
              <a:ext uri="{FF2B5EF4-FFF2-40B4-BE49-F238E27FC236}">
                <a16:creationId xmlns:a16="http://schemas.microsoft.com/office/drawing/2014/main" id="{CCC7333E-4AD5-C80B-5612-BBA992CD99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D994E-0406-44BC-9A63-BCFC44798B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1698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1K published M365 apps and agents</a:t>
            </a:r>
          </a:p>
          <a:p>
            <a:r>
              <a:rPr lang="en-US"/>
              <a:t>50K viral agents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39E19-974F-4B90-B9A5-596933717C1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11251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CB25E-E12C-C91D-A41E-499269A12C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4F084D-1E0C-85F6-263E-225D7D4CA6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A66A89-2A71-4F19-CBB8-59E75D884105}"/>
              </a:ext>
            </a:extLst>
          </p:cNvPr>
          <p:cNvSpPr>
            <a:spLocks noGrp="1"/>
          </p:cNvSpPr>
          <p:nvPr>
            <p:ph type="body" idx="1"/>
          </p:nvPr>
        </p:nvSpPr>
        <p:spPr/>
        <p:txBody>
          <a:bodyPr/>
          <a:lstStyle/>
          <a:p>
            <a:endParaRPr lang="en-US" sz="1000">
              <a:latin typeface="Segoe UI" panose="020B0502040204020203"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EEFB14FE-F273-9292-18E2-182B498122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61548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75595-018C-F0C6-747C-359A64EFC7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66FC71-FA33-9B59-EE70-3930D084C8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71744C-1ABB-69EF-D224-154AD08E625E}"/>
              </a:ext>
            </a:extLst>
          </p:cNvPr>
          <p:cNvSpPr>
            <a:spLocks noGrp="1"/>
          </p:cNvSpPr>
          <p:nvPr>
            <p:ph type="body" idx="1"/>
          </p:nvPr>
        </p:nvSpPr>
        <p:spPr/>
        <p:txBody>
          <a:bodyPr/>
          <a:lstStyle/>
          <a:p>
            <a:pPr marL="285750" marR="0" lvl="0" indent="-285750" algn="l" defTabSz="914367"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If a label is set to “block extract”, Copilot will not extract content from that file; only point to the result as a reference. </a:t>
            </a:r>
          </a:p>
          <a:p>
            <a:pPr marL="285750" marR="0" lvl="0" indent="-285750" algn="l" defTabSz="914367"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If a label allows Copy / Paste, Copilot will answer the question based on content from the file</a:t>
            </a:r>
            <a:br>
              <a:rPr lang="en-AU" sz="1800" kern="100">
                <a:effectLst/>
                <a:latin typeface="Segoe UI Semilight" panose="020B0402040204020203" pitchFamily="34" charset="0"/>
                <a:ea typeface="Aptos" panose="020B0004020202020204" pitchFamily="34" charset="0"/>
                <a:cs typeface="Times New Roman" panose="02020603050405020304" pitchFamily="18" charset="0"/>
              </a:rPr>
            </a:br>
            <a:br>
              <a:rPr lang="en-AU" sz="1800" kern="100">
                <a:effectLst/>
                <a:latin typeface="Segoe UI Semilight" panose="020B0402040204020203" pitchFamily="34" charset="0"/>
                <a:ea typeface="Aptos" panose="020B0004020202020204" pitchFamily="34" charset="0"/>
                <a:cs typeface="Times New Roman" panose="02020603050405020304" pitchFamily="18" charset="0"/>
              </a:rPr>
            </a:br>
            <a:r>
              <a:rPr lang="en-AU" sz="1800" kern="100">
                <a:effectLst/>
                <a:latin typeface="Segoe UI Semilight" panose="020B0402040204020203" pitchFamily="34" charset="0"/>
                <a:ea typeface="Aptos" panose="020B0004020202020204" pitchFamily="34" charset="0"/>
                <a:cs typeface="Times New Roman" panose="02020603050405020304" pitchFamily="18" charset="0"/>
              </a:rPr>
              <a:t>Data labelling with M365 Copilot helps you classify, understand and protect your information based on sensitivity and compliance needs. Sensitivity labels stamp a resource with metadata that tells the application how to treat it and the sensitivity of the content inside the resource.</a:t>
            </a:r>
          </a:p>
          <a:p>
            <a:pPr>
              <a:lnSpc>
                <a:spcPct val="200000"/>
              </a:lnSpc>
              <a:spcAft>
                <a:spcPts val="800"/>
              </a:spcAft>
              <a:buNone/>
            </a:pP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200000"/>
              </a:lnSpc>
              <a:spcAft>
                <a:spcPts val="800"/>
              </a:spcAft>
              <a:buNone/>
            </a:pPr>
            <a:r>
              <a:rPr lang="en-AU" sz="1800" kern="100">
                <a:effectLst/>
                <a:latin typeface="Segoe UI Semilight" panose="020B0402040204020203" pitchFamily="34" charset="0"/>
                <a:ea typeface="Aptos" panose="020B0004020202020204" pitchFamily="34" charset="0"/>
                <a:cs typeface="Times New Roman" panose="02020603050405020304" pitchFamily="18" charset="0"/>
              </a:rPr>
              <a:t>You can apply labels manually or set up automatic labelling to ensure that data is appropriately categorized, making it easier to stay compliant and secure. </a:t>
            </a:r>
          </a:p>
          <a:p>
            <a:pPr>
              <a:lnSpc>
                <a:spcPct val="200000"/>
              </a:lnSpc>
              <a:spcAft>
                <a:spcPts val="800"/>
              </a:spcAft>
              <a:buNone/>
            </a:pP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200000"/>
              </a:lnSpc>
              <a:spcAft>
                <a:spcPts val="800"/>
              </a:spcAft>
            </a:pPr>
            <a:r>
              <a:rPr lang="en-US" sz="1800" kern="100">
                <a:effectLst/>
                <a:latin typeface="Segoe UI Semilight" panose="020B0402040204020203" pitchFamily="34" charset="0"/>
                <a:ea typeface="Aptos" panose="020B0004020202020204" pitchFamily="34" charset="0"/>
                <a:cs typeface="Times New Roman" panose="02020603050405020304" pitchFamily="18" charset="0"/>
              </a:rPr>
              <a:t>Copilot is aware of those sensitivity labels and takes them into account when responding to your queries. If you create a document using copilot which references a document with a higher level of sensitivity, your generated document or content will automatically inherit that new label because it contains that meta data or information from a source document. This ensures there is no risk of oversharing or data misclassification.</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a:p>
            <a:pPr lvl="1" defTabSz="457200">
              <a:buFont typeface="Arial" panose="020B0604020202020204" pitchFamily="34" charset="0"/>
              <a:defRPr/>
            </a:pPr>
            <a:endParaRPr lang="en-US">
              <a:solidFill>
                <a:srgbClr val="262626"/>
              </a:solidFill>
              <a:latin typeface="Segoe UI"/>
              <a:ea typeface="Calibri" panose="020F0502020204030204" pitchFamily="34" charset="0"/>
              <a:cs typeface="Segoe UI"/>
            </a:endParaRPr>
          </a:p>
          <a:p>
            <a:endParaRPr lang="en-AU"/>
          </a:p>
        </p:txBody>
      </p:sp>
      <p:sp>
        <p:nvSpPr>
          <p:cNvPr id="4" name="Slide Number Placeholder 3">
            <a:extLst>
              <a:ext uri="{FF2B5EF4-FFF2-40B4-BE49-F238E27FC236}">
                <a16:creationId xmlns:a16="http://schemas.microsoft.com/office/drawing/2014/main" id="{36A41900-1C51-930D-ABDD-4E8D2D36C143}"/>
              </a:ext>
            </a:extLst>
          </p:cNvPr>
          <p:cNvSpPr>
            <a:spLocks noGrp="1"/>
          </p:cNvSpPr>
          <p:nvPr>
            <p:ph type="sldNum" sz="quarter" idx="5"/>
          </p:nvPr>
        </p:nvSpPr>
        <p:spPr/>
        <p:txBody>
          <a:bodyPr/>
          <a:lstStyle/>
          <a:p>
            <a:fld id="{052E302B-9505-4579-B0C6-B305977B541C}" type="slidenum">
              <a:rPr lang="en-AU" smtClean="0"/>
              <a:t>11</a:t>
            </a:fld>
            <a:endParaRPr lang="en-AU"/>
          </a:p>
        </p:txBody>
      </p:sp>
    </p:spTree>
    <p:extLst>
      <p:ext uri="{BB962C8B-B14F-4D97-AF65-F5344CB8AC3E}">
        <p14:creationId xmlns:p14="http://schemas.microsoft.com/office/powerpoint/2010/main" val="2814573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305D0-0344-599E-D7AA-2DEFC8D78D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D1B9F9-0602-9914-C704-2F816FABD2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A16643-854D-17A2-141F-F6AF98BFD083}"/>
              </a:ext>
            </a:extLst>
          </p:cNvPr>
          <p:cNvSpPr>
            <a:spLocks noGrp="1"/>
          </p:cNvSpPr>
          <p:nvPr>
            <p:ph type="body" idx="1"/>
          </p:nvPr>
        </p:nvSpPr>
        <p:spPr/>
        <p:txBody>
          <a:bodyPr/>
          <a:lstStyle/>
          <a:p>
            <a:pPr>
              <a:lnSpc>
                <a:spcPct val="200000"/>
              </a:lnSpc>
              <a:spcAft>
                <a:spcPts val="800"/>
              </a:spcAft>
              <a:buNone/>
            </a:pPr>
            <a:r>
              <a:rPr lang="en-AU" sz="1800" kern="100">
                <a:effectLst/>
                <a:latin typeface="Segoe UI Semilight" panose="020B0402040204020203" pitchFamily="34" charset="0"/>
                <a:ea typeface="Aptos" panose="020B0004020202020204" pitchFamily="34" charset="0"/>
                <a:cs typeface="Times New Roman" panose="02020603050405020304" pitchFamily="18" charset="0"/>
              </a:rPr>
              <a:t>Sensitivity labels allow you to classify and organize data based on sensitivity and compliance requirements. Labels can be applied manually or automatically, helping to enforce data protection policies and streamline data management practices. So which label should you use?</a:t>
            </a:r>
          </a:p>
          <a:p>
            <a:pPr>
              <a:lnSpc>
                <a:spcPct val="200000"/>
              </a:lnSpc>
              <a:spcAft>
                <a:spcPts val="800"/>
              </a:spcAft>
              <a:buNone/>
            </a:pP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200000"/>
              </a:lnSpc>
              <a:spcAft>
                <a:spcPts val="800"/>
              </a:spcAft>
            </a:pPr>
            <a:r>
              <a:rPr lang="en-AU" sz="1800" kern="100">
                <a:effectLst/>
                <a:latin typeface="Segoe UI Semilight" panose="020B0402040204020203" pitchFamily="34" charset="0"/>
                <a:ea typeface="Aptos" panose="020B0004020202020204" pitchFamily="34" charset="0"/>
                <a:cs typeface="Times New Roman" panose="02020603050405020304" pitchFamily="18" charset="0"/>
              </a:rPr>
              <a:t>Explain sensitivity labelling decision tree &amp; highlight link to MS Protect resources.</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a:p>
            <a:endParaRPr lang="en-AU"/>
          </a:p>
        </p:txBody>
      </p:sp>
      <p:sp>
        <p:nvSpPr>
          <p:cNvPr id="4" name="Slide Number Placeholder 3">
            <a:extLst>
              <a:ext uri="{FF2B5EF4-FFF2-40B4-BE49-F238E27FC236}">
                <a16:creationId xmlns:a16="http://schemas.microsoft.com/office/drawing/2014/main" id="{2CA936A9-2FE8-D19D-00DB-4D76197D3E3A}"/>
              </a:ext>
            </a:extLst>
          </p:cNvPr>
          <p:cNvSpPr>
            <a:spLocks noGrp="1"/>
          </p:cNvSpPr>
          <p:nvPr>
            <p:ph type="sldNum" sz="quarter" idx="5"/>
          </p:nvPr>
        </p:nvSpPr>
        <p:spPr/>
        <p:txBody>
          <a:bodyPr/>
          <a:lstStyle/>
          <a:p>
            <a:fld id="{052E302B-9505-4579-B0C6-B305977B541C}" type="slidenum">
              <a:rPr lang="en-AU" smtClean="0"/>
              <a:t>21</a:t>
            </a:fld>
            <a:endParaRPr lang="en-AU"/>
          </a:p>
        </p:txBody>
      </p:sp>
    </p:spTree>
    <p:extLst>
      <p:ext uri="{BB962C8B-B14F-4D97-AF65-F5344CB8AC3E}">
        <p14:creationId xmlns:p14="http://schemas.microsoft.com/office/powerpoint/2010/main" val="4238988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24</a:t>
            </a:fld>
            <a:endParaRPr lang="en-US"/>
          </a:p>
        </p:txBody>
      </p:sp>
    </p:spTree>
    <p:extLst>
      <p:ext uri="{BB962C8B-B14F-4D97-AF65-F5344CB8AC3E}">
        <p14:creationId xmlns:p14="http://schemas.microsoft.com/office/powerpoint/2010/main" val="1597606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25</a:t>
            </a:fld>
            <a:endParaRPr lang="en-US"/>
          </a:p>
        </p:txBody>
      </p:sp>
    </p:spTree>
    <p:extLst>
      <p:ext uri="{BB962C8B-B14F-4D97-AF65-F5344CB8AC3E}">
        <p14:creationId xmlns:p14="http://schemas.microsoft.com/office/powerpoint/2010/main" val="3337299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28</a:t>
            </a:fld>
            <a:endParaRPr lang="en-US"/>
          </a:p>
        </p:txBody>
      </p:sp>
    </p:spTree>
    <p:extLst>
      <p:ext uri="{BB962C8B-B14F-4D97-AF65-F5344CB8AC3E}">
        <p14:creationId xmlns:p14="http://schemas.microsoft.com/office/powerpoint/2010/main" val="37863694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3.xml"/><Relationship Id="rId4" Type="http://schemas.openxmlformats.org/officeDocument/2006/relationships/image" Target="../media/image46.sv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3.xml"/><Relationship Id="rId4" Type="http://schemas.openxmlformats.org/officeDocument/2006/relationships/image" Target="../media/image51.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20.jpe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3.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3.xml"/><Relationship Id="rId4" Type="http://schemas.openxmlformats.org/officeDocument/2006/relationships/image" Target="../media/image26.jpe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3.xml"/><Relationship Id="rId5" Type="http://schemas.openxmlformats.org/officeDocument/2006/relationships/image" Target="../media/image30.jpeg"/><Relationship Id="rId4" Type="http://schemas.openxmlformats.org/officeDocument/2006/relationships/image" Target="../media/image29.jpe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3.xml"/><Relationship Id="rId6" Type="http://schemas.openxmlformats.org/officeDocument/2006/relationships/image" Target="../media/image31.jpeg"/><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20.jpe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3.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 logo gray - EMF">
            <a:extLst>
              <a:ext uri="{FF2B5EF4-FFF2-40B4-BE49-F238E27FC236}">
                <a16:creationId xmlns:a16="http://schemas.microsoft.com/office/drawing/2014/main" id="{F64DBD9B-57E9-BAEC-DDB8-E95762033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82944" y="13063873"/>
            <a:ext cx="1366440" cy="292608"/>
          </a:xfrm>
          <a:prstGeom prst="rect">
            <a:avLst/>
          </a:prstGeom>
        </p:spPr>
      </p:pic>
      <p:pic>
        <p:nvPicPr>
          <p:cNvPr id="10" name="Picture 9" descr="A blue text on a dark background&#10;&#10;AI-generated content may be incorrect.">
            <a:extLst>
              <a:ext uri="{FF2B5EF4-FFF2-40B4-BE49-F238E27FC236}">
                <a16:creationId xmlns:a16="http://schemas.microsoft.com/office/drawing/2014/main" id="{F91EBE01-28A7-9587-582B-5D328ACBDEA8}"/>
              </a:ext>
            </a:extLst>
          </p:cNvPr>
          <p:cNvPicPr>
            <a:picLocks noChangeAspect="1"/>
          </p:cNvPicPr>
          <p:nvPr userDrawn="1"/>
        </p:nvPicPr>
        <p:blipFill>
          <a:blip r:embed="rId3">
            <a:extLst>
              <a:ext uri="{28A0092B-C50C-407E-A947-70E740481C1C}">
                <a14:useLocalDpi xmlns:a14="http://schemas.microsoft.com/office/drawing/2010/main" val="0"/>
              </a:ext>
            </a:extLst>
          </a:blip>
          <a:srcRect l="6973" t="18834" r="57059" b="22553"/>
          <a:stretch/>
        </p:blipFill>
        <p:spPr>
          <a:xfrm>
            <a:off x="588552" y="569042"/>
            <a:ext cx="3765004" cy="894000"/>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4">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2697538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ull page pictur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1E7546-6F08-2CA1-9CC5-8B527B1021C5}"/>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375385" y="298383"/>
            <a:ext cx="11511815" cy="62852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6478249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69788410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355466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9500270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29904345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99461650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46030226"/>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pic>
        <p:nvPicPr>
          <p:cNvPr id="11" name="Picture 10" descr="A blue sky with white clouds&#10;&#10;Description automatically generated">
            <a:extLst>
              <a:ext uri="{FF2B5EF4-FFF2-40B4-BE49-F238E27FC236}">
                <a16:creationId xmlns:a16="http://schemas.microsoft.com/office/drawing/2014/main" id="{79BAFC8C-EB9A-06B0-36D4-AEB224BFA26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pic>
        <p:nvPicPr>
          <p:cNvPr id="3" name="Graphic 2">
            <a:extLst>
              <a:ext uri="{FF2B5EF4-FFF2-40B4-BE49-F238E27FC236}">
                <a16:creationId xmlns:a16="http://schemas.microsoft.com/office/drawing/2014/main" id="{40FE4DE3-3527-1991-05B6-5D4EBF61787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275" y="549275"/>
            <a:ext cx="1287780" cy="274320"/>
          </a:xfrm>
          <a:prstGeom prst="rect">
            <a:avLst/>
          </a:prstGeom>
        </p:spPr>
      </p:pic>
    </p:spTree>
    <p:extLst>
      <p:ext uri="{BB962C8B-B14F-4D97-AF65-F5344CB8AC3E}">
        <p14:creationId xmlns:p14="http://schemas.microsoft.com/office/powerpoint/2010/main" val="3005307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2630F-9D54-C9E6-5F76-BA1370320369}"/>
              </a:ext>
              <a:ext uri="{C183D7F6-B498-43B3-948B-1728B52AA6E4}">
                <adec:decorative xmlns:adec="http://schemas.microsoft.com/office/drawing/2017/decorative" val="1"/>
              </a:ext>
            </a:extLst>
          </p:cNvPr>
          <p:cNvSpPr/>
          <p:nvPr userDrawn="1"/>
        </p:nvSpPr>
        <p:spPr>
          <a:xfrm>
            <a:off x="0" y="0"/>
            <a:ext cx="12192000" cy="6857999"/>
          </a:xfrm>
          <a:prstGeom prst="rect">
            <a:avLst/>
          </a:prstGeom>
          <a:gradFill flip="none" rotWithShape="1">
            <a:gsLst>
              <a:gs pos="27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4848632" cy="1329595"/>
          </a:xfrm>
          <a:noFill/>
        </p:spPr>
        <p:txBody>
          <a:bodyPr vert="horz" wrap="square" lIns="0" tIns="0" rIns="0" bIns="0" rtlCol="0" anchor="b" anchorCtr="0">
            <a:spAutoFit/>
          </a:bodyPr>
          <a:lstStyle>
            <a:lvl1pPr>
              <a:defRPr lang="en-US" sz="4800" dirty="0">
                <a:solidFill>
                  <a:schemeClr val="bg1"/>
                </a:solidFill>
              </a:defRPr>
            </a:lvl1pPr>
          </a:lstStyle>
          <a:p>
            <a:pPr lvl="0"/>
            <a:r>
              <a:rPr lang="en-US"/>
              <a:t>Event name or presentation title </a:t>
            </a:r>
          </a:p>
        </p:txBody>
      </p:sp>
    </p:spTree>
    <p:extLst>
      <p:ext uri="{BB962C8B-B14F-4D97-AF65-F5344CB8AC3E}">
        <p14:creationId xmlns:p14="http://schemas.microsoft.com/office/powerpoint/2010/main" val="12603916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B97909A9-0FC0-37F2-6376-850FAC681C83}"/>
              </a:ext>
            </a:extLst>
          </p:cNvPr>
          <p:cNvGraphicFramePr>
            <a:graphicFrameLocks noGrp="1"/>
          </p:cNvGraphicFramePr>
          <p:nvPr userDrawn="1">
            <p:extLst>
              <p:ext uri="{D42A27DB-BD31-4B8C-83A1-F6EECF244321}">
                <p14:modId xmlns:p14="http://schemas.microsoft.com/office/powerpoint/2010/main" val="1122762139"/>
              </p:ext>
            </p:extLst>
          </p:nvPr>
        </p:nvGraphicFramePr>
        <p:xfrm>
          <a:off x="405068" y="1220920"/>
          <a:ext cx="11281874" cy="5160286"/>
        </p:xfrm>
        <a:graphic>
          <a:graphicData uri="http://schemas.openxmlformats.org/drawingml/2006/table">
            <a:tbl>
              <a:tblPr firstRow="1" bandRow="1">
                <a:tableStyleId>{2D5ABB26-0587-4C30-8999-92F81FD0307C}</a:tableStyleId>
              </a:tblPr>
              <a:tblGrid>
                <a:gridCol w="1181133">
                  <a:extLst>
                    <a:ext uri="{9D8B030D-6E8A-4147-A177-3AD203B41FA5}">
                      <a16:colId xmlns:a16="http://schemas.microsoft.com/office/drawing/2014/main" val="139002961"/>
                    </a:ext>
                  </a:extLst>
                </a:gridCol>
                <a:gridCol w="171199">
                  <a:extLst>
                    <a:ext uri="{9D8B030D-6E8A-4147-A177-3AD203B41FA5}">
                      <a16:colId xmlns:a16="http://schemas.microsoft.com/office/drawing/2014/main" val="2595147862"/>
                    </a:ext>
                  </a:extLst>
                </a:gridCol>
                <a:gridCol w="171199">
                  <a:extLst>
                    <a:ext uri="{9D8B030D-6E8A-4147-A177-3AD203B41FA5}">
                      <a16:colId xmlns:a16="http://schemas.microsoft.com/office/drawing/2014/main" val="2401896004"/>
                    </a:ext>
                  </a:extLst>
                </a:gridCol>
                <a:gridCol w="171199">
                  <a:extLst>
                    <a:ext uri="{9D8B030D-6E8A-4147-A177-3AD203B41FA5}">
                      <a16:colId xmlns:a16="http://schemas.microsoft.com/office/drawing/2014/main" val="3133315569"/>
                    </a:ext>
                  </a:extLst>
                </a:gridCol>
                <a:gridCol w="171199">
                  <a:extLst>
                    <a:ext uri="{9D8B030D-6E8A-4147-A177-3AD203B41FA5}">
                      <a16:colId xmlns:a16="http://schemas.microsoft.com/office/drawing/2014/main" val="1963834079"/>
                    </a:ext>
                  </a:extLst>
                </a:gridCol>
                <a:gridCol w="171199">
                  <a:extLst>
                    <a:ext uri="{9D8B030D-6E8A-4147-A177-3AD203B41FA5}">
                      <a16:colId xmlns:a16="http://schemas.microsoft.com/office/drawing/2014/main" val="3296328320"/>
                    </a:ext>
                  </a:extLst>
                </a:gridCol>
                <a:gridCol w="171199">
                  <a:extLst>
                    <a:ext uri="{9D8B030D-6E8A-4147-A177-3AD203B41FA5}">
                      <a16:colId xmlns:a16="http://schemas.microsoft.com/office/drawing/2014/main" val="978405614"/>
                    </a:ext>
                  </a:extLst>
                </a:gridCol>
                <a:gridCol w="171199">
                  <a:extLst>
                    <a:ext uri="{9D8B030D-6E8A-4147-A177-3AD203B41FA5}">
                      <a16:colId xmlns:a16="http://schemas.microsoft.com/office/drawing/2014/main" val="1305120353"/>
                    </a:ext>
                  </a:extLst>
                </a:gridCol>
                <a:gridCol w="171199">
                  <a:extLst>
                    <a:ext uri="{9D8B030D-6E8A-4147-A177-3AD203B41FA5}">
                      <a16:colId xmlns:a16="http://schemas.microsoft.com/office/drawing/2014/main" val="1963733083"/>
                    </a:ext>
                  </a:extLst>
                </a:gridCol>
                <a:gridCol w="171199">
                  <a:extLst>
                    <a:ext uri="{9D8B030D-6E8A-4147-A177-3AD203B41FA5}">
                      <a16:colId xmlns:a16="http://schemas.microsoft.com/office/drawing/2014/main" val="601243044"/>
                    </a:ext>
                  </a:extLst>
                </a:gridCol>
                <a:gridCol w="171199">
                  <a:extLst>
                    <a:ext uri="{9D8B030D-6E8A-4147-A177-3AD203B41FA5}">
                      <a16:colId xmlns:a16="http://schemas.microsoft.com/office/drawing/2014/main" val="3526607817"/>
                    </a:ext>
                  </a:extLst>
                </a:gridCol>
                <a:gridCol w="171199">
                  <a:extLst>
                    <a:ext uri="{9D8B030D-6E8A-4147-A177-3AD203B41FA5}">
                      <a16:colId xmlns:a16="http://schemas.microsoft.com/office/drawing/2014/main" val="2215976785"/>
                    </a:ext>
                  </a:extLst>
                </a:gridCol>
                <a:gridCol w="171199">
                  <a:extLst>
                    <a:ext uri="{9D8B030D-6E8A-4147-A177-3AD203B41FA5}">
                      <a16:colId xmlns:a16="http://schemas.microsoft.com/office/drawing/2014/main" val="1721391407"/>
                    </a:ext>
                  </a:extLst>
                </a:gridCol>
                <a:gridCol w="171199">
                  <a:extLst>
                    <a:ext uri="{9D8B030D-6E8A-4147-A177-3AD203B41FA5}">
                      <a16:colId xmlns:a16="http://schemas.microsoft.com/office/drawing/2014/main" val="1493851506"/>
                    </a:ext>
                  </a:extLst>
                </a:gridCol>
                <a:gridCol w="171199">
                  <a:extLst>
                    <a:ext uri="{9D8B030D-6E8A-4147-A177-3AD203B41FA5}">
                      <a16:colId xmlns:a16="http://schemas.microsoft.com/office/drawing/2014/main" val="1099816242"/>
                    </a:ext>
                  </a:extLst>
                </a:gridCol>
                <a:gridCol w="171199">
                  <a:extLst>
                    <a:ext uri="{9D8B030D-6E8A-4147-A177-3AD203B41FA5}">
                      <a16:colId xmlns:a16="http://schemas.microsoft.com/office/drawing/2014/main" val="1993367128"/>
                    </a:ext>
                  </a:extLst>
                </a:gridCol>
                <a:gridCol w="171199">
                  <a:extLst>
                    <a:ext uri="{9D8B030D-6E8A-4147-A177-3AD203B41FA5}">
                      <a16:colId xmlns:a16="http://schemas.microsoft.com/office/drawing/2014/main" val="1322700314"/>
                    </a:ext>
                  </a:extLst>
                </a:gridCol>
                <a:gridCol w="171199">
                  <a:extLst>
                    <a:ext uri="{9D8B030D-6E8A-4147-A177-3AD203B41FA5}">
                      <a16:colId xmlns:a16="http://schemas.microsoft.com/office/drawing/2014/main" val="3582699855"/>
                    </a:ext>
                  </a:extLst>
                </a:gridCol>
                <a:gridCol w="171199">
                  <a:extLst>
                    <a:ext uri="{9D8B030D-6E8A-4147-A177-3AD203B41FA5}">
                      <a16:colId xmlns:a16="http://schemas.microsoft.com/office/drawing/2014/main" val="4106340395"/>
                    </a:ext>
                  </a:extLst>
                </a:gridCol>
                <a:gridCol w="171199">
                  <a:extLst>
                    <a:ext uri="{9D8B030D-6E8A-4147-A177-3AD203B41FA5}">
                      <a16:colId xmlns:a16="http://schemas.microsoft.com/office/drawing/2014/main" val="3276059429"/>
                    </a:ext>
                  </a:extLst>
                </a:gridCol>
                <a:gridCol w="171199">
                  <a:extLst>
                    <a:ext uri="{9D8B030D-6E8A-4147-A177-3AD203B41FA5}">
                      <a16:colId xmlns:a16="http://schemas.microsoft.com/office/drawing/2014/main" val="2245552482"/>
                    </a:ext>
                  </a:extLst>
                </a:gridCol>
                <a:gridCol w="171199">
                  <a:extLst>
                    <a:ext uri="{9D8B030D-6E8A-4147-A177-3AD203B41FA5}">
                      <a16:colId xmlns:a16="http://schemas.microsoft.com/office/drawing/2014/main" val="1382987798"/>
                    </a:ext>
                  </a:extLst>
                </a:gridCol>
                <a:gridCol w="171199">
                  <a:extLst>
                    <a:ext uri="{9D8B030D-6E8A-4147-A177-3AD203B41FA5}">
                      <a16:colId xmlns:a16="http://schemas.microsoft.com/office/drawing/2014/main" val="4274534227"/>
                    </a:ext>
                  </a:extLst>
                </a:gridCol>
                <a:gridCol w="171199">
                  <a:extLst>
                    <a:ext uri="{9D8B030D-6E8A-4147-A177-3AD203B41FA5}">
                      <a16:colId xmlns:a16="http://schemas.microsoft.com/office/drawing/2014/main" val="3766968145"/>
                    </a:ext>
                  </a:extLst>
                </a:gridCol>
                <a:gridCol w="171199">
                  <a:extLst>
                    <a:ext uri="{9D8B030D-6E8A-4147-A177-3AD203B41FA5}">
                      <a16:colId xmlns:a16="http://schemas.microsoft.com/office/drawing/2014/main" val="3569410570"/>
                    </a:ext>
                  </a:extLst>
                </a:gridCol>
                <a:gridCol w="171199">
                  <a:extLst>
                    <a:ext uri="{9D8B030D-6E8A-4147-A177-3AD203B41FA5}">
                      <a16:colId xmlns:a16="http://schemas.microsoft.com/office/drawing/2014/main" val="2056581450"/>
                    </a:ext>
                  </a:extLst>
                </a:gridCol>
                <a:gridCol w="171199">
                  <a:extLst>
                    <a:ext uri="{9D8B030D-6E8A-4147-A177-3AD203B41FA5}">
                      <a16:colId xmlns:a16="http://schemas.microsoft.com/office/drawing/2014/main" val="316901304"/>
                    </a:ext>
                  </a:extLst>
                </a:gridCol>
                <a:gridCol w="171199">
                  <a:extLst>
                    <a:ext uri="{9D8B030D-6E8A-4147-A177-3AD203B41FA5}">
                      <a16:colId xmlns:a16="http://schemas.microsoft.com/office/drawing/2014/main" val="3037743816"/>
                    </a:ext>
                  </a:extLst>
                </a:gridCol>
                <a:gridCol w="171199">
                  <a:extLst>
                    <a:ext uri="{9D8B030D-6E8A-4147-A177-3AD203B41FA5}">
                      <a16:colId xmlns:a16="http://schemas.microsoft.com/office/drawing/2014/main" val="1524364707"/>
                    </a:ext>
                  </a:extLst>
                </a:gridCol>
                <a:gridCol w="171199">
                  <a:extLst>
                    <a:ext uri="{9D8B030D-6E8A-4147-A177-3AD203B41FA5}">
                      <a16:colId xmlns:a16="http://schemas.microsoft.com/office/drawing/2014/main" val="3746671706"/>
                    </a:ext>
                  </a:extLst>
                </a:gridCol>
                <a:gridCol w="171199">
                  <a:extLst>
                    <a:ext uri="{9D8B030D-6E8A-4147-A177-3AD203B41FA5}">
                      <a16:colId xmlns:a16="http://schemas.microsoft.com/office/drawing/2014/main" val="106425224"/>
                    </a:ext>
                  </a:extLst>
                </a:gridCol>
                <a:gridCol w="171199">
                  <a:extLst>
                    <a:ext uri="{9D8B030D-6E8A-4147-A177-3AD203B41FA5}">
                      <a16:colId xmlns:a16="http://schemas.microsoft.com/office/drawing/2014/main" val="704508852"/>
                    </a:ext>
                  </a:extLst>
                </a:gridCol>
                <a:gridCol w="171199">
                  <a:extLst>
                    <a:ext uri="{9D8B030D-6E8A-4147-A177-3AD203B41FA5}">
                      <a16:colId xmlns:a16="http://schemas.microsoft.com/office/drawing/2014/main" val="1743720722"/>
                    </a:ext>
                  </a:extLst>
                </a:gridCol>
                <a:gridCol w="171199">
                  <a:extLst>
                    <a:ext uri="{9D8B030D-6E8A-4147-A177-3AD203B41FA5}">
                      <a16:colId xmlns:a16="http://schemas.microsoft.com/office/drawing/2014/main" val="4206440371"/>
                    </a:ext>
                  </a:extLst>
                </a:gridCol>
                <a:gridCol w="171199">
                  <a:extLst>
                    <a:ext uri="{9D8B030D-6E8A-4147-A177-3AD203B41FA5}">
                      <a16:colId xmlns:a16="http://schemas.microsoft.com/office/drawing/2014/main" val="3245454163"/>
                    </a:ext>
                  </a:extLst>
                </a:gridCol>
                <a:gridCol w="171199">
                  <a:extLst>
                    <a:ext uri="{9D8B030D-6E8A-4147-A177-3AD203B41FA5}">
                      <a16:colId xmlns:a16="http://schemas.microsoft.com/office/drawing/2014/main" val="172583902"/>
                    </a:ext>
                  </a:extLst>
                </a:gridCol>
                <a:gridCol w="171199">
                  <a:extLst>
                    <a:ext uri="{9D8B030D-6E8A-4147-A177-3AD203B41FA5}">
                      <a16:colId xmlns:a16="http://schemas.microsoft.com/office/drawing/2014/main" val="745361375"/>
                    </a:ext>
                  </a:extLst>
                </a:gridCol>
                <a:gridCol w="171199">
                  <a:extLst>
                    <a:ext uri="{9D8B030D-6E8A-4147-A177-3AD203B41FA5}">
                      <a16:colId xmlns:a16="http://schemas.microsoft.com/office/drawing/2014/main" val="937869156"/>
                    </a:ext>
                  </a:extLst>
                </a:gridCol>
                <a:gridCol w="171199">
                  <a:extLst>
                    <a:ext uri="{9D8B030D-6E8A-4147-A177-3AD203B41FA5}">
                      <a16:colId xmlns:a16="http://schemas.microsoft.com/office/drawing/2014/main" val="3715741561"/>
                    </a:ext>
                  </a:extLst>
                </a:gridCol>
                <a:gridCol w="171199">
                  <a:extLst>
                    <a:ext uri="{9D8B030D-6E8A-4147-A177-3AD203B41FA5}">
                      <a16:colId xmlns:a16="http://schemas.microsoft.com/office/drawing/2014/main" val="1280984595"/>
                    </a:ext>
                  </a:extLst>
                </a:gridCol>
                <a:gridCol w="171199">
                  <a:extLst>
                    <a:ext uri="{9D8B030D-6E8A-4147-A177-3AD203B41FA5}">
                      <a16:colId xmlns:a16="http://schemas.microsoft.com/office/drawing/2014/main" val="1334737629"/>
                    </a:ext>
                  </a:extLst>
                </a:gridCol>
                <a:gridCol w="171199">
                  <a:extLst>
                    <a:ext uri="{9D8B030D-6E8A-4147-A177-3AD203B41FA5}">
                      <a16:colId xmlns:a16="http://schemas.microsoft.com/office/drawing/2014/main" val="1613621912"/>
                    </a:ext>
                  </a:extLst>
                </a:gridCol>
                <a:gridCol w="171199">
                  <a:extLst>
                    <a:ext uri="{9D8B030D-6E8A-4147-A177-3AD203B41FA5}">
                      <a16:colId xmlns:a16="http://schemas.microsoft.com/office/drawing/2014/main" val="3357569998"/>
                    </a:ext>
                  </a:extLst>
                </a:gridCol>
                <a:gridCol w="171199">
                  <a:extLst>
                    <a:ext uri="{9D8B030D-6E8A-4147-A177-3AD203B41FA5}">
                      <a16:colId xmlns:a16="http://schemas.microsoft.com/office/drawing/2014/main" val="656625864"/>
                    </a:ext>
                  </a:extLst>
                </a:gridCol>
                <a:gridCol w="171199">
                  <a:extLst>
                    <a:ext uri="{9D8B030D-6E8A-4147-A177-3AD203B41FA5}">
                      <a16:colId xmlns:a16="http://schemas.microsoft.com/office/drawing/2014/main" val="1412526929"/>
                    </a:ext>
                  </a:extLst>
                </a:gridCol>
                <a:gridCol w="171199">
                  <a:extLst>
                    <a:ext uri="{9D8B030D-6E8A-4147-A177-3AD203B41FA5}">
                      <a16:colId xmlns:a16="http://schemas.microsoft.com/office/drawing/2014/main" val="647377130"/>
                    </a:ext>
                  </a:extLst>
                </a:gridCol>
                <a:gridCol w="171199">
                  <a:extLst>
                    <a:ext uri="{9D8B030D-6E8A-4147-A177-3AD203B41FA5}">
                      <a16:colId xmlns:a16="http://schemas.microsoft.com/office/drawing/2014/main" val="783445939"/>
                    </a:ext>
                  </a:extLst>
                </a:gridCol>
                <a:gridCol w="171199">
                  <a:extLst>
                    <a:ext uri="{9D8B030D-6E8A-4147-A177-3AD203B41FA5}">
                      <a16:colId xmlns:a16="http://schemas.microsoft.com/office/drawing/2014/main" val="1513694250"/>
                    </a:ext>
                  </a:extLst>
                </a:gridCol>
                <a:gridCol w="171199">
                  <a:extLst>
                    <a:ext uri="{9D8B030D-6E8A-4147-A177-3AD203B41FA5}">
                      <a16:colId xmlns:a16="http://schemas.microsoft.com/office/drawing/2014/main" val="1496411637"/>
                    </a:ext>
                  </a:extLst>
                </a:gridCol>
                <a:gridCol w="171199">
                  <a:extLst>
                    <a:ext uri="{9D8B030D-6E8A-4147-A177-3AD203B41FA5}">
                      <a16:colId xmlns:a16="http://schemas.microsoft.com/office/drawing/2014/main" val="1290766309"/>
                    </a:ext>
                  </a:extLst>
                </a:gridCol>
                <a:gridCol w="171199">
                  <a:extLst>
                    <a:ext uri="{9D8B030D-6E8A-4147-A177-3AD203B41FA5}">
                      <a16:colId xmlns:a16="http://schemas.microsoft.com/office/drawing/2014/main" val="1390400275"/>
                    </a:ext>
                  </a:extLst>
                </a:gridCol>
                <a:gridCol w="171199">
                  <a:extLst>
                    <a:ext uri="{9D8B030D-6E8A-4147-A177-3AD203B41FA5}">
                      <a16:colId xmlns:a16="http://schemas.microsoft.com/office/drawing/2014/main" val="2772241488"/>
                    </a:ext>
                  </a:extLst>
                </a:gridCol>
                <a:gridCol w="171199">
                  <a:extLst>
                    <a:ext uri="{9D8B030D-6E8A-4147-A177-3AD203B41FA5}">
                      <a16:colId xmlns:a16="http://schemas.microsoft.com/office/drawing/2014/main" val="575613933"/>
                    </a:ext>
                  </a:extLst>
                </a:gridCol>
                <a:gridCol w="171199">
                  <a:extLst>
                    <a:ext uri="{9D8B030D-6E8A-4147-A177-3AD203B41FA5}">
                      <a16:colId xmlns:a16="http://schemas.microsoft.com/office/drawing/2014/main" val="1857268977"/>
                    </a:ext>
                  </a:extLst>
                </a:gridCol>
                <a:gridCol w="171199">
                  <a:extLst>
                    <a:ext uri="{9D8B030D-6E8A-4147-A177-3AD203B41FA5}">
                      <a16:colId xmlns:a16="http://schemas.microsoft.com/office/drawing/2014/main" val="2665754153"/>
                    </a:ext>
                  </a:extLst>
                </a:gridCol>
                <a:gridCol w="171199">
                  <a:extLst>
                    <a:ext uri="{9D8B030D-6E8A-4147-A177-3AD203B41FA5}">
                      <a16:colId xmlns:a16="http://schemas.microsoft.com/office/drawing/2014/main" val="1709550414"/>
                    </a:ext>
                  </a:extLst>
                </a:gridCol>
                <a:gridCol w="171199">
                  <a:extLst>
                    <a:ext uri="{9D8B030D-6E8A-4147-A177-3AD203B41FA5}">
                      <a16:colId xmlns:a16="http://schemas.microsoft.com/office/drawing/2014/main" val="1051208460"/>
                    </a:ext>
                  </a:extLst>
                </a:gridCol>
                <a:gridCol w="171199">
                  <a:extLst>
                    <a:ext uri="{9D8B030D-6E8A-4147-A177-3AD203B41FA5}">
                      <a16:colId xmlns:a16="http://schemas.microsoft.com/office/drawing/2014/main" val="79008726"/>
                    </a:ext>
                  </a:extLst>
                </a:gridCol>
                <a:gridCol w="171199">
                  <a:extLst>
                    <a:ext uri="{9D8B030D-6E8A-4147-A177-3AD203B41FA5}">
                      <a16:colId xmlns:a16="http://schemas.microsoft.com/office/drawing/2014/main" val="3544677737"/>
                    </a:ext>
                  </a:extLst>
                </a:gridCol>
                <a:gridCol w="171199">
                  <a:extLst>
                    <a:ext uri="{9D8B030D-6E8A-4147-A177-3AD203B41FA5}">
                      <a16:colId xmlns:a16="http://schemas.microsoft.com/office/drawing/2014/main" val="1936430234"/>
                    </a:ext>
                  </a:extLst>
                </a:gridCol>
              </a:tblGrid>
              <a:tr h="260509">
                <a:tc rowSpan="2">
                  <a:txBody>
                    <a:bodyPr/>
                    <a:lstStyle/>
                    <a:p>
                      <a:endParaRPr lang="en-US" sz="1100" b="1">
                        <a:solidFill>
                          <a:schemeClr val="bg1"/>
                        </a:solidFill>
                      </a:endParaRP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A9F"/>
                    </a:solidFill>
                  </a:tcPr>
                </a:tc>
                <a:tc gridSpan="10">
                  <a:txBody>
                    <a:bodyPr/>
                    <a:lstStyle/>
                    <a:p>
                      <a:pPr algn="ctr" fontAlgn="b"/>
                      <a:r>
                        <a:rPr lang="en-US" sz="1100" b="1" i="0" u="none" strike="noStrike" kern="1200">
                          <a:solidFill>
                            <a:schemeClr val="tx1"/>
                          </a:solidFill>
                          <a:effectLst/>
                          <a:latin typeface="Calibri" panose="020F0502020204030204" pitchFamily="34" charset="0"/>
                          <a:ea typeface="+mn-ea"/>
                          <a:cs typeface="+mn-cs"/>
                        </a:rPr>
                        <a:t>July</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23</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24</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25</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26</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27</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28</a:t>
                      </a:r>
                    </a:p>
                  </a:txBody>
                  <a:tcPr marL="5443" marR="5443" marT="5443" marB="0" anchor="ct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gridSpan="31">
                  <a:txBody>
                    <a:bodyPr/>
                    <a:lstStyle/>
                    <a:p>
                      <a:pPr algn="ctr" fontAlgn="b"/>
                      <a:r>
                        <a:rPr lang="en-US" sz="1100" b="1" i="0" u="none" strike="noStrike">
                          <a:solidFill>
                            <a:schemeClr val="bg1"/>
                          </a:solidFill>
                          <a:effectLst/>
                          <a:latin typeface="Calibri" panose="020F0502020204030204" pitchFamily="34" charset="0"/>
                        </a:rPr>
                        <a:t>August</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gridSpan="18">
                  <a:txBody>
                    <a:bodyPr/>
                    <a:lstStyle/>
                    <a:p>
                      <a:pPr algn="ctr" fontAlgn="b"/>
                      <a:r>
                        <a:rPr lang="en-US" sz="1100" b="1" i="0" u="none" strike="noStrike" kern="1200">
                          <a:solidFill>
                            <a:schemeClr val="tx1"/>
                          </a:solidFill>
                          <a:effectLst/>
                          <a:latin typeface="Calibri" panose="020F0502020204030204" pitchFamily="34" charset="0"/>
                          <a:ea typeface="+mn-ea"/>
                          <a:cs typeface="+mn-cs"/>
                        </a:rPr>
                        <a:t>September</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2720888717"/>
                  </a:ext>
                </a:extLst>
              </a:tr>
              <a:tr h="132734">
                <a:tc vMerge="1">
                  <a:txBody>
                    <a:bodyPr/>
                    <a:lstStyle/>
                    <a:p>
                      <a:pPr algn="ctr"/>
                      <a:endParaRPr lang="en-US" sz="1100" b="1"/>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7604929"/>
                  </a:ext>
                </a:extLst>
              </a:tr>
              <a:tr h="567062">
                <a:tc>
                  <a:txBody>
                    <a:bodyPr/>
                    <a:lstStyle/>
                    <a:p>
                      <a:r>
                        <a:rPr lang="en-US" sz="1050" b="0">
                          <a:latin typeface="+mj-lt"/>
                        </a:rPr>
                        <a:t>Event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4070698"/>
                  </a:ext>
                </a:extLst>
              </a:tr>
              <a:tr h="1264104">
                <a:tc>
                  <a:txBody>
                    <a:bodyPr/>
                    <a:lstStyle/>
                    <a:p>
                      <a:r>
                        <a:rPr lang="en-US" sz="1050" b="0">
                          <a:latin typeface="+mj-lt"/>
                        </a:rPr>
                        <a:t>Exec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4936363"/>
                  </a:ext>
                </a:extLst>
              </a:tr>
              <a:tr h="563795">
                <a:tc>
                  <a:txBody>
                    <a:bodyPr/>
                    <a:lstStyle/>
                    <a:p>
                      <a:r>
                        <a:rPr lang="en-US" sz="1050" b="0">
                          <a:latin typeface="+mj-lt"/>
                        </a:rPr>
                        <a:t>Design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063349"/>
                  </a:ext>
                </a:extLst>
              </a:tr>
              <a:tr h="1605450">
                <a:tc>
                  <a:txBody>
                    <a:bodyPr/>
                    <a:lstStyle/>
                    <a:p>
                      <a:r>
                        <a:rPr lang="en-US" sz="1050" b="0">
                          <a:latin typeface="+mj-lt"/>
                        </a:rPr>
                        <a:t>Demo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4100205"/>
                  </a:ext>
                </a:extLst>
              </a:tr>
              <a:tr h="766632">
                <a:tc>
                  <a:txBody>
                    <a:bodyPr/>
                    <a:lstStyle/>
                    <a:p>
                      <a:r>
                        <a:rPr lang="en-US" sz="1050" b="0">
                          <a:latin typeface="+mj-lt"/>
                        </a:rPr>
                        <a:t>Production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9331350"/>
                  </a:ext>
                </a:extLst>
              </a:tr>
            </a:tbl>
          </a:graphicData>
        </a:graphic>
      </p:graphicFrame>
      <p:sp>
        <p:nvSpPr>
          <p:cNvPr id="9" name="Rectangle 8">
            <a:extLst>
              <a:ext uri="{FF2B5EF4-FFF2-40B4-BE49-F238E27FC236}">
                <a16:creationId xmlns:a16="http://schemas.microsoft.com/office/drawing/2014/main" id="{B3314B20-A0AB-A0A8-C31F-AEC74A658F75}"/>
              </a:ext>
            </a:extLst>
          </p:cNvPr>
          <p:cNvSpPr/>
          <p:nvPr userDrawn="1"/>
        </p:nvSpPr>
        <p:spPr bwMode="auto">
          <a:xfrm>
            <a:off x="11001202" y="147548"/>
            <a:ext cx="137160" cy="163524"/>
          </a:xfrm>
          <a:prstGeom prst="rect">
            <a:avLst/>
          </a:prstGeom>
          <a:solidFill>
            <a:schemeClr val="accent6">
              <a:lumMod val="60000"/>
              <a:lumOff val="4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0" name="TextBox 9">
            <a:extLst>
              <a:ext uri="{FF2B5EF4-FFF2-40B4-BE49-F238E27FC236}">
                <a16:creationId xmlns:a16="http://schemas.microsoft.com/office/drawing/2014/main" id="{6E316491-BFE6-1AE5-A965-BF490B31D68A}"/>
              </a:ext>
            </a:extLst>
          </p:cNvPr>
          <p:cNvSpPr txBox="1"/>
          <p:nvPr userDrawn="1"/>
        </p:nvSpPr>
        <p:spPr>
          <a:xfrm>
            <a:off x="11240444" y="147548"/>
            <a:ext cx="713016"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Confirmed</a:t>
            </a:r>
          </a:p>
        </p:txBody>
      </p:sp>
      <p:sp>
        <p:nvSpPr>
          <p:cNvPr id="11" name="Rectangle 10">
            <a:extLst>
              <a:ext uri="{FF2B5EF4-FFF2-40B4-BE49-F238E27FC236}">
                <a16:creationId xmlns:a16="http://schemas.microsoft.com/office/drawing/2014/main" id="{50A65B7C-BDED-4516-D95D-CCFC46C51D24}"/>
              </a:ext>
            </a:extLst>
          </p:cNvPr>
          <p:cNvSpPr/>
          <p:nvPr userDrawn="1"/>
        </p:nvSpPr>
        <p:spPr bwMode="auto">
          <a:xfrm>
            <a:off x="11001202" y="442930"/>
            <a:ext cx="137160" cy="163524"/>
          </a:xfrm>
          <a:prstGeom prst="rect">
            <a:avLst/>
          </a:prstGeom>
          <a:solidFill>
            <a:schemeClr val="accent3">
              <a:lumMod val="20000"/>
              <a:lumOff val="80000"/>
            </a:schemeClr>
          </a:solidFill>
          <a:ln w="12700">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2" name="TextBox 11">
            <a:extLst>
              <a:ext uri="{FF2B5EF4-FFF2-40B4-BE49-F238E27FC236}">
                <a16:creationId xmlns:a16="http://schemas.microsoft.com/office/drawing/2014/main" id="{45237FDE-7AD0-C7B4-0860-1DCD30A34A0E}"/>
              </a:ext>
            </a:extLst>
          </p:cNvPr>
          <p:cNvSpPr txBox="1"/>
          <p:nvPr userDrawn="1"/>
        </p:nvSpPr>
        <p:spPr>
          <a:xfrm>
            <a:off x="11240444" y="432359"/>
            <a:ext cx="605230"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Tentative</a:t>
            </a:r>
          </a:p>
        </p:txBody>
      </p:sp>
    </p:spTree>
    <p:extLst>
      <p:ext uri="{BB962C8B-B14F-4D97-AF65-F5344CB8AC3E}">
        <p14:creationId xmlns:p14="http://schemas.microsoft.com/office/powerpoint/2010/main" val="3502491476"/>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383312"/>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7222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3170860"/>
      </p:ext>
    </p:extLst>
  </p:cSld>
  <p:clrMapOvr>
    <a:masterClrMapping/>
  </p:clrMapOvr>
  <p:transition>
    <p:fade/>
  </p:transition>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891969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8006318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3631268681"/>
      </p:ext>
    </p:extLst>
  </p:cSld>
  <p:clrMapOvr>
    <a:masterClrMapping/>
  </p:clrMapOvr>
  <p:transition>
    <p:fade/>
  </p:transition>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2146463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169433897"/>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7C7DB-1041-7236-0BB2-16EE1CF46F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574F6C-F8B6-C7E0-5272-1452B6AB55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0DBD6-2D95-53A0-6550-6A3E1B650DAE}"/>
              </a:ext>
            </a:extLst>
          </p:cNvPr>
          <p:cNvSpPr>
            <a:spLocks noGrp="1"/>
          </p:cNvSpPr>
          <p:nvPr>
            <p:ph type="dt" sz="half" idx="10"/>
          </p:nvPr>
        </p:nvSpPr>
        <p:spPr/>
        <p:txBody>
          <a:bodyPr/>
          <a:lstStyle/>
          <a:p>
            <a:fld id="{D2F33161-56AF-4572-ADA3-06B66150B150}" type="datetimeFigureOut">
              <a:rPr lang="en-US" smtClean="0"/>
              <a:t>5/14/2025</a:t>
            </a:fld>
            <a:endParaRPr lang="en-US"/>
          </a:p>
        </p:txBody>
      </p:sp>
      <p:sp>
        <p:nvSpPr>
          <p:cNvPr id="5" name="Footer Placeholder 4">
            <a:extLst>
              <a:ext uri="{FF2B5EF4-FFF2-40B4-BE49-F238E27FC236}">
                <a16:creationId xmlns:a16="http://schemas.microsoft.com/office/drawing/2014/main" id="{24C67985-0EDE-1AD5-4FF5-1CB871902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1471BA-B0D8-3B90-709A-DA7D6231B4FB}"/>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350726631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46A9-3438-C511-CF4F-80CC12B2F7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281F04-C7BF-843D-FE57-7043307328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F8E4E3-C9A2-F325-58DA-2B2FFAF6FDD6}"/>
              </a:ext>
            </a:extLst>
          </p:cNvPr>
          <p:cNvSpPr>
            <a:spLocks noGrp="1"/>
          </p:cNvSpPr>
          <p:nvPr>
            <p:ph type="dt" sz="half" idx="10"/>
          </p:nvPr>
        </p:nvSpPr>
        <p:spPr/>
        <p:txBody>
          <a:bodyPr/>
          <a:lstStyle/>
          <a:p>
            <a:fld id="{D2F33161-56AF-4572-ADA3-06B66150B150}" type="datetimeFigureOut">
              <a:rPr lang="en-US" smtClean="0"/>
              <a:t>5/14/2025</a:t>
            </a:fld>
            <a:endParaRPr lang="en-US"/>
          </a:p>
        </p:txBody>
      </p:sp>
      <p:sp>
        <p:nvSpPr>
          <p:cNvPr id="5" name="Footer Placeholder 4">
            <a:extLst>
              <a:ext uri="{FF2B5EF4-FFF2-40B4-BE49-F238E27FC236}">
                <a16:creationId xmlns:a16="http://schemas.microsoft.com/office/drawing/2014/main" id="{D008B05B-AD77-AAD0-D550-CCD8EA11F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EA9D3-5E7E-3540-457E-7242CA4670D5}"/>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36428289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marL="0" indent="0" algn="ctr" defTabSz="-18496626" rtl="0" eaLnBrk="1" fontAlgn="base" hangingPunct="1">
              <a:spcBef>
                <a:spcPct val="0"/>
              </a:spcBef>
              <a:spcAft>
                <a:spcPct val="0"/>
              </a:spcAft>
              <a:defRPr lang="en-US" sz="3733" b="1" dirty="0">
                <a:solidFill>
                  <a:srgbClr val="FF00FE"/>
                </a:solidFill>
                <a:latin typeface="Calibri"/>
                <a:ea typeface="+mj-ea"/>
                <a:cs typeface="Segoe UI" pitchFamily="34" charset="0"/>
              </a:defRPr>
            </a:lvl1pPr>
          </a:lstStyle>
          <a:p>
            <a:r>
              <a:rPr lang="en-US"/>
              <a:t>Click to edit Master title style</a:t>
            </a:r>
          </a:p>
        </p:txBody>
      </p:sp>
      <p:sp>
        <p:nvSpPr>
          <p:cNvPr id="3" name="Text Placeholder 2"/>
          <p:cNvSpPr>
            <a:spLocks noGrp="1"/>
          </p:cNvSpPr>
          <p:nvPr>
            <p:ph type="body" idx="1"/>
          </p:nvPr>
        </p:nvSpPr>
        <p:spPr>
          <a:xfrm>
            <a:off x="609600" y="1371600"/>
            <a:ext cx="10972800" cy="4267200"/>
          </a:xfrm>
        </p:spPr>
        <p:txBody>
          <a:bodyPr rtlCol="0"/>
          <a:lstStyle>
            <a:lvl1pPr>
              <a:buClrTx/>
              <a:buFont typeface="Wingdings" pitchFamily="2" charset="2"/>
              <a:buChar char="§"/>
              <a:defRPr sz="2667" b="1">
                <a:latin typeface="Calibri" pitchFamily="34" charset="0"/>
              </a:defRPr>
            </a:lvl1pPr>
            <a:lvl2pPr>
              <a:buClrTx/>
              <a:buFont typeface="Wingdings" pitchFamily="2" charset="2"/>
              <a:buChar char="o"/>
              <a:defRPr sz="2400" b="0">
                <a:latin typeface="Calibri Light" pitchFamily="34" charset="0"/>
              </a:defRPr>
            </a:lvl2pPr>
            <a:lvl3pPr>
              <a:buClrTx/>
              <a:buFont typeface="Wingdings" pitchFamily="2" charset="2"/>
              <a:buChar char="o"/>
              <a:defRPr sz="2133" b="0">
                <a:latin typeface="Calibri Light" pitchFamily="34" charset="0"/>
              </a:defRPr>
            </a:lvl3pPr>
            <a:lvl4pPr>
              <a:buClrTx/>
              <a:buFont typeface="Wingdings" pitchFamily="2" charset="2"/>
              <a:buChar char="o"/>
              <a:defRPr sz="1867" b="0">
                <a:latin typeface="Calibri Light" pitchFamily="34" charset="0"/>
              </a:defRPr>
            </a:lvl4pPr>
            <a:lvl5pPr>
              <a:buClrTx/>
              <a:buFont typeface="Wingdings" pitchFamily="2" charset="2"/>
              <a:buChar char="o"/>
              <a:defRPr sz="1600" b="0">
                <a:latin typeface="Calibri Ligh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4922208"/>
      </p:ext>
    </p:extLst>
  </p:cSld>
  <p:clrMapOvr>
    <a:masterClrMapping/>
  </p:clrMapOvr>
  <p:transition>
    <p:fade/>
  </p:transition>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383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2595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Full rainbow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018685"/>
      </p:ext>
    </p:extLst>
  </p:cSld>
  <p:clrMapOvr>
    <a:masterClrMapping/>
  </p:clrMapOvr>
  <p:transition>
    <p:fade/>
  </p:transition>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pag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475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rgbClr val="091F2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659219" y="0"/>
            <a:ext cx="11025680" cy="1072072"/>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661443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710376"/>
      </p:ext>
    </p:extLst>
  </p:cSld>
  <p:clrMapOvr>
    <a:masterClrMapping/>
  </p:clrMapOvr>
  <p:transition>
    <p:fade/>
  </p:transition>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236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3"/>
            <a:ext cx="3182027" cy="3786090"/>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3"/>
            <a:ext cx="7253288" cy="3786088"/>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Footer Placeholder 4">
            <a:extLst>
              <a:ext uri="{FF2B5EF4-FFF2-40B4-BE49-F238E27FC236}">
                <a16:creationId xmlns:a16="http://schemas.microsoft.com/office/drawing/2014/main" id="{DC056183-9C99-B3D8-DB61-DCDA69B33C3D}"/>
              </a:ext>
            </a:extLst>
          </p:cNvPr>
          <p:cNvSpPr>
            <a:spLocks noGrp="1"/>
          </p:cNvSpPr>
          <p:nvPr>
            <p:ph type="ftr" sz="quarter" idx="3"/>
          </p:nvPr>
        </p:nvSpPr>
        <p:spPr>
          <a:xfrm>
            <a:off x="589281" y="6543297"/>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158653489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8"/>
            <a:ext cx="11546958" cy="6291943"/>
          </a:xfrm>
          <a:prstGeom prst="roundRect">
            <a:avLst>
              <a:gd name="adj" fmla="val 3511"/>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pic>
        <p:nvPicPr>
          <p:cNvPr id="21" name="MS logo gray - EMF">
            <a:extLst>
              <a:ext uri="{FF2B5EF4-FFF2-40B4-BE49-F238E27FC236}">
                <a16:creationId xmlns:a16="http://schemas.microsoft.com/office/drawing/2014/main" id="{64A4DF9F-2B1C-CAA8-9FB0-804BF4B06E89}"/>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3358456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 logo gray - EMF">
            <a:extLst>
              <a:ext uri="{FF2B5EF4-FFF2-40B4-BE49-F238E27FC236}">
                <a16:creationId xmlns:a16="http://schemas.microsoft.com/office/drawing/2014/main" id="{F64DBD9B-57E9-BAEC-DDB8-E95762033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82944" y="13063873"/>
            <a:ext cx="1366440" cy="292608"/>
          </a:xfrm>
          <a:prstGeom prst="rect">
            <a:avLst/>
          </a:prstGeom>
        </p:spPr>
      </p:pic>
      <p:pic>
        <p:nvPicPr>
          <p:cNvPr id="10" name="Picture 9" descr="A blue text on a dark background&#10;&#10;AI-generated content may be incorrect.">
            <a:extLst>
              <a:ext uri="{FF2B5EF4-FFF2-40B4-BE49-F238E27FC236}">
                <a16:creationId xmlns:a16="http://schemas.microsoft.com/office/drawing/2014/main" id="{F91EBE01-28A7-9587-582B-5D328ACBDEA8}"/>
              </a:ext>
            </a:extLst>
          </p:cNvPr>
          <p:cNvPicPr>
            <a:picLocks noChangeAspect="1"/>
          </p:cNvPicPr>
          <p:nvPr userDrawn="1"/>
        </p:nvPicPr>
        <p:blipFill>
          <a:blip r:embed="rId3">
            <a:extLst>
              <a:ext uri="{28A0092B-C50C-407E-A947-70E740481C1C}">
                <a14:useLocalDpi xmlns:a14="http://schemas.microsoft.com/office/drawing/2010/main" val="0"/>
              </a:ext>
            </a:extLst>
          </a:blip>
          <a:srcRect l="6973" t="18834" r="57059" b="22553"/>
          <a:stretch/>
        </p:blipFill>
        <p:spPr>
          <a:xfrm>
            <a:off x="588552" y="569042"/>
            <a:ext cx="3765004" cy="894000"/>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4">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34192865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8"/>
            <a:ext cx="11546958" cy="6291943"/>
          </a:xfrm>
          <a:prstGeom prst="roundRect">
            <a:avLst>
              <a:gd name="adj" fmla="val 3511"/>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pic>
        <p:nvPicPr>
          <p:cNvPr id="21" name="MS logo gray - EMF">
            <a:extLst>
              <a:ext uri="{FF2B5EF4-FFF2-40B4-BE49-F238E27FC236}">
                <a16:creationId xmlns:a16="http://schemas.microsoft.com/office/drawing/2014/main" id="{64A4DF9F-2B1C-CAA8-9FB0-804BF4B06E89}"/>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30696177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3324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and Content -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C44EF48-B61D-A704-EA3C-00045FFB991D}"/>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8200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F2B9C-6C80-CAF7-46F7-38B5ED8B97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61384-4982-A003-A22D-CEFD29C505F2}"/>
              </a:ext>
            </a:extLst>
          </p:cNvPr>
          <p:cNvSpPr>
            <a:spLocks noGrp="1"/>
          </p:cNvSpPr>
          <p:nvPr>
            <p:ph sz="half" idx="1"/>
          </p:nvPr>
        </p:nvSpPr>
        <p:spPr>
          <a:xfrm>
            <a:off x="890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4612B7-003F-F88F-DD2D-0EAB38253683}"/>
              </a:ext>
            </a:extLst>
          </p:cNvPr>
          <p:cNvSpPr>
            <a:spLocks noGrp="1"/>
          </p:cNvSpPr>
          <p:nvPr>
            <p:ph sz="half" idx="2"/>
          </p:nvPr>
        </p:nvSpPr>
        <p:spPr>
          <a:xfrm>
            <a:off x="6224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21994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045EC9-3A5C-BF10-4EC3-BBD790D1CC90}"/>
              </a:ext>
            </a:extLst>
          </p:cNvPr>
          <p:cNvSpPr>
            <a:spLocks noGrp="1"/>
          </p:cNvSpPr>
          <p:nvPr>
            <p:ph type="body" idx="1"/>
          </p:nvPr>
        </p:nvSpPr>
        <p:spPr>
          <a:xfrm>
            <a:off x="809542" y="1536784"/>
            <a:ext cx="5157787" cy="823912"/>
          </a:xfrm>
          <a:no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5520A-2E0C-1AB0-12FE-75471C476D10}"/>
              </a:ext>
            </a:extLst>
          </p:cNvPr>
          <p:cNvSpPr>
            <a:spLocks noGrp="1"/>
          </p:cNvSpPr>
          <p:nvPr>
            <p:ph sz="half" idx="2"/>
          </p:nvPr>
        </p:nvSpPr>
        <p:spPr>
          <a:xfrm>
            <a:off x="809542" y="236069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775E93-F1B0-A09F-367D-0B0EDC940B63}"/>
              </a:ext>
            </a:extLst>
          </p:cNvPr>
          <p:cNvSpPr>
            <a:spLocks noGrp="1"/>
          </p:cNvSpPr>
          <p:nvPr>
            <p:ph type="body" sz="quarter" idx="3"/>
          </p:nvPr>
        </p:nvSpPr>
        <p:spPr>
          <a:xfrm>
            <a:off x="6141954" y="1536784"/>
            <a:ext cx="5183188"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D18764-07D2-DCA5-1817-8C19B4DD0EE8}"/>
              </a:ext>
            </a:extLst>
          </p:cNvPr>
          <p:cNvSpPr>
            <a:spLocks noGrp="1"/>
          </p:cNvSpPr>
          <p:nvPr>
            <p:ph sz="quarter" idx="4"/>
          </p:nvPr>
        </p:nvSpPr>
        <p:spPr>
          <a:xfrm>
            <a:off x="6141954" y="236069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A0F0C80-7FE6-276E-5F75-11D316628EA6}"/>
              </a:ext>
            </a:extLst>
          </p:cNvPr>
          <p:cNvSpPr>
            <a:spLocks noGrp="1"/>
          </p:cNvSpPr>
          <p:nvPr>
            <p:ph type="title"/>
          </p:nvPr>
        </p:nvSpPr>
        <p:spPr>
          <a:xfrm>
            <a:off x="629114" y="365126"/>
            <a:ext cx="11025680" cy="1072072"/>
          </a:xfrm>
        </p:spPr>
        <p:txBody>
          <a:bodyPr/>
          <a:lstStyle/>
          <a:p>
            <a:r>
              <a:rPr lang="en-US"/>
              <a:t>Click to edit Master title style</a:t>
            </a:r>
          </a:p>
        </p:txBody>
      </p:sp>
    </p:spTree>
    <p:extLst>
      <p:ext uri="{BB962C8B-B14F-4D97-AF65-F5344CB8AC3E}">
        <p14:creationId xmlns:p14="http://schemas.microsoft.com/office/powerpoint/2010/main" val="21339126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0FF20-C27F-3AD6-A7BF-EF405F6887DE}"/>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0268344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41EFE-264E-BC9E-6531-FF41C36C2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0B4E1-2641-C609-B66B-50A49234A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8902B-320A-1253-F247-CA83542F8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77613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2953-9124-276A-BB50-BD2F4C24D9BA}"/>
              </a:ext>
            </a:extLst>
          </p:cNvPr>
          <p:cNvSpPr>
            <a:spLocks noGrp="1"/>
          </p:cNvSpPr>
          <p:nvPr>
            <p:ph type="title"/>
          </p:nvPr>
        </p:nvSpPr>
        <p:spPr>
          <a:xfrm>
            <a:off x="644893" y="529389"/>
            <a:ext cx="4408369" cy="152801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5274644" y="529389"/>
            <a:ext cx="6448926" cy="58136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797312A-79E3-C52B-11B9-50A3F6DEE4D1}"/>
              </a:ext>
            </a:extLst>
          </p:cNvPr>
          <p:cNvSpPr>
            <a:spLocks noGrp="1"/>
          </p:cNvSpPr>
          <p:nvPr>
            <p:ph type="body" sz="half" idx="2"/>
          </p:nvPr>
        </p:nvSpPr>
        <p:spPr>
          <a:xfrm>
            <a:off x="644894" y="2057399"/>
            <a:ext cx="4408368" cy="427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85172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ull page pictur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1E7546-6F08-2CA1-9CC5-8B527B1021C5}"/>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375385" y="298383"/>
            <a:ext cx="11511815" cy="62852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387273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3962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15019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1272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2659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Full rainbow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978070"/>
      </p:ext>
    </p:extLst>
  </p:cSld>
  <p:clrMapOvr>
    <a:masterClrMapping/>
  </p:clrMapOvr>
  <p:transition>
    <p:fade/>
  </p:transition>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Full pag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8939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rgbClr val="091F2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659219" y="0"/>
            <a:ext cx="11025680" cy="1072072"/>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495273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cSld name="Closing logo slide">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5737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065848"/>
      </p:ext>
    </p:extLst>
  </p:cSld>
  <p:clrMapOvr>
    <a:masterClrMapping/>
  </p:clrMapOvr>
  <p:transition>
    <p:fade/>
  </p:transition>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7380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itle Slide_Walkin_CENTER SCREEN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81240-6A38-443B-6A44-7E945DB8BA18}"/>
              </a:ext>
            </a:extLst>
          </p:cNvPr>
          <p:cNvPicPr>
            <a:picLocks noChangeAspect="1"/>
          </p:cNvPicPr>
          <p:nvPr userDrawn="1"/>
        </p:nvPicPr>
        <p:blipFill rotWithShape="1">
          <a:blip r:embed="rId2"/>
          <a:srcRect l="298" t="9388" r="173" b="9514"/>
          <a:stretch/>
        </p:blipFill>
        <p:spPr>
          <a:xfrm>
            <a:off x="0" y="0"/>
            <a:ext cx="12192000" cy="6858000"/>
          </a:xfrm>
          <a:prstGeom prst="rect">
            <a:avLst/>
          </a:prstGeom>
        </p:spPr>
      </p:pic>
      <p:sp>
        <p:nvSpPr>
          <p:cNvPr id="9" name="Title 1"/>
          <p:cNvSpPr>
            <a:spLocks noGrp="1"/>
          </p:cNvSpPr>
          <p:nvPr>
            <p:ph type="title" hasCustomPrompt="1"/>
          </p:nvPr>
        </p:nvSpPr>
        <p:spPr bwMode="white">
          <a:xfrm>
            <a:off x="593607" y="2302715"/>
            <a:ext cx="5577840" cy="1231063"/>
          </a:xfrm>
          <a:noFill/>
        </p:spPr>
        <p:txBody>
          <a:bodyPr vert="horz" wrap="square" lIns="0" tIns="0" rIns="0" bIns="0" rtlCol="0" anchor="b" anchorCtr="0">
            <a:spAutoFit/>
          </a:bodyPr>
          <a:lstStyle>
            <a:lvl1pPr>
              <a:defRPr lang="en-US" sz="4000" dirty="0">
                <a:solidFill>
                  <a:srgbClr val="F8E3BB"/>
                </a:solidFill>
              </a:defRPr>
            </a:lvl1pPr>
          </a:lstStyle>
          <a:p>
            <a:pPr lvl="0"/>
            <a:r>
              <a:rPr lang="en-US"/>
              <a:t>Event name or </a:t>
            </a:r>
            <a:br>
              <a:rPr lang="en-US"/>
            </a:br>
            <a:r>
              <a:rPr lang="en-US"/>
              <a:t>presentation title </a:t>
            </a:r>
          </a:p>
        </p:txBody>
      </p:sp>
      <p:sp>
        <p:nvSpPr>
          <p:cNvPr id="5" name="Text Placeholder 4"/>
          <p:cNvSpPr>
            <a:spLocks noGrp="1"/>
          </p:cNvSpPr>
          <p:nvPr>
            <p:ph type="body" sz="quarter" idx="12" hasCustomPrompt="1"/>
          </p:nvPr>
        </p:nvSpPr>
        <p:spPr bwMode="white">
          <a:xfrm>
            <a:off x="593607" y="3962401"/>
            <a:ext cx="5577840" cy="276999"/>
          </a:xfr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0CD5FF5-1115-3AF7-6411-80851536A88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93606" y="585788"/>
            <a:ext cx="1331746" cy="292608"/>
          </a:xfrm>
          <a:prstGeom prst="rect">
            <a:avLst/>
          </a:prstGeom>
        </p:spPr>
      </p:pic>
    </p:spTree>
    <p:extLst>
      <p:ext uri="{BB962C8B-B14F-4D97-AF65-F5344CB8AC3E}">
        <p14:creationId xmlns:p14="http://schemas.microsoft.com/office/powerpoint/2010/main" val="759372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535">
          <p15:clr>
            <a:srgbClr val="5ACBF0"/>
          </p15:clr>
        </p15:guide>
        <p15:guide id="2" orient="horz" pos="7322">
          <p15:clr>
            <a:srgbClr val="5ACBF0"/>
          </p15:clr>
        </p15:guide>
        <p15:guide id="3" pos="18023">
          <p15:clr>
            <a:srgbClr val="5ACBF0"/>
          </p15:clr>
        </p15:guide>
        <p15:guide id="4" orient="horz" pos="633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C44EF48-B61D-A704-EA3C-00045FFB991D}"/>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4896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668AE-5CD6-D782-C7B5-872E7248B9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425780"/>
            <a:ext cx="5577840" cy="110799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4D3677"/>
                </a:soli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B2684EB-34E2-E67F-1ABA-8374FB1B88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5759934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1459914"/>
            <a:ext cx="3898901" cy="2954655"/>
          </a:xfrm>
          <a:noFill/>
        </p:spPr>
        <p:txBody>
          <a:bodyPr vert="horz" wrap="square" lIns="0" tIns="0" rIns="0" bIns="0" rtlCol="0" anchor="b" anchorCtr="0">
            <a:normAutofit/>
          </a:bodyPr>
          <a:lstStyle>
            <a:lvl1pPr>
              <a:defRPr lang="en-US" sz="4000" dirty="0">
                <a:solidFill>
                  <a:schemeClr val="accent3"/>
                </a:solidFill>
              </a:defRPr>
            </a:lvl1pPr>
          </a:lstStyle>
          <a:p>
            <a:pPr lvl="0"/>
            <a:r>
              <a:rPr lang="en-US"/>
              <a:t>Event name or presentation title </a:t>
            </a:r>
          </a:p>
        </p:txBody>
      </p:sp>
      <p:sp>
        <p:nvSpPr>
          <p:cNvPr id="3" name="Text Placeholder 4">
            <a:extLst>
              <a:ext uri="{FF2B5EF4-FFF2-40B4-BE49-F238E27FC236}">
                <a16:creationId xmlns:a16="http://schemas.microsoft.com/office/drawing/2014/main" id="{897FAD9B-A5D2-21B8-8608-91E00CEB9870}"/>
              </a:ext>
            </a:extLst>
          </p:cNvPr>
          <p:cNvSpPr>
            <a:spLocks noGrp="1"/>
          </p:cNvSpPr>
          <p:nvPr>
            <p:ph type="body" sz="quarter" idx="12" hasCustomPrompt="1"/>
          </p:nvPr>
        </p:nvSpPr>
        <p:spPr bwMode="black">
          <a:xfrm>
            <a:off x="584200" y="4846320"/>
            <a:ext cx="3895344" cy="246221"/>
          </a:xfrm>
          <a:noFill/>
        </p:spPr>
        <p:txBody>
          <a:bodyPr wrap="square" lIns="0" tIns="0" rIns="0" bIns="0">
            <a:spAutoFit/>
          </a:bodyPr>
          <a:lstStyle>
            <a:lvl1pPr marL="0" indent="0">
              <a:spcBef>
                <a:spcPts val="0"/>
              </a:spcBef>
              <a:buNone/>
              <a:defRPr sz="1600" spc="0" baseline="0">
                <a:solidFill>
                  <a:schemeClr val="tx2"/>
                </a:solidFill>
                <a:latin typeface="+mj-lt"/>
                <a:cs typeface="Segoe UI" panose="020B0502040204020203" pitchFamily="34" charset="0"/>
              </a:defRPr>
            </a:lvl1pPr>
          </a:lstStyle>
          <a:p>
            <a:pPr lvl="0"/>
            <a:r>
              <a:rPr lang="en-US"/>
              <a:t>Speaker name or subtitle text</a:t>
            </a:r>
          </a:p>
        </p:txBody>
      </p:sp>
      <p:pic>
        <p:nvPicPr>
          <p:cNvPr id="4" name="Picture 3" descr="A logo of a company&#10;&#10;Description automatically generated">
            <a:extLst>
              <a:ext uri="{FF2B5EF4-FFF2-40B4-BE49-F238E27FC236}">
                <a16:creationId xmlns:a16="http://schemas.microsoft.com/office/drawing/2014/main" id="{88ED4D0F-6F82-3B01-3ED2-6BDBFA45E2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6582" y="129394"/>
            <a:ext cx="3122228" cy="1373526"/>
          </a:xfrm>
          <a:prstGeom prst="rect">
            <a:avLst/>
          </a:prstGeom>
        </p:spPr>
      </p:pic>
    </p:spTree>
    <p:extLst>
      <p:ext uri="{BB962C8B-B14F-4D97-AF65-F5344CB8AC3E}">
        <p14:creationId xmlns:p14="http://schemas.microsoft.com/office/powerpoint/2010/main" val="3952740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32843319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4467523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75733518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1100627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82435446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7258728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4881140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A8FAD-25B6-4A21-C15F-F4D4AED4861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5349074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F2B9C-6C80-CAF7-46F7-38B5ED8B97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61384-4982-A003-A22D-CEFD29C505F2}"/>
              </a:ext>
            </a:extLst>
          </p:cNvPr>
          <p:cNvSpPr>
            <a:spLocks noGrp="1"/>
          </p:cNvSpPr>
          <p:nvPr>
            <p:ph sz="half" idx="1"/>
          </p:nvPr>
        </p:nvSpPr>
        <p:spPr>
          <a:xfrm>
            <a:off x="890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4612B7-003F-F88F-DD2D-0EAB38253683}"/>
              </a:ext>
            </a:extLst>
          </p:cNvPr>
          <p:cNvSpPr>
            <a:spLocks noGrp="1"/>
          </p:cNvSpPr>
          <p:nvPr>
            <p:ph sz="half" idx="2"/>
          </p:nvPr>
        </p:nvSpPr>
        <p:spPr>
          <a:xfrm>
            <a:off x="6224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8049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6970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872705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271664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85630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54456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7624093"/>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632121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0492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898809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730251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045EC9-3A5C-BF10-4EC3-BBD790D1CC90}"/>
              </a:ext>
            </a:extLst>
          </p:cNvPr>
          <p:cNvSpPr>
            <a:spLocks noGrp="1"/>
          </p:cNvSpPr>
          <p:nvPr>
            <p:ph type="body" idx="1"/>
          </p:nvPr>
        </p:nvSpPr>
        <p:spPr>
          <a:xfrm>
            <a:off x="809542" y="1536784"/>
            <a:ext cx="5157787" cy="823912"/>
          </a:xfrm>
          <a:no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5520A-2E0C-1AB0-12FE-75471C476D10}"/>
              </a:ext>
            </a:extLst>
          </p:cNvPr>
          <p:cNvSpPr>
            <a:spLocks noGrp="1"/>
          </p:cNvSpPr>
          <p:nvPr>
            <p:ph sz="half" idx="2"/>
          </p:nvPr>
        </p:nvSpPr>
        <p:spPr>
          <a:xfrm>
            <a:off x="809542" y="236069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775E93-F1B0-A09F-367D-0B0EDC940B63}"/>
              </a:ext>
            </a:extLst>
          </p:cNvPr>
          <p:cNvSpPr>
            <a:spLocks noGrp="1"/>
          </p:cNvSpPr>
          <p:nvPr>
            <p:ph type="body" sz="quarter" idx="3"/>
          </p:nvPr>
        </p:nvSpPr>
        <p:spPr>
          <a:xfrm>
            <a:off x="6141954" y="1536784"/>
            <a:ext cx="5183188"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D18764-07D2-DCA5-1817-8C19B4DD0EE8}"/>
              </a:ext>
            </a:extLst>
          </p:cNvPr>
          <p:cNvSpPr>
            <a:spLocks noGrp="1"/>
          </p:cNvSpPr>
          <p:nvPr>
            <p:ph sz="quarter" idx="4"/>
          </p:nvPr>
        </p:nvSpPr>
        <p:spPr>
          <a:xfrm>
            <a:off x="6141954" y="236069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A0F0C80-7FE6-276E-5F75-11D316628EA6}"/>
              </a:ext>
            </a:extLst>
          </p:cNvPr>
          <p:cNvSpPr>
            <a:spLocks noGrp="1"/>
          </p:cNvSpPr>
          <p:nvPr>
            <p:ph type="title"/>
          </p:nvPr>
        </p:nvSpPr>
        <p:spPr>
          <a:xfrm>
            <a:off x="629114" y="365126"/>
            <a:ext cx="11025680" cy="1072072"/>
          </a:xfrm>
        </p:spPr>
        <p:txBody>
          <a:bodyPr/>
          <a:lstStyle/>
          <a:p>
            <a:r>
              <a:rPr lang="en-US"/>
              <a:t>Click to edit Master title style</a:t>
            </a:r>
          </a:p>
        </p:txBody>
      </p:sp>
    </p:spTree>
    <p:extLst>
      <p:ext uri="{BB962C8B-B14F-4D97-AF65-F5344CB8AC3E}">
        <p14:creationId xmlns:p14="http://schemas.microsoft.com/office/powerpoint/2010/main" val="3331810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0436275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5551765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9890438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8323360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6320117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9454205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38222354"/>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9539870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0144290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8670455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0FF20-C27F-3AD6-A7BF-EF405F6887DE}"/>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9656213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822961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7390961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241809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3291033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7752778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51972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6629419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2530267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1285234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645431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41EFE-264E-BC9E-6531-FF41C36C2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0B4E1-2641-C609-B66B-50A49234A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8902B-320A-1253-F247-CA83542F8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996061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1580327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Demo slide">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1A31B0-DA79-E282-BD21-42CF3B67D8EA}"/>
              </a:ext>
            </a:extLst>
          </p:cNvPr>
          <p:cNvPicPr>
            <a:picLocks noChangeAspect="1"/>
          </p:cNvPicPr>
          <p:nvPr userDrawn="1"/>
        </p:nvPicPr>
        <p:blipFill>
          <a:blip r:embed="rId2"/>
          <a:srcRect/>
          <a:stretch/>
        </p:blipFill>
        <p:spPr>
          <a:xfrm>
            <a:off x="0" y="762"/>
            <a:ext cx="12189291" cy="6856476"/>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FFFFFF"/>
                </a:solidFill>
                <a:latin typeface="+mn-lt"/>
              </a:defRPr>
            </a:lvl1pPr>
          </a:lstStyle>
          <a:p>
            <a:pPr lvl="0"/>
            <a:r>
              <a:rPr lang="en-US"/>
              <a:t>Speaker name</a:t>
            </a:r>
          </a:p>
        </p:txBody>
      </p:sp>
    </p:spTree>
    <p:extLst>
      <p:ext uri="{BB962C8B-B14F-4D97-AF65-F5344CB8AC3E}">
        <p14:creationId xmlns:p14="http://schemas.microsoft.com/office/powerpoint/2010/main" val="3925197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rgbClr val="091F2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5AB3C7-DD87-C9B0-751D-F81E1404C834}"/>
              </a:ext>
            </a:extLst>
          </p:cNvPr>
          <p:cNvPicPr>
            <a:picLocks noChangeAspect="1"/>
          </p:cNvPicPr>
          <p:nvPr userDrawn="1"/>
        </p:nvPicPr>
        <p:blipFill>
          <a:blip r:embed="rId2"/>
          <a:srcRect/>
          <a:stretch/>
        </p:blipFill>
        <p:spPr>
          <a:xfrm>
            <a:off x="1354" y="762"/>
            <a:ext cx="12189291" cy="6856476"/>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804038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40677182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42379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8787969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2916312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1304372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heme 1">
    <p:bg>
      <p:bgPr>
        <a:gradFill>
          <a:gsLst>
            <a:gs pos="0">
              <a:srgbClr val="D8C3B2"/>
            </a:gs>
            <a:gs pos="50000">
              <a:srgbClr val="D9D9D6"/>
            </a:gs>
          </a:gsLst>
          <a:lin ang="135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0A2749-4F90-7323-9A4E-826285B0864C}"/>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2" name="Oval 1">
            <a:extLst>
              <a:ext uri="{FF2B5EF4-FFF2-40B4-BE49-F238E27FC236}">
                <a16:creationId xmlns:a16="http://schemas.microsoft.com/office/drawing/2014/main" id="{191D8404-1FE1-D734-52BC-5516B5DAF804}"/>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8786EACC-0683-3D2F-39BB-900F49241AF6}"/>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4" name="Oval 3">
            <a:extLst>
              <a:ext uri="{FF2B5EF4-FFF2-40B4-BE49-F238E27FC236}">
                <a16:creationId xmlns:a16="http://schemas.microsoft.com/office/drawing/2014/main" id="{152EF10A-8F26-D91C-B214-AB6F79AF02F6}"/>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Rectangle 4">
            <a:hlinkClick r:id="" action="ppaction://noaction"/>
            <a:extLst>
              <a:ext uri="{FF2B5EF4-FFF2-40B4-BE49-F238E27FC236}">
                <a16:creationId xmlns:a16="http://schemas.microsoft.com/office/drawing/2014/main" id="{0B737CA8-3C4D-E1B8-736D-CC1ABF864169}"/>
              </a:ext>
            </a:extLst>
          </p:cNvPr>
          <p:cNvSpPr/>
          <p:nvPr userDrawn="1"/>
        </p:nvSpPr>
        <p:spPr bwMode="auto">
          <a:xfrm>
            <a:off x="2" y="7180084"/>
            <a:ext cx="2781299" cy="1564183"/>
          </a:xfrm>
          <a:prstGeom prst="rect">
            <a:avLst/>
          </a:prstGeom>
          <a:gradFill flip="none" rotWithShape="1">
            <a:gsLst>
              <a:gs pos="0">
                <a:srgbClr val="D8C3B2"/>
              </a:gs>
              <a:gs pos="44000">
                <a:srgbClr val="CBCCCA"/>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sp>
        <p:nvSpPr>
          <p:cNvPr id="12" name="Parallelogram 11">
            <a:extLst>
              <a:ext uri="{FF2B5EF4-FFF2-40B4-BE49-F238E27FC236}">
                <a16:creationId xmlns:a16="http://schemas.microsoft.com/office/drawing/2014/main" id="{273C6E69-8511-450E-C31E-A3A4D2852A67}"/>
              </a:ext>
            </a:extLst>
          </p:cNvPr>
          <p:cNvSpPr/>
          <p:nvPr userDrawn="1"/>
        </p:nvSpPr>
        <p:spPr bwMode="auto">
          <a:xfrm>
            <a:off x="2653122" y="7661557"/>
            <a:ext cx="8498975" cy="3574719"/>
          </a:xfrm>
          <a:prstGeom prst="parallelogram">
            <a:avLst>
              <a:gd name="adj" fmla="val 152384"/>
            </a:avLst>
          </a:prstGeom>
          <a:solidFill>
            <a:srgbClr val="E8E6DF">
              <a:alpha val="30000"/>
            </a:srgbClr>
          </a:solidFill>
          <a:ln>
            <a:noFill/>
            <a:headEnd type="none" w="med" len="med"/>
            <a:tailEnd type="none" w="med" len="med"/>
          </a:ln>
          <a:effectLst>
            <a:softEdge rad="12700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chemeClr val="bg1"/>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AB16FB0F-48B8-0816-7372-98CF7DECEF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629918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Theme 2">
    <p:bg>
      <p:bgPr>
        <a:gradFill flip="none" rotWithShape="1">
          <a:gsLst>
            <a:gs pos="0">
              <a:srgbClr val="D8C3B2"/>
            </a:gs>
            <a:gs pos="78000">
              <a:srgbClr val="B9DCD2"/>
            </a:gs>
          </a:gsLst>
          <a:lin ang="13500000" scaled="1"/>
          <a:tileRect/>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FDABF6E2-8634-56F0-BA35-2515F525FAD7}"/>
              </a:ext>
            </a:extLst>
          </p:cNvPr>
          <p:cNvSpPr/>
          <p:nvPr userDrawn="1"/>
        </p:nvSpPr>
        <p:spPr bwMode="auto">
          <a:xfrm>
            <a:off x="0" y="7090288"/>
            <a:ext cx="2605549" cy="1648823"/>
          </a:xfrm>
          <a:prstGeom prst="rect">
            <a:avLst/>
          </a:prstGeom>
          <a:gradFill flip="none" rotWithShape="1">
            <a:gsLst>
              <a:gs pos="0">
                <a:srgbClr val="D8C3B2"/>
              </a:gs>
              <a:gs pos="100000">
                <a:srgbClr val="B9DCD2"/>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8935BB8A-3909-89EF-52EA-2AA630737F0A}"/>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186C717-BF4E-105D-C37C-BC3A29664695}"/>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BBD1421E-168A-9D2F-DB21-B75110B101B0}"/>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56F8B25A-FC33-B9BC-94B0-CD44AB119EE0}"/>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0166752A-893F-EA53-F029-9E7F202175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26730821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2953-9124-276A-BB50-BD2F4C24D9BA}"/>
              </a:ext>
            </a:extLst>
          </p:cNvPr>
          <p:cNvSpPr>
            <a:spLocks noGrp="1"/>
          </p:cNvSpPr>
          <p:nvPr>
            <p:ph type="title"/>
          </p:nvPr>
        </p:nvSpPr>
        <p:spPr>
          <a:xfrm>
            <a:off x="644893" y="529389"/>
            <a:ext cx="4408369" cy="152801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5274644" y="529389"/>
            <a:ext cx="6448926" cy="58136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797312A-79E3-C52B-11B9-50A3F6DEE4D1}"/>
              </a:ext>
            </a:extLst>
          </p:cNvPr>
          <p:cNvSpPr>
            <a:spLocks noGrp="1"/>
          </p:cNvSpPr>
          <p:nvPr>
            <p:ph type="body" sz="half" idx="2"/>
          </p:nvPr>
        </p:nvSpPr>
        <p:spPr>
          <a:xfrm>
            <a:off x="644894" y="2057399"/>
            <a:ext cx="4408368" cy="427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011133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Theme 3">
    <p:bg>
      <p:bgPr>
        <a:gradFill>
          <a:gsLst>
            <a:gs pos="0">
              <a:srgbClr val="D8C3B2"/>
            </a:gs>
            <a:gs pos="100000">
              <a:srgbClr val="8DC8E8"/>
            </a:gs>
          </a:gsLst>
          <a:lin ang="13500000" scaled="1"/>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1711F168-3F65-AE6B-C908-229B40B528EC}"/>
              </a:ext>
            </a:extLst>
          </p:cNvPr>
          <p:cNvSpPr/>
          <p:nvPr userDrawn="1"/>
        </p:nvSpPr>
        <p:spPr bwMode="auto">
          <a:xfrm>
            <a:off x="0" y="7278329"/>
            <a:ext cx="4064000" cy="2571750"/>
          </a:xfrm>
          <a:prstGeom prst="rect">
            <a:avLst/>
          </a:prstGeom>
          <a:gradFill flip="none" rotWithShape="1">
            <a:gsLst>
              <a:gs pos="0">
                <a:srgbClr val="D8C3B2"/>
              </a:gs>
              <a:gs pos="100000">
                <a:srgbClr val="8DC8E8"/>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42E5560D-B63F-52EA-2F62-2ADF97201B9B}"/>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A9BE91DE-1DA9-FB93-A12F-95B83C31B389}"/>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93E1A08E-D913-81CA-3F4A-8D149AEAC357}"/>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CABBABF1-EB7D-02B9-F56E-CBCC2EB6A958}"/>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B02519F7-2E51-02E3-7325-00A21C6FDD2B}"/>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6026155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Theme 4">
    <p:bg>
      <p:bgPr>
        <a:gradFill>
          <a:gsLst>
            <a:gs pos="0">
              <a:srgbClr val="D8C3B2"/>
            </a:gs>
            <a:gs pos="93000">
              <a:srgbClr val="D59ED7"/>
            </a:gs>
          </a:gsLst>
          <a:lin ang="13500000" scaled="1"/>
        </a:gradFill>
        <a:effectLst/>
      </p:bgPr>
    </p:bg>
    <p:spTree>
      <p:nvGrpSpPr>
        <p:cNvPr id="1" name=""/>
        <p:cNvGrpSpPr/>
        <p:nvPr/>
      </p:nvGrpSpPr>
      <p:grpSpPr>
        <a:xfrm>
          <a:off x="0" y="0"/>
          <a:ext cx="0" cy="0"/>
          <a:chOff x="0" y="0"/>
          <a:chExt cx="0" cy="0"/>
        </a:xfrm>
      </p:grpSpPr>
      <p:sp>
        <p:nvSpPr>
          <p:cNvPr id="9" name="Rectangle 8">
            <a:hlinkClick r:id="" action="ppaction://noaction"/>
            <a:extLst>
              <a:ext uri="{FF2B5EF4-FFF2-40B4-BE49-F238E27FC236}">
                <a16:creationId xmlns:a16="http://schemas.microsoft.com/office/drawing/2014/main" id="{888B9531-3655-F72C-2999-D30BB7082D63}"/>
              </a:ext>
            </a:extLst>
          </p:cNvPr>
          <p:cNvSpPr/>
          <p:nvPr userDrawn="1"/>
        </p:nvSpPr>
        <p:spPr bwMode="auto">
          <a:xfrm>
            <a:off x="0" y="6968613"/>
            <a:ext cx="4064000" cy="2571750"/>
          </a:xfrm>
          <a:prstGeom prst="rect">
            <a:avLst/>
          </a:prstGeom>
          <a:gradFill flip="none" rotWithShape="1">
            <a:gsLst>
              <a:gs pos="0">
                <a:srgbClr val="D8C3B2"/>
              </a:gs>
              <a:gs pos="100000">
                <a:srgbClr val="C5B4E3"/>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BC455512-95E0-7072-8200-66F7D67A8A04}"/>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DA7F286-52F0-7BE8-481E-7AFB02DA6053}"/>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24AF0B8E-CAD2-EEFA-3170-6B7EA60A3E1F}"/>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6" name="Oval 5">
            <a:extLst>
              <a:ext uri="{FF2B5EF4-FFF2-40B4-BE49-F238E27FC236}">
                <a16:creationId xmlns:a16="http://schemas.microsoft.com/office/drawing/2014/main" id="{E3AF6069-6569-CF6C-0B17-CF4B509DC0D7}"/>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DF8522F6-2E28-FF4B-5760-DE6B2CC72B6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42000917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55146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9626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3_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18392914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1_Blank 2">
    <p:bg>
      <p:bgPr>
        <a:solidFill>
          <a:srgbClr val="2A446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49119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Blank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95064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1_Closing logo slide">
    <p:bg>
      <p:bgPr>
        <a:solidFill>
          <a:srgbClr val="2A446F"/>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01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11211489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882202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7975590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1.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64.xml"/><Relationship Id="rId21" Type="http://schemas.openxmlformats.org/officeDocument/2006/relationships/slideLayout" Target="../slideLayouts/slideLayout59.xml"/><Relationship Id="rId42" Type="http://schemas.openxmlformats.org/officeDocument/2006/relationships/slideLayout" Target="../slideLayouts/slideLayout80.xml"/><Relationship Id="rId47" Type="http://schemas.openxmlformats.org/officeDocument/2006/relationships/slideLayout" Target="../slideLayouts/slideLayout85.xml"/><Relationship Id="rId63" Type="http://schemas.openxmlformats.org/officeDocument/2006/relationships/slideLayout" Target="../slideLayouts/slideLayout101.xml"/><Relationship Id="rId68" Type="http://schemas.openxmlformats.org/officeDocument/2006/relationships/slideLayout" Target="../slideLayouts/slideLayout106.xml"/><Relationship Id="rId16" Type="http://schemas.openxmlformats.org/officeDocument/2006/relationships/slideLayout" Target="../slideLayouts/slideLayout54.xml"/><Relationship Id="rId11" Type="http://schemas.openxmlformats.org/officeDocument/2006/relationships/slideLayout" Target="../slideLayouts/slideLayout49.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53" Type="http://schemas.openxmlformats.org/officeDocument/2006/relationships/slideLayout" Target="../slideLayouts/slideLayout91.xml"/><Relationship Id="rId58" Type="http://schemas.openxmlformats.org/officeDocument/2006/relationships/slideLayout" Target="../slideLayouts/slideLayout96.xml"/><Relationship Id="rId74" Type="http://schemas.openxmlformats.org/officeDocument/2006/relationships/slideLayout" Target="../slideLayouts/slideLayout112.xml"/><Relationship Id="rId79" Type="http://schemas.openxmlformats.org/officeDocument/2006/relationships/slideLayout" Target="../slideLayouts/slideLayout117.xml"/><Relationship Id="rId5" Type="http://schemas.openxmlformats.org/officeDocument/2006/relationships/slideLayout" Target="../slideLayouts/slideLayout43.xml"/><Relationship Id="rId61" Type="http://schemas.openxmlformats.org/officeDocument/2006/relationships/slideLayout" Target="../slideLayouts/slideLayout99.xml"/><Relationship Id="rId82" Type="http://schemas.openxmlformats.org/officeDocument/2006/relationships/image" Target="../media/image1.png"/><Relationship Id="rId19" Type="http://schemas.openxmlformats.org/officeDocument/2006/relationships/slideLayout" Target="../slideLayouts/slideLayout5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43" Type="http://schemas.openxmlformats.org/officeDocument/2006/relationships/slideLayout" Target="../slideLayouts/slideLayout81.xml"/><Relationship Id="rId48" Type="http://schemas.openxmlformats.org/officeDocument/2006/relationships/slideLayout" Target="../slideLayouts/slideLayout86.xml"/><Relationship Id="rId56" Type="http://schemas.openxmlformats.org/officeDocument/2006/relationships/slideLayout" Target="../slideLayouts/slideLayout94.xml"/><Relationship Id="rId64" Type="http://schemas.openxmlformats.org/officeDocument/2006/relationships/slideLayout" Target="../slideLayouts/slideLayout102.xml"/><Relationship Id="rId69" Type="http://schemas.openxmlformats.org/officeDocument/2006/relationships/slideLayout" Target="../slideLayouts/slideLayout107.xml"/><Relationship Id="rId77" Type="http://schemas.openxmlformats.org/officeDocument/2006/relationships/slideLayout" Target="../slideLayouts/slideLayout115.xml"/><Relationship Id="rId8" Type="http://schemas.openxmlformats.org/officeDocument/2006/relationships/slideLayout" Target="../slideLayouts/slideLayout46.xml"/><Relationship Id="rId51" Type="http://schemas.openxmlformats.org/officeDocument/2006/relationships/slideLayout" Target="../slideLayouts/slideLayout89.xml"/><Relationship Id="rId72" Type="http://schemas.openxmlformats.org/officeDocument/2006/relationships/slideLayout" Target="../slideLayouts/slideLayout110.xml"/><Relationship Id="rId80" Type="http://schemas.openxmlformats.org/officeDocument/2006/relationships/slideLayout" Target="../slideLayouts/slideLayout118.xml"/><Relationship Id="rId3" Type="http://schemas.openxmlformats.org/officeDocument/2006/relationships/slideLayout" Target="../slideLayouts/slideLayout41.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slideLayout" Target="../slideLayouts/slideLayout76.xml"/><Relationship Id="rId46" Type="http://schemas.openxmlformats.org/officeDocument/2006/relationships/slideLayout" Target="../slideLayouts/slideLayout84.xml"/><Relationship Id="rId59" Type="http://schemas.openxmlformats.org/officeDocument/2006/relationships/slideLayout" Target="../slideLayouts/slideLayout97.xml"/><Relationship Id="rId67" Type="http://schemas.openxmlformats.org/officeDocument/2006/relationships/slideLayout" Target="../slideLayouts/slideLayout105.xml"/><Relationship Id="rId20" Type="http://schemas.openxmlformats.org/officeDocument/2006/relationships/slideLayout" Target="../slideLayouts/slideLayout58.xml"/><Relationship Id="rId41" Type="http://schemas.openxmlformats.org/officeDocument/2006/relationships/slideLayout" Target="../slideLayouts/slideLayout79.xml"/><Relationship Id="rId54" Type="http://schemas.openxmlformats.org/officeDocument/2006/relationships/slideLayout" Target="../slideLayouts/slideLayout92.xml"/><Relationship Id="rId62" Type="http://schemas.openxmlformats.org/officeDocument/2006/relationships/slideLayout" Target="../slideLayouts/slideLayout100.xml"/><Relationship Id="rId70" Type="http://schemas.openxmlformats.org/officeDocument/2006/relationships/slideLayout" Target="../slideLayouts/slideLayout108.xml"/><Relationship Id="rId75" Type="http://schemas.openxmlformats.org/officeDocument/2006/relationships/slideLayout" Target="../slideLayouts/slideLayout113.xml"/><Relationship Id="rId83" Type="http://schemas.openxmlformats.org/officeDocument/2006/relationships/image" Target="../media/image2.svg"/><Relationship Id="rId1" Type="http://schemas.openxmlformats.org/officeDocument/2006/relationships/slideLayout" Target="../slideLayouts/slideLayout39.xml"/><Relationship Id="rId6" Type="http://schemas.openxmlformats.org/officeDocument/2006/relationships/slideLayout" Target="../slideLayouts/slideLayout44.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49" Type="http://schemas.openxmlformats.org/officeDocument/2006/relationships/slideLayout" Target="../slideLayouts/slideLayout87.xml"/><Relationship Id="rId57" Type="http://schemas.openxmlformats.org/officeDocument/2006/relationships/slideLayout" Target="../slideLayouts/slideLayout95.xml"/><Relationship Id="rId10" Type="http://schemas.openxmlformats.org/officeDocument/2006/relationships/slideLayout" Target="../slideLayouts/slideLayout48.xml"/><Relationship Id="rId31" Type="http://schemas.openxmlformats.org/officeDocument/2006/relationships/slideLayout" Target="../slideLayouts/slideLayout69.xml"/><Relationship Id="rId44" Type="http://schemas.openxmlformats.org/officeDocument/2006/relationships/slideLayout" Target="../slideLayouts/slideLayout82.xml"/><Relationship Id="rId52" Type="http://schemas.openxmlformats.org/officeDocument/2006/relationships/slideLayout" Target="../slideLayouts/slideLayout90.xml"/><Relationship Id="rId60" Type="http://schemas.openxmlformats.org/officeDocument/2006/relationships/slideLayout" Target="../slideLayouts/slideLayout98.xml"/><Relationship Id="rId65" Type="http://schemas.openxmlformats.org/officeDocument/2006/relationships/slideLayout" Target="../slideLayouts/slideLayout103.xml"/><Relationship Id="rId73" Type="http://schemas.openxmlformats.org/officeDocument/2006/relationships/slideLayout" Target="../slideLayouts/slideLayout111.xml"/><Relationship Id="rId78" Type="http://schemas.openxmlformats.org/officeDocument/2006/relationships/slideLayout" Target="../slideLayouts/slideLayout116.xml"/><Relationship Id="rId81" Type="http://schemas.openxmlformats.org/officeDocument/2006/relationships/theme" Target="../theme/theme3.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9" Type="http://schemas.openxmlformats.org/officeDocument/2006/relationships/slideLayout" Target="../slideLayouts/slideLayout77.xml"/><Relationship Id="rId34" Type="http://schemas.openxmlformats.org/officeDocument/2006/relationships/slideLayout" Target="../slideLayouts/slideLayout72.xml"/><Relationship Id="rId50" Type="http://schemas.openxmlformats.org/officeDocument/2006/relationships/slideLayout" Target="../slideLayouts/slideLayout88.xml"/><Relationship Id="rId55" Type="http://schemas.openxmlformats.org/officeDocument/2006/relationships/slideLayout" Target="../slideLayouts/slideLayout93.xml"/><Relationship Id="rId76" Type="http://schemas.openxmlformats.org/officeDocument/2006/relationships/slideLayout" Target="../slideLayouts/slideLayout114.xml"/><Relationship Id="rId7" Type="http://schemas.openxmlformats.org/officeDocument/2006/relationships/slideLayout" Target="../slideLayouts/slideLayout45.xml"/><Relationship Id="rId71" Type="http://schemas.openxmlformats.org/officeDocument/2006/relationships/slideLayout" Target="../slideLayouts/slideLayout109.xml"/><Relationship Id="rId2" Type="http://schemas.openxmlformats.org/officeDocument/2006/relationships/slideLayout" Target="../slideLayouts/slideLayout40.xml"/><Relationship Id="rId29" Type="http://schemas.openxmlformats.org/officeDocument/2006/relationships/slideLayout" Target="../slideLayouts/slideLayout67.xml"/><Relationship Id="rId24" Type="http://schemas.openxmlformats.org/officeDocument/2006/relationships/slideLayout" Target="../slideLayouts/slideLayout62.xml"/><Relationship Id="rId40" Type="http://schemas.openxmlformats.org/officeDocument/2006/relationships/slideLayout" Target="../slideLayouts/slideLayout78.xml"/><Relationship Id="rId45" Type="http://schemas.openxmlformats.org/officeDocument/2006/relationships/slideLayout" Target="../slideLayouts/slideLayout83.xml"/><Relationship Id="rId66"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79380-DB64-E27C-EF2B-4D639D0DD6E5}"/>
              </a:ext>
            </a:extLst>
          </p:cNvPr>
          <p:cNvSpPr/>
          <p:nvPr userDrawn="1"/>
        </p:nvSpPr>
        <p:spPr>
          <a:xfrm>
            <a:off x="0" y="0"/>
            <a:ext cx="12253119"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1502A43-35BF-C9C6-7D79-A62726DAF0E1}"/>
              </a:ext>
            </a:extLst>
          </p:cNvPr>
          <p:cNvSpPr>
            <a:spLocks noGrp="1"/>
          </p:cNvSpPr>
          <p:nvPr>
            <p:ph type="title"/>
          </p:nvPr>
        </p:nvSpPr>
        <p:spPr>
          <a:xfrm>
            <a:off x="659219" y="365126"/>
            <a:ext cx="11025680" cy="10720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91B4E4-1133-B3EF-552E-8A42ED9C69D6}"/>
              </a:ext>
            </a:extLst>
          </p:cNvPr>
          <p:cNvSpPr>
            <a:spLocks noGrp="1"/>
          </p:cNvSpPr>
          <p:nvPr>
            <p:ph type="body" idx="1"/>
          </p:nvPr>
        </p:nvSpPr>
        <p:spPr>
          <a:xfrm>
            <a:off x="659217" y="1519296"/>
            <a:ext cx="11025681" cy="46576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81362433-F7BA-721F-BF73-B10705AF3615}"/>
              </a:ext>
            </a:extLst>
          </p:cNvPr>
          <p:cNvPicPr>
            <a:picLocks noChangeAspect="1"/>
          </p:cNvPicPr>
          <p:nvPr userDrawn="1"/>
        </p:nvPicPr>
        <p:blipFill>
          <a:blip r:embed="rId21">
            <a:extLst>
              <a:ext uri="{96DAC541-7B7A-43D3-8B79-37D633B846F1}">
                <asvg:svgBlip xmlns:asvg="http://schemas.microsoft.com/office/drawing/2016/SVG/main" r:embed="rId2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74843748"/>
      </p:ext>
    </p:extLst>
  </p:cSld>
  <p:clrMap bg1="lt1" tx1="dk1" bg2="lt2" tx2="dk2" accent1="accent1" accent2="accent2" accent3="accent3" accent4="accent4" accent5="accent5" accent6="accent6" hlink="hlink" folHlink="folHlink"/>
  <p:sldLayoutIdLst>
    <p:sldLayoutId id="2147483665" r:id="rId1"/>
    <p:sldLayoutId id="2147483661" r:id="rId2"/>
    <p:sldLayoutId id="2147483650" r:id="rId3"/>
    <p:sldLayoutId id="2147483671" r:id="rId4"/>
    <p:sldLayoutId id="2147483652" r:id="rId5"/>
    <p:sldLayoutId id="2147483653" r:id="rId6"/>
    <p:sldLayoutId id="2147483654" r:id="rId7"/>
    <p:sldLayoutId id="2147483656" r:id="rId8"/>
    <p:sldLayoutId id="2147483657" r:id="rId9"/>
    <p:sldLayoutId id="2147483670" r:id="rId10"/>
    <p:sldLayoutId id="2147483655" r:id="rId11"/>
    <p:sldLayoutId id="2147483668" r:id="rId12"/>
    <p:sldLayoutId id="2147483666" r:id="rId13"/>
    <p:sldLayoutId id="2147483667" r:id="rId14"/>
    <p:sldLayoutId id="2147483673" r:id="rId15"/>
    <p:sldLayoutId id="2147483674" r:id="rId16"/>
    <p:sldLayoutId id="2147483757" r:id="rId17"/>
    <p:sldLayoutId id="2147483758" r:id="rId18"/>
    <p:sldLayoutId id="2147483780" r:id="rId19"/>
  </p:sldLayoutIdLst>
  <p:txStyles>
    <p:title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79380-DB64-E27C-EF2B-4D639D0DD6E5}"/>
              </a:ext>
            </a:extLst>
          </p:cNvPr>
          <p:cNvSpPr/>
          <p:nvPr userDrawn="1"/>
        </p:nvSpPr>
        <p:spPr>
          <a:xfrm>
            <a:off x="0" y="0"/>
            <a:ext cx="12253119"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1502A43-35BF-C9C6-7D79-A62726DAF0E1}"/>
              </a:ext>
            </a:extLst>
          </p:cNvPr>
          <p:cNvSpPr>
            <a:spLocks noGrp="1"/>
          </p:cNvSpPr>
          <p:nvPr>
            <p:ph type="title"/>
          </p:nvPr>
        </p:nvSpPr>
        <p:spPr>
          <a:xfrm>
            <a:off x="659219" y="365126"/>
            <a:ext cx="11025680" cy="10720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91B4E4-1133-B3EF-552E-8A42ED9C69D6}"/>
              </a:ext>
            </a:extLst>
          </p:cNvPr>
          <p:cNvSpPr>
            <a:spLocks noGrp="1"/>
          </p:cNvSpPr>
          <p:nvPr>
            <p:ph type="body" idx="1"/>
          </p:nvPr>
        </p:nvSpPr>
        <p:spPr>
          <a:xfrm>
            <a:off x="659217" y="1519296"/>
            <a:ext cx="11025681" cy="46576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81362433-F7BA-721F-BF73-B10705AF3615}"/>
              </a:ext>
            </a:extLst>
          </p:cNvPr>
          <p:cNvPicPr>
            <a:picLocks noChangeAspect="1"/>
          </p:cNvPicPr>
          <p:nvPr userDrawn="1"/>
        </p:nvPicPr>
        <p:blipFill>
          <a:blip r:embed="rId21">
            <a:extLst>
              <a:ext uri="{96DAC541-7B7A-43D3-8B79-37D633B846F1}">
                <asvg:svgBlip xmlns:asvg="http://schemas.microsoft.com/office/drawing/2016/SVG/main" r:embed="rId2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82785958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Lst>
  <p:txStyles>
    <p:title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EAE5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82">
            <a:extLst>
              <a:ext uri="{96DAC541-7B7A-43D3-8B79-37D633B846F1}">
                <asvg:svgBlip xmlns:asvg="http://schemas.microsoft.com/office/drawing/2016/SVG/main" r:embed="rId8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43848268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 id="2147483801" r:id="rId20"/>
    <p:sldLayoutId id="2147483802" r:id="rId21"/>
    <p:sldLayoutId id="2147483803" r:id="rId22"/>
    <p:sldLayoutId id="2147483804" r:id="rId23"/>
    <p:sldLayoutId id="2147483805" r:id="rId24"/>
    <p:sldLayoutId id="2147483806" r:id="rId25"/>
    <p:sldLayoutId id="2147483807" r:id="rId26"/>
    <p:sldLayoutId id="2147483808" r:id="rId27"/>
    <p:sldLayoutId id="2147483809" r:id="rId28"/>
    <p:sldLayoutId id="2147483810" r:id="rId29"/>
    <p:sldLayoutId id="2147483811" r:id="rId30"/>
    <p:sldLayoutId id="2147483812" r:id="rId31"/>
    <p:sldLayoutId id="2147483813" r:id="rId32"/>
    <p:sldLayoutId id="2147483814" r:id="rId33"/>
    <p:sldLayoutId id="2147483815" r:id="rId34"/>
    <p:sldLayoutId id="2147483816" r:id="rId35"/>
    <p:sldLayoutId id="2147483817" r:id="rId36"/>
    <p:sldLayoutId id="2147483818" r:id="rId37"/>
    <p:sldLayoutId id="2147483819" r:id="rId38"/>
    <p:sldLayoutId id="2147483820" r:id="rId39"/>
    <p:sldLayoutId id="2147483821" r:id="rId40"/>
    <p:sldLayoutId id="2147483822" r:id="rId41"/>
    <p:sldLayoutId id="2147483823" r:id="rId42"/>
    <p:sldLayoutId id="2147483824" r:id="rId43"/>
    <p:sldLayoutId id="2147483825" r:id="rId44"/>
    <p:sldLayoutId id="2147483826" r:id="rId45"/>
    <p:sldLayoutId id="2147483827" r:id="rId46"/>
    <p:sldLayoutId id="2147483828" r:id="rId47"/>
    <p:sldLayoutId id="2147483829" r:id="rId48"/>
    <p:sldLayoutId id="2147483830" r:id="rId49"/>
    <p:sldLayoutId id="2147483831" r:id="rId50"/>
    <p:sldLayoutId id="2147483832" r:id="rId51"/>
    <p:sldLayoutId id="2147483833" r:id="rId52"/>
    <p:sldLayoutId id="2147483834" r:id="rId53"/>
    <p:sldLayoutId id="2147483835" r:id="rId54"/>
    <p:sldLayoutId id="2147483836" r:id="rId55"/>
    <p:sldLayoutId id="2147483837" r:id="rId56"/>
    <p:sldLayoutId id="2147483838" r:id="rId57"/>
    <p:sldLayoutId id="2147483839" r:id="rId58"/>
    <p:sldLayoutId id="2147483840" r:id="rId59"/>
    <p:sldLayoutId id="2147483841" r:id="rId60"/>
    <p:sldLayoutId id="2147483842" r:id="rId61"/>
    <p:sldLayoutId id="2147483843" r:id="rId62"/>
    <p:sldLayoutId id="2147483844" r:id="rId63"/>
    <p:sldLayoutId id="2147483845" r:id="rId64"/>
    <p:sldLayoutId id="2147483846" r:id="rId65"/>
    <p:sldLayoutId id="2147483847" r:id="rId66"/>
    <p:sldLayoutId id="2147483848" r:id="rId67"/>
    <p:sldLayoutId id="2147483849" r:id="rId68"/>
    <p:sldLayoutId id="2147483850" r:id="rId69"/>
    <p:sldLayoutId id="2147483851" r:id="rId70"/>
    <p:sldLayoutId id="2147483852" r:id="rId71"/>
    <p:sldLayoutId id="2147483853" r:id="rId72"/>
    <p:sldLayoutId id="2147483854" r:id="rId73"/>
    <p:sldLayoutId id="2147483855" r:id="rId74"/>
    <p:sldLayoutId id="2147483856" r:id="rId75"/>
    <p:sldLayoutId id="2147483857" r:id="rId76"/>
    <p:sldLayoutId id="2147483858" r:id="rId77"/>
    <p:sldLayoutId id="2147483859" r:id="rId78"/>
    <p:sldLayoutId id="2147483860" r:id="rId79"/>
    <p:sldLayoutId id="2147483861" r:id="rId8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89.sv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svg"/><Relationship Id="rId9" Type="http://schemas.openxmlformats.org/officeDocument/2006/relationships/image" Target="../media/image92.jpeg"/></Relationships>
</file>

<file path=ppt/slides/_rels/slide12.xml.rels><?xml version="1.0" encoding="UTF-8" standalone="yes"?>
<Relationships xmlns="http://schemas.openxmlformats.org/package/2006/relationships"><Relationship Id="rId8" Type="http://schemas.openxmlformats.org/officeDocument/2006/relationships/image" Target="../media/image100.emf"/><Relationship Id="rId3" Type="http://schemas.openxmlformats.org/officeDocument/2006/relationships/image" Target="../media/image95.emf"/><Relationship Id="rId7" Type="http://schemas.openxmlformats.org/officeDocument/2006/relationships/image" Target="../media/image99.emf"/><Relationship Id="rId2" Type="http://schemas.openxmlformats.org/officeDocument/2006/relationships/image" Target="../media/image94.emf"/><Relationship Id="rId1" Type="http://schemas.openxmlformats.org/officeDocument/2006/relationships/slideLayout" Target="../slideLayouts/slideLayout7.xml"/><Relationship Id="rId6" Type="http://schemas.openxmlformats.org/officeDocument/2006/relationships/image" Target="../media/image98.emf"/><Relationship Id="rId5" Type="http://schemas.openxmlformats.org/officeDocument/2006/relationships/image" Target="../media/image97.emf"/><Relationship Id="rId4" Type="http://schemas.openxmlformats.org/officeDocument/2006/relationships/image" Target="../media/image96.emf"/><Relationship Id="rId9" Type="http://schemas.openxmlformats.org/officeDocument/2006/relationships/hyperlink" Target="https://aka.ms/aigovernanc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4.emf"/><Relationship Id="rId1" Type="http://schemas.openxmlformats.org/officeDocument/2006/relationships/slideLayout" Target="../slideLayouts/slideLayout16.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5.png"/><Relationship Id="rId2"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104.png"/><Relationship Id="rId5" Type="http://schemas.openxmlformats.org/officeDocument/2006/relationships/image" Target="../media/image62.png"/><Relationship Id="rId4" Type="http://schemas.openxmlformats.org/officeDocument/2006/relationships/image" Target="../media/image10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16.xml"/><Relationship Id="rId4" Type="http://schemas.openxmlformats.org/officeDocument/2006/relationships/image" Target="../media/image10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16.xml"/></Relationships>
</file>

<file path=ppt/slides/_rels/slide20.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108.png"/><Relationship Id="rId1" Type="http://schemas.openxmlformats.org/officeDocument/2006/relationships/slideLayout" Target="../slideLayouts/slideLayout16.xml"/><Relationship Id="rId4" Type="http://schemas.openxmlformats.org/officeDocument/2006/relationships/image" Target="../media/image10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6.xml"/><Relationship Id="rId4" Type="http://schemas.openxmlformats.org/officeDocument/2006/relationships/image" Target="../media/image112.png"/></Relationships>
</file>

<file path=ppt/slides/_rels/slide2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4.xml"/><Relationship Id="rId4" Type="http://schemas.openxmlformats.org/officeDocument/2006/relationships/image" Target="../media/image98.emf"/></Relationships>
</file>

<file path=ppt/slides/_rels/slide2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9.emf"/></Relationships>
</file>

<file path=ppt/slides/_rels/slide25.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hyperlink" Target="https://github.com/microsoftgraph/group-membership-management-tenant" TargetMode="External"/><Relationship Id="rId7" Type="http://schemas.openxmlformats.org/officeDocument/2006/relationships/image" Target="../media/image119.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118.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2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s://techcommunity.microsoft.com/t5/microsoft-graph-data-connect-for/oversharing-for-very-large-tenants/ba-p/4086761" TargetMode="External"/><Relationship Id="rId1" Type="http://schemas.openxmlformats.org/officeDocument/2006/relationships/slideLayout" Target="../slideLayouts/slideLayout16.xml"/><Relationship Id="rId4" Type="http://schemas.openxmlformats.org/officeDocument/2006/relationships/image" Target="../media/image124.png"/></Relationships>
</file>

<file path=ppt/slides/_rels/slide2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hyperlink" Target="https://nam06.safelinks.protection.outlook.com/?url=https%3A%2F%2Fwww.microsoft.com%2Finsidetrack%2Fblog%2Fempowering-employees-after-the-call-enabling-and-securing-microsoft-teams-meeting-data-retention-at-microsoft%2F&amp;data=05%7C02%7CDavid.Johnson%40microsoft.com%7C5482666d33434a6b82df08dbf774a157%7C72f988bf86f141af91ab2d7cd011db47%7C1%7C0%7C638375852529264403%7CUnknown%7CTWFpbGZsb3d8eyJWIjoiMC4wLjAwMDAiLCJQIjoiV2luMzIiLCJBTiI6Ik1haWwiLCJXVCI6Mn0%3D%7C3000%7C%7C%7C&amp;sdata=JlUAr9sBiGeS83n1kaUpLi9eH26Z03ZHVSWrqYi%2FUPo%3D&amp;reserved=0"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1.xml"/><Relationship Id="rId5" Type="http://schemas.openxmlformats.org/officeDocument/2006/relationships/image" Target="../media/image59.svg"/><Relationship Id="rId4" Type="http://schemas.openxmlformats.org/officeDocument/2006/relationships/image" Target="../media/image58.png"/></Relationships>
</file>

<file path=ppt/slides/_rels/slide3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2.jpeg"/><Relationship Id="rId4" Type="http://schemas.openxmlformats.org/officeDocument/2006/relationships/image" Target="../media/image141.png"/></Relationships>
</file>

<file path=ppt/slides/_rels/slide3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hyperlink" Target="https://www.microsoft.com/en-us/worklab/ai-a-whole-new-way-of-working"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147.svg"/><Relationship Id="rId11" Type="http://schemas.openxmlformats.org/officeDocument/2006/relationships/image" Target="../media/image152.png"/><Relationship Id="rId5" Type="http://schemas.openxmlformats.org/officeDocument/2006/relationships/image" Target="../media/image146.png"/><Relationship Id="rId10" Type="http://schemas.openxmlformats.org/officeDocument/2006/relationships/image" Target="../media/image151.png"/><Relationship Id="rId4" Type="http://schemas.openxmlformats.org/officeDocument/2006/relationships/image" Target="../media/image145.png"/><Relationship Id="rId9" Type="http://schemas.openxmlformats.org/officeDocument/2006/relationships/image" Target="../media/image1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58.sv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156.svg"/><Relationship Id="rId5" Type="http://schemas.openxmlformats.org/officeDocument/2006/relationships/image" Target="../media/image155.png"/><Relationship Id="rId4" Type="http://schemas.openxmlformats.org/officeDocument/2006/relationships/image" Target="../media/image154.svg"/></Relationships>
</file>

<file path=ppt/slides/_rels/slide35.xml.rels><?xml version="1.0" encoding="UTF-8" standalone="yes"?>
<Relationships xmlns="http://schemas.openxmlformats.org/package/2006/relationships"><Relationship Id="rId8" Type="http://schemas.openxmlformats.org/officeDocument/2006/relationships/image" Target="../media/image154.svg"/><Relationship Id="rId3" Type="http://schemas.openxmlformats.org/officeDocument/2006/relationships/image" Target="../media/image155.png"/><Relationship Id="rId7" Type="http://schemas.openxmlformats.org/officeDocument/2006/relationships/image" Target="../media/image153.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158.svg"/><Relationship Id="rId5" Type="http://schemas.openxmlformats.org/officeDocument/2006/relationships/image" Target="../media/image157.png"/><Relationship Id="rId4" Type="http://schemas.openxmlformats.org/officeDocument/2006/relationships/image" Target="../media/image156.svg"/></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image" Target="../media/image159.png"/><Relationship Id="rId7" Type="http://schemas.openxmlformats.org/officeDocument/2006/relationships/image" Target="../media/image70.png"/><Relationship Id="rId12"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162.png"/><Relationship Id="rId11" Type="http://schemas.openxmlformats.org/officeDocument/2006/relationships/diagramColors" Target="../diagrams/colors2.xml"/><Relationship Id="rId5" Type="http://schemas.openxmlformats.org/officeDocument/2006/relationships/image" Target="../media/image161.png"/><Relationship Id="rId10" Type="http://schemas.openxmlformats.org/officeDocument/2006/relationships/diagramQuickStyle" Target="../diagrams/quickStyle2.xml"/><Relationship Id="rId4" Type="http://schemas.openxmlformats.org/officeDocument/2006/relationships/image" Target="../media/image160.png"/><Relationship Id="rId9"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8.xml.rels><?xml version="1.0" encoding="UTF-8" standalone="yes"?>
<Relationships xmlns="http://schemas.openxmlformats.org/package/2006/relationships"><Relationship Id="rId8" Type="http://schemas.openxmlformats.org/officeDocument/2006/relationships/hyperlink" Target="https://www.microsoft.com/insidetrack/blog/generating-great-results-administering-search-at-microsoft/?OCID=InsideTrack_Search" TargetMode="External"/><Relationship Id="rId13" Type="http://schemas.openxmlformats.org/officeDocument/2006/relationships/hyperlink" Target="https://www.microsoft.com/insidetrack/blog/unlocking-deeper-ai-value-at-microsoft-with-microsoft-365-copilot-extensibility/" TargetMode="External"/><Relationship Id="rId18" Type="http://schemas.openxmlformats.org/officeDocument/2006/relationships/hyperlink" Target="https://www.microsoft.com/insidetrack/blog/empowering-employees-with-the-microsoft-power-platform-at-microsoft/" TargetMode="External"/><Relationship Id="rId26" Type="http://schemas.openxmlformats.org/officeDocument/2006/relationships/hyperlink" Target="https://www.microsoft.com/insidetrack/blog/transforming-change-management-at-microsoft-with-microsoft-365/" TargetMode="External"/><Relationship Id="rId3" Type="http://schemas.openxmlformats.org/officeDocument/2006/relationships/image" Target="../media/image176.jpeg"/><Relationship Id="rId21" Type="http://schemas.openxmlformats.org/officeDocument/2006/relationships/hyperlink" Target="https://www.microsoft.com/insidetrack/blog/empowering-employee-self-service-with-guardrails-how-were-using-sensitivity-labels-to-make-microsoft-more-secure/?OCID=InsideTrack_Search" TargetMode="External"/><Relationship Id="rId7" Type="http://schemas.openxmlformats.org/officeDocument/2006/relationships/hyperlink" Target="https://www.microsoft.com/insidetrack/blog/transforming-how-we-work-in-microsoft-teams-premium-with-copilot-for-microsoft-365/" TargetMode="External"/><Relationship Id="rId12" Type="http://schemas.openxmlformats.org/officeDocument/2006/relationships/hyperlink" Target="https://www.microsoft.com/insidetrack/blog/powering-a-generational-shift-in-it-at-microsoft-with-ai/?OCID=InsideTrack_Search" TargetMode="External"/><Relationship Id="rId17" Type="http://schemas.openxmlformats.org/officeDocument/2006/relationships/image" Target="../media/image177.jpeg"/><Relationship Id="rId25" Type="http://schemas.openxmlformats.org/officeDocument/2006/relationships/hyperlink" Target="https://www.microsoft.com/insidetrack/blog/a-foundation-for-modern-collaboration-microsoft-365-bolsters-teamwork/" TargetMode="External"/><Relationship Id="rId2" Type="http://schemas.openxmlformats.org/officeDocument/2006/relationships/image" Target="../media/image175.jpeg"/><Relationship Id="rId16" Type="http://schemas.openxmlformats.org/officeDocument/2006/relationships/hyperlink" Target="https://www.microsoft.com/insidetrack/blog/the-ai-revolution-how-microsoft-digital-it-is-responding-with-an-ai-center-of-excellence/" TargetMode="External"/><Relationship Id="rId20" Type="http://schemas.openxmlformats.org/officeDocument/2006/relationships/hyperlink" Target="https://www.microsoft.com/insidetrack/blog/microsoft-creates-self-service-sensitivity-labels-in-microsoft-365/?OCID=InsideTrack_Search" TargetMode="External"/><Relationship Id="rId29" Type="http://schemas.openxmlformats.org/officeDocument/2006/relationships/hyperlink" Target="https://www.microsoft.com/insidetrack/blog/democratizing-adoption-data-with-the-microsoft-365-admin-center-experience-insights-dashboard/?OCID=InsideTrack_Search" TargetMode="External"/><Relationship Id="rId1" Type="http://schemas.openxmlformats.org/officeDocument/2006/relationships/slideLayout" Target="../slideLayouts/slideLayout16.xml"/><Relationship Id="rId6" Type="http://schemas.openxmlformats.org/officeDocument/2006/relationships/hyperlink" Target="https://www.microsoft.com/insidetrack/blog/advancing-your-meetings-with-the-microsoft-teams-meeting-guide/?OCID=InsideTrack_Search" TargetMode="External"/><Relationship Id="rId11" Type="http://schemas.openxmlformats.org/officeDocument/2006/relationships/hyperlink" Target="https://www.microsoft.com/insidetrack/blog/ai-powered-agents-in-action-how-were-embracing-this-new-agentic-moment-at-microsoft/" TargetMode="External"/><Relationship Id="rId24" Type="http://schemas.openxmlformats.org/officeDocument/2006/relationships/image" Target="../media/image178.jpeg"/><Relationship Id="rId5" Type="http://schemas.openxmlformats.org/officeDocument/2006/relationships/hyperlink" Target="https://www.microsoft.com/insidetrack/blog/how-were-recapping-our-meetings-with-ai-and-microsoft-teams-premium-at-microsoft/?OCID=InsideTrack_Search" TargetMode="External"/><Relationship Id="rId15" Type="http://schemas.openxmlformats.org/officeDocument/2006/relationships/hyperlink" Target="https://aka.ms/msdcopilotadoptionguide" TargetMode="External"/><Relationship Id="rId23" Type="http://schemas.openxmlformats.org/officeDocument/2006/relationships/hyperlink" Target="https://www.microsoft.com/insidetrack/blog/transforming-data-governance-at-microsoft-with-microsoft-purview-and-microsoft-fabric/" TargetMode="External"/><Relationship Id="rId28" Type="http://schemas.openxmlformats.org/officeDocument/2006/relationships/hyperlink" Target="https://www.microsoft.com/insidetrack/blog/measuring-employee-user-enablement-at-microsoft-with-the-microsoft-365-admin-center/" TargetMode="External"/><Relationship Id="rId10" Type="http://schemas.openxmlformats.org/officeDocument/2006/relationships/hyperlink" Target="https://www.microsoft.com/insidetrack/blog/how-were-tackling-microsoft-365-copilot-governance-internally-at-microsoft/" TargetMode="External"/><Relationship Id="rId19" Type="http://schemas.openxmlformats.org/officeDocument/2006/relationships/hyperlink" Target="https://www.microsoft.com/insidetrack/blog/sensitivity-labeling-a-new-layer-of-security-for-microsoft-teams-premium-meetings/" TargetMode="External"/><Relationship Id="rId31" Type="http://schemas.openxmlformats.org/officeDocument/2006/relationships/hyperlink" Target="https://aka.ms/insidetrack" TargetMode="External"/><Relationship Id="rId4" Type="http://schemas.openxmlformats.org/officeDocument/2006/relationships/hyperlink" Target="https://www.microsoft.com/insidetrack/blog/empowering-employees-after-the-call-enabling-and-securing-microsoft-teams-meeting-data-retention-at-microsoft/" TargetMode="External"/><Relationship Id="rId9" Type="http://schemas.openxmlformats.org/officeDocument/2006/relationships/hyperlink" Target="https://www.microsoft.com/insidetrack/blog/the-key-to-rolling-out-microsoft-teams-on-home-turf-good-governance/?OCID=InsideTrack_Search" TargetMode="External"/><Relationship Id="rId14" Type="http://schemas.openxmlformats.org/officeDocument/2006/relationships/hyperlink" Target="https://www.microsoft.com/insidetrack/blog/unlocking-enterprise-ai-extensibility-at-microsoft-with-microsoft-copilot-studio/" TargetMode="External"/><Relationship Id="rId22" Type="http://schemas.openxmlformats.org/officeDocument/2006/relationships/hyperlink" Target="https://www.microsoft.com/insidetrack/blog/harnessing-ai-how-a-data-council-is-powering-our-unified-data-strategy-at-microsoft/" TargetMode="External"/><Relationship Id="rId27" Type="http://schemas.openxmlformats.org/officeDocument/2006/relationships/hyperlink" Target="https://www.microsoft.com/insidetrack/blog/how-microsoft-moved-its-large-meetings-online-with-live-events-in-microsoft-365/?OCID=InsideTrack_Search" TargetMode="External"/><Relationship Id="rId30" Type="http://schemas.openxmlformats.org/officeDocument/2006/relationships/hyperlink" Target="https://www.microsoft.com/insidetrack/blog/reinventing-microsofts-employee-experience-for-a-hybrid-world/?OCID=InsideTrack_Search"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hyperlink" Target="https://aka.ms/M365CopilotCommunity" TargetMode="External"/><Relationship Id="rId4" Type="http://schemas.openxmlformats.org/officeDocument/2006/relationships/image" Target="../media/image180.png"/></Relationships>
</file>

<file path=ppt/slides/_rels/slide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8.xml.rels><?xml version="1.0" encoding="UTF-8" standalone="yes"?>
<Relationships xmlns="http://schemas.openxmlformats.org/package/2006/relationships"><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slideLayout" Target="../slideLayouts/slideLayout16.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9.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9.svg"/><Relationship Id="rId7" Type="http://schemas.openxmlformats.org/officeDocument/2006/relationships/image" Target="../media/image81.png"/><Relationship Id="rId2" Type="http://schemas.openxmlformats.org/officeDocument/2006/relationships/image" Target="../media/image78.png"/><Relationship Id="rId1" Type="http://schemas.openxmlformats.org/officeDocument/2006/relationships/slideLayout" Target="../slideLayouts/slideLayout16.xml"/><Relationship Id="rId6" Type="http://schemas.openxmlformats.org/officeDocument/2006/relationships/image" Target="../media/image80.png"/><Relationship Id="rId5" Type="http://schemas.openxmlformats.org/officeDocument/2006/relationships/image" Target="../media/image73.svg"/><Relationship Id="rId10" Type="http://schemas.openxmlformats.org/officeDocument/2006/relationships/image" Target="../media/image84.png"/><Relationship Id="rId4" Type="http://schemas.openxmlformats.org/officeDocument/2006/relationships/image" Target="../media/image72.png"/><Relationship Id="rId9" Type="http://schemas.openxmlformats.org/officeDocument/2006/relationships/image" Target="../media/image8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029D6A-C075-7EF0-C6A2-07BC853E1898}"/>
              </a:ext>
            </a:extLst>
          </p:cNvPr>
          <p:cNvSpPr>
            <a:spLocks noGrp="1"/>
          </p:cNvSpPr>
          <p:nvPr>
            <p:ph type="title"/>
          </p:nvPr>
        </p:nvSpPr>
        <p:spPr>
          <a:xfrm>
            <a:off x="758597" y="1758796"/>
            <a:ext cx="6721195" cy="2659190"/>
          </a:xfrm>
        </p:spPr>
        <p:txBody>
          <a:bodyPr/>
          <a:lstStyle/>
          <a:p>
            <a:r>
              <a:rPr lang="en-US" sz="4800"/>
              <a:t>How Microsoft Does IT: Governance and Administration in the Era of Copilot</a:t>
            </a:r>
          </a:p>
        </p:txBody>
      </p:sp>
      <p:sp>
        <p:nvSpPr>
          <p:cNvPr id="5" name="Text Placeholder 4">
            <a:extLst>
              <a:ext uri="{FF2B5EF4-FFF2-40B4-BE49-F238E27FC236}">
                <a16:creationId xmlns:a16="http://schemas.microsoft.com/office/drawing/2014/main" id="{E81FB83F-23AF-E3BF-5547-9AFA8D46EA53}"/>
              </a:ext>
            </a:extLst>
          </p:cNvPr>
          <p:cNvSpPr>
            <a:spLocks noGrp="1"/>
          </p:cNvSpPr>
          <p:nvPr>
            <p:ph type="body" sz="quarter" idx="12"/>
          </p:nvPr>
        </p:nvSpPr>
        <p:spPr/>
        <p:txBody>
          <a:bodyPr/>
          <a:lstStyle/>
          <a:p>
            <a:r>
              <a:rPr lang="en-US"/>
              <a:t>David Johnson, Principal Product Manager Architect</a:t>
            </a:r>
          </a:p>
        </p:txBody>
      </p:sp>
      <p:sp>
        <p:nvSpPr>
          <p:cNvPr id="6" name="Text Placeholder 5">
            <a:extLst>
              <a:ext uri="{FF2B5EF4-FFF2-40B4-BE49-F238E27FC236}">
                <a16:creationId xmlns:a16="http://schemas.microsoft.com/office/drawing/2014/main" id="{B8D03424-982A-49AB-59D0-BF6E84BFE0D5}"/>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66202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3E733-652A-339D-5FBD-7A503FCCFE0E}"/>
            </a:ext>
          </a:extLst>
        </p:cNvPr>
        <p:cNvGrpSpPr/>
        <p:nvPr/>
      </p:nvGrpSpPr>
      <p:grpSpPr>
        <a:xfrm>
          <a:off x="0" y="0"/>
          <a:ext cx="0" cy="0"/>
          <a:chOff x="0" y="0"/>
          <a:chExt cx="0" cy="0"/>
        </a:xfrm>
      </p:grpSpPr>
      <p:sp>
        <p:nvSpPr>
          <p:cNvPr id="29" name="Title 6">
            <a:extLst>
              <a:ext uri="{FF2B5EF4-FFF2-40B4-BE49-F238E27FC236}">
                <a16:creationId xmlns:a16="http://schemas.microsoft.com/office/drawing/2014/main" id="{9F0DB4C9-486A-17E3-4C48-6306350238D0}"/>
              </a:ext>
            </a:extLst>
          </p:cNvPr>
          <p:cNvSpPr txBox="1">
            <a:spLocks/>
          </p:cNvSpPr>
          <p:nvPr/>
        </p:nvSpPr>
        <p:spPr>
          <a:xfrm>
            <a:off x="586740" y="365126"/>
            <a:ext cx="11018520" cy="1072072"/>
          </a:xfrm>
          <a:prstGeom prst="rect">
            <a:avLst/>
          </a:prstGeom>
        </p:spPr>
        <p:txBody>
          <a:bodyPr lIns="0" rIns="0"/>
          <a:lst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1" i="0" u="none" strike="noStrike" kern="1200" cap="none" spc="0" normalizeH="0" baseline="0" noProof="0">
                <a:ln>
                  <a:noFill/>
                </a:ln>
                <a:solidFill>
                  <a:prstClr val="white"/>
                </a:solidFill>
                <a:effectLst/>
                <a:uLnTx/>
                <a:uFillTx/>
                <a:latin typeface="Segoe UI" panose="020B0502040204020203" pitchFamily="34" charset="0"/>
                <a:ea typeface="+mj-ea"/>
                <a:cs typeface="Segoe UI" panose="020B0502040204020203" pitchFamily="34" charset="0"/>
              </a:rPr>
              <a:t>Deploying </a:t>
            </a:r>
            <a:br>
              <a:rPr kumimoji="0" lang="en-US" sz="4200" b="1" i="0" u="none" strike="noStrike" kern="1200" cap="none" spc="0" normalizeH="0" baseline="0" noProof="0">
                <a:ln>
                  <a:noFill/>
                </a:ln>
                <a:solidFill>
                  <a:prstClr val="white"/>
                </a:solidFill>
                <a:effectLst/>
                <a:uLnTx/>
                <a:uFillTx/>
                <a:latin typeface="Segoe UI" panose="020B0502040204020203" pitchFamily="34" charset="0"/>
                <a:ea typeface="+mj-ea"/>
                <a:cs typeface="Segoe UI" panose="020B0502040204020203" pitchFamily="34" charset="0"/>
              </a:rPr>
            </a:br>
            <a:r>
              <a:rPr kumimoji="0" lang="en-US" sz="4200" b="1" i="0" u="none" strike="noStrike" kern="1200" cap="none" spc="0" normalizeH="0" baseline="0" noProof="0">
                <a:ln>
                  <a:noFill/>
                </a:ln>
                <a:solidFill>
                  <a:prstClr val="white"/>
                </a:solidFill>
                <a:effectLst/>
                <a:uLnTx/>
                <a:uFillTx/>
                <a:latin typeface="Segoe UI" panose="020B0502040204020203" pitchFamily="34" charset="0"/>
                <a:ea typeface="+mj-ea"/>
                <a:cs typeface="Segoe UI" panose="020B0502040204020203" pitchFamily="34" charset="0"/>
              </a:rPr>
              <a:t>Copilot at</a:t>
            </a:r>
            <a:br>
              <a:rPr kumimoji="0" lang="en-US" sz="4200" b="1" i="0" u="none" strike="noStrike" kern="1200" cap="none" spc="0" normalizeH="0" baseline="0" noProof="0">
                <a:ln>
                  <a:noFill/>
                </a:ln>
                <a:solidFill>
                  <a:prstClr val="white"/>
                </a:solidFill>
                <a:effectLst/>
                <a:uLnTx/>
                <a:uFillTx/>
                <a:latin typeface="Segoe UI" panose="020B0502040204020203" pitchFamily="34" charset="0"/>
                <a:ea typeface="+mj-ea"/>
                <a:cs typeface="Segoe UI" panose="020B0502040204020203" pitchFamily="34" charset="0"/>
              </a:rPr>
            </a:br>
            <a:r>
              <a:rPr kumimoji="0" lang="en-US" sz="4200" b="1" i="0" u="none" strike="noStrike" kern="1200" cap="none" spc="0" normalizeH="0" baseline="0" noProof="0">
                <a:ln>
                  <a:noFill/>
                </a:ln>
                <a:solidFill>
                  <a:prstClr val="white"/>
                </a:solidFill>
                <a:effectLst/>
                <a:uLnTx/>
                <a:uFillTx/>
                <a:latin typeface="Segoe UI" panose="020B0502040204020203" pitchFamily="34" charset="0"/>
                <a:ea typeface="+mj-ea"/>
                <a:cs typeface="Segoe UI" panose="020B0502040204020203" pitchFamily="34" charset="0"/>
              </a:rPr>
              <a:t>Microsoft</a:t>
            </a:r>
            <a:endParaRPr kumimoji="0" lang="en-IN" sz="4200" b="1" i="0" u="none" strike="noStrike" kern="1200" cap="none" spc="0" normalizeH="0" baseline="0" noProof="0">
              <a:ln>
                <a:noFill/>
              </a:ln>
              <a:solidFill>
                <a:prstClr val="white"/>
              </a:solidFill>
              <a:effectLst/>
              <a:uLnTx/>
              <a:uFillTx/>
              <a:latin typeface="Segoe UI" panose="020B0502040204020203" pitchFamily="34" charset="0"/>
              <a:ea typeface="+mj-ea"/>
              <a:cs typeface="Segoe UI" panose="020B0502040204020203" pitchFamily="34" charset="0"/>
            </a:endParaRPr>
          </a:p>
        </p:txBody>
      </p:sp>
      <p:sp>
        <p:nvSpPr>
          <p:cNvPr id="2" name="TextBox 1">
            <a:extLst>
              <a:ext uri="{FF2B5EF4-FFF2-40B4-BE49-F238E27FC236}">
                <a16:creationId xmlns:a16="http://schemas.microsoft.com/office/drawing/2014/main" id="{CA149828-0BD3-1D75-F8F0-A895F30C8E42}"/>
              </a:ext>
            </a:extLst>
          </p:cNvPr>
          <p:cNvSpPr txBox="1"/>
          <p:nvPr/>
        </p:nvSpPr>
        <p:spPr>
          <a:xfrm>
            <a:off x="586739" y="2569028"/>
            <a:ext cx="3145506" cy="246221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As Customer Zero for Microsoft 365 Copilot, Microsoft Digital has played a critical role deploying, implementing, ensuring compliance, and helping our employees prepare for a new way of working.</a:t>
            </a:r>
          </a:p>
        </p:txBody>
      </p:sp>
      <p:grpSp>
        <p:nvGrpSpPr>
          <p:cNvPr id="53" name="Group 52">
            <a:extLst>
              <a:ext uri="{FF2B5EF4-FFF2-40B4-BE49-F238E27FC236}">
                <a16:creationId xmlns:a16="http://schemas.microsoft.com/office/drawing/2014/main" id="{E8AD4EFF-AD4B-F495-3F72-C65A9282E929}"/>
              </a:ext>
              <a:ext uri="{C183D7F6-B498-43B3-948B-1728B52AA6E4}">
                <adec:decorative xmlns:adec="http://schemas.microsoft.com/office/drawing/2017/decorative" val="1"/>
              </a:ext>
            </a:extLst>
          </p:cNvPr>
          <p:cNvGrpSpPr/>
          <p:nvPr/>
        </p:nvGrpSpPr>
        <p:grpSpPr>
          <a:xfrm>
            <a:off x="5045417" y="470916"/>
            <a:ext cx="6566169" cy="5916169"/>
            <a:chOff x="5246454" y="470916"/>
            <a:chExt cx="6566169" cy="5916169"/>
          </a:xfrm>
        </p:grpSpPr>
        <p:sp>
          <p:nvSpPr>
            <p:cNvPr id="45" name="Oval 44">
              <a:extLst>
                <a:ext uri="{FF2B5EF4-FFF2-40B4-BE49-F238E27FC236}">
                  <a16:creationId xmlns:a16="http://schemas.microsoft.com/office/drawing/2014/main" id="{42FD9A82-E1C8-F1AF-0833-89F9CAD98458}"/>
                </a:ext>
              </a:extLst>
            </p:cNvPr>
            <p:cNvSpPr/>
            <p:nvPr/>
          </p:nvSpPr>
          <p:spPr>
            <a:xfrm>
              <a:off x="5481571" y="470916"/>
              <a:ext cx="5916168" cy="5916168"/>
            </a:xfrm>
            <a:prstGeom prst="ellipse">
              <a:avLst/>
            </a:prstGeom>
            <a:gradFill>
              <a:gsLst>
                <a:gs pos="44000">
                  <a:srgbClr val="2DB6FF">
                    <a:alpha val="20000"/>
                  </a:srgbClr>
                </a:gs>
                <a:gs pos="2000">
                  <a:srgbClr val="0179D4">
                    <a:alpha val="20000"/>
                  </a:srgbClr>
                </a:gs>
                <a:gs pos="31000">
                  <a:srgbClr val="2CB6FF">
                    <a:alpha val="20000"/>
                  </a:srgbClr>
                </a:gs>
                <a:gs pos="81000">
                  <a:srgbClr val="D962FA">
                    <a:alpha val="20000"/>
                  </a:srgbClr>
                </a:gs>
                <a:gs pos="96000">
                  <a:srgbClr val="F69991">
                    <a:alpha val="20000"/>
                  </a:srgbClr>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29C3BB80-E080-3F84-3480-48043754768C}"/>
                </a:ext>
              </a:extLst>
            </p:cNvPr>
            <p:cNvSpPr txBox="1"/>
            <p:nvPr/>
          </p:nvSpPr>
          <p:spPr>
            <a:xfrm>
              <a:off x="6410992" y="1443139"/>
              <a:ext cx="1593515" cy="1592744"/>
            </a:xfrm>
            <a:prstGeom prst="rect">
              <a:avLst/>
            </a:prstGeom>
            <a:noFill/>
          </p:spPr>
          <p:txBody>
            <a:bodyPr wrap="square" lIns="0" tIns="0" rIns="0" bIns="0" rtlCol="0">
              <a:spAutoFit/>
            </a:bodyPr>
            <a:lstStyle/>
            <a:p>
              <a:pPr marL="137160" marR="0" lvl="0" indent="-13716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Measure usage </a:t>
              </a:r>
              <a:b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and behavior</a:t>
              </a:r>
            </a:p>
            <a:p>
              <a:pPr marL="137160" marR="0" lvl="0" indent="-13716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Assess employees’ perception of Copilot</a:t>
              </a:r>
            </a:p>
            <a:p>
              <a:pPr marL="137160" marR="0" lvl="0" indent="-13716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Provide multiple </a:t>
              </a:r>
              <a:b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feedback channels</a:t>
              </a:r>
            </a:p>
            <a:p>
              <a:pPr marL="137160" marR="0" lvl="0" indent="-13716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Listen attentively to employee signals</a:t>
              </a:r>
            </a:p>
          </p:txBody>
        </p:sp>
        <p:cxnSp>
          <p:nvCxnSpPr>
            <p:cNvPr id="8" name="Straight Connector 7">
              <a:extLst>
                <a:ext uri="{FF2B5EF4-FFF2-40B4-BE49-F238E27FC236}">
                  <a16:creationId xmlns:a16="http://schemas.microsoft.com/office/drawing/2014/main" id="{0F808B6D-0EC3-5349-AB5E-9C80EEAC347D}"/>
                </a:ext>
              </a:extLst>
            </p:cNvPr>
            <p:cNvCxnSpPr>
              <a:cxnSpLocks/>
            </p:cNvCxnSpPr>
            <p:nvPr/>
          </p:nvCxnSpPr>
          <p:spPr>
            <a:xfrm rot="2700000">
              <a:off x="6347974" y="1337319"/>
              <a:ext cx="4183362" cy="4183362"/>
            </a:xfrm>
            <a:prstGeom prst="line">
              <a:avLst/>
            </a:prstGeom>
            <a:ln w="50800" cap="rnd">
              <a:gradFill flip="none" rotWithShape="1">
                <a:gsLst>
                  <a:gs pos="0">
                    <a:srgbClr val="1C9EEE"/>
                  </a:gs>
                  <a:gs pos="100000">
                    <a:srgbClr val="D46BFA"/>
                  </a:gs>
                </a:gsLst>
                <a:lin ang="5400000" scaled="1"/>
                <a:tileRect/>
              </a:gra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C2C09E9C-A248-78A6-545A-48E1A971E987}"/>
                </a:ext>
              </a:extLst>
            </p:cNvPr>
            <p:cNvCxnSpPr>
              <a:cxnSpLocks/>
            </p:cNvCxnSpPr>
            <p:nvPr/>
          </p:nvCxnSpPr>
          <p:spPr>
            <a:xfrm rot="2700000" flipH="1">
              <a:off x="6347974" y="1337319"/>
              <a:ext cx="4183362" cy="4183362"/>
            </a:xfrm>
            <a:prstGeom prst="line">
              <a:avLst/>
            </a:prstGeom>
            <a:ln w="50800" cap="rnd">
              <a:gradFill flip="none" rotWithShape="1">
                <a:gsLst>
                  <a:gs pos="0">
                    <a:srgbClr val="A77BFB"/>
                  </a:gs>
                  <a:gs pos="100000">
                    <a:srgbClr val="2CB6FF"/>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37BA956D-2A5C-25C5-8DC5-EA49BA86C5F4}"/>
                </a:ext>
              </a:extLst>
            </p:cNvPr>
            <p:cNvSpPr txBox="1"/>
            <p:nvPr/>
          </p:nvSpPr>
          <p:spPr>
            <a:xfrm>
              <a:off x="8982047" y="1443139"/>
              <a:ext cx="1515756" cy="1592744"/>
            </a:xfrm>
            <a:prstGeom prst="rect">
              <a:avLst/>
            </a:prstGeom>
            <a:noFill/>
          </p:spPr>
          <p:txBody>
            <a:bodyPr wrap="square" lIns="0" tIns="0" rIns="0" bIns="0" rtlCol="0">
              <a:spAutoFit/>
            </a:bodyPr>
            <a:lstStyle/>
            <a:p>
              <a:pPr marL="137160" marR="0" lvl="0" indent="-13716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Proceed with a physical rollout</a:t>
              </a:r>
            </a:p>
            <a:p>
              <a:pPr marL="137160" marR="0" lvl="0" indent="-13716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Prioritize rollout </a:t>
              </a:r>
              <a:b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by key roles</a:t>
              </a:r>
            </a:p>
            <a:p>
              <a:pPr marL="137160" marR="0" lvl="0" indent="-13716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Licensing management model</a:t>
              </a:r>
            </a:p>
            <a:p>
              <a:pPr marL="137160" marR="0" lvl="0" indent="-13716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Communication and support are critical</a:t>
              </a:r>
            </a:p>
          </p:txBody>
        </p:sp>
        <p:sp>
          <p:nvSpPr>
            <p:cNvPr id="36" name="TextBox 35">
              <a:extLst>
                <a:ext uri="{FF2B5EF4-FFF2-40B4-BE49-F238E27FC236}">
                  <a16:creationId xmlns:a16="http://schemas.microsoft.com/office/drawing/2014/main" id="{699AE621-ABDB-C14E-AA75-B5C2757F7B34}"/>
                </a:ext>
              </a:extLst>
            </p:cNvPr>
            <p:cNvSpPr txBox="1"/>
            <p:nvPr/>
          </p:nvSpPr>
          <p:spPr>
            <a:xfrm>
              <a:off x="8982047" y="3757122"/>
              <a:ext cx="1419341" cy="1777410"/>
            </a:xfrm>
            <a:prstGeom prst="rect">
              <a:avLst/>
            </a:prstGeom>
            <a:noFill/>
          </p:spPr>
          <p:txBody>
            <a:bodyPr wrap="square" lIns="0" tIns="0" rIns="0" bIns="0" rtlCol="0">
              <a:spAutoFit/>
            </a:bodyPr>
            <a:lstStyle/>
            <a:p>
              <a:pPr marL="137160" marR="0" lvl="0" indent="-13716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Proactively engage Works Councils</a:t>
              </a:r>
            </a:p>
            <a:p>
              <a:pPr marL="137160" marR="0" lvl="0" indent="-13716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Setup data governance</a:t>
              </a:r>
            </a:p>
            <a:p>
              <a:pPr marL="137160" marR="0" lvl="0" indent="-13716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Implement Sensitivity Labels</a:t>
              </a:r>
            </a:p>
            <a:p>
              <a:pPr marL="137160" marR="0" lvl="0" indent="-13716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Proactively establish risk acknowledgement</a:t>
              </a:r>
            </a:p>
          </p:txBody>
        </p:sp>
        <p:sp>
          <p:nvSpPr>
            <p:cNvPr id="37" name="TextBox 36">
              <a:extLst>
                <a:ext uri="{FF2B5EF4-FFF2-40B4-BE49-F238E27FC236}">
                  <a16:creationId xmlns:a16="http://schemas.microsoft.com/office/drawing/2014/main" id="{18E64307-3720-DBB9-154C-C7FE8AEF0AA5}"/>
                </a:ext>
              </a:extLst>
            </p:cNvPr>
            <p:cNvSpPr txBox="1"/>
            <p:nvPr/>
          </p:nvSpPr>
          <p:spPr>
            <a:xfrm>
              <a:off x="6410992" y="3757122"/>
              <a:ext cx="1648408" cy="1738938"/>
            </a:xfrm>
            <a:prstGeom prst="rect">
              <a:avLst/>
            </a:prstGeom>
            <a:noFill/>
          </p:spPr>
          <p:txBody>
            <a:bodyPr wrap="square" lIns="0" tIns="0" rIns="0" bIns="0" rtlCol="0">
              <a:spAutoFit/>
            </a:bodyPr>
            <a:lstStyle/>
            <a:p>
              <a:pPr marL="137160" marR="0" lvl="0" indent="-13716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Establish central </a:t>
              </a:r>
              <a:b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place to go for early access guidance and readiness resources</a:t>
              </a:r>
            </a:p>
            <a:p>
              <a:pPr marL="137160" marR="0" lvl="0" indent="-13716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Localize user engagement</a:t>
              </a:r>
            </a:p>
            <a:p>
              <a:pPr marL="137160" marR="0" lvl="0" indent="-13716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Engage senior leaders to drive adoption and product evangelism</a:t>
              </a:r>
            </a:p>
          </p:txBody>
        </p:sp>
        <p:sp>
          <p:nvSpPr>
            <p:cNvPr id="39" name="Arc 38">
              <a:extLst>
                <a:ext uri="{FF2B5EF4-FFF2-40B4-BE49-F238E27FC236}">
                  <a16:creationId xmlns:a16="http://schemas.microsoft.com/office/drawing/2014/main" id="{51C18FE7-42EF-40D1-7928-42E367426F3F}"/>
                </a:ext>
              </a:extLst>
            </p:cNvPr>
            <p:cNvSpPr/>
            <p:nvPr/>
          </p:nvSpPr>
          <p:spPr>
            <a:xfrm>
              <a:off x="5481571" y="470916"/>
              <a:ext cx="5916168" cy="5916168"/>
            </a:xfrm>
            <a:prstGeom prst="arc">
              <a:avLst>
                <a:gd name="adj1" fmla="val 16200000"/>
                <a:gd name="adj2" fmla="val 21336375"/>
              </a:avLst>
            </a:prstGeom>
            <a:ln w="50800" cap="rnd">
              <a:gradFill flip="none" rotWithShape="1">
                <a:gsLst>
                  <a:gs pos="0">
                    <a:srgbClr val="1B9EEE"/>
                  </a:gs>
                  <a:gs pos="100000">
                    <a:srgbClr val="9484FC"/>
                  </a:gs>
                </a:gsLst>
                <a:lin ang="5400000" scaled="1"/>
                <a:tileRect/>
              </a:gradFill>
              <a:round/>
              <a:tailEnd type="arrow" w="med" len="sm"/>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 name="Arc 39">
              <a:extLst>
                <a:ext uri="{FF2B5EF4-FFF2-40B4-BE49-F238E27FC236}">
                  <a16:creationId xmlns:a16="http://schemas.microsoft.com/office/drawing/2014/main" id="{78B2AC75-D67D-9A8C-13E0-C9B5E54BCBE9}"/>
                </a:ext>
              </a:extLst>
            </p:cNvPr>
            <p:cNvSpPr/>
            <p:nvPr/>
          </p:nvSpPr>
          <p:spPr>
            <a:xfrm rot="5400000">
              <a:off x="5481571" y="470916"/>
              <a:ext cx="5916168" cy="5916168"/>
            </a:xfrm>
            <a:prstGeom prst="arc">
              <a:avLst>
                <a:gd name="adj1" fmla="val 16200000"/>
                <a:gd name="adj2" fmla="val 21336375"/>
              </a:avLst>
            </a:prstGeom>
            <a:ln w="50800" cap="rnd">
              <a:gradFill flip="none" rotWithShape="1">
                <a:gsLst>
                  <a:gs pos="0">
                    <a:srgbClr val="A67BFB"/>
                  </a:gs>
                  <a:gs pos="100000">
                    <a:srgbClr val="DB66F2"/>
                  </a:gs>
                </a:gsLst>
                <a:lin ang="5400000" scaled="1"/>
                <a:tileRect/>
              </a:gradFill>
              <a:round/>
              <a:tailEnd type="arrow" w="med" len="sm"/>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 name="Arc 40">
              <a:extLst>
                <a:ext uri="{FF2B5EF4-FFF2-40B4-BE49-F238E27FC236}">
                  <a16:creationId xmlns:a16="http://schemas.microsoft.com/office/drawing/2014/main" id="{79ED4010-8A5B-DE07-4DC4-161CF52BCE8B}"/>
                </a:ext>
              </a:extLst>
            </p:cNvPr>
            <p:cNvSpPr/>
            <p:nvPr/>
          </p:nvSpPr>
          <p:spPr>
            <a:xfrm rot="10800000">
              <a:off x="5481571" y="470916"/>
              <a:ext cx="5916168" cy="5916168"/>
            </a:xfrm>
            <a:prstGeom prst="arc">
              <a:avLst>
                <a:gd name="adj1" fmla="val 16200000"/>
                <a:gd name="adj2" fmla="val 21336375"/>
              </a:avLst>
            </a:prstGeom>
            <a:ln w="50800" cap="rnd">
              <a:gradFill flip="none" rotWithShape="1">
                <a:gsLst>
                  <a:gs pos="0">
                    <a:srgbClr val="D465FA"/>
                  </a:gs>
                  <a:gs pos="100000">
                    <a:srgbClr val="2CB6FF"/>
                  </a:gs>
                </a:gsLst>
                <a:lin ang="0" scaled="1"/>
                <a:tileRect/>
              </a:gradFill>
              <a:round/>
              <a:tailEnd type="arrow" w="med" len="sm"/>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 name="Arc 41">
              <a:extLst>
                <a:ext uri="{FF2B5EF4-FFF2-40B4-BE49-F238E27FC236}">
                  <a16:creationId xmlns:a16="http://schemas.microsoft.com/office/drawing/2014/main" id="{1F1A6CAA-AE59-DE44-7B72-3A66E878911D}"/>
                </a:ext>
              </a:extLst>
            </p:cNvPr>
            <p:cNvSpPr/>
            <p:nvPr/>
          </p:nvSpPr>
          <p:spPr>
            <a:xfrm rot="16200000">
              <a:off x="5481571" y="470917"/>
              <a:ext cx="5916168" cy="5916168"/>
            </a:xfrm>
            <a:prstGeom prst="arc">
              <a:avLst>
                <a:gd name="adj1" fmla="val 16200000"/>
                <a:gd name="adj2" fmla="val 21336375"/>
              </a:avLst>
            </a:prstGeom>
            <a:ln w="50800" cap="rnd">
              <a:gradFill flip="none" rotWithShape="1">
                <a:gsLst>
                  <a:gs pos="100000">
                    <a:srgbClr val="2CB6FF"/>
                  </a:gs>
                  <a:gs pos="0">
                    <a:srgbClr val="199BEC"/>
                  </a:gs>
                </a:gsLst>
                <a:lin ang="16200000" scaled="1"/>
                <a:tileRect/>
              </a:gradFill>
              <a:round/>
              <a:tailEnd type="arrow" w="med" len="sm"/>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Oval 4">
              <a:extLst>
                <a:ext uri="{FF2B5EF4-FFF2-40B4-BE49-F238E27FC236}">
                  <a16:creationId xmlns:a16="http://schemas.microsoft.com/office/drawing/2014/main" id="{D2EBF7E7-4921-381F-E81C-BEE8612BC865}"/>
                </a:ext>
              </a:extLst>
            </p:cNvPr>
            <p:cNvSpPr/>
            <p:nvPr/>
          </p:nvSpPr>
          <p:spPr>
            <a:xfrm>
              <a:off x="7920251" y="2909596"/>
              <a:ext cx="1038808" cy="1038808"/>
            </a:xfrm>
            <a:prstGeom prst="ellipse">
              <a:avLst/>
            </a:prstGeom>
            <a:solidFill>
              <a:schemeClr val="bg1"/>
            </a:solidFill>
            <a:ln w="25400">
              <a:solidFill>
                <a:srgbClr val="091F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7" name="!!CopilotLogo1" descr="Microsoft 365 Copilot UI icon">
              <a:extLst>
                <a:ext uri="{FF2B5EF4-FFF2-40B4-BE49-F238E27FC236}">
                  <a16:creationId xmlns:a16="http://schemas.microsoft.com/office/drawing/2014/main" id="{3736FD54-B577-C016-3019-ED0B5364464E}"/>
                </a:ext>
              </a:extLst>
            </p:cNvPr>
            <p:cNvPicPr>
              <a:picLocks noChangeAspect="1"/>
            </p:cNvPicPr>
            <p:nvPr/>
          </p:nvPicPr>
          <p:blipFill>
            <a:blip r:embed="rId3"/>
            <a:srcRect t="5863"/>
            <a:stretch/>
          </p:blipFill>
          <p:spPr>
            <a:xfrm>
              <a:off x="8123418" y="3127242"/>
              <a:ext cx="632474" cy="603516"/>
            </a:xfrm>
            <a:prstGeom prst="rect">
              <a:avLst/>
            </a:prstGeom>
          </p:spPr>
        </p:pic>
        <p:sp>
          <p:nvSpPr>
            <p:cNvPr id="48" name="TextBox 47">
              <a:extLst>
                <a:ext uri="{FF2B5EF4-FFF2-40B4-BE49-F238E27FC236}">
                  <a16:creationId xmlns:a16="http://schemas.microsoft.com/office/drawing/2014/main" id="{23AB203A-A8D1-7579-38D9-6EB8BA3C8CF1}"/>
                </a:ext>
              </a:extLst>
            </p:cNvPr>
            <p:cNvSpPr txBox="1"/>
            <p:nvPr/>
          </p:nvSpPr>
          <p:spPr>
            <a:xfrm>
              <a:off x="5246454" y="470916"/>
              <a:ext cx="1601821"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Feedback loop and learnings</a:t>
              </a:r>
            </a:p>
          </p:txBody>
        </p:sp>
        <p:sp>
          <p:nvSpPr>
            <p:cNvPr id="49" name="TextBox 48">
              <a:extLst>
                <a:ext uri="{FF2B5EF4-FFF2-40B4-BE49-F238E27FC236}">
                  <a16:creationId xmlns:a16="http://schemas.microsoft.com/office/drawing/2014/main" id="{5EF06AE1-5281-E417-AE07-10C74018FB62}"/>
                </a:ext>
              </a:extLst>
            </p:cNvPr>
            <p:cNvSpPr txBox="1"/>
            <p:nvPr/>
          </p:nvSpPr>
          <p:spPr>
            <a:xfrm>
              <a:off x="5246454" y="5648420"/>
              <a:ext cx="1598577"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Employee readiness and adoption</a:t>
              </a:r>
            </a:p>
          </p:txBody>
        </p:sp>
        <p:sp>
          <p:nvSpPr>
            <p:cNvPr id="51" name="TextBox 50">
              <a:extLst>
                <a:ext uri="{FF2B5EF4-FFF2-40B4-BE49-F238E27FC236}">
                  <a16:creationId xmlns:a16="http://schemas.microsoft.com/office/drawing/2014/main" id="{E5149D5C-2744-20A5-64B3-A5F8BC5E30B6}"/>
                </a:ext>
              </a:extLst>
            </p:cNvPr>
            <p:cNvSpPr txBox="1"/>
            <p:nvPr/>
          </p:nvSpPr>
          <p:spPr>
            <a:xfrm>
              <a:off x="9993549" y="5648420"/>
              <a:ext cx="1819074"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Compliance, privacy, security, and Works Councils</a:t>
              </a:r>
            </a:p>
          </p:txBody>
        </p:sp>
        <p:sp>
          <p:nvSpPr>
            <p:cNvPr id="52" name="TextBox 51">
              <a:extLst>
                <a:ext uri="{FF2B5EF4-FFF2-40B4-BE49-F238E27FC236}">
                  <a16:creationId xmlns:a16="http://schemas.microsoft.com/office/drawing/2014/main" id="{AA4F81B5-A0A9-E625-538A-59D5546E1411}"/>
                </a:ext>
              </a:extLst>
            </p:cNvPr>
            <p:cNvSpPr txBox="1"/>
            <p:nvPr/>
          </p:nvSpPr>
          <p:spPr>
            <a:xfrm>
              <a:off x="9993549" y="470916"/>
              <a:ext cx="1819074" cy="246221"/>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Implementation</a:t>
              </a:r>
            </a:p>
          </p:txBody>
        </p:sp>
      </p:grpSp>
      <p:sp>
        <p:nvSpPr>
          <p:cNvPr id="3" name="Title 2">
            <a:extLst>
              <a:ext uri="{FF2B5EF4-FFF2-40B4-BE49-F238E27FC236}">
                <a16:creationId xmlns:a16="http://schemas.microsoft.com/office/drawing/2014/main" id="{420A39B6-1F08-A439-C213-A670A57E74F3}"/>
              </a:ext>
            </a:extLst>
          </p:cNvPr>
          <p:cNvSpPr>
            <a:spLocks noGrp="1"/>
          </p:cNvSpPr>
          <p:nvPr>
            <p:ph type="title" idx="4294967295"/>
          </p:nvPr>
        </p:nvSpPr>
        <p:spPr>
          <a:xfrm>
            <a:off x="659219" y="-1072072"/>
            <a:ext cx="11025680" cy="1072072"/>
          </a:xfrm>
        </p:spPr>
        <p:txBody>
          <a:bodyPr vert="horz" lIns="91440" tIns="45720" rIns="91440" bIns="45720" rtlCol="0" anchor="b">
            <a:normAutofit/>
          </a:bodyPr>
          <a:lstStyle/>
          <a:p>
            <a:r>
              <a:rPr lang="en-US"/>
              <a:t>Deploying Copilot at Microsoft</a:t>
            </a:r>
          </a:p>
        </p:txBody>
      </p:sp>
    </p:spTree>
    <p:extLst>
      <p:ext uri="{BB962C8B-B14F-4D97-AF65-F5344CB8AC3E}">
        <p14:creationId xmlns:p14="http://schemas.microsoft.com/office/powerpoint/2010/main" val="225977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EB915-C12D-59F3-75BC-73A44D36ABE4}"/>
            </a:ext>
          </a:extLst>
        </p:cNvPr>
        <p:cNvGrpSpPr/>
        <p:nvPr/>
      </p:nvGrpSpPr>
      <p:grpSpPr>
        <a:xfrm>
          <a:off x="0" y="0"/>
          <a:ext cx="0" cy="0"/>
          <a:chOff x="0" y="0"/>
          <a:chExt cx="0" cy="0"/>
        </a:xfrm>
      </p:grpSpPr>
      <p:cxnSp>
        <p:nvCxnSpPr>
          <p:cNvPr id="72" name="Straight Connector 71">
            <a:extLst>
              <a:ext uri="{FF2B5EF4-FFF2-40B4-BE49-F238E27FC236}">
                <a16:creationId xmlns:a16="http://schemas.microsoft.com/office/drawing/2014/main" id="{4CB9DF89-B59F-CF95-220D-9442A3B4E5F7}"/>
              </a:ext>
              <a:ext uri="{C183D7F6-B498-43B3-948B-1728B52AA6E4}">
                <adec:decorative xmlns:adec="http://schemas.microsoft.com/office/drawing/2017/decorative" val="1"/>
              </a:ext>
            </a:extLst>
          </p:cNvPr>
          <p:cNvCxnSpPr>
            <a:cxnSpLocks/>
          </p:cNvCxnSpPr>
          <p:nvPr/>
        </p:nvCxnSpPr>
        <p:spPr>
          <a:xfrm>
            <a:off x="4523172" y="3218115"/>
            <a:ext cx="4861052" cy="1747827"/>
          </a:xfrm>
          <a:prstGeom prst="line">
            <a:avLst/>
          </a:prstGeom>
          <a:ln>
            <a:solidFill>
              <a:schemeClr val="accent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 name="Title 3">
            <a:extLst>
              <a:ext uri="{FF2B5EF4-FFF2-40B4-BE49-F238E27FC236}">
                <a16:creationId xmlns:a16="http://schemas.microsoft.com/office/drawing/2014/main" id="{608C1FD7-2839-AAA6-04B1-8496959BC4FB}"/>
              </a:ext>
            </a:extLst>
          </p:cNvPr>
          <p:cNvSpPr txBox="1">
            <a:spLocks noGrp="1"/>
          </p:cNvSpPr>
          <p:nvPr>
            <p:ph type="title" idx="4294967295"/>
          </p:nvPr>
        </p:nvSpPr>
        <p:spPr>
          <a:xfrm>
            <a:off x="2087029" y="192464"/>
            <a:ext cx="8000908" cy="553998"/>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chemeClr val="tx1"/>
                </a:solidFill>
                <a:effectLst/>
                <a:uLnTx/>
                <a:uFillTx/>
                <a:latin typeface="Poppins" pitchFamily="2" charset="77"/>
                <a:ea typeface="+mn-ea"/>
                <a:cs typeface="Poppins" pitchFamily="2" charset="77"/>
              </a:rPr>
              <a:t>Copilot Content Protection Foundations</a:t>
            </a:r>
          </a:p>
        </p:txBody>
      </p:sp>
      <p:cxnSp>
        <p:nvCxnSpPr>
          <p:cNvPr id="5" name="Straight Connector 4">
            <a:extLst>
              <a:ext uri="{FF2B5EF4-FFF2-40B4-BE49-F238E27FC236}">
                <a16:creationId xmlns:a16="http://schemas.microsoft.com/office/drawing/2014/main" id="{FDFB9B79-315E-E31C-6BD5-D47A908D76A4}"/>
              </a:ext>
              <a:ext uri="{C183D7F6-B498-43B3-948B-1728B52AA6E4}">
                <adec:decorative xmlns:adec="http://schemas.microsoft.com/office/drawing/2017/decorative" val="1"/>
              </a:ext>
            </a:extLst>
          </p:cNvPr>
          <p:cNvCxnSpPr>
            <a:cxnSpLocks/>
          </p:cNvCxnSpPr>
          <p:nvPr/>
        </p:nvCxnSpPr>
        <p:spPr>
          <a:xfrm>
            <a:off x="3493432" y="3195410"/>
            <a:ext cx="2407" cy="1304915"/>
          </a:xfrm>
          <a:prstGeom prst="line">
            <a:avLst/>
          </a:prstGeom>
          <a:ln>
            <a:solidFill>
              <a:schemeClr val="accent1">
                <a:lumMod val="50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8DB4808D-AC47-6439-5EE0-F78B05A650C5}"/>
              </a:ext>
              <a:ext uri="{C183D7F6-B498-43B3-948B-1728B52AA6E4}">
                <adec:decorative xmlns:adec="http://schemas.microsoft.com/office/drawing/2017/decorative" val="1"/>
              </a:ext>
            </a:extLst>
          </p:cNvPr>
          <p:cNvGrpSpPr/>
          <p:nvPr/>
        </p:nvGrpSpPr>
        <p:grpSpPr>
          <a:xfrm>
            <a:off x="407350" y="1551403"/>
            <a:ext cx="5092857" cy="1728379"/>
            <a:chOff x="0" y="1147843"/>
            <a:chExt cx="10928546" cy="1216800"/>
          </a:xfrm>
          <a:solidFill>
            <a:schemeClr val="bg1"/>
          </a:solidFill>
        </p:grpSpPr>
        <p:sp>
          <p:nvSpPr>
            <p:cNvPr id="11" name="Rectangle: Rounded Corners 10">
              <a:extLst>
                <a:ext uri="{FF2B5EF4-FFF2-40B4-BE49-F238E27FC236}">
                  <a16:creationId xmlns:a16="http://schemas.microsoft.com/office/drawing/2014/main" id="{73747A12-1058-791E-10FF-0541D44BC998}"/>
                </a:ext>
              </a:extLst>
            </p:cNvPr>
            <p:cNvSpPr/>
            <p:nvPr/>
          </p:nvSpPr>
          <p:spPr>
            <a:xfrm>
              <a:off x="0" y="1147843"/>
              <a:ext cx="10928546" cy="1216800"/>
            </a:xfrm>
            <a:prstGeom prst="roundRect">
              <a:avLst/>
            </a:prstGeom>
            <a:grpFill/>
            <a:ln>
              <a:solidFill>
                <a:schemeClr val="tx2"/>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algn="ctr"/>
              <a:endParaRPr lang="en-AU" sz="1200"/>
            </a:p>
          </p:txBody>
        </p:sp>
        <p:sp>
          <p:nvSpPr>
            <p:cNvPr id="16" name="Rectangle: Rounded Corners 4">
              <a:extLst>
                <a:ext uri="{FF2B5EF4-FFF2-40B4-BE49-F238E27FC236}">
                  <a16:creationId xmlns:a16="http://schemas.microsoft.com/office/drawing/2014/main" id="{2ACEF7A6-4A0A-9A53-7783-2E5523F85C46}"/>
                </a:ext>
              </a:extLst>
            </p:cNvPr>
            <p:cNvSpPr txBox="1"/>
            <p:nvPr/>
          </p:nvSpPr>
          <p:spPr>
            <a:xfrm>
              <a:off x="457262" y="1207242"/>
              <a:ext cx="10002597" cy="109800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GB" kern="1200">
                <a:solidFill>
                  <a:schemeClr val="tx1"/>
                </a:solidFill>
                <a:latin typeface="+mn-lt"/>
              </a:endParaRPr>
            </a:p>
          </p:txBody>
        </p:sp>
      </p:grpSp>
      <p:cxnSp>
        <p:nvCxnSpPr>
          <p:cNvPr id="17" name="Straight Connector 16">
            <a:extLst>
              <a:ext uri="{FF2B5EF4-FFF2-40B4-BE49-F238E27FC236}">
                <a16:creationId xmlns:a16="http://schemas.microsoft.com/office/drawing/2014/main" id="{4C07D2CB-485E-767B-AC5E-DA7470DA3345}"/>
              </a:ext>
              <a:ext uri="{C183D7F6-B498-43B3-948B-1728B52AA6E4}">
                <adec:decorative xmlns:adec="http://schemas.microsoft.com/office/drawing/2017/decorative" val="1"/>
              </a:ext>
            </a:extLst>
          </p:cNvPr>
          <p:cNvCxnSpPr>
            <a:cxnSpLocks/>
          </p:cNvCxnSpPr>
          <p:nvPr/>
        </p:nvCxnSpPr>
        <p:spPr>
          <a:xfrm flipV="1">
            <a:off x="6435513" y="5193673"/>
            <a:ext cx="1392483" cy="4032"/>
          </a:xfrm>
          <a:prstGeom prst="line">
            <a:avLst/>
          </a:prstGeom>
          <a:ln>
            <a:solidFill>
              <a:schemeClr val="accent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07A635CD-23BA-AE2E-AA09-03BC8CA184A9}"/>
              </a:ext>
              <a:ext uri="{C183D7F6-B498-43B3-948B-1728B52AA6E4}">
                <adec:decorative xmlns:adec="http://schemas.microsoft.com/office/drawing/2017/decorative" val="1"/>
              </a:ext>
            </a:extLst>
          </p:cNvPr>
          <p:cNvCxnSpPr>
            <a:cxnSpLocks/>
          </p:cNvCxnSpPr>
          <p:nvPr/>
        </p:nvCxnSpPr>
        <p:spPr>
          <a:xfrm>
            <a:off x="4291108" y="5214024"/>
            <a:ext cx="637601" cy="0"/>
          </a:xfrm>
          <a:prstGeom prst="line">
            <a:avLst/>
          </a:prstGeom>
          <a:ln>
            <a:solidFill>
              <a:schemeClr val="accent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A1E0F2DB-85EA-15BE-5A1E-D6ABC72AEE12}"/>
              </a:ext>
              <a:ext uri="{C183D7F6-B498-43B3-948B-1728B52AA6E4}">
                <adec:decorative xmlns:adec="http://schemas.microsoft.com/office/drawing/2017/decorative" val="1"/>
              </a:ext>
            </a:extLst>
          </p:cNvPr>
          <p:cNvCxnSpPr>
            <a:cxnSpLocks/>
            <a:stCxn id="66" idx="4"/>
          </p:cNvCxnSpPr>
          <p:nvPr/>
        </p:nvCxnSpPr>
        <p:spPr>
          <a:xfrm>
            <a:off x="2005001" y="5193674"/>
            <a:ext cx="658845" cy="10648"/>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1266FD68-3EF5-BF65-83F2-E2BD65B4C6CE}"/>
              </a:ext>
              <a:ext uri="{C183D7F6-B498-43B3-948B-1728B52AA6E4}">
                <adec:decorative xmlns:adec="http://schemas.microsoft.com/office/drawing/2017/decorative" val="1"/>
              </a:ext>
            </a:extLst>
          </p:cNvPr>
          <p:cNvCxnSpPr>
            <a:cxnSpLocks/>
          </p:cNvCxnSpPr>
          <p:nvPr/>
        </p:nvCxnSpPr>
        <p:spPr>
          <a:xfrm flipH="1">
            <a:off x="2719635" y="4825347"/>
            <a:ext cx="227511" cy="400709"/>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pic>
        <p:nvPicPr>
          <p:cNvPr id="25" name="Graphic 24" descr="Copilot icon">
            <a:extLst>
              <a:ext uri="{FF2B5EF4-FFF2-40B4-BE49-F238E27FC236}">
                <a16:creationId xmlns:a16="http://schemas.microsoft.com/office/drawing/2014/main" id="{BD9FBD8F-1950-136C-614E-2B3F251CAF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96247" y="4383954"/>
            <a:ext cx="1619439" cy="1619439"/>
          </a:xfrm>
          <a:prstGeom prst="rect">
            <a:avLst/>
          </a:prstGeom>
        </p:spPr>
      </p:pic>
      <p:cxnSp>
        <p:nvCxnSpPr>
          <p:cNvPr id="26" name="Straight Connector 25">
            <a:extLst>
              <a:ext uri="{FF2B5EF4-FFF2-40B4-BE49-F238E27FC236}">
                <a16:creationId xmlns:a16="http://schemas.microsoft.com/office/drawing/2014/main" id="{B9D40566-488F-62EE-6697-A7A47C6CA56A}"/>
              </a:ext>
              <a:ext uri="{C183D7F6-B498-43B3-948B-1728B52AA6E4}">
                <adec:decorative xmlns:adec="http://schemas.microsoft.com/office/drawing/2017/decorative" val="1"/>
              </a:ext>
            </a:extLst>
          </p:cNvPr>
          <p:cNvCxnSpPr>
            <a:cxnSpLocks/>
          </p:cNvCxnSpPr>
          <p:nvPr/>
        </p:nvCxnSpPr>
        <p:spPr>
          <a:xfrm flipH="1">
            <a:off x="2975798" y="5235931"/>
            <a:ext cx="227511" cy="400709"/>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7FA2E06F-A5FC-D660-BF31-0551CF383268}"/>
              </a:ext>
              <a:ext uri="{C183D7F6-B498-43B3-948B-1728B52AA6E4}">
                <adec:decorative xmlns:adec="http://schemas.microsoft.com/office/drawing/2017/decorative" val="1"/>
              </a:ext>
            </a:extLst>
          </p:cNvPr>
          <p:cNvCxnSpPr>
            <a:cxnSpLocks/>
          </p:cNvCxnSpPr>
          <p:nvPr/>
        </p:nvCxnSpPr>
        <p:spPr>
          <a:xfrm flipH="1">
            <a:off x="3728468" y="4803613"/>
            <a:ext cx="227511" cy="400709"/>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EAB0A27-CC82-5E90-E698-6AAC34F6F352}"/>
              </a:ext>
              <a:ext uri="{C183D7F6-B498-43B3-948B-1728B52AA6E4}">
                <adec:decorative xmlns:adec="http://schemas.microsoft.com/office/drawing/2017/decorative" val="1"/>
              </a:ext>
            </a:extLst>
          </p:cNvPr>
          <p:cNvCxnSpPr>
            <a:cxnSpLocks/>
          </p:cNvCxnSpPr>
          <p:nvPr/>
        </p:nvCxnSpPr>
        <p:spPr>
          <a:xfrm flipH="1">
            <a:off x="3229203" y="4798288"/>
            <a:ext cx="227511" cy="400709"/>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7CC39FE1-5E3B-7C96-5AE6-9BA9CF8D57CE}"/>
              </a:ext>
              <a:ext uri="{C183D7F6-B498-43B3-948B-1728B52AA6E4}">
                <adec:decorative xmlns:adec="http://schemas.microsoft.com/office/drawing/2017/decorative" val="1"/>
              </a:ext>
            </a:extLst>
          </p:cNvPr>
          <p:cNvCxnSpPr>
            <a:cxnSpLocks/>
          </p:cNvCxnSpPr>
          <p:nvPr/>
        </p:nvCxnSpPr>
        <p:spPr>
          <a:xfrm flipH="1">
            <a:off x="3493432" y="5243318"/>
            <a:ext cx="227511" cy="400709"/>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54D2E914-376A-1C82-6A53-7FA864BA7662}"/>
              </a:ext>
              <a:ext uri="{C183D7F6-B498-43B3-948B-1728B52AA6E4}">
                <adec:decorative xmlns:adec="http://schemas.microsoft.com/office/drawing/2017/decorative" val="1"/>
              </a:ext>
            </a:extLst>
          </p:cNvPr>
          <p:cNvCxnSpPr>
            <a:cxnSpLocks/>
          </p:cNvCxnSpPr>
          <p:nvPr/>
        </p:nvCxnSpPr>
        <p:spPr>
          <a:xfrm flipH="1">
            <a:off x="3974328" y="5243317"/>
            <a:ext cx="227511" cy="400709"/>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8ECA898A-D1F7-5D9E-9962-0EA73C8AD537}"/>
              </a:ext>
              <a:ext uri="{C183D7F6-B498-43B3-948B-1728B52AA6E4}">
                <adec:decorative xmlns:adec="http://schemas.microsoft.com/office/drawing/2017/decorative" val="1"/>
              </a:ext>
            </a:extLst>
          </p:cNvPr>
          <p:cNvCxnSpPr>
            <a:cxnSpLocks/>
          </p:cNvCxnSpPr>
          <p:nvPr/>
        </p:nvCxnSpPr>
        <p:spPr>
          <a:xfrm>
            <a:off x="2987345" y="4751711"/>
            <a:ext cx="245550" cy="474345"/>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3D7EC1B3-F785-3F13-9402-6058A07FFF82}"/>
              </a:ext>
              <a:ext uri="{C183D7F6-B498-43B3-948B-1728B52AA6E4}">
                <adec:decorative xmlns:adec="http://schemas.microsoft.com/office/drawing/2017/decorative" val="1"/>
              </a:ext>
            </a:extLst>
          </p:cNvPr>
          <p:cNvCxnSpPr>
            <a:cxnSpLocks/>
          </p:cNvCxnSpPr>
          <p:nvPr/>
        </p:nvCxnSpPr>
        <p:spPr>
          <a:xfrm>
            <a:off x="3482918" y="4739679"/>
            <a:ext cx="245550" cy="474345"/>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C68888AE-1A96-84A3-849B-94E616E98C5A}"/>
              </a:ext>
              <a:ext uri="{C183D7F6-B498-43B3-948B-1728B52AA6E4}">
                <adec:decorative xmlns:adec="http://schemas.microsoft.com/office/drawing/2017/decorative" val="1"/>
              </a:ext>
            </a:extLst>
          </p:cNvPr>
          <p:cNvCxnSpPr>
            <a:cxnSpLocks/>
          </p:cNvCxnSpPr>
          <p:nvPr/>
        </p:nvCxnSpPr>
        <p:spPr>
          <a:xfrm>
            <a:off x="3983156" y="4751711"/>
            <a:ext cx="245550" cy="474345"/>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6AA3244D-FBBC-14F2-7B6C-ADB6D4ABA5A6}"/>
              </a:ext>
              <a:ext uri="{C183D7F6-B498-43B3-948B-1728B52AA6E4}">
                <adec:decorative xmlns:adec="http://schemas.microsoft.com/office/drawing/2017/decorative" val="1"/>
              </a:ext>
            </a:extLst>
          </p:cNvPr>
          <p:cNvCxnSpPr>
            <a:cxnSpLocks/>
          </p:cNvCxnSpPr>
          <p:nvPr/>
        </p:nvCxnSpPr>
        <p:spPr>
          <a:xfrm>
            <a:off x="3228230" y="5206498"/>
            <a:ext cx="245550" cy="474345"/>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1A5F7E1E-25C1-5A0A-C4A1-E5FB0C045964}"/>
              </a:ext>
              <a:ext uri="{C183D7F6-B498-43B3-948B-1728B52AA6E4}">
                <adec:decorative xmlns:adec="http://schemas.microsoft.com/office/drawing/2017/decorative" val="1"/>
              </a:ext>
            </a:extLst>
          </p:cNvPr>
          <p:cNvCxnSpPr>
            <a:cxnSpLocks/>
          </p:cNvCxnSpPr>
          <p:nvPr/>
        </p:nvCxnSpPr>
        <p:spPr>
          <a:xfrm>
            <a:off x="2728207" y="5199112"/>
            <a:ext cx="245550" cy="474345"/>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66892022-7F68-C6B4-AF8C-42A7F9C5408C}"/>
              </a:ext>
              <a:ext uri="{C183D7F6-B498-43B3-948B-1728B52AA6E4}">
                <adec:decorative xmlns:adec="http://schemas.microsoft.com/office/drawing/2017/decorative" val="1"/>
              </a:ext>
            </a:extLst>
          </p:cNvPr>
          <p:cNvCxnSpPr>
            <a:cxnSpLocks/>
          </p:cNvCxnSpPr>
          <p:nvPr/>
        </p:nvCxnSpPr>
        <p:spPr>
          <a:xfrm>
            <a:off x="3733756" y="5193674"/>
            <a:ext cx="245550" cy="474345"/>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1070582D-B946-42B0-299C-EC4FB91AF384}"/>
              </a:ext>
              <a:ext uri="{C183D7F6-B498-43B3-948B-1728B52AA6E4}">
                <adec:decorative xmlns:adec="http://schemas.microsoft.com/office/drawing/2017/decorative" val="1"/>
              </a:ext>
            </a:extLst>
          </p:cNvPr>
          <p:cNvCxnSpPr>
            <a:cxnSpLocks/>
          </p:cNvCxnSpPr>
          <p:nvPr/>
        </p:nvCxnSpPr>
        <p:spPr>
          <a:xfrm>
            <a:off x="2987794" y="4744717"/>
            <a:ext cx="505638"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8A91BA47-B4BD-F667-BF8E-CD8BD28760E8}"/>
              </a:ext>
              <a:ext uri="{C183D7F6-B498-43B3-948B-1728B52AA6E4}">
                <adec:decorative xmlns:adec="http://schemas.microsoft.com/office/drawing/2017/decorative" val="1"/>
              </a:ext>
            </a:extLst>
          </p:cNvPr>
          <p:cNvCxnSpPr>
            <a:cxnSpLocks/>
          </p:cNvCxnSpPr>
          <p:nvPr/>
        </p:nvCxnSpPr>
        <p:spPr>
          <a:xfrm>
            <a:off x="3473780" y="4751711"/>
            <a:ext cx="505638"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5159D061-F6F1-80E4-5031-90E8168DEED7}"/>
              </a:ext>
              <a:ext uri="{C183D7F6-B498-43B3-948B-1728B52AA6E4}">
                <adec:decorative xmlns:adec="http://schemas.microsoft.com/office/drawing/2017/decorative" val="1"/>
              </a:ext>
            </a:extLst>
          </p:cNvPr>
          <p:cNvCxnSpPr>
            <a:cxnSpLocks/>
          </p:cNvCxnSpPr>
          <p:nvPr/>
        </p:nvCxnSpPr>
        <p:spPr>
          <a:xfrm>
            <a:off x="2968142" y="5657215"/>
            <a:ext cx="505638"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75A86A38-E23F-51C6-AE44-69E4ECFF7955}"/>
              </a:ext>
              <a:ext uri="{C183D7F6-B498-43B3-948B-1728B52AA6E4}">
                <adec:decorative xmlns:adec="http://schemas.microsoft.com/office/drawing/2017/decorative" val="1"/>
              </a:ext>
            </a:extLst>
          </p:cNvPr>
          <p:cNvCxnSpPr>
            <a:cxnSpLocks/>
          </p:cNvCxnSpPr>
          <p:nvPr/>
        </p:nvCxnSpPr>
        <p:spPr>
          <a:xfrm>
            <a:off x="3478893" y="5657215"/>
            <a:ext cx="505638"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
        <p:nvSpPr>
          <p:cNvPr id="44" name="Flowchart: Connector 43">
            <a:extLst>
              <a:ext uri="{FF2B5EF4-FFF2-40B4-BE49-F238E27FC236}">
                <a16:creationId xmlns:a16="http://schemas.microsoft.com/office/drawing/2014/main" id="{7BF7BA40-3744-9863-21BE-30A42E92452E}"/>
              </a:ext>
              <a:ext uri="{C183D7F6-B498-43B3-948B-1728B52AA6E4}">
                <adec:decorative xmlns:adec="http://schemas.microsoft.com/office/drawing/2017/decorative" val="1"/>
              </a:ext>
            </a:extLst>
          </p:cNvPr>
          <p:cNvSpPr/>
          <p:nvPr/>
        </p:nvSpPr>
        <p:spPr>
          <a:xfrm>
            <a:off x="2626485" y="5105263"/>
            <a:ext cx="206906" cy="198119"/>
          </a:xfrm>
          <a:prstGeom prst="flowChartConnector">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45" name="Flowchart: Connector 44">
            <a:extLst>
              <a:ext uri="{FF2B5EF4-FFF2-40B4-BE49-F238E27FC236}">
                <a16:creationId xmlns:a16="http://schemas.microsoft.com/office/drawing/2014/main" id="{2CC5AAD0-51F1-5AB8-D014-3ABF9D90E6A9}"/>
              </a:ext>
              <a:ext uri="{C183D7F6-B498-43B3-948B-1728B52AA6E4}">
                <adec:decorative xmlns:adec="http://schemas.microsoft.com/office/drawing/2017/decorative" val="1"/>
              </a:ext>
            </a:extLst>
          </p:cNvPr>
          <p:cNvSpPr/>
          <p:nvPr/>
        </p:nvSpPr>
        <p:spPr>
          <a:xfrm>
            <a:off x="3125750" y="5105263"/>
            <a:ext cx="206906" cy="198119"/>
          </a:xfrm>
          <a:prstGeom prst="flowChartConnector">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46" name="Flowchart: Connector 45">
            <a:extLst>
              <a:ext uri="{FF2B5EF4-FFF2-40B4-BE49-F238E27FC236}">
                <a16:creationId xmlns:a16="http://schemas.microsoft.com/office/drawing/2014/main" id="{10E2C54C-9A7C-2F60-D147-1F9DC81FD401}"/>
              </a:ext>
              <a:ext uri="{C183D7F6-B498-43B3-948B-1728B52AA6E4}">
                <adec:decorative xmlns:adec="http://schemas.microsoft.com/office/drawing/2017/decorative" val="1"/>
              </a:ext>
            </a:extLst>
          </p:cNvPr>
          <p:cNvSpPr/>
          <p:nvPr/>
        </p:nvSpPr>
        <p:spPr>
          <a:xfrm>
            <a:off x="3625015" y="5105263"/>
            <a:ext cx="206906" cy="198119"/>
          </a:xfrm>
          <a:prstGeom prst="flowChartConnector">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47" name="Flowchart: Connector 46">
            <a:extLst>
              <a:ext uri="{FF2B5EF4-FFF2-40B4-BE49-F238E27FC236}">
                <a16:creationId xmlns:a16="http://schemas.microsoft.com/office/drawing/2014/main" id="{F10C3F13-0000-21DE-DB53-853E5B23E5A7}"/>
              </a:ext>
              <a:ext uri="{C183D7F6-B498-43B3-948B-1728B52AA6E4}">
                <adec:decorative xmlns:adec="http://schemas.microsoft.com/office/drawing/2017/decorative" val="1"/>
              </a:ext>
            </a:extLst>
          </p:cNvPr>
          <p:cNvSpPr/>
          <p:nvPr/>
        </p:nvSpPr>
        <p:spPr>
          <a:xfrm>
            <a:off x="4124280" y="5105263"/>
            <a:ext cx="206906" cy="198119"/>
          </a:xfrm>
          <a:prstGeom prst="flowChartConnector">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48" name="Flowchart: Connector 47">
            <a:extLst>
              <a:ext uri="{FF2B5EF4-FFF2-40B4-BE49-F238E27FC236}">
                <a16:creationId xmlns:a16="http://schemas.microsoft.com/office/drawing/2014/main" id="{CCC06121-E528-6014-ED17-CF782633A3FA}"/>
              </a:ext>
              <a:ext uri="{C183D7F6-B498-43B3-948B-1728B52AA6E4}">
                <adec:decorative xmlns:adec="http://schemas.microsoft.com/office/drawing/2017/decorative" val="1"/>
              </a:ext>
            </a:extLst>
          </p:cNvPr>
          <p:cNvSpPr/>
          <p:nvPr/>
        </p:nvSpPr>
        <p:spPr>
          <a:xfrm>
            <a:off x="2872345" y="4662296"/>
            <a:ext cx="206906" cy="198119"/>
          </a:xfrm>
          <a:prstGeom prst="flowChartConnector">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49" name="Flowchart: Connector 48">
            <a:extLst>
              <a:ext uri="{FF2B5EF4-FFF2-40B4-BE49-F238E27FC236}">
                <a16:creationId xmlns:a16="http://schemas.microsoft.com/office/drawing/2014/main" id="{F28D3CEB-8545-DB31-6603-F331B9ECDF64}"/>
              </a:ext>
              <a:ext uri="{C183D7F6-B498-43B3-948B-1728B52AA6E4}">
                <adec:decorative xmlns:adec="http://schemas.microsoft.com/office/drawing/2017/decorative" val="1"/>
              </a:ext>
            </a:extLst>
          </p:cNvPr>
          <p:cNvSpPr/>
          <p:nvPr/>
        </p:nvSpPr>
        <p:spPr>
          <a:xfrm>
            <a:off x="3371610" y="4662296"/>
            <a:ext cx="206906" cy="198119"/>
          </a:xfrm>
          <a:prstGeom prst="flowChartConnector">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50" name="Flowchart: Connector 49">
            <a:extLst>
              <a:ext uri="{FF2B5EF4-FFF2-40B4-BE49-F238E27FC236}">
                <a16:creationId xmlns:a16="http://schemas.microsoft.com/office/drawing/2014/main" id="{062287E7-6942-B192-DC3D-FA3E70A38C3B}"/>
              </a:ext>
              <a:ext uri="{C183D7F6-B498-43B3-948B-1728B52AA6E4}">
                <adec:decorative xmlns:adec="http://schemas.microsoft.com/office/drawing/2017/decorative" val="1"/>
              </a:ext>
            </a:extLst>
          </p:cNvPr>
          <p:cNvSpPr/>
          <p:nvPr/>
        </p:nvSpPr>
        <p:spPr>
          <a:xfrm>
            <a:off x="3870875" y="4662296"/>
            <a:ext cx="206906" cy="198119"/>
          </a:xfrm>
          <a:prstGeom prst="flowChartConnector">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51" name="Flowchart: Connector 50">
            <a:extLst>
              <a:ext uri="{FF2B5EF4-FFF2-40B4-BE49-F238E27FC236}">
                <a16:creationId xmlns:a16="http://schemas.microsoft.com/office/drawing/2014/main" id="{D457E138-96BA-0C63-8EB6-50534F3FE32F}"/>
              </a:ext>
              <a:ext uri="{C183D7F6-B498-43B3-948B-1728B52AA6E4}">
                <adec:decorative xmlns:adec="http://schemas.microsoft.com/office/drawing/2017/decorative" val="1"/>
              </a:ext>
            </a:extLst>
          </p:cNvPr>
          <p:cNvSpPr/>
          <p:nvPr/>
        </p:nvSpPr>
        <p:spPr>
          <a:xfrm>
            <a:off x="2872345" y="5537581"/>
            <a:ext cx="206906" cy="198119"/>
          </a:xfrm>
          <a:prstGeom prst="flowChartConnector">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64" name="Flowchart: Connector 63">
            <a:extLst>
              <a:ext uri="{FF2B5EF4-FFF2-40B4-BE49-F238E27FC236}">
                <a16:creationId xmlns:a16="http://schemas.microsoft.com/office/drawing/2014/main" id="{2C741A42-BFF3-CBF3-481E-ADC13F96246D}"/>
              </a:ext>
              <a:ext uri="{C183D7F6-B498-43B3-948B-1728B52AA6E4}">
                <adec:decorative xmlns:adec="http://schemas.microsoft.com/office/drawing/2017/decorative" val="1"/>
              </a:ext>
            </a:extLst>
          </p:cNvPr>
          <p:cNvSpPr/>
          <p:nvPr/>
        </p:nvSpPr>
        <p:spPr>
          <a:xfrm>
            <a:off x="3371610" y="5537581"/>
            <a:ext cx="206906" cy="198119"/>
          </a:xfrm>
          <a:prstGeom prst="flowChartConnector">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65" name="Flowchart: Connector 64">
            <a:extLst>
              <a:ext uri="{FF2B5EF4-FFF2-40B4-BE49-F238E27FC236}">
                <a16:creationId xmlns:a16="http://schemas.microsoft.com/office/drawing/2014/main" id="{D331A09B-71C5-6E29-27A9-6950F7D0C795}"/>
              </a:ext>
              <a:ext uri="{C183D7F6-B498-43B3-948B-1728B52AA6E4}">
                <adec:decorative xmlns:adec="http://schemas.microsoft.com/office/drawing/2017/decorative" val="1"/>
              </a:ext>
            </a:extLst>
          </p:cNvPr>
          <p:cNvSpPr/>
          <p:nvPr/>
        </p:nvSpPr>
        <p:spPr>
          <a:xfrm>
            <a:off x="3870875" y="5537581"/>
            <a:ext cx="206906" cy="198119"/>
          </a:xfrm>
          <a:prstGeom prst="flowChartConnector">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66" name="Cylinder 65" descr="Index icon">
            <a:extLst>
              <a:ext uri="{FF2B5EF4-FFF2-40B4-BE49-F238E27FC236}">
                <a16:creationId xmlns:a16="http://schemas.microsoft.com/office/drawing/2014/main" id="{27CA6058-78A1-FEC1-DD79-DE3F51AB489C}"/>
              </a:ext>
            </a:extLst>
          </p:cNvPr>
          <p:cNvSpPr/>
          <p:nvPr/>
        </p:nvSpPr>
        <p:spPr>
          <a:xfrm>
            <a:off x="1291903" y="4774498"/>
            <a:ext cx="713098" cy="838352"/>
          </a:xfrm>
          <a:prstGeom prst="can">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67" name="TextBox 66">
            <a:extLst>
              <a:ext uri="{FF2B5EF4-FFF2-40B4-BE49-F238E27FC236}">
                <a16:creationId xmlns:a16="http://schemas.microsoft.com/office/drawing/2014/main" id="{3DDDD380-A5FC-8A43-73C5-97C5F07019DD}"/>
              </a:ext>
            </a:extLst>
          </p:cNvPr>
          <p:cNvSpPr txBox="1"/>
          <p:nvPr/>
        </p:nvSpPr>
        <p:spPr>
          <a:xfrm>
            <a:off x="2509485" y="5729464"/>
            <a:ext cx="1928589" cy="461665"/>
          </a:xfrm>
          <a:prstGeom prst="rect">
            <a:avLst/>
          </a:prstGeom>
          <a:noFill/>
        </p:spPr>
        <p:txBody>
          <a:bodyPr wrap="square">
            <a:spAutoFit/>
          </a:bodyPr>
          <a:lstStyle/>
          <a:p>
            <a:pPr algn="ctr"/>
            <a:r>
              <a:rPr lang="en-GB" sz="1200">
                <a:solidFill>
                  <a:schemeClr val="tx1">
                    <a:lumMod val="85000"/>
                    <a:lumOff val="15000"/>
                  </a:schemeClr>
                </a:solidFill>
                <a:latin typeface="Segoe UI" panose="020B0502040204020203" pitchFamily="34" charset="0"/>
              </a:rPr>
              <a:t>Microsoft Graph:</a:t>
            </a:r>
          </a:p>
          <a:p>
            <a:pPr algn="ctr"/>
            <a:r>
              <a:rPr lang="en-GB" sz="1200">
                <a:solidFill>
                  <a:schemeClr val="tx1">
                    <a:lumMod val="85000"/>
                    <a:lumOff val="15000"/>
                  </a:schemeClr>
                </a:solidFill>
                <a:latin typeface="Segoe UI" panose="020B0502040204020203" pitchFamily="34" charset="0"/>
              </a:rPr>
              <a:t>User’s context</a:t>
            </a:r>
            <a:endParaRPr lang="en-AU" sz="1200"/>
          </a:p>
        </p:txBody>
      </p:sp>
      <p:sp>
        <p:nvSpPr>
          <p:cNvPr id="68" name="TextBox 67">
            <a:extLst>
              <a:ext uri="{FF2B5EF4-FFF2-40B4-BE49-F238E27FC236}">
                <a16:creationId xmlns:a16="http://schemas.microsoft.com/office/drawing/2014/main" id="{30CBB6A4-6907-DBE9-E4D2-C36636D5BF0F}"/>
              </a:ext>
            </a:extLst>
          </p:cNvPr>
          <p:cNvSpPr txBox="1"/>
          <p:nvPr/>
        </p:nvSpPr>
        <p:spPr>
          <a:xfrm>
            <a:off x="986189" y="5612850"/>
            <a:ext cx="1329920" cy="276999"/>
          </a:xfrm>
          <a:prstGeom prst="rect">
            <a:avLst/>
          </a:prstGeom>
          <a:noFill/>
        </p:spPr>
        <p:txBody>
          <a:bodyPr wrap="square">
            <a:spAutoFit/>
          </a:bodyPr>
          <a:lstStyle/>
          <a:p>
            <a:pPr algn="ctr"/>
            <a:r>
              <a:rPr lang="en-GB" sz="1200">
                <a:solidFill>
                  <a:schemeClr val="tx1">
                    <a:lumMod val="85000"/>
                    <a:lumOff val="15000"/>
                  </a:schemeClr>
                </a:solidFill>
                <a:latin typeface="Segoe UI" panose="020B0502040204020203" pitchFamily="34" charset="0"/>
              </a:rPr>
              <a:t>Semantic Index</a:t>
            </a:r>
            <a:endParaRPr lang="en-AU" sz="1200"/>
          </a:p>
        </p:txBody>
      </p:sp>
      <p:grpSp>
        <p:nvGrpSpPr>
          <p:cNvPr id="69" name="Group 68" descr="PowerPoint icon">
            <a:extLst>
              <a:ext uri="{FF2B5EF4-FFF2-40B4-BE49-F238E27FC236}">
                <a16:creationId xmlns:a16="http://schemas.microsoft.com/office/drawing/2014/main" id="{247BF8A8-34E7-BE8D-7D66-8F2038D825AB}"/>
              </a:ext>
            </a:extLst>
          </p:cNvPr>
          <p:cNvGrpSpPr/>
          <p:nvPr/>
        </p:nvGrpSpPr>
        <p:grpSpPr>
          <a:xfrm>
            <a:off x="7935582" y="4766580"/>
            <a:ext cx="1050390" cy="1013457"/>
            <a:chOff x="6783632" y="1636372"/>
            <a:chExt cx="534544" cy="534544"/>
          </a:xfrm>
        </p:grpSpPr>
        <p:sp>
          <p:nvSpPr>
            <p:cNvPr id="70" name="Rounded Rectangle 56">
              <a:extLst>
                <a:ext uri="{FF2B5EF4-FFF2-40B4-BE49-F238E27FC236}">
                  <a16:creationId xmlns:a16="http://schemas.microsoft.com/office/drawing/2014/main" id="{325F737D-12F2-0265-AE82-EAA25712ADE1}"/>
                </a:ext>
              </a:extLst>
            </p:cNvPr>
            <p:cNvSpPr/>
            <p:nvPr/>
          </p:nvSpPr>
          <p:spPr bwMode="auto">
            <a:xfrm>
              <a:off x="6783632" y="1636372"/>
              <a:ext cx="534544" cy="534544"/>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1" name="Graphic 70">
              <a:extLst>
                <a:ext uri="{FF2B5EF4-FFF2-40B4-BE49-F238E27FC236}">
                  <a16:creationId xmlns:a16="http://schemas.microsoft.com/office/drawing/2014/main" id="{9A25E2A8-895D-7DD7-3E16-10C70BD37263}"/>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5556" t="20568" r="24083" b="29071"/>
            <a:stretch/>
          </p:blipFill>
          <p:spPr>
            <a:xfrm>
              <a:off x="6850075" y="1669002"/>
              <a:ext cx="393193" cy="393192"/>
            </a:xfrm>
            <a:prstGeom prst="rect">
              <a:avLst/>
            </a:prstGeom>
          </p:spPr>
        </p:pic>
      </p:grpSp>
      <p:pic>
        <p:nvPicPr>
          <p:cNvPr id="73" name="Picture 8" descr="Image result for docx file icon microsoft">
            <a:extLst>
              <a:ext uri="{FF2B5EF4-FFF2-40B4-BE49-F238E27FC236}">
                <a16:creationId xmlns:a16="http://schemas.microsoft.com/office/drawing/2014/main" id="{B4B7373A-EDB5-1993-37A5-9B4DD80584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902" y="2107751"/>
            <a:ext cx="553351" cy="627344"/>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E39D5D8E-078C-0130-E9C4-67CD5EAEF840}"/>
              </a:ext>
            </a:extLst>
          </p:cNvPr>
          <p:cNvSpPr txBox="1"/>
          <p:nvPr/>
        </p:nvSpPr>
        <p:spPr>
          <a:xfrm>
            <a:off x="2163302" y="2749548"/>
            <a:ext cx="1461713" cy="276999"/>
          </a:xfrm>
          <a:prstGeom prst="rect">
            <a:avLst/>
          </a:prstGeom>
          <a:solidFill>
            <a:schemeClr val="accent2"/>
          </a:solidFill>
        </p:spPr>
        <p:txBody>
          <a:bodyPr wrap="square">
            <a:spAutoFit/>
          </a:bodyPr>
          <a:lstStyle/>
          <a:p>
            <a:pPr algn="ctr" defTabSz="457200"/>
            <a:r>
              <a:rPr lang="en-AU" sz="1200" b="1">
                <a:solidFill>
                  <a:schemeClr val="bg1"/>
                </a:solidFill>
                <a:latin typeface="Segoe UI"/>
              </a:rPr>
              <a:t>Confidential</a:t>
            </a:r>
          </a:p>
        </p:txBody>
      </p:sp>
      <p:sp>
        <p:nvSpPr>
          <p:cNvPr id="75" name="TextBox 74">
            <a:extLst>
              <a:ext uri="{FF2B5EF4-FFF2-40B4-BE49-F238E27FC236}">
                <a16:creationId xmlns:a16="http://schemas.microsoft.com/office/drawing/2014/main" id="{3485C96C-1365-241A-6037-313859A0301E}"/>
              </a:ext>
            </a:extLst>
          </p:cNvPr>
          <p:cNvSpPr txBox="1"/>
          <p:nvPr/>
        </p:nvSpPr>
        <p:spPr>
          <a:xfrm>
            <a:off x="916490" y="1842997"/>
            <a:ext cx="734659" cy="307777"/>
          </a:xfrm>
          <a:prstGeom prst="rect">
            <a:avLst/>
          </a:prstGeom>
          <a:noFill/>
        </p:spPr>
        <p:txBody>
          <a:bodyPr wrap="square">
            <a:spAutoFit/>
          </a:bodyPr>
          <a:lstStyle/>
          <a:p>
            <a:pPr algn="ctr"/>
            <a:r>
              <a:rPr lang="en-US" sz="1400" b="1"/>
              <a:t>File </a:t>
            </a:r>
            <a:endParaRPr lang="en-AU" sz="1400"/>
          </a:p>
        </p:txBody>
      </p:sp>
      <p:pic>
        <p:nvPicPr>
          <p:cNvPr id="76" name="Picture 75" descr="email icon">
            <a:extLst>
              <a:ext uri="{FF2B5EF4-FFF2-40B4-BE49-F238E27FC236}">
                <a16:creationId xmlns:a16="http://schemas.microsoft.com/office/drawing/2014/main" id="{9E670991-CC0C-A799-AC77-295127D4111B}"/>
              </a:ext>
            </a:extLst>
          </p:cNvPr>
          <p:cNvPicPr>
            <a:picLocks noChangeAspect="1"/>
          </p:cNvPicPr>
          <p:nvPr/>
        </p:nvPicPr>
        <p:blipFill rotWithShape="1">
          <a:blip r:embed="rId8"/>
          <a:srcRect r="32607" b="2051"/>
          <a:stretch/>
        </p:blipFill>
        <p:spPr>
          <a:xfrm>
            <a:off x="2559157" y="2235575"/>
            <a:ext cx="665111" cy="485969"/>
          </a:xfrm>
          <a:prstGeom prst="rect">
            <a:avLst/>
          </a:prstGeom>
        </p:spPr>
      </p:pic>
      <p:sp>
        <p:nvSpPr>
          <p:cNvPr id="77" name="TextBox 76">
            <a:extLst>
              <a:ext uri="{FF2B5EF4-FFF2-40B4-BE49-F238E27FC236}">
                <a16:creationId xmlns:a16="http://schemas.microsoft.com/office/drawing/2014/main" id="{6712BB6E-E706-BDB0-D919-1779293DD93E}"/>
              </a:ext>
            </a:extLst>
          </p:cNvPr>
          <p:cNvSpPr txBox="1"/>
          <p:nvPr/>
        </p:nvSpPr>
        <p:spPr>
          <a:xfrm>
            <a:off x="583826" y="2751639"/>
            <a:ext cx="1461713" cy="461665"/>
          </a:xfrm>
          <a:prstGeom prst="rect">
            <a:avLst/>
          </a:prstGeom>
          <a:solidFill>
            <a:srgbClr val="C00000"/>
          </a:solidFill>
        </p:spPr>
        <p:txBody>
          <a:bodyPr wrap="square">
            <a:spAutoFit/>
          </a:bodyPr>
          <a:lstStyle/>
          <a:p>
            <a:pPr algn="ctr" defTabSz="457200"/>
            <a:r>
              <a:rPr lang="en-US" sz="1200" b="1">
                <a:solidFill>
                  <a:schemeClr val="bg1"/>
                </a:solidFill>
                <a:latin typeface="Segoe UI" panose="020B0502040204020203" pitchFamily="34" charset="0"/>
              </a:rPr>
              <a:t>Highly Confidential</a:t>
            </a:r>
            <a:endParaRPr lang="en-AU" sz="1200" b="1">
              <a:solidFill>
                <a:schemeClr val="bg1"/>
              </a:solidFill>
              <a:latin typeface="Segoe UI"/>
            </a:endParaRPr>
          </a:p>
        </p:txBody>
      </p:sp>
      <p:sp>
        <p:nvSpPr>
          <p:cNvPr id="78" name="TextBox 77">
            <a:extLst>
              <a:ext uri="{FF2B5EF4-FFF2-40B4-BE49-F238E27FC236}">
                <a16:creationId xmlns:a16="http://schemas.microsoft.com/office/drawing/2014/main" id="{9E23C291-DCF1-FBFE-068A-DEE8BE1B029E}"/>
              </a:ext>
            </a:extLst>
          </p:cNvPr>
          <p:cNvSpPr txBox="1"/>
          <p:nvPr/>
        </p:nvSpPr>
        <p:spPr>
          <a:xfrm>
            <a:off x="2465356" y="1909473"/>
            <a:ext cx="813977" cy="307777"/>
          </a:xfrm>
          <a:prstGeom prst="rect">
            <a:avLst/>
          </a:prstGeom>
          <a:noFill/>
        </p:spPr>
        <p:txBody>
          <a:bodyPr wrap="square">
            <a:spAutoFit/>
          </a:bodyPr>
          <a:lstStyle/>
          <a:p>
            <a:pPr algn="ctr"/>
            <a:r>
              <a:rPr lang="en-US" sz="1400" b="1"/>
              <a:t>Email </a:t>
            </a:r>
            <a:endParaRPr lang="en-AU" sz="1400"/>
          </a:p>
        </p:txBody>
      </p:sp>
      <p:pic>
        <p:nvPicPr>
          <p:cNvPr id="79" name="Picture 6" descr="Teams Icon / Microsoft Teams Icon - Microsoft Teams Icon Svg , Free ... - Aarron Reed">
            <a:extLst>
              <a:ext uri="{FF2B5EF4-FFF2-40B4-BE49-F238E27FC236}">
                <a16:creationId xmlns:a16="http://schemas.microsoft.com/office/drawing/2014/main" id="{11D2F2C0-116F-2467-BC18-ADED998979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17706" y="2178753"/>
            <a:ext cx="590150" cy="584334"/>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9FE1C784-AA6F-252C-9EC0-68C2E10A143E}"/>
              </a:ext>
            </a:extLst>
          </p:cNvPr>
          <p:cNvSpPr txBox="1"/>
          <p:nvPr/>
        </p:nvSpPr>
        <p:spPr>
          <a:xfrm>
            <a:off x="3625015" y="1870975"/>
            <a:ext cx="1465366" cy="307777"/>
          </a:xfrm>
          <a:prstGeom prst="rect">
            <a:avLst/>
          </a:prstGeom>
          <a:noFill/>
        </p:spPr>
        <p:txBody>
          <a:bodyPr wrap="square">
            <a:spAutoFit/>
          </a:bodyPr>
          <a:lstStyle/>
          <a:p>
            <a:pPr algn="ctr"/>
            <a:r>
              <a:rPr lang="en-US" sz="1400" b="1"/>
              <a:t>Transcription</a:t>
            </a:r>
            <a:endParaRPr lang="en-AU" sz="1400"/>
          </a:p>
        </p:txBody>
      </p:sp>
      <p:sp>
        <p:nvSpPr>
          <p:cNvPr id="81" name="TextBox 80">
            <a:extLst>
              <a:ext uri="{FF2B5EF4-FFF2-40B4-BE49-F238E27FC236}">
                <a16:creationId xmlns:a16="http://schemas.microsoft.com/office/drawing/2014/main" id="{5F639FA0-F8DF-EA17-E9E8-A8F41AC0F672}"/>
              </a:ext>
            </a:extLst>
          </p:cNvPr>
          <p:cNvSpPr txBox="1"/>
          <p:nvPr/>
        </p:nvSpPr>
        <p:spPr>
          <a:xfrm>
            <a:off x="3746971" y="2745066"/>
            <a:ext cx="1461713" cy="276999"/>
          </a:xfrm>
          <a:prstGeom prst="rect">
            <a:avLst/>
          </a:prstGeom>
          <a:solidFill>
            <a:schemeClr val="tx2"/>
          </a:solidFill>
        </p:spPr>
        <p:txBody>
          <a:bodyPr wrap="square">
            <a:spAutoFit/>
          </a:bodyPr>
          <a:lstStyle/>
          <a:p>
            <a:pPr algn="ctr" defTabSz="457200"/>
            <a:r>
              <a:rPr lang="en-US" sz="1200" b="1">
                <a:solidFill>
                  <a:schemeClr val="bg1"/>
                </a:solidFill>
                <a:latin typeface="Segoe UI" panose="020B0502040204020203" pitchFamily="34" charset="0"/>
              </a:rPr>
              <a:t>Unlabeled</a:t>
            </a:r>
            <a:endParaRPr lang="en-AU" sz="1200" b="1">
              <a:solidFill>
                <a:schemeClr val="bg1"/>
              </a:solidFill>
              <a:latin typeface="Segoe UI"/>
            </a:endParaRPr>
          </a:p>
        </p:txBody>
      </p:sp>
      <p:sp>
        <p:nvSpPr>
          <p:cNvPr id="83" name="TextBox 82">
            <a:extLst>
              <a:ext uri="{FF2B5EF4-FFF2-40B4-BE49-F238E27FC236}">
                <a16:creationId xmlns:a16="http://schemas.microsoft.com/office/drawing/2014/main" id="{ED1000A3-30ED-4A6A-98C5-82DF84DD8032}"/>
              </a:ext>
            </a:extLst>
          </p:cNvPr>
          <p:cNvSpPr txBox="1"/>
          <p:nvPr/>
        </p:nvSpPr>
        <p:spPr>
          <a:xfrm>
            <a:off x="8852523" y="5075524"/>
            <a:ext cx="1461713" cy="461665"/>
          </a:xfrm>
          <a:prstGeom prst="rect">
            <a:avLst/>
          </a:prstGeom>
          <a:solidFill>
            <a:srgbClr val="C00000"/>
          </a:solidFill>
        </p:spPr>
        <p:txBody>
          <a:bodyPr wrap="square">
            <a:spAutoFit/>
          </a:bodyPr>
          <a:lstStyle/>
          <a:p>
            <a:pPr algn="ctr" defTabSz="457200"/>
            <a:r>
              <a:rPr lang="en-US" sz="1200" b="1">
                <a:solidFill>
                  <a:schemeClr val="bg1"/>
                </a:solidFill>
                <a:latin typeface="Segoe UI" panose="020B0502040204020203" pitchFamily="34" charset="0"/>
              </a:rPr>
              <a:t>Highly Confidential</a:t>
            </a:r>
            <a:endParaRPr lang="en-AU" sz="1200" b="1">
              <a:solidFill>
                <a:schemeClr val="bg1"/>
              </a:solidFill>
              <a:latin typeface="Segoe UI"/>
            </a:endParaRPr>
          </a:p>
        </p:txBody>
      </p:sp>
      <p:sp>
        <p:nvSpPr>
          <p:cNvPr id="84" name="TextBox 83">
            <a:extLst>
              <a:ext uri="{FF2B5EF4-FFF2-40B4-BE49-F238E27FC236}">
                <a16:creationId xmlns:a16="http://schemas.microsoft.com/office/drawing/2014/main" id="{95EEF2AD-C95B-1C0E-F3F3-582B2250E736}"/>
              </a:ext>
            </a:extLst>
          </p:cNvPr>
          <p:cNvSpPr txBox="1"/>
          <p:nvPr/>
        </p:nvSpPr>
        <p:spPr>
          <a:xfrm>
            <a:off x="808567" y="1328531"/>
            <a:ext cx="4120142" cy="431758"/>
          </a:xfrm>
          <a:prstGeom prst="roundRect">
            <a:avLst/>
          </a:prstGeom>
          <a:solidFill>
            <a:schemeClr val="accent2"/>
          </a:solidFill>
          <a:ln w="25400">
            <a:noFill/>
          </a:ln>
          <a:effectLst>
            <a:outerShdw blurRad="165100" dist="50800" dir="2080965"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32472" fontAlgn="base">
              <a:spcBef>
                <a:spcPts val="300"/>
              </a:spcBef>
              <a:spcAft>
                <a:spcPct val="0"/>
              </a:spcAft>
            </a:pPr>
            <a:r>
              <a:rPr lang="en-AU" sz="1600" b="1">
                <a:solidFill>
                  <a:schemeClr val="bg1"/>
                </a:solidFill>
                <a:latin typeface="Segoe UI" panose="020B0502040204020203" pitchFamily="34" charset="0"/>
                <a:ea typeface="Segoe UI" panose="020B0502040204020203" pitchFamily="34" charset="0"/>
                <a:cs typeface="Segoe UI" panose="020B0502040204020203" pitchFamily="34" charset="0"/>
              </a:rPr>
              <a:t>Referenced Items</a:t>
            </a:r>
            <a:endParaRPr lang="en-AU" sz="1800">
              <a:solidFill>
                <a:schemeClr val="bg1"/>
              </a:solidFill>
              <a:latin typeface="Segoe UI" panose="020B0502040204020203" pitchFamily="34" charset="0"/>
              <a:cs typeface="Segoe UI" panose="020B0502040204020203" pitchFamily="34" charset="0"/>
            </a:endParaRPr>
          </a:p>
        </p:txBody>
      </p:sp>
      <p:sp>
        <p:nvSpPr>
          <p:cNvPr id="85" name="TextBox 84">
            <a:extLst>
              <a:ext uri="{FF2B5EF4-FFF2-40B4-BE49-F238E27FC236}">
                <a16:creationId xmlns:a16="http://schemas.microsoft.com/office/drawing/2014/main" id="{922F0F40-F159-A08E-802D-29E61B4E9EA8}"/>
              </a:ext>
            </a:extLst>
          </p:cNvPr>
          <p:cNvSpPr txBox="1"/>
          <p:nvPr/>
        </p:nvSpPr>
        <p:spPr>
          <a:xfrm>
            <a:off x="5577842" y="1036528"/>
            <a:ext cx="6614158" cy="1815882"/>
          </a:xfrm>
          <a:prstGeom prst="rect">
            <a:avLst/>
          </a:prstGeom>
          <a:noFill/>
        </p:spPr>
        <p:txBody>
          <a:bodyPr wrap="square">
            <a:spAutoFit/>
          </a:bodyPr>
          <a:lstStyle/>
          <a:p>
            <a:pPr marL="285750" indent="-285750">
              <a:buFont typeface="Arial" panose="020B0604020202020204" pitchFamily="34" charset="0"/>
              <a:buChar char="•"/>
            </a:pPr>
            <a:r>
              <a:rPr lang="en-US" sz="1600">
                <a:solidFill>
                  <a:schemeClr val="tx1">
                    <a:lumMod val="85000"/>
                    <a:lumOff val="15000"/>
                  </a:schemeClr>
                </a:solidFill>
                <a:latin typeface="Segoe UI" panose="020B0502040204020203" pitchFamily="34" charset="0"/>
              </a:rPr>
              <a:t>Copilot will only show the user what they have permission to access.</a:t>
            </a:r>
            <a:br>
              <a:rPr lang="en-US" sz="1600">
                <a:solidFill>
                  <a:schemeClr val="tx1">
                    <a:lumMod val="85000"/>
                    <a:lumOff val="15000"/>
                  </a:schemeClr>
                </a:solidFill>
                <a:latin typeface="Segoe UI" panose="020B0502040204020203" pitchFamily="34" charset="0"/>
              </a:rPr>
            </a:br>
            <a:endParaRPr lang="en-US" sz="1600">
              <a:solidFill>
                <a:schemeClr val="tx1">
                  <a:lumMod val="85000"/>
                  <a:lumOff val="15000"/>
                </a:schemeClr>
              </a:solidFill>
              <a:latin typeface="Segoe UI" panose="020B0502040204020203" pitchFamily="34" charset="0"/>
            </a:endParaRPr>
          </a:p>
          <a:p>
            <a:pPr marL="285750" indent="-285750">
              <a:buFont typeface="Arial" panose="020B0604020202020204" pitchFamily="34" charset="0"/>
              <a:buChar char="•"/>
            </a:pPr>
            <a:r>
              <a:rPr lang="en-US" sz="1600">
                <a:solidFill>
                  <a:schemeClr val="tx1">
                    <a:lumMod val="85000"/>
                    <a:lumOff val="15000"/>
                  </a:schemeClr>
                </a:solidFill>
                <a:latin typeface="Segoe UI" panose="020B0502040204020203" pitchFamily="34" charset="0"/>
              </a:rPr>
              <a:t>Copilot will respect Microsoft Purview Information Protection sensitivity labels.</a:t>
            </a:r>
            <a:br>
              <a:rPr lang="en-US" sz="1600">
                <a:solidFill>
                  <a:schemeClr val="tx1">
                    <a:lumMod val="85000"/>
                    <a:lumOff val="15000"/>
                  </a:schemeClr>
                </a:solidFill>
                <a:latin typeface="Segoe UI" panose="020B0502040204020203" pitchFamily="34" charset="0"/>
              </a:rPr>
            </a:br>
            <a:endParaRPr lang="en-US" sz="1600">
              <a:solidFill>
                <a:schemeClr val="tx1">
                  <a:lumMod val="85000"/>
                  <a:lumOff val="15000"/>
                </a:schemeClr>
              </a:solidFill>
              <a:latin typeface="Segoe UI" panose="020B0502040204020203" pitchFamily="34" charset="0"/>
            </a:endParaRPr>
          </a:p>
          <a:p>
            <a:pPr marL="285750" indent="-285750">
              <a:buFont typeface="Arial" panose="020B0604020202020204" pitchFamily="34" charset="0"/>
              <a:buChar char="•"/>
            </a:pPr>
            <a:r>
              <a:rPr lang="en-US" sz="1600">
                <a:solidFill>
                  <a:schemeClr val="tx1">
                    <a:lumMod val="85000"/>
                    <a:lumOff val="15000"/>
                  </a:schemeClr>
                </a:solidFill>
                <a:latin typeface="Segoe UI" panose="020B0502040204020203" pitchFamily="34" charset="0"/>
              </a:rPr>
              <a:t>Copilot generated items will inherit the labels applied to referenced items.</a:t>
            </a:r>
          </a:p>
        </p:txBody>
      </p:sp>
      <p:pic>
        <p:nvPicPr>
          <p:cNvPr id="7" name="Picture 6" descr="Copilot on hover showing label of chat due to derrived label of source. ">
            <a:extLst>
              <a:ext uri="{FF2B5EF4-FFF2-40B4-BE49-F238E27FC236}">
                <a16:creationId xmlns:a16="http://schemas.microsoft.com/office/drawing/2014/main" id="{2D76BDC0-A688-25A0-049B-0FF5EFD2777A}"/>
              </a:ext>
            </a:extLst>
          </p:cNvPr>
          <p:cNvPicPr>
            <a:picLocks noChangeAspect="1"/>
          </p:cNvPicPr>
          <p:nvPr/>
        </p:nvPicPr>
        <p:blipFill>
          <a:blip r:embed="rId10"/>
          <a:stretch>
            <a:fillRect/>
          </a:stretch>
        </p:blipFill>
        <p:spPr>
          <a:xfrm>
            <a:off x="9268975" y="5668019"/>
            <a:ext cx="2446232" cy="1131668"/>
          </a:xfrm>
          <a:prstGeom prst="rect">
            <a:avLst/>
          </a:prstGeom>
        </p:spPr>
      </p:pic>
    </p:spTree>
    <p:extLst>
      <p:ext uri="{BB962C8B-B14F-4D97-AF65-F5344CB8AC3E}">
        <p14:creationId xmlns:p14="http://schemas.microsoft.com/office/powerpoint/2010/main" val="25751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A9DC08-91C0-A9B3-AF5D-7DDD8CDC94FF}"/>
              </a:ext>
            </a:extLst>
          </p:cNvPr>
          <p:cNvSpPr>
            <a:spLocks noGrp="1"/>
          </p:cNvSpPr>
          <p:nvPr>
            <p:ph type="title"/>
          </p:nvPr>
        </p:nvSpPr>
        <p:spPr/>
        <p:txBody>
          <a:bodyPr>
            <a:noAutofit/>
          </a:bodyPr>
          <a:lstStyle/>
          <a:p>
            <a:r>
              <a:rPr lang="en-US" sz="3600"/>
              <a:t>Ten Steps for Getting Tenant Data Governance Right with Microsoft 365 Copilot</a:t>
            </a:r>
          </a:p>
        </p:txBody>
      </p:sp>
      <p:sp>
        <p:nvSpPr>
          <p:cNvPr id="4" name="Rounded Rectangle 3">
            <a:extLst>
              <a:ext uri="{FF2B5EF4-FFF2-40B4-BE49-F238E27FC236}">
                <a16:creationId xmlns:a16="http://schemas.microsoft.com/office/drawing/2014/main" id="{B87006F9-A1EF-50A7-E0C6-8681C08D8B06}"/>
              </a:ext>
              <a:ext uri="{C183D7F6-B498-43B3-948B-1728B52AA6E4}">
                <adec:decorative xmlns:adec="http://schemas.microsoft.com/office/drawing/2017/decorative" val="1"/>
              </a:ext>
            </a:extLst>
          </p:cNvPr>
          <p:cNvSpPr/>
          <p:nvPr/>
        </p:nvSpPr>
        <p:spPr>
          <a:xfrm>
            <a:off x="996043" y="1500477"/>
            <a:ext cx="4816929" cy="78041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endParaRPr>
          </a:p>
        </p:txBody>
      </p:sp>
      <p:sp>
        <p:nvSpPr>
          <p:cNvPr id="5" name="Rounded Rectangle 5">
            <a:extLst>
              <a:ext uri="{FF2B5EF4-FFF2-40B4-BE49-F238E27FC236}">
                <a16:creationId xmlns:a16="http://schemas.microsoft.com/office/drawing/2014/main" id="{F1713D54-3C93-187A-FF8A-D587974AD07F}"/>
              </a:ext>
              <a:ext uri="{C183D7F6-B498-43B3-948B-1728B52AA6E4}">
                <adec:decorative xmlns:adec="http://schemas.microsoft.com/office/drawing/2017/decorative" val="1"/>
              </a:ext>
            </a:extLst>
          </p:cNvPr>
          <p:cNvSpPr/>
          <p:nvPr/>
        </p:nvSpPr>
        <p:spPr>
          <a:xfrm>
            <a:off x="996043" y="2429755"/>
            <a:ext cx="4816929" cy="7778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endParaRPr>
          </a:p>
        </p:txBody>
      </p:sp>
      <p:sp>
        <p:nvSpPr>
          <p:cNvPr id="6" name="Rounded Rectangle 8">
            <a:extLst>
              <a:ext uri="{FF2B5EF4-FFF2-40B4-BE49-F238E27FC236}">
                <a16:creationId xmlns:a16="http://schemas.microsoft.com/office/drawing/2014/main" id="{27FE8320-25F6-B8BD-9D19-2B4F91DBB413}"/>
              </a:ext>
              <a:ext uri="{C183D7F6-B498-43B3-948B-1728B52AA6E4}">
                <adec:decorative xmlns:adec="http://schemas.microsoft.com/office/drawing/2017/decorative" val="1"/>
              </a:ext>
            </a:extLst>
          </p:cNvPr>
          <p:cNvSpPr/>
          <p:nvPr/>
        </p:nvSpPr>
        <p:spPr>
          <a:xfrm>
            <a:off x="6584539" y="1503065"/>
            <a:ext cx="4865554" cy="7778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endParaRPr>
          </a:p>
        </p:txBody>
      </p:sp>
      <p:sp>
        <p:nvSpPr>
          <p:cNvPr id="7" name="Oval 6">
            <a:extLst>
              <a:ext uri="{FF2B5EF4-FFF2-40B4-BE49-F238E27FC236}">
                <a16:creationId xmlns:a16="http://schemas.microsoft.com/office/drawing/2014/main" id="{02D3627A-B6F8-25CE-B2DF-E4263D48C607}"/>
              </a:ext>
              <a:ext uri="{C183D7F6-B498-43B3-948B-1728B52AA6E4}">
                <adec:decorative xmlns:adec="http://schemas.microsoft.com/office/drawing/2017/decorative" val="1"/>
              </a:ext>
            </a:extLst>
          </p:cNvPr>
          <p:cNvSpPr/>
          <p:nvPr/>
        </p:nvSpPr>
        <p:spPr>
          <a:xfrm>
            <a:off x="749029" y="1656371"/>
            <a:ext cx="494028" cy="494028"/>
          </a:xfrm>
          <a:prstGeom prst="ellipse">
            <a:avLst/>
          </a:prstGeom>
          <a:solidFill>
            <a:srgbClr val="221B59"/>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endParaRPr>
          </a:p>
        </p:txBody>
      </p:sp>
      <p:sp>
        <p:nvSpPr>
          <p:cNvPr id="8" name="TextBox 7">
            <a:extLst>
              <a:ext uri="{FF2B5EF4-FFF2-40B4-BE49-F238E27FC236}">
                <a16:creationId xmlns:a16="http://schemas.microsoft.com/office/drawing/2014/main" id="{462C46A9-8393-D483-BBD5-37A8FB399007}"/>
              </a:ext>
            </a:extLst>
          </p:cNvPr>
          <p:cNvSpPr txBox="1"/>
          <p:nvPr/>
        </p:nvSpPr>
        <p:spPr>
          <a:xfrm>
            <a:off x="815563" y="1672456"/>
            <a:ext cx="329239" cy="523220"/>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rPr>
              <a:t>1</a:t>
            </a:r>
          </a:p>
        </p:txBody>
      </p:sp>
      <p:sp>
        <p:nvSpPr>
          <p:cNvPr id="9" name="Rounded Rectangle 6">
            <a:extLst>
              <a:ext uri="{FF2B5EF4-FFF2-40B4-BE49-F238E27FC236}">
                <a16:creationId xmlns:a16="http://schemas.microsoft.com/office/drawing/2014/main" id="{323FADA6-0B04-17C0-A683-60BAF51A48D6}"/>
              </a:ext>
              <a:ext uri="{C183D7F6-B498-43B3-948B-1728B52AA6E4}">
                <adec:decorative xmlns:adec="http://schemas.microsoft.com/office/drawing/2017/decorative" val="1"/>
              </a:ext>
            </a:extLst>
          </p:cNvPr>
          <p:cNvSpPr/>
          <p:nvPr/>
        </p:nvSpPr>
        <p:spPr>
          <a:xfrm>
            <a:off x="989823" y="3356446"/>
            <a:ext cx="4816929" cy="7755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endParaRPr>
          </a:p>
        </p:txBody>
      </p:sp>
      <p:sp>
        <p:nvSpPr>
          <p:cNvPr id="10" name="TextBox 9">
            <a:extLst>
              <a:ext uri="{FF2B5EF4-FFF2-40B4-BE49-F238E27FC236}">
                <a16:creationId xmlns:a16="http://schemas.microsoft.com/office/drawing/2014/main" id="{AE575DD8-1FFA-D9E4-807E-B9F380CD9997}"/>
              </a:ext>
            </a:extLst>
          </p:cNvPr>
          <p:cNvSpPr txBox="1"/>
          <p:nvPr/>
        </p:nvSpPr>
        <p:spPr>
          <a:xfrm>
            <a:off x="1293917" y="1626735"/>
            <a:ext cx="3714008" cy="584775"/>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Enable Self Service: </a:t>
            </a:r>
            <a:r>
              <a:rPr kumimoji="0" lang="en-US" sz="1600" b="0"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Self service new workspaces with guardrails</a:t>
            </a:r>
          </a:p>
        </p:txBody>
      </p:sp>
      <p:pic>
        <p:nvPicPr>
          <p:cNvPr id="11" name="Picture 10">
            <a:extLst>
              <a:ext uri="{FF2B5EF4-FFF2-40B4-BE49-F238E27FC236}">
                <a16:creationId xmlns:a16="http://schemas.microsoft.com/office/drawing/2014/main" id="{0B1F2F3B-82CF-32FD-D839-4F79705FF954}"/>
              </a:ext>
              <a:ext uri="{C183D7F6-B498-43B3-948B-1728B52AA6E4}">
                <adec:decorative xmlns:adec="http://schemas.microsoft.com/office/drawing/2017/decorative" val="1"/>
              </a:ext>
            </a:extLst>
          </p:cNvPr>
          <p:cNvPicPr>
            <a:picLocks noChangeAspect="1"/>
          </p:cNvPicPr>
          <p:nvPr/>
        </p:nvPicPr>
        <p:blipFill>
          <a:blip r:embed="rId2">
            <a:biLevel thresh="75000"/>
            <a:lum bright="-40000" contrast="40000"/>
          </a:blip>
          <a:stretch>
            <a:fillRect/>
          </a:stretch>
        </p:blipFill>
        <p:spPr>
          <a:xfrm>
            <a:off x="5172099" y="1613722"/>
            <a:ext cx="586148" cy="567240"/>
          </a:xfrm>
          <a:prstGeom prst="rect">
            <a:avLst/>
          </a:prstGeom>
        </p:spPr>
      </p:pic>
      <p:cxnSp>
        <p:nvCxnSpPr>
          <p:cNvPr id="12" name="Straight Connector 11">
            <a:extLst>
              <a:ext uri="{FF2B5EF4-FFF2-40B4-BE49-F238E27FC236}">
                <a16:creationId xmlns:a16="http://schemas.microsoft.com/office/drawing/2014/main" id="{997B88FF-062E-A9A9-DFD2-DD82D12FCACD}"/>
              </a:ext>
              <a:ext uri="{C183D7F6-B498-43B3-948B-1728B52AA6E4}">
                <adec:decorative xmlns:adec="http://schemas.microsoft.com/office/drawing/2017/decorative" val="1"/>
              </a:ext>
            </a:extLst>
          </p:cNvPr>
          <p:cNvCxnSpPr>
            <a:cxnSpLocks/>
          </p:cNvCxnSpPr>
          <p:nvPr/>
        </p:nvCxnSpPr>
        <p:spPr>
          <a:xfrm>
            <a:off x="5126430" y="1500477"/>
            <a:ext cx="0" cy="780419"/>
          </a:xfrm>
          <a:prstGeom prst="line">
            <a:avLst/>
          </a:prstGeom>
          <a:ln w="9525">
            <a:solidFill>
              <a:srgbClr val="3A3A3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1EC00D4-BF8D-0FCB-8F3B-C4018FEB86B7}"/>
              </a:ext>
              <a:ext uri="{C183D7F6-B498-43B3-948B-1728B52AA6E4}">
                <adec:decorative xmlns:adec="http://schemas.microsoft.com/office/drawing/2017/decorative" val="1"/>
              </a:ext>
            </a:extLst>
          </p:cNvPr>
          <p:cNvCxnSpPr>
            <a:cxnSpLocks/>
          </p:cNvCxnSpPr>
          <p:nvPr/>
        </p:nvCxnSpPr>
        <p:spPr>
          <a:xfrm>
            <a:off x="5126430" y="2414390"/>
            <a:ext cx="0" cy="793197"/>
          </a:xfrm>
          <a:prstGeom prst="line">
            <a:avLst/>
          </a:prstGeom>
          <a:ln w="9525">
            <a:solidFill>
              <a:srgbClr val="3A3A3A"/>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6987B1CC-BD62-BDFE-6872-693826854557}"/>
              </a:ext>
              <a:ext uri="{C183D7F6-B498-43B3-948B-1728B52AA6E4}">
                <adec:decorative xmlns:adec="http://schemas.microsoft.com/office/drawing/2017/decorative" val="1"/>
              </a:ext>
            </a:extLst>
          </p:cNvPr>
          <p:cNvPicPr>
            <a:picLocks noChangeAspect="1"/>
          </p:cNvPicPr>
          <p:nvPr/>
        </p:nvPicPr>
        <p:blipFill>
          <a:blip r:embed="rId3">
            <a:biLevel thresh="75000"/>
          </a:blip>
          <a:stretch>
            <a:fillRect/>
          </a:stretch>
        </p:blipFill>
        <p:spPr>
          <a:xfrm>
            <a:off x="5239156" y="2542166"/>
            <a:ext cx="487883" cy="558705"/>
          </a:xfrm>
          <a:prstGeom prst="rect">
            <a:avLst/>
          </a:prstGeom>
        </p:spPr>
      </p:pic>
      <p:cxnSp>
        <p:nvCxnSpPr>
          <p:cNvPr id="15" name="Straight Connector 14">
            <a:extLst>
              <a:ext uri="{FF2B5EF4-FFF2-40B4-BE49-F238E27FC236}">
                <a16:creationId xmlns:a16="http://schemas.microsoft.com/office/drawing/2014/main" id="{8AE7052C-3D1B-DCF8-8E32-757FF83D4104}"/>
              </a:ext>
              <a:ext uri="{C183D7F6-B498-43B3-948B-1728B52AA6E4}">
                <adec:decorative xmlns:adec="http://schemas.microsoft.com/office/drawing/2017/decorative" val="1"/>
              </a:ext>
            </a:extLst>
          </p:cNvPr>
          <p:cNvCxnSpPr>
            <a:cxnSpLocks/>
          </p:cNvCxnSpPr>
          <p:nvPr/>
        </p:nvCxnSpPr>
        <p:spPr>
          <a:xfrm>
            <a:off x="5126430" y="3345685"/>
            <a:ext cx="0" cy="786313"/>
          </a:xfrm>
          <a:prstGeom prst="line">
            <a:avLst/>
          </a:prstGeom>
          <a:ln w="9525">
            <a:solidFill>
              <a:srgbClr val="3A3A3A"/>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2294FF0-01C0-FF48-701B-D5ECE40AA625}"/>
              </a:ext>
              <a:ext uri="{C183D7F6-B498-43B3-948B-1728B52AA6E4}">
                <adec:decorative xmlns:adec="http://schemas.microsoft.com/office/drawing/2017/decorative" val="1"/>
              </a:ext>
            </a:extLst>
          </p:cNvPr>
          <p:cNvPicPr>
            <a:picLocks noChangeAspect="1"/>
          </p:cNvPicPr>
          <p:nvPr/>
        </p:nvPicPr>
        <p:blipFill>
          <a:blip r:embed="rId4">
            <a:biLevel thresh="75000"/>
          </a:blip>
          <a:stretch>
            <a:fillRect/>
          </a:stretch>
        </p:blipFill>
        <p:spPr>
          <a:xfrm>
            <a:off x="10830587" y="1677809"/>
            <a:ext cx="406630" cy="451151"/>
          </a:xfrm>
          <a:prstGeom prst="rect">
            <a:avLst/>
          </a:prstGeom>
        </p:spPr>
      </p:pic>
      <p:sp>
        <p:nvSpPr>
          <p:cNvPr id="17" name="TextBox 16">
            <a:extLst>
              <a:ext uri="{FF2B5EF4-FFF2-40B4-BE49-F238E27FC236}">
                <a16:creationId xmlns:a16="http://schemas.microsoft.com/office/drawing/2014/main" id="{8FDED96E-8631-A419-582E-B3AA0891E586}"/>
              </a:ext>
            </a:extLst>
          </p:cNvPr>
          <p:cNvSpPr txBox="1"/>
          <p:nvPr/>
        </p:nvSpPr>
        <p:spPr>
          <a:xfrm>
            <a:off x="6891031" y="1629076"/>
            <a:ext cx="3488791" cy="584775"/>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Limit your number of Information Protection labels: </a:t>
            </a:r>
            <a:r>
              <a:rPr kumimoji="0" lang="en-US" sz="1600" b="0"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5 x 5</a:t>
            </a:r>
          </a:p>
        </p:txBody>
      </p:sp>
      <p:sp>
        <p:nvSpPr>
          <p:cNvPr id="18" name="Oval 17">
            <a:extLst>
              <a:ext uri="{FF2B5EF4-FFF2-40B4-BE49-F238E27FC236}">
                <a16:creationId xmlns:a16="http://schemas.microsoft.com/office/drawing/2014/main" id="{DF1A9226-AA8F-6883-779C-BA1F21E25CEA}"/>
              </a:ext>
              <a:ext uri="{C183D7F6-B498-43B3-948B-1728B52AA6E4}">
                <adec:decorative xmlns:adec="http://schemas.microsoft.com/office/drawing/2017/decorative" val="1"/>
              </a:ext>
            </a:extLst>
          </p:cNvPr>
          <p:cNvSpPr/>
          <p:nvPr/>
        </p:nvSpPr>
        <p:spPr>
          <a:xfrm>
            <a:off x="6335609" y="1656371"/>
            <a:ext cx="494028" cy="494028"/>
          </a:xfrm>
          <a:prstGeom prst="ellipse">
            <a:avLst/>
          </a:prstGeom>
          <a:solidFill>
            <a:srgbClr val="221B59"/>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endParaRPr>
          </a:p>
        </p:txBody>
      </p:sp>
      <p:sp>
        <p:nvSpPr>
          <p:cNvPr id="19" name="TextBox 18">
            <a:extLst>
              <a:ext uri="{FF2B5EF4-FFF2-40B4-BE49-F238E27FC236}">
                <a16:creationId xmlns:a16="http://schemas.microsoft.com/office/drawing/2014/main" id="{5962E12A-8755-2350-695B-0E06E2CA7AE7}"/>
              </a:ext>
            </a:extLst>
          </p:cNvPr>
          <p:cNvSpPr txBox="1"/>
          <p:nvPr/>
        </p:nvSpPr>
        <p:spPr>
          <a:xfrm>
            <a:off x="6415906" y="1653426"/>
            <a:ext cx="329239" cy="523220"/>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rPr>
              <a:t>2</a:t>
            </a:r>
          </a:p>
        </p:txBody>
      </p:sp>
      <p:cxnSp>
        <p:nvCxnSpPr>
          <p:cNvPr id="20" name="Straight Connector 19">
            <a:extLst>
              <a:ext uri="{FF2B5EF4-FFF2-40B4-BE49-F238E27FC236}">
                <a16:creationId xmlns:a16="http://schemas.microsoft.com/office/drawing/2014/main" id="{48EBFF5A-829C-F050-F7B7-F4A484EF7C2B}"/>
              </a:ext>
              <a:ext uri="{C183D7F6-B498-43B3-948B-1728B52AA6E4}">
                <adec:decorative xmlns:adec="http://schemas.microsoft.com/office/drawing/2017/decorative" val="1"/>
              </a:ext>
            </a:extLst>
          </p:cNvPr>
          <p:cNvCxnSpPr>
            <a:cxnSpLocks/>
          </p:cNvCxnSpPr>
          <p:nvPr/>
        </p:nvCxnSpPr>
        <p:spPr>
          <a:xfrm>
            <a:off x="10702956" y="1502744"/>
            <a:ext cx="0" cy="778152"/>
          </a:xfrm>
          <a:prstGeom prst="line">
            <a:avLst/>
          </a:prstGeom>
          <a:ln w="9525">
            <a:solidFill>
              <a:srgbClr val="3A3A3A"/>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6E0F95F-7855-830A-42FA-926A3FCD818B}"/>
              </a:ext>
            </a:extLst>
          </p:cNvPr>
          <p:cNvSpPr txBox="1"/>
          <p:nvPr/>
        </p:nvSpPr>
        <p:spPr>
          <a:xfrm>
            <a:off x="1314690" y="2556503"/>
            <a:ext cx="3714008" cy="584775"/>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Intuitive labels: </a:t>
            </a:r>
            <a:r>
              <a:rPr kumimoji="0" lang="en-US" sz="1600" b="0"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Labels must mean what they say</a:t>
            </a:r>
          </a:p>
        </p:txBody>
      </p:sp>
      <p:sp>
        <p:nvSpPr>
          <p:cNvPr id="22" name="Rounded Rectangle 73">
            <a:extLst>
              <a:ext uri="{FF2B5EF4-FFF2-40B4-BE49-F238E27FC236}">
                <a16:creationId xmlns:a16="http://schemas.microsoft.com/office/drawing/2014/main" id="{9B17DD49-37A7-3AD8-B437-EAA7ADF212D1}"/>
              </a:ext>
              <a:ext uri="{C183D7F6-B498-43B3-948B-1728B52AA6E4}">
                <adec:decorative xmlns:adec="http://schemas.microsoft.com/office/drawing/2017/decorative" val="1"/>
              </a:ext>
            </a:extLst>
          </p:cNvPr>
          <p:cNvSpPr/>
          <p:nvPr/>
        </p:nvSpPr>
        <p:spPr>
          <a:xfrm>
            <a:off x="6580527" y="2429755"/>
            <a:ext cx="4865554" cy="7778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endParaRPr>
          </a:p>
        </p:txBody>
      </p:sp>
      <p:cxnSp>
        <p:nvCxnSpPr>
          <p:cNvPr id="23" name="Straight Connector 22">
            <a:extLst>
              <a:ext uri="{FF2B5EF4-FFF2-40B4-BE49-F238E27FC236}">
                <a16:creationId xmlns:a16="http://schemas.microsoft.com/office/drawing/2014/main" id="{A15E04B6-5A73-B634-6E75-702A44384524}"/>
              </a:ext>
              <a:ext uri="{C183D7F6-B498-43B3-948B-1728B52AA6E4}">
                <adec:decorative xmlns:adec="http://schemas.microsoft.com/office/drawing/2017/decorative" val="1"/>
              </a:ext>
            </a:extLst>
          </p:cNvPr>
          <p:cNvCxnSpPr>
            <a:cxnSpLocks/>
          </p:cNvCxnSpPr>
          <p:nvPr/>
        </p:nvCxnSpPr>
        <p:spPr>
          <a:xfrm>
            <a:off x="10702956" y="2414390"/>
            <a:ext cx="0" cy="793197"/>
          </a:xfrm>
          <a:prstGeom prst="line">
            <a:avLst/>
          </a:prstGeom>
          <a:ln w="9525">
            <a:solidFill>
              <a:srgbClr val="3A3A3A"/>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3773BFE2-97DC-BEC2-581A-64F7A6B76917}"/>
              </a:ext>
              <a:ext uri="{C183D7F6-B498-43B3-948B-1728B52AA6E4}">
                <adec:decorative xmlns:adec="http://schemas.microsoft.com/office/drawing/2017/decorative" val="1"/>
              </a:ext>
            </a:extLst>
          </p:cNvPr>
          <p:cNvSpPr/>
          <p:nvPr/>
        </p:nvSpPr>
        <p:spPr>
          <a:xfrm>
            <a:off x="6317651" y="2549253"/>
            <a:ext cx="494028" cy="494028"/>
          </a:xfrm>
          <a:prstGeom prst="ellipse">
            <a:avLst/>
          </a:prstGeom>
          <a:solidFill>
            <a:srgbClr val="221B59"/>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endParaRPr>
          </a:p>
        </p:txBody>
      </p:sp>
      <p:sp>
        <p:nvSpPr>
          <p:cNvPr id="25" name="TextBox 24">
            <a:extLst>
              <a:ext uri="{FF2B5EF4-FFF2-40B4-BE49-F238E27FC236}">
                <a16:creationId xmlns:a16="http://schemas.microsoft.com/office/drawing/2014/main" id="{F7F77235-5213-A438-EA84-842568A5F6C4}"/>
              </a:ext>
            </a:extLst>
          </p:cNvPr>
          <p:cNvSpPr txBox="1"/>
          <p:nvPr/>
        </p:nvSpPr>
        <p:spPr>
          <a:xfrm>
            <a:off x="6397948" y="2546308"/>
            <a:ext cx="329239" cy="523220"/>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rPr>
              <a:t>4</a:t>
            </a:r>
          </a:p>
        </p:txBody>
      </p:sp>
      <p:sp>
        <p:nvSpPr>
          <p:cNvPr id="26" name="TextBox 25">
            <a:extLst>
              <a:ext uri="{FF2B5EF4-FFF2-40B4-BE49-F238E27FC236}">
                <a16:creationId xmlns:a16="http://schemas.microsoft.com/office/drawing/2014/main" id="{B85F514E-EE3D-C0A6-2E38-9CA64C56D213}"/>
              </a:ext>
            </a:extLst>
          </p:cNvPr>
          <p:cNvSpPr txBox="1"/>
          <p:nvPr/>
        </p:nvSpPr>
        <p:spPr>
          <a:xfrm>
            <a:off x="6911803" y="2556503"/>
            <a:ext cx="3854967" cy="584775"/>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Capture container (group and sites) labels: </a:t>
            </a:r>
            <a:r>
              <a:rPr kumimoji="0" lang="en-US" sz="1600" b="0"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Must have for all sites</a:t>
            </a:r>
          </a:p>
        </p:txBody>
      </p:sp>
      <p:pic>
        <p:nvPicPr>
          <p:cNvPr id="27" name="Picture 26">
            <a:extLst>
              <a:ext uri="{FF2B5EF4-FFF2-40B4-BE49-F238E27FC236}">
                <a16:creationId xmlns:a16="http://schemas.microsoft.com/office/drawing/2014/main" id="{48617480-88A2-4D50-2519-C35198F28FC7}"/>
              </a:ext>
              <a:ext uri="{C183D7F6-B498-43B3-948B-1728B52AA6E4}">
                <adec:decorative xmlns:adec="http://schemas.microsoft.com/office/drawing/2017/decorative" val="1"/>
              </a:ext>
            </a:extLst>
          </p:cNvPr>
          <p:cNvPicPr>
            <a:picLocks noChangeAspect="1"/>
          </p:cNvPicPr>
          <p:nvPr/>
        </p:nvPicPr>
        <p:blipFill>
          <a:blip r:embed="rId5">
            <a:biLevel thresh="75000"/>
          </a:blip>
          <a:stretch>
            <a:fillRect/>
          </a:stretch>
        </p:blipFill>
        <p:spPr>
          <a:xfrm>
            <a:off x="10803740" y="2662093"/>
            <a:ext cx="436820" cy="299303"/>
          </a:xfrm>
          <a:prstGeom prst="rect">
            <a:avLst/>
          </a:prstGeom>
        </p:spPr>
      </p:pic>
      <p:sp>
        <p:nvSpPr>
          <p:cNvPr id="28" name="TextBox 27">
            <a:extLst>
              <a:ext uri="{FF2B5EF4-FFF2-40B4-BE49-F238E27FC236}">
                <a16:creationId xmlns:a16="http://schemas.microsoft.com/office/drawing/2014/main" id="{66D065E9-E64B-B54D-631E-BA35A2392B6B}"/>
              </a:ext>
            </a:extLst>
          </p:cNvPr>
          <p:cNvSpPr txBox="1"/>
          <p:nvPr/>
        </p:nvSpPr>
        <p:spPr>
          <a:xfrm>
            <a:off x="1314690" y="3467055"/>
            <a:ext cx="3714008" cy="584775"/>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Intelligent file default labels: </a:t>
            </a:r>
            <a:r>
              <a:rPr kumimoji="0" lang="en-US" sz="1600" b="0"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Derive from container—99% case</a:t>
            </a:r>
          </a:p>
        </p:txBody>
      </p:sp>
      <p:sp>
        <p:nvSpPr>
          <p:cNvPr id="29" name="Rounded Rectangle 87">
            <a:extLst>
              <a:ext uri="{FF2B5EF4-FFF2-40B4-BE49-F238E27FC236}">
                <a16:creationId xmlns:a16="http://schemas.microsoft.com/office/drawing/2014/main" id="{12B24E3B-32FC-0C3D-14A0-7DEF4B3E93A3}"/>
              </a:ext>
              <a:ext uri="{C183D7F6-B498-43B3-948B-1728B52AA6E4}">
                <adec:decorative xmlns:adec="http://schemas.microsoft.com/office/drawing/2017/decorative" val="1"/>
              </a:ext>
            </a:extLst>
          </p:cNvPr>
          <p:cNvSpPr/>
          <p:nvPr/>
        </p:nvSpPr>
        <p:spPr>
          <a:xfrm>
            <a:off x="6571226" y="3356446"/>
            <a:ext cx="4865554" cy="7755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endParaRPr>
          </a:p>
        </p:txBody>
      </p:sp>
      <p:sp>
        <p:nvSpPr>
          <p:cNvPr id="30" name="Oval 29">
            <a:extLst>
              <a:ext uri="{FF2B5EF4-FFF2-40B4-BE49-F238E27FC236}">
                <a16:creationId xmlns:a16="http://schemas.microsoft.com/office/drawing/2014/main" id="{64EECB7A-6403-0072-4AFC-99591FC1E6E1}"/>
              </a:ext>
              <a:ext uri="{C183D7F6-B498-43B3-948B-1728B52AA6E4}">
                <adec:decorative xmlns:adec="http://schemas.microsoft.com/office/drawing/2017/decorative" val="1"/>
              </a:ext>
            </a:extLst>
          </p:cNvPr>
          <p:cNvSpPr/>
          <p:nvPr/>
        </p:nvSpPr>
        <p:spPr>
          <a:xfrm>
            <a:off x="6314570" y="3524492"/>
            <a:ext cx="494028" cy="494028"/>
          </a:xfrm>
          <a:prstGeom prst="ellipse">
            <a:avLst/>
          </a:prstGeom>
          <a:solidFill>
            <a:srgbClr val="221B59"/>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endParaRPr>
          </a:p>
        </p:txBody>
      </p:sp>
      <p:sp>
        <p:nvSpPr>
          <p:cNvPr id="31" name="TextBox 30">
            <a:extLst>
              <a:ext uri="{FF2B5EF4-FFF2-40B4-BE49-F238E27FC236}">
                <a16:creationId xmlns:a16="http://schemas.microsoft.com/office/drawing/2014/main" id="{8A8F4A3F-A6DD-C248-1585-A3DF637A13B9}"/>
              </a:ext>
            </a:extLst>
          </p:cNvPr>
          <p:cNvSpPr txBox="1"/>
          <p:nvPr/>
        </p:nvSpPr>
        <p:spPr>
          <a:xfrm>
            <a:off x="6394867" y="3521547"/>
            <a:ext cx="329239" cy="523220"/>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rPr>
              <a:t>6</a:t>
            </a:r>
          </a:p>
        </p:txBody>
      </p:sp>
      <p:sp>
        <p:nvSpPr>
          <p:cNvPr id="32" name="TextBox 31">
            <a:extLst>
              <a:ext uri="{FF2B5EF4-FFF2-40B4-BE49-F238E27FC236}">
                <a16:creationId xmlns:a16="http://schemas.microsoft.com/office/drawing/2014/main" id="{8D37732E-2630-8977-7936-09EB9FC92DB9}"/>
              </a:ext>
            </a:extLst>
          </p:cNvPr>
          <p:cNvSpPr txBox="1"/>
          <p:nvPr/>
        </p:nvSpPr>
        <p:spPr>
          <a:xfrm>
            <a:off x="6896091" y="3467055"/>
            <a:ext cx="3854967" cy="584775"/>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Train your employees: </a:t>
            </a:r>
            <a:r>
              <a:rPr kumimoji="0" lang="en-US" sz="1600" b="0"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Culture is as critical as policies</a:t>
            </a:r>
          </a:p>
        </p:txBody>
      </p:sp>
      <p:cxnSp>
        <p:nvCxnSpPr>
          <p:cNvPr id="33" name="Straight Connector 32">
            <a:extLst>
              <a:ext uri="{FF2B5EF4-FFF2-40B4-BE49-F238E27FC236}">
                <a16:creationId xmlns:a16="http://schemas.microsoft.com/office/drawing/2014/main" id="{CFC3505F-04A5-1448-AB3A-769706FF0645}"/>
              </a:ext>
              <a:ext uri="{C183D7F6-B498-43B3-948B-1728B52AA6E4}">
                <adec:decorative xmlns:adec="http://schemas.microsoft.com/office/drawing/2017/decorative" val="1"/>
              </a:ext>
            </a:extLst>
          </p:cNvPr>
          <p:cNvCxnSpPr>
            <a:cxnSpLocks/>
          </p:cNvCxnSpPr>
          <p:nvPr/>
        </p:nvCxnSpPr>
        <p:spPr>
          <a:xfrm>
            <a:off x="10713390" y="3356446"/>
            <a:ext cx="0" cy="775552"/>
          </a:xfrm>
          <a:prstGeom prst="line">
            <a:avLst/>
          </a:prstGeom>
          <a:ln w="9525">
            <a:solidFill>
              <a:srgbClr val="3A3A3A"/>
            </a:solidFill>
          </a:ln>
        </p:spPr>
        <p:style>
          <a:lnRef idx="1">
            <a:schemeClr val="accent1"/>
          </a:lnRef>
          <a:fillRef idx="0">
            <a:schemeClr val="accent1"/>
          </a:fillRef>
          <a:effectRef idx="0">
            <a:schemeClr val="accent1"/>
          </a:effectRef>
          <a:fontRef idx="minor">
            <a:schemeClr val="tx1"/>
          </a:fontRef>
        </p:style>
      </p:cxnSp>
      <p:sp>
        <p:nvSpPr>
          <p:cNvPr id="34" name="Rounded Rectangle 95">
            <a:extLst>
              <a:ext uri="{FF2B5EF4-FFF2-40B4-BE49-F238E27FC236}">
                <a16:creationId xmlns:a16="http://schemas.microsoft.com/office/drawing/2014/main" id="{3D8E7FCD-E2DF-C261-5FE4-C4EC0F1B76CF}"/>
              </a:ext>
              <a:ext uri="{C183D7F6-B498-43B3-948B-1728B52AA6E4}">
                <adec:decorative xmlns:adec="http://schemas.microsoft.com/office/drawing/2017/decorative" val="1"/>
              </a:ext>
            </a:extLst>
          </p:cNvPr>
          <p:cNvSpPr/>
          <p:nvPr/>
        </p:nvSpPr>
        <p:spPr>
          <a:xfrm>
            <a:off x="978084" y="4308386"/>
            <a:ext cx="4816929" cy="7755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endParaRPr>
          </a:p>
        </p:txBody>
      </p:sp>
      <p:cxnSp>
        <p:nvCxnSpPr>
          <p:cNvPr id="35" name="Straight Connector 34">
            <a:extLst>
              <a:ext uri="{FF2B5EF4-FFF2-40B4-BE49-F238E27FC236}">
                <a16:creationId xmlns:a16="http://schemas.microsoft.com/office/drawing/2014/main" id="{585CB469-FA7B-CE25-5EE7-CACA502B9336}"/>
              </a:ext>
              <a:ext uri="{C183D7F6-B498-43B3-948B-1728B52AA6E4}">
                <adec:decorative xmlns:adec="http://schemas.microsoft.com/office/drawing/2017/decorative" val="1"/>
              </a:ext>
            </a:extLst>
          </p:cNvPr>
          <p:cNvCxnSpPr>
            <a:cxnSpLocks/>
          </p:cNvCxnSpPr>
          <p:nvPr/>
        </p:nvCxnSpPr>
        <p:spPr>
          <a:xfrm>
            <a:off x="5126430" y="4301953"/>
            <a:ext cx="0" cy="786313"/>
          </a:xfrm>
          <a:prstGeom prst="line">
            <a:avLst/>
          </a:prstGeom>
          <a:ln w="9525">
            <a:solidFill>
              <a:srgbClr val="3A3A3A"/>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7B94EF3-3937-4058-963D-BB4280A9769A}"/>
              </a:ext>
            </a:extLst>
          </p:cNvPr>
          <p:cNvSpPr txBox="1"/>
          <p:nvPr/>
        </p:nvSpPr>
        <p:spPr>
          <a:xfrm>
            <a:off x="1314690" y="4416289"/>
            <a:ext cx="3576076" cy="584775"/>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Trust but verify sensitivity labels: </a:t>
            </a:r>
            <a:br>
              <a:rPr kumimoji="0" lang="en-US" sz="1600" b="1"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br>
            <a:r>
              <a:rPr kumimoji="0" lang="en-US" sz="1600" b="0"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Catch the 1% case with DLP </a:t>
            </a:r>
          </a:p>
        </p:txBody>
      </p:sp>
      <p:pic>
        <p:nvPicPr>
          <p:cNvPr id="37" name="Picture 36">
            <a:extLst>
              <a:ext uri="{FF2B5EF4-FFF2-40B4-BE49-F238E27FC236}">
                <a16:creationId xmlns:a16="http://schemas.microsoft.com/office/drawing/2014/main" id="{0AADCFD1-44AF-1844-F3CA-6043D6DC0545}"/>
              </a:ext>
              <a:ext uri="{C183D7F6-B498-43B3-948B-1728B52AA6E4}">
                <adec:decorative xmlns:adec="http://schemas.microsoft.com/office/drawing/2017/decorative" val="1"/>
              </a:ext>
            </a:extLst>
          </p:cNvPr>
          <p:cNvPicPr>
            <a:picLocks noChangeAspect="1"/>
          </p:cNvPicPr>
          <p:nvPr/>
        </p:nvPicPr>
        <p:blipFill>
          <a:blip r:embed="rId6">
            <a:biLevel thresh="75000"/>
          </a:blip>
          <a:stretch>
            <a:fillRect/>
          </a:stretch>
        </p:blipFill>
        <p:spPr>
          <a:xfrm>
            <a:off x="5209506" y="4439526"/>
            <a:ext cx="497097" cy="497097"/>
          </a:xfrm>
          <a:prstGeom prst="rect">
            <a:avLst/>
          </a:prstGeom>
        </p:spPr>
      </p:pic>
      <p:sp>
        <p:nvSpPr>
          <p:cNvPr id="38" name="Rounded Rectangle 101">
            <a:extLst>
              <a:ext uri="{FF2B5EF4-FFF2-40B4-BE49-F238E27FC236}">
                <a16:creationId xmlns:a16="http://schemas.microsoft.com/office/drawing/2014/main" id="{CD09CC1E-225D-39A2-7BBD-5D588BCAF126}"/>
              </a:ext>
              <a:ext uri="{C183D7F6-B498-43B3-948B-1728B52AA6E4}">
                <adec:decorative xmlns:adec="http://schemas.microsoft.com/office/drawing/2017/decorative" val="1"/>
              </a:ext>
            </a:extLst>
          </p:cNvPr>
          <p:cNvSpPr/>
          <p:nvPr/>
        </p:nvSpPr>
        <p:spPr>
          <a:xfrm>
            <a:off x="6569416" y="4308386"/>
            <a:ext cx="4865554" cy="7755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endParaRPr>
          </a:p>
        </p:txBody>
      </p:sp>
      <p:sp>
        <p:nvSpPr>
          <p:cNvPr id="39" name="Oval 38">
            <a:extLst>
              <a:ext uri="{FF2B5EF4-FFF2-40B4-BE49-F238E27FC236}">
                <a16:creationId xmlns:a16="http://schemas.microsoft.com/office/drawing/2014/main" id="{3EAE2C8D-4FD3-3E0C-C920-BE1F15EC9031}"/>
              </a:ext>
              <a:ext uri="{C183D7F6-B498-43B3-948B-1728B52AA6E4}">
                <adec:decorative xmlns:adec="http://schemas.microsoft.com/office/drawing/2017/decorative" val="1"/>
              </a:ext>
            </a:extLst>
          </p:cNvPr>
          <p:cNvSpPr/>
          <p:nvPr/>
        </p:nvSpPr>
        <p:spPr>
          <a:xfrm>
            <a:off x="6324499" y="4452624"/>
            <a:ext cx="494028" cy="494028"/>
          </a:xfrm>
          <a:prstGeom prst="ellipse">
            <a:avLst/>
          </a:prstGeom>
          <a:solidFill>
            <a:srgbClr val="221B59"/>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endParaRPr>
          </a:p>
        </p:txBody>
      </p:sp>
      <p:sp>
        <p:nvSpPr>
          <p:cNvPr id="40" name="TextBox 39">
            <a:extLst>
              <a:ext uri="{FF2B5EF4-FFF2-40B4-BE49-F238E27FC236}">
                <a16:creationId xmlns:a16="http://schemas.microsoft.com/office/drawing/2014/main" id="{DF8103B3-24D6-C425-8F89-E9A201E99D5C}"/>
              </a:ext>
            </a:extLst>
          </p:cNvPr>
          <p:cNvSpPr txBox="1"/>
          <p:nvPr/>
        </p:nvSpPr>
        <p:spPr>
          <a:xfrm>
            <a:off x="6404796" y="4449679"/>
            <a:ext cx="329239" cy="523220"/>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rPr>
              <a:t>8</a:t>
            </a:r>
          </a:p>
        </p:txBody>
      </p:sp>
      <p:sp>
        <p:nvSpPr>
          <p:cNvPr id="41" name="TextBox 40">
            <a:extLst>
              <a:ext uri="{FF2B5EF4-FFF2-40B4-BE49-F238E27FC236}">
                <a16:creationId xmlns:a16="http://schemas.microsoft.com/office/drawing/2014/main" id="{EEAD35D5-BB66-3F20-4F4E-A8C5F3E59CFD}"/>
              </a:ext>
            </a:extLst>
          </p:cNvPr>
          <p:cNvSpPr txBox="1"/>
          <p:nvPr/>
        </p:nvSpPr>
        <p:spPr>
          <a:xfrm>
            <a:off x="6891031" y="4416289"/>
            <a:ext cx="3711800" cy="584775"/>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Implement lifecycle management: </a:t>
            </a:r>
            <a:r>
              <a:rPr kumimoji="0" lang="en-US" sz="1600" b="0"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Create a chain of accountability</a:t>
            </a:r>
          </a:p>
        </p:txBody>
      </p:sp>
      <p:pic>
        <p:nvPicPr>
          <p:cNvPr id="42" name="Picture 41">
            <a:extLst>
              <a:ext uri="{FF2B5EF4-FFF2-40B4-BE49-F238E27FC236}">
                <a16:creationId xmlns:a16="http://schemas.microsoft.com/office/drawing/2014/main" id="{68421423-FCBE-9A97-2641-FF7895BB13E2}"/>
              </a:ext>
              <a:ext uri="{C183D7F6-B498-43B3-948B-1728B52AA6E4}">
                <adec:decorative xmlns:adec="http://schemas.microsoft.com/office/drawing/2017/decorative" val="1"/>
              </a:ext>
            </a:extLst>
          </p:cNvPr>
          <p:cNvPicPr>
            <a:picLocks noChangeAspect="1"/>
          </p:cNvPicPr>
          <p:nvPr/>
        </p:nvPicPr>
        <p:blipFill>
          <a:blip r:embed="rId7">
            <a:biLevel thresh="75000"/>
          </a:blip>
          <a:stretch>
            <a:fillRect/>
          </a:stretch>
        </p:blipFill>
        <p:spPr>
          <a:xfrm>
            <a:off x="10814230" y="4500769"/>
            <a:ext cx="391729" cy="354259"/>
          </a:xfrm>
          <a:prstGeom prst="rect">
            <a:avLst/>
          </a:prstGeom>
        </p:spPr>
      </p:pic>
      <p:cxnSp>
        <p:nvCxnSpPr>
          <p:cNvPr id="43" name="Straight Connector 42">
            <a:extLst>
              <a:ext uri="{FF2B5EF4-FFF2-40B4-BE49-F238E27FC236}">
                <a16:creationId xmlns:a16="http://schemas.microsoft.com/office/drawing/2014/main" id="{422B1DE0-4F1B-FD6C-193F-5B0257F8524C}"/>
              </a:ext>
              <a:ext uri="{C183D7F6-B498-43B3-948B-1728B52AA6E4}">
                <adec:decorative xmlns:adec="http://schemas.microsoft.com/office/drawing/2017/decorative" val="1"/>
              </a:ext>
            </a:extLst>
          </p:cNvPr>
          <p:cNvCxnSpPr>
            <a:cxnSpLocks/>
          </p:cNvCxnSpPr>
          <p:nvPr/>
        </p:nvCxnSpPr>
        <p:spPr>
          <a:xfrm>
            <a:off x="10713390" y="4300582"/>
            <a:ext cx="0" cy="793197"/>
          </a:xfrm>
          <a:prstGeom prst="line">
            <a:avLst/>
          </a:prstGeom>
          <a:ln w="9525">
            <a:solidFill>
              <a:srgbClr val="3A3A3A"/>
            </a:solidFill>
          </a:ln>
        </p:spPr>
        <p:style>
          <a:lnRef idx="1">
            <a:schemeClr val="accent1"/>
          </a:lnRef>
          <a:fillRef idx="0">
            <a:schemeClr val="accent1"/>
          </a:fillRef>
          <a:effectRef idx="0">
            <a:schemeClr val="accent1"/>
          </a:effectRef>
          <a:fontRef idx="minor">
            <a:schemeClr val="tx1"/>
          </a:fontRef>
        </p:style>
      </p:cxnSp>
      <p:sp>
        <p:nvSpPr>
          <p:cNvPr id="44" name="Rounded Rectangle 108">
            <a:extLst>
              <a:ext uri="{FF2B5EF4-FFF2-40B4-BE49-F238E27FC236}">
                <a16:creationId xmlns:a16="http://schemas.microsoft.com/office/drawing/2014/main" id="{D6023359-660D-C760-2A61-9A4C94937F8C}"/>
              </a:ext>
              <a:ext uri="{C183D7F6-B498-43B3-948B-1728B52AA6E4}">
                <adec:decorative xmlns:adec="http://schemas.microsoft.com/office/drawing/2017/decorative" val="1"/>
              </a:ext>
            </a:extLst>
          </p:cNvPr>
          <p:cNvSpPr/>
          <p:nvPr/>
        </p:nvSpPr>
        <p:spPr>
          <a:xfrm>
            <a:off x="978084" y="5260886"/>
            <a:ext cx="4816929" cy="7755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endParaRPr>
          </a:p>
        </p:txBody>
      </p:sp>
      <p:cxnSp>
        <p:nvCxnSpPr>
          <p:cNvPr id="45" name="Straight Connector 44">
            <a:extLst>
              <a:ext uri="{FF2B5EF4-FFF2-40B4-BE49-F238E27FC236}">
                <a16:creationId xmlns:a16="http://schemas.microsoft.com/office/drawing/2014/main" id="{CC1554C8-D53A-5BEB-5D1E-8667292D8EAD}"/>
              </a:ext>
              <a:ext uri="{C183D7F6-B498-43B3-948B-1728B52AA6E4}">
                <adec:decorative xmlns:adec="http://schemas.microsoft.com/office/drawing/2017/decorative" val="1"/>
              </a:ext>
            </a:extLst>
          </p:cNvPr>
          <p:cNvCxnSpPr>
            <a:cxnSpLocks/>
          </p:cNvCxnSpPr>
          <p:nvPr/>
        </p:nvCxnSpPr>
        <p:spPr>
          <a:xfrm>
            <a:off x="5126430" y="5254453"/>
            <a:ext cx="0" cy="786313"/>
          </a:xfrm>
          <a:prstGeom prst="line">
            <a:avLst/>
          </a:prstGeom>
          <a:ln w="9525">
            <a:solidFill>
              <a:srgbClr val="3A3A3A"/>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5914E2DF-53EE-8F1A-E4D0-9BD10BD11F0F}"/>
              </a:ext>
              <a:ext uri="{C183D7F6-B498-43B3-948B-1728B52AA6E4}">
                <adec:decorative xmlns:adec="http://schemas.microsoft.com/office/drawing/2017/decorative" val="1"/>
              </a:ext>
            </a:extLst>
          </p:cNvPr>
          <p:cNvSpPr/>
          <p:nvPr/>
        </p:nvSpPr>
        <p:spPr>
          <a:xfrm>
            <a:off x="733168" y="2574466"/>
            <a:ext cx="494028" cy="494028"/>
          </a:xfrm>
          <a:prstGeom prst="ellipse">
            <a:avLst/>
          </a:prstGeom>
          <a:solidFill>
            <a:srgbClr val="221B59"/>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Text" pitchFamily="2" charset="0"/>
              <a:ea typeface="+mn-ea"/>
              <a:cs typeface="Segoe Sans Text" pitchFamily="2" charset="0"/>
            </a:endParaRPr>
          </a:p>
        </p:txBody>
      </p:sp>
      <p:sp>
        <p:nvSpPr>
          <p:cNvPr id="47" name="TextBox 46">
            <a:extLst>
              <a:ext uri="{FF2B5EF4-FFF2-40B4-BE49-F238E27FC236}">
                <a16:creationId xmlns:a16="http://schemas.microsoft.com/office/drawing/2014/main" id="{48D33696-C2B0-FFAF-EA26-6FB040D23306}"/>
              </a:ext>
            </a:extLst>
          </p:cNvPr>
          <p:cNvSpPr txBox="1"/>
          <p:nvPr/>
        </p:nvSpPr>
        <p:spPr>
          <a:xfrm>
            <a:off x="813465" y="2571521"/>
            <a:ext cx="329239" cy="523220"/>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rPr>
              <a:t>3</a:t>
            </a:r>
          </a:p>
        </p:txBody>
      </p:sp>
      <p:sp>
        <p:nvSpPr>
          <p:cNvPr id="48" name="Oval 47">
            <a:extLst>
              <a:ext uri="{FF2B5EF4-FFF2-40B4-BE49-F238E27FC236}">
                <a16:creationId xmlns:a16="http://schemas.microsoft.com/office/drawing/2014/main" id="{D042B54C-FE28-E8B6-70B6-8E2368F8E810}"/>
              </a:ext>
              <a:ext uri="{C183D7F6-B498-43B3-948B-1728B52AA6E4}">
                <adec:decorative xmlns:adec="http://schemas.microsoft.com/office/drawing/2017/decorative" val="1"/>
              </a:ext>
            </a:extLst>
          </p:cNvPr>
          <p:cNvSpPr/>
          <p:nvPr/>
        </p:nvSpPr>
        <p:spPr>
          <a:xfrm>
            <a:off x="733168" y="3524492"/>
            <a:ext cx="494028" cy="494028"/>
          </a:xfrm>
          <a:prstGeom prst="ellipse">
            <a:avLst/>
          </a:prstGeom>
          <a:solidFill>
            <a:srgbClr val="221B59"/>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Text" pitchFamily="2" charset="0"/>
              <a:ea typeface="+mn-ea"/>
              <a:cs typeface="Segoe Sans Text" pitchFamily="2" charset="0"/>
            </a:endParaRPr>
          </a:p>
        </p:txBody>
      </p:sp>
      <p:sp>
        <p:nvSpPr>
          <p:cNvPr id="49" name="TextBox 48">
            <a:extLst>
              <a:ext uri="{FF2B5EF4-FFF2-40B4-BE49-F238E27FC236}">
                <a16:creationId xmlns:a16="http://schemas.microsoft.com/office/drawing/2014/main" id="{388A1C40-E176-CBDF-D5D0-250BD27D9C8E}"/>
              </a:ext>
            </a:extLst>
          </p:cNvPr>
          <p:cNvSpPr txBox="1"/>
          <p:nvPr/>
        </p:nvSpPr>
        <p:spPr>
          <a:xfrm>
            <a:off x="813465" y="3521547"/>
            <a:ext cx="329239" cy="523220"/>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rPr>
              <a:t>5</a:t>
            </a:r>
          </a:p>
        </p:txBody>
      </p:sp>
      <p:sp>
        <p:nvSpPr>
          <p:cNvPr id="50" name="Oval 49">
            <a:extLst>
              <a:ext uri="{FF2B5EF4-FFF2-40B4-BE49-F238E27FC236}">
                <a16:creationId xmlns:a16="http://schemas.microsoft.com/office/drawing/2014/main" id="{035B5465-D5BF-ADF9-1C33-97AAACDF0FBF}"/>
              </a:ext>
              <a:ext uri="{C183D7F6-B498-43B3-948B-1728B52AA6E4}">
                <adec:decorative xmlns:adec="http://schemas.microsoft.com/office/drawing/2017/decorative" val="1"/>
              </a:ext>
            </a:extLst>
          </p:cNvPr>
          <p:cNvSpPr/>
          <p:nvPr/>
        </p:nvSpPr>
        <p:spPr>
          <a:xfrm>
            <a:off x="733168" y="4452624"/>
            <a:ext cx="494028" cy="494028"/>
          </a:xfrm>
          <a:prstGeom prst="ellipse">
            <a:avLst/>
          </a:prstGeom>
          <a:solidFill>
            <a:srgbClr val="221B59"/>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Text" pitchFamily="2" charset="0"/>
              <a:ea typeface="+mn-ea"/>
              <a:cs typeface="Segoe Sans Text" pitchFamily="2" charset="0"/>
            </a:endParaRPr>
          </a:p>
        </p:txBody>
      </p:sp>
      <p:sp>
        <p:nvSpPr>
          <p:cNvPr id="51" name="TextBox 50">
            <a:extLst>
              <a:ext uri="{FF2B5EF4-FFF2-40B4-BE49-F238E27FC236}">
                <a16:creationId xmlns:a16="http://schemas.microsoft.com/office/drawing/2014/main" id="{F22B42A9-9783-3883-E780-B47C043E4D91}"/>
              </a:ext>
            </a:extLst>
          </p:cNvPr>
          <p:cNvSpPr txBox="1"/>
          <p:nvPr/>
        </p:nvSpPr>
        <p:spPr>
          <a:xfrm>
            <a:off x="813465" y="4449679"/>
            <a:ext cx="329239" cy="523220"/>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rPr>
              <a:t>7</a:t>
            </a:r>
          </a:p>
        </p:txBody>
      </p:sp>
      <p:sp>
        <p:nvSpPr>
          <p:cNvPr id="52" name="Oval 51">
            <a:extLst>
              <a:ext uri="{FF2B5EF4-FFF2-40B4-BE49-F238E27FC236}">
                <a16:creationId xmlns:a16="http://schemas.microsoft.com/office/drawing/2014/main" id="{C23E5110-D219-7B81-A3F5-52BA3DBAD6D0}"/>
              </a:ext>
              <a:ext uri="{C183D7F6-B498-43B3-948B-1728B52AA6E4}">
                <adec:decorative xmlns:adec="http://schemas.microsoft.com/office/drawing/2017/decorative" val="1"/>
              </a:ext>
            </a:extLst>
          </p:cNvPr>
          <p:cNvSpPr/>
          <p:nvPr/>
        </p:nvSpPr>
        <p:spPr>
          <a:xfrm>
            <a:off x="733168" y="5405124"/>
            <a:ext cx="494028" cy="494028"/>
          </a:xfrm>
          <a:prstGeom prst="ellipse">
            <a:avLst/>
          </a:prstGeom>
          <a:solidFill>
            <a:srgbClr val="221B59"/>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Text" pitchFamily="2" charset="0"/>
              <a:ea typeface="+mn-ea"/>
              <a:cs typeface="Segoe Sans Text" pitchFamily="2" charset="0"/>
            </a:endParaRPr>
          </a:p>
        </p:txBody>
      </p:sp>
      <p:sp>
        <p:nvSpPr>
          <p:cNvPr id="53" name="TextBox 52">
            <a:extLst>
              <a:ext uri="{FF2B5EF4-FFF2-40B4-BE49-F238E27FC236}">
                <a16:creationId xmlns:a16="http://schemas.microsoft.com/office/drawing/2014/main" id="{C323E02B-5829-971E-ACBB-2F37FA02048A}"/>
              </a:ext>
            </a:extLst>
          </p:cNvPr>
          <p:cNvSpPr txBox="1"/>
          <p:nvPr/>
        </p:nvSpPr>
        <p:spPr>
          <a:xfrm>
            <a:off x="813465" y="5402179"/>
            <a:ext cx="329239" cy="523220"/>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rPr>
              <a:t>9</a:t>
            </a:r>
          </a:p>
        </p:txBody>
      </p:sp>
      <p:sp>
        <p:nvSpPr>
          <p:cNvPr id="54" name="TextBox 53">
            <a:extLst>
              <a:ext uri="{FF2B5EF4-FFF2-40B4-BE49-F238E27FC236}">
                <a16:creationId xmlns:a16="http://schemas.microsoft.com/office/drawing/2014/main" id="{0AD8AE72-648F-5117-06FC-BC31E0F9D5B7}"/>
              </a:ext>
            </a:extLst>
          </p:cNvPr>
          <p:cNvSpPr txBox="1"/>
          <p:nvPr/>
        </p:nvSpPr>
        <p:spPr>
          <a:xfrm>
            <a:off x="1314690" y="5370209"/>
            <a:ext cx="3576076" cy="584775"/>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Enabling people in my organization links: </a:t>
            </a:r>
            <a:r>
              <a:rPr kumimoji="0" lang="en-US" sz="1600" b="0"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Better than large SGs</a:t>
            </a:r>
          </a:p>
        </p:txBody>
      </p:sp>
      <p:sp>
        <p:nvSpPr>
          <p:cNvPr id="55" name="Rounded Rectangle 115">
            <a:extLst>
              <a:ext uri="{FF2B5EF4-FFF2-40B4-BE49-F238E27FC236}">
                <a16:creationId xmlns:a16="http://schemas.microsoft.com/office/drawing/2014/main" id="{4F3A8209-2B4D-FF68-786A-3E0E58553D7B}"/>
              </a:ext>
              <a:ext uri="{C183D7F6-B498-43B3-948B-1728B52AA6E4}">
                <adec:decorative xmlns:adec="http://schemas.microsoft.com/office/drawing/2017/decorative" val="1"/>
              </a:ext>
            </a:extLst>
          </p:cNvPr>
          <p:cNvSpPr/>
          <p:nvPr/>
        </p:nvSpPr>
        <p:spPr>
          <a:xfrm>
            <a:off x="6569416" y="5260886"/>
            <a:ext cx="4865554" cy="7755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endParaRPr>
          </a:p>
        </p:txBody>
      </p:sp>
      <p:sp>
        <p:nvSpPr>
          <p:cNvPr id="56" name="Oval 55">
            <a:extLst>
              <a:ext uri="{FF2B5EF4-FFF2-40B4-BE49-F238E27FC236}">
                <a16:creationId xmlns:a16="http://schemas.microsoft.com/office/drawing/2014/main" id="{8703537E-C68F-F377-E1A4-AF3FD34A922F}"/>
              </a:ext>
              <a:ext uri="{C183D7F6-B498-43B3-948B-1728B52AA6E4}">
                <adec:decorative xmlns:adec="http://schemas.microsoft.com/office/drawing/2017/decorative" val="1"/>
              </a:ext>
            </a:extLst>
          </p:cNvPr>
          <p:cNvSpPr/>
          <p:nvPr/>
        </p:nvSpPr>
        <p:spPr>
          <a:xfrm>
            <a:off x="6297898" y="5405124"/>
            <a:ext cx="494027" cy="494028"/>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91F2C"/>
              </a:solidFill>
              <a:effectLst/>
              <a:uLnTx/>
              <a:uFillTx/>
              <a:latin typeface="Segoe Sans Text" pitchFamily="2" charset="0"/>
              <a:ea typeface="+mn-ea"/>
              <a:cs typeface="Segoe Sans Text" pitchFamily="2" charset="0"/>
            </a:endParaRPr>
          </a:p>
        </p:txBody>
      </p:sp>
      <p:sp>
        <p:nvSpPr>
          <p:cNvPr id="57" name="TextBox 56">
            <a:extLst>
              <a:ext uri="{FF2B5EF4-FFF2-40B4-BE49-F238E27FC236}">
                <a16:creationId xmlns:a16="http://schemas.microsoft.com/office/drawing/2014/main" id="{7E4E8F6F-EFEE-9552-5724-9ADA6444299B}"/>
              </a:ext>
            </a:extLst>
          </p:cNvPr>
          <p:cNvSpPr txBox="1"/>
          <p:nvPr/>
        </p:nvSpPr>
        <p:spPr>
          <a:xfrm>
            <a:off x="6891031" y="5368789"/>
            <a:ext cx="3711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Extract inventory and report oversharing: </a:t>
            </a:r>
            <a:r>
              <a:rPr kumimoji="0" lang="en-US" sz="1600" b="0" i="0" u="none" strike="noStrike" kern="1200" cap="none" spc="0" normalizeH="0" baseline="0" noProof="0">
                <a:ln>
                  <a:noFill/>
                </a:ln>
                <a:solidFill>
                  <a:srgbClr val="17194D"/>
                </a:solidFill>
                <a:effectLst/>
                <a:uLnTx/>
                <a:uFillTx/>
                <a:latin typeface="Segoe Sans Text" pitchFamily="2" charset="0"/>
                <a:ea typeface="+mn-ea"/>
                <a:cs typeface="Segoe Sans Text" pitchFamily="2" charset="0"/>
              </a:rPr>
              <a:t>Know your risk</a:t>
            </a:r>
          </a:p>
        </p:txBody>
      </p:sp>
      <p:cxnSp>
        <p:nvCxnSpPr>
          <p:cNvPr id="58" name="Straight Connector 57">
            <a:extLst>
              <a:ext uri="{FF2B5EF4-FFF2-40B4-BE49-F238E27FC236}">
                <a16:creationId xmlns:a16="http://schemas.microsoft.com/office/drawing/2014/main" id="{9EBA5106-8EBE-7690-B2ED-D416DDFB3A35}"/>
              </a:ext>
              <a:ext uri="{C183D7F6-B498-43B3-948B-1728B52AA6E4}">
                <adec:decorative xmlns:adec="http://schemas.microsoft.com/office/drawing/2017/decorative" val="1"/>
              </a:ext>
            </a:extLst>
          </p:cNvPr>
          <p:cNvCxnSpPr>
            <a:cxnSpLocks/>
          </p:cNvCxnSpPr>
          <p:nvPr/>
        </p:nvCxnSpPr>
        <p:spPr>
          <a:xfrm>
            <a:off x="10713390" y="5253082"/>
            <a:ext cx="0" cy="793197"/>
          </a:xfrm>
          <a:prstGeom prst="line">
            <a:avLst/>
          </a:prstGeom>
          <a:ln w="9525">
            <a:solidFill>
              <a:srgbClr val="3A3A3A"/>
            </a:solidFill>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FD9D06B0-F3DE-1C51-B061-2FDA33DFC29D}"/>
              </a:ext>
              <a:ext uri="{C183D7F6-B498-43B3-948B-1728B52AA6E4}">
                <adec:decorative xmlns:adec="http://schemas.microsoft.com/office/drawing/2017/decorative" val="1"/>
              </a:ext>
            </a:extLst>
          </p:cNvPr>
          <p:cNvPicPr>
            <a:picLocks noChangeAspect="1"/>
          </p:cNvPicPr>
          <p:nvPr/>
        </p:nvPicPr>
        <p:blipFill>
          <a:blip r:embed="rId8">
            <a:duotone>
              <a:prstClr val="black"/>
              <a:schemeClr val="accent1">
                <a:tint val="45000"/>
                <a:satMod val="400000"/>
              </a:schemeClr>
            </a:duotone>
          </a:blip>
          <a:stretch>
            <a:fillRect/>
          </a:stretch>
        </p:blipFill>
        <p:spPr>
          <a:xfrm>
            <a:off x="10770255" y="3538678"/>
            <a:ext cx="537492" cy="453258"/>
          </a:xfrm>
          <a:prstGeom prst="rect">
            <a:avLst/>
          </a:prstGeom>
        </p:spPr>
      </p:pic>
      <p:sp>
        <p:nvSpPr>
          <p:cNvPr id="60" name="page">
            <a:extLst>
              <a:ext uri="{FF2B5EF4-FFF2-40B4-BE49-F238E27FC236}">
                <a16:creationId xmlns:a16="http://schemas.microsoft.com/office/drawing/2014/main" id="{08615D0E-A300-438C-D56D-2684B2092540}"/>
              </a:ext>
              <a:ext uri="{C183D7F6-B498-43B3-948B-1728B52AA6E4}">
                <adec:decorative xmlns:adec="http://schemas.microsoft.com/office/drawing/2017/decorative" val="1"/>
              </a:ext>
            </a:extLst>
          </p:cNvPr>
          <p:cNvSpPr>
            <a:spLocks noChangeAspect="1" noEditPoints="1"/>
          </p:cNvSpPr>
          <p:nvPr/>
        </p:nvSpPr>
        <p:spPr bwMode="auto">
          <a:xfrm>
            <a:off x="5198777" y="3546629"/>
            <a:ext cx="496814" cy="358359"/>
          </a:xfrm>
          <a:custGeom>
            <a:avLst/>
            <a:gdLst>
              <a:gd name="T0" fmla="*/ 244 w 244"/>
              <a:gd name="T1" fmla="*/ 80 h 176"/>
              <a:gd name="T2" fmla="*/ 244 w 244"/>
              <a:gd name="T3" fmla="*/ 176 h 176"/>
              <a:gd name="T4" fmla="*/ 0 w 244"/>
              <a:gd name="T5" fmla="*/ 176 h 176"/>
              <a:gd name="T6" fmla="*/ 0 w 244"/>
              <a:gd name="T7" fmla="*/ 0 h 176"/>
              <a:gd name="T8" fmla="*/ 244 w 244"/>
              <a:gd name="T9" fmla="*/ 0 h 176"/>
              <a:gd name="T10" fmla="*/ 244 w 244"/>
              <a:gd name="T11" fmla="*/ 80 h 176"/>
              <a:gd name="T12" fmla="*/ 122 w 244"/>
              <a:gd name="T13" fmla="*/ 0 h 176"/>
              <a:gd name="T14" fmla="*/ 122 w 244"/>
              <a:gd name="T15" fmla="*/ 26 h 176"/>
              <a:gd name="T16" fmla="*/ 122 w 244"/>
              <a:gd name="T17" fmla="*/ 44 h 176"/>
              <a:gd name="T18" fmla="*/ 122 w 244"/>
              <a:gd name="T19" fmla="*/ 79 h 176"/>
              <a:gd name="T20" fmla="*/ 122 w 244"/>
              <a:gd name="T21" fmla="*/ 95 h 176"/>
              <a:gd name="T22" fmla="*/ 122 w 244"/>
              <a:gd name="T23" fmla="*/ 130 h 176"/>
              <a:gd name="T24" fmla="*/ 122 w 244"/>
              <a:gd name="T25" fmla="*/ 148 h 176"/>
              <a:gd name="T26" fmla="*/ 122 w 244"/>
              <a:gd name="T27" fmla="*/ 176 h 176"/>
              <a:gd name="T28" fmla="*/ 182 w 244"/>
              <a:gd name="T29" fmla="*/ 114 h 176"/>
              <a:gd name="T30" fmla="*/ 207 w 244"/>
              <a:gd name="T31" fmla="*/ 88 h 176"/>
              <a:gd name="T32" fmla="*/ 182 w 244"/>
              <a:gd name="T33" fmla="*/ 62 h 176"/>
              <a:gd name="T34" fmla="*/ 207 w 244"/>
              <a:gd name="T35" fmla="*/ 88 h 176"/>
              <a:gd name="T36" fmla="*/ 147 w 244"/>
              <a:gd name="T37" fmla="*/ 8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4" h="176">
                <a:moveTo>
                  <a:pt x="244" y="80"/>
                </a:moveTo>
                <a:lnTo>
                  <a:pt x="244" y="176"/>
                </a:lnTo>
                <a:lnTo>
                  <a:pt x="0" y="176"/>
                </a:lnTo>
                <a:lnTo>
                  <a:pt x="0" y="0"/>
                </a:lnTo>
                <a:lnTo>
                  <a:pt x="244" y="0"/>
                </a:lnTo>
                <a:lnTo>
                  <a:pt x="244" y="80"/>
                </a:lnTo>
                <a:moveTo>
                  <a:pt x="122" y="0"/>
                </a:moveTo>
                <a:lnTo>
                  <a:pt x="122" y="26"/>
                </a:lnTo>
                <a:moveTo>
                  <a:pt x="122" y="44"/>
                </a:moveTo>
                <a:lnTo>
                  <a:pt x="122" y="79"/>
                </a:lnTo>
                <a:moveTo>
                  <a:pt x="122" y="95"/>
                </a:moveTo>
                <a:lnTo>
                  <a:pt x="122" y="130"/>
                </a:lnTo>
                <a:moveTo>
                  <a:pt x="122" y="148"/>
                </a:moveTo>
                <a:lnTo>
                  <a:pt x="122" y="176"/>
                </a:lnTo>
                <a:moveTo>
                  <a:pt x="182" y="114"/>
                </a:moveTo>
                <a:lnTo>
                  <a:pt x="207" y="88"/>
                </a:lnTo>
                <a:lnTo>
                  <a:pt x="182" y="62"/>
                </a:lnTo>
                <a:moveTo>
                  <a:pt x="207" y="88"/>
                </a:moveTo>
                <a:lnTo>
                  <a:pt x="147" y="88"/>
                </a:lnTo>
              </a:path>
            </a:pathLst>
          </a:custGeom>
          <a:ln>
            <a:headEnd/>
            <a:tailEnd/>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endParaRPr>
          </a:p>
        </p:txBody>
      </p:sp>
      <p:sp>
        <p:nvSpPr>
          <p:cNvPr id="61" name="mail_2">
            <a:extLst>
              <a:ext uri="{FF2B5EF4-FFF2-40B4-BE49-F238E27FC236}">
                <a16:creationId xmlns:a16="http://schemas.microsoft.com/office/drawing/2014/main" id="{B41F0E0B-6F7A-641D-AD28-D780F992C00D}"/>
              </a:ext>
              <a:ext uri="{C183D7F6-B498-43B3-948B-1728B52AA6E4}">
                <adec:decorative xmlns:adec="http://schemas.microsoft.com/office/drawing/2017/decorative" val="1"/>
              </a:ext>
            </a:extLst>
          </p:cNvPr>
          <p:cNvSpPr>
            <a:spLocks noChangeAspect="1" noEditPoints="1"/>
          </p:cNvSpPr>
          <p:nvPr/>
        </p:nvSpPr>
        <p:spPr bwMode="auto">
          <a:xfrm>
            <a:off x="5223057" y="5542595"/>
            <a:ext cx="411480" cy="298492"/>
          </a:xfrm>
          <a:custGeom>
            <a:avLst/>
            <a:gdLst>
              <a:gd name="T0" fmla="*/ 139 w 244"/>
              <a:gd name="T1" fmla="*/ 146 h 177"/>
              <a:gd name="T2" fmla="*/ 0 w 244"/>
              <a:gd name="T3" fmla="*/ 146 h 177"/>
              <a:gd name="T4" fmla="*/ 0 w 244"/>
              <a:gd name="T5" fmla="*/ 0 h 177"/>
              <a:gd name="T6" fmla="*/ 244 w 244"/>
              <a:gd name="T7" fmla="*/ 0 h 177"/>
              <a:gd name="T8" fmla="*/ 244 w 244"/>
              <a:gd name="T9" fmla="*/ 110 h 177"/>
              <a:gd name="T10" fmla="*/ 0 w 244"/>
              <a:gd name="T11" fmla="*/ 0 h 177"/>
              <a:gd name="T12" fmla="*/ 122 w 244"/>
              <a:gd name="T13" fmla="*/ 73 h 177"/>
              <a:gd name="T14" fmla="*/ 244 w 244"/>
              <a:gd name="T15" fmla="*/ 0 h 177"/>
              <a:gd name="T16" fmla="*/ 160 w 244"/>
              <a:gd name="T17" fmla="*/ 146 h 177"/>
              <a:gd name="T18" fmla="*/ 244 w 244"/>
              <a:gd name="T19" fmla="*/ 146 h 177"/>
              <a:gd name="T20" fmla="*/ 213 w 244"/>
              <a:gd name="T21" fmla="*/ 177 h 177"/>
              <a:gd name="T22" fmla="*/ 244 w 244"/>
              <a:gd name="T23" fmla="*/ 146 h 177"/>
              <a:gd name="T24" fmla="*/ 213 w 244"/>
              <a:gd name="T25" fmla="*/ 115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177">
                <a:moveTo>
                  <a:pt x="139" y="146"/>
                </a:moveTo>
                <a:lnTo>
                  <a:pt x="0" y="146"/>
                </a:lnTo>
                <a:lnTo>
                  <a:pt x="0" y="0"/>
                </a:lnTo>
                <a:lnTo>
                  <a:pt x="244" y="0"/>
                </a:lnTo>
                <a:lnTo>
                  <a:pt x="244" y="110"/>
                </a:lnTo>
                <a:moveTo>
                  <a:pt x="0" y="0"/>
                </a:moveTo>
                <a:lnTo>
                  <a:pt x="122" y="73"/>
                </a:lnTo>
                <a:lnTo>
                  <a:pt x="244" y="0"/>
                </a:lnTo>
                <a:moveTo>
                  <a:pt x="160" y="146"/>
                </a:moveTo>
                <a:lnTo>
                  <a:pt x="244" y="146"/>
                </a:lnTo>
                <a:moveTo>
                  <a:pt x="213" y="177"/>
                </a:moveTo>
                <a:lnTo>
                  <a:pt x="244" y="146"/>
                </a:lnTo>
                <a:lnTo>
                  <a:pt x="213" y="115"/>
                </a:lnTo>
              </a:path>
            </a:pathLst>
          </a:custGeom>
          <a:noFill/>
          <a:ln w="15875" cap="flat">
            <a:solidFill>
              <a:srgbClr val="221B5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Segoe Sans Text" pitchFamily="2" charset="0"/>
              <a:ea typeface="+mn-ea"/>
              <a:cs typeface="Segoe Sans Text" pitchFamily="2" charset="0"/>
            </a:endParaRPr>
          </a:p>
        </p:txBody>
      </p:sp>
      <p:sp>
        <p:nvSpPr>
          <p:cNvPr id="62" name="Shield_EA18">
            <a:extLst>
              <a:ext uri="{FF2B5EF4-FFF2-40B4-BE49-F238E27FC236}">
                <a16:creationId xmlns:a16="http://schemas.microsoft.com/office/drawing/2014/main" id="{342C4C77-CDAC-3425-DE18-780066A11A32}"/>
              </a:ext>
              <a:ext uri="{C183D7F6-B498-43B3-948B-1728B52AA6E4}">
                <adec:decorative xmlns:adec="http://schemas.microsoft.com/office/drawing/2017/decorative" val="1"/>
              </a:ext>
            </a:extLst>
          </p:cNvPr>
          <p:cNvSpPr>
            <a:spLocks noChangeAspect="1"/>
          </p:cNvSpPr>
          <p:nvPr/>
        </p:nvSpPr>
        <p:spPr bwMode="auto">
          <a:xfrm>
            <a:off x="10862130" y="5489765"/>
            <a:ext cx="343544" cy="365760"/>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noFill/>
          <a:ln w="15875" cap="sq">
            <a:solidFill>
              <a:srgbClr val="221B5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8D4"/>
              </a:solidFill>
              <a:effectLst/>
              <a:uLnTx/>
              <a:uFillTx/>
              <a:latin typeface="Segoe Sans Text" pitchFamily="2" charset="0"/>
              <a:ea typeface="+mn-ea"/>
              <a:cs typeface="Segoe Sans Text" pitchFamily="2" charset="0"/>
            </a:endParaRPr>
          </a:p>
        </p:txBody>
      </p:sp>
      <p:sp>
        <p:nvSpPr>
          <p:cNvPr id="63" name="Oval 62">
            <a:extLst>
              <a:ext uri="{FF2B5EF4-FFF2-40B4-BE49-F238E27FC236}">
                <a16:creationId xmlns:a16="http://schemas.microsoft.com/office/drawing/2014/main" id="{8BEB9D13-D36D-0218-9E85-DFA5F9882045}"/>
              </a:ext>
              <a:ext uri="{C183D7F6-B498-43B3-948B-1728B52AA6E4}">
                <adec:decorative xmlns:adec="http://schemas.microsoft.com/office/drawing/2017/decorative" val="1"/>
              </a:ext>
            </a:extLst>
          </p:cNvPr>
          <p:cNvSpPr/>
          <p:nvPr/>
        </p:nvSpPr>
        <p:spPr>
          <a:xfrm>
            <a:off x="6294642" y="5400595"/>
            <a:ext cx="494028" cy="494028"/>
          </a:xfrm>
          <a:prstGeom prst="ellipse">
            <a:avLst/>
          </a:prstGeom>
          <a:solidFill>
            <a:srgbClr val="221B59"/>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endParaRPr>
          </a:p>
        </p:txBody>
      </p:sp>
      <p:sp>
        <p:nvSpPr>
          <p:cNvPr id="64" name="TextBox 63">
            <a:extLst>
              <a:ext uri="{FF2B5EF4-FFF2-40B4-BE49-F238E27FC236}">
                <a16:creationId xmlns:a16="http://schemas.microsoft.com/office/drawing/2014/main" id="{28ADBD10-E417-6E2A-FCFE-ACFA2B9E67FF}"/>
              </a:ext>
            </a:extLst>
          </p:cNvPr>
          <p:cNvSpPr txBox="1"/>
          <p:nvPr/>
        </p:nvSpPr>
        <p:spPr>
          <a:xfrm>
            <a:off x="6368450" y="5447185"/>
            <a:ext cx="658001" cy="43088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rPr>
              <a:t>10</a:t>
            </a:r>
            <a:endParaRPr kumimoji="0" lang="en-DE" sz="2800" b="1" i="0" u="none" strike="noStrike" kern="1200" cap="none" spc="0" normalizeH="0" baseline="0" noProof="0" err="1">
              <a:ln>
                <a:noFill/>
              </a:ln>
              <a:solidFill>
                <a:srgbClr val="FFFFFF"/>
              </a:solidFill>
              <a:effectLst/>
              <a:uLnTx/>
              <a:uFillTx/>
              <a:latin typeface="Segoe Sans Text" pitchFamily="2" charset="0"/>
              <a:ea typeface="+mn-ea"/>
              <a:cs typeface="Segoe Sans Text" pitchFamily="2" charset="0"/>
            </a:endParaRPr>
          </a:p>
        </p:txBody>
      </p:sp>
      <p:sp>
        <p:nvSpPr>
          <p:cNvPr id="65" name="Rectangle 64">
            <a:extLst>
              <a:ext uri="{FF2B5EF4-FFF2-40B4-BE49-F238E27FC236}">
                <a16:creationId xmlns:a16="http://schemas.microsoft.com/office/drawing/2014/main" id="{838CFE96-4740-526A-000C-AAF3B0EA522E}"/>
              </a:ext>
            </a:extLst>
          </p:cNvPr>
          <p:cNvSpPr/>
          <p:nvPr/>
        </p:nvSpPr>
        <p:spPr bwMode="auto">
          <a:xfrm>
            <a:off x="590551" y="6140534"/>
            <a:ext cx="11462510" cy="49402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defRPr/>
            </a:pPr>
            <a:r>
              <a:rPr lang="en-US" sz="1600">
                <a:solidFill>
                  <a:srgbClr val="091F2C"/>
                </a:solidFill>
                <a:latin typeface="Segoe UI Semibold" panose="020B0702040204020203" pitchFamily="34" charset="0"/>
                <a:cs typeface="Segoe UI Semibold" panose="020B0702040204020203" pitchFamily="34" charset="0"/>
                <a:hlinkClick r:id="rId9" tooltip="https://aka.ms/aigovernance">
                  <a:extLst>
                    <a:ext uri="{A12FA001-AC4F-418D-AE19-62706E023703}">
                      <ahyp:hlinkClr xmlns:ahyp="http://schemas.microsoft.com/office/drawing/2018/hyperlinkcolor" val="tx"/>
                    </a:ext>
                  </a:extLst>
                </a:hlinkClick>
              </a:rPr>
              <a:t>Inside Track AI governance paper: https://aka.ms/aigovernance</a:t>
            </a:r>
            <a:r>
              <a:rPr lang="en-US" sz="1600">
                <a:solidFill>
                  <a:srgbClr val="091F2C"/>
                </a:solidFill>
                <a:latin typeface="Segoe UI Semibold" panose="020B0702040204020203" pitchFamily="34" charset="0"/>
                <a:cs typeface="Segoe UI Semibold" panose="020B0702040204020203" pitchFamily="34" charset="0"/>
              </a:rPr>
              <a:t>.</a:t>
            </a:r>
          </a:p>
        </p:txBody>
      </p:sp>
    </p:spTree>
    <p:extLst>
      <p:ext uri="{BB962C8B-B14F-4D97-AF65-F5344CB8AC3E}">
        <p14:creationId xmlns:p14="http://schemas.microsoft.com/office/powerpoint/2010/main" val="2039002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B58B27-F81A-36BD-824E-70DFA223D82F}"/>
              </a:ext>
            </a:extLst>
          </p:cNvPr>
          <p:cNvSpPr>
            <a:spLocks noGrp="1"/>
          </p:cNvSpPr>
          <p:nvPr>
            <p:ph type="title"/>
          </p:nvPr>
        </p:nvSpPr>
        <p:spPr>
          <a:xfrm>
            <a:off x="659219" y="565150"/>
            <a:ext cx="4436656" cy="1654175"/>
          </a:xfrm>
        </p:spPr>
        <p:txBody>
          <a:bodyPr>
            <a:noAutofit/>
          </a:bodyPr>
          <a:lstStyle/>
          <a:p>
            <a:pPr algn="l"/>
            <a:r>
              <a:rPr lang="en-US" sz="3600"/>
              <a:t>Empower Self-Service Workspaces with Guardrails</a:t>
            </a:r>
          </a:p>
        </p:txBody>
      </p:sp>
      <p:grpSp>
        <p:nvGrpSpPr>
          <p:cNvPr id="4" name="Group 3" descr="1">
            <a:extLst>
              <a:ext uri="{FF2B5EF4-FFF2-40B4-BE49-F238E27FC236}">
                <a16:creationId xmlns:a16="http://schemas.microsoft.com/office/drawing/2014/main" id="{05BA182C-358A-4D95-38DF-D19F151B04B2}"/>
              </a:ext>
            </a:extLst>
          </p:cNvPr>
          <p:cNvGrpSpPr/>
          <p:nvPr/>
        </p:nvGrpSpPr>
        <p:grpSpPr>
          <a:xfrm>
            <a:off x="60092" y="67662"/>
            <a:ext cx="494028" cy="494028"/>
            <a:chOff x="768885" y="1992003"/>
            <a:chExt cx="634094" cy="634094"/>
          </a:xfrm>
          <a:solidFill>
            <a:srgbClr val="2DB6FF"/>
          </a:solidFill>
        </p:grpSpPr>
        <p:sp>
          <p:nvSpPr>
            <p:cNvPr id="5" name="Oval 4">
              <a:extLst>
                <a:ext uri="{FF2B5EF4-FFF2-40B4-BE49-F238E27FC236}">
                  <a16:creationId xmlns:a16="http://schemas.microsoft.com/office/drawing/2014/main" id="{63D48DCF-D1FD-E0C5-A5AC-E7BEB480DA34}"/>
                </a:ext>
              </a:extLst>
            </p:cNvPr>
            <p:cNvSpPr/>
            <p:nvPr/>
          </p:nvSpPr>
          <p:spPr>
            <a:xfrm>
              <a:off x="768885" y="1992003"/>
              <a:ext cx="634094" cy="63409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 name="TextBox 5">
              <a:extLst>
                <a:ext uri="{FF2B5EF4-FFF2-40B4-BE49-F238E27FC236}">
                  <a16:creationId xmlns:a16="http://schemas.microsoft.com/office/drawing/2014/main" id="{BEAEDE2C-0FD1-CE07-A9B3-63FD724B0798}"/>
                </a:ext>
              </a:extLst>
            </p:cNvPr>
            <p:cNvSpPr txBox="1"/>
            <p:nvPr/>
          </p:nvSpPr>
          <p:spPr>
            <a:xfrm>
              <a:off x="854283" y="1992003"/>
              <a:ext cx="422584" cy="612308"/>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chemeClr val="bg1"/>
                  </a:solidFill>
                  <a:effectLst/>
                  <a:uLnTx/>
                  <a:uFillTx/>
                  <a:latin typeface="Segoe UI Black" panose="020B0502040204020203" pitchFamily="34" charset="0"/>
                  <a:ea typeface="+mn-ea"/>
                  <a:cs typeface="Segoe UI Black" panose="020B0502040204020203" pitchFamily="34" charset="0"/>
                </a:rPr>
                <a:t>1</a:t>
              </a:r>
            </a:p>
          </p:txBody>
        </p:sp>
      </p:grpSp>
      <p:pic>
        <p:nvPicPr>
          <p:cNvPr id="7" name="Picture 6">
            <a:extLst>
              <a:ext uri="{FF2B5EF4-FFF2-40B4-BE49-F238E27FC236}">
                <a16:creationId xmlns:a16="http://schemas.microsoft.com/office/drawing/2014/main" id="{7E1EBA90-4438-8B40-6112-D7B5B7C85DCC}"/>
              </a:ext>
              <a:ext uri="{C183D7F6-B498-43B3-948B-1728B52AA6E4}">
                <adec:decorative xmlns:adec="http://schemas.microsoft.com/office/drawing/2017/decorative" val="1"/>
              </a:ext>
            </a:extLst>
          </p:cNvPr>
          <p:cNvPicPr>
            <a:picLocks noChangeAspect="1"/>
          </p:cNvPicPr>
          <p:nvPr/>
        </p:nvPicPr>
        <p:blipFill>
          <a:blip r:embed="rId2">
            <a:lum bright="25000"/>
          </a:blip>
          <a:stretch>
            <a:fillRect/>
          </a:stretch>
        </p:blipFill>
        <p:spPr>
          <a:xfrm>
            <a:off x="701601" y="83747"/>
            <a:ext cx="494037" cy="478100"/>
          </a:xfrm>
          <a:prstGeom prst="rect">
            <a:avLst/>
          </a:prstGeom>
          <a:noFill/>
          <a:ln>
            <a:noFill/>
          </a:ln>
        </p:spPr>
      </p:pic>
      <p:sp>
        <p:nvSpPr>
          <p:cNvPr id="8" name="Text Placeholder 6">
            <a:extLst>
              <a:ext uri="{FF2B5EF4-FFF2-40B4-BE49-F238E27FC236}">
                <a16:creationId xmlns:a16="http://schemas.microsoft.com/office/drawing/2014/main" id="{BC35B0EC-4331-181E-1EC0-784B6DF0646C}"/>
              </a:ext>
            </a:extLst>
          </p:cNvPr>
          <p:cNvSpPr txBox="1">
            <a:spLocks/>
          </p:cNvSpPr>
          <p:nvPr/>
        </p:nvSpPr>
        <p:spPr>
          <a:xfrm>
            <a:off x="584200" y="2699345"/>
            <a:ext cx="4336716" cy="33055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chemeClr val="bg1"/>
                </a:solidFill>
                <a:latin typeface="+mn-lt"/>
              </a:rPr>
              <a:t>Employees are empowered to work in a secure, compliant and manageable environment that protects against data loss and oversharing risk.</a:t>
            </a:r>
          </a:p>
          <a:p>
            <a:pPr marL="0" indent="0">
              <a:buNone/>
            </a:pPr>
            <a:endParaRPr lang="en-US" sz="2400">
              <a:solidFill>
                <a:schemeClr val="bg1"/>
              </a:solidFill>
            </a:endParaRPr>
          </a:p>
          <a:p>
            <a:pPr marL="0" indent="0">
              <a:buNone/>
            </a:pPr>
            <a:r>
              <a:rPr lang="en-US" sz="1800">
                <a:solidFill>
                  <a:schemeClr val="bg1"/>
                </a:solidFill>
              </a:rPr>
              <a:t>Enable self-service site collection or group creation </a:t>
            </a:r>
          </a:p>
          <a:p>
            <a:pPr marL="0" indent="0">
              <a:buNone/>
            </a:pPr>
            <a:endParaRPr lang="en-US">
              <a:solidFill>
                <a:schemeClr val="bg1"/>
              </a:solidFill>
            </a:endParaRPr>
          </a:p>
        </p:txBody>
      </p:sp>
      <p:pic>
        <p:nvPicPr>
          <p:cNvPr id="9" name="Picture Placeholder 5">
            <a:extLst>
              <a:ext uri="{FF2B5EF4-FFF2-40B4-BE49-F238E27FC236}">
                <a16:creationId xmlns:a16="http://schemas.microsoft.com/office/drawing/2014/main" id="{F3A08757-5D6C-5537-82EC-B0666FCCBDC0}"/>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107000"/>
                    </a14:imgEffect>
                  </a14:imgLayer>
                </a14:imgProps>
              </a:ext>
            </a:extLst>
          </a:blip>
          <a:srcRect l="16664" r="16664"/>
          <a:stretch/>
        </p:blipFill>
        <p:spPr>
          <a:xfrm>
            <a:off x="5334000" y="0"/>
            <a:ext cx="6858000" cy="6858000"/>
          </a:xfrm>
          <a:prstGeom prst="rect">
            <a:avLst/>
          </a:prstGeom>
        </p:spPr>
      </p:pic>
    </p:spTree>
    <p:extLst>
      <p:ext uri="{BB962C8B-B14F-4D97-AF65-F5344CB8AC3E}">
        <p14:creationId xmlns:p14="http://schemas.microsoft.com/office/powerpoint/2010/main" val="116087655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9A51B-B3B9-09AC-45B4-4804E49F265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1F3C9A8-4013-CD28-BDC2-9A71A3BF6BF5}"/>
              </a:ext>
            </a:extLst>
          </p:cNvPr>
          <p:cNvSpPr>
            <a:spLocks noGrp="1"/>
          </p:cNvSpPr>
          <p:nvPr>
            <p:ph type="body" idx="1"/>
          </p:nvPr>
        </p:nvSpPr>
        <p:spPr/>
        <p:txBody>
          <a:bodyPr/>
          <a:lstStyle/>
          <a:p>
            <a:endParaRPr lang="en-US"/>
          </a:p>
        </p:txBody>
      </p:sp>
      <p:sp>
        <p:nvSpPr>
          <p:cNvPr id="5" name="Content Placeholder 4">
            <a:extLst>
              <a:ext uri="{FF2B5EF4-FFF2-40B4-BE49-F238E27FC236}">
                <a16:creationId xmlns:a16="http://schemas.microsoft.com/office/drawing/2014/main" id="{407C166C-5804-D93F-BC98-2A20FBD6EA5E}"/>
              </a:ext>
            </a:extLst>
          </p:cNvPr>
          <p:cNvSpPr>
            <a:spLocks noGrp="1"/>
          </p:cNvSpPr>
          <p:nvPr>
            <p:ph sz="half" idx="2"/>
          </p:nvPr>
        </p:nvSpPr>
        <p:spPr/>
        <p:txBody>
          <a:bodyPr/>
          <a:lstStyle/>
          <a:p>
            <a:endParaRPr lang="en-US"/>
          </a:p>
        </p:txBody>
      </p:sp>
      <p:sp>
        <p:nvSpPr>
          <p:cNvPr id="6" name="Text Placeholder 5">
            <a:extLst>
              <a:ext uri="{FF2B5EF4-FFF2-40B4-BE49-F238E27FC236}">
                <a16:creationId xmlns:a16="http://schemas.microsoft.com/office/drawing/2014/main" id="{6E05E53A-91CD-EB91-E8C4-50137F7CDB5B}"/>
              </a:ext>
            </a:extLst>
          </p:cNvPr>
          <p:cNvSpPr>
            <a:spLocks noGrp="1"/>
          </p:cNvSpPr>
          <p:nvPr>
            <p:ph type="body" sz="quarter" idx="3"/>
          </p:nvPr>
        </p:nvSpPr>
        <p:spPr/>
        <p:txBody>
          <a:bodyPr/>
          <a:lstStyle/>
          <a:p>
            <a:endParaRPr lang="en-US"/>
          </a:p>
        </p:txBody>
      </p:sp>
      <p:sp>
        <p:nvSpPr>
          <p:cNvPr id="14" name="Content Placeholder 13">
            <a:extLst>
              <a:ext uri="{FF2B5EF4-FFF2-40B4-BE49-F238E27FC236}">
                <a16:creationId xmlns:a16="http://schemas.microsoft.com/office/drawing/2014/main" id="{F5BCFB0C-945C-81CF-566A-8B1A5AE2C67F}"/>
              </a:ext>
            </a:extLst>
          </p:cNvPr>
          <p:cNvSpPr>
            <a:spLocks noGrp="1"/>
          </p:cNvSpPr>
          <p:nvPr>
            <p:ph sz="quarter" idx="4"/>
          </p:nvPr>
        </p:nvSpPr>
        <p:spPr/>
        <p:txBody>
          <a:bodyPr/>
          <a:lstStyle/>
          <a:p>
            <a:endParaRPr lang="en-US"/>
          </a:p>
        </p:txBody>
      </p:sp>
      <p:sp>
        <p:nvSpPr>
          <p:cNvPr id="2" name="Title 1">
            <a:extLst>
              <a:ext uri="{FF2B5EF4-FFF2-40B4-BE49-F238E27FC236}">
                <a16:creationId xmlns:a16="http://schemas.microsoft.com/office/drawing/2014/main" id="{765EB8D7-03A3-0227-58A5-4524732CFD70}"/>
              </a:ext>
            </a:extLst>
          </p:cNvPr>
          <p:cNvSpPr>
            <a:spLocks noGrp="1"/>
          </p:cNvSpPr>
          <p:nvPr>
            <p:ph type="title"/>
          </p:nvPr>
        </p:nvSpPr>
        <p:spPr/>
        <p:txBody>
          <a:bodyPr>
            <a:normAutofit fontScale="90000"/>
          </a:bodyPr>
          <a:lstStyle/>
          <a:p>
            <a:r>
              <a:rPr lang="en-US"/>
              <a:t>File Management: User vs. Shared Ownership</a:t>
            </a:r>
          </a:p>
        </p:txBody>
      </p:sp>
      <p:sp>
        <p:nvSpPr>
          <p:cNvPr id="4" name="Rectangle: Rounded Corners 3">
            <a:extLst>
              <a:ext uri="{FF2B5EF4-FFF2-40B4-BE49-F238E27FC236}">
                <a16:creationId xmlns:a16="http://schemas.microsoft.com/office/drawing/2014/main" id="{FE852844-5660-1959-7FAD-7E4F7FD48A9C}"/>
              </a:ext>
            </a:extLst>
          </p:cNvPr>
          <p:cNvSpPr/>
          <p:nvPr/>
        </p:nvSpPr>
        <p:spPr bwMode="auto">
          <a:xfrm>
            <a:off x="420029" y="1273390"/>
            <a:ext cx="5508891" cy="5219484"/>
          </a:xfrm>
          <a:prstGeom prst="roundRect">
            <a:avLst>
              <a:gd name="adj" fmla="val 4841"/>
            </a:avLst>
          </a:prstGeom>
          <a:solidFill>
            <a:schemeClr val="accent3">
              <a:lumMod val="20000"/>
              <a:lumOff val="80000"/>
            </a:schemeClr>
          </a:solidFill>
          <a:ln w="190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59" tIns="179259" rIns="179259" bIns="91401" numCol="1" rtlCol="0" anchor="t" anchorCtr="0" compatLnSpc="1">
            <a:prstTxWarp prst="textNoShape">
              <a:avLst/>
            </a:prstTxWarp>
          </a:bodyPr>
          <a:lstStyle/>
          <a:p>
            <a:pPr marL="0" marR="0" lvl="0" indent="0" algn="l" defTabSz="932053" rtl="0" eaLnBrk="1" fontAlgn="base" latinLnBrk="0" hangingPunct="1">
              <a:lnSpc>
                <a:spcPct val="100000"/>
              </a:lnSpc>
              <a:spcBef>
                <a:spcPct val="0"/>
              </a:spcBef>
              <a:buClrTx/>
              <a:buSzTx/>
              <a:buFontTx/>
              <a:buNone/>
              <a:tabLst/>
              <a:defRPr/>
            </a:pPr>
            <a:r>
              <a:rPr kumimoji="0" lang="en-US" b="1" i="0" u="none" strike="noStrike" kern="1200" cap="none" spc="0" normalizeH="0" baseline="0" noProof="0">
                <a:ln>
                  <a:noFill/>
                </a:ln>
                <a:solidFill>
                  <a:srgbClr val="091F2C"/>
                </a:solidFill>
                <a:effectLst/>
                <a:uLnTx/>
                <a:uFillTx/>
                <a:latin typeface="Segoe UI"/>
                <a:ea typeface="+mn-ea"/>
                <a:cs typeface="+mn-cs"/>
              </a:rPr>
              <a:t>Employee files</a:t>
            </a:r>
          </a:p>
          <a:p>
            <a:pPr marL="0" marR="0" lvl="0" indent="0" algn="l" defTabSz="932053" rtl="0" eaLnBrk="1" fontAlgn="base" latinLnBrk="0" hangingPunct="1">
              <a:lnSpc>
                <a:spcPct val="100000"/>
              </a:lnSpc>
              <a:spcBef>
                <a:spcPct val="0"/>
              </a:spcBef>
              <a:buClrTx/>
              <a:buSzTx/>
              <a:buFontTx/>
              <a:buNone/>
              <a:tabLst/>
              <a:defRPr/>
            </a:pPr>
            <a:r>
              <a:rPr lang="en-US">
                <a:solidFill>
                  <a:srgbClr val="091F2C"/>
                </a:solidFill>
                <a:latin typeface="Segoe UI" panose="020B0502040204020203" pitchFamily="34" charset="0"/>
                <a:cs typeface="Segoe UI" panose="020B0502040204020203" pitchFamily="34" charset="0"/>
              </a:rPr>
              <a:t>OneDrive for work</a:t>
            </a:r>
            <a:endParaRPr kumimoji="0" lang="en-US" i="0" u="none" strike="noStrike" kern="1200" cap="none" spc="0" normalizeH="0" baseline="0" noProof="0">
              <a:ln>
                <a:noFill/>
              </a:ln>
              <a:solidFill>
                <a:srgbClr val="00178F"/>
              </a:solidFill>
              <a:effectLst/>
              <a:uLnTx/>
              <a:uFillTx/>
              <a:latin typeface="Segoe UI" panose="020B0502040204020203" pitchFamily="34" charset="0"/>
              <a:cs typeface="Segoe UI" panose="020B0502040204020203" pitchFamily="34" charset="0"/>
            </a:endParaRPr>
          </a:p>
          <a:p>
            <a:pPr marL="182245" marR="0" lvl="0" indent="-182245" algn="l" defTabSz="93205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UI"/>
                <a:ea typeface="+mn-ea"/>
                <a:cs typeface="+mn-cs"/>
              </a:rPr>
              <a:t>Individual Cloud Storage</a:t>
            </a:r>
          </a:p>
          <a:p>
            <a:pPr marL="182245" marR="0" lvl="0" indent="-182245" algn="l" defTabSz="932053" rtl="0" eaLnBrk="1" fontAlgn="base" latinLnBrk="0" hangingPunct="1">
              <a:lnSpc>
                <a:spcPct val="100000"/>
              </a:lnSpc>
              <a:spcBef>
                <a:spcPct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UI"/>
                <a:ea typeface="+mn-ea"/>
                <a:cs typeface="+mn-cs"/>
              </a:rPr>
              <a:t>Employee and non-team file repository</a:t>
            </a:r>
            <a:endParaRPr kumimoji="0" lang="en-US" sz="1400" b="0" i="0" u="none" strike="noStrike" kern="1200" cap="none" spc="0" normalizeH="0" baseline="0" noProof="0">
              <a:ln>
                <a:noFill/>
              </a:ln>
              <a:solidFill>
                <a:srgbClr val="091F2C"/>
              </a:solidFill>
              <a:effectLst/>
              <a:uLnTx/>
              <a:uFillTx/>
              <a:latin typeface="Segoe UI"/>
              <a:ea typeface="+mn-ea"/>
              <a:cs typeface="Segoe UI"/>
            </a:endParaRPr>
          </a:p>
          <a:p>
            <a:pPr marL="182245" marR="0" lvl="0" indent="-182245" algn="l" defTabSz="932053" rtl="0" eaLnBrk="1" fontAlgn="base" latinLnBrk="0" hangingPunct="1">
              <a:lnSpc>
                <a:spcPct val="100000"/>
              </a:lnSpc>
              <a:spcBef>
                <a:spcPct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UI"/>
                <a:ea typeface="+mn-ea"/>
                <a:cs typeface="+mn-cs"/>
              </a:rPr>
              <a:t>Owned by individual and shared with individuals</a:t>
            </a:r>
          </a:p>
          <a:p>
            <a:pPr marL="182245" marR="0" lvl="0" indent="-182245" algn="l" defTabSz="932053" rtl="0" eaLnBrk="1" fontAlgn="base" latinLnBrk="0" hangingPunct="1">
              <a:lnSpc>
                <a:spcPct val="100000"/>
              </a:lnSpc>
              <a:spcBef>
                <a:spcPct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UI"/>
                <a:ea typeface="+mn-ea"/>
                <a:cs typeface="+mn-cs"/>
              </a:rPr>
              <a:t>Personal file management space - Content NOT intended for wider collaborative sharing</a:t>
            </a:r>
            <a:endParaRPr kumimoji="0" lang="en-US" sz="1400" b="0" i="0" u="none" strike="noStrike" kern="1200" cap="none" spc="0" normalizeH="0" baseline="0" noProof="0">
              <a:ln>
                <a:noFill/>
              </a:ln>
              <a:solidFill>
                <a:srgbClr val="091F2C"/>
              </a:solidFill>
              <a:effectLst/>
              <a:uLnTx/>
              <a:uFillTx/>
              <a:latin typeface="Segoe UI"/>
              <a:ea typeface="+mn-ea"/>
              <a:cs typeface="Segoe UI"/>
            </a:endParaRPr>
          </a:p>
          <a:p>
            <a:pPr marL="182245" marR="0" lvl="0" indent="-182245" algn="l" defTabSz="932053" rtl="0" eaLnBrk="1" fontAlgn="base" latinLnBrk="0" hangingPunct="1">
              <a:lnSpc>
                <a:spcPct val="100000"/>
              </a:lnSpc>
              <a:spcBef>
                <a:spcPct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UI"/>
                <a:ea typeface="+mn-ea"/>
                <a:cs typeface="Segoe UI"/>
              </a:rPr>
              <a:t>Lifecycle tied to account</a:t>
            </a:r>
          </a:p>
          <a:p>
            <a:pPr marL="182245" marR="0" lvl="0" indent="-182245" algn="l" defTabSz="932053" rtl="0" eaLnBrk="1" fontAlgn="base" latinLnBrk="0" hangingPunct="1">
              <a:lnSpc>
                <a:spcPct val="100000"/>
              </a:lnSpc>
              <a:spcBef>
                <a:spcPct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UI"/>
                <a:ea typeface="+mn-ea"/>
                <a:cs typeface="Segoe UI"/>
              </a:rPr>
              <a:t>PC folder backup sync across all devices, including web, mobile, and desktop .</a:t>
            </a:r>
          </a:p>
        </p:txBody>
      </p:sp>
      <p:pic>
        <p:nvPicPr>
          <p:cNvPr id="7" name="Picture 6">
            <a:extLst>
              <a:ext uri="{FF2B5EF4-FFF2-40B4-BE49-F238E27FC236}">
                <a16:creationId xmlns:a16="http://schemas.microsoft.com/office/drawing/2014/main" id="{8214F3B5-0D03-4140-75C2-01BE8664F92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877765" y="1371039"/>
            <a:ext cx="851644" cy="851644"/>
          </a:xfrm>
          <a:prstGeom prst="rect">
            <a:avLst/>
          </a:prstGeom>
        </p:spPr>
      </p:pic>
      <p:pic>
        <p:nvPicPr>
          <p:cNvPr id="9" name="Picture 8" descr="OneDrive UI">
            <a:extLst>
              <a:ext uri="{FF2B5EF4-FFF2-40B4-BE49-F238E27FC236}">
                <a16:creationId xmlns:a16="http://schemas.microsoft.com/office/drawing/2014/main" id="{75AEE1B9-E3C0-B73D-77B8-3DFE0CC4B5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2846" y="4327148"/>
            <a:ext cx="3202704" cy="1839248"/>
          </a:xfrm>
          <a:prstGeom prst="rect">
            <a:avLst/>
          </a:prstGeom>
          <a:ln>
            <a:noFill/>
          </a:ln>
          <a:effectLst>
            <a:outerShdw blurRad="292100" dist="139700" dir="2700000" algn="tl" rotWithShape="0">
              <a:srgbClr val="333333">
                <a:alpha val="65000"/>
              </a:srgbClr>
            </a:outerShdw>
          </a:effectLst>
        </p:spPr>
      </p:pic>
      <p:pic>
        <p:nvPicPr>
          <p:cNvPr id="11" name="Picture 10" descr="Mobile UI">
            <a:extLst>
              <a:ext uri="{FF2B5EF4-FFF2-40B4-BE49-F238E27FC236}">
                <a16:creationId xmlns:a16="http://schemas.microsoft.com/office/drawing/2014/main" id="{4B4F6066-1432-B43A-0826-43AB8E0ADF03}"/>
              </a:ext>
            </a:extLst>
          </p:cNvPr>
          <p:cNvPicPr>
            <a:picLocks noChangeAspect="1"/>
          </p:cNvPicPr>
          <p:nvPr/>
        </p:nvPicPr>
        <p:blipFill>
          <a:blip r:embed="rId4"/>
          <a:stretch>
            <a:fillRect/>
          </a:stretch>
        </p:blipFill>
        <p:spPr>
          <a:xfrm>
            <a:off x="4349062" y="4447709"/>
            <a:ext cx="701556" cy="14469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Rounded Corners 12">
            <a:extLst>
              <a:ext uri="{FF2B5EF4-FFF2-40B4-BE49-F238E27FC236}">
                <a16:creationId xmlns:a16="http://schemas.microsoft.com/office/drawing/2014/main" id="{645365AF-E56A-034B-98DB-F20F5CA9EA6A}"/>
              </a:ext>
            </a:extLst>
          </p:cNvPr>
          <p:cNvSpPr/>
          <p:nvPr/>
        </p:nvSpPr>
        <p:spPr bwMode="auto">
          <a:xfrm>
            <a:off x="6176008" y="1273390"/>
            <a:ext cx="5508891" cy="5219484"/>
          </a:xfrm>
          <a:prstGeom prst="roundRect">
            <a:avLst>
              <a:gd name="adj" fmla="val 4841"/>
            </a:avLst>
          </a:prstGeom>
          <a:solidFill>
            <a:schemeClr val="accent3">
              <a:lumMod val="20000"/>
              <a:lumOff val="80000"/>
            </a:schemeClr>
          </a:solidFill>
          <a:ln w="190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59" tIns="179259" rIns="179259" bIns="91401" numCol="1" rtlCol="0" anchor="t" anchorCtr="0" compatLnSpc="1">
            <a:prstTxWarp prst="textNoShape">
              <a:avLst/>
            </a:prstTxWarp>
          </a:bodyPr>
          <a:lstStyle/>
          <a:p>
            <a:pPr marL="0" marR="0" lvl="0" indent="0" algn="l" defTabSz="932053" rtl="0" eaLnBrk="1" fontAlgn="base" latinLnBrk="0" hangingPunct="1">
              <a:lnSpc>
                <a:spcPct val="100000"/>
              </a:lnSpc>
              <a:spcBef>
                <a:spcPct val="0"/>
              </a:spcBef>
              <a:buClrTx/>
              <a:buSzTx/>
              <a:buFontTx/>
              <a:buNone/>
              <a:tabLst/>
              <a:defRPr/>
            </a:pPr>
            <a:r>
              <a:rPr kumimoji="0" lang="en-US" b="1" i="0" u="none" strike="noStrike" kern="1200" cap="none" spc="0" normalizeH="0" baseline="0" noProof="0">
                <a:ln>
                  <a:noFill/>
                </a:ln>
                <a:solidFill>
                  <a:srgbClr val="091F2C"/>
                </a:solidFill>
                <a:effectLst/>
                <a:uLnTx/>
                <a:uFillTx/>
                <a:latin typeface="Segoe UI"/>
                <a:ea typeface="+mn-ea"/>
                <a:cs typeface="+mn-cs"/>
              </a:rPr>
              <a:t>Team and project files</a:t>
            </a:r>
          </a:p>
          <a:p>
            <a:pPr marL="0" marR="0" lvl="0" indent="0" algn="l" defTabSz="932053" rtl="0" eaLnBrk="1" fontAlgn="base" latinLnBrk="0" hangingPunct="1">
              <a:lnSpc>
                <a:spcPct val="100000"/>
              </a:lnSpc>
              <a:spcBef>
                <a:spcPct val="0"/>
              </a:spcBef>
              <a:buClrTx/>
              <a:buSzTx/>
              <a:buFontTx/>
              <a:buNone/>
              <a:tabLst/>
              <a:defRPr/>
            </a:pPr>
            <a:r>
              <a:rPr lang="en-US">
                <a:solidFill>
                  <a:srgbClr val="091F2C"/>
                </a:solidFill>
                <a:latin typeface="Segoe UI" panose="020B0502040204020203" pitchFamily="34" charset="0"/>
                <a:cs typeface="Segoe UI" panose="020B0502040204020203" pitchFamily="34" charset="0"/>
              </a:rPr>
              <a:t>SharePoint team sites</a:t>
            </a:r>
            <a:endParaRPr kumimoji="0" lang="en-US" i="0" u="none" strike="noStrike" kern="1200" cap="none" spc="0" normalizeH="0" baseline="0" noProof="0">
              <a:ln>
                <a:noFill/>
              </a:ln>
              <a:solidFill>
                <a:srgbClr val="00178F"/>
              </a:solidFill>
              <a:effectLst/>
              <a:uLnTx/>
              <a:uFillTx/>
              <a:latin typeface="Segoe UI" panose="020B0502040204020203" pitchFamily="34" charset="0"/>
              <a:cs typeface="Segoe UI" panose="020B0502040204020203" pitchFamily="34" charset="0"/>
            </a:endParaRPr>
          </a:p>
          <a:p>
            <a:pPr marL="182390" lvl="0" indent="-182390" defTabSz="932053" fontAlgn="base">
              <a:spcBef>
                <a:spcPts val="600"/>
              </a:spcBef>
              <a:spcAft>
                <a:spcPts val="400"/>
              </a:spcAft>
              <a:buFont typeface="Arial" panose="020B0604020202020204" pitchFamily="34" charset="0"/>
              <a:buChar char="•"/>
              <a:defRPr/>
            </a:pPr>
            <a:r>
              <a:rPr lang="en-US" sz="1400">
                <a:solidFill>
                  <a:srgbClr val="091F2C"/>
                </a:solidFill>
                <a:latin typeface="Segoe UI"/>
              </a:rPr>
              <a:t>Collaborative Cloud Storage </a:t>
            </a:r>
          </a:p>
          <a:p>
            <a:pPr marL="182390" lvl="0" indent="-182390" defTabSz="932053" fontAlgn="base">
              <a:spcBef>
                <a:spcPct val="0"/>
              </a:spcBef>
              <a:spcAft>
                <a:spcPts val="400"/>
              </a:spcAft>
              <a:buFont typeface="Arial" panose="020B0604020202020204" pitchFamily="34" charset="0"/>
              <a:buChar char="•"/>
              <a:defRPr/>
            </a:pPr>
            <a:r>
              <a:rPr lang="en-US" sz="1400">
                <a:solidFill>
                  <a:srgbClr val="091F2C"/>
                </a:solidFill>
                <a:latin typeface="Segoe UI"/>
              </a:rPr>
              <a:t>Project and team file repository</a:t>
            </a:r>
          </a:p>
          <a:p>
            <a:pPr marL="182390" lvl="0" indent="-182390" defTabSz="932053" fontAlgn="base">
              <a:spcBef>
                <a:spcPct val="0"/>
              </a:spcBef>
              <a:spcAft>
                <a:spcPts val="400"/>
              </a:spcAft>
              <a:buFont typeface="Arial" panose="020B0604020202020204" pitchFamily="34" charset="0"/>
              <a:buChar char="•"/>
              <a:defRPr/>
            </a:pPr>
            <a:r>
              <a:rPr lang="en-US" sz="1400">
                <a:solidFill>
                  <a:srgbClr val="091F2C"/>
                </a:solidFill>
                <a:latin typeface="Segoe UI"/>
              </a:rPr>
              <a:t>Owned by team and shared with project team members</a:t>
            </a:r>
          </a:p>
          <a:p>
            <a:pPr marL="182390" lvl="0" indent="-182390" defTabSz="932053" fontAlgn="base">
              <a:spcBef>
                <a:spcPct val="0"/>
              </a:spcBef>
              <a:spcAft>
                <a:spcPts val="400"/>
              </a:spcAft>
              <a:buFont typeface="Arial" panose="020B0604020202020204" pitchFamily="34" charset="0"/>
              <a:buChar char="•"/>
              <a:defRPr/>
            </a:pPr>
            <a:r>
              <a:rPr lang="en-US" sz="1400">
                <a:solidFill>
                  <a:srgbClr val="091F2C"/>
                </a:solidFill>
                <a:latin typeface="Segoe UI"/>
              </a:rPr>
              <a:t>Team Collaboration, content management and communication </a:t>
            </a:r>
          </a:p>
          <a:p>
            <a:pPr marL="182390" lvl="0" indent="-182390" defTabSz="932053" fontAlgn="base">
              <a:spcBef>
                <a:spcPct val="0"/>
              </a:spcBef>
              <a:spcAft>
                <a:spcPts val="400"/>
              </a:spcAft>
              <a:buFont typeface="Arial" panose="020B0604020202020204" pitchFamily="34" charset="0"/>
              <a:buChar char="•"/>
              <a:defRPr/>
            </a:pPr>
            <a:r>
              <a:rPr lang="en-US" sz="1400">
                <a:solidFill>
                  <a:srgbClr val="091F2C"/>
                </a:solidFill>
                <a:latin typeface="Segoe UI"/>
              </a:rPr>
              <a:t>Any Full Time Employee (FTE) can create and own</a:t>
            </a:r>
          </a:p>
          <a:p>
            <a:pPr marL="182390" lvl="0" indent="-182390" defTabSz="932053" fontAlgn="base">
              <a:spcBef>
                <a:spcPct val="0"/>
              </a:spcBef>
              <a:spcAft>
                <a:spcPts val="400"/>
              </a:spcAft>
              <a:buFont typeface="Arial" panose="020B0604020202020204" pitchFamily="34" charset="0"/>
              <a:buChar char="•"/>
              <a:defRPr/>
            </a:pPr>
            <a:r>
              <a:rPr lang="en-US" sz="1400">
                <a:solidFill>
                  <a:srgbClr val="091F2C"/>
                </a:solidFill>
                <a:latin typeface="Segoe UI"/>
              </a:rPr>
              <a:t>Share project documents and collaborate with team members</a:t>
            </a:r>
          </a:p>
        </p:txBody>
      </p:sp>
      <p:pic>
        <p:nvPicPr>
          <p:cNvPr id="8" name="Picture 7" descr="SharePoint logo">
            <a:extLst>
              <a:ext uri="{FF2B5EF4-FFF2-40B4-BE49-F238E27FC236}">
                <a16:creationId xmlns:a16="http://schemas.microsoft.com/office/drawing/2014/main" id="{8C56DF87-899F-F886-8E3C-F7479986733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407434" y="1371039"/>
            <a:ext cx="1277465" cy="851644"/>
          </a:xfrm>
          <a:prstGeom prst="rect">
            <a:avLst/>
          </a:prstGeom>
        </p:spPr>
      </p:pic>
      <p:pic>
        <p:nvPicPr>
          <p:cNvPr id="10" name="Picture 9" descr="SharePoint UI">
            <a:extLst>
              <a:ext uri="{FF2B5EF4-FFF2-40B4-BE49-F238E27FC236}">
                <a16:creationId xmlns:a16="http://schemas.microsoft.com/office/drawing/2014/main" id="{68961B04-B62F-87FF-3B8D-FC0B295183C3}"/>
              </a:ext>
            </a:extLst>
          </p:cNvPr>
          <p:cNvPicPr>
            <a:picLocks noChangeAspect="1"/>
          </p:cNvPicPr>
          <p:nvPr/>
        </p:nvPicPr>
        <p:blipFill>
          <a:blip r:embed="rId6"/>
          <a:stretch>
            <a:fillRect/>
          </a:stretch>
        </p:blipFill>
        <p:spPr>
          <a:xfrm>
            <a:off x="6575497" y="4338829"/>
            <a:ext cx="3286223" cy="1827567"/>
          </a:xfrm>
          <a:prstGeom prst="rect">
            <a:avLst/>
          </a:prstGeom>
          <a:ln>
            <a:noFill/>
          </a:ln>
          <a:effectLst>
            <a:outerShdw blurRad="292100" dist="139700" dir="2700000" algn="tl" rotWithShape="0">
              <a:srgbClr val="333333">
                <a:alpha val="65000"/>
              </a:srgbClr>
            </a:outerShdw>
          </a:effectLst>
        </p:spPr>
      </p:pic>
      <p:pic>
        <p:nvPicPr>
          <p:cNvPr id="12" name="Picture 11" descr="SharePoint mobile UI">
            <a:extLst>
              <a:ext uri="{FF2B5EF4-FFF2-40B4-BE49-F238E27FC236}">
                <a16:creationId xmlns:a16="http://schemas.microsoft.com/office/drawing/2014/main" id="{5B9F8FD1-1C35-65CF-5120-7036A861DFEB}"/>
              </a:ext>
            </a:extLst>
          </p:cNvPr>
          <p:cNvPicPr>
            <a:picLocks noChangeAspect="1"/>
          </p:cNvPicPr>
          <p:nvPr/>
        </p:nvPicPr>
        <p:blipFill>
          <a:blip r:embed="rId7"/>
          <a:stretch>
            <a:fillRect/>
          </a:stretch>
        </p:blipFill>
        <p:spPr>
          <a:xfrm>
            <a:off x="10242752" y="4408572"/>
            <a:ext cx="786076" cy="14668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03048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79C4C-04D0-5AD1-793C-2993A778A91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3DCE2D3-61AB-2FD4-4900-0F84B4EC2FFF}"/>
              </a:ext>
            </a:extLst>
          </p:cNvPr>
          <p:cNvSpPr>
            <a:spLocks noGrp="1"/>
          </p:cNvSpPr>
          <p:nvPr>
            <p:ph type="title"/>
          </p:nvPr>
        </p:nvSpPr>
        <p:spPr>
          <a:xfrm>
            <a:off x="330200" y="365126"/>
            <a:ext cx="11557000" cy="1072072"/>
          </a:xfrm>
        </p:spPr>
        <p:txBody>
          <a:bodyPr>
            <a:noAutofit/>
          </a:bodyPr>
          <a:lstStyle/>
          <a:p>
            <a:r>
              <a:rPr lang="en-US" sz="3300"/>
              <a:t>Asset Governance: Empower Self-Service Collaboration</a:t>
            </a:r>
          </a:p>
        </p:txBody>
      </p:sp>
      <p:sp>
        <p:nvSpPr>
          <p:cNvPr id="4" name="Content Placeholder 3">
            <a:extLst>
              <a:ext uri="{FF2B5EF4-FFF2-40B4-BE49-F238E27FC236}">
                <a16:creationId xmlns:a16="http://schemas.microsoft.com/office/drawing/2014/main" id="{97BAB209-DFB8-273B-66C2-1EEDE54B2F50}"/>
              </a:ext>
            </a:extLst>
          </p:cNvPr>
          <p:cNvSpPr>
            <a:spLocks noGrp="1"/>
          </p:cNvSpPr>
          <p:nvPr>
            <p:ph idx="1"/>
          </p:nvPr>
        </p:nvSpPr>
        <p:spPr>
          <a:xfrm>
            <a:off x="659217" y="1519296"/>
            <a:ext cx="11025681" cy="4564004"/>
          </a:xfrm>
        </p:spPr>
        <p:txBody>
          <a:bodyPr>
            <a:normAutofit/>
          </a:bodyPr>
          <a:lstStyle/>
          <a:p>
            <a:pPr marL="0" indent="0">
              <a:spcAft>
                <a:spcPts val="1200"/>
              </a:spcAft>
              <a:buNone/>
            </a:pPr>
            <a:r>
              <a:rPr lang="en-US" b="1">
                <a:solidFill>
                  <a:srgbClr val="7030A0"/>
                </a:solidFill>
                <a:latin typeface="Segoe Sans Display Semibold" pitchFamily="2" charset="0"/>
                <a:cs typeface="Segoe Sans Display Semibold" pitchFamily="2" charset="0"/>
              </a:rPr>
              <a:t>Employees are empowered to work in a secure, compliant, and managed environment that protects against data loss and oversharing risks</a:t>
            </a:r>
          </a:p>
          <a:p>
            <a:pPr marL="285750" indent="-285750" defTabSz="896354" fontAlgn="base">
              <a:spcBef>
                <a:spcPts val="1800"/>
              </a:spcBef>
            </a:pPr>
            <a:r>
              <a:rPr lang="en-US" sz="2400">
                <a:latin typeface="Segoe UI (Body)"/>
              </a:rPr>
              <a:t>Compliance policies enforced on groups and sites</a:t>
            </a:r>
          </a:p>
          <a:p>
            <a:pPr marL="285750" indent="-285750" defTabSz="896354" fontAlgn="base">
              <a:spcBef>
                <a:spcPts val="1800"/>
              </a:spcBef>
            </a:pPr>
            <a:r>
              <a:rPr lang="en-US" sz="2400">
                <a:latin typeface="Segoe UI (Body)"/>
              </a:rPr>
              <a:t>Dynamic group membership management</a:t>
            </a:r>
          </a:p>
          <a:p>
            <a:pPr marL="285750" indent="-285750" defTabSz="896354" fontAlgn="base">
              <a:spcBef>
                <a:spcPts val="1800"/>
              </a:spcBef>
            </a:pPr>
            <a:r>
              <a:rPr lang="en-US" sz="2400">
                <a:latin typeface="Segoe UI (Body)"/>
              </a:rPr>
              <a:t>Microsoft Information Protection labels in tenant</a:t>
            </a:r>
          </a:p>
          <a:p>
            <a:pPr marL="571500" lvl="1" indent="-342900" defTabSz="896354" fontAlgn="base">
              <a:spcBef>
                <a:spcPts val="300"/>
              </a:spcBef>
            </a:pPr>
            <a:r>
              <a:rPr lang="en-US">
                <a:solidFill>
                  <a:srgbClr val="0B87DE"/>
                </a:solidFill>
                <a:latin typeface="Segoe UI (Body)"/>
              </a:rPr>
              <a:t>Labeling is fundamental for self-service in Sites and Groups</a:t>
            </a:r>
          </a:p>
          <a:p>
            <a:pPr marL="285750" indent="-285750" defTabSz="896354" fontAlgn="base">
              <a:spcBef>
                <a:spcPts val="1800"/>
              </a:spcBef>
            </a:pPr>
            <a:r>
              <a:rPr lang="en-US" sz="2400">
                <a:latin typeface="Segoe UI (Body)"/>
              </a:rPr>
              <a:t>We hold our employees accountable for what they create and own.</a:t>
            </a:r>
          </a:p>
        </p:txBody>
      </p:sp>
    </p:spTree>
    <p:extLst>
      <p:ext uri="{BB962C8B-B14F-4D97-AF65-F5344CB8AC3E}">
        <p14:creationId xmlns:p14="http://schemas.microsoft.com/office/powerpoint/2010/main" val="3538192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0F164D-997A-3A70-2EDA-D7E587EC5A10}"/>
              </a:ext>
            </a:extLst>
          </p:cNvPr>
          <p:cNvSpPr>
            <a:spLocks noGrp="1"/>
          </p:cNvSpPr>
          <p:nvPr>
            <p:ph type="title"/>
          </p:nvPr>
        </p:nvSpPr>
        <p:spPr>
          <a:xfrm>
            <a:off x="659219" y="498738"/>
            <a:ext cx="11025680" cy="1072072"/>
          </a:xfrm>
        </p:spPr>
        <p:txBody>
          <a:bodyPr>
            <a:noAutofit/>
          </a:bodyPr>
          <a:lstStyle/>
          <a:p>
            <a:r>
              <a:rPr lang="en-US" sz="3400"/>
              <a:t>Plan your Sensitivity Labels: Make Clear and Simple</a:t>
            </a:r>
          </a:p>
        </p:txBody>
      </p:sp>
      <p:sp>
        <p:nvSpPr>
          <p:cNvPr id="4" name="Content Placeholder 3">
            <a:extLst>
              <a:ext uri="{FF2B5EF4-FFF2-40B4-BE49-F238E27FC236}">
                <a16:creationId xmlns:a16="http://schemas.microsoft.com/office/drawing/2014/main" id="{D11284B5-3096-6FD6-57C8-B2972717172D}"/>
              </a:ext>
            </a:extLst>
          </p:cNvPr>
          <p:cNvSpPr>
            <a:spLocks noGrp="1"/>
          </p:cNvSpPr>
          <p:nvPr>
            <p:ph idx="4294967295"/>
          </p:nvPr>
        </p:nvSpPr>
        <p:spPr>
          <a:xfrm>
            <a:off x="117131" y="1900238"/>
            <a:ext cx="5341249" cy="4657725"/>
          </a:xfrm>
        </p:spPr>
        <p:txBody>
          <a:bodyPr/>
          <a:lstStyle/>
          <a:p>
            <a:pPr marL="0" indent="0">
              <a:buNone/>
            </a:pPr>
            <a:r>
              <a:rPr lang="en-US" b="1">
                <a:solidFill>
                  <a:schemeClr val="bg1"/>
                </a:solidFill>
                <a:latin typeface="Segoe UI Semibold" panose="020B0702040204020203" pitchFamily="34" charset="0"/>
                <a:cs typeface="Segoe UI Semibold" panose="020B0702040204020203" pitchFamily="34" charset="0"/>
              </a:rPr>
              <a:t>Limit your number of labels</a:t>
            </a:r>
          </a:p>
          <a:p>
            <a:r>
              <a:rPr lang="en-US" sz="2400">
                <a:solidFill>
                  <a:schemeClr val="bg1"/>
                </a:solidFill>
              </a:rPr>
              <a:t>Don’t overwhelm with choice. </a:t>
            </a:r>
          </a:p>
          <a:p>
            <a:r>
              <a:rPr lang="en-US" sz="2400">
                <a:solidFill>
                  <a:schemeClr val="bg1"/>
                </a:solidFill>
              </a:rPr>
              <a:t>Each user should see no more than 5 group (parent) labels</a:t>
            </a:r>
          </a:p>
          <a:p>
            <a:r>
              <a:rPr lang="en-US" sz="2400">
                <a:solidFill>
                  <a:schemeClr val="bg1"/>
                </a:solidFill>
              </a:rPr>
              <a:t>Each user should see no more than 5 child labels</a:t>
            </a:r>
          </a:p>
          <a:p>
            <a:r>
              <a:rPr lang="en-US" sz="2400">
                <a:solidFill>
                  <a:schemeClr val="bg1"/>
                </a:solidFill>
              </a:rPr>
              <a:t>Many more scoped labels may exist</a:t>
            </a:r>
          </a:p>
          <a:p>
            <a:pPr lvl="1"/>
            <a:r>
              <a:rPr lang="en-US" sz="2000">
                <a:solidFill>
                  <a:schemeClr val="bg1"/>
                </a:solidFill>
              </a:rPr>
              <a:t>Highly Confidential\&lt;Division Only&gt;</a:t>
            </a:r>
          </a:p>
          <a:p>
            <a:pPr marL="0" indent="0">
              <a:buNone/>
            </a:pPr>
            <a:endParaRPr lang="en-US">
              <a:solidFill>
                <a:schemeClr val="bg1"/>
              </a:solidFill>
            </a:endParaRPr>
          </a:p>
        </p:txBody>
      </p:sp>
      <p:sp>
        <p:nvSpPr>
          <p:cNvPr id="5" name="Content Placeholder 3">
            <a:extLst>
              <a:ext uri="{FF2B5EF4-FFF2-40B4-BE49-F238E27FC236}">
                <a16:creationId xmlns:a16="http://schemas.microsoft.com/office/drawing/2014/main" id="{004F7DD4-A40A-787C-175A-C0D168B6E4ED}"/>
              </a:ext>
              <a:ext uri="{C183D7F6-B498-43B3-948B-1728B52AA6E4}">
                <adec:decorative xmlns:adec="http://schemas.microsoft.com/office/drawing/2017/decorative" val="1"/>
              </a:ext>
            </a:extLst>
          </p:cNvPr>
          <p:cNvSpPr txBox="1">
            <a:spLocks/>
          </p:cNvSpPr>
          <p:nvPr/>
        </p:nvSpPr>
        <p:spPr>
          <a:xfrm>
            <a:off x="6120217" y="1519296"/>
            <a:ext cx="5157383" cy="46576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solidFill>
                <a:schemeClr val="bg1"/>
              </a:solidFill>
            </a:endParaRPr>
          </a:p>
        </p:txBody>
      </p:sp>
      <p:sp>
        <p:nvSpPr>
          <p:cNvPr id="6" name="Content Placeholder 3">
            <a:extLst>
              <a:ext uri="{FF2B5EF4-FFF2-40B4-BE49-F238E27FC236}">
                <a16:creationId xmlns:a16="http://schemas.microsoft.com/office/drawing/2014/main" id="{01720CFD-F896-67EC-967C-FBD6F7EBACF0}"/>
              </a:ext>
            </a:extLst>
          </p:cNvPr>
          <p:cNvSpPr txBox="1">
            <a:spLocks/>
          </p:cNvSpPr>
          <p:nvPr/>
        </p:nvSpPr>
        <p:spPr>
          <a:xfrm>
            <a:off x="6559649" y="1900296"/>
            <a:ext cx="5602782" cy="23002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solidFill>
                  <a:schemeClr val="bg1"/>
                </a:solidFill>
                <a:latin typeface="Segoe UI Semibold" panose="020B0702040204020203" pitchFamily="34" charset="0"/>
                <a:cs typeface="Segoe UI Semibold" panose="020B0702040204020203" pitchFamily="34" charset="0"/>
              </a:rPr>
              <a:t>Intuitive labels</a:t>
            </a:r>
          </a:p>
          <a:p>
            <a:r>
              <a:rPr lang="en-US" sz="2400">
                <a:solidFill>
                  <a:schemeClr val="bg1"/>
                </a:solidFill>
              </a:rPr>
              <a:t>Cultural awareness is as important as policy enforcement.</a:t>
            </a:r>
          </a:p>
          <a:p>
            <a:r>
              <a:rPr lang="en-US" sz="2400">
                <a:solidFill>
                  <a:schemeClr val="bg1"/>
                </a:solidFill>
              </a:rPr>
              <a:t>Labels must mean what they say</a:t>
            </a:r>
          </a:p>
          <a:p>
            <a:pPr lvl="1"/>
            <a:r>
              <a:rPr lang="en-US" sz="2000">
                <a:solidFill>
                  <a:schemeClr val="bg1"/>
                </a:solidFill>
              </a:rPr>
              <a:t>Microsoft’s learned from mistakes here: </a:t>
            </a:r>
          </a:p>
          <a:p>
            <a:pPr marL="0" indent="0">
              <a:buFont typeface="Arial" panose="020B0604020202020204" pitchFamily="34" charset="0"/>
              <a:buNone/>
            </a:pPr>
            <a:endParaRPr lang="en-US">
              <a:solidFill>
                <a:schemeClr val="bg1"/>
              </a:solidFill>
            </a:endParaRPr>
          </a:p>
        </p:txBody>
      </p:sp>
      <p:pic>
        <p:nvPicPr>
          <p:cNvPr id="15" name="Picture 14">
            <a:extLst>
              <a:ext uri="{FF2B5EF4-FFF2-40B4-BE49-F238E27FC236}">
                <a16:creationId xmlns:a16="http://schemas.microsoft.com/office/drawing/2014/main" id="{4A131C13-5EFD-CBA5-33F5-773CF8724C0C}"/>
              </a:ext>
              <a:ext uri="{C183D7F6-B498-43B3-948B-1728B52AA6E4}">
                <adec:decorative xmlns:adec="http://schemas.microsoft.com/office/drawing/2017/decorative" val="1"/>
              </a:ext>
            </a:extLst>
          </p:cNvPr>
          <p:cNvPicPr>
            <a:picLocks noChangeAspect="1"/>
          </p:cNvPicPr>
          <p:nvPr/>
        </p:nvPicPr>
        <p:blipFill>
          <a:blip r:embed="rId2">
            <a:lum bright="25000"/>
          </a:blip>
          <a:stretch>
            <a:fillRect/>
          </a:stretch>
        </p:blipFill>
        <p:spPr>
          <a:xfrm>
            <a:off x="1733982" y="79007"/>
            <a:ext cx="411959" cy="471760"/>
          </a:xfrm>
          <a:prstGeom prst="rect">
            <a:avLst/>
          </a:prstGeom>
        </p:spPr>
      </p:pic>
      <p:pic>
        <p:nvPicPr>
          <p:cNvPr id="16" name="Picture 15">
            <a:extLst>
              <a:ext uri="{FF2B5EF4-FFF2-40B4-BE49-F238E27FC236}">
                <a16:creationId xmlns:a16="http://schemas.microsoft.com/office/drawing/2014/main" id="{09129D69-F581-5591-5FAC-70E877EC532D}"/>
              </a:ext>
              <a:ext uri="{C183D7F6-B498-43B3-948B-1728B52AA6E4}">
                <adec:decorative xmlns:adec="http://schemas.microsoft.com/office/drawing/2017/decorative" val="1"/>
              </a:ext>
            </a:extLst>
          </p:cNvPr>
          <p:cNvPicPr>
            <a:picLocks noChangeAspect="1"/>
          </p:cNvPicPr>
          <p:nvPr/>
        </p:nvPicPr>
        <p:blipFill>
          <a:blip r:embed="rId3">
            <a:lum bright="25000"/>
          </a:blip>
          <a:stretch>
            <a:fillRect/>
          </a:stretch>
        </p:blipFill>
        <p:spPr>
          <a:xfrm>
            <a:off x="589397" y="79007"/>
            <a:ext cx="406630" cy="451151"/>
          </a:xfrm>
          <a:prstGeom prst="rect">
            <a:avLst/>
          </a:prstGeom>
        </p:spPr>
      </p:pic>
      <p:grpSp>
        <p:nvGrpSpPr>
          <p:cNvPr id="17" name="Group 16" descr="2">
            <a:extLst>
              <a:ext uri="{FF2B5EF4-FFF2-40B4-BE49-F238E27FC236}">
                <a16:creationId xmlns:a16="http://schemas.microsoft.com/office/drawing/2014/main" id="{7B8C9BDB-3DFF-99CD-4204-DD8FD99DCD62}"/>
              </a:ext>
            </a:extLst>
          </p:cNvPr>
          <p:cNvGrpSpPr/>
          <p:nvPr/>
        </p:nvGrpSpPr>
        <p:grpSpPr>
          <a:xfrm>
            <a:off x="60092" y="36130"/>
            <a:ext cx="494028" cy="494028"/>
            <a:chOff x="768885" y="1992003"/>
            <a:chExt cx="634094" cy="634094"/>
          </a:xfrm>
          <a:solidFill>
            <a:srgbClr val="2DB6FF"/>
          </a:solidFill>
        </p:grpSpPr>
        <p:sp>
          <p:nvSpPr>
            <p:cNvPr id="18" name="Oval 17">
              <a:extLst>
                <a:ext uri="{FF2B5EF4-FFF2-40B4-BE49-F238E27FC236}">
                  <a16:creationId xmlns:a16="http://schemas.microsoft.com/office/drawing/2014/main" id="{25204E05-B2BC-C275-E794-1C27F18AC0AA}"/>
                </a:ext>
              </a:extLst>
            </p:cNvPr>
            <p:cNvSpPr/>
            <p:nvPr/>
          </p:nvSpPr>
          <p:spPr>
            <a:xfrm>
              <a:off x="768885" y="1992003"/>
              <a:ext cx="634094" cy="63409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9" name="TextBox 18">
              <a:extLst>
                <a:ext uri="{FF2B5EF4-FFF2-40B4-BE49-F238E27FC236}">
                  <a16:creationId xmlns:a16="http://schemas.microsoft.com/office/drawing/2014/main" id="{0749E24D-429B-0D65-C227-7E348CEBA406}"/>
                </a:ext>
              </a:extLst>
            </p:cNvPr>
            <p:cNvSpPr txBox="1"/>
            <p:nvPr/>
          </p:nvSpPr>
          <p:spPr>
            <a:xfrm>
              <a:off x="854283" y="1992003"/>
              <a:ext cx="422584" cy="612308"/>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chemeClr val="bg1"/>
                  </a:solidFill>
                  <a:effectLst/>
                  <a:uLnTx/>
                  <a:uFillTx/>
                  <a:latin typeface="Segoe UI Black" panose="020B0502040204020203" pitchFamily="34" charset="0"/>
                  <a:ea typeface="+mn-ea"/>
                  <a:cs typeface="Segoe UI Black" panose="020B0502040204020203" pitchFamily="34" charset="0"/>
                </a:rPr>
                <a:t>2</a:t>
              </a:r>
            </a:p>
          </p:txBody>
        </p:sp>
      </p:grpSp>
      <p:grpSp>
        <p:nvGrpSpPr>
          <p:cNvPr id="20" name="Group 19" descr="3">
            <a:extLst>
              <a:ext uri="{FF2B5EF4-FFF2-40B4-BE49-F238E27FC236}">
                <a16:creationId xmlns:a16="http://schemas.microsoft.com/office/drawing/2014/main" id="{50F2B16E-F79E-B688-71B9-80145F421FBA}"/>
              </a:ext>
            </a:extLst>
          </p:cNvPr>
          <p:cNvGrpSpPr/>
          <p:nvPr/>
        </p:nvGrpSpPr>
        <p:grpSpPr>
          <a:xfrm>
            <a:off x="1126892" y="36130"/>
            <a:ext cx="494028" cy="494028"/>
            <a:chOff x="768885" y="1992003"/>
            <a:chExt cx="634094" cy="634094"/>
          </a:xfrm>
          <a:solidFill>
            <a:srgbClr val="2DB6FF"/>
          </a:solidFill>
        </p:grpSpPr>
        <p:sp>
          <p:nvSpPr>
            <p:cNvPr id="21" name="Oval 20">
              <a:extLst>
                <a:ext uri="{FF2B5EF4-FFF2-40B4-BE49-F238E27FC236}">
                  <a16:creationId xmlns:a16="http://schemas.microsoft.com/office/drawing/2014/main" id="{60413950-49C0-A170-2D69-58BCD2E9A5D2}"/>
                </a:ext>
              </a:extLst>
            </p:cNvPr>
            <p:cNvSpPr/>
            <p:nvPr/>
          </p:nvSpPr>
          <p:spPr>
            <a:xfrm>
              <a:off x="768885" y="1992003"/>
              <a:ext cx="634094" cy="63409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2" name="TextBox 21">
              <a:extLst>
                <a:ext uri="{FF2B5EF4-FFF2-40B4-BE49-F238E27FC236}">
                  <a16:creationId xmlns:a16="http://schemas.microsoft.com/office/drawing/2014/main" id="{66B1CDEE-9020-5AF0-1582-99A7A1F28CA0}"/>
                </a:ext>
              </a:extLst>
            </p:cNvPr>
            <p:cNvSpPr txBox="1"/>
            <p:nvPr/>
          </p:nvSpPr>
          <p:spPr>
            <a:xfrm>
              <a:off x="854283" y="1992003"/>
              <a:ext cx="422584" cy="612308"/>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chemeClr val="bg1"/>
                  </a:solidFill>
                  <a:effectLst/>
                  <a:uLnTx/>
                  <a:uFillTx/>
                  <a:latin typeface="Segoe UI Black" panose="020B0502040204020203" pitchFamily="34" charset="0"/>
                  <a:ea typeface="+mn-ea"/>
                  <a:cs typeface="Segoe UI Black" panose="020B0502040204020203" pitchFamily="34" charset="0"/>
                </a:rPr>
                <a:t>3</a:t>
              </a:r>
            </a:p>
          </p:txBody>
        </p:sp>
      </p:grpSp>
      <p:pic>
        <p:nvPicPr>
          <p:cNvPr id="23" name="Picture 22" descr="High Business Impact logo">
            <a:extLst>
              <a:ext uri="{FF2B5EF4-FFF2-40B4-BE49-F238E27FC236}">
                <a16:creationId xmlns:a16="http://schemas.microsoft.com/office/drawing/2014/main" id="{863B1255-65D3-FF32-CB68-B192BAD04DA0}"/>
              </a:ext>
            </a:extLst>
          </p:cNvPr>
          <p:cNvPicPr>
            <a:picLocks noChangeAspect="1"/>
          </p:cNvPicPr>
          <p:nvPr/>
        </p:nvPicPr>
        <p:blipFill>
          <a:blip r:embed="rId4"/>
          <a:stretch>
            <a:fillRect/>
          </a:stretch>
        </p:blipFill>
        <p:spPr>
          <a:xfrm>
            <a:off x="7338443" y="3923005"/>
            <a:ext cx="1200994" cy="351383"/>
          </a:xfrm>
          <a:prstGeom prst="rect">
            <a:avLst/>
          </a:prstGeom>
        </p:spPr>
      </p:pic>
    </p:spTree>
    <p:extLst>
      <p:ext uri="{BB962C8B-B14F-4D97-AF65-F5344CB8AC3E}">
        <p14:creationId xmlns:p14="http://schemas.microsoft.com/office/powerpoint/2010/main" val="278457011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6917DD-0039-A4C7-3508-73496C35DAE3}"/>
              </a:ext>
            </a:extLst>
          </p:cNvPr>
          <p:cNvSpPr>
            <a:spLocks noGrp="1"/>
          </p:cNvSpPr>
          <p:nvPr>
            <p:ph type="title"/>
          </p:nvPr>
        </p:nvSpPr>
        <p:spPr/>
        <p:txBody>
          <a:bodyPr/>
          <a:lstStyle/>
          <a:p>
            <a:r>
              <a:rPr lang="en-US"/>
              <a:t>Container and File Classification</a:t>
            </a:r>
          </a:p>
        </p:txBody>
      </p:sp>
      <p:sp>
        <p:nvSpPr>
          <p:cNvPr id="4" name="TextBox 3">
            <a:extLst>
              <a:ext uri="{FF2B5EF4-FFF2-40B4-BE49-F238E27FC236}">
                <a16:creationId xmlns:a16="http://schemas.microsoft.com/office/drawing/2014/main" id="{EDAF2524-A93E-7F36-A887-A08A75F7B87C}"/>
              </a:ext>
            </a:extLst>
          </p:cNvPr>
          <p:cNvSpPr txBox="1"/>
          <p:nvPr/>
        </p:nvSpPr>
        <p:spPr>
          <a:xfrm>
            <a:off x="345297" y="2583878"/>
            <a:ext cx="11503803" cy="1146053"/>
          </a:xfrm>
          <a:prstGeom prst="rect">
            <a:avLst/>
          </a:prstGeom>
          <a:solidFill>
            <a:schemeClr val="bg1"/>
          </a:solidFill>
        </p:spPr>
        <p:txBody>
          <a:bodyPr wrap="square" lIns="1792850" tIns="143388" rIns="179235" bIns="143388" rtlCol="0" anchor="ctr" anchorCtr="0">
            <a:noAutofit/>
          </a:bodyPr>
          <a:lstStyle/>
          <a:p>
            <a:pPr marL="0" marR="0" lvl="0" indent="0" algn="l" defTabSz="896155" rtl="0" eaLnBrk="1" fontAlgn="auto" latinLnBrk="0" hangingPunct="1">
              <a:lnSpc>
                <a:spcPct val="100000"/>
              </a:lnSpc>
              <a:spcBef>
                <a:spcPts val="0"/>
              </a:spcBef>
              <a:spcAft>
                <a:spcPts val="0"/>
              </a:spcAft>
              <a:buClrTx/>
              <a:buSzTx/>
              <a:buFontTx/>
              <a:buNone/>
              <a:tabLst/>
              <a:defRPr/>
            </a:pPr>
            <a:r>
              <a:rPr kumimoji="0" lang="en-US" sz="2353" b="1" i="0" u="none" strike="noStrike" kern="1200" cap="none" spc="0" normalizeH="0" baseline="0" noProof="0">
                <a:ln>
                  <a:noFill/>
                </a:ln>
                <a:solidFill>
                  <a:srgbClr val="FFC000"/>
                </a:solidFill>
                <a:effectLst/>
                <a:uLnTx/>
                <a:uFillTx/>
                <a:latin typeface="Segoe UI"/>
                <a:ea typeface="+mn-ea"/>
                <a:cs typeface="+mn-cs"/>
              </a:rPr>
              <a:t>Confidential</a:t>
            </a:r>
            <a:endParaRPr kumimoji="0" lang="en-US" sz="1961" b="1" i="0" u="none" strike="noStrike" kern="1200" cap="none" spc="0" normalizeH="0" baseline="0" noProof="0">
              <a:ln>
                <a:noFill/>
              </a:ln>
              <a:solidFill>
                <a:srgbClr val="FFC000"/>
              </a:solidFill>
              <a:effectLst/>
              <a:uLnTx/>
              <a:uFillTx/>
              <a:latin typeface="Segoe UI"/>
              <a:ea typeface="+mn-ea"/>
              <a:cs typeface="+mn-cs"/>
            </a:endParaRPr>
          </a:p>
          <a:p>
            <a:pPr marL="0" marR="0" lvl="0" indent="0" algn="l" defTabSz="896155" rtl="0" eaLnBrk="1" fontAlgn="auto" latinLnBrk="0" hangingPunct="1">
              <a:lnSpc>
                <a:spcPct val="100000"/>
              </a:lnSpc>
              <a:spcBef>
                <a:spcPts val="0"/>
              </a:spcBef>
              <a:spcAft>
                <a:spcPts val="0"/>
              </a:spcAft>
              <a:buClrTx/>
              <a:buSzTx/>
              <a:buFontTx/>
              <a:buNone/>
              <a:tabLst/>
              <a:defRPr/>
            </a:pPr>
            <a:r>
              <a:rPr kumimoji="0" lang="en-US" sz="1961" b="0" i="0" u="none" strike="noStrike" kern="0" cap="none" spc="0" normalizeH="0" baseline="0" noProof="0">
                <a:ln>
                  <a:noFill/>
                </a:ln>
                <a:solidFill>
                  <a:srgbClr val="2F2F2F"/>
                </a:solidFill>
                <a:effectLst/>
                <a:uLnTx/>
                <a:uFillTx/>
                <a:latin typeface="Segoe UI"/>
                <a:ea typeface="+mn-ea"/>
                <a:cs typeface="+mn-cs"/>
              </a:rPr>
              <a:t>Sensitive business data crucial to achieving our goals. Limited distribution.</a:t>
            </a:r>
          </a:p>
        </p:txBody>
      </p:sp>
      <p:sp>
        <p:nvSpPr>
          <p:cNvPr id="5" name="TextBox 4">
            <a:extLst>
              <a:ext uri="{FF2B5EF4-FFF2-40B4-BE49-F238E27FC236}">
                <a16:creationId xmlns:a16="http://schemas.microsoft.com/office/drawing/2014/main" id="{772E0478-70C9-A2FF-D630-B787C8FA5184}"/>
              </a:ext>
            </a:extLst>
          </p:cNvPr>
          <p:cNvSpPr txBox="1"/>
          <p:nvPr/>
        </p:nvSpPr>
        <p:spPr>
          <a:xfrm>
            <a:off x="345297" y="1318047"/>
            <a:ext cx="11503803" cy="1146053"/>
          </a:xfrm>
          <a:prstGeom prst="rect">
            <a:avLst/>
          </a:prstGeom>
          <a:solidFill>
            <a:schemeClr val="bg1"/>
          </a:solidFill>
        </p:spPr>
        <p:txBody>
          <a:bodyPr wrap="square" lIns="1792850" tIns="143388" rIns="179235" bIns="143388" rtlCol="0" anchor="ctr" anchorCtr="0">
            <a:noAutofit/>
          </a:bodyPr>
          <a:lstStyle/>
          <a:p>
            <a:pPr marL="0" marR="0" lvl="0" indent="0" algn="l" defTabSz="896155" rtl="0" eaLnBrk="1" fontAlgn="auto" latinLnBrk="0" hangingPunct="1">
              <a:lnSpc>
                <a:spcPct val="100000"/>
              </a:lnSpc>
              <a:spcBef>
                <a:spcPts val="0"/>
              </a:spcBef>
              <a:spcAft>
                <a:spcPts val="0"/>
              </a:spcAft>
              <a:buClrTx/>
              <a:buSzTx/>
              <a:buFontTx/>
              <a:buNone/>
              <a:tabLst/>
              <a:defRPr/>
            </a:pPr>
            <a:r>
              <a:rPr kumimoji="0" lang="en-US" sz="2353" b="1" i="0" u="none" strike="noStrike" kern="1200" cap="none" spc="0" normalizeH="0" baseline="0" noProof="0">
                <a:ln>
                  <a:noFill/>
                </a:ln>
                <a:solidFill>
                  <a:srgbClr val="C00000"/>
                </a:solidFill>
                <a:effectLst/>
                <a:uLnTx/>
                <a:uFillTx/>
                <a:latin typeface="Segoe UI"/>
                <a:ea typeface="+mn-ea"/>
                <a:cs typeface="+mn-cs"/>
              </a:rPr>
              <a:t>Highly confidential </a:t>
            </a:r>
          </a:p>
          <a:p>
            <a:pPr marL="0" marR="0" lvl="0" indent="0" algn="l" defTabSz="896155" rtl="0" eaLnBrk="1" fontAlgn="auto" latinLnBrk="0" hangingPunct="1">
              <a:lnSpc>
                <a:spcPct val="100000"/>
              </a:lnSpc>
              <a:spcBef>
                <a:spcPts val="0"/>
              </a:spcBef>
              <a:spcAft>
                <a:spcPts val="0"/>
              </a:spcAft>
              <a:buClrTx/>
              <a:buSzTx/>
              <a:buFontTx/>
              <a:buNone/>
              <a:tabLst/>
              <a:defRPr/>
            </a:pPr>
            <a:r>
              <a:rPr kumimoji="0" lang="en-US" sz="1961" b="0" i="0" u="none" strike="noStrike" kern="0" cap="none" spc="0" normalizeH="0" baseline="0" noProof="0">
                <a:ln>
                  <a:noFill/>
                </a:ln>
                <a:solidFill>
                  <a:srgbClr val="2F2F2F"/>
                </a:solidFill>
                <a:effectLst/>
                <a:uLnTx/>
                <a:uFillTx/>
                <a:latin typeface="Segoe UI"/>
                <a:ea typeface="+mn-ea"/>
                <a:cs typeface="+mn-cs"/>
              </a:rPr>
              <a:t>The most critical data for Microsoft. Share it only with named recipients.</a:t>
            </a:r>
            <a:endParaRPr kumimoji="0" lang="en-US" sz="1961" b="0" i="0" u="none" strike="noStrike" kern="0" cap="none" spc="0" normalizeH="0" baseline="0" noProof="0">
              <a:ln>
                <a:noFill/>
              </a:ln>
              <a:solidFill>
                <a:srgbClr val="2F2F2F"/>
              </a:solidFill>
              <a:effectLst/>
              <a:uLnTx/>
              <a:uFillTx/>
              <a:latin typeface="Segoe UI"/>
              <a:ea typeface="+mn-ea"/>
              <a:cs typeface="Segoe UI"/>
            </a:endParaRPr>
          </a:p>
        </p:txBody>
      </p:sp>
      <p:sp>
        <p:nvSpPr>
          <p:cNvPr id="6" name="TextBox 5">
            <a:extLst>
              <a:ext uri="{FF2B5EF4-FFF2-40B4-BE49-F238E27FC236}">
                <a16:creationId xmlns:a16="http://schemas.microsoft.com/office/drawing/2014/main" id="{87D222F5-8D34-F666-4BA6-AC55562FAC87}"/>
              </a:ext>
            </a:extLst>
          </p:cNvPr>
          <p:cNvSpPr txBox="1"/>
          <p:nvPr/>
        </p:nvSpPr>
        <p:spPr>
          <a:xfrm>
            <a:off x="345297" y="3849709"/>
            <a:ext cx="11503803" cy="1146053"/>
          </a:xfrm>
          <a:prstGeom prst="rect">
            <a:avLst/>
          </a:prstGeom>
          <a:solidFill>
            <a:schemeClr val="bg1"/>
          </a:solidFill>
        </p:spPr>
        <p:txBody>
          <a:bodyPr wrap="square" lIns="1792850" tIns="143388" rIns="179235" bIns="143388" rtlCol="0" anchor="ctr" anchorCtr="0">
            <a:noAutofit/>
          </a:bodyPr>
          <a:lstStyle/>
          <a:p>
            <a:pPr marL="0" marR="0" lvl="0" indent="0" algn="l" defTabSz="896155" rtl="0" eaLnBrk="1" fontAlgn="auto" latinLnBrk="0" hangingPunct="1">
              <a:lnSpc>
                <a:spcPct val="100000"/>
              </a:lnSpc>
              <a:spcBef>
                <a:spcPts val="0"/>
              </a:spcBef>
              <a:spcAft>
                <a:spcPts val="0"/>
              </a:spcAft>
              <a:buClrTx/>
              <a:buSzTx/>
              <a:buFontTx/>
              <a:buNone/>
              <a:tabLst/>
              <a:defRPr/>
            </a:pPr>
            <a:r>
              <a:rPr kumimoji="0" lang="en-US" sz="2353" b="1" i="0" u="none" strike="noStrike" kern="1200" cap="none" spc="0" normalizeH="0" baseline="0" noProof="0">
                <a:ln>
                  <a:noFill/>
                </a:ln>
                <a:solidFill>
                  <a:srgbClr val="00B050"/>
                </a:solidFill>
                <a:effectLst/>
                <a:uLnTx/>
                <a:uFillTx/>
                <a:latin typeface="Segoe UI"/>
                <a:ea typeface="+mn-ea"/>
                <a:cs typeface="+mn-cs"/>
              </a:rPr>
              <a:t>General</a:t>
            </a:r>
            <a:r>
              <a:rPr kumimoji="0" lang="en-US" sz="1961" b="0" i="0" u="none" strike="noStrike" kern="1200" cap="none" spc="0" normalizeH="0" baseline="0" noProof="0">
                <a:ln>
                  <a:noFill/>
                </a:ln>
                <a:solidFill>
                  <a:srgbClr val="0070C0"/>
                </a:solidFill>
                <a:effectLst/>
                <a:uLnTx/>
                <a:uFillTx/>
                <a:latin typeface="Segoe UI"/>
                <a:ea typeface="+mn-ea"/>
                <a:cs typeface="+mn-cs"/>
              </a:rPr>
              <a:t> </a:t>
            </a:r>
          </a:p>
          <a:p>
            <a:pPr marL="0" marR="0" lvl="0" indent="0" algn="l" defTabSz="89615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42424"/>
                </a:solidFill>
                <a:effectLst/>
                <a:uLnTx/>
                <a:uFillTx/>
                <a:latin typeface="Segoe UI" panose="020B0502040204020203" pitchFamily="34" charset="0"/>
                <a:ea typeface="+mn-ea"/>
                <a:cs typeface="+mn-cs"/>
              </a:rPr>
              <a:t>Business data that is not meant for public consumption, such as </a:t>
            </a:r>
            <a:r>
              <a:rPr lang="en-US">
                <a:solidFill>
                  <a:srgbClr val="242424"/>
                </a:solidFill>
                <a:latin typeface="Segoe UI" panose="020B0502040204020203" pitchFamily="34" charset="0"/>
              </a:rPr>
              <a:t>daily work </a:t>
            </a:r>
            <a:r>
              <a:rPr kumimoji="0" lang="en-US" sz="1800" b="0" i="0" u="none" strike="noStrike" kern="1200" cap="none" spc="0" normalizeH="0" baseline="0" noProof="0">
                <a:ln>
                  <a:noFill/>
                </a:ln>
                <a:solidFill>
                  <a:srgbClr val="242424"/>
                </a:solidFill>
                <a:effectLst/>
                <a:uLnTx/>
                <a:uFillTx/>
                <a:latin typeface="Segoe UI" panose="020B0502040204020203" pitchFamily="34" charset="0"/>
                <a:ea typeface="+mn-ea"/>
                <a:cs typeface="+mn-cs"/>
              </a:rPr>
              <a:t>produ</a:t>
            </a:r>
            <a:r>
              <a:rPr lang="en-US">
                <a:solidFill>
                  <a:srgbClr val="242424"/>
                </a:solidFill>
                <a:latin typeface="Segoe UI" panose="020B0502040204020203" pitchFamily="34" charset="0"/>
              </a:rPr>
              <a:t>ct. Data that can be shared internally throughout our organization. </a:t>
            </a:r>
          </a:p>
        </p:txBody>
      </p:sp>
      <p:sp>
        <p:nvSpPr>
          <p:cNvPr id="7" name="TextBox 6">
            <a:extLst>
              <a:ext uri="{FF2B5EF4-FFF2-40B4-BE49-F238E27FC236}">
                <a16:creationId xmlns:a16="http://schemas.microsoft.com/office/drawing/2014/main" id="{D14ABAEE-4F20-7032-CE8A-AC9716AA5344}"/>
              </a:ext>
            </a:extLst>
          </p:cNvPr>
          <p:cNvSpPr txBox="1"/>
          <p:nvPr/>
        </p:nvSpPr>
        <p:spPr>
          <a:xfrm>
            <a:off x="345297" y="5115539"/>
            <a:ext cx="11503803" cy="1146053"/>
          </a:xfrm>
          <a:prstGeom prst="rect">
            <a:avLst/>
          </a:prstGeom>
          <a:solidFill>
            <a:schemeClr val="bg1"/>
          </a:solidFill>
        </p:spPr>
        <p:txBody>
          <a:bodyPr wrap="square" lIns="1792850" tIns="143388" rIns="179235" bIns="143388" rtlCol="0" anchor="ctr" anchorCtr="0">
            <a:noAutofit/>
          </a:bodyPr>
          <a:lstStyle/>
          <a:p>
            <a:pPr marL="0" marR="0" lvl="0" indent="0" algn="l" defTabSz="896155" rtl="0" eaLnBrk="1" fontAlgn="auto" latinLnBrk="0" hangingPunct="1">
              <a:lnSpc>
                <a:spcPct val="100000"/>
              </a:lnSpc>
              <a:spcBef>
                <a:spcPts val="0"/>
              </a:spcBef>
              <a:spcAft>
                <a:spcPts val="0"/>
              </a:spcAft>
              <a:buClrTx/>
              <a:buSzTx/>
              <a:buFontTx/>
              <a:buNone/>
              <a:tabLst/>
              <a:defRPr/>
            </a:pPr>
            <a:r>
              <a:rPr kumimoji="0" lang="en-US" sz="2353" b="1" i="0" u="none" strike="noStrike" kern="1200" cap="none" spc="0" normalizeH="0" baseline="0" noProof="0">
                <a:ln>
                  <a:noFill/>
                </a:ln>
                <a:solidFill>
                  <a:srgbClr val="0072C6"/>
                </a:solidFill>
                <a:effectLst/>
                <a:uLnTx/>
                <a:uFillTx/>
                <a:latin typeface="Segoe UI"/>
                <a:ea typeface="+mn-ea"/>
                <a:cs typeface="+mn-cs"/>
              </a:rPr>
              <a:t>Public</a:t>
            </a:r>
            <a:r>
              <a:rPr kumimoji="0" lang="en-US" sz="1961" b="1" i="0" u="none" strike="noStrike" kern="1200" cap="none" spc="0" normalizeH="0" baseline="0" noProof="0">
                <a:ln>
                  <a:noFill/>
                </a:ln>
                <a:solidFill>
                  <a:srgbClr val="0070C0"/>
                </a:solidFill>
                <a:effectLst/>
                <a:uLnTx/>
                <a:uFillTx/>
                <a:latin typeface="Segoe UI"/>
                <a:ea typeface="+mn-ea"/>
                <a:cs typeface="+mn-cs"/>
              </a:rPr>
              <a:t> </a:t>
            </a:r>
          </a:p>
          <a:p>
            <a:pPr marL="0" marR="0" lvl="0" indent="0" algn="l" defTabSz="896155" rtl="0" eaLnBrk="1" fontAlgn="auto" latinLnBrk="0" hangingPunct="1">
              <a:lnSpc>
                <a:spcPct val="100000"/>
              </a:lnSpc>
              <a:spcBef>
                <a:spcPts val="0"/>
              </a:spcBef>
              <a:spcAft>
                <a:spcPts val="0"/>
              </a:spcAft>
              <a:buClrTx/>
              <a:buSzTx/>
              <a:buFontTx/>
              <a:buNone/>
              <a:tabLst/>
              <a:defRPr/>
            </a:pPr>
            <a:r>
              <a:rPr kumimoji="0" lang="en-US" sz="1961" b="0" i="0" u="none" strike="noStrike" kern="0" cap="none" spc="0" normalizeH="0" baseline="0" noProof="0">
                <a:ln>
                  <a:noFill/>
                </a:ln>
                <a:solidFill>
                  <a:srgbClr val="2F2F2F"/>
                </a:solidFill>
                <a:effectLst/>
                <a:uLnTx/>
                <a:uFillTx/>
                <a:latin typeface="Segoe UI"/>
                <a:ea typeface="+mn-ea"/>
                <a:cs typeface="+mn-cs"/>
              </a:rPr>
              <a:t>Public data is unrestricted data meant for public consumption, like publicly released source code and announced financials. Share it freely.</a:t>
            </a:r>
          </a:p>
        </p:txBody>
      </p:sp>
      <p:sp>
        <p:nvSpPr>
          <p:cNvPr id="8" name="safe">
            <a:extLst>
              <a:ext uri="{FF2B5EF4-FFF2-40B4-BE49-F238E27FC236}">
                <a16:creationId xmlns:a16="http://schemas.microsoft.com/office/drawing/2014/main" id="{6ABBA98F-9D73-C6E7-3A72-D8D0DB18F5A9}"/>
              </a:ext>
              <a:ext uri="{C183D7F6-B498-43B3-948B-1728B52AA6E4}">
                <adec:decorative xmlns:adec="http://schemas.microsoft.com/office/drawing/2017/decorative" val="1"/>
              </a:ext>
            </a:extLst>
          </p:cNvPr>
          <p:cNvSpPr>
            <a:spLocks noChangeAspect="1" noEditPoints="1"/>
          </p:cNvSpPr>
          <p:nvPr/>
        </p:nvSpPr>
        <p:spPr bwMode="auto">
          <a:xfrm>
            <a:off x="757931" y="1528355"/>
            <a:ext cx="715876" cy="768627"/>
          </a:xfrm>
          <a:custGeom>
            <a:avLst/>
            <a:gdLst>
              <a:gd name="T0" fmla="*/ 311 w 311"/>
              <a:gd name="T1" fmla="*/ 0 h 329"/>
              <a:gd name="T2" fmla="*/ 311 w 311"/>
              <a:gd name="T3" fmla="*/ 329 h 329"/>
              <a:gd name="T4" fmla="*/ 18 w 311"/>
              <a:gd name="T5" fmla="*/ 329 h 329"/>
              <a:gd name="T6" fmla="*/ 0 w 311"/>
              <a:gd name="T7" fmla="*/ 310 h 329"/>
              <a:gd name="T8" fmla="*/ 0 w 311"/>
              <a:gd name="T9" fmla="*/ 247 h 329"/>
              <a:gd name="T10" fmla="*/ 18 w 311"/>
              <a:gd name="T11" fmla="*/ 229 h 329"/>
              <a:gd name="T12" fmla="*/ 18 w 311"/>
              <a:gd name="T13" fmla="*/ 99 h 329"/>
              <a:gd name="T14" fmla="*/ 0 w 311"/>
              <a:gd name="T15" fmla="*/ 81 h 329"/>
              <a:gd name="T16" fmla="*/ 0 w 311"/>
              <a:gd name="T17" fmla="*/ 18 h 329"/>
              <a:gd name="T18" fmla="*/ 18 w 311"/>
              <a:gd name="T19" fmla="*/ 0 h 329"/>
              <a:gd name="T20" fmla="*/ 311 w 311"/>
              <a:gd name="T21" fmla="*/ 0 h 329"/>
              <a:gd name="T22" fmla="*/ 257 w 311"/>
              <a:gd name="T23" fmla="*/ 59 h 329"/>
              <a:gd name="T24" fmla="*/ 80 w 311"/>
              <a:gd name="T25" fmla="*/ 59 h 329"/>
              <a:gd name="T26" fmla="*/ 80 w 311"/>
              <a:gd name="T27" fmla="*/ 266 h 329"/>
              <a:gd name="T28" fmla="*/ 257 w 311"/>
              <a:gd name="T29" fmla="*/ 266 h 329"/>
              <a:gd name="T30" fmla="*/ 257 w 311"/>
              <a:gd name="T31" fmla="*/ 59 h 329"/>
              <a:gd name="T32" fmla="*/ 171 w 311"/>
              <a:gd name="T33" fmla="*/ 167 h 329"/>
              <a:gd name="T34" fmla="*/ 197 w 311"/>
              <a:gd name="T35" fmla="*/ 141 h 329"/>
              <a:gd name="T36" fmla="*/ 171 w 311"/>
              <a:gd name="T37" fmla="*/ 115 h 329"/>
              <a:gd name="T38" fmla="*/ 145 w 311"/>
              <a:gd name="T39" fmla="*/ 141 h 329"/>
              <a:gd name="T40" fmla="*/ 171 w 311"/>
              <a:gd name="T41" fmla="*/ 167 h 329"/>
              <a:gd name="T42" fmla="*/ 205 w 311"/>
              <a:gd name="T43" fmla="*/ 224 h 329"/>
              <a:gd name="T44" fmla="*/ 214 w 311"/>
              <a:gd name="T45" fmla="*/ 215 h 329"/>
              <a:gd name="T46" fmla="*/ 205 w 311"/>
              <a:gd name="T47" fmla="*/ 206 h 329"/>
              <a:gd name="T48" fmla="*/ 196 w 311"/>
              <a:gd name="T49" fmla="*/ 215 h 329"/>
              <a:gd name="T50" fmla="*/ 205 w 311"/>
              <a:gd name="T51" fmla="*/ 224 h 329"/>
              <a:gd name="T52" fmla="*/ 192 w 311"/>
              <a:gd name="T53" fmla="*/ 125 h 329"/>
              <a:gd name="T54" fmla="*/ 257 w 311"/>
              <a:gd name="T55" fmla="*/ 125 h 329"/>
              <a:gd name="T56" fmla="*/ 193 w 311"/>
              <a:gd name="T57" fmla="*/ 156 h 329"/>
              <a:gd name="T58" fmla="*/ 257 w 311"/>
              <a:gd name="T59" fmla="*/ 156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1" h="329">
                <a:moveTo>
                  <a:pt x="311" y="0"/>
                </a:moveTo>
                <a:cubicBezTo>
                  <a:pt x="311" y="329"/>
                  <a:pt x="311" y="329"/>
                  <a:pt x="311" y="329"/>
                </a:cubicBezTo>
                <a:cubicBezTo>
                  <a:pt x="18" y="329"/>
                  <a:pt x="18" y="329"/>
                  <a:pt x="18" y="329"/>
                </a:cubicBezTo>
                <a:cubicBezTo>
                  <a:pt x="18" y="319"/>
                  <a:pt x="10" y="310"/>
                  <a:pt x="0" y="310"/>
                </a:cubicBezTo>
                <a:cubicBezTo>
                  <a:pt x="0" y="247"/>
                  <a:pt x="0" y="247"/>
                  <a:pt x="0" y="247"/>
                </a:cubicBezTo>
                <a:cubicBezTo>
                  <a:pt x="10" y="247"/>
                  <a:pt x="18" y="239"/>
                  <a:pt x="18" y="229"/>
                </a:cubicBezTo>
                <a:cubicBezTo>
                  <a:pt x="18" y="99"/>
                  <a:pt x="18" y="99"/>
                  <a:pt x="18" y="99"/>
                </a:cubicBezTo>
                <a:cubicBezTo>
                  <a:pt x="18" y="89"/>
                  <a:pt x="10" y="81"/>
                  <a:pt x="0" y="81"/>
                </a:cubicBezTo>
                <a:cubicBezTo>
                  <a:pt x="0" y="18"/>
                  <a:pt x="0" y="18"/>
                  <a:pt x="0" y="18"/>
                </a:cubicBezTo>
                <a:cubicBezTo>
                  <a:pt x="10" y="18"/>
                  <a:pt x="18" y="10"/>
                  <a:pt x="18" y="0"/>
                </a:cubicBezTo>
                <a:lnTo>
                  <a:pt x="311" y="0"/>
                </a:lnTo>
                <a:close/>
                <a:moveTo>
                  <a:pt x="257" y="59"/>
                </a:moveTo>
                <a:cubicBezTo>
                  <a:pt x="80" y="59"/>
                  <a:pt x="80" y="59"/>
                  <a:pt x="80" y="59"/>
                </a:cubicBezTo>
                <a:cubicBezTo>
                  <a:pt x="80" y="266"/>
                  <a:pt x="80" y="266"/>
                  <a:pt x="80" y="266"/>
                </a:cubicBezTo>
                <a:cubicBezTo>
                  <a:pt x="257" y="266"/>
                  <a:pt x="257" y="266"/>
                  <a:pt x="257" y="266"/>
                </a:cubicBezTo>
                <a:lnTo>
                  <a:pt x="257" y="59"/>
                </a:lnTo>
                <a:close/>
                <a:moveTo>
                  <a:pt x="171" y="167"/>
                </a:moveTo>
                <a:cubicBezTo>
                  <a:pt x="186" y="167"/>
                  <a:pt x="197" y="156"/>
                  <a:pt x="197" y="141"/>
                </a:cubicBezTo>
                <a:cubicBezTo>
                  <a:pt x="197" y="126"/>
                  <a:pt x="186" y="115"/>
                  <a:pt x="171" y="115"/>
                </a:cubicBezTo>
                <a:cubicBezTo>
                  <a:pt x="156" y="115"/>
                  <a:pt x="145" y="126"/>
                  <a:pt x="145" y="141"/>
                </a:cubicBezTo>
                <a:cubicBezTo>
                  <a:pt x="145" y="156"/>
                  <a:pt x="156" y="167"/>
                  <a:pt x="171" y="167"/>
                </a:cubicBezTo>
                <a:close/>
                <a:moveTo>
                  <a:pt x="205" y="224"/>
                </a:moveTo>
                <a:cubicBezTo>
                  <a:pt x="209" y="224"/>
                  <a:pt x="214" y="220"/>
                  <a:pt x="214" y="215"/>
                </a:cubicBezTo>
                <a:cubicBezTo>
                  <a:pt x="214" y="210"/>
                  <a:pt x="209" y="206"/>
                  <a:pt x="205" y="206"/>
                </a:cubicBezTo>
                <a:cubicBezTo>
                  <a:pt x="200" y="206"/>
                  <a:pt x="196" y="210"/>
                  <a:pt x="196" y="215"/>
                </a:cubicBezTo>
                <a:cubicBezTo>
                  <a:pt x="196" y="220"/>
                  <a:pt x="200" y="224"/>
                  <a:pt x="205" y="224"/>
                </a:cubicBezTo>
                <a:close/>
                <a:moveTo>
                  <a:pt x="192" y="125"/>
                </a:moveTo>
                <a:cubicBezTo>
                  <a:pt x="257" y="125"/>
                  <a:pt x="257" y="125"/>
                  <a:pt x="257" y="125"/>
                </a:cubicBezTo>
                <a:moveTo>
                  <a:pt x="193" y="156"/>
                </a:moveTo>
                <a:cubicBezTo>
                  <a:pt x="257" y="156"/>
                  <a:pt x="257" y="156"/>
                  <a:pt x="257" y="156"/>
                </a:cubicBezTo>
              </a:path>
            </a:pathLst>
          </a:custGeom>
          <a:noFill/>
          <a:ln w="28575" cap="sq">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C00000"/>
              </a:solidFill>
              <a:effectLst/>
              <a:uLnTx/>
              <a:uFillTx/>
              <a:latin typeface="Segoe UI"/>
              <a:ea typeface="+mn-ea"/>
              <a:cs typeface="+mn-cs"/>
            </a:endParaRPr>
          </a:p>
        </p:txBody>
      </p:sp>
      <p:grpSp>
        <p:nvGrpSpPr>
          <p:cNvPr id="9" name="Group 8">
            <a:extLst>
              <a:ext uri="{FF2B5EF4-FFF2-40B4-BE49-F238E27FC236}">
                <a16:creationId xmlns:a16="http://schemas.microsoft.com/office/drawing/2014/main" id="{A21A0481-4903-868E-E1FA-8578E013CE12}"/>
              </a:ext>
              <a:ext uri="{C183D7F6-B498-43B3-948B-1728B52AA6E4}">
                <adec:decorative xmlns:adec="http://schemas.microsoft.com/office/drawing/2017/decorative" val="1"/>
              </a:ext>
            </a:extLst>
          </p:cNvPr>
          <p:cNvGrpSpPr/>
          <p:nvPr/>
        </p:nvGrpSpPr>
        <p:grpSpPr>
          <a:xfrm>
            <a:off x="822062" y="4031538"/>
            <a:ext cx="560824" cy="794036"/>
            <a:chOff x="738935" y="4302580"/>
            <a:chExt cx="579515" cy="809958"/>
          </a:xfrm>
        </p:grpSpPr>
        <p:sp>
          <p:nvSpPr>
            <p:cNvPr id="10" name="key" title="Icon of a key">
              <a:extLst>
                <a:ext uri="{FF2B5EF4-FFF2-40B4-BE49-F238E27FC236}">
                  <a16:creationId xmlns:a16="http://schemas.microsoft.com/office/drawing/2014/main" id="{A083DD53-C9DC-3888-30DA-ED7155335C6B}"/>
                </a:ext>
              </a:extLst>
            </p:cNvPr>
            <p:cNvSpPr>
              <a:spLocks noChangeAspect="1" noEditPoints="1"/>
            </p:cNvSpPr>
            <p:nvPr/>
          </p:nvSpPr>
          <p:spPr bwMode="auto">
            <a:xfrm>
              <a:off x="876772" y="4731231"/>
              <a:ext cx="303840" cy="302281"/>
            </a:xfrm>
            <a:custGeom>
              <a:avLst/>
              <a:gdLst>
                <a:gd name="T0" fmla="*/ 175 w 330"/>
                <a:gd name="T1" fmla="*/ 198 h 328"/>
                <a:gd name="T2" fmla="*/ 109 w 330"/>
                <a:gd name="T3" fmla="*/ 220 h 328"/>
                <a:gd name="T4" fmla="*/ 0 w 330"/>
                <a:gd name="T5" fmla="*/ 110 h 328"/>
                <a:gd name="T6" fmla="*/ 109 w 330"/>
                <a:gd name="T7" fmla="*/ 0 h 328"/>
                <a:gd name="T8" fmla="*/ 219 w 330"/>
                <a:gd name="T9" fmla="*/ 110 h 328"/>
                <a:gd name="T10" fmla="*/ 214 w 330"/>
                <a:gd name="T11" fmla="*/ 143 h 328"/>
                <a:gd name="T12" fmla="*/ 330 w 330"/>
                <a:gd name="T13" fmla="*/ 258 h 328"/>
                <a:gd name="T14" fmla="*/ 330 w 330"/>
                <a:gd name="T15" fmla="*/ 328 h 328"/>
                <a:gd name="T16" fmla="*/ 264 w 330"/>
                <a:gd name="T17" fmla="*/ 328 h 328"/>
                <a:gd name="T18" fmla="*/ 264 w 330"/>
                <a:gd name="T19" fmla="*/ 283 h 328"/>
                <a:gd name="T20" fmla="*/ 221 w 330"/>
                <a:gd name="T21" fmla="*/ 283 h 328"/>
                <a:gd name="T22" fmla="*/ 221 w 330"/>
                <a:gd name="T23" fmla="*/ 239 h 328"/>
                <a:gd name="T24" fmla="*/ 175 w 330"/>
                <a:gd name="T25" fmla="*/ 239 h 328"/>
                <a:gd name="T26" fmla="*/ 175 w 330"/>
                <a:gd name="T27" fmla="*/ 198 h 328"/>
                <a:gd name="T28" fmla="*/ 76 w 330"/>
                <a:gd name="T29" fmla="*/ 91 h 328"/>
                <a:gd name="T30" fmla="*/ 91 w 330"/>
                <a:gd name="T31" fmla="*/ 76 h 328"/>
                <a:gd name="T32" fmla="*/ 76 w 330"/>
                <a:gd name="T33" fmla="*/ 60 h 328"/>
                <a:gd name="T34" fmla="*/ 60 w 330"/>
                <a:gd name="T35" fmla="*/ 76 h 328"/>
                <a:gd name="T36" fmla="*/ 76 w 330"/>
                <a:gd name="T37" fmla="*/ 9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 h="328">
                  <a:moveTo>
                    <a:pt x="175" y="198"/>
                  </a:moveTo>
                  <a:cubicBezTo>
                    <a:pt x="157" y="212"/>
                    <a:pt x="134" y="220"/>
                    <a:pt x="109" y="220"/>
                  </a:cubicBezTo>
                  <a:cubicBezTo>
                    <a:pt x="49" y="220"/>
                    <a:pt x="0" y="171"/>
                    <a:pt x="0" y="110"/>
                  </a:cubicBezTo>
                  <a:cubicBezTo>
                    <a:pt x="0" y="49"/>
                    <a:pt x="49" y="0"/>
                    <a:pt x="109" y="0"/>
                  </a:cubicBezTo>
                  <a:cubicBezTo>
                    <a:pt x="170" y="0"/>
                    <a:pt x="219" y="49"/>
                    <a:pt x="219" y="110"/>
                  </a:cubicBezTo>
                  <a:cubicBezTo>
                    <a:pt x="219" y="122"/>
                    <a:pt x="217" y="133"/>
                    <a:pt x="214" y="143"/>
                  </a:cubicBezTo>
                  <a:cubicBezTo>
                    <a:pt x="330" y="258"/>
                    <a:pt x="330" y="258"/>
                    <a:pt x="330" y="258"/>
                  </a:cubicBezTo>
                  <a:cubicBezTo>
                    <a:pt x="330" y="328"/>
                    <a:pt x="330" y="328"/>
                    <a:pt x="330" y="328"/>
                  </a:cubicBezTo>
                  <a:cubicBezTo>
                    <a:pt x="264" y="328"/>
                    <a:pt x="264" y="328"/>
                    <a:pt x="264" y="328"/>
                  </a:cubicBezTo>
                  <a:cubicBezTo>
                    <a:pt x="264" y="283"/>
                    <a:pt x="264" y="283"/>
                    <a:pt x="264" y="283"/>
                  </a:cubicBezTo>
                  <a:cubicBezTo>
                    <a:pt x="221" y="283"/>
                    <a:pt x="221" y="283"/>
                    <a:pt x="221" y="283"/>
                  </a:cubicBezTo>
                  <a:cubicBezTo>
                    <a:pt x="221" y="239"/>
                    <a:pt x="221" y="239"/>
                    <a:pt x="221" y="239"/>
                  </a:cubicBezTo>
                  <a:cubicBezTo>
                    <a:pt x="175" y="239"/>
                    <a:pt x="175" y="239"/>
                    <a:pt x="175" y="239"/>
                  </a:cubicBezTo>
                  <a:lnTo>
                    <a:pt x="175" y="198"/>
                  </a:lnTo>
                  <a:close/>
                  <a:moveTo>
                    <a:pt x="76" y="91"/>
                  </a:moveTo>
                  <a:cubicBezTo>
                    <a:pt x="84" y="91"/>
                    <a:pt x="91" y="84"/>
                    <a:pt x="91" y="76"/>
                  </a:cubicBezTo>
                  <a:cubicBezTo>
                    <a:pt x="91" y="67"/>
                    <a:pt x="84" y="60"/>
                    <a:pt x="76" y="60"/>
                  </a:cubicBezTo>
                  <a:cubicBezTo>
                    <a:pt x="67" y="60"/>
                    <a:pt x="60" y="67"/>
                    <a:pt x="60" y="76"/>
                  </a:cubicBezTo>
                  <a:cubicBezTo>
                    <a:pt x="60" y="84"/>
                    <a:pt x="67" y="91"/>
                    <a:pt x="76" y="91"/>
                  </a:cubicBezTo>
                  <a:close/>
                </a:path>
              </a:pathLst>
            </a:custGeom>
            <a:noFill/>
            <a:ln w="28575" cap="sq">
              <a:solidFill>
                <a:srgbClr val="00B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2F2F2F"/>
                </a:solidFill>
                <a:effectLst/>
                <a:uLnTx/>
                <a:uFillTx/>
                <a:latin typeface="Segoe UI"/>
                <a:ea typeface="+mn-ea"/>
                <a:cs typeface="+mn-cs"/>
              </a:endParaRPr>
            </a:p>
          </p:txBody>
        </p:sp>
        <p:sp>
          <p:nvSpPr>
            <p:cNvPr id="11" name="Lock_2" title="Icon of an unlocked padlock">
              <a:extLst>
                <a:ext uri="{FF2B5EF4-FFF2-40B4-BE49-F238E27FC236}">
                  <a16:creationId xmlns:a16="http://schemas.microsoft.com/office/drawing/2014/main" id="{223FC206-4A51-D650-650A-709E1AA2C3C1}"/>
                </a:ext>
              </a:extLst>
            </p:cNvPr>
            <p:cNvSpPr>
              <a:spLocks noChangeAspect="1" noEditPoints="1"/>
            </p:cNvSpPr>
            <p:nvPr/>
          </p:nvSpPr>
          <p:spPr bwMode="auto">
            <a:xfrm>
              <a:off x="738935" y="4302580"/>
              <a:ext cx="579515" cy="809958"/>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path>
              </a:pathLst>
            </a:custGeom>
            <a:noFill/>
            <a:ln w="28575" cap="sq">
              <a:solidFill>
                <a:srgbClr val="00B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12" name="Group 11">
            <a:extLst>
              <a:ext uri="{FF2B5EF4-FFF2-40B4-BE49-F238E27FC236}">
                <a16:creationId xmlns:a16="http://schemas.microsoft.com/office/drawing/2014/main" id="{B525FF89-877C-3D3A-42AA-035389C7E388}"/>
              </a:ext>
              <a:ext uri="{C183D7F6-B498-43B3-948B-1728B52AA6E4}">
                <adec:decorative xmlns:adec="http://schemas.microsoft.com/office/drawing/2017/decorative" val="1"/>
              </a:ext>
            </a:extLst>
          </p:cNvPr>
          <p:cNvGrpSpPr/>
          <p:nvPr/>
        </p:nvGrpSpPr>
        <p:grpSpPr>
          <a:xfrm>
            <a:off x="828606" y="2733431"/>
            <a:ext cx="560824" cy="794036"/>
            <a:chOff x="720109" y="2930980"/>
            <a:chExt cx="579515" cy="809958"/>
          </a:xfrm>
        </p:grpSpPr>
        <p:sp>
          <p:nvSpPr>
            <p:cNvPr id="13" name="Lock" title="Icon of a padlock">
              <a:extLst>
                <a:ext uri="{FF2B5EF4-FFF2-40B4-BE49-F238E27FC236}">
                  <a16:creationId xmlns:a16="http://schemas.microsoft.com/office/drawing/2014/main" id="{4D4004F6-555E-4F15-5F38-047C43890335}"/>
                </a:ext>
              </a:extLst>
            </p:cNvPr>
            <p:cNvSpPr>
              <a:spLocks noChangeAspect="1" noEditPoints="1"/>
            </p:cNvSpPr>
            <p:nvPr/>
          </p:nvSpPr>
          <p:spPr bwMode="auto">
            <a:xfrm>
              <a:off x="720109" y="2930980"/>
              <a:ext cx="579515" cy="809958"/>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noFill/>
            <a:ln w="28575" cap="sq">
              <a:solidFill>
                <a:srgbClr val="FCB71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2F2F2F"/>
                </a:solidFill>
                <a:effectLst/>
                <a:uLnTx/>
                <a:uFillTx/>
                <a:latin typeface="Segoe UI"/>
                <a:ea typeface="+mn-ea"/>
                <a:cs typeface="+mn-cs"/>
              </a:endParaRPr>
            </a:p>
          </p:txBody>
        </p:sp>
        <p:sp>
          <p:nvSpPr>
            <p:cNvPr id="14" name="Fingerprint_E928" title="Icon of a fingerprint">
              <a:extLst>
                <a:ext uri="{FF2B5EF4-FFF2-40B4-BE49-F238E27FC236}">
                  <a16:creationId xmlns:a16="http://schemas.microsoft.com/office/drawing/2014/main" id="{45811651-7E65-B9E8-BFD1-00D8A898CB98}"/>
                </a:ext>
              </a:extLst>
            </p:cNvPr>
            <p:cNvSpPr>
              <a:spLocks noChangeAspect="1" noEditPoints="1"/>
            </p:cNvSpPr>
            <p:nvPr/>
          </p:nvSpPr>
          <p:spPr bwMode="auto">
            <a:xfrm>
              <a:off x="916984" y="3399309"/>
              <a:ext cx="185765" cy="249819"/>
            </a:xfrm>
            <a:custGeom>
              <a:avLst/>
              <a:gdLst>
                <a:gd name="T0" fmla="*/ 1116 w 2414"/>
                <a:gd name="T1" fmla="*/ 1998 h 3246"/>
                <a:gd name="T2" fmla="*/ 117 w 2414"/>
                <a:gd name="T3" fmla="*/ 2996 h 3246"/>
                <a:gd name="T4" fmla="*/ 2115 w 2414"/>
                <a:gd name="T5" fmla="*/ 250 h 3246"/>
                <a:gd name="T6" fmla="*/ 1116 w 2414"/>
                <a:gd name="T7" fmla="*/ 0 h 3246"/>
                <a:gd name="T8" fmla="*/ 117 w 2414"/>
                <a:gd name="T9" fmla="*/ 250 h 3246"/>
                <a:gd name="T10" fmla="*/ 2414 w 2414"/>
                <a:gd name="T11" fmla="*/ 1248 h 3246"/>
                <a:gd name="T12" fmla="*/ 1116 w 2414"/>
                <a:gd name="T13" fmla="*/ 499 h 3246"/>
                <a:gd name="T14" fmla="*/ 0 w 2414"/>
                <a:gd name="T15" fmla="*/ 999 h 3246"/>
                <a:gd name="T16" fmla="*/ 1677 w 2414"/>
                <a:gd name="T17" fmla="*/ 3246 h 3246"/>
                <a:gd name="T18" fmla="*/ 2115 w 2414"/>
                <a:gd name="T19" fmla="*/ 1998 h 3246"/>
                <a:gd name="T20" fmla="*/ 1116 w 2414"/>
                <a:gd name="T21" fmla="*/ 999 h 3246"/>
                <a:gd name="T22" fmla="*/ 117 w 2414"/>
                <a:gd name="T23" fmla="*/ 1998 h 3246"/>
                <a:gd name="T24" fmla="*/ 946 w 2414"/>
                <a:gd name="T25" fmla="*/ 3246 h 3246"/>
                <a:gd name="T26" fmla="*/ 1616 w 2414"/>
                <a:gd name="T27" fmla="*/ 1998 h 3246"/>
                <a:gd name="T28" fmla="*/ 1116 w 2414"/>
                <a:gd name="T29" fmla="*/ 1498 h 3246"/>
                <a:gd name="T30" fmla="*/ 617 w 2414"/>
                <a:gd name="T31" fmla="*/ 1998 h 3246"/>
                <a:gd name="T32" fmla="*/ 117 w 2414"/>
                <a:gd name="T33" fmla="*/ 2497 h 3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4" h="3246">
                  <a:moveTo>
                    <a:pt x="1116" y="1998"/>
                  </a:moveTo>
                  <a:cubicBezTo>
                    <a:pt x="1116" y="2550"/>
                    <a:pt x="669" y="2996"/>
                    <a:pt x="117" y="2996"/>
                  </a:cubicBezTo>
                  <a:moveTo>
                    <a:pt x="2115" y="250"/>
                  </a:moveTo>
                  <a:cubicBezTo>
                    <a:pt x="1819" y="91"/>
                    <a:pt x="1479" y="0"/>
                    <a:pt x="1116" y="0"/>
                  </a:cubicBezTo>
                  <a:cubicBezTo>
                    <a:pt x="754" y="0"/>
                    <a:pt x="413" y="91"/>
                    <a:pt x="117" y="250"/>
                  </a:cubicBezTo>
                  <a:moveTo>
                    <a:pt x="2414" y="1248"/>
                  </a:moveTo>
                  <a:cubicBezTo>
                    <a:pt x="2155" y="801"/>
                    <a:pt x="1671" y="499"/>
                    <a:pt x="1116" y="499"/>
                  </a:cubicBezTo>
                  <a:cubicBezTo>
                    <a:pt x="673" y="499"/>
                    <a:pt x="274" y="692"/>
                    <a:pt x="0" y="999"/>
                  </a:cubicBezTo>
                  <a:moveTo>
                    <a:pt x="1677" y="3246"/>
                  </a:moveTo>
                  <a:cubicBezTo>
                    <a:pt x="1951" y="2904"/>
                    <a:pt x="2115" y="2470"/>
                    <a:pt x="2115" y="1998"/>
                  </a:cubicBezTo>
                  <a:cubicBezTo>
                    <a:pt x="2115" y="1446"/>
                    <a:pt x="1668" y="999"/>
                    <a:pt x="1116" y="999"/>
                  </a:cubicBezTo>
                  <a:cubicBezTo>
                    <a:pt x="565" y="999"/>
                    <a:pt x="117" y="1446"/>
                    <a:pt x="117" y="1998"/>
                  </a:cubicBezTo>
                  <a:moveTo>
                    <a:pt x="946" y="3246"/>
                  </a:moveTo>
                  <a:cubicBezTo>
                    <a:pt x="1350" y="2978"/>
                    <a:pt x="1616" y="2519"/>
                    <a:pt x="1616" y="1998"/>
                  </a:cubicBezTo>
                  <a:cubicBezTo>
                    <a:pt x="1616" y="1722"/>
                    <a:pt x="1392" y="1498"/>
                    <a:pt x="1116" y="1498"/>
                  </a:cubicBezTo>
                  <a:cubicBezTo>
                    <a:pt x="840" y="1498"/>
                    <a:pt x="617" y="1722"/>
                    <a:pt x="617" y="1998"/>
                  </a:cubicBezTo>
                  <a:cubicBezTo>
                    <a:pt x="617" y="2274"/>
                    <a:pt x="393" y="2497"/>
                    <a:pt x="117" y="2497"/>
                  </a:cubicBezTo>
                </a:path>
              </a:pathLst>
            </a:custGeom>
            <a:noFill/>
            <a:ln w="28575" cap="sq">
              <a:solidFill>
                <a:srgbClr val="FCB71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sp>
        <p:nvSpPr>
          <p:cNvPr id="15" name="globe_4">
            <a:extLst>
              <a:ext uri="{FF2B5EF4-FFF2-40B4-BE49-F238E27FC236}">
                <a16:creationId xmlns:a16="http://schemas.microsoft.com/office/drawing/2014/main" id="{9168C1E7-4D3A-D5D4-4DAF-F35BFF0BD01A}"/>
              </a:ext>
              <a:ext uri="{C183D7F6-B498-43B3-948B-1728B52AA6E4}">
                <adec:decorative xmlns:adec="http://schemas.microsoft.com/office/drawing/2017/decorative" val="1"/>
              </a:ext>
            </a:extLst>
          </p:cNvPr>
          <p:cNvSpPr>
            <a:spLocks noChangeAspect="1" noEditPoints="1"/>
          </p:cNvSpPr>
          <p:nvPr/>
        </p:nvSpPr>
        <p:spPr bwMode="auto">
          <a:xfrm>
            <a:off x="757930" y="5329645"/>
            <a:ext cx="687435" cy="698753"/>
          </a:xfrm>
          <a:custGeom>
            <a:avLst/>
            <a:gdLst>
              <a:gd name="T0" fmla="*/ 0 w 332"/>
              <a:gd name="T1" fmla="*/ 167 h 333"/>
              <a:gd name="T2" fmla="*/ 36 w 332"/>
              <a:gd name="T3" fmla="*/ 63 h 333"/>
              <a:gd name="T4" fmla="*/ 166 w 332"/>
              <a:gd name="T5" fmla="*/ 0 h 333"/>
              <a:gd name="T6" fmla="*/ 332 w 332"/>
              <a:gd name="T7" fmla="*/ 167 h 333"/>
              <a:gd name="T8" fmla="*/ 166 w 332"/>
              <a:gd name="T9" fmla="*/ 333 h 333"/>
              <a:gd name="T10" fmla="*/ 0 w 332"/>
              <a:gd name="T11" fmla="*/ 167 h 333"/>
              <a:gd name="T12" fmla="*/ 89 w 332"/>
              <a:gd name="T13" fmla="*/ 314 h 333"/>
              <a:gd name="T14" fmla="*/ 102 w 332"/>
              <a:gd name="T15" fmla="*/ 299 h 333"/>
              <a:gd name="T16" fmla="*/ 98 w 332"/>
              <a:gd name="T17" fmla="*/ 272 h 333"/>
              <a:gd name="T18" fmla="*/ 72 w 332"/>
              <a:gd name="T19" fmla="*/ 255 h 333"/>
              <a:gd name="T20" fmla="*/ 42 w 332"/>
              <a:gd name="T21" fmla="*/ 246 h 333"/>
              <a:gd name="T22" fmla="*/ 21 w 332"/>
              <a:gd name="T23" fmla="*/ 217 h 333"/>
              <a:gd name="T24" fmla="*/ 38 w 332"/>
              <a:gd name="T25" fmla="*/ 168 h 333"/>
              <a:gd name="T26" fmla="*/ 58 w 332"/>
              <a:gd name="T27" fmla="*/ 167 h 333"/>
              <a:gd name="T28" fmla="*/ 80 w 332"/>
              <a:gd name="T29" fmla="*/ 193 h 333"/>
              <a:gd name="T30" fmla="*/ 102 w 332"/>
              <a:gd name="T31" fmla="*/ 182 h 333"/>
              <a:gd name="T32" fmla="*/ 93 w 332"/>
              <a:gd name="T33" fmla="*/ 156 h 333"/>
              <a:gd name="T34" fmla="*/ 101 w 332"/>
              <a:gd name="T35" fmla="*/ 124 h 333"/>
              <a:gd name="T36" fmla="*/ 145 w 332"/>
              <a:gd name="T37" fmla="*/ 80 h 333"/>
              <a:gd name="T38" fmla="*/ 119 w 332"/>
              <a:gd name="T39" fmla="*/ 47 h 333"/>
              <a:gd name="T40" fmla="*/ 101 w 332"/>
              <a:gd name="T41" fmla="*/ 68 h 333"/>
              <a:gd name="T42" fmla="*/ 32 w 332"/>
              <a:gd name="T43" fmla="*/ 68 h 333"/>
              <a:gd name="T44" fmla="*/ 251 w 332"/>
              <a:gd name="T45" fmla="*/ 24 h 333"/>
              <a:gd name="T46" fmla="*/ 187 w 332"/>
              <a:gd name="T47" fmla="*/ 56 h 333"/>
              <a:gd name="T48" fmla="*/ 201 w 332"/>
              <a:gd name="T49" fmla="*/ 92 h 333"/>
              <a:gd name="T50" fmla="*/ 235 w 332"/>
              <a:gd name="T51" fmla="*/ 92 h 333"/>
              <a:gd name="T52" fmla="*/ 219 w 332"/>
              <a:gd name="T53" fmla="*/ 115 h 333"/>
              <a:gd name="T54" fmla="*/ 187 w 332"/>
              <a:gd name="T55" fmla="*/ 130 h 333"/>
              <a:gd name="T56" fmla="*/ 161 w 332"/>
              <a:gd name="T57" fmla="*/ 168 h 333"/>
              <a:gd name="T58" fmla="*/ 169 w 332"/>
              <a:gd name="T59" fmla="*/ 204 h 333"/>
              <a:gd name="T60" fmla="*/ 206 w 332"/>
              <a:gd name="T61" fmla="*/ 225 h 333"/>
              <a:gd name="T62" fmla="*/ 218 w 332"/>
              <a:gd name="T63" fmla="*/ 212 h 333"/>
              <a:gd name="T64" fmla="*/ 229 w 332"/>
              <a:gd name="T65" fmla="*/ 244 h 333"/>
              <a:gd name="T66" fmla="*/ 217 w 332"/>
              <a:gd name="T67" fmla="*/ 289 h 333"/>
              <a:gd name="T68" fmla="*/ 245 w 332"/>
              <a:gd name="T69" fmla="*/ 276 h 333"/>
              <a:gd name="T70" fmla="*/ 259 w 332"/>
              <a:gd name="T71" fmla="*/ 256 h 333"/>
              <a:gd name="T72" fmla="*/ 259 w 332"/>
              <a:gd name="T73" fmla="*/ 168 h 333"/>
              <a:gd name="T74" fmla="*/ 239 w 332"/>
              <a:gd name="T75" fmla="*/ 137 h 333"/>
              <a:gd name="T76" fmla="*/ 259 w 332"/>
              <a:gd name="T77" fmla="*/ 124 h 333"/>
              <a:gd name="T78" fmla="*/ 284 w 332"/>
              <a:gd name="T79" fmla="*/ 137 h 333"/>
              <a:gd name="T80" fmla="*/ 306 w 332"/>
              <a:gd name="T81" fmla="*/ 170 h 333"/>
              <a:gd name="T82" fmla="*/ 306 w 332"/>
              <a:gd name="T83" fmla="*/ 186 h 333"/>
              <a:gd name="T84" fmla="*/ 332 w 332"/>
              <a:gd name="T85" fmla="*/ 18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2" h="333">
                <a:moveTo>
                  <a:pt x="0" y="167"/>
                </a:moveTo>
                <a:cubicBezTo>
                  <a:pt x="0" y="128"/>
                  <a:pt x="13" y="92"/>
                  <a:pt x="36" y="63"/>
                </a:cubicBezTo>
                <a:cubicBezTo>
                  <a:pt x="66" y="25"/>
                  <a:pt x="113" y="0"/>
                  <a:pt x="166" y="0"/>
                </a:cubicBezTo>
                <a:cubicBezTo>
                  <a:pt x="258" y="0"/>
                  <a:pt x="332" y="75"/>
                  <a:pt x="332" y="167"/>
                </a:cubicBezTo>
                <a:cubicBezTo>
                  <a:pt x="332" y="258"/>
                  <a:pt x="258" y="333"/>
                  <a:pt x="166" y="333"/>
                </a:cubicBezTo>
                <a:cubicBezTo>
                  <a:pt x="74" y="333"/>
                  <a:pt x="0" y="258"/>
                  <a:pt x="0" y="167"/>
                </a:cubicBezTo>
                <a:close/>
                <a:moveTo>
                  <a:pt x="89" y="314"/>
                </a:moveTo>
                <a:cubicBezTo>
                  <a:pt x="102" y="299"/>
                  <a:pt x="102" y="299"/>
                  <a:pt x="102" y="299"/>
                </a:cubicBezTo>
                <a:cubicBezTo>
                  <a:pt x="98" y="272"/>
                  <a:pt x="98" y="272"/>
                  <a:pt x="98" y="272"/>
                </a:cubicBezTo>
                <a:cubicBezTo>
                  <a:pt x="72" y="255"/>
                  <a:pt x="72" y="255"/>
                  <a:pt x="72" y="255"/>
                </a:cubicBezTo>
                <a:cubicBezTo>
                  <a:pt x="42" y="246"/>
                  <a:pt x="42" y="246"/>
                  <a:pt x="42" y="246"/>
                </a:cubicBezTo>
                <a:cubicBezTo>
                  <a:pt x="21" y="217"/>
                  <a:pt x="21" y="217"/>
                  <a:pt x="21" y="217"/>
                </a:cubicBezTo>
                <a:cubicBezTo>
                  <a:pt x="38" y="168"/>
                  <a:pt x="38" y="168"/>
                  <a:pt x="38" y="168"/>
                </a:cubicBezTo>
                <a:cubicBezTo>
                  <a:pt x="58" y="167"/>
                  <a:pt x="58" y="167"/>
                  <a:pt x="58" y="167"/>
                </a:cubicBezTo>
                <a:cubicBezTo>
                  <a:pt x="80" y="193"/>
                  <a:pt x="80" y="193"/>
                  <a:pt x="80" y="193"/>
                </a:cubicBezTo>
                <a:cubicBezTo>
                  <a:pt x="102" y="182"/>
                  <a:pt x="102" y="182"/>
                  <a:pt x="102" y="182"/>
                </a:cubicBezTo>
                <a:cubicBezTo>
                  <a:pt x="93" y="156"/>
                  <a:pt x="93" y="156"/>
                  <a:pt x="93" y="156"/>
                </a:cubicBezTo>
                <a:cubicBezTo>
                  <a:pt x="101" y="124"/>
                  <a:pt x="101" y="124"/>
                  <a:pt x="101" y="124"/>
                </a:cubicBezTo>
                <a:cubicBezTo>
                  <a:pt x="145" y="80"/>
                  <a:pt x="145" y="80"/>
                  <a:pt x="145" y="80"/>
                </a:cubicBezTo>
                <a:cubicBezTo>
                  <a:pt x="119" y="47"/>
                  <a:pt x="119" y="47"/>
                  <a:pt x="119" y="47"/>
                </a:cubicBezTo>
                <a:cubicBezTo>
                  <a:pt x="101" y="68"/>
                  <a:pt x="101" y="68"/>
                  <a:pt x="101" y="68"/>
                </a:cubicBezTo>
                <a:cubicBezTo>
                  <a:pt x="32" y="68"/>
                  <a:pt x="32" y="68"/>
                  <a:pt x="32" y="68"/>
                </a:cubicBezTo>
                <a:moveTo>
                  <a:pt x="251" y="24"/>
                </a:moveTo>
                <a:cubicBezTo>
                  <a:pt x="187" y="56"/>
                  <a:pt x="187" y="56"/>
                  <a:pt x="187" y="56"/>
                </a:cubicBezTo>
                <a:cubicBezTo>
                  <a:pt x="201" y="92"/>
                  <a:pt x="201" y="92"/>
                  <a:pt x="201" y="92"/>
                </a:cubicBezTo>
                <a:cubicBezTo>
                  <a:pt x="235" y="92"/>
                  <a:pt x="235" y="92"/>
                  <a:pt x="235" y="92"/>
                </a:cubicBezTo>
                <a:cubicBezTo>
                  <a:pt x="219" y="115"/>
                  <a:pt x="219" y="115"/>
                  <a:pt x="219" y="115"/>
                </a:cubicBezTo>
                <a:cubicBezTo>
                  <a:pt x="187" y="130"/>
                  <a:pt x="187" y="130"/>
                  <a:pt x="187" y="130"/>
                </a:cubicBezTo>
                <a:cubicBezTo>
                  <a:pt x="161" y="168"/>
                  <a:pt x="161" y="168"/>
                  <a:pt x="161" y="168"/>
                </a:cubicBezTo>
                <a:cubicBezTo>
                  <a:pt x="169" y="204"/>
                  <a:pt x="169" y="204"/>
                  <a:pt x="169" y="204"/>
                </a:cubicBezTo>
                <a:cubicBezTo>
                  <a:pt x="206" y="225"/>
                  <a:pt x="206" y="225"/>
                  <a:pt x="206" y="225"/>
                </a:cubicBezTo>
                <a:cubicBezTo>
                  <a:pt x="218" y="212"/>
                  <a:pt x="218" y="212"/>
                  <a:pt x="218" y="212"/>
                </a:cubicBezTo>
                <a:cubicBezTo>
                  <a:pt x="229" y="244"/>
                  <a:pt x="229" y="244"/>
                  <a:pt x="229" y="244"/>
                </a:cubicBezTo>
                <a:cubicBezTo>
                  <a:pt x="217" y="289"/>
                  <a:pt x="217" y="289"/>
                  <a:pt x="217" y="289"/>
                </a:cubicBezTo>
                <a:cubicBezTo>
                  <a:pt x="245" y="276"/>
                  <a:pt x="245" y="276"/>
                  <a:pt x="245" y="276"/>
                </a:cubicBezTo>
                <a:cubicBezTo>
                  <a:pt x="259" y="256"/>
                  <a:pt x="259" y="256"/>
                  <a:pt x="259" y="256"/>
                </a:cubicBezTo>
                <a:cubicBezTo>
                  <a:pt x="259" y="168"/>
                  <a:pt x="259" y="168"/>
                  <a:pt x="259" y="168"/>
                </a:cubicBezTo>
                <a:cubicBezTo>
                  <a:pt x="239" y="137"/>
                  <a:pt x="239" y="137"/>
                  <a:pt x="239" y="137"/>
                </a:cubicBezTo>
                <a:cubicBezTo>
                  <a:pt x="259" y="124"/>
                  <a:pt x="259" y="124"/>
                  <a:pt x="259" y="124"/>
                </a:cubicBezTo>
                <a:cubicBezTo>
                  <a:pt x="284" y="137"/>
                  <a:pt x="284" y="137"/>
                  <a:pt x="284" y="137"/>
                </a:cubicBezTo>
                <a:cubicBezTo>
                  <a:pt x="306" y="170"/>
                  <a:pt x="306" y="170"/>
                  <a:pt x="306" y="170"/>
                </a:cubicBezTo>
                <a:cubicBezTo>
                  <a:pt x="306" y="186"/>
                  <a:pt x="306" y="186"/>
                  <a:pt x="306" y="186"/>
                </a:cubicBezTo>
                <a:cubicBezTo>
                  <a:pt x="332" y="181"/>
                  <a:pt x="332" y="181"/>
                  <a:pt x="332" y="181"/>
                </a:cubicBezTo>
              </a:path>
            </a:pathLst>
          </a:custGeom>
          <a:noFill/>
          <a:ln w="28575" cap="flat">
            <a:solidFill>
              <a:srgbClr val="0072C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2F2F2F"/>
              </a:solidFill>
              <a:effectLst/>
              <a:uLnTx/>
              <a:uFillTx/>
              <a:latin typeface="Segoe UI"/>
              <a:ea typeface="+mn-ea"/>
              <a:cs typeface="+mn-cs"/>
            </a:endParaRPr>
          </a:p>
        </p:txBody>
      </p:sp>
    </p:spTree>
    <p:extLst>
      <p:ext uri="{BB962C8B-B14F-4D97-AF65-F5344CB8AC3E}">
        <p14:creationId xmlns:p14="http://schemas.microsoft.com/office/powerpoint/2010/main" val="3571594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766AA-D533-BDD9-986B-5AD7C8E58A04}"/>
              </a:ext>
            </a:extLst>
          </p:cNvPr>
          <p:cNvSpPr>
            <a:spLocks noGrp="1"/>
          </p:cNvSpPr>
          <p:nvPr>
            <p:ph type="title"/>
          </p:nvPr>
        </p:nvSpPr>
        <p:spPr>
          <a:xfrm>
            <a:off x="659219" y="122892"/>
            <a:ext cx="11025680" cy="1072072"/>
          </a:xfrm>
        </p:spPr>
        <p:txBody>
          <a:bodyPr>
            <a:noAutofit/>
          </a:bodyPr>
          <a:lstStyle/>
          <a:p>
            <a:r>
              <a:rPr lang="en-US" sz="3300"/>
              <a:t>Information Protection Container Sensitivity Labels</a:t>
            </a:r>
          </a:p>
        </p:txBody>
      </p:sp>
      <p:graphicFrame>
        <p:nvGraphicFramePr>
          <p:cNvPr id="3" name="Table 2">
            <a:extLst>
              <a:ext uri="{FF2B5EF4-FFF2-40B4-BE49-F238E27FC236}">
                <a16:creationId xmlns:a16="http://schemas.microsoft.com/office/drawing/2014/main" id="{8F3FE326-49C5-51A1-5CA4-AD91633C039A}"/>
              </a:ext>
            </a:extLst>
          </p:cNvPr>
          <p:cNvGraphicFramePr>
            <a:graphicFrameLocks noGrp="1"/>
          </p:cNvGraphicFramePr>
          <p:nvPr>
            <p:extLst>
              <p:ext uri="{D42A27DB-BD31-4B8C-83A1-F6EECF244321}">
                <p14:modId xmlns:p14="http://schemas.microsoft.com/office/powerpoint/2010/main" val="1595121874"/>
              </p:ext>
            </p:extLst>
          </p:nvPr>
        </p:nvGraphicFramePr>
        <p:xfrm>
          <a:off x="207249" y="3618735"/>
          <a:ext cx="11777501" cy="2992548"/>
        </p:xfrm>
        <a:graphic>
          <a:graphicData uri="http://schemas.openxmlformats.org/drawingml/2006/table">
            <a:tbl>
              <a:tblPr firstRow="1" firstCol="1" bandRow="1"/>
              <a:tblGrid>
                <a:gridCol w="1730395">
                  <a:extLst>
                    <a:ext uri="{9D8B030D-6E8A-4147-A177-3AD203B41FA5}">
                      <a16:colId xmlns:a16="http://schemas.microsoft.com/office/drawing/2014/main" val="2789778509"/>
                    </a:ext>
                  </a:extLst>
                </a:gridCol>
                <a:gridCol w="1217657">
                  <a:extLst>
                    <a:ext uri="{9D8B030D-6E8A-4147-A177-3AD203B41FA5}">
                      <a16:colId xmlns:a16="http://schemas.microsoft.com/office/drawing/2014/main" val="2633634001"/>
                    </a:ext>
                  </a:extLst>
                </a:gridCol>
                <a:gridCol w="1815059">
                  <a:extLst>
                    <a:ext uri="{9D8B030D-6E8A-4147-A177-3AD203B41FA5}">
                      <a16:colId xmlns:a16="http://schemas.microsoft.com/office/drawing/2014/main" val="3388816978"/>
                    </a:ext>
                  </a:extLst>
                </a:gridCol>
                <a:gridCol w="1459679">
                  <a:extLst>
                    <a:ext uri="{9D8B030D-6E8A-4147-A177-3AD203B41FA5}">
                      <a16:colId xmlns:a16="http://schemas.microsoft.com/office/drawing/2014/main" val="1215491370"/>
                    </a:ext>
                  </a:extLst>
                </a:gridCol>
                <a:gridCol w="1544543">
                  <a:extLst>
                    <a:ext uri="{9D8B030D-6E8A-4147-A177-3AD203B41FA5}">
                      <a16:colId xmlns:a16="http://schemas.microsoft.com/office/drawing/2014/main" val="1477639526"/>
                    </a:ext>
                  </a:extLst>
                </a:gridCol>
                <a:gridCol w="2437603">
                  <a:extLst>
                    <a:ext uri="{9D8B030D-6E8A-4147-A177-3AD203B41FA5}">
                      <a16:colId xmlns:a16="http://schemas.microsoft.com/office/drawing/2014/main" val="3912310980"/>
                    </a:ext>
                  </a:extLst>
                </a:gridCol>
                <a:gridCol w="1572565">
                  <a:extLst>
                    <a:ext uri="{9D8B030D-6E8A-4147-A177-3AD203B41FA5}">
                      <a16:colId xmlns:a16="http://schemas.microsoft.com/office/drawing/2014/main" val="1791264601"/>
                    </a:ext>
                  </a:extLst>
                </a:gridCol>
              </a:tblGrid>
              <a:tr h="399871">
                <a:tc gridSpan="7">
                  <a:txBody>
                    <a:bodyPr/>
                    <a:lstStyle/>
                    <a:p>
                      <a:pPr marL="0" marR="0" algn="l">
                        <a:lnSpc>
                          <a:spcPct val="107000"/>
                        </a:lnSpc>
                        <a:spcBef>
                          <a:spcPts val="0"/>
                        </a:spcBef>
                        <a:spcAft>
                          <a:spcPts val="0"/>
                        </a:spcAft>
                      </a:pPr>
                      <a:r>
                        <a:rPr lang="en-US" sz="1800" b="1">
                          <a:effectLst/>
                          <a:latin typeface="Calibri"/>
                          <a:ea typeface="Calibri" panose="020F0502020204030204" pitchFamily="34" charset="0"/>
                          <a:cs typeface="Times New Roman"/>
                        </a:rPr>
                        <a:t>What users will see when they create or label a Team/Group/Site</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hMerge="1">
                  <a:txBody>
                    <a:bodyPr/>
                    <a:lstStyle/>
                    <a:p>
                      <a:pPr marL="0" marR="0" algn="l">
                        <a:lnSpc>
                          <a:spcPct val="107000"/>
                        </a:lnSpc>
                        <a:spcBef>
                          <a:spcPts val="0"/>
                        </a:spcBef>
                        <a:spcAft>
                          <a:spcPts val="0"/>
                        </a:spcAft>
                      </a:pPr>
                      <a:endParaRPr lang="en-US" sz="1400">
                        <a:effectLst/>
                        <a:latin typeface="Calibri"/>
                        <a:ea typeface="Calibri" panose="020F0502020204030204" pitchFamily="34" charset="0"/>
                        <a:cs typeface="Times New Roman"/>
                      </a:endParaRPr>
                    </a:p>
                  </a:txBody>
                  <a:tcPr marL="49233" marR="49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hMerge="1">
                  <a:txBody>
                    <a:bodyPr/>
                    <a:lstStyle/>
                    <a:p>
                      <a:pPr marL="0" marR="0" algn="l">
                        <a:lnSpc>
                          <a:spcPct val="107000"/>
                        </a:lnSpc>
                        <a:spcBef>
                          <a:spcPts val="0"/>
                        </a:spcBef>
                        <a:spcAft>
                          <a:spcPts val="0"/>
                        </a:spcAft>
                      </a:pPr>
                      <a:endParaRPr lang="en-US" sz="1400">
                        <a:effectLst/>
                        <a:latin typeface="Calibri"/>
                        <a:ea typeface="Calibri" panose="020F0502020204030204" pitchFamily="34" charset="0"/>
                        <a:cs typeface="Times New Roman"/>
                      </a:endParaRPr>
                    </a:p>
                  </a:txBody>
                  <a:tcPr marL="49233" marR="49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hMerge="1">
                  <a:txBody>
                    <a:bodyPr/>
                    <a:lstStyle/>
                    <a:p>
                      <a:pPr marL="0" marR="0" algn="l">
                        <a:lnSpc>
                          <a:spcPct val="107000"/>
                        </a:lnSpc>
                        <a:spcBef>
                          <a:spcPts val="0"/>
                        </a:spcBef>
                        <a:spcAft>
                          <a:spcPts val="0"/>
                        </a:spcAft>
                      </a:pPr>
                      <a:endParaRPr lang="en-US" sz="1400">
                        <a:effectLst/>
                        <a:latin typeface="Calibri"/>
                        <a:ea typeface="Calibri" panose="020F0502020204030204" pitchFamily="34" charset="0"/>
                        <a:cs typeface="Times New Roman"/>
                      </a:endParaRPr>
                    </a:p>
                  </a:txBody>
                  <a:tcPr marL="49233" marR="49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hMerge="1">
                  <a:txBody>
                    <a:bodyPr/>
                    <a:lstStyle/>
                    <a:p>
                      <a:pPr marL="0" marR="0" algn="l">
                        <a:lnSpc>
                          <a:spcPct val="107000"/>
                        </a:lnSpc>
                        <a:spcBef>
                          <a:spcPts val="0"/>
                        </a:spcBef>
                        <a:spcAft>
                          <a:spcPts val="0"/>
                        </a:spcAft>
                      </a:pPr>
                      <a:endParaRPr lang="en-US" sz="1400">
                        <a:effectLst/>
                        <a:latin typeface="Calibri"/>
                        <a:ea typeface="Calibri" panose="020F0502020204030204" pitchFamily="34" charset="0"/>
                        <a:cs typeface="Times New Roman"/>
                      </a:endParaRPr>
                    </a:p>
                  </a:txBody>
                  <a:tcPr marL="49233" marR="49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hMerge="1">
                  <a:txBody>
                    <a:bodyPr/>
                    <a:lstStyle/>
                    <a:p>
                      <a:pPr marL="0" marR="0" algn="l">
                        <a:lnSpc>
                          <a:spcPct val="107000"/>
                        </a:lnSpc>
                        <a:spcBef>
                          <a:spcPts val="0"/>
                        </a:spcBef>
                        <a:spcAft>
                          <a:spcPts val="0"/>
                        </a:spcAft>
                      </a:pPr>
                      <a:endParaRPr lang="en-US" sz="1400">
                        <a:effectLst/>
                        <a:latin typeface="Calibri"/>
                        <a:ea typeface="Calibri" panose="020F0502020204030204" pitchFamily="34" charset="0"/>
                        <a:cs typeface="Times New Roman"/>
                      </a:endParaRPr>
                    </a:p>
                  </a:txBody>
                  <a:tcPr marL="49233" marR="49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hMerge="1">
                  <a:txBody>
                    <a:bodyPr/>
                    <a:lstStyle/>
                    <a:p>
                      <a:pPr marL="0" marR="0" algn="l" defTabSz="932742" rtl="0" eaLnBrk="1" latinLnBrk="0" hangingPunct="1">
                        <a:lnSpc>
                          <a:spcPct val="107000"/>
                        </a:lnSpc>
                        <a:spcBef>
                          <a:spcPts val="0"/>
                        </a:spcBef>
                        <a:spcAft>
                          <a:spcPts val="0"/>
                        </a:spcAft>
                      </a:pPr>
                      <a:endParaRPr lang="en-US" sz="1400" b="1" kern="1200">
                        <a:solidFill>
                          <a:srgbClr val="FFFFFF"/>
                        </a:solidFill>
                        <a:effectLst/>
                        <a:latin typeface="Calibri"/>
                        <a:ea typeface="Calibri" panose="020F0502020204030204" pitchFamily="34" charset="0"/>
                        <a:cs typeface="Times New Roman"/>
                      </a:endParaRPr>
                    </a:p>
                  </a:txBody>
                  <a:tcPr marL="49233" marR="492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extLst>
                  <a:ext uri="{0D108BD9-81ED-4DB2-BD59-A6C34878D82A}">
                    <a16:rowId xmlns:a16="http://schemas.microsoft.com/office/drawing/2014/main" val="4268591676"/>
                  </a:ext>
                </a:extLst>
              </a:tr>
              <a:tr h="442983">
                <a:tc>
                  <a:txBody>
                    <a:bodyPr/>
                    <a:lstStyle/>
                    <a:p>
                      <a:pPr marL="0" marR="0" algn="l">
                        <a:lnSpc>
                          <a:spcPct val="107000"/>
                        </a:lnSpc>
                        <a:spcBef>
                          <a:spcPts val="0"/>
                        </a:spcBef>
                        <a:spcAft>
                          <a:spcPts val="0"/>
                        </a:spcAft>
                      </a:pPr>
                      <a:r>
                        <a:rPr lang="en-US" sz="1400" b="1">
                          <a:solidFill>
                            <a:schemeClr val="tx1"/>
                          </a:solidFill>
                          <a:effectLst/>
                          <a:latin typeface="Calibri"/>
                          <a:ea typeface="Calibri" panose="020F0502020204030204" pitchFamily="34" charset="0"/>
                          <a:cs typeface="Times New Roman"/>
                        </a:rPr>
                        <a:t>Parent Label</a:t>
                      </a:r>
                      <a:endParaRPr lang="en-US" sz="1400">
                        <a:solidFill>
                          <a:schemeClr val="tx1"/>
                        </a:solidFill>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l">
                        <a:lnSpc>
                          <a:spcPct val="107000"/>
                        </a:lnSpc>
                        <a:spcBef>
                          <a:spcPts val="0"/>
                        </a:spcBef>
                        <a:spcAft>
                          <a:spcPts val="0"/>
                        </a:spcAft>
                      </a:pPr>
                      <a:r>
                        <a:rPr lang="en-US" sz="1400" b="1">
                          <a:solidFill>
                            <a:schemeClr val="tx1"/>
                          </a:solidFill>
                          <a:effectLst/>
                          <a:latin typeface="Calibri"/>
                          <a:ea typeface="Calibri" panose="020F0502020204030204" pitchFamily="34" charset="0"/>
                          <a:cs typeface="Times New Roman"/>
                        </a:rPr>
                        <a:t>Child Label</a:t>
                      </a:r>
                      <a:endParaRPr lang="en-US" sz="1400">
                        <a:solidFill>
                          <a:schemeClr val="tx1"/>
                        </a:solidFill>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l">
                        <a:lnSpc>
                          <a:spcPct val="107000"/>
                        </a:lnSpc>
                        <a:spcBef>
                          <a:spcPts val="0"/>
                        </a:spcBef>
                        <a:spcAft>
                          <a:spcPts val="0"/>
                        </a:spcAft>
                      </a:pPr>
                      <a:r>
                        <a:rPr lang="en-US" sz="1400" b="1">
                          <a:solidFill>
                            <a:schemeClr val="tx1"/>
                          </a:solidFill>
                          <a:effectLst/>
                          <a:latin typeface="Calibri"/>
                          <a:ea typeface="Calibri" panose="020F0502020204030204" pitchFamily="34" charset="0"/>
                          <a:cs typeface="Times New Roman"/>
                        </a:rPr>
                        <a:t>Container/Item Label</a:t>
                      </a:r>
                      <a:endParaRPr lang="en-US" sz="1400">
                        <a:solidFill>
                          <a:schemeClr val="tx1"/>
                        </a:solidFill>
                        <a:effectLst/>
                        <a:latin typeface="Calibri"/>
                        <a:ea typeface="Calibri" panose="020F0502020204030204" pitchFamily="34" charset="0"/>
                        <a:cs typeface="Times New Roman"/>
                      </a:endParaRPr>
                    </a:p>
                    <a:p>
                      <a:pPr marL="0" marR="0" algn="l">
                        <a:lnSpc>
                          <a:spcPct val="107000"/>
                        </a:lnSpc>
                        <a:spcBef>
                          <a:spcPts val="0"/>
                        </a:spcBef>
                        <a:spcAft>
                          <a:spcPts val="0"/>
                        </a:spcAft>
                      </a:pPr>
                      <a:r>
                        <a:rPr lang="en-US" sz="1400" b="1">
                          <a:solidFill>
                            <a:schemeClr val="tx1"/>
                          </a:solidFill>
                          <a:effectLst/>
                          <a:latin typeface="Calibri"/>
                          <a:ea typeface="Calibri" panose="020F0502020204030204" pitchFamily="34" charset="0"/>
                          <a:cs typeface="Times New Roman"/>
                        </a:rPr>
                        <a:t>or Both</a:t>
                      </a:r>
                      <a:endParaRPr lang="en-US" sz="1400">
                        <a:solidFill>
                          <a:schemeClr val="tx1"/>
                        </a:solidFill>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l">
                        <a:lnSpc>
                          <a:spcPct val="107000"/>
                        </a:lnSpc>
                        <a:spcBef>
                          <a:spcPts val="0"/>
                        </a:spcBef>
                        <a:spcAft>
                          <a:spcPts val="0"/>
                        </a:spcAft>
                      </a:pPr>
                      <a:r>
                        <a:rPr lang="en-US" sz="1400" b="1">
                          <a:solidFill>
                            <a:srgbClr val="FFFFFF"/>
                          </a:solidFill>
                          <a:effectLst/>
                          <a:latin typeface="Calibri"/>
                          <a:ea typeface="Calibri" panose="020F0502020204030204" pitchFamily="34" charset="0"/>
                          <a:cs typeface="Times New Roman"/>
                        </a:rPr>
                        <a:t>External Guest Policy</a:t>
                      </a:r>
                      <a:endParaRPr lang="en-US" sz="1400">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9474"/>
                    </a:solidFill>
                  </a:tcPr>
                </a:tc>
                <a:tc>
                  <a:txBody>
                    <a:bodyPr/>
                    <a:lstStyle/>
                    <a:p>
                      <a:pPr marL="0" marR="0" algn="l">
                        <a:lnSpc>
                          <a:spcPct val="107000"/>
                        </a:lnSpc>
                        <a:spcBef>
                          <a:spcPts val="0"/>
                        </a:spcBef>
                        <a:spcAft>
                          <a:spcPts val="0"/>
                        </a:spcAft>
                      </a:pPr>
                      <a:r>
                        <a:rPr lang="en-US" sz="1400" b="1">
                          <a:solidFill>
                            <a:srgbClr val="FFFFFF"/>
                          </a:solidFill>
                          <a:effectLst/>
                          <a:latin typeface="Calibri"/>
                          <a:ea typeface="Calibri" panose="020F0502020204030204" pitchFamily="34" charset="0"/>
                          <a:cs typeface="Times New Roman"/>
                        </a:rPr>
                        <a:t>Privacy Policy Options</a:t>
                      </a:r>
                      <a:endParaRPr lang="en-US" sz="1400">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2CAF"/>
                    </a:solidFill>
                  </a:tcPr>
                </a:tc>
                <a:tc>
                  <a:txBody>
                    <a:bodyPr/>
                    <a:lstStyle/>
                    <a:p>
                      <a:pPr marL="0" marR="0" algn="l" defTabSz="685775" rtl="0" eaLnBrk="1" latinLnBrk="0" hangingPunct="1">
                        <a:lnSpc>
                          <a:spcPct val="107000"/>
                        </a:lnSpc>
                        <a:spcBef>
                          <a:spcPts val="0"/>
                        </a:spcBef>
                        <a:spcAft>
                          <a:spcPts val="0"/>
                        </a:spcAft>
                      </a:pPr>
                      <a:r>
                        <a:rPr lang="en-US" sz="1400" b="1" kern="1200">
                          <a:solidFill>
                            <a:srgbClr val="545454"/>
                          </a:solidFill>
                          <a:effectLst/>
                          <a:latin typeface="Calibri"/>
                          <a:ea typeface="Calibri" panose="020F0502020204030204" pitchFamily="34" charset="0"/>
                          <a:cs typeface="Times New Roman"/>
                        </a:rPr>
                        <a:t>Default library label</a:t>
                      </a:r>
                      <a:endParaRPr lang="en-US" sz="1400" b="0" kern="1200">
                        <a:solidFill>
                          <a:srgbClr val="545454"/>
                        </a:solidFill>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l" defTabSz="685775" rtl="0" eaLnBrk="1" latinLnBrk="0" hangingPunct="1">
                        <a:lnSpc>
                          <a:spcPct val="107000"/>
                        </a:lnSpc>
                        <a:spcBef>
                          <a:spcPts val="0"/>
                        </a:spcBef>
                        <a:spcAft>
                          <a:spcPts val="0"/>
                        </a:spcAft>
                      </a:pPr>
                      <a:r>
                        <a:rPr lang="en-US" sz="1400" b="1" kern="1200">
                          <a:solidFill>
                            <a:srgbClr val="545454"/>
                          </a:solidFill>
                          <a:effectLst/>
                          <a:latin typeface="Calibri"/>
                          <a:ea typeface="Calibri" panose="020F0502020204030204" pitchFamily="34" charset="0"/>
                          <a:cs typeface="Times New Roman"/>
                        </a:rPr>
                        <a:t>Default sharing</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extLst>
                  <a:ext uri="{0D108BD9-81ED-4DB2-BD59-A6C34878D82A}">
                    <a16:rowId xmlns:a16="http://schemas.microsoft.com/office/drawing/2014/main" val="3175560394"/>
                  </a:ext>
                </a:extLst>
              </a:tr>
              <a:tr h="336256">
                <a:tc>
                  <a:txBody>
                    <a:bodyPr/>
                    <a:lstStyle/>
                    <a:p>
                      <a:pPr marL="0" marR="0" algn="l">
                        <a:lnSpc>
                          <a:spcPct val="107000"/>
                        </a:lnSpc>
                        <a:spcBef>
                          <a:spcPts val="0"/>
                        </a:spcBef>
                        <a:spcAft>
                          <a:spcPts val="0"/>
                        </a:spcAft>
                      </a:pPr>
                      <a:r>
                        <a:rPr lang="en-US" sz="1400">
                          <a:solidFill>
                            <a:srgbClr val="000000"/>
                          </a:solidFill>
                          <a:effectLst/>
                          <a:latin typeface="Calibri"/>
                          <a:ea typeface="Calibri" panose="020F0502020204030204" pitchFamily="34" charset="0"/>
                          <a:cs typeface="Times New Roman"/>
                        </a:rPr>
                        <a:t>General</a:t>
                      </a:r>
                      <a:endParaRPr lang="en-US" sz="1400">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l">
                        <a:lnSpc>
                          <a:spcPct val="107000"/>
                        </a:lnSpc>
                        <a:spcBef>
                          <a:spcPts val="0"/>
                        </a:spcBef>
                        <a:spcAft>
                          <a:spcPts val="0"/>
                        </a:spcAft>
                      </a:pPr>
                      <a:endParaRPr lang="en-US" sz="1400">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l">
                        <a:lnSpc>
                          <a:spcPct val="107000"/>
                        </a:lnSpc>
                        <a:spcBef>
                          <a:spcPts val="0"/>
                        </a:spcBef>
                        <a:spcAft>
                          <a:spcPts val="0"/>
                        </a:spcAft>
                      </a:pPr>
                      <a:r>
                        <a:rPr lang="en-US" sz="1400" b="0">
                          <a:solidFill>
                            <a:srgbClr val="000000"/>
                          </a:solidFill>
                          <a:effectLst/>
                          <a:latin typeface="Calibri"/>
                          <a:ea typeface="Calibri" panose="020F0502020204030204" pitchFamily="34" charset="0"/>
                          <a:cs typeface="Times New Roman"/>
                        </a:rPr>
                        <a:t>Both</a:t>
                      </a:r>
                      <a:endParaRPr lang="en-US" sz="1400" b="0">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l">
                        <a:lnSpc>
                          <a:spcPct val="107000"/>
                        </a:lnSpc>
                        <a:spcBef>
                          <a:spcPts val="0"/>
                        </a:spcBef>
                        <a:spcAft>
                          <a:spcPts val="0"/>
                        </a:spcAft>
                      </a:pPr>
                      <a:r>
                        <a:rPr lang="en-US" sz="1400">
                          <a:solidFill>
                            <a:srgbClr val="000000"/>
                          </a:solidFill>
                          <a:effectLst/>
                          <a:latin typeface="Calibri"/>
                          <a:ea typeface="Calibri" panose="020F0502020204030204" pitchFamily="34" charset="0"/>
                          <a:cs typeface="Times New Roman"/>
                        </a:rPr>
                        <a:t>Allowed</a:t>
                      </a:r>
                      <a:endParaRPr lang="en-US" sz="1400">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l">
                        <a:lnSpc>
                          <a:spcPct val="107000"/>
                        </a:lnSpc>
                        <a:spcBef>
                          <a:spcPts val="0"/>
                        </a:spcBef>
                        <a:spcAft>
                          <a:spcPts val="0"/>
                        </a:spcAft>
                      </a:pPr>
                      <a:r>
                        <a:rPr lang="en-US" sz="1400">
                          <a:solidFill>
                            <a:srgbClr val="000000"/>
                          </a:solidFill>
                          <a:effectLst/>
                          <a:latin typeface="Calibri"/>
                          <a:ea typeface="Calibri" panose="020F0502020204030204" pitchFamily="34" charset="0"/>
                          <a:cs typeface="Times New Roman"/>
                        </a:rPr>
                        <a:t>Private OR Public</a:t>
                      </a:r>
                      <a:endParaRPr lang="en-US" sz="1400">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l">
                        <a:lnSpc>
                          <a:spcPct val="107000"/>
                        </a:lnSpc>
                        <a:spcBef>
                          <a:spcPts val="0"/>
                        </a:spcBef>
                        <a:spcAft>
                          <a:spcPts val="0"/>
                        </a:spcAft>
                      </a:pPr>
                      <a:r>
                        <a:rPr lang="en-US" sz="1400">
                          <a:solidFill>
                            <a:srgbClr val="000000"/>
                          </a:solidFill>
                          <a:effectLst/>
                          <a:latin typeface="Calibri"/>
                          <a:ea typeface="Calibri" panose="020F0502020204030204" pitchFamily="34" charset="0"/>
                          <a:cs typeface="Times New Roman"/>
                        </a:rPr>
                        <a:t>General</a:t>
                      </a:r>
                      <a:endParaRPr lang="en-US" sz="1400">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32742" rtl="0" eaLnBrk="1" fontAlgn="auto" latinLnBrk="0" hangingPunct="1">
                        <a:lnSpc>
                          <a:spcPct val="107000"/>
                        </a:lnSpc>
                        <a:spcBef>
                          <a:spcPts val="0"/>
                        </a:spcBef>
                        <a:spcAft>
                          <a:spcPts val="0"/>
                        </a:spcAft>
                        <a:buClrTx/>
                        <a:buSzTx/>
                        <a:buFontTx/>
                        <a:buNone/>
                        <a:tabLst/>
                        <a:defRPr/>
                      </a:pPr>
                      <a:r>
                        <a:rPr lang="en-US" sz="1400" kern="1200">
                          <a:solidFill>
                            <a:srgbClr val="000000"/>
                          </a:solidFill>
                          <a:effectLst/>
                          <a:latin typeface="Calibri"/>
                          <a:ea typeface="Calibri" panose="020F0502020204030204" pitchFamily="34" charset="0"/>
                          <a:cs typeface="Times New Roman"/>
                        </a:rPr>
                        <a:t>People in Microsoft</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2124292"/>
                  </a:ext>
                </a:extLst>
              </a:tr>
              <a:tr h="236287">
                <a:tc>
                  <a:txBody>
                    <a:bodyPr/>
                    <a:lstStyle/>
                    <a:p>
                      <a:pPr marL="0" marR="0" algn="l">
                        <a:lnSpc>
                          <a:spcPct val="107000"/>
                        </a:lnSpc>
                        <a:spcBef>
                          <a:spcPts val="0"/>
                        </a:spcBef>
                        <a:spcAft>
                          <a:spcPts val="0"/>
                        </a:spcAft>
                      </a:pPr>
                      <a:r>
                        <a:rPr lang="en-US" sz="1400" b="1">
                          <a:solidFill>
                            <a:schemeClr val="bg1"/>
                          </a:solidFill>
                          <a:effectLst/>
                          <a:latin typeface="Calibri"/>
                          <a:ea typeface="Calibri" panose="020F0502020204030204" pitchFamily="34" charset="0"/>
                          <a:cs typeface="Times New Roman"/>
                        </a:rPr>
                        <a:t>Confidential</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marL="0" marR="0" algn="l">
                        <a:lnSpc>
                          <a:spcPct val="107000"/>
                        </a:lnSpc>
                        <a:spcBef>
                          <a:spcPts val="0"/>
                        </a:spcBef>
                        <a:spcAft>
                          <a:spcPts val="800"/>
                        </a:spcAft>
                      </a:pPr>
                      <a:endParaRPr lang="en-US" sz="1400" b="1">
                        <a:effectLst/>
                        <a:latin typeface="Calibri"/>
                        <a:ea typeface="Calibri" panose="020F0502020204030204" pitchFamily="34" charset="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a:txBody>
                    <a:bodyPr/>
                    <a:lstStyle/>
                    <a:p>
                      <a:pPr marL="0" marR="0" algn="l">
                        <a:lnSpc>
                          <a:spcPct val="107000"/>
                        </a:lnSpc>
                        <a:spcBef>
                          <a:spcPts val="0"/>
                        </a:spcBef>
                        <a:spcAft>
                          <a:spcPts val="80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531609"/>
                  </a:ext>
                </a:extLst>
              </a:tr>
              <a:tr h="442983">
                <a:tc>
                  <a:txBody>
                    <a:bodyPr/>
                    <a:lstStyle/>
                    <a:p>
                      <a:pPr marL="0" marR="0" algn="l">
                        <a:lnSpc>
                          <a:spcPct val="107000"/>
                        </a:lnSpc>
                        <a:spcBef>
                          <a:spcPts val="0"/>
                        </a:spcBef>
                        <a:spcAft>
                          <a:spcPts val="0"/>
                        </a:spcAft>
                      </a:pPr>
                      <a:endParaRPr lang="en-US" sz="1400">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l">
                        <a:lnSpc>
                          <a:spcPct val="107000"/>
                        </a:lnSpc>
                        <a:spcBef>
                          <a:spcPts val="0"/>
                        </a:spcBef>
                        <a:spcAft>
                          <a:spcPts val="0"/>
                        </a:spcAft>
                      </a:pPr>
                      <a:r>
                        <a:rPr lang="en-US" sz="1400">
                          <a:solidFill>
                            <a:srgbClr val="000000"/>
                          </a:solidFill>
                          <a:effectLst/>
                          <a:latin typeface="Calibri"/>
                          <a:ea typeface="Calibri" panose="020F0502020204030204" pitchFamily="34" charset="0"/>
                          <a:cs typeface="Times New Roman"/>
                        </a:rPr>
                        <a:t>Internal and NDA external</a:t>
                      </a:r>
                      <a:endParaRPr lang="en-US" sz="1400">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l">
                        <a:lnSpc>
                          <a:spcPct val="107000"/>
                        </a:lnSpc>
                        <a:spcBef>
                          <a:spcPts val="0"/>
                        </a:spcBef>
                        <a:spcAft>
                          <a:spcPts val="0"/>
                        </a:spcAft>
                      </a:pPr>
                      <a:r>
                        <a:rPr lang="en-US" sz="1400" b="0">
                          <a:solidFill>
                            <a:srgbClr val="000000"/>
                          </a:solidFill>
                          <a:effectLst/>
                          <a:latin typeface="Calibri"/>
                          <a:ea typeface="Calibri" panose="020F0502020204030204" pitchFamily="34" charset="0"/>
                          <a:cs typeface="Times New Roman"/>
                        </a:rPr>
                        <a:t>Container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l">
                        <a:lnSpc>
                          <a:spcPct val="107000"/>
                        </a:lnSpc>
                        <a:spcBef>
                          <a:spcPts val="0"/>
                        </a:spcBef>
                        <a:spcAft>
                          <a:spcPts val="0"/>
                        </a:spcAft>
                      </a:pPr>
                      <a:r>
                        <a:rPr lang="en-US" sz="1400">
                          <a:solidFill>
                            <a:srgbClr val="000000"/>
                          </a:solidFill>
                          <a:effectLst/>
                          <a:latin typeface="Calibri"/>
                          <a:ea typeface="Calibri" panose="020F0502020204030204" pitchFamily="34" charset="0"/>
                          <a:cs typeface="Times New Roman"/>
                        </a:rPr>
                        <a:t>Allowed</a:t>
                      </a:r>
                      <a:endParaRPr lang="en-US" sz="1400">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l">
                        <a:lnSpc>
                          <a:spcPct val="107000"/>
                        </a:lnSpc>
                        <a:spcBef>
                          <a:spcPts val="0"/>
                        </a:spcBef>
                        <a:spcAft>
                          <a:spcPts val="0"/>
                        </a:spcAft>
                      </a:pPr>
                      <a:r>
                        <a:rPr lang="en-US" sz="1400">
                          <a:solidFill>
                            <a:srgbClr val="000000"/>
                          </a:solidFill>
                          <a:effectLst/>
                          <a:latin typeface="Calibri"/>
                          <a:ea typeface="Calibri" panose="020F0502020204030204" pitchFamily="34" charset="0"/>
                          <a:cs typeface="Times New Roman"/>
                        </a:rPr>
                        <a:t>Private</a:t>
                      </a:r>
                      <a:endParaRPr lang="en-US" sz="1400">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32742" rtl="0" eaLnBrk="1" fontAlgn="auto" latinLnBrk="0" hangingPunct="1">
                        <a:lnSpc>
                          <a:spcPct val="107000"/>
                        </a:lnSpc>
                        <a:spcBef>
                          <a:spcPts val="0"/>
                        </a:spcBef>
                        <a:spcAft>
                          <a:spcPts val="0"/>
                        </a:spcAft>
                        <a:buClrTx/>
                        <a:buSzTx/>
                        <a:buFontTx/>
                        <a:buNone/>
                        <a:tabLst/>
                        <a:defRPr/>
                      </a:pPr>
                      <a:r>
                        <a:rPr lang="en-US" sz="1400">
                          <a:solidFill>
                            <a:srgbClr val="000000"/>
                          </a:solidFill>
                          <a:effectLst/>
                          <a:latin typeface="Calibri"/>
                          <a:ea typeface="Calibri" panose="020F0502020204030204" pitchFamily="34" charset="0"/>
                          <a:cs typeface="Times New Roman"/>
                        </a:rPr>
                        <a:t>Confidential \ </a:t>
                      </a:r>
                      <a:r>
                        <a:rPr lang="en-US" sz="1400" kern="1200">
                          <a:solidFill>
                            <a:srgbClr val="000000"/>
                          </a:solidFill>
                          <a:effectLst/>
                          <a:latin typeface="Calibri"/>
                          <a:ea typeface="Calibri" panose="020F0502020204030204" pitchFamily="34" charset="0"/>
                          <a:cs typeface="Times New Roman"/>
                        </a:rPr>
                        <a:t>Any User</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32742" rtl="0" eaLnBrk="1" fontAlgn="auto" latinLnBrk="0" hangingPunct="1">
                        <a:lnSpc>
                          <a:spcPct val="107000"/>
                        </a:lnSpc>
                        <a:spcBef>
                          <a:spcPts val="0"/>
                        </a:spcBef>
                        <a:spcAft>
                          <a:spcPts val="0"/>
                        </a:spcAft>
                        <a:buClrTx/>
                        <a:buSzTx/>
                        <a:buFontTx/>
                        <a:buNone/>
                        <a:tabLst/>
                        <a:defRPr/>
                      </a:pPr>
                      <a:r>
                        <a:rPr lang="en-US" sz="1400" kern="1200">
                          <a:solidFill>
                            <a:srgbClr val="000000"/>
                          </a:solidFill>
                          <a:effectLst/>
                          <a:latin typeface="Calibri"/>
                          <a:ea typeface="Calibri" panose="020F0502020204030204" pitchFamily="34" charset="0"/>
                          <a:cs typeface="Times New Roman"/>
                        </a:rPr>
                        <a:t>People in Microsoft</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913654800"/>
                  </a:ext>
                </a:extLst>
              </a:tr>
              <a:tr h="442983">
                <a:tc>
                  <a:txBody>
                    <a:bodyPr/>
                    <a:lstStyle/>
                    <a:p>
                      <a:pPr marL="0" marR="0" algn="l">
                        <a:lnSpc>
                          <a:spcPct val="107000"/>
                        </a:lnSpc>
                        <a:spcBef>
                          <a:spcPts val="0"/>
                        </a:spcBef>
                        <a:spcAft>
                          <a:spcPts val="0"/>
                        </a:spcAft>
                      </a:pPr>
                      <a:endParaRPr lang="en-US" sz="1400" b="1">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C8E"/>
                    </a:solidFill>
                  </a:tcPr>
                </a:tc>
                <a:tc>
                  <a:txBody>
                    <a:bodyPr/>
                    <a:lstStyle/>
                    <a:p>
                      <a:pPr marL="0" marR="0" algn="l">
                        <a:lnSpc>
                          <a:spcPct val="107000"/>
                        </a:lnSpc>
                        <a:spcBef>
                          <a:spcPts val="0"/>
                        </a:spcBef>
                        <a:spcAft>
                          <a:spcPts val="0"/>
                        </a:spcAft>
                      </a:pPr>
                      <a:r>
                        <a:rPr lang="en-US" sz="1400" b="1">
                          <a:solidFill>
                            <a:srgbClr val="000000"/>
                          </a:solidFill>
                          <a:effectLst/>
                          <a:latin typeface="Calibri"/>
                          <a:ea typeface="Calibri" panose="020F0502020204030204" pitchFamily="34" charset="0"/>
                          <a:cs typeface="Times New Roman"/>
                        </a:rPr>
                        <a:t>Internal Only</a:t>
                      </a:r>
                      <a:endParaRPr lang="en-US" sz="1400" b="1">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C8E"/>
                    </a:solidFill>
                  </a:tcPr>
                </a:tc>
                <a:tc>
                  <a:txBody>
                    <a:bodyPr/>
                    <a:lstStyle/>
                    <a:p>
                      <a:pPr marL="0" marR="0" algn="l">
                        <a:lnSpc>
                          <a:spcPct val="107000"/>
                        </a:lnSpc>
                        <a:spcBef>
                          <a:spcPts val="0"/>
                        </a:spcBef>
                        <a:spcAft>
                          <a:spcPts val="0"/>
                        </a:spcAft>
                      </a:pPr>
                      <a:r>
                        <a:rPr lang="en-US" sz="1400" b="0">
                          <a:solidFill>
                            <a:srgbClr val="000000"/>
                          </a:solidFill>
                          <a:effectLst/>
                          <a:latin typeface="Calibri"/>
                          <a:ea typeface="Calibri" panose="020F0502020204030204" pitchFamily="34" charset="0"/>
                          <a:cs typeface="Times New Roman"/>
                        </a:rPr>
                        <a:t>Container</a:t>
                      </a:r>
                      <a:endParaRPr lang="en-US" sz="1400" b="0">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C8E"/>
                    </a:solidFill>
                  </a:tcPr>
                </a:tc>
                <a:tc>
                  <a:txBody>
                    <a:bodyPr/>
                    <a:lstStyle/>
                    <a:p>
                      <a:pPr marL="0" marR="0" algn="l">
                        <a:lnSpc>
                          <a:spcPct val="107000"/>
                        </a:lnSpc>
                        <a:spcBef>
                          <a:spcPts val="0"/>
                        </a:spcBef>
                        <a:spcAft>
                          <a:spcPts val="0"/>
                        </a:spcAft>
                      </a:pPr>
                      <a:r>
                        <a:rPr lang="en-US" sz="1400">
                          <a:solidFill>
                            <a:srgbClr val="000000"/>
                          </a:solidFill>
                          <a:effectLst/>
                          <a:latin typeface="Calibri"/>
                          <a:ea typeface="Calibri" panose="020F0502020204030204" pitchFamily="34" charset="0"/>
                          <a:cs typeface="Times New Roman"/>
                        </a:rPr>
                        <a:t>Not Allowed</a:t>
                      </a:r>
                      <a:endParaRPr lang="en-US" sz="1400">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C8E"/>
                    </a:solidFill>
                  </a:tcPr>
                </a:tc>
                <a:tc>
                  <a:txBody>
                    <a:bodyPr/>
                    <a:lstStyle/>
                    <a:p>
                      <a:pPr marL="0" marR="0" algn="l">
                        <a:lnSpc>
                          <a:spcPct val="107000"/>
                        </a:lnSpc>
                        <a:spcBef>
                          <a:spcPts val="0"/>
                        </a:spcBef>
                        <a:spcAft>
                          <a:spcPts val="0"/>
                        </a:spcAft>
                      </a:pPr>
                      <a:r>
                        <a:rPr lang="en-US" sz="1400">
                          <a:solidFill>
                            <a:srgbClr val="000000"/>
                          </a:solidFill>
                          <a:effectLst/>
                          <a:latin typeface="Calibri"/>
                          <a:ea typeface="Calibri" panose="020F0502020204030204" pitchFamily="34" charset="0"/>
                          <a:cs typeface="Times New Roman"/>
                        </a:rPr>
                        <a:t>Private</a:t>
                      </a:r>
                      <a:endParaRPr lang="en-US" sz="1400">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C8E"/>
                    </a:solidFill>
                  </a:tcPr>
                </a:tc>
                <a:tc>
                  <a:txBody>
                    <a:bodyPr/>
                    <a:lstStyle/>
                    <a:p>
                      <a:pPr marL="0" marR="0" lvl="0" indent="0" algn="l" defTabSz="685775" rtl="0" eaLnBrk="1" fontAlgn="auto" latinLnBrk="0" hangingPunct="1">
                        <a:lnSpc>
                          <a:spcPct val="107000"/>
                        </a:lnSpc>
                        <a:spcBef>
                          <a:spcPts val="0"/>
                        </a:spcBef>
                        <a:spcAft>
                          <a:spcPts val="0"/>
                        </a:spcAft>
                        <a:buClrTx/>
                        <a:buSzTx/>
                        <a:buFontTx/>
                        <a:buNone/>
                        <a:tabLst/>
                        <a:defRPr/>
                      </a:pPr>
                      <a:r>
                        <a:rPr lang="en-US" sz="1400" b="1">
                          <a:solidFill>
                            <a:srgbClr val="000000"/>
                          </a:solidFill>
                          <a:effectLst/>
                          <a:latin typeface="Calibri"/>
                          <a:ea typeface="Calibri" panose="020F0502020204030204" pitchFamily="34" charset="0"/>
                          <a:cs typeface="Times New Roman"/>
                        </a:rPr>
                        <a:t>Confidential \ MS Extended</a:t>
                      </a:r>
                      <a:endParaRPr lang="en-US" sz="1400" b="1">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C8E"/>
                    </a:solidFill>
                  </a:tcPr>
                </a:tc>
                <a:tc>
                  <a:txBody>
                    <a:bodyPr/>
                    <a:lstStyle/>
                    <a:p>
                      <a:pPr marL="0" marR="0" algn="l" defTabSz="685775" rtl="0" eaLnBrk="1" latinLnBrk="0" hangingPunct="1">
                        <a:lnSpc>
                          <a:spcPct val="107000"/>
                        </a:lnSpc>
                        <a:spcBef>
                          <a:spcPts val="0"/>
                        </a:spcBef>
                        <a:spcAft>
                          <a:spcPts val="0"/>
                        </a:spcAft>
                      </a:pPr>
                      <a:r>
                        <a:rPr lang="en-US" sz="1400" kern="1200">
                          <a:solidFill>
                            <a:srgbClr val="000000"/>
                          </a:solidFill>
                          <a:effectLst/>
                          <a:latin typeface="Calibri"/>
                          <a:ea typeface="Calibri" panose="020F0502020204030204" pitchFamily="34" charset="0"/>
                          <a:cs typeface="Times New Roman"/>
                        </a:rPr>
                        <a:t>People in Microsoft</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C8E"/>
                    </a:solidFill>
                  </a:tcPr>
                </a:tc>
                <a:extLst>
                  <a:ext uri="{0D108BD9-81ED-4DB2-BD59-A6C34878D82A}">
                    <a16:rowId xmlns:a16="http://schemas.microsoft.com/office/drawing/2014/main" val="2772912513"/>
                  </a:ext>
                </a:extLst>
              </a:tr>
              <a:tr h="237744">
                <a:tc>
                  <a:txBody>
                    <a:bodyPr/>
                    <a:lstStyle/>
                    <a:p>
                      <a:pPr marL="0" marR="0" algn="l">
                        <a:lnSpc>
                          <a:spcPct val="107000"/>
                        </a:lnSpc>
                        <a:spcBef>
                          <a:spcPts val="0"/>
                        </a:spcBef>
                        <a:spcAft>
                          <a:spcPts val="0"/>
                        </a:spcAft>
                      </a:pPr>
                      <a:r>
                        <a:rPr lang="en-US" sz="1400" b="1">
                          <a:solidFill>
                            <a:schemeClr val="bg1"/>
                          </a:solidFill>
                          <a:effectLst/>
                          <a:latin typeface="Calibri"/>
                          <a:ea typeface="Calibri" panose="020F0502020204030204" pitchFamily="34" charset="0"/>
                          <a:cs typeface="Times New Roman"/>
                        </a:rPr>
                        <a:t>Highly Confidential</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marL="0" marR="0" algn="l">
                        <a:lnSpc>
                          <a:spcPct val="107000"/>
                        </a:lnSpc>
                        <a:spcBef>
                          <a:spcPts val="0"/>
                        </a:spcBef>
                        <a:spcAft>
                          <a:spcPts val="800"/>
                        </a:spcAft>
                      </a:pPr>
                      <a:endParaRPr lang="en-US" sz="1400" b="0">
                        <a:effectLst/>
                        <a:latin typeface="Calibri"/>
                        <a:ea typeface="Calibri" panose="020F0502020204030204" pitchFamily="34" charset="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a:txBody>
                    <a:bodyPr/>
                    <a:lstStyle/>
                    <a:p>
                      <a:pPr marL="0" marR="0" algn="l">
                        <a:lnSpc>
                          <a:spcPct val="107000"/>
                        </a:lnSpc>
                        <a:spcBef>
                          <a:spcPts val="0"/>
                        </a:spcBef>
                        <a:spcAft>
                          <a:spcPts val="80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482577"/>
                  </a:ext>
                </a:extLst>
              </a:tr>
              <a:tr h="442983">
                <a:tc>
                  <a:txBody>
                    <a:bodyPr/>
                    <a:lstStyle/>
                    <a:p>
                      <a:pPr marL="0" marR="0" algn="l">
                        <a:lnSpc>
                          <a:spcPct val="107000"/>
                        </a:lnSpc>
                        <a:spcBef>
                          <a:spcPts val="0"/>
                        </a:spcBef>
                        <a:spcAft>
                          <a:spcPts val="0"/>
                        </a:spcAft>
                      </a:pPr>
                      <a:endParaRPr lang="en-US" sz="1400">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l">
                        <a:lnSpc>
                          <a:spcPct val="107000"/>
                        </a:lnSpc>
                        <a:spcBef>
                          <a:spcPts val="0"/>
                        </a:spcBef>
                        <a:spcAft>
                          <a:spcPts val="0"/>
                        </a:spcAft>
                      </a:pPr>
                      <a:r>
                        <a:rPr lang="en-US" sz="1400">
                          <a:solidFill>
                            <a:srgbClr val="000000"/>
                          </a:solidFill>
                          <a:effectLst/>
                          <a:latin typeface="Calibri"/>
                          <a:ea typeface="Calibri" panose="020F0502020204030204" pitchFamily="34" charset="0"/>
                          <a:cs typeface="Times New Roman"/>
                        </a:rPr>
                        <a:t>Internal Only</a:t>
                      </a:r>
                      <a:endParaRPr lang="en-US" sz="1400">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l">
                        <a:lnSpc>
                          <a:spcPct val="107000"/>
                        </a:lnSpc>
                        <a:spcBef>
                          <a:spcPts val="0"/>
                        </a:spcBef>
                        <a:spcAft>
                          <a:spcPts val="0"/>
                        </a:spcAft>
                      </a:pPr>
                      <a:r>
                        <a:rPr lang="en-US" sz="1400" b="0">
                          <a:solidFill>
                            <a:srgbClr val="000000"/>
                          </a:solidFill>
                          <a:effectLst/>
                          <a:latin typeface="Calibri"/>
                          <a:ea typeface="Calibri" panose="020F0502020204030204" pitchFamily="34" charset="0"/>
                          <a:cs typeface="Times New Roman"/>
                        </a:rPr>
                        <a:t>Container</a:t>
                      </a:r>
                      <a:endParaRPr lang="en-US" sz="1400" b="0">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l">
                        <a:lnSpc>
                          <a:spcPct val="107000"/>
                        </a:lnSpc>
                        <a:spcBef>
                          <a:spcPts val="0"/>
                        </a:spcBef>
                        <a:spcAft>
                          <a:spcPts val="0"/>
                        </a:spcAft>
                      </a:pPr>
                      <a:r>
                        <a:rPr lang="en-US" sz="1400">
                          <a:solidFill>
                            <a:srgbClr val="000000"/>
                          </a:solidFill>
                          <a:effectLst/>
                          <a:latin typeface="Calibri"/>
                          <a:ea typeface="Calibri" panose="020F0502020204030204" pitchFamily="34" charset="0"/>
                          <a:cs typeface="Times New Roman"/>
                        </a:rPr>
                        <a:t>Not Allowed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l">
                        <a:lnSpc>
                          <a:spcPct val="107000"/>
                        </a:lnSpc>
                        <a:spcBef>
                          <a:spcPts val="0"/>
                        </a:spcBef>
                        <a:spcAft>
                          <a:spcPts val="0"/>
                        </a:spcAft>
                      </a:pPr>
                      <a:r>
                        <a:rPr lang="en-US" sz="1400">
                          <a:solidFill>
                            <a:srgbClr val="000000"/>
                          </a:solidFill>
                          <a:effectLst/>
                          <a:latin typeface="Calibri"/>
                          <a:ea typeface="Calibri" panose="020F0502020204030204" pitchFamily="34" charset="0"/>
                          <a:cs typeface="Times New Roman"/>
                        </a:rPr>
                        <a:t>Private</a:t>
                      </a:r>
                      <a:endParaRPr lang="en-US" sz="1400">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l">
                        <a:lnSpc>
                          <a:spcPct val="107000"/>
                        </a:lnSpc>
                        <a:spcBef>
                          <a:spcPts val="0"/>
                        </a:spcBef>
                        <a:spcAft>
                          <a:spcPts val="0"/>
                        </a:spcAft>
                      </a:pPr>
                      <a:r>
                        <a:rPr lang="en-US" sz="1400">
                          <a:solidFill>
                            <a:srgbClr val="000000"/>
                          </a:solidFill>
                          <a:effectLst/>
                          <a:latin typeface="Calibri"/>
                          <a:ea typeface="Calibri" panose="020F0502020204030204" pitchFamily="34" charset="0"/>
                          <a:cs typeface="Times New Roman"/>
                        </a:rPr>
                        <a:t>Highly Confidential \ MS Extended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32742" rtl="0" eaLnBrk="1" fontAlgn="auto" latinLnBrk="0" hangingPunct="1">
                        <a:lnSpc>
                          <a:spcPct val="107000"/>
                        </a:lnSpc>
                        <a:spcBef>
                          <a:spcPts val="0"/>
                        </a:spcBef>
                        <a:spcAft>
                          <a:spcPts val="0"/>
                        </a:spcAft>
                        <a:buClrTx/>
                        <a:buSzTx/>
                        <a:buFontTx/>
                        <a:buNone/>
                        <a:tabLst/>
                        <a:defRPr/>
                      </a:pPr>
                      <a:r>
                        <a:rPr lang="en-US" sz="1400" kern="1200">
                          <a:solidFill>
                            <a:srgbClr val="000000"/>
                          </a:solidFill>
                          <a:effectLst/>
                          <a:latin typeface="Calibri"/>
                          <a:ea typeface="Calibri" panose="020F0502020204030204" pitchFamily="34" charset="0"/>
                          <a:cs typeface="Times New Roman"/>
                        </a:rPr>
                        <a:t>Specific People</a:t>
                      </a:r>
                    </a:p>
                    <a:p>
                      <a:pPr marL="0" marR="0" algn="l">
                        <a:lnSpc>
                          <a:spcPct val="107000"/>
                        </a:lnSpc>
                        <a:spcBef>
                          <a:spcPts val="0"/>
                        </a:spcBef>
                        <a:spcAft>
                          <a:spcPts val="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655497053"/>
                  </a:ext>
                </a:extLst>
              </a:tr>
            </a:tbl>
          </a:graphicData>
        </a:graphic>
      </p:graphicFrame>
      <p:graphicFrame>
        <p:nvGraphicFramePr>
          <p:cNvPr id="4" name="Table 4">
            <a:extLst>
              <a:ext uri="{FF2B5EF4-FFF2-40B4-BE49-F238E27FC236}">
                <a16:creationId xmlns:a16="http://schemas.microsoft.com/office/drawing/2014/main" id="{E69C85E7-EF95-2EE9-CC96-196FE5EF85F7}"/>
              </a:ext>
            </a:extLst>
          </p:cNvPr>
          <p:cNvGraphicFramePr>
            <a:graphicFrameLocks noGrp="1"/>
          </p:cNvGraphicFramePr>
          <p:nvPr>
            <p:extLst>
              <p:ext uri="{D42A27DB-BD31-4B8C-83A1-F6EECF244321}">
                <p14:modId xmlns:p14="http://schemas.microsoft.com/office/powerpoint/2010/main" val="1128854363"/>
              </p:ext>
            </p:extLst>
          </p:nvPr>
        </p:nvGraphicFramePr>
        <p:xfrm>
          <a:off x="207250" y="1038116"/>
          <a:ext cx="11756446" cy="1315466"/>
        </p:xfrm>
        <a:graphic>
          <a:graphicData uri="http://schemas.openxmlformats.org/drawingml/2006/table">
            <a:tbl>
              <a:tblPr firstRow="1" firstCol="1" bandRow="1">
                <a:tableStyleId>{0660B408-B3CF-4A94-85FC-2B1E0A45F4A2}</a:tableStyleId>
              </a:tblPr>
              <a:tblGrid>
                <a:gridCol w="1606606">
                  <a:extLst>
                    <a:ext uri="{9D8B030D-6E8A-4147-A177-3AD203B41FA5}">
                      <a16:colId xmlns:a16="http://schemas.microsoft.com/office/drawing/2014/main" val="2763461264"/>
                    </a:ext>
                  </a:extLst>
                </a:gridCol>
                <a:gridCol w="4389120">
                  <a:extLst>
                    <a:ext uri="{9D8B030D-6E8A-4147-A177-3AD203B41FA5}">
                      <a16:colId xmlns:a16="http://schemas.microsoft.com/office/drawing/2014/main" val="4058137571"/>
                    </a:ext>
                  </a:extLst>
                </a:gridCol>
                <a:gridCol w="5760720">
                  <a:extLst>
                    <a:ext uri="{9D8B030D-6E8A-4147-A177-3AD203B41FA5}">
                      <a16:colId xmlns:a16="http://schemas.microsoft.com/office/drawing/2014/main" val="217295525"/>
                    </a:ext>
                  </a:extLst>
                </a:gridCol>
              </a:tblGrid>
              <a:tr h="370734">
                <a:tc>
                  <a:txBody>
                    <a:bodyPr/>
                    <a:lstStyle/>
                    <a:p>
                      <a:endParaRPr lang="en-US" sz="1400"/>
                    </a:p>
                  </a:txBody>
                  <a:tcPr marL="91414" marR="91414" marT="45706" marB="45706">
                    <a:lnB w="12700" cap="flat" cmpd="sng" algn="ctr">
                      <a:solidFill>
                        <a:srgbClr val="091F2C"/>
                      </a:solidFill>
                      <a:prstDash val="solid"/>
                      <a:round/>
                      <a:headEnd type="none" w="med" len="med"/>
                      <a:tailEnd type="none" w="med" len="med"/>
                    </a:lnB>
                    <a:solidFill>
                      <a:srgbClr val="B22CAF"/>
                    </a:solidFill>
                  </a:tcPr>
                </a:tc>
                <a:tc>
                  <a:txBody>
                    <a:bodyPr/>
                    <a:lstStyle/>
                    <a:p>
                      <a:r>
                        <a:rPr lang="en-US" sz="1400"/>
                        <a:t>Public</a:t>
                      </a:r>
                    </a:p>
                  </a:txBody>
                  <a:tcPr marL="91414" marR="91414" marT="45706" marB="45706">
                    <a:lnB w="12700" cap="flat" cmpd="sng" algn="ctr">
                      <a:solidFill>
                        <a:srgbClr val="091F2C"/>
                      </a:solidFill>
                      <a:prstDash val="solid"/>
                      <a:round/>
                      <a:headEnd type="none" w="med" len="med"/>
                      <a:tailEnd type="none" w="med" len="med"/>
                    </a:lnB>
                    <a:solidFill>
                      <a:srgbClr val="B22CAF"/>
                    </a:solidFill>
                  </a:tcPr>
                </a:tc>
                <a:tc>
                  <a:txBody>
                    <a:bodyPr/>
                    <a:lstStyle/>
                    <a:p>
                      <a:r>
                        <a:rPr lang="en-US" sz="1400"/>
                        <a:t>Private</a:t>
                      </a:r>
                    </a:p>
                  </a:txBody>
                  <a:tcPr marL="91414" marR="91414" marT="45706" marB="45706">
                    <a:lnB w="12700" cap="flat" cmpd="sng" algn="ctr">
                      <a:solidFill>
                        <a:srgbClr val="091F2C"/>
                      </a:solidFill>
                      <a:prstDash val="solid"/>
                      <a:round/>
                      <a:headEnd type="none" w="med" len="med"/>
                      <a:tailEnd type="none" w="med" len="med"/>
                    </a:lnB>
                    <a:solidFill>
                      <a:srgbClr val="B22CAF"/>
                    </a:solidFill>
                  </a:tcPr>
                </a:tc>
                <a:extLst>
                  <a:ext uri="{0D108BD9-81ED-4DB2-BD59-A6C34878D82A}">
                    <a16:rowId xmlns:a16="http://schemas.microsoft.com/office/drawing/2014/main" val="2189517610"/>
                  </a:ext>
                </a:extLst>
              </a:tr>
              <a:tr h="944732">
                <a:tc>
                  <a:txBody>
                    <a:bodyPr/>
                    <a:lstStyle/>
                    <a:p>
                      <a:r>
                        <a:rPr lang="en-US" sz="1400">
                          <a:solidFill>
                            <a:schemeClr val="bg1"/>
                          </a:solidFill>
                        </a:rPr>
                        <a:t>Privacy</a:t>
                      </a:r>
                    </a:p>
                  </a:txBody>
                  <a:tcPr marL="91414" marR="91414" marT="45706" marB="45706">
                    <a:lnT w="12700" cap="flat" cmpd="sng" algn="ctr">
                      <a:solidFill>
                        <a:srgbClr val="091F2C"/>
                      </a:solidFill>
                      <a:prstDash val="solid"/>
                      <a:round/>
                      <a:headEnd type="none" w="med" len="med"/>
                      <a:tailEnd type="none" w="med" len="med"/>
                    </a:lnT>
                    <a:lnB w="12700" cap="flat" cmpd="sng" algn="ctr">
                      <a:solidFill>
                        <a:srgbClr val="091F2C"/>
                      </a:solidFill>
                      <a:prstDash val="solid"/>
                      <a:round/>
                      <a:headEnd type="none" w="med" len="med"/>
                      <a:tailEnd type="none" w="med" len="med"/>
                    </a:lnB>
                    <a:solidFill>
                      <a:srgbClr val="B22CAF"/>
                    </a:solidFill>
                  </a:tcPr>
                </a:tc>
                <a:tc>
                  <a:txBody>
                    <a:bodyPr/>
                    <a:lstStyle/>
                    <a:p>
                      <a:pPr marL="342900" indent="-342900">
                        <a:buAutoNum type="arabicParenR"/>
                      </a:pPr>
                      <a:r>
                        <a:rPr lang="en-US" sz="1400"/>
                        <a:t>Membership to Group is open; anyone can join. </a:t>
                      </a:r>
                    </a:p>
                    <a:p>
                      <a:pPr marL="342900" indent="-342900">
                        <a:buAutoNum type="arabicParenR"/>
                      </a:pPr>
                      <a:r>
                        <a:rPr lang="en-US" sz="1400"/>
                        <a:t>“Everyone except external guest” ACL on site; content available in search to all tenant. </a:t>
                      </a:r>
                    </a:p>
                  </a:txBody>
                  <a:tcPr marL="91414" marR="91414" marT="45706" marB="45706">
                    <a:lnT w="12700" cap="flat" cmpd="sng" algn="ctr">
                      <a:solidFill>
                        <a:srgbClr val="091F2C"/>
                      </a:solidFill>
                      <a:prstDash val="solid"/>
                      <a:round/>
                      <a:headEnd type="none" w="med" len="med"/>
                      <a:tailEnd type="none" w="med" len="med"/>
                    </a:lnT>
                    <a:lnB w="12700" cap="flat" cmpd="sng" algn="ctr">
                      <a:solidFill>
                        <a:srgbClr val="091F2C"/>
                      </a:solidFill>
                      <a:prstDash val="solid"/>
                      <a:round/>
                      <a:headEnd type="none" w="med" len="med"/>
                      <a:tailEnd type="none" w="med" len="med"/>
                    </a:lnB>
                    <a:solidFill>
                      <a:schemeClr val="accent5">
                        <a:lumMod val="20000"/>
                        <a:lumOff val="80000"/>
                      </a:schemeClr>
                    </a:solidFill>
                  </a:tcPr>
                </a:tc>
                <a:tc>
                  <a:txBody>
                    <a:bodyPr/>
                    <a:lstStyle/>
                    <a:p>
                      <a:pPr marL="342900" indent="-342900">
                        <a:buAutoNum type="arabicParenR"/>
                      </a:pPr>
                      <a:r>
                        <a:rPr lang="en-US" sz="1400"/>
                        <a:t>Only owners can add members.</a:t>
                      </a:r>
                    </a:p>
                    <a:p>
                      <a:pPr marL="342900" indent="-342900">
                        <a:buAutoNum type="arabicParenR"/>
                      </a:pPr>
                      <a:r>
                        <a:rPr lang="en-US" sz="1400"/>
                        <a:t>No-access beyond the Group Membership until someone shares or changes permissions</a:t>
                      </a:r>
                    </a:p>
                  </a:txBody>
                  <a:tcPr marL="91414" marR="91414" marT="45706" marB="45706">
                    <a:lnT w="12700" cap="flat" cmpd="sng" algn="ctr">
                      <a:solidFill>
                        <a:srgbClr val="091F2C"/>
                      </a:solidFill>
                      <a:prstDash val="solid"/>
                      <a:round/>
                      <a:headEnd type="none" w="med" len="med"/>
                      <a:tailEnd type="none" w="med" len="med"/>
                    </a:lnT>
                    <a:lnB w="12700" cap="flat" cmpd="sng" algn="ctr">
                      <a:solidFill>
                        <a:srgbClr val="091F2C"/>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82927128"/>
                  </a:ext>
                </a:extLst>
              </a:tr>
            </a:tbl>
          </a:graphicData>
        </a:graphic>
      </p:graphicFrame>
      <p:graphicFrame>
        <p:nvGraphicFramePr>
          <p:cNvPr id="5" name="Table 4">
            <a:extLst>
              <a:ext uri="{FF2B5EF4-FFF2-40B4-BE49-F238E27FC236}">
                <a16:creationId xmlns:a16="http://schemas.microsoft.com/office/drawing/2014/main" id="{10D5561D-DBCB-456E-C456-D715E9C613BA}"/>
              </a:ext>
            </a:extLst>
          </p:cNvPr>
          <p:cNvGraphicFramePr>
            <a:graphicFrameLocks noGrp="1"/>
          </p:cNvGraphicFramePr>
          <p:nvPr>
            <p:extLst>
              <p:ext uri="{D42A27DB-BD31-4B8C-83A1-F6EECF244321}">
                <p14:modId xmlns:p14="http://schemas.microsoft.com/office/powerpoint/2010/main" val="2507575984"/>
              </p:ext>
            </p:extLst>
          </p:nvPr>
        </p:nvGraphicFramePr>
        <p:xfrm>
          <a:off x="207247" y="2369203"/>
          <a:ext cx="11756446" cy="1249624"/>
        </p:xfrm>
        <a:graphic>
          <a:graphicData uri="http://schemas.openxmlformats.org/drawingml/2006/table">
            <a:tbl>
              <a:tblPr firstRow="1" firstCol="1" bandRow="1">
                <a:tableStyleId>{74C1A8A3-306A-4EB7-A6B1-4F7E0EB9C5D6}</a:tableStyleId>
              </a:tblPr>
              <a:tblGrid>
                <a:gridCol w="1606606">
                  <a:extLst>
                    <a:ext uri="{9D8B030D-6E8A-4147-A177-3AD203B41FA5}">
                      <a16:colId xmlns:a16="http://schemas.microsoft.com/office/drawing/2014/main" val="2763461264"/>
                    </a:ext>
                  </a:extLst>
                </a:gridCol>
                <a:gridCol w="4389120">
                  <a:extLst>
                    <a:ext uri="{9D8B030D-6E8A-4147-A177-3AD203B41FA5}">
                      <a16:colId xmlns:a16="http://schemas.microsoft.com/office/drawing/2014/main" val="4058137571"/>
                    </a:ext>
                  </a:extLst>
                </a:gridCol>
                <a:gridCol w="5760720">
                  <a:extLst>
                    <a:ext uri="{9D8B030D-6E8A-4147-A177-3AD203B41FA5}">
                      <a16:colId xmlns:a16="http://schemas.microsoft.com/office/drawing/2014/main" val="217295525"/>
                    </a:ext>
                  </a:extLst>
                </a:gridCol>
              </a:tblGrid>
              <a:tr h="304742">
                <a:tc>
                  <a:txBody>
                    <a:bodyPr/>
                    <a:lstStyle/>
                    <a:p>
                      <a:endParaRPr lang="en-US" sz="1400"/>
                    </a:p>
                  </a:txBody>
                  <a:tcPr marL="91414" marR="91414" marT="45706" marB="45706">
                    <a:lnT w="12700" cap="flat" cmpd="sng" algn="ctr">
                      <a:solidFill>
                        <a:srgbClr val="091F2C"/>
                      </a:solidFill>
                      <a:prstDash val="solid"/>
                      <a:round/>
                      <a:headEnd type="none" w="med" len="med"/>
                      <a:tailEnd type="none" w="med" len="med"/>
                    </a:lnT>
                    <a:lnB w="12700" cap="flat" cmpd="sng" algn="ctr">
                      <a:solidFill>
                        <a:srgbClr val="091F2C"/>
                      </a:solidFill>
                      <a:prstDash val="solid"/>
                      <a:round/>
                      <a:headEnd type="none" w="med" len="med"/>
                      <a:tailEnd type="none" w="med" len="med"/>
                    </a:lnB>
                    <a:solidFill>
                      <a:srgbClr val="BF9474"/>
                    </a:solidFill>
                  </a:tcPr>
                </a:tc>
                <a:tc>
                  <a:txBody>
                    <a:bodyPr/>
                    <a:lstStyle/>
                    <a:p>
                      <a:r>
                        <a:rPr lang="en-US" sz="1400"/>
                        <a:t>Allowed</a:t>
                      </a:r>
                    </a:p>
                  </a:txBody>
                  <a:tcPr marL="91414" marR="91414" marT="45706" marB="45706">
                    <a:lnT w="12700" cap="flat" cmpd="sng" algn="ctr">
                      <a:solidFill>
                        <a:srgbClr val="091F2C"/>
                      </a:solidFill>
                      <a:prstDash val="solid"/>
                      <a:round/>
                      <a:headEnd type="none" w="med" len="med"/>
                      <a:tailEnd type="none" w="med" len="med"/>
                    </a:lnT>
                    <a:lnB w="12700" cap="flat" cmpd="sng" algn="ctr">
                      <a:solidFill>
                        <a:srgbClr val="091F2C"/>
                      </a:solidFill>
                      <a:prstDash val="solid"/>
                      <a:round/>
                      <a:headEnd type="none" w="med" len="med"/>
                      <a:tailEnd type="none" w="med" len="med"/>
                    </a:lnB>
                    <a:solidFill>
                      <a:srgbClr val="BF9474"/>
                    </a:solidFill>
                  </a:tcPr>
                </a:tc>
                <a:tc>
                  <a:txBody>
                    <a:bodyPr/>
                    <a:lstStyle/>
                    <a:p>
                      <a:r>
                        <a:rPr lang="en-US" sz="1400"/>
                        <a:t>Not Allowed</a:t>
                      </a:r>
                    </a:p>
                  </a:txBody>
                  <a:tcPr marL="91414" marR="91414" marT="45706" marB="45706">
                    <a:lnT w="12700" cap="flat" cmpd="sng" algn="ctr">
                      <a:solidFill>
                        <a:srgbClr val="091F2C"/>
                      </a:solidFill>
                      <a:prstDash val="solid"/>
                      <a:round/>
                      <a:headEnd type="none" w="med" len="med"/>
                      <a:tailEnd type="none" w="med" len="med"/>
                    </a:lnT>
                    <a:lnB w="12700" cap="flat" cmpd="sng" algn="ctr">
                      <a:solidFill>
                        <a:srgbClr val="091F2C"/>
                      </a:solidFill>
                      <a:prstDash val="solid"/>
                      <a:round/>
                      <a:headEnd type="none" w="med" len="med"/>
                      <a:tailEnd type="none" w="med" len="med"/>
                    </a:lnB>
                    <a:solidFill>
                      <a:srgbClr val="BF9474"/>
                    </a:solidFill>
                  </a:tcPr>
                </a:tc>
                <a:extLst>
                  <a:ext uri="{0D108BD9-81ED-4DB2-BD59-A6C34878D82A}">
                    <a16:rowId xmlns:a16="http://schemas.microsoft.com/office/drawing/2014/main" val="2189517610"/>
                  </a:ext>
                </a:extLst>
              </a:tr>
              <a:tr h="731402">
                <a:tc>
                  <a:txBody>
                    <a:bodyPr/>
                    <a:lstStyle/>
                    <a:p>
                      <a:r>
                        <a:rPr lang="en-US" sz="1400"/>
                        <a:t>External guest policy</a:t>
                      </a:r>
                    </a:p>
                  </a:txBody>
                  <a:tcPr marL="91414" marR="91414" marT="45706" marB="45706">
                    <a:lnT w="12700" cap="flat" cmpd="sng" algn="ctr">
                      <a:solidFill>
                        <a:srgbClr val="091F2C"/>
                      </a:solidFill>
                      <a:prstDash val="solid"/>
                      <a:round/>
                      <a:headEnd type="none" w="med" len="med"/>
                      <a:tailEnd type="none" w="med" len="med"/>
                    </a:lnT>
                    <a:solidFill>
                      <a:srgbClr val="BF9474"/>
                    </a:solidFill>
                  </a:tcPr>
                </a:tc>
                <a:tc>
                  <a:txBody>
                    <a:bodyPr/>
                    <a:lstStyle/>
                    <a:p>
                      <a:pPr marL="342900" indent="-342900">
                        <a:buAutoNum type="arabicParenR"/>
                      </a:pPr>
                      <a:r>
                        <a:rPr lang="en-US" sz="1400"/>
                        <a:t>Owners (only) can add guests as members to group. </a:t>
                      </a:r>
                    </a:p>
                    <a:p>
                      <a:pPr marL="342900" indent="-342900">
                        <a:buAutoNum type="arabicParenR"/>
                      </a:pPr>
                      <a:r>
                        <a:rPr lang="en-US" sz="1400"/>
                        <a:t>Members can share files to “specific people” outside of tenant. </a:t>
                      </a:r>
                    </a:p>
                  </a:txBody>
                  <a:tcPr marL="91414" marR="91414" marT="45706" marB="45706">
                    <a:lnT w="12700" cap="flat" cmpd="sng" algn="ctr">
                      <a:solidFill>
                        <a:srgbClr val="091F2C"/>
                      </a:solidFill>
                      <a:prstDash val="solid"/>
                      <a:round/>
                      <a:headEnd type="none" w="med" len="med"/>
                      <a:tailEnd type="none" w="med" len="med"/>
                    </a:lnT>
                  </a:tcPr>
                </a:tc>
                <a:tc>
                  <a:txBody>
                    <a:bodyPr/>
                    <a:lstStyle/>
                    <a:p>
                      <a:pPr marL="342900" indent="-342900">
                        <a:buAutoNum type="arabicParenR"/>
                      </a:pPr>
                      <a:r>
                        <a:rPr lang="en-US" sz="1400"/>
                        <a:t>Owners are not allowed to add guest members to group</a:t>
                      </a:r>
                    </a:p>
                    <a:p>
                      <a:pPr marL="342900" indent="-342900">
                        <a:buAutoNum type="arabicParenR"/>
                      </a:pPr>
                      <a:r>
                        <a:rPr lang="en-US" sz="1400"/>
                        <a:t>No file sharing to guests</a:t>
                      </a:r>
                    </a:p>
                  </a:txBody>
                  <a:tcPr marL="91414" marR="91414" marT="45706" marB="45706">
                    <a:lnT w="12700" cap="flat" cmpd="sng" algn="ctr">
                      <a:solidFill>
                        <a:srgbClr val="091F2C"/>
                      </a:solidFill>
                      <a:prstDash val="solid"/>
                      <a:round/>
                      <a:headEnd type="none" w="med" len="med"/>
                      <a:tailEnd type="none" w="med" len="med"/>
                    </a:lnT>
                  </a:tcPr>
                </a:tc>
                <a:extLst>
                  <a:ext uri="{0D108BD9-81ED-4DB2-BD59-A6C34878D82A}">
                    <a16:rowId xmlns:a16="http://schemas.microsoft.com/office/drawing/2014/main" val="2382927128"/>
                  </a:ext>
                </a:extLst>
              </a:tr>
            </a:tbl>
          </a:graphicData>
        </a:graphic>
      </p:graphicFrame>
      <p:pic>
        <p:nvPicPr>
          <p:cNvPr id="9" name="Picture 8">
            <a:extLst>
              <a:ext uri="{FF2B5EF4-FFF2-40B4-BE49-F238E27FC236}">
                <a16:creationId xmlns:a16="http://schemas.microsoft.com/office/drawing/2014/main" id="{EDAD549B-2368-1E51-0631-C8B265013D2A}"/>
              </a:ext>
              <a:ext uri="{C183D7F6-B498-43B3-948B-1728B52AA6E4}">
                <adec:decorative xmlns:adec="http://schemas.microsoft.com/office/drawing/2017/decorative" val="1"/>
              </a:ext>
            </a:extLst>
          </p:cNvPr>
          <p:cNvPicPr>
            <a:picLocks noChangeAspect="1"/>
          </p:cNvPicPr>
          <p:nvPr/>
        </p:nvPicPr>
        <p:blipFill>
          <a:blip r:embed="rId2">
            <a:lum bright="25000"/>
          </a:blip>
          <a:stretch>
            <a:fillRect/>
          </a:stretch>
        </p:blipFill>
        <p:spPr>
          <a:xfrm>
            <a:off x="659219" y="133492"/>
            <a:ext cx="436820" cy="299303"/>
          </a:xfrm>
          <a:prstGeom prst="rect">
            <a:avLst/>
          </a:prstGeom>
        </p:spPr>
      </p:pic>
      <p:grpSp>
        <p:nvGrpSpPr>
          <p:cNvPr id="10" name="Group 9" descr="4">
            <a:extLst>
              <a:ext uri="{FF2B5EF4-FFF2-40B4-BE49-F238E27FC236}">
                <a16:creationId xmlns:a16="http://schemas.microsoft.com/office/drawing/2014/main" id="{B1C240F8-7CC8-D00C-2264-55FFF2EE4D35}"/>
              </a:ext>
            </a:extLst>
          </p:cNvPr>
          <p:cNvGrpSpPr/>
          <p:nvPr/>
        </p:nvGrpSpPr>
        <p:grpSpPr>
          <a:xfrm>
            <a:off x="60092" y="36130"/>
            <a:ext cx="494028" cy="494028"/>
            <a:chOff x="768885" y="1992003"/>
            <a:chExt cx="634094" cy="634094"/>
          </a:xfrm>
          <a:solidFill>
            <a:srgbClr val="2DB6FF"/>
          </a:solidFill>
        </p:grpSpPr>
        <p:sp>
          <p:nvSpPr>
            <p:cNvPr id="11" name="Oval 10">
              <a:extLst>
                <a:ext uri="{FF2B5EF4-FFF2-40B4-BE49-F238E27FC236}">
                  <a16:creationId xmlns:a16="http://schemas.microsoft.com/office/drawing/2014/main" id="{C87DB8E5-52D3-50BE-25CB-1CA847B946EE}"/>
                </a:ext>
              </a:extLst>
            </p:cNvPr>
            <p:cNvSpPr/>
            <p:nvPr/>
          </p:nvSpPr>
          <p:spPr>
            <a:xfrm>
              <a:off x="768885" y="1992003"/>
              <a:ext cx="634094" cy="63409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2" name="TextBox 11">
              <a:extLst>
                <a:ext uri="{FF2B5EF4-FFF2-40B4-BE49-F238E27FC236}">
                  <a16:creationId xmlns:a16="http://schemas.microsoft.com/office/drawing/2014/main" id="{E9AFB4FF-760A-8403-BDDA-EA048B328EC0}"/>
                </a:ext>
              </a:extLst>
            </p:cNvPr>
            <p:cNvSpPr txBox="1"/>
            <p:nvPr/>
          </p:nvSpPr>
          <p:spPr>
            <a:xfrm>
              <a:off x="854283" y="1992003"/>
              <a:ext cx="422584" cy="612308"/>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chemeClr val="bg1"/>
                  </a:solidFill>
                  <a:effectLst/>
                  <a:uLnTx/>
                  <a:uFillTx/>
                  <a:latin typeface="Segoe UI Black" panose="020B0502040204020203" pitchFamily="34" charset="0"/>
                  <a:ea typeface="+mn-ea"/>
                  <a:cs typeface="Segoe UI Black" panose="020B0502040204020203" pitchFamily="34" charset="0"/>
                </a:rPr>
                <a:t>4</a:t>
              </a:r>
            </a:p>
          </p:txBody>
        </p:sp>
      </p:grpSp>
    </p:spTree>
    <p:extLst>
      <p:ext uri="{BB962C8B-B14F-4D97-AF65-F5344CB8AC3E}">
        <p14:creationId xmlns:p14="http://schemas.microsoft.com/office/powerpoint/2010/main" val="54331278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C0A2C-1818-44BB-80F0-29FC636FBD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ACADEB-522E-CFB6-4D3E-7FC550B7781B}"/>
              </a:ext>
            </a:extLst>
          </p:cNvPr>
          <p:cNvSpPr>
            <a:spLocks noGrp="1"/>
          </p:cNvSpPr>
          <p:nvPr>
            <p:ph type="title"/>
          </p:nvPr>
        </p:nvSpPr>
        <p:spPr>
          <a:xfrm>
            <a:off x="659219" y="122892"/>
            <a:ext cx="11025680" cy="1072072"/>
          </a:xfrm>
        </p:spPr>
        <p:txBody>
          <a:bodyPr>
            <a:noAutofit/>
          </a:bodyPr>
          <a:lstStyle/>
          <a:p>
            <a:r>
              <a:rPr lang="en-US" sz="3300"/>
              <a:t>Item Sensitivity labels: Trust and set good defaults</a:t>
            </a:r>
          </a:p>
        </p:txBody>
      </p:sp>
      <p:grpSp>
        <p:nvGrpSpPr>
          <p:cNvPr id="10" name="Group 9" descr="5">
            <a:extLst>
              <a:ext uri="{FF2B5EF4-FFF2-40B4-BE49-F238E27FC236}">
                <a16:creationId xmlns:a16="http://schemas.microsoft.com/office/drawing/2014/main" id="{6DA80A4F-B5B2-F205-D757-96743D59323B}"/>
              </a:ext>
            </a:extLst>
          </p:cNvPr>
          <p:cNvGrpSpPr/>
          <p:nvPr/>
        </p:nvGrpSpPr>
        <p:grpSpPr>
          <a:xfrm>
            <a:off x="60092" y="36130"/>
            <a:ext cx="494028" cy="494028"/>
            <a:chOff x="768885" y="1992003"/>
            <a:chExt cx="634094" cy="634094"/>
          </a:xfrm>
          <a:solidFill>
            <a:srgbClr val="2DB6FF"/>
          </a:solidFill>
        </p:grpSpPr>
        <p:sp>
          <p:nvSpPr>
            <p:cNvPr id="11" name="Oval 10">
              <a:extLst>
                <a:ext uri="{FF2B5EF4-FFF2-40B4-BE49-F238E27FC236}">
                  <a16:creationId xmlns:a16="http://schemas.microsoft.com/office/drawing/2014/main" id="{5AABC643-25EE-1903-CA10-78EC8ECD43D2}"/>
                </a:ext>
              </a:extLst>
            </p:cNvPr>
            <p:cNvSpPr/>
            <p:nvPr/>
          </p:nvSpPr>
          <p:spPr>
            <a:xfrm>
              <a:off x="768885" y="1992003"/>
              <a:ext cx="634094" cy="63409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2" name="TextBox 11">
              <a:extLst>
                <a:ext uri="{FF2B5EF4-FFF2-40B4-BE49-F238E27FC236}">
                  <a16:creationId xmlns:a16="http://schemas.microsoft.com/office/drawing/2014/main" id="{1E4440D9-9CE6-85D5-1A15-17C6753EFEB9}"/>
                </a:ext>
              </a:extLst>
            </p:cNvPr>
            <p:cNvSpPr txBox="1"/>
            <p:nvPr/>
          </p:nvSpPr>
          <p:spPr>
            <a:xfrm>
              <a:off x="854283" y="1992003"/>
              <a:ext cx="422584" cy="612308"/>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chemeClr val="bg1"/>
                  </a:solidFill>
                  <a:effectLst/>
                  <a:uLnTx/>
                  <a:uFillTx/>
                  <a:latin typeface="Segoe UI Black" panose="020B0502040204020203" pitchFamily="34" charset="0"/>
                  <a:ea typeface="+mn-ea"/>
                  <a:cs typeface="Segoe UI Black" panose="020B0502040204020203" pitchFamily="34" charset="0"/>
                </a:rPr>
                <a:t>5</a:t>
              </a:r>
            </a:p>
          </p:txBody>
        </p:sp>
      </p:grpSp>
      <p:sp>
        <p:nvSpPr>
          <p:cNvPr id="7" name="page" title="Icon of a rectangle with a dotted line in the middle, an arrow on the right side pointing to the right">
            <a:extLst>
              <a:ext uri="{FF2B5EF4-FFF2-40B4-BE49-F238E27FC236}">
                <a16:creationId xmlns:a16="http://schemas.microsoft.com/office/drawing/2014/main" id="{9057DDA6-5DE9-5BA7-CCCD-30610A4DF7F0}"/>
              </a:ext>
            </a:extLst>
          </p:cNvPr>
          <p:cNvSpPr>
            <a:spLocks noChangeAspect="1" noEditPoints="1"/>
          </p:cNvSpPr>
          <p:nvPr/>
        </p:nvSpPr>
        <p:spPr bwMode="auto">
          <a:xfrm>
            <a:off x="620654" y="122893"/>
            <a:ext cx="463471" cy="334308"/>
          </a:xfrm>
          <a:custGeom>
            <a:avLst/>
            <a:gdLst>
              <a:gd name="T0" fmla="*/ 244 w 244"/>
              <a:gd name="T1" fmla="*/ 80 h 176"/>
              <a:gd name="T2" fmla="*/ 244 w 244"/>
              <a:gd name="T3" fmla="*/ 176 h 176"/>
              <a:gd name="T4" fmla="*/ 0 w 244"/>
              <a:gd name="T5" fmla="*/ 176 h 176"/>
              <a:gd name="T6" fmla="*/ 0 w 244"/>
              <a:gd name="T7" fmla="*/ 0 h 176"/>
              <a:gd name="T8" fmla="*/ 244 w 244"/>
              <a:gd name="T9" fmla="*/ 0 h 176"/>
              <a:gd name="T10" fmla="*/ 244 w 244"/>
              <a:gd name="T11" fmla="*/ 80 h 176"/>
              <a:gd name="T12" fmla="*/ 122 w 244"/>
              <a:gd name="T13" fmla="*/ 0 h 176"/>
              <a:gd name="T14" fmla="*/ 122 w 244"/>
              <a:gd name="T15" fmla="*/ 26 h 176"/>
              <a:gd name="T16" fmla="*/ 122 w 244"/>
              <a:gd name="T17" fmla="*/ 44 h 176"/>
              <a:gd name="T18" fmla="*/ 122 w 244"/>
              <a:gd name="T19" fmla="*/ 79 h 176"/>
              <a:gd name="T20" fmla="*/ 122 w 244"/>
              <a:gd name="T21" fmla="*/ 95 h 176"/>
              <a:gd name="T22" fmla="*/ 122 w 244"/>
              <a:gd name="T23" fmla="*/ 130 h 176"/>
              <a:gd name="T24" fmla="*/ 122 w 244"/>
              <a:gd name="T25" fmla="*/ 148 h 176"/>
              <a:gd name="T26" fmla="*/ 122 w 244"/>
              <a:gd name="T27" fmla="*/ 176 h 176"/>
              <a:gd name="T28" fmla="*/ 182 w 244"/>
              <a:gd name="T29" fmla="*/ 114 h 176"/>
              <a:gd name="T30" fmla="*/ 207 w 244"/>
              <a:gd name="T31" fmla="*/ 88 h 176"/>
              <a:gd name="T32" fmla="*/ 182 w 244"/>
              <a:gd name="T33" fmla="*/ 62 h 176"/>
              <a:gd name="T34" fmla="*/ 207 w 244"/>
              <a:gd name="T35" fmla="*/ 88 h 176"/>
              <a:gd name="T36" fmla="*/ 147 w 244"/>
              <a:gd name="T37" fmla="*/ 8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4" h="176">
                <a:moveTo>
                  <a:pt x="244" y="80"/>
                </a:moveTo>
                <a:lnTo>
                  <a:pt x="244" y="176"/>
                </a:lnTo>
                <a:lnTo>
                  <a:pt x="0" y="176"/>
                </a:lnTo>
                <a:lnTo>
                  <a:pt x="0" y="0"/>
                </a:lnTo>
                <a:lnTo>
                  <a:pt x="244" y="0"/>
                </a:lnTo>
                <a:lnTo>
                  <a:pt x="244" y="80"/>
                </a:lnTo>
                <a:moveTo>
                  <a:pt x="122" y="0"/>
                </a:moveTo>
                <a:lnTo>
                  <a:pt x="122" y="26"/>
                </a:lnTo>
                <a:moveTo>
                  <a:pt x="122" y="44"/>
                </a:moveTo>
                <a:lnTo>
                  <a:pt x="122" y="79"/>
                </a:lnTo>
                <a:moveTo>
                  <a:pt x="122" y="95"/>
                </a:moveTo>
                <a:lnTo>
                  <a:pt x="122" y="130"/>
                </a:lnTo>
                <a:moveTo>
                  <a:pt x="122" y="148"/>
                </a:moveTo>
                <a:lnTo>
                  <a:pt x="122" y="176"/>
                </a:lnTo>
                <a:moveTo>
                  <a:pt x="182" y="114"/>
                </a:moveTo>
                <a:lnTo>
                  <a:pt x="207" y="88"/>
                </a:lnTo>
                <a:lnTo>
                  <a:pt x="182" y="62"/>
                </a:lnTo>
                <a:moveTo>
                  <a:pt x="207" y="88"/>
                </a:moveTo>
                <a:lnTo>
                  <a:pt x="147" y="88"/>
                </a:lnTo>
              </a:path>
            </a:pathLst>
          </a:custGeom>
          <a:noFill/>
          <a:ln w="12700" cap="sq">
            <a:solidFill>
              <a:schemeClr val="tx2">
                <a:lumMod val="50000"/>
                <a:lumOff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aphicFrame>
        <p:nvGraphicFramePr>
          <p:cNvPr id="8" name="Table 7">
            <a:extLst>
              <a:ext uri="{FF2B5EF4-FFF2-40B4-BE49-F238E27FC236}">
                <a16:creationId xmlns:a16="http://schemas.microsoft.com/office/drawing/2014/main" id="{257C5A2B-642A-4E1B-9477-B7DE0DDBBC81}"/>
              </a:ext>
            </a:extLst>
          </p:cNvPr>
          <p:cNvGraphicFramePr>
            <a:graphicFrameLocks noGrp="1"/>
          </p:cNvGraphicFramePr>
          <p:nvPr>
            <p:extLst>
              <p:ext uri="{D42A27DB-BD31-4B8C-83A1-F6EECF244321}">
                <p14:modId xmlns:p14="http://schemas.microsoft.com/office/powerpoint/2010/main" val="3124090652"/>
              </p:ext>
            </p:extLst>
          </p:nvPr>
        </p:nvGraphicFramePr>
        <p:xfrm>
          <a:off x="893549" y="1051626"/>
          <a:ext cx="10639232" cy="3527870"/>
        </p:xfrm>
        <a:graphic>
          <a:graphicData uri="http://schemas.openxmlformats.org/drawingml/2006/table">
            <a:tbl>
              <a:tblPr firstRow="1" firstCol="1" bandRow="1"/>
              <a:tblGrid>
                <a:gridCol w="2038509">
                  <a:extLst>
                    <a:ext uri="{9D8B030D-6E8A-4147-A177-3AD203B41FA5}">
                      <a16:colId xmlns:a16="http://schemas.microsoft.com/office/drawing/2014/main" val="2789778509"/>
                    </a:ext>
                  </a:extLst>
                </a:gridCol>
                <a:gridCol w="1604615">
                  <a:extLst>
                    <a:ext uri="{9D8B030D-6E8A-4147-A177-3AD203B41FA5}">
                      <a16:colId xmlns:a16="http://schemas.microsoft.com/office/drawing/2014/main" val="2633634001"/>
                    </a:ext>
                  </a:extLst>
                </a:gridCol>
                <a:gridCol w="1960779">
                  <a:extLst>
                    <a:ext uri="{9D8B030D-6E8A-4147-A177-3AD203B41FA5}">
                      <a16:colId xmlns:a16="http://schemas.microsoft.com/office/drawing/2014/main" val="3388816978"/>
                    </a:ext>
                  </a:extLst>
                </a:gridCol>
                <a:gridCol w="1322795">
                  <a:extLst>
                    <a:ext uri="{9D8B030D-6E8A-4147-A177-3AD203B41FA5}">
                      <a16:colId xmlns:a16="http://schemas.microsoft.com/office/drawing/2014/main" val="592746754"/>
                    </a:ext>
                  </a:extLst>
                </a:gridCol>
                <a:gridCol w="1803828">
                  <a:extLst>
                    <a:ext uri="{9D8B030D-6E8A-4147-A177-3AD203B41FA5}">
                      <a16:colId xmlns:a16="http://schemas.microsoft.com/office/drawing/2014/main" val="1009391144"/>
                    </a:ext>
                  </a:extLst>
                </a:gridCol>
                <a:gridCol w="1908706">
                  <a:extLst>
                    <a:ext uri="{9D8B030D-6E8A-4147-A177-3AD203B41FA5}">
                      <a16:colId xmlns:a16="http://schemas.microsoft.com/office/drawing/2014/main" val="1477639526"/>
                    </a:ext>
                  </a:extLst>
                </a:gridCol>
              </a:tblGrid>
              <a:tr h="351601">
                <a:tc>
                  <a:txBody>
                    <a:bodyPr/>
                    <a:lstStyle/>
                    <a:p>
                      <a:pPr marL="0" marR="0" algn="l" defTabSz="685775" rtl="0" eaLnBrk="1" latinLnBrk="0" hangingPunct="1">
                        <a:lnSpc>
                          <a:spcPct val="107000"/>
                        </a:lnSpc>
                        <a:spcBef>
                          <a:spcPts val="0"/>
                        </a:spcBef>
                        <a:spcAft>
                          <a:spcPts val="0"/>
                        </a:spcAft>
                      </a:pPr>
                      <a:r>
                        <a:rPr lang="en-US" sz="1200" b="1" kern="1200">
                          <a:solidFill>
                            <a:schemeClr val="tx1"/>
                          </a:solidFill>
                          <a:effectLst/>
                          <a:latin typeface="Calibri"/>
                          <a:ea typeface="Calibri" panose="020F0502020204030204" pitchFamily="34" charset="0"/>
                          <a:cs typeface="Times New Roman"/>
                        </a:rPr>
                        <a:t>Parent Label</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l" defTabSz="685775" rtl="0" eaLnBrk="1" latinLnBrk="0" hangingPunct="1">
                        <a:lnSpc>
                          <a:spcPct val="107000"/>
                        </a:lnSpc>
                        <a:spcBef>
                          <a:spcPts val="0"/>
                        </a:spcBef>
                        <a:spcAft>
                          <a:spcPts val="0"/>
                        </a:spcAft>
                      </a:pPr>
                      <a:r>
                        <a:rPr lang="en-US" sz="1200" b="1" kern="1200">
                          <a:solidFill>
                            <a:schemeClr val="tx1"/>
                          </a:solidFill>
                          <a:effectLst/>
                          <a:latin typeface="Calibri"/>
                          <a:ea typeface="Calibri" panose="020F0502020204030204" pitchFamily="34" charset="0"/>
                          <a:cs typeface="Times New Roman"/>
                        </a:rPr>
                        <a:t>Child Label</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l" defTabSz="685775" rtl="0" eaLnBrk="1" latinLnBrk="0" hangingPunct="1">
                        <a:lnSpc>
                          <a:spcPct val="107000"/>
                        </a:lnSpc>
                        <a:spcBef>
                          <a:spcPts val="0"/>
                        </a:spcBef>
                        <a:spcAft>
                          <a:spcPts val="0"/>
                        </a:spcAft>
                      </a:pPr>
                      <a:r>
                        <a:rPr lang="en-US" sz="1200" b="1" kern="1200">
                          <a:solidFill>
                            <a:schemeClr val="tx1"/>
                          </a:solidFill>
                          <a:effectLst/>
                          <a:latin typeface="Calibri"/>
                          <a:ea typeface="Calibri" panose="020F0502020204030204" pitchFamily="34" charset="0"/>
                          <a:cs typeface="Times New Roman"/>
                        </a:rPr>
                        <a:t>Container / Item Label</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l" defTabSz="685775" rtl="0" eaLnBrk="1" latinLnBrk="0" hangingPunct="1">
                        <a:lnSpc>
                          <a:spcPct val="107000"/>
                        </a:lnSpc>
                        <a:spcBef>
                          <a:spcPts val="0"/>
                        </a:spcBef>
                        <a:spcAft>
                          <a:spcPts val="0"/>
                        </a:spcAft>
                      </a:pPr>
                      <a:r>
                        <a:rPr lang="en-US" sz="1200" b="1" kern="1200">
                          <a:solidFill>
                            <a:schemeClr val="tx1"/>
                          </a:solidFill>
                          <a:effectLst/>
                          <a:latin typeface="Calibri"/>
                          <a:ea typeface="Calibri" panose="020F0502020204030204" pitchFamily="34" charset="0"/>
                          <a:cs typeface="Times New Roman"/>
                        </a:rPr>
                        <a:t>Permissions</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l" defTabSz="685775" rtl="0" eaLnBrk="1" latinLnBrk="0" hangingPunct="1">
                        <a:lnSpc>
                          <a:spcPct val="107000"/>
                        </a:lnSpc>
                        <a:spcBef>
                          <a:spcPts val="0"/>
                        </a:spcBef>
                        <a:spcAft>
                          <a:spcPts val="0"/>
                        </a:spcAft>
                      </a:pPr>
                      <a:r>
                        <a:rPr lang="en-US" sz="1200" b="1" kern="1200">
                          <a:solidFill>
                            <a:schemeClr val="tx1"/>
                          </a:solidFill>
                          <a:effectLst/>
                          <a:latin typeface="Calibri"/>
                          <a:ea typeface="Calibri" panose="020F0502020204030204" pitchFamily="34" charset="0"/>
                          <a:cs typeface="Times New Roman"/>
                        </a:rPr>
                        <a:t>Default sharing</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l" defTabSz="685775" rtl="0" eaLnBrk="1" latinLnBrk="0" hangingPunct="1">
                        <a:lnSpc>
                          <a:spcPct val="107000"/>
                        </a:lnSpc>
                        <a:spcBef>
                          <a:spcPts val="0"/>
                        </a:spcBef>
                        <a:spcAft>
                          <a:spcPts val="0"/>
                        </a:spcAft>
                      </a:pPr>
                      <a:r>
                        <a:rPr lang="en-US" sz="1200" b="1" kern="1200">
                          <a:solidFill>
                            <a:schemeClr val="tx1"/>
                          </a:solidFill>
                          <a:effectLst/>
                          <a:latin typeface="Calibri"/>
                          <a:ea typeface="Calibri" panose="020F0502020204030204" pitchFamily="34" charset="0"/>
                          <a:cs typeface="Times New Roman"/>
                        </a:rPr>
                        <a:t>DLP limits</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175560394"/>
                  </a:ext>
                </a:extLst>
              </a:tr>
              <a:tr h="187044">
                <a:tc>
                  <a:txBody>
                    <a:bodyPr/>
                    <a:lstStyle/>
                    <a:p>
                      <a:pPr marL="0" marR="0" algn="l" defTabSz="685775" rtl="0" eaLnBrk="1" latinLnBrk="0" hangingPunct="1">
                        <a:lnSpc>
                          <a:spcPct val="107000"/>
                        </a:lnSpc>
                        <a:spcBef>
                          <a:spcPts val="0"/>
                        </a:spcBef>
                        <a:spcAft>
                          <a:spcPts val="0"/>
                        </a:spcAft>
                      </a:pPr>
                      <a:r>
                        <a:rPr lang="en-US" sz="1200" kern="1200">
                          <a:solidFill>
                            <a:srgbClr val="000000"/>
                          </a:solidFill>
                          <a:effectLst/>
                          <a:latin typeface="Calibri"/>
                          <a:ea typeface="Calibri" panose="020F0502020204030204" pitchFamily="34" charset="0"/>
                          <a:cs typeface="Times New Roman"/>
                        </a:rPr>
                        <a:t>Non-Business</a:t>
                      </a:r>
                    </a:p>
                  </a:txBody>
                  <a:tcPr marL="49226" marR="492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defTabSz="685775" rtl="0" eaLnBrk="1" latinLnBrk="0" hangingPunct="1">
                        <a:lnSpc>
                          <a:spcPct val="107000"/>
                        </a:lnSpc>
                        <a:spcBef>
                          <a:spcPts val="0"/>
                        </a:spcBef>
                        <a:spcAft>
                          <a:spcPts val="0"/>
                        </a:spcAft>
                      </a:pPr>
                      <a:endParaRPr lang="en-US" sz="1200" kern="1200">
                        <a:solidFill>
                          <a:srgbClr val="000000"/>
                        </a:solidFill>
                        <a:effectLst/>
                        <a:latin typeface="Calibri"/>
                        <a:ea typeface="Calibri" panose="020F0502020204030204" pitchFamily="34" charset="0"/>
                        <a:cs typeface="Times New Roman"/>
                      </a:endParaRPr>
                    </a:p>
                  </a:txBody>
                  <a:tcPr marL="49226" marR="492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defTabSz="685775" rtl="0" eaLnBrk="1" latinLnBrk="0" hangingPunct="1">
                        <a:lnSpc>
                          <a:spcPct val="107000"/>
                        </a:lnSpc>
                        <a:spcBef>
                          <a:spcPts val="0"/>
                        </a:spcBef>
                        <a:spcAft>
                          <a:spcPts val="0"/>
                        </a:spcAft>
                      </a:pPr>
                      <a:r>
                        <a:rPr lang="en-US" sz="1200" kern="1200">
                          <a:solidFill>
                            <a:srgbClr val="000000"/>
                          </a:solidFill>
                          <a:effectLst/>
                          <a:latin typeface="Calibri"/>
                          <a:ea typeface="Calibri" panose="020F0502020204030204" pitchFamily="34" charset="0"/>
                          <a:cs typeface="Times New Roman"/>
                        </a:rPr>
                        <a:t>Item</a:t>
                      </a:r>
                    </a:p>
                  </a:txBody>
                  <a:tcPr marL="49226" marR="492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defTabSz="685775" rtl="0" eaLnBrk="1" latinLnBrk="0" hangingPunct="1">
                        <a:lnSpc>
                          <a:spcPct val="107000"/>
                        </a:lnSpc>
                        <a:spcBef>
                          <a:spcPts val="0"/>
                        </a:spcBef>
                        <a:spcAft>
                          <a:spcPts val="0"/>
                        </a:spcAft>
                      </a:pPr>
                      <a:r>
                        <a:rPr lang="en-US" sz="1200" kern="1200">
                          <a:solidFill>
                            <a:srgbClr val="000000"/>
                          </a:solidFill>
                          <a:effectLst/>
                          <a:latin typeface="Calibri"/>
                          <a:ea typeface="Calibri" panose="020F0502020204030204" pitchFamily="34" charset="0"/>
                          <a:cs typeface="Times New Roman"/>
                        </a:rPr>
                        <a:t>N/A</a:t>
                      </a:r>
                    </a:p>
                  </a:txBody>
                  <a:tcPr marL="49226" marR="492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defTabSz="685775" rtl="0" eaLnBrk="1" latinLnBrk="0" hangingPunct="1">
                        <a:lnSpc>
                          <a:spcPct val="107000"/>
                        </a:lnSpc>
                        <a:spcBef>
                          <a:spcPts val="0"/>
                        </a:spcBef>
                        <a:spcAft>
                          <a:spcPts val="0"/>
                        </a:spcAft>
                      </a:pPr>
                      <a:endParaRPr lang="en-US" sz="1200" kern="1200">
                        <a:solidFill>
                          <a:srgbClr val="000000"/>
                        </a:solidFill>
                        <a:effectLst/>
                        <a:latin typeface="Calibri"/>
                        <a:ea typeface="Calibri" panose="020F0502020204030204" pitchFamily="34" charset="0"/>
                        <a:cs typeface="Times New Roman"/>
                      </a:endParaRPr>
                    </a:p>
                  </a:txBody>
                  <a:tcPr marL="49226" marR="492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lvl="0" indent="0" algn="l" defTabSz="685775" rtl="0" eaLnBrk="1" fontAlgn="auto" latinLnBrk="0" hangingPunct="1">
                        <a:lnSpc>
                          <a:spcPct val="107000"/>
                        </a:lnSpc>
                        <a:spcBef>
                          <a:spcPts val="0"/>
                        </a:spcBef>
                        <a:spcAft>
                          <a:spcPts val="0"/>
                        </a:spcAft>
                        <a:buClrTx/>
                        <a:buSzTx/>
                        <a:buFontTx/>
                        <a:buNone/>
                        <a:tabLst/>
                        <a:defRPr/>
                      </a:pPr>
                      <a:endParaRPr lang="en-US" sz="1200" kern="1200">
                        <a:solidFill>
                          <a:srgbClr val="000000"/>
                        </a:solidFill>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64279904"/>
                  </a:ext>
                </a:extLst>
              </a:tr>
              <a:tr h="187044">
                <a:tc>
                  <a:txBody>
                    <a:bodyPr/>
                    <a:lstStyle/>
                    <a:p>
                      <a:pPr marL="0" marR="0" algn="l" defTabSz="685775" rtl="0" eaLnBrk="1" latinLnBrk="0" hangingPunct="1">
                        <a:lnSpc>
                          <a:spcPct val="107000"/>
                        </a:lnSpc>
                        <a:spcBef>
                          <a:spcPts val="0"/>
                        </a:spcBef>
                        <a:spcAft>
                          <a:spcPts val="0"/>
                        </a:spcAft>
                      </a:pPr>
                      <a:r>
                        <a:rPr lang="en-US" sz="1200" kern="1200">
                          <a:solidFill>
                            <a:srgbClr val="000000"/>
                          </a:solidFill>
                          <a:effectLst/>
                          <a:latin typeface="Calibri"/>
                          <a:ea typeface="Calibri" panose="020F0502020204030204" pitchFamily="34" charset="0"/>
                          <a:cs typeface="Times New Roman"/>
                        </a:rPr>
                        <a:t>Public</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defTabSz="685775" rtl="0" eaLnBrk="1" latinLnBrk="0" hangingPunct="1">
                        <a:lnSpc>
                          <a:spcPct val="107000"/>
                        </a:lnSpc>
                        <a:spcBef>
                          <a:spcPts val="0"/>
                        </a:spcBef>
                        <a:spcAft>
                          <a:spcPts val="0"/>
                        </a:spcAft>
                      </a:pPr>
                      <a:endParaRPr lang="en-US" sz="1200" kern="1200">
                        <a:solidFill>
                          <a:srgbClr val="000000"/>
                        </a:solidFill>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defTabSz="685775" rtl="0" eaLnBrk="1" latinLnBrk="0" hangingPunct="1">
                        <a:lnSpc>
                          <a:spcPct val="107000"/>
                        </a:lnSpc>
                        <a:spcBef>
                          <a:spcPts val="0"/>
                        </a:spcBef>
                        <a:spcAft>
                          <a:spcPts val="0"/>
                        </a:spcAft>
                      </a:pPr>
                      <a:r>
                        <a:rPr lang="en-US" sz="1200" kern="1200">
                          <a:solidFill>
                            <a:srgbClr val="000000"/>
                          </a:solidFill>
                          <a:effectLst/>
                          <a:latin typeface="Calibri"/>
                          <a:ea typeface="Calibri" panose="020F0502020204030204" pitchFamily="34" charset="0"/>
                          <a:cs typeface="Times New Roman"/>
                        </a:rPr>
                        <a:t>Item</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defTabSz="685775" rtl="0" eaLnBrk="1" latinLnBrk="0" hangingPunct="1">
                        <a:lnSpc>
                          <a:spcPct val="107000"/>
                        </a:lnSpc>
                        <a:spcBef>
                          <a:spcPts val="0"/>
                        </a:spcBef>
                        <a:spcAft>
                          <a:spcPts val="0"/>
                        </a:spcAft>
                      </a:pPr>
                      <a:r>
                        <a:rPr lang="en-US" sz="1200" kern="1200">
                          <a:solidFill>
                            <a:srgbClr val="000000"/>
                          </a:solidFill>
                          <a:effectLst/>
                          <a:latin typeface="Calibri"/>
                          <a:ea typeface="Calibri" panose="020F0502020204030204" pitchFamily="34" charset="0"/>
                          <a:cs typeface="Times New Roman"/>
                        </a:rPr>
                        <a:t>N/A</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defTabSz="685775" rtl="0" eaLnBrk="1" latinLnBrk="0" hangingPunct="1">
                        <a:lnSpc>
                          <a:spcPct val="107000"/>
                        </a:lnSpc>
                        <a:spcBef>
                          <a:spcPts val="0"/>
                        </a:spcBef>
                        <a:spcAft>
                          <a:spcPts val="0"/>
                        </a:spcAft>
                      </a:pPr>
                      <a:endParaRPr lang="en-US" sz="1200" kern="1200">
                        <a:solidFill>
                          <a:srgbClr val="000000"/>
                        </a:solidFill>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lvl="0" indent="0" algn="l" defTabSz="685775" rtl="0" eaLnBrk="1" fontAlgn="auto" latinLnBrk="0" hangingPunct="1">
                        <a:lnSpc>
                          <a:spcPct val="107000"/>
                        </a:lnSpc>
                        <a:spcBef>
                          <a:spcPts val="0"/>
                        </a:spcBef>
                        <a:spcAft>
                          <a:spcPts val="0"/>
                        </a:spcAft>
                        <a:buClrTx/>
                        <a:buSzTx/>
                        <a:buFontTx/>
                        <a:buNone/>
                        <a:tabLst/>
                        <a:defRPr/>
                      </a:pPr>
                      <a:endParaRPr lang="en-US" sz="1200" kern="1200">
                        <a:solidFill>
                          <a:srgbClr val="000000"/>
                        </a:solidFill>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377095516"/>
                  </a:ext>
                </a:extLst>
              </a:tr>
              <a:tr h="237197">
                <a:tc>
                  <a:txBody>
                    <a:bodyPr/>
                    <a:lstStyle/>
                    <a:p>
                      <a:pPr marL="0" marR="0" algn="l" defTabSz="685775" rtl="0" eaLnBrk="1" latinLnBrk="0" hangingPunct="1">
                        <a:lnSpc>
                          <a:spcPct val="107000"/>
                        </a:lnSpc>
                        <a:spcBef>
                          <a:spcPts val="0"/>
                        </a:spcBef>
                        <a:spcAft>
                          <a:spcPts val="0"/>
                        </a:spcAft>
                      </a:pPr>
                      <a:r>
                        <a:rPr lang="en-US" sz="1200" kern="1200">
                          <a:solidFill>
                            <a:srgbClr val="000000"/>
                          </a:solidFill>
                          <a:effectLst/>
                          <a:latin typeface="Calibri"/>
                          <a:ea typeface="Calibri" panose="020F0502020204030204" pitchFamily="34" charset="0"/>
                          <a:cs typeface="Times New Roman"/>
                        </a:rPr>
                        <a:t>General</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defTabSz="685775" rtl="0" eaLnBrk="1" latinLnBrk="0" hangingPunct="1">
                        <a:lnSpc>
                          <a:spcPct val="107000"/>
                        </a:lnSpc>
                        <a:spcBef>
                          <a:spcPts val="0"/>
                        </a:spcBef>
                        <a:spcAft>
                          <a:spcPts val="0"/>
                        </a:spcAft>
                      </a:pPr>
                      <a:endParaRPr lang="en-US" sz="1200" kern="1200">
                        <a:solidFill>
                          <a:srgbClr val="000000"/>
                        </a:solidFill>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defTabSz="685775" rtl="0" eaLnBrk="1" latinLnBrk="0" hangingPunct="1">
                        <a:lnSpc>
                          <a:spcPct val="107000"/>
                        </a:lnSpc>
                        <a:spcBef>
                          <a:spcPts val="0"/>
                        </a:spcBef>
                        <a:spcAft>
                          <a:spcPts val="0"/>
                        </a:spcAft>
                      </a:pPr>
                      <a:r>
                        <a:rPr lang="en-US" sz="1200" kern="1200">
                          <a:solidFill>
                            <a:srgbClr val="000000"/>
                          </a:solidFill>
                          <a:effectLst/>
                          <a:latin typeface="Calibri"/>
                          <a:ea typeface="Calibri" panose="020F0502020204030204" pitchFamily="34" charset="0"/>
                          <a:cs typeface="Times New Roman"/>
                        </a:rPr>
                        <a:t>Both</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defTabSz="685775" rtl="0" eaLnBrk="1" latinLnBrk="0" hangingPunct="1">
                        <a:lnSpc>
                          <a:spcPct val="107000"/>
                        </a:lnSpc>
                        <a:spcBef>
                          <a:spcPts val="0"/>
                        </a:spcBef>
                        <a:spcAft>
                          <a:spcPts val="0"/>
                        </a:spcAft>
                      </a:pPr>
                      <a:r>
                        <a:rPr lang="en-US" sz="1200" kern="1200">
                          <a:solidFill>
                            <a:srgbClr val="000000"/>
                          </a:solidFill>
                          <a:effectLst/>
                          <a:latin typeface="Calibri"/>
                          <a:ea typeface="Calibri" panose="020F0502020204030204" pitchFamily="34" charset="0"/>
                          <a:cs typeface="Times New Roman"/>
                        </a:rPr>
                        <a:t>N/A</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lvl="0" indent="0" algn="l" defTabSz="685775" rtl="0" eaLnBrk="1" fontAlgn="auto" latinLnBrk="0" hangingPunct="1">
                        <a:lnSpc>
                          <a:spcPct val="107000"/>
                        </a:lnSpc>
                        <a:spcBef>
                          <a:spcPts val="0"/>
                        </a:spcBef>
                        <a:spcAft>
                          <a:spcPts val="0"/>
                        </a:spcAft>
                        <a:buClrTx/>
                        <a:buSzTx/>
                        <a:buFontTx/>
                        <a:buNone/>
                        <a:tabLst/>
                        <a:defRPr/>
                      </a:pPr>
                      <a:r>
                        <a:rPr lang="en-US" sz="1200" kern="1200">
                          <a:solidFill>
                            <a:srgbClr val="000000"/>
                          </a:solidFill>
                          <a:effectLst/>
                          <a:latin typeface="Calibri"/>
                          <a:ea typeface="Calibri" panose="020F0502020204030204" pitchFamily="34" charset="0"/>
                          <a:cs typeface="Times New Roman"/>
                        </a:rPr>
                        <a:t>People in Microsoft</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defTabSz="685775" rtl="0" eaLnBrk="1" latinLnBrk="0" hangingPunct="1">
                        <a:lnSpc>
                          <a:spcPct val="107000"/>
                        </a:lnSpc>
                        <a:spcBef>
                          <a:spcPts val="0"/>
                        </a:spcBef>
                        <a:spcAft>
                          <a:spcPts val="0"/>
                        </a:spcAft>
                      </a:pPr>
                      <a:r>
                        <a:rPr lang="en-US" sz="1200" kern="1200">
                          <a:solidFill>
                            <a:srgbClr val="000000"/>
                          </a:solidFill>
                          <a:effectLst/>
                          <a:latin typeface="Calibri"/>
                          <a:ea typeface="Calibri" panose="020F0502020204030204" pitchFamily="34" charset="0"/>
                          <a:cs typeface="Times New Roman"/>
                        </a:rPr>
                        <a:t>No “Anyone”</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82124292"/>
                  </a:ext>
                </a:extLst>
              </a:tr>
              <a:tr h="187044">
                <a:tc>
                  <a:txBody>
                    <a:bodyPr/>
                    <a:lstStyle/>
                    <a:p>
                      <a:pPr marL="0" marR="0" algn="l" defTabSz="685775" rtl="0" eaLnBrk="1" latinLnBrk="0" hangingPunct="1">
                        <a:lnSpc>
                          <a:spcPct val="107000"/>
                        </a:lnSpc>
                        <a:spcBef>
                          <a:spcPts val="0"/>
                        </a:spcBef>
                        <a:spcAft>
                          <a:spcPts val="0"/>
                        </a:spcAft>
                      </a:pPr>
                      <a:r>
                        <a:rPr lang="en-US" sz="1200" b="1" kern="1200">
                          <a:solidFill>
                            <a:schemeClr val="bg1"/>
                          </a:solidFill>
                          <a:effectLst/>
                          <a:latin typeface="Calibri"/>
                          <a:ea typeface="Calibri" panose="020F0502020204030204" pitchFamily="34" charset="0"/>
                          <a:cs typeface="Times New Roman"/>
                        </a:rPr>
                        <a:t>Confidential</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marL="0" marR="0" algn="l" defTabSz="685775" rtl="0" eaLnBrk="1" latinLnBrk="0" hangingPunct="1">
                        <a:lnSpc>
                          <a:spcPct val="107000"/>
                        </a:lnSpc>
                        <a:spcBef>
                          <a:spcPts val="0"/>
                        </a:spcBef>
                        <a:spcAft>
                          <a:spcPts val="0"/>
                        </a:spcAft>
                      </a:pPr>
                      <a:endParaRPr lang="en-US" sz="1200" kern="1200">
                        <a:solidFill>
                          <a:srgbClr val="000000"/>
                        </a:solidFill>
                        <a:effectLst/>
                        <a:latin typeface="Calibri"/>
                        <a:ea typeface="Calibri" panose="020F0502020204030204" pitchFamily="34" charset="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90531609"/>
                  </a:ext>
                </a:extLst>
              </a:tr>
              <a:tr h="237197">
                <a:tc>
                  <a:txBody>
                    <a:bodyPr/>
                    <a:lstStyle/>
                    <a:p>
                      <a:pPr marL="0" marR="0" algn="l" defTabSz="685775" rtl="0" eaLnBrk="1" latinLnBrk="0" hangingPunct="1">
                        <a:lnSpc>
                          <a:spcPct val="107000"/>
                        </a:lnSpc>
                        <a:spcBef>
                          <a:spcPts val="0"/>
                        </a:spcBef>
                        <a:spcAft>
                          <a:spcPts val="0"/>
                        </a:spcAft>
                      </a:pPr>
                      <a:endParaRPr lang="en-US" sz="1200" kern="1200">
                        <a:solidFill>
                          <a:srgbClr val="000000"/>
                        </a:solidFill>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C8E"/>
                    </a:solidFill>
                  </a:tcPr>
                </a:tc>
                <a:tc>
                  <a:txBody>
                    <a:bodyPr/>
                    <a:lstStyle/>
                    <a:p>
                      <a:pPr marL="0" marR="0" algn="l" defTabSz="685775" rtl="0" eaLnBrk="1" latinLnBrk="0" hangingPunct="1">
                        <a:lnSpc>
                          <a:spcPct val="107000"/>
                        </a:lnSpc>
                        <a:spcBef>
                          <a:spcPts val="0"/>
                        </a:spcBef>
                        <a:spcAft>
                          <a:spcPts val="0"/>
                        </a:spcAft>
                      </a:pPr>
                      <a:r>
                        <a:rPr lang="en-US" sz="1200" b="1" kern="1200">
                          <a:solidFill>
                            <a:srgbClr val="000000"/>
                          </a:solidFill>
                          <a:effectLst/>
                          <a:latin typeface="Calibri"/>
                          <a:ea typeface="Calibri" panose="020F0502020204030204" pitchFamily="34" charset="0"/>
                          <a:cs typeface="Times New Roman"/>
                        </a:rPr>
                        <a:t>MS Extended</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C8E"/>
                    </a:solidFill>
                  </a:tcPr>
                </a:tc>
                <a:tc>
                  <a:txBody>
                    <a:bodyPr/>
                    <a:lstStyle/>
                    <a:p>
                      <a:pPr marL="0" marR="0" algn="l" defTabSz="685775" rtl="0" eaLnBrk="1" latinLnBrk="0" hangingPunct="1">
                        <a:lnSpc>
                          <a:spcPct val="107000"/>
                        </a:lnSpc>
                        <a:spcBef>
                          <a:spcPts val="0"/>
                        </a:spcBef>
                        <a:spcAft>
                          <a:spcPts val="0"/>
                        </a:spcAft>
                      </a:pPr>
                      <a:r>
                        <a:rPr lang="en-US" sz="1200" b="1" kern="1200">
                          <a:solidFill>
                            <a:srgbClr val="000000"/>
                          </a:solidFill>
                          <a:effectLst/>
                          <a:latin typeface="Calibri"/>
                          <a:ea typeface="Calibri" panose="020F0502020204030204" pitchFamily="34" charset="0"/>
                          <a:cs typeface="Times New Roman"/>
                        </a:rPr>
                        <a:t>Item</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C8E"/>
                    </a:solidFill>
                  </a:tcPr>
                </a:tc>
                <a:tc>
                  <a:txBody>
                    <a:bodyPr/>
                    <a:lstStyle/>
                    <a:p>
                      <a:pPr marL="0" marR="0" algn="l" defTabSz="685775" rtl="0" eaLnBrk="1" latinLnBrk="0" hangingPunct="1">
                        <a:lnSpc>
                          <a:spcPct val="107000"/>
                        </a:lnSpc>
                        <a:spcBef>
                          <a:spcPts val="0"/>
                        </a:spcBef>
                        <a:spcAft>
                          <a:spcPts val="0"/>
                        </a:spcAft>
                      </a:pPr>
                      <a:r>
                        <a:rPr lang="en-US" sz="1200" b="1" kern="1200">
                          <a:solidFill>
                            <a:srgbClr val="000000"/>
                          </a:solidFill>
                          <a:effectLst/>
                          <a:latin typeface="Calibri"/>
                          <a:ea typeface="Calibri" panose="020F0502020204030204" pitchFamily="34" charset="0"/>
                          <a:cs typeface="Times New Roman"/>
                        </a:rPr>
                        <a:t>ALL MSFT</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4EC8E"/>
                    </a:solidFill>
                  </a:tcPr>
                </a:tc>
                <a:tc>
                  <a:txBody>
                    <a:bodyPr/>
                    <a:lstStyle/>
                    <a:p>
                      <a:pPr marL="0" marR="0" lvl="0" indent="0" algn="l" defTabSz="685775" rtl="0" eaLnBrk="1" fontAlgn="auto" latinLnBrk="0" hangingPunct="1">
                        <a:lnSpc>
                          <a:spcPct val="107000"/>
                        </a:lnSpc>
                        <a:spcBef>
                          <a:spcPts val="0"/>
                        </a:spcBef>
                        <a:spcAft>
                          <a:spcPts val="0"/>
                        </a:spcAft>
                        <a:buClrTx/>
                        <a:buSzTx/>
                        <a:buFontTx/>
                        <a:buNone/>
                        <a:tabLst/>
                        <a:defRPr/>
                      </a:pPr>
                      <a:r>
                        <a:rPr lang="en-US" sz="1200" b="1" kern="1200">
                          <a:solidFill>
                            <a:srgbClr val="000000"/>
                          </a:solidFill>
                          <a:effectLst/>
                          <a:latin typeface="Calibri"/>
                          <a:ea typeface="Calibri" panose="020F0502020204030204" pitchFamily="34" charset="0"/>
                          <a:cs typeface="Times New Roman"/>
                        </a:rPr>
                        <a:t>People in Microsoft</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4EC8E"/>
                    </a:solidFill>
                  </a:tcPr>
                </a:tc>
                <a:tc>
                  <a:txBody>
                    <a:bodyPr/>
                    <a:lstStyle/>
                    <a:p>
                      <a:pPr marL="0" marR="0" algn="l" defTabSz="685775" rtl="0" eaLnBrk="1" latinLnBrk="0" hangingPunct="1">
                        <a:lnSpc>
                          <a:spcPct val="107000"/>
                        </a:lnSpc>
                        <a:spcBef>
                          <a:spcPts val="0"/>
                        </a:spcBef>
                        <a:spcAft>
                          <a:spcPts val="0"/>
                        </a:spcAft>
                      </a:pPr>
                      <a:r>
                        <a:rPr lang="en-US" sz="1200" b="1" kern="1200">
                          <a:solidFill>
                            <a:srgbClr val="000000"/>
                          </a:solidFill>
                          <a:effectLst/>
                          <a:latin typeface="Calibri"/>
                          <a:ea typeface="Calibri" panose="020F0502020204030204" pitchFamily="34" charset="0"/>
                          <a:cs typeface="Times New Roman"/>
                        </a:rPr>
                        <a:t>No “Anyone”</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4EC8E"/>
                    </a:solidFill>
                  </a:tcPr>
                </a:tc>
                <a:extLst>
                  <a:ext uri="{0D108BD9-81ED-4DB2-BD59-A6C34878D82A}">
                    <a16:rowId xmlns:a16="http://schemas.microsoft.com/office/drawing/2014/main" val="2772912513"/>
                  </a:ext>
                </a:extLst>
              </a:tr>
              <a:tr h="187134">
                <a:tc>
                  <a:txBody>
                    <a:bodyPr/>
                    <a:lstStyle/>
                    <a:p>
                      <a:pPr marL="0" marR="0" algn="l" defTabSz="685775" rtl="0" eaLnBrk="1" latinLnBrk="0" hangingPunct="1">
                        <a:lnSpc>
                          <a:spcPct val="107000"/>
                        </a:lnSpc>
                        <a:spcBef>
                          <a:spcPts val="0"/>
                        </a:spcBef>
                        <a:spcAft>
                          <a:spcPts val="0"/>
                        </a:spcAft>
                      </a:pPr>
                      <a:endParaRPr lang="en-US" sz="1200" kern="1200">
                        <a:solidFill>
                          <a:srgbClr val="000000"/>
                        </a:solidFill>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defTabSz="685775" rtl="0" eaLnBrk="1" latinLnBrk="0" hangingPunct="1">
                        <a:lnSpc>
                          <a:spcPct val="107000"/>
                        </a:lnSpc>
                        <a:spcBef>
                          <a:spcPts val="0"/>
                        </a:spcBef>
                        <a:spcAft>
                          <a:spcPts val="0"/>
                        </a:spcAft>
                      </a:pPr>
                      <a:r>
                        <a:rPr lang="en-US" sz="1200" kern="1200">
                          <a:solidFill>
                            <a:srgbClr val="000000"/>
                          </a:solidFill>
                          <a:effectLst/>
                          <a:latin typeface="Calibri"/>
                          <a:ea typeface="Calibri" panose="020F0502020204030204" pitchFamily="34" charset="0"/>
                          <a:cs typeface="Times New Roman"/>
                        </a:rPr>
                        <a:t>MS FTE </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defTabSz="685775" rtl="0" eaLnBrk="1" latinLnBrk="0" hangingPunct="1">
                        <a:lnSpc>
                          <a:spcPct val="107000"/>
                        </a:lnSpc>
                        <a:spcBef>
                          <a:spcPts val="0"/>
                        </a:spcBef>
                        <a:spcAft>
                          <a:spcPts val="0"/>
                        </a:spcAft>
                      </a:pPr>
                      <a:r>
                        <a:rPr lang="en-US" sz="1200" kern="1200">
                          <a:solidFill>
                            <a:srgbClr val="000000"/>
                          </a:solidFill>
                          <a:effectLst/>
                          <a:latin typeface="Calibri"/>
                          <a:ea typeface="Calibri" panose="020F0502020204030204" pitchFamily="34" charset="0"/>
                          <a:cs typeface="Times New Roman"/>
                        </a:rPr>
                        <a:t>Item</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defTabSz="685775" rtl="0" eaLnBrk="1" latinLnBrk="0" hangingPunct="1">
                        <a:lnSpc>
                          <a:spcPct val="107000"/>
                        </a:lnSpc>
                        <a:spcBef>
                          <a:spcPts val="0"/>
                        </a:spcBef>
                        <a:spcAft>
                          <a:spcPts val="0"/>
                        </a:spcAft>
                      </a:pPr>
                      <a:r>
                        <a:rPr lang="en-US" sz="1200" kern="1200">
                          <a:solidFill>
                            <a:srgbClr val="000000"/>
                          </a:solidFill>
                          <a:effectLst/>
                          <a:latin typeface="Calibri"/>
                          <a:ea typeface="Calibri" panose="020F0502020204030204" pitchFamily="34" charset="0"/>
                          <a:cs typeface="Times New Roman"/>
                        </a:rPr>
                        <a:t>MSFTE</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defTabSz="685775" rtl="0" eaLnBrk="1" latinLnBrk="0" hangingPunct="1">
                        <a:lnSpc>
                          <a:spcPct val="107000"/>
                        </a:lnSpc>
                        <a:spcBef>
                          <a:spcPts val="0"/>
                        </a:spcBef>
                        <a:spcAft>
                          <a:spcPts val="0"/>
                        </a:spcAft>
                      </a:pPr>
                      <a:endParaRPr lang="en-US" sz="1200" kern="1200">
                        <a:solidFill>
                          <a:srgbClr val="000000"/>
                        </a:solidFill>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defTabSz="685775" rtl="0" eaLnBrk="1" latinLnBrk="0" hangingPunct="1">
                        <a:lnSpc>
                          <a:spcPct val="107000"/>
                        </a:lnSpc>
                        <a:spcBef>
                          <a:spcPts val="0"/>
                        </a:spcBef>
                        <a:spcAft>
                          <a:spcPts val="0"/>
                        </a:spcAft>
                      </a:pPr>
                      <a:r>
                        <a:rPr lang="en-US" sz="1200" kern="1200">
                          <a:solidFill>
                            <a:srgbClr val="000000"/>
                          </a:solidFill>
                          <a:effectLst/>
                          <a:latin typeface="Calibri"/>
                          <a:ea typeface="Calibri" panose="020F0502020204030204" pitchFamily="34" charset="0"/>
                          <a:cs typeface="Times New Roman"/>
                        </a:rPr>
                        <a:t>No “Anyone”</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4112938480"/>
                  </a:ext>
                </a:extLst>
              </a:tr>
              <a:tr h="237197">
                <a:tc>
                  <a:txBody>
                    <a:bodyPr/>
                    <a:lstStyle/>
                    <a:p>
                      <a:pPr marL="0" marR="0" algn="l" defTabSz="685775" rtl="0" eaLnBrk="1" latinLnBrk="0" hangingPunct="1">
                        <a:lnSpc>
                          <a:spcPct val="107000"/>
                        </a:lnSpc>
                        <a:spcBef>
                          <a:spcPts val="0"/>
                        </a:spcBef>
                        <a:spcAft>
                          <a:spcPts val="0"/>
                        </a:spcAft>
                      </a:pPr>
                      <a:endParaRPr lang="en-US" sz="1200" kern="1200">
                        <a:solidFill>
                          <a:srgbClr val="000000"/>
                        </a:solidFill>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defTabSz="685775" rtl="0" eaLnBrk="1" latinLnBrk="0" hangingPunct="1">
                        <a:lnSpc>
                          <a:spcPct val="107000"/>
                        </a:lnSpc>
                        <a:spcBef>
                          <a:spcPts val="0"/>
                        </a:spcBef>
                        <a:spcAft>
                          <a:spcPts val="0"/>
                        </a:spcAft>
                      </a:pPr>
                      <a:r>
                        <a:rPr lang="en-US" sz="1200" kern="1200">
                          <a:solidFill>
                            <a:srgbClr val="000000"/>
                          </a:solidFill>
                          <a:effectLst/>
                          <a:latin typeface="Calibri"/>
                          <a:ea typeface="Calibri" panose="020F0502020204030204" pitchFamily="34" charset="0"/>
                          <a:cs typeface="Times New Roman"/>
                        </a:rPr>
                        <a:t>Recipients Only</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defTabSz="685775" rtl="0" eaLnBrk="1" latinLnBrk="0" hangingPunct="1">
                        <a:lnSpc>
                          <a:spcPct val="107000"/>
                        </a:lnSpc>
                        <a:spcBef>
                          <a:spcPts val="0"/>
                        </a:spcBef>
                        <a:spcAft>
                          <a:spcPts val="0"/>
                        </a:spcAft>
                      </a:pPr>
                      <a:r>
                        <a:rPr lang="en-US" sz="1200" kern="1200">
                          <a:solidFill>
                            <a:srgbClr val="000000"/>
                          </a:solidFill>
                          <a:effectLst/>
                          <a:latin typeface="Calibri"/>
                          <a:ea typeface="Calibri" panose="020F0502020204030204" pitchFamily="34" charset="0"/>
                          <a:cs typeface="Times New Roman"/>
                        </a:rPr>
                        <a:t>Item</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defTabSz="685775" rtl="0" eaLnBrk="1" latinLnBrk="0" hangingPunct="1">
                        <a:lnSpc>
                          <a:spcPct val="107000"/>
                        </a:lnSpc>
                        <a:spcBef>
                          <a:spcPts val="0"/>
                        </a:spcBef>
                        <a:spcAft>
                          <a:spcPts val="0"/>
                        </a:spcAft>
                      </a:pPr>
                      <a:endParaRPr lang="en-US" sz="1200" kern="1200">
                        <a:solidFill>
                          <a:srgbClr val="000000"/>
                        </a:solidFill>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defTabSz="685775" rtl="0" eaLnBrk="1" latinLnBrk="0" hangingPunct="1">
                        <a:lnSpc>
                          <a:spcPct val="107000"/>
                        </a:lnSpc>
                        <a:spcBef>
                          <a:spcPts val="0"/>
                        </a:spcBef>
                        <a:spcAft>
                          <a:spcPts val="0"/>
                        </a:spcAft>
                      </a:pPr>
                      <a:endParaRPr lang="en-US" sz="1200" kern="1200">
                        <a:solidFill>
                          <a:srgbClr val="000000"/>
                        </a:solidFill>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defTabSz="685775" rtl="0" eaLnBrk="1" latinLnBrk="0" hangingPunct="1">
                        <a:lnSpc>
                          <a:spcPct val="107000"/>
                        </a:lnSpc>
                        <a:spcBef>
                          <a:spcPts val="0"/>
                        </a:spcBef>
                        <a:spcAft>
                          <a:spcPts val="0"/>
                        </a:spcAft>
                      </a:pPr>
                      <a:r>
                        <a:rPr lang="en-US" sz="1200" kern="1200">
                          <a:solidFill>
                            <a:srgbClr val="000000"/>
                          </a:solidFill>
                          <a:effectLst/>
                          <a:latin typeface="Calibri"/>
                          <a:ea typeface="Calibri" panose="020F0502020204030204" pitchFamily="34" charset="0"/>
                          <a:cs typeface="Times New Roman"/>
                        </a:rPr>
                        <a:t>No “Anyone”</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231373302"/>
                  </a:ext>
                </a:extLst>
              </a:tr>
              <a:tr h="187134">
                <a:tc>
                  <a:txBody>
                    <a:bodyPr/>
                    <a:lstStyle/>
                    <a:p>
                      <a:pPr marL="0" marR="0" algn="l" defTabSz="685775" rtl="0" eaLnBrk="1" latinLnBrk="0" hangingPunct="1">
                        <a:lnSpc>
                          <a:spcPct val="107000"/>
                        </a:lnSpc>
                        <a:spcBef>
                          <a:spcPts val="0"/>
                        </a:spcBef>
                        <a:spcAft>
                          <a:spcPts val="0"/>
                        </a:spcAft>
                      </a:pPr>
                      <a:endParaRPr lang="en-US" sz="1200" kern="1200">
                        <a:solidFill>
                          <a:srgbClr val="000000"/>
                        </a:solidFill>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defTabSz="685775" rtl="0" eaLnBrk="1" latinLnBrk="0" hangingPunct="1">
                        <a:lnSpc>
                          <a:spcPct val="107000"/>
                        </a:lnSpc>
                        <a:spcBef>
                          <a:spcPts val="0"/>
                        </a:spcBef>
                        <a:spcAft>
                          <a:spcPts val="0"/>
                        </a:spcAft>
                      </a:pPr>
                      <a:r>
                        <a:rPr lang="en-US" sz="1200" kern="1200">
                          <a:solidFill>
                            <a:srgbClr val="000000"/>
                          </a:solidFill>
                          <a:effectLst/>
                          <a:latin typeface="Calibri"/>
                          <a:ea typeface="Calibri" panose="020F0502020204030204" pitchFamily="34" charset="0"/>
                          <a:cs typeface="Times New Roman"/>
                        </a:rPr>
                        <a:t>Any User</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defTabSz="685775" rtl="0" eaLnBrk="1" latinLnBrk="0" hangingPunct="1">
                        <a:lnSpc>
                          <a:spcPct val="107000"/>
                        </a:lnSpc>
                        <a:spcBef>
                          <a:spcPts val="0"/>
                        </a:spcBef>
                        <a:spcAft>
                          <a:spcPts val="0"/>
                        </a:spcAft>
                      </a:pPr>
                      <a:r>
                        <a:rPr lang="en-US" sz="1200" kern="1200">
                          <a:solidFill>
                            <a:srgbClr val="000000"/>
                          </a:solidFill>
                          <a:effectLst/>
                          <a:latin typeface="Calibri"/>
                          <a:ea typeface="Calibri" panose="020F0502020204030204" pitchFamily="34" charset="0"/>
                          <a:cs typeface="Times New Roman"/>
                        </a:rPr>
                        <a:t>Item</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defTabSz="685775" rtl="0" eaLnBrk="1" latinLnBrk="0" hangingPunct="1">
                        <a:lnSpc>
                          <a:spcPct val="107000"/>
                        </a:lnSpc>
                        <a:spcBef>
                          <a:spcPts val="0"/>
                        </a:spcBef>
                        <a:spcAft>
                          <a:spcPts val="0"/>
                        </a:spcAft>
                      </a:pPr>
                      <a:endParaRPr lang="en-US" sz="1200" kern="1200">
                        <a:solidFill>
                          <a:srgbClr val="000000"/>
                        </a:solidFill>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lvl="0" indent="0" algn="l" defTabSz="685775" rtl="0" eaLnBrk="1" fontAlgn="auto" latinLnBrk="0" hangingPunct="1">
                        <a:lnSpc>
                          <a:spcPct val="107000"/>
                        </a:lnSpc>
                        <a:spcBef>
                          <a:spcPts val="0"/>
                        </a:spcBef>
                        <a:spcAft>
                          <a:spcPts val="0"/>
                        </a:spcAft>
                        <a:buClrTx/>
                        <a:buSzTx/>
                        <a:buFontTx/>
                        <a:buNone/>
                        <a:tabLst/>
                        <a:defRPr/>
                      </a:pPr>
                      <a:r>
                        <a:rPr lang="en-US" sz="1200" kern="1200">
                          <a:solidFill>
                            <a:srgbClr val="000000"/>
                          </a:solidFill>
                          <a:effectLst/>
                          <a:latin typeface="Calibri"/>
                          <a:ea typeface="Calibri" panose="020F0502020204030204" pitchFamily="34" charset="0"/>
                          <a:cs typeface="Times New Roman"/>
                        </a:rPr>
                        <a:t>People in Microsoft</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defTabSz="685775" rtl="0" eaLnBrk="1" latinLnBrk="0" hangingPunct="1">
                        <a:lnSpc>
                          <a:spcPct val="107000"/>
                        </a:lnSpc>
                        <a:spcBef>
                          <a:spcPts val="0"/>
                        </a:spcBef>
                        <a:spcAft>
                          <a:spcPts val="0"/>
                        </a:spcAft>
                      </a:pPr>
                      <a:r>
                        <a:rPr lang="en-US" sz="1200" kern="1200">
                          <a:solidFill>
                            <a:srgbClr val="000000"/>
                          </a:solidFill>
                          <a:effectLst/>
                          <a:latin typeface="Calibri"/>
                          <a:ea typeface="Calibri" panose="020F0502020204030204" pitchFamily="34" charset="0"/>
                          <a:cs typeface="Times New Roman"/>
                        </a:rPr>
                        <a:t>No “Anyone”</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332367917"/>
                  </a:ext>
                </a:extLst>
              </a:tr>
              <a:tr h="237197">
                <a:tc>
                  <a:txBody>
                    <a:bodyPr/>
                    <a:lstStyle/>
                    <a:p>
                      <a:pPr marL="0" marR="0" algn="l" defTabSz="685775" rtl="0" eaLnBrk="1" latinLnBrk="0" hangingPunct="1">
                        <a:lnSpc>
                          <a:spcPct val="107000"/>
                        </a:lnSpc>
                        <a:spcBef>
                          <a:spcPts val="0"/>
                        </a:spcBef>
                        <a:spcAft>
                          <a:spcPts val="0"/>
                        </a:spcAft>
                      </a:pPr>
                      <a:r>
                        <a:rPr lang="en-US" sz="1200" b="1" kern="1200">
                          <a:solidFill>
                            <a:schemeClr val="bg1"/>
                          </a:solidFill>
                          <a:effectLst/>
                          <a:latin typeface="Calibri"/>
                          <a:ea typeface="Calibri" panose="020F0502020204030204" pitchFamily="34" charset="0"/>
                          <a:cs typeface="Times New Roman"/>
                        </a:rPr>
                        <a:t>Highly Confidential</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marL="0" marR="0" algn="l" defTabSz="685775" rtl="0" eaLnBrk="1" latinLnBrk="0" hangingPunct="1">
                        <a:lnSpc>
                          <a:spcPct val="107000"/>
                        </a:lnSpc>
                        <a:spcBef>
                          <a:spcPts val="0"/>
                        </a:spcBef>
                        <a:spcAft>
                          <a:spcPts val="0"/>
                        </a:spcAft>
                      </a:pPr>
                      <a:endParaRPr lang="en-US" sz="1200" kern="1200">
                        <a:solidFill>
                          <a:srgbClr val="000000"/>
                        </a:solidFill>
                        <a:effectLst/>
                        <a:latin typeface="Calibri"/>
                        <a:ea typeface="Calibri" panose="020F0502020204030204" pitchFamily="34" charset="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314482577"/>
                  </a:ext>
                </a:extLst>
              </a:tr>
              <a:tr h="351601">
                <a:tc>
                  <a:txBody>
                    <a:bodyPr/>
                    <a:lstStyle/>
                    <a:p>
                      <a:pPr marL="0" marR="0" algn="l" defTabSz="685775" rtl="0" eaLnBrk="1" latinLnBrk="0" hangingPunct="1">
                        <a:lnSpc>
                          <a:spcPct val="107000"/>
                        </a:lnSpc>
                        <a:spcBef>
                          <a:spcPts val="0"/>
                        </a:spcBef>
                        <a:spcAft>
                          <a:spcPts val="0"/>
                        </a:spcAft>
                      </a:pPr>
                      <a:endParaRPr lang="en-US" sz="1200" kern="1200">
                        <a:solidFill>
                          <a:srgbClr val="000000"/>
                        </a:solidFill>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C8E"/>
                    </a:solidFill>
                  </a:tcPr>
                </a:tc>
                <a:tc>
                  <a:txBody>
                    <a:bodyPr/>
                    <a:lstStyle/>
                    <a:p>
                      <a:pPr marL="0" marR="0" algn="l" defTabSz="685775" rtl="0" eaLnBrk="1" latinLnBrk="0" hangingPunct="1">
                        <a:lnSpc>
                          <a:spcPct val="107000"/>
                        </a:lnSpc>
                        <a:spcBef>
                          <a:spcPts val="0"/>
                        </a:spcBef>
                        <a:spcAft>
                          <a:spcPts val="0"/>
                        </a:spcAft>
                      </a:pPr>
                      <a:r>
                        <a:rPr lang="en-US" sz="1200" kern="1200">
                          <a:solidFill>
                            <a:srgbClr val="000000"/>
                          </a:solidFill>
                          <a:effectLst/>
                          <a:latin typeface="Calibri"/>
                          <a:ea typeface="Calibri" panose="020F0502020204030204" pitchFamily="34" charset="0"/>
                          <a:cs typeface="Times New Roman"/>
                        </a:rPr>
                        <a:t>MS Extended</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C8E"/>
                    </a:solidFill>
                  </a:tcPr>
                </a:tc>
                <a:tc>
                  <a:txBody>
                    <a:bodyPr/>
                    <a:lstStyle/>
                    <a:p>
                      <a:pPr marL="0" marR="0" algn="l" defTabSz="685775" rtl="0" eaLnBrk="1" latinLnBrk="0" hangingPunct="1">
                        <a:lnSpc>
                          <a:spcPct val="107000"/>
                        </a:lnSpc>
                        <a:spcBef>
                          <a:spcPts val="0"/>
                        </a:spcBef>
                        <a:spcAft>
                          <a:spcPts val="0"/>
                        </a:spcAft>
                      </a:pPr>
                      <a:r>
                        <a:rPr lang="en-US" sz="1200" kern="1200">
                          <a:solidFill>
                            <a:srgbClr val="000000"/>
                          </a:solidFill>
                          <a:effectLst/>
                          <a:latin typeface="Calibri"/>
                          <a:ea typeface="Calibri" panose="020F0502020204030204" pitchFamily="34" charset="0"/>
                          <a:cs typeface="Times New Roman"/>
                        </a:rPr>
                        <a:t>Item</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C8E"/>
                    </a:solidFill>
                  </a:tcPr>
                </a:tc>
                <a:tc>
                  <a:txBody>
                    <a:bodyPr/>
                    <a:lstStyle/>
                    <a:p>
                      <a:pPr marL="0" marR="0" lvl="0" indent="0" algn="l" defTabSz="685775" rtl="0" eaLnBrk="1" fontAlgn="auto" latinLnBrk="0" hangingPunct="1">
                        <a:lnSpc>
                          <a:spcPct val="107000"/>
                        </a:lnSpc>
                        <a:spcBef>
                          <a:spcPts val="0"/>
                        </a:spcBef>
                        <a:spcAft>
                          <a:spcPts val="0"/>
                        </a:spcAft>
                        <a:buClrTx/>
                        <a:buSzTx/>
                        <a:buFontTx/>
                        <a:buNone/>
                        <a:tabLst/>
                        <a:defRPr/>
                      </a:pPr>
                      <a:r>
                        <a:rPr lang="en-US" sz="1200" kern="1200">
                          <a:solidFill>
                            <a:srgbClr val="000000"/>
                          </a:solidFill>
                          <a:effectLst/>
                          <a:latin typeface="Calibri"/>
                          <a:ea typeface="Calibri" panose="020F0502020204030204" pitchFamily="34" charset="0"/>
                          <a:cs typeface="Times New Roman"/>
                        </a:rPr>
                        <a:t>ALL MSFT</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4EC8E"/>
                    </a:solidFill>
                  </a:tcPr>
                </a:tc>
                <a:tc>
                  <a:txBody>
                    <a:bodyPr/>
                    <a:lstStyle/>
                    <a:p>
                      <a:pPr marL="0" marR="0" lvl="0" indent="0" algn="l" defTabSz="685775" rtl="0" eaLnBrk="1" fontAlgn="auto" latinLnBrk="0" hangingPunct="1">
                        <a:lnSpc>
                          <a:spcPct val="107000"/>
                        </a:lnSpc>
                        <a:spcBef>
                          <a:spcPts val="0"/>
                        </a:spcBef>
                        <a:spcAft>
                          <a:spcPts val="0"/>
                        </a:spcAft>
                        <a:buClrTx/>
                        <a:buSzTx/>
                        <a:buFontTx/>
                        <a:buNone/>
                        <a:tabLst/>
                        <a:defRPr/>
                      </a:pPr>
                      <a:r>
                        <a:rPr lang="en-US" sz="1200" kern="1200">
                          <a:solidFill>
                            <a:srgbClr val="000000"/>
                          </a:solidFill>
                          <a:effectLst/>
                          <a:latin typeface="Calibri"/>
                          <a:ea typeface="Calibri" panose="020F0502020204030204" pitchFamily="34" charset="0"/>
                          <a:cs typeface="Times New Roman"/>
                        </a:rPr>
                        <a:t>Specific People</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4EC8E"/>
                    </a:solidFill>
                  </a:tcPr>
                </a:tc>
                <a:tc>
                  <a:txBody>
                    <a:bodyPr/>
                    <a:lstStyle/>
                    <a:p>
                      <a:pPr marL="0" marR="0" algn="l" defTabSz="685775" rtl="0" eaLnBrk="1" latinLnBrk="0" hangingPunct="1">
                        <a:lnSpc>
                          <a:spcPct val="107000"/>
                        </a:lnSpc>
                        <a:spcBef>
                          <a:spcPts val="0"/>
                        </a:spcBef>
                        <a:spcAft>
                          <a:spcPts val="0"/>
                        </a:spcAft>
                      </a:pPr>
                      <a:r>
                        <a:rPr lang="en-US" sz="1200" kern="1200">
                          <a:solidFill>
                            <a:srgbClr val="000000"/>
                          </a:solidFill>
                          <a:effectLst/>
                          <a:latin typeface="Calibri"/>
                          <a:ea typeface="Calibri" panose="020F0502020204030204" pitchFamily="34" charset="0"/>
                          <a:cs typeface="Times New Roman"/>
                        </a:rPr>
                        <a:t>No “Anyone”, No external</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4EC8E"/>
                    </a:solidFill>
                  </a:tcPr>
                </a:tc>
                <a:extLst>
                  <a:ext uri="{0D108BD9-81ED-4DB2-BD59-A6C34878D82A}">
                    <a16:rowId xmlns:a16="http://schemas.microsoft.com/office/drawing/2014/main" val="3655497053"/>
                  </a:ext>
                </a:extLst>
              </a:tr>
              <a:tr h="351601">
                <a:tc>
                  <a:txBody>
                    <a:bodyPr/>
                    <a:lstStyle/>
                    <a:p>
                      <a:pPr marL="0" marR="0" algn="l" defTabSz="685775" rtl="0" eaLnBrk="1" latinLnBrk="0" hangingPunct="1">
                        <a:lnSpc>
                          <a:spcPct val="107000"/>
                        </a:lnSpc>
                        <a:spcBef>
                          <a:spcPts val="0"/>
                        </a:spcBef>
                        <a:spcAft>
                          <a:spcPts val="0"/>
                        </a:spcAft>
                      </a:pPr>
                      <a:endParaRPr lang="en-US" sz="1200" kern="1200">
                        <a:solidFill>
                          <a:srgbClr val="000000"/>
                        </a:solidFill>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defTabSz="685775" rtl="0" eaLnBrk="1" latinLnBrk="0" hangingPunct="1">
                        <a:lnSpc>
                          <a:spcPct val="107000"/>
                        </a:lnSpc>
                        <a:spcBef>
                          <a:spcPts val="0"/>
                        </a:spcBef>
                        <a:spcAft>
                          <a:spcPts val="0"/>
                        </a:spcAft>
                      </a:pPr>
                      <a:r>
                        <a:rPr lang="en-US" sz="1200" kern="1200">
                          <a:solidFill>
                            <a:srgbClr val="000000"/>
                          </a:solidFill>
                          <a:effectLst/>
                          <a:latin typeface="Calibri"/>
                          <a:ea typeface="Calibri" panose="020F0502020204030204" pitchFamily="34" charset="0"/>
                          <a:cs typeface="Times New Roman"/>
                        </a:rPr>
                        <a:t>MS FTE</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defTabSz="685775" rtl="0" eaLnBrk="1" latinLnBrk="0" hangingPunct="1">
                        <a:lnSpc>
                          <a:spcPct val="107000"/>
                        </a:lnSpc>
                        <a:spcBef>
                          <a:spcPts val="0"/>
                        </a:spcBef>
                        <a:spcAft>
                          <a:spcPts val="0"/>
                        </a:spcAft>
                      </a:pPr>
                      <a:r>
                        <a:rPr lang="en-US" sz="1200" kern="1200">
                          <a:solidFill>
                            <a:srgbClr val="000000"/>
                          </a:solidFill>
                          <a:effectLst/>
                          <a:latin typeface="Calibri"/>
                          <a:ea typeface="Calibri" panose="020F0502020204030204" pitchFamily="34" charset="0"/>
                          <a:cs typeface="Times New Roman"/>
                        </a:rPr>
                        <a:t>Item</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lvl="0" indent="0" algn="l" defTabSz="685775" rtl="0" eaLnBrk="1" fontAlgn="auto" latinLnBrk="0" hangingPunct="1">
                        <a:lnSpc>
                          <a:spcPct val="107000"/>
                        </a:lnSpc>
                        <a:spcBef>
                          <a:spcPts val="0"/>
                        </a:spcBef>
                        <a:spcAft>
                          <a:spcPts val="0"/>
                        </a:spcAft>
                        <a:buClrTx/>
                        <a:buSzTx/>
                        <a:buFontTx/>
                        <a:buNone/>
                        <a:tabLst/>
                        <a:defRPr/>
                      </a:pPr>
                      <a:r>
                        <a:rPr lang="en-US" sz="1200" kern="1200">
                          <a:solidFill>
                            <a:srgbClr val="000000"/>
                          </a:solidFill>
                          <a:effectLst/>
                          <a:latin typeface="Calibri"/>
                          <a:ea typeface="Calibri" panose="020F0502020204030204" pitchFamily="34" charset="0"/>
                          <a:cs typeface="Times New Roman"/>
                        </a:rPr>
                        <a:t>MSFTE</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lvl="0" indent="0" algn="l" defTabSz="685775" rtl="0" eaLnBrk="1" fontAlgn="auto" latinLnBrk="0" hangingPunct="1">
                        <a:lnSpc>
                          <a:spcPct val="107000"/>
                        </a:lnSpc>
                        <a:spcBef>
                          <a:spcPts val="0"/>
                        </a:spcBef>
                        <a:spcAft>
                          <a:spcPts val="0"/>
                        </a:spcAft>
                        <a:buClrTx/>
                        <a:buSzTx/>
                        <a:buFontTx/>
                        <a:buNone/>
                        <a:tabLst/>
                        <a:defRPr/>
                      </a:pPr>
                      <a:r>
                        <a:rPr lang="en-US" sz="1200" kern="1200">
                          <a:solidFill>
                            <a:srgbClr val="000000"/>
                          </a:solidFill>
                          <a:effectLst/>
                          <a:latin typeface="Calibri"/>
                          <a:ea typeface="Calibri" panose="020F0502020204030204" pitchFamily="34" charset="0"/>
                          <a:cs typeface="Times New Roman"/>
                        </a:rPr>
                        <a:t>Specific People</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defTabSz="685775" rtl="0" eaLnBrk="1" latinLnBrk="0" hangingPunct="1">
                        <a:lnSpc>
                          <a:spcPct val="107000"/>
                        </a:lnSpc>
                        <a:spcBef>
                          <a:spcPts val="0"/>
                        </a:spcBef>
                        <a:spcAft>
                          <a:spcPts val="0"/>
                        </a:spcAft>
                      </a:pPr>
                      <a:r>
                        <a:rPr lang="en-US" sz="1200" kern="1200">
                          <a:solidFill>
                            <a:srgbClr val="000000"/>
                          </a:solidFill>
                          <a:effectLst/>
                          <a:latin typeface="Calibri"/>
                          <a:ea typeface="Calibri" panose="020F0502020204030204" pitchFamily="34" charset="0"/>
                          <a:cs typeface="Times New Roman"/>
                        </a:rPr>
                        <a:t>No “Anyone”, No external</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635477839"/>
                  </a:ext>
                </a:extLst>
              </a:tr>
              <a:tr h="351601">
                <a:tc>
                  <a:txBody>
                    <a:bodyPr/>
                    <a:lstStyle/>
                    <a:p>
                      <a:pPr marL="0" marR="0" algn="l" defTabSz="685775" rtl="0" eaLnBrk="1" latinLnBrk="0" hangingPunct="1">
                        <a:lnSpc>
                          <a:spcPct val="107000"/>
                        </a:lnSpc>
                        <a:spcBef>
                          <a:spcPts val="0"/>
                        </a:spcBef>
                        <a:spcAft>
                          <a:spcPts val="0"/>
                        </a:spcAft>
                      </a:pPr>
                      <a:endParaRPr lang="en-US" sz="1200" kern="1200">
                        <a:solidFill>
                          <a:srgbClr val="000000"/>
                        </a:solidFill>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defTabSz="685775" rtl="0" eaLnBrk="1" latinLnBrk="0" hangingPunct="1">
                        <a:lnSpc>
                          <a:spcPct val="107000"/>
                        </a:lnSpc>
                        <a:spcBef>
                          <a:spcPts val="0"/>
                        </a:spcBef>
                        <a:spcAft>
                          <a:spcPts val="0"/>
                        </a:spcAft>
                      </a:pPr>
                      <a:r>
                        <a:rPr lang="en-US" sz="1200" b="0" kern="1200">
                          <a:solidFill>
                            <a:srgbClr val="000000"/>
                          </a:solidFill>
                          <a:effectLst/>
                          <a:latin typeface="Calibri"/>
                          <a:ea typeface="Calibri" panose="020F0502020204030204" pitchFamily="34" charset="0"/>
                          <a:cs typeface="Times New Roman"/>
                        </a:rPr>
                        <a:t>Recipients Only</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defTabSz="685775" rtl="0" eaLnBrk="1" latinLnBrk="0" hangingPunct="1">
                        <a:lnSpc>
                          <a:spcPct val="107000"/>
                        </a:lnSpc>
                        <a:spcBef>
                          <a:spcPts val="0"/>
                        </a:spcBef>
                        <a:spcAft>
                          <a:spcPts val="0"/>
                        </a:spcAft>
                      </a:pPr>
                      <a:r>
                        <a:rPr lang="en-US" sz="1200" kern="1200">
                          <a:solidFill>
                            <a:srgbClr val="000000"/>
                          </a:solidFill>
                          <a:effectLst/>
                          <a:latin typeface="Calibri"/>
                          <a:ea typeface="Calibri" panose="020F0502020204030204" pitchFamily="34" charset="0"/>
                          <a:cs typeface="Times New Roman"/>
                        </a:rPr>
                        <a:t>Item</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defTabSz="685775" rtl="0" eaLnBrk="1" latinLnBrk="0" hangingPunct="1">
                        <a:lnSpc>
                          <a:spcPct val="107000"/>
                        </a:lnSpc>
                        <a:spcBef>
                          <a:spcPts val="0"/>
                        </a:spcBef>
                        <a:spcAft>
                          <a:spcPts val="0"/>
                        </a:spcAft>
                      </a:pPr>
                      <a:endParaRPr lang="en-US" sz="1200" kern="1200">
                        <a:solidFill>
                          <a:srgbClr val="000000"/>
                        </a:solidFill>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lvl="0" indent="0" algn="l" defTabSz="685775" rtl="0" eaLnBrk="1" fontAlgn="auto" latinLnBrk="0" hangingPunct="1">
                        <a:lnSpc>
                          <a:spcPct val="107000"/>
                        </a:lnSpc>
                        <a:spcBef>
                          <a:spcPts val="0"/>
                        </a:spcBef>
                        <a:spcAft>
                          <a:spcPts val="0"/>
                        </a:spcAft>
                        <a:buClrTx/>
                        <a:buSzTx/>
                        <a:buFontTx/>
                        <a:buNone/>
                        <a:tabLst/>
                        <a:defRPr/>
                      </a:pPr>
                      <a:r>
                        <a:rPr lang="en-US" sz="1200" kern="1200">
                          <a:solidFill>
                            <a:srgbClr val="000000"/>
                          </a:solidFill>
                          <a:effectLst/>
                          <a:latin typeface="Calibri"/>
                          <a:ea typeface="Calibri" panose="020F0502020204030204" pitchFamily="34" charset="0"/>
                          <a:cs typeface="Times New Roman"/>
                        </a:rPr>
                        <a:t>Specific People</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defTabSz="685775" rtl="0" eaLnBrk="1" latinLnBrk="0" hangingPunct="1">
                        <a:lnSpc>
                          <a:spcPct val="107000"/>
                        </a:lnSpc>
                        <a:spcBef>
                          <a:spcPts val="0"/>
                        </a:spcBef>
                        <a:spcAft>
                          <a:spcPts val="0"/>
                        </a:spcAft>
                      </a:pPr>
                      <a:r>
                        <a:rPr lang="en-US" sz="1200" kern="1200">
                          <a:solidFill>
                            <a:srgbClr val="000000"/>
                          </a:solidFill>
                          <a:effectLst/>
                          <a:latin typeface="Calibri"/>
                          <a:ea typeface="Calibri" panose="020F0502020204030204" pitchFamily="34" charset="0"/>
                          <a:cs typeface="Times New Roman"/>
                        </a:rPr>
                        <a:t>No “Anyone”</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601883372"/>
                  </a:ext>
                </a:extLst>
              </a:tr>
              <a:tr h="237197">
                <a:tc>
                  <a:txBody>
                    <a:bodyPr/>
                    <a:lstStyle/>
                    <a:p>
                      <a:pPr marL="0" marR="0" algn="l">
                        <a:lnSpc>
                          <a:spcPct val="107000"/>
                        </a:lnSpc>
                        <a:spcBef>
                          <a:spcPts val="0"/>
                        </a:spcBef>
                        <a:spcAft>
                          <a:spcPts val="0"/>
                        </a:spcAft>
                      </a:pPr>
                      <a:endParaRPr lang="en-US" sz="1200" kern="1200">
                        <a:solidFill>
                          <a:srgbClr val="000000"/>
                        </a:solidFill>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a:lnSpc>
                          <a:spcPct val="107000"/>
                        </a:lnSpc>
                        <a:spcBef>
                          <a:spcPts val="0"/>
                        </a:spcBef>
                        <a:spcAft>
                          <a:spcPts val="0"/>
                        </a:spcAft>
                      </a:pPr>
                      <a:r>
                        <a:rPr lang="en-US" sz="1200" kern="1200">
                          <a:solidFill>
                            <a:srgbClr val="000000"/>
                          </a:solidFill>
                          <a:effectLst/>
                          <a:latin typeface="Calibri"/>
                          <a:ea typeface="Calibri" panose="020F0502020204030204" pitchFamily="34" charset="0"/>
                          <a:cs typeface="Times New Roman"/>
                        </a:rPr>
                        <a:t>Any User</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a:lnSpc>
                          <a:spcPct val="107000"/>
                        </a:lnSpc>
                        <a:spcBef>
                          <a:spcPts val="0"/>
                        </a:spcBef>
                        <a:spcAft>
                          <a:spcPts val="0"/>
                        </a:spcAft>
                      </a:pPr>
                      <a:r>
                        <a:rPr lang="en-US" sz="1200" kern="1200">
                          <a:solidFill>
                            <a:srgbClr val="000000"/>
                          </a:solidFill>
                          <a:effectLst/>
                          <a:latin typeface="Calibri"/>
                          <a:ea typeface="Calibri" panose="020F0502020204030204" pitchFamily="34" charset="0"/>
                          <a:cs typeface="Times New Roman"/>
                        </a:rPr>
                        <a:t>Item</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a:lnSpc>
                          <a:spcPct val="107000"/>
                        </a:lnSpc>
                        <a:spcBef>
                          <a:spcPts val="0"/>
                        </a:spcBef>
                        <a:spcAft>
                          <a:spcPts val="0"/>
                        </a:spcAft>
                      </a:pPr>
                      <a:endParaRPr lang="en-US" sz="1200" kern="1200">
                        <a:solidFill>
                          <a:srgbClr val="000000"/>
                        </a:solidFill>
                        <a:effectLst/>
                        <a:latin typeface="Calibri"/>
                        <a:ea typeface="Calibri" panose="020F0502020204030204" pitchFamily="34" charset="0"/>
                        <a:cs typeface="Times New Roman"/>
                      </a:endParaRP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lvl="0" indent="0" algn="l" defTabSz="685775" rtl="0" eaLnBrk="1" fontAlgn="auto" latinLnBrk="0" hangingPunct="1">
                        <a:lnSpc>
                          <a:spcPct val="107000"/>
                        </a:lnSpc>
                        <a:spcBef>
                          <a:spcPts val="0"/>
                        </a:spcBef>
                        <a:spcAft>
                          <a:spcPts val="0"/>
                        </a:spcAft>
                        <a:buClrTx/>
                        <a:buSzTx/>
                        <a:buFontTx/>
                        <a:buNone/>
                        <a:tabLst/>
                        <a:defRPr/>
                      </a:pPr>
                      <a:r>
                        <a:rPr lang="en-US" sz="1200" kern="1200">
                          <a:solidFill>
                            <a:srgbClr val="000000"/>
                          </a:solidFill>
                          <a:effectLst/>
                          <a:latin typeface="Calibri"/>
                          <a:ea typeface="Calibri" panose="020F0502020204030204" pitchFamily="34" charset="0"/>
                          <a:cs typeface="Times New Roman"/>
                        </a:rPr>
                        <a:t>Specific People</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a:lnSpc>
                          <a:spcPct val="107000"/>
                        </a:lnSpc>
                        <a:spcBef>
                          <a:spcPts val="0"/>
                        </a:spcBef>
                        <a:spcAft>
                          <a:spcPts val="0"/>
                        </a:spcAft>
                      </a:pPr>
                      <a:r>
                        <a:rPr lang="en-US" sz="1200" kern="1200">
                          <a:solidFill>
                            <a:srgbClr val="000000"/>
                          </a:solidFill>
                          <a:effectLst/>
                          <a:latin typeface="Calibri"/>
                          <a:ea typeface="Calibri" panose="020F0502020204030204" pitchFamily="34" charset="0"/>
                          <a:cs typeface="Times New Roman"/>
                        </a:rPr>
                        <a:t>No “Anyone”</a:t>
                      </a:r>
                    </a:p>
                  </a:txBody>
                  <a:tcPr marL="49219" marR="492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531624177"/>
                  </a:ext>
                </a:extLst>
              </a:tr>
            </a:tbl>
          </a:graphicData>
        </a:graphic>
      </p:graphicFrame>
      <p:sp>
        <p:nvSpPr>
          <p:cNvPr id="13" name="Content Placeholder 2">
            <a:extLst>
              <a:ext uri="{FF2B5EF4-FFF2-40B4-BE49-F238E27FC236}">
                <a16:creationId xmlns:a16="http://schemas.microsoft.com/office/drawing/2014/main" id="{8B76E885-8955-A377-A6B6-0CFC8DC51A41}"/>
              </a:ext>
            </a:extLst>
          </p:cNvPr>
          <p:cNvSpPr txBox="1">
            <a:spLocks/>
          </p:cNvSpPr>
          <p:nvPr/>
        </p:nvSpPr>
        <p:spPr>
          <a:xfrm>
            <a:off x="796216" y="4919057"/>
            <a:ext cx="6841714" cy="2141436"/>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4097" marR="0" lvl="0" indent="-224097" algn="l" defTabSz="9143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2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We are defaulting to labels with protection</a:t>
            </a:r>
          </a:p>
          <a:p>
            <a:pPr marL="448193" marR="0" lvl="1" indent="-224097" algn="l" defTabSz="9143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SharePoint supports natively, now including User Defined Permissions labels like “Recipients Only”</a:t>
            </a:r>
          </a:p>
          <a:p>
            <a:pPr marL="224097" marR="0" lvl="0" indent="-224097" algn="l" defTabSz="9143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2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More file types with protection labels</a:t>
            </a:r>
          </a:p>
          <a:p>
            <a:pPr marL="448193" marR="0" lvl="1" indent="-224097" algn="l" defTabSz="9143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Loop components</a:t>
            </a:r>
          </a:p>
        </p:txBody>
      </p:sp>
      <p:pic>
        <p:nvPicPr>
          <p:cNvPr id="3" name="Picture 2" descr="Sensitivity drop down showing label groups and sub labels focused on Confidential\MS Extended. ">
            <a:extLst>
              <a:ext uri="{FF2B5EF4-FFF2-40B4-BE49-F238E27FC236}">
                <a16:creationId xmlns:a16="http://schemas.microsoft.com/office/drawing/2014/main" id="{EF3AFB7D-AE3E-931B-6190-CD14718321D6}"/>
              </a:ext>
            </a:extLst>
          </p:cNvPr>
          <p:cNvPicPr>
            <a:picLocks noChangeAspect="1"/>
          </p:cNvPicPr>
          <p:nvPr/>
        </p:nvPicPr>
        <p:blipFill>
          <a:blip r:embed="rId2"/>
          <a:stretch>
            <a:fillRect/>
          </a:stretch>
        </p:blipFill>
        <p:spPr>
          <a:xfrm>
            <a:off x="7730136" y="4604042"/>
            <a:ext cx="4390781" cy="2253958"/>
          </a:xfrm>
          <a:prstGeom prst="rect">
            <a:avLst/>
          </a:prstGeom>
        </p:spPr>
      </p:pic>
    </p:spTree>
    <p:extLst>
      <p:ext uri="{BB962C8B-B14F-4D97-AF65-F5344CB8AC3E}">
        <p14:creationId xmlns:p14="http://schemas.microsoft.com/office/powerpoint/2010/main" val="375617974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9BF5-1C25-389B-9190-4F33395BF976}"/>
              </a:ext>
            </a:extLst>
          </p:cNvPr>
          <p:cNvSpPr>
            <a:spLocks noGrp="1"/>
          </p:cNvSpPr>
          <p:nvPr>
            <p:ph type="title"/>
          </p:nvPr>
        </p:nvSpPr>
        <p:spPr>
          <a:xfrm>
            <a:off x="588263" y="-553998"/>
            <a:ext cx="11018520" cy="553998"/>
          </a:xfrm>
        </p:spPr>
        <p:txBody>
          <a:bodyPr vert="horz" wrap="square" lIns="0" tIns="0" rIns="0" bIns="0" rtlCol="0" anchor="b">
            <a:spAutoFit/>
          </a:bodyPr>
          <a:lstStyle/>
          <a:p>
            <a:r>
              <a:rPr lang="en-US"/>
              <a:t>Microsoft 365 Community Conference</a:t>
            </a:r>
          </a:p>
        </p:txBody>
      </p:sp>
    </p:spTree>
    <p:extLst>
      <p:ext uri="{BB962C8B-B14F-4D97-AF65-F5344CB8AC3E}">
        <p14:creationId xmlns:p14="http://schemas.microsoft.com/office/powerpoint/2010/main" val="3423567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881C6-CD52-8722-EA66-4D266E304EF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1508243-A9D3-F7BA-FFAA-B913A7C30879}"/>
              </a:ext>
            </a:extLst>
          </p:cNvPr>
          <p:cNvSpPr>
            <a:spLocks noGrp="1"/>
          </p:cNvSpPr>
          <p:nvPr>
            <p:ph type="title"/>
          </p:nvPr>
        </p:nvSpPr>
        <p:spPr>
          <a:xfrm>
            <a:off x="659219" y="565150"/>
            <a:ext cx="4538354" cy="968375"/>
          </a:xfrm>
        </p:spPr>
        <p:txBody>
          <a:bodyPr>
            <a:noAutofit/>
          </a:bodyPr>
          <a:lstStyle/>
          <a:p>
            <a:pPr algn="l"/>
            <a:r>
              <a:rPr lang="en-US" sz="3600"/>
              <a:t>Train your Employees</a:t>
            </a:r>
          </a:p>
        </p:txBody>
      </p:sp>
      <p:grpSp>
        <p:nvGrpSpPr>
          <p:cNvPr id="4" name="Group 3" descr="6">
            <a:extLst>
              <a:ext uri="{FF2B5EF4-FFF2-40B4-BE49-F238E27FC236}">
                <a16:creationId xmlns:a16="http://schemas.microsoft.com/office/drawing/2014/main" id="{16A76C41-9DE0-CFBB-02F2-35AD5B6F0D98}"/>
              </a:ext>
            </a:extLst>
          </p:cNvPr>
          <p:cNvGrpSpPr/>
          <p:nvPr/>
        </p:nvGrpSpPr>
        <p:grpSpPr>
          <a:xfrm>
            <a:off x="60092" y="67662"/>
            <a:ext cx="494028" cy="494028"/>
            <a:chOff x="768885" y="1992003"/>
            <a:chExt cx="634094" cy="634094"/>
          </a:xfrm>
          <a:solidFill>
            <a:srgbClr val="2DB6FF"/>
          </a:solidFill>
        </p:grpSpPr>
        <p:sp>
          <p:nvSpPr>
            <p:cNvPr id="5" name="Oval 4">
              <a:extLst>
                <a:ext uri="{FF2B5EF4-FFF2-40B4-BE49-F238E27FC236}">
                  <a16:creationId xmlns:a16="http://schemas.microsoft.com/office/drawing/2014/main" id="{1A3BD21B-7687-DFE3-5195-3A458B7DF966}"/>
                </a:ext>
              </a:extLst>
            </p:cNvPr>
            <p:cNvSpPr/>
            <p:nvPr/>
          </p:nvSpPr>
          <p:spPr>
            <a:xfrm>
              <a:off x="768885" y="1992003"/>
              <a:ext cx="634094" cy="63409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 name="TextBox 5">
              <a:extLst>
                <a:ext uri="{FF2B5EF4-FFF2-40B4-BE49-F238E27FC236}">
                  <a16:creationId xmlns:a16="http://schemas.microsoft.com/office/drawing/2014/main" id="{8B78C246-C00A-3F82-0C38-27E916DBD723}"/>
                </a:ext>
              </a:extLst>
            </p:cNvPr>
            <p:cNvSpPr txBox="1"/>
            <p:nvPr/>
          </p:nvSpPr>
          <p:spPr>
            <a:xfrm>
              <a:off x="854283" y="1992003"/>
              <a:ext cx="422584" cy="612308"/>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chemeClr val="bg1"/>
                  </a:solidFill>
                  <a:effectLst/>
                  <a:uLnTx/>
                  <a:uFillTx/>
                  <a:latin typeface="Segoe UI Black" panose="020B0502040204020203" pitchFamily="34" charset="0"/>
                  <a:ea typeface="+mn-ea"/>
                  <a:cs typeface="Segoe UI Black" panose="020B0502040204020203" pitchFamily="34" charset="0"/>
                </a:rPr>
                <a:t>6</a:t>
              </a:r>
            </a:p>
          </p:txBody>
        </p:sp>
      </p:grpSp>
      <p:sp>
        <p:nvSpPr>
          <p:cNvPr id="8" name="Text Placeholder 6">
            <a:extLst>
              <a:ext uri="{FF2B5EF4-FFF2-40B4-BE49-F238E27FC236}">
                <a16:creationId xmlns:a16="http://schemas.microsoft.com/office/drawing/2014/main" id="{0B4142AE-D1F3-042D-04A4-081712009C81}"/>
              </a:ext>
            </a:extLst>
          </p:cNvPr>
          <p:cNvSpPr txBox="1">
            <a:spLocks/>
          </p:cNvSpPr>
          <p:nvPr/>
        </p:nvSpPr>
        <p:spPr>
          <a:xfrm>
            <a:off x="584200" y="1604473"/>
            <a:ext cx="4336716" cy="33055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chemeClr val="bg1"/>
                </a:solidFill>
              </a:rPr>
              <a:t>Culture is as critical as policies</a:t>
            </a:r>
          </a:p>
          <a:p>
            <a:r>
              <a:rPr lang="en-US" sz="2400">
                <a:solidFill>
                  <a:schemeClr val="bg1"/>
                </a:solidFill>
              </a:rPr>
              <a:t>Increase accuracy</a:t>
            </a:r>
          </a:p>
          <a:p>
            <a:r>
              <a:rPr lang="en-US" sz="2400">
                <a:solidFill>
                  <a:schemeClr val="bg1"/>
                </a:solidFill>
              </a:rPr>
              <a:t>Ensure they recognize labeling cues across your productivity suite</a:t>
            </a:r>
          </a:p>
        </p:txBody>
      </p:sp>
      <p:pic>
        <p:nvPicPr>
          <p:cNvPr id="2" name="Picture 1" descr="Screenshot from training video showing label shields and descriptions of meaning.">
            <a:extLst>
              <a:ext uri="{FF2B5EF4-FFF2-40B4-BE49-F238E27FC236}">
                <a16:creationId xmlns:a16="http://schemas.microsoft.com/office/drawing/2014/main" id="{CA6EA381-83D8-AD62-3837-616FD821D349}"/>
              </a:ext>
            </a:extLst>
          </p:cNvPr>
          <p:cNvPicPr>
            <a:picLocks noChangeAspect="1"/>
          </p:cNvPicPr>
          <p:nvPr/>
        </p:nvPicPr>
        <p:blipFill>
          <a:blip r:embed="rId2"/>
          <a:stretch>
            <a:fillRect/>
          </a:stretch>
        </p:blipFill>
        <p:spPr>
          <a:xfrm>
            <a:off x="0" y="4247664"/>
            <a:ext cx="5197572" cy="2610336"/>
          </a:xfrm>
          <a:prstGeom prst="rect">
            <a:avLst/>
          </a:prstGeom>
        </p:spPr>
      </p:pic>
      <p:pic>
        <p:nvPicPr>
          <p:cNvPr id="10" name="Picture 9">
            <a:extLst>
              <a:ext uri="{FF2B5EF4-FFF2-40B4-BE49-F238E27FC236}">
                <a16:creationId xmlns:a16="http://schemas.microsoft.com/office/drawing/2014/main" id="{AB3AB753-B2B6-D56D-F9D0-037955FEDE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5941" y="4176716"/>
            <a:ext cx="5197572" cy="2610336"/>
          </a:xfrm>
          <a:prstGeom prst="rect">
            <a:avLst/>
          </a:prstGeom>
        </p:spPr>
      </p:pic>
      <p:pic>
        <p:nvPicPr>
          <p:cNvPr id="11" name="Picture 10">
            <a:extLst>
              <a:ext uri="{FF2B5EF4-FFF2-40B4-BE49-F238E27FC236}">
                <a16:creationId xmlns:a16="http://schemas.microsoft.com/office/drawing/2014/main" id="{331ED43F-C1A3-218E-BE1A-64494A821657}"/>
              </a:ext>
              <a:ext uri="{C183D7F6-B498-43B3-948B-1728B52AA6E4}">
                <adec:decorative xmlns:adec="http://schemas.microsoft.com/office/drawing/2017/decorative" val="1"/>
              </a:ext>
            </a:extLst>
          </p:cNvPr>
          <p:cNvPicPr>
            <a:picLocks noChangeAspect="1"/>
          </p:cNvPicPr>
          <p:nvPr/>
        </p:nvPicPr>
        <p:blipFill>
          <a:blip r:embed="rId3">
            <a:lum bright="25000"/>
          </a:blip>
          <a:stretch>
            <a:fillRect/>
          </a:stretch>
        </p:blipFill>
        <p:spPr>
          <a:xfrm>
            <a:off x="659218" y="113070"/>
            <a:ext cx="494028" cy="416606"/>
          </a:xfrm>
          <a:prstGeom prst="rect">
            <a:avLst/>
          </a:prstGeom>
        </p:spPr>
      </p:pic>
      <p:pic>
        <p:nvPicPr>
          <p:cNvPr id="12" name="Picture Placeholder 8" descr="Device and padlock">
            <a:extLst>
              <a:ext uri="{FF2B5EF4-FFF2-40B4-BE49-F238E27FC236}">
                <a16:creationId xmlns:a16="http://schemas.microsoft.com/office/drawing/2014/main" id="{9505E9EC-0D7F-A93E-1D49-22B1C574F128}"/>
              </a:ext>
            </a:extLst>
          </p:cNvPr>
          <p:cNvPicPr>
            <a:picLocks noChangeAspect="1"/>
          </p:cNvPicPr>
          <p:nvPr/>
        </p:nvPicPr>
        <p:blipFill>
          <a:blip r:embed="rId4"/>
          <a:srcRect l="21875" r="21875"/>
          <a:stretch>
            <a:fillRect/>
          </a:stretch>
        </p:blipFill>
        <p:spPr>
          <a:xfrm>
            <a:off x="5334000" y="0"/>
            <a:ext cx="6858000" cy="6858000"/>
          </a:xfrm>
          <a:prstGeom prst="rect">
            <a:avLst/>
          </a:prstGeom>
        </p:spPr>
      </p:pic>
    </p:spTree>
    <p:extLst>
      <p:ext uri="{BB962C8B-B14F-4D97-AF65-F5344CB8AC3E}">
        <p14:creationId xmlns:p14="http://schemas.microsoft.com/office/powerpoint/2010/main" val="1530626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9CD65-693F-B734-BA6C-F8679628AF7F}"/>
            </a:ext>
          </a:extLst>
        </p:cNvPr>
        <p:cNvGrpSpPr/>
        <p:nvPr/>
      </p:nvGrpSpPr>
      <p:grpSpPr>
        <a:xfrm>
          <a:off x="0" y="0"/>
          <a:ext cx="0" cy="0"/>
          <a:chOff x="0" y="0"/>
          <a:chExt cx="0" cy="0"/>
        </a:xfrm>
      </p:grpSpPr>
      <p:cxnSp>
        <p:nvCxnSpPr>
          <p:cNvPr id="86" name="Straight Connector 85">
            <a:extLst>
              <a:ext uri="{FF2B5EF4-FFF2-40B4-BE49-F238E27FC236}">
                <a16:creationId xmlns:a16="http://schemas.microsoft.com/office/drawing/2014/main" id="{2CBF43F4-A8FB-A773-414E-F71C789C4CA0}"/>
              </a:ext>
              <a:ext uri="{C183D7F6-B498-43B3-948B-1728B52AA6E4}">
                <adec:decorative xmlns:adec="http://schemas.microsoft.com/office/drawing/2017/decorative" val="1"/>
              </a:ext>
            </a:extLst>
          </p:cNvPr>
          <p:cNvCxnSpPr>
            <a:cxnSpLocks/>
          </p:cNvCxnSpPr>
          <p:nvPr/>
        </p:nvCxnSpPr>
        <p:spPr>
          <a:xfrm>
            <a:off x="4871624" y="2901107"/>
            <a:ext cx="0" cy="727296"/>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674E387E-3F27-92D6-9A4E-09366F12E7A5}"/>
              </a:ext>
              <a:ext uri="{C183D7F6-B498-43B3-948B-1728B52AA6E4}">
                <adec:decorative xmlns:adec="http://schemas.microsoft.com/office/drawing/2017/decorative" val="1"/>
              </a:ext>
            </a:extLst>
          </p:cNvPr>
          <p:cNvCxnSpPr>
            <a:cxnSpLocks/>
          </p:cNvCxnSpPr>
          <p:nvPr/>
        </p:nvCxnSpPr>
        <p:spPr>
          <a:xfrm>
            <a:off x="9701799" y="2895473"/>
            <a:ext cx="0" cy="725043"/>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C22FA4AB-A41F-1A3F-24C5-ACB3AF311EA2}"/>
              </a:ext>
              <a:ext uri="{C183D7F6-B498-43B3-948B-1728B52AA6E4}">
                <adec:decorative xmlns:adec="http://schemas.microsoft.com/office/drawing/2017/decorative" val="1"/>
              </a:ext>
            </a:extLst>
          </p:cNvPr>
          <p:cNvCxnSpPr>
            <a:cxnSpLocks/>
          </p:cNvCxnSpPr>
          <p:nvPr/>
        </p:nvCxnSpPr>
        <p:spPr>
          <a:xfrm>
            <a:off x="3369597" y="2901107"/>
            <a:ext cx="0" cy="719409"/>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26062281-EF94-7E27-DE4E-371F0FD2EF4A}"/>
              </a:ext>
              <a:ext uri="{C183D7F6-B498-43B3-948B-1728B52AA6E4}">
                <adec:decorative xmlns:adec="http://schemas.microsoft.com/office/drawing/2017/decorative" val="1"/>
              </a:ext>
            </a:extLst>
          </p:cNvPr>
          <p:cNvCxnSpPr>
            <a:cxnSpLocks/>
          </p:cNvCxnSpPr>
          <p:nvPr/>
        </p:nvCxnSpPr>
        <p:spPr>
          <a:xfrm>
            <a:off x="8324029" y="2901107"/>
            <a:ext cx="0" cy="727296"/>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CB5A6644-18AF-5E7C-95EF-EED119F188E9}"/>
              </a:ext>
              <a:ext uri="{C183D7F6-B498-43B3-948B-1728B52AA6E4}">
                <adec:decorative xmlns:adec="http://schemas.microsoft.com/office/drawing/2017/decorative" val="1"/>
              </a:ext>
            </a:extLst>
          </p:cNvPr>
          <p:cNvCxnSpPr>
            <a:cxnSpLocks/>
          </p:cNvCxnSpPr>
          <p:nvPr/>
        </p:nvCxnSpPr>
        <p:spPr>
          <a:xfrm>
            <a:off x="3700918" y="1339702"/>
            <a:ext cx="2" cy="728572"/>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39A1477F-522C-FAAC-3B17-E5D865C968BD}"/>
              </a:ext>
              <a:ext uri="{C183D7F6-B498-43B3-948B-1728B52AA6E4}">
                <adec:decorative xmlns:adec="http://schemas.microsoft.com/office/drawing/2017/decorative" val="1"/>
              </a:ext>
            </a:extLst>
          </p:cNvPr>
          <p:cNvCxnSpPr>
            <a:cxnSpLocks/>
            <a:endCxn id="52" idx="0"/>
          </p:cNvCxnSpPr>
          <p:nvPr/>
        </p:nvCxnSpPr>
        <p:spPr>
          <a:xfrm>
            <a:off x="5389987" y="2840700"/>
            <a:ext cx="2251823" cy="70201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4" name="Title 3">
            <a:extLst>
              <a:ext uri="{FF2B5EF4-FFF2-40B4-BE49-F238E27FC236}">
                <a16:creationId xmlns:a16="http://schemas.microsoft.com/office/drawing/2014/main" id="{D0497348-237D-3758-CAE0-EAE35DB62486}"/>
              </a:ext>
            </a:extLst>
          </p:cNvPr>
          <p:cNvSpPr txBox="1">
            <a:spLocks noGrp="1"/>
          </p:cNvSpPr>
          <p:nvPr>
            <p:ph type="title" idx="4294967295"/>
          </p:nvPr>
        </p:nvSpPr>
        <p:spPr>
          <a:xfrm>
            <a:off x="4765648" y="192464"/>
            <a:ext cx="2643673" cy="553998"/>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chemeClr val="tx1"/>
                </a:solidFill>
                <a:effectLst/>
                <a:uLnTx/>
                <a:uFillTx/>
                <a:latin typeface="Poppins" pitchFamily="2" charset="77"/>
                <a:ea typeface="+mn-ea"/>
                <a:cs typeface="Poppins" pitchFamily="2" charset="77"/>
              </a:rPr>
              <a:t>Label choice</a:t>
            </a:r>
          </a:p>
        </p:txBody>
      </p:sp>
      <p:sp>
        <p:nvSpPr>
          <p:cNvPr id="6" name="Rectangle: Rounded Corners 5">
            <a:extLst>
              <a:ext uri="{FF2B5EF4-FFF2-40B4-BE49-F238E27FC236}">
                <a16:creationId xmlns:a16="http://schemas.microsoft.com/office/drawing/2014/main" id="{51DD815F-E1A4-55CA-D323-52B00FB1324F}"/>
              </a:ext>
              <a:ext uri="{C183D7F6-B498-43B3-948B-1728B52AA6E4}">
                <adec:decorative xmlns:adec="http://schemas.microsoft.com/office/drawing/2017/decorative" val="1"/>
              </a:ext>
            </a:extLst>
          </p:cNvPr>
          <p:cNvSpPr/>
          <p:nvPr/>
        </p:nvSpPr>
        <p:spPr bwMode="auto">
          <a:xfrm>
            <a:off x="2807195" y="993078"/>
            <a:ext cx="6592187" cy="433768"/>
          </a:xfrm>
          <a:prstGeom prst="roundRect">
            <a:avLst>
              <a:gd name="adj" fmla="val 37744"/>
            </a:avLst>
          </a:prstGeom>
          <a:gradFill flip="none" rotWithShape="1">
            <a:gsLst>
              <a:gs pos="0">
                <a:schemeClr val="accent1"/>
              </a:gs>
              <a:gs pos="41000">
                <a:schemeClr val="accent4"/>
              </a:gs>
            </a:gsLst>
            <a:lin ang="10800000" scaled="1"/>
            <a:tileRect/>
          </a:gradFill>
          <a:ln w="44450" cap="rnd">
            <a:no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horz" wrap="square" lIns="142241" tIns="0" rIns="142241"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724901"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a:ln>
                  <a:noFill/>
                </a:ln>
                <a:solidFill>
                  <a:prstClr val="white"/>
                </a:solidFill>
                <a:effectLst/>
                <a:uLnTx/>
                <a:uFillTx/>
                <a:latin typeface="Segoe UI Variable Display Semibold" pitchFamily="2" charset="0"/>
                <a:ea typeface="Open Sans" panose="020B0606030504020204" pitchFamily="34" charset="0"/>
                <a:cs typeface="Open Sans" panose="020B0606030504020204" pitchFamily="34" charset="0"/>
              </a:rPr>
              <a:t>Is the data open to all of Microsoft to see?</a:t>
            </a:r>
          </a:p>
        </p:txBody>
      </p:sp>
      <p:sp>
        <p:nvSpPr>
          <p:cNvPr id="8" name="Rectangle: Rounded Corners 7">
            <a:extLst>
              <a:ext uri="{FF2B5EF4-FFF2-40B4-BE49-F238E27FC236}">
                <a16:creationId xmlns:a16="http://schemas.microsoft.com/office/drawing/2014/main" id="{C0AC813F-2689-6F6D-7A50-9476BAD613DC}"/>
              </a:ext>
              <a:ext uri="{C183D7F6-B498-43B3-948B-1728B52AA6E4}">
                <adec:decorative xmlns:adec="http://schemas.microsoft.com/office/drawing/2017/decorative" val="1"/>
              </a:ext>
            </a:extLst>
          </p:cNvPr>
          <p:cNvSpPr/>
          <p:nvPr/>
        </p:nvSpPr>
        <p:spPr bwMode="auto">
          <a:xfrm>
            <a:off x="2137933" y="2027170"/>
            <a:ext cx="3296094" cy="873937"/>
          </a:xfrm>
          <a:prstGeom prst="roundRect">
            <a:avLst>
              <a:gd name="adj" fmla="val 26884"/>
            </a:avLst>
          </a:prstGeom>
          <a:gradFill flip="none" rotWithShape="1">
            <a:gsLst>
              <a:gs pos="0">
                <a:schemeClr val="accent1"/>
              </a:gs>
              <a:gs pos="41000">
                <a:schemeClr val="accent4"/>
              </a:gs>
            </a:gsLst>
            <a:lin ang="10800000" scaled="1"/>
            <a:tileRect/>
          </a:gradFill>
          <a:ln w="44450" cap="rnd">
            <a:no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horz" wrap="square" lIns="142241" tIns="0" rIns="142241"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724901"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Segoe UI Variable Display Semibold" pitchFamily="2" charset="0"/>
                <a:ea typeface="Open Sans" panose="020B0606030504020204" pitchFamily="34" charset="0"/>
                <a:cs typeface="Open Sans" panose="020B0606030504020204" pitchFamily="34" charset="0"/>
              </a:rPr>
              <a:t>Is the data sensitive and if disclosed could harm Microsoft, our partners or our customers?</a:t>
            </a:r>
          </a:p>
        </p:txBody>
      </p:sp>
      <p:sp>
        <p:nvSpPr>
          <p:cNvPr id="9" name="Rectangle: Rounded Corners 8">
            <a:extLst>
              <a:ext uri="{FF2B5EF4-FFF2-40B4-BE49-F238E27FC236}">
                <a16:creationId xmlns:a16="http://schemas.microsoft.com/office/drawing/2014/main" id="{AEE157D6-8C6B-6830-F1AE-8C77E5DA638E}"/>
              </a:ext>
              <a:ext uri="{C183D7F6-B498-43B3-948B-1728B52AA6E4}">
                <adec:decorative xmlns:adec="http://schemas.microsoft.com/office/drawing/2017/decorative" val="1"/>
              </a:ext>
            </a:extLst>
          </p:cNvPr>
          <p:cNvSpPr/>
          <p:nvPr/>
        </p:nvSpPr>
        <p:spPr bwMode="auto">
          <a:xfrm>
            <a:off x="7082407" y="2027170"/>
            <a:ext cx="3296094" cy="873937"/>
          </a:xfrm>
          <a:prstGeom prst="roundRect">
            <a:avLst>
              <a:gd name="adj" fmla="val 32967"/>
            </a:avLst>
          </a:prstGeom>
          <a:gradFill flip="none" rotWithShape="1">
            <a:gsLst>
              <a:gs pos="0">
                <a:schemeClr val="accent1"/>
              </a:gs>
              <a:gs pos="41000">
                <a:schemeClr val="accent4"/>
              </a:gs>
            </a:gsLst>
            <a:lin ang="10800000" scaled="1"/>
            <a:tileRect/>
          </a:gradFill>
          <a:ln w="44450" cap="rnd">
            <a:no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horz" wrap="square" lIns="142241" tIns="0" rIns="142241"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724901"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Segoe UI Variable Display Semibold" pitchFamily="2" charset="0"/>
                <a:ea typeface="Open Sans" panose="020B0606030504020204" pitchFamily="34" charset="0"/>
                <a:cs typeface="Open Sans" panose="020B0606030504020204" pitchFamily="34" charset="0"/>
              </a:rPr>
              <a:t>Should only certain named individuals be able to access?</a:t>
            </a:r>
          </a:p>
        </p:txBody>
      </p:sp>
      <p:grpSp>
        <p:nvGrpSpPr>
          <p:cNvPr id="15" name="Group 14">
            <a:extLst>
              <a:ext uri="{FF2B5EF4-FFF2-40B4-BE49-F238E27FC236}">
                <a16:creationId xmlns:a16="http://schemas.microsoft.com/office/drawing/2014/main" id="{E5364910-4427-39E4-485F-5B712961C425}"/>
              </a:ext>
              <a:ext uri="{C183D7F6-B498-43B3-948B-1728B52AA6E4}">
                <adec:decorative xmlns:adec="http://schemas.microsoft.com/office/drawing/2017/decorative" val="1"/>
              </a:ext>
            </a:extLst>
          </p:cNvPr>
          <p:cNvGrpSpPr/>
          <p:nvPr/>
        </p:nvGrpSpPr>
        <p:grpSpPr>
          <a:xfrm>
            <a:off x="375998" y="3542710"/>
            <a:ext cx="1815057" cy="998670"/>
            <a:chOff x="364617" y="3429000"/>
            <a:chExt cx="1815057" cy="998670"/>
          </a:xfrm>
        </p:grpSpPr>
        <p:sp>
          <p:nvSpPr>
            <p:cNvPr id="12" name="Rectangle: Rounded Corners 11">
              <a:extLst>
                <a:ext uri="{FF2B5EF4-FFF2-40B4-BE49-F238E27FC236}">
                  <a16:creationId xmlns:a16="http://schemas.microsoft.com/office/drawing/2014/main" id="{C5F4C4C2-9592-7D72-3003-4279D8C03884}"/>
                </a:ext>
                <a:ext uri="{C183D7F6-B498-43B3-948B-1728B52AA6E4}">
                  <adec:decorative xmlns:adec="http://schemas.microsoft.com/office/drawing/2017/decorative" val="1"/>
                </a:ext>
              </a:extLst>
            </p:cNvPr>
            <p:cNvSpPr/>
            <p:nvPr/>
          </p:nvSpPr>
          <p:spPr bwMode="auto">
            <a:xfrm>
              <a:off x="386317" y="3429000"/>
              <a:ext cx="1793357" cy="433768"/>
            </a:xfrm>
            <a:prstGeom prst="roundRect">
              <a:avLst>
                <a:gd name="adj" fmla="val 37744"/>
              </a:avLst>
            </a:prstGeom>
            <a:solidFill>
              <a:schemeClr val="bg1">
                <a:lumMod val="65000"/>
              </a:schemeClr>
            </a:solidFill>
            <a:ln w="44450" cap="rnd">
              <a:no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horz" wrap="square" lIns="142241" tIns="0" rIns="142241"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724901"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Variable Display Semibold" pitchFamily="2" charset="0"/>
                  <a:ea typeface="Open Sans" panose="020B0606030504020204" pitchFamily="34" charset="0"/>
                  <a:cs typeface="Open Sans" panose="020B0606030504020204" pitchFamily="34" charset="0"/>
                </a:rPr>
                <a:t>Non-Business</a:t>
              </a:r>
            </a:p>
          </p:txBody>
        </p:sp>
        <p:sp>
          <p:nvSpPr>
            <p:cNvPr id="14" name="Subtitle 2">
              <a:extLst>
                <a:ext uri="{FF2B5EF4-FFF2-40B4-BE49-F238E27FC236}">
                  <a16:creationId xmlns:a16="http://schemas.microsoft.com/office/drawing/2014/main" id="{9ACC5C19-137B-6AE0-8687-AE8E76E677C2}"/>
                </a:ext>
              </a:extLst>
            </p:cNvPr>
            <p:cNvSpPr txBox="1">
              <a:spLocks/>
            </p:cNvSpPr>
            <p:nvPr/>
          </p:nvSpPr>
          <p:spPr>
            <a:xfrm>
              <a:off x="364617" y="3920672"/>
              <a:ext cx="1793358" cy="506998"/>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850"/>
                </a:lnSpc>
              </a:pPr>
              <a:r>
                <a:rPr lang="en-US" sz="1200">
                  <a:gradFill>
                    <a:gsLst>
                      <a:gs pos="1250">
                        <a:srgbClr val="353535"/>
                      </a:gs>
                      <a:gs pos="100000">
                        <a:srgbClr val="353535"/>
                      </a:gs>
                    </a:gsLst>
                    <a:lin ang="5400000" scaled="0"/>
                  </a:gradFill>
                  <a:latin typeface="Segoe UI Semilight"/>
                  <a:cs typeface="+mn-cs"/>
                </a:rPr>
                <a:t>Data is personal and not business related</a:t>
              </a:r>
              <a:endParaRPr lang="en-US" sz="1200">
                <a:solidFill>
                  <a:srgbClr val="272727"/>
                </a:solidFill>
                <a:latin typeface="Lato Light" panose="020F0502020204030203" pitchFamily="34" charset="0"/>
                <a:ea typeface="Lato Light" panose="020F0502020204030203" pitchFamily="34" charset="0"/>
                <a:cs typeface="Mukta ExtraLight" panose="020B0000000000000000" pitchFamily="34" charset="77"/>
              </a:endParaRPr>
            </a:p>
          </p:txBody>
        </p:sp>
      </p:grpSp>
      <p:grpSp>
        <p:nvGrpSpPr>
          <p:cNvPr id="18" name="Group 17">
            <a:extLst>
              <a:ext uri="{FF2B5EF4-FFF2-40B4-BE49-F238E27FC236}">
                <a16:creationId xmlns:a16="http://schemas.microsoft.com/office/drawing/2014/main" id="{E3E0B5E4-F5DC-9316-D28C-4C358B290FB7}"/>
              </a:ext>
              <a:ext uri="{C183D7F6-B498-43B3-948B-1728B52AA6E4}">
                <adec:decorative xmlns:adec="http://schemas.microsoft.com/office/drawing/2017/decorative" val="1"/>
              </a:ext>
            </a:extLst>
          </p:cNvPr>
          <p:cNvGrpSpPr/>
          <p:nvPr/>
        </p:nvGrpSpPr>
        <p:grpSpPr>
          <a:xfrm>
            <a:off x="2332115" y="3542710"/>
            <a:ext cx="1815057" cy="998670"/>
            <a:chOff x="364617" y="3429000"/>
            <a:chExt cx="1815057" cy="998670"/>
          </a:xfrm>
        </p:grpSpPr>
        <p:sp>
          <p:nvSpPr>
            <p:cNvPr id="19" name="Rectangle: Rounded Corners 18">
              <a:extLst>
                <a:ext uri="{FF2B5EF4-FFF2-40B4-BE49-F238E27FC236}">
                  <a16:creationId xmlns:a16="http://schemas.microsoft.com/office/drawing/2014/main" id="{7CAEF8FF-EFB7-9661-B85B-B8002748C7D5}"/>
                </a:ext>
                <a:ext uri="{C183D7F6-B498-43B3-948B-1728B52AA6E4}">
                  <adec:decorative xmlns:adec="http://schemas.microsoft.com/office/drawing/2017/decorative" val="1"/>
                </a:ext>
              </a:extLst>
            </p:cNvPr>
            <p:cNvSpPr/>
            <p:nvPr/>
          </p:nvSpPr>
          <p:spPr bwMode="auto">
            <a:xfrm>
              <a:off x="386317" y="3429000"/>
              <a:ext cx="1793357" cy="433768"/>
            </a:xfrm>
            <a:prstGeom prst="roundRect">
              <a:avLst>
                <a:gd name="adj" fmla="val 37744"/>
              </a:avLst>
            </a:prstGeom>
            <a:solidFill>
              <a:srgbClr val="00B050"/>
            </a:solidFill>
            <a:ln w="44450" cap="rnd">
              <a:no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horz" wrap="square" lIns="142241" tIns="0" rIns="142241"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724901"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Variable Display Semibold" pitchFamily="2" charset="0"/>
                  <a:ea typeface="Open Sans" panose="020B0606030504020204" pitchFamily="34" charset="0"/>
                  <a:cs typeface="Open Sans" panose="020B0606030504020204" pitchFamily="34" charset="0"/>
                </a:rPr>
                <a:t>Public</a:t>
              </a:r>
            </a:p>
          </p:txBody>
        </p:sp>
        <p:sp>
          <p:nvSpPr>
            <p:cNvPr id="20" name="Subtitle 2">
              <a:extLst>
                <a:ext uri="{FF2B5EF4-FFF2-40B4-BE49-F238E27FC236}">
                  <a16:creationId xmlns:a16="http://schemas.microsoft.com/office/drawing/2014/main" id="{7C937FB3-083D-7A59-C0C2-C952B9F4B10B}"/>
                </a:ext>
              </a:extLst>
            </p:cNvPr>
            <p:cNvSpPr txBox="1">
              <a:spLocks/>
            </p:cNvSpPr>
            <p:nvPr/>
          </p:nvSpPr>
          <p:spPr>
            <a:xfrm>
              <a:off x="364617" y="3920672"/>
              <a:ext cx="1793358" cy="506998"/>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850"/>
                </a:lnSpc>
              </a:pPr>
              <a:r>
                <a:rPr lang="en-US" sz="1200">
                  <a:gradFill>
                    <a:gsLst>
                      <a:gs pos="1250">
                        <a:srgbClr val="353535"/>
                      </a:gs>
                      <a:gs pos="100000">
                        <a:srgbClr val="353535"/>
                      </a:gs>
                    </a:gsLst>
                    <a:lin ang="5400000" scaled="0"/>
                  </a:gradFill>
                  <a:latin typeface="Segoe UI Semilight"/>
                  <a:cs typeface="+mn-cs"/>
                </a:rPr>
                <a:t>Data is for the public and shareable externally</a:t>
              </a:r>
              <a:endParaRPr lang="en-US" sz="1200">
                <a:solidFill>
                  <a:srgbClr val="272727"/>
                </a:solidFill>
                <a:latin typeface="Lato Light" panose="020F0502020204030203" pitchFamily="34" charset="0"/>
                <a:ea typeface="Lato Light" panose="020F0502020204030203" pitchFamily="34" charset="0"/>
                <a:cs typeface="Mukta ExtraLight" panose="020B0000000000000000" pitchFamily="34" charset="77"/>
              </a:endParaRPr>
            </a:p>
          </p:txBody>
        </p:sp>
      </p:grpSp>
      <p:grpSp>
        <p:nvGrpSpPr>
          <p:cNvPr id="22" name="Group 21">
            <a:extLst>
              <a:ext uri="{FF2B5EF4-FFF2-40B4-BE49-F238E27FC236}">
                <a16:creationId xmlns:a16="http://schemas.microsoft.com/office/drawing/2014/main" id="{A8499FD7-B9A6-03CC-E688-6CCF4812416A}"/>
              </a:ext>
              <a:ext uri="{C183D7F6-B498-43B3-948B-1728B52AA6E4}">
                <adec:decorative xmlns:adec="http://schemas.microsoft.com/office/drawing/2017/decorative" val="1"/>
              </a:ext>
            </a:extLst>
          </p:cNvPr>
          <p:cNvGrpSpPr/>
          <p:nvPr/>
        </p:nvGrpSpPr>
        <p:grpSpPr>
          <a:xfrm>
            <a:off x="4288232" y="3542710"/>
            <a:ext cx="1815057" cy="998670"/>
            <a:chOff x="364617" y="3429000"/>
            <a:chExt cx="1815057" cy="998670"/>
          </a:xfrm>
        </p:grpSpPr>
        <p:sp>
          <p:nvSpPr>
            <p:cNvPr id="28" name="Rectangle: Rounded Corners 27">
              <a:extLst>
                <a:ext uri="{FF2B5EF4-FFF2-40B4-BE49-F238E27FC236}">
                  <a16:creationId xmlns:a16="http://schemas.microsoft.com/office/drawing/2014/main" id="{DF2B9136-955B-F318-9A48-27E942F98EFB}"/>
                </a:ext>
                <a:ext uri="{C183D7F6-B498-43B3-948B-1728B52AA6E4}">
                  <adec:decorative xmlns:adec="http://schemas.microsoft.com/office/drawing/2017/decorative" val="1"/>
                </a:ext>
              </a:extLst>
            </p:cNvPr>
            <p:cNvSpPr/>
            <p:nvPr/>
          </p:nvSpPr>
          <p:spPr bwMode="auto">
            <a:xfrm>
              <a:off x="386317" y="3429000"/>
              <a:ext cx="1793357" cy="433768"/>
            </a:xfrm>
            <a:prstGeom prst="roundRect">
              <a:avLst>
                <a:gd name="adj" fmla="val 37744"/>
              </a:avLst>
            </a:prstGeom>
            <a:solidFill>
              <a:srgbClr val="0070C0"/>
            </a:solidFill>
            <a:ln w="44450" cap="rnd">
              <a:no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horz" wrap="square" lIns="142241" tIns="0" rIns="142241"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724901"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Variable Display Semibold" pitchFamily="2" charset="0"/>
                  <a:ea typeface="Open Sans" panose="020B0606030504020204" pitchFamily="34" charset="0"/>
                  <a:cs typeface="Open Sans" panose="020B0606030504020204" pitchFamily="34" charset="0"/>
                </a:rPr>
                <a:t>General</a:t>
              </a:r>
            </a:p>
          </p:txBody>
        </p:sp>
        <p:sp>
          <p:nvSpPr>
            <p:cNvPr id="29" name="Subtitle 2">
              <a:extLst>
                <a:ext uri="{FF2B5EF4-FFF2-40B4-BE49-F238E27FC236}">
                  <a16:creationId xmlns:a16="http://schemas.microsoft.com/office/drawing/2014/main" id="{B5C3DBD2-0C5E-B7CF-5B46-38B3A2AA592B}"/>
                </a:ext>
              </a:extLst>
            </p:cNvPr>
            <p:cNvSpPr txBox="1">
              <a:spLocks/>
            </p:cNvSpPr>
            <p:nvPr/>
          </p:nvSpPr>
          <p:spPr>
            <a:xfrm>
              <a:off x="364617" y="3920672"/>
              <a:ext cx="1793358" cy="506998"/>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850"/>
                </a:lnSpc>
              </a:pPr>
              <a:r>
                <a:rPr lang="en-US" sz="1200">
                  <a:gradFill>
                    <a:gsLst>
                      <a:gs pos="1250">
                        <a:srgbClr val="353535"/>
                      </a:gs>
                      <a:gs pos="100000">
                        <a:srgbClr val="353535"/>
                      </a:gs>
                    </a:gsLst>
                    <a:lin ang="5400000" scaled="0"/>
                  </a:gradFill>
                  <a:latin typeface="Segoe UI Semilight"/>
                  <a:cs typeface="+mn-cs"/>
                </a:rPr>
                <a:t>Business data shared with trusted individuals</a:t>
              </a:r>
              <a:endParaRPr lang="en-US" sz="1200">
                <a:solidFill>
                  <a:srgbClr val="272727"/>
                </a:solidFill>
                <a:latin typeface="Lato Light" panose="020F0502020204030203" pitchFamily="34" charset="0"/>
                <a:ea typeface="Lato Light" panose="020F0502020204030203" pitchFamily="34" charset="0"/>
                <a:cs typeface="Mukta ExtraLight" panose="020B0000000000000000" pitchFamily="34" charset="77"/>
              </a:endParaRPr>
            </a:p>
          </p:txBody>
        </p:sp>
      </p:grpSp>
      <p:grpSp>
        <p:nvGrpSpPr>
          <p:cNvPr id="31" name="Group 30">
            <a:extLst>
              <a:ext uri="{FF2B5EF4-FFF2-40B4-BE49-F238E27FC236}">
                <a16:creationId xmlns:a16="http://schemas.microsoft.com/office/drawing/2014/main" id="{6F1788A8-F779-BEF2-4DFA-35545C450B1E}"/>
              </a:ext>
              <a:ext uri="{C183D7F6-B498-43B3-948B-1728B52AA6E4}">
                <adec:decorative xmlns:adec="http://schemas.microsoft.com/office/drawing/2017/decorative" val="1"/>
              </a:ext>
            </a:extLst>
          </p:cNvPr>
          <p:cNvGrpSpPr/>
          <p:nvPr/>
        </p:nvGrpSpPr>
        <p:grpSpPr>
          <a:xfrm>
            <a:off x="6244349" y="3542710"/>
            <a:ext cx="2761902" cy="998670"/>
            <a:chOff x="364617" y="3429000"/>
            <a:chExt cx="1815057" cy="998670"/>
          </a:xfrm>
        </p:grpSpPr>
        <p:sp>
          <p:nvSpPr>
            <p:cNvPr id="52" name="Rectangle: Rounded Corners 51">
              <a:extLst>
                <a:ext uri="{FF2B5EF4-FFF2-40B4-BE49-F238E27FC236}">
                  <a16:creationId xmlns:a16="http://schemas.microsoft.com/office/drawing/2014/main" id="{10FF6404-A986-64C0-EC04-831824F4DD88}"/>
                </a:ext>
                <a:ext uri="{C183D7F6-B498-43B3-948B-1728B52AA6E4}">
                  <adec:decorative xmlns:adec="http://schemas.microsoft.com/office/drawing/2017/decorative" val="1"/>
                </a:ext>
              </a:extLst>
            </p:cNvPr>
            <p:cNvSpPr/>
            <p:nvPr/>
          </p:nvSpPr>
          <p:spPr bwMode="auto">
            <a:xfrm>
              <a:off x="386317" y="3429000"/>
              <a:ext cx="1793357" cy="433768"/>
            </a:xfrm>
            <a:prstGeom prst="roundRect">
              <a:avLst>
                <a:gd name="adj" fmla="val 37744"/>
              </a:avLst>
            </a:prstGeom>
            <a:solidFill>
              <a:srgbClr val="E58C69"/>
            </a:solidFill>
            <a:ln w="44450" cap="rnd">
              <a:no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horz" wrap="square" lIns="142241" tIns="0" rIns="142241"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724901"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Variable Display Semibold" pitchFamily="2" charset="0"/>
                  <a:ea typeface="Open Sans" panose="020B0606030504020204" pitchFamily="34" charset="0"/>
                  <a:cs typeface="Open Sans" panose="020B0606030504020204" pitchFamily="34" charset="0"/>
                </a:rPr>
                <a:t>Confidential + Scope*</a:t>
              </a:r>
            </a:p>
          </p:txBody>
        </p:sp>
        <p:sp>
          <p:nvSpPr>
            <p:cNvPr id="53" name="Subtitle 2">
              <a:extLst>
                <a:ext uri="{FF2B5EF4-FFF2-40B4-BE49-F238E27FC236}">
                  <a16:creationId xmlns:a16="http://schemas.microsoft.com/office/drawing/2014/main" id="{2F4ACA66-F11E-55ED-4FEA-D3A01CBC2DB7}"/>
                </a:ext>
              </a:extLst>
            </p:cNvPr>
            <p:cNvSpPr txBox="1">
              <a:spLocks/>
            </p:cNvSpPr>
            <p:nvPr/>
          </p:nvSpPr>
          <p:spPr>
            <a:xfrm>
              <a:off x="364617" y="3920672"/>
              <a:ext cx="1793358" cy="506998"/>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850"/>
                </a:lnSpc>
              </a:pPr>
              <a:r>
                <a:rPr lang="en-US" sz="1200">
                  <a:gradFill>
                    <a:gsLst>
                      <a:gs pos="1250">
                        <a:srgbClr val="353535"/>
                      </a:gs>
                      <a:gs pos="100000">
                        <a:srgbClr val="353535"/>
                      </a:gs>
                    </a:gsLst>
                    <a:lin ang="5400000" scaled="0"/>
                  </a:gradFill>
                  <a:latin typeface="Segoe UI Semilight"/>
                  <a:cs typeface="+mn-cs"/>
                </a:rPr>
                <a:t>Sensitive business data shared with trusted individuals</a:t>
              </a:r>
              <a:endParaRPr lang="en-US" sz="1200">
                <a:solidFill>
                  <a:srgbClr val="272727"/>
                </a:solidFill>
                <a:latin typeface="Lato Light" panose="020F0502020204030203" pitchFamily="34" charset="0"/>
                <a:ea typeface="Lato Light" panose="020F0502020204030203" pitchFamily="34" charset="0"/>
                <a:cs typeface="Mukta ExtraLight" panose="020B0000000000000000" pitchFamily="34" charset="77"/>
              </a:endParaRPr>
            </a:p>
          </p:txBody>
        </p:sp>
      </p:grpSp>
      <p:grpSp>
        <p:nvGrpSpPr>
          <p:cNvPr id="54" name="Group 53">
            <a:extLst>
              <a:ext uri="{FF2B5EF4-FFF2-40B4-BE49-F238E27FC236}">
                <a16:creationId xmlns:a16="http://schemas.microsoft.com/office/drawing/2014/main" id="{41DD2AA4-CE22-B541-9105-3298B28F4797}"/>
              </a:ext>
              <a:ext uri="{C183D7F6-B498-43B3-948B-1728B52AA6E4}">
                <adec:decorative xmlns:adec="http://schemas.microsoft.com/office/drawing/2017/decorative" val="1"/>
              </a:ext>
            </a:extLst>
          </p:cNvPr>
          <p:cNvGrpSpPr/>
          <p:nvPr/>
        </p:nvGrpSpPr>
        <p:grpSpPr>
          <a:xfrm>
            <a:off x="9147312" y="3542710"/>
            <a:ext cx="2761902" cy="998670"/>
            <a:chOff x="364617" y="3429000"/>
            <a:chExt cx="1815057" cy="998670"/>
          </a:xfrm>
        </p:grpSpPr>
        <p:sp>
          <p:nvSpPr>
            <p:cNvPr id="55" name="Rectangle: Rounded Corners 54">
              <a:extLst>
                <a:ext uri="{FF2B5EF4-FFF2-40B4-BE49-F238E27FC236}">
                  <a16:creationId xmlns:a16="http://schemas.microsoft.com/office/drawing/2014/main" id="{B074EF9F-7F72-BA92-2EC3-E2827945E4FD}"/>
                </a:ext>
                <a:ext uri="{C183D7F6-B498-43B3-948B-1728B52AA6E4}">
                  <adec:decorative xmlns:adec="http://schemas.microsoft.com/office/drawing/2017/decorative" val="1"/>
                </a:ext>
              </a:extLst>
            </p:cNvPr>
            <p:cNvSpPr/>
            <p:nvPr/>
          </p:nvSpPr>
          <p:spPr bwMode="auto">
            <a:xfrm>
              <a:off x="386317" y="3429000"/>
              <a:ext cx="1793357" cy="433768"/>
            </a:xfrm>
            <a:prstGeom prst="roundRect">
              <a:avLst>
                <a:gd name="adj" fmla="val 37744"/>
              </a:avLst>
            </a:prstGeom>
            <a:solidFill>
              <a:srgbClr val="C00000"/>
            </a:solidFill>
            <a:ln w="44450" cap="rnd">
              <a:no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horz" wrap="square" lIns="142241" tIns="0" rIns="142241"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724901"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Variable Display Semibold" pitchFamily="2" charset="0"/>
                  <a:ea typeface="Open Sans" panose="020B0606030504020204" pitchFamily="34" charset="0"/>
                  <a:cs typeface="Open Sans" panose="020B0606030504020204" pitchFamily="34" charset="0"/>
                </a:rPr>
                <a:t>Highly Confidential + Scope*</a:t>
              </a:r>
            </a:p>
          </p:txBody>
        </p:sp>
        <p:sp>
          <p:nvSpPr>
            <p:cNvPr id="56" name="Subtitle 2">
              <a:extLst>
                <a:ext uri="{FF2B5EF4-FFF2-40B4-BE49-F238E27FC236}">
                  <a16:creationId xmlns:a16="http://schemas.microsoft.com/office/drawing/2014/main" id="{0A22C379-23ED-464D-2A13-DBC7619795DC}"/>
                </a:ext>
              </a:extLst>
            </p:cNvPr>
            <p:cNvSpPr txBox="1">
              <a:spLocks/>
            </p:cNvSpPr>
            <p:nvPr/>
          </p:nvSpPr>
          <p:spPr>
            <a:xfrm>
              <a:off x="364617" y="3920672"/>
              <a:ext cx="1793358" cy="506998"/>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850"/>
                </a:lnSpc>
              </a:pPr>
              <a:r>
                <a:rPr lang="en-US" sz="1200">
                  <a:gradFill>
                    <a:gsLst>
                      <a:gs pos="1250">
                        <a:srgbClr val="353535"/>
                      </a:gs>
                      <a:gs pos="100000">
                        <a:srgbClr val="353535"/>
                      </a:gs>
                    </a:gsLst>
                    <a:lin ang="5400000" scaled="0"/>
                  </a:gradFill>
                  <a:latin typeface="Segoe UI Semilight"/>
                  <a:cs typeface="+mn-cs"/>
                </a:rPr>
                <a:t>Data must be secret or in some way highly critical</a:t>
              </a:r>
              <a:endParaRPr lang="en-US" sz="1200">
                <a:solidFill>
                  <a:srgbClr val="272727"/>
                </a:solidFill>
                <a:latin typeface="Lato Light" panose="020F0502020204030203" pitchFamily="34" charset="0"/>
                <a:ea typeface="Lato Light" panose="020F0502020204030203" pitchFamily="34" charset="0"/>
                <a:cs typeface="Mukta ExtraLight" panose="020B0000000000000000" pitchFamily="34" charset="77"/>
              </a:endParaRPr>
            </a:p>
          </p:txBody>
        </p:sp>
      </p:grpSp>
      <p:grpSp>
        <p:nvGrpSpPr>
          <p:cNvPr id="101" name="Group 100">
            <a:extLst>
              <a:ext uri="{FF2B5EF4-FFF2-40B4-BE49-F238E27FC236}">
                <a16:creationId xmlns:a16="http://schemas.microsoft.com/office/drawing/2014/main" id="{CDEC3284-8799-DCBC-B4BD-FA7C84EC917E}"/>
              </a:ext>
              <a:ext uri="{C183D7F6-B498-43B3-948B-1728B52AA6E4}">
                <adec:decorative xmlns:adec="http://schemas.microsoft.com/office/drawing/2017/decorative" val="1"/>
              </a:ext>
            </a:extLst>
          </p:cNvPr>
          <p:cNvGrpSpPr/>
          <p:nvPr/>
        </p:nvGrpSpPr>
        <p:grpSpPr>
          <a:xfrm>
            <a:off x="7082407" y="4759597"/>
            <a:ext cx="3781649" cy="1610168"/>
            <a:chOff x="7082406" y="4716204"/>
            <a:chExt cx="3781649" cy="1610168"/>
          </a:xfrm>
        </p:grpSpPr>
        <p:sp>
          <p:nvSpPr>
            <p:cNvPr id="100" name="Rectangle: Rounded Corners 99">
              <a:extLst>
                <a:ext uri="{FF2B5EF4-FFF2-40B4-BE49-F238E27FC236}">
                  <a16:creationId xmlns:a16="http://schemas.microsoft.com/office/drawing/2014/main" id="{8B0C56C8-04A1-B561-8000-2A25C921375C}"/>
                </a:ext>
                <a:ext uri="{C183D7F6-B498-43B3-948B-1728B52AA6E4}">
                  <adec:decorative xmlns:adec="http://schemas.microsoft.com/office/drawing/2017/decorative" val="1"/>
                </a:ext>
              </a:extLst>
            </p:cNvPr>
            <p:cNvSpPr/>
            <p:nvPr/>
          </p:nvSpPr>
          <p:spPr bwMode="auto">
            <a:xfrm>
              <a:off x="7082406" y="4716204"/>
              <a:ext cx="3781649" cy="1610168"/>
            </a:xfrm>
            <a:prstGeom prst="roundRect">
              <a:avLst>
                <a:gd name="adj" fmla="val 26884"/>
              </a:avLst>
            </a:prstGeom>
            <a:gradFill flip="none" rotWithShape="1">
              <a:gsLst>
                <a:gs pos="0">
                  <a:schemeClr val="accent1"/>
                </a:gs>
                <a:gs pos="41000">
                  <a:schemeClr val="accent4"/>
                </a:gs>
              </a:gsLst>
              <a:lin ang="10800000" scaled="1"/>
              <a:tileRect/>
            </a:gradFill>
            <a:ln w="44450" cap="rnd">
              <a:no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horz" wrap="square" lIns="142241" tIns="0" rIns="142241"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724901"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Segoe UI Variable Display Semibold" pitchFamily="2" charset="0"/>
                <a:ea typeface="Open Sans" panose="020B0606030504020204" pitchFamily="34" charset="0"/>
                <a:cs typeface="Open Sans" panose="020B0606030504020204" pitchFamily="34" charset="0"/>
              </a:endParaRPr>
            </a:p>
          </p:txBody>
        </p:sp>
        <p:sp>
          <p:nvSpPr>
            <p:cNvPr id="57" name="Subtitle 2">
              <a:extLst>
                <a:ext uri="{FF2B5EF4-FFF2-40B4-BE49-F238E27FC236}">
                  <a16:creationId xmlns:a16="http://schemas.microsoft.com/office/drawing/2014/main" id="{1BB51A4B-26CD-6346-FC53-2BA1163B0A47}"/>
                </a:ext>
              </a:extLst>
            </p:cNvPr>
            <p:cNvSpPr txBox="1">
              <a:spLocks/>
            </p:cNvSpPr>
            <p:nvPr/>
          </p:nvSpPr>
          <p:spPr>
            <a:xfrm>
              <a:off x="7082406" y="4846905"/>
              <a:ext cx="3781649" cy="1348767"/>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850"/>
                </a:lnSpc>
              </a:pPr>
              <a:r>
                <a:rPr lang="en-US" sz="1200">
                  <a:solidFill>
                    <a:schemeClr val="bg1"/>
                  </a:solidFill>
                  <a:latin typeface="Segoe UI Semilight"/>
                  <a:cs typeface="+mn-cs"/>
                </a:rPr>
                <a:t>*SCOPE OPTIONS</a:t>
              </a:r>
            </a:p>
            <a:p>
              <a:pPr defTabSz="543818">
                <a:lnSpc>
                  <a:spcPts val="1850"/>
                </a:lnSpc>
              </a:pPr>
              <a:r>
                <a:rPr lang="en-US" sz="1200">
                  <a:solidFill>
                    <a:schemeClr val="bg1"/>
                  </a:solidFill>
                  <a:latin typeface="Segoe UI Semilight"/>
                  <a:ea typeface="Lato Light" panose="020F0502020204030203" pitchFamily="34" charset="0"/>
                  <a:cs typeface="+mn-cs"/>
                </a:rPr>
                <a:t>Recipient Only | Visible only to the specified recipients and actions with file/email are restricted</a:t>
              </a:r>
            </a:p>
            <a:p>
              <a:pPr defTabSz="543818">
                <a:lnSpc>
                  <a:spcPts val="1850"/>
                </a:lnSpc>
              </a:pPr>
              <a:r>
                <a:rPr lang="en-US" sz="1200">
                  <a:solidFill>
                    <a:schemeClr val="bg1"/>
                  </a:solidFill>
                  <a:latin typeface="Segoe UI Semilight"/>
                  <a:ea typeface="Lato Light" panose="020F0502020204030203" pitchFamily="34" charset="0"/>
                  <a:cs typeface="+mn-cs"/>
                </a:rPr>
                <a:t>Microsoft FTE | Visible to all full-time employees</a:t>
              </a:r>
            </a:p>
            <a:p>
              <a:pPr defTabSz="543818">
                <a:lnSpc>
                  <a:spcPts val="1850"/>
                </a:lnSpc>
              </a:pPr>
              <a:r>
                <a:rPr lang="en-US" sz="1200">
                  <a:solidFill>
                    <a:schemeClr val="bg1"/>
                  </a:solidFill>
                  <a:latin typeface="Segoe UI Semilight"/>
                  <a:ea typeface="Lato Light" panose="020F0502020204030203" pitchFamily="34" charset="0"/>
                  <a:cs typeface="+mn-cs"/>
                </a:rPr>
                <a:t>Microsoft Extended  | Visible to FTE  + non-FTE</a:t>
              </a:r>
              <a:endParaRPr lang="en-US" sz="1200">
                <a:solidFill>
                  <a:schemeClr val="bg1"/>
                </a:solidFill>
                <a:latin typeface="Lato Light" panose="020F0502020204030203" pitchFamily="34" charset="0"/>
                <a:ea typeface="Lato Light" panose="020F0502020204030203" pitchFamily="34" charset="0"/>
                <a:cs typeface="Mukta ExtraLight" panose="020B0000000000000000" pitchFamily="34" charset="77"/>
              </a:endParaRPr>
            </a:p>
          </p:txBody>
        </p:sp>
      </p:grpSp>
      <p:cxnSp>
        <p:nvCxnSpPr>
          <p:cNvPr id="59" name="Straight Connector 58">
            <a:extLst>
              <a:ext uri="{FF2B5EF4-FFF2-40B4-BE49-F238E27FC236}">
                <a16:creationId xmlns:a16="http://schemas.microsoft.com/office/drawing/2014/main" id="{3CD1C0A4-1EA8-C83E-A526-863148D13750}"/>
              </a:ext>
              <a:ext uri="{C183D7F6-B498-43B3-948B-1728B52AA6E4}">
                <adec:decorative xmlns:adec="http://schemas.microsoft.com/office/drawing/2017/decorative" val="1"/>
              </a:ext>
            </a:extLst>
          </p:cNvPr>
          <p:cNvCxnSpPr>
            <a:cxnSpLocks/>
            <a:endCxn id="12" idx="0"/>
          </p:cNvCxnSpPr>
          <p:nvPr/>
        </p:nvCxnSpPr>
        <p:spPr>
          <a:xfrm flipH="1">
            <a:off x="1294377" y="2860800"/>
            <a:ext cx="1026631" cy="68191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6E8CDD17-6CA4-6F4B-38BB-37F9852C5E0F}"/>
              </a:ext>
              <a:ext uri="{C183D7F6-B498-43B3-948B-1728B52AA6E4}">
                <adec:decorative xmlns:adec="http://schemas.microsoft.com/office/drawing/2017/decorative" val="1"/>
              </a:ext>
            </a:extLst>
          </p:cNvPr>
          <p:cNvCxnSpPr>
            <a:cxnSpLocks/>
          </p:cNvCxnSpPr>
          <p:nvPr/>
        </p:nvCxnSpPr>
        <p:spPr>
          <a:xfrm>
            <a:off x="8730454" y="1321228"/>
            <a:ext cx="0" cy="751107"/>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102" name="Oval 101">
            <a:extLst>
              <a:ext uri="{FF2B5EF4-FFF2-40B4-BE49-F238E27FC236}">
                <a16:creationId xmlns:a16="http://schemas.microsoft.com/office/drawing/2014/main" id="{D8BB629E-A460-1D20-D7EA-D7B34867F7AE}"/>
              </a:ext>
            </a:extLst>
          </p:cNvPr>
          <p:cNvSpPr/>
          <p:nvPr/>
        </p:nvSpPr>
        <p:spPr>
          <a:xfrm>
            <a:off x="3500971" y="1544563"/>
            <a:ext cx="399893" cy="38539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Y</a:t>
            </a:r>
            <a:endParaRPr lang="en-AU" sz="1600"/>
          </a:p>
        </p:txBody>
      </p:sp>
      <p:sp>
        <p:nvSpPr>
          <p:cNvPr id="107" name="Oval 106">
            <a:extLst>
              <a:ext uri="{FF2B5EF4-FFF2-40B4-BE49-F238E27FC236}">
                <a16:creationId xmlns:a16="http://schemas.microsoft.com/office/drawing/2014/main" id="{2F2808A6-DD0B-5DCC-BBEC-70BCBDD5AD64}"/>
              </a:ext>
            </a:extLst>
          </p:cNvPr>
          <p:cNvSpPr/>
          <p:nvPr/>
        </p:nvSpPr>
        <p:spPr>
          <a:xfrm>
            <a:off x="8530507" y="1514748"/>
            <a:ext cx="399893" cy="38539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N</a:t>
            </a:r>
            <a:endParaRPr lang="en-AU" sz="1600"/>
          </a:p>
        </p:txBody>
      </p:sp>
      <p:sp>
        <p:nvSpPr>
          <p:cNvPr id="108" name="Oval 107">
            <a:extLst>
              <a:ext uri="{FF2B5EF4-FFF2-40B4-BE49-F238E27FC236}">
                <a16:creationId xmlns:a16="http://schemas.microsoft.com/office/drawing/2014/main" id="{C4F42578-8B1E-EA16-312E-5FC93F2B3B8C}"/>
              </a:ext>
            </a:extLst>
          </p:cNvPr>
          <p:cNvSpPr/>
          <p:nvPr/>
        </p:nvSpPr>
        <p:spPr>
          <a:xfrm>
            <a:off x="1667297" y="3013445"/>
            <a:ext cx="399893" cy="38539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N</a:t>
            </a:r>
            <a:endParaRPr lang="en-AU" sz="1600"/>
          </a:p>
        </p:txBody>
      </p:sp>
      <p:sp>
        <p:nvSpPr>
          <p:cNvPr id="109" name="Oval 108">
            <a:extLst>
              <a:ext uri="{FF2B5EF4-FFF2-40B4-BE49-F238E27FC236}">
                <a16:creationId xmlns:a16="http://schemas.microsoft.com/office/drawing/2014/main" id="{5ADAD5B0-AA99-A2E5-4D22-F84E9937B780}"/>
              </a:ext>
            </a:extLst>
          </p:cNvPr>
          <p:cNvSpPr/>
          <p:nvPr/>
        </p:nvSpPr>
        <p:spPr>
          <a:xfrm>
            <a:off x="3169650" y="3013445"/>
            <a:ext cx="399893" cy="38539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N</a:t>
            </a:r>
            <a:endParaRPr lang="en-AU" sz="1600"/>
          </a:p>
        </p:txBody>
      </p:sp>
      <p:sp>
        <p:nvSpPr>
          <p:cNvPr id="110" name="Oval 109">
            <a:extLst>
              <a:ext uri="{FF2B5EF4-FFF2-40B4-BE49-F238E27FC236}">
                <a16:creationId xmlns:a16="http://schemas.microsoft.com/office/drawing/2014/main" id="{A018653B-1B5C-0D57-AA0E-718C60BA071E}"/>
              </a:ext>
            </a:extLst>
          </p:cNvPr>
          <p:cNvSpPr/>
          <p:nvPr/>
        </p:nvSpPr>
        <p:spPr>
          <a:xfrm>
            <a:off x="4662712" y="3024078"/>
            <a:ext cx="399893" cy="38539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N</a:t>
            </a:r>
            <a:endParaRPr lang="en-AU" sz="1600"/>
          </a:p>
        </p:txBody>
      </p:sp>
      <p:sp>
        <p:nvSpPr>
          <p:cNvPr id="121" name="Oval 120">
            <a:extLst>
              <a:ext uri="{FF2B5EF4-FFF2-40B4-BE49-F238E27FC236}">
                <a16:creationId xmlns:a16="http://schemas.microsoft.com/office/drawing/2014/main" id="{63FE0F19-2903-2ACE-4D0F-932666F5E30A}"/>
              </a:ext>
            </a:extLst>
          </p:cNvPr>
          <p:cNvSpPr/>
          <p:nvPr/>
        </p:nvSpPr>
        <p:spPr>
          <a:xfrm>
            <a:off x="6315951" y="3013445"/>
            <a:ext cx="399893" cy="38539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Y</a:t>
            </a:r>
            <a:endParaRPr lang="en-AU" sz="1600"/>
          </a:p>
        </p:txBody>
      </p:sp>
      <p:sp>
        <p:nvSpPr>
          <p:cNvPr id="122" name="Oval 121">
            <a:extLst>
              <a:ext uri="{FF2B5EF4-FFF2-40B4-BE49-F238E27FC236}">
                <a16:creationId xmlns:a16="http://schemas.microsoft.com/office/drawing/2014/main" id="{C78011CD-F418-992B-7249-666FAA706AC6}"/>
              </a:ext>
            </a:extLst>
          </p:cNvPr>
          <p:cNvSpPr/>
          <p:nvPr/>
        </p:nvSpPr>
        <p:spPr>
          <a:xfrm>
            <a:off x="8124082" y="3013445"/>
            <a:ext cx="399893" cy="38539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Y</a:t>
            </a:r>
            <a:endParaRPr lang="en-AU" sz="1600"/>
          </a:p>
        </p:txBody>
      </p:sp>
      <p:sp>
        <p:nvSpPr>
          <p:cNvPr id="123" name="Oval 122">
            <a:extLst>
              <a:ext uri="{FF2B5EF4-FFF2-40B4-BE49-F238E27FC236}">
                <a16:creationId xmlns:a16="http://schemas.microsoft.com/office/drawing/2014/main" id="{38F0FAB7-5B19-020A-28C3-65379ED048D4}"/>
              </a:ext>
            </a:extLst>
          </p:cNvPr>
          <p:cNvSpPr/>
          <p:nvPr/>
        </p:nvSpPr>
        <p:spPr>
          <a:xfrm>
            <a:off x="9501852" y="3013445"/>
            <a:ext cx="399893" cy="385393"/>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Y</a:t>
            </a:r>
            <a:endParaRPr lang="en-AU" sz="1600"/>
          </a:p>
        </p:txBody>
      </p:sp>
    </p:spTree>
    <p:extLst>
      <p:ext uri="{BB962C8B-B14F-4D97-AF65-F5344CB8AC3E}">
        <p14:creationId xmlns:p14="http://schemas.microsoft.com/office/powerpoint/2010/main" val="3978521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B7ADC-82AE-C266-3B01-1BD9D78A277B}"/>
              </a:ext>
            </a:extLst>
          </p:cNvPr>
          <p:cNvSpPr>
            <a:spLocks noGrp="1"/>
          </p:cNvSpPr>
          <p:nvPr>
            <p:ph type="title"/>
          </p:nvPr>
        </p:nvSpPr>
        <p:spPr>
          <a:xfrm>
            <a:off x="382385" y="365126"/>
            <a:ext cx="11302514" cy="1072072"/>
          </a:xfrm>
        </p:spPr>
        <p:txBody>
          <a:bodyPr/>
          <a:lstStyle/>
          <a:p>
            <a:pPr algn="l"/>
            <a:r>
              <a:rPr lang="en-US"/>
              <a:t>Sensitivity Labels</a:t>
            </a:r>
          </a:p>
        </p:txBody>
      </p:sp>
      <p:pic>
        <p:nvPicPr>
          <p:cNvPr id="3" name="Picture 2" descr="Content label table">
            <a:extLst>
              <a:ext uri="{FF2B5EF4-FFF2-40B4-BE49-F238E27FC236}">
                <a16:creationId xmlns:a16="http://schemas.microsoft.com/office/drawing/2014/main" id="{C56F3E27-D58D-0D19-E0D3-6DFF14BF9292}"/>
              </a:ext>
            </a:extLst>
          </p:cNvPr>
          <p:cNvPicPr>
            <a:picLocks noChangeAspect="1"/>
          </p:cNvPicPr>
          <p:nvPr/>
        </p:nvPicPr>
        <p:blipFill>
          <a:blip r:embed="rId2"/>
          <a:stretch>
            <a:fillRect/>
          </a:stretch>
        </p:blipFill>
        <p:spPr>
          <a:xfrm>
            <a:off x="1591490" y="2177544"/>
            <a:ext cx="4368735" cy="3270114"/>
          </a:xfrm>
          <a:prstGeom prst="rect">
            <a:avLst/>
          </a:prstGeom>
        </p:spPr>
      </p:pic>
      <p:sp>
        <p:nvSpPr>
          <p:cNvPr id="4" name="TextBox 3">
            <a:extLst>
              <a:ext uri="{FF2B5EF4-FFF2-40B4-BE49-F238E27FC236}">
                <a16:creationId xmlns:a16="http://schemas.microsoft.com/office/drawing/2014/main" id="{5AAC4215-9465-1806-6FF2-0E19EF4CDB93}"/>
              </a:ext>
            </a:extLst>
          </p:cNvPr>
          <p:cNvSpPr txBox="1"/>
          <p:nvPr/>
        </p:nvSpPr>
        <p:spPr>
          <a:xfrm>
            <a:off x="1571130" y="1752178"/>
            <a:ext cx="2513576" cy="301749"/>
          </a:xfrm>
          <a:prstGeom prst="rect">
            <a:avLst/>
          </a:prstGeom>
          <a:noFill/>
        </p:spPr>
        <p:txBody>
          <a:bodyPr wrap="square" lIns="0" tIns="0" rIns="0" bIns="0" rtlCol="0">
            <a:spAutoFit/>
          </a:bodyPr>
          <a:lstStyle/>
          <a:p>
            <a:pPr algn="l"/>
            <a:r>
              <a:rPr lang="en-US" sz="1961" b="1">
                <a:solidFill>
                  <a:schemeClr val="bg1"/>
                </a:solidFill>
                <a:latin typeface="Segoe UI" panose="020B0502040204020203" pitchFamily="34" charset="0"/>
                <a:cs typeface="Segoe UI" panose="020B0502040204020203" pitchFamily="34" charset="0"/>
              </a:rPr>
              <a:t>Content Label</a:t>
            </a:r>
          </a:p>
        </p:txBody>
      </p:sp>
      <p:pic>
        <p:nvPicPr>
          <p:cNvPr id="5" name="Picture 4" descr="Sites and groups / Container label table">
            <a:extLst>
              <a:ext uri="{FF2B5EF4-FFF2-40B4-BE49-F238E27FC236}">
                <a16:creationId xmlns:a16="http://schemas.microsoft.com/office/drawing/2014/main" id="{D7C20A1E-F521-EDB9-DCC6-BCD73E039D58}"/>
              </a:ext>
            </a:extLst>
          </p:cNvPr>
          <p:cNvPicPr>
            <a:picLocks noChangeAspect="1"/>
          </p:cNvPicPr>
          <p:nvPr/>
        </p:nvPicPr>
        <p:blipFill>
          <a:blip r:embed="rId3"/>
          <a:stretch>
            <a:fillRect/>
          </a:stretch>
        </p:blipFill>
        <p:spPr>
          <a:xfrm>
            <a:off x="6403571" y="720940"/>
            <a:ext cx="4688209" cy="2157323"/>
          </a:xfrm>
          <a:prstGeom prst="rect">
            <a:avLst/>
          </a:prstGeom>
        </p:spPr>
      </p:pic>
      <p:sp>
        <p:nvSpPr>
          <p:cNvPr id="6" name="TextBox 5">
            <a:extLst>
              <a:ext uri="{FF2B5EF4-FFF2-40B4-BE49-F238E27FC236}">
                <a16:creationId xmlns:a16="http://schemas.microsoft.com/office/drawing/2014/main" id="{DB0813F3-EE29-F8A3-7EE3-33C0515768E5}"/>
              </a:ext>
            </a:extLst>
          </p:cNvPr>
          <p:cNvSpPr txBox="1"/>
          <p:nvPr/>
        </p:nvSpPr>
        <p:spPr>
          <a:xfrm>
            <a:off x="6403571" y="365126"/>
            <a:ext cx="3226714" cy="301749"/>
          </a:xfrm>
          <a:prstGeom prst="rect">
            <a:avLst/>
          </a:prstGeom>
          <a:noFill/>
        </p:spPr>
        <p:txBody>
          <a:bodyPr wrap="square" lIns="0" tIns="0" rIns="0" bIns="0" rtlCol="0">
            <a:spAutoFit/>
          </a:bodyPr>
          <a:lstStyle/>
          <a:p>
            <a:pPr algn="l"/>
            <a:r>
              <a:rPr lang="en-US" sz="1961" b="1">
                <a:solidFill>
                  <a:schemeClr val="bg1"/>
                </a:solidFill>
                <a:latin typeface="Segoe UI" panose="020B0502040204020203" pitchFamily="34" charset="0"/>
                <a:cs typeface="Segoe UI" panose="020B0502040204020203" pitchFamily="34" charset="0"/>
              </a:rPr>
              <a:t>Container Label</a:t>
            </a:r>
          </a:p>
        </p:txBody>
      </p:sp>
      <p:pic>
        <p:nvPicPr>
          <p:cNvPr id="7" name="Picture 6" descr="Meeting label table">
            <a:extLst>
              <a:ext uri="{FF2B5EF4-FFF2-40B4-BE49-F238E27FC236}">
                <a16:creationId xmlns:a16="http://schemas.microsoft.com/office/drawing/2014/main" id="{CAF8B8EB-082A-D627-1F09-A6220C3F57DD}"/>
              </a:ext>
            </a:extLst>
          </p:cNvPr>
          <p:cNvPicPr>
            <a:picLocks noChangeAspect="1"/>
          </p:cNvPicPr>
          <p:nvPr/>
        </p:nvPicPr>
        <p:blipFill>
          <a:blip r:embed="rId4"/>
          <a:stretch>
            <a:fillRect/>
          </a:stretch>
        </p:blipFill>
        <p:spPr>
          <a:xfrm>
            <a:off x="6403571" y="3377923"/>
            <a:ext cx="4688209" cy="3223965"/>
          </a:xfrm>
          <a:prstGeom prst="rect">
            <a:avLst/>
          </a:prstGeom>
        </p:spPr>
      </p:pic>
      <p:sp>
        <p:nvSpPr>
          <p:cNvPr id="8" name="TextBox 7">
            <a:extLst>
              <a:ext uri="{FF2B5EF4-FFF2-40B4-BE49-F238E27FC236}">
                <a16:creationId xmlns:a16="http://schemas.microsoft.com/office/drawing/2014/main" id="{39D79F1A-250E-09D5-9C4B-2A95C4C3CD5B}"/>
              </a:ext>
            </a:extLst>
          </p:cNvPr>
          <p:cNvSpPr txBox="1"/>
          <p:nvPr/>
        </p:nvSpPr>
        <p:spPr>
          <a:xfrm>
            <a:off x="6403571" y="3046554"/>
            <a:ext cx="3488334" cy="301749"/>
          </a:xfrm>
          <a:prstGeom prst="rect">
            <a:avLst/>
          </a:prstGeom>
          <a:noFill/>
        </p:spPr>
        <p:txBody>
          <a:bodyPr wrap="square" lIns="0" tIns="0" rIns="0" bIns="0" rtlCol="0">
            <a:spAutoFit/>
          </a:bodyPr>
          <a:lstStyle/>
          <a:p>
            <a:pPr algn="l"/>
            <a:r>
              <a:rPr lang="en-US" sz="1961" b="1">
                <a:solidFill>
                  <a:schemeClr val="bg1"/>
                </a:solidFill>
                <a:latin typeface="Segoe UI" panose="020B0502040204020203" pitchFamily="34" charset="0"/>
                <a:cs typeface="Segoe UI" panose="020B0502040204020203" pitchFamily="34" charset="0"/>
              </a:rPr>
              <a:t>Teams Meetings Label</a:t>
            </a:r>
          </a:p>
        </p:txBody>
      </p:sp>
    </p:spTree>
    <p:extLst>
      <p:ext uri="{BB962C8B-B14F-4D97-AF65-F5344CB8AC3E}">
        <p14:creationId xmlns:p14="http://schemas.microsoft.com/office/powerpoint/2010/main" val="116108590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1EC9B5-7739-8C2B-B734-0CC5525BC59A}"/>
              </a:ext>
            </a:extLst>
          </p:cNvPr>
          <p:cNvSpPr>
            <a:spLocks noGrp="1"/>
          </p:cNvSpPr>
          <p:nvPr>
            <p:ph type="title"/>
          </p:nvPr>
        </p:nvSpPr>
        <p:spPr/>
        <p:txBody>
          <a:bodyPr/>
          <a:lstStyle/>
          <a:p>
            <a:r>
              <a:rPr lang="en-US"/>
              <a:t>Trust but Verify Sensitivity Labels</a:t>
            </a:r>
          </a:p>
        </p:txBody>
      </p:sp>
      <p:sp>
        <p:nvSpPr>
          <p:cNvPr id="4" name="Content Placeholder 3">
            <a:extLst>
              <a:ext uri="{FF2B5EF4-FFF2-40B4-BE49-F238E27FC236}">
                <a16:creationId xmlns:a16="http://schemas.microsoft.com/office/drawing/2014/main" id="{AB4BF929-B3C5-DD13-DC79-666AB5DB09C8}"/>
              </a:ext>
            </a:extLst>
          </p:cNvPr>
          <p:cNvSpPr>
            <a:spLocks noGrp="1"/>
          </p:cNvSpPr>
          <p:nvPr>
            <p:ph idx="1"/>
          </p:nvPr>
        </p:nvSpPr>
        <p:spPr>
          <a:xfrm>
            <a:off x="659217" y="1519296"/>
            <a:ext cx="5219069" cy="4657667"/>
          </a:xfrm>
        </p:spPr>
        <p:txBody>
          <a:bodyPr>
            <a:normAutofit/>
          </a:bodyPr>
          <a:lstStyle/>
          <a:p>
            <a:r>
              <a:rPr lang="en-US" sz="2400"/>
              <a:t>Catch the 1% case with DLP</a:t>
            </a:r>
          </a:p>
          <a:p>
            <a:r>
              <a:rPr lang="en-US" sz="2400"/>
              <a:t>Trust your employees to apply sensitivity labels but also verify them.</a:t>
            </a:r>
          </a:p>
          <a:p>
            <a:r>
              <a:rPr lang="en-US" sz="2400"/>
              <a:t>Check against data loss prevention standards </a:t>
            </a:r>
          </a:p>
          <a:p>
            <a:r>
              <a:rPr lang="en-US" sz="2400"/>
              <a:t>Use auto-labeling and quarantining through Microsoft Purview automation.</a:t>
            </a:r>
          </a:p>
          <a:p>
            <a:r>
              <a:rPr lang="en-US" sz="2400"/>
              <a:t>We have exception groups where we can exempt employees. </a:t>
            </a:r>
          </a:p>
          <a:p>
            <a:endParaRPr lang="en-US" sz="2400"/>
          </a:p>
          <a:p>
            <a:endParaRPr lang="en-US" sz="2400"/>
          </a:p>
        </p:txBody>
      </p:sp>
      <p:pic>
        <p:nvPicPr>
          <p:cNvPr id="5" name="Picture 10" descr="DLP policy screesnshot.">
            <a:extLst>
              <a:ext uri="{FF2B5EF4-FFF2-40B4-BE49-F238E27FC236}">
                <a16:creationId xmlns:a16="http://schemas.microsoft.com/office/drawing/2014/main" id="{B355FA9C-5A63-F4F4-6518-7F1DFF1B02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288952"/>
            <a:ext cx="3125454" cy="5011863"/>
          </a:xfrm>
          <a:prstGeom prst="rect">
            <a:avLst/>
          </a:prstGeom>
          <a:noFill/>
          <a:effectLst>
            <a:outerShdw blurRad="76200" dist="508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6" name="Picture 8" descr="Autolabeling policiies screenshot. ">
            <a:extLst>
              <a:ext uri="{FF2B5EF4-FFF2-40B4-BE49-F238E27FC236}">
                <a16:creationId xmlns:a16="http://schemas.microsoft.com/office/drawing/2014/main" id="{6710831C-85DE-144D-4C3F-A8A5D2EB6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3330" y="2331172"/>
            <a:ext cx="3419451" cy="3681961"/>
          </a:xfrm>
          <a:prstGeom prst="rect">
            <a:avLst/>
          </a:prstGeom>
          <a:noFill/>
          <a:effectLst>
            <a:outerShdw blurRad="76200" dist="508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grpSp>
        <p:nvGrpSpPr>
          <p:cNvPr id="2" name="Group 1" descr="7">
            <a:extLst>
              <a:ext uri="{FF2B5EF4-FFF2-40B4-BE49-F238E27FC236}">
                <a16:creationId xmlns:a16="http://schemas.microsoft.com/office/drawing/2014/main" id="{9A8BDC6F-3054-499B-2FAA-F650F2DCFC78}"/>
              </a:ext>
            </a:extLst>
          </p:cNvPr>
          <p:cNvGrpSpPr/>
          <p:nvPr/>
        </p:nvGrpSpPr>
        <p:grpSpPr>
          <a:xfrm>
            <a:off x="400225" y="375154"/>
            <a:ext cx="494028" cy="496973"/>
            <a:chOff x="0" y="0"/>
            <a:chExt cx="494028" cy="496973"/>
          </a:xfrm>
        </p:grpSpPr>
        <p:sp>
          <p:nvSpPr>
            <p:cNvPr id="7" name="Oval 6">
              <a:extLst>
                <a:ext uri="{FF2B5EF4-FFF2-40B4-BE49-F238E27FC236}">
                  <a16:creationId xmlns:a16="http://schemas.microsoft.com/office/drawing/2014/main" id="{C6349216-7E3B-E149-3FA7-9938652EA44E}"/>
                </a:ext>
              </a:extLst>
            </p:cNvPr>
            <p:cNvSpPr/>
            <p:nvPr/>
          </p:nvSpPr>
          <p:spPr>
            <a:xfrm>
              <a:off x="0" y="2945"/>
              <a:ext cx="494028" cy="494028"/>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 name="TextBox 7">
              <a:extLst>
                <a:ext uri="{FF2B5EF4-FFF2-40B4-BE49-F238E27FC236}">
                  <a16:creationId xmlns:a16="http://schemas.microsoft.com/office/drawing/2014/main" id="{1392CE60-6E3C-95CC-681C-F99073F8C7DD}"/>
                </a:ext>
              </a:extLst>
            </p:cNvPr>
            <p:cNvSpPr txBox="1"/>
            <p:nvPr/>
          </p:nvSpPr>
          <p:spPr>
            <a:xfrm>
              <a:off x="80297" y="0"/>
              <a:ext cx="329239" cy="477054"/>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091F2C"/>
                  </a:solidFill>
                  <a:effectLst/>
                  <a:uLnTx/>
                  <a:uFillTx/>
                  <a:latin typeface="Segoe UI Black" panose="020B0502040204020203" pitchFamily="34" charset="0"/>
                  <a:ea typeface="+mn-ea"/>
                  <a:cs typeface="Segoe UI Black" panose="020B0502040204020203" pitchFamily="34" charset="0"/>
                </a:rPr>
                <a:t>7</a:t>
              </a:r>
            </a:p>
          </p:txBody>
        </p:sp>
      </p:grpSp>
      <p:pic>
        <p:nvPicPr>
          <p:cNvPr id="9" name="Picture 8">
            <a:extLst>
              <a:ext uri="{FF2B5EF4-FFF2-40B4-BE49-F238E27FC236}">
                <a16:creationId xmlns:a16="http://schemas.microsoft.com/office/drawing/2014/main" id="{95DE6757-4A97-68F9-9365-382A5AACB42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0360" y="365126"/>
            <a:ext cx="497097" cy="497097"/>
          </a:xfrm>
          <a:prstGeom prst="rect">
            <a:avLst/>
          </a:prstGeom>
        </p:spPr>
      </p:pic>
    </p:spTree>
    <p:extLst>
      <p:ext uri="{BB962C8B-B14F-4D97-AF65-F5344CB8AC3E}">
        <p14:creationId xmlns:p14="http://schemas.microsoft.com/office/powerpoint/2010/main" val="4250499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17D29-5F23-6731-FB51-37E5289BCCC6}"/>
              </a:ext>
            </a:extLst>
          </p:cNvPr>
          <p:cNvSpPr>
            <a:spLocks noGrp="1"/>
          </p:cNvSpPr>
          <p:nvPr>
            <p:ph type="title"/>
          </p:nvPr>
        </p:nvSpPr>
        <p:spPr>
          <a:xfrm>
            <a:off x="1327964" y="365126"/>
            <a:ext cx="11025680" cy="1072072"/>
          </a:xfrm>
        </p:spPr>
        <p:txBody>
          <a:bodyPr>
            <a:noAutofit/>
          </a:bodyPr>
          <a:lstStyle/>
          <a:p>
            <a:pPr algn="l"/>
            <a:r>
              <a:rPr lang="en-US" sz="3600"/>
              <a:t>Implement Lifecycle Management</a:t>
            </a:r>
            <a:br>
              <a:rPr lang="en-US" sz="3600"/>
            </a:br>
            <a:r>
              <a:rPr lang="en-US" sz="3600"/>
              <a:t>and Enforce Policies</a:t>
            </a:r>
          </a:p>
        </p:txBody>
      </p:sp>
      <p:sp>
        <p:nvSpPr>
          <p:cNvPr id="3" name="Content Placeholder 2">
            <a:extLst>
              <a:ext uri="{FF2B5EF4-FFF2-40B4-BE49-F238E27FC236}">
                <a16:creationId xmlns:a16="http://schemas.microsoft.com/office/drawing/2014/main" id="{DBA6466C-8C76-DFC2-23EC-72C16CD85AE7}"/>
              </a:ext>
            </a:extLst>
          </p:cNvPr>
          <p:cNvSpPr>
            <a:spLocks noGrp="1"/>
          </p:cNvSpPr>
          <p:nvPr>
            <p:ph idx="1"/>
          </p:nvPr>
        </p:nvSpPr>
        <p:spPr>
          <a:xfrm>
            <a:off x="659217" y="1513917"/>
            <a:ext cx="6414913" cy="5064384"/>
          </a:xfrm>
        </p:spPr>
        <p:txBody>
          <a:bodyPr>
            <a:normAutofit fontScale="92500" lnSpcReduction="10000"/>
          </a:bodyPr>
          <a:lstStyle/>
          <a:p>
            <a:pPr marL="285750" lvl="1" indent="-285750" defTabSz="533094">
              <a:lnSpc>
                <a:spcPct val="110000"/>
              </a:lnSpc>
              <a:spcBef>
                <a:spcPct val="0"/>
              </a:spcBef>
              <a:spcAft>
                <a:spcPts val="400"/>
              </a:spcAft>
              <a:defRPr/>
            </a:pPr>
            <a:r>
              <a:rPr lang="en-US" sz="1800" b="1">
                <a:solidFill>
                  <a:schemeClr val="tx1"/>
                </a:solidFill>
                <a:latin typeface="Segoe Sans Display Semibold" pitchFamily="2" charset="0"/>
                <a:cs typeface="Segoe Sans Display Semibold" pitchFamily="2" charset="0"/>
              </a:rPr>
              <a:t>Enable self-service site collection &amp; group creation</a:t>
            </a:r>
          </a:p>
          <a:p>
            <a:pPr marL="625192" lvl="2" indent="-168008" defTabSz="533094">
              <a:lnSpc>
                <a:spcPct val="110000"/>
              </a:lnSpc>
              <a:spcBef>
                <a:spcPct val="0"/>
              </a:spcBef>
              <a:spcAft>
                <a:spcPts val="400"/>
              </a:spcAft>
              <a:buFontTx/>
              <a:buChar char="•"/>
              <a:defRPr/>
            </a:pPr>
            <a:r>
              <a:rPr lang="en-US" sz="1600">
                <a:solidFill>
                  <a:schemeClr val="tx1"/>
                </a:solidFill>
                <a:latin typeface="Segoe UI (Body)"/>
              </a:rPr>
              <a:t>Any Full Time Employee can create</a:t>
            </a:r>
            <a:endParaRPr lang="en-US">
              <a:solidFill>
                <a:schemeClr val="tx1"/>
              </a:solidFill>
              <a:latin typeface="Segoe UI (Body)"/>
            </a:endParaRPr>
          </a:p>
          <a:p>
            <a:pPr marL="285750" lvl="1" indent="-285750" defTabSz="533094">
              <a:lnSpc>
                <a:spcPct val="110000"/>
              </a:lnSpc>
              <a:spcBef>
                <a:spcPct val="0"/>
              </a:spcBef>
              <a:spcAft>
                <a:spcPts val="400"/>
              </a:spcAft>
              <a:defRPr/>
            </a:pPr>
            <a:r>
              <a:rPr lang="en-US" sz="1800" b="1">
                <a:solidFill>
                  <a:schemeClr val="tx1"/>
                </a:solidFill>
                <a:latin typeface="Segoe Sans Display Semibold" pitchFamily="2" charset="0"/>
                <a:cs typeface="Segoe Sans Display Semibold" pitchFamily="2" charset="0"/>
              </a:rPr>
              <a:t>Collect sensitivity label for all containers </a:t>
            </a:r>
          </a:p>
          <a:p>
            <a:pPr marL="625362" lvl="2" indent="-168178" defTabSz="533094">
              <a:lnSpc>
                <a:spcPct val="110000"/>
              </a:lnSpc>
              <a:spcBef>
                <a:spcPct val="0"/>
              </a:spcBef>
              <a:spcAft>
                <a:spcPts val="400"/>
              </a:spcAft>
              <a:buFontTx/>
              <a:buChar char="•"/>
              <a:defRPr/>
            </a:pPr>
            <a:r>
              <a:rPr lang="en-US" sz="1600">
                <a:solidFill>
                  <a:schemeClr val="tx1"/>
                </a:solidFill>
                <a:latin typeface="Segoe UI (Body)"/>
              </a:rPr>
              <a:t>Set public vs. private</a:t>
            </a:r>
          </a:p>
          <a:p>
            <a:pPr marL="625362" lvl="2" indent="-168178" defTabSz="533094">
              <a:lnSpc>
                <a:spcPct val="110000"/>
              </a:lnSpc>
              <a:spcBef>
                <a:spcPct val="0"/>
              </a:spcBef>
              <a:spcAft>
                <a:spcPts val="400"/>
              </a:spcAft>
              <a:buFontTx/>
              <a:buChar char="•"/>
              <a:defRPr/>
            </a:pPr>
            <a:r>
              <a:rPr lang="en-US" sz="1600">
                <a:solidFill>
                  <a:schemeClr val="tx1"/>
                </a:solidFill>
                <a:latin typeface="Segoe UI (Body)"/>
              </a:rPr>
              <a:t>Guest membership &amp; External sharing allowance</a:t>
            </a:r>
          </a:p>
          <a:p>
            <a:pPr marL="625192" lvl="2" indent="-168008" defTabSz="533094">
              <a:lnSpc>
                <a:spcPct val="110000"/>
              </a:lnSpc>
              <a:spcBef>
                <a:spcPct val="0"/>
              </a:spcBef>
              <a:spcAft>
                <a:spcPts val="400"/>
              </a:spcAft>
              <a:buFontTx/>
              <a:buChar char="•"/>
              <a:defRPr/>
            </a:pPr>
            <a:r>
              <a:rPr lang="en-US" sz="1600">
                <a:solidFill>
                  <a:schemeClr val="tx1"/>
                </a:solidFill>
                <a:latin typeface="Segoe UI (Body)"/>
              </a:rPr>
              <a:t>User awareness: display classification – Culture is critical </a:t>
            </a:r>
          </a:p>
          <a:p>
            <a:pPr marL="168008" lvl="1" indent="-168008" defTabSz="533094">
              <a:lnSpc>
                <a:spcPct val="110000"/>
              </a:lnSpc>
              <a:spcBef>
                <a:spcPct val="0"/>
              </a:spcBef>
              <a:spcAft>
                <a:spcPts val="400"/>
              </a:spcAft>
              <a:buFontTx/>
              <a:buChar char="•"/>
              <a:defRPr/>
            </a:pPr>
            <a:r>
              <a:rPr lang="en-US" sz="1800" b="1">
                <a:solidFill>
                  <a:schemeClr val="tx1"/>
                </a:solidFill>
                <a:latin typeface="Segoe Sans Display Semibold" pitchFamily="2" charset="0"/>
                <a:cs typeface="Segoe Sans Display Semibold" pitchFamily="2" charset="0"/>
              </a:rPr>
              <a:t>Enforce Group naming rules</a:t>
            </a:r>
          </a:p>
          <a:p>
            <a:pPr marL="168008" lvl="1" indent="-168008" defTabSz="533094">
              <a:lnSpc>
                <a:spcPct val="110000"/>
              </a:lnSpc>
              <a:spcBef>
                <a:spcPct val="0"/>
              </a:spcBef>
              <a:spcAft>
                <a:spcPts val="400"/>
              </a:spcAft>
              <a:buFontTx/>
              <a:buChar char="•"/>
              <a:defRPr/>
            </a:pPr>
            <a:r>
              <a:rPr lang="en-US" sz="1800" b="1">
                <a:solidFill>
                  <a:schemeClr val="tx1"/>
                </a:solidFill>
                <a:latin typeface="Segoe Sans Display Semibold" pitchFamily="2" charset="0"/>
                <a:cs typeface="Segoe Sans Display Semibold" pitchFamily="2" charset="0"/>
              </a:rPr>
              <a:t>Usage guideline visibility </a:t>
            </a:r>
          </a:p>
          <a:p>
            <a:pPr marL="168008" lvl="1" indent="-168008" defTabSz="533094">
              <a:lnSpc>
                <a:spcPct val="110000"/>
              </a:lnSpc>
              <a:spcBef>
                <a:spcPct val="0"/>
              </a:spcBef>
              <a:spcAft>
                <a:spcPts val="400"/>
              </a:spcAft>
              <a:buFontTx/>
              <a:buChar char="•"/>
              <a:defRPr/>
            </a:pPr>
            <a:r>
              <a:rPr lang="en-US" sz="1800" b="1">
                <a:solidFill>
                  <a:schemeClr val="tx1"/>
                </a:solidFill>
                <a:latin typeface="Segoe Sans Display Semibold" pitchFamily="2" charset="0"/>
                <a:cs typeface="Segoe Sans Display Semibold" pitchFamily="2" charset="0"/>
              </a:rPr>
              <a:t>Life cycle: 6-month expiry</a:t>
            </a:r>
          </a:p>
          <a:p>
            <a:pPr marL="625192" lvl="2" indent="-168008" defTabSz="533094">
              <a:lnSpc>
                <a:spcPct val="110000"/>
              </a:lnSpc>
              <a:spcBef>
                <a:spcPct val="0"/>
              </a:spcBef>
              <a:spcAft>
                <a:spcPts val="400"/>
              </a:spcAft>
              <a:buFontTx/>
              <a:buChar char="•"/>
              <a:defRPr/>
            </a:pPr>
            <a:r>
              <a:rPr lang="en-US" sz="1600">
                <a:solidFill>
                  <a:schemeClr val="tx1"/>
                </a:solidFill>
                <a:latin typeface="Segoe UI (Body)"/>
              </a:rPr>
              <a:t>Create a chain of accountability</a:t>
            </a:r>
          </a:p>
          <a:p>
            <a:pPr marL="625192" lvl="2" indent="-168008" defTabSz="533094">
              <a:lnSpc>
                <a:spcPct val="110000"/>
              </a:lnSpc>
              <a:spcBef>
                <a:spcPct val="0"/>
              </a:spcBef>
              <a:spcAft>
                <a:spcPts val="400"/>
              </a:spcAft>
              <a:buFontTx/>
              <a:buChar char="•"/>
              <a:defRPr/>
            </a:pPr>
            <a:r>
              <a:rPr lang="en-US" sz="1600">
                <a:solidFill>
                  <a:schemeClr val="tx1"/>
                </a:solidFill>
                <a:latin typeface="Segoe UI (Body)"/>
              </a:rPr>
              <a:t>Entra Group Expiration policy</a:t>
            </a:r>
          </a:p>
          <a:p>
            <a:pPr marL="625192" lvl="2" indent="-168008" defTabSz="533094">
              <a:lnSpc>
                <a:spcPct val="110000"/>
              </a:lnSpc>
              <a:spcBef>
                <a:spcPct val="0"/>
              </a:spcBef>
              <a:spcAft>
                <a:spcPts val="400"/>
              </a:spcAft>
              <a:buFontTx/>
              <a:buChar char="•"/>
              <a:defRPr/>
            </a:pPr>
            <a:r>
              <a:rPr lang="en-US" sz="1600">
                <a:solidFill>
                  <a:schemeClr val="tx1"/>
                </a:solidFill>
                <a:latin typeface="Segoe UI (Body)"/>
              </a:rPr>
              <a:t>SharePoint Premium inactive sites attestation</a:t>
            </a:r>
          </a:p>
          <a:p>
            <a:pPr marL="625192" lvl="2" indent="-168008" defTabSz="533094">
              <a:lnSpc>
                <a:spcPct val="110000"/>
              </a:lnSpc>
              <a:spcBef>
                <a:spcPct val="0"/>
              </a:spcBef>
              <a:spcAft>
                <a:spcPts val="400"/>
              </a:spcAft>
              <a:buFontTx/>
              <a:buChar char="•"/>
              <a:defRPr/>
            </a:pPr>
            <a:r>
              <a:rPr lang="en-US" sz="1600">
                <a:solidFill>
                  <a:schemeClr val="tx1"/>
                </a:solidFill>
                <a:latin typeface="Segoe UI (Body)"/>
              </a:rPr>
              <a:t>Custom solution: </a:t>
            </a:r>
            <a:r>
              <a:rPr lang="en-US" sz="1600">
                <a:solidFill>
                  <a:schemeClr val="tx1"/>
                </a:solidFill>
              </a:rPr>
              <a:t>Attestation based expiration, 2 owner policies</a:t>
            </a:r>
            <a:endParaRPr lang="en-US" sz="1600">
              <a:solidFill>
                <a:schemeClr val="tx1"/>
              </a:solidFill>
              <a:latin typeface="Segoe UI (Body)"/>
            </a:endParaRPr>
          </a:p>
          <a:p>
            <a:pPr marL="168008" lvl="1" indent="-168008" defTabSz="533094">
              <a:lnSpc>
                <a:spcPct val="110000"/>
              </a:lnSpc>
              <a:spcBef>
                <a:spcPct val="0"/>
              </a:spcBef>
              <a:spcAft>
                <a:spcPts val="400"/>
              </a:spcAft>
              <a:buFontTx/>
              <a:buChar char="•"/>
              <a:defRPr/>
            </a:pPr>
            <a:r>
              <a:rPr lang="en-US" sz="1800" b="1">
                <a:solidFill>
                  <a:schemeClr val="tx1"/>
                </a:solidFill>
                <a:latin typeface="Segoe Sans Display Semibold" pitchFamily="2" charset="0"/>
                <a:cs typeface="Segoe Sans Display Semibold" pitchFamily="2" charset="0"/>
              </a:rPr>
              <a:t>External Membership life cycle: Enforce external renewals (SharePoint, Entra Groups)</a:t>
            </a:r>
          </a:p>
          <a:p>
            <a:pPr marL="168008" lvl="1" indent="-168008" defTabSz="533094">
              <a:lnSpc>
                <a:spcPct val="110000"/>
              </a:lnSpc>
              <a:spcBef>
                <a:spcPct val="0"/>
              </a:spcBef>
              <a:spcAft>
                <a:spcPts val="400"/>
              </a:spcAft>
              <a:buFontTx/>
              <a:buChar char="•"/>
              <a:defRPr/>
            </a:pPr>
            <a:r>
              <a:rPr lang="en-US" sz="1800" b="1">
                <a:solidFill>
                  <a:schemeClr val="tx1"/>
                </a:solidFill>
                <a:latin typeface="Segoe Sans Display Semibold" pitchFamily="2" charset="0"/>
                <a:cs typeface="Segoe Sans Display Semibold" pitchFamily="2" charset="0"/>
              </a:rPr>
              <a:t>Ownerless (Orphan) Groups </a:t>
            </a:r>
          </a:p>
        </p:txBody>
      </p:sp>
      <p:pic>
        <p:nvPicPr>
          <p:cNvPr id="4" name="Picture 3" descr="UI showing group renewal notice.">
            <a:extLst>
              <a:ext uri="{FF2B5EF4-FFF2-40B4-BE49-F238E27FC236}">
                <a16:creationId xmlns:a16="http://schemas.microsoft.com/office/drawing/2014/main" id="{D1CEB3DB-5BBC-5D4F-4856-8E647AD0E6E8}"/>
              </a:ext>
            </a:extLst>
          </p:cNvPr>
          <p:cNvPicPr>
            <a:picLocks noChangeAspect="1"/>
          </p:cNvPicPr>
          <p:nvPr/>
        </p:nvPicPr>
        <p:blipFill>
          <a:blip r:embed="rId3"/>
          <a:stretch>
            <a:fillRect/>
          </a:stretch>
        </p:blipFill>
        <p:spPr>
          <a:xfrm>
            <a:off x="7354726" y="1155949"/>
            <a:ext cx="3789251" cy="5427731"/>
          </a:xfrm>
          <a:prstGeom prst="rect">
            <a:avLst/>
          </a:prstGeom>
        </p:spPr>
      </p:pic>
      <p:grpSp>
        <p:nvGrpSpPr>
          <p:cNvPr id="9" name="Group 8" descr="8">
            <a:extLst>
              <a:ext uri="{FF2B5EF4-FFF2-40B4-BE49-F238E27FC236}">
                <a16:creationId xmlns:a16="http://schemas.microsoft.com/office/drawing/2014/main" id="{86115F04-2EF6-26D2-A7BB-2D6DE5D9D4EB}"/>
              </a:ext>
            </a:extLst>
          </p:cNvPr>
          <p:cNvGrpSpPr/>
          <p:nvPr/>
        </p:nvGrpSpPr>
        <p:grpSpPr>
          <a:xfrm>
            <a:off x="379232" y="370588"/>
            <a:ext cx="494028" cy="494028"/>
            <a:chOff x="0" y="2945"/>
            <a:chExt cx="494028" cy="494028"/>
          </a:xfrm>
          <a:solidFill>
            <a:schemeClr val="accent4"/>
          </a:solidFill>
        </p:grpSpPr>
        <p:sp>
          <p:nvSpPr>
            <p:cNvPr id="10" name="Oval 9">
              <a:extLst>
                <a:ext uri="{FF2B5EF4-FFF2-40B4-BE49-F238E27FC236}">
                  <a16:creationId xmlns:a16="http://schemas.microsoft.com/office/drawing/2014/main" id="{CB90FDF9-1A42-83A3-5DA1-57344A2B0E1B}"/>
                </a:ext>
              </a:extLst>
            </p:cNvPr>
            <p:cNvSpPr/>
            <p:nvPr/>
          </p:nvSpPr>
          <p:spPr>
            <a:xfrm>
              <a:off x="0" y="2945"/>
              <a:ext cx="494028" cy="494028"/>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365BFEAB-547B-0F48-DE17-EA78C1D817BC}"/>
                </a:ext>
              </a:extLst>
            </p:cNvPr>
            <p:cNvSpPr txBox="1"/>
            <p:nvPr/>
          </p:nvSpPr>
          <p:spPr>
            <a:xfrm>
              <a:off x="82394" y="2945"/>
              <a:ext cx="329239" cy="477054"/>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091F2C"/>
                  </a:solidFill>
                  <a:effectLst/>
                  <a:uLnTx/>
                  <a:uFillTx/>
                  <a:latin typeface="Segoe UI Black" panose="020B0502040204020203" pitchFamily="34" charset="0"/>
                  <a:ea typeface="+mn-ea"/>
                  <a:cs typeface="Segoe UI Black" panose="020B0502040204020203" pitchFamily="34" charset="0"/>
                </a:rPr>
                <a:t>8</a:t>
              </a:r>
            </a:p>
          </p:txBody>
        </p:sp>
      </p:grpSp>
      <p:pic>
        <p:nvPicPr>
          <p:cNvPr id="12" name="Picture 11">
            <a:extLst>
              <a:ext uri="{FF2B5EF4-FFF2-40B4-BE49-F238E27FC236}">
                <a16:creationId xmlns:a16="http://schemas.microsoft.com/office/drawing/2014/main" id="{F9093B70-3E89-16CD-5B4A-87FE8486CE5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13351" y="440115"/>
            <a:ext cx="391729" cy="354259"/>
          </a:xfrm>
          <a:prstGeom prst="rect">
            <a:avLst/>
          </a:prstGeom>
        </p:spPr>
      </p:pic>
    </p:spTree>
    <p:extLst>
      <p:ext uri="{BB962C8B-B14F-4D97-AF65-F5344CB8AC3E}">
        <p14:creationId xmlns:p14="http://schemas.microsoft.com/office/powerpoint/2010/main" val="857862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CE28B9-183B-C725-6D24-AABBA9776099}"/>
              </a:ext>
            </a:extLst>
          </p:cNvPr>
          <p:cNvSpPr>
            <a:spLocks noGrp="1"/>
          </p:cNvSpPr>
          <p:nvPr>
            <p:ph type="title"/>
          </p:nvPr>
        </p:nvSpPr>
        <p:spPr/>
        <p:txBody>
          <a:bodyPr/>
          <a:lstStyle/>
          <a:p>
            <a:r>
              <a:rPr lang="en-US"/>
              <a:t>Rule-Based Memberships</a:t>
            </a:r>
          </a:p>
        </p:txBody>
      </p:sp>
      <p:sp>
        <p:nvSpPr>
          <p:cNvPr id="5" name="Content Placeholder 2">
            <a:extLst>
              <a:ext uri="{FF2B5EF4-FFF2-40B4-BE49-F238E27FC236}">
                <a16:creationId xmlns:a16="http://schemas.microsoft.com/office/drawing/2014/main" id="{EEE36898-9AC0-F67E-7285-B42A5BBE986E}"/>
              </a:ext>
            </a:extLst>
          </p:cNvPr>
          <p:cNvSpPr txBox="1">
            <a:spLocks/>
          </p:cNvSpPr>
          <p:nvPr/>
        </p:nvSpPr>
        <p:spPr>
          <a:xfrm>
            <a:off x="586740" y="904322"/>
            <a:ext cx="11018520" cy="2377730"/>
          </a:xfrm>
          <a:prstGeom prst="rect">
            <a:avLst/>
          </a:prstGeom>
          <a:noFill/>
        </p:spPr>
        <p:txBody>
          <a:bodyPr vert="horz" wrap="square" lIns="0" tIns="0" rIns="0" bIns="0" rtlCol="0" anchor="ctr">
            <a:noAutofit/>
          </a:bodyPr>
          <a:lstStyle>
            <a:lvl1pPr marL="0" marR="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sz="22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533094">
              <a:lnSpc>
                <a:spcPct val="90000"/>
              </a:lnSpc>
              <a:spcBef>
                <a:spcPct val="0"/>
              </a:spcBef>
              <a:spcAft>
                <a:spcPts val="400"/>
              </a:spcAft>
              <a:buNone/>
              <a:defRPr/>
            </a:pPr>
            <a:r>
              <a:rPr lang="en-US" sz="2000">
                <a:solidFill>
                  <a:schemeClr val="bg1"/>
                </a:solidFill>
                <a:latin typeface="Calibri" panose="020F0502020204030204"/>
              </a:rPr>
              <a:t>Rule based memberships are critical to ensuring you know who has access. </a:t>
            </a:r>
          </a:p>
          <a:p>
            <a:pPr marL="257159" lvl="1" defTabSz="533094">
              <a:lnSpc>
                <a:spcPct val="90000"/>
              </a:lnSpc>
              <a:spcBef>
                <a:spcPct val="0"/>
              </a:spcBef>
              <a:spcAft>
                <a:spcPts val="400"/>
              </a:spcAft>
              <a:defRPr/>
            </a:pPr>
            <a:r>
              <a:rPr lang="en-US">
                <a:solidFill>
                  <a:schemeClr val="bg1"/>
                </a:solidFill>
                <a:latin typeface="Calibri" panose="020F0502020204030204"/>
              </a:rPr>
              <a:t>In product: Entra Dynamic Groups</a:t>
            </a:r>
          </a:p>
          <a:p>
            <a:pPr marL="257159" lvl="1" defTabSz="533094">
              <a:lnSpc>
                <a:spcPct val="90000"/>
              </a:lnSpc>
              <a:spcBef>
                <a:spcPct val="0"/>
              </a:spcBef>
              <a:spcAft>
                <a:spcPts val="400"/>
              </a:spcAft>
              <a:defRPr/>
            </a:pPr>
            <a:r>
              <a:rPr lang="en-US">
                <a:solidFill>
                  <a:schemeClr val="bg1"/>
                </a:solidFill>
                <a:latin typeface="Calibri" panose="020F0502020204030204"/>
              </a:rPr>
              <a:t>Custom solution: Group Membership Management (GMM)</a:t>
            </a:r>
          </a:p>
          <a:p>
            <a:pPr marL="457184" lvl="2" defTabSz="533094">
              <a:lnSpc>
                <a:spcPct val="90000"/>
              </a:lnSpc>
              <a:spcBef>
                <a:spcPct val="0"/>
              </a:spcBef>
              <a:spcAft>
                <a:spcPts val="400"/>
              </a:spcAft>
              <a:defRPr/>
            </a:pPr>
            <a:r>
              <a:rPr lang="en-US" sz="1800">
                <a:solidFill>
                  <a:schemeClr val="bg1"/>
                </a:solidFill>
                <a:latin typeface="Calibri" panose="020F0502020204030204"/>
              </a:rPr>
              <a:t>GMM is an open-source, Azure-based solution that updates Groups’ membership. Microsoft uses GMM as a custom tool to supplement Entra’s management capabilities.</a:t>
            </a:r>
          </a:p>
          <a:p>
            <a:pPr marL="457184" lvl="2" defTabSz="533094">
              <a:lnSpc>
                <a:spcPct val="90000"/>
              </a:lnSpc>
              <a:spcBef>
                <a:spcPct val="0"/>
              </a:spcBef>
              <a:spcAft>
                <a:spcPts val="400"/>
              </a:spcAft>
              <a:defRPr/>
            </a:pPr>
            <a:r>
              <a:rPr lang="en-US" sz="2000">
                <a:solidFill>
                  <a:schemeClr val="bg1"/>
                </a:solidFill>
                <a:latin typeface="Calibri" panose="020F0502020204030204"/>
              </a:rPr>
              <a:t>Example: Populate group based on Org structure, HR attributes, and Existing group(s) </a:t>
            </a:r>
          </a:p>
        </p:txBody>
      </p:sp>
      <p:sp>
        <p:nvSpPr>
          <p:cNvPr id="6" name="TextBox 5">
            <a:extLst>
              <a:ext uri="{FF2B5EF4-FFF2-40B4-BE49-F238E27FC236}">
                <a16:creationId xmlns:a16="http://schemas.microsoft.com/office/drawing/2014/main" id="{CD158C2C-1646-4C48-AD46-060AFFDA2546}"/>
              </a:ext>
            </a:extLst>
          </p:cNvPr>
          <p:cNvSpPr txBox="1"/>
          <p:nvPr/>
        </p:nvSpPr>
        <p:spPr>
          <a:xfrm>
            <a:off x="737374" y="6193966"/>
            <a:ext cx="10748367" cy="646331"/>
          </a:xfrm>
          <a:prstGeom prst="rect">
            <a:avLst/>
          </a:prstGeom>
          <a:noFill/>
        </p:spPr>
        <p:txBody>
          <a:bodyPr wrap="square" lIns="0" tIns="0" rIns="0" bIns="0" rtlCol="0">
            <a:spAutoFit/>
          </a:bodyPr>
          <a:lstStyle/>
          <a:p>
            <a:pPr defTabSz="914367"/>
            <a:r>
              <a:rPr lang="en-US" sz="1400" i="1">
                <a:solidFill>
                  <a:schemeClr val="bg1"/>
                </a:solidFill>
                <a:latin typeface="Calibri" panose="020F0502020204030204"/>
              </a:rPr>
              <a:t>GMM  GitHub repo is available to the public:  </a:t>
            </a:r>
            <a:r>
              <a:rPr lang="en-US" sz="1400" i="1">
                <a:solidFill>
                  <a:srgbClr val="2DB6FF"/>
                </a:solidFill>
                <a:latin typeface="Calibri" panose="020F0502020204030204"/>
                <a:hlinkClick r:id="rId3">
                  <a:extLst>
                    <a:ext uri="{A12FA001-AC4F-418D-AE19-62706E023703}">
                      <ahyp:hlinkClr xmlns:ahyp="http://schemas.microsoft.com/office/drawing/2018/hyperlinkcolor" val="tx"/>
                    </a:ext>
                  </a:extLst>
                </a:hlinkClick>
              </a:rPr>
              <a:t>Https://github.com/microsoftgraph/group-membership-management-tenant</a:t>
            </a:r>
            <a:endParaRPr lang="en-US" sz="1400" i="1">
              <a:solidFill>
                <a:srgbClr val="2DB6FF"/>
              </a:solidFill>
              <a:latin typeface="Calibri" panose="020F0502020204030204"/>
            </a:endParaRPr>
          </a:p>
          <a:p>
            <a:r>
              <a:rPr lang="en-US" sz="1400" i="1">
                <a:solidFill>
                  <a:schemeClr val="bg1"/>
                </a:solidFill>
                <a:latin typeface="Calibri" panose="020F0502020204030204"/>
              </a:rPr>
              <a:t>Learn more for installation support: </a:t>
            </a:r>
            <a:r>
              <a:rPr lang="en-US" sz="1400" i="1">
                <a:solidFill>
                  <a:schemeClr val="bg1"/>
                </a:solidFill>
                <a:latin typeface="Calibri"/>
                <a:ea typeface="+mn-lt"/>
                <a:cs typeface="Calibri"/>
              </a:rPr>
              <a:t>GMM inquiries &lt;GMMinquiries@microsoft.com&gt;</a:t>
            </a:r>
          </a:p>
          <a:p>
            <a:pPr defTabSz="914367"/>
            <a:endParaRPr lang="en-US" sz="1400" i="1">
              <a:solidFill>
                <a:schemeClr val="bg1"/>
              </a:solidFill>
              <a:latin typeface="Calibri" panose="020F0502020204030204"/>
            </a:endParaRPr>
          </a:p>
        </p:txBody>
      </p:sp>
      <p:sp>
        <p:nvSpPr>
          <p:cNvPr id="8" name="Rectangle: Top Corners Rounded 7">
            <a:extLst>
              <a:ext uri="{FF2B5EF4-FFF2-40B4-BE49-F238E27FC236}">
                <a16:creationId xmlns:a16="http://schemas.microsoft.com/office/drawing/2014/main" id="{3BC2DB8F-D5F6-2CF6-E4B9-FEBC3D6AE052}"/>
              </a:ext>
            </a:extLst>
          </p:cNvPr>
          <p:cNvSpPr/>
          <p:nvPr/>
        </p:nvSpPr>
        <p:spPr bwMode="auto">
          <a:xfrm>
            <a:off x="372710" y="3346894"/>
            <a:ext cx="11294180" cy="310726"/>
          </a:xfrm>
          <a:prstGeom prst="round2SameRect">
            <a:avLst>
              <a:gd name="adj1" fmla="val 28159"/>
              <a:gd name="adj2" fmla="val 0"/>
            </a:avLst>
          </a:prstGeom>
          <a:solidFill>
            <a:srgbClr val="0B87D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IN" sz="12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rPr>
              <a:t>       Membership Management</a:t>
            </a:r>
          </a:p>
        </p:txBody>
      </p:sp>
      <p:pic>
        <p:nvPicPr>
          <p:cNvPr id="9" name="Picture 4" descr="Visual search query image">
            <a:extLst>
              <a:ext uri="{FF2B5EF4-FFF2-40B4-BE49-F238E27FC236}">
                <a16:creationId xmlns:a16="http://schemas.microsoft.com/office/drawing/2014/main" id="{5C4FB480-DF62-FF7E-4780-2600FF54F3B9}"/>
              </a:ext>
            </a:extLst>
          </p:cNvPr>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42629" y="3824881"/>
            <a:ext cx="311492" cy="30260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41E9CB22-5629-BE1C-6930-6C1ACBCB4794}"/>
              </a:ext>
              <a:ext uri="{C183D7F6-B498-43B3-948B-1728B52AA6E4}">
                <adec:decorative xmlns:adec="http://schemas.microsoft.com/office/drawing/2017/decorative" val="1"/>
              </a:ext>
            </a:extLst>
          </p:cNvPr>
          <p:cNvSpPr/>
          <p:nvPr/>
        </p:nvSpPr>
        <p:spPr bwMode="auto">
          <a:xfrm>
            <a:off x="562097" y="4208532"/>
            <a:ext cx="457200" cy="36576"/>
          </a:xfrm>
          <a:prstGeom prst="roundRect">
            <a:avLst>
              <a:gd name="adj" fmla="val 50000"/>
            </a:avLst>
          </a:prstGeom>
          <a:solidFill>
            <a:srgbClr val="2DB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11" name="Picture 2" descr="See the source image">
            <a:extLst>
              <a:ext uri="{FF2B5EF4-FFF2-40B4-BE49-F238E27FC236}">
                <a16:creationId xmlns:a16="http://schemas.microsoft.com/office/drawing/2014/main" id="{041A7C24-6BC5-C703-D5B8-F40446A9DFBD}"/>
              </a:ext>
            </a:extLst>
          </p:cNvPr>
          <p:cNvPicPr>
            <a:picLocks noChangeArrowheads="1"/>
          </p:cNvPicPr>
          <p:nvPr/>
        </p:nvPicPr>
        <p:blipFill rotWithShape="1">
          <a:blip r:embed="rId5" cstate="print">
            <a:extLst>
              <a:ext uri="{28A0092B-C50C-407E-A947-70E740481C1C}">
                <a14:useLocalDpi xmlns:a14="http://schemas.microsoft.com/office/drawing/2010/main" val="0"/>
              </a:ext>
            </a:extLst>
          </a:blip>
          <a:srcRect l="19214" r="19214"/>
          <a:stretch/>
        </p:blipFill>
        <p:spPr bwMode="auto">
          <a:xfrm>
            <a:off x="2933952" y="3837700"/>
            <a:ext cx="303176" cy="27696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0119528F-EBB2-6C21-71C0-13A527AF5BF1}"/>
              </a:ext>
              <a:ext uri="{C183D7F6-B498-43B3-948B-1728B52AA6E4}">
                <adec:decorative xmlns:adec="http://schemas.microsoft.com/office/drawing/2017/decorative" val="1"/>
              </a:ext>
            </a:extLst>
          </p:cNvPr>
          <p:cNvSpPr/>
          <p:nvPr/>
        </p:nvSpPr>
        <p:spPr bwMode="auto">
          <a:xfrm>
            <a:off x="2856940" y="4208532"/>
            <a:ext cx="457200" cy="36576"/>
          </a:xfrm>
          <a:prstGeom prst="roundRect">
            <a:avLst>
              <a:gd name="adj" fmla="val 50000"/>
            </a:avLst>
          </a:prstGeom>
          <a:solidFill>
            <a:srgbClr val="2DB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3" name="Rectangle: Rounded Corners 12">
            <a:extLst>
              <a:ext uri="{FF2B5EF4-FFF2-40B4-BE49-F238E27FC236}">
                <a16:creationId xmlns:a16="http://schemas.microsoft.com/office/drawing/2014/main" id="{C8CA8C53-D6AB-ADD1-97DE-E203988F3BC4}"/>
              </a:ext>
              <a:ext uri="{C183D7F6-B498-43B3-948B-1728B52AA6E4}">
                <adec:decorative xmlns:adec="http://schemas.microsoft.com/office/drawing/2017/decorative" val="1"/>
              </a:ext>
            </a:extLst>
          </p:cNvPr>
          <p:cNvSpPr/>
          <p:nvPr/>
        </p:nvSpPr>
        <p:spPr bwMode="auto">
          <a:xfrm>
            <a:off x="7502417" y="4208532"/>
            <a:ext cx="457200" cy="36576"/>
          </a:xfrm>
          <a:prstGeom prst="roundRect">
            <a:avLst>
              <a:gd name="adj" fmla="val 50000"/>
            </a:avLst>
          </a:prstGeom>
          <a:solidFill>
            <a:srgbClr val="2DB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14" name="Picture 6" descr="See the source image">
            <a:extLst>
              <a:ext uri="{FF2B5EF4-FFF2-40B4-BE49-F238E27FC236}">
                <a16:creationId xmlns:a16="http://schemas.microsoft.com/office/drawing/2014/main" id="{1834D514-B362-C601-4F55-7FB161590A0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431" t="13793" r="24431" b="13793"/>
          <a:stretch/>
        </p:blipFill>
        <p:spPr bwMode="auto">
          <a:xfrm>
            <a:off x="5316059" y="3839016"/>
            <a:ext cx="300818" cy="27433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6ACC64D7-5946-3DC7-2776-4034EFFE20E9}"/>
              </a:ext>
              <a:ext uri="{C183D7F6-B498-43B3-948B-1728B52AA6E4}">
                <adec:decorative xmlns:adec="http://schemas.microsoft.com/office/drawing/2017/decorative" val="1"/>
              </a:ext>
            </a:extLst>
          </p:cNvPr>
          <p:cNvSpPr/>
          <p:nvPr/>
        </p:nvSpPr>
        <p:spPr bwMode="auto">
          <a:xfrm>
            <a:off x="5289211" y="4208532"/>
            <a:ext cx="380036" cy="36576"/>
          </a:xfrm>
          <a:prstGeom prst="roundRect">
            <a:avLst>
              <a:gd name="adj" fmla="val 50000"/>
            </a:avLst>
          </a:prstGeom>
          <a:solidFill>
            <a:srgbClr val="2DB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6" name="2">
            <a:extLst>
              <a:ext uri="{FF2B5EF4-FFF2-40B4-BE49-F238E27FC236}">
                <a16:creationId xmlns:a16="http://schemas.microsoft.com/office/drawing/2014/main" id="{A39F4C19-2959-2DB1-3318-6BE526FCAC66}"/>
              </a:ext>
            </a:extLst>
          </p:cNvPr>
          <p:cNvSpPr/>
          <p:nvPr/>
        </p:nvSpPr>
        <p:spPr>
          <a:xfrm>
            <a:off x="529977" y="4307650"/>
            <a:ext cx="2262167" cy="1349087"/>
          </a:xfrm>
          <a:prstGeom prst="rect">
            <a:avLst/>
          </a:prstGeom>
          <a:noFill/>
          <a:ln w="10795" cap="flat" cmpd="sng" algn="ctr">
            <a:noFill/>
            <a:prstDash val="sysDash"/>
          </a:ln>
          <a:effectLst/>
        </p:spPr>
        <p:txBody>
          <a:bodyPr wrap="square" lIns="0" tIns="0" rIns="0" bIns="0" rtlCol="0" anchor="t" anchorCtr="0">
            <a:spAutoFit/>
          </a:bodyPr>
          <a:lstStyle/>
          <a:p>
            <a:pPr>
              <a:spcAft>
                <a:spcPts val="200"/>
              </a:spcAft>
              <a:defRPr/>
            </a:pPr>
            <a:r>
              <a:rPr kumimoji="0" lang="en-GB" sz="1400" b="0" i="0" u="none" strike="noStrike" kern="0" cap="none" spc="0" normalizeH="0" baseline="0" noProof="0">
                <a:ln>
                  <a:noFill/>
                </a:ln>
                <a:solidFill>
                  <a:schemeClr val="bg1"/>
                </a:solidFill>
                <a:effectLst/>
                <a:uLnTx/>
                <a:uFillTx/>
                <a:latin typeface="Segoe UI Semibold"/>
                <a:ea typeface="+mn-ea"/>
                <a:cs typeface="+mn-cs"/>
              </a:rPr>
              <a:t>Viva </a:t>
            </a:r>
            <a:r>
              <a:rPr lang="en-GB" sz="1400" kern="0">
                <a:solidFill>
                  <a:schemeClr val="bg1"/>
                </a:solidFill>
                <a:latin typeface="Segoe UI Semibold"/>
              </a:rPr>
              <a:t>Connections, SharePoint</a:t>
            </a:r>
            <a:endParaRPr lang="en-GB" sz="1400" b="0" i="0" u="none" strike="noStrike" kern="0" cap="none" spc="0" normalizeH="0" baseline="0" noProof="0">
              <a:ln>
                <a:noFill/>
              </a:ln>
              <a:solidFill>
                <a:schemeClr val="bg1"/>
              </a:solidFill>
              <a:effectLst/>
              <a:uLnTx/>
              <a:uFillTx/>
              <a:latin typeface="Segoe UI Semibold"/>
              <a:cs typeface="Segoe UI Semibold"/>
            </a:endParaRPr>
          </a:p>
          <a:p>
            <a:pPr>
              <a:tabLst>
                <a:tab pos="87313" algn="l"/>
              </a:tabLst>
              <a:defRPr/>
            </a:pPr>
            <a:endParaRPr lang="en-GB" sz="1000" kern="0">
              <a:solidFill>
                <a:schemeClr val="bg1"/>
              </a:solidFill>
              <a:latin typeface="Segoe UI"/>
            </a:endParaRPr>
          </a:p>
          <a:p>
            <a:pPr>
              <a:tabLst>
                <a:tab pos="87313" algn="l"/>
              </a:tabLst>
              <a:defRPr/>
            </a:pPr>
            <a:r>
              <a:rPr lang="en-US" sz="1200" b="0" i="0">
                <a:solidFill>
                  <a:schemeClr val="bg1"/>
                </a:solidFill>
                <a:effectLst/>
                <a:latin typeface="Söhne"/>
              </a:rPr>
              <a:t>Offer employees a customized dashboard experience and </a:t>
            </a:r>
            <a:endParaRPr lang="en-GB" sz="1200" kern="0">
              <a:solidFill>
                <a:schemeClr val="bg1"/>
              </a:solidFill>
              <a:latin typeface="Segoe UI"/>
              <a:cs typeface="Segoe UI"/>
            </a:endParaRPr>
          </a:p>
          <a:p>
            <a:pPr>
              <a:tabLst>
                <a:tab pos="87313" algn="l"/>
              </a:tabLst>
              <a:defRPr/>
            </a:pPr>
            <a:r>
              <a:rPr lang="en-US" sz="1200" b="0" i="0">
                <a:solidFill>
                  <a:schemeClr val="bg1"/>
                </a:solidFill>
                <a:effectLst/>
                <a:latin typeface="Söhne"/>
              </a:rPr>
              <a:t>implement relevance-based information access</a:t>
            </a:r>
            <a:endParaRPr lang="en-GB" sz="1200" kern="0">
              <a:solidFill>
                <a:schemeClr val="bg1"/>
              </a:solidFill>
              <a:latin typeface="Segoe UI"/>
              <a:cs typeface="Segoe UI"/>
            </a:endParaRPr>
          </a:p>
        </p:txBody>
      </p:sp>
      <p:sp>
        <p:nvSpPr>
          <p:cNvPr id="17" name="3">
            <a:extLst>
              <a:ext uri="{FF2B5EF4-FFF2-40B4-BE49-F238E27FC236}">
                <a16:creationId xmlns:a16="http://schemas.microsoft.com/office/drawing/2014/main" id="{731E6867-A753-F3E4-4410-3EB6EF3BF731}"/>
              </a:ext>
            </a:extLst>
          </p:cNvPr>
          <p:cNvSpPr/>
          <p:nvPr/>
        </p:nvSpPr>
        <p:spPr>
          <a:xfrm>
            <a:off x="2856940" y="4303627"/>
            <a:ext cx="1800567" cy="1728678"/>
          </a:xfrm>
          <a:prstGeom prst="rect">
            <a:avLst/>
          </a:prstGeom>
          <a:noFill/>
          <a:ln w="10795" cap="flat" cmpd="sng" algn="ctr">
            <a:noFill/>
            <a:prstDash val="sysDash"/>
          </a:ln>
          <a:effectLst/>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lang="en-GB" sz="1400" kern="0">
                <a:solidFill>
                  <a:schemeClr val="bg1"/>
                </a:solidFill>
                <a:latin typeface="Segoe UI Semibold"/>
              </a:rPr>
              <a:t>Outlook Groups</a:t>
            </a:r>
          </a:p>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GB" sz="1100" b="0" i="0" u="none" strike="noStrike" kern="0" cap="none" spc="0" normalizeH="0" baseline="0" noProof="0">
              <a:ln>
                <a:noFill/>
              </a:ln>
              <a:solidFill>
                <a:schemeClr val="bg1"/>
              </a:solidFill>
              <a:effectLst/>
              <a:uLnTx/>
              <a:uFillTx/>
              <a:latin typeface="Segoe UI Semibold"/>
              <a:ea typeface="+mn-ea"/>
              <a:cs typeface="+mn-cs"/>
            </a:endParaRPr>
          </a:p>
          <a:p>
            <a:pPr marR="0" lvl="0" indent="0" fontAlgn="auto">
              <a:lnSpc>
                <a:spcPct val="100000"/>
              </a:lnSpc>
              <a:spcBef>
                <a:spcPts val="0"/>
              </a:spcBef>
              <a:spcAft>
                <a:spcPts val="0"/>
              </a:spcAft>
              <a:buClrTx/>
              <a:buSzTx/>
              <a:buFontTx/>
              <a:buNone/>
              <a:tabLst>
                <a:tab pos="87313" algn="l"/>
              </a:tabLst>
              <a:defRPr/>
            </a:pPr>
            <a:r>
              <a:rPr lang="en-US" sz="1200">
                <a:solidFill>
                  <a:schemeClr val="bg1"/>
                </a:solidFill>
                <a:latin typeface="Söhne"/>
              </a:rPr>
              <a:t>Empower leaders to connect with employees via email using targeted recipient criteria, including location, discipline, employee type, level, and any other relevant criteria</a:t>
            </a:r>
            <a:r>
              <a:rPr lang="en-GB" sz="1200">
                <a:solidFill>
                  <a:schemeClr val="bg1"/>
                </a:solidFill>
                <a:latin typeface="Söhne"/>
              </a:rPr>
              <a:t>.  </a:t>
            </a:r>
          </a:p>
        </p:txBody>
      </p:sp>
      <p:sp>
        <p:nvSpPr>
          <p:cNvPr id="18" name="4">
            <a:extLst>
              <a:ext uri="{FF2B5EF4-FFF2-40B4-BE49-F238E27FC236}">
                <a16:creationId xmlns:a16="http://schemas.microsoft.com/office/drawing/2014/main" id="{DD99EE2B-37DC-FAA6-CC4E-4F3617D4B1D5}"/>
              </a:ext>
            </a:extLst>
          </p:cNvPr>
          <p:cNvSpPr/>
          <p:nvPr/>
        </p:nvSpPr>
        <p:spPr>
          <a:xfrm>
            <a:off x="7503455" y="4303746"/>
            <a:ext cx="2028142" cy="1343958"/>
          </a:xfrm>
          <a:prstGeom prst="rect">
            <a:avLst/>
          </a:prstGeom>
          <a:noFill/>
          <a:ln w="10795" cap="flat" cmpd="sng" algn="ctr">
            <a:noFill/>
            <a:prstDash val="sysDash"/>
          </a:ln>
          <a:effectLst/>
        </p:spPr>
        <p:txBody>
          <a:bodyPr wrap="square" lIns="0" tIns="0" rIns="0" bIns="0" rtlCol="0" anchor="t" anchorCtr="0">
            <a:spAutoFit/>
          </a:bodyPr>
          <a:lstStyle/>
          <a:p>
            <a:pPr marR="0" lvl="0" indent="0" fontAlgn="auto">
              <a:lnSpc>
                <a:spcPct val="100000"/>
              </a:lnSpc>
              <a:spcBef>
                <a:spcPts val="0"/>
              </a:spcBef>
              <a:spcAft>
                <a:spcPts val="200"/>
              </a:spcAft>
              <a:buClrTx/>
              <a:buSzTx/>
              <a:buFontTx/>
              <a:buNone/>
              <a:tabLst/>
              <a:defRPr/>
            </a:pPr>
            <a:r>
              <a:rPr lang="en-GB" sz="1400" kern="0">
                <a:solidFill>
                  <a:schemeClr val="bg1"/>
                </a:solidFill>
                <a:latin typeface="Segoe UI Semibold"/>
              </a:rPr>
              <a:t>Viva Engage</a:t>
            </a:r>
          </a:p>
          <a:p>
            <a:pPr marR="0" lvl="0" indent="0" fontAlgn="auto">
              <a:lnSpc>
                <a:spcPct val="100000"/>
              </a:lnSpc>
              <a:spcBef>
                <a:spcPts val="0"/>
              </a:spcBef>
              <a:spcAft>
                <a:spcPts val="200"/>
              </a:spcAft>
              <a:buClrTx/>
              <a:buSzTx/>
              <a:buFontTx/>
              <a:buNone/>
              <a:tabLst/>
              <a:defRPr/>
            </a:pPr>
            <a:endParaRPr lang="en-GB" sz="1000">
              <a:solidFill>
                <a:schemeClr val="bg1"/>
              </a:solidFill>
              <a:latin typeface="Söhne"/>
            </a:endParaRPr>
          </a:p>
          <a:p>
            <a:pPr marL="0" marR="0" lvl="0" indent="0" algn="l" defTabSz="914400" rtl="0" eaLnBrk="1" fontAlgn="auto" latinLnBrk="0" hangingPunct="1">
              <a:lnSpc>
                <a:spcPct val="100000"/>
              </a:lnSpc>
              <a:spcBef>
                <a:spcPts val="0"/>
              </a:spcBef>
              <a:spcAft>
                <a:spcPts val="0"/>
              </a:spcAft>
              <a:buClrTx/>
              <a:buSzTx/>
              <a:buFontTx/>
              <a:buNone/>
              <a:tabLst>
                <a:tab pos="87313" algn="l"/>
              </a:tabLst>
              <a:defRPr/>
            </a:pPr>
            <a:r>
              <a:rPr lang="en-US" sz="1200">
                <a:solidFill>
                  <a:schemeClr val="bg1"/>
                </a:solidFill>
                <a:latin typeface="Söhne"/>
              </a:rPr>
              <a:t>Provide Engage community owners with a way to manage community members and support for audience targeting groups</a:t>
            </a:r>
            <a:endParaRPr lang="en-GB" sz="1200">
              <a:solidFill>
                <a:schemeClr val="bg1"/>
              </a:solidFill>
              <a:latin typeface="Söhne"/>
            </a:endParaRPr>
          </a:p>
        </p:txBody>
      </p:sp>
      <p:sp>
        <p:nvSpPr>
          <p:cNvPr id="19" name="5">
            <a:extLst>
              <a:ext uri="{FF2B5EF4-FFF2-40B4-BE49-F238E27FC236}">
                <a16:creationId xmlns:a16="http://schemas.microsoft.com/office/drawing/2014/main" id="{EF55DCE7-062A-1E07-B0D3-408C421CA741}"/>
              </a:ext>
            </a:extLst>
          </p:cNvPr>
          <p:cNvSpPr/>
          <p:nvPr/>
        </p:nvSpPr>
        <p:spPr>
          <a:xfrm>
            <a:off x="5225100" y="4299620"/>
            <a:ext cx="1779413" cy="1343958"/>
          </a:xfrm>
          <a:prstGeom prst="rect">
            <a:avLst/>
          </a:prstGeom>
          <a:noFill/>
          <a:ln w="10795" cap="flat" cmpd="sng" algn="ctr">
            <a:noFill/>
            <a:prstDash val="sysDash"/>
          </a:ln>
          <a:effectLst/>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sz="1400" b="0" i="0" u="none" strike="noStrike" kern="0" cap="none" spc="0" normalizeH="0" baseline="0" noProof="0">
                <a:ln>
                  <a:noFill/>
                </a:ln>
                <a:solidFill>
                  <a:schemeClr val="bg1"/>
                </a:solidFill>
                <a:effectLst/>
                <a:uLnTx/>
                <a:uFillTx/>
                <a:latin typeface="Segoe UI Semibold"/>
                <a:ea typeface="+mn-ea"/>
                <a:cs typeface="+mn-cs"/>
              </a:rPr>
              <a:t>Teams</a:t>
            </a:r>
          </a:p>
          <a:p>
            <a:pPr marL="0" marR="0" lvl="0" indent="0" algn="l" defTabSz="914400" rtl="0" eaLnBrk="1" fontAlgn="auto" latinLnBrk="0" hangingPunct="1">
              <a:lnSpc>
                <a:spcPct val="100000"/>
              </a:lnSpc>
              <a:spcBef>
                <a:spcPts val="0"/>
              </a:spcBef>
              <a:spcAft>
                <a:spcPts val="200"/>
              </a:spcAft>
              <a:buClrTx/>
              <a:buSzTx/>
              <a:buFontTx/>
              <a:buNone/>
              <a:tabLst/>
              <a:defRPr/>
            </a:pPr>
            <a:endParaRPr lang="en-GB" sz="1000">
              <a:solidFill>
                <a:schemeClr val="bg1"/>
              </a:solidFill>
              <a:latin typeface="Söhne"/>
            </a:endParaRPr>
          </a:p>
          <a:p>
            <a:pPr marL="0" marR="0" lvl="0" indent="0" algn="l" defTabSz="914400" rtl="0" eaLnBrk="1" fontAlgn="auto" latinLnBrk="0" hangingPunct="1">
              <a:lnSpc>
                <a:spcPct val="100000"/>
              </a:lnSpc>
              <a:spcBef>
                <a:spcPts val="0"/>
              </a:spcBef>
              <a:spcAft>
                <a:spcPts val="0"/>
              </a:spcAft>
              <a:buClrTx/>
              <a:buSzTx/>
              <a:buFontTx/>
              <a:buNone/>
              <a:tabLst>
                <a:tab pos="87313" algn="l"/>
              </a:tabLst>
              <a:defRPr/>
            </a:pPr>
            <a:r>
              <a:rPr lang="en-US" sz="1200">
                <a:solidFill>
                  <a:schemeClr val="bg1"/>
                </a:solidFill>
                <a:latin typeface="Söhne"/>
              </a:rPr>
              <a:t>Enable Teams owners to efficiently manage Teams and private channel members to facilitate effective collaboration</a:t>
            </a:r>
            <a:r>
              <a:rPr lang="en-US" sz="1000">
                <a:solidFill>
                  <a:schemeClr val="bg1"/>
                </a:solidFill>
                <a:latin typeface="Söhne"/>
              </a:rPr>
              <a:t>.</a:t>
            </a:r>
            <a:endParaRPr lang="en-GB" sz="1000">
              <a:solidFill>
                <a:schemeClr val="bg1"/>
              </a:solidFill>
              <a:latin typeface="Söhne"/>
            </a:endParaRPr>
          </a:p>
        </p:txBody>
      </p:sp>
      <p:cxnSp>
        <p:nvCxnSpPr>
          <p:cNvPr id="20" name="Straight Connector 19">
            <a:extLst>
              <a:ext uri="{FF2B5EF4-FFF2-40B4-BE49-F238E27FC236}">
                <a16:creationId xmlns:a16="http://schemas.microsoft.com/office/drawing/2014/main" id="{DC05B5AC-4AE2-E065-1F1C-FFC3C428A9BF}"/>
              </a:ext>
              <a:ext uri="{C183D7F6-B498-43B3-948B-1728B52AA6E4}">
                <adec:decorative xmlns:adec="http://schemas.microsoft.com/office/drawing/2017/decorative" val="1"/>
              </a:ext>
            </a:extLst>
          </p:cNvPr>
          <p:cNvCxnSpPr/>
          <p:nvPr/>
        </p:nvCxnSpPr>
        <p:spPr>
          <a:xfrm>
            <a:off x="2504139" y="4202526"/>
            <a:ext cx="0" cy="137160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14ED4EA-EC99-C186-1692-F5CF97E3CB8C}"/>
              </a:ext>
              <a:ext uri="{C183D7F6-B498-43B3-948B-1728B52AA6E4}">
                <adec:decorative xmlns:adec="http://schemas.microsoft.com/office/drawing/2017/decorative" val="1"/>
              </a:ext>
            </a:extLst>
          </p:cNvPr>
          <p:cNvCxnSpPr/>
          <p:nvPr/>
        </p:nvCxnSpPr>
        <p:spPr>
          <a:xfrm>
            <a:off x="4932375" y="4202526"/>
            <a:ext cx="0" cy="137160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EC0C3A0-175D-CB00-9560-23E631C0AAFE}"/>
              </a:ext>
              <a:ext uri="{C183D7F6-B498-43B3-948B-1728B52AA6E4}">
                <adec:decorative xmlns:adec="http://schemas.microsoft.com/office/drawing/2017/decorative" val="1"/>
              </a:ext>
            </a:extLst>
          </p:cNvPr>
          <p:cNvCxnSpPr/>
          <p:nvPr/>
        </p:nvCxnSpPr>
        <p:spPr>
          <a:xfrm>
            <a:off x="7230505" y="4202526"/>
            <a:ext cx="0" cy="137160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C2114B76-ABB9-3608-F829-9A13461D51F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flipH="1">
            <a:off x="574861" y="3370945"/>
            <a:ext cx="241053" cy="284882"/>
          </a:xfrm>
          <a:prstGeom prst="rect">
            <a:avLst/>
          </a:prstGeom>
        </p:spPr>
      </p:pic>
      <p:pic>
        <p:nvPicPr>
          <p:cNvPr id="24" name="Picture 4" descr="Viva Connections [ALMBoK.com]">
            <a:extLst>
              <a:ext uri="{FF2B5EF4-FFF2-40B4-BE49-F238E27FC236}">
                <a16:creationId xmlns:a16="http://schemas.microsoft.com/office/drawing/2014/main" id="{67999478-D8D9-28C2-16FF-E52AF62097B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4532" y="3823341"/>
            <a:ext cx="305684" cy="305684"/>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AEDAD15A-C4ED-9D70-E517-61D3277A091C}"/>
              </a:ext>
              <a:ext uri="{C183D7F6-B498-43B3-948B-1728B52AA6E4}">
                <adec:decorative xmlns:adec="http://schemas.microsoft.com/office/drawing/2017/decorative" val="1"/>
              </a:ext>
            </a:extLst>
          </p:cNvPr>
          <p:cNvSpPr/>
          <p:nvPr/>
        </p:nvSpPr>
        <p:spPr bwMode="auto">
          <a:xfrm>
            <a:off x="1117603" y="4208532"/>
            <a:ext cx="457200" cy="36576"/>
          </a:xfrm>
          <a:prstGeom prst="roundRect">
            <a:avLst>
              <a:gd name="adj" fmla="val 50000"/>
            </a:avLst>
          </a:prstGeom>
          <a:solidFill>
            <a:srgbClr val="2DB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26" name="Picture 15">
            <a:extLst>
              <a:ext uri="{FF2B5EF4-FFF2-40B4-BE49-F238E27FC236}">
                <a16:creationId xmlns:a16="http://schemas.microsoft.com/office/drawing/2014/main" id="{BEA1DD39-ACFB-06C7-89C8-8102E0459A88}"/>
              </a:ext>
              <a:ext uri="{C183D7F6-B498-43B3-948B-1728B52AA6E4}">
                <adec:decorative xmlns:adec="http://schemas.microsoft.com/office/drawing/2017/decorative" val="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580607" y="3825774"/>
            <a:ext cx="300819" cy="300819"/>
          </a:xfrm>
          <a:prstGeom prst="rect">
            <a:avLst/>
          </a:prstGeom>
        </p:spPr>
      </p:pic>
      <p:pic>
        <p:nvPicPr>
          <p:cNvPr id="27" name="Content Placeholder 3" descr="File:Microsoft 365 Copilot Icon.svg - Wikimedia Commons">
            <a:extLst>
              <a:ext uri="{FF2B5EF4-FFF2-40B4-BE49-F238E27FC236}">
                <a16:creationId xmlns:a16="http://schemas.microsoft.com/office/drawing/2014/main" id="{AED87276-392D-F845-6641-853BC263D9DF}"/>
              </a:ext>
            </a:extLst>
          </p:cNvPr>
          <p:cNvPicPr>
            <a:picLocks noChangeAspect="1"/>
          </p:cNvPicPr>
          <p:nvPr/>
        </p:nvPicPr>
        <p:blipFill>
          <a:blip r:embed="rId10"/>
          <a:stretch>
            <a:fillRect/>
          </a:stretch>
        </p:blipFill>
        <p:spPr>
          <a:xfrm>
            <a:off x="9924059" y="3805108"/>
            <a:ext cx="342151" cy="342150"/>
          </a:xfrm>
          <a:prstGeom prst="rect">
            <a:avLst/>
          </a:prstGeom>
        </p:spPr>
      </p:pic>
      <p:cxnSp>
        <p:nvCxnSpPr>
          <p:cNvPr id="28" name="Straight Connector 27">
            <a:extLst>
              <a:ext uri="{FF2B5EF4-FFF2-40B4-BE49-F238E27FC236}">
                <a16:creationId xmlns:a16="http://schemas.microsoft.com/office/drawing/2014/main" id="{35B3BAFD-DE7F-420D-58D1-66AA37B6DE96}"/>
              </a:ext>
              <a:ext uri="{C183D7F6-B498-43B3-948B-1728B52AA6E4}">
                <adec:decorative xmlns:adec="http://schemas.microsoft.com/office/drawing/2017/decorative" val="1"/>
              </a:ext>
            </a:extLst>
          </p:cNvPr>
          <p:cNvCxnSpPr>
            <a:cxnSpLocks/>
          </p:cNvCxnSpPr>
          <p:nvPr/>
        </p:nvCxnSpPr>
        <p:spPr>
          <a:xfrm>
            <a:off x="9661188" y="4183234"/>
            <a:ext cx="0" cy="137160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4">
            <a:extLst>
              <a:ext uri="{FF2B5EF4-FFF2-40B4-BE49-F238E27FC236}">
                <a16:creationId xmlns:a16="http://schemas.microsoft.com/office/drawing/2014/main" id="{3E674B31-C675-47BF-4FB8-C47B036A6CF1}"/>
              </a:ext>
            </a:extLst>
          </p:cNvPr>
          <p:cNvSpPr/>
          <p:nvPr/>
        </p:nvSpPr>
        <p:spPr>
          <a:xfrm>
            <a:off x="9876265" y="4303745"/>
            <a:ext cx="1835466" cy="1528624"/>
          </a:xfrm>
          <a:prstGeom prst="rect">
            <a:avLst/>
          </a:prstGeom>
          <a:noFill/>
          <a:ln w="10795" cap="flat" cmpd="sng" algn="ctr">
            <a:noFill/>
            <a:prstDash val="sysDash"/>
          </a:ln>
          <a:effectLst/>
        </p:spPr>
        <p:txBody>
          <a:bodyPr wrap="square" lIns="0" tIns="0" rIns="0" bIns="0" rtlCol="0" anchor="t" anchorCtr="0">
            <a:spAutoFit/>
          </a:bodyPr>
          <a:lstStyle/>
          <a:p>
            <a:pPr marR="0" lvl="0" indent="0" fontAlgn="auto">
              <a:lnSpc>
                <a:spcPct val="100000"/>
              </a:lnSpc>
              <a:spcBef>
                <a:spcPts val="0"/>
              </a:spcBef>
              <a:spcAft>
                <a:spcPts val="200"/>
              </a:spcAft>
              <a:buClrTx/>
              <a:buSzTx/>
              <a:buFontTx/>
              <a:buNone/>
              <a:tabLst/>
              <a:defRPr/>
            </a:pPr>
            <a:r>
              <a:rPr lang="en-GB" sz="1400" kern="0">
                <a:solidFill>
                  <a:schemeClr val="bg1"/>
                </a:solidFill>
                <a:latin typeface="Segoe UI Semibold"/>
              </a:rPr>
              <a:t>Copilot</a:t>
            </a:r>
          </a:p>
          <a:p>
            <a:pPr marR="0" lvl="0" indent="0" fontAlgn="auto">
              <a:lnSpc>
                <a:spcPct val="100000"/>
              </a:lnSpc>
              <a:spcBef>
                <a:spcPts val="0"/>
              </a:spcBef>
              <a:spcAft>
                <a:spcPts val="200"/>
              </a:spcAft>
              <a:buClrTx/>
              <a:buSzTx/>
              <a:buFontTx/>
              <a:buNone/>
              <a:tabLst/>
              <a:defRPr/>
            </a:pPr>
            <a:endParaRPr lang="en-GB" sz="1000">
              <a:solidFill>
                <a:schemeClr val="bg1"/>
              </a:solidFill>
              <a:latin typeface="Söhne"/>
            </a:endParaRPr>
          </a:p>
          <a:p>
            <a:pPr defTabSz="914400">
              <a:tabLst>
                <a:tab pos="87313" algn="l"/>
              </a:tabLst>
              <a:defRPr/>
            </a:pPr>
            <a:r>
              <a:rPr lang="en-US" sz="1200">
                <a:solidFill>
                  <a:schemeClr val="bg1"/>
                </a:solidFill>
              </a:rPr>
              <a:t>Robust group membership management enhances security and safeguards Copilot-generated content within trusted circles, bolstering data protection</a:t>
            </a:r>
          </a:p>
        </p:txBody>
      </p:sp>
      <p:sp>
        <p:nvSpPr>
          <p:cNvPr id="30" name="Rectangle: Rounded Corners 29">
            <a:extLst>
              <a:ext uri="{FF2B5EF4-FFF2-40B4-BE49-F238E27FC236}">
                <a16:creationId xmlns:a16="http://schemas.microsoft.com/office/drawing/2014/main" id="{3C15DF08-F221-7A6B-9CFC-3D4BD872E39B}"/>
              </a:ext>
              <a:ext uri="{C183D7F6-B498-43B3-948B-1728B52AA6E4}">
                <adec:decorative xmlns:adec="http://schemas.microsoft.com/office/drawing/2017/decorative" val="1"/>
              </a:ext>
            </a:extLst>
          </p:cNvPr>
          <p:cNvSpPr/>
          <p:nvPr/>
        </p:nvSpPr>
        <p:spPr bwMode="auto">
          <a:xfrm>
            <a:off x="9830687" y="4208532"/>
            <a:ext cx="457200" cy="36576"/>
          </a:xfrm>
          <a:prstGeom prst="roundRect">
            <a:avLst>
              <a:gd name="adj" fmla="val 50000"/>
            </a:avLst>
          </a:prstGeom>
          <a:solidFill>
            <a:srgbClr val="2DB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296455533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0883B-5605-9B32-1EB2-8DD70DECFFE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A7277D6-7C9C-B4F0-C6C0-2A777FF463A1}"/>
              </a:ext>
            </a:extLst>
          </p:cNvPr>
          <p:cNvSpPr>
            <a:spLocks noGrp="1"/>
          </p:cNvSpPr>
          <p:nvPr>
            <p:ph type="title"/>
          </p:nvPr>
        </p:nvSpPr>
        <p:spPr>
          <a:xfrm>
            <a:off x="0" y="24765"/>
            <a:ext cx="12192000" cy="1413337"/>
          </a:xfrm>
        </p:spPr>
        <p:txBody>
          <a:bodyPr>
            <a:noAutofit/>
          </a:bodyPr>
          <a:lstStyle/>
          <a:p>
            <a:r>
              <a:rPr lang="en-US" sz="3400"/>
              <a:t>Extract Inventory and Report Oversharing:</a:t>
            </a:r>
            <a:br>
              <a:rPr lang="en-US" sz="3400"/>
            </a:br>
            <a:r>
              <a:rPr lang="en-US" sz="3400"/>
              <a:t>Know your Risk</a:t>
            </a:r>
          </a:p>
        </p:txBody>
      </p:sp>
      <p:grpSp>
        <p:nvGrpSpPr>
          <p:cNvPr id="4" name="Group 3" descr="10">
            <a:extLst>
              <a:ext uri="{FF2B5EF4-FFF2-40B4-BE49-F238E27FC236}">
                <a16:creationId xmlns:a16="http://schemas.microsoft.com/office/drawing/2014/main" id="{A6768DEE-DA57-D903-E75B-73929F63525D}"/>
              </a:ext>
            </a:extLst>
          </p:cNvPr>
          <p:cNvGrpSpPr/>
          <p:nvPr/>
        </p:nvGrpSpPr>
        <p:grpSpPr>
          <a:xfrm>
            <a:off x="60092" y="67663"/>
            <a:ext cx="494028" cy="494028"/>
            <a:chOff x="768885" y="1992003"/>
            <a:chExt cx="634094" cy="634094"/>
          </a:xfrm>
          <a:solidFill>
            <a:srgbClr val="2DB6FF"/>
          </a:solidFill>
        </p:grpSpPr>
        <p:sp>
          <p:nvSpPr>
            <p:cNvPr id="5" name="Oval 4">
              <a:extLst>
                <a:ext uri="{FF2B5EF4-FFF2-40B4-BE49-F238E27FC236}">
                  <a16:creationId xmlns:a16="http://schemas.microsoft.com/office/drawing/2014/main" id="{BA82BC71-9B85-5B2A-043D-5FBA7BD56271}"/>
                </a:ext>
              </a:extLst>
            </p:cNvPr>
            <p:cNvSpPr/>
            <p:nvPr/>
          </p:nvSpPr>
          <p:spPr>
            <a:xfrm>
              <a:off x="768885" y="1992003"/>
              <a:ext cx="634094" cy="63409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 name="TextBox 5">
              <a:extLst>
                <a:ext uri="{FF2B5EF4-FFF2-40B4-BE49-F238E27FC236}">
                  <a16:creationId xmlns:a16="http://schemas.microsoft.com/office/drawing/2014/main" id="{822ED817-F406-AF59-8F05-A5A81D69F2D6}"/>
                </a:ext>
              </a:extLst>
            </p:cNvPr>
            <p:cNvSpPr txBox="1"/>
            <p:nvPr/>
          </p:nvSpPr>
          <p:spPr>
            <a:xfrm>
              <a:off x="768885" y="2042226"/>
              <a:ext cx="634094" cy="513549"/>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Segoe UI Black" panose="020B0502040204020203" pitchFamily="34" charset="0"/>
                  <a:ea typeface="+mn-ea"/>
                  <a:cs typeface="Segoe UI Black" panose="020B0502040204020203" pitchFamily="34" charset="0"/>
                </a:rPr>
                <a:t>10</a:t>
              </a:r>
            </a:p>
          </p:txBody>
        </p:sp>
      </p:grpSp>
      <p:sp>
        <p:nvSpPr>
          <p:cNvPr id="8" name="Text Placeholder 6">
            <a:extLst>
              <a:ext uri="{FF2B5EF4-FFF2-40B4-BE49-F238E27FC236}">
                <a16:creationId xmlns:a16="http://schemas.microsoft.com/office/drawing/2014/main" id="{D8950E54-690C-5022-F95C-49BCE50F34EB}"/>
              </a:ext>
            </a:extLst>
          </p:cNvPr>
          <p:cNvSpPr txBox="1">
            <a:spLocks/>
          </p:cNvSpPr>
          <p:nvPr/>
        </p:nvSpPr>
        <p:spPr>
          <a:xfrm>
            <a:off x="584199" y="1825839"/>
            <a:ext cx="5267961" cy="386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7640" lvl="1" indent="-167640" defTabSz="533094">
              <a:spcBef>
                <a:spcPct val="0"/>
              </a:spcBef>
              <a:spcAft>
                <a:spcPts val="600"/>
              </a:spcAft>
              <a:buFontTx/>
              <a:buChar char="•"/>
              <a:defRPr/>
            </a:pPr>
            <a:r>
              <a:rPr lang="en-US" sz="1800">
                <a:solidFill>
                  <a:srgbClr val="FFFFFF">
                    <a:hueOff val="0"/>
                    <a:satOff val="0"/>
                    <a:lumOff val="0"/>
                    <a:alphaOff val="0"/>
                  </a:srgbClr>
                </a:solidFill>
                <a:latin typeface="Segoe UI"/>
                <a:cs typeface="Segoe UI"/>
              </a:rPr>
              <a:t>Extract all Groups, Group Memberships, sites, files – via Microsoft Graph Data Connect.</a:t>
            </a:r>
            <a:endParaRPr lang="en-US" sz="1800">
              <a:solidFill>
                <a:srgbClr val="FFFFFF">
                  <a:hueOff val="0"/>
                  <a:satOff val="0"/>
                  <a:lumOff val="0"/>
                  <a:alphaOff val="0"/>
                </a:srgbClr>
              </a:solidFill>
              <a:latin typeface="Segoe UI"/>
            </a:endParaRPr>
          </a:p>
          <a:p>
            <a:pPr marL="167640" lvl="1" indent="-167640" defTabSz="533094">
              <a:spcBef>
                <a:spcPct val="0"/>
              </a:spcBef>
              <a:spcAft>
                <a:spcPts val="600"/>
              </a:spcAft>
              <a:buFontTx/>
              <a:buChar char="•"/>
              <a:defRPr/>
            </a:pPr>
            <a:r>
              <a:rPr lang="en-US" sz="1800">
                <a:solidFill>
                  <a:srgbClr val="FFFFFF">
                    <a:hueOff val="0"/>
                    <a:satOff val="0"/>
                    <a:lumOff val="0"/>
                    <a:alphaOff val="0"/>
                  </a:srgbClr>
                </a:solidFill>
                <a:latin typeface="Segoe UI"/>
              </a:rPr>
              <a:t>Connect different onboarded datasets in our data estate with Microsoft Fabric.</a:t>
            </a:r>
          </a:p>
          <a:p>
            <a:pPr marL="167640" lvl="1" indent="-167640" defTabSz="533094">
              <a:spcBef>
                <a:spcPct val="0"/>
              </a:spcBef>
              <a:spcAft>
                <a:spcPts val="600"/>
              </a:spcAft>
              <a:buFontTx/>
              <a:buChar char="•"/>
              <a:defRPr/>
            </a:pPr>
            <a:r>
              <a:rPr lang="en-US" sz="1800">
                <a:solidFill>
                  <a:srgbClr val="FFFFFF">
                    <a:hueOff val="0"/>
                    <a:satOff val="0"/>
                    <a:lumOff val="0"/>
                    <a:alphaOff val="0"/>
                  </a:srgbClr>
                </a:solidFill>
                <a:latin typeface="Segoe UI"/>
              </a:rPr>
              <a:t>Track how many SharePoint sites and items are overshared based on our business rules.​</a:t>
            </a:r>
            <a:endParaRPr lang="en-US" sz="1800">
              <a:solidFill>
                <a:srgbClr val="FFFFFF">
                  <a:hueOff val="0"/>
                  <a:satOff val="0"/>
                  <a:lumOff val="0"/>
                  <a:alphaOff val="0"/>
                </a:srgbClr>
              </a:solidFill>
            </a:endParaRPr>
          </a:p>
          <a:p>
            <a:pPr marL="167640" lvl="1" indent="-167640" defTabSz="533094">
              <a:spcBef>
                <a:spcPct val="0"/>
              </a:spcBef>
              <a:spcAft>
                <a:spcPts val="600"/>
              </a:spcAft>
              <a:buFontTx/>
              <a:buChar char="•"/>
              <a:defRPr/>
            </a:pPr>
            <a:r>
              <a:rPr lang="en-US" sz="1800">
                <a:solidFill>
                  <a:srgbClr val="FFFFFF">
                    <a:hueOff val="0"/>
                    <a:satOff val="0"/>
                    <a:lumOff val="0"/>
                    <a:alphaOff val="0"/>
                  </a:srgbClr>
                </a:solidFill>
                <a:latin typeface="Segoe UI"/>
              </a:rPr>
              <a:t>Track our improvement over time as we enforce these policies on our assets.</a:t>
            </a:r>
            <a:endParaRPr lang="en-US" sz="1800">
              <a:solidFill>
                <a:srgbClr val="FFFFFF">
                  <a:hueOff val="0"/>
                  <a:satOff val="0"/>
                  <a:lumOff val="0"/>
                  <a:alphaOff val="0"/>
                </a:srgbClr>
              </a:solidFill>
              <a:latin typeface="Segoe UI"/>
              <a:cs typeface="Segoe UI"/>
            </a:endParaRPr>
          </a:p>
          <a:p>
            <a:pPr marL="167640" lvl="1" indent="-167640" defTabSz="533094">
              <a:spcBef>
                <a:spcPct val="0"/>
              </a:spcBef>
              <a:spcAft>
                <a:spcPts val="600"/>
              </a:spcAft>
              <a:buFontTx/>
              <a:buChar char="•"/>
              <a:defRPr/>
            </a:pPr>
            <a:r>
              <a:rPr lang="en-US" sz="1800">
                <a:solidFill>
                  <a:srgbClr val="FFFFFF">
                    <a:hueOff val="0"/>
                    <a:satOff val="0"/>
                    <a:lumOff val="0"/>
                    <a:alphaOff val="0"/>
                  </a:srgbClr>
                </a:solidFill>
                <a:latin typeface="Segoe UI"/>
              </a:rPr>
              <a:t>This reporting has been built out as a published template</a:t>
            </a:r>
            <a:endParaRPr lang="en-US" sz="1800">
              <a:solidFill>
                <a:srgbClr val="FFFFFF">
                  <a:hueOff val="0"/>
                  <a:satOff val="0"/>
                  <a:lumOff val="0"/>
                  <a:alphaOff val="0"/>
                </a:srgbClr>
              </a:solidFill>
              <a:latin typeface="Segoe UI"/>
              <a:cs typeface="Segoe UI"/>
            </a:endParaRPr>
          </a:p>
          <a:p>
            <a:pPr marL="624840" lvl="2" indent="-167640" defTabSz="533094">
              <a:spcBef>
                <a:spcPct val="0"/>
              </a:spcBef>
              <a:spcAft>
                <a:spcPts val="600"/>
              </a:spcAft>
              <a:buFont typeface="Arial"/>
              <a:buChar char="•"/>
              <a:defRPr/>
            </a:pPr>
            <a:r>
              <a:rPr lang="en-US" sz="1400">
                <a:solidFill>
                  <a:srgbClr val="2DB6FF"/>
                </a:solidFill>
                <a:latin typeface="Segoe UI"/>
                <a:ea typeface="+mn-lt"/>
                <a:cs typeface="Segoe UI"/>
                <a:hlinkClick r:id="rId2">
                  <a:extLst>
                    <a:ext uri="{A12FA001-AC4F-418D-AE19-62706E023703}">
                      <ahyp:hlinkClr xmlns:ahyp="http://schemas.microsoft.com/office/drawing/2018/hyperlinkcolor" val="tx"/>
                    </a:ext>
                  </a:extLst>
                </a:hlinkClick>
              </a:rPr>
              <a:t>Oversharing for Very Large Tenants - Microsoft Community Hub</a:t>
            </a:r>
            <a:endParaRPr lang="en-US" sz="1400">
              <a:solidFill>
                <a:srgbClr val="2DB6FF"/>
              </a:solidFill>
              <a:latin typeface="Segoe UI"/>
              <a:cs typeface="Segoe UI"/>
            </a:endParaRPr>
          </a:p>
          <a:p>
            <a:pPr marL="167640" lvl="1" indent="-167640" defTabSz="533094">
              <a:spcBef>
                <a:spcPct val="0"/>
              </a:spcBef>
              <a:spcAft>
                <a:spcPts val="600"/>
              </a:spcAft>
              <a:buFontTx/>
              <a:buChar char="•"/>
              <a:defRPr/>
            </a:pPr>
            <a:r>
              <a:rPr lang="en-US" sz="1800">
                <a:solidFill>
                  <a:srgbClr val="FFFFFF">
                    <a:hueOff val="0"/>
                    <a:satOff val="0"/>
                    <a:lumOff val="0"/>
                    <a:alphaOff val="0"/>
                  </a:srgbClr>
                </a:solidFill>
                <a:latin typeface="Segoe UI"/>
              </a:rPr>
              <a:t>Reports now in SharePoint Advanced Management without the need for big data processing.</a:t>
            </a:r>
            <a:endParaRPr lang="en-US" sz="1800">
              <a:solidFill>
                <a:srgbClr val="FFFFFF"/>
              </a:solidFill>
              <a:latin typeface="Segoe UI (Body)"/>
            </a:endParaRPr>
          </a:p>
        </p:txBody>
      </p:sp>
      <p:sp>
        <p:nvSpPr>
          <p:cNvPr id="7" name="Shield_EA18" title="Icon of a shield">
            <a:extLst>
              <a:ext uri="{FF2B5EF4-FFF2-40B4-BE49-F238E27FC236}">
                <a16:creationId xmlns:a16="http://schemas.microsoft.com/office/drawing/2014/main" id="{1E70EBD2-8870-0778-F849-9B3837E1A2DD}"/>
              </a:ext>
            </a:extLst>
          </p:cNvPr>
          <p:cNvSpPr>
            <a:spLocks noChangeAspect="1"/>
          </p:cNvSpPr>
          <p:nvPr/>
        </p:nvSpPr>
        <p:spPr bwMode="auto">
          <a:xfrm>
            <a:off x="584199" y="132995"/>
            <a:ext cx="343544" cy="365760"/>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noFill/>
          <a:ln w="15875" cap="sq">
            <a:solidFill>
              <a:srgbClr val="2DB6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US"/>
          </a:p>
        </p:txBody>
      </p:sp>
      <p:pic>
        <p:nvPicPr>
          <p:cNvPr id="9" name="Picture 4">
            <a:extLst>
              <a:ext uri="{FF2B5EF4-FFF2-40B4-BE49-F238E27FC236}">
                <a16:creationId xmlns:a16="http://schemas.microsoft.com/office/drawing/2014/main" id="{8C33B3D5-07F0-CF3F-6B8C-372CDDDD6F8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8552" y="3558683"/>
            <a:ext cx="2963417" cy="104259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I from Power BI showing oversharing report">
            <a:extLst>
              <a:ext uri="{FF2B5EF4-FFF2-40B4-BE49-F238E27FC236}">
                <a16:creationId xmlns:a16="http://schemas.microsoft.com/office/drawing/2014/main" id="{CA5625C9-8E38-CF59-5A1A-FE01A95724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6777" y="2843534"/>
            <a:ext cx="6255223" cy="217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27242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31E06-7A44-A888-3F77-D9BB5F4D923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D1E00A6-0827-ACE1-6C79-9343F2CB8C54}"/>
              </a:ext>
            </a:extLst>
          </p:cNvPr>
          <p:cNvSpPr>
            <a:spLocks noGrp="1"/>
          </p:cNvSpPr>
          <p:nvPr>
            <p:ph type="title"/>
          </p:nvPr>
        </p:nvSpPr>
        <p:spPr>
          <a:xfrm>
            <a:off x="584200" y="565150"/>
            <a:ext cx="4538354" cy="968375"/>
          </a:xfrm>
        </p:spPr>
        <p:txBody>
          <a:bodyPr>
            <a:noAutofit/>
          </a:bodyPr>
          <a:lstStyle/>
          <a:p>
            <a:pPr algn="l">
              <a:tabLst>
                <a:tab pos="115888" algn="l"/>
              </a:tabLst>
            </a:pPr>
            <a:r>
              <a:rPr lang="en-US" sz="3600"/>
              <a:t>Copilot for Meetings</a:t>
            </a:r>
          </a:p>
        </p:txBody>
      </p:sp>
      <p:sp>
        <p:nvSpPr>
          <p:cNvPr id="8" name="Text Placeholder 6">
            <a:extLst>
              <a:ext uri="{FF2B5EF4-FFF2-40B4-BE49-F238E27FC236}">
                <a16:creationId xmlns:a16="http://schemas.microsoft.com/office/drawing/2014/main" id="{77B48EB3-442F-F2D5-D09B-D38E9865B973}"/>
              </a:ext>
            </a:extLst>
          </p:cNvPr>
          <p:cNvSpPr txBox="1">
            <a:spLocks/>
          </p:cNvSpPr>
          <p:nvPr/>
        </p:nvSpPr>
        <p:spPr>
          <a:xfrm>
            <a:off x="584200" y="2502247"/>
            <a:ext cx="4336716" cy="33055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chemeClr val="bg1"/>
                </a:solidFill>
              </a:rPr>
              <a:t>How do we protect?</a:t>
            </a:r>
          </a:p>
          <a:p>
            <a:pPr marL="0" indent="0">
              <a:buNone/>
            </a:pPr>
            <a:r>
              <a:rPr lang="en-US" sz="2400">
                <a:solidFill>
                  <a:schemeClr val="bg1"/>
                </a:solidFill>
              </a:rPr>
              <a:t>Recording policies</a:t>
            </a:r>
          </a:p>
        </p:txBody>
      </p:sp>
      <p:pic>
        <p:nvPicPr>
          <p:cNvPr id="7" name="Picture 2" descr="Hybrid meetings in Microsoft Teams protection and compliance policies">
            <a:extLst>
              <a:ext uri="{FF2B5EF4-FFF2-40B4-BE49-F238E27FC236}">
                <a16:creationId xmlns:a16="http://schemas.microsoft.com/office/drawing/2014/main" id="{EC6C6F61-C096-B47F-4C33-511DBB0963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43115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9D651-4398-30C5-CC74-D593C918A429}"/>
              </a:ext>
            </a:extLst>
          </p:cNvPr>
          <p:cNvSpPr>
            <a:spLocks noGrp="1"/>
          </p:cNvSpPr>
          <p:nvPr>
            <p:ph type="title"/>
          </p:nvPr>
        </p:nvSpPr>
        <p:spPr/>
        <p:txBody>
          <a:bodyPr/>
          <a:lstStyle/>
          <a:p>
            <a:r>
              <a:rPr lang="en-US"/>
              <a:t>Meeting Policies</a:t>
            </a:r>
          </a:p>
        </p:txBody>
      </p:sp>
      <p:graphicFrame>
        <p:nvGraphicFramePr>
          <p:cNvPr id="3" name="Content Placeholder 2">
            <a:extLst>
              <a:ext uri="{FF2B5EF4-FFF2-40B4-BE49-F238E27FC236}">
                <a16:creationId xmlns:a16="http://schemas.microsoft.com/office/drawing/2014/main" id="{69E91EC2-35E0-FAA9-DD82-C14B09677E5E}"/>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064476439"/>
              </p:ext>
            </p:extLst>
          </p:nvPr>
        </p:nvGraphicFramePr>
        <p:xfrm>
          <a:off x="741116" y="1334246"/>
          <a:ext cx="10802388" cy="5028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A71AB52A-B413-9675-E93D-6191B2DB4D81}"/>
              </a:ext>
            </a:extLst>
          </p:cNvPr>
          <p:cNvSpPr txBox="1"/>
          <p:nvPr/>
        </p:nvSpPr>
        <p:spPr>
          <a:xfrm>
            <a:off x="659219" y="6509712"/>
            <a:ext cx="11204911" cy="215444"/>
          </a:xfrm>
          <a:prstGeom prst="rect">
            <a:avLst/>
          </a:prstGeom>
          <a:noFill/>
        </p:spPr>
        <p:txBody>
          <a:bodyPr wrap="square" lIns="0" tIns="0" rIns="0" bIns="0" rtlCol="0">
            <a:spAutoFit/>
          </a:bodyPr>
          <a:lstStyle/>
          <a:p>
            <a:r>
              <a:rPr lang="en-US" sz="1400">
                <a:solidFill>
                  <a:schemeClr val="bg1"/>
                </a:solidFill>
              </a:rPr>
              <a:t>Related article: </a:t>
            </a:r>
            <a:r>
              <a:rPr lang="en-US" sz="1400" u="sng">
                <a:solidFill>
                  <a:schemeClr val="bg1"/>
                </a:solidFill>
                <a:latin typeface="Aptos" panose="020B0004020202020204" pitchFamily="34" charset="0"/>
                <a:ea typeface="Times New Roman" panose="02020603050405020304" pitchFamily="18" charset="0"/>
                <a:cs typeface="Aptos" panose="020B0004020202020204" pitchFamily="34" charset="0"/>
                <a:hlinkClick r:id="rId8">
                  <a:extLst>
                    <a:ext uri="{A12FA001-AC4F-418D-AE19-62706E023703}">
                      <ahyp:hlinkClr xmlns:ahyp="http://schemas.microsoft.com/office/drawing/2018/hyperlinkcolor" val="tx"/>
                    </a:ext>
                  </a:extLst>
                </a:hlinkClick>
              </a:rPr>
              <a:t>Enabling and Securing Microsoft Teams Meeting Data Retention at Microsoft</a:t>
            </a:r>
            <a:r>
              <a:rPr lang="en-US" sz="1400" u="sng">
                <a:solidFill>
                  <a:schemeClr val="bg1"/>
                </a:solidFill>
                <a:latin typeface="Aptos" panose="020B0004020202020204" pitchFamily="34" charset="0"/>
                <a:ea typeface="Times New Roman" panose="02020603050405020304" pitchFamily="18" charset="0"/>
                <a:cs typeface="Aptos" panose="020B0004020202020204" pitchFamily="34" charset="0"/>
              </a:rPr>
              <a:t> - https://aka.ms/msd-meetingdata</a:t>
            </a:r>
            <a:endParaRPr lang="en-US" sz="1400">
              <a:solidFill>
                <a:schemeClr val="bg1"/>
              </a:solidFill>
            </a:endParaRPr>
          </a:p>
        </p:txBody>
      </p:sp>
    </p:spTree>
    <p:extLst>
      <p:ext uri="{BB962C8B-B14F-4D97-AF65-F5344CB8AC3E}">
        <p14:creationId xmlns:p14="http://schemas.microsoft.com/office/powerpoint/2010/main" val="316624307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56A0F5-8593-E072-8ED8-8720DC431E88}"/>
              </a:ext>
            </a:extLst>
          </p:cNvPr>
          <p:cNvSpPr>
            <a:spLocks noGrp="1"/>
          </p:cNvSpPr>
          <p:nvPr>
            <p:ph type="title"/>
          </p:nvPr>
        </p:nvSpPr>
        <p:spPr>
          <a:xfrm>
            <a:off x="758597" y="3670088"/>
            <a:ext cx="8193024" cy="747897"/>
          </a:xfrm>
        </p:spPr>
        <p:txBody>
          <a:bodyPr/>
          <a:lstStyle/>
          <a:p>
            <a:r>
              <a:rPr lang="en-US"/>
              <a:t>Agent Governance</a:t>
            </a:r>
          </a:p>
        </p:txBody>
      </p:sp>
    </p:spTree>
    <p:extLst>
      <p:ext uri="{BB962C8B-B14F-4D97-AF65-F5344CB8AC3E}">
        <p14:creationId xmlns:p14="http://schemas.microsoft.com/office/powerpoint/2010/main" val="604444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ova mobile app logo">
            <a:extLst>
              <a:ext uri="{FF2B5EF4-FFF2-40B4-BE49-F238E27FC236}">
                <a16:creationId xmlns:a16="http://schemas.microsoft.com/office/drawing/2014/main" id="{931740CA-3FA7-198D-6774-6EF2CBF29F0C}"/>
              </a:ext>
            </a:extLst>
          </p:cNvPr>
          <p:cNvPicPr>
            <a:picLocks noChangeAspect="1"/>
          </p:cNvPicPr>
          <p:nvPr/>
        </p:nvPicPr>
        <p:blipFill>
          <a:blip r:embed="rId2"/>
          <a:stretch>
            <a:fillRect/>
          </a:stretch>
        </p:blipFill>
        <p:spPr>
          <a:xfrm>
            <a:off x="1492628" y="313083"/>
            <a:ext cx="2377437" cy="800099"/>
          </a:xfrm>
          <a:prstGeom prst="rect">
            <a:avLst/>
          </a:prstGeom>
        </p:spPr>
      </p:pic>
      <p:sp>
        <p:nvSpPr>
          <p:cNvPr id="8" name="TextBox 7">
            <a:extLst>
              <a:ext uri="{FF2B5EF4-FFF2-40B4-BE49-F238E27FC236}">
                <a16:creationId xmlns:a16="http://schemas.microsoft.com/office/drawing/2014/main" id="{3621A9B1-5D1E-8EDA-B18E-C71ACCC8B10D}"/>
              </a:ext>
            </a:extLst>
          </p:cNvPr>
          <p:cNvSpPr txBox="1"/>
          <p:nvPr/>
        </p:nvSpPr>
        <p:spPr>
          <a:xfrm>
            <a:off x="4664568" y="713132"/>
            <a:ext cx="5857875" cy="830997"/>
          </a:xfrm>
          <a:prstGeom prst="rect">
            <a:avLst/>
          </a:prstGeom>
          <a:noFill/>
        </p:spPr>
        <p:txBody>
          <a:bodyPr wrap="square" rtlCol="0">
            <a:spAutoFit/>
          </a:bodyPr>
          <a:lstStyle/>
          <a:p>
            <a:r>
              <a:rPr lang="en-US" sz="2400">
                <a:latin typeface="Segoe UI" panose="020B0502040204020203" pitchFamily="34" charset="0"/>
                <a:cs typeface="Segoe UI" panose="020B0502040204020203" pitchFamily="34" charset="0"/>
              </a:rPr>
              <a:t>The official event app for the </a:t>
            </a:r>
          </a:p>
          <a:p>
            <a:r>
              <a:rPr lang="en-US" sz="2400" b="1">
                <a:solidFill>
                  <a:srgbClr val="091F2C"/>
                </a:solidFill>
                <a:latin typeface="Segoe UI" panose="020B0502040204020203" pitchFamily="34" charset="0"/>
                <a:cs typeface="Segoe UI" panose="020B0502040204020203" pitchFamily="34" charset="0"/>
              </a:rPr>
              <a:t>Microsoft 365 Community Conference</a:t>
            </a:r>
          </a:p>
        </p:txBody>
      </p:sp>
      <p:pic>
        <p:nvPicPr>
          <p:cNvPr id="4" name="Picture 3" descr="Image of a mobile phone with a QR code to access the Whova mobile app. ">
            <a:extLst>
              <a:ext uri="{FF2B5EF4-FFF2-40B4-BE49-F238E27FC236}">
                <a16:creationId xmlns:a16="http://schemas.microsoft.com/office/drawing/2014/main" id="{2F175549-C4A3-D386-F9D1-3945F2E3AE9D}"/>
              </a:ext>
            </a:extLst>
          </p:cNvPr>
          <p:cNvPicPr>
            <a:picLocks noChangeAspect="1"/>
          </p:cNvPicPr>
          <p:nvPr/>
        </p:nvPicPr>
        <p:blipFill>
          <a:blip r:embed="rId3"/>
          <a:srcRect l="13443" t="3322" r="8439" b="1626"/>
          <a:stretch/>
        </p:blipFill>
        <p:spPr>
          <a:xfrm>
            <a:off x="1421364" y="1327404"/>
            <a:ext cx="2519967" cy="5217513"/>
          </a:xfrm>
          <a:prstGeom prst="round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A3B93281-4B28-3D3B-28E9-492E065C17A1}"/>
              </a:ext>
            </a:extLst>
          </p:cNvPr>
          <p:cNvSpPr/>
          <p:nvPr/>
        </p:nvSpPr>
        <p:spPr>
          <a:xfrm>
            <a:off x="4794401" y="1648880"/>
            <a:ext cx="5477129" cy="546265"/>
          </a:xfrm>
          <a:prstGeom prst="rect">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n w="3175">
                  <a:noFill/>
                </a:ln>
                <a:solidFill>
                  <a:schemeClr val="bg1"/>
                </a:solidFill>
              </a:rPr>
              <a:t>Event invitation code: NextGen2025</a:t>
            </a:r>
          </a:p>
        </p:txBody>
      </p:sp>
      <p:sp>
        <p:nvSpPr>
          <p:cNvPr id="13" name="Title 12">
            <a:extLst>
              <a:ext uri="{FF2B5EF4-FFF2-40B4-BE49-F238E27FC236}">
                <a16:creationId xmlns:a16="http://schemas.microsoft.com/office/drawing/2014/main" id="{2420C10F-0FBD-0FA6-FD4F-18D769F87D12}"/>
              </a:ext>
            </a:extLst>
          </p:cNvPr>
          <p:cNvSpPr txBox="1">
            <a:spLocks noGrp="1"/>
          </p:cNvSpPr>
          <p:nvPr>
            <p:ph type="title" idx="4294967295"/>
          </p:nvPr>
        </p:nvSpPr>
        <p:spPr>
          <a:xfrm>
            <a:off x="4794401" y="2748350"/>
            <a:ext cx="4362450" cy="461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1"/>
                </a:solidFill>
                <a:effectLst/>
                <a:uLnTx/>
                <a:uFillTx/>
                <a:latin typeface="+mn-lt"/>
                <a:ea typeface="+mn-ea"/>
                <a:cs typeface="+mn-cs"/>
              </a:rPr>
              <a:t>Join the event app to access:</a:t>
            </a:r>
          </a:p>
        </p:txBody>
      </p:sp>
      <p:sp>
        <p:nvSpPr>
          <p:cNvPr id="2" name="TextBox 1" descr="Bulleted list of app benefits:&#10;Event announcements&#10;Personalized agenda, session details&#10;Speaker &amp; attendee profiles&#10;Networking, meet-ups, messages&#10;Event documents&#10;">
            <a:extLst>
              <a:ext uri="{FF2B5EF4-FFF2-40B4-BE49-F238E27FC236}">
                <a16:creationId xmlns:a16="http://schemas.microsoft.com/office/drawing/2014/main" id="{9E8AD8A4-944E-D852-3CF7-4EF974142FA0}"/>
              </a:ext>
            </a:extLst>
          </p:cNvPr>
          <p:cNvSpPr txBox="1"/>
          <p:nvPr/>
        </p:nvSpPr>
        <p:spPr>
          <a:xfrm>
            <a:off x="4794401" y="3399366"/>
            <a:ext cx="5548277" cy="2701189"/>
          </a:xfrm>
          <a:prstGeom prst="rect">
            <a:avLst/>
          </a:prstGeom>
          <a:noFill/>
        </p:spPr>
        <p:txBody>
          <a:bodyPr wrap="square" lIns="0" tIns="0" rIns="0" bIns="0" rtlCol="0">
            <a:spAutoFit/>
          </a:bodyPr>
          <a:lstStyle/>
          <a:p>
            <a:pPr marL="342900" indent="-342900" algn="l">
              <a:lnSpc>
                <a:spcPct val="150000"/>
              </a:lnSpc>
              <a:buFont typeface="Wingdings" panose="05000000000000000000" pitchFamily="2" charset="2"/>
              <a:buChar char=""/>
            </a:pPr>
            <a:r>
              <a:rPr lang="en-US" sz="2400"/>
              <a:t>Event announcements</a:t>
            </a:r>
          </a:p>
          <a:p>
            <a:pPr marL="342900" indent="-342900" algn="l">
              <a:lnSpc>
                <a:spcPct val="150000"/>
              </a:lnSpc>
              <a:buFont typeface="Wingdings" panose="05000000000000000000" pitchFamily="2" charset="2"/>
              <a:buChar char=""/>
            </a:pPr>
            <a:r>
              <a:rPr lang="en-US" sz="2400"/>
              <a:t>Personalized agenda, session details</a:t>
            </a:r>
          </a:p>
          <a:p>
            <a:pPr marL="342900" indent="-342900" algn="l">
              <a:lnSpc>
                <a:spcPct val="150000"/>
              </a:lnSpc>
              <a:buFont typeface="Wingdings" panose="05000000000000000000" pitchFamily="2" charset="2"/>
              <a:buChar char=""/>
            </a:pPr>
            <a:r>
              <a:rPr lang="en-US" sz="2400"/>
              <a:t>Speaker &amp; attendee profiles</a:t>
            </a:r>
          </a:p>
          <a:p>
            <a:pPr marL="342900" indent="-342900" algn="l">
              <a:lnSpc>
                <a:spcPct val="150000"/>
              </a:lnSpc>
              <a:buFont typeface="Wingdings" panose="05000000000000000000" pitchFamily="2" charset="2"/>
              <a:buChar char=""/>
            </a:pPr>
            <a:r>
              <a:rPr lang="en-US" sz="2400"/>
              <a:t>Networking, meet-ups, messages</a:t>
            </a:r>
          </a:p>
          <a:p>
            <a:pPr marL="342900" indent="-342900" algn="l">
              <a:lnSpc>
                <a:spcPct val="150000"/>
              </a:lnSpc>
              <a:buFont typeface="Wingdings" panose="05000000000000000000" pitchFamily="2" charset="2"/>
              <a:buChar char=""/>
            </a:pPr>
            <a:r>
              <a:rPr lang="en-US" sz="2400"/>
              <a:t>Event documents</a:t>
            </a:r>
          </a:p>
        </p:txBody>
      </p:sp>
      <p:pic>
        <p:nvPicPr>
          <p:cNvPr id="3" name="Graphic 2" descr="Community Conference">
            <a:extLst>
              <a:ext uri="{FF2B5EF4-FFF2-40B4-BE49-F238E27FC236}">
                <a16:creationId xmlns:a16="http://schemas.microsoft.com/office/drawing/2014/main" id="{B767033D-AD96-05F2-66FC-BCD4DD40B8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1373" y="-1176361"/>
            <a:ext cx="3162870" cy="561826"/>
          </a:xfrm>
          <a:prstGeom prst="rect">
            <a:avLst/>
          </a:prstGeom>
        </p:spPr>
      </p:pic>
    </p:spTree>
    <p:extLst>
      <p:ext uri="{BB962C8B-B14F-4D97-AF65-F5344CB8AC3E}">
        <p14:creationId xmlns:p14="http://schemas.microsoft.com/office/powerpoint/2010/main" val="1414153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25042-73EA-41BA-373B-C99D535EDD5B}"/>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ACD14EFA-52F3-65B0-6689-73473E5425BD}"/>
              </a:ext>
            </a:extLst>
          </p:cNvPr>
          <p:cNvSpPr>
            <a:spLocks noGrp="1"/>
          </p:cNvSpPr>
          <p:nvPr>
            <p:ph type="title"/>
          </p:nvPr>
        </p:nvSpPr>
        <p:spPr/>
        <p:txBody>
          <a:bodyPr/>
          <a:lstStyle/>
          <a:p>
            <a:pPr algn="ctr"/>
            <a:r>
              <a:rPr lang="en-CA" noProof="0"/>
              <a:t>Copilot is the UI for AI</a:t>
            </a:r>
            <a:endParaRPr lang="en-IN"/>
          </a:p>
        </p:txBody>
      </p:sp>
      <p:grpSp>
        <p:nvGrpSpPr>
          <p:cNvPr id="319" name="Group 318" descr="Copilot Control System encompasses the entire infographic above.&#10;">
            <a:extLst>
              <a:ext uri="{FF2B5EF4-FFF2-40B4-BE49-F238E27FC236}">
                <a16:creationId xmlns:a16="http://schemas.microsoft.com/office/drawing/2014/main" id="{AB57C6F0-62FD-F209-3D25-0F7DC2AE5E2F}"/>
              </a:ext>
              <a:ext uri="{C183D7F6-B498-43B3-948B-1728B52AA6E4}">
                <adec:decorative xmlns:adec="http://schemas.microsoft.com/office/drawing/2017/decorative" val="0"/>
              </a:ext>
            </a:extLst>
          </p:cNvPr>
          <p:cNvGrpSpPr/>
          <p:nvPr/>
        </p:nvGrpSpPr>
        <p:grpSpPr>
          <a:xfrm>
            <a:off x="1309965" y="5754330"/>
            <a:ext cx="9629330" cy="276999"/>
            <a:chOff x="1746529" y="5600588"/>
            <a:chExt cx="8756216" cy="277071"/>
          </a:xfrm>
        </p:grpSpPr>
        <p:sp>
          <p:nvSpPr>
            <p:cNvPr id="320" name="Rounded Rectangle 62">
              <a:extLst>
                <a:ext uri="{FF2B5EF4-FFF2-40B4-BE49-F238E27FC236}">
                  <a16:creationId xmlns:a16="http://schemas.microsoft.com/office/drawing/2014/main" id="{C9EFAEB0-6518-BC02-6CFC-CB87DDB6E5CE}"/>
                </a:ext>
                <a:ext uri="{C183D7F6-B498-43B3-948B-1728B52AA6E4}">
                  <adec:decorative xmlns:adec="http://schemas.microsoft.com/office/drawing/2017/decorative" val="1"/>
                </a:ext>
              </a:extLst>
            </p:cNvPr>
            <p:cNvSpPr/>
            <p:nvPr/>
          </p:nvSpPr>
          <p:spPr bwMode="auto">
            <a:xfrm>
              <a:off x="4884049" y="5600588"/>
              <a:ext cx="2449287" cy="277071"/>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1800" b="0" i="0" u="none" strike="noStrike" kern="0" cap="none" spc="0" normalizeH="0" baseline="0" noProof="0">
                  <a:ln>
                    <a:noFill/>
                  </a:ln>
                  <a:solidFill>
                    <a:srgbClr val="000000"/>
                  </a:solidFill>
                  <a:effectLst/>
                  <a:uLnTx/>
                  <a:uFillTx/>
                  <a:latin typeface="Segoe UI Semibold"/>
                  <a:ea typeface="+mn-ea"/>
                  <a:cs typeface="Segoe Sans Display Semibold" pitchFamily="2" charset="0"/>
                </a:rPr>
                <a:t>Copilot Control System</a:t>
              </a:r>
            </a:p>
          </p:txBody>
        </p:sp>
        <p:pic>
          <p:nvPicPr>
            <p:cNvPr id="321" name="Picture 320">
              <a:extLst>
                <a:ext uri="{FF2B5EF4-FFF2-40B4-BE49-F238E27FC236}">
                  <a16:creationId xmlns:a16="http://schemas.microsoft.com/office/drawing/2014/main" id="{34C1030E-04AE-F521-A3AD-A5164B10F3A1}"/>
                </a:ext>
                <a:ext uri="{C183D7F6-B498-43B3-948B-1728B52AA6E4}">
                  <adec:decorative xmlns:adec="http://schemas.microsoft.com/office/drawing/2017/decorative" val="1"/>
                </a:ext>
              </a:extLst>
            </p:cNvPr>
            <p:cNvPicPr>
              <a:picLocks noChangeAspect="1"/>
            </p:cNvPicPr>
            <p:nvPr/>
          </p:nvPicPr>
          <p:blipFill>
            <a:blip r:embed="rId3"/>
            <a:srcRect l="1" r="-30"/>
            <a:stretch/>
          </p:blipFill>
          <p:spPr>
            <a:xfrm>
              <a:off x="1746529" y="5681465"/>
              <a:ext cx="3164765" cy="141695"/>
            </a:xfrm>
            <a:prstGeom prst="rect">
              <a:avLst/>
            </a:prstGeom>
          </p:spPr>
        </p:pic>
        <p:pic>
          <p:nvPicPr>
            <p:cNvPr id="322" name="Picture 321">
              <a:extLst>
                <a:ext uri="{FF2B5EF4-FFF2-40B4-BE49-F238E27FC236}">
                  <a16:creationId xmlns:a16="http://schemas.microsoft.com/office/drawing/2014/main" id="{088FD758-D724-E06A-06EF-843F74847C64}"/>
                </a:ext>
                <a:ext uri="{C183D7F6-B498-43B3-948B-1728B52AA6E4}">
                  <adec:decorative xmlns:adec="http://schemas.microsoft.com/office/drawing/2017/decorative" val="1"/>
                </a:ext>
              </a:extLst>
            </p:cNvPr>
            <p:cNvPicPr>
              <a:picLocks noChangeAspect="1"/>
            </p:cNvPicPr>
            <p:nvPr/>
          </p:nvPicPr>
          <p:blipFill>
            <a:blip r:embed="rId4"/>
            <a:srcRect l="-193" r="1"/>
            <a:stretch/>
          </p:blipFill>
          <p:spPr>
            <a:xfrm>
              <a:off x="7295248" y="5687400"/>
              <a:ext cx="3207497" cy="141695"/>
            </a:xfrm>
            <a:prstGeom prst="rect">
              <a:avLst/>
            </a:prstGeom>
          </p:spPr>
        </p:pic>
      </p:grpSp>
      <p:sp>
        <p:nvSpPr>
          <p:cNvPr id="325" name="Rectangle: Rounded Corners 7">
            <a:extLst>
              <a:ext uri="{FF2B5EF4-FFF2-40B4-BE49-F238E27FC236}">
                <a16:creationId xmlns:a16="http://schemas.microsoft.com/office/drawing/2014/main" id="{CFB5EF1B-616D-722B-5BF7-48BCB402849A}"/>
              </a:ext>
              <a:ext uri="{C183D7F6-B498-43B3-948B-1728B52AA6E4}">
                <adec:decorative xmlns:adec="http://schemas.microsoft.com/office/drawing/2017/decorative" val="1"/>
              </a:ext>
            </a:extLst>
          </p:cNvPr>
          <p:cNvSpPr>
            <a:spLocks/>
          </p:cNvSpPr>
          <p:nvPr/>
        </p:nvSpPr>
        <p:spPr bwMode="auto">
          <a:xfrm>
            <a:off x="586740" y="1381243"/>
            <a:ext cx="11018520" cy="5017970"/>
          </a:xfrm>
          <a:prstGeom prst="roundRect">
            <a:avLst>
              <a:gd name="adj" fmla="val 3385"/>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300"/>
              </a:spcAft>
              <a:buClrTx/>
              <a:buSzTx/>
              <a:buFontTx/>
              <a:buNone/>
              <a:tabLst/>
              <a:defRPr/>
            </a:pPr>
            <a:endParaRPr kumimoji="0" lang="en-IN" sz="1200" b="1" i="0" u="none" strike="noStrike" kern="1200" cap="none" spc="0" normalizeH="0" baseline="0" noProof="0">
              <a:ln>
                <a:noFill/>
              </a:ln>
              <a:solidFill>
                <a:srgbClr val="0078D4"/>
              </a:solidFill>
              <a:effectLst/>
              <a:uLnTx/>
              <a:uFillTx/>
              <a:latin typeface="Segoe UI Semibold"/>
              <a:ea typeface="+mn-ea"/>
              <a:cs typeface="Segoe UI"/>
            </a:endParaRPr>
          </a:p>
        </p:txBody>
      </p:sp>
      <p:pic>
        <p:nvPicPr>
          <p:cNvPr id="228" name="Picture 227" descr="A person in a black shirt smiling is the starting point of the infographic">
            <a:extLst>
              <a:ext uri="{FF2B5EF4-FFF2-40B4-BE49-F238E27FC236}">
                <a16:creationId xmlns:a16="http://schemas.microsoft.com/office/drawing/2014/main" id="{815B37DE-0A12-E93A-14FB-80A432DBEF56}"/>
              </a:ext>
              <a:ext uri="{C183D7F6-B498-43B3-948B-1728B52AA6E4}">
                <adec:decorative xmlns:adec="http://schemas.microsoft.com/office/drawing/2017/decorative" val="0"/>
              </a:ext>
            </a:extLst>
          </p:cNvPr>
          <p:cNvPicPr>
            <a:picLocks noChangeAspect="1"/>
          </p:cNvPicPr>
          <p:nvPr/>
        </p:nvPicPr>
        <p:blipFill rotWithShape="1">
          <a:blip r:embed="rId5"/>
          <a:srcRect l="7986" t="12923" r="24479" b="42054"/>
          <a:stretch/>
        </p:blipFill>
        <p:spPr>
          <a:xfrm>
            <a:off x="1575500" y="3239440"/>
            <a:ext cx="1162801" cy="1162800"/>
          </a:xfrm>
          <a:prstGeom prst="ellipse">
            <a:avLst/>
          </a:prstGeom>
          <a:solidFill>
            <a:schemeClr val="bg1"/>
          </a:solidFill>
          <a:ln w="14684" cap="flat">
            <a:noFill/>
            <a:prstDash val="solid"/>
            <a:miter/>
          </a:ln>
          <a:effectLst/>
        </p:spPr>
      </p:pic>
      <p:grpSp>
        <p:nvGrpSpPr>
          <p:cNvPr id="229" name="Group 228" descr="Arrowing going back-and-forth between the person and Copilot">
            <a:extLst>
              <a:ext uri="{FF2B5EF4-FFF2-40B4-BE49-F238E27FC236}">
                <a16:creationId xmlns:a16="http://schemas.microsoft.com/office/drawing/2014/main" id="{3AEB6FCA-BFEA-C261-4E88-FE829F2F09F1}"/>
              </a:ext>
              <a:ext uri="{C183D7F6-B498-43B3-948B-1728B52AA6E4}">
                <adec:decorative xmlns:adec="http://schemas.microsoft.com/office/drawing/2017/decorative" val="0"/>
              </a:ext>
            </a:extLst>
          </p:cNvPr>
          <p:cNvGrpSpPr/>
          <p:nvPr/>
        </p:nvGrpSpPr>
        <p:grpSpPr>
          <a:xfrm>
            <a:off x="3243249" y="3651338"/>
            <a:ext cx="1043807" cy="339829"/>
            <a:chOff x="16892579" y="9293170"/>
            <a:chExt cx="2858461" cy="930620"/>
          </a:xfrm>
        </p:grpSpPr>
        <p:grpSp>
          <p:nvGrpSpPr>
            <p:cNvPr id="230" name="Group 229">
              <a:extLst>
                <a:ext uri="{FF2B5EF4-FFF2-40B4-BE49-F238E27FC236}">
                  <a16:creationId xmlns:a16="http://schemas.microsoft.com/office/drawing/2014/main" id="{BB4509D9-CF8F-43C2-D5BB-2F524D1417C2}"/>
                </a:ext>
              </a:extLst>
            </p:cNvPr>
            <p:cNvGrpSpPr/>
            <p:nvPr/>
          </p:nvGrpSpPr>
          <p:grpSpPr>
            <a:xfrm>
              <a:off x="16892579" y="9293170"/>
              <a:ext cx="2492701" cy="463291"/>
              <a:chOff x="16892579" y="9293170"/>
              <a:chExt cx="2492701" cy="463291"/>
            </a:xfrm>
          </p:grpSpPr>
          <p:grpSp>
            <p:nvGrpSpPr>
              <p:cNvPr id="309" name="Group 308">
                <a:extLst>
                  <a:ext uri="{FF2B5EF4-FFF2-40B4-BE49-F238E27FC236}">
                    <a16:creationId xmlns:a16="http://schemas.microsoft.com/office/drawing/2014/main" id="{437298A5-1B38-0B13-B7FF-1F5063E5C447}"/>
                  </a:ext>
                </a:extLst>
              </p:cNvPr>
              <p:cNvGrpSpPr>
                <a:grpSpLocks noChangeAspect="1"/>
              </p:cNvGrpSpPr>
              <p:nvPr/>
            </p:nvGrpSpPr>
            <p:grpSpPr>
              <a:xfrm rot="16200000" flipH="1">
                <a:off x="16758939" y="9426810"/>
                <a:ext cx="463291" cy="196011"/>
                <a:chOff x="24942308" y="2917288"/>
                <a:chExt cx="1321816" cy="559246"/>
              </a:xfrm>
            </p:grpSpPr>
            <p:cxnSp>
              <p:nvCxnSpPr>
                <p:cNvPr id="316" name="Straight Connector 315">
                  <a:extLst>
                    <a:ext uri="{FF2B5EF4-FFF2-40B4-BE49-F238E27FC236}">
                      <a16:creationId xmlns:a16="http://schemas.microsoft.com/office/drawing/2014/main" id="{8D8F8F70-4536-C76A-949B-D038BC93C275}"/>
                    </a:ext>
                    <a:ext uri="{C183D7F6-B498-43B3-948B-1728B52AA6E4}">
                      <adec:decorative xmlns:adec="http://schemas.microsoft.com/office/drawing/2017/decorative" val="1"/>
                    </a:ext>
                  </a:extLst>
                </p:cNvPr>
                <p:cNvCxnSpPr>
                  <a:cxnSpLocks/>
                </p:cNvCxnSpPr>
                <p:nvPr/>
              </p:nvCxnSpPr>
              <p:spPr>
                <a:xfrm rot="10800000">
                  <a:off x="25603203" y="2917288"/>
                  <a:ext cx="660921" cy="559239"/>
                </a:xfrm>
                <a:prstGeom prst="line">
                  <a:avLst/>
                </a:prstGeom>
                <a:noFill/>
                <a:ln w="19050" cap="rnd" cmpd="sng" algn="ctr">
                  <a:solidFill>
                    <a:srgbClr val="000000"/>
                  </a:solidFill>
                  <a:prstDash val="solid"/>
                  <a:headEnd type="none" w="lg" len="med"/>
                  <a:tailEnd type="none" w="lg" len="med"/>
                </a:ln>
                <a:effectLst/>
              </p:spPr>
            </p:cxnSp>
            <p:cxnSp>
              <p:nvCxnSpPr>
                <p:cNvPr id="317" name="Straight Connector 316">
                  <a:extLst>
                    <a:ext uri="{FF2B5EF4-FFF2-40B4-BE49-F238E27FC236}">
                      <a16:creationId xmlns:a16="http://schemas.microsoft.com/office/drawing/2014/main" id="{1A97FFEF-731D-B54C-B8C7-31C510C13C3F}"/>
                    </a:ext>
                    <a:ext uri="{C183D7F6-B498-43B3-948B-1728B52AA6E4}">
                      <adec:decorative xmlns:adec="http://schemas.microsoft.com/office/drawing/2017/decorative" val="1"/>
                    </a:ext>
                  </a:extLst>
                </p:cNvPr>
                <p:cNvCxnSpPr>
                  <a:cxnSpLocks/>
                </p:cNvCxnSpPr>
                <p:nvPr/>
              </p:nvCxnSpPr>
              <p:spPr>
                <a:xfrm rot="10800000" flipH="1">
                  <a:off x="24942308" y="2917292"/>
                  <a:ext cx="660917" cy="559242"/>
                </a:xfrm>
                <a:prstGeom prst="line">
                  <a:avLst/>
                </a:prstGeom>
                <a:noFill/>
                <a:ln w="19050" cap="rnd" cmpd="sng" algn="ctr">
                  <a:solidFill>
                    <a:srgbClr val="000000"/>
                  </a:solidFill>
                  <a:prstDash val="solid"/>
                  <a:headEnd type="none" w="lg" len="med"/>
                  <a:tailEnd type="none" w="lg" len="med"/>
                </a:ln>
                <a:effectLst/>
              </p:spPr>
            </p:cxnSp>
          </p:grpSp>
          <p:cxnSp>
            <p:nvCxnSpPr>
              <p:cNvPr id="315" name="Straight Connector 314">
                <a:extLst>
                  <a:ext uri="{FF2B5EF4-FFF2-40B4-BE49-F238E27FC236}">
                    <a16:creationId xmlns:a16="http://schemas.microsoft.com/office/drawing/2014/main" id="{3D9519CA-27E9-D371-656B-F46303DF1F0E}"/>
                  </a:ext>
                  <a:ext uri="{C183D7F6-B498-43B3-948B-1728B52AA6E4}">
                    <adec:decorative xmlns:adec="http://schemas.microsoft.com/office/drawing/2017/decorative" val="1"/>
                  </a:ext>
                </a:extLst>
              </p:cNvPr>
              <p:cNvCxnSpPr>
                <a:cxnSpLocks/>
              </p:cNvCxnSpPr>
              <p:nvPr/>
            </p:nvCxnSpPr>
            <p:spPr>
              <a:xfrm>
                <a:off x="16907819" y="9524781"/>
                <a:ext cx="2477461" cy="0"/>
              </a:xfrm>
              <a:prstGeom prst="line">
                <a:avLst/>
              </a:prstGeom>
              <a:noFill/>
              <a:ln w="19050" cap="rnd" cmpd="sng" algn="ctr">
                <a:solidFill>
                  <a:srgbClr val="000000"/>
                </a:solidFill>
                <a:prstDash val="solid"/>
                <a:headEnd type="none" w="lg" len="med"/>
                <a:tailEnd type="none" w="lg" len="sm"/>
              </a:ln>
              <a:effectLst/>
            </p:spPr>
          </p:cxnSp>
        </p:grpSp>
        <p:grpSp>
          <p:nvGrpSpPr>
            <p:cNvPr id="231" name="Group 230">
              <a:extLst>
                <a:ext uri="{FF2B5EF4-FFF2-40B4-BE49-F238E27FC236}">
                  <a16:creationId xmlns:a16="http://schemas.microsoft.com/office/drawing/2014/main" id="{30AB20A8-D515-FC48-5CAE-D34854FCBE0A}"/>
                </a:ext>
              </a:extLst>
            </p:cNvPr>
            <p:cNvGrpSpPr/>
            <p:nvPr/>
          </p:nvGrpSpPr>
          <p:grpSpPr>
            <a:xfrm rot="10800000">
              <a:off x="17258339" y="9760499"/>
              <a:ext cx="2492701" cy="463291"/>
              <a:chOff x="16892579" y="9293170"/>
              <a:chExt cx="2492701" cy="463291"/>
            </a:xfrm>
          </p:grpSpPr>
          <p:grpSp>
            <p:nvGrpSpPr>
              <p:cNvPr id="232" name="Group 231">
                <a:extLst>
                  <a:ext uri="{FF2B5EF4-FFF2-40B4-BE49-F238E27FC236}">
                    <a16:creationId xmlns:a16="http://schemas.microsoft.com/office/drawing/2014/main" id="{676D9808-5D7C-5549-ED8E-8445130CA526}"/>
                  </a:ext>
                </a:extLst>
              </p:cNvPr>
              <p:cNvGrpSpPr>
                <a:grpSpLocks noChangeAspect="1"/>
              </p:cNvGrpSpPr>
              <p:nvPr/>
            </p:nvGrpSpPr>
            <p:grpSpPr>
              <a:xfrm rot="16200000" flipH="1">
                <a:off x="16758939" y="9426810"/>
                <a:ext cx="463291" cy="196011"/>
                <a:chOff x="24942308" y="2917288"/>
                <a:chExt cx="1321816" cy="559246"/>
              </a:xfrm>
            </p:grpSpPr>
            <p:cxnSp>
              <p:nvCxnSpPr>
                <p:cNvPr id="295" name="Straight Connector 294">
                  <a:extLst>
                    <a:ext uri="{FF2B5EF4-FFF2-40B4-BE49-F238E27FC236}">
                      <a16:creationId xmlns:a16="http://schemas.microsoft.com/office/drawing/2014/main" id="{691E0E18-BF8B-3A19-C8A1-87C5F96460DC}"/>
                    </a:ext>
                    <a:ext uri="{C183D7F6-B498-43B3-948B-1728B52AA6E4}">
                      <adec:decorative xmlns:adec="http://schemas.microsoft.com/office/drawing/2017/decorative" val="1"/>
                    </a:ext>
                  </a:extLst>
                </p:cNvPr>
                <p:cNvCxnSpPr>
                  <a:cxnSpLocks/>
                </p:cNvCxnSpPr>
                <p:nvPr/>
              </p:nvCxnSpPr>
              <p:spPr>
                <a:xfrm rot="10800000">
                  <a:off x="25603203" y="2917288"/>
                  <a:ext cx="660921" cy="559239"/>
                </a:xfrm>
                <a:prstGeom prst="line">
                  <a:avLst/>
                </a:prstGeom>
                <a:noFill/>
                <a:ln w="19050" cap="rnd" cmpd="sng" algn="ctr">
                  <a:solidFill>
                    <a:srgbClr val="000000"/>
                  </a:solidFill>
                  <a:prstDash val="solid"/>
                  <a:headEnd type="none" w="lg" len="med"/>
                  <a:tailEnd type="none" w="lg" len="med"/>
                </a:ln>
                <a:effectLst/>
              </p:spPr>
            </p:cxnSp>
            <p:cxnSp>
              <p:nvCxnSpPr>
                <p:cNvPr id="296" name="Straight Connector 295">
                  <a:extLst>
                    <a:ext uri="{FF2B5EF4-FFF2-40B4-BE49-F238E27FC236}">
                      <a16:creationId xmlns:a16="http://schemas.microsoft.com/office/drawing/2014/main" id="{68D9AF7B-E103-CD7A-4C1E-1102F4AE8A6B}"/>
                    </a:ext>
                    <a:ext uri="{C183D7F6-B498-43B3-948B-1728B52AA6E4}">
                      <adec:decorative xmlns:adec="http://schemas.microsoft.com/office/drawing/2017/decorative" val="1"/>
                    </a:ext>
                  </a:extLst>
                </p:cNvPr>
                <p:cNvCxnSpPr>
                  <a:cxnSpLocks/>
                </p:cNvCxnSpPr>
                <p:nvPr/>
              </p:nvCxnSpPr>
              <p:spPr>
                <a:xfrm rot="10800000" flipH="1">
                  <a:off x="24942308" y="2917292"/>
                  <a:ext cx="660917" cy="559242"/>
                </a:xfrm>
                <a:prstGeom prst="line">
                  <a:avLst/>
                </a:prstGeom>
                <a:noFill/>
                <a:ln w="19050" cap="rnd" cmpd="sng" algn="ctr">
                  <a:solidFill>
                    <a:srgbClr val="000000"/>
                  </a:solidFill>
                  <a:prstDash val="solid"/>
                  <a:headEnd type="none" w="lg" len="med"/>
                  <a:tailEnd type="none" w="lg" len="med"/>
                </a:ln>
                <a:effectLst/>
              </p:spPr>
            </p:cxnSp>
          </p:grpSp>
          <p:cxnSp>
            <p:nvCxnSpPr>
              <p:cNvPr id="294" name="Straight Connector 293">
                <a:extLst>
                  <a:ext uri="{FF2B5EF4-FFF2-40B4-BE49-F238E27FC236}">
                    <a16:creationId xmlns:a16="http://schemas.microsoft.com/office/drawing/2014/main" id="{FCC9BCBF-9C97-0CA3-1ECB-EF45939B58EB}"/>
                  </a:ext>
                  <a:ext uri="{C183D7F6-B498-43B3-948B-1728B52AA6E4}">
                    <adec:decorative xmlns:adec="http://schemas.microsoft.com/office/drawing/2017/decorative" val="1"/>
                  </a:ext>
                </a:extLst>
              </p:cNvPr>
              <p:cNvCxnSpPr>
                <a:cxnSpLocks/>
              </p:cNvCxnSpPr>
              <p:nvPr/>
            </p:nvCxnSpPr>
            <p:spPr>
              <a:xfrm>
                <a:off x="16907819" y="9524781"/>
                <a:ext cx="2477461" cy="0"/>
              </a:xfrm>
              <a:prstGeom prst="line">
                <a:avLst/>
              </a:prstGeom>
              <a:noFill/>
              <a:ln w="19050" cap="rnd" cmpd="sng" algn="ctr">
                <a:solidFill>
                  <a:srgbClr val="000000"/>
                </a:solidFill>
                <a:prstDash val="solid"/>
                <a:headEnd type="none" w="lg" len="med"/>
                <a:tailEnd type="none" w="lg" len="sm"/>
              </a:ln>
              <a:effectLst/>
            </p:spPr>
          </p:cxnSp>
        </p:grpSp>
      </p:grpSp>
      <p:sp>
        <p:nvSpPr>
          <p:cNvPr id="227" name="Rounded Rectangle 62">
            <a:extLst>
              <a:ext uri="{FF2B5EF4-FFF2-40B4-BE49-F238E27FC236}">
                <a16:creationId xmlns:a16="http://schemas.microsoft.com/office/drawing/2014/main" id="{C90EAC0D-E454-5FE3-E858-54BA81C050CF}"/>
              </a:ext>
              <a:ext uri="{C183D7F6-B498-43B3-948B-1728B52AA6E4}">
                <adec:decorative xmlns:adec="http://schemas.microsoft.com/office/drawing/2017/decorative" val="0"/>
              </a:ext>
            </a:extLst>
          </p:cNvPr>
          <p:cNvSpPr/>
          <p:nvPr/>
        </p:nvSpPr>
        <p:spPr bwMode="auto">
          <a:xfrm>
            <a:off x="4412353" y="1966945"/>
            <a:ext cx="919002"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1800" b="0" i="0" u="none" strike="noStrike" kern="0" cap="none" spc="0" normalizeH="0" baseline="0" noProof="0">
                <a:ln>
                  <a:noFill/>
                </a:ln>
                <a:solidFill>
                  <a:srgbClr val="000000"/>
                </a:solidFill>
                <a:effectLst/>
                <a:uLnTx/>
                <a:uFillTx/>
                <a:latin typeface="Segoe UI Semibold"/>
                <a:ea typeface="+mn-ea"/>
                <a:cs typeface="Segoe Sans Display Semibold" pitchFamily="2" charset="0"/>
              </a:rPr>
              <a:t>Copilot</a:t>
            </a:r>
          </a:p>
        </p:txBody>
      </p:sp>
      <p:sp>
        <p:nvSpPr>
          <p:cNvPr id="225" name="Copilot Box - replacement" descr="Copilot">
            <a:extLst>
              <a:ext uri="{FF2B5EF4-FFF2-40B4-BE49-F238E27FC236}">
                <a16:creationId xmlns:a16="http://schemas.microsoft.com/office/drawing/2014/main" id="{A982A054-C077-9459-EED1-949240BEF4CB}"/>
              </a:ext>
              <a:ext uri="{C183D7F6-B498-43B3-948B-1728B52AA6E4}">
                <adec:decorative xmlns:adec="http://schemas.microsoft.com/office/drawing/2017/decorative" val="0"/>
              </a:ext>
            </a:extLst>
          </p:cNvPr>
          <p:cNvSpPr>
            <a:spLocks noChangeAspect="1"/>
          </p:cNvSpPr>
          <p:nvPr/>
        </p:nvSpPr>
        <p:spPr bwMode="auto">
          <a:xfrm>
            <a:off x="4064123" y="2658690"/>
            <a:ext cx="2325013" cy="2325013"/>
          </a:xfrm>
          <a:prstGeom prst="roundRect">
            <a:avLst>
              <a:gd name="adj" fmla="val 6703"/>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a:scene3d>
            <a:camera prst="orthographicFront">
              <a:rot lat="1080000" lon="3000000" rev="0"/>
            </a:camera>
            <a:lightRig rig="threePt" dir="t"/>
          </a:scene3d>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26" name="Copilot logo - replacement">
            <a:extLst>
              <a:ext uri="{FF2B5EF4-FFF2-40B4-BE49-F238E27FC236}">
                <a16:creationId xmlns:a16="http://schemas.microsoft.com/office/drawing/2014/main" id="{EA287AD1-BEAC-084E-B696-45A89DC40936}"/>
              </a:ext>
              <a:ext uri="{C183D7F6-B498-43B3-948B-1728B52AA6E4}">
                <adec:decorative xmlns:adec="http://schemas.microsoft.com/office/drawing/2017/decorative" val="1"/>
              </a:ext>
            </a:extLst>
          </p:cNvPr>
          <p:cNvSpPr>
            <a:spLocks noChangeAspect="1"/>
          </p:cNvSpPr>
          <p:nvPr/>
        </p:nvSpPr>
        <p:spPr>
          <a:xfrm>
            <a:off x="4815830" y="3460941"/>
            <a:ext cx="821608" cy="720525"/>
          </a:xfrm>
          <a:custGeom>
            <a:avLst/>
            <a:gdLst>
              <a:gd name="connsiteX0" fmla="*/ 1532660 w 1573156"/>
              <a:gd name="connsiteY0" fmla="*/ 437600 h 1379613"/>
              <a:gd name="connsiteX1" fmla="*/ 1344698 w 1573156"/>
              <a:gd name="connsiteY1" fmla="*/ 358303 h 1379613"/>
              <a:gd name="connsiteX2" fmla="*/ 1312392 w 1573156"/>
              <a:gd name="connsiteY2" fmla="*/ 358303 h 1379613"/>
              <a:gd name="connsiteX3" fmla="*/ 1299910 w 1573156"/>
              <a:gd name="connsiteY3" fmla="*/ 356100 h 1379613"/>
              <a:gd name="connsiteX4" fmla="*/ 1170686 w 1573156"/>
              <a:gd name="connsiteY4" fmla="*/ 213660 h 1379613"/>
              <a:gd name="connsiteX5" fmla="*/ 940139 w 1573156"/>
              <a:gd name="connsiteY5" fmla="*/ 0 h 1379613"/>
              <a:gd name="connsiteX6" fmla="*/ 438662 w 1573156"/>
              <a:gd name="connsiteY6" fmla="*/ 0 h 1379613"/>
              <a:gd name="connsiteX7" fmla="*/ 82562 w 1573156"/>
              <a:gd name="connsiteY7" fmla="*/ 422915 h 1379613"/>
              <a:gd name="connsiteX8" fmla="*/ 40711 w 1573156"/>
              <a:gd name="connsiteY8" fmla="*/ 942014 h 1379613"/>
              <a:gd name="connsiteX9" fmla="*/ 228673 w 1573156"/>
              <a:gd name="connsiteY9" fmla="*/ 1021310 h 1379613"/>
              <a:gd name="connsiteX10" fmla="*/ 260979 w 1573156"/>
              <a:gd name="connsiteY10" fmla="*/ 1021310 h 1379613"/>
              <a:gd name="connsiteX11" fmla="*/ 273461 w 1573156"/>
              <a:gd name="connsiteY11" fmla="*/ 1023513 h 1379613"/>
              <a:gd name="connsiteX12" fmla="*/ 402685 w 1573156"/>
              <a:gd name="connsiteY12" fmla="*/ 1165953 h 1379613"/>
              <a:gd name="connsiteX13" fmla="*/ 633232 w 1573156"/>
              <a:gd name="connsiteY13" fmla="*/ 1379613 h 1379613"/>
              <a:gd name="connsiteX14" fmla="*/ 1134709 w 1573156"/>
              <a:gd name="connsiteY14" fmla="*/ 1379613 h 1379613"/>
              <a:gd name="connsiteX15" fmla="*/ 1490809 w 1573156"/>
              <a:gd name="connsiteY15" fmla="*/ 956698 h 1379613"/>
              <a:gd name="connsiteX16" fmla="*/ 1531926 w 1573156"/>
              <a:gd name="connsiteY16" fmla="*/ 437600 h 1379613"/>
              <a:gd name="connsiteX17" fmla="*/ 940139 w 1573156"/>
              <a:gd name="connsiteY17" fmla="*/ 71954 h 1379613"/>
              <a:gd name="connsiteX18" fmla="*/ 1101669 w 1573156"/>
              <a:gd name="connsiteY18" fmla="*/ 233484 h 1379613"/>
              <a:gd name="connsiteX19" fmla="*/ 1151596 w 1573156"/>
              <a:gd name="connsiteY19" fmla="*/ 356100 h 1379613"/>
              <a:gd name="connsiteX20" fmla="*/ 882869 w 1573156"/>
              <a:gd name="connsiteY20" fmla="*/ 356100 h 1379613"/>
              <a:gd name="connsiteX21" fmla="*/ 754379 w 1573156"/>
              <a:gd name="connsiteY21" fmla="*/ 389141 h 1379613"/>
              <a:gd name="connsiteX22" fmla="*/ 775672 w 1573156"/>
              <a:gd name="connsiteY22" fmla="*/ 322326 h 1379613"/>
              <a:gd name="connsiteX23" fmla="*/ 778609 w 1573156"/>
              <a:gd name="connsiteY23" fmla="*/ 312781 h 1379613"/>
              <a:gd name="connsiteX24" fmla="*/ 861577 w 1573156"/>
              <a:gd name="connsiteY24" fmla="*/ 110134 h 1379613"/>
              <a:gd name="connsiteX25" fmla="*/ 939405 w 1573156"/>
              <a:gd name="connsiteY25" fmla="*/ 72689 h 1379613"/>
              <a:gd name="connsiteX26" fmla="*/ 1030449 w 1573156"/>
              <a:gd name="connsiteY26" fmla="*/ 428055 h 1379613"/>
              <a:gd name="connsiteX27" fmla="*/ 957760 w 1573156"/>
              <a:gd name="connsiteY27" fmla="*/ 541860 h 1379613"/>
              <a:gd name="connsiteX28" fmla="*/ 890211 w 1573156"/>
              <a:gd name="connsiteY28" fmla="*/ 762128 h 1379613"/>
              <a:gd name="connsiteX29" fmla="*/ 871856 w 1573156"/>
              <a:gd name="connsiteY29" fmla="*/ 820132 h 1379613"/>
              <a:gd name="connsiteX30" fmla="*/ 690502 w 1573156"/>
              <a:gd name="connsiteY30" fmla="*/ 951559 h 1379613"/>
              <a:gd name="connsiteX31" fmla="*/ 542922 w 1573156"/>
              <a:gd name="connsiteY31" fmla="*/ 951559 h 1379613"/>
              <a:gd name="connsiteX32" fmla="*/ 615610 w 1573156"/>
              <a:gd name="connsiteY32" fmla="*/ 837753 h 1379613"/>
              <a:gd name="connsiteX33" fmla="*/ 683159 w 1573156"/>
              <a:gd name="connsiteY33" fmla="*/ 617485 h 1379613"/>
              <a:gd name="connsiteX34" fmla="*/ 701515 w 1573156"/>
              <a:gd name="connsiteY34" fmla="*/ 559481 h 1379613"/>
              <a:gd name="connsiteX35" fmla="*/ 882869 w 1573156"/>
              <a:gd name="connsiteY35" fmla="*/ 428055 h 1379613"/>
              <a:gd name="connsiteX36" fmla="*/ 1030449 w 1573156"/>
              <a:gd name="connsiteY36" fmla="*/ 428055 h 1379613"/>
              <a:gd name="connsiteX37" fmla="*/ 99449 w 1573156"/>
              <a:gd name="connsiteY37" fmla="*/ 899429 h 1379613"/>
              <a:gd name="connsiteX38" fmla="*/ 150845 w 1573156"/>
              <a:gd name="connsiteY38" fmla="*/ 444942 h 1379613"/>
              <a:gd name="connsiteX39" fmla="*/ 438662 w 1573156"/>
              <a:gd name="connsiteY39" fmla="*/ 71954 h 1379613"/>
              <a:gd name="connsiteX40" fmla="*/ 800636 w 1573156"/>
              <a:gd name="connsiteY40" fmla="*/ 71954 h 1379613"/>
              <a:gd name="connsiteX41" fmla="*/ 710326 w 1573156"/>
              <a:gd name="connsiteY41" fmla="*/ 290754 h 1379613"/>
              <a:gd name="connsiteX42" fmla="*/ 707389 w 1573156"/>
              <a:gd name="connsiteY42" fmla="*/ 300299 h 1379613"/>
              <a:gd name="connsiteX43" fmla="*/ 614876 w 1573156"/>
              <a:gd name="connsiteY43" fmla="*/ 596193 h 1379613"/>
              <a:gd name="connsiteX44" fmla="*/ 611205 w 1573156"/>
              <a:gd name="connsiteY44" fmla="*/ 608675 h 1379613"/>
              <a:gd name="connsiteX45" fmla="*/ 611205 w 1573156"/>
              <a:gd name="connsiteY45" fmla="*/ 610143 h 1379613"/>
              <a:gd name="connsiteX46" fmla="*/ 548062 w 1573156"/>
              <a:gd name="connsiteY46" fmla="*/ 816461 h 1379613"/>
              <a:gd name="connsiteX47" fmla="*/ 365973 w 1573156"/>
              <a:gd name="connsiteY47" fmla="*/ 948622 h 1379613"/>
              <a:gd name="connsiteX48" fmla="*/ 229407 w 1573156"/>
              <a:gd name="connsiteY48" fmla="*/ 948622 h 1379613"/>
              <a:gd name="connsiteX49" fmla="*/ 99449 w 1573156"/>
              <a:gd name="connsiteY49" fmla="*/ 899429 h 1379613"/>
              <a:gd name="connsiteX50" fmla="*/ 633966 w 1573156"/>
              <a:gd name="connsiteY50" fmla="*/ 1307659 h 1379613"/>
              <a:gd name="connsiteX51" fmla="*/ 472436 w 1573156"/>
              <a:gd name="connsiteY51" fmla="*/ 1146129 h 1379613"/>
              <a:gd name="connsiteX52" fmla="*/ 422509 w 1573156"/>
              <a:gd name="connsiteY52" fmla="*/ 1023513 h 1379613"/>
              <a:gd name="connsiteX53" fmla="*/ 691236 w 1573156"/>
              <a:gd name="connsiteY53" fmla="*/ 1023513 h 1379613"/>
              <a:gd name="connsiteX54" fmla="*/ 819726 w 1573156"/>
              <a:gd name="connsiteY54" fmla="*/ 990473 h 1379613"/>
              <a:gd name="connsiteX55" fmla="*/ 798433 w 1573156"/>
              <a:gd name="connsiteY55" fmla="*/ 1057287 h 1379613"/>
              <a:gd name="connsiteX56" fmla="*/ 795496 w 1573156"/>
              <a:gd name="connsiteY56" fmla="*/ 1066098 h 1379613"/>
              <a:gd name="connsiteX57" fmla="*/ 711794 w 1573156"/>
              <a:gd name="connsiteY57" fmla="*/ 1269479 h 1379613"/>
              <a:gd name="connsiteX58" fmla="*/ 633966 w 1573156"/>
              <a:gd name="connsiteY58" fmla="*/ 1306925 h 1379613"/>
              <a:gd name="connsiteX59" fmla="*/ 1423260 w 1573156"/>
              <a:gd name="connsiteY59" fmla="*/ 934671 h 1379613"/>
              <a:gd name="connsiteX60" fmla="*/ 1135443 w 1573156"/>
              <a:gd name="connsiteY60" fmla="*/ 1307659 h 1379613"/>
              <a:gd name="connsiteX61" fmla="*/ 773469 w 1573156"/>
              <a:gd name="connsiteY61" fmla="*/ 1307659 h 1379613"/>
              <a:gd name="connsiteX62" fmla="*/ 863779 w 1573156"/>
              <a:gd name="connsiteY62" fmla="*/ 1088859 h 1379613"/>
              <a:gd name="connsiteX63" fmla="*/ 866716 w 1573156"/>
              <a:gd name="connsiteY63" fmla="*/ 1080049 h 1379613"/>
              <a:gd name="connsiteX64" fmla="*/ 959229 w 1573156"/>
              <a:gd name="connsiteY64" fmla="*/ 784155 h 1379613"/>
              <a:gd name="connsiteX65" fmla="*/ 962900 w 1573156"/>
              <a:gd name="connsiteY65" fmla="*/ 771673 h 1379613"/>
              <a:gd name="connsiteX66" fmla="*/ 962900 w 1573156"/>
              <a:gd name="connsiteY66" fmla="*/ 770205 h 1379613"/>
              <a:gd name="connsiteX67" fmla="*/ 1026778 w 1573156"/>
              <a:gd name="connsiteY67" fmla="*/ 563887 h 1379613"/>
              <a:gd name="connsiteX68" fmla="*/ 1208132 w 1573156"/>
              <a:gd name="connsiteY68" fmla="*/ 431726 h 1379613"/>
              <a:gd name="connsiteX69" fmla="*/ 1344698 w 1573156"/>
              <a:gd name="connsiteY69" fmla="*/ 431726 h 1379613"/>
              <a:gd name="connsiteX70" fmla="*/ 1474656 w 1573156"/>
              <a:gd name="connsiteY70" fmla="*/ 480919 h 1379613"/>
              <a:gd name="connsiteX71" fmla="*/ 1423260 w 1573156"/>
              <a:gd name="connsiteY71" fmla="*/ 935406 h 137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73156" h="1379613">
                <a:moveTo>
                  <a:pt x="1532660" y="437600"/>
                </a:moveTo>
                <a:cubicBezTo>
                  <a:pt x="1494480" y="385469"/>
                  <a:pt x="1431337" y="358303"/>
                  <a:pt x="1344698" y="358303"/>
                </a:cubicBezTo>
                <a:lnTo>
                  <a:pt x="1312392" y="358303"/>
                </a:lnTo>
                <a:cubicBezTo>
                  <a:pt x="1308721" y="356835"/>
                  <a:pt x="1304316" y="356100"/>
                  <a:pt x="1299910" y="356100"/>
                </a:cubicBezTo>
                <a:cubicBezTo>
                  <a:pt x="1215474" y="356100"/>
                  <a:pt x="1197853" y="306907"/>
                  <a:pt x="1170686" y="213660"/>
                </a:cubicBezTo>
                <a:cubicBezTo>
                  <a:pt x="1144988" y="123350"/>
                  <a:pt x="1109745" y="0"/>
                  <a:pt x="940139" y="0"/>
                </a:cubicBezTo>
                <a:lnTo>
                  <a:pt x="438662" y="0"/>
                </a:lnTo>
                <a:cubicBezTo>
                  <a:pt x="242623" y="0"/>
                  <a:pt x="141300" y="241561"/>
                  <a:pt x="82562" y="422915"/>
                </a:cubicBezTo>
                <a:cubicBezTo>
                  <a:pt x="25292" y="600598"/>
                  <a:pt x="-46662" y="821600"/>
                  <a:pt x="40711" y="942014"/>
                </a:cubicBezTo>
                <a:cubicBezTo>
                  <a:pt x="78890" y="994144"/>
                  <a:pt x="142034" y="1021310"/>
                  <a:pt x="228673" y="1021310"/>
                </a:cubicBezTo>
                <a:lnTo>
                  <a:pt x="260979" y="1021310"/>
                </a:lnTo>
                <a:cubicBezTo>
                  <a:pt x="264650" y="1022779"/>
                  <a:pt x="269055" y="1023513"/>
                  <a:pt x="273461" y="1023513"/>
                </a:cubicBezTo>
                <a:cubicBezTo>
                  <a:pt x="357897" y="1023513"/>
                  <a:pt x="375518" y="1072706"/>
                  <a:pt x="402685" y="1165953"/>
                </a:cubicBezTo>
                <a:cubicBezTo>
                  <a:pt x="428383" y="1256263"/>
                  <a:pt x="463625" y="1379613"/>
                  <a:pt x="633232" y="1379613"/>
                </a:cubicBezTo>
                <a:lnTo>
                  <a:pt x="1134709" y="1379613"/>
                </a:lnTo>
                <a:cubicBezTo>
                  <a:pt x="1331482" y="1379613"/>
                  <a:pt x="1432071" y="1138052"/>
                  <a:pt x="1490809" y="956698"/>
                </a:cubicBezTo>
                <a:cubicBezTo>
                  <a:pt x="1548079" y="779015"/>
                  <a:pt x="1620033" y="558013"/>
                  <a:pt x="1531926" y="437600"/>
                </a:cubicBezTo>
                <a:close/>
                <a:moveTo>
                  <a:pt x="940139" y="71954"/>
                </a:moveTo>
                <a:cubicBezTo>
                  <a:pt x="1050273" y="71954"/>
                  <a:pt x="1073034" y="132895"/>
                  <a:pt x="1101669" y="233484"/>
                </a:cubicBezTo>
                <a:cubicBezTo>
                  <a:pt x="1113416" y="273867"/>
                  <a:pt x="1126633" y="319389"/>
                  <a:pt x="1151596" y="356100"/>
                </a:cubicBezTo>
                <a:lnTo>
                  <a:pt x="882869" y="356100"/>
                </a:lnTo>
                <a:cubicBezTo>
                  <a:pt x="836613" y="356100"/>
                  <a:pt x="792559" y="367848"/>
                  <a:pt x="754379" y="389141"/>
                </a:cubicBezTo>
                <a:cubicBezTo>
                  <a:pt x="761722" y="366379"/>
                  <a:pt x="768330" y="343618"/>
                  <a:pt x="775672" y="322326"/>
                </a:cubicBezTo>
                <a:lnTo>
                  <a:pt x="778609" y="312781"/>
                </a:lnTo>
                <a:cubicBezTo>
                  <a:pt x="805775" y="226876"/>
                  <a:pt x="829271" y="153454"/>
                  <a:pt x="861577" y="110134"/>
                </a:cubicBezTo>
                <a:cubicBezTo>
                  <a:pt x="874793" y="93247"/>
                  <a:pt x="898288" y="72689"/>
                  <a:pt x="939405" y="72689"/>
                </a:cubicBezTo>
                <a:close/>
                <a:moveTo>
                  <a:pt x="1030449" y="428055"/>
                </a:moveTo>
                <a:cubicBezTo>
                  <a:pt x="997409" y="458158"/>
                  <a:pt x="971711" y="497072"/>
                  <a:pt x="957760" y="541860"/>
                </a:cubicBezTo>
                <a:cubicBezTo>
                  <a:pt x="938670" y="605003"/>
                  <a:pt x="915175" y="681363"/>
                  <a:pt x="890211" y="762128"/>
                </a:cubicBezTo>
                <a:lnTo>
                  <a:pt x="871856" y="820132"/>
                </a:lnTo>
                <a:cubicBezTo>
                  <a:pt x="847626" y="898694"/>
                  <a:pt x="774204" y="951559"/>
                  <a:pt x="690502" y="951559"/>
                </a:cubicBezTo>
                <a:lnTo>
                  <a:pt x="542922" y="951559"/>
                </a:lnTo>
                <a:cubicBezTo>
                  <a:pt x="575962" y="921455"/>
                  <a:pt x="601660" y="882541"/>
                  <a:pt x="615610" y="837753"/>
                </a:cubicBezTo>
                <a:cubicBezTo>
                  <a:pt x="634700" y="774610"/>
                  <a:pt x="658196" y="697516"/>
                  <a:pt x="683159" y="617485"/>
                </a:cubicBezTo>
                <a:lnTo>
                  <a:pt x="701515" y="559481"/>
                </a:lnTo>
                <a:cubicBezTo>
                  <a:pt x="725745" y="480919"/>
                  <a:pt x="799167" y="428055"/>
                  <a:pt x="882869" y="428055"/>
                </a:cubicBezTo>
                <a:lnTo>
                  <a:pt x="1030449" y="428055"/>
                </a:lnTo>
                <a:close/>
                <a:moveTo>
                  <a:pt x="99449" y="899429"/>
                </a:moveTo>
                <a:cubicBezTo>
                  <a:pt x="33368" y="808384"/>
                  <a:pt x="101651" y="598395"/>
                  <a:pt x="150845" y="444942"/>
                </a:cubicBezTo>
                <a:cubicBezTo>
                  <a:pt x="232344" y="193836"/>
                  <a:pt x="326325" y="71954"/>
                  <a:pt x="438662" y="71954"/>
                </a:cubicBezTo>
                <a:lnTo>
                  <a:pt x="800636" y="71954"/>
                </a:lnTo>
                <a:cubicBezTo>
                  <a:pt x="763190" y="124819"/>
                  <a:pt x="738226" y="201913"/>
                  <a:pt x="710326" y="290754"/>
                </a:cubicBezTo>
                <a:lnTo>
                  <a:pt x="707389" y="300299"/>
                </a:lnTo>
                <a:cubicBezTo>
                  <a:pt x="678754" y="391343"/>
                  <a:pt x="645714" y="496338"/>
                  <a:pt x="614876" y="596193"/>
                </a:cubicBezTo>
                <a:lnTo>
                  <a:pt x="611205" y="608675"/>
                </a:lnTo>
                <a:cubicBezTo>
                  <a:pt x="611205" y="608675"/>
                  <a:pt x="611205" y="609409"/>
                  <a:pt x="611205" y="610143"/>
                </a:cubicBezTo>
                <a:cubicBezTo>
                  <a:pt x="587710" y="685034"/>
                  <a:pt x="565683" y="756988"/>
                  <a:pt x="548062" y="816461"/>
                </a:cubicBezTo>
                <a:cubicBezTo>
                  <a:pt x="523832" y="895757"/>
                  <a:pt x="450409" y="948622"/>
                  <a:pt x="365973" y="948622"/>
                </a:cubicBezTo>
                <a:lnTo>
                  <a:pt x="229407" y="948622"/>
                </a:lnTo>
                <a:cubicBezTo>
                  <a:pt x="166263" y="948622"/>
                  <a:pt x="123678" y="932469"/>
                  <a:pt x="99449" y="899429"/>
                </a:cubicBezTo>
                <a:close/>
                <a:moveTo>
                  <a:pt x="633966" y="1307659"/>
                </a:moveTo>
                <a:cubicBezTo>
                  <a:pt x="523832" y="1307659"/>
                  <a:pt x="501071" y="1246718"/>
                  <a:pt x="472436" y="1146129"/>
                </a:cubicBezTo>
                <a:cubicBezTo>
                  <a:pt x="460689" y="1105747"/>
                  <a:pt x="447472" y="1060224"/>
                  <a:pt x="422509" y="1023513"/>
                </a:cubicBezTo>
                <a:lnTo>
                  <a:pt x="691236" y="1023513"/>
                </a:lnTo>
                <a:cubicBezTo>
                  <a:pt x="737492" y="1023513"/>
                  <a:pt x="781546" y="1011765"/>
                  <a:pt x="819726" y="990473"/>
                </a:cubicBezTo>
                <a:cubicBezTo>
                  <a:pt x="812383" y="1013234"/>
                  <a:pt x="805775" y="1035995"/>
                  <a:pt x="798433" y="1057287"/>
                </a:cubicBezTo>
                <a:lnTo>
                  <a:pt x="795496" y="1066098"/>
                </a:lnTo>
                <a:cubicBezTo>
                  <a:pt x="768330" y="1152003"/>
                  <a:pt x="744834" y="1226160"/>
                  <a:pt x="711794" y="1269479"/>
                </a:cubicBezTo>
                <a:cubicBezTo>
                  <a:pt x="698578" y="1286366"/>
                  <a:pt x="675083" y="1306925"/>
                  <a:pt x="633966" y="1306925"/>
                </a:cubicBezTo>
                <a:close/>
                <a:moveTo>
                  <a:pt x="1423260" y="934671"/>
                </a:moveTo>
                <a:cubicBezTo>
                  <a:pt x="1341761" y="1185777"/>
                  <a:pt x="1247780" y="1307659"/>
                  <a:pt x="1135443" y="1307659"/>
                </a:cubicBezTo>
                <a:lnTo>
                  <a:pt x="773469" y="1307659"/>
                </a:lnTo>
                <a:cubicBezTo>
                  <a:pt x="810915" y="1254795"/>
                  <a:pt x="835879" y="1177701"/>
                  <a:pt x="863779" y="1088859"/>
                </a:cubicBezTo>
                <a:lnTo>
                  <a:pt x="866716" y="1080049"/>
                </a:lnTo>
                <a:cubicBezTo>
                  <a:pt x="895351" y="989004"/>
                  <a:pt x="928391" y="884010"/>
                  <a:pt x="959229" y="784155"/>
                </a:cubicBezTo>
                <a:lnTo>
                  <a:pt x="962900" y="771673"/>
                </a:lnTo>
                <a:lnTo>
                  <a:pt x="962900" y="770205"/>
                </a:lnTo>
                <a:cubicBezTo>
                  <a:pt x="986395" y="695313"/>
                  <a:pt x="1008422" y="623359"/>
                  <a:pt x="1026778" y="563887"/>
                </a:cubicBezTo>
                <a:cubicBezTo>
                  <a:pt x="1051007" y="484590"/>
                  <a:pt x="1123696" y="431726"/>
                  <a:pt x="1208132" y="431726"/>
                </a:cubicBezTo>
                <a:lnTo>
                  <a:pt x="1344698" y="431726"/>
                </a:lnTo>
                <a:cubicBezTo>
                  <a:pt x="1407842" y="431726"/>
                  <a:pt x="1450427" y="447879"/>
                  <a:pt x="1474656" y="480919"/>
                </a:cubicBezTo>
                <a:cubicBezTo>
                  <a:pt x="1540737" y="571963"/>
                  <a:pt x="1472454" y="781952"/>
                  <a:pt x="1423260" y="935406"/>
                </a:cubicBezTo>
                <a:close/>
              </a:path>
            </a:pathLst>
          </a:custGeom>
          <a:solidFill>
            <a:srgbClr val="FFFFFF"/>
          </a:solidFill>
          <a:ln w="19050" cap="flat" cmpd="sng" algn="ctr">
            <a:noFill/>
            <a:prstDash val="solid"/>
            <a:headEnd type="none" w="med" len="med"/>
            <a:tailEnd type="none" w="med" len="med"/>
          </a:ln>
          <a:effectLst/>
          <a:scene3d>
            <a:camera prst="orthographicFront">
              <a:rot lat="1080000" lon="3000000" rev="0"/>
            </a:camera>
            <a:lightRig rig="threePt" dir="t"/>
          </a:scene3d>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318" name="Rounded Rectangle 62">
            <a:extLst>
              <a:ext uri="{FF2B5EF4-FFF2-40B4-BE49-F238E27FC236}">
                <a16:creationId xmlns:a16="http://schemas.microsoft.com/office/drawing/2014/main" id="{C6A66535-2145-38AA-5ED9-B67F460CE85F}"/>
              </a:ext>
              <a:ext uri="{C183D7F6-B498-43B3-948B-1728B52AA6E4}">
                <adec:decorative xmlns:adec="http://schemas.microsoft.com/office/drawing/2017/decorative" val="0"/>
              </a:ext>
            </a:extLst>
          </p:cNvPr>
          <p:cNvSpPr/>
          <p:nvPr/>
        </p:nvSpPr>
        <p:spPr bwMode="auto">
          <a:xfrm>
            <a:off x="7974210" y="1966945"/>
            <a:ext cx="1733503"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1800" b="0" i="0" u="none" strike="noStrike" kern="0" cap="none" spc="0" normalizeH="0" baseline="0" noProof="0">
                <a:ln>
                  <a:noFill/>
                </a:ln>
                <a:solidFill>
                  <a:srgbClr val="000000"/>
                </a:solidFill>
                <a:effectLst/>
                <a:uLnTx/>
                <a:uFillTx/>
                <a:latin typeface="Segoe UI Semibold"/>
                <a:ea typeface="+mn-ea"/>
                <a:cs typeface="Segoe Sans Display Semibold" pitchFamily="2" charset="0"/>
              </a:rPr>
              <a:t>Agents</a:t>
            </a:r>
          </a:p>
        </p:txBody>
      </p:sp>
      <p:grpSp>
        <p:nvGrpSpPr>
          <p:cNvPr id="40" name="!!NetworkLines">
            <a:extLst>
              <a:ext uri="{FF2B5EF4-FFF2-40B4-BE49-F238E27FC236}">
                <a16:creationId xmlns:a16="http://schemas.microsoft.com/office/drawing/2014/main" id="{473945FA-8B77-8348-BD38-FDB8B1AE8592}"/>
              </a:ext>
              <a:ext uri="{C183D7F6-B498-43B3-948B-1728B52AA6E4}">
                <adec:decorative xmlns:adec="http://schemas.microsoft.com/office/drawing/2017/decorative" val="1"/>
              </a:ext>
            </a:extLst>
          </p:cNvPr>
          <p:cNvGrpSpPr/>
          <p:nvPr/>
        </p:nvGrpSpPr>
        <p:grpSpPr>
          <a:xfrm>
            <a:off x="6385393" y="2660575"/>
            <a:ext cx="4203031" cy="2452391"/>
            <a:chOff x="26278919" y="7127751"/>
            <a:chExt cx="11858730" cy="6919351"/>
          </a:xfrm>
        </p:grpSpPr>
        <p:sp>
          <p:nvSpPr>
            <p:cNvPr id="41" name="Freeform: Shape 22">
              <a:extLst>
                <a:ext uri="{FF2B5EF4-FFF2-40B4-BE49-F238E27FC236}">
                  <a16:creationId xmlns:a16="http://schemas.microsoft.com/office/drawing/2014/main" id="{1956D224-CB50-6AA2-B5C6-B53043A6CE1F}"/>
                </a:ext>
                <a:ext uri="{C183D7F6-B498-43B3-948B-1728B52AA6E4}">
                  <adec:decorative xmlns:adec="http://schemas.microsoft.com/office/drawing/2017/decorative" val="1"/>
                </a:ext>
              </a:extLst>
            </p:cNvPr>
            <p:cNvSpPr/>
            <p:nvPr/>
          </p:nvSpPr>
          <p:spPr>
            <a:xfrm>
              <a:off x="26278919" y="7130936"/>
              <a:ext cx="4299641" cy="3471138"/>
            </a:xfrm>
            <a:custGeom>
              <a:avLst/>
              <a:gdLst>
                <a:gd name="connsiteX0" fmla="*/ 0 w 4010353"/>
                <a:gd name="connsiteY0" fmla="*/ 2428280 h 2428280"/>
                <a:gd name="connsiteX1" fmla="*/ 4010354 w 4010353"/>
                <a:gd name="connsiteY1" fmla="*/ 0 h 2428280"/>
              </a:gdLst>
              <a:ahLst/>
              <a:cxnLst>
                <a:cxn ang="0">
                  <a:pos x="connsiteX0" y="connsiteY0"/>
                </a:cxn>
                <a:cxn ang="0">
                  <a:pos x="connsiteX1" y="connsiteY1"/>
                </a:cxn>
              </a:cxnLst>
              <a:rect l="l" t="t" r="r" b="b"/>
              <a:pathLst>
                <a:path w="4010353" h="2428280">
                  <a:moveTo>
                    <a:pt x="0" y="2428280"/>
                  </a:moveTo>
                  <a:lnTo>
                    <a:pt x="4010354"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2" name="Freeform: Shape 23">
              <a:extLst>
                <a:ext uri="{FF2B5EF4-FFF2-40B4-BE49-F238E27FC236}">
                  <a16:creationId xmlns:a16="http://schemas.microsoft.com/office/drawing/2014/main" id="{670BE6E8-25A5-4B64-DAEC-158A6657CE70}"/>
                </a:ext>
                <a:ext uri="{C183D7F6-B498-43B3-948B-1728B52AA6E4}">
                  <adec:decorative xmlns:adec="http://schemas.microsoft.com/office/drawing/2017/decorative" val="1"/>
                </a:ext>
              </a:extLst>
            </p:cNvPr>
            <p:cNvSpPr/>
            <p:nvPr/>
          </p:nvSpPr>
          <p:spPr>
            <a:xfrm>
              <a:off x="26278919" y="8893798"/>
              <a:ext cx="6723610" cy="1708275"/>
            </a:xfrm>
            <a:custGeom>
              <a:avLst/>
              <a:gdLst>
                <a:gd name="connsiteX0" fmla="*/ 0 w 6271233"/>
                <a:gd name="connsiteY0" fmla="*/ 1397819 h 1397819"/>
                <a:gd name="connsiteX1" fmla="*/ 6271234 w 6271233"/>
                <a:gd name="connsiteY1" fmla="*/ 0 h 1397819"/>
              </a:gdLst>
              <a:ahLst/>
              <a:cxnLst>
                <a:cxn ang="0">
                  <a:pos x="connsiteX0" y="connsiteY0"/>
                </a:cxn>
                <a:cxn ang="0">
                  <a:pos x="connsiteX1" y="connsiteY1"/>
                </a:cxn>
              </a:cxnLst>
              <a:rect l="l" t="t" r="r" b="b"/>
              <a:pathLst>
                <a:path w="6271233" h="1397819">
                  <a:moveTo>
                    <a:pt x="0" y="1397819"/>
                  </a:moveTo>
                  <a:lnTo>
                    <a:pt x="6271234"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3" name="Freeform: Shape 28">
              <a:extLst>
                <a:ext uri="{FF2B5EF4-FFF2-40B4-BE49-F238E27FC236}">
                  <a16:creationId xmlns:a16="http://schemas.microsoft.com/office/drawing/2014/main" id="{4589C652-EA61-BF55-0FA6-025E8B70FAEC}"/>
                </a:ext>
                <a:ext uri="{C183D7F6-B498-43B3-948B-1728B52AA6E4}">
                  <adec:decorative xmlns:adec="http://schemas.microsoft.com/office/drawing/2017/decorative" val="1"/>
                </a:ext>
              </a:extLst>
            </p:cNvPr>
            <p:cNvSpPr/>
            <p:nvPr/>
          </p:nvSpPr>
          <p:spPr>
            <a:xfrm>
              <a:off x="26278919" y="10602074"/>
              <a:ext cx="4090583" cy="352768"/>
            </a:xfrm>
            <a:custGeom>
              <a:avLst/>
              <a:gdLst>
                <a:gd name="connsiteX0" fmla="*/ 0 w 5237844"/>
                <a:gd name="connsiteY0" fmla="*/ 0 h 601528"/>
                <a:gd name="connsiteX1" fmla="*/ 5237845 w 5237844"/>
                <a:gd name="connsiteY1" fmla="*/ 601528 h 601528"/>
              </a:gdLst>
              <a:ahLst/>
              <a:cxnLst>
                <a:cxn ang="0">
                  <a:pos x="connsiteX0" y="connsiteY0"/>
                </a:cxn>
                <a:cxn ang="0">
                  <a:pos x="connsiteX1" y="connsiteY1"/>
                </a:cxn>
              </a:cxnLst>
              <a:rect l="l" t="t" r="r" b="b"/>
              <a:pathLst>
                <a:path w="5237844" h="601528">
                  <a:moveTo>
                    <a:pt x="0" y="0"/>
                  </a:moveTo>
                  <a:lnTo>
                    <a:pt x="5237845" y="601528"/>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4" name="Freeform: Shape 29">
              <a:extLst>
                <a:ext uri="{FF2B5EF4-FFF2-40B4-BE49-F238E27FC236}">
                  <a16:creationId xmlns:a16="http://schemas.microsoft.com/office/drawing/2014/main" id="{52D89BC7-57F7-C478-7464-41DFC7EE422E}"/>
                </a:ext>
                <a:ext uri="{C183D7F6-B498-43B3-948B-1728B52AA6E4}">
                  <adec:decorative xmlns:adec="http://schemas.microsoft.com/office/drawing/2017/decorative" val="1"/>
                </a:ext>
              </a:extLst>
            </p:cNvPr>
            <p:cNvSpPr/>
            <p:nvPr/>
          </p:nvSpPr>
          <p:spPr>
            <a:xfrm>
              <a:off x="26278919" y="10602073"/>
              <a:ext cx="3725726" cy="3405436"/>
            </a:xfrm>
            <a:custGeom>
              <a:avLst/>
              <a:gdLst>
                <a:gd name="connsiteX0" fmla="*/ 0 w 3475052"/>
                <a:gd name="connsiteY0" fmla="*/ 0 h 2786544"/>
                <a:gd name="connsiteX1" fmla="*/ 3475052 w 3475052"/>
                <a:gd name="connsiteY1" fmla="*/ 2786545 h 2786544"/>
              </a:gdLst>
              <a:ahLst/>
              <a:cxnLst>
                <a:cxn ang="0">
                  <a:pos x="connsiteX0" y="connsiteY0"/>
                </a:cxn>
                <a:cxn ang="0">
                  <a:pos x="connsiteX1" y="connsiteY1"/>
                </a:cxn>
              </a:cxnLst>
              <a:rect l="l" t="t" r="r" b="b"/>
              <a:pathLst>
                <a:path w="3475052" h="2786544">
                  <a:moveTo>
                    <a:pt x="0" y="0"/>
                  </a:moveTo>
                  <a:lnTo>
                    <a:pt x="3475052" y="2786545"/>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5" name="Freeform: Shape 30">
              <a:extLst>
                <a:ext uri="{FF2B5EF4-FFF2-40B4-BE49-F238E27FC236}">
                  <a16:creationId xmlns:a16="http://schemas.microsoft.com/office/drawing/2014/main" id="{121E3C7C-D6EB-A6FB-A13C-397491A10B89}"/>
                </a:ext>
                <a:ext uri="{C183D7F6-B498-43B3-948B-1728B52AA6E4}">
                  <adec:decorative xmlns:adec="http://schemas.microsoft.com/office/drawing/2017/decorative" val="1"/>
                </a:ext>
              </a:extLst>
            </p:cNvPr>
            <p:cNvSpPr/>
            <p:nvPr/>
          </p:nvSpPr>
          <p:spPr>
            <a:xfrm>
              <a:off x="26278919" y="10602073"/>
              <a:ext cx="6894546" cy="3445028"/>
            </a:xfrm>
            <a:custGeom>
              <a:avLst/>
              <a:gdLst>
                <a:gd name="connsiteX0" fmla="*/ 0 w 6430668"/>
                <a:gd name="connsiteY0" fmla="*/ 0 h 2818941"/>
                <a:gd name="connsiteX1" fmla="*/ 6430669 w 6430668"/>
                <a:gd name="connsiteY1" fmla="*/ 2818942 h 2818941"/>
              </a:gdLst>
              <a:ahLst/>
              <a:cxnLst>
                <a:cxn ang="0">
                  <a:pos x="connsiteX0" y="connsiteY0"/>
                </a:cxn>
                <a:cxn ang="0">
                  <a:pos x="connsiteX1" y="connsiteY1"/>
                </a:cxn>
              </a:cxnLst>
              <a:rect l="l" t="t" r="r" b="b"/>
              <a:pathLst>
                <a:path w="6430668" h="2818941">
                  <a:moveTo>
                    <a:pt x="0" y="0"/>
                  </a:moveTo>
                  <a:lnTo>
                    <a:pt x="6430669" y="2818942"/>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6" name="Freeform: Shape 31">
              <a:extLst>
                <a:ext uri="{FF2B5EF4-FFF2-40B4-BE49-F238E27FC236}">
                  <a16:creationId xmlns:a16="http://schemas.microsoft.com/office/drawing/2014/main" id="{7C1E0904-6D50-756F-11AC-7C9836B67704}"/>
                </a:ext>
                <a:ext uri="{C183D7F6-B498-43B3-948B-1728B52AA6E4}">
                  <adec:decorative xmlns:adec="http://schemas.microsoft.com/office/drawing/2017/decorative" val="1"/>
                </a:ext>
              </a:extLst>
            </p:cNvPr>
            <p:cNvSpPr/>
            <p:nvPr/>
          </p:nvSpPr>
          <p:spPr>
            <a:xfrm>
              <a:off x="30391111" y="10961209"/>
              <a:ext cx="2782355" cy="3085893"/>
            </a:xfrm>
            <a:custGeom>
              <a:avLst/>
              <a:gdLst>
                <a:gd name="connsiteX0" fmla="*/ 0 w 1192823"/>
                <a:gd name="connsiteY0" fmla="*/ 0 h 2217413"/>
                <a:gd name="connsiteX1" fmla="*/ 1192823 w 1192823"/>
                <a:gd name="connsiteY1" fmla="*/ 2217414 h 2217413"/>
              </a:gdLst>
              <a:ahLst/>
              <a:cxnLst>
                <a:cxn ang="0">
                  <a:pos x="connsiteX0" y="connsiteY0"/>
                </a:cxn>
                <a:cxn ang="0">
                  <a:pos x="connsiteX1" y="connsiteY1"/>
                </a:cxn>
              </a:cxnLst>
              <a:rect l="l" t="t" r="r" b="b"/>
              <a:pathLst>
                <a:path w="1192823" h="2217413">
                  <a:moveTo>
                    <a:pt x="0" y="0"/>
                  </a:moveTo>
                  <a:lnTo>
                    <a:pt x="1192823" y="2217414"/>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7" name="Freeform: Shape 32">
              <a:extLst>
                <a:ext uri="{FF2B5EF4-FFF2-40B4-BE49-F238E27FC236}">
                  <a16:creationId xmlns:a16="http://schemas.microsoft.com/office/drawing/2014/main" id="{6E44CC1F-99EE-8CEB-89F6-E66FE4074AF1}"/>
                </a:ext>
                <a:ext uri="{C183D7F6-B498-43B3-948B-1728B52AA6E4}">
                  <adec:decorative xmlns:adec="http://schemas.microsoft.com/office/drawing/2017/decorative" val="1"/>
                </a:ext>
              </a:extLst>
            </p:cNvPr>
            <p:cNvSpPr/>
            <p:nvPr/>
          </p:nvSpPr>
          <p:spPr>
            <a:xfrm>
              <a:off x="30004646" y="10961209"/>
              <a:ext cx="374168" cy="3046300"/>
            </a:xfrm>
            <a:custGeom>
              <a:avLst/>
              <a:gdLst>
                <a:gd name="connsiteX0" fmla="*/ 0 w 1762792"/>
                <a:gd name="connsiteY0" fmla="*/ 2185017 h 2185016"/>
                <a:gd name="connsiteX1" fmla="*/ 1762793 w 1762792"/>
                <a:gd name="connsiteY1" fmla="*/ 0 h 2185016"/>
              </a:gdLst>
              <a:ahLst/>
              <a:cxnLst>
                <a:cxn ang="0">
                  <a:pos x="connsiteX0" y="connsiteY0"/>
                </a:cxn>
                <a:cxn ang="0">
                  <a:pos x="connsiteX1" y="connsiteY1"/>
                </a:cxn>
              </a:cxnLst>
              <a:rect l="l" t="t" r="r" b="b"/>
              <a:pathLst>
                <a:path w="1762792" h="2185016">
                  <a:moveTo>
                    <a:pt x="0" y="2185017"/>
                  </a:moveTo>
                  <a:lnTo>
                    <a:pt x="1762793"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8" name="Freeform: Shape 33">
              <a:extLst>
                <a:ext uri="{FF2B5EF4-FFF2-40B4-BE49-F238E27FC236}">
                  <a16:creationId xmlns:a16="http://schemas.microsoft.com/office/drawing/2014/main" id="{0DD3EA4A-72BB-87E3-0F12-1C44E3E0BFE6}"/>
                </a:ext>
                <a:ext uri="{C183D7F6-B498-43B3-948B-1728B52AA6E4}">
                  <adec:decorative xmlns:adec="http://schemas.microsoft.com/office/drawing/2017/decorative" val="1"/>
                </a:ext>
              </a:extLst>
            </p:cNvPr>
            <p:cNvSpPr/>
            <p:nvPr/>
          </p:nvSpPr>
          <p:spPr>
            <a:xfrm>
              <a:off x="30004645" y="14007510"/>
              <a:ext cx="3168819" cy="39592"/>
            </a:xfrm>
            <a:custGeom>
              <a:avLst/>
              <a:gdLst>
                <a:gd name="connsiteX0" fmla="*/ 0 w 2955615"/>
                <a:gd name="connsiteY0" fmla="*/ 0 h 32397"/>
                <a:gd name="connsiteX1" fmla="*/ 2955616 w 2955615"/>
                <a:gd name="connsiteY1" fmla="*/ 32397 h 32397"/>
              </a:gdLst>
              <a:ahLst/>
              <a:cxnLst>
                <a:cxn ang="0">
                  <a:pos x="connsiteX0" y="connsiteY0"/>
                </a:cxn>
                <a:cxn ang="0">
                  <a:pos x="connsiteX1" y="connsiteY1"/>
                </a:cxn>
              </a:cxnLst>
              <a:rect l="l" t="t" r="r" b="b"/>
              <a:pathLst>
                <a:path w="2955615" h="32397">
                  <a:moveTo>
                    <a:pt x="0" y="0"/>
                  </a:moveTo>
                  <a:lnTo>
                    <a:pt x="2955616" y="32397"/>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9" name="Freeform: Shape 42">
              <a:extLst>
                <a:ext uri="{FF2B5EF4-FFF2-40B4-BE49-F238E27FC236}">
                  <a16:creationId xmlns:a16="http://schemas.microsoft.com/office/drawing/2014/main" id="{D4669EBB-FD48-2033-856D-C320A9C4547F}"/>
                </a:ext>
                <a:ext uri="{C183D7F6-B498-43B3-948B-1728B52AA6E4}">
                  <adec:decorative xmlns:adec="http://schemas.microsoft.com/office/drawing/2017/decorative" val="1"/>
                </a:ext>
              </a:extLst>
            </p:cNvPr>
            <p:cNvSpPr/>
            <p:nvPr/>
          </p:nvSpPr>
          <p:spPr>
            <a:xfrm flipH="1">
              <a:off x="30391111" y="7134121"/>
              <a:ext cx="197436" cy="3820720"/>
            </a:xfrm>
            <a:custGeom>
              <a:avLst/>
              <a:gdLst>
                <a:gd name="connsiteX0" fmla="*/ 1227491 w 1227491"/>
                <a:gd name="connsiteY0" fmla="*/ 3029809 h 3029808"/>
                <a:gd name="connsiteX1" fmla="*/ 0 w 1227491"/>
                <a:gd name="connsiteY1" fmla="*/ 0 h 3029808"/>
              </a:gdLst>
              <a:ahLst/>
              <a:cxnLst>
                <a:cxn ang="0">
                  <a:pos x="connsiteX0" y="connsiteY0"/>
                </a:cxn>
                <a:cxn ang="0">
                  <a:pos x="connsiteX1" y="connsiteY1"/>
                </a:cxn>
              </a:cxnLst>
              <a:rect l="l" t="t" r="r" b="b"/>
              <a:pathLst>
                <a:path w="1227491" h="3029808">
                  <a:moveTo>
                    <a:pt x="1227491" y="3029809"/>
                  </a:moveTo>
                  <a:lnTo>
                    <a:pt x="0" y="0"/>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0" name="Freeform: Shape 44">
              <a:extLst>
                <a:ext uri="{FF2B5EF4-FFF2-40B4-BE49-F238E27FC236}">
                  <a16:creationId xmlns:a16="http://schemas.microsoft.com/office/drawing/2014/main" id="{3B5170B4-838D-778A-01EA-C54BB896B2B1}"/>
                </a:ext>
                <a:ext uri="{C183D7F6-B498-43B3-948B-1728B52AA6E4}">
                  <adec:decorative xmlns:adec="http://schemas.microsoft.com/office/drawing/2017/decorative" val="1"/>
                </a:ext>
              </a:extLst>
            </p:cNvPr>
            <p:cNvSpPr/>
            <p:nvPr/>
          </p:nvSpPr>
          <p:spPr>
            <a:xfrm flipV="1">
              <a:off x="30600169" y="7127752"/>
              <a:ext cx="5043463" cy="174465"/>
            </a:xfrm>
            <a:custGeom>
              <a:avLst/>
              <a:gdLst>
                <a:gd name="connsiteX0" fmla="*/ 0 w 4724284"/>
                <a:gd name="connsiteY0" fmla="*/ 271872 h 271871"/>
                <a:gd name="connsiteX1" fmla="*/ 4724285 w 4724284"/>
                <a:gd name="connsiteY1" fmla="*/ 0 h 271871"/>
              </a:gdLst>
              <a:ahLst/>
              <a:cxnLst>
                <a:cxn ang="0">
                  <a:pos x="connsiteX0" y="connsiteY0"/>
                </a:cxn>
                <a:cxn ang="0">
                  <a:pos x="connsiteX1" y="connsiteY1"/>
                </a:cxn>
              </a:cxnLst>
              <a:rect l="l" t="t" r="r" b="b"/>
              <a:pathLst>
                <a:path w="4724284" h="271871">
                  <a:moveTo>
                    <a:pt x="0" y="271872"/>
                  </a:moveTo>
                  <a:lnTo>
                    <a:pt x="4724285"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1" name="Freeform: Shape 54">
              <a:extLst>
                <a:ext uri="{FF2B5EF4-FFF2-40B4-BE49-F238E27FC236}">
                  <a16:creationId xmlns:a16="http://schemas.microsoft.com/office/drawing/2014/main" id="{BE11F562-BCE9-7BF4-94B3-9D198C197F82}"/>
                </a:ext>
                <a:ext uri="{C183D7F6-B498-43B3-948B-1728B52AA6E4}">
                  <adec:decorative xmlns:adec="http://schemas.microsoft.com/office/drawing/2017/decorative" val="1"/>
                </a:ext>
              </a:extLst>
            </p:cNvPr>
            <p:cNvSpPr/>
            <p:nvPr/>
          </p:nvSpPr>
          <p:spPr>
            <a:xfrm>
              <a:off x="33002529" y="7302217"/>
              <a:ext cx="2641102" cy="1591580"/>
            </a:xfrm>
            <a:custGeom>
              <a:avLst/>
              <a:gdLst>
                <a:gd name="connsiteX0" fmla="*/ 2463405 w 2463404"/>
                <a:gd name="connsiteY0" fmla="*/ 0 h 1302332"/>
                <a:gd name="connsiteX1" fmla="*/ 0 w 2463404"/>
                <a:gd name="connsiteY1" fmla="*/ 1302333 h 1302332"/>
              </a:gdLst>
              <a:ahLst/>
              <a:cxnLst>
                <a:cxn ang="0">
                  <a:pos x="connsiteX0" y="connsiteY0"/>
                </a:cxn>
                <a:cxn ang="0">
                  <a:pos x="connsiteX1" y="connsiteY1"/>
                </a:cxn>
              </a:cxnLst>
              <a:rect l="l" t="t" r="r" b="b"/>
              <a:pathLst>
                <a:path w="2463404" h="1302332">
                  <a:moveTo>
                    <a:pt x="2463405" y="0"/>
                  </a:moveTo>
                  <a:lnTo>
                    <a:pt x="0" y="1302333"/>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2" name="Freeform: Shape 55">
              <a:extLst>
                <a:ext uri="{FF2B5EF4-FFF2-40B4-BE49-F238E27FC236}">
                  <a16:creationId xmlns:a16="http://schemas.microsoft.com/office/drawing/2014/main" id="{886EDDE2-6804-7A03-A752-94B3017A0F1B}"/>
                </a:ext>
                <a:ext uri="{C183D7F6-B498-43B3-948B-1728B52AA6E4}">
                  <adec:decorative xmlns:adec="http://schemas.microsoft.com/office/drawing/2017/decorative" val="1"/>
                </a:ext>
              </a:extLst>
            </p:cNvPr>
            <p:cNvSpPr/>
            <p:nvPr/>
          </p:nvSpPr>
          <p:spPr>
            <a:xfrm>
              <a:off x="30578560" y="7127751"/>
              <a:ext cx="2423969" cy="1766046"/>
            </a:xfrm>
            <a:custGeom>
              <a:avLst/>
              <a:gdLst>
                <a:gd name="connsiteX0" fmla="*/ 0 w 2260879"/>
                <a:gd name="connsiteY0" fmla="*/ 0 h 1030460"/>
                <a:gd name="connsiteX1" fmla="*/ 2260880 w 2260879"/>
                <a:gd name="connsiteY1" fmla="*/ 1030461 h 1030460"/>
              </a:gdLst>
              <a:ahLst/>
              <a:cxnLst>
                <a:cxn ang="0">
                  <a:pos x="connsiteX0" y="connsiteY0"/>
                </a:cxn>
                <a:cxn ang="0">
                  <a:pos x="connsiteX1" y="connsiteY1"/>
                </a:cxn>
              </a:cxnLst>
              <a:rect l="l" t="t" r="r" b="b"/>
              <a:pathLst>
                <a:path w="2260879" h="1030460">
                  <a:moveTo>
                    <a:pt x="0" y="0"/>
                  </a:moveTo>
                  <a:lnTo>
                    <a:pt x="2260880" y="1030461"/>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3" name="Freeform: Shape 56">
              <a:extLst>
                <a:ext uri="{FF2B5EF4-FFF2-40B4-BE49-F238E27FC236}">
                  <a16:creationId xmlns:a16="http://schemas.microsoft.com/office/drawing/2014/main" id="{C5C28014-7EC7-4F6C-591F-54A3053F70CC}"/>
                </a:ext>
                <a:ext uri="{C183D7F6-B498-43B3-948B-1728B52AA6E4}">
                  <adec:decorative xmlns:adec="http://schemas.microsoft.com/office/drawing/2017/decorative" val="1"/>
                </a:ext>
              </a:extLst>
            </p:cNvPr>
            <p:cNvSpPr/>
            <p:nvPr/>
          </p:nvSpPr>
          <p:spPr>
            <a:xfrm>
              <a:off x="33002529" y="8893798"/>
              <a:ext cx="1992850" cy="2493414"/>
            </a:xfrm>
            <a:custGeom>
              <a:avLst/>
              <a:gdLst>
                <a:gd name="connsiteX0" fmla="*/ 0 w 1858767"/>
                <a:gd name="connsiteY0" fmla="*/ 0 h 2040270"/>
                <a:gd name="connsiteX1" fmla="*/ 1858767 w 1858767"/>
                <a:gd name="connsiteY1" fmla="*/ 2040271 h 2040270"/>
              </a:gdLst>
              <a:ahLst/>
              <a:cxnLst>
                <a:cxn ang="0">
                  <a:pos x="connsiteX0" y="connsiteY0"/>
                </a:cxn>
                <a:cxn ang="0">
                  <a:pos x="connsiteX1" y="connsiteY1"/>
                </a:cxn>
              </a:cxnLst>
              <a:rect l="l" t="t" r="r" b="b"/>
              <a:pathLst>
                <a:path w="1858767" h="2040270">
                  <a:moveTo>
                    <a:pt x="0" y="0"/>
                  </a:moveTo>
                  <a:lnTo>
                    <a:pt x="1858767" y="2040271"/>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4" name="Freeform: Shape 57">
              <a:extLst>
                <a:ext uri="{FF2B5EF4-FFF2-40B4-BE49-F238E27FC236}">
                  <a16:creationId xmlns:a16="http://schemas.microsoft.com/office/drawing/2014/main" id="{FDFFD7AD-F6EF-D9F9-9BC5-298B87903847}"/>
                </a:ext>
                <a:ext uri="{C183D7F6-B498-43B3-948B-1728B52AA6E4}">
                  <adec:decorative xmlns:adec="http://schemas.microsoft.com/office/drawing/2017/decorative" val="1"/>
                </a:ext>
              </a:extLst>
            </p:cNvPr>
            <p:cNvSpPr/>
            <p:nvPr/>
          </p:nvSpPr>
          <p:spPr>
            <a:xfrm>
              <a:off x="30388728" y="8893798"/>
              <a:ext cx="2613802" cy="2067413"/>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5" name="Freeform: Shape 59">
              <a:extLst>
                <a:ext uri="{FF2B5EF4-FFF2-40B4-BE49-F238E27FC236}">
                  <a16:creationId xmlns:a16="http://schemas.microsoft.com/office/drawing/2014/main" id="{93C94ACA-9B2E-5F5E-F7D9-87AA9852425E}"/>
                </a:ext>
                <a:ext uri="{C183D7F6-B498-43B3-948B-1728B52AA6E4}">
                  <adec:decorative xmlns:adec="http://schemas.microsoft.com/office/drawing/2017/decorative" val="1"/>
                </a:ext>
              </a:extLst>
            </p:cNvPr>
            <p:cNvSpPr/>
            <p:nvPr/>
          </p:nvSpPr>
          <p:spPr>
            <a:xfrm>
              <a:off x="33173465" y="11387213"/>
              <a:ext cx="1821914" cy="2659889"/>
            </a:xfrm>
            <a:custGeom>
              <a:avLst/>
              <a:gdLst>
                <a:gd name="connsiteX0" fmla="*/ 1699332 w 1699332"/>
                <a:gd name="connsiteY0" fmla="*/ 0 h 2176490"/>
                <a:gd name="connsiteX1" fmla="*/ 0 w 1699332"/>
                <a:gd name="connsiteY1" fmla="*/ 2176491 h 2176490"/>
              </a:gdLst>
              <a:ahLst/>
              <a:cxnLst>
                <a:cxn ang="0">
                  <a:pos x="connsiteX0" y="connsiteY0"/>
                </a:cxn>
                <a:cxn ang="0">
                  <a:pos x="connsiteX1" y="connsiteY1"/>
                </a:cxn>
              </a:cxnLst>
              <a:rect l="l" t="t" r="r" b="b"/>
              <a:pathLst>
                <a:path w="1699332" h="2176490">
                  <a:moveTo>
                    <a:pt x="1699332" y="0"/>
                  </a:moveTo>
                  <a:lnTo>
                    <a:pt x="0" y="2176491"/>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6" name="Freeform: Shape 60">
              <a:extLst>
                <a:ext uri="{FF2B5EF4-FFF2-40B4-BE49-F238E27FC236}">
                  <a16:creationId xmlns:a16="http://schemas.microsoft.com/office/drawing/2014/main" id="{31475431-36BF-81BD-6933-F299124113DF}"/>
                </a:ext>
                <a:ext uri="{C183D7F6-B498-43B3-948B-1728B52AA6E4}">
                  <adec:decorative xmlns:adec="http://schemas.microsoft.com/office/drawing/2017/decorative" val="1"/>
                </a:ext>
              </a:extLst>
            </p:cNvPr>
            <p:cNvSpPr/>
            <p:nvPr/>
          </p:nvSpPr>
          <p:spPr>
            <a:xfrm>
              <a:off x="34995379" y="11387213"/>
              <a:ext cx="1456811" cy="2235399"/>
            </a:xfrm>
            <a:custGeom>
              <a:avLst/>
              <a:gdLst>
                <a:gd name="connsiteX0" fmla="*/ 0 w 943485"/>
                <a:gd name="connsiteY0" fmla="*/ 0 h 2305132"/>
                <a:gd name="connsiteX1" fmla="*/ 943486 w 943485"/>
                <a:gd name="connsiteY1" fmla="*/ 2305133 h 2305132"/>
              </a:gdLst>
              <a:ahLst/>
              <a:cxnLst>
                <a:cxn ang="0">
                  <a:pos x="connsiteX0" y="connsiteY0"/>
                </a:cxn>
                <a:cxn ang="0">
                  <a:pos x="connsiteX1" y="connsiteY1"/>
                </a:cxn>
              </a:cxnLst>
              <a:rect l="l" t="t" r="r" b="b"/>
              <a:pathLst>
                <a:path w="943485" h="2305132">
                  <a:moveTo>
                    <a:pt x="0" y="0"/>
                  </a:moveTo>
                  <a:lnTo>
                    <a:pt x="943486" y="2305133"/>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7" name="Freeform: Shape 64">
              <a:extLst>
                <a:ext uri="{FF2B5EF4-FFF2-40B4-BE49-F238E27FC236}">
                  <a16:creationId xmlns:a16="http://schemas.microsoft.com/office/drawing/2014/main" id="{FBABD3A6-589E-2746-6B55-ED3CA8ABEF00}"/>
                </a:ext>
                <a:ext uri="{C183D7F6-B498-43B3-948B-1728B52AA6E4}">
                  <adec:decorative xmlns:adec="http://schemas.microsoft.com/office/drawing/2017/decorative" val="1"/>
                </a:ext>
              </a:extLst>
            </p:cNvPr>
            <p:cNvSpPr/>
            <p:nvPr/>
          </p:nvSpPr>
          <p:spPr>
            <a:xfrm>
              <a:off x="34995380" y="10450945"/>
              <a:ext cx="3142263" cy="936268"/>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8" name="Freeform: Shape 65">
              <a:extLst>
                <a:ext uri="{FF2B5EF4-FFF2-40B4-BE49-F238E27FC236}">
                  <a16:creationId xmlns:a16="http://schemas.microsoft.com/office/drawing/2014/main" id="{B3A8D05C-21C8-7BD5-228E-BF51DA9BC57D}"/>
                </a:ext>
                <a:ext uri="{C183D7F6-B498-43B3-948B-1728B52AA6E4}">
                  <adec:decorative xmlns:adec="http://schemas.microsoft.com/office/drawing/2017/decorative" val="1"/>
                </a:ext>
              </a:extLst>
            </p:cNvPr>
            <p:cNvSpPr/>
            <p:nvPr/>
          </p:nvSpPr>
          <p:spPr>
            <a:xfrm>
              <a:off x="35643634" y="7302218"/>
              <a:ext cx="2494008" cy="3135278"/>
            </a:xfrm>
            <a:custGeom>
              <a:avLst/>
              <a:gdLst>
                <a:gd name="connsiteX0" fmla="*/ 0 w 2236788"/>
                <a:gd name="connsiteY0" fmla="*/ 0 h 3171522"/>
                <a:gd name="connsiteX1" fmla="*/ 2236788 w 2236788"/>
                <a:gd name="connsiteY1" fmla="*/ 3171523 h 3171522"/>
              </a:gdLst>
              <a:ahLst/>
              <a:cxnLst>
                <a:cxn ang="0">
                  <a:pos x="connsiteX0" y="connsiteY0"/>
                </a:cxn>
                <a:cxn ang="0">
                  <a:pos x="connsiteX1" y="connsiteY1"/>
                </a:cxn>
              </a:cxnLst>
              <a:rect l="l" t="t" r="r" b="b"/>
              <a:pathLst>
                <a:path w="2236788" h="3171522">
                  <a:moveTo>
                    <a:pt x="0" y="0"/>
                  </a:moveTo>
                  <a:lnTo>
                    <a:pt x="2236788" y="3171523"/>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9" name="Freeform: Shape 66">
              <a:extLst>
                <a:ext uri="{FF2B5EF4-FFF2-40B4-BE49-F238E27FC236}">
                  <a16:creationId xmlns:a16="http://schemas.microsoft.com/office/drawing/2014/main" id="{10277C0B-B356-D916-520D-235B5D2CF99C}"/>
                </a:ext>
                <a:ext uri="{C183D7F6-B498-43B3-948B-1728B52AA6E4}">
                  <adec:decorative xmlns:adec="http://schemas.microsoft.com/office/drawing/2017/decorative" val="1"/>
                </a:ext>
              </a:extLst>
            </p:cNvPr>
            <p:cNvSpPr/>
            <p:nvPr/>
          </p:nvSpPr>
          <p:spPr>
            <a:xfrm>
              <a:off x="34995380" y="7302217"/>
              <a:ext cx="648253" cy="4084995"/>
            </a:xfrm>
            <a:custGeom>
              <a:avLst/>
              <a:gdLst>
                <a:gd name="connsiteX0" fmla="*/ 604638 w 604637"/>
                <a:gd name="connsiteY0" fmla="*/ 0 h 3342603"/>
                <a:gd name="connsiteX1" fmla="*/ 0 w 604637"/>
                <a:gd name="connsiteY1" fmla="*/ 3342603 h 3342603"/>
              </a:gdLst>
              <a:ahLst/>
              <a:cxnLst>
                <a:cxn ang="0">
                  <a:pos x="connsiteX0" y="connsiteY0"/>
                </a:cxn>
                <a:cxn ang="0">
                  <a:pos x="connsiteX1" y="connsiteY1"/>
                </a:cxn>
              </a:cxnLst>
              <a:rect l="l" t="t" r="r" b="b"/>
              <a:pathLst>
                <a:path w="604637" h="3342603">
                  <a:moveTo>
                    <a:pt x="604638" y="0"/>
                  </a:moveTo>
                  <a:lnTo>
                    <a:pt x="0" y="3342603"/>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60" name="Freeform: Shape 67">
              <a:extLst>
                <a:ext uri="{FF2B5EF4-FFF2-40B4-BE49-F238E27FC236}">
                  <a16:creationId xmlns:a16="http://schemas.microsoft.com/office/drawing/2014/main" id="{7D2C02BE-D0E0-B95C-7AF7-9B7CEC7A7FCB}"/>
                </a:ext>
                <a:ext uri="{C183D7F6-B498-43B3-948B-1728B52AA6E4}">
                  <adec:decorative xmlns:adec="http://schemas.microsoft.com/office/drawing/2017/decorative" val="1"/>
                </a:ext>
              </a:extLst>
            </p:cNvPr>
            <p:cNvSpPr/>
            <p:nvPr/>
          </p:nvSpPr>
          <p:spPr>
            <a:xfrm>
              <a:off x="33002529" y="8893799"/>
              <a:ext cx="5135120" cy="1557146"/>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61" name="Freeform: Shape 68">
              <a:extLst>
                <a:ext uri="{FF2B5EF4-FFF2-40B4-BE49-F238E27FC236}">
                  <a16:creationId xmlns:a16="http://schemas.microsoft.com/office/drawing/2014/main" id="{A2576F51-C069-765B-0B12-533AE4CA9AE4}"/>
                </a:ext>
                <a:ext uri="{C183D7F6-B498-43B3-948B-1728B52AA6E4}">
                  <adec:decorative xmlns:adec="http://schemas.microsoft.com/office/drawing/2017/decorative" val="1"/>
                </a:ext>
              </a:extLst>
            </p:cNvPr>
            <p:cNvSpPr/>
            <p:nvPr/>
          </p:nvSpPr>
          <p:spPr>
            <a:xfrm>
              <a:off x="30376853" y="10961211"/>
              <a:ext cx="4618527" cy="482093"/>
            </a:xfrm>
            <a:custGeom>
              <a:avLst/>
              <a:gdLst>
                <a:gd name="connsiteX0" fmla="*/ 0 w 2892155"/>
                <a:gd name="connsiteY0" fmla="*/ 0 h 40922"/>
                <a:gd name="connsiteX1" fmla="*/ 2892155 w 2892155"/>
                <a:gd name="connsiteY1" fmla="*/ 40923 h 40922"/>
              </a:gdLst>
              <a:ahLst/>
              <a:cxnLst>
                <a:cxn ang="0">
                  <a:pos x="connsiteX0" y="connsiteY0"/>
                </a:cxn>
                <a:cxn ang="0">
                  <a:pos x="connsiteX1" y="connsiteY1"/>
                </a:cxn>
              </a:cxnLst>
              <a:rect l="l" t="t" r="r" b="b"/>
              <a:pathLst>
                <a:path w="2892155" h="40922">
                  <a:moveTo>
                    <a:pt x="0" y="0"/>
                  </a:moveTo>
                  <a:lnTo>
                    <a:pt x="2892155" y="40923"/>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62" name="Freeform: Shape 98">
              <a:extLst>
                <a:ext uri="{FF2B5EF4-FFF2-40B4-BE49-F238E27FC236}">
                  <a16:creationId xmlns:a16="http://schemas.microsoft.com/office/drawing/2014/main" id="{8084FBAF-9A59-7C18-AEB1-E323D6EA08AC}"/>
                </a:ext>
                <a:ext uri="{C183D7F6-B498-43B3-948B-1728B52AA6E4}">
                  <adec:decorative xmlns:adec="http://schemas.microsoft.com/office/drawing/2017/decorative" val="1"/>
                </a:ext>
              </a:extLst>
            </p:cNvPr>
            <p:cNvSpPr/>
            <p:nvPr/>
          </p:nvSpPr>
          <p:spPr>
            <a:xfrm>
              <a:off x="33002529" y="8893798"/>
              <a:ext cx="170935" cy="5153304"/>
            </a:xfrm>
            <a:custGeom>
              <a:avLst/>
              <a:gdLst>
                <a:gd name="connsiteX0" fmla="*/ 0 w 159434"/>
                <a:gd name="connsiteY0" fmla="*/ 0 h 4216761"/>
                <a:gd name="connsiteX1" fmla="*/ 159435 w 159434"/>
                <a:gd name="connsiteY1" fmla="*/ 4216762 h 4216761"/>
              </a:gdLst>
              <a:ahLst/>
              <a:cxnLst>
                <a:cxn ang="0">
                  <a:pos x="connsiteX0" y="connsiteY0"/>
                </a:cxn>
                <a:cxn ang="0">
                  <a:pos x="connsiteX1" y="connsiteY1"/>
                </a:cxn>
              </a:cxnLst>
              <a:rect l="l" t="t" r="r" b="b"/>
              <a:pathLst>
                <a:path w="159434" h="4216761">
                  <a:moveTo>
                    <a:pt x="0" y="0"/>
                  </a:moveTo>
                  <a:lnTo>
                    <a:pt x="159435" y="4216762"/>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63" name="Freeform: Shape 99">
              <a:extLst>
                <a:ext uri="{FF2B5EF4-FFF2-40B4-BE49-F238E27FC236}">
                  <a16:creationId xmlns:a16="http://schemas.microsoft.com/office/drawing/2014/main" id="{6326A70A-4259-AFAC-B2EB-1934FB230AB0}"/>
                </a:ext>
                <a:ext uri="{C183D7F6-B498-43B3-948B-1728B52AA6E4}">
                  <adec:decorative xmlns:adec="http://schemas.microsoft.com/office/drawing/2017/decorative" val="1"/>
                </a:ext>
              </a:extLst>
            </p:cNvPr>
            <p:cNvSpPr/>
            <p:nvPr/>
          </p:nvSpPr>
          <p:spPr>
            <a:xfrm>
              <a:off x="36452194" y="10450945"/>
              <a:ext cx="1685447" cy="3165222"/>
            </a:xfrm>
            <a:custGeom>
              <a:avLst/>
              <a:gdLst>
                <a:gd name="connsiteX0" fmla="*/ 1897940 w 1897940"/>
                <a:gd name="connsiteY0" fmla="*/ 0 h 2476212"/>
                <a:gd name="connsiteX1" fmla="*/ 0 w 1897940"/>
                <a:gd name="connsiteY1" fmla="*/ 2476213 h 2476212"/>
              </a:gdLst>
              <a:ahLst/>
              <a:cxnLst>
                <a:cxn ang="0">
                  <a:pos x="connsiteX0" y="connsiteY0"/>
                </a:cxn>
                <a:cxn ang="0">
                  <a:pos x="connsiteX1" y="connsiteY1"/>
                </a:cxn>
              </a:cxnLst>
              <a:rect l="l" t="t" r="r" b="b"/>
              <a:pathLst>
                <a:path w="1897940" h="2476212">
                  <a:moveTo>
                    <a:pt x="1897940" y="0"/>
                  </a:moveTo>
                  <a:lnTo>
                    <a:pt x="0" y="2476213"/>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192" name="Freeform: Shape 100">
              <a:extLst>
                <a:ext uri="{FF2B5EF4-FFF2-40B4-BE49-F238E27FC236}">
                  <a16:creationId xmlns:a16="http://schemas.microsoft.com/office/drawing/2014/main" id="{3BFC9071-B328-341C-2B58-419E93ACECFB}"/>
                </a:ext>
                <a:ext uri="{C183D7F6-B498-43B3-948B-1728B52AA6E4}">
                  <adec:decorative xmlns:adec="http://schemas.microsoft.com/office/drawing/2017/decorative" val="1"/>
                </a:ext>
              </a:extLst>
            </p:cNvPr>
            <p:cNvSpPr/>
            <p:nvPr/>
          </p:nvSpPr>
          <p:spPr>
            <a:xfrm flipV="1">
              <a:off x="33173464" y="13622612"/>
              <a:ext cx="3278721" cy="424490"/>
            </a:xfrm>
            <a:custGeom>
              <a:avLst/>
              <a:gdLst>
                <a:gd name="connsiteX0" fmla="*/ 0 w 2642818"/>
                <a:gd name="connsiteY0" fmla="*/ 0 h 128641"/>
                <a:gd name="connsiteX1" fmla="*/ 2642818 w 2642818"/>
                <a:gd name="connsiteY1" fmla="*/ 128642 h 128641"/>
              </a:gdLst>
              <a:ahLst/>
              <a:cxnLst>
                <a:cxn ang="0">
                  <a:pos x="connsiteX0" y="connsiteY0"/>
                </a:cxn>
                <a:cxn ang="0">
                  <a:pos x="connsiteX1" y="connsiteY1"/>
                </a:cxn>
              </a:cxnLst>
              <a:rect l="l" t="t" r="r" b="b"/>
              <a:pathLst>
                <a:path w="2642818" h="128641">
                  <a:moveTo>
                    <a:pt x="0" y="0"/>
                  </a:moveTo>
                  <a:lnTo>
                    <a:pt x="2642818" y="128642"/>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193" name="Freeform: Shape 101">
              <a:extLst>
                <a:ext uri="{FF2B5EF4-FFF2-40B4-BE49-F238E27FC236}">
                  <a16:creationId xmlns:a16="http://schemas.microsoft.com/office/drawing/2014/main" id="{F0007131-DBF9-5518-47BB-FA07F5EA95D7}"/>
                </a:ext>
                <a:ext uri="{C183D7F6-B498-43B3-948B-1728B52AA6E4}">
                  <adec:decorative xmlns:adec="http://schemas.microsoft.com/office/drawing/2017/decorative" val="1"/>
                </a:ext>
              </a:extLst>
            </p:cNvPr>
            <p:cNvSpPr/>
            <p:nvPr/>
          </p:nvSpPr>
          <p:spPr>
            <a:xfrm>
              <a:off x="35643633" y="7302218"/>
              <a:ext cx="808560" cy="6313945"/>
            </a:xfrm>
            <a:custGeom>
              <a:avLst/>
              <a:gdLst>
                <a:gd name="connsiteX0" fmla="*/ 0 w 338847"/>
                <a:gd name="connsiteY0" fmla="*/ 0 h 5647735"/>
                <a:gd name="connsiteX1" fmla="*/ 338848 w 338847"/>
                <a:gd name="connsiteY1" fmla="*/ 5647736 h 5647735"/>
              </a:gdLst>
              <a:ahLst/>
              <a:cxnLst>
                <a:cxn ang="0">
                  <a:pos x="connsiteX0" y="connsiteY0"/>
                </a:cxn>
                <a:cxn ang="0">
                  <a:pos x="connsiteX1" y="connsiteY1"/>
                </a:cxn>
              </a:cxnLst>
              <a:rect l="l" t="t" r="r" b="b"/>
              <a:pathLst>
                <a:path w="338847" h="5647735">
                  <a:moveTo>
                    <a:pt x="0" y="0"/>
                  </a:moveTo>
                  <a:lnTo>
                    <a:pt x="338848" y="5647736"/>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194" name="Freeform: Shape 102">
              <a:extLst>
                <a:ext uri="{FF2B5EF4-FFF2-40B4-BE49-F238E27FC236}">
                  <a16:creationId xmlns:a16="http://schemas.microsoft.com/office/drawing/2014/main" id="{A54B6A56-07A7-DF47-A347-63583A5ADD61}"/>
                </a:ext>
                <a:ext uri="{C183D7F6-B498-43B3-948B-1728B52AA6E4}">
                  <adec:decorative xmlns:adec="http://schemas.microsoft.com/office/drawing/2017/decorative" val="1"/>
                </a:ext>
              </a:extLst>
            </p:cNvPr>
            <p:cNvSpPr/>
            <p:nvPr/>
          </p:nvSpPr>
          <p:spPr>
            <a:xfrm>
              <a:off x="33173465" y="10437494"/>
              <a:ext cx="4964177" cy="3609607"/>
            </a:xfrm>
            <a:custGeom>
              <a:avLst/>
              <a:gdLst>
                <a:gd name="connsiteX0" fmla="*/ 4540758 w 4540758"/>
                <a:gd name="connsiteY0" fmla="*/ 0 h 2347571"/>
                <a:gd name="connsiteX1" fmla="*/ 0 w 4540758"/>
                <a:gd name="connsiteY1" fmla="*/ 2347571 h 2347571"/>
              </a:gdLst>
              <a:ahLst/>
              <a:cxnLst>
                <a:cxn ang="0">
                  <a:pos x="connsiteX0" y="connsiteY0"/>
                </a:cxn>
                <a:cxn ang="0">
                  <a:pos x="connsiteX1" y="connsiteY1"/>
                </a:cxn>
              </a:cxnLst>
              <a:rect l="l" t="t" r="r" b="b"/>
              <a:pathLst>
                <a:path w="4540758" h="2347571">
                  <a:moveTo>
                    <a:pt x="4540758" y="0"/>
                  </a:moveTo>
                  <a:lnTo>
                    <a:pt x="0" y="2347571"/>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grpSp>
      <p:grpSp>
        <p:nvGrpSpPr>
          <p:cNvPr id="195" name="Group 194">
            <a:extLst>
              <a:ext uri="{FF2B5EF4-FFF2-40B4-BE49-F238E27FC236}">
                <a16:creationId xmlns:a16="http://schemas.microsoft.com/office/drawing/2014/main" id="{5ADBE242-1BF6-B367-1843-D5CBFBC07289}"/>
              </a:ext>
              <a:ext uri="{C183D7F6-B498-43B3-948B-1728B52AA6E4}">
                <adec:decorative xmlns:adec="http://schemas.microsoft.com/office/drawing/2017/decorative" val="1"/>
              </a:ext>
            </a:extLst>
          </p:cNvPr>
          <p:cNvGrpSpPr/>
          <p:nvPr/>
        </p:nvGrpSpPr>
        <p:grpSpPr>
          <a:xfrm>
            <a:off x="7698954" y="2447241"/>
            <a:ext cx="429790" cy="429790"/>
            <a:chOff x="36782287" y="9539321"/>
            <a:chExt cx="1796350" cy="1796350"/>
          </a:xfrm>
        </p:grpSpPr>
        <p:sp>
          <p:nvSpPr>
            <p:cNvPr id="196" name="Box">
              <a:extLst>
                <a:ext uri="{FF2B5EF4-FFF2-40B4-BE49-F238E27FC236}">
                  <a16:creationId xmlns:a16="http://schemas.microsoft.com/office/drawing/2014/main" id="{7D23AA2D-C02F-F25B-429F-1A4ECFEE47A8}"/>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197" name="Graphic 82">
              <a:extLst>
                <a:ext uri="{FF2B5EF4-FFF2-40B4-BE49-F238E27FC236}">
                  <a16:creationId xmlns:a16="http://schemas.microsoft.com/office/drawing/2014/main" id="{63127BB5-7F5D-AE19-E9FE-9A621DF61EEF}"/>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198" name="Group 197">
            <a:extLst>
              <a:ext uri="{FF2B5EF4-FFF2-40B4-BE49-F238E27FC236}">
                <a16:creationId xmlns:a16="http://schemas.microsoft.com/office/drawing/2014/main" id="{F00F0A82-EC28-CF50-D7E6-1F3946E9EF04}"/>
              </a:ext>
              <a:ext uri="{C183D7F6-B498-43B3-948B-1728B52AA6E4}">
                <adec:decorative xmlns:adec="http://schemas.microsoft.com/office/drawing/2017/decorative" val="1"/>
              </a:ext>
            </a:extLst>
          </p:cNvPr>
          <p:cNvGrpSpPr/>
          <p:nvPr/>
        </p:nvGrpSpPr>
        <p:grpSpPr>
          <a:xfrm>
            <a:off x="9486987" y="2577025"/>
            <a:ext cx="429790" cy="429790"/>
            <a:chOff x="36782287" y="9539321"/>
            <a:chExt cx="1796350" cy="1796350"/>
          </a:xfrm>
        </p:grpSpPr>
        <p:sp>
          <p:nvSpPr>
            <p:cNvPr id="199" name="Box">
              <a:extLst>
                <a:ext uri="{FF2B5EF4-FFF2-40B4-BE49-F238E27FC236}">
                  <a16:creationId xmlns:a16="http://schemas.microsoft.com/office/drawing/2014/main" id="{6C5C5ED3-0D21-2C34-9F7C-788CDD2437EF}"/>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00" name="Graphic 82">
              <a:extLst>
                <a:ext uri="{FF2B5EF4-FFF2-40B4-BE49-F238E27FC236}">
                  <a16:creationId xmlns:a16="http://schemas.microsoft.com/office/drawing/2014/main" id="{1AD97D3D-7F59-B463-6407-E205C4556C0F}"/>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01" name="Group 200">
            <a:extLst>
              <a:ext uri="{FF2B5EF4-FFF2-40B4-BE49-F238E27FC236}">
                <a16:creationId xmlns:a16="http://schemas.microsoft.com/office/drawing/2014/main" id="{B99AAD27-05EA-4878-0411-C91058083A73}"/>
              </a:ext>
              <a:ext uri="{C183D7F6-B498-43B3-948B-1728B52AA6E4}">
                <adec:decorative xmlns:adec="http://schemas.microsoft.com/office/drawing/2017/decorative" val="1"/>
              </a:ext>
            </a:extLst>
          </p:cNvPr>
          <p:cNvGrpSpPr/>
          <p:nvPr/>
        </p:nvGrpSpPr>
        <p:grpSpPr>
          <a:xfrm>
            <a:off x="8634941" y="3158650"/>
            <a:ext cx="258498" cy="258498"/>
            <a:chOff x="36782287" y="9539321"/>
            <a:chExt cx="1796350" cy="1796350"/>
          </a:xfrm>
        </p:grpSpPr>
        <p:sp>
          <p:nvSpPr>
            <p:cNvPr id="202" name="Box">
              <a:extLst>
                <a:ext uri="{FF2B5EF4-FFF2-40B4-BE49-F238E27FC236}">
                  <a16:creationId xmlns:a16="http://schemas.microsoft.com/office/drawing/2014/main" id="{4E051C30-760F-B635-EB5A-0B7971E20625}"/>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03" name="Graphic 82">
              <a:extLst>
                <a:ext uri="{FF2B5EF4-FFF2-40B4-BE49-F238E27FC236}">
                  <a16:creationId xmlns:a16="http://schemas.microsoft.com/office/drawing/2014/main" id="{8EC09126-5231-6C29-1B67-1450B297F175}"/>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04" name="Group 203" descr="An infographic depicting a network featuring organizational chart icons.">
            <a:extLst>
              <a:ext uri="{FF2B5EF4-FFF2-40B4-BE49-F238E27FC236}">
                <a16:creationId xmlns:a16="http://schemas.microsoft.com/office/drawing/2014/main" id="{567F0979-9D11-2DF1-A46D-27B3807B1A62}"/>
              </a:ext>
              <a:ext uri="{C183D7F6-B498-43B3-948B-1728B52AA6E4}">
                <adec:decorative xmlns:adec="http://schemas.microsoft.com/office/drawing/2017/decorative" val="0"/>
              </a:ext>
            </a:extLst>
          </p:cNvPr>
          <p:cNvGrpSpPr/>
          <p:nvPr/>
        </p:nvGrpSpPr>
        <p:grpSpPr>
          <a:xfrm>
            <a:off x="7533996" y="3711073"/>
            <a:ext cx="611830" cy="611830"/>
            <a:chOff x="36782287" y="9539321"/>
            <a:chExt cx="1796350" cy="1796350"/>
          </a:xfrm>
        </p:grpSpPr>
        <p:sp>
          <p:nvSpPr>
            <p:cNvPr id="205" name="Box">
              <a:extLst>
                <a:ext uri="{FF2B5EF4-FFF2-40B4-BE49-F238E27FC236}">
                  <a16:creationId xmlns:a16="http://schemas.microsoft.com/office/drawing/2014/main" id="{861C238F-39C6-A6D2-59CD-553FFFF098B9}"/>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06" name="Graphic 82">
              <a:extLst>
                <a:ext uri="{FF2B5EF4-FFF2-40B4-BE49-F238E27FC236}">
                  <a16:creationId xmlns:a16="http://schemas.microsoft.com/office/drawing/2014/main" id="{AE1EC4BD-FAC9-6F86-4CC0-B64F74E4166C}"/>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07" name="Group 206">
            <a:extLst>
              <a:ext uri="{FF2B5EF4-FFF2-40B4-BE49-F238E27FC236}">
                <a16:creationId xmlns:a16="http://schemas.microsoft.com/office/drawing/2014/main" id="{57329C39-6764-2EC0-8F14-215D2897F856}"/>
              </a:ext>
              <a:ext uri="{C183D7F6-B498-43B3-948B-1728B52AA6E4}">
                <adec:decorative xmlns:adec="http://schemas.microsoft.com/office/drawing/2017/decorative" val="1"/>
              </a:ext>
            </a:extLst>
          </p:cNvPr>
          <p:cNvGrpSpPr/>
          <p:nvPr/>
        </p:nvGrpSpPr>
        <p:grpSpPr>
          <a:xfrm>
            <a:off x="10282518" y="3527713"/>
            <a:ext cx="611830" cy="611830"/>
            <a:chOff x="36782287" y="9539321"/>
            <a:chExt cx="1796350" cy="1796350"/>
          </a:xfrm>
        </p:grpSpPr>
        <p:sp>
          <p:nvSpPr>
            <p:cNvPr id="208" name="Box">
              <a:extLst>
                <a:ext uri="{FF2B5EF4-FFF2-40B4-BE49-F238E27FC236}">
                  <a16:creationId xmlns:a16="http://schemas.microsoft.com/office/drawing/2014/main" id="{8D9DBFEA-778A-2D44-C23E-4A3B6F62BB17}"/>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09" name="Graphic 82">
              <a:extLst>
                <a:ext uri="{FF2B5EF4-FFF2-40B4-BE49-F238E27FC236}">
                  <a16:creationId xmlns:a16="http://schemas.microsoft.com/office/drawing/2014/main" id="{2D683CFE-C31C-8D54-109A-7C52DF1DEF52}"/>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0" name="Group 209">
            <a:extLst>
              <a:ext uri="{FF2B5EF4-FFF2-40B4-BE49-F238E27FC236}">
                <a16:creationId xmlns:a16="http://schemas.microsoft.com/office/drawing/2014/main" id="{6BACF9B8-5375-D1DA-82A0-E7350C085CF5}"/>
              </a:ext>
              <a:ext uri="{C183D7F6-B498-43B3-948B-1728B52AA6E4}">
                <adec:decorative xmlns:adec="http://schemas.microsoft.com/office/drawing/2017/decorative" val="1"/>
              </a:ext>
            </a:extLst>
          </p:cNvPr>
          <p:cNvGrpSpPr/>
          <p:nvPr/>
        </p:nvGrpSpPr>
        <p:grpSpPr>
          <a:xfrm>
            <a:off x="9341564" y="4043852"/>
            <a:ext cx="258498" cy="258498"/>
            <a:chOff x="36782287" y="9539321"/>
            <a:chExt cx="1796350" cy="1796350"/>
          </a:xfrm>
        </p:grpSpPr>
        <p:sp>
          <p:nvSpPr>
            <p:cNvPr id="211" name="Box">
              <a:extLst>
                <a:ext uri="{FF2B5EF4-FFF2-40B4-BE49-F238E27FC236}">
                  <a16:creationId xmlns:a16="http://schemas.microsoft.com/office/drawing/2014/main" id="{19B30438-EEE4-7AB5-88C6-16410771DA36}"/>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12" name="Graphic 82">
              <a:extLst>
                <a:ext uri="{FF2B5EF4-FFF2-40B4-BE49-F238E27FC236}">
                  <a16:creationId xmlns:a16="http://schemas.microsoft.com/office/drawing/2014/main" id="{C65CDD7E-CF0B-71B4-835C-51EC94E101BD}"/>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3" name="Group 212">
            <a:extLst>
              <a:ext uri="{FF2B5EF4-FFF2-40B4-BE49-F238E27FC236}">
                <a16:creationId xmlns:a16="http://schemas.microsoft.com/office/drawing/2014/main" id="{2C234E68-64C3-20C7-367E-5F791BC4CE72}"/>
              </a:ext>
              <a:ext uri="{C183D7F6-B498-43B3-948B-1728B52AA6E4}">
                <adec:decorative xmlns:adec="http://schemas.microsoft.com/office/drawing/2017/decorative" val="1"/>
              </a:ext>
            </a:extLst>
          </p:cNvPr>
          <p:cNvGrpSpPr/>
          <p:nvPr/>
        </p:nvGrpSpPr>
        <p:grpSpPr>
          <a:xfrm>
            <a:off x="7575929" y="4957245"/>
            <a:ext cx="258498" cy="258498"/>
            <a:chOff x="36782287" y="9539321"/>
            <a:chExt cx="1796350" cy="1796350"/>
          </a:xfrm>
        </p:grpSpPr>
        <p:sp>
          <p:nvSpPr>
            <p:cNvPr id="214" name="Box">
              <a:extLst>
                <a:ext uri="{FF2B5EF4-FFF2-40B4-BE49-F238E27FC236}">
                  <a16:creationId xmlns:a16="http://schemas.microsoft.com/office/drawing/2014/main" id="{0AC7DF0F-C9E4-138A-AE67-B849EE5978D1}"/>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15" name="Graphic 82">
              <a:extLst>
                <a:ext uri="{FF2B5EF4-FFF2-40B4-BE49-F238E27FC236}">
                  <a16:creationId xmlns:a16="http://schemas.microsoft.com/office/drawing/2014/main" id="{7FD58D1F-09C3-159C-FCDC-53F528A60F3B}"/>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6" name="Group 215">
            <a:extLst>
              <a:ext uri="{FF2B5EF4-FFF2-40B4-BE49-F238E27FC236}">
                <a16:creationId xmlns:a16="http://schemas.microsoft.com/office/drawing/2014/main" id="{EA789CBA-380E-3210-4B47-1BB686832F79}"/>
              </a:ext>
              <a:ext uri="{C183D7F6-B498-43B3-948B-1728B52AA6E4}">
                <adec:decorative xmlns:adec="http://schemas.microsoft.com/office/drawing/2017/decorative" val="1"/>
              </a:ext>
            </a:extLst>
          </p:cNvPr>
          <p:cNvGrpSpPr/>
          <p:nvPr/>
        </p:nvGrpSpPr>
        <p:grpSpPr>
          <a:xfrm>
            <a:off x="8613184" y="4881985"/>
            <a:ext cx="429790" cy="429790"/>
            <a:chOff x="36782287" y="9539321"/>
            <a:chExt cx="1796350" cy="1796350"/>
          </a:xfrm>
        </p:grpSpPr>
        <p:sp>
          <p:nvSpPr>
            <p:cNvPr id="217" name="Box">
              <a:extLst>
                <a:ext uri="{FF2B5EF4-FFF2-40B4-BE49-F238E27FC236}">
                  <a16:creationId xmlns:a16="http://schemas.microsoft.com/office/drawing/2014/main" id="{A0B097D0-9E0E-A8D8-0BDF-8AC5F16D65DC}"/>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18" name="Graphic 82">
              <a:extLst>
                <a:ext uri="{FF2B5EF4-FFF2-40B4-BE49-F238E27FC236}">
                  <a16:creationId xmlns:a16="http://schemas.microsoft.com/office/drawing/2014/main" id="{BB1DDEC2-362F-1451-3E74-016EB8B3118A}"/>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9" name="Group 218">
            <a:extLst>
              <a:ext uri="{FF2B5EF4-FFF2-40B4-BE49-F238E27FC236}">
                <a16:creationId xmlns:a16="http://schemas.microsoft.com/office/drawing/2014/main" id="{B66E083F-92D1-8597-694B-24925B0C12F7}"/>
              </a:ext>
              <a:ext uri="{C183D7F6-B498-43B3-948B-1728B52AA6E4}">
                <adec:decorative xmlns:adec="http://schemas.microsoft.com/office/drawing/2017/decorative" val="1"/>
              </a:ext>
            </a:extLst>
          </p:cNvPr>
          <p:cNvGrpSpPr/>
          <p:nvPr/>
        </p:nvGrpSpPr>
        <p:grpSpPr>
          <a:xfrm>
            <a:off x="9862398" y="4830383"/>
            <a:ext cx="258498" cy="258498"/>
            <a:chOff x="36782287" y="9539321"/>
            <a:chExt cx="1796350" cy="1796350"/>
          </a:xfrm>
        </p:grpSpPr>
        <p:sp>
          <p:nvSpPr>
            <p:cNvPr id="220" name="Box">
              <a:extLst>
                <a:ext uri="{FF2B5EF4-FFF2-40B4-BE49-F238E27FC236}">
                  <a16:creationId xmlns:a16="http://schemas.microsoft.com/office/drawing/2014/main" id="{002C8147-F034-2451-0C47-111C686843D8}"/>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21" name="Graphic 82">
              <a:extLst>
                <a:ext uri="{FF2B5EF4-FFF2-40B4-BE49-F238E27FC236}">
                  <a16:creationId xmlns:a16="http://schemas.microsoft.com/office/drawing/2014/main" id="{C6F8394F-9FEA-31E5-4D14-6B9BEB1A3E25}"/>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spTree>
    <p:extLst>
      <p:ext uri="{BB962C8B-B14F-4D97-AF65-F5344CB8AC3E}">
        <p14:creationId xmlns:p14="http://schemas.microsoft.com/office/powerpoint/2010/main" val="271041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200"/>
                                  </p:stCondLst>
                                  <p:childTnLst>
                                    <p:set>
                                      <p:cBhvr>
                                        <p:cTn id="6" dur="1" fill="hold">
                                          <p:stCondLst>
                                            <p:cond delay="0"/>
                                          </p:stCondLst>
                                        </p:cTn>
                                        <p:tgtEl>
                                          <p:spTgt spid="229"/>
                                        </p:tgtEl>
                                        <p:attrNameLst>
                                          <p:attrName>style.visibility</p:attrName>
                                        </p:attrNameLst>
                                      </p:cBhvr>
                                      <p:to>
                                        <p:strVal val="visible"/>
                                      </p:to>
                                    </p:set>
                                    <p:animEffect transition="in" filter="barn(outVertical)">
                                      <p:cBhvr>
                                        <p:cTn id="7" dur="500"/>
                                        <p:tgtEl>
                                          <p:spTgt spid="229"/>
                                        </p:tgtEl>
                                      </p:cBhvr>
                                    </p:animEffect>
                                  </p:childTnLst>
                                </p:cTn>
                              </p:par>
                              <p:par>
                                <p:cTn id="8" presetID="42" presetClass="path" presetSubtype="0" decel="100000" fill="hold" nodeType="withEffect">
                                  <p:stCondLst>
                                    <p:cond delay="200"/>
                                  </p:stCondLst>
                                  <p:childTnLst>
                                    <p:animMotion origin="layout" path="M -4.16667E-6 4.07407E-6 L -4.16667E-6 0.03541 " pathEditMode="relative" rAng="0" ptsTypes="AA">
                                      <p:cBhvr>
                                        <p:cTn id="9" dur="700" spd="-100000" fill="hold"/>
                                        <p:tgtEl>
                                          <p:spTgt spid="229"/>
                                        </p:tgtEl>
                                        <p:attrNameLst>
                                          <p:attrName>ppt_x</p:attrName>
                                          <p:attrName>ppt_y</p:attrName>
                                        </p:attrNameLst>
                                      </p:cBhvr>
                                      <p:rCtr x="0" y="1759"/>
                                    </p:animMotion>
                                  </p:childTnLst>
                                </p:cTn>
                              </p:par>
                              <p:par>
                                <p:cTn id="10" presetID="10" presetClass="entr" presetSubtype="0" fill="hold" grpId="0" nodeType="withEffect">
                                  <p:stCondLst>
                                    <p:cond delay="300"/>
                                  </p:stCondLst>
                                  <p:childTnLst>
                                    <p:set>
                                      <p:cBhvr>
                                        <p:cTn id="11" dur="1" fill="hold">
                                          <p:stCondLst>
                                            <p:cond delay="0"/>
                                          </p:stCondLst>
                                        </p:cTn>
                                        <p:tgtEl>
                                          <p:spTgt spid="225"/>
                                        </p:tgtEl>
                                        <p:attrNameLst>
                                          <p:attrName>style.visibility</p:attrName>
                                        </p:attrNameLst>
                                      </p:cBhvr>
                                      <p:to>
                                        <p:strVal val="visible"/>
                                      </p:to>
                                    </p:set>
                                    <p:animEffect transition="in" filter="fade">
                                      <p:cBhvr>
                                        <p:cTn id="12" dur="500"/>
                                        <p:tgtEl>
                                          <p:spTgt spid="225"/>
                                        </p:tgtEl>
                                      </p:cBhvr>
                                    </p:animEffect>
                                  </p:childTnLst>
                                </p:cTn>
                              </p:par>
                              <p:par>
                                <p:cTn id="13" presetID="42" presetClass="path" presetSubtype="0" decel="100000" fill="hold" grpId="1" nodeType="withEffect">
                                  <p:stCondLst>
                                    <p:cond delay="300"/>
                                  </p:stCondLst>
                                  <p:childTnLst>
                                    <p:animMotion origin="layout" path="M 4.16667E-6 4.07407E-6 L 4.16667E-6 0.03541 " pathEditMode="relative" rAng="0" ptsTypes="AA">
                                      <p:cBhvr>
                                        <p:cTn id="14" dur="700" spd="-100000" fill="hold"/>
                                        <p:tgtEl>
                                          <p:spTgt spid="225"/>
                                        </p:tgtEl>
                                        <p:attrNameLst>
                                          <p:attrName>ppt_x</p:attrName>
                                          <p:attrName>ppt_y</p:attrName>
                                        </p:attrNameLst>
                                      </p:cBhvr>
                                      <p:rCtr x="0" y="1759"/>
                                    </p:animMotion>
                                  </p:childTnLst>
                                </p:cTn>
                              </p:par>
                              <p:par>
                                <p:cTn id="15" presetID="10" presetClass="entr" presetSubtype="0" fill="hold" grpId="0" nodeType="withEffect">
                                  <p:stCondLst>
                                    <p:cond delay="300"/>
                                  </p:stCondLst>
                                  <p:childTnLst>
                                    <p:set>
                                      <p:cBhvr>
                                        <p:cTn id="16" dur="1" fill="hold">
                                          <p:stCondLst>
                                            <p:cond delay="0"/>
                                          </p:stCondLst>
                                        </p:cTn>
                                        <p:tgtEl>
                                          <p:spTgt spid="226"/>
                                        </p:tgtEl>
                                        <p:attrNameLst>
                                          <p:attrName>style.visibility</p:attrName>
                                        </p:attrNameLst>
                                      </p:cBhvr>
                                      <p:to>
                                        <p:strVal val="visible"/>
                                      </p:to>
                                    </p:set>
                                    <p:animEffect transition="in" filter="fade">
                                      <p:cBhvr>
                                        <p:cTn id="17" dur="500"/>
                                        <p:tgtEl>
                                          <p:spTgt spid="226"/>
                                        </p:tgtEl>
                                      </p:cBhvr>
                                    </p:animEffect>
                                  </p:childTnLst>
                                </p:cTn>
                              </p:par>
                              <p:par>
                                <p:cTn id="18" presetID="42" presetClass="path" presetSubtype="0" decel="100000" fill="hold" grpId="1" nodeType="withEffect">
                                  <p:stCondLst>
                                    <p:cond delay="300"/>
                                  </p:stCondLst>
                                  <p:childTnLst>
                                    <p:animMotion origin="layout" path="M 4.16667E-6 4.07407E-6 L 4.16667E-6 0.03541 " pathEditMode="relative" rAng="0" ptsTypes="AA">
                                      <p:cBhvr>
                                        <p:cTn id="19" dur="700" spd="-100000" fill="hold"/>
                                        <p:tgtEl>
                                          <p:spTgt spid="226"/>
                                        </p:tgtEl>
                                        <p:attrNameLst>
                                          <p:attrName>ppt_x</p:attrName>
                                          <p:attrName>ppt_y</p:attrName>
                                        </p:attrNameLst>
                                      </p:cBhvr>
                                      <p:rCtr x="0" y="1759"/>
                                    </p:animMotion>
                                  </p:childTnLst>
                                </p:cTn>
                              </p:par>
                              <p:par>
                                <p:cTn id="20" presetID="10" presetClass="entr" presetSubtype="0" fill="hold" grpId="0" nodeType="withEffect">
                                  <p:stCondLst>
                                    <p:cond delay="300"/>
                                  </p:stCondLst>
                                  <p:childTnLst>
                                    <p:set>
                                      <p:cBhvr>
                                        <p:cTn id="21" dur="1" fill="hold">
                                          <p:stCondLst>
                                            <p:cond delay="0"/>
                                          </p:stCondLst>
                                        </p:cTn>
                                        <p:tgtEl>
                                          <p:spTgt spid="227"/>
                                        </p:tgtEl>
                                        <p:attrNameLst>
                                          <p:attrName>style.visibility</p:attrName>
                                        </p:attrNameLst>
                                      </p:cBhvr>
                                      <p:to>
                                        <p:strVal val="visible"/>
                                      </p:to>
                                    </p:set>
                                    <p:animEffect transition="in" filter="fade">
                                      <p:cBhvr>
                                        <p:cTn id="22" dur="500"/>
                                        <p:tgtEl>
                                          <p:spTgt spid="227"/>
                                        </p:tgtEl>
                                      </p:cBhvr>
                                    </p:animEffect>
                                  </p:childTnLst>
                                </p:cTn>
                              </p:par>
                              <p:par>
                                <p:cTn id="23" presetID="42" presetClass="path" presetSubtype="0" decel="100000" fill="hold" grpId="1" nodeType="withEffect">
                                  <p:stCondLst>
                                    <p:cond delay="300"/>
                                  </p:stCondLst>
                                  <p:childTnLst>
                                    <p:animMotion origin="layout" path="M 8.33333E-7 -4.44444E-6 L 8.33333E-7 0.03542 " pathEditMode="relative" rAng="0" ptsTypes="AA">
                                      <p:cBhvr>
                                        <p:cTn id="24" dur="700" spd="-100000" fill="hold"/>
                                        <p:tgtEl>
                                          <p:spTgt spid="227"/>
                                        </p:tgtEl>
                                        <p:attrNameLst>
                                          <p:attrName>ppt_x</p:attrName>
                                          <p:attrName>ppt_y</p:attrName>
                                        </p:attrNameLst>
                                      </p:cBhvr>
                                      <p:rCtr x="0" y="1759"/>
                                    </p:animMotion>
                                  </p:childTnLst>
                                </p:cTn>
                              </p:par>
                              <p:par>
                                <p:cTn id="25" presetID="22" presetClass="entr" presetSubtype="8" fill="hold" nodeType="withEffect">
                                  <p:stCondLst>
                                    <p:cond delay="70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750"/>
                                        <p:tgtEl>
                                          <p:spTgt spid="40"/>
                                        </p:tgtEl>
                                      </p:cBhvr>
                                    </p:animEffect>
                                  </p:childTnLst>
                                </p:cTn>
                              </p:par>
                              <p:par>
                                <p:cTn id="28" presetID="42" presetClass="path" presetSubtype="0" decel="100000" fill="hold" nodeType="withEffect">
                                  <p:stCondLst>
                                    <p:cond delay="200"/>
                                  </p:stCondLst>
                                  <p:childTnLst>
                                    <p:animMotion origin="layout" path="M -3.75E-6 3.33333E-6 L -3.75E-6 0.03541 " pathEditMode="relative" rAng="0" ptsTypes="AA">
                                      <p:cBhvr>
                                        <p:cTn id="29" dur="1000" spd="-100000" fill="hold"/>
                                        <p:tgtEl>
                                          <p:spTgt spid="40"/>
                                        </p:tgtEl>
                                        <p:attrNameLst>
                                          <p:attrName>ppt_x</p:attrName>
                                          <p:attrName>ppt_y</p:attrName>
                                        </p:attrNameLst>
                                      </p:cBhvr>
                                      <p:rCtr x="0" y="1759"/>
                                    </p:animMotion>
                                  </p:childTnLst>
                                </p:cTn>
                              </p:par>
                              <p:par>
                                <p:cTn id="30" presetID="10" presetClass="entr" presetSubtype="0" fill="hold" nodeType="withEffect">
                                  <p:stCondLst>
                                    <p:cond delay="850"/>
                                  </p:stCondLst>
                                  <p:childTnLst>
                                    <p:set>
                                      <p:cBhvr>
                                        <p:cTn id="31" dur="1" fill="hold">
                                          <p:stCondLst>
                                            <p:cond delay="0"/>
                                          </p:stCondLst>
                                        </p:cTn>
                                        <p:tgtEl>
                                          <p:spTgt spid="195"/>
                                        </p:tgtEl>
                                        <p:attrNameLst>
                                          <p:attrName>style.visibility</p:attrName>
                                        </p:attrNameLst>
                                      </p:cBhvr>
                                      <p:to>
                                        <p:strVal val="visible"/>
                                      </p:to>
                                    </p:set>
                                    <p:animEffect transition="in" filter="fade">
                                      <p:cBhvr>
                                        <p:cTn id="32" dur="500"/>
                                        <p:tgtEl>
                                          <p:spTgt spid="195"/>
                                        </p:tgtEl>
                                      </p:cBhvr>
                                    </p:animEffect>
                                  </p:childTnLst>
                                </p:cTn>
                              </p:par>
                              <p:par>
                                <p:cTn id="33" presetID="6" presetClass="emph" presetSubtype="0" accel="100000" autoRev="1" fill="hold" nodeType="withEffect">
                                  <p:stCondLst>
                                    <p:cond delay="350"/>
                                  </p:stCondLst>
                                  <p:childTnLst>
                                    <p:animScale>
                                      <p:cBhvr>
                                        <p:cTn id="34" dur="500" fill="hold"/>
                                        <p:tgtEl>
                                          <p:spTgt spid="195"/>
                                        </p:tgtEl>
                                      </p:cBhvr>
                                      <p:by x="80000" y="80000"/>
                                    </p:animScale>
                                  </p:childTnLst>
                                </p:cTn>
                              </p:par>
                              <p:par>
                                <p:cTn id="35" presetID="10" presetClass="entr" presetSubtype="0" fill="hold" nodeType="withEffect">
                                  <p:stCondLst>
                                    <p:cond delay="950"/>
                                  </p:stCondLst>
                                  <p:childTnLst>
                                    <p:set>
                                      <p:cBhvr>
                                        <p:cTn id="36" dur="1" fill="hold">
                                          <p:stCondLst>
                                            <p:cond delay="0"/>
                                          </p:stCondLst>
                                        </p:cTn>
                                        <p:tgtEl>
                                          <p:spTgt spid="198"/>
                                        </p:tgtEl>
                                        <p:attrNameLst>
                                          <p:attrName>style.visibility</p:attrName>
                                        </p:attrNameLst>
                                      </p:cBhvr>
                                      <p:to>
                                        <p:strVal val="visible"/>
                                      </p:to>
                                    </p:set>
                                    <p:animEffect transition="in" filter="fade">
                                      <p:cBhvr>
                                        <p:cTn id="37" dur="500"/>
                                        <p:tgtEl>
                                          <p:spTgt spid="198"/>
                                        </p:tgtEl>
                                      </p:cBhvr>
                                    </p:animEffect>
                                  </p:childTnLst>
                                </p:cTn>
                              </p:par>
                              <p:par>
                                <p:cTn id="38" presetID="6" presetClass="emph" presetSubtype="0" accel="100000" autoRev="1" fill="hold" nodeType="withEffect">
                                  <p:stCondLst>
                                    <p:cond delay="450"/>
                                  </p:stCondLst>
                                  <p:childTnLst>
                                    <p:animScale>
                                      <p:cBhvr>
                                        <p:cTn id="39" dur="500" fill="hold"/>
                                        <p:tgtEl>
                                          <p:spTgt spid="198"/>
                                        </p:tgtEl>
                                      </p:cBhvr>
                                      <p:by x="80000" y="80000"/>
                                    </p:animScale>
                                  </p:childTnLst>
                                </p:cTn>
                              </p:par>
                              <p:par>
                                <p:cTn id="40" presetID="10" presetClass="entr" presetSubtype="0" fill="hold" nodeType="withEffect">
                                  <p:stCondLst>
                                    <p:cond delay="1100"/>
                                  </p:stCondLst>
                                  <p:childTnLst>
                                    <p:set>
                                      <p:cBhvr>
                                        <p:cTn id="41" dur="1" fill="hold">
                                          <p:stCondLst>
                                            <p:cond delay="0"/>
                                          </p:stCondLst>
                                        </p:cTn>
                                        <p:tgtEl>
                                          <p:spTgt spid="201"/>
                                        </p:tgtEl>
                                        <p:attrNameLst>
                                          <p:attrName>style.visibility</p:attrName>
                                        </p:attrNameLst>
                                      </p:cBhvr>
                                      <p:to>
                                        <p:strVal val="visible"/>
                                      </p:to>
                                    </p:set>
                                    <p:animEffect transition="in" filter="fade">
                                      <p:cBhvr>
                                        <p:cTn id="42" dur="500"/>
                                        <p:tgtEl>
                                          <p:spTgt spid="201"/>
                                        </p:tgtEl>
                                      </p:cBhvr>
                                    </p:animEffect>
                                  </p:childTnLst>
                                </p:cTn>
                              </p:par>
                              <p:par>
                                <p:cTn id="43" presetID="6" presetClass="emph" presetSubtype="0" accel="100000" autoRev="1" fill="hold" nodeType="withEffect">
                                  <p:stCondLst>
                                    <p:cond delay="600"/>
                                  </p:stCondLst>
                                  <p:childTnLst>
                                    <p:animScale>
                                      <p:cBhvr>
                                        <p:cTn id="44" dur="500" fill="hold"/>
                                        <p:tgtEl>
                                          <p:spTgt spid="201"/>
                                        </p:tgtEl>
                                      </p:cBhvr>
                                      <p:by x="80000" y="80000"/>
                                    </p:animScale>
                                  </p:childTnLst>
                                </p:cTn>
                              </p:par>
                              <p:par>
                                <p:cTn id="45" presetID="10" presetClass="entr" presetSubtype="0" fill="hold" nodeType="withEffect">
                                  <p:stCondLst>
                                    <p:cond delay="1000"/>
                                  </p:stCondLst>
                                  <p:childTnLst>
                                    <p:set>
                                      <p:cBhvr>
                                        <p:cTn id="46" dur="1" fill="hold">
                                          <p:stCondLst>
                                            <p:cond delay="0"/>
                                          </p:stCondLst>
                                        </p:cTn>
                                        <p:tgtEl>
                                          <p:spTgt spid="204"/>
                                        </p:tgtEl>
                                        <p:attrNameLst>
                                          <p:attrName>style.visibility</p:attrName>
                                        </p:attrNameLst>
                                      </p:cBhvr>
                                      <p:to>
                                        <p:strVal val="visible"/>
                                      </p:to>
                                    </p:set>
                                    <p:animEffect transition="in" filter="fade">
                                      <p:cBhvr>
                                        <p:cTn id="47" dur="500"/>
                                        <p:tgtEl>
                                          <p:spTgt spid="204"/>
                                        </p:tgtEl>
                                      </p:cBhvr>
                                    </p:animEffect>
                                  </p:childTnLst>
                                </p:cTn>
                              </p:par>
                              <p:par>
                                <p:cTn id="48" presetID="6" presetClass="emph" presetSubtype="0" accel="100000" autoRev="1" fill="hold" nodeType="withEffect">
                                  <p:stCondLst>
                                    <p:cond delay="500"/>
                                  </p:stCondLst>
                                  <p:childTnLst>
                                    <p:animScale>
                                      <p:cBhvr>
                                        <p:cTn id="49" dur="500" fill="hold"/>
                                        <p:tgtEl>
                                          <p:spTgt spid="204"/>
                                        </p:tgtEl>
                                      </p:cBhvr>
                                      <p:by x="80000" y="80000"/>
                                    </p:animScale>
                                  </p:childTnLst>
                                </p:cTn>
                              </p:par>
                              <p:par>
                                <p:cTn id="50" presetID="10" presetClass="entr" presetSubtype="0" fill="hold" nodeType="withEffect">
                                  <p:stCondLst>
                                    <p:cond delay="900"/>
                                  </p:stCondLst>
                                  <p:childTnLst>
                                    <p:set>
                                      <p:cBhvr>
                                        <p:cTn id="51" dur="1" fill="hold">
                                          <p:stCondLst>
                                            <p:cond delay="0"/>
                                          </p:stCondLst>
                                        </p:cTn>
                                        <p:tgtEl>
                                          <p:spTgt spid="210"/>
                                        </p:tgtEl>
                                        <p:attrNameLst>
                                          <p:attrName>style.visibility</p:attrName>
                                        </p:attrNameLst>
                                      </p:cBhvr>
                                      <p:to>
                                        <p:strVal val="visible"/>
                                      </p:to>
                                    </p:set>
                                    <p:animEffect transition="in" filter="fade">
                                      <p:cBhvr>
                                        <p:cTn id="52" dur="500"/>
                                        <p:tgtEl>
                                          <p:spTgt spid="210"/>
                                        </p:tgtEl>
                                      </p:cBhvr>
                                    </p:animEffect>
                                  </p:childTnLst>
                                </p:cTn>
                              </p:par>
                              <p:par>
                                <p:cTn id="53" presetID="6" presetClass="emph" presetSubtype="0" accel="100000" autoRev="1" fill="hold" nodeType="withEffect">
                                  <p:stCondLst>
                                    <p:cond delay="400"/>
                                  </p:stCondLst>
                                  <p:childTnLst>
                                    <p:animScale>
                                      <p:cBhvr>
                                        <p:cTn id="54" dur="500" fill="hold"/>
                                        <p:tgtEl>
                                          <p:spTgt spid="210"/>
                                        </p:tgtEl>
                                      </p:cBhvr>
                                      <p:by x="80000" y="80000"/>
                                    </p:animScale>
                                  </p:childTnLst>
                                </p:cTn>
                              </p:par>
                              <p:par>
                                <p:cTn id="55" presetID="10" presetClass="entr" presetSubtype="0" fill="hold" nodeType="withEffect">
                                  <p:stCondLst>
                                    <p:cond delay="1150"/>
                                  </p:stCondLst>
                                  <p:childTnLst>
                                    <p:set>
                                      <p:cBhvr>
                                        <p:cTn id="56" dur="1" fill="hold">
                                          <p:stCondLst>
                                            <p:cond delay="0"/>
                                          </p:stCondLst>
                                        </p:cTn>
                                        <p:tgtEl>
                                          <p:spTgt spid="207"/>
                                        </p:tgtEl>
                                        <p:attrNameLst>
                                          <p:attrName>style.visibility</p:attrName>
                                        </p:attrNameLst>
                                      </p:cBhvr>
                                      <p:to>
                                        <p:strVal val="visible"/>
                                      </p:to>
                                    </p:set>
                                    <p:animEffect transition="in" filter="fade">
                                      <p:cBhvr>
                                        <p:cTn id="57" dur="500"/>
                                        <p:tgtEl>
                                          <p:spTgt spid="207"/>
                                        </p:tgtEl>
                                      </p:cBhvr>
                                    </p:animEffect>
                                  </p:childTnLst>
                                </p:cTn>
                              </p:par>
                              <p:par>
                                <p:cTn id="58" presetID="6" presetClass="emph" presetSubtype="0" accel="100000" autoRev="1" fill="hold" nodeType="withEffect">
                                  <p:stCondLst>
                                    <p:cond delay="650"/>
                                  </p:stCondLst>
                                  <p:childTnLst>
                                    <p:animScale>
                                      <p:cBhvr>
                                        <p:cTn id="59" dur="500" fill="hold"/>
                                        <p:tgtEl>
                                          <p:spTgt spid="207"/>
                                        </p:tgtEl>
                                      </p:cBhvr>
                                      <p:by x="80000" y="80000"/>
                                    </p:animScale>
                                  </p:childTnLst>
                                </p:cTn>
                              </p:par>
                              <p:par>
                                <p:cTn id="60" presetID="10" presetClass="entr" presetSubtype="0" fill="hold" nodeType="withEffect">
                                  <p:stCondLst>
                                    <p:cond delay="1200"/>
                                  </p:stCondLst>
                                  <p:childTnLst>
                                    <p:set>
                                      <p:cBhvr>
                                        <p:cTn id="61" dur="1" fill="hold">
                                          <p:stCondLst>
                                            <p:cond delay="0"/>
                                          </p:stCondLst>
                                        </p:cTn>
                                        <p:tgtEl>
                                          <p:spTgt spid="213"/>
                                        </p:tgtEl>
                                        <p:attrNameLst>
                                          <p:attrName>style.visibility</p:attrName>
                                        </p:attrNameLst>
                                      </p:cBhvr>
                                      <p:to>
                                        <p:strVal val="visible"/>
                                      </p:to>
                                    </p:set>
                                    <p:animEffect transition="in" filter="fade">
                                      <p:cBhvr>
                                        <p:cTn id="62" dur="500"/>
                                        <p:tgtEl>
                                          <p:spTgt spid="213"/>
                                        </p:tgtEl>
                                      </p:cBhvr>
                                    </p:animEffect>
                                  </p:childTnLst>
                                </p:cTn>
                              </p:par>
                              <p:par>
                                <p:cTn id="63" presetID="6" presetClass="emph" presetSubtype="0" accel="100000" autoRev="1" fill="hold" nodeType="withEffect">
                                  <p:stCondLst>
                                    <p:cond delay="700"/>
                                  </p:stCondLst>
                                  <p:childTnLst>
                                    <p:animScale>
                                      <p:cBhvr>
                                        <p:cTn id="64" dur="500" fill="hold"/>
                                        <p:tgtEl>
                                          <p:spTgt spid="213"/>
                                        </p:tgtEl>
                                      </p:cBhvr>
                                      <p:by x="80000" y="80000"/>
                                    </p:animScale>
                                  </p:childTnLst>
                                </p:cTn>
                              </p:par>
                              <p:par>
                                <p:cTn id="65" presetID="10" presetClass="entr" presetSubtype="0" fill="hold" nodeType="withEffect">
                                  <p:stCondLst>
                                    <p:cond delay="1250"/>
                                  </p:stCondLst>
                                  <p:childTnLst>
                                    <p:set>
                                      <p:cBhvr>
                                        <p:cTn id="66" dur="1" fill="hold">
                                          <p:stCondLst>
                                            <p:cond delay="0"/>
                                          </p:stCondLst>
                                        </p:cTn>
                                        <p:tgtEl>
                                          <p:spTgt spid="216"/>
                                        </p:tgtEl>
                                        <p:attrNameLst>
                                          <p:attrName>style.visibility</p:attrName>
                                        </p:attrNameLst>
                                      </p:cBhvr>
                                      <p:to>
                                        <p:strVal val="visible"/>
                                      </p:to>
                                    </p:set>
                                    <p:animEffect transition="in" filter="fade">
                                      <p:cBhvr>
                                        <p:cTn id="67" dur="500"/>
                                        <p:tgtEl>
                                          <p:spTgt spid="216"/>
                                        </p:tgtEl>
                                      </p:cBhvr>
                                    </p:animEffect>
                                  </p:childTnLst>
                                </p:cTn>
                              </p:par>
                              <p:par>
                                <p:cTn id="68" presetID="6" presetClass="emph" presetSubtype="0" accel="100000" autoRev="1" fill="hold" nodeType="withEffect">
                                  <p:stCondLst>
                                    <p:cond delay="750"/>
                                  </p:stCondLst>
                                  <p:childTnLst>
                                    <p:animScale>
                                      <p:cBhvr>
                                        <p:cTn id="69" dur="500" fill="hold"/>
                                        <p:tgtEl>
                                          <p:spTgt spid="216"/>
                                        </p:tgtEl>
                                      </p:cBhvr>
                                      <p:by x="80000" y="80000"/>
                                    </p:animScale>
                                  </p:childTnLst>
                                </p:cTn>
                              </p:par>
                              <p:par>
                                <p:cTn id="70" presetID="10" presetClass="entr" presetSubtype="0" fill="hold" nodeType="withEffect">
                                  <p:stCondLst>
                                    <p:cond delay="1050"/>
                                  </p:stCondLst>
                                  <p:childTnLst>
                                    <p:set>
                                      <p:cBhvr>
                                        <p:cTn id="71" dur="1" fill="hold">
                                          <p:stCondLst>
                                            <p:cond delay="0"/>
                                          </p:stCondLst>
                                        </p:cTn>
                                        <p:tgtEl>
                                          <p:spTgt spid="219"/>
                                        </p:tgtEl>
                                        <p:attrNameLst>
                                          <p:attrName>style.visibility</p:attrName>
                                        </p:attrNameLst>
                                      </p:cBhvr>
                                      <p:to>
                                        <p:strVal val="visible"/>
                                      </p:to>
                                    </p:set>
                                    <p:animEffect transition="in" filter="fade">
                                      <p:cBhvr>
                                        <p:cTn id="72" dur="500"/>
                                        <p:tgtEl>
                                          <p:spTgt spid="219"/>
                                        </p:tgtEl>
                                      </p:cBhvr>
                                    </p:animEffect>
                                  </p:childTnLst>
                                </p:cTn>
                              </p:par>
                              <p:par>
                                <p:cTn id="73" presetID="6" presetClass="emph" presetSubtype="0" accel="100000" autoRev="1" fill="hold" nodeType="withEffect">
                                  <p:stCondLst>
                                    <p:cond delay="550"/>
                                  </p:stCondLst>
                                  <p:childTnLst>
                                    <p:animScale>
                                      <p:cBhvr>
                                        <p:cTn id="74" dur="500" fill="hold"/>
                                        <p:tgtEl>
                                          <p:spTgt spid="219"/>
                                        </p:tgtEl>
                                      </p:cBhvr>
                                      <p:by x="80000" y="80000"/>
                                    </p:animScale>
                                  </p:childTnLst>
                                </p:cTn>
                              </p:par>
                              <p:par>
                                <p:cTn id="75" presetID="10" presetClass="entr" presetSubtype="0" fill="hold" grpId="0" nodeType="withEffect">
                                  <p:stCondLst>
                                    <p:cond delay="850"/>
                                  </p:stCondLst>
                                  <p:childTnLst>
                                    <p:set>
                                      <p:cBhvr>
                                        <p:cTn id="76" dur="1" fill="hold">
                                          <p:stCondLst>
                                            <p:cond delay="0"/>
                                          </p:stCondLst>
                                        </p:cTn>
                                        <p:tgtEl>
                                          <p:spTgt spid="318"/>
                                        </p:tgtEl>
                                        <p:attrNameLst>
                                          <p:attrName>style.visibility</p:attrName>
                                        </p:attrNameLst>
                                      </p:cBhvr>
                                      <p:to>
                                        <p:strVal val="visible"/>
                                      </p:to>
                                    </p:set>
                                    <p:animEffect transition="in" filter="fade">
                                      <p:cBhvr>
                                        <p:cTn id="77" dur="500"/>
                                        <p:tgtEl>
                                          <p:spTgt spid="318"/>
                                        </p:tgtEl>
                                      </p:cBhvr>
                                    </p:animEffect>
                                  </p:childTnLst>
                                </p:cTn>
                              </p:par>
                              <p:par>
                                <p:cTn id="78" presetID="6" presetClass="emph" presetSubtype="0" accel="100000" autoRev="1" fill="hold" grpId="1" nodeType="withEffect">
                                  <p:stCondLst>
                                    <p:cond delay="350"/>
                                  </p:stCondLst>
                                  <p:childTnLst>
                                    <p:animScale>
                                      <p:cBhvr>
                                        <p:cTn id="79" dur="500" fill="hold"/>
                                        <p:tgtEl>
                                          <p:spTgt spid="318"/>
                                        </p:tgtEl>
                                      </p:cBhvr>
                                      <p:by x="80000" y="80000"/>
                                    </p:animScale>
                                  </p:childTnLst>
                                </p:cTn>
                              </p:par>
                              <p:par>
                                <p:cTn id="80" presetID="16" presetClass="entr" presetSubtype="37" fill="hold" nodeType="withEffect">
                                  <p:stCondLst>
                                    <p:cond delay="1300"/>
                                  </p:stCondLst>
                                  <p:childTnLst>
                                    <p:set>
                                      <p:cBhvr>
                                        <p:cTn id="81" dur="1" fill="hold">
                                          <p:stCondLst>
                                            <p:cond delay="0"/>
                                          </p:stCondLst>
                                        </p:cTn>
                                        <p:tgtEl>
                                          <p:spTgt spid="319"/>
                                        </p:tgtEl>
                                        <p:attrNameLst>
                                          <p:attrName>style.visibility</p:attrName>
                                        </p:attrNameLst>
                                      </p:cBhvr>
                                      <p:to>
                                        <p:strVal val="visible"/>
                                      </p:to>
                                    </p:set>
                                    <p:animEffect transition="in" filter="barn(outVertical)">
                                      <p:cBhvr>
                                        <p:cTn id="82" dur="500"/>
                                        <p:tgtEl>
                                          <p:spTgt spid="319"/>
                                        </p:tgtEl>
                                      </p:cBhvr>
                                    </p:animEffect>
                                  </p:childTnLst>
                                </p:cTn>
                              </p:par>
                              <p:par>
                                <p:cTn id="83" presetID="42" presetClass="path" presetSubtype="0" decel="100000" fill="hold" nodeType="withEffect">
                                  <p:stCondLst>
                                    <p:cond delay="1300"/>
                                  </p:stCondLst>
                                  <p:childTnLst>
                                    <p:animMotion origin="layout" path="M 0 5.65476E-7 L 0 0.03543 " pathEditMode="relative" rAng="0" ptsTypes="AA">
                                      <p:cBhvr>
                                        <p:cTn id="84" dur="700" spd="-100000" fill="hold"/>
                                        <p:tgtEl>
                                          <p:spTgt spid="319"/>
                                        </p:tgtEl>
                                        <p:attrNameLst>
                                          <p:attrName>ppt_x</p:attrName>
                                          <p:attrName>ppt_y</p:attrName>
                                        </p:attrNameLst>
                                      </p:cBhvr>
                                      <p:rCtr x="0" y="1767"/>
                                    </p:animMotion>
                                  </p:childTnLst>
                                </p:cTn>
                              </p:par>
                              <p:par>
                                <p:cTn id="85" presetID="10" presetClass="entr" presetSubtype="0" fill="hold" nodeType="withEffect">
                                  <p:stCondLst>
                                    <p:cond delay="100"/>
                                  </p:stCondLst>
                                  <p:childTnLst>
                                    <p:set>
                                      <p:cBhvr>
                                        <p:cTn id="86" dur="1" fill="hold">
                                          <p:stCondLst>
                                            <p:cond delay="0"/>
                                          </p:stCondLst>
                                        </p:cTn>
                                        <p:tgtEl>
                                          <p:spTgt spid="228"/>
                                        </p:tgtEl>
                                        <p:attrNameLst>
                                          <p:attrName>style.visibility</p:attrName>
                                        </p:attrNameLst>
                                      </p:cBhvr>
                                      <p:to>
                                        <p:strVal val="visible"/>
                                      </p:to>
                                    </p:set>
                                    <p:animEffect transition="in" filter="fade">
                                      <p:cBhvr>
                                        <p:cTn id="87" dur="500"/>
                                        <p:tgtEl>
                                          <p:spTgt spid="228"/>
                                        </p:tgtEl>
                                      </p:cBhvr>
                                    </p:animEffect>
                                  </p:childTnLst>
                                </p:cTn>
                              </p:par>
                              <p:par>
                                <p:cTn id="88" presetID="42" presetClass="path" presetSubtype="0" decel="100000" fill="hold" nodeType="withEffect">
                                  <p:stCondLst>
                                    <p:cond delay="100"/>
                                  </p:stCondLst>
                                  <p:childTnLst>
                                    <p:animMotion origin="layout" path="M 3.125E-6 2.96296E-6 L 3.125E-6 0.03541 " pathEditMode="relative" rAng="0" ptsTypes="AA">
                                      <p:cBhvr>
                                        <p:cTn id="89" dur="700" spd="-100000" fill="hold"/>
                                        <p:tgtEl>
                                          <p:spTgt spid="22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P spid="227" grpId="1"/>
      <p:bldP spid="225" grpId="0" animBg="1"/>
      <p:bldP spid="225" grpId="1" animBg="1"/>
      <p:bldP spid="226" grpId="0" animBg="1"/>
      <p:bldP spid="226" grpId="1" animBg="1"/>
      <p:bldP spid="318" grpId="0"/>
      <p:bldP spid="318"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Friction on a tunnel">
            <a:extLst>
              <a:ext uri="{FF2B5EF4-FFF2-40B4-BE49-F238E27FC236}">
                <a16:creationId xmlns:a16="http://schemas.microsoft.com/office/drawing/2014/main" id="{C553347A-9EE1-A672-5E9B-A1462ACDD6CA}"/>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0" y="0"/>
            <a:ext cx="12191551" cy="6858000"/>
          </a:xfrm>
          <a:prstGeom prst="rect">
            <a:avLst/>
          </a:prstGeom>
        </p:spPr>
      </p:pic>
      <p:sp>
        <p:nvSpPr>
          <p:cNvPr id="2" name="Title 1">
            <a:extLst>
              <a:ext uri="{FF2B5EF4-FFF2-40B4-BE49-F238E27FC236}">
                <a16:creationId xmlns:a16="http://schemas.microsoft.com/office/drawing/2014/main" id="{AFCEB1E3-FE0F-4E22-B6B5-3ADBC7064096}"/>
              </a:ext>
            </a:extLst>
          </p:cNvPr>
          <p:cNvSpPr>
            <a:spLocks noGrp="1"/>
          </p:cNvSpPr>
          <p:nvPr>
            <p:ph type="title"/>
          </p:nvPr>
        </p:nvSpPr>
        <p:spPr/>
        <p:txBody>
          <a:bodyPr>
            <a:normAutofit/>
          </a:bodyPr>
          <a:lstStyle/>
          <a:p>
            <a:r>
              <a:rPr lang="en-US" sz="3600">
                <a:solidFill>
                  <a:schemeClr val="bg1"/>
                </a:solidFill>
                <a:latin typeface="Segoe UI Semibold" panose="020B0702040204020203" pitchFamily="34" charset="0"/>
                <a:cs typeface="Segoe UI Semibold" panose="020B0702040204020203" pitchFamily="34" charset="0"/>
              </a:rPr>
              <a:t>How is generative AI changing work @ Microsoft?</a:t>
            </a:r>
          </a:p>
        </p:txBody>
      </p:sp>
      <p:sp>
        <p:nvSpPr>
          <p:cNvPr id="11" name="TextBox 10">
            <a:extLst>
              <a:ext uri="{FF2B5EF4-FFF2-40B4-BE49-F238E27FC236}">
                <a16:creationId xmlns:a16="http://schemas.microsoft.com/office/drawing/2014/main" id="{E540B31C-E759-9A45-D294-ED1B8304714B}"/>
              </a:ext>
            </a:extLst>
          </p:cNvPr>
          <p:cNvSpPr txBox="1"/>
          <p:nvPr/>
        </p:nvSpPr>
        <p:spPr>
          <a:xfrm>
            <a:off x="8818496" y="6571317"/>
            <a:ext cx="342987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hlinkClick r:id="rId4">
                  <a:extLst>
                    <a:ext uri="{A12FA001-AC4F-418D-AE19-62706E023703}">
                      <ahyp:hlinkClr xmlns:ahyp="http://schemas.microsoft.com/office/drawing/2018/hyperlinkcolor" val="tx"/>
                    </a:ext>
                  </a:extLst>
                </a:hlinkClick>
              </a:rPr>
              <a:t>A Whole New Way of Working (microsoft.com)</a:t>
            </a: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grpSp>
        <p:nvGrpSpPr>
          <p:cNvPr id="77" name="Group 76">
            <a:extLst>
              <a:ext uri="{FF2B5EF4-FFF2-40B4-BE49-F238E27FC236}">
                <a16:creationId xmlns:a16="http://schemas.microsoft.com/office/drawing/2014/main" id="{19414531-7DE0-DE07-0D01-F18465A87785}"/>
              </a:ext>
              <a:ext uri="{C183D7F6-B498-43B3-948B-1728B52AA6E4}">
                <adec:decorative xmlns:adec="http://schemas.microsoft.com/office/drawing/2017/decorative" val="1"/>
              </a:ext>
            </a:extLst>
          </p:cNvPr>
          <p:cNvGrpSpPr/>
          <p:nvPr/>
        </p:nvGrpSpPr>
        <p:grpSpPr>
          <a:xfrm>
            <a:off x="471503" y="1894588"/>
            <a:ext cx="2461838" cy="4070948"/>
            <a:chOff x="471503" y="1894588"/>
            <a:chExt cx="2461838" cy="4070948"/>
          </a:xfrm>
        </p:grpSpPr>
        <p:sp>
          <p:nvSpPr>
            <p:cNvPr id="7" name="TextBox 6">
              <a:extLst>
                <a:ext uri="{FF2B5EF4-FFF2-40B4-BE49-F238E27FC236}">
                  <a16:creationId xmlns:a16="http://schemas.microsoft.com/office/drawing/2014/main" id="{D10817D2-B06F-8DB8-F7CD-71B30DAC5261}"/>
                </a:ext>
              </a:extLst>
            </p:cNvPr>
            <p:cNvSpPr txBox="1"/>
            <p:nvPr/>
          </p:nvSpPr>
          <p:spPr>
            <a:xfrm>
              <a:off x="471503" y="3190112"/>
              <a:ext cx="24618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0E6FF"/>
                  </a:solidFill>
                  <a:effectLst/>
                  <a:uLnTx/>
                  <a:uFillTx/>
                  <a:latin typeface="Segoe UI Semibold"/>
                  <a:ea typeface="+mn-ea"/>
                  <a:cs typeface="+mn-cs"/>
                </a:rPr>
                <a:t>Augmenting creativity &amp; quality</a:t>
              </a:r>
            </a:p>
          </p:txBody>
        </p:sp>
        <p:sp>
          <p:nvSpPr>
            <p:cNvPr id="13" name="TextBox 12">
              <a:extLst>
                <a:ext uri="{FF2B5EF4-FFF2-40B4-BE49-F238E27FC236}">
                  <a16:creationId xmlns:a16="http://schemas.microsoft.com/office/drawing/2014/main" id="{360B3176-E9BA-B5B8-6A0E-F47D9CB8A433}"/>
                </a:ext>
              </a:extLst>
            </p:cNvPr>
            <p:cNvSpPr txBox="1"/>
            <p:nvPr/>
          </p:nvSpPr>
          <p:spPr>
            <a:xfrm>
              <a:off x="471504" y="4149654"/>
              <a:ext cx="2461837"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Copilot is </a:t>
              </a:r>
              <a:r>
                <a:rPr kumimoji="0" lang="en-US" sz="1600" b="1" i="0" u="none" strike="noStrike" kern="1200" cap="none" spc="0" normalizeH="0" baseline="0" noProof="0">
                  <a:ln>
                    <a:noFill/>
                  </a:ln>
                  <a:solidFill>
                    <a:srgbClr val="50E6FF"/>
                  </a:solidFill>
                  <a:effectLst/>
                  <a:uLnTx/>
                  <a:uFillTx/>
                  <a:latin typeface="Segoe UI"/>
                  <a:ea typeface="+mn-ea"/>
                  <a:cs typeface="+mn-cs"/>
                </a:rPr>
                <a:t>accelerating invention &amp; enhancing expression</a:t>
              </a:r>
              <a:r>
                <a:rPr kumimoji="0" lang="en-US" sz="1600" b="0" i="0" u="none" strike="noStrike" kern="1200" cap="none" spc="0" normalizeH="0" baseline="0" noProof="0">
                  <a:ln>
                    <a:noFill/>
                  </a:ln>
                  <a:solidFill>
                    <a:srgbClr val="FFFFFF"/>
                  </a:solidFill>
                  <a:effectLst/>
                  <a:uLnTx/>
                  <a:uFillTx/>
                  <a:latin typeface="Segoe UI"/>
                  <a:ea typeface="+mn-ea"/>
                  <a:cs typeface="+mn-cs"/>
                </a:rPr>
                <a:t>. It can immediately generate options that save time and help our employees to express big ideas. </a:t>
              </a:r>
            </a:p>
          </p:txBody>
        </p:sp>
        <p:grpSp>
          <p:nvGrpSpPr>
            <p:cNvPr id="14" name="Group 13">
              <a:extLst>
                <a:ext uri="{FF2B5EF4-FFF2-40B4-BE49-F238E27FC236}">
                  <a16:creationId xmlns:a16="http://schemas.microsoft.com/office/drawing/2014/main" id="{9C587106-8E55-FFD8-ECA9-5C093C16ACF2}"/>
                </a:ext>
              </a:extLst>
            </p:cNvPr>
            <p:cNvGrpSpPr/>
            <p:nvPr/>
          </p:nvGrpSpPr>
          <p:grpSpPr>
            <a:xfrm>
              <a:off x="1291383" y="1894588"/>
              <a:ext cx="986815" cy="1165461"/>
              <a:chOff x="1291383" y="1894588"/>
              <a:chExt cx="986815" cy="1165461"/>
            </a:xfrm>
            <a:gradFill>
              <a:gsLst>
                <a:gs pos="0">
                  <a:srgbClr val="D59DFF"/>
                </a:gs>
                <a:gs pos="48000">
                  <a:srgbClr val="50E6FF"/>
                </a:gs>
                <a:gs pos="100000">
                  <a:srgbClr val="FFFFFF"/>
                </a:gs>
              </a:gsLst>
              <a:lin ang="5400000" scaled="0"/>
            </a:gradFill>
          </p:grpSpPr>
          <p:sp>
            <p:nvSpPr>
              <p:cNvPr id="4" name="Freeform: Shape 3">
                <a:extLst>
                  <a:ext uri="{FF2B5EF4-FFF2-40B4-BE49-F238E27FC236}">
                    <a16:creationId xmlns:a16="http://schemas.microsoft.com/office/drawing/2014/main" id="{A48DC887-B5C8-DCA7-86C2-D3D302F15E7A}"/>
                  </a:ext>
                </a:extLst>
              </p:cNvPr>
              <p:cNvSpPr/>
              <p:nvPr/>
            </p:nvSpPr>
            <p:spPr>
              <a:xfrm>
                <a:off x="1291383" y="2804975"/>
                <a:ext cx="511200" cy="255074"/>
              </a:xfrm>
              <a:custGeom>
                <a:avLst/>
                <a:gdLst>
                  <a:gd name="connsiteX0" fmla="*/ 511181 w 511200"/>
                  <a:gd name="connsiteY0" fmla="*/ 255075 h 255074"/>
                  <a:gd name="connsiteX1" fmla="*/ 511181 w 511200"/>
                  <a:gd name="connsiteY1" fmla="*/ 127169 h 255074"/>
                  <a:gd name="connsiteX2" fmla="*/ 485511 w 511200"/>
                  <a:gd name="connsiteY2" fmla="*/ 75977 h 255074"/>
                  <a:gd name="connsiteX3" fmla="*/ 360408 w 511200"/>
                  <a:gd name="connsiteY3" fmla="*/ 16967 h 255074"/>
                  <a:gd name="connsiteX4" fmla="*/ 255222 w 511200"/>
                  <a:gd name="connsiteY4" fmla="*/ 1 h 255074"/>
                  <a:gd name="connsiteX5" fmla="*/ 150625 w 511200"/>
                  <a:gd name="connsiteY5" fmla="*/ 16229 h 255074"/>
                  <a:gd name="connsiteX6" fmla="*/ 25522 w 511200"/>
                  <a:gd name="connsiteY6" fmla="*/ 75240 h 255074"/>
                  <a:gd name="connsiteX7" fmla="*/ 0 w 511200"/>
                  <a:gd name="connsiteY7" fmla="*/ 126431 h 255074"/>
                  <a:gd name="connsiteX8" fmla="*/ 0 w 511200"/>
                  <a:gd name="connsiteY8" fmla="*/ 255075 h 25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200" h="255074">
                    <a:moveTo>
                      <a:pt x="511181" y="255075"/>
                    </a:moveTo>
                    <a:lnTo>
                      <a:pt x="511181" y="127169"/>
                    </a:lnTo>
                    <a:cubicBezTo>
                      <a:pt x="511703" y="106891"/>
                      <a:pt x="502074" y="87688"/>
                      <a:pt x="485511" y="75977"/>
                    </a:cubicBezTo>
                    <a:cubicBezTo>
                      <a:pt x="448648" y="47360"/>
                      <a:pt x="405936" y="27212"/>
                      <a:pt x="360408" y="16967"/>
                    </a:cubicBezTo>
                    <a:cubicBezTo>
                      <a:pt x="326244" y="6710"/>
                      <a:pt x="290877" y="1006"/>
                      <a:pt x="255222" y="1"/>
                    </a:cubicBezTo>
                    <a:cubicBezTo>
                      <a:pt x="219722" y="-80"/>
                      <a:pt x="184431" y="5396"/>
                      <a:pt x="150625" y="16229"/>
                    </a:cubicBezTo>
                    <a:cubicBezTo>
                      <a:pt x="105744" y="28298"/>
                      <a:pt x="63379" y="48282"/>
                      <a:pt x="25522" y="75240"/>
                    </a:cubicBezTo>
                    <a:cubicBezTo>
                      <a:pt x="9532" y="87418"/>
                      <a:pt x="102" y="106331"/>
                      <a:pt x="0" y="126431"/>
                    </a:cubicBezTo>
                    <a:lnTo>
                      <a:pt x="0" y="255075"/>
                    </a:lnTo>
                    <a:close/>
                  </a:path>
                </a:pathLst>
              </a:custGeom>
              <a:grpFill/>
              <a:ln w="146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 name="Freeform: Shape 4">
                <a:extLst>
                  <a:ext uri="{FF2B5EF4-FFF2-40B4-BE49-F238E27FC236}">
                    <a16:creationId xmlns:a16="http://schemas.microsoft.com/office/drawing/2014/main" id="{164EE411-FB11-9B56-F71C-B83869E1F8E2}"/>
                  </a:ext>
                </a:extLst>
              </p:cNvPr>
              <p:cNvSpPr/>
              <p:nvPr/>
            </p:nvSpPr>
            <p:spPr>
              <a:xfrm>
                <a:off x="1418698" y="2514201"/>
                <a:ext cx="255811" cy="255811"/>
              </a:xfrm>
              <a:custGeom>
                <a:avLst/>
                <a:gdLst>
                  <a:gd name="connsiteX0" fmla="*/ 255812 w 255811"/>
                  <a:gd name="connsiteY0" fmla="*/ 127906 h 255811"/>
                  <a:gd name="connsiteX1" fmla="*/ 127906 w 255811"/>
                  <a:gd name="connsiteY1" fmla="*/ 255812 h 255811"/>
                  <a:gd name="connsiteX2" fmla="*/ 0 w 255811"/>
                  <a:gd name="connsiteY2" fmla="*/ 127906 h 255811"/>
                  <a:gd name="connsiteX3" fmla="*/ 127906 w 255811"/>
                  <a:gd name="connsiteY3" fmla="*/ 0 h 255811"/>
                  <a:gd name="connsiteX4" fmla="*/ 255812 w 255811"/>
                  <a:gd name="connsiteY4" fmla="*/ 127906 h 25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811" h="255811">
                    <a:moveTo>
                      <a:pt x="255812" y="127906"/>
                    </a:moveTo>
                    <a:cubicBezTo>
                      <a:pt x="255812" y="198546"/>
                      <a:pt x="198546" y="255812"/>
                      <a:pt x="127906" y="255812"/>
                    </a:cubicBezTo>
                    <a:cubicBezTo>
                      <a:pt x="57265" y="255812"/>
                      <a:pt x="0" y="198546"/>
                      <a:pt x="0" y="127906"/>
                    </a:cubicBezTo>
                    <a:cubicBezTo>
                      <a:pt x="0" y="57265"/>
                      <a:pt x="57265" y="0"/>
                      <a:pt x="127906" y="0"/>
                    </a:cubicBezTo>
                    <a:cubicBezTo>
                      <a:pt x="198546" y="0"/>
                      <a:pt x="255812" y="57265"/>
                      <a:pt x="255812" y="127906"/>
                    </a:cubicBezTo>
                    <a:close/>
                  </a:path>
                </a:pathLst>
              </a:custGeom>
              <a:grpFill/>
              <a:ln w="146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Freeform: Shape 9">
                <a:extLst>
                  <a:ext uri="{FF2B5EF4-FFF2-40B4-BE49-F238E27FC236}">
                    <a16:creationId xmlns:a16="http://schemas.microsoft.com/office/drawing/2014/main" id="{E29583F9-39FC-6227-7043-7C63D273005A}"/>
                  </a:ext>
                </a:extLst>
              </p:cNvPr>
              <p:cNvSpPr/>
              <p:nvPr/>
            </p:nvSpPr>
            <p:spPr>
              <a:xfrm>
                <a:off x="1600744" y="1894588"/>
                <a:ext cx="677454" cy="694704"/>
              </a:xfrm>
              <a:custGeom>
                <a:avLst/>
                <a:gdLst>
                  <a:gd name="connsiteX0" fmla="*/ 641892 w 677454"/>
                  <a:gd name="connsiteY0" fmla="*/ 0 h 694704"/>
                  <a:gd name="connsiteX1" fmla="*/ 35557 w 677454"/>
                  <a:gd name="connsiteY1" fmla="*/ 0 h 694704"/>
                  <a:gd name="connsiteX2" fmla="*/ 3 w 677454"/>
                  <a:gd name="connsiteY2" fmla="*/ 35997 h 694704"/>
                  <a:gd name="connsiteX3" fmla="*/ 3 w 677454"/>
                  <a:gd name="connsiteY3" fmla="*/ 509853 h 694704"/>
                  <a:gd name="connsiteX4" fmla="*/ 35110 w 677454"/>
                  <a:gd name="connsiteY4" fmla="*/ 545848 h 694704"/>
                  <a:gd name="connsiteX5" fmla="*/ 35262 w 677454"/>
                  <a:gd name="connsiteY5" fmla="*/ 545849 h 694704"/>
                  <a:gd name="connsiteX6" fmla="*/ 147382 w 677454"/>
                  <a:gd name="connsiteY6" fmla="*/ 545849 h 694704"/>
                  <a:gd name="connsiteX7" fmla="*/ 147382 w 677454"/>
                  <a:gd name="connsiteY7" fmla="*/ 694704 h 694704"/>
                  <a:gd name="connsiteX8" fmla="*/ 282664 w 677454"/>
                  <a:gd name="connsiteY8" fmla="*/ 545849 h 694704"/>
                  <a:gd name="connsiteX9" fmla="*/ 641155 w 677454"/>
                  <a:gd name="connsiteY9" fmla="*/ 545849 h 694704"/>
                  <a:gd name="connsiteX10" fmla="*/ 676710 w 677454"/>
                  <a:gd name="connsiteY10" fmla="*/ 510002 h 694704"/>
                  <a:gd name="connsiteX11" fmla="*/ 676709 w 677454"/>
                  <a:gd name="connsiteY11" fmla="*/ 509853 h 694704"/>
                  <a:gd name="connsiteX12" fmla="*/ 677446 w 677454"/>
                  <a:gd name="connsiteY12" fmla="*/ 36439 h 694704"/>
                  <a:gd name="connsiteX13" fmla="*/ 642490 w 677454"/>
                  <a:gd name="connsiteY13" fmla="*/ 7 h 694704"/>
                  <a:gd name="connsiteX14" fmla="*/ 641892 w 677454"/>
                  <a:gd name="connsiteY14" fmla="*/ 0 h 694704"/>
                  <a:gd name="connsiteX15" fmla="*/ 435355 w 677454"/>
                  <a:gd name="connsiteY15" fmla="*/ 138528 h 694704"/>
                  <a:gd name="connsiteX16" fmla="*/ 458221 w 677454"/>
                  <a:gd name="connsiteY16" fmla="*/ 115661 h 694704"/>
                  <a:gd name="connsiteX17" fmla="*/ 471286 w 677454"/>
                  <a:gd name="connsiteY17" fmla="*/ 117102 h 694704"/>
                  <a:gd name="connsiteX18" fmla="*/ 471351 w 677454"/>
                  <a:gd name="connsiteY18" fmla="*/ 128643 h 694704"/>
                  <a:gd name="connsiteX19" fmla="*/ 448485 w 677454"/>
                  <a:gd name="connsiteY19" fmla="*/ 151510 h 694704"/>
                  <a:gd name="connsiteX20" fmla="*/ 441993 w 677454"/>
                  <a:gd name="connsiteY20" fmla="*/ 154166 h 694704"/>
                  <a:gd name="connsiteX21" fmla="*/ 435355 w 677454"/>
                  <a:gd name="connsiteY21" fmla="*/ 151510 h 694704"/>
                  <a:gd name="connsiteX22" fmla="*/ 435797 w 677454"/>
                  <a:gd name="connsiteY22" fmla="*/ 139118 h 694704"/>
                  <a:gd name="connsiteX23" fmla="*/ 329578 w 677454"/>
                  <a:gd name="connsiteY23" fmla="*/ 67715 h 694704"/>
                  <a:gd name="connsiteX24" fmla="*/ 337630 w 677454"/>
                  <a:gd name="connsiteY24" fmla="*/ 57326 h 694704"/>
                  <a:gd name="connsiteX25" fmla="*/ 348019 w 677454"/>
                  <a:gd name="connsiteY25" fmla="*/ 65378 h 694704"/>
                  <a:gd name="connsiteX26" fmla="*/ 348019 w 677454"/>
                  <a:gd name="connsiteY26" fmla="*/ 67715 h 694704"/>
                  <a:gd name="connsiteX27" fmla="*/ 348019 w 677454"/>
                  <a:gd name="connsiteY27" fmla="*/ 99876 h 694704"/>
                  <a:gd name="connsiteX28" fmla="*/ 339967 w 677454"/>
                  <a:gd name="connsiteY28" fmla="*/ 110265 h 694704"/>
                  <a:gd name="connsiteX29" fmla="*/ 329578 w 677454"/>
                  <a:gd name="connsiteY29" fmla="*/ 102213 h 694704"/>
                  <a:gd name="connsiteX30" fmla="*/ 329578 w 677454"/>
                  <a:gd name="connsiteY30" fmla="*/ 99876 h 694704"/>
                  <a:gd name="connsiteX31" fmla="*/ 206540 w 677454"/>
                  <a:gd name="connsiteY31" fmla="*/ 113891 h 694704"/>
                  <a:gd name="connsiteX32" fmla="*/ 219265 w 677454"/>
                  <a:gd name="connsiteY32" fmla="*/ 113633 h 694704"/>
                  <a:gd name="connsiteX33" fmla="*/ 219523 w 677454"/>
                  <a:gd name="connsiteY33" fmla="*/ 113891 h 694704"/>
                  <a:gd name="connsiteX34" fmla="*/ 242389 w 677454"/>
                  <a:gd name="connsiteY34" fmla="*/ 136757 h 694704"/>
                  <a:gd name="connsiteX35" fmla="*/ 242389 w 677454"/>
                  <a:gd name="connsiteY35" fmla="*/ 149740 h 694704"/>
                  <a:gd name="connsiteX36" fmla="*/ 235898 w 677454"/>
                  <a:gd name="connsiteY36" fmla="*/ 152395 h 694704"/>
                  <a:gd name="connsiteX37" fmla="*/ 229260 w 677454"/>
                  <a:gd name="connsiteY37" fmla="*/ 149740 h 694704"/>
                  <a:gd name="connsiteX38" fmla="*/ 206540 w 677454"/>
                  <a:gd name="connsiteY38" fmla="*/ 126873 h 694704"/>
                  <a:gd name="connsiteX39" fmla="*/ 206983 w 677454"/>
                  <a:gd name="connsiteY39" fmla="*/ 114481 h 694704"/>
                  <a:gd name="connsiteX40" fmla="*/ 195328 w 677454"/>
                  <a:gd name="connsiteY40" fmla="*/ 250796 h 694704"/>
                  <a:gd name="connsiteX41" fmla="*/ 163610 w 677454"/>
                  <a:gd name="connsiteY41" fmla="*/ 250796 h 694704"/>
                  <a:gd name="connsiteX42" fmla="*/ 155558 w 677454"/>
                  <a:gd name="connsiteY42" fmla="*/ 240407 h 694704"/>
                  <a:gd name="connsiteX43" fmla="*/ 163610 w 677454"/>
                  <a:gd name="connsiteY43" fmla="*/ 232355 h 694704"/>
                  <a:gd name="connsiteX44" fmla="*/ 195328 w 677454"/>
                  <a:gd name="connsiteY44" fmla="*/ 232355 h 694704"/>
                  <a:gd name="connsiteX45" fmla="*/ 205717 w 677454"/>
                  <a:gd name="connsiteY45" fmla="*/ 240407 h 694704"/>
                  <a:gd name="connsiteX46" fmla="*/ 197665 w 677454"/>
                  <a:gd name="connsiteY46" fmla="*/ 250796 h 694704"/>
                  <a:gd name="connsiteX47" fmla="*/ 195328 w 677454"/>
                  <a:gd name="connsiteY47" fmla="*/ 250796 h 694704"/>
                  <a:gd name="connsiteX48" fmla="*/ 242242 w 677454"/>
                  <a:gd name="connsiteY48" fmla="*/ 345213 h 694704"/>
                  <a:gd name="connsiteX49" fmla="*/ 219375 w 677454"/>
                  <a:gd name="connsiteY49" fmla="*/ 368080 h 694704"/>
                  <a:gd name="connsiteX50" fmla="*/ 206328 w 677454"/>
                  <a:gd name="connsiteY50" fmla="*/ 366491 h 694704"/>
                  <a:gd name="connsiteX51" fmla="*/ 206393 w 677454"/>
                  <a:gd name="connsiteY51" fmla="*/ 354950 h 694704"/>
                  <a:gd name="connsiteX52" fmla="*/ 229112 w 677454"/>
                  <a:gd name="connsiteY52" fmla="*/ 332231 h 694704"/>
                  <a:gd name="connsiteX53" fmla="*/ 242177 w 677454"/>
                  <a:gd name="connsiteY53" fmla="*/ 333672 h 694704"/>
                  <a:gd name="connsiteX54" fmla="*/ 242242 w 677454"/>
                  <a:gd name="connsiteY54" fmla="*/ 345213 h 694704"/>
                  <a:gd name="connsiteX55" fmla="*/ 338430 w 677454"/>
                  <a:gd name="connsiteY55" fmla="*/ 449957 h 694704"/>
                  <a:gd name="connsiteX56" fmla="*/ 308924 w 677454"/>
                  <a:gd name="connsiteY56" fmla="*/ 423255 h 694704"/>
                  <a:gd name="connsiteX57" fmla="*/ 366607 w 677454"/>
                  <a:gd name="connsiteY57" fmla="*/ 423255 h 694704"/>
                  <a:gd name="connsiteX58" fmla="*/ 338430 w 677454"/>
                  <a:gd name="connsiteY58" fmla="*/ 449957 h 694704"/>
                  <a:gd name="connsiteX59" fmla="*/ 374426 w 677454"/>
                  <a:gd name="connsiteY59" fmla="*/ 404814 h 694704"/>
                  <a:gd name="connsiteX60" fmla="*/ 302285 w 677454"/>
                  <a:gd name="connsiteY60" fmla="*/ 404814 h 694704"/>
                  <a:gd name="connsiteX61" fmla="*/ 289008 w 677454"/>
                  <a:gd name="connsiteY61" fmla="*/ 391536 h 694704"/>
                  <a:gd name="connsiteX62" fmla="*/ 302285 w 677454"/>
                  <a:gd name="connsiteY62" fmla="*/ 378259 h 694704"/>
                  <a:gd name="connsiteX63" fmla="*/ 374426 w 677454"/>
                  <a:gd name="connsiteY63" fmla="*/ 378259 h 694704"/>
                  <a:gd name="connsiteX64" fmla="*/ 387704 w 677454"/>
                  <a:gd name="connsiteY64" fmla="*/ 391536 h 694704"/>
                  <a:gd name="connsiteX65" fmla="*/ 374426 w 677454"/>
                  <a:gd name="connsiteY65" fmla="*/ 404814 h 694704"/>
                  <a:gd name="connsiteX66" fmla="*/ 391982 w 677454"/>
                  <a:gd name="connsiteY66" fmla="*/ 358933 h 694704"/>
                  <a:gd name="connsiteX67" fmla="*/ 390654 w 677454"/>
                  <a:gd name="connsiteY67" fmla="*/ 359818 h 694704"/>
                  <a:gd name="connsiteX68" fmla="*/ 286057 w 677454"/>
                  <a:gd name="connsiteY68" fmla="*/ 359818 h 694704"/>
                  <a:gd name="connsiteX69" fmla="*/ 284730 w 677454"/>
                  <a:gd name="connsiteY69" fmla="*/ 359818 h 694704"/>
                  <a:gd name="connsiteX70" fmla="*/ 256700 w 677454"/>
                  <a:gd name="connsiteY70" fmla="*/ 314232 h 694704"/>
                  <a:gd name="connsiteX71" fmla="*/ 238111 w 677454"/>
                  <a:gd name="connsiteY71" fmla="*/ 283694 h 694704"/>
                  <a:gd name="connsiteX72" fmla="*/ 230440 w 677454"/>
                  <a:gd name="connsiteY72" fmla="*/ 246517 h 694704"/>
                  <a:gd name="connsiteX73" fmla="*/ 230440 w 677454"/>
                  <a:gd name="connsiteY73" fmla="*/ 241944 h 694704"/>
                  <a:gd name="connsiteX74" fmla="*/ 342346 w 677454"/>
                  <a:gd name="connsiteY74" fmla="*/ 138019 h 694704"/>
                  <a:gd name="connsiteX75" fmla="*/ 446272 w 677454"/>
                  <a:gd name="connsiteY75" fmla="*/ 241944 h 694704"/>
                  <a:gd name="connsiteX76" fmla="*/ 446272 w 677454"/>
                  <a:gd name="connsiteY76" fmla="*/ 245780 h 694704"/>
                  <a:gd name="connsiteX77" fmla="*/ 438748 w 677454"/>
                  <a:gd name="connsiteY77" fmla="*/ 283104 h 694704"/>
                  <a:gd name="connsiteX78" fmla="*/ 420159 w 677454"/>
                  <a:gd name="connsiteY78" fmla="*/ 313642 h 694704"/>
                  <a:gd name="connsiteX79" fmla="*/ 391982 w 677454"/>
                  <a:gd name="connsiteY79" fmla="*/ 358933 h 694704"/>
                  <a:gd name="connsiteX80" fmla="*/ 471794 w 677454"/>
                  <a:gd name="connsiteY80" fmla="*/ 366014 h 694704"/>
                  <a:gd name="connsiteX81" fmla="*/ 465303 w 677454"/>
                  <a:gd name="connsiteY81" fmla="*/ 368670 h 694704"/>
                  <a:gd name="connsiteX82" fmla="*/ 458664 w 677454"/>
                  <a:gd name="connsiteY82" fmla="*/ 366014 h 694704"/>
                  <a:gd name="connsiteX83" fmla="*/ 435797 w 677454"/>
                  <a:gd name="connsiteY83" fmla="*/ 343148 h 694704"/>
                  <a:gd name="connsiteX84" fmla="*/ 437386 w 677454"/>
                  <a:gd name="connsiteY84" fmla="*/ 330100 h 694704"/>
                  <a:gd name="connsiteX85" fmla="*/ 448927 w 677454"/>
                  <a:gd name="connsiteY85" fmla="*/ 330165 h 694704"/>
                  <a:gd name="connsiteX86" fmla="*/ 471794 w 677454"/>
                  <a:gd name="connsiteY86" fmla="*/ 352884 h 694704"/>
                  <a:gd name="connsiteX87" fmla="*/ 471794 w 677454"/>
                  <a:gd name="connsiteY87" fmla="*/ 366014 h 694704"/>
                  <a:gd name="connsiteX88" fmla="*/ 513101 w 677454"/>
                  <a:gd name="connsiteY88" fmla="*/ 250796 h 694704"/>
                  <a:gd name="connsiteX89" fmla="*/ 480940 w 677454"/>
                  <a:gd name="connsiteY89" fmla="*/ 250796 h 694704"/>
                  <a:gd name="connsiteX90" fmla="*/ 470552 w 677454"/>
                  <a:gd name="connsiteY90" fmla="*/ 242744 h 694704"/>
                  <a:gd name="connsiteX91" fmla="*/ 478604 w 677454"/>
                  <a:gd name="connsiteY91" fmla="*/ 232355 h 694704"/>
                  <a:gd name="connsiteX92" fmla="*/ 480940 w 677454"/>
                  <a:gd name="connsiteY92" fmla="*/ 232355 h 694704"/>
                  <a:gd name="connsiteX93" fmla="*/ 513101 w 677454"/>
                  <a:gd name="connsiteY93" fmla="*/ 232355 h 694704"/>
                  <a:gd name="connsiteX94" fmla="*/ 523490 w 677454"/>
                  <a:gd name="connsiteY94" fmla="*/ 240407 h 694704"/>
                  <a:gd name="connsiteX95" fmla="*/ 515438 w 677454"/>
                  <a:gd name="connsiteY95" fmla="*/ 250796 h 694704"/>
                  <a:gd name="connsiteX96" fmla="*/ 513101 w 677454"/>
                  <a:gd name="connsiteY96" fmla="*/ 250796 h 69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77454" h="694704">
                    <a:moveTo>
                      <a:pt x="641892" y="0"/>
                    </a:moveTo>
                    <a:lnTo>
                      <a:pt x="35557" y="0"/>
                    </a:lnTo>
                    <a:cubicBezTo>
                      <a:pt x="15816" y="162"/>
                      <a:pt x="-80" y="16255"/>
                      <a:pt x="3" y="35997"/>
                    </a:cubicBezTo>
                    <a:lnTo>
                      <a:pt x="3" y="509853"/>
                    </a:lnTo>
                    <a:cubicBezTo>
                      <a:pt x="-242" y="529487"/>
                      <a:pt x="15475" y="545603"/>
                      <a:pt x="35110" y="545848"/>
                    </a:cubicBezTo>
                    <a:cubicBezTo>
                      <a:pt x="35161" y="545848"/>
                      <a:pt x="35212" y="545849"/>
                      <a:pt x="35262" y="545849"/>
                    </a:cubicBezTo>
                    <a:lnTo>
                      <a:pt x="147382" y="545849"/>
                    </a:lnTo>
                    <a:lnTo>
                      <a:pt x="147382" y="694704"/>
                    </a:lnTo>
                    <a:lnTo>
                      <a:pt x="282664" y="545849"/>
                    </a:lnTo>
                    <a:lnTo>
                      <a:pt x="641155" y="545849"/>
                    </a:lnTo>
                    <a:cubicBezTo>
                      <a:pt x="660872" y="545768"/>
                      <a:pt x="676790" y="529719"/>
                      <a:pt x="676710" y="510002"/>
                    </a:cubicBezTo>
                    <a:cubicBezTo>
                      <a:pt x="676710" y="509952"/>
                      <a:pt x="676709" y="509903"/>
                      <a:pt x="676709" y="509853"/>
                    </a:cubicBezTo>
                    <a:lnTo>
                      <a:pt x="677446" y="36439"/>
                    </a:lnTo>
                    <a:cubicBezTo>
                      <a:pt x="677854" y="16727"/>
                      <a:pt x="662204" y="415"/>
                      <a:pt x="642490" y="7"/>
                    </a:cubicBezTo>
                    <a:cubicBezTo>
                      <a:pt x="642291" y="3"/>
                      <a:pt x="642091" y="1"/>
                      <a:pt x="641892" y="0"/>
                    </a:cubicBezTo>
                    <a:close/>
                    <a:moveTo>
                      <a:pt x="435355" y="138528"/>
                    </a:moveTo>
                    <a:lnTo>
                      <a:pt x="458221" y="115661"/>
                    </a:lnTo>
                    <a:cubicBezTo>
                      <a:pt x="462227" y="112451"/>
                      <a:pt x="468076" y="113097"/>
                      <a:pt x="471286" y="117102"/>
                    </a:cubicBezTo>
                    <a:cubicBezTo>
                      <a:pt x="473983" y="120469"/>
                      <a:pt x="474010" y="125247"/>
                      <a:pt x="471351" y="128643"/>
                    </a:cubicBezTo>
                    <a:lnTo>
                      <a:pt x="448485" y="151510"/>
                    </a:lnTo>
                    <a:cubicBezTo>
                      <a:pt x="446760" y="153223"/>
                      <a:pt x="444425" y="154177"/>
                      <a:pt x="441993" y="154166"/>
                    </a:cubicBezTo>
                    <a:cubicBezTo>
                      <a:pt x="439524" y="154154"/>
                      <a:pt x="437150" y="153205"/>
                      <a:pt x="435355" y="151510"/>
                    </a:cubicBezTo>
                    <a:cubicBezTo>
                      <a:pt x="432323" y="147871"/>
                      <a:pt x="432513" y="142532"/>
                      <a:pt x="435797" y="139118"/>
                    </a:cubicBezTo>
                    <a:close/>
                    <a:moveTo>
                      <a:pt x="329578" y="67715"/>
                    </a:moveTo>
                    <a:cubicBezTo>
                      <a:pt x="328932" y="62622"/>
                      <a:pt x="332537" y="57971"/>
                      <a:pt x="337630" y="57326"/>
                    </a:cubicBezTo>
                    <a:cubicBezTo>
                      <a:pt x="342723" y="56680"/>
                      <a:pt x="347373" y="60285"/>
                      <a:pt x="348019" y="65378"/>
                    </a:cubicBezTo>
                    <a:cubicBezTo>
                      <a:pt x="348118" y="66154"/>
                      <a:pt x="348118" y="66939"/>
                      <a:pt x="348019" y="67715"/>
                    </a:cubicBezTo>
                    <a:lnTo>
                      <a:pt x="348019" y="99876"/>
                    </a:lnTo>
                    <a:cubicBezTo>
                      <a:pt x="348663" y="104968"/>
                      <a:pt x="345059" y="109620"/>
                      <a:pt x="339967" y="110265"/>
                    </a:cubicBezTo>
                    <a:cubicBezTo>
                      <a:pt x="334874" y="110911"/>
                      <a:pt x="330223" y="107305"/>
                      <a:pt x="329578" y="102213"/>
                    </a:cubicBezTo>
                    <a:cubicBezTo>
                      <a:pt x="329479" y="101437"/>
                      <a:pt x="329479" y="100652"/>
                      <a:pt x="329578" y="99876"/>
                    </a:cubicBezTo>
                    <a:close/>
                    <a:moveTo>
                      <a:pt x="206540" y="113891"/>
                    </a:moveTo>
                    <a:cubicBezTo>
                      <a:pt x="209982" y="110306"/>
                      <a:pt x="215680" y="110191"/>
                      <a:pt x="219265" y="113633"/>
                    </a:cubicBezTo>
                    <a:cubicBezTo>
                      <a:pt x="219352" y="113717"/>
                      <a:pt x="219439" y="113802"/>
                      <a:pt x="219523" y="113891"/>
                    </a:cubicBezTo>
                    <a:lnTo>
                      <a:pt x="242389" y="136757"/>
                    </a:lnTo>
                    <a:cubicBezTo>
                      <a:pt x="245912" y="140367"/>
                      <a:pt x="245912" y="146130"/>
                      <a:pt x="242389" y="149740"/>
                    </a:cubicBezTo>
                    <a:cubicBezTo>
                      <a:pt x="240665" y="151453"/>
                      <a:pt x="238330" y="152407"/>
                      <a:pt x="235898" y="152395"/>
                    </a:cubicBezTo>
                    <a:cubicBezTo>
                      <a:pt x="233429" y="152383"/>
                      <a:pt x="231055" y="151435"/>
                      <a:pt x="229260" y="149740"/>
                    </a:cubicBezTo>
                    <a:lnTo>
                      <a:pt x="206540" y="126873"/>
                    </a:lnTo>
                    <a:cubicBezTo>
                      <a:pt x="203364" y="123284"/>
                      <a:pt x="203559" y="117834"/>
                      <a:pt x="206983" y="114481"/>
                    </a:cubicBezTo>
                    <a:close/>
                    <a:moveTo>
                      <a:pt x="195328" y="250796"/>
                    </a:moveTo>
                    <a:lnTo>
                      <a:pt x="163610" y="250796"/>
                    </a:lnTo>
                    <a:cubicBezTo>
                      <a:pt x="158518" y="250151"/>
                      <a:pt x="154913" y="245499"/>
                      <a:pt x="155558" y="240407"/>
                    </a:cubicBezTo>
                    <a:cubicBezTo>
                      <a:pt x="156092" y="236201"/>
                      <a:pt x="159404" y="232887"/>
                      <a:pt x="163610" y="232355"/>
                    </a:cubicBezTo>
                    <a:lnTo>
                      <a:pt x="195328" y="232355"/>
                    </a:lnTo>
                    <a:cubicBezTo>
                      <a:pt x="200421" y="231710"/>
                      <a:pt x="205073" y="235314"/>
                      <a:pt x="205717" y="240407"/>
                    </a:cubicBezTo>
                    <a:cubicBezTo>
                      <a:pt x="206363" y="245499"/>
                      <a:pt x="202758" y="250151"/>
                      <a:pt x="197665" y="250796"/>
                    </a:cubicBezTo>
                    <a:cubicBezTo>
                      <a:pt x="196889" y="250895"/>
                      <a:pt x="196104" y="250895"/>
                      <a:pt x="195328" y="250796"/>
                    </a:cubicBezTo>
                    <a:close/>
                    <a:moveTo>
                      <a:pt x="242242" y="345213"/>
                    </a:moveTo>
                    <a:lnTo>
                      <a:pt x="219375" y="368080"/>
                    </a:lnTo>
                    <a:cubicBezTo>
                      <a:pt x="215333" y="371244"/>
                      <a:pt x="209492" y="370533"/>
                      <a:pt x="206328" y="366491"/>
                    </a:cubicBezTo>
                    <a:cubicBezTo>
                      <a:pt x="203670" y="363095"/>
                      <a:pt x="203696" y="358316"/>
                      <a:pt x="206393" y="354950"/>
                    </a:cubicBezTo>
                    <a:lnTo>
                      <a:pt x="229112" y="332231"/>
                    </a:lnTo>
                    <a:cubicBezTo>
                      <a:pt x="233117" y="329020"/>
                      <a:pt x="238967" y="329667"/>
                      <a:pt x="242177" y="333672"/>
                    </a:cubicBezTo>
                    <a:cubicBezTo>
                      <a:pt x="244874" y="337038"/>
                      <a:pt x="244900" y="341817"/>
                      <a:pt x="242242" y="345213"/>
                    </a:cubicBezTo>
                    <a:close/>
                    <a:moveTo>
                      <a:pt x="338430" y="449957"/>
                    </a:moveTo>
                    <a:cubicBezTo>
                      <a:pt x="323169" y="450026"/>
                      <a:pt x="310374" y="438447"/>
                      <a:pt x="308924" y="423255"/>
                    </a:cubicBezTo>
                    <a:lnTo>
                      <a:pt x="366607" y="423255"/>
                    </a:lnTo>
                    <a:cubicBezTo>
                      <a:pt x="365217" y="437951"/>
                      <a:pt x="353179" y="449358"/>
                      <a:pt x="338430" y="449957"/>
                    </a:cubicBezTo>
                    <a:close/>
                    <a:moveTo>
                      <a:pt x="374426" y="404814"/>
                    </a:moveTo>
                    <a:lnTo>
                      <a:pt x="302285" y="404814"/>
                    </a:lnTo>
                    <a:cubicBezTo>
                      <a:pt x="294952" y="404814"/>
                      <a:pt x="289008" y="398870"/>
                      <a:pt x="289008" y="391536"/>
                    </a:cubicBezTo>
                    <a:cubicBezTo>
                      <a:pt x="289008" y="384203"/>
                      <a:pt x="294952" y="378259"/>
                      <a:pt x="302285" y="378259"/>
                    </a:cubicBezTo>
                    <a:lnTo>
                      <a:pt x="374426" y="378259"/>
                    </a:lnTo>
                    <a:cubicBezTo>
                      <a:pt x="381760" y="378259"/>
                      <a:pt x="387704" y="384203"/>
                      <a:pt x="387704" y="391536"/>
                    </a:cubicBezTo>
                    <a:cubicBezTo>
                      <a:pt x="387704" y="398870"/>
                      <a:pt x="381760" y="404814"/>
                      <a:pt x="374426" y="404814"/>
                    </a:cubicBezTo>
                    <a:close/>
                    <a:moveTo>
                      <a:pt x="391982" y="358933"/>
                    </a:moveTo>
                    <a:cubicBezTo>
                      <a:pt x="391750" y="359462"/>
                      <a:pt x="391232" y="359809"/>
                      <a:pt x="390654" y="359818"/>
                    </a:cubicBezTo>
                    <a:lnTo>
                      <a:pt x="286057" y="359818"/>
                    </a:lnTo>
                    <a:cubicBezTo>
                      <a:pt x="285631" y="359991"/>
                      <a:pt x="285156" y="359991"/>
                      <a:pt x="284730" y="359818"/>
                    </a:cubicBezTo>
                    <a:cubicBezTo>
                      <a:pt x="277277" y="343538"/>
                      <a:pt x="267863" y="328230"/>
                      <a:pt x="256700" y="314232"/>
                    </a:cubicBezTo>
                    <a:cubicBezTo>
                      <a:pt x="248717" y="305254"/>
                      <a:pt x="242420" y="294909"/>
                      <a:pt x="238111" y="283694"/>
                    </a:cubicBezTo>
                    <a:cubicBezTo>
                      <a:pt x="233448" y="271832"/>
                      <a:pt x="230854" y="259256"/>
                      <a:pt x="230440" y="246517"/>
                    </a:cubicBezTo>
                    <a:lnTo>
                      <a:pt x="230440" y="241944"/>
                    </a:lnTo>
                    <a:cubicBezTo>
                      <a:pt x="232644" y="182343"/>
                      <a:pt x="282745" y="135815"/>
                      <a:pt x="342346" y="138019"/>
                    </a:cubicBezTo>
                    <a:cubicBezTo>
                      <a:pt x="398855" y="140109"/>
                      <a:pt x="444183" y="185435"/>
                      <a:pt x="446272" y="241944"/>
                    </a:cubicBezTo>
                    <a:lnTo>
                      <a:pt x="446272" y="245780"/>
                    </a:lnTo>
                    <a:cubicBezTo>
                      <a:pt x="445851" y="258553"/>
                      <a:pt x="443308" y="271166"/>
                      <a:pt x="438748" y="283104"/>
                    </a:cubicBezTo>
                    <a:cubicBezTo>
                      <a:pt x="434374" y="294287"/>
                      <a:pt x="428085" y="304621"/>
                      <a:pt x="420159" y="313642"/>
                    </a:cubicBezTo>
                    <a:cubicBezTo>
                      <a:pt x="408997" y="327563"/>
                      <a:pt x="399538" y="342768"/>
                      <a:pt x="391982" y="358933"/>
                    </a:cubicBezTo>
                    <a:close/>
                    <a:moveTo>
                      <a:pt x="471794" y="366014"/>
                    </a:moveTo>
                    <a:cubicBezTo>
                      <a:pt x="470069" y="367727"/>
                      <a:pt x="467734" y="368681"/>
                      <a:pt x="465303" y="368670"/>
                    </a:cubicBezTo>
                    <a:cubicBezTo>
                      <a:pt x="462833" y="368658"/>
                      <a:pt x="460459" y="367709"/>
                      <a:pt x="458664" y="366014"/>
                    </a:cubicBezTo>
                    <a:lnTo>
                      <a:pt x="435797" y="343148"/>
                    </a:lnTo>
                    <a:cubicBezTo>
                      <a:pt x="432633" y="339105"/>
                      <a:pt x="433344" y="333265"/>
                      <a:pt x="437386" y="330100"/>
                    </a:cubicBezTo>
                    <a:cubicBezTo>
                      <a:pt x="440782" y="327442"/>
                      <a:pt x="445562" y="327468"/>
                      <a:pt x="448927" y="330165"/>
                    </a:cubicBezTo>
                    <a:lnTo>
                      <a:pt x="471794" y="352884"/>
                    </a:lnTo>
                    <a:cubicBezTo>
                      <a:pt x="475335" y="356544"/>
                      <a:pt x="475335" y="362354"/>
                      <a:pt x="471794" y="366014"/>
                    </a:cubicBezTo>
                    <a:close/>
                    <a:moveTo>
                      <a:pt x="513101" y="250796"/>
                    </a:moveTo>
                    <a:lnTo>
                      <a:pt x="480940" y="250796"/>
                    </a:lnTo>
                    <a:cubicBezTo>
                      <a:pt x="475848" y="251440"/>
                      <a:pt x="471196" y="247836"/>
                      <a:pt x="470552" y="242744"/>
                    </a:cubicBezTo>
                    <a:cubicBezTo>
                      <a:pt x="469905" y="237651"/>
                      <a:pt x="473511" y="233000"/>
                      <a:pt x="478604" y="232355"/>
                    </a:cubicBezTo>
                    <a:cubicBezTo>
                      <a:pt x="479380" y="232256"/>
                      <a:pt x="480165" y="232256"/>
                      <a:pt x="480940" y="232355"/>
                    </a:cubicBezTo>
                    <a:lnTo>
                      <a:pt x="513101" y="232355"/>
                    </a:lnTo>
                    <a:cubicBezTo>
                      <a:pt x="518194" y="231710"/>
                      <a:pt x="522845" y="235314"/>
                      <a:pt x="523490" y="240407"/>
                    </a:cubicBezTo>
                    <a:cubicBezTo>
                      <a:pt x="524136" y="245499"/>
                      <a:pt x="520531" y="250151"/>
                      <a:pt x="515438" y="250796"/>
                    </a:cubicBezTo>
                    <a:cubicBezTo>
                      <a:pt x="514662" y="250895"/>
                      <a:pt x="513877" y="250895"/>
                      <a:pt x="513101" y="250796"/>
                    </a:cubicBezTo>
                    <a:close/>
                  </a:path>
                </a:pathLst>
              </a:custGeom>
              <a:grpFill/>
              <a:ln w="146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grpSp>
        <p:nvGrpSpPr>
          <p:cNvPr id="78" name="Group 77">
            <a:extLst>
              <a:ext uri="{FF2B5EF4-FFF2-40B4-BE49-F238E27FC236}">
                <a16:creationId xmlns:a16="http://schemas.microsoft.com/office/drawing/2014/main" id="{3069D6E6-13B8-791E-776B-F6B4B9B01716}"/>
              </a:ext>
              <a:ext uri="{C183D7F6-B498-43B3-948B-1728B52AA6E4}">
                <adec:decorative xmlns:adec="http://schemas.microsoft.com/office/drawing/2017/decorative" val="1"/>
              </a:ext>
            </a:extLst>
          </p:cNvPr>
          <p:cNvGrpSpPr/>
          <p:nvPr/>
        </p:nvGrpSpPr>
        <p:grpSpPr>
          <a:xfrm>
            <a:off x="3107172" y="1965336"/>
            <a:ext cx="2616708" cy="4525346"/>
            <a:chOff x="3107172" y="1965336"/>
            <a:chExt cx="2616708" cy="4525346"/>
          </a:xfrm>
        </p:grpSpPr>
        <p:sp>
          <p:nvSpPr>
            <p:cNvPr id="8" name="TextBox 7">
              <a:extLst>
                <a:ext uri="{FF2B5EF4-FFF2-40B4-BE49-F238E27FC236}">
                  <a16:creationId xmlns:a16="http://schemas.microsoft.com/office/drawing/2014/main" id="{86E99C2D-7F39-94E8-76F4-D725C258F557}"/>
                </a:ext>
              </a:extLst>
            </p:cNvPr>
            <p:cNvSpPr txBox="1"/>
            <p:nvPr/>
          </p:nvSpPr>
          <p:spPr>
            <a:xfrm>
              <a:off x="3107172" y="3203602"/>
              <a:ext cx="261670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0E6FF"/>
                  </a:solidFill>
                  <a:effectLst/>
                  <a:uLnTx/>
                  <a:uFillTx/>
                  <a:latin typeface="Segoe UI Semibold"/>
                  <a:ea typeface="+mn-ea"/>
                  <a:cs typeface="+mn-cs"/>
                </a:rPr>
                <a:t>Expanding productivity</a:t>
              </a:r>
            </a:p>
          </p:txBody>
        </p:sp>
        <p:sp>
          <p:nvSpPr>
            <p:cNvPr id="19" name="TextBox 18">
              <a:extLst>
                <a:ext uri="{FF2B5EF4-FFF2-40B4-BE49-F238E27FC236}">
                  <a16:creationId xmlns:a16="http://schemas.microsoft.com/office/drawing/2014/main" id="{42DAA552-E267-C7F9-625F-576F17CB0E9A}"/>
                </a:ext>
              </a:extLst>
            </p:cNvPr>
            <p:cNvSpPr txBox="1"/>
            <p:nvPr/>
          </p:nvSpPr>
          <p:spPr>
            <a:xfrm>
              <a:off x="3231871" y="4182358"/>
              <a:ext cx="2461837"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Copilot is helping our employees to be more productive by </a:t>
              </a:r>
              <a:r>
                <a:rPr kumimoji="0" lang="en-US" sz="1600" b="1" i="0" u="none" strike="noStrike" kern="1200" cap="none" spc="0" normalizeH="0" baseline="0" noProof="0">
                  <a:ln>
                    <a:noFill/>
                  </a:ln>
                  <a:solidFill>
                    <a:srgbClr val="50E6FF"/>
                  </a:solidFill>
                  <a:effectLst/>
                  <a:uLnTx/>
                  <a:uFillTx/>
                  <a:latin typeface="Segoe UI"/>
                  <a:ea typeface="+mn-ea"/>
                  <a:cs typeface="+mn-cs"/>
                </a:rPr>
                <a:t>confronting information overload</a:t>
              </a:r>
              <a:r>
                <a:rPr kumimoji="0" lang="en-US" sz="1600" b="1" i="0" u="none" strike="noStrike" kern="1200" cap="none" spc="0" normalizeH="0" baseline="0" noProof="0">
                  <a:ln>
                    <a:noFill/>
                  </a:ln>
                  <a:solidFill>
                    <a:srgbClr val="FFFFFF"/>
                  </a:solidFill>
                  <a:effectLst/>
                  <a:uLnTx/>
                  <a:uFillTx/>
                  <a:latin typeface="Segoe UI"/>
                  <a:ea typeface="+mn-ea"/>
                  <a:cs typeface="+mn-cs"/>
                </a:rPr>
                <a:t> </a:t>
              </a:r>
              <a:r>
                <a:rPr kumimoji="0" lang="en-US" sz="1600" b="0" i="0" u="none" strike="noStrike" kern="1200" cap="none" spc="0" normalizeH="0" baseline="0" noProof="0">
                  <a:ln>
                    <a:noFill/>
                  </a:ln>
                  <a:solidFill>
                    <a:srgbClr val="FFFFFF"/>
                  </a:solidFill>
                  <a:effectLst/>
                  <a:uLnTx/>
                  <a:uFillTx/>
                  <a:latin typeface="Segoe UI"/>
                  <a:ea typeface="+mn-ea"/>
                  <a:cs typeface="+mn-cs"/>
                </a:rPr>
                <a:t>and accelerating routine tasks like producing meeting recaps or summarizing their inbox.</a:t>
              </a:r>
            </a:p>
          </p:txBody>
        </p:sp>
        <p:grpSp>
          <p:nvGrpSpPr>
            <p:cNvPr id="54" name="Group 53">
              <a:extLst>
                <a:ext uri="{FF2B5EF4-FFF2-40B4-BE49-F238E27FC236}">
                  <a16:creationId xmlns:a16="http://schemas.microsoft.com/office/drawing/2014/main" id="{A806B328-FE08-D0B8-E1F8-504A04C77B2C}"/>
                </a:ext>
              </a:extLst>
            </p:cNvPr>
            <p:cNvGrpSpPr/>
            <p:nvPr/>
          </p:nvGrpSpPr>
          <p:grpSpPr>
            <a:xfrm>
              <a:off x="3825503" y="1965336"/>
              <a:ext cx="1180215" cy="1003182"/>
              <a:chOff x="3825503" y="1965336"/>
              <a:chExt cx="1180215" cy="1003182"/>
            </a:xfrm>
          </p:grpSpPr>
          <p:sp>
            <p:nvSpPr>
              <p:cNvPr id="47" name="Freeform: Shape 46">
                <a:extLst>
                  <a:ext uri="{FF2B5EF4-FFF2-40B4-BE49-F238E27FC236}">
                    <a16:creationId xmlns:a16="http://schemas.microsoft.com/office/drawing/2014/main" id="{376B11B4-5BBA-1717-4387-AEBF9A11EBF6}"/>
                  </a:ext>
                </a:extLst>
              </p:cNvPr>
              <p:cNvSpPr/>
              <p:nvPr/>
            </p:nvSpPr>
            <p:spPr>
              <a:xfrm>
                <a:off x="3825503" y="1965336"/>
                <a:ext cx="1180215" cy="1003182"/>
              </a:xfrm>
              <a:custGeom>
                <a:avLst/>
                <a:gdLst>
                  <a:gd name="connsiteX0" fmla="*/ 1121205 w 1180215"/>
                  <a:gd name="connsiteY0" fmla="*/ 0 h 1003182"/>
                  <a:gd name="connsiteX1" fmla="*/ 59011 w 1180215"/>
                  <a:gd name="connsiteY1" fmla="*/ 0 h 1003182"/>
                  <a:gd name="connsiteX2" fmla="*/ 0 w 1180215"/>
                  <a:gd name="connsiteY2" fmla="*/ 59011 h 1003182"/>
                  <a:gd name="connsiteX3" fmla="*/ 0 w 1180215"/>
                  <a:gd name="connsiteY3" fmla="*/ 767140 h 1003182"/>
                  <a:gd name="connsiteX4" fmla="*/ 59011 w 1180215"/>
                  <a:gd name="connsiteY4" fmla="*/ 826151 h 1003182"/>
                  <a:gd name="connsiteX5" fmla="*/ 472087 w 1180215"/>
                  <a:gd name="connsiteY5" fmla="*/ 826151 h 1003182"/>
                  <a:gd name="connsiteX6" fmla="*/ 472087 w 1180215"/>
                  <a:gd name="connsiteY6" fmla="*/ 914667 h 1003182"/>
                  <a:gd name="connsiteX7" fmla="*/ 324560 w 1180215"/>
                  <a:gd name="connsiteY7" fmla="*/ 914667 h 1003182"/>
                  <a:gd name="connsiteX8" fmla="*/ 324560 w 1180215"/>
                  <a:gd name="connsiteY8" fmla="*/ 1003183 h 1003182"/>
                  <a:gd name="connsiteX9" fmla="*/ 855656 w 1180215"/>
                  <a:gd name="connsiteY9" fmla="*/ 1003183 h 1003182"/>
                  <a:gd name="connsiteX10" fmla="*/ 855656 w 1180215"/>
                  <a:gd name="connsiteY10" fmla="*/ 914667 h 1003182"/>
                  <a:gd name="connsiteX11" fmla="*/ 708130 w 1180215"/>
                  <a:gd name="connsiteY11" fmla="*/ 914667 h 1003182"/>
                  <a:gd name="connsiteX12" fmla="*/ 708130 w 1180215"/>
                  <a:gd name="connsiteY12" fmla="*/ 826151 h 1003182"/>
                  <a:gd name="connsiteX13" fmla="*/ 1121205 w 1180215"/>
                  <a:gd name="connsiteY13" fmla="*/ 826151 h 1003182"/>
                  <a:gd name="connsiteX14" fmla="*/ 1180216 w 1180215"/>
                  <a:gd name="connsiteY14" fmla="*/ 767140 h 1003182"/>
                  <a:gd name="connsiteX15" fmla="*/ 1180216 w 1180215"/>
                  <a:gd name="connsiteY15" fmla="*/ 59011 h 1003182"/>
                  <a:gd name="connsiteX16" fmla="*/ 1121205 w 1180215"/>
                  <a:gd name="connsiteY16" fmla="*/ 0 h 1003182"/>
                  <a:gd name="connsiteX17" fmla="*/ 479463 w 1180215"/>
                  <a:gd name="connsiteY17" fmla="*/ 737634 h 1003182"/>
                  <a:gd name="connsiteX18" fmla="*/ 88517 w 1180215"/>
                  <a:gd name="connsiteY18" fmla="*/ 737634 h 1003182"/>
                  <a:gd name="connsiteX19" fmla="*/ 88517 w 1180215"/>
                  <a:gd name="connsiteY19" fmla="*/ 435207 h 1003182"/>
                  <a:gd name="connsiteX20" fmla="*/ 479463 w 1180215"/>
                  <a:gd name="connsiteY20" fmla="*/ 435207 h 1003182"/>
                  <a:gd name="connsiteX21" fmla="*/ 479463 w 1180215"/>
                  <a:gd name="connsiteY21" fmla="*/ 390949 h 1003182"/>
                  <a:gd name="connsiteX22" fmla="*/ 88517 w 1180215"/>
                  <a:gd name="connsiteY22" fmla="*/ 390949 h 1003182"/>
                  <a:gd name="connsiteX23" fmla="*/ 88517 w 1180215"/>
                  <a:gd name="connsiteY23" fmla="*/ 88516 h 1003182"/>
                  <a:gd name="connsiteX24" fmla="*/ 479463 w 1180215"/>
                  <a:gd name="connsiteY24" fmla="*/ 88516 h 1003182"/>
                  <a:gd name="connsiteX25" fmla="*/ 1091700 w 1180215"/>
                  <a:gd name="connsiteY25" fmla="*/ 737634 h 1003182"/>
                  <a:gd name="connsiteX26" fmla="*/ 523721 w 1180215"/>
                  <a:gd name="connsiteY26" fmla="*/ 737634 h 1003182"/>
                  <a:gd name="connsiteX27" fmla="*/ 523721 w 1180215"/>
                  <a:gd name="connsiteY27" fmla="*/ 88516 h 1003182"/>
                  <a:gd name="connsiteX28" fmla="*/ 1091700 w 1180215"/>
                  <a:gd name="connsiteY28" fmla="*/ 88516 h 100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80215" h="1003182">
                    <a:moveTo>
                      <a:pt x="1121205" y="0"/>
                    </a:moveTo>
                    <a:lnTo>
                      <a:pt x="59011" y="0"/>
                    </a:lnTo>
                    <a:cubicBezTo>
                      <a:pt x="26460" y="94"/>
                      <a:pt x="95" y="26459"/>
                      <a:pt x="0" y="59011"/>
                    </a:cubicBezTo>
                    <a:lnTo>
                      <a:pt x="0" y="767140"/>
                    </a:lnTo>
                    <a:cubicBezTo>
                      <a:pt x="95" y="799690"/>
                      <a:pt x="26460" y="826055"/>
                      <a:pt x="59011" y="826151"/>
                    </a:cubicBezTo>
                    <a:lnTo>
                      <a:pt x="472087" y="826151"/>
                    </a:lnTo>
                    <a:lnTo>
                      <a:pt x="472087" y="914667"/>
                    </a:lnTo>
                    <a:lnTo>
                      <a:pt x="324560" y="914667"/>
                    </a:lnTo>
                    <a:lnTo>
                      <a:pt x="324560" y="1003183"/>
                    </a:lnTo>
                    <a:lnTo>
                      <a:pt x="855656" y="1003183"/>
                    </a:lnTo>
                    <a:lnTo>
                      <a:pt x="855656" y="914667"/>
                    </a:lnTo>
                    <a:lnTo>
                      <a:pt x="708130" y="914667"/>
                    </a:lnTo>
                    <a:lnTo>
                      <a:pt x="708130" y="826151"/>
                    </a:lnTo>
                    <a:lnTo>
                      <a:pt x="1121205" y="826151"/>
                    </a:lnTo>
                    <a:cubicBezTo>
                      <a:pt x="1153755" y="826055"/>
                      <a:pt x="1180120" y="799690"/>
                      <a:pt x="1180216" y="767140"/>
                    </a:cubicBezTo>
                    <a:lnTo>
                      <a:pt x="1180216" y="59011"/>
                    </a:lnTo>
                    <a:cubicBezTo>
                      <a:pt x="1180120" y="26459"/>
                      <a:pt x="1153755" y="96"/>
                      <a:pt x="1121205" y="0"/>
                    </a:cubicBezTo>
                    <a:close/>
                    <a:moveTo>
                      <a:pt x="479463" y="737634"/>
                    </a:moveTo>
                    <a:lnTo>
                      <a:pt x="88517" y="737634"/>
                    </a:lnTo>
                    <a:lnTo>
                      <a:pt x="88517" y="435207"/>
                    </a:lnTo>
                    <a:lnTo>
                      <a:pt x="479463" y="435207"/>
                    </a:lnTo>
                    <a:close/>
                    <a:moveTo>
                      <a:pt x="479463" y="390949"/>
                    </a:moveTo>
                    <a:lnTo>
                      <a:pt x="88517" y="390949"/>
                    </a:lnTo>
                    <a:lnTo>
                      <a:pt x="88517" y="88516"/>
                    </a:lnTo>
                    <a:lnTo>
                      <a:pt x="479463" y="88516"/>
                    </a:lnTo>
                    <a:close/>
                    <a:moveTo>
                      <a:pt x="1091700" y="737634"/>
                    </a:moveTo>
                    <a:lnTo>
                      <a:pt x="523721" y="737634"/>
                    </a:lnTo>
                    <a:lnTo>
                      <a:pt x="523721" y="88516"/>
                    </a:lnTo>
                    <a:lnTo>
                      <a:pt x="1091700" y="88516"/>
                    </a:lnTo>
                    <a:close/>
                  </a:path>
                </a:pathLst>
              </a:custGeom>
              <a:gradFill>
                <a:gsLst>
                  <a:gs pos="0">
                    <a:srgbClr val="D59DFF"/>
                  </a:gs>
                  <a:gs pos="48000">
                    <a:srgbClr val="50E6FF"/>
                  </a:gs>
                  <a:gs pos="100000">
                    <a:srgbClr val="FFFFFF"/>
                  </a:gs>
                </a:gsLst>
                <a:lin ang="5400000" scaled="0"/>
              </a:gradFill>
              <a:ln w="146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8" name="Freeform: Shape 47">
                <a:extLst>
                  <a:ext uri="{FF2B5EF4-FFF2-40B4-BE49-F238E27FC236}">
                    <a16:creationId xmlns:a16="http://schemas.microsoft.com/office/drawing/2014/main" id="{04FAE81E-0640-26C7-075C-273C102CCB17}"/>
                  </a:ext>
                </a:extLst>
              </p:cNvPr>
              <p:cNvSpPr/>
              <p:nvPr/>
            </p:nvSpPr>
            <p:spPr>
              <a:xfrm>
                <a:off x="4459868" y="2363569"/>
                <a:ext cx="324573" cy="162368"/>
              </a:xfrm>
              <a:custGeom>
                <a:avLst/>
                <a:gdLst>
                  <a:gd name="connsiteX0" fmla="*/ 324561 w 324573"/>
                  <a:gd name="connsiteY0" fmla="*/ 81184 h 162368"/>
                  <a:gd name="connsiteX1" fmla="*/ 308333 w 324573"/>
                  <a:gd name="connsiteY1" fmla="*/ 48710 h 162368"/>
                  <a:gd name="connsiteX2" fmla="*/ 228996 w 324573"/>
                  <a:gd name="connsiteY2" fmla="*/ 10824 h 162368"/>
                  <a:gd name="connsiteX3" fmla="*/ 162280 w 324573"/>
                  <a:gd name="connsiteY3" fmla="*/ 0 h 162368"/>
                  <a:gd name="connsiteX4" fmla="*/ 95565 w 324573"/>
                  <a:gd name="connsiteY4" fmla="*/ 10824 h 162368"/>
                  <a:gd name="connsiteX5" fmla="*/ 16228 w 324573"/>
                  <a:gd name="connsiteY5" fmla="*/ 48710 h 162368"/>
                  <a:gd name="connsiteX6" fmla="*/ 0 w 324573"/>
                  <a:gd name="connsiteY6" fmla="*/ 81184 h 162368"/>
                  <a:gd name="connsiteX7" fmla="*/ 0 w 324573"/>
                  <a:gd name="connsiteY7" fmla="*/ 162368 h 162368"/>
                  <a:gd name="connsiteX8" fmla="*/ 324559 w 324573"/>
                  <a:gd name="connsiteY8" fmla="*/ 162368 h 162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573" h="162368">
                    <a:moveTo>
                      <a:pt x="324561" y="81184"/>
                    </a:moveTo>
                    <a:cubicBezTo>
                      <a:pt x="324898" y="68332"/>
                      <a:pt x="318814" y="56156"/>
                      <a:pt x="308333" y="48710"/>
                    </a:cubicBezTo>
                    <a:cubicBezTo>
                      <a:pt x="284981" y="30423"/>
                      <a:pt x="257896" y="17489"/>
                      <a:pt x="228996" y="10824"/>
                    </a:cubicBezTo>
                    <a:cubicBezTo>
                      <a:pt x="207327" y="4306"/>
                      <a:pt x="184897" y="668"/>
                      <a:pt x="162280" y="0"/>
                    </a:cubicBezTo>
                    <a:cubicBezTo>
                      <a:pt x="139611" y="69"/>
                      <a:pt x="117094" y="3722"/>
                      <a:pt x="95565" y="10824"/>
                    </a:cubicBezTo>
                    <a:cubicBezTo>
                      <a:pt x="67075" y="18628"/>
                      <a:pt x="40207" y="31459"/>
                      <a:pt x="16228" y="48710"/>
                    </a:cubicBezTo>
                    <a:cubicBezTo>
                      <a:pt x="6059" y="56419"/>
                      <a:pt x="60" y="68424"/>
                      <a:pt x="0" y="81184"/>
                    </a:cubicBezTo>
                    <a:lnTo>
                      <a:pt x="0" y="162368"/>
                    </a:lnTo>
                    <a:lnTo>
                      <a:pt x="324559" y="162368"/>
                    </a:lnTo>
                    <a:close/>
                  </a:path>
                </a:pathLst>
              </a:custGeom>
              <a:gradFill>
                <a:gsLst>
                  <a:gs pos="0">
                    <a:srgbClr val="D59DFF"/>
                  </a:gs>
                  <a:gs pos="48000">
                    <a:srgbClr val="50E6FF"/>
                  </a:gs>
                  <a:gs pos="100000">
                    <a:srgbClr val="FFFFFF"/>
                  </a:gs>
                </a:gsLst>
                <a:lin ang="5400000" scaled="0"/>
              </a:gradFill>
              <a:ln w="146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9" name="Freeform: Shape 48">
                <a:extLst>
                  <a:ext uri="{FF2B5EF4-FFF2-40B4-BE49-F238E27FC236}">
                    <a16:creationId xmlns:a16="http://schemas.microsoft.com/office/drawing/2014/main" id="{639BFDA2-380B-DE57-5C19-884F04682563}"/>
                  </a:ext>
                </a:extLst>
              </p:cNvPr>
              <p:cNvSpPr/>
              <p:nvPr/>
            </p:nvSpPr>
            <p:spPr>
              <a:xfrm>
                <a:off x="4541009" y="2179594"/>
                <a:ext cx="162279" cy="162279"/>
              </a:xfrm>
              <a:custGeom>
                <a:avLst/>
                <a:gdLst>
                  <a:gd name="connsiteX0" fmla="*/ 162280 w 162279"/>
                  <a:gd name="connsiteY0" fmla="*/ 81140 h 162279"/>
                  <a:gd name="connsiteX1" fmla="*/ 81140 w 162279"/>
                  <a:gd name="connsiteY1" fmla="*/ 162280 h 162279"/>
                  <a:gd name="connsiteX2" fmla="*/ 0 w 162279"/>
                  <a:gd name="connsiteY2" fmla="*/ 81140 h 162279"/>
                  <a:gd name="connsiteX3" fmla="*/ 81140 w 162279"/>
                  <a:gd name="connsiteY3" fmla="*/ 0 h 162279"/>
                  <a:gd name="connsiteX4" fmla="*/ 162280 w 162279"/>
                  <a:gd name="connsiteY4" fmla="*/ 81140 h 16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79" h="162279">
                    <a:moveTo>
                      <a:pt x="162280" y="81140"/>
                    </a:moveTo>
                    <a:cubicBezTo>
                      <a:pt x="162280" y="125952"/>
                      <a:pt x="125952" y="162280"/>
                      <a:pt x="81140" y="162280"/>
                    </a:cubicBezTo>
                    <a:cubicBezTo>
                      <a:pt x="36327" y="162280"/>
                      <a:pt x="0" y="125952"/>
                      <a:pt x="0" y="81140"/>
                    </a:cubicBezTo>
                    <a:cubicBezTo>
                      <a:pt x="0" y="36328"/>
                      <a:pt x="36327" y="0"/>
                      <a:pt x="81140" y="0"/>
                    </a:cubicBezTo>
                    <a:cubicBezTo>
                      <a:pt x="125952" y="0"/>
                      <a:pt x="162280" y="36328"/>
                      <a:pt x="162280" y="81140"/>
                    </a:cubicBezTo>
                    <a:close/>
                  </a:path>
                </a:pathLst>
              </a:custGeom>
              <a:gradFill>
                <a:gsLst>
                  <a:gs pos="0">
                    <a:srgbClr val="D59DFF"/>
                  </a:gs>
                  <a:gs pos="48000">
                    <a:srgbClr val="50E6FF"/>
                  </a:gs>
                  <a:gs pos="100000">
                    <a:srgbClr val="FFFFFF"/>
                  </a:gs>
                </a:gsLst>
                <a:lin ang="5400000" scaled="0"/>
              </a:gradFill>
              <a:ln w="146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0" name="Freeform: Shape 49">
                <a:extLst>
                  <a:ext uri="{FF2B5EF4-FFF2-40B4-BE49-F238E27FC236}">
                    <a16:creationId xmlns:a16="http://schemas.microsoft.com/office/drawing/2014/main" id="{E9B184E6-4B6F-67C0-4D51-86A6C62BEE52}"/>
                  </a:ext>
                </a:extLst>
              </p:cNvPr>
              <p:cNvSpPr/>
              <p:nvPr/>
            </p:nvSpPr>
            <p:spPr>
              <a:xfrm>
                <a:off x="4009343" y="2211354"/>
                <a:ext cx="199738" cy="99921"/>
              </a:xfrm>
              <a:custGeom>
                <a:avLst/>
                <a:gdLst>
                  <a:gd name="connsiteX0" fmla="*/ 199731 w 199738"/>
                  <a:gd name="connsiteY0" fmla="*/ 49961 h 99921"/>
                  <a:gd name="connsiteX1" fmla="*/ 189743 w 199738"/>
                  <a:gd name="connsiteY1" fmla="*/ 29976 h 99921"/>
                  <a:gd name="connsiteX2" fmla="*/ 140921 w 199738"/>
                  <a:gd name="connsiteY2" fmla="*/ 6662 h 99921"/>
                  <a:gd name="connsiteX3" fmla="*/ 99864 w 199738"/>
                  <a:gd name="connsiteY3" fmla="*/ 0 h 99921"/>
                  <a:gd name="connsiteX4" fmla="*/ 58807 w 199738"/>
                  <a:gd name="connsiteY4" fmla="*/ 6662 h 99921"/>
                  <a:gd name="connsiteX5" fmla="*/ 9986 w 199738"/>
                  <a:gd name="connsiteY5" fmla="*/ 29976 h 99921"/>
                  <a:gd name="connsiteX6" fmla="*/ 0 w 199738"/>
                  <a:gd name="connsiteY6" fmla="*/ 49961 h 99921"/>
                  <a:gd name="connsiteX7" fmla="*/ 0 w 199738"/>
                  <a:gd name="connsiteY7" fmla="*/ 99921 h 99921"/>
                  <a:gd name="connsiteX8" fmla="*/ 199731 w 199738"/>
                  <a:gd name="connsiteY8" fmla="*/ 99921 h 9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8" h="99921">
                    <a:moveTo>
                      <a:pt x="199731" y="49961"/>
                    </a:moveTo>
                    <a:cubicBezTo>
                      <a:pt x="199939" y="42051"/>
                      <a:pt x="196195" y="34558"/>
                      <a:pt x="189743" y="29976"/>
                    </a:cubicBezTo>
                    <a:cubicBezTo>
                      <a:pt x="175373" y="18723"/>
                      <a:pt x="158706" y="10764"/>
                      <a:pt x="140921" y="6662"/>
                    </a:cubicBezTo>
                    <a:cubicBezTo>
                      <a:pt x="127587" y="2651"/>
                      <a:pt x="113783" y="412"/>
                      <a:pt x="99864" y="0"/>
                    </a:cubicBezTo>
                    <a:cubicBezTo>
                      <a:pt x="85914" y="43"/>
                      <a:pt x="72057" y="2291"/>
                      <a:pt x="58807" y="6662"/>
                    </a:cubicBezTo>
                    <a:cubicBezTo>
                      <a:pt x="41275" y="11464"/>
                      <a:pt x="24742" y="19360"/>
                      <a:pt x="9986" y="29976"/>
                    </a:cubicBezTo>
                    <a:cubicBezTo>
                      <a:pt x="3728" y="34720"/>
                      <a:pt x="35" y="42109"/>
                      <a:pt x="0" y="49961"/>
                    </a:cubicBezTo>
                    <a:lnTo>
                      <a:pt x="0" y="99921"/>
                    </a:lnTo>
                    <a:lnTo>
                      <a:pt x="199731" y="99921"/>
                    </a:lnTo>
                    <a:close/>
                  </a:path>
                </a:pathLst>
              </a:custGeom>
              <a:gradFill>
                <a:gsLst>
                  <a:gs pos="0">
                    <a:srgbClr val="D59DFF"/>
                  </a:gs>
                  <a:gs pos="48000">
                    <a:srgbClr val="50E6FF"/>
                  </a:gs>
                  <a:gs pos="100000">
                    <a:srgbClr val="FFFFFF"/>
                  </a:gs>
                </a:gsLst>
                <a:lin ang="5400000" scaled="0"/>
              </a:gradFill>
              <a:ln w="146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1" name="Freeform: Shape 50">
                <a:extLst>
                  <a:ext uri="{FF2B5EF4-FFF2-40B4-BE49-F238E27FC236}">
                    <a16:creationId xmlns:a16="http://schemas.microsoft.com/office/drawing/2014/main" id="{C127844F-69C9-D4D7-0DFF-A9CFCE54073C}"/>
                  </a:ext>
                </a:extLst>
              </p:cNvPr>
              <p:cNvSpPr/>
              <p:nvPr/>
            </p:nvSpPr>
            <p:spPr>
              <a:xfrm>
                <a:off x="4059262" y="2098124"/>
                <a:ext cx="99893" cy="99893"/>
              </a:xfrm>
              <a:custGeom>
                <a:avLst/>
                <a:gdLst>
                  <a:gd name="connsiteX0" fmla="*/ 99893 w 99893"/>
                  <a:gd name="connsiteY0" fmla="*/ 49947 h 99893"/>
                  <a:gd name="connsiteX1" fmla="*/ 49947 w 99893"/>
                  <a:gd name="connsiteY1" fmla="*/ 99893 h 99893"/>
                  <a:gd name="connsiteX2" fmla="*/ 0 w 99893"/>
                  <a:gd name="connsiteY2" fmla="*/ 49947 h 99893"/>
                  <a:gd name="connsiteX3" fmla="*/ 49947 w 99893"/>
                  <a:gd name="connsiteY3" fmla="*/ 0 h 99893"/>
                  <a:gd name="connsiteX4" fmla="*/ 99893 w 99893"/>
                  <a:gd name="connsiteY4" fmla="*/ 49947 h 99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93" h="99893">
                    <a:moveTo>
                      <a:pt x="99893" y="49947"/>
                    </a:moveTo>
                    <a:cubicBezTo>
                      <a:pt x="99893" y="77531"/>
                      <a:pt x="77531" y="99893"/>
                      <a:pt x="49947" y="99893"/>
                    </a:cubicBezTo>
                    <a:cubicBezTo>
                      <a:pt x="22362" y="99893"/>
                      <a:pt x="0" y="77531"/>
                      <a:pt x="0" y="49947"/>
                    </a:cubicBezTo>
                    <a:cubicBezTo>
                      <a:pt x="0" y="22362"/>
                      <a:pt x="22362" y="0"/>
                      <a:pt x="49947" y="0"/>
                    </a:cubicBezTo>
                    <a:cubicBezTo>
                      <a:pt x="77531" y="0"/>
                      <a:pt x="99893" y="22362"/>
                      <a:pt x="99893" y="49947"/>
                    </a:cubicBezTo>
                    <a:close/>
                  </a:path>
                </a:pathLst>
              </a:custGeom>
              <a:gradFill>
                <a:gsLst>
                  <a:gs pos="0">
                    <a:srgbClr val="D59DFF"/>
                  </a:gs>
                  <a:gs pos="48000">
                    <a:srgbClr val="50E6FF"/>
                  </a:gs>
                  <a:gs pos="100000">
                    <a:srgbClr val="FFFFFF"/>
                  </a:gs>
                </a:gsLst>
                <a:lin ang="5400000" scaled="0"/>
              </a:gradFill>
              <a:ln w="146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2" name="Freeform: Shape 51">
                <a:extLst>
                  <a:ext uri="{FF2B5EF4-FFF2-40B4-BE49-F238E27FC236}">
                    <a16:creationId xmlns:a16="http://schemas.microsoft.com/office/drawing/2014/main" id="{D2BA588F-4A1F-8B7E-6CFF-5CB5CF8C3BB1}"/>
                  </a:ext>
                </a:extLst>
              </p:cNvPr>
              <p:cNvSpPr/>
              <p:nvPr/>
            </p:nvSpPr>
            <p:spPr>
              <a:xfrm>
                <a:off x="4009343" y="2558793"/>
                <a:ext cx="199738" cy="99919"/>
              </a:xfrm>
              <a:custGeom>
                <a:avLst/>
                <a:gdLst>
                  <a:gd name="connsiteX0" fmla="*/ 199731 w 199738"/>
                  <a:gd name="connsiteY0" fmla="*/ 49960 h 99919"/>
                  <a:gd name="connsiteX1" fmla="*/ 189743 w 199738"/>
                  <a:gd name="connsiteY1" fmla="*/ 29975 h 99919"/>
                  <a:gd name="connsiteX2" fmla="*/ 140921 w 199738"/>
                  <a:gd name="connsiteY2" fmla="*/ 6659 h 99919"/>
                  <a:gd name="connsiteX3" fmla="*/ 99864 w 199738"/>
                  <a:gd name="connsiteY3" fmla="*/ 0 h 99919"/>
                  <a:gd name="connsiteX4" fmla="*/ 58807 w 199738"/>
                  <a:gd name="connsiteY4" fmla="*/ 6659 h 99919"/>
                  <a:gd name="connsiteX5" fmla="*/ 9986 w 199738"/>
                  <a:gd name="connsiteY5" fmla="*/ 29975 h 99919"/>
                  <a:gd name="connsiteX6" fmla="*/ 0 w 199738"/>
                  <a:gd name="connsiteY6" fmla="*/ 49960 h 99919"/>
                  <a:gd name="connsiteX7" fmla="*/ 0 w 199738"/>
                  <a:gd name="connsiteY7" fmla="*/ 99920 h 99919"/>
                  <a:gd name="connsiteX8" fmla="*/ 199731 w 199738"/>
                  <a:gd name="connsiteY8" fmla="*/ 99920 h 9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8" h="99919">
                    <a:moveTo>
                      <a:pt x="199731" y="49960"/>
                    </a:moveTo>
                    <a:cubicBezTo>
                      <a:pt x="199939" y="42051"/>
                      <a:pt x="196195" y="34557"/>
                      <a:pt x="189743" y="29975"/>
                    </a:cubicBezTo>
                    <a:cubicBezTo>
                      <a:pt x="175373" y="18721"/>
                      <a:pt x="158706" y="10762"/>
                      <a:pt x="140921" y="6659"/>
                    </a:cubicBezTo>
                    <a:cubicBezTo>
                      <a:pt x="127587" y="2651"/>
                      <a:pt x="113783" y="412"/>
                      <a:pt x="99864" y="0"/>
                    </a:cubicBezTo>
                    <a:cubicBezTo>
                      <a:pt x="85914" y="43"/>
                      <a:pt x="72057" y="2290"/>
                      <a:pt x="58807" y="6659"/>
                    </a:cubicBezTo>
                    <a:cubicBezTo>
                      <a:pt x="41275" y="11463"/>
                      <a:pt x="24742" y="19358"/>
                      <a:pt x="9986" y="29975"/>
                    </a:cubicBezTo>
                    <a:cubicBezTo>
                      <a:pt x="3727" y="34719"/>
                      <a:pt x="35" y="42107"/>
                      <a:pt x="0" y="49960"/>
                    </a:cubicBezTo>
                    <a:lnTo>
                      <a:pt x="0" y="99920"/>
                    </a:lnTo>
                    <a:lnTo>
                      <a:pt x="199731" y="99920"/>
                    </a:lnTo>
                    <a:close/>
                  </a:path>
                </a:pathLst>
              </a:custGeom>
              <a:gradFill>
                <a:gsLst>
                  <a:gs pos="0">
                    <a:srgbClr val="D59DFF"/>
                  </a:gs>
                  <a:gs pos="48000">
                    <a:srgbClr val="50E6FF"/>
                  </a:gs>
                  <a:gs pos="100000">
                    <a:srgbClr val="FFFFFF"/>
                  </a:gs>
                </a:gsLst>
                <a:lin ang="5400000" scaled="0"/>
              </a:gradFill>
              <a:ln w="146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3" name="Freeform: Shape 52">
                <a:extLst>
                  <a:ext uri="{FF2B5EF4-FFF2-40B4-BE49-F238E27FC236}">
                    <a16:creationId xmlns:a16="http://schemas.microsoft.com/office/drawing/2014/main" id="{FC853951-9A26-2ACE-2AC6-784F2347D0DC}"/>
                  </a:ext>
                </a:extLst>
              </p:cNvPr>
              <p:cNvSpPr/>
              <p:nvPr/>
            </p:nvSpPr>
            <p:spPr>
              <a:xfrm>
                <a:off x="4059262" y="2445563"/>
                <a:ext cx="99893" cy="99893"/>
              </a:xfrm>
              <a:custGeom>
                <a:avLst/>
                <a:gdLst>
                  <a:gd name="connsiteX0" fmla="*/ 99893 w 99893"/>
                  <a:gd name="connsiteY0" fmla="*/ 49947 h 99893"/>
                  <a:gd name="connsiteX1" fmla="*/ 49947 w 99893"/>
                  <a:gd name="connsiteY1" fmla="*/ 99893 h 99893"/>
                  <a:gd name="connsiteX2" fmla="*/ 0 w 99893"/>
                  <a:gd name="connsiteY2" fmla="*/ 49947 h 99893"/>
                  <a:gd name="connsiteX3" fmla="*/ 49947 w 99893"/>
                  <a:gd name="connsiteY3" fmla="*/ 0 h 99893"/>
                  <a:gd name="connsiteX4" fmla="*/ 99893 w 99893"/>
                  <a:gd name="connsiteY4" fmla="*/ 49947 h 99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93" h="99893">
                    <a:moveTo>
                      <a:pt x="99893" y="49947"/>
                    </a:moveTo>
                    <a:cubicBezTo>
                      <a:pt x="99893" y="77531"/>
                      <a:pt x="77531" y="99893"/>
                      <a:pt x="49947" y="99893"/>
                    </a:cubicBezTo>
                    <a:cubicBezTo>
                      <a:pt x="22362" y="99893"/>
                      <a:pt x="0" y="77531"/>
                      <a:pt x="0" y="49947"/>
                    </a:cubicBezTo>
                    <a:cubicBezTo>
                      <a:pt x="0" y="22362"/>
                      <a:pt x="22362" y="0"/>
                      <a:pt x="49947" y="0"/>
                    </a:cubicBezTo>
                    <a:cubicBezTo>
                      <a:pt x="77531" y="0"/>
                      <a:pt x="99893" y="22362"/>
                      <a:pt x="99893" y="49947"/>
                    </a:cubicBezTo>
                    <a:close/>
                  </a:path>
                </a:pathLst>
              </a:custGeom>
              <a:gradFill>
                <a:gsLst>
                  <a:gs pos="0">
                    <a:srgbClr val="D59DFF"/>
                  </a:gs>
                  <a:gs pos="48000">
                    <a:srgbClr val="50E6FF"/>
                  </a:gs>
                  <a:gs pos="100000">
                    <a:srgbClr val="FFFFFF"/>
                  </a:gs>
                </a:gsLst>
                <a:lin ang="5400000" scaled="0"/>
              </a:gradFill>
              <a:ln w="146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grpSp>
        <p:nvGrpSpPr>
          <p:cNvPr id="79" name="Group 78">
            <a:extLst>
              <a:ext uri="{FF2B5EF4-FFF2-40B4-BE49-F238E27FC236}">
                <a16:creationId xmlns:a16="http://schemas.microsoft.com/office/drawing/2014/main" id="{F7B7FCF9-1481-8648-EBE7-A2326FEFAABF}"/>
              </a:ext>
              <a:ext uri="{C183D7F6-B498-43B3-948B-1728B52AA6E4}">
                <adec:decorative xmlns:adec="http://schemas.microsoft.com/office/drawing/2017/decorative" val="1"/>
              </a:ext>
            </a:extLst>
          </p:cNvPr>
          <p:cNvGrpSpPr/>
          <p:nvPr/>
        </p:nvGrpSpPr>
        <p:grpSpPr>
          <a:xfrm>
            <a:off x="5920046" y="1894966"/>
            <a:ext cx="2542869" cy="4597892"/>
            <a:chOff x="5920046" y="1894966"/>
            <a:chExt cx="2542869" cy="4597892"/>
          </a:xfrm>
        </p:grpSpPr>
        <p:sp>
          <p:nvSpPr>
            <p:cNvPr id="17" name="TextBox 16">
              <a:extLst>
                <a:ext uri="{FF2B5EF4-FFF2-40B4-BE49-F238E27FC236}">
                  <a16:creationId xmlns:a16="http://schemas.microsoft.com/office/drawing/2014/main" id="{85C7A978-513A-A63C-58CA-354554520496}"/>
                </a:ext>
              </a:extLst>
            </p:cNvPr>
            <p:cNvSpPr txBox="1"/>
            <p:nvPr/>
          </p:nvSpPr>
          <p:spPr>
            <a:xfrm>
              <a:off x="5970906" y="3192288"/>
              <a:ext cx="249200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0E6FF"/>
                  </a:solidFill>
                  <a:effectLst/>
                  <a:uLnTx/>
                  <a:uFillTx/>
                  <a:latin typeface="Segoe UI Semibold"/>
                  <a:ea typeface="+mn-ea"/>
                  <a:cs typeface="+mn-cs"/>
                </a:rPr>
                <a:t>Finding information &amp; answers</a:t>
              </a:r>
            </a:p>
          </p:txBody>
        </p:sp>
        <p:sp>
          <p:nvSpPr>
            <p:cNvPr id="22" name="TextBox 21">
              <a:extLst>
                <a:ext uri="{FF2B5EF4-FFF2-40B4-BE49-F238E27FC236}">
                  <a16:creationId xmlns:a16="http://schemas.microsoft.com/office/drawing/2014/main" id="{07A63D7F-8CB1-D754-7370-6C4403255C35}"/>
                </a:ext>
              </a:extLst>
            </p:cNvPr>
            <p:cNvSpPr txBox="1"/>
            <p:nvPr/>
          </p:nvSpPr>
          <p:spPr>
            <a:xfrm>
              <a:off x="5920046" y="4184534"/>
              <a:ext cx="2461837"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Copilot is our employee’s hyper-intelligent assistant that helps with </a:t>
              </a:r>
              <a:r>
                <a:rPr kumimoji="0" lang="en-US" sz="1600" b="1" i="0" u="none" strike="noStrike" kern="1200" cap="none" spc="0" normalizeH="0" baseline="0" noProof="0">
                  <a:ln>
                    <a:noFill/>
                  </a:ln>
                  <a:solidFill>
                    <a:srgbClr val="50E6FF"/>
                  </a:solidFill>
                  <a:effectLst/>
                  <a:uLnTx/>
                  <a:uFillTx/>
                  <a:latin typeface="Segoe UI"/>
                  <a:ea typeface="+mn-ea"/>
                  <a:cs typeface="+mn-cs"/>
                </a:rPr>
                <a:t>research &amp; prototyping</a:t>
              </a:r>
              <a:r>
                <a:rPr kumimoji="0" lang="en-US" sz="1600" b="0" i="0" u="none" strike="noStrike" kern="1200" cap="none" spc="0" normalizeH="0" baseline="0" noProof="0">
                  <a:ln>
                    <a:noFill/>
                  </a:ln>
                  <a:solidFill>
                    <a:srgbClr val="FFFFFF"/>
                  </a:solidFill>
                  <a:effectLst/>
                  <a:uLnTx/>
                  <a:uFillTx/>
                  <a:latin typeface="Segoe UI"/>
                  <a:ea typeface="+mn-ea"/>
                  <a:cs typeface="+mn-cs"/>
                </a:rPr>
                <a:t>. Enterprise knowledge that was previously locked away in siloes is now easily discoverable by all.</a:t>
              </a:r>
            </a:p>
          </p:txBody>
        </p:sp>
        <p:grpSp>
          <p:nvGrpSpPr>
            <p:cNvPr id="73" name="Group 72">
              <a:extLst>
                <a:ext uri="{FF2B5EF4-FFF2-40B4-BE49-F238E27FC236}">
                  <a16:creationId xmlns:a16="http://schemas.microsoft.com/office/drawing/2014/main" id="{9889CB37-FD95-6273-1120-FC19A47CA63D}"/>
                </a:ext>
              </a:extLst>
            </p:cNvPr>
            <p:cNvGrpSpPr/>
            <p:nvPr/>
          </p:nvGrpSpPr>
          <p:grpSpPr>
            <a:xfrm>
              <a:off x="6550099" y="1894966"/>
              <a:ext cx="1150709" cy="1239225"/>
              <a:chOff x="6550099" y="1894966"/>
              <a:chExt cx="1150709" cy="1239225"/>
            </a:xfrm>
          </p:grpSpPr>
          <p:sp>
            <p:nvSpPr>
              <p:cNvPr id="56" name="Freeform: Shape 55">
                <a:extLst>
                  <a:ext uri="{FF2B5EF4-FFF2-40B4-BE49-F238E27FC236}">
                    <a16:creationId xmlns:a16="http://schemas.microsoft.com/office/drawing/2014/main" id="{93DBDB9B-C433-516E-BA15-B53F337D094B}"/>
                  </a:ext>
                </a:extLst>
              </p:cNvPr>
              <p:cNvSpPr/>
              <p:nvPr/>
            </p:nvSpPr>
            <p:spPr>
              <a:xfrm>
                <a:off x="7302176" y="2213402"/>
                <a:ext cx="227707" cy="227707"/>
              </a:xfrm>
              <a:custGeom>
                <a:avLst/>
                <a:gdLst>
                  <a:gd name="connsiteX0" fmla="*/ 185972 w 227707"/>
                  <a:gd name="connsiteY0" fmla="*/ 0 h 227707"/>
                  <a:gd name="connsiteX1" fmla="*/ 113846 w 227707"/>
                  <a:gd name="connsiteY1" fmla="*/ 72126 h 227707"/>
                  <a:gd name="connsiteX2" fmla="*/ 41721 w 227707"/>
                  <a:gd name="connsiteY2" fmla="*/ 0 h 227707"/>
                  <a:gd name="connsiteX3" fmla="*/ 0 w 227707"/>
                  <a:gd name="connsiteY3" fmla="*/ 41721 h 227707"/>
                  <a:gd name="connsiteX4" fmla="*/ 72126 w 227707"/>
                  <a:gd name="connsiteY4" fmla="*/ 113846 h 227707"/>
                  <a:gd name="connsiteX5" fmla="*/ 0 w 227707"/>
                  <a:gd name="connsiteY5" fmla="*/ 185972 h 227707"/>
                  <a:gd name="connsiteX6" fmla="*/ 41721 w 227707"/>
                  <a:gd name="connsiteY6" fmla="*/ 227708 h 227707"/>
                  <a:gd name="connsiteX7" fmla="*/ 113846 w 227707"/>
                  <a:gd name="connsiteY7" fmla="*/ 155567 h 227707"/>
                  <a:gd name="connsiteX8" fmla="*/ 185972 w 227707"/>
                  <a:gd name="connsiteY8" fmla="*/ 227708 h 227707"/>
                  <a:gd name="connsiteX9" fmla="*/ 227708 w 227707"/>
                  <a:gd name="connsiteY9" fmla="*/ 185972 h 227707"/>
                  <a:gd name="connsiteX10" fmla="*/ 155567 w 227707"/>
                  <a:gd name="connsiteY10" fmla="*/ 113846 h 227707"/>
                  <a:gd name="connsiteX11" fmla="*/ 227708 w 227707"/>
                  <a:gd name="connsiteY11" fmla="*/ 41721 h 227707"/>
                  <a:gd name="connsiteX12" fmla="*/ 185972 w 227707"/>
                  <a:gd name="connsiteY12" fmla="*/ 0 h 22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7707" h="227707">
                    <a:moveTo>
                      <a:pt x="185972" y="0"/>
                    </a:moveTo>
                    <a:lnTo>
                      <a:pt x="113846" y="72126"/>
                    </a:lnTo>
                    <a:lnTo>
                      <a:pt x="41721" y="0"/>
                    </a:lnTo>
                    <a:lnTo>
                      <a:pt x="0" y="41721"/>
                    </a:lnTo>
                    <a:lnTo>
                      <a:pt x="72126" y="113846"/>
                    </a:lnTo>
                    <a:lnTo>
                      <a:pt x="0" y="185972"/>
                    </a:lnTo>
                    <a:lnTo>
                      <a:pt x="41721" y="227708"/>
                    </a:lnTo>
                    <a:lnTo>
                      <a:pt x="113846" y="155567"/>
                    </a:lnTo>
                    <a:lnTo>
                      <a:pt x="185972" y="227708"/>
                    </a:lnTo>
                    <a:lnTo>
                      <a:pt x="227708" y="185972"/>
                    </a:lnTo>
                    <a:lnTo>
                      <a:pt x="155567" y="113846"/>
                    </a:lnTo>
                    <a:lnTo>
                      <a:pt x="227708" y="41721"/>
                    </a:lnTo>
                    <a:lnTo>
                      <a:pt x="185972" y="0"/>
                    </a:lnTo>
                    <a:close/>
                  </a:path>
                </a:pathLst>
              </a:custGeom>
              <a:gradFill>
                <a:gsLst>
                  <a:gs pos="0">
                    <a:srgbClr val="D59DFF"/>
                  </a:gs>
                  <a:gs pos="48000">
                    <a:srgbClr val="50E6FF"/>
                  </a:gs>
                  <a:gs pos="100000">
                    <a:srgbClr val="FFFFFF"/>
                  </a:gs>
                </a:gsLst>
                <a:lin ang="5400000" scaled="0"/>
              </a:gradFill>
              <a:ln w="146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7" name="Freeform: Shape 56">
                <a:extLst>
                  <a:ext uri="{FF2B5EF4-FFF2-40B4-BE49-F238E27FC236}">
                    <a16:creationId xmlns:a16="http://schemas.microsoft.com/office/drawing/2014/main" id="{C5ACD4FA-2839-8C3F-4E14-93050A4947BC}"/>
                  </a:ext>
                </a:extLst>
              </p:cNvPr>
              <p:cNvSpPr/>
              <p:nvPr/>
            </p:nvSpPr>
            <p:spPr>
              <a:xfrm>
                <a:off x="7100861" y="2339848"/>
                <a:ext cx="61695" cy="60102"/>
              </a:xfrm>
              <a:custGeom>
                <a:avLst/>
                <a:gdLst>
                  <a:gd name="connsiteX0" fmla="*/ 43992 w 61695"/>
                  <a:gd name="connsiteY0" fmla="*/ 53759 h 60102"/>
                  <a:gd name="connsiteX1" fmla="*/ 61696 w 61695"/>
                  <a:gd name="connsiteY1" fmla="*/ 31158 h 60102"/>
                  <a:gd name="connsiteX2" fmla="*/ 30258 w 61695"/>
                  <a:gd name="connsiteY2" fmla="*/ 0 h 60102"/>
                  <a:gd name="connsiteX3" fmla="*/ 6521 w 61695"/>
                  <a:gd name="connsiteY3" fmla="*/ 30155 h 60102"/>
                  <a:gd name="connsiteX4" fmla="*/ 0 w 61695"/>
                  <a:gd name="connsiteY4" fmla="*/ 42399 h 60102"/>
                  <a:gd name="connsiteX5" fmla="*/ 40570 w 61695"/>
                  <a:gd name="connsiteY5" fmla="*/ 60102 h 60102"/>
                  <a:gd name="connsiteX6" fmla="*/ 43992 w 61695"/>
                  <a:gd name="connsiteY6" fmla="*/ 53759 h 6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95" h="60102">
                    <a:moveTo>
                      <a:pt x="43992" y="53759"/>
                    </a:moveTo>
                    <a:cubicBezTo>
                      <a:pt x="49039" y="45593"/>
                      <a:pt x="54976" y="38013"/>
                      <a:pt x="61696" y="31158"/>
                    </a:cubicBezTo>
                    <a:lnTo>
                      <a:pt x="30258" y="0"/>
                    </a:lnTo>
                    <a:cubicBezTo>
                      <a:pt x="21266" y="9153"/>
                      <a:pt x="13305" y="19264"/>
                      <a:pt x="6521" y="30155"/>
                    </a:cubicBezTo>
                    <a:cubicBezTo>
                      <a:pt x="4048" y="34070"/>
                      <a:pt x="1868" y="38162"/>
                      <a:pt x="0" y="42399"/>
                    </a:cubicBezTo>
                    <a:lnTo>
                      <a:pt x="40570" y="60102"/>
                    </a:lnTo>
                    <a:cubicBezTo>
                      <a:pt x="41549" y="57904"/>
                      <a:pt x="42693" y="55784"/>
                      <a:pt x="43992" y="53759"/>
                    </a:cubicBezTo>
                    <a:close/>
                  </a:path>
                </a:pathLst>
              </a:custGeom>
              <a:gradFill>
                <a:gsLst>
                  <a:gs pos="0">
                    <a:srgbClr val="D59DFF"/>
                  </a:gs>
                  <a:gs pos="48000">
                    <a:srgbClr val="50E6FF"/>
                  </a:gs>
                  <a:gs pos="100000">
                    <a:srgbClr val="FFFFFF"/>
                  </a:gs>
                </a:gsLst>
                <a:lin ang="5400000" scaled="0"/>
              </a:gradFill>
              <a:ln w="146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8" name="Freeform: Shape 57">
                <a:extLst>
                  <a:ext uri="{FF2B5EF4-FFF2-40B4-BE49-F238E27FC236}">
                    <a16:creationId xmlns:a16="http://schemas.microsoft.com/office/drawing/2014/main" id="{ADCA8D8F-A11A-5343-52AE-43EE5E893004}"/>
                  </a:ext>
                </a:extLst>
              </p:cNvPr>
              <p:cNvSpPr/>
              <p:nvPr/>
            </p:nvSpPr>
            <p:spPr>
              <a:xfrm>
                <a:off x="7173046" y="2295088"/>
                <a:ext cx="54968" cy="54584"/>
              </a:xfrm>
              <a:custGeom>
                <a:avLst/>
                <a:gdLst>
                  <a:gd name="connsiteX0" fmla="*/ 54968 w 54968"/>
                  <a:gd name="connsiteY0" fmla="*/ 43801 h 54584"/>
                  <a:gd name="connsiteX1" fmla="*/ 48684 w 54968"/>
                  <a:gd name="connsiteY1" fmla="*/ 0 h 54584"/>
                  <a:gd name="connsiteX2" fmla="*/ 0 w 54968"/>
                  <a:gd name="connsiteY2" fmla="*/ 14753 h 54584"/>
                  <a:gd name="connsiteX3" fmla="*/ 19370 w 54968"/>
                  <a:gd name="connsiteY3" fmla="*/ 54585 h 54584"/>
                  <a:gd name="connsiteX4" fmla="*/ 54968 w 54968"/>
                  <a:gd name="connsiteY4" fmla="*/ 43801 h 54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68" h="54584">
                    <a:moveTo>
                      <a:pt x="54968" y="43801"/>
                    </a:moveTo>
                    <a:lnTo>
                      <a:pt x="48684" y="0"/>
                    </a:lnTo>
                    <a:cubicBezTo>
                      <a:pt x="31789" y="2363"/>
                      <a:pt x="15365" y="7341"/>
                      <a:pt x="0" y="14753"/>
                    </a:cubicBezTo>
                    <a:lnTo>
                      <a:pt x="19370" y="54585"/>
                    </a:lnTo>
                    <a:cubicBezTo>
                      <a:pt x="30607" y="49171"/>
                      <a:pt x="42616" y="45533"/>
                      <a:pt x="54968" y="43801"/>
                    </a:cubicBezTo>
                    <a:close/>
                  </a:path>
                </a:pathLst>
              </a:custGeom>
              <a:gradFill>
                <a:gsLst>
                  <a:gs pos="0">
                    <a:srgbClr val="D59DFF"/>
                  </a:gs>
                  <a:gs pos="48000">
                    <a:srgbClr val="50E6FF"/>
                  </a:gs>
                  <a:gs pos="100000">
                    <a:srgbClr val="FFFFFF"/>
                  </a:gs>
                </a:gsLst>
                <a:lin ang="5400000" scaled="0"/>
              </a:gradFill>
              <a:ln w="146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9" name="Freeform: Shape 58">
                <a:extLst>
                  <a:ext uri="{FF2B5EF4-FFF2-40B4-BE49-F238E27FC236}">
                    <a16:creationId xmlns:a16="http://schemas.microsoft.com/office/drawing/2014/main" id="{CB2E37A6-0890-5AEB-0B50-260D9721A71C}"/>
                  </a:ext>
                </a:extLst>
              </p:cNvPr>
              <p:cNvSpPr/>
              <p:nvPr/>
            </p:nvSpPr>
            <p:spPr>
              <a:xfrm>
                <a:off x="7102366" y="2424145"/>
                <a:ext cx="62462" cy="60102"/>
              </a:xfrm>
              <a:custGeom>
                <a:avLst/>
                <a:gdLst>
                  <a:gd name="connsiteX0" fmla="*/ 0 w 62462"/>
                  <a:gd name="connsiteY0" fmla="*/ 19178 h 60102"/>
                  <a:gd name="connsiteX1" fmla="*/ 30833 w 62462"/>
                  <a:gd name="connsiteY1" fmla="*/ 60102 h 60102"/>
                  <a:gd name="connsiteX2" fmla="*/ 62463 w 62462"/>
                  <a:gd name="connsiteY2" fmla="*/ 29122 h 60102"/>
                  <a:gd name="connsiteX3" fmla="*/ 39906 w 62462"/>
                  <a:gd name="connsiteY3" fmla="*/ 0 h 60102"/>
                </a:gdLst>
                <a:ahLst/>
                <a:cxnLst>
                  <a:cxn ang="0">
                    <a:pos x="connsiteX0" y="connsiteY0"/>
                  </a:cxn>
                  <a:cxn ang="0">
                    <a:pos x="connsiteX1" y="connsiteY1"/>
                  </a:cxn>
                  <a:cxn ang="0">
                    <a:pos x="connsiteX2" y="connsiteY2"/>
                  </a:cxn>
                  <a:cxn ang="0">
                    <a:pos x="connsiteX3" y="connsiteY3"/>
                  </a:cxn>
                </a:cxnLst>
                <a:rect l="l" t="t" r="r" b="b"/>
                <a:pathLst>
                  <a:path w="62462" h="60102">
                    <a:moveTo>
                      <a:pt x="0" y="19178"/>
                    </a:moveTo>
                    <a:cubicBezTo>
                      <a:pt x="7944" y="34431"/>
                      <a:pt x="18363" y="48260"/>
                      <a:pt x="30833" y="60102"/>
                    </a:cubicBezTo>
                    <a:lnTo>
                      <a:pt x="62463" y="29122"/>
                    </a:lnTo>
                    <a:cubicBezTo>
                      <a:pt x="53458" y="20663"/>
                      <a:pt x="45845" y="10834"/>
                      <a:pt x="39906" y="0"/>
                    </a:cubicBezTo>
                    <a:close/>
                  </a:path>
                </a:pathLst>
              </a:custGeom>
              <a:gradFill>
                <a:gsLst>
                  <a:gs pos="0">
                    <a:srgbClr val="D59DFF"/>
                  </a:gs>
                  <a:gs pos="48000">
                    <a:srgbClr val="50E6FF"/>
                  </a:gs>
                  <a:gs pos="100000">
                    <a:srgbClr val="FFFFFF"/>
                  </a:gs>
                </a:gsLst>
                <a:lin ang="5400000" scaled="0"/>
              </a:gradFill>
              <a:ln w="146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0" name="Freeform: Shape 59">
                <a:extLst>
                  <a:ext uri="{FF2B5EF4-FFF2-40B4-BE49-F238E27FC236}">
                    <a16:creationId xmlns:a16="http://schemas.microsoft.com/office/drawing/2014/main" id="{352FAC53-333E-E684-7C8E-87D16B54D753}"/>
                  </a:ext>
                </a:extLst>
              </p:cNvPr>
              <p:cNvSpPr/>
              <p:nvPr/>
            </p:nvSpPr>
            <p:spPr>
              <a:xfrm>
                <a:off x="7266622" y="2294439"/>
                <a:ext cx="41115" cy="49288"/>
              </a:xfrm>
              <a:custGeom>
                <a:avLst/>
                <a:gdLst>
                  <a:gd name="connsiteX0" fmla="*/ 41116 w 41115"/>
                  <a:gd name="connsiteY0" fmla="*/ 7376 h 49288"/>
                  <a:gd name="connsiteX1" fmla="*/ 4809 w 41115"/>
                  <a:gd name="connsiteY1" fmla="*/ 0 h 49288"/>
                  <a:gd name="connsiteX2" fmla="*/ 0 w 41115"/>
                  <a:gd name="connsiteY2" fmla="*/ 44007 h 49288"/>
                  <a:gd name="connsiteX3" fmla="*/ 26953 w 41115"/>
                  <a:gd name="connsiteY3" fmla="*/ 49289 h 49288"/>
                </a:gdLst>
                <a:ahLst/>
                <a:cxnLst>
                  <a:cxn ang="0">
                    <a:pos x="connsiteX0" y="connsiteY0"/>
                  </a:cxn>
                  <a:cxn ang="0">
                    <a:pos x="connsiteX1" y="connsiteY1"/>
                  </a:cxn>
                  <a:cxn ang="0">
                    <a:pos x="connsiteX2" y="connsiteY2"/>
                  </a:cxn>
                  <a:cxn ang="0">
                    <a:pos x="connsiteX3" y="connsiteY3"/>
                  </a:cxn>
                </a:cxnLst>
                <a:rect l="l" t="t" r="r" b="b"/>
                <a:pathLst>
                  <a:path w="41115" h="49288">
                    <a:moveTo>
                      <a:pt x="41116" y="7376"/>
                    </a:moveTo>
                    <a:cubicBezTo>
                      <a:pt x="29293" y="3700"/>
                      <a:pt x="17129" y="1229"/>
                      <a:pt x="4809" y="0"/>
                    </a:cubicBezTo>
                    <a:lnTo>
                      <a:pt x="0" y="44007"/>
                    </a:lnTo>
                    <a:cubicBezTo>
                      <a:pt x="9129" y="44925"/>
                      <a:pt x="18153" y="46692"/>
                      <a:pt x="26953" y="49289"/>
                    </a:cubicBezTo>
                    <a:close/>
                  </a:path>
                </a:pathLst>
              </a:custGeom>
              <a:gradFill>
                <a:gsLst>
                  <a:gs pos="0">
                    <a:srgbClr val="D59DFF"/>
                  </a:gs>
                  <a:gs pos="48000">
                    <a:srgbClr val="50E6FF"/>
                  </a:gs>
                  <a:gs pos="100000">
                    <a:srgbClr val="FFFFFF"/>
                  </a:gs>
                </a:gsLst>
                <a:lin ang="5400000" scaled="0"/>
              </a:gradFill>
              <a:ln w="146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1" name="Freeform: Shape 60">
                <a:extLst>
                  <a:ext uri="{FF2B5EF4-FFF2-40B4-BE49-F238E27FC236}">
                    <a16:creationId xmlns:a16="http://schemas.microsoft.com/office/drawing/2014/main" id="{A5E4F97D-DF59-D9DA-9149-B4C2A57E74F5}"/>
                  </a:ext>
                </a:extLst>
              </p:cNvPr>
              <p:cNvSpPr/>
              <p:nvPr/>
            </p:nvSpPr>
            <p:spPr>
              <a:xfrm>
                <a:off x="7222128" y="2552434"/>
                <a:ext cx="59704" cy="59512"/>
              </a:xfrm>
              <a:custGeom>
                <a:avLst/>
                <a:gdLst>
                  <a:gd name="connsiteX0" fmla="*/ 18500 w 59704"/>
                  <a:gd name="connsiteY0" fmla="*/ 59512 h 59512"/>
                  <a:gd name="connsiteX1" fmla="*/ 59704 w 59704"/>
                  <a:gd name="connsiteY1" fmla="*/ 43284 h 59512"/>
                  <a:gd name="connsiteX2" fmla="*/ 36572 w 59704"/>
                  <a:gd name="connsiteY2" fmla="*/ 0 h 59512"/>
                  <a:gd name="connsiteX3" fmla="*/ 0 w 59704"/>
                  <a:gd name="connsiteY3" fmla="*/ 24932 h 59512"/>
                  <a:gd name="connsiteX4" fmla="*/ 18500 w 59704"/>
                  <a:gd name="connsiteY4" fmla="*/ 59512 h 59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04" h="59512">
                    <a:moveTo>
                      <a:pt x="18500" y="59512"/>
                    </a:moveTo>
                    <a:lnTo>
                      <a:pt x="59704" y="43284"/>
                    </a:lnTo>
                    <a:cubicBezTo>
                      <a:pt x="53655" y="28027"/>
                      <a:pt x="45896" y="13506"/>
                      <a:pt x="36572" y="0"/>
                    </a:cubicBezTo>
                    <a:lnTo>
                      <a:pt x="0" y="24932"/>
                    </a:lnTo>
                    <a:cubicBezTo>
                      <a:pt x="7453" y="35724"/>
                      <a:pt x="13660" y="47324"/>
                      <a:pt x="18500" y="59512"/>
                    </a:cubicBezTo>
                    <a:close/>
                  </a:path>
                </a:pathLst>
              </a:custGeom>
              <a:gradFill>
                <a:gsLst>
                  <a:gs pos="0">
                    <a:srgbClr val="D59DFF"/>
                  </a:gs>
                  <a:gs pos="48000">
                    <a:srgbClr val="50E6FF"/>
                  </a:gs>
                  <a:gs pos="100000">
                    <a:srgbClr val="FFFFFF"/>
                  </a:gs>
                </a:gsLst>
                <a:lin ang="5400000" scaled="0"/>
              </a:gradFill>
              <a:ln w="146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2" name="Freeform: Shape 61">
                <a:extLst>
                  <a:ext uri="{FF2B5EF4-FFF2-40B4-BE49-F238E27FC236}">
                    <a16:creationId xmlns:a16="http://schemas.microsoft.com/office/drawing/2014/main" id="{0DEBAB3B-B51E-39AB-1109-30B499CD7E4B}"/>
                  </a:ext>
                </a:extLst>
              </p:cNvPr>
              <p:cNvSpPr/>
              <p:nvPr/>
            </p:nvSpPr>
            <p:spPr>
              <a:xfrm>
                <a:off x="6870955" y="2765920"/>
                <a:ext cx="50041" cy="49642"/>
              </a:xfrm>
              <a:custGeom>
                <a:avLst/>
                <a:gdLst>
                  <a:gd name="connsiteX0" fmla="*/ 0 w 50041"/>
                  <a:gd name="connsiteY0" fmla="*/ 43624 h 49642"/>
                  <a:gd name="connsiteX1" fmla="*/ 45217 w 50041"/>
                  <a:gd name="connsiteY1" fmla="*/ 49643 h 49642"/>
                  <a:gd name="connsiteX2" fmla="*/ 50041 w 50041"/>
                  <a:gd name="connsiteY2" fmla="*/ 5650 h 49642"/>
                  <a:gd name="connsiteX3" fmla="*/ 7391 w 50041"/>
                  <a:gd name="connsiteY3" fmla="*/ 0 h 49642"/>
                </a:gdLst>
                <a:ahLst/>
                <a:cxnLst>
                  <a:cxn ang="0">
                    <a:pos x="connsiteX0" y="connsiteY0"/>
                  </a:cxn>
                  <a:cxn ang="0">
                    <a:pos x="connsiteX1" y="connsiteY1"/>
                  </a:cxn>
                  <a:cxn ang="0">
                    <a:pos x="connsiteX2" y="connsiteY2"/>
                  </a:cxn>
                  <a:cxn ang="0">
                    <a:pos x="connsiteX3" y="connsiteY3"/>
                  </a:cxn>
                </a:cxnLst>
                <a:rect l="l" t="t" r="r" b="b"/>
                <a:pathLst>
                  <a:path w="50041" h="49642">
                    <a:moveTo>
                      <a:pt x="0" y="43624"/>
                    </a:moveTo>
                    <a:cubicBezTo>
                      <a:pt x="708" y="43756"/>
                      <a:pt x="17925" y="46574"/>
                      <a:pt x="45217" y="49643"/>
                    </a:cubicBezTo>
                    <a:lnTo>
                      <a:pt x="50041" y="5650"/>
                    </a:lnTo>
                    <a:cubicBezTo>
                      <a:pt x="24165" y="2818"/>
                      <a:pt x="7553" y="29"/>
                      <a:pt x="7391" y="0"/>
                    </a:cubicBezTo>
                    <a:close/>
                  </a:path>
                </a:pathLst>
              </a:custGeom>
              <a:gradFill>
                <a:gsLst>
                  <a:gs pos="0">
                    <a:srgbClr val="D59DFF"/>
                  </a:gs>
                  <a:gs pos="48000">
                    <a:srgbClr val="50E6FF"/>
                  </a:gs>
                  <a:gs pos="100000">
                    <a:srgbClr val="FFFFFF"/>
                  </a:gs>
                </a:gsLst>
                <a:lin ang="5400000" scaled="0"/>
              </a:gradFill>
              <a:ln w="146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3" name="Freeform: Shape 62">
                <a:extLst>
                  <a:ext uri="{FF2B5EF4-FFF2-40B4-BE49-F238E27FC236}">
                    <a16:creationId xmlns:a16="http://schemas.microsoft.com/office/drawing/2014/main" id="{65D7D2B1-EBC4-0B4A-65B4-1F31C32062F6}"/>
                  </a:ext>
                </a:extLst>
              </p:cNvPr>
              <p:cNvSpPr/>
              <p:nvPr/>
            </p:nvSpPr>
            <p:spPr>
              <a:xfrm>
                <a:off x="6961168" y="2775421"/>
                <a:ext cx="46279" cy="46264"/>
              </a:xfrm>
              <a:custGeom>
                <a:avLst/>
                <a:gdLst>
                  <a:gd name="connsiteX0" fmla="*/ 0 w 46279"/>
                  <a:gd name="connsiteY0" fmla="*/ 44140 h 46264"/>
                  <a:gd name="connsiteX1" fmla="*/ 45217 w 46279"/>
                  <a:gd name="connsiteY1" fmla="*/ 46264 h 46264"/>
                  <a:gd name="connsiteX2" fmla="*/ 46279 w 46279"/>
                  <a:gd name="connsiteY2" fmla="*/ 2006 h 46264"/>
                  <a:gd name="connsiteX3" fmla="*/ 3039 w 46279"/>
                  <a:gd name="connsiteY3" fmla="*/ 0 h 46264"/>
                </a:gdLst>
                <a:ahLst/>
                <a:cxnLst>
                  <a:cxn ang="0">
                    <a:pos x="connsiteX0" y="connsiteY0"/>
                  </a:cxn>
                  <a:cxn ang="0">
                    <a:pos x="connsiteX1" y="connsiteY1"/>
                  </a:cxn>
                  <a:cxn ang="0">
                    <a:pos x="connsiteX2" y="connsiteY2"/>
                  </a:cxn>
                  <a:cxn ang="0">
                    <a:pos x="connsiteX3" y="connsiteY3"/>
                  </a:cxn>
                </a:cxnLst>
                <a:rect l="l" t="t" r="r" b="b"/>
                <a:pathLst>
                  <a:path w="46279" h="46264">
                    <a:moveTo>
                      <a:pt x="0" y="44140"/>
                    </a:moveTo>
                    <a:cubicBezTo>
                      <a:pt x="15299" y="45188"/>
                      <a:pt x="30523" y="45910"/>
                      <a:pt x="45217" y="46264"/>
                    </a:cubicBezTo>
                    <a:lnTo>
                      <a:pt x="46279" y="2006"/>
                    </a:lnTo>
                    <a:cubicBezTo>
                      <a:pt x="32235" y="1682"/>
                      <a:pt x="17688" y="1003"/>
                      <a:pt x="3039" y="0"/>
                    </a:cubicBezTo>
                    <a:close/>
                  </a:path>
                </a:pathLst>
              </a:custGeom>
              <a:gradFill>
                <a:gsLst>
                  <a:gs pos="0">
                    <a:srgbClr val="D59DFF"/>
                  </a:gs>
                  <a:gs pos="48000">
                    <a:srgbClr val="50E6FF"/>
                  </a:gs>
                  <a:gs pos="100000">
                    <a:srgbClr val="FFFFFF"/>
                  </a:gs>
                </a:gsLst>
                <a:lin ang="5400000" scaled="0"/>
              </a:gradFill>
              <a:ln w="146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4" name="Freeform: Shape 63">
                <a:extLst>
                  <a:ext uri="{FF2B5EF4-FFF2-40B4-BE49-F238E27FC236}">
                    <a16:creationId xmlns:a16="http://schemas.microsoft.com/office/drawing/2014/main" id="{976E7631-7839-6A4E-35CA-F3164DF2B4CD}"/>
                  </a:ext>
                </a:extLst>
              </p:cNvPr>
              <p:cNvSpPr/>
              <p:nvPr/>
            </p:nvSpPr>
            <p:spPr>
              <a:xfrm>
                <a:off x="7134984" y="2758308"/>
                <a:ext cx="54186" cy="53906"/>
              </a:xfrm>
              <a:custGeom>
                <a:avLst/>
                <a:gdLst>
                  <a:gd name="connsiteX0" fmla="*/ 0 w 54186"/>
                  <a:gd name="connsiteY0" fmla="*/ 10445 h 53906"/>
                  <a:gd name="connsiteX1" fmla="*/ 8453 w 54186"/>
                  <a:gd name="connsiteY1" fmla="*/ 53906 h 53906"/>
                  <a:gd name="connsiteX2" fmla="*/ 54187 w 54186"/>
                  <a:gd name="connsiteY2" fmla="*/ 41824 h 53906"/>
                  <a:gd name="connsiteX3" fmla="*/ 39714 w 54186"/>
                  <a:gd name="connsiteY3" fmla="*/ 0 h 53906"/>
                  <a:gd name="connsiteX4" fmla="*/ 0 w 54186"/>
                  <a:gd name="connsiteY4" fmla="*/ 10445 h 53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86" h="53906">
                    <a:moveTo>
                      <a:pt x="0" y="10445"/>
                    </a:moveTo>
                    <a:lnTo>
                      <a:pt x="8453" y="53906"/>
                    </a:lnTo>
                    <a:cubicBezTo>
                      <a:pt x="23960" y="50944"/>
                      <a:pt x="39241" y="46908"/>
                      <a:pt x="54187" y="41824"/>
                    </a:cubicBezTo>
                    <a:lnTo>
                      <a:pt x="39714" y="0"/>
                    </a:lnTo>
                    <a:cubicBezTo>
                      <a:pt x="26736" y="4404"/>
                      <a:pt x="13466" y="7894"/>
                      <a:pt x="0" y="10445"/>
                    </a:cubicBezTo>
                    <a:close/>
                  </a:path>
                </a:pathLst>
              </a:custGeom>
              <a:gradFill>
                <a:gsLst>
                  <a:gs pos="0">
                    <a:srgbClr val="D59DFF"/>
                  </a:gs>
                  <a:gs pos="48000">
                    <a:srgbClr val="50E6FF"/>
                  </a:gs>
                  <a:gs pos="100000">
                    <a:srgbClr val="FFFFFF"/>
                  </a:gs>
                </a:gsLst>
                <a:lin ang="5400000" scaled="0"/>
              </a:gradFill>
              <a:ln w="146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5" name="Freeform: Shape 64">
                <a:extLst>
                  <a:ext uri="{FF2B5EF4-FFF2-40B4-BE49-F238E27FC236}">
                    <a16:creationId xmlns:a16="http://schemas.microsoft.com/office/drawing/2014/main" id="{E8761CED-2946-B175-70C3-B9D46A7A816D}"/>
                  </a:ext>
                </a:extLst>
              </p:cNvPr>
              <p:cNvSpPr/>
              <p:nvPr/>
            </p:nvSpPr>
            <p:spPr>
              <a:xfrm>
                <a:off x="7210149" y="2717856"/>
                <a:ext cx="62153" cy="61356"/>
              </a:xfrm>
              <a:custGeom>
                <a:avLst/>
                <a:gdLst>
                  <a:gd name="connsiteX0" fmla="*/ 0 w 62153"/>
                  <a:gd name="connsiteY0" fmla="*/ 23914 h 61356"/>
                  <a:gd name="connsiteX1" fmla="*/ 23604 w 62153"/>
                  <a:gd name="connsiteY1" fmla="*/ 61356 h 61356"/>
                  <a:gd name="connsiteX2" fmla="*/ 62153 w 62153"/>
                  <a:gd name="connsiteY2" fmla="*/ 26083 h 61356"/>
                  <a:gd name="connsiteX3" fmla="*/ 26378 w 62153"/>
                  <a:gd name="connsiteY3" fmla="*/ 0 h 61356"/>
                  <a:gd name="connsiteX4" fmla="*/ 0 w 62153"/>
                  <a:gd name="connsiteY4" fmla="*/ 23914 h 61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53" h="61356">
                    <a:moveTo>
                      <a:pt x="0" y="23914"/>
                    </a:moveTo>
                    <a:lnTo>
                      <a:pt x="23604" y="61356"/>
                    </a:lnTo>
                    <a:cubicBezTo>
                      <a:pt x="38559" y="52129"/>
                      <a:pt x="51637" y="40161"/>
                      <a:pt x="62153" y="26083"/>
                    </a:cubicBezTo>
                    <a:lnTo>
                      <a:pt x="26378" y="0"/>
                    </a:lnTo>
                    <a:cubicBezTo>
                      <a:pt x="19177" y="9567"/>
                      <a:pt x="10225" y="17683"/>
                      <a:pt x="0" y="23914"/>
                    </a:cubicBezTo>
                    <a:close/>
                  </a:path>
                </a:pathLst>
              </a:custGeom>
              <a:gradFill>
                <a:gsLst>
                  <a:gs pos="0">
                    <a:srgbClr val="D59DFF"/>
                  </a:gs>
                  <a:gs pos="48000">
                    <a:srgbClr val="50E6FF"/>
                  </a:gs>
                  <a:gs pos="100000">
                    <a:srgbClr val="FFFFFF"/>
                  </a:gs>
                </a:gsLst>
                <a:lin ang="5400000" scaled="0"/>
              </a:gradFill>
              <a:ln w="146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6" name="Freeform: Shape 65">
                <a:extLst>
                  <a:ext uri="{FF2B5EF4-FFF2-40B4-BE49-F238E27FC236}">
                    <a16:creationId xmlns:a16="http://schemas.microsoft.com/office/drawing/2014/main" id="{34670DB9-C6E8-EABB-94E4-56AC5E0C9DE9}"/>
                  </a:ext>
                </a:extLst>
              </p:cNvPr>
              <p:cNvSpPr/>
              <p:nvPr/>
            </p:nvSpPr>
            <p:spPr>
              <a:xfrm>
                <a:off x="7249612" y="2643930"/>
                <a:ext cx="45659" cy="50395"/>
              </a:xfrm>
              <a:custGeom>
                <a:avLst/>
                <a:gdLst>
                  <a:gd name="connsiteX0" fmla="*/ 354 w 45659"/>
                  <a:gd name="connsiteY0" fmla="*/ 5119 h 50395"/>
                  <a:gd name="connsiteX1" fmla="*/ 1402 w 45659"/>
                  <a:gd name="connsiteY1" fmla="*/ 23472 h 50395"/>
                  <a:gd name="connsiteX2" fmla="*/ 1210 w 45659"/>
                  <a:gd name="connsiteY2" fmla="*/ 31807 h 50395"/>
                  <a:gd name="connsiteX3" fmla="*/ 0 w 45659"/>
                  <a:gd name="connsiteY3" fmla="*/ 42812 h 50395"/>
                  <a:gd name="connsiteX4" fmla="*/ 43609 w 45659"/>
                  <a:gd name="connsiteY4" fmla="*/ 50395 h 50395"/>
                  <a:gd name="connsiteX5" fmla="*/ 45409 w 45659"/>
                  <a:gd name="connsiteY5" fmla="*/ 34005 h 50395"/>
                  <a:gd name="connsiteX6" fmla="*/ 45660 w 45659"/>
                  <a:gd name="connsiteY6" fmla="*/ 23472 h 50395"/>
                  <a:gd name="connsiteX7" fmla="*/ 44302 w 45659"/>
                  <a:gd name="connsiteY7" fmla="*/ 0 h 5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59" h="50395">
                    <a:moveTo>
                      <a:pt x="354" y="5119"/>
                    </a:moveTo>
                    <a:cubicBezTo>
                      <a:pt x="1053" y="11212"/>
                      <a:pt x="1403" y="17339"/>
                      <a:pt x="1402" y="23472"/>
                    </a:cubicBezTo>
                    <a:cubicBezTo>
                      <a:pt x="1402" y="26215"/>
                      <a:pt x="1402" y="28989"/>
                      <a:pt x="1210" y="31807"/>
                    </a:cubicBezTo>
                    <a:cubicBezTo>
                      <a:pt x="1027" y="35496"/>
                      <a:pt x="623" y="39171"/>
                      <a:pt x="0" y="42812"/>
                    </a:cubicBezTo>
                    <a:lnTo>
                      <a:pt x="43609" y="50395"/>
                    </a:lnTo>
                    <a:cubicBezTo>
                      <a:pt x="44540" y="44974"/>
                      <a:pt x="45140" y="39500"/>
                      <a:pt x="45409" y="34005"/>
                    </a:cubicBezTo>
                    <a:cubicBezTo>
                      <a:pt x="45586" y="30435"/>
                      <a:pt x="45660" y="26938"/>
                      <a:pt x="45660" y="23472"/>
                    </a:cubicBezTo>
                    <a:cubicBezTo>
                      <a:pt x="45663" y="15628"/>
                      <a:pt x="45208" y="7791"/>
                      <a:pt x="44302" y="0"/>
                    </a:cubicBezTo>
                    <a:close/>
                  </a:path>
                </a:pathLst>
              </a:custGeom>
              <a:gradFill>
                <a:gsLst>
                  <a:gs pos="0">
                    <a:srgbClr val="D59DFF"/>
                  </a:gs>
                  <a:gs pos="48000">
                    <a:srgbClr val="50E6FF"/>
                  </a:gs>
                  <a:gs pos="100000">
                    <a:srgbClr val="FFFFFF"/>
                  </a:gs>
                </a:gsLst>
                <a:lin ang="5400000" scaled="0"/>
              </a:gradFill>
              <a:ln w="146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7" name="Freeform: Shape 66">
                <a:extLst>
                  <a:ext uri="{FF2B5EF4-FFF2-40B4-BE49-F238E27FC236}">
                    <a16:creationId xmlns:a16="http://schemas.microsoft.com/office/drawing/2014/main" id="{9AFF403C-02AA-8B21-89CF-846F6E667838}"/>
                  </a:ext>
                </a:extLst>
              </p:cNvPr>
              <p:cNvSpPr/>
              <p:nvPr/>
            </p:nvSpPr>
            <p:spPr>
              <a:xfrm>
                <a:off x="7165950" y="2483214"/>
                <a:ext cx="62772" cy="62359"/>
              </a:xfrm>
              <a:custGeom>
                <a:avLst/>
                <a:gdLst>
                  <a:gd name="connsiteX0" fmla="*/ 30214 w 62772"/>
                  <a:gd name="connsiteY0" fmla="*/ 0 h 62359"/>
                  <a:gd name="connsiteX1" fmla="*/ 0 w 62772"/>
                  <a:gd name="connsiteY1" fmla="*/ 32323 h 62359"/>
                  <a:gd name="connsiteX2" fmla="*/ 30405 w 62772"/>
                  <a:gd name="connsiteY2" fmla="*/ 62360 h 62359"/>
                  <a:gd name="connsiteX3" fmla="*/ 62773 w 62772"/>
                  <a:gd name="connsiteY3" fmla="*/ 32220 h 62359"/>
                  <a:gd name="connsiteX4" fmla="*/ 30214 w 62772"/>
                  <a:gd name="connsiteY4" fmla="*/ 0 h 62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72" h="62359">
                    <a:moveTo>
                      <a:pt x="30214" y="0"/>
                    </a:moveTo>
                    <a:lnTo>
                      <a:pt x="0" y="32323"/>
                    </a:lnTo>
                    <a:cubicBezTo>
                      <a:pt x="9825" y="41514"/>
                      <a:pt x="20314" y="51502"/>
                      <a:pt x="30405" y="62360"/>
                    </a:cubicBezTo>
                    <a:lnTo>
                      <a:pt x="62773" y="32220"/>
                    </a:lnTo>
                    <a:cubicBezTo>
                      <a:pt x="51752" y="20329"/>
                      <a:pt x="40127" y="9235"/>
                      <a:pt x="30214" y="0"/>
                    </a:cubicBezTo>
                    <a:close/>
                  </a:path>
                </a:pathLst>
              </a:custGeom>
              <a:gradFill>
                <a:gsLst>
                  <a:gs pos="0">
                    <a:srgbClr val="D59DFF"/>
                  </a:gs>
                  <a:gs pos="48000">
                    <a:srgbClr val="50E6FF"/>
                  </a:gs>
                  <a:gs pos="100000">
                    <a:srgbClr val="FFFFFF"/>
                  </a:gs>
                </a:gsLst>
                <a:lin ang="5400000" scaled="0"/>
              </a:gradFill>
              <a:ln w="146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8" name="Freeform: Shape 67">
                <a:extLst>
                  <a:ext uri="{FF2B5EF4-FFF2-40B4-BE49-F238E27FC236}">
                    <a16:creationId xmlns:a16="http://schemas.microsoft.com/office/drawing/2014/main" id="{7E317340-4BFF-3ACA-E5E4-79DDDA6EC666}"/>
                  </a:ext>
                </a:extLst>
              </p:cNvPr>
              <p:cNvSpPr/>
              <p:nvPr/>
            </p:nvSpPr>
            <p:spPr>
              <a:xfrm>
                <a:off x="7050525" y="2774742"/>
                <a:ext cx="47031" cy="46884"/>
              </a:xfrm>
              <a:custGeom>
                <a:avLst/>
                <a:gdLst>
                  <a:gd name="connsiteX0" fmla="*/ 0 w 47031"/>
                  <a:gd name="connsiteY0" fmla="*/ 2626 h 46884"/>
                  <a:gd name="connsiteX1" fmla="*/ 1298 w 47031"/>
                  <a:gd name="connsiteY1" fmla="*/ 46884 h 46884"/>
                  <a:gd name="connsiteX2" fmla="*/ 47032 w 47031"/>
                  <a:gd name="connsiteY2" fmla="*/ 44052 h 46884"/>
                  <a:gd name="connsiteX3" fmla="*/ 42709 w 47031"/>
                  <a:gd name="connsiteY3" fmla="*/ 0 h 46884"/>
                  <a:gd name="connsiteX4" fmla="*/ 0 w 47031"/>
                  <a:gd name="connsiteY4" fmla="*/ 2626 h 46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31" h="46884">
                    <a:moveTo>
                      <a:pt x="0" y="2626"/>
                    </a:moveTo>
                    <a:lnTo>
                      <a:pt x="1298" y="46884"/>
                    </a:lnTo>
                    <a:cubicBezTo>
                      <a:pt x="17275" y="46412"/>
                      <a:pt x="32648" y="45409"/>
                      <a:pt x="47032" y="44052"/>
                    </a:cubicBezTo>
                    <a:lnTo>
                      <a:pt x="42709" y="0"/>
                    </a:lnTo>
                    <a:cubicBezTo>
                      <a:pt x="29328" y="1298"/>
                      <a:pt x="14959" y="2183"/>
                      <a:pt x="0" y="2626"/>
                    </a:cubicBezTo>
                    <a:close/>
                  </a:path>
                </a:pathLst>
              </a:custGeom>
              <a:gradFill>
                <a:gsLst>
                  <a:gs pos="0">
                    <a:srgbClr val="D59DFF"/>
                  </a:gs>
                  <a:gs pos="48000">
                    <a:srgbClr val="50E6FF"/>
                  </a:gs>
                  <a:gs pos="100000">
                    <a:srgbClr val="FFFFFF"/>
                  </a:gs>
                </a:gsLst>
                <a:lin ang="5400000" scaled="0"/>
              </a:gradFill>
              <a:ln w="146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9" name="Freeform: Shape 68">
                <a:extLst>
                  <a:ext uri="{FF2B5EF4-FFF2-40B4-BE49-F238E27FC236}">
                    <a16:creationId xmlns:a16="http://schemas.microsoft.com/office/drawing/2014/main" id="{6A8080B2-BD30-B1EB-7E00-14BB1D13C760}"/>
                  </a:ext>
                </a:extLst>
              </p:cNvPr>
              <p:cNvSpPr/>
              <p:nvPr/>
            </p:nvSpPr>
            <p:spPr>
              <a:xfrm>
                <a:off x="6889411" y="2216530"/>
                <a:ext cx="139678" cy="209517"/>
              </a:xfrm>
              <a:custGeom>
                <a:avLst/>
                <a:gdLst>
                  <a:gd name="connsiteX0" fmla="*/ 55072 w 139678"/>
                  <a:gd name="connsiteY0" fmla="*/ 209518 h 209517"/>
                  <a:gd name="connsiteX1" fmla="*/ 84577 w 139678"/>
                  <a:gd name="connsiteY1" fmla="*/ 209518 h 209517"/>
                  <a:gd name="connsiteX2" fmla="*/ 84577 w 139678"/>
                  <a:gd name="connsiteY2" fmla="*/ 174598 h 209517"/>
                  <a:gd name="connsiteX3" fmla="*/ 139678 w 139678"/>
                  <a:gd name="connsiteY3" fmla="*/ 174598 h 209517"/>
                  <a:gd name="connsiteX4" fmla="*/ 69839 w 139678"/>
                  <a:gd name="connsiteY4" fmla="*/ 0 h 209517"/>
                  <a:gd name="connsiteX5" fmla="*/ 0 w 139678"/>
                  <a:gd name="connsiteY5" fmla="*/ 174598 h 209517"/>
                  <a:gd name="connsiteX6" fmla="*/ 55072 w 139678"/>
                  <a:gd name="connsiteY6" fmla="*/ 174598 h 209517"/>
                  <a:gd name="connsiteX7" fmla="*/ 55072 w 139678"/>
                  <a:gd name="connsiteY7" fmla="*/ 209518 h 20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678" h="209517">
                    <a:moveTo>
                      <a:pt x="55072" y="209518"/>
                    </a:moveTo>
                    <a:lnTo>
                      <a:pt x="84577" y="209518"/>
                    </a:lnTo>
                    <a:lnTo>
                      <a:pt x="84577" y="174598"/>
                    </a:lnTo>
                    <a:lnTo>
                      <a:pt x="139678" y="174598"/>
                    </a:lnTo>
                    <a:lnTo>
                      <a:pt x="69839" y="0"/>
                    </a:lnTo>
                    <a:lnTo>
                      <a:pt x="0" y="174598"/>
                    </a:lnTo>
                    <a:lnTo>
                      <a:pt x="55072" y="174598"/>
                    </a:lnTo>
                    <a:lnTo>
                      <a:pt x="55072" y="209518"/>
                    </a:lnTo>
                    <a:close/>
                  </a:path>
                </a:pathLst>
              </a:custGeom>
              <a:gradFill>
                <a:gsLst>
                  <a:gs pos="0">
                    <a:srgbClr val="D59DFF"/>
                  </a:gs>
                  <a:gs pos="48000">
                    <a:srgbClr val="50E6FF"/>
                  </a:gs>
                  <a:gs pos="100000">
                    <a:srgbClr val="FFFFFF"/>
                  </a:gs>
                </a:gsLst>
                <a:lin ang="5400000" scaled="0"/>
              </a:gradFill>
              <a:ln w="146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0" name="Freeform: Shape 69">
                <a:extLst>
                  <a:ext uri="{FF2B5EF4-FFF2-40B4-BE49-F238E27FC236}">
                    <a16:creationId xmlns:a16="http://schemas.microsoft.com/office/drawing/2014/main" id="{1323DEE6-12E8-02F7-C153-86A571B0EE27}"/>
                  </a:ext>
                </a:extLst>
              </p:cNvPr>
              <p:cNvSpPr/>
              <p:nvPr/>
            </p:nvSpPr>
            <p:spPr>
              <a:xfrm>
                <a:off x="7361497" y="2558822"/>
                <a:ext cx="143307" cy="250795"/>
              </a:xfrm>
              <a:custGeom>
                <a:avLst/>
                <a:gdLst>
                  <a:gd name="connsiteX0" fmla="*/ 104951 w 143307"/>
                  <a:gd name="connsiteY0" fmla="*/ 134884 h 250795"/>
                  <a:gd name="connsiteX1" fmla="*/ 128555 w 143307"/>
                  <a:gd name="connsiteY1" fmla="*/ 134884 h 250795"/>
                  <a:gd name="connsiteX2" fmla="*/ 71654 w 143307"/>
                  <a:gd name="connsiteY2" fmla="*/ 0 h 250795"/>
                  <a:gd name="connsiteX3" fmla="*/ 14753 w 143307"/>
                  <a:gd name="connsiteY3" fmla="*/ 134884 h 250795"/>
                  <a:gd name="connsiteX4" fmla="*/ 38342 w 143307"/>
                  <a:gd name="connsiteY4" fmla="*/ 134884 h 250795"/>
                  <a:gd name="connsiteX5" fmla="*/ 0 w 143307"/>
                  <a:gd name="connsiteY5" fmla="*/ 214976 h 250795"/>
                  <a:gd name="connsiteX6" fmla="*/ 56901 w 143307"/>
                  <a:gd name="connsiteY6" fmla="*/ 214976 h 250795"/>
                  <a:gd name="connsiteX7" fmla="*/ 56901 w 143307"/>
                  <a:gd name="connsiteY7" fmla="*/ 250796 h 250795"/>
                  <a:gd name="connsiteX8" fmla="*/ 86407 w 143307"/>
                  <a:gd name="connsiteY8" fmla="*/ 250796 h 250795"/>
                  <a:gd name="connsiteX9" fmla="*/ 86407 w 143307"/>
                  <a:gd name="connsiteY9" fmla="*/ 214976 h 250795"/>
                  <a:gd name="connsiteX10" fmla="*/ 143308 w 143307"/>
                  <a:gd name="connsiteY10" fmla="*/ 214976 h 250795"/>
                  <a:gd name="connsiteX11" fmla="*/ 104951 w 143307"/>
                  <a:gd name="connsiteY11" fmla="*/ 134884 h 25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307" h="250795">
                    <a:moveTo>
                      <a:pt x="104951" y="134884"/>
                    </a:moveTo>
                    <a:lnTo>
                      <a:pt x="128555" y="134884"/>
                    </a:lnTo>
                    <a:lnTo>
                      <a:pt x="71654" y="0"/>
                    </a:lnTo>
                    <a:lnTo>
                      <a:pt x="14753" y="134884"/>
                    </a:lnTo>
                    <a:lnTo>
                      <a:pt x="38342" y="134884"/>
                    </a:lnTo>
                    <a:lnTo>
                      <a:pt x="0" y="214976"/>
                    </a:lnTo>
                    <a:lnTo>
                      <a:pt x="56901" y="214976"/>
                    </a:lnTo>
                    <a:lnTo>
                      <a:pt x="56901" y="250796"/>
                    </a:lnTo>
                    <a:lnTo>
                      <a:pt x="86407" y="250796"/>
                    </a:lnTo>
                    <a:lnTo>
                      <a:pt x="86407" y="214976"/>
                    </a:lnTo>
                    <a:lnTo>
                      <a:pt x="143308" y="214976"/>
                    </a:lnTo>
                    <a:lnTo>
                      <a:pt x="104951" y="134884"/>
                    </a:lnTo>
                    <a:close/>
                  </a:path>
                </a:pathLst>
              </a:custGeom>
              <a:gradFill>
                <a:gsLst>
                  <a:gs pos="0">
                    <a:srgbClr val="D59DFF"/>
                  </a:gs>
                  <a:gs pos="48000">
                    <a:srgbClr val="50E6FF"/>
                  </a:gs>
                  <a:gs pos="100000">
                    <a:srgbClr val="FFFFFF"/>
                  </a:gs>
                </a:gsLst>
                <a:lin ang="5400000" scaled="0"/>
              </a:gradFill>
              <a:ln w="146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1" name="Freeform: Shape 70">
                <a:extLst>
                  <a:ext uri="{FF2B5EF4-FFF2-40B4-BE49-F238E27FC236}">
                    <a16:creationId xmlns:a16="http://schemas.microsoft.com/office/drawing/2014/main" id="{690D3958-A121-1BCA-A402-C13CD5BDF3D4}"/>
                  </a:ext>
                </a:extLst>
              </p:cNvPr>
              <p:cNvSpPr/>
              <p:nvPr/>
            </p:nvSpPr>
            <p:spPr>
              <a:xfrm>
                <a:off x="6933669" y="2529316"/>
                <a:ext cx="206537" cy="177032"/>
              </a:xfrm>
              <a:custGeom>
                <a:avLst/>
                <a:gdLst>
                  <a:gd name="connsiteX0" fmla="*/ 132774 w 206537"/>
                  <a:gd name="connsiteY0" fmla="*/ 147527 h 177032"/>
                  <a:gd name="connsiteX1" fmla="*/ 132774 w 206537"/>
                  <a:gd name="connsiteY1" fmla="*/ 177032 h 177032"/>
                  <a:gd name="connsiteX2" fmla="*/ 162280 w 206537"/>
                  <a:gd name="connsiteY2" fmla="*/ 177032 h 177032"/>
                  <a:gd name="connsiteX3" fmla="*/ 162280 w 206537"/>
                  <a:gd name="connsiteY3" fmla="*/ 147527 h 177032"/>
                  <a:gd name="connsiteX4" fmla="*/ 206538 w 206537"/>
                  <a:gd name="connsiteY4" fmla="*/ 147527 h 177032"/>
                  <a:gd name="connsiteX5" fmla="*/ 147527 w 206537"/>
                  <a:gd name="connsiteY5" fmla="*/ 0 h 177032"/>
                  <a:gd name="connsiteX6" fmla="*/ 103269 w 206537"/>
                  <a:gd name="connsiteY6" fmla="*/ 110645 h 177032"/>
                  <a:gd name="connsiteX7" fmla="*/ 59011 w 206537"/>
                  <a:gd name="connsiteY7" fmla="*/ 0 h 177032"/>
                  <a:gd name="connsiteX8" fmla="*/ 0 w 206537"/>
                  <a:gd name="connsiteY8" fmla="*/ 147527 h 177032"/>
                  <a:gd name="connsiteX9" fmla="*/ 44258 w 206537"/>
                  <a:gd name="connsiteY9" fmla="*/ 147527 h 177032"/>
                  <a:gd name="connsiteX10" fmla="*/ 44258 w 206537"/>
                  <a:gd name="connsiteY10" fmla="*/ 177032 h 177032"/>
                  <a:gd name="connsiteX11" fmla="*/ 73763 w 206537"/>
                  <a:gd name="connsiteY11" fmla="*/ 177032 h 177032"/>
                  <a:gd name="connsiteX12" fmla="*/ 73763 w 206537"/>
                  <a:gd name="connsiteY12" fmla="*/ 147527 h 177032"/>
                  <a:gd name="connsiteX13" fmla="*/ 88516 w 206537"/>
                  <a:gd name="connsiteY13" fmla="*/ 147527 h 177032"/>
                  <a:gd name="connsiteX14" fmla="*/ 118022 w 206537"/>
                  <a:gd name="connsiteY14" fmla="*/ 147527 h 177032"/>
                  <a:gd name="connsiteX15" fmla="*/ 132774 w 206537"/>
                  <a:gd name="connsiteY15" fmla="*/ 147527 h 17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537" h="177032">
                    <a:moveTo>
                      <a:pt x="132774" y="147527"/>
                    </a:moveTo>
                    <a:lnTo>
                      <a:pt x="132774" y="177032"/>
                    </a:lnTo>
                    <a:lnTo>
                      <a:pt x="162280" y="177032"/>
                    </a:lnTo>
                    <a:lnTo>
                      <a:pt x="162280" y="147527"/>
                    </a:lnTo>
                    <a:lnTo>
                      <a:pt x="206538" y="147527"/>
                    </a:lnTo>
                    <a:lnTo>
                      <a:pt x="147527" y="0"/>
                    </a:lnTo>
                    <a:lnTo>
                      <a:pt x="103269" y="110645"/>
                    </a:lnTo>
                    <a:lnTo>
                      <a:pt x="59011" y="0"/>
                    </a:lnTo>
                    <a:lnTo>
                      <a:pt x="0" y="147527"/>
                    </a:lnTo>
                    <a:lnTo>
                      <a:pt x="44258" y="147527"/>
                    </a:lnTo>
                    <a:lnTo>
                      <a:pt x="44258" y="177032"/>
                    </a:lnTo>
                    <a:lnTo>
                      <a:pt x="73763" y="177032"/>
                    </a:lnTo>
                    <a:lnTo>
                      <a:pt x="73763" y="147527"/>
                    </a:lnTo>
                    <a:lnTo>
                      <a:pt x="88516" y="147527"/>
                    </a:lnTo>
                    <a:lnTo>
                      <a:pt x="118022" y="147527"/>
                    </a:lnTo>
                    <a:lnTo>
                      <a:pt x="132774" y="147527"/>
                    </a:lnTo>
                    <a:close/>
                  </a:path>
                </a:pathLst>
              </a:custGeom>
              <a:gradFill>
                <a:gsLst>
                  <a:gs pos="0">
                    <a:srgbClr val="D59DFF"/>
                  </a:gs>
                  <a:gs pos="48000">
                    <a:srgbClr val="50E6FF"/>
                  </a:gs>
                  <a:gs pos="100000">
                    <a:srgbClr val="FFFFFF"/>
                  </a:gs>
                </a:gsLst>
                <a:lin ang="5400000" scaled="0"/>
              </a:gradFill>
              <a:ln w="146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2" name="Freeform: Shape 71">
                <a:extLst>
                  <a:ext uri="{FF2B5EF4-FFF2-40B4-BE49-F238E27FC236}">
                    <a16:creationId xmlns:a16="http://schemas.microsoft.com/office/drawing/2014/main" id="{27629D82-100D-C939-7E40-82E4ABB9C729}"/>
                  </a:ext>
                </a:extLst>
              </p:cNvPr>
              <p:cNvSpPr/>
              <p:nvPr/>
            </p:nvSpPr>
            <p:spPr>
              <a:xfrm>
                <a:off x="6550099" y="1894966"/>
                <a:ext cx="1150709" cy="1239225"/>
              </a:xfrm>
              <a:custGeom>
                <a:avLst/>
                <a:gdLst>
                  <a:gd name="connsiteX0" fmla="*/ 1024500 w 1150709"/>
                  <a:gd name="connsiteY0" fmla="*/ 147527 h 1239225"/>
                  <a:gd name="connsiteX1" fmla="*/ 265548 w 1150709"/>
                  <a:gd name="connsiteY1" fmla="*/ 147527 h 1239225"/>
                  <a:gd name="connsiteX2" fmla="*/ 265548 w 1150709"/>
                  <a:gd name="connsiteY2" fmla="*/ 0 h 1239225"/>
                  <a:gd name="connsiteX3" fmla="*/ 118022 w 1150709"/>
                  <a:gd name="connsiteY3" fmla="*/ 0 h 1239225"/>
                  <a:gd name="connsiteX4" fmla="*/ 0 w 1150709"/>
                  <a:gd name="connsiteY4" fmla="*/ 118022 h 1239225"/>
                  <a:gd name="connsiteX5" fmla="*/ 0 w 1150709"/>
                  <a:gd name="connsiteY5" fmla="*/ 973677 h 1239225"/>
                  <a:gd name="connsiteX6" fmla="*/ 118022 w 1150709"/>
                  <a:gd name="connsiteY6" fmla="*/ 1091699 h 1239225"/>
                  <a:gd name="connsiteX7" fmla="*/ 885161 w 1150709"/>
                  <a:gd name="connsiteY7" fmla="*/ 1091699 h 1239225"/>
                  <a:gd name="connsiteX8" fmla="*/ 885161 w 1150709"/>
                  <a:gd name="connsiteY8" fmla="*/ 1239226 h 1239225"/>
                  <a:gd name="connsiteX9" fmla="*/ 1032688 w 1150709"/>
                  <a:gd name="connsiteY9" fmla="*/ 1239226 h 1239225"/>
                  <a:gd name="connsiteX10" fmla="*/ 1150710 w 1150709"/>
                  <a:gd name="connsiteY10" fmla="*/ 1121204 h 1239225"/>
                  <a:gd name="connsiteX11" fmla="*/ 1150710 w 1150709"/>
                  <a:gd name="connsiteY11" fmla="*/ 265548 h 1239225"/>
                  <a:gd name="connsiteX12" fmla="*/ 1024500 w 1150709"/>
                  <a:gd name="connsiteY12" fmla="*/ 147527 h 1239225"/>
                  <a:gd name="connsiteX13" fmla="*/ 88516 w 1150709"/>
                  <a:gd name="connsiteY13" fmla="*/ 118022 h 1239225"/>
                  <a:gd name="connsiteX14" fmla="*/ 118022 w 1150709"/>
                  <a:gd name="connsiteY14" fmla="*/ 88516 h 1239225"/>
                  <a:gd name="connsiteX15" fmla="*/ 177032 w 1150709"/>
                  <a:gd name="connsiteY15" fmla="*/ 88516 h 1239225"/>
                  <a:gd name="connsiteX16" fmla="*/ 177032 w 1150709"/>
                  <a:gd name="connsiteY16" fmla="*/ 855656 h 1239225"/>
                  <a:gd name="connsiteX17" fmla="*/ 118022 w 1150709"/>
                  <a:gd name="connsiteY17" fmla="*/ 855656 h 1239225"/>
                  <a:gd name="connsiteX18" fmla="*/ 88516 w 1150709"/>
                  <a:gd name="connsiteY18" fmla="*/ 859388 h 1239225"/>
                  <a:gd name="connsiteX19" fmla="*/ 88516 w 1150709"/>
                  <a:gd name="connsiteY19" fmla="*/ 973677 h 1239225"/>
                  <a:gd name="connsiteX20" fmla="*/ 118022 w 1150709"/>
                  <a:gd name="connsiteY20" fmla="*/ 944172 h 1239225"/>
                  <a:gd name="connsiteX21" fmla="*/ 265548 w 1150709"/>
                  <a:gd name="connsiteY21" fmla="*/ 944172 h 1239225"/>
                  <a:gd name="connsiteX22" fmla="*/ 265548 w 1150709"/>
                  <a:gd name="connsiteY22" fmla="*/ 236043 h 1239225"/>
                  <a:gd name="connsiteX23" fmla="*/ 1024500 w 1150709"/>
                  <a:gd name="connsiteY23" fmla="*/ 236043 h 1239225"/>
                  <a:gd name="connsiteX24" fmla="*/ 1062194 w 1150709"/>
                  <a:gd name="connsiteY24" fmla="*/ 265548 h 1239225"/>
                  <a:gd name="connsiteX25" fmla="*/ 1062194 w 1150709"/>
                  <a:gd name="connsiteY25" fmla="*/ 1003183 h 1239225"/>
                  <a:gd name="connsiteX26" fmla="*/ 118022 w 1150709"/>
                  <a:gd name="connsiteY26" fmla="*/ 1003183 h 1239225"/>
                  <a:gd name="connsiteX27" fmla="*/ 88516 w 1150709"/>
                  <a:gd name="connsiteY27" fmla="*/ 973677 h 1239225"/>
                  <a:gd name="connsiteX28" fmla="*/ 1062194 w 1150709"/>
                  <a:gd name="connsiteY28" fmla="*/ 1121204 h 1239225"/>
                  <a:gd name="connsiteX29" fmla="*/ 1032688 w 1150709"/>
                  <a:gd name="connsiteY29" fmla="*/ 1150710 h 1239225"/>
                  <a:gd name="connsiteX30" fmla="*/ 973677 w 1150709"/>
                  <a:gd name="connsiteY30" fmla="*/ 1150710 h 1239225"/>
                  <a:gd name="connsiteX31" fmla="*/ 973677 w 1150709"/>
                  <a:gd name="connsiteY31" fmla="*/ 1091699 h 1239225"/>
                  <a:gd name="connsiteX32" fmla="*/ 1062194 w 1150709"/>
                  <a:gd name="connsiteY32" fmla="*/ 1091699 h 123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50709" h="1239225">
                    <a:moveTo>
                      <a:pt x="1024500" y="147527"/>
                    </a:moveTo>
                    <a:lnTo>
                      <a:pt x="265548" y="147527"/>
                    </a:lnTo>
                    <a:lnTo>
                      <a:pt x="265548" y="0"/>
                    </a:lnTo>
                    <a:lnTo>
                      <a:pt x="118022" y="0"/>
                    </a:lnTo>
                    <a:cubicBezTo>
                      <a:pt x="52871" y="73"/>
                      <a:pt x="73" y="52870"/>
                      <a:pt x="0" y="118022"/>
                    </a:cubicBezTo>
                    <a:lnTo>
                      <a:pt x="0" y="973677"/>
                    </a:lnTo>
                    <a:cubicBezTo>
                      <a:pt x="73" y="1038828"/>
                      <a:pt x="52871" y="1091625"/>
                      <a:pt x="118022" y="1091699"/>
                    </a:cubicBezTo>
                    <a:lnTo>
                      <a:pt x="885161" y="1091699"/>
                    </a:lnTo>
                    <a:lnTo>
                      <a:pt x="885161" y="1239226"/>
                    </a:lnTo>
                    <a:lnTo>
                      <a:pt x="1032688" y="1239226"/>
                    </a:lnTo>
                    <a:cubicBezTo>
                      <a:pt x="1097839" y="1239152"/>
                      <a:pt x="1150636" y="1186355"/>
                      <a:pt x="1150710" y="1121204"/>
                    </a:cubicBezTo>
                    <a:lnTo>
                      <a:pt x="1150710" y="265548"/>
                    </a:lnTo>
                    <a:cubicBezTo>
                      <a:pt x="1148306" y="198171"/>
                      <a:pt x="1091888" y="145413"/>
                      <a:pt x="1024500" y="147527"/>
                    </a:cubicBezTo>
                    <a:close/>
                    <a:moveTo>
                      <a:pt x="88516" y="118022"/>
                    </a:moveTo>
                    <a:cubicBezTo>
                      <a:pt x="88516" y="101726"/>
                      <a:pt x="101726" y="88516"/>
                      <a:pt x="118022" y="88516"/>
                    </a:cubicBezTo>
                    <a:lnTo>
                      <a:pt x="177032" y="88516"/>
                    </a:lnTo>
                    <a:lnTo>
                      <a:pt x="177032" y="855656"/>
                    </a:lnTo>
                    <a:lnTo>
                      <a:pt x="118022" y="855656"/>
                    </a:lnTo>
                    <a:cubicBezTo>
                      <a:pt x="108068" y="855651"/>
                      <a:pt x="98154" y="856905"/>
                      <a:pt x="88516" y="859388"/>
                    </a:cubicBezTo>
                    <a:close/>
                    <a:moveTo>
                      <a:pt x="88516" y="973677"/>
                    </a:moveTo>
                    <a:cubicBezTo>
                      <a:pt x="88516" y="957382"/>
                      <a:pt x="101726" y="944172"/>
                      <a:pt x="118022" y="944172"/>
                    </a:cubicBezTo>
                    <a:lnTo>
                      <a:pt x="265548" y="944172"/>
                    </a:lnTo>
                    <a:lnTo>
                      <a:pt x="265548" y="236043"/>
                    </a:lnTo>
                    <a:lnTo>
                      <a:pt x="1024500" y="236043"/>
                    </a:lnTo>
                    <a:cubicBezTo>
                      <a:pt x="1042903" y="234320"/>
                      <a:pt x="1059448" y="247270"/>
                      <a:pt x="1062194" y="265548"/>
                    </a:cubicBezTo>
                    <a:lnTo>
                      <a:pt x="1062194" y="1003183"/>
                    </a:lnTo>
                    <a:lnTo>
                      <a:pt x="118022" y="1003183"/>
                    </a:lnTo>
                    <a:cubicBezTo>
                      <a:pt x="101726" y="1003183"/>
                      <a:pt x="88516" y="989973"/>
                      <a:pt x="88516" y="973677"/>
                    </a:cubicBezTo>
                    <a:close/>
                    <a:moveTo>
                      <a:pt x="1062194" y="1121204"/>
                    </a:moveTo>
                    <a:cubicBezTo>
                      <a:pt x="1062194" y="1137500"/>
                      <a:pt x="1048984" y="1150710"/>
                      <a:pt x="1032688" y="1150710"/>
                    </a:cubicBezTo>
                    <a:lnTo>
                      <a:pt x="973677" y="1150710"/>
                    </a:lnTo>
                    <a:lnTo>
                      <a:pt x="973677" y="1091699"/>
                    </a:lnTo>
                    <a:lnTo>
                      <a:pt x="1062194" y="1091699"/>
                    </a:lnTo>
                    <a:close/>
                  </a:path>
                </a:pathLst>
              </a:custGeom>
              <a:gradFill>
                <a:gsLst>
                  <a:gs pos="0">
                    <a:srgbClr val="D59DFF"/>
                  </a:gs>
                  <a:gs pos="48000">
                    <a:srgbClr val="50E6FF"/>
                  </a:gs>
                  <a:gs pos="100000">
                    <a:srgbClr val="FFFFFF"/>
                  </a:gs>
                </a:gsLst>
                <a:lin ang="5400000" scaled="0"/>
              </a:gradFill>
              <a:ln w="146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grpSp>
        <p:nvGrpSpPr>
          <p:cNvPr id="80" name="Group 79">
            <a:extLst>
              <a:ext uri="{FF2B5EF4-FFF2-40B4-BE49-F238E27FC236}">
                <a16:creationId xmlns:a16="http://schemas.microsoft.com/office/drawing/2014/main" id="{1FD910F8-0971-893D-2FEC-DFEA6FC6253A}"/>
              </a:ext>
              <a:ext uri="{C183D7F6-B498-43B3-948B-1728B52AA6E4}">
                <adec:decorative xmlns:adec="http://schemas.microsoft.com/office/drawing/2017/decorative" val="1"/>
              </a:ext>
            </a:extLst>
          </p:cNvPr>
          <p:cNvGrpSpPr/>
          <p:nvPr/>
        </p:nvGrpSpPr>
        <p:grpSpPr>
          <a:xfrm>
            <a:off x="8719436" y="1971851"/>
            <a:ext cx="2992560" cy="3993685"/>
            <a:chOff x="8719436" y="1971851"/>
            <a:chExt cx="2992560" cy="3993685"/>
          </a:xfrm>
        </p:grpSpPr>
        <p:sp>
          <p:nvSpPr>
            <p:cNvPr id="6" name="TextBox 5">
              <a:extLst>
                <a:ext uri="{FF2B5EF4-FFF2-40B4-BE49-F238E27FC236}">
                  <a16:creationId xmlns:a16="http://schemas.microsoft.com/office/drawing/2014/main" id="{14F2EE8C-C009-7609-9D3D-C8C5C7024CCB}"/>
                </a:ext>
              </a:extLst>
            </p:cNvPr>
            <p:cNvSpPr txBox="1"/>
            <p:nvPr/>
          </p:nvSpPr>
          <p:spPr>
            <a:xfrm>
              <a:off x="8719436" y="3217092"/>
              <a:ext cx="29925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0E6FF"/>
                  </a:solidFill>
                  <a:effectLst/>
                  <a:uLnTx/>
                  <a:uFillTx/>
                  <a:latin typeface="Segoe UI Semibold"/>
                  <a:ea typeface="+mn-ea"/>
                  <a:cs typeface="+mn-cs"/>
                </a:rPr>
                <a:t>Defragmenting the employee experience</a:t>
              </a:r>
            </a:p>
          </p:txBody>
        </p:sp>
        <p:sp>
          <p:nvSpPr>
            <p:cNvPr id="9" name="TextBox 8">
              <a:extLst>
                <a:ext uri="{FF2B5EF4-FFF2-40B4-BE49-F238E27FC236}">
                  <a16:creationId xmlns:a16="http://schemas.microsoft.com/office/drawing/2014/main" id="{E5DEEAA2-4C04-4279-324C-6D3D78510F54}"/>
                </a:ext>
              </a:extLst>
            </p:cNvPr>
            <p:cNvSpPr txBox="1"/>
            <p:nvPr/>
          </p:nvSpPr>
          <p:spPr>
            <a:xfrm>
              <a:off x="8882866" y="4149654"/>
              <a:ext cx="2461837"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Copilot is Microsoft’s </a:t>
              </a:r>
              <a:r>
                <a:rPr kumimoji="0" lang="en-US" sz="1600" b="1" i="0" u="none" strike="noStrike" kern="1200" cap="none" spc="0" normalizeH="0" baseline="0" noProof="0">
                  <a:ln>
                    <a:noFill/>
                  </a:ln>
                  <a:solidFill>
                    <a:srgbClr val="50E6FF"/>
                  </a:solidFill>
                  <a:effectLst/>
                  <a:uLnTx/>
                  <a:uFillTx/>
                  <a:latin typeface="Segoe UI"/>
                  <a:ea typeface="+mn-ea"/>
                  <a:cs typeface="+mn-cs"/>
                </a:rPr>
                <a:t>UI for AI</a:t>
              </a:r>
              <a:r>
                <a:rPr kumimoji="0" lang="en-US" sz="1600" b="0" i="0" u="none" strike="noStrike" kern="1200" cap="none" spc="0" normalizeH="0" baseline="0" noProof="0">
                  <a:ln>
                    <a:noFill/>
                  </a:ln>
                  <a:solidFill>
                    <a:srgbClr val="FFFFFF"/>
                  </a:solidFill>
                  <a:effectLst/>
                  <a:uLnTx/>
                  <a:uFillTx/>
                  <a:latin typeface="Segoe UI"/>
                  <a:ea typeface="+mn-ea"/>
                  <a:cs typeface="+mn-cs"/>
                </a:rPr>
                <a:t>. It’s helping us to defragment our environment so employees can quickly find what they need then take action.</a:t>
              </a:r>
            </a:p>
          </p:txBody>
        </p:sp>
        <p:grpSp>
          <p:nvGrpSpPr>
            <p:cNvPr id="74" name="Graphic 34" descr="Employee badge with solid fill">
              <a:extLst>
                <a:ext uri="{FF2B5EF4-FFF2-40B4-BE49-F238E27FC236}">
                  <a16:creationId xmlns:a16="http://schemas.microsoft.com/office/drawing/2014/main" id="{E71FD517-A082-AB83-CFE9-FDB2A187C2D5}"/>
                </a:ext>
              </a:extLst>
            </p:cNvPr>
            <p:cNvGrpSpPr/>
            <p:nvPr/>
          </p:nvGrpSpPr>
          <p:grpSpPr>
            <a:xfrm>
              <a:off x="9523676" y="1971851"/>
              <a:ext cx="1180215" cy="1003182"/>
              <a:chOff x="9523676" y="1971851"/>
              <a:chExt cx="1180215" cy="1003182"/>
            </a:xfrm>
            <a:gradFill>
              <a:gsLst>
                <a:gs pos="0">
                  <a:srgbClr val="D59DFF"/>
                </a:gs>
                <a:gs pos="48000">
                  <a:srgbClr val="50E6FF"/>
                </a:gs>
                <a:gs pos="100000">
                  <a:srgbClr val="FFFFFF"/>
                </a:gs>
              </a:gsLst>
              <a:lin ang="5400000" scaled="0"/>
            </a:gradFill>
          </p:grpSpPr>
          <p:sp>
            <p:nvSpPr>
              <p:cNvPr id="75" name="Freeform: Shape 74">
                <a:extLst>
                  <a:ext uri="{FF2B5EF4-FFF2-40B4-BE49-F238E27FC236}">
                    <a16:creationId xmlns:a16="http://schemas.microsoft.com/office/drawing/2014/main" id="{F81C4E44-95F7-DD0E-B56A-B636D38EE691}"/>
                  </a:ext>
                </a:extLst>
              </p:cNvPr>
              <p:cNvSpPr/>
              <p:nvPr/>
            </p:nvSpPr>
            <p:spPr>
              <a:xfrm>
                <a:off x="10025267" y="1971851"/>
                <a:ext cx="177032" cy="236043"/>
              </a:xfrm>
              <a:custGeom>
                <a:avLst/>
                <a:gdLst>
                  <a:gd name="connsiteX0" fmla="*/ 118022 w 177032"/>
                  <a:gd name="connsiteY0" fmla="*/ 236043 h 236043"/>
                  <a:gd name="connsiteX1" fmla="*/ 59011 w 177032"/>
                  <a:gd name="connsiteY1" fmla="*/ 236043 h 236043"/>
                  <a:gd name="connsiteX2" fmla="*/ 0 w 177032"/>
                  <a:gd name="connsiteY2" fmla="*/ 177032 h 236043"/>
                  <a:gd name="connsiteX3" fmla="*/ 0 w 177032"/>
                  <a:gd name="connsiteY3" fmla="*/ 59011 h 236043"/>
                  <a:gd name="connsiteX4" fmla="*/ 59011 w 177032"/>
                  <a:gd name="connsiteY4" fmla="*/ 0 h 236043"/>
                  <a:gd name="connsiteX5" fmla="*/ 118022 w 177032"/>
                  <a:gd name="connsiteY5" fmla="*/ 0 h 236043"/>
                  <a:gd name="connsiteX6" fmla="*/ 177032 w 177032"/>
                  <a:gd name="connsiteY6" fmla="*/ 59011 h 236043"/>
                  <a:gd name="connsiteX7" fmla="*/ 177032 w 177032"/>
                  <a:gd name="connsiteY7" fmla="*/ 177032 h 236043"/>
                  <a:gd name="connsiteX8" fmla="*/ 118022 w 177032"/>
                  <a:gd name="connsiteY8" fmla="*/ 236043 h 23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32" h="236043">
                    <a:moveTo>
                      <a:pt x="118022" y="236043"/>
                    </a:moveTo>
                    <a:lnTo>
                      <a:pt x="59011" y="236043"/>
                    </a:lnTo>
                    <a:cubicBezTo>
                      <a:pt x="26555" y="236043"/>
                      <a:pt x="0" y="209488"/>
                      <a:pt x="0" y="177032"/>
                    </a:cubicBezTo>
                    <a:lnTo>
                      <a:pt x="0" y="59011"/>
                    </a:lnTo>
                    <a:cubicBezTo>
                      <a:pt x="0" y="26555"/>
                      <a:pt x="26555" y="0"/>
                      <a:pt x="59011" y="0"/>
                    </a:cubicBezTo>
                    <a:lnTo>
                      <a:pt x="118022" y="0"/>
                    </a:lnTo>
                    <a:cubicBezTo>
                      <a:pt x="150477" y="0"/>
                      <a:pt x="177032" y="26555"/>
                      <a:pt x="177032" y="59011"/>
                    </a:cubicBezTo>
                    <a:lnTo>
                      <a:pt x="177032" y="177032"/>
                    </a:lnTo>
                    <a:cubicBezTo>
                      <a:pt x="177032" y="209488"/>
                      <a:pt x="150477" y="236043"/>
                      <a:pt x="118022" y="236043"/>
                    </a:cubicBezTo>
                    <a:close/>
                  </a:path>
                </a:pathLst>
              </a:custGeom>
              <a:grpFill/>
              <a:ln w="146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6" name="Freeform: Shape 75">
                <a:extLst>
                  <a:ext uri="{FF2B5EF4-FFF2-40B4-BE49-F238E27FC236}">
                    <a16:creationId xmlns:a16="http://schemas.microsoft.com/office/drawing/2014/main" id="{07AD14B5-3E0C-81C8-89FE-FC644066873B}"/>
                  </a:ext>
                </a:extLst>
              </p:cNvPr>
              <p:cNvSpPr/>
              <p:nvPr/>
            </p:nvSpPr>
            <p:spPr>
              <a:xfrm>
                <a:off x="9523676" y="2148883"/>
                <a:ext cx="1180215" cy="826150"/>
              </a:xfrm>
              <a:custGeom>
                <a:avLst/>
                <a:gdLst>
                  <a:gd name="connsiteX0" fmla="*/ 1062194 w 1180215"/>
                  <a:gd name="connsiteY0" fmla="*/ 354065 h 826150"/>
                  <a:gd name="connsiteX1" fmla="*/ 708129 w 1180215"/>
                  <a:gd name="connsiteY1" fmla="*/ 354065 h 826150"/>
                  <a:gd name="connsiteX2" fmla="*/ 708129 w 1180215"/>
                  <a:gd name="connsiteY2" fmla="*/ 295054 h 826150"/>
                  <a:gd name="connsiteX3" fmla="*/ 1062194 w 1180215"/>
                  <a:gd name="connsiteY3" fmla="*/ 295054 h 826150"/>
                  <a:gd name="connsiteX4" fmla="*/ 1062194 w 1180215"/>
                  <a:gd name="connsiteY4" fmla="*/ 354065 h 826150"/>
                  <a:gd name="connsiteX5" fmla="*/ 1062194 w 1180215"/>
                  <a:gd name="connsiteY5" fmla="*/ 531097 h 826150"/>
                  <a:gd name="connsiteX6" fmla="*/ 708129 w 1180215"/>
                  <a:gd name="connsiteY6" fmla="*/ 531097 h 826150"/>
                  <a:gd name="connsiteX7" fmla="*/ 708129 w 1180215"/>
                  <a:gd name="connsiteY7" fmla="*/ 472086 h 826150"/>
                  <a:gd name="connsiteX8" fmla="*/ 1062194 w 1180215"/>
                  <a:gd name="connsiteY8" fmla="*/ 472086 h 826150"/>
                  <a:gd name="connsiteX9" fmla="*/ 1062194 w 1180215"/>
                  <a:gd name="connsiteY9" fmla="*/ 531097 h 826150"/>
                  <a:gd name="connsiteX10" fmla="*/ 1062194 w 1180215"/>
                  <a:gd name="connsiteY10" fmla="*/ 708129 h 826150"/>
                  <a:gd name="connsiteX11" fmla="*/ 708129 w 1180215"/>
                  <a:gd name="connsiteY11" fmla="*/ 708129 h 826150"/>
                  <a:gd name="connsiteX12" fmla="*/ 708129 w 1180215"/>
                  <a:gd name="connsiteY12" fmla="*/ 649118 h 826150"/>
                  <a:gd name="connsiteX13" fmla="*/ 1062194 w 1180215"/>
                  <a:gd name="connsiteY13" fmla="*/ 649118 h 826150"/>
                  <a:gd name="connsiteX14" fmla="*/ 1062194 w 1180215"/>
                  <a:gd name="connsiteY14" fmla="*/ 708129 h 826150"/>
                  <a:gd name="connsiteX15" fmla="*/ 590108 w 1180215"/>
                  <a:gd name="connsiteY15" fmla="*/ 708129 h 826150"/>
                  <a:gd name="connsiteX16" fmla="*/ 118022 w 1180215"/>
                  <a:gd name="connsiteY16" fmla="*/ 708129 h 826150"/>
                  <a:gd name="connsiteX17" fmla="*/ 118022 w 1180215"/>
                  <a:gd name="connsiteY17" fmla="*/ 590108 h 826150"/>
                  <a:gd name="connsiteX18" fmla="*/ 141626 w 1180215"/>
                  <a:gd name="connsiteY18" fmla="*/ 542899 h 826150"/>
                  <a:gd name="connsiteX19" fmla="*/ 256697 w 1180215"/>
                  <a:gd name="connsiteY19" fmla="*/ 486839 h 826150"/>
                  <a:gd name="connsiteX20" fmla="*/ 354065 w 1180215"/>
                  <a:gd name="connsiteY20" fmla="*/ 472086 h 826150"/>
                  <a:gd name="connsiteX21" fmla="*/ 451432 w 1180215"/>
                  <a:gd name="connsiteY21" fmla="*/ 486839 h 826150"/>
                  <a:gd name="connsiteX22" fmla="*/ 566503 w 1180215"/>
                  <a:gd name="connsiteY22" fmla="*/ 542899 h 826150"/>
                  <a:gd name="connsiteX23" fmla="*/ 590108 w 1180215"/>
                  <a:gd name="connsiteY23" fmla="*/ 590108 h 826150"/>
                  <a:gd name="connsiteX24" fmla="*/ 590108 w 1180215"/>
                  <a:gd name="connsiteY24" fmla="*/ 708129 h 826150"/>
                  <a:gd name="connsiteX25" fmla="*/ 354065 w 1180215"/>
                  <a:gd name="connsiteY25" fmla="*/ 206538 h 826150"/>
                  <a:gd name="connsiteX26" fmla="*/ 472086 w 1180215"/>
                  <a:gd name="connsiteY26" fmla="*/ 324559 h 826150"/>
                  <a:gd name="connsiteX27" fmla="*/ 354065 w 1180215"/>
                  <a:gd name="connsiteY27" fmla="*/ 442581 h 826150"/>
                  <a:gd name="connsiteX28" fmla="*/ 236043 w 1180215"/>
                  <a:gd name="connsiteY28" fmla="*/ 324559 h 826150"/>
                  <a:gd name="connsiteX29" fmla="*/ 354065 w 1180215"/>
                  <a:gd name="connsiteY29" fmla="*/ 206538 h 826150"/>
                  <a:gd name="connsiteX30" fmla="*/ 1121204 w 1180215"/>
                  <a:gd name="connsiteY30" fmla="*/ 0 h 826150"/>
                  <a:gd name="connsiteX31" fmla="*/ 737634 w 1180215"/>
                  <a:gd name="connsiteY31" fmla="*/ 0 h 826150"/>
                  <a:gd name="connsiteX32" fmla="*/ 619613 w 1180215"/>
                  <a:gd name="connsiteY32" fmla="*/ 118022 h 826150"/>
                  <a:gd name="connsiteX33" fmla="*/ 560602 w 1180215"/>
                  <a:gd name="connsiteY33" fmla="*/ 118022 h 826150"/>
                  <a:gd name="connsiteX34" fmla="*/ 442581 w 1180215"/>
                  <a:gd name="connsiteY34" fmla="*/ 0 h 826150"/>
                  <a:gd name="connsiteX35" fmla="*/ 59011 w 1180215"/>
                  <a:gd name="connsiteY35" fmla="*/ 0 h 826150"/>
                  <a:gd name="connsiteX36" fmla="*/ 0 w 1180215"/>
                  <a:gd name="connsiteY36" fmla="*/ 59011 h 826150"/>
                  <a:gd name="connsiteX37" fmla="*/ 0 w 1180215"/>
                  <a:gd name="connsiteY37" fmla="*/ 767140 h 826150"/>
                  <a:gd name="connsiteX38" fmla="*/ 59011 w 1180215"/>
                  <a:gd name="connsiteY38" fmla="*/ 826151 h 826150"/>
                  <a:gd name="connsiteX39" fmla="*/ 1121204 w 1180215"/>
                  <a:gd name="connsiteY39" fmla="*/ 826151 h 826150"/>
                  <a:gd name="connsiteX40" fmla="*/ 1180215 w 1180215"/>
                  <a:gd name="connsiteY40" fmla="*/ 767140 h 826150"/>
                  <a:gd name="connsiteX41" fmla="*/ 1180215 w 1180215"/>
                  <a:gd name="connsiteY41" fmla="*/ 59011 h 826150"/>
                  <a:gd name="connsiteX42" fmla="*/ 1121204 w 1180215"/>
                  <a:gd name="connsiteY42" fmla="*/ 0 h 82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80215" h="826150">
                    <a:moveTo>
                      <a:pt x="1062194" y="354065"/>
                    </a:moveTo>
                    <a:lnTo>
                      <a:pt x="708129" y="354065"/>
                    </a:lnTo>
                    <a:lnTo>
                      <a:pt x="708129" y="295054"/>
                    </a:lnTo>
                    <a:lnTo>
                      <a:pt x="1062194" y="295054"/>
                    </a:lnTo>
                    <a:lnTo>
                      <a:pt x="1062194" y="354065"/>
                    </a:lnTo>
                    <a:close/>
                    <a:moveTo>
                      <a:pt x="1062194" y="531097"/>
                    </a:moveTo>
                    <a:lnTo>
                      <a:pt x="708129" y="531097"/>
                    </a:lnTo>
                    <a:lnTo>
                      <a:pt x="708129" y="472086"/>
                    </a:lnTo>
                    <a:lnTo>
                      <a:pt x="1062194" y="472086"/>
                    </a:lnTo>
                    <a:lnTo>
                      <a:pt x="1062194" y="531097"/>
                    </a:lnTo>
                    <a:close/>
                    <a:moveTo>
                      <a:pt x="1062194" y="708129"/>
                    </a:moveTo>
                    <a:lnTo>
                      <a:pt x="708129" y="708129"/>
                    </a:lnTo>
                    <a:lnTo>
                      <a:pt x="708129" y="649118"/>
                    </a:lnTo>
                    <a:lnTo>
                      <a:pt x="1062194" y="649118"/>
                    </a:lnTo>
                    <a:lnTo>
                      <a:pt x="1062194" y="708129"/>
                    </a:lnTo>
                    <a:close/>
                    <a:moveTo>
                      <a:pt x="590108" y="708129"/>
                    </a:moveTo>
                    <a:lnTo>
                      <a:pt x="118022" y="708129"/>
                    </a:lnTo>
                    <a:lnTo>
                      <a:pt x="118022" y="590108"/>
                    </a:lnTo>
                    <a:cubicBezTo>
                      <a:pt x="118022" y="572404"/>
                      <a:pt x="126873" y="554701"/>
                      <a:pt x="141626" y="542899"/>
                    </a:cubicBezTo>
                    <a:cubicBezTo>
                      <a:pt x="174082" y="519295"/>
                      <a:pt x="215389" y="498641"/>
                      <a:pt x="256697" y="486839"/>
                    </a:cubicBezTo>
                    <a:cubicBezTo>
                      <a:pt x="289153" y="477987"/>
                      <a:pt x="321609" y="472086"/>
                      <a:pt x="354065" y="472086"/>
                    </a:cubicBezTo>
                    <a:cubicBezTo>
                      <a:pt x="389471" y="472086"/>
                      <a:pt x="421927" y="477987"/>
                      <a:pt x="451432" y="486839"/>
                    </a:cubicBezTo>
                    <a:cubicBezTo>
                      <a:pt x="492740" y="498641"/>
                      <a:pt x="534047" y="516344"/>
                      <a:pt x="566503" y="542899"/>
                    </a:cubicBezTo>
                    <a:cubicBezTo>
                      <a:pt x="581256" y="554701"/>
                      <a:pt x="590108" y="572404"/>
                      <a:pt x="590108" y="590108"/>
                    </a:cubicBezTo>
                    <a:lnTo>
                      <a:pt x="590108" y="708129"/>
                    </a:lnTo>
                    <a:close/>
                    <a:moveTo>
                      <a:pt x="354065" y="206538"/>
                    </a:moveTo>
                    <a:cubicBezTo>
                      <a:pt x="418976" y="206538"/>
                      <a:pt x="472086" y="259647"/>
                      <a:pt x="472086" y="324559"/>
                    </a:cubicBezTo>
                    <a:cubicBezTo>
                      <a:pt x="472086" y="389471"/>
                      <a:pt x="418976" y="442581"/>
                      <a:pt x="354065" y="442581"/>
                    </a:cubicBezTo>
                    <a:cubicBezTo>
                      <a:pt x="289153" y="442581"/>
                      <a:pt x="236043" y="389471"/>
                      <a:pt x="236043" y="324559"/>
                    </a:cubicBezTo>
                    <a:cubicBezTo>
                      <a:pt x="236043" y="259647"/>
                      <a:pt x="289153" y="206538"/>
                      <a:pt x="354065" y="206538"/>
                    </a:cubicBezTo>
                    <a:close/>
                    <a:moveTo>
                      <a:pt x="1121204" y="0"/>
                    </a:moveTo>
                    <a:lnTo>
                      <a:pt x="737634" y="0"/>
                    </a:lnTo>
                    <a:cubicBezTo>
                      <a:pt x="737634" y="64912"/>
                      <a:pt x="684525" y="118022"/>
                      <a:pt x="619613" y="118022"/>
                    </a:cubicBezTo>
                    <a:lnTo>
                      <a:pt x="560602" y="118022"/>
                    </a:lnTo>
                    <a:cubicBezTo>
                      <a:pt x="495690" y="118022"/>
                      <a:pt x="442581" y="64912"/>
                      <a:pt x="442581" y="0"/>
                    </a:cubicBezTo>
                    <a:lnTo>
                      <a:pt x="59011" y="0"/>
                    </a:lnTo>
                    <a:cubicBezTo>
                      <a:pt x="26555" y="0"/>
                      <a:pt x="0" y="26555"/>
                      <a:pt x="0" y="59011"/>
                    </a:cubicBezTo>
                    <a:lnTo>
                      <a:pt x="0" y="767140"/>
                    </a:lnTo>
                    <a:cubicBezTo>
                      <a:pt x="0" y="799596"/>
                      <a:pt x="26555" y="826151"/>
                      <a:pt x="59011" y="826151"/>
                    </a:cubicBezTo>
                    <a:lnTo>
                      <a:pt x="1121204" y="826151"/>
                    </a:lnTo>
                    <a:cubicBezTo>
                      <a:pt x="1153660" y="826151"/>
                      <a:pt x="1180215" y="799596"/>
                      <a:pt x="1180215" y="767140"/>
                    </a:cubicBezTo>
                    <a:lnTo>
                      <a:pt x="1180215" y="59011"/>
                    </a:lnTo>
                    <a:cubicBezTo>
                      <a:pt x="1180215" y="26555"/>
                      <a:pt x="1153660" y="0"/>
                      <a:pt x="1121204" y="0"/>
                    </a:cubicBezTo>
                    <a:close/>
                  </a:path>
                </a:pathLst>
              </a:custGeom>
              <a:grpFill/>
              <a:ln w="146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spTree>
    <p:extLst>
      <p:ext uri="{BB962C8B-B14F-4D97-AF65-F5344CB8AC3E}">
        <p14:creationId xmlns:p14="http://schemas.microsoft.com/office/powerpoint/2010/main" val="2705220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79167E-6 -4.07407E-6 L -0.00053 -0.05416 " pathEditMode="relative" rAng="0" ptsTypes="AA">
                                      <p:cBhvr>
                                        <p:cTn id="6" dur="2000" fill="hold"/>
                                        <p:tgtEl>
                                          <p:spTgt spid="77"/>
                                        </p:tgtEl>
                                        <p:attrNameLst>
                                          <p:attrName>ppt_x</p:attrName>
                                          <p:attrName>ppt_y</p:attrName>
                                        </p:attrNameLst>
                                      </p:cBhvr>
                                      <p:rCtr x="-26" y="-2708"/>
                                    </p:animMotion>
                                  </p:childTnLst>
                                </p:cTn>
                              </p:par>
                              <p:par>
                                <p:cTn id="7" presetID="42" presetClass="path" presetSubtype="0" accel="50000" decel="50000" fill="hold" nodeType="withEffect">
                                  <p:stCondLst>
                                    <p:cond delay="0"/>
                                  </p:stCondLst>
                                  <p:childTnLst>
                                    <p:animMotion origin="layout" path="M 4.79167E-6 -4.07407E-6 L -0.00053 -0.05416 " pathEditMode="relative" rAng="0" ptsTypes="AA">
                                      <p:cBhvr>
                                        <p:cTn id="8" dur="2000" fill="hold"/>
                                        <p:tgtEl>
                                          <p:spTgt spid="78"/>
                                        </p:tgtEl>
                                        <p:attrNameLst>
                                          <p:attrName>ppt_x</p:attrName>
                                          <p:attrName>ppt_y</p:attrName>
                                        </p:attrNameLst>
                                      </p:cBhvr>
                                      <p:rCtr x="-26" y="-2708"/>
                                    </p:animMotion>
                                  </p:childTnLst>
                                </p:cTn>
                              </p:par>
                              <p:par>
                                <p:cTn id="9" presetID="42" presetClass="path" presetSubtype="0" accel="50000" decel="50000" fill="hold" nodeType="withEffect">
                                  <p:stCondLst>
                                    <p:cond delay="0"/>
                                  </p:stCondLst>
                                  <p:childTnLst>
                                    <p:animMotion origin="layout" path="M 4.79167E-6 -4.07407E-6 L -0.00053 -0.05416 " pathEditMode="relative" rAng="0" ptsTypes="AA">
                                      <p:cBhvr>
                                        <p:cTn id="10" dur="2000" fill="hold"/>
                                        <p:tgtEl>
                                          <p:spTgt spid="79"/>
                                        </p:tgtEl>
                                        <p:attrNameLst>
                                          <p:attrName>ppt_x</p:attrName>
                                          <p:attrName>ppt_y</p:attrName>
                                        </p:attrNameLst>
                                      </p:cBhvr>
                                      <p:rCtr x="-26" y="-2708"/>
                                    </p:animMotion>
                                  </p:childTnLst>
                                </p:cTn>
                              </p:par>
                              <p:par>
                                <p:cTn id="11" presetID="42" presetClass="path" presetSubtype="0" accel="50000" decel="50000" fill="hold" nodeType="withEffect">
                                  <p:stCondLst>
                                    <p:cond delay="0"/>
                                  </p:stCondLst>
                                  <p:childTnLst>
                                    <p:animMotion origin="layout" path="M 4.79167E-6 -4.07407E-6 L -0.00053 -0.05416 " pathEditMode="relative" rAng="0" ptsTypes="AA">
                                      <p:cBhvr>
                                        <p:cTn id="12" dur="2000" fill="hold"/>
                                        <p:tgtEl>
                                          <p:spTgt spid="80"/>
                                        </p:tgtEl>
                                        <p:attrNameLst>
                                          <p:attrName>ppt_x</p:attrName>
                                          <p:attrName>ppt_y</p:attrName>
                                        </p:attrNameLst>
                                      </p:cBhvr>
                                      <p:rCtr x="-26" y="-27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D0F87-EB82-EC88-9690-E203A5F217C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28CD51-F0C6-C3B6-0F34-34D4F26A3641}"/>
              </a:ext>
            </a:extLst>
          </p:cNvPr>
          <p:cNvSpPr>
            <a:spLocks noGrp="1"/>
          </p:cNvSpPr>
          <p:nvPr>
            <p:ph type="title"/>
          </p:nvPr>
        </p:nvSpPr>
        <p:spPr>
          <a:xfrm>
            <a:off x="542038" y="-198290"/>
            <a:ext cx="11025680" cy="1072072"/>
          </a:xfrm>
        </p:spPr>
        <p:txBody>
          <a:bodyPr>
            <a:noAutofit/>
          </a:bodyPr>
          <a:lstStyle/>
          <a:p>
            <a:r>
              <a:rPr lang="en-US" sz="2800" b="0">
                <a:latin typeface="Segoe UI Semibold" panose="020B0702040204020203" pitchFamily="34" charset="0"/>
                <a:cs typeface="Segoe UI Semibold" panose="020B0702040204020203" pitchFamily="34" charset="0"/>
              </a:rPr>
              <a:t>Advanced agents require more advanced governance and security</a:t>
            </a:r>
          </a:p>
        </p:txBody>
      </p:sp>
      <p:sp>
        <p:nvSpPr>
          <p:cNvPr id="5" name="Rectangle: Rounded Corners 4">
            <a:extLst>
              <a:ext uri="{FF2B5EF4-FFF2-40B4-BE49-F238E27FC236}">
                <a16:creationId xmlns:a16="http://schemas.microsoft.com/office/drawing/2014/main" id="{BA295A0B-9B8D-EF58-8407-50A93CA64B00}"/>
              </a:ext>
              <a:ext uri="{C183D7F6-B498-43B3-948B-1728B52AA6E4}">
                <adec:decorative xmlns:adec="http://schemas.microsoft.com/office/drawing/2017/decorative" val="1"/>
              </a:ext>
            </a:extLst>
          </p:cNvPr>
          <p:cNvSpPr/>
          <p:nvPr/>
        </p:nvSpPr>
        <p:spPr bwMode="auto">
          <a:xfrm>
            <a:off x="346034" y="3024502"/>
            <a:ext cx="11409217" cy="523220"/>
          </a:xfrm>
          <a:prstGeom prst="roundRect">
            <a:avLst>
              <a:gd name="adj" fmla="val 50000"/>
            </a:avLst>
          </a:prstGeom>
          <a:gradFill>
            <a:gsLst>
              <a:gs pos="100000">
                <a:srgbClr val="0055A8"/>
              </a:gs>
              <a:gs pos="0">
                <a:srgbClr val="7030A0"/>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spcAft>
                <a:spcPts val="600"/>
              </a:spcAft>
              <a:defRPr/>
            </a:pPr>
            <a:endParaRPr lang="en-US" sz="1600" kern="0">
              <a:solidFill>
                <a:srgbClr val="FFFFFF"/>
              </a:solidFill>
              <a:latin typeface="Segoe UI Semibold"/>
            </a:endParaRPr>
          </a:p>
        </p:txBody>
      </p:sp>
      <p:sp>
        <p:nvSpPr>
          <p:cNvPr id="6" name="Oval 5">
            <a:extLst>
              <a:ext uri="{FF2B5EF4-FFF2-40B4-BE49-F238E27FC236}">
                <a16:creationId xmlns:a16="http://schemas.microsoft.com/office/drawing/2014/main" id="{4E02568D-172C-414A-76A9-709B980A90AB}"/>
              </a:ext>
              <a:ext uri="{C183D7F6-B498-43B3-948B-1728B52AA6E4}">
                <adec:decorative xmlns:adec="http://schemas.microsoft.com/office/drawing/2017/decorative" val="1"/>
              </a:ext>
            </a:extLst>
          </p:cNvPr>
          <p:cNvSpPr/>
          <p:nvPr/>
        </p:nvSpPr>
        <p:spPr bwMode="auto">
          <a:xfrm>
            <a:off x="9254050" y="2810031"/>
            <a:ext cx="914400" cy="914400"/>
          </a:xfrm>
          <a:prstGeom prst="ellipse">
            <a:avLst/>
          </a:prstGeom>
          <a:solidFill>
            <a:srgbClr val="FFFFFF"/>
          </a:solidFill>
          <a:ln w="6350" cap="flat" cmpd="sng" algn="ctr">
            <a:solidFill>
              <a:srgbClr val="091F2C">
                <a:lumMod val="95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grpSp>
        <p:nvGrpSpPr>
          <p:cNvPr id="7" name="Group 6" descr="Copilot icon">
            <a:extLst>
              <a:ext uri="{FF2B5EF4-FFF2-40B4-BE49-F238E27FC236}">
                <a16:creationId xmlns:a16="http://schemas.microsoft.com/office/drawing/2014/main" id="{582A4638-AA3B-B40B-2F55-03C0E5CCD17C}"/>
              </a:ext>
              <a:ext uri="{C183D7F6-B498-43B3-948B-1728B52AA6E4}">
                <adec:decorative xmlns:adec="http://schemas.microsoft.com/office/drawing/2017/decorative" val="0"/>
              </a:ext>
            </a:extLst>
          </p:cNvPr>
          <p:cNvGrpSpPr/>
          <p:nvPr/>
        </p:nvGrpSpPr>
        <p:grpSpPr>
          <a:xfrm>
            <a:off x="4215853" y="2769102"/>
            <a:ext cx="914400" cy="914400"/>
            <a:chOff x="3031090" y="2734209"/>
            <a:chExt cx="752625" cy="752623"/>
          </a:xfrm>
          <a:solidFill>
            <a:srgbClr val="FFFFFF"/>
          </a:solidFill>
        </p:grpSpPr>
        <p:sp>
          <p:nvSpPr>
            <p:cNvPr id="8" name="Oval 7">
              <a:extLst>
                <a:ext uri="{FF2B5EF4-FFF2-40B4-BE49-F238E27FC236}">
                  <a16:creationId xmlns:a16="http://schemas.microsoft.com/office/drawing/2014/main" id="{95946815-C68A-AEA2-3975-F3C874BF0E8B}"/>
                </a:ext>
              </a:extLst>
            </p:cNvPr>
            <p:cNvSpPr/>
            <p:nvPr/>
          </p:nvSpPr>
          <p:spPr bwMode="auto">
            <a:xfrm>
              <a:off x="3031090" y="2734209"/>
              <a:ext cx="752625" cy="752623"/>
            </a:xfrm>
            <a:prstGeom prst="ellipse">
              <a:avLst/>
            </a:prstGeom>
            <a:grpFill/>
            <a:ln w="6350" cap="flat" cmpd="sng" algn="ctr">
              <a:solidFill>
                <a:srgbClr val="091F2C">
                  <a:lumMod val="95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Oval 8">
              <a:extLst>
                <a:ext uri="{FF2B5EF4-FFF2-40B4-BE49-F238E27FC236}">
                  <a16:creationId xmlns:a16="http://schemas.microsoft.com/office/drawing/2014/main" id="{7C9837C5-7711-2895-556E-D63C6417F05D}"/>
                </a:ext>
              </a:extLst>
            </p:cNvPr>
            <p:cNvSpPr/>
            <p:nvPr/>
          </p:nvSpPr>
          <p:spPr bwMode="auto">
            <a:xfrm>
              <a:off x="3104982" y="2808102"/>
              <a:ext cx="604841" cy="604837"/>
            </a:xfrm>
            <a:prstGeom prst="ellipse">
              <a:avLst/>
            </a:prstGeom>
            <a:solidFill>
              <a:srgbClr val="091F2C"/>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1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alibri" panose="020F0502020204030204"/>
                <a:ea typeface="+mn-ea"/>
                <a:cs typeface="Segoe UI" pitchFamily="34" charset="0"/>
              </a:endParaRPr>
            </a:p>
          </p:txBody>
        </p:sp>
      </p:grpSp>
      <p:sp>
        <p:nvSpPr>
          <p:cNvPr id="10" name="Oval 9">
            <a:extLst>
              <a:ext uri="{FF2B5EF4-FFF2-40B4-BE49-F238E27FC236}">
                <a16:creationId xmlns:a16="http://schemas.microsoft.com/office/drawing/2014/main" id="{086347D7-82E5-6840-42F1-B6C84A71CCDB}"/>
              </a:ext>
              <a:ext uri="{C183D7F6-B498-43B3-948B-1728B52AA6E4}">
                <adec:decorative xmlns:adec="http://schemas.microsoft.com/office/drawing/2017/decorative" val="1"/>
              </a:ext>
            </a:extLst>
          </p:cNvPr>
          <p:cNvSpPr/>
          <p:nvPr/>
        </p:nvSpPr>
        <p:spPr bwMode="auto">
          <a:xfrm>
            <a:off x="9345490" y="2901473"/>
            <a:ext cx="731520" cy="731520"/>
          </a:xfrm>
          <a:prstGeom prst="ellipse">
            <a:avLst/>
          </a:prstGeom>
          <a:solidFill>
            <a:srgbClr val="091F2C"/>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1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11" name="TextBox 10">
            <a:extLst>
              <a:ext uri="{FF2B5EF4-FFF2-40B4-BE49-F238E27FC236}">
                <a16:creationId xmlns:a16="http://schemas.microsoft.com/office/drawing/2014/main" id="{F27A7579-E9B5-DBA5-33BB-4250EBAA0002}"/>
              </a:ext>
            </a:extLst>
          </p:cNvPr>
          <p:cNvSpPr txBox="1"/>
          <p:nvPr/>
        </p:nvSpPr>
        <p:spPr>
          <a:xfrm>
            <a:off x="587395" y="3167501"/>
            <a:ext cx="1536655" cy="215444"/>
          </a:xfrm>
          <a:prstGeom prst="rect">
            <a:avLst/>
          </a:prstGeom>
          <a:noFill/>
        </p:spPr>
        <p:txBody>
          <a:bodyPr wrap="square" lIns="0" tIns="0" rIns="0" bIns="0" rtlCol="0" anchor="ctr">
            <a:spAutoFit/>
          </a:bodyPr>
          <a:lstStyle/>
          <a:p>
            <a:pPr>
              <a:defRPr/>
            </a:pPr>
            <a:r>
              <a:rPr lang="en-US" sz="1400">
                <a:solidFill>
                  <a:srgbClr val="FFFFFF"/>
                </a:solidFill>
                <a:latin typeface="Segoe UI Semibold"/>
              </a:rPr>
              <a:t>Simple</a:t>
            </a:r>
          </a:p>
        </p:txBody>
      </p:sp>
      <p:sp>
        <p:nvSpPr>
          <p:cNvPr id="12" name="TextBox 11">
            <a:extLst>
              <a:ext uri="{FF2B5EF4-FFF2-40B4-BE49-F238E27FC236}">
                <a16:creationId xmlns:a16="http://schemas.microsoft.com/office/drawing/2014/main" id="{0471D7DF-1D84-F75F-8A1C-EB1F15F32DE8}"/>
              </a:ext>
            </a:extLst>
          </p:cNvPr>
          <p:cNvSpPr txBox="1"/>
          <p:nvPr/>
        </p:nvSpPr>
        <p:spPr>
          <a:xfrm>
            <a:off x="10338537" y="3182489"/>
            <a:ext cx="1229181" cy="215444"/>
          </a:xfrm>
          <a:prstGeom prst="rect">
            <a:avLst/>
          </a:prstGeom>
          <a:noFill/>
        </p:spPr>
        <p:txBody>
          <a:bodyPr wrap="square" lIns="0" tIns="0" rIns="0" bIns="0" rtlCol="0" anchor="ctr">
            <a:spAutoFit/>
          </a:bodyPr>
          <a:lstStyle/>
          <a:p>
            <a:pPr algn="r">
              <a:defRPr/>
            </a:pPr>
            <a:r>
              <a:rPr lang="en-US" sz="1400">
                <a:solidFill>
                  <a:srgbClr val="FFFFFF"/>
                </a:solidFill>
                <a:latin typeface="Segoe UI Semibold"/>
              </a:rPr>
              <a:t>Advanced</a:t>
            </a:r>
          </a:p>
        </p:txBody>
      </p:sp>
      <p:pic>
        <p:nvPicPr>
          <p:cNvPr id="13" name="Picture 12" descr="Azure logo">
            <a:extLst>
              <a:ext uri="{FF2B5EF4-FFF2-40B4-BE49-F238E27FC236}">
                <a16:creationId xmlns:a16="http://schemas.microsoft.com/office/drawing/2014/main" id="{71D56E63-2A0D-2788-8683-6675FE8A0115}"/>
              </a:ext>
            </a:extLst>
          </p:cNvPr>
          <p:cNvPicPr>
            <a:picLocks noChangeAspect="1"/>
          </p:cNvPicPr>
          <p:nvPr/>
        </p:nvPicPr>
        <p:blipFill>
          <a:blip r:embed="rId3"/>
          <a:stretch>
            <a:fillRect/>
          </a:stretch>
        </p:blipFill>
        <p:spPr>
          <a:xfrm>
            <a:off x="9470162" y="2996597"/>
            <a:ext cx="482176" cy="482176"/>
          </a:xfrm>
          <a:prstGeom prst="rect">
            <a:avLst/>
          </a:prstGeom>
          <a:ln w="7441" cap="flat">
            <a:noFill/>
            <a:prstDash val="solid"/>
            <a:miter/>
          </a:ln>
          <a:effectLst>
            <a:outerShdw blurRad="50800" dist="38100" dir="5400000" algn="t" rotWithShape="0">
              <a:prstClr val="black">
                <a:alpha val="40000"/>
              </a:prstClr>
            </a:outerShdw>
          </a:effectLst>
        </p:spPr>
      </p:pic>
      <p:pic>
        <p:nvPicPr>
          <p:cNvPr id="14" name="Picture 13">
            <a:extLst>
              <a:ext uri="{FF2B5EF4-FFF2-40B4-BE49-F238E27FC236}">
                <a16:creationId xmlns:a16="http://schemas.microsoft.com/office/drawing/2014/main" id="{1CA9FC90-3C3B-F013-D23B-C27060F746D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t="2923" b="2923"/>
          <a:stretch/>
        </p:blipFill>
        <p:spPr>
          <a:xfrm>
            <a:off x="4403629" y="2976657"/>
            <a:ext cx="538849" cy="507350"/>
          </a:xfrm>
          <a:prstGeom prst="rect">
            <a:avLst/>
          </a:prstGeom>
          <a:ln w="7441" cap="flat">
            <a:noFill/>
            <a:prstDash val="solid"/>
            <a:miter/>
          </a:ln>
          <a:effectLst>
            <a:outerShdw blurRad="50800" dist="38100" dir="5400000" algn="t" rotWithShape="0">
              <a:prstClr val="black">
                <a:alpha val="40000"/>
              </a:prstClr>
            </a:outerShdw>
          </a:effectLst>
        </p:spPr>
      </p:pic>
      <p:grpSp>
        <p:nvGrpSpPr>
          <p:cNvPr id="16" name="Group 15" descr="Copilot Studio icon">
            <a:extLst>
              <a:ext uri="{FF2B5EF4-FFF2-40B4-BE49-F238E27FC236}">
                <a16:creationId xmlns:a16="http://schemas.microsoft.com/office/drawing/2014/main" id="{E40A6969-E489-7A88-C3E1-455DADE4E3D9}"/>
              </a:ext>
            </a:extLst>
          </p:cNvPr>
          <p:cNvGrpSpPr/>
          <p:nvPr/>
        </p:nvGrpSpPr>
        <p:grpSpPr>
          <a:xfrm>
            <a:off x="6693726" y="2804249"/>
            <a:ext cx="914400" cy="914400"/>
            <a:chOff x="3031090" y="2734209"/>
            <a:chExt cx="752625" cy="752623"/>
          </a:xfrm>
        </p:grpSpPr>
        <p:sp>
          <p:nvSpPr>
            <p:cNvPr id="18" name="Oval 17">
              <a:extLst>
                <a:ext uri="{FF2B5EF4-FFF2-40B4-BE49-F238E27FC236}">
                  <a16:creationId xmlns:a16="http://schemas.microsoft.com/office/drawing/2014/main" id="{0EDC0B62-A793-E21D-0A53-909732E74C90}"/>
                </a:ext>
              </a:extLst>
            </p:cNvPr>
            <p:cNvSpPr/>
            <p:nvPr/>
          </p:nvSpPr>
          <p:spPr bwMode="auto">
            <a:xfrm>
              <a:off x="3031090" y="2734209"/>
              <a:ext cx="752625" cy="752623"/>
            </a:xfrm>
            <a:prstGeom prst="ellipse">
              <a:avLst/>
            </a:prstGeom>
            <a:solidFill>
              <a:srgbClr val="FFFFFF"/>
            </a:solidFill>
            <a:ln w="6350" cap="flat" cmpd="sng" algn="ctr">
              <a:solidFill>
                <a:srgbClr val="091F2C">
                  <a:lumMod val="95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9" name="Oval 18">
              <a:extLst>
                <a:ext uri="{FF2B5EF4-FFF2-40B4-BE49-F238E27FC236}">
                  <a16:creationId xmlns:a16="http://schemas.microsoft.com/office/drawing/2014/main" id="{86339651-05F5-A496-3B50-1ABFED643901}"/>
                </a:ext>
              </a:extLst>
            </p:cNvPr>
            <p:cNvSpPr/>
            <p:nvPr/>
          </p:nvSpPr>
          <p:spPr bwMode="auto">
            <a:xfrm>
              <a:off x="3104982" y="2808102"/>
              <a:ext cx="604841" cy="604837"/>
            </a:xfrm>
            <a:prstGeom prst="ellipse">
              <a:avLst/>
            </a:prstGeom>
            <a:solidFill>
              <a:srgbClr val="091F2C"/>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1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17" name="Graphic 16">
            <a:extLst>
              <a:ext uri="{FF2B5EF4-FFF2-40B4-BE49-F238E27FC236}">
                <a16:creationId xmlns:a16="http://schemas.microsoft.com/office/drawing/2014/main" id="{EDED50D9-068F-6D55-31E2-11804CD5C0E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10553" y="3014774"/>
            <a:ext cx="480746" cy="480747"/>
          </a:xfrm>
          <a:prstGeom prst="rect">
            <a:avLst/>
          </a:prstGeom>
          <a:effectLst>
            <a:outerShdw blurRad="50800" dist="38100" dir="5400000" algn="t" rotWithShape="0">
              <a:prstClr val="black">
                <a:alpha val="40000"/>
              </a:prstClr>
            </a:outerShdw>
          </a:effectLst>
        </p:spPr>
      </p:pic>
      <p:sp>
        <p:nvSpPr>
          <p:cNvPr id="20" name="Rectangle: Rounded Corners 19">
            <a:extLst>
              <a:ext uri="{FF2B5EF4-FFF2-40B4-BE49-F238E27FC236}">
                <a16:creationId xmlns:a16="http://schemas.microsoft.com/office/drawing/2014/main" id="{5848E195-64D5-FB9A-D876-CE9B7D4B1A7E}"/>
              </a:ext>
            </a:extLst>
          </p:cNvPr>
          <p:cNvSpPr/>
          <p:nvPr/>
        </p:nvSpPr>
        <p:spPr bwMode="auto">
          <a:xfrm>
            <a:off x="3974122" y="4115503"/>
            <a:ext cx="1397863" cy="222587"/>
          </a:xfrm>
          <a:prstGeom prst="roundRect">
            <a:avLst>
              <a:gd name="adj" fmla="val 50000"/>
            </a:avLst>
          </a:prstGeom>
          <a:solidFill>
            <a:srgbClr val="0B87DE"/>
          </a:solidFill>
          <a:ln w="9525" cap="flat" cmpd="sng" algn="ctr">
            <a:noFill/>
            <a:prstDash val="solid"/>
            <a:headEnd type="none" w="med" len="med"/>
            <a:tailEnd type="none" w="med" len="med"/>
          </a:ln>
          <a:effectLst>
            <a:outerShdw blurRad="76200" sx="102000" sy="102000" algn="ctr" rotWithShape="0">
              <a:prstClr val="black">
                <a:alpha val="17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Segoe UI Semibold"/>
                <a:ea typeface="Segoe UI" pitchFamily="34" charset="0"/>
                <a:cs typeface="Segoe UI" pitchFamily="34" charset="0"/>
              </a:rPr>
              <a:t>For End Users</a:t>
            </a:r>
          </a:p>
        </p:txBody>
      </p:sp>
      <p:sp>
        <p:nvSpPr>
          <p:cNvPr id="22" name="TextBox 21">
            <a:extLst>
              <a:ext uri="{FF2B5EF4-FFF2-40B4-BE49-F238E27FC236}">
                <a16:creationId xmlns:a16="http://schemas.microsoft.com/office/drawing/2014/main" id="{8E9489DA-E084-7B4C-44BE-67E5AB8A53C1}"/>
              </a:ext>
            </a:extLst>
          </p:cNvPr>
          <p:cNvSpPr txBox="1"/>
          <p:nvPr/>
        </p:nvSpPr>
        <p:spPr>
          <a:xfrm>
            <a:off x="3772276" y="3711170"/>
            <a:ext cx="1801554" cy="353943"/>
          </a:xfrm>
          <a:prstGeom prst="rect">
            <a:avLst/>
          </a:prstGeom>
          <a:noFill/>
        </p:spPr>
        <p:txBody>
          <a:bodyPr wrap="square" lIns="91440" tIns="45720" rIns="91440" bIns="45720" anchor="t">
            <a:spAutoFit/>
          </a:bodyPr>
          <a:lstStyle/>
          <a:p>
            <a:pPr algn="ctr">
              <a:defRPr/>
            </a:pPr>
            <a:r>
              <a:rPr lang="en-US" sz="1700">
                <a:solidFill>
                  <a:srgbClr val="FFFFFF"/>
                </a:solidFill>
                <a:latin typeface="Segoe UI Semibold" panose="020B0702040204020203" pitchFamily="34" charset="0"/>
                <a:cs typeface="Segoe UI Semibold" panose="020B0702040204020203" pitchFamily="34" charset="0"/>
              </a:rPr>
              <a:t>Agent builder</a:t>
            </a:r>
          </a:p>
        </p:txBody>
      </p:sp>
      <p:pic>
        <p:nvPicPr>
          <p:cNvPr id="23" name="Picture 22">
            <a:extLst>
              <a:ext uri="{FF2B5EF4-FFF2-40B4-BE49-F238E27FC236}">
                <a16:creationId xmlns:a16="http://schemas.microsoft.com/office/drawing/2014/main" id="{97E5E9F5-BB97-D3F5-6177-EFD713D4AE30}"/>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l="9551" r="10379"/>
          <a:stretch/>
        </p:blipFill>
        <p:spPr>
          <a:xfrm>
            <a:off x="3707542" y="1385845"/>
            <a:ext cx="1931023" cy="1431963"/>
          </a:xfrm>
          <a:prstGeom prst="rect">
            <a:avLst/>
          </a:prstGeom>
        </p:spPr>
      </p:pic>
      <p:sp>
        <p:nvSpPr>
          <p:cNvPr id="25" name="Rectangle: Rounded Corners 24">
            <a:extLst>
              <a:ext uri="{FF2B5EF4-FFF2-40B4-BE49-F238E27FC236}">
                <a16:creationId xmlns:a16="http://schemas.microsoft.com/office/drawing/2014/main" id="{C7403CA4-E428-6203-6F71-A2D962AB1533}"/>
              </a:ext>
            </a:extLst>
          </p:cNvPr>
          <p:cNvSpPr/>
          <p:nvPr/>
        </p:nvSpPr>
        <p:spPr bwMode="auto">
          <a:xfrm>
            <a:off x="9012319" y="4115503"/>
            <a:ext cx="1397863" cy="222587"/>
          </a:xfrm>
          <a:prstGeom prst="roundRect">
            <a:avLst>
              <a:gd name="adj" fmla="val 50000"/>
            </a:avLst>
          </a:prstGeom>
          <a:solidFill>
            <a:srgbClr val="0B87DE"/>
          </a:solidFill>
          <a:ln w="9525" cap="flat" cmpd="sng" algn="ctr">
            <a:noFill/>
            <a:prstDash val="solid"/>
            <a:headEnd type="none" w="med" len="med"/>
            <a:tailEnd type="none" w="med" len="med"/>
          </a:ln>
          <a:effectLst>
            <a:outerShdw blurRad="76200" sx="102000" sy="102000" algn="ctr" rotWithShape="0">
              <a:prstClr val="black">
                <a:alpha val="17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Segoe UI Semibold"/>
                <a:ea typeface="+mn-ea"/>
                <a:cs typeface="Segoe UI" pitchFamily="34" charset="0"/>
              </a:rPr>
              <a:t>For Developers</a:t>
            </a:r>
          </a:p>
        </p:txBody>
      </p:sp>
      <p:sp>
        <p:nvSpPr>
          <p:cNvPr id="27" name="TextBox 26">
            <a:extLst>
              <a:ext uri="{FF2B5EF4-FFF2-40B4-BE49-F238E27FC236}">
                <a16:creationId xmlns:a16="http://schemas.microsoft.com/office/drawing/2014/main" id="{3A2AAEA6-3B40-5830-209D-476B45C0AEAC}"/>
              </a:ext>
            </a:extLst>
          </p:cNvPr>
          <p:cNvSpPr txBox="1"/>
          <p:nvPr/>
        </p:nvSpPr>
        <p:spPr>
          <a:xfrm>
            <a:off x="8003633" y="3711170"/>
            <a:ext cx="3415235" cy="353943"/>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a:ln>
                  <a:noFill/>
                </a:ln>
                <a:solidFill>
                  <a:srgbClr val="FFFFFF"/>
                </a:solidFill>
                <a:effectLst/>
                <a:uLnTx/>
                <a:uFillTx/>
                <a:latin typeface="Segoe UI Semibold" panose="020B0702040204020203" pitchFamily="34" charset="0"/>
                <a:cs typeface="Segoe UI Semibold" panose="020B0702040204020203" pitchFamily="34" charset="0"/>
              </a:rPr>
              <a:t>Copilot Studio + Azure AI</a:t>
            </a:r>
          </a:p>
        </p:txBody>
      </p:sp>
      <p:pic>
        <p:nvPicPr>
          <p:cNvPr id="28" name="Picture 27">
            <a:extLst>
              <a:ext uri="{FF2B5EF4-FFF2-40B4-BE49-F238E27FC236}">
                <a16:creationId xmlns:a16="http://schemas.microsoft.com/office/drawing/2014/main" id="{26252135-217E-40E2-7E5A-BA2606BC49ED}"/>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671061" y="1561878"/>
            <a:ext cx="2080378" cy="1176000"/>
          </a:xfrm>
          <a:prstGeom prst="rect">
            <a:avLst/>
          </a:prstGeom>
        </p:spPr>
      </p:pic>
      <p:sp>
        <p:nvSpPr>
          <p:cNvPr id="32" name="TextBox 31">
            <a:extLst>
              <a:ext uri="{FF2B5EF4-FFF2-40B4-BE49-F238E27FC236}">
                <a16:creationId xmlns:a16="http://schemas.microsoft.com/office/drawing/2014/main" id="{9FF85857-A4FC-40AB-0963-2E1D85E13751}"/>
              </a:ext>
            </a:extLst>
          </p:cNvPr>
          <p:cNvSpPr txBox="1"/>
          <p:nvPr/>
        </p:nvSpPr>
        <p:spPr>
          <a:xfrm>
            <a:off x="6250045" y="3711170"/>
            <a:ext cx="1801762" cy="353943"/>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a:ln>
                  <a:noFill/>
                </a:ln>
                <a:solidFill>
                  <a:srgbClr val="FFFFFF"/>
                </a:solidFill>
                <a:effectLst/>
                <a:uLnTx/>
                <a:uFillTx/>
                <a:latin typeface="Segoe UI Semibold" panose="020B0702040204020203" pitchFamily="34" charset="0"/>
                <a:cs typeface="Segoe UI Semibold" panose="020B0702040204020203" pitchFamily="34" charset="0"/>
              </a:rPr>
              <a:t>Copilot Studio</a:t>
            </a:r>
          </a:p>
        </p:txBody>
      </p:sp>
      <p:pic>
        <p:nvPicPr>
          <p:cNvPr id="33" name="Picture 32" descr="A screenshot showing the in product experience of copilot studio">
            <a:extLst>
              <a:ext uri="{FF2B5EF4-FFF2-40B4-BE49-F238E27FC236}">
                <a16:creationId xmlns:a16="http://schemas.microsoft.com/office/drawing/2014/main" id="{AC8A674D-6264-9EEF-62F3-74657CC7E68C}"/>
              </a:ext>
              <a:ext uri="{C183D7F6-B498-43B3-948B-1728B52AA6E4}">
                <adec:decorative xmlns:adec="http://schemas.microsoft.com/office/drawing/2017/decorative" val="0"/>
              </a:ext>
            </a:extLst>
          </p:cNvPr>
          <p:cNvPicPr>
            <a:picLocks/>
          </p:cNvPicPr>
          <p:nvPr/>
        </p:nvPicPr>
        <p:blipFill rotWithShape="1">
          <a:blip r:embed="rId9">
            <a:extLst>
              <a:ext uri="{28A0092B-C50C-407E-A947-70E740481C1C}">
                <a14:useLocalDpi xmlns:a14="http://schemas.microsoft.com/office/drawing/2010/main" val="0"/>
              </a:ext>
            </a:extLst>
          </a:blip>
          <a:srcRect/>
          <a:stretch/>
        </p:blipFill>
        <p:spPr>
          <a:xfrm>
            <a:off x="6230833" y="1572240"/>
            <a:ext cx="1840186" cy="1096224"/>
          </a:xfrm>
          <a:prstGeom prst="roundRect">
            <a:avLst>
              <a:gd name="adj" fmla="val 2856"/>
            </a:avLst>
          </a:prstGeom>
          <a:noFill/>
          <a:effectLst>
            <a:outerShdw blurRad="279400" algn="ctr" rotWithShape="0">
              <a:prstClr val="black">
                <a:alpha val="20000"/>
              </a:prstClr>
            </a:outerShdw>
          </a:effectLst>
        </p:spPr>
      </p:pic>
      <p:sp>
        <p:nvSpPr>
          <p:cNvPr id="31" name="Rectangle: Rounded Corners 30">
            <a:extLst>
              <a:ext uri="{FF2B5EF4-FFF2-40B4-BE49-F238E27FC236}">
                <a16:creationId xmlns:a16="http://schemas.microsoft.com/office/drawing/2014/main" id="{230A50E2-D2B1-16A3-46FE-E310DE750FFD}"/>
              </a:ext>
            </a:extLst>
          </p:cNvPr>
          <p:cNvSpPr/>
          <p:nvPr/>
        </p:nvSpPr>
        <p:spPr bwMode="auto">
          <a:xfrm>
            <a:off x="6434530" y="4115503"/>
            <a:ext cx="1432793" cy="220725"/>
          </a:xfrm>
          <a:prstGeom prst="roundRect">
            <a:avLst>
              <a:gd name="adj" fmla="val 50000"/>
            </a:avLst>
          </a:prstGeom>
          <a:solidFill>
            <a:srgbClr val="0B87DE"/>
          </a:solidFill>
          <a:ln w="9525" cap="flat" cmpd="sng" algn="ctr">
            <a:noFill/>
            <a:prstDash val="solid"/>
            <a:headEnd type="none" w="med" len="med"/>
            <a:tailEnd type="none" w="med" len="med"/>
          </a:ln>
          <a:effectLst>
            <a:outerShdw blurRad="76200" sx="102000" sy="102000" algn="ctr" rotWithShape="0">
              <a:prstClr val="black">
                <a:alpha val="17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Segoe UI Semibold"/>
                <a:ea typeface="+mn-ea"/>
                <a:cs typeface="Segoe UI" pitchFamily="34" charset="0"/>
              </a:rPr>
              <a:t>For Makers</a:t>
            </a:r>
          </a:p>
        </p:txBody>
      </p:sp>
      <p:grpSp>
        <p:nvGrpSpPr>
          <p:cNvPr id="35" name="Group 34" descr="SharePoint icon">
            <a:extLst>
              <a:ext uri="{FF2B5EF4-FFF2-40B4-BE49-F238E27FC236}">
                <a16:creationId xmlns:a16="http://schemas.microsoft.com/office/drawing/2014/main" id="{95309B93-D4A3-6FD1-5C54-74B4B9720B21}"/>
              </a:ext>
            </a:extLst>
          </p:cNvPr>
          <p:cNvGrpSpPr/>
          <p:nvPr/>
        </p:nvGrpSpPr>
        <p:grpSpPr>
          <a:xfrm>
            <a:off x="1695329" y="2779813"/>
            <a:ext cx="914400" cy="914400"/>
            <a:chOff x="3031090" y="2734209"/>
            <a:chExt cx="752625" cy="752623"/>
          </a:xfrm>
          <a:solidFill>
            <a:srgbClr val="FFFFFF"/>
          </a:solidFill>
        </p:grpSpPr>
        <p:sp>
          <p:nvSpPr>
            <p:cNvPr id="36" name="Oval 35">
              <a:extLst>
                <a:ext uri="{FF2B5EF4-FFF2-40B4-BE49-F238E27FC236}">
                  <a16:creationId xmlns:a16="http://schemas.microsoft.com/office/drawing/2014/main" id="{E7195EDB-36D7-D084-9859-313209985071}"/>
                </a:ext>
              </a:extLst>
            </p:cNvPr>
            <p:cNvSpPr/>
            <p:nvPr/>
          </p:nvSpPr>
          <p:spPr bwMode="auto">
            <a:xfrm>
              <a:off x="3031090" y="2734209"/>
              <a:ext cx="752625" cy="752623"/>
            </a:xfrm>
            <a:prstGeom prst="ellipse">
              <a:avLst/>
            </a:prstGeom>
            <a:grpFill/>
            <a:ln w="6350" cap="flat" cmpd="sng" algn="ctr">
              <a:solidFill>
                <a:srgbClr val="091F2C">
                  <a:lumMod val="95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929CF289-4121-DA6F-2D46-40428508B78C}"/>
                </a:ext>
              </a:extLst>
            </p:cNvPr>
            <p:cNvSpPr/>
            <p:nvPr/>
          </p:nvSpPr>
          <p:spPr bwMode="auto">
            <a:xfrm>
              <a:off x="3104982" y="2808102"/>
              <a:ext cx="604841" cy="604837"/>
            </a:xfrm>
            <a:prstGeom prst="ellipse">
              <a:avLst/>
            </a:prstGeom>
            <a:solidFill>
              <a:srgbClr val="091F2C"/>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1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38" name="Picture 37">
            <a:extLst>
              <a:ext uri="{FF2B5EF4-FFF2-40B4-BE49-F238E27FC236}">
                <a16:creationId xmlns:a16="http://schemas.microsoft.com/office/drawing/2014/main" id="{2F1B9D6D-3C85-E0CD-2075-941EA963C5C6}"/>
              </a:ext>
              <a:ext uri="{C183D7F6-B498-43B3-948B-1728B52AA6E4}">
                <adec:decorative xmlns:adec="http://schemas.microsoft.com/office/drawing/2017/decorative" val="1"/>
              </a:ext>
            </a:extLst>
          </p:cNvPr>
          <p:cNvPicPr>
            <a:picLocks noChangeAspect="1"/>
          </p:cNvPicPr>
          <p:nvPr/>
        </p:nvPicPr>
        <p:blipFill>
          <a:blip r:embed="rId10"/>
          <a:srcRect t="3293" b="3293"/>
          <a:stretch/>
        </p:blipFill>
        <p:spPr>
          <a:xfrm>
            <a:off x="1845119" y="2963172"/>
            <a:ext cx="614820" cy="578880"/>
          </a:xfrm>
          <a:prstGeom prst="rect">
            <a:avLst/>
          </a:prstGeom>
          <a:ln w="7441" cap="flat">
            <a:noFill/>
            <a:prstDash val="solid"/>
            <a:miter/>
          </a:ln>
          <a:effectLst>
            <a:outerShdw blurRad="50800" dist="38100" dir="5400000" algn="t" rotWithShape="0">
              <a:prstClr val="black">
                <a:alpha val="40000"/>
              </a:prstClr>
            </a:outerShdw>
          </a:effectLst>
        </p:spPr>
      </p:pic>
      <p:sp>
        <p:nvSpPr>
          <p:cNvPr id="40" name="TextBox 39">
            <a:extLst>
              <a:ext uri="{FF2B5EF4-FFF2-40B4-BE49-F238E27FC236}">
                <a16:creationId xmlns:a16="http://schemas.microsoft.com/office/drawing/2014/main" id="{49E72F5A-E843-C5F7-4302-68D9F0D8E455}"/>
              </a:ext>
            </a:extLst>
          </p:cNvPr>
          <p:cNvSpPr txBox="1"/>
          <p:nvPr/>
        </p:nvSpPr>
        <p:spPr>
          <a:xfrm>
            <a:off x="1251752" y="3711170"/>
            <a:ext cx="1801554" cy="353943"/>
          </a:xfrm>
          <a:prstGeom prst="rect">
            <a:avLst/>
          </a:prstGeom>
          <a:noFill/>
        </p:spPr>
        <p:txBody>
          <a:bodyPr wrap="square" lIns="91440" tIns="45720" rIns="91440" bIns="45720" anchor="t">
            <a:spAutoFit/>
          </a:bodyPr>
          <a:lstStyle/>
          <a:p>
            <a:pPr algn="ctr">
              <a:defRPr/>
            </a:pPr>
            <a:r>
              <a:rPr lang="en-US" sz="1700">
                <a:solidFill>
                  <a:srgbClr val="FFFFFF"/>
                </a:solidFill>
                <a:latin typeface="Segoe UI Semibold" panose="020B0702040204020203" pitchFamily="34" charset="0"/>
                <a:cs typeface="Segoe UI Semibold" panose="020B0702040204020203" pitchFamily="34" charset="0"/>
              </a:rPr>
              <a:t>SharePoint</a:t>
            </a:r>
          </a:p>
        </p:txBody>
      </p:sp>
      <p:pic>
        <p:nvPicPr>
          <p:cNvPr id="41" name="Picture 40" descr="SharePoint UI">
            <a:extLst>
              <a:ext uri="{FF2B5EF4-FFF2-40B4-BE49-F238E27FC236}">
                <a16:creationId xmlns:a16="http://schemas.microsoft.com/office/drawing/2014/main" id="{89961A60-3CDF-C850-1846-628D079B6E0D}"/>
              </a:ext>
            </a:extLst>
          </p:cNvPr>
          <p:cNvPicPr>
            <a:picLocks noChangeAspect="1"/>
          </p:cNvPicPr>
          <p:nvPr/>
        </p:nvPicPr>
        <p:blipFill>
          <a:blip r:embed="rId11"/>
          <a:srcRect/>
          <a:stretch/>
        </p:blipFill>
        <p:spPr>
          <a:xfrm>
            <a:off x="1440560" y="1485083"/>
            <a:ext cx="1615247" cy="1182394"/>
          </a:xfrm>
          <a:prstGeom prst="rect">
            <a:avLst/>
          </a:prstGeom>
        </p:spPr>
      </p:pic>
      <p:sp>
        <p:nvSpPr>
          <p:cNvPr id="42" name="Rectangle: Rounded Corners 41">
            <a:extLst>
              <a:ext uri="{FF2B5EF4-FFF2-40B4-BE49-F238E27FC236}">
                <a16:creationId xmlns:a16="http://schemas.microsoft.com/office/drawing/2014/main" id="{4CDC8351-C3EF-C2D0-1D3E-BA548978F201}"/>
              </a:ext>
            </a:extLst>
          </p:cNvPr>
          <p:cNvSpPr/>
          <p:nvPr/>
        </p:nvSpPr>
        <p:spPr bwMode="auto">
          <a:xfrm>
            <a:off x="1453598" y="4115503"/>
            <a:ext cx="1397863" cy="222587"/>
          </a:xfrm>
          <a:prstGeom prst="roundRect">
            <a:avLst>
              <a:gd name="adj" fmla="val 50000"/>
            </a:avLst>
          </a:prstGeom>
          <a:solidFill>
            <a:srgbClr val="0B87DE"/>
          </a:solidFill>
          <a:ln w="9525" cap="flat" cmpd="sng" algn="ctr">
            <a:noFill/>
            <a:prstDash val="solid"/>
            <a:headEnd type="none" w="med" len="med"/>
            <a:tailEnd type="none" w="med" len="med"/>
          </a:ln>
          <a:effectLst>
            <a:outerShdw blurRad="76200" sx="102000" sy="102000" algn="ctr" rotWithShape="0">
              <a:prstClr val="black">
                <a:alpha val="17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Segoe UI Semibold"/>
                <a:ea typeface="Segoe UI" pitchFamily="34" charset="0"/>
                <a:cs typeface="Segoe UI" pitchFamily="34" charset="0"/>
              </a:rPr>
              <a:t>For End Users</a:t>
            </a:r>
          </a:p>
        </p:txBody>
      </p:sp>
      <p:sp>
        <p:nvSpPr>
          <p:cNvPr id="43" name="TextBox 42">
            <a:extLst>
              <a:ext uri="{FF2B5EF4-FFF2-40B4-BE49-F238E27FC236}">
                <a16:creationId xmlns:a16="http://schemas.microsoft.com/office/drawing/2014/main" id="{C9D04A2C-2E12-2879-A270-B5131AE217DA}"/>
              </a:ext>
            </a:extLst>
          </p:cNvPr>
          <p:cNvSpPr txBox="1"/>
          <p:nvPr/>
        </p:nvSpPr>
        <p:spPr>
          <a:xfrm>
            <a:off x="346034" y="4461592"/>
            <a:ext cx="1801554" cy="307777"/>
          </a:xfrm>
          <a:prstGeom prst="rect">
            <a:avLst/>
          </a:prstGeom>
          <a:noFill/>
        </p:spPr>
        <p:txBody>
          <a:bodyPr wrap="square" lIns="91440" tIns="45720" rIns="91440" bIns="45720" anchor="t">
            <a:spAutoFit/>
          </a:bodyPr>
          <a:lstStyle/>
          <a:p>
            <a:pPr>
              <a:defRPr/>
            </a:pPr>
            <a:r>
              <a:rPr lang="en-US" sz="1400">
                <a:solidFill>
                  <a:srgbClr val="FFFFFF"/>
                </a:solidFill>
                <a:latin typeface="Segoe UI Semibold" panose="020B0702040204020203" pitchFamily="34" charset="0"/>
                <a:cs typeface="Segoe UI Semibold" panose="020B0702040204020203" pitchFamily="34" charset="0"/>
              </a:rPr>
              <a:t>Knowledge</a:t>
            </a:r>
          </a:p>
        </p:txBody>
      </p:sp>
      <p:cxnSp>
        <p:nvCxnSpPr>
          <p:cNvPr id="44" name="Straight Arrow Connector 43">
            <a:extLst>
              <a:ext uri="{FF2B5EF4-FFF2-40B4-BE49-F238E27FC236}">
                <a16:creationId xmlns:a16="http://schemas.microsoft.com/office/drawing/2014/main" id="{8213CFE7-3003-44B1-A7AB-C8662A38152F}"/>
              </a:ext>
              <a:ext uri="{C183D7F6-B498-43B3-948B-1728B52AA6E4}">
                <adec:decorative xmlns:adec="http://schemas.microsoft.com/office/drawing/2017/decorative" val="1"/>
              </a:ext>
            </a:extLst>
          </p:cNvPr>
          <p:cNvCxnSpPr>
            <a:cxnSpLocks/>
          </p:cNvCxnSpPr>
          <p:nvPr/>
        </p:nvCxnSpPr>
        <p:spPr>
          <a:xfrm flipH="1" flipV="1">
            <a:off x="1579418" y="4638564"/>
            <a:ext cx="9988300" cy="1127"/>
          </a:xfrm>
          <a:prstGeom prst="straightConnector1">
            <a:avLst/>
          </a:prstGeom>
          <a:noFill/>
          <a:ln w="22225" cap="flat" cmpd="sng" algn="ctr">
            <a:solidFill>
              <a:srgbClr val="FFFFFF"/>
            </a:solidFill>
            <a:prstDash val="sysDot"/>
            <a:headEnd type="triangle" w="lg" len="med"/>
            <a:tailEnd type="triangle" w="lg" len="med"/>
          </a:ln>
          <a:effectLst/>
        </p:spPr>
      </p:cxnSp>
      <p:sp>
        <p:nvSpPr>
          <p:cNvPr id="45" name="TextBox 44">
            <a:extLst>
              <a:ext uri="{FF2B5EF4-FFF2-40B4-BE49-F238E27FC236}">
                <a16:creationId xmlns:a16="http://schemas.microsoft.com/office/drawing/2014/main" id="{4A2E8B7D-51C1-0F28-589F-7711F68EAF54}"/>
              </a:ext>
            </a:extLst>
          </p:cNvPr>
          <p:cNvSpPr txBox="1"/>
          <p:nvPr/>
        </p:nvSpPr>
        <p:spPr>
          <a:xfrm>
            <a:off x="2029952" y="4555053"/>
            <a:ext cx="1254363" cy="169277"/>
          </a:xfrm>
          <a:prstGeom prst="rect">
            <a:avLst/>
          </a:prstGeom>
          <a:solidFill>
            <a:srgbClr val="F8F8F8"/>
          </a:solidFill>
        </p:spPr>
        <p:txBody>
          <a:bodyPr wrap="square" lIns="91440" tIns="0" rIns="91440" bIns="0" rtlCol="0" anchor="ctr">
            <a:spAutoFit/>
          </a:bodyPr>
          <a:lstStyle/>
          <a:p>
            <a:pPr algn="ctr">
              <a:defRPr/>
            </a:pPr>
            <a:r>
              <a:rPr lang="en-US" sz="1100">
                <a:solidFill>
                  <a:srgbClr val="000000"/>
                </a:solidFill>
                <a:latin typeface="Segoe UI Semibold"/>
              </a:rPr>
              <a:t>Microsoft Graph</a:t>
            </a:r>
          </a:p>
        </p:txBody>
      </p:sp>
      <p:sp>
        <p:nvSpPr>
          <p:cNvPr id="46" name="TextBox 45">
            <a:extLst>
              <a:ext uri="{FF2B5EF4-FFF2-40B4-BE49-F238E27FC236}">
                <a16:creationId xmlns:a16="http://schemas.microsoft.com/office/drawing/2014/main" id="{8428616C-9F04-300C-0620-613AFD13331C}"/>
              </a:ext>
            </a:extLst>
          </p:cNvPr>
          <p:cNvSpPr txBox="1"/>
          <p:nvPr/>
        </p:nvSpPr>
        <p:spPr>
          <a:xfrm>
            <a:off x="9865648" y="4559134"/>
            <a:ext cx="1397863" cy="169277"/>
          </a:xfrm>
          <a:prstGeom prst="rect">
            <a:avLst/>
          </a:prstGeom>
          <a:solidFill>
            <a:srgbClr val="F8F8F8"/>
          </a:solidFill>
        </p:spPr>
        <p:txBody>
          <a:bodyPr wrap="square" lIns="91440" tIns="0" rIns="91440" bIns="0" rtlCol="0" anchor="ctr">
            <a:spAutoFit/>
          </a:bodyPr>
          <a:lstStyle/>
          <a:p>
            <a:pPr algn="ctr">
              <a:defRPr/>
            </a:pPr>
            <a:r>
              <a:rPr lang="en-US" sz="1100">
                <a:solidFill>
                  <a:srgbClr val="000000"/>
                </a:solidFill>
                <a:latin typeface="Segoe UI Semibold"/>
              </a:rPr>
              <a:t>Your Business Data </a:t>
            </a:r>
          </a:p>
        </p:txBody>
      </p:sp>
      <p:sp>
        <p:nvSpPr>
          <p:cNvPr id="47" name="TextBox 46">
            <a:extLst>
              <a:ext uri="{FF2B5EF4-FFF2-40B4-BE49-F238E27FC236}">
                <a16:creationId xmlns:a16="http://schemas.microsoft.com/office/drawing/2014/main" id="{149CE268-BE49-7609-8744-CFB86DC5062B}"/>
              </a:ext>
            </a:extLst>
          </p:cNvPr>
          <p:cNvSpPr txBox="1"/>
          <p:nvPr/>
        </p:nvSpPr>
        <p:spPr>
          <a:xfrm>
            <a:off x="346034" y="4875048"/>
            <a:ext cx="1801554" cy="307777"/>
          </a:xfrm>
          <a:prstGeom prst="rect">
            <a:avLst/>
          </a:prstGeom>
          <a:noFill/>
        </p:spPr>
        <p:txBody>
          <a:bodyPr wrap="square" lIns="91440" tIns="45720" rIns="91440" bIns="45720" anchor="t">
            <a:spAutoFit/>
          </a:bodyPr>
          <a:lstStyle/>
          <a:p>
            <a:pPr>
              <a:defRPr/>
            </a:pPr>
            <a:r>
              <a:rPr lang="en-US" sz="1400">
                <a:solidFill>
                  <a:srgbClr val="FFFFFF"/>
                </a:solidFill>
                <a:latin typeface="Segoe UI Semibold" panose="020B0702040204020203" pitchFamily="34" charset="0"/>
                <a:cs typeface="Segoe UI Semibold" panose="020B0702040204020203" pitchFamily="34" charset="0"/>
              </a:rPr>
              <a:t>Actions</a:t>
            </a:r>
          </a:p>
        </p:txBody>
      </p:sp>
      <p:cxnSp>
        <p:nvCxnSpPr>
          <p:cNvPr id="48" name="Straight Arrow Connector 47">
            <a:extLst>
              <a:ext uri="{FF2B5EF4-FFF2-40B4-BE49-F238E27FC236}">
                <a16:creationId xmlns:a16="http://schemas.microsoft.com/office/drawing/2014/main" id="{2BE6B676-13B3-B38B-FE73-713FA8082B9C}"/>
              </a:ext>
              <a:ext uri="{C183D7F6-B498-43B3-948B-1728B52AA6E4}">
                <adec:decorative xmlns:adec="http://schemas.microsoft.com/office/drawing/2017/decorative" val="1"/>
              </a:ext>
            </a:extLst>
          </p:cNvPr>
          <p:cNvCxnSpPr>
            <a:cxnSpLocks/>
          </p:cNvCxnSpPr>
          <p:nvPr/>
        </p:nvCxnSpPr>
        <p:spPr>
          <a:xfrm flipH="1">
            <a:off x="1579418" y="5052020"/>
            <a:ext cx="9988300" cy="0"/>
          </a:xfrm>
          <a:prstGeom prst="straightConnector1">
            <a:avLst/>
          </a:prstGeom>
          <a:noFill/>
          <a:ln w="22225" cap="flat" cmpd="sng" algn="ctr">
            <a:solidFill>
              <a:srgbClr val="FFFFFF"/>
            </a:solidFill>
            <a:prstDash val="sysDot"/>
            <a:headEnd type="triangle" w="lg" len="med"/>
            <a:tailEnd type="triangle" w="lg" len="med"/>
          </a:ln>
          <a:effectLst/>
        </p:spPr>
      </p:cxnSp>
      <p:sp>
        <p:nvSpPr>
          <p:cNvPr id="49" name="TextBox 48">
            <a:extLst>
              <a:ext uri="{FF2B5EF4-FFF2-40B4-BE49-F238E27FC236}">
                <a16:creationId xmlns:a16="http://schemas.microsoft.com/office/drawing/2014/main" id="{564305E3-1D03-8D0B-EA66-F5E94B2E4E3C}"/>
              </a:ext>
            </a:extLst>
          </p:cNvPr>
          <p:cNvSpPr txBox="1"/>
          <p:nvPr/>
        </p:nvSpPr>
        <p:spPr>
          <a:xfrm>
            <a:off x="2029952" y="4969535"/>
            <a:ext cx="1083950" cy="169277"/>
          </a:xfrm>
          <a:prstGeom prst="rect">
            <a:avLst/>
          </a:prstGeom>
          <a:solidFill>
            <a:srgbClr val="F8F8F8"/>
          </a:solidFill>
        </p:spPr>
        <p:txBody>
          <a:bodyPr wrap="square" lIns="91440" tIns="0" rIns="91440" bIns="0" rtlCol="0" anchor="ctr">
            <a:spAutoFit/>
          </a:bodyPr>
          <a:lstStyle/>
          <a:p>
            <a:pPr algn="ctr">
              <a:defRPr/>
            </a:pPr>
            <a:r>
              <a:rPr lang="en-US" sz="1100">
                <a:solidFill>
                  <a:srgbClr val="000000"/>
                </a:solidFill>
                <a:latin typeface="Segoe UI Semibold"/>
              </a:rPr>
              <a:t>Retrieval Only</a:t>
            </a:r>
          </a:p>
        </p:txBody>
      </p:sp>
      <p:sp>
        <p:nvSpPr>
          <p:cNvPr id="50" name="TextBox 49">
            <a:extLst>
              <a:ext uri="{FF2B5EF4-FFF2-40B4-BE49-F238E27FC236}">
                <a16:creationId xmlns:a16="http://schemas.microsoft.com/office/drawing/2014/main" id="{2B5D1DE0-2010-4F5D-FD60-7DD0ED2290B9}"/>
              </a:ext>
            </a:extLst>
          </p:cNvPr>
          <p:cNvSpPr txBox="1"/>
          <p:nvPr/>
        </p:nvSpPr>
        <p:spPr>
          <a:xfrm>
            <a:off x="9825297" y="4972590"/>
            <a:ext cx="1438214" cy="169277"/>
          </a:xfrm>
          <a:prstGeom prst="rect">
            <a:avLst/>
          </a:prstGeom>
          <a:solidFill>
            <a:srgbClr val="F8F8F8"/>
          </a:solidFill>
        </p:spPr>
        <p:txBody>
          <a:bodyPr wrap="square" lIns="91440" tIns="0" rIns="91440" bIns="0" rtlCol="0" anchor="ctr">
            <a:spAutoFit/>
          </a:bodyPr>
          <a:lstStyle/>
          <a:p>
            <a:pPr algn="ctr">
              <a:defRPr/>
            </a:pPr>
            <a:r>
              <a:rPr lang="en-US" sz="1100">
                <a:solidFill>
                  <a:srgbClr val="000000"/>
                </a:solidFill>
                <a:latin typeface="Segoe UI Semibold"/>
              </a:rPr>
              <a:t>Task / Autonomous</a:t>
            </a:r>
          </a:p>
        </p:txBody>
      </p:sp>
      <p:sp>
        <p:nvSpPr>
          <p:cNvPr id="51" name="TextBox 50">
            <a:extLst>
              <a:ext uri="{FF2B5EF4-FFF2-40B4-BE49-F238E27FC236}">
                <a16:creationId xmlns:a16="http://schemas.microsoft.com/office/drawing/2014/main" id="{8562F3BB-C862-955A-BA3D-725CEFBD3D07}"/>
              </a:ext>
            </a:extLst>
          </p:cNvPr>
          <p:cNvSpPr txBox="1"/>
          <p:nvPr/>
        </p:nvSpPr>
        <p:spPr>
          <a:xfrm>
            <a:off x="346034" y="5288504"/>
            <a:ext cx="1801554" cy="307777"/>
          </a:xfrm>
          <a:prstGeom prst="rect">
            <a:avLst/>
          </a:prstGeom>
          <a:noFill/>
        </p:spPr>
        <p:txBody>
          <a:bodyPr wrap="square" lIns="91440" tIns="45720" rIns="91440" bIns="45720" anchor="t">
            <a:spAutoFit/>
          </a:bodyPr>
          <a:lstStyle/>
          <a:p>
            <a:pPr>
              <a:defRPr/>
            </a:pPr>
            <a:r>
              <a:rPr lang="en-US" sz="1400">
                <a:solidFill>
                  <a:srgbClr val="FFFFFF"/>
                </a:solidFill>
                <a:latin typeface="Segoe UI Semibold" panose="020B0702040204020203" pitchFamily="34" charset="0"/>
                <a:cs typeface="Segoe UI Semibold" panose="020B0702040204020203" pitchFamily="34" charset="0"/>
              </a:rPr>
              <a:t>Channels</a:t>
            </a:r>
          </a:p>
        </p:txBody>
      </p:sp>
      <p:cxnSp>
        <p:nvCxnSpPr>
          <p:cNvPr id="52" name="Straight Arrow Connector 51">
            <a:extLst>
              <a:ext uri="{FF2B5EF4-FFF2-40B4-BE49-F238E27FC236}">
                <a16:creationId xmlns:a16="http://schemas.microsoft.com/office/drawing/2014/main" id="{4ECFF62E-9CE2-08EB-D5D4-123135ACD8D1}"/>
              </a:ext>
              <a:ext uri="{C183D7F6-B498-43B3-948B-1728B52AA6E4}">
                <adec:decorative xmlns:adec="http://schemas.microsoft.com/office/drawing/2017/decorative" val="1"/>
              </a:ext>
            </a:extLst>
          </p:cNvPr>
          <p:cNvCxnSpPr>
            <a:cxnSpLocks/>
          </p:cNvCxnSpPr>
          <p:nvPr/>
        </p:nvCxnSpPr>
        <p:spPr>
          <a:xfrm flipH="1" flipV="1">
            <a:off x="1579418" y="5465476"/>
            <a:ext cx="9988300" cy="4969"/>
          </a:xfrm>
          <a:prstGeom prst="straightConnector1">
            <a:avLst/>
          </a:prstGeom>
          <a:noFill/>
          <a:ln w="22225" cap="flat" cmpd="sng" algn="ctr">
            <a:solidFill>
              <a:srgbClr val="FFFFFF"/>
            </a:solidFill>
            <a:prstDash val="sysDot"/>
            <a:headEnd type="triangle" w="lg" len="med"/>
            <a:tailEnd type="triangle" w="lg" len="med"/>
          </a:ln>
          <a:effectLst/>
        </p:spPr>
      </p:cxnSp>
      <p:sp>
        <p:nvSpPr>
          <p:cNvPr id="53" name="TextBox 52">
            <a:extLst>
              <a:ext uri="{FF2B5EF4-FFF2-40B4-BE49-F238E27FC236}">
                <a16:creationId xmlns:a16="http://schemas.microsoft.com/office/drawing/2014/main" id="{FF8B6089-AE3F-1353-C18E-1B4EC38BD91A}"/>
              </a:ext>
            </a:extLst>
          </p:cNvPr>
          <p:cNvSpPr txBox="1"/>
          <p:nvPr/>
        </p:nvSpPr>
        <p:spPr>
          <a:xfrm>
            <a:off x="2029952" y="5385807"/>
            <a:ext cx="1397863" cy="169277"/>
          </a:xfrm>
          <a:prstGeom prst="rect">
            <a:avLst/>
          </a:prstGeom>
          <a:solidFill>
            <a:srgbClr val="F8F8F8"/>
          </a:solidFill>
        </p:spPr>
        <p:txBody>
          <a:bodyPr wrap="square" lIns="91440" tIns="0" rIns="91440" bIns="0" rtlCol="0" anchor="ctr">
            <a:spAutoFit/>
          </a:bodyPr>
          <a:lstStyle/>
          <a:p>
            <a:pPr algn="ctr">
              <a:defRPr/>
            </a:pPr>
            <a:r>
              <a:rPr lang="en-US" sz="1100">
                <a:solidFill>
                  <a:srgbClr val="000000"/>
                </a:solidFill>
                <a:latin typeface="Segoe UI Semibold"/>
              </a:rPr>
              <a:t>Microsoft 365 Only</a:t>
            </a:r>
          </a:p>
        </p:txBody>
      </p:sp>
      <p:sp>
        <p:nvSpPr>
          <p:cNvPr id="54" name="TextBox 53">
            <a:extLst>
              <a:ext uri="{FF2B5EF4-FFF2-40B4-BE49-F238E27FC236}">
                <a16:creationId xmlns:a16="http://schemas.microsoft.com/office/drawing/2014/main" id="{5F5F5170-D17A-0EAE-89F9-A4419FC9864E}"/>
              </a:ext>
            </a:extLst>
          </p:cNvPr>
          <p:cNvSpPr txBox="1"/>
          <p:nvPr/>
        </p:nvSpPr>
        <p:spPr>
          <a:xfrm>
            <a:off x="8698385" y="5342575"/>
            <a:ext cx="2565126" cy="169277"/>
          </a:xfrm>
          <a:prstGeom prst="rect">
            <a:avLst/>
          </a:prstGeom>
          <a:solidFill>
            <a:srgbClr val="F8F8F8"/>
          </a:solidFill>
        </p:spPr>
        <p:txBody>
          <a:bodyPr wrap="square" lIns="91440" tIns="0" rIns="91440" bIns="0" rtlCol="0" anchor="ctr">
            <a:spAutoFit/>
          </a:bodyPr>
          <a:lstStyle/>
          <a:p>
            <a:pPr algn="ctr">
              <a:defRPr/>
            </a:pPr>
            <a:r>
              <a:rPr lang="en-US" sz="1100">
                <a:solidFill>
                  <a:srgbClr val="000000"/>
                </a:solidFill>
                <a:latin typeface="Segoe UI Semibold"/>
              </a:rPr>
              <a:t>Multiple Internal &amp; External Channels</a:t>
            </a:r>
          </a:p>
        </p:txBody>
      </p:sp>
      <p:cxnSp>
        <p:nvCxnSpPr>
          <p:cNvPr id="55" name="Straight Arrow Connector 54">
            <a:extLst>
              <a:ext uri="{FF2B5EF4-FFF2-40B4-BE49-F238E27FC236}">
                <a16:creationId xmlns:a16="http://schemas.microsoft.com/office/drawing/2014/main" id="{1892D460-87CE-1426-D938-B8BDC195ADF6}"/>
              </a:ext>
              <a:ext uri="{C183D7F6-B498-43B3-948B-1728B52AA6E4}">
                <adec:decorative xmlns:adec="http://schemas.microsoft.com/office/drawing/2017/decorative" val="1"/>
              </a:ext>
            </a:extLst>
          </p:cNvPr>
          <p:cNvCxnSpPr>
            <a:cxnSpLocks/>
          </p:cNvCxnSpPr>
          <p:nvPr/>
        </p:nvCxnSpPr>
        <p:spPr>
          <a:xfrm>
            <a:off x="1579418" y="5996880"/>
            <a:ext cx="10025842" cy="0"/>
          </a:xfrm>
          <a:prstGeom prst="straightConnector1">
            <a:avLst/>
          </a:prstGeom>
          <a:noFill/>
          <a:ln w="38100" cap="flat" cmpd="sng" algn="ctr">
            <a:solidFill>
              <a:srgbClr val="C00000"/>
            </a:solidFill>
            <a:prstDash val="sysDot"/>
            <a:headEnd type="none" w="lg" len="med"/>
            <a:tailEnd type="triangle" w="lg" len="med"/>
          </a:ln>
          <a:effectLst/>
        </p:spPr>
      </p:cxnSp>
      <p:sp>
        <p:nvSpPr>
          <p:cNvPr id="56" name="TextBox 55">
            <a:extLst>
              <a:ext uri="{FF2B5EF4-FFF2-40B4-BE49-F238E27FC236}">
                <a16:creationId xmlns:a16="http://schemas.microsoft.com/office/drawing/2014/main" id="{4ECE4206-6C5A-FA3C-3F0E-2B48871A6169}"/>
              </a:ext>
            </a:extLst>
          </p:cNvPr>
          <p:cNvSpPr txBox="1"/>
          <p:nvPr/>
        </p:nvSpPr>
        <p:spPr>
          <a:xfrm>
            <a:off x="3894692" y="5689104"/>
            <a:ext cx="5048782" cy="615553"/>
          </a:xfrm>
          <a:prstGeom prst="rect">
            <a:avLst/>
          </a:prstGeom>
          <a:solidFill>
            <a:srgbClr val="F8F8F8"/>
          </a:solidFill>
        </p:spPr>
        <p:txBody>
          <a:bodyPr wrap="square" lIns="91440" tIns="91440" rIns="91440" bIns="91440" rtlCol="0" anchor="ctr">
            <a:spAutoFit/>
          </a:bodyPr>
          <a:lstStyle/>
          <a:p>
            <a:pPr algn="ctr">
              <a:defRPr/>
            </a:pPr>
            <a:r>
              <a:rPr lang="en-US" sz="1400">
                <a:solidFill>
                  <a:srgbClr val="C00000"/>
                </a:solidFill>
                <a:latin typeface="Segoe UI Semibold"/>
              </a:rPr>
              <a:t>Increasing advanced governance and security needs</a:t>
            </a:r>
            <a:br>
              <a:rPr lang="en-US" sz="1400">
                <a:solidFill>
                  <a:srgbClr val="C00000"/>
                </a:solidFill>
                <a:latin typeface="Segoe UI Semibold"/>
              </a:rPr>
            </a:br>
            <a:r>
              <a:rPr lang="en-US" sz="1400">
                <a:solidFill>
                  <a:srgbClr val="000000"/>
                </a:solidFill>
                <a:latin typeface="Segoe UI Semibold"/>
              </a:rPr>
              <a:t>throughout agent lifecycle</a:t>
            </a:r>
          </a:p>
        </p:txBody>
      </p:sp>
      <p:grpSp>
        <p:nvGrpSpPr>
          <p:cNvPr id="57" name="Group 56">
            <a:extLst>
              <a:ext uri="{FF2B5EF4-FFF2-40B4-BE49-F238E27FC236}">
                <a16:creationId xmlns:a16="http://schemas.microsoft.com/office/drawing/2014/main" id="{DEF6EDAA-B6BB-2656-6469-4ABDA704975F}"/>
              </a:ext>
              <a:ext uri="{C183D7F6-B498-43B3-948B-1728B52AA6E4}">
                <adec:decorative xmlns:adec="http://schemas.microsoft.com/office/drawing/2017/decorative" val="1"/>
              </a:ext>
            </a:extLst>
          </p:cNvPr>
          <p:cNvGrpSpPr/>
          <p:nvPr/>
        </p:nvGrpSpPr>
        <p:grpSpPr>
          <a:xfrm>
            <a:off x="2290153" y="6473393"/>
            <a:ext cx="7611694" cy="222587"/>
            <a:chOff x="2290152" y="6039307"/>
            <a:chExt cx="7611694" cy="222587"/>
          </a:xfrm>
        </p:grpSpPr>
        <p:sp>
          <p:nvSpPr>
            <p:cNvPr id="58" name="Rectangle: Rounded Corners 57">
              <a:extLst>
                <a:ext uri="{FF2B5EF4-FFF2-40B4-BE49-F238E27FC236}">
                  <a16:creationId xmlns:a16="http://schemas.microsoft.com/office/drawing/2014/main" id="{4C32C2F1-235C-B05A-9218-BEDD1CDE510F}"/>
                </a:ext>
              </a:extLst>
            </p:cNvPr>
            <p:cNvSpPr/>
            <p:nvPr/>
          </p:nvSpPr>
          <p:spPr bwMode="auto">
            <a:xfrm>
              <a:off x="2290152" y="6039307"/>
              <a:ext cx="2194560" cy="222587"/>
            </a:xfrm>
            <a:prstGeom prst="roundRect">
              <a:avLst>
                <a:gd name="adj" fmla="val 50000"/>
              </a:avLst>
            </a:prstGeom>
            <a:gradFill>
              <a:gsLst>
                <a:gs pos="100000">
                  <a:srgbClr val="0055A8"/>
                </a:gs>
                <a:gs pos="0">
                  <a:srgbClr val="7030A0"/>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spcAft>
                  <a:spcPts val="600"/>
                </a:spcAft>
                <a:defRPr/>
              </a:pPr>
              <a:r>
                <a:rPr lang="en-US" sz="1100" kern="0">
                  <a:solidFill>
                    <a:srgbClr val="FFFFFF"/>
                  </a:solidFill>
                  <a:latin typeface="Segoe UI Semibold"/>
                </a:rPr>
                <a:t>1. Development &amp; Testing</a:t>
              </a:r>
            </a:p>
          </p:txBody>
        </p:sp>
        <p:sp>
          <p:nvSpPr>
            <p:cNvPr id="59" name="Rectangle: Rounded Corners 58">
              <a:extLst>
                <a:ext uri="{FF2B5EF4-FFF2-40B4-BE49-F238E27FC236}">
                  <a16:creationId xmlns:a16="http://schemas.microsoft.com/office/drawing/2014/main" id="{6E003262-3D0C-BF7A-AFA4-494963818076}"/>
                </a:ext>
              </a:extLst>
            </p:cNvPr>
            <p:cNvSpPr/>
            <p:nvPr/>
          </p:nvSpPr>
          <p:spPr bwMode="auto">
            <a:xfrm>
              <a:off x="4998719" y="6039307"/>
              <a:ext cx="2194560" cy="222587"/>
            </a:xfrm>
            <a:prstGeom prst="roundRect">
              <a:avLst>
                <a:gd name="adj" fmla="val 50000"/>
              </a:avLst>
            </a:prstGeom>
            <a:gradFill>
              <a:gsLst>
                <a:gs pos="100000">
                  <a:srgbClr val="0055A8"/>
                </a:gs>
                <a:gs pos="0">
                  <a:srgbClr val="7030A0"/>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spcAft>
                  <a:spcPts val="600"/>
                </a:spcAft>
                <a:defRPr/>
              </a:pPr>
              <a:r>
                <a:rPr lang="en-US" sz="1100" kern="0">
                  <a:solidFill>
                    <a:srgbClr val="FFFFFF"/>
                  </a:solidFill>
                  <a:latin typeface="Segoe UI Semibold"/>
                </a:rPr>
                <a:t>2. Deployment</a:t>
              </a:r>
            </a:p>
          </p:txBody>
        </p:sp>
        <p:sp>
          <p:nvSpPr>
            <p:cNvPr id="60" name="Rectangle: Rounded Corners 59">
              <a:extLst>
                <a:ext uri="{FF2B5EF4-FFF2-40B4-BE49-F238E27FC236}">
                  <a16:creationId xmlns:a16="http://schemas.microsoft.com/office/drawing/2014/main" id="{4177A24C-81DD-3206-6CFB-9721FA4B488E}"/>
                </a:ext>
              </a:extLst>
            </p:cNvPr>
            <p:cNvSpPr/>
            <p:nvPr/>
          </p:nvSpPr>
          <p:spPr bwMode="auto">
            <a:xfrm>
              <a:off x="7707286" y="6039307"/>
              <a:ext cx="2194560" cy="222587"/>
            </a:xfrm>
            <a:prstGeom prst="roundRect">
              <a:avLst>
                <a:gd name="adj" fmla="val 50000"/>
              </a:avLst>
            </a:prstGeom>
            <a:gradFill>
              <a:gsLst>
                <a:gs pos="100000">
                  <a:srgbClr val="0055A8"/>
                </a:gs>
                <a:gs pos="0">
                  <a:srgbClr val="7030A0"/>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spcAft>
                  <a:spcPts val="600"/>
                </a:spcAft>
                <a:defRPr/>
              </a:pPr>
              <a:r>
                <a:rPr lang="en-US" sz="1100" kern="0">
                  <a:solidFill>
                    <a:srgbClr val="FFFFFF"/>
                  </a:solidFill>
                  <a:latin typeface="Segoe UI Semibold"/>
                </a:rPr>
                <a:t>3. Optimization</a:t>
              </a:r>
            </a:p>
          </p:txBody>
        </p:sp>
        <p:cxnSp>
          <p:nvCxnSpPr>
            <p:cNvPr id="61" name="Straight Arrow Connector 60">
              <a:extLst>
                <a:ext uri="{FF2B5EF4-FFF2-40B4-BE49-F238E27FC236}">
                  <a16:creationId xmlns:a16="http://schemas.microsoft.com/office/drawing/2014/main" id="{9B91EF3C-D530-4F82-75D9-AA1B4FCDC65C}"/>
                </a:ext>
              </a:extLst>
            </p:cNvPr>
            <p:cNvCxnSpPr>
              <a:stCxn id="58" idx="3"/>
              <a:endCxn id="59" idx="1"/>
            </p:cNvCxnSpPr>
            <p:nvPr/>
          </p:nvCxnSpPr>
          <p:spPr>
            <a:xfrm>
              <a:off x="4484712" y="6150601"/>
              <a:ext cx="514007" cy="0"/>
            </a:xfrm>
            <a:prstGeom prst="straightConnector1">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cxnSp>
        <p:cxnSp>
          <p:nvCxnSpPr>
            <p:cNvPr id="62" name="Straight Arrow Connector 61">
              <a:extLst>
                <a:ext uri="{FF2B5EF4-FFF2-40B4-BE49-F238E27FC236}">
                  <a16:creationId xmlns:a16="http://schemas.microsoft.com/office/drawing/2014/main" id="{5E63C6A5-33A4-5CFD-F00F-C8CD356FBE0A}"/>
                </a:ext>
              </a:extLst>
            </p:cNvPr>
            <p:cNvCxnSpPr>
              <a:cxnSpLocks/>
              <a:stCxn id="59" idx="3"/>
              <a:endCxn id="60" idx="1"/>
            </p:cNvCxnSpPr>
            <p:nvPr/>
          </p:nvCxnSpPr>
          <p:spPr>
            <a:xfrm>
              <a:off x="7193279" y="6150601"/>
              <a:ext cx="514007" cy="0"/>
            </a:xfrm>
            <a:prstGeom prst="straightConnector1">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cxnSp>
      </p:grpSp>
      <p:sp>
        <p:nvSpPr>
          <p:cNvPr id="3" name="Arrow: Left-Right 2">
            <a:extLst>
              <a:ext uri="{FF2B5EF4-FFF2-40B4-BE49-F238E27FC236}">
                <a16:creationId xmlns:a16="http://schemas.microsoft.com/office/drawing/2014/main" id="{59BE8A99-E9E2-CF29-3FE7-F691BB2BA4DB}"/>
              </a:ext>
            </a:extLst>
          </p:cNvPr>
          <p:cNvSpPr/>
          <p:nvPr/>
        </p:nvSpPr>
        <p:spPr>
          <a:xfrm>
            <a:off x="1074404" y="603124"/>
            <a:ext cx="4768830" cy="844587"/>
          </a:xfrm>
          <a:prstGeom prst="leftRightArrow">
            <a:avLst/>
          </a:prstGeom>
          <a:gradFill>
            <a:gsLst>
              <a:gs pos="0">
                <a:srgbClr val="00B050"/>
              </a:gs>
              <a:gs pos="80000">
                <a:srgbClr val="0078D4"/>
              </a:gs>
            </a:gsLst>
            <a:path path="circle">
              <a:fillToRect l="100000" t="10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Simple agents: No IT gating</a:t>
            </a:r>
          </a:p>
        </p:txBody>
      </p:sp>
      <p:sp>
        <p:nvSpPr>
          <p:cNvPr id="15" name="Arrow: Left-Right 14">
            <a:extLst>
              <a:ext uri="{FF2B5EF4-FFF2-40B4-BE49-F238E27FC236}">
                <a16:creationId xmlns:a16="http://schemas.microsoft.com/office/drawing/2014/main" id="{003FC56E-038D-5C57-DAE8-106358C6B753}"/>
              </a:ext>
            </a:extLst>
          </p:cNvPr>
          <p:cNvSpPr/>
          <p:nvPr/>
        </p:nvSpPr>
        <p:spPr>
          <a:xfrm>
            <a:off x="6047902" y="581925"/>
            <a:ext cx="4768830" cy="889788"/>
          </a:xfrm>
          <a:prstGeom prst="leftRightArrow">
            <a:avLst/>
          </a:prstGeom>
          <a:gradFill>
            <a:gsLst>
              <a:gs pos="0">
                <a:schemeClr val="accent2"/>
              </a:gs>
              <a:gs pos="80000">
                <a:srgbClr val="0078D4"/>
              </a:gs>
            </a:gsLst>
            <a:path path="circle">
              <a:fillToRect l="100000" t="10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Complex agents: Same as Pro Dev apps</a:t>
            </a:r>
          </a:p>
        </p:txBody>
      </p:sp>
    </p:spTree>
    <p:extLst>
      <p:ext uri="{BB962C8B-B14F-4D97-AF65-F5344CB8AC3E}">
        <p14:creationId xmlns:p14="http://schemas.microsoft.com/office/powerpoint/2010/main" val="3928224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A239DB-9800-BF48-5304-285A0C4B2BCF}"/>
              </a:ext>
            </a:extLst>
          </p:cNvPr>
          <p:cNvSpPr>
            <a:spLocks noGrp="1"/>
          </p:cNvSpPr>
          <p:nvPr>
            <p:ph type="title"/>
          </p:nvPr>
        </p:nvSpPr>
        <p:spPr>
          <a:xfrm>
            <a:off x="758597" y="2922191"/>
            <a:ext cx="8193024" cy="1495794"/>
          </a:xfrm>
        </p:spPr>
        <p:txBody>
          <a:bodyPr/>
          <a:lstStyle/>
          <a:p>
            <a:r>
              <a:rPr lang="en-US"/>
              <a:t>Power Platform</a:t>
            </a:r>
            <a:br>
              <a:rPr lang="en-US"/>
            </a:br>
            <a:r>
              <a:rPr lang="en-US"/>
              <a:t>Governance</a:t>
            </a:r>
          </a:p>
        </p:txBody>
      </p:sp>
    </p:spTree>
    <p:extLst>
      <p:ext uri="{BB962C8B-B14F-4D97-AF65-F5344CB8AC3E}">
        <p14:creationId xmlns:p14="http://schemas.microsoft.com/office/powerpoint/2010/main" val="301817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0CC56-BA66-3012-CE14-95993FF48FBB}"/>
              </a:ext>
            </a:extLst>
          </p:cNvPr>
          <p:cNvSpPr>
            <a:spLocks noGrp="1"/>
          </p:cNvSpPr>
          <p:nvPr>
            <p:ph type="title"/>
          </p:nvPr>
        </p:nvSpPr>
        <p:spPr/>
        <p:txBody>
          <a:bodyPr/>
          <a:lstStyle/>
          <a:p>
            <a:r>
              <a:rPr lang="en-US"/>
              <a:t>Environment Groups</a:t>
            </a:r>
          </a:p>
        </p:txBody>
      </p:sp>
      <p:sp>
        <p:nvSpPr>
          <p:cNvPr id="3" name="Rounded Rectangle 9">
            <a:extLst>
              <a:ext uri="{FF2B5EF4-FFF2-40B4-BE49-F238E27FC236}">
                <a16:creationId xmlns:a16="http://schemas.microsoft.com/office/drawing/2014/main" id="{D15CFDAB-82E5-0845-6CCD-98AC1BF1DACC}"/>
              </a:ext>
              <a:ext uri="{C183D7F6-B498-43B3-948B-1728B52AA6E4}">
                <adec:decorative xmlns:adec="http://schemas.microsoft.com/office/drawing/2017/decorative" val="1"/>
              </a:ext>
            </a:extLst>
          </p:cNvPr>
          <p:cNvSpPr/>
          <p:nvPr/>
        </p:nvSpPr>
        <p:spPr>
          <a:xfrm>
            <a:off x="1029103" y="1936422"/>
            <a:ext cx="3285036" cy="4001700"/>
          </a:xfrm>
          <a:prstGeom prst="roundRect">
            <a:avLst>
              <a:gd name="adj" fmla="val 3240"/>
            </a:avLst>
          </a:prstGeom>
          <a:noFill/>
          <a:ln w="25400" cap="flat" cmpd="sng" algn="ctr">
            <a:gradFill>
              <a:gsLst>
                <a:gs pos="28700">
                  <a:srgbClr val="B22CAF"/>
                </a:gs>
                <a:gs pos="62639">
                  <a:srgbClr val="FF33CC"/>
                </a:gs>
                <a:gs pos="0">
                  <a:srgbClr val="2DB6FF"/>
                </a:gs>
                <a:gs pos="100000">
                  <a:schemeClr val="accent2"/>
                </a:gs>
              </a:gsLst>
              <a:lin ang="1980000" scaled="0"/>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4" name="Group 3">
            <a:extLst>
              <a:ext uri="{FF2B5EF4-FFF2-40B4-BE49-F238E27FC236}">
                <a16:creationId xmlns:a16="http://schemas.microsoft.com/office/drawing/2014/main" id="{07A4B6D5-3D0A-3ED1-ABE2-ECF8F8123575}"/>
              </a:ext>
              <a:ext uri="{C183D7F6-B498-43B3-948B-1728B52AA6E4}">
                <adec:decorative xmlns:adec="http://schemas.microsoft.com/office/drawing/2017/decorative" val="1"/>
              </a:ext>
            </a:extLst>
          </p:cNvPr>
          <p:cNvGrpSpPr/>
          <p:nvPr/>
        </p:nvGrpSpPr>
        <p:grpSpPr>
          <a:xfrm>
            <a:off x="2165626" y="1520263"/>
            <a:ext cx="996772" cy="996772"/>
            <a:chOff x="2173235" y="1335932"/>
            <a:chExt cx="996772" cy="996772"/>
          </a:xfrm>
        </p:grpSpPr>
        <p:sp>
          <p:nvSpPr>
            <p:cNvPr id="5" name="Oval 4">
              <a:extLst>
                <a:ext uri="{FF2B5EF4-FFF2-40B4-BE49-F238E27FC236}">
                  <a16:creationId xmlns:a16="http://schemas.microsoft.com/office/drawing/2014/main" id="{4D206F2D-6B77-00F3-B30A-6B1FF7C82412}"/>
                </a:ext>
              </a:extLst>
            </p:cNvPr>
            <p:cNvSpPr/>
            <p:nvPr/>
          </p:nvSpPr>
          <p:spPr>
            <a:xfrm>
              <a:off x="2173235" y="1335932"/>
              <a:ext cx="996772" cy="996772"/>
            </a:xfrm>
            <a:prstGeom prst="ellipse">
              <a:avLst/>
            </a:prstGeom>
            <a:solidFill>
              <a:srgbClr val="2CB6FF"/>
            </a:solidFill>
            <a:ln w="12700" cap="flat" cmpd="sng" algn="ctr">
              <a:solidFill>
                <a:srgbClr val="091F2C"/>
              </a:solidFill>
              <a:prstDash val="solid"/>
            </a:ln>
            <a:effectLst>
              <a:outerShdw blurRad="190500" dist="38100" dir="5400000" algn="t" rotWithShape="0">
                <a:srgbClr val="C5B4E3">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pic>
          <p:nvPicPr>
            <p:cNvPr id="6" name="Graphic 5" descr="Female Profile outline">
              <a:extLst>
                <a:ext uri="{FF2B5EF4-FFF2-40B4-BE49-F238E27FC236}">
                  <a16:creationId xmlns:a16="http://schemas.microsoft.com/office/drawing/2014/main" id="{7966F2ED-F380-F834-5A31-BD4134EF541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310425" y="1458040"/>
              <a:ext cx="719537" cy="719537"/>
            </a:xfrm>
            <a:prstGeom prst="rect">
              <a:avLst/>
            </a:prstGeom>
          </p:spPr>
        </p:pic>
      </p:grpSp>
      <p:sp>
        <p:nvSpPr>
          <p:cNvPr id="7" name="Rounded Rectangle 9">
            <a:extLst>
              <a:ext uri="{FF2B5EF4-FFF2-40B4-BE49-F238E27FC236}">
                <a16:creationId xmlns:a16="http://schemas.microsoft.com/office/drawing/2014/main" id="{EC2C7524-B017-A601-2A07-8D947E504CB1}"/>
              </a:ext>
              <a:ext uri="{C183D7F6-B498-43B3-948B-1728B52AA6E4}">
                <adec:decorative xmlns:adec="http://schemas.microsoft.com/office/drawing/2017/decorative" val="1"/>
              </a:ext>
            </a:extLst>
          </p:cNvPr>
          <p:cNvSpPr/>
          <p:nvPr/>
        </p:nvSpPr>
        <p:spPr>
          <a:xfrm>
            <a:off x="7915084" y="1936422"/>
            <a:ext cx="3285036" cy="4001700"/>
          </a:xfrm>
          <a:prstGeom prst="roundRect">
            <a:avLst>
              <a:gd name="adj" fmla="val 3240"/>
            </a:avLst>
          </a:prstGeom>
          <a:noFill/>
          <a:ln w="25400" cap="flat" cmpd="sng" algn="ctr">
            <a:gradFill>
              <a:gsLst>
                <a:gs pos="28700">
                  <a:srgbClr val="B22CAF"/>
                </a:gs>
                <a:gs pos="62639">
                  <a:srgbClr val="FF33CC"/>
                </a:gs>
                <a:gs pos="0">
                  <a:srgbClr val="2DB6FF"/>
                </a:gs>
                <a:gs pos="100000">
                  <a:schemeClr val="accent2"/>
                </a:gs>
              </a:gsLst>
              <a:lin ang="1980000" scaled="0"/>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8" name="TextBox 7">
            <a:extLst>
              <a:ext uri="{FF2B5EF4-FFF2-40B4-BE49-F238E27FC236}">
                <a16:creationId xmlns:a16="http://schemas.microsoft.com/office/drawing/2014/main" id="{9ECAEAF1-6C5D-0222-8575-3B753112110B}"/>
              </a:ext>
              <a:ext uri="{C183D7F6-B498-43B3-948B-1728B52AA6E4}">
                <adec:decorative xmlns:adec="http://schemas.microsoft.com/office/drawing/2017/decorative" val="1"/>
              </a:ext>
            </a:extLst>
          </p:cNvPr>
          <p:cNvSpPr txBox="1"/>
          <p:nvPr/>
        </p:nvSpPr>
        <p:spPr>
          <a:xfrm>
            <a:off x="1485796" y="6141073"/>
            <a:ext cx="1212385" cy="338554"/>
          </a:xfrm>
          <a:prstGeom prst="rect">
            <a:avLst/>
          </a:prstGeom>
          <a:noFill/>
        </p:spPr>
        <p:txBody>
          <a:bodyPr wrap="square">
            <a:spAutoFit/>
          </a:bodyPr>
          <a:lstStyle/>
          <a:p>
            <a:pPr algn="ctr">
              <a:defRPr/>
            </a:pPr>
            <a:r>
              <a:rPr lang="en-US" sz="1600">
                <a:solidFill>
                  <a:srgbClr val="FFFFFF"/>
                </a:solidFill>
                <a:latin typeface="Segoe UI"/>
              </a:rPr>
              <a:t>Lower risk</a:t>
            </a:r>
          </a:p>
        </p:txBody>
      </p:sp>
      <p:sp>
        <p:nvSpPr>
          <p:cNvPr id="9" name="TextBox 8">
            <a:extLst>
              <a:ext uri="{FF2B5EF4-FFF2-40B4-BE49-F238E27FC236}">
                <a16:creationId xmlns:a16="http://schemas.microsoft.com/office/drawing/2014/main" id="{B804AABD-0D56-AC0F-E2FF-6743989395BA}"/>
              </a:ext>
              <a:ext uri="{C183D7F6-B498-43B3-948B-1728B52AA6E4}">
                <adec:decorative xmlns:adec="http://schemas.microsoft.com/office/drawing/2017/decorative" val="1"/>
              </a:ext>
            </a:extLst>
          </p:cNvPr>
          <p:cNvSpPr txBox="1"/>
          <p:nvPr/>
        </p:nvSpPr>
        <p:spPr>
          <a:xfrm>
            <a:off x="9396645" y="6114265"/>
            <a:ext cx="1448896" cy="338554"/>
          </a:xfrm>
          <a:prstGeom prst="rect">
            <a:avLst/>
          </a:prstGeom>
          <a:noFill/>
        </p:spPr>
        <p:txBody>
          <a:bodyPr wrap="square">
            <a:spAutoFit/>
          </a:bodyPr>
          <a:lstStyle/>
          <a:p>
            <a:pPr algn="ctr">
              <a:defRPr/>
            </a:pPr>
            <a:r>
              <a:rPr lang="en-US" sz="1600">
                <a:solidFill>
                  <a:srgbClr val="FFFFFF"/>
                </a:solidFill>
                <a:latin typeface="Segoe UI"/>
              </a:rPr>
              <a:t>Higher risk</a:t>
            </a:r>
          </a:p>
        </p:txBody>
      </p:sp>
      <p:sp>
        <p:nvSpPr>
          <p:cNvPr id="10" name="Arrow: Right 9">
            <a:extLst>
              <a:ext uri="{FF2B5EF4-FFF2-40B4-BE49-F238E27FC236}">
                <a16:creationId xmlns:a16="http://schemas.microsoft.com/office/drawing/2014/main" id="{02A7F3DA-B396-7911-DA04-C72136D4D798}"/>
              </a:ext>
              <a:ext uri="{C183D7F6-B498-43B3-948B-1728B52AA6E4}">
                <adec:decorative xmlns:adec="http://schemas.microsoft.com/office/drawing/2017/decorative" val="1"/>
              </a:ext>
            </a:extLst>
          </p:cNvPr>
          <p:cNvSpPr/>
          <p:nvPr/>
        </p:nvSpPr>
        <p:spPr bwMode="auto">
          <a:xfrm>
            <a:off x="2942459" y="6208509"/>
            <a:ext cx="6307081" cy="203683"/>
          </a:xfrm>
          <a:prstGeom prst="rightArrow">
            <a:avLst>
              <a:gd name="adj1" fmla="val 50000"/>
              <a:gd name="adj2" fmla="val 95544"/>
            </a:avLst>
          </a:prstGeom>
          <a:gradFill flip="none" rotWithShape="1">
            <a:gsLst>
              <a:gs pos="0">
                <a:srgbClr val="9C2029"/>
              </a:gs>
              <a:gs pos="2000">
                <a:srgbClr val="FF33CC"/>
              </a:gs>
              <a:gs pos="98000">
                <a:srgbClr val="0B87DE"/>
              </a:gs>
              <a:gs pos="46000">
                <a:srgbClr val="B22CAF"/>
              </a:gs>
            </a:gsLst>
            <a:lin ang="10800000" scaled="0"/>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 name="TextBox 10">
            <a:extLst>
              <a:ext uri="{FF2B5EF4-FFF2-40B4-BE49-F238E27FC236}">
                <a16:creationId xmlns:a16="http://schemas.microsoft.com/office/drawing/2014/main" id="{D3AD7505-C43B-9391-6C25-CC00F2871F87}"/>
              </a:ext>
            </a:extLst>
          </p:cNvPr>
          <p:cNvSpPr txBox="1"/>
          <p:nvPr/>
        </p:nvSpPr>
        <p:spPr>
          <a:xfrm>
            <a:off x="1102303" y="1072072"/>
            <a:ext cx="3191756" cy="369332"/>
          </a:xfrm>
          <a:prstGeom prst="rect">
            <a:avLst/>
          </a:prstGeom>
          <a:noFill/>
        </p:spPr>
        <p:txBody>
          <a:bodyPr wrap="square">
            <a:spAutoFit/>
          </a:bodyPr>
          <a:lstStyle/>
          <a:p>
            <a:pPr algn="ctr">
              <a:defRPr/>
            </a:pPr>
            <a:r>
              <a:rPr lang="en-US" b="1">
                <a:solidFill>
                  <a:srgbClr val="FFFFFF"/>
                </a:solidFill>
                <a:latin typeface="Segoe UI"/>
              </a:rPr>
              <a:t>Personal Productivity</a:t>
            </a:r>
          </a:p>
        </p:txBody>
      </p:sp>
      <p:sp>
        <p:nvSpPr>
          <p:cNvPr id="12" name="TextBox 11">
            <a:extLst>
              <a:ext uri="{FF2B5EF4-FFF2-40B4-BE49-F238E27FC236}">
                <a16:creationId xmlns:a16="http://schemas.microsoft.com/office/drawing/2014/main" id="{02D7A0AE-AA15-574F-0528-E0A89376C1E7}"/>
              </a:ext>
            </a:extLst>
          </p:cNvPr>
          <p:cNvSpPr txBox="1"/>
          <p:nvPr/>
        </p:nvSpPr>
        <p:spPr>
          <a:xfrm>
            <a:off x="1258535" y="2703325"/>
            <a:ext cx="2879292" cy="646331"/>
          </a:xfrm>
          <a:prstGeom prst="rect">
            <a:avLst/>
          </a:prstGeom>
          <a:noFill/>
          <a:ln>
            <a:noFill/>
          </a:ln>
        </p:spPr>
        <p:txBody>
          <a:bodyPr wrap="square">
            <a:spAutoFit/>
          </a:bodyPr>
          <a:lstStyle/>
          <a:p>
            <a:pPr algn="ctr">
              <a:defRPr/>
            </a:pPr>
            <a:r>
              <a:rPr lang="en-US" b="1">
                <a:solidFill>
                  <a:srgbClr val="FFFFFF"/>
                </a:solidFill>
                <a:latin typeface="Segoe UI"/>
              </a:rPr>
              <a:t>Personal Developer Environments</a:t>
            </a:r>
          </a:p>
        </p:txBody>
      </p:sp>
      <p:graphicFrame>
        <p:nvGraphicFramePr>
          <p:cNvPr id="13" name="Table 12">
            <a:extLst>
              <a:ext uri="{FF2B5EF4-FFF2-40B4-BE49-F238E27FC236}">
                <a16:creationId xmlns:a16="http://schemas.microsoft.com/office/drawing/2014/main" id="{5F2253A8-2367-1D36-33FC-6E84F470FF87}"/>
              </a:ext>
            </a:extLst>
          </p:cNvPr>
          <p:cNvGraphicFramePr>
            <a:graphicFrameLocks noGrp="1"/>
          </p:cNvGraphicFramePr>
          <p:nvPr>
            <p:extLst>
              <p:ext uri="{D42A27DB-BD31-4B8C-83A1-F6EECF244321}">
                <p14:modId xmlns:p14="http://schemas.microsoft.com/office/powerpoint/2010/main" val="2073993636"/>
              </p:ext>
            </p:extLst>
          </p:nvPr>
        </p:nvGraphicFramePr>
        <p:xfrm>
          <a:off x="1320050" y="3389249"/>
          <a:ext cx="2756263" cy="2011680"/>
        </p:xfrm>
        <a:graphic>
          <a:graphicData uri="http://schemas.openxmlformats.org/drawingml/2006/table">
            <a:tbl>
              <a:tblPr firstRow="1" bandRow="1"/>
              <a:tblGrid>
                <a:gridCol w="2756263">
                  <a:extLst>
                    <a:ext uri="{9D8B030D-6E8A-4147-A177-3AD203B41FA5}">
                      <a16:colId xmlns:a16="http://schemas.microsoft.com/office/drawing/2014/main" val="97731813"/>
                    </a:ext>
                  </a:extLst>
                </a:gridCol>
              </a:tblGrid>
              <a:tr h="370840">
                <a:tc>
                  <a:txBody>
                    <a:bodyPr/>
                    <a:lstStyle>
                      <a:lvl1pPr marL="0" algn="l" defTabSz="914400" rtl="0" eaLnBrk="1" latinLnBrk="0" hangingPunct="1">
                        <a:defRPr sz="1800" b="1" kern="1200">
                          <a:solidFill>
                            <a:schemeClr val="lt1"/>
                          </a:solidFill>
                          <a:latin typeface="Segoe UI"/>
                        </a:defRPr>
                      </a:lvl1pPr>
                      <a:lvl2pPr marL="457200" algn="l" defTabSz="914400" rtl="0" eaLnBrk="1" latinLnBrk="0" hangingPunct="1">
                        <a:defRPr sz="1800" b="1" kern="1200">
                          <a:solidFill>
                            <a:schemeClr val="lt1"/>
                          </a:solidFill>
                          <a:latin typeface="Segoe UI"/>
                        </a:defRPr>
                      </a:lvl2pPr>
                      <a:lvl3pPr marL="914400" algn="l" defTabSz="914400" rtl="0" eaLnBrk="1" latinLnBrk="0" hangingPunct="1">
                        <a:defRPr sz="1800" b="1" kern="1200">
                          <a:solidFill>
                            <a:schemeClr val="lt1"/>
                          </a:solidFill>
                          <a:latin typeface="Segoe UI"/>
                        </a:defRPr>
                      </a:lvl3pPr>
                      <a:lvl4pPr marL="1371600" algn="l" defTabSz="914400" rtl="0" eaLnBrk="1" latinLnBrk="0" hangingPunct="1">
                        <a:defRPr sz="1800" b="1" kern="1200">
                          <a:solidFill>
                            <a:schemeClr val="lt1"/>
                          </a:solidFill>
                          <a:latin typeface="Segoe UI"/>
                        </a:defRPr>
                      </a:lvl4pPr>
                      <a:lvl5pPr marL="1828800" algn="l" defTabSz="914400" rtl="0" eaLnBrk="1" latinLnBrk="0" hangingPunct="1">
                        <a:defRPr sz="1800" b="1" kern="1200">
                          <a:solidFill>
                            <a:schemeClr val="lt1"/>
                          </a:solidFill>
                          <a:latin typeface="Segoe UI"/>
                        </a:defRPr>
                      </a:lvl5pPr>
                      <a:lvl6pPr marL="2286000" algn="l" defTabSz="914400" rtl="0" eaLnBrk="1" latinLnBrk="0" hangingPunct="1">
                        <a:defRPr sz="1800" b="1" kern="1200">
                          <a:solidFill>
                            <a:schemeClr val="lt1"/>
                          </a:solidFill>
                          <a:latin typeface="Segoe UI"/>
                        </a:defRPr>
                      </a:lvl6pPr>
                      <a:lvl7pPr marL="2743200" algn="l" defTabSz="914400" rtl="0" eaLnBrk="1" latinLnBrk="0" hangingPunct="1">
                        <a:defRPr sz="1800" b="1" kern="1200">
                          <a:solidFill>
                            <a:schemeClr val="lt1"/>
                          </a:solidFill>
                          <a:latin typeface="Segoe UI"/>
                        </a:defRPr>
                      </a:lvl7pPr>
                      <a:lvl8pPr marL="3200400" algn="l" defTabSz="914400" rtl="0" eaLnBrk="1" latinLnBrk="0" hangingPunct="1">
                        <a:defRPr sz="1800" b="1" kern="1200">
                          <a:solidFill>
                            <a:schemeClr val="lt1"/>
                          </a:solidFill>
                          <a:latin typeface="Segoe UI"/>
                        </a:defRPr>
                      </a:lvl8pPr>
                      <a:lvl9pPr marL="3657600" algn="l" defTabSz="914400" rtl="0" eaLnBrk="1" latinLnBrk="0" hangingPunct="1">
                        <a:defRPr sz="1800" b="1" kern="1200">
                          <a:solidFill>
                            <a:schemeClr val="lt1"/>
                          </a:solidFill>
                          <a:latin typeface="Segoe UI"/>
                        </a:defRPr>
                      </a:lvl9pPr>
                    </a:lstStyle>
                    <a:p>
                      <a:pPr algn="ctr"/>
                      <a:r>
                        <a:rPr lang="en-US" sz="1200" b="0" i="0">
                          <a:solidFill>
                            <a:schemeClr val="bg1"/>
                          </a:solidFill>
                          <a:latin typeface="Segoe UI" panose="020B0502040204020203" pitchFamily="34" charset="0"/>
                          <a:cs typeface="Segoe UI" panose="020B0502040204020203" pitchFamily="34" charset="0"/>
                        </a:rPr>
                        <a:t>Self or auto-provisioned</a:t>
                      </a:r>
                    </a:p>
                  </a:txBody>
                  <a:tcPr marT="137160" marB="137160" anchor="ctr">
                    <a:lnL w="12700" cmpd="sng">
                      <a:noFill/>
                    </a:lnL>
                    <a:lnR w="12700" cmpd="sng">
                      <a:noFill/>
                    </a:lnR>
                    <a:lnT w="12700" cmpd="sng">
                      <a:noFill/>
                    </a:lnT>
                    <a:lnB w="19050" cap="flat" cmpd="sng" algn="ctr">
                      <a:solidFill>
                        <a:srgbClr val="347B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7473342"/>
                  </a:ext>
                </a:extLst>
              </a:tr>
              <a:tr h="370840">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ctr"/>
                      <a:r>
                        <a:rPr lang="en-US" sz="1200" b="0" i="0">
                          <a:solidFill>
                            <a:schemeClr val="bg1"/>
                          </a:solidFill>
                          <a:latin typeface="Segoe UI" panose="020B0502040204020203" pitchFamily="34" charset="0"/>
                          <a:cs typeface="Segoe UI" panose="020B0502040204020203" pitchFamily="34" charset="0"/>
                        </a:rPr>
                        <a:t>Single owner, no sharing</a:t>
                      </a:r>
                    </a:p>
                  </a:txBody>
                  <a:tcPr marT="137160" marB="137160" anchor="ctr">
                    <a:lnL w="12700" cmpd="sng">
                      <a:noFill/>
                    </a:lnL>
                    <a:lnR w="12700" cmpd="sng">
                      <a:noFill/>
                    </a:lnR>
                    <a:lnT w="19050" cap="flat" cmpd="sng" algn="ctr">
                      <a:solidFill>
                        <a:srgbClr val="347B9B"/>
                      </a:solidFill>
                      <a:prstDash val="solid"/>
                      <a:round/>
                      <a:headEnd type="none" w="med" len="med"/>
                      <a:tailEnd type="none" w="med" len="med"/>
                    </a:lnT>
                    <a:lnB w="19050" cap="flat" cmpd="sng" algn="ctr">
                      <a:solidFill>
                        <a:srgbClr val="347B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9993044"/>
                  </a:ext>
                </a:extLst>
              </a:tr>
              <a:tr h="370840">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ctr"/>
                      <a:r>
                        <a:rPr lang="en-US" sz="1200" b="0" i="0">
                          <a:solidFill>
                            <a:schemeClr val="bg1"/>
                          </a:solidFill>
                          <a:latin typeface="Segoe UI" panose="020B0502040204020203" pitchFamily="34" charset="0"/>
                          <a:cs typeface="Segoe UI" panose="020B0502040204020203" pitchFamily="34" charset="0"/>
                        </a:rPr>
                        <a:t>Most M365 1st party connectors allowed; certain actions blocked</a:t>
                      </a:r>
                    </a:p>
                  </a:txBody>
                  <a:tcPr marT="137160" marB="137160" anchor="ctr">
                    <a:lnL w="12700" cmpd="sng">
                      <a:noFill/>
                    </a:lnL>
                    <a:lnR w="12700" cmpd="sng">
                      <a:noFill/>
                    </a:lnR>
                    <a:lnT w="19050" cap="flat" cmpd="sng" algn="ctr">
                      <a:solidFill>
                        <a:srgbClr val="347B9B"/>
                      </a:solidFill>
                      <a:prstDash val="solid"/>
                      <a:round/>
                      <a:headEnd type="none" w="med" len="med"/>
                      <a:tailEnd type="none" w="med" len="med"/>
                    </a:lnT>
                    <a:lnB w="19050" cap="flat" cmpd="sng" algn="ctr">
                      <a:solidFill>
                        <a:srgbClr val="347B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1206453"/>
                  </a:ext>
                </a:extLst>
              </a:tr>
              <a:tr h="370840">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ctr"/>
                      <a:r>
                        <a:rPr lang="en-US" sz="1200" b="0" i="0">
                          <a:solidFill>
                            <a:schemeClr val="bg1"/>
                          </a:solidFill>
                          <a:latin typeface="Segoe UI" panose="020B0502040204020203" pitchFamily="34" charset="0"/>
                          <a:cs typeface="Segoe UI" panose="020B0502040204020203" pitchFamily="34" charset="0"/>
                        </a:rPr>
                        <a:t>Inactivity-based lifecycle</a:t>
                      </a:r>
                    </a:p>
                  </a:txBody>
                  <a:tcPr marT="137160" marB="137160" anchor="ctr">
                    <a:lnL w="12700" cmpd="sng">
                      <a:noFill/>
                    </a:lnL>
                    <a:lnR w="12700" cmpd="sng">
                      <a:noFill/>
                    </a:lnR>
                    <a:lnT w="19050" cap="flat" cmpd="sng" algn="ctr">
                      <a:solidFill>
                        <a:srgbClr val="347B9B"/>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0197069"/>
                  </a:ext>
                </a:extLst>
              </a:tr>
            </a:tbl>
          </a:graphicData>
        </a:graphic>
      </p:graphicFrame>
      <p:sp>
        <p:nvSpPr>
          <p:cNvPr id="14" name="Rounded Rectangle 9">
            <a:extLst>
              <a:ext uri="{FF2B5EF4-FFF2-40B4-BE49-F238E27FC236}">
                <a16:creationId xmlns:a16="http://schemas.microsoft.com/office/drawing/2014/main" id="{CA8D312E-297A-00D1-DF3B-A94F1812D09F}"/>
              </a:ext>
              <a:ext uri="{C183D7F6-B498-43B3-948B-1728B52AA6E4}">
                <adec:decorative xmlns:adec="http://schemas.microsoft.com/office/drawing/2017/decorative" val="1"/>
              </a:ext>
            </a:extLst>
          </p:cNvPr>
          <p:cNvSpPr/>
          <p:nvPr/>
        </p:nvSpPr>
        <p:spPr>
          <a:xfrm>
            <a:off x="4485443" y="1936422"/>
            <a:ext cx="3285036" cy="4001700"/>
          </a:xfrm>
          <a:prstGeom prst="roundRect">
            <a:avLst>
              <a:gd name="adj" fmla="val 3240"/>
            </a:avLst>
          </a:prstGeom>
          <a:noFill/>
          <a:ln w="25400" cap="flat" cmpd="sng" algn="ctr">
            <a:gradFill>
              <a:gsLst>
                <a:gs pos="28700">
                  <a:srgbClr val="B22CAF"/>
                </a:gs>
                <a:gs pos="62639">
                  <a:srgbClr val="FF33CC"/>
                </a:gs>
                <a:gs pos="0">
                  <a:srgbClr val="2DB6FF"/>
                </a:gs>
                <a:gs pos="100000">
                  <a:schemeClr val="accent2"/>
                </a:gs>
              </a:gsLst>
              <a:lin ang="1980000" scaled="0"/>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15" name="TextBox 14">
            <a:extLst>
              <a:ext uri="{FF2B5EF4-FFF2-40B4-BE49-F238E27FC236}">
                <a16:creationId xmlns:a16="http://schemas.microsoft.com/office/drawing/2014/main" id="{2B5EEEA9-F002-F649-A0C1-156CA1CE8DB3}"/>
              </a:ext>
            </a:extLst>
          </p:cNvPr>
          <p:cNvSpPr txBox="1"/>
          <p:nvPr/>
        </p:nvSpPr>
        <p:spPr>
          <a:xfrm>
            <a:off x="4500121" y="1072072"/>
            <a:ext cx="3191756" cy="369332"/>
          </a:xfrm>
          <a:prstGeom prst="rect">
            <a:avLst/>
          </a:prstGeom>
          <a:noFill/>
        </p:spPr>
        <p:txBody>
          <a:bodyPr wrap="square">
            <a:spAutoFit/>
          </a:bodyPr>
          <a:lstStyle/>
          <a:p>
            <a:pPr algn="ctr">
              <a:defRPr/>
            </a:pPr>
            <a:r>
              <a:rPr lang="en-US" b="1">
                <a:solidFill>
                  <a:srgbClr val="FFFFFF"/>
                </a:solidFill>
                <a:latin typeface="Segoe UI"/>
              </a:rPr>
              <a:t>Team Collaboration</a:t>
            </a:r>
          </a:p>
        </p:txBody>
      </p:sp>
      <p:sp>
        <p:nvSpPr>
          <p:cNvPr id="16" name="TextBox 15">
            <a:extLst>
              <a:ext uri="{FF2B5EF4-FFF2-40B4-BE49-F238E27FC236}">
                <a16:creationId xmlns:a16="http://schemas.microsoft.com/office/drawing/2014/main" id="{7A69721D-2298-05B2-0D58-0335588F4594}"/>
              </a:ext>
            </a:extLst>
          </p:cNvPr>
          <p:cNvSpPr txBox="1"/>
          <p:nvPr/>
        </p:nvSpPr>
        <p:spPr>
          <a:xfrm>
            <a:off x="4485443" y="2703325"/>
            <a:ext cx="3191756" cy="646331"/>
          </a:xfrm>
          <a:prstGeom prst="rect">
            <a:avLst/>
          </a:prstGeom>
          <a:noFill/>
        </p:spPr>
        <p:txBody>
          <a:bodyPr wrap="square" rtlCol="0">
            <a:spAutoFit/>
          </a:bodyPr>
          <a:lstStyle/>
          <a:p>
            <a:pPr algn="ctr">
              <a:defRPr/>
            </a:pPr>
            <a:r>
              <a:rPr lang="en-US" b="1">
                <a:solidFill>
                  <a:srgbClr val="FFFFFF"/>
                </a:solidFill>
                <a:latin typeface="Segoe UI"/>
              </a:rPr>
              <a:t>Dataverse for Teams Environments</a:t>
            </a:r>
          </a:p>
        </p:txBody>
      </p:sp>
      <p:graphicFrame>
        <p:nvGraphicFramePr>
          <p:cNvPr id="17" name="Table 16">
            <a:extLst>
              <a:ext uri="{FF2B5EF4-FFF2-40B4-BE49-F238E27FC236}">
                <a16:creationId xmlns:a16="http://schemas.microsoft.com/office/drawing/2014/main" id="{01FC2A39-A033-1F19-6C0F-3C5128F426D2}"/>
              </a:ext>
            </a:extLst>
          </p:cNvPr>
          <p:cNvGraphicFramePr>
            <a:graphicFrameLocks noGrp="1"/>
          </p:cNvGraphicFramePr>
          <p:nvPr>
            <p:extLst>
              <p:ext uri="{D42A27DB-BD31-4B8C-83A1-F6EECF244321}">
                <p14:modId xmlns:p14="http://schemas.microsoft.com/office/powerpoint/2010/main" val="3198673202"/>
              </p:ext>
            </p:extLst>
          </p:nvPr>
        </p:nvGraphicFramePr>
        <p:xfrm>
          <a:off x="4749829" y="3389249"/>
          <a:ext cx="2756263" cy="2011680"/>
        </p:xfrm>
        <a:graphic>
          <a:graphicData uri="http://schemas.openxmlformats.org/drawingml/2006/table">
            <a:tbl>
              <a:tblPr firstRow="1" bandRow="1"/>
              <a:tblGrid>
                <a:gridCol w="2756263">
                  <a:extLst>
                    <a:ext uri="{9D8B030D-6E8A-4147-A177-3AD203B41FA5}">
                      <a16:colId xmlns:a16="http://schemas.microsoft.com/office/drawing/2014/main" val="97731813"/>
                    </a:ext>
                  </a:extLst>
                </a:gridCol>
              </a:tblGrid>
              <a:tr h="370840">
                <a:tc>
                  <a:txBody>
                    <a:bodyPr/>
                    <a:lstStyle>
                      <a:lvl1pPr marL="0" algn="l" defTabSz="914400" rtl="0" eaLnBrk="1" latinLnBrk="0" hangingPunct="1">
                        <a:defRPr sz="1800" b="1" kern="1200">
                          <a:solidFill>
                            <a:schemeClr val="lt1"/>
                          </a:solidFill>
                          <a:latin typeface="Segoe UI"/>
                        </a:defRPr>
                      </a:lvl1pPr>
                      <a:lvl2pPr marL="457200" algn="l" defTabSz="914400" rtl="0" eaLnBrk="1" latinLnBrk="0" hangingPunct="1">
                        <a:defRPr sz="1800" b="1" kern="1200">
                          <a:solidFill>
                            <a:schemeClr val="lt1"/>
                          </a:solidFill>
                          <a:latin typeface="Segoe UI"/>
                        </a:defRPr>
                      </a:lvl2pPr>
                      <a:lvl3pPr marL="914400" algn="l" defTabSz="914400" rtl="0" eaLnBrk="1" latinLnBrk="0" hangingPunct="1">
                        <a:defRPr sz="1800" b="1" kern="1200">
                          <a:solidFill>
                            <a:schemeClr val="lt1"/>
                          </a:solidFill>
                          <a:latin typeface="Segoe UI"/>
                        </a:defRPr>
                      </a:lvl3pPr>
                      <a:lvl4pPr marL="1371600" algn="l" defTabSz="914400" rtl="0" eaLnBrk="1" latinLnBrk="0" hangingPunct="1">
                        <a:defRPr sz="1800" b="1" kern="1200">
                          <a:solidFill>
                            <a:schemeClr val="lt1"/>
                          </a:solidFill>
                          <a:latin typeface="Segoe UI"/>
                        </a:defRPr>
                      </a:lvl4pPr>
                      <a:lvl5pPr marL="1828800" algn="l" defTabSz="914400" rtl="0" eaLnBrk="1" latinLnBrk="0" hangingPunct="1">
                        <a:defRPr sz="1800" b="1" kern="1200">
                          <a:solidFill>
                            <a:schemeClr val="lt1"/>
                          </a:solidFill>
                          <a:latin typeface="Segoe UI"/>
                        </a:defRPr>
                      </a:lvl5pPr>
                      <a:lvl6pPr marL="2286000" algn="l" defTabSz="914400" rtl="0" eaLnBrk="1" latinLnBrk="0" hangingPunct="1">
                        <a:defRPr sz="1800" b="1" kern="1200">
                          <a:solidFill>
                            <a:schemeClr val="lt1"/>
                          </a:solidFill>
                          <a:latin typeface="Segoe UI"/>
                        </a:defRPr>
                      </a:lvl6pPr>
                      <a:lvl7pPr marL="2743200" algn="l" defTabSz="914400" rtl="0" eaLnBrk="1" latinLnBrk="0" hangingPunct="1">
                        <a:defRPr sz="1800" b="1" kern="1200">
                          <a:solidFill>
                            <a:schemeClr val="lt1"/>
                          </a:solidFill>
                          <a:latin typeface="Segoe UI"/>
                        </a:defRPr>
                      </a:lvl7pPr>
                      <a:lvl8pPr marL="3200400" algn="l" defTabSz="914400" rtl="0" eaLnBrk="1" latinLnBrk="0" hangingPunct="1">
                        <a:defRPr sz="1800" b="1" kern="1200">
                          <a:solidFill>
                            <a:schemeClr val="lt1"/>
                          </a:solidFill>
                          <a:latin typeface="Segoe UI"/>
                        </a:defRPr>
                      </a:lvl8pPr>
                      <a:lvl9pPr marL="3657600" algn="l" defTabSz="914400" rtl="0" eaLnBrk="1" latinLnBrk="0" hangingPunct="1">
                        <a:defRPr sz="1800" b="1" kern="1200">
                          <a:solidFill>
                            <a:schemeClr val="lt1"/>
                          </a:solidFill>
                          <a:latin typeface="Segoe UI"/>
                        </a:defRPr>
                      </a:lvl9pPr>
                    </a:lstStyle>
                    <a:p>
                      <a:pPr algn="ctr"/>
                      <a:r>
                        <a:rPr lang="en-US" sz="1200" b="0" i="0">
                          <a:solidFill>
                            <a:schemeClr val="bg1"/>
                          </a:solidFill>
                          <a:latin typeface="Segoe UI" panose="020B0502040204020203" pitchFamily="34" charset="0"/>
                          <a:cs typeface="Segoe UI" panose="020B0502040204020203" pitchFamily="34" charset="0"/>
                        </a:rPr>
                        <a:t>Self-provisioned</a:t>
                      </a:r>
                    </a:p>
                  </a:txBody>
                  <a:tcPr marT="137160" marB="137160" anchor="ctr">
                    <a:lnL w="12700" cmpd="sng">
                      <a:noFill/>
                    </a:lnL>
                    <a:lnR w="12700" cmpd="sng">
                      <a:noFill/>
                    </a:lnR>
                    <a:lnT w="12700" cmpd="sng">
                      <a:noFill/>
                    </a:lnT>
                    <a:lnB w="19050" cap="flat" cmpd="sng" algn="ctr">
                      <a:solidFill>
                        <a:srgbClr val="347B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7473342"/>
                  </a:ext>
                </a:extLst>
              </a:tr>
              <a:tr h="370840">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ctr"/>
                      <a:r>
                        <a:rPr lang="en-US" sz="1200" b="0" i="0">
                          <a:solidFill>
                            <a:schemeClr val="bg1"/>
                          </a:solidFill>
                          <a:latin typeface="Segoe UI" panose="020B0502040204020203" pitchFamily="34" charset="0"/>
                          <a:cs typeface="Segoe UI" panose="020B0502040204020203" pitchFamily="34" charset="0"/>
                        </a:rPr>
                        <a:t>Access tied to M365 Group label</a:t>
                      </a:r>
                    </a:p>
                  </a:txBody>
                  <a:tcPr marT="137160" marB="137160" anchor="ctr">
                    <a:lnL w="12700" cmpd="sng">
                      <a:noFill/>
                    </a:lnL>
                    <a:lnR w="12700" cmpd="sng">
                      <a:noFill/>
                    </a:lnR>
                    <a:lnT w="19050" cap="flat" cmpd="sng" algn="ctr">
                      <a:solidFill>
                        <a:srgbClr val="347B9B"/>
                      </a:solidFill>
                      <a:prstDash val="solid"/>
                      <a:round/>
                      <a:headEnd type="none" w="med" len="med"/>
                      <a:tailEnd type="none" w="med" len="med"/>
                    </a:lnT>
                    <a:lnB w="19050" cap="flat" cmpd="sng" algn="ctr">
                      <a:solidFill>
                        <a:srgbClr val="347B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9993044"/>
                  </a:ext>
                </a:extLst>
              </a:tr>
              <a:tr h="370840">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ctr"/>
                      <a:r>
                        <a:rPr lang="en-US" sz="1200" b="0" i="0">
                          <a:solidFill>
                            <a:schemeClr val="bg1"/>
                          </a:solidFill>
                          <a:latin typeface="Segoe UI" panose="020B0502040204020203" pitchFamily="34" charset="0"/>
                          <a:cs typeface="Segoe UI" panose="020B0502040204020203" pitchFamily="34" charset="0"/>
                        </a:rPr>
                        <a:t>Most 1st party connectors allowed; certain actions blocked</a:t>
                      </a:r>
                    </a:p>
                  </a:txBody>
                  <a:tcPr marT="137160" marB="137160" anchor="ctr">
                    <a:lnL w="12700" cmpd="sng">
                      <a:noFill/>
                    </a:lnL>
                    <a:lnR w="12700" cmpd="sng">
                      <a:noFill/>
                    </a:lnR>
                    <a:lnT w="19050" cap="flat" cmpd="sng" algn="ctr">
                      <a:solidFill>
                        <a:srgbClr val="347B9B"/>
                      </a:solidFill>
                      <a:prstDash val="solid"/>
                      <a:round/>
                      <a:headEnd type="none" w="med" len="med"/>
                      <a:tailEnd type="none" w="med" len="med"/>
                    </a:lnT>
                    <a:lnB w="19050" cap="flat" cmpd="sng" algn="ctr">
                      <a:solidFill>
                        <a:srgbClr val="347B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1206453"/>
                  </a:ext>
                </a:extLst>
              </a:tr>
              <a:tr h="370840">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ctr"/>
                      <a:r>
                        <a:rPr lang="en-US" sz="1200" b="0" i="0">
                          <a:solidFill>
                            <a:schemeClr val="bg1"/>
                          </a:solidFill>
                          <a:latin typeface="Segoe UI" panose="020B0502040204020203" pitchFamily="34" charset="0"/>
                          <a:cs typeface="Segoe UI" panose="020B0502040204020203" pitchFamily="34" charset="0"/>
                        </a:rPr>
                        <a:t>Inactivity-based lifecycle</a:t>
                      </a:r>
                    </a:p>
                  </a:txBody>
                  <a:tcPr marT="137160" marB="137160" anchor="ctr">
                    <a:lnL w="12700" cmpd="sng">
                      <a:noFill/>
                    </a:lnL>
                    <a:lnR w="12700" cmpd="sng">
                      <a:noFill/>
                    </a:lnR>
                    <a:lnT w="19050" cap="flat" cmpd="sng" algn="ctr">
                      <a:solidFill>
                        <a:srgbClr val="347B9B"/>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0197069"/>
                  </a:ext>
                </a:extLst>
              </a:tr>
            </a:tbl>
          </a:graphicData>
        </a:graphic>
      </p:graphicFrame>
      <p:sp>
        <p:nvSpPr>
          <p:cNvPr id="18" name="TextBox 17">
            <a:extLst>
              <a:ext uri="{FF2B5EF4-FFF2-40B4-BE49-F238E27FC236}">
                <a16:creationId xmlns:a16="http://schemas.microsoft.com/office/drawing/2014/main" id="{4638A7F9-14B9-1F28-511E-930DE6584C3A}"/>
              </a:ext>
            </a:extLst>
          </p:cNvPr>
          <p:cNvSpPr txBox="1"/>
          <p:nvPr/>
        </p:nvSpPr>
        <p:spPr>
          <a:xfrm>
            <a:off x="7720246" y="1072072"/>
            <a:ext cx="3764917" cy="369332"/>
          </a:xfrm>
          <a:prstGeom prst="rect">
            <a:avLst/>
          </a:prstGeom>
          <a:noFill/>
        </p:spPr>
        <p:txBody>
          <a:bodyPr wrap="square">
            <a:spAutoFit/>
          </a:bodyPr>
          <a:lstStyle/>
          <a:p>
            <a:pPr algn="ctr">
              <a:defRPr/>
            </a:pPr>
            <a:r>
              <a:rPr lang="en-US" b="1">
                <a:solidFill>
                  <a:srgbClr val="FFFFFF"/>
                </a:solidFill>
                <a:latin typeface="Segoe UI"/>
              </a:rPr>
              <a:t>Enterprise Development</a:t>
            </a:r>
          </a:p>
        </p:txBody>
      </p:sp>
      <p:sp>
        <p:nvSpPr>
          <p:cNvPr id="19" name="TextBox 18">
            <a:extLst>
              <a:ext uri="{FF2B5EF4-FFF2-40B4-BE49-F238E27FC236}">
                <a16:creationId xmlns:a16="http://schemas.microsoft.com/office/drawing/2014/main" id="{5F88064A-931D-8140-FC15-74C4732E1301}"/>
              </a:ext>
            </a:extLst>
          </p:cNvPr>
          <p:cNvSpPr txBox="1"/>
          <p:nvPr/>
        </p:nvSpPr>
        <p:spPr>
          <a:xfrm>
            <a:off x="8126857" y="2670730"/>
            <a:ext cx="2951694" cy="646331"/>
          </a:xfrm>
          <a:prstGeom prst="rect">
            <a:avLst/>
          </a:prstGeom>
          <a:noFill/>
        </p:spPr>
        <p:txBody>
          <a:bodyPr wrap="square" rtlCol="0">
            <a:spAutoFit/>
          </a:bodyPr>
          <a:lstStyle/>
          <a:p>
            <a:pPr algn="ctr">
              <a:defRPr/>
            </a:pPr>
            <a:r>
              <a:rPr lang="en-US" b="1">
                <a:solidFill>
                  <a:srgbClr val="FFFFFF"/>
                </a:solidFill>
                <a:latin typeface="Segoe UI"/>
              </a:rPr>
              <a:t>Sandbox &amp;</a:t>
            </a:r>
          </a:p>
          <a:p>
            <a:pPr algn="ctr">
              <a:defRPr/>
            </a:pPr>
            <a:r>
              <a:rPr lang="en-US" b="1">
                <a:solidFill>
                  <a:srgbClr val="FFFFFF"/>
                </a:solidFill>
                <a:latin typeface="Segoe UI"/>
              </a:rPr>
              <a:t>Production Environments</a:t>
            </a:r>
          </a:p>
        </p:txBody>
      </p:sp>
      <p:grpSp>
        <p:nvGrpSpPr>
          <p:cNvPr id="20" name="Group 19">
            <a:extLst>
              <a:ext uri="{FF2B5EF4-FFF2-40B4-BE49-F238E27FC236}">
                <a16:creationId xmlns:a16="http://schemas.microsoft.com/office/drawing/2014/main" id="{95E6A888-D045-60F4-C7B7-EEBFED2D033D}"/>
              </a:ext>
              <a:ext uri="{C183D7F6-B498-43B3-948B-1728B52AA6E4}">
                <adec:decorative xmlns:adec="http://schemas.microsoft.com/office/drawing/2017/decorative" val="1"/>
              </a:ext>
            </a:extLst>
          </p:cNvPr>
          <p:cNvGrpSpPr/>
          <p:nvPr/>
        </p:nvGrpSpPr>
        <p:grpSpPr>
          <a:xfrm>
            <a:off x="5629574" y="1520263"/>
            <a:ext cx="996772" cy="996772"/>
            <a:chOff x="5595267" y="1318788"/>
            <a:chExt cx="996772" cy="996772"/>
          </a:xfrm>
        </p:grpSpPr>
        <p:sp>
          <p:nvSpPr>
            <p:cNvPr id="21" name="Oval 20">
              <a:extLst>
                <a:ext uri="{FF2B5EF4-FFF2-40B4-BE49-F238E27FC236}">
                  <a16:creationId xmlns:a16="http://schemas.microsoft.com/office/drawing/2014/main" id="{127450AF-9BEE-4EA8-2F53-886683655A98}"/>
                </a:ext>
              </a:extLst>
            </p:cNvPr>
            <p:cNvSpPr/>
            <p:nvPr/>
          </p:nvSpPr>
          <p:spPr>
            <a:xfrm>
              <a:off x="5595267" y="1318788"/>
              <a:ext cx="996772" cy="996772"/>
            </a:xfrm>
            <a:prstGeom prst="ellipse">
              <a:avLst/>
            </a:prstGeom>
            <a:solidFill>
              <a:srgbClr val="2CB6FF"/>
            </a:solidFill>
            <a:ln w="12700" cap="flat" cmpd="sng" algn="ctr">
              <a:solidFill>
                <a:srgbClr val="091F2C"/>
              </a:solidFill>
              <a:prstDash val="solid"/>
            </a:ln>
            <a:effectLst>
              <a:outerShdw blurRad="190500" dist="38100" dir="5400000" algn="t" rotWithShape="0">
                <a:srgbClr val="C5B4E3">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pic>
          <p:nvPicPr>
            <p:cNvPr id="22" name="Graphic 21" descr="Users outline">
              <a:extLst>
                <a:ext uri="{FF2B5EF4-FFF2-40B4-BE49-F238E27FC236}">
                  <a16:creationId xmlns:a16="http://schemas.microsoft.com/office/drawing/2014/main" id="{27798C97-A8ED-1530-515A-F0C014821DD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721552" y="1446005"/>
              <a:ext cx="719537" cy="719537"/>
            </a:xfrm>
            <a:prstGeom prst="rect">
              <a:avLst/>
            </a:prstGeom>
          </p:spPr>
        </p:pic>
      </p:grpSp>
      <p:grpSp>
        <p:nvGrpSpPr>
          <p:cNvPr id="23" name="Group 22">
            <a:extLst>
              <a:ext uri="{FF2B5EF4-FFF2-40B4-BE49-F238E27FC236}">
                <a16:creationId xmlns:a16="http://schemas.microsoft.com/office/drawing/2014/main" id="{3B78E196-7447-16AD-CDA1-E7D1D03FB00C}"/>
              </a:ext>
              <a:ext uri="{C183D7F6-B498-43B3-948B-1728B52AA6E4}">
                <adec:decorative xmlns:adec="http://schemas.microsoft.com/office/drawing/2017/decorative" val="1"/>
              </a:ext>
            </a:extLst>
          </p:cNvPr>
          <p:cNvGrpSpPr/>
          <p:nvPr/>
        </p:nvGrpSpPr>
        <p:grpSpPr>
          <a:xfrm>
            <a:off x="9104320" y="1506715"/>
            <a:ext cx="996772" cy="996772"/>
            <a:chOff x="9071687" y="1325657"/>
            <a:chExt cx="996772" cy="996772"/>
          </a:xfrm>
        </p:grpSpPr>
        <p:sp>
          <p:nvSpPr>
            <p:cNvPr id="24" name="Oval 23">
              <a:extLst>
                <a:ext uri="{FF2B5EF4-FFF2-40B4-BE49-F238E27FC236}">
                  <a16:creationId xmlns:a16="http://schemas.microsoft.com/office/drawing/2014/main" id="{0BD67F21-AF31-21FD-F9A1-2C47241DF926}"/>
                </a:ext>
              </a:extLst>
            </p:cNvPr>
            <p:cNvSpPr/>
            <p:nvPr/>
          </p:nvSpPr>
          <p:spPr>
            <a:xfrm>
              <a:off x="9071687" y="1325657"/>
              <a:ext cx="996772" cy="996772"/>
            </a:xfrm>
            <a:prstGeom prst="ellipse">
              <a:avLst/>
            </a:prstGeom>
            <a:solidFill>
              <a:srgbClr val="2CB6FF"/>
            </a:solidFill>
            <a:ln w="12700" cap="flat" cmpd="sng" algn="ctr">
              <a:solidFill>
                <a:srgbClr val="091F2C"/>
              </a:solidFill>
              <a:prstDash val="solid"/>
            </a:ln>
            <a:effectLst>
              <a:outerShdw blurRad="190500" dist="38100" dir="5400000" algn="t" rotWithShape="0">
                <a:srgbClr val="C5B4E3">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pic>
          <p:nvPicPr>
            <p:cNvPr id="25" name="Graphic 24" descr="Network outline">
              <a:extLst>
                <a:ext uri="{FF2B5EF4-FFF2-40B4-BE49-F238E27FC236}">
                  <a16:creationId xmlns:a16="http://schemas.microsoft.com/office/drawing/2014/main" id="{3540A13C-00F6-6126-AEDF-69A5C060D7C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210304" y="1421784"/>
              <a:ext cx="719537" cy="719537"/>
            </a:xfrm>
            <a:prstGeom prst="rect">
              <a:avLst/>
            </a:prstGeom>
          </p:spPr>
        </p:pic>
      </p:grpSp>
      <p:graphicFrame>
        <p:nvGraphicFramePr>
          <p:cNvPr id="26" name="Table 25">
            <a:extLst>
              <a:ext uri="{FF2B5EF4-FFF2-40B4-BE49-F238E27FC236}">
                <a16:creationId xmlns:a16="http://schemas.microsoft.com/office/drawing/2014/main" id="{52FAEB8C-A451-AA5C-A0AA-C3A0C492865E}"/>
              </a:ext>
            </a:extLst>
          </p:cNvPr>
          <p:cNvGraphicFramePr>
            <a:graphicFrameLocks noGrp="1"/>
          </p:cNvGraphicFramePr>
          <p:nvPr>
            <p:extLst>
              <p:ext uri="{D42A27DB-BD31-4B8C-83A1-F6EECF244321}">
                <p14:modId xmlns:p14="http://schemas.microsoft.com/office/powerpoint/2010/main" val="3438073591"/>
              </p:ext>
            </p:extLst>
          </p:nvPr>
        </p:nvGraphicFramePr>
        <p:xfrm>
          <a:off x="8179470" y="3389249"/>
          <a:ext cx="2756263" cy="2194560"/>
        </p:xfrm>
        <a:graphic>
          <a:graphicData uri="http://schemas.openxmlformats.org/drawingml/2006/table">
            <a:tbl>
              <a:tblPr firstRow="1" bandRow="1"/>
              <a:tblGrid>
                <a:gridCol w="2756263">
                  <a:extLst>
                    <a:ext uri="{9D8B030D-6E8A-4147-A177-3AD203B41FA5}">
                      <a16:colId xmlns:a16="http://schemas.microsoft.com/office/drawing/2014/main" val="97731813"/>
                    </a:ext>
                  </a:extLst>
                </a:gridCol>
              </a:tblGrid>
              <a:tr h="370840">
                <a:tc>
                  <a:txBody>
                    <a:bodyPr/>
                    <a:lstStyle>
                      <a:lvl1pPr marL="0" algn="l" defTabSz="914400" rtl="0" eaLnBrk="1" latinLnBrk="0" hangingPunct="1">
                        <a:defRPr sz="1800" b="1" kern="1200">
                          <a:solidFill>
                            <a:schemeClr val="lt1"/>
                          </a:solidFill>
                          <a:latin typeface="Segoe UI"/>
                        </a:defRPr>
                      </a:lvl1pPr>
                      <a:lvl2pPr marL="457200" algn="l" defTabSz="914400" rtl="0" eaLnBrk="1" latinLnBrk="0" hangingPunct="1">
                        <a:defRPr sz="1800" b="1" kern="1200">
                          <a:solidFill>
                            <a:schemeClr val="lt1"/>
                          </a:solidFill>
                          <a:latin typeface="Segoe UI"/>
                        </a:defRPr>
                      </a:lvl2pPr>
                      <a:lvl3pPr marL="914400" algn="l" defTabSz="914400" rtl="0" eaLnBrk="1" latinLnBrk="0" hangingPunct="1">
                        <a:defRPr sz="1800" b="1" kern="1200">
                          <a:solidFill>
                            <a:schemeClr val="lt1"/>
                          </a:solidFill>
                          <a:latin typeface="Segoe UI"/>
                        </a:defRPr>
                      </a:lvl3pPr>
                      <a:lvl4pPr marL="1371600" algn="l" defTabSz="914400" rtl="0" eaLnBrk="1" latinLnBrk="0" hangingPunct="1">
                        <a:defRPr sz="1800" b="1" kern="1200">
                          <a:solidFill>
                            <a:schemeClr val="lt1"/>
                          </a:solidFill>
                          <a:latin typeface="Segoe UI"/>
                        </a:defRPr>
                      </a:lvl4pPr>
                      <a:lvl5pPr marL="1828800" algn="l" defTabSz="914400" rtl="0" eaLnBrk="1" latinLnBrk="0" hangingPunct="1">
                        <a:defRPr sz="1800" b="1" kern="1200">
                          <a:solidFill>
                            <a:schemeClr val="lt1"/>
                          </a:solidFill>
                          <a:latin typeface="Segoe UI"/>
                        </a:defRPr>
                      </a:lvl5pPr>
                      <a:lvl6pPr marL="2286000" algn="l" defTabSz="914400" rtl="0" eaLnBrk="1" latinLnBrk="0" hangingPunct="1">
                        <a:defRPr sz="1800" b="1" kern="1200">
                          <a:solidFill>
                            <a:schemeClr val="lt1"/>
                          </a:solidFill>
                          <a:latin typeface="Segoe UI"/>
                        </a:defRPr>
                      </a:lvl6pPr>
                      <a:lvl7pPr marL="2743200" algn="l" defTabSz="914400" rtl="0" eaLnBrk="1" latinLnBrk="0" hangingPunct="1">
                        <a:defRPr sz="1800" b="1" kern="1200">
                          <a:solidFill>
                            <a:schemeClr val="lt1"/>
                          </a:solidFill>
                          <a:latin typeface="Segoe UI"/>
                        </a:defRPr>
                      </a:lvl7pPr>
                      <a:lvl8pPr marL="3200400" algn="l" defTabSz="914400" rtl="0" eaLnBrk="1" latinLnBrk="0" hangingPunct="1">
                        <a:defRPr sz="1800" b="1" kern="1200">
                          <a:solidFill>
                            <a:schemeClr val="lt1"/>
                          </a:solidFill>
                          <a:latin typeface="Segoe UI"/>
                        </a:defRPr>
                      </a:lvl8pPr>
                      <a:lvl9pPr marL="3657600" algn="l" defTabSz="914400" rtl="0" eaLnBrk="1" latinLnBrk="0" hangingPunct="1">
                        <a:defRPr sz="1800" b="1" kern="1200">
                          <a:solidFill>
                            <a:schemeClr val="lt1"/>
                          </a:solidFill>
                          <a:latin typeface="Segoe UI"/>
                        </a:defRPr>
                      </a:lvl9pPr>
                    </a:lstStyle>
                    <a:p>
                      <a:pPr algn="ctr"/>
                      <a:r>
                        <a:rPr lang="en-US" sz="1200" b="0" i="0">
                          <a:solidFill>
                            <a:schemeClr val="bg1"/>
                          </a:solidFill>
                          <a:latin typeface="Segoe UI" panose="020B0502040204020203" pitchFamily="34" charset="0"/>
                          <a:cs typeface="Segoe UI" panose="020B0502040204020203" pitchFamily="34" charset="0"/>
                        </a:rPr>
                        <a:t>Request process for provisioning</a:t>
                      </a:r>
                    </a:p>
                  </a:txBody>
                  <a:tcPr marT="137160" marB="137160" anchor="ctr">
                    <a:lnL w="12700" cmpd="sng">
                      <a:noFill/>
                    </a:lnL>
                    <a:lnR w="12700" cmpd="sng">
                      <a:noFill/>
                    </a:lnR>
                    <a:lnT w="12700" cmpd="sng">
                      <a:noFill/>
                    </a:lnT>
                    <a:lnB w="19050" cap="flat" cmpd="sng" algn="ctr">
                      <a:solidFill>
                        <a:srgbClr val="347B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7473342"/>
                  </a:ext>
                </a:extLst>
              </a:tr>
              <a:tr h="370840">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ctr"/>
                      <a:r>
                        <a:rPr lang="en-US" sz="1200" b="0" i="0">
                          <a:solidFill>
                            <a:schemeClr val="bg1"/>
                          </a:solidFill>
                          <a:latin typeface="Segoe UI" panose="020B0502040204020203" pitchFamily="34" charset="0"/>
                          <a:cs typeface="Segoe UI" panose="020B0502040204020203" pitchFamily="34" charset="0"/>
                        </a:rPr>
                        <a:t>Additional management policies &amp; compliance reviews</a:t>
                      </a:r>
                    </a:p>
                  </a:txBody>
                  <a:tcPr marT="137160" marB="137160" anchor="ctr">
                    <a:lnL w="12700" cmpd="sng">
                      <a:noFill/>
                    </a:lnL>
                    <a:lnR w="12700" cmpd="sng">
                      <a:noFill/>
                    </a:lnR>
                    <a:lnT w="19050" cap="flat" cmpd="sng" algn="ctr">
                      <a:solidFill>
                        <a:srgbClr val="347B9B"/>
                      </a:solidFill>
                      <a:prstDash val="solid"/>
                      <a:round/>
                      <a:headEnd type="none" w="med" len="med"/>
                      <a:tailEnd type="none" w="med" len="med"/>
                    </a:lnT>
                    <a:lnB w="19050" cap="flat" cmpd="sng" algn="ctr">
                      <a:solidFill>
                        <a:srgbClr val="347B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9993044"/>
                  </a:ext>
                </a:extLst>
              </a:tr>
              <a:tr h="370840">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ctr"/>
                      <a:r>
                        <a:rPr lang="en-US" sz="1200" b="0" i="0">
                          <a:solidFill>
                            <a:schemeClr val="bg1"/>
                          </a:solidFill>
                          <a:latin typeface="Segoe UI" panose="020B0502040204020203" pitchFamily="34" charset="0"/>
                          <a:cs typeface="Segoe UI" panose="020B0502040204020203" pitchFamily="34" charset="0"/>
                        </a:rPr>
                        <a:t>All 1st party connectors allowed by default, custom policies by request</a:t>
                      </a:r>
                    </a:p>
                  </a:txBody>
                  <a:tcPr marT="137160" marB="137160" anchor="ctr">
                    <a:lnL w="12700" cmpd="sng">
                      <a:noFill/>
                    </a:lnL>
                    <a:lnR w="12700" cmpd="sng">
                      <a:noFill/>
                    </a:lnR>
                    <a:lnT w="19050" cap="flat" cmpd="sng" algn="ctr">
                      <a:solidFill>
                        <a:srgbClr val="347B9B"/>
                      </a:solidFill>
                      <a:prstDash val="solid"/>
                      <a:round/>
                      <a:headEnd type="none" w="med" len="med"/>
                      <a:tailEnd type="none" w="med" len="med"/>
                    </a:lnT>
                    <a:lnB w="19050" cap="flat" cmpd="sng" algn="ctr">
                      <a:solidFill>
                        <a:srgbClr val="347B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1206453"/>
                  </a:ext>
                </a:extLst>
              </a:tr>
              <a:tr h="370840">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ctr"/>
                      <a:r>
                        <a:rPr lang="en-US" sz="1200" b="0" i="0">
                          <a:solidFill>
                            <a:schemeClr val="bg1"/>
                          </a:solidFill>
                          <a:latin typeface="Segoe UI" panose="020B0502040204020203" pitchFamily="34" charset="0"/>
                          <a:cs typeface="Segoe UI" panose="020B0502040204020203" pitchFamily="34" charset="0"/>
                        </a:rPr>
                        <a:t>Attestation-based lifecycle</a:t>
                      </a:r>
                    </a:p>
                  </a:txBody>
                  <a:tcPr marT="137160" marB="137160" anchor="ctr">
                    <a:lnL w="12700" cmpd="sng">
                      <a:noFill/>
                    </a:lnL>
                    <a:lnR w="12700" cmpd="sng">
                      <a:noFill/>
                    </a:lnR>
                    <a:lnT w="19050" cap="flat" cmpd="sng" algn="ctr">
                      <a:solidFill>
                        <a:srgbClr val="347B9B"/>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0197069"/>
                  </a:ext>
                </a:extLst>
              </a:tr>
            </a:tbl>
          </a:graphicData>
        </a:graphic>
      </p:graphicFrame>
    </p:spTree>
    <p:extLst>
      <p:ext uri="{BB962C8B-B14F-4D97-AF65-F5344CB8AC3E}">
        <p14:creationId xmlns:p14="http://schemas.microsoft.com/office/powerpoint/2010/main" val="257574680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F47B8-BB99-DA86-D7EB-EE8BE8A067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31F8EA-FC51-91A2-0617-A8DFD1761047}"/>
              </a:ext>
            </a:extLst>
          </p:cNvPr>
          <p:cNvSpPr>
            <a:spLocks noGrp="1"/>
          </p:cNvSpPr>
          <p:nvPr>
            <p:ph type="title"/>
          </p:nvPr>
        </p:nvSpPr>
        <p:spPr/>
        <p:txBody>
          <a:bodyPr/>
          <a:lstStyle/>
          <a:p>
            <a:r>
              <a:rPr lang="en-US"/>
              <a:t>Connectors </a:t>
            </a:r>
            <a:r>
              <a:rPr lang="en-US" sz="4400" b="0" spc="-50">
                <a:ln w="3175">
                  <a:noFill/>
                </a:ln>
                <a:latin typeface="Segoe UI Semibold"/>
              </a:rPr>
              <a:t>–</a:t>
            </a:r>
            <a:r>
              <a:rPr lang="en-US"/>
              <a:t> What we Allow</a:t>
            </a:r>
          </a:p>
        </p:txBody>
      </p:sp>
      <p:sp>
        <p:nvSpPr>
          <p:cNvPr id="3" name="Rounded Rectangle 9">
            <a:extLst>
              <a:ext uri="{FF2B5EF4-FFF2-40B4-BE49-F238E27FC236}">
                <a16:creationId xmlns:a16="http://schemas.microsoft.com/office/drawing/2014/main" id="{204A2127-4DEB-11F1-DC78-B8F6467B8516}"/>
              </a:ext>
              <a:ext uri="{C183D7F6-B498-43B3-948B-1728B52AA6E4}">
                <adec:decorative xmlns:adec="http://schemas.microsoft.com/office/drawing/2017/decorative" val="1"/>
              </a:ext>
            </a:extLst>
          </p:cNvPr>
          <p:cNvSpPr/>
          <p:nvPr/>
        </p:nvSpPr>
        <p:spPr>
          <a:xfrm>
            <a:off x="1029103" y="1936422"/>
            <a:ext cx="3285036" cy="4001700"/>
          </a:xfrm>
          <a:prstGeom prst="roundRect">
            <a:avLst>
              <a:gd name="adj" fmla="val 3240"/>
            </a:avLst>
          </a:prstGeom>
          <a:noFill/>
          <a:ln w="25400" cap="flat" cmpd="sng" algn="ctr">
            <a:gradFill>
              <a:gsLst>
                <a:gs pos="28700">
                  <a:srgbClr val="B22CAF"/>
                </a:gs>
                <a:gs pos="62639">
                  <a:srgbClr val="FF33CC"/>
                </a:gs>
                <a:gs pos="0">
                  <a:srgbClr val="2DB6FF"/>
                </a:gs>
                <a:gs pos="100000">
                  <a:schemeClr val="accent2"/>
                </a:gs>
              </a:gsLst>
              <a:lin ang="1980000" scaled="0"/>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7" name="Rounded Rectangle 9">
            <a:extLst>
              <a:ext uri="{FF2B5EF4-FFF2-40B4-BE49-F238E27FC236}">
                <a16:creationId xmlns:a16="http://schemas.microsoft.com/office/drawing/2014/main" id="{278275AB-E196-06A9-C050-584C9C617EA4}"/>
              </a:ext>
              <a:ext uri="{C183D7F6-B498-43B3-948B-1728B52AA6E4}">
                <adec:decorative xmlns:adec="http://schemas.microsoft.com/office/drawing/2017/decorative" val="1"/>
              </a:ext>
            </a:extLst>
          </p:cNvPr>
          <p:cNvSpPr/>
          <p:nvPr/>
        </p:nvSpPr>
        <p:spPr>
          <a:xfrm>
            <a:off x="7915084" y="1936422"/>
            <a:ext cx="3285036" cy="4001700"/>
          </a:xfrm>
          <a:prstGeom prst="roundRect">
            <a:avLst>
              <a:gd name="adj" fmla="val 3240"/>
            </a:avLst>
          </a:prstGeom>
          <a:noFill/>
          <a:ln w="25400" cap="flat" cmpd="sng" algn="ctr">
            <a:gradFill>
              <a:gsLst>
                <a:gs pos="28700">
                  <a:srgbClr val="B22CAF"/>
                </a:gs>
                <a:gs pos="62639">
                  <a:srgbClr val="FF33CC"/>
                </a:gs>
                <a:gs pos="0">
                  <a:srgbClr val="2DB6FF"/>
                </a:gs>
                <a:gs pos="100000">
                  <a:schemeClr val="accent2"/>
                </a:gs>
              </a:gsLst>
              <a:lin ang="1980000" scaled="0"/>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8" name="TextBox 7">
            <a:extLst>
              <a:ext uri="{FF2B5EF4-FFF2-40B4-BE49-F238E27FC236}">
                <a16:creationId xmlns:a16="http://schemas.microsoft.com/office/drawing/2014/main" id="{7AD64DD7-AED3-1E1A-C822-173B43337822}"/>
              </a:ext>
              <a:ext uri="{C183D7F6-B498-43B3-948B-1728B52AA6E4}">
                <adec:decorative xmlns:adec="http://schemas.microsoft.com/office/drawing/2017/decorative" val="1"/>
              </a:ext>
            </a:extLst>
          </p:cNvPr>
          <p:cNvSpPr txBox="1"/>
          <p:nvPr/>
        </p:nvSpPr>
        <p:spPr>
          <a:xfrm>
            <a:off x="1485796" y="6141073"/>
            <a:ext cx="1212385" cy="338554"/>
          </a:xfrm>
          <a:prstGeom prst="rect">
            <a:avLst/>
          </a:prstGeom>
          <a:noFill/>
        </p:spPr>
        <p:txBody>
          <a:bodyPr wrap="square">
            <a:spAutoFit/>
          </a:bodyPr>
          <a:lstStyle/>
          <a:p>
            <a:pPr algn="ctr">
              <a:defRPr/>
            </a:pPr>
            <a:r>
              <a:rPr lang="en-US" sz="1600">
                <a:solidFill>
                  <a:srgbClr val="FFFFFF"/>
                </a:solidFill>
                <a:latin typeface="Segoe UI"/>
              </a:rPr>
              <a:t>Lower risk</a:t>
            </a:r>
          </a:p>
        </p:txBody>
      </p:sp>
      <p:sp>
        <p:nvSpPr>
          <p:cNvPr id="9" name="TextBox 8">
            <a:extLst>
              <a:ext uri="{FF2B5EF4-FFF2-40B4-BE49-F238E27FC236}">
                <a16:creationId xmlns:a16="http://schemas.microsoft.com/office/drawing/2014/main" id="{B5FF8CA7-8E65-2BEB-9E2E-26AA700AFE80}"/>
              </a:ext>
              <a:ext uri="{C183D7F6-B498-43B3-948B-1728B52AA6E4}">
                <adec:decorative xmlns:adec="http://schemas.microsoft.com/office/drawing/2017/decorative" val="1"/>
              </a:ext>
            </a:extLst>
          </p:cNvPr>
          <p:cNvSpPr txBox="1"/>
          <p:nvPr/>
        </p:nvSpPr>
        <p:spPr>
          <a:xfrm>
            <a:off x="9396645" y="6114265"/>
            <a:ext cx="1448896" cy="338554"/>
          </a:xfrm>
          <a:prstGeom prst="rect">
            <a:avLst/>
          </a:prstGeom>
          <a:noFill/>
        </p:spPr>
        <p:txBody>
          <a:bodyPr wrap="square">
            <a:spAutoFit/>
          </a:bodyPr>
          <a:lstStyle/>
          <a:p>
            <a:pPr algn="ctr">
              <a:defRPr/>
            </a:pPr>
            <a:r>
              <a:rPr lang="en-US" sz="1600">
                <a:solidFill>
                  <a:srgbClr val="FFFFFF"/>
                </a:solidFill>
                <a:latin typeface="Segoe UI"/>
              </a:rPr>
              <a:t>Higher risk</a:t>
            </a:r>
          </a:p>
        </p:txBody>
      </p:sp>
      <p:sp>
        <p:nvSpPr>
          <p:cNvPr id="10" name="Arrow: Right 9">
            <a:extLst>
              <a:ext uri="{FF2B5EF4-FFF2-40B4-BE49-F238E27FC236}">
                <a16:creationId xmlns:a16="http://schemas.microsoft.com/office/drawing/2014/main" id="{EE9EAD19-6D5B-74B9-4296-4E3BE7837E99}"/>
              </a:ext>
              <a:ext uri="{C183D7F6-B498-43B3-948B-1728B52AA6E4}">
                <adec:decorative xmlns:adec="http://schemas.microsoft.com/office/drawing/2017/decorative" val="1"/>
              </a:ext>
            </a:extLst>
          </p:cNvPr>
          <p:cNvSpPr/>
          <p:nvPr/>
        </p:nvSpPr>
        <p:spPr bwMode="auto">
          <a:xfrm>
            <a:off x="2942459" y="6208509"/>
            <a:ext cx="6307081" cy="203683"/>
          </a:xfrm>
          <a:prstGeom prst="rightArrow">
            <a:avLst>
              <a:gd name="adj1" fmla="val 50000"/>
              <a:gd name="adj2" fmla="val 95544"/>
            </a:avLst>
          </a:prstGeom>
          <a:gradFill flip="none" rotWithShape="1">
            <a:gsLst>
              <a:gs pos="0">
                <a:srgbClr val="9C2029"/>
              </a:gs>
              <a:gs pos="2000">
                <a:srgbClr val="FF33CC"/>
              </a:gs>
              <a:gs pos="98000">
                <a:srgbClr val="0B87DE"/>
              </a:gs>
              <a:gs pos="46000">
                <a:srgbClr val="B22CAF"/>
              </a:gs>
            </a:gsLst>
            <a:lin ang="10800000" scaled="0"/>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 name="TextBox 10">
            <a:extLst>
              <a:ext uri="{FF2B5EF4-FFF2-40B4-BE49-F238E27FC236}">
                <a16:creationId xmlns:a16="http://schemas.microsoft.com/office/drawing/2014/main" id="{A9496578-B0C0-A815-ACAF-16F29759380F}"/>
              </a:ext>
            </a:extLst>
          </p:cNvPr>
          <p:cNvSpPr txBox="1"/>
          <p:nvPr/>
        </p:nvSpPr>
        <p:spPr>
          <a:xfrm>
            <a:off x="1102303" y="1072072"/>
            <a:ext cx="3191756" cy="369332"/>
          </a:xfrm>
          <a:prstGeom prst="rect">
            <a:avLst/>
          </a:prstGeom>
          <a:noFill/>
        </p:spPr>
        <p:txBody>
          <a:bodyPr wrap="square">
            <a:spAutoFit/>
          </a:bodyPr>
          <a:lstStyle/>
          <a:p>
            <a:pPr algn="ctr">
              <a:defRPr/>
            </a:pPr>
            <a:r>
              <a:rPr lang="en-US" b="1">
                <a:solidFill>
                  <a:srgbClr val="FFFFFF"/>
                </a:solidFill>
                <a:latin typeface="Segoe UI"/>
              </a:rPr>
              <a:t>Agent Builder</a:t>
            </a:r>
          </a:p>
        </p:txBody>
      </p:sp>
      <p:graphicFrame>
        <p:nvGraphicFramePr>
          <p:cNvPr id="13" name="Table 12">
            <a:extLst>
              <a:ext uri="{FF2B5EF4-FFF2-40B4-BE49-F238E27FC236}">
                <a16:creationId xmlns:a16="http://schemas.microsoft.com/office/drawing/2014/main" id="{A95D6240-9864-58B1-E66C-3D3463BD77DF}"/>
              </a:ext>
            </a:extLst>
          </p:cNvPr>
          <p:cNvGraphicFramePr>
            <a:graphicFrameLocks noGrp="1"/>
          </p:cNvGraphicFramePr>
          <p:nvPr>
            <p:extLst>
              <p:ext uri="{D42A27DB-BD31-4B8C-83A1-F6EECF244321}">
                <p14:modId xmlns:p14="http://schemas.microsoft.com/office/powerpoint/2010/main" val="2512506311"/>
              </p:ext>
            </p:extLst>
          </p:nvPr>
        </p:nvGraphicFramePr>
        <p:xfrm>
          <a:off x="1320050" y="3012053"/>
          <a:ext cx="2756263" cy="2377440"/>
        </p:xfrm>
        <a:graphic>
          <a:graphicData uri="http://schemas.openxmlformats.org/drawingml/2006/table">
            <a:tbl>
              <a:tblPr firstRow="1" bandRow="1"/>
              <a:tblGrid>
                <a:gridCol w="2756263">
                  <a:extLst>
                    <a:ext uri="{9D8B030D-6E8A-4147-A177-3AD203B41FA5}">
                      <a16:colId xmlns:a16="http://schemas.microsoft.com/office/drawing/2014/main" val="97731813"/>
                    </a:ext>
                  </a:extLst>
                </a:gridCol>
              </a:tblGrid>
              <a:tr h="370840">
                <a:tc>
                  <a:txBody>
                    <a:bodyPr/>
                    <a:lstStyle/>
                    <a:p>
                      <a:pPr algn="ctr"/>
                      <a:r>
                        <a:rPr lang="en-US" sz="1400" b="0" i="0">
                          <a:solidFill>
                            <a:schemeClr val="bg1"/>
                          </a:solidFill>
                          <a:latin typeface="Segoe UI" panose="020B0502040204020203" pitchFamily="34" charset="0"/>
                          <a:cs typeface="Segoe UI" panose="020B0502040204020203" pitchFamily="34" charset="0"/>
                        </a:rPr>
                        <a:t>AI Knowledge Sources and Graph connectors allowed; data stays on-tenant</a:t>
                      </a:r>
                    </a:p>
                  </a:txBody>
                  <a:tcPr marT="137160" marB="137160" anchor="ctr">
                    <a:lnL w="12700" cmpd="sng">
                      <a:noFill/>
                    </a:lnL>
                    <a:lnR w="12700" cmpd="sng">
                      <a:noFill/>
                    </a:lnR>
                    <a:lnT w="12700" cmpd="sng">
                      <a:noFill/>
                    </a:lnT>
                    <a:lnB w="19050" cap="flat" cmpd="sng" algn="ctr">
                      <a:solidFill>
                        <a:srgbClr val="347B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7473342"/>
                  </a:ext>
                </a:extLst>
              </a:tr>
              <a:tr h="370840">
                <a:tc>
                  <a:txBody>
                    <a:bodyPr/>
                    <a:lstStyle/>
                    <a:p>
                      <a:pPr algn="ctr"/>
                      <a:r>
                        <a:rPr lang="en-US" sz="1400" b="0" i="0">
                          <a:solidFill>
                            <a:schemeClr val="bg1"/>
                          </a:solidFill>
                          <a:latin typeface="Segoe UI" panose="020B0502040204020203" pitchFamily="34" charset="0"/>
                          <a:cs typeface="Segoe UI" panose="020B0502040204020203" pitchFamily="34" charset="0"/>
                        </a:rPr>
                        <a:t>Simple agents; ungated sharing </a:t>
                      </a:r>
                    </a:p>
                  </a:txBody>
                  <a:tcPr marT="137160" marB="137160" anchor="ctr">
                    <a:lnL w="12700" cmpd="sng">
                      <a:noFill/>
                    </a:lnL>
                    <a:lnR w="12700" cmpd="sng">
                      <a:noFill/>
                    </a:lnR>
                    <a:lnT w="19050" cap="flat" cmpd="sng" algn="ctr">
                      <a:solidFill>
                        <a:srgbClr val="347B9B"/>
                      </a:solidFill>
                      <a:prstDash val="solid"/>
                      <a:round/>
                      <a:headEnd type="none" w="med" len="med"/>
                      <a:tailEnd type="none" w="med" len="med"/>
                    </a:lnT>
                    <a:lnB w="19050" cap="flat" cmpd="sng" algn="ctr">
                      <a:solidFill>
                        <a:srgbClr val="347B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9993044"/>
                  </a:ext>
                </a:extLst>
              </a:tr>
              <a:tr h="370840">
                <a:tc>
                  <a:txBody>
                    <a:bodyPr/>
                    <a:lstStyle/>
                    <a:p>
                      <a:pPr algn="ctr"/>
                      <a:endParaRPr lang="en-US" sz="1400" b="0" i="0">
                        <a:solidFill>
                          <a:schemeClr val="bg1"/>
                        </a:solidFill>
                        <a:latin typeface="Segoe UI" panose="020B0502040204020203" pitchFamily="34" charset="0"/>
                        <a:cs typeface="Segoe UI" panose="020B0502040204020203" pitchFamily="34" charset="0"/>
                      </a:endParaRPr>
                    </a:p>
                  </a:txBody>
                  <a:tcPr marT="137160" marB="137160" anchor="ctr">
                    <a:lnL w="12700" cmpd="sng">
                      <a:noFill/>
                    </a:lnL>
                    <a:lnR w="12700" cmpd="sng">
                      <a:noFill/>
                    </a:lnR>
                    <a:lnT w="19050" cap="flat" cmpd="sng" algn="ctr">
                      <a:solidFill>
                        <a:srgbClr val="347B9B"/>
                      </a:solidFill>
                      <a:prstDash val="solid"/>
                      <a:round/>
                      <a:headEnd type="none" w="med" len="med"/>
                      <a:tailEnd type="none" w="med" len="med"/>
                    </a:lnT>
                    <a:lnB w="19050" cap="flat" cmpd="sng" algn="ctr">
                      <a:solidFill>
                        <a:srgbClr val="347B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1206453"/>
                  </a:ext>
                </a:extLst>
              </a:tr>
              <a:tr h="370840">
                <a:tc>
                  <a:txBody>
                    <a:bodyPr/>
                    <a:lstStyle/>
                    <a:p>
                      <a:pPr algn="ctr"/>
                      <a:endParaRPr lang="en-US" sz="1400" b="0" i="0">
                        <a:solidFill>
                          <a:schemeClr val="bg1"/>
                        </a:solidFill>
                        <a:latin typeface="Segoe UI" panose="020B0502040204020203" pitchFamily="34" charset="0"/>
                        <a:cs typeface="Segoe UI" panose="020B0502040204020203" pitchFamily="34" charset="0"/>
                      </a:endParaRPr>
                    </a:p>
                  </a:txBody>
                  <a:tcPr marT="137160" marB="137160" anchor="ctr">
                    <a:lnL w="12700" cmpd="sng">
                      <a:noFill/>
                    </a:lnL>
                    <a:lnR w="12700" cmpd="sng">
                      <a:noFill/>
                    </a:lnR>
                    <a:lnT w="19050" cap="flat" cmpd="sng" algn="ctr">
                      <a:solidFill>
                        <a:srgbClr val="347B9B"/>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0197069"/>
                  </a:ext>
                </a:extLst>
              </a:tr>
            </a:tbl>
          </a:graphicData>
        </a:graphic>
      </p:graphicFrame>
      <p:sp>
        <p:nvSpPr>
          <p:cNvPr id="14" name="Rounded Rectangle 9">
            <a:extLst>
              <a:ext uri="{FF2B5EF4-FFF2-40B4-BE49-F238E27FC236}">
                <a16:creationId xmlns:a16="http://schemas.microsoft.com/office/drawing/2014/main" id="{B27DE1F0-95C8-B9A2-EFE6-4C3C6AA9F384}"/>
              </a:ext>
              <a:ext uri="{C183D7F6-B498-43B3-948B-1728B52AA6E4}">
                <adec:decorative xmlns:adec="http://schemas.microsoft.com/office/drawing/2017/decorative" val="1"/>
              </a:ext>
            </a:extLst>
          </p:cNvPr>
          <p:cNvSpPr/>
          <p:nvPr/>
        </p:nvSpPr>
        <p:spPr>
          <a:xfrm>
            <a:off x="4485443" y="1936422"/>
            <a:ext cx="3285036" cy="4001700"/>
          </a:xfrm>
          <a:prstGeom prst="roundRect">
            <a:avLst>
              <a:gd name="adj" fmla="val 3240"/>
            </a:avLst>
          </a:prstGeom>
          <a:noFill/>
          <a:ln w="25400" cap="flat" cmpd="sng" algn="ctr">
            <a:gradFill>
              <a:gsLst>
                <a:gs pos="28700">
                  <a:srgbClr val="B22CAF"/>
                </a:gs>
                <a:gs pos="62639">
                  <a:srgbClr val="FF33CC"/>
                </a:gs>
                <a:gs pos="0">
                  <a:srgbClr val="2DB6FF"/>
                </a:gs>
                <a:gs pos="100000">
                  <a:schemeClr val="accent2"/>
                </a:gs>
              </a:gsLst>
              <a:lin ang="1980000" scaled="0"/>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15" name="TextBox 14">
            <a:extLst>
              <a:ext uri="{FF2B5EF4-FFF2-40B4-BE49-F238E27FC236}">
                <a16:creationId xmlns:a16="http://schemas.microsoft.com/office/drawing/2014/main" id="{765BC355-966E-8993-6563-756AFA14D8BA}"/>
              </a:ext>
            </a:extLst>
          </p:cNvPr>
          <p:cNvSpPr txBox="1"/>
          <p:nvPr/>
        </p:nvSpPr>
        <p:spPr>
          <a:xfrm>
            <a:off x="4500121" y="1072072"/>
            <a:ext cx="3191756" cy="369332"/>
          </a:xfrm>
          <a:prstGeom prst="rect">
            <a:avLst/>
          </a:prstGeom>
          <a:noFill/>
        </p:spPr>
        <p:txBody>
          <a:bodyPr wrap="square">
            <a:spAutoFit/>
          </a:bodyPr>
          <a:lstStyle/>
          <a:p>
            <a:pPr algn="ctr">
              <a:defRPr/>
            </a:pPr>
            <a:r>
              <a:rPr lang="en-US" b="1">
                <a:solidFill>
                  <a:srgbClr val="FFFFFF"/>
                </a:solidFill>
                <a:latin typeface="Segoe UI"/>
              </a:rPr>
              <a:t>Personal Agents</a:t>
            </a:r>
          </a:p>
        </p:txBody>
      </p:sp>
      <p:graphicFrame>
        <p:nvGraphicFramePr>
          <p:cNvPr id="17" name="Table 16">
            <a:extLst>
              <a:ext uri="{FF2B5EF4-FFF2-40B4-BE49-F238E27FC236}">
                <a16:creationId xmlns:a16="http://schemas.microsoft.com/office/drawing/2014/main" id="{7D08DAE3-16A5-D331-A6C3-E2C85979F4A5}"/>
              </a:ext>
            </a:extLst>
          </p:cNvPr>
          <p:cNvGraphicFramePr>
            <a:graphicFrameLocks noGrp="1"/>
          </p:cNvGraphicFramePr>
          <p:nvPr>
            <p:extLst>
              <p:ext uri="{D42A27DB-BD31-4B8C-83A1-F6EECF244321}">
                <p14:modId xmlns:p14="http://schemas.microsoft.com/office/powerpoint/2010/main" val="3445250826"/>
              </p:ext>
            </p:extLst>
          </p:nvPr>
        </p:nvGraphicFramePr>
        <p:xfrm>
          <a:off x="4749829" y="3012053"/>
          <a:ext cx="2756263" cy="2804160"/>
        </p:xfrm>
        <a:graphic>
          <a:graphicData uri="http://schemas.openxmlformats.org/drawingml/2006/table">
            <a:tbl>
              <a:tblPr firstRow="1" bandRow="1"/>
              <a:tblGrid>
                <a:gridCol w="2756263">
                  <a:extLst>
                    <a:ext uri="{9D8B030D-6E8A-4147-A177-3AD203B41FA5}">
                      <a16:colId xmlns:a16="http://schemas.microsoft.com/office/drawing/2014/main" val="97731813"/>
                    </a:ext>
                  </a:extLst>
                </a:gridCol>
              </a:tblGrid>
              <a:tr h="370840">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400" b="0" i="0">
                          <a:solidFill>
                            <a:schemeClr val="bg1"/>
                          </a:solidFill>
                          <a:latin typeface="Segoe UI" panose="020B0502040204020203" pitchFamily="34" charset="0"/>
                          <a:cs typeface="Segoe UI" panose="020B0502040204020203" pitchFamily="34" charset="0"/>
                        </a:rPr>
                        <a:t>Most 1st party connectors allowed; certain actions blocked</a:t>
                      </a:r>
                    </a:p>
                  </a:txBody>
                  <a:tcPr marT="137160" marB="137160" anchor="ctr">
                    <a:lnL w="12700" cmpd="sng">
                      <a:noFill/>
                    </a:lnL>
                    <a:lnR w="12700" cmpd="sng">
                      <a:noFill/>
                    </a:lnR>
                    <a:lnT w="12700" cmpd="sng">
                      <a:noFill/>
                    </a:lnT>
                    <a:lnB w="19050" cap="flat" cmpd="sng" algn="ctr">
                      <a:solidFill>
                        <a:srgbClr val="347B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7473342"/>
                  </a:ext>
                </a:extLst>
              </a:tr>
              <a:tr h="370840">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400" b="0" i="0">
                          <a:solidFill>
                            <a:schemeClr val="bg1"/>
                          </a:solidFill>
                          <a:latin typeface="Segoe UI" panose="020B0502040204020203" pitchFamily="34" charset="0"/>
                          <a:cs typeface="Segoe UI" panose="020B0502040204020203" pitchFamily="34" charset="0"/>
                        </a:rPr>
                        <a:t>Single owner, no sharing</a:t>
                      </a:r>
                    </a:p>
                  </a:txBody>
                  <a:tcPr marT="137160" marB="137160" anchor="ctr">
                    <a:lnL w="12700" cmpd="sng">
                      <a:noFill/>
                    </a:lnL>
                    <a:lnR w="12700" cmpd="sng">
                      <a:noFill/>
                    </a:lnR>
                    <a:lnT w="19050" cap="flat" cmpd="sng" algn="ctr">
                      <a:solidFill>
                        <a:srgbClr val="347B9B"/>
                      </a:solidFill>
                      <a:prstDash val="solid"/>
                      <a:round/>
                      <a:headEnd type="none" w="med" len="med"/>
                      <a:tailEnd type="none" w="med" len="med"/>
                    </a:lnT>
                    <a:lnB w="19050" cap="flat" cmpd="sng" algn="ctr">
                      <a:solidFill>
                        <a:srgbClr val="347B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9993044"/>
                  </a:ext>
                </a:extLst>
              </a:tr>
              <a:tr h="370840">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400" b="1" i="0">
                          <a:solidFill>
                            <a:schemeClr val="bg1"/>
                          </a:solidFill>
                          <a:latin typeface="Segoe UI" panose="020B0502040204020203" pitchFamily="34" charset="0"/>
                          <a:cs typeface="Segoe UI" panose="020B0502040204020203" pitchFamily="34" charset="0"/>
                        </a:rPr>
                        <a:t>Connectors</a:t>
                      </a:r>
                      <a:r>
                        <a:rPr lang="en-US" sz="1400" b="0" i="0">
                          <a:solidFill>
                            <a:schemeClr val="bg1"/>
                          </a:solidFill>
                          <a:latin typeface="Segoe UI" panose="020B0502040204020203" pitchFamily="34" charset="0"/>
                          <a:cs typeface="Segoe UI" panose="020B0502040204020203" pitchFamily="34" charset="0"/>
                        </a:rPr>
                        <a:t>: M365 (1</a:t>
                      </a:r>
                      <a:r>
                        <a:rPr lang="en-US" sz="1400" b="0" i="0" baseline="30000">
                          <a:solidFill>
                            <a:schemeClr val="bg1"/>
                          </a:solidFill>
                          <a:latin typeface="Segoe UI" panose="020B0502040204020203" pitchFamily="34" charset="0"/>
                          <a:cs typeface="Segoe UI" panose="020B0502040204020203" pitchFamily="34" charset="0"/>
                        </a:rPr>
                        <a:t>st</a:t>
                      </a:r>
                      <a:r>
                        <a:rPr lang="en-US" sz="1400" b="0" i="0">
                          <a:solidFill>
                            <a:schemeClr val="bg1"/>
                          </a:solidFill>
                          <a:latin typeface="Segoe UI" panose="020B0502040204020203" pitchFamily="34" charset="0"/>
                          <a:cs typeface="Segoe UI" panose="020B0502040204020203" pitchFamily="34" charset="0"/>
                        </a:rPr>
                        <a:t> Party), Power Platform, AI Knowledge Sources, Data &amp; Analytics, DevOps, Limited Public</a:t>
                      </a:r>
                    </a:p>
                  </a:txBody>
                  <a:tcPr marT="137160" marB="137160" anchor="ctr">
                    <a:lnL w="12700" cmpd="sng">
                      <a:noFill/>
                    </a:lnL>
                    <a:lnR w="12700" cmpd="sng">
                      <a:noFill/>
                    </a:lnR>
                    <a:lnT w="19050" cap="flat" cmpd="sng" algn="ctr">
                      <a:solidFill>
                        <a:srgbClr val="347B9B"/>
                      </a:solidFill>
                      <a:prstDash val="solid"/>
                      <a:round/>
                      <a:headEnd type="none" w="med" len="med"/>
                      <a:tailEnd type="none" w="med" len="med"/>
                    </a:lnT>
                    <a:lnB w="19050" cap="flat" cmpd="sng" algn="ctr">
                      <a:solidFill>
                        <a:srgbClr val="347B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1206453"/>
                  </a:ext>
                </a:extLst>
              </a:tr>
              <a:tr h="370840">
                <a:tc>
                  <a:txBody>
                    <a:bodyPr/>
                    <a:lstStyle/>
                    <a:p>
                      <a:pPr algn="ctr"/>
                      <a:endParaRPr lang="en-US" sz="1400" b="0" i="0">
                        <a:solidFill>
                          <a:schemeClr val="bg1"/>
                        </a:solidFill>
                        <a:latin typeface="Segoe UI" panose="020B0502040204020203" pitchFamily="34" charset="0"/>
                        <a:cs typeface="Segoe UI" panose="020B0502040204020203" pitchFamily="34" charset="0"/>
                      </a:endParaRPr>
                    </a:p>
                  </a:txBody>
                  <a:tcPr marT="137160" marB="137160" anchor="ctr">
                    <a:lnL w="12700" cmpd="sng">
                      <a:noFill/>
                    </a:lnL>
                    <a:lnR w="12700" cmpd="sng">
                      <a:noFill/>
                    </a:lnR>
                    <a:lnT w="19050" cap="flat" cmpd="sng" algn="ctr">
                      <a:solidFill>
                        <a:srgbClr val="347B9B"/>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0197069"/>
                  </a:ext>
                </a:extLst>
              </a:tr>
            </a:tbl>
          </a:graphicData>
        </a:graphic>
      </p:graphicFrame>
      <p:sp>
        <p:nvSpPr>
          <p:cNvPr id="18" name="TextBox 17">
            <a:extLst>
              <a:ext uri="{FF2B5EF4-FFF2-40B4-BE49-F238E27FC236}">
                <a16:creationId xmlns:a16="http://schemas.microsoft.com/office/drawing/2014/main" id="{7E162BF7-6C30-BB25-6239-DD852202B08C}"/>
              </a:ext>
            </a:extLst>
          </p:cNvPr>
          <p:cNvSpPr txBox="1"/>
          <p:nvPr/>
        </p:nvSpPr>
        <p:spPr>
          <a:xfrm>
            <a:off x="7720246" y="1072072"/>
            <a:ext cx="3764917" cy="369332"/>
          </a:xfrm>
          <a:prstGeom prst="rect">
            <a:avLst/>
          </a:prstGeom>
          <a:noFill/>
        </p:spPr>
        <p:txBody>
          <a:bodyPr wrap="square">
            <a:spAutoFit/>
          </a:bodyPr>
          <a:lstStyle/>
          <a:p>
            <a:pPr algn="ctr">
              <a:defRPr/>
            </a:pPr>
            <a:r>
              <a:rPr lang="en-US" b="1">
                <a:solidFill>
                  <a:srgbClr val="FFFFFF"/>
                </a:solidFill>
                <a:latin typeface="Segoe UI"/>
              </a:rPr>
              <a:t>Enterprise Agents</a:t>
            </a:r>
          </a:p>
        </p:txBody>
      </p:sp>
      <p:grpSp>
        <p:nvGrpSpPr>
          <p:cNvPr id="20" name="Group 19">
            <a:extLst>
              <a:ext uri="{FF2B5EF4-FFF2-40B4-BE49-F238E27FC236}">
                <a16:creationId xmlns:a16="http://schemas.microsoft.com/office/drawing/2014/main" id="{AF6ABA23-F9CD-EB87-E9F0-5B054B6DE8A5}"/>
              </a:ext>
              <a:ext uri="{C183D7F6-B498-43B3-948B-1728B52AA6E4}">
                <adec:decorative xmlns:adec="http://schemas.microsoft.com/office/drawing/2017/decorative" val="1"/>
              </a:ext>
            </a:extLst>
          </p:cNvPr>
          <p:cNvGrpSpPr/>
          <p:nvPr/>
        </p:nvGrpSpPr>
        <p:grpSpPr>
          <a:xfrm>
            <a:off x="2199795" y="1520263"/>
            <a:ext cx="996772" cy="996772"/>
            <a:chOff x="5595267" y="1318788"/>
            <a:chExt cx="996772" cy="996772"/>
          </a:xfrm>
        </p:grpSpPr>
        <p:sp>
          <p:nvSpPr>
            <p:cNvPr id="21" name="Oval 20">
              <a:extLst>
                <a:ext uri="{FF2B5EF4-FFF2-40B4-BE49-F238E27FC236}">
                  <a16:creationId xmlns:a16="http://schemas.microsoft.com/office/drawing/2014/main" id="{9B1A0459-3CD5-5D69-926A-79966D2AF75A}"/>
                </a:ext>
              </a:extLst>
            </p:cNvPr>
            <p:cNvSpPr/>
            <p:nvPr/>
          </p:nvSpPr>
          <p:spPr>
            <a:xfrm>
              <a:off x="5595267" y="1318788"/>
              <a:ext cx="996772" cy="996772"/>
            </a:xfrm>
            <a:prstGeom prst="ellipse">
              <a:avLst/>
            </a:prstGeom>
            <a:solidFill>
              <a:srgbClr val="2CB6FF"/>
            </a:solidFill>
            <a:ln w="12700" cap="flat" cmpd="sng" algn="ctr">
              <a:solidFill>
                <a:srgbClr val="091F2C"/>
              </a:solidFill>
              <a:prstDash val="solid"/>
            </a:ln>
            <a:effectLst>
              <a:outerShdw blurRad="190500" dist="38100" dir="5400000" algn="t" rotWithShape="0">
                <a:srgbClr val="C5B4E3">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pic>
          <p:nvPicPr>
            <p:cNvPr id="22" name="Graphic 21" descr="Users outline">
              <a:extLst>
                <a:ext uri="{FF2B5EF4-FFF2-40B4-BE49-F238E27FC236}">
                  <a16:creationId xmlns:a16="http://schemas.microsoft.com/office/drawing/2014/main" id="{C95F2BBB-34B2-80CC-9594-79AC951598D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721552" y="1446005"/>
              <a:ext cx="719537" cy="719537"/>
            </a:xfrm>
            <a:prstGeom prst="rect">
              <a:avLst/>
            </a:prstGeom>
          </p:spPr>
        </p:pic>
      </p:grpSp>
      <p:grpSp>
        <p:nvGrpSpPr>
          <p:cNvPr id="23" name="Group 22">
            <a:extLst>
              <a:ext uri="{FF2B5EF4-FFF2-40B4-BE49-F238E27FC236}">
                <a16:creationId xmlns:a16="http://schemas.microsoft.com/office/drawing/2014/main" id="{2A47C398-7A59-18AF-CD18-0653599A7D62}"/>
              </a:ext>
              <a:ext uri="{C183D7F6-B498-43B3-948B-1728B52AA6E4}">
                <adec:decorative xmlns:adec="http://schemas.microsoft.com/office/drawing/2017/decorative" val="1"/>
              </a:ext>
            </a:extLst>
          </p:cNvPr>
          <p:cNvGrpSpPr/>
          <p:nvPr/>
        </p:nvGrpSpPr>
        <p:grpSpPr>
          <a:xfrm>
            <a:off x="9104320" y="1506715"/>
            <a:ext cx="996772" cy="996772"/>
            <a:chOff x="9071687" y="1325657"/>
            <a:chExt cx="996772" cy="996772"/>
          </a:xfrm>
        </p:grpSpPr>
        <p:sp>
          <p:nvSpPr>
            <p:cNvPr id="24" name="Oval 23">
              <a:extLst>
                <a:ext uri="{FF2B5EF4-FFF2-40B4-BE49-F238E27FC236}">
                  <a16:creationId xmlns:a16="http://schemas.microsoft.com/office/drawing/2014/main" id="{103EC421-5273-C8DC-6354-9A65492AA6F7}"/>
                </a:ext>
              </a:extLst>
            </p:cNvPr>
            <p:cNvSpPr/>
            <p:nvPr/>
          </p:nvSpPr>
          <p:spPr>
            <a:xfrm>
              <a:off x="9071687" y="1325657"/>
              <a:ext cx="996772" cy="996772"/>
            </a:xfrm>
            <a:prstGeom prst="ellipse">
              <a:avLst/>
            </a:prstGeom>
            <a:solidFill>
              <a:srgbClr val="2CB6FF"/>
            </a:solidFill>
            <a:ln w="12700" cap="flat" cmpd="sng" algn="ctr">
              <a:solidFill>
                <a:srgbClr val="091F2C"/>
              </a:solidFill>
              <a:prstDash val="solid"/>
            </a:ln>
            <a:effectLst>
              <a:outerShdw blurRad="190500" dist="38100" dir="5400000" algn="t" rotWithShape="0">
                <a:srgbClr val="C5B4E3">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pic>
          <p:nvPicPr>
            <p:cNvPr id="25" name="Graphic 24" descr="Network outline">
              <a:extLst>
                <a:ext uri="{FF2B5EF4-FFF2-40B4-BE49-F238E27FC236}">
                  <a16:creationId xmlns:a16="http://schemas.microsoft.com/office/drawing/2014/main" id="{C0C784E5-B7EE-68A3-9807-EE71D9F2128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210304" y="1421784"/>
              <a:ext cx="719537" cy="719537"/>
            </a:xfrm>
            <a:prstGeom prst="rect">
              <a:avLst/>
            </a:prstGeom>
          </p:spPr>
        </p:pic>
      </p:grpSp>
      <p:graphicFrame>
        <p:nvGraphicFramePr>
          <p:cNvPr id="26" name="Table 25">
            <a:extLst>
              <a:ext uri="{FF2B5EF4-FFF2-40B4-BE49-F238E27FC236}">
                <a16:creationId xmlns:a16="http://schemas.microsoft.com/office/drawing/2014/main" id="{597DEC98-FEF8-07C0-6E72-30B6AC12C32F}"/>
              </a:ext>
            </a:extLst>
          </p:cNvPr>
          <p:cNvGraphicFramePr>
            <a:graphicFrameLocks noGrp="1"/>
          </p:cNvGraphicFramePr>
          <p:nvPr>
            <p:extLst>
              <p:ext uri="{D42A27DB-BD31-4B8C-83A1-F6EECF244321}">
                <p14:modId xmlns:p14="http://schemas.microsoft.com/office/powerpoint/2010/main" val="1227275070"/>
              </p:ext>
            </p:extLst>
          </p:nvPr>
        </p:nvGraphicFramePr>
        <p:xfrm>
          <a:off x="8179470" y="3012053"/>
          <a:ext cx="2756263" cy="2804160"/>
        </p:xfrm>
        <a:graphic>
          <a:graphicData uri="http://schemas.openxmlformats.org/drawingml/2006/table">
            <a:tbl>
              <a:tblPr firstRow="1" bandRow="1"/>
              <a:tblGrid>
                <a:gridCol w="2756263">
                  <a:extLst>
                    <a:ext uri="{9D8B030D-6E8A-4147-A177-3AD203B41FA5}">
                      <a16:colId xmlns:a16="http://schemas.microsoft.com/office/drawing/2014/main" val="97731813"/>
                    </a:ext>
                  </a:extLst>
                </a:gridCol>
              </a:tblGrid>
              <a:tr h="370840">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400" b="0" i="0">
                          <a:solidFill>
                            <a:schemeClr val="bg1"/>
                          </a:solidFill>
                          <a:latin typeface="Segoe UI" panose="020B0502040204020203" pitchFamily="34" charset="0"/>
                          <a:cs typeface="Segoe UI" panose="020B0502040204020203" pitchFamily="34" charset="0"/>
                        </a:rPr>
                        <a:t>All 1st party connectors allowed by default, custom policies by request</a:t>
                      </a:r>
                    </a:p>
                  </a:txBody>
                  <a:tcPr marT="137160" marB="137160" anchor="ctr">
                    <a:lnL w="12700" cmpd="sng">
                      <a:noFill/>
                    </a:lnL>
                    <a:lnR w="12700" cmpd="sng">
                      <a:noFill/>
                    </a:lnR>
                    <a:lnT w="12700" cmpd="sng">
                      <a:noFill/>
                    </a:lnT>
                    <a:lnB w="19050" cap="flat" cmpd="sng" algn="ctr">
                      <a:solidFill>
                        <a:srgbClr val="347B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7473342"/>
                  </a:ext>
                </a:extLst>
              </a:tr>
              <a:tr h="370840">
                <a:tc>
                  <a:txBody>
                    <a:bodyPr/>
                    <a:lstStyle/>
                    <a:p>
                      <a:pPr algn="ctr"/>
                      <a:r>
                        <a:rPr lang="en-US" sz="1400" b="0" i="0">
                          <a:solidFill>
                            <a:schemeClr val="bg1"/>
                          </a:solidFill>
                          <a:latin typeface="Segoe UI" panose="020B0502040204020203" pitchFamily="34" charset="0"/>
                          <a:cs typeface="Segoe UI" panose="020B0502040204020203" pitchFamily="34" charset="0"/>
                        </a:rPr>
                        <a:t>Sharing limits apply on sandbox &amp; production environments</a:t>
                      </a:r>
                    </a:p>
                  </a:txBody>
                  <a:tcPr marT="137160" marB="137160" anchor="ctr">
                    <a:lnL w="12700" cmpd="sng">
                      <a:noFill/>
                    </a:lnL>
                    <a:lnR w="12700" cmpd="sng">
                      <a:noFill/>
                    </a:lnR>
                    <a:lnT w="19050" cap="flat" cmpd="sng" algn="ctr">
                      <a:solidFill>
                        <a:srgbClr val="347B9B"/>
                      </a:solidFill>
                      <a:prstDash val="solid"/>
                      <a:round/>
                      <a:headEnd type="none" w="med" len="med"/>
                      <a:tailEnd type="none" w="med" len="med"/>
                    </a:lnT>
                    <a:lnB w="19050" cap="flat" cmpd="sng" algn="ctr">
                      <a:solidFill>
                        <a:srgbClr val="347B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9993044"/>
                  </a:ext>
                </a:extLst>
              </a:tr>
              <a:tr h="370840">
                <a:tc>
                  <a:txBody>
                    <a:bodyPr/>
                    <a:lstStyle/>
                    <a:p>
                      <a:pPr algn="ctr"/>
                      <a:r>
                        <a:rPr lang="en-US" sz="1400" b="0" i="0">
                          <a:solidFill>
                            <a:schemeClr val="bg1"/>
                          </a:solidFill>
                          <a:latin typeface="Segoe UI" panose="020B0502040204020203" pitchFamily="34" charset="0"/>
                          <a:cs typeface="Segoe UI" panose="020B0502040204020203" pitchFamily="34" charset="0"/>
                        </a:rPr>
                        <a:t>Security &amp; Compliance reviews to share or publish broadly</a:t>
                      </a:r>
                    </a:p>
                  </a:txBody>
                  <a:tcPr marT="137160" marB="137160" anchor="ctr">
                    <a:lnL w="12700" cmpd="sng">
                      <a:noFill/>
                    </a:lnL>
                    <a:lnR w="12700" cmpd="sng">
                      <a:noFill/>
                    </a:lnR>
                    <a:lnT w="19050" cap="flat" cmpd="sng" algn="ctr">
                      <a:solidFill>
                        <a:srgbClr val="347B9B"/>
                      </a:solidFill>
                      <a:prstDash val="solid"/>
                      <a:round/>
                      <a:headEnd type="none" w="med" len="med"/>
                      <a:tailEnd type="none" w="med" len="med"/>
                    </a:lnT>
                    <a:lnB w="19050" cap="flat" cmpd="sng" algn="ctr">
                      <a:solidFill>
                        <a:srgbClr val="347B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1206453"/>
                  </a:ext>
                </a:extLst>
              </a:tr>
              <a:tr h="370840">
                <a:tc>
                  <a:txBody>
                    <a:bodyPr/>
                    <a:lstStyle/>
                    <a:p>
                      <a:pPr algn="ctr"/>
                      <a:endParaRPr lang="en-US" sz="1400" b="0" i="0">
                        <a:solidFill>
                          <a:schemeClr val="bg1"/>
                        </a:solidFill>
                        <a:latin typeface="Segoe UI" panose="020B0502040204020203" pitchFamily="34" charset="0"/>
                        <a:cs typeface="Segoe UI" panose="020B0502040204020203" pitchFamily="34" charset="0"/>
                      </a:endParaRPr>
                    </a:p>
                  </a:txBody>
                  <a:tcPr marT="137160" marB="137160" anchor="ctr">
                    <a:lnL w="12700" cmpd="sng">
                      <a:noFill/>
                    </a:lnL>
                    <a:lnR w="12700" cmpd="sng">
                      <a:noFill/>
                    </a:lnR>
                    <a:lnT w="19050" cap="flat" cmpd="sng" algn="ctr">
                      <a:solidFill>
                        <a:srgbClr val="347B9B"/>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0197069"/>
                  </a:ext>
                </a:extLst>
              </a:tr>
            </a:tbl>
          </a:graphicData>
        </a:graphic>
      </p:graphicFrame>
      <p:grpSp>
        <p:nvGrpSpPr>
          <p:cNvPr id="4" name="Group 3">
            <a:extLst>
              <a:ext uri="{FF2B5EF4-FFF2-40B4-BE49-F238E27FC236}">
                <a16:creationId xmlns:a16="http://schemas.microsoft.com/office/drawing/2014/main" id="{7C82983C-7768-052B-6522-64B715B0DF85}"/>
              </a:ext>
              <a:ext uri="{C183D7F6-B498-43B3-948B-1728B52AA6E4}">
                <adec:decorative xmlns:adec="http://schemas.microsoft.com/office/drawing/2017/decorative" val="1"/>
              </a:ext>
            </a:extLst>
          </p:cNvPr>
          <p:cNvGrpSpPr/>
          <p:nvPr/>
        </p:nvGrpSpPr>
        <p:grpSpPr>
          <a:xfrm>
            <a:off x="5629574" y="1520263"/>
            <a:ext cx="996772" cy="996772"/>
            <a:chOff x="2173235" y="1335932"/>
            <a:chExt cx="996772" cy="996772"/>
          </a:xfrm>
        </p:grpSpPr>
        <p:sp>
          <p:nvSpPr>
            <p:cNvPr id="5" name="Oval 4">
              <a:extLst>
                <a:ext uri="{FF2B5EF4-FFF2-40B4-BE49-F238E27FC236}">
                  <a16:creationId xmlns:a16="http://schemas.microsoft.com/office/drawing/2014/main" id="{E0A8705F-B9D1-3B5B-E146-09FD1449C6FA}"/>
                </a:ext>
              </a:extLst>
            </p:cNvPr>
            <p:cNvSpPr/>
            <p:nvPr/>
          </p:nvSpPr>
          <p:spPr>
            <a:xfrm>
              <a:off x="2173235" y="1335932"/>
              <a:ext cx="996772" cy="996772"/>
            </a:xfrm>
            <a:prstGeom prst="ellipse">
              <a:avLst/>
            </a:prstGeom>
            <a:solidFill>
              <a:srgbClr val="2CB6FF"/>
            </a:solidFill>
            <a:ln w="12700" cap="flat" cmpd="sng" algn="ctr">
              <a:solidFill>
                <a:srgbClr val="091F2C"/>
              </a:solidFill>
              <a:prstDash val="solid"/>
            </a:ln>
            <a:effectLst>
              <a:outerShdw blurRad="190500" dist="38100" dir="5400000" algn="t" rotWithShape="0">
                <a:srgbClr val="C5B4E3">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pic>
          <p:nvPicPr>
            <p:cNvPr id="6" name="Graphic 5" descr="Female Profile outline">
              <a:extLst>
                <a:ext uri="{FF2B5EF4-FFF2-40B4-BE49-F238E27FC236}">
                  <a16:creationId xmlns:a16="http://schemas.microsoft.com/office/drawing/2014/main" id="{8718CA54-D805-C23E-2DC8-D4994EE4C5E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310425" y="1458040"/>
              <a:ext cx="719537" cy="719537"/>
            </a:xfrm>
            <a:prstGeom prst="rect">
              <a:avLst/>
            </a:prstGeom>
          </p:spPr>
        </p:pic>
      </p:grpSp>
    </p:spTree>
    <p:extLst>
      <p:ext uri="{BB962C8B-B14F-4D97-AF65-F5344CB8AC3E}">
        <p14:creationId xmlns:p14="http://schemas.microsoft.com/office/powerpoint/2010/main" val="377268587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96408-80C5-07A6-F5AC-A65AACE4830D}"/>
              </a:ext>
            </a:extLst>
          </p:cNvPr>
          <p:cNvSpPr>
            <a:spLocks noGrp="1"/>
          </p:cNvSpPr>
          <p:nvPr>
            <p:ph type="title"/>
          </p:nvPr>
        </p:nvSpPr>
        <p:spPr/>
        <p:txBody>
          <a:bodyPr/>
          <a:lstStyle/>
          <a:p>
            <a:r>
              <a:rPr lang="en-US"/>
              <a:t>M365 App &amp; Agent Management</a:t>
            </a:r>
          </a:p>
        </p:txBody>
      </p:sp>
      <p:sp>
        <p:nvSpPr>
          <p:cNvPr id="3" name="TextBox 2">
            <a:extLst>
              <a:ext uri="{FF2B5EF4-FFF2-40B4-BE49-F238E27FC236}">
                <a16:creationId xmlns:a16="http://schemas.microsoft.com/office/drawing/2014/main" id="{0E9EC260-C84B-EC3C-E5DC-6B313CC83176}"/>
              </a:ext>
              <a:ext uri="{C183D7F6-B498-43B3-948B-1728B52AA6E4}">
                <adec:decorative xmlns:adec="http://schemas.microsoft.com/office/drawing/2017/decorative" val="1"/>
              </a:ext>
            </a:extLst>
          </p:cNvPr>
          <p:cNvSpPr txBox="1"/>
          <p:nvPr/>
        </p:nvSpPr>
        <p:spPr>
          <a:xfrm>
            <a:off x="2262369" y="253718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Outlook logo" descr="Outlook icon">
            <a:extLst>
              <a:ext uri="{FF2B5EF4-FFF2-40B4-BE49-F238E27FC236}">
                <a16:creationId xmlns:a16="http://schemas.microsoft.com/office/drawing/2014/main" id="{0234EE70-2E7C-FAD7-3582-79E010DCF75C}"/>
              </a:ext>
            </a:extLst>
          </p:cNvPr>
          <p:cNvPicPr>
            <a:picLocks noChangeAspect="1"/>
          </p:cNvPicPr>
          <p:nvPr/>
        </p:nvPicPr>
        <p:blipFill rotWithShape="1">
          <a:blip r:embed="rId3"/>
          <a:srcRect l="24415" t="24415" r="24415" b="24415"/>
          <a:stretch/>
        </p:blipFill>
        <p:spPr>
          <a:xfrm>
            <a:off x="8238320" y="1393272"/>
            <a:ext cx="766388" cy="766386"/>
          </a:xfrm>
          <a:prstGeom prst="rect">
            <a:avLst/>
          </a:prstGeom>
        </p:spPr>
      </p:pic>
      <p:pic>
        <p:nvPicPr>
          <p:cNvPr id="5" name="Office logo" descr="Office client icon">
            <a:extLst>
              <a:ext uri="{FF2B5EF4-FFF2-40B4-BE49-F238E27FC236}">
                <a16:creationId xmlns:a16="http://schemas.microsoft.com/office/drawing/2014/main" id="{6FB219BB-1591-FAC4-77FC-432273FFCBCD}"/>
              </a:ext>
            </a:extLst>
          </p:cNvPr>
          <p:cNvPicPr>
            <a:picLocks noChangeAspect="1"/>
          </p:cNvPicPr>
          <p:nvPr/>
        </p:nvPicPr>
        <p:blipFill rotWithShape="1">
          <a:blip r:embed="rId4"/>
          <a:srcRect l="25162" t="25162" r="25162" b="25162"/>
          <a:stretch/>
        </p:blipFill>
        <p:spPr>
          <a:xfrm>
            <a:off x="10643148" y="1341223"/>
            <a:ext cx="818435" cy="818435"/>
          </a:xfrm>
          <a:prstGeom prst="rect">
            <a:avLst/>
          </a:prstGeom>
        </p:spPr>
      </p:pic>
      <p:pic>
        <p:nvPicPr>
          <p:cNvPr id="6" name="Edge logo" descr="SharePoint icon">
            <a:extLst>
              <a:ext uri="{FF2B5EF4-FFF2-40B4-BE49-F238E27FC236}">
                <a16:creationId xmlns:a16="http://schemas.microsoft.com/office/drawing/2014/main" id="{1B555A37-5865-E91A-0D0B-243C07C92C3D}"/>
              </a:ext>
            </a:extLst>
          </p:cNvPr>
          <p:cNvPicPr>
            <a:picLocks noChangeAspect="1"/>
          </p:cNvPicPr>
          <p:nvPr/>
        </p:nvPicPr>
        <p:blipFill rotWithShape="1">
          <a:blip r:embed="rId5">
            <a:extLst>
              <a:ext uri="{28A0092B-C50C-407E-A947-70E740481C1C}">
                <a14:useLocalDpi xmlns:a14="http://schemas.microsoft.com/office/drawing/2010/main" val="0"/>
              </a:ext>
            </a:extLst>
          </a:blip>
          <a:srcRect l="22647" t="24423" r="24233" b="23619"/>
          <a:stretch/>
        </p:blipFill>
        <p:spPr>
          <a:xfrm>
            <a:off x="5780314" y="1392236"/>
            <a:ext cx="819566" cy="801651"/>
          </a:xfrm>
          <a:prstGeom prst="rect">
            <a:avLst/>
          </a:prstGeom>
        </p:spPr>
      </p:pic>
      <p:pic>
        <p:nvPicPr>
          <p:cNvPr id="7" name="Teams logo" descr="Teams icon">
            <a:extLst>
              <a:ext uri="{FF2B5EF4-FFF2-40B4-BE49-F238E27FC236}">
                <a16:creationId xmlns:a16="http://schemas.microsoft.com/office/drawing/2014/main" id="{E8689B67-4D87-0017-BEB3-8668B97F2D8B}"/>
              </a:ext>
            </a:extLst>
          </p:cNvPr>
          <p:cNvPicPr>
            <a:picLocks noChangeAspect="1"/>
          </p:cNvPicPr>
          <p:nvPr/>
        </p:nvPicPr>
        <p:blipFill rotWithShape="1">
          <a:blip r:embed="rId6"/>
          <a:srcRect l="24158" t="26830" r="25642" b="26830"/>
          <a:stretch/>
        </p:blipFill>
        <p:spPr>
          <a:xfrm>
            <a:off x="3322308" y="1412129"/>
            <a:ext cx="818577" cy="755607"/>
          </a:xfrm>
          <a:prstGeom prst="rect">
            <a:avLst/>
          </a:prstGeom>
        </p:spPr>
      </p:pic>
      <p:sp>
        <p:nvSpPr>
          <p:cNvPr id="8" name="Left Brace 7">
            <a:extLst>
              <a:ext uri="{FF2B5EF4-FFF2-40B4-BE49-F238E27FC236}">
                <a16:creationId xmlns:a16="http://schemas.microsoft.com/office/drawing/2014/main" id="{7EB9A18A-FDE8-BF2F-DF06-7E8780BEF8EA}"/>
              </a:ext>
              <a:ext uri="{C183D7F6-B498-43B3-948B-1728B52AA6E4}">
                <adec:decorative xmlns:adec="http://schemas.microsoft.com/office/drawing/2017/decorative" val="1"/>
              </a:ext>
            </a:extLst>
          </p:cNvPr>
          <p:cNvSpPr/>
          <p:nvPr/>
        </p:nvSpPr>
        <p:spPr>
          <a:xfrm rot="5400000" flipH="1">
            <a:off x="5962129" y="-3129860"/>
            <a:ext cx="262666" cy="11018521"/>
          </a:xfrm>
          <a:prstGeom prst="leftBrace">
            <a:avLst>
              <a:gd name="adj1" fmla="val 8333"/>
              <a:gd name="adj2" fmla="val 48663"/>
            </a:avLst>
          </a:prstGeom>
          <a:ln>
            <a:solidFill>
              <a:srgbClr val="2DB6FF"/>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 name="TextBox 8">
            <a:extLst>
              <a:ext uri="{FF2B5EF4-FFF2-40B4-BE49-F238E27FC236}">
                <a16:creationId xmlns:a16="http://schemas.microsoft.com/office/drawing/2014/main" id="{3B24477B-BD8A-F2AC-06EC-1AF60DB51EF6}"/>
              </a:ext>
            </a:extLst>
          </p:cNvPr>
          <p:cNvSpPr txBox="1"/>
          <p:nvPr/>
        </p:nvSpPr>
        <p:spPr>
          <a:xfrm>
            <a:off x="583884" y="2479822"/>
            <a:ext cx="11018838" cy="1031051"/>
          </a:xfrm>
          <a:prstGeom prst="rect">
            <a:avLst/>
          </a:prstGeom>
          <a:noFill/>
        </p:spPr>
        <p:txBody>
          <a:bodyPr wrap="square">
            <a:sp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Streamline and </a:t>
            </a:r>
            <a:r>
              <a:rPr kumimoji="0" lang="en-US" sz="2000" b="1" i="0" u="none" strike="noStrike" kern="1200" cap="none" spc="0" normalizeH="0" baseline="0" noProof="0">
                <a:ln>
                  <a:noFill/>
                </a:ln>
                <a:solidFill>
                  <a:srgbClr val="FFFFFF"/>
                </a:solidFill>
                <a:effectLst/>
                <a:uLnTx/>
                <a:uFillTx/>
                <a:latin typeface="Segoe UI"/>
                <a:ea typeface="+mn-ea"/>
                <a:cs typeface="+mn-cs"/>
              </a:rPr>
              <a:t>unify lifecycle</a:t>
            </a:r>
            <a:r>
              <a:rPr kumimoji="0" lang="en-US" sz="2000" b="0" i="0" u="none" strike="noStrike" kern="1200" cap="none" spc="0" normalizeH="0" baseline="0" noProof="0">
                <a:ln>
                  <a:noFill/>
                </a:ln>
                <a:solidFill>
                  <a:srgbClr val="FFFFFF"/>
                </a:solidFill>
                <a:effectLst/>
                <a:uLnTx/>
                <a:uFillTx/>
                <a:latin typeface="Segoe UI"/>
                <a:ea typeface="+mn-ea"/>
                <a:cs typeface="+mn-cs"/>
              </a:rPr>
              <a:t> management and governance process for apps, add-ins and agents </a:t>
            </a:r>
            <a:r>
              <a:rPr kumimoji="0" lang="en-US" sz="2000" b="1" i="0" u="none" strike="noStrike" kern="1200" cap="none" spc="0" normalizeH="0" baseline="0" noProof="0">
                <a:ln>
                  <a:noFill/>
                </a:ln>
                <a:solidFill>
                  <a:srgbClr val="FFFFFF"/>
                </a:solidFill>
                <a:effectLst/>
                <a:uLnTx/>
                <a:uFillTx/>
                <a:latin typeface="Segoe UI"/>
                <a:ea typeface="+mn-ea"/>
                <a:cs typeface="+mn-cs"/>
              </a:rPr>
              <a:t>across M365</a:t>
            </a: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Types by publisher: Microsoft, Line of Business, Third-party</a:t>
            </a:r>
          </a:p>
        </p:txBody>
      </p:sp>
      <p:pic>
        <p:nvPicPr>
          <p:cNvPr id="10" name="Picture 2" descr="Copilot for M365 icon">
            <a:extLst>
              <a:ext uri="{FF2B5EF4-FFF2-40B4-BE49-F238E27FC236}">
                <a16:creationId xmlns:a16="http://schemas.microsoft.com/office/drawing/2014/main" id="{D68B11DC-157E-38BF-98C2-093A3D6A41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053" y="1349302"/>
            <a:ext cx="842826" cy="8543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Content Placeholder 28">
            <a:extLst>
              <a:ext uri="{FF2B5EF4-FFF2-40B4-BE49-F238E27FC236}">
                <a16:creationId xmlns:a16="http://schemas.microsoft.com/office/drawing/2014/main" id="{EDDC061F-98C9-FB7D-027D-C6FAA671F630}"/>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610043976"/>
              </p:ext>
            </p:extLst>
          </p:nvPr>
        </p:nvGraphicFramePr>
        <p:xfrm>
          <a:off x="583884" y="3651488"/>
          <a:ext cx="11018838" cy="297683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86375894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219" y="365126"/>
            <a:ext cx="11025680" cy="1072072"/>
          </a:xfrm>
        </p:spPr>
        <p:txBody>
          <a:bodyPr anchor="ctr">
            <a:normAutofit fontScale="90000"/>
          </a:bodyPr>
          <a:lstStyle/>
          <a:p>
            <a:r>
              <a:rPr lang="en-US" sz="3600" b="1">
                <a:solidFill>
                  <a:srgbClr val="091F2C"/>
                </a:solidFill>
                <a:effectLst/>
                <a:latin typeface="Segoe UI" panose="020B0502040204020203" pitchFamily="34" charset="0"/>
              </a:rPr>
              <a:t>Adopt Copilot and Agents: Essential IT Responsibilities</a:t>
            </a:r>
            <a:endParaRPr lang="en-US" sz="3600"/>
          </a:p>
        </p:txBody>
      </p:sp>
      <p:graphicFrame>
        <p:nvGraphicFramePr>
          <p:cNvPr id="6" name="Content Placeholder 5">
            <a:extLst>
              <a:ext uri="{FF2B5EF4-FFF2-40B4-BE49-F238E27FC236}">
                <a16:creationId xmlns:a16="http://schemas.microsoft.com/office/drawing/2014/main" id="{C217127C-2EA5-EF14-CBFD-DF48ED5D3FC3}"/>
              </a:ext>
            </a:extLst>
          </p:cNvPr>
          <p:cNvGraphicFramePr>
            <a:graphicFrameLocks noGrp="1"/>
          </p:cNvGraphicFramePr>
          <p:nvPr>
            <p:ph idx="1"/>
            <p:extLst>
              <p:ext uri="{D42A27DB-BD31-4B8C-83A1-F6EECF244321}">
                <p14:modId xmlns:p14="http://schemas.microsoft.com/office/powerpoint/2010/main" val="1373418441"/>
              </p:ext>
            </p:extLst>
          </p:nvPr>
        </p:nvGraphicFramePr>
        <p:xfrm>
          <a:off x="-342899" y="1522268"/>
          <a:ext cx="12661322" cy="49706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An AI-created image illustrating AI prompts with word clouds and computer screens.">
            <a:extLst>
              <a:ext uri="{FF2B5EF4-FFF2-40B4-BE49-F238E27FC236}">
                <a16:creationId xmlns:a16="http://schemas.microsoft.com/office/drawing/2014/main" id="{54A9E68E-A94A-FBE6-9EB5-4F3C7E8A96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785" y="988578"/>
            <a:ext cx="2369201" cy="133019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5A4A7A99-A08E-F5CB-BEB0-C2F81C953FA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8544" y="983485"/>
            <a:ext cx="2375025" cy="133502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AD4004C-A7A6-DBAD-2239-8A5D30BA760C}"/>
              </a:ext>
            </a:extLst>
          </p:cNvPr>
          <p:cNvSpPr txBox="1"/>
          <p:nvPr/>
        </p:nvSpPr>
        <p:spPr>
          <a:xfrm>
            <a:off x="3307633" y="2739957"/>
            <a:ext cx="2788920" cy="3308598"/>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Enabling and Securing Microsoft Teams Meeting Data Retention at Microsoft</a:t>
            </a:r>
            <a:endPar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Recapping Our Meetings at Microsoft with AI and Microsoft Teams Premium</a:t>
            </a:r>
            <a:endPar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hlinkClick r:id="rId6">
                  <a:extLst>
                    <a:ext uri="{A12FA001-AC4F-418D-AE19-62706E023703}">
                      <ahyp:hlinkClr xmlns:ahyp="http://schemas.microsoft.com/office/drawing/2018/hyperlinkcolor" val="tx"/>
                    </a:ext>
                  </a:extLst>
                </a:hlinkClick>
              </a:rPr>
              <a:t>Advancing your meetings with the Microsoft Teams Meeting Guide </a:t>
            </a:r>
            <a:endPar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hlinkClick r:id="" action="ppaction://noaction">
                <a:extLst>
                  <a:ext uri="{A12FA001-AC4F-418D-AE19-62706E023703}">
                    <ahyp:hlinkClr xmlns:ahyp="http://schemas.microsoft.com/office/drawing/2018/hyperlinkcolor" val="tx"/>
                  </a:ext>
                </a:extLst>
              </a:hlinkClick>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1100">
                <a:solidFill>
                  <a:schemeClr val="accent5">
                    <a:lumMod val="40000"/>
                    <a:lumOff val="60000"/>
                  </a:schemeClr>
                </a:solidFill>
                <a:latin typeface="Segoe UI" panose="020B0502040204020203" pitchFamily="34" charset="0"/>
                <a:cs typeface="Segoe UI" panose="020B0502040204020203" pitchFamily="34" charset="0"/>
                <a:hlinkClick r:id="rId7">
                  <a:extLst>
                    <a:ext uri="{A12FA001-AC4F-418D-AE19-62706E023703}">
                      <ahyp:hlinkClr xmlns:ahyp="http://schemas.microsoft.com/office/drawing/2018/hyperlinkcolor" val="tx"/>
                    </a:ext>
                  </a:extLst>
                </a:hlinkClick>
              </a:rPr>
              <a:t>Transforming how we work in Microsoft Teams Premium with Microsoft 365 Copilot</a:t>
            </a:r>
            <a:endParaRPr kumimoji="0" lang="en-US" sz="1100" b="0" i="0" u="none" strike="noStrike" kern="1200" cap="none" spc="0" normalizeH="0" baseline="0" noProof="0">
              <a:ln>
                <a:noFill/>
              </a:ln>
              <a:solidFill>
                <a:schemeClr val="accent5">
                  <a:lumMod val="40000"/>
                  <a:lumOff val="60000"/>
                </a:schemeClr>
              </a:solidFill>
              <a:effectLst/>
              <a:uLnTx/>
              <a:uFillTx/>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hlinkClick r:id="rId8">
                <a:extLst>
                  <a:ext uri="{A12FA001-AC4F-418D-AE19-62706E023703}">
                    <ahyp:hlinkClr xmlns:ahyp="http://schemas.microsoft.com/office/drawing/2018/hyperlinkcolor" val="tx"/>
                  </a:ext>
                </a:extLst>
              </a:hlinkClick>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hlinkClick r:id="rId8">
                  <a:extLst>
                    <a:ext uri="{A12FA001-AC4F-418D-AE19-62706E023703}">
                      <ahyp:hlinkClr xmlns:ahyp="http://schemas.microsoft.com/office/drawing/2018/hyperlinkcolor" val="tx"/>
                    </a:ext>
                  </a:extLst>
                </a:hlinkClick>
              </a:rPr>
              <a:t>Generating Great Results: Administering Search at Microsoft</a:t>
            </a:r>
            <a:endPar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hlinkClick r:id="rId9">
                  <a:extLst>
                    <a:ext uri="{A12FA001-AC4F-418D-AE19-62706E023703}">
                      <ahyp:hlinkClr xmlns:ahyp="http://schemas.microsoft.com/office/drawing/2018/hyperlinkcolor" val="tx"/>
                    </a:ext>
                  </a:extLst>
                </a:hlinkClick>
              </a:rPr>
              <a:t>Deploying Microsoft Teams across Microsoft hinged on good governance</a:t>
            </a:r>
            <a:endPar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p:txBody>
      </p:sp>
      <p:sp>
        <p:nvSpPr>
          <p:cNvPr id="23" name="TextBox 22">
            <a:extLst>
              <a:ext uri="{FF2B5EF4-FFF2-40B4-BE49-F238E27FC236}">
                <a16:creationId xmlns:a16="http://schemas.microsoft.com/office/drawing/2014/main" id="{1B4701B4-A2B1-73EB-3FD8-4A208D1F4F2B}"/>
              </a:ext>
            </a:extLst>
          </p:cNvPr>
          <p:cNvSpPr txBox="1"/>
          <p:nvPr/>
        </p:nvSpPr>
        <p:spPr>
          <a:xfrm>
            <a:off x="411205" y="2739957"/>
            <a:ext cx="2790635" cy="3477875"/>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100">
                <a:solidFill>
                  <a:schemeClr val="accent5">
                    <a:lumMod val="40000"/>
                    <a:lumOff val="60000"/>
                  </a:schemeClr>
                </a:solidFill>
                <a:latin typeface="Segoe UI" panose="020B0502040204020203" pitchFamily="34" charset="0"/>
                <a:cs typeface="Segoe UI" panose="020B0502040204020203" pitchFamily="34" charset="0"/>
                <a:hlinkClick r:id="rId10">
                  <a:extLst>
                    <a:ext uri="{A12FA001-AC4F-418D-AE19-62706E023703}">
                      <ahyp:hlinkClr xmlns:ahyp="http://schemas.microsoft.com/office/drawing/2018/hyperlinkcolor" val="tx"/>
                    </a:ext>
                  </a:extLst>
                </a:hlinkClick>
              </a:rPr>
              <a:t>How we’re tackling Microsoft 365 Copilot governance at Microsoft</a:t>
            </a:r>
            <a:endParaRPr lang="en-US" sz="1100">
              <a:solidFill>
                <a:schemeClr val="accent5">
                  <a:lumMod val="40000"/>
                  <a:lumOff val="60000"/>
                </a:schemeClr>
              </a:solidFill>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accent5">
                  <a:lumMod val="40000"/>
                  <a:lumOff val="60000"/>
                </a:schemeClr>
              </a:solidFill>
              <a:effectLst/>
              <a:uLnTx/>
              <a:uFillTx/>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1100">
                <a:solidFill>
                  <a:schemeClr val="accent5">
                    <a:lumMod val="40000"/>
                    <a:lumOff val="60000"/>
                  </a:schemeClr>
                </a:solidFill>
                <a:latin typeface="Segoe UI" panose="020B0502040204020203" pitchFamily="34" charset="0"/>
                <a:cs typeface="Segoe UI" panose="020B0502040204020203" pitchFamily="34" charset="0"/>
                <a:hlinkClick r:id="rId11">
                  <a:extLst>
                    <a:ext uri="{A12FA001-AC4F-418D-AE19-62706E023703}">
                      <ahyp:hlinkClr xmlns:ahyp="http://schemas.microsoft.com/office/drawing/2018/hyperlinkcolor" val="tx"/>
                    </a:ext>
                  </a:extLst>
                </a:hlinkClick>
              </a:rPr>
              <a:t>How we’re embracing agents at Microsoft</a:t>
            </a:r>
            <a:endParaRPr kumimoji="0" lang="en-US" sz="1100" b="0" i="0" u="none" strike="noStrike" kern="1200" cap="none" spc="0" normalizeH="0" baseline="0" noProof="0">
              <a:ln>
                <a:noFill/>
              </a:ln>
              <a:solidFill>
                <a:schemeClr val="accent5">
                  <a:lumMod val="40000"/>
                  <a:lumOff val="60000"/>
                </a:schemeClr>
              </a:solidFill>
              <a:effectLst/>
              <a:uLnTx/>
              <a:uFillTx/>
              <a:latin typeface="Segoe UI" panose="020B0502040204020203" pitchFamily="34" charset="0"/>
              <a:cs typeface="Segoe UI" panose="020B0502040204020203" pitchFamily="34" charset="0"/>
              <a:hlinkClick r:id="rId12">
                <a:extLst>
                  <a:ext uri="{A12FA001-AC4F-418D-AE19-62706E023703}">
                    <ahyp:hlinkClr xmlns:ahyp="http://schemas.microsoft.com/office/drawing/2018/hyperlinkcolor" val="tx"/>
                  </a:ext>
                </a:extLst>
              </a:hlinkClick>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accent5">
                  <a:lumMod val="40000"/>
                  <a:lumOff val="60000"/>
                </a:schemeClr>
              </a:solidFill>
              <a:effectLst/>
              <a:uLnTx/>
              <a:uFillTx/>
              <a:latin typeface="Segoe UI" panose="020B0502040204020203" pitchFamily="34" charset="0"/>
              <a:cs typeface="Segoe UI" panose="020B0502040204020203" pitchFamily="34" charset="0"/>
              <a:hlinkClick r:id="rId12">
                <a:extLst>
                  <a:ext uri="{A12FA001-AC4F-418D-AE19-62706E023703}">
                    <ahyp:hlinkClr xmlns:ahyp="http://schemas.microsoft.com/office/drawing/2018/hyperlinkcolor" val="tx"/>
                  </a:ext>
                </a:extLst>
              </a:hlinkClick>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1100">
                <a:solidFill>
                  <a:schemeClr val="accent5">
                    <a:lumMod val="40000"/>
                    <a:lumOff val="60000"/>
                  </a:schemeClr>
                </a:solidFill>
                <a:latin typeface="Segoe UI" panose="020B0502040204020203" pitchFamily="34" charset="0"/>
                <a:cs typeface="Segoe UI" panose="020B0502040204020203" pitchFamily="34" charset="0"/>
                <a:hlinkClick r:id="rId13">
                  <a:extLst>
                    <a:ext uri="{A12FA001-AC4F-418D-AE19-62706E023703}">
                      <ahyp:hlinkClr xmlns:ahyp="http://schemas.microsoft.com/office/drawing/2018/hyperlinkcolor" val="tx"/>
                    </a:ext>
                  </a:extLst>
                </a:hlinkClick>
              </a:rPr>
              <a:t>Unlocking deeper AI value with Microsoft 365 Copilot extensibility</a:t>
            </a:r>
            <a:endParaRPr lang="en-US" sz="1100">
              <a:solidFill>
                <a:schemeClr val="accent5">
                  <a:lumMod val="40000"/>
                  <a:lumOff val="60000"/>
                </a:schemeClr>
              </a:solidFill>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1100">
              <a:solidFill>
                <a:schemeClr val="accent5">
                  <a:lumMod val="40000"/>
                  <a:lumOff val="60000"/>
                </a:schemeClr>
              </a:solidFill>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1100">
                <a:solidFill>
                  <a:schemeClr val="accent5">
                    <a:lumMod val="40000"/>
                    <a:lumOff val="60000"/>
                  </a:schemeClr>
                </a:solidFill>
                <a:latin typeface="Segoe UI" panose="020B0502040204020203" pitchFamily="34" charset="0"/>
                <a:cs typeface="Segoe UI" panose="020B0502040204020203" pitchFamily="34" charset="0"/>
                <a:hlinkClick r:id="rId14">
                  <a:extLst>
                    <a:ext uri="{A12FA001-AC4F-418D-AE19-62706E023703}">
                      <ahyp:hlinkClr xmlns:ahyp="http://schemas.microsoft.com/office/drawing/2018/hyperlinkcolor" val="tx"/>
                    </a:ext>
                  </a:extLst>
                </a:hlinkClick>
              </a:rPr>
              <a:t>Unlocking enterprise AI extensibility at Microsoft with Copilot Studio</a:t>
            </a:r>
            <a:endParaRPr lang="en-US" sz="1100">
              <a:solidFill>
                <a:schemeClr val="accent5">
                  <a:lumMod val="40000"/>
                  <a:lumOff val="60000"/>
                </a:schemeClr>
              </a:solidFill>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hlinkClick r:id="rId15">
                  <a:extLst>
                    <a:ext uri="{A12FA001-AC4F-418D-AE19-62706E023703}">
                      <ahyp:hlinkClr xmlns:ahyp="http://schemas.microsoft.com/office/drawing/2018/hyperlinkcolor" val="tx"/>
                    </a:ext>
                  </a:extLst>
                </a:hlinkClick>
              </a:rPr>
              <a:t>Deployment and adoption guide for Microsoft 365 Copilot</a:t>
            </a:r>
            <a:endPar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1100">
              <a:solidFill>
                <a:schemeClr val="bg1"/>
              </a:solidFill>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hlinkClick r:id="rId12">
                  <a:extLst>
                    <a:ext uri="{A12FA001-AC4F-418D-AE19-62706E023703}">
                      <ahyp:hlinkClr xmlns:ahyp="http://schemas.microsoft.com/office/drawing/2018/hyperlinkcolor" val="tx"/>
                    </a:ext>
                  </a:extLst>
                </a:hlinkClick>
              </a:rPr>
              <a:t>Powering a generational shift in IT at Microsoft with AI</a:t>
            </a:r>
            <a:endPar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1100">
                <a:solidFill>
                  <a:schemeClr val="accent5">
                    <a:lumMod val="40000"/>
                    <a:lumOff val="60000"/>
                  </a:schemeClr>
                </a:solidFill>
                <a:latin typeface="Segoe UI" panose="020B0502040204020203" pitchFamily="34" charset="0"/>
                <a:cs typeface="Segoe UI" panose="020B0502040204020203" pitchFamily="34" charset="0"/>
                <a:hlinkClick r:id="rId16">
                  <a:extLst>
                    <a:ext uri="{A12FA001-AC4F-418D-AE19-62706E023703}">
                      <ahyp:hlinkClr xmlns:ahyp="http://schemas.microsoft.com/office/drawing/2018/hyperlinkcolor" val="tx"/>
                    </a:ext>
                  </a:extLst>
                </a:hlinkClick>
              </a:rPr>
              <a:t>Responding to the AI revolution with an AI Center of Excellence</a:t>
            </a:r>
            <a:endParaRPr lang="en-US" sz="1100">
              <a:solidFill>
                <a:schemeClr val="accent5">
                  <a:lumMod val="40000"/>
                  <a:lumOff val="60000"/>
                </a:schemeClr>
              </a:solidFill>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p:txBody>
      </p:sp>
      <p:pic>
        <p:nvPicPr>
          <p:cNvPr id="24" name="Picture 8">
            <a:extLst>
              <a:ext uri="{FF2B5EF4-FFF2-40B4-BE49-F238E27FC236}">
                <a16:creationId xmlns:a16="http://schemas.microsoft.com/office/drawing/2014/main" id="{4F0202FA-CE33-3CA3-8429-01AAB246276A}"/>
              </a:ext>
              <a:ext uri="{C183D7F6-B498-43B3-948B-1728B52AA6E4}">
                <adec:decorative xmlns:adec="http://schemas.microsoft.com/office/drawing/2017/decorative" val="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63127" y="983485"/>
            <a:ext cx="2375026" cy="133502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9A3AF1B0-0D80-A7D2-17FC-35835E9BA48C}"/>
              </a:ext>
            </a:extLst>
          </p:cNvPr>
          <p:cNvSpPr txBox="1"/>
          <p:nvPr/>
        </p:nvSpPr>
        <p:spPr>
          <a:xfrm>
            <a:off x="6191700" y="2739957"/>
            <a:ext cx="2788920" cy="3477875"/>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Enabling and securing Microsoft Teams meeting data retention</a:t>
            </a:r>
            <a:endPar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1100">
                <a:solidFill>
                  <a:schemeClr val="accent5">
                    <a:lumMod val="40000"/>
                    <a:lumOff val="60000"/>
                  </a:schemeClr>
                </a:solidFill>
                <a:latin typeface="Segoe UI" panose="020B0502040204020203" pitchFamily="34" charset="0"/>
                <a:cs typeface="Segoe UI" panose="020B0502040204020203" pitchFamily="34" charset="0"/>
                <a:hlinkClick r:id="rId18">
                  <a:extLst>
                    <a:ext uri="{A12FA001-AC4F-418D-AE19-62706E023703}">
                      <ahyp:hlinkClr xmlns:ahyp="http://schemas.microsoft.com/office/drawing/2018/hyperlinkcolor" val="tx"/>
                    </a:ext>
                  </a:extLst>
                </a:hlinkClick>
              </a:rPr>
              <a:t>Empowering employees with the Microsoft Power Platform at Microsoft</a:t>
            </a:r>
            <a:endParaRPr lang="en-US" sz="1100">
              <a:solidFill>
                <a:schemeClr val="accent5">
                  <a:lumMod val="40000"/>
                  <a:lumOff val="60000"/>
                </a:schemeClr>
              </a:solidFill>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1100">
              <a:solidFill>
                <a:schemeClr val="accent5">
                  <a:lumMod val="40000"/>
                  <a:lumOff val="60000"/>
                </a:schemeClr>
              </a:solidFill>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1100">
                <a:solidFill>
                  <a:schemeClr val="accent5">
                    <a:lumMod val="40000"/>
                    <a:lumOff val="60000"/>
                  </a:schemeClr>
                </a:solidFill>
                <a:latin typeface="Segoe UI" panose="020B0502040204020203" pitchFamily="34" charset="0"/>
                <a:cs typeface="Segoe UI" panose="020B0502040204020203" pitchFamily="34" charset="0"/>
                <a:hlinkClick r:id="rId19">
                  <a:extLst>
                    <a:ext uri="{A12FA001-AC4F-418D-AE19-62706E023703}">
                      <ahyp:hlinkClr xmlns:ahyp="http://schemas.microsoft.com/office/drawing/2018/hyperlinkcolor" val="tx"/>
                    </a:ext>
                  </a:extLst>
                </a:hlinkClick>
              </a:rPr>
              <a:t>Sensitivity Labeling Secures Meetings in Teams Premium</a:t>
            </a:r>
            <a:endParaRPr lang="en-US" sz="1100">
              <a:solidFill>
                <a:schemeClr val="accent5">
                  <a:lumMod val="40000"/>
                  <a:lumOff val="60000"/>
                </a:schemeClr>
              </a:solidFill>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hlinkClick r:id="rId20">
                  <a:extLst>
                    <a:ext uri="{A12FA001-AC4F-418D-AE19-62706E023703}">
                      <ahyp:hlinkClr xmlns:ahyp="http://schemas.microsoft.com/office/drawing/2018/hyperlinkcolor" val="tx"/>
                    </a:ext>
                  </a:extLst>
                </a:hlinkClick>
              </a:rPr>
              <a:t>Microsoft creates self-service sensitivity labels in Microsoft 365 </a:t>
            </a:r>
            <a:endPar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hlinkClick r:id="rId21">
                  <a:extLst>
                    <a:ext uri="{A12FA001-AC4F-418D-AE19-62706E023703}">
                      <ahyp:hlinkClr xmlns:ahyp="http://schemas.microsoft.com/office/drawing/2018/hyperlinkcolor" val="tx"/>
                    </a:ext>
                  </a:extLst>
                </a:hlinkClick>
              </a:rPr>
              <a:t>How we’re using sensitivity labels to make Microsoft more secure</a:t>
            </a:r>
            <a:endPar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1100">
                <a:solidFill>
                  <a:schemeClr val="accent5">
                    <a:lumMod val="40000"/>
                    <a:lumOff val="60000"/>
                  </a:schemeClr>
                </a:solidFill>
                <a:latin typeface="Segoe UI" panose="020B0502040204020203" pitchFamily="34" charset="0"/>
                <a:cs typeface="Segoe UI" panose="020B0502040204020203" pitchFamily="34" charset="0"/>
                <a:hlinkClick r:id="rId22">
                  <a:extLst>
                    <a:ext uri="{A12FA001-AC4F-418D-AE19-62706E023703}">
                      <ahyp:hlinkClr xmlns:ahyp="http://schemas.microsoft.com/office/drawing/2018/hyperlinkcolor" val="tx"/>
                    </a:ext>
                  </a:extLst>
                </a:hlinkClick>
              </a:rPr>
              <a:t>How a data council is powering our unified AI data strategy at Microsoft</a:t>
            </a:r>
            <a:endParaRPr lang="en-US" sz="1100">
              <a:solidFill>
                <a:schemeClr val="accent5">
                  <a:lumMod val="40000"/>
                  <a:lumOff val="60000"/>
                </a:schemeClr>
              </a:solidFill>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hlinkClick r:id="rId23">
                  <a:extLst>
                    <a:ext uri="{A12FA001-AC4F-418D-AE19-62706E023703}">
                      <ahyp:hlinkClr xmlns:ahyp="http://schemas.microsoft.com/office/drawing/2018/hyperlinkcolor" val="tx"/>
                    </a:ext>
                  </a:extLst>
                </a:hlinkClick>
              </a:rPr>
              <a:t>Transforming Data Governance at Microsoft with Purview and Fabric</a:t>
            </a:r>
            <a:endPar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p:txBody>
      </p:sp>
      <p:pic>
        <p:nvPicPr>
          <p:cNvPr id="28" name="Picture 10" descr="Two women talk in open office.">
            <a:extLst>
              <a:ext uri="{FF2B5EF4-FFF2-40B4-BE49-F238E27FC236}">
                <a16:creationId xmlns:a16="http://schemas.microsoft.com/office/drawing/2014/main" id="{7FE88475-C73C-165C-C4D6-2F426F83CC4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157712" y="988578"/>
            <a:ext cx="2373377" cy="133502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4069BEF7-B1C1-9AAE-D2C5-6AF6BACA28A3}"/>
              </a:ext>
            </a:extLst>
          </p:cNvPr>
          <p:cNvSpPr txBox="1"/>
          <p:nvPr/>
        </p:nvSpPr>
        <p:spPr>
          <a:xfrm>
            <a:off x="9098555" y="2739957"/>
            <a:ext cx="2788920" cy="3308598"/>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hlinkClick r:id="rId25">
                  <a:extLst>
                    <a:ext uri="{A12FA001-AC4F-418D-AE19-62706E023703}">
                      <ahyp:hlinkClr xmlns:ahyp="http://schemas.microsoft.com/office/drawing/2018/hyperlinkcolor" val="tx"/>
                    </a:ext>
                  </a:extLst>
                </a:hlinkClick>
              </a:rPr>
              <a:t>A foundation for modern collaboration: Microsoft 365 bolsters teamwork</a:t>
            </a:r>
            <a:endPar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hlinkClick r:id="rId26">
                  <a:extLst>
                    <a:ext uri="{A12FA001-AC4F-418D-AE19-62706E023703}">
                      <ahyp:hlinkClr xmlns:ahyp="http://schemas.microsoft.com/office/drawing/2018/hyperlinkcolor" val="tx"/>
                    </a:ext>
                  </a:extLst>
                </a:hlinkClick>
              </a:rPr>
              <a:t>Transforming change management at Microsoft with Microsoft 365</a:t>
            </a:r>
            <a:endPar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hlinkClick r:id="rId27">
                  <a:extLst>
                    <a:ext uri="{A12FA001-AC4F-418D-AE19-62706E023703}">
                      <ahyp:hlinkClr xmlns:ahyp="http://schemas.microsoft.com/office/drawing/2018/hyperlinkcolor" val="tx"/>
                    </a:ext>
                  </a:extLst>
                </a:hlinkClick>
              </a:rPr>
              <a:t>How Microsoft moved its large meetings online with live events in Microsoft 365</a:t>
            </a:r>
            <a:endPar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1100">
              <a:solidFill>
                <a:schemeClr val="bg1"/>
              </a:solidFill>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1100">
                <a:solidFill>
                  <a:schemeClr val="accent5">
                    <a:lumMod val="40000"/>
                    <a:lumOff val="60000"/>
                  </a:schemeClr>
                </a:solidFill>
                <a:latin typeface="Segoe UI" panose="020B0502040204020203" pitchFamily="34" charset="0"/>
                <a:cs typeface="Segoe UI" panose="020B0502040204020203" pitchFamily="34" charset="0"/>
                <a:hlinkClick r:id="rId28">
                  <a:extLst>
                    <a:ext uri="{A12FA001-AC4F-418D-AE19-62706E023703}">
                      <ahyp:hlinkClr xmlns:ahyp="http://schemas.microsoft.com/office/drawing/2018/hyperlinkcolor" val="tx"/>
                    </a:ext>
                  </a:extLst>
                </a:hlinkClick>
              </a:rPr>
              <a:t>Measuring employee user enablement at Microsoft with the Microsoft 365 admin center</a:t>
            </a:r>
            <a:endParaRPr kumimoji="0" lang="en-US" sz="1100" b="0" i="0" u="none" strike="noStrike" kern="1200" cap="none" spc="0" normalizeH="0" baseline="0" noProof="0">
              <a:ln>
                <a:noFill/>
              </a:ln>
              <a:solidFill>
                <a:schemeClr val="accent5">
                  <a:lumMod val="40000"/>
                  <a:lumOff val="60000"/>
                </a:schemeClr>
              </a:solidFill>
              <a:effectLst/>
              <a:uLnTx/>
              <a:uFillTx/>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hlinkClick r:id="rId29">
                  <a:extLst>
                    <a:ext uri="{A12FA001-AC4F-418D-AE19-62706E023703}">
                      <ahyp:hlinkClr xmlns:ahyp="http://schemas.microsoft.com/office/drawing/2018/hyperlinkcolor" val="tx"/>
                    </a:ext>
                  </a:extLst>
                </a:hlinkClick>
              </a:rPr>
              <a:t>Democratizing usage data in Microsoft 365 Admin Center</a:t>
            </a:r>
            <a:endPar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hlinkClick r:id="rId30">
                  <a:extLst>
                    <a:ext uri="{A12FA001-AC4F-418D-AE19-62706E023703}">
                      <ahyp:hlinkClr xmlns:ahyp="http://schemas.microsoft.com/office/drawing/2018/hyperlinkcolor" val="tx"/>
                    </a:ext>
                  </a:extLst>
                </a:hlinkClick>
              </a:rPr>
              <a:t>Reinventing Microsoft’s Employee Experience for a Hybrid World</a:t>
            </a:r>
            <a:endPar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p:txBody>
      </p:sp>
      <p:sp>
        <p:nvSpPr>
          <p:cNvPr id="2" name="Title 1">
            <a:extLst>
              <a:ext uri="{FF2B5EF4-FFF2-40B4-BE49-F238E27FC236}">
                <a16:creationId xmlns:a16="http://schemas.microsoft.com/office/drawing/2014/main" id="{794AEBFE-CFB5-17DA-5121-88A695A805CB}"/>
              </a:ext>
            </a:extLst>
          </p:cNvPr>
          <p:cNvSpPr>
            <a:spLocks noGrp="1"/>
          </p:cNvSpPr>
          <p:nvPr>
            <p:ph type="title"/>
          </p:nvPr>
        </p:nvSpPr>
        <p:spPr/>
        <p:txBody>
          <a:bodyPr/>
          <a:lstStyle/>
          <a:p>
            <a:r>
              <a:rPr lang="en-US"/>
              <a:t>How Microsoft Does IT </a:t>
            </a:r>
            <a:r>
              <a:rPr lang="en-US" sz="4400" b="0" spc="-50">
                <a:ln w="3175">
                  <a:noFill/>
                </a:ln>
                <a:latin typeface="Segoe UI Semibold"/>
              </a:rPr>
              <a:t>–</a:t>
            </a:r>
            <a:r>
              <a:rPr lang="en-US"/>
              <a:t> Inside Track </a:t>
            </a:r>
          </a:p>
        </p:txBody>
      </p:sp>
      <p:sp>
        <p:nvSpPr>
          <p:cNvPr id="16" name="Rectangle 15">
            <a:extLst>
              <a:ext uri="{FF2B5EF4-FFF2-40B4-BE49-F238E27FC236}">
                <a16:creationId xmlns:a16="http://schemas.microsoft.com/office/drawing/2014/main" id="{CC2033E7-16A9-A107-0B12-C783C9B44351}"/>
              </a:ext>
              <a:ext uri="{C183D7F6-B498-43B3-948B-1728B52AA6E4}">
                <adec:decorative xmlns:adec="http://schemas.microsoft.com/office/drawing/2017/decorative" val="1"/>
              </a:ext>
            </a:extLst>
          </p:cNvPr>
          <p:cNvSpPr/>
          <p:nvPr/>
        </p:nvSpPr>
        <p:spPr>
          <a:xfrm>
            <a:off x="0" y="6390334"/>
            <a:ext cx="12192000" cy="46766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8" name="TextBox 17">
            <a:extLst>
              <a:ext uri="{FF2B5EF4-FFF2-40B4-BE49-F238E27FC236}">
                <a16:creationId xmlns:a16="http://schemas.microsoft.com/office/drawing/2014/main" id="{ABD6CF16-DED0-EBD3-7F5C-40397611EE7B}"/>
              </a:ext>
            </a:extLst>
          </p:cNvPr>
          <p:cNvSpPr txBox="1"/>
          <p:nvPr/>
        </p:nvSpPr>
        <p:spPr>
          <a:xfrm>
            <a:off x="480502" y="2377440"/>
            <a:ext cx="2369200" cy="369332"/>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rPr>
              <a:t>Copilot &amp; AI</a:t>
            </a:r>
          </a:p>
        </p:txBody>
      </p:sp>
      <p:sp>
        <p:nvSpPr>
          <p:cNvPr id="20" name="TextBox 19">
            <a:extLst>
              <a:ext uri="{FF2B5EF4-FFF2-40B4-BE49-F238E27FC236}">
                <a16:creationId xmlns:a16="http://schemas.microsoft.com/office/drawing/2014/main" id="{62D5C24C-BBF7-31C0-E4FB-BA5C3DD656D9}"/>
              </a:ext>
            </a:extLst>
          </p:cNvPr>
          <p:cNvSpPr txBox="1"/>
          <p:nvPr/>
        </p:nvSpPr>
        <p:spPr>
          <a:xfrm>
            <a:off x="3366133" y="2377440"/>
            <a:ext cx="2375025" cy="369332"/>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rPr>
              <a:t>Teams &amp; SharePoint</a:t>
            </a:r>
          </a:p>
        </p:txBody>
      </p:sp>
      <p:sp>
        <p:nvSpPr>
          <p:cNvPr id="25" name="TextBox 24">
            <a:extLst>
              <a:ext uri="{FF2B5EF4-FFF2-40B4-BE49-F238E27FC236}">
                <a16:creationId xmlns:a16="http://schemas.microsoft.com/office/drawing/2014/main" id="{589368DE-67B0-31DA-5478-B4AEB7BDB698}"/>
              </a:ext>
            </a:extLst>
          </p:cNvPr>
          <p:cNvSpPr txBox="1"/>
          <p:nvPr/>
        </p:nvSpPr>
        <p:spPr>
          <a:xfrm>
            <a:off x="6263127" y="2377440"/>
            <a:ext cx="2373377" cy="369332"/>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rPr>
              <a:t>Tenant Trust</a:t>
            </a:r>
          </a:p>
        </p:txBody>
      </p:sp>
      <p:sp>
        <p:nvSpPr>
          <p:cNvPr id="27" name="TextBox 26">
            <a:extLst>
              <a:ext uri="{FF2B5EF4-FFF2-40B4-BE49-F238E27FC236}">
                <a16:creationId xmlns:a16="http://schemas.microsoft.com/office/drawing/2014/main" id="{D86307CE-239A-C17B-D9B9-A3BB9BEDFBA9}"/>
              </a:ext>
            </a:extLst>
          </p:cNvPr>
          <p:cNvSpPr txBox="1"/>
          <p:nvPr/>
        </p:nvSpPr>
        <p:spPr>
          <a:xfrm>
            <a:off x="3457292" y="6467339"/>
            <a:ext cx="5637890" cy="369332"/>
          </a:xfrm>
          <a:prstGeom prst="rect">
            <a:avLst/>
          </a:prstGeom>
          <a:noFill/>
        </p:spPr>
        <p:txBody>
          <a:bodyPr wrap="non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t>Learn from the experts… </a:t>
            </a:r>
            <a:r>
              <a:rPr kumimoji="0" lang="en-US" sz="1765"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hlinkClick r:id="rId31">
                  <a:extLst>
                    <a:ext uri="{A12FA001-AC4F-418D-AE19-62706E023703}">
                      <ahyp:hlinkClr xmlns:ahyp="http://schemas.microsoft.com/office/drawing/2018/hyperlinkcolor" val="tx"/>
                    </a:ext>
                  </a:extLst>
                </a:hlinkClick>
              </a:rPr>
              <a:t>https://aka.ms/insidetrack</a:t>
            </a:r>
            <a:r>
              <a:rPr kumimoji="0" lang="en-US" sz="1765"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t> </a:t>
            </a:r>
          </a:p>
        </p:txBody>
      </p:sp>
      <p:sp>
        <p:nvSpPr>
          <p:cNvPr id="29" name="TextBox 28">
            <a:extLst>
              <a:ext uri="{FF2B5EF4-FFF2-40B4-BE49-F238E27FC236}">
                <a16:creationId xmlns:a16="http://schemas.microsoft.com/office/drawing/2014/main" id="{49DCA0AF-587A-54AE-AD39-75C92559BAEB}"/>
              </a:ext>
            </a:extLst>
          </p:cNvPr>
          <p:cNvSpPr txBox="1"/>
          <p:nvPr/>
        </p:nvSpPr>
        <p:spPr>
          <a:xfrm>
            <a:off x="9157711" y="2377440"/>
            <a:ext cx="2373377" cy="369332"/>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rPr>
              <a:t>Microsoft 365</a:t>
            </a:r>
          </a:p>
        </p:txBody>
      </p:sp>
    </p:spTree>
    <p:extLst>
      <p:ext uri="{BB962C8B-B14F-4D97-AF65-F5344CB8AC3E}">
        <p14:creationId xmlns:p14="http://schemas.microsoft.com/office/powerpoint/2010/main" val="102976438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1CC56B-028E-D142-1C1A-ACABB8392A3F}"/>
              </a:ext>
            </a:extLst>
          </p:cNvPr>
          <p:cNvSpPr>
            <a:spLocks noGrp="1"/>
          </p:cNvSpPr>
          <p:nvPr>
            <p:ph type="title"/>
          </p:nvPr>
        </p:nvSpPr>
        <p:spPr>
          <a:xfrm>
            <a:off x="389859" y="365126"/>
            <a:ext cx="11601511" cy="1072072"/>
          </a:xfrm>
        </p:spPr>
        <p:txBody>
          <a:bodyPr/>
          <a:lstStyle/>
          <a:p>
            <a:r>
              <a:rPr lang="en-US"/>
              <a:t>News &amp; </a:t>
            </a:r>
            <a:r>
              <a:rPr lang="en-US">
                <a:gradFill>
                  <a:gsLst>
                    <a:gs pos="2000">
                      <a:srgbClr val="0179D4"/>
                    </a:gs>
                    <a:gs pos="32000">
                      <a:srgbClr val="2CB6FF"/>
                    </a:gs>
                    <a:gs pos="44000">
                      <a:srgbClr val="2DB6FF"/>
                    </a:gs>
                    <a:gs pos="81000">
                      <a:srgbClr val="D962FA"/>
                    </a:gs>
                    <a:gs pos="96000">
                      <a:srgbClr val="F69991"/>
                    </a:gs>
                  </a:gsLst>
                  <a:lin ang="3600000" scaled="0"/>
                </a:gradFill>
              </a:rPr>
              <a:t>community content</a:t>
            </a:r>
            <a:endParaRPr lang="en-IN">
              <a:gradFill>
                <a:gsLst>
                  <a:gs pos="2000">
                    <a:srgbClr val="0179D4"/>
                  </a:gs>
                  <a:gs pos="32000">
                    <a:srgbClr val="2CB6FF"/>
                  </a:gs>
                  <a:gs pos="44000">
                    <a:srgbClr val="2DB6FF"/>
                  </a:gs>
                  <a:gs pos="81000">
                    <a:srgbClr val="D962FA"/>
                  </a:gs>
                  <a:gs pos="96000">
                    <a:srgbClr val="F69991"/>
                  </a:gs>
                </a:gsLst>
                <a:lin ang="3600000" scaled="0"/>
              </a:gradFill>
            </a:endParaRPr>
          </a:p>
        </p:txBody>
      </p:sp>
      <p:sp>
        <p:nvSpPr>
          <p:cNvPr id="8" name="Rectangle: Rounded Corners 7">
            <a:extLst>
              <a:ext uri="{FF2B5EF4-FFF2-40B4-BE49-F238E27FC236}">
                <a16:creationId xmlns:a16="http://schemas.microsoft.com/office/drawing/2014/main" id="{7EC4072C-BD84-3E71-4B66-298F9AE4D384}"/>
              </a:ext>
              <a:ext uri="{C183D7F6-B498-43B3-948B-1728B52AA6E4}">
                <adec:decorative xmlns:adec="http://schemas.microsoft.com/office/drawing/2017/decorative" val="1"/>
              </a:ext>
            </a:extLst>
          </p:cNvPr>
          <p:cNvSpPr/>
          <p:nvPr/>
        </p:nvSpPr>
        <p:spPr bwMode="auto">
          <a:xfrm>
            <a:off x="557435" y="1450682"/>
            <a:ext cx="11332152" cy="4874419"/>
          </a:xfrm>
          <a:prstGeom prst="roundRect">
            <a:avLst>
              <a:gd name="adj" fmla="val 3385"/>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9" name="Graphic 8" descr="Icon of an AI robot">
            <a:extLst>
              <a:ext uri="{FF2B5EF4-FFF2-40B4-BE49-F238E27FC236}">
                <a16:creationId xmlns:a16="http://schemas.microsoft.com/office/drawing/2014/main" id="{16A6E9CF-EECA-CF0B-CB02-E2EF11BB3605}"/>
              </a:ext>
            </a:extLst>
          </p:cNvPr>
          <p:cNvSpPr>
            <a:spLocks/>
          </p:cNvSpPr>
          <p:nvPr/>
        </p:nvSpPr>
        <p:spPr>
          <a:xfrm>
            <a:off x="1080395" y="1938695"/>
            <a:ext cx="425956" cy="532477"/>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cxnSp>
        <p:nvCxnSpPr>
          <p:cNvPr id="3" name="Straight Connector 2">
            <a:extLst>
              <a:ext uri="{FF2B5EF4-FFF2-40B4-BE49-F238E27FC236}">
                <a16:creationId xmlns:a16="http://schemas.microsoft.com/office/drawing/2014/main" id="{3CB66A91-61B6-F264-C068-31278F623AC7}"/>
              </a:ext>
              <a:ext uri="{C183D7F6-B498-43B3-948B-1728B52AA6E4}">
                <adec:decorative xmlns:adec="http://schemas.microsoft.com/office/drawing/2017/decorative" val="1"/>
              </a:ext>
            </a:extLst>
          </p:cNvPr>
          <p:cNvCxnSpPr/>
          <p:nvPr/>
        </p:nvCxnSpPr>
        <p:spPr>
          <a:xfrm>
            <a:off x="1000125" y="4029075"/>
            <a:ext cx="3929063" cy="0"/>
          </a:xfrm>
          <a:prstGeom prst="line">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Graphic 86" descr="Icon of a person with a callout ">
            <a:extLst>
              <a:ext uri="{FF2B5EF4-FFF2-40B4-BE49-F238E27FC236}">
                <a16:creationId xmlns:a16="http://schemas.microsoft.com/office/drawing/2014/main" id="{5AAC9682-3D00-A6AC-E079-5B8C8F77C345}"/>
              </a:ext>
            </a:extLst>
          </p:cNvPr>
          <p:cNvSpPr/>
          <p:nvPr/>
        </p:nvSpPr>
        <p:spPr>
          <a:xfrm>
            <a:off x="1080395" y="4343486"/>
            <a:ext cx="565220" cy="537208"/>
          </a:xfrm>
          <a:custGeom>
            <a:avLst/>
            <a:gdLst>
              <a:gd name="connsiteX0" fmla="*/ 118070 w 269875"/>
              <a:gd name="connsiteY0" fmla="*/ 161925 h 256502"/>
              <a:gd name="connsiteX1" fmla="*/ 148431 w 269875"/>
              <a:gd name="connsiteY1" fmla="*/ 192286 h 256502"/>
              <a:gd name="connsiteX2" fmla="*/ 148431 w 269875"/>
              <a:gd name="connsiteY2" fmla="*/ 212554 h 256502"/>
              <a:gd name="connsiteX3" fmla="*/ 148323 w 269875"/>
              <a:gd name="connsiteY3" fmla="*/ 214011 h 256502"/>
              <a:gd name="connsiteX4" fmla="*/ 75120 w 269875"/>
              <a:gd name="connsiteY4" fmla="*/ 256503 h 256502"/>
              <a:gd name="connsiteX5" fmla="*/ 189 w 269875"/>
              <a:gd name="connsiteY5" fmla="*/ 214510 h 256502"/>
              <a:gd name="connsiteX6" fmla="*/ 0 w 269875"/>
              <a:gd name="connsiteY6" fmla="*/ 212527 h 256502"/>
              <a:gd name="connsiteX7" fmla="*/ 0 w 269875"/>
              <a:gd name="connsiteY7" fmla="*/ 192286 h 256502"/>
              <a:gd name="connsiteX8" fmla="*/ 30361 w 269875"/>
              <a:gd name="connsiteY8" fmla="*/ 161925 h 256502"/>
              <a:gd name="connsiteX9" fmla="*/ 118070 w 269875"/>
              <a:gd name="connsiteY9" fmla="*/ 161925 h 256502"/>
              <a:gd name="connsiteX10" fmla="*/ 118070 w 269875"/>
              <a:gd name="connsiteY10" fmla="*/ 182166 h 256502"/>
              <a:gd name="connsiteX11" fmla="*/ 30361 w 269875"/>
              <a:gd name="connsiteY11" fmla="*/ 182166 h 256502"/>
              <a:gd name="connsiteX12" fmla="*/ 20241 w 269875"/>
              <a:gd name="connsiteY12" fmla="*/ 192286 h 256502"/>
              <a:gd name="connsiteX13" fmla="*/ 20241 w 269875"/>
              <a:gd name="connsiteY13" fmla="*/ 211447 h 256502"/>
              <a:gd name="connsiteX14" fmla="*/ 75120 w 269875"/>
              <a:gd name="connsiteY14" fmla="*/ 236262 h 256502"/>
              <a:gd name="connsiteX15" fmla="*/ 128191 w 269875"/>
              <a:gd name="connsiteY15" fmla="*/ 211757 h 256502"/>
              <a:gd name="connsiteX16" fmla="*/ 128191 w 269875"/>
              <a:gd name="connsiteY16" fmla="*/ 192286 h 256502"/>
              <a:gd name="connsiteX17" fmla="*/ 118070 w 269875"/>
              <a:gd name="connsiteY17" fmla="*/ 182166 h 256502"/>
              <a:gd name="connsiteX18" fmla="*/ 74216 w 269875"/>
              <a:gd name="connsiteY18" fmla="*/ 53975 h 256502"/>
              <a:gd name="connsiteX19" fmla="*/ 121444 w 269875"/>
              <a:gd name="connsiteY19" fmla="*/ 101203 h 256502"/>
              <a:gd name="connsiteX20" fmla="*/ 74216 w 269875"/>
              <a:gd name="connsiteY20" fmla="*/ 148431 h 256502"/>
              <a:gd name="connsiteX21" fmla="*/ 26988 w 269875"/>
              <a:gd name="connsiteY21" fmla="*/ 101203 h 256502"/>
              <a:gd name="connsiteX22" fmla="*/ 74216 w 269875"/>
              <a:gd name="connsiteY22" fmla="*/ 53975 h 256502"/>
              <a:gd name="connsiteX23" fmla="*/ 239514 w 269875"/>
              <a:gd name="connsiteY23" fmla="*/ 0 h 256502"/>
              <a:gd name="connsiteX24" fmla="*/ 269875 w 269875"/>
              <a:gd name="connsiteY24" fmla="*/ 30361 h 256502"/>
              <a:gd name="connsiteX25" fmla="*/ 269875 w 269875"/>
              <a:gd name="connsiteY25" fmla="*/ 77589 h 256502"/>
              <a:gd name="connsiteX26" fmla="*/ 239514 w 269875"/>
              <a:gd name="connsiteY26" fmla="*/ 107950 h 256502"/>
              <a:gd name="connsiteX27" fmla="*/ 219881 w 269875"/>
              <a:gd name="connsiteY27" fmla="*/ 107950 h 256502"/>
              <a:gd name="connsiteX28" fmla="*/ 190653 w 269875"/>
              <a:gd name="connsiteY28" fmla="*/ 136840 h 256502"/>
              <a:gd name="connsiteX29" fmla="*/ 166800 w 269875"/>
              <a:gd name="connsiteY29" fmla="*/ 136709 h 256502"/>
              <a:gd name="connsiteX30" fmla="*/ 161925 w 269875"/>
              <a:gd name="connsiteY30" fmla="*/ 124858 h 256502"/>
              <a:gd name="connsiteX31" fmla="*/ 161925 w 269875"/>
              <a:gd name="connsiteY31" fmla="*/ 107761 h 256502"/>
              <a:gd name="connsiteX32" fmla="*/ 134938 w 269875"/>
              <a:gd name="connsiteY32" fmla="*/ 77589 h 256502"/>
              <a:gd name="connsiteX33" fmla="*/ 134938 w 269875"/>
              <a:gd name="connsiteY33" fmla="*/ 30361 h 256502"/>
              <a:gd name="connsiteX34" fmla="*/ 165298 w 269875"/>
              <a:gd name="connsiteY34" fmla="*/ 0 h 256502"/>
              <a:gd name="connsiteX35" fmla="*/ 239514 w 269875"/>
              <a:gd name="connsiteY35" fmla="*/ 0 h 256502"/>
              <a:gd name="connsiteX36" fmla="*/ 74216 w 269875"/>
              <a:gd name="connsiteY36" fmla="*/ 74216 h 256502"/>
              <a:gd name="connsiteX37" fmla="*/ 47228 w 269875"/>
              <a:gd name="connsiteY37" fmla="*/ 101203 h 256502"/>
              <a:gd name="connsiteX38" fmla="*/ 74216 w 269875"/>
              <a:gd name="connsiteY38" fmla="*/ 128191 h 256502"/>
              <a:gd name="connsiteX39" fmla="*/ 101203 w 269875"/>
              <a:gd name="connsiteY39" fmla="*/ 101203 h 256502"/>
              <a:gd name="connsiteX40" fmla="*/ 74216 w 269875"/>
              <a:gd name="connsiteY40" fmla="*/ 74216 h 256502"/>
              <a:gd name="connsiteX41" fmla="*/ 239514 w 269875"/>
              <a:gd name="connsiteY41" fmla="*/ 20241 h 256502"/>
              <a:gd name="connsiteX42" fmla="*/ 165298 w 269875"/>
              <a:gd name="connsiteY42" fmla="*/ 20241 h 256502"/>
              <a:gd name="connsiteX43" fmla="*/ 155178 w 269875"/>
              <a:gd name="connsiteY43" fmla="*/ 30361 h 256502"/>
              <a:gd name="connsiteX44" fmla="*/ 155178 w 269875"/>
              <a:gd name="connsiteY44" fmla="*/ 77589 h 256502"/>
              <a:gd name="connsiteX45" fmla="*/ 165298 w 269875"/>
              <a:gd name="connsiteY45" fmla="*/ 87709 h 256502"/>
              <a:gd name="connsiteX46" fmla="*/ 182152 w 269875"/>
              <a:gd name="connsiteY46" fmla="*/ 87709 h 256502"/>
              <a:gd name="connsiteX47" fmla="*/ 182152 w 269875"/>
              <a:gd name="connsiteY47" fmla="*/ 116775 h 256502"/>
              <a:gd name="connsiteX48" fmla="*/ 211582 w 269875"/>
              <a:gd name="connsiteY48" fmla="*/ 87709 h 256502"/>
              <a:gd name="connsiteX49" fmla="*/ 239528 w 269875"/>
              <a:gd name="connsiteY49" fmla="*/ 87709 h 256502"/>
              <a:gd name="connsiteX50" fmla="*/ 249648 w 269875"/>
              <a:gd name="connsiteY50" fmla="*/ 77589 h 256502"/>
              <a:gd name="connsiteX51" fmla="*/ 249648 w 269875"/>
              <a:gd name="connsiteY51" fmla="*/ 30361 h 256502"/>
              <a:gd name="connsiteX52" fmla="*/ 239528 w 269875"/>
              <a:gd name="connsiteY52" fmla="*/ 20241 h 25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9875" h="256502">
                <a:moveTo>
                  <a:pt x="118070" y="161925"/>
                </a:moveTo>
                <a:cubicBezTo>
                  <a:pt x="134838" y="161925"/>
                  <a:pt x="148431" y="175519"/>
                  <a:pt x="148431" y="192286"/>
                </a:cubicBezTo>
                <a:lnTo>
                  <a:pt x="148431" y="212554"/>
                </a:lnTo>
                <a:lnTo>
                  <a:pt x="148323" y="214011"/>
                </a:lnTo>
                <a:cubicBezTo>
                  <a:pt x="144140" y="242712"/>
                  <a:pt x="118367" y="256503"/>
                  <a:pt x="75120" y="256503"/>
                </a:cubicBezTo>
                <a:cubicBezTo>
                  <a:pt x="32034" y="256503"/>
                  <a:pt x="5843" y="242874"/>
                  <a:pt x="189" y="214510"/>
                </a:cubicBezTo>
                <a:lnTo>
                  <a:pt x="0" y="212527"/>
                </a:lnTo>
                <a:lnTo>
                  <a:pt x="0" y="192286"/>
                </a:lnTo>
                <a:cubicBezTo>
                  <a:pt x="0" y="175519"/>
                  <a:pt x="13593" y="161925"/>
                  <a:pt x="30361" y="161925"/>
                </a:cubicBezTo>
                <a:lnTo>
                  <a:pt x="118070" y="161925"/>
                </a:lnTo>
                <a:close/>
                <a:moveTo>
                  <a:pt x="118070" y="182166"/>
                </a:moveTo>
                <a:lnTo>
                  <a:pt x="30361" y="182166"/>
                </a:lnTo>
                <a:cubicBezTo>
                  <a:pt x="24772" y="182166"/>
                  <a:pt x="20241" y="186697"/>
                  <a:pt x="20241" y="192286"/>
                </a:cubicBezTo>
                <a:lnTo>
                  <a:pt x="20241" y="211447"/>
                </a:lnTo>
                <a:cubicBezTo>
                  <a:pt x="24019" y="227640"/>
                  <a:pt x="41156" y="236262"/>
                  <a:pt x="75120" y="236262"/>
                </a:cubicBezTo>
                <a:cubicBezTo>
                  <a:pt x="109070" y="236262"/>
                  <a:pt x="125451" y="227748"/>
                  <a:pt x="128191" y="211757"/>
                </a:cubicBezTo>
                <a:lnTo>
                  <a:pt x="128191" y="192286"/>
                </a:lnTo>
                <a:cubicBezTo>
                  <a:pt x="128191" y="186697"/>
                  <a:pt x="123659" y="182166"/>
                  <a:pt x="118070" y="182166"/>
                </a:cubicBezTo>
                <a:close/>
                <a:moveTo>
                  <a:pt x="74216" y="53975"/>
                </a:moveTo>
                <a:cubicBezTo>
                  <a:pt x="100299" y="53975"/>
                  <a:pt x="121444" y="75120"/>
                  <a:pt x="121444" y="101203"/>
                </a:cubicBezTo>
                <a:cubicBezTo>
                  <a:pt x="121444" y="127287"/>
                  <a:pt x="100299" y="148431"/>
                  <a:pt x="74216" y="148431"/>
                </a:cubicBezTo>
                <a:cubicBezTo>
                  <a:pt x="48132" y="148431"/>
                  <a:pt x="26988" y="127287"/>
                  <a:pt x="26988" y="101203"/>
                </a:cubicBezTo>
                <a:cubicBezTo>
                  <a:pt x="26988" y="75120"/>
                  <a:pt x="48132" y="53975"/>
                  <a:pt x="74216" y="53975"/>
                </a:cubicBezTo>
                <a:close/>
                <a:moveTo>
                  <a:pt x="239514" y="0"/>
                </a:moveTo>
                <a:cubicBezTo>
                  <a:pt x="256281" y="0"/>
                  <a:pt x="269875" y="13593"/>
                  <a:pt x="269875" y="30361"/>
                </a:cubicBezTo>
                <a:lnTo>
                  <a:pt x="269875" y="77589"/>
                </a:lnTo>
                <a:cubicBezTo>
                  <a:pt x="269875" y="94357"/>
                  <a:pt x="256281" y="107950"/>
                  <a:pt x="239514" y="107950"/>
                </a:cubicBezTo>
                <a:lnTo>
                  <a:pt x="219881" y="107950"/>
                </a:lnTo>
                <a:lnTo>
                  <a:pt x="190653" y="136840"/>
                </a:lnTo>
                <a:cubicBezTo>
                  <a:pt x="184030" y="143391"/>
                  <a:pt x="173350" y="143332"/>
                  <a:pt x="166800" y="136709"/>
                </a:cubicBezTo>
                <a:cubicBezTo>
                  <a:pt x="163679" y="133553"/>
                  <a:pt x="161928" y="129296"/>
                  <a:pt x="161925" y="124858"/>
                </a:cubicBezTo>
                <a:lnTo>
                  <a:pt x="161925" y="107761"/>
                </a:lnTo>
                <a:cubicBezTo>
                  <a:pt x="146558" y="106043"/>
                  <a:pt x="134938" y="93051"/>
                  <a:pt x="134938" y="77589"/>
                </a:cubicBezTo>
                <a:lnTo>
                  <a:pt x="134938" y="30361"/>
                </a:lnTo>
                <a:cubicBezTo>
                  <a:pt x="134938" y="13593"/>
                  <a:pt x="148531" y="0"/>
                  <a:pt x="165298" y="0"/>
                </a:cubicBezTo>
                <a:lnTo>
                  <a:pt x="239514" y="0"/>
                </a:lnTo>
                <a:close/>
                <a:moveTo>
                  <a:pt x="74216" y="74216"/>
                </a:moveTo>
                <a:cubicBezTo>
                  <a:pt x="59311" y="74216"/>
                  <a:pt x="47228" y="86298"/>
                  <a:pt x="47228" y="101203"/>
                </a:cubicBezTo>
                <a:cubicBezTo>
                  <a:pt x="47228" y="116108"/>
                  <a:pt x="59311" y="128191"/>
                  <a:pt x="74216" y="128191"/>
                </a:cubicBezTo>
                <a:cubicBezTo>
                  <a:pt x="89120" y="128191"/>
                  <a:pt x="101203" y="116108"/>
                  <a:pt x="101203" y="101203"/>
                </a:cubicBezTo>
                <a:cubicBezTo>
                  <a:pt x="101203" y="86298"/>
                  <a:pt x="89120" y="74216"/>
                  <a:pt x="74216" y="74216"/>
                </a:cubicBezTo>
                <a:close/>
                <a:moveTo>
                  <a:pt x="239514" y="20241"/>
                </a:moveTo>
                <a:lnTo>
                  <a:pt x="165298" y="20241"/>
                </a:lnTo>
                <a:cubicBezTo>
                  <a:pt x="159709" y="20241"/>
                  <a:pt x="155178" y="24772"/>
                  <a:pt x="155178" y="30361"/>
                </a:cubicBezTo>
                <a:lnTo>
                  <a:pt x="155178" y="77589"/>
                </a:lnTo>
                <a:cubicBezTo>
                  <a:pt x="155178" y="83175"/>
                  <a:pt x="159712" y="87709"/>
                  <a:pt x="165298" y="87709"/>
                </a:cubicBezTo>
                <a:lnTo>
                  <a:pt x="182152" y="87709"/>
                </a:lnTo>
                <a:lnTo>
                  <a:pt x="182152" y="116775"/>
                </a:lnTo>
                <a:lnTo>
                  <a:pt x="211582" y="87709"/>
                </a:lnTo>
                <a:lnTo>
                  <a:pt x="239528" y="87709"/>
                </a:lnTo>
                <a:cubicBezTo>
                  <a:pt x="245117" y="87709"/>
                  <a:pt x="249648" y="83178"/>
                  <a:pt x="249648" y="77589"/>
                </a:cubicBezTo>
                <a:lnTo>
                  <a:pt x="249648" y="30361"/>
                </a:lnTo>
                <a:cubicBezTo>
                  <a:pt x="249648" y="24772"/>
                  <a:pt x="245117" y="20241"/>
                  <a:pt x="239528" y="20241"/>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pic>
        <p:nvPicPr>
          <p:cNvPr id="4" name="Picture 3" descr="Screenshot of the Microsoft 365 Copilot enablement hub on adoption.microsoft.com&#10;">
            <a:extLst>
              <a:ext uri="{FF2B5EF4-FFF2-40B4-BE49-F238E27FC236}">
                <a16:creationId xmlns:a16="http://schemas.microsoft.com/office/drawing/2014/main" id="{3A8B0C79-DD9B-52ED-7676-274AAF03804E}"/>
              </a:ext>
            </a:extLst>
          </p:cNvPr>
          <p:cNvPicPr>
            <a:picLocks noChangeAspect="1"/>
          </p:cNvPicPr>
          <p:nvPr/>
        </p:nvPicPr>
        <p:blipFill>
          <a:blip r:embed="rId3"/>
          <a:stretch>
            <a:fillRect/>
          </a:stretch>
        </p:blipFill>
        <p:spPr>
          <a:xfrm>
            <a:off x="5742420" y="1827708"/>
            <a:ext cx="4607234" cy="2060184"/>
          </a:xfrm>
          <a:prstGeom prst="roundRect">
            <a:avLst>
              <a:gd name="adj" fmla="val 4041"/>
            </a:avLst>
          </a:prstGeom>
          <a:ln>
            <a:solidFill>
              <a:schemeClr val="bg1">
                <a:lumMod val="85000"/>
              </a:schemeClr>
            </a:solidFill>
          </a:ln>
          <a:effectLst/>
        </p:spPr>
      </p:pic>
      <p:pic>
        <p:nvPicPr>
          <p:cNvPr id="6" name="Picture 5" descr="Screen shot of the Microsoft 365 Copilot community home page.">
            <a:extLst>
              <a:ext uri="{FF2B5EF4-FFF2-40B4-BE49-F238E27FC236}">
                <a16:creationId xmlns:a16="http://schemas.microsoft.com/office/drawing/2014/main" id="{C3878A09-DCE9-9CC0-DF8D-8023399E5D3A}"/>
              </a:ext>
            </a:extLst>
          </p:cNvPr>
          <p:cNvPicPr>
            <a:picLocks noChangeAspect="1"/>
          </p:cNvPicPr>
          <p:nvPr/>
        </p:nvPicPr>
        <p:blipFill>
          <a:blip r:embed="rId4"/>
          <a:srcRect t="18797" b="9819"/>
          <a:stretch/>
        </p:blipFill>
        <p:spPr>
          <a:xfrm>
            <a:off x="5745348" y="4160178"/>
            <a:ext cx="4604471" cy="1868722"/>
          </a:xfrm>
          <a:prstGeom prst="roundRect">
            <a:avLst>
              <a:gd name="adj" fmla="val 5989"/>
            </a:avLst>
          </a:prstGeom>
          <a:ln>
            <a:solidFill>
              <a:schemeClr val="bg1">
                <a:lumMod val="85000"/>
              </a:schemeClr>
            </a:solidFill>
          </a:ln>
          <a:effectLst/>
        </p:spPr>
      </p:pic>
      <p:sp>
        <p:nvSpPr>
          <p:cNvPr id="2" name="TextBox 1">
            <a:extLst>
              <a:ext uri="{FF2B5EF4-FFF2-40B4-BE49-F238E27FC236}">
                <a16:creationId xmlns:a16="http://schemas.microsoft.com/office/drawing/2014/main" id="{AFA09032-04EC-2040-77C6-6BE53E9B7B88}"/>
              </a:ext>
            </a:extLst>
          </p:cNvPr>
          <p:cNvSpPr txBox="1"/>
          <p:nvPr/>
        </p:nvSpPr>
        <p:spPr>
          <a:xfrm>
            <a:off x="1080395" y="2735856"/>
            <a:ext cx="3929063"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a:ea typeface="+mn-ea"/>
                <a:cs typeface="+mn-cs"/>
              </a:rPr>
              <a:t>Microsoft Community Learning </a:t>
            </a:r>
            <a:r>
              <a:rPr kumimoji="0" lang="en-US" sz="1600" b="0" i="0" u="none" strike="noStrike" kern="1200" cap="none" spc="0" normalizeH="0" baseline="0" noProof="0">
                <a:ln>
                  <a:noFill/>
                </a:ln>
                <a:solidFill>
                  <a:srgbClr val="0B87DE"/>
                </a:solidFill>
                <a:effectLst/>
                <a:uLnTx/>
                <a:uFillTx/>
                <a:latin typeface="Segoe UI Semibold"/>
                <a:ea typeface="+mn-ea"/>
                <a:cs typeface="+mn-cs"/>
              </a:rPr>
              <a:t>aka.ms/Community/</a:t>
            </a:r>
            <a:r>
              <a:rPr kumimoji="0" lang="en-US" sz="1600" b="0" i="0" u="none" strike="noStrike" kern="1200" cap="none" spc="0" normalizeH="0" baseline="0" noProof="0" err="1">
                <a:ln>
                  <a:noFill/>
                </a:ln>
                <a:solidFill>
                  <a:srgbClr val="0B87DE"/>
                </a:solidFill>
                <a:effectLst/>
                <a:uLnTx/>
                <a:uFillTx/>
                <a:latin typeface="Segoe UI Semibold"/>
                <a:ea typeface="+mn-ea"/>
                <a:cs typeface="+mn-cs"/>
              </a:rPr>
              <a:t>LearningChannel</a:t>
            </a:r>
            <a:endParaRPr kumimoji="0" lang="en-US" sz="1600" b="0" i="0" u="none" strike="noStrike" kern="1200" cap="none" spc="0" normalizeH="0" baseline="0" noProof="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Community led expert content on all your favorite</a:t>
            </a:r>
            <a:r>
              <a:rPr kumimoji="0" lang="en-US" sz="1600" b="0" i="0" u="none" strike="noStrike" kern="1200" cap="none" spc="0" normalizeH="0" noProof="0">
                <a:ln>
                  <a:noFill/>
                </a:ln>
                <a:solidFill>
                  <a:srgbClr val="000000"/>
                </a:solidFill>
                <a:effectLst/>
                <a:uLnTx/>
                <a:uFillTx/>
                <a:latin typeface="Segoe UI"/>
                <a:ea typeface="+mn-ea"/>
                <a:cs typeface="+mn-cs"/>
              </a:rPr>
              <a:t> Microsoft services.</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5" name="TextBox 4">
            <a:extLst>
              <a:ext uri="{FF2B5EF4-FFF2-40B4-BE49-F238E27FC236}">
                <a16:creationId xmlns:a16="http://schemas.microsoft.com/office/drawing/2014/main" id="{9D354814-6A6C-B6E5-17C7-08E9267D9B9A}"/>
              </a:ext>
            </a:extLst>
          </p:cNvPr>
          <p:cNvSpPr txBox="1"/>
          <p:nvPr/>
        </p:nvSpPr>
        <p:spPr>
          <a:xfrm>
            <a:off x="1080395" y="5094539"/>
            <a:ext cx="3929063" cy="664797"/>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600">
                <a:solidFill>
                  <a:srgbClr val="000000"/>
                </a:solidFill>
                <a:latin typeface="Segoe UI"/>
              </a:rPr>
              <a:t>Start your week with l</a:t>
            </a:r>
            <a:r>
              <a:rPr kumimoji="0" lang="en-US" sz="1600" b="0" i="0" u="none" strike="noStrike" kern="1200" cap="none" spc="0" normalizeH="0" baseline="0" noProof="0" err="1">
                <a:ln>
                  <a:noFill/>
                </a:ln>
                <a:solidFill>
                  <a:srgbClr val="000000"/>
                </a:solidFill>
                <a:effectLst/>
                <a:uLnTx/>
                <a:uFillTx/>
                <a:latin typeface="Segoe UI"/>
                <a:ea typeface="+mn-ea"/>
                <a:cs typeface="+mn-cs"/>
              </a:rPr>
              <a:t>ive</a:t>
            </a:r>
            <a:r>
              <a:rPr kumimoji="0" lang="en-US" sz="1600" b="0" i="0" u="none" strike="noStrike" kern="1200" cap="none" spc="0" normalizeH="0" baseline="0" noProof="0">
                <a:ln>
                  <a:noFill/>
                </a:ln>
                <a:solidFill>
                  <a:srgbClr val="000000"/>
                </a:solidFill>
                <a:effectLst/>
                <a:uLnTx/>
                <a:uFillTx/>
                <a:latin typeface="Segoe UI"/>
                <a:ea typeface="+mn-ea"/>
                <a:cs typeface="+mn-cs"/>
              </a:rPr>
              <a:t> news and event</a:t>
            </a:r>
            <a:r>
              <a:rPr kumimoji="0" lang="en-US" sz="1600" b="0" i="0" u="none" strike="noStrike" kern="1200" cap="none" spc="0" normalizeH="0" noProof="0">
                <a:ln>
                  <a:noFill/>
                </a:ln>
                <a:solidFill>
                  <a:srgbClr val="000000"/>
                </a:solidFill>
                <a:effectLst/>
                <a:uLnTx/>
                <a:uFillTx/>
                <a:latin typeface="Segoe UI"/>
                <a:ea typeface="+mn-ea"/>
                <a:cs typeface="+mn-cs"/>
              </a:rPr>
              <a:t> updates </a:t>
            </a:r>
            <a:r>
              <a:rPr kumimoji="0" lang="en-US" sz="1600" b="0" i="0" u="none" strike="noStrike" kern="1200" cap="none" spc="0" normalizeH="0" baseline="0" noProof="0">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aka.ms/</a:t>
            </a:r>
            <a:r>
              <a:rPr kumimoji="0" lang="en-US" sz="1600" b="0" i="0" u="none" strike="noStrike" kern="1200" cap="none" spc="0" normalizeH="0" baseline="0" noProof="0" err="1">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MondaysatMicrosoft</a:t>
            </a:r>
            <a:endParaRPr kumimoji="0" lang="en-US" sz="1600" b="0" i="0" u="none" strike="noStrike" kern="1200" cap="none" spc="0" normalizeH="0" baseline="0" noProof="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lang="en-US" sz="1600">
                <a:solidFill>
                  <a:srgbClr val="000000"/>
                </a:solidFill>
                <a:latin typeface="Segoe UI"/>
              </a:rPr>
              <a:t>Watch live or on-demand &amp; share our blog.</a:t>
            </a:r>
          </a:p>
        </p:txBody>
      </p:sp>
    </p:spTree>
    <p:extLst>
      <p:ext uri="{BB962C8B-B14F-4D97-AF65-F5344CB8AC3E}">
        <p14:creationId xmlns:p14="http://schemas.microsoft.com/office/powerpoint/2010/main" val="238991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2.08333E-7 2.22222E-6 L 2.08333E-7 0.03541 " pathEditMode="relative" rAng="0" ptsTypes="AA">
                                      <p:cBhvr>
                                        <p:cTn id="9" dur="700" spd="-100000" fill="hold"/>
                                        <p:tgtEl>
                                          <p:spTgt spid="19"/>
                                        </p:tgtEl>
                                        <p:attrNameLst>
                                          <p:attrName>ppt_x</p:attrName>
                                          <p:attrName>ppt_y</p:attrName>
                                        </p:attrNameLst>
                                      </p:cBhvr>
                                      <p:rCtr x="0" y="1759"/>
                                    </p:animMotion>
                                  </p:childTnLst>
                                </p:cTn>
                              </p:par>
                              <p:par>
                                <p:cTn id="10" presetID="10" presetClass="entr" presetSubtype="0" fill="hold" grpId="0" nodeType="withEffect">
                                  <p:stCondLst>
                                    <p:cond delay="25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42" presetClass="path" presetSubtype="0" decel="100000" fill="hold" grpId="1" nodeType="withEffect">
                                  <p:stCondLst>
                                    <p:cond delay="250"/>
                                  </p:stCondLst>
                                  <p:childTnLst>
                                    <p:animMotion origin="layout" path="M 1.04167E-6 -3.7037E-6 L 1.04167E-6 0.03542 " pathEditMode="relative" rAng="0" ptsTypes="AA">
                                      <p:cBhvr>
                                        <p:cTn id="14" dur="700" spd="-100000" fill="hold"/>
                                        <p:tgtEl>
                                          <p:spTgt spid="18"/>
                                        </p:tgtEl>
                                        <p:attrNameLst>
                                          <p:attrName>ppt_x</p:attrName>
                                          <p:attrName>ppt_y</p:attrName>
                                        </p:attrNameLst>
                                      </p:cBhvr>
                                      <p:rCtr x="0" y="1759"/>
                                    </p:animMotion>
                                  </p:childTnLst>
                                </p:cTn>
                              </p:par>
                              <p:par>
                                <p:cTn id="15" presetID="10" presetClass="entr" presetSubtype="0" fill="hold"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nodeType="withEffect">
                                  <p:stCondLst>
                                    <p:cond delay="250"/>
                                  </p:stCondLst>
                                  <p:childTnLst>
                                    <p:animMotion origin="layout" path="M 1.04167E-6 -3.7037E-6 L 1.04167E-6 0.03542 " pathEditMode="relative" rAng="0" ptsTypes="AA">
                                      <p:cBhvr>
                                        <p:cTn id="19" dur="700" spd="-100000" fill="hold"/>
                                        <p:tgtEl>
                                          <p:spTgt spid="3"/>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42" presetClass="path" presetSubtype="0" decel="100000" fill="hold" grpId="1" nodeType="withEffect">
                                  <p:stCondLst>
                                    <p:cond delay="0"/>
                                  </p:stCondLst>
                                  <p:childTnLst>
                                    <p:animMotion origin="layout" path="M 4.16667E-7 -1.85185E-6 L 4.16667E-7 0.03542 " pathEditMode="relative" rAng="0" ptsTypes="AA">
                                      <p:cBhvr>
                                        <p:cTn id="24" dur="700" spd="-100000" fill="hold"/>
                                        <p:tgtEl>
                                          <p:spTgt spid="2"/>
                                        </p:tgtEl>
                                        <p:attrNameLst>
                                          <p:attrName>ppt_x</p:attrName>
                                          <p:attrName>ppt_y</p:attrName>
                                        </p:attrNameLst>
                                      </p:cBhvr>
                                      <p:rCtr x="0" y="1759"/>
                                    </p:animMotion>
                                  </p:childTnLst>
                                </p:cTn>
                              </p:par>
                              <p:par>
                                <p:cTn id="25" presetID="10" presetClass="entr" presetSubtype="0" fill="hold" grpId="0" nodeType="withEffect">
                                  <p:stCondLst>
                                    <p:cond delay="25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42" presetClass="path" presetSubtype="0" decel="100000" fill="hold" grpId="1" nodeType="withEffect">
                                  <p:stCondLst>
                                    <p:cond delay="250"/>
                                  </p:stCondLst>
                                  <p:childTnLst>
                                    <p:animMotion origin="layout" path="M 4.16667E-7 -3.7037E-6 L 4.16667E-7 0.03542 " pathEditMode="relative" rAng="0" ptsTypes="AA">
                                      <p:cBhvr>
                                        <p:cTn id="29"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8" grpId="0" animBg="1"/>
      <p:bldP spid="18" grpId="1" animBg="1"/>
      <p:bldP spid="2" grpId="0"/>
      <p:bldP spid="2" grpId="1"/>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Picture of David Johnson">
            <a:extLst>
              <a:ext uri="{FF2B5EF4-FFF2-40B4-BE49-F238E27FC236}">
                <a16:creationId xmlns:a16="http://schemas.microsoft.com/office/drawing/2014/main" id="{AF006E55-0C6A-0BD8-36F4-6D1B1B587D97}"/>
              </a:ext>
            </a:extLst>
          </p:cNvPr>
          <p:cNvGrpSpPr/>
          <p:nvPr/>
        </p:nvGrpSpPr>
        <p:grpSpPr>
          <a:xfrm>
            <a:off x="4377057" y="958876"/>
            <a:ext cx="3437886" cy="5971240"/>
            <a:chOff x="2067245" y="862166"/>
            <a:chExt cx="3437886" cy="5971240"/>
          </a:xfrm>
        </p:grpSpPr>
        <p:sp>
          <p:nvSpPr>
            <p:cNvPr id="3" name="TextBox 2">
              <a:extLst>
                <a:ext uri="{FF2B5EF4-FFF2-40B4-BE49-F238E27FC236}">
                  <a16:creationId xmlns:a16="http://schemas.microsoft.com/office/drawing/2014/main" id="{E221ACD2-832B-EC7D-1CB4-79FEFEBBBF2B}"/>
                </a:ext>
              </a:extLst>
            </p:cNvPr>
            <p:cNvSpPr txBox="1"/>
            <p:nvPr/>
          </p:nvSpPr>
          <p:spPr>
            <a:xfrm>
              <a:off x="2067245" y="4509693"/>
              <a:ext cx="3437886" cy="2323713"/>
            </a:xfrm>
            <a:prstGeom prst="rect">
              <a:avLst/>
            </a:prstGeom>
            <a:noFill/>
          </p:spPr>
          <p:txBody>
            <a:bodyPr wrap="square"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3200" b="1" spc="-1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David Johnson</a:t>
              </a:r>
              <a:endParaRPr kumimoji="0" lang="en-US" sz="3200" b="1" i="0" u="none" strike="noStrike" kern="1200" cap="none" spc="-1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Principal Product Manager Architect</a:t>
              </a:r>
            </a:p>
            <a:p>
              <a:pPr marL="0" marR="0" lvl="0" indent="0" algn="ctr" defTabSz="914400" rtl="0" eaLnBrk="1" fontAlgn="auto" latinLnBrk="0" hangingPunct="1">
                <a:lnSpc>
                  <a:spcPct val="100000"/>
                </a:lnSpc>
                <a:spcBef>
                  <a:spcPts val="600"/>
                </a:spcBef>
                <a:spcAft>
                  <a:spcPts val="0"/>
                </a:spcAft>
                <a:buClrTx/>
                <a:buSzTx/>
                <a:buFontTx/>
                <a:buNone/>
                <a:tabLst/>
                <a:defRPr/>
              </a:pPr>
              <a:r>
                <a:rPr lang="en-US">
                  <a:solidFill>
                    <a:schemeClr val="bg1"/>
                  </a:solidFill>
                  <a:latin typeface="Segoe UI" panose="020B0502040204020203" pitchFamily="34" charset="0"/>
                </a:rPr>
                <a:t>Microsoft Digital </a:t>
              </a:r>
              <a:br>
                <a:rPr lang="en-US">
                  <a:solidFill>
                    <a:schemeClr val="bg1"/>
                  </a:solidFill>
                  <a:latin typeface="Segoe UI" panose="020B0502040204020203" pitchFamily="34" charset="0"/>
                </a:rPr>
              </a:br>
              <a:r>
                <a:rPr lang="en-US">
                  <a:solidFill>
                    <a:schemeClr val="bg1"/>
                  </a:solidFill>
                  <a:latin typeface="Segoe UI" panose="020B0502040204020203" pitchFamily="34" charset="0"/>
                </a:rPr>
                <a:t>(Microsoft’s IT organization)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a:ea typeface="+mn-ea"/>
                <a:cs typeface="+mn-cs"/>
              </a:endParaRPr>
            </a:p>
          </p:txBody>
        </p:sp>
        <p:sp>
          <p:nvSpPr>
            <p:cNvPr id="5" name="Oval 4">
              <a:extLst>
                <a:ext uri="{FF2B5EF4-FFF2-40B4-BE49-F238E27FC236}">
                  <a16:creationId xmlns:a16="http://schemas.microsoft.com/office/drawing/2014/main" id="{B22BFE91-2C21-A66D-2030-1E143B0C27C6}"/>
                </a:ext>
              </a:extLst>
            </p:cNvPr>
            <p:cNvSpPr/>
            <p:nvPr/>
          </p:nvSpPr>
          <p:spPr bwMode="auto">
            <a:xfrm flipH="1">
              <a:off x="2067245" y="862166"/>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2" name="Picture Placeholder 8" descr="A person wearing glasses and a suit">
            <a:extLst>
              <a:ext uri="{FF2B5EF4-FFF2-40B4-BE49-F238E27FC236}">
                <a16:creationId xmlns:a16="http://schemas.microsoft.com/office/drawing/2014/main" id="{87226819-C1D9-3EF6-FFDD-194F0F4957A3}"/>
              </a:ext>
            </a:extLst>
          </p:cNvPr>
          <p:cNvPicPr>
            <a:picLocks noChangeAspect="1"/>
          </p:cNvPicPr>
          <p:nvPr/>
        </p:nvPicPr>
        <p:blipFill>
          <a:blip r:embed="rId3"/>
          <a:srcRect l="61" r="61"/>
          <a:stretch>
            <a:fillRect/>
          </a:stretch>
        </p:blipFill>
        <p:spPr>
          <a:xfrm>
            <a:off x="4618646" y="1220259"/>
            <a:ext cx="2954708" cy="2995865"/>
          </a:xfrm>
          <a:prstGeom prst="ellipse">
            <a:avLst/>
          </a:prstGeom>
        </p:spPr>
      </p:pic>
      <p:sp>
        <p:nvSpPr>
          <p:cNvPr id="4" name="Title 3">
            <a:extLst>
              <a:ext uri="{FF2B5EF4-FFF2-40B4-BE49-F238E27FC236}">
                <a16:creationId xmlns:a16="http://schemas.microsoft.com/office/drawing/2014/main" id="{429A6E56-728B-3851-71EF-BC026FEB3E35}"/>
              </a:ext>
            </a:extLst>
          </p:cNvPr>
          <p:cNvSpPr>
            <a:spLocks noGrp="1"/>
          </p:cNvSpPr>
          <p:nvPr>
            <p:ph type="title" idx="4294967295"/>
          </p:nvPr>
        </p:nvSpPr>
        <p:spPr>
          <a:xfrm>
            <a:off x="659219" y="-1072072"/>
            <a:ext cx="11025680" cy="1072072"/>
          </a:xfrm>
        </p:spPr>
        <p:txBody>
          <a:bodyPr vert="horz" lIns="91440" tIns="45720" rIns="91440" bIns="45720" rtlCol="0" anchor="b">
            <a:normAutofit/>
          </a:bodyPr>
          <a:lstStyle/>
          <a:p>
            <a:r>
              <a:rPr lang="en-US"/>
              <a:t>David Johnson</a:t>
            </a:r>
          </a:p>
        </p:txBody>
      </p:sp>
    </p:spTree>
    <p:extLst>
      <p:ext uri="{BB962C8B-B14F-4D97-AF65-F5344CB8AC3E}">
        <p14:creationId xmlns:p14="http://schemas.microsoft.com/office/powerpoint/2010/main" val="271020502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1AC8-D361-78EB-67B1-99455110EF14}"/>
              </a:ext>
            </a:extLst>
          </p:cNvPr>
          <p:cNvSpPr>
            <a:spLocks noGrp="1"/>
          </p:cNvSpPr>
          <p:nvPr>
            <p:ph type="title" idx="4294967295"/>
          </p:nvPr>
        </p:nvSpPr>
        <p:spPr>
          <a:xfrm>
            <a:off x="3962401" y="848861"/>
            <a:ext cx="7733413" cy="633413"/>
          </a:xfrm>
        </p:spPr>
        <p:txBody>
          <a:bodyPr>
            <a:normAutofit fontScale="90000"/>
          </a:bodyPr>
          <a:lstStyle/>
          <a:p>
            <a:pPr algn="l"/>
            <a:r>
              <a:rPr lang="en-US" sz="4000"/>
              <a:t>Session feedback surveys</a:t>
            </a:r>
          </a:p>
        </p:txBody>
      </p:sp>
      <p:sp>
        <p:nvSpPr>
          <p:cNvPr id="3" name="Text Placeholder 2" descr="Instructions for submitting a survey">
            <a:extLst>
              <a:ext uri="{FF2B5EF4-FFF2-40B4-BE49-F238E27FC236}">
                <a16:creationId xmlns:a16="http://schemas.microsoft.com/office/drawing/2014/main" id="{46403AEF-0FC4-1DC9-2277-CD8177962343}"/>
              </a:ext>
            </a:extLst>
          </p:cNvPr>
          <p:cNvSpPr>
            <a:spLocks noGrp="1"/>
          </p:cNvSpPr>
          <p:nvPr>
            <p:ph type="body" idx="4294967295"/>
          </p:nvPr>
        </p:nvSpPr>
        <p:spPr>
          <a:xfrm>
            <a:off x="3962400" y="1602924"/>
            <a:ext cx="6904522" cy="5168900"/>
          </a:xfrm>
        </p:spPr>
        <p:txBody>
          <a:bodyPr>
            <a:normAutofit fontScale="25000" lnSpcReduction="20000"/>
          </a:bodyPr>
          <a:lstStyle/>
          <a:p>
            <a:pPr marL="0" indent="0">
              <a:lnSpc>
                <a:spcPct val="120000"/>
              </a:lnSpc>
              <a:buNone/>
            </a:pPr>
            <a:r>
              <a:rPr lang="en-US" sz="7200" b="0"/>
              <a:t>We want to hear from YOU!</a:t>
            </a:r>
          </a:p>
          <a:p>
            <a:pPr marL="0" indent="0">
              <a:lnSpc>
                <a:spcPct val="120000"/>
              </a:lnSpc>
              <a:spcAft>
                <a:spcPts val="1200"/>
              </a:spcAft>
              <a:buNone/>
            </a:pPr>
            <a:r>
              <a:rPr lang="en-US" sz="7200" b="0"/>
              <a:t>Share your feedback to make next years conference even better!</a:t>
            </a:r>
          </a:p>
          <a:p>
            <a:pPr marL="0" indent="0">
              <a:lnSpc>
                <a:spcPct val="120000"/>
              </a:lnSpc>
              <a:buNone/>
            </a:pPr>
            <a:r>
              <a:rPr lang="en-US" sz="7200"/>
              <a:t>Here’s how –</a:t>
            </a:r>
          </a:p>
          <a:p>
            <a:pPr>
              <a:lnSpc>
                <a:spcPct val="120000"/>
              </a:lnSpc>
            </a:pPr>
            <a:r>
              <a:rPr lang="en-US" sz="7200" b="0"/>
              <a:t>Simply go to the Whova App on your smartphone.</a:t>
            </a:r>
          </a:p>
          <a:p>
            <a:pPr>
              <a:lnSpc>
                <a:spcPct val="120000"/>
              </a:lnSpc>
            </a:pPr>
            <a:r>
              <a:rPr lang="en-US" sz="7200" b="0"/>
              <a:t>Scroll down on the M365 Community Conference Homepage to ‘Additional Resources’ to click “Surveys’.</a:t>
            </a:r>
          </a:p>
          <a:p>
            <a:pPr>
              <a:lnSpc>
                <a:spcPct val="120000"/>
              </a:lnSpc>
            </a:pPr>
            <a:r>
              <a:rPr lang="en-US" sz="7200" b="0"/>
              <a:t>Click Session Feedback.</a:t>
            </a:r>
          </a:p>
          <a:p>
            <a:pPr>
              <a:lnSpc>
                <a:spcPct val="120000"/>
              </a:lnSpc>
            </a:pPr>
            <a:r>
              <a:rPr lang="en-US" sz="7200" b="0"/>
              <a:t>Scroll down to find this session title.</a:t>
            </a:r>
          </a:p>
          <a:p>
            <a:pPr>
              <a:lnSpc>
                <a:spcPct val="120000"/>
              </a:lnSpc>
            </a:pPr>
            <a:r>
              <a:rPr lang="en-US" sz="7200" b="0"/>
              <a:t>Complete the session feedback survey.</a:t>
            </a:r>
          </a:p>
          <a:p>
            <a:pPr>
              <a:lnSpc>
                <a:spcPct val="120000"/>
              </a:lnSpc>
              <a:spcAft>
                <a:spcPts val="1200"/>
              </a:spcAft>
            </a:pPr>
            <a:r>
              <a:rPr lang="en-US" sz="7200" b="0"/>
              <a:t>Finally, click ‘Submit’.</a:t>
            </a:r>
          </a:p>
          <a:p>
            <a:pPr marL="0" indent="0">
              <a:lnSpc>
                <a:spcPct val="120000"/>
              </a:lnSpc>
              <a:buNone/>
            </a:pPr>
            <a:r>
              <a:rPr lang="en-US" sz="7200"/>
              <a:t>It’s just that easy!</a:t>
            </a:r>
          </a:p>
          <a:p>
            <a:endParaRPr lang="en-US" sz="2133"/>
          </a:p>
        </p:txBody>
      </p:sp>
      <p:pic>
        <p:nvPicPr>
          <p:cNvPr id="6" name="Picture 5">
            <a:extLst>
              <a:ext uri="{FF2B5EF4-FFF2-40B4-BE49-F238E27FC236}">
                <a16:creationId xmlns:a16="http://schemas.microsoft.com/office/drawing/2014/main" id="{BB06DC14-A1AD-69D8-21E5-934E2DB2F63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499" y="548896"/>
            <a:ext cx="2844721" cy="5760207"/>
          </a:xfrm>
          <a:prstGeom prst="rect">
            <a:avLst/>
          </a:prstGeom>
        </p:spPr>
      </p:pic>
    </p:spTree>
    <p:extLst>
      <p:ext uri="{BB962C8B-B14F-4D97-AF65-F5344CB8AC3E}">
        <p14:creationId xmlns:p14="http://schemas.microsoft.com/office/powerpoint/2010/main" val="37205461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A5648-E3E1-4810-8302-07DF61848388}"/>
              </a:ext>
            </a:extLst>
          </p:cNvPr>
          <p:cNvSpPr>
            <a:spLocks noGrp="1"/>
          </p:cNvSpPr>
          <p:nvPr>
            <p:ph type="title" idx="4294967295"/>
          </p:nvPr>
        </p:nvSpPr>
        <p:spPr>
          <a:xfrm>
            <a:off x="659219" y="-1072072"/>
            <a:ext cx="11025680" cy="1072072"/>
          </a:xfrm>
        </p:spPr>
        <p:txBody>
          <a:bodyPr vert="horz" lIns="91440" tIns="45720" rIns="91440" bIns="45720" rtlCol="0" anchor="b">
            <a:normAutofit/>
          </a:bodyPr>
          <a:lstStyle/>
          <a:p>
            <a:r>
              <a:rPr lang="en-US"/>
              <a:t>Upcoming conf</a:t>
            </a:r>
          </a:p>
        </p:txBody>
      </p:sp>
    </p:spTree>
    <p:extLst>
      <p:ext uri="{BB962C8B-B14F-4D97-AF65-F5344CB8AC3E}">
        <p14:creationId xmlns:p14="http://schemas.microsoft.com/office/powerpoint/2010/main" val="25003277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28289F1-AE25-7A49-34E6-824E76CCD485}"/>
              </a:ext>
              <a:ext uri="{C183D7F6-B498-43B3-948B-1728B52AA6E4}">
                <adec:decorative xmlns:adec="http://schemas.microsoft.com/office/drawing/2017/decorative" val="1"/>
              </a:ext>
            </a:extLst>
          </p:cNvPr>
          <p:cNvSpPr/>
          <p:nvPr/>
        </p:nvSpPr>
        <p:spPr bwMode="auto">
          <a:xfrm>
            <a:off x="383161" y="1867661"/>
            <a:ext cx="11292113" cy="3215145"/>
          </a:xfrm>
          <a:prstGeom prst="roundRect">
            <a:avLst>
              <a:gd name="adj" fmla="val 5089"/>
            </a:avLst>
          </a:prstGeom>
          <a:gradFill flip="none" rotWithShape="1">
            <a:gsLst>
              <a:gs pos="0">
                <a:srgbClr val="157AC8"/>
              </a:gs>
              <a:gs pos="0">
                <a:srgbClr val="2A446F">
                  <a:alpha val="0"/>
                  <a:lumMod val="90000"/>
                  <a:lumOff val="10000"/>
                </a:srgbClr>
              </a:gs>
              <a:gs pos="100000">
                <a:srgbClr val="08609C"/>
              </a:gs>
            </a:gsLst>
            <a:lin ang="16200000" scaled="1"/>
            <a:tileRect/>
          </a:gradFill>
          <a:ln w="12700">
            <a:solidFill>
              <a:schemeClr val="bg1">
                <a:alpha val="20000"/>
              </a:schemeClr>
            </a:solidFill>
            <a:headEnd type="none" w="med" len="med"/>
            <a:tailEnd type="none" w="med" len="med"/>
          </a:ln>
          <a:effectLst>
            <a:outerShdw blurRad="63500" sx="102000" sy="102000" algn="ctr" rotWithShape="0">
              <a:schemeClr val="tx1">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sp>
        <p:nvSpPr>
          <p:cNvPr id="9" name="Rectangle: Rounded Corners 8">
            <a:extLst>
              <a:ext uri="{FF2B5EF4-FFF2-40B4-BE49-F238E27FC236}">
                <a16:creationId xmlns:a16="http://schemas.microsoft.com/office/drawing/2014/main" id="{40D25EA8-5F2C-7C17-659A-2E462037961E}"/>
              </a:ext>
              <a:ext uri="{C183D7F6-B498-43B3-948B-1728B52AA6E4}">
                <adec:decorative xmlns:adec="http://schemas.microsoft.com/office/drawing/2017/decorative" val="1"/>
              </a:ext>
            </a:extLst>
          </p:cNvPr>
          <p:cNvSpPr/>
          <p:nvPr/>
        </p:nvSpPr>
        <p:spPr bwMode="auto">
          <a:xfrm>
            <a:off x="4328929" y="5046029"/>
            <a:ext cx="3400576" cy="75838"/>
          </a:xfrm>
          <a:prstGeom prst="roundRect">
            <a:avLst>
              <a:gd name="adj" fmla="val 50000"/>
            </a:avLst>
          </a:prstGeom>
          <a:gradFill>
            <a:gsLst>
              <a:gs pos="0">
                <a:schemeClr val="accent1"/>
              </a:gs>
              <a:gs pos="100000">
                <a:schemeClr val="accent5">
                  <a:lumMod val="60000"/>
                  <a:lumOff val="4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Sans Display"/>
              <a:ea typeface="Segoe UI" pitchFamily="34" charset="0"/>
              <a:cs typeface="Segoe UI" pitchFamily="34" charset="0"/>
            </a:endParaRPr>
          </a:p>
        </p:txBody>
      </p:sp>
      <p:sp>
        <p:nvSpPr>
          <p:cNvPr id="23" name="Title 1">
            <a:extLst>
              <a:ext uri="{FF2B5EF4-FFF2-40B4-BE49-F238E27FC236}">
                <a16:creationId xmlns:a16="http://schemas.microsoft.com/office/drawing/2014/main" id="{DD370D96-C47B-FA94-3A59-299F2DA2D58F}"/>
              </a:ext>
            </a:extLst>
          </p:cNvPr>
          <p:cNvSpPr txBox="1">
            <a:spLocks noGrp="1"/>
          </p:cNvSpPr>
          <p:nvPr>
            <p:ph type="title" idx="4294967295"/>
          </p:nvPr>
        </p:nvSpPr>
        <p:spPr>
          <a:xfrm>
            <a:off x="0" y="628650"/>
            <a:ext cx="12192000" cy="81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50" normalizeH="0" baseline="0" noProof="0">
                <a:ln w="3175">
                  <a:noFill/>
                </a:ln>
                <a:solidFill>
                  <a:srgbClr val="091F2C"/>
                </a:solidFill>
                <a:effectLst/>
                <a:uLnTx/>
                <a:uFillTx/>
                <a:latin typeface="Segoe UI" panose="020B0502040204020203" pitchFamily="34" charset="0"/>
              </a:rPr>
              <a:t>Our enterprise AI commitments</a:t>
            </a:r>
          </a:p>
        </p:txBody>
      </p:sp>
      <p:cxnSp>
        <p:nvCxnSpPr>
          <p:cNvPr id="3" name="Straight Connector 2">
            <a:extLst>
              <a:ext uri="{FF2B5EF4-FFF2-40B4-BE49-F238E27FC236}">
                <a16:creationId xmlns:a16="http://schemas.microsoft.com/office/drawing/2014/main" id="{66A55F64-2DCF-784A-3378-B8892C37EA2E}"/>
              </a:ext>
              <a:ext uri="{C183D7F6-B498-43B3-948B-1728B52AA6E4}">
                <adec:decorative xmlns:adec="http://schemas.microsoft.com/office/drawing/2017/decorative" val="1"/>
              </a:ext>
            </a:extLst>
          </p:cNvPr>
          <p:cNvCxnSpPr>
            <a:cxnSpLocks/>
          </p:cNvCxnSpPr>
          <p:nvPr/>
        </p:nvCxnSpPr>
        <p:spPr>
          <a:xfrm>
            <a:off x="2673002" y="2017798"/>
            <a:ext cx="0" cy="2753669"/>
          </a:xfrm>
          <a:prstGeom prst="line">
            <a:avLst/>
          </a:prstGeom>
          <a:noFill/>
          <a:ln w="19050" cap="flat" cmpd="sng" algn="ctr">
            <a:solidFill>
              <a:srgbClr val="2E404B"/>
            </a:solidFill>
            <a:prstDash val="solid"/>
            <a:headEnd type="none" w="med" len="med"/>
            <a:tailEnd type="none" w="med" len="med"/>
          </a:ln>
          <a:effectLst/>
        </p:spPr>
      </p:cxnSp>
      <p:cxnSp>
        <p:nvCxnSpPr>
          <p:cNvPr id="6" name="Straight Connector 5">
            <a:extLst>
              <a:ext uri="{FF2B5EF4-FFF2-40B4-BE49-F238E27FC236}">
                <a16:creationId xmlns:a16="http://schemas.microsoft.com/office/drawing/2014/main" id="{E1C4FD27-8531-2CF6-3BFE-823544D48B21}"/>
              </a:ext>
              <a:ext uri="{C183D7F6-B498-43B3-948B-1728B52AA6E4}">
                <adec:decorative xmlns:adec="http://schemas.microsoft.com/office/drawing/2017/decorative" val="1"/>
              </a:ext>
            </a:extLst>
          </p:cNvPr>
          <p:cNvCxnSpPr>
            <a:cxnSpLocks/>
          </p:cNvCxnSpPr>
          <p:nvPr/>
        </p:nvCxnSpPr>
        <p:spPr>
          <a:xfrm>
            <a:off x="4882802" y="2017798"/>
            <a:ext cx="0" cy="2753669"/>
          </a:xfrm>
          <a:prstGeom prst="line">
            <a:avLst/>
          </a:prstGeom>
          <a:noFill/>
          <a:ln w="19050" cap="flat" cmpd="sng" algn="ctr">
            <a:solidFill>
              <a:srgbClr val="2E404B"/>
            </a:solidFill>
            <a:prstDash val="solid"/>
            <a:headEnd type="none" w="med" len="med"/>
            <a:tailEnd type="none" w="med" len="med"/>
          </a:ln>
          <a:effectLst/>
        </p:spPr>
      </p:cxnSp>
      <p:cxnSp>
        <p:nvCxnSpPr>
          <p:cNvPr id="7" name="Straight Connector 6">
            <a:extLst>
              <a:ext uri="{FF2B5EF4-FFF2-40B4-BE49-F238E27FC236}">
                <a16:creationId xmlns:a16="http://schemas.microsoft.com/office/drawing/2014/main" id="{81BD0DD7-D846-7C32-ACBA-5CD73CA20F0C}"/>
              </a:ext>
              <a:ext uri="{C183D7F6-B498-43B3-948B-1728B52AA6E4}">
                <adec:decorative xmlns:adec="http://schemas.microsoft.com/office/drawing/2017/decorative" val="1"/>
              </a:ext>
            </a:extLst>
          </p:cNvPr>
          <p:cNvCxnSpPr>
            <a:cxnSpLocks/>
          </p:cNvCxnSpPr>
          <p:nvPr/>
        </p:nvCxnSpPr>
        <p:spPr>
          <a:xfrm>
            <a:off x="7092602" y="2017798"/>
            <a:ext cx="0" cy="2753669"/>
          </a:xfrm>
          <a:prstGeom prst="line">
            <a:avLst/>
          </a:prstGeom>
          <a:noFill/>
          <a:ln w="19050" cap="flat" cmpd="sng" algn="ctr">
            <a:solidFill>
              <a:srgbClr val="2E404B"/>
            </a:solidFill>
            <a:prstDash val="solid"/>
            <a:headEnd type="none" w="med" len="med"/>
            <a:tailEnd type="none" w="med" len="med"/>
          </a:ln>
          <a:effectLst/>
        </p:spPr>
      </p:cxnSp>
      <p:grpSp>
        <p:nvGrpSpPr>
          <p:cNvPr id="8" name="Group 7">
            <a:extLst>
              <a:ext uri="{FF2B5EF4-FFF2-40B4-BE49-F238E27FC236}">
                <a16:creationId xmlns:a16="http://schemas.microsoft.com/office/drawing/2014/main" id="{61680429-0A67-C111-FEDF-F147A280EBC3}"/>
              </a:ext>
              <a:ext uri="{C183D7F6-B498-43B3-948B-1728B52AA6E4}">
                <adec:decorative xmlns:adec="http://schemas.microsoft.com/office/drawing/2017/decorative" val="1"/>
              </a:ext>
            </a:extLst>
          </p:cNvPr>
          <p:cNvGrpSpPr/>
          <p:nvPr/>
        </p:nvGrpSpPr>
        <p:grpSpPr>
          <a:xfrm>
            <a:off x="628594" y="2603842"/>
            <a:ext cx="1898750" cy="1437291"/>
            <a:chOff x="542977" y="2947386"/>
            <a:chExt cx="1898750" cy="1437291"/>
          </a:xfrm>
        </p:grpSpPr>
        <p:sp>
          <p:nvSpPr>
            <p:cNvPr id="10" name="Google Shape;3000;p241">
              <a:extLst>
                <a:ext uri="{FF2B5EF4-FFF2-40B4-BE49-F238E27FC236}">
                  <a16:creationId xmlns:a16="http://schemas.microsoft.com/office/drawing/2014/main" id="{62E7B435-4C6D-FD6C-3746-9B76B167014A}"/>
                </a:ext>
              </a:extLst>
            </p:cNvPr>
            <p:cNvSpPr txBox="1"/>
            <p:nvPr/>
          </p:nvSpPr>
          <p:spPr>
            <a:xfrm>
              <a:off x="542977" y="3646221"/>
              <a:ext cx="1898750" cy="738456"/>
            </a:xfrm>
            <a:prstGeom prst="rect">
              <a:avLst/>
            </a:prstGeom>
            <a:noFill/>
            <a:ln>
              <a:noFill/>
            </a:ln>
          </p:spPr>
          <p:txBody>
            <a:bodyPr spcFirstLastPara="1" wrap="square" lIns="121747" tIns="60857" rIns="121747" bIns="60857" anchor="t" anchorCtr="0">
              <a:spAutoFit/>
            </a:bodyPr>
            <a:lstStyle/>
            <a:p>
              <a:pPr marL="0" marR="0" lvl="0" indent="0" algn="ctr" defTabSz="914165" rtl="0" eaLnBrk="1" fontAlgn="auto" latinLnBrk="0" hangingPunct="1">
                <a:lnSpc>
                  <a:spcPct val="100000"/>
                </a:lnSpc>
                <a:spcBef>
                  <a:spcPts val="0"/>
                </a:spcBef>
                <a:spcAft>
                  <a:spcPts val="0"/>
                </a:spcAft>
                <a:buClr>
                  <a:srgbClr val="FFFFFF"/>
                </a:buClr>
                <a:buSzPts val="1600"/>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Your data </a:t>
              </a:r>
              <a:r>
                <a:rPr kumimoji="0" lang="en-US" sz="1999" b="1" i="0" u="none" strike="noStrike" kern="0" cap="none" spc="0" normalizeH="0" baseline="0" noProof="0">
                  <a:ln w="3175">
                    <a:noFill/>
                  </a:ln>
                  <a:solidFill>
                    <a:srgbClr val="FFFFFF"/>
                  </a:solidFill>
                  <a:effectLst/>
                  <a:uLnTx/>
                  <a:uFillTx/>
                  <a:latin typeface="Segoe UI Semibold"/>
                  <a:ea typeface="+mj-lt"/>
                  <a:cs typeface="Segoe UI Semibold"/>
                </a:rPr>
                <a:t>is your data</a:t>
              </a:r>
            </a:p>
          </p:txBody>
        </p:sp>
        <p:sp>
          <p:nvSpPr>
            <p:cNvPr id="11" name="Rounded Rectangle 62">
              <a:extLst>
                <a:ext uri="{FF2B5EF4-FFF2-40B4-BE49-F238E27FC236}">
                  <a16:creationId xmlns:a16="http://schemas.microsoft.com/office/drawing/2014/main" id="{A06684D0-5157-66B9-A697-598F70CC114B}"/>
                </a:ext>
              </a:extLst>
            </p:cNvPr>
            <p:cNvSpPr/>
            <p:nvPr/>
          </p:nvSpPr>
          <p:spPr bwMode="auto">
            <a:xfrm>
              <a:off x="1263261" y="2947386"/>
              <a:ext cx="458182" cy="459478"/>
            </a:xfrm>
            <a:prstGeom prst="roundRect">
              <a:avLst>
                <a:gd name="adj" fmla="val 50000"/>
              </a:avLst>
            </a:prstGeom>
            <a:gradFill>
              <a:gsLst>
                <a:gs pos="10000">
                  <a:srgbClr val="D59ED7"/>
                </a:gs>
                <a:gs pos="73000">
                  <a:srgbClr val="8DC8E8"/>
                </a:gs>
              </a:gsLst>
              <a:path path="circle">
                <a:fillToRect l="100000" t="100000"/>
              </a:path>
            </a:gradFill>
            <a:ln w="44450" cap="rnd" cmpd="sng" algn="ctr">
              <a:noFill/>
              <a:prstDash val="solid"/>
              <a:headEnd type="none" w="lg" len="med"/>
              <a:tailEnd type="none" w="lg"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19896"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gradFill>
                    <a:gsLst>
                      <a:gs pos="14504">
                        <a:srgbClr val="000000"/>
                      </a:gs>
                      <a:gs pos="35115">
                        <a:srgbClr val="000000"/>
                      </a:gs>
                    </a:gsLst>
                    <a:path path="circle">
                      <a:fillToRect l="100000" t="100000"/>
                    </a:path>
                  </a:gradFill>
                  <a:effectLst/>
                  <a:uLnTx/>
                  <a:uFillTx/>
                  <a:latin typeface="Segoe UI Semibold"/>
                  <a:ea typeface="Open Sans Light" panose="020B0606030504020204" pitchFamily="34" charset="0"/>
                  <a:cs typeface="Open Sans Light" panose="020B0606030504020204" pitchFamily="34" charset="0"/>
                </a:rPr>
                <a:t>1</a:t>
              </a:r>
            </a:p>
          </p:txBody>
        </p:sp>
      </p:grpSp>
      <p:grpSp>
        <p:nvGrpSpPr>
          <p:cNvPr id="14" name="Group 13">
            <a:extLst>
              <a:ext uri="{FF2B5EF4-FFF2-40B4-BE49-F238E27FC236}">
                <a16:creationId xmlns:a16="http://schemas.microsoft.com/office/drawing/2014/main" id="{46655765-3CDE-5F16-DD7E-497CDE75CD2B}"/>
              </a:ext>
              <a:ext uri="{C183D7F6-B498-43B3-948B-1728B52AA6E4}">
                <adec:decorative xmlns:adec="http://schemas.microsoft.com/office/drawing/2017/decorative" val="1"/>
              </a:ext>
            </a:extLst>
          </p:cNvPr>
          <p:cNvGrpSpPr/>
          <p:nvPr/>
        </p:nvGrpSpPr>
        <p:grpSpPr>
          <a:xfrm>
            <a:off x="2852136" y="2603842"/>
            <a:ext cx="1898750" cy="1744939"/>
            <a:chOff x="3071319" y="2947386"/>
            <a:chExt cx="1898750" cy="1744939"/>
          </a:xfrm>
        </p:grpSpPr>
        <p:sp>
          <p:nvSpPr>
            <p:cNvPr id="15" name="Google Shape;3000;p241">
              <a:extLst>
                <a:ext uri="{FF2B5EF4-FFF2-40B4-BE49-F238E27FC236}">
                  <a16:creationId xmlns:a16="http://schemas.microsoft.com/office/drawing/2014/main" id="{45140A44-75C0-0B72-99DD-5639D16AE258}"/>
                </a:ext>
              </a:extLst>
            </p:cNvPr>
            <p:cNvSpPr txBox="1"/>
            <p:nvPr/>
          </p:nvSpPr>
          <p:spPr>
            <a:xfrm>
              <a:off x="3071319" y="3646221"/>
              <a:ext cx="1898750" cy="1046104"/>
            </a:xfrm>
            <a:prstGeom prst="rect">
              <a:avLst/>
            </a:prstGeom>
            <a:noFill/>
            <a:ln>
              <a:noFill/>
            </a:ln>
          </p:spPr>
          <p:txBody>
            <a:bodyPr spcFirstLastPara="1" wrap="square" lIns="121747" tIns="60857" rIns="121747" bIns="60857" anchor="t" anchorCtr="0">
              <a:spAutoFit/>
            </a:bodyPr>
            <a:lstStyle/>
            <a:p>
              <a:pPr marL="0" marR="0" lvl="0" indent="0" algn="ctr" defTabSz="914165" rtl="0" eaLnBrk="1" fontAlgn="auto" latinLnBrk="0" hangingPunct="1">
                <a:lnSpc>
                  <a:spcPct val="100000"/>
                </a:lnSpc>
                <a:spcBef>
                  <a:spcPts val="0"/>
                </a:spcBef>
                <a:spcAft>
                  <a:spcPts val="0"/>
                </a:spcAft>
                <a:buClr>
                  <a:srgbClr val="FFFFFF"/>
                </a:buClr>
                <a:buSzPts val="1600"/>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Customer Copyright </a:t>
              </a:r>
              <a:r>
                <a:rPr kumimoji="0" lang="en-US" sz="1999" b="1" i="0" u="none" strike="noStrike" kern="0" cap="none" spc="0" normalizeH="0" baseline="0" noProof="0">
                  <a:ln w="3175">
                    <a:noFill/>
                  </a:ln>
                  <a:solidFill>
                    <a:srgbClr val="FFFFFF"/>
                  </a:solidFill>
                  <a:effectLst/>
                  <a:uLnTx/>
                  <a:uFillTx/>
                  <a:latin typeface="Segoe UI Semibold"/>
                  <a:ea typeface="+mj-lt"/>
                  <a:cs typeface="Segoe UI Semibold"/>
                </a:rPr>
                <a:t>Commitment</a:t>
              </a:r>
            </a:p>
          </p:txBody>
        </p:sp>
        <p:sp>
          <p:nvSpPr>
            <p:cNvPr id="16" name="Rounded Rectangle 62">
              <a:extLst>
                <a:ext uri="{FF2B5EF4-FFF2-40B4-BE49-F238E27FC236}">
                  <a16:creationId xmlns:a16="http://schemas.microsoft.com/office/drawing/2014/main" id="{48904E21-BFAC-29AA-55B0-919FE611ED5A}"/>
                </a:ext>
              </a:extLst>
            </p:cNvPr>
            <p:cNvSpPr/>
            <p:nvPr/>
          </p:nvSpPr>
          <p:spPr bwMode="auto">
            <a:xfrm>
              <a:off x="3791603" y="2947386"/>
              <a:ext cx="458182" cy="459478"/>
            </a:xfrm>
            <a:prstGeom prst="roundRect">
              <a:avLst>
                <a:gd name="adj" fmla="val 50000"/>
              </a:avLst>
            </a:prstGeom>
            <a:gradFill>
              <a:gsLst>
                <a:gs pos="10000">
                  <a:srgbClr val="D59ED7"/>
                </a:gs>
                <a:gs pos="75000">
                  <a:srgbClr val="8DC8E8"/>
                </a:gs>
              </a:gsLst>
              <a:path path="circle">
                <a:fillToRect l="100000" t="100000"/>
              </a:path>
            </a:gradFill>
            <a:ln w="44450" cap="rnd" cmpd="sng" algn="ctr">
              <a:noFill/>
              <a:prstDash val="solid"/>
              <a:headEnd type="none" w="lg" len="med"/>
              <a:tailEnd type="none" w="lg"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19896"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gradFill>
                    <a:gsLst>
                      <a:gs pos="14504">
                        <a:srgbClr val="000000"/>
                      </a:gs>
                      <a:gs pos="35115">
                        <a:srgbClr val="000000"/>
                      </a:gs>
                    </a:gsLst>
                    <a:path path="circle">
                      <a:fillToRect l="100000" t="100000"/>
                    </a:path>
                  </a:gradFill>
                  <a:effectLst/>
                  <a:uLnTx/>
                  <a:uFillTx/>
                  <a:latin typeface="Segoe UI Semibold"/>
                  <a:ea typeface="Open Sans Light" panose="020B0606030504020204" pitchFamily="34" charset="0"/>
                  <a:cs typeface="Open Sans Light" panose="020B0606030504020204" pitchFamily="34" charset="0"/>
                </a:rPr>
                <a:t>2</a:t>
              </a:r>
            </a:p>
          </p:txBody>
        </p:sp>
      </p:grpSp>
      <p:grpSp>
        <p:nvGrpSpPr>
          <p:cNvPr id="17" name="Group 16">
            <a:extLst>
              <a:ext uri="{FF2B5EF4-FFF2-40B4-BE49-F238E27FC236}">
                <a16:creationId xmlns:a16="http://schemas.microsoft.com/office/drawing/2014/main" id="{149B0A94-40FB-0A1C-C793-1021CED3A616}"/>
              </a:ext>
              <a:ext uri="{C183D7F6-B498-43B3-948B-1728B52AA6E4}">
                <adec:decorative xmlns:adec="http://schemas.microsoft.com/office/drawing/2017/decorative" val="1"/>
              </a:ext>
            </a:extLst>
          </p:cNvPr>
          <p:cNvGrpSpPr/>
          <p:nvPr/>
        </p:nvGrpSpPr>
        <p:grpSpPr>
          <a:xfrm>
            <a:off x="4927025" y="2603842"/>
            <a:ext cx="2165576" cy="1745067"/>
            <a:chOff x="5466248" y="2947386"/>
            <a:chExt cx="2165576" cy="1745067"/>
          </a:xfrm>
        </p:grpSpPr>
        <p:sp>
          <p:nvSpPr>
            <p:cNvPr id="18" name="Google Shape;3000;p241">
              <a:extLst>
                <a:ext uri="{FF2B5EF4-FFF2-40B4-BE49-F238E27FC236}">
                  <a16:creationId xmlns:a16="http://schemas.microsoft.com/office/drawing/2014/main" id="{65A4301B-FB53-A753-26EC-EB119012E794}"/>
                </a:ext>
              </a:extLst>
            </p:cNvPr>
            <p:cNvSpPr txBox="1"/>
            <p:nvPr/>
          </p:nvSpPr>
          <p:spPr>
            <a:xfrm>
              <a:off x="5466248" y="3646221"/>
              <a:ext cx="2165576" cy="1046232"/>
            </a:xfrm>
            <a:prstGeom prst="rect">
              <a:avLst/>
            </a:prstGeom>
            <a:noFill/>
            <a:ln>
              <a:noFill/>
            </a:ln>
          </p:spPr>
          <p:txBody>
            <a:bodyPr spcFirstLastPara="1" wrap="square" lIns="121747" tIns="60857" rIns="121747" bIns="60857" anchor="t" anchorCtr="0">
              <a:spAutoFit/>
            </a:bodyPr>
            <a:lstStyle/>
            <a:p>
              <a:pPr marL="0" marR="0" lvl="0" indent="0" algn="ctr" defTabSz="914165" rtl="0" eaLnBrk="1" fontAlgn="auto" latinLnBrk="0" hangingPunct="1">
                <a:lnSpc>
                  <a:spcPct val="100000"/>
                </a:lnSpc>
                <a:spcBef>
                  <a:spcPts val="0"/>
                </a:spcBef>
                <a:spcAft>
                  <a:spcPts val="0"/>
                </a:spcAft>
                <a:buClr>
                  <a:srgbClr val="FFFFFF"/>
                </a:buClr>
                <a:buSzPts val="1600"/>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Our approach to privacy and Responsible AI</a:t>
              </a:r>
              <a:endParaRPr kumimoji="0" lang="en-US" sz="1999" b="1" i="0" u="none" strike="noStrike" kern="0" cap="none" spc="0" normalizeH="0" baseline="0" noProof="0">
                <a:ln w="3175">
                  <a:noFill/>
                </a:ln>
                <a:gradFill flip="none" rotWithShape="1">
                  <a:gsLst>
                    <a:gs pos="100000">
                      <a:srgbClr val="D59ED7"/>
                    </a:gs>
                    <a:gs pos="0">
                      <a:srgbClr val="8DC8E8"/>
                    </a:gs>
                  </a:gsLst>
                  <a:lin ang="0" scaled="1"/>
                  <a:tileRect/>
                </a:gradFill>
                <a:effectLst/>
                <a:uLnTx/>
                <a:uFillTx/>
                <a:latin typeface="Segoe UI Semibold"/>
                <a:ea typeface="+mj-lt"/>
                <a:cs typeface="Segoe UI Semibold"/>
              </a:endParaRPr>
            </a:p>
          </p:txBody>
        </p:sp>
        <p:sp>
          <p:nvSpPr>
            <p:cNvPr id="19" name="Rounded Rectangle 62">
              <a:extLst>
                <a:ext uri="{FF2B5EF4-FFF2-40B4-BE49-F238E27FC236}">
                  <a16:creationId xmlns:a16="http://schemas.microsoft.com/office/drawing/2014/main" id="{435C109A-5D3C-A7FB-30A4-8D124AA3536E}"/>
                </a:ext>
              </a:extLst>
            </p:cNvPr>
            <p:cNvSpPr/>
            <p:nvPr/>
          </p:nvSpPr>
          <p:spPr bwMode="auto">
            <a:xfrm>
              <a:off x="6319945" y="2947386"/>
              <a:ext cx="458182" cy="459478"/>
            </a:xfrm>
            <a:prstGeom prst="roundRect">
              <a:avLst>
                <a:gd name="adj" fmla="val 50000"/>
              </a:avLst>
            </a:prstGeom>
            <a:gradFill>
              <a:gsLst>
                <a:gs pos="10000">
                  <a:srgbClr val="D59ED7"/>
                </a:gs>
                <a:gs pos="75000">
                  <a:srgbClr val="8DC8E8"/>
                </a:gs>
              </a:gsLst>
              <a:path path="circle">
                <a:fillToRect l="100000" t="100000"/>
              </a:path>
            </a:gradFill>
            <a:ln w="44450" cap="rnd" cmpd="sng" algn="ctr">
              <a:noFill/>
              <a:prstDash val="solid"/>
              <a:headEnd type="none" w="lg" len="med"/>
              <a:tailEnd type="none" w="lg"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19896"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gradFill>
                    <a:gsLst>
                      <a:gs pos="14504">
                        <a:srgbClr val="000000"/>
                      </a:gs>
                      <a:gs pos="35115">
                        <a:srgbClr val="000000"/>
                      </a:gs>
                    </a:gsLst>
                    <a:path path="circle">
                      <a:fillToRect l="100000" t="100000"/>
                    </a:path>
                  </a:gradFill>
                  <a:effectLst/>
                  <a:uLnTx/>
                  <a:uFillTx/>
                  <a:latin typeface="Segoe UI Semibold"/>
                  <a:ea typeface="Open Sans Light" panose="020B0606030504020204" pitchFamily="34" charset="0"/>
                  <a:cs typeface="Open Sans Light" panose="020B0606030504020204" pitchFamily="34" charset="0"/>
                </a:rPr>
                <a:t>3</a:t>
              </a:r>
            </a:p>
          </p:txBody>
        </p:sp>
      </p:grpSp>
      <p:grpSp>
        <p:nvGrpSpPr>
          <p:cNvPr id="21" name="Group 20">
            <a:extLst>
              <a:ext uri="{FF2B5EF4-FFF2-40B4-BE49-F238E27FC236}">
                <a16:creationId xmlns:a16="http://schemas.microsoft.com/office/drawing/2014/main" id="{0B6D356B-01E6-CA97-EA9B-48DFABCC905E}"/>
              </a:ext>
              <a:ext uri="{C183D7F6-B498-43B3-948B-1728B52AA6E4}">
                <adec:decorative xmlns:adec="http://schemas.microsoft.com/office/drawing/2017/decorative" val="1"/>
              </a:ext>
            </a:extLst>
          </p:cNvPr>
          <p:cNvGrpSpPr/>
          <p:nvPr/>
        </p:nvGrpSpPr>
        <p:grpSpPr>
          <a:xfrm>
            <a:off x="7253497" y="2603842"/>
            <a:ext cx="1898750" cy="1437291"/>
            <a:chOff x="8128000" y="2947386"/>
            <a:chExt cx="1898750" cy="1437291"/>
          </a:xfrm>
        </p:grpSpPr>
        <p:sp>
          <p:nvSpPr>
            <p:cNvPr id="22" name="Google Shape;3000;p241">
              <a:extLst>
                <a:ext uri="{FF2B5EF4-FFF2-40B4-BE49-F238E27FC236}">
                  <a16:creationId xmlns:a16="http://schemas.microsoft.com/office/drawing/2014/main" id="{3FDF81C3-C6BD-192E-66C7-0F45E670ECBC}"/>
                </a:ext>
              </a:extLst>
            </p:cNvPr>
            <p:cNvSpPr txBox="1"/>
            <p:nvPr/>
          </p:nvSpPr>
          <p:spPr>
            <a:xfrm>
              <a:off x="8128000" y="3646221"/>
              <a:ext cx="1898750" cy="738456"/>
            </a:xfrm>
            <a:prstGeom prst="rect">
              <a:avLst/>
            </a:prstGeom>
            <a:noFill/>
            <a:ln>
              <a:noFill/>
            </a:ln>
          </p:spPr>
          <p:txBody>
            <a:bodyPr spcFirstLastPara="1" wrap="square" lIns="121747" tIns="60857" rIns="121747" bIns="60857" anchor="t" anchorCtr="0">
              <a:spAutoFit/>
            </a:bodyPr>
            <a:lstStyle/>
            <a:p>
              <a:pPr marL="0" marR="0" lvl="0" indent="0" algn="ctr" defTabSz="914165" rtl="0" eaLnBrk="1" fontAlgn="auto" latinLnBrk="0" hangingPunct="1">
                <a:lnSpc>
                  <a:spcPct val="100000"/>
                </a:lnSpc>
                <a:spcBef>
                  <a:spcPts val="0"/>
                </a:spcBef>
                <a:spcAft>
                  <a:spcPts val="0"/>
                </a:spcAft>
                <a:buClr>
                  <a:srgbClr val="FFFFFF"/>
                </a:buClr>
                <a:buSzPts val="1600"/>
                <a:buFontTx/>
                <a:buNone/>
                <a:tabLst/>
                <a:defRPr/>
              </a:pPr>
              <a:r>
                <a:rPr kumimoji="0" lang="en-US" sz="2000" b="0" i="0" u="none" strike="noStrike" kern="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Secure Future Initiative</a:t>
              </a:r>
            </a:p>
          </p:txBody>
        </p:sp>
        <p:sp>
          <p:nvSpPr>
            <p:cNvPr id="24" name="Rounded Rectangle 62">
              <a:extLst>
                <a:ext uri="{FF2B5EF4-FFF2-40B4-BE49-F238E27FC236}">
                  <a16:creationId xmlns:a16="http://schemas.microsoft.com/office/drawing/2014/main" id="{2E58F1E8-00DC-9B06-0D1A-68F7C1C45DFE}"/>
                </a:ext>
              </a:extLst>
            </p:cNvPr>
            <p:cNvSpPr/>
            <p:nvPr/>
          </p:nvSpPr>
          <p:spPr bwMode="auto">
            <a:xfrm>
              <a:off x="8848284" y="2947386"/>
              <a:ext cx="458182" cy="459478"/>
            </a:xfrm>
            <a:prstGeom prst="roundRect">
              <a:avLst>
                <a:gd name="adj" fmla="val 50000"/>
              </a:avLst>
            </a:prstGeom>
            <a:gradFill>
              <a:gsLst>
                <a:gs pos="10000">
                  <a:srgbClr val="D59ED7"/>
                </a:gs>
                <a:gs pos="75000">
                  <a:srgbClr val="8DC8E8"/>
                </a:gs>
              </a:gsLst>
              <a:path path="circle">
                <a:fillToRect l="100000" t="100000"/>
              </a:path>
            </a:gradFill>
            <a:ln w="44450" cap="rnd" cmpd="sng" algn="ctr">
              <a:noFill/>
              <a:prstDash val="solid"/>
              <a:headEnd type="none" w="lg" len="med"/>
              <a:tailEnd type="none" w="lg"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19896"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gradFill>
                    <a:gsLst>
                      <a:gs pos="14504">
                        <a:srgbClr val="000000"/>
                      </a:gs>
                      <a:gs pos="35115">
                        <a:srgbClr val="000000"/>
                      </a:gs>
                    </a:gsLst>
                    <a:path path="circle">
                      <a:fillToRect l="100000" t="100000"/>
                    </a:path>
                  </a:gradFill>
                  <a:effectLst/>
                  <a:uLnTx/>
                  <a:uFillTx/>
                  <a:latin typeface="Segoe UI Semibold"/>
                  <a:ea typeface="Open Sans Light" panose="020B0606030504020204" pitchFamily="34" charset="0"/>
                  <a:cs typeface="Open Sans Light" panose="020B0606030504020204" pitchFamily="34" charset="0"/>
                </a:rPr>
                <a:t>4</a:t>
              </a:r>
            </a:p>
          </p:txBody>
        </p:sp>
      </p:grpSp>
      <p:cxnSp>
        <p:nvCxnSpPr>
          <p:cNvPr id="25" name="Straight Connector 24">
            <a:extLst>
              <a:ext uri="{FF2B5EF4-FFF2-40B4-BE49-F238E27FC236}">
                <a16:creationId xmlns:a16="http://schemas.microsoft.com/office/drawing/2014/main" id="{D6597F32-91C1-E8CA-4F0E-0DA5F89263B4}"/>
              </a:ext>
              <a:ext uri="{C183D7F6-B498-43B3-948B-1728B52AA6E4}">
                <adec:decorative xmlns:adec="http://schemas.microsoft.com/office/drawing/2017/decorative" val="1"/>
              </a:ext>
            </a:extLst>
          </p:cNvPr>
          <p:cNvCxnSpPr>
            <a:cxnSpLocks/>
          </p:cNvCxnSpPr>
          <p:nvPr/>
        </p:nvCxnSpPr>
        <p:spPr>
          <a:xfrm>
            <a:off x="9302402" y="2017798"/>
            <a:ext cx="0" cy="2753669"/>
          </a:xfrm>
          <a:prstGeom prst="line">
            <a:avLst/>
          </a:prstGeom>
          <a:noFill/>
          <a:ln w="19050" cap="flat" cmpd="sng" algn="ctr">
            <a:solidFill>
              <a:srgbClr val="2E404B"/>
            </a:solidFill>
            <a:prstDash val="solid"/>
            <a:headEnd type="none" w="med" len="med"/>
            <a:tailEnd type="none" w="med" len="med"/>
          </a:ln>
          <a:effectLst/>
        </p:spPr>
      </p:cxnSp>
      <p:grpSp>
        <p:nvGrpSpPr>
          <p:cNvPr id="37" name="Group 36">
            <a:extLst>
              <a:ext uri="{FF2B5EF4-FFF2-40B4-BE49-F238E27FC236}">
                <a16:creationId xmlns:a16="http://schemas.microsoft.com/office/drawing/2014/main" id="{6A3D2BDA-ADAE-0675-88A7-D15EFD3F37C6}"/>
              </a:ext>
              <a:ext uri="{C183D7F6-B498-43B3-948B-1728B52AA6E4}">
                <adec:decorative xmlns:adec="http://schemas.microsoft.com/office/drawing/2017/decorative" val="1"/>
              </a:ext>
            </a:extLst>
          </p:cNvPr>
          <p:cNvGrpSpPr/>
          <p:nvPr/>
        </p:nvGrpSpPr>
        <p:grpSpPr>
          <a:xfrm>
            <a:off x="9448320" y="2603842"/>
            <a:ext cx="1959708" cy="1437291"/>
            <a:chOff x="10414001" y="2947386"/>
            <a:chExt cx="1959708" cy="1437291"/>
          </a:xfrm>
        </p:grpSpPr>
        <p:sp>
          <p:nvSpPr>
            <p:cNvPr id="38" name="Google Shape;3000;p241">
              <a:extLst>
                <a:ext uri="{FF2B5EF4-FFF2-40B4-BE49-F238E27FC236}">
                  <a16:creationId xmlns:a16="http://schemas.microsoft.com/office/drawing/2014/main" id="{240E6F18-D23E-250F-B810-F4BE0F1DF944}"/>
                </a:ext>
              </a:extLst>
            </p:cNvPr>
            <p:cNvSpPr txBox="1"/>
            <p:nvPr/>
          </p:nvSpPr>
          <p:spPr>
            <a:xfrm>
              <a:off x="10414001" y="3646221"/>
              <a:ext cx="1959708" cy="738456"/>
            </a:xfrm>
            <a:prstGeom prst="rect">
              <a:avLst/>
            </a:prstGeom>
            <a:noFill/>
            <a:ln>
              <a:noFill/>
            </a:ln>
          </p:spPr>
          <p:txBody>
            <a:bodyPr spcFirstLastPara="1" wrap="square" lIns="121747" tIns="60857" rIns="121747" bIns="60857" anchor="t" anchorCtr="0">
              <a:spAutoFit/>
            </a:bodyPr>
            <a:lstStyle/>
            <a:p>
              <a:pPr marL="0" marR="0" lvl="0" indent="0" algn="ctr" defTabSz="914165" rtl="0" eaLnBrk="1" fontAlgn="auto" latinLnBrk="0" hangingPunct="1">
                <a:lnSpc>
                  <a:spcPct val="100000"/>
                </a:lnSpc>
                <a:spcBef>
                  <a:spcPts val="0"/>
                </a:spcBef>
                <a:spcAft>
                  <a:spcPts val="0"/>
                </a:spcAft>
                <a:buClr>
                  <a:srgbClr val="FFFFFF"/>
                </a:buClr>
                <a:buSzPts val="1600"/>
                <a:buFontTx/>
                <a:buNone/>
                <a:tabLst/>
                <a:defRPr/>
              </a:pPr>
              <a:r>
                <a:rPr kumimoji="0" lang="en-US" sz="2000" b="0" i="0" u="none" strike="noStrike" kern="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Sustainability by design</a:t>
              </a:r>
            </a:p>
          </p:txBody>
        </p:sp>
        <p:sp>
          <p:nvSpPr>
            <p:cNvPr id="39" name="Rounded Rectangle 62">
              <a:extLst>
                <a:ext uri="{FF2B5EF4-FFF2-40B4-BE49-F238E27FC236}">
                  <a16:creationId xmlns:a16="http://schemas.microsoft.com/office/drawing/2014/main" id="{F6E74A56-448D-6F59-24B5-43FF8337BB6A}"/>
                </a:ext>
              </a:extLst>
            </p:cNvPr>
            <p:cNvSpPr/>
            <p:nvPr/>
          </p:nvSpPr>
          <p:spPr bwMode="auto">
            <a:xfrm>
              <a:off x="11164764" y="2947386"/>
              <a:ext cx="458182" cy="459478"/>
            </a:xfrm>
            <a:prstGeom prst="roundRect">
              <a:avLst>
                <a:gd name="adj" fmla="val 50000"/>
              </a:avLst>
            </a:prstGeom>
            <a:gradFill>
              <a:gsLst>
                <a:gs pos="10000">
                  <a:srgbClr val="D59ED7"/>
                </a:gs>
                <a:gs pos="75000">
                  <a:srgbClr val="8DC8E8"/>
                </a:gs>
              </a:gsLst>
              <a:path path="circle">
                <a:fillToRect l="100000" t="100000"/>
              </a:path>
            </a:gradFill>
            <a:ln w="44450" cap="rnd" cmpd="sng" algn="ctr">
              <a:noFill/>
              <a:prstDash val="solid"/>
              <a:headEnd type="none" w="lg" len="med"/>
              <a:tailEnd type="none" w="lg"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19896"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gradFill>
                    <a:gsLst>
                      <a:gs pos="14504">
                        <a:srgbClr val="000000"/>
                      </a:gs>
                      <a:gs pos="35115">
                        <a:srgbClr val="000000"/>
                      </a:gs>
                    </a:gsLst>
                    <a:path path="circle">
                      <a:fillToRect l="100000" t="100000"/>
                    </a:path>
                  </a:gradFill>
                  <a:effectLst/>
                  <a:uLnTx/>
                  <a:uFillTx/>
                  <a:latin typeface="Segoe UI Semibold"/>
                  <a:ea typeface="Open Sans Light" panose="020B0606030504020204" pitchFamily="34" charset="0"/>
                  <a:cs typeface="Open Sans Light" panose="020B0606030504020204" pitchFamily="34" charset="0"/>
                </a:rPr>
                <a:t>5</a:t>
              </a:r>
            </a:p>
          </p:txBody>
        </p:sp>
      </p:grpSp>
      <p:grpSp>
        <p:nvGrpSpPr>
          <p:cNvPr id="5" name="Group 4" descr="Responsible AI principles&#10;">
            <a:extLst>
              <a:ext uri="{FF2B5EF4-FFF2-40B4-BE49-F238E27FC236}">
                <a16:creationId xmlns:a16="http://schemas.microsoft.com/office/drawing/2014/main" id="{9B7B7395-C611-B993-606F-BDF28915B449}"/>
              </a:ext>
            </a:extLst>
          </p:cNvPr>
          <p:cNvGrpSpPr/>
          <p:nvPr/>
        </p:nvGrpSpPr>
        <p:grpSpPr>
          <a:xfrm>
            <a:off x="542817" y="5633660"/>
            <a:ext cx="10972800" cy="454508"/>
            <a:chOff x="609600" y="5590442"/>
            <a:chExt cx="10972800" cy="454508"/>
          </a:xfrm>
        </p:grpSpPr>
        <p:cxnSp>
          <p:nvCxnSpPr>
            <p:cNvPr id="12" name="Straight Connector 11">
              <a:extLst>
                <a:ext uri="{FF2B5EF4-FFF2-40B4-BE49-F238E27FC236}">
                  <a16:creationId xmlns:a16="http://schemas.microsoft.com/office/drawing/2014/main" id="{7F72419F-E18E-21AA-192A-11F0DBF1AC12}"/>
                </a:ext>
                <a:ext uri="{C183D7F6-B498-43B3-948B-1728B52AA6E4}">
                  <adec:decorative xmlns:adec="http://schemas.microsoft.com/office/drawing/2017/decorative" val="1"/>
                </a:ext>
              </a:extLst>
            </p:cNvPr>
            <p:cNvCxnSpPr>
              <a:cxnSpLocks/>
            </p:cNvCxnSpPr>
            <p:nvPr/>
          </p:nvCxnSpPr>
          <p:spPr>
            <a:xfrm>
              <a:off x="609600" y="5817696"/>
              <a:ext cx="10972800" cy="0"/>
            </a:xfrm>
            <a:prstGeom prst="line">
              <a:avLst/>
            </a:prstGeom>
            <a:noFill/>
            <a:ln w="28575" cap="rnd" cmpd="sng" algn="ctr">
              <a:solidFill>
                <a:schemeClr val="bg1">
                  <a:lumMod val="75000"/>
                </a:schemeClr>
              </a:solidFill>
              <a:prstDash val="solid"/>
              <a:headEnd type="oval" w="med" len="med"/>
              <a:tailEnd type="oval" w="med" len="med"/>
            </a:ln>
            <a:effectLst/>
          </p:spPr>
        </p:cxnSp>
        <p:sp>
          <p:nvSpPr>
            <p:cNvPr id="13" name="Rectangle: Rounded Corners 12">
              <a:extLst>
                <a:ext uri="{FF2B5EF4-FFF2-40B4-BE49-F238E27FC236}">
                  <a16:creationId xmlns:a16="http://schemas.microsoft.com/office/drawing/2014/main" id="{528747A6-B7D4-0C47-D0B2-215E85A6CFF2}"/>
                </a:ext>
              </a:extLst>
            </p:cNvPr>
            <p:cNvSpPr/>
            <p:nvPr/>
          </p:nvSpPr>
          <p:spPr bwMode="auto">
            <a:xfrm>
              <a:off x="3920490" y="5590442"/>
              <a:ext cx="4351020" cy="454508"/>
            </a:xfrm>
            <a:prstGeom prst="roundRect">
              <a:avLst>
                <a:gd name="adj" fmla="val 50000"/>
              </a:avLst>
            </a:prstGeom>
            <a:gradFill>
              <a:gsLst>
                <a:gs pos="2000">
                  <a:srgbClr val="0179D4">
                    <a:lumMod val="80000"/>
                  </a:srgbClr>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Responsible AI principles</a:t>
              </a:r>
            </a:p>
          </p:txBody>
        </p:sp>
      </p:grpSp>
    </p:spTree>
    <p:extLst>
      <p:ext uri="{BB962C8B-B14F-4D97-AF65-F5344CB8AC3E}">
        <p14:creationId xmlns:p14="http://schemas.microsoft.com/office/powerpoint/2010/main" val="315499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nodeType="withEffect">
                                  <p:stCondLst>
                                    <p:cond delay="100"/>
                                  </p:stCondLst>
                                  <p:childTnLst>
                                    <p:animMotion origin="layout" path="M 4.16667E-7 7.40741E-7 L 4.16667E-7 0.03542 " pathEditMode="relative" rAng="0" ptsTypes="AA">
                                      <p:cBhvr>
                                        <p:cTn id="9" dur="700" spd="-100000" fill="hold"/>
                                        <p:tgtEl>
                                          <p:spTgt spid="3"/>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nodeType="withEffect">
                                  <p:stCondLst>
                                    <p:cond delay="200"/>
                                  </p:stCondLst>
                                  <p:childTnLst>
                                    <p:animMotion origin="layout" path="M 4.16667E-7 7.40741E-7 L 4.16667E-7 0.03542 " pathEditMode="relative" rAng="0" ptsTypes="AA">
                                      <p:cBhvr>
                                        <p:cTn id="14" dur="700" spd="-100000" fill="hold"/>
                                        <p:tgtEl>
                                          <p:spTgt spid="6"/>
                                        </p:tgtEl>
                                        <p:attrNameLst>
                                          <p:attrName>ppt_x</p:attrName>
                                          <p:attrName>ppt_y</p:attrName>
                                        </p:attrNameLst>
                                      </p:cBhvr>
                                      <p:rCtr x="0" y="1759"/>
                                    </p:animMotion>
                                  </p:childTnLst>
                                </p:cTn>
                              </p:par>
                              <p:par>
                                <p:cTn id="15" presetID="10" presetClass="entr" presetSubtype="0" fill="hold" nodeType="withEffect">
                                  <p:stCondLst>
                                    <p:cond delay="3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42" presetClass="path" presetSubtype="0" decel="100000" fill="hold" nodeType="withEffect">
                                  <p:stCondLst>
                                    <p:cond delay="300"/>
                                  </p:stCondLst>
                                  <p:childTnLst>
                                    <p:animMotion origin="layout" path="M 4.16667E-7 7.40741E-7 L 4.16667E-7 0.03542 " pathEditMode="relative" rAng="0" ptsTypes="AA">
                                      <p:cBhvr>
                                        <p:cTn id="19" dur="700" spd="-100000" fill="hold"/>
                                        <p:tgtEl>
                                          <p:spTgt spid="7"/>
                                        </p:tgtEl>
                                        <p:attrNameLst>
                                          <p:attrName>ppt_x</p:attrName>
                                          <p:attrName>ppt_y</p:attrName>
                                        </p:attrNameLst>
                                      </p:cBhvr>
                                      <p:rCtr x="0" y="1759"/>
                                    </p:animMotion>
                                  </p:childTnLst>
                                </p:cTn>
                              </p:par>
                              <p:par>
                                <p:cTn id="20" presetID="10" presetClass="entr" presetSubtype="0" fill="hold" nodeType="withEffect">
                                  <p:stCondLst>
                                    <p:cond delay="3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42" presetClass="path" presetSubtype="0" decel="100000" fill="hold" nodeType="withEffect">
                                  <p:stCondLst>
                                    <p:cond delay="300"/>
                                  </p:stCondLst>
                                  <p:childTnLst>
                                    <p:animMotion origin="layout" path="M 4.16667E-7 7.40741E-7 L 4.16667E-7 0.03542 " pathEditMode="relative" rAng="0" ptsTypes="AA">
                                      <p:cBhvr>
                                        <p:cTn id="24" dur="700" spd="-100000" fill="hold"/>
                                        <p:tgtEl>
                                          <p:spTgt spid="25"/>
                                        </p:tgtEl>
                                        <p:attrNameLst>
                                          <p:attrName>ppt_x</p:attrName>
                                          <p:attrName>ppt_y</p:attrName>
                                        </p:attrNameLst>
                                      </p:cBhvr>
                                      <p:rCtr x="0" y="1759"/>
                                    </p:animMotion>
                                  </p:childTnLst>
                                </p:cTn>
                              </p:par>
                              <p:par>
                                <p:cTn id="25" presetID="10" presetClass="entr" presetSubtype="0" fill="hold" nodeType="withEffect">
                                  <p:stCondLst>
                                    <p:cond delay="1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42" presetClass="path" presetSubtype="0" decel="100000" fill="hold" nodeType="withEffect">
                                  <p:stCondLst>
                                    <p:cond delay="100"/>
                                  </p:stCondLst>
                                  <p:childTnLst>
                                    <p:animMotion origin="layout" path="M 4.16667E-6 -1.11111E-6 L 4.16667E-6 0.03542 " pathEditMode="relative" rAng="0" ptsTypes="AA">
                                      <p:cBhvr>
                                        <p:cTn id="29" dur="700" spd="-100000" fill="hold"/>
                                        <p:tgtEl>
                                          <p:spTgt spid="8"/>
                                        </p:tgtEl>
                                        <p:attrNameLst>
                                          <p:attrName>ppt_x</p:attrName>
                                          <p:attrName>ppt_y</p:attrName>
                                        </p:attrNameLst>
                                      </p:cBhvr>
                                      <p:rCtr x="0" y="1759"/>
                                    </p:animMotion>
                                  </p:childTnLst>
                                </p:cTn>
                              </p:par>
                              <p:par>
                                <p:cTn id="30" presetID="10" presetClass="entr" presetSubtype="0" fill="hold" nodeType="withEffect">
                                  <p:stCondLst>
                                    <p:cond delay="2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42" presetClass="path" presetSubtype="0" decel="100000" fill="hold" nodeType="withEffect">
                                  <p:stCondLst>
                                    <p:cond delay="200"/>
                                  </p:stCondLst>
                                  <p:childTnLst>
                                    <p:animMotion origin="layout" path="M 1.04167E-6 -2.96296E-6 L 1.04167E-6 0.03542 " pathEditMode="relative" rAng="0" ptsTypes="AA">
                                      <p:cBhvr>
                                        <p:cTn id="34" dur="700" spd="-100000" fill="hold"/>
                                        <p:tgtEl>
                                          <p:spTgt spid="14"/>
                                        </p:tgtEl>
                                        <p:attrNameLst>
                                          <p:attrName>ppt_x</p:attrName>
                                          <p:attrName>ppt_y</p:attrName>
                                        </p:attrNameLst>
                                      </p:cBhvr>
                                      <p:rCtr x="0" y="1759"/>
                                    </p:animMotion>
                                  </p:childTnLst>
                                </p:cTn>
                              </p:par>
                              <p:par>
                                <p:cTn id="35" presetID="10" presetClass="entr" presetSubtype="0" fill="hold" nodeType="withEffect">
                                  <p:stCondLst>
                                    <p:cond delay="3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42" presetClass="path" presetSubtype="0" decel="100000" fill="hold" nodeType="withEffect">
                                  <p:stCondLst>
                                    <p:cond delay="300"/>
                                  </p:stCondLst>
                                  <p:childTnLst>
                                    <p:animMotion origin="layout" path="M 2.5E-6 -4.81481E-6 L 2.5E-6 0.03542 " pathEditMode="relative" rAng="0" ptsTypes="AA">
                                      <p:cBhvr>
                                        <p:cTn id="39" dur="700" spd="-100000" fill="hold"/>
                                        <p:tgtEl>
                                          <p:spTgt spid="17"/>
                                        </p:tgtEl>
                                        <p:attrNameLst>
                                          <p:attrName>ppt_x</p:attrName>
                                          <p:attrName>ppt_y</p:attrName>
                                        </p:attrNameLst>
                                      </p:cBhvr>
                                      <p:rCtr x="0" y="1759"/>
                                    </p:animMotion>
                                  </p:childTnLst>
                                </p:cTn>
                              </p:par>
                              <p:par>
                                <p:cTn id="40" presetID="10" presetClass="entr" presetSubtype="0" fill="hold" nodeType="withEffect">
                                  <p:stCondLst>
                                    <p:cond delay="40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42" presetClass="path" presetSubtype="0" decel="100000" fill="hold" nodeType="withEffect">
                                  <p:stCondLst>
                                    <p:cond delay="400"/>
                                  </p:stCondLst>
                                  <p:childTnLst>
                                    <p:animMotion origin="layout" path="M 4.79167E-6 -1.11111E-6 L 4.79167E-6 0.03542 " pathEditMode="relative" rAng="0" ptsTypes="AA">
                                      <p:cBhvr>
                                        <p:cTn id="44" dur="700" spd="-100000" fill="hold"/>
                                        <p:tgtEl>
                                          <p:spTgt spid="21"/>
                                        </p:tgtEl>
                                        <p:attrNameLst>
                                          <p:attrName>ppt_x</p:attrName>
                                          <p:attrName>ppt_y</p:attrName>
                                        </p:attrNameLst>
                                      </p:cBhvr>
                                      <p:rCtr x="0" y="1759"/>
                                    </p:animMotion>
                                  </p:childTnLst>
                                </p:cTn>
                              </p:par>
                              <p:par>
                                <p:cTn id="45" presetID="10" presetClass="entr" presetSubtype="0" fill="hold" nodeType="withEffect">
                                  <p:stCondLst>
                                    <p:cond delay="50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par>
                                <p:cTn id="48" presetID="42" presetClass="path" presetSubtype="0" decel="100000" fill="hold" nodeType="withEffect">
                                  <p:stCondLst>
                                    <p:cond delay="500"/>
                                  </p:stCondLst>
                                  <p:childTnLst>
                                    <p:animMotion origin="layout" path="M 2.70833E-6 -1.11111E-6 L 2.70833E-6 0.03542 " pathEditMode="relative" rAng="0" ptsTypes="AA">
                                      <p:cBhvr>
                                        <p:cTn id="49" dur="700" spd="-100000" fill="hold"/>
                                        <p:tgtEl>
                                          <p:spTgt spid="37"/>
                                        </p:tgtEl>
                                        <p:attrNameLst>
                                          <p:attrName>ppt_x</p:attrName>
                                          <p:attrName>ppt_y</p:attrName>
                                        </p:attrNameLst>
                                      </p:cBhvr>
                                      <p:rCtr x="0" y="1759"/>
                                    </p:animMotion>
                                  </p:childTnLst>
                                </p:cTn>
                              </p:par>
                              <p:par>
                                <p:cTn id="50" presetID="10" presetClass="entr" presetSubtype="0" fill="hold" nodeType="withEffect">
                                  <p:stCondLst>
                                    <p:cond delay="60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par>
                                <p:cTn id="53" presetID="42" presetClass="path" presetSubtype="0" decel="100000" fill="hold" nodeType="withEffect">
                                  <p:stCondLst>
                                    <p:cond delay="600"/>
                                  </p:stCondLst>
                                  <p:childTnLst>
                                    <p:animMotion origin="layout" path="M -1.25E-6 3.7037E-7 L -1.25E-6 -0.03287 " pathEditMode="relative" rAng="0" ptsTypes="AA">
                                      <p:cBhvr>
                                        <p:cTn id="54" dur="700" spd="-100000" fill="hold"/>
                                        <p:tgtEl>
                                          <p:spTgt spid="5"/>
                                        </p:tgtEl>
                                        <p:attrNameLst>
                                          <p:attrName>ppt_x</p:attrName>
                                          <p:attrName>ppt_y</p:attrName>
                                        </p:attrNameLst>
                                      </p:cBhvr>
                                      <p:rCtr x="0"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F1ADA-DF1C-DB92-7276-02E9DD583957}"/>
              </a:ext>
            </a:extLst>
          </p:cNvPr>
          <p:cNvSpPr>
            <a:spLocks noGrp="1"/>
          </p:cNvSpPr>
          <p:nvPr>
            <p:ph type="title"/>
          </p:nvPr>
        </p:nvSpPr>
        <p:spPr>
          <a:xfrm>
            <a:off x="659219" y="0"/>
            <a:ext cx="11025680" cy="1072072"/>
          </a:xfrm>
        </p:spPr>
        <p:txBody>
          <a:bodyPr/>
          <a:lstStyle/>
          <a:p>
            <a:r>
              <a:rPr lang="en-US"/>
              <a:t>Tenant Governance: Roles &amp; Needs</a:t>
            </a:r>
          </a:p>
        </p:txBody>
      </p:sp>
      <p:sp>
        <p:nvSpPr>
          <p:cNvPr id="3" name="Rectangle 2">
            <a:extLst>
              <a:ext uri="{FF2B5EF4-FFF2-40B4-BE49-F238E27FC236}">
                <a16:creationId xmlns:a16="http://schemas.microsoft.com/office/drawing/2014/main" id="{3084B7AF-A7F8-B070-0110-59DA4C27CB6B}"/>
              </a:ext>
            </a:extLst>
          </p:cNvPr>
          <p:cNvSpPr/>
          <p:nvPr/>
        </p:nvSpPr>
        <p:spPr>
          <a:xfrm>
            <a:off x="6259041" y="1072072"/>
            <a:ext cx="4128224" cy="1184772"/>
          </a:xfrm>
          <a:prstGeom prst="rect">
            <a:avLst/>
          </a:prstGeom>
        </p:spPr>
        <p:txBody>
          <a:bodyPr wrap="square" lIns="182854" rIns="182854" anchor="ctr" anchorCtr="0">
            <a:noAutofit/>
          </a:bodyPr>
          <a:lstStyle/>
          <a:p>
            <a:pPr marL="91423" marR="0" lvl="0" indent="0" algn="l" defTabSz="932508"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C03BC4"/>
                </a:solidFill>
                <a:effectLst/>
                <a:uLnTx/>
                <a:uFillTx/>
                <a:latin typeface="Segoe Sans Display Semibold" pitchFamily="2" charset="0"/>
                <a:ea typeface="+mn-ea"/>
                <a:cs typeface="Segoe Sans Display Semibold" pitchFamily="2" charset="0"/>
              </a:rPr>
              <a:t>Business</a:t>
            </a:r>
          </a:p>
          <a:p>
            <a:pPr marL="91423" marR="0" lvl="0" indent="0" algn="l" defTabSz="932508"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Accomplish business goals</a:t>
            </a:r>
          </a:p>
          <a:p>
            <a:pPr marL="91423" marR="0" lvl="0" indent="0" algn="l" defTabSz="932508"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Accelerate revenue </a:t>
            </a:r>
          </a:p>
          <a:p>
            <a:pPr marL="91423" marR="0" lvl="0" indent="0" algn="l" defTabSz="932508"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Limit business disruption</a:t>
            </a: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4" name="Rectangle 3">
            <a:extLst>
              <a:ext uri="{FF2B5EF4-FFF2-40B4-BE49-F238E27FC236}">
                <a16:creationId xmlns:a16="http://schemas.microsoft.com/office/drawing/2014/main" id="{BB914094-C072-6638-B9B8-8572D91688A6}"/>
              </a:ext>
            </a:extLst>
          </p:cNvPr>
          <p:cNvSpPr/>
          <p:nvPr/>
        </p:nvSpPr>
        <p:spPr>
          <a:xfrm>
            <a:off x="8223385" y="2722697"/>
            <a:ext cx="3035930" cy="1184772"/>
          </a:xfrm>
          <a:prstGeom prst="rect">
            <a:avLst/>
          </a:prstGeom>
        </p:spPr>
        <p:txBody>
          <a:bodyPr wrap="square" lIns="182854" rIns="182854" anchor="ctr" anchorCtr="0">
            <a:noAutofit/>
          </a:bodyPr>
          <a:lstStyle/>
          <a:p>
            <a:pPr marL="0" marR="0" lvl="0" indent="0" algn="l" defTabSz="932508"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C03BC4"/>
                </a:solidFill>
                <a:effectLst/>
                <a:uLnTx/>
                <a:uFillTx/>
                <a:latin typeface="Segoe Sans Display Semibold" pitchFamily="2" charset="0"/>
                <a:ea typeface="+mn-ea"/>
                <a:cs typeface="Segoe Sans Display Semibold" pitchFamily="2" charset="0"/>
              </a:rPr>
              <a:t>Employee</a:t>
            </a:r>
            <a:endParaRPr kumimoji="0" lang="en-US" sz="1600" b="0" i="0" u="none" strike="noStrike" kern="1200" cap="none" spc="0" normalizeH="0" baseline="0" noProof="0">
              <a:ln>
                <a:noFill/>
              </a:ln>
              <a:solidFill>
                <a:srgbClr val="091F2C"/>
              </a:solidFill>
              <a:effectLst/>
              <a:uLnTx/>
              <a:uFillTx/>
              <a:latin typeface="Segoe UI"/>
              <a:ea typeface="+mn-ea"/>
              <a:cs typeface="+mn-cs"/>
            </a:endParaRPr>
          </a:p>
          <a:p>
            <a:pPr marL="0" marR="0" lvl="0" indent="0" algn="l" defTabSz="932508"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Make it easy for me to get my work done fast</a:t>
            </a:r>
          </a:p>
          <a:p>
            <a:pPr marL="0" marR="0" lvl="0" indent="0" algn="l" defTabSz="932508"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Let me share easily, but protect my confidential data</a:t>
            </a:r>
          </a:p>
        </p:txBody>
      </p:sp>
      <p:sp>
        <p:nvSpPr>
          <p:cNvPr id="5" name="Rectangle 4">
            <a:extLst>
              <a:ext uri="{FF2B5EF4-FFF2-40B4-BE49-F238E27FC236}">
                <a16:creationId xmlns:a16="http://schemas.microsoft.com/office/drawing/2014/main" id="{3D091EBB-D295-029F-5EA2-05AF622D40C0}"/>
              </a:ext>
            </a:extLst>
          </p:cNvPr>
          <p:cNvSpPr/>
          <p:nvPr/>
        </p:nvSpPr>
        <p:spPr>
          <a:xfrm>
            <a:off x="7485819" y="4846737"/>
            <a:ext cx="3962356" cy="1602434"/>
          </a:xfrm>
          <a:prstGeom prst="rect">
            <a:avLst/>
          </a:prstGeom>
        </p:spPr>
        <p:txBody>
          <a:bodyPr wrap="square" lIns="182854" rIns="182854" anchor="ctr" anchorCtr="0">
            <a:noAutofit/>
          </a:bodyPr>
          <a:lstStyle/>
          <a:p>
            <a:pPr marL="0" marR="0" lvl="0" indent="0" algn="l" defTabSz="932508"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C03BC4"/>
                </a:solidFill>
                <a:effectLst/>
                <a:uLnTx/>
                <a:uFillTx/>
                <a:latin typeface="Segoe Sans Display Semibold" pitchFamily="2" charset="0"/>
                <a:ea typeface="+mn-ea"/>
                <a:cs typeface="Segoe Sans Display Semibold" pitchFamily="2" charset="0"/>
              </a:rPr>
              <a:t>IT Admin</a:t>
            </a:r>
          </a:p>
          <a:p>
            <a:pPr marL="0" marR="0" lvl="0" indent="0" algn="l" defTabSz="932508"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Manage the increasing volume of data</a:t>
            </a:r>
          </a:p>
          <a:p>
            <a:pPr marL="0" marR="0" lvl="0" indent="0" algn="l" defTabSz="932508"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Keep up with changing services and threats</a:t>
            </a:r>
          </a:p>
        </p:txBody>
      </p:sp>
      <p:sp>
        <p:nvSpPr>
          <p:cNvPr id="6" name="Rectangle 5">
            <a:extLst>
              <a:ext uri="{FF2B5EF4-FFF2-40B4-BE49-F238E27FC236}">
                <a16:creationId xmlns:a16="http://schemas.microsoft.com/office/drawing/2014/main" id="{B751BFE8-E6AD-1659-4960-ADE00F883C8A}"/>
              </a:ext>
            </a:extLst>
          </p:cNvPr>
          <p:cNvSpPr/>
          <p:nvPr/>
        </p:nvSpPr>
        <p:spPr>
          <a:xfrm>
            <a:off x="95996" y="4846738"/>
            <a:ext cx="3327247" cy="1602434"/>
          </a:xfrm>
          <a:prstGeom prst="rect">
            <a:avLst/>
          </a:prstGeom>
        </p:spPr>
        <p:txBody>
          <a:bodyPr wrap="square" lIns="182854" rIns="182854" anchor="ctr" anchorCtr="0">
            <a:noAutofit/>
          </a:bodyPr>
          <a:lstStyle/>
          <a:p>
            <a:pPr marL="0" marR="0" lvl="0" indent="0" algn="r" defTabSz="932508"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C03BC4"/>
                </a:solidFill>
                <a:effectLst/>
                <a:uLnTx/>
                <a:uFillTx/>
                <a:latin typeface="Segoe Sans Display Semibold" pitchFamily="2" charset="0"/>
                <a:ea typeface="+mn-ea"/>
                <a:cs typeface="Segoe Sans Display Semibold" pitchFamily="2" charset="0"/>
              </a:rPr>
              <a:t>Privacy &amp; Legal </a:t>
            </a:r>
          </a:p>
          <a:p>
            <a:pPr marL="0" marR="0" lvl="0" indent="0" algn="r" defTabSz="932508"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Follow retention</a:t>
            </a:r>
            <a:endParaRPr kumimoji="0" lang="en-US" sz="16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r" defTabSz="932508"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Support eDiscovery</a:t>
            </a:r>
          </a:p>
          <a:p>
            <a:pPr marL="0" marR="0" lvl="0" indent="0" algn="r" defTabSz="932508"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Works Council</a:t>
            </a:r>
            <a:endParaRPr kumimoji="0" lang="en-US" sz="1600" b="0" i="0" u="none" strike="noStrike" kern="1200" cap="none" spc="0" normalizeH="0" baseline="0" noProof="0">
              <a:ln>
                <a:noFill/>
              </a:ln>
              <a:solidFill>
                <a:srgbClr val="FFFFFF"/>
              </a:solidFill>
              <a:effectLst/>
              <a:uLnTx/>
              <a:uFillTx/>
              <a:latin typeface="Segoe UI"/>
              <a:ea typeface="+mn-ea"/>
              <a:cs typeface="Segoe UI"/>
            </a:endParaRPr>
          </a:p>
        </p:txBody>
      </p:sp>
      <p:sp>
        <p:nvSpPr>
          <p:cNvPr id="8" name="Freeform: Shape 7">
            <a:extLst>
              <a:ext uri="{FF2B5EF4-FFF2-40B4-BE49-F238E27FC236}">
                <a16:creationId xmlns:a16="http://schemas.microsoft.com/office/drawing/2014/main" id="{78399710-7F71-60DA-4D4F-D85C5C9B5760}"/>
              </a:ext>
            </a:extLst>
          </p:cNvPr>
          <p:cNvSpPr/>
          <p:nvPr/>
        </p:nvSpPr>
        <p:spPr>
          <a:xfrm>
            <a:off x="4656610" y="3158657"/>
            <a:ext cx="1602434" cy="1602434"/>
          </a:xfrm>
          <a:custGeom>
            <a:avLst/>
            <a:gdLst>
              <a:gd name="connsiteX0" fmla="*/ 0 w 1602661"/>
              <a:gd name="connsiteY0" fmla="*/ 801331 h 1602661"/>
              <a:gd name="connsiteX1" fmla="*/ 801331 w 1602661"/>
              <a:gd name="connsiteY1" fmla="*/ 0 h 1602661"/>
              <a:gd name="connsiteX2" fmla="*/ 1602662 w 1602661"/>
              <a:gd name="connsiteY2" fmla="*/ 801331 h 1602661"/>
              <a:gd name="connsiteX3" fmla="*/ 801331 w 1602661"/>
              <a:gd name="connsiteY3" fmla="*/ 1602662 h 1602661"/>
              <a:gd name="connsiteX4" fmla="*/ 0 w 1602661"/>
              <a:gd name="connsiteY4" fmla="*/ 801331 h 1602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2661" h="1602661">
                <a:moveTo>
                  <a:pt x="0" y="801331"/>
                </a:moveTo>
                <a:cubicBezTo>
                  <a:pt x="0" y="358768"/>
                  <a:pt x="358768" y="0"/>
                  <a:pt x="801331" y="0"/>
                </a:cubicBezTo>
                <a:cubicBezTo>
                  <a:pt x="1243894" y="0"/>
                  <a:pt x="1602662" y="358768"/>
                  <a:pt x="1602662" y="801331"/>
                </a:cubicBezTo>
                <a:cubicBezTo>
                  <a:pt x="1602662" y="1243894"/>
                  <a:pt x="1243894" y="1602662"/>
                  <a:pt x="801331" y="1602662"/>
                </a:cubicBezTo>
                <a:cubicBezTo>
                  <a:pt x="358768" y="1602662"/>
                  <a:pt x="0" y="1243894"/>
                  <a:pt x="0" y="801331"/>
                </a:cubicBezTo>
                <a:close/>
              </a:path>
            </a:pathLst>
          </a:custGeom>
          <a:solidFill>
            <a:schemeClr val="accent6">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7527" tIns="257527" rIns="257527" bIns="257527" numCol="1" spcCol="1270" anchor="ctr" anchorCtr="0">
            <a:noAutofit/>
          </a:bodyPr>
          <a:lstStyle/>
          <a:p>
            <a:pPr marL="0" marR="0" lvl="0" indent="0" algn="ctr" defTabSz="1599893" rtl="0" eaLnBrk="1" fontAlgn="auto" latinLnBrk="0" hangingPunct="1">
              <a:lnSpc>
                <a:spcPct val="90000"/>
              </a:lnSpc>
              <a:spcBef>
                <a:spcPct val="0"/>
              </a:spcBef>
              <a:spcAft>
                <a:spcPct val="35000"/>
              </a:spcAft>
              <a:buClrTx/>
              <a:buSzTx/>
              <a:buFontTx/>
              <a:buNone/>
              <a:tabLst/>
              <a:defRPr/>
            </a:pPr>
            <a:r>
              <a:rPr kumimoji="0" lang="en-US" sz="2745" b="0" i="0" u="none" strike="noStrike" kern="1200" cap="none" spc="0" normalizeH="0" baseline="0" noProof="0">
                <a:ln>
                  <a:noFill/>
                </a:ln>
                <a:solidFill>
                  <a:srgbClr val="FFFFFF"/>
                </a:solidFill>
                <a:effectLst/>
                <a:uLnTx/>
                <a:uFillTx/>
                <a:latin typeface="Segoe UI Semibold"/>
                <a:ea typeface="+mn-ea"/>
                <a:cs typeface="Segoe UI Semibold"/>
              </a:rPr>
              <a:t>MS Digital</a:t>
            </a:r>
          </a:p>
        </p:txBody>
      </p:sp>
      <p:sp>
        <p:nvSpPr>
          <p:cNvPr id="9" name="Freeform: Shape 8">
            <a:extLst>
              <a:ext uri="{FF2B5EF4-FFF2-40B4-BE49-F238E27FC236}">
                <a16:creationId xmlns:a16="http://schemas.microsoft.com/office/drawing/2014/main" id="{8A9329E2-2525-EBB7-AF72-0CE69244CFE8}"/>
              </a:ext>
              <a:ext uri="{C183D7F6-B498-43B3-948B-1728B52AA6E4}">
                <adec:decorative xmlns:adec="http://schemas.microsoft.com/office/drawing/2017/decorative" val="1"/>
              </a:ext>
            </a:extLst>
          </p:cNvPr>
          <p:cNvSpPr/>
          <p:nvPr/>
        </p:nvSpPr>
        <p:spPr>
          <a:xfrm rot="16200000">
            <a:off x="5215753" y="2898838"/>
            <a:ext cx="484149" cy="35487"/>
          </a:xfrm>
          <a:custGeom>
            <a:avLst/>
            <a:gdLst>
              <a:gd name="connsiteX0" fmla="*/ 0 w 484217"/>
              <a:gd name="connsiteY0" fmla="*/ 17746 h 35492"/>
              <a:gd name="connsiteX1" fmla="*/ 484217 w 484217"/>
              <a:gd name="connsiteY1" fmla="*/ 17746 h 35492"/>
            </a:gdLst>
            <a:ahLst/>
            <a:cxnLst>
              <a:cxn ang="0">
                <a:pos x="connsiteX0" y="connsiteY0"/>
              </a:cxn>
              <a:cxn ang="0">
                <a:pos x="connsiteX1" y="connsiteY1"/>
              </a:cxn>
            </a:cxnLst>
            <a:rect l="l" t="t" r="r" b="b"/>
            <a:pathLst>
              <a:path w="484217" h="35492">
                <a:moveTo>
                  <a:pt x="0" y="17746"/>
                </a:moveTo>
                <a:lnTo>
                  <a:pt x="484217" y="17746"/>
                </a:lnTo>
              </a:path>
            </a:pathLst>
          </a:custGeom>
          <a:noFill/>
          <a:ln w="34925" cap="rnd">
            <a:solidFill>
              <a:schemeClr val="bg2">
                <a:lumMod val="75000"/>
              </a:schemeClr>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2669" tIns="5640" rIns="242669" bIns="5640" numCol="1" spcCol="1270" anchor="ctr" anchorCtr="0">
            <a:noAutofit/>
          </a:bodyPr>
          <a:lstStyle/>
          <a:p>
            <a:pPr marL="0" marR="0" lvl="0" indent="0" algn="ctr" defTabSz="222208"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Segoe UI"/>
              <a:ea typeface="+mn-ea"/>
              <a:cs typeface="+mn-cs"/>
            </a:endParaRPr>
          </a:p>
        </p:txBody>
      </p:sp>
      <p:sp>
        <p:nvSpPr>
          <p:cNvPr id="10" name="Freeform: Shape 9">
            <a:extLst>
              <a:ext uri="{FF2B5EF4-FFF2-40B4-BE49-F238E27FC236}">
                <a16:creationId xmlns:a16="http://schemas.microsoft.com/office/drawing/2014/main" id="{5F0E66B5-1582-5E81-C67D-068AA957188D}"/>
              </a:ext>
              <a:ext uri="{C183D7F6-B498-43B3-948B-1728B52AA6E4}">
                <adec:decorative xmlns:adec="http://schemas.microsoft.com/office/drawing/2017/decorative" val="1"/>
              </a:ext>
            </a:extLst>
          </p:cNvPr>
          <p:cNvSpPr/>
          <p:nvPr/>
        </p:nvSpPr>
        <p:spPr>
          <a:xfrm>
            <a:off x="4656610" y="1072074"/>
            <a:ext cx="1602434" cy="1602434"/>
          </a:xfrm>
          <a:custGeom>
            <a:avLst/>
            <a:gdLst>
              <a:gd name="connsiteX0" fmla="*/ 0 w 1602661"/>
              <a:gd name="connsiteY0" fmla="*/ 801331 h 1602661"/>
              <a:gd name="connsiteX1" fmla="*/ 801331 w 1602661"/>
              <a:gd name="connsiteY1" fmla="*/ 0 h 1602661"/>
              <a:gd name="connsiteX2" fmla="*/ 1602662 w 1602661"/>
              <a:gd name="connsiteY2" fmla="*/ 801331 h 1602661"/>
              <a:gd name="connsiteX3" fmla="*/ 801331 w 1602661"/>
              <a:gd name="connsiteY3" fmla="*/ 1602662 h 1602661"/>
              <a:gd name="connsiteX4" fmla="*/ 0 w 1602661"/>
              <a:gd name="connsiteY4" fmla="*/ 801331 h 1602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2661" h="1602661">
                <a:moveTo>
                  <a:pt x="0" y="801331"/>
                </a:moveTo>
                <a:cubicBezTo>
                  <a:pt x="0" y="358768"/>
                  <a:pt x="358768" y="0"/>
                  <a:pt x="801331" y="0"/>
                </a:cubicBezTo>
                <a:cubicBezTo>
                  <a:pt x="1243894" y="0"/>
                  <a:pt x="1602662" y="358768"/>
                  <a:pt x="1602662" y="801331"/>
                </a:cubicBezTo>
                <a:cubicBezTo>
                  <a:pt x="1602662" y="1243894"/>
                  <a:pt x="1243894" y="1602662"/>
                  <a:pt x="801331" y="1602662"/>
                </a:cubicBezTo>
                <a:cubicBezTo>
                  <a:pt x="358768" y="1602662"/>
                  <a:pt x="0" y="1243894"/>
                  <a:pt x="0" y="801331"/>
                </a:cubicBezTo>
                <a:close/>
              </a:path>
            </a:pathLst>
          </a:custGeom>
          <a:solidFill>
            <a:schemeClr val="accent1">
              <a:lumMod val="20000"/>
              <a:lumOff val="80000"/>
            </a:schemeClr>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7527" tIns="257527" rIns="257527" bIns="257527" numCol="1" spcCol="1270" anchor="ctr" anchorCtr="0">
            <a:noAutofit/>
          </a:bodyPr>
          <a:lstStyle/>
          <a:p>
            <a:pPr marL="0" marR="0" lvl="0" indent="0" algn="ctr" defTabSz="1599893" rtl="0" eaLnBrk="1" fontAlgn="auto" latinLnBrk="0" hangingPunct="1">
              <a:lnSpc>
                <a:spcPct val="90000"/>
              </a:lnSpc>
              <a:spcBef>
                <a:spcPct val="0"/>
              </a:spcBef>
              <a:spcAft>
                <a:spcPct val="3500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Segoe UI"/>
              <a:ea typeface="+mn-ea"/>
              <a:cs typeface="+mn-cs"/>
            </a:endParaRPr>
          </a:p>
        </p:txBody>
      </p:sp>
      <p:sp>
        <p:nvSpPr>
          <p:cNvPr id="11" name="Freeform: Shape 10">
            <a:extLst>
              <a:ext uri="{FF2B5EF4-FFF2-40B4-BE49-F238E27FC236}">
                <a16:creationId xmlns:a16="http://schemas.microsoft.com/office/drawing/2014/main" id="{92E8CF36-A113-5A3F-9E42-421B4640A35E}"/>
              </a:ext>
              <a:ext uri="{C183D7F6-B498-43B3-948B-1728B52AA6E4}">
                <adec:decorative xmlns:adec="http://schemas.microsoft.com/office/drawing/2017/decorative" val="1"/>
              </a:ext>
            </a:extLst>
          </p:cNvPr>
          <p:cNvSpPr/>
          <p:nvPr/>
        </p:nvSpPr>
        <p:spPr>
          <a:xfrm rot="20520000">
            <a:off x="6207982" y="3619736"/>
            <a:ext cx="484149" cy="35487"/>
          </a:xfrm>
          <a:custGeom>
            <a:avLst/>
            <a:gdLst>
              <a:gd name="connsiteX0" fmla="*/ 0 w 484217"/>
              <a:gd name="connsiteY0" fmla="*/ 17746 h 35492"/>
              <a:gd name="connsiteX1" fmla="*/ 484217 w 484217"/>
              <a:gd name="connsiteY1" fmla="*/ 17746 h 35492"/>
            </a:gdLst>
            <a:ahLst/>
            <a:cxnLst>
              <a:cxn ang="0">
                <a:pos x="connsiteX0" y="connsiteY0"/>
              </a:cxn>
              <a:cxn ang="0">
                <a:pos x="connsiteX1" y="connsiteY1"/>
              </a:cxn>
            </a:cxnLst>
            <a:rect l="l" t="t" r="r" b="b"/>
            <a:pathLst>
              <a:path w="484217" h="35492">
                <a:moveTo>
                  <a:pt x="0" y="17746"/>
                </a:moveTo>
                <a:lnTo>
                  <a:pt x="484217" y="17746"/>
                </a:lnTo>
              </a:path>
            </a:pathLst>
          </a:custGeom>
          <a:noFill/>
          <a:ln w="34925" cap="rnd">
            <a:solidFill>
              <a:schemeClr val="bg2">
                <a:lumMod val="75000"/>
              </a:schemeClr>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2669" tIns="5639" rIns="242669" bIns="5640" numCol="1" spcCol="1270" anchor="ctr" anchorCtr="0">
            <a:noAutofit/>
          </a:bodyPr>
          <a:lstStyle/>
          <a:p>
            <a:pPr marL="0" marR="0" lvl="0" indent="0" algn="ctr" defTabSz="222208"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Segoe UI"/>
              <a:ea typeface="+mn-ea"/>
              <a:cs typeface="+mn-cs"/>
            </a:endParaRPr>
          </a:p>
        </p:txBody>
      </p:sp>
      <p:sp>
        <p:nvSpPr>
          <p:cNvPr id="12" name="Freeform: Shape 11">
            <a:extLst>
              <a:ext uri="{FF2B5EF4-FFF2-40B4-BE49-F238E27FC236}">
                <a16:creationId xmlns:a16="http://schemas.microsoft.com/office/drawing/2014/main" id="{2175E9B5-E49F-F10B-CDED-ECBBDD982192}"/>
              </a:ext>
              <a:ext uri="{C183D7F6-B498-43B3-948B-1728B52AA6E4}">
                <adec:decorative xmlns:adec="http://schemas.microsoft.com/office/drawing/2017/decorative" val="1"/>
              </a:ext>
            </a:extLst>
          </p:cNvPr>
          <p:cNvSpPr/>
          <p:nvPr/>
        </p:nvSpPr>
        <p:spPr>
          <a:xfrm>
            <a:off x="6641069" y="2513867"/>
            <a:ext cx="1602434" cy="1602434"/>
          </a:xfrm>
          <a:custGeom>
            <a:avLst/>
            <a:gdLst>
              <a:gd name="connsiteX0" fmla="*/ 0 w 1602661"/>
              <a:gd name="connsiteY0" fmla="*/ 801331 h 1602661"/>
              <a:gd name="connsiteX1" fmla="*/ 801331 w 1602661"/>
              <a:gd name="connsiteY1" fmla="*/ 0 h 1602661"/>
              <a:gd name="connsiteX2" fmla="*/ 1602662 w 1602661"/>
              <a:gd name="connsiteY2" fmla="*/ 801331 h 1602661"/>
              <a:gd name="connsiteX3" fmla="*/ 801331 w 1602661"/>
              <a:gd name="connsiteY3" fmla="*/ 1602662 h 1602661"/>
              <a:gd name="connsiteX4" fmla="*/ 0 w 1602661"/>
              <a:gd name="connsiteY4" fmla="*/ 801331 h 1602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2661" h="1602661">
                <a:moveTo>
                  <a:pt x="0" y="801331"/>
                </a:moveTo>
                <a:cubicBezTo>
                  <a:pt x="0" y="358768"/>
                  <a:pt x="358768" y="0"/>
                  <a:pt x="801331" y="0"/>
                </a:cubicBezTo>
                <a:cubicBezTo>
                  <a:pt x="1243894" y="0"/>
                  <a:pt x="1602662" y="358768"/>
                  <a:pt x="1602662" y="801331"/>
                </a:cubicBezTo>
                <a:cubicBezTo>
                  <a:pt x="1602662" y="1243894"/>
                  <a:pt x="1243894" y="1602662"/>
                  <a:pt x="801331" y="1602662"/>
                </a:cubicBezTo>
                <a:cubicBezTo>
                  <a:pt x="358768" y="1602662"/>
                  <a:pt x="0" y="1243894"/>
                  <a:pt x="0" y="801331"/>
                </a:cubicBezTo>
                <a:close/>
              </a:path>
            </a:pathLst>
          </a:custGeom>
          <a:solidFill>
            <a:schemeClr val="accent1">
              <a:lumMod val="20000"/>
              <a:lumOff val="8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5940" tIns="275940" rIns="275940" bIns="275940" numCol="1" spcCol="1270" anchor="ctr" anchorCtr="0">
            <a:noAutofit/>
          </a:bodyPr>
          <a:lstStyle/>
          <a:p>
            <a:pPr marL="0" marR="0" lvl="0" indent="0" algn="ctr" defTabSz="2888695" rtl="0" eaLnBrk="1" fontAlgn="auto" latinLnBrk="0" hangingPunct="1">
              <a:lnSpc>
                <a:spcPct val="90000"/>
              </a:lnSpc>
              <a:spcBef>
                <a:spcPct val="0"/>
              </a:spcBef>
              <a:spcAft>
                <a:spcPct val="35000"/>
              </a:spcAft>
              <a:buClrTx/>
              <a:buSzTx/>
              <a:buFontTx/>
              <a:buNone/>
              <a:tabLst/>
              <a:defRPr/>
            </a:pPr>
            <a:endParaRPr kumimoji="0" lang="en-US" sz="6498" b="0" i="0" u="none" strike="noStrike" kern="1200" cap="none" spc="0" normalizeH="0" baseline="0" noProof="0">
              <a:ln>
                <a:noFill/>
              </a:ln>
              <a:solidFill>
                <a:srgbClr val="FFFFFF"/>
              </a:solidFill>
              <a:effectLst/>
              <a:uLnTx/>
              <a:uFillTx/>
              <a:latin typeface="Segoe UI"/>
              <a:ea typeface="+mn-ea"/>
              <a:cs typeface="+mn-cs"/>
            </a:endParaRPr>
          </a:p>
        </p:txBody>
      </p:sp>
      <p:sp>
        <p:nvSpPr>
          <p:cNvPr id="13" name="Freeform: Shape 12">
            <a:extLst>
              <a:ext uri="{FF2B5EF4-FFF2-40B4-BE49-F238E27FC236}">
                <a16:creationId xmlns:a16="http://schemas.microsoft.com/office/drawing/2014/main" id="{9041C19C-5C6E-4635-4362-1A39AE8C126A}"/>
              </a:ext>
              <a:ext uri="{C183D7F6-B498-43B3-948B-1728B52AA6E4}">
                <adec:decorative xmlns:adec="http://schemas.microsoft.com/office/drawing/2017/decorative" val="1"/>
              </a:ext>
            </a:extLst>
          </p:cNvPr>
          <p:cNvSpPr/>
          <p:nvPr/>
        </p:nvSpPr>
        <p:spPr>
          <a:xfrm rot="3240000">
            <a:off x="5828984" y="4786172"/>
            <a:ext cx="484149" cy="35487"/>
          </a:xfrm>
          <a:custGeom>
            <a:avLst/>
            <a:gdLst>
              <a:gd name="connsiteX0" fmla="*/ 0 w 484217"/>
              <a:gd name="connsiteY0" fmla="*/ 17746 h 35492"/>
              <a:gd name="connsiteX1" fmla="*/ 484217 w 484217"/>
              <a:gd name="connsiteY1" fmla="*/ 17746 h 35492"/>
            </a:gdLst>
            <a:ahLst/>
            <a:cxnLst>
              <a:cxn ang="0">
                <a:pos x="connsiteX0" y="connsiteY0"/>
              </a:cxn>
              <a:cxn ang="0">
                <a:pos x="connsiteX1" y="connsiteY1"/>
              </a:cxn>
            </a:cxnLst>
            <a:rect l="l" t="t" r="r" b="b"/>
            <a:pathLst>
              <a:path w="484217" h="35492">
                <a:moveTo>
                  <a:pt x="0" y="17746"/>
                </a:moveTo>
                <a:lnTo>
                  <a:pt x="484217" y="17746"/>
                </a:lnTo>
              </a:path>
            </a:pathLst>
          </a:custGeom>
          <a:noFill/>
          <a:ln w="34925" cap="rnd">
            <a:solidFill>
              <a:schemeClr val="bg2">
                <a:lumMod val="75000"/>
              </a:schemeClr>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2668" tIns="5638" rIns="242670" bIns="5641" numCol="1" spcCol="1270" anchor="ctr" anchorCtr="0">
            <a:noAutofit/>
          </a:bodyPr>
          <a:lstStyle/>
          <a:p>
            <a:pPr marL="0" marR="0" lvl="0" indent="0" algn="ctr" defTabSz="222208"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Segoe UI"/>
              <a:ea typeface="+mn-ea"/>
              <a:cs typeface="+mn-cs"/>
            </a:endParaRPr>
          </a:p>
        </p:txBody>
      </p:sp>
      <p:sp>
        <p:nvSpPr>
          <p:cNvPr id="14" name="Freeform: Shape 13">
            <a:extLst>
              <a:ext uri="{FF2B5EF4-FFF2-40B4-BE49-F238E27FC236}">
                <a16:creationId xmlns:a16="http://schemas.microsoft.com/office/drawing/2014/main" id="{039531E4-6947-40CC-11E9-51065B2F74EA}"/>
              </a:ext>
              <a:ext uri="{C183D7F6-B498-43B3-948B-1728B52AA6E4}">
                <adec:decorative xmlns:adec="http://schemas.microsoft.com/office/drawing/2017/decorative" val="1"/>
              </a:ext>
            </a:extLst>
          </p:cNvPr>
          <p:cNvSpPr/>
          <p:nvPr/>
        </p:nvSpPr>
        <p:spPr>
          <a:xfrm>
            <a:off x="5876482" y="4846737"/>
            <a:ext cx="1602434" cy="1602434"/>
          </a:xfrm>
          <a:custGeom>
            <a:avLst/>
            <a:gdLst>
              <a:gd name="connsiteX0" fmla="*/ 0 w 1602661"/>
              <a:gd name="connsiteY0" fmla="*/ 801331 h 1602661"/>
              <a:gd name="connsiteX1" fmla="*/ 801331 w 1602661"/>
              <a:gd name="connsiteY1" fmla="*/ 0 h 1602661"/>
              <a:gd name="connsiteX2" fmla="*/ 1602662 w 1602661"/>
              <a:gd name="connsiteY2" fmla="*/ 801331 h 1602661"/>
              <a:gd name="connsiteX3" fmla="*/ 801331 w 1602661"/>
              <a:gd name="connsiteY3" fmla="*/ 1602662 h 1602661"/>
              <a:gd name="connsiteX4" fmla="*/ 0 w 1602661"/>
              <a:gd name="connsiteY4" fmla="*/ 801331 h 1602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2661" h="1602661">
                <a:moveTo>
                  <a:pt x="0" y="801331"/>
                </a:moveTo>
                <a:cubicBezTo>
                  <a:pt x="0" y="358768"/>
                  <a:pt x="358768" y="0"/>
                  <a:pt x="801331" y="0"/>
                </a:cubicBezTo>
                <a:cubicBezTo>
                  <a:pt x="1243894" y="0"/>
                  <a:pt x="1602662" y="358768"/>
                  <a:pt x="1602662" y="801331"/>
                </a:cubicBezTo>
                <a:cubicBezTo>
                  <a:pt x="1602662" y="1243894"/>
                  <a:pt x="1243894" y="1602662"/>
                  <a:pt x="801331" y="1602662"/>
                </a:cubicBezTo>
                <a:cubicBezTo>
                  <a:pt x="358768" y="1602662"/>
                  <a:pt x="0" y="1243894"/>
                  <a:pt x="0" y="801331"/>
                </a:cubicBezTo>
                <a:close/>
              </a:path>
            </a:pathLst>
          </a:custGeom>
          <a:solidFill>
            <a:schemeClr val="accent1">
              <a:lumMod val="20000"/>
              <a:lumOff val="8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7527" tIns="257527" rIns="257527" bIns="257527" numCol="1" spcCol="1270" anchor="ctr" anchorCtr="0">
            <a:noAutofit/>
          </a:bodyPr>
          <a:lstStyle/>
          <a:p>
            <a:pPr marL="0" marR="0" lvl="0" indent="0" algn="ctr" defTabSz="1599893" rtl="0" eaLnBrk="1" fontAlgn="auto" latinLnBrk="0" hangingPunct="1">
              <a:lnSpc>
                <a:spcPct val="90000"/>
              </a:lnSpc>
              <a:spcBef>
                <a:spcPct val="0"/>
              </a:spcBef>
              <a:spcAft>
                <a:spcPct val="3500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Segoe UI"/>
              <a:ea typeface="+mn-ea"/>
              <a:cs typeface="+mn-cs"/>
            </a:endParaRPr>
          </a:p>
        </p:txBody>
      </p:sp>
      <p:sp>
        <p:nvSpPr>
          <p:cNvPr id="15" name="Freeform: Shape 14">
            <a:extLst>
              <a:ext uri="{FF2B5EF4-FFF2-40B4-BE49-F238E27FC236}">
                <a16:creationId xmlns:a16="http://schemas.microsoft.com/office/drawing/2014/main" id="{C34C4B3C-0BFE-69D9-DA78-DBF80100CCC9}"/>
              </a:ext>
              <a:ext uri="{C183D7F6-B498-43B3-948B-1728B52AA6E4}">
                <adec:decorative xmlns:adec="http://schemas.microsoft.com/office/drawing/2017/decorative" val="1"/>
              </a:ext>
            </a:extLst>
          </p:cNvPr>
          <p:cNvSpPr/>
          <p:nvPr/>
        </p:nvSpPr>
        <p:spPr>
          <a:xfrm rot="18360000">
            <a:off x="4602520" y="4786171"/>
            <a:ext cx="484150" cy="35488"/>
          </a:xfrm>
          <a:custGeom>
            <a:avLst/>
            <a:gdLst>
              <a:gd name="connsiteX0" fmla="*/ 0 w 484217"/>
              <a:gd name="connsiteY0" fmla="*/ 17746 h 35492"/>
              <a:gd name="connsiteX1" fmla="*/ 484217 w 484217"/>
              <a:gd name="connsiteY1" fmla="*/ 17746 h 35492"/>
            </a:gdLst>
            <a:ahLst/>
            <a:cxnLst>
              <a:cxn ang="0">
                <a:pos x="connsiteX0" y="connsiteY0"/>
              </a:cxn>
              <a:cxn ang="0">
                <a:pos x="connsiteX1" y="connsiteY1"/>
              </a:cxn>
            </a:cxnLst>
            <a:rect l="l" t="t" r="r" b="b"/>
            <a:pathLst>
              <a:path w="484217" h="35492">
                <a:moveTo>
                  <a:pt x="484217" y="17746"/>
                </a:moveTo>
                <a:lnTo>
                  <a:pt x="0" y="17746"/>
                </a:lnTo>
              </a:path>
            </a:pathLst>
          </a:custGeom>
          <a:noFill/>
          <a:ln w="34925" cap="rnd">
            <a:solidFill>
              <a:schemeClr val="bg2">
                <a:lumMod val="75000"/>
              </a:schemeClr>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2669" tIns="5639" rIns="242670" bIns="5641" numCol="1" spcCol="1270" anchor="ctr" anchorCtr="0">
            <a:noAutofit/>
          </a:bodyPr>
          <a:lstStyle/>
          <a:p>
            <a:pPr marL="0" marR="0" lvl="0" indent="0" algn="ctr" defTabSz="222208"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Segoe UI"/>
              <a:ea typeface="+mn-ea"/>
              <a:cs typeface="+mn-cs"/>
            </a:endParaRPr>
          </a:p>
        </p:txBody>
      </p:sp>
      <p:sp>
        <p:nvSpPr>
          <p:cNvPr id="16" name="Freeform: Shape 15">
            <a:extLst>
              <a:ext uri="{FF2B5EF4-FFF2-40B4-BE49-F238E27FC236}">
                <a16:creationId xmlns:a16="http://schemas.microsoft.com/office/drawing/2014/main" id="{D4061D85-5626-3166-B46D-72D545CBA207}"/>
              </a:ext>
              <a:ext uri="{C183D7F6-B498-43B3-948B-1728B52AA6E4}">
                <adec:decorative xmlns:adec="http://schemas.microsoft.com/office/drawing/2017/decorative" val="1"/>
              </a:ext>
            </a:extLst>
          </p:cNvPr>
          <p:cNvSpPr/>
          <p:nvPr/>
        </p:nvSpPr>
        <p:spPr>
          <a:xfrm>
            <a:off x="3430146" y="4846739"/>
            <a:ext cx="1602434" cy="1602434"/>
          </a:xfrm>
          <a:custGeom>
            <a:avLst/>
            <a:gdLst>
              <a:gd name="connsiteX0" fmla="*/ 0 w 1602661"/>
              <a:gd name="connsiteY0" fmla="*/ 801331 h 1602661"/>
              <a:gd name="connsiteX1" fmla="*/ 801331 w 1602661"/>
              <a:gd name="connsiteY1" fmla="*/ 0 h 1602661"/>
              <a:gd name="connsiteX2" fmla="*/ 1602662 w 1602661"/>
              <a:gd name="connsiteY2" fmla="*/ 801331 h 1602661"/>
              <a:gd name="connsiteX3" fmla="*/ 801331 w 1602661"/>
              <a:gd name="connsiteY3" fmla="*/ 1602662 h 1602661"/>
              <a:gd name="connsiteX4" fmla="*/ 0 w 1602661"/>
              <a:gd name="connsiteY4" fmla="*/ 801331 h 1602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2661" h="1602661">
                <a:moveTo>
                  <a:pt x="0" y="801331"/>
                </a:moveTo>
                <a:cubicBezTo>
                  <a:pt x="0" y="358768"/>
                  <a:pt x="358768" y="0"/>
                  <a:pt x="801331" y="0"/>
                </a:cubicBezTo>
                <a:cubicBezTo>
                  <a:pt x="1243894" y="0"/>
                  <a:pt x="1602662" y="358768"/>
                  <a:pt x="1602662" y="801331"/>
                </a:cubicBezTo>
                <a:cubicBezTo>
                  <a:pt x="1602662" y="1243894"/>
                  <a:pt x="1243894" y="1602662"/>
                  <a:pt x="801331" y="1602662"/>
                </a:cubicBezTo>
                <a:cubicBezTo>
                  <a:pt x="358768" y="1602662"/>
                  <a:pt x="0" y="1243894"/>
                  <a:pt x="0" y="801331"/>
                </a:cubicBezTo>
                <a:close/>
              </a:path>
            </a:pathLst>
          </a:custGeom>
          <a:solidFill>
            <a:srgbClr val="2DB6F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7527" tIns="257527" rIns="257527" bIns="257527" numCol="1" spcCol="1270" anchor="ctr" anchorCtr="0">
            <a:noAutofit/>
          </a:bodyPr>
          <a:lstStyle/>
          <a:p>
            <a:pPr marL="0" marR="0" lvl="0" indent="0" algn="ctr" defTabSz="1599893" rtl="0" eaLnBrk="1" fontAlgn="auto" latinLnBrk="0" hangingPunct="1">
              <a:lnSpc>
                <a:spcPct val="90000"/>
              </a:lnSpc>
              <a:spcBef>
                <a:spcPct val="0"/>
              </a:spcBef>
              <a:spcAft>
                <a:spcPct val="3500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BA7A43EA-FECA-FDB9-4AD7-76368166EB18}"/>
              </a:ext>
              <a:ext uri="{C183D7F6-B498-43B3-948B-1728B52AA6E4}">
                <adec:decorative xmlns:adec="http://schemas.microsoft.com/office/drawing/2017/decorative" val="1"/>
              </a:ext>
            </a:extLst>
          </p:cNvPr>
          <p:cNvSpPr/>
          <p:nvPr/>
        </p:nvSpPr>
        <p:spPr>
          <a:xfrm rot="1080000">
            <a:off x="4223521" y="3619735"/>
            <a:ext cx="484150" cy="35488"/>
          </a:xfrm>
          <a:custGeom>
            <a:avLst/>
            <a:gdLst>
              <a:gd name="connsiteX0" fmla="*/ 0 w 484217"/>
              <a:gd name="connsiteY0" fmla="*/ 17746 h 35492"/>
              <a:gd name="connsiteX1" fmla="*/ 484217 w 484217"/>
              <a:gd name="connsiteY1" fmla="*/ 17746 h 35492"/>
            </a:gdLst>
            <a:ahLst/>
            <a:cxnLst>
              <a:cxn ang="0">
                <a:pos x="connsiteX0" y="connsiteY0"/>
              </a:cxn>
              <a:cxn ang="0">
                <a:pos x="connsiteX1" y="connsiteY1"/>
              </a:cxn>
            </a:cxnLst>
            <a:rect l="l" t="t" r="r" b="b"/>
            <a:pathLst>
              <a:path w="484217" h="35492">
                <a:moveTo>
                  <a:pt x="484217" y="17746"/>
                </a:moveTo>
                <a:lnTo>
                  <a:pt x="0" y="17746"/>
                </a:lnTo>
              </a:path>
            </a:pathLst>
          </a:custGeom>
          <a:noFill/>
          <a:ln w="34925" cap="rnd">
            <a:solidFill>
              <a:schemeClr val="bg2">
                <a:lumMod val="75000"/>
              </a:schemeClr>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2670" tIns="5639" rIns="242669" bIns="5641" numCol="1" spcCol="1270" anchor="ctr" anchorCtr="0">
            <a:noAutofit/>
          </a:bodyPr>
          <a:lstStyle/>
          <a:p>
            <a:pPr marL="0" marR="0" lvl="0" indent="0" algn="ctr" defTabSz="222208"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Segoe UI"/>
              <a:ea typeface="+mn-ea"/>
              <a:cs typeface="+mn-cs"/>
            </a:endParaRPr>
          </a:p>
        </p:txBody>
      </p:sp>
      <p:sp>
        <p:nvSpPr>
          <p:cNvPr id="18" name="Freeform: Shape 17">
            <a:extLst>
              <a:ext uri="{FF2B5EF4-FFF2-40B4-BE49-F238E27FC236}">
                <a16:creationId xmlns:a16="http://schemas.microsoft.com/office/drawing/2014/main" id="{B8AFECF6-7965-725A-992E-7C118D590981}"/>
              </a:ext>
              <a:ext uri="{C183D7F6-B498-43B3-948B-1728B52AA6E4}">
                <adec:decorative xmlns:adec="http://schemas.microsoft.com/office/drawing/2017/decorative" val="1"/>
              </a:ext>
            </a:extLst>
          </p:cNvPr>
          <p:cNvSpPr/>
          <p:nvPr/>
        </p:nvSpPr>
        <p:spPr>
          <a:xfrm>
            <a:off x="2672150" y="2513867"/>
            <a:ext cx="1602434" cy="1602434"/>
          </a:xfrm>
          <a:custGeom>
            <a:avLst/>
            <a:gdLst>
              <a:gd name="connsiteX0" fmla="*/ 0 w 1602661"/>
              <a:gd name="connsiteY0" fmla="*/ 801331 h 1602661"/>
              <a:gd name="connsiteX1" fmla="*/ 801331 w 1602661"/>
              <a:gd name="connsiteY1" fmla="*/ 0 h 1602661"/>
              <a:gd name="connsiteX2" fmla="*/ 1602662 w 1602661"/>
              <a:gd name="connsiteY2" fmla="*/ 801331 h 1602661"/>
              <a:gd name="connsiteX3" fmla="*/ 801331 w 1602661"/>
              <a:gd name="connsiteY3" fmla="*/ 1602662 h 1602661"/>
              <a:gd name="connsiteX4" fmla="*/ 0 w 1602661"/>
              <a:gd name="connsiteY4" fmla="*/ 801331 h 1602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2661" h="1602661">
                <a:moveTo>
                  <a:pt x="0" y="801331"/>
                </a:moveTo>
                <a:cubicBezTo>
                  <a:pt x="0" y="358768"/>
                  <a:pt x="358768" y="0"/>
                  <a:pt x="801331" y="0"/>
                </a:cubicBezTo>
                <a:cubicBezTo>
                  <a:pt x="1243894" y="0"/>
                  <a:pt x="1602662" y="358768"/>
                  <a:pt x="1602662" y="801331"/>
                </a:cubicBezTo>
                <a:cubicBezTo>
                  <a:pt x="1602662" y="1243894"/>
                  <a:pt x="1243894" y="1602662"/>
                  <a:pt x="801331" y="1602662"/>
                </a:cubicBezTo>
                <a:cubicBezTo>
                  <a:pt x="358768" y="1602662"/>
                  <a:pt x="0" y="1243894"/>
                  <a:pt x="0" y="801331"/>
                </a:cubicBezTo>
                <a:close/>
              </a:path>
            </a:pathLst>
          </a:custGeom>
          <a:solidFill>
            <a:srgbClr val="0070C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7527" tIns="257527" rIns="257527" bIns="257527" numCol="1" spcCol="1270" anchor="ctr" anchorCtr="0">
            <a:noAutofit/>
          </a:bodyPr>
          <a:lstStyle/>
          <a:p>
            <a:pPr marL="0" marR="0" lvl="0" indent="0" algn="ctr" defTabSz="1599893" rtl="0" eaLnBrk="1" fontAlgn="auto" latinLnBrk="0" hangingPunct="1">
              <a:lnSpc>
                <a:spcPct val="90000"/>
              </a:lnSpc>
              <a:spcBef>
                <a:spcPct val="0"/>
              </a:spcBef>
              <a:spcAft>
                <a:spcPct val="3500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Segoe UI"/>
              <a:ea typeface="+mn-ea"/>
              <a:cs typeface="+mn-cs"/>
            </a:endParaRPr>
          </a:p>
        </p:txBody>
      </p:sp>
      <p:grpSp>
        <p:nvGrpSpPr>
          <p:cNvPr id="19" name="Group 18">
            <a:extLst>
              <a:ext uri="{FF2B5EF4-FFF2-40B4-BE49-F238E27FC236}">
                <a16:creationId xmlns:a16="http://schemas.microsoft.com/office/drawing/2014/main" id="{E0AE0161-0D10-8048-AF52-8145F6046489}"/>
              </a:ext>
              <a:ext uri="{C183D7F6-B498-43B3-948B-1728B52AA6E4}">
                <adec:decorative xmlns:adec="http://schemas.microsoft.com/office/drawing/2017/decorative" val="1"/>
              </a:ext>
            </a:extLst>
          </p:cNvPr>
          <p:cNvGrpSpPr/>
          <p:nvPr/>
        </p:nvGrpSpPr>
        <p:grpSpPr>
          <a:xfrm>
            <a:off x="4968108" y="1523617"/>
            <a:ext cx="979435" cy="699347"/>
            <a:chOff x="5573077" y="1168016"/>
            <a:chExt cx="1045844" cy="746765"/>
          </a:xfrm>
        </p:grpSpPr>
        <p:sp>
          <p:nvSpPr>
            <p:cNvPr id="24" name="EMI_E731" title="Icon of a tall rectangular building">
              <a:extLst>
                <a:ext uri="{FF2B5EF4-FFF2-40B4-BE49-F238E27FC236}">
                  <a16:creationId xmlns:a16="http://schemas.microsoft.com/office/drawing/2014/main" id="{E3943DD2-F2DA-B92A-600D-42DAB5015B6D}"/>
                </a:ext>
              </a:extLst>
            </p:cNvPr>
            <p:cNvSpPr>
              <a:spLocks noChangeAspect="1" noEditPoints="1"/>
            </p:cNvSpPr>
            <p:nvPr/>
          </p:nvSpPr>
          <p:spPr bwMode="auto">
            <a:xfrm>
              <a:off x="5573077" y="1168016"/>
              <a:ext cx="459645" cy="746765"/>
            </a:xfrm>
            <a:custGeom>
              <a:avLst/>
              <a:gdLst>
                <a:gd name="T0" fmla="*/ 0 w 2523"/>
                <a:gd name="T1" fmla="*/ 0 h 4099"/>
                <a:gd name="T2" fmla="*/ 2523 w 2523"/>
                <a:gd name="T3" fmla="*/ 0 h 4099"/>
                <a:gd name="T4" fmla="*/ 2523 w 2523"/>
                <a:gd name="T5" fmla="*/ 4099 h 4099"/>
                <a:gd name="T6" fmla="*/ 1578 w 2523"/>
                <a:gd name="T7" fmla="*/ 4099 h 4099"/>
                <a:gd name="T8" fmla="*/ 1578 w 2523"/>
                <a:gd name="T9" fmla="*/ 2838 h 4099"/>
                <a:gd name="T10" fmla="*/ 947 w 2523"/>
                <a:gd name="T11" fmla="*/ 2838 h 4099"/>
                <a:gd name="T12" fmla="*/ 947 w 2523"/>
                <a:gd name="T13" fmla="*/ 4099 h 4099"/>
                <a:gd name="T14" fmla="*/ 0 w 2523"/>
                <a:gd name="T15" fmla="*/ 4099 h 4099"/>
                <a:gd name="T16" fmla="*/ 0 w 2523"/>
                <a:gd name="T17" fmla="*/ 0 h 4099"/>
                <a:gd name="T18" fmla="*/ 631 w 2523"/>
                <a:gd name="T19" fmla="*/ 473 h 4099"/>
                <a:gd name="T20" fmla="*/ 631 w 2523"/>
                <a:gd name="T21" fmla="*/ 1104 h 4099"/>
                <a:gd name="T22" fmla="*/ 1262 w 2523"/>
                <a:gd name="T23" fmla="*/ 473 h 4099"/>
                <a:gd name="T24" fmla="*/ 1262 w 2523"/>
                <a:gd name="T25" fmla="*/ 1104 h 4099"/>
                <a:gd name="T26" fmla="*/ 1893 w 2523"/>
                <a:gd name="T27" fmla="*/ 473 h 4099"/>
                <a:gd name="T28" fmla="*/ 1893 w 2523"/>
                <a:gd name="T29" fmla="*/ 1104 h 4099"/>
                <a:gd name="T30" fmla="*/ 631 w 2523"/>
                <a:gd name="T31" fmla="*/ 1419 h 4099"/>
                <a:gd name="T32" fmla="*/ 631 w 2523"/>
                <a:gd name="T33" fmla="*/ 2050 h 4099"/>
                <a:gd name="T34" fmla="*/ 1262 w 2523"/>
                <a:gd name="T35" fmla="*/ 1419 h 4099"/>
                <a:gd name="T36" fmla="*/ 1262 w 2523"/>
                <a:gd name="T37" fmla="*/ 2050 h 4099"/>
                <a:gd name="T38" fmla="*/ 1893 w 2523"/>
                <a:gd name="T39" fmla="*/ 1419 h 4099"/>
                <a:gd name="T40" fmla="*/ 1893 w 2523"/>
                <a:gd name="T41" fmla="*/ 2050 h 4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3" h="4099">
                  <a:moveTo>
                    <a:pt x="0" y="0"/>
                  </a:moveTo>
                  <a:lnTo>
                    <a:pt x="2523" y="0"/>
                  </a:lnTo>
                  <a:lnTo>
                    <a:pt x="2523" y="4099"/>
                  </a:lnTo>
                  <a:lnTo>
                    <a:pt x="1578" y="4099"/>
                  </a:lnTo>
                  <a:lnTo>
                    <a:pt x="1578" y="2838"/>
                  </a:lnTo>
                  <a:lnTo>
                    <a:pt x="947" y="2838"/>
                  </a:lnTo>
                  <a:lnTo>
                    <a:pt x="947" y="4099"/>
                  </a:lnTo>
                  <a:lnTo>
                    <a:pt x="0" y="4099"/>
                  </a:lnTo>
                  <a:lnTo>
                    <a:pt x="0" y="0"/>
                  </a:lnTo>
                  <a:moveTo>
                    <a:pt x="631" y="473"/>
                  </a:moveTo>
                  <a:lnTo>
                    <a:pt x="631" y="1104"/>
                  </a:lnTo>
                  <a:moveTo>
                    <a:pt x="1262" y="473"/>
                  </a:moveTo>
                  <a:lnTo>
                    <a:pt x="1262" y="1104"/>
                  </a:lnTo>
                  <a:moveTo>
                    <a:pt x="1893" y="473"/>
                  </a:moveTo>
                  <a:lnTo>
                    <a:pt x="1893" y="1104"/>
                  </a:lnTo>
                  <a:moveTo>
                    <a:pt x="631" y="1419"/>
                  </a:moveTo>
                  <a:lnTo>
                    <a:pt x="631" y="2050"/>
                  </a:lnTo>
                  <a:moveTo>
                    <a:pt x="1262" y="1419"/>
                  </a:moveTo>
                  <a:lnTo>
                    <a:pt x="1262" y="2050"/>
                  </a:lnTo>
                  <a:moveTo>
                    <a:pt x="1893" y="1419"/>
                  </a:moveTo>
                  <a:lnTo>
                    <a:pt x="1893" y="2050"/>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729" b="0" i="0" u="none" strike="noStrike" kern="1200" cap="none" spc="0" normalizeH="0" baseline="0" noProof="0">
                <a:ln w="15875">
                  <a:solidFill>
                    <a:srgbClr val="FFFFFF"/>
                  </a:solidFill>
                </a:ln>
                <a:solidFill>
                  <a:srgbClr val="FFFFFF"/>
                </a:solidFill>
                <a:effectLst/>
                <a:uLnTx/>
                <a:uFillTx/>
                <a:latin typeface="Segoe UI"/>
                <a:ea typeface="+mn-ea"/>
                <a:cs typeface="+mn-cs"/>
              </a:endParaRPr>
            </a:p>
          </p:txBody>
        </p:sp>
        <p:sp>
          <p:nvSpPr>
            <p:cNvPr id="25" name="building_7" title="Icon of a building with a curved section protruding from it">
              <a:extLst>
                <a:ext uri="{FF2B5EF4-FFF2-40B4-BE49-F238E27FC236}">
                  <a16:creationId xmlns:a16="http://schemas.microsoft.com/office/drawing/2014/main" id="{4B8F92C6-6340-FB72-3ADC-9B6C25D58544}"/>
                </a:ext>
              </a:extLst>
            </p:cNvPr>
            <p:cNvSpPr>
              <a:spLocks noChangeAspect="1" noEditPoints="1"/>
            </p:cNvSpPr>
            <p:nvPr/>
          </p:nvSpPr>
          <p:spPr bwMode="auto">
            <a:xfrm>
              <a:off x="6112035" y="1340828"/>
              <a:ext cx="506886" cy="573951"/>
            </a:xfrm>
            <a:custGeom>
              <a:avLst/>
              <a:gdLst>
                <a:gd name="T0" fmla="*/ 142 w 235"/>
                <a:gd name="T1" fmla="*/ 110 h 269"/>
                <a:gd name="T2" fmla="*/ 168 w 235"/>
                <a:gd name="T3" fmla="*/ 110 h 269"/>
                <a:gd name="T4" fmla="*/ 235 w 235"/>
                <a:gd name="T5" fmla="*/ 176 h 269"/>
                <a:gd name="T6" fmla="*/ 235 w 235"/>
                <a:gd name="T7" fmla="*/ 269 h 269"/>
                <a:gd name="T8" fmla="*/ 142 w 235"/>
                <a:gd name="T9" fmla="*/ 94 h 269"/>
                <a:gd name="T10" fmla="*/ 142 w 235"/>
                <a:gd name="T11" fmla="*/ 72 h 269"/>
                <a:gd name="T12" fmla="*/ 0 w 235"/>
                <a:gd name="T13" fmla="*/ 72 h 269"/>
                <a:gd name="T14" fmla="*/ 0 w 235"/>
                <a:gd name="T15" fmla="*/ 269 h 269"/>
                <a:gd name="T16" fmla="*/ 54 w 235"/>
                <a:gd name="T17" fmla="*/ 269 h 269"/>
                <a:gd name="T18" fmla="*/ 54 w 235"/>
                <a:gd name="T19" fmla="*/ 215 h 269"/>
                <a:gd name="T20" fmla="*/ 91 w 235"/>
                <a:gd name="T21" fmla="*/ 215 h 269"/>
                <a:gd name="T22" fmla="*/ 91 w 235"/>
                <a:gd name="T23" fmla="*/ 269 h 269"/>
                <a:gd name="T24" fmla="*/ 142 w 235"/>
                <a:gd name="T25" fmla="*/ 269 h 269"/>
                <a:gd name="T26" fmla="*/ 142 w 235"/>
                <a:gd name="T27" fmla="*/ 110 h 269"/>
                <a:gd name="T28" fmla="*/ 142 w 235"/>
                <a:gd name="T29" fmla="*/ 94 h 269"/>
                <a:gd name="T30" fmla="*/ 127 w 235"/>
                <a:gd name="T31" fmla="*/ 72 h 269"/>
                <a:gd name="T32" fmla="*/ 127 w 235"/>
                <a:gd name="T33" fmla="*/ 37 h 269"/>
                <a:gd name="T34" fmla="*/ 16 w 235"/>
                <a:gd name="T35" fmla="*/ 37 h 269"/>
                <a:gd name="T36" fmla="*/ 16 w 235"/>
                <a:gd name="T37" fmla="*/ 72 h 269"/>
                <a:gd name="T38" fmla="*/ 90 w 235"/>
                <a:gd name="T39" fmla="*/ 37 h 269"/>
                <a:gd name="T40" fmla="*/ 90 w 235"/>
                <a:gd name="T41" fmla="*/ 0 h 269"/>
                <a:gd name="T42" fmla="*/ 53 w 235"/>
                <a:gd name="T43" fmla="*/ 0 h 269"/>
                <a:gd name="T44" fmla="*/ 53 w 235"/>
                <a:gd name="T45" fmla="*/ 37 h 269"/>
                <a:gd name="T46" fmla="*/ 36 w 235"/>
                <a:gd name="T47" fmla="*/ 106 h 269"/>
                <a:gd name="T48" fmla="*/ 36 w 235"/>
                <a:gd name="T49" fmla="*/ 129 h 269"/>
                <a:gd name="T50" fmla="*/ 71 w 235"/>
                <a:gd name="T51" fmla="*/ 106 h 269"/>
                <a:gd name="T52" fmla="*/ 71 w 235"/>
                <a:gd name="T53" fmla="*/ 129 h 269"/>
                <a:gd name="T54" fmla="*/ 108 w 235"/>
                <a:gd name="T55" fmla="*/ 106 h 269"/>
                <a:gd name="T56" fmla="*/ 108 w 235"/>
                <a:gd name="T57" fmla="*/ 129 h 269"/>
                <a:gd name="T58" fmla="*/ 36 w 235"/>
                <a:gd name="T59" fmla="*/ 160 h 269"/>
                <a:gd name="T60" fmla="*/ 36 w 235"/>
                <a:gd name="T61" fmla="*/ 184 h 269"/>
                <a:gd name="T62" fmla="*/ 71 w 235"/>
                <a:gd name="T63" fmla="*/ 160 h 269"/>
                <a:gd name="T64" fmla="*/ 71 w 235"/>
                <a:gd name="T65" fmla="*/ 184 h 269"/>
                <a:gd name="T66" fmla="*/ 108 w 235"/>
                <a:gd name="T67" fmla="*/ 160 h 269"/>
                <a:gd name="T68" fmla="*/ 108 w 235"/>
                <a:gd name="T69" fmla="*/ 184 h 269"/>
                <a:gd name="T70" fmla="*/ 175 w 235"/>
                <a:gd name="T71" fmla="*/ 269 h 269"/>
                <a:gd name="T72" fmla="*/ 201 w 235"/>
                <a:gd name="T73" fmla="*/ 269 h 269"/>
                <a:gd name="T74" fmla="*/ 175 w 235"/>
                <a:gd name="T75" fmla="*/ 235 h 269"/>
                <a:gd name="T76" fmla="*/ 201 w 235"/>
                <a:gd name="T77" fmla="*/ 235 h 269"/>
                <a:gd name="T78" fmla="*/ 175 w 235"/>
                <a:gd name="T79" fmla="*/ 200 h 269"/>
                <a:gd name="T80" fmla="*/ 201 w 235"/>
                <a:gd name="T81" fmla="*/ 200 h 269"/>
                <a:gd name="T82" fmla="*/ 175 w 235"/>
                <a:gd name="T83" fmla="*/ 166 h 269"/>
                <a:gd name="T84" fmla="*/ 201 w 235"/>
                <a:gd name="T85" fmla="*/ 16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5" h="269">
                  <a:moveTo>
                    <a:pt x="142" y="110"/>
                  </a:moveTo>
                  <a:cubicBezTo>
                    <a:pt x="168" y="110"/>
                    <a:pt x="168" y="110"/>
                    <a:pt x="168" y="110"/>
                  </a:cubicBezTo>
                  <a:cubicBezTo>
                    <a:pt x="205" y="110"/>
                    <a:pt x="235" y="140"/>
                    <a:pt x="235" y="176"/>
                  </a:cubicBezTo>
                  <a:cubicBezTo>
                    <a:pt x="235" y="269"/>
                    <a:pt x="235" y="269"/>
                    <a:pt x="235" y="269"/>
                  </a:cubicBezTo>
                  <a:moveTo>
                    <a:pt x="142" y="94"/>
                  </a:moveTo>
                  <a:cubicBezTo>
                    <a:pt x="142" y="72"/>
                    <a:pt x="142" y="72"/>
                    <a:pt x="142" y="72"/>
                  </a:cubicBezTo>
                  <a:cubicBezTo>
                    <a:pt x="0" y="72"/>
                    <a:pt x="0" y="72"/>
                    <a:pt x="0" y="72"/>
                  </a:cubicBezTo>
                  <a:cubicBezTo>
                    <a:pt x="0" y="269"/>
                    <a:pt x="0" y="269"/>
                    <a:pt x="0" y="269"/>
                  </a:cubicBezTo>
                  <a:cubicBezTo>
                    <a:pt x="54" y="269"/>
                    <a:pt x="54" y="269"/>
                    <a:pt x="54" y="269"/>
                  </a:cubicBezTo>
                  <a:cubicBezTo>
                    <a:pt x="54" y="215"/>
                    <a:pt x="54" y="215"/>
                    <a:pt x="54" y="215"/>
                  </a:cubicBezTo>
                  <a:cubicBezTo>
                    <a:pt x="91" y="215"/>
                    <a:pt x="91" y="215"/>
                    <a:pt x="91" y="215"/>
                  </a:cubicBezTo>
                  <a:cubicBezTo>
                    <a:pt x="91" y="269"/>
                    <a:pt x="91" y="269"/>
                    <a:pt x="91" y="269"/>
                  </a:cubicBezTo>
                  <a:cubicBezTo>
                    <a:pt x="142" y="269"/>
                    <a:pt x="142" y="269"/>
                    <a:pt x="142" y="269"/>
                  </a:cubicBezTo>
                  <a:cubicBezTo>
                    <a:pt x="142" y="110"/>
                    <a:pt x="142" y="110"/>
                    <a:pt x="142" y="110"/>
                  </a:cubicBezTo>
                  <a:lnTo>
                    <a:pt x="142" y="94"/>
                  </a:lnTo>
                  <a:close/>
                  <a:moveTo>
                    <a:pt x="127" y="72"/>
                  </a:moveTo>
                  <a:cubicBezTo>
                    <a:pt x="127" y="37"/>
                    <a:pt x="127" y="37"/>
                    <a:pt x="127" y="37"/>
                  </a:cubicBezTo>
                  <a:cubicBezTo>
                    <a:pt x="16" y="37"/>
                    <a:pt x="16" y="37"/>
                    <a:pt x="16" y="37"/>
                  </a:cubicBezTo>
                  <a:cubicBezTo>
                    <a:pt x="16" y="72"/>
                    <a:pt x="16" y="72"/>
                    <a:pt x="16" y="72"/>
                  </a:cubicBezTo>
                  <a:moveTo>
                    <a:pt x="90" y="37"/>
                  </a:moveTo>
                  <a:cubicBezTo>
                    <a:pt x="90" y="0"/>
                    <a:pt x="90" y="0"/>
                    <a:pt x="90" y="0"/>
                  </a:cubicBezTo>
                  <a:cubicBezTo>
                    <a:pt x="53" y="0"/>
                    <a:pt x="53" y="0"/>
                    <a:pt x="53" y="0"/>
                  </a:cubicBezTo>
                  <a:cubicBezTo>
                    <a:pt x="53" y="37"/>
                    <a:pt x="53" y="37"/>
                    <a:pt x="53" y="37"/>
                  </a:cubicBezTo>
                  <a:moveTo>
                    <a:pt x="36" y="106"/>
                  </a:moveTo>
                  <a:cubicBezTo>
                    <a:pt x="36" y="129"/>
                    <a:pt x="36" y="129"/>
                    <a:pt x="36" y="129"/>
                  </a:cubicBezTo>
                  <a:moveTo>
                    <a:pt x="71" y="106"/>
                  </a:moveTo>
                  <a:cubicBezTo>
                    <a:pt x="71" y="129"/>
                    <a:pt x="71" y="129"/>
                    <a:pt x="71" y="129"/>
                  </a:cubicBezTo>
                  <a:moveTo>
                    <a:pt x="108" y="106"/>
                  </a:moveTo>
                  <a:cubicBezTo>
                    <a:pt x="108" y="129"/>
                    <a:pt x="108" y="129"/>
                    <a:pt x="108" y="129"/>
                  </a:cubicBezTo>
                  <a:moveTo>
                    <a:pt x="36" y="160"/>
                  </a:moveTo>
                  <a:cubicBezTo>
                    <a:pt x="36" y="184"/>
                    <a:pt x="36" y="184"/>
                    <a:pt x="36" y="184"/>
                  </a:cubicBezTo>
                  <a:moveTo>
                    <a:pt x="71" y="160"/>
                  </a:moveTo>
                  <a:cubicBezTo>
                    <a:pt x="71" y="184"/>
                    <a:pt x="71" y="184"/>
                    <a:pt x="71" y="184"/>
                  </a:cubicBezTo>
                  <a:moveTo>
                    <a:pt x="108" y="160"/>
                  </a:moveTo>
                  <a:cubicBezTo>
                    <a:pt x="108" y="184"/>
                    <a:pt x="108" y="184"/>
                    <a:pt x="108" y="184"/>
                  </a:cubicBezTo>
                  <a:moveTo>
                    <a:pt x="175" y="269"/>
                  </a:moveTo>
                  <a:cubicBezTo>
                    <a:pt x="201" y="269"/>
                    <a:pt x="201" y="269"/>
                    <a:pt x="201" y="269"/>
                  </a:cubicBezTo>
                  <a:moveTo>
                    <a:pt x="175" y="235"/>
                  </a:moveTo>
                  <a:cubicBezTo>
                    <a:pt x="201" y="235"/>
                    <a:pt x="201" y="235"/>
                    <a:pt x="201" y="235"/>
                  </a:cubicBezTo>
                  <a:moveTo>
                    <a:pt x="175" y="200"/>
                  </a:moveTo>
                  <a:cubicBezTo>
                    <a:pt x="201" y="200"/>
                    <a:pt x="201" y="200"/>
                    <a:pt x="201" y="200"/>
                  </a:cubicBezTo>
                  <a:moveTo>
                    <a:pt x="175" y="166"/>
                  </a:moveTo>
                  <a:cubicBezTo>
                    <a:pt x="201" y="166"/>
                    <a:pt x="201" y="166"/>
                    <a:pt x="201" y="166"/>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729" b="0" i="0" u="none" strike="noStrike" kern="1200" cap="none" spc="0" normalizeH="0" baseline="0" noProof="0">
                <a:ln w="15875">
                  <a:solidFill>
                    <a:srgbClr val="FFFFFF"/>
                  </a:solidFill>
                </a:ln>
                <a:solidFill>
                  <a:srgbClr val="FFFFFF"/>
                </a:solidFill>
                <a:effectLst/>
                <a:uLnTx/>
                <a:uFillTx/>
                <a:latin typeface="Segoe UI"/>
                <a:ea typeface="+mn-ea"/>
                <a:cs typeface="+mn-cs"/>
              </a:endParaRPr>
            </a:p>
          </p:txBody>
        </p:sp>
      </p:grpSp>
      <p:sp>
        <p:nvSpPr>
          <p:cNvPr id="20" name="ContactCard_EEBD" title="Icon of a contact card">
            <a:extLst>
              <a:ext uri="{FF2B5EF4-FFF2-40B4-BE49-F238E27FC236}">
                <a16:creationId xmlns:a16="http://schemas.microsoft.com/office/drawing/2014/main" id="{A0AB78FF-1DE1-88D1-4990-6077A498C6C2}"/>
              </a:ext>
            </a:extLst>
          </p:cNvPr>
          <p:cNvSpPr>
            <a:spLocks noChangeAspect="1" noEditPoints="1"/>
          </p:cNvSpPr>
          <p:nvPr/>
        </p:nvSpPr>
        <p:spPr bwMode="auto">
          <a:xfrm>
            <a:off x="6980934" y="2976536"/>
            <a:ext cx="922704" cy="677097"/>
          </a:xfrm>
          <a:custGeom>
            <a:avLst/>
            <a:gdLst>
              <a:gd name="T0" fmla="*/ 2121 w 3742"/>
              <a:gd name="T1" fmla="*/ 998 h 2744"/>
              <a:gd name="T2" fmla="*/ 3368 w 3742"/>
              <a:gd name="T3" fmla="*/ 998 h 2744"/>
              <a:gd name="T4" fmla="*/ 2121 w 3742"/>
              <a:gd name="T5" fmla="*/ 1746 h 2744"/>
              <a:gd name="T6" fmla="*/ 2869 w 3742"/>
              <a:gd name="T7" fmla="*/ 1746 h 2744"/>
              <a:gd name="T8" fmla="*/ 3742 w 3742"/>
              <a:gd name="T9" fmla="*/ 0 h 2744"/>
              <a:gd name="T10" fmla="*/ 0 w 3742"/>
              <a:gd name="T11" fmla="*/ 0 h 2744"/>
              <a:gd name="T12" fmla="*/ 0 w 3742"/>
              <a:gd name="T13" fmla="*/ 2744 h 2744"/>
              <a:gd name="T14" fmla="*/ 3742 w 3742"/>
              <a:gd name="T15" fmla="*/ 2744 h 2744"/>
              <a:gd name="T16" fmla="*/ 3742 w 3742"/>
              <a:gd name="T17" fmla="*/ 0 h 2744"/>
              <a:gd name="T18" fmla="*/ 1123 w 3742"/>
              <a:gd name="T19" fmla="*/ 748 h 2744"/>
              <a:gd name="T20" fmla="*/ 748 w 3742"/>
              <a:gd name="T21" fmla="*/ 1123 h 2744"/>
              <a:gd name="T22" fmla="*/ 1123 w 3742"/>
              <a:gd name="T23" fmla="*/ 1497 h 2744"/>
              <a:gd name="T24" fmla="*/ 1497 w 3742"/>
              <a:gd name="T25" fmla="*/ 1123 h 2744"/>
              <a:gd name="T26" fmla="*/ 1123 w 3742"/>
              <a:gd name="T27" fmla="*/ 748 h 2744"/>
              <a:gd name="T28" fmla="*/ 1746 w 3742"/>
              <a:gd name="T29" fmla="*/ 2121 h 2744"/>
              <a:gd name="T30" fmla="*/ 1123 w 3742"/>
              <a:gd name="T31" fmla="*/ 1497 h 2744"/>
              <a:gd name="T32" fmla="*/ 499 w 3742"/>
              <a:gd name="T33" fmla="*/ 2121 h 2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2" h="2744">
                <a:moveTo>
                  <a:pt x="2121" y="998"/>
                </a:moveTo>
                <a:cubicBezTo>
                  <a:pt x="3368" y="998"/>
                  <a:pt x="3368" y="998"/>
                  <a:pt x="3368" y="998"/>
                </a:cubicBezTo>
                <a:moveTo>
                  <a:pt x="2121" y="1746"/>
                </a:moveTo>
                <a:cubicBezTo>
                  <a:pt x="2869" y="1746"/>
                  <a:pt x="2869" y="1746"/>
                  <a:pt x="2869" y="1746"/>
                </a:cubicBezTo>
                <a:moveTo>
                  <a:pt x="3742" y="0"/>
                </a:moveTo>
                <a:cubicBezTo>
                  <a:pt x="0" y="0"/>
                  <a:pt x="0" y="0"/>
                  <a:pt x="0" y="0"/>
                </a:cubicBezTo>
                <a:cubicBezTo>
                  <a:pt x="0" y="2744"/>
                  <a:pt x="0" y="2744"/>
                  <a:pt x="0" y="2744"/>
                </a:cubicBezTo>
                <a:cubicBezTo>
                  <a:pt x="3742" y="2744"/>
                  <a:pt x="3742" y="2744"/>
                  <a:pt x="3742" y="2744"/>
                </a:cubicBezTo>
                <a:lnTo>
                  <a:pt x="3742" y="0"/>
                </a:lnTo>
                <a:close/>
                <a:moveTo>
                  <a:pt x="1123" y="748"/>
                </a:moveTo>
                <a:cubicBezTo>
                  <a:pt x="916" y="748"/>
                  <a:pt x="748" y="916"/>
                  <a:pt x="748" y="1123"/>
                </a:cubicBezTo>
                <a:cubicBezTo>
                  <a:pt x="748" y="1329"/>
                  <a:pt x="916" y="1497"/>
                  <a:pt x="1123" y="1497"/>
                </a:cubicBezTo>
                <a:cubicBezTo>
                  <a:pt x="1329" y="1497"/>
                  <a:pt x="1497" y="1329"/>
                  <a:pt x="1497" y="1123"/>
                </a:cubicBezTo>
                <a:cubicBezTo>
                  <a:pt x="1497" y="916"/>
                  <a:pt x="1329" y="748"/>
                  <a:pt x="1123" y="748"/>
                </a:cubicBezTo>
                <a:close/>
                <a:moveTo>
                  <a:pt x="1746" y="2121"/>
                </a:moveTo>
                <a:cubicBezTo>
                  <a:pt x="1746" y="1776"/>
                  <a:pt x="1467" y="1497"/>
                  <a:pt x="1123" y="1497"/>
                </a:cubicBezTo>
                <a:cubicBezTo>
                  <a:pt x="778" y="1497"/>
                  <a:pt x="499" y="1776"/>
                  <a:pt x="499" y="2121"/>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729" b="0" i="0" u="none" strike="noStrike" kern="1200" cap="none" spc="0" normalizeH="0" baseline="0" noProof="0">
              <a:ln>
                <a:noFill/>
              </a:ln>
              <a:solidFill>
                <a:srgbClr val="FFFFFF"/>
              </a:solidFill>
              <a:effectLst/>
              <a:uLnTx/>
              <a:uFillTx/>
              <a:latin typeface="Segoe UI"/>
              <a:ea typeface="+mn-ea"/>
              <a:cs typeface="+mn-cs"/>
            </a:endParaRPr>
          </a:p>
        </p:txBody>
      </p:sp>
      <p:sp>
        <p:nvSpPr>
          <p:cNvPr id="21" name="desktop" title="a desktop PC">
            <a:extLst>
              <a:ext uri="{FF2B5EF4-FFF2-40B4-BE49-F238E27FC236}">
                <a16:creationId xmlns:a16="http://schemas.microsoft.com/office/drawing/2014/main" id="{937AA38B-C98E-D32F-7E4A-7D0FC085B2B8}"/>
              </a:ext>
            </a:extLst>
          </p:cNvPr>
          <p:cNvSpPr>
            <a:spLocks noChangeAspect="1" noEditPoints="1"/>
          </p:cNvSpPr>
          <p:nvPr/>
        </p:nvSpPr>
        <p:spPr bwMode="auto">
          <a:xfrm>
            <a:off x="6292800" y="5262858"/>
            <a:ext cx="782979" cy="770195"/>
          </a:xfrm>
          <a:custGeom>
            <a:avLst/>
            <a:gdLst>
              <a:gd name="T0" fmla="*/ 245 w 245"/>
              <a:gd name="T1" fmla="*/ 67 h 241"/>
              <a:gd name="T2" fmla="*/ 245 w 245"/>
              <a:gd name="T3" fmla="*/ 138 h 241"/>
              <a:gd name="T4" fmla="*/ 0 w 245"/>
              <a:gd name="T5" fmla="*/ 138 h 241"/>
              <a:gd name="T6" fmla="*/ 0 w 245"/>
              <a:gd name="T7" fmla="*/ 0 h 241"/>
              <a:gd name="T8" fmla="*/ 245 w 245"/>
              <a:gd name="T9" fmla="*/ 0 h 241"/>
              <a:gd name="T10" fmla="*/ 245 w 245"/>
              <a:gd name="T11" fmla="*/ 67 h 241"/>
              <a:gd name="T12" fmla="*/ 224 w 245"/>
              <a:gd name="T13" fmla="*/ 222 h 241"/>
              <a:gd name="T14" fmla="*/ 212 w 245"/>
              <a:gd name="T15" fmla="*/ 204 h 241"/>
              <a:gd name="T16" fmla="*/ 33 w 245"/>
              <a:gd name="T17" fmla="*/ 204 h 241"/>
              <a:gd name="T18" fmla="*/ 7 w 245"/>
              <a:gd name="T19" fmla="*/ 241 h 241"/>
              <a:gd name="T20" fmla="*/ 238 w 245"/>
              <a:gd name="T21" fmla="*/ 241 h 241"/>
              <a:gd name="T22" fmla="*/ 224 w 245"/>
              <a:gd name="T23" fmla="*/ 222 h 241"/>
              <a:gd name="T24" fmla="*/ 79 w 245"/>
              <a:gd name="T25" fmla="*/ 172 h 241"/>
              <a:gd name="T26" fmla="*/ 165 w 245"/>
              <a:gd name="T27" fmla="*/ 172 h 241"/>
              <a:gd name="T28" fmla="*/ 123 w 245"/>
              <a:gd name="T29" fmla="*/ 139 h 241"/>
              <a:gd name="T30" fmla="*/ 123 w 245"/>
              <a:gd name="T31" fmla="*/ 17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5" h="241">
                <a:moveTo>
                  <a:pt x="245" y="67"/>
                </a:moveTo>
                <a:lnTo>
                  <a:pt x="245" y="138"/>
                </a:lnTo>
                <a:lnTo>
                  <a:pt x="0" y="138"/>
                </a:lnTo>
                <a:lnTo>
                  <a:pt x="0" y="0"/>
                </a:lnTo>
                <a:lnTo>
                  <a:pt x="245" y="0"/>
                </a:lnTo>
                <a:lnTo>
                  <a:pt x="245" y="67"/>
                </a:lnTo>
                <a:moveTo>
                  <a:pt x="224" y="222"/>
                </a:moveTo>
                <a:lnTo>
                  <a:pt x="212" y="204"/>
                </a:lnTo>
                <a:lnTo>
                  <a:pt x="33" y="204"/>
                </a:lnTo>
                <a:lnTo>
                  <a:pt x="7" y="241"/>
                </a:lnTo>
                <a:lnTo>
                  <a:pt x="238" y="241"/>
                </a:lnTo>
                <a:lnTo>
                  <a:pt x="224" y="222"/>
                </a:lnTo>
                <a:moveTo>
                  <a:pt x="79" y="172"/>
                </a:moveTo>
                <a:lnTo>
                  <a:pt x="165" y="172"/>
                </a:lnTo>
                <a:moveTo>
                  <a:pt x="123" y="139"/>
                </a:moveTo>
                <a:lnTo>
                  <a:pt x="123" y="171"/>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729" b="0" i="0" u="none" strike="noStrike" kern="1200" cap="none" spc="0" normalizeH="0" baseline="0" noProof="0">
              <a:ln>
                <a:noFill/>
              </a:ln>
              <a:solidFill>
                <a:srgbClr val="FFFFFF"/>
              </a:solidFill>
              <a:effectLst/>
              <a:uLnTx/>
              <a:uFillTx/>
              <a:latin typeface="Segoe UI"/>
              <a:ea typeface="+mn-ea"/>
              <a:cs typeface="+mn-cs"/>
            </a:endParaRPr>
          </a:p>
        </p:txBody>
      </p:sp>
      <p:sp>
        <p:nvSpPr>
          <p:cNvPr id="22" name="Compare_F057" title="Icon of a counterweight scale">
            <a:extLst>
              <a:ext uri="{FF2B5EF4-FFF2-40B4-BE49-F238E27FC236}">
                <a16:creationId xmlns:a16="http://schemas.microsoft.com/office/drawing/2014/main" id="{F08F6A8A-B989-4549-9C5B-A5A983C69B56}"/>
              </a:ext>
            </a:extLst>
          </p:cNvPr>
          <p:cNvSpPr>
            <a:spLocks noChangeAspect="1" noEditPoints="1"/>
          </p:cNvSpPr>
          <p:nvPr/>
        </p:nvSpPr>
        <p:spPr bwMode="auto">
          <a:xfrm>
            <a:off x="3821467" y="5224683"/>
            <a:ext cx="819790" cy="846547"/>
          </a:xfrm>
          <a:custGeom>
            <a:avLst/>
            <a:gdLst>
              <a:gd name="T0" fmla="*/ 0 w 3750"/>
              <a:gd name="T1" fmla="*/ 371 h 3871"/>
              <a:gd name="T2" fmla="*/ 3750 w 3750"/>
              <a:gd name="T3" fmla="*/ 371 h 3871"/>
              <a:gd name="T4" fmla="*/ 1874 w 3750"/>
              <a:gd name="T5" fmla="*/ 0 h 3871"/>
              <a:gd name="T6" fmla="*/ 1874 w 3750"/>
              <a:gd name="T7" fmla="*/ 3352 h 3871"/>
              <a:gd name="T8" fmla="*/ 0 w 3750"/>
              <a:gd name="T9" fmla="*/ 1871 h 3871"/>
              <a:gd name="T10" fmla="*/ 1500 w 3750"/>
              <a:gd name="T11" fmla="*/ 1871 h 3871"/>
              <a:gd name="T12" fmla="*/ 2250 w 3750"/>
              <a:gd name="T13" fmla="*/ 1871 h 3871"/>
              <a:gd name="T14" fmla="*/ 3750 w 3750"/>
              <a:gd name="T15" fmla="*/ 1871 h 3871"/>
              <a:gd name="T16" fmla="*/ 250 w 3750"/>
              <a:gd name="T17" fmla="*/ 3871 h 3871"/>
              <a:gd name="T18" fmla="*/ 3500 w 3750"/>
              <a:gd name="T19" fmla="*/ 3871 h 3871"/>
              <a:gd name="T20" fmla="*/ 3116 w 3750"/>
              <a:gd name="T21" fmla="*/ 3869 h 3871"/>
              <a:gd name="T22" fmla="*/ 634 w 3750"/>
              <a:gd name="T23" fmla="*/ 3869 h 3871"/>
              <a:gd name="T24" fmla="*/ 138 w 3750"/>
              <a:gd name="T25" fmla="*/ 1871 h 3871"/>
              <a:gd name="T26" fmla="*/ 750 w 3750"/>
              <a:gd name="T27" fmla="*/ 2371 h 3871"/>
              <a:gd name="T28" fmla="*/ 1362 w 3750"/>
              <a:gd name="T29" fmla="*/ 1872 h 3871"/>
              <a:gd name="T30" fmla="*/ 2388 w 3750"/>
              <a:gd name="T31" fmla="*/ 1871 h 3871"/>
              <a:gd name="T32" fmla="*/ 3000 w 3750"/>
              <a:gd name="T33" fmla="*/ 2371 h 3871"/>
              <a:gd name="T34" fmla="*/ 3612 w 3750"/>
              <a:gd name="T35" fmla="*/ 1872 h 3871"/>
              <a:gd name="T36" fmla="*/ 764 w 3750"/>
              <a:gd name="T37" fmla="*/ 371 h 3871"/>
              <a:gd name="T38" fmla="*/ 736 w 3750"/>
              <a:gd name="T39" fmla="*/ 371 h 3871"/>
              <a:gd name="T40" fmla="*/ 313 w 3750"/>
              <a:gd name="T41" fmla="*/ 1871 h 3871"/>
              <a:gd name="T42" fmla="*/ 1188 w 3750"/>
              <a:gd name="T43" fmla="*/ 1871 h 3871"/>
              <a:gd name="T44" fmla="*/ 764 w 3750"/>
              <a:gd name="T45" fmla="*/ 371 h 3871"/>
              <a:gd name="T46" fmla="*/ 3014 w 3750"/>
              <a:gd name="T47" fmla="*/ 371 h 3871"/>
              <a:gd name="T48" fmla="*/ 2986 w 3750"/>
              <a:gd name="T49" fmla="*/ 371 h 3871"/>
              <a:gd name="T50" fmla="*/ 2563 w 3750"/>
              <a:gd name="T51" fmla="*/ 1871 h 3871"/>
              <a:gd name="T52" fmla="*/ 3438 w 3750"/>
              <a:gd name="T53" fmla="*/ 1871 h 3871"/>
              <a:gd name="T54" fmla="*/ 3014 w 3750"/>
              <a:gd name="T55" fmla="*/ 371 h 3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50" h="3871">
                <a:moveTo>
                  <a:pt x="0" y="371"/>
                </a:moveTo>
                <a:cubicBezTo>
                  <a:pt x="3750" y="371"/>
                  <a:pt x="3750" y="371"/>
                  <a:pt x="3750" y="371"/>
                </a:cubicBezTo>
                <a:moveTo>
                  <a:pt x="1874" y="0"/>
                </a:moveTo>
                <a:cubicBezTo>
                  <a:pt x="1874" y="3352"/>
                  <a:pt x="1874" y="3352"/>
                  <a:pt x="1874" y="3352"/>
                </a:cubicBezTo>
                <a:moveTo>
                  <a:pt x="0" y="1871"/>
                </a:moveTo>
                <a:cubicBezTo>
                  <a:pt x="1500" y="1871"/>
                  <a:pt x="1500" y="1871"/>
                  <a:pt x="1500" y="1871"/>
                </a:cubicBezTo>
                <a:moveTo>
                  <a:pt x="2250" y="1871"/>
                </a:moveTo>
                <a:cubicBezTo>
                  <a:pt x="3750" y="1871"/>
                  <a:pt x="3750" y="1871"/>
                  <a:pt x="3750" y="1871"/>
                </a:cubicBezTo>
                <a:moveTo>
                  <a:pt x="250" y="3871"/>
                </a:moveTo>
                <a:cubicBezTo>
                  <a:pt x="3500" y="3871"/>
                  <a:pt x="3500" y="3871"/>
                  <a:pt x="3500" y="3871"/>
                </a:cubicBezTo>
                <a:moveTo>
                  <a:pt x="3116" y="3869"/>
                </a:moveTo>
                <a:cubicBezTo>
                  <a:pt x="2430" y="3184"/>
                  <a:pt x="1320" y="3184"/>
                  <a:pt x="634" y="3869"/>
                </a:cubicBezTo>
                <a:moveTo>
                  <a:pt x="138" y="1871"/>
                </a:moveTo>
                <a:cubicBezTo>
                  <a:pt x="195" y="2156"/>
                  <a:pt x="448" y="2371"/>
                  <a:pt x="750" y="2371"/>
                </a:cubicBezTo>
                <a:cubicBezTo>
                  <a:pt x="1052" y="2371"/>
                  <a:pt x="1304" y="2157"/>
                  <a:pt x="1362" y="1872"/>
                </a:cubicBezTo>
                <a:moveTo>
                  <a:pt x="2388" y="1871"/>
                </a:moveTo>
                <a:cubicBezTo>
                  <a:pt x="2446" y="2156"/>
                  <a:pt x="2698" y="2371"/>
                  <a:pt x="3000" y="2371"/>
                </a:cubicBezTo>
                <a:cubicBezTo>
                  <a:pt x="3302" y="2371"/>
                  <a:pt x="3554" y="2157"/>
                  <a:pt x="3612" y="1872"/>
                </a:cubicBezTo>
                <a:moveTo>
                  <a:pt x="764" y="371"/>
                </a:moveTo>
                <a:cubicBezTo>
                  <a:pt x="736" y="371"/>
                  <a:pt x="736" y="371"/>
                  <a:pt x="736" y="371"/>
                </a:cubicBezTo>
                <a:cubicBezTo>
                  <a:pt x="313" y="1871"/>
                  <a:pt x="313" y="1871"/>
                  <a:pt x="313" y="1871"/>
                </a:cubicBezTo>
                <a:cubicBezTo>
                  <a:pt x="1188" y="1871"/>
                  <a:pt x="1188" y="1871"/>
                  <a:pt x="1188" y="1871"/>
                </a:cubicBezTo>
                <a:cubicBezTo>
                  <a:pt x="1188" y="1871"/>
                  <a:pt x="791" y="461"/>
                  <a:pt x="764" y="371"/>
                </a:cubicBezTo>
                <a:close/>
                <a:moveTo>
                  <a:pt x="3014" y="371"/>
                </a:moveTo>
                <a:cubicBezTo>
                  <a:pt x="2986" y="371"/>
                  <a:pt x="2986" y="371"/>
                  <a:pt x="2986" y="371"/>
                </a:cubicBezTo>
                <a:cubicBezTo>
                  <a:pt x="2563" y="1871"/>
                  <a:pt x="2563" y="1871"/>
                  <a:pt x="2563" y="1871"/>
                </a:cubicBezTo>
                <a:cubicBezTo>
                  <a:pt x="3438" y="1871"/>
                  <a:pt x="3438" y="1871"/>
                  <a:pt x="3438" y="1871"/>
                </a:cubicBezTo>
                <a:cubicBezTo>
                  <a:pt x="3438" y="1871"/>
                  <a:pt x="3041" y="461"/>
                  <a:pt x="3014" y="371"/>
                </a:cubicBez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solidFill>
                <a:srgbClr val="FFFFFF"/>
              </a:solidFill>
              <a:effectLst/>
              <a:uLnTx/>
              <a:uFillTx/>
              <a:latin typeface="Segoe UI"/>
              <a:ea typeface="+mn-ea"/>
              <a:cs typeface="+mn-cs"/>
            </a:endParaRPr>
          </a:p>
        </p:txBody>
      </p:sp>
      <p:sp>
        <p:nvSpPr>
          <p:cNvPr id="23" name="Freeform 172">
            <a:extLst>
              <a:ext uri="{FF2B5EF4-FFF2-40B4-BE49-F238E27FC236}">
                <a16:creationId xmlns:a16="http://schemas.microsoft.com/office/drawing/2014/main" id="{C930750B-0953-C91C-58C5-B3B14C503189}"/>
              </a:ext>
              <a:ext uri="{C183D7F6-B498-43B3-948B-1728B52AA6E4}">
                <adec:decorative xmlns:adec="http://schemas.microsoft.com/office/drawing/2017/decorative" val="1"/>
              </a:ext>
            </a:extLst>
          </p:cNvPr>
          <p:cNvSpPr>
            <a:spLocks/>
          </p:cNvSpPr>
          <p:nvPr/>
        </p:nvSpPr>
        <p:spPr bwMode="auto">
          <a:xfrm rot="19344021">
            <a:off x="2947137" y="2821742"/>
            <a:ext cx="1052457" cy="986684"/>
          </a:xfrm>
          <a:custGeom>
            <a:avLst/>
            <a:gdLst>
              <a:gd name="T0" fmla="*/ 103 w 103"/>
              <a:gd name="T1" fmla="*/ 49 h 98"/>
              <a:gd name="T2" fmla="*/ 79 w 103"/>
              <a:gd name="T3" fmla="*/ 14 h 98"/>
              <a:gd name="T4" fmla="*/ 38 w 103"/>
              <a:gd name="T5" fmla="*/ 0 h 98"/>
              <a:gd name="T6" fmla="*/ 22 w 103"/>
              <a:gd name="T7" fmla="*/ 88 h 98"/>
              <a:gd name="T8" fmla="*/ 103 w 103"/>
              <a:gd name="T9" fmla="*/ 49 h 98"/>
            </a:gdLst>
            <a:ahLst/>
            <a:cxnLst>
              <a:cxn ang="0">
                <a:pos x="T0" y="T1"/>
              </a:cxn>
              <a:cxn ang="0">
                <a:pos x="T2" y="T3"/>
              </a:cxn>
              <a:cxn ang="0">
                <a:pos x="T4" y="T5"/>
              </a:cxn>
              <a:cxn ang="0">
                <a:pos x="T6" y="T7"/>
              </a:cxn>
              <a:cxn ang="0">
                <a:pos x="T8" y="T9"/>
              </a:cxn>
            </a:cxnLst>
            <a:rect l="0" t="0" r="r" b="b"/>
            <a:pathLst>
              <a:path w="103" h="98">
                <a:moveTo>
                  <a:pt x="103" y="49"/>
                </a:moveTo>
                <a:cubicBezTo>
                  <a:pt x="77" y="27"/>
                  <a:pt x="79" y="14"/>
                  <a:pt x="79" y="14"/>
                </a:cubicBezTo>
                <a:cubicBezTo>
                  <a:pt x="79" y="14"/>
                  <a:pt x="67" y="19"/>
                  <a:pt x="38" y="0"/>
                </a:cubicBezTo>
                <a:cubicBezTo>
                  <a:pt x="38" y="0"/>
                  <a:pt x="0" y="44"/>
                  <a:pt x="22" y="88"/>
                </a:cubicBezTo>
                <a:cubicBezTo>
                  <a:pt x="70" y="98"/>
                  <a:pt x="103" y="49"/>
                  <a:pt x="103" y="49"/>
                </a:cubicBezTo>
                <a:close/>
              </a:path>
            </a:pathLst>
          </a:custGeom>
          <a:noFill/>
          <a:ln w="15875">
            <a:solidFill>
              <a:schemeClr val="bg1"/>
            </a:solidFill>
          </a:ln>
        </p:spPr>
        <p:txBody>
          <a:bodyPr vert="horz" wrap="square" lIns="89592" tIns="44796" rIns="89592" bIns="44796" numCol="1" anchor="t" anchorCtr="0" compatLnSpc="1">
            <a:prstTxWarp prst="textNoShape">
              <a:avLst/>
            </a:prstTxWarp>
          </a:bodyPr>
          <a:lstStyle/>
          <a:p>
            <a:pPr marL="0" marR="0" lvl="0" indent="0" algn="l" defTabSz="895810" rtl="0" eaLnBrk="1" fontAlgn="auto" latinLnBrk="0" hangingPunct="1">
              <a:lnSpc>
                <a:spcPct val="100000"/>
              </a:lnSpc>
              <a:spcBef>
                <a:spcPts val="0"/>
              </a:spcBef>
              <a:spcAft>
                <a:spcPts val="0"/>
              </a:spcAft>
              <a:buClrTx/>
              <a:buSzTx/>
              <a:buFontTx/>
              <a:buNone/>
              <a:tabLst/>
              <a:defRPr/>
            </a:pPr>
            <a:endParaRPr kumimoji="0" lang="en-US" sz="1766" b="0" i="0" u="none" strike="noStrike" kern="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17578412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7ED8B-CDA5-598D-7396-DF57F48EEA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F92F0C-C1D0-7706-60DE-904384798FEB}"/>
              </a:ext>
            </a:extLst>
          </p:cNvPr>
          <p:cNvSpPr>
            <a:spLocks noGrp="1"/>
          </p:cNvSpPr>
          <p:nvPr>
            <p:ph type="title"/>
          </p:nvPr>
        </p:nvSpPr>
        <p:spPr/>
        <p:txBody>
          <a:bodyPr/>
          <a:lstStyle/>
          <a:p>
            <a:r>
              <a:rPr lang="en-US"/>
              <a:t>Agenda</a:t>
            </a:r>
          </a:p>
        </p:txBody>
      </p:sp>
      <p:sp>
        <p:nvSpPr>
          <p:cNvPr id="3" name="Text Placeholder 2">
            <a:extLst>
              <a:ext uri="{FF2B5EF4-FFF2-40B4-BE49-F238E27FC236}">
                <a16:creationId xmlns:a16="http://schemas.microsoft.com/office/drawing/2014/main" id="{3F835A53-657C-4B74-EB58-B6733B932633}"/>
              </a:ext>
            </a:extLst>
          </p:cNvPr>
          <p:cNvSpPr>
            <a:spLocks noGrp="1"/>
          </p:cNvSpPr>
          <p:nvPr>
            <p:ph type="body" sz="quarter" idx="11"/>
          </p:nvPr>
        </p:nvSpPr>
        <p:spPr>
          <a:xfrm>
            <a:off x="4356100" y="2309813"/>
            <a:ext cx="7253288" cy="3622530"/>
          </a:xfrm>
        </p:spPr>
        <p:txBody>
          <a:bodyPr>
            <a:normAutofit/>
          </a:bodyPr>
          <a:lstStyle/>
          <a:p>
            <a:r>
              <a:rPr lang="en-US"/>
              <a:t>Microsoft’s tenant</a:t>
            </a:r>
          </a:p>
          <a:p>
            <a:r>
              <a:rPr lang="en-US"/>
              <a:t>Copilot and our data estate</a:t>
            </a:r>
          </a:p>
          <a:p>
            <a:pPr lvl="1"/>
            <a:r>
              <a:rPr lang="en-US"/>
              <a:t>SharePoint &amp; files</a:t>
            </a:r>
          </a:p>
          <a:p>
            <a:pPr lvl="1"/>
            <a:r>
              <a:rPr lang="en-US"/>
              <a:t>Meeting polices: Enabled for Copilot</a:t>
            </a:r>
          </a:p>
          <a:p>
            <a:r>
              <a:rPr lang="en-US"/>
              <a:t>Agent Governance</a:t>
            </a:r>
          </a:p>
          <a:p>
            <a:pPr lvl="1"/>
            <a:r>
              <a:rPr lang="en-US"/>
              <a:t>Power Platform governance</a:t>
            </a:r>
          </a:p>
          <a:p>
            <a:pPr lvl="1"/>
            <a:r>
              <a:rPr lang="en-US"/>
              <a:t>App publishing</a:t>
            </a:r>
          </a:p>
          <a:p>
            <a:endParaRPr lang="en-US"/>
          </a:p>
        </p:txBody>
      </p:sp>
      <p:sp>
        <p:nvSpPr>
          <p:cNvPr id="8" name="Footer Placeholder 2">
            <a:extLst>
              <a:ext uri="{FF2B5EF4-FFF2-40B4-BE49-F238E27FC236}">
                <a16:creationId xmlns:a16="http://schemas.microsoft.com/office/drawing/2014/main" id="{023E57B5-41C1-0349-CA2A-BAE04195607C}"/>
              </a:ext>
            </a:extLst>
          </p:cNvPr>
          <p:cNvSpPr txBox="1">
            <a:spLocks noGrp="1" noRot="1" noMove="1" noResize="1" noEditPoints="1" noAdjustHandles="1" noChangeArrowheads="1" noChangeShapeType="1"/>
          </p:cNvSpPr>
          <p:nvPr/>
        </p:nvSpPr>
        <p:spPr>
          <a:xfrm>
            <a:off x="589281" y="6519802"/>
            <a:ext cx="4114800" cy="209042"/>
          </a:xfrm>
          <a:prstGeom prst="rect">
            <a:avLst/>
          </a:prstGeom>
        </p:spPr>
        <p:txBody>
          <a:bodyPr vert="horz" lIns="0" tIns="45720" rIns="0" bIns="45720" rtlCol="0" anchor="ctr"/>
          <a:lstStyle>
            <a:defPPr>
              <a:defRPr lang="en-US"/>
            </a:defPPr>
            <a:lvl1pPr marL="0" algn="l" defTabSz="914367" rtl="0" eaLnBrk="1" latinLnBrk="0" hangingPunct="1">
              <a:defRPr sz="800" kern="1200">
                <a:solidFill>
                  <a:schemeClr val="tx1">
                    <a:tint val="82000"/>
                  </a:schemeClr>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Microsoft Confidential</a:t>
            </a:r>
          </a:p>
        </p:txBody>
      </p:sp>
    </p:spTree>
    <p:extLst>
      <p:ext uri="{BB962C8B-B14F-4D97-AF65-F5344CB8AC3E}">
        <p14:creationId xmlns:p14="http://schemas.microsoft.com/office/powerpoint/2010/main" val="212847195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10575-005D-C490-8897-0A2F0B91194C}"/>
            </a:ext>
          </a:extLst>
        </p:cNvPr>
        <p:cNvGrpSpPr/>
        <p:nvPr/>
      </p:nvGrpSpPr>
      <p:grpSpPr>
        <a:xfrm>
          <a:off x="0" y="0"/>
          <a:ext cx="0" cy="0"/>
          <a:chOff x="0" y="0"/>
          <a:chExt cx="0" cy="0"/>
        </a:xfrm>
      </p:grpSpPr>
      <p:sp>
        <p:nvSpPr>
          <p:cNvPr id="4" name="TextBox 24">
            <a:extLst>
              <a:ext uri="{FF2B5EF4-FFF2-40B4-BE49-F238E27FC236}">
                <a16:creationId xmlns:a16="http://schemas.microsoft.com/office/drawing/2014/main" id="{825961E5-D5CD-D941-3CF6-6D7EFCBC676F}"/>
              </a:ext>
            </a:extLst>
          </p:cNvPr>
          <p:cNvSpPr txBox="1"/>
          <p:nvPr/>
        </p:nvSpPr>
        <p:spPr>
          <a:xfrm>
            <a:off x="419791" y="978441"/>
            <a:ext cx="11360544" cy="718305"/>
          </a:xfrm>
          <a:prstGeom prst="rect">
            <a:avLst/>
          </a:prstGeom>
          <a:solidFill>
            <a:schemeClr val="accent1"/>
          </a:solidFill>
          <a:ln>
            <a:solidFill>
              <a:srgbClr val="0078D4"/>
            </a:solidFill>
          </a:ln>
        </p:spPr>
        <p:txBody>
          <a:bodyPr wrap="square" lIns="91427" tIns="45713" rIns="91427" bIns="45713" anchor="ctr">
            <a:noAutofit/>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100" cap="none" spc="0" normalizeH="0" baseline="0" noProof="0">
                <a:ln>
                  <a:noFill/>
                </a:ln>
                <a:solidFill>
                  <a:prstClr val="white"/>
                </a:solidFill>
                <a:effectLst/>
                <a:uLnTx/>
                <a:uFillTx/>
                <a:latin typeface="Segoe UI Semilight" panose="020B0402040204020203" pitchFamily="34" charset="0"/>
                <a:ea typeface="+mn-lt"/>
                <a:cs typeface="Segoe UI Semilight" panose="020B0402040204020203" pitchFamily="34" charset="0"/>
              </a:rPr>
              <a:t>Run an industry leading employee tenant at scale while empowering employees, making products better and balancing risk for the company.  Microsoft Digital is a responsible custodian for the company’s data. </a:t>
            </a:r>
          </a:p>
        </p:txBody>
      </p:sp>
      <p:sp>
        <p:nvSpPr>
          <p:cNvPr id="3084" name="TextBox 3083">
            <a:extLst>
              <a:ext uri="{FF2B5EF4-FFF2-40B4-BE49-F238E27FC236}">
                <a16:creationId xmlns:a16="http://schemas.microsoft.com/office/drawing/2014/main" id="{0C433A1C-8AEE-0062-CEB8-167254DE5A9B}"/>
              </a:ext>
            </a:extLst>
          </p:cNvPr>
          <p:cNvSpPr txBox="1"/>
          <p:nvPr/>
        </p:nvSpPr>
        <p:spPr>
          <a:xfrm>
            <a:off x="481860" y="1819098"/>
            <a:ext cx="5461464" cy="4381136"/>
          </a:xfrm>
          <a:prstGeom prst="rect">
            <a:avLst/>
          </a:prstGeom>
          <a:noFill/>
        </p:spPr>
        <p:txBody>
          <a:bodyPr wrap="square" rtlCol="0">
            <a:spAutoFit/>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noProof="0">
                <a:ln>
                  <a:noFill/>
                </a:ln>
                <a:solidFill>
                  <a:srgbClr val="FFFFFF"/>
                </a:solidFill>
                <a:effectLst/>
                <a:uLnTx/>
                <a:uFillTx/>
                <a:latin typeface="Segoe UI" panose="020B0502040204020203" pitchFamily="34" charset="0"/>
                <a:cs typeface="Segoe UI" panose="020B0502040204020203" pitchFamily="34" charset="0"/>
              </a:rPr>
              <a:t>Tenant Management Principles</a:t>
            </a:r>
          </a:p>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372" b="1" i="0" u="none" strike="noStrike" kern="1200" cap="none" spc="0" normalizeH="0" noProof="0">
              <a:ln>
                <a:noFill/>
              </a:ln>
              <a:solidFill>
                <a:srgbClr val="FFFFFF"/>
              </a:solidFill>
              <a:effectLst/>
              <a:uLnTx/>
              <a:uFillTx/>
              <a:latin typeface="Segoe UI" panose="020B0502040204020203" pitchFamily="34" charset="0"/>
              <a:cs typeface="Segoe UI" panose="020B0502040204020203" pitchFamily="34" charset="0"/>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72" b="1" i="0" u="none" strike="noStrike" kern="1200" cap="none" spc="0" normalizeH="0" noProof="0">
                <a:ln>
                  <a:noFill/>
                </a:ln>
                <a:solidFill>
                  <a:srgbClr val="FFFFFF"/>
                </a:solidFill>
                <a:effectLst/>
                <a:uLnTx/>
                <a:uFillTx/>
                <a:latin typeface="Segoe UI" panose="020B0502040204020203" pitchFamily="34" charset="0"/>
                <a:cs typeface="Segoe UI" panose="020B0502040204020203" pitchFamily="34" charset="0"/>
              </a:rPr>
              <a:t>Manage services at scale</a:t>
            </a:r>
            <a:r>
              <a:rPr kumimoji="0" lang="en-US" sz="1372" b="0" i="0" u="none" strike="noStrike" kern="1200" cap="none" spc="0" normalizeH="0" noProof="0">
                <a:ln>
                  <a:noFill/>
                </a:ln>
                <a:solidFill>
                  <a:srgbClr val="FFFFFF"/>
                </a:solidFill>
                <a:effectLst/>
                <a:uLnTx/>
                <a:uFillTx/>
                <a:latin typeface="Segoe UI" panose="020B0502040204020203" pitchFamily="34" charset="0"/>
                <a:cs typeface="Segoe UI" panose="020B0502040204020203" pitchFamily="34" charset="0"/>
              </a:rPr>
              <a:t>, </a:t>
            </a:r>
            <a:r>
              <a:rPr kumimoji="0" lang="en-US" sz="1372" b="0" i="1" u="none" strike="noStrike" kern="1200" cap="none" spc="0" normalizeH="0" noProof="0">
                <a:ln>
                  <a:noFill/>
                </a:ln>
                <a:solidFill>
                  <a:srgbClr val="FFFFFF"/>
                </a:solidFill>
                <a:effectLst/>
                <a:uLnTx/>
                <a:uFillTx/>
                <a:latin typeface="Segoe UI" panose="020B0502040204020203" pitchFamily="34" charset="0"/>
                <a:cs typeface="Segoe UI" panose="020B0502040204020203" pitchFamily="34" charset="0"/>
              </a:rPr>
              <a:t>with minimum support and cost implications</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72" b="0" i="1" u="none" strike="noStrike" kern="1200" cap="none" spc="0" normalizeH="0" noProof="0">
              <a:ln>
                <a:noFill/>
              </a:ln>
              <a:solidFill>
                <a:srgbClr val="FFFFFF"/>
              </a:solidFill>
              <a:effectLst/>
              <a:uLnTx/>
              <a:uFillTx/>
              <a:latin typeface="Segoe UI" panose="020B0502040204020203" pitchFamily="34" charset="0"/>
              <a:cs typeface="Segoe UI" panose="020B0502040204020203" pitchFamily="34" charset="0"/>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72" b="1" i="0" u="none" strike="noStrike" kern="1200" cap="none" spc="0" normalizeH="0" noProof="0">
                <a:ln>
                  <a:noFill/>
                </a:ln>
                <a:solidFill>
                  <a:srgbClr val="FFFFFF"/>
                </a:solidFill>
                <a:effectLst/>
                <a:uLnTx/>
                <a:uFillTx/>
                <a:latin typeface="Segoe UI" panose="020B0502040204020203" pitchFamily="34" charset="0"/>
                <a:cs typeface="Segoe UI" panose="020B0502040204020203" pitchFamily="34" charset="0"/>
              </a:rPr>
              <a:t>Empower employees</a:t>
            </a:r>
            <a:r>
              <a:rPr kumimoji="0" lang="en-US" sz="1372" b="0" i="0" u="none" strike="noStrike" kern="1200" cap="none" spc="0" normalizeH="0" noProof="0">
                <a:ln>
                  <a:noFill/>
                </a:ln>
                <a:solidFill>
                  <a:srgbClr val="FFFFFF"/>
                </a:solidFill>
                <a:effectLst/>
                <a:uLnTx/>
                <a:uFillTx/>
                <a:latin typeface="Segoe UI" panose="020B0502040204020203" pitchFamily="34" charset="0"/>
                <a:cs typeface="Segoe UI" panose="020B0502040204020203" pitchFamily="34" charset="0"/>
              </a:rPr>
              <a:t>, </a:t>
            </a:r>
            <a:r>
              <a:rPr kumimoji="0" lang="en-US" sz="1372" b="0" i="1" u="none" strike="noStrike" kern="1200" cap="none" spc="0" normalizeH="0" noProof="0">
                <a:ln>
                  <a:noFill/>
                </a:ln>
                <a:solidFill>
                  <a:srgbClr val="FFFFFF"/>
                </a:solidFill>
                <a:effectLst/>
                <a:uLnTx/>
                <a:uFillTx/>
                <a:latin typeface="Segoe UI" panose="020B0502040204020203" pitchFamily="34" charset="0"/>
                <a:cs typeface="Segoe UI" panose="020B0502040204020203" pitchFamily="34" charset="0"/>
              </a:rPr>
              <a:t>with as much product value as possible </a:t>
            </a:r>
            <a:r>
              <a:rPr kumimoji="0" lang="en-US" sz="1372" b="1" i="1" u="none" strike="noStrike" kern="1200" cap="none" spc="0" normalizeH="0" noProof="0">
                <a:ln>
                  <a:noFill/>
                </a:ln>
                <a:solidFill>
                  <a:srgbClr val="FFFFFF"/>
                </a:solidFill>
                <a:effectLst/>
                <a:uLnTx/>
                <a:uFillTx/>
                <a:latin typeface="Segoe UI" panose="020B0502040204020203" pitchFamily="34" charset="0"/>
                <a:cs typeface="Segoe UI" panose="020B0502040204020203" pitchFamily="34" charset="0"/>
              </a:rPr>
              <a:t>with guardrails </a:t>
            </a:r>
          </a:p>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372" b="1" i="0" u="none" strike="noStrike" kern="1200" cap="none" spc="0" normalizeH="0" noProof="0">
              <a:ln>
                <a:noFill/>
              </a:ln>
              <a:solidFill>
                <a:srgbClr val="FFFFFF"/>
              </a:solidFill>
              <a:effectLst/>
              <a:uLnTx/>
              <a:uFillTx/>
              <a:latin typeface="Segoe UI" panose="020B0502040204020203" pitchFamily="34" charset="0"/>
              <a:cs typeface="Segoe UI" panose="020B0502040204020203" pitchFamily="34" charset="0"/>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72" b="1" i="0" u="none" strike="noStrike" kern="1200" cap="none" spc="0" normalizeH="0" noProof="0">
                <a:ln>
                  <a:noFill/>
                </a:ln>
                <a:solidFill>
                  <a:srgbClr val="FFFFFF"/>
                </a:solidFill>
                <a:effectLst/>
                <a:uLnTx/>
                <a:uFillTx/>
                <a:latin typeface="Segoe UI" panose="020B0502040204020203" pitchFamily="34" charset="0"/>
                <a:cs typeface="Segoe UI" panose="020B0502040204020203" pitchFamily="34" charset="0"/>
              </a:rPr>
              <a:t>Secure and protect, </a:t>
            </a:r>
            <a:r>
              <a:rPr kumimoji="0" lang="en-US" sz="1372" b="0" i="1" u="none" strike="noStrike" kern="1200" cap="none" spc="0" normalizeH="0" noProof="0">
                <a:ln>
                  <a:noFill/>
                </a:ln>
                <a:solidFill>
                  <a:srgbClr val="FFFFFF"/>
                </a:solidFill>
                <a:effectLst/>
                <a:uLnTx/>
                <a:uFillTx/>
                <a:latin typeface="Segoe UI" panose="020B0502040204020203" pitchFamily="34" charset="0"/>
                <a:cs typeface="Segoe UI" panose="020B0502040204020203" pitchFamily="34" charset="0"/>
              </a:rPr>
              <a:t>the tenant, its services, and created data assets</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72" b="1" i="0" u="none" strike="noStrike" kern="1200" cap="none" spc="0" normalizeH="0" noProof="0">
              <a:ln>
                <a:noFill/>
              </a:ln>
              <a:solidFill>
                <a:srgbClr val="FFFFFF"/>
              </a:solidFill>
              <a:effectLst/>
              <a:uLnTx/>
              <a:uFillTx/>
              <a:latin typeface="Segoe UI" panose="020B0502040204020203" pitchFamily="34" charset="0"/>
              <a:cs typeface="Segoe UI" panose="020B0502040204020203" pitchFamily="34" charset="0"/>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72" b="1" i="0" u="none" strike="noStrike" kern="1200" cap="none" spc="0" normalizeH="0" noProof="0">
                <a:ln>
                  <a:noFill/>
                </a:ln>
                <a:solidFill>
                  <a:srgbClr val="FFFFFF"/>
                </a:solidFill>
                <a:effectLst/>
                <a:uLnTx/>
                <a:uFillTx/>
                <a:latin typeface="Segoe UI" panose="020B0502040204020203" pitchFamily="34" charset="0"/>
                <a:cs typeface="Segoe UI" panose="020B0502040204020203" pitchFamily="34" charset="0"/>
              </a:rPr>
              <a:t>Employees work within tenant boundaries, </a:t>
            </a:r>
            <a:r>
              <a:rPr kumimoji="0" lang="en-US" sz="1372" b="0" i="1" u="none" strike="noStrike" kern="1200" cap="none" spc="0" normalizeH="0" noProof="0">
                <a:ln>
                  <a:noFill/>
                </a:ln>
                <a:solidFill>
                  <a:srgbClr val="FFFFFF"/>
                </a:solidFill>
                <a:effectLst/>
                <a:uLnTx/>
                <a:uFillTx/>
                <a:latin typeface="Segoe UI" panose="020B0502040204020203" pitchFamily="34" charset="0"/>
                <a:cs typeface="Segoe UI" panose="020B0502040204020203" pitchFamily="34" charset="0"/>
              </a:rPr>
              <a:t>whenever possible</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72" b="0" i="1" u="none" strike="noStrike" kern="1200" cap="none" spc="0" normalizeH="0" noProof="0">
              <a:ln>
                <a:noFill/>
              </a:ln>
              <a:solidFill>
                <a:srgbClr val="FFFFFF"/>
              </a:solidFill>
              <a:effectLst/>
              <a:uLnTx/>
              <a:uFillTx/>
              <a:latin typeface="Segoe UI" panose="020B0502040204020203" pitchFamily="34" charset="0"/>
              <a:cs typeface="Segoe UI" panose="020B0502040204020203" pitchFamily="34" charset="0"/>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72" b="1" i="1" u="none" strike="noStrike" kern="1200" cap="none" spc="0" normalizeH="0" noProof="0">
                <a:ln>
                  <a:noFill/>
                </a:ln>
                <a:solidFill>
                  <a:srgbClr val="FFFFFF"/>
                </a:solidFill>
                <a:effectLst/>
                <a:uLnTx/>
                <a:uFillTx/>
                <a:latin typeface="Segoe UI" panose="020B0502040204020203" pitchFamily="34" charset="0"/>
                <a:cs typeface="Segoe UI" panose="020B0502040204020203" pitchFamily="34" charset="0"/>
              </a:rPr>
              <a:t>MSFT tenant unique principles</a:t>
            </a:r>
            <a:r>
              <a:rPr kumimoji="0" lang="en-US" sz="1372" b="0" i="1" u="none" strike="noStrike" kern="1200" cap="none" spc="0" normalizeH="0" noProof="0">
                <a:ln>
                  <a:noFill/>
                </a:ln>
                <a:solidFill>
                  <a:srgbClr val="FFFFFF"/>
                </a:solidFill>
                <a:effectLst/>
                <a:uLnTx/>
                <a:uFillTx/>
                <a:latin typeface="Segoe UI" panose="020B0502040204020203" pitchFamily="34" charset="0"/>
                <a:cs typeface="Segoe UI" panose="020B0502040204020203" pitchFamily="34" charset="0"/>
              </a:rPr>
              <a:t>: </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72" b="1" i="0" u="none" strike="noStrike" kern="1200" cap="none" spc="0" normalizeH="0" noProof="0">
              <a:ln>
                <a:noFill/>
              </a:ln>
              <a:solidFill>
                <a:srgbClr val="FFFFFF"/>
              </a:solidFill>
              <a:effectLst/>
              <a:uLnTx/>
              <a:uFillTx/>
              <a:latin typeface="Segoe UI" panose="020B0502040204020203" pitchFamily="34" charset="0"/>
              <a:cs typeface="Segoe UI" panose="020B0502040204020203" pitchFamily="34" charset="0"/>
            </a:endParaRPr>
          </a:p>
          <a:p>
            <a:pPr marL="752039" marR="0" lvl="1"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72" b="1" i="0" u="none" strike="noStrike" kern="1200" cap="none" spc="0" normalizeH="0" noProof="0">
                <a:ln>
                  <a:noFill/>
                </a:ln>
                <a:solidFill>
                  <a:srgbClr val="FFFFFF"/>
                </a:solidFill>
                <a:effectLst/>
                <a:uLnTx/>
                <a:uFillTx/>
                <a:latin typeface="Segoe UI" panose="020B0502040204020203" pitchFamily="34" charset="0"/>
                <a:cs typeface="Segoe UI" panose="020B0502040204020203" pitchFamily="34" charset="0"/>
              </a:rPr>
              <a:t>Foster product innovation</a:t>
            </a:r>
            <a:r>
              <a:rPr kumimoji="0" lang="en-US" sz="1372" b="0" i="0" u="none" strike="noStrike" kern="1200" cap="none" spc="0" normalizeH="0" noProof="0">
                <a:ln>
                  <a:noFill/>
                </a:ln>
                <a:solidFill>
                  <a:srgbClr val="FFFFFF"/>
                </a:solidFill>
                <a:effectLst/>
                <a:uLnTx/>
                <a:uFillTx/>
                <a:latin typeface="Segoe UI" panose="020B0502040204020203" pitchFamily="34" charset="0"/>
                <a:cs typeface="Segoe UI" panose="020B0502040204020203" pitchFamily="34" charset="0"/>
              </a:rPr>
              <a:t>, </a:t>
            </a:r>
            <a:r>
              <a:rPr kumimoji="0" lang="en-US" sz="1372" b="0" i="1" u="none" strike="noStrike" kern="1200" cap="none" spc="0" normalizeH="0" noProof="0">
                <a:ln>
                  <a:noFill/>
                </a:ln>
                <a:solidFill>
                  <a:srgbClr val="FFFFFF"/>
                </a:solidFill>
                <a:effectLst/>
                <a:uLnTx/>
                <a:uFillTx/>
                <a:latin typeface="Segoe UI" panose="020B0502040204020203" pitchFamily="34" charset="0"/>
                <a:cs typeface="Segoe UI" panose="020B0502040204020203" pitchFamily="34" charset="0"/>
              </a:rPr>
              <a:t>with product ringfencing, enterprise readiness guidance, and controlled risk taking</a:t>
            </a:r>
          </a:p>
          <a:p>
            <a:pPr marL="752039" marR="0" lvl="1"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72" b="1" i="0" u="none" strike="noStrike" kern="1200" cap="none" spc="0" normalizeH="0" noProof="0">
              <a:ln>
                <a:noFill/>
              </a:ln>
              <a:solidFill>
                <a:srgbClr val="FFFFFF"/>
              </a:solidFill>
              <a:effectLst/>
              <a:uLnTx/>
              <a:uFillTx/>
              <a:latin typeface="Segoe UI" panose="020B0502040204020203" pitchFamily="34" charset="0"/>
              <a:cs typeface="Segoe UI" panose="020B0502040204020203" pitchFamily="34" charset="0"/>
            </a:endParaRPr>
          </a:p>
          <a:p>
            <a:pPr marL="752039" marR="0" lvl="1"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72" b="1" i="0" u="none" strike="noStrike" kern="1200" cap="none" spc="0" normalizeH="0" noProof="0">
                <a:ln>
                  <a:noFill/>
                </a:ln>
                <a:solidFill>
                  <a:srgbClr val="FFFFFF"/>
                </a:solidFill>
                <a:effectLst/>
                <a:uLnTx/>
                <a:uFillTx/>
                <a:latin typeface="Segoe UI" panose="020B0502040204020203" pitchFamily="34" charset="0"/>
                <a:cs typeface="Segoe UI" panose="020B0502040204020203" pitchFamily="34" charset="0"/>
              </a:rPr>
              <a:t>Reference customer</a:t>
            </a:r>
            <a:r>
              <a:rPr kumimoji="0" lang="en-US" sz="1372" b="0" i="0" u="none" strike="noStrike" kern="1200" cap="none" spc="0" normalizeH="0" noProof="0">
                <a:ln>
                  <a:noFill/>
                </a:ln>
                <a:solidFill>
                  <a:srgbClr val="FFFFFF"/>
                </a:solidFill>
                <a:effectLst/>
                <a:uLnTx/>
                <a:uFillTx/>
                <a:latin typeface="Segoe UI" panose="020B0502040204020203" pitchFamily="34" charset="0"/>
                <a:cs typeface="Segoe UI" panose="020B0502040204020203" pitchFamily="34" charset="0"/>
              </a:rPr>
              <a:t>, </a:t>
            </a:r>
            <a:r>
              <a:rPr kumimoji="0" lang="en-US" sz="1372" b="0" i="1" u="none" strike="noStrike" kern="1200" cap="none" spc="0" normalizeH="0" noProof="0">
                <a:ln>
                  <a:noFill/>
                </a:ln>
                <a:solidFill>
                  <a:srgbClr val="FFFFFF"/>
                </a:solidFill>
                <a:effectLst/>
                <a:uLnTx/>
                <a:uFillTx/>
                <a:latin typeface="Segoe UI" panose="020B0502040204020203" pitchFamily="34" charset="0"/>
                <a:cs typeface="Segoe UI" panose="020B0502040204020203" pitchFamily="34" charset="0"/>
              </a:rPr>
              <a:t>enable our products as a reference enterprise customer</a:t>
            </a:r>
          </a:p>
        </p:txBody>
      </p:sp>
      <p:sp>
        <p:nvSpPr>
          <p:cNvPr id="94" name="Title 1">
            <a:extLst>
              <a:ext uri="{FF2B5EF4-FFF2-40B4-BE49-F238E27FC236}">
                <a16:creationId xmlns:a16="http://schemas.microsoft.com/office/drawing/2014/main" id="{50DFF386-35BE-1F0B-B7F6-15E6B5C38C08}"/>
              </a:ext>
            </a:extLst>
          </p:cNvPr>
          <p:cNvSpPr>
            <a:spLocks noGrp="1"/>
          </p:cNvSpPr>
          <p:nvPr>
            <p:ph type="title"/>
          </p:nvPr>
        </p:nvSpPr>
        <p:spPr>
          <a:xfrm>
            <a:off x="659219" y="28496"/>
            <a:ext cx="11025680" cy="1072072"/>
          </a:xfrm>
        </p:spPr>
        <p:txBody>
          <a:bodyPr>
            <a:normAutofit/>
          </a:bodyPr>
          <a:lstStyle/>
          <a:p>
            <a:r>
              <a:rPr lang="en-US" sz="3921">
                <a:latin typeface="Segoe UI" panose="020B0502040204020203" pitchFamily="34" charset="0"/>
              </a:rPr>
              <a:t>Microsoft Digital Tenant Management</a:t>
            </a:r>
          </a:p>
        </p:txBody>
      </p:sp>
      <p:grpSp>
        <p:nvGrpSpPr>
          <p:cNvPr id="96" name="Group 95" descr="Wheel showing business, product groups, employees, security, privacy, compliance, and legal with Microsoft Digital at the center.">
            <a:extLst>
              <a:ext uri="{FF2B5EF4-FFF2-40B4-BE49-F238E27FC236}">
                <a16:creationId xmlns:a16="http://schemas.microsoft.com/office/drawing/2014/main" id="{480805BA-D69F-13BB-F3E8-42419E57371B}"/>
              </a:ext>
            </a:extLst>
          </p:cNvPr>
          <p:cNvGrpSpPr/>
          <p:nvPr/>
        </p:nvGrpSpPr>
        <p:grpSpPr>
          <a:xfrm>
            <a:off x="6733976" y="1884816"/>
            <a:ext cx="4299673" cy="4317996"/>
            <a:chOff x="5789904" y="1491612"/>
            <a:chExt cx="4421194" cy="4409331"/>
          </a:xfrm>
        </p:grpSpPr>
        <p:sp>
          <p:nvSpPr>
            <p:cNvPr id="117" name="Oval 116">
              <a:extLst>
                <a:ext uri="{FF2B5EF4-FFF2-40B4-BE49-F238E27FC236}">
                  <a16:creationId xmlns:a16="http://schemas.microsoft.com/office/drawing/2014/main" id="{63FFE04C-124A-5EF0-3D61-1B459CA6E8AC}"/>
                </a:ext>
              </a:extLst>
            </p:cNvPr>
            <p:cNvSpPr/>
            <p:nvPr/>
          </p:nvSpPr>
          <p:spPr bwMode="auto">
            <a:xfrm>
              <a:off x="6342911" y="2033340"/>
              <a:ext cx="3325092" cy="3325091"/>
            </a:xfrm>
            <a:prstGeom prst="ellipse">
              <a:avLst/>
            </a:prstGeom>
            <a:gradFill flip="none" rotWithShape="1">
              <a:gsLst>
                <a:gs pos="48000">
                  <a:schemeClr val="bg1"/>
                </a:gs>
                <a:gs pos="97000">
                  <a:schemeClr val="bg1">
                    <a:lumMod val="65000"/>
                  </a:schemeClr>
                </a:gs>
              </a:gsLst>
              <a:path path="circle">
                <a:fillToRect l="50000" t="50000" r="50000" b="50000"/>
              </a:path>
              <a:tileRect/>
            </a:gradFill>
            <a:ln w="38100" cap="flat" cmpd="sng" algn="ctr">
              <a:solidFill>
                <a:schemeClr val="tx1">
                  <a:lumMod val="75000"/>
                  <a:lumOff val="25000"/>
                </a:schemeClr>
              </a:solidFill>
              <a:prstDash val="solid"/>
              <a:headEnd type="none" w="med" len="med"/>
              <a:tailEnd type="none" w="med" len="med"/>
            </a:ln>
            <a:effectLst>
              <a:outerShdw blurRad="50800" dist="38100" dir="2700000" algn="tl" rotWithShape="0">
                <a:prstClr val="black">
                  <a:alpha val="40000"/>
                </a:prstClr>
              </a:outerShdw>
            </a:effectLst>
          </p:spPr>
          <p:txBody>
            <a:bodyPr rot="0" spcFirstLastPara="0" vert="horz" wrap="none" lIns="182854" tIns="146284" rIns="182854" bIns="14628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Semibold"/>
                <a:ea typeface="+mn-ea"/>
                <a:cs typeface="Segoe UI" pitchFamily="34" charset="0"/>
              </a:endParaRPr>
            </a:p>
          </p:txBody>
        </p:sp>
        <p:sp>
          <p:nvSpPr>
            <p:cNvPr id="115" name="Block Arc 114">
              <a:extLst>
                <a:ext uri="{FF2B5EF4-FFF2-40B4-BE49-F238E27FC236}">
                  <a16:creationId xmlns:a16="http://schemas.microsoft.com/office/drawing/2014/main" id="{4DD14523-011E-F541-39C8-3F63F99DDDA1}"/>
                </a:ext>
              </a:extLst>
            </p:cNvPr>
            <p:cNvSpPr/>
            <p:nvPr/>
          </p:nvSpPr>
          <p:spPr bwMode="auto">
            <a:xfrm rot="2464736">
              <a:off x="5830389" y="1491612"/>
              <a:ext cx="4380709" cy="4404076"/>
            </a:xfrm>
            <a:prstGeom prst="blockArc">
              <a:avLst>
                <a:gd name="adj1" fmla="val 20828510"/>
                <a:gd name="adj2" fmla="val 2820164"/>
                <a:gd name="adj3" fmla="val 9695"/>
              </a:avLst>
            </a:prstGeom>
            <a:solidFill>
              <a:srgbClr val="0B87DE"/>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vert" wrap="square" lIns="182854" tIns="146284" rIns="182854" bIns="14628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293" rtl="0" eaLnBrk="1" fontAlgn="base" latinLnBrk="0" hangingPunct="1">
                <a:lnSpc>
                  <a:spcPct val="100000"/>
                </a:lnSpc>
                <a:spcBef>
                  <a:spcPct val="0"/>
                </a:spcBef>
                <a:spcAft>
                  <a:spcPct val="0"/>
                </a:spcAft>
                <a:buClrTx/>
                <a:buSzTx/>
                <a:buFontTx/>
                <a:buNone/>
                <a:tabLst/>
                <a:defRPr/>
              </a:pPr>
              <a:endParaRPr lang="en-US" sz="2000" b="0" i="0" u="none" strike="noStrike" kern="1200" cap="none" spc="0" normalizeH="0" baseline="0" noProof="0">
                <a:ln>
                  <a:noFill/>
                </a:ln>
                <a:solidFill>
                  <a:srgbClr val="3B2E58"/>
                </a:solidFill>
                <a:effectLst/>
                <a:uLnTx/>
                <a:uFillTx/>
                <a:latin typeface="Aptos" panose="02110004020202020204"/>
                <a:ea typeface="Segoe UI" pitchFamily="34" charset="0"/>
                <a:cs typeface="Segoe UI" pitchFamily="34" charset="0"/>
              </a:endParaRPr>
            </a:p>
          </p:txBody>
        </p:sp>
        <p:sp>
          <p:nvSpPr>
            <p:cNvPr id="116" name="Oval 115">
              <a:extLst>
                <a:ext uri="{FF2B5EF4-FFF2-40B4-BE49-F238E27FC236}">
                  <a16:creationId xmlns:a16="http://schemas.microsoft.com/office/drawing/2014/main" id="{91B00A96-6165-BDFB-AEB1-C3596748969F}"/>
                </a:ext>
              </a:extLst>
            </p:cNvPr>
            <p:cNvSpPr/>
            <p:nvPr/>
          </p:nvSpPr>
          <p:spPr bwMode="auto">
            <a:xfrm>
              <a:off x="7045377" y="2751557"/>
              <a:ext cx="1920158" cy="1910891"/>
            </a:xfrm>
            <a:prstGeom prst="ellipse">
              <a:avLst/>
            </a:prstGeom>
            <a:solidFill>
              <a:srgbClr val="243A5E"/>
            </a:solidFill>
            <a:ln w="9525" cap="flat" cmpd="sng" algn="ctr">
              <a:noFill/>
              <a:prstDash val="solid"/>
              <a:headEnd type="none" w="med" len="med"/>
              <a:tailEnd type="none" w="med" len="med"/>
            </a:ln>
            <a:effectLst/>
          </p:spPr>
          <p:txBody>
            <a:bodyPr rot="0" spcFirstLastPara="0" vert="horz" wrap="none" lIns="182854" tIns="146284" rIns="182854" bIns="14628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293"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a:ln>
                    <a:noFill/>
                  </a:ln>
                  <a:solidFill>
                    <a:srgbClr val="FFFFFF"/>
                  </a:solidFill>
                  <a:effectLst/>
                  <a:uLnTx/>
                  <a:uFillTx/>
                  <a:latin typeface="Segoe UI Semibold"/>
                  <a:ea typeface="Segoe UI" pitchFamily="34" charset="0"/>
                  <a:cs typeface="Segoe UI" pitchFamily="34" charset="0"/>
                </a:rPr>
                <a:t>MAVS</a:t>
              </a:r>
            </a:p>
          </p:txBody>
        </p:sp>
        <p:cxnSp>
          <p:nvCxnSpPr>
            <p:cNvPr id="118" name="Straight Connector 117">
              <a:extLst>
                <a:ext uri="{FF2B5EF4-FFF2-40B4-BE49-F238E27FC236}">
                  <a16:creationId xmlns:a16="http://schemas.microsoft.com/office/drawing/2014/main" id="{1FDE2983-16F3-AE3F-676D-83FC5D551BA3}"/>
                </a:ext>
              </a:extLst>
            </p:cNvPr>
            <p:cNvCxnSpPr>
              <a:cxnSpLocks/>
            </p:cNvCxnSpPr>
            <p:nvPr/>
          </p:nvCxnSpPr>
          <p:spPr>
            <a:xfrm flipH="1">
              <a:off x="7984984" y="1574392"/>
              <a:ext cx="20473" cy="1165601"/>
            </a:xfrm>
            <a:prstGeom prst="line">
              <a:avLst/>
            </a:prstGeom>
            <a:noFill/>
            <a:ln w="76200" cap="flat" cmpd="sng" algn="ctr">
              <a:solidFill>
                <a:srgbClr val="FFFFFF"/>
              </a:solidFill>
              <a:prstDash val="solid"/>
              <a:headEnd type="none" w="lg" len="med"/>
              <a:tailEnd type="none" w="lg" len="med"/>
            </a:ln>
            <a:effectLst/>
          </p:spPr>
        </p:cxnSp>
        <p:cxnSp>
          <p:nvCxnSpPr>
            <p:cNvPr id="119" name="Straight Connector 118">
              <a:extLst>
                <a:ext uri="{FF2B5EF4-FFF2-40B4-BE49-F238E27FC236}">
                  <a16:creationId xmlns:a16="http://schemas.microsoft.com/office/drawing/2014/main" id="{6BF28D4C-04F4-3601-53BC-FC2EFD06C84C}"/>
                </a:ext>
              </a:extLst>
            </p:cNvPr>
            <p:cNvCxnSpPr>
              <a:cxnSpLocks/>
            </p:cNvCxnSpPr>
            <p:nvPr/>
          </p:nvCxnSpPr>
          <p:spPr>
            <a:xfrm flipV="1">
              <a:off x="6530095" y="3595087"/>
              <a:ext cx="1669931" cy="981107"/>
            </a:xfrm>
            <a:prstGeom prst="line">
              <a:avLst/>
            </a:prstGeom>
            <a:noFill/>
            <a:ln w="76200" cap="flat" cmpd="sng" algn="ctr">
              <a:solidFill>
                <a:srgbClr val="FFFFFF"/>
              </a:solidFill>
              <a:prstDash val="solid"/>
              <a:headEnd type="none" w="lg" len="med"/>
              <a:tailEnd type="none" w="lg" len="med"/>
            </a:ln>
            <a:effectLst/>
          </p:spPr>
        </p:cxnSp>
        <p:cxnSp>
          <p:nvCxnSpPr>
            <p:cNvPr id="120" name="Straight Connector 119">
              <a:extLst>
                <a:ext uri="{FF2B5EF4-FFF2-40B4-BE49-F238E27FC236}">
                  <a16:creationId xmlns:a16="http://schemas.microsoft.com/office/drawing/2014/main" id="{2FDC4B14-C938-BE6F-500F-955A347E14FD}"/>
                </a:ext>
              </a:extLst>
            </p:cNvPr>
            <p:cNvCxnSpPr>
              <a:cxnSpLocks/>
              <a:stCxn id="117" idx="0"/>
            </p:cNvCxnSpPr>
            <p:nvPr/>
          </p:nvCxnSpPr>
          <p:spPr>
            <a:xfrm>
              <a:off x="8005457" y="2033339"/>
              <a:ext cx="0" cy="1659702"/>
            </a:xfrm>
            <a:prstGeom prst="line">
              <a:avLst/>
            </a:prstGeom>
            <a:noFill/>
            <a:ln w="12700" cap="flat" cmpd="sng" algn="ctr">
              <a:solidFill>
                <a:schemeClr val="bg1">
                  <a:lumMod val="50000"/>
                </a:schemeClr>
              </a:solidFill>
              <a:prstDash val="solid"/>
              <a:headEnd type="none" w="lg" len="med"/>
              <a:tailEnd type="none" w="lg" len="med"/>
            </a:ln>
            <a:effectLst/>
          </p:spPr>
        </p:cxnSp>
        <p:cxnSp>
          <p:nvCxnSpPr>
            <p:cNvPr id="121" name="Straight Connector 120">
              <a:extLst>
                <a:ext uri="{FF2B5EF4-FFF2-40B4-BE49-F238E27FC236}">
                  <a16:creationId xmlns:a16="http://schemas.microsoft.com/office/drawing/2014/main" id="{AEDF3FCC-2026-C73B-278A-42A12191345A}"/>
                </a:ext>
              </a:extLst>
            </p:cNvPr>
            <p:cNvCxnSpPr>
              <a:cxnSpLocks/>
            </p:cNvCxnSpPr>
            <p:nvPr/>
          </p:nvCxnSpPr>
          <p:spPr>
            <a:xfrm flipV="1">
              <a:off x="6566678" y="3709763"/>
              <a:ext cx="1444855" cy="840039"/>
            </a:xfrm>
            <a:prstGeom prst="line">
              <a:avLst/>
            </a:prstGeom>
            <a:noFill/>
            <a:ln w="12700" cap="flat" cmpd="sng" algn="ctr">
              <a:solidFill>
                <a:schemeClr val="bg1">
                  <a:lumMod val="65000"/>
                </a:schemeClr>
              </a:solidFill>
              <a:prstDash val="solid"/>
              <a:headEnd type="none" w="lg" len="med"/>
              <a:tailEnd type="none" w="lg" len="med"/>
            </a:ln>
            <a:effectLst/>
          </p:spPr>
        </p:cxnSp>
        <p:cxnSp>
          <p:nvCxnSpPr>
            <p:cNvPr id="122" name="Straight Connector 121">
              <a:extLst>
                <a:ext uri="{FF2B5EF4-FFF2-40B4-BE49-F238E27FC236}">
                  <a16:creationId xmlns:a16="http://schemas.microsoft.com/office/drawing/2014/main" id="{8B7C6FE1-7B74-5265-422F-771E9C8D9A08}"/>
                </a:ext>
              </a:extLst>
            </p:cNvPr>
            <p:cNvCxnSpPr>
              <a:cxnSpLocks/>
            </p:cNvCxnSpPr>
            <p:nvPr/>
          </p:nvCxnSpPr>
          <p:spPr>
            <a:xfrm flipH="1" flipV="1">
              <a:off x="8008430" y="3698056"/>
              <a:ext cx="1659572" cy="819348"/>
            </a:xfrm>
            <a:prstGeom prst="line">
              <a:avLst/>
            </a:prstGeom>
            <a:noFill/>
            <a:ln w="76200" cap="flat" cmpd="sng" algn="ctr">
              <a:solidFill>
                <a:srgbClr val="FFFFFF"/>
              </a:solidFill>
              <a:prstDash val="solid"/>
              <a:headEnd type="none" w="lg" len="med"/>
              <a:tailEnd type="none" w="lg" len="med"/>
            </a:ln>
            <a:effectLst/>
          </p:spPr>
        </p:cxnSp>
        <p:cxnSp>
          <p:nvCxnSpPr>
            <p:cNvPr id="123" name="Straight Connector 122">
              <a:extLst>
                <a:ext uri="{FF2B5EF4-FFF2-40B4-BE49-F238E27FC236}">
                  <a16:creationId xmlns:a16="http://schemas.microsoft.com/office/drawing/2014/main" id="{2F8AD38C-A390-BA54-4104-0D007DEE94EA}"/>
                </a:ext>
              </a:extLst>
            </p:cNvPr>
            <p:cNvCxnSpPr>
              <a:cxnSpLocks/>
            </p:cNvCxnSpPr>
            <p:nvPr/>
          </p:nvCxnSpPr>
          <p:spPr>
            <a:xfrm flipH="1" flipV="1">
              <a:off x="8009281" y="3693650"/>
              <a:ext cx="1492593" cy="754380"/>
            </a:xfrm>
            <a:prstGeom prst="line">
              <a:avLst/>
            </a:prstGeom>
            <a:noFill/>
            <a:ln w="12700" cap="flat" cmpd="sng" algn="ctr">
              <a:solidFill>
                <a:schemeClr val="bg1">
                  <a:lumMod val="65000"/>
                </a:schemeClr>
              </a:solidFill>
              <a:prstDash val="solid"/>
              <a:headEnd type="none" w="lg" len="med"/>
              <a:tailEnd type="none" w="lg" len="med"/>
            </a:ln>
            <a:effectLst/>
          </p:spPr>
        </p:cxnSp>
        <p:sp>
          <p:nvSpPr>
            <p:cNvPr id="124" name="Market">
              <a:extLst>
                <a:ext uri="{FF2B5EF4-FFF2-40B4-BE49-F238E27FC236}">
                  <a16:creationId xmlns:a16="http://schemas.microsoft.com/office/drawing/2014/main" id="{781ADB1E-06A8-2971-28B8-3092DE648828}"/>
                </a:ext>
              </a:extLst>
            </p:cNvPr>
            <p:cNvSpPr txBox="1"/>
            <p:nvPr/>
          </p:nvSpPr>
          <p:spPr>
            <a:xfrm>
              <a:off x="7256291" y="4361433"/>
              <a:ext cx="1481246" cy="676192"/>
            </a:xfrm>
            <a:prstGeom prst="rect">
              <a:avLst/>
            </a:prstGeom>
          </p:spPr>
          <p:txBody>
            <a:bodyPr spcFirstLastPara="1" wrap="none" lIns="0" tIns="0" rIns="0" bIns="0" numCol="1" rtlCol="0">
              <a:prstTxWarp prst="textArchDow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Segoe UI Semibold"/>
                  <a:ea typeface="Segoe UI" pitchFamily="34" charset="0"/>
                  <a:cs typeface="Segoe UI" pitchFamily="34" charset="0"/>
                </a:rPr>
                <a:t>Govern</a:t>
              </a:r>
            </a:p>
          </p:txBody>
        </p:sp>
        <p:sp>
          <p:nvSpPr>
            <p:cNvPr id="125" name="Deal">
              <a:extLst>
                <a:ext uri="{FF2B5EF4-FFF2-40B4-BE49-F238E27FC236}">
                  <a16:creationId xmlns:a16="http://schemas.microsoft.com/office/drawing/2014/main" id="{523606B2-35D9-FCDA-652B-C517670A0DC8}"/>
                </a:ext>
              </a:extLst>
            </p:cNvPr>
            <p:cNvSpPr txBox="1"/>
            <p:nvPr/>
          </p:nvSpPr>
          <p:spPr>
            <a:xfrm rot="3598257">
              <a:off x="8075443" y="2895687"/>
              <a:ext cx="1297204" cy="905700"/>
            </a:xfrm>
            <a:prstGeom prst="rect">
              <a:avLst/>
            </a:prstGeom>
            <a:noFill/>
          </p:spPr>
          <p:txBody>
            <a:bodyPr spcFirstLastPara="1" wrap="none" lIns="0" tIns="0" rIns="0" bIns="0" numCol="1" rtlCol="0">
              <a:prstTxWarp prst="textArchUp">
                <a:avLst>
                  <a:gd name="adj" fmla="val 9286992"/>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92" rtl="0" eaLnBrk="1" fontAlgn="auto" latinLnBrk="0" hangingPunct="1">
                <a:lnSpc>
                  <a:spcPts val="1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Segoe UI Semibold"/>
                  <a:ea typeface="Segoe UI" pitchFamily="34" charset="0"/>
                  <a:cs typeface="Segoe UI" pitchFamily="34" charset="0"/>
                </a:rPr>
                <a:t>Empower</a:t>
              </a:r>
            </a:p>
          </p:txBody>
        </p:sp>
        <p:sp>
          <p:nvSpPr>
            <p:cNvPr id="126" name="Oval 125">
              <a:extLst>
                <a:ext uri="{FF2B5EF4-FFF2-40B4-BE49-F238E27FC236}">
                  <a16:creationId xmlns:a16="http://schemas.microsoft.com/office/drawing/2014/main" id="{F23ECFF1-C1C2-0AA2-0B92-505C8F50436D}"/>
                </a:ext>
              </a:extLst>
            </p:cNvPr>
            <p:cNvSpPr/>
            <p:nvPr/>
          </p:nvSpPr>
          <p:spPr bwMode="auto">
            <a:xfrm>
              <a:off x="7038802" y="2727620"/>
              <a:ext cx="1920158" cy="1910891"/>
            </a:xfrm>
            <a:prstGeom prst="ellipse">
              <a:avLst/>
            </a:prstGeom>
            <a:gradFill>
              <a:gsLst>
                <a:gs pos="0">
                  <a:srgbClr val="93D8FF"/>
                </a:gs>
                <a:gs pos="97000">
                  <a:srgbClr val="0B87DE"/>
                </a:gs>
              </a:gsLst>
              <a:path path="circle">
                <a:fillToRect l="50000" t="50000" r="50000" b="50000"/>
              </a:path>
            </a:gra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horz" wrap="none" lIns="182854" tIns="146284" rIns="182854" bIns="14628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293"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Segoe UI Semibold"/>
                  <a:ea typeface="Segoe UI" pitchFamily="34" charset="0"/>
                  <a:cs typeface="Segoe UI" pitchFamily="34" charset="0"/>
                </a:rPr>
                <a:t>Microsoft</a:t>
              </a:r>
            </a:p>
            <a:p>
              <a:pPr marL="0" marR="0" lvl="0" indent="0" algn="ctr" defTabSz="932293"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Segoe UI Semibold"/>
                  <a:ea typeface="Segoe UI" pitchFamily="34" charset="0"/>
                  <a:cs typeface="Segoe UI" pitchFamily="34" charset="0"/>
                </a:rPr>
                <a:t>Digital</a:t>
              </a:r>
            </a:p>
          </p:txBody>
        </p:sp>
        <p:sp>
          <p:nvSpPr>
            <p:cNvPr id="127" name="Block Arc 126">
              <a:extLst>
                <a:ext uri="{FF2B5EF4-FFF2-40B4-BE49-F238E27FC236}">
                  <a16:creationId xmlns:a16="http://schemas.microsoft.com/office/drawing/2014/main" id="{F61DCE2C-DDB7-507D-B12D-FFACA018BDB3}"/>
                </a:ext>
              </a:extLst>
            </p:cNvPr>
            <p:cNvSpPr/>
            <p:nvPr/>
          </p:nvSpPr>
          <p:spPr bwMode="auto">
            <a:xfrm rot="9522888">
              <a:off x="5809127" y="1496866"/>
              <a:ext cx="4380709" cy="4404076"/>
            </a:xfrm>
            <a:prstGeom prst="blockArc">
              <a:avLst>
                <a:gd name="adj1" fmla="val 3213656"/>
                <a:gd name="adj2" fmla="val 6618344"/>
                <a:gd name="adj3" fmla="val 9951"/>
              </a:avLst>
            </a:prstGeom>
            <a:solidFill>
              <a:srgbClr val="0B87DE"/>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vert" wrap="square" lIns="182854" tIns="146284" rIns="182854" bIns="14628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3B2E58"/>
                </a:solidFill>
                <a:effectLst/>
                <a:uLnTx/>
                <a:uFillTx/>
                <a:latin typeface="Aptos" panose="02110004020202020204"/>
                <a:ea typeface="Segoe UI" pitchFamily="34" charset="0"/>
                <a:cs typeface="Segoe UI" pitchFamily="34" charset="0"/>
              </a:endParaRPr>
            </a:p>
          </p:txBody>
        </p:sp>
        <p:sp>
          <p:nvSpPr>
            <p:cNvPr id="3072" name="Block Arc 3071">
              <a:extLst>
                <a:ext uri="{FF2B5EF4-FFF2-40B4-BE49-F238E27FC236}">
                  <a16:creationId xmlns:a16="http://schemas.microsoft.com/office/drawing/2014/main" id="{BC6699DB-6FB4-9104-507F-EE3177F7C05D}"/>
                </a:ext>
              </a:extLst>
            </p:cNvPr>
            <p:cNvSpPr/>
            <p:nvPr/>
          </p:nvSpPr>
          <p:spPr bwMode="auto">
            <a:xfrm rot="15377128">
              <a:off x="5802550" y="1496866"/>
              <a:ext cx="4380709" cy="4404076"/>
            </a:xfrm>
            <a:prstGeom prst="blockArc">
              <a:avLst>
                <a:gd name="adj1" fmla="val 964338"/>
                <a:gd name="adj2" fmla="val 4262440"/>
                <a:gd name="adj3" fmla="val 9758"/>
              </a:avLst>
            </a:prstGeom>
            <a:solidFill>
              <a:srgbClr val="0B87DE"/>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vert" wrap="square" lIns="182854" tIns="146284" rIns="182854" bIns="14628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3B2E58"/>
                </a:solidFill>
                <a:effectLst/>
                <a:uLnTx/>
                <a:uFillTx/>
                <a:latin typeface="Aptos" panose="02110004020202020204"/>
                <a:ea typeface="Segoe UI" pitchFamily="34" charset="0"/>
                <a:cs typeface="Segoe UI" pitchFamily="34" charset="0"/>
              </a:endParaRPr>
            </a:p>
          </p:txBody>
        </p:sp>
        <p:sp>
          <p:nvSpPr>
            <p:cNvPr id="3073" name="Deal">
              <a:extLst>
                <a:ext uri="{FF2B5EF4-FFF2-40B4-BE49-F238E27FC236}">
                  <a16:creationId xmlns:a16="http://schemas.microsoft.com/office/drawing/2014/main" id="{374516E6-34F0-0938-BB16-1678A2315CDF}"/>
                </a:ext>
              </a:extLst>
            </p:cNvPr>
            <p:cNvSpPr txBox="1"/>
            <p:nvPr/>
          </p:nvSpPr>
          <p:spPr>
            <a:xfrm rot="1838115">
              <a:off x="7999829" y="2100255"/>
              <a:ext cx="1430090" cy="636103"/>
            </a:xfrm>
            <a:prstGeom prst="rect">
              <a:avLst/>
            </a:prstGeom>
            <a:noFill/>
          </p:spPr>
          <p:txBody>
            <a:bodyPr spcFirstLastPara="1" wrap="none" lIns="0" tIns="0" rIns="0" bIns="0" numCol="1" rtlCol="0">
              <a:prstTxWarp prst="textArchUp">
                <a:avLst>
                  <a:gd name="adj" fmla="val 9310570"/>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92" rtl="0" eaLnBrk="1" fontAlgn="auto" latinLnBrk="0" hangingPunct="1">
                <a:lnSpc>
                  <a:spcPts val="1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bold"/>
                  <a:ea typeface="Segoe UI" pitchFamily="34" charset="0"/>
                  <a:cs typeface="Segoe UI" pitchFamily="34" charset="0"/>
                </a:rPr>
                <a:t>Product Group</a:t>
              </a:r>
            </a:p>
            <a:p>
              <a:pPr marL="0" marR="0" lvl="0" indent="0" algn="ctr" defTabSz="914192" rtl="0" eaLnBrk="1" fontAlgn="auto" latinLnBrk="0" hangingPunct="1">
                <a:lnSpc>
                  <a:spcPts val="1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Segoe UI Semibold"/>
                <a:ea typeface="Segoe UI" pitchFamily="34" charset="0"/>
                <a:cs typeface="Segoe UI" pitchFamily="34" charset="0"/>
              </a:endParaRPr>
            </a:p>
          </p:txBody>
        </p:sp>
        <p:sp>
          <p:nvSpPr>
            <p:cNvPr id="3074" name="Block Arc 3073">
              <a:extLst>
                <a:ext uri="{FF2B5EF4-FFF2-40B4-BE49-F238E27FC236}">
                  <a16:creationId xmlns:a16="http://schemas.microsoft.com/office/drawing/2014/main" id="{98C07A12-BCDC-EC26-B1F8-329A11C7B5A1}"/>
                </a:ext>
              </a:extLst>
            </p:cNvPr>
            <p:cNvSpPr/>
            <p:nvPr/>
          </p:nvSpPr>
          <p:spPr bwMode="auto">
            <a:xfrm rot="5237214">
              <a:off x="5801587" y="1496865"/>
              <a:ext cx="4380709" cy="4404076"/>
            </a:xfrm>
            <a:prstGeom prst="blockArc">
              <a:avLst>
                <a:gd name="adj1" fmla="val 198084"/>
                <a:gd name="adj2" fmla="val 3617390"/>
                <a:gd name="adj3" fmla="val 9686"/>
              </a:avLst>
            </a:prstGeom>
            <a:solidFill>
              <a:srgbClr val="0B87DE"/>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vert" wrap="square" lIns="182854" tIns="146284" rIns="182854" bIns="14628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3B2E58"/>
                </a:solidFill>
                <a:effectLst/>
                <a:uLnTx/>
                <a:uFillTx/>
                <a:latin typeface="Aptos" panose="02110004020202020204"/>
                <a:ea typeface="Segoe UI" pitchFamily="34" charset="0"/>
                <a:cs typeface="Segoe UI" pitchFamily="34" charset="0"/>
              </a:endParaRPr>
            </a:p>
          </p:txBody>
        </p:sp>
        <p:sp>
          <p:nvSpPr>
            <p:cNvPr id="3075" name="BizOps">
              <a:extLst>
                <a:ext uri="{FF2B5EF4-FFF2-40B4-BE49-F238E27FC236}">
                  <a16:creationId xmlns:a16="http://schemas.microsoft.com/office/drawing/2014/main" id="{6914AE18-CB20-02A5-138D-620AE00A4CF5}"/>
                </a:ext>
              </a:extLst>
            </p:cNvPr>
            <p:cNvSpPr txBox="1"/>
            <p:nvPr/>
          </p:nvSpPr>
          <p:spPr>
            <a:xfrm rot="1765437">
              <a:off x="6100820" y="4348275"/>
              <a:ext cx="2405388" cy="1156242"/>
            </a:xfrm>
            <a:prstGeom prst="rect">
              <a:avLst/>
            </a:prstGeom>
            <a:noFill/>
          </p:spPr>
          <p:txBody>
            <a:bodyPr spcFirstLastPara="1" wrap="none" lIns="0" tIns="0" rIns="0" bIns="0" numCol="1" rtlCol="0" anchor="t">
              <a:prstTxWarp prst="textArchDown">
                <a:avLst>
                  <a:gd name="adj" fmla="val 570344"/>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Segoe UI Semibold"/>
                  <a:ea typeface="Segoe UI" pitchFamily="34" charset="0"/>
                  <a:cs typeface="Segoe UI"/>
                </a:rPr>
                <a:t>Regional </a:t>
              </a:r>
              <a:r>
                <a:rPr kumimoji="0" lang="en-US" sz="1400" b="0" i="0" u="none" strike="noStrike" kern="0" cap="none" spc="0" normalizeH="0" baseline="0" noProof="0">
                  <a:ln>
                    <a:noFill/>
                  </a:ln>
                  <a:solidFill>
                    <a:schemeClr val="bg1"/>
                  </a:solidFill>
                  <a:effectLst/>
                  <a:uLnTx/>
                  <a:uFillTx/>
                  <a:latin typeface="Segoe UI Semibold"/>
                  <a:ea typeface="Segoe UI" pitchFamily="34" charset="0"/>
                  <a:cs typeface="Segoe UI"/>
                </a:rPr>
                <a:t>Compliance</a:t>
              </a:r>
            </a:p>
          </p:txBody>
        </p:sp>
        <p:sp>
          <p:nvSpPr>
            <p:cNvPr id="3076" name="Block Arc 3075">
              <a:extLst>
                <a:ext uri="{FF2B5EF4-FFF2-40B4-BE49-F238E27FC236}">
                  <a16:creationId xmlns:a16="http://schemas.microsoft.com/office/drawing/2014/main" id="{D1121745-EE31-B922-0E34-0CEF32BE46A3}"/>
                </a:ext>
              </a:extLst>
            </p:cNvPr>
            <p:cNvSpPr/>
            <p:nvPr/>
          </p:nvSpPr>
          <p:spPr bwMode="auto">
            <a:xfrm rot="4865292">
              <a:off x="5802779" y="1486358"/>
              <a:ext cx="4380709" cy="4404076"/>
            </a:xfrm>
            <a:prstGeom prst="blockArc">
              <a:avLst>
                <a:gd name="adj1" fmla="val 4141186"/>
                <a:gd name="adj2" fmla="val 7733252"/>
                <a:gd name="adj3" fmla="val 10310"/>
              </a:avLst>
            </a:prstGeom>
            <a:solidFill>
              <a:srgbClr val="0B87DE"/>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vert" wrap="square" lIns="182854" tIns="146284" rIns="182854" bIns="14628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3B2E58"/>
                </a:solidFill>
                <a:effectLst/>
                <a:uLnTx/>
                <a:uFillTx/>
                <a:latin typeface="Aptos" panose="02110004020202020204"/>
                <a:ea typeface="Segoe UI" pitchFamily="34" charset="0"/>
                <a:cs typeface="Segoe UI" pitchFamily="34" charset="0"/>
              </a:endParaRPr>
            </a:p>
          </p:txBody>
        </p:sp>
        <p:sp>
          <p:nvSpPr>
            <p:cNvPr id="3077" name="Deal">
              <a:extLst>
                <a:ext uri="{FF2B5EF4-FFF2-40B4-BE49-F238E27FC236}">
                  <a16:creationId xmlns:a16="http://schemas.microsoft.com/office/drawing/2014/main" id="{554A4AF1-92D9-0756-C4D7-D97B31EB4697}"/>
                </a:ext>
              </a:extLst>
            </p:cNvPr>
            <p:cNvSpPr txBox="1"/>
            <p:nvPr/>
          </p:nvSpPr>
          <p:spPr>
            <a:xfrm rot="19642115">
              <a:off x="6765506" y="2044523"/>
              <a:ext cx="994524" cy="768869"/>
            </a:xfrm>
            <a:prstGeom prst="rect">
              <a:avLst/>
            </a:prstGeom>
            <a:noFill/>
          </p:spPr>
          <p:txBody>
            <a:bodyPr spcFirstLastPara="1" wrap="none" lIns="0" tIns="0" rIns="0" bIns="0" numCol="1" rtlCol="0">
              <a:prstTxWarp prst="textArchUp">
                <a:avLst>
                  <a:gd name="adj" fmla="val 9790734"/>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92" rtl="0" eaLnBrk="1" fontAlgn="auto" latinLnBrk="0" hangingPunct="1">
                <a:lnSpc>
                  <a:spcPts val="1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Segoe UI Semibold"/>
                  <a:ea typeface="Segoe UI" pitchFamily="34" charset="0"/>
                  <a:cs typeface="Segoe UI" pitchFamily="34" charset="0"/>
                </a:rPr>
                <a:t>Business</a:t>
              </a:r>
            </a:p>
            <a:p>
              <a:pPr marL="0" marR="0" lvl="0" indent="0" algn="ctr" defTabSz="914192" rtl="0" eaLnBrk="1" fontAlgn="auto" latinLnBrk="0" hangingPunct="1">
                <a:lnSpc>
                  <a:spcPts val="1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Semibold"/>
                <a:ea typeface="Segoe UI" pitchFamily="34" charset="0"/>
                <a:cs typeface="Segoe UI" pitchFamily="34" charset="0"/>
              </a:endParaRPr>
            </a:p>
          </p:txBody>
        </p:sp>
        <p:sp>
          <p:nvSpPr>
            <p:cNvPr id="3078" name="Deal">
              <a:extLst>
                <a:ext uri="{FF2B5EF4-FFF2-40B4-BE49-F238E27FC236}">
                  <a16:creationId xmlns:a16="http://schemas.microsoft.com/office/drawing/2014/main" id="{B68DB598-DEFE-DD66-B45B-C7EF06734477}"/>
                </a:ext>
              </a:extLst>
            </p:cNvPr>
            <p:cNvSpPr txBox="1"/>
            <p:nvPr/>
          </p:nvSpPr>
          <p:spPr>
            <a:xfrm rot="17841609">
              <a:off x="6637871" y="2850781"/>
              <a:ext cx="1472841" cy="905700"/>
            </a:xfrm>
            <a:prstGeom prst="rect">
              <a:avLst/>
            </a:prstGeom>
            <a:noFill/>
          </p:spPr>
          <p:txBody>
            <a:bodyPr spcFirstLastPara="1" wrap="none" lIns="0" tIns="0" rIns="0" bIns="0" numCol="1" rtlCol="0" anchor="t">
              <a:prstTxWarp prst="textArchUp">
                <a:avLst>
                  <a:gd name="adj" fmla="val 9286992"/>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92" rtl="0" eaLnBrk="1" fontAlgn="auto" latinLnBrk="0" hangingPunct="1">
                <a:lnSpc>
                  <a:spcPts val="1000"/>
                </a:lnSpc>
                <a:spcBef>
                  <a:spcPts val="0"/>
                </a:spcBef>
                <a:spcAft>
                  <a:spcPts val="0"/>
                </a:spcAft>
                <a:buClrTx/>
                <a:buSzTx/>
                <a:buFontTx/>
                <a:buNone/>
                <a:tabLst/>
                <a:defRPr/>
              </a:pPr>
              <a:r>
                <a:rPr kumimoji="0" lang="en-US" sz="1800" b="0" i="0" u="none" strike="noStrike" kern="0" cap="none" spc="0" normalizeH="0" baseline="0" noProof="0">
                  <a:ln>
                    <a:noFill/>
                  </a:ln>
                  <a:effectLst/>
                  <a:uLnTx/>
                  <a:uFillTx/>
                  <a:latin typeface="Segoe UI Semibold"/>
                  <a:ea typeface="Segoe UI" pitchFamily="34" charset="0"/>
                  <a:cs typeface="Segoe UI"/>
                </a:rPr>
                <a:t>Manage</a:t>
              </a:r>
            </a:p>
          </p:txBody>
        </p:sp>
        <p:sp>
          <p:nvSpPr>
            <p:cNvPr id="3079" name="BizOps">
              <a:extLst>
                <a:ext uri="{FF2B5EF4-FFF2-40B4-BE49-F238E27FC236}">
                  <a16:creationId xmlns:a16="http://schemas.microsoft.com/office/drawing/2014/main" id="{F59BD48C-178C-8FC9-AD9E-B94888496E79}"/>
                </a:ext>
              </a:extLst>
            </p:cNvPr>
            <p:cNvSpPr txBox="1"/>
            <p:nvPr/>
          </p:nvSpPr>
          <p:spPr>
            <a:xfrm rot="19607539">
              <a:off x="8128850" y="4841437"/>
              <a:ext cx="1583397" cy="582367"/>
            </a:xfrm>
            <a:prstGeom prst="rect">
              <a:avLst/>
            </a:prstGeom>
            <a:noFill/>
          </p:spPr>
          <p:txBody>
            <a:bodyPr spcFirstLastPara="1" wrap="none" lIns="0" tIns="0" rIns="0" bIns="0" numCol="1" rtlCol="0">
              <a:prstTxWarp prst="textArchDown">
                <a:avLst>
                  <a:gd name="adj" fmla="val 570344"/>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Segoe UI Semibold"/>
                  <a:ea typeface="Segoe UI" pitchFamily="34" charset="0"/>
                  <a:cs typeface="Segoe UI" pitchFamily="34" charset="0"/>
                </a:rPr>
                <a:t>Privacy and Legal</a:t>
              </a:r>
            </a:p>
          </p:txBody>
        </p:sp>
        <p:sp>
          <p:nvSpPr>
            <p:cNvPr id="3080" name="Deal">
              <a:extLst>
                <a:ext uri="{FF2B5EF4-FFF2-40B4-BE49-F238E27FC236}">
                  <a16:creationId xmlns:a16="http://schemas.microsoft.com/office/drawing/2014/main" id="{2D6A34AF-54C8-EC60-F775-419B1949AE95}"/>
                </a:ext>
              </a:extLst>
            </p:cNvPr>
            <p:cNvSpPr txBox="1"/>
            <p:nvPr/>
          </p:nvSpPr>
          <p:spPr>
            <a:xfrm rot="16200000">
              <a:off x="6075170" y="3303961"/>
              <a:ext cx="994524" cy="768869"/>
            </a:xfrm>
            <a:prstGeom prst="rect">
              <a:avLst/>
            </a:prstGeom>
            <a:noFill/>
          </p:spPr>
          <p:txBody>
            <a:bodyPr spcFirstLastPara="1" wrap="none" lIns="0" tIns="0" rIns="0" bIns="0" numCol="1" rtlCol="0">
              <a:prstTxWarp prst="textArchUp">
                <a:avLst>
                  <a:gd name="adj" fmla="val 9790734"/>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92" rtl="0" eaLnBrk="1" fontAlgn="auto" latinLnBrk="0" hangingPunct="1">
                <a:lnSpc>
                  <a:spcPts val="1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Segoe UI Semibold"/>
                  <a:ea typeface="Segoe UI" pitchFamily="34" charset="0"/>
                  <a:cs typeface="Segoe UI" pitchFamily="34" charset="0"/>
                </a:rPr>
                <a:t>Security</a:t>
              </a:r>
            </a:p>
            <a:p>
              <a:pPr marL="0" marR="0" lvl="0" indent="0" algn="ctr" defTabSz="914192" rtl="0" eaLnBrk="1" fontAlgn="auto" latinLnBrk="0" hangingPunct="1">
                <a:lnSpc>
                  <a:spcPts val="1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Semibold"/>
                <a:ea typeface="Segoe UI" pitchFamily="34" charset="0"/>
                <a:cs typeface="Segoe UI" pitchFamily="34" charset="0"/>
              </a:endParaRPr>
            </a:p>
          </p:txBody>
        </p:sp>
        <p:sp>
          <p:nvSpPr>
            <p:cNvPr id="3081" name="Block Arc 3080">
              <a:extLst>
                <a:ext uri="{FF2B5EF4-FFF2-40B4-BE49-F238E27FC236}">
                  <a16:creationId xmlns:a16="http://schemas.microsoft.com/office/drawing/2014/main" id="{329FE17B-F012-F070-A38E-75D393F4981D}"/>
                </a:ext>
              </a:extLst>
            </p:cNvPr>
            <p:cNvSpPr/>
            <p:nvPr/>
          </p:nvSpPr>
          <p:spPr bwMode="auto">
            <a:xfrm rot="19540120">
              <a:off x="5809126" y="1496867"/>
              <a:ext cx="4380708" cy="4404076"/>
            </a:xfrm>
            <a:prstGeom prst="blockArc">
              <a:avLst>
                <a:gd name="adj1" fmla="val 281407"/>
                <a:gd name="adj2" fmla="val 3582174"/>
                <a:gd name="adj3" fmla="val 9707"/>
              </a:avLst>
            </a:prstGeom>
            <a:solidFill>
              <a:srgbClr val="0B87DE"/>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vert" wrap="square" lIns="182854" tIns="146284" rIns="182854" bIns="14628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3B2E58"/>
                </a:solidFill>
                <a:effectLst/>
                <a:uLnTx/>
                <a:uFillTx/>
                <a:latin typeface="Aptos" panose="02110004020202020204"/>
                <a:ea typeface="Segoe UI" pitchFamily="34" charset="0"/>
                <a:cs typeface="Segoe UI" pitchFamily="34" charset="0"/>
              </a:endParaRPr>
            </a:p>
          </p:txBody>
        </p:sp>
        <p:sp>
          <p:nvSpPr>
            <p:cNvPr id="3082" name="Deal">
              <a:extLst>
                <a:ext uri="{FF2B5EF4-FFF2-40B4-BE49-F238E27FC236}">
                  <a16:creationId xmlns:a16="http://schemas.microsoft.com/office/drawing/2014/main" id="{0A526DE8-AC3A-C959-BCCE-5D68AC5F87C1}"/>
                </a:ext>
              </a:extLst>
            </p:cNvPr>
            <p:cNvSpPr txBox="1"/>
            <p:nvPr/>
          </p:nvSpPr>
          <p:spPr>
            <a:xfrm rot="5109030">
              <a:off x="8706211" y="3262242"/>
              <a:ext cx="1430091" cy="768869"/>
            </a:xfrm>
            <a:prstGeom prst="rect">
              <a:avLst/>
            </a:prstGeom>
            <a:noFill/>
          </p:spPr>
          <p:txBody>
            <a:bodyPr spcFirstLastPara="1" wrap="none" lIns="0" tIns="0" rIns="0" bIns="0" numCol="1" rtlCol="0">
              <a:prstTxWarp prst="textArchUp">
                <a:avLst>
                  <a:gd name="adj" fmla="val 9790734"/>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92" rtl="0" eaLnBrk="1" fontAlgn="auto" latinLnBrk="0" hangingPunct="1">
                <a:lnSpc>
                  <a:spcPts val="1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Segoe UI Semibold"/>
                  <a:ea typeface="Segoe UI" pitchFamily="34" charset="0"/>
                  <a:cs typeface="Segoe UI" pitchFamily="34" charset="0"/>
                </a:rPr>
                <a:t>Employee</a:t>
              </a:r>
            </a:p>
            <a:p>
              <a:pPr marL="0" marR="0" lvl="0" indent="0" algn="ctr" defTabSz="914192" rtl="0" eaLnBrk="1" fontAlgn="auto" latinLnBrk="0" hangingPunct="1">
                <a:lnSpc>
                  <a:spcPts val="1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Semibold"/>
                <a:ea typeface="Segoe UI" pitchFamily="34" charset="0"/>
                <a:cs typeface="Segoe UI" pitchFamily="34" charset="0"/>
              </a:endParaRPr>
            </a:p>
          </p:txBody>
        </p:sp>
      </p:grpSp>
    </p:spTree>
    <p:extLst>
      <p:ext uri="{BB962C8B-B14F-4D97-AF65-F5344CB8AC3E}">
        <p14:creationId xmlns:p14="http://schemas.microsoft.com/office/powerpoint/2010/main" val="17366372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A6D78-1FEB-FDDE-5F03-1C735702E1AD}"/>
              </a:ext>
            </a:extLst>
          </p:cNvPr>
          <p:cNvSpPr>
            <a:spLocks noGrp="1"/>
          </p:cNvSpPr>
          <p:nvPr>
            <p:ph type="title"/>
          </p:nvPr>
        </p:nvSpPr>
        <p:spPr>
          <a:xfrm>
            <a:off x="659219" y="10762"/>
            <a:ext cx="11025680" cy="1072072"/>
          </a:xfrm>
        </p:spPr>
        <p:txBody>
          <a:bodyPr/>
          <a:lstStyle/>
          <a:p>
            <a:r>
              <a:rPr lang="en-US"/>
              <a:t>Microsoft Digital Global Landscape</a:t>
            </a:r>
          </a:p>
        </p:txBody>
      </p:sp>
      <p:grpSp>
        <p:nvGrpSpPr>
          <p:cNvPr id="4" name="Group 3" descr="Globe">
            <a:extLst>
              <a:ext uri="{FF2B5EF4-FFF2-40B4-BE49-F238E27FC236}">
                <a16:creationId xmlns:a16="http://schemas.microsoft.com/office/drawing/2014/main" id="{F60632E7-F67B-475B-65D6-336847FFDA6C}"/>
              </a:ext>
            </a:extLst>
          </p:cNvPr>
          <p:cNvGrpSpPr/>
          <p:nvPr/>
        </p:nvGrpSpPr>
        <p:grpSpPr>
          <a:xfrm>
            <a:off x="3750526" y="1567066"/>
            <a:ext cx="4278874" cy="4278874"/>
            <a:chOff x="4213308" y="1778694"/>
            <a:chExt cx="4278874" cy="4278874"/>
          </a:xfrm>
          <a:solidFill>
            <a:schemeClr val="bg1"/>
          </a:solidFill>
        </p:grpSpPr>
        <p:sp>
          <p:nvSpPr>
            <p:cNvPr id="5" name="Oval 4">
              <a:extLst>
                <a:ext uri="{FF2B5EF4-FFF2-40B4-BE49-F238E27FC236}">
                  <a16:creationId xmlns:a16="http://schemas.microsoft.com/office/drawing/2014/main" id="{52072A77-B7A3-47AC-4B55-C4C08F67119C}"/>
                </a:ext>
              </a:extLst>
            </p:cNvPr>
            <p:cNvSpPr/>
            <p:nvPr/>
          </p:nvSpPr>
          <p:spPr>
            <a:xfrm>
              <a:off x="4213308" y="1778694"/>
              <a:ext cx="4278874" cy="4278874"/>
            </a:xfrm>
            <a:prstGeom prst="ellipse">
              <a:avLst/>
            </a:prstGeom>
            <a:solidFill>
              <a:srgbClr val="000000"/>
            </a:solidFill>
            <a:ln>
              <a:solidFill>
                <a:srgbClr val="50E6FF"/>
              </a:solidFill>
            </a:ln>
          </p:spPr>
          <p:txBody>
            <a:bodyPr wrap="square" lIns="640080" tIns="640080" rIns="0" bIns="0" anchor="t" anchorCtr="0">
              <a:noAutofit/>
            </a:bodyPr>
            <a:lstStyle/>
            <a:p>
              <a:pPr marL="0" marR="0" lvl="0" indent="0" algn="l" defTabSz="914192" rtl="0" eaLnBrk="1" fontAlgn="auto" latinLnBrk="0" hangingPunct="1">
                <a:lnSpc>
                  <a:spcPct val="100000"/>
                </a:lnSpc>
                <a:spcBef>
                  <a:spcPts val="0"/>
                </a:spcBef>
                <a:spcAft>
                  <a:spcPts val="60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mn-ea"/>
                <a:cs typeface="+mn-cs"/>
              </a:endParaRPr>
            </a:p>
          </p:txBody>
        </p:sp>
        <p:sp>
          <p:nvSpPr>
            <p:cNvPr id="6" name="globe_4" title="Icon of the earth">
              <a:extLst>
                <a:ext uri="{FF2B5EF4-FFF2-40B4-BE49-F238E27FC236}">
                  <a16:creationId xmlns:a16="http://schemas.microsoft.com/office/drawing/2014/main" id="{7515D05A-5FB2-1CE6-5A3B-B50BE4F920E0}"/>
                </a:ext>
              </a:extLst>
            </p:cNvPr>
            <p:cNvSpPr>
              <a:spLocks noChangeAspect="1" noEditPoints="1"/>
            </p:cNvSpPr>
            <p:nvPr/>
          </p:nvSpPr>
          <p:spPr bwMode="auto">
            <a:xfrm>
              <a:off x="5352701" y="2147109"/>
              <a:ext cx="910832" cy="922267"/>
            </a:xfrm>
            <a:custGeom>
              <a:avLst/>
              <a:gdLst>
                <a:gd name="T0" fmla="*/ 0 w 332"/>
                <a:gd name="T1" fmla="*/ 167 h 333"/>
                <a:gd name="T2" fmla="*/ 36 w 332"/>
                <a:gd name="T3" fmla="*/ 63 h 333"/>
                <a:gd name="T4" fmla="*/ 166 w 332"/>
                <a:gd name="T5" fmla="*/ 0 h 333"/>
                <a:gd name="T6" fmla="*/ 332 w 332"/>
                <a:gd name="T7" fmla="*/ 167 h 333"/>
                <a:gd name="T8" fmla="*/ 166 w 332"/>
                <a:gd name="T9" fmla="*/ 333 h 333"/>
                <a:gd name="T10" fmla="*/ 0 w 332"/>
                <a:gd name="T11" fmla="*/ 167 h 333"/>
                <a:gd name="T12" fmla="*/ 89 w 332"/>
                <a:gd name="T13" fmla="*/ 314 h 333"/>
                <a:gd name="T14" fmla="*/ 102 w 332"/>
                <a:gd name="T15" fmla="*/ 299 h 333"/>
                <a:gd name="T16" fmla="*/ 98 w 332"/>
                <a:gd name="T17" fmla="*/ 272 h 333"/>
                <a:gd name="T18" fmla="*/ 72 w 332"/>
                <a:gd name="T19" fmla="*/ 255 h 333"/>
                <a:gd name="T20" fmla="*/ 38 w 332"/>
                <a:gd name="T21" fmla="*/ 255 h 333"/>
                <a:gd name="T22" fmla="*/ 21 w 332"/>
                <a:gd name="T23" fmla="*/ 217 h 333"/>
                <a:gd name="T24" fmla="*/ 38 w 332"/>
                <a:gd name="T25" fmla="*/ 168 h 333"/>
                <a:gd name="T26" fmla="*/ 58 w 332"/>
                <a:gd name="T27" fmla="*/ 167 h 333"/>
                <a:gd name="T28" fmla="*/ 80 w 332"/>
                <a:gd name="T29" fmla="*/ 193 h 333"/>
                <a:gd name="T30" fmla="*/ 102 w 332"/>
                <a:gd name="T31" fmla="*/ 182 h 333"/>
                <a:gd name="T32" fmla="*/ 93 w 332"/>
                <a:gd name="T33" fmla="*/ 156 h 333"/>
                <a:gd name="T34" fmla="*/ 101 w 332"/>
                <a:gd name="T35" fmla="*/ 124 h 333"/>
                <a:gd name="T36" fmla="*/ 145 w 332"/>
                <a:gd name="T37" fmla="*/ 80 h 333"/>
                <a:gd name="T38" fmla="*/ 119 w 332"/>
                <a:gd name="T39" fmla="*/ 47 h 333"/>
                <a:gd name="T40" fmla="*/ 101 w 332"/>
                <a:gd name="T41" fmla="*/ 68 h 333"/>
                <a:gd name="T42" fmla="*/ 32 w 332"/>
                <a:gd name="T43" fmla="*/ 68 h 333"/>
                <a:gd name="T44" fmla="*/ 251 w 332"/>
                <a:gd name="T45" fmla="*/ 24 h 333"/>
                <a:gd name="T46" fmla="*/ 187 w 332"/>
                <a:gd name="T47" fmla="*/ 56 h 333"/>
                <a:gd name="T48" fmla="*/ 201 w 332"/>
                <a:gd name="T49" fmla="*/ 92 h 333"/>
                <a:gd name="T50" fmla="*/ 235 w 332"/>
                <a:gd name="T51" fmla="*/ 92 h 333"/>
                <a:gd name="T52" fmla="*/ 219 w 332"/>
                <a:gd name="T53" fmla="*/ 115 h 333"/>
                <a:gd name="T54" fmla="*/ 187 w 332"/>
                <a:gd name="T55" fmla="*/ 130 h 333"/>
                <a:gd name="T56" fmla="*/ 161 w 332"/>
                <a:gd name="T57" fmla="*/ 168 h 333"/>
                <a:gd name="T58" fmla="*/ 169 w 332"/>
                <a:gd name="T59" fmla="*/ 204 h 333"/>
                <a:gd name="T60" fmla="*/ 206 w 332"/>
                <a:gd name="T61" fmla="*/ 225 h 333"/>
                <a:gd name="T62" fmla="*/ 218 w 332"/>
                <a:gd name="T63" fmla="*/ 212 h 333"/>
                <a:gd name="T64" fmla="*/ 229 w 332"/>
                <a:gd name="T65" fmla="*/ 244 h 333"/>
                <a:gd name="T66" fmla="*/ 217 w 332"/>
                <a:gd name="T67" fmla="*/ 289 h 333"/>
                <a:gd name="T68" fmla="*/ 245 w 332"/>
                <a:gd name="T69" fmla="*/ 276 h 333"/>
                <a:gd name="T70" fmla="*/ 259 w 332"/>
                <a:gd name="T71" fmla="*/ 256 h 333"/>
                <a:gd name="T72" fmla="*/ 259 w 332"/>
                <a:gd name="T73" fmla="*/ 168 h 333"/>
                <a:gd name="T74" fmla="*/ 239 w 332"/>
                <a:gd name="T75" fmla="*/ 137 h 333"/>
                <a:gd name="T76" fmla="*/ 259 w 332"/>
                <a:gd name="T77" fmla="*/ 124 h 333"/>
                <a:gd name="T78" fmla="*/ 284 w 332"/>
                <a:gd name="T79" fmla="*/ 137 h 333"/>
                <a:gd name="T80" fmla="*/ 306 w 332"/>
                <a:gd name="T81" fmla="*/ 170 h 333"/>
                <a:gd name="T82" fmla="*/ 306 w 332"/>
                <a:gd name="T83" fmla="*/ 186 h 333"/>
                <a:gd name="T84" fmla="*/ 332 w 332"/>
                <a:gd name="T85" fmla="*/ 18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2" h="333">
                  <a:moveTo>
                    <a:pt x="0" y="167"/>
                  </a:moveTo>
                  <a:cubicBezTo>
                    <a:pt x="0" y="128"/>
                    <a:pt x="13" y="92"/>
                    <a:pt x="36" y="63"/>
                  </a:cubicBezTo>
                  <a:cubicBezTo>
                    <a:pt x="66" y="25"/>
                    <a:pt x="113" y="0"/>
                    <a:pt x="166" y="0"/>
                  </a:cubicBezTo>
                  <a:cubicBezTo>
                    <a:pt x="258" y="0"/>
                    <a:pt x="332" y="75"/>
                    <a:pt x="332" y="167"/>
                  </a:cubicBezTo>
                  <a:cubicBezTo>
                    <a:pt x="332" y="258"/>
                    <a:pt x="258" y="333"/>
                    <a:pt x="166" y="333"/>
                  </a:cubicBezTo>
                  <a:cubicBezTo>
                    <a:pt x="74" y="333"/>
                    <a:pt x="0" y="258"/>
                    <a:pt x="0" y="167"/>
                  </a:cubicBezTo>
                  <a:close/>
                  <a:moveTo>
                    <a:pt x="89" y="314"/>
                  </a:moveTo>
                  <a:cubicBezTo>
                    <a:pt x="102" y="299"/>
                    <a:pt x="102" y="299"/>
                    <a:pt x="102" y="299"/>
                  </a:cubicBezTo>
                  <a:cubicBezTo>
                    <a:pt x="98" y="272"/>
                    <a:pt x="98" y="272"/>
                    <a:pt x="98" y="272"/>
                  </a:cubicBezTo>
                  <a:cubicBezTo>
                    <a:pt x="72" y="255"/>
                    <a:pt x="72" y="255"/>
                    <a:pt x="72" y="255"/>
                  </a:cubicBezTo>
                  <a:cubicBezTo>
                    <a:pt x="38" y="255"/>
                    <a:pt x="38" y="255"/>
                    <a:pt x="38" y="255"/>
                  </a:cubicBezTo>
                  <a:cubicBezTo>
                    <a:pt x="21" y="217"/>
                    <a:pt x="21" y="217"/>
                    <a:pt x="21" y="217"/>
                  </a:cubicBezTo>
                  <a:cubicBezTo>
                    <a:pt x="38" y="168"/>
                    <a:pt x="38" y="168"/>
                    <a:pt x="38" y="168"/>
                  </a:cubicBezTo>
                  <a:cubicBezTo>
                    <a:pt x="58" y="167"/>
                    <a:pt x="58" y="167"/>
                    <a:pt x="58" y="167"/>
                  </a:cubicBezTo>
                  <a:cubicBezTo>
                    <a:pt x="80" y="193"/>
                    <a:pt x="80" y="193"/>
                    <a:pt x="80" y="193"/>
                  </a:cubicBezTo>
                  <a:cubicBezTo>
                    <a:pt x="102" y="182"/>
                    <a:pt x="102" y="182"/>
                    <a:pt x="102" y="182"/>
                  </a:cubicBezTo>
                  <a:cubicBezTo>
                    <a:pt x="93" y="156"/>
                    <a:pt x="93" y="156"/>
                    <a:pt x="93" y="156"/>
                  </a:cubicBezTo>
                  <a:cubicBezTo>
                    <a:pt x="101" y="124"/>
                    <a:pt x="101" y="124"/>
                    <a:pt x="101" y="124"/>
                  </a:cubicBezTo>
                  <a:cubicBezTo>
                    <a:pt x="145" y="80"/>
                    <a:pt x="145" y="80"/>
                    <a:pt x="145" y="80"/>
                  </a:cubicBezTo>
                  <a:cubicBezTo>
                    <a:pt x="119" y="47"/>
                    <a:pt x="119" y="47"/>
                    <a:pt x="119" y="47"/>
                  </a:cubicBezTo>
                  <a:cubicBezTo>
                    <a:pt x="101" y="68"/>
                    <a:pt x="101" y="68"/>
                    <a:pt x="101" y="68"/>
                  </a:cubicBezTo>
                  <a:cubicBezTo>
                    <a:pt x="32" y="68"/>
                    <a:pt x="32" y="68"/>
                    <a:pt x="32" y="68"/>
                  </a:cubicBezTo>
                  <a:moveTo>
                    <a:pt x="251" y="24"/>
                  </a:moveTo>
                  <a:cubicBezTo>
                    <a:pt x="187" y="56"/>
                    <a:pt x="187" y="56"/>
                    <a:pt x="187" y="56"/>
                  </a:cubicBezTo>
                  <a:cubicBezTo>
                    <a:pt x="201" y="92"/>
                    <a:pt x="201" y="92"/>
                    <a:pt x="201" y="92"/>
                  </a:cubicBezTo>
                  <a:cubicBezTo>
                    <a:pt x="235" y="92"/>
                    <a:pt x="235" y="92"/>
                    <a:pt x="235" y="92"/>
                  </a:cubicBezTo>
                  <a:cubicBezTo>
                    <a:pt x="219" y="115"/>
                    <a:pt x="219" y="115"/>
                    <a:pt x="219" y="115"/>
                  </a:cubicBezTo>
                  <a:cubicBezTo>
                    <a:pt x="187" y="130"/>
                    <a:pt x="187" y="130"/>
                    <a:pt x="187" y="130"/>
                  </a:cubicBezTo>
                  <a:cubicBezTo>
                    <a:pt x="161" y="168"/>
                    <a:pt x="161" y="168"/>
                    <a:pt x="161" y="168"/>
                  </a:cubicBezTo>
                  <a:cubicBezTo>
                    <a:pt x="169" y="204"/>
                    <a:pt x="169" y="204"/>
                    <a:pt x="169" y="204"/>
                  </a:cubicBezTo>
                  <a:cubicBezTo>
                    <a:pt x="206" y="225"/>
                    <a:pt x="206" y="225"/>
                    <a:pt x="206" y="225"/>
                  </a:cubicBezTo>
                  <a:cubicBezTo>
                    <a:pt x="218" y="212"/>
                    <a:pt x="218" y="212"/>
                    <a:pt x="218" y="212"/>
                  </a:cubicBezTo>
                  <a:cubicBezTo>
                    <a:pt x="229" y="244"/>
                    <a:pt x="229" y="244"/>
                    <a:pt x="229" y="244"/>
                  </a:cubicBezTo>
                  <a:cubicBezTo>
                    <a:pt x="217" y="289"/>
                    <a:pt x="217" y="289"/>
                    <a:pt x="217" y="289"/>
                  </a:cubicBezTo>
                  <a:cubicBezTo>
                    <a:pt x="245" y="276"/>
                    <a:pt x="245" y="276"/>
                    <a:pt x="245" y="276"/>
                  </a:cubicBezTo>
                  <a:cubicBezTo>
                    <a:pt x="259" y="256"/>
                    <a:pt x="259" y="256"/>
                    <a:pt x="259" y="256"/>
                  </a:cubicBezTo>
                  <a:cubicBezTo>
                    <a:pt x="259" y="168"/>
                    <a:pt x="259" y="168"/>
                    <a:pt x="259" y="168"/>
                  </a:cubicBezTo>
                  <a:cubicBezTo>
                    <a:pt x="239" y="137"/>
                    <a:pt x="239" y="137"/>
                    <a:pt x="239" y="137"/>
                  </a:cubicBezTo>
                  <a:cubicBezTo>
                    <a:pt x="259" y="124"/>
                    <a:pt x="259" y="124"/>
                    <a:pt x="259" y="124"/>
                  </a:cubicBezTo>
                  <a:cubicBezTo>
                    <a:pt x="284" y="137"/>
                    <a:pt x="284" y="137"/>
                    <a:pt x="284" y="137"/>
                  </a:cubicBezTo>
                  <a:cubicBezTo>
                    <a:pt x="306" y="170"/>
                    <a:pt x="306" y="170"/>
                    <a:pt x="306" y="170"/>
                  </a:cubicBezTo>
                  <a:cubicBezTo>
                    <a:pt x="306" y="186"/>
                    <a:pt x="306" y="186"/>
                    <a:pt x="306" y="186"/>
                  </a:cubicBezTo>
                  <a:cubicBezTo>
                    <a:pt x="332" y="181"/>
                    <a:pt x="332" y="181"/>
                    <a:pt x="332" y="181"/>
                  </a:cubicBezTo>
                </a:path>
              </a:pathLst>
            </a:custGeom>
            <a:solidFill>
              <a:srgbClr val="091F2C"/>
            </a:solidFill>
            <a:ln w="19050" cap="sq">
              <a:solidFill>
                <a:srgbClr val="0070C0"/>
              </a:solid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7" name="TextBox 6">
              <a:extLst>
                <a:ext uri="{FF2B5EF4-FFF2-40B4-BE49-F238E27FC236}">
                  <a16:creationId xmlns:a16="http://schemas.microsoft.com/office/drawing/2014/main" id="{BEE229DA-60DE-2713-A735-E886C688B9B9}"/>
                </a:ext>
              </a:extLst>
            </p:cNvPr>
            <p:cNvSpPr txBox="1"/>
            <p:nvPr/>
          </p:nvSpPr>
          <p:spPr>
            <a:xfrm>
              <a:off x="4778492" y="3099453"/>
              <a:ext cx="3091123" cy="1954381"/>
            </a:xfrm>
            <a:prstGeom prst="rect">
              <a:avLst/>
            </a:prstGeom>
            <a:noFill/>
          </p:spPr>
          <p:txBody>
            <a:bodyPr wrap="square" lIns="91440" tIns="45720" rIns="91440" bIns="45720" anchor="t">
              <a:spAutoFit/>
            </a:bodyPr>
            <a:lstStyle/>
            <a:p>
              <a:pPr marL="0" marR="0" lvl="0" indent="0" algn="l" defTabSz="914016" rtl="0" eaLnBrk="1" fontAlgn="auto" latinLnBrk="0" hangingPunct="1">
                <a:lnSpc>
                  <a:spcPct val="100000"/>
                </a:lnSpc>
                <a:spcBef>
                  <a:spcPts val="0"/>
                </a:spcBef>
                <a:spcAft>
                  <a:spcPts val="600"/>
                </a:spcAft>
                <a:buClrTx/>
                <a:buSzTx/>
                <a:buFontTx/>
                <a:buNone/>
                <a:tabLst/>
                <a:defRPr/>
              </a:pPr>
              <a:r>
                <a:rPr kumimoji="0" lang="en-US" sz="1600" b="1" i="0" u="none" strike="noStrike" kern="0" cap="none" spc="0" normalizeH="0" baseline="0" noProof="0">
                  <a:ln>
                    <a:noFill/>
                  </a:ln>
                  <a:solidFill>
                    <a:srgbClr val="FFFFFF"/>
                  </a:solidFill>
                  <a:effectLst/>
                  <a:uLnTx/>
                  <a:uFillTx/>
                  <a:latin typeface="Segoe UI Semibold"/>
                  <a:ea typeface="+mn-ea"/>
                  <a:cs typeface="+mn-cs"/>
                </a:rPr>
                <a:t>Employees</a:t>
              </a:r>
              <a:r>
                <a:rPr kumimoji="0" lang="en-US" sz="1600" b="0" i="0" u="none" strike="noStrike" kern="0" cap="none" spc="0" normalizeH="0" baseline="0" noProof="0">
                  <a:ln>
                    <a:noFill/>
                  </a:ln>
                  <a:solidFill>
                    <a:srgbClr val="FFFFFF"/>
                  </a:solidFill>
                  <a:effectLst/>
                  <a:uLnTx/>
                  <a:uFillTx/>
                  <a:latin typeface="Segoe UI Semibold"/>
                  <a:ea typeface="+mn-ea"/>
                  <a:cs typeface="+mn-cs"/>
                </a:rPr>
                <a:t>: ~220,000</a:t>
              </a:r>
            </a:p>
            <a:p>
              <a:pPr marL="0" marR="0" lvl="0" indent="0" algn="l" defTabSz="914016" rtl="0" eaLnBrk="1" fontAlgn="auto" latinLnBrk="0" hangingPunct="1">
                <a:lnSpc>
                  <a:spcPct val="100000"/>
                </a:lnSpc>
                <a:spcBef>
                  <a:spcPts val="0"/>
                </a:spcBef>
                <a:spcAft>
                  <a:spcPts val="600"/>
                </a:spcAft>
                <a:buClrTx/>
                <a:buSzTx/>
                <a:buFontTx/>
                <a:buNone/>
                <a:tabLst/>
                <a:defRPr/>
              </a:pPr>
              <a:r>
                <a:rPr kumimoji="0" lang="en-US" sz="1600" b="1" i="0" u="none" strike="noStrike" kern="0" cap="none" spc="0" normalizeH="0" baseline="0" noProof="0">
                  <a:ln>
                    <a:noFill/>
                  </a:ln>
                  <a:solidFill>
                    <a:srgbClr val="FFFFFF"/>
                  </a:solidFill>
                  <a:effectLst/>
                  <a:uLnTx/>
                  <a:uFillTx/>
                  <a:latin typeface="Segoe UI Semibold"/>
                  <a:ea typeface="+mn-ea"/>
                  <a:cs typeface="+mn-cs"/>
                </a:rPr>
                <a:t>Vendors: </a:t>
              </a:r>
              <a:r>
                <a:rPr kumimoji="0" lang="en-US" sz="1600" b="0" i="0" u="none" strike="noStrike" kern="0" cap="none" spc="0" normalizeH="0" baseline="0" noProof="0">
                  <a:ln>
                    <a:noFill/>
                  </a:ln>
                  <a:solidFill>
                    <a:srgbClr val="FFFFFF"/>
                  </a:solidFill>
                  <a:effectLst/>
                  <a:uLnTx/>
                  <a:uFillTx/>
                  <a:latin typeface="Segoe UI Semibold"/>
                  <a:ea typeface="+mn-ea"/>
                  <a:cs typeface="+mn-cs"/>
                </a:rPr>
                <a:t>~105,000</a:t>
              </a:r>
            </a:p>
            <a:p>
              <a:pPr marL="0" marR="0" lvl="0" indent="0" algn="l" defTabSz="914016" rtl="0" eaLnBrk="1" fontAlgn="auto" latinLnBrk="0" hangingPunct="1">
                <a:lnSpc>
                  <a:spcPct val="100000"/>
                </a:lnSpc>
                <a:spcBef>
                  <a:spcPts val="0"/>
                </a:spcBef>
                <a:spcAft>
                  <a:spcPts val="600"/>
                </a:spcAft>
                <a:buClrTx/>
                <a:buSzTx/>
                <a:buFontTx/>
                <a:buNone/>
                <a:tabLst/>
                <a:defRPr/>
              </a:pPr>
              <a:r>
                <a:rPr kumimoji="0" lang="en-US" sz="1600" b="1" i="0" u="none" strike="noStrike" kern="0" cap="none" spc="0" normalizeH="0" baseline="0" noProof="0">
                  <a:ln>
                    <a:noFill/>
                  </a:ln>
                  <a:solidFill>
                    <a:srgbClr val="FFFFFF"/>
                  </a:solidFill>
                  <a:effectLst/>
                  <a:uLnTx/>
                  <a:uFillTx/>
                  <a:latin typeface="Segoe UI Semibold"/>
                  <a:ea typeface="+mn-ea"/>
                  <a:cs typeface="+mn-cs"/>
                </a:rPr>
                <a:t>Guests: </a:t>
              </a:r>
              <a:r>
                <a:rPr kumimoji="0" lang="en-US" sz="1600" b="0" i="0" u="none" strike="noStrike" kern="0" cap="none" spc="0" normalizeH="0" baseline="0" noProof="0">
                  <a:ln>
                    <a:noFill/>
                  </a:ln>
                  <a:solidFill>
                    <a:srgbClr val="FFFFFF"/>
                  </a:solidFill>
                  <a:effectLst/>
                  <a:uLnTx/>
                  <a:uFillTx/>
                  <a:latin typeface="Segoe UI Semibold"/>
                  <a:ea typeface="+mn-ea"/>
                  <a:cs typeface="+mn-cs"/>
                </a:rPr>
                <a:t>~700,000</a:t>
              </a:r>
            </a:p>
            <a:p>
              <a:pPr marL="0" marR="0" lvl="0" indent="0" algn="l" defTabSz="914016" rtl="0" eaLnBrk="1" fontAlgn="auto" latinLnBrk="0" hangingPunct="1">
                <a:lnSpc>
                  <a:spcPct val="100000"/>
                </a:lnSpc>
                <a:spcBef>
                  <a:spcPts val="0"/>
                </a:spcBef>
                <a:spcAft>
                  <a:spcPts val="600"/>
                </a:spcAft>
                <a:buClrTx/>
                <a:buSzTx/>
                <a:buFontTx/>
                <a:buNone/>
                <a:tabLst/>
                <a:defRPr/>
              </a:pPr>
              <a:r>
                <a:rPr kumimoji="0" lang="en-US" sz="1600" b="1" i="0" u="none" strike="noStrike" kern="0" cap="none" spc="0" normalizeH="0" baseline="0" noProof="0">
                  <a:ln>
                    <a:noFill/>
                  </a:ln>
                  <a:solidFill>
                    <a:srgbClr val="FFFFFF"/>
                  </a:solidFill>
                  <a:effectLst/>
                  <a:uLnTx/>
                  <a:uFillTx/>
                  <a:latin typeface="Segoe UI Semibold"/>
                  <a:ea typeface="+mn-ea"/>
                  <a:cs typeface="+mn-cs"/>
                </a:rPr>
                <a:t>Geography</a:t>
              </a:r>
              <a:r>
                <a:rPr kumimoji="0" lang="en-US" sz="1600" b="0" i="0" u="none" strike="noStrike" kern="0" cap="none" spc="0" normalizeH="0" baseline="0" noProof="0">
                  <a:ln>
                    <a:noFill/>
                  </a:ln>
                  <a:solidFill>
                    <a:srgbClr val="FFFFFF"/>
                  </a:solidFill>
                  <a:effectLst/>
                  <a:uLnTx/>
                  <a:uFillTx/>
                  <a:latin typeface="Segoe UI Semibold"/>
                  <a:ea typeface="+mn-ea"/>
                  <a:cs typeface="+mn-cs"/>
                </a:rPr>
                <a:t>: 108 Countries</a:t>
              </a:r>
            </a:p>
            <a:p>
              <a:pPr marL="0" marR="0" lvl="0" indent="0" algn="l" defTabSz="914016" rtl="0" eaLnBrk="1" fontAlgn="auto" latinLnBrk="0" hangingPunct="1">
                <a:lnSpc>
                  <a:spcPct val="100000"/>
                </a:lnSpc>
                <a:spcBef>
                  <a:spcPts val="0"/>
                </a:spcBef>
                <a:spcAft>
                  <a:spcPts val="600"/>
                </a:spcAft>
                <a:buClrTx/>
                <a:buSzTx/>
                <a:buFontTx/>
                <a:buNone/>
                <a:tabLst/>
                <a:defRPr/>
              </a:pPr>
              <a:r>
                <a:rPr kumimoji="0" lang="en-US" sz="1600" b="1" i="0" u="none" strike="noStrike" kern="0" cap="none" spc="0" normalizeH="0" baseline="0" noProof="0">
                  <a:ln>
                    <a:noFill/>
                  </a:ln>
                  <a:solidFill>
                    <a:srgbClr val="FFFFFF"/>
                  </a:solidFill>
                  <a:effectLst/>
                  <a:uLnTx/>
                  <a:uFillTx/>
                  <a:latin typeface="Segoe UI Semibold"/>
                  <a:ea typeface="+mn-ea"/>
                  <a:cs typeface="+mn-cs"/>
                </a:rPr>
                <a:t>Physical Buildings</a:t>
              </a:r>
              <a:r>
                <a:rPr kumimoji="0" lang="en-US" sz="1600" b="0" i="0" u="none" strike="noStrike" kern="0" cap="none" spc="0" normalizeH="0" baseline="0" noProof="0">
                  <a:ln>
                    <a:noFill/>
                  </a:ln>
                  <a:solidFill>
                    <a:srgbClr val="FFFFFF"/>
                  </a:solidFill>
                  <a:effectLst/>
                  <a:uLnTx/>
                  <a:uFillTx/>
                  <a:latin typeface="Segoe UI Semibold"/>
                  <a:ea typeface="+mn-ea"/>
                  <a:cs typeface="+mn-cs"/>
                </a:rPr>
                <a:t>: 627 globally</a:t>
              </a:r>
            </a:p>
            <a:p>
              <a:pPr marL="0" marR="0" lvl="0" indent="0" algn="l" defTabSz="914016" rtl="0" eaLnBrk="1" fontAlgn="auto"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a:ln>
                    <a:noFill/>
                  </a:ln>
                  <a:solidFill>
                    <a:srgbClr val="FFFFFF"/>
                  </a:solidFill>
                  <a:effectLst/>
                  <a:uLnTx/>
                  <a:uFillTx/>
                  <a:latin typeface="Segoe UI Semibold"/>
                  <a:ea typeface="+mn-ea"/>
                  <a:cs typeface="+mn-cs"/>
                </a:rPr>
                <a:t>A/V Supported Rooms: 14,000</a:t>
              </a:r>
            </a:p>
          </p:txBody>
        </p:sp>
      </p:grpSp>
      <p:sp>
        <p:nvSpPr>
          <p:cNvPr id="8" name="Oval 7">
            <a:extLst>
              <a:ext uri="{FF2B5EF4-FFF2-40B4-BE49-F238E27FC236}">
                <a16:creationId xmlns:a16="http://schemas.microsoft.com/office/drawing/2014/main" id="{42C9DBFD-6045-ACAD-4BA1-7F8F850313B8}"/>
              </a:ext>
              <a:ext uri="{C183D7F6-B498-43B3-948B-1728B52AA6E4}">
                <adec:decorative xmlns:adec="http://schemas.microsoft.com/office/drawing/2017/decorative" val="1"/>
              </a:ext>
            </a:extLst>
          </p:cNvPr>
          <p:cNvSpPr/>
          <p:nvPr/>
        </p:nvSpPr>
        <p:spPr bwMode="auto">
          <a:xfrm>
            <a:off x="3517858" y="1348010"/>
            <a:ext cx="4736050" cy="4800010"/>
          </a:xfrm>
          <a:prstGeom prst="ellipse">
            <a:avLst/>
          </a:prstGeom>
          <a:noFill/>
          <a:ln w="28575">
            <a:solidFill>
              <a:srgbClr val="50E6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9" name="Group 8">
            <a:extLst>
              <a:ext uri="{FF2B5EF4-FFF2-40B4-BE49-F238E27FC236}">
                <a16:creationId xmlns:a16="http://schemas.microsoft.com/office/drawing/2014/main" id="{334E10F8-578B-8F3E-3DB6-68F211616AA5}"/>
              </a:ext>
              <a:ext uri="{C183D7F6-B498-43B3-948B-1728B52AA6E4}">
                <adec:decorative xmlns:adec="http://schemas.microsoft.com/office/drawing/2017/decorative" val="1"/>
              </a:ext>
            </a:extLst>
          </p:cNvPr>
          <p:cNvGrpSpPr/>
          <p:nvPr/>
        </p:nvGrpSpPr>
        <p:grpSpPr>
          <a:xfrm>
            <a:off x="1981481" y="1020538"/>
            <a:ext cx="3618051" cy="505490"/>
            <a:chOff x="2623999" y="1129625"/>
            <a:chExt cx="3618051" cy="505490"/>
          </a:xfrm>
        </p:grpSpPr>
        <p:sp>
          <p:nvSpPr>
            <p:cNvPr id="10" name="Rectangle 9">
              <a:extLst>
                <a:ext uri="{FF2B5EF4-FFF2-40B4-BE49-F238E27FC236}">
                  <a16:creationId xmlns:a16="http://schemas.microsoft.com/office/drawing/2014/main" id="{0AEFFEC7-6860-4EAF-456A-B1A4D676E6A2}"/>
                </a:ext>
              </a:extLst>
            </p:cNvPr>
            <p:cNvSpPr/>
            <p:nvPr/>
          </p:nvSpPr>
          <p:spPr>
            <a:xfrm>
              <a:off x="2623999" y="1196660"/>
              <a:ext cx="2981701" cy="332399"/>
            </a:xfrm>
            <a:prstGeom prst="rect">
              <a:avLst/>
            </a:prstGeom>
          </p:spPr>
          <p:txBody>
            <a:bodyPr wrap="square" lIns="0" tIns="0" rIns="0" bIns="0" anchor="t">
              <a:spAutoFit/>
            </a:bodyPr>
            <a:lstStyle/>
            <a:p>
              <a:pPr marL="0" marR="0" lvl="0" indent="0" algn="r" defTabSz="914192"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50E6FF"/>
                  </a:solidFill>
                  <a:effectLst/>
                  <a:uLnTx/>
                  <a:uFillTx/>
                  <a:latin typeface="Segoe UI Semibold"/>
                  <a:ea typeface="+mn-ea"/>
                  <a:cs typeface="+mn-cs"/>
                </a:rPr>
                <a:t>830 million </a:t>
              </a:r>
              <a:br>
                <a:rPr kumimoji="0" lang="en-US" sz="1200" b="0" i="0" u="none" strike="noStrike" kern="0" cap="none" spc="0" normalizeH="0" baseline="0" noProof="0">
                  <a:ln>
                    <a:noFill/>
                  </a:ln>
                  <a:solidFill>
                    <a:srgbClr val="FFFFFF"/>
                  </a:solidFill>
                  <a:effectLst/>
                  <a:uLnTx/>
                  <a:uFillTx/>
                  <a:latin typeface="Segoe UI Semibold"/>
                  <a:ea typeface="+mn-ea"/>
                  <a:cs typeface="+mn-cs"/>
                </a:rPr>
              </a:br>
              <a:r>
                <a:rPr kumimoji="0" lang="en-US" sz="1200" b="0" i="0" u="none" strike="noStrike" kern="0" cap="none" spc="0" normalizeH="0" baseline="0" noProof="0">
                  <a:ln>
                    <a:noFill/>
                  </a:ln>
                  <a:solidFill>
                    <a:srgbClr val="FFFFFF"/>
                  </a:solidFill>
                  <a:effectLst/>
                  <a:uLnTx/>
                  <a:uFillTx/>
                  <a:latin typeface="Segoe UI"/>
                  <a:ea typeface="+mn-ea"/>
                  <a:cs typeface="+mn-cs"/>
                </a:rPr>
                <a:t>Team audio minutes per month</a:t>
              </a: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grpSp>
          <p:nvGrpSpPr>
            <p:cNvPr id="11" name="Group 10">
              <a:extLst>
                <a:ext uri="{FF2B5EF4-FFF2-40B4-BE49-F238E27FC236}">
                  <a16:creationId xmlns:a16="http://schemas.microsoft.com/office/drawing/2014/main" id="{9CFEDA33-F151-C97A-105E-74BA63898E59}"/>
                </a:ext>
              </a:extLst>
            </p:cNvPr>
            <p:cNvGrpSpPr/>
            <p:nvPr/>
          </p:nvGrpSpPr>
          <p:grpSpPr>
            <a:xfrm>
              <a:off x="5736560" y="1129625"/>
              <a:ext cx="505490" cy="505490"/>
              <a:chOff x="5062414" y="1403453"/>
              <a:chExt cx="677247" cy="677247"/>
            </a:xfrm>
          </p:grpSpPr>
          <p:sp>
            <p:nvSpPr>
              <p:cNvPr id="12" name="Oval 11">
                <a:extLst>
                  <a:ext uri="{FF2B5EF4-FFF2-40B4-BE49-F238E27FC236}">
                    <a16:creationId xmlns:a16="http://schemas.microsoft.com/office/drawing/2014/main" id="{A7D9FBD6-FC7F-A8FF-7F7D-229A28340D80}"/>
                  </a:ext>
                </a:extLst>
              </p:cNvPr>
              <p:cNvSpPr/>
              <p:nvPr/>
            </p:nvSpPr>
            <p:spPr bwMode="auto">
              <a:xfrm>
                <a:off x="5062414" y="1403453"/>
                <a:ext cx="677247" cy="677247"/>
              </a:xfrm>
              <a:prstGeom prst="ellipse">
                <a:avLst/>
              </a:prstGeom>
              <a:solidFill>
                <a:srgbClr val="091F2C"/>
              </a:solidFill>
              <a:ln w="19050">
                <a:solidFill>
                  <a:srgbClr val="50E6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3" name="Picture 12" descr="A picture containing object, clock, drawing&#10;&#10;Description automatically generated">
                <a:extLst>
                  <a:ext uri="{FF2B5EF4-FFF2-40B4-BE49-F238E27FC236}">
                    <a16:creationId xmlns:a16="http://schemas.microsoft.com/office/drawing/2014/main" id="{D7866B15-7EE2-D043-89B5-AC3541715FDF}"/>
                  </a:ext>
                </a:extLst>
              </p:cNvPr>
              <p:cNvPicPr>
                <a:picLocks noChangeAspect="1"/>
              </p:cNvPicPr>
              <p:nvPr/>
            </p:nvPicPr>
            <p:blipFill>
              <a:blip r:embed="rId3"/>
              <a:stretch>
                <a:fillRect/>
              </a:stretch>
            </p:blipFill>
            <p:spPr>
              <a:xfrm flipH="1">
                <a:off x="5193311" y="1554769"/>
                <a:ext cx="409171" cy="380531"/>
              </a:xfrm>
              <a:prstGeom prst="rect">
                <a:avLst/>
              </a:prstGeom>
            </p:spPr>
          </p:pic>
        </p:grpSp>
      </p:grpSp>
      <p:sp>
        <p:nvSpPr>
          <p:cNvPr id="14" name="TextBox 13">
            <a:extLst>
              <a:ext uri="{FF2B5EF4-FFF2-40B4-BE49-F238E27FC236}">
                <a16:creationId xmlns:a16="http://schemas.microsoft.com/office/drawing/2014/main" id="{9EA9A07C-CB86-7FA0-8BF3-1430B2C52085}"/>
              </a:ext>
            </a:extLst>
          </p:cNvPr>
          <p:cNvSpPr txBox="1"/>
          <p:nvPr/>
        </p:nvSpPr>
        <p:spPr>
          <a:xfrm>
            <a:off x="405475" y="4558454"/>
            <a:ext cx="2908994" cy="461665"/>
          </a:xfrm>
          <a:prstGeom prst="rect">
            <a:avLst/>
          </a:prstGeom>
          <a:noFill/>
        </p:spPr>
        <p:txBody>
          <a:bodyPr wrap="square" lIns="91440" tIns="45720" rIns="91440" bIns="4572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0E6FF"/>
                </a:solidFill>
                <a:effectLst/>
                <a:uLnTx/>
                <a:uFillTx/>
                <a:latin typeface="Segoe UI Semibold"/>
                <a:ea typeface="+mn-ea"/>
                <a:cs typeface="+mn-cs"/>
              </a:rPr>
              <a:t>149K</a:t>
            </a:r>
            <a:br>
              <a:rPr kumimoji="0" lang="en-US" sz="1200" b="0" i="0" u="none" strike="noStrike" kern="1200" cap="none" spc="0" normalizeH="0" baseline="0" noProof="0">
                <a:ln>
                  <a:noFill/>
                </a:ln>
                <a:solidFill>
                  <a:srgbClr val="FFFFFF"/>
                </a:solidFill>
                <a:effectLst/>
                <a:uLnTx/>
                <a:uFillTx/>
                <a:latin typeface="Segoe UI Semibold"/>
                <a:ea typeface="+mn-ea"/>
                <a:cs typeface="+mn-cs"/>
              </a:rPr>
            </a:br>
            <a:r>
              <a:rPr kumimoji="0" lang="en-US" sz="1200" b="0" i="0" u="none" strike="noStrike" kern="1200" cap="none" spc="0" normalizeH="0" baseline="0" noProof="0">
                <a:ln>
                  <a:noFill/>
                </a:ln>
                <a:solidFill>
                  <a:srgbClr val="FFFFFF"/>
                </a:solidFill>
                <a:effectLst/>
                <a:uLnTx/>
                <a:uFillTx/>
                <a:latin typeface="Segoe UI"/>
                <a:ea typeface="+mn-ea"/>
                <a:cs typeface="+mn-cs"/>
              </a:rPr>
              <a:t>Teams</a:t>
            </a: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5" name="TextBox 14">
            <a:extLst>
              <a:ext uri="{FF2B5EF4-FFF2-40B4-BE49-F238E27FC236}">
                <a16:creationId xmlns:a16="http://schemas.microsoft.com/office/drawing/2014/main" id="{B4522850-1878-66BD-3B99-C6658D93D799}"/>
              </a:ext>
            </a:extLst>
          </p:cNvPr>
          <p:cNvSpPr txBox="1"/>
          <p:nvPr/>
        </p:nvSpPr>
        <p:spPr>
          <a:xfrm>
            <a:off x="2898570" y="6044561"/>
            <a:ext cx="2114824" cy="461665"/>
          </a:xfrm>
          <a:prstGeom prst="rect">
            <a:avLst/>
          </a:prstGeom>
          <a:noFill/>
        </p:spPr>
        <p:txBody>
          <a:bodyPr wrap="square" lIns="91440" tIns="45720" rIns="91440" bIns="4572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0E6FF"/>
                </a:solidFill>
                <a:effectLst/>
                <a:uLnTx/>
                <a:uFillTx/>
                <a:latin typeface="Segoe UI Semibold"/>
                <a:ea typeface="+mn-ea"/>
                <a:cs typeface="+mn-cs"/>
              </a:rPr>
              <a:t>716K </a:t>
            </a:r>
            <a:br>
              <a:rPr kumimoji="0" lang="en-US" sz="1200" b="0" i="0" u="none" strike="noStrike" kern="1200" cap="none" spc="0" normalizeH="0" baseline="0" noProof="0">
                <a:ln>
                  <a:noFill/>
                </a:ln>
                <a:solidFill>
                  <a:srgbClr val="FFFFFF"/>
                </a:solidFill>
                <a:effectLst/>
                <a:uLnTx/>
                <a:uFillTx/>
                <a:latin typeface="Segoe UI Semibold"/>
                <a:ea typeface="+mn-ea"/>
                <a:cs typeface="+mn-cs"/>
              </a:rPr>
            </a:br>
            <a:r>
              <a:rPr kumimoji="0" lang="en-US" sz="1200" b="0" i="0" u="none" strike="noStrike" kern="1200" cap="none" spc="0" normalizeH="0" baseline="0" noProof="0">
                <a:ln>
                  <a:noFill/>
                </a:ln>
                <a:solidFill>
                  <a:srgbClr val="FFFFFF"/>
                </a:solidFill>
                <a:effectLst/>
                <a:uLnTx/>
                <a:uFillTx/>
                <a:latin typeface="Segoe UI"/>
                <a:ea typeface="+mn-ea"/>
                <a:cs typeface="Segoe UI"/>
              </a:rPr>
              <a:t>FY21 Helpdesk tickets</a:t>
            </a:r>
          </a:p>
        </p:txBody>
      </p:sp>
      <p:sp>
        <p:nvSpPr>
          <p:cNvPr id="16" name="TextBox 15">
            <a:extLst>
              <a:ext uri="{FF2B5EF4-FFF2-40B4-BE49-F238E27FC236}">
                <a16:creationId xmlns:a16="http://schemas.microsoft.com/office/drawing/2014/main" id="{40F4A3E5-4428-E1CA-9792-A61B42F4E4EE}"/>
              </a:ext>
            </a:extLst>
          </p:cNvPr>
          <p:cNvSpPr txBox="1"/>
          <p:nvPr/>
        </p:nvSpPr>
        <p:spPr>
          <a:xfrm>
            <a:off x="7773938" y="5438618"/>
            <a:ext cx="2491328" cy="46166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0E6FF"/>
                </a:solidFill>
                <a:effectLst/>
                <a:uLnTx/>
                <a:uFillTx/>
                <a:latin typeface="Segoe UI Semibold"/>
                <a:ea typeface="+mn-ea"/>
                <a:cs typeface="+mn-cs"/>
              </a:rPr>
              <a:t>325K+</a:t>
            </a:r>
            <a:r>
              <a:rPr kumimoji="0" lang="en-US" sz="1200" b="0" i="0" u="none" strike="noStrike" kern="1200" cap="none" spc="0" normalizeH="0" baseline="0" noProof="0">
                <a:ln>
                  <a:noFill/>
                </a:ln>
                <a:solidFill>
                  <a:srgbClr val="008575"/>
                </a:solidFill>
                <a:effectLst/>
                <a:uLnTx/>
                <a:uFillTx/>
                <a:latin typeface="Segoe UI Semibold"/>
                <a:ea typeface="+mn-ea"/>
                <a:cs typeface="+mn-cs"/>
              </a:rPr>
              <a:t> </a:t>
            </a:r>
            <a:r>
              <a:rPr kumimoji="0" lang="en-US" sz="1200" b="0" i="0" u="none" strike="noStrike" kern="1200" cap="none" spc="0" normalizeH="0" baseline="0" noProof="0">
                <a:ln>
                  <a:noFill/>
                </a:ln>
                <a:solidFill>
                  <a:srgbClr val="FFFFFF"/>
                </a:solidFill>
                <a:effectLst/>
                <a:uLnTx/>
                <a:uFillTx/>
                <a:latin typeface="Segoe UI"/>
                <a:ea typeface="+mn-ea"/>
                <a:cs typeface="Segoe UI"/>
              </a:rPr>
              <a:t>Employees &amp; vendors licensed for M365 Copilot</a:t>
            </a:r>
          </a:p>
        </p:txBody>
      </p:sp>
      <p:sp>
        <p:nvSpPr>
          <p:cNvPr id="17" name="Oval 16">
            <a:extLst>
              <a:ext uri="{FF2B5EF4-FFF2-40B4-BE49-F238E27FC236}">
                <a16:creationId xmlns:a16="http://schemas.microsoft.com/office/drawing/2014/main" id="{205EC459-3E28-D62C-A753-3A0ABE30C7D7}"/>
              </a:ext>
              <a:ext uri="{C183D7F6-B498-43B3-948B-1728B52AA6E4}">
                <adec:decorative xmlns:adec="http://schemas.microsoft.com/office/drawing/2017/decorative" val="1"/>
              </a:ext>
            </a:extLst>
          </p:cNvPr>
          <p:cNvSpPr/>
          <p:nvPr/>
        </p:nvSpPr>
        <p:spPr bwMode="auto">
          <a:xfrm flipH="1">
            <a:off x="7268449" y="5409932"/>
            <a:ext cx="505490" cy="505490"/>
          </a:xfrm>
          <a:prstGeom prst="ellipse">
            <a:avLst/>
          </a:prstGeom>
          <a:solidFill>
            <a:srgbClr val="091F2C"/>
          </a:solidFill>
          <a:ln w="19050">
            <a:solidFill>
              <a:srgbClr val="50E6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nvGrpSpPr>
          <p:cNvPr id="18" name="Group 17">
            <a:extLst>
              <a:ext uri="{FF2B5EF4-FFF2-40B4-BE49-F238E27FC236}">
                <a16:creationId xmlns:a16="http://schemas.microsoft.com/office/drawing/2014/main" id="{ADCA7CC1-A800-7AA2-3B68-52FCF616F2DE}"/>
              </a:ext>
              <a:ext uri="{C183D7F6-B498-43B3-948B-1728B52AA6E4}">
                <adec:decorative xmlns:adec="http://schemas.microsoft.com/office/drawing/2017/decorative" val="1"/>
              </a:ext>
            </a:extLst>
          </p:cNvPr>
          <p:cNvGrpSpPr/>
          <p:nvPr/>
        </p:nvGrpSpPr>
        <p:grpSpPr>
          <a:xfrm>
            <a:off x="2072546" y="2431202"/>
            <a:ext cx="1887852" cy="505490"/>
            <a:chOff x="2715064" y="2540289"/>
            <a:chExt cx="1887852" cy="505490"/>
          </a:xfrm>
        </p:grpSpPr>
        <p:sp>
          <p:nvSpPr>
            <p:cNvPr id="19" name="Rectangle 18">
              <a:extLst>
                <a:ext uri="{FF2B5EF4-FFF2-40B4-BE49-F238E27FC236}">
                  <a16:creationId xmlns:a16="http://schemas.microsoft.com/office/drawing/2014/main" id="{C64EA9ED-CEFE-B425-80C2-810D6190064B}"/>
                </a:ext>
              </a:extLst>
            </p:cNvPr>
            <p:cNvSpPr/>
            <p:nvPr/>
          </p:nvSpPr>
          <p:spPr>
            <a:xfrm>
              <a:off x="2715064" y="2600277"/>
              <a:ext cx="1187425" cy="332399"/>
            </a:xfrm>
            <a:prstGeom prst="rect">
              <a:avLst/>
            </a:prstGeom>
          </p:spPr>
          <p:txBody>
            <a:bodyPr wrap="square" lIns="0" tIns="0" rIns="0" bIns="0" anchor="t">
              <a:spAutoFit/>
            </a:bodyPr>
            <a:lstStyle/>
            <a:p>
              <a:pPr marL="0" marR="0" lvl="0" indent="0" algn="r" defTabSz="914192"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50E6FF"/>
                  </a:solidFill>
                  <a:effectLst/>
                  <a:uLnTx/>
                  <a:uFillTx/>
                  <a:latin typeface="Segoe UI Semibold"/>
                  <a:ea typeface="+mn-ea"/>
                  <a:cs typeface="+mn-cs"/>
                </a:rPr>
                <a:t>603K</a:t>
              </a:r>
              <a:br>
                <a:rPr kumimoji="0" lang="en-US" sz="1200" b="0" i="0" u="none" strike="noStrike" kern="0" cap="none" spc="0" normalizeH="0" baseline="0" noProof="0">
                  <a:ln>
                    <a:noFill/>
                  </a:ln>
                  <a:solidFill>
                    <a:srgbClr val="FFFFFF"/>
                  </a:solidFill>
                  <a:effectLst/>
                  <a:uLnTx/>
                  <a:uFillTx/>
                  <a:latin typeface="Segoe UI Semibold"/>
                  <a:ea typeface="+mn-ea"/>
                  <a:cs typeface="+mn-cs"/>
                </a:rPr>
              </a:br>
              <a:r>
                <a:rPr kumimoji="0" lang="en-US" sz="1200" b="0" i="0" u="none" strike="noStrike" kern="0" cap="none" spc="0" normalizeH="0" baseline="0" noProof="0">
                  <a:ln>
                    <a:noFill/>
                  </a:ln>
                  <a:solidFill>
                    <a:srgbClr val="FFFFFF"/>
                  </a:solidFill>
                  <a:effectLst/>
                  <a:uLnTx/>
                  <a:uFillTx/>
                  <a:latin typeface="Segoe UI"/>
                  <a:ea typeface="+mn-ea"/>
                  <a:cs typeface="+mn-cs"/>
                </a:rPr>
                <a:t>SharePoint Sites</a:t>
              </a: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grpSp>
          <p:nvGrpSpPr>
            <p:cNvPr id="20" name="Group 19">
              <a:extLst>
                <a:ext uri="{FF2B5EF4-FFF2-40B4-BE49-F238E27FC236}">
                  <a16:creationId xmlns:a16="http://schemas.microsoft.com/office/drawing/2014/main" id="{CAC3EA74-CA11-AD8E-4CD7-4EC094D44375}"/>
                </a:ext>
              </a:extLst>
            </p:cNvPr>
            <p:cNvGrpSpPr/>
            <p:nvPr/>
          </p:nvGrpSpPr>
          <p:grpSpPr>
            <a:xfrm>
              <a:off x="3960083" y="2540289"/>
              <a:ext cx="642833" cy="505490"/>
              <a:chOff x="3960083" y="2540289"/>
              <a:chExt cx="642833" cy="505490"/>
            </a:xfrm>
          </p:grpSpPr>
          <p:sp>
            <p:nvSpPr>
              <p:cNvPr id="21" name="Oval 20">
                <a:extLst>
                  <a:ext uri="{FF2B5EF4-FFF2-40B4-BE49-F238E27FC236}">
                    <a16:creationId xmlns:a16="http://schemas.microsoft.com/office/drawing/2014/main" id="{2977AC99-B4ED-69F4-BE28-A7406636175C}"/>
                  </a:ext>
                </a:extLst>
              </p:cNvPr>
              <p:cNvSpPr/>
              <p:nvPr/>
            </p:nvSpPr>
            <p:spPr bwMode="auto">
              <a:xfrm>
                <a:off x="4039981" y="2540289"/>
                <a:ext cx="505490" cy="505490"/>
              </a:xfrm>
              <a:prstGeom prst="ellipse">
                <a:avLst/>
              </a:prstGeom>
              <a:solidFill>
                <a:srgbClr val="091F2C"/>
              </a:solidFill>
              <a:ln w="19050">
                <a:solidFill>
                  <a:srgbClr val="50E6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2" name="Picture 21" descr="SharePoint logo">
                <a:extLst>
                  <a:ext uri="{FF2B5EF4-FFF2-40B4-BE49-F238E27FC236}">
                    <a16:creationId xmlns:a16="http://schemas.microsoft.com/office/drawing/2014/main" id="{ABC12EBC-827A-4AF4-E024-71C052AF771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60083" y="2586176"/>
                <a:ext cx="642833" cy="428555"/>
              </a:xfrm>
              <a:prstGeom prst="rect">
                <a:avLst/>
              </a:prstGeom>
            </p:spPr>
          </p:pic>
        </p:grpSp>
      </p:grpSp>
      <p:grpSp>
        <p:nvGrpSpPr>
          <p:cNvPr id="23" name="Group 22">
            <a:extLst>
              <a:ext uri="{FF2B5EF4-FFF2-40B4-BE49-F238E27FC236}">
                <a16:creationId xmlns:a16="http://schemas.microsoft.com/office/drawing/2014/main" id="{DBC5E5A6-DCCF-797B-DA38-D0E54D19CF93}"/>
              </a:ext>
              <a:ext uri="{C183D7F6-B498-43B3-948B-1728B52AA6E4}">
                <adec:decorative xmlns:adec="http://schemas.microsoft.com/office/drawing/2017/decorative" val="1"/>
              </a:ext>
            </a:extLst>
          </p:cNvPr>
          <p:cNvGrpSpPr/>
          <p:nvPr/>
        </p:nvGrpSpPr>
        <p:grpSpPr>
          <a:xfrm>
            <a:off x="919670" y="3481027"/>
            <a:ext cx="2715343" cy="505490"/>
            <a:chOff x="1562188" y="3590114"/>
            <a:chExt cx="2715343" cy="505490"/>
          </a:xfrm>
        </p:grpSpPr>
        <p:sp>
          <p:nvSpPr>
            <p:cNvPr id="24" name="Rectangle 23">
              <a:extLst>
                <a:ext uri="{FF2B5EF4-FFF2-40B4-BE49-F238E27FC236}">
                  <a16:creationId xmlns:a16="http://schemas.microsoft.com/office/drawing/2014/main" id="{F928F0C7-CE4A-E06A-D225-FA3F345EE416}"/>
                </a:ext>
              </a:extLst>
            </p:cNvPr>
            <p:cNvSpPr/>
            <p:nvPr/>
          </p:nvSpPr>
          <p:spPr>
            <a:xfrm>
              <a:off x="1562188" y="3708891"/>
              <a:ext cx="2121565" cy="332399"/>
            </a:xfrm>
            <a:prstGeom prst="rect">
              <a:avLst/>
            </a:prstGeom>
          </p:spPr>
          <p:txBody>
            <a:bodyPr wrap="square" lIns="0" tIns="0" rIns="0" bIns="0" anchor="t">
              <a:spAutoFit/>
            </a:bodyPr>
            <a:lstStyle/>
            <a:p>
              <a:pPr marL="0" marR="0" lvl="0" indent="0" algn="r" defTabSz="914192"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50E6FF"/>
                  </a:solidFill>
                  <a:effectLst/>
                  <a:uLnTx/>
                  <a:uFillTx/>
                  <a:latin typeface="Segoe UI Semibold"/>
                  <a:ea typeface="+mn-ea"/>
                  <a:cs typeface="+mn-cs"/>
                </a:rPr>
                <a:t>452K </a:t>
              </a:r>
              <a:br>
                <a:rPr kumimoji="0" lang="en-US" sz="1200" b="0" i="0" u="none" strike="noStrike" kern="0" cap="none" spc="0" normalizeH="0" baseline="0" noProof="0">
                  <a:ln>
                    <a:noFill/>
                  </a:ln>
                  <a:solidFill>
                    <a:srgbClr val="FFFFFF"/>
                  </a:solidFill>
                  <a:effectLst/>
                  <a:uLnTx/>
                  <a:uFillTx/>
                  <a:latin typeface="Segoe UI Semibold"/>
                  <a:ea typeface="+mn-ea"/>
                  <a:cs typeface="+mn-cs"/>
                </a:rPr>
              </a:br>
              <a:r>
                <a:rPr kumimoji="0" lang="en-US" sz="1200" b="0" i="0" u="none" strike="noStrike" kern="0" cap="none" spc="0" normalizeH="0" baseline="0" noProof="0">
                  <a:ln>
                    <a:noFill/>
                  </a:ln>
                  <a:solidFill>
                    <a:srgbClr val="FFFFFF"/>
                  </a:solidFill>
                  <a:effectLst/>
                  <a:uLnTx/>
                  <a:uFillTx/>
                  <a:latin typeface="Segoe UI"/>
                  <a:ea typeface="+mn-ea"/>
                  <a:cs typeface="+mn-cs"/>
                </a:rPr>
                <a:t>Mailboxes</a:t>
              </a: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grpSp>
          <p:nvGrpSpPr>
            <p:cNvPr id="25" name="Group 24">
              <a:extLst>
                <a:ext uri="{FF2B5EF4-FFF2-40B4-BE49-F238E27FC236}">
                  <a16:creationId xmlns:a16="http://schemas.microsoft.com/office/drawing/2014/main" id="{1CEF0748-63D5-DB0C-57CF-D526C8E0BFBC}"/>
                </a:ext>
              </a:extLst>
            </p:cNvPr>
            <p:cNvGrpSpPr/>
            <p:nvPr/>
          </p:nvGrpSpPr>
          <p:grpSpPr>
            <a:xfrm>
              <a:off x="3772041" y="3590114"/>
              <a:ext cx="505490" cy="505490"/>
              <a:chOff x="3772041" y="3590114"/>
              <a:chExt cx="505490" cy="505490"/>
            </a:xfrm>
          </p:grpSpPr>
          <p:sp>
            <p:nvSpPr>
              <p:cNvPr id="26" name="Oval 25">
                <a:extLst>
                  <a:ext uri="{FF2B5EF4-FFF2-40B4-BE49-F238E27FC236}">
                    <a16:creationId xmlns:a16="http://schemas.microsoft.com/office/drawing/2014/main" id="{68FB0D88-A13B-C958-9C74-D630AD43B044}"/>
                  </a:ext>
                </a:extLst>
              </p:cNvPr>
              <p:cNvSpPr/>
              <p:nvPr/>
            </p:nvSpPr>
            <p:spPr bwMode="auto">
              <a:xfrm>
                <a:off x="3772041" y="3590114"/>
                <a:ext cx="505490" cy="505490"/>
              </a:xfrm>
              <a:prstGeom prst="ellipse">
                <a:avLst/>
              </a:prstGeom>
              <a:solidFill>
                <a:srgbClr val="091F2C"/>
              </a:solidFill>
              <a:ln w="19050">
                <a:solidFill>
                  <a:srgbClr val="50E6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7" name="Picture 26" descr="Exchange logo">
                <a:extLst>
                  <a:ext uri="{FF2B5EF4-FFF2-40B4-BE49-F238E27FC236}">
                    <a16:creationId xmlns:a16="http://schemas.microsoft.com/office/drawing/2014/main" id="{D0F1DCB4-03EF-0077-4942-5C7294F90AC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69713" y="3729557"/>
                <a:ext cx="270841" cy="236409"/>
              </a:xfrm>
              <a:prstGeom prst="rect">
                <a:avLst/>
              </a:prstGeom>
            </p:spPr>
          </p:pic>
        </p:grpSp>
      </p:grpSp>
      <p:grpSp>
        <p:nvGrpSpPr>
          <p:cNvPr id="28" name="Group 27">
            <a:extLst>
              <a:ext uri="{FF2B5EF4-FFF2-40B4-BE49-F238E27FC236}">
                <a16:creationId xmlns:a16="http://schemas.microsoft.com/office/drawing/2014/main" id="{0880C267-BA6C-357C-048B-ECCC18B7EBE7}"/>
              </a:ext>
              <a:ext uri="{C183D7F6-B498-43B3-948B-1728B52AA6E4}">
                <adec:decorative xmlns:adec="http://schemas.microsoft.com/office/drawing/2017/decorative" val="1"/>
              </a:ext>
            </a:extLst>
          </p:cNvPr>
          <p:cNvGrpSpPr/>
          <p:nvPr/>
        </p:nvGrpSpPr>
        <p:grpSpPr>
          <a:xfrm>
            <a:off x="6204873" y="1030254"/>
            <a:ext cx="2665066" cy="555776"/>
            <a:chOff x="6847391" y="1139341"/>
            <a:chExt cx="2665066" cy="555776"/>
          </a:xfrm>
        </p:grpSpPr>
        <p:sp>
          <p:nvSpPr>
            <p:cNvPr id="29" name="TextBox 28">
              <a:extLst>
                <a:ext uri="{FF2B5EF4-FFF2-40B4-BE49-F238E27FC236}">
                  <a16:creationId xmlns:a16="http://schemas.microsoft.com/office/drawing/2014/main" id="{5BEFDE7D-5BD8-77A4-75DB-E633D12E7720}"/>
                </a:ext>
              </a:extLst>
            </p:cNvPr>
            <p:cNvSpPr txBox="1"/>
            <p:nvPr/>
          </p:nvSpPr>
          <p:spPr>
            <a:xfrm>
              <a:off x="7401112" y="1233452"/>
              <a:ext cx="2111345" cy="461665"/>
            </a:xfrm>
            <a:prstGeom prst="rect">
              <a:avLst/>
            </a:prstGeom>
            <a:noFill/>
          </p:spPr>
          <p:txBody>
            <a:bodyPr wrap="square" lIns="91440" tIns="45720" rIns="91440" bIns="4572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0E6FF"/>
                  </a:solidFill>
                  <a:effectLst/>
                  <a:uLnTx/>
                  <a:uFillTx/>
                  <a:latin typeface="Segoe UI Semibold"/>
                  <a:ea typeface="+mn-ea"/>
                  <a:cs typeface="+mn-cs"/>
                </a:rPr>
                <a:t>6.6M</a:t>
              </a:r>
              <a:r>
                <a:rPr kumimoji="0" lang="en-US" sz="1200" b="0" i="0" u="none" strike="noStrike" kern="1200" cap="none" spc="0" normalizeH="0" baseline="0" noProof="0">
                  <a:ln>
                    <a:noFill/>
                  </a:ln>
                  <a:solidFill>
                    <a:srgbClr val="008575"/>
                  </a:solidFill>
                  <a:effectLst/>
                  <a:uLnTx/>
                  <a:uFillTx/>
                  <a:latin typeface="Segoe UI Semibold"/>
                  <a:ea typeface="+mn-ea"/>
                  <a:cs typeface="+mn-cs"/>
                </a:rPr>
                <a:t> </a:t>
              </a:r>
              <a:r>
                <a:rPr kumimoji="0" lang="en-US" sz="1200" b="0" i="0" u="none" strike="noStrike" kern="1200" cap="none" spc="0" normalizeH="0" baseline="0" noProof="0">
                  <a:ln>
                    <a:noFill/>
                  </a:ln>
                  <a:solidFill>
                    <a:srgbClr val="FFFFFF"/>
                  </a:solidFill>
                  <a:effectLst/>
                  <a:uLnTx/>
                  <a:uFillTx/>
                  <a:latin typeface="Segoe UI"/>
                  <a:ea typeface="+mn-ea"/>
                  <a:cs typeface="+mn-cs"/>
                </a:rPr>
                <a:t>Copilot Chat Sessions monthly</a:t>
              </a:r>
            </a:p>
          </p:txBody>
        </p:sp>
        <p:sp>
          <p:nvSpPr>
            <p:cNvPr id="30" name="Oval 29">
              <a:extLst>
                <a:ext uri="{FF2B5EF4-FFF2-40B4-BE49-F238E27FC236}">
                  <a16:creationId xmlns:a16="http://schemas.microsoft.com/office/drawing/2014/main" id="{76865B9D-6784-FC5A-9843-64F4C2BB3CE2}"/>
                </a:ext>
              </a:extLst>
            </p:cNvPr>
            <p:cNvSpPr/>
            <p:nvPr/>
          </p:nvSpPr>
          <p:spPr bwMode="auto">
            <a:xfrm flipH="1">
              <a:off x="6847391" y="1139341"/>
              <a:ext cx="505490" cy="505490"/>
            </a:xfrm>
            <a:prstGeom prst="ellipse">
              <a:avLst/>
            </a:prstGeom>
            <a:solidFill>
              <a:srgbClr val="091F2C"/>
            </a:solidFill>
            <a:ln w="19050">
              <a:solidFill>
                <a:srgbClr val="50E6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31" name="Group 30">
            <a:extLst>
              <a:ext uri="{FF2B5EF4-FFF2-40B4-BE49-F238E27FC236}">
                <a16:creationId xmlns:a16="http://schemas.microsoft.com/office/drawing/2014/main" id="{72C03109-4DBA-9590-BCA9-A764E37BEDC4}"/>
              </a:ext>
              <a:ext uri="{C183D7F6-B498-43B3-948B-1728B52AA6E4}">
                <adec:decorative xmlns:adec="http://schemas.microsoft.com/office/drawing/2017/decorative" val="1"/>
              </a:ext>
            </a:extLst>
          </p:cNvPr>
          <p:cNvGrpSpPr/>
          <p:nvPr/>
        </p:nvGrpSpPr>
        <p:grpSpPr>
          <a:xfrm>
            <a:off x="7260419" y="1578833"/>
            <a:ext cx="3723694" cy="505490"/>
            <a:chOff x="7902937" y="1687920"/>
            <a:chExt cx="3723694" cy="505490"/>
          </a:xfrm>
        </p:grpSpPr>
        <p:grpSp>
          <p:nvGrpSpPr>
            <p:cNvPr id="32" name="Group 31">
              <a:extLst>
                <a:ext uri="{FF2B5EF4-FFF2-40B4-BE49-F238E27FC236}">
                  <a16:creationId xmlns:a16="http://schemas.microsoft.com/office/drawing/2014/main" id="{6BFCC160-2E8F-BB43-2F15-AA7CB9F4EAB0}"/>
                </a:ext>
              </a:extLst>
            </p:cNvPr>
            <p:cNvGrpSpPr/>
            <p:nvPr/>
          </p:nvGrpSpPr>
          <p:grpSpPr>
            <a:xfrm>
              <a:off x="7902937" y="1687920"/>
              <a:ext cx="3723694" cy="505490"/>
              <a:chOff x="7902937" y="1687920"/>
              <a:chExt cx="3723694" cy="505490"/>
            </a:xfrm>
          </p:grpSpPr>
          <p:sp>
            <p:nvSpPr>
              <p:cNvPr id="48" name="Rectangle 47">
                <a:extLst>
                  <a:ext uri="{FF2B5EF4-FFF2-40B4-BE49-F238E27FC236}">
                    <a16:creationId xmlns:a16="http://schemas.microsoft.com/office/drawing/2014/main" id="{612928D0-2CE5-8E9E-1785-75EEBE4DFF93}"/>
                  </a:ext>
                </a:extLst>
              </p:cNvPr>
              <p:cNvSpPr/>
              <p:nvPr/>
            </p:nvSpPr>
            <p:spPr>
              <a:xfrm>
                <a:off x="8518851" y="1730591"/>
                <a:ext cx="3107780" cy="332399"/>
              </a:xfrm>
              <a:prstGeom prst="rect">
                <a:avLst/>
              </a:prstGeom>
            </p:spPr>
            <p:txBody>
              <a:bodyPr wrap="square" lIns="0" tIns="0" rIns="0" bIns="0" anchor="t">
                <a:spAutoFit/>
              </a:bodyPr>
              <a:lstStyle/>
              <a:p>
                <a:pPr marL="0" marR="0" lvl="0" indent="0" algn="l" defTabSz="914192"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0E6FF"/>
                    </a:solidFill>
                    <a:effectLst/>
                    <a:uLnTx/>
                    <a:uFillTx/>
                    <a:latin typeface="Segoe UI Semibold"/>
                    <a:ea typeface="+mn-ea"/>
                    <a:cs typeface="+mn-cs"/>
                  </a:rPr>
                  <a:t>752K</a:t>
                </a:r>
                <a:r>
                  <a:rPr kumimoji="0" lang="en-US" sz="1200" b="0" i="0" u="none" strike="noStrike" kern="1200" cap="none" spc="0" normalizeH="0" baseline="0" noProof="0">
                    <a:ln>
                      <a:noFill/>
                    </a:ln>
                    <a:solidFill>
                      <a:srgbClr val="008575"/>
                    </a:solidFill>
                    <a:effectLst/>
                    <a:uLnTx/>
                    <a:uFillTx/>
                    <a:latin typeface="Segoe UI Semibold"/>
                    <a:ea typeface="+mn-ea"/>
                    <a:cs typeface="+mn-cs"/>
                  </a:rPr>
                  <a:t> </a:t>
                </a:r>
                <a:r>
                  <a:rPr kumimoji="0" lang="en-US" sz="1200" b="0" i="0" u="none" strike="noStrike" kern="0" cap="none" spc="0" normalizeH="0" baseline="0" noProof="0">
                    <a:ln>
                      <a:noFill/>
                    </a:ln>
                    <a:solidFill>
                      <a:srgbClr val="FFFFFF"/>
                    </a:solidFill>
                    <a:effectLst/>
                    <a:uLnTx/>
                    <a:uFillTx/>
                    <a:latin typeface="Segoe UI"/>
                    <a:ea typeface="+mn-ea"/>
                    <a:cs typeface="+mn-cs"/>
                  </a:rPr>
                  <a:t>Intune </a:t>
                </a:r>
                <a:br>
                  <a:rPr kumimoji="0" lang="en-US" sz="1200" b="0" i="0" u="none" strike="noStrike" kern="0" cap="none" spc="0" normalizeH="0" baseline="0" noProof="0">
                    <a:ln>
                      <a:noFill/>
                    </a:ln>
                    <a:solidFill>
                      <a:srgbClr val="FFFFFF"/>
                    </a:solidFill>
                    <a:effectLst/>
                    <a:uLnTx/>
                    <a:uFillTx/>
                    <a:latin typeface="Segoe UI"/>
                    <a:ea typeface="+mn-ea"/>
                    <a:cs typeface="+mn-cs"/>
                  </a:rPr>
                </a:br>
                <a:r>
                  <a:rPr kumimoji="0" lang="en-US" sz="1200" b="0" i="0" u="none" strike="noStrike" kern="0" cap="none" spc="0" normalizeH="0" baseline="0" noProof="0">
                    <a:ln>
                      <a:noFill/>
                    </a:ln>
                    <a:solidFill>
                      <a:srgbClr val="FFFFFF"/>
                    </a:solidFill>
                    <a:effectLst/>
                    <a:uLnTx/>
                    <a:uFillTx/>
                    <a:latin typeface="Segoe UI"/>
                    <a:ea typeface="+mn-ea"/>
                    <a:cs typeface="+mn-cs"/>
                  </a:rPr>
                  <a:t>Managed Devices</a:t>
                </a: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sp>
            <p:nvSpPr>
              <p:cNvPr id="49" name="Oval 48">
                <a:extLst>
                  <a:ext uri="{FF2B5EF4-FFF2-40B4-BE49-F238E27FC236}">
                    <a16:creationId xmlns:a16="http://schemas.microsoft.com/office/drawing/2014/main" id="{A2ABAE0A-DD61-697B-2E17-C67B7B79720E}"/>
                  </a:ext>
                </a:extLst>
              </p:cNvPr>
              <p:cNvSpPr/>
              <p:nvPr/>
            </p:nvSpPr>
            <p:spPr bwMode="auto">
              <a:xfrm flipH="1">
                <a:off x="7902937" y="1687920"/>
                <a:ext cx="505490" cy="505490"/>
              </a:xfrm>
              <a:prstGeom prst="ellipse">
                <a:avLst/>
              </a:prstGeom>
              <a:solidFill>
                <a:srgbClr val="091F2C"/>
              </a:solidFill>
              <a:ln w="19050">
                <a:solidFill>
                  <a:srgbClr val="50E6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33" name="monitor 2" descr="monitor, tablet, approval, multi-device">
              <a:extLst>
                <a:ext uri="{FF2B5EF4-FFF2-40B4-BE49-F238E27FC236}">
                  <a16:creationId xmlns:a16="http://schemas.microsoft.com/office/drawing/2014/main" id="{EB2CCFC5-4A07-1791-CB3E-EFE3A30993D9}"/>
                </a:ext>
              </a:extLst>
            </p:cNvPr>
            <p:cNvGrpSpPr/>
            <p:nvPr/>
          </p:nvGrpSpPr>
          <p:grpSpPr>
            <a:xfrm>
              <a:off x="7990171" y="1813658"/>
              <a:ext cx="324577" cy="233414"/>
              <a:chOff x="6336189" y="3003045"/>
              <a:chExt cx="766275" cy="551055"/>
            </a:xfrm>
          </p:grpSpPr>
          <p:grpSp>
            <p:nvGrpSpPr>
              <p:cNvPr id="34" name="Group 33">
                <a:extLst>
                  <a:ext uri="{FF2B5EF4-FFF2-40B4-BE49-F238E27FC236}">
                    <a16:creationId xmlns:a16="http://schemas.microsoft.com/office/drawing/2014/main" id="{638DB392-788C-672A-68AC-10B8FBFB8999}"/>
                  </a:ext>
                </a:extLst>
              </p:cNvPr>
              <p:cNvGrpSpPr/>
              <p:nvPr/>
            </p:nvGrpSpPr>
            <p:grpSpPr>
              <a:xfrm>
                <a:off x="6336189" y="3034803"/>
                <a:ext cx="676958" cy="519297"/>
                <a:chOff x="-521811" y="6917193"/>
                <a:chExt cx="676958" cy="519297"/>
              </a:xfrm>
            </p:grpSpPr>
            <p:grpSp>
              <p:nvGrpSpPr>
                <p:cNvPr id="38" name="Group 37">
                  <a:extLst>
                    <a:ext uri="{FF2B5EF4-FFF2-40B4-BE49-F238E27FC236}">
                      <a16:creationId xmlns:a16="http://schemas.microsoft.com/office/drawing/2014/main" id="{EEE73BE1-4C96-06CA-510D-B49FA4016D32}"/>
                    </a:ext>
                  </a:extLst>
                </p:cNvPr>
                <p:cNvGrpSpPr/>
                <p:nvPr/>
              </p:nvGrpSpPr>
              <p:grpSpPr>
                <a:xfrm>
                  <a:off x="-521811" y="6917193"/>
                  <a:ext cx="579992" cy="423561"/>
                  <a:chOff x="5884864" y="1174751"/>
                  <a:chExt cx="382588" cy="279400"/>
                </a:xfrm>
              </p:grpSpPr>
              <p:sp>
                <p:nvSpPr>
                  <p:cNvPr id="45" name="Freeform 51">
                    <a:extLst>
                      <a:ext uri="{FF2B5EF4-FFF2-40B4-BE49-F238E27FC236}">
                        <a16:creationId xmlns:a16="http://schemas.microsoft.com/office/drawing/2014/main" id="{93CEA34C-1532-0BF1-89CA-E462D3A5C0E9}"/>
                      </a:ext>
                    </a:extLst>
                  </p:cNvPr>
                  <p:cNvSpPr>
                    <a:spLocks/>
                  </p:cNvSpPr>
                  <p:nvPr/>
                </p:nvSpPr>
                <p:spPr bwMode="auto">
                  <a:xfrm>
                    <a:off x="5884864" y="1260476"/>
                    <a:ext cx="382588" cy="193675"/>
                  </a:xfrm>
                  <a:custGeom>
                    <a:avLst/>
                    <a:gdLst>
                      <a:gd name="T0" fmla="*/ 203 w 241"/>
                      <a:gd name="T1" fmla="*/ 61 h 122"/>
                      <a:gd name="T2" fmla="*/ 120 w 241"/>
                      <a:gd name="T3" fmla="*/ 0 h 122"/>
                      <a:gd name="T4" fmla="*/ 39 w 241"/>
                      <a:gd name="T5" fmla="*/ 61 h 122"/>
                      <a:gd name="T6" fmla="*/ 38 w 241"/>
                      <a:gd name="T7" fmla="*/ 61 h 122"/>
                      <a:gd name="T8" fmla="*/ 0 w 241"/>
                      <a:gd name="T9" fmla="*/ 122 h 122"/>
                      <a:gd name="T10" fmla="*/ 241 w 241"/>
                      <a:gd name="T11" fmla="*/ 122 h 122"/>
                      <a:gd name="T12" fmla="*/ 203 w 241"/>
                      <a:gd name="T13" fmla="*/ 61 h 122"/>
                    </a:gdLst>
                    <a:ahLst/>
                    <a:cxnLst>
                      <a:cxn ang="0">
                        <a:pos x="T0" y="T1"/>
                      </a:cxn>
                      <a:cxn ang="0">
                        <a:pos x="T2" y="T3"/>
                      </a:cxn>
                      <a:cxn ang="0">
                        <a:pos x="T4" y="T5"/>
                      </a:cxn>
                      <a:cxn ang="0">
                        <a:pos x="T6" y="T7"/>
                      </a:cxn>
                      <a:cxn ang="0">
                        <a:pos x="T8" y="T9"/>
                      </a:cxn>
                      <a:cxn ang="0">
                        <a:pos x="T10" y="T11"/>
                      </a:cxn>
                      <a:cxn ang="0">
                        <a:pos x="T12" y="T13"/>
                      </a:cxn>
                    </a:cxnLst>
                    <a:rect l="0" t="0" r="r" b="b"/>
                    <a:pathLst>
                      <a:path w="241" h="122">
                        <a:moveTo>
                          <a:pt x="203" y="61"/>
                        </a:moveTo>
                        <a:lnTo>
                          <a:pt x="120" y="0"/>
                        </a:lnTo>
                        <a:lnTo>
                          <a:pt x="39" y="61"/>
                        </a:lnTo>
                        <a:lnTo>
                          <a:pt x="38" y="61"/>
                        </a:lnTo>
                        <a:lnTo>
                          <a:pt x="0" y="122"/>
                        </a:lnTo>
                        <a:lnTo>
                          <a:pt x="241" y="122"/>
                        </a:lnTo>
                        <a:lnTo>
                          <a:pt x="203" y="61"/>
                        </a:lnTo>
                        <a:close/>
                      </a:path>
                    </a:pathLst>
                  </a:custGeom>
                  <a:solidFill>
                    <a:srgbClr val="008575"/>
                  </a:solidFill>
                  <a:ln>
                    <a:noFill/>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46" name="Freeform 52">
                    <a:extLst>
                      <a:ext uri="{FF2B5EF4-FFF2-40B4-BE49-F238E27FC236}">
                        <a16:creationId xmlns:a16="http://schemas.microsoft.com/office/drawing/2014/main" id="{2D4F840F-2D79-9E5A-88B3-DF1DE0F2C5E5}"/>
                      </a:ext>
                    </a:extLst>
                  </p:cNvPr>
                  <p:cNvSpPr>
                    <a:spLocks/>
                  </p:cNvSpPr>
                  <p:nvPr/>
                </p:nvSpPr>
                <p:spPr bwMode="auto">
                  <a:xfrm>
                    <a:off x="5946776" y="1174751"/>
                    <a:ext cx="261938" cy="182563"/>
                  </a:xfrm>
                  <a:custGeom>
                    <a:avLst/>
                    <a:gdLst>
                      <a:gd name="T0" fmla="*/ 149 w 156"/>
                      <a:gd name="T1" fmla="*/ 0 h 109"/>
                      <a:gd name="T2" fmla="*/ 6 w 156"/>
                      <a:gd name="T3" fmla="*/ 0 h 109"/>
                      <a:gd name="T4" fmla="*/ 0 w 156"/>
                      <a:gd name="T5" fmla="*/ 6 h 109"/>
                      <a:gd name="T6" fmla="*/ 0 w 156"/>
                      <a:gd name="T7" fmla="*/ 109 h 109"/>
                      <a:gd name="T8" fmla="*/ 0 w 156"/>
                      <a:gd name="T9" fmla="*/ 108 h 109"/>
                      <a:gd name="T10" fmla="*/ 0 w 156"/>
                      <a:gd name="T11" fmla="*/ 109 h 109"/>
                      <a:gd name="T12" fmla="*/ 156 w 156"/>
                      <a:gd name="T13" fmla="*/ 109 h 109"/>
                      <a:gd name="T14" fmla="*/ 156 w 156"/>
                      <a:gd name="T15" fmla="*/ 6 h 109"/>
                      <a:gd name="T16" fmla="*/ 149 w 156"/>
                      <a:gd name="T17"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09">
                        <a:moveTo>
                          <a:pt x="149" y="0"/>
                        </a:moveTo>
                        <a:cubicBezTo>
                          <a:pt x="6" y="0"/>
                          <a:pt x="6" y="0"/>
                          <a:pt x="6" y="0"/>
                        </a:cubicBezTo>
                        <a:cubicBezTo>
                          <a:pt x="3" y="0"/>
                          <a:pt x="0" y="3"/>
                          <a:pt x="0" y="6"/>
                        </a:cubicBezTo>
                        <a:cubicBezTo>
                          <a:pt x="0" y="109"/>
                          <a:pt x="0" y="109"/>
                          <a:pt x="0" y="109"/>
                        </a:cubicBezTo>
                        <a:cubicBezTo>
                          <a:pt x="0" y="108"/>
                          <a:pt x="0" y="108"/>
                          <a:pt x="0" y="108"/>
                        </a:cubicBezTo>
                        <a:cubicBezTo>
                          <a:pt x="0" y="109"/>
                          <a:pt x="0" y="109"/>
                          <a:pt x="0" y="109"/>
                        </a:cubicBezTo>
                        <a:cubicBezTo>
                          <a:pt x="156" y="109"/>
                          <a:pt x="156" y="109"/>
                          <a:pt x="156" y="109"/>
                        </a:cubicBezTo>
                        <a:cubicBezTo>
                          <a:pt x="156" y="6"/>
                          <a:pt x="156" y="6"/>
                          <a:pt x="156" y="6"/>
                        </a:cubicBezTo>
                        <a:cubicBezTo>
                          <a:pt x="156" y="3"/>
                          <a:pt x="153" y="0"/>
                          <a:pt x="149" y="0"/>
                        </a:cubicBez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47" name="Freeform 174">
                    <a:extLst>
                      <a:ext uri="{FF2B5EF4-FFF2-40B4-BE49-F238E27FC236}">
                        <a16:creationId xmlns:a16="http://schemas.microsoft.com/office/drawing/2014/main" id="{C5CBB5F8-82B3-8ECF-779C-787FEF9FDF13}"/>
                      </a:ext>
                    </a:extLst>
                  </p:cNvPr>
                  <p:cNvSpPr>
                    <a:spLocks/>
                  </p:cNvSpPr>
                  <p:nvPr/>
                </p:nvSpPr>
                <p:spPr bwMode="auto">
                  <a:xfrm>
                    <a:off x="5946776" y="1174751"/>
                    <a:ext cx="222250" cy="182563"/>
                  </a:xfrm>
                  <a:custGeom>
                    <a:avLst/>
                    <a:gdLst>
                      <a:gd name="T0" fmla="*/ 0 w 132"/>
                      <a:gd name="T1" fmla="*/ 109 h 109"/>
                      <a:gd name="T2" fmla="*/ 23 w 132"/>
                      <a:gd name="T3" fmla="*/ 109 h 109"/>
                      <a:gd name="T4" fmla="*/ 132 w 132"/>
                      <a:gd name="T5" fmla="*/ 0 h 109"/>
                      <a:gd name="T6" fmla="*/ 6 w 132"/>
                      <a:gd name="T7" fmla="*/ 0 h 109"/>
                      <a:gd name="T8" fmla="*/ 0 w 132"/>
                      <a:gd name="T9" fmla="*/ 6 h 109"/>
                      <a:gd name="T10" fmla="*/ 0 w 132"/>
                      <a:gd name="T11" fmla="*/ 109 h 109"/>
                    </a:gdLst>
                    <a:ahLst/>
                    <a:cxnLst>
                      <a:cxn ang="0">
                        <a:pos x="T0" y="T1"/>
                      </a:cxn>
                      <a:cxn ang="0">
                        <a:pos x="T2" y="T3"/>
                      </a:cxn>
                      <a:cxn ang="0">
                        <a:pos x="T4" y="T5"/>
                      </a:cxn>
                      <a:cxn ang="0">
                        <a:pos x="T6" y="T7"/>
                      </a:cxn>
                      <a:cxn ang="0">
                        <a:pos x="T8" y="T9"/>
                      </a:cxn>
                      <a:cxn ang="0">
                        <a:pos x="T10" y="T11"/>
                      </a:cxn>
                    </a:cxnLst>
                    <a:rect l="0" t="0" r="r" b="b"/>
                    <a:pathLst>
                      <a:path w="132" h="109">
                        <a:moveTo>
                          <a:pt x="0" y="109"/>
                        </a:moveTo>
                        <a:cubicBezTo>
                          <a:pt x="23" y="109"/>
                          <a:pt x="23" y="109"/>
                          <a:pt x="23" y="109"/>
                        </a:cubicBezTo>
                        <a:cubicBezTo>
                          <a:pt x="132" y="0"/>
                          <a:pt x="132" y="0"/>
                          <a:pt x="132" y="0"/>
                        </a:cubicBezTo>
                        <a:cubicBezTo>
                          <a:pt x="6" y="0"/>
                          <a:pt x="6" y="0"/>
                          <a:pt x="6" y="0"/>
                        </a:cubicBezTo>
                        <a:cubicBezTo>
                          <a:pt x="2" y="0"/>
                          <a:pt x="0" y="3"/>
                          <a:pt x="0" y="6"/>
                        </a:cubicBezTo>
                        <a:lnTo>
                          <a:pt x="0" y="109"/>
                        </a:lnTo>
                        <a:close/>
                      </a:path>
                    </a:pathLst>
                  </a:custGeom>
                  <a:solidFill>
                    <a:schemeClr val="accent4"/>
                  </a:solidFill>
                  <a:ln>
                    <a:noFill/>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39" name="Group 38">
                  <a:extLst>
                    <a:ext uri="{FF2B5EF4-FFF2-40B4-BE49-F238E27FC236}">
                      <a16:creationId xmlns:a16="http://schemas.microsoft.com/office/drawing/2014/main" id="{85D14134-CB1A-4A0A-2299-992407C7B0C8}"/>
                    </a:ext>
                  </a:extLst>
                </p:cNvPr>
                <p:cNvGrpSpPr/>
                <p:nvPr/>
              </p:nvGrpSpPr>
              <p:grpSpPr>
                <a:xfrm>
                  <a:off x="-225680" y="7155177"/>
                  <a:ext cx="380827" cy="281313"/>
                  <a:chOff x="5056189" y="1363664"/>
                  <a:chExt cx="315913" cy="233363"/>
                </a:xfrm>
              </p:grpSpPr>
              <p:sp>
                <p:nvSpPr>
                  <p:cNvPr id="40" name="Freeform 44">
                    <a:extLst>
                      <a:ext uri="{FF2B5EF4-FFF2-40B4-BE49-F238E27FC236}">
                        <a16:creationId xmlns:a16="http://schemas.microsoft.com/office/drawing/2014/main" id="{2640EA04-0193-FD41-F189-DC2969C77AC1}"/>
                      </a:ext>
                    </a:extLst>
                  </p:cNvPr>
                  <p:cNvSpPr>
                    <a:spLocks/>
                  </p:cNvSpPr>
                  <p:nvPr/>
                </p:nvSpPr>
                <p:spPr bwMode="auto">
                  <a:xfrm>
                    <a:off x="5056189" y="1379539"/>
                    <a:ext cx="315913" cy="217488"/>
                  </a:xfrm>
                  <a:custGeom>
                    <a:avLst/>
                    <a:gdLst>
                      <a:gd name="T0" fmla="*/ 188 w 188"/>
                      <a:gd name="T1" fmla="*/ 119 h 129"/>
                      <a:gd name="T2" fmla="*/ 179 w 188"/>
                      <a:gd name="T3" fmla="*/ 129 h 129"/>
                      <a:gd name="T4" fmla="*/ 9 w 188"/>
                      <a:gd name="T5" fmla="*/ 129 h 129"/>
                      <a:gd name="T6" fmla="*/ 0 w 188"/>
                      <a:gd name="T7" fmla="*/ 119 h 129"/>
                      <a:gd name="T8" fmla="*/ 0 w 188"/>
                      <a:gd name="T9" fmla="*/ 82 h 129"/>
                      <a:gd name="T10" fmla="*/ 9 w 188"/>
                      <a:gd name="T11" fmla="*/ 72 h 129"/>
                      <a:gd name="T12" fmla="*/ 179 w 188"/>
                      <a:gd name="T13" fmla="*/ 72 h 129"/>
                      <a:gd name="T14" fmla="*/ 188 w 188"/>
                      <a:gd name="T15" fmla="*/ 82 h 129"/>
                      <a:gd name="T16" fmla="*/ 188 w 188"/>
                      <a:gd name="T17"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129">
                        <a:moveTo>
                          <a:pt x="188" y="119"/>
                        </a:moveTo>
                        <a:cubicBezTo>
                          <a:pt x="188" y="125"/>
                          <a:pt x="184" y="129"/>
                          <a:pt x="179" y="129"/>
                        </a:cubicBezTo>
                        <a:cubicBezTo>
                          <a:pt x="9" y="129"/>
                          <a:pt x="9" y="129"/>
                          <a:pt x="9" y="129"/>
                        </a:cubicBezTo>
                        <a:cubicBezTo>
                          <a:pt x="4" y="129"/>
                          <a:pt x="0" y="125"/>
                          <a:pt x="0" y="119"/>
                        </a:cubicBezTo>
                        <a:cubicBezTo>
                          <a:pt x="0" y="0"/>
                          <a:pt x="0" y="82"/>
                          <a:pt x="0" y="82"/>
                        </a:cubicBezTo>
                        <a:cubicBezTo>
                          <a:pt x="0" y="76"/>
                          <a:pt x="4" y="72"/>
                          <a:pt x="9" y="72"/>
                        </a:cubicBezTo>
                        <a:cubicBezTo>
                          <a:pt x="179" y="72"/>
                          <a:pt x="179" y="72"/>
                          <a:pt x="179" y="72"/>
                        </a:cubicBezTo>
                        <a:cubicBezTo>
                          <a:pt x="184" y="72"/>
                          <a:pt x="188" y="76"/>
                          <a:pt x="188" y="82"/>
                        </a:cubicBezTo>
                        <a:lnTo>
                          <a:pt x="188" y="119"/>
                        </a:lnTo>
                        <a:close/>
                      </a:path>
                    </a:pathLst>
                  </a:custGeom>
                  <a:solidFill>
                    <a:srgbClr val="008575"/>
                  </a:solidFill>
                  <a:ln>
                    <a:noFill/>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41" name="Freeform 45">
                    <a:extLst>
                      <a:ext uri="{FF2B5EF4-FFF2-40B4-BE49-F238E27FC236}">
                        <a16:creationId xmlns:a16="http://schemas.microsoft.com/office/drawing/2014/main" id="{CA349BB4-8F8A-CA6D-9A49-235F6F81B4EF}"/>
                      </a:ext>
                    </a:extLst>
                  </p:cNvPr>
                  <p:cNvSpPr>
                    <a:spLocks/>
                  </p:cNvSpPr>
                  <p:nvPr/>
                </p:nvSpPr>
                <p:spPr bwMode="auto">
                  <a:xfrm>
                    <a:off x="5060951" y="1365251"/>
                    <a:ext cx="215900" cy="157163"/>
                  </a:xfrm>
                  <a:custGeom>
                    <a:avLst/>
                    <a:gdLst>
                      <a:gd name="T0" fmla="*/ 129 w 129"/>
                      <a:gd name="T1" fmla="*/ 0 h 94"/>
                      <a:gd name="T2" fmla="*/ 19 w 129"/>
                      <a:gd name="T3" fmla="*/ 0 h 94"/>
                      <a:gd name="T4" fmla="*/ 0 w 129"/>
                      <a:gd name="T5" fmla="*/ 19 h 94"/>
                      <a:gd name="T6" fmla="*/ 0 w 129"/>
                      <a:gd name="T7" fmla="*/ 94 h 94"/>
                      <a:gd name="T8" fmla="*/ 129 w 129"/>
                      <a:gd name="T9" fmla="*/ 94 h 94"/>
                      <a:gd name="T10" fmla="*/ 129 w 129"/>
                      <a:gd name="T11" fmla="*/ 0 h 94"/>
                    </a:gdLst>
                    <a:ahLst/>
                    <a:cxnLst>
                      <a:cxn ang="0">
                        <a:pos x="T0" y="T1"/>
                      </a:cxn>
                      <a:cxn ang="0">
                        <a:pos x="T2" y="T3"/>
                      </a:cxn>
                      <a:cxn ang="0">
                        <a:pos x="T4" y="T5"/>
                      </a:cxn>
                      <a:cxn ang="0">
                        <a:pos x="T6" y="T7"/>
                      </a:cxn>
                      <a:cxn ang="0">
                        <a:pos x="T8" y="T9"/>
                      </a:cxn>
                      <a:cxn ang="0">
                        <a:pos x="T10" y="T11"/>
                      </a:cxn>
                    </a:cxnLst>
                    <a:rect l="0" t="0" r="r" b="b"/>
                    <a:pathLst>
                      <a:path w="129" h="94">
                        <a:moveTo>
                          <a:pt x="129" y="0"/>
                        </a:moveTo>
                        <a:cubicBezTo>
                          <a:pt x="19" y="0"/>
                          <a:pt x="19" y="0"/>
                          <a:pt x="19" y="0"/>
                        </a:cubicBezTo>
                        <a:cubicBezTo>
                          <a:pt x="9" y="0"/>
                          <a:pt x="0" y="9"/>
                          <a:pt x="0" y="19"/>
                        </a:cubicBezTo>
                        <a:cubicBezTo>
                          <a:pt x="0" y="94"/>
                          <a:pt x="0" y="94"/>
                          <a:pt x="0" y="94"/>
                        </a:cubicBezTo>
                        <a:cubicBezTo>
                          <a:pt x="129" y="94"/>
                          <a:pt x="129" y="94"/>
                          <a:pt x="129" y="94"/>
                        </a:cubicBezTo>
                        <a:lnTo>
                          <a:pt x="1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42" name="Freeform 46">
                    <a:extLst>
                      <a:ext uri="{FF2B5EF4-FFF2-40B4-BE49-F238E27FC236}">
                        <a16:creationId xmlns:a16="http://schemas.microsoft.com/office/drawing/2014/main" id="{214BF162-D0CE-665D-141E-51A971BFC16A}"/>
                      </a:ext>
                    </a:extLst>
                  </p:cNvPr>
                  <p:cNvSpPr>
                    <a:spLocks/>
                  </p:cNvSpPr>
                  <p:nvPr/>
                </p:nvSpPr>
                <p:spPr bwMode="auto">
                  <a:xfrm>
                    <a:off x="5056189" y="1363664"/>
                    <a:ext cx="315913" cy="158750"/>
                  </a:xfrm>
                  <a:custGeom>
                    <a:avLst/>
                    <a:gdLst>
                      <a:gd name="T0" fmla="*/ 179 w 188"/>
                      <a:gd name="T1" fmla="*/ 0 h 95"/>
                      <a:gd name="T2" fmla="*/ 10 w 188"/>
                      <a:gd name="T3" fmla="*/ 0 h 95"/>
                      <a:gd name="T4" fmla="*/ 0 w 188"/>
                      <a:gd name="T5" fmla="*/ 10 h 95"/>
                      <a:gd name="T6" fmla="*/ 0 w 188"/>
                      <a:gd name="T7" fmla="*/ 95 h 95"/>
                      <a:gd name="T8" fmla="*/ 188 w 188"/>
                      <a:gd name="T9" fmla="*/ 95 h 95"/>
                      <a:gd name="T10" fmla="*/ 188 w 188"/>
                      <a:gd name="T11" fmla="*/ 10 h 95"/>
                      <a:gd name="T12" fmla="*/ 179 w 188"/>
                      <a:gd name="T13" fmla="*/ 0 h 95"/>
                    </a:gdLst>
                    <a:ahLst/>
                    <a:cxnLst>
                      <a:cxn ang="0">
                        <a:pos x="T0" y="T1"/>
                      </a:cxn>
                      <a:cxn ang="0">
                        <a:pos x="T2" y="T3"/>
                      </a:cxn>
                      <a:cxn ang="0">
                        <a:pos x="T4" y="T5"/>
                      </a:cxn>
                      <a:cxn ang="0">
                        <a:pos x="T6" y="T7"/>
                      </a:cxn>
                      <a:cxn ang="0">
                        <a:pos x="T8" y="T9"/>
                      </a:cxn>
                      <a:cxn ang="0">
                        <a:pos x="T10" y="T11"/>
                      </a:cxn>
                      <a:cxn ang="0">
                        <a:pos x="T12" y="T13"/>
                      </a:cxn>
                    </a:cxnLst>
                    <a:rect l="0" t="0" r="r" b="b"/>
                    <a:pathLst>
                      <a:path w="188" h="95">
                        <a:moveTo>
                          <a:pt x="179" y="0"/>
                        </a:moveTo>
                        <a:cubicBezTo>
                          <a:pt x="10" y="0"/>
                          <a:pt x="10" y="0"/>
                          <a:pt x="10" y="0"/>
                        </a:cubicBezTo>
                        <a:cubicBezTo>
                          <a:pt x="4" y="0"/>
                          <a:pt x="0" y="5"/>
                          <a:pt x="0" y="10"/>
                        </a:cubicBezTo>
                        <a:cubicBezTo>
                          <a:pt x="0" y="95"/>
                          <a:pt x="0" y="95"/>
                          <a:pt x="0" y="95"/>
                        </a:cubicBezTo>
                        <a:cubicBezTo>
                          <a:pt x="188" y="95"/>
                          <a:pt x="188" y="95"/>
                          <a:pt x="188" y="95"/>
                        </a:cubicBezTo>
                        <a:cubicBezTo>
                          <a:pt x="188" y="10"/>
                          <a:pt x="188" y="10"/>
                          <a:pt x="188" y="10"/>
                        </a:cubicBezTo>
                        <a:cubicBezTo>
                          <a:pt x="188" y="5"/>
                          <a:pt x="184" y="0"/>
                          <a:pt x="179" y="0"/>
                        </a:cubicBez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43" name="Rectangle 42">
                    <a:extLst>
                      <a:ext uri="{FF2B5EF4-FFF2-40B4-BE49-F238E27FC236}">
                        <a16:creationId xmlns:a16="http://schemas.microsoft.com/office/drawing/2014/main" id="{FEC9BEA3-E0F9-8F66-347A-9E5F0534534E}"/>
                      </a:ext>
                    </a:extLst>
                  </p:cNvPr>
                  <p:cNvSpPr>
                    <a:spLocks noChangeArrowheads="1"/>
                  </p:cNvSpPr>
                  <p:nvPr/>
                </p:nvSpPr>
                <p:spPr bwMode="auto">
                  <a:xfrm>
                    <a:off x="5194301" y="1544639"/>
                    <a:ext cx="42863" cy="20638"/>
                  </a:xfrm>
                  <a:prstGeom prst="rect">
                    <a:avLst/>
                  </a:prstGeom>
                  <a:solidFill>
                    <a:srgbClr val="4FE4FF"/>
                  </a:solidFill>
                  <a:ln>
                    <a:noFill/>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44" name="Freeform 172">
                    <a:extLst>
                      <a:ext uri="{FF2B5EF4-FFF2-40B4-BE49-F238E27FC236}">
                        <a16:creationId xmlns:a16="http://schemas.microsoft.com/office/drawing/2014/main" id="{CE87A71C-D30E-812D-1BD0-6F7A37689269}"/>
                      </a:ext>
                    </a:extLst>
                  </p:cNvPr>
                  <p:cNvSpPr>
                    <a:spLocks/>
                  </p:cNvSpPr>
                  <p:nvPr/>
                </p:nvSpPr>
                <p:spPr bwMode="auto">
                  <a:xfrm>
                    <a:off x="5056189" y="1363664"/>
                    <a:ext cx="196850" cy="158750"/>
                  </a:xfrm>
                  <a:custGeom>
                    <a:avLst/>
                    <a:gdLst>
                      <a:gd name="T0" fmla="*/ 22 w 117"/>
                      <a:gd name="T1" fmla="*/ 95 h 95"/>
                      <a:gd name="T2" fmla="*/ 117 w 117"/>
                      <a:gd name="T3" fmla="*/ 0 h 95"/>
                      <a:gd name="T4" fmla="*/ 9 w 117"/>
                      <a:gd name="T5" fmla="*/ 0 h 95"/>
                      <a:gd name="T6" fmla="*/ 0 w 117"/>
                      <a:gd name="T7" fmla="*/ 10 h 95"/>
                      <a:gd name="T8" fmla="*/ 0 w 117"/>
                      <a:gd name="T9" fmla="*/ 95 h 95"/>
                      <a:gd name="T10" fmla="*/ 22 w 117"/>
                      <a:gd name="T11" fmla="*/ 95 h 95"/>
                    </a:gdLst>
                    <a:ahLst/>
                    <a:cxnLst>
                      <a:cxn ang="0">
                        <a:pos x="T0" y="T1"/>
                      </a:cxn>
                      <a:cxn ang="0">
                        <a:pos x="T2" y="T3"/>
                      </a:cxn>
                      <a:cxn ang="0">
                        <a:pos x="T4" y="T5"/>
                      </a:cxn>
                      <a:cxn ang="0">
                        <a:pos x="T6" y="T7"/>
                      </a:cxn>
                      <a:cxn ang="0">
                        <a:pos x="T8" y="T9"/>
                      </a:cxn>
                      <a:cxn ang="0">
                        <a:pos x="T10" y="T11"/>
                      </a:cxn>
                    </a:cxnLst>
                    <a:rect l="0" t="0" r="r" b="b"/>
                    <a:pathLst>
                      <a:path w="117" h="95">
                        <a:moveTo>
                          <a:pt x="22" y="95"/>
                        </a:moveTo>
                        <a:cubicBezTo>
                          <a:pt x="117" y="0"/>
                          <a:pt x="117" y="0"/>
                          <a:pt x="117" y="0"/>
                        </a:cubicBezTo>
                        <a:cubicBezTo>
                          <a:pt x="9" y="0"/>
                          <a:pt x="9" y="0"/>
                          <a:pt x="9" y="0"/>
                        </a:cubicBezTo>
                        <a:cubicBezTo>
                          <a:pt x="4" y="0"/>
                          <a:pt x="0" y="5"/>
                          <a:pt x="0" y="10"/>
                        </a:cubicBezTo>
                        <a:cubicBezTo>
                          <a:pt x="0" y="95"/>
                          <a:pt x="0" y="95"/>
                          <a:pt x="0" y="95"/>
                        </a:cubicBezTo>
                        <a:lnTo>
                          <a:pt x="22" y="95"/>
                        </a:lnTo>
                        <a:close/>
                      </a:path>
                    </a:pathLst>
                  </a:custGeom>
                  <a:solidFill>
                    <a:srgbClr val="008575"/>
                  </a:solidFill>
                  <a:ln>
                    <a:noFill/>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grpSp>
          </p:grpSp>
          <p:grpSp>
            <p:nvGrpSpPr>
              <p:cNvPr id="35" name="Group 34">
                <a:extLst>
                  <a:ext uri="{FF2B5EF4-FFF2-40B4-BE49-F238E27FC236}">
                    <a16:creationId xmlns:a16="http://schemas.microsoft.com/office/drawing/2014/main" id="{15C99282-2F58-D0D9-216D-BB9208F9301D}"/>
                  </a:ext>
                </a:extLst>
              </p:cNvPr>
              <p:cNvGrpSpPr/>
              <p:nvPr/>
            </p:nvGrpSpPr>
            <p:grpSpPr>
              <a:xfrm>
                <a:off x="6875158" y="3003045"/>
                <a:ext cx="227306" cy="227306"/>
                <a:chOff x="7632926" y="5102513"/>
                <a:chExt cx="369887" cy="369887"/>
              </a:xfrm>
            </p:grpSpPr>
            <p:sp>
              <p:nvSpPr>
                <p:cNvPr id="36" name="Oval 5">
                  <a:extLst>
                    <a:ext uri="{FF2B5EF4-FFF2-40B4-BE49-F238E27FC236}">
                      <a16:creationId xmlns:a16="http://schemas.microsoft.com/office/drawing/2014/main" id="{896EC457-9FAB-2FFA-AA3F-D9FB518A819C}"/>
                    </a:ext>
                  </a:extLst>
                </p:cNvPr>
                <p:cNvSpPr>
                  <a:spLocks noChangeArrowheads="1"/>
                </p:cNvSpPr>
                <p:nvPr/>
              </p:nvSpPr>
              <p:spPr bwMode="auto">
                <a:xfrm>
                  <a:off x="7632926" y="5102513"/>
                  <a:ext cx="369887" cy="369887"/>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37" name="Freeform 7">
                  <a:extLst>
                    <a:ext uri="{FF2B5EF4-FFF2-40B4-BE49-F238E27FC236}">
                      <a16:creationId xmlns:a16="http://schemas.microsoft.com/office/drawing/2014/main" id="{6A4097FA-C392-990F-ED6D-1DEC17F89827}"/>
                    </a:ext>
                  </a:extLst>
                </p:cNvPr>
                <p:cNvSpPr>
                  <a:spLocks/>
                </p:cNvSpPr>
                <p:nvPr/>
              </p:nvSpPr>
              <p:spPr bwMode="auto">
                <a:xfrm>
                  <a:off x="7707532" y="5197765"/>
                  <a:ext cx="220662" cy="173038"/>
                </a:xfrm>
                <a:custGeom>
                  <a:avLst/>
                  <a:gdLst>
                    <a:gd name="T0" fmla="*/ 124 w 139"/>
                    <a:gd name="T1" fmla="*/ 0 h 109"/>
                    <a:gd name="T2" fmla="*/ 46 w 139"/>
                    <a:gd name="T3" fmla="*/ 76 h 109"/>
                    <a:gd name="T4" fmla="*/ 15 w 139"/>
                    <a:gd name="T5" fmla="*/ 45 h 109"/>
                    <a:gd name="T6" fmla="*/ 0 w 139"/>
                    <a:gd name="T7" fmla="*/ 60 h 109"/>
                    <a:gd name="T8" fmla="*/ 46 w 139"/>
                    <a:gd name="T9" fmla="*/ 109 h 109"/>
                    <a:gd name="T10" fmla="*/ 139 w 139"/>
                    <a:gd name="T11" fmla="*/ 16 h 109"/>
                    <a:gd name="T12" fmla="*/ 124 w 139"/>
                    <a:gd name="T13" fmla="*/ 0 h 109"/>
                  </a:gdLst>
                  <a:ahLst/>
                  <a:cxnLst>
                    <a:cxn ang="0">
                      <a:pos x="T0" y="T1"/>
                    </a:cxn>
                    <a:cxn ang="0">
                      <a:pos x="T2" y="T3"/>
                    </a:cxn>
                    <a:cxn ang="0">
                      <a:pos x="T4" y="T5"/>
                    </a:cxn>
                    <a:cxn ang="0">
                      <a:pos x="T6" y="T7"/>
                    </a:cxn>
                    <a:cxn ang="0">
                      <a:pos x="T8" y="T9"/>
                    </a:cxn>
                    <a:cxn ang="0">
                      <a:pos x="T10" y="T11"/>
                    </a:cxn>
                    <a:cxn ang="0">
                      <a:pos x="T12" y="T13"/>
                    </a:cxn>
                  </a:cxnLst>
                  <a:rect l="0" t="0" r="r" b="b"/>
                  <a:pathLst>
                    <a:path w="139" h="109">
                      <a:moveTo>
                        <a:pt x="124" y="0"/>
                      </a:moveTo>
                      <a:lnTo>
                        <a:pt x="46" y="76"/>
                      </a:lnTo>
                      <a:lnTo>
                        <a:pt x="15" y="45"/>
                      </a:lnTo>
                      <a:lnTo>
                        <a:pt x="0" y="60"/>
                      </a:lnTo>
                      <a:lnTo>
                        <a:pt x="46" y="109"/>
                      </a:lnTo>
                      <a:lnTo>
                        <a:pt x="139" y="16"/>
                      </a:lnTo>
                      <a:lnTo>
                        <a:pt x="124" y="0"/>
                      </a:lnTo>
                      <a:close/>
                    </a:path>
                  </a:pathLst>
                </a:custGeom>
                <a:solidFill>
                  <a:srgbClr val="0085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grpSp>
        </p:grpSp>
      </p:grpSp>
      <p:grpSp>
        <p:nvGrpSpPr>
          <p:cNvPr id="50" name="Group 49">
            <a:extLst>
              <a:ext uri="{FF2B5EF4-FFF2-40B4-BE49-F238E27FC236}">
                <a16:creationId xmlns:a16="http://schemas.microsoft.com/office/drawing/2014/main" id="{66F6071D-1A7F-7BB2-A5F7-A184BD71094F}"/>
              </a:ext>
              <a:ext uri="{C183D7F6-B498-43B3-948B-1728B52AA6E4}">
                <adec:decorative xmlns:adec="http://schemas.microsoft.com/office/drawing/2017/decorative" val="1"/>
              </a:ext>
            </a:extLst>
          </p:cNvPr>
          <p:cNvGrpSpPr/>
          <p:nvPr/>
        </p:nvGrpSpPr>
        <p:grpSpPr>
          <a:xfrm>
            <a:off x="7901452" y="2440918"/>
            <a:ext cx="2852080" cy="505490"/>
            <a:chOff x="8543970" y="2550005"/>
            <a:chExt cx="2852080" cy="505490"/>
          </a:xfrm>
        </p:grpSpPr>
        <p:sp>
          <p:nvSpPr>
            <p:cNvPr id="51" name="Rectangle 50">
              <a:extLst>
                <a:ext uri="{FF2B5EF4-FFF2-40B4-BE49-F238E27FC236}">
                  <a16:creationId xmlns:a16="http://schemas.microsoft.com/office/drawing/2014/main" id="{54C7AE9D-C44B-A7C8-0A88-D13CCA8A5BA1}"/>
                </a:ext>
              </a:extLst>
            </p:cNvPr>
            <p:cNvSpPr/>
            <p:nvPr/>
          </p:nvSpPr>
          <p:spPr>
            <a:xfrm>
              <a:off x="9134178" y="2721615"/>
              <a:ext cx="2261872" cy="166199"/>
            </a:xfrm>
            <a:prstGeom prst="rect">
              <a:avLst/>
            </a:prstGeom>
          </p:spPr>
          <p:txBody>
            <a:bodyPr wrap="square" lIns="0" tIns="0" rIns="0" bIns="0" anchor="t">
              <a:spAutoFit/>
            </a:bodyPr>
            <a:lstStyle/>
            <a:p>
              <a:pPr marL="0" marR="0" lvl="0" indent="0" algn="l" defTabSz="914192" rtl="0" eaLnBrk="1" fontAlgn="auto" latinLnBrk="0" hangingPunct="1">
                <a:lnSpc>
                  <a:spcPct val="90000"/>
                </a:lnSpc>
                <a:spcBef>
                  <a:spcPts val="0"/>
                </a:spcBef>
                <a:spcAft>
                  <a:spcPts val="0"/>
                </a:spcAft>
                <a:buClrTx/>
                <a:buSzTx/>
                <a:buFontTx/>
                <a:buNone/>
                <a:tabLst/>
                <a:defRPr/>
              </a:pPr>
              <a:r>
                <a:rPr lang="en-US" sz="1200" kern="0">
                  <a:solidFill>
                    <a:srgbClr val="50E6FF"/>
                  </a:solidFill>
                  <a:latin typeface="Segoe UI Semibold"/>
                </a:rPr>
                <a:t>7</a:t>
              </a:r>
              <a:r>
                <a:rPr kumimoji="0" lang="en-US" sz="1200" b="0" i="0" u="none" strike="noStrike" kern="0" cap="none" spc="0" normalizeH="0" baseline="0" noProof="0">
                  <a:ln>
                    <a:noFill/>
                  </a:ln>
                  <a:solidFill>
                    <a:srgbClr val="50E6FF"/>
                  </a:solidFill>
                  <a:effectLst/>
                  <a:uLnTx/>
                  <a:uFillTx/>
                  <a:latin typeface="Segoe UI Semibold"/>
                  <a:ea typeface="+mn-ea"/>
                  <a:cs typeface="+mn-cs"/>
                </a:rPr>
                <a:t>5</a:t>
              </a:r>
              <a:r>
                <a:rPr kumimoji="0" lang="en-US" sz="1200" b="0" i="0" u="none" strike="noStrike" kern="1200" cap="none" spc="0" normalizeH="0" baseline="0" noProof="0">
                  <a:ln>
                    <a:noFill/>
                  </a:ln>
                  <a:solidFill>
                    <a:srgbClr val="50E6FF"/>
                  </a:solidFill>
                  <a:effectLst/>
                  <a:uLnTx/>
                  <a:uFillTx/>
                  <a:latin typeface="Segoe UI Semibold"/>
                  <a:ea typeface="+mn-ea"/>
                  <a:cs typeface="+mn-cs"/>
                </a:rPr>
                <a:t>K</a:t>
              </a:r>
              <a:r>
                <a:rPr kumimoji="0" lang="en-US" sz="1200" b="0" i="0" u="none" strike="noStrike" kern="1200" cap="none" spc="0" normalizeH="0" baseline="0" noProof="0">
                  <a:ln>
                    <a:noFill/>
                  </a:ln>
                  <a:solidFill>
                    <a:srgbClr val="008575"/>
                  </a:solidFill>
                  <a:effectLst/>
                  <a:uLnTx/>
                  <a:uFillTx/>
                  <a:latin typeface="Segoe UI Semibold"/>
                  <a:ea typeface="+mn-ea"/>
                  <a:cs typeface="+mn-cs"/>
                </a:rPr>
                <a:t> </a:t>
              </a:r>
              <a:r>
                <a:rPr kumimoji="0" lang="en-US" sz="1200" b="0" i="0" u="none" strike="noStrike" kern="0" cap="none" spc="0" normalizeH="0" baseline="0" noProof="0">
                  <a:ln>
                    <a:noFill/>
                  </a:ln>
                  <a:solidFill>
                    <a:srgbClr val="FFFFFF"/>
                  </a:solidFill>
                  <a:effectLst/>
                  <a:uLnTx/>
                  <a:uFillTx/>
                  <a:latin typeface="Segoe UI"/>
                  <a:ea typeface="+mn-ea"/>
                  <a:cs typeface="+mn-cs"/>
                </a:rPr>
                <a:t>VPN Sessions daily</a:t>
              </a: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grpSp>
          <p:nvGrpSpPr>
            <p:cNvPr id="52" name="Group 51">
              <a:extLst>
                <a:ext uri="{FF2B5EF4-FFF2-40B4-BE49-F238E27FC236}">
                  <a16:creationId xmlns:a16="http://schemas.microsoft.com/office/drawing/2014/main" id="{A34ADD46-374C-26C9-AEBB-35F5F2A58ED6}"/>
                </a:ext>
              </a:extLst>
            </p:cNvPr>
            <p:cNvGrpSpPr/>
            <p:nvPr/>
          </p:nvGrpSpPr>
          <p:grpSpPr>
            <a:xfrm>
              <a:off x="8543970" y="2550005"/>
              <a:ext cx="505490" cy="505490"/>
              <a:chOff x="8543970" y="2550005"/>
              <a:chExt cx="505490" cy="505490"/>
            </a:xfrm>
          </p:grpSpPr>
          <p:sp>
            <p:nvSpPr>
              <p:cNvPr id="53" name="Oval 52">
                <a:extLst>
                  <a:ext uri="{FF2B5EF4-FFF2-40B4-BE49-F238E27FC236}">
                    <a16:creationId xmlns:a16="http://schemas.microsoft.com/office/drawing/2014/main" id="{B2800AD9-075D-7FCC-0BD8-12E3796C75AF}"/>
                  </a:ext>
                </a:extLst>
              </p:cNvPr>
              <p:cNvSpPr/>
              <p:nvPr/>
            </p:nvSpPr>
            <p:spPr bwMode="auto">
              <a:xfrm flipH="1">
                <a:off x="8543970" y="2550005"/>
                <a:ext cx="505490" cy="505490"/>
              </a:xfrm>
              <a:prstGeom prst="ellipse">
                <a:avLst/>
              </a:prstGeom>
              <a:solidFill>
                <a:srgbClr val="091F2C"/>
              </a:solidFill>
              <a:ln w="19050">
                <a:solidFill>
                  <a:srgbClr val="50E6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nvGrpSpPr>
              <p:cNvPr id="54" name="decentralized identity" descr="decentralized identity">
                <a:extLst>
                  <a:ext uri="{FF2B5EF4-FFF2-40B4-BE49-F238E27FC236}">
                    <a16:creationId xmlns:a16="http://schemas.microsoft.com/office/drawing/2014/main" id="{D2B77318-7A9B-B4A2-B34F-5F330CB79324}"/>
                  </a:ext>
                </a:extLst>
              </p:cNvPr>
              <p:cNvGrpSpPr/>
              <p:nvPr/>
            </p:nvGrpSpPr>
            <p:grpSpPr>
              <a:xfrm>
                <a:off x="8652499" y="2631161"/>
                <a:ext cx="290206" cy="323444"/>
                <a:chOff x="7299144" y="3026630"/>
                <a:chExt cx="411707" cy="458859"/>
              </a:xfrm>
            </p:grpSpPr>
            <p:sp>
              <p:nvSpPr>
                <p:cNvPr id="55" name="Freeform: Shape 54">
                  <a:extLst>
                    <a:ext uri="{FF2B5EF4-FFF2-40B4-BE49-F238E27FC236}">
                      <a16:creationId xmlns:a16="http://schemas.microsoft.com/office/drawing/2014/main" id="{429DE869-75FB-3606-F6A7-5EC4D555CD0F}"/>
                    </a:ext>
                  </a:extLst>
                </p:cNvPr>
                <p:cNvSpPr/>
                <p:nvPr/>
              </p:nvSpPr>
              <p:spPr>
                <a:xfrm>
                  <a:off x="7408326" y="3268215"/>
                  <a:ext cx="190177" cy="95089"/>
                </a:xfrm>
                <a:custGeom>
                  <a:avLst/>
                  <a:gdLst>
                    <a:gd name="connsiteX0" fmla="*/ 1765 w 190177"/>
                    <a:gd name="connsiteY0" fmla="*/ 96780 h 95088"/>
                    <a:gd name="connsiteX1" fmla="*/ 96780 w 190177"/>
                    <a:gd name="connsiteY1" fmla="*/ 1765 h 95088"/>
                    <a:gd name="connsiteX2" fmla="*/ 191795 w 190177"/>
                    <a:gd name="connsiteY2" fmla="*/ 96780 h 95088"/>
                    <a:gd name="connsiteX3" fmla="*/ 1765 w 190177"/>
                    <a:gd name="connsiteY3" fmla="*/ 96780 h 95088"/>
                  </a:gdLst>
                  <a:ahLst/>
                  <a:cxnLst>
                    <a:cxn ang="0">
                      <a:pos x="connsiteX0" y="connsiteY0"/>
                    </a:cxn>
                    <a:cxn ang="0">
                      <a:pos x="connsiteX1" y="connsiteY1"/>
                    </a:cxn>
                    <a:cxn ang="0">
                      <a:pos x="connsiteX2" y="connsiteY2"/>
                    </a:cxn>
                    <a:cxn ang="0">
                      <a:pos x="connsiteX3" y="connsiteY3"/>
                    </a:cxn>
                  </a:cxnLst>
                  <a:rect l="l" t="t" r="r" b="b"/>
                  <a:pathLst>
                    <a:path w="190177" h="95088">
                      <a:moveTo>
                        <a:pt x="1765" y="96780"/>
                      </a:moveTo>
                      <a:cubicBezTo>
                        <a:pt x="1765" y="44269"/>
                        <a:pt x="44269" y="1765"/>
                        <a:pt x="96780" y="1765"/>
                      </a:cubicBezTo>
                      <a:cubicBezTo>
                        <a:pt x="149290" y="1765"/>
                        <a:pt x="191795" y="44269"/>
                        <a:pt x="191795" y="96780"/>
                      </a:cubicBezTo>
                      <a:lnTo>
                        <a:pt x="1765" y="96780"/>
                      </a:lnTo>
                      <a:close/>
                    </a:path>
                  </a:pathLst>
                </a:custGeom>
                <a:solidFill>
                  <a:srgbClr val="008575"/>
                </a:solidFill>
                <a:ln w="4713"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6" name="Freeform: Shape 55">
                  <a:extLst>
                    <a:ext uri="{FF2B5EF4-FFF2-40B4-BE49-F238E27FC236}">
                      <a16:creationId xmlns:a16="http://schemas.microsoft.com/office/drawing/2014/main" id="{78B38FE0-B009-B259-CE58-6D07C20E78FA}"/>
                    </a:ext>
                  </a:extLst>
                </p:cNvPr>
                <p:cNvSpPr/>
                <p:nvPr/>
              </p:nvSpPr>
              <p:spPr>
                <a:xfrm>
                  <a:off x="7449712" y="3145417"/>
                  <a:ext cx="109352" cy="109352"/>
                </a:xfrm>
                <a:custGeom>
                  <a:avLst/>
                  <a:gdLst>
                    <a:gd name="connsiteX0" fmla="*/ 109507 w 109351"/>
                    <a:gd name="connsiteY0" fmla="*/ 55636 h 109351"/>
                    <a:gd name="connsiteX1" fmla="*/ 55636 w 109351"/>
                    <a:gd name="connsiteY1" fmla="*/ 109507 h 109351"/>
                    <a:gd name="connsiteX2" fmla="*/ 1765 w 109351"/>
                    <a:gd name="connsiteY2" fmla="*/ 55636 h 109351"/>
                    <a:gd name="connsiteX3" fmla="*/ 55636 w 109351"/>
                    <a:gd name="connsiteY3" fmla="*/ 1765 h 109351"/>
                    <a:gd name="connsiteX4" fmla="*/ 109507 w 109351"/>
                    <a:gd name="connsiteY4" fmla="*/ 55636 h 109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51" h="109351">
                      <a:moveTo>
                        <a:pt x="109507" y="55636"/>
                      </a:moveTo>
                      <a:cubicBezTo>
                        <a:pt x="109507" y="85413"/>
                        <a:pt x="85413" y="109507"/>
                        <a:pt x="55636" y="109507"/>
                      </a:cubicBezTo>
                      <a:cubicBezTo>
                        <a:pt x="25859" y="109507"/>
                        <a:pt x="1765" y="85413"/>
                        <a:pt x="1765" y="55636"/>
                      </a:cubicBezTo>
                      <a:cubicBezTo>
                        <a:pt x="1765" y="25859"/>
                        <a:pt x="25859" y="1765"/>
                        <a:pt x="55636" y="1765"/>
                      </a:cubicBezTo>
                      <a:cubicBezTo>
                        <a:pt x="85413" y="1765"/>
                        <a:pt x="109507" y="25938"/>
                        <a:pt x="109507" y="55636"/>
                      </a:cubicBezTo>
                      <a:close/>
                    </a:path>
                  </a:pathLst>
                </a:custGeom>
                <a:solidFill>
                  <a:schemeClr val="accent1"/>
                </a:solidFill>
                <a:ln w="4713"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7" name="Freeform: Shape 56">
                  <a:extLst>
                    <a:ext uri="{FF2B5EF4-FFF2-40B4-BE49-F238E27FC236}">
                      <a16:creationId xmlns:a16="http://schemas.microsoft.com/office/drawing/2014/main" id="{7D79C4A1-0CC3-EB28-D3A4-D3EAFA0EA624}"/>
                    </a:ext>
                  </a:extLst>
                </p:cNvPr>
                <p:cNvSpPr/>
                <p:nvPr/>
              </p:nvSpPr>
              <p:spPr>
                <a:xfrm>
                  <a:off x="7317393" y="3038869"/>
                  <a:ext cx="375600" cy="432653"/>
                </a:xfrm>
                <a:custGeom>
                  <a:avLst/>
                  <a:gdLst>
                    <a:gd name="connsiteX0" fmla="*/ 188033 w 375600"/>
                    <a:gd name="connsiteY0" fmla="*/ 432015 h 432653"/>
                    <a:gd name="connsiteX1" fmla="*/ 1765 w 375600"/>
                    <a:gd name="connsiteY1" fmla="*/ 324432 h 432653"/>
                    <a:gd name="connsiteX2" fmla="*/ 1765 w 375600"/>
                    <a:gd name="connsiteY2" fmla="*/ 109347 h 432653"/>
                    <a:gd name="connsiteX3" fmla="*/ 188033 w 375600"/>
                    <a:gd name="connsiteY3" fmla="*/ 1765 h 432653"/>
                    <a:gd name="connsiteX4" fmla="*/ 374301 w 375600"/>
                    <a:gd name="connsiteY4" fmla="*/ 109347 h 432653"/>
                    <a:gd name="connsiteX5" fmla="*/ 374301 w 375600"/>
                    <a:gd name="connsiteY5" fmla="*/ 324432 h 432653"/>
                    <a:gd name="connsiteX6" fmla="*/ 188033 w 375600"/>
                    <a:gd name="connsiteY6" fmla="*/ 432015 h 432653"/>
                    <a:gd name="connsiteX7" fmla="*/ 13771 w 375600"/>
                    <a:gd name="connsiteY7" fmla="*/ 317548 h 432653"/>
                    <a:gd name="connsiteX8" fmla="*/ 188033 w 375600"/>
                    <a:gd name="connsiteY8" fmla="*/ 418167 h 432653"/>
                    <a:gd name="connsiteX9" fmla="*/ 362294 w 375600"/>
                    <a:gd name="connsiteY9" fmla="*/ 317548 h 432653"/>
                    <a:gd name="connsiteX10" fmla="*/ 362294 w 375600"/>
                    <a:gd name="connsiteY10" fmla="*/ 116231 h 432653"/>
                    <a:gd name="connsiteX11" fmla="*/ 188033 w 375600"/>
                    <a:gd name="connsiteY11" fmla="*/ 15613 h 432653"/>
                    <a:gd name="connsiteX12" fmla="*/ 13771 w 375600"/>
                    <a:gd name="connsiteY12" fmla="*/ 116231 h 432653"/>
                    <a:gd name="connsiteX13" fmla="*/ 13771 w 375600"/>
                    <a:gd name="connsiteY13" fmla="*/ 317548 h 43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5600" h="432653">
                      <a:moveTo>
                        <a:pt x="188033" y="432015"/>
                      </a:moveTo>
                      <a:lnTo>
                        <a:pt x="1765" y="324432"/>
                      </a:lnTo>
                      <a:lnTo>
                        <a:pt x="1765" y="109347"/>
                      </a:lnTo>
                      <a:lnTo>
                        <a:pt x="188033" y="1765"/>
                      </a:lnTo>
                      <a:lnTo>
                        <a:pt x="374301" y="109347"/>
                      </a:lnTo>
                      <a:lnTo>
                        <a:pt x="374301" y="324432"/>
                      </a:lnTo>
                      <a:lnTo>
                        <a:pt x="188033" y="432015"/>
                      </a:lnTo>
                      <a:close/>
                      <a:moveTo>
                        <a:pt x="13771" y="317548"/>
                      </a:moveTo>
                      <a:lnTo>
                        <a:pt x="188033" y="418167"/>
                      </a:lnTo>
                      <a:lnTo>
                        <a:pt x="362294" y="317548"/>
                      </a:lnTo>
                      <a:lnTo>
                        <a:pt x="362294" y="116231"/>
                      </a:lnTo>
                      <a:lnTo>
                        <a:pt x="188033" y="15613"/>
                      </a:lnTo>
                      <a:lnTo>
                        <a:pt x="13771" y="116231"/>
                      </a:lnTo>
                      <a:lnTo>
                        <a:pt x="13771" y="317548"/>
                      </a:lnTo>
                      <a:close/>
                    </a:path>
                  </a:pathLst>
                </a:custGeom>
                <a:solidFill>
                  <a:srgbClr val="50E6FF"/>
                </a:solidFill>
                <a:ln w="4713"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8" name="Freeform: Shape 57">
                  <a:extLst>
                    <a:ext uri="{FF2B5EF4-FFF2-40B4-BE49-F238E27FC236}">
                      <a16:creationId xmlns:a16="http://schemas.microsoft.com/office/drawing/2014/main" id="{7AF56523-3244-A861-E735-07CF44FF7D5E}"/>
                    </a:ext>
                  </a:extLst>
                </p:cNvPr>
                <p:cNvSpPr/>
                <p:nvPr/>
              </p:nvSpPr>
              <p:spPr>
                <a:xfrm>
                  <a:off x="7477647" y="3026630"/>
                  <a:ext cx="52299" cy="52299"/>
                </a:xfrm>
                <a:custGeom>
                  <a:avLst/>
                  <a:gdLst>
                    <a:gd name="connsiteX0" fmla="*/ 26579 w 52298"/>
                    <a:gd name="connsiteY0" fmla="*/ 51394 h 52298"/>
                    <a:gd name="connsiteX1" fmla="*/ 51393 w 52298"/>
                    <a:gd name="connsiteY1" fmla="*/ 26579 h 52298"/>
                    <a:gd name="connsiteX2" fmla="*/ 26579 w 52298"/>
                    <a:gd name="connsiteY2" fmla="*/ 1765 h 52298"/>
                    <a:gd name="connsiteX3" fmla="*/ 1765 w 52298"/>
                    <a:gd name="connsiteY3" fmla="*/ 26579 h 52298"/>
                    <a:gd name="connsiteX4" fmla="*/ 26579 w 52298"/>
                    <a:gd name="connsiteY4" fmla="*/ 51394 h 52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8" h="52298">
                      <a:moveTo>
                        <a:pt x="26579" y="51394"/>
                      </a:moveTo>
                      <a:cubicBezTo>
                        <a:pt x="40284" y="51394"/>
                        <a:pt x="51393" y="40284"/>
                        <a:pt x="51393" y="26579"/>
                      </a:cubicBezTo>
                      <a:cubicBezTo>
                        <a:pt x="51393" y="12874"/>
                        <a:pt x="40284" y="1765"/>
                        <a:pt x="26579" y="1765"/>
                      </a:cubicBezTo>
                      <a:cubicBezTo>
                        <a:pt x="12874" y="1765"/>
                        <a:pt x="1765" y="12874"/>
                        <a:pt x="1765" y="26579"/>
                      </a:cubicBezTo>
                      <a:cubicBezTo>
                        <a:pt x="1765" y="40284"/>
                        <a:pt x="12874" y="51394"/>
                        <a:pt x="26579" y="51394"/>
                      </a:cubicBezTo>
                      <a:close/>
                    </a:path>
                  </a:pathLst>
                </a:custGeom>
                <a:solidFill>
                  <a:srgbClr val="008575"/>
                </a:solidFill>
                <a:ln w="4713"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9" name="Freeform: Shape 58">
                  <a:extLst>
                    <a:ext uri="{FF2B5EF4-FFF2-40B4-BE49-F238E27FC236}">
                      <a16:creationId xmlns:a16="http://schemas.microsoft.com/office/drawing/2014/main" id="{471FBC4E-F02E-4CBE-1C09-1A8FEB6B43BD}"/>
                    </a:ext>
                  </a:extLst>
                </p:cNvPr>
                <p:cNvSpPr/>
                <p:nvPr/>
              </p:nvSpPr>
              <p:spPr>
                <a:xfrm>
                  <a:off x="7477647" y="3433190"/>
                  <a:ext cx="52299" cy="52299"/>
                </a:xfrm>
                <a:custGeom>
                  <a:avLst/>
                  <a:gdLst>
                    <a:gd name="connsiteX0" fmla="*/ 26579 w 52298"/>
                    <a:gd name="connsiteY0" fmla="*/ 51394 h 52298"/>
                    <a:gd name="connsiteX1" fmla="*/ 51393 w 52298"/>
                    <a:gd name="connsiteY1" fmla="*/ 26579 h 52298"/>
                    <a:gd name="connsiteX2" fmla="*/ 26579 w 52298"/>
                    <a:gd name="connsiteY2" fmla="*/ 1765 h 52298"/>
                    <a:gd name="connsiteX3" fmla="*/ 1765 w 52298"/>
                    <a:gd name="connsiteY3" fmla="*/ 26579 h 52298"/>
                    <a:gd name="connsiteX4" fmla="*/ 26579 w 52298"/>
                    <a:gd name="connsiteY4" fmla="*/ 51394 h 52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8" h="52298">
                      <a:moveTo>
                        <a:pt x="26579" y="51394"/>
                      </a:moveTo>
                      <a:cubicBezTo>
                        <a:pt x="40284" y="51394"/>
                        <a:pt x="51393" y="40284"/>
                        <a:pt x="51393" y="26579"/>
                      </a:cubicBezTo>
                      <a:cubicBezTo>
                        <a:pt x="51393" y="12875"/>
                        <a:pt x="40284" y="1765"/>
                        <a:pt x="26579" y="1765"/>
                      </a:cubicBezTo>
                      <a:cubicBezTo>
                        <a:pt x="12874" y="1765"/>
                        <a:pt x="1765" y="12875"/>
                        <a:pt x="1765" y="26579"/>
                      </a:cubicBezTo>
                      <a:cubicBezTo>
                        <a:pt x="1765" y="40284"/>
                        <a:pt x="12874" y="51394"/>
                        <a:pt x="26579" y="51394"/>
                      </a:cubicBezTo>
                      <a:close/>
                    </a:path>
                  </a:pathLst>
                </a:custGeom>
                <a:solidFill>
                  <a:srgbClr val="008575"/>
                </a:solidFill>
                <a:ln w="4713"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0" name="Freeform: Shape 59">
                  <a:extLst>
                    <a:ext uri="{FF2B5EF4-FFF2-40B4-BE49-F238E27FC236}">
                      <a16:creationId xmlns:a16="http://schemas.microsoft.com/office/drawing/2014/main" id="{2BD2C307-70F0-26F8-A886-DD4D208C68AA}"/>
                    </a:ext>
                  </a:extLst>
                </p:cNvPr>
                <p:cNvSpPr/>
                <p:nvPr/>
              </p:nvSpPr>
              <p:spPr>
                <a:xfrm>
                  <a:off x="7658552" y="3338491"/>
                  <a:ext cx="52299" cy="52299"/>
                </a:xfrm>
                <a:custGeom>
                  <a:avLst/>
                  <a:gdLst>
                    <a:gd name="connsiteX0" fmla="*/ 26579 w 52298"/>
                    <a:gd name="connsiteY0" fmla="*/ 51393 h 52298"/>
                    <a:gd name="connsiteX1" fmla="*/ 51393 w 52298"/>
                    <a:gd name="connsiteY1" fmla="*/ 26579 h 52298"/>
                    <a:gd name="connsiteX2" fmla="*/ 26579 w 52298"/>
                    <a:gd name="connsiteY2" fmla="*/ 1765 h 52298"/>
                    <a:gd name="connsiteX3" fmla="*/ 1765 w 52298"/>
                    <a:gd name="connsiteY3" fmla="*/ 26579 h 52298"/>
                    <a:gd name="connsiteX4" fmla="*/ 26579 w 52298"/>
                    <a:gd name="connsiteY4" fmla="*/ 51393 h 52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8" h="52298">
                      <a:moveTo>
                        <a:pt x="26579" y="51393"/>
                      </a:moveTo>
                      <a:cubicBezTo>
                        <a:pt x="40284" y="51393"/>
                        <a:pt x="51393" y="40284"/>
                        <a:pt x="51393" y="26579"/>
                      </a:cubicBezTo>
                      <a:cubicBezTo>
                        <a:pt x="51393" y="12874"/>
                        <a:pt x="40284" y="1765"/>
                        <a:pt x="26579" y="1765"/>
                      </a:cubicBezTo>
                      <a:cubicBezTo>
                        <a:pt x="12874" y="1765"/>
                        <a:pt x="1765" y="12874"/>
                        <a:pt x="1765" y="26579"/>
                      </a:cubicBezTo>
                      <a:cubicBezTo>
                        <a:pt x="1765" y="40284"/>
                        <a:pt x="12874" y="51393"/>
                        <a:pt x="26579" y="51393"/>
                      </a:cubicBezTo>
                      <a:close/>
                    </a:path>
                  </a:pathLst>
                </a:custGeom>
                <a:solidFill>
                  <a:srgbClr val="008575"/>
                </a:solidFill>
                <a:ln w="4713"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1" name="Freeform: Shape 60">
                  <a:extLst>
                    <a:ext uri="{FF2B5EF4-FFF2-40B4-BE49-F238E27FC236}">
                      <a16:creationId xmlns:a16="http://schemas.microsoft.com/office/drawing/2014/main" id="{0D109B99-FCE4-F136-5B84-A03107858343}"/>
                    </a:ext>
                  </a:extLst>
                </p:cNvPr>
                <p:cNvSpPr/>
                <p:nvPr/>
              </p:nvSpPr>
              <p:spPr>
                <a:xfrm>
                  <a:off x="7658552" y="3121719"/>
                  <a:ext cx="52299" cy="52299"/>
                </a:xfrm>
                <a:custGeom>
                  <a:avLst/>
                  <a:gdLst>
                    <a:gd name="connsiteX0" fmla="*/ 26579 w 52298"/>
                    <a:gd name="connsiteY0" fmla="*/ 51394 h 52298"/>
                    <a:gd name="connsiteX1" fmla="*/ 51393 w 52298"/>
                    <a:gd name="connsiteY1" fmla="*/ 26579 h 52298"/>
                    <a:gd name="connsiteX2" fmla="*/ 26579 w 52298"/>
                    <a:gd name="connsiteY2" fmla="*/ 1765 h 52298"/>
                    <a:gd name="connsiteX3" fmla="*/ 1765 w 52298"/>
                    <a:gd name="connsiteY3" fmla="*/ 26579 h 52298"/>
                    <a:gd name="connsiteX4" fmla="*/ 26579 w 52298"/>
                    <a:gd name="connsiteY4" fmla="*/ 51394 h 52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8" h="52298">
                      <a:moveTo>
                        <a:pt x="26579" y="51394"/>
                      </a:moveTo>
                      <a:cubicBezTo>
                        <a:pt x="40284" y="51394"/>
                        <a:pt x="51393" y="40284"/>
                        <a:pt x="51393" y="26579"/>
                      </a:cubicBezTo>
                      <a:cubicBezTo>
                        <a:pt x="51393" y="12874"/>
                        <a:pt x="40284" y="1765"/>
                        <a:pt x="26579" y="1765"/>
                      </a:cubicBezTo>
                      <a:cubicBezTo>
                        <a:pt x="12874" y="1765"/>
                        <a:pt x="1765" y="12874"/>
                        <a:pt x="1765" y="26579"/>
                      </a:cubicBezTo>
                      <a:cubicBezTo>
                        <a:pt x="1765" y="40284"/>
                        <a:pt x="12874" y="51394"/>
                        <a:pt x="26579" y="51394"/>
                      </a:cubicBezTo>
                      <a:close/>
                    </a:path>
                  </a:pathLst>
                </a:custGeom>
                <a:solidFill>
                  <a:srgbClr val="008575"/>
                </a:solidFill>
                <a:ln w="4713"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2" name="Freeform: Shape 61">
                  <a:extLst>
                    <a:ext uri="{FF2B5EF4-FFF2-40B4-BE49-F238E27FC236}">
                      <a16:creationId xmlns:a16="http://schemas.microsoft.com/office/drawing/2014/main" id="{FEE5F02A-312C-9DCB-006F-A766EF5223A1}"/>
                    </a:ext>
                  </a:extLst>
                </p:cNvPr>
                <p:cNvSpPr/>
                <p:nvPr/>
              </p:nvSpPr>
              <p:spPr>
                <a:xfrm>
                  <a:off x="7299144" y="3339605"/>
                  <a:ext cx="47544" cy="47544"/>
                </a:xfrm>
                <a:custGeom>
                  <a:avLst/>
                  <a:gdLst>
                    <a:gd name="connsiteX0" fmla="*/ 25698 w 47544"/>
                    <a:gd name="connsiteY0" fmla="*/ 49633 h 47544"/>
                    <a:gd name="connsiteX1" fmla="*/ 49632 w 47544"/>
                    <a:gd name="connsiteY1" fmla="*/ 25699 h 47544"/>
                    <a:gd name="connsiteX2" fmla="*/ 25698 w 47544"/>
                    <a:gd name="connsiteY2" fmla="*/ 1765 h 47544"/>
                    <a:gd name="connsiteX3" fmla="*/ 1765 w 47544"/>
                    <a:gd name="connsiteY3" fmla="*/ 25699 h 47544"/>
                    <a:gd name="connsiteX4" fmla="*/ 25698 w 47544"/>
                    <a:gd name="connsiteY4" fmla="*/ 49633 h 47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44" h="47544">
                      <a:moveTo>
                        <a:pt x="25698" y="49633"/>
                      </a:moveTo>
                      <a:cubicBezTo>
                        <a:pt x="38917" y="49633"/>
                        <a:pt x="49632" y="38917"/>
                        <a:pt x="49632" y="25699"/>
                      </a:cubicBezTo>
                      <a:cubicBezTo>
                        <a:pt x="49632" y="12480"/>
                        <a:pt x="38917" y="1765"/>
                        <a:pt x="25698" y="1765"/>
                      </a:cubicBezTo>
                      <a:cubicBezTo>
                        <a:pt x="12480" y="1765"/>
                        <a:pt x="1765" y="12480"/>
                        <a:pt x="1765" y="25699"/>
                      </a:cubicBezTo>
                      <a:cubicBezTo>
                        <a:pt x="1765" y="38917"/>
                        <a:pt x="12480" y="49633"/>
                        <a:pt x="25698" y="49633"/>
                      </a:cubicBezTo>
                      <a:close/>
                    </a:path>
                  </a:pathLst>
                </a:custGeom>
                <a:solidFill>
                  <a:srgbClr val="008575"/>
                </a:solidFill>
                <a:ln w="4713"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3" name="Freeform: Shape 62">
                  <a:extLst>
                    <a:ext uri="{FF2B5EF4-FFF2-40B4-BE49-F238E27FC236}">
                      <a16:creationId xmlns:a16="http://schemas.microsoft.com/office/drawing/2014/main" id="{564B08E8-1D26-F4D2-85E8-F05C969D4D25}"/>
                    </a:ext>
                  </a:extLst>
                </p:cNvPr>
                <p:cNvSpPr/>
                <p:nvPr/>
              </p:nvSpPr>
              <p:spPr>
                <a:xfrm>
                  <a:off x="7299144" y="3124282"/>
                  <a:ext cx="47544" cy="47544"/>
                </a:xfrm>
                <a:custGeom>
                  <a:avLst/>
                  <a:gdLst>
                    <a:gd name="connsiteX0" fmla="*/ 25698 w 47544"/>
                    <a:gd name="connsiteY0" fmla="*/ 49632 h 47544"/>
                    <a:gd name="connsiteX1" fmla="*/ 49632 w 47544"/>
                    <a:gd name="connsiteY1" fmla="*/ 25698 h 47544"/>
                    <a:gd name="connsiteX2" fmla="*/ 25698 w 47544"/>
                    <a:gd name="connsiteY2" fmla="*/ 1765 h 47544"/>
                    <a:gd name="connsiteX3" fmla="*/ 1765 w 47544"/>
                    <a:gd name="connsiteY3" fmla="*/ 25698 h 47544"/>
                    <a:gd name="connsiteX4" fmla="*/ 25698 w 47544"/>
                    <a:gd name="connsiteY4" fmla="*/ 49632 h 47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44" h="47544">
                      <a:moveTo>
                        <a:pt x="25698" y="49632"/>
                      </a:moveTo>
                      <a:cubicBezTo>
                        <a:pt x="38917" y="49632"/>
                        <a:pt x="49632" y="38917"/>
                        <a:pt x="49632" y="25698"/>
                      </a:cubicBezTo>
                      <a:cubicBezTo>
                        <a:pt x="49632" y="12480"/>
                        <a:pt x="38917" y="1765"/>
                        <a:pt x="25698" y="1765"/>
                      </a:cubicBezTo>
                      <a:cubicBezTo>
                        <a:pt x="12480" y="1765"/>
                        <a:pt x="1765" y="12480"/>
                        <a:pt x="1765" y="25698"/>
                      </a:cubicBezTo>
                      <a:cubicBezTo>
                        <a:pt x="1765" y="38917"/>
                        <a:pt x="12480" y="49632"/>
                        <a:pt x="25698" y="49632"/>
                      </a:cubicBezTo>
                      <a:close/>
                    </a:path>
                  </a:pathLst>
                </a:custGeom>
                <a:solidFill>
                  <a:srgbClr val="008575"/>
                </a:solidFill>
                <a:ln w="4713"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grpSp>
      <p:sp>
        <p:nvSpPr>
          <p:cNvPr id="64" name="Rectangle 63">
            <a:extLst>
              <a:ext uri="{FF2B5EF4-FFF2-40B4-BE49-F238E27FC236}">
                <a16:creationId xmlns:a16="http://schemas.microsoft.com/office/drawing/2014/main" id="{D5EA9ADE-3E6A-E6B4-E0BA-244796C0BFA7}"/>
              </a:ext>
            </a:extLst>
          </p:cNvPr>
          <p:cNvSpPr/>
          <p:nvPr/>
        </p:nvSpPr>
        <p:spPr>
          <a:xfrm>
            <a:off x="8775238" y="3567572"/>
            <a:ext cx="1802526" cy="166199"/>
          </a:xfrm>
          <a:prstGeom prst="rect">
            <a:avLst/>
          </a:prstGeom>
        </p:spPr>
        <p:txBody>
          <a:bodyPr wrap="square" lIns="0" tIns="0" rIns="0" bIns="0" anchor="t">
            <a:spAutoFit/>
          </a:bodyPr>
          <a:lstStyle/>
          <a:p>
            <a:pPr marL="0" marR="0" lvl="0" indent="0" algn="l" defTabSz="914192"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0E6FF"/>
                </a:solidFill>
                <a:effectLst/>
                <a:uLnTx/>
                <a:uFillTx/>
                <a:latin typeface="Segoe UI Semibold"/>
                <a:ea typeface="+mn-ea"/>
                <a:cs typeface="+mn-cs"/>
              </a:rPr>
              <a:t>376K</a:t>
            </a:r>
            <a:r>
              <a:rPr kumimoji="0" lang="en-US" sz="1200" b="0" i="0" u="none" strike="noStrike" kern="1200" cap="none" spc="0" normalizeH="0" baseline="0" noProof="0">
                <a:ln>
                  <a:noFill/>
                </a:ln>
                <a:solidFill>
                  <a:srgbClr val="008575"/>
                </a:solidFill>
                <a:effectLst/>
                <a:uLnTx/>
                <a:uFillTx/>
                <a:latin typeface="Segoe UI Semibold"/>
                <a:ea typeface="+mn-ea"/>
                <a:cs typeface="+mn-cs"/>
              </a:rPr>
              <a:t> </a:t>
            </a:r>
            <a:r>
              <a:rPr kumimoji="0" lang="en-US" sz="1200" b="0" i="0" u="none" strike="noStrike" kern="0" cap="none" spc="0" normalizeH="0" baseline="0" noProof="0">
                <a:ln>
                  <a:noFill/>
                </a:ln>
                <a:solidFill>
                  <a:srgbClr val="FFFFFF"/>
                </a:solidFill>
                <a:effectLst/>
                <a:uLnTx/>
                <a:uFillTx/>
                <a:latin typeface="Segoe UI"/>
                <a:ea typeface="+mn-ea"/>
                <a:cs typeface="+mn-cs"/>
              </a:rPr>
              <a:t>OneDrive for work</a:t>
            </a: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sp>
        <p:nvSpPr>
          <p:cNvPr id="65" name="Oval 64">
            <a:extLst>
              <a:ext uri="{FF2B5EF4-FFF2-40B4-BE49-F238E27FC236}">
                <a16:creationId xmlns:a16="http://schemas.microsoft.com/office/drawing/2014/main" id="{8E7DFA2F-25A8-5507-6D08-36F5A93A4D60}"/>
              </a:ext>
              <a:ext uri="{C183D7F6-B498-43B3-948B-1728B52AA6E4}">
                <adec:decorative xmlns:adec="http://schemas.microsoft.com/office/drawing/2017/decorative" val="1"/>
              </a:ext>
            </a:extLst>
          </p:cNvPr>
          <p:cNvSpPr/>
          <p:nvPr/>
        </p:nvSpPr>
        <p:spPr bwMode="auto">
          <a:xfrm flipH="1">
            <a:off x="8169392" y="3490743"/>
            <a:ext cx="505490" cy="505490"/>
          </a:xfrm>
          <a:prstGeom prst="ellipse">
            <a:avLst/>
          </a:prstGeom>
          <a:solidFill>
            <a:srgbClr val="091F2C"/>
          </a:solidFill>
          <a:ln w="19050">
            <a:solidFill>
              <a:srgbClr val="50E6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nvGrpSpPr>
          <p:cNvPr id="66" name="Group 65">
            <a:extLst>
              <a:ext uri="{FF2B5EF4-FFF2-40B4-BE49-F238E27FC236}">
                <a16:creationId xmlns:a16="http://schemas.microsoft.com/office/drawing/2014/main" id="{BCE77BE1-34FE-41B7-2003-58AB4C4F46C7}"/>
              </a:ext>
              <a:ext uri="{C183D7F6-B498-43B3-948B-1728B52AA6E4}">
                <adec:decorative xmlns:adec="http://schemas.microsoft.com/office/drawing/2017/decorative" val="1"/>
              </a:ext>
            </a:extLst>
          </p:cNvPr>
          <p:cNvGrpSpPr/>
          <p:nvPr/>
        </p:nvGrpSpPr>
        <p:grpSpPr>
          <a:xfrm>
            <a:off x="7916650" y="4524345"/>
            <a:ext cx="3025144" cy="505490"/>
            <a:chOff x="8559168" y="4633432"/>
            <a:chExt cx="3025144" cy="505490"/>
          </a:xfrm>
        </p:grpSpPr>
        <p:sp>
          <p:nvSpPr>
            <p:cNvPr id="67" name="TextBox 66">
              <a:extLst>
                <a:ext uri="{FF2B5EF4-FFF2-40B4-BE49-F238E27FC236}">
                  <a16:creationId xmlns:a16="http://schemas.microsoft.com/office/drawing/2014/main" id="{D9E28F05-1BE7-9516-5E8F-9119E8DFD7D1}"/>
                </a:ext>
              </a:extLst>
            </p:cNvPr>
            <p:cNvSpPr txBox="1"/>
            <p:nvPr/>
          </p:nvSpPr>
          <p:spPr>
            <a:xfrm>
              <a:off x="9092984" y="4660313"/>
              <a:ext cx="2491328" cy="46166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0E6FF"/>
                  </a:solidFill>
                  <a:effectLst/>
                  <a:uLnTx/>
                  <a:uFillTx/>
                  <a:latin typeface="Segoe UI Semibold"/>
                  <a:ea typeface="+mn-ea"/>
                  <a:cs typeface="+mn-cs"/>
                </a:rPr>
                <a:t>13K</a:t>
              </a:r>
              <a:r>
                <a:rPr kumimoji="0" lang="en-US" sz="1200" b="0" i="0" u="none" strike="noStrike" kern="1200" cap="none" spc="0" normalizeH="0" baseline="0" noProof="0">
                  <a:ln>
                    <a:noFill/>
                  </a:ln>
                  <a:solidFill>
                    <a:srgbClr val="000000"/>
                  </a:solidFill>
                  <a:effectLst/>
                  <a:uLnTx/>
                  <a:uFillTx/>
                  <a:latin typeface="Segoe UI"/>
                  <a:ea typeface="+mn-ea"/>
                  <a:cs typeface="Segoe UI"/>
                </a:rPr>
                <a:t> </a:t>
              </a:r>
              <a:r>
                <a:rPr kumimoji="0" lang="en-US" sz="1200" b="0" i="0" u="none" strike="noStrike" kern="1200" cap="none" spc="0" normalizeH="0" baseline="0" noProof="0">
                  <a:ln>
                    <a:noFill/>
                  </a:ln>
                  <a:solidFill>
                    <a:srgbClr val="FFFFFF"/>
                  </a:solidFill>
                  <a:effectLst/>
                  <a:uLnTx/>
                  <a:uFillTx/>
                  <a:latin typeface="Segoe UI"/>
                  <a:ea typeface="+mn-ea"/>
                  <a:cs typeface="Segoe UI"/>
                </a:rPr>
                <a:t>Employees onboarded </a:t>
              </a:r>
              <a:br>
                <a:rPr kumimoji="0" lang="en-US" sz="1200" b="0" i="0" u="none" strike="noStrike" kern="1200" cap="none" spc="0" normalizeH="0" baseline="0" noProof="0">
                  <a:ln>
                    <a:noFill/>
                  </a:ln>
                  <a:solidFill>
                    <a:srgbClr val="FFFFFF"/>
                  </a:solidFill>
                  <a:effectLst/>
                  <a:uLnTx/>
                  <a:uFillTx/>
                  <a:latin typeface="Segoe UI" panose="020B0502040204020203" pitchFamily="34" charset="0"/>
                  <a:ea typeface="+mn-ea"/>
                  <a:cs typeface="+mn-cs"/>
                </a:rPr>
              </a:br>
              <a:r>
                <a:rPr kumimoji="0" lang="en-US" sz="1200" b="0" i="0" u="none" strike="noStrike" kern="1200" cap="none" spc="0" normalizeH="0" baseline="0" noProof="0">
                  <a:ln>
                    <a:noFill/>
                  </a:ln>
                  <a:solidFill>
                    <a:srgbClr val="FFFFFF"/>
                  </a:solidFill>
                  <a:effectLst/>
                  <a:uLnTx/>
                  <a:uFillTx/>
                  <a:latin typeface="Segoe UI"/>
                  <a:ea typeface="+mn-ea"/>
                  <a:cs typeface="Segoe UI"/>
                </a:rPr>
                <a:t>through acquisition in FY23</a:t>
              </a:r>
            </a:p>
          </p:txBody>
        </p:sp>
        <p:grpSp>
          <p:nvGrpSpPr>
            <p:cNvPr id="68" name="Group 67">
              <a:extLst>
                <a:ext uri="{FF2B5EF4-FFF2-40B4-BE49-F238E27FC236}">
                  <a16:creationId xmlns:a16="http://schemas.microsoft.com/office/drawing/2014/main" id="{88AAD189-4994-0B9F-F9A0-4DD206EF57E7}"/>
                </a:ext>
              </a:extLst>
            </p:cNvPr>
            <p:cNvGrpSpPr/>
            <p:nvPr/>
          </p:nvGrpSpPr>
          <p:grpSpPr>
            <a:xfrm>
              <a:off x="8559168" y="4633432"/>
              <a:ext cx="505490" cy="505490"/>
              <a:chOff x="8559168" y="4633432"/>
              <a:chExt cx="505490" cy="505490"/>
            </a:xfrm>
          </p:grpSpPr>
          <p:grpSp>
            <p:nvGrpSpPr>
              <p:cNvPr id="69" name="Group 68">
                <a:extLst>
                  <a:ext uri="{FF2B5EF4-FFF2-40B4-BE49-F238E27FC236}">
                    <a16:creationId xmlns:a16="http://schemas.microsoft.com/office/drawing/2014/main" id="{E7D44108-8BE1-7149-EECC-25CB2922D2AD}"/>
                  </a:ext>
                </a:extLst>
              </p:cNvPr>
              <p:cNvGrpSpPr/>
              <p:nvPr/>
            </p:nvGrpSpPr>
            <p:grpSpPr>
              <a:xfrm>
                <a:off x="8559168" y="4633432"/>
                <a:ext cx="505490" cy="505490"/>
                <a:chOff x="8559168" y="4633432"/>
                <a:chExt cx="505490" cy="505490"/>
              </a:xfrm>
            </p:grpSpPr>
            <p:sp>
              <p:nvSpPr>
                <p:cNvPr id="71" name="Oval 70">
                  <a:extLst>
                    <a:ext uri="{FF2B5EF4-FFF2-40B4-BE49-F238E27FC236}">
                      <a16:creationId xmlns:a16="http://schemas.microsoft.com/office/drawing/2014/main" id="{9AC8B17A-1DD9-1F3C-8A15-3625AAF43EB1}"/>
                    </a:ext>
                  </a:extLst>
                </p:cNvPr>
                <p:cNvSpPr/>
                <p:nvPr/>
              </p:nvSpPr>
              <p:spPr bwMode="auto">
                <a:xfrm flipH="1">
                  <a:off x="8559168" y="4633432"/>
                  <a:ext cx="505490" cy="505490"/>
                </a:xfrm>
                <a:prstGeom prst="ellipse">
                  <a:avLst/>
                </a:prstGeom>
                <a:solidFill>
                  <a:srgbClr val="091F2C"/>
                </a:solidFill>
                <a:ln w="19050">
                  <a:solidFill>
                    <a:srgbClr val="50E6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2" name="people_2" title="Icon of three people with an arrow above them pointing down">
                  <a:extLst>
                    <a:ext uri="{FF2B5EF4-FFF2-40B4-BE49-F238E27FC236}">
                      <a16:creationId xmlns:a16="http://schemas.microsoft.com/office/drawing/2014/main" id="{80936CC5-9CCD-9506-E0A2-CF7CD095CB1C}"/>
                    </a:ext>
                  </a:extLst>
                </p:cNvPr>
                <p:cNvSpPr>
                  <a:spLocks noChangeAspect="1" noEditPoints="1"/>
                </p:cNvSpPr>
                <p:nvPr/>
              </p:nvSpPr>
              <p:spPr bwMode="auto">
                <a:xfrm>
                  <a:off x="8665382" y="4704101"/>
                  <a:ext cx="280154" cy="307642"/>
                </a:xfrm>
                <a:custGeom>
                  <a:avLst/>
                  <a:gdLst>
                    <a:gd name="T0" fmla="*/ 95 w 298"/>
                    <a:gd name="T1" fmla="*/ 198 h 328"/>
                    <a:gd name="T2" fmla="*/ 149 w 298"/>
                    <a:gd name="T3" fmla="*/ 143 h 328"/>
                    <a:gd name="T4" fmla="*/ 203 w 298"/>
                    <a:gd name="T5" fmla="*/ 198 h 328"/>
                    <a:gd name="T6" fmla="*/ 149 w 298"/>
                    <a:gd name="T7" fmla="*/ 252 h 328"/>
                    <a:gd name="T8" fmla="*/ 95 w 298"/>
                    <a:gd name="T9" fmla="*/ 198 h 328"/>
                    <a:gd name="T10" fmla="*/ 225 w 298"/>
                    <a:gd name="T11" fmla="*/ 328 h 328"/>
                    <a:gd name="T12" fmla="*/ 149 w 298"/>
                    <a:gd name="T13" fmla="*/ 252 h 328"/>
                    <a:gd name="T14" fmla="*/ 73 w 298"/>
                    <a:gd name="T15" fmla="*/ 328 h 328"/>
                    <a:gd name="T16" fmla="*/ 47 w 298"/>
                    <a:gd name="T17" fmla="*/ 146 h 328"/>
                    <a:gd name="T18" fmla="*/ 81 w 298"/>
                    <a:gd name="T19" fmla="*/ 112 h 328"/>
                    <a:gd name="T20" fmla="*/ 47 w 298"/>
                    <a:gd name="T21" fmla="*/ 78 h 328"/>
                    <a:gd name="T22" fmla="*/ 13 w 298"/>
                    <a:gd name="T23" fmla="*/ 112 h 328"/>
                    <a:gd name="T24" fmla="*/ 47 w 298"/>
                    <a:gd name="T25" fmla="*/ 146 h 328"/>
                    <a:gd name="T26" fmla="*/ 95 w 298"/>
                    <a:gd name="T27" fmla="*/ 193 h 328"/>
                    <a:gd name="T28" fmla="*/ 47 w 298"/>
                    <a:gd name="T29" fmla="*/ 146 h 328"/>
                    <a:gd name="T30" fmla="*/ 0 w 298"/>
                    <a:gd name="T31" fmla="*/ 193 h 328"/>
                    <a:gd name="T32" fmla="*/ 251 w 298"/>
                    <a:gd name="T33" fmla="*/ 146 h 328"/>
                    <a:gd name="T34" fmla="*/ 285 w 298"/>
                    <a:gd name="T35" fmla="*/ 112 h 328"/>
                    <a:gd name="T36" fmla="*/ 251 w 298"/>
                    <a:gd name="T37" fmla="*/ 78 h 328"/>
                    <a:gd name="T38" fmla="*/ 217 w 298"/>
                    <a:gd name="T39" fmla="*/ 112 h 328"/>
                    <a:gd name="T40" fmla="*/ 251 w 298"/>
                    <a:gd name="T41" fmla="*/ 146 h 328"/>
                    <a:gd name="T42" fmla="*/ 298 w 298"/>
                    <a:gd name="T43" fmla="*/ 193 h 328"/>
                    <a:gd name="T44" fmla="*/ 251 w 298"/>
                    <a:gd name="T45" fmla="*/ 146 h 328"/>
                    <a:gd name="T46" fmla="*/ 203 w 298"/>
                    <a:gd name="T47" fmla="*/ 193 h 328"/>
                    <a:gd name="T48" fmla="*/ 149 w 298"/>
                    <a:gd name="T49" fmla="*/ 0 h 328"/>
                    <a:gd name="T50" fmla="*/ 149 w 298"/>
                    <a:gd name="T51" fmla="*/ 80 h 328"/>
                    <a:gd name="T52" fmla="*/ 104 w 298"/>
                    <a:gd name="T53" fmla="*/ 35 h 328"/>
                    <a:gd name="T54" fmla="*/ 149 w 298"/>
                    <a:gd name="T55" fmla="*/ 80 h 328"/>
                    <a:gd name="T56" fmla="*/ 194 w 298"/>
                    <a:gd name="T57" fmla="*/ 3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8" h="328">
                      <a:moveTo>
                        <a:pt x="95" y="198"/>
                      </a:moveTo>
                      <a:cubicBezTo>
                        <a:pt x="95" y="168"/>
                        <a:pt x="119" y="143"/>
                        <a:pt x="149" y="143"/>
                      </a:cubicBezTo>
                      <a:cubicBezTo>
                        <a:pt x="179" y="143"/>
                        <a:pt x="203" y="168"/>
                        <a:pt x="203" y="198"/>
                      </a:cubicBezTo>
                      <a:cubicBezTo>
                        <a:pt x="203" y="228"/>
                        <a:pt x="179" y="252"/>
                        <a:pt x="149" y="252"/>
                      </a:cubicBezTo>
                      <a:cubicBezTo>
                        <a:pt x="119" y="252"/>
                        <a:pt x="95" y="228"/>
                        <a:pt x="95" y="198"/>
                      </a:cubicBezTo>
                      <a:close/>
                      <a:moveTo>
                        <a:pt x="225" y="328"/>
                      </a:moveTo>
                      <a:cubicBezTo>
                        <a:pt x="225" y="286"/>
                        <a:pt x="191" y="252"/>
                        <a:pt x="149" y="252"/>
                      </a:cubicBezTo>
                      <a:cubicBezTo>
                        <a:pt x="107" y="252"/>
                        <a:pt x="73" y="286"/>
                        <a:pt x="73" y="328"/>
                      </a:cubicBezTo>
                      <a:moveTo>
                        <a:pt x="47" y="146"/>
                      </a:moveTo>
                      <a:cubicBezTo>
                        <a:pt x="66" y="146"/>
                        <a:pt x="81" y="131"/>
                        <a:pt x="81" y="112"/>
                      </a:cubicBezTo>
                      <a:cubicBezTo>
                        <a:pt x="81" y="93"/>
                        <a:pt x="66" y="78"/>
                        <a:pt x="47" y="78"/>
                      </a:cubicBezTo>
                      <a:cubicBezTo>
                        <a:pt x="28" y="78"/>
                        <a:pt x="13" y="93"/>
                        <a:pt x="13" y="112"/>
                      </a:cubicBezTo>
                      <a:cubicBezTo>
                        <a:pt x="13" y="131"/>
                        <a:pt x="28" y="146"/>
                        <a:pt x="47" y="146"/>
                      </a:cubicBezTo>
                      <a:close/>
                      <a:moveTo>
                        <a:pt x="95" y="193"/>
                      </a:moveTo>
                      <a:cubicBezTo>
                        <a:pt x="95" y="167"/>
                        <a:pt x="73" y="146"/>
                        <a:pt x="47" y="146"/>
                      </a:cubicBezTo>
                      <a:cubicBezTo>
                        <a:pt x="21" y="146"/>
                        <a:pt x="0" y="167"/>
                        <a:pt x="0" y="193"/>
                      </a:cubicBezTo>
                      <a:moveTo>
                        <a:pt x="251" y="146"/>
                      </a:moveTo>
                      <a:cubicBezTo>
                        <a:pt x="270" y="146"/>
                        <a:pt x="285" y="131"/>
                        <a:pt x="285" y="112"/>
                      </a:cubicBezTo>
                      <a:cubicBezTo>
                        <a:pt x="285" y="93"/>
                        <a:pt x="270" y="78"/>
                        <a:pt x="251" y="78"/>
                      </a:cubicBezTo>
                      <a:cubicBezTo>
                        <a:pt x="232" y="78"/>
                        <a:pt x="217" y="93"/>
                        <a:pt x="217" y="112"/>
                      </a:cubicBezTo>
                      <a:cubicBezTo>
                        <a:pt x="217" y="131"/>
                        <a:pt x="232" y="146"/>
                        <a:pt x="251" y="146"/>
                      </a:cubicBezTo>
                      <a:close/>
                      <a:moveTo>
                        <a:pt x="298" y="193"/>
                      </a:moveTo>
                      <a:cubicBezTo>
                        <a:pt x="298" y="167"/>
                        <a:pt x="277" y="146"/>
                        <a:pt x="251" y="146"/>
                      </a:cubicBezTo>
                      <a:cubicBezTo>
                        <a:pt x="225" y="146"/>
                        <a:pt x="203" y="167"/>
                        <a:pt x="203" y="193"/>
                      </a:cubicBezTo>
                      <a:moveTo>
                        <a:pt x="149" y="0"/>
                      </a:moveTo>
                      <a:cubicBezTo>
                        <a:pt x="149" y="80"/>
                        <a:pt x="149" y="80"/>
                        <a:pt x="149" y="80"/>
                      </a:cubicBezTo>
                      <a:moveTo>
                        <a:pt x="104" y="35"/>
                      </a:moveTo>
                      <a:cubicBezTo>
                        <a:pt x="149" y="80"/>
                        <a:pt x="149" y="80"/>
                        <a:pt x="149" y="80"/>
                      </a:cubicBezTo>
                      <a:cubicBezTo>
                        <a:pt x="194" y="35"/>
                        <a:pt x="194" y="35"/>
                        <a:pt x="194" y="35"/>
                      </a:cubicBezTo>
                    </a:path>
                  </a:pathLst>
                </a:custGeom>
                <a:noFill/>
                <a:ln w="15875" cap="sq">
                  <a:solidFill>
                    <a:srgbClr val="31E5D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434343"/>
                    </a:solidFill>
                    <a:effectLst/>
                    <a:uLnTx/>
                    <a:uFillTx/>
                    <a:latin typeface="Segoe UI"/>
                    <a:ea typeface="+mn-ea"/>
                    <a:cs typeface="+mn-cs"/>
                  </a:endParaRPr>
                </a:p>
              </p:txBody>
            </p:sp>
          </p:grpSp>
          <p:sp>
            <p:nvSpPr>
              <p:cNvPr id="70" name="people_4" title="Icon of a person">
                <a:extLst>
                  <a:ext uri="{FF2B5EF4-FFF2-40B4-BE49-F238E27FC236}">
                    <a16:creationId xmlns:a16="http://schemas.microsoft.com/office/drawing/2014/main" id="{289C11CD-7A8F-9A33-2FE9-5716B07A9D8C}"/>
                  </a:ext>
                </a:extLst>
              </p:cNvPr>
              <p:cNvSpPr>
                <a:spLocks noChangeAspect="1" noEditPoints="1"/>
              </p:cNvSpPr>
              <p:nvPr/>
            </p:nvSpPr>
            <p:spPr bwMode="auto">
              <a:xfrm>
                <a:off x="8727520" y="4839496"/>
                <a:ext cx="152848" cy="170882"/>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008575"/>
                  </a:solidFill>
                  <a:effectLst/>
                  <a:uLnTx/>
                  <a:uFillTx/>
                  <a:latin typeface="Segoe UI"/>
                  <a:ea typeface="+mn-ea"/>
                  <a:cs typeface="+mn-cs"/>
                </a:endParaRPr>
              </a:p>
            </p:txBody>
          </p:sp>
        </p:grpSp>
      </p:grpSp>
      <p:sp>
        <p:nvSpPr>
          <p:cNvPr id="73" name="Oval 72">
            <a:extLst>
              <a:ext uri="{FF2B5EF4-FFF2-40B4-BE49-F238E27FC236}">
                <a16:creationId xmlns:a16="http://schemas.microsoft.com/office/drawing/2014/main" id="{44761BD5-E314-EE18-40AE-9D59FFD8ECD8}"/>
              </a:ext>
              <a:ext uri="{C183D7F6-B498-43B3-948B-1728B52AA6E4}">
                <adec:decorative xmlns:adec="http://schemas.microsoft.com/office/drawing/2017/decorative" val="1"/>
              </a:ext>
            </a:extLst>
          </p:cNvPr>
          <p:cNvSpPr/>
          <p:nvPr/>
        </p:nvSpPr>
        <p:spPr bwMode="auto">
          <a:xfrm>
            <a:off x="3382265" y="4514629"/>
            <a:ext cx="505490" cy="505490"/>
          </a:xfrm>
          <a:prstGeom prst="ellipse">
            <a:avLst/>
          </a:prstGeom>
          <a:solidFill>
            <a:srgbClr val="091F2C"/>
          </a:solidFill>
          <a:ln w="19050">
            <a:solidFill>
              <a:srgbClr val="50E6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nvGrpSpPr>
          <p:cNvPr id="74" name="Group 73">
            <a:extLst>
              <a:ext uri="{FF2B5EF4-FFF2-40B4-BE49-F238E27FC236}">
                <a16:creationId xmlns:a16="http://schemas.microsoft.com/office/drawing/2014/main" id="{91D2C084-F6DA-B987-8A06-EF27678BA69E}"/>
              </a:ext>
              <a:ext uri="{C183D7F6-B498-43B3-948B-1728B52AA6E4}">
                <adec:decorative xmlns:adec="http://schemas.microsoft.com/office/drawing/2017/decorative" val="1"/>
              </a:ext>
            </a:extLst>
          </p:cNvPr>
          <p:cNvGrpSpPr/>
          <p:nvPr/>
        </p:nvGrpSpPr>
        <p:grpSpPr>
          <a:xfrm>
            <a:off x="5073591" y="5950570"/>
            <a:ext cx="505490" cy="505490"/>
            <a:chOff x="5716109" y="6059657"/>
            <a:chExt cx="505490" cy="505490"/>
          </a:xfrm>
        </p:grpSpPr>
        <p:sp>
          <p:nvSpPr>
            <p:cNvPr id="75" name="Oval 74">
              <a:extLst>
                <a:ext uri="{FF2B5EF4-FFF2-40B4-BE49-F238E27FC236}">
                  <a16:creationId xmlns:a16="http://schemas.microsoft.com/office/drawing/2014/main" id="{433C2F96-F492-5349-3910-A1E76F9AA93C}"/>
                </a:ext>
              </a:extLst>
            </p:cNvPr>
            <p:cNvSpPr/>
            <p:nvPr/>
          </p:nvSpPr>
          <p:spPr bwMode="auto">
            <a:xfrm>
              <a:off x="5716109" y="6059657"/>
              <a:ext cx="505490" cy="505490"/>
            </a:xfrm>
            <a:prstGeom prst="ellipse">
              <a:avLst/>
            </a:prstGeom>
            <a:solidFill>
              <a:srgbClr val="091F2C"/>
            </a:solidFill>
            <a:ln w="19050">
              <a:solidFill>
                <a:srgbClr val="50E6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6" name="hand_2" title="Icon of a hand held out">
              <a:extLst>
                <a:ext uri="{FF2B5EF4-FFF2-40B4-BE49-F238E27FC236}">
                  <a16:creationId xmlns:a16="http://schemas.microsoft.com/office/drawing/2014/main" id="{FF8F7806-3FC6-720C-E41F-0087EBD1EA37}"/>
                </a:ext>
              </a:extLst>
            </p:cNvPr>
            <p:cNvSpPr>
              <a:spLocks noChangeAspect="1"/>
            </p:cNvSpPr>
            <p:nvPr/>
          </p:nvSpPr>
          <p:spPr bwMode="auto">
            <a:xfrm>
              <a:off x="5816660" y="6233666"/>
              <a:ext cx="306027" cy="152329"/>
            </a:xfrm>
            <a:custGeom>
              <a:avLst/>
              <a:gdLst>
                <a:gd name="T0" fmla="*/ 76 w 306"/>
                <a:gd name="T1" fmla="*/ 65 h 151"/>
                <a:gd name="T2" fmla="*/ 211 w 306"/>
                <a:gd name="T3" fmla="*/ 66 h 151"/>
                <a:gd name="T4" fmla="*/ 256 w 306"/>
                <a:gd name="T5" fmla="*/ 22 h 151"/>
                <a:gd name="T6" fmla="*/ 306 w 306"/>
                <a:gd name="T7" fmla="*/ 28 h 151"/>
                <a:gd name="T8" fmla="*/ 227 w 306"/>
                <a:gd name="T9" fmla="*/ 106 h 151"/>
                <a:gd name="T10" fmla="*/ 93 w 306"/>
                <a:gd name="T11" fmla="*/ 140 h 151"/>
                <a:gd name="T12" fmla="*/ 19 w 306"/>
                <a:gd name="T13" fmla="*/ 132 h 151"/>
                <a:gd name="T14" fmla="*/ 20 w 306"/>
                <a:gd name="T15" fmla="*/ 63 h 151"/>
                <a:gd name="T16" fmla="*/ 63 w 306"/>
                <a:gd name="T17" fmla="*/ 22 h 151"/>
                <a:gd name="T18" fmla="*/ 168 w 306"/>
                <a:gd name="T19" fmla="*/ 23 h 151"/>
                <a:gd name="T20" fmla="*/ 138 w 306"/>
                <a:gd name="T21" fmla="*/ 6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6" h="151">
                  <a:moveTo>
                    <a:pt x="76" y="65"/>
                  </a:moveTo>
                  <a:cubicBezTo>
                    <a:pt x="211" y="66"/>
                    <a:pt x="211" y="66"/>
                    <a:pt x="211" y="66"/>
                  </a:cubicBezTo>
                  <a:cubicBezTo>
                    <a:pt x="211" y="66"/>
                    <a:pt x="233" y="45"/>
                    <a:pt x="256" y="22"/>
                  </a:cubicBezTo>
                  <a:cubicBezTo>
                    <a:pt x="279" y="0"/>
                    <a:pt x="306" y="28"/>
                    <a:pt x="306" y="28"/>
                  </a:cubicBezTo>
                  <a:cubicBezTo>
                    <a:pt x="227" y="106"/>
                    <a:pt x="227" y="106"/>
                    <a:pt x="227" y="106"/>
                  </a:cubicBezTo>
                  <a:cubicBezTo>
                    <a:pt x="227" y="106"/>
                    <a:pt x="94" y="140"/>
                    <a:pt x="93" y="140"/>
                  </a:cubicBezTo>
                  <a:cubicBezTo>
                    <a:pt x="72" y="147"/>
                    <a:pt x="38" y="151"/>
                    <a:pt x="19" y="132"/>
                  </a:cubicBezTo>
                  <a:cubicBezTo>
                    <a:pt x="0" y="113"/>
                    <a:pt x="0" y="82"/>
                    <a:pt x="20" y="63"/>
                  </a:cubicBezTo>
                  <a:cubicBezTo>
                    <a:pt x="63" y="22"/>
                    <a:pt x="63" y="22"/>
                    <a:pt x="63" y="22"/>
                  </a:cubicBezTo>
                  <a:cubicBezTo>
                    <a:pt x="168" y="23"/>
                    <a:pt x="168" y="23"/>
                    <a:pt x="168" y="23"/>
                  </a:cubicBezTo>
                  <a:cubicBezTo>
                    <a:pt x="168" y="54"/>
                    <a:pt x="138" y="65"/>
                    <a:pt x="138" y="65"/>
                  </a:cubicBezTo>
                </a:path>
              </a:pathLst>
            </a:custGeom>
            <a:noFill/>
            <a:ln w="15875" cap="sq">
              <a:solidFill>
                <a:srgbClr val="8661C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77" name="Group 76">
            <a:extLst>
              <a:ext uri="{FF2B5EF4-FFF2-40B4-BE49-F238E27FC236}">
                <a16:creationId xmlns:a16="http://schemas.microsoft.com/office/drawing/2014/main" id="{B4F24F50-2D7D-66FF-E281-AFFC15ACE529}"/>
              </a:ext>
              <a:ext uri="{C183D7F6-B498-43B3-948B-1728B52AA6E4}">
                <adec:decorative xmlns:adec="http://schemas.microsoft.com/office/drawing/2017/decorative" val="1"/>
              </a:ext>
            </a:extLst>
          </p:cNvPr>
          <p:cNvGrpSpPr/>
          <p:nvPr/>
        </p:nvGrpSpPr>
        <p:grpSpPr>
          <a:xfrm>
            <a:off x="6225324" y="5960286"/>
            <a:ext cx="3658149" cy="505490"/>
            <a:chOff x="6867842" y="6069373"/>
            <a:chExt cx="3658149" cy="505490"/>
          </a:xfrm>
        </p:grpSpPr>
        <p:sp>
          <p:nvSpPr>
            <p:cNvPr id="78" name="TextBox 77">
              <a:extLst>
                <a:ext uri="{FF2B5EF4-FFF2-40B4-BE49-F238E27FC236}">
                  <a16:creationId xmlns:a16="http://schemas.microsoft.com/office/drawing/2014/main" id="{E8B94A37-D6E8-B8E3-2E3E-F40C10E487DD}"/>
                </a:ext>
              </a:extLst>
            </p:cNvPr>
            <p:cNvSpPr txBox="1"/>
            <p:nvPr/>
          </p:nvSpPr>
          <p:spPr>
            <a:xfrm>
              <a:off x="7377206" y="6101986"/>
              <a:ext cx="3148785" cy="46166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0E6FF"/>
                  </a:solidFill>
                  <a:effectLst/>
                  <a:uLnTx/>
                  <a:uFillTx/>
                  <a:latin typeface="Segoe UI Semibold"/>
                  <a:ea typeface="+mn-ea"/>
                  <a:cs typeface="+mn-cs"/>
                </a:rPr>
                <a:t>10K</a:t>
              </a:r>
              <a:br>
                <a:rPr kumimoji="0" lang="en-US" sz="1200" b="0" i="0" u="none" strike="noStrike" kern="1200" cap="none" spc="0" normalizeH="0" baseline="0" noProof="0">
                  <a:ln>
                    <a:noFill/>
                  </a:ln>
                  <a:solidFill>
                    <a:prstClr val="black"/>
                  </a:solidFill>
                  <a:effectLst/>
                  <a:uLnTx/>
                  <a:uFillTx/>
                  <a:latin typeface="Segoe UI Semibold"/>
                  <a:ea typeface="+mn-ea"/>
                  <a:cs typeface="+mn-cs"/>
                </a:rPr>
              </a:br>
              <a:r>
                <a:rPr kumimoji="0" lang="en-US" sz="1200" b="0" i="0" u="none" strike="noStrike" kern="1200" cap="none" spc="0" normalizeH="0" baseline="0" noProof="0">
                  <a:ln>
                    <a:noFill/>
                  </a:ln>
                  <a:solidFill>
                    <a:srgbClr val="FFFFFF"/>
                  </a:solidFill>
                  <a:effectLst/>
                  <a:uLnTx/>
                  <a:uFillTx/>
                  <a:latin typeface="Segoe UI"/>
                  <a:ea typeface="+mn-ea"/>
                  <a:cs typeface="Segoe UI"/>
                </a:rPr>
                <a:t>Enabled M365 apps &amp; agents</a:t>
              </a:r>
            </a:p>
          </p:txBody>
        </p:sp>
        <p:sp>
          <p:nvSpPr>
            <p:cNvPr id="79" name="Oval 78">
              <a:extLst>
                <a:ext uri="{FF2B5EF4-FFF2-40B4-BE49-F238E27FC236}">
                  <a16:creationId xmlns:a16="http://schemas.microsoft.com/office/drawing/2014/main" id="{4F20576C-683E-979E-F2B6-ECC0936E5C41}"/>
                </a:ext>
              </a:extLst>
            </p:cNvPr>
            <p:cNvSpPr/>
            <p:nvPr/>
          </p:nvSpPr>
          <p:spPr bwMode="auto">
            <a:xfrm flipH="1">
              <a:off x="6867842" y="6069373"/>
              <a:ext cx="505490" cy="505490"/>
            </a:xfrm>
            <a:prstGeom prst="ellipse">
              <a:avLst/>
            </a:prstGeom>
            <a:solidFill>
              <a:srgbClr val="091F2C"/>
            </a:solidFill>
            <a:ln w="19050">
              <a:solidFill>
                <a:srgbClr val="50E6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80" name="Group 79">
            <a:extLst>
              <a:ext uri="{FF2B5EF4-FFF2-40B4-BE49-F238E27FC236}">
                <a16:creationId xmlns:a16="http://schemas.microsoft.com/office/drawing/2014/main" id="{93350BFC-0D85-74FC-0F28-A0623A209E94}"/>
              </a:ext>
              <a:ext uri="{C183D7F6-B498-43B3-948B-1728B52AA6E4}">
                <adec:decorative xmlns:adec="http://schemas.microsoft.com/office/drawing/2017/decorative" val="1"/>
              </a:ext>
            </a:extLst>
          </p:cNvPr>
          <p:cNvGrpSpPr/>
          <p:nvPr/>
        </p:nvGrpSpPr>
        <p:grpSpPr>
          <a:xfrm>
            <a:off x="1982150" y="5400216"/>
            <a:ext cx="2551896" cy="505490"/>
            <a:chOff x="2634608" y="1678204"/>
            <a:chExt cx="2551896" cy="505490"/>
          </a:xfrm>
        </p:grpSpPr>
        <p:sp>
          <p:nvSpPr>
            <p:cNvPr id="81" name="Rectangle 80">
              <a:extLst>
                <a:ext uri="{FF2B5EF4-FFF2-40B4-BE49-F238E27FC236}">
                  <a16:creationId xmlns:a16="http://schemas.microsoft.com/office/drawing/2014/main" id="{4D150734-C6E6-8E74-A886-69E105CAECC6}"/>
                </a:ext>
              </a:extLst>
            </p:cNvPr>
            <p:cNvSpPr/>
            <p:nvPr/>
          </p:nvSpPr>
          <p:spPr>
            <a:xfrm>
              <a:off x="2634608" y="1749570"/>
              <a:ext cx="1873492" cy="332399"/>
            </a:xfrm>
            <a:prstGeom prst="rect">
              <a:avLst/>
            </a:prstGeom>
          </p:spPr>
          <p:txBody>
            <a:bodyPr wrap="square" lIns="0" tIns="0" rIns="0" bIns="0" anchor="t">
              <a:spAutoFit/>
            </a:bodyPr>
            <a:lstStyle/>
            <a:p>
              <a:pPr marL="0" marR="0" lvl="0" indent="0" algn="r" defTabSz="914192"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50E6FF"/>
                  </a:solidFill>
                  <a:effectLst/>
                  <a:uLnTx/>
                  <a:uFillTx/>
                  <a:latin typeface="Segoe UI Semibold"/>
                  <a:ea typeface="+mn-ea"/>
                  <a:cs typeface="+mn-cs"/>
                </a:rPr>
                <a:t>5K</a:t>
              </a:r>
              <a:br>
                <a:rPr kumimoji="0" lang="en-US" sz="1200" b="0" i="0" u="none" strike="noStrike" kern="0" cap="none" spc="0" normalizeH="0" baseline="0" noProof="0">
                  <a:ln>
                    <a:noFill/>
                  </a:ln>
                  <a:solidFill>
                    <a:srgbClr val="FFFFFF"/>
                  </a:solidFill>
                  <a:effectLst/>
                  <a:uLnTx/>
                  <a:uFillTx/>
                  <a:latin typeface="Segoe UI Semibold"/>
                  <a:ea typeface="+mn-ea"/>
                  <a:cs typeface="+mn-cs"/>
                </a:rPr>
              </a:br>
              <a:r>
                <a:rPr kumimoji="0" lang="en-US" sz="1200" b="0" i="0" u="none" strike="noStrike" kern="0" cap="none" spc="0" normalizeH="0" baseline="0" noProof="0">
                  <a:ln>
                    <a:noFill/>
                  </a:ln>
                  <a:solidFill>
                    <a:srgbClr val="FFFFFF"/>
                  </a:solidFill>
                  <a:effectLst/>
                  <a:uLnTx/>
                  <a:uFillTx/>
                  <a:latin typeface="Segoe UI"/>
                  <a:ea typeface="+mn-ea"/>
                  <a:cs typeface="+mn-cs"/>
                </a:rPr>
                <a:t>Viva Engage Communities</a:t>
              </a: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sp>
          <p:nvSpPr>
            <p:cNvPr id="82" name="Oval 81">
              <a:extLst>
                <a:ext uri="{FF2B5EF4-FFF2-40B4-BE49-F238E27FC236}">
                  <a16:creationId xmlns:a16="http://schemas.microsoft.com/office/drawing/2014/main" id="{1CC3A4DA-9AAD-D12A-8002-9B432B3D468A}"/>
                </a:ext>
              </a:extLst>
            </p:cNvPr>
            <p:cNvSpPr/>
            <p:nvPr/>
          </p:nvSpPr>
          <p:spPr bwMode="auto">
            <a:xfrm>
              <a:off x="4681014" y="1678204"/>
              <a:ext cx="505490" cy="505490"/>
            </a:xfrm>
            <a:prstGeom prst="ellipse">
              <a:avLst/>
            </a:prstGeom>
            <a:solidFill>
              <a:srgbClr val="091F2C"/>
            </a:solidFill>
            <a:ln w="19050">
              <a:solidFill>
                <a:srgbClr val="50E6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85" name="TextBox 84">
            <a:extLst>
              <a:ext uri="{FF2B5EF4-FFF2-40B4-BE49-F238E27FC236}">
                <a16:creationId xmlns:a16="http://schemas.microsoft.com/office/drawing/2014/main" id="{00A7F4B3-87BB-A1F2-D274-3D85F85B6AB7}"/>
              </a:ext>
            </a:extLst>
          </p:cNvPr>
          <p:cNvSpPr txBox="1"/>
          <p:nvPr/>
        </p:nvSpPr>
        <p:spPr>
          <a:xfrm>
            <a:off x="2643796" y="1614585"/>
            <a:ext cx="1354481" cy="461665"/>
          </a:xfrm>
          <a:prstGeom prst="rect">
            <a:avLst/>
          </a:prstGeom>
          <a:noFill/>
        </p:spPr>
        <p:txBody>
          <a:bodyPr wrap="square" lIns="91440" tIns="45720" rIns="91440" bIns="4572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0E6FF"/>
                </a:solidFill>
                <a:effectLst/>
                <a:uLnTx/>
                <a:uFillTx/>
                <a:latin typeface="Segoe UI Semibold"/>
                <a:ea typeface="+mn-ea"/>
                <a:cs typeface="+mn-cs"/>
              </a:rPr>
              <a:t>465K </a:t>
            </a:r>
            <a:br>
              <a:rPr kumimoji="0" lang="en-US" sz="1200" b="0" i="0" u="none" strike="noStrike" kern="1200" cap="none" spc="0" normalizeH="0" baseline="0" noProof="0">
                <a:ln>
                  <a:noFill/>
                </a:ln>
                <a:solidFill>
                  <a:srgbClr val="FFFFFF"/>
                </a:solidFill>
                <a:effectLst/>
                <a:uLnTx/>
                <a:uFillTx/>
                <a:latin typeface="Segoe UI Semibold"/>
                <a:ea typeface="+mn-ea"/>
                <a:cs typeface="+mn-cs"/>
              </a:rPr>
            </a:br>
            <a:r>
              <a:rPr kumimoji="0" lang="en-US" sz="1200" b="0" i="0" u="none" strike="noStrike" kern="1200" cap="none" spc="0" normalizeH="0" baseline="0" noProof="0">
                <a:ln>
                  <a:noFill/>
                </a:ln>
                <a:solidFill>
                  <a:srgbClr val="FFFFFF"/>
                </a:solidFill>
                <a:effectLst/>
                <a:uLnTx/>
                <a:uFillTx/>
                <a:latin typeface="Segoe UI"/>
                <a:ea typeface="+mn-ea"/>
                <a:cs typeface="Segoe UI"/>
              </a:rPr>
              <a:t>Power Apps</a:t>
            </a:r>
          </a:p>
        </p:txBody>
      </p:sp>
      <p:pic>
        <p:nvPicPr>
          <p:cNvPr id="86" name="Picture 9">
            <a:extLst>
              <a:ext uri="{FF2B5EF4-FFF2-40B4-BE49-F238E27FC236}">
                <a16:creationId xmlns:a16="http://schemas.microsoft.com/office/drawing/2014/main" id="{1B6448C9-3C15-F591-D4DB-DF0560F3204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142996" y="5506206"/>
            <a:ext cx="292608" cy="286512"/>
          </a:xfrm>
          <a:prstGeom prst="rect">
            <a:avLst/>
          </a:prstGeom>
        </p:spPr>
      </p:pic>
      <p:pic>
        <p:nvPicPr>
          <p:cNvPr id="87" name="Picture 86">
            <a:extLst>
              <a:ext uri="{FF2B5EF4-FFF2-40B4-BE49-F238E27FC236}">
                <a16:creationId xmlns:a16="http://schemas.microsoft.com/office/drawing/2014/main" id="{FEA0B195-651E-C81A-B713-959B0669B25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flipH="1">
            <a:off x="3484862" y="4632583"/>
            <a:ext cx="305401" cy="284024"/>
          </a:xfrm>
          <a:prstGeom prst="rect">
            <a:avLst/>
          </a:prstGeom>
        </p:spPr>
      </p:pic>
      <p:pic>
        <p:nvPicPr>
          <p:cNvPr id="88" name="Picture 4" descr="Microsoft Copilot Logo PNG Vector Free Download - BrandLogo.org">
            <a:extLst>
              <a:ext uri="{FF2B5EF4-FFF2-40B4-BE49-F238E27FC236}">
                <a16:creationId xmlns:a16="http://schemas.microsoft.com/office/drawing/2014/main" id="{E401927F-7E2D-362F-839C-1A9BC9A2E6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6969" y="5485572"/>
            <a:ext cx="355511" cy="355511"/>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8">
            <a:extLst>
              <a:ext uri="{FF2B5EF4-FFF2-40B4-BE49-F238E27FC236}">
                <a16:creationId xmlns:a16="http://schemas.microsoft.com/office/drawing/2014/main" id="{FB51BB74-84AC-6BAA-58B8-0B081EC62999}"/>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221013" y="3516448"/>
            <a:ext cx="419908" cy="419908"/>
          </a:xfrm>
          <a:prstGeom prst="rect">
            <a:avLst/>
          </a:prstGeom>
        </p:spPr>
      </p:pic>
      <p:pic>
        <p:nvPicPr>
          <p:cNvPr id="90" name="!Copilot" descr="Copilot icon">
            <a:extLst>
              <a:ext uri="{FF2B5EF4-FFF2-40B4-BE49-F238E27FC236}">
                <a16:creationId xmlns:a16="http://schemas.microsoft.com/office/drawing/2014/main" id="{F9799F2B-C3D0-1B48-0946-3BB466F99B0C}"/>
              </a:ext>
            </a:extLst>
          </p:cNvPr>
          <p:cNvPicPr>
            <a:picLocks noChangeAspect="1"/>
          </p:cNvPicPr>
          <p:nvPr/>
        </p:nvPicPr>
        <p:blipFill>
          <a:blip r:embed="rId9"/>
          <a:stretch>
            <a:fillRect/>
          </a:stretch>
        </p:blipFill>
        <p:spPr>
          <a:xfrm>
            <a:off x="6272254" y="1255590"/>
            <a:ext cx="237929" cy="237929"/>
          </a:xfrm>
          <a:prstGeom prst="rect">
            <a:avLst/>
          </a:prstGeom>
          <a:noFill/>
          <a:ln>
            <a:noFill/>
            <a:headEnd type="none" w="med" len="med"/>
            <a:tailEnd type="none" w="med" len="med"/>
          </a:ln>
          <a:effectLst>
            <a:outerShdw blurRad="63500" dist="63500" dir="8100000" algn="tr" rotWithShape="0">
              <a:prstClr val="black">
                <a:alpha val="10000"/>
              </a:prstClr>
            </a:outerShdw>
          </a:effectLst>
        </p:spPr>
      </p:pic>
      <p:pic>
        <p:nvPicPr>
          <p:cNvPr id="91" name="Graphic 90" descr="Speech with solid fill">
            <a:extLst>
              <a:ext uri="{FF2B5EF4-FFF2-40B4-BE49-F238E27FC236}">
                <a16:creationId xmlns:a16="http://schemas.microsoft.com/office/drawing/2014/main" id="{BE5CA668-DEA6-F564-2295-953013E5F06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35237" y="1045163"/>
            <a:ext cx="318173" cy="318173"/>
          </a:xfrm>
          <a:prstGeom prst="rect">
            <a:avLst/>
          </a:prstGeom>
        </p:spPr>
      </p:pic>
      <p:pic>
        <p:nvPicPr>
          <p:cNvPr id="92" name="Picture 2">
            <a:extLst>
              <a:ext uri="{FF2B5EF4-FFF2-40B4-BE49-F238E27FC236}">
                <a16:creationId xmlns:a16="http://schemas.microsoft.com/office/drawing/2014/main" id="{B915DE22-0CC0-CC55-5092-FCE119D0E6A9}"/>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3714" y="6064996"/>
            <a:ext cx="318678" cy="323026"/>
          </a:xfrm>
          <a:prstGeom prst="rect">
            <a:avLst/>
          </a:prstGeom>
          <a:noFill/>
          <a:extLst>
            <a:ext uri="{909E8E84-426E-40DD-AFC4-6F175D3DCCD1}">
              <a14:hiddenFill xmlns:a14="http://schemas.microsoft.com/office/drawing/2010/main">
                <a:solidFill>
                  <a:srgbClr val="FFFFFF"/>
                </a:solidFill>
              </a14:hiddenFill>
            </a:ext>
          </a:extLst>
        </p:spPr>
      </p:pic>
      <p:grpSp>
        <p:nvGrpSpPr>
          <p:cNvPr id="95" name="Group 94">
            <a:extLst>
              <a:ext uri="{FF2B5EF4-FFF2-40B4-BE49-F238E27FC236}">
                <a16:creationId xmlns:a16="http://schemas.microsoft.com/office/drawing/2014/main" id="{0508BD27-3D03-F025-86B9-7A98E3FEA06D}"/>
              </a:ext>
              <a:ext uri="{C183D7F6-B498-43B3-948B-1728B52AA6E4}">
                <adec:decorative xmlns:adec="http://schemas.microsoft.com/office/drawing/2017/decorative" val="1"/>
              </a:ext>
            </a:extLst>
          </p:cNvPr>
          <p:cNvGrpSpPr/>
          <p:nvPr/>
        </p:nvGrpSpPr>
        <p:grpSpPr>
          <a:xfrm>
            <a:off x="4019903" y="1525477"/>
            <a:ext cx="579200" cy="579200"/>
            <a:chOff x="4500102" y="1555554"/>
            <a:chExt cx="579200" cy="579200"/>
          </a:xfrm>
        </p:grpSpPr>
        <p:sp>
          <p:nvSpPr>
            <p:cNvPr id="93" name="Oval 92">
              <a:extLst>
                <a:ext uri="{FF2B5EF4-FFF2-40B4-BE49-F238E27FC236}">
                  <a16:creationId xmlns:a16="http://schemas.microsoft.com/office/drawing/2014/main" id="{AA58F155-A413-31BE-18C5-81C7079D0E0B}"/>
                </a:ext>
              </a:extLst>
            </p:cNvPr>
            <p:cNvSpPr/>
            <p:nvPr/>
          </p:nvSpPr>
          <p:spPr bwMode="auto">
            <a:xfrm>
              <a:off x="4522447" y="1592672"/>
              <a:ext cx="505490" cy="505490"/>
            </a:xfrm>
            <a:prstGeom prst="ellipse">
              <a:avLst/>
            </a:prstGeom>
            <a:solidFill>
              <a:srgbClr val="091F2C"/>
            </a:solidFill>
            <a:ln w="19050">
              <a:solidFill>
                <a:srgbClr val="50E6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4" name="Picture 93" descr="A picture containing text&#10;&#10;Description automatically generated">
              <a:extLst>
                <a:ext uri="{FF2B5EF4-FFF2-40B4-BE49-F238E27FC236}">
                  <a16:creationId xmlns:a16="http://schemas.microsoft.com/office/drawing/2014/main" id="{FA87DE9B-FD68-7C4F-F33A-0516A4C868C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00102" y="1555554"/>
              <a:ext cx="579200" cy="579200"/>
            </a:xfrm>
            <a:prstGeom prst="rect">
              <a:avLst/>
            </a:prstGeom>
          </p:spPr>
        </p:pic>
      </p:grpSp>
    </p:spTree>
    <p:extLst>
      <p:ext uri="{BB962C8B-B14F-4D97-AF65-F5344CB8AC3E}">
        <p14:creationId xmlns:p14="http://schemas.microsoft.com/office/powerpoint/2010/main" val="130344277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514CF-DA9B-69C6-E8A3-3CD0715780CE}"/>
              </a:ext>
            </a:extLst>
          </p:cNvPr>
          <p:cNvSpPr>
            <a:spLocks noGrp="1"/>
          </p:cNvSpPr>
          <p:nvPr>
            <p:ph type="title"/>
          </p:nvPr>
        </p:nvSpPr>
        <p:spPr>
          <a:xfrm>
            <a:off x="659219" y="64814"/>
            <a:ext cx="11025680" cy="1072072"/>
          </a:xfrm>
        </p:spPr>
        <p:txBody>
          <a:bodyPr/>
          <a:lstStyle/>
          <a:p>
            <a:r>
              <a:rPr lang="en-US"/>
              <a:t>What We Worry About</a:t>
            </a:r>
          </a:p>
        </p:txBody>
      </p:sp>
      <p:sp>
        <p:nvSpPr>
          <p:cNvPr id="3" name="TextBox 2">
            <a:extLst>
              <a:ext uri="{FF2B5EF4-FFF2-40B4-BE49-F238E27FC236}">
                <a16:creationId xmlns:a16="http://schemas.microsoft.com/office/drawing/2014/main" id="{59316CF2-5636-0B6C-FB73-B4ACBD81C139}"/>
              </a:ext>
            </a:extLst>
          </p:cNvPr>
          <p:cNvSpPr txBox="1"/>
          <p:nvPr/>
        </p:nvSpPr>
        <p:spPr>
          <a:xfrm>
            <a:off x="472108" y="1173568"/>
            <a:ext cx="3678190" cy="830997"/>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D962FA"/>
                </a:solidFill>
                <a:effectLst/>
                <a:uLnTx/>
                <a:uFillTx/>
                <a:latin typeface="Segoe Sans Display Semibold" pitchFamily="2" charset="0"/>
                <a:ea typeface="+mn-ea"/>
                <a:cs typeface="Segoe Sans Display Semibold" pitchFamily="2" charset="0"/>
              </a:rPr>
              <a:t>Change Management and “right” tenant config</a:t>
            </a:r>
          </a:p>
        </p:txBody>
      </p:sp>
      <p:sp>
        <p:nvSpPr>
          <p:cNvPr id="4" name="TextBox 3">
            <a:extLst>
              <a:ext uri="{FF2B5EF4-FFF2-40B4-BE49-F238E27FC236}">
                <a16:creationId xmlns:a16="http://schemas.microsoft.com/office/drawing/2014/main" id="{D3729F51-1CD6-C4B1-49BE-6994FBBD4E96}"/>
              </a:ext>
            </a:extLst>
          </p:cNvPr>
          <p:cNvSpPr txBox="1"/>
          <p:nvPr/>
        </p:nvSpPr>
        <p:spPr>
          <a:xfrm>
            <a:off x="4693940" y="1173570"/>
            <a:ext cx="3380818" cy="830997"/>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D962FA"/>
                </a:solidFill>
                <a:effectLst/>
                <a:uLnTx/>
                <a:uFillTx/>
                <a:latin typeface="Segoe Sans Display Semibold" pitchFamily="2" charset="0"/>
                <a:ea typeface="+mn-ea"/>
                <a:cs typeface="Segoe Sans Display Semibold" pitchFamily="2" charset="0"/>
              </a:rPr>
              <a:t>Managing everything employees create</a:t>
            </a:r>
          </a:p>
        </p:txBody>
      </p:sp>
      <p:sp>
        <p:nvSpPr>
          <p:cNvPr id="5" name="TextBox 4">
            <a:extLst>
              <a:ext uri="{FF2B5EF4-FFF2-40B4-BE49-F238E27FC236}">
                <a16:creationId xmlns:a16="http://schemas.microsoft.com/office/drawing/2014/main" id="{F5BEFD5F-FB95-C620-EB04-B679B5E59C28}"/>
              </a:ext>
            </a:extLst>
          </p:cNvPr>
          <p:cNvSpPr txBox="1"/>
          <p:nvPr/>
        </p:nvSpPr>
        <p:spPr>
          <a:xfrm>
            <a:off x="9503313" y="1358235"/>
            <a:ext cx="1337226" cy="461665"/>
          </a:xfrm>
          <a:prstGeom prst="rect">
            <a:avLst/>
          </a:prstGeom>
          <a:noFill/>
        </p:spPr>
        <p:txBody>
          <a:bodyPr wrap="non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D962FA"/>
                </a:solidFill>
                <a:effectLst/>
                <a:uLnTx/>
                <a:uFillTx/>
                <a:latin typeface="Segoe Sans Display Semibold" pitchFamily="2" charset="0"/>
                <a:ea typeface="+mn-ea"/>
                <a:cs typeface="Segoe Sans Display Semibold" pitchFamily="2" charset="0"/>
              </a:rPr>
              <a:t>App risk</a:t>
            </a:r>
          </a:p>
        </p:txBody>
      </p:sp>
      <p:sp>
        <p:nvSpPr>
          <p:cNvPr id="6" name="Rectangle 5">
            <a:extLst>
              <a:ext uri="{FF2B5EF4-FFF2-40B4-BE49-F238E27FC236}">
                <a16:creationId xmlns:a16="http://schemas.microsoft.com/office/drawing/2014/main" id="{725A3FE9-2AE7-DC9E-E604-BC7F5977FBD2}"/>
              </a:ext>
            </a:extLst>
          </p:cNvPr>
          <p:cNvSpPr/>
          <p:nvPr/>
        </p:nvSpPr>
        <p:spPr>
          <a:xfrm>
            <a:off x="660946" y="3086090"/>
            <a:ext cx="3300514" cy="3270126"/>
          </a:xfrm>
          <a:prstGeom prst="rect">
            <a:avLst/>
          </a:prstGeom>
        </p:spPr>
        <p:txBody>
          <a:bodyPr wrap="square"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896354" rtl="0" eaLnBrk="1" fontAlgn="base" latinLnBrk="0" hangingPunct="1">
              <a:lnSpc>
                <a:spcPct val="100000"/>
              </a:lnSpc>
              <a:spcBef>
                <a:spcPts val="0"/>
              </a:spcBef>
              <a:spcAft>
                <a:spcPts val="15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Body)"/>
                <a:ea typeface="+mn-ea"/>
                <a:cs typeface="+mn-cs"/>
              </a:rPr>
              <a:t>How do I keep up with changes?</a:t>
            </a:r>
          </a:p>
          <a:p>
            <a:pPr marL="0" marR="0" lvl="0" indent="0" algn="l" defTabSz="896354" rtl="0" eaLnBrk="1" fontAlgn="base" latinLnBrk="0" hangingPunct="1">
              <a:lnSpc>
                <a:spcPct val="100000"/>
              </a:lnSpc>
              <a:spcBef>
                <a:spcPts val="0"/>
              </a:spcBef>
              <a:spcAft>
                <a:spcPts val="15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Body)"/>
                <a:ea typeface="+mn-ea"/>
                <a:cs typeface="+mn-cs"/>
              </a:rPr>
              <a:t>Where will employees push back on changes? </a:t>
            </a:r>
          </a:p>
          <a:p>
            <a:pPr marL="0" marR="0" lvl="0" indent="0" algn="l" defTabSz="896354" rtl="0" eaLnBrk="1" fontAlgn="base" latinLnBrk="0" hangingPunct="1">
              <a:lnSpc>
                <a:spcPct val="100000"/>
              </a:lnSpc>
              <a:spcBef>
                <a:spcPts val="0"/>
              </a:spcBef>
              <a:spcAft>
                <a:spcPts val="15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Body)"/>
                <a:ea typeface="+mn-ea"/>
                <a:cs typeface="+mn-cs"/>
              </a:rPr>
              <a:t>What impacts will changes have on my tenant’s protection?</a:t>
            </a:r>
          </a:p>
          <a:p>
            <a:pPr marL="0" marR="0" lvl="0" indent="0" algn="l" defTabSz="896354" rtl="0" eaLnBrk="1" fontAlgn="base" latinLnBrk="0" hangingPunct="1">
              <a:lnSpc>
                <a:spcPct val="100000"/>
              </a:lnSpc>
              <a:spcBef>
                <a:spcPts val="0"/>
              </a:spcBef>
              <a:spcAft>
                <a:spcPts val="15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Body)"/>
                <a:ea typeface="+mn-ea"/>
                <a:cs typeface="+mn-cs"/>
              </a:rPr>
              <a:t>What changes might have compliance risk?</a:t>
            </a:r>
          </a:p>
          <a:p>
            <a:pPr marL="0" marR="0" lvl="0" indent="0" algn="l" defTabSz="896354" rtl="0" eaLnBrk="1" fontAlgn="base" latinLnBrk="0" hangingPunct="1">
              <a:lnSpc>
                <a:spcPct val="100000"/>
              </a:lnSpc>
              <a:spcBef>
                <a:spcPts val="0"/>
              </a:spcBef>
              <a:spcAft>
                <a:spcPts val="150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Body)"/>
              <a:ea typeface="+mn-ea"/>
              <a:cs typeface="+mn-cs"/>
            </a:endParaRPr>
          </a:p>
          <a:p>
            <a:pPr marL="0" marR="0" lvl="0" indent="0" algn="l" defTabSz="896354" rtl="0" eaLnBrk="1" fontAlgn="auto" latinLnBrk="0" hangingPunct="1">
              <a:lnSpc>
                <a:spcPct val="100000"/>
              </a:lnSpc>
              <a:spcBef>
                <a:spcPts val="0"/>
              </a:spcBef>
              <a:spcAft>
                <a:spcPts val="150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Body)"/>
              <a:ea typeface="+mn-ea"/>
              <a:cs typeface="Segoe UI"/>
            </a:endParaRPr>
          </a:p>
        </p:txBody>
      </p:sp>
      <p:sp>
        <p:nvSpPr>
          <p:cNvPr id="7" name="Rectangle 6">
            <a:extLst>
              <a:ext uri="{FF2B5EF4-FFF2-40B4-BE49-F238E27FC236}">
                <a16:creationId xmlns:a16="http://schemas.microsoft.com/office/drawing/2014/main" id="{836C7B63-A174-8FA1-BBD7-0B837AB86DE4}"/>
              </a:ext>
            </a:extLst>
          </p:cNvPr>
          <p:cNvSpPr/>
          <p:nvPr/>
        </p:nvSpPr>
        <p:spPr>
          <a:xfrm>
            <a:off x="4693940" y="3089151"/>
            <a:ext cx="3380818" cy="3023891"/>
          </a:xfrm>
          <a:prstGeom prst="rect">
            <a:avLst/>
          </a:prstGeom>
        </p:spPr>
        <p:txBody>
          <a:bodyPr wrap="square" lIns="91427" tIns="45713" rIns="91427" bIns="45713"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896354" rtl="0" eaLnBrk="1" fontAlgn="base" latinLnBrk="0" hangingPunct="1">
              <a:lnSpc>
                <a:spcPct val="100000"/>
              </a:lnSpc>
              <a:spcBef>
                <a:spcPts val="0"/>
              </a:spcBef>
              <a:spcAft>
                <a:spcPts val="15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Body)"/>
                <a:ea typeface="+mn-ea"/>
                <a:cs typeface="+mn-cs"/>
              </a:rPr>
              <a:t>How do I prevent sprawl?</a:t>
            </a:r>
            <a:endParaRPr lang="en-US" sz="1600">
              <a:solidFill>
                <a:srgbClr val="FFFFFF"/>
              </a:solidFill>
              <a:latin typeface="Segoe UI (Body)"/>
            </a:endParaRPr>
          </a:p>
          <a:p>
            <a:pPr marL="0" marR="0" lvl="0" indent="0" algn="l" defTabSz="896354" rtl="0" eaLnBrk="1" fontAlgn="base" latinLnBrk="0" hangingPunct="1">
              <a:lnSpc>
                <a:spcPct val="100000"/>
              </a:lnSpc>
              <a:spcBef>
                <a:spcPts val="0"/>
              </a:spcBef>
              <a:spcAft>
                <a:spcPts val="15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Body)"/>
                <a:ea typeface="+mn-ea"/>
                <a:cs typeface="+mn-cs"/>
              </a:rPr>
              <a:t>How do I reduce employee experience confusion.</a:t>
            </a:r>
          </a:p>
          <a:p>
            <a:pPr marL="0" marR="0" lvl="0" indent="0" algn="l" defTabSz="896354" rtl="0" eaLnBrk="1" fontAlgn="base" latinLnBrk="0" hangingPunct="1">
              <a:lnSpc>
                <a:spcPct val="100000"/>
              </a:lnSpc>
              <a:spcBef>
                <a:spcPts val="0"/>
              </a:spcBef>
              <a:spcAft>
                <a:spcPts val="15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Body)"/>
                <a:ea typeface="+mn-ea"/>
                <a:cs typeface="+mn-cs"/>
              </a:rPr>
              <a:t>How do I prevent over exposure? </a:t>
            </a:r>
          </a:p>
          <a:p>
            <a:pPr marL="0" marR="0" lvl="0" indent="0" algn="l" defTabSz="896354" rtl="0" eaLnBrk="1" fontAlgn="base" latinLnBrk="0" hangingPunct="1">
              <a:lnSpc>
                <a:spcPct val="100000"/>
              </a:lnSpc>
              <a:spcBef>
                <a:spcPts val="0"/>
              </a:spcBef>
              <a:spcAft>
                <a:spcPts val="15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Body)"/>
                <a:ea typeface="+mn-ea"/>
                <a:cs typeface="+mn-cs"/>
              </a:rPr>
              <a:t>Employees want IT out of the way BUT how does IT limit risk? </a:t>
            </a:r>
            <a:endParaRPr lang="en-US" sz="1600">
              <a:solidFill>
                <a:srgbClr val="FFFFFF"/>
              </a:solidFill>
              <a:latin typeface="Segoe UI (Body)"/>
            </a:endParaRPr>
          </a:p>
          <a:p>
            <a:pPr marL="0" marR="0" lvl="0" indent="0" algn="l" defTabSz="896354" rtl="0" eaLnBrk="1" fontAlgn="base" latinLnBrk="0" hangingPunct="1">
              <a:lnSpc>
                <a:spcPct val="100000"/>
              </a:lnSpc>
              <a:spcBef>
                <a:spcPts val="0"/>
              </a:spcBef>
              <a:spcAft>
                <a:spcPts val="15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Body)"/>
                <a:ea typeface="+mn-ea"/>
                <a:cs typeface="+mn-cs"/>
              </a:rPr>
              <a:t>How do we stay compliant?</a:t>
            </a:r>
          </a:p>
          <a:p>
            <a:pPr marL="0" marR="0" lvl="0" indent="0" algn="l" defTabSz="914225" rtl="0" eaLnBrk="1" fontAlgn="base" latinLnBrk="0" hangingPunct="1">
              <a:lnSpc>
                <a:spcPct val="100000"/>
              </a:lnSpc>
              <a:spcBef>
                <a:spcPts val="0"/>
              </a:spcBef>
              <a:spcAft>
                <a:spcPts val="15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Body)"/>
                <a:ea typeface="+mn-ea"/>
                <a:cs typeface="+mn-cs"/>
              </a:rPr>
              <a:t>Will I know what is going on?</a:t>
            </a:r>
            <a:endParaRPr kumimoji="0" lang="en-US" sz="1600" b="0" i="0" u="none" strike="noStrike" kern="1200" cap="none" spc="0" normalizeH="0" baseline="0" noProof="0">
              <a:ln>
                <a:noFill/>
              </a:ln>
              <a:solidFill>
                <a:srgbClr val="FFFFFF"/>
              </a:solidFill>
              <a:effectLst/>
              <a:uLnTx/>
              <a:uFillTx/>
              <a:latin typeface="Segoe UI "/>
              <a:ea typeface="+mn-ea"/>
              <a:cs typeface="Segoe UI"/>
            </a:endParaRPr>
          </a:p>
        </p:txBody>
      </p:sp>
      <p:sp>
        <p:nvSpPr>
          <p:cNvPr id="8" name="Rectangle 7">
            <a:extLst>
              <a:ext uri="{FF2B5EF4-FFF2-40B4-BE49-F238E27FC236}">
                <a16:creationId xmlns:a16="http://schemas.microsoft.com/office/drawing/2014/main" id="{7227BD74-F80C-3516-CC21-0E29FDF3850C}"/>
              </a:ext>
            </a:extLst>
          </p:cNvPr>
          <p:cNvSpPr/>
          <p:nvPr/>
        </p:nvSpPr>
        <p:spPr>
          <a:xfrm>
            <a:off x="8539974" y="3089151"/>
            <a:ext cx="3263904" cy="2639184"/>
          </a:xfrm>
          <a:prstGeom prst="rect">
            <a:avLst/>
          </a:prstGeom>
        </p:spPr>
        <p:txBody>
          <a:bodyPr wrap="square"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896354" rtl="0" eaLnBrk="1" fontAlgn="base" latinLnBrk="0" hangingPunct="1">
              <a:lnSpc>
                <a:spcPct val="100000"/>
              </a:lnSpc>
              <a:spcBef>
                <a:spcPts val="0"/>
              </a:spcBef>
              <a:spcAft>
                <a:spcPts val="15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Body)"/>
                <a:ea typeface="+mn-ea"/>
                <a:cs typeface="+mn-cs"/>
              </a:rPr>
              <a:t>What 3</a:t>
            </a:r>
            <a:r>
              <a:rPr kumimoji="0" lang="en-US" sz="1600" b="0" i="0" u="none" strike="noStrike" kern="1200" cap="none" spc="0" normalizeH="0" baseline="30000" noProof="0">
                <a:ln>
                  <a:noFill/>
                </a:ln>
                <a:solidFill>
                  <a:srgbClr val="FFFFFF"/>
                </a:solidFill>
                <a:effectLst/>
                <a:uLnTx/>
                <a:uFillTx/>
                <a:latin typeface="Segoe UI (Body)"/>
                <a:ea typeface="+mn-ea"/>
                <a:cs typeface="+mn-cs"/>
              </a:rPr>
              <a:t>rd</a:t>
            </a:r>
            <a:r>
              <a:rPr kumimoji="0" lang="en-US" sz="1600" b="0" i="0" u="none" strike="noStrike" kern="1200" cap="none" spc="0" normalizeH="0" baseline="0" noProof="0">
                <a:ln>
                  <a:noFill/>
                </a:ln>
                <a:solidFill>
                  <a:srgbClr val="FFFFFF"/>
                </a:solidFill>
                <a:effectLst/>
                <a:uLnTx/>
                <a:uFillTx/>
                <a:latin typeface="Segoe UI (Body)"/>
                <a:ea typeface="+mn-ea"/>
                <a:cs typeface="+mn-cs"/>
              </a:rPr>
              <a:t> parties can I trust?</a:t>
            </a:r>
          </a:p>
          <a:p>
            <a:pPr marL="0" marR="0" lvl="0" indent="0" algn="l" defTabSz="896354" rtl="0" eaLnBrk="1" fontAlgn="base" latinLnBrk="0" hangingPunct="1">
              <a:lnSpc>
                <a:spcPct val="100000"/>
              </a:lnSpc>
              <a:spcBef>
                <a:spcPts val="0"/>
              </a:spcBef>
              <a:spcAft>
                <a:spcPts val="15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Body)"/>
                <a:ea typeface="+mn-ea"/>
                <a:cs typeface="+mn-cs"/>
              </a:rPr>
              <a:t>How do I contain the risk for what employees build?</a:t>
            </a:r>
          </a:p>
          <a:p>
            <a:pPr marL="0" marR="0" lvl="0" indent="0" algn="l" defTabSz="896354" rtl="0" eaLnBrk="1" fontAlgn="base" latinLnBrk="0" hangingPunct="1">
              <a:lnSpc>
                <a:spcPct val="100000"/>
              </a:lnSpc>
              <a:spcBef>
                <a:spcPts val="0"/>
              </a:spcBef>
              <a:spcAft>
                <a:spcPts val="15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Body)"/>
                <a:ea typeface="+mn-ea"/>
                <a:cs typeface="+mn-cs"/>
              </a:rPr>
              <a:t>How do I manage employee app catalogs to limit employee overload? </a:t>
            </a:r>
            <a:endParaRPr lang="en-US" sz="1600">
              <a:solidFill>
                <a:srgbClr val="FFFFFF"/>
              </a:solidFill>
              <a:latin typeface="Segoe UI (Body)"/>
            </a:endParaRPr>
          </a:p>
          <a:p>
            <a:pPr marL="0" marR="0" lvl="0" indent="0" algn="l" defTabSz="896354" rtl="0" eaLnBrk="1" fontAlgn="base" latinLnBrk="0" hangingPunct="1">
              <a:lnSpc>
                <a:spcPct val="100000"/>
              </a:lnSpc>
              <a:spcBef>
                <a:spcPts val="0"/>
              </a:spcBef>
              <a:spcAft>
                <a:spcPts val="15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Body)"/>
                <a:ea typeface="+mn-ea"/>
                <a:cs typeface="Segoe UI"/>
              </a:rPr>
              <a:t>How do I protect data apps touch?</a:t>
            </a:r>
          </a:p>
        </p:txBody>
      </p:sp>
      <p:pic>
        <p:nvPicPr>
          <p:cNvPr id="9" name="Graphic 8" descr="Continuous Improvement with solid fill">
            <a:extLst>
              <a:ext uri="{FF2B5EF4-FFF2-40B4-BE49-F238E27FC236}">
                <a16:creationId xmlns:a16="http://schemas.microsoft.com/office/drawing/2014/main" id="{C5AE7EF3-EFB2-0476-BDB8-40ABC8DA3C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93824" y="1954802"/>
            <a:ext cx="1181051" cy="1181051"/>
          </a:xfrm>
          <a:prstGeom prst="rect">
            <a:avLst/>
          </a:prstGeom>
        </p:spPr>
      </p:pic>
      <p:pic>
        <p:nvPicPr>
          <p:cNvPr id="10" name="Graphic 9" descr="Badge New with solid fill">
            <a:extLst>
              <a:ext uri="{FF2B5EF4-FFF2-40B4-BE49-F238E27FC236}">
                <a16:creationId xmlns:a16="http://schemas.microsoft.com/office/drawing/2014/main" id="{E17A41B2-4D57-A771-52FA-A2D1F58C431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854003" y="2088128"/>
            <a:ext cx="914400" cy="914400"/>
          </a:xfrm>
          <a:prstGeom prst="rect">
            <a:avLst/>
          </a:prstGeom>
        </p:spPr>
      </p:pic>
      <p:pic>
        <p:nvPicPr>
          <p:cNvPr id="11" name="Graphic 10" descr="Shield Tick with solid fill">
            <a:extLst>
              <a:ext uri="{FF2B5EF4-FFF2-40B4-BE49-F238E27FC236}">
                <a16:creationId xmlns:a16="http://schemas.microsoft.com/office/drawing/2014/main" id="{7CD0D9DF-3C22-1178-F0FD-A24F5F2010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14726" y="2088128"/>
            <a:ext cx="914400" cy="914400"/>
          </a:xfrm>
          <a:prstGeom prst="rect">
            <a:avLst/>
          </a:prstGeom>
        </p:spPr>
      </p:pic>
    </p:spTree>
    <p:extLst>
      <p:ext uri="{BB962C8B-B14F-4D97-AF65-F5344CB8AC3E}">
        <p14:creationId xmlns:p14="http://schemas.microsoft.com/office/powerpoint/2010/main" val="338894924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C197A-841F-C4FA-3B83-C2EABAEC49AE}"/>
              </a:ext>
            </a:extLst>
          </p:cNvPr>
          <p:cNvSpPr>
            <a:spLocks noGrp="1"/>
          </p:cNvSpPr>
          <p:nvPr>
            <p:ph type="title"/>
          </p:nvPr>
        </p:nvSpPr>
        <p:spPr>
          <a:xfrm>
            <a:off x="659219" y="0"/>
            <a:ext cx="11025680" cy="1072072"/>
          </a:xfrm>
        </p:spPr>
        <p:txBody>
          <a:bodyPr/>
          <a:lstStyle/>
          <a:p>
            <a:r>
              <a:rPr lang="en-US"/>
              <a:t>How Microsoft Governs the MSFT Tenant</a:t>
            </a:r>
          </a:p>
        </p:txBody>
      </p:sp>
      <p:sp>
        <p:nvSpPr>
          <p:cNvPr id="3" name="Rectangle 2">
            <a:extLst>
              <a:ext uri="{FF2B5EF4-FFF2-40B4-BE49-F238E27FC236}">
                <a16:creationId xmlns:a16="http://schemas.microsoft.com/office/drawing/2014/main" id="{43FCA6FD-85B6-EB1D-5729-818F0741FEA3}"/>
              </a:ext>
            </a:extLst>
          </p:cNvPr>
          <p:cNvSpPr/>
          <p:nvPr/>
        </p:nvSpPr>
        <p:spPr>
          <a:xfrm>
            <a:off x="1345338" y="1958894"/>
            <a:ext cx="2375895" cy="2062103"/>
          </a:xfrm>
          <a:prstGeom prst="rect">
            <a:avLst/>
          </a:prstGeom>
        </p:spPr>
        <p:txBody>
          <a:bodyPr wrap="square"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171417" marR="0" lvl="0" indent="-171417" algn="l" defTabSz="896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a:rPr>
              <a:t>100s of tenant changes/month</a:t>
            </a:r>
          </a:p>
          <a:p>
            <a:pPr marL="171417" marR="0" lvl="0" indent="-171417" algn="l" defTabSz="896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a:rPr>
              <a:t>High risk changes identified and evaluated</a:t>
            </a:r>
          </a:p>
          <a:p>
            <a:pPr marL="171417" marR="0" lvl="0" indent="-171417" algn="l" defTabSz="896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a:rPr>
              <a:t>All Message Center posts reviewed</a:t>
            </a:r>
          </a:p>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a:ea typeface="+mn-ea"/>
              <a:cs typeface="Segoe UI"/>
            </a:endParaRPr>
          </a:p>
        </p:txBody>
      </p:sp>
      <p:sp>
        <p:nvSpPr>
          <p:cNvPr id="4" name="TextBox 3">
            <a:extLst>
              <a:ext uri="{FF2B5EF4-FFF2-40B4-BE49-F238E27FC236}">
                <a16:creationId xmlns:a16="http://schemas.microsoft.com/office/drawing/2014/main" id="{03347194-D063-9EDA-DA60-0D72B37677C3}"/>
              </a:ext>
            </a:extLst>
          </p:cNvPr>
          <p:cNvSpPr txBox="1"/>
          <p:nvPr/>
        </p:nvSpPr>
        <p:spPr>
          <a:xfrm>
            <a:off x="420720" y="1223268"/>
            <a:ext cx="3893012" cy="646330"/>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D962FA"/>
                </a:solidFill>
                <a:effectLst/>
                <a:uLnTx/>
                <a:uFillTx/>
                <a:latin typeface="Segoe UI"/>
                <a:ea typeface="+mn-ea"/>
                <a:cs typeface="+mn-cs"/>
              </a:rPr>
              <a:t>Tenant Configuration and Change: Secure by default</a:t>
            </a:r>
          </a:p>
        </p:txBody>
      </p:sp>
      <p:sp>
        <p:nvSpPr>
          <p:cNvPr id="5" name="TextBox 4">
            <a:extLst>
              <a:ext uri="{FF2B5EF4-FFF2-40B4-BE49-F238E27FC236}">
                <a16:creationId xmlns:a16="http://schemas.microsoft.com/office/drawing/2014/main" id="{30AD2735-F8AC-D21C-E83C-35760D36017E}"/>
              </a:ext>
            </a:extLst>
          </p:cNvPr>
          <p:cNvSpPr txBox="1"/>
          <p:nvPr/>
        </p:nvSpPr>
        <p:spPr>
          <a:xfrm>
            <a:off x="4808880" y="1223268"/>
            <a:ext cx="3614873" cy="651701"/>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D962FA"/>
                </a:solidFill>
                <a:effectLst/>
                <a:uLnTx/>
                <a:uFillTx/>
                <a:latin typeface="Segoe UI"/>
                <a:ea typeface="+mn-ea"/>
                <a:cs typeface="+mn-cs"/>
              </a:rPr>
              <a:t>Asset governance: Tenant hygiene and oversharing</a:t>
            </a:r>
          </a:p>
        </p:txBody>
      </p:sp>
      <p:sp>
        <p:nvSpPr>
          <p:cNvPr id="6" name="TextBox 5">
            <a:extLst>
              <a:ext uri="{FF2B5EF4-FFF2-40B4-BE49-F238E27FC236}">
                <a16:creationId xmlns:a16="http://schemas.microsoft.com/office/drawing/2014/main" id="{229FB762-443B-057A-7926-467604063C8C}"/>
              </a:ext>
            </a:extLst>
          </p:cNvPr>
          <p:cNvSpPr txBox="1"/>
          <p:nvPr/>
        </p:nvSpPr>
        <p:spPr>
          <a:xfrm>
            <a:off x="9324596" y="1223268"/>
            <a:ext cx="2750494" cy="646330"/>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D962FA"/>
                </a:solidFill>
                <a:effectLst/>
                <a:uLnTx/>
                <a:uFillTx/>
                <a:latin typeface="Segoe UI"/>
                <a:ea typeface="+mn-ea"/>
                <a:cs typeface="+mn-cs"/>
              </a:rPr>
              <a:t>App governance: Min viable access</a:t>
            </a:r>
          </a:p>
        </p:txBody>
      </p:sp>
      <p:cxnSp>
        <p:nvCxnSpPr>
          <p:cNvPr id="7" name="Straight Arrow Connector 6">
            <a:extLst>
              <a:ext uri="{FF2B5EF4-FFF2-40B4-BE49-F238E27FC236}">
                <a16:creationId xmlns:a16="http://schemas.microsoft.com/office/drawing/2014/main" id="{43E87340-DA5B-E2F2-E3F3-F50FB8186643}"/>
              </a:ext>
              <a:ext uri="{C183D7F6-B498-43B3-948B-1728B52AA6E4}">
                <adec:decorative xmlns:adec="http://schemas.microsoft.com/office/drawing/2017/decorative" val="1"/>
              </a:ext>
            </a:extLst>
          </p:cNvPr>
          <p:cNvCxnSpPr>
            <a:cxnSpLocks/>
            <a:endCxn id="4" idx="0"/>
          </p:cNvCxnSpPr>
          <p:nvPr/>
        </p:nvCxnSpPr>
        <p:spPr>
          <a:xfrm flipH="1">
            <a:off x="2367226" y="983440"/>
            <a:ext cx="3463504" cy="239828"/>
          </a:xfrm>
          <a:prstGeom prst="straightConnector1">
            <a:avLst/>
          </a:prstGeom>
          <a:ln w="19050">
            <a:solidFill>
              <a:schemeClr val="accent4"/>
            </a:solidFill>
            <a:prstDash val="sysDot"/>
            <a:headEnd type="none" w="lg" len="med"/>
            <a:tailEnd type="triangle"/>
          </a:ln>
        </p:spPr>
        <p:style>
          <a:lnRef idx="1">
            <a:schemeClr val="accent4"/>
          </a:lnRef>
          <a:fillRef idx="0">
            <a:schemeClr val="accent4"/>
          </a:fillRef>
          <a:effectRef idx="0">
            <a:schemeClr val="accent4"/>
          </a:effectRef>
          <a:fontRef idx="minor">
            <a:schemeClr val="tx1"/>
          </a:fontRef>
        </p:style>
      </p:cxnSp>
      <p:cxnSp>
        <p:nvCxnSpPr>
          <p:cNvPr id="8" name="Straight Arrow Connector 7">
            <a:extLst>
              <a:ext uri="{FF2B5EF4-FFF2-40B4-BE49-F238E27FC236}">
                <a16:creationId xmlns:a16="http://schemas.microsoft.com/office/drawing/2014/main" id="{2A19406E-F44A-FAD2-D386-5693E0A31B5E}"/>
              </a:ext>
              <a:ext uri="{C183D7F6-B498-43B3-948B-1728B52AA6E4}">
                <adec:decorative xmlns:adec="http://schemas.microsoft.com/office/drawing/2017/decorative" val="1"/>
              </a:ext>
            </a:extLst>
          </p:cNvPr>
          <p:cNvCxnSpPr>
            <a:cxnSpLocks/>
            <a:endCxn id="6" idx="0"/>
          </p:cNvCxnSpPr>
          <p:nvPr/>
        </p:nvCxnSpPr>
        <p:spPr>
          <a:xfrm>
            <a:off x="5830730" y="983440"/>
            <a:ext cx="4869113" cy="239828"/>
          </a:xfrm>
          <a:prstGeom prst="straightConnector1">
            <a:avLst/>
          </a:prstGeom>
          <a:ln w="19050">
            <a:solidFill>
              <a:schemeClr val="accent4"/>
            </a:solidFill>
            <a:prstDash val="sysDot"/>
            <a:headEnd type="none" w="lg" len="med"/>
            <a:tailEnd type="triangle"/>
          </a:ln>
        </p:spPr>
        <p:style>
          <a:lnRef idx="1">
            <a:schemeClr val="accent4"/>
          </a:lnRef>
          <a:fillRef idx="0">
            <a:schemeClr val="accent4"/>
          </a:fillRef>
          <a:effectRef idx="0">
            <a:schemeClr val="accent4"/>
          </a:effectRef>
          <a:fontRef idx="minor">
            <a:schemeClr val="tx1"/>
          </a:fontRef>
        </p:style>
      </p:cxnSp>
      <p:cxnSp>
        <p:nvCxnSpPr>
          <p:cNvPr id="9" name="Straight Arrow Connector 8">
            <a:extLst>
              <a:ext uri="{FF2B5EF4-FFF2-40B4-BE49-F238E27FC236}">
                <a16:creationId xmlns:a16="http://schemas.microsoft.com/office/drawing/2014/main" id="{6C85D9E1-2686-F27A-4B15-1D64317BD805}"/>
              </a:ext>
              <a:ext uri="{C183D7F6-B498-43B3-948B-1728B52AA6E4}">
                <adec:decorative xmlns:adec="http://schemas.microsoft.com/office/drawing/2017/decorative" val="1"/>
              </a:ext>
            </a:extLst>
          </p:cNvPr>
          <p:cNvCxnSpPr>
            <a:cxnSpLocks/>
            <a:endCxn id="5" idx="0"/>
          </p:cNvCxnSpPr>
          <p:nvPr/>
        </p:nvCxnSpPr>
        <p:spPr>
          <a:xfrm>
            <a:off x="5830730" y="992898"/>
            <a:ext cx="785587" cy="230370"/>
          </a:xfrm>
          <a:prstGeom prst="straightConnector1">
            <a:avLst/>
          </a:prstGeom>
          <a:ln w="19050">
            <a:solidFill>
              <a:schemeClr val="accent4"/>
            </a:solidFill>
            <a:prstDash val="sysDot"/>
            <a:headEnd type="none" w="lg" len="med"/>
            <a:tailEnd type="triangle"/>
          </a:ln>
        </p:spPr>
        <p:style>
          <a:lnRef idx="1">
            <a:schemeClr val="accent4"/>
          </a:lnRef>
          <a:fillRef idx="0">
            <a:schemeClr val="accent4"/>
          </a:fillRef>
          <a:effectRef idx="0">
            <a:schemeClr val="accent4"/>
          </a:effectRef>
          <a:fontRef idx="minor">
            <a:schemeClr val="tx1"/>
          </a:fontRef>
        </p:style>
      </p:cxnSp>
      <p:pic>
        <p:nvPicPr>
          <p:cNvPr id="10" name="Graphic 9" descr="Decision chart outline">
            <a:extLst>
              <a:ext uri="{FF2B5EF4-FFF2-40B4-BE49-F238E27FC236}">
                <a16:creationId xmlns:a16="http://schemas.microsoft.com/office/drawing/2014/main" id="{EC5DC7E2-FBCA-CF78-36FD-43F916B4B4B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0720" y="1893892"/>
            <a:ext cx="914270" cy="914270"/>
          </a:xfrm>
          <a:prstGeom prst="rect">
            <a:avLst/>
          </a:prstGeom>
        </p:spPr>
      </p:pic>
      <p:pic>
        <p:nvPicPr>
          <p:cNvPr id="11" name="Graphic 10" descr="Continuous Improvement with solid fill">
            <a:extLst>
              <a:ext uri="{FF2B5EF4-FFF2-40B4-BE49-F238E27FC236}">
                <a16:creationId xmlns:a16="http://schemas.microsoft.com/office/drawing/2014/main" id="{8CB5138B-DABE-C7BE-1138-F19C8299572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304394" y="1893892"/>
            <a:ext cx="914270" cy="914270"/>
          </a:xfrm>
          <a:prstGeom prst="rect">
            <a:avLst/>
          </a:prstGeom>
        </p:spPr>
      </p:pic>
      <p:sp>
        <p:nvSpPr>
          <p:cNvPr id="12" name="Rectangle 11">
            <a:extLst>
              <a:ext uri="{FF2B5EF4-FFF2-40B4-BE49-F238E27FC236}">
                <a16:creationId xmlns:a16="http://schemas.microsoft.com/office/drawing/2014/main" id="{639ECE66-FA4C-AF89-0266-A255A1A85A2B}"/>
              </a:ext>
            </a:extLst>
          </p:cNvPr>
          <p:cNvSpPr/>
          <p:nvPr/>
        </p:nvSpPr>
        <p:spPr>
          <a:xfrm>
            <a:off x="5274218" y="1958893"/>
            <a:ext cx="2526412" cy="2554545"/>
          </a:xfrm>
          <a:prstGeom prst="rect">
            <a:avLst/>
          </a:prstGeom>
        </p:spPr>
        <p:txBody>
          <a:bodyPr wrap="square"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171417" marR="0" lvl="0" indent="-171417" algn="l" defTabSz="896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a:rPr>
              <a:t>Self-service Microsoft 365 Groups, SharePoint sites, Teams, Power Platform Environments</a:t>
            </a:r>
          </a:p>
          <a:p>
            <a:pPr marL="171417" marR="0" lvl="0" indent="-171417" algn="l" defTabSz="896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a:rPr>
              <a:t>Groups, Sites, Channels and Power Platform governance</a:t>
            </a:r>
          </a:p>
          <a:p>
            <a:pPr marL="171417" marR="0" lvl="0" indent="-171417" algn="l" defTabSz="896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a:rPr>
              <a:t>Group Membership Management</a:t>
            </a:r>
          </a:p>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a:ea typeface="+mn-ea"/>
              <a:cs typeface="Segoe UI"/>
            </a:endParaRPr>
          </a:p>
        </p:txBody>
      </p:sp>
      <p:sp>
        <p:nvSpPr>
          <p:cNvPr id="13" name="Rectangle 12">
            <a:extLst>
              <a:ext uri="{FF2B5EF4-FFF2-40B4-BE49-F238E27FC236}">
                <a16:creationId xmlns:a16="http://schemas.microsoft.com/office/drawing/2014/main" id="{C9684A2E-0F78-D02E-44DE-7052F149E257}"/>
              </a:ext>
            </a:extLst>
          </p:cNvPr>
          <p:cNvSpPr/>
          <p:nvPr/>
        </p:nvSpPr>
        <p:spPr>
          <a:xfrm>
            <a:off x="9231083" y="1958894"/>
            <a:ext cx="2554687" cy="2062103"/>
          </a:xfrm>
          <a:prstGeom prst="rect">
            <a:avLst/>
          </a:prstGeom>
        </p:spPr>
        <p:txBody>
          <a:bodyPr wrap="square"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171417" marR="0" lvl="0" indent="-171417" algn="l" defTabSz="896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a:rPr>
              <a:t>Enable Line of Business Apps to publish into app catalogs in Teams, Office client, SharePoint, Viva, AAD</a:t>
            </a:r>
          </a:p>
          <a:p>
            <a:pPr marL="171417" marR="0" lvl="0" indent="-171417" algn="l" defTabSz="896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a:rPr>
              <a:t>Copilot plug-ins</a:t>
            </a:r>
          </a:p>
          <a:p>
            <a:pPr marL="171417" marR="0" lvl="0" indent="-171417" algn="l" defTabSz="896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a:rPr>
              <a:t>Graph consents</a:t>
            </a:r>
          </a:p>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a:ea typeface="+mn-ea"/>
              <a:cs typeface="Segoe UI"/>
            </a:endParaRPr>
          </a:p>
        </p:txBody>
      </p:sp>
      <p:pic>
        <p:nvPicPr>
          <p:cNvPr id="14" name="Picture 13" descr="UI showing groups governance renewal.&#10;">
            <a:extLst>
              <a:ext uri="{FF2B5EF4-FFF2-40B4-BE49-F238E27FC236}">
                <a16:creationId xmlns:a16="http://schemas.microsoft.com/office/drawing/2014/main" id="{2C1AE796-BC55-6C72-9590-06E31CD55ED7}"/>
              </a:ext>
            </a:extLst>
          </p:cNvPr>
          <p:cNvPicPr>
            <a:picLocks noChangeAspect="1"/>
          </p:cNvPicPr>
          <p:nvPr/>
        </p:nvPicPr>
        <p:blipFill>
          <a:blip r:embed="rId6"/>
          <a:stretch>
            <a:fillRect/>
          </a:stretch>
        </p:blipFill>
        <p:spPr>
          <a:xfrm>
            <a:off x="4809350" y="4507191"/>
            <a:ext cx="2369586" cy="1805334"/>
          </a:xfrm>
          <a:prstGeom prst="rect">
            <a:avLst/>
          </a:prstGeom>
        </p:spPr>
      </p:pic>
      <p:pic>
        <p:nvPicPr>
          <p:cNvPr id="15" name="Graphic 14" descr="Clipboard Partially Checked outline">
            <a:extLst>
              <a:ext uri="{FF2B5EF4-FFF2-40B4-BE49-F238E27FC236}">
                <a16:creationId xmlns:a16="http://schemas.microsoft.com/office/drawing/2014/main" id="{A11C576B-1C9D-2392-EAB8-87449B37754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16814" y="1893892"/>
            <a:ext cx="914270" cy="914270"/>
          </a:xfrm>
          <a:prstGeom prst="rect">
            <a:avLst/>
          </a:prstGeom>
        </p:spPr>
      </p:pic>
      <p:pic>
        <p:nvPicPr>
          <p:cNvPr id="16" name="Picture 3" descr="UI of app catalog.">
            <a:extLst>
              <a:ext uri="{FF2B5EF4-FFF2-40B4-BE49-F238E27FC236}">
                <a16:creationId xmlns:a16="http://schemas.microsoft.com/office/drawing/2014/main" id="{1C01D88D-3786-FEDB-158E-87F03F1BA701}"/>
              </a:ext>
            </a:extLst>
          </p:cNvPr>
          <p:cNvPicPr>
            <a:picLocks noChangeAspect="1"/>
          </p:cNvPicPr>
          <p:nvPr/>
        </p:nvPicPr>
        <p:blipFill>
          <a:blip r:embed="rId9"/>
          <a:stretch>
            <a:fillRect/>
          </a:stretch>
        </p:blipFill>
        <p:spPr>
          <a:xfrm>
            <a:off x="8545555" y="4476087"/>
            <a:ext cx="3213722" cy="1776839"/>
          </a:xfrm>
          <a:prstGeom prst="rect">
            <a:avLst/>
          </a:prstGeom>
        </p:spPr>
      </p:pic>
      <p:pic>
        <p:nvPicPr>
          <p:cNvPr id="17" name="Picture 16" descr="UI from Planner showing message center changes. ">
            <a:extLst>
              <a:ext uri="{FF2B5EF4-FFF2-40B4-BE49-F238E27FC236}">
                <a16:creationId xmlns:a16="http://schemas.microsoft.com/office/drawing/2014/main" id="{D90B9D8C-0623-DD09-7A8E-3E8499AB53A1}"/>
              </a:ext>
            </a:extLst>
          </p:cNvPr>
          <p:cNvPicPr>
            <a:picLocks noChangeAspect="1"/>
          </p:cNvPicPr>
          <p:nvPr/>
        </p:nvPicPr>
        <p:blipFill rotWithShape="1">
          <a:blip r:embed="rId10"/>
          <a:srcRect b="3298"/>
          <a:stretch/>
        </p:blipFill>
        <p:spPr>
          <a:xfrm>
            <a:off x="532458" y="4476087"/>
            <a:ext cx="3234770" cy="1704811"/>
          </a:xfrm>
          <a:prstGeom prst="rect">
            <a:avLst/>
          </a:prstGeom>
        </p:spPr>
      </p:pic>
    </p:spTree>
    <p:extLst>
      <p:ext uri="{BB962C8B-B14F-4D97-AF65-F5344CB8AC3E}">
        <p14:creationId xmlns:p14="http://schemas.microsoft.com/office/powerpoint/2010/main" val="3581448023"/>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365-template02" id="{8CD60818-3BDF-4157-BF00-520498D987C1}" vid="{35700F2D-8368-4E4E-884E-289E89CDC575}"/>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365-template02" id="{8CD60818-3BDF-4157-BF00-520498D987C1}" vid="{35700F2D-8368-4E4E-884E-289E89CDC575}"/>
    </a:ext>
  </a:extLst>
</a:theme>
</file>

<file path=ppt/theme/theme3.xml><?xml version="1.0" encoding="utf-8"?>
<a:theme xmlns:a="http://schemas.openxmlformats.org/drawingml/2006/main" name="Microsoft 365 Template Ligh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AI Tour_2024_16-9 Event-template.potx" id="{10A8AE99-8A8D-4608-9F84-61FDF4D5C73D}" vid="{B4F0B07B-3A4D-4C62-94BD-A9EACF6FFAE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0c00efa8-99df-4343-9c36-3998544861d9" xsi:nil="true"/>
    <lcf76f155ced4ddcb4097134ff3c332f xmlns="bf2380a9-f059-4440-9b0c-00bda5ce37de">
      <Terms xmlns="http://schemas.microsoft.com/office/infopath/2007/PartnerControls"/>
    </lcf76f155ced4ddcb4097134ff3c332f>
    <_ApprovalAssignedTo xmlns="bf2380a9-f059-4440-9b0c-00bda5ce37de">
      <UserInfo>
        <DisplayName/>
        <AccountId xsi:nil="true"/>
        <AccountType/>
      </UserInfo>
    </_ApprovalAssignedTo>
    <_ApprovalSentBy xmlns="bf2380a9-f059-4440-9b0c-00bda5ce37de">
      <UserInfo>
        <DisplayName/>
        <AccountId xsi:nil="true"/>
        <AccountType/>
      </UserInfo>
    </_ApprovalSentBy>
    <_ApprovalStatus xmlns="bf2380a9-f059-4440-9b0c-00bda5ce37de">0</_ApprovalStatus>
    <_ApprovalRespondedBy xmlns="bf2380a9-f059-4440-9b0c-00bda5ce37de">
      <UserInfo>
        <DisplayName/>
        <AccountId xsi:nil="true"/>
        <AccountType/>
      </UserInfo>
    </_ApprovalRespondedBy>
    <Uploaded xmlns="bf2380a9-f059-4440-9b0c-00bda5ce37de">false</Uploaded>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F47F01F51197143A101EDD3465A5C22" ma:contentTypeVersion="23" ma:contentTypeDescription="Create a new document." ma:contentTypeScope="" ma:versionID="4f80143f3abd8f4ecd66fbdea9995069">
  <xsd:schema xmlns:xsd="http://www.w3.org/2001/XMLSchema" xmlns:xs="http://www.w3.org/2001/XMLSchema" xmlns:p="http://schemas.microsoft.com/office/2006/metadata/properties" xmlns:ns1="http://schemas.microsoft.com/sharepoint/v3" xmlns:ns2="0c00efa8-99df-4343-9c36-3998544861d9" xmlns:ns3="bf2380a9-f059-4440-9b0c-00bda5ce37de" targetNamespace="http://schemas.microsoft.com/office/2006/metadata/properties" ma:root="true" ma:fieldsID="0a368d1e669ba1b0ae20c5e4bcc587a9" ns1:_="" ns2:_="" ns3:_="">
    <xsd:import namespace="http://schemas.microsoft.com/sharepoint/v3"/>
    <xsd:import namespace="0c00efa8-99df-4343-9c36-3998544861d9"/>
    <xsd:import namespace="bf2380a9-f059-4440-9b0c-00bda5ce37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1:_ip_UnifiedCompliancePolicyProperties" minOccurs="0"/>
                <xsd:element ref="ns1:_ip_UnifiedCompliancePolicyUIAction"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BillingMetadata" minOccurs="0"/>
                <xsd:element ref="ns3:_ApprovalAssignedTo" minOccurs="0"/>
                <xsd:element ref="ns3:_ApprovalRespondedBy" minOccurs="0"/>
                <xsd:element ref="ns3:_ApprovalSentBy" minOccurs="0"/>
                <xsd:element ref="ns3:_ApprovalStatus" minOccurs="0"/>
                <xsd:element ref="ns3:Upload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00efa8-99df-4343-9c36-3998544861d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bc9abd2-b4d5-495e-904c-cf4a4a486960}" ma:internalName="TaxCatchAll" ma:showField="CatchAllData" ma:web="0c00efa8-99df-4343-9c36-3998544861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2380a9-f059-4440-9b0c-00bda5ce37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Text"/>
      </xsd:simpleType>
    </xsd:element>
    <xsd:element name="_ApprovalAssignedTo" ma:index="26" nillable="true" ma:displayName="Approvers" ma:list="UserInfo" ma:internalName="_ApprovalAssignedTo"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RespondedBy" ma:index="27" nillable="true" ma:displayName="Responses" ma:list="UserInfo" ma:internalName="_ApprovalRespondedBy"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entBy" ma:index="28" nillable="true" ma:displayName="Approval Creator" ma:list="UserInfo" ma:internalName="_ApprovalSent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tatus" ma:index="29" nillable="true" ma:displayName="Approval status" ma:internalName="_ApprovalStatus" ma:readOnly="true">
      <xsd:simpleType>
        <xsd:restriction base="dms:Unknown"/>
      </xsd:simpleType>
    </xsd:element>
    <xsd:element name="Uploaded" ma:index="30" nillable="true" ma:displayName="Uploaded" ma:default="0" ma:format="Dropdown" ma:internalName="Uploade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D3363A-E147-4C8C-99BF-EA5C68A91F6B}">
  <ds:schemaRefs>
    <ds:schemaRef ds:uri="http://schemas.microsoft.com/sharepoint/v3/contenttype/forms"/>
  </ds:schemaRefs>
</ds:datastoreItem>
</file>

<file path=customXml/itemProps2.xml><?xml version="1.0" encoding="utf-8"?>
<ds:datastoreItem xmlns:ds="http://schemas.openxmlformats.org/officeDocument/2006/customXml" ds:itemID="{A9A540A9-8C5E-4F15-9EEC-FA709D8E03C3}">
  <ds:schemaRefs>
    <ds:schemaRef ds:uri="http://purl.org/dc/dcmitype/"/>
    <ds:schemaRef ds:uri="http://schemas.microsoft.com/office/2006/documentManagement/types"/>
    <ds:schemaRef ds:uri="bf2380a9-f059-4440-9b0c-00bda5ce37de"/>
    <ds:schemaRef ds:uri="http://schemas.microsoft.com/sharepoint/v3"/>
    <ds:schemaRef ds:uri="http://www.w3.org/XML/1998/namespace"/>
    <ds:schemaRef ds:uri="http://purl.org/dc/elements/1.1/"/>
    <ds:schemaRef ds:uri="http://purl.org/dc/terms/"/>
    <ds:schemaRef ds:uri="http://schemas.microsoft.com/office/infopath/2007/PartnerControls"/>
    <ds:schemaRef ds:uri="http://schemas.openxmlformats.org/package/2006/metadata/core-properties"/>
    <ds:schemaRef ds:uri="0c00efa8-99df-4343-9c36-3998544861d9"/>
    <ds:schemaRef ds:uri="http://schemas.microsoft.com/office/2006/metadata/properties"/>
  </ds:schemaRefs>
</ds:datastoreItem>
</file>

<file path=customXml/itemProps3.xml><?xml version="1.0" encoding="utf-8"?>
<ds:datastoreItem xmlns:ds="http://schemas.openxmlformats.org/officeDocument/2006/customXml" ds:itemID="{6E4B1DCB-738A-4360-9CC2-53C7C3B461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c00efa8-99df-4343-9c36-3998544861d9"/>
    <ds:schemaRef ds:uri="bf2380a9-f059-4440-9b0c-00bda5ce37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7867195-f2b8-4ac2-b0b6-6bb73cb33af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M365_template2025</Template>
  <TotalTime>0</TotalTime>
  <Words>4600</Words>
  <Application>Microsoft Office PowerPoint</Application>
  <PresentationFormat>Widescreen</PresentationFormat>
  <Paragraphs>698</Paragraphs>
  <Slides>43</Slides>
  <Notes>17</Notes>
  <HiddenSlides>2</HiddenSlides>
  <MMClips>0</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43</vt:i4>
      </vt:variant>
    </vt:vector>
  </HeadingPairs>
  <TitlesOfParts>
    <vt:vector size="66" baseType="lpstr">
      <vt:lpstr>Segoe UI </vt:lpstr>
      <vt:lpstr>Segoe UI (Body)</vt:lpstr>
      <vt:lpstr>Söhne</vt:lpstr>
      <vt:lpstr>Aptos</vt:lpstr>
      <vt:lpstr>Arial</vt:lpstr>
      <vt:lpstr>Calibri</vt:lpstr>
      <vt:lpstr>Calibri Light</vt:lpstr>
      <vt:lpstr>Consolas</vt:lpstr>
      <vt:lpstr>Lato Light</vt:lpstr>
      <vt:lpstr>Poppins</vt:lpstr>
      <vt:lpstr>Segoe Sans Display</vt:lpstr>
      <vt:lpstr>Segoe Sans Display Semibold</vt:lpstr>
      <vt:lpstr>Segoe Sans Text</vt:lpstr>
      <vt:lpstr>Segoe UI</vt:lpstr>
      <vt:lpstr>Segoe UI Black</vt:lpstr>
      <vt:lpstr>Segoe UI Semibold</vt:lpstr>
      <vt:lpstr>Segoe UI Semilight</vt:lpstr>
      <vt:lpstr>Segoe UI Variable Display Semib</vt:lpstr>
      <vt:lpstr>Segoe UI Variable Display Semibold</vt:lpstr>
      <vt:lpstr>Wingdings</vt:lpstr>
      <vt:lpstr>Office Theme</vt:lpstr>
      <vt:lpstr>1_Office Theme</vt:lpstr>
      <vt:lpstr>Microsoft 365 Template Light</vt:lpstr>
      <vt:lpstr>How Microsoft Does IT: Governance and Administration in the Era of Copilot</vt:lpstr>
      <vt:lpstr>Microsoft 365 Community Conference</vt:lpstr>
      <vt:lpstr>Join the event app to access:</vt:lpstr>
      <vt:lpstr>David Johnson</vt:lpstr>
      <vt:lpstr>Agenda</vt:lpstr>
      <vt:lpstr>Microsoft Digital Tenant Management</vt:lpstr>
      <vt:lpstr>Microsoft Digital Global Landscape</vt:lpstr>
      <vt:lpstr>What We Worry About</vt:lpstr>
      <vt:lpstr>How Microsoft Governs the MSFT Tenant</vt:lpstr>
      <vt:lpstr>Deploying Copilot at Microsoft</vt:lpstr>
      <vt:lpstr>Copilot Content Protection Foundations</vt:lpstr>
      <vt:lpstr>Ten Steps for Getting Tenant Data Governance Right with Microsoft 365 Copilot</vt:lpstr>
      <vt:lpstr>Empower Self-Service Workspaces with Guardrails</vt:lpstr>
      <vt:lpstr>File Management: User vs. Shared Ownership</vt:lpstr>
      <vt:lpstr>Asset Governance: Empower Self-Service Collaboration</vt:lpstr>
      <vt:lpstr>Plan your Sensitivity Labels: Make Clear and Simple</vt:lpstr>
      <vt:lpstr>Container and File Classification</vt:lpstr>
      <vt:lpstr>Information Protection Container Sensitivity Labels</vt:lpstr>
      <vt:lpstr>Item Sensitivity labels: Trust and set good defaults</vt:lpstr>
      <vt:lpstr>Train your Employees</vt:lpstr>
      <vt:lpstr>Label choice</vt:lpstr>
      <vt:lpstr>Sensitivity Labels</vt:lpstr>
      <vt:lpstr>Trust but Verify Sensitivity Labels</vt:lpstr>
      <vt:lpstr>Implement Lifecycle Management and Enforce Policies</vt:lpstr>
      <vt:lpstr>Rule-Based Memberships</vt:lpstr>
      <vt:lpstr>Extract Inventory and Report Oversharing: Know your Risk</vt:lpstr>
      <vt:lpstr>Copilot for Meetings</vt:lpstr>
      <vt:lpstr>Meeting Policies</vt:lpstr>
      <vt:lpstr>Agent Governance</vt:lpstr>
      <vt:lpstr>Copilot is the UI for AI</vt:lpstr>
      <vt:lpstr>How is generative AI changing work @ Microsoft?</vt:lpstr>
      <vt:lpstr>Advanced agents require more advanced governance and security</vt:lpstr>
      <vt:lpstr>Power Platform Governance</vt:lpstr>
      <vt:lpstr>Environment Groups</vt:lpstr>
      <vt:lpstr>Connectors – What we Allow</vt:lpstr>
      <vt:lpstr>M365 App &amp; Agent Management</vt:lpstr>
      <vt:lpstr>Adopt Copilot and Agents: Essential IT Responsibilities</vt:lpstr>
      <vt:lpstr>How Microsoft Does IT – Inside Track </vt:lpstr>
      <vt:lpstr>News &amp; community content</vt:lpstr>
      <vt:lpstr>Session feedback surveys</vt:lpstr>
      <vt:lpstr>Upcoming conf</vt:lpstr>
      <vt:lpstr>Our enterprise AI commitments</vt:lpstr>
      <vt:lpstr>Tenant Governance: Roles &amp; Needs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Wende Copfer</dc:creator>
  <cp:lastModifiedBy>Aaron Bode (FREEMIND SEATTLE LLC)</cp:lastModifiedBy>
  <cp:revision>3</cp:revision>
  <dcterms:created xsi:type="dcterms:W3CDTF">2025-04-08T16:47:37Z</dcterms:created>
  <dcterms:modified xsi:type="dcterms:W3CDTF">2025-05-14T19:06:50Z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0x0101001F47F01F51197143A101EDD3465A5C22</vt:lpwstr>
  </property>
  <property fmtid="{D5CDD505-2E9C-101B-9397-08002B2CF9AE}" pid="3" name="MediaServiceImageTags">
    <vt:lpwstr/>
  </property>
</Properties>
</file>