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A_203C9357.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2" r:id="rId4"/>
    <p:sldMasterId id="2147483676" r:id="rId5"/>
    <p:sldMasterId id="2147483759" r:id="rId6"/>
    <p:sldMasterId id="2147499159" r:id="rId7"/>
    <p:sldMasterId id="2147483648" r:id="rId8"/>
  </p:sldMasterIdLst>
  <p:notesMasterIdLst>
    <p:notesMasterId r:id="rId57"/>
  </p:notesMasterIdLst>
  <p:sldIdLst>
    <p:sldId id="256" r:id="rId9"/>
    <p:sldId id="267" r:id="rId10"/>
    <p:sldId id="567" r:id="rId11"/>
    <p:sldId id="2147483639" r:id="rId12"/>
    <p:sldId id="2147483637" r:id="rId13"/>
    <p:sldId id="2147483638" r:id="rId14"/>
    <p:sldId id="2147483641" r:id="rId15"/>
    <p:sldId id="2147483547" r:id="rId16"/>
    <p:sldId id="263" r:id="rId17"/>
    <p:sldId id="299" r:id="rId18"/>
    <p:sldId id="298" r:id="rId19"/>
    <p:sldId id="2147483646" r:id="rId20"/>
    <p:sldId id="351" r:id="rId21"/>
    <p:sldId id="329" r:id="rId22"/>
    <p:sldId id="352" r:id="rId23"/>
    <p:sldId id="373" r:id="rId24"/>
    <p:sldId id="350" r:id="rId25"/>
    <p:sldId id="367" r:id="rId26"/>
    <p:sldId id="2147483546" r:id="rId27"/>
    <p:sldId id="377" r:id="rId28"/>
    <p:sldId id="2147483543" r:id="rId29"/>
    <p:sldId id="2147483549" r:id="rId30"/>
    <p:sldId id="2147483642" r:id="rId31"/>
    <p:sldId id="2147481774" r:id="rId32"/>
    <p:sldId id="278" r:id="rId33"/>
    <p:sldId id="2147483644" r:id="rId34"/>
    <p:sldId id="2147480288" r:id="rId35"/>
    <p:sldId id="566" r:id="rId36"/>
    <p:sldId id="269" r:id="rId37"/>
    <p:sldId id="2147483645" r:id="rId38"/>
    <p:sldId id="2147483643" r:id="rId39"/>
    <p:sldId id="260" r:id="rId40"/>
    <p:sldId id="265" r:id="rId41"/>
    <p:sldId id="2147483545" r:id="rId42"/>
    <p:sldId id="2147480500" r:id="rId43"/>
    <p:sldId id="2147483540" r:id="rId44"/>
    <p:sldId id="2147483542" r:id="rId45"/>
    <p:sldId id="375" r:id="rId46"/>
    <p:sldId id="2147480506" r:id="rId47"/>
    <p:sldId id="2147479032" r:id="rId48"/>
    <p:sldId id="2147478920" r:id="rId49"/>
    <p:sldId id="2147479123" r:id="rId50"/>
    <p:sldId id="276" r:id="rId51"/>
    <p:sldId id="2147482548" r:id="rId52"/>
    <p:sldId id="2147482553" r:id="rId53"/>
    <p:sldId id="2147482554" r:id="rId54"/>
    <p:sldId id="259" r:id="rId55"/>
    <p:sldId id="26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9B1D2B3E-1467-8F25-D68A-81F67A282C8C}" name="Alyssa Rizzolo" initials="AR" userId="S::alyssabrown@microsoft.com::63564ad5-a65f-403e-86ca-58b2e9cf523c"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B9271780-810E-F214-07AD-ABADEF4E7646}" name="Megan Benzing" initials="MB" userId="S::meganbenzing@microsoft.com::c83a45b5-0f4e-449c-84cf-e88cdb0eacc3"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0BE"/>
    <a:srgbClr val="D962FA"/>
    <a:srgbClr val="0B87DE"/>
    <a:srgbClr val="E77DC6"/>
    <a:srgbClr val="091F2C"/>
    <a:srgbClr val="F69991"/>
    <a:srgbClr val="08609C"/>
    <a:srgbClr val="2DB6FF"/>
    <a:srgbClr val="2CB6FF"/>
    <a:srgbClr val="23A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E1894-9046-E538-993D-EDE3B57B62BA}" v="11" dt="2025-05-06T02:20:04.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7673" autoAdjust="0"/>
  </p:normalViewPr>
  <p:slideViewPr>
    <p:cSldViewPr snapToGrid="0">
      <p:cViewPr varScale="1">
        <p:scale>
          <a:sx n="89" d="100"/>
          <a:sy n="89" d="100"/>
        </p:scale>
        <p:origin x="13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7C5E-4ED8-BFD8-5BEE9C6B8C4F}"/>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7C5E-4ED8-BFD8-5BEE9C6B8C4F}"/>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7C5E-4ED8-BFD8-5BEE9C6B8C4F}"/>
            </c:ext>
          </c:extLst>
        </c:ser>
        <c:dLbls>
          <c:showLegendKey val="0"/>
          <c:showVal val="0"/>
          <c:showCatName val="0"/>
          <c:showSerName val="0"/>
          <c:showPercent val="0"/>
          <c:showBubbleSize val="0"/>
          <c:showLeaderLines val="1"/>
        </c:dLbls>
        <c:firstSliceAng val="125"/>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spPr>
            <a:solidFill>
              <a:schemeClr val="bg1">
                <a:lumMod val="85000"/>
              </a:schemeClr>
            </a:solidFill>
            <a:ln>
              <a:noFill/>
            </a:ln>
          </c:spPr>
          <c:dPt>
            <c:idx val="0"/>
            <c:bubble3D val="0"/>
            <c:spPr>
              <a:gradFill>
                <a:gsLst>
                  <a:gs pos="10000">
                    <a:schemeClr val="tx2"/>
                  </a:gs>
                  <a:gs pos="90000">
                    <a:schemeClr val="accent3"/>
                  </a:gs>
                </a:gsLst>
                <a:lin ang="3600000" scaled="0"/>
              </a:gradFill>
              <a:ln w="19050">
                <a:noFill/>
              </a:ln>
              <a:effectLst/>
            </c:spPr>
            <c:extLst>
              <c:ext xmlns:c16="http://schemas.microsoft.com/office/drawing/2014/chart" uri="{C3380CC4-5D6E-409C-BE32-E72D297353CC}">
                <c16:uniqueId val="{00000001-DA57-49E5-AACC-AD9EBC6B704D}"/>
              </c:ext>
            </c:extLst>
          </c:dPt>
          <c:dPt>
            <c:idx val="1"/>
            <c:bubble3D val="0"/>
            <c:spPr>
              <a:solidFill>
                <a:schemeClr val="bg1"/>
              </a:solidFill>
              <a:ln w="19050">
                <a:noFill/>
              </a:ln>
              <a:effectLst/>
            </c:spPr>
            <c:extLst>
              <c:ext xmlns:c16="http://schemas.microsoft.com/office/drawing/2014/chart" uri="{C3380CC4-5D6E-409C-BE32-E72D297353CC}">
                <c16:uniqueId val="{00000003-DA57-49E5-AACC-AD9EBC6B704D}"/>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5-DA57-49E5-AACC-AD9EBC6B704D}"/>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DA57-49E5-AACC-AD9EBC6B704D}"/>
              </c:ext>
            </c:extLst>
          </c:dPt>
          <c:val>
            <c:numRef>
              <c:f>Sheet1!$B$2:$B$5</c:f>
              <c:numCache>
                <c:formatCode>General</c:formatCode>
                <c:ptCount val="4"/>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0-DFC0-4F5B-AFD1-26EC56AD71A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spPr>
            <a:solidFill>
              <a:schemeClr val="bg1">
                <a:lumMod val="85000"/>
              </a:schemeClr>
            </a:solidFill>
            <a:ln>
              <a:noFill/>
            </a:ln>
          </c:spPr>
          <c:dPt>
            <c:idx val="0"/>
            <c:bubble3D val="0"/>
            <c:spPr>
              <a:gradFill>
                <a:gsLst>
                  <a:gs pos="10000">
                    <a:schemeClr val="tx2"/>
                  </a:gs>
                  <a:gs pos="90000">
                    <a:schemeClr val="accent3"/>
                  </a:gs>
                </a:gsLst>
                <a:lin ang="3600000" scaled="0"/>
              </a:gradFill>
              <a:ln w="19050">
                <a:noFill/>
              </a:ln>
              <a:effectLst/>
            </c:spPr>
            <c:extLst>
              <c:ext xmlns:c16="http://schemas.microsoft.com/office/drawing/2014/chart" uri="{C3380CC4-5D6E-409C-BE32-E72D297353CC}">
                <c16:uniqueId val="{00000001-648E-4471-955E-DCC9F2146310}"/>
              </c:ext>
            </c:extLst>
          </c:dPt>
          <c:dPt>
            <c:idx val="1"/>
            <c:bubble3D val="0"/>
            <c:spPr>
              <a:solidFill>
                <a:schemeClr val="bg1"/>
              </a:solidFill>
              <a:ln w="19050">
                <a:noFill/>
              </a:ln>
              <a:effectLst/>
            </c:spPr>
            <c:extLst>
              <c:ext xmlns:c16="http://schemas.microsoft.com/office/drawing/2014/chart" uri="{C3380CC4-5D6E-409C-BE32-E72D297353CC}">
                <c16:uniqueId val="{00000003-648E-4471-955E-DCC9F2146310}"/>
              </c:ext>
            </c:extLst>
          </c:dPt>
          <c:val>
            <c:numRef>
              <c:f>Sheet1!$B$2:$B$3</c:f>
              <c:numCache>
                <c:formatCode>General</c:formatCode>
                <c:ptCount val="2"/>
                <c:pt idx="0">
                  <c:v>75</c:v>
                </c:pt>
                <c:pt idx="1">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0-70E2-4D31-963E-3DDE4871E11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chemeClr val="accent1"/>
                  </a:gs>
                  <a:gs pos="99000">
                    <a:srgbClr val="8661C5"/>
                  </a:gs>
                </a:gsLst>
                <a:lin ang="0" scaled="0"/>
              </a:gradFill>
              <a:ln w="19050">
                <a:solidFill>
                  <a:schemeClr val="lt1"/>
                </a:solidFill>
              </a:ln>
              <a:effectLst/>
            </c:spPr>
            <c:extLst>
              <c:ext xmlns:c16="http://schemas.microsoft.com/office/drawing/2014/chart" uri="{C3380CC4-5D6E-409C-BE32-E72D297353CC}">
                <c16:uniqueId val="{00000001-E747-4EF8-9B90-C84414CBE9C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747-4EF8-9B90-C84414CBE9C7}"/>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E747-4EF8-9B90-C84414CBE9C7}"/>
            </c:ext>
          </c:extLst>
        </c:ser>
        <c:dLbls>
          <c:showLegendKey val="0"/>
          <c:showVal val="0"/>
          <c:showCatName val="0"/>
          <c:showSerName val="0"/>
          <c:showPercent val="0"/>
          <c:showBubbleSize val="0"/>
          <c:showLeaderLines val="1"/>
        </c:dLbls>
        <c:firstSliceAng val="32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4087993161607871"/>
          <c:y val="0.13721302929293597"/>
          <c:w val="0.72404671761551365"/>
          <c:h val="0.7698813403021173"/>
        </c:manualLayout>
      </c:layout>
      <c:barChart>
        <c:barDir val="col"/>
        <c:grouping val="clustered"/>
        <c:varyColors val="0"/>
        <c:ser>
          <c:idx val="0"/>
          <c:order val="0"/>
          <c:tx>
            <c:strRef>
              <c:f>Sheet1!$B$1</c:f>
              <c:strCache>
                <c:ptCount val="1"/>
                <c:pt idx="0">
                  <c:v>No access</c:v>
                </c:pt>
              </c:strCache>
            </c:strRef>
          </c:tx>
          <c:spPr>
            <a:solidFill>
              <a:srgbClr val="0078D4"/>
            </a:solidFill>
            <a:ln>
              <a:noFill/>
            </a:ln>
            <a:effectLst>
              <a:softEdge rad="0"/>
            </a:effectLst>
          </c:spPr>
          <c:invertIfNegative val="0"/>
          <c:dLbls>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Team productivity</c:v>
                </c:pt>
                <c:pt idx="1">
                  <c:v>eSat</c:v>
                </c:pt>
                <c:pt idx="2">
                  <c:v>Recommend</c:v>
                </c:pt>
              </c:strCache>
            </c:strRef>
          </c:cat>
          <c:val>
            <c:numRef>
              <c:f>Sheet1!$B$2:$B$4</c:f>
              <c:numCache>
                <c:formatCode>0%</c:formatCode>
                <c:ptCount val="3"/>
                <c:pt idx="0">
                  <c:v>0.83</c:v>
                </c:pt>
                <c:pt idx="1">
                  <c:v>0.51</c:v>
                </c:pt>
                <c:pt idx="2">
                  <c:v>0.66</c:v>
                </c:pt>
              </c:numCache>
            </c:numRef>
          </c:val>
          <c:extLst>
            <c:ext xmlns:c16="http://schemas.microsoft.com/office/drawing/2014/chart" uri="{C3380CC4-5D6E-409C-BE32-E72D297353CC}">
              <c16:uniqueId val="{00000000-18B1-4DFF-99AA-D105EA600FD4}"/>
            </c:ext>
          </c:extLst>
        </c:ser>
        <c:ser>
          <c:idx val="1"/>
          <c:order val="1"/>
          <c:tx>
            <c:strRef>
              <c:f>Sheet1!$C$1</c:f>
              <c:strCache>
                <c:ptCount val="1"/>
                <c:pt idx="0">
                  <c:v>Full access</c:v>
                </c:pt>
              </c:strCache>
            </c:strRef>
          </c:tx>
          <c:spPr>
            <a:solidFill>
              <a:srgbClr val="C742CD"/>
            </a:solidFill>
            <a:ln w="0" cap="rnd">
              <a:noFill/>
            </a:ln>
            <a:effectLst/>
          </c:spPr>
          <c:invertIfNegative val="0"/>
          <c:dPt>
            <c:idx val="0"/>
            <c:invertIfNegative val="0"/>
            <c:bubble3D val="0"/>
            <c:spPr>
              <a:solidFill>
                <a:srgbClr val="C742CD"/>
              </a:solidFill>
              <a:ln w="0" cap="rnd">
                <a:noFill/>
              </a:ln>
              <a:effectLst/>
            </c:spPr>
            <c:extLst>
              <c:ext xmlns:c16="http://schemas.microsoft.com/office/drawing/2014/chart" uri="{C3380CC4-5D6E-409C-BE32-E72D297353CC}">
                <c16:uniqueId val="{00000002-18B1-4DFF-99AA-D105EA600FD4}"/>
              </c:ext>
            </c:extLst>
          </c:dPt>
          <c:dLbls>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Team productivity</c:v>
                </c:pt>
                <c:pt idx="1">
                  <c:v>eSat</c:v>
                </c:pt>
                <c:pt idx="2">
                  <c:v>Recommend</c:v>
                </c:pt>
              </c:strCache>
            </c:strRef>
          </c:cat>
          <c:val>
            <c:numRef>
              <c:f>Sheet1!$C$2:$C$4</c:f>
              <c:numCache>
                <c:formatCode>0%</c:formatCode>
                <c:ptCount val="3"/>
                <c:pt idx="0">
                  <c:v>0.91</c:v>
                </c:pt>
                <c:pt idx="1">
                  <c:v>0.81</c:v>
                </c:pt>
                <c:pt idx="2">
                  <c:v>0.89</c:v>
                </c:pt>
              </c:numCache>
            </c:numRef>
          </c:val>
          <c:extLst>
            <c:ext xmlns:c16="http://schemas.microsoft.com/office/drawing/2014/chart" uri="{C3380CC4-5D6E-409C-BE32-E72D297353CC}">
              <c16:uniqueId val="{00000003-18B1-4DFF-99AA-D105EA600FD4}"/>
            </c:ext>
          </c:extLst>
        </c:ser>
        <c:dLbls>
          <c:showLegendKey val="0"/>
          <c:showVal val="0"/>
          <c:showCatName val="0"/>
          <c:showSerName val="0"/>
          <c:showPercent val="0"/>
          <c:showBubbleSize val="0"/>
        </c:dLbls>
        <c:gapWidth val="500"/>
        <c:overlap val="-100"/>
        <c:axId val="2092957151"/>
        <c:axId val="2092957631"/>
      </c:barChart>
      <c:catAx>
        <c:axId val="2092957151"/>
        <c:scaling>
          <c:orientation val="minMax"/>
        </c:scaling>
        <c:delete val="0"/>
        <c:axPos val="b"/>
        <c:numFmt formatCode="General" sourceLinked="1"/>
        <c:majorTickMark val="none"/>
        <c:minorTickMark val="none"/>
        <c:tickLblPos val="nextTo"/>
        <c:spPr>
          <a:noFill/>
          <a:ln w="9525" cap="flat" cmpd="sng" algn="ctr">
            <a:solidFill>
              <a:srgbClr val="657076"/>
            </a:solidFill>
            <a:round/>
          </a:ln>
          <a:effectLst/>
        </c:spPr>
        <c:txPr>
          <a:bodyPr rot="-60000000" spcFirstLastPara="1" vertOverflow="ellipsis" vert="horz" wrap="square" anchor="t" anchorCtr="0"/>
          <a:lstStyle/>
          <a:p>
            <a:pPr>
              <a:defRPr lang="ja-JP" sz="1200"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crossAx val="2092957631"/>
        <c:crosses val="autoZero"/>
        <c:auto val="1"/>
        <c:lblAlgn val="ctr"/>
        <c:lblOffset val="0"/>
        <c:noMultiLvlLbl val="0"/>
      </c:catAx>
      <c:valAx>
        <c:axId val="2092957631"/>
        <c:scaling>
          <c:orientation val="minMax"/>
        </c:scaling>
        <c:delete val="1"/>
        <c:axPos val="l"/>
        <c:numFmt formatCode="0%" sourceLinked="1"/>
        <c:majorTickMark val="none"/>
        <c:minorTickMark val="none"/>
        <c:tickLblPos val="nextTo"/>
        <c:crossAx val="20929571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legendEntry>
      <c:layout>
        <c:manualLayout>
          <c:xMode val="edge"/>
          <c:yMode val="edge"/>
          <c:x val="0.35638943402468942"/>
          <c:y val="2.5328788696760505E-2"/>
          <c:w val="0.48618685029057296"/>
          <c:h val="6.9927917790697111E-2"/>
        </c:manualLayout>
      </c:layou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solidFill>
              <a:latin typeface="Segoe UI Variable Small" pitchFamily="2"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284716721174344"/>
          <c:y val="3.5301686647370767E-2"/>
          <c:w val="0.55715283278825656"/>
          <c:h val="0.92939662670525847"/>
        </c:manualLayout>
      </c:layout>
      <c:barChart>
        <c:barDir val="bar"/>
        <c:grouping val="clustered"/>
        <c:varyColors val="0"/>
        <c:ser>
          <c:idx val="0"/>
          <c:order val="0"/>
          <c:tx>
            <c:strRef>
              <c:f>Sheet1!$B$1</c:f>
              <c:strCache>
                <c:ptCount val="1"/>
                <c:pt idx="0">
                  <c:v>% selected</c:v>
                </c:pt>
              </c:strCache>
            </c:strRef>
          </c:tx>
          <c:spPr>
            <a:solidFill>
              <a:sysClr val="window" lastClr="FFFFFF">
                <a:lumMod val="75000"/>
              </a:sysClr>
            </a:solidFill>
            <a:ln>
              <a:noFill/>
            </a:ln>
            <a:effectLst/>
          </c:spPr>
          <c:invertIfNegative val="0"/>
          <c:dPt>
            <c:idx val="9"/>
            <c:invertIfNegative val="0"/>
            <c:bubble3D val="0"/>
            <c:spPr>
              <a:solidFill>
                <a:srgbClr val="225B62">
                  <a:lumMod val="20000"/>
                  <a:lumOff val="80000"/>
                </a:srgbClr>
              </a:solidFill>
              <a:ln>
                <a:noFill/>
              </a:ln>
              <a:effectLst/>
            </c:spPr>
            <c:extLst>
              <c:ext xmlns:c16="http://schemas.microsoft.com/office/drawing/2014/chart" uri="{C3380CC4-5D6E-409C-BE32-E72D297353CC}">
                <c16:uniqueId val="{00000001-59C6-457B-AF97-82D3097BD3CA}"/>
              </c:ext>
            </c:extLst>
          </c:dPt>
          <c:dLbls>
            <c:dLbl>
              <c:idx val="9"/>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59C6-457B-AF97-82D3097BD3C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Resource re-allocation </c:v>
                </c:pt>
                <c:pt idx="1">
                  <c:v>Error reduction</c:v>
                </c:pt>
                <c:pt idx="2">
                  <c:v>Upskilling </c:v>
                </c:pt>
                <c:pt idx="3">
                  <c:v>Adoption and usage </c:v>
                </c:pt>
                <c:pt idx="4">
                  <c:v>Time savings</c:v>
                </c:pt>
                <c:pt idx="5">
                  <c:v>Personal productivity metrics </c:v>
                </c:pt>
                <c:pt idx="6">
                  <c:v>Cost savings</c:v>
                </c:pt>
                <c:pt idx="7">
                  <c:v>Business outcomes </c:v>
                </c:pt>
                <c:pt idx="8">
                  <c:v>Task completion rates</c:v>
                </c:pt>
                <c:pt idx="9">
                  <c:v>Employee feedback </c:v>
                </c:pt>
              </c:strCache>
            </c:strRef>
          </c:cat>
          <c:val>
            <c:numRef>
              <c:f>Sheet1!$B$2:$B$11</c:f>
              <c:numCache>
                <c:formatCode>0%</c:formatCode>
                <c:ptCount val="10"/>
                <c:pt idx="0">
                  <c:v>0.24</c:v>
                </c:pt>
                <c:pt idx="1">
                  <c:v>0.28299999999999997</c:v>
                </c:pt>
                <c:pt idx="2">
                  <c:v>0.307</c:v>
                </c:pt>
                <c:pt idx="3">
                  <c:v>0.317</c:v>
                </c:pt>
                <c:pt idx="4">
                  <c:v>0.33700000000000002</c:v>
                </c:pt>
                <c:pt idx="5">
                  <c:v>0.33700000000000002</c:v>
                </c:pt>
                <c:pt idx="6">
                  <c:v>0.35299999999999998</c:v>
                </c:pt>
                <c:pt idx="7">
                  <c:v>0.35299999999999998</c:v>
                </c:pt>
                <c:pt idx="8">
                  <c:v>0.36</c:v>
                </c:pt>
                <c:pt idx="9">
                  <c:v>0.36699999999999999</c:v>
                </c:pt>
              </c:numCache>
            </c:numRef>
          </c:val>
          <c:extLst>
            <c:ext xmlns:c16="http://schemas.microsoft.com/office/drawing/2014/chart" uri="{C3380CC4-5D6E-409C-BE32-E72D297353CC}">
              <c16:uniqueId val="{00000000-59C6-457B-AF97-82D3097BD3CA}"/>
            </c:ext>
          </c:extLst>
        </c:ser>
        <c:dLbls>
          <c:dLblPos val="outEnd"/>
          <c:showLegendKey val="0"/>
          <c:showVal val="1"/>
          <c:showCatName val="0"/>
          <c:showSerName val="0"/>
          <c:showPercent val="0"/>
          <c:showBubbleSize val="0"/>
        </c:dLbls>
        <c:gapWidth val="83"/>
        <c:axId val="610681216"/>
        <c:axId val="610682176"/>
      </c:barChart>
      <c:catAx>
        <c:axId val="610681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10682176"/>
        <c:crosses val="autoZero"/>
        <c:auto val="1"/>
        <c:lblAlgn val="ctr"/>
        <c:lblOffset val="100"/>
        <c:noMultiLvlLbl val="0"/>
      </c:catAx>
      <c:valAx>
        <c:axId val="610682176"/>
        <c:scaling>
          <c:orientation val="minMax"/>
        </c:scaling>
        <c:delete val="1"/>
        <c:axPos val="b"/>
        <c:numFmt formatCode="0%" sourceLinked="1"/>
        <c:majorTickMark val="none"/>
        <c:minorTickMark val="none"/>
        <c:tickLblPos val="nextTo"/>
        <c:crossAx val="610681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nSpc>
                <a:spcPts val="1480"/>
              </a:lnSpc>
              <a:defRPr sz="1400" b="1" i="0" u="none" strike="noStrike" kern="1200" spc="0" baseline="0">
                <a:gradFill>
                  <a:gsLst>
                    <a:gs pos="0">
                      <a:srgbClr val="463668"/>
                    </a:gs>
                    <a:gs pos="100000">
                      <a:srgbClr val="8661C5"/>
                    </a:gs>
                  </a:gsLst>
                  <a:lin ang="5400000" scaled="1"/>
                </a:gradFill>
                <a:latin typeface="Segoe UI Semibold" panose="020B0502040204020203" pitchFamily="34" charset="0"/>
                <a:ea typeface="+mn-ea"/>
                <a:cs typeface="Segoe UI Semibold" panose="020B0502040204020203" pitchFamily="34" charset="0"/>
              </a:defRPr>
            </a:pPr>
            <a:r>
              <a:rPr lang="en-US" sz="1400" b="1" i="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How often do you currently </a:t>
            </a:r>
            <a:br>
              <a:rPr lang="en-US" sz="1400" b="1" i="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br>
            <a:r>
              <a:rPr lang="en-US" sz="1400" b="1" i="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use generative</a:t>
            </a:r>
            <a:r>
              <a:rPr lang="en-US" sz="1400" b="1" i="0" baseline="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 </a:t>
            </a:r>
            <a:r>
              <a:rPr lang="en-US" sz="1400" b="1" i="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AI at work?</a:t>
            </a:r>
          </a:p>
        </c:rich>
      </c:tx>
      <c:layout>
        <c:manualLayout>
          <c:xMode val="edge"/>
          <c:yMode val="edge"/>
          <c:x val="0.24552207100881018"/>
          <c:y val="0"/>
        </c:manualLayout>
      </c:layout>
      <c:overlay val="0"/>
      <c:spPr>
        <a:noFill/>
        <a:ln>
          <a:noFill/>
        </a:ln>
        <a:effectLst/>
      </c:spPr>
      <c:txPr>
        <a:bodyPr rot="0" spcFirstLastPara="1" vertOverflow="ellipsis" vert="horz" wrap="square" anchor="ctr" anchorCtr="1"/>
        <a:lstStyle/>
        <a:p>
          <a:pPr>
            <a:lnSpc>
              <a:spcPts val="1480"/>
            </a:lnSpc>
            <a:defRPr sz="1400" b="1" i="0" u="none" strike="noStrike" kern="1200" spc="0" baseline="0">
              <a:gradFill>
                <a:gsLst>
                  <a:gs pos="0">
                    <a:srgbClr val="463668"/>
                  </a:gs>
                  <a:gs pos="100000">
                    <a:srgbClr val="8661C5"/>
                  </a:gs>
                </a:gsLst>
                <a:lin ang="5400000" scaled="1"/>
              </a:gradFill>
              <a:latin typeface="Segoe UI Semibold" panose="020B0502040204020203" pitchFamily="34" charset="0"/>
              <a:ea typeface="+mn-ea"/>
              <a:cs typeface="Segoe UI Semibold" panose="020B0502040204020203" pitchFamily="34" charset="0"/>
            </a:defRPr>
          </a:pPr>
          <a:endParaRPr lang="en-US"/>
        </a:p>
      </c:txPr>
    </c:title>
    <c:autoTitleDeleted val="0"/>
    <c:plotArea>
      <c:layout>
        <c:manualLayout>
          <c:layoutTarget val="inner"/>
          <c:xMode val="edge"/>
          <c:yMode val="edge"/>
          <c:x val="0.31203793851957706"/>
          <c:y val="0.11435523114355231"/>
          <c:w val="0.68796206148042294"/>
          <c:h val="0.36312470065329427"/>
        </c:manualLayout>
      </c:layout>
      <c:barChart>
        <c:barDir val="bar"/>
        <c:grouping val="clustered"/>
        <c:varyColors val="0"/>
        <c:ser>
          <c:idx val="0"/>
          <c:order val="0"/>
          <c:tx>
            <c:strRef>
              <c:f>Sheet1!$B$1</c:f>
              <c:strCache>
                <c:ptCount val="1"/>
                <c:pt idx="0">
                  <c:v>HPO</c:v>
                </c:pt>
              </c:strCache>
            </c:strRef>
          </c:tx>
          <c:spPr>
            <a:pattFill prst="pct75">
              <a:fgClr>
                <a:srgbClr val="007ADF"/>
              </a:fgClr>
              <a:bgClr>
                <a:srgbClr val="2A446F"/>
              </a:bgClr>
            </a:patt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High Frequency</c:v>
                </c:pt>
              </c:strCache>
            </c:strRef>
          </c:cat>
          <c:val>
            <c:numRef>
              <c:f>Sheet1!$B$2:$B$2</c:f>
              <c:numCache>
                <c:formatCode>0%</c:formatCode>
                <c:ptCount val="1"/>
                <c:pt idx="0">
                  <c:v>0.47</c:v>
                </c:pt>
              </c:numCache>
            </c:numRef>
          </c:val>
          <c:extLst>
            <c:ext xmlns:c16="http://schemas.microsoft.com/office/drawing/2014/chart" uri="{C3380CC4-5D6E-409C-BE32-E72D297353CC}">
              <c16:uniqueId val="{00000000-FF2B-8946-9486-F60B68440150}"/>
            </c:ext>
          </c:extLst>
        </c:ser>
        <c:ser>
          <c:idx val="1"/>
          <c:order val="1"/>
          <c:tx>
            <c:strRef>
              <c:f>Sheet1!$C$1</c:f>
              <c:strCache>
                <c:ptCount val="1"/>
                <c:pt idx="0">
                  <c:v>Non-HPO</c:v>
                </c:pt>
              </c:strCache>
            </c:strRef>
          </c:tx>
          <c:spPr>
            <a:solidFill>
              <a:srgbClr val="2A446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High Frequency</c:v>
                </c:pt>
              </c:strCache>
            </c:strRef>
          </c:cat>
          <c:val>
            <c:numRef>
              <c:f>Sheet1!$C$2:$C$2</c:f>
              <c:numCache>
                <c:formatCode>0%</c:formatCode>
                <c:ptCount val="1"/>
                <c:pt idx="0">
                  <c:v>0.22</c:v>
                </c:pt>
              </c:numCache>
            </c:numRef>
          </c:val>
          <c:extLst>
            <c:ext xmlns:c16="http://schemas.microsoft.com/office/drawing/2014/chart" uri="{C3380CC4-5D6E-409C-BE32-E72D297353CC}">
              <c16:uniqueId val="{00000001-FF2B-8946-9486-F60B68440150}"/>
            </c:ext>
          </c:extLst>
        </c:ser>
        <c:dLbls>
          <c:dLblPos val="outEnd"/>
          <c:showLegendKey val="0"/>
          <c:showVal val="1"/>
          <c:showCatName val="0"/>
          <c:showSerName val="0"/>
          <c:showPercent val="0"/>
          <c:showBubbleSize val="0"/>
        </c:dLbls>
        <c:gapWidth val="182"/>
        <c:overlap val="-30"/>
        <c:axId val="2092957151"/>
        <c:axId val="2092957631"/>
      </c:barChart>
      <c:catAx>
        <c:axId val="20929571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2092957631"/>
        <c:crosses val="autoZero"/>
        <c:auto val="1"/>
        <c:lblAlgn val="ctr"/>
        <c:lblOffset val="100"/>
        <c:noMultiLvlLbl val="0"/>
      </c:catAx>
      <c:valAx>
        <c:axId val="2092957631"/>
        <c:scaling>
          <c:orientation val="minMax"/>
        </c:scaling>
        <c:delete val="1"/>
        <c:axPos val="b"/>
        <c:numFmt formatCode="0%" sourceLinked="1"/>
        <c:majorTickMark val="none"/>
        <c:minorTickMark val="none"/>
        <c:tickLblPos val="nextTo"/>
        <c:crossAx val="2092957151"/>
        <c:crosses val="autoZero"/>
        <c:crossBetween val="between"/>
      </c:valAx>
      <c:spPr>
        <a:noFill/>
        <a:ln>
          <a:noFill/>
        </a:ln>
        <a:effectLst/>
      </c:spPr>
    </c:plotArea>
    <c:legend>
      <c:legendPos val="b"/>
      <c:layout>
        <c:manualLayout>
          <c:xMode val="edge"/>
          <c:yMode val="edge"/>
          <c:x val="0.3362487388867052"/>
          <c:y val="0.51640937218614091"/>
          <c:w val="0.3621086291144992"/>
          <c:h val="5.29336935072896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nSpc>
                <a:spcPts val="1480"/>
              </a:lnSpc>
              <a:defRPr sz="1400" b="1" i="0" u="none" strike="noStrike" kern="1200" spc="0" baseline="0">
                <a:gradFill>
                  <a:gsLst>
                    <a:gs pos="0">
                      <a:srgbClr val="2A446F"/>
                    </a:gs>
                    <a:gs pos="100000">
                      <a:srgbClr val="007ADF"/>
                    </a:gs>
                  </a:gsLst>
                  <a:lin ang="3000000" scaled="0"/>
                </a:gradFill>
                <a:latin typeface="Segoe UI Semibold" panose="020B0502040204020203" pitchFamily="34" charset="0"/>
                <a:ea typeface="+mn-ea"/>
                <a:cs typeface="Segoe UI Semibold" panose="020B0502040204020203" pitchFamily="34" charset="0"/>
              </a:defRPr>
            </a:pPr>
            <a:r>
              <a:rPr lang="en-US" sz="1400" b="1" i="0" u="none" strike="noStrike" kern="1200" spc="0" baseline="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Are the generative AI tools you use at </a:t>
            </a:r>
            <a:br>
              <a:rPr lang="en-US" sz="1400" b="1" i="0" u="none" strike="noStrike" kern="1200" spc="0" baseline="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br>
            <a:r>
              <a:rPr lang="en-US" sz="1400" b="1" i="0" u="none" strike="noStrike" kern="1200" spc="0" baseline="0">
                <a:gradFill>
                  <a:gsLst>
                    <a:gs pos="0">
                      <a:srgbClr val="2A446F"/>
                    </a:gs>
                    <a:gs pos="100000">
                      <a:srgbClr val="007ADF"/>
                    </a:gs>
                  </a:gsLst>
                  <a:lin ang="3000000" scaled="0"/>
                </a:gradFill>
                <a:latin typeface="Segoe UI Semibold" panose="020B0502040204020203" pitchFamily="34" charset="0"/>
                <a:cs typeface="Segoe UI Semibold" panose="020B0502040204020203" pitchFamily="34" charset="0"/>
              </a:rPr>
              <a:t>work provided by your organization?</a:t>
            </a:r>
          </a:p>
        </c:rich>
      </c:tx>
      <c:layout>
        <c:manualLayout>
          <c:xMode val="edge"/>
          <c:yMode val="edge"/>
          <c:x val="0.14675055874346737"/>
          <c:y val="0"/>
        </c:manualLayout>
      </c:layout>
      <c:overlay val="0"/>
      <c:spPr>
        <a:noFill/>
        <a:ln>
          <a:noFill/>
        </a:ln>
        <a:effectLst/>
      </c:spPr>
      <c:txPr>
        <a:bodyPr rot="0" spcFirstLastPara="1" vertOverflow="ellipsis" vert="horz" wrap="square" anchor="ctr" anchorCtr="1"/>
        <a:lstStyle/>
        <a:p>
          <a:pPr>
            <a:lnSpc>
              <a:spcPts val="1480"/>
            </a:lnSpc>
            <a:defRPr sz="1400" b="1" i="0" u="none" strike="noStrike" kern="1200" spc="0" baseline="0">
              <a:gradFill>
                <a:gsLst>
                  <a:gs pos="0">
                    <a:srgbClr val="2A446F"/>
                  </a:gs>
                  <a:gs pos="100000">
                    <a:srgbClr val="007ADF"/>
                  </a:gs>
                </a:gsLst>
                <a:lin ang="3000000" scaled="0"/>
              </a:gradFill>
              <a:latin typeface="Segoe UI Semibold" panose="020B0502040204020203" pitchFamily="34" charset="0"/>
              <a:ea typeface="+mn-ea"/>
              <a:cs typeface="Segoe UI Semibold" panose="020B0502040204020203" pitchFamily="34" charset="0"/>
            </a:defRPr>
          </a:pPr>
          <a:endParaRPr lang="en-US"/>
        </a:p>
      </c:txPr>
    </c:title>
    <c:autoTitleDeleted val="0"/>
    <c:plotArea>
      <c:layout>
        <c:manualLayout>
          <c:layoutTarget val="inner"/>
          <c:xMode val="edge"/>
          <c:yMode val="edge"/>
          <c:x val="0.25178740980347813"/>
          <c:y val="0.11192214111922141"/>
          <c:w val="0.71702431234535624"/>
          <c:h val="0.36799088070195607"/>
        </c:manualLayout>
      </c:layout>
      <c:barChart>
        <c:barDir val="bar"/>
        <c:grouping val="clustered"/>
        <c:varyColors val="0"/>
        <c:ser>
          <c:idx val="0"/>
          <c:order val="0"/>
          <c:tx>
            <c:strRef>
              <c:f>Sheet1!$B$1</c:f>
              <c:strCache>
                <c:ptCount val="1"/>
                <c:pt idx="0">
                  <c:v>HPO</c:v>
                </c:pt>
              </c:strCache>
            </c:strRef>
          </c:tx>
          <c:spPr>
            <a:pattFill prst="pct75">
              <a:fgClr>
                <a:srgbClr val="007ADF"/>
              </a:fgClr>
              <a:bgClr>
                <a:srgbClr val="2A446F"/>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Yes, all of them</c:v>
                </c:pt>
              </c:strCache>
            </c:strRef>
          </c:cat>
          <c:val>
            <c:numRef>
              <c:f>Sheet1!$B$2:$B$2</c:f>
              <c:numCache>
                <c:formatCode>0%</c:formatCode>
                <c:ptCount val="1"/>
                <c:pt idx="0">
                  <c:v>0.48</c:v>
                </c:pt>
              </c:numCache>
            </c:numRef>
          </c:val>
          <c:extLst>
            <c:ext xmlns:c16="http://schemas.microsoft.com/office/drawing/2014/chart" uri="{C3380CC4-5D6E-409C-BE32-E72D297353CC}">
              <c16:uniqueId val="{00000002-98CC-E649-973D-332081EAF25E}"/>
            </c:ext>
          </c:extLst>
        </c:ser>
        <c:ser>
          <c:idx val="1"/>
          <c:order val="1"/>
          <c:tx>
            <c:strRef>
              <c:f>Sheet1!$C$1</c:f>
              <c:strCache>
                <c:ptCount val="1"/>
                <c:pt idx="0">
                  <c:v>Non-HPO</c:v>
                </c:pt>
              </c:strCache>
            </c:strRef>
          </c:tx>
          <c:spPr>
            <a:solidFill>
              <a:srgbClr val="2A44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Yes, all of them</c:v>
                </c:pt>
              </c:strCache>
            </c:strRef>
          </c:cat>
          <c:val>
            <c:numRef>
              <c:f>Sheet1!$C$2:$C$2</c:f>
              <c:numCache>
                <c:formatCode>0%</c:formatCode>
                <c:ptCount val="1"/>
                <c:pt idx="0">
                  <c:v>0.26</c:v>
                </c:pt>
              </c:numCache>
            </c:numRef>
          </c:val>
          <c:extLst>
            <c:ext xmlns:c16="http://schemas.microsoft.com/office/drawing/2014/chart" uri="{C3380CC4-5D6E-409C-BE32-E72D297353CC}">
              <c16:uniqueId val="{00000003-98CC-E649-973D-332081EAF25E}"/>
            </c:ext>
          </c:extLst>
        </c:ser>
        <c:dLbls>
          <c:showLegendKey val="0"/>
          <c:showVal val="0"/>
          <c:showCatName val="0"/>
          <c:showSerName val="0"/>
          <c:showPercent val="0"/>
          <c:showBubbleSize val="0"/>
        </c:dLbls>
        <c:gapWidth val="182"/>
        <c:overlap val="-30"/>
        <c:axId val="1507153023"/>
        <c:axId val="1507149663"/>
      </c:barChart>
      <c:catAx>
        <c:axId val="15071530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1507149663"/>
        <c:crosses val="autoZero"/>
        <c:auto val="1"/>
        <c:lblAlgn val="ctr"/>
        <c:lblOffset val="100"/>
        <c:noMultiLvlLbl val="0"/>
      </c:catAx>
      <c:valAx>
        <c:axId val="1507149663"/>
        <c:scaling>
          <c:orientation val="minMax"/>
        </c:scaling>
        <c:delete val="1"/>
        <c:axPos val="b"/>
        <c:numFmt formatCode="0%" sourceLinked="1"/>
        <c:majorTickMark val="none"/>
        <c:minorTickMark val="none"/>
        <c:tickLblPos val="nextTo"/>
        <c:crossAx val="1507153023"/>
        <c:crosses val="autoZero"/>
        <c:crossBetween val="between"/>
      </c:valAx>
      <c:spPr>
        <a:noFill/>
        <a:ln w="25400">
          <a:noFill/>
        </a:ln>
        <a:effectLst/>
      </c:spPr>
    </c:plotArea>
    <c:legend>
      <c:legendPos val="b"/>
      <c:layout>
        <c:manualLayout>
          <c:xMode val="edge"/>
          <c:yMode val="edge"/>
          <c:x val="0.2822992346704703"/>
          <c:y val="0.51884246221047181"/>
          <c:w val="0.35601318703791063"/>
          <c:h val="5.29336935072896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Typical Organizations</c:v>
                </c:pt>
              </c:strCache>
            </c:strRef>
          </c:tx>
          <c:spPr>
            <a:solidFill>
              <a:schemeClr val="accent1"/>
            </a:solidFill>
            <a:ln>
              <a:noFill/>
            </a:ln>
            <a:effectLst/>
          </c:spPr>
          <c:invertIfNegative val="0"/>
          <c:dPt>
            <c:idx val="0"/>
            <c:invertIfNegative val="0"/>
            <c:bubble3D val="0"/>
            <c:spPr>
              <a:solidFill>
                <a:srgbClr val="2A446F"/>
              </a:solidFill>
              <a:ln>
                <a:noFill/>
              </a:ln>
              <a:effectLst/>
            </c:spPr>
            <c:extLst>
              <c:ext xmlns:c16="http://schemas.microsoft.com/office/drawing/2014/chart" uri="{C3380CC4-5D6E-409C-BE32-E72D297353CC}">
                <c16:uniqueId val="{00000003-5BB8-C648-B0B8-9DBE291947C5}"/>
              </c:ext>
            </c:extLst>
          </c:dPt>
          <c:dPt>
            <c:idx val="1"/>
            <c:invertIfNegative val="0"/>
            <c:bubble3D val="0"/>
            <c:spPr>
              <a:solidFill>
                <a:srgbClr val="2A446F"/>
              </a:solidFill>
              <a:ln>
                <a:noFill/>
              </a:ln>
              <a:effectLst/>
            </c:spPr>
            <c:extLst>
              <c:ext xmlns:c16="http://schemas.microsoft.com/office/drawing/2014/chart" uri="{C3380CC4-5D6E-409C-BE32-E72D297353CC}">
                <c16:uniqueId val="{00000004-5BB8-C648-B0B8-9DBE291947C5}"/>
              </c:ext>
            </c:extLst>
          </c:dPt>
          <c:dPt>
            <c:idx val="2"/>
            <c:invertIfNegative val="0"/>
            <c:bubble3D val="0"/>
            <c:spPr>
              <a:solidFill>
                <a:srgbClr val="2A446F"/>
              </a:solidFill>
              <a:ln>
                <a:noFill/>
              </a:ln>
              <a:effectLst/>
            </c:spPr>
            <c:extLst>
              <c:ext xmlns:c16="http://schemas.microsoft.com/office/drawing/2014/chart" uri="{C3380CC4-5D6E-409C-BE32-E72D297353CC}">
                <c16:uniqueId val="{00000005-5BB8-C648-B0B8-9DBE291947C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Leader</c:v>
                </c:pt>
                <c:pt idx="1">
                  <c:v>Manager</c:v>
                </c:pt>
                <c:pt idx="2">
                  <c:v>IC</c:v>
                </c:pt>
              </c:strCache>
            </c:strRef>
          </c:cat>
          <c:val>
            <c:numRef>
              <c:f>Sheet1!$B$2:$B$4</c:f>
              <c:numCache>
                <c:formatCode>0%</c:formatCode>
                <c:ptCount val="3"/>
                <c:pt idx="0">
                  <c:v>0.65</c:v>
                </c:pt>
                <c:pt idx="1">
                  <c:v>0.51</c:v>
                </c:pt>
                <c:pt idx="2">
                  <c:v>0.24</c:v>
                </c:pt>
              </c:numCache>
            </c:numRef>
          </c:val>
          <c:extLst>
            <c:ext xmlns:c16="http://schemas.microsoft.com/office/drawing/2014/chart" uri="{C3380CC4-5D6E-409C-BE32-E72D297353CC}">
              <c16:uniqueId val="{00000000-5BB8-C648-B0B8-9DBE291947C5}"/>
            </c:ext>
          </c:extLst>
        </c:ser>
        <c:ser>
          <c:idx val="1"/>
          <c:order val="1"/>
          <c:tx>
            <c:strRef>
              <c:f>Sheet1!$C$1</c:f>
              <c:strCache>
                <c:ptCount val="1"/>
                <c:pt idx="0">
                  <c:v>HPOs</c:v>
                </c:pt>
              </c:strCache>
            </c:strRef>
          </c:tx>
          <c:spPr>
            <a:solidFill>
              <a:schemeClr val="accent2"/>
            </a:solidFill>
            <a:ln>
              <a:noFill/>
            </a:ln>
            <a:effectLst/>
          </c:spPr>
          <c:invertIfNegative val="0"/>
          <c:dPt>
            <c:idx val="0"/>
            <c:invertIfNegative val="0"/>
            <c:bubble3D val="0"/>
            <c:spPr>
              <a:pattFill prst="pct75">
                <a:fgClr>
                  <a:srgbClr val="007ADF"/>
                </a:fgClr>
                <a:bgClr>
                  <a:srgbClr val="2A446F"/>
                </a:bgClr>
              </a:pattFill>
              <a:ln>
                <a:noFill/>
              </a:ln>
              <a:effectLst/>
            </c:spPr>
            <c:extLst>
              <c:ext xmlns:c16="http://schemas.microsoft.com/office/drawing/2014/chart" uri="{C3380CC4-5D6E-409C-BE32-E72D297353CC}">
                <c16:uniqueId val="{00000006-5BB8-C648-B0B8-9DBE291947C5}"/>
              </c:ext>
            </c:extLst>
          </c:dPt>
          <c:dPt>
            <c:idx val="1"/>
            <c:invertIfNegative val="0"/>
            <c:bubble3D val="0"/>
            <c:spPr>
              <a:pattFill prst="pct75">
                <a:fgClr>
                  <a:srgbClr val="007ADF"/>
                </a:fgClr>
                <a:bgClr>
                  <a:srgbClr val="2A446F"/>
                </a:bgClr>
              </a:pattFill>
              <a:ln>
                <a:noFill/>
              </a:ln>
              <a:effectLst/>
            </c:spPr>
            <c:extLst>
              <c:ext xmlns:c16="http://schemas.microsoft.com/office/drawing/2014/chart" uri="{C3380CC4-5D6E-409C-BE32-E72D297353CC}">
                <c16:uniqueId val="{00000007-5BB8-C648-B0B8-9DBE291947C5}"/>
              </c:ext>
            </c:extLst>
          </c:dPt>
          <c:dPt>
            <c:idx val="2"/>
            <c:invertIfNegative val="0"/>
            <c:bubble3D val="0"/>
            <c:spPr>
              <a:pattFill prst="pct75">
                <a:fgClr>
                  <a:srgbClr val="007ADF"/>
                </a:fgClr>
                <a:bgClr>
                  <a:srgbClr val="2A446F"/>
                </a:bgClr>
              </a:pattFill>
              <a:ln>
                <a:noFill/>
              </a:ln>
              <a:effectLst/>
            </c:spPr>
            <c:extLst>
              <c:ext xmlns:c16="http://schemas.microsoft.com/office/drawing/2014/chart" uri="{C3380CC4-5D6E-409C-BE32-E72D297353CC}">
                <c16:uniqueId val="{00000008-5BB8-C648-B0B8-9DBE291947C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Leader</c:v>
                </c:pt>
                <c:pt idx="1">
                  <c:v>Manager</c:v>
                </c:pt>
                <c:pt idx="2">
                  <c:v>IC</c:v>
                </c:pt>
              </c:strCache>
            </c:strRef>
          </c:cat>
          <c:val>
            <c:numRef>
              <c:f>Sheet1!$C$2:$C$4</c:f>
              <c:numCache>
                <c:formatCode>0%</c:formatCode>
                <c:ptCount val="3"/>
                <c:pt idx="0">
                  <c:v>0.91</c:v>
                </c:pt>
                <c:pt idx="1">
                  <c:v>0.63</c:v>
                </c:pt>
                <c:pt idx="2">
                  <c:v>0.54</c:v>
                </c:pt>
              </c:numCache>
            </c:numRef>
          </c:val>
          <c:extLst>
            <c:ext xmlns:c16="http://schemas.microsoft.com/office/drawing/2014/chart" uri="{C3380CC4-5D6E-409C-BE32-E72D297353CC}">
              <c16:uniqueId val="{00000001-5BB8-C648-B0B8-9DBE291947C5}"/>
            </c:ext>
          </c:extLst>
        </c:ser>
        <c:dLbls>
          <c:dLblPos val="outEnd"/>
          <c:showLegendKey val="0"/>
          <c:showVal val="1"/>
          <c:showCatName val="0"/>
          <c:showSerName val="0"/>
          <c:showPercent val="0"/>
          <c:showBubbleSize val="0"/>
        </c:dLbls>
        <c:gapWidth val="30"/>
        <c:overlap val="-8"/>
        <c:axId val="943503951"/>
        <c:axId val="942997727"/>
      </c:barChart>
      <c:catAx>
        <c:axId val="94350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2997727"/>
        <c:crosses val="autoZero"/>
        <c:auto val="1"/>
        <c:lblAlgn val="ctr"/>
        <c:lblOffset val="100"/>
        <c:noMultiLvlLbl val="0"/>
      </c:catAx>
      <c:valAx>
        <c:axId val="942997727"/>
        <c:scaling>
          <c:orientation val="minMax"/>
        </c:scaling>
        <c:delete val="1"/>
        <c:axPos val="l"/>
        <c:numFmt formatCode="0%" sourceLinked="1"/>
        <c:majorTickMark val="none"/>
        <c:minorTickMark val="none"/>
        <c:tickLblPos val="nextTo"/>
        <c:crossAx val="943503951"/>
        <c:crosses val="autoZero"/>
        <c:crossBetween val="between"/>
      </c:valAx>
      <c:spPr>
        <a:noFill/>
        <a:ln w="25400">
          <a:noFill/>
        </a:ln>
        <a:effectLst/>
      </c:spPr>
    </c:plotArea>
    <c:legend>
      <c:legendPos val="b"/>
      <c:layout>
        <c:manualLayout>
          <c:xMode val="edge"/>
          <c:yMode val="edge"/>
          <c:x val="0.11386324313529352"/>
          <c:y val="0.93728647132958465"/>
          <c:w val="0.6463374977245776"/>
          <c:h val="5.97917087493092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4087993161607871"/>
          <c:y val="0.13721302929293597"/>
          <c:w val="0.72404671761551365"/>
          <c:h val="0.7698813403021173"/>
        </c:manualLayout>
      </c:layout>
      <c:barChart>
        <c:barDir val="col"/>
        <c:grouping val="clustered"/>
        <c:varyColors val="0"/>
        <c:ser>
          <c:idx val="0"/>
          <c:order val="0"/>
          <c:tx>
            <c:strRef>
              <c:f>Sheet1!$B$1</c:f>
              <c:strCache>
                <c:ptCount val="1"/>
                <c:pt idx="0">
                  <c:v>No Access</c:v>
                </c:pt>
              </c:strCache>
            </c:strRef>
          </c:tx>
          <c:spPr>
            <a:pattFill prst="pct80">
              <a:fgClr>
                <a:srgbClr val="225862"/>
              </a:fgClr>
              <a:bgClr>
                <a:srgbClr val="49C5B1"/>
              </a:bgClr>
            </a:patt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Team Productivity</c:v>
                </c:pt>
                <c:pt idx="1">
                  <c:v>Recommend</c:v>
                </c:pt>
                <c:pt idx="2">
                  <c:v>eSat</c:v>
                </c:pt>
              </c:strCache>
            </c:strRef>
          </c:cat>
          <c:val>
            <c:numRef>
              <c:f>Sheet1!$B$2:$B$4</c:f>
              <c:numCache>
                <c:formatCode>0%</c:formatCode>
                <c:ptCount val="3"/>
                <c:pt idx="0">
                  <c:v>0.83</c:v>
                </c:pt>
                <c:pt idx="1">
                  <c:v>0.66</c:v>
                </c:pt>
                <c:pt idx="2">
                  <c:v>0.51</c:v>
                </c:pt>
              </c:numCache>
            </c:numRef>
          </c:val>
          <c:extLst>
            <c:ext xmlns:c16="http://schemas.microsoft.com/office/drawing/2014/chart" uri="{C3380CC4-5D6E-409C-BE32-E72D297353CC}">
              <c16:uniqueId val="{00000000-B6A2-7F45-8CE8-ECC7FD499AFF}"/>
            </c:ext>
          </c:extLst>
        </c:ser>
        <c:ser>
          <c:idx val="1"/>
          <c:order val="1"/>
          <c:tx>
            <c:strRef>
              <c:f>Sheet1!$C$1</c:f>
              <c:strCache>
                <c:ptCount val="1"/>
                <c:pt idx="0">
                  <c:v>Full Access</c:v>
                </c:pt>
              </c:strCache>
            </c:strRef>
          </c:tx>
          <c:spPr>
            <a:solidFill>
              <a:srgbClr val="49C5B1"/>
            </a:solidFill>
            <a:ln>
              <a:noFill/>
            </a:ln>
            <a:effectLst/>
          </c:spPr>
          <c:invertIfNegative val="0"/>
          <c:dPt>
            <c:idx val="0"/>
            <c:invertIfNegative val="0"/>
            <c:bubble3D val="0"/>
            <c:spPr>
              <a:solidFill>
                <a:srgbClr val="49C5B1"/>
              </a:solidFill>
              <a:ln>
                <a:noFill/>
              </a:ln>
              <a:effectLst/>
            </c:spPr>
            <c:extLst>
              <c:ext xmlns:c16="http://schemas.microsoft.com/office/drawing/2014/chart" uri="{C3380CC4-5D6E-409C-BE32-E72D297353CC}">
                <c16:uniqueId val="{00000000-FB1E-3F4C-AF8E-9DDD05374EF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Team Productivity</c:v>
                </c:pt>
                <c:pt idx="1">
                  <c:v>Recommend</c:v>
                </c:pt>
                <c:pt idx="2">
                  <c:v>eSat</c:v>
                </c:pt>
              </c:strCache>
            </c:strRef>
          </c:cat>
          <c:val>
            <c:numRef>
              <c:f>Sheet1!$C$2:$C$4</c:f>
              <c:numCache>
                <c:formatCode>0%</c:formatCode>
                <c:ptCount val="3"/>
                <c:pt idx="0">
                  <c:v>0.91</c:v>
                </c:pt>
                <c:pt idx="1">
                  <c:v>0.89</c:v>
                </c:pt>
                <c:pt idx="2">
                  <c:v>0.81</c:v>
                </c:pt>
              </c:numCache>
            </c:numRef>
          </c:val>
          <c:extLst>
            <c:ext xmlns:c16="http://schemas.microsoft.com/office/drawing/2014/chart" uri="{C3380CC4-5D6E-409C-BE32-E72D297353CC}">
              <c16:uniqueId val="{00000001-B6A2-7F45-8CE8-ECC7FD499AFF}"/>
            </c:ext>
          </c:extLst>
        </c:ser>
        <c:dLbls>
          <c:dLblPos val="outEnd"/>
          <c:showLegendKey val="0"/>
          <c:showVal val="1"/>
          <c:showCatName val="0"/>
          <c:showSerName val="0"/>
          <c:showPercent val="0"/>
          <c:showBubbleSize val="0"/>
        </c:dLbls>
        <c:gapWidth val="182"/>
        <c:axId val="2092957151"/>
        <c:axId val="2092957631"/>
      </c:barChart>
      <c:catAx>
        <c:axId val="209295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2092957631"/>
        <c:crosses val="autoZero"/>
        <c:auto val="1"/>
        <c:lblAlgn val="ctr"/>
        <c:lblOffset val="100"/>
        <c:noMultiLvlLbl val="0"/>
      </c:catAx>
      <c:valAx>
        <c:axId val="2092957631"/>
        <c:scaling>
          <c:orientation val="minMax"/>
        </c:scaling>
        <c:delete val="1"/>
        <c:axPos val="l"/>
        <c:numFmt formatCode="0%" sourceLinked="1"/>
        <c:majorTickMark val="none"/>
        <c:minorTickMark val="none"/>
        <c:tickLblPos val="nextTo"/>
        <c:crossAx val="2092957151"/>
        <c:crosses val="autoZero"/>
        <c:crossBetween val="between"/>
      </c:valAx>
      <c:spPr>
        <a:noFill/>
        <a:ln>
          <a:noFill/>
        </a:ln>
        <a:effectLst/>
      </c:spPr>
    </c:plotArea>
    <c:legend>
      <c:legendPos val="b"/>
      <c:layout>
        <c:manualLayout>
          <c:xMode val="edge"/>
          <c:yMode val="edge"/>
          <c:x val="0.44511080950500737"/>
          <c:y val="2.5328788696760505E-2"/>
          <c:w val="0.2980975342722989"/>
          <c:h val="6.99279177906971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30825313502481E-3"/>
          <c:y val="0"/>
          <c:w val="0.99882670916135485"/>
          <c:h val="0.99882670916135485"/>
        </c:manualLayout>
      </c:layout>
      <c:doughnutChart>
        <c:varyColors val="1"/>
        <c:ser>
          <c:idx val="0"/>
          <c:order val="0"/>
          <c:spPr>
            <a:solidFill>
              <a:schemeClr val="bg1">
                <a:lumMod val="85000"/>
              </a:schemeClr>
            </a:solidFill>
            <a:ln>
              <a:noFill/>
            </a:ln>
          </c:spPr>
          <c:dPt>
            <c:idx val="0"/>
            <c:bubble3D val="0"/>
            <c:spPr>
              <a:gradFill>
                <a:gsLst>
                  <a:gs pos="10000">
                    <a:schemeClr val="tx2"/>
                  </a:gs>
                  <a:gs pos="89000">
                    <a:schemeClr val="accent3"/>
                  </a:gs>
                </a:gsLst>
                <a:lin ang="3600000" scaled="0"/>
              </a:gradFill>
              <a:ln w="19050">
                <a:noFill/>
              </a:ln>
              <a:effectLst/>
            </c:spPr>
            <c:extLst>
              <c:ext xmlns:c16="http://schemas.microsoft.com/office/drawing/2014/chart" uri="{C3380CC4-5D6E-409C-BE32-E72D297353CC}">
                <c16:uniqueId val="{00000001-E1DC-42B4-AA8B-667953C8D93D}"/>
              </c:ext>
            </c:extLst>
          </c:dPt>
          <c:dPt>
            <c:idx val="1"/>
            <c:bubble3D val="0"/>
            <c:spPr>
              <a:solidFill>
                <a:schemeClr val="bg1"/>
              </a:solidFill>
              <a:ln w="19050">
                <a:noFill/>
              </a:ln>
              <a:effectLst/>
            </c:spPr>
            <c:extLst>
              <c:ext xmlns:c16="http://schemas.microsoft.com/office/drawing/2014/chart" uri="{C3380CC4-5D6E-409C-BE32-E72D297353CC}">
                <c16:uniqueId val="{00000003-E1DC-42B4-AA8B-667953C8D93D}"/>
              </c:ext>
            </c:extLst>
          </c:dPt>
          <c:val>
            <c:numRef>
              <c:f>Sheet1!$B$2:$B$3</c:f>
              <c:numCache>
                <c:formatCode>General</c:formatCode>
                <c:ptCount val="2"/>
                <c:pt idx="0">
                  <c:v>43</c:v>
                </c:pt>
                <c:pt idx="1">
                  <c:v>67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0-1200-448D-ABF8-74362A22D37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A_203C9357.xml><?xml version="1.0" encoding="utf-8"?>
<p188:cmLst xmlns:a="http://schemas.openxmlformats.org/drawingml/2006/main" xmlns:r="http://schemas.openxmlformats.org/officeDocument/2006/relationships" xmlns:p188="http://schemas.microsoft.com/office/powerpoint/2018/8/main">
  <p188:cm id="{A3F4014C-E557-4884-BCA5-9C697E336483}" authorId="{9B1D2B3E-1467-8F25-D68A-81F67A282C8C}" status="resolved" created="2025-04-30T14:56:41.674" complete="100000">
    <pc:sldMkLst xmlns:pc="http://schemas.microsoft.com/office/powerpoint/2013/main/command">
      <pc:docMk/>
      <pc:sldMk cId="540840791" sldId="298"/>
    </pc:sldMkLst>
    <p188:replyLst>
      <p188:reply id="{8C87454F-715C-4979-94A0-E99F886749DD}" authorId="{B9271780-810E-F214-07AD-ABADEF4E7646}" created="2025-04-30T16:10:42.765">
        <p188:txBody>
          <a:bodyPr/>
          <a:lstStyle/>
          <a:p>
            <a:r>
              <a:rPr lang="en-US"/>
              <a:t>Ok makes sense!</a:t>
            </a:r>
          </a:p>
        </p188:txBody>
      </p188:reply>
    </p188:replyLst>
    <p188:txBody>
      <a:bodyPr/>
      <a:lstStyle/>
      <a:p>
        <a:r>
          <a:rPr lang="en-US"/>
          <a:t>[@Megan Benzing] [@Stephanie Cruz] 
I edited this slide to include both quotes- it's a little squished but I think the combo of those 2 quotes helps illustrate why we're seeing what we are in the data!</a:t>
        </a:r>
      </a:p>
    </p188:txBody>
    <p188:extLst>
      <p:ext xmlns:p="http://schemas.openxmlformats.org/presentationml/2006/main" uri="{57CB4572-C831-44C2-8A1C-0ADB6CCDFE69}">
        <p223:reactions xmlns:p223="http://schemas.microsoft.com/office/powerpoint/2022/03/main">
          <p223:rxn type="👍">
            <p223:instance time="2025-04-30T16:10:33.841" authorId="{B9271780-810E-F214-07AD-ABADEF4E7646}"/>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crosoft.com/en-us/worklab/work-trend-index/the-new-performance-equation-in-the-age-of-ai?msockid=061e7589b137680c3e546169b0a5698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solidFill>
                  <a:srgbClr val="000000"/>
                </a:solidFill>
                <a:highlight>
                  <a:srgbClr val="F4F3F5"/>
                </a:highlight>
                <a:latin typeface="Segoe UI"/>
                <a:cs typeface="Segoe UI"/>
              </a:rPr>
              <a:t>Most businesses are not starting their AI transformation from the ground floor. People are already using AI in the workplace. </a:t>
            </a:r>
          </a:p>
          <a:p>
            <a:pPr>
              <a:defRPr/>
            </a:pPr>
            <a:endParaRPr lang="en-US" sz="1200">
              <a:solidFill>
                <a:srgbClr val="000000"/>
              </a:solidFill>
              <a:highlight>
                <a:srgbClr val="F4F3F5"/>
              </a:highlight>
              <a:latin typeface="Segoe UI"/>
              <a:cs typeface="Segoe UI"/>
            </a:endParaRPr>
          </a:p>
          <a:p>
            <a:pPr>
              <a:defRPr/>
            </a:pPr>
            <a:r>
              <a:rPr lang="en-US" sz="1200">
                <a:solidFill>
                  <a:srgbClr val="000000"/>
                </a:solidFill>
                <a:highlight>
                  <a:srgbClr val="F4F3F5"/>
                </a:highlight>
                <a:latin typeface="Segoe UI"/>
                <a:cs typeface="Segoe UI"/>
              </a:rPr>
              <a:t>Microsoft's 2024 Work Trend Index Report found that </a:t>
            </a:r>
            <a:r>
              <a:rPr lang="en-US" sz="1200" b="1">
                <a:solidFill>
                  <a:srgbClr val="000000"/>
                </a:solidFill>
                <a:highlight>
                  <a:srgbClr val="F4F3F5"/>
                </a:highlight>
                <a:latin typeface="Segoe UI"/>
                <a:cs typeface="Segoe UI"/>
              </a:rPr>
              <a:t>7</a:t>
            </a:r>
            <a:r>
              <a:rPr lang="en-US" sz="1200" b="1">
                <a:solidFill>
                  <a:srgbClr val="000000"/>
                </a:solidFill>
                <a:highlight>
                  <a:srgbClr val="F4F3F5"/>
                </a:highlight>
              </a:rPr>
              <a:t>5%</a:t>
            </a:r>
            <a:r>
              <a:rPr lang="en-US" sz="1200">
                <a:solidFill>
                  <a:srgbClr val="000000"/>
                </a:solidFill>
                <a:highlight>
                  <a:srgbClr val="F4F3F5"/>
                </a:highlight>
              </a:rPr>
              <a:t> of global knowledge workers are using AI at work -</a:t>
            </a:r>
            <a:r>
              <a:rPr lang="en-US" sz="1200">
                <a:solidFill>
                  <a:srgbClr val="000000"/>
                </a:solidFill>
                <a:highlight>
                  <a:srgbClr val="F4F3F5"/>
                </a:highlight>
                <a:latin typeface="Aptos"/>
                <a:cs typeface="Segoe UI"/>
              </a:rPr>
              <a:t> </a:t>
            </a:r>
            <a:r>
              <a:rPr lang="en-US" sz="1200">
                <a:solidFill>
                  <a:srgbClr val="000000"/>
                </a:solidFill>
                <a:highlight>
                  <a:srgbClr val="F4F3F5"/>
                </a:highlight>
                <a:latin typeface="Segoe UI"/>
                <a:cs typeface="Segoe UI"/>
              </a:rPr>
              <a:t>a rate that's nearly doubled over the last six months. The</a:t>
            </a:r>
            <a:r>
              <a:rPr lang="en-US" sz="1200">
                <a:solidFill>
                  <a:srgbClr val="000000"/>
                </a:solidFill>
                <a:highlight>
                  <a:srgbClr val="F4F3F5"/>
                </a:highlight>
              </a:rPr>
              <a:t> volume of data, emails and chats that employees have to deal with on a daily basis has accelerated beyond their ability to process it all. This intense pace of work is overwhelming, so they see AI</a:t>
            </a:r>
            <a:r>
              <a:rPr lang="en-US" sz="1200">
                <a:solidFill>
                  <a:srgbClr val="000000"/>
                </a:solidFill>
                <a:highlight>
                  <a:srgbClr val="F4F3F5"/>
                </a:highlight>
                <a:latin typeface="Aptos"/>
                <a:cs typeface="Segoe UI"/>
              </a:rPr>
              <a:t> as a tool to keep</a:t>
            </a:r>
            <a:r>
              <a:rPr lang="en-US" sz="1200">
                <a:solidFill>
                  <a:srgbClr val="000000"/>
                </a:solidFill>
                <a:highlight>
                  <a:srgbClr val="F4F3F5"/>
                </a:highlight>
              </a:rPr>
              <a:t> up with their jobs and spend more time on strategic and creative work.</a:t>
            </a:r>
            <a:endParaRPr lang="en-US" sz="1200">
              <a:solidFill>
                <a:srgbClr val="000000"/>
              </a:solidFill>
              <a:highlight>
                <a:srgbClr val="F4F3F5"/>
              </a:highlight>
              <a:latin typeface="Aptos"/>
              <a:cs typeface="Segoe UI"/>
            </a:endParaRPr>
          </a:p>
          <a:p>
            <a:pPr>
              <a:defRPr/>
            </a:pPr>
            <a:endParaRPr lang="en-US" sz="1200">
              <a:solidFill>
                <a:srgbClr val="000000"/>
              </a:solidFill>
              <a:highlight>
                <a:srgbClr val="F4F3F5"/>
              </a:highlight>
              <a:latin typeface="Segoe UI"/>
              <a:cs typeface="Segoe UI"/>
            </a:endParaRPr>
          </a:p>
          <a:p>
            <a:pPr>
              <a:defRPr/>
            </a:pPr>
            <a:r>
              <a:rPr lang="en-US" sz="1200">
                <a:solidFill>
                  <a:srgbClr val="000000"/>
                </a:solidFill>
                <a:highlight>
                  <a:srgbClr val="F4F3F5"/>
                </a:highlight>
                <a:latin typeface="Segoe UI"/>
                <a:cs typeface="Segoe UI"/>
              </a:rPr>
              <a:t>Because knowledge workers are so eager to reap the productivity rewards from AI, the WTI survey found that </a:t>
            </a:r>
            <a:r>
              <a:rPr lang="en-US" sz="1200" b="1">
                <a:solidFill>
                  <a:srgbClr val="000000"/>
                </a:solidFill>
                <a:highlight>
                  <a:srgbClr val="F4F3F5"/>
                </a:highlight>
                <a:latin typeface="Segoe UI"/>
                <a:cs typeface="Segoe UI"/>
              </a:rPr>
              <a:t>78%</a:t>
            </a:r>
            <a:r>
              <a:rPr lang="en-US" sz="1200">
                <a:solidFill>
                  <a:srgbClr val="000000"/>
                </a:solidFill>
                <a:highlight>
                  <a:srgbClr val="F4F3F5"/>
                </a:highlight>
                <a:latin typeface="Segoe UI"/>
                <a:cs typeface="Segoe UI"/>
              </a:rPr>
              <a:t> of employees are bringing their own AI tools to work – known as BYOAI. When they don't have guidance or clearance from leaders, employees are taking matters into their own hands. </a:t>
            </a:r>
            <a:r>
              <a:rPr lang="en-US" sz="1200" b="0" i="0">
                <a:solidFill>
                  <a:srgbClr val="000000"/>
                </a:solidFill>
                <a:effectLst/>
                <a:highlight>
                  <a:srgbClr val="FFFFFF"/>
                </a:highlight>
                <a:latin typeface="Segoe UI"/>
                <a:cs typeface="Segoe UI"/>
              </a:rPr>
              <a:t>It’s even more common at small and medium-sized companies (</a:t>
            </a:r>
            <a:r>
              <a:rPr lang="en-US" sz="1200" b="1" i="0">
                <a:solidFill>
                  <a:srgbClr val="000000"/>
                </a:solidFill>
                <a:effectLst/>
                <a:highlight>
                  <a:srgbClr val="FFFFFF"/>
                </a:highlight>
                <a:latin typeface="Segoe UI"/>
                <a:cs typeface="Segoe UI"/>
              </a:rPr>
              <a:t>80</a:t>
            </a:r>
            <a:r>
              <a:rPr lang="en-US" sz="1200" b="1">
                <a:solidFill>
                  <a:srgbClr val="000000"/>
                </a:solidFill>
                <a:highlight>
                  <a:srgbClr val="FFFFFF"/>
                </a:highlight>
                <a:latin typeface="Segoe UI"/>
                <a:cs typeface="Segoe UI"/>
              </a:rPr>
              <a:t>%</a:t>
            </a:r>
            <a:r>
              <a:rPr lang="en-US" sz="1200">
                <a:solidFill>
                  <a:srgbClr val="000000"/>
                </a:solidFill>
                <a:highlight>
                  <a:srgbClr val="FFFFFF"/>
                </a:highlight>
                <a:latin typeface="Segoe UI"/>
                <a:cs typeface="Segoe UI"/>
              </a:rPr>
              <a:t>).</a:t>
            </a:r>
            <a:r>
              <a:rPr lang="en-US" sz="1200" b="0" i="0">
                <a:solidFill>
                  <a:srgbClr val="000000"/>
                </a:solidFill>
                <a:effectLst/>
                <a:highlight>
                  <a:srgbClr val="FFFFFF"/>
                </a:highlight>
                <a:latin typeface="Segoe UI"/>
                <a:cs typeface="Segoe UI"/>
              </a:rPr>
              <a:t> And it’s not just Gen Z—BYOAI cuts across all generations. </a:t>
            </a:r>
            <a:endParaRPr lang="en-US" sz="1200" b="0" i="0">
              <a:solidFill>
                <a:srgbClr val="000000"/>
              </a:solidFill>
              <a:effectLst/>
              <a:highlight>
                <a:srgbClr val="F4F3F5"/>
              </a:highlight>
              <a:latin typeface="Aptos"/>
              <a:cs typeface="Segoe UI"/>
            </a:endParaRPr>
          </a:p>
          <a:p>
            <a:pPr algn="l" defTabSz="914400">
              <a:spcBef>
                <a:spcPts val="0"/>
              </a:spcBef>
              <a:defRPr/>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5/12/2025 11:37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43656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t>HPOs are getting ahead of the BYOAI phenomenon by giving employees more access to generative AI than their peers. </a:t>
            </a:r>
          </a:p>
          <a:p>
            <a:pPr>
              <a:lnSpc>
                <a:spcPts val="1250"/>
              </a:lnSpc>
            </a:pPr>
            <a:r>
              <a:rPr lang="en-US"/>
              <a:t>Employees at HPOs are more likely to report that the AI tools they use at work are provided by their organization. This offers opportunities to experiment together and learn how AI can be most beneficial for the organization. </a:t>
            </a:r>
          </a:p>
          <a:p>
            <a:pPr>
              <a:lnSpc>
                <a:spcPts val="1250"/>
              </a:lnSpc>
            </a:pPr>
            <a:r>
              <a:rPr lang="en-US"/>
              <a:t>As a result, employees at HPOs are more likely to agree that AI will boost revenue (85% vs. 49%), distinguish their organization as an employer of choice (80% vs. 45%), and help them reach new customers and markets (85% vs. 50%).</a:t>
            </a:r>
          </a:p>
          <a:p>
            <a:r>
              <a:rPr lang="en-US"/>
              <a:t>Employees at HPOs are 1.7x as likely to say that AI is critical for their organization to be successful.</a:t>
            </a:r>
          </a:p>
          <a:p>
            <a:r>
              <a:rPr lang="en-US"/>
              <a:t>ICs at HPOs have an average of +35 favorability scores on questions about the organizational value of AI – meaning they are much further along in seeing the bigger picture than ICs at typical organizations. </a:t>
            </a:r>
          </a:p>
          <a:p>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15</a:t>
            </a:fld>
            <a:endParaRPr lang="en-US"/>
          </a:p>
        </p:txBody>
      </p:sp>
    </p:spTree>
    <p:extLst>
      <p:ext uri="{BB962C8B-B14F-4D97-AF65-F5344CB8AC3E}">
        <p14:creationId xmlns:p14="http://schemas.microsoft.com/office/powerpoint/2010/main" val="95943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solidFill>
                  <a:srgbClr val="000000"/>
                </a:solidFill>
              </a:rPr>
              <a:t>Leaders at HPOs are channeling individual excitement around AI toward large-scale organizational goals by communicating a vision of AI transformation and the benefits it will provide the business. </a:t>
            </a:r>
          </a:p>
          <a:p>
            <a:pPr>
              <a:lnSpc>
                <a:spcPts val="1250"/>
              </a:lnSpc>
            </a:pPr>
            <a:r>
              <a:rPr lang="en-US">
                <a:solidFill>
                  <a:srgbClr val="000000"/>
                </a:solidFill>
              </a:rPr>
              <a:t>Employees at all levels are excited about generative AI, but independent contributors (ICs) tend not to see it in terms of its potential impact on their organization, only on their own work, illustrating the gap between “what’s in for me” and “what’s in it for us.”</a:t>
            </a:r>
          </a:p>
          <a:p>
            <a:pPr>
              <a:lnSpc>
                <a:spcPts val="1250"/>
              </a:lnSpc>
            </a:pPr>
            <a:r>
              <a:rPr lang="en-US">
                <a:solidFill>
                  <a:srgbClr val="000000"/>
                </a:solidFill>
              </a:rPr>
              <a:t>While about half of ICs see the value of integrating AI in their work, only 28% see it as critical to their organization's success—43 percentage points less than leaders.</a:t>
            </a:r>
          </a:p>
          <a:p>
            <a:pPr>
              <a:lnSpc>
                <a:spcPts val="1250"/>
              </a:lnSpc>
            </a:pPr>
            <a:r>
              <a:rPr lang="en-US">
                <a:solidFill>
                  <a:srgbClr val="000000"/>
                </a:solidFill>
              </a:rPr>
              <a:t>The transformational power of AI will only be realized when the whole organization is bought in. </a:t>
            </a:r>
          </a:p>
          <a:p>
            <a:pPr>
              <a:lnSpc>
                <a:spcPts val="1250"/>
              </a:lnSpc>
            </a:pPr>
            <a:r>
              <a:rPr lang="en-US">
                <a:solidFill>
                  <a:srgbClr val="000000"/>
                </a:solidFill>
              </a:rPr>
              <a:t>ICs at HPOs are more likely to be more motivated to integrate generative AI into their work (65% HPO ICs vs. 37% non-HPO ICs). </a:t>
            </a:r>
            <a:br>
              <a:rPr lang="en-US">
                <a:cs typeface="+mn-lt"/>
              </a:rPr>
            </a:br>
            <a:r>
              <a:rPr lang="en-US"/>
              <a:t>ICs at HPOs are also more likely </a:t>
            </a:r>
            <a:r>
              <a:rPr lang="en-US">
                <a:solidFill>
                  <a:srgbClr val="000000"/>
                </a:solidFill>
              </a:rPr>
              <a:t>to feel excited about a future where the technology is accessible to everyone in their organization (65% HPO ICs vs. 39% non-HPO ICs)</a:t>
            </a:r>
            <a:endParaRPr lang="en-US"/>
          </a:p>
          <a:p>
            <a:endParaRPr lang="en-US">
              <a:cs typeface="+mn-lt"/>
            </a:endParaRPr>
          </a:p>
        </p:txBody>
      </p:sp>
      <p:sp>
        <p:nvSpPr>
          <p:cNvPr id="4" name="Slide Number Placeholder 3"/>
          <p:cNvSpPr>
            <a:spLocks noGrp="1"/>
          </p:cNvSpPr>
          <p:nvPr>
            <p:ph type="sldNum" sz="quarter" idx="5"/>
          </p:nvPr>
        </p:nvSpPr>
        <p:spPr/>
        <p:txBody>
          <a:bodyPr/>
          <a:lstStyle/>
          <a:p>
            <a:fld id="{0566CB04-5526-DA4D-9BAF-AF4B2A8180B2}" type="slidenum">
              <a:rPr lang="en-US" smtClean="0"/>
              <a:t>16</a:t>
            </a:fld>
            <a:endParaRPr lang="en-US"/>
          </a:p>
        </p:txBody>
      </p:sp>
    </p:spTree>
    <p:extLst>
      <p:ext uri="{BB962C8B-B14F-4D97-AF65-F5344CB8AC3E}">
        <p14:creationId xmlns:p14="http://schemas.microsoft.com/office/powerpoint/2010/main" val="69774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t>What the Experience Gap means when it comes to </a:t>
            </a:r>
            <a:r>
              <a:rPr lang="en-US" b="1"/>
              <a:t>Communication</a:t>
            </a:r>
            <a:r>
              <a:rPr lang="en-US"/>
              <a:t>: If leaders don’t feel they are over-communicating, they are probably not communicating enough. Leaders should consider campaigns, omnichannel approaches, and how to leverage managers to reinforce messaging. </a:t>
            </a:r>
          </a:p>
          <a:p>
            <a:pPr>
              <a:lnSpc>
                <a:spcPts val="1250"/>
              </a:lnSpc>
            </a:pPr>
            <a:endParaRPr lang="en-US"/>
          </a:p>
          <a:p>
            <a:pPr>
              <a:lnSpc>
                <a:spcPts val="1250"/>
              </a:lnSpc>
            </a:pPr>
            <a:r>
              <a:rPr lang="en-US"/>
              <a:t>What the Experience Gap means when it comes to </a:t>
            </a:r>
            <a:r>
              <a:rPr lang="en-US" b="1"/>
              <a:t>Measurement</a:t>
            </a:r>
            <a:r>
              <a:rPr lang="en-US"/>
              <a:t>: Leaders should consider how they are capturing employee sentiment before, during, and after change and how they are implementing this feedback into the way they are rolling out the change and supporting employees. </a:t>
            </a:r>
          </a:p>
          <a:p>
            <a:pPr>
              <a:lnSpc>
                <a:spcPts val="1250"/>
              </a:lnSpc>
            </a:pPr>
            <a:endParaRPr lang="en-US"/>
          </a:p>
          <a:p>
            <a:pPr>
              <a:lnSpc>
                <a:spcPts val="1250"/>
              </a:lnSpc>
            </a:pPr>
            <a:r>
              <a:rPr lang="en-US"/>
              <a:t>What the Experience Gap means when it comes to </a:t>
            </a:r>
            <a:r>
              <a:rPr lang="en-US" b="1"/>
              <a:t>Skilling</a:t>
            </a:r>
            <a:r>
              <a:rPr lang="en-US"/>
              <a:t>: Ongoing learning will be a must. Democratize access to upskilling and SME expertise through expert communities. These can be built by ‘AI Champions’ who have energy and excitement for the use of gen AI at work.</a:t>
            </a:r>
          </a:p>
          <a:p>
            <a:pPr>
              <a:lnSpc>
                <a:spcPts val="1250"/>
              </a:lnSpc>
            </a:pPr>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17</a:t>
            </a:fld>
            <a:endParaRPr lang="en-US"/>
          </a:p>
        </p:txBody>
      </p:sp>
    </p:spTree>
    <p:extLst>
      <p:ext uri="{BB962C8B-B14F-4D97-AF65-F5344CB8AC3E}">
        <p14:creationId xmlns:p14="http://schemas.microsoft.com/office/powerpoint/2010/main" val="378101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t>Much of what will drive successful organizational change with generative AI is likely what has always driven successful organizational change. </a:t>
            </a:r>
          </a:p>
          <a:p>
            <a:pPr>
              <a:lnSpc>
                <a:spcPts val="1250"/>
              </a:lnSpc>
            </a:pPr>
            <a:r>
              <a:rPr lang="en-US"/>
              <a:t>Studying how HPOs approach change helps us understand how leaders can drive Agile Change to drive the broad AI adoption that enables real transformation. </a:t>
            </a:r>
          </a:p>
          <a:p>
            <a:endParaRPr lang="en-US"/>
          </a:p>
          <a:p>
            <a:r>
              <a:rPr lang="en-US"/>
              <a:t>Agile change consists of:</a:t>
            </a:r>
          </a:p>
          <a:p>
            <a:r>
              <a:rPr lang="en-US" b="1"/>
              <a:t>Small, directionally correct changes: </a:t>
            </a:r>
            <a:r>
              <a:rPr lang="en-US"/>
              <a:t>Agile change takes the approach of small steps to get to the larger goal. Breaking down the bigger vision into small changes in the right direction helps to make the change less daunting and provides room to re-route or change the vision as needed.</a:t>
            </a:r>
          </a:p>
          <a:p>
            <a:r>
              <a:rPr lang="en-US" b="1"/>
              <a:t>Collaborative co-building: </a:t>
            </a:r>
            <a:r>
              <a:rPr lang="en-US"/>
              <a:t>Agile change calls on the collective wisdom of those going through the change to determine the path that makes most sense. Ongoing feedback is key to moving in the direction that will yield the most value and adoption.</a:t>
            </a:r>
          </a:p>
          <a:p>
            <a:r>
              <a:rPr lang="en-US" b="1"/>
              <a:t>Ongoing iteration: </a:t>
            </a:r>
            <a:r>
              <a:rPr lang="en-US"/>
              <a:t>Agile change is flexible and not beholden to the path originally outlined. There is space for changes based on the feedback given and the changing context in which the change is being implemented. </a:t>
            </a:r>
          </a:p>
          <a:p>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18</a:t>
            </a:fld>
            <a:endParaRPr lang="en-US"/>
          </a:p>
        </p:txBody>
      </p:sp>
    </p:spTree>
    <p:extLst>
      <p:ext uri="{BB962C8B-B14F-4D97-AF65-F5344CB8AC3E}">
        <p14:creationId xmlns:p14="http://schemas.microsoft.com/office/powerpoint/2010/main" val="743159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all brings us back to what we measure to inform our transformation cycles, demonstrate </a:t>
            </a:r>
            <a:r>
              <a:rPr lang="en-US" dirty="0" err="1">
                <a:latin typeface="Calibri"/>
                <a:ea typeface="Calibri"/>
                <a:cs typeface="Calibri"/>
              </a:rPr>
              <a:t>roi</a:t>
            </a:r>
            <a:r>
              <a:rPr lang="en-US" dirty="0">
                <a:latin typeface="Calibri"/>
                <a:ea typeface="Calibri"/>
                <a:cs typeface="Calibri"/>
              </a:rPr>
              <a:t>, and set their organization's people up for success. And the biggest gap we consistently see today is including employee feedback and the broader employee experience in the measurement strategy</a:t>
            </a:r>
          </a:p>
        </p:txBody>
      </p:sp>
      <p:sp>
        <p:nvSpPr>
          <p:cNvPr id="4" name="Slide Number Placeholder 3"/>
          <p:cNvSpPr>
            <a:spLocks noGrp="1"/>
          </p:cNvSpPr>
          <p:nvPr>
            <p:ph type="sldNum" sz="quarter" idx="5"/>
          </p:nvPr>
        </p:nvSpPr>
        <p:spPr/>
        <p:txBody>
          <a:bodyPr/>
          <a:lstStyle/>
          <a:p>
            <a:fld id="{F7C39E19-974F-4B90-B9A5-596933717C14}" type="slidenum">
              <a:rPr lang="en-US" smtClean="0"/>
              <a:t>19</a:t>
            </a:fld>
            <a:endParaRPr lang="en-US"/>
          </a:p>
        </p:txBody>
      </p:sp>
    </p:spTree>
    <p:extLst>
      <p:ext uri="{BB962C8B-B14F-4D97-AF65-F5344CB8AC3E}">
        <p14:creationId xmlns:p14="http://schemas.microsoft.com/office/powerpoint/2010/main" val="202628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era of change presents HR leaders with an unprecedented opportunity to drive organizational transformation.  </a:t>
            </a:r>
          </a:p>
          <a:p>
            <a:r>
              <a:rPr lang="en-US"/>
              <a:t>It gives leaders the ability not just to improve processes, but to reinvent them.</a:t>
            </a:r>
          </a:p>
          <a:p>
            <a:r>
              <a:rPr lang="en-US"/>
              <a:t>HR and IT leaders can use AI to reimagine the employee experience and drive organization-wide transformation. Each function brings specialized skill sets that uniquely positions them to help identify the highest impact functional areas for AI transformation. HR brings perspectives on job design, org design, and more, which ensures they can play a role in deploying AI for the greatest workforce impact, while IT brings capabilities in data security, privacy, and tech readiness to name a few, positioning them to drive successful technology adoption. </a:t>
            </a:r>
          </a:p>
          <a:p>
            <a:r>
              <a:rPr lang="en-US"/>
              <a:t>Together, HR and IT can maximize the power of AI to revolutionize the employee experience and accelerate progress toward HPO goals.</a:t>
            </a:r>
            <a:endParaRPr lang="en-US">
              <a:latin typeface="Aptos"/>
              <a:ea typeface="Calibri"/>
              <a:cs typeface="Calibri"/>
            </a:endParaRPr>
          </a:p>
          <a:p>
            <a:r>
              <a:rPr lang="en-US"/>
              <a:t>Start with your employee experience priorities and learn how you can use AI to reimagine how your organization addresses those priorities—it will not only drive progress toward HPO goals, but also help pave the way for successful AI adoption. </a:t>
            </a:r>
          </a:p>
          <a:p>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20</a:t>
            </a:fld>
            <a:endParaRPr lang="en-US"/>
          </a:p>
        </p:txBody>
      </p:sp>
    </p:spTree>
    <p:extLst>
      <p:ext uri="{BB962C8B-B14F-4D97-AF65-F5344CB8AC3E}">
        <p14:creationId xmlns:p14="http://schemas.microsoft.com/office/powerpoint/2010/main" val="231361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9A311-6020-F7D3-1E7C-444C5461E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43D14-524D-C81F-3D2E-09FA4EABE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DCF78-C122-FB71-063A-B0E302313ED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a:t>Our workplace analytics and employee feedback bundle brings together three powerful solutions to help listen, analyze, and empower managers, including: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Glint </a:t>
            </a:r>
            <a:r>
              <a:rPr lang="en-US" sz="900"/>
              <a:t>- Capture the voice of the employee and take action to improve engagement throughout the employee journey</a:t>
            </a:r>
            <a:r>
              <a:rPr lang="en-US" sz="900" b="1"/>
              <a:t> (org-wide surveying)</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Insights </a:t>
            </a:r>
            <a:r>
              <a:rPr lang="en-US" sz="900"/>
              <a:t>- Gain visibility into workplace patterns to streamline decision making and enhance business performance </a:t>
            </a:r>
            <a:r>
              <a:rPr lang="en-US" sz="900" b="1"/>
              <a:t>(workplace analytics)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1">
                <a:solidFill>
                  <a:srgbClr val="254252"/>
                </a:solidFill>
                <a:latin typeface="Segoe Pro Display" panose="020B0502040504020203" pitchFamily="34" charset="0"/>
              </a:rPr>
              <a:t>Viva Pulse </a:t>
            </a:r>
            <a:r>
              <a:rPr lang="en-US" sz="800">
                <a:solidFill>
                  <a:srgbClr val="254252"/>
                </a:solidFill>
                <a:latin typeface="Segoe Pro Display" panose="020B0502040504020203" pitchFamily="34" charset="0"/>
              </a:rPr>
              <a:t>- Empower managers to quickly solicit feedback from employees with pulses in Microsoft Teams and on the web </a:t>
            </a:r>
            <a:r>
              <a:rPr lang="en-US" sz="800" b="1"/>
              <a:t>(team pulses)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b="1"/>
          </a:p>
        </p:txBody>
      </p:sp>
      <p:sp>
        <p:nvSpPr>
          <p:cNvPr id="4" name="Header Placeholder 3">
            <a:extLst>
              <a:ext uri="{FF2B5EF4-FFF2-40B4-BE49-F238E27FC236}">
                <a16:creationId xmlns:a16="http://schemas.microsoft.com/office/drawing/2014/main" id="{CC1693C6-03EB-F8DC-1039-0D0CB1C4810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DCA2F3F-9F40-A69A-6573-18E13F57CD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BA360B-9BDE-9448-8742-5FF1EFF3A7B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11D8B27-F6E5-3F25-1F91-001FDC0FF0F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873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7677-E567-BD93-4FF9-6CAF89F47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35B91-91F7-2F6B-5DDD-C4006315B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BF222-CD21-385C-4D4D-00DDC01975A7}"/>
              </a:ext>
            </a:extLst>
          </p:cNvPr>
          <p:cNvSpPr>
            <a:spLocks noGrp="1"/>
          </p:cNvSpPr>
          <p:nvPr>
            <p:ph type="body" idx="1"/>
          </p:nvPr>
        </p:nvSpPr>
        <p:spPr/>
        <p:txBody>
          <a:bodyPr/>
          <a:lstStyle/>
          <a:p>
            <a:r>
              <a:rPr lang="en-US"/>
              <a:t>Our external research has shown that HPOs are good at connecting the dots between Vision and Value – and at each of these phases of implementation is related to a specific expected outcome for employees starting with a deep understanding of the AI Vision and Strategy during the planning and implementation phases, going to translating this to broad usage and experimentation with AI as orgs move from implementation to scaling. And finally, in the realization phase, we need to see users of the technology getting tangible value.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highest-level takeaway is that as Microsoft moves from the implentation + scaling phases into the realizing phase, and </a:t>
            </a:r>
            <a:r>
              <a:rPr lang="en-US" sz="1200" b="1">
                <a:latin typeface="+mj-lt"/>
              </a:rPr>
              <a:t>employees are starting to see tangible value from AI usage</a:t>
            </a:r>
            <a:r>
              <a:rPr lang="en-US" sz="1200"/>
              <a:t>. However, while we have done a great job at setting and communicating our AI Vision &amp; Strategy, </a:t>
            </a:r>
            <a:r>
              <a:rPr lang="en-US" sz="1200" b="1">
                <a:solidFill>
                  <a:schemeClr val="accent1"/>
                </a:solidFill>
                <a:latin typeface="+mj-lt"/>
              </a:rPr>
              <a:t>there is room to grow in terms of enhancing the quality and quantity of AI + Copilot Usage</a:t>
            </a:r>
            <a:r>
              <a:rPr lang="en-US" sz="1200"/>
              <a:t>. </a:t>
            </a: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In looking into this, we explored the each of these phases and the pathways through which we can help employees move through them, starting with..</a:t>
            </a:r>
            <a:endParaRPr lang="en-US" sz="1200" i="0"/>
          </a:p>
          <a:p>
            <a:endParaRPr lang="en-US"/>
          </a:p>
        </p:txBody>
      </p:sp>
      <p:sp>
        <p:nvSpPr>
          <p:cNvPr id="4" name="Slide Number Placeholder 3">
            <a:extLst>
              <a:ext uri="{FF2B5EF4-FFF2-40B4-BE49-F238E27FC236}">
                <a16:creationId xmlns:a16="http://schemas.microsoft.com/office/drawing/2014/main" id="{1BADB4CC-147C-7F45-B6FA-D248B8BF425B}"/>
              </a:ext>
            </a:extLst>
          </p:cNvPr>
          <p:cNvSpPr>
            <a:spLocks noGrp="1"/>
          </p:cNvSpPr>
          <p:nvPr>
            <p:ph type="sldNum" sz="quarter" idx="5"/>
          </p:nvPr>
        </p:nvSpPr>
        <p:spPr/>
        <p:txBody>
          <a:bodyPr/>
          <a:lstStyle/>
          <a:p>
            <a:fld id="{9D6B49BD-7A41-4EC6-B235-A635F0B36C08}" type="slidenum">
              <a:rPr lang="en-US" smtClean="0"/>
              <a:t>23</a:t>
            </a:fld>
            <a:endParaRPr lang="en-US"/>
          </a:p>
        </p:txBody>
      </p:sp>
    </p:spTree>
    <p:extLst>
      <p:ext uri="{BB962C8B-B14F-4D97-AF65-F5344CB8AC3E}">
        <p14:creationId xmlns:p14="http://schemas.microsoft.com/office/powerpoint/2010/main" val="772625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4E584-F266-E7A3-21F4-E94BD3000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61CB3-C131-0CD0-A90D-C436E8A08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A4C4F-7EE7-A65A-9B05-EAB0C964CD4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This is a slide you have likely seen before: in our last deep dive, we saw that Copilot usage was related to higher thriving and productivity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And looking at this a bit deeper, we saw that with greater use, employees move from the ‘learning’ part of AI engagement to actually reaping the thriving and productivity benefits of it.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Specifically, we found that using copilot at least once every 2 weeks is related to higher sentiment on learning related items, using it once a week is related to higher scores on thriving and productivity.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And this intensifies over time – with the sentiment being 20-30% higher when Copilot was used for 6 months compared to 3</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Lastly, from our causal models we see that factors like diverse ties, external network size, and uninterrupted hours lead to higher AI Learning sentiment– underscoring the value of interacting with new and different people + having dedicated time to focus on it. – talk about causal effect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u="none"/>
          </a:p>
          <a:p>
            <a:pPr marL="457200" marR="0" lvl="1" indent="0" algn="l" defTabSz="914400" rtl="0" eaLnBrk="1" fontAlgn="auto" latinLnBrk="0" hangingPunct="1">
              <a:lnSpc>
                <a:spcPct val="100000"/>
              </a:lnSpc>
              <a:spcBef>
                <a:spcPts val="0"/>
              </a:spcBef>
              <a:spcAft>
                <a:spcPts val="0"/>
              </a:spcAft>
              <a:buClrTx/>
              <a:buSzTx/>
              <a:buFontTx/>
              <a:buNone/>
              <a:tabLst/>
              <a:defRPr/>
            </a:pPr>
            <a:r>
              <a:rPr lang="en-US" u="none"/>
              <a:t>This cycle, we had more data to look deeper into what these perceptions of value look like or where this sense of value might be coming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a:p>
        </p:txBody>
      </p:sp>
      <p:sp>
        <p:nvSpPr>
          <p:cNvPr id="4" name="Slide Number Placeholder 3">
            <a:extLst>
              <a:ext uri="{FF2B5EF4-FFF2-40B4-BE49-F238E27FC236}">
                <a16:creationId xmlns:a16="http://schemas.microsoft.com/office/drawing/2014/main" id="{A4DDFA76-D747-1832-BEC6-6F97C3FC94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B49BD-7A41-4EC6-B235-A635F0B36C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4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3521-038B-6FBD-55AB-492E09BF2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D6112-770F-7514-5572-A5299E344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0C0BC-7F7D-0703-2DCE-5F52DC90D7E6}"/>
              </a:ext>
            </a:extLst>
          </p:cNvPr>
          <p:cNvSpPr>
            <a:spLocks noGrp="1"/>
          </p:cNvSpPr>
          <p:nvPr>
            <p:ph type="body" idx="1"/>
          </p:nvPr>
        </p:nvSpPr>
        <p:spPr/>
        <p:txBody>
          <a:bodyPr/>
          <a:lstStyle/>
          <a:p>
            <a:r>
              <a:rPr lang="en-US"/>
              <a:t>Over this past year, since our study came out with have also been working closely with our product teams and customers who are rolling out AI solutions and we are seeing some trends in what is working well.</a:t>
            </a:r>
          </a:p>
          <a:p>
            <a:endParaRPr lang="en-US"/>
          </a:p>
          <a:p>
            <a:pPr marL="285750" indent="-285750">
              <a:buFont typeface="Calibri"/>
              <a:buChar char="-"/>
            </a:pPr>
            <a:r>
              <a:rPr lang="en-US"/>
              <a:t>Managers are critical</a:t>
            </a:r>
          </a:p>
          <a:p>
            <a:pPr marL="285750" indent="-285750">
              <a:buFont typeface="Calibri"/>
              <a:buChar char="-"/>
            </a:pPr>
            <a:r>
              <a:rPr lang="en-US"/>
              <a:t>Focus on "bright spots" not averages</a:t>
            </a:r>
          </a:p>
          <a:p>
            <a:pPr marL="285750" indent="-285750">
              <a:buFont typeface="Calibri"/>
              <a:buChar char="-"/>
            </a:pPr>
            <a:r>
              <a:rPr lang="en-US"/>
              <a:t>AI boosts employee thriving and performance (which Ketaki will dive much deeper into!)</a:t>
            </a:r>
          </a:p>
          <a:p>
            <a:pPr marL="285750" indent="-285750">
              <a:buFont typeface="Calibri"/>
              <a:buChar char="-"/>
            </a:pPr>
            <a:r>
              <a:rPr lang="en-US"/>
              <a:t>Role specific training can help make adoption more 'real' and relevant for employees</a:t>
            </a:r>
          </a:p>
          <a:p>
            <a:pPr marL="285750" indent="-285750">
              <a:buFont typeface="Calibri"/>
              <a:buChar char="-"/>
            </a:pPr>
            <a:r>
              <a:rPr lang="en-US"/>
              <a:t>Synchronous, social learning creates a strong community and contagion effect with adoption</a:t>
            </a:r>
          </a:p>
          <a:p>
            <a:pPr marL="285750" indent="-285750">
              <a:buFont typeface="Calibri"/>
              <a:buChar char="-"/>
            </a:pPr>
            <a:r>
              <a:rPr lang="en-US"/>
              <a:t>(and last, but surely not least</a:t>
            </a:r>
          </a:p>
          <a:p>
            <a:pPr marL="285750" indent="-285750">
              <a:buFont typeface="Calibri"/>
              <a:buChar char="-"/>
            </a:pPr>
            <a:endParaRPr lang="en-US"/>
          </a:p>
          <a:p>
            <a:pPr marL="228600" indent="-228600">
              <a:buFont typeface="Calibri"/>
              <a:buChar char="-"/>
            </a:pPr>
            <a:endParaRPr lang="en-US" b="1"/>
          </a:p>
          <a:p>
            <a:pPr marL="228600" indent="-228600">
              <a:buFont typeface="Calibri"/>
              <a:buChar char="-"/>
            </a:pPr>
            <a:endParaRPr lang="en-US" b="1"/>
          </a:p>
          <a:p>
            <a:pPr marL="228600" indent="-228600">
              <a:buFont typeface="Calibri"/>
              <a:buChar char="-"/>
            </a:pPr>
            <a:endParaRPr lang="en-US" b="1"/>
          </a:p>
          <a:p>
            <a:r>
              <a:rPr lang="en-US" b="1"/>
              <a:t>------</a:t>
            </a:r>
          </a:p>
          <a:p>
            <a:pPr marL="228600" indent="-228600">
              <a:buFont typeface="Calibri"/>
              <a:buChar char="-"/>
            </a:pPr>
            <a:r>
              <a:rPr lang="en-US" b="1"/>
              <a:t>Leaders and managers are critical to driving adoption: </a:t>
            </a:r>
            <a:r>
              <a:rPr lang="en-US"/>
              <a:t>internal and external studies have show that leader and manager role modeling, use and support of copilot are related to higher usage/adoption in employees – Finestra – “</a:t>
            </a:r>
            <a:r>
              <a:rPr lang="en-US" b="0" i="0">
                <a:solidFill>
                  <a:srgbClr val="17253D"/>
                </a:solidFill>
                <a:effectLst/>
                <a:latin typeface="Segoe UI"/>
                <a:cs typeface="Segoe UI"/>
              </a:rPr>
              <a:t>if it’s driven by the CEO, it’s strategic, it touches each part of the business, and it gets enough weight to be pushed through.”</a:t>
            </a:r>
            <a:endParaRPr lang="en-US">
              <a:latin typeface="Segoe UI"/>
              <a:cs typeface="Segoe UI"/>
            </a:endParaRPr>
          </a:p>
          <a:p>
            <a:pPr marL="228600" indent="-228600">
              <a:buFont typeface="Calibri"/>
              <a:buChar char="-"/>
            </a:pPr>
            <a:r>
              <a:rPr lang="en-US" b="1"/>
              <a:t>Focus on bright spots, not averages: </a:t>
            </a:r>
            <a:r>
              <a:rPr lang="en-US" b="0"/>
              <a:t>our analyses have shown averages can hide a more nuanced picture of usage. “</a:t>
            </a:r>
            <a:r>
              <a:rPr lang="en-GB" sz="1800" b="0" i="0">
                <a:solidFill>
                  <a:srgbClr val="000000"/>
                </a:solidFill>
                <a:effectLst/>
                <a:latin typeface="Aptos" panose="020B0004020202020204" pitchFamily="34" charset="0"/>
              </a:rPr>
              <a:t>Bright Spots” – the ideal Copilot persona – can be defined in terms of either volume (high average weekly actions) or consistency/habituality (% of active weeks)</a:t>
            </a:r>
          </a:p>
          <a:p>
            <a:pPr marL="228600" indent="-228600">
              <a:buFont typeface="Calibri"/>
              <a:buChar char="-"/>
            </a:pPr>
            <a:r>
              <a:rPr lang="en-US" b="1"/>
              <a:t>AI boost employee thriving and performance: </a:t>
            </a:r>
            <a:r>
              <a:rPr lang="en-US" b="0"/>
              <a:t>those that use copilot at least once every week more likely to say they are thriving and productive. </a:t>
            </a:r>
          </a:p>
          <a:p>
            <a:pPr marL="228600" indent="-228600">
              <a:buFont typeface="Calibri"/>
              <a:buChar char="-"/>
            </a:pPr>
            <a:r>
              <a:rPr lang="en-US" b="1"/>
              <a:t>Role specific enablement accelerates adoption: </a:t>
            </a:r>
            <a:r>
              <a:rPr lang="en-US" b="0"/>
              <a:t>a specific study showed that training usage nearly doubled after role specific training. </a:t>
            </a:r>
            <a:endParaRPr lang="en-US" b="1"/>
          </a:p>
          <a:p>
            <a:pPr marL="228600" indent="-228600">
              <a:buFont typeface="Calibri"/>
              <a:buChar char="-"/>
            </a:pPr>
            <a:r>
              <a:rPr lang="en-US" b="1"/>
              <a:t>Synchronous, social learning creates a contagion effect: </a:t>
            </a:r>
            <a:r>
              <a:rPr lang="en-US" b="0"/>
              <a:t>various studies have shown that shared experimentation, synchronous and social learning accelerates adoption in organizations. This includes leveraging community channels to share learnings and tips, or hands on synchronous learning activities like hackathon and workshops. We also see super users tend to have larger networks and be higher intensity collaborators.</a:t>
            </a:r>
          </a:p>
          <a:p>
            <a:pPr marL="228600" marR="0" lvl="0" indent="-228600" algn="l" defTabSz="914400" rtl="0" eaLnBrk="1" fontAlgn="auto" latinLnBrk="0" hangingPunct="1">
              <a:lnSpc>
                <a:spcPct val="100000"/>
              </a:lnSpc>
              <a:spcBef>
                <a:spcPts val="0"/>
              </a:spcBef>
              <a:spcAft>
                <a:spcPts val="0"/>
              </a:spcAft>
              <a:buClrTx/>
              <a:buSzTx/>
              <a:buFont typeface="Calibri"/>
              <a:buChar char="-"/>
              <a:tabLst/>
              <a:defRPr/>
            </a:pPr>
            <a:r>
              <a:rPr kumimoji="0" lang="en-US" sz="1200" b="1" i="0" u="none" strike="noStrike" kern="1200" cap="none" spc="0" normalizeH="0" baseline="0" noProof="0">
                <a:ln w="3175">
                  <a:noFill/>
                </a:ln>
                <a:gradFill flip="none" rotWithShape="1">
                  <a:gsLst>
                    <a:gs pos="0">
                      <a:srgbClr val="C03BC4"/>
                    </a:gs>
                    <a:gs pos="80000">
                      <a:srgbClr val="0078D4"/>
                    </a:gs>
                  </a:gsLst>
                  <a:path path="circle">
                    <a:fillToRect l="100000" t="100000"/>
                  </a:path>
                  <a:tileRect r="-100000" b="-100000"/>
                </a:gradFill>
                <a:effectLst/>
                <a:uLnTx/>
                <a:uFillTx/>
                <a:latin typeface="Segoe UI Semibold"/>
                <a:ea typeface="+mn-ea"/>
                <a:cs typeface="+mn-cs"/>
              </a:rPr>
              <a:t>AI usage isn’t binary— understanding frequency, depth and breadth matters for enablement</a:t>
            </a:r>
            <a:r>
              <a:rPr kumimoji="0" lang="en-US" sz="1200" b="0" i="0" u="none" strike="noStrike" kern="1200" cap="none" spc="0" normalizeH="0" baseline="0" noProof="0">
                <a:ln w="3175">
                  <a:noFill/>
                </a:ln>
                <a:gradFill flip="none" rotWithShape="1">
                  <a:gsLst>
                    <a:gs pos="0">
                      <a:srgbClr val="C03BC4"/>
                    </a:gs>
                    <a:gs pos="80000">
                      <a:srgbClr val="0078D4"/>
                    </a:gs>
                  </a:gsLst>
                  <a:path path="circle">
                    <a:fillToRect l="100000" t="100000"/>
                  </a:path>
                  <a:tileRect r="-100000" b="-100000"/>
                </a:gradFill>
                <a:effectLst/>
                <a:uLnTx/>
                <a:uFillTx/>
                <a:latin typeface="Segoe UI Semibold"/>
                <a:ea typeface="+mn-ea"/>
                <a:cs typeface="+mn-cs"/>
              </a:rPr>
              <a:t>: We’ve learned that looking at usage in a single dimensions doesn’t tell the full story on adoption, understanding frequency (how often), depth(for what) and breadth (in what tools) of usage paints a more complete picture on an organizations adoption journey and impact on Ex helping change leaders target enablement and help drive upskilling and mastery</a:t>
            </a:r>
            <a:endParaRPr lang="en-US" sz="1200" b="0" i="0" u="none" strike="noStrike" kern="1200" cap="none" spc="0" normalizeH="0" baseline="0" noProof="0">
              <a:ln w="3175">
                <a:noFill/>
              </a:ln>
              <a:gradFill flip="none" rotWithShape="1">
                <a:gsLst>
                  <a:gs pos="0">
                    <a:srgbClr val="C03BC4"/>
                  </a:gs>
                  <a:gs pos="80000">
                    <a:srgbClr val="0078D4"/>
                  </a:gs>
                </a:gsLst>
                <a:path path="circle">
                  <a:fillToRect l="100000" t="100000"/>
                </a:path>
                <a:tileRect r="-100000" b="-100000"/>
              </a:gradFill>
              <a:effectLst/>
              <a:uLnTx/>
              <a:uFillTx/>
              <a:latin typeface="Segoe UI Semibold"/>
              <a:cs typeface="Segoe UI Semibold"/>
            </a:endParaRPr>
          </a:p>
          <a:p>
            <a:pPr marL="228600" marR="0" lvl="0" indent="-228600" algn="l" defTabSz="914400" rtl="0" eaLnBrk="1" fontAlgn="auto" latinLnBrk="0" hangingPunct="1">
              <a:lnSpc>
                <a:spcPct val="100000"/>
              </a:lnSpc>
              <a:spcBef>
                <a:spcPts val="0"/>
              </a:spcBef>
              <a:spcAft>
                <a:spcPts val="0"/>
              </a:spcAft>
              <a:buClrTx/>
              <a:buSzTx/>
              <a:buFont typeface="Calibri"/>
              <a:buChar char="-"/>
              <a:tabLst/>
              <a:defRPr/>
            </a:pPr>
            <a:r>
              <a:rPr kumimoji="0" lang="en-US" sz="1200" b="0" i="0" u="none" strike="noStrike" kern="1200" cap="none" spc="0" normalizeH="0" baseline="0" noProof="0">
                <a:ln w="3175">
                  <a:noFill/>
                </a:ln>
                <a:gradFill flip="none" rotWithShape="1">
                  <a:gsLst>
                    <a:gs pos="0">
                      <a:srgbClr val="C03BC4"/>
                    </a:gs>
                    <a:gs pos="80000">
                      <a:srgbClr val="0078D4"/>
                    </a:gs>
                  </a:gsLst>
                  <a:path path="circle">
                    <a:fillToRect l="100000" t="100000"/>
                  </a:path>
                  <a:tileRect r="-100000" b="-100000"/>
                </a:gradFill>
                <a:effectLst/>
                <a:uLnTx/>
                <a:uFillTx/>
                <a:latin typeface="Segoe UI Semibold"/>
                <a:ea typeface="+mn-ea"/>
                <a:cs typeface="+mn-cs"/>
              </a:rPr>
              <a:t>ALT to 6 - </a:t>
            </a:r>
            <a:r>
              <a:rPr lang="en-US" b="1"/>
              <a:t>AI upskilling requires uninterrupted time for learning: </a:t>
            </a:r>
            <a:r>
              <a:rPr lang="en-US" b="0"/>
              <a:t>internal analysis show that uninterrupted time is a diver of AI learning sentiment. </a:t>
            </a:r>
            <a:r>
              <a:rPr lang="en-US" b="0" i="0">
                <a:solidFill>
                  <a:srgbClr val="242424"/>
                </a:solidFill>
                <a:effectLst/>
                <a:latin typeface="Segoe UI" panose="020B0502040204020203" pitchFamily="34" charset="0"/>
              </a:rPr>
              <a:t>Meaning employees that have more uninterrupted time are actively dedicating time to upskill and apply AI to their work. </a:t>
            </a:r>
            <a:r>
              <a:rPr lang="en-US" b="0" i="1">
                <a:solidFill>
                  <a:srgbClr val="242424"/>
                </a:solidFill>
                <a:effectLst/>
                <a:latin typeface="Segoe UI" panose="020B0502040204020203" pitchFamily="34" charset="0"/>
              </a:rPr>
              <a:t>The item was </a:t>
            </a:r>
            <a:r>
              <a:rPr lang="en-US" b="0" i="1"/>
              <a:t>(“</a:t>
            </a:r>
            <a:r>
              <a:rPr lang="en-US" b="0" i="1">
                <a:solidFill>
                  <a:srgbClr val="242424"/>
                </a:solidFill>
                <a:effectLst/>
                <a:latin typeface="Segoe UI" panose="020B0502040204020203" pitchFamily="34" charset="0"/>
              </a:rPr>
              <a:t>I am actively learning ways to apply AI to my work.”) </a:t>
            </a:r>
            <a:endParaRPr lang="en-US" b="0" i="1">
              <a:solidFill>
                <a:srgbClr val="242424"/>
              </a:solidFill>
              <a:effectLst/>
              <a:latin typeface="Segoe UI" panose="020B0502040204020203" pitchFamily="34" charset="0"/>
              <a:cs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 typeface="Calibri"/>
              <a:buChar char="-"/>
              <a:tabLst/>
              <a:defRPr/>
            </a:pPr>
            <a:r>
              <a:rPr lang="en-US" b="0" i="0">
                <a:solidFill>
                  <a:srgbClr val="242424"/>
                </a:solidFill>
                <a:effectLst/>
                <a:latin typeface="Segoe UI" panose="020B0502040204020203" pitchFamily="34" charset="0"/>
              </a:rPr>
              <a:t>ALT to 6: </a:t>
            </a:r>
            <a:r>
              <a:rPr lang="en-US" b="1" i="0">
                <a:solidFill>
                  <a:srgbClr val="242424"/>
                </a:solidFill>
                <a:effectLst/>
                <a:latin typeface="Segoe UI" panose="020B0502040204020203" pitchFamily="34" charset="0"/>
              </a:rPr>
              <a:t>AI benefits on Ex improve/compound over time: </a:t>
            </a:r>
            <a:r>
              <a:rPr lang="en-US" b="0" i="0">
                <a:solidFill>
                  <a:srgbClr val="242424"/>
                </a:solidFill>
                <a:effectLst/>
                <a:latin typeface="Segoe UI" panose="020B0502040204020203" pitchFamily="34" charset="0"/>
              </a:rPr>
              <a:t>There is up to </a:t>
            </a:r>
            <a:r>
              <a:rPr lang="en-US" b="0"/>
              <a:t>20-30% higher sentiment on learning, thrive and performance after 6 vs 3 months of copilot usage.</a:t>
            </a:r>
            <a:endParaRPr lang="en-US" b="1" i="0"/>
          </a:p>
          <a:p>
            <a:endParaRPr lang="en-US"/>
          </a:p>
          <a:p>
            <a:endParaRPr lang="en-US"/>
          </a:p>
          <a:p>
            <a:r>
              <a:rPr lang="en-US"/>
              <a:t>-----</a:t>
            </a:r>
          </a:p>
          <a:p>
            <a:r>
              <a:rPr lang="en-US"/>
              <a:t>Alt: </a:t>
            </a:r>
          </a:p>
          <a:p>
            <a:pPr marL="171450" indent="-171450">
              <a:buFont typeface="Calibri"/>
              <a:buChar char="-"/>
            </a:pPr>
            <a:r>
              <a:rPr lang="en-US"/>
              <a:t>Super users are highly connected and collaborate extensively [ADS/BVA study]* </a:t>
            </a:r>
          </a:p>
          <a:p>
            <a:pPr marL="171450" indent="-171450">
              <a:buFont typeface="Calibri"/>
              <a:buChar char="-"/>
            </a:pPr>
            <a:r>
              <a:rPr lang="en-US"/>
              <a:t>Synchronous, social learning creates a contagion effect [HRBI/ Alexia +Marketing/Viva impact data] </a:t>
            </a:r>
          </a:p>
          <a:p>
            <a:pPr marL="171450" indent="-171450">
              <a:buFont typeface="Calibri"/>
              <a:buChar char="-"/>
            </a:pPr>
            <a:r>
              <a:rPr lang="en-US"/>
              <a:t>Confidence in copilot increases satisfaction [ADS] </a:t>
            </a:r>
          </a:p>
          <a:p>
            <a:pPr marL="171450" indent="-171450">
              <a:buFont typeface="Calibri"/>
              <a:buChar char="-"/>
            </a:pPr>
            <a:r>
              <a:rPr lang="en-US"/>
              <a:t>Copilot usage reduces time on emails and meetings [ADS] *</a:t>
            </a:r>
          </a:p>
          <a:p>
            <a:pPr marL="171450" indent="-171450">
              <a:buFont typeface="Calibri"/>
              <a:buChar char="-"/>
            </a:pPr>
            <a:r>
              <a:rPr lang="en-US"/>
              <a:t>Ex benefits of AI increased over time better sentiment outcomes at 6 vs 3 months [HRBI] // There is an adoption acceleration point at 12-16 weekly copilot action [ADS]</a:t>
            </a:r>
          </a:p>
          <a:p>
            <a:pPr marL="171450" indent="-171450">
              <a:buFont typeface="Calibri"/>
              <a:buChar char="-"/>
            </a:pPr>
            <a:r>
              <a:rPr lang="en-US"/>
              <a:t>Uninterrupted time is an important driver of AI learning sentiment [HRBI] </a:t>
            </a:r>
          </a:p>
          <a:p>
            <a:pPr marL="171450" indent="-171450">
              <a:buFont typeface="Calibri"/>
              <a:buChar char="-"/>
            </a:pPr>
            <a:r>
              <a:rPr lang="en-US"/>
              <a:t>Manager and team usage fuels broader adoption [HRBI] / Manager and leader usage is critical to adoption [Alexia/Marketing]</a:t>
            </a:r>
          </a:p>
          <a:p>
            <a:pPr marL="171450" indent="-171450">
              <a:buFont typeface="Calibri"/>
              <a:buChar char="-"/>
            </a:pPr>
            <a:r>
              <a:rPr lang="en-US"/>
              <a:t>AI usage isn’t binary, frequency, depth and breadth matter [HRBI/BVA/PS] meaning its not about simply whether they use it or not but how often, how many interactions and across how many tasks/apps gives insight to various patterns of value usage</a:t>
            </a:r>
          </a:p>
          <a:p>
            <a:pPr marL="171450" indent="-171450">
              <a:buFont typeface="Calibri"/>
              <a:buChar char="-"/>
            </a:pPr>
            <a:r>
              <a:rPr lang="en-US"/>
              <a:t>AI Mastery = Time + Practice [HRBI] </a:t>
            </a:r>
          </a:p>
          <a:p>
            <a:pPr marL="171450" indent="-171450">
              <a:buFont typeface="Calibri"/>
              <a:buChar char="-"/>
            </a:pPr>
            <a:r>
              <a:rPr lang="en-US"/>
              <a:t>Increase in MAU when measuring and monitoring copilot usage [ Viva impact on copilot Jan 118% (Vs 57%) MAU growth when using copilot dashboard)</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US"/>
              <a:t>Increase in MAU when leveraging social communities (copilot community) and learning academies (copilot academy) [ Viva impact on copilot 21% (Vs 17%) MAU growth for community and 41% (vs36%) for copilot academy]</a:t>
            </a:r>
          </a:p>
          <a:p>
            <a:pPr marL="171450" indent="-171450">
              <a:buFont typeface="Calibri"/>
              <a:buChar char="-"/>
            </a:pPr>
            <a:endParaRPr lang="en-US"/>
          </a:p>
        </p:txBody>
      </p:sp>
      <p:sp>
        <p:nvSpPr>
          <p:cNvPr id="4" name="Slide Number Placeholder 3">
            <a:extLst>
              <a:ext uri="{FF2B5EF4-FFF2-40B4-BE49-F238E27FC236}">
                <a16:creationId xmlns:a16="http://schemas.microsoft.com/office/drawing/2014/main" id="{3084E39A-96B6-7FB0-1FA2-5E0E64ACA6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C08E8-D872-4FE8-B916-856480B431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995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64AF-D296-33D3-5D50-7584692C4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CE725-49B4-E37A-E513-6C63BF9C7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21B8F-DA6C-55C8-5A57-EF5F98AE2B4D}"/>
              </a:ext>
            </a:extLst>
          </p:cNvPr>
          <p:cNvSpPr>
            <a:spLocks noGrp="1"/>
          </p:cNvSpPr>
          <p:nvPr>
            <p:ph type="body" idx="1"/>
          </p:nvPr>
        </p:nvSpPr>
        <p:spPr/>
        <p:txBody>
          <a:bodyPr/>
          <a:lstStyle/>
          <a:p>
            <a:pPr>
              <a:defRPr/>
            </a:pPr>
            <a:r>
              <a:rPr lang="en-US" dirty="0">
                <a:solidFill>
                  <a:srgbClr val="000000"/>
                </a:solidFill>
                <a:highlight>
                  <a:srgbClr val="F4F3F5"/>
                </a:highlight>
                <a:latin typeface="Segoe UI"/>
                <a:cs typeface="Segoe UI"/>
              </a:rPr>
              <a:t>However, despite it's widespread usage, leaders are uncertain on how to get the most out of their AI investments or </a:t>
            </a:r>
            <a:r>
              <a:rPr lang="en-US" dirty="0" err="1">
                <a:solidFill>
                  <a:srgbClr val="000000"/>
                </a:solidFill>
                <a:highlight>
                  <a:srgbClr val="F4F3F5"/>
                </a:highlight>
                <a:latin typeface="Segoe UI"/>
                <a:cs typeface="Segoe UI"/>
              </a:rPr>
              <a:t>quanitfy</a:t>
            </a:r>
            <a:r>
              <a:rPr lang="en-US" dirty="0">
                <a:solidFill>
                  <a:srgbClr val="000000"/>
                </a:solidFill>
                <a:highlight>
                  <a:srgbClr val="F4F3F5"/>
                </a:highlight>
                <a:latin typeface="Segoe UI"/>
                <a:cs typeface="Segoe UI"/>
              </a:rPr>
              <a:t> the value</a:t>
            </a:r>
            <a:endParaRPr lang="en-US" dirty="0"/>
          </a:p>
        </p:txBody>
      </p:sp>
      <p:sp>
        <p:nvSpPr>
          <p:cNvPr id="4" name="Header Placeholder 3">
            <a:extLst>
              <a:ext uri="{FF2B5EF4-FFF2-40B4-BE49-F238E27FC236}">
                <a16:creationId xmlns:a16="http://schemas.microsoft.com/office/drawing/2014/main" id="{C80FFDAC-E031-7BDB-AF53-C08A1D65AE9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DFFC6A2-2DF5-AFE1-F123-33C57F56E39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9CCCE92-0F8D-0868-794E-B490D7EE66DF}"/>
              </a:ext>
            </a:extLst>
          </p:cNvPr>
          <p:cNvSpPr>
            <a:spLocks noGrp="1"/>
          </p:cNvSpPr>
          <p:nvPr>
            <p:ph type="dt" idx="1"/>
          </p:nvPr>
        </p:nvSpPr>
        <p:spPr/>
        <p:txBody>
          <a:bodyPr/>
          <a:lstStyle/>
          <a:p>
            <a:fld id="{386CE63F-9E7F-4C04-9D0D-FCA25A8E9E86}" type="datetime8">
              <a:rPr lang="en-US" smtClean="0"/>
              <a:t>5/12/2025 11:37 AM</a:t>
            </a:fld>
            <a:endParaRPr lang="en-US"/>
          </a:p>
        </p:txBody>
      </p:sp>
      <p:sp>
        <p:nvSpPr>
          <p:cNvPr id="7" name="Slide Number Placeholder 6">
            <a:extLst>
              <a:ext uri="{FF2B5EF4-FFF2-40B4-BE49-F238E27FC236}">
                <a16:creationId xmlns:a16="http://schemas.microsoft.com/office/drawing/2014/main" id="{DA9E3BAB-BD9C-EDC7-A9D9-7BBA08D109BF}"/>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16342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with adoption, the Copilot Readiness Hub is an open one stop shop for content, organized by role for your Copilot for Microsoft 365 journey.  </a:t>
            </a:r>
          </a:p>
          <a:p>
            <a:endParaRPr lang="en-US"/>
          </a:p>
          <a:p>
            <a:r>
              <a:rPr lang="en-US" dirty="0"/>
              <a:t>You can use its recommendations to prepare and plan for your deployment, create a user experience strategy as I’ve presented today, and an adoption plan. </a:t>
            </a:r>
          </a:p>
          <a:p>
            <a:endParaRPr lang="en-US"/>
          </a:p>
          <a:p>
            <a:r>
              <a:rPr lang="en-US" dirty="0"/>
              <a:t>And as Copilot continues to evolve, keep coming back for new content that is published regularly.  </a:t>
            </a:r>
          </a:p>
          <a:p>
            <a:endParaRPr lang="en-US"/>
          </a:p>
          <a:p>
            <a:r>
              <a:rPr lang="en-US" dirty="0"/>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a:lnSpc>
                <a:spcPct val="119400"/>
              </a:lnSpc>
              <a:spcBef>
                <a:spcPts val="90"/>
              </a:spcBef>
            </a:pPr>
            <a:r>
              <a:rPr lang="en-US" sz="1200" kern="0" spc="-10" noProof="0">
                <a:solidFill>
                  <a:schemeClr val="bg1"/>
                </a:solidFill>
                <a:latin typeface="Segoe Sans Display" pitchFamily="2" charset="0"/>
                <a:cs typeface="Segoe Sans Display" pitchFamily="2" charset="0"/>
              </a:rPr>
              <a:t>Once implementation has started – typically after sufficient Copilot communications, access to resources, and training have been provided - it is now critical </a:t>
            </a:r>
            <a:r>
              <a:rPr lang="en-US" sz="1200" kern="0" spc="-10">
                <a:solidFill>
                  <a:schemeClr val="bg1"/>
                </a:solidFill>
                <a:latin typeface="Segoe Sans Display" pitchFamily="2" charset="0"/>
                <a:cs typeface="Segoe Sans Display" pitchFamily="2" charset="0"/>
              </a:rPr>
              <a:t>to </a:t>
            </a:r>
            <a:r>
              <a:rPr lang="en-US" sz="1200" b="1" kern="0" spc="-10">
                <a:solidFill>
                  <a:schemeClr val="bg1"/>
                </a:solidFill>
                <a:latin typeface="Segoe Sans Display" pitchFamily="2" charset="0"/>
                <a:cs typeface="Segoe Sans Display" pitchFamily="2" charset="0"/>
              </a:rPr>
              <a:t>assess </a:t>
            </a:r>
            <a:r>
              <a:rPr lang="en-US" sz="1200" b="1" kern="0" spc="-10" noProof="0">
                <a:solidFill>
                  <a:schemeClr val="bg1"/>
                </a:solidFill>
                <a:latin typeface="Segoe Sans Display" pitchFamily="2" charset="0"/>
                <a:cs typeface="Segoe Sans Display" pitchFamily="2" charset="0"/>
              </a:rPr>
              <a:t>how well </a:t>
            </a:r>
            <a:r>
              <a:rPr lang="en-US" sz="1200" b="1" kern="0" spc="-10">
                <a:solidFill>
                  <a:schemeClr val="bg1"/>
                </a:solidFill>
                <a:latin typeface="Segoe Sans Display" pitchFamily="2" charset="0"/>
                <a:cs typeface="Segoe Sans Display" pitchFamily="2" charset="0"/>
              </a:rPr>
              <a:t>target groups are embracing and incorporating Copilot in their work</a:t>
            </a:r>
            <a:r>
              <a:rPr lang="en-US" sz="1200" kern="0" spc="-10">
                <a:solidFill>
                  <a:schemeClr val="bg1"/>
                </a:solidFill>
                <a:latin typeface="Segoe Sans Display" pitchFamily="2" charset="0"/>
                <a:cs typeface="Segoe Sans Display" pitchFamily="2" charset="0"/>
              </a:rPr>
              <a:t>. </a:t>
            </a:r>
          </a:p>
          <a:p>
            <a:pPr marL="12700" marR="5080">
              <a:lnSpc>
                <a:spcPct val="119400"/>
              </a:lnSpc>
              <a:spcBef>
                <a:spcPts val="90"/>
              </a:spcBef>
            </a:pPr>
            <a:r>
              <a:rPr lang="en-US" sz="1200" kern="0" spc="-10">
                <a:solidFill>
                  <a:schemeClr val="bg1"/>
                </a:solidFill>
                <a:latin typeface="Segoe Sans Display" pitchFamily="2" charset="0"/>
                <a:cs typeface="Segoe Sans Display" pitchFamily="2" charset="0"/>
              </a:rPr>
              <a:t>Timely Adoption measurements help the organization adjust its approach and support to increase chances of success. This includes recognizing, rewarding, and amplifying best practices that align with adoption goals at all levels.</a:t>
            </a:r>
          </a:p>
          <a:p>
            <a:endParaRPr lang="en-US"/>
          </a:p>
          <a:p>
            <a:r>
              <a:rPr lang="en-US"/>
              <a:t>Some Considerations to discuss with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For Insights </a:t>
            </a:r>
            <a:r>
              <a:rPr lang="en-US"/>
              <a:t>– </a:t>
            </a:r>
            <a:r>
              <a:rPr lang="en-US" sz="1200" kern="0">
                <a:latin typeface="Segoe Sans Display" pitchFamily="2" charset="0"/>
                <a:cs typeface="Segoe Sans Display" pitchFamily="2" charset="0"/>
              </a:rPr>
              <a:t>When reviewing Insights adoption metrics, customers may find that Copilot uptake is slower for certain user cohorts at first. Rather than re-assign their Copilot licenses, instead, consider sending out a Pulse survey to understand points of resistance and how to support those who may need more help. Creating new behaviors takes time and re-assigning licenses too early can be detrimental to building lasting Copilot habits.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For Glint </a:t>
            </a:r>
            <a:r>
              <a:rPr lang="en-US"/>
              <a:t>– </a:t>
            </a:r>
            <a:r>
              <a:rPr lang="en-US" sz="1200" kern="0">
                <a:latin typeface="Segoe Sans Display" pitchFamily="2" charset="0"/>
                <a:cs typeface="Segoe Sans Display" pitchFamily="2" charset="0"/>
              </a:rPr>
              <a:t>As cohort group usage picks up and is approaching your Copilot adoption goals over time, consider switching out some or all your readiness questions in Glint with adoption questions. Think about collecting responses to Glint adoption questions over a few timepoints to monitor and examine overall workforce Copilot sentiment trends.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For Pulse </a:t>
            </a:r>
            <a:r>
              <a:rPr lang="en-US"/>
              <a:t>- </a:t>
            </a:r>
            <a:r>
              <a:rPr lang="en-US" sz="1200" kern="0">
                <a:latin typeface="Segoe Sans Display" pitchFamily="2" charset="0"/>
                <a:cs typeface="Segoe Sans Display" pitchFamily="2" charset="0"/>
              </a:rPr>
              <a:t>Findings collected with Pulse will only be visible to the person sending out the survey. If you decide to empower several local change champions to use Pulse, remember you will not get a centralized or aggregated view. Rather than keeping critical employee feedback siloed, think about how you might encourage local change champions to share out these local adoption insights and needs more broadly across cohorts to facilitate Copilot implementation at scale.</a:t>
            </a: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6AF913-93F5-BE48-994F-1D932BE914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9858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8374D-DF88-C70F-F04E-7883CED3D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7298B-B559-6FE4-6636-CB7C4AB10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EA782-6E50-8BA1-BBB1-975299D27528}"/>
              </a:ext>
            </a:extLst>
          </p:cNvPr>
          <p:cNvSpPr>
            <a:spLocks noGrp="1"/>
          </p:cNvSpPr>
          <p:nvPr>
            <p:ph type="body" idx="1"/>
          </p:nvPr>
        </p:nvSpPr>
        <p:spPr/>
        <p:txBody>
          <a:bodyPr/>
          <a:lstStyle/>
          <a:p>
            <a:pPr marL="12700" marR="5080">
              <a:lnSpc>
                <a:spcPct val="119400"/>
              </a:lnSpc>
              <a:spcBef>
                <a:spcPts val="90"/>
              </a:spcBef>
            </a:pPr>
            <a:r>
              <a:rPr lang="en-US" sz="1200" kern="0" spc="-10" noProof="0">
                <a:solidFill>
                  <a:schemeClr val="bg1"/>
                </a:solidFill>
                <a:latin typeface="Segoe Sans Display" pitchFamily="2" charset="0"/>
                <a:cs typeface="Segoe Sans Display" pitchFamily="2" charset="0"/>
              </a:rPr>
              <a:t>Once a given target group has had sufficient time to upskill, adjust to, and adopt Copilot changes, the organization can begin measuring the “Impact” of Copilot implementation for that team. As different cohorts will reach this point at different times, measuring impact will be an ongoing </a:t>
            </a:r>
            <a:r>
              <a:rPr lang="en-US" sz="1200" kern="0" spc="-10">
                <a:solidFill>
                  <a:schemeClr val="bg1"/>
                </a:solidFill>
                <a:latin typeface="Segoe Sans Display" pitchFamily="2" charset="0"/>
                <a:cs typeface="Segoe Sans Display" pitchFamily="2" charset="0"/>
              </a:rPr>
              <a:t>activity. </a:t>
            </a:r>
            <a:r>
              <a:rPr lang="en-US" sz="1200" b="1" kern="0" spc="-10" noProof="0">
                <a:solidFill>
                  <a:schemeClr val="bg1"/>
                </a:solidFill>
                <a:latin typeface="Segoe Sans Display" pitchFamily="2" charset="0"/>
                <a:cs typeface="Segoe Sans Display" pitchFamily="2" charset="0"/>
              </a:rPr>
              <a:t>Measuring Impact includes assessing outcomes like satisfaction, creativity, and productivity improvements at the job role level, process efficiency gains and KPIs at the functional level, and value created, return on investment, and other important business goals at the enterprise level</a:t>
            </a:r>
            <a:r>
              <a:rPr lang="en-US" sz="1200" kern="0" spc="-10" noProof="0">
                <a:solidFill>
                  <a:schemeClr val="bg1"/>
                </a:solidFill>
                <a:latin typeface="Segoe Sans Display" pitchFamily="2" charset="0"/>
                <a:cs typeface="Segoe Sans Display" pitchFamily="2" charset="0"/>
              </a:rPr>
              <a:t>. </a:t>
            </a:r>
          </a:p>
          <a:p>
            <a:pPr marL="12700" marR="5080">
              <a:lnSpc>
                <a:spcPct val="119400"/>
              </a:lnSpc>
              <a:spcBef>
                <a:spcPts val="90"/>
              </a:spcBef>
            </a:pPr>
            <a:endParaRPr lang="en-US" sz="1200" kern="0" spc="-10" noProof="0">
              <a:solidFill>
                <a:schemeClr val="bg1"/>
              </a:solidFill>
              <a:latin typeface="Segoe Sans Display" pitchFamily="2" charset="0"/>
              <a:cs typeface="Segoe Sans Display" pitchFamily="2" charset="0"/>
            </a:endParaRPr>
          </a:p>
          <a:p>
            <a:pPr marL="12700" marR="5080">
              <a:lnSpc>
                <a:spcPct val="119400"/>
              </a:lnSpc>
              <a:spcBef>
                <a:spcPts val="90"/>
              </a:spcBef>
            </a:pPr>
            <a:r>
              <a:rPr lang="en-US" sz="1200" kern="0" spc="-10" noProof="0">
                <a:solidFill>
                  <a:schemeClr val="bg1"/>
                </a:solidFill>
                <a:latin typeface="Segoe Sans Display" pitchFamily="2" charset="0"/>
                <a:cs typeface="Segoe Sans Display" pitchFamily="2" charset="0"/>
              </a:rPr>
              <a:t>The Copilot implementation journey involves agility and iteration that will continue to change at a rapid pace. </a:t>
            </a:r>
            <a:r>
              <a:rPr lang="en-US" sz="1200" b="1" kern="0" spc="-10" noProof="0">
                <a:solidFill>
                  <a:schemeClr val="bg1"/>
                </a:solidFill>
                <a:latin typeface="Segoe Sans Display" pitchFamily="2" charset="0"/>
                <a:cs typeface="Segoe Sans Display" pitchFamily="2" charset="0"/>
              </a:rPr>
              <a:t>Various goals and desired outcomes may evolve over time requiring a continuous measurement approach to assess impact across multiple time horizons</a:t>
            </a:r>
            <a:r>
              <a:rPr lang="en-US" sz="1200" kern="0" spc="-10" noProof="0">
                <a:solidFill>
                  <a:schemeClr val="bg1"/>
                </a:solidFill>
                <a:latin typeface="Segoe Sans Display" pitchFamily="2" charset="0"/>
                <a:cs typeface="Segoe Sans Display" pitchFamily="2" charset="0"/>
              </a:rPr>
              <a:t> given team, functional, and organizational objectives</a:t>
            </a:r>
            <a:r>
              <a:rPr lang="en-US" sz="1200" kern="0" spc="-10">
                <a:solidFill>
                  <a:schemeClr val="bg1"/>
                </a:solidFill>
                <a:latin typeface="Segoe Sans Display" pitchFamily="2" charset="0"/>
                <a:cs typeface="Segoe Sans Display" pitchFamily="2" charset="0"/>
              </a:rPr>
              <a:t>. As the Copilot journey unfolds, customers should monitor impact at various levels in the organization to identify lessons learned that accelerate adoption and optimize intended outcomes.</a:t>
            </a:r>
          </a:p>
          <a:p>
            <a:endParaRPr lang="en-US"/>
          </a:p>
          <a:p>
            <a:r>
              <a:rPr lang="en-US"/>
              <a:t>Some Considerations to discuss with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Insights – </a:t>
            </a:r>
            <a:r>
              <a:rPr lang="en-US" sz="1200">
                <a:latin typeface="Segoe Sans Display" pitchFamily="2" charset="0"/>
                <a:cs typeface="Segoe Sans Display" pitchFamily="2" charset="0"/>
              </a:rPr>
              <a:t>Comparing Copilot's impact across different functions might help customers </a:t>
            </a:r>
            <a:r>
              <a:rPr lang="en-US" sz="1200" b="1">
                <a:latin typeface="Segoe Sans Display" pitchFamily="2" charset="0"/>
                <a:cs typeface="Segoe Sans Display" pitchFamily="2" charset="0"/>
              </a:rPr>
              <a:t>customize Copilot implementation plans and their measurements to ensure maximum value by job role and process</a:t>
            </a:r>
            <a:r>
              <a:rPr lang="en-US" sz="1200">
                <a:latin typeface="Segoe Sans Display" pitchFamily="2" charset="0"/>
                <a:cs typeface="Segoe Sans Display" pitchFamily="2" charset="0"/>
              </a:rPr>
              <a:t>. </a:t>
            </a:r>
            <a:r>
              <a:rPr lang="en-US" sz="1200" noProof="0">
                <a:latin typeface="Segoe Sans Display" pitchFamily="2" charset="0"/>
                <a:ea typeface="Segoe UI" pitchFamily="34" charset="0"/>
                <a:cs typeface="Segoe Sans Display" pitchFamily="2" charset="0"/>
              </a:rPr>
              <a:t>However, be careful not to make </a:t>
            </a:r>
            <a:r>
              <a:rPr lang="en-US" sz="1200">
                <a:latin typeface="Segoe Sans Display" pitchFamily="2" charset="0"/>
                <a:ea typeface="Segoe UI" pitchFamily="34" charset="0"/>
                <a:cs typeface="Segoe Sans Display" pitchFamily="2" charset="0"/>
              </a:rPr>
              <a:t>conclusions </a:t>
            </a:r>
            <a:r>
              <a:rPr lang="en-US" sz="1200" noProof="0">
                <a:latin typeface="Segoe Sans Display" pitchFamily="2" charset="0"/>
                <a:ea typeface="Segoe UI" pitchFamily="34" charset="0"/>
                <a:cs typeface="Segoe Sans Display" pitchFamily="2" charset="0"/>
              </a:rPr>
              <a:t>about a given cohort and/or use case </a:t>
            </a:r>
            <a:r>
              <a:rPr lang="en-US" sz="1200" b="1" noProof="0">
                <a:latin typeface="Segoe Sans Display" pitchFamily="2" charset="0"/>
                <a:ea typeface="Segoe UI" pitchFamily="34" charset="0"/>
                <a:cs typeface="Segoe Sans Display" pitchFamily="2" charset="0"/>
              </a:rPr>
              <a:t>without seeing sufficient long-term trends and patterns </a:t>
            </a:r>
            <a:r>
              <a:rPr lang="en-US" sz="1200" noProof="0">
                <a:latin typeface="Segoe Sans Display" pitchFamily="2" charset="0"/>
                <a:ea typeface="Segoe UI" pitchFamily="34" charset="0"/>
                <a:cs typeface="Segoe Sans Display" pitchFamily="2" charset="0"/>
              </a:rPr>
              <a:t>in the group’s data to be sure.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Glint – </a:t>
            </a:r>
            <a:r>
              <a:rPr lang="en-US" sz="1200" noProof="0">
                <a:solidFill>
                  <a:sysClr val="windowText" lastClr="000000"/>
                </a:solidFill>
                <a:latin typeface="Segoe Sans Display" pitchFamily="2" charset="0"/>
                <a:ea typeface="Segoe UI" pitchFamily="34" charset="0"/>
                <a:cs typeface="Segoe Sans Display" pitchFamily="2" charset="0"/>
              </a:rPr>
              <a:t>As different cohorts will have embraced Copilot at different rates, </a:t>
            </a:r>
            <a:r>
              <a:rPr lang="en-US" sz="1200" b="1" noProof="0">
                <a:solidFill>
                  <a:sysClr val="windowText" lastClr="000000"/>
                </a:solidFill>
                <a:latin typeface="Segoe Sans Display" pitchFamily="2" charset="0"/>
                <a:ea typeface="Segoe UI" pitchFamily="34" charset="0"/>
                <a:cs typeface="Segoe Sans Display" pitchFamily="2" charset="0"/>
              </a:rPr>
              <a:t>continue to leverage the Glint survey to measure enterprise-wide Copilot goal achievement and impact over multiple time horizons</a:t>
            </a:r>
            <a:r>
              <a:rPr lang="en-US" sz="1200" noProof="0">
                <a:solidFill>
                  <a:sysClr val="windowText" lastClr="000000"/>
                </a:solidFill>
                <a:latin typeface="Segoe Sans Display" pitchFamily="2" charset="0"/>
                <a:ea typeface="Segoe UI" pitchFamily="34" charset="0"/>
                <a:cs typeface="Segoe Sans Display" pitchFamily="2" charset="0"/>
              </a:rPr>
              <a:t>, rather than just one point-in-time. If not, customers may be missing critical sentiment trends and patterns about the Copilot implementation.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Pulse - </a:t>
            </a:r>
            <a:r>
              <a:rPr lang="en-US" sz="1200">
                <a:latin typeface="Segoe Sans Display" pitchFamily="2" charset="0"/>
                <a:cs typeface="Segoe Sans Display" pitchFamily="2" charset="0"/>
              </a:rPr>
              <a:t>Plan ahead and determine which impact measures you want </a:t>
            </a:r>
            <a:r>
              <a:rPr lang="en-US" sz="1200" b="1">
                <a:latin typeface="Segoe Sans Display" pitchFamily="2" charset="0"/>
                <a:cs typeface="Segoe Sans Display" pitchFamily="2" charset="0"/>
              </a:rPr>
              <a:t>aggregated across the enterprise using Glint</a:t>
            </a:r>
            <a:r>
              <a:rPr lang="en-US" sz="1200">
                <a:latin typeface="Segoe Sans Display" pitchFamily="2" charset="0"/>
                <a:cs typeface="Segoe Sans Display" pitchFamily="2" charset="0"/>
              </a:rPr>
              <a:t>, and which measures can be </a:t>
            </a:r>
            <a:r>
              <a:rPr lang="en-US" sz="1200" b="1">
                <a:latin typeface="Segoe Sans Display" pitchFamily="2" charset="0"/>
                <a:cs typeface="Segoe Sans Display" pitchFamily="2" charset="0"/>
              </a:rPr>
              <a:t>left at the local level using Pulse</a:t>
            </a:r>
            <a:r>
              <a:rPr lang="en-US" sz="1200">
                <a:latin typeface="Segoe Sans Display" pitchFamily="2" charset="0"/>
                <a:cs typeface="Segoe Sans Display" pitchFamily="2" charset="0"/>
              </a:rPr>
              <a:t>. For example, Pulse is great for change leaders, local champions, or managers to quickly assess the impact of their initiatives across teams and uncover learnings that can be immediately applied at scale.</a:t>
            </a:r>
          </a:p>
          <a:p>
            <a:endParaRPr lang="en-US"/>
          </a:p>
        </p:txBody>
      </p:sp>
      <p:sp>
        <p:nvSpPr>
          <p:cNvPr id="4" name="Slide Number Placeholder 3">
            <a:extLst>
              <a:ext uri="{FF2B5EF4-FFF2-40B4-BE49-F238E27FC236}">
                <a16:creationId xmlns:a16="http://schemas.microsoft.com/office/drawing/2014/main" id="{D25594EB-1451-1A4E-E6A3-D32454601F8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6AF913-93F5-BE48-994F-1D932BE914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9085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800" b="0" i="0" u="none" strike="noStrike">
                <a:solidFill>
                  <a:srgbClr val="000000"/>
                </a:solidFill>
                <a:effectLst/>
                <a:latin typeface="Calibri" panose="020F0502020204030204" pitchFamily="34" charset="0"/>
              </a:rPr>
              <a:t>One thing is clear – energized/empowered employees are key to sustaining a competitive advantage for every organization; enabling companies to remain resilient amidst this uncertain business environment. </a:t>
            </a:r>
            <a:r>
              <a:rPr lang="en-US" sz="800" b="0" i="0">
                <a:solidFill>
                  <a:srgbClr val="444444"/>
                </a:solidFill>
                <a:effectLst/>
                <a:latin typeface="Calibri" panose="020F0502020204030204" pitchFamily="34" charset="0"/>
              </a:rPr>
              <a:t>​</a:t>
            </a:r>
          </a:p>
          <a:p>
            <a:pPr algn="l" rtl="0" fontAlgn="base"/>
            <a:r>
              <a:rPr lang="en-US" sz="800" b="0" i="0" u="none" strike="noStrike">
                <a:solidFill>
                  <a:srgbClr val="000000"/>
                </a:solidFill>
                <a:effectLst/>
                <a:latin typeface="Calibri" panose="020F0502020204030204" pitchFamily="34" charset="0"/>
              </a:rPr>
              <a:t> </a:t>
            </a:r>
            <a:r>
              <a:rPr lang="en-US" sz="800" b="0" i="0">
                <a:solidFill>
                  <a:srgbClr val="444444"/>
                </a:solidFill>
                <a:effectLst/>
                <a:latin typeface="Calibri" panose="020F0502020204030204" pitchFamily="34" charset="0"/>
              </a:rPr>
              <a:t>​</a:t>
            </a:r>
          </a:p>
          <a:p>
            <a:pPr algn="l" rtl="0" fontAlgn="base"/>
            <a:r>
              <a:rPr lang="en-US" sz="800" b="0" i="0" u="none" strike="noStrike">
                <a:solidFill>
                  <a:srgbClr val="000000"/>
                </a:solidFill>
                <a:effectLst/>
                <a:latin typeface="Calibri" panose="020F0502020204030204" pitchFamily="34" charset="0"/>
              </a:rPr>
              <a:t>Companies need a new approach. </a:t>
            </a:r>
            <a:r>
              <a:rPr lang="en-US" sz="800" b="0" i="0">
                <a:solidFill>
                  <a:srgbClr val="444444"/>
                </a:solidFill>
                <a:effectLst/>
                <a:latin typeface="Calibri" panose="020F0502020204030204" pitchFamily="34" charset="0"/>
              </a:rPr>
              <a:t>​</a:t>
            </a:r>
          </a:p>
          <a:p>
            <a:pPr algn="l" rtl="0" fontAlgn="base"/>
            <a:r>
              <a:rPr lang="en-US" sz="800" b="0" i="0" u="none" strike="noStrike">
                <a:solidFill>
                  <a:srgbClr val="000000"/>
                </a:solidFill>
                <a:effectLst/>
                <a:latin typeface="Calibri" panose="020F0502020204030204" pitchFamily="34" charset="0"/>
              </a:rPr>
              <a:t> </a:t>
            </a:r>
            <a:r>
              <a:rPr lang="en-US" sz="800" b="0" i="0">
                <a:solidFill>
                  <a:srgbClr val="444444"/>
                </a:solidFill>
                <a:effectLst/>
                <a:latin typeface="Calibri" panose="020F0502020204030204" pitchFamily="34" charset="0"/>
              </a:rPr>
              <a:t>​</a:t>
            </a:r>
          </a:p>
          <a:p>
            <a:pPr algn="l" rtl="0" fontAlgn="base"/>
            <a:r>
              <a:rPr lang="en-US" sz="800" b="0" i="0" u="none" strike="noStrike">
                <a:solidFill>
                  <a:srgbClr val="000000"/>
                </a:solidFill>
                <a:effectLst/>
                <a:latin typeface="Calibri" panose="020F0502020204030204" pitchFamily="34" charset="0"/>
              </a:rPr>
              <a:t>Leaders now more than ever need to balance employee interests with it takes to be successful, align people’s work around what matters/has impact, and a culture that activates the collective workforce for their peak performance and productivity that ultimately creates real business impact. </a:t>
            </a:r>
            <a:endParaRPr lang="en-US" sz="800" b="0" i="0">
              <a:solidFill>
                <a:srgbClr val="444444"/>
              </a:solidFill>
              <a:effectLst/>
              <a:latin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a:t>Microsoft’s cultural evolution is a prime example of how an organization of 200k+ employees leveraged a robust employee engagement strategy to foster a competitive advantage and ingrain a “growth mindset” culture.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367" rtl="0" eaLnBrk="1" fontAlgn="auto" latinLnBrk="0" hangingPunct="1">
              <a:lnSpc>
                <a:spcPct val="90000"/>
              </a:lnSpc>
              <a:spcBef>
                <a:spcPts val="0"/>
              </a:spcBef>
              <a:spcAft>
                <a:spcPts val="333"/>
              </a:spcAft>
              <a:buClrTx/>
              <a:buSzTx/>
              <a:buFontTx/>
              <a:buNone/>
              <a:tabLst/>
              <a:defRPr/>
            </a:pPr>
            <a:r>
              <a:rPr lang="en-US" sz="1000"/>
              <a:t>https://hbr.org/2022/06/why-microsoft-measures-employee-thriving-not-engagement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00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8290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rPr>
              <a:t>First, Microsoft Viva can help you communicate new initiatives and directions across your organization, connect leaders with employees, and enable employees to build communities and share their expertise. </a:t>
            </a:r>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Next, Microsoft Viva can help you enable employees with the skills, knowledge, and resources they need to achieve their goals and deliver impact. </a:t>
            </a:r>
          </a:p>
          <a:p>
            <a:pPr marL="0" marR="0">
              <a:spcBef>
                <a:spcPts val="0"/>
              </a:spcBef>
              <a:spcAft>
                <a:spcPts val="0"/>
              </a:spcAft>
            </a:pPr>
            <a:endParaRPr lang="en-US" sz="180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rPr>
              <a:t>And finally, Microsoft Viva delivers employee surveys and signals to help you understand how employees are feeling, as well as behavioral and collaboration analytics to understand how employees are working. This is not a one-step process. With Viva, you can create a feedback flywheel to continuously iterate and improve the way that work gets done.</a:t>
            </a:r>
          </a:p>
          <a:p>
            <a:pPr marL="0" marR="0">
              <a:spcBef>
                <a:spcPts val="0"/>
              </a:spcBef>
              <a:spcAft>
                <a:spcPts val="0"/>
              </a:spcAft>
            </a:pPr>
            <a:r>
              <a:rPr lang="en-US" sz="1800">
                <a:effectLst/>
                <a:latin typeface="Calibri" panose="020F0502020204030204" pitchFamily="34" charset="0"/>
              </a:rPr>
              <a:t> </a:t>
            </a:r>
          </a:p>
          <a:p>
            <a:pPr marL="0" marR="0">
              <a:spcBef>
                <a:spcPts val="0"/>
              </a:spcBef>
              <a:spcAft>
                <a:spcPts val="0"/>
              </a:spcAft>
            </a:pPr>
            <a:r>
              <a:rPr lang="en-US" sz="1800">
                <a:effectLst/>
                <a:latin typeface="Calibri" panose="020F0502020204030204" pitchFamily="34" charset="0"/>
              </a:rPr>
              <a:t>And best of all, Viva is built on Teams and Microsoft 365,  is easily customizable and extensible, and is enhanced with next-generation AI.</a:t>
            </a:r>
            <a:endParaRPr lang="en-US" sz="1200" b="0" i="0">
              <a:solidFill>
                <a:srgbClr val="000000"/>
              </a:solidFill>
              <a:effectLst/>
            </a:endParaRPr>
          </a:p>
          <a:p>
            <a:endParaRPr lang="en-US" sz="1200" b="0" i="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291E-1862-D543-B05D-F7CA8DE8415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1509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9A311-6020-F7D3-1E7C-444C5461E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43D14-524D-C81F-3D2E-09FA4EABE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DCF78-C122-FB71-063A-B0E302313ED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a:t>Our workplace analytics and employee feedback bundle brings together three powerful solutions to help listen, analyze, and empower managers, including: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Glint </a:t>
            </a:r>
            <a:r>
              <a:rPr lang="en-US" sz="900"/>
              <a:t>- Capture the voice of the employee and take action to improve engagement throughout the employee journey</a:t>
            </a:r>
            <a:r>
              <a:rPr lang="en-US" sz="900" b="1"/>
              <a:t> (org-wide surveying)</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Insights </a:t>
            </a:r>
            <a:r>
              <a:rPr lang="en-US" sz="900"/>
              <a:t>- Gain visibility into workplace patterns to streamline decision making and enhance business performance </a:t>
            </a:r>
            <a:r>
              <a:rPr lang="en-US" sz="900" b="1"/>
              <a:t>(workplace analytics)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1">
                <a:solidFill>
                  <a:srgbClr val="254252"/>
                </a:solidFill>
                <a:latin typeface="Segoe Pro Display" panose="020B0502040504020203" pitchFamily="34" charset="0"/>
              </a:rPr>
              <a:t>Viva Pulse </a:t>
            </a:r>
            <a:r>
              <a:rPr lang="en-US" sz="800">
                <a:solidFill>
                  <a:srgbClr val="254252"/>
                </a:solidFill>
                <a:latin typeface="Segoe Pro Display" panose="020B0502040504020203" pitchFamily="34" charset="0"/>
              </a:rPr>
              <a:t>- Empower managers to quickly solicit feedback from employees with pulses in Microsoft Teams and on the web </a:t>
            </a:r>
            <a:r>
              <a:rPr lang="en-US" sz="800" b="1"/>
              <a:t>(team pulses)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b="1"/>
          </a:p>
        </p:txBody>
      </p:sp>
      <p:sp>
        <p:nvSpPr>
          <p:cNvPr id="4" name="Header Placeholder 3">
            <a:extLst>
              <a:ext uri="{FF2B5EF4-FFF2-40B4-BE49-F238E27FC236}">
                <a16:creationId xmlns:a16="http://schemas.microsoft.com/office/drawing/2014/main" id="{CC1693C6-03EB-F8DC-1039-0D0CB1C4810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DCA2F3F-9F40-A69A-6573-18E13F57CD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BA360B-9BDE-9448-8742-5FF1EFF3A7B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11D8B27-F6E5-3F25-1F91-001FDC0FF0F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8736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t>Our data suggests a relationship between AI adoption and a positive employee experience.</a:t>
            </a:r>
          </a:p>
          <a:p>
            <a:pPr>
              <a:lnSpc>
                <a:spcPts val="1250"/>
              </a:lnSpc>
            </a:pPr>
            <a:r>
              <a:rPr lang="en-US"/>
              <a:t>Employee experience outcomes are much higher for people who have been fully provided gen AI tool access by their organization. This is especially true for the top Viva Glint measures of Employee Engagement: </a:t>
            </a:r>
            <a:r>
              <a:rPr lang="en-US" err="1"/>
              <a:t>eSat</a:t>
            </a:r>
            <a:r>
              <a:rPr lang="en-US"/>
              <a:t> (how happy are you working at your company) and Recommend (I am willing to recommend my company). We also know there is a large body of evidence showing the connection between people outcomes like employee engagement, and business outcomes like stock price. When we see better people outcomes, we tend to see better business outcomes. </a:t>
            </a:r>
            <a:r>
              <a:rPr lang="en-US">
                <a:hlinkClick r:id="rId3"/>
              </a:rPr>
              <a:t>The New Performance Equation in the Age of AI (microsoft.com)</a:t>
            </a:r>
            <a:r>
              <a:rPr lang="en-US"/>
              <a:t> (April, 2023)</a:t>
            </a:r>
          </a:p>
          <a:p>
            <a:pPr>
              <a:lnSpc>
                <a:spcPts val="1250"/>
              </a:lnSpc>
            </a:pPr>
            <a:endParaRPr lang="en-US"/>
          </a:p>
          <a:p>
            <a:pPr>
              <a:lnSpc>
                <a:spcPts val="1250"/>
              </a:lnSpc>
            </a:pPr>
            <a:r>
              <a:rPr lang="en-US"/>
              <a:t>In our research, these experiences also improves meaningfully with increased frequency of AI use – with those using AI more frequently also seeing better experience outcomes on productivity, resilience, and engagement.</a:t>
            </a:r>
          </a:p>
          <a:p>
            <a:pPr>
              <a:lnSpc>
                <a:spcPts val="1250"/>
              </a:lnSpc>
            </a:pPr>
            <a:endParaRPr lang="en-US"/>
          </a:p>
          <a:p>
            <a:r>
              <a:rPr lang="en-US"/>
              <a:t>The most compelling part? Our research has found three common pillars that define HPOs (Productive Teams, Resilient Businesses, and Engaged Employees). We see higher employee experience scores in those categories for employees who have full access to AI and are frequent users. </a:t>
            </a:r>
          </a:p>
          <a:p>
            <a:r>
              <a:rPr lang="en-US"/>
              <a:t>With these AI and employee experience relationships, it's no surprise that we also see HPOs are leading their peers in offering far more AI access to their employees and working toward broad adoption.</a:t>
            </a:r>
          </a:p>
          <a:p>
            <a:pPr>
              <a:lnSpc>
                <a:spcPts val="1250"/>
              </a:lnSpc>
            </a:pPr>
            <a:endParaRPr lang="en-US"/>
          </a:p>
          <a:p>
            <a:r>
              <a:rPr lang="en-US" b="1"/>
              <a:t>Note: </a:t>
            </a:r>
            <a:r>
              <a:rPr lang="en-US"/>
              <a:t>While tempting to assume a directionality, the only thing we can infer from this is that there is a relationship between AI usage and EX – meaning AI usage may drive better experiences or better experiences may drive these critical employee outcomes. </a:t>
            </a:r>
          </a:p>
          <a:p>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38</a:t>
            </a:fld>
            <a:endParaRPr lang="en-US"/>
          </a:p>
        </p:txBody>
      </p:sp>
    </p:spTree>
    <p:extLst>
      <p:ext uri="{BB962C8B-B14F-4D97-AF65-F5344CB8AC3E}">
        <p14:creationId xmlns:p14="http://schemas.microsoft.com/office/powerpoint/2010/main" val="377233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kern="100">
                <a:effectLst/>
                <a:latin typeface="Calibri" panose="020F0502020204030204" pitchFamily="34" charset="0"/>
                <a:ea typeface="Calibri" panose="020F0502020204030204" pitchFamily="34" charset="0"/>
                <a:cs typeface="Arial" panose="020B0604020202020204" pitchFamily="34" charset="0"/>
              </a:rPr>
              <a:t>Our Microsoft Viva People Science Team recently studied 226 organizations with more than 3 million employees over the past year. All 226 are public companies on U.S. financial exchanges.  </a:t>
            </a:r>
          </a:p>
          <a:p>
            <a:pPr marL="0" marR="0">
              <a:spcBef>
                <a:spcPts val="0"/>
              </a:spcBef>
              <a:spcAft>
                <a:spcPts val="0"/>
              </a:spcAft>
            </a:pPr>
            <a:r>
              <a:rPr lang="en-US" sz="900" kern="10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900" kern="100">
                <a:effectLst/>
                <a:latin typeface="Calibri" panose="020F0502020204030204" pitchFamily="34" charset="0"/>
                <a:ea typeface="Calibri" panose="020F0502020204030204" pitchFamily="34" charset="0"/>
                <a:cs typeface="Arial" panose="020B0604020202020204" pitchFamily="34" charset="0"/>
              </a:rPr>
              <a:t>We looked at how their employee engagement scores correlate with the firms financial performance. And what we found was striking:</a:t>
            </a:r>
          </a:p>
          <a:p>
            <a:pPr marL="0" marR="0">
              <a:spcBef>
                <a:spcPts val="0"/>
              </a:spcBef>
              <a:spcAft>
                <a:spcPts val="0"/>
              </a:spcAft>
            </a:pPr>
            <a:r>
              <a:rPr lang="en-US" sz="900" kern="10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900" b="1" kern="100">
                <a:effectLst/>
                <a:latin typeface="Calibri" panose="020F0502020204030204" pitchFamily="34" charset="0"/>
                <a:ea typeface="Calibri" panose="020F0502020204030204" pitchFamily="34" charset="0"/>
                <a:cs typeface="Arial" panose="020B0604020202020204" pitchFamily="34" charset="0"/>
              </a:rPr>
              <a:t>Companies with the most engaged employees performed twice as well financially as those with low engaged employees. </a:t>
            </a:r>
          </a:p>
          <a:p>
            <a:pPr marL="0" marR="0">
              <a:spcBef>
                <a:spcPts val="0"/>
              </a:spcBef>
              <a:spcAft>
                <a:spcPts val="0"/>
              </a:spcAft>
            </a:pPr>
            <a:r>
              <a:rPr lang="en-US" sz="900" b="1" kern="10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900" b="1" kern="100">
                <a:effectLst/>
                <a:latin typeface="Calibri" panose="020F0502020204030204" pitchFamily="34" charset="0"/>
                <a:ea typeface="Calibri" panose="020F0502020204030204" pitchFamily="34" charset="0"/>
                <a:cs typeface="Arial" panose="020B0604020202020204" pitchFamily="34" charset="0"/>
              </a:rPr>
              <a:t>2022 was a tough year for the global stock market.</a:t>
            </a:r>
          </a:p>
          <a:p>
            <a:pPr marL="0" marR="0">
              <a:spcBef>
                <a:spcPts val="0"/>
              </a:spcBef>
              <a:spcAft>
                <a:spcPts val="0"/>
              </a:spcAft>
            </a:pPr>
            <a:r>
              <a:rPr lang="en-US" sz="900" b="1" kern="100">
                <a:effectLst/>
                <a:latin typeface="Calibri" panose="020F0502020204030204" pitchFamily="34" charset="0"/>
                <a:ea typeface="Calibri" panose="020F0502020204030204" pitchFamily="34" charset="0"/>
                <a:cs typeface="Arial" panose="020B0604020202020204" pitchFamily="34" charset="0"/>
              </a:rPr>
              <a:t> </a:t>
            </a:r>
          </a:p>
          <a:p>
            <a:r>
              <a:rPr lang="en-US" sz="900" b="1">
                <a:effectLst/>
                <a:latin typeface="Calibri" panose="020F0502020204030204" pitchFamily="34" charset="0"/>
                <a:ea typeface="Calibri" panose="020F0502020204030204" pitchFamily="34" charset="0"/>
                <a:cs typeface="Arial" panose="020B0604020202020204" pitchFamily="34" charset="0"/>
              </a:rPr>
              <a:t>Yet the highly engaged organizations were higher performing, more resilient, and less vulnerable to unfavorable market conditions. </a:t>
            </a:r>
          </a:p>
          <a:p>
            <a:endParaRPr lang="en-US" sz="900">
              <a:effectLst/>
              <a:latin typeface="Calibri" panose="020F0502020204030204" pitchFamily="34" charset="0"/>
              <a:ea typeface="Calibri" panose="020F0502020204030204" pitchFamily="34" charset="0"/>
              <a:cs typeface="Arial" panose="020B0604020202020204" pitchFamily="34" charset="0"/>
            </a:endParaRPr>
          </a:p>
          <a:p>
            <a:r>
              <a:rPr lang="en-US" sz="900">
                <a:effectLst/>
                <a:latin typeface="Calibri" panose="020F0502020204030204" pitchFamily="34" charset="0"/>
                <a:ea typeface="Calibri" panose="020F0502020204030204" pitchFamily="34" charset="0"/>
                <a:cs typeface="Arial" panose="020B0604020202020204" pitchFamily="34" charset="0"/>
              </a:rPr>
              <a:t>______________________________________________________________________</a:t>
            </a:r>
          </a:p>
          <a:p>
            <a:endParaRPr lang="en-US" sz="9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b="1">
                <a:effectLst/>
                <a:latin typeface="Calibri" panose="020F0502020204030204" pitchFamily="34" charset="0"/>
              </a:rPr>
              <a:t>Note to sellers on interpreting this chart</a:t>
            </a:r>
            <a:r>
              <a:rPr lang="en-US" sz="900">
                <a:effectLst/>
                <a:latin typeface="Calibri" panose="020F0502020204030204" pitchFamily="34" charset="0"/>
              </a:rPr>
              <a:t>: </a:t>
            </a:r>
          </a:p>
          <a:p>
            <a:pPr marL="0" marR="0">
              <a:spcBef>
                <a:spcPts val="0"/>
              </a:spcBef>
              <a:spcAft>
                <a:spcPts val="0"/>
              </a:spcAft>
            </a:pPr>
            <a:endParaRPr lang="en-US" sz="900">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900">
                <a:effectLst/>
                <a:latin typeface="Calibri" panose="020F0502020204030204" pitchFamily="34" charset="0"/>
              </a:rPr>
              <a:t>The left axis reflects the dollar value over time if you invested $10,000 spread across the most/least engaged companies at the start of 2022. In other words, how would the value of that investment have changed over the course of 2022? </a:t>
            </a:r>
          </a:p>
          <a:p>
            <a:pPr marL="285750" marR="0" indent="-285750">
              <a:spcBef>
                <a:spcPts val="0"/>
              </a:spcBef>
              <a:spcAft>
                <a:spcPts val="0"/>
              </a:spcAft>
              <a:buFont typeface="Arial" panose="020B0604020202020204" pitchFamily="34" charset="0"/>
              <a:buChar char="•"/>
            </a:pPr>
            <a:r>
              <a:rPr lang="en-US" sz="900">
                <a:effectLst/>
                <a:latin typeface="Calibri" panose="020F0502020204030204" pitchFamily="34" charset="0"/>
              </a:rPr>
              <a:t>The -15% / -35% are the percentage change in that dollar value over the course of 2022 (for example, if you invested $10K at the start of the year, it would have become $8.5K if invested across high engaged companies, but only $6.5K if invested in the least engaged ones).</a:t>
            </a:r>
          </a:p>
          <a:p>
            <a:pPr marL="285750" marR="0" indent="-285750">
              <a:spcBef>
                <a:spcPts val="0"/>
              </a:spcBef>
              <a:spcAft>
                <a:spcPts val="0"/>
              </a:spcAft>
              <a:buFont typeface="Arial" panose="020B0604020202020204" pitchFamily="34" charset="0"/>
              <a:buChar char="•"/>
            </a:pPr>
            <a:r>
              <a:rPr lang="en-US" sz="900">
                <a:effectLst/>
                <a:latin typeface="Calibri" panose="020F0502020204030204" pitchFamily="34" charset="0"/>
              </a:rPr>
              <a:t>The entire market suffered in 2022; the S&amp;P500 declined 20%. Although preferred framing would be engagement = increase, not decrease, we have to anchor this story in what happens during challenging economic times, not what happens in a typical economic year or bull market. </a:t>
            </a:r>
          </a:p>
          <a:p>
            <a:pPr marL="285750" marR="0" indent="-285750">
              <a:spcBef>
                <a:spcPts val="0"/>
              </a:spcBef>
              <a:spcAft>
                <a:spcPts val="0"/>
              </a:spcAft>
              <a:buFont typeface="Arial" panose="020B0604020202020204" pitchFamily="34" charset="0"/>
              <a:buChar char="•"/>
            </a:pPr>
            <a:r>
              <a:rPr lang="en-US" sz="900">
                <a:effectLst/>
                <a:latin typeface="Calibri" panose="020F0502020204030204" pitchFamily="34" charset="0"/>
              </a:rPr>
              <a:t>Highly-engaged organizations performed better not only than low-engaged orgs, but also better than the average organization (using S&amp;P500 as a proxy for ‘average’), independent of whether there’s a ‘-‘ sign in front of the total return or not. </a:t>
            </a:r>
          </a:p>
          <a:p>
            <a:pPr marL="285750" marR="0" indent="-285750">
              <a:spcBef>
                <a:spcPts val="0"/>
              </a:spcBef>
              <a:spcAft>
                <a:spcPts val="0"/>
              </a:spcAft>
              <a:buFont typeface="Arial" panose="020B0604020202020204" pitchFamily="34" charset="0"/>
              <a:buChar char="•"/>
            </a:pPr>
            <a:r>
              <a:rPr lang="en-US" sz="900">
                <a:effectLst/>
                <a:latin typeface="Calibri" panose="020F0502020204030204" pitchFamily="34" charset="0"/>
              </a:rPr>
              <a:t>This suggests that organizations with higher employee engagement were more resilient and less vulnerable to unfavorable market conditions.</a:t>
            </a:r>
          </a:p>
          <a:p>
            <a:endParaRPr lang="en-US" sz="85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1684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900" b="0" i="0" u="none" strike="noStrike">
                <a:solidFill>
                  <a:srgbClr val="636666"/>
                </a:solidFill>
                <a:effectLst/>
                <a:latin typeface="Calibri" panose="020F0502020204030204" pitchFamily="34" charset="0"/>
              </a:rPr>
              <a:t>We have years and year of research/data that shows companies who invest in Employee Engagement – outperform those who don’t. </a:t>
            </a:r>
          </a:p>
          <a:p>
            <a:pPr algn="l" rtl="0" fontAlgn="base"/>
            <a:endParaRPr lang="en-US" sz="900" b="0" i="0" u="none" strike="noStrike">
              <a:solidFill>
                <a:srgbClr val="636666"/>
              </a:solidFill>
              <a:effectLst/>
              <a:latin typeface="Calibri" panose="020F0502020204030204" pitchFamily="34" charset="0"/>
            </a:endParaRPr>
          </a:p>
          <a:p>
            <a:pPr algn="l" rtl="0" fontAlgn="base"/>
            <a:r>
              <a:rPr lang="en-US" sz="900" b="0" i="0" u="none" strike="noStrike">
                <a:solidFill>
                  <a:srgbClr val="636666"/>
                </a:solidFill>
                <a:effectLst/>
                <a:latin typeface="Calibri" panose="020F0502020204030204" pitchFamily="34" charset="0"/>
              </a:rPr>
              <a:t>In fact, over the years, we have participated in research that analyzed our customers in the top quartile vs bottom quartile of engagement scores – top customers had higher scores related to stock growth, less likely to leave, lower burnout rates, increase in productivity. </a:t>
            </a:r>
            <a:r>
              <a:rPr lang="en-US" sz="900" b="0" i="0">
                <a:solidFill>
                  <a:srgbClr val="444444"/>
                </a:solidFill>
                <a:effectLst/>
                <a:latin typeface="Calibri" panose="020F0502020204030204" pitchFamily="34" charset="0"/>
              </a:rPr>
              <a:t>​</a:t>
            </a:r>
            <a:endParaRPr lang="en-US" sz="1000" b="0" i="0">
              <a:solidFill>
                <a:srgbClr val="444444"/>
              </a:solidFill>
              <a:effectLst/>
              <a:latin typeface="Calibri" panose="020F0502020204030204" pitchFamily="34" charset="0"/>
            </a:endParaRPr>
          </a:p>
          <a:p>
            <a:pPr algn="l" rtl="0" fontAlgn="base"/>
            <a:r>
              <a:rPr lang="en-US" sz="900" b="0" i="0">
                <a:solidFill>
                  <a:srgbClr val="444444"/>
                </a:solidFill>
                <a:effectLst/>
                <a:latin typeface="Calibri" panose="020F0502020204030204" pitchFamily="34" charset="0"/>
              </a:rPr>
              <a:t>​</a:t>
            </a:r>
            <a:endParaRPr lang="en-US" sz="1000" b="0" i="0">
              <a:solidFill>
                <a:srgbClr val="444444"/>
              </a:solidFill>
              <a:effectLst/>
              <a:latin typeface="Calibri" panose="020F0502020204030204" pitchFamily="34" charset="0"/>
            </a:endParaRPr>
          </a:p>
          <a:p>
            <a:pPr algn="l" rtl="0" fontAlgn="base"/>
            <a:r>
              <a:rPr lang="en-US" sz="900" b="0" i="0" u="none" strike="noStrike">
                <a:solidFill>
                  <a:srgbClr val="636666"/>
                </a:solidFill>
                <a:effectLst/>
                <a:latin typeface="Calibri" panose="020F0502020204030204" pitchFamily="34" charset="0"/>
              </a:rPr>
              <a:t>Additionally – under NDA </a:t>
            </a:r>
            <a:r>
              <a:rPr lang="en-US" sz="900" b="0" i="0" u="none" strike="noStrike">
                <a:solidFill>
                  <a:srgbClr val="000000"/>
                </a:solidFill>
                <a:effectLst/>
                <a:latin typeface="Segoe UI" panose="020B0502040204020203" pitchFamily="34" charset="0"/>
              </a:rPr>
              <a:t>our upcoming WTI research [Glint Report] reveals that investing in culture, people strategies and the employee experience has a resounding impact to the overall financial performance, resilience, and productivity of companies during a difficult post-pandemic period. Organizations with a highly engaged workforce report feelings of being more heard and valued. They have a greater sense of belonging, execute work with strong clarity and focus, and feel more confident in their senior leadership team than those with a less engaged workforce. During turbulent times, focusing on people is a leading indicator of success. </a:t>
            </a:r>
            <a:endParaRPr lang="en-US" sz="1000" b="0" i="0">
              <a:solidFill>
                <a:srgbClr val="444444"/>
              </a:solidFill>
              <a:effectLst/>
              <a:latin typeface="Calibri" panose="020F0502020204030204" pitchFamily="34" charset="0"/>
            </a:endParaRPr>
          </a:p>
          <a:p>
            <a:r>
              <a:rPr lang="en-US" sz="800">
                <a:solidFill>
                  <a:srgbClr val="636666"/>
                </a:solidFill>
                <a:effectLst/>
              </a:rPr>
              <a:t>---------------------------------------------------</a:t>
            </a:r>
          </a:p>
          <a:p>
            <a:r>
              <a:rPr lang="en-US" sz="800">
                <a:solidFill>
                  <a:srgbClr val="636666"/>
                </a:solidFill>
                <a:effectLst/>
              </a:rPr>
              <a:t>Glint conducted and published a longitudinal study in collaboration with Dr. Charles </a:t>
            </a:r>
            <a:r>
              <a:rPr lang="en-US" sz="800" err="1">
                <a:solidFill>
                  <a:srgbClr val="636666"/>
                </a:solidFill>
                <a:effectLst/>
              </a:rPr>
              <a:t>Scherbaum</a:t>
            </a:r>
            <a:r>
              <a:rPr lang="en-US" sz="800">
                <a:solidFill>
                  <a:srgbClr val="636666"/>
                </a:solidFill>
                <a:effectLst/>
              </a:rPr>
              <a:t>, Assoc. Professor of Psychology at Baruch College, CUNY (Glint June, 2017). The study looked at data collected over the course of a year and included over 500,000 employees from 75 companies across 15 industries. </a:t>
            </a:r>
            <a:endParaRPr lang="en-US" sz="800">
              <a:effectLst/>
            </a:endParaRPr>
          </a:p>
          <a:p>
            <a:endParaRPr lang="en-US" sz="800">
              <a:solidFill>
                <a:srgbClr val="636666"/>
              </a:solidFill>
              <a:effectLst/>
            </a:endParaRPr>
          </a:p>
          <a:p>
            <a:r>
              <a:rPr lang="en-US" sz="800">
                <a:solidFill>
                  <a:srgbClr val="636666"/>
                </a:solidFill>
                <a:effectLst/>
              </a:rPr>
              <a:t>A few of the results of the research are summarized here. In short, we found that: </a:t>
            </a:r>
          </a:p>
          <a:p>
            <a:endParaRPr lang="en-US" sz="800">
              <a:effectLst/>
            </a:endParaRPr>
          </a:p>
          <a:p>
            <a:r>
              <a:rPr lang="en-US" sz="800">
                <a:solidFill>
                  <a:srgbClr val="3DAD9E"/>
                </a:solidFill>
                <a:effectLst/>
              </a:rPr>
              <a:t>• </a:t>
            </a:r>
            <a:r>
              <a:rPr lang="en-US" sz="800">
                <a:solidFill>
                  <a:srgbClr val="636666"/>
                </a:solidFill>
                <a:effectLst/>
              </a:rPr>
              <a:t>Glint customers in the Top Quartile vs. the Bottom Quartile of Engagement scores (Glint’s Engagement Index and </a:t>
            </a:r>
            <a:r>
              <a:rPr lang="en-US" sz="800" err="1">
                <a:solidFill>
                  <a:srgbClr val="636666"/>
                </a:solidFill>
                <a:effectLst/>
              </a:rPr>
              <a:t>eSat</a:t>
            </a:r>
            <a:r>
              <a:rPr lang="en-US" sz="800">
                <a:solidFill>
                  <a:srgbClr val="636666"/>
                </a:solidFill>
                <a:effectLst/>
              </a:rPr>
              <a:t>) </a:t>
            </a:r>
            <a:r>
              <a:rPr lang="en-US" sz="800" b="1">
                <a:solidFill>
                  <a:srgbClr val="636666"/>
                </a:solidFill>
                <a:effectLst/>
              </a:rPr>
              <a:t>had 35% higher Glassdoor scores </a:t>
            </a:r>
            <a:r>
              <a:rPr lang="en-US" sz="800">
                <a:solidFill>
                  <a:srgbClr val="636666"/>
                </a:solidFill>
                <a:effectLst/>
              </a:rPr>
              <a:t>(overall company ratings of 4.2 vs 3.1),  </a:t>
            </a:r>
            <a:endParaRPr lang="en-US" sz="800">
              <a:effectLst/>
            </a:endParaRPr>
          </a:p>
          <a:p>
            <a:r>
              <a:rPr lang="en-US" sz="800">
                <a:solidFill>
                  <a:srgbClr val="3DAD9E"/>
                </a:solidFill>
                <a:effectLst/>
              </a:rPr>
              <a:t>• </a:t>
            </a:r>
            <a:r>
              <a:rPr lang="en-US" sz="800">
                <a:solidFill>
                  <a:srgbClr val="636666"/>
                </a:solidFill>
                <a:effectLst/>
              </a:rPr>
              <a:t>Glint customers in the Top Quartile vs. the Bottom Quartile on Engagement scores </a:t>
            </a:r>
            <a:r>
              <a:rPr lang="en-US" sz="800" b="1">
                <a:solidFill>
                  <a:srgbClr val="636666"/>
                </a:solidFill>
                <a:effectLst/>
              </a:rPr>
              <a:t>saw 42% higher 52-week change in stock pri</a:t>
            </a:r>
            <a:r>
              <a:rPr lang="en-US" sz="800">
                <a:solidFill>
                  <a:srgbClr val="636666"/>
                </a:solidFill>
                <a:effectLst/>
              </a:rPr>
              <a:t>ce. The two drivers most correlated with the increase in stock price were Empowerment and Growth </a:t>
            </a:r>
          </a:p>
          <a:p>
            <a:endParaRPr lang="en-US" sz="800">
              <a:solidFill>
                <a:srgbClr val="636666"/>
              </a:solidFill>
              <a:effectLst/>
            </a:endParaRPr>
          </a:p>
          <a:p>
            <a:r>
              <a:rPr lang="en-US" sz="800">
                <a:solidFill>
                  <a:srgbClr val="636666"/>
                </a:solidFill>
                <a:effectLst/>
              </a:rPr>
              <a:t>NOTE - Our Viva Value calculator uses a few metrics related to sales and customer retention</a:t>
            </a:r>
          </a:p>
          <a:p>
            <a:r>
              <a:rPr lang="en-US" sz="800">
                <a:effectLst/>
              </a:rPr>
              <a:t>American Productivity and Quality Center APQC </a:t>
            </a:r>
            <a:r>
              <a:rPr lang="en-US" sz="900">
                <a:effectLst/>
                <a:latin typeface="Segoe UI" panose="020B0502040204020203" pitchFamily="34" charset="0"/>
              </a:rPr>
              <a:t>estimates a potential 1.3% improvement in customer retention rate based on a peer best: 97.0% versus a peer average of 95.7%.</a:t>
            </a:r>
          </a:p>
          <a:p>
            <a:endParaRPr lang="en-US" sz="900">
              <a:effectLst/>
              <a:latin typeface="Segoe UI" panose="020B0502040204020203" pitchFamily="34" charset="0"/>
            </a:endParaRPr>
          </a:p>
          <a:p>
            <a:r>
              <a:rPr lang="en-US" sz="900">
                <a:effectLst/>
                <a:latin typeface="Segoe UI" panose="020B0502040204020203" pitchFamily="34" charset="0"/>
              </a:rPr>
              <a:t>Increasing sales requires effort from the entire company across product development, marketing, and sales. APQC database benchmarking for median and top-quartile conversion rate is 27% and 32% with a difference of 5%.</a:t>
            </a:r>
            <a:endParaRPr lang="en-US" sz="800">
              <a:effectLst/>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6430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however, for many organizations is that there is a </a:t>
            </a:r>
            <a:r>
              <a:rPr lang="en-US" b="1" dirty="0"/>
              <a:t>disconnect</a:t>
            </a:r>
            <a:r>
              <a:rPr lang="en-US" dirty="0"/>
              <a:t> between employees </a:t>
            </a:r>
            <a:r>
              <a:rPr lang="en-US" b="1" dirty="0"/>
              <a:t>feeling heard </a:t>
            </a:r>
            <a:r>
              <a:rPr lang="en-US" dirty="0"/>
              <a:t>and leaders feeling they can </a:t>
            </a:r>
            <a:r>
              <a:rPr lang="en-US" b="1" dirty="0"/>
              <a:t>act </a:t>
            </a:r>
            <a:r>
              <a:rPr lang="en-US" b="0" dirty="0"/>
              <a:t>on the feedback.</a:t>
            </a:r>
          </a:p>
          <a:p>
            <a:endParaRPr lang="en-US"/>
          </a:p>
          <a:p>
            <a:r>
              <a:rPr lang="en-US" b="0" i="0" dirty="0">
                <a:solidFill>
                  <a:srgbClr val="000000"/>
                </a:solidFill>
                <a:effectLst/>
              </a:rPr>
              <a:t>Organizations struggle to help their people be happier and more successful at work. This is largely due to 3 reasons:</a:t>
            </a:r>
            <a:endParaRPr lang="en-US"/>
          </a:p>
          <a:p>
            <a:pPr marL="171450" indent="-171450">
              <a:buFont typeface="Arial" panose="020B0604020202020204" pitchFamily="34" charset="0"/>
              <a:buChar char="•"/>
            </a:pPr>
            <a:r>
              <a:rPr lang="en-US" b="1" dirty="0"/>
              <a:t>Episodic feedback </a:t>
            </a:r>
            <a:r>
              <a:rPr lang="en-US" dirty="0"/>
              <a:t>– long feedback cycles fail to reflect how employees are doing and what they need to succeed NOW. </a:t>
            </a:r>
          </a:p>
          <a:p>
            <a:pPr marL="171450" indent="-171450">
              <a:buFont typeface="Arial" panose="020B0604020202020204" pitchFamily="34" charset="0"/>
              <a:buChar char="•"/>
            </a:pPr>
            <a:r>
              <a:rPr lang="en-US" b="1" dirty="0"/>
              <a:t>Restricted Involvement</a:t>
            </a:r>
            <a:r>
              <a:rPr lang="en-US" dirty="0"/>
              <a:t> – Transformative, sustainable change requests BOTH tops down and bottoms up change</a:t>
            </a:r>
          </a:p>
          <a:p>
            <a:pPr marL="171450" indent="-171450">
              <a:buFont typeface="Arial" panose="020B0604020202020204" pitchFamily="34" charset="0"/>
              <a:buChar char="•"/>
            </a:pPr>
            <a:r>
              <a:rPr lang="en-US" b="1" dirty="0"/>
              <a:t>Infrequent action </a:t>
            </a:r>
            <a:r>
              <a:rPr lang="en-US" dirty="0"/>
              <a:t>– </a:t>
            </a:r>
            <a:r>
              <a:rPr lang="en-US" sz="1800" b="0" i="0" u="none" strike="noStrike" dirty="0">
                <a:solidFill>
                  <a:srgbClr val="000000"/>
                </a:solidFill>
                <a:effectLst/>
              </a:rPr>
              <a:t>Everyone in the organization should be impowered with the insights and actions needed to do their best work </a:t>
            </a:r>
            <a:r>
              <a:rPr lang="en-US" sz="1800" b="0" i="0" dirty="0">
                <a:solidFill>
                  <a:srgbClr val="000000"/>
                </a:solidFill>
                <a:effectLst/>
              </a:rPr>
              <a:t>​</a:t>
            </a:r>
            <a:endParaRPr lang="en-US"/>
          </a:p>
          <a:p>
            <a:endParaRPr lang="en-US" b="0" i="0">
              <a:solidFill>
                <a:srgbClr val="212529"/>
              </a:solidFill>
              <a:effectLst/>
              <a:latin typeface="Segoe UI" panose="020B0502040204020203" pitchFamily="34" charset="0"/>
            </a:endParaRPr>
          </a:p>
          <a:p>
            <a:r>
              <a:rPr lang="en-US" b="0" i="0" dirty="0">
                <a:solidFill>
                  <a:srgbClr val="212529"/>
                </a:solidFill>
                <a:effectLst/>
                <a:latin typeface="Segoe UI" panose="020B0502040204020203" pitchFamily="34" charset="0"/>
              </a:rPr>
              <a:t>In an era of modern work - timely, actionable employee insights are critical to gaining and maintaining a competitive edge. </a:t>
            </a:r>
          </a:p>
          <a:p>
            <a:endParaRPr lang="en-US" b="0" i="0">
              <a:solidFill>
                <a:srgbClr val="212529"/>
              </a:solidFill>
              <a:effectLst/>
              <a:latin typeface="Segoe UI" panose="020B0502040204020203" pitchFamily="34" charset="0"/>
            </a:endParaRPr>
          </a:p>
          <a:p>
            <a:r>
              <a:rPr lang="en-US" b="1" i="0" dirty="0">
                <a:solidFill>
                  <a:srgbClr val="212529"/>
                </a:solidFill>
                <a:effectLst/>
                <a:latin typeface="Segoe UI" panose="020B0502040204020203" pitchFamily="34" charset="0"/>
              </a:rPr>
              <a:t>Our vision is directly driven off this disconnect</a:t>
            </a:r>
            <a:r>
              <a:rPr lang="en-US" b="0" i="0" dirty="0">
                <a:solidFill>
                  <a:srgbClr val="212529"/>
                </a:solidFill>
                <a:effectLst/>
                <a:latin typeface="Segoe UI" panose="020B0502040204020203" pitchFamily="34" charset="0"/>
              </a:rPr>
              <a:t>: to provide employees in the flow of their work different ways to provide their opinions, ideas, and feedback and take that and turn it into actionable recommendations for everyone in the organization. </a:t>
            </a:r>
            <a:endParaRPr lang="en-US" dirty="0"/>
          </a:p>
          <a:p>
            <a:endParaRPr lang="en-US"/>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6013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is where Viva comes in. Viva is a suite of employee experience apps that cover key areas of transformation: measurement, communications, and skilling. I work within the measurement pillar where we help customers quantify the employee experience and, specific to our topic today, provide data-driven insights into their AI transformation journey</a:t>
            </a:r>
          </a:p>
        </p:txBody>
      </p:sp>
      <p:sp>
        <p:nvSpPr>
          <p:cNvPr id="4" name="Slide Number Placeholder 3"/>
          <p:cNvSpPr>
            <a:spLocks noGrp="1"/>
          </p:cNvSpPr>
          <p:nvPr>
            <p:ph type="sldNum" sz="quarter" idx="5"/>
          </p:nvPr>
        </p:nvSpPr>
        <p:spPr/>
        <p:txBody>
          <a:bodyPr/>
          <a:lstStyle/>
          <a:p>
            <a:fld id="{F7C39E19-974F-4B90-B9A5-596933717C14}" type="slidenum">
              <a:rPr lang="en-US" smtClean="0"/>
              <a:t>7</a:t>
            </a:fld>
            <a:endParaRPr lang="en-US"/>
          </a:p>
        </p:txBody>
      </p:sp>
    </p:spTree>
    <p:extLst>
      <p:ext uri="{BB962C8B-B14F-4D97-AF65-F5344CB8AC3E}">
        <p14:creationId xmlns:p14="http://schemas.microsoft.com/office/powerpoint/2010/main" val="116728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Segoe UI"/>
                <a:cs typeface="Segoe UI"/>
              </a:rPr>
              <a:t>And lastly, let’s talk about </a:t>
            </a:r>
            <a:r>
              <a:rPr lang="en-US" sz="800" b="1" dirty="0">
                <a:latin typeface="Segoe UI"/>
                <a:cs typeface="Segoe UI"/>
              </a:rPr>
              <a:t>Measurement</a:t>
            </a:r>
            <a:r>
              <a:rPr lang="en-US" sz="800" dirty="0">
                <a:latin typeface="Segoe UI"/>
                <a:cs typeface="Segoe UI"/>
              </a:rPr>
              <a:t>. </a:t>
            </a:r>
          </a:p>
          <a:p>
            <a:endParaRPr lang="en-US" sz="80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Segoe UI"/>
                <a:cs typeface="Segoe UI"/>
              </a:rPr>
              <a:t>During large change management efforts, </a:t>
            </a:r>
            <a:r>
              <a:rPr lang="en-US" sz="800" dirty="0">
                <a:solidFill>
                  <a:srgbClr val="FF0000"/>
                </a:solidFill>
              </a:rPr>
              <a:t>It is imperative that leaders have access to meaningful insights into how work gets accomplished across complex, fast-based business. The ability to spot opportunities in real time to improve outcomes, seeing the unique patterns of your top performers and applying those best practices across the organization, and understanding the impact of work on employees, business goals, and the customer experience.</a:t>
            </a:r>
          </a:p>
          <a:p>
            <a:endParaRPr lang="en-US" sz="1600" b="0" i="0" u="none" strike="noStrike">
              <a:solidFill>
                <a:srgbClr val="007ADF"/>
              </a:solidFill>
              <a:effectLst/>
              <a:highlight>
                <a:srgbClr val="F5F5F5"/>
              </a:highlight>
              <a:latin typeface="Segoe UI" panose="020B0502040204020203" pitchFamily="34"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Microsoft Viva delivers workplace analytics, employee feedback, and goal management solutions to help you improve how work gets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latin typeface="Segoe UI"/>
              <a:cs typeface="Segoe UI"/>
            </a:endParaRPr>
          </a:p>
          <a:p>
            <a:r>
              <a:rPr lang="en-US" sz="800" dirty="0"/>
              <a:t>With Microsoft Viva: </a:t>
            </a:r>
            <a:endParaRPr lang="en-US" sz="800">
              <a:cs typeface="Segoe UI" panose="020B0502040204020203" pitchFamily="34" charset="0"/>
            </a:endParaRPr>
          </a:p>
          <a:p>
            <a:pPr marL="228600" indent="-228600">
              <a:spcAft>
                <a:spcPts val="1200"/>
              </a:spcAft>
              <a:buClr>
                <a:srgbClr val="2A446F"/>
              </a:buClr>
              <a:buSzPct val="80000"/>
              <a:buFont typeface="Arial" panose="020B0604020202020204" pitchFamily="34" charset="0"/>
              <a:buChar char="•"/>
            </a:pPr>
            <a:r>
              <a:rPr lang="en-US" sz="800" dirty="0">
                <a:solidFill>
                  <a:srgbClr val="000000"/>
                </a:solidFill>
                <a:cs typeface="Segoe UI" panose="020B0502040204020203" pitchFamily="34" charset="0"/>
              </a:rPr>
              <a:t>Use workplace intelligence data to get a deeper understanding of productivity and behaviors that impact engagement, hybrid work and operational processes  </a:t>
            </a:r>
          </a:p>
          <a:p>
            <a:pPr marL="228600" indent="-228600">
              <a:spcAft>
                <a:spcPts val="1200"/>
              </a:spcAft>
              <a:buClr>
                <a:srgbClr val="2A446F"/>
              </a:buClr>
              <a:buSzPct val="80000"/>
              <a:buFont typeface="Arial" panose="020B0604020202020204" pitchFamily="34" charset="0"/>
              <a:buChar char="•"/>
            </a:pPr>
            <a:r>
              <a:rPr lang="en-US" sz="800" b="0" i="0" dirty="0">
                <a:solidFill>
                  <a:srgbClr val="000000"/>
                </a:solidFill>
                <a:effectLst/>
                <a:highlight>
                  <a:srgbClr val="FFFFFF"/>
                </a:highlight>
                <a:latin typeface="Segoe UI" panose="020B0502040204020203" pitchFamily="34" charset="0"/>
                <a:cs typeface="Segoe UI" panose="020B0502040204020203" pitchFamily="34" charset="0"/>
              </a:rPr>
              <a:t>Leverage </a:t>
            </a:r>
            <a:r>
              <a:rPr lang="en-US" sz="1050" b="0" i="0" dirty="0">
                <a:solidFill>
                  <a:srgbClr val="000000"/>
                </a:solidFill>
                <a:effectLst/>
                <a:highlight>
                  <a:srgbClr val="FFFFFF"/>
                </a:highlight>
                <a:latin typeface="Segoe UI" panose="020B0502040204020203" pitchFamily="34" charset="0"/>
              </a:rPr>
              <a:t>advanced tools to generate custom insights tailored to specific business challenges.</a:t>
            </a:r>
          </a:p>
          <a:p>
            <a:pPr marL="228600" marR="0" lvl="0" indent="-228600" algn="l" defTabSz="914400" rtl="0" eaLnBrk="1" fontAlgn="auto" latinLnBrk="0" hangingPunct="1">
              <a:lnSpc>
                <a:spcPct val="100000"/>
              </a:lnSpc>
              <a:spcBef>
                <a:spcPts val="0"/>
              </a:spcBef>
              <a:spcAft>
                <a:spcPts val="1200"/>
              </a:spcAft>
              <a:buClr>
                <a:srgbClr val="2A446F"/>
              </a:buClr>
              <a:buSzPct val="80000"/>
              <a:buFont typeface="Arial" panose="020B0604020202020204" pitchFamily="34" charset="0"/>
              <a:buChar char="•"/>
              <a:tabLst/>
              <a:defRPr/>
            </a:pPr>
            <a:r>
              <a:rPr lang="en-US" sz="800" dirty="0">
                <a:solidFill>
                  <a:srgbClr val="000000"/>
                </a:solidFill>
                <a:cs typeface="Segoe UI" panose="020B0502040204020203" pitchFamily="34" charset="0"/>
              </a:rPr>
              <a:t>Run organization-wide engagement survey programs that enables you to understand and improve the employee experience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793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9A311-6020-F7D3-1E7C-444C5461E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43D14-524D-C81F-3D2E-09FA4EABE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DCF78-C122-FB71-063A-B0E302313ED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a:t>Our workplace analytics and employee feedback bundle brings together three powerful solutions to help listen, analyze, and empower managers, including: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Glint </a:t>
            </a:r>
            <a:r>
              <a:rPr lang="en-US" sz="900"/>
              <a:t>- Capture the voice of the employee and take action to improve engagement throughout the employee journey</a:t>
            </a:r>
            <a:r>
              <a:rPr lang="en-US" sz="900" b="1"/>
              <a:t> (org-wide surveying)</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Viva Insights </a:t>
            </a:r>
            <a:r>
              <a:rPr lang="en-US" sz="900"/>
              <a:t>- Gain visibility into workplace patterns to streamline decision making and enhance business performance </a:t>
            </a:r>
            <a:r>
              <a:rPr lang="en-US" sz="900" b="1"/>
              <a:t>(workplace analytics)</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b="1">
                <a:solidFill>
                  <a:srgbClr val="254252"/>
                </a:solidFill>
                <a:latin typeface="Segoe Pro Display" panose="020B0502040504020203" pitchFamily="34" charset="0"/>
              </a:rPr>
              <a:t>Viva Pulse </a:t>
            </a:r>
            <a:r>
              <a:rPr lang="en-US" sz="800">
                <a:solidFill>
                  <a:srgbClr val="254252"/>
                </a:solidFill>
                <a:latin typeface="Segoe Pro Display" panose="020B0502040504020203" pitchFamily="34" charset="0"/>
              </a:rPr>
              <a:t>- Empower managers to quickly solicit feedback from employees with pulses in Microsoft Teams and on the web </a:t>
            </a:r>
            <a:r>
              <a:rPr lang="en-US" sz="800" b="1"/>
              <a:t>(team pulses)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00" b="1"/>
          </a:p>
        </p:txBody>
      </p:sp>
      <p:sp>
        <p:nvSpPr>
          <p:cNvPr id="4" name="Header Placeholder 3">
            <a:extLst>
              <a:ext uri="{FF2B5EF4-FFF2-40B4-BE49-F238E27FC236}">
                <a16:creationId xmlns:a16="http://schemas.microsoft.com/office/drawing/2014/main" id="{CC1693C6-03EB-F8DC-1039-0D0CB1C4810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DCA2F3F-9F40-A69A-6573-18E13F57CD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BA360B-9BDE-9448-8742-5FF1EFF3A7B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11D8B27-F6E5-3F25-1F91-001FDC0FF0F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873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dirty="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956D-EAB2-D470-FCF3-E3C2F9C99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67081-2580-B6E6-50BC-B86C62764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FB60B-8381-2706-DF47-4838545FAD6D}"/>
              </a:ext>
            </a:extLst>
          </p:cNvPr>
          <p:cNvSpPr>
            <a:spLocks noGrp="1"/>
          </p:cNvSpPr>
          <p:nvPr>
            <p:ph type="body" idx="1"/>
          </p:nvPr>
        </p:nvSpPr>
        <p:spPr/>
        <p:txBody>
          <a:bodyPr/>
          <a:lstStyle/>
          <a:p>
            <a:pPr>
              <a:defRPr/>
            </a:pPr>
            <a:r>
              <a:rPr lang="en-CA" dirty="0"/>
              <a:t>The employee experience is key to your organization realizing the value of AI investments both from gaining initial traction and adoption through realizing the return on your investment. </a:t>
            </a:r>
            <a:endParaRPr lang="en-US"/>
          </a:p>
          <a:p>
            <a:pPr>
              <a:defRPr/>
            </a:pPr>
            <a:endParaRPr lang="en-CA" dirty="0"/>
          </a:p>
          <a:p>
            <a:pPr>
              <a:defRPr/>
            </a:pPr>
            <a:r>
              <a:rPr lang="en-CA" dirty="0"/>
              <a:t>Adoption: in particular, if  you are piloting, making sure the right people have access, know what high value scenarios to look towards, have the skills to leverage the new technology, and understand the organization's vision for AI</a:t>
            </a:r>
          </a:p>
          <a:p>
            <a:pPr>
              <a:defRPr/>
            </a:pPr>
            <a:endParaRPr lang="en-CA" dirty="0"/>
          </a:p>
          <a:p>
            <a:pPr>
              <a:defRPr/>
            </a:pPr>
            <a:r>
              <a:rPr lang="en-CA" dirty="0"/>
              <a:t>And to know surprise, what we've learned is that the greater the adoption, the greater the ROI. However, when looking at ROI, you're looking at different components of the employee experience. Certainly are people more productive is a significant ROI measure but we often see other aspects of the employee experience that can be positively impacts by AI transformation that tell a larger, more holistic story of impact</a:t>
            </a:r>
          </a:p>
        </p:txBody>
      </p:sp>
      <p:sp>
        <p:nvSpPr>
          <p:cNvPr id="4" name="Slide Number Placeholder 3">
            <a:extLst>
              <a:ext uri="{FF2B5EF4-FFF2-40B4-BE49-F238E27FC236}">
                <a16:creationId xmlns:a16="http://schemas.microsoft.com/office/drawing/2014/main" id="{8BABF5DB-0522-613D-4A53-6EBB81A7CF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6EDE1-68FA-42C1-BD52-999B753FB8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818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9E612-D785-0C89-DEED-9A48A0FEE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62DF8-91F4-69A7-3038-8034472ED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28E72-00B2-C6A8-968E-52D695B5B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gradFill flip="none">
                  <a:gsLst>
                    <a:gs pos="9000">
                      <a:srgbClr val="0078D4"/>
                    </a:gs>
                    <a:gs pos="100000">
                      <a:srgbClr val="A54CCE"/>
                    </a:gs>
                  </a:gsLst>
                  <a:lin ang="2700000" scaled="0"/>
                  <a:tileRect/>
                </a:gradFill>
                <a:effectLst/>
                <a:uLnTx/>
                <a:uFillTx/>
                <a:latin typeface="Segoe Sans Display" pitchFamily="2" charset="0"/>
                <a:ea typeface="+mn-lt"/>
                <a:cs typeface="Segoe Sans Display" pitchFamily="2" charset="0"/>
              </a:rPr>
              <a:t>20-30</a:t>
            </a:r>
            <a:r>
              <a:rPr kumimoji="0" lang="en-US" sz="2800" b="1" i="0" u="none" strike="noStrike" kern="1200" cap="none" spc="-50" normalizeH="0" baseline="0" noProof="0">
                <a:ln w="3175">
                  <a:noFill/>
                </a:ln>
                <a:gradFill flip="none">
                  <a:gsLst>
                    <a:gs pos="9000">
                      <a:srgbClr val="0078D4"/>
                    </a:gs>
                    <a:gs pos="100000">
                      <a:srgbClr val="A54CCE"/>
                    </a:gs>
                  </a:gsLst>
                  <a:lin ang="2700000" scaled="0"/>
                  <a:tileRect/>
                </a:gradFill>
                <a:effectLst/>
                <a:uLnTx/>
                <a:uFillTx/>
                <a:latin typeface="Segoe Sans Display" pitchFamily="2" charset="0"/>
                <a:ea typeface="Segoe UI Black"/>
                <a:cs typeface="Segoe Sans Display" pitchFamily="2" charset="0"/>
              </a:rPr>
              <a:t>% </a:t>
            </a:r>
            <a:r>
              <a:rPr kumimoji="0" lang="en-US" sz="1200" b="0"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higher sentiment related to learning, thriving and productivity when Copilot usage is 6 months, compared to 3 months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Those who use Copilot </a:t>
            </a:r>
            <a:r>
              <a:rPr kumimoji="0" lang="en-US" sz="1200" b="1"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at least once every week </a:t>
            </a:r>
            <a:r>
              <a:rPr kumimoji="0" lang="en-US" sz="1200" b="0"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are more likely to say </a:t>
            </a:r>
            <a:r>
              <a:rPr kumimoji="0" lang="en-US" sz="1200" b="1"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they are thriving and take initiative to stay productive</a:t>
            </a:r>
            <a:r>
              <a:rPr kumimoji="0" lang="en-US" sz="1200" b="0" i="0" u="none" strike="noStrike" kern="1200" cap="none" spc="0" normalizeH="0" baseline="0" noProof="0">
                <a:ln>
                  <a:noFill/>
                </a:ln>
                <a:solidFill>
                  <a:srgbClr val="000000"/>
                </a:solidFill>
                <a:effectLst/>
                <a:uLnTx/>
                <a:uFillTx/>
                <a:latin typeface="Segoe Sans Display" pitchFamily="2" charset="0"/>
                <a:ea typeface="+mn-lt"/>
                <a:cs typeface="Segoe Sans Display"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fact, one can argue that the employee experience is fundamentally become the most important part of your business transformation.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connection between engaged employees and better business performance is well established. But we continue to do research in this space, to better understand how organizations are transforming in the era of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turns out, forward looking organizations, those who have invested deep into their people, talent strategies and employee experience initiatives, are actually far better positioned to REAP the benefits of AI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organizations who invest early in AI technologies see greater success in employee experience indicators, such as team productivity, employee engagement, and business resilience. </a:t>
            </a:r>
          </a:p>
        </p:txBody>
      </p:sp>
      <p:sp>
        <p:nvSpPr>
          <p:cNvPr id="4" name="Slide Number Placeholder 3">
            <a:extLst>
              <a:ext uri="{FF2B5EF4-FFF2-40B4-BE49-F238E27FC236}">
                <a16:creationId xmlns:a16="http://schemas.microsoft.com/office/drawing/2014/main" id="{EF5EBF7B-3148-30B0-FB36-CDA020EBF1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6EDE1-68FA-42C1-BD52-999B753FB8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03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935F-93F7-C983-9C19-7F855515C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663C8-BDA2-3D2F-F6E4-6675A150B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C6DFE-668B-EDF3-BAF9-37050781611E}"/>
              </a:ext>
            </a:extLst>
          </p:cNvPr>
          <p:cNvSpPr>
            <a:spLocks noGrp="1"/>
          </p:cNvSpPr>
          <p:nvPr>
            <p:ph type="body" idx="1"/>
          </p:nvPr>
        </p:nvSpPr>
        <p:spPr/>
        <p:txBody>
          <a:bodyPr/>
          <a:lstStyle/>
          <a:p>
            <a:pPr>
              <a:defRPr/>
            </a:pPr>
            <a:r>
              <a:rPr lang="en-US"/>
              <a:t>Engaged employees realize greater value from AI in fact up to a 25% point difference across individual outcomes such as efficiency, productivity and improved decision making</a:t>
            </a:r>
          </a:p>
          <a:p>
            <a:pPr>
              <a:defRPr/>
            </a:pPr>
            <a:endParaRPr lang="en-US"/>
          </a:p>
          <a:p>
            <a:pPr>
              <a:defRPr/>
            </a:pPr>
            <a:r>
              <a:rPr lang="en-US"/>
              <a:t>Stat details: </a:t>
            </a:r>
          </a:p>
          <a:p>
            <a:pPr marL="171450" indent="-171450">
              <a:buFont typeface="Arial"/>
              <a:buChar char="•"/>
              <a:defRPr/>
            </a:pPr>
            <a:r>
              <a:rPr lang="en-US"/>
              <a:t>Engaged AI users – are employees that responded favorable to Glint's </a:t>
            </a:r>
            <a:r>
              <a:rPr lang="en-US" err="1"/>
              <a:t>eSat</a:t>
            </a:r>
            <a:r>
              <a:rPr lang="en-US"/>
              <a:t> item – How happy are you working at &lt;COMPANY_NAME&gt;?</a:t>
            </a:r>
          </a:p>
          <a:p>
            <a:pPr marL="171450" indent="-171450">
              <a:buFont typeface="Arial"/>
              <a:buChar char="•"/>
              <a:defRPr/>
            </a:pPr>
            <a:r>
              <a:rPr lang="en-US"/>
              <a:t>Based on the State of AI readiness study – surveyed 1800 enterprise professionals globally </a:t>
            </a:r>
          </a:p>
          <a:p>
            <a:pPr marL="171450" indent="-171450">
              <a:buFont typeface="Arial"/>
              <a:buChar char="•"/>
              <a:defRPr/>
            </a:pPr>
            <a:r>
              <a:rPr lang="en-US"/>
              <a:t>The three items presented are part of a set of questions we call Realized individual value of AI </a:t>
            </a:r>
          </a:p>
        </p:txBody>
      </p:sp>
      <p:sp>
        <p:nvSpPr>
          <p:cNvPr id="4" name="Slide Number Placeholder 3">
            <a:extLst>
              <a:ext uri="{FF2B5EF4-FFF2-40B4-BE49-F238E27FC236}">
                <a16:creationId xmlns:a16="http://schemas.microsoft.com/office/drawing/2014/main" id="{61817361-8009-AF9F-E497-447F1EE543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6EDE1-68FA-42C1-BD52-999B753FB8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550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DD815-F7EB-395B-24A5-BD03B6965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78D97-C62F-559F-06D6-87FD1992D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EC53D-23A1-4851-32F2-76CEFD0772EA}"/>
              </a:ext>
            </a:extLst>
          </p:cNvPr>
          <p:cNvSpPr>
            <a:spLocks noGrp="1"/>
          </p:cNvSpPr>
          <p:nvPr>
            <p:ph type="body" idx="1"/>
          </p:nvPr>
        </p:nvSpPr>
        <p:spPr/>
        <p:txBody>
          <a:bodyPr/>
          <a:lstStyle/>
          <a:p>
            <a:endParaRPr lang="en-US"/>
          </a:p>
          <a:p>
            <a:pPr marL="171450" indent="-171450">
              <a:buFont typeface="Arial"/>
              <a:buChar char="•"/>
            </a:pPr>
            <a:r>
              <a:rPr lang="en-US" b="1" dirty="0"/>
              <a:t>When looking at the data IT leaders do collect, </a:t>
            </a:r>
            <a:r>
              <a:rPr lang="en-US" dirty="0"/>
              <a:t>we see that survey data is the least valued for IT core responsibilities, yet employee feedback is considered to be the most valuable data for AI Transformation.</a:t>
            </a:r>
          </a:p>
          <a:p>
            <a:pPr lvl="1" indent="-171450">
              <a:buFont typeface="Courier New"/>
              <a:buChar char="o"/>
            </a:pPr>
            <a:r>
              <a:rPr lang="en-US" dirty="0"/>
              <a:t>Because understanding the total, holistic impact of AI is important and currently hard to do, IT leaders are </a:t>
            </a:r>
            <a:r>
              <a:rPr lang="en-US" b="1" dirty="0"/>
              <a:t>relying on employee feedback to paint that fuller picture of what's changing. </a:t>
            </a:r>
            <a:endParaRPr lang="en-US" dirty="0"/>
          </a:p>
          <a:p>
            <a:pPr marL="171450" indent="-171450">
              <a:buFont typeface="Arial"/>
              <a:buChar char="•"/>
            </a:pPr>
            <a:r>
              <a:rPr lang="en-US" dirty="0"/>
              <a:t>This </a:t>
            </a:r>
            <a:r>
              <a:rPr lang="en-US" b="1" dirty="0"/>
              <a:t>tension stems from the scalability </a:t>
            </a:r>
            <a:r>
              <a:rPr lang="en-US" dirty="0"/>
              <a:t>of capturing that feedback in a large, quantitative way while still being </a:t>
            </a:r>
            <a:r>
              <a:rPr lang="en-US" b="1" dirty="0"/>
              <a:t>open to collecting the nuanced details</a:t>
            </a:r>
            <a:r>
              <a:rPr lang="en-US" dirty="0"/>
              <a:t> of personal experiences </a:t>
            </a:r>
            <a:r>
              <a:rPr lang="en-US" b="1" dirty="0"/>
              <a:t>that they weren't explicitly knowing to look for. </a:t>
            </a:r>
          </a:p>
          <a:p>
            <a:pPr lvl="1" indent="-171450">
              <a:buFont typeface="Courier New"/>
              <a:buChar char="o"/>
            </a:pPr>
            <a:r>
              <a:rPr lang="en-US" dirty="0"/>
              <a:t>[This is also a challenge we see in HR leaders creating their engagement surveys.... not knowing what to ask and turning to ambient listening]</a:t>
            </a:r>
          </a:p>
        </p:txBody>
      </p:sp>
      <p:sp>
        <p:nvSpPr>
          <p:cNvPr id="4" name="Slide Number Placeholder 3">
            <a:extLst>
              <a:ext uri="{FF2B5EF4-FFF2-40B4-BE49-F238E27FC236}">
                <a16:creationId xmlns:a16="http://schemas.microsoft.com/office/drawing/2014/main" id="{8D9866BB-43AE-D467-1338-E3DAF6EF3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89C82-7246-4682-8EF3-07C321E9EB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02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Microsoft survey of global business leaders, 17% of respondents fell into the HPO category, as indicated by their organization “always” demonstrating 6 or more of the following indicators of performance:</a:t>
            </a:r>
          </a:p>
          <a:p>
            <a:pPr marL="171450" indent="-171450">
              <a:buFont typeface="Arial"/>
              <a:buChar char="•"/>
            </a:pPr>
            <a:r>
              <a:rPr lang="en-US"/>
              <a:t>Financial goals consistently reached </a:t>
            </a:r>
          </a:p>
          <a:p>
            <a:pPr marL="171450" indent="-171450">
              <a:buFont typeface="Arial"/>
              <a:buChar char="•"/>
            </a:pPr>
            <a:r>
              <a:rPr lang="en-US"/>
              <a:t>Growing ahead of competitors </a:t>
            </a:r>
          </a:p>
          <a:p>
            <a:pPr marL="171450" indent="-171450">
              <a:buFont typeface="Arial"/>
              <a:buChar char="•"/>
            </a:pPr>
            <a:r>
              <a:rPr lang="en-US"/>
              <a:t>Delivers innovative products/services </a:t>
            </a:r>
          </a:p>
          <a:p>
            <a:pPr marL="171450" indent="-171450">
              <a:buFont typeface="Arial"/>
              <a:buChar char="•"/>
            </a:pPr>
            <a:r>
              <a:rPr lang="en-US"/>
              <a:t>Culture is resilient </a:t>
            </a:r>
          </a:p>
          <a:p>
            <a:pPr marL="171450" indent="-171450">
              <a:buFont typeface="Arial"/>
              <a:buChar char="•"/>
            </a:pPr>
            <a:r>
              <a:rPr lang="en-US"/>
              <a:t>Teams are highly productive </a:t>
            </a:r>
          </a:p>
          <a:p>
            <a:pPr marL="171450" indent="-171450">
              <a:buFont typeface="Arial"/>
              <a:buChar char="•"/>
            </a:pPr>
            <a:r>
              <a:rPr lang="en-US"/>
              <a:t>Teams collaborate effectively </a:t>
            </a:r>
          </a:p>
          <a:p>
            <a:pPr marL="171450" indent="-171450">
              <a:buFont typeface="Arial"/>
              <a:buChar char="•"/>
            </a:pPr>
            <a:r>
              <a:rPr lang="en-US"/>
              <a:t>Individuals are engaged </a:t>
            </a:r>
          </a:p>
          <a:p>
            <a:pPr marL="171450" indent="-171450">
              <a:buFont typeface="Arial"/>
              <a:buChar char="•"/>
            </a:pPr>
            <a:r>
              <a:rPr lang="en-US"/>
              <a:t>Low voluntary attrition </a:t>
            </a:r>
          </a:p>
          <a:p>
            <a:pPr marL="171450" indent="-171450">
              <a:buFont typeface="Arial"/>
              <a:buChar char="•"/>
            </a:pPr>
            <a:r>
              <a:rPr lang="en-US"/>
              <a:t>Leaders are trustworthy </a:t>
            </a:r>
          </a:p>
          <a:p>
            <a:pPr marL="171450" indent="-171450">
              <a:buFont typeface="Arial"/>
              <a:buChar char="•"/>
            </a:pPr>
            <a:r>
              <a:rPr lang="en-US"/>
              <a:t>Employees go above and beyond </a:t>
            </a:r>
          </a:p>
        </p:txBody>
      </p:sp>
      <p:sp>
        <p:nvSpPr>
          <p:cNvPr id="4" name="Slide Number Placeholder 3"/>
          <p:cNvSpPr>
            <a:spLocks noGrp="1"/>
          </p:cNvSpPr>
          <p:nvPr>
            <p:ph type="sldNum" sz="quarter" idx="5"/>
          </p:nvPr>
        </p:nvSpPr>
        <p:spPr/>
        <p:txBody>
          <a:bodyPr/>
          <a:lstStyle/>
          <a:p>
            <a:fld id="{0566CB04-5526-DA4D-9BAF-AF4B2A8180B2}" type="slidenum">
              <a:rPr lang="en-US" smtClean="0"/>
              <a:t>13</a:t>
            </a:fld>
            <a:endParaRPr lang="en-US"/>
          </a:p>
        </p:txBody>
      </p:sp>
    </p:spTree>
    <p:extLst>
      <p:ext uri="{BB962C8B-B14F-4D97-AF65-F5344CB8AC3E}">
        <p14:creationId xmlns:p14="http://schemas.microsoft.com/office/powerpoint/2010/main" val="148041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50"/>
              </a:lnSpc>
            </a:pPr>
            <a:r>
              <a:rPr lang="en-US"/>
              <a:t>Our research shows that HPOs are further ahead on creating an adoption strategy for AI and beginning their journey toward AI transformation than their peers.</a:t>
            </a:r>
          </a:p>
          <a:p>
            <a:r>
              <a:rPr lang="en-US"/>
              <a:t>HPOs are doing four things better than typical organizations:  providing AI Access for Experimentation, setting a Leader-sponsored Vision for AI Transformation, closing The Change Experience Gap, and Agile Change Management.</a:t>
            </a:r>
          </a:p>
          <a:p>
            <a:endParaRPr lang="en-US"/>
          </a:p>
        </p:txBody>
      </p:sp>
      <p:sp>
        <p:nvSpPr>
          <p:cNvPr id="4" name="Slide Number Placeholder 3"/>
          <p:cNvSpPr>
            <a:spLocks noGrp="1"/>
          </p:cNvSpPr>
          <p:nvPr>
            <p:ph type="sldNum" sz="quarter" idx="5"/>
          </p:nvPr>
        </p:nvSpPr>
        <p:spPr/>
        <p:txBody>
          <a:bodyPr/>
          <a:lstStyle/>
          <a:p>
            <a:fld id="{0566CB04-5526-DA4D-9BAF-AF4B2A8180B2}" type="slidenum">
              <a:rPr lang="en-US" smtClean="0"/>
              <a:t>14</a:t>
            </a:fld>
            <a:endParaRPr lang="en-US"/>
          </a:p>
        </p:txBody>
      </p:sp>
    </p:spTree>
    <p:extLst>
      <p:ext uri="{BB962C8B-B14F-4D97-AF65-F5344CB8AC3E}">
        <p14:creationId xmlns:p14="http://schemas.microsoft.com/office/powerpoint/2010/main" val="2739660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3.xml"/><Relationship Id="rId5" Type="http://schemas.openxmlformats.org/officeDocument/2006/relationships/image" Target="../media/image61.jpeg"/><Relationship Id="rId4" Type="http://schemas.openxmlformats.org/officeDocument/2006/relationships/image" Target="../media/image60.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Master" Target="../slideMasters/slideMaster3.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Master" Target="../slideMasters/slideMaster3.xml"/><Relationship Id="rId5" Type="http://schemas.openxmlformats.org/officeDocument/2006/relationships/image" Target="../media/image61.jpeg"/><Relationship Id="rId4" Type="http://schemas.openxmlformats.org/officeDocument/2006/relationships/image" Target="../media/image60.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3.xml"/><Relationship Id="rId4" Type="http://schemas.openxmlformats.org/officeDocument/2006/relationships/image" Target="../media/image61.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67.sv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67.sv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sv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9.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987914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colorfulness, purple, violet, vector graphics&#10;&#10;Description automatically generated">
            <a:extLst>
              <a:ext uri="{FF2B5EF4-FFF2-40B4-BE49-F238E27FC236}">
                <a16:creationId xmlns:a16="http://schemas.microsoft.com/office/drawing/2014/main" id="{4B840B3D-D480-3F09-223B-FB61D5F9FEDA}"/>
              </a:ext>
            </a:extLst>
          </p:cNvPr>
          <p:cNvPicPr>
            <a:picLocks noChangeAspect="1"/>
          </p:cNvPicPr>
          <p:nvPr userDrawn="1"/>
        </p:nvPicPr>
        <p:blipFill rotWithShape="1">
          <a:blip r:embed="rId3"/>
          <a:srcRect l="5714" t="51389" r="58196" b="28310"/>
          <a:stretch/>
        </p:blipFill>
        <p:spPr>
          <a:xfrm>
            <a:off x="0" y="0"/>
            <a:ext cx="12192000" cy="6858000"/>
          </a:xfrm>
          <a:prstGeom prst="rect">
            <a:avLst/>
          </a:prstGeom>
        </p:spPr>
      </p:pic>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tx2"/>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6"/>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624995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Microsoft Viva logo" descr="Microsoft Viva logo">
            <a:extLst>
              <a:ext uri="{FF2B5EF4-FFF2-40B4-BE49-F238E27FC236}">
                <a16:creationId xmlns:a16="http://schemas.microsoft.com/office/drawing/2014/main" id="{CD82327C-D14B-AF36-01C1-CE6443727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5" name="Title 1">
            <a:extLst>
              <a:ext uri="{FF2B5EF4-FFF2-40B4-BE49-F238E27FC236}">
                <a16:creationId xmlns:a16="http://schemas.microsoft.com/office/drawing/2014/main" id="{7391E6D0-AA56-AF1E-422D-010F6F98C86F}"/>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tx2"/>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C8D5ED01-FBF2-7D25-6C9D-76DF9CDCF52A}"/>
              </a:ext>
            </a:extLst>
          </p:cNvPr>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8">
            <a:extLst>
              <a:ext uri="{FF2B5EF4-FFF2-40B4-BE49-F238E27FC236}">
                <a16:creationId xmlns:a16="http://schemas.microsoft.com/office/drawing/2014/main" id="{60879C17-EB8C-E700-D5DF-AA1CA98550F2}"/>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9" name="Picture Placeholder 9" descr="This photo is a 'placeholder' only. Drag or drop your photo here, or click and tap the center to insert a photo.">
            <a:extLst>
              <a:ext uri="{FF2B5EF4-FFF2-40B4-BE49-F238E27FC236}">
                <a16:creationId xmlns:a16="http://schemas.microsoft.com/office/drawing/2014/main" id="{90006184-D8BA-CC0B-CB04-5B1D842229C0}"/>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81375619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56472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4214142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519464"/>
            <a:ext cx="4167887" cy="2031325"/>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4068641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890384"/>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7942848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45807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336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0890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8582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91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8490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813965558"/>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5176323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2522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2291018"/>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close-up of a toothbrush&#10;&#10;Description automatically generated with medium confidence">
            <a:extLst>
              <a:ext uri="{FF2B5EF4-FFF2-40B4-BE49-F238E27FC236}">
                <a16:creationId xmlns:a16="http://schemas.microsoft.com/office/drawing/2014/main" id="{27E22D5C-C49E-EA75-FD96-F14535E570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4" name="Rectangle 3">
            <a:extLst>
              <a:ext uri="{FF2B5EF4-FFF2-40B4-BE49-F238E27FC236}">
                <a16:creationId xmlns:a16="http://schemas.microsoft.com/office/drawing/2014/main" id="{3E0876FA-1D58-3F7A-1D9D-5FE535750906}"/>
              </a:ext>
            </a:extLst>
          </p:cNvPr>
          <p:cNvSpPr/>
          <p:nvPr userDrawn="1"/>
        </p:nvSpPr>
        <p:spPr bwMode="auto">
          <a:xfrm>
            <a:off x="5512780"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382158"/>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41985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mj-lt"/>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219812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171342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28314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575380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i="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426061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390561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i="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7678832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rgbClr val="F2F2F2"/>
        </a:solidFill>
        <a:effectLst/>
      </p:bgPr>
    </p:bg>
    <p:spTree>
      <p:nvGrpSpPr>
        <p:cNvPr id="1" name=""/>
        <p:cNvGrpSpPr/>
        <p:nvPr/>
      </p:nvGrpSpPr>
      <p:grpSpPr>
        <a:xfrm>
          <a:off x="0" y="0"/>
          <a:ext cx="0" cy="0"/>
          <a:chOff x="0" y="0"/>
          <a:chExt cx="0" cy="0"/>
        </a:xfrm>
      </p:grpSpPr>
      <p:pic>
        <p:nvPicPr>
          <p:cNvPr id="3" name="Picture 2" descr="A picture containing colorfulness, creativity, vector graphics&#10;&#10;Description automatically generated">
            <a:extLst>
              <a:ext uri="{FF2B5EF4-FFF2-40B4-BE49-F238E27FC236}">
                <a16:creationId xmlns:a16="http://schemas.microsoft.com/office/drawing/2014/main" id="{DC570BC5-3FDB-81F1-508C-7AA55A18D349}"/>
              </a:ext>
            </a:extLst>
          </p:cNvPr>
          <p:cNvPicPr>
            <a:picLocks noChangeAspect="1"/>
          </p:cNvPicPr>
          <p:nvPr userDrawn="1"/>
        </p:nvPicPr>
        <p:blipFill rotWithShape="1">
          <a:blip r:embed="rId2"/>
          <a:srcRect t="50000" r="61749" b="28483"/>
          <a:stretch/>
        </p:blipFill>
        <p:spPr>
          <a:xfrm>
            <a:off x="0" y="0"/>
            <a:ext cx="12192000" cy="6858000"/>
          </a:xfrm>
          <a:prstGeom prst="rect">
            <a:avLst/>
          </a:prstGeom>
        </p:spPr>
      </p:pic>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i="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093723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65686208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8085191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1289343430"/>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77392"/>
      </p:ext>
    </p:extLst>
  </p:cSld>
  <p:clrMapOvr>
    <a:masterClrMapping/>
  </p:clrMapOvr>
  <p:transition>
    <p:fade/>
  </p:transition>
  <p:extLst>
    <p:ext uri="{DCECCB84-F9BA-43D5-87BE-67443E8EF086}">
      <p15:sldGuideLst xmlns:p15="http://schemas.microsoft.com/office/powerpoint/2012/main">
        <p15:guide id="16" pos="3840">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3599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82979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b="0" i="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814883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ase study_Measurement">
    <p:bg>
      <p:bgPr>
        <a:solidFill>
          <a:srgbClr val="F2F2F2"/>
        </a:solidFill>
        <a:effectLst/>
      </p:bgPr>
    </p:bg>
    <p:spTree>
      <p:nvGrpSpPr>
        <p:cNvPr id="1" name=""/>
        <p:cNvGrpSpPr/>
        <p:nvPr/>
      </p:nvGrpSpPr>
      <p:grpSpPr>
        <a:xfrm>
          <a:off x="0" y="0"/>
          <a:ext cx="0" cy="0"/>
          <a:chOff x="0" y="0"/>
          <a:chExt cx="0" cy="0"/>
        </a:xfrm>
      </p:grpSpPr>
      <p:pic>
        <p:nvPicPr>
          <p:cNvPr id="2" name="Picture 1" descr="A picture containing blur&#10;&#10;Description automatically generated">
            <a:extLst>
              <a:ext uri="{FF2B5EF4-FFF2-40B4-BE49-F238E27FC236}">
                <a16:creationId xmlns:a16="http://schemas.microsoft.com/office/drawing/2014/main" id="{1E755F26-FC55-0D5D-BAF3-6742671E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3" name="Rectangle 2">
            <a:extLst>
              <a:ext uri="{FF2B5EF4-FFF2-40B4-BE49-F238E27FC236}">
                <a16:creationId xmlns:a16="http://schemas.microsoft.com/office/drawing/2014/main" id="{72793FB9-76B9-C898-BC97-67438F47E231}"/>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C893F34E-2283-84AB-7170-F7733522D1B4}"/>
              </a:ext>
              <a:ext uri="{C183D7F6-B498-43B3-948B-1728B52AA6E4}">
                <adec:decorative xmlns:adec="http://schemas.microsoft.com/office/drawing/2017/decorative" val="1"/>
              </a:ext>
            </a:extLst>
          </p:cNvPr>
          <p:cNvSpPr/>
          <p:nvPr userDrawn="1"/>
        </p:nvSpPr>
        <p:spPr bwMode="auto">
          <a:xfrm>
            <a:off x="582043" y="1103086"/>
            <a:ext cx="11027346" cy="5165951"/>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6838267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0A4F-1E21-2D0D-D24A-9CEFE4EA35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1191FA1-E773-D458-46CE-00B0815FC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D58D13D-148D-EA59-58EB-0E193D4297CF}"/>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6271F540-BA86-E2D7-06D8-1C22F53975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5527A41-E488-9D8D-E6D3-B5C1E839384E}"/>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1048088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3DF2-D1ED-9F18-49A8-9EF1BB7BE0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C7780E9-92FB-F987-F147-F5060FF63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C24CCD1-7F1F-C652-7B61-FB570A20BC27}"/>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88BDFF05-085D-FC67-6942-DA5A059FE4C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0C11757-0721-9E68-D86F-90893D2A1D2B}"/>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31411303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A735-2E93-0E06-7BDB-C74C572755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834BF69-DA65-A01A-6E2B-2855F12854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5257E-CF31-0E3F-85EC-D0441BA16460}"/>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3A3BEB4E-C70A-3D64-0306-C47DBFAF0D4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AB3D6BD-14C7-21BB-CF67-39949364AFE2}"/>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5617374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2D4E-5562-3F6B-D8E6-115D6A09C65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9B15DC7-A773-A72D-2473-3CCC31894F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E0B1B69-898F-2C2D-8E16-2411B99A51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72C769D-8BE7-6A18-38F6-B28796E73E07}"/>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6" name="Footer Placeholder 5">
            <a:extLst>
              <a:ext uri="{FF2B5EF4-FFF2-40B4-BE49-F238E27FC236}">
                <a16:creationId xmlns:a16="http://schemas.microsoft.com/office/drawing/2014/main" id="{426F5168-B98B-AFA2-232A-5D91B6A6800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A37C39-C3AB-E64A-B01C-65EE0BD72133}"/>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12635138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C7E7-CE3A-F2C4-320D-81F42F3B44A1}"/>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3BC33FA-8483-BD30-C735-867FB59D4E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BF1C8F-639E-7D51-02C0-8B75A23C9A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89806EB-21A7-0378-59C8-AC44A83B3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C19E4-B055-9129-954D-7C5967F12E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8C74274-C989-F464-2029-236D96E28C1B}"/>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8" name="Footer Placeholder 7">
            <a:extLst>
              <a:ext uri="{FF2B5EF4-FFF2-40B4-BE49-F238E27FC236}">
                <a16:creationId xmlns:a16="http://schemas.microsoft.com/office/drawing/2014/main" id="{4F12D31F-12E7-FC1D-36B6-3EF0C143E4F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CBF4426-33E7-7024-9359-FFB0475108C2}"/>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4064031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B8F5-4738-581C-874C-BC92856A87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67A9919-810A-8DF3-2BE0-ED4046F98AD2}"/>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4" name="Footer Placeholder 3">
            <a:extLst>
              <a:ext uri="{FF2B5EF4-FFF2-40B4-BE49-F238E27FC236}">
                <a16:creationId xmlns:a16="http://schemas.microsoft.com/office/drawing/2014/main" id="{D6C5179E-D464-2809-FFC9-3EEB9B18FC2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FE19BF6-E51D-F2C2-366A-B5F022B3224E}"/>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5942292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E37B3D-5F4A-5DF7-930E-EFD2BFDB9A7F}"/>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3" name="Footer Placeholder 2">
            <a:extLst>
              <a:ext uri="{FF2B5EF4-FFF2-40B4-BE49-F238E27FC236}">
                <a16:creationId xmlns:a16="http://schemas.microsoft.com/office/drawing/2014/main" id="{E70A094F-DC82-B8D2-E519-CBCD069E0BF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15C6817-77F3-BA6C-FE4B-FA88CEF76128}"/>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3961852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CA3A4-BD4A-255E-92C2-C68DB6AB5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DB2C1886-378C-420E-8754-009BCD68FC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B4FCCBD-DA6A-5464-2761-4FCE42CD1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D2308-79F4-AD78-64DD-0A5240B6A042}"/>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6" name="Footer Placeholder 5">
            <a:extLst>
              <a:ext uri="{FF2B5EF4-FFF2-40B4-BE49-F238E27FC236}">
                <a16:creationId xmlns:a16="http://schemas.microsoft.com/office/drawing/2014/main" id="{041C18ED-0E88-AFA3-84E2-D3CE5AE85E9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6A94989-4F6E-1E89-D68B-4278078AFECC}"/>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14675206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7690-932B-CBEB-9477-CBB39D414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8324ED6-8693-A3ED-C315-4F771DBCA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E2F26DC3-2D1B-F12E-2F7F-860F3C034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20FDF-5FE2-9B1F-F66B-E99B7E637A7F}"/>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6" name="Footer Placeholder 5">
            <a:extLst>
              <a:ext uri="{FF2B5EF4-FFF2-40B4-BE49-F238E27FC236}">
                <a16:creationId xmlns:a16="http://schemas.microsoft.com/office/drawing/2014/main" id="{F45C1283-3EA2-69CD-25A9-F50E0E7A6F9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06C848-0E81-F49A-798F-D846F2FD2D21}"/>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39870726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0183-9BC4-DB24-D559-4661365BEAE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AFB6835-6007-6338-BBA4-FBEE88946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32311DD-FA8E-EA70-204A-BD12976EF4F9}"/>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126F8B53-C042-60E3-2A80-3B95B2C2816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99D85BB-E4AC-F2FD-FC4A-E0ED7F89AD53}"/>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10437862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8A923-E7DE-C3C5-C226-A43CC1D8FC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4AEFECA-AD8C-DF72-1E0F-EB4BF9F6B9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DC03D99-F4A2-0A3F-967D-45446E4D0A4E}"/>
              </a:ext>
            </a:extLst>
          </p:cNvPr>
          <p:cNvSpPr>
            <a:spLocks noGrp="1"/>
          </p:cNvSpPr>
          <p:nvPr>
            <p:ph type="dt" sz="half" idx="10"/>
          </p:nvPr>
        </p:nvSpPr>
        <p:spPr/>
        <p:txBody>
          <a:body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CB99AF45-8CB7-04F7-23EF-CF3D4E3775D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74A5831-036E-2779-D06E-4F32B889D1B4}"/>
              </a:ext>
            </a:extLst>
          </p:cNvPr>
          <p:cNvSpPr>
            <a:spLocks noGrp="1"/>
          </p:cNvSpPr>
          <p:nvPr>
            <p:ph type="sldNum" sz="quarter" idx="12"/>
          </p:nvPr>
        </p:nvSpPr>
        <p:spPr/>
        <p:txBody>
          <a:bodyPr/>
          <a:lstStyle/>
          <a:p>
            <a:fld id="{1BA437CA-0243-4975-B00F-97C6F0655655}" type="slidenum">
              <a:rPr lang="en-IE" smtClean="0"/>
              <a:t>‹#›</a:t>
            </a:fld>
            <a:endParaRPr lang="en-IE"/>
          </a:p>
        </p:txBody>
      </p:sp>
    </p:spTree>
    <p:extLst>
      <p:ext uri="{BB962C8B-B14F-4D97-AF65-F5344CB8AC3E}">
        <p14:creationId xmlns:p14="http://schemas.microsoft.com/office/powerpoint/2010/main" val="22289608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Employees background">
    <p:bg>
      <p:bgPr>
        <a:solidFill>
          <a:srgbClr val="F2F2F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2B3908-3330-F9B1-BC25-11B81D3301EF}"/>
              </a:ext>
              <a:ext uri="{C183D7F6-B498-43B3-948B-1728B52AA6E4}">
                <adec:decorative xmlns:adec="http://schemas.microsoft.com/office/drawing/2017/decorative" val="1"/>
              </a:ext>
            </a:extLst>
          </p:cNvPr>
          <p:cNvPicPr/>
          <p:nvPr userDrawn="1"/>
        </p:nvPicPr>
        <p:blipFill>
          <a:blip r:embed="rId2"/>
          <a:srcRect t="21875" b="21875"/>
          <a:stretch/>
        </p:blipFill>
        <p:spPr>
          <a:xfrm>
            <a:off x="-161364" y="-90767"/>
            <a:ext cx="12514729" cy="7039535"/>
          </a:xfrm>
          <a:prstGeom prst="rect">
            <a:avLst/>
          </a:prstGeom>
        </p:spPr>
      </p:pic>
    </p:spTree>
    <p:extLst>
      <p:ext uri="{BB962C8B-B14F-4D97-AF65-F5344CB8AC3E}">
        <p14:creationId xmlns:p14="http://schemas.microsoft.com/office/powerpoint/2010/main" val="125212397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PSE" preserve="1" userDrawn="1">
  <p:cSld name="PSE">
    <p:spTree>
      <p:nvGrpSpPr>
        <p:cNvPr id="1" name="Shape 13"/>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C6B6CC-4B6D-4F2A-8E94-EDF37A67B6D9}"/>
              </a:ext>
            </a:extLst>
          </p:cNvPr>
          <p:cNvSpPr>
            <a:spLocks noGrp="1"/>
          </p:cNvSpPr>
          <p:nvPr>
            <p:ph type="pic" sz="quarter" idx="13"/>
          </p:nvPr>
        </p:nvSpPr>
        <p:spPr>
          <a:xfrm>
            <a:off x="0" y="0"/>
            <a:ext cx="8077736" cy="6858000"/>
          </a:xfrm>
        </p:spPr>
        <p:txBody>
          <a:bodyPr/>
          <a:lstStyle/>
          <a:p>
            <a:endParaRPr lang="en-US"/>
          </a:p>
        </p:txBody>
      </p:sp>
      <p:sp>
        <p:nvSpPr>
          <p:cNvPr id="14" name="Google Shape;14;p3"/>
          <p:cNvSpPr txBox="1">
            <a:spLocks noGrp="1"/>
          </p:cNvSpPr>
          <p:nvPr>
            <p:ph type="body" idx="1" hasCustomPrompt="1"/>
          </p:nvPr>
        </p:nvSpPr>
        <p:spPr>
          <a:xfrm>
            <a:off x="8351176" y="1549908"/>
            <a:ext cx="3496565" cy="4282180"/>
          </a:xfrm>
          <a:prstGeom prst="rect">
            <a:avLst/>
          </a:prstGeom>
        </p:spPr>
        <p:txBody>
          <a:bodyPr spcFirstLastPara="1" wrap="square" lIns="0" tIns="91425" rIns="0" bIns="91425" anchor="t" anchorCtr="0">
            <a:noAutofit/>
          </a:bodyPr>
          <a:lstStyle>
            <a:lvl1pPr marL="0" lvl="0" indent="0">
              <a:spcBef>
                <a:spcPts val="0"/>
              </a:spcBef>
              <a:spcAft>
                <a:spcPts val="0"/>
              </a:spcAft>
              <a:buSzPts val="3800"/>
              <a:buNone/>
              <a:defRPr sz="1900"/>
            </a:lvl1pPr>
            <a:lvl2pPr marL="457109" lvl="1" indent="-234903">
              <a:spcBef>
                <a:spcPts val="0"/>
              </a:spcBef>
              <a:spcAft>
                <a:spcPts val="0"/>
              </a:spcAft>
              <a:buSzPts val="3800"/>
              <a:buChar char="●"/>
              <a:defRPr sz="1900"/>
            </a:lvl2pPr>
            <a:lvl3pPr marL="685663" lvl="2" indent="-234903">
              <a:spcBef>
                <a:spcPts val="0"/>
              </a:spcBef>
              <a:spcAft>
                <a:spcPts val="0"/>
              </a:spcAft>
              <a:buSzPts val="3800"/>
              <a:buChar char="○"/>
              <a:defRPr sz="1900"/>
            </a:lvl3pPr>
            <a:lvl4pPr marL="914217" lvl="3" indent="-234903">
              <a:spcBef>
                <a:spcPts val="0"/>
              </a:spcBef>
              <a:spcAft>
                <a:spcPts val="0"/>
              </a:spcAft>
              <a:buSzPts val="3800"/>
              <a:buChar char="●"/>
              <a:defRPr sz="1900"/>
            </a:lvl4pPr>
            <a:lvl5pPr marL="1142771" lvl="4" indent="-234903">
              <a:spcBef>
                <a:spcPts val="0"/>
              </a:spcBef>
              <a:spcAft>
                <a:spcPts val="0"/>
              </a:spcAft>
              <a:buSzPts val="3800"/>
              <a:buChar char="○"/>
              <a:defRPr sz="1900"/>
            </a:lvl5pPr>
            <a:lvl6pPr marL="1371326" lvl="5" indent="-234903">
              <a:spcBef>
                <a:spcPts val="0"/>
              </a:spcBef>
              <a:spcAft>
                <a:spcPts val="0"/>
              </a:spcAft>
              <a:buSzPts val="3800"/>
              <a:buChar char="■"/>
              <a:defRPr sz="1900"/>
            </a:lvl6pPr>
            <a:lvl7pPr marL="1599880" lvl="6" indent="-234903">
              <a:spcBef>
                <a:spcPts val="0"/>
              </a:spcBef>
              <a:spcAft>
                <a:spcPts val="0"/>
              </a:spcAft>
              <a:buSzPts val="3800"/>
              <a:buChar char="●"/>
              <a:defRPr sz="1900"/>
            </a:lvl7pPr>
            <a:lvl8pPr marL="1828434" lvl="7" indent="-234903">
              <a:spcBef>
                <a:spcPts val="0"/>
              </a:spcBef>
              <a:spcAft>
                <a:spcPts val="0"/>
              </a:spcAft>
              <a:buSzPts val="3800"/>
              <a:buChar char="○"/>
              <a:defRPr sz="1900"/>
            </a:lvl8pPr>
            <a:lvl9pPr marL="2056989" lvl="8" indent="-234903">
              <a:spcBef>
                <a:spcPts val="0"/>
              </a:spcBef>
              <a:spcAft>
                <a:spcPts val="0"/>
              </a:spcAft>
              <a:buSzPts val="3800"/>
              <a:buChar char="■"/>
              <a:defRPr sz="1900"/>
            </a:lvl9pPr>
          </a:lstStyle>
          <a:p>
            <a:r>
              <a:rPr lang="en-US"/>
              <a:t>Text</a:t>
            </a:r>
            <a:endParaRPr/>
          </a:p>
        </p:txBody>
      </p:sp>
      <p:sp>
        <p:nvSpPr>
          <p:cNvPr id="15" name="Google Shape;15;p3"/>
          <p:cNvSpPr txBox="1">
            <a:spLocks noGrp="1"/>
          </p:cNvSpPr>
          <p:nvPr>
            <p:ph type="title" hasCustomPrompt="1"/>
          </p:nvPr>
        </p:nvSpPr>
        <p:spPr>
          <a:xfrm>
            <a:off x="8351176" y="914400"/>
            <a:ext cx="3496565" cy="457200"/>
          </a:xfrm>
          <a:prstGeom prst="rect">
            <a:avLst/>
          </a:prstGeom>
        </p:spPr>
        <p:txBody>
          <a:bodyPr spcFirstLastPara="1" wrap="square" lIns="0" tIns="91425" rIns="0" bIns="91425" anchor="t" anchorCtr="0">
            <a:noAutofit/>
          </a:bodyPr>
          <a:lstStyle>
            <a:lvl1pPr lvl="0">
              <a:spcBef>
                <a:spcPts val="0"/>
              </a:spcBef>
              <a:spcAft>
                <a:spcPts val="0"/>
              </a:spcAft>
              <a:buClr>
                <a:srgbClr val="646666"/>
              </a:buClr>
              <a:buSzPts val="4800"/>
              <a:buFont typeface="Century Gothic"/>
              <a:buNone/>
              <a:defRPr b="1">
                <a:solidFill>
                  <a:srgbClr val="646666"/>
                </a:solidFill>
                <a:latin typeface="Century Gothic"/>
                <a:ea typeface="Century Gothic"/>
                <a:cs typeface="Century Gothic"/>
                <a:sym typeface="Century Gothic"/>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r>
              <a:rPr lang="en-US"/>
              <a:t>Title</a:t>
            </a:r>
            <a:endParaRPr/>
          </a:p>
        </p:txBody>
      </p:sp>
      <p:sp>
        <p:nvSpPr>
          <p:cNvPr id="17" name="Google Shape;17;p3"/>
          <p:cNvSpPr txBox="1">
            <a:spLocks noGrp="1"/>
          </p:cNvSpPr>
          <p:nvPr>
            <p:ph type="sldNum" idx="12"/>
          </p:nvPr>
        </p:nvSpPr>
        <p:spPr>
          <a:xfrm>
            <a:off x="11296552" y="6217623"/>
            <a:ext cx="731605" cy="524850"/>
          </a:xfrm>
          <a:prstGeom prst="rect">
            <a:avLst/>
          </a:prstGeom>
        </p:spPr>
        <p:txBody>
          <a:bodyPr spcFirstLastPara="1" wrap="square" lIns="243825" tIns="243825" rIns="243825" bIns="243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Footer Placeholder 1">
            <a:extLst>
              <a:ext uri="{FF2B5EF4-FFF2-40B4-BE49-F238E27FC236}">
                <a16:creationId xmlns:a16="http://schemas.microsoft.com/office/drawing/2014/main" id="{AAB8AC74-4092-EE75-9AD9-C9B674440B8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24840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451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1016411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334535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17721" y="0"/>
            <a:ext cx="12192000" cy="6858000"/>
          </a:xfrm>
          <a:prstGeom prst="rect">
            <a:avLst/>
          </a:prstGeom>
        </p:spPr>
      </p:pic>
    </p:spTree>
    <p:extLst>
      <p:ext uri="{BB962C8B-B14F-4D97-AF65-F5344CB8AC3E}">
        <p14:creationId xmlns:p14="http://schemas.microsoft.com/office/powerpoint/2010/main" val="28550100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B280-DE6A-243D-ED0D-977DE7D8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21414D-783F-0F94-E43C-EDAFCEF23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1DBEA1-119F-D09B-2193-F9E19C69FB8B}"/>
              </a:ext>
            </a:extLst>
          </p:cNvPr>
          <p:cNvSpPr>
            <a:spLocks noGrp="1"/>
          </p:cNvSpPr>
          <p:nvPr>
            <p:ph type="dt" sz="half" idx="10"/>
          </p:nvPr>
        </p:nvSpPr>
        <p:spPr/>
        <p:txBody>
          <a:bodyPr/>
          <a:lstStyle/>
          <a:p>
            <a:fld id="{C7E0CB13-CE29-B847-AD0F-B492A2E5FD71}" type="datetime1">
              <a:rPr lang="en-US" smtClean="0"/>
              <a:t>5/12/2025</a:t>
            </a:fld>
            <a:endParaRPr lang="en-US"/>
          </a:p>
        </p:txBody>
      </p:sp>
      <p:sp>
        <p:nvSpPr>
          <p:cNvPr id="5" name="Footer Placeholder 4">
            <a:extLst>
              <a:ext uri="{FF2B5EF4-FFF2-40B4-BE49-F238E27FC236}">
                <a16:creationId xmlns:a16="http://schemas.microsoft.com/office/drawing/2014/main" id="{59278E22-50E2-1581-4DCE-D3D18407E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85738-1A77-1AAC-5526-7E4A06678954}"/>
              </a:ext>
            </a:extLst>
          </p:cNvPr>
          <p:cNvSpPr>
            <a:spLocks noGrp="1"/>
          </p:cNvSpPr>
          <p:nvPr>
            <p:ph type="sldNum" sz="quarter" idx="12"/>
          </p:nvPr>
        </p:nvSpPr>
        <p:spPr>
          <a:xfrm>
            <a:off x="8930640" y="457517"/>
            <a:ext cx="2743200" cy="365125"/>
          </a:xfrm>
        </p:spPr>
        <p:txBody>
          <a:bodyPr/>
          <a:lstStyle>
            <a:lvl1pPr>
              <a:defRPr sz="700" b="0" i="0">
                <a:solidFill>
                  <a:schemeClr val="tx1"/>
                </a:solidFill>
                <a:latin typeface="Segoe UI" panose="020B0502040204020203" pitchFamily="34" charset="0"/>
                <a:cs typeface="Segoe UI" panose="020B0502040204020203" pitchFamily="34" charset="0"/>
              </a:defRPr>
            </a:lvl1pPr>
          </a:lstStyle>
          <a:p>
            <a:fld id="{9F885352-FFE4-5947-BFDD-2B2DA9692869}" type="slidenum">
              <a:rPr lang="en-US" smtClean="0"/>
              <a:pPr/>
              <a:t>‹#›</a:t>
            </a:fld>
            <a:endParaRPr lang="en-US"/>
          </a:p>
        </p:txBody>
      </p:sp>
    </p:spTree>
    <p:extLst>
      <p:ext uri="{BB962C8B-B14F-4D97-AF65-F5344CB8AC3E}">
        <p14:creationId xmlns:p14="http://schemas.microsoft.com/office/powerpoint/2010/main" val="40266703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DD5C-8C60-7859-4AF4-7D28C343C7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81205-3931-4720-061C-C020147027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575C9-A0BB-DB9F-0007-1E1E5384DB06}"/>
              </a:ext>
            </a:extLst>
          </p:cNvPr>
          <p:cNvSpPr>
            <a:spLocks noGrp="1"/>
          </p:cNvSpPr>
          <p:nvPr>
            <p:ph type="dt" sz="half" idx="10"/>
          </p:nvPr>
        </p:nvSpPr>
        <p:spPr/>
        <p:txBody>
          <a:bodyPr/>
          <a:lstStyle/>
          <a:p>
            <a:fld id="{2EE4543E-1285-F64B-880C-71DB50A2BDD6}" type="datetime1">
              <a:rPr lang="en-US" smtClean="0"/>
              <a:t>5/12/2025</a:t>
            </a:fld>
            <a:endParaRPr lang="en-US"/>
          </a:p>
        </p:txBody>
      </p:sp>
      <p:sp>
        <p:nvSpPr>
          <p:cNvPr id="5" name="Footer Placeholder 4">
            <a:extLst>
              <a:ext uri="{FF2B5EF4-FFF2-40B4-BE49-F238E27FC236}">
                <a16:creationId xmlns:a16="http://schemas.microsoft.com/office/drawing/2014/main" id="{F8451B11-587B-1456-9334-5132670D7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008C7-B441-A7DA-8DFC-FF1425F578DD}"/>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1388638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D113-8E6E-C59D-EA4B-684560936A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2B168-AC10-8FBA-A891-2EA9F680A4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D38B5-9F0B-ACCD-5959-692F2B0701D0}"/>
              </a:ext>
            </a:extLst>
          </p:cNvPr>
          <p:cNvSpPr>
            <a:spLocks noGrp="1"/>
          </p:cNvSpPr>
          <p:nvPr>
            <p:ph type="dt" sz="half" idx="10"/>
          </p:nvPr>
        </p:nvSpPr>
        <p:spPr/>
        <p:txBody>
          <a:bodyPr/>
          <a:lstStyle/>
          <a:p>
            <a:fld id="{62EB3312-70A4-EF45-9039-3272352770C5}" type="datetime1">
              <a:rPr lang="en-US" smtClean="0"/>
              <a:t>5/12/2025</a:t>
            </a:fld>
            <a:endParaRPr lang="en-US"/>
          </a:p>
        </p:txBody>
      </p:sp>
      <p:sp>
        <p:nvSpPr>
          <p:cNvPr id="5" name="Footer Placeholder 4">
            <a:extLst>
              <a:ext uri="{FF2B5EF4-FFF2-40B4-BE49-F238E27FC236}">
                <a16:creationId xmlns:a16="http://schemas.microsoft.com/office/drawing/2014/main" id="{A96A9284-8661-205F-B694-3CE364FDB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A6EEA-5E19-9C5D-9602-6B263F4298B7}"/>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5167431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DF2F-8FC5-085B-3A21-E5B119A07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045B5-724E-964E-ECB7-EC76801BF4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AA2FD-72D6-791E-5DAB-AE590E9126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97B4EB-A155-667F-337C-DF1ECD3651C3}"/>
              </a:ext>
            </a:extLst>
          </p:cNvPr>
          <p:cNvSpPr>
            <a:spLocks noGrp="1"/>
          </p:cNvSpPr>
          <p:nvPr>
            <p:ph type="dt" sz="half" idx="10"/>
          </p:nvPr>
        </p:nvSpPr>
        <p:spPr/>
        <p:txBody>
          <a:bodyPr/>
          <a:lstStyle/>
          <a:p>
            <a:fld id="{4E474410-F975-A649-BAE9-2B7F2BA4ACB8}" type="datetime1">
              <a:rPr lang="en-US" smtClean="0"/>
              <a:t>5/12/2025</a:t>
            </a:fld>
            <a:endParaRPr lang="en-US"/>
          </a:p>
        </p:txBody>
      </p:sp>
      <p:sp>
        <p:nvSpPr>
          <p:cNvPr id="6" name="Footer Placeholder 5">
            <a:extLst>
              <a:ext uri="{FF2B5EF4-FFF2-40B4-BE49-F238E27FC236}">
                <a16:creationId xmlns:a16="http://schemas.microsoft.com/office/drawing/2014/main" id="{B289C57A-BA2F-2212-B3F1-3A9B9C752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C606CA-A900-12BA-B85F-A762AFE1D954}"/>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2154443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FFA6-9F5D-56AC-B634-FD91231BC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BE48E1-6537-8987-B75F-F749B38C34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B40CD9-5DD4-D580-DBAD-BA35930E0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C9760-5BB7-B928-A2D4-3494B477C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713D0-3A1A-9B5D-CAF8-0C4A3FAB59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637B7-318F-7BF9-329E-8463A5B76EF3}"/>
              </a:ext>
            </a:extLst>
          </p:cNvPr>
          <p:cNvSpPr>
            <a:spLocks noGrp="1"/>
          </p:cNvSpPr>
          <p:nvPr>
            <p:ph type="dt" sz="half" idx="10"/>
          </p:nvPr>
        </p:nvSpPr>
        <p:spPr/>
        <p:txBody>
          <a:bodyPr/>
          <a:lstStyle/>
          <a:p>
            <a:fld id="{B2C35C8E-572A-D14C-95B3-F8F3D9AC7060}" type="datetime1">
              <a:rPr lang="en-US" smtClean="0"/>
              <a:t>5/12/2025</a:t>
            </a:fld>
            <a:endParaRPr lang="en-US"/>
          </a:p>
        </p:txBody>
      </p:sp>
      <p:sp>
        <p:nvSpPr>
          <p:cNvPr id="8" name="Footer Placeholder 7">
            <a:extLst>
              <a:ext uri="{FF2B5EF4-FFF2-40B4-BE49-F238E27FC236}">
                <a16:creationId xmlns:a16="http://schemas.microsoft.com/office/drawing/2014/main" id="{56E59594-D398-6933-43B8-310F57101F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7A4250-D976-DC03-2AAF-F32A51F75803}"/>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33790719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825B-61CA-4E3F-8749-6F5835723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86B8C3-0E86-4DFC-4B14-32C267868216}"/>
              </a:ext>
            </a:extLst>
          </p:cNvPr>
          <p:cNvSpPr>
            <a:spLocks noGrp="1"/>
          </p:cNvSpPr>
          <p:nvPr>
            <p:ph type="dt" sz="half" idx="10"/>
          </p:nvPr>
        </p:nvSpPr>
        <p:spPr/>
        <p:txBody>
          <a:bodyPr/>
          <a:lstStyle/>
          <a:p>
            <a:fld id="{1D7355E2-8C1C-D64D-A7F3-91B0769F531D}" type="datetime1">
              <a:rPr lang="en-US" smtClean="0"/>
              <a:t>5/12/2025</a:t>
            </a:fld>
            <a:endParaRPr lang="en-US"/>
          </a:p>
        </p:txBody>
      </p:sp>
      <p:sp>
        <p:nvSpPr>
          <p:cNvPr id="4" name="Footer Placeholder 3">
            <a:extLst>
              <a:ext uri="{FF2B5EF4-FFF2-40B4-BE49-F238E27FC236}">
                <a16:creationId xmlns:a16="http://schemas.microsoft.com/office/drawing/2014/main" id="{CA2DA68C-892E-4D62-E921-66CABCE499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CEC043-D514-2D8A-7458-44E43363F7A9}"/>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37432196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B8E59-40DB-6250-DAD7-45C192862E52}"/>
              </a:ext>
            </a:extLst>
          </p:cNvPr>
          <p:cNvSpPr>
            <a:spLocks noGrp="1"/>
          </p:cNvSpPr>
          <p:nvPr>
            <p:ph type="dt" sz="half" idx="10"/>
          </p:nvPr>
        </p:nvSpPr>
        <p:spPr/>
        <p:txBody>
          <a:bodyPr/>
          <a:lstStyle/>
          <a:p>
            <a:fld id="{A22F60A9-1E3D-8E47-A47F-93B1473747ED}" type="datetime1">
              <a:rPr lang="en-US" smtClean="0"/>
              <a:t>5/12/2025</a:t>
            </a:fld>
            <a:endParaRPr lang="en-US"/>
          </a:p>
        </p:txBody>
      </p:sp>
      <p:sp>
        <p:nvSpPr>
          <p:cNvPr id="3" name="Footer Placeholder 2">
            <a:extLst>
              <a:ext uri="{FF2B5EF4-FFF2-40B4-BE49-F238E27FC236}">
                <a16:creationId xmlns:a16="http://schemas.microsoft.com/office/drawing/2014/main" id="{051DEF9A-D848-866E-4E0B-10A9313721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794FF-5946-A87F-9040-CE9AEEDBB6D2}"/>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28877715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3705-6862-F17C-897F-28CF2D0E2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76454A-40F3-95D8-BCCB-ED810857C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9AF7C9-FAFE-F784-D69E-1D7658534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BD90A-9ACD-04BB-20BA-3714450626B7}"/>
              </a:ext>
            </a:extLst>
          </p:cNvPr>
          <p:cNvSpPr>
            <a:spLocks noGrp="1"/>
          </p:cNvSpPr>
          <p:nvPr>
            <p:ph type="dt" sz="half" idx="10"/>
          </p:nvPr>
        </p:nvSpPr>
        <p:spPr/>
        <p:txBody>
          <a:bodyPr/>
          <a:lstStyle/>
          <a:p>
            <a:fld id="{85766822-AED5-204F-AF4E-062745D56D4D}" type="datetime1">
              <a:rPr lang="en-US" smtClean="0"/>
              <a:t>5/12/2025</a:t>
            </a:fld>
            <a:endParaRPr lang="en-US"/>
          </a:p>
        </p:txBody>
      </p:sp>
      <p:sp>
        <p:nvSpPr>
          <p:cNvPr id="6" name="Footer Placeholder 5">
            <a:extLst>
              <a:ext uri="{FF2B5EF4-FFF2-40B4-BE49-F238E27FC236}">
                <a16:creationId xmlns:a16="http://schemas.microsoft.com/office/drawing/2014/main" id="{6EA87C3E-8DD2-E41E-4E1F-E8E8730D1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9DD57-32C1-0F3B-7D36-617AAF867867}"/>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4050686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5D65-6B57-BBA5-BFCC-5D875F9AC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12C37-965D-B1A2-0309-F275006FAA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418F1E-0E9D-0064-26FD-28EA5A02F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95439-2893-ED0A-F6B4-0214D6D3DD2B}"/>
              </a:ext>
            </a:extLst>
          </p:cNvPr>
          <p:cNvSpPr>
            <a:spLocks noGrp="1"/>
          </p:cNvSpPr>
          <p:nvPr>
            <p:ph type="dt" sz="half" idx="10"/>
          </p:nvPr>
        </p:nvSpPr>
        <p:spPr/>
        <p:txBody>
          <a:bodyPr/>
          <a:lstStyle/>
          <a:p>
            <a:fld id="{841DE2E3-ED07-D946-BC0E-8F33F3D2818F}" type="datetime1">
              <a:rPr lang="en-US" smtClean="0"/>
              <a:t>5/12/2025</a:t>
            </a:fld>
            <a:endParaRPr lang="en-US"/>
          </a:p>
        </p:txBody>
      </p:sp>
      <p:sp>
        <p:nvSpPr>
          <p:cNvPr id="6" name="Footer Placeholder 5">
            <a:extLst>
              <a:ext uri="{FF2B5EF4-FFF2-40B4-BE49-F238E27FC236}">
                <a16:creationId xmlns:a16="http://schemas.microsoft.com/office/drawing/2014/main" id="{FDFBA17C-9336-BD35-B298-B4C0C194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894BE-3787-8D6C-325F-ADF86DBA26FC}"/>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3506145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EDA3-2866-0526-626F-99F639B0B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2D85B-8344-E96E-8E46-13961D9F6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70750-1328-1F46-6E0B-1E8B082D33CA}"/>
              </a:ext>
            </a:extLst>
          </p:cNvPr>
          <p:cNvSpPr>
            <a:spLocks noGrp="1"/>
          </p:cNvSpPr>
          <p:nvPr>
            <p:ph type="dt" sz="half" idx="10"/>
          </p:nvPr>
        </p:nvSpPr>
        <p:spPr/>
        <p:txBody>
          <a:bodyPr/>
          <a:lstStyle/>
          <a:p>
            <a:fld id="{C4DB80CF-B37C-0C43-AD4E-97D39C9C749F}" type="datetime1">
              <a:rPr lang="en-US" smtClean="0"/>
              <a:t>5/12/2025</a:t>
            </a:fld>
            <a:endParaRPr lang="en-US"/>
          </a:p>
        </p:txBody>
      </p:sp>
      <p:sp>
        <p:nvSpPr>
          <p:cNvPr id="5" name="Footer Placeholder 4">
            <a:extLst>
              <a:ext uri="{FF2B5EF4-FFF2-40B4-BE49-F238E27FC236}">
                <a16:creationId xmlns:a16="http://schemas.microsoft.com/office/drawing/2014/main" id="{49988362-F8BF-715A-8ACC-208651DE5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9EA4D-FB8C-7882-F2BE-0BCFD9BF3A54}"/>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140549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A6E11-9B36-74C6-126B-0E7A47C6C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4B362-7102-AC1E-B531-E78803BF5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983CF-F0FD-1658-630F-547E380D34E8}"/>
              </a:ext>
            </a:extLst>
          </p:cNvPr>
          <p:cNvSpPr>
            <a:spLocks noGrp="1"/>
          </p:cNvSpPr>
          <p:nvPr>
            <p:ph type="dt" sz="half" idx="10"/>
          </p:nvPr>
        </p:nvSpPr>
        <p:spPr/>
        <p:txBody>
          <a:bodyPr/>
          <a:lstStyle/>
          <a:p>
            <a:fld id="{EC5CA406-670F-D84F-A5F3-5FDC9DBD1E4B}" type="datetime1">
              <a:rPr lang="en-US" smtClean="0"/>
              <a:t>5/12/2025</a:t>
            </a:fld>
            <a:endParaRPr lang="en-US"/>
          </a:p>
        </p:txBody>
      </p:sp>
      <p:sp>
        <p:nvSpPr>
          <p:cNvPr id="5" name="Footer Placeholder 4">
            <a:extLst>
              <a:ext uri="{FF2B5EF4-FFF2-40B4-BE49-F238E27FC236}">
                <a16:creationId xmlns:a16="http://schemas.microsoft.com/office/drawing/2014/main" id="{A6F41789-904C-22DE-2792-DB04CE35E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AE984-23F5-2606-1E00-5C55FB0FAB38}"/>
              </a:ext>
            </a:extLst>
          </p:cNvPr>
          <p:cNvSpPr>
            <a:spLocks noGrp="1"/>
          </p:cNvSpPr>
          <p:nvPr>
            <p:ph type="sldNum" sz="quarter" idx="12"/>
          </p:nvPr>
        </p:nvSpPr>
        <p:spPr/>
        <p:txBody>
          <a:bodyPr/>
          <a:lstStyle/>
          <a:p>
            <a:fld id="{9F885352-FFE4-5947-BFDD-2B2DA9692869}" type="slidenum">
              <a:rPr lang="en-US" smtClean="0"/>
              <a:t>‹#›</a:t>
            </a:fld>
            <a:endParaRPr lang="en-US"/>
          </a:p>
        </p:txBody>
      </p:sp>
    </p:spTree>
    <p:extLst>
      <p:ext uri="{BB962C8B-B14F-4D97-AF65-F5344CB8AC3E}">
        <p14:creationId xmlns:p14="http://schemas.microsoft.com/office/powerpoint/2010/main" val="26931054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95620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box - yellow">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BD0B7-78C4-A938-C9D0-9F6019150F15}"/>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ED8A6B4-175C-C06D-A013-9BE120413D11}"/>
              </a:ext>
              <a:ext uri="{C183D7F6-B498-43B3-948B-1728B52AA6E4}">
                <adec:decorative xmlns:adec="http://schemas.microsoft.com/office/drawing/2017/decorative" val="1"/>
              </a:ext>
            </a:extLst>
          </p:cNvPr>
          <p:cNvSpPr/>
          <p:nvPr userDrawn="1"/>
        </p:nvSpPr>
        <p:spPr bwMode="auto">
          <a:xfrm>
            <a:off x="582043" y="1345286"/>
            <a:ext cx="11027346" cy="4923751"/>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9368960"/>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EB7E2-1023-1C14-99A9-1D3890741B4D}"/>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932575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7268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Yellow background_with bo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CA24-F1ED-2A59-53A0-94F2BDDEE67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93E26A-3B59-0F93-E281-5565970B48A1}"/>
              </a:ext>
              <a:ext uri="{C183D7F6-B498-43B3-948B-1728B52AA6E4}">
                <adec:decorative xmlns:adec="http://schemas.microsoft.com/office/drawing/2017/decorative" val="1"/>
              </a:ext>
            </a:extLst>
          </p:cNvPr>
          <p:cNvSpPr/>
          <p:nvPr userDrawn="1"/>
        </p:nvSpPr>
        <p:spPr bwMode="auto">
          <a:xfrm>
            <a:off x="582043" y="587048"/>
            <a:ext cx="11027346" cy="5681990"/>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619800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ase study_Measurement">
    <p:bg>
      <p:bgPr>
        <a:solidFill>
          <a:srgbClr val="F2F2F2"/>
        </a:solidFill>
        <a:effectLst/>
      </p:bgPr>
    </p:bg>
    <p:spTree>
      <p:nvGrpSpPr>
        <p:cNvPr id="1" name=""/>
        <p:cNvGrpSpPr/>
        <p:nvPr/>
      </p:nvGrpSpPr>
      <p:grpSpPr>
        <a:xfrm>
          <a:off x="0" y="0"/>
          <a:ext cx="0" cy="0"/>
          <a:chOff x="0" y="0"/>
          <a:chExt cx="0" cy="0"/>
        </a:xfrm>
      </p:grpSpPr>
      <p:pic>
        <p:nvPicPr>
          <p:cNvPr id="2" name="Picture 1" descr="A picture containing blur&#10;&#10;Description automatically generated">
            <a:extLst>
              <a:ext uri="{FF2B5EF4-FFF2-40B4-BE49-F238E27FC236}">
                <a16:creationId xmlns:a16="http://schemas.microsoft.com/office/drawing/2014/main" id="{1E755F26-FC55-0D5D-BAF3-6742671E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3" name="Rectangle 2">
            <a:extLst>
              <a:ext uri="{FF2B5EF4-FFF2-40B4-BE49-F238E27FC236}">
                <a16:creationId xmlns:a16="http://schemas.microsoft.com/office/drawing/2014/main" id="{72793FB9-76B9-C898-BC97-67438F47E231}"/>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C893F34E-2283-84AB-7170-F7733522D1B4}"/>
              </a:ext>
              <a:ext uri="{C183D7F6-B498-43B3-948B-1728B52AA6E4}">
                <adec:decorative xmlns:adec="http://schemas.microsoft.com/office/drawing/2017/decorative" val="1"/>
              </a:ext>
            </a:extLst>
          </p:cNvPr>
          <p:cNvSpPr/>
          <p:nvPr userDrawn="1"/>
        </p:nvSpPr>
        <p:spPr bwMode="auto">
          <a:xfrm>
            <a:off x="582043" y="1103086"/>
            <a:ext cx="11027346" cy="5165951"/>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582604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B280-DE6A-243D-ED0D-977DE7D8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21414D-783F-0F94-E43C-EDAFCEF23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1DBEA1-119F-D09B-2193-F9E19C69FB8B}"/>
              </a:ext>
            </a:extLst>
          </p:cNvPr>
          <p:cNvSpPr>
            <a:spLocks noGrp="1"/>
          </p:cNvSpPr>
          <p:nvPr>
            <p:ph type="dt" sz="half" idx="10"/>
          </p:nvPr>
        </p:nvSpPr>
        <p:spPr/>
        <p:txBody>
          <a:bodyPr/>
          <a:lstStyle/>
          <a:p>
            <a:fld id="{C7E0CB13-CE29-B847-AD0F-B492A2E5FD71}" type="datetime1">
              <a:rPr lang="en-US" smtClean="0"/>
              <a:t>5/12/2025</a:t>
            </a:fld>
            <a:endParaRPr lang="en-US"/>
          </a:p>
        </p:txBody>
      </p:sp>
      <p:sp>
        <p:nvSpPr>
          <p:cNvPr id="5" name="Footer Placeholder 4">
            <a:extLst>
              <a:ext uri="{FF2B5EF4-FFF2-40B4-BE49-F238E27FC236}">
                <a16:creationId xmlns:a16="http://schemas.microsoft.com/office/drawing/2014/main" id="{59278E22-50E2-1581-4DCE-D3D18407E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85738-1A77-1AAC-5526-7E4A06678954}"/>
              </a:ext>
            </a:extLst>
          </p:cNvPr>
          <p:cNvSpPr>
            <a:spLocks noGrp="1"/>
          </p:cNvSpPr>
          <p:nvPr>
            <p:ph type="sldNum" sz="quarter" idx="12"/>
          </p:nvPr>
        </p:nvSpPr>
        <p:spPr>
          <a:xfrm>
            <a:off x="8930640" y="457517"/>
            <a:ext cx="2743200" cy="365125"/>
          </a:xfrm>
        </p:spPr>
        <p:txBody>
          <a:bodyPr/>
          <a:lstStyle>
            <a:lvl1pPr>
              <a:defRPr sz="700" b="0" i="0">
                <a:solidFill>
                  <a:schemeClr val="tx1"/>
                </a:solidFill>
                <a:latin typeface="Segoe UI" panose="020B0502040204020203" pitchFamily="34" charset="0"/>
                <a:cs typeface="Segoe UI" panose="020B0502040204020203" pitchFamily="34" charset="0"/>
              </a:defRPr>
            </a:lvl1pPr>
          </a:lstStyle>
          <a:p>
            <a:fld id="{9F885352-FFE4-5947-BFDD-2B2DA9692869}" type="slidenum">
              <a:rPr lang="en-US" smtClean="0"/>
              <a:pPr/>
              <a:t>‹#›</a:t>
            </a:fld>
            <a:endParaRPr lang="en-US"/>
          </a:p>
        </p:txBody>
      </p:sp>
    </p:spTree>
    <p:extLst>
      <p:ext uri="{BB962C8B-B14F-4D97-AF65-F5344CB8AC3E}">
        <p14:creationId xmlns:p14="http://schemas.microsoft.com/office/powerpoint/2010/main" val="1571703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81870"/>
      </p:ext>
    </p:extLst>
  </p:cSld>
  <p:clrMapOvr>
    <a:masterClrMapping/>
  </p:clrMapOvr>
  <p:transition>
    <p:fade/>
  </p:transition>
  <p:extLst>
    <p:ext uri="{DCECCB84-F9BA-43D5-87BE-67443E8EF086}">
      <p15:sldGuideLst xmlns:p15="http://schemas.microsoft.com/office/powerpoint/2012/main">
        <p15:guide id="6" pos="472" userDrawn="1">
          <p15:clr>
            <a:srgbClr val="A4A3A4"/>
          </p15:clr>
        </p15:guide>
        <p15:guide id="7" pos="583" userDrawn="1">
          <p15:clr>
            <a:srgbClr val="A4A3A4"/>
          </p15:clr>
        </p15:guide>
        <p15:guide id="8" pos="833" userDrawn="1">
          <p15:clr>
            <a:srgbClr val="A4A3A4"/>
          </p15:clr>
        </p15:guide>
        <p15:guide id="9" pos="944" userDrawn="1">
          <p15:clr>
            <a:srgbClr val="A4A3A4"/>
          </p15:clr>
        </p15:guide>
        <p15:guide id="10" pos="1193" userDrawn="1">
          <p15:clr>
            <a:srgbClr val="A4A3A4"/>
          </p15:clr>
        </p15:guide>
        <p15:guide id="11" pos="1304" userDrawn="1">
          <p15:clr>
            <a:srgbClr val="A4A3A4"/>
          </p15:clr>
        </p15:guide>
        <p15:guide id="12" pos="1553" userDrawn="1">
          <p15:clr>
            <a:srgbClr val="A4A3A4"/>
          </p15:clr>
        </p15:guide>
        <p15:guide id="13" pos="1664" userDrawn="1">
          <p15:clr>
            <a:srgbClr val="A4A3A4"/>
          </p15:clr>
        </p15:guide>
        <p15:guide id="14" pos="1917" userDrawn="1">
          <p15:clr>
            <a:srgbClr val="A4A3A4"/>
          </p15:clr>
        </p15:guide>
        <p15:guide id="15" pos="2030" userDrawn="1">
          <p15:clr>
            <a:srgbClr val="A4A3A4"/>
          </p15:clr>
        </p15:guide>
        <p15:guide id="16" pos="2277" userDrawn="1">
          <p15:clr>
            <a:srgbClr val="A4A3A4"/>
          </p15:clr>
        </p15:guide>
        <p15:guide id="17" pos="2384" userDrawn="1">
          <p15:clr>
            <a:srgbClr val="A4A3A4"/>
          </p15:clr>
        </p15:guide>
        <p15:guide id="18" pos="2633" userDrawn="1">
          <p15:clr>
            <a:srgbClr val="A4A3A4"/>
          </p15:clr>
        </p15:guide>
        <p15:guide id="19" pos="2748" userDrawn="1">
          <p15:clr>
            <a:srgbClr val="A4A3A4"/>
          </p15:clr>
        </p15:guide>
        <p15:guide id="20" pos="2994" userDrawn="1">
          <p15:clr>
            <a:srgbClr val="A4A3A4"/>
          </p15:clr>
        </p15:guide>
        <p15:guide id="21" pos="3105" userDrawn="1">
          <p15:clr>
            <a:srgbClr val="A4A3A4"/>
          </p15:clr>
        </p15:guide>
        <p15:guide id="22" pos="3353" userDrawn="1">
          <p15:clr>
            <a:srgbClr val="A4A3A4"/>
          </p15:clr>
        </p15:guide>
        <p15:guide id="23" pos="3465" userDrawn="1">
          <p15:clr>
            <a:srgbClr val="A4A3A4"/>
          </p15:clr>
        </p15:guide>
        <p15:guide id="24" pos="3713" userDrawn="1">
          <p15:clr>
            <a:srgbClr val="A4A3A4"/>
          </p15:clr>
        </p15:guide>
        <p15:guide id="25" pos="3825" userDrawn="1">
          <p15:clr>
            <a:srgbClr val="A4A3A4"/>
          </p15:clr>
        </p15:guide>
        <p15:guide id="26" pos="4073" userDrawn="1">
          <p15:clr>
            <a:srgbClr val="A4A3A4"/>
          </p15:clr>
        </p15:guide>
        <p15:guide id="27" pos="4184" userDrawn="1">
          <p15:clr>
            <a:srgbClr val="A4A3A4"/>
          </p15:clr>
        </p15:guide>
        <p15:guide id="28" orient="horz" pos="549" userDrawn="1">
          <p15:clr>
            <a:srgbClr val="5ACBF0"/>
          </p15:clr>
        </p15:guide>
        <p15:guide id="29" orient="horz" pos="771" userDrawn="1">
          <p15:clr>
            <a:srgbClr val="5ACBF0"/>
          </p15:clr>
        </p15:guide>
        <p15:guide id="30" orient="horz" pos="175"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ox - yellow">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BD0B7-78C4-A938-C9D0-9F6019150F15}"/>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ED8A6B4-175C-C06D-A013-9BE120413D11}"/>
              </a:ext>
              <a:ext uri="{C183D7F6-B498-43B3-948B-1728B52AA6E4}">
                <adec:decorative xmlns:adec="http://schemas.microsoft.com/office/drawing/2017/decorative" val="1"/>
              </a:ext>
            </a:extLst>
          </p:cNvPr>
          <p:cNvSpPr/>
          <p:nvPr userDrawn="1"/>
        </p:nvSpPr>
        <p:spPr bwMode="auto">
          <a:xfrm>
            <a:off x="582043" y="1345286"/>
            <a:ext cx="11027346" cy="4923751"/>
          </a:xfrm>
          <a:prstGeom prst="rect">
            <a:avLst/>
          </a:prstGeom>
          <a:gradFill flip="none" rotWithShape="1">
            <a:gsLst>
              <a:gs pos="0">
                <a:srgbClr val="F0ECED">
                  <a:alpha val="0"/>
                </a:srgbClr>
              </a:gs>
              <a:gs pos="100000">
                <a:srgbClr val="EFEBEC"/>
              </a:gs>
            </a:gsLst>
            <a:lin ang="0" scaled="1"/>
            <a:tileRect/>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02041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81C695F-0DEF-42C2-8C29-CD667858CDBF}"/>
              </a:ext>
            </a:extLst>
          </p:cNvPr>
          <p:cNvPicPr>
            <a:picLocks noChangeAspect="1"/>
          </p:cNvPicPr>
          <p:nvPr userDrawn="1"/>
        </p:nvPicPr>
        <p:blipFill>
          <a:blip r:embed="rId2"/>
          <a:stretch>
            <a:fillRect/>
          </a:stretch>
        </p:blipFill>
        <p:spPr>
          <a:xfrm>
            <a:off x="10459378" y="21925"/>
            <a:ext cx="1749713" cy="502920"/>
          </a:xfrm>
          <a:prstGeom prst="rect">
            <a:avLst/>
          </a:prstGeom>
        </p:spPr>
      </p:pic>
    </p:spTree>
    <p:extLst>
      <p:ext uri="{BB962C8B-B14F-4D97-AF65-F5344CB8AC3E}">
        <p14:creationId xmlns:p14="http://schemas.microsoft.com/office/powerpoint/2010/main" val="24983117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2.xml"/><Relationship Id="rId21" Type="http://schemas.openxmlformats.org/officeDocument/2006/relationships/slideLayout" Target="../slideLayouts/slideLayout47.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16" Type="http://schemas.openxmlformats.org/officeDocument/2006/relationships/slideLayout" Target="../slideLayouts/slideLayout42.xml"/><Relationship Id="rId11" Type="http://schemas.openxmlformats.org/officeDocument/2006/relationships/slideLayout" Target="../slideLayouts/slideLayout37.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82" Type="http://schemas.openxmlformats.org/officeDocument/2006/relationships/image" Target="../media/image1.png"/><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slideLayout" Target="../slideLayouts/slideLayout106.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83" Type="http://schemas.openxmlformats.org/officeDocument/2006/relationships/image" Target="../media/image2.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81"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9" Type="http://schemas.openxmlformats.org/officeDocument/2006/relationships/slideLayout" Target="../slideLayouts/slideLayout65.xml"/><Relationship Id="rId34" Type="http://schemas.openxmlformats.org/officeDocument/2006/relationships/slideLayout" Target="../slideLayouts/slideLayout60.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29" Type="http://schemas.openxmlformats.org/officeDocument/2006/relationships/slideLayout" Target="../slideLayouts/slideLayout55.xml"/><Relationship Id="rId24" Type="http://schemas.openxmlformats.org/officeDocument/2006/relationships/slideLayout" Target="../slideLayouts/slideLayout50.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66"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theme" Target="../theme/theme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theme" Target="../theme/theme4.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6" Type="http://schemas.openxmlformats.org/officeDocument/2006/relationships/theme" Target="../theme/theme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757" r:id="rId1"/>
    <p:sldLayoutId id="2147483665" r:id="rId2"/>
    <p:sldLayoutId id="2147483661" r:id="rId3"/>
    <p:sldLayoutId id="2147484013" r:id="rId4"/>
    <p:sldLayoutId id="2147483671" r:id="rId5"/>
    <p:sldLayoutId id="2147484014" r:id="rId6"/>
    <p:sldLayoutId id="2147484015" r:id="rId7"/>
    <p:sldLayoutId id="2147484016" r:id="rId8"/>
    <p:sldLayoutId id="2147484018" r:id="rId9"/>
    <p:sldLayoutId id="2147484019" r:id="rId10"/>
    <p:sldLayoutId id="2147483670" r:id="rId11"/>
    <p:sldLayoutId id="2147484017" r:id="rId12"/>
    <p:sldLayoutId id="2147483668" r:id="rId13"/>
    <p:sldLayoutId id="2147483666" r:id="rId14"/>
    <p:sldLayoutId id="2147483667" r:id="rId15"/>
    <p:sldLayoutId id="2147483672" r:id="rId16"/>
    <p:sldLayoutId id="2147483673" r:id="rId17"/>
    <p:sldLayoutId id="2147483674" r:id="rId18"/>
    <p:sldLayoutId id="2147483675" r:id="rId19"/>
    <p:sldLayoutId id="2147483758" r:id="rId20"/>
    <p:sldLayoutId id="2147483795" r:id="rId21"/>
    <p:sldLayoutId id="2147484020" r:id="rId22"/>
    <p:sldLayoutId id="2147484021" r:id="rId23"/>
    <p:sldLayoutId id="2147484022" r:id="rId24"/>
    <p:sldLayoutId id="2147484023" r:id="rId25"/>
    <p:sldLayoutId id="2147484024" r:id="rId26"/>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767134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6" r:id="rId36"/>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Semilight" panose="020B04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84">
          <p15:clr>
            <a:srgbClr val="C35EA4"/>
          </p15:clr>
        </p15:guide>
        <p15:guide id="26" orient="horz" pos="394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59276-773C-3CE3-33C9-4AB921395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954E111-C4FC-C2D8-476B-D0050165D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92EBDF0-5218-8A48-E645-CD84FF140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700D-77DA-4F31-9B8A-67C345407CB4}" type="datetimeFigureOut">
              <a:rPr lang="en-IE" smtClean="0"/>
              <a:t>12/05/2025</a:t>
            </a:fld>
            <a:endParaRPr lang="en-IE"/>
          </a:p>
        </p:txBody>
      </p:sp>
      <p:sp>
        <p:nvSpPr>
          <p:cNvPr id="5" name="Footer Placeholder 4">
            <a:extLst>
              <a:ext uri="{FF2B5EF4-FFF2-40B4-BE49-F238E27FC236}">
                <a16:creationId xmlns:a16="http://schemas.microsoft.com/office/drawing/2014/main" id="{FAA221A0-4E07-04C8-9318-ED4F7EA38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11C5A39-5E9B-EA8F-8ABC-ADBC3D573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A437CA-0243-4975-B00F-97C6F0655655}" type="slidenum">
              <a:rPr lang="en-IE" smtClean="0"/>
              <a:t>‹#›</a:t>
            </a:fld>
            <a:endParaRPr lang="en-IE"/>
          </a:p>
        </p:txBody>
      </p:sp>
    </p:spTree>
    <p:extLst>
      <p:ext uri="{BB962C8B-B14F-4D97-AF65-F5344CB8AC3E}">
        <p14:creationId xmlns:p14="http://schemas.microsoft.com/office/powerpoint/2010/main" val="2557889928"/>
      </p:ext>
    </p:extLst>
  </p:cSld>
  <p:clrMap bg1="lt1" tx1="dk1" bg2="lt2" tx2="dk2" accent1="accent1" accent2="accent2" accent3="accent3" accent4="accent4" accent5="accent5" accent6="accent6" hlink="hlink" folHlink="folHlink"/>
  <p:sldLayoutIdLst>
    <p:sldLayoutId id="2147499160" r:id="rId1"/>
    <p:sldLayoutId id="2147499161" r:id="rId2"/>
    <p:sldLayoutId id="2147499162" r:id="rId3"/>
    <p:sldLayoutId id="2147499163" r:id="rId4"/>
    <p:sldLayoutId id="2147499164" r:id="rId5"/>
    <p:sldLayoutId id="2147499165" r:id="rId6"/>
    <p:sldLayoutId id="2147499166" r:id="rId7"/>
    <p:sldLayoutId id="2147499167" r:id="rId8"/>
    <p:sldLayoutId id="2147499168" r:id="rId9"/>
    <p:sldLayoutId id="2147499169" r:id="rId10"/>
    <p:sldLayoutId id="2147499170" r:id="rId11"/>
    <p:sldLayoutId id="2147499171" r:id="rId12"/>
    <p:sldLayoutId id="2147483862" r:id="rId13"/>
    <p:sldLayoutId id="2147483863" r:id="rId14"/>
    <p:sldLayoutId id="2147483864" r:id="rId15"/>
    <p:sldLayoutId id="2147483865" r:id="rId16"/>
    <p:sldLayoutId id="214748401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53CF6-2AF3-6676-871B-836F5C043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7590AD-829D-ACBF-3201-EF75C3BF3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1B2B5-5C0A-19BF-F821-6708C0ABB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91DB5-8760-7242-AB8E-223FD0CEC3E4}" type="datetime1">
              <a:rPr lang="en-US" smtClean="0"/>
              <a:t>5/12/2025</a:t>
            </a:fld>
            <a:endParaRPr lang="en-US"/>
          </a:p>
        </p:txBody>
      </p:sp>
      <p:sp>
        <p:nvSpPr>
          <p:cNvPr id="5" name="Footer Placeholder 4">
            <a:extLst>
              <a:ext uri="{FF2B5EF4-FFF2-40B4-BE49-F238E27FC236}">
                <a16:creationId xmlns:a16="http://schemas.microsoft.com/office/drawing/2014/main" id="{0B7AE4B8-9855-B245-2AA3-896EA4453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0C2FE2-C9AB-5A6A-B02D-CF44D9B25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885352-FFE4-5947-BFDD-2B2DA9692869}" type="slidenum">
              <a:rPr lang="en-US" smtClean="0"/>
              <a:t>‹#›</a:t>
            </a:fld>
            <a:endParaRPr lang="en-US"/>
          </a:p>
        </p:txBody>
      </p:sp>
    </p:spTree>
    <p:extLst>
      <p:ext uri="{BB962C8B-B14F-4D97-AF65-F5344CB8AC3E}">
        <p14:creationId xmlns:p14="http://schemas.microsoft.com/office/powerpoint/2010/main" val="527541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99156" r:id="rId13"/>
    <p:sldLayoutId id="2147499157" r:id="rId14"/>
    <p:sldLayoutId id="2147499158"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 userDrawn="1">
          <p15:clr>
            <a:srgbClr val="F26B43"/>
          </p15:clr>
        </p15:guide>
        <p15:guide id="2" pos="384" userDrawn="1">
          <p15:clr>
            <a:srgbClr val="F26B43"/>
          </p15:clr>
        </p15:guide>
        <p15:guide id="3" pos="7296" userDrawn="1">
          <p15:clr>
            <a:srgbClr val="F26B43"/>
          </p15:clr>
        </p15:guide>
        <p15:guide id="4" orient="horz" pos="3912" userDrawn="1">
          <p15:clr>
            <a:srgbClr val="F26B43"/>
          </p15:clr>
        </p15:guide>
        <p15:guide id="5" pos="3840" userDrawn="1">
          <p15:clr>
            <a:srgbClr val="F26B43"/>
          </p15:clr>
        </p15:guide>
        <p15:guide id="6" pos="3720" userDrawn="1">
          <p15:clr>
            <a:srgbClr val="F26B43"/>
          </p15:clr>
        </p15:guide>
        <p15:guide id="7" pos="5760" userDrawn="1">
          <p15:clr>
            <a:srgbClr val="F26B43"/>
          </p15:clr>
        </p15:guide>
        <p15:guide id="8" pos="5496" userDrawn="1">
          <p15:clr>
            <a:srgbClr val="F26B43"/>
          </p15:clr>
        </p15:guide>
        <p15:guide id="9" pos="2184" userDrawn="1">
          <p15:clr>
            <a:srgbClr val="F26B43"/>
          </p15:clr>
        </p15:guide>
        <p15:guide id="10" pos="1920" userDrawn="1">
          <p15:clr>
            <a:srgbClr val="F26B43"/>
          </p15:clr>
        </p15:guide>
        <p15:guide id="11" pos="3960" userDrawn="1">
          <p15:clr>
            <a:srgbClr val="F26B43"/>
          </p15:clr>
        </p15:guide>
        <p15:guide id="12" orient="horz" pos="624" userDrawn="1">
          <p15:clr>
            <a:srgbClr val="F26B43"/>
          </p15:clr>
        </p15:guide>
        <p15:guide id="13" orient="horz" pos="1296" userDrawn="1">
          <p15:clr>
            <a:srgbClr val="F26B43"/>
          </p15:clr>
        </p15:guide>
        <p15:guide id="14" orient="horz" pos="34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cdn-dynmedia-1.microsoft.com/is/content/microsoftcorp/microsoft/final/en-us/microsoft-brand/documents/2024-State-of-AI-Change-Readiness-eBook.pdf"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2A_203C9357.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2.sv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image" Target="../media/image106.sv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12.sv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11.png"/><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16.svg"/><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20.sv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sv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microsoft.com/en-us/microsoft-cloud/blog/2024/04/03/the-ai-strategy-roadmap-navigating-the-stages-of-value-creation/?msockid=0aac020daa5c646a03aa12efabf4652e"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hyperlink" Target="https://aka.ms/M365CopilotCommunity" TargetMode="External"/><Relationship Id="rId4" Type="http://schemas.openxmlformats.org/officeDocument/2006/relationships/image" Target="../media/image133.png"/></Relationships>
</file>

<file path=ppt/slides/_rels/slide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svg"/><Relationship Id="rId4" Type="http://schemas.openxmlformats.org/officeDocument/2006/relationships/image" Target="../media/image8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8.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26.svg"/></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26.sv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25.png"/><Relationship Id="rId5" Type="http://schemas.openxmlformats.org/officeDocument/2006/relationships/image" Target="../media/image138.sv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42.svg"/><Relationship Id="rId18" Type="http://schemas.openxmlformats.org/officeDocument/2006/relationships/image" Target="../media/image147.svg"/><Relationship Id="rId3" Type="http://schemas.openxmlformats.org/officeDocument/2006/relationships/image" Target="../media/image94.png"/><Relationship Id="rId7" Type="http://schemas.openxmlformats.org/officeDocument/2006/relationships/image" Target="../media/image128.sv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24.xml"/><Relationship Id="rId16" Type="http://schemas.openxmlformats.org/officeDocument/2006/relationships/image" Target="../media/image145.svg"/><Relationship Id="rId1" Type="http://schemas.openxmlformats.org/officeDocument/2006/relationships/slideLayout" Target="../slideLayouts/slideLayout20.xml"/><Relationship Id="rId6" Type="http://schemas.openxmlformats.org/officeDocument/2006/relationships/image" Target="../media/image127.png"/><Relationship Id="rId11" Type="http://schemas.openxmlformats.org/officeDocument/2006/relationships/image" Target="../media/image126.svg"/><Relationship Id="rId5" Type="http://schemas.openxmlformats.org/officeDocument/2006/relationships/image" Target="../media/image96.svg"/><Relationship Id="rId15" Type="http://schemas.openxmlformats.org/officeDocument/2006/relationships/image" Target="../media/image144.png"/><Relationship Id="rId10" Type="http://schemas.openxmlformats.org/officeDocument/2006/relationships/image" Target="../media/image125.png"/><Relationship Id="rId4" Type="http://schemas.openxmlformats.org/officeDocument/2006/relationships/image" Target="../media/image95.png"/><Relationship Id="rId9" Type="http://schemas.openxmlformats.org/officeDocument/2006/relationships/image" Target="../media/image130.svg"/><Relationship Id="rId14" Type="http://schemas.openxmlformats.org/officeDocument/2006/relationships/image" Target="../media/image143.pn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svg"/><Relationship Id="rId2" Type="http://schemas.openxmlformats.org/officeDocument/2006/relationships/notesSlide" Target="../notesSlides/notesSlide25.xml"/><Relationship Id="rId1" Type="http://schemas.openxmlformats.org/officeDocument/2006/relationships/slideLayout" Target="../slideLayouts/slideLayout142.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100.png"/><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svg"/></Relationships>
</file>

<file path=ppt/slides/_rels/slide40.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notesSlide" Target="../notesSlides/notesSlide28.xml"/><Relationship Id="rId1" Type="http://schemas.openxmlformats.org/officeDocument/2006/relationships/slideLayout" Target="../slideLayouts/slideLayout124.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124.xml"/><Relationship Id="rId6" Type="http://schemas.openxmlformats.org/officeDocument/2006/relationships/hyperlink" Target="https://www.microsoft.com/en-us/worklab/work-trend-index/hybrid-work-is-just-work" TargetMode="External"/><Relationship Id="rId5" Type="http://schemas.openxmlformats.org/officeDocument/2006/relationships/chart" Target="../charts/chart11.xml"/><Relationship Id="rId4" Type="http://schemas.openxmlformats.org/officeDocument/2006/relationships/chart" Target="../charts/chart10.xml"/></Relationships>
</file>

<file path=ppt/slides/_rels/slide42.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7.png"/><Relationship Id="rId7"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30.svg"/><Relationship Id="rId11" Type="http://schemas.openxmlformats.org/officeDocument/2006/relationships/image" Target="../media/image156.svg"/><Relationship Id="rId5" Type="http://schemas.openxmlformats.org/officeDocument/2006/relationships/image" Target="../media/image129.png"/><Relationship Id="rId10" Type="http://schemas.openxmlformats.org/officeDocument/2006/relationships/image" Target="../media/image155.png"/><Relationship Id="rId4" Type="http://schemas.openxmlformats.org/officeDocument/2006/relationships/image" Target="../media/image128.svg"/><Relationship Id="rId9" Type="http://schemas.openxmlformats.org/officeDocument/2006/relationships/image" Target="../media/image154.jpeg"/></Relationships>
</file>

<file path=ppt/slides/_rels/slide4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sv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ww.microsoft.com/en-us/worklab/work-trend-index/ai-at-work-is-here-now-comes-the-hard-part?ef_id=_k_c66e138332d017c077cf75ea8f2fa5f2_k_&amp;OCID=AIDcmm9xzw3cn3_SEM__k_c66e138332d017c077cf75ea8f2fa5f2_k_&amp;msclkid=c66e138332d017c077cf75ea8f2fa5f2"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6.sv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8193024" cy="2243691"/>
          </a:xfrm>
        </p:spPr>
        <p:txBody>
          <a:bodyPr/>
          <a:lstStyle/>
          <a:p>
            <a:r>
              <a:rPr lang="en-US" dirty="0">
                <a:latin typeface="Segoe UI"/>
                <a:cs typeface="Segoe UI"/>
              </a:rPr>
              <a:t>Leveraging Employee Feedback for AI Transformation</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498598"/>
          </a:xfrm>
        </p:spPr>
        <p:txBody>
          <a:bodyPr vert="horz" wrap="square" lIns="0" tIns="0" rIns="0" bIns="0" rtlCol="0" anchor="t">
            <a:spAutoFit/>
          </a:bodyPr>
          <a:lstStyle/>
          <a:p>
            <a:r>
              <a:rPr lang="en-US" dirty="0">
                <a:latin typeface="Segoe UI"/>
                <a:cs typeface="Segoe UI"/>
              </a:rPr>
              <a:t>Mark </a:t>
            </a:r>
            <a:r>
              <a:rPr lang="en-US" err="1">
                <a:latin typeface="Segoe UI"/>
                <a:cs typeface="Segoe UI"/>
              </a:rPr>
              <a:t>Straetmans</a:t>
            </a:r>
            <a:r>
              <a:rPr lang="en-US" dirty="0">
                <a:latin typeface="Segoe UI"/>
                <a:cs typeface="Segoe UI"/>
              </a:rPr>
              <a:t> </a:t>
            </a:r>
            <a:endParaRPr lang="en-US" dirty="0"/>
          </a:p>
          <a:p>
            <a:r>
              <a:rPr lang="en-US" sz="1600" i="1" dirty="0">
                <a:latin typeface="Segoe UI"/>
                <a:cs typeface="Segoe UI"/>
              </a:rPr>
              <a:t>Principal Product Manager, Microsoft Viva</a:t>
            </a:r>
            <a:endParaRPr lang="en-US" sz="1600" dirty="0"/>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0125-14A1-F583-B7E9-F359C725B1E8}"/>
            </a:ext>
          </a:extLst>
        </p:cNvPr>
        <p:cNvGrpSpPr/>
        <p:nvPr/>
      </p:nvGrpSpPr>
      <p:grpSpPr>
        <a:xfrm>
          <a:off x="0" y="0"/>
          <a:ext cx="0" cy="0"/>
          <a:chOff x="0" y="0"/>
          <a:chExt cx="0" cy="0"/>
        </a:xfrm>
      </p:grpSpPr>
      <p:pic>
        <p:nvPicPr>
          <p:cNvPr id="4" name="Picture 3" descr="A blue and pink circle&#10;&#10;AI-generated content may be incorrect.">
            <a:extLst>
              <a:ext uri="{FF2B5EF4-FFF2-40B4-BE49-F238E27FC236}">
                <a16:creationId xmlns:a16="http://schemas.microsoft.com/office/drawing/2014/main" id="{BE3A821F-6615-E14C-6322-1A37C38BC645}"/>
              </a:ext>
            </a:extLst>
          </p:cNvPr>
          <p:cNvPicPr>
            <a:picLocks noChangeAspect="1"/>
          </p:cNvPicPr>
          <p:nvPr/>
        </p:nvPicPr>
        <p:blipFill>
          <a:blip r:embed="rId3"/>
          <a:srcRect l="16916" r="18995" b="-175"/>
          <a:stretch/>
        </p:blipFill>
        <p:spPr>
          <a:xfrm>
            <a:off x="7693972" y="2692922"/>
            <a:ext cx="3509057" cy="3222864"/>
          </a:xfrm>
          <a:prstGeom prst="rect">
            <a:avLst/>
          </a:prstGeom>
          <a:ln>
            <a:noFill/>
          </a:ln>
        </p:spPr>
      </p:pic>
      <p:pic>
        <p:nvPicPr>
          <p:cNvPr id="3" name="Picture 2" descr="A blue and pink circle&#10;&#10;AI-generated content may be incorrect.">
            <a:extLst>
              <a:ext uri="{FF2B5EF4-FFF2-40B4-BE49-F238E27FC236}">
                <a16:creationId xmlns:a16="http://schemas.microsoft.com/office/drawing/2014/main" id="{35EA2ADD-6E73-7B66-5EB9-F04B411EFB72}"/>
              </a:ext>
            </a:extLst>
          </p:cNvPr>
          <p:cNvPicPr>
            <a:picLocks noChangeAspect="1"/>
          </p:cNvPicPr>
          <p:nvPr/>
        </p:nvPicPr>
        <p:blipFill>
          <a:blip r:embed="rId4"/>
          <a:srcRect l="15182" r="17557" b="-175"/>
          <a:stretch/>
        </p:blipFill>
        <p:spPr>
          <a:xfrm>
            <a:off x="4067765" y="2690346"/>
            <a:ext cx="3618158" cy="3225440"/>
          </a:xfrm>
          <a:prstGeom prst="rect">
            <a:avLst/>
          </a:prstGeom>
          <a:ln>
            <a:noFill/>
          </a:ln>
        </p:spPr>
      </p:pic>
      <p:pic>
        <p:nvPicPr>
          <p:cNvPr id="2" name="Picture 1" descr="A blue and pink circle&#10;&#10;AI-generated content may be incorrect.">
            <a:extLst>
              <a:ext uri="{FF2B5EF4-FFF2-40B4-BE49-F238E27FC236}">
                <a16:creationId xmlns:a16="http://schemas.microsoft.com/office/drawing/2014/main" id="{41027187-0AA4-11A5-2909-2D89D999F19F}"/>
              </a:ext>
            </a:extLst>
          </p:cNvPr>
          <p:cNvPicPr>
            <a:picLocks noChangeAspect="1"/>
          </p:cNvPicPr>
          <p:nvPr/>
        </p:nvPicPr>
        <p:blipFill>
          <a:blip r:embed="rId5"/>
          <a:srcRect l="13193" r="15603" b="-175"/>
          <a:stretch/>
        </p:blipFill>
        <p:spPr>
          <a:xfrm>
            <a:off x="635158" y="2691119"/>
            <a:ext cx="3716344" cy="3223378"/>
          </a:xfrm>
          <a:prstGeom prst="rect">
            <a:avLst/>
          </a:prstGeom>
          <a:ln>
            <a:noFill/>
          </a:ln>
        </p:spPr>
      </p:pic>
      <p:sp>
        <p:nvSpPr>
          <p:cNvPr id="31" name="Title 1">
            <a:extLst>
              <a:ext uri="{FF2B5EF4-FFF2-40B4-BE49-F238E27FC236}">
                <a16:creationId xmlns:a16="http://schemas.microsoft.com/office/drawing/2014/main" id="{E67FB549-1491-6A25-007D-AC62844EB4B5}"/>
              </a:ext>
            </a:extLst>
          </p:cNvPr>
          <p:cNvSpPr txBox="1">
            <a:spLocks/>
          </p:cNvSpPr>
          <p:nvPr/>
        </p:nvSpPr>
        <p:spPr>
          <a:xfrm>
            <a:off x="434987" y="176100"/>
            <a:ext cx="11328604"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fontAlgn="base">
              <a:spcAft>
                <a:spcPts val="1200"/>
              </a:spcAft>
              <a:defRPr/>
            </a:pPr>
            <a:r>
              <a:rPr lang="en-US" sz="4000" dirty="0">
                <a:gradFill>
                  <a:gsLst>
                    <a:gs pos="0">
                      <a:srgbClr val="0078D4"/>
                    </a:gs>
                    <a:gs pos="100000">
                      <a:srgbClr val="C73ECC"/>
                    </a:gs>
                  </a:gsLst>
                  <a:lin ang="2700000" scaled="0"/>
                </a:gradFill>
                <a:latin typeface="Segoe UI Variable Display Semib"/>
                <a:cs typeface="Segoe UI Semibold"/>
              </a:rPr>
              <a:t>Engaged employees </a:t>
            </a:r>
            <a:br>
              <a:rPr lang="en-US" sz="4000" spc="0" dirty="0">
                <a:latin typeface="Segoe UI Variable Display Semib"/>
                <a:cs typeface="Segoe UI"/>
              </a:rPr>
            </a:br>
            <a:r>
              <a:rPr lang="en-US" sz="4000" spc="0" dirty="0">
                <a:solidFill>
                  <a:srgbClr val="000000"/>
                </a:solidFill>
                <a:latin typeface="Segoe UI Variable Display Semib"/>
                <a:cs typeface="Segoe UI"/>
              </a:rPr>
              <a:t>realize greater value from AI</a:t>
            </a:r>
            <a:r>
              <a:rPr lang="en-US" spc="0" dirty="0">
                <a:solidFill>
                  <a:srgbClr val="000000"/>
                </a:solidFill>
                <a:latin typeface="Segoe UI Variable Display Semib"/>
                <a:cs typeface="Segoe UI"/>
              </a:rPr>
              <a:t>   </a:t>
            </a:r>
            <a:endParaRPr kumimoji="0" lang="en-CA" b="0" i="0" u="none" strike="noStrike" kern="1200" cap="none" spc="0" normalizeH="0" baseline="0" noProof="0">
              <a:ln w="3175">
                <a:noFill/>
              </a:ln>
              <a:solidFill>
                <a:srgbClr val="000000"/>
              </a:solidFill>
              <a:effectLst/>
              <a:uLnTx/>
              <a:uFillTx/>
              <a:latin typeface="Segoe UI Variable Display Semib"/>
              <a:cs typeface="Segoe UI"/>
            </a:endParaRPr>
          </a:p>
        </p:txBody>
      </p:sp>
      <p:sp>
        <p:nvSpPr>
          <p:cNvPr id="32" name="TextBox 31">
            <a:extLst>
              <a:ext uri="{FF2B5EF4-FFF2-40B4-BE49-F238E27FC236}">
                <a16:creationId xmlns:a16="http://schemas.microsoft.com/office/drawing/2014/main" id="{7016E91F-4DF8-A908-E061-831246F61487}"/>
              </a:ext>
            </a:extLst>
          </p:cNvPr>
          <p:cNvSpPr txBox="1"/>
          <p:nvPr/>
        </p:nvSpPr>
        <p:spPr>
          <a:xfrm>
            <a:off x="5926017" y="6435384"/>
            <a:ext cx="5879212" cy="138499"/>
          </a:xfrm>
          <a:prstGeom prst="rect">
            <a:avLst/>
          </a:prstGeom>
          <a:noFill/>
        </p:spPr>
        <p:txBody>
          <a:bodyPr wrap="square" lIns="0" tIns="0" rIns="0" bIns="0" anchor="b">
            <a:spAutoFit/>
          </a:bodyPr>
          <a:lstStyle/>
          <a:p>
            <a:pPr lvl="3" algn="r" defTabSz="932563">
              <a:buSzPct val="90000"/>
              <a:defRPr/>
            </a:pPr>
            <a:r>
              <a:rPr lang="en-CA" sz="900">
                <a:latin typeface="Segoe Sans Display"/>
                <a:cs typeface="Segoe UI" panose="020B0502040204020203" pitchFamily="34" charset="0"/>
              </a:rPr>
              <a:t>Source:</a:t>
            </a:r>
            <a:r>
              <a:rPr lang="en-US" sz="900">
                <a:latin typeface="Segoe Sans Display"/>
                <a:cs typeface="Segoe UI" panose="020B0502040204020203" pitchFamily="34" charset="0"/>
              </a:rPr>
              <a:t> </a:t>
            </a:r>
            <a:r>
              <a:rPr lang="en-US" sz="900">
                <a:latin typeface="Segoe Sans Display"/>
                <a:cs typeface="Segoe UI" panose="020B0502040204020203" pitchFamily="34" charset="0"/>
                <a:hlinkClick r:id="rId6">
                  <a:extLst>
                    <a:ext uri="{A12FA001-AC4F-418D-AE19-62706E023703}">
                      <ahyp:hlinkClr xmlns:ahyp="http://schemas.microsoft.com/office/drawing/2018/hyperlinkcolor" val="tx"/>
                    </a:ext>
                  </a:extLst>
                </a:hlinkClick>
              </a:rPr>
              <a:t>Microsoft Viva People Science, The State of AI Change Readiness, August 2024</a:t>
            </a:r>
            <a:endParaRPr lang="en-US" sz="900">
              <a:latin typeface="Segoe Sans Display"/>
              <a:cs typeface="Segoe UI" panose="020B0502040204020203" pitchFamily="34" charset="0"/>
            </a:endParaRPr>
          </a:p>
        </p:txBody>
      </p:sp>
      <p:graphicFrame>
        <p:nvGraphicFramePr>
          <p:cNvPr id="11" name="Table 10">
            <a:extLst>
              <a:ext uri="{FF2B5EF4-FFF2-40B4-BE49-F238E27FC236}">
                <a16:creationId xmlns:a16="http://schemas.microsoft.com/office/drawing/2014/main" id="{11E9E1FE-5B37-927D-8CFE-413B58ABAED0}"/>
              </a:ext>
            </a:extLst>
          </p:cNvPr>
          <p:cNvGraphicFramePr>
            <a:graphicFrameLocks noGrp="1"/>
          </p:cNvGraphicFramePr>
          <p:nvPr/>
        </p:nvGraphicFramePr>
        <p:xfrm>
          <a:off x="1897528" y="3937001"/>
          <a:ext cx="1162655" cy="741045"/>
        </p:xfrm>
        <a:graphic>
          <a:graphicData uri="http://schemas.openxmlformats.org/drawingml/2006/table">
            <a:tbl>
              <a:tblPr bandRow="1">
                <a:tableStyleId>{5C22544A-7EE6-4342-B048-85BDC9FD1C3A}</a:tableStyleId>
              </a:tblPr>
              <a:tblGrid>
                <a:gridCol w="1162655">
                  <a:extLst>
                    <a:ext uri="{9D8B030D-6E8A-4147-A177-3AD203B41FA5}">
                      <a16:colId xmlns:a16="http://schemas.microsoft.com/office/drawing/2014/main" val="2945725828"/>
                    </a:ext>
                  </a:extLst>
                </a:gridCol>
              </a:tblGrid>
              <a:tr h="650036">
                <a:tc>
                  <a:txBody>
                    <a:bodyPr/>
                    <a:lstStyle/>
                    <a:p>
                      <a:pPr algn="ctr" fontAlgn="b"/>
                      <a:r>
                        <a:rPr lang="en-US" sz="1600" b="0" i="0" u="none" strike="noStrike">
                          <a:solidFill>
                            <a:srgbClr val="000000"/>
                          </a:solidFill>
                          <a:effectLst/>
                          <a:latin typeface="Aptos Narrow"/>
                        </a:rPr>
                        <a:t>AI allows me to </a:t>
                      </a:r>
                      <a:r>
                        <a:rPr lang="en-US" sz="1600" b="0" kern="1200" cap="none" spc="-50" baseline="0">
                          <a:ln w="3175">
                            <a:noFill/>
                          </a:ln>
                          <a:gradFill>
                            <a:gsLst>
                              <a:gs pos="0">
                                <a:srgbClr val="0078D4"/>
                              </a:gs>
                              <a:gs pos="100000">
                                <a:srgbClr val="C73ECC"/>
                              </a:gs>
                            </a:gsLst>
                            <a:lin ang="2700000" scaled="0"/>
                          </a:gradFill>
                          <a:effectLst/>
                          <a:latin typeface="Segoe UI Variable Display Semib"/>
                          <a:ea typeface="+mn-ea"/>
                          <a:cs typeface="Segoe UI Semibold"/>
                        </a:rPr>
                        <a:t>complete tasks faster</a:t>
                      </a:r>
                    </a:p>
                  </a:txBody>
                  <a:tcPr marL="9525" marR="9525" marT="9525" marB="0" anchor="b">
                    <a:lnL>
                      <a:noFill/>
                    </a:lnL>
                    <a:lnR>
                      <a:noFill/>
                    </a:lnR>
                    <a:lnT>
                      <a:noFill/>
                    </a:lnT>
                    <a:lnB>
                      <a:noFill/>
                    </a:lnB>
                    <a:noFill/>
                  </a:tcPr>
                </a:tc>
                <a:extLst>
                  <a:ext uri="{0D108BD9-81ED-4DB2-BD59-A6C34878D82A}">
                    <a16:rowId xmlns:a16="http://schemas.microsoft.com/office/drawing/2014/main" val="2727058335"/>
                  </a:ext>
                </a:extLst>
              </a:tr>
            </a:tbl>
          </a:graphicData>
        </a:graphic>
      </p:graphicFrame>
      <p:sp>
        <p:nvSpPr>
          <p:cNvPr id="12" name="TextBox 11">
            <a:extLst>
              <a:ext uri="{FF2B5EF4-FFF2-40B4-BE49-F238E27FC236}">
                <a16:creationId xmlns:a16="http://schemas.microsoft.com/office/drawing/2014/main" id="{62668C09-2292-7F98-E3C5-4ED0BE4BC994}"/>
              </a:ext>
            </a:extLst>
          </p:cNvPr>
          <p:cNvSpPr txBox="1"/>
          <p:nvPr/>
        </p:nvSpPr>
        <p:spPr>
          <a:xfrm>
            <a:off x="709704" y="1994648"/>
            <a:ext cx="183178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a:solidFill>
                  <a:srgbClr val="0C0C0C"/>
                </a:solidFill>
                <a:cs typeface="Segoe UI"/>
              </a:rPr>
              <a:t>Engaged Employees</a:t>
            </a:r>
            <a:endParaRPr lang="en-US" sz="1400" err="1">
              <a:solidFill>
                <a:srgbClr val="0C0C0C"/>
              </a:solidFill>
            </a:endParaRPr>
          </a:p>
        </p:txBody>
      </p:sp>
      <p:graphicFrame>
        <p:nvGraphicFramePr>
          <p:cNvPr id="14" name="Table 13">
            <a:extLst>
              <a:ext uri="{FF2B5EF4-FFF2-40B4-BE49-F238E27FC236}">
                <a16:creationId xmlns:a16="http://schemas.microsoft.com/office/drawing/2014/main" id="{130D472E-F59B-5925-9F2D-E29E39A7DB35}"/>
              </a:ext>
            </a:extLst>
          </p:cNvPr>
          <p:cNvGraphicFramePr>
            <a:graphicFrameLocks noGrp="1"/>
          </p:cNvGraphicFramePr>
          <p:nvPr/>
        </p:nvGraphicFramePr>
        <p:xfrm>
          <a:off x="2711824" y="2009588"/>
          <a:ext cx="2006591" cy="213360"/>
        </p:xfrm>
        <a:graphic>
          <a:graphicData uri="http://schemas.openxmlformats.org/drawingml/2006/table">
            <a:tbl>
              <a:tblPr bandRow="1">
                <a:tableStyleId>{5C22544A-7EE6-4342-B048-85BDC9FD1C3A}</a:tableStyleId>
              </a:tblPr>
              <a:tblGrid>
                <a:gridCol w="2006591">
                  <a:extLst>
                    <a:ext uri="{9D8B030D-6E8A-4147-A177-3AD203B41FA5}">
                      <a16:colId xmlns:a16="http://schemas.microsoft.com/office/drawing/2014/main" val="2709881546"/>
                    </a:ext>
                  </a:extLst>
                </a:gridCol>
              </a:tblGrid>
              <a:tr h="212880">
                <a:tc>
                  <a:txBody>
                    <a:bodyPr/>
                    <a:lstStyle/>
                    <a:p>
                      <a:pPr algn="l"/>
                      <a:r>
                        <a:rPr lang="en-US" sz="1400" kern="1200">
                          <a:solidFill>
                            <a:srgbClr val="0C0C0C"/>
                          </a:solidFill>
                          <a:latin typeface="+mn-lt"/>
                          <a:ea typeface="+mn-ea"/>
                          <a:cs typeface="Segoe UI"/>
                        </a:rPr>
                        <a:t>All other Employees</a:t>
                      </a:r>
                      <a:endParaRPr lang="en-US" sz="1400">
                        <a:solidFill>
                          <a:schemeClr val="tx1">
                            <a:lumMod val="95000"/>
                            <a:lumOff val="5000"/>
                          </a:schemeClr>
                        </a:solidFill>
                        <a:effectLst/>
                      </a:endParaRPr>
                    </a:p>
                  </a:txBody>
                  <a:tcPr marL="0" marR="0" marT="0" marB="0" anchor="ctr">
                    <a:lnL>
                      <a:noFill/>
                    </a:lnL>
                    <a:lnR>
                      <a:noFill/>
                    </a:lnR>
                    <a:lnT>
                      <a:noFill/>
                    </a:lnT>
                    <a:lnB>
                      <a:noFill/>
                    </a:lnB>
                    <a:noFill/>
                  </a:tcPr>
                </a:tc>
                <a:extLst>
                  <a:ext uri="{0D108BD9-81ED-4DB2-BD59-A6C34878D82A}">
                    <a16:rowId xmlns:a16="http://schemas.microsoft.com/office/drawing/2014/main" val="3490207639"/>
                  </a:ext>
                </a:extLst>
              </a:tr>
            </a:tbl>
          </a:graphicData>
        </a:graphic>
      </p:graphicFrame>
      <p:graphicFrame>
        <p:nvGraphicFramePr>
          <p:cNvPr id="19" name="Table 18">
            <a:extLst>
              <a:ext uri="{FF2B5EF4-FFF2-40B4-BE49-F238E27FC236}">
                <a16:creationId xmlns:a16="http://schemas.microsoft.com/office/drawing/2014/main" id="{A1483440-7942-C93E-2A75-DDE2B0CFB2A9}"/>
              </a:ext>
            </a:extLst>
          </p:cNvPr>
          <p:cNvGraphicFramePr>
            <a:graphicFrameLocks noGrp="1"/>
          </p:cNvGraphicFramePr>
          <p:nvPr/>
        </p:nvGraphicFramePr>
        <p:xfrm>
          <a:off x="5319057" y="3899647"/>
          <a:ext cx="1207479" cy="2041115"/>
        </p:xfrm>
        <a:graphic>
          <a:graphicData uri="http://schemas.openxmlformats.org/drawingml/2006/table">
            <a:tbl>
              <a:tblPr bandRow="1">
                <a:tableStyleId>{5C22544A-7EE6-4342-B048-85BDC9FD1C3A}</a:tableStyleId>
              </a:tblPr>
              <a:tblGrid>
                <a:gridCol w="1207479">
                  <a:extLst>
                    <a:ext uri="{9D8B030D-6E8A-4147-A177-3AD203B41FA5}">
                      <a16:colId xmlns:a16="http://schemas.microsoft.com/office/drawing/2014/main" val="2945725828"/>
                    </a:ext>
                  </a:extLst>
                </a:gridCol>
              </a:tblGrid>
              <a:tr h="650036">
                <a:tc>
                  <a:txBody>
                    <a:bodyPr/>
                    <a:lstStyle/>
                    <a:p>
                      <a:pPr algn="ctr" fontAlgn="b"/>
                      <a:r>
                        <a:rPr lang="en-US" sz="1600" b="0" i="0" u="none" strike="noStrike">
                          <a:solidFill>
                            <a:srgbClr val="000000"/>
                          </a:solidFill>
                          <a:effectLst/>
                          <a:latin typeface="Aptos Narrow"/>
                        </a:rPr>
                        <a:t>AI helps me be </a:t>
                      </a:r>
                      <a:r>
                        <a:rPr lang="en-US" sz="1600" b="0" kern="1200" cap="none" spc="-50" baseline="0">
                          <a:ln w="3175">
                            <a:noFill/>
                          </a:ln>
                          <a:gradFill>
                            <a:gsLst>
                              <a:gs pos="0">
                                <a:srgbClr val="0078D4"/>
                              </a:gs>
                              <a:gs pos="100000">
                                <a:srgbClr val="C73ECC"/>
                              </a:gs>
                            </a:gsLst>
                            <a:lin ang="2700000" scaled="0"/>
                          </a:gradFill>
                          <a:effectLst/>
                          <a:latin typeface="Segoe UI Variable Display Semib"/>
                          <a:ea typeface="+mn-ea"/>
                          <a:cs typeface="Segoe UI Semibold"/>
                        </a:rPr>
                        <a:t> more productive</a:t>
                      </a:r>
                    </a:p>
                  </a:txBody>
                  <a:tcPr marL="9525" marR="9525" marT="9525" marB="0" anchor="b">
                    <a:lnL>
                      <a:noFill/>
                    </a:lnL>
                    <a:lnR>
                      <a:noFill/>
                    </a:lnR>
                    <a:lnT>
                      <a:noFill/>
                    </a:lnT>
                    <a:lnB>
                      <a:noFill/>
                    </a:lnB>
                    <a:noFill/>
                  </a:tcPr>
                </a:tc>
                <a:extLst>
                  <a:ext uri="{0D108BD9-81ED-4DB2-BD59-A6C34878D82A}">
                    <a16:rowId xmlns:a16="http://schemas.microsoft.com/office/drawing/2014/main" val="2727058335"/>
                  </a:ext>
                </a:extLst>
              </a:tr>
              <a:tr h="650035">
                <a:tc>
                  <a:txBody>
                    <a:bodyPr/>
                    <a:lstStyle/>
                    <a:p>
                      <a:pPr lvl="0" algn="ctr">
                        <a:buNone/>
                      </a:pPr>
                      <a:endParaRPr lang="en-US" sz="1600" b="0" kern="1200" cap="none" spc="-50" baseline="0">
                        <a:ln w="3175">
                          <a:noFill/>
                        </a:ln>
                        <a:gradFill>
                          <a:gsLst>
                            <a:gs pos="0">
                              <a:srgbClr val="0078D4"/>
                            </a:gs>
                            <a:gs pos="100000">
                              <a:srgbClr val="C73ECC"/>
                            </a:gs>
                          </a:gsLst>
                          <a:lin ang="2700000" scaled="0"/>
                        </a:gradFill>
                        <a:effectLst/>
                        <a:latin typeface="Segoe UI Variable Display Semib"/>
                        <a:ea typeface="+mn-ea"/>
                        <a:cs typeface="Segoe UI Semibold"/>
                      </a:endParaRPr>
                    </a:p>
                  </a:txBody>
                  <a:tcPr marL="9524" marR="9524" marT="9524" marB="0" anchor="b">
                    <a:lnL w="0">
                      <a:noFill/>
                    </a:lnL>
                    <a:lnR w="0">
                      <a:noFill/>
                    </a:lnR>
                    <a:lnT w="0">
                      <a:noFill/>
                    </a:lnT>
                    <a:lnB w="0">
                      <a:noFill/>
                    </a:lnB>
                    <a:noFill/>
                  </a:tcPr>
                </a:tc>
                <a:extLst>
                  <a:ext uri="{0D108BD9-81ED-4DB2-BD59-A6C34878D82A}">
                    <a16:rowId xmlns:a16="http://schemas.microsoft.com/office/drawing/2014/main" val="3236633433"/>
                  </a:ext>
                </a:extLst>
              </a:tr>
              <a:tr h="650035">
                <a:tc>
                  <a:txBody>
                    <a:bodyPr/>
                    <a:lstStyle/>
                    <a:p>
                      <a:pPr lvl="0" algn="ctr">
                        <a:buNone/>
                      </a:pPr>
                      <a:endParaRPr lang="en-US" sz="1600" b="0" kern="1200" cap="none" spc="-50" baseline="0">
                        <a:ln w="3175">
                          <a:noFill/>
                        </a:ln>
                        <a:gradFill>
                          <a:gsLst>
                            <a:gs pos="0">
                              <a:srgbClr val="0078D4"/>
                            </a:gs>
                            <a:gs pos="100000">
                              <a:srgbClr val="C73ECC"/>
                            </a:gs>
                          </a:gsLst>
                          <a:lin ang="2700000" scaled="0"/>
                        </a:gradFill>
                        <a:effectLst/>
                        <a:latin typeface="Segoe UI Variable Display Semib"/>
                        <a:ea typeface="+mn-ea"/>
                        <a:cs typeface="Segoe UI Semibold"/>
                      </a:endParaRPr>
                    </a:p>
                  </a:txBody>
                  <a:tcPr marL="9524" marR="9524" marT="9524" marB="0" anchor="b">
                    <a:lnL w="0">
                      <a:noFill/>
                    </a:lnL>
                    <a:lnR w="0">
                      <a:noFill/>
                    </a:lnR>
                    <a:lnT w="0">
                      <a:noFill/>
                    </a:lnT>
                    <a:lnB w="0">
                      <a:noFill/>
                    </a:lnB>
                    <a:noFill/>
                  </a:tcPr>
                </a:tc>
                <a:extLst>
                  <a:ext uri="{0D108BD9-81ED-4DB2-BD59-A6C34878D82A}">
                    <a16:rowId xmlns:a16="http://schemas.microsoft.com/office/drawing/2014/main" val="545453959"/>
                  </a:ext>
                </a:extLst>
              </a:tr>
            </a:tbl>
          </a:graphicData>
        </a:graphic>
      </p:graphicFrame>
      <p:graphicFrame>
        <p:nvGraphicFramePr>
          <p:cNvPr id="21" name="Table 20">
            <a:extLst>
              <a:ext uri="{FF2B5EF4-FFF2-40B4-BE49-F238E27FC236}">
                <a16:creationId xmlns:a16="http://schemas.microsoft.com/office/drawing/2014/main" id="{C8773F41-6C49-10E6-5998-3A6CC8A4A21D}"/>
              </a:ext>
            </a:extLst>
          </p:cNvPr>
          <p:cNvGraphicFramePr>
            <a:graphicFrameLocks noGrp="1"/>
          </p:cNvGraphicFramePr>
          <p:nvPr/>
        </p:nvGraphicFramePr>
        <p:xfrm>
          <a:off x="8927350" y="3907118"/>
          <a:ext cx="1207479" cy="741045"/>
        </p:xfrm>
        <a:graphic>
          <a:graphicData uri="http://schemas.openxmlformats.org/drawingml/2006/table">
            <a:tbl>
              <a:tblPr bandRow="1">
                <a:tableStyleId>{5C22544A-7EE6-4342-B048-85BDC9FD1C3A}</a:tableStyleId>
              </a:tblPr>
              <a:tblGrid>
                <a:gridCol w="1207479">
                  <a:extLst>
                    <a:ext uri="{9D8B030D-6E8A-4147-A177-3AD203B41FA5}">
                      <a16:colId xmlns:a16="http://schemas.microsoft.com/office/drawing/2014/main" val="2945725828"/>
                    </a:ext>
                  </a:extLst>
                </a:gridCol>
              </a:tblGrid>
              <a:tr h="650036">
                <a:tc>
                  <a:txBody>
                    <a:bodyPr/>
                    <a:lstStyle/>
                    <a:p>
                      <a:pPr algn="ctr" fontAlgn="b"/>
                      <a:r>
                        <a:rPr lang="en-US" sz="1600" b="0" i="0" u="none" strike="noStrike">
                          <a:solidFill>
                            <a:srgbClr val="000000"/>
                          </a:solidFill>
                          <a:effectLst/>
                          <a:latin typeface="Aptos Narrow"/>
                        </a:rPr>
                        <a:t>AI helps me make </a:t>
                      </a:r>
                      <a:r>
                        <a:rPr lang="en-US" sz="1600" b="0" kern="1200" cap="none" spc="-50" baseline="0">
                          <a:ln w="3175">
                            <a:noFill/>
                          </a:ln>
                          <a:gradFill>
                            <a:gsLst>
                              <a:gs pos="0">
                                <a:srgbClr val="0078D4"/>
                              </a:gs>
                              <a:gs pos="100000">
                                <a:srgbClr val="C73ECC"/>
                              </a:gs>
                            </a:gsLst>
                            <a:lin ang="2700000" scaled="0"/>
                          </a:gradFill>
                          <a:effectLst/>
                          <a:latin typeface="Segoe UI Variable Display Semib"/>
                          <a:ea typeface="+mn-ea"/>
                          <a:cs typeface="Segoe UI Semibold"/>
                        </a:rPr>
                        <a:t> better decisions</a:t>
                      </a:r>
                    </a:p>
                  </a:txBody>
                  <a:tcPr marL="9525" marR="9525" marT="9525" marB="0" anchor="b">
                    <a:lnL>
                      <a:noFill/>
                    </a:lnL>
                    <a:lnR>
                      <a:noFill/>
                    </a:lnR>
                    <a:lnT>
                      <a:noFill/>
                    </a:lnT>
                    <a:lnB>
                      <a:noFill/>
                    </a:lnB>
                    <a:noFill/>
                  </a:tcPr>
                </a:tc>
                <a:extLst>
                  <a:ext uri="{0D108BD9-81ED-4DB2-BD59-A6C34878D82A}">
                    <a16:rowId xmlns:a16="http://schemas.microsoft.com/office/drawing/2014/main" val="2727058335"/>
                  </a:ext>
                </a:extLst>
              </a:tr>
            </a:tbl>
          </a:graphicData>
        </a:graphic>
      </p:graphicFrame>
      <p:sp>
        <p:nvSpPr>
          <p:cNvPr id="24" name="Rectangle 23">
            <a:extLst>
              <a:ext uri="{FF2B5EF4-FFF2-40B4-BE49-F238E27FC236}">
                <a16:creationId xmlns:a16="http://schemas.microsoft.com/office/drawing/2014/main" id="{0F34C6B2-CCD1-E742-96FD-A85F89164285}"/>
              </a:ext>
            </a:extLst>
          </p:cNvPr>
          <p:cNvSpPr/>
          <p:nvPr/>
        </p:nvSpPr>
        <p:spPr bwMode="auto">
          <a:xfrm>
            <a:off x="2478741" y="2008094"/>
            <a:ext cx="152401" cy="2943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8F1113C0-9411-09FA-68EB-7188C26E9A71}"/>
              </a:ext>
            </a:extLst>
          </p:cNvPr>
          <p:cNvSpPr/>
          <p:nvPr/>
        </p:nvSpPr>
        <p:spPr bwMode="auto">
          <a:xfrm>
            <a:off x="484094" y="1993152"/>
            <a:ext cx="152401" cy="294343"/>
          </a:xfrm>
          <a:prstGeom prst="rect">
            <a:avLst/>
          </a:prstGeom>
          <a:solidFill>
            <a:srgbClr val="CD3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TextBox 32">
            <a:extLst>
              <a:ext uri="{FF2B5EF4-FFF2-40B4-BE49-F238E27FC236}">
                <a16:creationId xmlns:a16="http://schemas.microsoft.com/office/drawing/2014/main" id="{8669F5CC-50DE-8947-8D3A-1EAF698B22A7}"/>
              </a:ext>
            </a:extLst>
          </p:cNvPr>
          <p:cNvSpPr txBox="1"/>
          <p:nvPr/>
        </p:nvSpPr>
        <p:spPr>
          <a:xfrm>
            <a:off x="1653574" y="3270571"/>
            <a:ext cx="479612"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000">
                <a:solidFill>
                  <a:srgbClr val="7F7F7F"/>
                </a:solidFill>
                <a:cs typeface="Segoe UI"/>
              </a:rPr>
              <a:t>87%</a:t>
            </a:r>
            <a:endParaRPr lang="en-US" sz="1000" err="1">
              <a:solidFill>
                <a:srgbClr val="7F7F7F"/>
              </a:solidFill>
            </a:endParaRPr>
          </a:p>
        </p:txBody>
      </p:sp>
      <p:sp>
        <p:nvSpPr>
          <p:cNvPr id="35" name="TextBox 34">
            <a:extLst>
              <a:ext uri="{FF2B5EF4-FFF2-40B4-BE49-F238E27FC236}">
                <a16:creationId xmlns:a16="http://schemas.microsoft.com/office/drawing/2014/main" id="{34013E21-50B7-A31C-3FB8-A86FF2314A33}"/>
              </a:ext>
            </a:extLst>
          </p:cNvPr>
          <p:cNvSpPr txBox="1"/>
          <p:nvPr/>
        </p:nvSpPr>
        <p:spPr>
          <a:xfrm>
            <a:off x="4885765" y="3361764"/>
            <a:ext cx="479612"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000">
                <a:solidFill>
                  <a:srgbClr val="7F7F7F"/>
                </a:solidFill>
                <a:cs typeface="Segoe UI"/>
              </a:rPr>
              <a:t>85%</a:t>
            </a:r>
            <a:endParaRPr lang="en-US" sz="1000" err="1">
              <a:solidFill>
                <a:srgbClr val="7F7F7F"/>
              </a:solidFill>
            </a:endParaRPr>
          </a:p>
        </p:txBody>
      </p:sp>
      <p:sp>
        <p:nvSpPr>
          <p:cNvPr id="36" name="TextBox 35">
            <a:extLst>
              <a:ext uri="{FF2B5EF4-FFF2-40B4-BE49-F238E27FC236}">
                <a16:creationId xmlns:a16="http://schemas.microsoft.com/office/drawing/2014/main" id="{B0A24A49-3DCC-0595-F66F-259E0416AE5E}"/>
              </a:ext>
            </a:extLst>
          </p:cNvPr>
          <p:cNvSpPr txBox="1"/>
          <p:nvPr/>
        </p:nvSpPr>
        <p:spPr>
          <a:xfrm>
            <a:off x="5020233" y="4773705"/>
            <a:ext cx="479612"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000">
                <a:solidFill>
                  <a:srgbClr val="7F7F7F"/>
                </a:solidFill>
                <a:cs typeface="Segoe UI"/>
              </a:rPr>
              <a:t>63%</a:t>
            </a:r>
            <a:endParaRPr lang="en-US" sz="1000" err="1">
              <a:solidFill>
                <a:srgbClr val="7F7F7F"/>
              </a:solidFill>
            </a:endParaRPr>
          </a:p>
        </p:txBody>
      </p:sp>
      <p:sp>
        <p:nvSpPr>
          <p:cNvPr id="37" name="TextBox 36">
            <a:extLst>
              <a:ext uri="{FF2B5EF4-FFF2-40B4-BE49-F238E27FC236}">
                <a16:creationId xmlns:a16="http://schemas.microsoft.com/office/drawing/2014/main" id="{56DC84DF-2C75-83B8-7DB5-7A6104A61BF4}"/>
              </a:ext>
            </a:extLst>
          </p:cNvPr>
          <p:cNvSpPr txBox="1"/>
          <p:nvPr/>
        </p:nvSpPr>
        <p:spPr>
          <a:xfrm>
            <a:off x="8269940" y="3697941"/>
            <a:ext cx="479612"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000">
                <a:solidFill>
                  <a:srgbClr val="7F7F7F"/>
                </a:solidFill>
                <a:cs typeface="Segoe UI"/>
              </a:rPr>
              <a:t>80%</a:t>
            </a:r>
            <a:endParaRPr lang="en-US" sz="1000" err="1">
              <a:solidFill>
                <a:srgbClr val="7F7F7F"/>
              </a:solidFill>
            </a:endParaRPr>
          </a:p>
        </p:txBody>
      </p:sp>
      <p:sp>
        <p:nvSpPr>
          <p:cNvPr id="38" name="TextBox 37">
            <a:extLst>
              <a:ext uri="{FF2B5EF4-FFF2-40B4-BE49-F238E27FC236}">
                <a16:creationId xmlns:a16="http://schemas.microsoft.com/office/drawing/2014/main" id="{50DCBC65-D6D7-768B-4A70-7C0B2EFE90B5}"/>
              </a:ext>
            </a:extLst>
          </p:cNvPr>
          <p:cNvSpPr txBox="1"/>
          <p:nvPr/>
        </p:nvSpPr>
        <p:spPr>
          <a:xfrm>
            <a:off x="8942292" y="5087470"/>
            <a:ext cx="479612"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000">
                <a:solidFill>
                  <a:srgbClr val="7F7F7F"/>
                </a:solidFill>
                <a:cs typeface="Segoe UI"/>
              </a:rPr>
              <a:t>55%</a:t>
            </a:r>
            <a:endParaRPr lang="en-US" sz="1000" err="1">
              <a:solidFill>
                <a:srgbClr val="7F7F7F"/>
              </a:solidFill>
            </a:endParaRPr>
          </a:p>
        </p:txBody>
      </p:sp>
      <p:sp>
        <p:nvSpPr>
          <p:cNvPr id="42" name="TextBox 33">
            <a:extLst>
              <a:ext uri="{FF2B5EF4-FFF2-40B4-BE49-F238E27FC236}">
                <a16:creationId xmlns:a16="http://schemas.microsoft.com/office/drawing/2014/main" id="{AD37F6BC-2B4B-48FF-D8D4-459EA0A51B8D}"/>
              </a:ext>
            </a:extLst>
          </p:cNvPr>
          <p:cNvSpPr txBox="1"/>
          <p:nvPr/>
        </p:nvSpPr>
        <p:spPr>
          <a:xfrm>
            <a:off x="1540228" y="4665252"/>
            <a:ext cx="479612" cy="15388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rgbClr val="7F7F7F"/>
                </a:solidFill>
                <a:cs typeface="Segoe UI"/>
              </a:rPr>
              <a:t>66%</a:t>
            </a:r>
            <a:endParaRPr lang="en-US" sz="1000" err="1">
              <a:solidFill>
                <a:srgbClr val="7F7F7F"/>
              </a:solidFill>
            </a:endParaRPr>
          </a:p>
        </p:txBody>
      </p:sp>
    </p:spTree>
    <p:extLst>
      <p:ext uri="{BB962C8B-B14F-4D97-AF65-F5344CB8AC3E}">
        <p14:creationId xmlns:p14="http://schemas.microsoft.com/office/powerpoint/2010/main" val="211264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AC38B-EF56-6290-26F1-6E683B59C05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442B5C-6CD8-F91F-1810-894F1D97A8E6}"/>
              </a:ext>
            </a:extLst>
          </p:cNvPr>
          <p:cNvSpPr txBox="1"/>
          <p:nvPr/>
        </p:nvSpPr>
        <p:spPr>
          <a:xfrm>
            <a:off x="388196" y="2028835"/>
            <a:ext cx="5512156" cy="2554545"/>
          </a:xfrm>
          <a:prstGeom prst="rect">
            <a:avLst/>
          </a:prstGeom>
          <a:noFill/>
        </p:spPr>
        <p:txBody>
          <a:bodyPr wrap="square" lIns="91440" tIns="45720" rIns="91440" bIns="45720" rtlCol="0" anchor="t">
            <a:spAutoFit/>
          </a:bodyPr>
          <a:lstStyle/>
          <a:p>
            <a:pPr algn="ctr">
              <a:defRPr/>
            </a:pPr>
            <a:r>
              <a:rPr lang="en-US" sz="3200" dirty="0">
                <a:solidFill>
                  <a:prstClr val="black"/>
                </a:solidFill>
                <a:latin typeface="Segoe UI"/>
              </a:rPr>
              <a:t>In a recent study, IT leaders reported </a:t>
            </a:r>
            <a:r>
              <a:rPr lang="en-US" sz="3200" b="1" dirty="0">
                <a:solidFill>
                  <a:prstClr val="black"/>
                </a:solidFill>
                <a:latin typeface="Segoe UI"/>
              </a:rPr>
              <a:t>Employee</a:t>
            </a:r>
            <a:r>
              <a:rPr kumimoji="0" lang="en-US" sz="3200" b="1" i="0" u="none" strike="noStrike" kern="1200" cap="none" spc="0" normalizeH="0" baseline="0" noProof="0" dirty="0">
                <a:ln>
                  <a:noFill/>
                </a:ln>
                <a:solidFill>
                  <a:prstClr val="black"/>
                </a:solidFill>
                <a:effectLst/>
                <a:uLnTx/>
                <a:uFillTx/>
                <a:latin typeface="Segoe UI"/>
                <a:ea typeface="+mn-ea"/>
                <a:cs typeface="+mn-cs"/>
              </a:rPr>
              <a:t> feedback </a:t>
            </a:r>
            <a:r>
              <a:rPr kumimoji="0" lang="en-US" sz="3200" b="0" i="0" u="none" strike="noStrike" kern="1200" cap="none" spc="0" normalizeH="0" baseline="0" noProof="0" dirty="0">
                <a:ln>
                  <a:noFill/>
                </a:ln>
                <a:solidFill>
                  <a:prstClr val="black"/>
                </a:solidFill>
                <a:effectLst/>
                <a:uLnTx/>
                <a:uFillTx/>
                <a:latin typeface="Segoe UI"/>
                <a:ea typeface="+mn-ea"/>
                <a:cs typeface="+mn-cs"/>
              </a:rPr>
              <a:t>was </a:t>
            </a:r>
            <a:r>
              <a:rPr kumimoji="0" lang="en-US" sz="3200" b="0" i="0" u="none" strike="noStrike" kern="1200" cap="none" spc="0" normalizeH="0" baseline="0" noProof="0" dirty="0">
                <a:ln>
                  <a:noFill/>
                </a:ln>
                <a:solidFill>
                  <a:schemeClr val="accent5">
                    <a:lumMod val="60000"/>
                    <a:lumOff val="40000"/>
                  </a:schemeClr>
                </a:solidFill>
                <a:effectLst/>
                <a:uLnTx/>
                <a:uFillTx/>
                <a:latin typeface="Segoe UI"/>
                <a:ea typeface="+mn-ea"/>
                <a:cs typeface="+mn-cs"/>
              </a:rPr>
              <a:t>the </a:t>
            </a:r>
            <a:r>
              <a:rPr kumimoji="0" lang="en-US" sz="3200" b="1" i="0" u="none" strike="noStrike" kern="1200" cap="none" spc="0" normalizeH="0" baseline="0" noProof="0" dirty="0">
                <a:ln>
                  <a:noFill/>
                </a:ln>
                <a:solidFill>
                  <a:schemeClr val="accent5">
                    <a:lumMod val="60000"/>
                    <a:lumOff val="40000"/>
                  </a:schemeClr>
                </a:solidFill>
                <a:effectLst/>
                <a:uLnTx/>
                <a:uFillTx/>
                <a:latin typeface="Segoe UI"/>
                <a:ea typeface="+mn-ea"/>
                <a:cs typeface="+mn-cs"/>
              </a:rPr>
              <a:t>most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60000"/>
                    <a:lumOff val="40000"/>
                  </a:schemeClr>
                </a:solidFill>
                <a:effectLst/>
                <a:uLnTx/>
                <a:uFillTx/>
                <a:latin typeface="Segoe UI"/>
                <a:ea typeface="+mn-ea"/>
                <a:cs typeface="+mn-cs"/>
              </a:rPr>
              <a:t>valuable</a:t>
            </a:r>
            <a:r>
              <a:rPr kumimoji="0" lang="en-US" sz="3200" b="1" i="0" u="none" strike="noStrike" kern="1200" cap="none" spc="0" normalizeH="0" baseline="0" noProof="0" dirty="0">
                <a:ln>
                  <a:noFill/>
                </a:ln>
                <a:solidFill>
                  <a:srgbClr val="8661C5"/>
                </a:solidFill>
                <a:effectLst/>
                <a:uLnTx/>
                <a:uFillTx/>
                <a:latin typeface="Segoe UI"/>
                <a:ea typeface="+mn-ea"/>
                <a:cs typeface="+mn-cs"/>
              </a:rPr>
              <a:t> </a:t>
            </a:r>
            <a:r>
              <a:rPr kumimoji="0" lang="en-US" sz="3200" b="0" i="0" u="none" strike="noStrike" kern="1200" cap="none" spc="0" normalizeH="0" baseline="0" noProof="0" dirty="0">
                <a:ln>
                  <a:noFill/>
                </a:ln>
                <a:solidFill>
                  <a:prstClr val="black"/>
                </a:solidFill>
                <a:effectLst/>
                <a:uLnTx/>
                <a:uFillTx/>
                <a:latin typeface="Segoe UI"/>
                <a:ea typeface="+mn-ea"/>
                <a:cs typeface="+mn-cs"/>
              </a:rPr>
              <a:t>data type </a:t>
            </a:r>
            <a:r>
              <a:rPr kumimoji="0" lang="en-US" sz="3200" b="1" i="0" u="none" strike="noStrike" kern="1200" cap="none" spc="0" normalizeH="0" baseline="0" noProof="0" dirty="0">
                <a:ln>
                  <a:noFill/>
                </a:ln>
                <a:solidFill>
                  <a:schemeClr val="accent5">
                    <a:lumMod val="60000"/>
                    <a:lumOff val="40000"/>
                  </a:schemeClr>
                </a:solidFill>
                <a:effectLst/>
                <a:uLnTx/>
                <a:uFillTx/>
                <a:latin typeface="Segoe UI"/>
                <a:ea typeface="+mn-ea"/>
                <a:cs typeface="+mn-cs"/>
              </a:rPr>
              <a:t>for AI</a:t>
            </a:r>
            <a:endParaRPr lang="en-US" sz="3200" b="1" i="0" u="none" strike="noStrike" kern="1200" cap="none" spc="0" normalizeH="0" baseline="0" noProof="0" dirty="0">
              <a:ln>
                <a:noFill/>
              </a:ln>
              <a:solidFill>
                <a:schemeClr val="accent5">
                  <a:lumMod val="60000"/>
                  <a:lumOff val="40000"/>
                </a:schemeClr>
              </a:solidFill>
              <a:effectLst/>
              <a:uLnTx/>
              <a:uFillTx/>
              <a:latin typeface="Segoe UI"/>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60000"/>
                    <a:lumOff val="40000"/>
                  </a:schemeClr>
                </a:solidFill>
                <a:effectLst/>
                <a:uLnTx/>
                <a:uFillTx/>
                <a:latin typeface="Segoe UI"/>
                <a:ea typeface="+mn-ea"/>
                <a:cs typeface="+mn-cs"/>
              </a:rPr>
              <a:t>transformation</a:t>
            </a:r>
            <a:endParaRPr lang="en-US" sz="3200" b="1" i="0" u="none" strike="noStrike" kern="1200" cap="none" spc="0" normalizeH="0" baseline="0" noProof="0" dirty="0">
              <a:ln>
                <a:noFill/>
              </a:ln>
              <a:solidFill>
                <a:schemeClr val="accent5">
                  <a:lumMod val="60000"/>
                  <a:lumOff val="40000"/>
                </a:schemeClr>
              </a:solidFill>
              <a:effectLst/>
              <a:uLnTx/>
              <a:uFillTx/>
              <a:latin typeface="Segoe UI"/>
              <a:cs typeface="Segoe UI"/>
            </a:endParaRPr>
          </a:p>
        </p:txBody>
      </p:sp>
      <p:graphicFrame>
        <p:nvGraphicFramePr>
          <p:cNvPr id="8" name="Chart 7">
            <a:extLst>
              <a:ext uri="{FF2B5EF4-FFF2-40B4-BE49-F238E27FC236}">
                <a16:creationId xmlns:a16="http://schemas.microsoft.com/office/drawing/2014/main" id="{0C5A088F-5E6D-FC3B-161A-8906A957F598}"/>
              </a:ext>
            </a:extLst>
          </p:cNvPr>
          <p:cNvGraphicFramePr/>
          <p:nvPr>
            <p:extLst>
              <p:ext uri="{D42A27DB-BD31-4B8C-83A1-F6EECF244321}">
                <p14:modId xmlns:p14="http://schemas.microsoft.com/office/powerpoint/2010/main" val="1278245289"/>
              </p:ext>
            </p:extLst>
          </p:nvPr>
        </p:nvGraphicFramePr>
        <p:xfrm>
          <a:off x="5772731" y="1388883"/>
          <a:ext cx="5655003" cy="458236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
            <a:extLst>
              <a:ext uri="{FF2B5EF4-FFF2-40B4-BE49-F238E27FC236}">
                <a16:creationId xmlns:a16="http://schemas.microsoft.com/office/drawing/2014/main" id="{6341ACEB-9480-2C05-5378-FB217B033231}"/>
              </a:ext>
            </a:extLst>
          </p:cNvPr>
          <p:cNvSpPr txBox="1"/>
          <p:nvPr/>
        </p:nvSpPr>
        <p:spPr>
          <a:xfrm>
            <a:off x="9210352" y="1304876"/>
            <a:ext cx="750650" cy="177792"/>
          </a:xfrm>
          <a:prstGeom prst="rect">
            <a:avLst/>
          </a:prstGeom>
          <a:noFill/>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Segoe UI"/>
                <a:ea typeface="+mn-ea"/>
                <a:cs typeface="+mn-cs"/>
              </a:rPr>
              <a:t>% selected</a:t>
            </a:r>
          </a:p>
        </p:txBody>
      </p:sp>
      <p:sp>
        <p:nvSpPr>
          <p:cNvPr id="13" name="TextBox 12">
            <a:extLst>
              <a:ext uri="{FF2B5EF4-FFF2-40B4-BE49-F238E27FC236}">
                <a16:creationId xmlns:a16="http://schemas.microsoft.com/office/drawing/2014/main" id="{14A219E7-2815-6DB8-E121-45E76209560A}"/>
              </a:ext>
            </a:extLst>
          </p:cNvPr>
          <p:cNvSpPr txBox="1"/>
          <p:nvPr/>
        </p:nvSpPr>
        <p:spPr>
          <a:xfrm>
            <a:off x="7107611" y="6065682"/>
            <a:ext cx="42013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Segoe UI"/>
                <a:ea typeface="+mn-ea"/>
                <a:cs typeface="+mn-cs"/>
              </a:rPr>
              <a:t>Which of the following types of gen AI transformation data is which do you consider most valuable? (Select up to 4 that you would find most important, whether or not they are currently collected).</a:t>
            </a:r>
          </a:p>
        </p:txBody>
      </p:sp>
    </p:spTree>
    <p:extLst>
      <p:ext uri="{BB962C8B-B14F-4D97-AF65-F5344CB8AC3E}">
        <p14:creationId xmlns:p14="http://schemas.microsoft.com/office/powerpoint/2010/main" val="54084079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8E6C2-A434-1A08-556F-54B027A0EB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75507B-4F23-0AD0-9B47-3B984A187748}"/>
              </a:ext>
            </a:extLst>
          </p:cNvPr>
          <p:cNvSpPr>
            <a:spLocks noGrp="1"/>
          </p:cNvSpPr>
          <p:nvPr>
            <p:ph type="title" idx="4294967295"/>
          </p:nvPr>
        </p:nvSpPr>
        <p:spPr>
          <a:xfrm>
            <a:off x="586491" y="2892264"/>
            <a:ext cx="11026775" cy="1071563"/>
          </a:xfrm>
        </p:spPr>
        <p:txBody>
          <a:bodyPr>
            <a:normAutofit fontScale="90000"/>
          </a:bodyPr>
          <a:lstStyle/>
          <a:p>
            <a:r>
              <a:rPr lang="en-US" dirty="0">
                <a:latin typeface="Segoe UI"/>
                <a:cs typeface="Segoe UI"/>
              </a:rPr>
              <a:t>What can we learn from high performing organizations (HPOs)?</a:t>
            </a:r>
            <a:endParaRPr lang="en-US" dirty="0"/>
          </a:p>
        </p:txBody>
      </p:sp>
    </p:spTree>
    <p:extLst>
      <p:ext uri="{BB962C8B-B14F-4D97-AF65-F5344CB8AC3E}">
        <p14:creationId xmlns:p14="http://schemas.microsoft.com/office/powerpoint/2010/main" val="1404095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414123-B425-93B6-9BF2-353BEF0B6361}"/>
              </a:ext>
            </a:extLst>
          </p:cNvPr>
          <p:cNvSpPr txBox="1">
            <a:spLocks noGrp="1"/>
          </p:cNvSpPr>
          <p:nvPr>
            <p:ph type="title" idx="4294967295"/>
          </p:nvPr>
        </p:nvSpPr>
        <p:spPr>
          <a:xfrm>
            <a:off x="434051" y="1970209"/>
            <a:ext cx="2471738" cy="2247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ts val="4200"/>
              </a:lnSpc>
              <a:spcBef>
                <a:spcPts val="0"/>
              </a:spcBef>
              <a:defRPr/>
            </a:pPr>
            <a:r>
              <a:rPr lang="en-US" sz="4000" b="0" spc="-80" dirty="0">
                <a:solidFill>
                  <a:srgbClr val="2A446F"/>
                </a:solidFill>
                <a:latin typeface="Segoe UI Semilight"/>
                <a:ea typeface="+mn-ea"/>
                <a:cs typeface="Segoe UI Semilight"/>
              </a:rPr>
              <a:t>What can we learn from HPOs?</a:t>
            </a:r>
            <a:endParaRPr lang="en-US" sz="4000" b="0" i="0" u="none" strike="noStrike" kern="1200" cap="none" spc="-80" normalizeH="0" baseline="0" noProof="0" dirty="0">
              <a:ln>
                <a:noFill/>
              </a:ln>
              <a:solidFill>
                <a:srgbClr val="463668"/>
              </a:solidFill>
              <a:effectLst/>
              <a:uLnTx/>
              <a:uFillTx/>
              <a:latin typeface="Segoe UI Semilight" panose="020B0402040204020203" pitchFamily="34" charset="0"/>
              <a:ea typeface="+mn-ea"/>
              <a:cs typeface="Segoe UI Semilight" panose="020B0402040204020203" pitchFamily="34" charset="0"/>
            </a:endParaRPr>
          </a:p>
        </p:txBody>
      </p:sp>
      <p:sp>
        <p:nvSpPr>
          <p:cNvPr id="17" name="Slide Number Placeholder 16">
            <a:extLst>
              <a:ext uri="{FF2B5EF4-FFF2-40B4-BE49-F238E27FC236}">
                <a16:creationId xmlns:a16="http://schemas.microsoft.com/office/drawing/2014/main" id="{6E7EE173-ED27-79A8-C013-F4980CE80784}"/>
              </a:ext>
            </a:extLst>
          </p:cNvPr>
          <p:cNvSpPr>
            <a:spLocks noGrp="1"/>
          </p:cNvSpPr>
          <p:nvPr>
            <p:ph type="sldNum" sz="quarter" idx="4294967295"/>
          </p:nvPr>
        </p:nvSpPr>
        <p:spPr>
          <a:xfrm>
            <a:off x="9448800" y="457200"/>
            <a:ext cx="2743200" cy="365125"/>
          </a:xfrm>
        </p:spPr>
        <p:txBody>
          <a:bodyPr/>
          <a:lstStyle/>
          <a:p>
            <a:fld id="{9F885352-FFE4-5947-BFDD-2B2DA9692869}" type="slidenum">
              <a:rPr lang="en-US" smtClean="0"/>
              <a:t>13</a:t>
            </a:fld>
            <a:endParaRPr lang="en-US"/>
          </a:p>
        </p:txBody>
      </p:sp>
      <p:pic>
        <p:nvPicPr>
          <p:cNvPr id="6" name="Picture 5" descr="A close-up of a logo">
            <a:extLst>
              <a:ext uri="{FF2B5EF4-FFF2-40B4-BE49-F238E27FC236}">
                <a16:creationId xmlns:a16="http://schemas.microsoft.com/office/drawing/2014/main" id="{09DBEA28-0EE1-3903-65AE-42373A1EBE60}"/>
              </a:ext>
            </a:extLst>
          </p:cNvPr>
          <p:cNvPicPr>
            <a:picLocks noChangeAspect="1"/>
          </p:cNvPicPr>
          <p:nvPr/>
        </p:nvPicPr>
        <p:blipFill>
          <a:blip r:embed="rId3"/>
          <a:stretch>
            <a:fillRect/>
          </a:stretch>
        </p:blipFill>
        <p:spPr>
          <a:xfrm>
            <a:off x="431761" y="338482"/>
            <a:ext cx="1565910" cy="557227"/>
          </a:xfrm>
          <a:prstGeom prst="rect">
            <a:avLst/>
          </a:prstGeom>
        </p:spPr>
      </p:pic>
      <p:grpSp>
        <p:nvGrpSpPr>
          <p:cNvPr id="25" name="Group 24">
            <a:extLst>
              <a:ext uri="{FF2B5EF4-FFF2-40B4-BE49-F238E27FC236}">
                <a16:creationId xmlns:a16="http://schemas.microsoft.com/office/drawing/2014/main" id="{EB43A3F8-EC2A-64E0-5E22-B1ECFAAFA0D0}"/>
              </a:ext>
              <a:ext uri="{C183D7F6-B498-43B3-948B-1728B52AA6E4}">
                <adec:decorative xmlns:adec="http://schemas.microsoft.com/office/drawing/2017/decorative" val="1"/>
              </a:ext>
            </a:extLst>
          </p:cNvPr>
          <p:cNvGrpSpPr/>
          <p:nvPr/>
        </p:nvGrpSpPr>
        <p:grpSpPr>
          <a:xfrm>
            <a:off x="3286626" y="1002249"/>
            <a:ext cx="8295774" cy="3758466"/>
            <a:chOff x="3467099" y="2021491"/>
            <a:chExt cx="3338192" cy="2195253"/>
          </a:xfrm>
        </p:grpSpPr>
        <p:sp>
          <p:nvSpPr>
            <p:cNvPr id="29" name="Rectangle 28">
              <a:extLst>
                <a:ext uri="{FF2B5EF4-FFF2-40B4-BE49-F238E27FC236}">
                  <a16:creationId xmlns:a16="http://schemas.microsoft.com/office/drawing/2014/main" id="{21701A31-0803-11DD-DDE6-5C7A30D4F6D9}"/>
                </a:ext>
              </a:extLst>
            </p:cNvPr>
            <p:cNvSpPr/>
            <p:nvPr/>
          </p:nvSpPr>
          <p:spPr>
            <a:xfrm>
              <a:off x="3467099" y="2021491"/>
              <a:ext cx="3338192" cy="2195253"/>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6F9553F-AD3A-D42B-C766-B0074205199B}"/>
                </a:ext>
              </a:extLst>
            </p:cNvPr>
            <p:cNvSpPr txBox="1"/>
            <p:nvPr/>
          </p:nvSpPr>
          <p:spPr>
            <a:xfrm>
              <a:off x="3623129" y="2603117"/>
              <a:ext cx="3180670" cy="1456111"/>
            </a:xfrm>
            <a:prstGeom prst="rect">
              <a:avLst/>
            </a:prstGeom>
            <a:noFill/>
          </p:spPr>
          <p:txBody>
            <a:bodyPr wrap="square" lIns="91440" tIns="45720" rIns="91440" bIns="45720" rtlCol="0" anchor="t">
              <a:spAutoFit/>
            </a:bodyPr>
            <a:lstStyle/>
            <a:p>
              <a:r>
                <a:rPr lang="en-US" sz="2000" spc="-80">
                  <a:solidFill>
                    <a:srgbClr val="2A446F"/>
                  </a:solidFill>
                  <a:latin typeface="Segoe UI"/>
                  <a:cs typeface="Segoe UI"/>
                </a:rPr>
                <a:t>A high-performing organization is defined as an organization that </a:t>
              </a:r>
              <a:r>
                <a:rPr lang="en-US" sz="2000" b="1" spc="-80">
                  <a:gradFill>
                    <a:gsLst>
                      <a:gs pos="0">
                        <a:srgbClr val="2A446F"/>
                      </a:gs>
                      <a:gs pos="100000">
                        <a:srgbClr val="007ADF"/>
                      </a:gs>
                    </a:gsLst>
                    <a:lin ang="5400000" scaled="1"/>
                  </a:gradFill>
                  <a:latin typeface="Segoe UI Semibold"/>
                  <a:cs typeface="Segoe UI Semibold"/>
                </a:rPr>
                <a:t>continually exceeds expectations</a:t>
              </a:r>
              <a:r>
                <a:rPr lang="en-US" sz="2000" spc="-80">
                  <a:gradFill>
                    <a:gsLst>
                      <a:gs pos="0">
                        <a:srgbClr val="2A446F"/>
                      </a:gs>
                      <a:gs pos="100000">
                        <a:srgbClr val="007ADF"/>
                      </a:gs>
                    </a:gsLst>
                    <a:lin ang="5400000" scaled="1"/>
                  </a:gradFill>
                  <a:latin typeface="Segoe UI"/>
                  <a:cs typeface="Segoe UI"/>
                </a:rPr>
                <a:t> </a:t>
              </a:r>
              <a:r>
                <a:rPr lang="en-US" sz="2000" spc="-80">
                  <a:solidFill>
                    <a:srgbClr val="2A446F"/>
                  </a:solidFill>
                  <a:latin typeface="Segoe UI"/>
                  <a:cs typeface="Segoe UI"/>
                </a:rPr>
                <a:t>including outcomes like achieving financial goals, delivering innovative products and services to their customers, and growing their business ahead </a:t>
              </a:r>
              <a:br>
                <a:rPr lang="en-US" sz="2000" spc="-80">
                  <a:latin typeface="Segoe UI" panose="020B0502040204020203" pitchFamily="34" charset="0"/>
                  <a:cs typeface="Segoe UI" panose="020B0502040204020203" pitchFamily="34" charset="0"/>
                </a:rPr>
              </a:br>
              <a:r>
                <a:rPr lang="en-US" sz="2000" spc="-80">
                  <a:solidFill>
                    <a:srgbClr val="2A446F"/>
                  </a:solidFill>
                  <a:latin typeface="Segoe UI"/>
                  <a:cs typeface="Segoe UI"/>
                </a:rPr>
                <a:t>of competitors.</a:t>
              </a:r>
              <a:br>
                <a:rPr lang="en-US" sz="2000" spc="-80">
                  <a:latin typeface="Segoe UI" panose="020B0502040204020203" pitchFamily="34" charset="0"/>
                  <a:cs typeface="Segoe UI" panose="020B0502040204020203" pitchFamily="34" charset="0"/>
                </a:rPr>
              </a:br>
              <a:br>
                <a:rPr lang="en-US" sz="1600" b="1" spc="-80">
                  <a:latin typeface="Segoe UI Semibold" panose="020B0502040204020203" pitchFamily="34" charset="0"/>
                  <a:cs typeface="Segoe UI Semibold" panose="020B0502040204020203" pitchFamily="34" charset="0"/>
                </a:rPr>
              </a:br>
              <a:r>
                <a:rPr lang="en-US" sz="2000" b="1" spc="-80">
                  <a:solidFill>
                    <a:srgbClr val="2A446F"/>
                  </a:solidFill>
                  <a:latin typeface="Segoe UI Semibold"/>
                  <a:cs typeface="Segoe UI Semibold"/>
                </a:rPr>
                <a:t>These organizations are capitalizing on AI to reimagine the </a:t>
              </a:r>
              <a:br>
                <a:rPr lang="en-US" sz="2000" b="1" spc="-80">
                  <a:latin typeface="Segoe UI Semibold" panose="020B0502040204020203" pitchFamily="34" charset="0"/>
                  <a:cs typeface="Segoe UI Semibold" panose="020B0502040204020203" pitchFamily="34" charset="0"/>
                </a:rPr>
              </a:br>
              <a:r>
                <a:rPr lang="en-US" sz="2000" b="1" spc="-80">
                  <a:solidFill>
                    <a:srgbClr val="2A446F"/>
                  </a:solidFill>
                  <a:latin typeface="Segoe UI Semibold"/>
                  <a:cs typeface="Segoe UI Semibold"/>
                </a:rPr>
                <a:t>employee experience.</a:t>
              </a:r>
            </a:p>
          </p:txBody>
        </p:sp>
      </p:grpSp>
      <p:sp>
        <p:nvSpPr>
          <p:cNvPr id="2" name="TextBox 1">
            <a:extLst>
              <a:ext uri="{FF2B5EF4-FFF2-40B4-BE49-F238E27FC236}">
                <a16:creationId xmlns:a16="http://schemas.microsoft.com/office/drawing/2014/main" id="{AF547DF1-049B-3119-8DBA-6C01FE174A5E}"/>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What HPOs Teach Us about AI Readiness</a:t>
            </a:r>
          </a:p>
        </p:txBody>
      </p:sp>
      <p:pic>
        <p:nvPicPr>
          <p:cNvPr id="9" name="Graphic 8">
            <a:extLst>
              <a:ext uri="{FF2B5EF4-FFF2-40B4-BE49-F238E27FC236}">
                <a16:creationId xmlns:a16="http://schemas.microsoft.com/office/drawing/2014/main" id="{350C87B1-6071-2D25-7070-5E6076D0C53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3735" y="1294582"/>
            <a:ext cx="609259" cy="587500"/>
          </a:xfrm>
          <a:prstGeom prst="rect">
            <a:avLst/>
          </a:prstGeom>
        </p:spPr>
      </p:pic>
      <p:sp>
        <p:nvSpPr>
          <p:cNvPr id="10" name="Rectangle 9">
            <a:extLst>
              <a:ext uri="{FF2B5EF4-FFF2-40B4-BE49-F238E27FC236}">
                <a16:creationId xmlns:a16="http://schemas.microsoft.com/office/drawing/2014/main" id="{969089B0-B048-0991-5101-34BB4FB874BA}"/>
              </a:ext>
              <a:ext uri="{C183D7F6-B498-43B3-948B-1728B52AA6E4}">
                <adec:decorative xmlns:adec="http://schemas.microsoft.com/office/drawing/2017/decorative" val="1"/>
              </a:ext>
            </a:extLst>
          </p:cNvPr>
          <p:cNvSpPr/>
          <p:nvPr/>
        </p:nvSpPr>
        <p:spPr>
          <a:xfrm>
            <a:off x="3286626" y="5353925"/>
            <a:ext cx="3993063" cy="1193567"/>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53883-1365-B7B6-E59A-0F0A9C1A1AD7}"/>
              </a:ext>
              <a:ext uri="{C183D7F6-B498-43B3-948B-1728B52AA6E4}">
                <adec:decorative xmlns:adec="http://schemas.microsoft.com/office/drawing/2017/decorative" val="1"/>
              </a:ext>
            </a:extLst>
          </p:cNvPr>
          <p:cNvSpPr/>
          <p:nvPr/>
        </p:nvSpPr>
        <p:spPr>
          <a:xfrm>
            <a:off x="7585629" y="5353925"/>
            <a:ext cx="3993063" cy="1193567"/>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AC2406-9A11-200C-403E-58EE64E96D7E}"/>
              </a:ext>
            </a:extLst>
          </p:cNvPr>
          <p:cNvSpPr txBox="1"/>
          <p:nvPr/>
        </p:nvSpPr>
        <p:spPr>
          <a:xfrm>
            <a:off x="3206591" y="4951611"/>
            <a:ext cx="8455844" cy="307777"/>
          </a:xfrm>
          <a:prstGeom prst="rect">
            <a:avLst/>
          </a:prstGeom>
          <a:noFill/>
        </p:spPr>
        <p:txBody>
          <a:bodyPr wrap="square" lIns="91440" tIns="45720" rIns="91440" bIns="45720" anchor="t">
            <a:spAutoFit/>
          </a:bodyPr>
          <a:lstStyle/>
          <a:p>
            <a:r>
              <a:rPr lang="en-US" sz="1400">
                <a:solidFill>
                  <a:srgbClr val="2A446F"/>
                </a:solidFill>
                <a:latin typeface="Segoe UI" panose="020B0502040204020203" pitchFamily="34" charset="0"/>
                <a:cs typeface="Segoe UI" panose="020B0502040204020203" pitchFamily="34" charset="0"/>
              </a:rPr>
              <a:t>Employees at HPOs are...</a:t>
            </a:r>
          </a:p>
        </p:txBody>
      </p:sp>
      <p:sp>
        <p:nvSpPr>
          <p:cNvPr id="16" name="TextBox 15">
            <a:extLst>
              <a:ext uri="{FF2B5EF4-FFF2-40B4-BE49-F238E27FC236}">
                <a16:creationId xmlns:a16="http://schemas.microsoft.com/office/drawing/2014/main" id="{17037F00-800E-34B9-FAF5-5DA0C82870FC}"/>
              </a:ext>
            </a:extLst>
          </p:cNvPr>
          <p:cNvSpPr txBox="1"/>
          <p:nvPr/>
        </p:nvSpPr>
        <p:spPr>
          <a:xfrm>
            <a:off x="3400926" y="5422104"/>
            <a:ext cx="3400792" cy="984885"/>
          </a:xfrm>
          <a:prstGeom prst="rect">
            <a:avLst/>
          </a:prstGeom>
          <a:noFill/>
        </p:spPr>
        <p:txBody>
          <a:bodyPr wrap="square" rtlCol="0">
            <a:spAutoFit/>
          </a:bodyPr>
          <a:lstStyle/>
          <a:p>
            <a:r>
              <a:rPr lang="en-US" sz="30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1.8x </a:t>
            </a:r>
            <a:br>
              <a:rPr lang="en-US" sz="16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br>
            <a:r>
              <a:rPr lang="en-US" sz="1300" spc="-60">
                <a:solidFill>
                  <a:srgbClr val="2A446F"/>
                </a:solidFill>
                <a:latin typeface="Segoe UI" panose="020B0502040204020203" pitchFamily="34" charset="0"/>
                <a:cs typeface="Segoe UI" panose="020B0502040204020203" pitchFamily="34" charset="0"/>
              </a:rPr>
              <a:t>more likely to say that AI will distinguish their organization as an employer of choice</a:t>
            </a:r>
          </a:p>
        </p:txBody>
      </p:sp>
      <p:sp>
        <p:nvSpPr>
          <p:cNvPr id="18" name="TextBox 17">
            <a:extLst>
              <a:ext uri="{FF2B5EF4-FFF2-40B4-BE49-F238E27FC236}">
                <a16:creationId xmlns:a16="http://schemas.microsoft.com/office/drawing/2014/main" id="{6F808D92-AF03-94B9-EE7B-305C0871FC72}"/>
              </a:ext>
            </a:extLst>
          </p:cNvPr>
          <p:cNvSpPr txBox="1"/>
          <p:nvPr/>
        </p:nvSpPr>
        <p:spPr>
          <a:xfrm>
            <a:off x="7699928" y="5422104"/>
            <a:ext cx="3730071" cy="954107"/>
          </a:xfrm>
          <a:prstGeom prst="rect">
            <a:avLst/>
          </a:prstGeom>
          <a:noFill/>
        </p:spPr>
        <p:txBody>
          <a:bodyPr wrap="square" rtlCol="0">
            <a:spAutoFit/>
          </a:bodyPr>
          <a:lstStyle/>
          <a:p>
            <a:r>
              <a:rPr lang="en-US" sz="30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1.9x </a:t>
            </a:r>
            <a:br>
              <a:rPr lang="en-US" sz="16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br>
            <a:r>
              <a:rPr lang="en-US" sz="1300" spc="-60">
                <a:solidFill>
                  <a:srgbClr val="2A446F"/>
                </a:solidFill>
                <a:latin typeface="Segoe UI" panose="020B0502040204020203" pitchFamily="34" charset="0"/>
                <a:cs typeface="Segoe UI" panose="020B0502040204020203" pitchFamily="34" charset="0"/>
              </a:rPr>
              <a:t>more likely to say they fully support AI transformation and are eager to contribute to its success</a:t>
            </a:r>
          </a:p>
        </p:txBody>
      </p:sp>
      <p:sp>
        <p:nvSpPr>
          <p:cNvPr id="3" name="TextBox 2">
            <a:extLst>
              <a:ext uri="{FF2B5EF4-FFF2-40B4-BE49-F238E27FC236}">
                <a16:creationId xmlns:a16="http://schemas.microsoft.com/office/drawing/2014/main" id="{C22A1BAD-A570-56AA-3A7B-3A0580920E68}"/>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154529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414123-B425-93B6-9BF2-353BEF0B6361}"/>
              </a:ext>
            </a:extLst>
          </p:cNvPr>
          <p:cNvSpPr txBox="1">
            <a:spLocks noGrp="1"/>
          </p:cNvSpPr>
          <p:nvPr>
            <p:ph type="title" idx="4294967295"/>
          </p:nvPr>
        </p:nvSpPr>
        <p:spPr>
          <a:xfrm>
            <a:off x="511770" y="1961096"/>
            <a:ext cx="4945547"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HPOs </a:t>
            </a:r>
            <a:b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br>
            <a: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in the </a:t>
            </a:r>
            <a:b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br>
            <a: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Age of AI</a:t>
            </a:r>
          </a:p>
          <a:p>
            <a:pPr marL="0" marR="0" lvl="0" indent="0" algn="l" defTabSz="914400" rtl="0" eaLnBrk="1" fontAlgn="auto" latinLnBrk="0" hangingPunct="1">
              <a:lnSpc>
                <a:spcPts val="4200"/>
              </a:lnSpc>
              <a:spcBef>
                <a:spcPts val="0"/>
              </a:spcBef>
              <a:spcAft>
                <a:spcPts val="0"/>
              </a:spcAft>
              <a:buClrTx/>
              <a:buSzTx/>
              <a:buFontTx/>
              <a:buNone/>
              <a:tabLst/>
              <a:defRPr/>
            </a:pPr>
            <a:endParaRPr kumimoji="0" lang="en-US" sz="4000" b="0" i="0" u="none" strike="noStrike" kern="1200" cap="none" spc="-80" normalizeH="0" baseline="0" noProof="0">
              <a:ln>
                <a:noFill/>
              </a:ln>
              <a:solidFill>
                <a:srgbClr val="463668"/>
              </a:solidFill>
              <a:effectLst/>
              <a:uLnTx/>
              <a:uFillTx/>
              <a:latin typeface="Segoe UI Semilight" panose="020B0402040204020203" pitchFamily="34" charset="0"/>
              <a:ea typeface="+mn-ea"/>
              <a:cs typeface="Segoe UI Semilight" panose="020B0402040204020203" pitchFamily="34" charset="0"/>
            </a:endParaRPr>
          </a:p>
        </p:txBody>
      </p:sp>
      <p:pic>
        <p:nvPicPr>
          <p:cNvPr id="6" name="Picture 5" descr="A close-up of a logo">
            <a:extLst>
              <a:ext uri="{FF2B5EF4-FFF2-40B4-BE49-F238E27FC236}">
                <a16:creationId xmlns:a16="http://schemas.microsoft.com/office/drawing/2014/main" id="{09DBEA28-0EE1-3903-65AE-42373A1EBE60}"/>
              </a:ext>
            </a:extLst>
          </p:cNvPr>
          <p:cNvPicPr>
            <a:picLocks noChangeAspect="1"/>
          </p:cNvPicPr>
          <p:nvPr/>
        </p:nvPicPr>
        <p:blipFill>
          <a:blip r:embed="rId3"/>
          <a:stretch>
            <a:fillRect/>
          </a:stretch>
        </p:blipFill>
        <p:spPr>
          <a:xfrm>
            <a:off x="431761" y="338482"/>
            <a:ext cx="1565910" cy="557227"/>
          </a:xfrm>
          <a:prstGeom prst="rect">
            <a:avLst/>
          </a:prstGeom>
        </p:spPr>
      </p:pic>
      <p:sp>
        <p:nvSpPr>
          <p:cNvPr id="17" name="Slide Number Placeholder 16">
            <a:extLst>
              <a:ext uri="{FF2B5EF4-FFF2-40B4-BE49-F238E27FC236}">
                <a16:creationId xmlns:a16="http://schemas.microsoft.com/office/drawing/2014/main" id="{6E7EE173-ED27-79A8-C013-F4980CE80784}"/>
              </a:ext>
            </a:extLst>
          </p:cNvPr>
          <p:cNvSpPr>
            <a:spLocks noGrp="1"/>
          </p:cNvSpPr>
          <p:nvPr>
            <p:ph type="sldNum" sz="quarter" idx="12"/>
          </p:nvPr>
        </p:nvSpPr>
        <p:spPr/>
        <p:txBody>
          <a:bodyPr/>
          <a:lstStyle/>
          <a:p>
            <a:fld id="{9F885352-FFE4-5947-BFDD-2B2DA9692869}" type="slidenum">
              <a:rPr lang="en-US" smtClean="0"/>
              <a:t>14</a:t>
            </a:fld>
            <a:endParaRPr lang="en-US"/>
          </a:p>
        </p:txBody>
      </p:sp>
      <p:grpSp>
        <p:nvGrpSpPr>
          <p:cNvPr id="23" name="Group 22">
            <a:extLst>
              <a:ext uri="{FF2B5EF4-FFF2-40B4-BE49-F238E27FC236}">
                <a16:creationId xmlns:a16="http://schemas.microsoft.com/office/drawing/2014/main" id="{AC80DBB2-562C-44C7-62C2-50C43A9A7E4E}"/>
              </a:ext>
              <a:ext uri="{C183D7F6-B498-43B3-948B-1728B52AA6E4}">
                <adec:decorative xmlns:adec="http://schemas.microsoft.com/office/drawing/2017/decorative" val="1"/>
              </a:ext>
            </a:extLst>
          </p:cNvPr>
          <p:cNvGrpSpPr/>
          <p:nvPr/>
        </p:nvGrpSpPr>
        <p:grpSpPr>
          <a:xfrm>
            <a:off x="7545316" y="2663315"/>
            <a:ext cx="1983827" cy="2441448"/>
            <a:chOff x="3430407" y="2017108"/>
            <a:chExt cx="2500173" cy="1924284"/>
          </a:xfrm>
        </p:grpSpPr>
        <p:sp>
          <p:nvSpPr>
            <p:cNvPr id="37" name="Rectangle 36">
              <a:extLst>
                <a:ext uri="{FF2B5EF4-FFF2-40B4-BE49-F238E27FC236}">
                  <a16:creationId xmlns:a16="http://schemas.microsoft.com/office/drawing/2014/main" id="{B6EF2BCA-6F65-BA9D-8491-7ACFC6753DF2}"/>
                </a:ext>
              </a:extLst>
            </p:cNvPr>
            <p:cNvSpPr/>
            <p:nvPr/>
          </p:nvSpPr>
          <p:spPr>
            <a:xfrm>
              <a:off x="3467099" y="2017108"/>
              <a:ext cx="2439057" cy="1924284"/>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6D30FD2-7C46-53FD-D718-5BCEE8D23689}"/>
                </a:ext>
              </a:extLst>
            </p:cNvPr>
            <p:cNvSpPr txBox="1"/>
            <p:nvPr/>
          </p:nvSpPr>
          <p:spPr>
            <a:xfrm>
              <a:off x="3430407" y="2990618"/>
              <a:ext cx="2500173" cy="509421"/>
            </a:xfrm>
            <a:prstGeom prst="rect">
              <a:avLst/>
            </a:prstGeom>
            <a:noFill/>
          </p:spPr>
          <p:txBody>
            <a:bodyPr wrap="square" rtlCol="0">
              <a:spAutoFit/>
            </a:bodyPr>
            <a:lstStyle/>
            <a:p>
              <a:pPr algn="ctr"/>
              <a:r>
                <a:rPr lang="en-US"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The Change Experience Gap </a:t>
              </a:r>
            </a:p>
          </p:txBody>
        </p:sp>
      </p:grpSp>
      <p:grpSp>
        <p:nvGrpSpPr>
          <p:cNvPr id="24" name="Group 23">
            <a:extLst>
              <a:ext uri="{FF2B5EF4-FFF2-40B4-BE49-F238E27FC236}">
                <a16:creationId xmlns:a16="http://schemas.microsoft.com/office/drawing/2014/main" id="{91AE42EB-980F-DB8C-C89D-85E3615002DB}"/>
              </a:ext>
              <a:ext uri="{C183D7F6-B498-43B3-948B-1728B52AA6E4}">
                <adec:decorative xmlns:adec="http://schemas.microsoft.com/office/drawing/2017/decorative" val="1"/>
              </a:ext>
            </a:extLst>
          </p:cNvPr>
          <p:cNvGrpSpPr/>
          <p:nvPr/>
        </p:nvGrpSpPr>
        <p:grpSpPr>
          <a:xfrm>
            <a:off x="5464454" y="2663315"/>
            <a:ext cx="1978999" cy="2441448"/>
            <a:chOff x="3434948" y="2017108"/>
            <a:chExt cx="2494096" cy="1924284"/>
          </a:xfrm>
        </p:grpSpPr>
        <p:sp>
          <p:nvSpPr>
            <p:cNvPr id="33" name="Rectangle 32">
              <a:extLst>
                <a:ext uri="{FF2B5EF4-FFF2-40B4-BE49-F238E27FC236}">
                  <a16:creationId xmlns:a16="http://schemas.microsoft.com/office/drawing/2014/main" id="{C7A25F5B-E537-033C-A4D9-BD2817DAEE0A}"/>
                </a:ext>
              </a:extLst>
            </p:cNvPr>
            <p:cNvSpPr/>
            <p:nvPr/>
          </p:nvSpPr>
          <p:spPr>
            <a:xfrm>
              <a:off x="3467099" y="2017108"/>
              <a:ext cx="2439057" cy="1924284"/>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3856815-EFBD-D6C6-8924-A812F0DB8CDA}"/>
                </a:ext>
              </a:extLst>
            </p:cNvPr>
            <p:cNvSpPr txBox="1"/>
            <p:nvPr/>
          </p:nvSpPr>
          <p:spPr>
            <a:xfrm>
              <a:off x="3434948" y="2990616"/>
              <a:ext cx="2494096" cy="727744"/>
            </a:xfrm>
            <a:prstGeom prst="rect">
              <a:avLst/>
            </a:prstGeom>
            <a:noFill/>
          </p:spPr>
          <p:txBody>
            <a:bodyPr wrap="square" lIns="91440" tIns="45720" rIns="91440" bIns="45720" rtlCol="0" anchor="t">
              <a:spAutoFit/>
            </a:bodyPr>
            <a:lstStyle/>
            <a:p>
              <a:pPr algn="ctr"/>
              <a:r>
                <a:rPr lang="en-US" b="1" spc="-80">
                  <a:gradFill>
                    <a:gsLst>
                      <a:gs pos="0">
                        <a:srgbClr val="2A446F"/>
                      </a:gs>
                      <a:gs pos="100000">
                        <a:srgbClr val="007ADF"/>
                      </a:gs>
                    </a:gsLst>
                    <a:lin ang="5400000" scaled="1"/>
                  </a:gradFill>
                  <a:latin typeface="Segoe UI Semibold"/>
                  <a:cs typeface="Segoe UI Semibold"/>
                </a:rPr>
                <a:t>Leader-sponsored Vision for AI Transformation</a:t>
              </a:r>
            </a:p>
          </p:txBody>
        </p:sp>
      </p:grpSp>
      <p:grpSp>
        <p:nvGrpSpPr>
          <p:cNvPr id="25" name="Group 24">
            <a:extLst>
              <a:ext uri="{FF2B5EF4-FFF2-40B4-BE49-F238E27FC236}">
                <a16:creationId xmlns:a16="http://schemas.microsoft.com/office/drawing/2014/main" id="{EB43A3F8-EC2A-64E0-5E22-B1ECFAAFA0D0}"/>
              </a:ext>
              <a:ext uri="{C183D7F6-B498-43B3-948B-1728B52AA6E4}">
                <adec:decorative xmlns:adec="http://schemas.microsoft.com/office/drawing/2017/decorative" val="1"/>
              </a:ext>
            </a:extLst>
          </p:cNvPr>
          <p:cNvGrpSpPr/>
          <p:nvPr/>
        </p:nvGrpSpPr>
        <p:grpSpPr>
          <a:xfrm>
            <a:off x="9658895" y="2671011"/>
            <a:ext cx="1933265" cy="2441448"/>
            <a:chOff x="3467099" y="2021491"/>
            <a:chExt cx="2439057" cy="1924284"/>
          </a:xfrm>
        </p:grpSpPr>
        <p:sp>
          <p:nvSpPr>
            <p:cNvPr id="29" name="Rectangle 28">
              <a:extLst>
                <a:ext uri="{FF2B5EF4-FFF2-40B4-BE49-F238E27FC236}">
                  <a16:creationId xmlns:a16="http://schemas.microsoft.com/office/drawing/2014/main" id="{21701A31-0803-11DD-DDE6-5C7A30D4F6D9}"/>
                </a:ext>
              </a:extLst>
            </p:cNvPr>
            <p:cNvSpPr/>
            <p:nvPr/>
          </p:nvSpPr>
          <p:spPr>
            <a:xfrm>
              <a:off x="3467099" y="2021491"/>
              <a:ext cx="2439057" cy="1924284"/>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6F9553F-AD3A-D42B-C766-B0074205199B}"/>
                </a:ext>
              </a:extLst>
            </p:cNvPr>
            <p:cNvSpPr txBox="1"/>
            <p:nvPr/>
          </p:nvSpPr>
          <p:spPr>
            <a:xfrm>
              <a:off x="3524759" y="2988936"/>
              <a:ext cx="2349136" cy="509421"/>
            </a:xfrm>
            <a:prstGeom prst="rect">
              <a:avLst/>
            </a:prstGeom>
            <a:noFill/>
          </p:spPr>
          <p:txBody>
            <a:bodyPr wrap="square" rtlCol="0">
              <a:spAutoFit/>
            </a:bodyPr>
            <a:lstStyle/>
            <a:p>
              <a:pPr algn="ctr"/>
              <a:r>
                <a:rPr lang="en-US"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Agile Change Management</a:t>
              </a:r>
            </a:p>
          </p:txBody>
        </p:sp>
      </p:grpSp>
      <p:grpSp>
        <p:nvGrpSpPr>
          <p:cNvPr id="58" name="Group 57">
            <a:extLst>
              <a:ext uri="{FF2B5EF4-FFF2-40B4-BE49-F238E27FC236}">
                <a16:creationId xmlns:a16="http://schemas.microsoft.com/office/drawing/2014/main" id="{E0EBC4D0-29F1-B972-A544-8692FE5F007A}"/>
              </a:ext>
              <a:ext uri="{C183D7F6-B498-43B3-948B-1728B52AA6E4}">
                <adec:decorative xmlns:adec="http://schemas.microsoft.com/office/drawing/2017/decorative" val="1"/>
              </a:ext>
            </a:extLst>
          </p:cNvPr>
          <p:cNvGrpSpPr/>
          <p:nvPr/>
        </p:nvGrpSpPr>
        <p:grpSpPr>
          <a:xfrm>
            <a:off x="4665022" y="2141187"/>
            <a:ext cx="5680695" cy="508919"/>
            <a:chOff x="4686300" y="2303829"/>
            <a:chExt cx="5680695" cy="570000"/>
          </a:xfrm>
        </p:grpSpPr>
        <p:cxnSp>
          <p:nvCxnSpPr>
            <p:cNvPr id="44" name="Straight Connector 43">
              <a:extLst>
                <a:ext uri="{FF2B5EF4-FFF2-40B4-BE49-F238E27FC236}">
                  <a16:creationId xmlns:a16="http://schemas.microsoft.com/office/drawing/2014/main" id="{B89331BF-1B5C-9231-F7C7-57CAAD2BA2D7}"/>
                </a:ext>
              </a:extLst>
            </p:cNvPr>
            <p:cNvCxnSpPr>
              <a:cxnSpLocks/>
            </p:cNvCxnSpPr>
            <p:nvPr/>
          </p:nvCxnSpPr>
          <p:spPr>
            <a:xfrm flipH="1">
              <a:off x="4686300" y="2578826"/>
              <a:ext cx="5675695"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31CB968-DA29-1172-FC9F-1D763CC101C9}"/>
                </a:ext>
              </a:extLst>
            </p:cNvPr>
            <p:cNvCxnSpPr>
              <a:cxnSpLocks/>
            </p:cNvCxnSpPr>
            <p:nvPr/>
          </p:nvCxnSpPr>
          <p:spPr>
            <a:xfrm flipV="1">
              <a:off x="4686300" y="2578438"/>
              <a:ext cx="0" cy="2953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992D0A3-A3A1-850F-66A8-F6254680C679}"/>
                </a:ext>
              </a:extLst>
            </p:cNvPr>
            <p:cNvCxnSpPr>
              <a:cxnSpLocks/>
            </p:cNvCxnSpPr>
            <p:nvPr/>
          </p:nvCxnSpPr>
          <p:spPr>
            <a:xfrm flipV="1">
              <a:off x="7505370" y="2303829"/>
              <a:ext cx="0" cy="27460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71BF7AC-FB74-79C4-95A2-483FDA8293C8}"/>
                </a:ext>
              </a:extLst>
            </p:cNvPr>
            <p:cNvCxnSpPr>
              <a:cxnSpLocks/>
            </p:cNvCxnSpPr>
            <p:nvPr/>
          </p:nvCxnSpPr>
          <p:spPr>
            <a:xfrm flipV="1">
              <a:off x="10366995" y="2578440"/>
              <a:ext cx="0" cy="2953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434DC30-2E5B-0B4A-8681-AA39E00C4A9F}"/>
                </a:ext>
              </a:extLst>
            </p:cNvPr>
            <p:cNvCxnSpPr>
              <a:cxnSpLocks/>
            </p:cNvCxnSpPr>
            <p:nvPr/>
          </p:nvCxnSpPr>
          <p:spPr>
            <a:xfrm flipV="1">
              <a:off x="6439669" y="2578438"/>
              <a:ext cx="0" cy="2953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0F0BF57-C46F-6507-C848-E0E46FB8FE3F}"/>
                </a:ext>
              </a:extLst>
            </p:cNvPr>
            <p:cNvCxnSpPr>
              <a:cxnSpLocks/>
            </p:cNvCxnSpPr>
            <p:nvPr/>
          </p:nvCxnSpPr>
          <p:spPr>
            <a:xfrm flipV="1">
              <a:off x="8516947" y="2578438"/>
              <a:ext cx="0" cy="29538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9" name="TextBox 58">
            <a:extLst>
              <a:ext uri="{FF2B5EF4-FFF2-40B4-BE49-F238E27FC236}">
                <a16:creationId xmlns:a16="http://schemas.microsoft.com/office/drawing/2014/main" id="{E4D4378E-0FF0-9A71-B760-8FEB0E99A6EA}"/>
              </a:ext>
            </a:extLst>
          </p:cNvPr>
          <p:cNvSpPr txBox="1"/>
          <p:nvPr/>
        </p:nvSpPr>
        <p:spPr>
          <a:xfrm>
            <a:off x="4670022" y="1569392"/>
            <a:ext cx="5680689" cy="461665"/>
          </a:xfrm>
          <a:prstGeom prst="rect">
            <a:avLst/>
          </a:prstGeom>
          <a:noFill/>
        </p:spPr>
        <p:txBody>
          <a:bodyPr wrap="square" rtlCol="0">
            <a:spAutoFit/>
          </a:bodyPr>
          <a:lstStyle/>
          <a:p>
            <a:pPr algn="ctr"/>
            <a:r>
              <a:rPr lang="en-US" sz="24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Transformation vs. Adoption</a:t>
            </a:r>
          </a:p>
        </p:txBody>
      </p:sp>
      <p:grpSp>
        <p:nvGrpSpPr>
          <p:cNvPr id="3" name="Group 2">
            <a:extLst>
              <a:ext uri="{FF2B5EF4-FFF2-40B4-BE49-F238E27FC236}">
                <a16:creationId xmlns:a16="http://schemas.microsoft.com/office/drawing/2014/main" id="{BB50BEEB-0DF5-813D-8BF1-B752EDE6C3A9}"/>
              </a:ext>
              <a:ext uri="{C183D7F6-B498-43B3-948B-1728B52AA6E4}">
                <adec:decorative xmlns:adec="http://schemas.microsoft.com/office/drawing/2017/decorative" val="1"/>
              </a:ext>
            </a:extLst>
          </p:cNvPr>
          <p:cNvGrpSpPr/>
          <p:nvPr/>
        </p:nvGrpSpPr>
        <p:grpSpPr>
          <a:xfrm>
            <a:off x="3467098" y="5266110"/>
            <a:ext cx="8114425" cy="742801"/>
            <a:chOff x="3467099" y="2017108"/>
            <a:chExt cx="2439057" cy="1924284"/>
          </a:xfrm>
        </p:grpSpPr>
        <p:sp>
          <p:nvSpPr>
            <p:cNvPr id="4" name="Rectangle 3">
              <a:extLst>
                <a:ext uri="{FF2B5EF4-FFF2-40B4-BE49-F238E27FC236}">
                  <a16:creationId xmlns:a16="http://schemas.microsoft.com/office/drawing/2014/main" id="{FEA9B82A-8C41-D09B-7618-5F12416A2EA8}"/>
                </a:ext>
              </a:extLst>
            </p:cNvPr>
            <p:cNvSpPr/>
            <p:nvPr/>
          </p:nvSpPr>
          <p:spPr>
            <a:xfrm>
              <a:off x="3467099" y="2017108"/>
              <a:ext cx="2439057" cy="1924284"/>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D9E960-5A21-A024-2EB6-08602B362F4D}"/>
                </a:ext>
              </a:extLst>
            </p:cNvPr>
            <p:cNvSpPr txBox="1"/>
            <p:nvPr/>
          </p:nvSpPr>
          <p:spPr>
            <a:xfrm>
              <a:off x="3556364" y="2381258"/>
              <a:ext cx="2349136" cy="1195979"/>
            </a:xfrm>
            <a:prstGeom prst="rect">
              <a:avLst/>
            </a:prstGeom>
            <a:noFill/>
          </p:spPr>
          <p:txBody>
            <a:bodyPr wrap="square" rtlCol="0">
              <a:spAutoFit/>
            </a:bodyPr>
            <a:lstStyle/>
            <a:p>
              <a:pPr algn="ctr"/>
              <a:r>
                <a:rPr lang="en-US" sz="24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Employee Experience</a:t>
              </a:r>
            </a:p>
          </p:txBody>
        </p:sp>
      </p:grpSp>
      <p:sp>
        <p:nvSpPr>
          <p:cNvPr id="2" name="TextBox 1">
            <a:extLst>
              <a:ext uri="{FF2B5EF4-FFF2-40B4-BE49-F238E27FC236}">
                <a16:creationId xmlns:a16="http://schemas.microsoft.com/office/drawing/2014/main" id="{AF547DF1-049B-3119-8DBA-6C01FE174A5E}"/>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What HPOs Teach Us about AI Readiness</a:t>
            </a:r>
          </a:p>
        </p:txBody>
      </p:sp>
      <p:pic>
        <p:nvPicPr>
          <p:cNvPr id="26" name="Graphic 25">
            <a:extLst>
              <a:ext uri="{FF2B5EF4-FFF2-40B4-BE49-F238E27FC236}">
                <a16:creationId xmlns:a16="http://schemas.microsoft.com/office/drawing/2014/main" id="{C24AC9E2-7838-6756-7541-E3310FD1B9D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4869" y="3183047"/>
            <a:ext cx="521316" cy="575245"/>
          </a:xfrm>
          <a:prstGeom prst="rect">
            <a:avLst/>
          </a:prstGeom>
        </p:spPr>
      </p:pic>
      <p:pic>
        <p:nvPicPr>
          <p:cNvPr id="28" name="Graphic 27">
            <a:extLst>
              <a:ext uri="{FF2B5EF4-FFF2-40B4-BE49-F238E27FC236}">
                <a16:creationId xmlns:a16="http://schemas.microsoft.com/office/drawing/2014/main" id="{07604486-A0F6-1CCD-8753-2C8DFF20E7D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872" y="3304211"/>
            <a:ext cx="548332" cy="332916"/>
          </a:xfrm>
          <a:prstGeom prst="rect">
            <a:avLst/>
          </a:prstGeom>
        </p:spPr>
      </p:pic>
      <p:sp>
        <p:nvSpPr>
          <p:cNvPr id="9" name="TextBox 8">
            <a:extLst>
              <a:ext uri="{FF2B5EF4-FFF2-40B4-BE49-F238E27FC236}">
                <a16:creationId xmlns:a16="http://schemas.microsoft.com/office/drawing/2014/main" id="{75656AEF-A575-956A-1722-74B9BD8383C3}"/>
              </a:ext>
            </a:extLst>
          </p:cNvPr>
          <p:cNvSpPr txBox="1"/>
          <p:nvPr/>
        </p:nvSpPr>
        <p:spPr>
          <a:xfrm>
            <a:off x="519550" y="3784704"/>
            <a:ext cx="2781572" cy="577081"/>
          </a:xfrm>
          <a:prstGeom prst="rect">
            <a:avLst/>
          </a:prstGeom>
          <a:noFill/>
        </p:spPr>
        <p:txBody>
          <a:bodyPr wrap="square" lIns="91440" tIns="45720" rIns="91440" bIns="45720" anchor="t">
            <a:spAutoFit/>
          </a:bodyPr>
          <a:lstStyle/>
          <a:p>
            <a:r>
              <a:rPr lang="en-US" sz="1050">
                <a:latin typeface="Segoe UI" panose="020B0502040204020203" pitchFamily="34" charset="0"/>
                <a:ea typeface="+mn-lt"/>
                <a:cs typeface="Segoe UI" panose="020B0502040204020203" pitchFamily="34" charset="0"/>
              </a:rPr>
              <a:t>Microsoft research shows that HPOs are further along on their journey toward AI transformation than their peers.​</a:t>
            </a:r>
            <a:endParaRPr lang="en-US" sz="1050">
              <a:effectLst/>
              <a:latin typeface="Segoe UI" panose="020B0502040204020203" pitchFamily="34" charset="0"/>
              <a:cs typeface="Segoe UI" panose="020B0502040204020203" pitchFamily="34" charset="0"/>
            </a:endParaRPr>
          </a:p>
        </p:txBody>
      </p:sp>
      <p:grpSp>
        <p:nvGrpSpPr>
          <p:cNvPr id="27" name="Group 26">
            <a:extLst>
              <a:ext uri="{FF2B5EF4-FFF2-40B4-BE49-F238E27FC236}">
                <a16:creationId xmlns:a16="http://schemas.microsoft.com/office/drawing/2014/main" id="{CA73C8B7-F37A-258A-CE85-6F6D2642F307}"/>
              </a:ext>
              <a:ext uri="{C183D7F6-B498-43B3-948B-1728B52AA6E4}">
                <adec:decorative xmlns:adec="http://schemas.microsoft.com/office/drawing/2017/decorative" val="1"/>
              </a:ext>
            </a:extLst>
          </p:cNvPr>
          <p:cNvGrpSpPr/>
          <p:nvPr/>
        </p:nvGrpSpPr>
        <p:grpSpPr>
          <a:xfrm>
            <a:off x="3405500" y="2672712"/>
            <a:ext cx="1935327" cy="2441448"/>
            <a:chOff x="3467099" y="3550729"/>
            <a:chExt cx="2439057" cy="1924284"/>
          </a:xfrm>
        </p:grpSpPr>
        <p:sp>
          <p:nvSpPr>
            <p:cNvPr id="31" name="Rectangle 30">
              <a:extLst>
                <a:ext uri="{FF2B5EF4-FFF2-40B4-BE49-F238E27FC236}">
                  <a16:creationId xmlns:a16="http://schemas.microsoft.com/office/drawing/2014/main" id="{743E0E0A-1AE8-AE0E-552D-7F7C7DD1C256}"/>
                </a:ext>
              </a:extLst>
            </p:cNvPr>
            <p:cNvSpPr/>
            <p:nvPr/>
          </p:nvSpPr>
          <p:spPr>
            <a:xfrm>
              <a:off x="3467099" y="3550729"/>
              <a:ext cx="2439057" cy="1924284"/>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ED81DF9-0F26-A9EE-342B-FBEB4D67F2D4}"/>
                </a:ext>
              </a:extLst>
            </p:cNvPr>
            <p:cNvSpPr txBox="1"/>
            <p:nvPr/>
          </p:nvSpPr>
          <p:spPr>
            <a:xfrm>
              <a:off x="3518264" y="4516831"/>
              <a:ext cx="2349136" cy="509421"/>
            </a:xfrm>
            <a:prstGeom prst="rect">
              <a:avLst/>
            </a:prstGeom>
            <a:noFill/>
          </p:spPr>
          <p:txBody>
            <a:bodyPr wrap="square" rtlCol="0">
              <a:spAutoFit/>
            </a:bodyPr>
            <a:lstStyle/>
            <a:p>
              <a:pPr algn="ctr"/>
              <a:r>
                <a:rPr lang="en-US"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AI Access for Experimentation</a:t>
              </a:r>
            </a:p>
          </p:txBody>
        </p:sp>
      </p:grpSp>
      <p:pic>
        <p:nvPicPr>
          <p:cNvPr id="19" name="Graphic 18">
            <a:extLst>
              <a:ext uri="{FF2B5EF4-FFF2-40B4-BE49-F238E27FC236}">
                <a16:creationId xmlns:a16="http://schemas.microsoft.com/office/drawing/2014/main" id="{561F5BD6-2E01-CF4C-CE17-490386F9168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5884" y="3204343"/>
            <a:ext cx="394558" cy="532653"/>
          </a:xfrm>
          <a:prstGeom prst="rect">
            <a:avLst/>
          </a:prstGeom>
        </p:spPr>
      </p:pic>
      <p:pic>
        <p:nvPicPr>
          <p:cNvPr id="42" name="Graphic 41">
            <a:extLst>
              <a:ext uri="{FF2B5EF4-FFF2-40B4-BE49-F238E27FC236}">
                <a16:creationId xmlns:a16="http://schemas.microsoft.com/office/drawing/2014/main" id="{2D9052B5-6EE0-BF13-3FC7-3F1838A2F21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24638" y="3261912"/>
            <a:ext cx="434911" cy="417515"/>
          </a:xfrm>
          <a:prstGeom prst="rect">
            <a:avLst/>
          </a:prstGeom>
        </p:spPr>
      </p:pic>
    </p:spTree>
    <p:extLst>
      <p:ext uri="{BB962C8B-B14F-4D97-AF65-F5344CB8AC3E}">
        <p14:creationId xmlns:p14="http://schemas.microsoft.com/office/powerpoint/2010/main" val="161395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3BDD9AD-7984-D0A4-9054-4469F962B5E8}"/>
              </a:ext>
            </a:extLst>
          </p:cNvPr>
          <p:cNvSpPr txBox="1">
            <a:spLocks noGrp="1"/>
          </p:cNvSpPr>
          <p:nvPr>
            <p:ph type="title" idx="4294967295"/>
          </p:nvPr>
        </p:nvSpPr>
        <p:spPr>
          <a:xfrm>
            <a:off x="497916" y="1971991"/>
            <a:ext cx="2345730" cy="1708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40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HPOs Start with AI Access</a:t>
            </a:r>
          </a:p>
        </p:txBody>
      </p:sp>
      <p:pic>
        <p:nvPicPr>
          <p:cNvPr id="8" name="Picture 7" descr="A close-up of a logo">
            <a:extLst>
              <a:ext uri="{FF2B5EF4-FFF2-40B4-BE49-F238E27FC236}">
                <a16:creationId xmlns:a16="http://schemas.microsoft.com/office/drawing/2014/main" id="{0E2837E0-3104-A676-136A-B601791F566D}"/>
              </a:ext>
            </a:extLst>
          </p:cNvPr>
          <p:cNvPicPr>
            <a:picLocks noChangeAspect="1"/>
          </p:cNvPicPr>
          <p:nvPr/>
        </p:nvPicPr>
        <p:blipFill>
          <a:blip r:embed="rId3"/>
          <a:stretch>
            <a:fillRect/>
          </a:stretch>
        </p:blipFill>
        <p:spPr>
          <a:xfrm>
            <a:off x="431761" y="338482"/>
            <a:ext cx="1565910" cy="557227"/>
          </a:xfrm>
          <a:prstGeom prst="rect">
            <a:avLst/>
          </a:prstGeom>
        </p:spPr>
      </p:pic>
      <p:graphicFrame>
        <p:nvGraphicFramePr>
          <p:cNvPr id="6" name="Chart 5">
            <a:extLst>
              <a:ext uri="{FF2B5EF4-FFF2-40B4-BE49-F238E27FC236}">
                <a16:creationId xmlns:a16="http://schemas.microsoft.com/office/drawing/2014/main" id="{1F02D5C3-AF89-363F-05D8-A8981615DBAB}"/>
              </a:ext>
              <a:ext uri="{C183D7F6-B498-43B3-948B-1728B52AA6E4}">
                <adec:decorative xmlns:adec="http://schemas.microsoft.com/office/drawing/2017/decorative" val="1"/>
              </a:ext>
            </a:extLst>
          </p:cNvPr>
          <p:cNvGraphicFramePr/>
          <p:nvPr/>
        </p:nvGraphicFramePr>
        <p:xfrm>
          <a:off x="7434473" y="2267419"/>
          <a:ext cx="4403847" cy="5219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DD6291CD-17D8-795B-EB34-929678A2E86A}"/>
              </a:ext>
              <a:ext uri="{C183D7F6-B498-43B3-948B-1728B52AA6E4}">
                <adec:decorative xmlns:adec="http://schemas.microsoft.com/office/drawing/2017/decorative" val="1"/>
              </a:ext>
            </a:extLst>
          </p:cNvPr>
          <p:cNvGraphicFramePr/>
          <p:nvPr/>
        </p:nvGraphicFramePr>
        <p:xfrm>
          <a:off x="3254468" y="2267419"/>
          <a:ext cx="4479247" cy="5219700"/>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A45DEB24-C984-378E-6D01-EDAA29AEBBB9}"/>
              </a:ext>
              <a:ext uri="{C183D7F6-B498-43B3-948B-1728B52AA6E4}">
                <adec:decorative xmlns:adec="http://schemas.microsoft.com/office/drawing/2017/decorative" val="1"/>
              </a:ext>
            </a:extLst>
          </p:cNvPr>
          <p:cNvCxnSpPr>
            <a:cxnSpLocks/>
          </p:cNvCxnSpPr>
          <p:nvPr/>
        </p:nvCxnSpPr>
        <p:spPr>
          <a:xfrm flipV="1">
            <a:off x="7566553" y="2081913"/>
            <a:ext cx="0" cy="339986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Slide Number Placeholder 12">
            <a:extLst>
              <a:ext uri="{FF2B5EF4-FFF2-40B4-BE49-F238E27FC236}">
                <a16:creationId xmlns:a16="http://schemas.microsoft.com/office/drawing/2014/main" id="{C2444DB6-6567-1058-176E-B2AACB268FDF}"/>
              </a:ext>
            </a:extLst>
          </p:cNvPr>
          <p:cNvSpPr>
            <a:spLocks noGrp="1"/>
          </p:cNvSpPr>
          <p:nvPr>
            <p:ph type="sldNum" sz="quarter" idx="12"/>
          </p:nvPr>
        </p:nvSpPr>
        <p:spPr/>
        <p:txBody>
          <a:bodyPr/>
          <a:lstStyle/>
          <a:p>
            <a:fld id="{9F885352-FFE4-5947-BFDD-2B2DA9692869}" type="slidenum">
              <a:rPr lang="en-US" smtClean="0"/>
              <a:t>15</a:t>
            </a:fld>
            <a:endParaRPr lang="en-US"/>
          </a:p>
        </p:txBody>
      </p:sp>
      <p:sp>
        <p:nvSpPr>
          <p:cNvPr id="5" name="TextBox 4">
            <a:extLst>
              <a:ext uri="{FF2B5EF4-FFF2-40B4-BE49-F238E27FC236}">
                <a16:creationId xmlns:a16="http://schemas.microsoft.com/office/drawing/2014/main" id="{EDCC7621-5B7D-E491-5593-2C16B32A6888}"/>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What HPOs Teach Us about AI Readiness</a:t>
            </a:r>
          </a:p>
        </p:txBody>
      </p:sp>
      <p:sp>
        <p:nvSpPr>
          <p:cNvPr id="7" name="TextBox 6">
            <a:extLst>
              <a:ext uri="{FF2B5EF4-FFF2-40B4-BE49-F238E27FC236}">
                <a16:creationId xmlns:a16="http://schemas.microsoft.com/office/drawing/2014/main" id="{50F56113-8AF8-6FF8-9BB7-F6FF20095BDE}"/>
              </a:ext>
            </a:extLst>
          </p:cNvPr>
          <p:cNvSpPr txBox="1"/>
          <p:nvPr/>
        </p:nvSpPr>
        <p:spPr>
          <a:xfrm>
            <a:off x="511772" y="3781846"/>
            <a:ext cx="2345729" cy="1384995"/>
          </a:xfrm>
          <a:prstGeom prst="rect">
            <a:avLst/>
          </a:prstGeom>
          <a:noFill/>
        </p:spPr>
        <p:txBody>
          <a:bodyPr wrap="square">
            <a:spAutoFit/>
          </a:bodyPr>
          <a:lstStyle/>
          <a:p>
            <a:r>
              <a:rPr lang="en-US" sz="1050">
                <a:effectLst/>
                <a:latin typeface="Segoe UI" panose="020B0502040204020203" pitchFamily="34" charset="0"/>
                <a:cs typeface="Segoe UI" panose="020B0502040204020203" pitchFamily="34" charset="0"/>
              </a:rPr>
              <a:t>Employees at HPOs use AI at work more frequently than their peers, and more of the AI tools they use are provided by their organization. This offers opportunities to experiment together and learn how AI can be most beneficial for the organization. ​</a:t>
            </a:r>
          </a:p>
        </p:txBody>
      </p:sp>
      <p:sp>
        <p:nvSpPr>
          <p:cNvPr id="15" name="Rounded Rectangle 14">
            <a:extLst>
              <a:ext uri="{FF2B5EF4-FFF2-40B4-BE49-F238E27FC236}">
                <a16:creationId xmlns:a16="http://schemas.microsoft.com/office/drawing/2014/main" id="{FE3CC251-290E-1830-AE82-97BA9877D875}"/>
              </a:ext>
              <a:ext uri="{C183D7F6-B498-43B3-948B-1728B52AA6E4}">
                <adec:decorative xmlns:adec="http://schemas.microsoft.com/office/drawing/2017/decorative" val="1"/>
              </a:ext>
            </a:extLst>
          </p:cNvPr>
          <p:cNvSpPr/>
          <p:nvPr/>
        </p:nvSpPr>
        <p:spPr>
          <a:xfrm>
            <a:off x="614283" y="1510284"/>
            <a:ext cx="922687" cy="283574"/>
          </a:xfrm>
          <a:prstGeom prst="roundRect">
            <a:avLst>
              <a:gd name="adj" fmla="val 50000"/>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ADF"/>
              </a:solidFill>
            </a:endParaRPr>
          </a:p>
        </p:txBody>
      </p:sp>
      <p:sp>
        <p:nvSpPr>
          <p:cNvPr id="16" name="TextBox 15">
            <a:extLst>
              <a:ext uri="{FF2B5EF4-FFF2-40B4-BE49-F238E27FC236}">
                <a16:creationId xmlns:a16="http://schemas.microsoft.com/office/drawing/2014/main" id="{8CEBB672-500A-7F3A-A3A6-C5E5B842EE61}"/>
              </a:ext>
            </a:extLst>
          </p:cNvPr>
          <p:cNvSpPr txBox="1"/>
          <p:nvPr/>
        </p:nvSpPr>
        <p:spPr>
          <a:xfrm>
            <a:off x="609563" y="1521417"/>
            <a:ext cx="706351" cy="261610"/>
          </a:xfrm>
          <a:prstGeom prst="rect">
            <a:avLst/>
          </a:prstGeom>
          <a:noFill/>
        </p:spPr>
        <p:txBody>
          <a:bodyPr wrap="square">
            <a:spAutoFit/>
          </a:bodyPr>
          <a:lstStyle/>
          <a:p>
            <a:pPr algn="ctr"/>
            <a:r>
              <a:rPr lang="en-US" sz="1100">
                <a:solidFill>
                  <a:schemeClr val="bg1"/>
                </a:solidFill>
                <a:latin typeface="Segoe UI" panose="020B0502040204020203" pitchFamily="34" charset="0"/>
                <a:cs typeface="Segoe UI" panose="020B0502040204020203" pitchFamily="34" charset="0"/>
              </a:rPr>
              <a:t>ACCESS</a:t>
            </a:r>
          </a:p>
        </p:txBody>
      </p:sp>
      <p:pic>
        <p:nvPicPr>
          <p:cNvPr id="12" name="Graphic 11">
            <a:extLst>
              <a:ext uri="{FF2B5EF4-FFF2-40B4-BE49-F238E27FC236}">
                <a16:creationId xmlns:a16="http://schemas.microsoft.com/office/drawing/2014/main" id="{126E096D-32B6-B073-5B7B-3BA9AD8961F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790" y="1558027"/>
            <a:ext cx="125095" cy="168879"/>
          </a:xfrm>
          <a:prstGeom prst="rect">
            <a:avLst/>
          </a:prstGeom>
        </p:spPr>
      </p:pic>
      <p:sp>
        <p:nvSpPr>
          <p:cNvPr id="3" name="TextBox 2">
            <a:extLst>
              <a:ext uri="{FF2B5EF4-FFF2-40B4-BE49-F238E27FC236}">
                <a16:creationId xmlns:a16="http://schemas.microsoft.com/office/drawing/2014/main" id="{3C8F41A5-B739-3ABD-8226-CF26576C56C3}"/>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254099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FDE5C6B-6A73-B6F6-FF1C-B66C648AE95B}"/>
              </a:ext>
              <a:ext uri="{C183D7F6-B498-43B3-948B-1728B52AA6E4}">
                <adec:decorative xmlns:adec="http://schemas.microsoft.com/office/drawing/2017/decorative" val="1"/>
              </a:ext>
            </a:extLst>
          </p:cNvPr>
          <p:cNvSpPr/>
          <p:nvPr/>
        </p:nvSpPr>
        <p:spPr>
          <a:xfrm>
            <a:off x="3601525" y="1184770"/>
            <a:ext cx="7976192" cy="5327092"/>
          </a:xfrm>
          <a:prstGeom prst="rect">
            <a:avLst/>
          </a:prstGeom>
          <a:no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ADF"/>
              </a:solidFill>
            </a:endParaRPr>
          </a:p>
        </p:txBody>
      </p:sp>
      <p:sp>
        <p:nvSpPr>
          <p:cNvPr id="12" name="Rectangle 11">
            <a:extLst>
              <a:ext uri="{FF2B5EF4-FFF2-40B4-BE49-F238E27FC236}">
                <a16:creationId xmlns:a16="http://schemas.microsoft.com/office/drawing/2014/main" id="{6DF37423-E48B-31F0-DAA0-E9D77CA61389}"/>
              </a:ext>
              <a:ext uri="{C183D7F6-B498-43B3-948B-1728B52AA6E4}">
                <adec:decorative xmlns:adec="http://schemas.microsoft.com/office/drawing/2017/decorative" val="1"/>
              </a:ext>
            </a:extLst>
          </p:cNvPr>
          <p:cNvSpPr/>
          <p:nvPr/>
        </p:nvSpPr>
        <p:spPr>
          <a:xfrm>
            <a:off x="8493202" y="4906749"/>
            <a:ext cx="2428798" cy="766481"/>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53BDD9AD-7984-D0A4-9054-4469F962B5E8}"/>
              </a:ext>
            </a:extLst>
          </p:cNvPr>
          <p:cNvSpPr txBox="1">
            <a:spLocks noGrp="1"/>
          </p:cNvSpPr>
          <p:nvPr>
            <p:ph type="title" idx="4294967295"/>
          </p:nvPr>
        </p:nvSpPr>
        <p:spPr>
          <a:xfrm>
            <a:off x="521498" y="1971684"/>
            <a:ext cx="2867444" cy="1836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2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Leaders Need to Share a Vision for AI Transformation</a:t>
            </a:r>
          </a:p>
        </p:txBody>
      </p:sp>
      <p:pic>
        <p:nvPicPr>
          <p:cNvPr id="6" name="Picture 5">
            <a:extLst>
              <a:ext uri="{FF2B5EF4-FFF2-40B4-BE49-F238E27FC236}">
                <a16:creationId xmlns:a16="http://schemas.microsoft.com/office/drawing/2014/main" id="{0B573E7A-EF96-E38E-1D21-D9C913C2C1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1761" y="338482"/>
            <a:ext cx="1565910" cy="557227"/>
          </a:xfrm>
          <a:prstGeom prst="rect">
            <a:avLst/>
          </a:prstGeom>
        </p:spPr>
      </p:pic>
      <p:sp>
        <p:nvSpPr>
          <p:cNvPr id="10" name="TextBox 9">
            <a:extLst>
              <a:ext uri="{FF2B5EF4-FFF2-40B4-BE49-F238E27FC236}">
                <a16:creationId xmlns:a16="http://schemas.microsoft.com/office/drawing/2014/main" id="{AAA3ACD0-00E1-3A67-6561-0B9F582741E0}"/>
              </a:ext>
            </a:extLst>
          </p:cNvPr>
          <p:cNvSpPr txBox="1"/>
          <p:nvPr/>
        </p:nvSpPr>
        <p:spPr>
          <a:xfrm>
            <a:off x="5276990" y="1566531"/>
            <a:ext cx="4625261" cy="384721"/>
          </a:xfrm>
          <a:prstGeom prst="rect">
            <a:avLst/>
          </a:prstGeom>
          <a:noFill/>
        </p:spPr>
        <p:txBody>
          <a:bodyPr wrap="square" lIns="0" tIns="0" rIns="0" bIns="0" rtlCol="0">
            <a:spAutoFit/>
          </a:bodyPr>
          <a:lstStyle/>
          <a:p>
            <a:pPr algn="ctr">
              <a:lnSpc>
                <a:spcPts val="1480"/>
              </a:lnSpc>
            </a:pPr>
            <a:r>
              <a:rPr lang="en-US" sz="1400" b="1">
                <a:gradFill>
                  <a:gsLst>
                    <a:gs pos="100000">
                      <a:srgbClr val="007ADF"/>
                    </a:gs>
                    <a:gs pos="0">
                      <a:srgbClr val="2A446F"/>
                    </a:gs>
                  </a:gsLst>
                  <a:lin ang="3000000" scaled="0"/>
                </a:gradFill>
                <a:latin typeface="Segoe UI Semibold" panose="020B0502040204020203" pitchFamily="34" charset="0"/>
                <a:cs typeface="Segoe UI Semibold" panose="020B0502040204020203" pitchFamily="34" charset="0"/>
              </a:rPr>
              <a:t>Generative AI in our workplace is critical for my organization to be successful. </a:t>
            </a:r>
          </a:p>
        </p:txBody>
      </p:sp>
      <p:graphicFrame>
        <p:nvGraphicFramePr>
          <p:cNvPr id="2" name="Chart 1">
            <a:extLst>
              <a:ext uri="{FF2B5EF4-FFF2-40B4-BE49-F238E27FC236}">
                <a16:creationId xmlns:a16="http://schemas.microsoft.com/office/drawing/2014/main" id="{45931909-11C1-D301-00C3-CC3E4FFAE62E}"/>
              </a:ext>
              <a:ext uri="{C183D7F6-B498-43B3-948B-1728B52AA6E4}">
                <adec:decorative xmlns:adec="http://schemas.microsoft.com/office/drawing/2017/decorative" val="1"/>
              </a:ext>
            </a:extLst>
          </p:cNvPr>
          <p:cNvGraphicFramePr/>
          <p:nvPr/>
        </p:nvGraphicFramePr>
        <p:xfrm>
          <a:off x="3823992" y="1971684"/>
          <a:ext cx="4390479" cy="437798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18B0058F-3092-9E53-1A49-E9998F27BB9B}"/>
              </a:ext>
              <a:ext uri="{C183D7F6-B498-43B3-948B-1728B52AA6E4}">
                <adec:decorative xmlns:adec="http://schemas.microsoft.com/office/drawing/2017/decorative" val="1"/>
              </a:ext>
            </a:extLst>
          </p:cNvPr>
          <p:cNvSpPr/>
          <p:nvPr/>
        </p:nvSpPr>
        <p:spPr>
          <a:xfrm>
            <a:off x="6437576" y="6161492"/>
            <a:ext cx="86355" cy="86355"/>
          </a:xfrm>
          <a:prstGeom prst="rect">
            <a:avLst/>
          </a:prstGeom>
          <a:solidFill>
            <a:srgbClr val="ED7D3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34D9D4-7E25-E754-D3C2-E70971D83334}"/>
              </a:ext>
              <a:ext uri="{C183D7F6-B498-43B3-948B-1728B52AA6E4}">
                <adec:decorative xmlns:adec="http://schemas.microsoft.com/office/drawing/2017/decorative" val="1"/>
              </a:ext>
            </a:extLst>
          </p:cNvPr>
          <p:cNvSpPr/>
          <p:nvPr/>
        </p:nvSpPr>
        <p:spPr>
          <a:xfrm>
            <a:off x="4626960" y="6161492"/>
            <a:ext cx="86355" cy="86355"/>
          </a:xfrm>
          <a:prstGeom prst="rect">
            <a:avLst/>
          </a:prstGeom>
          <a:solidFill>
            <a:srgbClr val="2A446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5CBC57D-4204-B81E-9029-46A5B1D2690C}"/>
              </a:ext>
              <a:ext uri="{C183D7F6-B498-43B3-948B-1728B52AA6E4}">
                <adec:decorative xmlns:adec="http://schemas.microsoft.com/office/drawing/2017/decorative" val="1"/>
              </a:ext>
            </a:extLst>
          </p:cNvPr>
          <p:cNvSpPr/>
          <p:nvPr/>
        </p:nvSpPr>
        <p:spPr>
          <a:xfrm>
            <a:off x="614282" y="1510284"/>
            <a:ext cx="976189" cy="283574"/>
          </a:xfrm>
          <a:prstGeom prst="roundRect">
            <a:avLst>
              <a:gd name="adj" fmla="val 50000"/>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ADF"/>
              </a:solidFill>
            </a:endParaRPr>
          </a:p>
        </p:txBody>
      </p:sp>
      <p:sp>
        <p:nvSpPr>
          <p:cNvPr id="45" name="TextBox 44">
            <a:extLst>
              <a:ext uri="{FF2B5EF4-FFF2-40B4-BE49-F238E27FC236}">
                <a16:creationId xmlns:a16="http://schemas.microsoft.com/office/drawing/2014/main" id="{6DADD959-BEC6-4346-9058-E324EC1E0ABA}"/>
              </a:ext>
            </a:extLst>
          </p:cNvPr>
          <p:cNvSpPr txBox="1"/>
          <p:nvPr/>
        </p:nvSpPr>
        <p:spPr>
          <a:xfrm>
            <a:off x="604496" y="1521417"/>
            <a:ext cx="676251" cy="261610"/>
          </a:xfrm>
          <a:prstGeom prst="rect">
            <a:avLst/>
          </a:prstGeom>
          <a:noFill/>
        </p:spPr>
        <p:txBody>
          <a:bodyPr wrap="square">
            <a:spAutoFit/>
          </a:bodyPr>
          <a:lstStyle/>
          <a:p>
            <a:pPr algn="ctr"/>
            <a:r>
              <a:rPr lang="en-US" sz="1100">
                <a:solidFill>
                  <a:schemeClr val="bg1"/>
                </a:solidFill>
                <a:latin typeface="Segoe UI" panose="020B0502040204020203" pitchFamily="34" charset="0"/>
                <a:cs typeface="Segoe UI" panose="020B0502040204020203" pitchFamily="34" charset="0"/>
              </a:rPr>
              <a:t>VISION</a:t>
            </a:r>
          </a:p>
        </p:txBody>
      </p:sp>
      <p:pic>
        <p:nvPicPr>
          <p:cNvPr id="44" name="Graphic 43">
            <a:extLst>
              <a:ext uri="{FF2B5EF4-FFF2-40B4-BE49-F238E27FC236}">
                <a16:creationId xmlns:a16="http://schemas.microsoft.com/office/drawing/2014/main" id="{96C1F13B-579B-1DB8-0C8E-7C6470D63E5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5530" y="1582737"/>
            <a:ext cx="228812" cy="138922"/>
          </a:xfrm>
          <a:prstGeom prst="rect">
            <a:avLst/>
          </a:prstGeom>
        </p:spPr>
      </p:pic>
      <p:sp>
        <p:nvSpPr>
          <p:cNvPr id="5" name="TextBox 4">
            <a:extLst>
              <a:ext uri="{FF2B5EF4-FFF2-40B4-BE49-F238E27FC236}">
                <a16:creationId xmlns:a16="http://schemas.microsoft.com/office/drawing/2014/main" id="{603F31F6-2236-D1FF-22BA-6CE95A3FC898}"/>
              </a:ext>
            </a:extLst>
          </p:cNvPr>
          <p:cNvSpPr txBox="1"/>
          <p:nvPr/>
        </p:nvSpPr>
        <p:spPr>
          <a:xfrm>
            <a:off x="511772" y="3896865"/>
            <a:ext cx="2536228" cy="1546577"/>
          </a:xfrm>
          <a:prstGeom prst="rect">
            <a:avLst/>
          </a:prstGeom>
          <a:noFill/>
        </p:spPr>
        <p:txBody>
          <a:bodyPr wrap="square" lIns="91440" tIns="45720" rIns="91440" bIns="45720" anchor="t">
            <a:spAutoFit/>
          </a:bodyPr>
          <a:lstStyle/>
          <a:p>
            <a:r>
              <a:rPr lang="en-US" sz="1050">
                <a:latin typeface="Segoe UI"/>
                <a:cs typeface="Segoe UI"/>
              </a:rPr>
              <a:t>Leaders are significantly more likely to see the value of AI to the organization than managers and individual contributors, </a:t>
            </a:r>
            <a:r>
              <a:rPr lang="en-US" sz="1050">
                <a:ea typeface="+mn-lt"/>
                <a:cs typeface="+mn-lt"/>
              </a:rPr>
              <a:t>and that gap is more pronounced in typical organizations than HPOs.</a:t>
            </a:r>
            <a:r>
              <a:rPr lang="en-US" sz="1050">
                <a:latin typeface="Segoe UI"/>
                <a:ea typeface="+mn-lt"/>
                <a:cs typeface="Segoe UI"/>
              </a:rPr>
              <a:t> </a:t>
            </a:r>
            <a:r>
              <a:rPr lang="en-US" sz="1050">
                <a:latin typeface="Segoe UI"/>
                <a:cs typeface="Segoe UI"/>
              </a:rPr>
              <a:t>It’s critical for leaders to communicate a compelling vision for AI transformation to bring employees along on the journey. </a:t>
            </a:r>
            <a:endParaRPr lang="en-US" sz="105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5CF6F28-FE79-2C82-A46B-AAA82EDC25D5}"/>
              </a:ext>
            </a:extLst>
          </p:cNvPr>
          <p:cNvSpPr txBox="1"/>
          <p:nvPr/>
        </p:nvSpPr>
        <p:spPr>
          <a:xfrm>
            <a:off x="8558930" y="5016151"/>
            <a:ext cx="2363070" cy="507831"/>
          </a:xfrm>
          <a:prstGeom prst="rect">
            <a:avLst/>
          </a:prstGeom>
          <a:noFill/>
        </p:spPr>
        <p:txBody>
          <a:bodyPr wrap="square" rtlCol="0">
            <a:spAutoFit/>
          </a:bodyPr>
          <a:lstStyle/>
          <a:p>
            <a:r>
              <a:rPr lang="en-US" sz="900" i="1">
                <a:solidFill>
                  <a:srgbClr val="2A446F"/>
                </a:solidFill>
                <a:latin typeface="Segoe UI" panose="020B0502040204020203" pitchFamily="34" charset="0"/>
                <a:cs typeface="Segoe UI" panose="020B0502040204020203" pitchFamily="34" charset="0"/>
              </a:rPr>
              <a:t>Across the board, Managers and ICs are progressively less likely than leaders to see the value of AI to their organization.</a:t>
            </a:r>
            <a:endParaRPr lang="en-US" sz="900" i="1" spc="-80">
              <a:solidFill>
                <a:srgbClr val="2A446F"/>
              </a:solidFill>
              <a:latin typeface="Segoe UI" panose="020B0502040204020203" pitchFamily="34" charset="0"/>
              <a:cs typeface="Segoe UI" panose="020B0502040204020203" pitchFamily="34" charset="0"/>
            </a:endParaRPr>
          </a:p>
        </p:txBody>
      </p:sp>
      <p:cxnSp>
        <p:nvCxnSpPr>
          <p:cNvPr id="13" name="Straight Arrow Connector 12">
            <a:extLst>
              <a:ext uri="{FF2B5EF4-FFF2-40B4-BE49-F238E27FC236}">
                <a16:creationId xmlns:a16="http://schemas.microsoft.com/office/drawing/2014/main" id="{31B7A508-FF3B-3742-5CD9-492021DC48D4}"/>
              </a:ext>
              <a:ext uri="{C183D7F6-B498-43B3-948B-1728B52AA6E4}">
                <adec:decorative xmlns:adec="http://schemas.microsoft.com/office/drawing/2017/decorative" val="1"/>
              </a:ext>
            </a:extLst>
          </p:cNvPr>
          <p:cNvCxnSpPr>
            <a:cxnSpLocks/>
          </p:cNvCxnSpPr>
          <p:nvPr/>
        </p:nvCxnSpPr>
        <p:spPr>
          <a:xfrm>
            <a:off x="4071805" y="2568388"/>
            <a:ext cx="4205744" cy="1958013"/>
          </a:xfrm>
          <a:prstGeom prst="straightConnector1">
            <a:avLst/>
          </a:prstGeom>
          <a:ln w="19050">
            <a:solidFill>
              <a:srgbClr val="2A446F"/>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686A32E-0DEA-C318-69D5-E5B185E44D7D}"/>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3243854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
            <a:extLst>
              <a:ext uri="{FF2B5EF4-FFF2-40B4-BE49-F238E27FC236}">
                <a16:creationId xmlns:a16="http://schemas.microsoft.com/office/drawing/2014/main" id="{E563C10D-98DB-0F27-1487-365EC9E843B9}"/>
              </a:ext>
            </a:extLst>
          </p:cNvPr>
          <p:cNvPicPr>
            <a:picLocks noChangeAspect="1"/>
          </p:cNvPicPr>
          <p:nvPr/>
        </p:nvPicPr>
        <p:blipFill>
          <a:blip r:embed="rId3"/>
          <a:stretch>
            <a:fillRect/>
          </a:stretch>
        </p:blipFill>
        <p:spPr>
          <a:xfrm>
            <a:off x="431761" y="338482"/>
            <a:ext cx="1565910" cy="557227"/>
          </a:xfrm>
          <a:prstGeom prst="rect">
            <a:avLst/>
          </a:prstGeom>
        </p:spPr>
      </p:pic>
      <p:sp>
        <p:nvSpPr>
          <p:cNvPr id="79" name="TextBox 78">
            <a:extLst>
              <a:ext uri="{FF2B5EF4-FFF2-40B4-BE49-F238E27FC236}">
                <a16:creationId xmlns:a16="http://schemas.microsoft.com/office/drawing/2014/main" id="{FBF9A4BC-5BA6-2955-7C32-9976AB6027CB}"/>
              </a:ext>
              <a:ext uri="{C183D7F6-B498-43B3-948B-1728B52AA6E4}">
                <adec:decorative xmlns:adec="http://schemas.microsoft.com/office/drawing/2017/decorative" val="1"/>
              </a:ext>
            </a:extLst>
          </p:cNvPr>
          <p:cNvSpPr txBox="1"/>
          <p:nvPr/>
        </p:nvSpPr>
        <p:spPr>
          <a:xfrm>
            <a:off x="7005234" y="-666427"/>
            <a:ext cx="184731" cy="369332"/>
          </a:xfrm>
          <a:prstGeom prst="rect">
            <a:avLst/>
          </a:prstGeom>
          <a:noFill/>
        </p:spPr>
        <p:txBody>
          <a:bodyPr wrap="none" rtlCol="0">
            <a:spAutoFit/>
          </a:bodyPr>
          <a:lstStyle/>
          <a:p>
            <a:endParaRPr lang="en-US"/>
          </a:p>
        </p:txBody>
      </p:sp>
      <p:sp>
        <p:nvSpPr>
          <p:cNvPr id="46" name="TextBox 45">
            <a:extLst>
              <a:ext uri="{FF2B5EF4-FFF2-40B4-BE49-F238E27FC236}">
                <a16:creationId xmlns:a16="http://schemas.microsoft.com/office/drawing/2014/main" id="{92745D64-542F-D9C0-911A-CB6525F26A45}"/>
              </a:ext>
            </a:extLst>
          </p:cNvPr>
          <p:cNvSpPr txBox="1"/>
          <p:nvPr/>
        </p:nvSpPr>
        <p:spPr>
          <a:xfrm>
            <a:off x="519550" y="3549893"/>
            <a:ext cx="2584818" cy="1546577"/>
          </a:xfrm>
          <a:prstGeom prst="rect">
            <a:avLst/>
          </a:prstGeom>
          <a:noFill/>
        </p:spPr>
        <p:txBody>
          <a:bodyPr wrap="square" lIns="91440" tIns="45720" rIns="91440" bIns="45720" anchor="t">
            <a:spAutoFit/>
          </a:bodyPr>
          <a:lstStyle/>
          <a:p>
            <a:r>
              <a:rPr lang="en-US" sz="1050">
                <a:latin typeface="Segoe UI"/>
                <a:ea typeface="+mn-lt"/>
                <a:cs typeface="Segoe UI"/>
              </a:rPr>
              <a:t>There is a significant gap between how leaders think their employees experience organizational change and how those employees actually experience change.</a:t>
            </a:r>
            <a:br>
              <a:rPr lang="en-US" sz="1050">
                <a:latin typeface="Segoe UI"/>
                <a:ea typeface="+mn-lt"/>
                <a:cs typeface="Segoe UI"/>
              </a:rPr>
            </a:br>
            <a:r>
              <a:rPr lang="en-US" sz="1050">
                <a:latin typeface="Segoe UI"/>
                <a:ea typeface="+mn-lt"/>
                <a:cs typeface="Segoe UI"/>
              </a:rPr>
              <a:t>Focusing on communication, skilling, and measurement helps leaders close the experience gap and take an agile approach to change management in order to drive AI transformation. ​</a:t>
            </a:r>
            <a:endParaRPr lang="en-US" sz="1050">
              <a:latin typeface="Segoe UI"/>
              <a:cs typeface="Segoe UI"/>
            </a:endParaRPr>
          </a:p>
        </p:txBody>
      </p:sp>
      <p:sp>
        <p:nvSpPr>
          <p:cNvPr id="9" name="Rounded Rectangle 8">
            <a:extLst>
              <a:ext uri="{FF2B5EF4-FFF2-40B4-BE49-F238E27FC236}">
                <a16:creationId xmlns:a16="http://schemas.microsoft.com/office/drawing/2014/main" id="{9E4AAB3B-A518-9572-4CDD-886E2665A5F6}"/>
              </a:ext>
              <a:ext uri="{C183D7F6-B498-43B3-948B-1728B52AA6E4}">
                <adec:decorative xmlns:adec="http://schemas.microsoft.com/office/drawing/2017/decorative" val="1"/>
              </a:ext>
            </a:extLst>
          </p:cNvPr>
          <p:cNvSpPr/>
          <p:nvPr/>
        </p:nvSpPr>
        <p:spPr>
          <a:xfrm>
            <a:off x="614284" y="1510284"/>
            <a:ext cx="1565910" cy="283574"/>
          </a:xfrm>
          <a:prstGeom prst="roundRect">
            <a:avLst>
              <a:gd name="adj" fmla="val 50000"/>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ADF"/>
              </a:solidFill>
            </a:endParaRPr>
          </a:p>
        </p:txBody>
      </p:sp>
      <p:sp>
        <p:nvSpPr>
          <p:cNvPr id="12" name="TextBox 11">
            <a:extLst>
              <a:ext uri="{FF2B5EF4-FFF2-40B4-BE49-F238E27FC236}">
                <a16:creationId xmlns:a16="http://schemas.microsoft.com/office/drawing/2014/main" id="{36B46F75-02CC-CBD3-0E12-22349A676CD3}"/>
              </a:ext>
            </a:extLst>
          </p:cNvPr>
          <p:cNvSpPr txBox="1"/>
          <p:nvPr/>
        </p:nvSpPr>
        <p:spPr>
          <a:xfrm>
            <a:off x="613526" y="1521417"/>
            <a:ext cx="1281613" cy="261610"/>
          </a:xfrm>
          <a:prstGeom prst="rect">
            <a:avLst/>
          </a:prstGeom>
          <a:noFill/>
        </p:spPr>
        <p:txBody>
          <a:bodyPr wrap="square">
            <a:spAutoFit/>
          </a:bodyPr>
          <a:lstStyle/>
          <a:p>
            <a:pPr algn="ctr"/>
            <a:r>
              <a:rPr lang="en-US" sz="1100">
                <a:solidFill>
                  <a:schemeClr val="bg1"/>
                </a:solidFill>
                <a:latin typeface="Segoe UI" panose="020B0502040204020203" pitchFamily="34" charset="0"/>
                <a:cs typeface="Segoe UI" panose="020B0502040204020203" pitchFamily="34" charset="0"/>
              </a:rPr>
              <a:t>EXPERIENCE GAP</a:t>
            </a:r>
          </a:p>
        </p:txBody>
      </p:sp>
      <p:sp>
        <p:nvSpPr>
          <p:cNvPr id="14" name="TextBox 13">
            <a:extLst>
              <a:ext uri="{FF2B5EF4-FFF2-40B4-BE49-F238E27FC236}">
                <a16:creationId xmlns:a16="http://schemas.microsoft.com/office/drawing/2014/main" id="{B16A5F72-6E24-32B2-6228-D7E0B9D6B0C1}"/>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What HPOs Teach Us about AI Readiness</a:t>
            </a:r>
          </a:p>
        </p:txBody>
      </p:sp>
      <p:sp>
        <p:nvSpPr>
          <p:cNvPr id="20" name="Slide Number Placeholder 6">
            <a:extLst>
              <a:ext uri="{FF2B5EF4-FFF2-40B4-BE49-F238E27FC236}">
                <a16:creationId xmlns:a16="http://schemas.microsoft.com/office/drawing/2014/main" id="{139FC805-24A4-6A3F-F29C-3919F286BBC9}"/>
              </a:ext>
            </a:extLst>
          </p:cNvPr>
          <p:cNvSpPr>
            <a:spLocks noGrp="1"/>
          </p:cNvSpPr>
          <p:nvPr>
            <p:ph type="sldNum" sz="quarter" idx="12"/>
          </p:nvPr>
        </p:nvSpPr>
        <p:spPr>
          <a:xfrm>
            <a:off x="8930640" y="457517"/>
            <a:ext cx="2743200" cy="365125"/>
          </a:xfrm>
        </p:spPr>
        <p:txBody>
          <a:bodyPr/>
          <a:lstStyle/>
          <a:p>
            <a:fld id="{9F885352-FFE4-5947-BFDD-2B2DA9692869}" type="slidenum">
              <a:rPr lang="en-US" smtClean="0"/>
              <a:t>17</a:t>
            </a:fld>
            <a:endParaRPr lang="en-US"/>
          </a:p>
        </p:txBody>
      </p:sp>
      <p:sp>
        <p:nvSpPr>
          <p:cNvPr id="7" name="Rectangle 6">
            <a:extLst>
              <a:ext uri="{FF2B5EF4-FFF2-40B4-BE49-F238E27FC236}">
                <a16:creationId xmlns:a16="http://schemas.microsoft.com/office/drawing/2014/main" id="{8AC49A0A-3642-8DF7-FF70-06744A48DDE0}"/>
              </a:ext>
              <a:ext uri="{C183D7F6-B498-43B3-948B-1728B52AA6E4}">
                <adec:decorative xmlns:adec="http://schemas.microsoft.com/office/drawing/2017/decorative" val="1"/>
              </a:ext>
            </a:extLst>
          </p:cNvPr>
          <p:cNvSpPr/>
          <p:nvPr/>
        </p:nvSpPr>
        <p:spPr>
          <a:xfrm>
            <a:off x="3833178" y="2272276"/>
            <a:ext cx="2419572" cy="2384285"/>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E5E9BEE-45F2-132B-83B5-DC3F112A9722}"/>
              </a:ext>
            </a:extLst>
          </p:cNvPr>
          <p:cNvSpPr txBox="1"/>
          <p:nvPr/>
        </p:nvSpPr>
        <p:spPr>
          <a:xfrm>
            <a:off x="3909873" y="2942402"/>
            <a:ext cx="2240604" cy="1169551"/>
          </a:xfrm>
          <a:prstGeom prst="rect">
            <a:avLst/>
          </a:prstGeom>
          <a:noFill/>
        </p:spPr>
        <p:txBody>
          <a:bodyPr wrap="square" lIns="91440" tIns="45720" rIns="91440" bIns="45720" rtlCol="0" anchor="t">
            <a:spAutoFit/>
          </a:bodyPr>
          <a:lstStyle/>
          <a:p>
            <a:r>
              <a:rPr lang="en-US" sz="1400" spc="-70">
                <a:solidFill>
                  <a:srgbClr val="2A446F"/>
                </a:solidFill>
                <a:latin typeface="Segoe UI"/>
                <a:cs typeface="Segoe UI"/>
              </a:rPr>
              <a:t>85% of leaders believe their organization communicates consistently during change; only 55% of individual contributors agree.</a:t>
            </a:r>
            <a:endParaRPr lang="en-US" sz="1400" b="1" spc="-70">
              <a:solidFill>
                <a:srgbClr val="000000"/>
              </a:solidFill>
              <a:latin typeface="Segoe UI Semibold"/>
              <a:cs typeface="Segoe UI Semibold"/>
            </a:endParaRPr>
          </a:p>
        </p:txBody>
      </p:sp>
      <p:pic>
        <p:nvPicPr>
          <p:cNvPr id="2" name="Graphic 1">
            <a:extLst>
              <a:ext uri="{FF2B5EF4-FFF2-40B4-BE49-F238E27FC236}">
                <a16:creationId xmlns:a16="http://schemas.microsoft.com/office/drawing/2014/main" id="{083D2B66-436A-BF0E-26D5-5D53DC9639C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1852" y="1560601"/>
            <a:ext cx="186770" cy="179299"/>
          </a:xfrm>
          <a:prstGeom prst="rect">
            <a:avLst/>
          </a:prstGeom>
        </p:spPr>
      </p:pic>
      <p:sp>
        <p:nvSpPr>
          <p:cNvPr id="3" name="Title 2">
            <a:extLst>
              <a:ext uri="{FF2B5EF4-FFF2-40B4-BE49-F238E27FC236}">
                <a16:creationId xmlns:a16="http://schemas.microsoft.com/office/drawing/2014/main" id="{AFB20746-0428-18A7-AC71-7B84B64EC370}"/>
              </a:ext>
            </a:extLst>
          </p:cNvPr>
          <p:cNvSpPr txBox="1">
            <a:spLocks noGrp="1"/>
          </p:cNvSpPr>
          <p:nvPr>
            <p:ph type="title" idx="4294967295"/>
          </p:nvPr>
        </p:nvSpPr>
        <p:spPr>
          <a:xfrm>
            <a:off x="521497" y="1971684"/>
            <a:ext cx="3161705"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2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Leaders Need to Close the Change Experience Gap</a:t>
            </a:r>
          </a:p>
        </p:txBody>
      </p:sp>
      <p:sp>
        <p:nvSpPr>
          <p:cNvPr id="33" name="TextBox 32">
            <a:extLst>
              <a:ext uri="{FF2B5EF4-FFF2-40B4-BE49-F238E27FC236}">
                <a16:creationId xmlns:a16="http://schemas.microsoft.com/office/drawing/2014/main" id="{A3897775-E869-6A39-86BD-FFBA724648DC}"/>
              </a:ext>
            </a:extLst>
          </p:cNvPr>
          <p:cNvSpPr txBox="1"/>
          <p:nvPr/>
        </p:nvSpPr>
        <p:spPr>
          <a:xfrm>
            <a:off x="3899559" y="2468538"/>
            <a:ext cx="2122332" cy="400110"/>
          </a:xfrm>
          <a:prstGeom prst="rect">
            <a:avLst/>
          </a:prstGeom>
          <a:noFill/>
        </p:spPr>
        <p:txBody>
          <a:bodyPr wrap="square" lIns="91440" tIns="45720" rIns="91440" bIns="45720" rtlCol="0" anchor="t">
            <a:spAutoFit/>
          </a:bodyPr>
          <a:lstStyle/>
          <a:p>
            <a:r>
              <a:rPr lang="en-US" sz="2000" b="1" spc="-80">
                <a:gradFill>
                  <a:gsLst>
                    <a:gs pos="0">
                      <a:srgbClr val="2A446F"/>
                    </a:gs>
                    <a:gs pos="100000">
                      <a:srgbClr val="007ADF"/>
                    </a:gs>
                  </a:gsLst>
                  <a:lin ang="5400000" scaled="1"/>
                </a:gradFill>
                <a:latin typeface="Segoe UI Semibold"/>
                <a:cs typeface="Segoe UI Semibold"/>
              </a:rPr>
              <a:t>Communication </a:t>
            </a:r>
            <a:endParaRPr lang="en-US" sz="1600" b="1" spc="-80">
              <a:solidFill>
                <a:srgbClr val="000000"/>
              </a:solidFill>
              <a:latin typeface="Segoe UI Semibold"/>
              <a:cs typeface="Segoe UI Semibold"/>
            </a:endParaRPr>
          </a:p>
        </p:txBody>
      </p:sp>
      <p:sp>
        <p:nvSpPr>
          <p:cNvPr id="38" name="Rectangle 37">
            <a:extLst>
              <a:ext uri="{FF2B5EF4-FFF2-40B4-BE49-F238E27FC236}">
                <a16:creationId xmlns:a16="http://schemas.microsoft.com/office/drawing/2014/main" id="{3CCF1622-E5C1-739F-9DF4-4112EA826E24}"/>
              </a:ext>
              <a:ext uri="{C183D7F6-B498-43B3-948B-1728B52AA6E4}">
                <adec:decorative xmlns:adec="http://schemas.microsoft.com/office/drawing/2017/decorative" val="1"/>
              </a:ext>
            </a:extLst>
          </p:cNvPr>
          <p:cNvSpPr/>
          <p:nvPr/>
        </p:nvSpPr>
        <p:spPr>
          <a:xfrm>
            <a:off x="6493997" y="2272276"/>
            <a:ext cx="2419572" cy="2384285"/>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BF65832-C468-819E-652F-068864C09EB1}"/>
              </a:ext>
              <a:ext uri="{C183D7F6-B498-43B3-948B-1728B52AA6E4}">
                <adec:decorative xmlns:adec="http://schemas.microsoft.com/office/drawing/2017/decorative" val="1"/>
              </a:ext>
            </a:extLst>
          </p:cNvPr>
          <p:cNvSpPr/>
          <p:nvPr/>
        </p:nvSpPr>
        <p:spPr>
          <a:xfrm>
            <a:off x="9166882" y="2272276"/>
            <a:ext cx="2419572" cy="2384285"/>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277558B-0ABA-E271-9981-C8F8B4A4DD08}"/>
              </a:ext>
            </a:extLst>
          </p:cNvPr>
          <p:cNvSpPr txBox="1"/>
          <p:nvPr/>
        </p:nvSpPr>
        <p:spPr>
          <a:xfrm>
            <a:off x="6564566" y="2468538"/>
            <a:ext cx="2122332" cy="400110"/>
          </a:xfrm>
          <a:prstGeom prst="rect">
            <a:avLst/>
          </a:prstGeom>
          <a:noFill/>
        </p:spPr>
        <p:txBody>
          <a:bodyPr wrap="square" lIns="91440" tIns="45720" rIns="91440" bIns="45720" rtlCol="0" anchor="t">
            <a:spAutoFit/>
          </a:bodyPr>
          <a:lstStyle/>
          <a:p>
            <a:r>
              <a:rPr lang="en-US" sz="2000" b="1" spc="-80">
                <a:gradFill>
                  <a:gsLst>
                    <a:gs pos="0">
                      <a:srgbClr val="2A446F"/>
                    </a:gs>
                    <a:gs pos="100000">
                      <a:srgbClr val="007ADF"/>
                    </a:gs>
                  </a:gsLst>
                  <a:lin ang="5400000" scaled="1"/>
                </a:gradFill>
                <a:latin typeface="Segoe UI Semibold"/>
                <a:cs typeface="Segoe UI Semibold"/>
              </a:rPr>
              <a:t>Measurement</a:t>
            </a:r>
            <a:endParaRPr lang="en-US" sz="1600" b="1" spc="-80">
              <a:solidFill>
                <a:srgbClr val="000000"/>
              </a:solidFill>
              <a:latin typeface="Segoe UI Semibold"/>
              <a:cs typeface="Segoe UI Semibold"/>
            </a:endParaRPr>
          </a:p>
        </p:txBody>
      </p:sp>
      <p:sp>
        <p:nvSpPr>
          <p:cNvPr id="42" name="TextBox 41">
            <a:extLst>
              <a:ext uri="{FF2B5EF4-FFF2-40B4-BE49-F238E27FC236}">
                <a16:creationId xmlns:a16="http://schemas.microsoft.com/office/drawing/2014/main" id="{08AFE239-6F62-CE13-7573-5E5EBE0D4527}"/>
              </a:ext>
            </a:extLst>
          </p:cNvPr>
          <p:cNvSpPr txBox="1"/>
          <p:nvPr/>
        </p:nvSpPr>
        <p:spPr>
          <a:xfrm>
            <a:off x="9262446" y="2468538"/>
            <a:ext cx="2122332" cy="400110"/>
          </a:xfrm>
          <a:prstGeom prst="rect">
            <a:avLst/>
          </a:prstGeom>
          <a:noFill/>
        </p:spPr>
        <p:txBody>
          <a:bodyPr wrap="square" lIns="91440" tIns="45720" rIns="91440" bIns="45720" rtlCol="0" anchor="t">
            <a:spAutoFit/>
          </a:bodyPr>
          <a:lstStyle/>
          <a:p>
            <a:r>
              <a:rPr lang="en-US" sz="2000" b="1" spc="-80">
                <a:gradFill>
                  <a:gsLst>
                    <a:gs pos="0">
                      <a:srgbClr val="2A446F"/>
                    </a:gs>
                    <a:gs pos="100000">
                      <a:srgbClr val="007ADF"/>
                    </a:gs>
                  </a:gsLst>
                  <a:lin ang="5400000" scaled="1"/>
                </a:gradFill>
                <a:latin typeface="Segoe UI Semibold"/>
                <a:cs typeface="Segoe UI Semibold"/>
              </a:rPr>
              <a:t>Skilling</a:t>
            </a:r>
            <a:endParaRPr lang="en-US" sz="1600" b="1" spc="-80">
              <a:solidFill>
                <a:srgbClr val="000000"/>
              </a:solidFill>
              <a:latin typeface="Segoe UI Semibold"/>
              <a:cs typeface="Segoe UI Semibold"/>
            </a:endParaRPr>
          </a:p>
        </p:txBody>
      </p:sp>
      <p:sp>
        <p:nvSpPr>
          <p:cNvPr id="43" name="TextBox 42">
            <a:extLst>
              <a:ext uri="{FF2B5EF4-FFF2-40B4-BE49-F238E27FC236}">
                <a16:creationId xmlns:a16="http://schemas.microsoft.com/office/drawing/2014/main" id="{1AA3C64A-8CC2-1B5B-92A1-20526506D66B}"/>
              </a:ext>
            </a:extLst>
          </p:cNvPr>
          <p:cNvSpPr txBox="1"/>
          <p:nvPr/>
        </p:nvSpPr>
        <p:spPr>
          <a:xfrm>
            <a:off x="6574877" y="2942402"/>
            <a:ext cx="2338691" cy="954107"/>
          </a:xfrm>
          <a:prstGeom prst="rect">
            <a:avLst/>
          </a:prstGeom>
          <a:noFill/>
        </p:spPr>
        <p:txBody>
          <a:bodyPr wrap="square" lIns="91440" tIns="45720" rIns="91440" bIns="45720" rtlCol="0" anchor="t">
            <a:spAutoFit/>
          </a:bodyPr>
          <a:lstStyle/>
          <a:p>
            <a:r>
              <a:rPr lang="en-US" sz="1400" spc="-70">
                <a:solidFill>
                  <a:srgbClr val="2A446F"/>
                </a:solidFill>
                <a:latin typeface="Segoe UI"/>
                <a:cs typeface="Segoe UI"/>
              </a:rPr>
              <a:t>83% of leaders feel included in decisions about change that affects their job; only 44% of individual contributors agree.</a:t>
            </a:r>
          </a:p>
        </p:txBody>
      </p:sp>
      <p:sp>
        <p:nvSpPr>
          <p:cNvPr id="44" name="TextBox 43">
            <a:extLst>
              <a:ext uri="{FF2B5EF4-FFF2-40B4-BE49-F238E27FC236}">
                <a16:creationId xmlns:a16="http://schemas.microsoft.com/office/drawing/2014/main" id="{744B0832-2A9A-FEA7-F9CA-6079211FA9A0}"/>
              </a:ext>
            </a:extLst>
          </p:cNvPr>
          <p:cNvSpPr txBox="1"/>
          <p:nvPr/>
        </p:nvSpPr>
        <p:spPr>
          <a:xfrm>
            <a:off x="9261185" y="2942402"/>
            <a:ext cx="2240604" cy="1384995"/>
          </a:xfrm>
          <a:prstGeom prst="rect">
            <a:avLst/>
          </a:prstGeom>
          <a:noFill/>
        </p:spPr>
        <p:txBody>
          <a:bodyPr wrap="square" lIns="91440" tIns="45720" rIns="91440" bIns="45720" rtlCol="0" anchor="t">
            <a:spAutoFit/>
          </a:bodyPr>
          <a:lstStyle/>
          <a:p>
            <a:r>
              <a:rPr lang="en-US" sz="1400" spc="-70">
                <a:solidFill>
                  <a:srgbClr val="2A446F"/>
                </a:solidFill>
                <a:latin typeface="Segoe UI"/>
                <a:cs typeface="Segoe UI"/>
              </a:rPr>
              <a:t>86% of leaders have good opportunities to improve skills, learn and grow during change; only 64% of individual contributors have this experience.</a:t>
            </a:r>
            <a:endParaRPr lang="en-US" sz="1400" spc="-70"/>
          </a:p>
        </p:txBody>
      </p:sp>
      <p:sp>
        <p:nvSpPr>
          <p:cNvPr id="6" name="TextBox 5">
            <a:extLst>
              <a:ext uri="{FF2B5EF4-FFF2-40B4-BE49-F238E27FC236}">
                <a16:creationId xmlns:a16="http://schemas.microsoft.com/office/drawing/2014/main" id="{C9A66A52-24AB-341A-E27C-388CF18A4748}"/>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1854696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
            <a:extLst>
              <a:ext uri="{FF2B5EF4-FFF2-40B4-BE49-F238E27FC236}">
                <a16:creationId xmlns:a16="http://schemas.microsoft.com/office/drawing/2014/main" id="{E563C10D-98DB-0F27-1487-365EC9E843B9}"/>
              </a:ext>
            </a:extLst>
          </p:cNvPr>
          <p:cNvPicPr>
            <a:picLocks noChangeAspect="1"/>
          </p:cNvPicPr>
          <p:nvPr/>
        </p:nvPicPr>
        <p:blipFill>
          <a:blip r:embed="rId3"/>
          <a:stretch>
            <a:fillRect/>
          </a:stretch>
        </p:blipFill>
        <p:spPr>
          <a:xfrm>
            <a:off x="431761" y="338482"/>
            <a:ext cx="1565910" cy="557227"/>
          </a:xfrm>
          <a:prstGeom prst="rect">
            <a:avLst/>
          </a:prstGeom>
        </p:spPr>
      </p:pic>
      <p:sp>
        <p:nvSpPr>
          <p:cNvPr id="11" name="Title 10">
            <a:extLst>
              <a:ext uri="{FF2B5EF4-FFF2-40B4-BE49-F238E27FC236}">
                <a16:creationId xmlns:a16="http://schemas.microsoft.com/office/drawing/2014/main" id="{BD1C6A74-F4E0-6BB3-D525-BA542D5BB211}"/>
              </a:ext>
            </a:extLst>
          </p:cNvPr>
          <p:cNvSpPr txBox="1">
            <a:spLocks noGrp="1"/>
          </p:cNvSpPr>
          <p:nvPr>
            <p:ph type="title" idx="4294967295"/>
          </p:nvPr>
        </p:nvSpPr>
        <p:spPr>
          <a:xfrm>
            <a:off x="517939" y="1964727"/>
            <a:ext cx="2793642"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200" b="0" i="0" u="none" strike="noStrike" kern="1200" cap="none" spc="-80" normalizeH="0" baseline="0" noProof="0">
                <a:ln>
                  <a:noFill/>
                </a:ln>
                <a:solidFill>
                  <a:srgbClr val="2A446F"/>
                </a:solidFill>
                <a:effectLst/>
                <a:uLnTx/>
                <a:uFillTx/>
                <a:latin typeface="Segoe UI Semilight" panose="020B0402040204020203" pitchFamily="34" charset="0"/>
                <a:ea typeface="+mn-ea"/>
                <a:cs typeface="Segoe UI Semilight" panose="020B0402040204020203" pitchFamily="34" charset="0"/>
              </a:rPr>
              <a:t>An Agile Approach to AI Transformation</a:t>
            </a:r>
          </a:p>
        </p:txBody>
      </p:sp>
      <p:sp>
        <p:nvSpPr>
          <p:cNvPr id="46" name="TextBox 45">
            <a:extLst>
              <a:ext uri="{FF2B5EF4-FFF2-40B4-BE49-F238E27FC236}">
                <a16:creationId xmlns:a16="http://schemas.microsoft.com/office/drawing/2014/main" id="{92745D64-542F-D9C0-911A-CB6525F26A45}"/>
              </a:ext>
            </a:extLst>
          </p:cNvPr>
          <p:cNvSpPr txBox="1"/>
          <p:nvPr/>
        </p:nvSpPr>
        <p:spPr>
          <a:xfrm>
            <a:off x="519550" y="3492891"/>
            <a:ext cx="2781572" cy="1061829"/>
          </a:xfrm>
          <a:prstGeom prst="rect">
            <a:avLst/>
          </a:prstGeom>
          <a:noFill/>
        </p:spPr>
        <p:txBody>
          <a:bodyPr wrap="square" lIns="91440" tIns="45720" rIns="91440" bIns="45720" anchor="t">
            <a:spAutoFit/>
          </a:bodyPr>
          <a:lstStyle/>
          <a:p>
            <a:r>
              <a:rPr lang="en-US" sz="1050">
                <a:latin typeface="Segoe UI"/>
                <a:ea typeface="+mn-lt"/>
                <a:cs typeface="Segoe UI"/>
              </a:rPr>
              <a:t>Agile change management focuses on flexibility, collaboration, and iterative progress, allowing organizations to adapt quickly to incremental changes to ensure successful and long-lasting transformation. </a:t>
            </a:r>
            <a:endParaRPr lang="en-US" sz="1050">
              <a:latin typeface="Segoe UI"/>
              <a:cs typeface="Segoe UI"/>
            </a:endParaRPr>
          </a:p>
          <a:p>
            <a:endParaRPr lang="en-US" sz="1050">
              <a:effectLst/>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C47968F-8565-0E57-8461-50A6593880E0}"/>
              </a:ext>
            </a:extLst>
          </p:cNvPr>
          <p:cNvSpPr txBox="1"/>
          <p:nvPr/>
        </p:nvSpPr>
        <p:spPr>
          <a:xfrm>
            <a:off x="3542696" y="4504021"/>
            <a:ext cx="8455844" cy="830997"/>
          </a:xfrm>
          <a:prstGeom prst="rect">
            <a:avLst/>
          </a:prstGeom>
          <a:noFill/>
        </p:spPr>
        <p:txBody>
          <a:bodyPr wrap="square" lIns="91440" tIns="45720" rIns="91440" bIns="45720" anchor="t">
            <a:spAutoFit/>
          </a:bodyPr>
          <a:lstStyle/>
          <a:p>
            <a:r>
              <a:rPr lang="en-US" sz="1600" spc="-80">
                <a:solidFill>
                  <a:srgbClr val="2A446F"/>
                </a:solidFill>
                <a:latin typeface="Segoe UI"/>
                <a:cs typeface="Segoe UI"/>
              </a:rPr>
              <a:t>During times of change, employees at HPOs are...</a:t>
            </a:r>
          </a:p>
          <a:p>
            <a:endParaRPr lang="en-US" sz="1600" spc="-80">
              <a:solidFill>
                <a:srgbClr val="2A446F"/>
              </a:solidFill>
              <a:latin typeface="Segoe UI" panose="020B0502040204020203" pitchFamily="34" charset="0"/>
              <a:cs typeface="Segoe UI" panose="020B0502040204020203" pitchFamily="34" charset="0"/>
            </a:endParaRPr>
          </a:p>
          <a:p>
            <a:endParaRPr lang="en-US" sz="1600" spc="-80">
              <a:solidFill>
                <a:srgbClr val="2A446F"/>
              </a:solidFill>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80F71073-018C-85D6-4E36-D7353A6591B0}"/>
              </a:ext>
              <a:ext uri="{C183D7F6-B498-43B3-948B-1728B52AA6E4}">
                <adec:decorative xmlns:adec="http://schemas.microsoft.com/office/drawing/2017/decorative" val="1"/>
              </a:ext>
            </a:extLst>
          </p:cNvPr>
          <p:cNvGrpSpPr/>
          <p:nvPr/>
        </p:nvGrpSpPr>
        <p:grpSpPr>
          <a:xfrm>
            <a:off x="4310650" y="1188433"/>
            <a:ext cx="6588380" cy="2655013"/>
            <a:chOff x="3303765" y="915904"/>
            <a:chExt cx="8455844" cy="3438616"/>
          </a:xfrm>
        </p:grpSpPr>
        <p:pic>
          <p:nvPicPr>
            <p:cNvPr id="16" name="Graphic 15">
              <a:extLst>
                <a:ext uri="{FF2B5EF4-FFF2-40B4-BE49-F238E27FC236}">
                  <a16:creationId xmlns:a16="http://schemas.microsoft.com/office/drawing/2014/main" id="{2A643A0A-0200-EEDE-CF37-4C81D4CCC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3765" y="1438242"/>
              <a:ext cx="8455844" cy="2218826"/>
            </a:xfrm>
            <a:prstGeom prst="rect">
              <a:avLst/>
            </a:prstGeom>
          </p:spPr>
        </p:pic>
        <p:sp>
          <p:nvSpPr>
            <p:cNvPr id="17" name="TextBox 16">
              <a:extLst>
                <a:ext uri="{FF2B5EF4-FFF2-40B4-BE49-F238E27FC236}">
                  <a16:creationId xmlns:a16="http://schemas.microsoft.com/office/drawing/2014/main" id="{1B719D09-2585-EB88-4576-584D89043DA6}"/>
                </a:ext>
              </a:extLst>
            </p:cNvPr>
            <p:cNvSpPr txBox="1"/>
            <p:nvPr/>
          </p:nvSpPr>
          <p:spPr>
            <a:xfrm>
              <a:off x="3303765" y="3320498"/>
              <a:ext cx="2085504" cy="276999"/>
            </a:xfrm>
            <a:prstGeom prst="rect">
              <a:avLst/>
            </a:prstGeom>
            <a:noFill/>
          </p:spPr>
          <p:txBody>
            <a:bodyPr wrap="square" rtlCol="0">
              <a:spAutoFit/>
            </a:bodyPr>
            <a:lstStyle/>
            <a:p>
              <a:pPr algn="ctr"/>
              <a:r>
                <a:rPr lang="en-US" sz="1200">
                  <a:latin typeface="Segoe UI" panose="020B0502040204020203" pitchFamily="34" charset="0"/>
                  <a:cs typeface="Segoe UI" panose="020B0502040204020203" pitchFamily="34" charset="0"/>
                </a:rPr>
                <a:t>Change Cycle</a:t>
              </a:r>
            </a:p>
          </p:txBody>
        </p:sp>
        <p:sp>
          <p:nvSpPr>
            <p:cNvPr id="18" name="TextBox 17">
              <a:extLst>
                <a:ext uri="{FF2B5EF4-FFF2-40B4-BE49-F238E27FC236}">
                  <a16:creationId xmlns:a16="http://schemas.microsoft.com/office/drawing/2014/main" id="{AE110720-629A-862D-1303-834E871D4921}"/>
                </a:ext>
              </a:extLst>
            </p:cNvPr>
            <p:cNvSpPr txBox="1"/>
            <p:nvPr/>
          </p:nvSpPr>
          <p:spPr>
            <a:xfrm>
              <a:off x="6493532" y="3320498"/>
              <a:ext cx="2085504" cy="276999"/>
            </a:xfrm>
            <a:prstGeom prst="rect">
              <a:avLst/>
            </a:prstGeom>
            <a:noFill/>
          </p:spPr>
          <p:txBody>
            <a:bodyPr wrap="square" rtlCol="0">
              <a:spAutoFit/>
            </a:bodyPr>
            <a:lstStyle/>
            <a:p>
              <a:pPr algn="ctr"/>
              <a:r>
                <a:rPr lang="en-US" sz="1200">
                  <a:latin typeface="Segoe UI" panose="020B0502040204020203" pitchFamily="34" charset="0"/>
                  <a:cs typeface="Segoe UI" panose="020B0502040204020203" pitchFamily="34" charset="0"/>
                </a:rPr>
                <a:t>Change Cycle</a:t>
              </a:r>
            </a:p>
          </p:txBody>
        </p:sp>
        <p:sp>
          <p:nvSpPr>
            <p:cNvPr id="19" name="TextBox 18">
              <a:extLst>
                <a:ext uri="{FF2B5EF4-FFF2-40B4-BE49-F238E27FC236}">
                  <a16:creationId xmlns:a16="http://schemas.microsoft.com/office/drawing/2014/main" id="{6DBDAF43-F24E-096F-A7C6-E21E332AA9F3}"/>
                </a:ext>
              </a:extLst>
            </p:cNvPr>
            <p:cNvSpPr txBox="1"/>
            <p:nvPr/>
          </p:nvSpPr>
          <p:spPr>
            <a:xfrm>
              <a:off x="9662035" y="3320498"/>
              <a:ext cx="2085504" cy="276999"/>
            </a:xfrm>
            <a:prstGeom prst="rect">
              <a:avLst/>
            </a:prstGeom>
            <a:noFill/>
          </p:spPr>
          <p:txBody>
            <a:bodyPr wrap="square" rtlCol="0">
              <a:spAutoFit/>
            </a:bodyPr>
            <a:lstStyle/>
            <a:p>
              <a:pPr algn="ctr"/>
              <a:r>
                <a:rPr lang="en-US" sz="1200">
                  <a:latin typeface="Segoe UI" panose="020B0502040204020203" pitchFamily="34" charset="0"/>
                  <a:cs typeface="Segoe UI" panose="020B0502040204020203" pitchFamily="34" charset="0"/>
                </a:rPr>
                <a:t>Change Cycle</a:t>
              </a:r>
            </a:p>
          </p:txBody>
        </p:sp>
        <p:cxnSp>
          <p:nvCxnSpPr>
            <p:cNvPr id="21" name="Straight Arrow Connector 20">
              <a:extLst>
                <a:ext uri="{FF2B5EF4-FFF2-40B4-BE49-F238E27FC236}">
                  <a16:creationId xmlns:a16="http://schemas.microsoft.com/office/drawing/2014/main" id="{B8F61390-EDD2-742D-E415-E59B98912E70}"/>
                </a:ext>
              </a:extLst>
            </p:cNvPr>
            <p:cNvCxnSpPr>
              <a:cxnSpLocks/>
            </p:cNvCxnSpPr>
            <p:nvPr/>
          </p:nvCxnSpPr>
          <p:spPr>
            <a:xfrm>
              <a:off x="5905500" y="1409227"/>
              <a:ext cx="0" cy="1138428"/>
            </a:xfrm>
            <a:prstGeom prst="straightConnector1">
              <a:avLst/>
            </a:prstGeom>
            <a:ln>
              <a:solidFill>
                <a:srgbClr val="2A446F"/>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2199650-6C2F-8FB8-F028-BBD6204AB582}"/>
                </a:ext>
              </a:extLst>
            </p:cNvPr>
            <p:cNvCxnSpPr>
              <a:cxnSpLocks/>
            </p:cNvCxnSpPr>
            <p:nvPr/>
          </p:nvCxnSpPr>
          <p:spPr>
            <a:xfrm>
              <a:off x="9148431" y="1409227"/>
              <a:ext cx="0" cy="1138428"/>
            </a:xfrm>
            <a:prstGeom prst="straightConnector1">
              <a:avLst/>
            </a:prstGeom>
            <a:ln>
              <a:solidFill>
                <a:srgbClr val="2A446F"/>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ADC7416-521B-0BD6-20CC-69C40B904840}"/>
                </a:ext>
              </a:extLst>
            </p:cNvPr>
            <p:cNvSpPr txBox="1"/>
            <p:nvPr/>
          </p:nvSpPr>
          <p:spPr>
            <a:xfrm>
              <a:off x="4862748" y="915904"/>
              <a:ext cx="2085504" cy="276999"/>
            </a:xfrm>
            <a:prstGeom prst="rect">
              <a:avLst/>
            </a:prstGeom>
            <a:noFill/>
          </p:spPr>
          <p:txBody>
            <a:bodyPr wrap="square" rtlCol="0">
              <a:spAutoFit/>
            </a:bodyPr>
            <a:lstStyle/>
            <a:p>
              <a:pPr algn="ctr"/>
              <a:r>
                <a:rPr lang="en-US" sz="1200">
                  <a:latin typeface="Segoe UI" panose="020B0502040204020203" pitchFamily="34" charset="0"/>
                  <a:cs typeface="Segoe UI" panose="020B0502040204020203" pitchFamily="34" charset="0"/>
                </a:rPr>
                <a:t>Iterative Adjustment</a:t>
              </a:r>
            </a:p>
          </p:txBody>
        </p:sp>
        <p:sp>
          <p:nvSpPr>
            <p:cNvPr id="24" name="TextBox 23">
              <a:extLst>
                <a:ext uri="{FF2B5EF4-FFF2-40B4-BE49-F238E27FC236}">
                  <a16:creationId xmlns:a16="http://schemas.microsoft.com/office/drawing/2014/main" id="{6CA97E98-6C8D-4096-C097-D30E87BF35D7}"/>
                </a:ext>
              </a:extLst>
            </p:cNvPr>
            <p:cNvSpPr txBox="1"/>
            <p:nvPr/>
          </p:nvSpPr>
          <p:spPr>
            <a:xfrm>
              <a:off x="8105678" y="915904"/>
              <a:ext cx="2085504" cy="276999"/>
            </a:xfrm>
            <a:prstGeom prst="rect">
              <a:avLst/>
            </a:prstGeom>
            <a:noFill/>
          </p:spPr>
          <p:txBody>
            <a:bodyPr wrap="square" rtlCol="0">
              <a:spAutoFit/>
            </a:bodyPr>
            <a:lstStyle/>
            <a:p>
              <a:pPr algn="ctr"/>
              <a:r>
                <a:rPr lang="en-US" sz="1200">
                  <a:latin typeface="Segoe UI" panose="020B0502040204020203" pitchFamily="34" charset="0"/>
                  <a:cs typeface="Segoe UI" panose="020B0502040204020203" pitchFamily="34" charset="0"/>
                </a:rPr>
                <a:t>Iterative Adjustment</a:t>
              </a:r>
            </a:p>
          </p:txBody>
        </p:sp>
        <p:cxnSp>
          <p:nvCxnSpPr>
            <p:cNvPr id="25" name="Straight Arrow Connector 24">
              <a:extLst>
                <a:ext uri="{FF2B5EF4-FFF2-40B4-BE49-F238E27FC236}">
                  <a16:creationId xmlns:a16="http://schemas.microsoft.com/office/drawing/2014/main" id="{1181367E-1DAA-B83D-BFFD-692D7A87764B}"/>
                </a:ext>
              </a:extLst>
            </p:cNvPr>
            <p:cNvCxnSpPr>
              <a:cxnSpLocks/>
            </p:cNvCxnSpPr>
            <p:nvPr/>
          </p:nvCxnSpPr>
          <p:spPr>
            <a:xfrm>
              <a:off x="3467100" y="3870975"/>
              <a:ext cx="8115300" cy="0"/>
            </a:xfrm>
            <a:prstGeom prst="straightConnector1">
              <a:avLst/>
            </a:prstGeom>
            <a:ln>
              <a:solidFill>
                <a:srgbClr val="2A446F"/>
              </a:solidFill>
              <a:headEnd w="lg" len="lg"/>
              <a:tailEnd type="triangle" w="lg"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9925FCD-08F1-11CE-3A93-5F33A0C95B54}"/>
                </a:ext>
              </a:extLst>
            </p:cNvPr>
            <p:cNvSpPr txBox="1"/>
            <p:nvPr/>
          </p:nvSpPr>
          <p:spPr>
            <a:xfrm>
              <a:off x="6419401" y="3920004"/>
              <a:ext cx="2159635" cy="434516"/>
            </a:xfrm>
            <a:prstGeom prst="rect">
              <a:avLst/>
            </a:prstGeom>
            <a:noFill/>
          </p:spPr>
          <p:txBody>
            <a:bodyPr wrap="square" rtlCol="0">
              <a:spAutoFit/>
            </a:bodyPr>
            <a:lstStyle/>
            <a:p>
              <a:pPr algn="ctr"/>
              <a:r>
                <a:rPr lang="en-US" sz="16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AI Transformation</a:t>
              </a:r>
              <a:endParaRPr lang="en-US" sz="1600">
                <a:latin typeface="Segoe UI" panose="020B0502040204020203" pitchFamily="34" charset="0"/>
                <a:cs typeface="Segoe UI" panose="020B0502040204020203" pitchFamily="34" charset="0"/>
              </a:endParaRPr>
            </a:p>
          </p:txBody>
        </p:sp>
      </p:grpSp>
      <p:sp>
        <p:nvSpPr>
          <p:cNvPr id="41" name="Rectangle 40">
            <a:extLst>
              <a:ext uri="{FF2B5EF4-FFF2-40B4-BE49-F238E27FC236}">
                <a16:creationId xmlns:a16="http://schemas.microsoft.com/office/drawing/2014/main" id="{F13BB789-5927-E6DF-2695-07B2241539D0}"/>
              </a:ext>
              <a:ext uri="{C183D7F6-B498-43B3-948B-1728B52AA6E4}">
                <adec:decorative xmlns:adec="http://schemas.microsoft.com/office/drawing/2017/decorative" val="1"/>
              </a:ext>
            </a:extLst>
          </p:cNvPr>
          <p:cNvSpPr/>
          <p:nvPr/>
        </p:nvSpPr>
        <p:spPr>
          <a:xfrm>
            <a:off x="3500084" y="4958784"/>
            <a:ext cx="2595916" cy="1593811"/>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AC92CAF-82BB-C7A0-A5D0-343DFC401E85}"/>
              </a:ext>
              <a:ext uri="{C183D7F6-B498-43B3-948B-1728B52AA6E4}">
                <adec:decorative xmlns:adec="http://schemas.microsoft.com/office/drawing/2017/decorative" val="1"/>
              </a:ext>
            </a:extLst>
          </p:cNvPr>
          <p:cNvSpPr/>
          <p:nvPr/>
        </p:nvSpPr>
        <p:spPr>
          <a:xfrm>
            <a:off x="6289583" y="4958784"/>
            <a:ext cx="2671784" cy="1593811"/>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67D340C-EF1F-F08E-00E1-17F9D74A1E16}"/>
              </a:ext>
              <a:ext uri="{C183D7F6-B498-43B3-948B-1728B52AA6E4}">
                <adec:decorative xmlns:adec="http://schemas.microsoft.com/office/drawing/2017/decorative" val="1"/>
              </a:ext>
            </a:extLst>
          </p:cNvPr>
          <p:cNvSpPr/>
          <p:nvPr/>
        </p:nvSpPr>
        <p:spPr>
          <a:xfrm>
            <a:off x="9160104" y="4958784"/>
            <a:ext cx="2611766" cy="1593811"/>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00863FD-6B68-68C2-CD34-0E51F96A071A}"/>
              </a:ext>
            </a:extLst>
          </p:cNvPr>
          <p:cNvSpPr txBox="1"/>
          <p:nvPr/>
        </p:nvSpPr>
        <p:spPr>
          <a:xfrm>
            <a:off x="3572403" y="5017489"/>
            <a:ext cx="2253522" cy="1015663"/>
          </a:xfrm>
          <a:prstGeom prst="rect">
            <a:avLst/>
          </a:prstGeom>
          <a:noFill/>
        </p:spPr>
        <p:txBody>
          <a:bodyPr wrap="square" rtlCol="0">
            <a:spAutoFit/>
          </a:bodyPr>
          <a:lstStyle/>
          <a:p>
            <a:r>
              <a:rPr lang="en-US" sz="30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1.6x </a:t>
            </a:r>
            <a:br>
              <a:rPr lang="en-US" sz="16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br>
            <a:r>
              <a:rPr lang="en-US" sz="1400" spc="-80">
                <a:solidFill>
                  <a:srgbClr val="2A446F"/>
                </a:solidFill>
                <a:latin typeface="Segoe UI" panose="020B0502040204020203" pitchFamily="34" charset="0"/>
                <a:cs typeface="Segoe UI" panose="020B0502040204020203" pitchFamily="34" charset="0"/>
              </a:rPr>
              <a:t>as likely to feel included on decisions</a:t>
            </a:r>
          </a:p>
        </p:txBody>
      </p:sp>
      <p:sp>
        <p:nvSpPr>
          <p:cNvPr id="45" name="TextBox 44">
            <a:extLst>
              <a:ext uri="{FF2B5EF4-FFF2-40B4-BE49-F238E27FC236}">
                <a16:creationId xmlns:a16="http://schemas.microsoft.com/office/drawing/2014/main" id="{399F1FAB-21E9-1B14-29D8-A7B54E759653}"/>
              </a:ext>
            </a:extLst>
          </p:cNvPr>
          <p:cNvSpPr txBox="1"/>
          <p:nvPr/>
        </p:nvSpPr>
        <p:spPr>
          <a:xfrm>
            <a:off x="6370604" y="5003766"/>
            <a:ext cx="2464770" cy="984885"/>
          </a:xfrm>
          <a:prstGeom prst="rect">
            <a:avLst/>
          </a:prstGeom>
          <a:noFill/>
        </p:spPr>
        <p:txBody>
          <a:bodyPr wrap="square" rtlCol="0">
            <a:spAutoFit/>
          </a:bodyPr>
          <a:lstStyle/>
          <a:p>
            <a:r>
              <a:rPr lang="en-US" sz="30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t>1.5x </a:t>
            </a:r>
            <a:br>
              <a:rPr lang="en-US" sz="1600" b="1" spc="-80">
                <a:gradFill>
                  <a:gsLst>
                    <a:gs pos="0">
                      <a:srgbClr val="2A446F"/>
                    </a:gs>
                    <a:gs pos="100000">
                      <a:srgbClr val="007ADF"/>
                    </a:gs>
                  </a:gsLst>
                  <a:lin ang="5400000" scaled="1"/>
                </a:gradFill>
                <a:latin typeface="Segoe UI Semibold" panose="020B0502040204020203" pitchFamily="34" charset="0"/>
                <a:cs typeface="Segoe UI Semibold" panose="020B0502040204020203" pitchFamily="34" charset="0"/>
              </a:rPr>
            </a:br>
            <a:r>
              <a:rPr lang="en-US" sz="1400" spc="-80">
                <a:solidFill>
                  <a:srgbClr val="2A446F"/>
                </a:solidFill>
                <a:latin typeface="Segoe UI" panose="020B0502040204020203" pitchFamily="34" charset="0"/>
                <a:cs typeface="Segoe UI" panose="020B0502040204020203" pitchFamily="34" charset="0"/>
              </a:rPr>
              <a:t>as likely to say management is receptive to feedback</a:t>
            </a:r>
            <a:endParaRPr lang="en-US" sz="1400">
              <a:solidFill>
                <a:srgbClr val="2A446F"/>
              </a:solidFill>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919E5312-73A6-F7A7-D599-8F2583892ABB}"/>
              </a:ext>
            </a:extLst>
          </p:cNvPr>
          <p:cNvSpPr txBox="1"/>
          <p:nvPr/>
        </p:nvSpPr>
        <p:spPr>
          <a:xfrm>
            <a:off x="9227694" y="5003766"/>
            <a:ext cx="2452535" cy="1415772"/>
          </a:xfrm>
          <a:prstGeom prst="rect">
            <a:avLst/>
          </a:prstGeom>
          <a:noFill/>
        </p:spPr>
        <p:txBody>
          <a:bodyPr wrap="square" lIns="91440" tIns="45720" rIns="91440" bIns="45720" rtlCol="0" anchor="t">
            <a:spAutoFit/>
          </a:bodyPr>
          <a:lstStyle/>
          <a:p>
            <a:r>
              <a:rPr lang="en-US" sz="3000" b="1" spc="-80">
                <a:gradFill>
                  <a:gsLst>
                    <a:gs pos="0">
                      <a:srgbClr val="2A446F"/>
                    </a:gs>
                    <a:gs pos="100000">
                      <a:srgbClr val="007ADF"/>
                    </a:gs>
                  </a:gsLst>
                  <a:lin ang="5400000" scaled="1"/>
                </a:gradFill>
                <a:latin typeface="Segoe UI Semibold"/>
                <a:cs typeface="Segoe UI Semibold"/>
              </a:rPr>
              <a:t>1.5x </a:t>
            </a:r>
            <a:br>
              <a:rPr lang="en-US" sz="1600" b="1" spc="-80">
                <a:latin typeface="Segoe UI Semibold" panose="020B0502040204020203" pitchFamily="34" charset="0"/>
                <a:cs typeface="Segoe UI Semibold" panose="020B0502040204020203" pitchFamily="34" charset="0"/>
              </a:rPr>
            </a:br>
            <a:r>
              <a:rPr lang="en-US" sz="1400" spc="-80">
                <a:solidFill>
                  <a:srgbClr val="2A446F"/>
                </a:solidFill>
                <a:latin typeface="Segoe UI"/>
                <a:cs typeface="Segoe UI"/>
              </a:rPr>
              <a:t>as likely to say they are able to </a:t>
            </a:r>
            <a:br>
              <a:rPr lang="en-US" sz="1400" spc="-80">
                <a:latin typeface="Segoe UI" panose="020B0502040204020203" pitchFamily="34" charset="0"/>
                <a:cs typeface="Segoe UI" panose="020B0502040204020203" pitchFamily="34" charset="0"/>
              </a:rPr>
            </a:br>
            <a:r>
              <a:rPr lang="en-US" sz="1400" spc="-80">
                <a:solidFill>
                  <a:srgbClr val="2A446F"/>
                </a:solidFill>
                <a:latin typeface="Segoe UI"/>
                <a:cs typeface="Segoe UI"/>
              </a:rPr>
              <a:t>practice and explore how the </a:t>
            </a:r>
            <a:br>
              <a:rPr lang="en-US" sz="1400" spc="-80">
                <a:latin typeface="Segoe UI" panose="020B0502040204020203" pitchFamily="34" charset="0"/>
                <a:cs typeface="Segoe UI" panose="020B0502040204020203" pitchFamily="34" charset="0"/>
              </a:rPr>
            </a:br>
            <a:r>
              <a:rPr lang="en-US" sz="1400" spc="-80">
                <a:solidFill>
                  <a:srgbClr val="2A446F"/>
                </a:solidFill>
                <a:latin typeface="Segoe UI"/>
                <a:cs typeface="Segoe UI"/>
              </a:rPr>
              <a:t>change impacts them and </a:t>
            </a:r>
            <a:br>
              <a:rPr lang="en-US" sz="1400" spc="-80">
                <a:solidFill>
                  <a:srgbClr val="2A446F"/>
                </a:solidFill>
                <a:latin typeface="Segoe UI"/>
                <a:cs typeface="Segoe UI"/>
              </a:rPr>
            </a:br>
            <a:r>
              <a:rPr lang="en-US" sz="1400" spc="-80">
                <a:solidFill>
                  <a:srgbClr val="2A446F"/>
                </a:solidFill>
                <a:latin typeface="Segoe UI"/>
                <a:cs typeface="Segoe UI"/>
              </a:rPr>
              <a:t>their work</a:t>
            </a:r>
          </a:p>
        </p:txBody>
      </p:sp>
      <p:sp>
        <p:nvSpPr>
          <p:cNvPr id="9" name="Rounded Rectangle 8">
            <a:extLst>
              <a:ext uri="{FF2B5EF4-FFF2-40B4-BE49-F238E27FC236}">
                <a16:creationId xmlns:a16="http://schemas.microsoft.com/office/drawing/2014/main" id="{9E4AAB3B-A518-9572-4CDD-886E2665A5F6}"/>
              </a:ext>
              <a:ext uri="{C183D7F6-B498-43B3-948B-1728B52AA6E4}">
                <adec:decorative xmlns:adec="http://schemas.microsoft.com/office/drawing/2017/decorative" val="1"/>
              </a:ext>
            </a:extLst>
          </p:cNvPr>
          <p:cNvSpPr/>
          <p:nvPr/>
        </p:nvSpPr>
        <p:spPr>
          <a:xfrm>
            <a:off x="614283" y="1510284"/>
            <a:ext cx="1383379" cy="283574"/>
          </a:xfrm>
          <a:prstGeom prst="roundRect">
            <a:avLst>
              <a:gd name="adj" fmla="val 50000"/>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ADF"/>
              </a:solidFill>
            </a:endParaRPr>
          </a:p>
        </p:txBody>
      </p:sp>
      <p:sp>
        <p:nvSpPr>
          <p:cNvPr id="12" name="TextBox 11">
            <a:extLst>
              <a:ext uri="{FF2B5EF4-FFF2-40B4-BE49-F238E27FC236}">
                <a16:creationId xmlns:a16="http://schemas.microsoft.com/office/drawing/2014/main" id="{36B46F75-02CC-CBD3-0E12-22349A676CD3}"/>
              </a:ext>
            </a:extLst>
          </p:cNvPr>
          <p:cNvSpPr txBox="1"/>
          <p:nvPr/>
        </p:nvSpPr>
        <p:spPr>
          <a:xfrm>
            <a:off x="574156" y="1521417"/>
            <a:ext cx="1225295" cy="261610"/>
          </a:xfrm>
          <a:prstGeom prst="rect">
            <a:avLst/>
          </a:prstGeom>
          <a:noFill/>
        </p:spPr>
        <p:txBody>
          <a:bodyPr wrap="square">
            <a:spAutoFit/>
          </a:bodyPr>
          <a:lstStyle/>
          <a:p>
            <a:pPr algn="ctr"/>
            <a:r>
              <a:rPr lang="en-US" sz="1100">
                <a:solidFill>
                  <a:schemeClr val="bg1"/>
                </a:solidFill>
                <a:latin typeface="Segoe UI" panose="020B0502040204020203" pitchFamily="34" charset="0"/>
                <a:cs typeface="Segoe UI" panose="020B0502040204020203" pitchFamily="34" charset="0"/>
              </a:rPr>
              <a:t>AGILE CHANGE</a:t>
            </a:r>
          </a:p>
        </p:txBody>
      </p:sp>
      <p:pic>
        <p:nvPicPr>
          <p:cNvPr id="50" name="Graphic 49">
            <a:extLst>
              <a:ext uri="{FF2B5EF4-FFF2-40B4-BE49-F238E27FC236}">
                <a16:creationId xmlns:a16="http://schemas.microsoft.com/office/drawing/2014/main" id="{8D8C5CB7-0E8B-AFB3-0F0B-8C401CF767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15794" y="1560355"/>
            <a:ext cx="181534" cy="200313"/>
          </a:xfrm>
          <a:prstGeom prst="rect">
            <a:avLst/>
          </a:prstGeom>
        </p:spPr>
      </p:pic>
      <p:sp>
        <p:nvSpPr>
          <p:cNvPr id="14" name="TextBox 13">
            <a:extLst>
              <a:ext uri="{FF2B5EF4-FFF2-40B4-BE49-F238E27FC236}">
                <a16:creationId xmlns:a16="http://schemas.microsoft.com/office/drawing/2014/main" id="{B16A5F72-6E24-32B2-6228-D7E0B9D6B0C1}"/>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What HPOs Teach Us about AI Readiness</a:t>
            </a:r>
          </a:p>
        </p:txBody>
      </p:sp>
      <p:sp>
        <p:nvSpPr>
          <p:cNvPr id="20" name="Slide Number Placeholder 6">
            <a:extLst>
              <a:ext uri="{FF2B5EF4-FFF2-40B4-BE49-F238E27FC236}">
                <a16:creationId xmlns:a16="http://schemas.microsoft.com/office/drawing/2014/main" id="{139FC805-24A4-6A3F-F29C-3919F286BBC9}"/>
              </a:ext>
            </a:extLst>
          </p:cNvPr>
          <p:cNvSpPr>
            <a:spLocks noGrp="1"/>
          </p:cNvSpPr>
          <p:nvPr>
            <p:ph type="sldNum" sz="quarter" idx="12"/>
          </p:nvPr>
        </p:nvSpPr>
        <p:spPr>
          <a:xfrm>
            <a:off x="8930640" y="457517"/>
            <a:ext cx="2743200" cy="365125"/>
          </a:xfrm>
        </p:spPr>
        <p:txBody>
          <a:bodyPr/>
          <a:lstStyle/>
          <a:p>
            <a:fld id="{9F885352-FFE4-5947-BFDD-2B2DA9692869}" type="slidenum">
              <a:rPr lang="en-US" smtClean="0"/>
              <a:t>18</a:t>
            </a:fld>
            <a:endParaRPr lang="en-US"/>
          </a:p>
        </p:txBody>
      </p:sp>
      <p:sp>
        <p:nvSpPr>
          <p:cNvPr id="3" name="TextBox 2">
            <a:extLst>
              <a:ext uri="{FF2B5EF4-FFF2-40B4-BE49-F238E27FC236}">
                <a16:creationId xmlns:a16="http://schemas.microsoft.com/office/drawing/2014/main" id="{05E9BE36-9E30-D02B-B377-E58E36DD7533}"/>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304844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BDD8C-C83A-88F7-ED64-108FD074CA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07D3BE-99A6-0CAF-CD66-2A19D271722B}"/>
              </a:ext>
            </a:extLst>
          </p:cNvPr>
          <p:cNvSpPr>
            <a:spLocks noGrp="1"/>
          </p:cNvSpPr>
          <p:nvPr>
            <p:ph type="title"/>
          </p:nvPr>
        </p:nvSpPr>
        <p:spPr/>
        <p:txBody>
          <a:bodyPr vert="horz" lIns="91440" tIns="45720" rIns="91440" bIns="45720" rtlCol="0" anchor="ctr">
            <a:noAutofit/>
          </a:bodyPr>
          <a:lstStyle/>
          <a:p>
            <a:r>
              <a:rPr lang="en-US" sz="2800" dirty="0">
                <a:latin typeface="Segoe UI"/>
                <a:cs typeface="Segoe UI"/>
              </a:rPr>
              <a:t>AI transformation requires new ways of understanding work </a:t>
            </a:r>
            <a:br>
              <a:rPr lang="en-US" sz="2800" dirty="0">
                <a:latin typeface="Segoe UI"/>
                <a:cs typeface="Segoe UI"/>
              </a:rPr>
            </a:br>
            <a:r>
              <a:rPr lang="en-US" sz="2800" dirty="0">
                <a:latin typeface="Segoe UI"/>
                <a:cs typeface="Segoe UI"/>
              </a:rPr>
              <a:t>and measuring business outcomes</a:t>
            </a:r>
            <a:endParaRPr lang="en-US" sz="2800" dirty="0"/>
          </a:p>
        </p:txBody>
      </p:sp>
      <p:pic>
        <p:nvPicPr>
          <p:cNvPr id="2" name="Content Placeholder 1" descr="A screenshot of a screen&#10;&#10;AI-generated content may be incorrect.">
            <a:extLst>
              <a:ext uri="{FF2B5EF4-FFF2-40B4-BE49-F238E27FC236}">
                <a16:creationId xmlns:a16="http://schemas.microsoft.com/office/drawing/2014/main" id="{69892EAC-F3D8-0E43-1247-A84E0CA3838C}"/>
              </a:ext>
            </a:extLst>
          </p:cNvPr>
          <p:cNvPicPr>
            <a:picLocks noGrp="1" noChangeAspect="1"/>
          </p:cNvPicPr>
          <p:nvPr>
            <p:ph idx="1"/>
          </p:nvPr>
        </p:nvPicPr>
        <p:blipFill>
          <a:blip r:embed="rId3"/>
          <a:stretch>
            <a:fillRect/>
          </a:stretch>
        </p:blipFill>
        <p:spPr>
          <a:xfrm>
            <a:off x="659217" y="1612960"/>
            <a:ext cx="11025681" cy="4470339"/>
          </a:xfrm>
        </p:spPr>
      </p:pic>
    </p:spTree>
    <p:extLst>
      <p:ext uri="{BB962C8B-B14F-4D97-AF65-F5344CB8AC3E}">
        <p14:creationId xmlns:p14="http://schemas.microsoft.com/office/powerpoint/2010/main" val="237454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414123-B425-93B6-9BF2-353BEF0B6361}"/>
              </a:ext>
            </a:extLst>
          </p:cNvPr>
          <p:cNvSpPr txBox="1">
            <a:spLocks noGrp="1"/>
          </p:cNvSpPr>
          <p:nvPr>
            <p:ph type="title" idx="4294967295"/>
          </p:nvPr>
        </p:nvSpPr>
        <p:spPr>
          <a:xfrm>
            <a:off x="332828" y="2042566"/>
            <a:ext cx="4946650" cy="1708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4000" b="0" i="0" u="none" strike="noStrike" kern="1200" cap="none" spc="-80" normalizeH="0" baseline="0" noProof="0">
                <a:ln>
                  <a:noFill/>
                </a:ln>
                <a:solidFill>
                  <a:srgbClr val="463668"/>
                </a:solidFill>
                <a:effectLst/>
                <a:uLnTx/>
                <a:uFillTx/>
                <a:latin typeface="Segoe UI Semilight" panose="020B0402040204020203" pitchFamily="34" charset="0"/>
                <a:ea typeface="+mn-ea"/>
                <a:cs typeface="Segoe UI Semilight" panose="020B0402040204020203" pitchFamily="34" charset="0"/>
              </a:rPr>
              <a:t>The Opportunity </a:t>
            </a:r>
            <a:br>
              <a:rPr kumimoji="0" lang="en-US" sz="4000" b="0" i="0" u="none" strike="noStrike" kern="1200" cap="none" spc="-80" normalizeH="0" baseline="0" noProof="0">
                <a:ln>
                  <a:noFill/>
                </a:ln>
                <a:solidFill>
                  <a:srgbClr val="463668"/>
                </a:solidFill>
                <a:effectLst/>
                <a:uLnTx/>
                <a:uFillTx/>
                <a:latin typeface="Segoe UI Semilight" panose="020B0402040204020203" pitchFamily="34" charset="0"/>
                <a:ea typeface="+mn-ea"/>
                <a:cs typeface="Segoe UI Semilight" panose="020B0402040204020203" pitchFamily="34" charset="0"/>
              </a:rPr>
            </a:br>
            <a:r>
              <a:rPr kumimoji="0" lang="en-US" sz="4000" b="0" i="0" u="none" strike="noStrike" kern="1200" cap="none" spc="-80" normalizeH="0" baseline="0" noProof="0">
                <a:ln>
                  <a:noFill/>
                </a:ln>
                <a:solidFill>
                  <a:srgbClr val="463668"/>
                </a:solidFill>
                <a:effectLst/>
                <a:uLnTx/>
                <a:uFillTx/>
                <a:latin typeface="Segoe UI Semilight" panose="020B0402040204020203" pitchFamily="34" charset="0"/>
                <a:ea typeface="+mn-ea"/>
                <a:cs typeface="Segoe UI Semilight" panose="020B0402040204020203" pitchFamily="34" charset="0"/>
              </a:rPr>
              <a:t>for Transformational Leadership</a:t>
            </a:r>
          </a:p>
        </p:txBody>
      </p:sp>
      <p:sp>
        <p:nvSpPr>
          <p:cNvPr id="7" name="Slide Number Placeholder 6">
            <a:extLst>
              <a:ext uri="{FF2B5EF4-FFF2-40B4-BE49-F238E27FC236}">
                <a16:creationId xmlns:a16="http://schemas.microsoft.com/office/drawing/2014/main" id="{2443EE4B-5B2A-BF29-7780-2B040E034A6D}"/>
              </a:ext>
            </a:extLst>
          </p:cNvPr>
          <p:cNvSpPr>
            <a:spLocks noGrp="1"/>
          </p:cNvSpPr>
          <p:nvPr>
            <p:ph type="sldNum" sz="quarter" idx="4294967295"/>
          </p:nvPr>
        </p:nvSpPr>
        <p:spPr>
          <a:xfrm>
            <a:off x="9448800" y="457200"/>
            <a:ext cx="2743200" cy="365125"/>
          </a:xfrm>
          <a:prstGeom prst="rect">
            <a:avLst/>
          </a:prstGeom>
        </p:spPr>
        <p:txBody>
          <a:bodyPr/>
          <a:lstStyle/>
          <a:p>
            <a:fld id="{9F885352-FFE4-5947-BFDD-2B2DA9692869}" type="slidenum">
              <a:rPr lang="en-US" smtClean="0"/>
              <a:t>20</a:t>
            </a:fld>
            <a:endParaRPr lang="en-US"/>
          </a:p>
        </p:txBody>
      </p:sp>
      <p:sp>
        <p:nvSpPr>
          <p:cNvPr id="5" name="TextBox 4">
            <a:extLst>
              <a:ext uri="{FF2B5EF4-FFF2-40B4-BE49-F238E27FC236}">
                <a16:creationId xmlns:a16="http://schemas.microsoft.com/office/drawing/2014/main" id="{4AD2D37C-64C5-B1C8-4FF1-46123C99F114}"/>
              </a:ext>
              <a:ext uri="{C183D7F6-B498-43B3-948B-1728B52AA6E4}">
                <adec:decorative xmlns:adec="http://schemas.microsoft.com/office/drawing/2017/decorative" val="1"/>
              </a:ext>
            </a:extLst>
          </p:cNvPr>
          <p:cNvSpPr txBox="1"/>
          <p:nvPr/>
        </p:nvSpPr>
        <p:spPr>
          <a:xfrm>
            <a:off x="14161477" y="5205046"/>
            <a:ext cx="184731" cy="369332"/>
          </a:xfrm>
          <a:prstGeom prst="rect">
            <a:avLst/>
          </a:prstGeom>
          <a:noFill/>
        </p:spPr>
        <p:txBody>
          <a:bodyPr wrap="none" rtlCol="0">
            <a:spAutoFit/>
          </a:bodyPr>
          <a:lstStyle/>
          <a:p>
            <a:endParaRPr lang="en-US"/>
          </a:p>
        </p:txBody>
      </p:sp>
      <p:sp>
        <p:nvSpPr>
          <p:cNvPr id="9" name="TextBox 8">
            <a:extLst>
              <a:ext uri="{FF2B5EF4-FFF2-40B4-BE49-F238E27FC236}">
                <a16:creationId xmlns:a16="http://schemas.microsoft.com/office/drawing/2014/main" id="{7B445F9E-B091-02C9-6444-AC81597D3827}"/>
              </a:ext>
            </a:extLst>
          </p:cNvPr>
          <p:cNvSpPr txBox="1"/>
          <p:nvPr/>
        </p:nvSpPr>
        <p:spPr>
          <a:xfrm>
            <a:off x="575462" y="3809348"/>
            <a:ext cx="2491829" cy="738664"/>
          </a:xfrm>
          <a:prstGeom prst="rect">
            <a:avLst/>
          </a:prstGeom>
          <a:noFill/>
        </p:spPr>
        <p:txBody>
          <a:bodyPr wrap="square" lIns="91440" tIns="45720" rIns="91440" bIns="45720" anchor="t">
            <a:spAutoFit/>
          </a:bodyPr>
          <a:lstStyle/>
          <a:p>
            <a:r>
              <a:rPr lang="en-US" sz="1050">
                <a:latin typeface="Segoe UI"/>
                <a:cs typeface="Segoe UI"/>
              </a:rPr>
              <a:t>​Working together with IT, HR leaders can use AI to reimagine the employee experience and drive organization-wide transformation.</a:t>
            </a:r>
          </a:p>
        </p:txBody>
      </p:sp>
      <p:sp>
        <p:nvSpPr>
          <p:cNvPr id="23" name="Oval 22">
            <a:extLst>
              <a:ext uri="{FF2B5EF4-FFF2-40B4-BE49-F238E27FC236}">
                <a16:creationId xmlns:a16="http://schemas.microsoft.com/office/drawing/2014/main" id="{0FECADDB-35C7-91E4-E130-AFEC4476FF1D}"/>
              </a:ext>
              <a:ext uri="{C183D7F6-B498-43B3-948B-1728B52AA6E4}">
                <adec:decorative xmlns:adec="http://schemas.microsoft.com/office/drawing/2017/decorative" val="1"/>
              </a:ext>
            </a:extLst>
          </p:cNvPr>
          <p:cNvSpPr>
            <a:spLocks/>
          </p:cNvSpPr>
          <p:nvPr/>
        </p:nvSpPr>
        <p:spPr>
          <a:xfrm rot="16200000">
            <a:off x="5396957" y="1582672"/>
            <a:ext cx="4114800" cy="4114800"/>
          </a:xfrm>
          <a:prstGeom prst="ellipse">
            <a:avLst/>
          </a:prstGeom>
          <a:gradFill>
            <a:gsLst>
              <a:gs pos="0">
                <a:srgbClr val="007ADF">
                  <a:alpha val="64597"/>
                </a:srgbClr>
              </a:gs>
              <a:gs pos="100000">
                <a:srgbClr val="007ADF">
                  <a:alpha val="0"/>
                </a:srgbClr>
              </a:gs>
            </a:gsLst>
            <a:lin ang="78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14B0F81-5EB0-443B-6358-5AA2CB30865A}"/>
              </a:ext>
              <a:ext uri="{C183D7F6-B498-43B3-948B-1728B52AA6E4}">
                <adec:decorative xmlns:adec="http://schemas.microsoft.com/office/drawing/2017/decorative" val="1"/>
              </a:ext>
            </a:extLst>
          </p:cNvPr>
          <p:cNvSpPr>
            <a:spLocks/>
          </p:cNvSpPr>
          <p:nvPr/>
        </p:nvSpPr>
        <p:spPr>
          <a:xfrm rot="16200000" flipV="1">
            <a:off x="7483534" y="1582672"/>
            <a:ext cx="4114800" cy="4114800"/>
          </a:xfrm>
          <a:prstGeom prst="ellipse">
            <a:avLst/>
          </a:prstGeom>
          <a:gradFill>
            <a:gsLst>
              <a:gs pos="0">
                <a:srgbClr val="49C5B1">
                  <a:alpha val="65000"/>
                </a:srgbClr>
              </a:gs>
              <a:gs pos="100000">
                <a:srgbClr val="49C5B1">
                  <a:alpha val="0"/>
                </a:srgbClr>
              </a:gs>
            </a:gsLst>
            <a:lin ang="78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9A3169-79F5-416F-38B8-45F59C3C780F}"/>
              </a:ext>
            </a:extLst>
          </p:cNvPr>
          <p:cNvSpPr txBox="1"/>
          <p:nvPr/>
        </p:nvSpPr>
        <p:spPr>
          <a:xfrm>
            <a:off x="5605500" y="2922082"/>
            <a:ext cx="1875963" cy="1744067"/>
          </a:xfrm>
          <a:prstGeom prst="rect">
            <a:avLst/>
          </a:prstGeom>
          <a:noFill/>
        </p:spPr>
        <p:txBody>
          <a:bodyPr wrap="square" lIns="91440" tIns="45720" rIns="91440" bIns="45720" rtlCol="0" anchor="t">
            <a:spAutoFit/>
          </a:bodyPr>
          <a:lstStyle/>
          <a:p>
            <a:pPr algn="ctr"/>
            <a:r>
              <a:rPr lang="en-US" sz="1600" b="1">
                <a:latin typeface="Segoe UI Semibold"/>
                <a:cs typeface="Segoe UI Semibold"/>
              </a:rPr>
              <a:t>Workforce Impact </a:t>
            </a:r>
            <a:endParaRPr lang="en-US">
              <a:cs typeface="Segoe UI"/>
            </a:endParaRPr>
          </a:p>
          <a:p>
            <a:pPr algn="ctr">
              <a:spcAft>
                <a:spcPts val="400"/>
              </a:spcAft>
            </a:pPr>
            <a:r>
              <a:rPr lang="en-US" sz="1300">
                <a:latin typeface="Segoe UI"/>
                <a:cs typeface="Segoe UI Semibold"/>
              </a:rPr>
              <a:t>Job design</a:t>
            </a:r>
          </a:p>
          <a:p>
            <a:pPr algn="ctr">
              <a:spcAft>
                <a:spcPts val="400"/>
              </a:spcAft>
            </a:pPr>
            <a:r>
              <a:rPr lang="en-US" sz="1300">
                <a:latin typeface="Segoe UI"/>
                <a:cs typeface="Segoe UI Semibold"/>
              </a:rPr>
              <a:t>Org design</a:t>
            </a:r>
          </a:p>
          <a:p>
            <a:pPr algn="ctr">
              <a:spcAft>
                <a:spcPts val="400"/>
              </a:spcAft>
            </a:pPr>
            <a:r>
              <a:rPr lang="en-US" sz="1300">
                <a:latin typeface="Segoe UI"/>
                <a:cs typeface="Segoe UI Semibold"/>
              </a:rPr>
              <a:t>Reskilling &amp; upskilling</a:t>
            </a:r>
          </a:p>
          <a:p>
            <a:pPr algn="ctr">
              <a:spcAft>
                <a:spcPts val="400"/>
              </a:spcAft>
            </a:pPr>
            <a:r>
              <a:rPr lang="en-US" sz="1300">
                <a:latin typeface="Segoe UI"/>
                <a:cs typeface="Segoe UI Semibold"/>
              </a:rPr>
              <a:t>Org change management</a:t>
            </a:r>
          </a:p>
          <a:p>
            <a:pPr algn="ctr">
              <a:spcAft>
                <a:spcPts val="400"/>
              </a:spcAft>
            </a:pPr>
            <a:r>
              <a:rPr lang="en-US" sz="1300">
                <a:latin typeface="Segoe UI"/>
                <a:cs typeface="Segoe UI Semibold"/>
              </a:rPr>
              <a:t>Learning culture</a:t>
            </a:r>
          </a:p>
        </p:txBody>
      </p:sp>
      <p:sp>
        <p:nvSpPr>
          <p:cNvPr id="26" name="TextBox 25">
            <a:extLst>
              <a:ext uri="{FF2B5EF4-FFF2-40B4-BE49-F238E27FC236}">
                <a16:creationId xmlns:a16="http://schemas.microsoft.com/office/drawing/2014/main" id="{AD360709-9F0A-93D9-A051-42FBE8E445EF}"/>
              </a:ext>
            </a:extLst>
          </p:cNvPr>
          <p:cNvSpPr txBox="1"/>
          <p:nvPr/>
        </p:nvSpPr>
        <p:spPr>
          <a:xfrm>
            <a:off x="9313515" y="2892501"/>
            <a:ext cx="2245214" cy="2292935"/>
          </a:xfrm>
          <a:prstGeom prst="rect">
            <a:avLst/>
          </a:prstGeom>
          <a:noFill/>
        </p:spPr>
        <p:txBody>
          <a:bodyPr wrap="square" lIns="91440" tIns="45720" rIns="91440" bIns="45720" rtlCol="0" anchor="t">
            <a:spAutoFit/>
          </a:bodyPr>
          <a:lstStyle/>
          <a:p>
            <a:pPr algn="ctr"/>
            <a:r>
              <a:rPr lang="en-US" sz="1600" b="1">
                <a:latin typeface="Segoe UI Semibold"/>
                <a:cs typeface="Segoe UI Semibold"/>
              </a:rPr>
              <a:t>Technology Adoption</a:t>
            </a:r>
            <a:endParaRPr lang="en-US"/>
          </a:p>
          <a:p>
            <a:pPr algn="ctr">
              <a:spcAft>
                <a:spcPts val="400"/>
              </a:spcAft>
            </a:pPr>
            <a:r>
              <a:rPr lang="en-US" sz="1300">
                <a:latin typeface="Segoe UI"/>
                <a:cs typeface="Segoe UI Semibold"/>
              </a:rPr>
              <a:t>Data security </a:t>
            </a:r>
          </a:p>
          <a:p>
            <a:pPr algn="ctr">
              <a:spcAft>
                <a:spcPts val="400"/>
              </a:spcAft>
            </a:pPr>
            <a:r>
              <a:rPr lang="en-US" sz="1300">
                <a:latin typeface="Segoe UI"/>
                <a:cs typeface="Segoe UI Semibold"/>
              </a:rPr>
              <a:t>Privacy</a:t>
            </a:r>
            <a:endParaRPr lang="en-US" sz="1300">
              <a:latin typeface="Segoe UI"/>
              <a:cs typeface="Segoe UI"/>
            </a:endParaRPr>
          </a:p>
          <a:p>
            <a:pPr algn="ctr">
              <a:spcAft>
                <a:spcPts val="400"/>
              </a:spcAft>
            </a:pPr>
            <a:r>
              <a:rPr lang="en-US" sz="1300">
                <a:latin typeface="Segoe UI"/>
                <a:cs typeface="Segoe UI Semibold"/>
              </a:rPr>
              <a:t>Tech readiness</a:t>
            </a:r>
          </a:p>
          <a:p>
            <a:pPr algn="ctr">
              <a:spcAft>
                <a:spcPts val="400"/>
              </a:spcAft>
            </a:pPr>
            <a:r>
              <a:rPr lang="en-US" sz="1300">
                <a:latin typeface="Segoe UI"/>
                <a:cs typeface="Segoe UI Semibold"/>
              </a:rPr>
              <a:t>Accessibility</a:t>
            </a:r>
          </a:p>
          <a:p>
            <a:pPr algn="ctr">
              <a:spcAft>
                <a:spcPts val="400"/>
              </a:spcAft>
            </a:pPr>
            <a:r>
              <a:rPr lang="en-US" sz="1300">
                <a:latin typeface="Segoe UI"/>
                <a:cs typeface="Segoe UI Semibold"/>
              </a:rPr>
              <a:t>Infrastructure</a:t>
            </a:r>
          </a:p>
          <a:p>
            <a:pPr algn="ctr">
              <a:spcAft>
                <a:spcPts val="400"/>
              </a:spcAft>
            </a:pPr>
            <a:r>
              <a:rPr lang="en-US" sz="1300">
                <a:latin typeface="Segoe UI"/>
                <a:cs typeface="Segoe UI Semibold"/>
              </a:rPr>
              <a:t>Tech change      management</a:t>
            </a:r>
          </a:p>
          <a:p>
            <a:pPr algn="ctr">
              <a:spcAft>
                <a:spcPts val="400"/>
              </a:spcAft>
            </a:pPr>
            <a:endParaRPr lang="en-US" sz="1600">
              <a:latin typeface="Segoe UI"/>
              <a:cs typeface="Segoe UI Semibold"/>
            </a:endParaRPr>
          </a:p>
        </p:txBody>
      </p:sp>
      <p:sp>
        <p:nvSpPr>
          <p:cNvPr id="27" name="TextBox 26">
            <a:extLst>
              <a:ext uri="{FF2B5EF4-FFF2-40B4-BE49-F238E27FC236}">
                <a16:creationId xmlns:a16="http://schemas.microsoft.com/office/drawing/2014/main" id="{591785D5-6C29-A507-ABCA-984B16DFFE81}"/>
              </a:ext>
            </a:extLst>
          </p:cNvPr>
          <p:cNvSpPr txBox="1"/>
          <p:nvPr/>
        </p:nvSpPr>
        <p:spPr>
          <a:xfrm>
            <a:off x="7482462" y="3283636"/>
            <a:ext cx="2026216" cy="1392689"/>
          </a:xfrm>
          <a:prstGeom prst="rect">
            <a:avLst/>
          </a:prstGeom>
          <a:noFill/>
        </p:spPr>
        <p:txBody>
          <a:bodyPr wrap="square" lIns="91440" tIns="45720" rIns="91440" bIns="45720" rtlCol="0" anchor="t">
            <a:spAutoFit/>
          </a:bodyPr>
          <a:lstStyle/>
          <a:p>
            <a:pPr algn="ctr">
              <a:spcAft>
                <a:spcPts val="500"/>
              </a:spcAft>
            </a:pPr>
            <a:r>
              <a:rPr lang="en-US" sz="1200">
                <a:latin typeface="Segoe UI"/>
                <a:cs typeface="Segoe UI Semibold"/>
              </a:rPr>
              <a:t>Success metrics</a:t>
            </a:r>
          </a:p>
          <a:p>
            <a:pPr algn="ctr">
              <a:spcAft>
                <a:spcPts val="500"/>
              </a:spcAft>
            </a:pPr>
            <a:r>
              <a:rPr lang="en-US" sz="1200">
                <a:latin typeface="Segoe UI"/>
                <a:cs typeface="Segoe UI Semibold"/>
              </a:rPr>
              <a:t>Responsible AI use-cases</a:t>
            </a:r>
          </a:p>
          <a:p>
            <a:pPr algn="ctr">
              <a:spcAft>
                <a:spcPts val="500"/>
              </a:spcAft>
            </a:pPr>
            <a:r>
              <a:rPr lang="en-US" sz="1200">
                <a:latin typeface="Segoe UI"/>
                <a:cs typeface="Segoe UI Semibold"/>
              </a:rPr>
              <a:t>Where to automate vs. augment</a:t>
            </a:r>
          </a:p>
          <a:p>
            <a:pPr algn="ctr">
              <a:spcAft>
                <a:spcPts val="500"/>
              </a:spcAft>
            </a:pPr>
            <a:r>
              <a:rPr lang="en-US" sz="1200">
                <a:latin typeface="Segoe UI"/>
                <a:cs typeface="Segoe UI Semibold"/>
              </a:rPr>
              <a:t>Holistic change management</a:t>
            </a:r>
            <a:endParaRPr lang="en-US" sz="1200">
              <a:cs typeface="Segoe UI Semibold"/>
            </a:endParaRPr>
          </a:p>
        </p:txBody>
      </p:sp>
      <p:sp>
        <p:nvSpPr>
          <p:cNvPr id="28" name="Oval 27">
            <a:extLst>
              <a:ext uri="{FF2B5EF4-FFF2-40B4-BE49-F238E27FC236}">
                <a16:creationId xmlns:a16="http://schemas.microsoft.com/office/drawing/2014/main" id="{2C2C2EAA-DB1E-8FAF-38DF-93B4AB70416A}"/>
              </a:ext>
              <a:ext uri="{C183D7F6-B498-43B3-948B-1728B52AA6E4}">
                <adec:decorative xmlns:adec="http://schemas.microsoft.com/office/drawing/2017/decorative" val="1"/>
              </a:ext>
            </a:extLst>
          </p:cNvPr>
          <p:cNvSpPr>
            <a:spLocks/>
          </p:cNvSpPr>
          <p:nvPr/>
        </p:nvSpPr>
        <p:spPr>
          <a:xfrm rot="16200000">
            <a:off x="5394959" y="1582672"/>
            <a:ext cx="4114800" cy="41148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rminator 16">
            <a:extLst>
              <a:ext uri="{FF2B5EF4-FFF2-40B4-BE49-F238E27FC236}">
                <a16:creationId xmlns:a16="http://schemas.microsoft.com/office/drawing/2014/main" id="{DEA8DEAF-F4D5-21CA-E4E5-977C56C91B80}"/>
              </a:ext>
            </a:extLst>
          </p:cNvPr>
          <p:cNvSpPr/>
          <p:nvPr/>
        </p:nvSpPr>
        <p:spPr>
          <a:xfrm>
            <a:off x="5969087" y="1841527"/>
            <a:ext cx="1263316" cy="416894"/>
          </a:xfrm>
          <a:prstGeom prst="flowChartTerminator">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Segoe UI Semibold" panose="020B0502040204020203" pitchFamily="34" charset="0"/>
                <a:cs typeface="Segoe UI Semibold" panose="020B0502040204020203" pitchFamily="34" charset="0"/>
              </a:rPr>
              <a:t>   HR</a:t>
            </a:r>
          </a:p>
        </p:txBody>
      </p:sp>
      <p:sp>
        <p:nvSpPr>
          <p:cNvPr id="30" name="Oval 29">
            <a:extLst>
              <a:ext uri="{FF2B5EF4-FFF2-40B4-BE49-F238E27FC236}">
                <a16:creationId xmlns:a16="http://schemas.microsoft.com/office/drawing/2014/main" id="{273F847E-2F56-475D-2D03-837A2BC5B29A}"/>
              </a:ext>
              <a:ext uri="{C183D7F6-B498-43B3-948B-1728B52AA6E4}">
                <adec:decorative xmlns:adec="http://schemas.microsoft.com/office/drawing/2017/decorative" val="1"/>
              </a:ext>
            </a:extLst>
          </p:cNvPr>
          <p:cNvSpPr/>
          <p:nvPr/>
        </p:nvSpPr>
        <p:spPr>
          <a:xfrm>
            <a:off x="5283244" y="1565278"/>
            <a:ext cx="965669" cy="965669"/>
          </a:xfrm>
          <a:prstGeom prst="ellipse">
            <a:avLst/>
          </a:prstGeom>
          <a:solidFill>
            <a:srgbClr val="007ADF"/>
          </a:solidFill>
          <a:ln>
            <a:solidFill>
              <a:schemeClr val="bg1"/>
            </a:solidFill>
          </a:ln>
          <a:effectLst>
            <a:outerShdw blurRad="63500" sx="102000" sy="102000" algn="c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429E20A-D005-4148-A16A-ED3715DD209A}"/>
              </a:ext>
              <a:ext uri="{C183D7F6-B498-43B3-948B-1728B52AA6E4}">
                <adec:decorative xmlns:adec="http://schemas.microsoft.com/office/drawing/2017/decorative" val="1"/>
              </a:ext>
            </a:extLst>
          </p:cNvPr>
          <p:cNvSpPr/>
          <p:nvPr/>
        </p:nvSpPr>
        <p:spPr>
          <a:xfrm>
            <a:off x="5575745" y="1759387"/>
            <a:ext cx="380665" cy="38066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18">
            <a:extLst>
              <a:ext uri="{FF2B5EF4-FFF2-40B4-BE49-F238E27FC236}">
                <a16:creationId xmlns:a16="http://schemas.microsoft.com/office/drawing/2014/main" id="{B3B1D283-3247-8BAB-CC15-75219070384B}"/>
              </a:ext>
              <a:ext uri="{C183D7F6-B498-43B3-948B-1728B52AA6E4}">
                <adec:decorative xmlns:adec="http://schemas.microsoft.com/office/drawing/2017/decorative" val="1"/>
              </a:ext>
            </a:extLst>
          </p:cNvPr>
          <p:cNvSpPr/>
          <p:nvPr/>
        </p:nvSpPr>
        <p:spPr>
          <a:xfrm>
            <a:off x="5471565" y="2203081"/>
            <a:ext cx="587547" cy="327866"/>
          </a:xfrm>
          <a:custGeom>
            <a:avLst/>
            <a:gdLst>
              <a:gd name="connsiteX0" fmla="*/ 291419 w 587547"/>
              <a:gd name="connsiteY0" fmla="*/ 0 h 327866"/>
              <a:gd name="connsiteX1" fmla="*/ 573065 w 587547"/>
              <a:gd name="connsiteY1" fmla="*/ 186688 h 327866"/>
              <a:gd name="connsiteX2" fmla="*/ 587547 w 587547"/>
              <a:gd name="connsiteY2" fmla="*/ 233339 h 327866"/>
              <a:gd name="connsiteX3" fmla="*/ 572923 w 587547"/>
              <a:gd name="connsiteY3" fmla="*/ 245405 h 327866"/>
              <a:gd name="connsiteX4" fmla="*/ 302965 w 587547"/>
              <a:gd name="connsiteY4" fmla="*/ 327866 h 327866"/>
              <a:gd name="connsiteX5" fmla="*/ 33008 w 587547"/>
              <a:gd name="connsiteY5" fmla="*/ 245405 h 327866"/>
              <a:gd name="connsiteX6" fmla="*/ 0 w 587547"/>
              <a:gd name="connsiteY6" fmla="*/ 218171 h 327866"/>
              <a:gd name="connsiteX7" fmla="*/ 9773 w 587547"/>
              <a:gd name="connsiteY7" fmla="*/ 186688 h 327866"/>
              <a:gd name="connsiteX8" fmla="*/ 291419 w 587547"/>
              <a:gd name="connsiteY8" fmla="*/ 0 h 3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547" h="327866">
                <a:moveTo>
                  <a:pt x="291419" y="0"/>
                </a:moveTo>
                <a:cubicBezTo>
                  <a:pt x="418030" y="0"/>
                  <a:pt x="526663" y="76979"/>
                  <a:pt x="573065" y="186688"/>
                </a:cubicBezTo>
                <a:lnTo>
                  <a:pt x="587547" y="233339"/>
                </a:lnTo>
                <a:lnTo>
                  <a:pt x="572923" y="245405"/>
                </a:lnTo>
                <a:cubicBezTo>
                  <a:pt x="495862" y="297467"/>
                  <a:pt x="402964" y="327866"/>
                  <a:pt x="302965" y="327866"/>
                </a:cubicBezTo>
                <a:cubicBezTo>
                  <a:pt x="202967" y="327866"/>
                  <a:pt x="110069" y="297467"/>
                  <a:pt x="33008" y="245405"/>
                </a:cubicBezTo>
                <a:lnTo>
                  <a:pt x="0" y="218171"/>
                </a:lnTo>
                <a:lnTo>
                  <a:pt x="9773" y="186688"/>
                </a:lnTo>
                <a:cubicBezTo>
                  <a:pt x="56176" y="76979"/>
                  <a:pt x="164808" y="0"/>
                  <a:pt x="291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rminator 17">
            <a:extLst>
              <a:ext uri="{FF2B5EF4-FFF2-40B4-BE49-F238E27FC236}">
                <a16:creationId xmlns:a16="http://schemas.microsoft.com/office/drawing/2014/main" id="{5C74D165-EB82-6B0A-63A3-D5CF23E36435}"/>
              </a:ext>
            </a:extLst>
          </p:cNvPr>
          <p:cNvSpPr/>
          <p:nvPr/>
        </p:nvSpPr>
        <p:spPr>
          <a:xfrm>
            <a:off x="9763343" y="1841527"/>
            <a:ext cx="1263316" cy="416894"/>
          </a:xfrm>
          <a:prstGeom prst="flowChartTerminator">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Segoe UI Semibold" panose="020B0502040204020203" pitchFamily="34" charset="0"/>
                <a:cs typeface="Segoe UI Semibold" panose="020B0502040204020203" pitchFamily="34" charset="0"/>
              </a:rPr>
              <a:t>IT</a:t>
            </a:r>
          </a:p>
        </p:txBody>
      </p:sp>
      <p:sp>
        <p:nvSpPr>
          <p:cNvPr id="34" name="Oval 33">
            <a:extLst>
              <a:ext uri="{FF2B5EF4-FFF2-40B4-BE49-F238E27FC236}">
                <a16:creationId xmlns:a16="http://schemas.microsoft.com/office/drawing/2014/main" id="{53C4B52E-C895-26AC-36A4-8EC973119AA6}"/>
              </a:ext>
              <a:ext uri="{C183D7F6-B498-43B3-948B-1728B52AA6E4}">
                <adec:decorative xmlns:adec="http://schemas.microsoft.com/office/drawing/2017/decorative" val="1"/>
              </a:ext>
            </a:extLst>
          </p:cNvPr>
          <p:cNvSpPr/>
          <p:nvPr/>
        </p:nvSpPr>
        <p:spPr>
          <a:xfrm>
            <a:off x="10767686" y="1565278"/>
            <a:ext cx="965669" cy="965669"/>
          </a:xfrm>
          <a:prstGeom prst="ellipse">
            <a:avLst/>
          </a:prstGeom>
          <a:solidFill>
            <a:srgbClr val="49C5B1"/>
          </a:solidFill>
          <a:ln>
            <a:solidFill>
              <a:schemeClr val="bg1"/>
            </a:solidFill>
          </a:ln>
          <a:effectLst>
            <a:outerShdw blurRad="63500" sx="102000" sy="102000" algn="ctr" rotWithShape="0">
              <a:prstClr val="black">
                <a:alpha val="18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3FD0CE7-8241-B872-9860-A6082EBBED19}"/>
              </a:ext>
              <a:ext uri="{C183D7F6-B498-43B3-948B-1728B52AA6E4}">
                <adec:decorative xmlns:adec="http://schemas.microsoft.com/office/drawing/2017/decorative" val="1"/>
              </a:ext>
            </a:extLst>
          </p:cNvPr>
          <p:cNvSpPr/>
          <p:nvPr/>
        </p:nvSpPr>
        <p:spPr>
          <a:xfrm>
            <a:off x="11060187" y="1759387"/>
            <a:ext cx="380665" cy="38066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21">
            <a:extLst>
              <a:ext uri="{FF2B5EF4-FFF2-40B4-BE49-F238E27FC236}">
                <a16:creationId xmlns:a16="http://schemas.microsoft.com/office/drawing/2014/main" id="{EF9F458B-D74D-4599-61B0-07A25B77F87F}"/>
              </a:ext>
              <a:ext uri="{C183D7F6-B498-43B3-948B-1728B52AA6E4}">
                <adec:decorative xmlns:adec="http://schemas.microsoft.com/office/drawing/2017/decorative" val="1"/>
              </a:ext>
            </a:extLst>
          </p:cNvPr>
          <p:cNvSpPr/>
          <p:nvPr/>
        </p:nvSpPr>
        <p:spPr>
          <a:xfrm>
            <a:off x="10956007" y="2203081"/>
            <a:ext cx="587547" cy="327866"/>
          </a:xfrm>
          <a:custGeom>
            <a:avLst/>
            <a:gdLst>
              <a:gd name="connsiteX0" fmla="*/ 291419 w 587547"/>
              <a:gd name="connsiteY0" fmla="*/ 0 h 327866"/>
              <a:gd name="connsiteX1" fmla="*/ 573065 w 587547"/>
              <a:gd name="connsiteY1" fmla="*/ 186688 h 327866"/>
              <a:gd name="connsiteX2" fmla="*/ 587547 w 587547"/>
              <a:gd name="connsiteY2" fmla="*/ 233339 h 327866"/>
              <a:gd name="connsiteX3" fmla="*/ 572923 w 587547"/>
              <a:gd name="connsiteY3" fmla="*/ 245405 h 327866"/>
              <a:gd name="connsiteX4" fmla="*/ 302965 w 587547"/>
              <a:gd name="connsiteY4" fmla="*/ 327866 h 327866"/>
              <a:gd name="connsiteX5" fmla="*/ 33008 w 587547"/>
              <a:gd name="connsiteY5" fmla="*/ 245405 h 327866"/>
              <a:gd name="connsiteX6" fmla="*/ 0 w 587547"/>
              <a:gd name="connsiteY6" fmla="*/ 218171 h 327866"/>
              <a:gd name="connsiteX7" fmla="*/ 9773 w 587547"/>
              <a:gd name="connsiteY7" fmla="*/ 186688 h 327866"/>
              <a:gd name="connsiteX8" fmla="*/ 291419 w 587547"/>
              <a:gd name="connsiteY8" fmla="*/ 0 h 32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547" h="327866">
                <a:moveTo>
                  <a:pt x="291419" y="0"/>
                </a:moveTo>
                <a:cubicBezTo>
                  <a:pt x="418030" y="0"/>
                  <a:pt x="526663" y="76979"/>
                  <a:pt x="573065" y="186688"/>
                </a:cubicBezTo>
                <a:lnTo>
                  <a:pt x="587547" y="233339"/>
                </a:lnTo>
                <a:lnTo>
                  <a:pt x="572923" y="245405"/>
                </a:lnTo>
                <a:cubicBezTo>
                  <a:pt x="495862" y="297467"/>
                  <a:pt x="402964" y="327866"/>
                  <a:pt x="302965" y="327866"/>
                </a:cubicBezTo>
                <a:cubicBezTo>
                  <a:pt x="202967" y="327866"/>
                  <a:pt x="110069" y="297467"/>
                  <a:pt x="33008" y="245405"/>
                </a:cubicBezTo>
                <a:lnTo>
                  <a:pt x="0" y="218171"/>
                </a:lnTo>
                <a:lnTo>
                  <a:pt x="9773" y="186688"/>
                </a:lnTo>
                <a:cubicBezTo>
                  <a:pt x="56176" y="76979"/>
                  <a:pt x="164808" y="0"/>
                  <a:pt x="291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687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68DB-D103-9670-7D16-E8F232406905}"/>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6D236790-96AF-403D-7BD2-07E053DE1F33}"/>
              </a:ext>
              <a:ext uri="{C183D7F6-B498-43B3-948B-1728B52AA6E4}">
                <adec:decorative xmlns:adec="http://schemas.microsoft.com/office/drawing/2017/decorative" val="1"/>
              </a:ext>
            </a:extLst>
          </p:cNvPr>
          <p:cNvSpPr/>
          <p:nvPr/>
        </p:nvSpPr>
        <p:spPr bwMode="auto">
          <a:xfrm>
            <a:off x="713676"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DA3196E2-5236-2E24-A1B6-03B5FF9385D5}"/>
              </a:ext>
              <a:ext uri="{C183D7F6-B498-43B3-948B-1728B52AA6E4}">
                <adec:decorative xmlns:adec="http://schemas.microsoft.com/office/drawing/2017/decorative" val="1"/>
              </a:ext>
            </a:extLst>
          </p:cNvPr>
          <p:cNvSpPr/>
          <p:nvPr/>
        </p:nvSpPr>
        <p:spPr bwMode="auto">
          <a:xfrm>
            <a:off x="4537414"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32D3CB53-9744-4826-3133-2C5FAB200AC0}"/>
              </a:ext>
              <a:ext uri="{C183D7F6-B498-43B3-948B-1728B52AA6E4}">
                <adec:decorative xmlns:adec="http://schemas.microsoft.com/office/drawing/2017/decorative" val="1"/>
              </a:ext>
            </a:extLst>
          </p:cNvPr>
          <p:cNvSpPr/>
          <p:nvPr/>
        </p:nvSpPr>
        <p:spPr bwMode="auto">
          <a:xfrm>
            <a:off x="8250698"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C58A70EA-2CCF-6446-F8DE-36482A54259F}"/>
              </a:ext>
              <a:ext uri="{C183D7F6-B498-43B3-948B-1728B52AA6E4}">
                <adec:decorative xmlns:adec="http://schemas.microsoft.com/office/drawing/2017/decorative" val="1"/>
              </a:ext>
            </a:extLst>
          </p:cNvPr>
          <p:cNvCxnSpPr>
            <a:cxnSpLocks/>
          </p:cNvCxnSpPr>
          <p:nvPr/>
        </p:nvCxnSpPr>
        <p:spPr>
          <a:xfrm>
            <a:off x="410224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747688-AAD7-DB66-891E-66954F34E121}"/>
              </a:ext>
              <a:ext uri="{C183D7F6-B498-43B3-948B-1728B52AA6E4}">
                <adec:decorative xmlns:adec="http://schemas.microsoft.com/office/drawing/2017/decorative" val="1"/>
              </a:ext>
            </a:extLst>
          </p:cNvPr>
          <p:cNvCxnSpPr>
            <a:cxnSpLocks/>
          </p:cNvCxnSpPr>
          <p:nvPr/>
        </p:nvCxnSpPr>
        <p:spPr>
          <a:xfrm>
            <a:off x="786551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6">
            <a:extLst>
              <a:ext uri="{FF2B5EF4-FFF2-40B4-BE49-F238E27FC236}">
                <a16:creationId xmlns:a16="http://schemas.microsoft.com/office/drawing/2014/main" id="{8D913FE1-66FF-4058-3590-44DDD71672AC}"/>
              </a:ext>
            </a:extLst>
          </p:cNvPr>
          <p:cNvSpPr txBox="1">
            <a:spLocks noGrp="1"/>
          </p:cNvSpPr>
          <p:nvPr>
            <p:ph type="title" idx="4294967295"/>
          </p:nvPr>
        </p:nvSpPr>
        <p:spPr>
          <a:xfrm>
            <a:off x="581725" y="457200"/>
            <a:ext cx="110154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0">
                      <a:srgbClr val="0078D4"/>
                    </a:gs>
                    <a:gs pos="100000">
                      <a:srgbClr val="2A446F"/>
                    </a:gs>
                  </a:gsLst>
                  <a:lin ang="2700000" scaled="1"/>
                </a:gradFill>
                <a:effectLst/>
                <a:uLnTx/>
                <a:uFillTx/>
                <a:latin typeface="Segoe Sans Display Semibold" pitchFamily="2" charset="0"/>
                <a:ea typeface="+mn-ea"/>
                <a:cs typeface="Segoe Sans Display Semibold" pitchFamily="2" charset="0"/>
              </a:rPr>
              <a:t>Workplace Analytics &amp; Feedback in Microsoft Viva</a:t>
            </a:r>
            <a:endParaRPr kumimoji="0" lang="en-US" sz="2800" b="0" i="0" u="none" strike="noStrike" kern="1200" cap="none" spc="0" normalizeH="0" baseline="0" noProof="0">
              <a:ln>
                <a:noFill/>
              </a:ln>
              <a:gradFill flip="none" rotWithShape="1">
                <a:gsLst>
                  <a:gs pos="0">
                    <a:srgbClr val="0078D4"/>
                  </a:gs>
                  <a:gs pos="100000">
                    <a:srgbClr val="2A446F"/>
                  </a:gs>
                </a:gsLst>
                <a:lin ang="2700000" scaled="1"/>
                <a:tileRect/>
              </a:gradFill>
              <a:effectLst/>
              <a:uLnTx/>
              <a:uFillTx/>
              <a:latin typeface="Segoe Sans Display Semibold" pitchFamily="2" charset="0"/>
              <a:ea typeface="+mn-ea"/>
              <a:cs typeface="Segoe Sans Display Semibold" pitchFamily="2" charset="0"/>
            </a:endParaRPr>
          </a:p>
        </p:txBody>
      </p:sp>
      <p:sp>
        <p:nvSpPr>
          <p:cNvPr id="37" name="object 11">
            <a:extLst>
              <a:ext uri="{FF2B5EF4-FFF2-40B4-BE49-F238E27FC236}">
                <a16:creationId xmlns:a16="http://schemas.microsoft.com/office/drawing/2014/main" id="{93A0A1F0-68CB-CFD5-8743-007F5189F0AC}"/>
              </a:ext>
            </a:extLst>
          </p:cNvPr>
          <p:cNvSpPr txBox="1"/>
          <p:nvPr/>
        </p:nvSpPr>
        <p:spPr>
          <a:xfrm>
            <a:off x="712572" y="1768391"/>
            <a:ext cx="3143713"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work is being done</a:t>
            </a:r>
          </a:p>
        </p:txBody>
      </p:sp>
      <p:sp>
        <p:nvSpPr>
          <p:cNvPr id="40" name="object 11">
            <a:extLst>
              <a:ext uri="{FF2B5EF4-FFF2-40B4-BE49-F238E27FC236}">
                <a16:creationId xmlns:a16="http://schemas.microsoft.com/office/drawing/2014/main" id="{F1981728-91BD-0FA0-0AAD-27A301F247DB}"/>
              </a:ext>
            </a:extLst>
          </p:cNvPr>
          <p:cNvSpPr txBox="1"/>
          <p:nvPr/>
        </p:nvSpPr>
        <p:spPr>
          <a:xfrm>
            <a:off x="713676" y="2045903"/>
            <a:ext cx="3142610"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Gain privacy-protected visibility into workplace patterns</a:t>
            </a:r>
          </a:p>
        </p:txBody>
      </p:sp>
      <p:pic>
        <p:nvPicPr>
          <p:cNvPr id="6" name="Picture 5" descr="Screenshot of a dashboard displaying the status of organizations where employees are meeting their managers throughout the week.. The page displays the average time taken by each person last week and average hours taken by per person last week for peer organizations. The data for hours people meeting with their manager each week and 1:1 meetings by organization is represented through graphs and charts.">
            <a:extLst>
              <a:ext uri="{FF2B5EF4-FFF2-40B4-BE49-F238E27FC236}">
                <a16:creationId xmlns:a16="http://schemas.microsoft.com/office/drawing/2014/main" id="{001A66E6-CC09-E946-1796-E028460EEB11}"/>
              </a:ext>
            </a:extLst>
          </p:cNvPr>
          <p:cNvPicPr>
            <a:picLocks noChangeAspect="1"/>
          </p:cNvPicPr>
          <p:nvPr/>
        </p:nvPicPr>
        <p:blipFill rotWithShape="1">
          <a:blip r:embed="rId3">
            <a:extLst>
              <a:ext uri="{28A0092B-C50C-407E-A947-70E740481C1C}">
                <a14:useLocalDpi xmlns:a14="http://schemas.microsoft.com/office/drawing/2010/main" val="0"/>
              </a:ext>
            </a:extLst>
          </a:blip>
          <a:srcRect l="1719" t="2007" r="485" b="60725"/>
          <a:stretch/>
        </p:blipFill>
        <p:spPr>
          <a:xfrm>
            <a:off x="713678" y="2701339"/>
            <a:ext cx="3017520" cy="2589637"/>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sp>
        <p:nvSpPr>
          <p:cNvPr id="15" name="object 11">
            <a:extLst>
              <a:ext uri="{FF2B5EF4-FFF2-40B4-BE49-F238E27FC236}">
                <a16:creationId xmlns:a16="http://schemas.microsoft.com/office/drawing/2014/main" id="{4011D349-B271-7617-5EAD-F39227324A2A}"/>
              </a:ext>
            </a:extLst>
          </p:cNvPr>
          <p:cNvSpPr txBox="1"/>
          <p:nvPr/>
        </p:nvSpPr>
        <p:spPr>
          <a:xfrm>
            <a:off x="4587157" y="1726135"/>
            <a:ext cx="2966305"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employees feel</a:t>
            </a:r>
            <a:endPar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6" name="object 11">
            <a:extLst>
              <a:ext uri="{FF2B5EF4-FFF2-40B4-BE49-F238E27FC236}">
                <a16:creationId xmlns:a16="http://schemas.microsoft.com/office/drawing/2014/main" id="{8371BA5F-4BD5-BCB7-9C70-266E6E02EDB6}"/>
              </a:ext>
            </a:extLst>
          </p:cNvPr>
          <p:cNvSpPr txBox="1"/>
          <p:nvPr/>
        </p:nvSpPr>
        <p:spPr>
          <a:xfrm>
            <a:off x="4587157" y="2003647"/>
            <a:ext cx="2967773"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Capture the voice of the employee across the organization</a:t>
            </a:r>
          </a:p>
        </p:txBody>
      </p:sp>
      <p:pic>
        <p:nvPicPr>
          <p:cNvPr id="7" name="Picture 6" descr="Screenshot of a user interface for an employee feedback platform called Viva Glint with options like survey participation, key outcomes, Charts including score over time , score in comparison and favourability">
            <a:extLst>
              <a:ext uri="{FF2B5EF4-FFF2-40B4-BE49-F238E27FC236}">
                <a16:creationId xmlns:a16="http://schemas.microsoft.com/office/drawing/2014/main" id="{F3E075F5-1D48-FF92-641B-4961B8770301}"/>
              </a:ext>
            </a:extLst>
          </p:cNvPr>
          <p:cNvPicPr>
            <a:picLocks noChangeAspect="1"/>
          </p:cNvPicPr>
          <p:nvPr/>
        </p:nvPicPr>
        <p:blipFill>
          <a:blip r:embed="rId4">
            <a:extLst>
              <a:ext uri="{28A0092B-C50C-407E-A947-70E740481C1C}">
                <a14:useLocalDpi xmlns:a14="http://schemas.microsoft.com/office/drawing/2010/main" val="0"/>
              </a:ext>
            </a:extLst>
          </a:blip>
          <a:srcRect t="377" b="377"/>
          <a:stretch/>
        </p:blipFill>
        <p:spPr>
          <a:xfrm>
            <a:off x="4537414" y="2698486"/>
            <a:ext cx="3017520" cy="2590876"/>
          </a:xfrm>
          <a:prstGeom prst="rect">
            <a:avLst/>
          </a:prstGeom>
          <a:ln w="127000">
            <a:gradFill>
              <a:gsLst>
                <a:gs pos="0">
                  <a:schemeClr val="bg1">
                    <a:alpha val="95000"/>
                  </a:schemeClr>
                </a:gs>
                <a:gs pos="100000">
                  <a:srgbClr val="F2F2F2">
                    <a:alpha val="95000"/>
                  </a:srgbClr>
                </a:gs>
              </a:gsLst>
              <a:lin ang="2700000" scaled="0"/>
            </a:gradFill>
          </a:ln>
          <a:effectLst>
            <a:outerShdw blurRad="127000" dist="63500" dir="2700000" algn="ctr" rotWithShape="0">
              <a:srgbClr val="000000">
                <a:alpha val="25000"/>
              </a:srgbClr>
            </a:outerShdw>
          </a:effectLst>
        </p:spPr>
      </p:pic>
      <p:sp>
        <p:nvSpPr>
          <p:cNvPr id="47" name="object 11">
            <a:extLst>
              <a:ext uri="{FF2B5EF4-FFF2-40B4-BE49-F238E27FC236}">
                <a16:creationId xmlns:a16="http://schemas.microsoft.com/office/drawing/2014/main" id="{46009F9F-CE8C-9A65-2D3E-EC69457F78AF}"/>
              </a:ext>
            </a:extLst>
          </p:cNvPr>
          <p:cNvSpPr txBox="1"/>
          <p:nvPr/>
        </p:nvSpPr>
        <p:spPr>
          <a:xfrm>
            <a:off x="8284333" y="1721131"/>
            <a:ext cx="2971571"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Flexible feedback</a:t>
            </a:r>
          </a:p>
        </p:txBody>
      </p:sp>
      <p:sp>
        <p:nvSpPr>
          <p:cNvPr id="48" name="object 11">
            <a:extLst>
              <a:ext uri="{FF2B5EF4-FFF2-40B4-BE49-F238E27FC236}">
                <a16:creationId xmlns:a16="http://schemas.microsoft.com/office/drawing/2014/main" id="{7F000E83-9A74-DC65-1FDF-C2EEE37ED7AD}"/>
              </a:ext>
            </a:extLst>
          </p:cNvPr>
          <p:cNvSpPr txBox="1"/>
          <p:nvPr/>
        </p:nvSpPr>
        <p:spPr>
          <a:xfrm>
            <a:off x="8284334" y="1998643"/>
            <a:ext cx="2971571"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Empower leaders and departments to solicit feedback for specific needs and use cases</a:t>
            </a:r>
          </a:p>
        </p:txBody>
      </p:sp>
      <p:pic>
        <p:nvPicPr>
          <p:cNvPr id="11" name="Picture 10" descr="Screenshot of a user interface for employee feedback platform called Viva Pulse where in the Home tab the unplanned collaboration September 2023 is being highlighted with Survey participation and all rating questions">
            <a:extLst>
              <a:ext uri="{FF2B5EF4-FFF2-40B4-BE49-F238E27FC236}">
                <a16:creationId xmlns:a16="http://schemas.microsoft.com/office/drawing/2014/main" id="{EC198AF0-7B1B-C18B-831A-7B57DB74B1D7}"/>
              </a:ext>
            </a:extLst>
          </p:cNvPr>
          <p:cNvPicPr>
            <a:picLocks noChangeAspect="1"/>
          </p:cNvPicPr>
          <p:nvPr/>
        </p:nvPicPr>
        <p:blipFill rotWithShape="1">
          <a:blip r:embed="rId5">
            <a:extLst>
              <a:ext uri="{28A0092B-C50C-407E-A947-70E740481C1C}">
                <a14:useLocalDpi xmlns:a14="http://schemas.microsoft.com/office/drawing/2010/main" val="0"/>
              </a:ext>
            </a:extLst>
          </a:blip>
          <a:srcRect l="3588" t="6525" r="37607" b="3915"/>
          <a:stretch/>
        </p:blipFill>
        <p:spPr>
          <a:xfrm>
            <a:off x="8238390" y="2701340"/>
            <a:ext cx="3017520" cy="2585170"/>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grpSp>
        <p:nvGrpSpPr>
          <p:cNvPr id="4" name="Group 3">
            <a:extLst>
              <a:ext uri="{FF2B5EF4-FFF2-40B4-BE49-F238E27FC236}">
                <a16:creationId xmlns:a16="http://schemas.microsoft.com/office/drawing/2014/main" id="{E3BFE92E-E894-4649-48E1-04E7FCE544DE}"/>
              </a:ext>
              <a:ext uri="{C183D7F6-B498-43B3-948B-1728B52AA6E4}">
                <adec:decorative xmlns:adec="http://schemas.microsoft.com/office/drawing/2017/decorative" val="1"/>
              </a:ext>
            </a:extLst>
          </p:cNvPr>
          <p:cNvGrpSpPr/>
          <p:nvPr/>
        </p:nvGrpSpPr>
        <p:grpSpPr>
          <a:xfrm>
            <a:off x="1502153" y="5643301"/>
            <a:ext cx="1312330" cy="248128"/>
            <a:chOff x="1358952" y="5098639"/>
            <a:chExt cx="1312330" cy="248128"/>
          </a:xfrm>
        </p:grpSpPr>
        <p:pic>
          <p:nvPicPr>
            <p:cNvPr id="2" name="Graphic 1">
              <a:extLst>
                <a:ext uri="{FF2B5EF4-FFF2-40B4-BE49-F238E27FC236}">
                  <a16:creationId xmlns:a16="http://schemas.microsoft.com/office/drawing/2014/main" id="{993EE170-8B29-90EB-EEE1-7F8FE1FF05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58952" y="5098639"/>
              <a:ext cx="248128" cy="248128"/>
            </a:xfrm>
            <a:prstGeom prst="rect">
              <a:avLst/>
            </a:prstGeom>
          </p:spPr>
        </p:pic>
        <p:sp>
          <p:nvSpPr>
            <p:cNvPr id="3" name="object 11">
              <a:extLst>
                <a:ext uri="{FF2B5EF4-FFF2-40B4-BE49-F238E27FC236}">
                  <a16:creationId xmlns:a16="http://schemas.microsoft.com/office/drawing/2014/main" id="{DEB964EF-CEA9-2C75-CEDB-E174FF0D9120}"/>
                </a:ext>
              </a:extLst>
            </p:cNvPr>
            <p:cNvSpPr txBox="1"/>
            <p:nvPr/>
          </p:nvSpPr>
          <p:spPr>
            <a:xfrm>
              <a:off x="1691606"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Insights</a:t>
              </a:r>
            </a:p>
          </p:txBody>
        </p:sp>
      </p:grpSp>
      <p:grpSp>
        <p:nvGrpSpPr>
          <p:cNvPr id="22" name="Group 21">
            <a:extLst>
              <a:ext uri="{FF2B5EF4-FFF2-40B4-BE49-F238E27FC236}">
                <a16:creationId xmlns:a16="http://schemas.microsoft.com/office/drawing/2014/main" id="{27A39519-15F7-DA5E-9526-CA5342B47FA9}"/>
              </a:ext>
              <a:ext uri="{C183D7F6-B498-43B3-948B-1728B52AA6E4}">
                <adec:decorative xmlns:adec="http://schemas.microsoft.com/office/drawing/2017/decorative" val="1"/>
              </a:ext>
            </a:extLst>
          </p:cNvPr>
          <p:cNvGrpSpPr/>
          <p:nvPr/>
        </p:nvGrpSpPr>
        <p:grpSpPr>
          <a:xfrm>
            <a:off x="5390008" y="5632894"/>
            <a:ext cx="1312330" cy="248128"/>
            <a:chOff x="5327715" y="5098639"/>
            <a:chExt cx="1312330" cy="248128"/>
          </a:xfrm>
        </p:grpSpPr>
        <p:pic>
          <p:nvPicPr>
            <p:cNvPr id="21" name="Graphic 20">
              <a:extLst>
                <a:ext uri="{FF2B5EF4-FFF2-40B4-BE49-F238E27FC236}">
                  <a16:creationId xmlns:a16="http://schemas.microsoft.com/office/drawing/2014/main" id="{9B7EA0FC-75E2-197F-E686-DB418E61139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7715" y="5098639"/>
              <a:ext cx="248128" cy="248128"/>
            </a:xfrm>
            <a:prstGeom prst="rect">
              <a:avLst/>
            </a:prstGeom>
          </p:spPr>
        </p:pic>
        <p:sp>
          <p:nvSpPr>
            <p:cNvPr id="14" name="object 11">
              <a:extLst>
                <a:ext uri="{FF2B5EF4-FFF2-40B4-BE49-F238E27FC236}">
                  <a16:creationId xmlns:a16="http://schemas.microsoft.com/office/drawing/2014/main" id="{18B0A0A6-D333-3A5F-1D15-DCDE3CF7AD15}"/>
                </a:ext>
              </a:extLst>
            </p:cNvPr>
            <p:cNvSpPr txBox="1"/>
            <p:nvPr/>
          </p:nvSpPr>
          <p:spPr>
            <a:xfrm>
              <a:off x="5660369"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Glint</a:t>
              </a:r>
            </a:p>
          </p:txBody>
        </p:sp>
      </p:grpSp>
      <p:grpSp>
        <p:nvGrpSpPr>
          <p:cNvPr id="23" name="Group 22">
            <a:extLst>
              <a:ext uri="{FF2B5EF4-FFF2-40B4-BE49-F238E27FC236}">
                <a16:creationId xmlns:a16="http://schemas.microsoft.com/office/drawing/2014/main" id="{B08C5BA0-F385-1C3B-B08C-0B5F66349BC4}"/>
              </a:ext>
              <a:ext uri="{C183D7F6-B498-43B3-948B-1728B52AA6E4}">
                <adec:decorative xmlns:adec="http://schemas.microsoft.com/office/drawing/2017/decorative" val="1"/>
              </a:ext>
            </a:extLst>
          </p:cNvPr>
          <p:cNvGrpSpPr/>
          <p:nvPr/>
        </p:nvGrpSpPr>
        <p:grpSpPr>
          <a:xfrm>
            <a:off x="9302105" y="5615545"/>
            <a:ext cx="1301667" cy="248128"/>
            <a:chOff x="9113955" y="5077584"/>
            <a:chExt cx="1301667" cy="248128"/>
          </a:xfrm>
        </p:grpSpPr>
        <p:pic>
          <p:nvPicPr>
            <p:cNvPr id="80" name="Graphic 79">
              <a:extLst>
                <a:ext uri="{FF2B5EF4-FFF2-40B4-BE49-F238E27FC236}">
                  <a16:creationId xmlns:a16="http://schemas.microsoft.com/office/drawing/2014/main" id="{5138CE79-01D8-5E89-BF21-EBDD110F438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3955" y="5077584"/>
              <a:ext cx="248128" cy="248128"/>
            </a:xfrm>
            <a:prstGeom prst="rect">
              <a:avLst/>
            </a:prstGeom>
          </p:spPr>
        </p:pic>
        <p:sp>
          <p:nvSpPr>
            <p:cNvPr id="19" name="object 11">
              <a:extLst>
                <a:ext uri="{FF2B5EF4-FFF2-40B4-BE49-F238E27FC236}">
                  <a16:creationId xmlns:a16="http://schemas.microsoft.com/office/drawing/2014/main" id="{7AA59052-B39D-BE89-4DBB-ECA23622E108}"/>
                </a:ext>
              </a:extLst>
            </p:cNvPr>
            <p:cNvSpPr txBox="1"/>
            <p:nvPr/>
          </p:nvSpPr>
          <p:spPr>
            <a:xfrm>
              <a:off x="9435946" y="5077584"/>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Pulse</a:t>
              </a:r>
            </a:p>
          </p:txBody>
        </p:sp>
      </p:grpSp>
    </p:spTree>
    <p:extLst>
      <p:ext uri="{BB962C8B-B14F-4D97-AF65-F5344CB8AC3E}">
        <p14:creationId xmlns:p14="http://schemas.microsoft.com/office/powerpoint/2010/main" val="27155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6D0C2-5DE5-1617-CA11-6834E5A6EC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1158FB-4A88-417E-2186-BD30F5208297}"/>
              </a:ext>
            </a:extLst>
          </p:cNvPr>
          <p:cNvSpPr>
            <a:spLocks noGrp="1"/>
          </p:cNvSpPr>
          <p:nvPr>
            <p:ph type="title" idx="4294967295"/>
          </p:nvPr>
        </p:nvSpPr>
        <p:spPr>
          <a:xfrm>
            <a:off x="586491" y="2892264"/>
            <a:ext cx="11026775" cy="1071563"/>
          </a:xfrm>
        </p:spPr>
        <p:txBody>
          <a:bodyPr/>
          <a:lstStyle/>
          <a:p>
            <a:r>
              <a:rPr lang="en-US" dirty="0">
                <a:latin typeface="Segoe UI"/>
                <a:cs typeface="Segoe UI"/>
              </a:rPr>
              <a:t>Case Study</a:t>
            </a:r>
            <a:endParaRPr lang="en-US" dirty="0"/>
          </a:p>
        </p:txBody>
      </p:sp>
    </p:spTree>
    <p:extLst>
      <p:ext uri="{BB962C8B-B14F-4D97-AF65-F5344CB8AC3E}">
        <p14:creationId xmlns:p14="http://schemas.microsoft.com/office/powerpoint/2010/main" val="148368271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C496-AF0F-F22B-8C0A-78C34C54D415}"/>
            </a:ext>
          </a:extLst>
        </p:cNvPr>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EDD6E510-96C2-26B2-B542-7EF0ABAFFEFE}"/>
              </a:ext>
            </a:extLst>
          </p:cNvPr>
          <p:cNvCxnSpPr>
            <a:cxnSpLocks/>
          </p:cNvCxnSpPr>
          <p:nvPr/>
        </p:nvCxnSpPr>
        <p:spPr>
          <a:xfrm>
            <a:off x="5415584" y="3328034"/>
            <a:ext cx="3798758" cy="283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2D72CD-C2AB-D8EF-C951-0413F701D168}"/>
              </a:ext>
            </a:extLst>
          </p:cNvPr>
          <p:cNvSpPr>
            <a:spLocks noGrp="1"/>
          </p:cNvSpPr>
          <p:nvPr>
            <p:ph type="title"/>
          </p:nvPr>
        </p:nvSpPr>
        <p:spPr/>
        <p:txBody>
          <a:bodyPr>
            <a:normAutofit fontScale="90000"/>
          </a:bodyPr>
          <a:lstStyle/>
          <a:p>
            <a:r>
              <a:rPr lang="en-US" dirty="0">
                <a:latin typeface="Segoe UI"/>
                <a:cs typeface="Segoe Sans Display"/>
              </a:rPr>
              <a:t>Microsoft's HRBI AI Strategy: Treating AI Adoption as a Journey</a:t>
            </a:r>
            <a:endParaRPr lang="en-US"/>
          </a:p>
        </p:txBody>
      </p:sp>
      <p:sp>
        <p:nvSpPr>
          <p:cNvPr id="10" name="TextBox 9">
            <a:extLst>
              <a:ext uri="{FF2B5EF4-FFF2-40B4-BE49-F238E27FC236}">
                <a16:creationId xmlns:a16="http://schemas.microsoft.com/office/drawing/2014/main" id="{2A595C3C-A9C4-D6DB-1CFA-2DAC8A766E0D}"/>
              </a:ext>
            </a:extLst>
          </p:cNvPr>
          <p:cNvSpPr txBox="1"/>
          <p:nvPr/>
        </p:nvSpPr>
        <p:spPr>
          <a:xfrm>
            <a:off x="281711" y="6464433"/>
            <a:ext cx="6762540" cy="246221"/>
          </a:xfrm>
          <a:prstGeom prst="rect">
            <a:avLst/>
          </a:prstGeom>
          <a:noFill/>
        </p:spPr>
        <p:txBody>
          <a:bodyPr wrap="square">
            <a:spAutoFit/>
          </a:bodyPr>
          <a:lstStyle/>
          <a:p>
            <a:r>
              <a:rPr kumimoji="0" lang="en-US" sz="1000" b="0" i="0" u="none" kern="1200" cap="none" spc="0" normalizeH="0" baseline="30000" noProof="0">
                <a:ln>
                  <a:noFill/>
                </a:ln>
                <a:solidFill>
                  <a:srgbClr val="000000"/>
                </a:solidFill>
                <a:effectLst/>
                <a:uLnTx/>
                <a:uFillTx/>
                <a:latin typeface="Segoe UI"/>
                <a:ea typeface="+mn-ea"/>
                <a:cs typeface="+mn-cs"/>
              </a:rPr>
              <a:t>1</a:t>
            </a:r>
            <a:r>
              <a:rPr kumimoji="0" lang="en-US" sz="1000" b="0" i="0" u="none" strike="noStrike" kern="1200" cap="none" spc="0" normalizeH="0" baseline="0" noProof="0">
                <a:ln>
                  <a:noFill/>
                </a:ln>
                <a:solidFill>
                  <a:srgbClr val="000000"/>
                </a:solidFill>
                <a:effectLst/>
                <a:uLnTx/>
                <a:uFillTx/>
                <a:latin typeface="Segoe UI"/>
                <a:ea typeface="+mn-ea"/>
                <a:cs typeface="+mn-cs"/>
              </a:rPr>
              <a:t>Source: </a:t>
            </a:r>
            <a:r>
              <a:rPr lang="en-US" sz="1000">
                <a:hlinkClick r:id="rId3"/>
              </a:rPr>
              <a:t>The AI Strategy Roadmap: Navigating the stages of value creation</a:t>
            </a:r>
            <a:r>
              <a:rPr kumimoji="0" lang="en-US" sz="1000" b="0" i="0" u="none" strike="noStrike" kern="1200" cap="none" spc="0" normalizeH="0" baseline="0" noProof="0">
                <a:ln>
                  <a:noFill/>
                </a:ln>
                <a:solidFill>
                  <a:srgbClr val="000000"/>
                </a:solidFill>
                <a:effectLst/>
                <a:uLnTx/>
                <a:uFillTx/>
                <a:latin typeface="Segoe UI"/>
                <a:ea typeface="+mn-ea"/>
                <a:cs typeface="+mn-cs"/>
              </a:rPr>
              <a:t>, Azure AI, April. 2024. </a:t>
            </a:r>
            <a:endParaRPr lang="en-US" sz="1000"/>
          </a:p>
        </p:txBody>
      </p:sp>
      <p:sp>
        <p:nvSpPr>
          <p:cNvPr id="11" name="Oval 10">
            <a:extLst>
              <a:ext uri="{FF2B5EF4-FFF2-40B4-BE49-F238E27FC236}">
                <a16:creationId xmlns:a16="http://schemas.microsoft.com/office/drawing/2014/main" id="{A577530D-8869-04F7-286F-6B02E7BA9D28}"/>
              </a:ext>
            </a:extLst>
          </p:cNvPr>
          <p:cNvSpPr/>
          <p:nvPr/>
        </p:nvSpPr>
        <p:spPr bwMode="auto">
          <a:xfrm>
            <a:off x="3662636" y="2509087"/>
            <a:ext cx="1752948" cy="1637893"/>
          </a:xfrm>
          <a:prstGeom prst="ellipse">
            <a:avLst/>
          </a:prstGeom>
          <a:solidFill>
            <a:srgbClr val="5570BE"/>
          </a:solidFill>
          <a:ln>
            <a:solidFill>
              <a:srgbClr val="4472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dirty="0">
                <a:solidFill>
                  <a:schemeClr val="bg1"/>
                </a:solidFill>
                <a:latin typeface="+mj-lt"/>
                <a:ea typeface="Segoe UI" pitchFamily="34" charset="0"/>
                <a:cs typeface="Segoe UI"/>
              </a:rPr>
              <a:t>AI Vision and Strategy</a:t>
            </a:r>
          </a:p>
        </p:txBody>
      </p:sp>
      <p:sp>
        <p:nvSpPr>
          <p:cNvPr id="12" name="Oval 11">
            <a:extLst>
              <a:ext uri="{FF2B5EF4-FFF2-40B4-BE49-F238E27FC236}">
                <a16:creationId xmlns:a16="http://schemas.microsoft.com/office/drawing/2014/main" id="{76EBF47A-B621-7B22-FA8D-8297F0EA602F}"/>
              </a:ext>
            </a:extLst>
          </p:cNvPr>
          <p:cNvSpPr/>
          <p:nvPr/>
        </p:nvSpPr>
        <p:spPr bwMode="auto">
          <a:xfrm>
            <a:off x="9214342" y="2511918"/>
            <a:ext cx="1752948" cy="1637893"/>
          </a:xfrm>
          <a:prstGeom prst="ellipse">
            <a:avLst/>
          </a:prstGeom>
          <a:solidFill>
            <a:srgbClr val="5570BE"/>
          </a:solidFill>
          <a:ln>
            <a:solidFill>
              <a:srgbClr val="4472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700" dirty="0">
                <a:solidFill>
                  <a:schemeClr val="bg1"/>
                </a:solidFill>
                <a:latin typeface="+mj-lt"/>
                <a:cs typeface="Segoe UI"/>
              </a:rPr>
              <a:t>Realized Individual Value </a:t>
            </a:r>
          </a:p>
          <a:p>
            <a:pPr algn="ctr" defTabSz="932472" fontAlgn="base">
              <a:spcBef>
                <a:spcPct val="0"/>
              </a:spcBef>
              <a:spcAft>
                <a:spcPct val="0"/>
              </a:spcAft>
            </a:pPr>
            <a:r>
              <a:rPr lang="en-US" sz="1700" dirty="0">
                <a:solidFill>
                  <a:schemeClr val="bg1"/>
                </a:solidFill>
                <a:latin typeface="+mj-lt"/>
                <a:cs typeface="Segoe UI"/>
              </a:rPr>
              <a:t>of AI</a:t>
            </a:r>
          </a:p>
          <a:p>
            <a:pPr algn="ctr" defTabSz="932472" fontAlgn="base">
              <a:spcBef>
                <a:spcPct val="0"/>
              </a:spcBef>
              <a:spcAft>
                <a:spcPct val="0"/>
              </a:spcAft>
            </a:pPr>
            <a:r>
              <a:rPr lang="en-US" sz="1700" dirty="0">
                <a:solidFill>
                  <a:schemeClr val="bg1"/>
                </a:solidFill>
                <a:latin typeface="+mj-lt"/>
                <a:cs typeface="Segoe UI"/>
              </a:rPr>
              <a:t>(RIVA)</a:t>
            </a:r>
          </a:p>
        </p:txBody>
      </p:sp>
      <p:sp>
        <p:nvSpPr>
          <p:cNvPr id="13" name="Oval 12">
            <a:extLst>
              <a:ext uri="{FF2B5EF4-FFF2-40B4-BE49-F238E27FC236}">
                <a16:creationId xmlns:a16="http://schemas.microsoft.com/office/drawing/2014/main" id="{D77926E8-3EF2-D587-B718-B404AAB218A3}"/>
              </a:ext>
            </a:extLst>
          </p:cNvPr>
          <p:cNvSpPr/>
          <p:nvPr/>
        </p:nvSpPr>
        <p:spPr bwMode="auto">
          <a:xfrm>
            <a:off x="6438489" y="2472602"/>
            <a:ext cx="1752948" cy="1637893"/>
          </a:xfrm>
          <a:prstGeom prst="ellipse">
            <a:avLst/>
          </a:prstGeom>
          <a:solidFill>
            <a:srgbClr val="5570BE"/>
          </a:solidFill>
          <a:ln>
            <a:solidFill>
              <a:srgbClr val="4472C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a:rPr>
              <a:t>AI &amp; Copilot Usage</a:t>
            </a:r>
          </a:p>
        </p:txBody>
      </p:sp>
      <p:sp>
        <p:nvSpPr>
          <p:cNvPr id="14" name="Right Bracket 13">
            <a:extLst>
              <a:ext uri="{FF2B5EF4-FFF2-40B4-BE49-F238E27FC236}">
                <a16:creationId xmlns:a16="http://schemas.microsoft.com/office/drawing/2014/main" id="{059397F3-6377-8AE4-4AB0-DA109EBA0C61}"/>
              </a:ext>
            </a:extLst>
          </p:cNvPr>
          <p:cNvSpPr/>
          <p:nvPr/>
        </p:nvSpPr>
        <p:spPr>
          <a:xfrm rot="5400000">
            <a:off x="5637413" y="2395627"/>
            <a:ext cx="45719" cy="4809208"/>
          </a:xfrm>
          <a:prstGeom prst="rightBracket">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ket 14">
            <a:extLst>
              <a:ext uri="{FF2B5EF4-FFF2-40B4-BE49-F238E27FC236}">
                <a16:creationId xmlns:a16="http://schemas.microsoft.com/office/drawing/2014/main" id="{9F690254-5398-022C-2C07-6E17882E82C9}"/>
              </a:ext>
            </a:extLst>
          </p:cNvPr>
          <p:cNvSpPr/>
          <p:nvPr/>
        </p:nvSpPr>
        <p:spPr>
          <a:xfrm rot="5400000">
            <a:off x="8584010" y="3698019"/>
            <a:ext cx="45719" cy="2440838"/>
          </a:xfrm>
          <a:prstGeom prst="rightBracket">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ket 15">
            <a:extLst>
              <a:ext uri="{FF2B5EF4-FFF2-40B4-BE49-F238E27FC236}">
                <a16:creationId xmlns:a16="http://schemas.microsoft.com/office/drawing/2014/main" id="{3B939635-F63F-20C6-4FC4-8FA5E8C70A8D}"/>
              </a:ext>
            </a:extLst>
          </p:cNvPr>
          <p:cNvSpPr/>
          <p:nvPr/>
        </p:nvSpPr>
        <p:spPr>
          <a:xfrm rot="5400000">
            <a:off x="10133759" y="4172589"/>
            <a:ext cx="45719" cy="1752947"/>
          </a:xfrm>
          <a:prstGeom prst="rightBracket">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3D012CA9-5B83-9A81-BEAB-6D664636F5FA}"/>
              </a:ext>
            </a:extLst>
          </p:cNvPr>
          <p:cNvSpPr txBox="1"/>
          <p:nvPr/>
        </p:nvSpPr>
        <p:spPr>
          <a:xfrm>
            <a:off x="4188041" y="4859305"/>
            <a:ext cx="2522961" cy="246221"/>
          </a:xfrm>
          <a:prstGeom prst="rect">
            <a:avLst/>
          </a:prstGeom>
          <a:noFill/>
        </p:spPr>
        <p:txBody>
          <a:bodyPr wrap="square" lIns="0" tIns="0" rIns="0" bIns="0" rtlCol="0">
            <a:spAutoFit/>
          </a:bodyPr>
          <a:lstStyle/>
          <a:p>
            <a:pPr algn="l"/>
            <a:r>
              <a:rPr lang="en-US" sz="1600">
                <a:latin typeface="+mj-lt"/>
              </a:rPr>
              <a:t>Planning &amp; Implementing</a:t>
            </a:r>
          </a:p>
        </p:txBody>
      </p:sp>
      <p:sp>
        <p:nvSpPr>
          <p:cNvPr id="18" name="TextBox 17">
            <a:extLst>
              <a:ext uri="{FF2B5EF4-FFF2-40B4-BE49-F238E27FC236}">
                <a16:creationId xmlns:a16="http://schemas.microsoft.com/office/drawing/2014/main" id="{95505ADC-375D-4190-41D0-D0074F0729E9}"/>
              </a:ext>
            </a:extLst>
          </p:cNvPr>
          <p:cNvSpPr txBox="1"/>
          <p:nvPr/>
        </p:nvSpPr>
        <p:spPr>
          <a:xfrm>
            <a:off x="1062433" y="4557936"/>
            <a:ext cx="2018453" cy="738664"/>
          </a:xfrm>
          <a:prstGeom prst="rect">
            <a:avLst/>
          </a:prstGeom>
          <a:solidFill>
            <a:srgbClr val="5570BE"/>
          </a:solidFill>
        </p:spPr>
        <p:txBody>
          <a:bodyPr wrap="square" lIns="0" tIns="0" rIns="0" bIns="0" rtlCol="0" anchor="t">
            <a:spAutoFit/>
          </a:bodyPr>
          <a:lstStyle/>
          <a:p>
            <a:pPr algn="l"/>
            <a:r>
              <a:rPr lang="en-US" sz="1600" dirty="0">
                <a:solidFill>
                  <a:srgbClr val="FFFFFF"/>
                </a:solidFill>
                <a:latin typeface="+mj-lt"/>
              </a:rPr>
              <a:t>Internal AI Implementation Phases*</a:t>
            </a:r>
          </a:p>
        </p:txBody>
      </p:sp>
      <p:sp>
        <p:nvSpPr>
          <p:cNvPr id="19" name="TextBox 18">
            <a:extLst>
              <a:ext uri="{FF2B5EF4-FFF2-40B4-BE49-F238E27FC236}">
                <a16:creationId xmlns:a16="http://schemas.microsoft.com/office/drawing/2014/main" id="{3569FAFA-2EEE-BFD6-01EC-882E1D13F0D1}"/>
              </a:ext>
            </a:extLst>
          </p:cNvPr>
          <p:cNvSpPr txBox="1"/>
          <p:nvPr/>
        </p:nvSpPr>
        <p:spPr>
          <a:xfrm>
            <a:off x="7818342" y="5053051"/>
            <a:ext cx="842310" cy="246221"/>
          </a:xfrm>
          <a:prstGeom prst="rect">
            <a:avLst/>
          </a:prstGeom>
          <a:noFill/>
        </p:spPr>
        <p:txBody>
          <a:bodyPr wrap="square" lIns="0" tIns="0" rIns="0" bIns="0" rtlCol="0">
            <a:spAutoFit/>
          </a:bodyPr>
          <a:lstStyle/>
          <a:p>
            <a:pPr algn="l"/>
            <a:r>
              <a:rPr lang="en-US" sz="1600">
                <a:latin typeface="+mj-lt"/>
              </a:rPr>
              <a:t>Scaling</a:t>
            </a:r>
          </a:p>
        </p:txBody>
      </p:sp>
      <p:sp>
        <p:nvSpPr>
          <p:cNvPr id="20" name="TextBox 19">
            <a:extLst>
              <a:ext uri="{FF2B5EF4-FFF2-40B4-BE49-F238E27FC236}">
                <a16:creationId xmlns:a16="http://schemas.microsoft.com/office/drawing/2014/main" id="{C4D27C9B-B1BD-765B-7A0C-428C3B6C4212}"/>
              </a:ext>
            </a:extLst>
          </p:cNvPr>
          <p:cNvSpPr txBox="1"/>
          <p:nvPr/>
        </p:nvSpPr>
        <p:spPr>
          <a:xfrm>
            <a:off x="9954158" y="5096141"/>
            <a:ext cx="842310" cy="246221"/>
          </a:xfrm>
          <a:prstGeom prst="rect">
            <a:avLst/>
          </a:prstGeom>
          <a:noFill/>
        </p:spPr>
        <p:txBody>
          <a:bodyPr wrap="square" lIns="0" tIns="0" rIns="0" bIns="0" rtlCol="0">
            <a:spAutoFit/>
          </a:bodyPr>
          <a:lstStyle/>
          <a:p>
            <a:pPr algn="l"/>
            <a:r>
              <a:rPr lang="en-US" sz="1600">
                <a:latin typeface="+mj-lt"/>
              </a:rPr>
              <a:t>Realizing</a:t>
            </a:r>
          </a:p>
        </p:txBody>
      </p:sp>
      <p:sp>
        <p:nvSpPr>
          <p:cNvPr id="4" name="TextBox 3">
            <a:extLst>
              <a:ext uri="{FF2B5EF4-FFF2-40B4-BE49-F238E27FC236}">
                <a16:creationId xmlns:a16="http://schemas.microsoft.com/office/drawing/2014/main" id="{AD0DA490-0737-09A5-34A5-873478065257}"/>
              </a:ext>
            </a:extLst>
          </p:cNvPr>
          <p:cNvSpPr txBox="1"/>
          <p:nvPr/>
        </p:nvSpPr>
        <p:spPr>
          <a:xfrm>
            <a:off x="1328683" y="1794902"/>
            <a:ext cx="9686475" cy="307777"/>
          </a:xfrm>
          <a:prstGeom prst="rect">
            <a:avLst/>
          </a:prstGeom>
          <a:noFill/>
        </p:spPr>
        <p:txBody>
          <a:bodyPr wrap="square" lIns="0" tIns="0" rIns="0" bIns="0" rtlCol="0" anchor="t">
            <a:spAutoFit/>
          </a:bodyPr>
          <a:lstStyle/>
          <a:p>
            <a:r>
              <a:rPr lang="en-US" sz="2000"/>
              <a:t>Starting small, showing impact, and getting buy in for bigger impact</a:t>
            </a:r>
          </a:p>
        </p:txBody>
      </p:sp>
    </p:spTree>
    <p:extLst>
      <p:ext uri="{BB962C8B-B14F-4D97-AF65-F5344CB8AC3E}">
        <p14:creationId xmlns:p14="http://schemas.microsoft.com/office/powerpoint/2010/main" val="30221050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AF7D-B977-D262-6F29-E22A199C4C4E}"/>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4147F831-AE21-D187-7FC8-A2DAAEDDC0D0}"/>
              </a:ext>
            </a:extLst>
          </p:cNvPr>
          <p:cNvSpPr txBox="1"/>
          <p:nvPr/>
        </p:nvSpPr>
        <p:spPr>
          <a:xfrm>
            <a:off x="7654213" y="2638527"/>
            <a:ext cx="3278455" cy="389337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lumMod val="75000"/>
                  </a:srgbClr>
                </a:solidFill>
                <a:effectLst/>
                <a:uLnTx/>
                <a:uFillTx/>
                <a:latin typeface="Segoe UI Semibold" panose="020B0702040204020203" pitchFamily="34" charset="0"/>
                <a:ea typeface="+mn-ea"/>
                <a:cs typeface="Segoe UI Semibold" panose="020B0702040204020203" pitchFamily="34" charset="0"/>
              </a:rPr>
              <a:t>AI Mastery = Time + Practice</a:t>
            </a:r>
            <a:endParaRPr kumimoji="0" lang="en-US" sz="1400" b="0" i="0" u="none" strike="noStrike" kern="1200" cap="none" spc="0" normalizeH="0" baseline="0" noProof="0">
              <a:ln>
                <a:noFill/>
              </a:ln>
              <a:solidFill>
                <a:srgbClr val="50E6FF">
                  <a:lumMod val="75000"/>
                </a:srgbClr>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The longer you use Copilot, the more its benefits accumulate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20-30%</a:t>
            </a:r>
            <a:r>
              <a:rPr kumimoji="0" lang="en-US" sz="14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 </a:t>
            </a:r>
            <a:r>
              <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higher sentiment related to learning, thriving, and productivity when </a:t>
            </a:r>
            <a:r>
              <a:rPr kumimoji="0" lang="en-US" sz="14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Copilot usage is 6 months</a:t>
            </a:r>
            <a:r>
              <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 compared to 3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Factors like diverse ties, external network size, and uninterrupted hours were positively related to AI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*based on HRBI’s causal models</a:t>
            </a:r>
          </a:p>
        </p:txBody>
      </p:sp>
      <p:sp>
        <p:nvSpPr>
          <p:cNvPr id="7" name="Title 1">
            <a:extLst>
              <a:ext uri="{FF2B5EF4-FFF2-40B4-BE49-F238E27FC236}">
                <a16:creationId xmlns:a16="http://schemas.microsoft.com/office/drawing/2014/main" id="{A752EBA0-641A-215F-6BC3-AF29725965E8}"/>
              </a:ext>
            </a:extLst>
          </p:cNvPr>
          <p:cNvSpPr>
            <a:spLocks noGrp="1"/>
          </p:cNvSpPr>
          <p:nvPr>
            <p:ph type="title"/>
          </p:nvPr>
        </p:nvSpPr>
        <p:spPr>
          <a:xfrm>
            <a:off x="586740" y="290492"/>
            <a:ext cx="11018520" cy="1661993"/>
          </a:xfrm>
        </p:spPr>
        <p:txBody>
          <a:bodyPr vert="horz" lIns="91440" tIns="45720" rIns="91440" bIns="45720" rtlCol="0" anchor="ctr">
            <a:noAutofit/>
          </a:bodyPr>
          <a:lstStyle/>
          <a:p>
            <a:r>
              <a:rPr lang="en-US" sz="3200" dirty="0">
                <a:latin typeface="Segoe UI Variable Display Semib"/>
                <a:cs typeface="Segoe Sans Display"/>
              </a:rPr>
              <a:t>With enough use over time, employees start to see the value in AI usage, both in their thriving and perceptions of productivity</a:t>
            </a:r>
          </a:p>
        </p:txBody>
      </p:sp>
      <p:sp>
        <p:nvSpPr>
          <p:cNvPr id="2" name="Rectangle 1">
            <a:extLst>
              <a:ext uri="{FF2B5EF4-FFF2-40B4-BE49-F238E27FC236}">
                <a16:creationId xmlns:a16="http://schemas.microsoft.com/office/drawing/2014/main" id="{46A18AD9-4151-12C7-0DD0-E2FDC97A4BD8}"/>
              </a:ext>
            </a:extLst>
          </p:cNvPr>
          <p:cNvSpPr/>
          <p:nvPr/>
        </p:nvSpPr>
        <p:spPr bwMode="auto">
          <a:xfrm>
            <a:off x="680383" y="2657398"/>
            <a:ext cx="5880718" cy="331882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8F2ECD21-F485-750C-B7F2-1CF8AE3EFF7B}"/>
              </a:ext>
            </a:extLst>
          </p:cNvPr>
          <p:cNvSpPr txBox="1"/>
          <p:nvPr/>
        </p:nvSpPr>
        <p:spPr>
          <a:xfrm>
            <a:off x="2317725" y="2469250"/>
            <a:ext cx="2594395" cy="338554"/>
          </a:xfrm>
          <a:prstGeom prst="rect">
            <a:avLst/>
          </a:prstGeom>
          <a:gradFill>
            <a:gsLst>
              <a:gs pos="20000">
                <a:schemeClr val="bg1">
                  <a:lumMod val="95000"/>
                </a:schemeClr>
              </a:gs>
              <a:gs pos="0">
                <a:schemeClr val="bg1"/>
              </a:gs>
              <a:gs pos="47000">
                <a:schemeClr val="bg1">
                  <a:lumMod val="95000"/>
                </a:schemeClr>
              </a:gs>
              <a:gs pos="76000">
                <a:schemeClr val="bg1">
                  <a:lumMod val="95000"/>
                </a:schemeClr>
              </a:gs>
              <a:gs pos="100000">
                <a:schemeClr val="bg1"/>
              </a:gs>
            </a:gsLst>
            <a:lin ang="54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rPr>
              <a:t>Stages of AI engagement</a:t>
            </a:r>
            <a:endParaRPr kumimoji="0" lang="en-US" sz="1600" b="0" i="0" u="none" strike="noStrike" kern="1200" cap="none" spc="0" normalizeH="0" baseline="0" noProof="0">
              <a:ln>
                <a:noFill/>
              </a:ln>
              <a:solidFill>
                <a:srgbClr val="2F2F2F"/>
              </a:solidFill>
              <a:effectLst/>
              <a:uLnTx/>
              <a:uFillTx/>
              <a:latin typeface="Segoe UI Semibold"/>
              <a:ea typeface="+mn-ea"/>
              <a:cs typeface="Segoe UI Semilight" panose="020B0402040204020203" pitchFamily="34" charset="0"/>
            </a:endParaRPr>
          </a:p>
        </p:txBody>
      </p:sp>
      <p:sp>
        <p:nvSpPr>
          <p:cNvPr id="5" name="TextBox 4">
            <a:extLst>
              <a:ext uri="{FF2B5EF4-FFF2-40B4-BE49-F238E27FC236}">
                <a16:creationId xmlns:a16="http://schemas.microsoft.com/office/drawing/2014/main" id="{9244C108-CA45-D5EB-1C93-7CB87DA9C04F}"/>
              </a:ext>
            </a:extLst>
          </p:cNvPr>
          <p:cNvSpPr txBox="1"/>
          <p:nvPr/>
        </p:nvSpPr>
        <p:spPr>
          <a:xfrm>
            <a:off x="2921590" y="3703696"/>
            <a:ext cx="3366949" cy="784830"/>
          </a:xfrm>
          <a:prstGeom prst="rect">
            <a:avLst/>
          </a:prstGeom>
          <a:gradFill>
            <a:gsLst>
              <a:gs pos="20000">
                <a:schemeClr val="bg1">
                  <a:lumMod val="95000"/>
                </a:schemeClr>
              </a:gs>
              <a:gs pos="0">
                <a:schemeClr val="bg1"/>
              </a:gs>
              <a:gs pos="47000">
                <a:schemeClr val="bg1">
                  <a:lumMod val="95000"/>
                </a:schemeClr>
              </a:gs>
              <a:gs pos="76000">
                <a:schemeClr val="bg1">
                  <a:lumMod val="95000"/>
                </a:schemeClr>
              </a:gs>
              <a:gs pos="100000">
                <a:schemeClr val="bg1"/>
              </a:gs>
            </a:gsLst>
            <a:lin ang="5400000" scaled="1"/>
          </a:gra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Thriving &amp;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rPr>
              <a:t>Those who use Copilot at least </a:t>
            </a:r>
            <a:r>
              <a:rPr kumimoji="0" lang="en-US" sz="11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once every week </a:t>
            </a:r>
            <a:r>
              <a:rPr kumimoji="0" lang="en-US" sz="1100"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rPr>
              <a:t>are more likely to </a:t>
            </a:r>
            <a:r>
              <a:rPr kumimoji="0" lang="en-US" sz="11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say they are thriving and take initiative to be productive.</a:t>
            </a:r>
          </a:p>
        </p:txBody>
      </p:sp>
      <p:grpSp>
        <p:nvGrpSpPr>
          <p:cNvPr id="6" name="Group 5">
            <a:extLst>
              <a:ext uri="{FF2B5EF4-FFF2-40B4-BE49-F238E27FC236}">
                <a16:creationId xmlns:a16="http://schemas.microsoft.com/office/drawing/2014/main" id="{522CF448-582E-0F51-0E8A-BF1F3BC8D962}"/>
              </a:ext>
            </a:extLst>
          </p:cNvPr>
          <p:cNvGrpSpPr/>
          <p:nvPr/>
        </p:nvGrpSpPr>
        <p:grpSpPr>
          <a:xfrm>
            <a:off x="721800" y="2813565"/>
            <a:ext cx="4585923" cy="2759681"/>
            <a:chOff x="5503522" y="1892621"/>
            <a:chExt cx="2748659" cy="1828798"/>
          </a:xfrm>
        </p:grpSpPr>
        <p:pic>
          <p:nvPicPr>
            <p:cNvPr id="9" name="Picture 2" descr="Live your life by accelerating your learning curve - Dr. Vidya Hattangadi">
              <a:extLst>
                <a:ext uri="{FF2B5EF4-FFF2-40B4-BE49-F238E27FC236}">
                  <a16:creationId xmlns:a16="http://schemas.microsoft.com/office/drawing/2014/main" id="{8FD8637F-4D9B-3D12-7C07-5E1156BD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522" y="1977151"/>
              <a:ext cx="2228198" cy="15433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DBB2066-AA72-1DC5-3B64-5748A1D29267}"/>
                </a:ext>
              </a:extLst>
            </p:cNvPr>
            <p:cNvSpPr/>
            <p:nvPr/>
          </p:nvSpPr>
          <p:spPr bwMode="auto">
            <a:xfrm>
              <a:off x="5640624" y="2102491"/>
              <a:ext cx="914400" cy="5210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C1053AF9-CC08-E704-2FC2-4B4B3B0D5D84}"/>
                </a:ext>
              </a:extLst>
            </p:cNvPr>
            <p:cNvSpPr/>
            <p:nvPr/>
          </p:nvSpPr>
          <p:spPr bwMode="auto">
            <a:xfrm>
              <a:off x="5503522" y="3167422"/>
              <a:ext cx="1071597" cy="35306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71F3311C-EC39-741E-299E-9BE7BDBF9B98}"/>
                </a:ext>
              </a:extLst>
            </p:cNvPr>
            <p:cNvSpPr/>
            <p:nvPr/>
          </p:nvSpPr>
          <p:spPr bwMode="auto">
            <a:xfrm>
              <a:off x="6732013" y="1892621"/>
              <a:ext cx="1304833" cy="2797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E51D1192-0CE3-BA21-17C9-CCBF12EDBB52}"/>
                </a:ext>
              </a:extLst>
            </p:cNvPr>
            <p:cNvSpPr txBox="1"/>
            <p:nvPr/>
          </p:nvSpPr>
          <p:spPr>
            <a:xfrm>
              <a:off x="5842976" y="3144338"/>
              <a:ext cx="129708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F2F2F"/>
                  </a:solidFill>
                  <a:effectLst/>
                  <a:uLnTx/>
                  <a:uFillTx/>
                  <a:latin typeface="Segoe UI Semibold"/>
                  <a:ea typeface="+mn-ea"/>
                  <a:cs typeface="+mn-cs"/>
                </a:rPr>
                <a:t>Learning what you didn’t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F2F2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B60F6980-C043-5B92-869A-F111E12ED5BA}"/>
                </a:ext>
              </a:extLst>
            </p:cNvPr>
            <p:cNvSpPr txBox="1"/>
            <p:nvPr/>
          </p:nvSpPr>
          <p:spPr>
            <a:xfrm>
              <a:off x="6955096" y="2282442"/>
              <a:ext cx="129708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F2F2F"/>
                  </a:solidFill>
                  <a:effectLst/>
                  <a:uLnTx/>
                  <a:uFillTx/>
                  <a:latin typeface="Segoe UI Semibold"/>
                  <a:ea typeface="+mn-ea"/>
                  <a:cs typeface="+mn-cs"/>
                </a:rPr>
                <a:t>Growing expertise and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F2F2F"/>
                </a:solidFill>
                <a:effectLst/>
                <a:uLnTx/>
                <a:uFillTx/>
                <a:latin typeface="Segoe UI"/>
                <a:ea typeface="+mn-ea"/>
                <a:cs typeface="+mn-cs"/>
              </a:endParaRPr>
            </a:p>
          </p:txBody>
        </p:sp>
      </p:grpSp>
      <p:sp>
        <p:nvSpPr>
          <p:cNvPr id="17" name="TextBox 16">
            <a:extLst>
              <a:ext uri="{FF2B5EF4-FFF2-40B4-BE49-F238E27FC236}">
                <a16:creationId xmlns:a16="http://schemas.microsoft.com/office/drawing/2014/main" id="{4B14586C-CD11-004C-793F-99F631374E5D}"/>
              </a:ext>
            </a:extLst>
          </p:cNvPr>
          <p:cNvSpPr txBox="1"/>
          <p:nvPr/>
        </p:nvSpPr>
        <p:spPr>
          <a:xfrm>
            <a:off x="1543824" y="5004793"/>
            <a:ext cx="4632248" cy="600164"/>
          </a:xfrm>
          <a:prstGeom prst="rect">
            <a:avLst/>
          </a:prstGeom>
          <a:gradFill>
            <a:gsLst>
              <a:gs pos="20000">
                <a:schemeClr val="bg1">
                  <a:lumMod val="95000"/>
                </a:schemeClr>
              </a:gs>
              <a:gs pos="0">
                <a:schemeClr val="bg1"/>
              </a:gs>
              <a:gs pos="47000">
                <a:schemeClr val="bg1">
                  <a:lumMod val="95000"/>
                </a:schemeClr>
              </a:gs>
              <a:gs pos="76000">
                <a:schemeClr val="bg1">
                  <a:lumMod val="95000"/>
                </a:schemeClr>
              </a:gs>
              <a:gs pos="100000">
                <a:schemeClr val="bg1"/>
              </a:gs>
            </a:gsLst>
            <a:lin ang="5400000" scaled="1"/>
          </a:gra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8575"/>
                </a:solidFill>
                <a:effectLst/>
                <a:uLnTx/>
                <a:uFillTx/>
                <a:latin typeface="Segoe UI Semibold" panose="020B0702040204020203" pitchFamily="34" charset="0"/>
                <a:ea typeface="+mn-ea"/>
                <a:cs typeface="Segoe UI Semibold" panose="020B0702040204020203" pitchFamily="34" charset="0"/>
              </a:rPr>
              <a:t>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rPr>
              <a:t>Those who use Copilot at least </a:t>
            </a:r>
            <a:r>
              <a:rPr kumimoji="0" lang="en-US" sz="11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once every 2 weeks </a:t>
            </a:r>
            <a:r>
              <a:rPr kumimoji="0" lang="en-US" sz="1100" b="0" i="0" u="none" strike="noStrike" kern="1200" cap="none" spc="0" normalizeH="0" baseline="0" noProof="0">
                <a:ln>
                  <a:noFill/>
                </a:ln>
                <a:solidFill>
                  <a:srgbClr val="2F2F2F"/>
                </a:solidFill>
                <a:effectLst/>
                <a:uLnTx/>
                <a:uFillTx/>
                <a:latin typeface="Segoe UI Light" panose="020B0502040204020203" pitchFamily="34" charset="0"/>
                <a:ea typeface="+mn-ea"/>
                <a:cs typeface="Segoe UI Light" panose="020B0502040204020203" pitchFamily="34" charset="0"/>
              </a:rPr>
              <a:t>are more likely to </a:t>
            </a:r>
            <a:r>
              <a:rPr kumimoji="0" lang="en-US" sz="11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say they have opportunities to learn and are actively learning about AI.</a:t>
            </a:r>
          </a:p>
        </p:txBody>
      </p:sp>
      <p:sp>
        <p:nvSpPr>
          <p:cNvPr id="18" name="TextBox 17">
            <a:extLst>
              <a:ext uri="{FF2B5EF4-FFF2-40B4-BE49-F238E27FC236}">
                <a16:creationId xmlns:a16="http://schemas.microsoft.com/office/drawing/2014/main" id="{519B14C9-72BB-B18B-B1FC-81FB58DD40E3}"/>
              </a:ext>
            </a:extLst>
          </p:cNvPr>
          <p:cNvSpPr txBox="1"/>
          <p:nvPr/>
        </p:nvSpPr>
        <p:spPr>
          <a:xfrm>
            <a:off x="987176" y="3684543"/>
            <a:ext cx="12446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F2F2F"/>
                </a:solidFill>
                <a:effectLst/>
                <a:uLnTx/>
                <a:uFillTx/>
                <a:latin typeface="Segoe UI Semibold"/>
                <a:ea typeface="+mn-ea"/>
                <a:cs typeface="+mn-cs"/>
              </a:rPr>
              <a:t>Naïve Confidence</a:t>
            </a:r>
          </a:p>
        </p:txBody>
      </p:sp>
    </p:spTree>
    <p:extLst>
      <p:ext uri="{BB962C8B-B14F-4D97-AF65-F5344CB8AC3E}">
        <p14:creationId xmlns:p14="http://schemas.microsoft.com/office/powerpoint/2010/main" val="662336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24B3D8-C00F-BC66-6302-6F79A5509117}"/>
            </a:ext>
          </a:extLst>
        </p:cNvPr>
        <p:cNvGrpSpPr/>
        <p:nvPr/>
      </p:nvGrpSpPr>
      <p:grpSpPr>
        <a:xfrm>
          <a:off x="0" y="0"/>
          <a:ext cx="0" cy="0"/>
          <a:chOff x="0" y="0"/>
          <a:chExt cx="0" cy="0"/>
        </a:xfrm>
      </p:grpSpPr>
      <p:sp>
        <p:nvSpPr>
          <p:cNvPr id="25" name="Rounded Rectangle 177_1">
            <a:extLst>
              <a:ext uri="{FF2B5EF4-FFF2-40B4-BE49-F238E27FC236}">
                <a16:creationId xmlns:a16="http://schemas.microsoft.com/office/drawing/2014/main" id="{9E94347C-20B2-AA04-DA1D-E878ACAD4842}"/>
              </a:ext>
              <a:ext uri="{C183D7F6-B498-43B3-948B-1728B52AA6E4}">
                <adec:decorative xmlns:adec="http://schemas.microsoft.com/office/drawing/2017/decorative" val="1"/>
              </a:ext>
            </a:extLst>
          </p:cNvPr>
          <p:cNvSpPr>
            <a:spLocks/>
          </p:cNvSpPr>
          <p:nvPr/>
        </p:nvSpPr>
        <p:spPr bwMode="auto">
          <a:xfrm>
            <a:off x="588963"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6" name="Rounded Rectangle 178_1">
            <a:extLst>
              <a:ext uri="{FF2B5EF4-FFF2-40B4-BE49-F238E27FC236}">
                <a16:creationId xmlns:a16="http://schemas.microsoft.com/office/drawing/2014/main" id="{E1FD5985-B770-A0FE-0483-2B29D1B998FA}"/>
              </a:ext>
              <a:ext uri="{C183D7F6-B498-43B3-948B-1728B52AA6E4}">
                <adec:decorative xmlns:adec="http://schemas.microsoft.com/office/drawing/2017/decorative" val="1"/>
              </a:ext>
            </a:extLst>
          </p:cNvPr>
          <p:cNvSpPr>
            <a:spLocks/>
          </p:cNvSpPr>
          <p:nvPr/>
        </p:nvSpPr>
        <p:spPr bwMode="auto">
          <a:xfrm>
            <a:off x="4322340"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7" name="Rounded Rectangle 179_1">
            <a:extLst>
              <a:ext uri="{FF2B5EF4-FFF2-40B4-BE49-F238E27FC236}">
                <a16:creationId xmlns:a16="http://schemas.microsoft.com/office/drawing/2014/main" id="{9A952103-3AA2-78F7-5F0F-282E1CB69399}"/>
              </a:ext>
              <a:ext uri="{C183D7F6-B498-43B3-948B-1728B52AA6E4}">
                <adec:decorative xmlns:adec="http://schemas.microsoft.com/office/drawing/2017/decorative" val="1"/>
              </a:ext>
            </a:extLst>
          </p:cNvPr>
          <p:cNvSpPr>
            <a:spLocks/>
          </p:cNvSpPr>
          <p:nvPr/>
        </p:nvSpPr>
        <p:spPr bwMode="auto">
          <a:xfrm>
            <a:off x="8055717" y="1641929"/>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8" name="Rounded Rectangle 180_1">
            <a:extLst>
              <a:ext uri="{FF2B5EF4-FFF2-40B4-BE49-F238E27FC236}">
                <a16:creationId xmlns:a16="http://schemas.microsoft.com/office/drawing/2014/main" id="{A0823A56-6BA8-D819-91CB-6B435F0898B4}"/>
              </a:ext>
              <a:ext uri="{C183D7F6-B498-43B3-948B-1728B52AA6E4}">
                <adec:decorative xmlns:adec="http://schemas.microsoft.com/office/drawing/2017/decorative" val="1"/>
              </a:ext>
            </a:extLst>
          </p:cNvPr>
          <p:cNvSpPr>
            <a:spLocks/>
          </p:cNvSpPr>
          <p:nvPr/>
        </p:nvSpPr>
        <p:spPr bwMode="auto">
          <a:xfrm>
            <a:off x="588963" y="4265858"/>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9" name="Rounded Rectangle 181_1">
            <a:extLst>
              <a:ext uri="{FF2B5EF4-FFF2-40B4-BE49-F238E27FC236}">
                <a16:creationId xmlns:a16="http://schemas.microsoft.com/office/drawing/2014/main" id="{60CFEFFC-4B9A-A109-DCD2-E908B2463C55}"/>
              </a:ext>
              <a:ext uri="{C183D7F6-B498-43B3-948B-1728B52AA6E4}">
                <adec:decorative xmlns:adec="http://schemas.microsoft.com/office/drawing/2017/decorative" val="1"/>
              </a:ext>
            </a:extLst>
          </p:cNvPr>
          <p:cNvSpPr>
            <a:spLocks/>
          </p:cNvSpPr>
          <p:nvPr/>
        </p:nvSpPr>
        <p:spPr bwMode="auto">
          <a:xfrm>
            <a:off x="4322340" y="4265858"/>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0" name="Rounded Rectangle 182_1">
            <a:extLst>
              <a:ext uri="{FF2B5EF4-FFF2-40B4-BE49-F238E27FC236}">
                <a16:creationId xmlns:a16="http://schemas.microsoft.com/office/drawing/2014/main" id="{E64AD6DA-A63D-3AB4-8905-03509AAFEC4E}"/>
              </a:ext>
              <a:ext uri="{C183D7F6-B498-43B3-948B-1728B52AA6E4}">
                <adec:decorative xmlns:adec="http://schemas.microsoft.com/office/drawing/2017/decorative" val="1"/>
              </a:ext>
            </a:extLst>
          </p:cNvPr>
          <p:cNvSpPr>
            <a:spLocks/>
          </p:cNvSpPr>
          <p:nvPr/>
        </p:nvSpPr>
        <p:spPr bwMode="auto">
          <a:xfrm>
            <a:off x="8055717" y="4265858"/>
            <a:ext cx="3550497" cy="2115788"/>
          </a:xfrm>
          <a:prstGeom prst="roundRect">
            <a:avLst>
              <a:gd name="adj" fmla="val 6200"/>
            </a:avLst>
          </a:prstGeom>
          <a:solidFill>
            <a:srgbClr val="FFFFFF"/>
          </a:solidFill>
          <a:ln w="12700">
            <a:gradFill flip="none" rotWithShape="1">
              <a:gsLst>
                <a:gs pos="0">
                  <a:schemeClr val="accent1"/>
                </a:gs>
                <a:gs pos="100000">
                  <a:srgbClr val="C73ECC"/>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1" name="Rectangle: Rounded Corners 30">
            <a:extLst>
              <a:ext uri="{FF2B5EF4-FFF2-40B4-BE49-F238E27FC236}">
                <a16:creationId xmlns:a16="http://schemas.microsoft.com/office/drawing/2014/main" id="{70B5790E-7763-1FC4-9D19-CACCC3C3A0B5}"/>
              </a:ext>
            </a:extLst>
          </p:cNvPr>
          <p:cNvSpPr>
            <a:spLocks/>
          </p:cNvSpPr>
          <p:nvPr/>
        </p:nvSpPr>
        <p:spPr bwMode="auto">
          <a:xfrm>
            <a:off x="680403" y="1733369"/>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UI Semibold"/>
                <a:ea typeface="+mn-ea"/>
                <a:cs typeface="+mn-cs"/>
              </a:rPr>
              <a:t>Leaders and managers are critical to driving adoption</a:t>
            </a:r>
          </a:p>
        </p:txBody>
      </p:sp>
      <p:sp>
        <p:nvSpPr>
          <p:cNvPr id="32" name="Rectangle: Rounded Corners 31">
            <a:extLst>
              <a:ext uri="{FF2B5EF4-FFF2-40B4-BE49-F238E27FC236}">
                <a16:creationId xmlns:a16="http://schemas.microsoft.com/office/drawing/2014/main" id="{54DC09DD-6D43-AD4B-98C2-3A601B258E65}"/>
              </a:ext>
            </a:extLst>
          </p:cNvPr>
          <p:cNvSpPr>
            <a:spLocks/>
          </p:cNvSpPr>
          <p:nvPr/>
        </p:nvSpPr>
        <p:spPr bwMode="auto">
          <a:xfrm>
            <a:off x="4420013" y="1734095"/>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UI Semibold"/>
                <a:ea typeface="+mn-ea"/>
                <a:cs typeface="+mn-cs"/>
              </a:rPr>
              <a:t>Focus on “bright spots”, not averages</a:t>
            </a:r>
          </a:p>
        </p:txBody>
      </p:sp>
      <p:sp>
        <p:nvSpPr>
          <p:cNvPr id="33" name="Rectangle: Rounded Corners 32">
            <a:extLst>
              <a:ext uri="{FF2B5EF4-FFF2-40B4-BE49-F238E27FC236}">
                <a16:creationId xmlns:a16="http://schemas.microsoft.com/office/drawing/2014/main" id="{015D430D-ACE9-612F-380A-FBBCF0A4605E}"/>
              </a:ext>
            </a:extLst>
          </p:cNvPr>
          <p:cNvSpPr>
            <a:spLocks/>
          </p:cNvSpPr>
          <p:nvPr/>
        </p:nvSpPr>
        <p:spPr bwMode="auto">
          <a:xfrm>
            <a:off x="680403" y="4358530"/>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UI Semibold"/>
                <a:ea typeface="+mn-ea"/>
                <a:cs typeface="+mn-cs"/>
              </a:rPr>
              <a:t>Role specific training accelerates adoption</a:t>
            </a:r>
          </a:p>
        </p:txBody>
      </p:sp>
      <p:sp>
        <p:nvSpPr>
          <p:cNvPr id="34" name="Rectangle: Rounded Corners 33">
            <a:extLst>
              <a:ext uri="{FF2B5EF4-FFF2-40B4-BE49-F238E27FC236}">
                <a16:creationId xmlns:a16="http://schemas.microsoft.com/office/drawing/2014/main" id="{A0AA5084-632E-950E-53C7-71EA0995D93B}"/>
              </a:ext>
            </a:extLst>
          </p:cNvPr>
          <p:cNvSpPr>
            <a:spLocks/>
          </p:cNvSpPr>
          <p:nvPr/>
        </p:nvSpPr>
        <p:spPr bwMode="auto">
          <a:xfrm>
            <a:off x="4418425" y="4352948"/>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UI Semibold"/>
                <a:ea typeface="+mn-ea"/>
                <a:cs typeface="+mn-cs"/>
              </a:rPr>
              <a:t>Synchronous, social learning creates a contagion effect</a:t>
            </a:r>
          </a:p>
        </p:txBody>
      </p:sp>
      <p:sp>
        <p:nvSpPr>
          <p:cNvPr id="35" name="Rectangle: Rounded Corners 34">
            <a:extLst>
              <a:ext uri="{FF2B5EF4-FFF2-40B4-BE49-F238E27FC236}">
                <a16:creationId xmlns:a16="http://schemas.microsoft.com/office/drawing/2014/main" id="{D912E4FD-CEBF-7019-AC20-D3C43B2FF578}"/>
              </a:ext>
            </a:extLst>
          </p:cNvPr>
          <p:cNvSpPr>
            <a:spLocks/>
          </p:cNvSpPr>
          <p:nvPr/>
        </p:nvSpPr>
        <p:spPr bwMode="auto">
          <a:xfrm>
            <a:off x="8153390" y="1733369"/>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gradFill flip="none">
                  <a:gsLst>
                    <a:gs pos="0">
                      <a:srgbClr val="C03BC4"/>
                    </a:gs>
                    <a:gs pos="80000">
                      <a:srgbClr val="0078D4"/>
                    </a:gs>
                  </a:gsLst>
                  <a:path path="circle">
                    <a:fillToRect l="100000" t="100000"/>
                  </a:path>
                  <a:tileRect r="-100000" b="-100000"/>
                </a:gradFill>
                <a:effectLst/>
                <a:uLnTx/>
                <a:uFillTx/>
                <a:latin typeface="Segoe UI Semibold"/>
                <a:ea typeface="+mn-ea"/>
                <a:cs typeface="+mn-cs"/>
              </a:rPr>
              <a:t>AI boosts employee thriving and performance</a:t>
            </a:r>
          </a:p>
        </p:txBody>
      </p:sp>
      <p:sp>
        <p:nvSpPr>
          <p:cNvPr id="36" name="Rectangle: Rounded Corners 35">
            <a:extLst>
              <a:ext uri="{FF2B5EF4-FFF2-40B4-BE49-F238E27FC236}">
                <a16:creationId xmlns:a16="http://schemas.microsoft.com/office/drawing/2014/main" id="{24394B41-BAA2-E232-D7BD-E4FBACBC040B}"/>
              </a:ext>
            </a:extLst>
          </p:cNvPr>
          <p:cNvSpPr>
            <a:spLocks/>
          </p:cNvSpPr>
          <p:nvPr/>
        </p:nvSpPr>
        <p:spPr bwMode="auto">
          <a:xfrm>
            <a:off x="8153390" y="4358024"/>
            <a:ext cx="3355150" cy="1931457"/>
          </a:xfrm>
          <a:prstGeom prst="roundRect">
            <a:avLst>
              <a:gd name="adj" fmla="val 62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a:ea typeface="+mn-ea"/>
                <a:cs typeface="+mn-cs"/>
              </a:rPr>
              <a:t>AI benefits improve/compound over time</a:t>
            </a:r>
          </a:p>
        </p:txBody>
      </p:sp>
      <p:sp>
        <p:nvSpPr>
          <p:cNvPr id="3" name="Oval 2">
            <a:extLst>
              <a:ext uri="{FF2B5EF4-FFF2-40B4-BE49-F238E27FC236}">
                <a16:creationId xmlns:a16="http://schemas.microsoft.com/office/drawing/2014/main" id="{91AFC568-28E6-054E-C30A-5DC8EF37F432}"/>
              </a:ext>
            </a:extLst>
          </p:cNvPr>
          <p:cNvSpPr/>
          <p:nvPr/>
        </p:nvSpPr>
        <p:spPr bwMode="auto">
          <a:xfrm>
            <a:off x="2149813" y="1420224"/>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1</a:t>
            </a:r>
          </a:p>
        </p:txBody>
      </p:sp>
      <p:sp>
        <p:nvSpPr>
          <p:cNvPr id="4" name="Oval 3">
            <a:extLst>
              <a:ext uri="{FF2B5EF4-FFF2-40B4-BE49-F238E27FC236}">
                <a16:creationId xmlns:a16="http://schemas.microsoft.com/office/drawing/2014/main" id="{2D05A95F-BC72-07C6-7315-1080BFCD9A41}"/>
              </a:ext>
            </a:extLst>
          </p:cNvPr>
          <p:cNvSpPr/>
          <p:nvPr/>
        </p:nvSpPr>
        <p:spPr bwMode="auto">
          <a:xfrm>
            <a:off x="5867400" y="1420224"/>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2</a:t>
            </a:r>
          </a:p>
        </p:txBody>
      </p:sp>
      <p:sp>
        <p:nvSpPr>
          <p:cNvPr id="5" name="Oval 4">
            <a:extLst>
              <a:ext uri="{FF2B5EF4-FFF2-40B4-BE49-F238E27FC236}">
                <a16:creationId xmlns:a16="http://schemas.microsoft.com/office/drawing/2014/main" id="{1A5B1212-D7E5-400F-4BD1-8EA0271B05B7}"/>
              </a:ext>
            </a:extLst>
          </p:cNvPr>
          <p:cNvSpPr/>
          <p:nvPr/>
        </p:nvSpPr>
        <p:spPr bwMode="auto">
          <a:xfrm>
            <a:off x="9659869" y="1420224"/>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3</a:t>
            </a:r>
          </a:p>
        </p:txBody>
      </p:sp>
      <p:sp>
        <p:nvSpPr>
          <p:cNvPr id="6" name="Oval 5">
            <a:extLst>
              <a:ext uri="{FF2B5EF4-FFF2-40B4-BE49-F238E27FC236}">
                <a16:creationId xmlns:a16="http://schemas.microsoft.com/office/drawing/2014/main" id="{F3C745BC-4379-51FB-D829-A75EB193B3D1}"/>
              </a:ext>
            </a:extLst>
          </p:cNvPr>
          <p:cNvSpPr/>
          <p:nvPr/>
        </p:nvSpPr>
        <p:spPr bwMode="auto">
          <a:xfrm>
            <a:off x="2149813" y="4041569"/>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4</a:t>
            </a:r>
          </a:p>
        </p:txBody>
      </p:sp>
      <p:sp>
        <p:nvSpPr>
          <p:cNvPr id="7" name="Oval 6">
            <a:extLst>
              <a:ext uri="{FF2B5EF4-FFF2-40B4-BE49-F238E27FC236}">
                <a16:creationId xmlns:a16="http://schemas.microsoft.com/office/drawing/2014/main" id="{7FBFAF57-1492-ED76-F988-21779142084A}"/>
              </a:ext>
            </a:extLst>
          </p:cNvPr>
          <p:cNvSpPr/>
          <p:nvPr/>
        </p:nvSpPr>
        <p:spPr bwMode="auto">
          <a:xfrm>
            <a:off x="5867400" y="4041569"/>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5</a:t>
            </a:r>
          </a:p>
        </p:txBody>
      </p:sp>
      <p:sp>
        <p:nvSpPr>
          <p:cNvPr id="8" name="Oval 7">
            <a:extLst>
              <a:ext uri="{FF2B5EF4-FFF2-40B4-BE49-F238E27FC236}">
                <a16:creationId xmlns:a16="http://schemas.microsoft.com/office/drawing/2014/main" id="{CCD38C60-9D9F-7F7C-678F-33EA8010DEBE}"/>
              </a:ext>
            </a:extLst>
          </p:cNvPr>
          <p:cNvSpPr/>
          <p:nvPr/>
        </p:nvSpPr>
        <p:spPr bwMode="auto">
          <a:xfrm>
            <a:off x="9581288" y="4041569"/>
            <a:ext cx="457200" cy="432486"/>
          </a:xfrm>
          <a:prstGeom prst="ellipse">
            <a:avLst/>
          </a:prstGeom>
          <a:solidFill>
            <a:srgbClr val="FFFFFF"/>
          </a:solidFill>
          <a:ln>
            <a:noFill/>
            <a:headEnd type="none" w="med" len="med"/>
            <a:tailEnd type="none" w="med" len="med"/>
          </a:ln>
          <a:effectLst>
            <a:glow rad="63500">
              <a:schemeClr val="accent6">
                <a:satMod val="175000"/>
                <a:alpha val="40000"/>
              </a:schemeClr>
            </a:glow>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E76D4"/>
                </a:solidFill>
                <a:effectLst/>
                <a:uLnTx/>
                <a:uFillTx/>
                <a:latin typeface="Segoe UI"/>
                <a:ea typeface="Segoe UI" pitchFamily="34" charset="0"/>
                <a:cs typeface="Segoe UI" pitchFamily="34" charset="0"/>
              </a:rPr>
              <a:t>6</a:t>
            </a:r>
          </a:p>
        </p:txBody>
      </p:sp>
      <p:sp>
        <p:nvSpPr>
          <p:cNvPr id="13" name="Title 8">
            <a:extLst>
              <a:ext uri="{FF2B5EF4-FFF2-40B4-BE49-F238E27FC236}">
                <a16:creationId xmlns:a16="http://schemas.microsoft.com/office/drawing/2014/main" id="{A8FAFAD0-955A-1D34-6443-B5D2C8BC984C}"/>
              </a:ext>
            </a:extLst>
          </p:cNvPr>
          <p:cNvSpPr txBox="1">
            <a:spLocks/>
          </p:cNvSpPr>
          <p:nvPr/>
        </p:nvSpPr>
        <p:spPr>
          <a:xfrm>
            <a:off x="547766" y="440195"/>
            <a:ext cx="11018520" cy="677108"/>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rgbClr val="000000"/>
                </a:solidFill>
                <a:effectLst/>
                <a:uLnTx/>
                <a:uFillTx/>
                <a:latin typeface="Segoe Sans Display Semibold"/>
                <a:ea typeface="+mn-ea"/>
                <a:cs typeface="Segoe UI" pitchFamily="34" charset="0"/>
              </a:rPr>
              <a:t>Adoption and ROI Learnings</a:t>
            </a:r>
          </a:p>
        </p:txBody>
      </p:sp>
    </p:spTree>
    <p:extLst>
      <p:ext uri="{BB962C8B-B14F-4D97-AF65-F5344CB8AC3E}">
        <p14:creationId xmlns:p14="http://schemas.microsoft.com/office/powerpoint/2010/main" val="38192286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37A8-B8DB-5D2D-E861-29F0299DFC22}"/>
              </a:ext>
            </a:extLst>
          </p:cNvPr>
          <p:cNvSpPr>
            <a:spLocks noGrp="1"/>
          </p:cNvSpPr>
          <p:nvPr>
            <p:ph type="title"/>
          </p:nvPr>
        </p:nvSpPr>
        <p:spPr>
          <a:xfrm>
            <a:off x="758597" y="3670088"/>
            <a:ext cx="8193024" cy="747897"/>
          </a:xfrm>
        </p:spPr>
        <p:txBody>
          <a:bodyPr/>
          <a:lstStyle/>
          <a:p>
            <a:r>
              <a:rPr lang="en-US" dirty="0">
                <a:latin typeface="Segoe UI"/>
                <a:cs typeface="Segoe UI"/>
              </a:rPr>
              <a:t>Q&amp;A</a:t>
            </a:r>
            <a:endParaRPr lang="en-US" dirty="0"/>
          </a:p>
        </p:txBody>
      </p:sp>
    </p:spTree>
    <p:extLst>
      <p:ext uri="{BB962C8B-B14F-4D97-AF65-F5344CB8AC3E}">
        <p14:creationId xmlns:p14="http://schemas.microsoft.com/office/powerpoint/2010/main" val="15883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E837-A2B9-3694-3D0F-CF9AFC617118}"/>
              </a:ext>
            </a:extLst>
          </p:cNvPr>
          <p:cNvSpPr>
            <a:spLocks noGrp="1"/>
          </p:cNvSpPr>
          <p:nvPr>
            <p:ph type="title"/>
          </p:nvPr>
        </p:nvSpPr>
        <p:spPr>
          <a:xfrm>
            <a:off x="758597" y="3670088"/>
            <a:ext cx="8193024" cy="747897"/>
          </a:xfrm>
        </p:spPr>
        <p:txBody>
          <a:bodyPr/>
          <a:lstStyle/>
          <a:p>
            <a:r>
              <a:rPr lang="en-US" dirty="0">
                <a:latin typeface="Segoe UI"/>
                <a:cs typeface="Segoe UI"/>
              </a:rPr>
              <a:t>Thank you!</a:t>
            </a:r>
            <a:endParaRPr lang="en-US" dirty="0"/>
          </a:p>
        </p:txBody>
      </p:sp>
    </p:spTree>
    <p:extLst>
      <p:ext uri="{BB962C8B-B14F-4D97-AF65-F5344CB8AC3E}">
        <p14:creationId xmlns:p14="http://schemas.microsoft.com/office/powerpoint/2010/main" val="31316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4013-1233-82E3-5AF3-3169EF450A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B51617-2985-CF1E-3F91-E4488DCD9B1E}"/>
              </a:ext>
            </a:extLst>
          </p:cNvPr>
          <p:cNvSpPr>
            <a:spLocks noGrp="1"/>
          </p:cNvSpPr>
          <p:nvPr>
            <p:ph type="title"/>
          </p:nvPr>
        </p:nvSpPr>
        <p:spPr>
          <a:xfrm>
            <a:off x="758597" y="2922191"/>
            <a:ext cx="8193024" cy="1495794"/>
          </a:xfrm>
        </p:spPr>
        <p:txBody>
          <a:bodyPr wrap="square" anchor="b">
            <a:normAutofit/>
          </a:bodyPr>
          <a:lstStyle/>
          <a:p>
            <a:r>
              <a:rPr lang="en-US"/>
              <a:t>Appendix</a:t>
            </a:r>
            <a:endParaRPr lang="en-US" dirty="0"/>
          </a:p>
        </p:txBody>
      </p:sp>
    </p:spTree>
    <p:extLst>
      <p:ext uri="{BB962C8B-B14F-4D97-AF65-F5344CB8AC3E}">
        <p14:creationId xmlns:p14="http://schemas.microsoft.com/office/powerpoint/2010/main" val="304458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D26355AA-6EC0-DC5B-EDE4-3BED08B9D55A}"/>
              </a:ext>
            </a:extLst>
          </p:cNvPr>
          <p:cNvSpPr>
            <a:spLocks noGrp="1" noRot="1" noMove="1" noResize="1" noEditPoints="1" noAdjustHandles="1" noChangeArrowheads="1" noChangeShapeType="1"/>
          </p:cNvSpPr>
          <p:nvPr/>
        </p:nvSpPr>
        <p:spPr>
          <a:xfrm>
            <a:off x="428" y="1"/>
            <a:ext cx="12191144" cy="6857999"/>
          </a:xfrm>
          <a:custGeom>
            <a:avLst/>
            <a:gdLst/>
            <a:ahLst/>
            <a:cxnLst/>
            <a:rect l="l" t="t" r="r" b="b"/>
            <a:pathLst>
              <a:path w="5689600" h="10058400">
                <a:moveTo>
                  <a:pt x="5689600" y="0"/>
                </a:moveTo>
                <a:lnTo>
                  <a:pt x="0" y="0"/>
                </a:lnTo>
                <a:lnTo>
                  <a:pt x="0" y="10058400"/>
                </a:lnTo>
                <a:lnTo>
                  <a:pt x="5689600" y="10058400"/>
                </a:lnTo>
                <a:lnTo>
                  <a:pt x="5689600" y="0"/>
                </a:lnTo>
                <a:close/>
              </a:path>
            </a:pathLst>
          </a:custGeom>
          <a:solidFill>
            <a:srgbClr val="29446F"/>
          </a:solidFill>
        </p:spPr>
        <p:txBody>
          <a:bodyPr wrap="square" lIns="0" tIns="0" rIns="0" bIns="0" rtlCol="0"/>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1070" b="0" i="0" u="none" strike="noStrike" kern="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3" name="Title 6">
            <a:extLst>
              <a:ext uri="{FF2B5EF4-FFF2-40B4-BE49-F238E27FC236}">
                <a16:creationId xmlns:a16="http://schemas.microsoft.com/office/drawing/2014/main" id="{EE6AD452-DD24-967F-1D18-C2D9AB64B7B7}"/>
              </a:ext>
            </a:extLst>
          </p:cNvPr>
          <p:cNvSpPr txBox="1">
            <a:spLocks/>
          </p:cNvSpPr>
          <p:nvPr/>
        </p:nvSpPr>
        <p:spPr>
          <a:xfrm>
            <a:off x="610370" y="1041363"/>
            <a:ext cx="11014701" cy="223963"/>
          </a:xfrm>
          <a:prstGeom prst="rect">
            <a:avLst/>
          </a:prstGeom>
        </p:spPr>
        <p:txBody>
          <a:bodyPr vert="horz" wrap="square" lIns="0" tIns="0" rIns="0" bIns="0" rtlCol="0" anchor="t">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932699" rtl="0" eaLnBrk="1" fontAlgn="auto" latinLnBrk="0" hangingPunct="1">
              <a:lnSpc>
                <a:spcPct val="100000"/>
              </a:lnSpc>
              <a:spcBef>
                <a:spcPct val="0"/>
              </a:spcBef>
              <a:spcAft>
                <a:spcPts val="0"/>
              </a:spcAft>
              <a:buClrTx/>
              <a:buSzTx/>
              <a:buFontTx/>
              <a:buNone/>
              <a:tabLst/>
              <a:defRPr/>
            </a:pPr>
            <a:r>
              <a:rPr kumimoji="0" lang="en-US" sz="1455" b="0" i="0" u="none" strike="noStrike" kern="0" cap="none" spc="0" normalizeH="0" baseline="0" noProof="0">
                <a:ln w="3175">
                  <a:noFill/>
                </a:ln>
                <a:solidFill>
                  <a:srgbClr val="FFFFFF"/>
                </a:solidFill>
                <a:effectLst/>
                <a:uLnTx/>
                <a:uFillTx/>
                <a:latin typeface="Segoe Sans Display" pitchFamily="2" charset="0"/>
                <a:ea typeface="+mn-ea"/>
                <a:cs typeface="Segoe Sans Display" pitchFamily="2" charset="0"/>
              </a:rPr>
              <a:t>Using Viva measurement apps to measure Copilot implementation adoption</a:t>
            </a:r>
          </a:p>
        </p:txBody>
      </p:sp>
      <p:sp>
        <p:nvSpPr>
          <p:cNvPr id="78" name="Rectangle: Rounded Corners 10">
            <a:extLst>
              <a:ext uri="{FF2B5EF4-FFF2-40B4-BE49-F238E27FC236}">
                <a16:creationId xmlns:a16="http://schemas.microsoft.com/office/drawing/2014/main" id="{861028B8-0F29-692F-8787-93A3806DB82D}"/>
              </a:ext>
            </a:extLst>
          </p:cNvPr>
          <p:cNvSpPr/>
          <p:nvPr/>
        </p:nvSpPr>
        <p:spPr>
          <a:xfrm>
            <a:off x="1521432" y="1527002"/>
            <a:ext cx="4149512" cy="520433"/>
          </a:xfrm>
          <a:prstGeom prst="round2SameRect">
            <a:avLst>
              <a:gd name="adj1" fmla="val 41860"/>
              <a:gd name="adj2" fmla="val 0"/>
            </a:avLst>
          </a:prstGeom>
          <a:solidFill>
            <a:schemeClr val="accent1">
              <a:lumMod val="20000"/>
              <a:lumOff val="80000"/>
            </a:schemeClr>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322" tIns="0" rIns="87322" bIns="0"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9446F"/>
                </a:solidFill>
                <a:effectLst/>
                <a:uLnTx/>
                <a:uFillTx/>
                <a:latin typeface="Segoe Sans Display" pitchFamily="2" charset="0"/>
                <a:ea typeface="+mn-ea"/>
                <a:cs typeface="Segoe Sans Display" pitchFamily="2" charset="0"/>
              </a:rPr>
              <a:t>Description</a:t>
            </a:r>
          </a:p>
        </p:txBody>
      </p:sp>
      <p:sp>
        <p:nvSpPr>
          <p:cNvPr id="79" name="Rectangle: Rounded Corners 10">
            <a:extLst>
              <a:ext uri="{FF2B5EF4-FFF2-40B4-BE49-F238E27FC236}">
                <a16:creationId xmlns:a16="http://schemas.microsoft.com/office/drawing/2014/main" id="{C2E12B5F-0168-3A58-0A89-68A1AB2AC174}"/>
              </a:ext>
            </a:extLst>
          </p:cNvPr>
          <p:cNvSpPr/>
          <p:nvPr/>
        </p:nvSpPr>
        <p:spPr>
          <a:xfrm>
            <a:off x="5670945" y="1527002"/>
            <a:ext cx="5918378" cy="520433"/>
          </a:xfrm>
          <a:prstGeom prst="round2SameRect">
            <a:avLst>
              <a:gd name="adj1" fmla="val 41860"/>
              <a:gd name="adj2" fmla="val 0"/>
            </a:avLst>
          </a:prstGeom>
          <a:solidFill>
            <a:schemeClr val="accent1">
              <a:lumMod val="20000"/>
              <a:lumOff val="80000"/>
            </a:schemeClr>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322" tIns="0" rIns="87322" bIns="0"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9446F"/>
                </a:solidFill>
                <a:effectLst/>
                <a:uLnTx/>
                <a:uFillTx/>
                <a:latin typeface="Segoe Sans Display" pitchFamily="2" charset="0"/>
                <a:ea typeface="+mn-ea"/>
                <a:cs typeface="Segoe Sans Display" pitchFamily="2" charset="0"/>
              </a:rPr>
              <a:t>Recommendation</a:t>
            </a:r>
          </a:p>
        </p:txBody>
      </p:sp>
      <p:sp>
        <p:nvSpPr>
          <p:cNvPr id="84" name="Rectangle: Rounded Corners 32">
            <a:extLst>
              <a:ext uri="{FF2B5EF4-FFF2-40B4-BE49-F238E27FC236}">
                <a16:creationId xmlns:a16="http://schemas.microsoft.com/office/drawing/2014/main" id="{692F3908-88E5-1AE3-4E2D-F646E0C4D485}"/>
              </a:ext>
            </a:extLst>
          </p:cNvPr>
          <p:cNvSpPr/>
          <p:nvPr/>
        </p:nvSpPr>
        <p:spPr bwMode="auto">
          <a:xfrm>
            <a:off x="633571" y="2046152"/>
            <a:ext cx="11525439" cy="1387421"/>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grpSp>
        <p:nvGrpSpPr>
          <p:cNvPr id="92" name="Group 91">
            <a:extLst>
              <a:ext uri="{FF2B5EF4-FFF2-40B4-BE49-F238E27FC236}">
                <a16:creationId xmlns:a16="http://schemas.microsoft.com/office/drawing/2014/main" id="{01569352-C76B-703A-0B36-15B1DE3C2B47}"/>
              </a:ext>
            </a:extLst>
          </p:cNvPr>
          <p:cNvGrpSpPr/>
          <p:nvPr/>
        </p:nvGrpSpPr>
        <p:grpSpPr>
          <a:xfrm>
            <a:off x="846368" y="2257834"/>
            <a:ext cx="534490" cy="900063"/>
            <a:chOff x="854395" y="7357875"/>
            <a:chExt cx="1419525" cy="2390435"/>
          </a:xfrm>
        </p:grpSpPr>
        <p:pic>
          <p:nvPicPr>
            <p:cNvPr id="93" name="Graphic 92">
              <a:extLst>
                <a:ext uri="{FF2B5EF4-FFF2-40B4-BE49-F238E27FC236}">
                  <a16:creationId xmlns:a16="http://schemas.microsoft.com/office/drawing/2014/main" id="{D3417C82-36B1-994C-8F31-A65820DC3D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5713" y="7357875"/>
              <a:ext cx="1289304" cy="1289304"/>
            </a:xfrm>
            <a:prstGeom prst="rect">
              <a:avLst/>
            </a:prstGeom>
          </p:spPr>
        </p:pic>
        <p:sp>
          <p:nvSpPr>
            <p:cNvPr id="94" name="TextBox 93">
              <a:extLst>
                <a:ext uri="{FF2B5EF4-FFF2-40B4-BE49-F238E27FC236}">
                  <a16:creationId xmlns:a16="http://schemas.microsoft.com/office/drawing/2014/main" id="{2BB2E605-41AE-0271-2968-3CFF90400590}"/>
                </a:ext>
              </a:extLst>
            </p:cNvPr>
            <p:cNvSpPr txBox="1"/>
            <p:nvPr/>
          </p:nvSpPr>
          <p:spPr>
            <a:xfrm>
              <a:off x="854395" y="8856090"/>
              <a:ext cx="1419525" cy="892220"/>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Viva Insights</a:t>
              </a:r>
            </a:p>
          </p:txBody>
        </p:sp>
      </p:grpSp>
      <p:sp>
        <p:nvSpPr>
          <p:cNvPr id="125" name="TextBox 124">
            <a:extLst>
              <a:ext uri="{FF2B5EF4-FFF2-40B4-BE49-F238E27FC236}">
                <a16:creationId xmlns:a16="http://schemas.microsoft.com/office/drawing/2014/main" id="{5B28D9A7-BC27-FF41-45CE-07777D794EBE}"/>
              </a:ext>
            </a:extLst>
          </p:cNvPr>
          <p:cNvSpPr txBox="1"/>
          <p:nvPr/>
        </p:nvSpPr>
        <p:spPr>
          <a:xfrm>
            <a:off x="1697414" y="2147440"/>
            <a:ext cx="3868555" cy="1119816"/>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Copilot analytics helps you answer: </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What changes and patterns are there in Copilot usage?</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In which apps and how is Copilot being used the most?</a:t>
            </a:r>
          </a:p>
        </p:txBody>
      </p:sp>
      <p:sp>
        <p:nvSpPr>
          <p:cNvPr id="127" name="TextBox 126">
            <a:extLst>
              <a:ext uri="{FF2B5EF4-FFF2-40B4-BE49-F238E27FC236}">
                <a16:creationId xmlns:a16="http://schemas.microsoft.com/office/drawing/2014/main" id="{7EADBA60-051F-D1A6-A181-BBD5825DBE24}"/>
              </a:ext>
            </a:extLst>
          </p:cNvPr>
          <p:cNvSpPr txBox="1"/>
          <p:nvPr/>
        </p:nvSpPr>
        <p:spPr>
          <a:xfrm>
            <a:off x="5831627" y="2147440"/>
            <a:ext cx="5619081" cy="895853"/>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Copilot Analytics</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Leverage the </a:t>
            </a:r>
            <a:r>
              <a:rPr kumimoji="0" lang="en-US" sz="1455" b="0" i="0" u="sng"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Adoption tab</a:t>
            </a:r>
            <a:r>
              <a:rPr kumimoji="0" lang="en-US" sz="1455" b="0" i="0" u="sng"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in Copilot Dashboard</a:t>
            </a:r>
            <a:r>
              <a:rPr kumimoji="0" lang="en-US" sz="1455" b="0" i="0" u="sng"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 </a:t>
            </a: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to compare Copilot usage </a:t>
            </a:r>
            <a:r>
              <a:rPr kumimoji="0" lang="en-US" sz="1455" b="0" i="0" u="none" strike="noStrike" kern="0" cap="none" spc="0" normalizeH="0" baseline="0" noProof="0">
                <a:ln>
                  <a:noFill/>
                </a:ln>
                <a:solidFill>
                  <a:srgbClr val="000000">
                    <a:lumMod val="95000"/>
                    <a:lumOff val="5000"/>
                  </a:srgbClr>
                </a:solidFill>
                <a:effectLst/>
                <a:uLnTx/>
                <a:uFillTx/>
                <a:latin typeface="Segoe Sans Display" pitchFamily="2" charset="0"/>
                <a:ea typeface="+mn-ea"/>
                <a:cs typeface="Segoe Sans Display" pitchFamily="2" charset="0"/>
              </a:rPr>
              <a:t>by app and activity, along with group, organization, and functional drop filters.</a:t>
            </a:r>
          </a:p>
        </p:txBody>
      </p:sp>
      <p:sp>
        <p:nvSpPr>
          <p:cNvPr id="7" name="object 2">
            <a:extLst>
              <a:ext uri="{FF2B5EF4-FFF2-40B4-BE49-F238E27FC236}">
                <a16:creationId xmlns:a16="http://schemas.microsoft.com/office/drawing/2014/main" id="{A0751507-DECA-EA38-3B5A-132D6C959B76}"/>
              </a:ext>
            </a:extLst>
          </p:cNvPr>
          <p:cNvSpPr txBox="1">
            <a:spLocks/>
          </p:cNvSpPr>
          <p:nvPr/>
        </p:nvSpPr>
        <p:spPr>
          <a:xfrm>
            <a:off x="600931" y="447687"/>
            <a:ext cx="10988785" cy="537084"/>
          </a:xfrm>
          <a:prstGeom prst="rect">
            <a:avLst/>
          </a:prstGeom>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7701" marR="3081" lvl="0" indent="0" algn="l" defTabSz="932699" rtl="0" eaLnBrk="1" fontAlgn="auto" latinLnBrk="0" hangingPunct="1">
              <a:lnSpc>
                <a:spcPts val="4621"/>
              </a:lnSpc>
              <a:spcBef>
                <a:spcPts val="537"/>
              </a:spcBef>
              <a:spcAft>
                <a:spcPts val="0"/>
              </a:spcAft>
              <a:buClrTx/>
              <a:buSzTx/>
              <a:buFontTx/>
              <a:buNone/>
              <a:tabLst/>
              <a:defRPr/>
            </a:pPr>
            <a:r>
              <a:rPr kumimoji="0" lang="en-US" sz="3032" b="0" i="0" u="none" strike="noStrike" kern="0" cap="none" spc="0" normalizeH="0" baseline="0" noProof="0">
                <a:ln w="3175">
                  <a:noFill/>
                </a:ln>
                <a:solidFill>
                  <a:srgbClr val="FFFFFF"/>
                </a:solidFill>
                <a:effectLst/>
                <a:uLnTx/>
                <a:uFillTx/>
                <a:latin typeface="Segoe Sans Display" pitchFamily="2" charset="0"/>
                <a:ea typeface="+mn-ea"/>
                <a:cs typeface="Segoe Sans Display" pitchFamily="2" charset="0"/>
              </a:rPr>
              <a:t>Measuring adoption</a:t>
            </a:r>
          </a:p>
        </p:txBody>
      </p:sp>
      <p:sp>
        <p:nvSpPr>
          <p:cNvPr id="10" name="Rounded Rectangle 11">
            <a:extLst>
              <a:ext uri="{FF2B5EF4-FFF2-40B4-BE49-F238E27FC236}">
                <a16:creationId xmlns:a16="http://schemas.microsoft.com/office/drawing/2014/main" id="{80937320-6BEE-3D01-A630-55032CCC72FF}"/>
              </a:ext>
            </a:extLst>
          </p:cNvPr>
          <p:cNvSpPr/>
          <p:nvPr/>
        </p:nvSpPr>
        <p:spPr bwMode="auto">
          <a:xfrm>
            <a:off x="7550519" y="493522"/>
            <a:ext cx="4048531" cy="862804"/>
          </a:xfrm>
          <a:prstGeom prst="roundRect">
            <a:avLst>
              <a:gd name="adj" fmla="val 13415"/>
            </a:avLst>
          </a:prstGeom>
          <a:solidFill>
            <a:schemeClr val="accent1">
              <a:lumMod val="20000"/>
              <a:lumOff val="80000"/>
            </a:schemeClr>
          </a:solidFill>
          <a:ln>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99" tIns="110899" rIns="110899" bIns="110899"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9446F"/>
                </a:solidFill>
                <a:effectLst/>
                <a:uLnTx/>
                <a:uFillTx/>
                <a:latin typeface="Segoe Sans Display" pitchFamily="2" charset="0"/>
                <a:ea typeface="Segoe UI" pitchFamily="34" charset="0"/>
                <a:cs typeface="Segoe Sans Display" pitchFamily="2" charset="0"/>
              </a:rPr>
              <a:t>Adoption goal: </a:t>
            </a:r>
            <a:br>
              <a:rPr kumimoji="0" lang="en-US" sz="970" b="1" i="0" u="none" strike="noStrike" kern="0" cap="none" spc="0" normalizeH="0" baseline="0" noProof="0">
                <a:ln>
                  <a:noFill/>
                </a:ln>
                <a:solidFill>
                  <a:srgbClr val="29446F"/>
                </a:solidFill>
                <a:effectLst/>
                <a:uLnTx/>
                <a:uFillTx/>
                <a:latin typeface="Segoe Sans Display" pitchFamily="2" charset="0"/>
                <a:ea typeface="Segoe UI" pitchFamily="34" charset="0"/>
                <a:cs typeface="Segoe Sans Display" pitchFamily="2" charset="0"/>
              </a:rPr>
            </a:br>
            <a:r>
              <a:rPr kumimoji="0" lang="en-US" sz="970" b="0" i="0" u="none" strike="noStrike" kern="0" cap="none" spc="0" normalizeH="0" baseline="0" noProof="0">
                <a:ln>
                  <a:noFill/>
                </a:ln>
                <a:solidFill>
                  <a:srgbClr val="29446F"/>
                </a:solidFill>
                <a:effectLst/>
                <a:uLnTx/>
                <a:uFillTx/>
                <a:latin typeface="Segoe Sans Display" pitchFamily="2" charset="0"/>
                <a:ea typeface="Segoe UI" pitchFamily="34" charset="0"/>
                <a:cs typeface="Segoe Sans Display" pitchFamily="2" charset="0"/>
              </a:rPr>
              <a:t>Understand how the target population is experiencing Copilot and identify actions to improve implementation, usage, and value.</a:t>
            </a:r>
          </a:p>
        </p:txBody>
      </p:sp>
      <p:sp>
        <p:nvSpPr>
          <p:cNvPr id="82" name="Rectangle: Rounded Corners 27">
            <a:extLst>
              <a:ext uri="{FF2B5EF4-FFF2-40B4-BE49-F238E27FC236}">
                <a16:creationId xmlns:a16="http://schemas.microsoft.com/office/drawing/2014/main" id="{A5BF5536-3BCF-226C-F091-65AA93F2C68C}"/>
              </a:ext>
            </a:extLst>
          </p:cNvPr>
          <p:cNvSpPr/>
          <p:nvPr/>
        </p:nvSpPr>
        <p:spPr bwMode="auto">
          <a:xfrm>
            <a:off x="610370" y="3407456"/>
            <a:ext cx="11548639" cy="1360857"/>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sp>
        <p:nvSpPr>
          <p:cNvPr id="83" name="Rectangle: Rounded Corners 30">
            <a:extLst>
              <a:ext uri="{FF2B5EF4-FFF2-40B4-BE49-F238E27FC236}">
                <a16:creationId xmlns:a16="http://schemas.microsoft.com/office/drawing/2014/main" id="{1AFAD394-8B45-BC8B-B247-710E8950D7EB}"/>
              </a:ext>
            </a:extLst>
          </p:cNvPr>
          <p:cNvSpPr/>
          <p:nvPr/>
        </p:nvSpPr>
        <p:spPr bwMode="auto">
          <a:xfrm>
            <a:off x="610370" y="4760372"/>
            <a:ext cx="11548639" cy="1631670"/>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sp>
        <p:nvSpPr>
          <p:cNvPr id="85" name="AutoShape 4">
            <a:extLst>
              <a:ext uri="{FF2B5EF4-FFF2-40B4-BE49-F238E27FC236}">
                <a16:creationId xmlns:a16="http://schemas.microsoft.com/office/drawing/2014/main" id="{DBFF3043-E8B3-4AC9-B359-9740DBBEDF2C}"/>
              </a:ext>
            </a:extLst>
          </p:cNvPr>
          <p:cNvSpPr>
            <a:spLocks noChangeAspect="1" noChangeArrowheads="1"/>
          </p:cNvSpPr>
          <p:nvPr/>
        </p:nvSpPr>
        <p:spPr bwMode="auto">
          <a:xfrm>
            <a:off x="3475414" y="4535484"/>
            <a:ext cx="186445" cy="1848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107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nvGrpSpPr>
          <p:cNvPr id="86" name="Group 85">
            <a:extLst>
              <a:ext uri="{FF2B5EF4-FFF2-40B4-BE49-F238E27FC236}">
                <a16:creationId xmlns:a16="http://schemas.microsoft.com/office/drawing/2014/main" id="{E7AFE8F9-846F-86EC-711D-9D8BE9E484AF}"/>
              </a:ext>
            </a:extLst>
          </p:cNvPr>
          <p:cNvGrpSpPr/>
          <p:nvPr/>
        </p:nvGrpSpPr>
        <p:grpSpPr>
          <a:xfrm>
            <a:off x="856843" y="3690282"/>
            <a:ext cx="489698" cy="899921"/>
            <a:chOff x="991235" y="3318223"/>
            <a:chExt cx="1289304" cy="2390054"/>
          </a:xfrm>
        </p:grpSpPr>
        <p:pic>
          <p:nvPicPr>
            <p:cNvPr id="87" name="Picture 2">
              <a:extLst>
                <a:ext uri="{FF2B5EF4-FFF2-40B4-BE49-F238E27FC236}">
                  <a16:creationId xmlns:a16="http://schemas.microsoft.com/office/drawing/2014/main" id="{FB61C187-F538-0778-B252-B4BEEB62D2E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171" y="3318223"/>
              <a:ext cx="1286368" cy="128636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96802C71-1A8B-4E96-C478-BA822B420450}"/>
                </a:ext>
              </a:extLst>
            </p:cNvPr>
            <p:cNvSpPr txBox="1"/>
            <p:nvPr/>
          </p:nvSpPr>
          <p:spPr>
            <a:xfrm>
              <a:off x="991235" y="4816058"/>
              <a:ext cx="1286368" cy="892219"/>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Viva Glint*</a:t>
              </a:r>
            </a:p>
          </p:txBody>
        </p:sp>
      </p:grpSp>
      <p:grpSp>
        <p:nvGrpSpPr>
          <p:cNvPr id="89" name="Group 88">
            <a:extLst>
              <a:ext uri="{FF2B5EF4-FFF2-40B4-BE49-F238E27FC236}">
                <a16:creationId xmlns:a16="http://schemas.microsoft.com/office/drawing/2014/main" id="{F0DECB90-41B1-8E24-CB58-03CB544BF72F}"/>
              </a:ext>
            </a:extLst>
          </p:cNvPr>
          <p:cNvGrpSpPr/>
          <p:nvPr/>
        </p:nvGrpSpPr>
        <p:grpSpPr>
          <a:xfrm>
            <a:off x="846368" y="5060471"/>
            <a:ext cx="491097" cy="952210"/>
            <a:chOff x="987552" y="5293165"/>
            <a:chExt cx="1292987" cy="2528929"/>
          </a:xfrm>
        </p:grpSpPr>
        <p:pic>
          <p:nvPicPr>
            <p:cNvPr id="90" name="Graphic 89">
              <a:extLst>
                <a:ext uri="{FF2B5EF4-FFF2-40B4-BE49-F238E27FC236}">
                  <a16:creationId xmlns:a16="http://schemas.microsoft.com/office/drawing/2014/main" id="{DEBBC1E9-FD43-E369-58A5-88863014782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1235" y="5293165"/>
              <a:ext cx="1289304" cy="1444632"/>
            </a:xfrm>
            <a:prstGeom prst="rect">
              <a:avLst/>
            </a:prstGeom>
          </p:spPr>
        </p:pic>
        <p:sp>
          <p:nvSpPr>
            <p:cNvPr id="91" name="TextBox 90">
              <a:extLst>
                <a:ext uri="{FF2B5EF4-FFF2-40B4-BE49-F238E27FC236}">
                  <a16:creationId xmlns:a16="http://schemas.microsoft.com/office/drawing/2014/main" id="{D298B141-17C0-058C-8A04-771E2727B318}"/>
                </a:ext>
              </a:extLst>
            </p:cNvPr>
            <p:cNvSpPr txBox="1"/>
            <p:nvPr/>
          </p:nvSpPr>
          <p:spPr>
            <a:xfrm>
              <a:off x="987552" y="6929874"/>
              <a:ext cx="1286368" cy="892220"/>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1"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Viva Pulse</a:t>
              </a:r>
            </a:p>
          </p:txBody>
        </p:sp>
      </p:grpSp>
      <p:sp>
        <p:nvSpPr>
          <p:cNvPr id="113" name="TextBox 112">
            <a:extLst>
              <a:ext uri="{FF2B5EF4-FFF2-40B4-BE49-F238E27FC236}">
                <a16:creationId xmlns:a16="http://schemas.microsoft.com/office/drawing/2014/main" id="{F9F02529-419F-4023-2796-80270B365AAE}"/>
              </a:ext>
            </a:extLst>
          </p:cNvPr>
          <p:cNvSpPr txBox="1"/>
          <p:nvPr/>
        </p:nvSpPr>
        <p:spPr>
          <a:xfrm>
            <a:off x="1697415" y="3505896"/>
            <a:ext cx="3868553" cy="1157143"/>
          </a:xfrm>
          <a:prstGeom prst="rect">
            <a:avLst/>
          </a:prstGeom>
          <a:noFill/>
        </p:spPr>
        <p:txBody>
          <a:bodyPr wrap="square" lIns="0" tIns="0" rIns="0" bIns="0" rtlCol="0" anchor="ctr">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Glint provides enterprise-view helps you answer: What opinions and feelings are employees experiencing about Copilot adoption?</a:t>
            </a:r>
          </a:p>
          <a:p>
            <a:pPr marL="0" marR="0" lvl="0" indent="0" algn="l" defTabSz="554472" rtl="0" eaLnBrk="1" fontAlgn="auto" latinLnBrk="0" hangingPunct="1">
              <a:lnSpc>
                <a:spcPct val="100000"/>
              </a:lnSpc>
              <a:spcBef>
                <a:spcPts val="0"/>
              </a:spcBef>
              <a:spcAft>
                <a:spcPts val="0"/>
              </a:spcAft>
              <a:buClrTx/>
              <a:buSzTx/>
              <a:buFontTx/>
              <a:buNone/>
              <a:tabLst/>
              <a:defRPr/>
            </a:pPr>
            <a:br>
              <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Review the Playbook appendix for Adoption survey item suggestions</a:t>
            </a:r>
            <a:r>
              <a:rPr kumimoji="0" lang="en-US" sz="849"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t>
            </a:r>
            <a:endPar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14" name="TextBox 113">
            <a:extLst>
              <a:ext uri="{FF2B5EF4-FFF2-40B4-BE49-F238E27FC236}">
                <a16:creationId xmlns:a16="http://schemas.microsoft.com/office/drawing/2014/main" id="{CC617B4C-2BC2-C465-6B79-EB2772E938FD}"/>
              </a:ext>
            </a:extLst>
          </p:cNvPr>
          <p:cNvSpPr txBox="1"/>
          <p:nvPr/>
        </p:nvSpPr>
        <p:spPr>
          <a:xfrm>
            <a:off x="5819303" y="3538662"/>
            <a:ext cx="5629670" cy="895853"/>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Integrate Copilot adoption items into the regular Glint survey cadence.</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Analyze how Copilot sentiment varies across functions to uncover which groups perceive the most value from AI adoption and why.</a:t>
            </a:r>
          </a:p>
        </p:txBody>
      </p:sp>
      <p:sp>
        <p:nvSpPr>
          <p:cNvPr id="124" name="TextBox 123">
            <a:extLst>
              <a:ext uri="{FF2B5EF4-FFF2-40B4-BE49-F238E27FC236}">
                <a16:creationId xmlns:a16="http://schemas.microsoft.com/office/drawing/2014/main" id="{E7F9EE97-F6D8-4248-3031-1895C9311E4F}"/>
              </a:ext>
            </a:extLst>
          </p:cNvPr>
          <p:cNvSpPr txBox="1"/>
          <p:nvPr/>
        </p:nvSpPr>
        <p:spPr>
          <a:xfrm>
            <a:off x="1613043" y="4839926"/>
            <a:ext cx="3952922" cy="1381107"/>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Pulse helps you answer for target groups:</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What is the Copilot implementation progress with specific teams, cohorts, and pilot groups?</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What localized actions are needed to best address challenges at the team level?</a:t>
            </a:r>
            <a:endPar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Review the Playbook appendix for the Viva Pulse Adoption template.</a:t>
            </a:r>
          </a:p>
        </p:txBody>
      </p:sp>
      <p:sp>
        <p:nvSpPr>
          <p:cNvPr id="126" name="TextBox 125">
            <a:extLst>
              <a:ext uri="{FF2B5EF4-FFF2-40B4-BE49-F238E27FC236}">
                <a16:creationId xmlns:a16="http://schemas.microsoft.com/office/drawing/2014/main" id="{A6A5C0B8-C060-FDDE-1BCE-756F7D8F8270}"/>
              </a:ext>
            </a:extLst>
          </p:cNvPr>
          <p:cNvSpPr txBox="1"/>
          <p:nvPr/>
        </p:nvSpPr>
        <p:spPr>
          <a:xfrm>
            <a:off x="5819303" y="4798044"/>
            <a:ext cx="5629669" cy="1343779"/>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Deploy pulse surveys to specific teams to gauge progress and learn where and how groups may need additional attention or interventions to help accelerate adoption.</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Create a cadence for survey deployment to track progress, either at a specific time (e.g., monthly) or at critical moments (e.g., feature additions).</a:t>
            </a:r>
          </a:p>
        </p:txBody>
      </p:sp>
      <p:sp>
        <p:nvSpPr>
          <p:cNvPr id="2" name="TextBox 1">
            <a:extLst>
              <a:ext uri="{FF2B5EF4-FFF2-40B4-BE49-F238E27FC236}">
                <a16:creationId xmlns:a16="http://schemas.microsoft.com/office/drawing/2014/main" id="{18BB1F8D-C11C-3FEF-DA15-7AB384331349}"/>
              </a:ext>
            </a:extLst>
          </p:cNvPr>
          <p:cNvSpPr txBox="1"/>
          <p:nvPr/>
        </p:nvSpPr>
        <p:spPr>
          <a:xfrm>
            <a:off x="9355859" y="4839069"/>
            <a:ext cx="2183532" cy="121314"/>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8" name="TextBox 7">
            <a:extLst>
              <a:ext uri="{FF2B5EF4-FFF2-40B4-BE49-F238E27FC236}">
                <a16:creationId xmlns:a16="http://schemas.microsoft.com/office/drawing/2014/main" id="{AD91A8C7-E6C2-C98A-BEC6-C87AD0030A8A}"/>
              </a:ext>
            </a:extLst>
          </p:cNvPr>
          <p:cNvSpPr txBox="1"/>
          <p:nvPr/>
        </p:nvSpPr>
        <p:spPr>
          <a:xfrm>
            <a:off x="4396275" y="6569920"/>
            <a:ext cx="3991826" cy="93318"/>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606"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*Survey feedback can also be collected using your enterprise survey provider.</a:t>
            </a:r>
          </a:p>
        </p:txBody>
      </p:sp>
      <p:sp>
        <p:nvSpPr>
          <p:cNvPr id="104" name="Rectangle 103">
            <a:extLst>
              <a:ext uri="{FF2B5EF4-FFF2-40B4-BE49-F238E27FC236}">
                <a16:creationId xmlns:a16="http://schemas.microsoft.com/office/drawing/2014/main" id="{39AABCD5-92FF-BF38-901D-0EB14CA288E2}"/>
              </a:ext>
            </a:extLst>
          </p:cNvPr>
          <p:cNvSpPr/>
          <p:nvPr/>
        </p:nvSpPr>
        <p:spPr bwMode="auto">
          <a:xfrm>
            <a:off x="11599051" y="1214340"/>
            <a:ext cx="563950" cy="5197404"/>
          </a:xfrm>
          <a:prstGeom prst="rect">
            <a:avLst/>
          </a:prstGeom>
          <a:solidFill>
            <a:srgbClr val="29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cxnSp>
        <p:nvCxnSpPr>
          <p:cNvPr id="107" name="Straight Connector 106">
            <a:extLst>
              <a:ext uri="{FF2B5EF4-FFF2-40B4-BE49-F238E27FC236}">
                <a16:creationId xmlns:a16="http://schemas.microsoft.com/office/drawing/2014/main" id="{B31CEF82-077A-7F4C-6738-4F0CF7E937FB}"/>
              </a:ext>
            </a:extLst>
          </p:cNvPr>
          <p:cNvCxnSpPr>
            <a:cxnSpLocks/>
          </p:cNvCxnSpPr>
          <p:nvPr/>
        </p:nvCxnSpPr>
        <p:spPr>
          <a:xfrm>
            <a:off x="1517439" y="2039777"/>
            <a:ext cx="0" cy="4371967"/>
          </a:xfrm>
          <a:prstGeom prst="line">
            <a:avLst/>
          </a:prstGeom>
          <a:ln>
            <a:solidFill>
              <a:srgbClr val="4635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E942D1-1BE4-7854-727B-29C3FF9C0439}"/>
              </a:ext>
            </a:extLst>
          </p:cNvPr>
          <p:cNvCxnSpPr>
            <a:cxnSpLocks/>
          </p:cNvCxnSpPr>
          <p:nvPr/>
        </p:nvCxnSpPr>
        <p:spPr>
          <a:xfrm>
            <a:off x="5670944" y="2011799"/>
            <a:ext cx="0" cy="4371967"/>
          </a:xfrm>
          <a:prstGeom prst="line">
            <a:avLst/>
          </a:prstGeom>
          <a:ln>
            <a:solidFill>
              <a:srgbClr val="4635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71736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A918-52E3-18C2-4D62-F2A077D289D8}"/>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00464773-1238-F1AF-8A5E-90E098E8C0D8}"/>
              </a:ext>
            </a:extLst>
          </p:cNvPr>
          <p:cNvSpPr>
            <a:spLocks noGrp="1" noRot="1" noMove="1" noResize="1" noEditPoints="1" noAdjustHandles="1" noChangeArrowheads="1" noChangeShapeType="1"/>
          </p:cNvSpPr>
          <p:nvPr/>
        </p:nvSpPr>
        <p:spPr>
          <a:xfrm>
            <a:off x="428" y="1"/>
            <a:ext cx="12191144" cy="6857999"/>
          </a:xfrm>
          <a:custGeom>
            <a:avLst/>
            <a:gdLst/>
            <a:ahLst/>
            <a:cxnLst/>
            <a:rect l="l" t="t" r="r" b="b"/>
            <a:pathLst>
              <a:path w="5689600" h="10058400">
                <a:moveTo>
                  <a:pt x="5689600" y="0"/>
                </a:moveTo>
                <a:lnTo>
                  <a:pt x="0" y="0"/>
                </a:lnTo>
                <a:lnTo>
                  <a:pt x="0" y="10058400"/>
                </a:lnTo>
                <a:lnTo>
                  <a:pt x="5689600" y="10058400"/>
                </a:lnTo>
                <a:lnTo>
                  <a:pt x="5689600" y="0"/>
                </a:lnTo>
                <a:close/>
              </a:path>
            </a:pathLst>
          </a:custGeom>
          <a:solidFill>
            <a:srgbClr val="215B62"/>
          </a:solidFill>
        </p:spPr>
        <p:txBody>
          <a:bodyPr wrap="square" lIns="0" tIns="0" rIns="0" bIns="0" rtlCol="0"/>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1070" b="0" i="0" u="none" strike="noStrike" kern="0" cap="none" spc="0" normalizeH="0" baseline="0" noProof="0">
              <a:ln>
                <a:noFill/>
              </a:ln>
              <a:solidFill>
                <a:srgbClr val="FFFFFF"/>
              </a:solidFill>
              <a:effectLst/>
              <a:uLnTx/>
              <a:uFillTx/>
              <a:latin typeface=""/>
              <a:ea typeface="+mn-ea"/>
              <a:cs typeface="+mn-cs"/>
            </a:endParaRPr>
          </a:p>
        </p:txBody>
      </p:sp>
      <p:sp>
        <p:nvSpPr>
          <p:cNvPr id="6" name="TextBox 5">
            <a:extLst>
              <a:ext uri="{FF2B5EF4-FFF2-40B4-BE49-F238E27FC236}">
                <a16:creationId xmlns:a16="http://schemas.microsoft.com/office/drawing/2014/main" id="{21956329-DA95-341F-2AB2-7A53DE22ADFE}"/>
              </a:ext>
            </a:extLst>
          </p:cNvPr>
          <p:cNvSpPr txBox="1"/>
          <p:nvPr/>
        </p:nvSpPr>
        <p:spPr>
          <a:xfrm>
            <a:off x="8731669" y="6634452"/>
            <a:ext cx="2871682" cy="93318"/>
          </a:xfrm>
          <a:prstGeom prst="rect">
            <a:avLst/>
          </a:prstGeom>
          <a:noFill/>
        </p:spPr>
        <p:txBody>
          <a:bodyPr wrap="square" lIns="0" tIns="0" rIns="0" bIns="0" rtlCol="0" anchor="b">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606" b="0" i="0" u="none" strike="noStrike" kern="0" cap="none" spc="0" normalizeH="0" baseline="0" noProof="0">
                <a:ln>
                  <a:noFill/>
                </a:ln>
                <a:solidFill>
                  <a:srgbClr val="FFFFFF"/>
                </a:solidFill>
                <a:effectLst/>
                <a:uLnTx/>
                <a:uFillTx/>
                <a:latin typeface=""/>
                <a:ea typeface="+mn-ea"/>
                <a:cs typeface="+mn-cs"/>
              </a:rPr>
              <a:t>m – Microsoft Learn, Copilot Impact Survey template in Viva Glint.</a:t>
            </a:r>
          </a:p>
        </p:txBody>
      </p:sp>
      <p:sp>
        <p:nvSpPr>
          <p:cNvPr id="23" name="Title 6">
            <a:extLst>
              <a:ext uri="{FF2B5EF4-FFF2-40B4-BE49-F238E27FC236}">
                <a16:creationId xmlns:a16="http://schemas.microsoft.com/office/drawing/2014/main" id="{F761BB7F-4A9F-22CD-3E66-FA838178B889}"/>
              </a:ext>
            </a:extLst>
          </p:cNvPr>
          <p:cNvSpPr txBox="1">
            <a:spLocks/>
          </p:cNvSpPr>
          <p:nvPr/>
        </p:nvSpPr>
        <p:spPr>
          <a:xfrm>
            <a:off x="610370" y="1041363"/>
            <a:ext cx="11014701" cy="223963"/>
          </a:xfrm>
          <a:prstGeom prst="rect">
            <a:avLst/>
          </a:prstGeom>
        </p:spPr>
        <p:txBody>
          <a:bodyPr vert="horz" wrap="square" lIns="0" tIns="0" rIns="0" bIns="0" rtlCol="0" anchor="t">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932699" rtl="0" eaLnBrk="1" fontAlgn="auto" latinLnBrk="0" hangingPunct="1">
              <a:lnSpc>
                <a:spcPct val="100000"/>
              </a:lnSpc>
              <a:spcBef>
                <a:spcPct val="0"/>
              </a:spcBef>
              <a:spcAft>
                <a:spcPts val="0"/>
              </a:spcAft>
              <a:buClrTx/>
              <a:buSzTx/>
              <a:buFontTx/>
              <a:buNone/>
              <a:tabLst/>
              <a:defRPr/>
            </a:pPr>
            <a:r>
              <a:rPr kumimoji="0" lang="en-US" sz="1455" b="0" i="0" u="none" strike="noStrike" kern="0" cap="none" spc="0" normalizeH="0" baseline="0" noProof="0">
                <a:ln w="3175">
                  <a:noFill/>
                </a:ln>
                <a:solidFill>
                  <a:srgbClr val="FFFFFF"/>
                </a:solidFill>
                <a:effectLst/>
                <a:uLnTx/>
                <a:uFillTx/>
                <a:latin typeface="Segoe Sans Display" pitchFamily="2" charset="0"/>
                <a:ea typeface="+mn-ea"/>
                <a:cs typeface="Segoe Sans Display" pitchFamily="2" charset="0"/>
              </a:rPr>
              <a:t>Using Viva measurement apps to measure Copilot implementation impact</a:t>
            </a:r>
          </a:p>
        </p:txBody>
      </p:sp>
      <p:sp>
        <p:nvSpPr>
          <p:cNvPr id="43" name="Rectangle: Rounded Corners 10">
            <a:extLst>
              <a:ext uri="{FF2B5EF4-FFF2-40B4-BE49-F238E27FC236}">
                <a16:creationId xmlns:a16="http://schemas.microsoft.com/office/drawing/2014/main" id="{7F9653A2-CBE2-D47E-F656-4D0A59B406CC}"/>
              </a:ext>
            </a:extLst>
          </p:cNvPr>
          <p:cNvSpPr/>
          <p:nvPr/>
        </p:nvSpPr>
        <p:spPr>
          <a:xfrm>
            <a:off x="1521432" y="1519080"/>
            <a:ext cx="4621740" cy="520433"/>
          </a:xfrm>
          <a:prstGeom prst="round2SameRect">
            <a:avLst>
              <a:gd name="adj1" fmla="val 41860"/>
              <a:gd name="adj2" fmla="val 0"/>
            </a:avLst>
          </a:prstGeom>
          <a:solidFill>
            <a:schemeClr val="accent2">
              <a:lumMod val="20000"/>
              <a:lumOff val="80000"/>
            </a:schemeClr>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322" tIns="0" rIns="87322" bIns="0"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15B62"/>
                </a:solidFill>
                <a:effectLst/>
                <a:uLnTx/>
                <a:uFillTx/>
                <a:latin typeface="Segoe Sans Display" pitchFamily="2" charset="0"/>
                <a:ea typeface="+mn-ea"/>
                <a:cs typeface="Segoe Sans Display" pitchFamily="2" charset="0"/>
              </a:rPr>
              <a:t>Description</a:t>
            </a:r>
          </a:p>
        </p:txBody>
      </p:sp>
      <p:sp>
        <p:nvSpPr>
          <p:cNvPr id="44" name="Rectangle: Rounded Corners 10">
            <a:extLst>
              <a:ext uri="{FF2B5EF4-FFF2-40B4-BE49-F238E27FC236}">
                <a16:creationId xmlns:a16="http://schemas.microsoft.com/office/drawing/2014/main" id="{77E05B7A-2F94-EE7C-13B7-C7A72D07A6C5}"/>
              </a:ext>
            </a:extLst>
          </p:cNvPr>
          <p:cNvSpPr/>
          <p:nvPr/>
        </p:nvSpPr>
        <p:spPr>
          <a:xfrm>
            <a:off x="6135743" y="1519080"/>
            <a:ext cx="5453973" cy="520433"/>
          </a:xfrm>
          <a:prstGeom prst="round2SameRect">
            <a:avLst>
              <a:gd name="adj1" fmla="val 41860"/>
              <a:gd name="adj2" fmla="val 0"/>
            </a:avLst>
          </a:prstGeom>
          <a:solidFill>
            <a:schemeClr val="accent2">
              <a:lumMod val="20000"/>
              <a:lumOff val="80000"/>
            </a:schemeClr>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322" tIns="0" rIns="87322" bIns="0"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15B62"/>
                </a:solidFill>
                <a:effectLst/>
                <a:uLnTx/>
                <a:uFillTx/>
                <a:latin typeface="Segoe Sans Display" pitchFamily="2" charset="0"/>
                <a:ea typeface="+mn-ea"/>
                <a:cs typeface="Segoe Sans Display" pitchFamily="2" charset="0"/>
              </a:rPr>
              <a:t>Recommendation</a:t>
            </a:r>
          </a:p>
        </p:txBody>
      </p:sp>
      <p:sp>
        <p:nvSpPr>
          <p:cNvPr id="48" name="Rectangle: Rounded Corners 27">
            <a:extLst>
              <a:ext uri="{FF2B5EF4-FFF2-40B4-BE49-F238E27FC236}">
                <a16:creationId xmlns:a16="http://schemas.microsoft.com/office/drawing/2014/main" id="{FB185771-491E-A13C-484F-C852D143BF19}"/>
              </a:ext>
            </a:extLst>
          </p:cNvPr>
          <p:cNvSpPr/>
          <p:nvPr/>
        </p:nvSpPr>
        <p:spPr bwMode="auto">
          <a:xfrm>
            <a:off x="611147" y="3848924"/>
            <a:ext cx="11477228" cy="1239035"/>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
              <a:ea typeface="Segoe UI" pitchFamily="34" charset="0"/>
              <a:cs typeface="Segoe UI" pitchFamily="34" charset="0"/>
            </a:endParaRPr>
          </a:p>
        </p:txBody>
      </p:sp>
      <p:sp>
        <p:nvSpPr>
          <p:cNvPr id="49" name="Rectangle: Rounded Corners 30">
            <a:extLst>
              <a:ext uri="{FF2B5EF4-FFF2-40B4-BE49-F238E27FC236}">
                <a16:creationId xmlns:a16="http://schemas.microsoft.com/office/drawing/2014/main" id="{91BF732C-24BD-43A2-F4E6-6F71494C09A9}"/>
              </a:ext>
            </a:extLst>
          </p:cNvPr>
          <p:cNvSpPr/>
          <p:nvPr/>
        </p:nvSpPr>
        <p:spPr bwMode="auto">
          <a:xfrm>
            <a:off x="611147" y="5087407"/>
            <a:ext cx="11470413" cy="1310660"/>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
              <a:ea typeface="Segoe UI" pitchFamily="34" charset="0"/>
              <a:cs typeface="Segoe UI" pitchFamily="34" charset="0"/>
            </a:endParaRPr>
          </a:p>
        </p:txBody>
      </p:sp>
      <p:grpSp>
        <p:nvGrpSpPr>
          <p:cNvPr id="56" name="Group 55">
            <a:extLst>
              <a:ext uri="{FF2B5EF4-FFF2-40B4-BE49-F238E27FC236}">
                <a16:creationId xmlns:a16="http://schemas.microsoft.com/office/drawing/2014/main" id="{6B5BCF30-E961-9F9F-3505-9CEACDBA1219}"/>
              </a:ext>
            </a:extLst>
          </p:cNvPr>
          <p:cNvGrpSpPr/>
          <p:nvPr/>
        </p:nvGrpSpPr>
        <p:grpSpPr>
          <a:xfrm>
            <a:off x="855486" y="4069038"/>
            <a:ext cx="485458" cy="899921"/>
            <a:chOff x="991235" y="3318223"/>
            <a:chExt cx="1289304" cy="2390054"/>
          </a:xfrm>
        </p:grpSpPr>
        <p:pic>
          <p:nvPicPr>
            <p:cNvPr id="58" name="Picture 2">
              <a:extLst>
                <a:ext uri="{FF2B5EF4-FFF2-40B4-BE49-F238E27FC236}">
                  <a16:creationId xmlns:a16="http://schemas.microsoft.com/office/drawing/2014/main" id="{1844E3CB-6ED1-E29A-7AC8-7B4284E47EB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171" y="3318223"/>
              <a:ext cx="1286368" cy="128636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8E5F1753-8FBF-EF9E-7E74-1D7030125337}"/>
                </a:ext>
              </a:extLst>
            </p:cNvPr>
            <p:cNvSpPr txBox="1"/>
            <p:nvPr/>
          </p:nvSpPr>
          <p:spPr>
            <a:xfrm>
              <a:off x="991235" y="4816058"/>
              <a:ext cx="1286368" cy="892219"/>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0" i="0" u="none" strike="noStrike" kern="0" cap="none" spc="0" normalizeH="0" baseline="0" noProof="0">
                  <a:ln>
                    <a:noFill/>
                  </a:ln>
                  <a:solidFill>
                    <a:srgbClr val="000000"/>
                  </a:solidFill>
                  <a:effectLst/>
                  <a:uLnTx/>
                  <a:uFillTx/>
                  <a:latin typeface=""/>
                  <a:ea typeface="+mn-ea"/>
                  <a:cs typeface="+mn-cs"/>
                </a:rPr>
                <a:t>Viva Glint*</a:t>
              </a:r>
            </a:p>
          </p:txBody>
        </p:sp>
      </p:grpSp>
      <p:grpSp>
        <p:nvGrpSpPr>
          <p:cNvPr id="61" name="Group 60">
            <a:extLst>
              <a:ext uri="{FF2B5EF4-FFF2-40B4-BE49-F238E27FC236}">
                <a16:creationId xmlns:a16="http://schemas.microsoft.com/office/drawing/2014/main" id="{16DAD1FC-0DA3-0E40-DA89-8D7B332DF5C4}"/>
              </a:ext>
            </a:extLst>
          </p:cNvPr>
          <p:cNvGrpSpPr/>
          <p:nvPr/>
        </p:nvGrpSpPr>
        <p:grpSpPr>
          <a:xfrm>
            <a:off x="845101" y="5281445"/>
            <a:ext cx="486845" cy="952210"/>
            <a:chOff x="987552" y="5293165"/>
            <a:chExt cx="1292987" cy="2528929"/>
          </a:xfrm>
        </p:grpSpPr>
        <p:pic>
          <p:nvPicPr>
            <p:cNvPr id="62" name="Graphic 61">
              <a:extLst>
                <a:ext uri="{FF2B5EF4-FFF2-40B4-BE49-F238E27FC236}">
                  <a16:creationId xmlns:a16="http://schemas.microsoft.com/office/drawing/2014/main" id="{8ECB2D23-9050-8190-2393-28C6CA21070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235" y="5293165"/>
              <a:ext cx="1289304" cy="1444632"/>
            </a:xfrm>
            <a:prstGeom prst="rect">
              <a:avLst/>
            </a:prstGeom>
          </p:spPr>
        </p:pic>
        <p:sp>
          <p:nvSpPr>
            <p:cNvPr id="63" name="TextBox 62">
              <a:extLst>
                <a:ext uri="{FF2B5EF4-FFF2-40B4-BE49-F238E27FC236}">
                  <a16:creationId xmlns:a16="http://schemas.microsoft.com/office/drawing/2014/main" id="{4738F089-1C50-249D-921A-1F93AEAFD890}"/>
                </a:ext>
              </a:extLst>
            </p:cNvPr>
            <p:cNvSpPr txBox="1"/>
            <p:nvPr/>
          </p:nvSpPr>
          <p:spPr>
            <a:xfrm>
              <a:off x="987552" y="6929874"/>
              <a:ext cx="1286368" cy="892220"/>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0" i="0" u="none" strike="noStrike" kern="0" cap="none" spc="0" normalizeH="0" baseline="0" noProof="0">
                  <a:ln>
                    <a:noFill/>
                  </a:ln>
                  <a:solidFill>
                    <a:srgbClr val="000000"/>
                  </a:solidFill>
                  <a:effectLst/>
                  <a:uLnTx/>
                  <a:uFillTx/>
                  <a:latin typeface=""/>
                  <a:ea typeface="+mn-ea"/>
                  <a:cs typeface="+mn-cs"/>
                </a:rPr>
                <a:t>Viva Pulse</a:t>
              </a:r>
            </a:p>
          </p:txBody>
        </p:sp>
      </p:grpSp>
      <p:sp>
        <p:nvSpPr>
          <p:cNvPr id="50" name="Rectangle: Rounded Corners 32">
            <a:extLst>
              <a:ext uri="{FF2B5EF4-FFF2-40B4-BE49-F238E27FC236}">
                <a16:creationId xmlns:a16="http://schemas.microsoft.com/office/drawing/2014/main" id="{EC6CD47B-0047-E9DD-6A8D-8461207C06FA}"/>
              </a:ext>
            </a:extLst>
          </p:cNvPr>
          <p:cNvSpPr/>
          <p:nvPr/>
        </p:nvSpPr>
        <p:spPr bwMode="auto">
          <a:xfrm>
            <a:off x="583697" y="2033574"/>
            <a:ext cx="11602923" cy="1814319"/>
          </a:xfrm>
          <a:prstGeom prst="roundRect">
            <a:avLst/>
          </a:prstGeom>
          <a:solidFill>
            <a:schemeClr val="bg1"/>
          </a:solidFill>
          <a:ln w="12700">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
              <a:ea typeface="Segoe UI" pitchFamily="34" charset="0"/>
              <a:cs typeface="Segoe UI" pitchFamily="34" charset="0"/>
            </a:endParaRPr>
          </a:p>
        </p:txBody>
      </p:sp>
      <p:grpSp>
        <p:nvGrpSpPr>
          <p:cNvPr id="64" name="Group 63">
            <a:extLst>
              <a:ext uri="{FF2B5EF4-FFF2-40B4-BE49-F238E27FC236}">
                <a16:creationId xmlns:a16="http://schemas.microsoft.com/office/drawing/2014/main" id="{391FAF31-F708-C37E-661F-9B3DB82972D8}"/>
              </a:ext>
            </a:extLst>
          </p:cNvPr>
          <p:cNvGrpSpPr/>
          <p:nvPr/>
        </p:nvGrpSpPr>
        <p:grpSpPr>
          <a:xfrm>
            <a:off x="795426" y="2435471"/>
            <a:ext cx="503872" cy="900063"/>
            <a:chOff x="935713" y="7357875"/>
            <a:chExt cx="1338207" cy="2390433"/>
          </a:xfrm>
        </p:grpSpPr>
        <p:pic>
          <p:nvPicPr>
            <p:cNvPr id="65" name="Graphic 64">
              <a:extLst>
                <a:ext uri="{FF2B5EF4-FFF2-40B4-BE49-F238E27FC236}">
                  <a16:creationId xmlns:a16="http://schemas.microsoft.com/office/drawing/2014/main" id="{A2584241-800A-6383-B315-B2017F88CF0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5713" y="7357875"/>
              <a:ext cx="1289304" cy="1289304"/>
            </a:xfrm>
            <a:prstGeom prst="rect">
              <a:avLst/>
            </a:prstGeom>
          </p:spPr>
        </p:pic>
        <p:sp>
          <p:nvSpPr>
            <p:cNvPr id="66" name="TextBox 65">
              <a:extLst>
                <a:ext uri="{FF2B5EF4-FFF2-40B4-BE49-F238E27FC236}">
                  <a16:creationId xmlns:a16="http://schemas.microsoft.com/office/drawing/2014/main" id="{25DDB530-57FE-4743-3F2F-D30A5756EEA8}"/>
                </a:ext>
              </a:extLst>
            </p:cNvPr>
            <p:cNvSpPr txBox="1"/>
            <p:nvPr/>
          </p:nvSpPr>
          <p:spPr>
            <a:xfrm>
              <a:off x="987552" y="8856089"/>
              <a:ext cx="1286368" cy="892219"/>
            </a:xfrm>
            <a:prstGeom prst="rect">
              <a:avLst/>
            </a:prstGeom>
            <a:noFill/>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ctr" defTabSz="554472" rtl="0" eaLnBrk="1" fontAlgn="auto" latinLnBrk="0" hangingPunct="1">
                <a:lnSpc>
                  <a:spcPct val="100000"/>
                </a:lnSpc>
                <a:spcBef>
                  <a:spcPts val="0"/>
                </a:spcBef>
                <a:spcAft>
                  <a:spcPts val="0"/>
                </a:spcAft>
                <a:buClrTx/>
                <a:buSzTx/>
                <a:buFontTx/>
                <a:buNone/>
                <a:tabLst/>
                <a:defRPr/>
              </a:pPr>
              <a:r>
                <a:rPr kumimoji="0" lang="en-US" sz="1092" b="0" i="0" u="none" strike="noStrike" kern="0" cap="none" spc="0" normalizeH="0" baseline="0" noProof="0">
                  <a:ln>
                    <a:noFill/>
                  </a:ln>
                  <a:solidFill>
                    <a:srgbClr val="000000"/>
                  </a:solidFill>
                  <a:effectLst/>
                  <a:uLnTx/>
                  <a:uFillTx/>
                  <a:latin typeface=""/>
                  <a:ea typeface="+mn-ea"/>
                  <a:cs typeface="+mn-cs"/>
                </a:rPr>
                <a:t>Viva Insights</a:t>
              </a:r>
            </a:p>
          </p:txBody>
        </p:sp>
      </p:grpSp>
      <p:sp>
        <p:nvSpPr>
          <p:cNvPr id="90" name="TextBox 89">
            <a:extLst>
              <a:ext uri="{FF2B5EF4-FFF2-40B4-BE49-F238E27FC236}">
                <a16:creationId xmlns:a16="http://schemas.microsoft.com/office/drawing/2014/main" id="{F40DB3E3-DF5E-71F1-A790-319FD9CA7CFB}"/>
              </a:ext>
            </a:extLst>
          </p:cNvPr>
          <p:cNvSpPr txBox="1"/>
          <p:nvPr/>
        </p:nvSpPr>
        <p:spPr>
          <a:xfrm>
            <a:off x="9458741" y="2112979"/>
            <a:ext cx="1943614" cy="121314"/>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a:ln>
                <a:noFill/>
              </a:ln>
              <a:solidFill>
                <a:srgbClr val="000000"/>
              </a:solidFill>
              <a:effectLst/>
              <a:uLnTx/>
              <a:uFillTx/>
              <a:latin typeface="Segoe Sans Display" pitchFamily="2" charset="0"/>
              <a:ea typeface="Segoe UI" pitchFamily="34" charset="0"/>
              <a:cs typeface="Segoe Sans Display" pitchFamily="2" charset="0"/>
            </a:endParaRPr>
          </a:p>
        </p:txBody>
      </p:sp>
      <p:sp>
        <p:nvSpPr>
          <p:cNvPr id="95" name="TextBox 94">
            <a:extLst>
              <a:ext uri="{FF2B5EF4-FFF2-40B4-BE49-F238E27FC236}">
                <a16:creationId xmlns:a16="http://schemas.microsoft.com/office/drawing/2014/main" id="{C8D61AF6-9DD6-955A-7100-BF773054CE62}"/>
              </a:ext>
            </a:extLst>
          </p:cNvPr>
          <p:cNvSpPr txBox="1"/>
          <p:nvPr/>
        </p:nvSpPr>
        <p:spPr>
          <a:xfrm>
            <a:off x="1586405" y="2112979"/>
            <a:ext cx="4354549" cy="671890"/>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Insights helps you answer:</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What is the difference in ongoing impact measurements vs. baseline data?</a:t>
            </a:r>
          </a:p>
        </p:txBody>
      </p:sp>
      <p:sp>
        <p:nvSpPr>
          <p:cNvPr id="96" name="TextBox 95">
            <a:extLst>
              <a:ext uri="{FF2B5EF4-FFF2-40B4-BE49-F238E27FC236}">
                <a16:creationId xmlns:a16="http://schemas.microsoft.com/office/drawing/2014/main" id="{16BCE341-259F-2EDF-2BF1-D21C65880C08}"/>
              </a:ext>
            </a:extLst>
          </p:cNvPr>
          <p:cNvSpPr txBox="1"/>
          <p:nvPr/>
        </p:nvSpPr>
        <p:spPr>
          <a:xfrm>
            <a:off x="6247741" y="2047245"/>
            <a:ext cx="5200424" cy="1791705"/>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Copilot Analytics</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Leverage the </a:t>
            </a:r>
            <a:r>
              <a:rPr kumimoji="0" lang="en-US" sz="1455" b="0" i="0" u="sng"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Impact tab in Copilot Dashboard </a:t>
            </a: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to view Copilot actions by productivity categories, Copilot assisted hours, and correlations between Copilot usage and various behavioral patterns.</a:t>
            </a:r>
            <a:endParaRPr kumimoji="0" lang="en-US" sz="1455" b="0" i="1" u="none" strike="noStrike" kern="1200" cap="none" spc="0" normalizeH="0" baseline="0" noProof="0">
              <a:ln>
                <a:noFill/>
              </a:ln>
              <a:solidFill>
                <a:srgbClr val="000000">
                  <a:lumMod val="95000"/>
                  <a:lumOff val="5000"/>
                </a:srgbClr>
              </a:solidFill>
              <a:effectLst/>
              <a:uLnTx/>
              <a:uFillTx/>
              <a:latin typeface="Segoe Sans Display" pitchFamily="2" charset="0"/>
              <a:ea typeface="+mn-ea"/>
              <a:cs typeface="Segoe Sans Display" pitchFamily="2" charset="0"/>
            </a:endParaRP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Leverage the Copilot Business Outcome Report to explore the relationship between Copilot usage and key KPIs, estimate the potential Copilot-assisted value for your organization.</a:t>
            </a:r>
          </a:p>
        </p:txBody>
      </p:sp>
      <p:sp>
        <p:nvSpPr>
          <p:cNvPr id="98" name="TextBox 97">
            <a:extLst>
              <a:ext uri="{FF2B5EF4-FFF2-40B4-BE49-F238E27FC236}">
                <a16:creationId xmlns:a16="http://schemas.microsoft.com/office/drawing/2014/main" id="{F607E431-2F3F-811B-57E4-9FD67760BEEA}"/>
              </a:ext>
            </a:extLst>
          </p:cNvPr>
          <p:cNvSpPr txBox="1"/>
          <p:nvPr/>
        </p:nvSpPr>
        <p:spPr>
          <a:xfrm>
            <a:off x="1613855" y="3943228"/>
            <a:ext cx="4327099" cy="1026498"/>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Glint helps you answer:</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Was there an impact on sentiment data and scores from the most recent Glint to baseline survey data?</a:t>
            </a:r>
          </a:p>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Review the Playbook appendix for Impact survey item suggestions.</a:t>
            </a:r>
          </a:p>
        </p:txBody>
      </p:sp>
      <p:sp>
        <p:nvSpPr>
          <p:cNvPr id="99" name="TextBox 98">
            <a:extLst>
              <a:ext uri="{FF2B5EF4-FFF2-40B4-BE49-F238E27FC236}">
                <a16:creationId xmlns:a16="http://schemas.microsoft.com/office/drawing/2014/main" id="{DB9D26B7-E234-01D2-9FB2-7E1E1039A951}"/>
              </a:ext>
            </a:extLst>
          </p:cNvPr>
          <p:cNvSpPr txBox="1"/>
          <p:nvPr/>
        </p:nvSpPr>
        <p:spPr>
          <a:xfrm>
            <a:off x="6247741" y="3943212"/>
            <a:ext cx="5200424" cy="1119816"/>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Use reporting and analytics capability within Glint to group Copilot opinion responses by different population cuts, such as organizational function.</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Assess how Copilot attitudes and self-reported value realization of Copilot for tasks has changed over time.</a:t>
            </a:r>
          </a:p>
        </p:txBody>
      </p:sp>
      <p:sp>
        <p:nvSpPr>
          <p:cNvPr id="101" name="TextBox 100">
            <a:extLst>
              <a:ext uri="{FF2B5EF4-FFF2-40B4-BE49-F238E27FC236}">
                <a16:creationId xmlns:a16="http://schemas.microsoft.com/office/drawing/2014/main" id="{A8EFFACB-613F-0153-DA4A-0E4FC28D307F}"/>
              </a:ext>
            </a:extLst>
          </p:cNvPr>
          <p:cNvSpPr txBox="1"/>
          <p:nvPr/>
        </p:nvSpPr>
        <p:spPr>
          <a:xfrm>
            <a:off x="1613855" y="5197803"/>
            <a:ext cx="4327098" cy="1026498"/>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Pulse helps you answer for target groups:</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How does perceived Copilot impact look for a specific team, cohort, or pilot group?</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849"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rPr>
              <a:t>Review the Playbook appendix for the Viva Pulse Impact template.</a:t>
            </a:r>
          </a:p>
        </p:txBody>
      </p:sp>
      <p:sp>
        <p:nvSpPr>
          <p:cNvPr id="102" name="TextBox 101">
            <a:extLst>
              <a:ext uri="{FF2B5EF4-FFF2-40B4-BE49-F238E27FC236}">
                <a16:creationId xmlns:a16="http://schemas.microsoft.com/office/drawing/2014/main" id="{9580F6E4-EBFD-DCDC-3448-FBC3824DD001}"/>
              </a:ext>
            </a:extLst>
          </p:cNvPr>
          <p:cNvSpPr txBox="1"/>
          <p:nvPr/>
        </p:nvSpPr>
        <p:spPr>
          <a:xfrm>
            <a:off x="6232659" y="5154878"/>
            <a:ext cx="5169696" cy="1343779"/>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Use the Pulse Impact template to see how, when, and where  specific teams are deriving value from using Copilot.</a:t>
            </a:r>
          </a:p>
          <a:p>
            <a:pPr marL="173279" marR="0" lvl="0" indent="-173279" algn="l" defTabSz="5544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Send the Impact survey again (e.g., quarterly) to help ensure each cohort sustains the initial gains they realize from using Copilot. </a:t>
            </a:r>
          </a:p>
          <a:p>
            <a:pPr marL="0" marR="0" lvl="0" indent="0" algn="l" defTabSz="554472" rtl="0" eaLnBrk="1" fontAlgn="auto" latinLnBrk="0" hangingPunct="1">
              <a:lnSpc>
                <a:spcPct val="100000"/>
              </a:lnSpc>
              <a:spcBef>
                <a:spcPts val="0"/>
              </a:spcBef>
              <a:spcAft>
                <a:spcPts val="0"/>
              </a:spcAft>
              <a:buClrTx/>
              <a:buSzTx/>
              <a:buFontTx/>
              <a:buNone/>
              <a:tabLst/>
              <a:defRPr/>
            </a:pPr>
            <a:endParaRPr kumimoji="0" lang="en-US" sz="1455"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4" name="object 2">
            <a:extLst>
              <a:ext uri="{FF2B5EF4-FFF2-40B4-BE49-F238E27FC236}">
                <a16:creationId xmlns:a16="http://schemas.microsoft.com/office/drawing/2014/main" id="{57C79A24-FAA1-2B2D-2E34-91D8F30DC25D}"/>
              </a:ext>
            </a:extLst>
          </p:cNvPr>
          <p:cNvSpPr txBox="1">
            <a:spLocks/>
          </p:cNvSpPr>
          <p:nvPr/>
        </p:nvSpPr>
        <p:spPr>
          <a:xfrm>
            <a:off x="600931" y="447687"/>
            <a:ext cx="10988785" cy="531757"/>
          </a:xfrm>
          <a:prstGeom prst="rect">
            <a:avLst/>
          </a:prstGeom>
        </p:spPr>
        <p:txBody>
          <a:bodyPr vert="horz"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7701" marR="3081" lvl="0" indent="0" algn="l" defTabSz="932699" rtl="0" eaLnBrk="1" fontAlgn="auto" latinLnBrk="0" hangingPunct="1">
              <a:lnSpc>
                <a:spcPts val="4621"/>
              </a:lnSpc>
              <a:spcBef>
                <a:spcPts val="537"/>
              </a:spcBef>
              <a:spcAft>
                <a:spcPts val="0"/>
              </a:spcAft>
              <a:buClrTx/>
              <a:buSzTx/>
              <a:buFontTx/>
              <a:buNone/>
              <a:tabLst/>
              <a:defRPr/>
            </a:pPr>
            <a:r>
              <a:rPr kumimoji="0" lang="en-US" sz="3032" b="0" i="0" u="none" strike="noStrike" kern="0" cap="none" spc="0" normalizeH="0" baseline="0" noProof="0">
                <a:ln w="3175">
                  <a:noFill/>
                </a:ln>
                <a:solidFill>
                  <a:srgbClr val="FFFFFF"/>
                </a:solidFill>
                <a:effectLst/>
                <a:uLnTx/>
                <a:uFillTx/>
                <a:latin typeface="Segoe Sans Display" pitchFamily="2" charset="0"/>
                <a:ea typeface="+mn-ea"/>
                <a:cs typeface="Segoe Sans Display" pitchFamily="2" charset="0"/>
              </a:rPr>
              <a:t>Measuring impact</a:t>
            </a:r>
          </a:p>
        </p:txBody>
      </p:sp>
      <p:sp>
        <p:nvSpPr>
          <p:cNvPr id="10" name="Rounded Rectangle 12">
            <a:extLst>
              <a:ext uri="{FF2B5EF4-FFF2-40B4-BE49-F238E27FC236}">
                <a16:creationId xmlns:a16="http://schemas.microsoft.com/office/drawing/2014/main" id="{6894B5A6-7DC4-0F19-91CA-73C1F37CD35C}"/>
              </a:ext>
            </a:extLst>
          </p:cNvPr>
          <p:cNvSpPr/>
          <p:nvPr/>
        </p:nvSpPr>
        <p:spPr bwMode="auto">
          <a:xfrm>
            <a:off x="7550519" y="482358"/>
            <a:ext cx="4052831" cy="885575"/>
          </a:xfrm>
          <a:prstGeom prst="roundRect">
            <a:avLst>
              <a:gd name="adj" fmla="val 13271"/>
            </a:avLst>
          </a:prstGeom>
          <a:solidFill>
            <a:schemeClr val="accent2">
              <a:lumMod val="20000"/>
              <a:lumOff val="80000"/>
            </a:schemeClr>
          </a:solidFill>
          <a:ln>
            <a:solidFill>
              <a:srgbClr val="4635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899" tIns="110899" rIns="110899" bIns="110899" numCol="1" spcCol="0" rtlCol="0" fromWordArt="0" anchor="ctr"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r>
              <a:rPr kumimoji="0" lang="en-US" sz="970" b="1" i="0" u="none" strike="noStrike" kern="0" cap="none" spc="0" normalizeH="0" baseline="0" noProof="0">
                <a:ln>
                  <a:noFill/>
                </a:ln>
                <a:solidFill>
                  <a:srgbClr val="215B62"/>
                </a:solidFill>
                <a:effectLst/>
                <a:uLnTx/>
                <a:uFillTx/>
                <a:latin typeface="Segoe Sans Display" pitchFamily="2" charset="0"/>
                <a:ea typeface="Segoe UI" pitchFamily="34" charset="0"/>
                <a:cs typeface="Segoe Sans Display" pitchFamily="2" charset="0"/>
              </a:rPr>
              <a:t>Impact goal: </a:t>
            </a:r>
            <a:r>
              <a:rPr kumimoji="0" lang="en-US" sz="970" b="0" i="0" u="none" strike="noStrike" kern="0" cap="none" spc="0" normalizeH="0" baseline="0" noProof="0">
                <a:ln>
                  <a:noFill/>
                </a:ln>
                <a:solidFill>
                  <a:srgbClr val="215B62"/>
                </a:solidFill>
                <a:effectLst/>
                <a:uLnTx/>
                <a:uFillTx/>
                <a:latin typeface="Segoe Sans Display" pitchFamily="2" charset="0"/>
                <a:ea typeface="Segoe UI" pitchFamily="34" charset="0"/>
                <a:cs typeface="Segoe Sans Display" pitchFamily="2" charset="0"/>
              </a:rPr>
              <a:t>Recognize the value Copilot has created for different levels in the organization and how ongoing changes are reenforcing new habits and enhancing organizational outcomes. Lessons learned are applied to other areas of the business to create a compounding effect over time.</a:t>
            </a:r>
          </a:p>
        </p:txBody>
      </p:sp>
      <p:sp>
        <p:nvSpPr>
          <p:cNvPr id="3" name="TextBox 2">
            <a:extLst>
              <a:ext uri="{FF2B5EF4-FFF2-40B4-BE49-F238E27FC236}">
                <a16:creationId xmlns:a16="http://schemas.microsoft.com/office/drawing/2014/main" id="{16601B8B-AC88-DCD0-C032-DB534CFC5968}"/>
              </a:ext>
            </a:extLst>
          </p:cNvPr>
          <p:cNvSpPr txBox="1"/>
          <p:nvPr/>
        </p:nvSpPr>
        <p:spPr>
          <a:xfrm>
            <a:off x="687104" y="6553090"/>
            <a:ext cx="3991826" cy="102650"/>
          </a:xfrm>
          <a:prstGeom prst="rect">
            <a:avLst/>
          </a:prstGeom>
          <a:noFill/>
        </p:spPr>
        <p:txBody>
          <a:bodyPr wrap="square" lIns="0" tIns="0" rIns="0" bIns="0" rtlCol="0">
            <a:sp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54472"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*Survey feedback can also be collected using your enterprise survey provider.</a:t>
            </a:r>
          </a:p>
        </p:txBody>
      </p:sp>
      <p:cxnSp>
        <p:nvCxnSpPr>
          <p:cNvPr id="70" name="Straight Connector 69">
            <a:extLst>
              <a:ext uri="{FF2B5EF4-FFF2-40B4-BE49-F238E27FC236}">
                <a16:creationId xmlns:a16="http://schemas.microsoft.com/office/drawing/2014/main" id="{6EC19561-882C-8D8C-C459-4B78D7A514F0}"/>
              </a:ext>
            </a:extLst>
          </p:cNvPr>
          <p:cNvCxnSpPr>
            <a:cxnSpLocks/>
          </p:cNvCxnSpPr>
          <p:nvPr/>
        </p:nvCxnSpPr>
        <p:spPr>
          <a:xfrm>
            <a:off x="1517439" y="2039777"/>
            <a:ext cx="0" cy="4371967"/>
          </a:xfrm>
          <a:prstGeom prst="line">
            <a:avLst/>
          </a:prstGeom>
          <a:ln>
            <a:solidFill>
              <a:srgbClr val="4635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E6EAD23-0D50-1E6D-327E-095D10E9F6D2}"/>
              </a:ext>
            </a:extLst>
          </p:cNvPr>
          <p:cNvCxnSpPr>
            <a:cxnSpLocks/>
          </p:cNvCxnSpPr>
          <p:nvPr/>
        </p:nvCxnSpPr>
        <p:spPr>
          <a:xfrm>
            <a:off x="6135744" y="2030849"/>
            <a:ext cx="0" cy="4367217"/>
          </a:xfrm>
          <a:prstGeom prst="line">
            <a:avLst/>
          </a:prstGeom>
          <a:ln>
            <a:solidFill>
              <a:srgbClr val="4635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2DA3BA0-DC6B-7519-C92A-6F52BAC33CE0}"/>
              </a:ext>
            </a:extLst>
          </p:cNvPr>
          <p:cNvSpPr/>
          <p:nvPr/>
        </p:nvSpPr>
        <p:spPr bwMode="auto">
          <a:xfrm>
            <a:off x="11597144" y="1214340"/>
            <a:ext cx="594428" cy="5197404"/>
          </a:xfrm>
          <a:prstGeom prst="rect">
            <a:avLst/>
          </a:prstGeom>
          <a:solidFill>
            <a:srgbClr val="21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5449" tIns="27725" rIns="55449" bIns="27725" numCol="1" spcCol="0" rtlCol="0" fromWordArt="0" anchor="t" anchorCtr="0" forceAA="0" compatLnSpc="1">
            <a:prstTxWarp prst="textNoShape">
              <a:avLst/>
            </a:prstTxWarp>
            <a:noAutofit/>
          </a:bodyPr>
          <a:lstStyle>
            <a:defPPr>
              <a:defRPr lang="en-US"/>
            </a:defPPr>
            <a:lvl1pPr marL="0" algn="l" defTabSz="554472" rtl="0" eaLnBrk="1" latinLnBrk="0" hangingPunct="1">
              <a:defRPr sz="1070" kern="1200">
                <a:solidFill>
                  <a:schemeClr val="tx1"/>
                </a:solidFill>
                <a:latin typeface="+mn-lt"/>
                <a:ea typeface="+mn-ea"/>
                <a:cs typeface="+mn-cs"/>
              </a:defRPr>
            </a:lvl1pPr>
            <a:lvl2pPr marL="277236" algn="l" defTabSz="554472" rtl="0" eaLnBrk="1" latinLnBrk="0" hangingPunct="1">
              <a:defRPr sz="1070" kern="1200">
                <a:solidFill>
                  <a:schemeClr val="tx1"/>
                </a:solidFill>
                <a:latin typeface="+mn-lt"/>
                <a:ea typeface="+mn-ea"/>
                <a:cs typeface="+mn-cs"/>
              </a:defRPr>
            </a:lvl2pPr>
            <a:lvl3pPr marL="554472" algn="l" defTabSz="554472" rtl="0" eaLnBrk="1" latinLnBrk="0" hangingPunct="1">
              <a:defRPr sz="1070" kern="1200">
                <a:solidFill>
                  <a:schemeClr val="tx1"/>
                </a:solidFill>
                <a:latin typeface="+mn-lt"/>
                <a:ea typeface="+mn-ea"/>
                <a:cs typeface="+mn-cs"/>
              </a:defRPr>
            </a:lvl3pPr>
            <a:lvl4pPr marL="831708" algn="l" defTabSz="554472" rtl="0" eaLnBrk="1" latinLnBrk="0" hangingPunct="1">
              <a:defRPr sz="1070" kern="1200">
                <a:solidFill>
                  <a:schemeClr val="tx1"/>
                </a:solidFill>
                <a:latin typeface="+mn-lt"/>
                <a:ea typeface="+mn-ea"/>
                <a:cs typeface="+mn-cs"/>
              </a:defRPr>
            </a:lvl4pPr>
            <a:lvl5pPr marL="1108944" algn="l" defTabSz="554472" rtl="0" eaLnBrk="1" latinLnBrk="0" hangingPunct="1">
              <a:defRPr sz="1070" kern="1200">
                <a:solidFill>
                  <a:schemeClr val="tx1"/>
                </a:solidFill>
                <a:latin typeface="+mn-lt"/>
                <a:ea typeface="+mn-ea"/>
                <a:cs typeface="+mn-cs"/>
              </a:defRPr>
            </a:lvl5pPr>
            <a:lvl6pPr marL="1386181" algn="l" defTabSz="554472" rtl="0" eaLnBrk="1" latinLnBrk="0" hangingPunct="1">
              <a:defRPr sz="1070" kern="1200">
                <a:solidFill>
                  <a:schemeClr val="tx1"/>
                </a:solidFill>
                <a:latin typeface="+mn-lt"/>
                <a:ea typeface="+mn-ea"/>
                <a:cs typeface="+mn-cs"/>
              </a:defRPr>
            </a:lvl6pPr>
            <a:lvl7pPr marL="1663416" algn="l" defTabSz="554472" rtl="0" eaLnBrk="1" latinLnBrk="0" hangingPunct="1">
              <a:defRPr sz="1070" kern="1200">
                <a:solidFill>
                  <a:schemeClr val="tx1"/>
                </a:solidFill>
                <a:latin typeface="+mn-lt"/>
                <a:ea typeface="+mn-ea"/>
                <a:cs typeface="+mn-cs"/>
              </a:defRPr>
            </a:lvl7pPr>
            <a:lvl8pPr marL="1940652" algn="l" defTabSz="554472" rtl="0" eaLnBrk="1" latinLnBrk="0" hangingPunct="1">
              <a:defRPr sz="1070" kern="1200">
                <a:solidFill>
                  <a:schemeClr val="tx1"/>
                </a:solidFill>
                <a:latin typeface="+mn-lt"/>
                <a:ea typeface="+mn-ea"/>
                <a:cs typeface="+mn-cs"/>
              </a:defRPr>
            </a:lvl8pPr>
            <a:lvl9pPr marL="2217889" algn="l" defTabSz="554472" rtl="0" eaLnBrk="1" latinLnBrk="0" hangingPunct="1">
              <a:defRPr sz="1070" kern="1200">
                <a:solidFill>
                  <a:schemeClr val="tx1"/>
                </a:solidFill>
                <a:latin typeface="+mn-lt"/>
                <a:ea typeface="+mn-ea"/>
                <a:cs typeface="+mn-cs"/>
              </a:defRPr>
            </a:lvl9pPr>
          </a:lstStyle>
          <a:p>
            <a:pPr marL="0" marR="0" lvl="0" indent="0" algn="l" defTabSz="565451" rtl="0" eaLnBrk="1" fontAlgn="base" latinLnBrk="0" hangingPunct="1">
              <a:lnSpc>
                <a:spcPct val="100000"/>
              </a:lnSpc>
              <a:spcBef>
                <a:spcPct val="0"/>
              </a:spcBef>
              <a:spcAft>
                <a:spcPct val="0"/>
              </a:spcAft>
              <a:buClrTx/>
              <a:buSzTx/>
              <a:buFontTx/>
              <a:buNone/>
              <a:tabLst/>
              <a:defRPr/>
            </a:pPr>
            <a:endParaRPr kumimoji="0" lang="en-US" sz="1213" b="0" i="0" u="none" strike="noStrike" kern="0" cap="none" spc="0" normalizeH="0" baseline="0" noProof="0">
              <a:ln>
                <a:noFill/>
              </a:ln>
              <a:solidFill>
                <a:srgbClr val="FFFFFF"/>
              </a:solidFill>
              <a:effectLst/>
              <a:uLnTx/>
              <a:uFillTx/>
              <a:latin typeface=""/>
              <a:ea typeface="Segoe UI" pitchFamily="34" charset="0"/>
              <a:cs typeface="Segoe UI" pitchFamily="34" charset="0"/>
            </a:endParaRPr>
          </a:p>
        </p:txBody>
      </p:sp>
    </p:spTree>
    <p:extLst>
      <p:ext uri="{BB962C8B-B14F-4D97-AF65-F5344CB8AC3E}">
        <p14:creationId xmlns:p14="http://schemas.microsoft.com/office/powerpoint/2010/main" val="261552540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80AC1-A874-F69A-0D9B-698142EBBA95}"/>
            </a:ext>
          </a:extLst>
        </p:cNvPr>
        <p:cNvGrpSpPr/>
        <p:nvPr/>
      </p:nvGrpSpPr>
      <p:grpSpPr>
        <a:xfrm>
          <a:off x="0" y="0"/>
          <a:ext cx="0" cy="0"/>
          <a:chOff x="0" y="0"/>
          <a:chExt cx="0" cy="0"/>
        </a:xfrm>
      </p:grpSpPr>
      <p:pic>
        <p:nvPicPr>
          <p:cNvPr id="3" name="Content Placeholder 2" descr="A screenshot of a phone&#10;&#10;AI-generated content may be incorrect.">
            <a:extLst>
              <a:ext uri="{FF2B5EF4-FFF2-40B4-BE49-F238E27FC236}">
                <a16:creationId xmlns:a16="http://schemas.microsoft.com/office/drawing/2014/main" id="{59D5B5AF-DEAB-6CF1-E1AD-452572E72FE9}"/>
              </a:ext>
            </a:extLst>
          </p:cNvPr>
          <p:cNvPicPr>
            <a:picLocks noGrp="1" noChangeAspect="1"/>
          </p:cNvPicPr>
          <p:nvPr>
            <p:ph idx="1"/>
          </p:nvPr>
        </p:nvPicPr>
        <p:blipFill>
          <a:blip r:embed="rId2"/>
          <a:stretch>
            <a:fillRect/>
          </a:stretch>
        </p:blipFill>
        <p:spPr>
          <a:xfrm>
            <a:off x="218421" y="519170"/>
            <a:ext cx="11764397" cy="5824478"/>
          </a:xfrm>
        </p:spPr>
      </p:pic>
    </p:spTree>
    <p:extLst>
      <p:ext uri="{BB962C8B-B14F-4D97-AF65-F5344CB8AC3E}">
        <p14:creationId xmlns:p14="http://schemas.microsoft.com/office/powerpoint/2010/main" val="235768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tya Nadella (@satyanadella) / Twitter">
            <a:extLst>
              <a:ext uri="{FF2B5EF4-FFF2-40B4-BE49-F238E27FC236}">
                <a16:creationId xmlns:a16="http://schemas.microsoft.com/office/drawing/2014/main" id="{6D2F0696-0B05-CC35-32EF-8C85F452A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82" y="4527501"/>
            <a:ext cx="682369" cy="682369"/>
          </a:xfrm>
          <a:prstGeom prst="ellipse">
            <a:avLst/>
          </a:prstGeom>
          <a:noFill/>
          <a:ln w="69850">
            <a:solidFill>
              <a:schemeClr val="lt1">
                <a:hueOff val="0"/>
                <a:satOff val="0"/>
                <a:lumOff val="0"/>
              </a:schemeClr>
            </a:solidFill>
          </a:ln>
          <a:effectLst>
            <a:outerShdw blurRad="254000" dist="50800" dir="5400000" algn="ctr" rotWithShape="0">
              <a:srgbClr val="000000">
                <a:alpha val="25000"/>
              </a:srgbClr>
            </a:outerShdw>
          </a:effectLst>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5677740C-5AC6-FE54-35F4-E607AD238033}"/>
              </a:ext>
            </a:extLst>
          </p:cNvPr>
          <p:cNvSpPr>
            <a:spLocks noGrp="1"/>
          </p:cNvSpPr>
          <p:nvPr>
            <p:ph type="title"/>
          </p:nvPr>
        </p:nvSpPr>
        <p:spPr>
          <a:xfrm>
            <a:off x="548640" y="1480335"/>
            <a:ext cx="9356441" cy="2437590"/>
          </a:xfrm>
        </p:spPr>
        <p:txBody>
          <a:bodyPr/>
          <a:lstStyle/>
          <a:p>
            <a:pPr marL="231775" indent="-231775"/>
            <a:r>
              <a:rPr lang="en-US">
                <a:latin typeface="Segoe Sans Display" pitchFamily="2" charset="0"/>
                <a:cs typeface="Segoe Sans Display" pitchFamily="2" charset="0"/>
              </a:rPr>
              <a:t>“Thriving employees are what will </a:t>
            </a:r>
            <a:br>
              <a:rPr lang="en-US">
                <a:latin typeface="Segoe Sans Display" pitchFamily="2" charset="0"/>
                <a:cs typeface="Segoe Sans Display" pitchFamily="2" charset="0"/>
              </a:rPr>
            </a:br>
            <a:r>
              <a:rPr lang="en-US">
                <a:latin typeface="Segoe Sans Display" pitchFamily="2" charset="0"/>
                <a:cs typeface="Segoe Sans Display" pitchFamily="2" charset="0"/>
              </a:rPr>
              <a:t>give organizations a competitive advantage in today’s dynamic economic environment.”</a:t>
            </a:r>
          </a:p>
        </p:txBody>
      </p:sp>
      <p:sp>
        <p:nvSpPr>
          <p:cNvPr id="15" name="Text Placeholder 3">
            <a:extLst>
              <a:ext uri="{FF2B5EF4-FFF2-40B4-BE49-F238E27FC236}">
                <a16:creationId xmlns:a16="http://schemas.microsoft.com/office/drawing/2014/main" id="{BA8199A5-A31B-6A68-0DC0-CB41EE417BBF}"/>
              </a:ext>
            </a:extLst>
          </p:cNvPr>
          <p:cNvSpPr>
            <a:spLocks noGrp="1"/>
          </p:cNvSpPr>
          <p:nvPr>
            <p:ph type="body" sz="quarter" idx="12"/>
          </p:nvPr>
        </p:nvSpPr>
        <p:spPr>
          <a:xfrm>
            <a:off x="1882030" y="4577174"/>
            <a:ext cx="4754441" cy="307777"/>
          </a:xfrm>
        </p:spPr>
        <p:txBody>
          <a:bodyPr/>
          <a:lstStyle/>
          <a:p>
            <a:r>
              <a:rPr lang="en-US">
                <a:latin typeface="Segoe Sans Display" pitchFamily="2" charset="0"/>
                <a:cs typeface="Segoe Sans Display" pitchFamily="2" charset="0"/>
              </a:rPr>
              <a:t>Satya Nadella</a:t>
            </a:r>
          </a:p>
        </p:txBody>
      </p:sp>
      <p:sp>
        <p:nvSpPr>
          <p:cNvPr id="16" name="Text Placeholder 4">
            <a:extLst>
              <a:ext uri="{FF2B5EF4-FFF2-40B4-BE49-F238E27FC236}">
                <a16:creationId xmlns:a16="http://schemas.microsoft.com/office/drawing/2014/main" id="{E85E5ED4-F4BB-E840-93AC-F42EFBFC93FC}"/>
              </a:ext>
            </a:extLst>
          </p:cNvPr>
          <p:cNvSpPr>
            <a:spLocks noGrp="1"/>
          </p:cNvSpPr>
          <p:nvPr>
            <p:ph type="body" sz="quarter" idx="14"/>
          </p:nvPr>
        </p:nvSpPr>
        <p:spPr>
          <a:xfrm>
            <a:off x="1884188" y="4876268"/>
            <a:ext cx="4754441" cy="246221"/>
          </a:xfrm>
        </p:spPr>
        <p:txBody>
          <a:bodyPr/>
          <a:lstStyle/>
          <a:p>
            <a:r>
              <a:rPr lang="en-US">
                <a:latin typeface="Segoe Sans Display" pitchFamily="2" charset="0"/>
                <a:cs typeface="Segoe Sans Display" pitchFamily="2" charset="0"/>
              </a:rPr>
              <a:t>Chairman and CEO, Microsoft-September 22, 2022</a:t>
            </a:r>
          </a:p>
        </p:txBody>
      </p:sp>
    </p:spTree>
    <p:extLst>
      <p:ext uri="{BB962C8B-B14F-4D97-AF65-F5344CB8AC3E}">
        <p14:creationId xmlns:p14="http://schemas.microsoft.com/office/powerpoint/2010/main" val="293456579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A circular graphic with Microsoft VIva logo in the middle and three arrows moving clockwise which represent three points">
            <a:extLst>
              <a:ext uri="{FF2B5EF4-FFF2-40B4-BE49-F238E27FC236}">
                <a16:creationId xmlns:a16="http://schemas.microsoft.com/office/drawing/2014/main" id="{E126BC2C-58B3-5530-FEFE-9D0B74C59343}"/>
              </a:ext>
            </a:extLst>
          </p:cNvPr>
          <p:cNvSpPr>
            <a:spLocks noGrp="1" noRot="1" noMove="1" noResize="1" noEditPoints="1" noAdjustHandles="1" noChangeArrowheads="1" noChangeShapeType="1"/>
          </p:cNvSpPr>
          <p:nvPr/>
        </p:nvSpPr>
        <p:spPr bwMode="auto">
          <a:xfrm>
            <a:off x="588263" y="1233889"/>
            <a:ext cx="215968" cy="2159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24">
            <a:extLst>
              <a:ext uri="{FF2B5EF4-FFF2-40B4-BE49-F238E27FC236}">
                <a16:creationId xmlns:a16="http://schemas.microsoft.com/office/drawing/2014/main" id="{79687BA5-D87A-B685-9A2F-8BEA70200837}"/>
              </a:ext>
            </a:extLst>
          </p:cNvPr>
          <p:cNvSpPr txBox="1">
            <a:spLocks noGrp="1"/>
          </p:cNvSpPr>
          <p:nvPr>
            <p:ph type="title" idx="4294967295"/>
          </p:nvPr>
        </p:nvSpPr>
        <p:spPr>
          <a:xfrm>
            <a:off x="4654488" y="695134"/>
            <a:ext cx="288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00000"/>
                </a:solidFill>
                <a:effectLst/>
                <a:uLnTx/>
                <a:uFillTx/>
                <a:latin typeface="Segoe Sans Display Semibold" pitchFamily="2" charset="0"/>
                <a:ea typeface="+mn-ea"/>
                <a:cs typeface="Segoe Sans Display Semibold" pitchFamily="2" charset="0"/>
              </a:rPr>
              <a:t>Microsoft Viva</a:t>
            </a:r>
          </a:p>
        </p:txBody>
      </p:sp>
      <p:sp>
        <p:nvSpPr>
          <p:cNvPr id="5" name="Title 47">
            <a:extLst>
              <a:ext uri="{FF2B5EF4-FFF2-40B4-BE49-F238E27FC236}">
                <a16:creationId xmlns:a16="http://schemas.microsoft.com/office/drawing/2014/main" id="{AC53B058-3EA5-3D75-C7ED-4DDE536B9D76}"/>
              </a:ext>
            </a:extLst>
          </p:cNvPr>
          <p:cNvSpPr txBox="1">
            <a:spLocks/>
          </p:cNvSpPr>
          <p:nvPr/>
        </p:nvSpPr>
        <p:spPr>
          <a:xfrm>
            <a:off x="1571341" y="1216979"/>
            <a:ext cx="9403248"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Accelerate your AI workforce transformation</a:t>
            </a:r>
          </a:p>
        </p:txBody>
      </p:sp>
      <p:sp>
        <p:nvSpPr>
          <p:cNvPr id="6" name="Title 1">
            <a:extLst>
              <a:ext uri="{FF2B5EF4-FFF2-40B4-BE49-F238E27FC236}">
                <a16:creationId xmlns:a16="http://schemas.microsoft.com/office/drawing/2014/main" id="{852C2FED-D4F1-23F0-C4CF-A6C311E58C9F}"/>
              </a:ext>
            </a:extLst>
          </p:cNvPr>
          <p:cNvSpPr txBox="1">
            <a:spLocks/>
          </p:cNvSpPr>
          <p:nvPr/>
        </p:nvSpPr>
        <p:spPr>
          <a:xfrm>
            <a:off x="2129977" y="3787262"/>
            <a:ext cx="2569464" cy="356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96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Measurement</a:t>
            </a:r>
            <a:endParaRPr kumimoji="0" lang="en-US" sz="1800" b="0" i="0" u="none" strike="noStrike" kern="0" cap="none" spc="0" normalizeH="0" baseline="0" noProof="0">
              <a:ln>
                <a:noFill/>
              </a:ln>
              <a:gradFill>
                <a:gsLst>
                  <a:gs pos="0">
                    <a:srgbClr val="49C5B1">
                      <a:lumMod val="75000"/>
                    </a:srgbClr>
                  </a:gs>
                  <a:gs pos="100000">
                    <a:srgbClr val="0078D4">
                      <a:lumMod val="75000"/>
                    </a:srgbClr>
                  </a:gs>
                </a:gsLst>
                <a:lin ang="5400000" scaled="1"/>
              </a:gradFill>
              <a:effectLst/>
              <a:uLnTx/>
              <a:uFillTx/>
              <a:latin typeface="Segoe UI Semibold"/>
              <a:ea typeface="+mn-ea"/>
              <a:cs typeface="Segoe UI" pitchFamily="34" charset="0"/>
            </a:endParaRPr>
          </a:p>
        </p:txBody>
      </p:sp>
      <p:sp>
        <p:nvSpPr>
          <p:cNvPr id="7" name="TextBox 6">
            <a:extLst>
              <a:ext uri="{FF2B5EF4-FFF2-40B4-BE49-F238E27FC236}">
                <a16:creationId xmlns:a16="http://schemas.microsoft.com/office/drawing/2014/main" id="{96DC63D0-0930-DEE0-0705-8B766DEBBFB1}"/>
              </a:ext>
            </a:extLst>
          </p:cNvPr>
          <p:cNvSpPr txBox="1"/>
          <p:nvPr/>
        </p:nvSpPr>
        <p:spPr>
          <a:xfrm>
            <a:off x="2149163" y="4180861"/>
            <a:ext cx="2569464" cy="54864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Behavioral and collaboration analytics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Prebuilt reports and custom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Employee surveys and action taking</a:t>
            </a:r>
          </a:p>
        </p:txBody>
      </p:sp>
      <p:sp>
        <p:nvSpPr>
          <p:cNvPr id="8" name="Title 1">
            <a:extLst>
              <a:ext uri="{FF2B5EF4-FFF2-40B4-BE49-F238E27FC236}">
                <a16:creationId xmlns:a16="http://schemas.microsoft.com/office/drawing/2014/main" id="{4A45BE8D-E6E7-C9DB-5CBD-0175E61D460D}"/>
              </a:ext>
            </a:extLst>
          </p:cNvPr>
          <p:cNvSpPr txBox="1">
            <a:spLocks/>
          </p:cNvSpPr>
          <p:nvPr/>
        </p:nvSpPr>
        <p:spPr>
          <a:xfrm>
            <a:off x="4811268" y="1779396"/>
            <a:ext cx="2569464" cy="356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Communications</a:t>
            </a:r>
          </a:p>
        </p:txBody>
      </p:sp>
      <p:sp>
        <p:nvSpPr>
          <p:cNvPr id="9" name="TextBox 8">
            <a:extLst>
              <a:ext uri="{FF2B5EF4-FFF2-40B4-BE49-F238E27FC236}">
                <a16:creationId xmlns:a16="http://schemas.microsoft.com/office/drawing/2014/main" id="{861707F2-1547-7487-857F-AD13723C9615}"/>
              </a:ext>
            </a:extLst>
          </p:cNvPr>
          <p:cNvSpPr txBox="1"/>
          <p:nvPr/>
        </p:nvSpPr>
        <p:spPr>
          <a:xfrm>
            <a:off x="4811268" y="2197693"/>
            <a:ext cx="2569464" cy="548640"/>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Leadership engagement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Onboarding, DEI, and communities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Omnichannel employee campaigns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Corporate comms and analytics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10" name="Title 1">
            <a:extLst>
              <a:ext uri="{FF2B5EF4-FFF2-40B4-BE49-F238E27FC236}">
                <a16:creationId xmlns:a16="http://schemas.microsoft.com/office/drawing/2014/main" id="{388D7CD4-CE70-84F1-9635-053F3BD64399}"/>
              </a:ext>
            </a:extLst>
          </p:cNvPr>
          <p:cNvSpPr txBox="1">
            <a:spLocks/>
          </p:cNvSpPr>
          <p:nvPr/>
        </p:nvSpPr>
        <p:spPr>
          <a:xfrm>
            <a:off x="7562770" y="3826835"/>
            <a:ext cx="2569464"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Skilling</a:t>
            </a:r>
          </a:p>
        </p:txBody>
      </p:sp>
      <p:sp>
        <p:nvSpPr>
          <p:cNvPr id="11" name="TextBox 10">
            <a:extLst>
              <a:ext uri="{FF2B5EF4-FFF2-40B4-BE49-F238E27FC236}">
                <a16:creationId xmlns:a16="http://schemas.microsoft.com/office/drawing/2014/main" id="{DE16F3AD-CE5A-0F20-6512-B9E2A24DBA85}"/>
              </a:ext>
            </a:extLst>
          </p:cNvPr>
          <p:cNvSpPr txBox="1"/>
          <p:nvPr/>
        </p:nvSpPr>
        <p:spPr>
          <a:xfrm>
            <a:off x="7513314" y="4180861"/>
            <a:ext cx="2668376" cy="54864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Personalized learning and academies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Inferred skills, reports,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Organizational knowledge and experts</a:t>
            </a:r>
          </a:p>
        </p:txBody>
      </p:sp>
      <p:grpSp>
        <p:nvGrpSpPr>
          <p:cNvPr id="28" name="Group 27">
            <a:extLst>
              <a:ext uri="{FF2B5EF4-FFF2-40B4-BE49-F238E27FC236}">
                <a16:creationId xmlns:a16="http://schemas.microsoft.com/office/drawing/2014/main" id="{8419698E-5EE9-3E6C-FC55-3F01F6C482E6}"/>
              </a:ext>
              <a:ext uri="{C183D7F6-B498-43B3-948B-1728B52AA6E4}">
                <adec:decorative xmlns:adec="http://schemas.microsoft.com/office/drawing/2017/decorative" val="1"/>
              </a:ext>
            </a:extLst>
          </p:cNvPr>
          <p:cNvGrpSpPr/>
          <p:nvPr/>
        </p:nvGrpSpPr>
        <p:grpSpPr>
          <a:xfrm>
            <a:off x="655503" y="5814102"/>
            <a:ext cx="11136376" cy="317779"/>
            <a:chOff x="527812" y="5714827"/>
            <a:chExt cx="11136376" cy="317779"/>
          </a:xfrm>
        </p:grpSpPr>
        <p:sp>
          <p:nvSpPr>
            <p:cNvPr id="19" name="TextBox 18">
              <a:extLst>
                <a:ext uri="{FF2B5EF4-FFF2-40B4-BE49-F238E27FC236}">
                  <a16:creationId xmlns:a16="http://schemas.microsoft.com/office/drawing/2014/main" id="{43E6D3A2-834C-E2B5-AD28-FAB6CEC2801E}"/>
                </a:ext>
              </a:extLst>
            </p:cNvPr>
            <p:cNvSpPr txBox="1"/>
            <p:nvPr/>
          </p:nvSpPr>
          <p:spPr>
            <a:xfrm>
              <a:off x="527812" y="5714827"/>
              <a:ext cx="11136376" cy="3177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Viva   •   Built into Microsoft 365   •   Trusted Platform </a:t>
              </a:r>
            </a:p>
          </p:txBody>
        </p:sp>
        <p:pic>
          <p:nvPicPr>
            <p:cNvPr id="20" name="Picture 19" descr="Copilot icon">
              <a:extLst>
                <a:ext uri="{FF2B5EF4-FFF2-40B4-BE49-F238E27FC236}">
                  <a16:creationId xmlns:a16="http://schemas.microsoft.com/office/drawing/2014/main" id="{DA962B95-5B31-ECFA-4118-23613E40C55F}"/>
                </a:ext>
              </a:extLst>
            </p:cNvPr>
            <p:cNvPicPr>
              <a:picLocks noChangeAspect="1"/>
            </p:cNvPicPr>
            <p:nvPr/>
          </p:nvPicPr>
          <p:blipFill>
            <a:blip r:embed="rId3"/>
            <a:stretch>
              <a:fillRect/>
            </a:stretch>
          </p:blipFill>
          <p:spPr>
            <a:xfrm>
              <a:off x="3292468" y="5758293"/>
              <a:ext cx="210069" cy="230846"/>
            </a:xfrm>
            <a:prstGeom prst="rect">
              <a:avLst/>
            </a:prstGeom>
            <a:noFill/>
            <a:ln>
              <a:noFill/>
              <a:headEnd type="none" w="med" len="med"/>
              <a:tailEnd type="none" w="med" len="med"/>
            </a:ln>
            <a:effectLst/>
          </p:spPr>
        </p:pic>
      </p:grpSp>
      <p:grpSp>
        <p:nvGrpSpPr>
          <p:cNvPr id="21" name="Group 20">
            <a:extLst>
              <a:ext uri="{FF2B5EF4-FFF2-40B4-BE49-F238E27FC236}">
                <a16:creationId xmlns:a16="http://schemas.microsoft.com/office/drawing/2014/main" id="{D4AE4860-BD17-8B59-4A03-930BAC748265}"/>
              </a:ext>
              <a:ext uri="{C183D7F6-B498-43B3-948B-1728B52AA6E4}">
                <adec:decorative xmlns:adec="http://schemas.microsoft.com/office/drawing/2017/decorative" val="1"/>
              </a:ext>
            </a:extLst>
          </p:cNvPr>
          <p:cNvGrpSpPr/>
          <p:nvPr/>
        </p:nvGrpSpPr>
        <p:grpSpPr>
          <a:xfrm>
            <a:off x="5067042" y="3632848"/>
            <a:ext cx="2057915" cy="2057915"/>
            <a:chOff x="5070589" y="3769240"/>
            <a:chExt cx="2057915" cy="2057915"/>
          </a:xfrm>
        </p:grpSpPr>
        <p:grpSp>
          <p:nvGrpSpPr>
            <p:cNvPr id="22" name="Group 21">
              <a:extLst>
                <a:ext uri="{FF2B5EF4-FFF2-40B4-BE49-F238E27FC236}">
                  <a16:creationId xmlns:a16="http://schemas.microsoft.com/office/drawing/2014/main" id="{ACF03C6A-2727-ED04-8AE6-431C8D9BD2AA}"/>
                </a:ext>
              </a:extLst>
            </p:cNvPr>
            <p:cNvGrpSpPr/>
            <p:nvPr/>
          </p:nvGrpSpPr>
          <p:grpSpPr>
            <a:xfrm>
              <a:off x="5070589" y="3769240"/>
              <a:ext cx="2057915" cy="2057915"/>
              <a:chOff x="4724400" y="3368069"/>
              <a:chExt cx="2743200" cy="2743200"/>
            </a:xfrm>
          </p:grpSpPr>
          <p:sp>
            <p:nvSpPr>
              <p:cNvPr id="24" name="Freeform: Shape 23">
                <a:extLst>
                  <a:ext uri="{FF2B5EF4-FFF2-40B4-BE49-F238E27FC236}">
                    <a16:creationId xmlns:a16="http://schemas.microsoft.com/office/drawing/2014/main" id="{B1651A80-0D61-33A8-0E4E-BF97A9D06DAE}"/>
                  </a:ext>
                  <a:ext uri="{C183D7F6-B498-43B3-948B-1728B52AA6E4}">
                    <adec:decorative xmlns:adec="http://schemas.microsoft.com/office/drawing/2017/decorative" val="1"/>
                  </a:ext>
                </a:extLst>
              </p:cNvPr>
              <p:cNvSpPr>
                <a:spLocks/>
              </p:cNvSpPr>
              <p:nvPr/>
            </p:nvSpPr>
            <p:spPr bwMode="auto">
              <a:xfrm>
                <a:off x="4724400" y="3368069"/>
                <a:ext cx="2743200" cy="274320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solidFill>
                <a:schemeClr val="bg1">
                  <a:alpha val="95000"/>
                </a:schemeClr>
              </a:solidFill>
              <a:ln w="9525" cap="flat" cmpd="sng" algn="ctr">
                <a:noFill/>
                <a:prstDash val="solid"/>
                <a:headEnd type="none" w="med" len="med"/>
                <a:tailEnd type="none" w="med" len="med"/>
              </a:ln>
              <a:effectLst>
                <a:outerShdw blurRad="520700" sx="102000" sy="102000" algn="ctr" rotWithShape="0">
                  <a:prstClr val="black">
                    <a:alpha val="26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marR="0" lvl="0" indent="-173038"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25" name="Arc 24">
                <a:extLst>
                  <a:ext uri="{FF2B5EF4-FFF2-40B4-BE49-F238E27FC236}">
                    <a16:creationId xmlns:a16="http://schemas.microsoft.com/office/drawing/2014/main" id="{296BE963-D9E6-2114-E312-7F5C885038BF}"/>
                  </a:ext>
                </a:extLst>
              </p:cNvPr>
              <p:cNvSpPr>
                <a:spLocks/>
              </p:cNvSpPr>
              <p:nvPr/>
            </p:nvSpPr>
            <p:spPr>
              <a:xfrm>
                <a:off x="4949471" y="3593140"/>
                <a:ext cx="2293057" cy="2293057"/>
              </a:xfrm>
              <a:prstGeom prst="arc">
                <a:avLst>
                  <a:gd name="adj1" fmla="val 10609426"/>
                  <a:gd name="adj2" fmla="val 16381967"/>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6" name="Arc 63_1">
                <a:extLst>
                  <a:ext uri="{FF2B5EF4-FFF2-40B4-BE49-F238E27FC236}">
                    <a16:creationId xmlns:a16="http://schemas.microsoft.com/office/drawing/2014/main" id="{1D00D91F-94F0-0EE7-50A7-175BD2A6A04E}"/>
                  </a:ext>
                </a:extLst>
              </p:cNvPr>
              <p:cNvSpPr>
                <a:spLocks/>
              </p:cNvSpPr>
              <p:nvPr/>
            </p:nvSpPr>
            <p:spPr>
              <a:xfrm>
                <a:off x="4949471" y="3593140"/>
                <a:ext cx="2293057" cy="2293057"/>
              </a:xfrm>
              <a:prstGeom prst="arc">
                <a:avLst>
                  <a:gd name="adj1" fmla="val 16551930"/>
                  <a:gd name="adj2" fmla="val 899993"/>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27" name="Arc 63_2">
                <a:extLst>
                  <a:ext uri="{FF2B5EF4-FFF2-40B4-BE49-F238E27FC236}">
                    <a16:creationId xmlns:a16="http://schemas.microsoft.com/office/drawing/2014/main" id="{1E495A00-F151-941E-93CE-17027BAC69AF}"/>
                  </a:ext>
                </a:extLst>
              </p:cNvPr>
              <p:cNvSpPr>
                <a:spLocks/>
              </p:cNvSpPr>
              <p:nvPr/>
            </p:nvSpPr>
            <p:spPr>
              <a:xfrm>
                <a:off x="4949471" y="3593140"/>
                <a:ext cx="2293057" cy="2293057"/>
              </a:xfrm>
              <a:prstGeom prst="arc">
                <a:avLst>
                  <a:gd name="adj1" fmla="val 1101679"/>
                  <a:gd name="adj2" fmla="val 10394128"/>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pic>
          <p:nvPicPr>
            <p:cNvPr id="23" name="Graphic 22">
              <a:extLst>
                <a:ext uri="{FF2B5EF4-FFF2-40B4-BE49-F238E27FC236}">
                  <a16:creationId xmlns:a16="http://schemas.microsoft.com/office/drawing/2014/main" id="{EBF9A27C-02FF-47E2-57E9-FDF7110BE686}"/>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5724976" y="4423628"/>
              <a:ext cx="749141" cy="749140"/>
            </a:xfrm>
            <a:prstGeom prst="rect">
              <a:avLst/>
            </a:prstGeom>
          </p:spPr>
        </p:pic>
      </p:grpSp>
      <p:pic>
        <p:nvPicPr>
          <p:cNvPr id="2" name="Graphic 1">
            <a:extLst>
              <a:ext uri="{FF2B5EF4-FFF2-40B4-BE49-F238E27FC236}">
                <a16:creationId xmlns:a16="http://schemas.microsoft.com/office/drawing/2014/main" id="{18FACEA4-03A5-D64C-F2CD-0D04DED653E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6428" y="5065573"/>
            <a:ext cx="182645" cy="182645"/>
          </a:xfrm>
          <a:prstGeom prst="rect">
            <a:avLst/>
          </a:prstGeom>
        </p:spPr>
      </p:pic>
      <p:pic>
        <p:nvPicPr>
          <p:cNvPr id="12" name="Graphic 11">
            <a:extLst>
              <a:ext uri="{FF2B5EF4-FFF2-40B4-BE49-F238E27FC236}">
                <a16:creationId xmlns:a16="http://schemas.microsoft.com/office/drawing/2014/main" id="{DA26A133-5645-C65C-0DCA-DC9CC6C5A0F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9849" y="5076410"/>
            <a:ext cx="182645" cy="182645"/>
          </a:xfrm>
          <a:prstGeom prst="rect">
            <a:avLst/>
          </a:prstGeom>
        </p:spPr>
      </p:pic>
      <p:pic>
        <p:nvPicPr>
          <p:cNvPr id="13" name="Graphic 12">
            <a:extLst>
              <a:ext uri="{FF2B5EF4-FFF2-40B4-BE49-F238E27FC236}">
                <a16:creationId xmlns:a16="http://schemas.microsoft.com/office/drawing/2014/main" id="{63664801-C9CD-F8EF-FD98-5DB67F1F37E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95335" y="5066211"/>
            <a:ext cx="181369" cy="181369"/>
          </a:xfrm>
          <a:prstGeom prst="rect">
            <a:avLst/>
          </a:prstGeom>
        </p:spPr>
      </p:pic>
      <p:sp>
        <p:nvSpPr>
          <p:cNvPr id="15" name="TextBox 14">
            <a:extLst>
              <a:ext uri="{FF2B5EF4-FFF2-40B4-BE49-F238E27FC236}">
                <a16:creationId xmlns:a16="http://schemas.microsoft.com/office/drawing/2014/main" id="{08238988-0249-A119-95D6-C301B611AC4B}"/>
              </a:ext>
            </a:extLst>
          </p:cNvPr>
          <p:cNvSpPr txBox="1"/>
          <p:nvPr/>
        </p:nvSpPr>
        <p:spPr>
          <a:xfrm>
            <a:off x="1752512" y="5317534"/>
            <a:ext cx="3323958"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Insights  •  Viva Glint  •  Viva Pulse</a:t>
            </a:r>
          </a:p>
        </p:txBody>
      </p:sp>
      <p:pic>
        <p:nvPicPr>
          <p:cNvPr id="16" name="Graphic 15">
            <a:extLst>
              <a:ext uri="{FF2B5EF4-FFF2-40B4-BE49-F238E27FC236}">
                <a16:creationId xmlns:a16="http://schemas.microsoft.com/office/drawing/2014/main" id="{0AE6AC59-AD0A-093C-B152-B6C703E91B3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867015" y="5071094"/>
            <a:ext cx="172109" cy="172109"/>
          </a:xfrm>
          <a:prstGeom prst="rect">
            <a:avLst/>
          </a:prstGeom>
        </p:spPr>
      </p:pic>
      <p:pic>
        <p:nvPicPr>
          <p:cNvPr id="17" name="Graphic 16">
            <a:extLst>
              <a:ext uri="{FF2B5EF4-FFF2-40B4-BE49-F238E27FC236}">
                <a16:creationId xmlns:a16="http://schemas.microsoft.com/office/drawing/2014/main" id="{618E6C3E-F8BC-144A-11A4-9217ED6EC496}"/>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8788387" y="5059775"/>
            <a:ext cx="176591" cy="176591"/>
          </a:xfrm>
          <a:prstGeom prst="rect">
            <a:avLst/>
          </a:prstGeom>
        </p:spPr>
      </p:pic>
      <p:pic>
        <p:nvPicPr>
          <p:cNvPr id="18" name="Graphic 17">
            <a:extLst>
              <a:ext uri="{FF2B5EF4-FFF2-40B4-BE49-F238E27FC236}">
                <a16:creationId xmlns:a16="http://schemas.microsoft.com/office/drawing/2014/main" id="{F54503D6-F18D-82A1-338B-342575D02959}"/>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9770463" y="5062239"/>
            <a:ext cx="176591" cy="176591"/>
          </a:xfrm>
          <a:prstGeom prst="rect">
            <a:avLst/>
          </a:prstGeom>
        </p:spPr>
      </p:pic>
      <p:sp>
        <p:nvSpPr>
          <p:cNvPr id="29" name="TextBox 28">
            <a:extLst>
              <a:ext uri="{FF2B5EF4-FFF2-40B4-BE49-F238E27FC236}">
                <a16:creationId xmlns:a16="http://schemas.microsoft.com/office/drawing/2014/main" id="{B2E413BE-BFBD-C1DD-F4FA-7BB70BDDDCB6}"/>
              </a:ext>
            </a:extLst>
          </p:cNvPr>
          <p:cNvSpPr txBox="1"/>
          <p:nvPr/>
        </p:nvSpPr>
        <p:spPr>
          <a:xfrm>
            <a:off x="7277645" y="5312218"/>
            <a:ext cx="3323958"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Learning  •  Skills in Viva  •  Answers in Viva</a:t>
            </a:r>
          </a:p>
        </p:txBody>
      </p:sp>
      <p:pic>
        <p:nvPicPr>
          <p:cNvPr id="34" name="Picture 15">
            <a:extLst>
              <a:ext uri="{FF2B5EF4-FFF2-40B4-BE49-F238E27FC236}">
                <a16:creationId xmlns:a16="http://schemas.microsoft.com/office/drawing/2014/main" id="{B42C50FE-B262-00B7-2C04-12F875AE3D59}"/>
              </a:ex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048682" y="3039273"/>
            <a:ext cx="175009" cy="175009"/>
          </a:xfrm>
          <a:prstGeom prst="rect">
            <a:avLst/>
          </a:prstGeom>
        </p:spPr>
      </p:pic>
      <p:pic>
        <p:nvPicPr>
          <p:cNvPr id="35" name="Graphic 34">
            <a:extLst>
              <a:ext uri="{FF2B5EF4-FFF2-40B4-BE49-F238E27FC236}">
                <a16:creationId xmlns:a16="http://schemas.microsoft.com/office/drawing/2014/main" id="{E74B7CB4-16FE-B7DD-914D-19A53F290656}"/>
              </a:ext>
              <a:ext uri="{C183D7F6-B498-43B3-948B-1728B52AA6E4}">
                <adec:decorative xmlns:adec="http://schemas.microsoft.com/office/drawing/2017/decorative" val="1"/>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937970" y="3035932"/>
            <a:ext cx="178350" cy="178350"/>
          </a:xfrm>
          <a:prstGeom prst="rect">
            <a:avLst/>
          </a:prstGeom>
        </p:spPr>
      </p:pic>
      <p:pic>
        <p:nvPicPr>
          <p:cNvPr id="36" name="Graphic 35">
            <a:extLst>
              <a:ext uri="{FF2B5EF4-FFF2-40B4-BE49-F238E27FC236}">
                <a16:creationId xmlns:a16="http://schemas.microsoft.com/office/drawing/2014/main" id="{72DA697B-EEEE-BDF8-CF13-CA01F911433A}"/>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23294" y="3038647"/>
            <a:ext cx="176078" cy="176078"/>
          </a:xfrm>
          <a:prstGeom prst="rect">
            <a:avLst/>
          </a:prstGeom>
        </p:spPr>
      </p:pic>
      <p:sp>
        <p:nvSpPr>
          <p:cNvPr id="37" name="TextBox 36">
            <a:extLst>
              <a:ext uri="{FF2B5EF4-FFF2-40B4-BE49-F238E27FC236}">
                <a16:creationId xmlns:a16="http://schemas.microsoft.com/office/drawing/2014/main" id="{5D3D008F-9D1D-9CF5-645B-A6A0E00FB9E7}"/>
              </a:ext>
              <a:ext uri="{C183D7F6-B498-43B3-948B-1728B52AA6E4}">
                <adec:decorative xmlns:adec="http://schemas.microsoft.com/office/drawing/2017/decorative" val="0"/>
              </a:ext>
            </a:extLst>
          </p:cNvPr>
          <p:cNvSpPr txBox="1"/>
          <p:nvPr/>
        </p:nvSpPr>
        <p:spPr>
          <a:xfrm>
            <a:off x="4341554" y="3284844"/>
            <a:ext cx="3323958"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Connections  •  Viva Engage  •  Viva Amplify</a:t>
            </a:r>
          </a:p>
        </p:txBody>
      </p:sp>
    </p:spTree>
    <p:extLst>
      <p:ext uri="{BB962C8B-B14F-4D97-AF65-F5344CB8AC3E}">
        <p14:creationId xmlns:p14="http://schemas.microsoft.com/office/powerpoint/2010/main" val="124103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68DB-D103-9670-7D16-E8F232406905}"/>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6D236790-96AF-403D-7BD2-07E053DE1F33}"/>
              </a:ext>
              <a:ext uri="{C183D7F6-B498-43B3-948B-1728B52AA6E4}">
                <adec:decorative xmlns:adec="http://schemas.microsoft.com/office/drawing/2017/decorative" val="1"/>
              </a:ext>
            </a:extLst>
          </p:cNvPr>
          <p:cNvSpPr/>
          <p:nvPr/>
        </p:nvSpPr>
        <p:spPr bwMode="auto">
          <a:xfrm>
            <a:off x="713676"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DA3196E2-5236-2E24-A1B6-03B5FF9385D5}"/>
              </a:ext>
              <a:ext uri="{C183D7F6-B498-43B3-948B-1728B52AA6E4}">
                <adec:decorative xmlns:adec="http://schemas.microsoft.com/office/drawing/2017/decorative" val="1"/>
              </a:ext>
            </a:extLst>
          </p:cNvPr>
          <p:cNvSpPr/>
          <p:nvPr/>
        </p:nvSpPr>
        <p:spPr bwMode="auto">
          <a:xfrm>
            <a:off x="4537414"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32D3CB53-9744-4826-3133-2C5FAB200AC0}"/>
              </a:ext>
              <a:ext uri="{C183D7F6-B498-43B3-948B-1728B52AA6E4}">
                <adec:decorative xmlns:adec="http://schemas.microsoft.com/office/drawing/2017/decorative" val="1"/>
              </a:ext>
            </a:extLst>
          </p:cNvPr>
          <p:cNvSpPr/>
          <p:nvPr/>
        </p:nvSpPr>
        <p:spPr bwMode="auto">
          <a:xfrm>
            <a:off x="8250698"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C58A70EA-2CCF-6446-F8DE-36482A54259F}"/>
              </a:ext>
              <a:ext uri="{C183D7F6-B498-43B3-948B-1728B52AA6E4}">
                <adec:decorative xmlns:adec="http://schemas.microsoft.com/office/drawing/2017/decorative" val="1"/>
              </a:ext>
            </a:extLst>
          </p:cNvPr>
          <p:cNvCxnSpPr>
            <a:cxnSpLocks/>
          </p:cNvCxnSpPr>
          <p:nvPr/>
        </p:nvCxnSpPr>
        <p:spPr>
          <a:xfrm>
            <a:off x="410224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747688-AAD7-DB66-891E-66954F34E121}"/>
              </a:ext>
              <a:ext uri="{C183D7F6-B498-43B3-948B-1728B52AA6E4}">
                <adec:decorative xmlns:adec="http://schemas.microsoft.com/office/drawing/2017/decorative" val="1"/>
              </a:ext>
            </a:extLst>
          </p:cNvPr>
          <p:cNvCxnSpPr>
            <a:cxnSpLocks/>
          </p:cNvCxnSpPr>
          <p:nvPr/>
        </p:nvCxnSpPr>
        <p:spPr>
          <a:xfrm>
            <a:off x="786551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6">
            <a:extLst>
              <a:ext uri="{FF2B5EF4-FFF2-40B4-BE49-F238E27FC236}">
                <a16:creationId xmlns:a16="http://schemas.microsoft.com/office/drawing/2014/main" id="{8D913FE1-66FF-4058-3590-44DDD71672AC}"/>
              </a:ext>
            </a:extLst>
          </p:cNvPr>
          <p:cNvSpPr txBox="1">
            <a:spLocks noGrp="1"/>
          </p:cNvSpPr>
          <p:nvPr>
            <p:ph type="title" idx="4294967295"/>
          </p:nvPr>
        </p:nvSpPr>
        <p:spPr>
          <a:xfrm>
            <a:off x="581725" y="457200"/>
            <a:ext cx="110154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0">
                      <a:srgbClr val="0078D4"/>
                    </a:gs>
                    <a:gs pos="100000">
                      <a:srgbClr val="2A446F"/>
                    </a:gs>
                  </a:gsLst>
                  <a:lin ang="2700000" scaled="1"/>
                </a:gradFill>
                <a:effectLst/>
                <a:uLnTx/>
                <a:uFillTx/>
                <a:latin typeface="Segoe Sans Display Semibold" pitchFamily="2" charset="0"/>
                <a:ea typeface="+mn-ea"/>
                <a:cs typeface="Segoe Sans Display Semibold" pitchFamily="2" charset="0"/>
              </a:rPr>
              <a:t>Workplace Analytics &amp; Feedback in Microsoft Viva</a:t>
            </a:r>
            <a:endParaRPr kumimoji="0" lang="en-US" sz="2800" b="0" i="0" u="none" strike="noStrike" kern="1200" cap="none" spc="0" normalizeH="0" baseline="0" noProof="0">
              <a:ln>
                <a:noFill/>
              </a:ln>
              <a:gradFill flip="none" rotWithShape="1">
                <a:gsLst>
                  <a:gs pos="0">
                    <a:srgbClr val="0078D4"/>
                  </a:gs>
                  <a:gs pos="100000">
                    <a:srgbClr val="2A446F"/>
                  </a:gs>
                </a:gsLst>
                <a:lin ang="2700000" scaled="1"/>
                <a:tileRect/>
              </a:gradFill>
              <a:effectLst/>
              <a:uLnTx/>
              <a:uFillTx/>
              <a:latin typeface="Segoe Sans Display Semibold" pitchFamily="2" charset="0"/>
              <a:ea typeface="+mn-ea"/>
              <a:cs typeface="Segoe Sans Display Semibold" pitchFamily="2" charset="0"/>
            </a:endParaRPr>
          </a:p>
        </p:txBody>
      </p:sp>
      <p:sp>
        <p:nvSpPr>
          <p:cNvPr id="37" name="object 11">
            <a:extLst>
              <a:ext uri="{FF2B5EF4-FFF2-40B4-BE49-F238E27FC236}">
                <a16:creationId xmlns:a16="http://schemas.microsoft.com/office/drawing/2014/main" id="{93A0A1F0-68CB-CFD5-8743-007F5189F0AC}"/>
              </a:ext>
            </a:extLst>
          </p:cNvPr>
          <p:cNvSpPr txBox="1"/>
          <p:nvPr/>
        </p:nvSpPr>
        <p:spPr>
          <a:xfrm>
            <a:off x="712572" y="1768391"/>
            <a:ext cx="3143713"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work is being done</a:t>
            </a:r>
          </a:p>
        </p:txBody>
      </p:sp>
      <p:sp>
        <p:nvSpPr>
          <p:cNvPr id="40" name="object 11">
            <a:extLst>
              <a:ext uri="{FF2B5EF4-FFF2-40B4-BE49-F238E27FC236}">
                <a16:creationId xmlns:a16="http://schemas.microsoft.com/office/drawing/2014/main" id="{F1981728-91BD-0FA0-0AAD-27A301F247DB}"/>
              </a:ext>
            </a:extLst>
          </p:cNvPr>
          <p:cNvSpPr txBox="1"/>
          <p:nvPr/>
        </p:nvSpPr>
        <p:spPr>
          <a:xfrm>
            <a:off x="713676" y="2045903"/>
            <a:ext cx="3142610"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Gain privacy-protected visibility into workplace patterns</a:t>
            </a:r>
          </a:p>
        </p:txBody>
      </p:sp>
      <p:pic>
        <p:nvPicPr>
          <p:cNvPr id="6" name="Picture 5" descr="Screenshot of a dashboard displaying the status of organizations where employees are meeting their managers throughout the week.. The page displays the average time taken by each person last week and average hours taken by per person last week for peer organizations. The data for hours people meeting with their manager each week and 1:1 meetings by organization is represented through graphs and charts.">
            <a:extLst>
              <a:ext uri="{FF2B5EF4-FFF2-40B4-BE49-F238E27FC236}">
                <a16:creationId xmlns:a16="http://schemas.microsoft.com/office/drawing/2014/main" id="{001A66E6-CC09-E946-1796-E028460EEB11}"/>
              </a:ext>
            </a:extLst>
          </p:cNvPr>
          <p:cNvPicPr>
            <a:picLocks noChangeAspect="1"/>
          </p:cNvPicPr>
          <p:nvPr/>
        </p:nvPicPr>
        <p:blipFill rotWithShape="1">
          <a:blip r:embed="rId3">
            <a:extLst>
              <a:ext uri="{28A0092B-C50C-407E-A947-70E740481C1C}">
                <a14:useLocalDpi xmlns:a14="http://schemas.microsoft.com/office/drawing/2010/main" val="0"/>
              </a:ext>
            </a:extLst>
          </a:blip>
          <a:srcRect l="1719" t="2007" r="485" b="60725"/>
          <a:stretch/>
        </p:blipFill>
        <p:spPr>
          <a:xfrm>
            <a:off x="713678" y="2701339"/>
            <a:ext cx="3017520" cy="2589637"/>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sp>
        <p:nvSpPr>
          <p:cNvPr id="15" name="object 11">
            <a:extLst>
              <a:ext uri="{FF2B5EF4-FFF2-40B4-BE49-F238E27FC236}">
                <a16:creationId xmlns:a16="http://schemas.microsoft.com/office/drawing/2014/main" id="{4011D349-B271-7617-5EAD-F39227324A2A}"/>
              </a:ext>
            </a:extLst>
          </p:cNvPr>
          <p:cNvSpPr txBox="1"/>
          <p:nvPr/>
        </p:nvSpPr>
        <p:spPr>
          <a:xfrm>
            <a:off x="4587157" y="1726135"/>
            <a:ext cx="2966305"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employees feel</a:t>
            </a:r>
            <a:endPar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6" name="object 11">
            <a:extLst>
              <a:ext uri="{FF2B5EF4-FFF2-40B4-BE49-F238E27FC236}">
                <a16:creationId xmlns:a16="http://schemas.microsoft.com/office/drawing/2014/main" id="{8371BA5F-4BD5-BCB7-9C70-266E6E02EDB6}"/>
              </a:ext>
            </a:extLst>
          </p:cNvPr>
          <p:cNvSpPr txBox="1"/>
          <p:nvPr/>
        </p:nvSpPr>
        <p:spPr>
          <a:xfrm>
            <a:off x="4587157" y="2003647"/>
            <a:ext cx="2967773"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Capture the voice of the employee across the organization</a:t>
            </a:r>
          </a:p>
        </p:txBody>
      </p:sp>
      <p:pic>
        <p:nvPicPr>
          <p:cNvPr id="7" name="Picture 6" descr="Screenshot of a user interface for an employee feedback platform called Viva Glint with options like survey participation, key outcomes, Charts including score over time , score in comparison and favourability">
            <a:extLst>
              <a:ext uri="{FF2B5EF4-FFF2-40B4-BE49-F238E27FC236}">
                <a16:creationId xmlns:a16="http://schemas.microsoft.com/office/drawing/2014/main" id="{F3E075F5-1D48-FF92-641B-4961B8770301}"/>
              </a:ext>
            </a:extLst>
          </p:cNvPr>
          <p:cNvPicPr>
            <a:picLocks noChangeAspect="1"/>
          </p:cNvPicPr>
          <p:nvPr/>
        </p:nvPicPr>
        <p:blipFill>
          <a:blip r:embed="rId4">
            <a:extLst>
              <a:ext uri="{28A0092B-C50C-407E-A947-70E740481C1C}">
                <a14:useLocalDpi xmlns:a14="http://schemas.microsoft.com/office/drawing/2010/main" val="0"/>
              </a:ext>
            </a:extLst>
          </a:blip>
          <a:srcRect t="377" b="377"/>
          <a:stretch/>
        </p:blipFill>
        <p:spPr>
          <a:xfrm>
            <a:off x="4537414" y="2698486"/>
            <a:ext cx="3017520" cy="2590876"/>
          </a:xfrm>
          <a:prstGeom prst="rect">
            <a:avLst/>
          </a:prstGeom>
          <a:ln w="127000">
            <a:gradFill>
              <a:gsLst>
                <a:gs pos="0">
                  <a:schemeClr val="bg1">
                    <a:alpha val="95000"/>
                  </a:schemeClr>
                </a:gs>
                <a:gs pos="100000">
                  <a:srgbClr val="F2F2F2">
                    <a:alpha val="95000"/>
                  </a:srgbClr>
                </a:gs>
              </a:gsLst>
              <a:lin ang="2700000" scaled="0"/>
            </a:gradFill>
          </a:ln>
          <a:effectLst>
            <a:outerShdw blurRad="127000" dist="63500" dir="2700000" algn="ctr" rotWithShape="0">
              <a:srgbClr val="000000">
                <a:alpha val="25000"/>
              </a:srgbClr>
            </a:outerShdw>
          </a:effectLst>
        </p:spPr>
      </p:pic>
      <p:sp>
        <p:nvSpPr>
          <p:cNvPr id="47" name="object 11">
            <a:extLst>
              <a:ext uri="{FF2B5EF4-FFF2-40B4-BE49-F238E27FC236}">
                <a16:creationId xmlns:a16="http://schemas.microsoft.com/office/drawing/2014/main" id="{46009F9F-CE8C-9A65-2D3E-EC69457F78AF}"/>
              </a:ext>
            </a:extLst>
          </p:cNvPr>
          <p:cNvSpPr txBox="1"/>
          <p:nvPr/>
        </p:nvSpPr>
        <p:spPr>
          <a:xfrm>
            <a:off x="8284333" y="1721131"/>
            <a:ext cx="2971571"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Flexible feedback</a:t>
            </a:r>
          </a:p>
        </p:txBody>
      </p:sp>
      <p:sp>
        <p:nvSpPr>
          <p:cNvPr id="48" name="object 11">
            <a:extLst>
              <a:ext uri="{FF2B5EF4-FFF2-40B4-BE49-F238E27FC236}">
                <a16:creationId xmlns:a16="http://schemas.microsoft.com/office/drawing/2014/main" id="{7F000E83-9A74-DC65-1FDF-C2EEE37ED7AD}"/>
              </a:ext>
            </a:extLst>
          </p:cNvPr>
          <p:cNvSpPr txBox="1"/>
          <p:nvPr/>
        </p:nvSpPr>
        <p:spPr>
          <a:xfrm>
            <a:off x="8284334" y="1998643"/>
            <a:ext cx="2971571"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Empower leaders and departments to solicit feedback for specific needs and use cases</a:t>
            </a:r>
          </a:p>
        </p:txBody>
      </p:sp>
      <p:pic>
        <p:nvPicPr>
          <p:cNvPr id="11" name="Picture 10" descr="Screenshot of a user interface for employee feedback platform called Viva Pulse where in the Home tab the unplanned collaboration September 2023 is being highlighted with Survey participation and all rating questions">
            <a:extLst>
              <a:ext uri="{FF2B5EF4-FFF2-40B4-BE49-F238E27FC236}">
                <a16:creationId xmlns:a16="http://schemas.microsoft.com/office/drawing/2014/main" id="{EC198AF0-7B1B-C18B-831A-7B57DB74B1D7}"/>
              </a:ext>
            </a:extLst>
          </p:cNvPr>
          <p:cNvPicPr>
            <a:picLocks noChangeAspect="1"/>
          </p:cNvPicPr>
          <p:nvPr/>
        </p:nvPicPr>
        <p:blipFill rotWithShape="1">
          <a:blip r:embed="rId5">
            <a:extLst>
              <a:ext uri="{28A0092B-C50C-407E-A947-70E740481C1C}">
                <a14:useLocalDpi xmlns:a14="http://schemas.microsoft.com/office/drawing/2010/main" val="0"/>
              </a:ext>
            </a:extLst>
          </a:blip>
          <a:srcRect l="3588" t="6525" r="37607" b="3915"/>
          <a:stretch/>
        </p:blipFill>
        <p:spPr>
          <a:xfrm>
            <a:off x="8238390" y="2701340"/>
            <a:ext cx="3017520" cy="2585170"/>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grpSp>
        <p:nvGrpSpPr>
          <p:cNvPr id="4" name="Group 3">
            <a:extLst>
              <a:ext uri="{FF2B5EF4-FFF2-40B4-BE49-F238E27FC236}">
                <a16:creationId xmlns:a16="http://schemas.microsoft.com/office/drawing/2014/main" id="{E3BFE92E-E894-4649-48E1-04E7FCE544DE}"/>
              </a:ext>
              <a:ext uri="{C183D7F6-B498-43B3-948B-1728B52AA6E4}">
                <adec:decorative xmlns:adec="http://schemas.microsoft.com/office/drawing/2017/decorative" val="1"/>
              </a:ext>
            </a:extLst>
          </p:cNvPr>
          <p:cNvGrpSpPr/>
          <p:nvPr/>
        </p:nvGrpSpPr>
        <p:grpSpPr>
          <a:xfrm>
            <a:off x="1502153" y="5643301"/>
            <a:ext cx="1312330" cy="248128"/>
            <a:chOff x="1358952" y="5098639"/>
            <a:chExt cx="1312330" cy="248128"/>
          </a:xfrm>
        </p:grpSpPr>
        <p:pic>
          <p:nvPicPr>
            <p:cNvPr id="2" name="Graphic 1">
              <a:extLst>
                <a:ext uri="{FF2B5EF4-FFF2-40B4-BE49-F238E27FC236}">
                  <a16:creationId xmlns:a16="http://schemas.microsoft.com/office/drawing/2014/main" id="{993EE170-8B29-90EB-EEE1-7F8FE1FF05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58952" y="5098639"/>
              <a:ext cx="248128" cy="248128"/>
            </a:xfrm>
            <a:prstGeom prst="rect">
              <a:avLst/>
            </a:prstGeom>
          </p:spPr>
        </p:pic>
        <p:sp>
          <p:nvSpPr>
            <p:cNvPr id="3" name="object 11">
              <a:extLst>
                <a:ext uri="{FF2B5EF4-FFF2-40B4-BE49-F238E27FC236}">
                  <a16:creationId xmlns:a16="http://schemas.microsoft.com/office/drawing/2014/main" id="{DEB964EF-CEA9-2C75-CEDB-E174FF0D9120}"/>
                </a:ext>
              </a:extLst>
            </p:cNvPr>
            <p:cNvSpPr txBox="1"/>
            <p:nvPr/>
          </p:nvSpPr>
          <p:spPr>
            <a:xfrm>
              <a:off x="1691606"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Insights</a:t>
              </a:r>
            </a:p>
          </p:txBody>
        </p:sp>
      </p:grpSp>
      <p:grpSp>
        <p:nvGrpSpPr>
          <p:cNvPr id="22" name="Group 21">
            <a:extLst>
              <a:ext uri="{FF2B5EF4-FFF2-40B4-BE49-F238E27FC236}">
                <a16:creationId xmlns:a16="http://schemas.microsoft.com/office/drawing/2014/main" id="{27A39519-15F7-DA5E-9526-CA5342B47FA9}"/>
              </a:ext>
              <a:ext uri="{C183D7F6-B498-43B3-948B-1728B52AA6E4}">
                <adec:decorative xmlns:adec="http://schemas.microsoft.com/office/drawing/2017/decorative" val="1"/>
              </a:ext>
            </a:extLst>
          </p:cNvPr>
          <p:cNvGrpSpPr/>
          <p:nvPr/>
        </p:nvGrpSpPr>
        <p:grpSpPr>
          <a:xfrm>
            <a:off x="5390008" y="5632894"/>
            <a:ext cx="1312330" cy="248128"/>
            <a:chOff x="5327715" y="5098639"/>
            <a:chExt cx="1312330" cy="248128"/>
          </a:xfrm>
        </p:grpSpPr>
        <p:pic>
          <p:nvPicPr>
            <p:cNvPr id="21" name="Graphic 20">
              <a:extLst>
                <a:ext uri="{FF2B5EF4-FFF2-40B4-BE49-F238E27FC236}">
                  <a16:creationId xmlns:a16="http://schemas.microsoft.com/office/drawing/2014/main" id="{9B7EA0FC-75E2-197F-E686-DB418E61139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7715" y="5098639"/>
              <a:ext cx="248128" cy="248128"/>
            </a:xfrm>
            <a:prstGeom prst="rect">
              <a:avLst/>
            </a:prstGeom>
          </p:spPr>
        </p:pic>
        <p:sp>
          <p:nvSpPr>
            <p:cNvPr id="14" name="object 11">
              <a:extLst>
                <a:ext uri="{FF2B5EF4-FFF2-40B4-BE49-F238E27FC236}">
                  <a16:creationId xmlns:a16="http://schemas.microsoft.com/office/drawing/2014/main" id="{18B0A0A6-D333-3A5F-1D15-DCDE3CF7AD15}"/>
                </a:ext>
              </a:extLst>
            </p:cNvPr>
            <p:cNvSpPr txBox="1"/>
            <p:nvPr/>
          </p:nvSpPr>
          <p:spPr>
            <a:xfrm>
              <a:off x="5660369"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Glint</a:t>
              </a:r>
            </a:p>
          </p:txBody>
        </p:sp>
      </p:grpSp>
      <p:grpSp>
        <p:nvGrpSpPr>
          <p:cNvPr id="23" name="Group 22">
            <a:extLst>
              <a:ext uri="{FF2B5EF4-FFF2-40B4-BE49-F238E27FC236}">
                <a16:creationId xmlns:a16="http://schemas.microsoft.com/office/drawing/2014/main" id="{B08C5BA0-F385-1C3B-B08C-0B5F66349BC4}"/>
              </a:ext>
              <a:ext uri="{C183D7F6-B498-43B3-948B-1728B52AA6E4}">
                <adec:decorative xmlns:adec="http://schemas.microsoft.com/office/drawing/2017/decorative" val="1"/>
              </a:ext>
            </a:extLst>
          </p:cNvPr>
          <p:cNvGrpSpPr/>
          <p:nvPr/>
        </p:nvGrpSpPr>
        <p:grpSpPr>
          <a:xfrm>
            <a:off x="9302105" y="5615545"/>
            <a:ext cx="1301667" cy="248128"/>
            <a:chOff x="9113955" y="5077584"/>
            <a:chExt cx="1301667" cy="248128"/>
          </a:xfrm>
        </p:grpSpPr>
        <p:pic>
          <p:nvPicPr>
            <p:cNvPr id="80" name="Graphic 79">
              <a:extLst>
                <a:ext uri="{FF2B5EF4-FFF2-40B4-BE49-F238E27FC236}">
                  <a16:creationId xmlns:a16="http://schemas.microsoft.com/office/drawing/2014/main" id="{5138CE79-01D8-5E89-BF21-EBDD110F438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3955" y="5077584"/>
              <a:ext cx="248128" cy="248128"/>
            </a:xfrm>
            <a:prstGeom prst="rect">
              <a:avLst/>
            </a:prstGeom>
          </p:spPr>
        </p:pic>
        <p:sp>
          <p:nvSpPr>
            <p:cNvPr id="19" name="object 11">
              <a:extLst>
                <a:ext uri="{FF2B5EF4-FFF2-40B4-BE49-F238E27FC236}">
                  <a16:creationId xmlns:a16="http://schemas.microsoft.com/office/drawing/2014/main" id="{7AA59052-B39D-BE89-4DBB-ECA23622E108}"/>
                </a:ext>
              </a:extLst>
            </p:cNvPr>
            <p:cNvSpPr txBox="1"/>
            <p:nvPr/>
          </p:nvSpPr>
          <p:spPr>
            <a:xfrm>
              <a:off x="9435946" y="5077584"/>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Pulse</a:t>
              </a:r>
            </a:p>
          </p:txBody>
        </p:sp>
      </p:grpSp>
    </p:spTree>
    <p:extLst>
      <p:ext uri="{BB962C8B-B14F-4D97-AF65-F5344CB8AC3E}">
        <p14:creationId xmlns:p14="http://schemas.microsoft.com/office/powerpoint/2010/main" val="125382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85251-E455-3717-CEA5-5B4D5B4C880D}"/>
              </a:ext>
              <a:ext uri="{C183D7F6-B498-43B3-948B-1728B52AA6E4}">
                <adec:decorative xmlns:adec="http://schemas.microsoft.com/office/drawing/2017/decorative" val="1"/>
              </a:ext>
            </a:extLst>
          </p:cNvPr>
          <p:cNvPicPr/>
          <p:nvPr/>
        </p:nvPicPr>
        <p:blipFill>
          <a:blip r:embed="rId3"/>
          <a:srcRect t="21875" b="21875"/>
          <a:stretch/>
        </p:blipFill>
        <p:spPr>
          <a:xfrm>
            <a:off x="-161365" y="-90768"/>
            <a:ext cx="12514729" cy="7039535"/>
          </a:xfrm>
          <a:prstGeom prst="rect">
            <a:avLst/>
          </a:prstGeom>
        </p:spPr>
      </p:pic>
      <p:graphicFrame>
        <p:nvGraphicFramePr>
          <p:cNvPr id="9" name="Chart 8">
            <a:extLst>
              <a:ext uri="{FF2B5EF4-FFF2-40B4-BE49-F238E27FC236}">
                <a16:creationId xmlns:a16="http://schemas.microsoft.com/office/drawing/2014/main" id="{FDE1E8D1-F34F-994D-AA3B-D4CC72EAC571}"/>
              </a:ext>
              <a:ext uri="{C183D7F6-B498-43B3-948B-1728B52AA6E4}">
                <adec:decorative xmlns:adec="http://schemas.microsoft.com/office/drawing/2017/decorative" val="1"/>
              </a:ext>
            </a:extLst>
          </p:cNvPr>
          <p:cNvGraphicFramePr/>
          <p:nvPr/>
        </p:nvGraphicFramePr>
        <p:xfrm>
          <a:off x="3468048" y="1369029"/>
          <a:ext cx="7157238" cy="3756516"/>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20D01C10-D688-2F96-B864-47199C714E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1761" y="338482"/>
            <a:ext cx="1565910" cy="557227"/>
          </a:xfrm>
          <a:prstGeom prst="rect">
            <a:avLst/>
          </a:prstGeom>
        </p:spPr>
      </p:pic>
      <p:sp>
        <p:nvSpPr>
          <p:cNvPr id="3" name="Title 2">
            <a:extLst>
              <a:ext uri="{FF2B5EF4-FFF2-40B4-BE49-F238E27FC236}">
                <a16:creationId xmlns:a16="http://schemas.microsoft.com/office/drawing/2014/main" id="{1E876228-BC98-2A7B-DB56-0B086F8A5EC5}"/>
              </a:ext>
            </a:extLst>
          </p:cNvPr>
          <p:cNvSpPr txBox="1">
            <a:spLocks noGrp="1"/>
          </p:cNvSpPr>
          <p:nvPr>
            <p:ph type="title" idx="4294967295"/>
          </p:nvPr>
        </p:nvSpPr>
        <p:spPr>
          <a:xfrm>
            <a:off x="511092" y="1967386"/>
            <a:ext cx="4230725"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4000" b="0" i="0" u="none" strike="noStrike" kern="1200" cap="none" spc="-80" normalizeH="0" baseline="0" noProof="0">
                <a:ln>
                  <a:noFill/>
                </a:ln>
                <a:solidFill>
                  <a:srgbClr val="225862"/>
                </a:solidFill>
                <a:effectLst/>
                <a:uLnTx/>
                <a:uFillTx/>
                <a:latin typeface="Segoe UI Semilight" panose="020B0402040204020203" pitchFamily="34" charset="0"/>
                <a:ea typeface="+mn-ea"/>
                <a:cs typeface="Segoe UI Semilight" panose="020B0402040204020203" pitchFamily="34" charset="0"/>
              </a:rPr>
              <a:t>Embracing AI I</a:t>
            </a:r>
            <a:r>
              <a:rPr lang="en-US" sz="4000" spc="-80">
                <a:solidFill>
                  <a:srgbClr val="225862"/>
                </a:solidFill>
                <a:latin typeface="Segoe UI Semilight" panose="020B0402040204020203" pitchFamily="34" charset="0"/>
                <a:ea typeface="+mn-ea"/>
                <a:cs typeface="Segoe UI Semilight" panose="020B0402040204020203" pitchFamily="34" charset="0"/>
              </a:rPr>
              <a:t>s Tied to</a:t>
            </a:r>
            <a:r>
              <a:rPr kumimoji="0" lang="en-US" sz="4000" b="0" i="0" u="none" strike="noStrike" kern="1200" cap="none" spc="-80" normalizeH="0" baseline="0" noProof="0">
                <a:ln>
                  <a:noFill/>
                </a:ln>
                <a:solidFill>
                  <a:srgbClr val="225862"/>
                </a:solidFill>
                <a:effectLst/>
                <a:uLnTx/>
                <a:uFillTx/>
                <a:latin typeface="Segoe UI Semilight" panose="020B0402040204020203" pitchFamily="34" charset="0"/>
                <a:ea typeface="+mn-ea"/>
                <a:cs typeface="Segoe UI Semilight" panose="020B0402040204020203" pitchFamily="34" charset="0"/>
              </a:rPr>
              <a:t> Better People and Business Outcomes</a:t>
            </a:r>
          </a:p>
        </p:txBody>
      </p:sp>
      <p:sp>
        <p:nvSpPr>
          <p:cNvPr id="6" name="TextBox 5">
            <a:extLst>
              <a:ext uri="{FF2B5EF4-FFF2-40B4-BE49-F238E27FC236}">
                <a16:creationId xmlns:a16="http://schemas.microsoft.com/office/drawing/2014/main" id="{B54652CF-7D5C-F930-C4AB-ADE76A125259}"/>
              </a:ext>
            </a:extLst>
          </p:cNvPr>
          <p:cNvSpPr txBox="1"/>
          <p:nvPr/>
        </p:nvSpPr>
        <p:spPr>
          <a:xfrm>
            <a:off x="3379214" y="508329"/>
            <a:ext cx="2302495" cy="268286"/>
          </a:xfrm>
          <a:prstGeom prst="rect">
            <a:avLst/>
          </a:prstGeom>
          <a:noFill/>
        </p:spPr>
        <p:txBody>
          <a:bodyPr wrap="square" numCol="1" spcCol="365760" rtlCol="0">
            <a:noAutofit/>
          </a:bodyPr>
          <a:lstStyle/>
          <a:p>
            <a:pPr>
              <a:lnSpc>
                <a:spcPts val="1250"/>
              </a:lnSpc>
            </a:pPr>
            <a:r>
              <a:rPr lang="en-US" sz="700" spc="-20">
                <a:latin typeface="Segoe UI" panose="020B0502040204020203" pitchFamily="34" charset="0"/>
                <a:cs typeface="Segoe UI" panose="020B0502040204020203" pitchFamily="34" charset="0"/>
              </a:rPr>
              <a:t>AI Reinvention: The Next Seismic Shift at Work</a:t>
            </a:r>
          </a:p>
        </p:txBody>
      </p:sp>
      <p:sp>
        <p:nvSpPr>
          <p:cNvPr id="16" name="TextBox 15">
            <a:extLst>
              <a:ext uri="{FF2B5EF4-FFF2-40B4-BE49-F238E27FC236}">
                <a16:creationId xmlns:a16="http://schemas.microsoft.com/office/drawing/2014/main" id="{CF37A74C-3545-7037-790E-36B5C1ABFA0E}"/>
              </a:ext>
            </a:extLst>
          </p:cNvPr>
          <p:cNvSpPr txBox="1"/>
          <p:nvPr/>
        </p:nvSpPr>
        <p:spPr>
          <a:xfrm>
            <a:off x="7269779" y="6061958"/>
            <a:ext cx="111338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225862"/>
                </a:solidFill>
                <a:latin typeface="Segoe UI Semibold" panose="020B0502040204020203" pitchFamily="34" charset="0"/>
                <a:cs typeface="Segoe UI Semibold" panose="020B0502040204020203" pitchFamily="34" charset="0"/>
              </a:rPr>
              <a:t>HPO Pillars</a:t>
            </a:r>
          </a:p>
        </p:txBody>
      </p:sp>
      <p:sp>
        <p:nvSpPr>
          <p:cNvPr id="14" name="Slide Number Placeholder 16">
            <a:extLst>
              <a:ext uri="{FF2B5EF4-FFF2-40B4-BE49-F238E27FC236}">
                <a16:creationId xmlns:a16="http://schemas.microsoft.com/office/drawing/2014/main" id="{AE5B09C7-77BF-79DD-9256-1DB8494C5789}"/>
              </a:ext>
            </a:extLst>
          </p:cNvPr>
          <p:cNvSpPr>
            <a:spLocks noGrp="1"/>
          </p:cNvSpPr>
          <p:nvPr>
            <p:ph type="sldNum" sz="quarter" idx="12"/>
          </p:nvPr>
        </p:nvSpPr>
        <p:spPr>
          <a:xfrm>
            <a:off x="8930640" y="457517"/>
            <a:ext cx="2743200" cy="365125"/>
          </a:xfrm>
        </p:spPr>
        <p:txBody>
          <a:bodyPr/>
          <a:lstStyle/>
          <a:p>
            <a:fld id="{9F885352-FFE4-5947-BFDD-2B2DA9692869}" type="slidenum">
              <a:rPr lang="en-US" smtClean="0"/>
              <a:t>38</a:t>
            </a:fld>
            <a:endParaRPr lang="en-US"/>
          </a:p>
        </p:txBody>
      </p:sp>
      <p:sp>
        <p:nvSpPr>
          <p:cNvPr id="18" name="TextBox 17">
            <a:extLst>
              <a:ext uri="{FF2B5EF4-FFF2-40B4-BE49-F238E27FC236}">
                <a16:creationId xmlns:a16="http://schemas.microsoft.com/office/drawing/2014/main" id="{1FC14E9E-4F46-0C40-CB16-40646BEE5F06}"/>
              </a:ext>
            </a:extLst>
          </p:cNvPr>
          <p:cNvSpPr txBox="1"/>
          <p:nvPr/>
        </p:nvSpPr>
        <p:spPr>
          <a:xfrm>
            <a:off x="584384" y="4214155"/>
            <a:ext cx="2459512" cy="1223412"/>
          </a:xfrm>
          <a:prstGeom prst="rect">
            <a:avLst/>
          </a:prstGeom>
          <a:noFill/>
        </p:spPr>
        <p:txBody>
          <a:bodyPr wrap="square" lIns="91440" tIns="45720" rIns="91440" bIns="45720" anchor="t">
            <a:spAutoFit/>
          </a:bodyPr>
          <a:lstStyle/>
          <a:p>
            <a:r>
              <a:rPr lang="en-US" sz="1050">
                <a:latin typeface="Segoe UI" panose="020B0502040204020203" pitchFamily="34" charset="0"/>
                <a:cs typeface="Segoe UI" panose="020B0502040204020203" pitchFamily="34" charset="0"/>
              </a:rPr>
              <a:t>Employees who have full employer-provided access to AI tools score higher on employee experience indicators: Productive Teams, Resilient Business, and Engaged Employees. These are the key indicators of a High-Performing Organization (HPO).</a:t>
            </a:r>
          </a:p>
        </p:txBody>
      </p:sp>
      <p:sp>
        <p:nvSpPr>
          <p:cNvPr id="7" name="TextBox 6">
            <a:extLst>
              <a:ext uri="{FF2B5EF4-FFF2-40B4-BE49-F238E27FC236}">
                <a16:creationId xmlns:a16="http://schemas.microsoft.com/office/drawing/2014/main" id="{3FC97C55-0312-AD84-F52E-ED5737C870A2}"/>
              </a:ext>
            </a:extLst>
          </p:cNvPr>
          <p:cNvSpPr txBox="1"/>
          <p:nvPr/>
        </p:nvSpPr>
        <p:spPr>
          <a:xfrm>
            <a:off x="5916331" y="1145778"/>
            <a:ext cx="3721807" cy="298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550"/>
              </a:lnSpc>
            </a:pPr>
            <a:r>
              <a:rPr lang="en-US" b="1" spc="-20">
                <a:solidFill>
                  <a:srgbClr val="225862"/>
                </a:solidFill>
                <a:latin typeface="Segoe UI Semibold" panose="020B0502040204020203" pitchFamily="34" charset="0"/>
                <a:cs typeface="Segoe UI Semibold" panose="020B0502040204020203" pitchFamily="34" charset="0"/>
              </a:rPr>
              <a:t>Employee Experience by AI Access</a:t>
            </a:r>
          </a:p>
        </p:txBody>
      </p:sp>
      <p:sp>
        <p:nvSpPr>
          <p:cNvPr id="8" name="Rounded Rectangle 7">
            <a:extLst>
              <a:ext uri="{FF2B5EF4-FFF2-40B4-BE49-F238E27FC236}">
                <a16:creationId xmlns:a16="http://schemas.microsoft.com/office/drawing/2014/main" id="{CF25593E-5114-A876-6F6D-2CB2D781B168}"/>
              </a:ext>
              <a:ext uri="{C183D7F6-B498-43B3-948B-1728B52AA6E4}">
                <adec:decorative xmlns:adec="http://schemas.microsoft.com/office/drawing/2017/decorative" val="1"/>
              </a:ext>
            </a:extLst>
          </p:cNvPr>
          <p:cNvSpPr/>
          <p:nvPr/>
        </p:nvSpPr>
        <p:spPr>
          <a:xfrm>
            <a:off x="5299511" y="5624077"/>
            <a:ext cx="1490992" cy="349175"/>
          </a:xfrm>
          <a:prstGeom prst="roundRect">
            <a:avLst/>
          </a:prstGeom>
          <a:solidFill>
            <a:srgbClr val="22586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5862"/>
              </a:solidFill>
            </a:endParaRPr>
          </a:p>
        </p:txBody>
      </p:sp>
      <p:sp>
        <p:nvSpPr>
          <p:cNvPr id="13" name="TextBox 12">
            <a:extLst>
              <a:ext uri="{FF2B5EF4-FFF2-40B4-BE49-F238E27FC236}">
                <a16:creationId xmlns:a16="http://schemas.microsoft.com/office/drawing/2014/main" id="{CAEDCB96-2032-3CEC-5C2D-D6D60CE6CBB3}"/>
              </a:ext>
            </a:extLst>
          </p:cNvPr>
          <p:cNvSpPr txBox="1"/>
          <p:nvPr/>
        </p:nvSpPr>
        <p:spPr>
          <a:xfrm>
            <a:off x="5346138" y="5686571"/>
            <a:ext cx="140390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150"/>
              </a:lnSpc>
            </a:pPr>
            <a:r>
              <a:rPr lang="en-US" sz="1200" b="1">
                <a:solidFill>
                  <a:schemeClr val="bg1"/>
                </a:solidFill>
                <a:latin typeface="Segoe UI Semibold" panose="020B0502040204020203" pitchFamily="34" charset="0"/>
                <a:cs typeface="Segoe UI Semibold" panose="020B0502040204020203" pitchFamily="34" charset="0"/>
              </a:rPr>
              <a:t>Productive Teams</a:t>
            </a:r>
          </a:p>
        </p:txBody>
      </p:sp>
      <p:sp>
        <p:nvSpPr>
          <p:cNvPr id="17" name="Rounded Rectangle 16">
            <a:extLst>
              <a:ext uri="{FF2B5EF4-FFF2-40B4-BE49-F238E27FC236}">
                <a16:creationId xmlns:a16="http://schemas.microsoft.com/office/drawing/2014/main" id="{D9FB1124-6EAD-92BA-02D3-4A980A96C0AF}"/>
              </a:ext>
              <a:ext uri="{C183D7F6-B498-43B3-948B-1728B52AA6E4}">
                <adec:decorative xmlns:adec="http://schemas.microsoft.com/office/drawing/2017/decorative" val="1"/>
              </a:ext>
            </a:extLst>
          </p:cNvPr>
          <p:cNvSpPr/>
          <p:nvPr/>
        </p:nvSpPr>
        <p:spPr>
          <a:xfrm>
            <a:off x="7008426" y="5624077"/>
            <a:ext cx="1541548" cy="349175"/>
          </a:xfrm>
          <a:prstGeom prst="roundRect">
            <a:avLst/>
          </a:prstGeom>
          <a:solidFill>
            <a:srgbClr val="22586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5862"/>
              </a:solidFill>
            </a:endParaRPr>
          </a:p>
        </p:txBody>
      </p:sp>
      <p:sp>
        <p:nvSpPr>
          <p:cNvPr id="19" name="TextBox 18">
            <a:extLst>
              <a:ext uri="{FF2B5EF4-FFF2-40B4-BE49-F238E27FC236}">
                <a16:creationId xmlns:a16="http://schemas.microsoft.com/office/drawing/2014/main" id="{0A42984A-81C7-0E47-BBAF-63A211EFF9AF}"/>
              </a:ext>
            </a:extLst>
          </p:cNvPr>
          <p:cNvSpPr txBox="1"/>
          <p:nvPr/>
        </p:nvSpPr>
        <p:spPr>
          <a:xfrm>
            <a:off x="7055053" y="5686571"/>
            <a:ext cx="144436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150"/>
              </a:lnSpc>
            </a:pPr>
            <a:r>
              <a:rPr lang="en-US" sz="1200" b="1">
                <a:solidFill>
                  <a:schemeClr val="bg1"/>
                </a:solidFill>
                <a:latin typeface="Segoe UI Semibold" panose="020B0502040204020203" pitchFamily="34" charset="0"/>
                <a:cs typeface="Segoe UI Semibold" panose="020B0502040204020203" pitchFamily="34" charset="0"/>
              </a:rPr>
              <a:t>Resilient Business</a:t>
            </a:r>
          </a:p>
        </p:txBody>
      </p:sp>
      <p:sp>
        <p:nvSpPr>
          <p:cNvPr id="31" name="Rounded Rectangle 30">
            <a:extLst>
              <a:ext uri="{FF2B5EF4-FFF2-40B4-BE49-F238E27FC236}">
                <a16:creationId xmlns:a16="http://schemas.microsoft.com/office/drawing/2014/main" id="{E1283E28-EB49-7448-00A8-F60F2A4B2079}"/>
              </a:ext>
              <a:ext uri="{C183D7F6-B498-43B3-948B-1728B52AA6E4}">
                <adec:decorative xmlns:adec="http://schemas.microsoft.com/office/drawing/2017/decorative" val="1"/>
              </a:ext>
            </a:extLst>
          </p:cNvPr>
          <p:cNvSpPr/>
          <p:nvPr/>
        </p:nvSpPr>
        <p:spPr>
          <a:xfrm>
            <a:off x="8744726" y="5624077"/>
            <a:ext cx="1628201" cy="349175"/>
          </a:xfrm>
          <a:prstGeom prst="roundRect">
            <a:avLst/>
          </a:prstGeom>
          <a:solidFill>
            <a:srgbClr val="22586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25862"/>
              </a:solidFill>
            </a:endParaRPr>
          </a:p>
        </p:txBody>
      </p:sp>
      <p:sp>
        <p:nvSpPr>
          <p:cNvPr id="32" name="TextBox 31">
            <a:extLst>
              <a:ext uri="{FF2B5EF4-FFF2-40B4-BE49-F238E27FC236}">
                <a16:creationId xmlns:a16="http://schemas.microsoft.com/office/drawing/2014/main" id="{A800B24A-A530-77CD-21AD-BAC5AA236A69}"/>
              </a:ext>
            </a:extLst>
          </p:cNvPr>
          <p:cNvSpPr txBox="1"/>
          <p:nvPr/>
        </p:nvSpPr>
        <p:spPr>
          <a:xfrm>
            <a:off x="8744727" y="5686571"/>
            <a:ext cx="1628202"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150"/>
              </a:lnSpc>
            </a:pPr>
            <a:r>
              <a:rPr lang="en-US" sz="1200" b="1">
                <a:solidFill>
                  <a:schemeClr val="bg1"/>
                </a:solidFill>
                <a:latin typeface="Segoe UI Semibold" panose="020B0502040204020203" pitchFamily="34" charset="0"/>
                <a:cs typeface="Segoe UI Semibold" panose="020B0502040204020203" pitchFamily="34" charset="0"/>
              </a:rPr>
              <a:t>Engaged Employees</a:t>
            </a:r>
          </a:p>
        </p:txBody>
      </p:sp>
      <p:grpSp>
        <p:nvGrpSpPr>
          <p:cNvPr id="15" name="Group 14">
            <a:extLst>
              <a:ext uri="{FF2B5EF4-FFF2-40B4-BE49-F238E27FC236}">
                <a16:creationId xmlns:a16="http://schemas.microsoft.com/office/drawing/2014/main" id="{20D91328-A475-1936-ACC7-5788E428656C}"/>
              </a:ext>
              <a:ext uri="{C183D7F6-B498-43B3-948B-1728B52AA6E4}">
                <adec:decorative xmlns:adec="http://schemas.microsoft.com/office/drawing/2017/decorative" val="1"/>
              </a:ext>
            </a:extLst>
          </p:cNvPr>
          <p:cNvGrpSpPr/>
          <p:nvPr/>
        </p:nvGrpSpPr>
        <p:grpSpPr>
          <a:xfrm>
            <a:off x="5139255" y="5348780"/>
            <a:ext cx="5376345" cy="886119"/>
            <a:chOff x="5139255" y="5403000"/>
            <a:chExt cx="5376345" cy="886119"/>
          </a:xfrm>
        </p:grpSpPr>
        <p:cxnSp>
          <p:nvCxnSpPr>
            <p:cNvPr id="26" name="Straight Connector 25">
              <a:extLst>
                <a:ext uri="{FF2B5EF4-FFF2-40B4-BE49-F238E27FC236}">
                  <a16:creationId xmlns:a16="http://schemas.microsoft.com/office/drawing/2014/main" id="{A12D5FF1-D3B5-5E1B-0FB3-4804BCF4D9D7}"/>
                </a:ext>
              </a:extLst>
            </p:cNvPr>
            <p:cNvCxnSpPr>
              <a:cxnSpLocks/>
            </p:cNvCxnSpPr>
            <p:nvPr/>
          </p:nvCxnSpPr>
          <p:spPr>
            <a:xfrm flipH="1">
              <a:off x="5139255" y="6289119"/>
              <a:ext cx="2140049" cy="0"/>
            </a:xfrm>
            <a:prstGeom prst="line">
              <a:avLst/>
            </a:prstGeom>
            <a:ln w="12700">
              <a:solidFill>
                <a:srgbClr val="22586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E64BD37-4168-ECF9-F3A5-A64422DB2514}"/>
                </a:ext>
              </a:extLst>
            </p:cNvPr>
            <p:cNvCxnSpPr>
              <a:cxnSpLocks/>
            </p:cNvCxnSpPr>
            <p:nvPr/>
          </p:nvCxnSpPr>
          <p:spPr>
            <a:xfrm flipV="1">
              <a:off x="5139255" y="5403016"/>
              <a:ext cx="0" cy="886101"/>
            </a:xfrm>
            <a:prstGeom prst="line">
              <a:avLst/>
            </a:prstGeom>
            <a:ln w="12700">
              <a:solidFill>
                <a:srgbClr val="22586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E63A091-0237-5566-1186-8C2D95402CE5}"/>
                </a:ext>
              </a:extLst>
            </p:cNvPr>
            <p:cNvCxnSpPr>
              <a:cxnSpLocks/>
            </p:cNvCxnSpPr>
            <p:nvPr/>
          </p:nvCxnSpPr>
          <p:spPr>
            <a:xfrm flipV="1">
              <a:off x="10515600" y="5403000"/>
              <a:ext cx="0" cy="886119"/>
            </a:xfrm>
            <a:prstGeom prst="line">
              <a:avLst/>
            </a:prstGeom>
            <a:ln w="12700">
              <a:solidFill>
                <a:srgbClr val="22586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8F06E0B-52DB-7B6E-665E-86BFB07CCBD2}"/>
                </a:ext>
              </a:extLst>
            </p:cNvPr>
            <p:cNvCxnSpPr>
              <a:cxnSpLocks/>
            </p:cNvCxnSpPr>
            <p:nvPr/>
          </p:nvCxnSpPr>
          <p:spPr>
            <a:xfrm flipH="1">
              <a:off x="8377407" y="6289119"/>
              <a:ext cx="2138193" cy="0"/>
            </a:xfrm>
            <a:prstGeom prst="line">
              <a:avLst/>
            </a:prstGeom>
            <a:ln w="12700">
              <a:solidFill>
                <a:srgbClr val="22586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29E8420-AE41-FEEB-CE8D-9671822F1FB6}"/>
                </a:ext>
              </a:extLst>
            </p:cNvPr>
            <p:cNvCxnSpPr>
              <a:cxnSpLocks/>
            </p:cNvCxnSpPr>
            <p:nvPr/>
          </p:nvCxnSpPr>
          <p:spPr>
            <a:xfrm flipH="1">
              <a:off x="5139255" y="5403000"/>
              <a:ext cx="5376345" cy="0"/>
            </a:xfrm>
            <a:prstGeom prst="line">
              <a:avLst/>
            </a:prstGeom>
            <a:ln w="12700">
              <a:solidFill>
                <a:srgbClr val="225862"/>
              </a:solidFill>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809567C4-7880-1788-9678-9B13E8844F9C}"/>
              </a:ext>
              <a:ext uri="{C183D7F6-B498-43B3-948B-1728B52AA6E4}">
                <adec:decorative xmlns:adec="http://schemas.microsoft.com/office/drawing/2017/decorative" val="1"/>
              </a:ext>
            </a:extLst>
          </p:cNvPr>
          <p:cNvCxnSpPr>
            <a:cxnSpLocks/>
          </p:cNvCxnSpPr>
          <p:nvPr/>
        </p:nvCxnSpPr>
        <p:spPr>
          <a:xfrm>
            <a:off x="6053041" y="5111007"/>
            <a:ext cx="0" cy="513070"/>
          </a:xfrm>
          <a:prstGeom prst="straightConnector1">
            <a:avLst/>
          </a:prstGeom>
          <a:ln>
            <a:solidFill>
              <a:srgbClr val="463668"/>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EE27A71-CC14-4E8C-181A-5CFBCB77C31F}"/>
              </a:ext>
              <a:ext uri="{C183D7F6-B498-43B3-948B-1728B52AA6E4}">
                <adec:decorative xmlns:adec="http://schemas.microsoft.com/office/drawing/2017/decorative" val="1"/>
              </a:ext>
            </a:extLst>
          </p:cNvPr>
          <p:cNvCxnSpPr>
            <a:cxnSpLocks/>
            <a:endCxn id="17" idx="0"/>
          </p:cNvCxnSpPr>
          <p:nvPr/>
        </p:nvCxnSpPr>
        <p:spPr>
          <a:xfrm>
            <a:off x="7779200" y="5125545"/>
            <a:ext cx="0" cy="498532"/>
          </a:xfrm>
          <a:prstGeom prst="straightConnector1">
            <a:avLst/>
          </a:prstGeom>
          <a:ln>
            <a:solidFill>
              <a:srgbClr val="463668"/>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FBC6326-AFF1-7309-2486-213CDF2C81DD}"/>
              </a:ext>
              <a:ext uri="{C183D7F6-B498-43B3-948B-1728B52AA6E4}">
                <adec:decorative xmlns:adec="http://schemas.microsoft.com/office/drawing/2017/decorative" val="1"/>
              </a:ext>
            </a:extLst>
          </p:cNvPr>
          <p:cNvCxnSpPr>
            <a:cxnSpLocks/>
          </p:cNvCxnSpPr>
          <p:nvPr/>
        </p:nvCxnSpPr>
        <p:spPr>
          <a:xfrm>
            <a:off x="9510408" y="5111007"/>
            <a:ext cx="0" cy="513070"/>
          </a:xfrm>
          <a:prstGeom prst="straightConnector1">
            <a:avLst/>
          </a:prstGeom>
          <a:ln>
            <a:solidFill>
              <a:srgbClr val="463668"/>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1CC5973-41F7-9E8F-CF22-02E7E6B56E95}"/>
              </a:ext>
            </a:extLst>
          </p:cNvPr>
          <p:cNvSpPr txBox="1"/>
          <p:nvPr/>
        </p:nvSpPr>
        <p:spPr>
          <a:xfrm>
            <a:off x="511771" y="6161492"/>
            <a:ext cx="1911389" cy="276999"/>
          </a:xfrm>
          <a:prstGeom prst="rect">
            <a:avLst/>
          </a:prstGeom>
          <a:noFill/>
        </p:spPr>
        <p:txBody>
          <a:bodyPr wrap="square" lIns="91440" tIns="45720" rIns="91440" bIns="45720" anchor="t">
            <a:spAutoFit/>
          </a:bodyPr>
          <a:lstStyle/>
          <a:p>
            <a:r>
              <a:rPr lang="en-US" sz="600">
                <a:solidFill>
                  <a:schemeClr val="tx1">
                    <a:lumMod val="65000"/>
                    <a:lumOff val="35000"/>
                  </a:schemeClr>
                </a:solidFill>
                <a:latin typeface="Segoe UI"/>
                <a:cs typeface="Segoe UI"/>
              </a:rPr>
              <a:t>Source: Microsoft Viva People Science, </a:t>
            </a:r>
          </a:p>
          <a:p>
            <a:r>
              <a:rPr lang="en-US" sz="600">
                <a:solidFill>
                  <a:schemeClr val="tx1">
                    <a:lumMod val="65000"/>
                    <a:lumOff val="35000"/>
                  </a:schemeClr>
                </a:solidFill>
                <a:latin typeface="Segoe UI"/>
                <a:cs typeface="Segoe UI"/>
              </a:rPr>
              <a:t>AI Transformation Readiness Research, April 2024</a:t>
            </a:r>
          </a:p>
        </p:txBody>
      </p:sp>
    </p:spTree>
    <p:extLst>
      <p:ext uri="{BB962C8B-B14F-4D97-AF65-F5344CB8AC3E}">
        <p14:creationId xmlns:p14="http://schemas.microsoft.com/office/powerpoint/2010/main" val="2580764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4">
            <a:extLst>
              <a:ext uri="{FF2B5EF4-FFF2-40B4-BE49-F238E27FC236}">
                <a16:creationId xmlns:a16="http://schemas.microsoft.com/office/drawing/2014/main" id="{CCAC11C5-4B64-1002-DC8D-AE3008A70DD3}"/>
              </a:ext>
            </a:extLst>
          </p:cNvPr>
          <p:cNvSpPr txBox="1">
            <a:spLocks/>
          </p:cNvSpPr>
          <p:nvPr/>
        </p:nvSpPr>
        <p:spPr>
          <a:xfrm>
            <a:off x="789542" y="560070"/>
            <a:ext cx="11030545" cy="800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ysClr val="windowText" lastClr="000000"/>
                </a:solidFill>
                <a:effectLst/>
                <a:uLnTx/>
                <a:uFillTx/>
                <a:latin typeface="Segoe UI Semilight" panose="020B0402040204020203" pitchFamily="34" charset="0"/>
                <a:ea typeface="+mj-ea"/>
                <a:cs typeface="Segoe UI Semilight" panose="020B0402040204020203" pitchFamily="34" charset="0"/>
              </a:rPr>
              <a:t>During a year of economic instability, the </a:t>
            </a:r>
            <a:r>
              <a:rPr kumimoji="0" lang="en-US" sz="2600" b="0" i="0" u="none" strike="noStrike" kern="1200" cap="none" spc="0" normalizeH="0" baseline="0" noProof="0">
                <a:ln>
                  <a:noFill/>
                </a:ln>
                <a:solidFill>
                  <a:sysClr val="windowText" lastClr="000000"/>
                </a:solidFill>
                <a:effectLst/>
                <a:uLnTx/>
                <a:uFillTx/>
                <a:latin typeface="Segoe UI Semibold" panose="020B0702040204020203" pitchFamily="34" charset="0"/>
                <a:ea typeface="+mj-ea"/>
                <a:cs typeface="Segoe UI Semibold" panose="020B0702040204020203" pitchFamily="34" charset="0"/>
              </a:rPr>
              <a:t>most engaged</a:t>
            </a:r>
            <a:r>
              <a:rPr kumimoji="0" lang="en-US" sz="2600" b="0" i="0" u="none" strike="noStrike" kern="1200" cap="none" spc="0" normalizeH="0" baseline="0" noProof="0">
                <a:ln>
                  <a:noFill/>
                </a:ln>
                <a:solidFill>
                  <a:sysClr val="windowText" lastClr="000000"/>
                </a:solidFill>
                <a:effectLst/>
                <a:uLnTx/>
                <a:uFillTx/>
                <a:latin typeface="Segoe UI Semilight" panose="020B0402040204020203" pitchFamily="34" charset="0"/>
                <a:ea typeface="+mj-ea"/>
                <a:cs typeface="Segoe UI Semilight" panose="020B0402040204020203" pitchFamily="34" charset="0"/>
              </a:rPr>
              <a:t> orgs performed </a:t>
            </a:r>
            <a:r>
              <a:rPr kumimoji="0" lang="en-US" sz="2600" b="0" i="0" u="none" strike="noStrike" kern="1200" cap="none" spc="0" normalizeH="0" baseline="0" noProof="0">
                <a:ln>
                  <a:noFill/>
                </a:ln>
                <a:solidFill>
                  <a:sysClr val="windowText" lastClr="000000"/>
                </a:solidFill>
                <a:effectLst/>
                <a:uLnTx/>
                <a:uFillTx/>
                <a:latin typeface="Segoe UI Semibold" panose="020B0702040204020203" pitchFamily="34" charset="0"/>
                <a:ea typeface="+mj-ea"/>
                <a:cs typeface="Segoe UI Semibold" panose="020B0702040204020203" pitchFamily="34" charset="0"/>
              </a:rPr>
              <a:t>twice as well financially</a:t>
            </a:r>
            <a:r>
              <a:rPr kumimoji="0" lang="en-US" sz="2600" b="0" i="0" u="none" strike="noStrike" kern="1200" cap="none" spc="0" normalizeH="0" baseline="0" noProof="0">
                <a:ln>
                  <a:noFill/>
                </a:ln>
                <a:solidFill>
                  <a:sysClr val="windowText" lastClr="000000"/>
                </a:solidFill>
                <a:effectLst/>
                <a:uLnTx/>
                <a:uFillTx/>
                <a:latin typeface="Segoe UI Semilight" panose="020B0402040204020203" pitchFamily="34" charset="0"/>
                <a:ea typeface="+mj-ea"/>
                <a:cs typeface="Segoe UI Semilight" panose="020B0402040204020203" pitchFamily="34" charset="0"/>
              </a:rPr>
              <a:t> than those with low engaged employees </a:t>
            </a:r>
          </a:p>
        </p:txBody>
      </p:sp>
      <p:grpSp>
        <p:nvGrpSpPr>
          <p:cNvPr id="14" name="Group 13" descr="Line chart with Portfolio value on the y-axis (with dollar amounts from zero thousand to ten thousand, and months on the x-axis (January 2022 through January 2023)">
            <a:extLst>
              <a:ext uri="{FF2B5EF4-FFF2-40B4-BE49-F238E27FC236}">
                <a16:creationId xmlns:a16="http://schemas.microsoft.com/office/drawing/2014/main" id="{5EBC51FC-8C77-75A6-7EEE-2C820761EEBA}"/>
              </a:ext>
            </a:extLst>
          </p:cNvPr>
          <p:cNvGrpSpPr/>
          <p:nvPr/>
        </p:nvGrpSpPr>
        <p:grpSpPr>
          <a:xfrm>
            <a:off x="898885" y="1842215"/>
            <a:ext cx="10588213" cy="4243634"/>
            <a:chOff x="898885" y="1842215"/>
            <a:chExt cx="10588213" cy="4243634"/>
          </a:xfrm>
        </p:grpSpPr>
        <p:sp>
          <p:nvSpPr>
            <p:cNvPr id="15" name="TextBox 14">
              <a:extLst>
                <a:ext uri="{FF2B5EF4-FFF2-40B4-BE49-F238E27FC236}">
                  <a16:creationId xmlns:a16="http://schemas.microsoft.com/office/drawing/2014/main" id="{DDE28E8F-C2D1-1C90-9270-F78E47B7E5D3}"/>
                </a:ext>
              </a:extLst>
            </p:cNvPr>
            <p:cNvSpPr txBox="1"/>
            <p:nvPr/>
          </p:nvSpPr>
          <p:spPr>
            <a:xfrm>
              <a:off x="1077928" y="5916572"/>
              <a:ext cx="400869"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Jan</a:t>
              </a:r>
            </a:p>
          </p:txBody>
        </p:sp>
        <p:sp>
          <p:nvSpPr>
            <p:cNvPr id="16" name="TextBox 15">
              <a:extLst>
                <a:ext uri="{FF2B5EF4-FFF2-40B4-BE49-F238E27FC236}">
                  <a16:creationId xmlns:a16="http://schemas.microsoft.com/office/drawing/2014/main" id="{75AC9E25-B2A4-CC68-F48C-53A148F8DD05}"/>
                </a:ext>
              </a:extLst>
            </p:cNvPr>
            <p:cNvSpPr txBox="1"/>
            <p:nvPr/>
          </p:nvSpPr>
          <p:spPr>
            <a:xfrm>
              <a:off x="1885737" y="5916572"/>
              <a:ext cx="42423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Feb</a:t>
              </a:r>
            </a:p>
          </p:txBody>
        </p:sp>
        <p:sp>
          <p:nvSpPr>
            <p:cNvPr id="17" name="TextBox 16">
              <a:extLst>
                <a:ext uri="{FF2B5EF4-FFF2-40B4-BE49-F238E27FC236}">
                  <a16:creationId xmlns:a16="http://schemas.microsoft.com/office/drawing/2014/main" id="{D8332AF4-030E-B1E5-5D02-61827D7CDAD1}"/>
                </a:ext>
              </a:extLst>
            </p:cNvPr>
            <p:cNvSpPr txBox="1"/>
            <p:nvPr/>
          </p:nvSpPr>
          <p:spPr>
            <a:xfrm>
              <a:off x="2716915" y="5916572"/>
              <a:ext cx="44760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Mar</a:t>
              </a:r>
            </a:p>
          </p:txBody>
        </p:sp>
        <p:sp>
          <p:nvSpPr>
            <p:cNvPr id="18" name="TextBox 17">
              <a:extLst>
                <a:ext uri="{FF2B5EF4-FFF2-40B4-BE49-F238E27FC236}">
                  <a16:creationId xmlns:a16="http://schemas.microsoft.com/office/drawing/2014/main" id="{E233CCE1-C888-DBBB-DB24-20A91B945625}"/>
                </a:ext>
              </a:extLst>
            </p:cNvPr>
            <p:cNvSpPr txBox="1"/>
            <p:nvPr/>
          </p:nvSpPr>
          <p:spPr>
            <a:xfrm>
              <a:off x="3571463" y="5916572"/>
              <a:ext cx="422441"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Apr</a:t>
              </a:r>
            </a:p>
          </p:txBody>
        </p:sp>
        <p:sp>
          <p:nvSpPr>
            <p:cNvPr id="19" name="TextBox 18">
              <a:extLst>
                <a:ext uri="{FF2B5EF4-FFF2-40B4-BE49-F238E27FC236}">
                  <a16:creationId xmlns:a16="http://schemas.microsoft.com/office/drawing/2014/main" id="{063A5AC1-DEEC-18FF-2C75-7763A13DA73B}"/>
                </a:ext>
              </a:extLst>
            </p:cNvPr>
            <p:cNvSpPr txBox="1"/>
            <p:nvPr/>
          </p:nvSpPr>
          <p:spPr>
            <a:xfrm>
              <a:off x="4400844" y="5916572"/>
              <a:ext cx="467382"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May</a:t>
              </a:r>
            </a:p>
          </p:txBody>
        </p:sp>
        <p:sp>
          <p:nvSpPr>
            <p:cNvPr id="20" name="TextBox 19">
              <a:extLst>
                <a:ext uri="{FF2B5EF4-FFF2-40B4-BE49-F238E27FC236}">
                  <a16:creationId xmlns:a16="http://schemas.microsoft.com/office/drawing/2014/main" id="{2E1285B6-C705-3FF9-65BA-C5327337A2DD}"/>
                </a:ext>
              </a:extLst>
            </p:cNvPr>
            <p:cNvSpPr txBox="1"/>
            <p:nvPr/>
          </p:nvSpPr>
          <p:spPr>
            <a:xfrm>
              <a:off x="5275166" y="5916572"/>
              <a:ext cx="40806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Jun</a:t>
              </a:r>
            </a:p>
          </p:txBody>
        </p:sp>
        <p:sp>
          <p:nvSpPr>
            <p:cNvPr id="21" name="TextBox 20">
              <a:extLst>
                <a:ext uri="{FF2B5EF4-FFF2-40B4-BE49-F238E27FC236}">
                  <a16:creationId xmlns:a16="http://schemas.microsoft.com/office/drawing/2014/main" id="{A7C210F4-321E-0C91-99D7-65E30C3F3820}"/>
                </a:ext>
              </a:extLst>
            </p:cNvPr>
            <p:cNvSpPr txBox="1"/>
            <p:nvPr/>
          </p:nvSpPr>
          <p:spPr>
            <a:xfrm>
              <a:off x="6090166" y="5916572"/>
              <a:ext cx="361321"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Jul</a:t>
              </a:r>
            </a:p>
          </p:txBody>
        </p:sp>
        <p:sp>
          <p:nvSpPr>
            <p:cNvPr id="22" name="TextBox 21">
              <a:extLst>
                <a:ext uri="{FF2B5EF4-FFF2-40B4-BE49-F238E27FC236}">
                  <a16:creationId xmlns:a16="http://schemas.microsoft.com/office/drawing/2014/main" id="{411875C7-5425-1B38-60E7-F387D86F9578}"/>
                </a:ext>
              </a:extLst>
            </p:cNvPr>
            <p:cNvSpPr txBox="1"/>
            <p:nvPr/>
          </p:nvSpPr>
          <p:spPr>
            <a:xfrm>
              <a:off x="6858427" y="5916572"/>
              <a:ext cx="45300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Aug</a:t>
              </a:r>
            </a:p>
          </p:txBody>
        </p:sp>
        <p:sp>
          <p:nvSpPr>
            <p:cNvPr id="23" name="TextBox 22">
              <a:extLst>
                <a:ext uri="{FF2B5EF4-FFF2-40B4-BE49-F238E27FC236}">
                  <a16:creationId xmlns:a16="http://schemas.microsoft.com/office/drawing/2014/main" id="{8A1468C2-F6A3-18A3-FD06-BDE69FE37108}"/>
                </a:ext>
              </a:extLst>
            </p:cNvPr>
            <p:cNvSpPr txBox="1"/>
            <p:nvPr/>
          </p:nvSpPr>
          <p:spPr>
            <a:xfrm>
              <a:off x="7718367" y="5916572"/>
              <a:ext cx="431429"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Sep</a:t>
              </a:r>
            </a:p>
          </p:txBody>
        </p:sp>
        <p:sp>
          <p:nvSpPr>
            <p:cNvPr id="24" name="TextBox 23">
              <a:extLst>
                <a:ext uri="{FF2B5EF4-FFF2-40B4-BE49-F238E27FC236}">
                  <a16:creationId xmlns:a16="http://schemas.microsoft.com/office/drawing/2014/main" id="{F2CB6A26-80A3-C47A-EEE3-367915AD24CB}"/>
                </a:ext>
              </a:extLst>
            </p:cNvPr>
            <p:cNvSpPr txBox="1"/>
            <p:nvPr/>
          </p:nvSpPr>
          <p:spPr>
            <a:xfrm>
              <a:off x="8556736" y="5916572"/>
              <a:ext cx="41704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Oct</a:t>
              </a:r>
            </a:p>
          </p:txBody>
        </p:sp>
        <p:sp>
          <p:nvSpPr>
            <p:cNvPr id="25" name="TextBox 24">
              <a:extLst>
                <a:ext uri="{FF2B5EF4-FFF2-40B4-BE49-F238E27FC236}">
                  <a16:creationId xmlns:a16="http://schemas.microsoft.com/office/drawing/2014/main" id="{F5B046EA-8550-B8EC-C3D8-0B1110941E38}"/>
                </a:ext>
              </a:extLst>
            </p:cNvPr>
            <p:cNvSpPr txBox="1"/>
            <p:nvPr/>
          </p:nvSpPr>
          <p:spPr>
            <a:xfrm>
              <a:off x="9380724" y="5916572"/>
              <a:ext cx="454798"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Nov</a:t>
              </a:r>
            </a:p>
          </p:txBody>
        </p:sp>
        <p:sp>
          <p:nvSpPr>
            <p:cNvPr id="26" name="TextBox 25">
              <a:extLst>
                <a:ext uri="{FF2B5EF4-FFF2-40B4-BE49-F238E27FC236}">
                  <a16:creationId xmlns:a16="http://schemas.microsoft.com/office/drawing/2014/main" id="{2F51DE6C-D2CA-289E-BD08-271002586B6A}"/>
                </a:ext>
              </a:extLst>
            </p:cNvPr>
            <p:cNvSpPr txBox="1"/>
            <p:nvPr/>
          </p:nvSpPr>
          <p:spPr>
            <a:xfrm>
              <a:off x="10242462" y="5916572"/>
              <a:ext cx="436822"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22 Dec</a:t>
              </a:r>
            </a:p>
          </p:txBody>
        </p:sp>
        <p:sp>
          <p:nvSpPr>
            <p:cNvPr id="27" name="TextBox 26">
              <a:extLst>
                <a:ext uri="{FF2B5EF4-FFF2-40B4-BE49-F238E27FC236}">
                  <a16:creationId xmlns:a16="http://schemas.microsoft.com/office/drawing/2014/main" id="{5D06D23C-8311-8B93-0B60-FF206420E6EF}"/>
                </a:ext>
              </a:extLst>
            </p:cNvPr>
            <p:cNvSpPr txBox="1"/>
            <p:nvPr/>
          </p:nvSpPr>
          <p:spPr>
            <a:xfrm>
              <a:off x="11086229" y="5916572"/>
              <a:ext cx="400869"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23 Jan</a:t>
              </a:r>
            </a:p>
          </p:txBody>
        </p:sp>
        <p:cxnSp>
          <p:nvCxnSpPr>
            <p:cNvPr id="28" name="Straight Connector 27">
              <a:extLst>
                <a:ext uri="{FF2B5EF4-FFF2-40B4-BE49-F238E27FC236}">
                  <a16:creationId xmlns:a16="http://schemas.microsoft.com/office/drawing/2014/main" id="{916462D1-DC61-9829-0CE9-49DFE14CF3A7}"/>
                </a:ext>
                <a:ext uri="{C183D7F6-B498-43B3-948B-1728B52AA6E4}">
                  <adec:decorative xmlns:adec="http://schemas.microsoft.com/office/drawing/2017/decorative" val="1"/>
                </a:ext>
              </a:extLst>
            </p:cNvPr>
            <p:cNvCxnSpPr>
              <a:cxnSpLocks/>
            </p:cNvCxnSpPr>
            <p:nvPr/>
          </p:nvCxnSpPr>
          <p:spPr>
            <a:xfrm flipV="1">
              <a:off x="1274008" y="1869752"/>
              <a:ext cx="0" cy="3969779"/>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917A80-D8C5-060C-8BFD-B55B865F8649}"/>
                </a:ext>
                <a:ext uri="{C183D7F6-B498-43B3-948B-1728B52AA6E4}">
                  <adec:decorative xmlns:adec="http://schemas.microsoft.com/office/drawing/2017/decorative" val="1"/>
                </a:ext>
              </a:extLst>
            </p:cNvPr>
            <p:cNvCxnSpPr>
              <a:cxnSpLocks/>
            </p:cNvCxnSpPr>
            <p:nvPr/>
          </p:nvCxnSpPr>
          <p:spPr>
            <a:xfrm>
              <a:off x="1219200" y="5771896"/>
              <a:ext cx="10071463" cy="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690B18E-0DA1-04CB-302F-BA1DFD9614FC}"/>
                </a:ext>
              </a:extLst>
            </p:cNvPr>
            <p:cNvSpPr txBox="1"/>
            <p:nvPr/>
          </p:nvSpPr>
          <p:spPr>
            <a:xfrm>
              <a:off x="967816" y="4173673"/>
              <a:ext cx="211596" cy="153888"/>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$7K</a:t>
              </a:r>
            </a:p>
          </p:txBody>
        </p:sp>
        <p:sp>
          <p:nvSpPr>
            <p:cNvPr id="31" name="TextBox 30">
              <a:extLst>
                <a:ext uri="{FF2B5EF4-FFF2-40B4-BE49-F238E27FC236}">
                  <a16:creationId xmlns:a16="http://schemas.microsoft.com/office/drawing/2014/main" id="{6604C98A-0D9F-5FAA-A7D2-D7D852E647B5}"/>
                </a:ext>
              </a:extLst>
            </p:cNvPr>
            <p:cNvSpPr txBox="1"/>
            <p:nvPr/>
          </p:nvSpPr>
          <p:spPr>
            <a:xfrm>
              <a:off x="967816" y="3407050"/>
              <a:ext cx="211596" cy="153888"/>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$8K</a:t>
              </a:r>
            </a:p>
          </p:txBody>
        </p:sp>
        <p:sp>
          <p:nvSpPr>
            <p:cNvPr id="32" name="TextBox 31">
              <a:extLst>
                <a:ext uri="{FF2B5EF4-FFF2-40B4-BE49-F238E27FC236}">
                  <a16:creationId xmlns:a16="http://schemas.microsoft.com/office/drawing/2014/main" id="{C8329409-3EEF-0132-5072-9C0472A54527}"/>
                </a:ext>
              </a:extLst>
            </p:cNvPr>
            <p:cNvSpPr txBox="1"/>
            <p:nvPr/>
          </p:nvSpPr>
          <p:spPr>
            <a:xfrm>
              <a:off x="967816" y="2608838"/>
              <a:ext cx="211596" cy="153888"/>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$9K</a:t>
              </a:r>
            </a:p>
          </p:txBody>
        </p:sp>
        <p:sp>
          <p:nvSpPr>
            <p:cNvPr id="33" name="TextBox 32">
              <a:extLst>
                <a:ext uri="{FF2B5EF4-FFF2-40B4-BE49-F238E27FC236}">
                  <a16:creationId xmlns:a16="http://schemas.microsoft.com/office/drawing/2014/main" id="{E8C3BD2F-5FCF-0199-FA64-A69A6473CA00}"/>
                </a:ext>
              </a:extLst>
            </p:cNvPr>
            <p:cNvSpPr txBox="1"/>
            <p:nvPr/>
          </p:nvSpPr>
          <p:spPr>
            <a:xfrm>
              <a:off x="898885" y="1842215"/>
              <a:ext cx="280525" cy="153888"/>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$10K</a:t>
              </a:r>
            </a:p>
          </p:txBody>
        </p:sp>
      </p:grpSp>
      <p:grpSp>
        <p:nvGrpSpPr>
          <p:cNvPr id="34" name="Group 33" descr="Line chart that shows three lines for Most engaged employees, S&amp;P 500, and least engaged employees">
            <a:extLst>
              <a:ext uri="{FF2B5EF4-FFF2-40B4-BE49-F238E27FC236}">
                <a16:creationId xmlns:a16="http://schemas.microsoft.com/office/drawing/2014/main" id="{DBC1AC9E-4AB8-E5C0-14A1-B95E407E6EB9}"/>
              </a:ext>
              <a:ext uri="{C183D7F6-B498-43B3-948B-1728B52AA6E4}">
                <adec:decorative xmlns:adec="http://schemas.microsoft.com/office/drawing/2017/decorative" val="0"/>
              </a:ext>
            </a:extLst>
          </p:cNvPr>
          <p:cNvGrpSpPr/>
          <p:nvPr/>
        </p:nvGrpSpPr>
        <p:grpSpPr>
          <a:xfrm>
            <a:off x="1384663" y="1925090"/>
            <a:ext cx="9212659" cy="2892791"/>
            <a:chOff x="1384663" y="1566275"/>
            <a:chExt cx="9248503" cy="2892791"/>
          </a:xfrm>
        </p:grpSpPr>
        <p:sp>
          <p:nvSpPr>
            <p:cNvPr id="35" name="Freeform 67">
              <a:extLst>
                <a:ext uri="{FF2B5EF4-FFF2-40B4-BE49-F238E27FC236}">
                  <a16:creationId xmlns:a16="http://schemas.microsoft.com/office/drawing/2014/main" id="{68DED7BB-91C3-8352-6DE1-C6A3EAA176BF}"/>
                </a:ext>
              </a:extLst>
            </p:cNvPr>
            <p:cNvSpPr/>
            <p:nvPr/>
          </p:nvSpPr>
          <p:spPr bwMode="auto">
            <a:xfrm>
              <a:off x="1390477" y="1571654"/>
              <a:ext cx="9242689" cy="1946626"/>
            </a:xfrm>
            <a:custGeom>
              <a:avLst/>
              <a:gdLst>
                <a:gd name="connsiteX0" fmla="*/ 0 w 8716370"/>
                <a:gd name="connsiteY0" fmla="*/ 0 h 1769660"/>
                <a:gd name="connsiteX1" fmla="*/ 300251 w 8716370"/>
                <a:gd name="connsiteY1" fmla="*/ 423081 h 1769660"/>
                <a:gd name="connsiteX2" fmla="*/ 1073624 w 8716370"/>
                <a:gd name="connsiteY2" fmla="*/ 618699 h 1769660"/>
                <a:gd name="connsiteX3" fmla="*/ 1787857 w 8716370"/>
                <a:gd name="connsiteY3" fmla="*/ 382138 h 1769660"/>
                <a:gd name="connsiteX4" fmla="*/ 2565779 w 8716370"/>
                <a:gd name="connsiteY4" fmla="*/ 982639 h 1769660"/>
                <a:gd name="connsiteX5" fmla="*/ 3320955 w 8716370"/>
                <a:gd name="connsiteY5" fmla="*/ 978090 h 1769660"/>
                <a:gd name="connsiteX6" fmla="*/ 4089779 w 8716370"/>
                <a:gd name="connsiteY6" fmla="*/ 1478508 h 1769660"/>
                <a:gd name="connsiteX7" fmla="*/ 4854054 w 8716370"/>
                <a:gd name="connsiteY7" fmla="*/ 978090 h 1769660"/>
                <a:gd name="connsiteX8" fmla="*/ 5627427 w 8716370"/>
                <a:gd name="connsiteY8" fmla="*/ 1241947 h 1769660"/>
                <a:gd name="connsiteX9" fmla="*/ 6400800 w 8716370"/>
                <a:gd name="connsiteY9" fmla="*/ 1769660 h 1769660"/>
                <a:gd name="connsiteX10" fmla="*/ 7155976 w 8716370"/>
                <a:gd name="connsiteY10" fmla="*/ 1360227 h 1769660"/>
                <a:gd name="connsiteX11" fmla="*/ 7942997 w 8716370"/>
                <a:gd name="connsiteY11" fmla="*/ 1046329 h 1769660"/>
                <a:gd name="connsiteX12" fmla="*/ 8716370 w 8716370"/>
                <a:gd name="connsiteY12" fmla="*/ 1414818 h 17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16370" h="1769660">
                  <a:moveTo>
                    <a:pt x="0" y="0"/>
                  </a:moveTo>
                  <a:lnTo>
                    <a:pt x="300251" y="423081"/>
                  </a:lnTo>
                  <a:lnTo>
                    <a:pt x="1073624" y="618699"/>
                  </a:lnTo>
                  <a:lnTo>
                    <a:pt x="1787857" y="382138"/>
                  </a:lnTo>
                  <a:lnTo>
                    <a:pt x="2565779" y="982639"/>
                  </a:lnTo>
                  <a:lnTo>
                    <a:pt x="3320955" y="978090"/>
                  </a:lnTo>
                  <a:lnTo>
                    <a:pt x="4089779" y="1478508"/>
                  </a:lnTo>
                  <a:lnTo>
                    <a:pt x="4854054" y="978090"/>
                  </a:lnTo>
                  <a:lnTo>
                    <a:pt x="5627427" y="1241947"/>
                  </a:lnTo>
                  <a:lnTo>
                    <a:pt x="6400800" y="1769660"/>
                  </a:lnTo>
                  <a:lnTo>
                    <a:pt x="7155976" y="1360227"/>
                  </a:lnTo>
                  <a:lnTo>
                    <a:pt x="7942997" y="1046329"/>
                  </a:lnTo>
                  <a:lnTo>
                    <a:pt x="8716370" y="1414818"/>
                  </a:lnTo>
                </a:path>
              </a:pathLst>
            </a:custGeom>
            <a:noFill/>
            <a:ln w="19050" cap="rnd">
              <a:solidFill>
                <a:schemeClr val="bg1">
                  <a:lumMod val="6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66">
              <a:extLst>
                <a:ext uri="{FF2B5EF4-FFF2-40B4-BE49-F238E27FC236}">
                  <a16:creationId xmlns:a16="http://schemas.microsoft.com/office/drawing/2014/main" id="{6C5CC56E-8468-EB06-EEBA-B94BB64AEA2D}"/>
                </a:ext>
              </a:extLst>
            </p:cNvPr>
            <p:cNvSpPr/>
            <p:nvPr/>
          </p:nvSpPr>
          <p:spPr bwMode="auto">
            <a:xfrm>
              <a:off x="1404950" y="1611687"/>
              <a:ext cx="9199273" cy="2847379"/>
            </a:xfrm>
            <a:custGeom>
              <a:avLst/>
              <a:gdLst>
                <a:gd name="connsiteX0" fmla="*/ 0 w 8675427"/>
                <a:gd name="connsiteY0" fmla="*/ 0 h 2588526"/>
                <a:gd name="connsiteX1" fmla="*/ 286603 w 8675427"/>
                <a:gd name="connsiteY1" fmla="*/ 577756 h 2588526"/>
                <a:gd name="connsiteX2" fmla="*/ 1059976 w 8675427"/>
                <a:gd name="connsiteY2" fmla="*/ 459475 h 2588526"/>
                <a:gd name="connsiteX3" fmla="*/ 1778758 w 8675427"/>
                <a:gd name="connsiteY3" fmla="*/ 750627 h 2588526"/>
                <a:gd name="connsiteX4" fmla="*/ 2552131 w 8675427"/>
                <a:gd name="connsiteY4" fmla="*/ 1305636 h 2588526"/>
                <a:gd name="connsiteX5" fmla="*/ 3298209 w 8675427"/>
                <a:gd name="connsiteY5" fmla="*/ 1155511 h 2588526"/>
                <a:gd name="connsiteX6" fmla="*/ 4080680 w 8675427"/>
                <a:gd name="connsiteY6" fmla="*/ 1528550 h 2588526"/>
                <a:gd name="connsiteX7" fmla="*/ 4840406 w 8675427"/>
                <a:gd name="connsiteY7" fmla="*/ 1037230 h 2588526"/>
                <a:gd name="connsiteX8" fmla="*/ 5618328 w 8675427"/>
                <a:gd name="connsiteY8" fmla="*/ 1005386 h 2588526"/>
                <a:gd name="connsiteX9" fmla="*/ 6391701 w 8675427"/>
                <a:gd name="connsiteY9" fmla="*/ 1542197 h 2588526"/>
                <a:gd name="connsiteX10" fmla="*/ 7146877 w 8675427"/>
                <a:gd name="connsiteY10" fmla="*/ 759726 h 2588526"/>
                <a:gd name="connsiteX11" fmla="*/ 7933898 w 8675427"/>
                <a:gd name="connsiteY11" fmla="*/ 650544 h 2588526"/>
                <a:gd name="connsiteX12" fmla="*/ 8675427 w 8675427"/>
                <a:gd name="connsiteY12" fmla="*/ 982639 h 2588526"/>
                <a:gd name="connsiteX13" fmla="*/ 8675427 w 8675427"/>
                <a:gd name="connsiteY13" fmla="*/ 2452048 h 2588526"/>
                <a:gd name="connsiteX14" fmla="*/ 7929349 w 8675427"/>
                <a:gd name="connsiteY14" fmla="*/ 2065362 h 2588526"/>
                <a:gd name="connsiteX15" fmla="*/ 6378053 w 8675427"/>
                <a:gd name="connsiteY15" fmla="*/ 2588526 h 2588526"/>
                <a:gd name="connsiteX16" fmla="*/ 5609230 w 8675427"/>
                <a:gd name="connsiteY16" fmla="*/ 1874293 h 2588526"/>
                <a:gd name="connsiteX17" fmla="*/ 4840406 w 8675427"/>
                <a:gd name="connsiteY17" fmla="*/ 1551296 h 2588526"/>
                <a:gd name="connsiteX18" fmla="*/ 4071582 w 8675427"/>
                <a:gd name="connsiteY18" fmla="*/ 2088108 h 2588526"/>
                <a:gd name="connsiteX19" fmla="*/ 3298209 w 8675427"/>
                <a:gd name="connsiteY19" fmla="*/ 1460311 h 2588526"/>
                <a:gd name="connsiteX20" fmla="*/ 2533934 w 8675427"/>
                <a:gd name="connsiteY20" fmla="*/ 1337481 h 2588526"/>
                <a:gd name="connsiteX21" fmla="*/ 1765110 w 8675427"/>
                <a:gd name="connsiteY21" fmla="*/ 837063 h 2588526"/>
                <a:gd name="connsiteX22" fmla="*/ 1050877 w 8675427"/>
                <a:gd name="connsiteY22" fmla="*/ 832514 h 2588526"/>
                <a:gd name="connsiteX23" fmla="*/ 291152 w 8675427"/>
                <a:gd name="connsiteY23" fmla="*/ 404884 h 2588526"/>
                <a:gd name="connsiteX24" fmla="*/ 0 w 8675427"/>
                <a:gd name="connsiteY24" fmla="*/ 0 h 25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75427" h="2588526">
                  <a:moveTo>
                    <a:pt x="0" y="0"/>
                  </a:moveTo>
                  <a:lnTo>
                    <a:pt x="286603" y="577756"/>
                  </a:lnTo>
                  <a:lnTo>
                    <a:pt x="1059976" y="459475"/>
                  </a:lnTo>
                  <a:lnTo>
                    <a:pt x="1778758" y="750627"/>
                  </a:lnTo>
                  <a:lnTo>
                    <a:pt x="2552131" y="1305636"/>
                  </a:lnTo>
                  <a:lnTo>
                    <a:pt x="3298209" y="1155511"/>
                  </a:lnTo>
                  <a:lnTo>
                    <a:pt x="4080680" y="1528550"/>
                  </a:lnTo>
                  <a:lnTo>
                    <a:pt x="4840406" y="1037230"/>
                  </a:lnTo>
                  <a:lnTo>
                    <a:pt x="5618328" y="1005386"/>
                  </a:lnTo>
                  <a:lnTo>
                    <a:pt x="6391701" y="1542197"/>
                  </a:lnTo>
                  <a:lnTo>
                    <a:pt x="7146877" y="759726"/>
                  </a:lnTo>
                  <a:lnTo>
                    <a:pt x="7933898" y="650544"/>
                  </a:lnTo>
                  <a:lnTo>
                    <a:pt x="8675427" y="982639"/>
                  </a:lnTo>
                  <a:lnTo>
                    <a:pt x="8675427" y="2452048"/>
                  </a:lnTo>
                  <a:lnTo>
                    <a:pt x="7929349" y="2065362"/>
                  </a:lnTo>
                  <a:lnTo>
                    <a:pt x="6378053" y="2588526"/>
                  </a:lnTo>
                  <a:lnTo>
                    <a:pt x="5609230" y="1874293"/>
                  </a:lnTo>
                  <a:lnTo>
                    <a:pt x="4840406" y="1551296"/>
                  </a:lnTo>
                  <a:lnTo>
                    <a:pt x="4071582" y="2088108"/>
                  </a:lnTo>
                  <a:lnTo>
                    <a:pt x="3298209" y="1460311"/>
                  </a:lnTo>
                  <a:lnTo>
                    <a:pt x="2533934" y="1337481"/>
                  </a:lnTo>
                  <a:lnTo>
                    <a:pt x="1765110" y="837063"/>
                  </a:lnTo>
                  <a:lnTo>
                    <a:pt x="1050877" y="832514"/>
                  </a:lnTo>
                  <a:lnTo>
                    <a:pt x="291152" y="404884"/>
                  </a:lnTo>
                  <a:lnTo>
                    <a:pt x="0" y="0"/>
                  </a:lnTo>
                  <a:close/>
                </a:path>
              </a:pathLst>
            </a:custGeom>
            <a:gradFill flip="none" rotWithShape="1">
              <a:gsLst>
                <a:gs pos="0">
                  <a:srgbClr val="225B62">
                    <a:alpha val="25000"/>
                  </a:srgbClr>
                </a:gs>
                <a:gs pos="100000">
                  <a:srgbClr val="0078D4">
                    <a:alpha val="25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Freeform 76">
              <a:extLst>
                <a:ext uri="{FF2B5EF4-FFF2-40B4-BE49-F238E27FC236}">
                  <a16:creationId xmlns:a16="http://schemas.microsoft.com/office/drawing/2014/main" id="{6248BEBE-EA03-27FA-AA87-3DAC4236E6F4}"/>
                </a:ext>
              </a:extLst>
            </p:cNvPr>
            <p:cNvSpPr/>
            <p:nvPr/>
          </p:nvSpPr>
          <p:spPr bwMode="auto">
            <a:xfrm>
              <a:off x="1384663" y="1572937"/>
              <a:ext cx="9187934" cy="2885127"/>
            </a:xfrm>
            <a:custGeom>
              <a:avLst/>
              <a:gdLst>
                <a:gd name="connsiteX0" fmla="*/ 0 w 8664733"/>
                <a:gd name="connsiteY0" fmla="*/ 0 h 2622843"/>
                <a:gd name="connsiteX1" fmla="*/ 311388 w 8664733"/>
                <a:gd name="connsiteY1" fmla="*/ 444612 h 2622843"/>
                <a:gd name="connsiteX2" fmla="*/ 1072299 w 8664733"/>
                <a:gd name="connsiteY2" fmla="*/ 865889 h 2622843"/>
                <a:gd name="connsiteX3" fmla="*/ 1784225 w 8664733"/>
                <a:gd name="connsiteY3" fmla="*/ 872420 h 2622843"/>
                <a:gd name="connsiteX4" fmla="*/ 2561465 w 8664733"/>
                <a:gd name="connsiteY4" fmla="*/ 1378606 h 2622843"/>
                <a:gd name="connsiteX5" fmla="*/ 3325642 w 8664733"/>
                <a:gd name="connsiteY5" fmla="*/ 1492906 h 2622843"/>
                <a:gd name="connsiteX6" fmla="*/ 4093085 w 8664733"/>
                <a:gd name="connsiteY6" fmla="*/ 2129720 h 2622843"/>
                <a:gd name="connsiteX7" fmla="*/ 4860528 w 8664733"/>
                <a:gd name="connsiteY7" fmla="*/ 1587612 h 2622843"/>
                <a:gd name="connsiteX8" fmla="*/ 5631236 w 8664733"/>
                <a:gd name="connsiteY8" fmla="*/ 1910917 h 2622843"/>
                <a:gd name="connsiteX9" fmla="*/ 6398679 w 8664733"/>
                <a:gd name="connsiteY9" fmla="*/ 2622843 h 2622843"/>
                <a:gd name="connsiteX10" fmla="*/ 7956425 w 8664733"/>
                <a:gd name="connsiteY10" fmla="*/ 2097063 h 2622843"/>
                <a:gd name="connsiteX11" fmla="*/ 8664733 w 8664733"/>
                <a:gd name="connsiteY11" fmla="*/ 2479423 h 262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4733" h="2622843">
                  <a:moveTo>
                    <a:pt x="0" y="0"/>
                  </a:moveTo>
                  <a:lnTo>
                    <a:pt x="311388" y="444612"/>
                  </a:lnTo>
                  <a:lnTo>
                    <a:pt x="1072299" y="865889"/>
                  </a:lnTo>
                  <a:lnTo>
                    <a:pt x="1784225" y="872420"/>
                  </a:lnTo>
                  <a:lnTo>
                    <a:pt x="2561465" y="1378606"/>
                  </a:lnTo>
                  <a:lnTo>
                    <a:pt x="3325642" y="1492906"/>
                  </a:lnTo>
                  <a:lnTo>
                    <a:pt x="4093085" y="2129720"/>
                  </a:lnTo>
                  <a:lnTo>
                    <a:pt x="4860528" y="1587612"/>
                  </a:lnTo>
                  <a:lnTo>
                    <a:pt x="5631236" y="1910917"/>
                  </a:lnTo>
                  <a:lnTo>
                    <a:pt x="6398679" y="2622843"/>
                  </a:lnTo>
                  <a:lnTo>
                    <a:pt x="7956425" y="2097063"/>
                  </a:lnTo>
                  <a:lnTo>
                    <a:pt x="8664733" y="2479423"/>
                  </a:lnTo>
                </a:path>
              </a:pathLst>
            </a:custGeom>
            <a:noFill/>
            <a:ln w="28575" cap="rnd">
              <a:solidFill>
                <a:srgbClr val="225B6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75">
              <a:extLst>
                <a:ext uri="{FF2B5EF4-FFF2-40B4-BE49-F238E27FC236}">
                  <a16:creationId xmlns:a16="http://schemas.microsoft.com/office/drawing/2014/main" id="{648B6179-F6D8-8126-6065-EEB424ADECC2}"/>
                </a:ext>
              </a:extLst>
            </p:cNvPr>
            <p:cNvSpPr/>
            <p:nvPr/>
          </p:nvSpPr>
          <p:spPr bwMode="auto">
            <a:xfrm>
              <a:off x="1391417" y="1566275"/>
              <a:ext cx="9168536" cy="1749417"/>
            </a:xfrm>
            <a:custGeom>
              <a:avLst/>
              <a:gdLst>
                <a:gd name="connsiteX0" fmla="*/ 0 w 8646440"/>
                <a:gd name="connsiteY0" fmla="*/ 0 h 1590379"/>
                <a:gd name="connsiteX1" fmla="*/ 297180 w 8646440"/>
                <a:gd name="connsiteY1" fmla="*/ 612648 h 1590379"/>
                <a:gd name="connsiteX2" fmla="*/ 1078992 w 8646440"/>
                <a:gd name="connsiteY2" fmla="*/ 498348 h 1590379"/>
                <a:gd name="connsiteX3" fmla="*/ 1787652 w 8646440"/>
                <a:gd name="connsiteY3" fmla="*/ 790956 h 1590379"/>
                <a:gd name="connsiteX4" fmla="*/ 2546604 w 8646440"/>
                <a:gd name="connsiteY4" fmla="*/ 1339596 h 1590379"/>
                <a:gd name="connsiteX5" fmla="*/ 2546604 w 8646440"/>
                <a:gd name="connsiteY5" fmla="*/ 1339596 h 1590379"/>
                <a:gd name="connsiteX6" fmla="*/ 2546604 w 8646440"/>
                <a:gd name="connsiteY6" fmla="*/ 1339596 h 1590379"/>
                <a:gd name="connsiteX7" fmla="*/ 2546604 w 8646440"/>
                <a:gd name="connsiteY7" fmla="*/ 1339596 h 1590379"/>
                <a:gd name="connsiteX8" fmla="*/ 2546604 w 8646440"/>
                <a:gd name="connsiteY8" fmla="*/ 1339596 h 1590379"/>
                <a:gd name="connsiteX9" fmla="*/ 2546604 w 8646440"/>
                <a:gd name="connsiteY9" fmla="*/ 1339596 h 1590379"/>
                <a:gd name="connsiteX10" fmla="*/ 2581397 w 8646440"/>
                <a:gd name="connsiteY10" fmla="*/ 1362605 h 1590379"/>
                <a:gd name="connsiteX11" fmla="*/ 3314238 w 8646440"/>
                <a:gd name="connsiteY11" fmla="*/ 1197550 h 1590379"/>
                <a:gd name="connsiteX12" fmla="*/ 4099896 w 8646440"/>
                <a:gd name="connsiteY12" fmla="*/ 1573874 h 1590379"/>
                <a:gd name="connsiteX13" fmla="*/ 4859145 w 8646440"/>
                <a:gd name="connsiteY13" fmla="*/ 1075410 h 1590379"/>
                <a:gd name="connsiteX14" fmla="*/ 5634899 w 8646440"/>
                <a:gd name="connsiteY14" fmla="*/ 1049002 h 1590379"/>
                <a:gd name="connsiteX15" fmla="*/ 6407353 w 8646440"/>
                <a:gd name="connsiteY15" fmla="*/ 1590379 h 1590379"/>
                <a:gd name="connsiteX16" fmla="*/ 7163301 w 8646440"/>
                <a:gd name="connsiteY16" fmla="*/ 801420 h 1590379"/>
                <a:gd name="connsiteX17" fmla="*/ 7952260 w 8646440"/>
                <a:gd name="connsiteY17" fmla="*/ 695786 h 1590379"/>
                <a:gd name="connsiteX18" fmla="*/ 8646440 w 8646440"/>
                <a:gd name="connsiteY18" fmla="*/ 1006628 h 1590379"/>
                <a:gd name="connsiteX0" fmla="*/ 0 w 8646440"/>
                <a:gd name="connsiteY0" fmla="*/ 0 h 1590379"/>
                <a:gd name="connsiteX1" fmla="*/ 297180 w 8646440"/>
                <a:gd name="connsiteY1" fmla="*/ 612648 h 1590379"/>
                <a:gd name="connsiteX2" fmla="*/ 1078992 w 8646440"/>
                <a:gd name="connsiteY2" fmla="*/ 498348 h 1590379"/>
                <a:gd name="connsiteX3" fmla="*/ 1787652 w 8646440"/>
                <a:gd name="connsiteY3" fmla="*/ 790956 h 1590379"/>
                <a:gd name="connsiteX4" fmla="*/ 2546604 w 8646440"/>
                <a:gd name="connsiteY4" fmla="*/ 1339596 h 1590379"/>
                <a:gd name="connsiteX5" fmla="*/ 2546604 w 8646440"/>
                <a:gd name="connsiteY5" fmla="*/ 1339596 h 1590379"/>
                <a:gd name="connsiteX6" fmla="*/ 2546604 w 8646440"/>
                <a:gd name="connsiteY6" fmla="*/ 1339596 h 1590379"/>
                <a:gd name="connsiteX7" fmla="*/ 2546604 w 8646440"/>
                <a:gd name="connsiteY7" fmla="*/ 1339596 h 1590379"/>
                <a:gd name="connsiteX8" fmla="*/ 2546604 w 8646440"/>
                <a:gd name="connsiteY8" fmla="*/ 1339596 h 1590379"/>
                <a:gd name="connsiteX9" fmla="*/ 2448179 w 8646440"/>
                <a:gd name="connsiteY9" fmla="*/ 1266571 h 1590379"/>
                <a:gd name="connsiteX10" fmla="*/ 2581397 w 8646440"/>
                <a:gd name="connsiteY10" fmla="*/ 1362605 h 1590379"/>
                <a:gd name="connsiteX11" fmla="*/ 3314238 w 8646440"/>
                <a:gd name="connsiteY11" fmla="*/ 1197550 h 1590379"/>
                <a:gd name="connsiteX12" fmla="*/ 4099896 w 8646440"/>
                <a:gd name="connsiteY12" fmla="*/ 1573874 h 1590379"/>
                <a:gd name="connsiteX13" fmla="*/ 4859145 w 8646440"/>
                <a:gd name="connsiteY13" fmla="*/ 1075410 h 1590379"/>
                <a:gd name="connsiteX14" fmla="*/ 5634899 w 8646440"/>
                <a:gd name="connsiteY14" fmla="*/ 1049002 h 1590379"/>
                <a:gd name="connsiteX15" fmla="*/ 6407353 w 8646440"/>
                <a:gd name="connsiteY15" fmla="*/ 1590379 h 1590379"/>
                <a:gd name="connsiteX16" fmla="*/ 7163301 w 8646440"/>
                <a:gd name="connsiteY16" fmla="*/ 801420 h 1590379"/>
                <a:gd name="connsiteX17" fmla="*/ 7952260 w 8646440"/>
                <a:gd name="connsiteY17" fmla="*/ 695786 h 1590379"/>
                <a:gd name="connsiteX18" fmla="*/ 8646440 w 8646440"/>
                <a:gd name="connsiteY18" fmla="*/ 1006628 h 1590379"/>
                <a:gd name="connsiteX0" fmla="*/ 0 w 8646440"/>
                <a:gd name="connsiteY0" fmla="*/ 0 h 1590379"/>
                <a:gd name="connsiteX1" fmla="*/ 297180 w 8646440"/>
                <a:gd name="connsiteY1" fmla="*/ 612648 h 1590379"/>
                <a:gd name="connsiteX2" fmla="*/ 1078992 w 8646440"/>
                <a:gd name="connsiteY2" fmla="*/ 498348 h 1590379"/>
                <a:gd name="connsiteX3" fmla="*/ 1787652 w 8646440"/>
                <a:gd name="connsiteY3" fmla="*/ 790956 h 1590379"/>
                <a:gd name="connsiteX4" fmla="*/ 2546604 w 8646440"/>
                <a:gd name="connsiteY4" fmla="*/ 1339596 h 1590379"/>
                <a:gd name="connsiteX5" fmla="*/ 2546604 w 8646440"/>
                <a:gd name="connsiteY5" fmla="*/ 1339596 h 1590379"/>
                <a:gd name="connsiteX6" fmla="*/ 2546604 w 8646440"/>
                <a:gd name="connsiteY6" fmla="*/ 1339596 h 1590379"/>
                <a:gd name="connsiteX7" fmla="*/ 2546604 w 8646440"/>
                <a:gd name="connsiteY7" fmla="*/ 1339596 h 1590379"/>
                <a:gd name="connsiteX8" fmla="*/ 2546604 w 8646440"/>
                <a:gd name="connsiteY8" fmla="*/ 1339596 h 1590379"/>
                <a:gd name="connsiteX9" fmla="*/ 2448179 w 8646440"/>
                <a:gd name="connsiteY9" fmla="*/ 1266571 h 1590379"/>
                <a:gd name="connsiteX10" fmla="*/ 2565522 w 8646440"/>
                <a:gd name="connsiteY10" fmla="*/ 1353080 h 1590379"/>
                <a:gd name="connsiteX11" fmla="*/ 3314238 w 8646440"/>
                <a:gd name="connsiteY11" fmla="*/ 1197550 h 1590379"/>
                <a:gd name="connsiteX12" fmla="*/ 4099896 w 8646440"/>
                <a:gd name="connsiteY12" fmla="*/ 1573874 h 1590379"/>
                <a:gd name="connsiteX13" fmla="*/ 4859145 w 8646440"/>
                <a:gd name="connsiteY13" fmla="*/ 1075410 h 1590379"/>
                <a:gd name="connsiteX14" fmla="*/ 5634899 w 8646440"/>
                <a:gd name="connsiteY14" fmla="*/ 1049002 h 1590379"/>
                <a:gd name="connsiteX15" fmla="*/ 6407353 w 8646440"/>
                <a:gd name="connsiteY15" fmla="*/ 1590379 h 1590379"/>
                <a:gd name="connsiteX16" fmla="*/ 7163301 w 8646440"/>
                <a:gd name="connsiteY16" fmla="*/ 801420 h 1590379"/>
                <a:gd name="connsiteX17" fmla="*/ 7952260 w 8646440"/>
                <a:gd name="connsiteY17" fmla="*/ 695786 h 1590379"/>
                <a:gd name="connsiteX18" fmla="*/ 8646440 w 8646440"/>
                <a:gd name="connsiteY18" fmla="*/ 1006628 h 159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46440" h="1590379">
                  <a:moveTo>
                    <a:pt x="0" y="0"/>
                  </a:moveTo>
                  <a:lnTo>
                    <a:pt x="297180" y="612648"/>
                  </a:lnTo>
                  <a:lnTo>
                    <a:pt x="1078992" y="498348"/>
                  </a:lnTo>
                  <a:lnTo>
                    <a:pt x="1787652" y="790956"/>
                  </a:lnTo>
                  <a:lnTo>
                    <a:pt x="2546604" y="1339596"/>
                  </a:lnTo>
                  <a:lnTo>
                    <a:pt x="2546604" y="1339596"/>
                  </a:lnTo>
                  <a:lnTo>
                    <a:pt x="2546604" y="1339596"/>
                  </a:lnTo>
                  <a:lnTo>
                    <a:pt x="2546604" y="1339596"/>
                  </a:lnTo>
                  <a:lnTo>
                    <a:pt x="2546604" y="1339596"/>
                  </a:lnTo>
                  <a:lnTo>
                    <a:pt x="2448179" y="1266571"/>
                  </a:lnTo>
                  <a:lnTo>
                    <a:pt x="2565522" y="1353080"/>
                  </a:lnTo>
                  <a:lnTo>
                    <a:pt x="3314238" y="1197550"/>
                  </a:lnTo>
                  <a:lnTo>
                    <a:pt x="4099896" y="1573874"/>
                  </a:lnTo>
                  <a:lnTo>
                    <a:pt x="4859145" y="1075410"/>
                  </a:lnTo>
                  <a:lnTo>
                    <a:pt x="5634899" y="1049002"/>
                  </a:lnTo>
                  <a:lnTo>
                    <a:pt x="6407353" y="1590379"/>
                  </a:lnTo>
                  <a:lnTo>
                    <a:pt x="7163301" y="801420"/>
                  </a:lnTo>
                  <a:lnTo>
                    <a:pt x="7952260" y="695786"/>
                  </a:lnTo>
                  <a:lnTo>
                    <a:pt x="8646440" y="1006628"/>
                  </a:lnTo>
                </a:path>
              </a:pathLst>
            </a:custGeom>
            <a:noFill/>
            <a:ln w="28575" cap="rnd">
              <a:solidFill>
                <a:srgbClr val="0078D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9" name="TextBox 38">
            <a:extLst>
              <a:ext uri="{FF2B5EF4-FFF2-40B4-BE49-F238E27FC236}">
                <a16:creationId xmlns:a16="http://schemas.microsoft.com/office/drawing/2014/main" id="{33D097F5-5D6C-4C0A-F8DE-1389A95A02DB}"/>
              </a:ext>
            </a:extLst>
          </p:cNvPr>
          <p:cNvSpPr txBox="1"/>
          <p:nvPr/>
        </p:nvSpPr>
        <p:spPr>
          <a:xfrm>
            <a:off x="730108" y="4849520"/>
            <a:ext cx="1096516" cy="649276"/>
          </a:xfrm>
          <a:prstGeom prst="roundRect">
            <a:avLst>
              <a:gd name="adj" fmla="val 7862"/>
            </a:avLst>
          </a:prstGeom>
          <a:solidFill>
            <a:srgbClr val="FFFFFF"/>
          </a:solidFill>
          <a:ln w="15875">
            <a:noFill/>
          </a:ln>
        </p:spPr>
        <p:txBody>
          <a:bodyPr wrap="non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Portfolio</a:t>
            </a:r>
            <a:b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value</a:t>
            </a:r>
          </a:p>
        </p:txBody>
      </p:sp>
      <p:sp>
        <p:nvSpPr>
          <p:cNvPr id="40" name="TextBox 39">
            <a:extLst>
              <a:ext uri="{FF2B5EF4-FFF2-40B4-BE49-F238E27FC236}">
                <a16:creationId xmlns:a16="http://schemas.microsoft.com/office/drawing/2014/main" id="{A636E70D-B78A-30B6-3683-F7B204D39C7A}"/>
              </a:ext>
            </a:extLst>
          </p:cNvPr>
          <p:cNvSpPr txBox="1"/>
          <p:nvPr/>
        </p:nvSpPr>
        <p:spPr>
          <a:xfrm>
            <a:off x="2040418" y="4989492"/>
            <a:ext cx="4546309" cy="400110"/>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Portfolio return on engagement</a:t>
            </a:r>
          </a:p>
        </p:txBody>
      </p:sp>
      <p:sp>
        <p:nvSpPr>
          <p:cNvPr id="41" name="TextBox 40">
            <a:extLst>
              <a:ext uri="{FF2B5EF4-FFF2-40B4-BE49-F238E27FC236}">
                <a16:creationId xmlns:a16="http://schemas.microsoft.com/office/drawing/2014/main" id="{7DFA816A-BE0A-25E9-A98B-F778C5AC72F1}"/>
              </a:ext>
            </a:extLst>
          </p:cNvPr>
          <p:cNvSpPr txBox="1"/>
          <p:nvPr/>
        </p:nvSpPr>
        <p:spPr>
          <a:xfrm>
            <a:off x="6304815" y="2737019"/>
            <a:ext cx="457176" cy="15388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 normalizeH="0" baseline="0" noProof="0">
                <a:ln>
                  <a:noFill/>
                </a:ln>
                <a:solidFill>
                  <a:srgbClr val="FFFFFF">
                    <a:lumMod val="65000"/>
                  </a:srgbClr>
                </a:solidFill>
                <a:effectLst/>
                <a:uLnTx/>
                <a:uFillTx/>
                <a:latin typeface="Segoe UI Semibold"/>
                <a:ea typeface="+mn-ea"/>
                <a:cs typeface="+mn-cs"/>
              </a:rPr>
              <a:t>S&amp;P 500</a:t>
            </a:r>
          </a:p>
        </p:txBody>
      </p:sp>
      <p:sp>
        <p:nvSpPr>
          <p:cNvPr id="42" name="Rectangle: Rounded Corners 36">
            <a:extLst>
              <a:ext uri="{FF2B5EF4-FFF2-40B4-BE49-F238E27FC236}">
                <a16:creationId xmlns:a16="http://schemas.microsoft.com/office/drawing/2014/main" id="{59E552F6-4F75-AB42-DEE5-BEF12C2C2336}"/>
              </a:ext>
            </a:extLst>
          </p:cNvPr>
          <p:cNvSpPr/>
          <p:nvPr/>
        </p:nvSpPr>
        <p:spPr bwMode="auto">
          <a:xfrm>
            <a:off x="8846289" y="2113187"/>
            <a:ext cx="1685243" cy="3509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Most engaged</a:t>
            </a:r>
          </a:p>
        </p:txBody>
      </p:sp>
      <p:sp>
        <p:nvSpPr>
          <p:cNvPr id="43" name="TextBox 42">
            <a:extLst>
              <a:ext uri="{FF2B5EF4-FFF2-40B4-BE49-F238E27FC236}">
                <a16:creationId xmlns:a16="http://schemas.microsoft.com/office/drawing/2014/main" id="{904A21E4-7B1C-E7A4-67E8-840B99A5EFFB}"/>
              </a:ext>
            </a:extLst>
          </p:cNvPr>
          <p:cNvSpPr txBox="1"/>
          <p:nvPr/>
        </p:nvSpPr>
        <p:spPr>
          <a:xfrm>
            <a:off x="10694756" y="2821833"/>
            <a:ext cx="734175" cy="400110"/>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78D4"/>
                </a:solidFill>
                <a:effectLst/>
                <a:uLnTx/>
                <a:uFillTx/>
                <a:latin typeface="Segoe UI Semibold"/>
                <a:ea typeface="+mn-ea"/>
                <a:cs typeface="+mn-cs"/>
              </a:rPr>
              <a:t>-15%</a:t>
            </a:r>
          </a:p>
        </p:txBody>
      </p:sp>
      <p:sp>
        <p:nvSpPr>
          <p:cNvPr id="44" name="TextBox 43">
            <a:extLst>
              <a:ext uri="{FF2B5EF4-FFF2-40B4-BE49-F238E27FC236}">
                <a16:creationId xmlns:a16="http://schemas.microsoft.com/office/drawing/2014/main" id="{1A94E0ED-4207-D233-BB33-DB194B17F545}"/>
              </a:ext>
            </a:extLst>
          </p:cNvPr>
          <p:cNvSpPr txBox="1"/>
          <p:nvPr/>
        </p:nvSpPr>
        <p:spPr>
          <a:xfrm>
            <a:off x="10694756" y="3270059"/>
            <a:ext cx="783869" cy="400110"/>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FFFF">
                    <a:lumMod val="65000"/>
                  </a:srgbClr>
                </a:solidFill>
                <a:effectLst/>
                <a:uLnTx/>
                <a:uFillTx/>
                <a:latin typeface="Segoe UI Semibold"/>
                <a:ea typeface="+mn-ea"/>
                <a:cs typeface="+mn-cs"/>
              </a:rPr>
              <a:t>-20%</a:t>
            </a:r>
          </a:p>
        </p:txBody>
      </p:sp>
      <p:sp>
        <p:nvSpPr>
          <p:cNvPr id="45" name="TextBox 44">
            <a:extLst>
              <a:ext uri="{FF2B5EF4-FFF2-40B4-BE49-F238E27FC236}">
                <a16:creationId xmlns:a16="http://schemas.microsoft.com/office/drawing/2014/main" id="{F745C7FC-942E-5F89-4D55-B749AFC37E33}"/>
              </a:ext>
            </a:extLst>
          </p:cNvPr>
          <p:cNvSpPr txBox="1"/>
          <p:nvPr/>
        </p:nvSpPr>
        <p:spPr>
          <a:xfrm>
            <a:off x="10694756" y="4449801"/>
            <a:ext cx="783869" cy="400110"/>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225B62"/>
                </a:solidFill>
                <a:effectLst/>
                <a:uLnTx/>
                <a:uFillTx/>
                <a:latin typeface="Segoe UI Semibold"/>
                <a:ea typeface="+mn-ea"/>
                <a:cs typeface="+mn-cs"/>
              </a:rPr>
              <a:t>-35%</a:t>
            </a:r>
          </a:p>
        </p:txBody>
      </p:sp>
      <p:sp>
        <p:nvSpPr>
          <p:cNvPr id="46" name="Rectangle: Rounded Corners 35">
            <a:extLst>
              <a:ext uri="{FF2B5EF4-FFF2-40B4-BE49-F238E27FC236}">
                <a16:creationId xmlns:a16="http://schemas.microsoft.com/office/drawing/2014/main" id="{7D406B03-65FB-0D6A-B78B-4442DD4BB7A3}"/>
              </a:ext>
            </a:extLst>
          </p:cNvPr>
          <p:cNvSpPr/>
          <p:nvPr/>
        </p:nvSpPr>
        <p:spPr bwMode="auto">
          <a:xfrm>
            <a:off x="8851605" y="4811853"/>
            <a:ext cx="1685243" cy="350940"/>
          </a:xfrm>
          <a:prstGeom prst="roundRect">
            <a:avLst>
              <a:gd name="adj" fmla="val 50000"/>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Least engaged</a:t>
            </a:r>
          </a:p>
        </p:txBody>
      </p:sp>
      <p:sp>
        <p:nvSpPr>
          <p:cNvPr id="47" name="TextBox 46">
            <a:extLst>
              <a:ext uri="{FF2B5EF4-FFF2-40B4-BE49-F238E27FC236}">
                <a16:creationId xmlns:a16="http://schemas.microsoft.com/office/drawing/2014/main" id="{5B5218D2-538D-ACD9-111C-4FB640F703AE}"/>
              </a:ext>
            </a:extLst>
          </p:cNvPr>
          <p:cNvSpPr txBox="1"/>
          <p:nvPr/>
        </p:nvSpPr>
        <p:spPr>
          <a:xfrm>
            <a:off x="581725" y="6549018"/>
            <a:ext cx="11027664"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lumMod val="50000"/>
                  </a:prstClr>
                </a:solidFill>
                <a:effectLst/>
                <a:uLnTx/>
                <a:uFillTx/>
                <a:latin typeface="Segoe UI"/>
                <a:ea typeface="+mn-ea"/>
                <a:cs typeface="+mn-cs"/>
              </a:rPr>
              <a:t>Source: 2023 Glint longitudinal study of 3,005,848 employees at 226 public organizations listed on U.S. financial exchanges</a:t>
            </a:r>
            <a:endParaRPr kumimoji="0" lang="en-US" sz="1000" b="0" i="0" u="none" strike="noStrike" kern="0" cap="none" spc="0" normalizeH="0" baseline="0" noProof="0">
              <a:ln>
                <a:noFill/>
              </a:ln>
              <a:solidFill>
                <a:prstClr val="white">
                  <a:lumMod val="50000"/>
                </a:prstClr>
              </a:solidFill>
              <a:effectLst/>
              <a:uLnTx/>
              <a:uFillTx/>
              <a:latin typeface="Segoe UI"/>
              <a:ea typeface="Source Sans Pro" panose="020B0503030403020204" pitchFamily="34" charset="0"/>
              <a:cs typeface="Segoe UI" panose="020B0502040204020203" pitchFamily="34" charset="0"/>
            </a:endParaRPr>
          </a:p>
        </p:txBody>
      </p:sp>
    </p:spTree>
    <p:extLst>
      <p:ext uri="{BB962C8B-B14F-4D97-AF65-F5344CB8AC3E}">
        <p14:creationId xmlns:p14="http://schemas.microsoft.com/office/powerpoint/2010/main" val="2377791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63" presetClass="path" presetSubtype="0" accel="50000" decel="50000" fill="hold" grpId="1" nodeType="withEffect">
                                  <p:stCondLst>
                                    <p:cond delay="200"/>
                                  </p:stCondLst>
                                  <p:childTnLst>
                                    <p:animMotion origin="layout" path="M 2.29167E-6 0.01621 L 2.29167E-6 -3.33333E-6 " pathEditMode="relative" rAng="0" ptsTypes="AA">
                                      <p:cBhvr>
                                        <p:cTn id="9" dur="500" fill="hold"/>
                                        <p:tgtEl>
                                          <p:spTgt spid="39"/>
                                        </p:tgtEl>
                                        <p:attrNameLst>
                                          <p:attrName>ppt_x</p:attrName>
                                          <p:attrName>ppt_y</p:attrName>
                                        </p:attrNameLst>
                                      </p:cBhvr>
                                      <p:rCtr x="0" y="-810"/>
                                    </p:animMotion>
                                  </p:childTnLst>
                                </p:cTn>
                              </p:par>
                              <p:par>
                                <p:cTn id="10" presetID="10" presetClass="entr" presetSubtype="0" fill="hold" grpId="0" nodeType="withEffect">
                                  <p:stCondLst>
                                    <p:cond delay="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42" presetClass="path" presetSubtype="0" decel="50000" fill="hold" grpId="1" nodeType="withEffect">
                                  <p:stCondLst>
                                    <p:cond delay="500"/>
                                  </p:stCondLst>
                                  <p:childTnLst>
                                    <p:animMotion origin="layout" path="M -0.01745 0.00092 L 0.00091 0.00092 " pathEditMode="relative" rAng="0" ptsTypes="AA">
                                      <p:cBhvr>
                                        <p:cTn id="14" dur="500" fill="hold"/>
                                        <p:tgtEl>
                                          <p:spTgt spid="43"/>
                                        </p:tgtEl>
                                        <p:attrNameLst>
                                          <p:attrName>ppt_x</p:attrName>
                                          <p:attrName>ppt_y</p:attrName>
                                        </p:attrNameLst>
                                      </p:cBhvr>
                                      <p:rCtr x="911" y="0"/>
                                    </p:animMotion>
                                  </p:childTnLst>
                                </p:cTn>
                              </p:par>
                              <p:par>
                                <p:cTn id="15" presetID="10"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42" presetClass="path" presetSubtype="0" decel="50000" fill="hold" grpId="1" nodeType="withEffect">
                                  <p:stCondLst>
                                    <p:cond delay="500"/>
                                  </p:stCondLst>
                                  <p:childTnLst>
                                    <p:animMotion origin="layout" path="M -0.01744 0.00093 L 0.00092 0.00093 " pathEditMode="relative" rAng="0" ptsTypes="AA">
                                      <p:cBhvr>
                                        <p:cTn id="19" dur="500" fill="hold"/>
                                        <p:tgtEl>
                                          <p:spTgt spid="44"/>
                                        </p:tgtEl>
                                        <p:attrNameLst>
                                          <p:attrName>ppt_x</p:attrName>
                                          <p:attrName>ppt_y</p:attrName>
                                        </p:attrNameLst>
                                      </p:cBhvr>
                                      <p:rCtr x="911" y="0"/>
                                    </p:animMotion>
                                  </p:childTnLst>
                                </p:cTn>
                              </p:par>
                              <p:par>
                                <p:cTn id="20" presetID="10" presetClass="entr" presetSubtype="0" fill="hold" grpId="0" nodeType="withEffect">
                                  <p:stCondLst>
                                    <p:cond delay="5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42" presetClass="path" presetSubtype="0" decel="50000" fill="hold" grpId="1" nodeType="withEffect">
                                  <p:stCondLst>
                                    <p:cond delay="500"/>
                                  </p:stCondLst>
                                  <p:childTnLst>
                                    <p:animMotion origin="layout" path="M -0.01744 0.00093 L 0.00092 0.00093 " pathEditMode="relative" rAng="0" ptsTypes="AA">
                                      <p:cBhvr>
                                        <p:cTn id="24" dur="500" fill="hold"/>
                                        <p:tgtEl>
                                          <p:spTgt spid="45"/>
                                        </p:tgtEl>
                                        <p:attrNameLst>
                                          <p:attrName>ppt_x</p:attrName>
                                          <p:attrName>ppt_y</p:attrName>
                                        </p:attrNameLst>
                                      </p:cBhvr>
                                      <p:rCtr x="911" y="0"/>
                                    </p:animMotion>
                                  </p:childTnLst>
                                </p:cTn>
                              </p:par>
                              <p:par>
                                <p:cTn id="25" presetID="10" presetClass="entr" presetSubtype="0" fill="hold" grpId="0" nodeType="withEffect">
                                  <p:stCondLst>
                                    <p:cond delay="12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63" presetClass="path" presetSubtype="0" accel="50000" decel="50000" fill="hold" grpId="1" nodeType="withEffect">
                                  <p:stCondLst>
                                    <p:cond delay="1200"/>
                                  </p:stCondLst>
                                  <p:childTnLst>
                                    <p:animMotion origin="layout" path="M -0.01081 0.01574 L -1.45833E-6 0 " pathEditMode="relative" rAng="0" ptsTypes="AA">
                                      <p:cBhvr>
                                        <p:cTn id="29" dur="500" fill="hold"/>
                                        <p:tgtEl>
                                          <p:spTgt spid="42"/>
                                        </p:tgtEl>
                                        <p:attrNameLst>
                                          <p:attrName>ppt_x</p:attrName>
                                          <p:attrName>ppt_y</p:attrName>
                                        </p:attrNameLst>
                                      </p:cBhvr>
                                      <p:rCtr x="534" y="-787"/>
                                    </p:animMotion>
                                  </p:childTnLst>
                                </p:cTn>
                              </p:par>
                              <p:par>
                                <p:cTn id="30" presetID="10" presetClass="entr" presetSubtype="0" fill="hold" grpId="0" nodeType="withEffect">
                                  <p:stCondLst>
                                    <p:cond delay="12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63" presetClass="path" presetSubtype="0" accel="50000" decel="50000" fill="hold" grpId="1" nodeType="withEffect">
                                  <p:stCondLst>
                                    <p:cond delay="1200"/>
                                  </p:stCondLst>
                                  <p:childTnLst>
                                    <p:animMotion origin="layout" path="M -0.01081 0.01574 L -2.08333E-6 1.48148E-6 " pathEditMode="relative" rAng="0" ptsTypes="AA">
                                      <p:cBhvr>
                                        <p:cTn id="34" dur="500" fill="hold"/>
                                        <p:tgtEl>
                                          <p:spTgt spid="46"/>
                                        </p:tgtEl>
                                        <p:attrNameLst>
                                          <p:attrName>ppt_x</p:attrName>
                                          <p:attrName>ppt_y</p:attrName>
                                        </p:attrNameLst>
                                      </p:cBhvr>
                                      <p:rCtr x="534" y="-787"/>
                                    </p:animMotion>
                                  </p:childTnLst>
                                </p:cTn>
                              </p:par>
                              <p:par>
                                <p:cTn id="35" presetID="10" presetClass="entr" presetSubtype="0"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42" presetClass="path" presetSubtype="0" decel="100000" fill="hold" grpId="1" nodeType="withEffect">
                                  <p:stCondLst>
                                    <p:cond delay="200"/>
                                  </p:stCondLst>
                                  <p:childTnLst>
                                    <p:animMotion origin="layout" path="M 3.95833E-6 1.85185E-6 L 3.95833E-6 0.03541 " pathEditMode="relative" rAng="0" ptsTypes="AA">
                                      <p:cBhvr>
                                        <p:cTn id="42" dur="700" spd="-100000" fill="hold"/>
                                        <p:tgtEl>
                                          <p:spTgt spid="4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p:bldP spid="40" grpId="1"/>
      <p:bldP spid="41" grpId="0"/>
      <p:bldP spid="42" grpId="0" animBg="1"/>
      <p:bldP spid="42" grpId="1" animBg="1"/>
      <p:bldP spid="43" grpId="0"/>
      <p:bldP spid="43" grpId="1"/>
      <p:bldP spid="44" grpId="0"/>
      <p:bldP spid="44" grpId="1"/>
      <p:bldP spid="45" grpId="0"/>
      <p:bldP spid="45" grpId="1"/>
      <p:bldP spid="46" grpId="0" animBg="1"/>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C083A9A-8320-546D-BFCF-A26698A2D3B7}"/>
              </a:ext>
              <a:ext uri="{C183D7F6-B498-43B3-948B-1728B52AA6E4}">
                <adec:decorative xmlns:adec="http://schemas.microsoft.com/office/drawing/2017/decorative" val="1"/>
              </a:ext>
            </a:extLst>
          </p:cNvPr>
          <p:cNvSpPr/>
          <p:nvPr/>
        </p:nvSpPr>
        <p:spPr>
          <a:xfrm>
            <a:off x="641137" y="3759691"/>
            <a:ext cx="2406863" cy="2423230"/>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5C7063D-52A6-A14A-7996-39ABB7888A12}"/>
              </a:ext>
            </a:extLst>
          </p:cNvPr>
          <p:cNvSpPr txBox="1"/>
          <p:nvPr/>
        </p:nvSpPr>
        <p:spPr>
          <a:xfrm>
            <a:off x="844951" y="4893864"/>
            <a:ext cx="1730832" cy="861774"/>
          </a:xfrm>
          <a:prstGeom prst="rect">
            <a:avLst/>
          </a:prstGeom>
          <a:noFill/>
        </p:spPr>
        <p:txBody>
          <a:bodyPr wrap="square" lIns="91440" tIns="45720" rIns="91440" bIns="45720" anchor="t">
            <a:spAutoFit/>
          </a:bodyPr>
          <a:lstStyle/>
          <a:p>
            <a:pPr>
              <a:lnSpc>
                <a:spcPts val="3000"/>
              </a:lnSpc>
            </a:pPr>
            <a:r>
              <a:rPr lang="en-US" sz="2400" b="1" spc="-80" dirty="0">
                <a:solidFill>
                  <a:srgbClr val="5570BE"/>
                </a:solidFill>
                <a:latin typeface="Segoe UI Semibold"/>
                <a:cs typeface="Segoe UI Semibold"/>
              </a:rPr>
              <a:t>Enrich culture</a:t>
            </a:r>
            <a:endParaRPr lang="en-US" sz="2400" b="1" dirty="0">
              <a:solidFill>
                <a:srgbClr val="5570BE"/>
              </a:solidFill>
              <a:latin typeface="Segoe UI Semibold"/>
              <a:cs typeface="Segoe UI Semibold"/>
            </a:endParaRPr>
          </a:p>
        </p:txBody>
      </p:sp>
      <p:sp>
        <p:nvSpPr>
          <p:cNvPr id="37" name="Rectangle 36">
            <a:extLst>
              <a:ext uri="{FF2B5EF4-FFF2-40B4-BE49-F238E27FC236}">
                <a16:creationId xmlns:a16="http://schemas.microsoft.com/office/drawing/2014/main" id="{296D091B-86CE-D78B-6723-F590E80D087C}"/>
              </a:ext>
              <a:ext uri="{C183D7F6-B498-43B3-948B-1728B52AA6E4}">
                <adec:decorative xmlns:adec="http://schemas.microsoft.com/office/drawing/2017/decorative" val="1"/>
              </a:ext>
            </a:extLst>
          </p:cNvPr>
          <p:cNvSpPr/>
          <p:nvPr/>
        </p:nvSpPr>
        <p:spPr>
          <a:xfrm>
            <a:off x="3500084" y="3759691"/>
            <a:ext cx="2406863" cy="2423230"/>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560B86E-AA7C-874A-1DC1-78EC8C489EEE}"/>
              </a:ext>
              <a:ext uri="{C183D7F6-B498-43B3-948B-1728B52AA6E4}">
                <adec:decorative xmlns:adec="http://schemas.microsoft.com/office/drawing/2017/decorative" val="1"/>
              </a:ext>
            </a:extLst>
          </p:cNvPr>
          <p:cNvSpPr/>
          <p:nvPr/>
        </p:nvSpPr>
        <p:spPr>
          <a:xfrm>
            <a:off x="6289583" y="3759691"/>
            <a:ext cx="2406863" cy="2423230"/>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E626C84-D144-46CC-D026-35D160740785}"/>
              </a:ext>
              <a:ext uri="{C183D7F6-B498-43B3-948B-1728B52AA6E4}">
                <adec:decorative xmlns:adec="http://schemas.microsoft.com/office/drawing/2017/decorative" val="1"/>
              </a:ext>
            </a:extLst>
          </p:cNvPr>
          <p:cNvSpPr/>
          <p:nvPr/>
        </p:nvSpPr>
        <p:spPr>
          <a:xfrm>
            <a:off x="9160104" y="3759691"/>
            <a:ext cx="2406863" cy="2423230"/>
          </a:xfrm>
          <a:prstGeom prst="rect">
            <a:avLst/>
          </a:prstGeom>
          <a:gradFill flip="none" rotWithShape="1">
            <a:gsLst>
              <a:gs pos="0">
                <a:schemeClr val="bg1">
                  <a:lumMod val="95000"/>
                  <a:alpha val="40000"/>
                </a:schemeClr>
              </a:gs>
              <a:gs pos="48000">
                <a:schemeClr val="bg1">
                  <a:lumMod val="95000"/>
                  <a:alpha val="40000"/>
                </a:schemeClr>
              </a:gs>
              <a:gs pos="100000">
                <a:schemeClr val="bg1">
                  <a:alpha val="37301"/>
                </a:schemeClr>
              </a:gs>
            </a:gsLst>
            <a:lin ang="5400000" scaled="0"/>
            <a:tileRect/>
          </a:gradFill>
          <a:ln>
            <a:gradFill>
              <a:gsLst>
                <a:gs pos="0">
                  <a:schemeClr val="bg1">
                    <a:alpha val="60000"/>
                  </a:schemeClr>
                </a:gs>
                <a:gs pos="73000">
                  <a:schemeClr val="bg1">
                    <a:lumMod val="95000"/>
                    <a:alpha val="60000"/>
                  </a:schemeClr>
                </a:gs>
                <a:gs pos="82000">
                  <a:schemeClr val="bg1">
                    <a:lumMod val="95000"/>
                    <a:alpha val="60000"/>
                  </a:schemeClr>
                </a:gs>
                <a:gs pos="100000">
                  <a:schemeClr val="bg1">
                    <a:alpha val="60000"/>
                  </a:schemeClr>
                </a:gs>
              </a:gsLst>
              <a:lin ang="78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D46A124-66B2-A189-61A6-B3192588FD1A}"/>
              </a:ext>
            </a:extLst>
          </p:cNvPr>
          <p:cNvSpPr txBox="1"/>
          <p:nvPr/>
        </p:nvSpPr>
        <p:spPr>
          <a:xfrm>
            <a:off x="3715473" y="4893864"/>
            <a:ext cx="1730832" cy="835293"/>
          </a:xfrm>
          <a:prstGeom prst="rect">
            <a:avLst/>
          </a:prstGeom>
          <a:noFill/>
        </p:spPr>
        <p:txBody>
          <a:bodyPr wrap="square">
            <a:spAutoFit/>
          </a:bodyPr>
          <a:lstStyle/>
          <a:p>
            <a:pPr>
              <a:lnSpc>
                <a:spcPts val="3000"/>
              </a:lnSpc>
            </a:pPr>
            <a:r>
              <a:rPr lang="en-US" sz="2400" b="1" spc="-80">
                <a:solidFill>
                  <a:srgbClr val="5570BE"/>
                </a:solidFill>
                <a:latin typeface="Segoe UI Semibold"/>
                <a:cs typeface="Segoe UI Semibold"/>
              </a:rPr>
              <a:t>Empower</a:t>
            </a:r>
          </a:p>
          <a:p>
            <a:pPr>
              <a:lnSpc>
                <a:spcPts val="3000"/>
              </a:lnSpc>
            </a:pPr>
            <a:r>
              <a:rPr lang="en-US" sz="2400" b="1" spc="-80">
                <a:solidFill>
                  <a:srgbClr val="5570BE"/>
                </a:solidFill>
                <a:latin typeface="Segoe UI Semibold"/>
                <a:cs typeface="Segoe UI Semibold"/>
              </a:rPr>
              <a:t>people</a:t>
            </a:r>
          </a:p>
        </p:txBody>
      </p:sp>
      <p:sp>
        <p:nvSpPr>
          <p:cNvPr id="45" name="TextBox 44">
            <a:extLst>
              <a:ext uri="{FF2B5EF4-FFF2-40B4-BE49-F238E27FC236}">
                <a16:creationId xmlns:a16="http://schemas.microsoft.com/office/drawing/2014/main" id="{9E6871F8-5D8B-46BD-8E54-1B65176D9169}"/>
              </a:ext>
            </a:extLst>
          </p:cNvPr>
          <p:cNvSpPr txBox="1"/>
          <p:nvPr/>
        </p:nvSpPr>
        <p:spPr>
          <a:xfrm>
            <a:off x="6487486" y="4893863"/>
            <a:ext cx="1730832" cy="835293"/>
          </a:xfrm>
          <a:prstGeom prst="rect">
            <a:avLst/>
          </a:prstGeom>
          <a:noFill/>
        </p:spPr>
        <p:txBody>
          <a:bodyPr wrap="square">
            <a:spAutoFit/>
          </a:bodyPr>
          <a:lstStyle/>
          <a:p>
            <a:pPr>
              <a:lnSpc>
                <a:spcPts val="3000"/>
              </a:lnSpc>
            </a:pPr>
            <a:r>
              <a:rPr lang="en-US" sz="2400" b="1" spc="-80">
                <a:solidFill>
                  <a:srgbClr val="5570BE"/>
                </a:solidFill>
                <a:latin typeface="Segoe UI Semibold"/>
                <a:cs typeface="Segoe UI Semibold"/>
              </a:rPr>
              <a:t>Reshape processes</a:t>
            </a:r>
          </a:p>
        </p:txBody>
      </p:sp>
      <p:sp>
        <p:nvSpPr>
          <p:cNvPr id="47" name="TextBox 46">
            <a:extLst>
              <a:ext uri="{FF2B5EF4-FFF2-40B4-BE49-F238E27FC236}">
                <a16:creationId xmlns:a16="http://schemas.microsoft.com/office/drawing/2014/main" id="{F499C367-A4D4-3D09-DA83-11D94E04A632}"/>
              </a:ext>
            </a:extLst>
          </p:cNvPr>
          <p:cNvSpPr txBox="1"/>
          <p:nvPr/>
        </p:nvSpPr>
        <p:spPr>
          <a:xfrm>
            <a:off x="9368577" y="4893863"/>
            <a:ext cx="2406863" cy="835293"/>
          </a:xfrm>
          <a:prstGeom prst="rect">
            <a:avLst/>
          </a:prstGeom>
          <a:noFill/>
        </p:spPr>
        <p:txBody>
          <a:bodyPr wrap="square" lIns="91440" tIns="45720" rIns="91440" bIns="45720" anchor="t">
            <a:spAutoFit/>
          </a:bodyPr>
          <a:lstStyle/>
          <a:p>
            <a:pPr>
              <a:lnSpc>
                <a:spcPts val="3000"/>
              </a:lnSpc>
            </a:pPr>
            <a:r>
              <a:rPr lang="en-US" sz="2400" b="1" spc="-80">
                <a:solidFill>
                  <a:srgbClr val="5570BE"/>
                </a:solidFill>
                <a:latin typeface="Segoe UI Semibold"/>
                <a:cs typeface="Segoe UI Semibold"/>
              </a:rPr>
              <a:t>Accelerate performance</a:t>
            </a:r>
          </a:p>
        </p:txBody>
      </p:sp>
      <p:pic>
        <p:nvPicPr>
          <p:cNvPr id="49" name="Graphic 48">
            <a:extLst>
              <a:ext uri="{FF2B5EF4-FFF2-40B4-BE49-F238E27FC236}">
                <a16:creationId xmlns:a16="http://schemas.microsoft.com/office/drawing/2014/main" id="{A1F0185F-60F7-063B-5645-33D6D108DCC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8022" y="4079510"/>
            <a:ext cx="640800" cy="578787"/>
          </a:xfrm>
          <a:prstGeom prst="rect">
            <a:avLst/>
          </a:prstGeom>
        </p:spPr>
      </p:pic>
      <p:pic>
        <p:nvPicPr>
          <p:cNvPr id="51" name="Graphic 50">
            <a:extLst>
              <a:ext uri="{FF2B5EF4-FFF2-40B4-BE49-F238E27FC236}">
                <a16:creationId xmlns:a16="http://schemas.microsoft.com/office/drawing/2014/main" id="{BB13D084-FECD-4786-6BB6-97530869345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7508" y="4072770"/>
            <a:ext cx="534593" cy="591871"/>
          </a:xfrm>
          <a:prstGeom prst="rect">
            <a:avLst/>
          </a:prstGeom>
        </p:spPr>
      </p:pic>
      <p:pic>
        <p:nvPicPr>
          <p:cNvPr id="53" name="Graphic 52">
            <a:extLst>
              <a:ext uri="{FF2B5EF4-FFF2-40B4-BE49-F238E27FC236}">
                <a16:creationId xmlns:a16="http://schemas.microsoft.com/office/drawing/2014/main" id="{D4CD0431-C70E-F31D-43E7-5FFDBE8D042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7917" y="4072771"/>
            <a:ext cx="717082" cy="584988"/>
          </a:xfrm>
          <a:prstGeom prst="rect">
            <a:avLst/>
          </a:prstGeom>
        </p:spPr>
      </p:pic>
      <p:pic>
        <p:nvPicPr>
          <p:cNvPr id="55" name="Graphic 54">
            <a:extLst>
              <a:ext uri="{FF2B5EF4-FFF2-40B4-BE49-F238E27FC236}">
                <a16:creationId xmlns:a16="http://schemas.microsoft.com/office/drawing/2014/main" id="{1EF7A07A-975B-A6B5-BFB6-F01A479F0DD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788" y="4073198"/>
            <a:ext cx="580034" cy="660039"/>
          </a:xfrm>
          <a:prstGeom prst="rect">
            <a:avLst/>
          </a:prstGeom>
        </p:spPr>
      </p:pic>
      <p:sp>
        <p:nvSpPr>
          <p:cNvPr id="57" name="Title 4">
            <a:extLst>
              <a:ext uri="{FF2B5EF4-FFF2-40B4-BE49-F238E27FC236}">
                <a16:creationId xmlns:a16="http://schemas.microsoft.com/office/drawing/2014/main" id="{64E6CA9D-AB9E-CC31-F698-C5208647CD72}"/>
              </a:ext>
            </a:extLst>
          </p:cNvPr>
          <p:cNvSpPr txBox="1">
            <a:spLocks/>
          </p:cNvSpPr>
          <p:nvPr/>
        </p:nvSpPr>
        <p:spPr>
          <a:xfrm>
            <a:off x="643149" y="1581523"/>
            <a:ext cx="6907601" cy="1169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algn="l">
              <a:lnSpc>
                <a:spcPts val="4200"/>
              </a:lnSpc>
              <a:spcBef>
                <a:spcPts val="0"/>
              </a:spcBef>
              <a:defRPr/>
            </a:pPr>
            <a:r>
              <a:rPr lang="en-US" sz="4000" b="0" spc="-80" dirty="0">
                <a:solidFill>
                  <a:srgbClr val="5570BE"/>
                </a:solidFill>
                <a:latin typeface="Segoe UI Semilight"/>
                <a:ea typeface="+mn-ea"/>
                <a:cs typeface="Segoe UI Semilight"/>
              </a:rPr>
              <a:t>The New Seismic Shift at Work: </a:t>
            </a:r>
            <a:br>
              <a:rPr lang="en-US" sz="4000" b="0" spc="-80" dirty="0">
                <a:solidFill>
                  <a:srgbClr val="5570BE"/>
                </a:solidFill>
                <a:latin typeface="Segoe UI Semilight" panose="020B0402040204020203" pitchFamily="34" charset="0"/>
                <a:ea typeface="+mn-ea"/>
                <a:cs typeface="Segoe UI Semilight" panose="020B0402040204020203" pitchFamily="34" charset="0"/>
              </a:rPr>
            </a:br>
            <a:r>
              <a:rPr lang="en-US" sz="4000" b="0" spc="-80" dirty="0">
                <a:solidFill>
                  <a:srgbClr val="5570BE"/>
                </a:solidFill>
                <a:latin typeface="Segoe UI Semilight"/>
                <a:ea typeface="+mn-ea"/>
                <a:cs typeface="Segoe UI Semilight"/>
              </a:rPr>
              <a:t>AI Reinvention</a:t>
            </a:r>
          </a:p>
        </p:txBody>
      </p:sp>
    </p:spTree>
    <p:extLst>
      <p:ext uri="{BB962C8B-B14F-4D97-AF65-F5344CB8AC3E}">
        <p14:creationId xmlns:p14="http://schemas.microsoft.com/office/powerpoint/2010/main" val="1808117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17D6-7541-EC24-B5E5-A6E62FEE4D2D}"/>
              </a:ext>
            </a:extLst>
          </p:cNvPr>
          <p:cNvSpPr>
            <a:spLocks noGrp="1"/>
          </p:cNvSpPr>
          <p:nvPr>
            <p:ph type="title"/>
          </p:nvPr>
        </p:nvSpPr>
        <p:spPr/>
        <p:txBody>
          <a:bodyPr/>
          <a:lstStyle/>
          <a:p>
            <a:r>
              <a:rPr lang="en-US"/>
              <a:t>Engaged employees impact business success</a:t>
            </a:r>
          </a:p>
        </p:txBody>
      </p:sp>
      <p:pic>
        <p:nvPicPr>
          <p:cNvPr id="47" name="Picture 46" descr="A person with a beard">
            <a:extLst>
              <a:ext uri="{FF2B5EF4-FFF2-40B4-BE49-F238E27FC236}">
                <a16:creationId xmlns:a16="http://schemas.microsoft.com/office/drawing/2014/main" id="{AE373694-B30E-81D2-7724-F0209EE0E7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4200" y="1683050"/>
            <a:ext cx="2113588" cy="2113588"/>
          </a:xfrm>
          <a:prstGeom prst="rect">
            <a:avLst/>
          </a:prstGeom>
        </p:spPr>
      </p:pic>
      <p:sp>
        <p:nvSpPr>
          <p:cNvPr id="4" name="TextBox 3">
            <a:extLst>
              <a:ext uri="{FF2B5EF4-FFF2-40B4-BE49-F238E27FC236}">
                <a16:creationId xmlns:a16="http://schemas.microsoft.com/office/drawing/2014/main" id="{DC31E464-CA53-A730-5082-9C385782FB3A}"/>
              </a:ext>
            </a:extLst>
          </p:cNvPr>
          <p:cNvSpPr txBox="1"/>
          <p:nvPr/>
        </p:nvSpPr>
        <p:spPr>
          <a:xfrm>
            <a:off x="584200" y="3927248"/>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Business </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success</a:t>
            </a:r>
          </a:p>
        </p:txBody>
      </p:sp>
      <p:sp>
        <p:nvSpPr>
          <p:cNvPr id="36" name="TextBox 35">
            <a:extLst>
              <a:ext uri="{FF2B5EF4-FFF2-40B4-BE49-F238E27FC236}">
                <a16:creationId xmlns:a16="http://schemas.microsoft.com/office/drawing/2014/main" id="{77452794-3934-6C5F-2ED4-060ABC0E1E42}"/>
              </a:ext>
            </a:extLst>
          </p:cNvPr>
          <p:cNvSpPr txBox="1"/>
          <p:nvPr/>
        </p:nvSpPr>
        <p:spPr>
          <a:xfrm>
            <a:off x="584200" y="4437908"/>
            <a:ext cx="2112264" cy="738664"/>
          </a:xfrm>
          <a:prstGeom prst="rect">
            <a:avLst/>
          </a:prstGeom>
          <a:noFill/>
        </p:spPr>
        <p:txBody>
          <a:bodyPr wrap="square" lIns="0" tIns="0" rIns="0" bIns="0" rtlCol="0">
            <a:spAutoFit/>
          </a:bodyPr>
          <a:lstStyle>
            <a:defPPr>
              <a:defRPr lang="en-US"/>
            </a:defPPr>
            <a:lvl1pPr>
              <a:defRPr sz="4800" spc="-50">
                <a:ln w="3175">
                  <a:noFill/>
                </a:ln>
                <a:gradFill>
                  <a:gsLst>
                    <a:gs pos="90000">
                      <a:srgbClr val="FFEF86"/>
                    </a:gs>
                    <a:gs pos="10000">
                      <a:srgbClr val="1CD278"/>
                    </a:gs>
                  </a:gsLst>
                  <a:lin ang="14400000" scaled="0"/>
                </a:gradFill>
                <a:latin typeface="+mj-lt"/>
                <a:cs typeface="Segoe UI Semilight" panose="020B04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9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60%</a:t>
            </a:r>
          </a:p>
        </p:txBody>
      </p:sp>
      <p:sp>
        <p:nvSpPr>
          <p:cNvPr id="41" name="TextBox 40">
            <a:extLst>
              <a:ext uri="{FF2B5EF4-FFF2-40B4-BE49-F238E27FC236}">
                <a16:creationId xmlns:a16="http://schemas.microsoft.com/office/drawing/2014/main" id="{DEB4F8FD-5D2A-66F3-6C0D-9928BD9C548D}"/>
              </a:ext>
            </a:extLst>
          </p:cNvPr>
          <p:cNvSpPr txBox="1"/>
          <p:nvPr/>
        </p:nvSpPr>
        <p:spPr>
          <a:xfrm>
            <a:off x="584200" y="5169452"/>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higher profit margins</a:t>
            </a:r>
          </a:p>
        </p:txBody>
      </p:sp>
      <p:pic>
        <p:nvPicPr>
          <p:cNvPr id="48" name="Picture 47" descr="A person with curly hair">
            <a:extLst>
              <a:ext uri="{FF2B5EF4-FFF2-40B4-BE49-F238E27FC236}">
                <a16:creationId xmlns:a16="http://schemas.microsoft.com/office/drawing/2014/main" id="{96EF427B-5D79-AB9F-9801-0CC519CE1C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16458" y="1683050"/>
            <a:ext cx="2113588" cy="2113588"/>
          </a:xfrm>
          <a:prstGeom prst="rect">
            <a:avLst/>
          </a:prstGeom>
        </p:spPr>
      </p:pic>
      <p:sp>
        <p:nvSpPr>
          <p:cNvPr id="31" name="TextBox 30">
            <a:extLst>
              <a:ext uri="{FF2B5EF4-FFF2-40B4-BE49-F238E27FC236}">
                <a16:creationId xmlns:a16="http://schemas.microsoft.com/office/drawing/2014/main" id="{FCD97FA5-EB1A-6706-080D-9DDD564B62B0}"/>
              </a:ext>
            </a:extLst>
          </p:cNvPr>
          <p:cNvSpPr txBox="1"/>
          <p:nvPr/>
        </p:nvSpPr>
        <p:spPr>
          <a:xfrm>
            <a:off x="2808496" y="3927248"/>
            <a:ext cx="2112264"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Diversity &amp;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inclusion</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43485DE4-E3A3-DD6C-DDC6-7A038E0AA912}"/>
              </a:ext>
            </a:extLst>
          </p:cNvPr>
          <p:cNvSpPr txBox="1"/>
          <p:nvPr/>
        </p:nvSpPr>
        <p:spPr>
          <a:xfrm>
            <a:off x="2816126" y="4437908"/>
            <a:ext cx="2112264" cy="738664"/>
          </a:xfrm>
          <a:prstGeom prst="rect">
            <a:avLst/>
          </a:prstGeom>
          <a:noFill/>
        </p:spPr>
        <p:txBody>
          <a:bodyPr wrap="square" lIns="0" tIns="0" rIns="0" bIns="0" rtlCol="0" anchor="t">
            <a:spAutoFit/>
          </a:bodyPr>
          <a:lstStyle>
            <a:defPPr>
              <a:defRPr lang="en-US"/>
            </a:defPPr>
            <a:lvl1pPr>
              <a:defRPr sz="4800" spc="-50">
                <a:ln w="3175">
                  <a:noFill/>
                </a:ln>
                <a:gradFill>
                  <a:gsLst>
                    <a:gs pos="90000">
                      <a:srgbClr val="FFEF86"/>
                    </a:gs>
                    <a:gs pos="10000">
                      <a:srgbClr val="1CD278"/>
                    </a:gs>
                  </a:gsLst>
                  <a:lin ang="14400000" scaled="0"/>
                </a:gradFill>
                <a:latin typeface="+mj-lt"/>
                <a:cs typeface="Segoe UI Semilight" panose="020B04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a:ea typeface="Segoe UI Black"/>
                <a:cs typeface="Segoe UI Semilight"/>
              </a:rPr>
              <a:t>28%</a:t>
            </a:r>
          </a:p>
        </p:txBody>
      </p:sp>
      <p:sp>
        <p:nvSpPr>
          <p:cNvPr id="42" name="TextBox 41">
            <a:extLst>
              <a:ext uri="{FF2B5EF4-FFF2-40B4-BE49-F238E27FC236}">
                <a16:creationId xmlns:a16="http://schemas.microsoft.com/office/drawing/2014/main" id="{3E83E76A-0EAC-78A1-863D-B529B0FFB38E}"/>
              </a:ext>
            </a:extLst>
          </p:cNvPr>
          <p:cNvSpPr txBox="1"/>
          <p:nvPr/>
        </p:nvSpPr>
        <p:spPr>
          <a:xfrm>
            <a:off x="2816126" y="5169452"/>
            <a:ext cx="2112264"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higher belonging scores</a:t>
            </a:r>
          </a:p>
        </p:txBody>
      </p:sp>
      <p:pic>
        <p:nvPicPr>
          <p:cNvPr id="56" name="Picture 55" descr="A person with his arms crossed">
            <a:extLst>
              <a:ext uri="{FF2B5EF4-FFF2-40B4-BE49-F238E27FC236}">
                <a16:creationId xmlns:a16="http://schemas.microsoft.com/office/drawing/2014/main" id="{A23B9865-217A-DBF9-2858-8F9F09EEFF4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42171" y="1683050"/>
            <a:ext cx="2102700" cy="2113588"/>
          </a:xfrm>
          <a:prstGeom prst="rect">
            <a:avLst/>
          </a:prstGeom>
        </p:spPr>
      </p:pic>
      <p:sp>
        <p:nvSpPr>
          <p:cNvPr id="33" name="TextBox 32">
            <a:extLst>
              <a:ext uri="{FF2B5EF4-FFF2-40B4-BE49-F238E27FC236}">
                <a16:creationId xmlns:a16="http://schemas.microsoft.com/office/drawing/2014/main" id="{33252422-2B80-EF27-1F28-FC2F4E6C595C}"/>
              </a:ext>
            </a:extLst>
          </p:cNvPr>
          <p:cNvSpPr txBox="1"/>
          <p:nvPr/>
        </p:nvSpPr>
        <p:spPr>
          <a:xfrm>
            <a:off x="5032792" y="3927248"/>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Employee </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retention</a:t>
            </a:r>
          </a:p>
        </p:txBody>
      </p:sp>
      <p:sp>
        <p:nvSpPr>
          <p:cNvPr id="38" name="TextBox 37">
            <a:extLst>
              <a:ext uri="{FF2B5EF4-FFF2-40B4-BE49-F238E27FC236}">
                <a16:creationId xmlns:a16="http://schemas.microsoft.com/office/drawing/2014/main" id="{616F4290-2F6A-BB54-6F86-C082BC5F2B12}"/>
              </a:ext>
            </a:extLst>
          </p:cNvPr>
          <p:cNvSpPr txBox="1"/>
          <p:nvPr/>
        </p:nvSpPr>
        <p:spPr>
          <a:xfrm>
            <a:off x="5031943" y="4437908"/>
            <a:ext cx="2112264" cy="738664"/>
          </a:xfrm>
          <a:prstGeom prst="rect">
            <a:avLst/>
          </a:prstGeom>
          <a:noFill/>
        </p:spPr>
        <p:txBody>
          <a:bodyPr wrap="square" lIns="0" tIns="0" rIns="0" bIns="0" rtlCol="0">
            <a:spAutoFit/>
          </a:bodyPr>
          <a:lstStyle>
            <a:defPPr>
              <a:defRPr lang="en-US"/>
            </a:defPPr>
            <a:lvl1pPr>
              <a:defRPr sz="4800" spc="-50">
                <a:ln w="3175">
                  <a:noFill/>
                </a:ln>
                <a:gradFill>
                  <a:gsLst>
                    <a:gs pos="90000">
                      <a:srgbClr val="FFEF86"/>
                    </a:gs>
                    <a:gs pos="10000">
                      <a:srgbClr val="1CD278"/>
                    </a:gs>
                  </a:gsLst>
                  <a:lin ang="14400000" scaled="0"/>
                </a:gradFill>
                <a:latin typeface="+mj-lt"/>
                <a:cs typeface="Segoe UI Semilight" panose="020B04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12x</a:t>
            </a:r>
          </a:p>
        </p:txBody>
      </p:sp>
      <p:sp>
        <p:nvSpPr>
          <p:cNvPr id="43" name="TextBox 42">
            <a:extLst>
              <a:ext uri="{FF2B5EF4-FFF2-40B4-BE49-F238E27FC236}">
                <a16:creationId xmlns:a16="http://schemas.microsoft.com/office/drawing/2014/main" id="{7073346A-1AF4-654D-E6C8-D549D238B994}"/>
              </a:ext>
            </a:extLst>
          </p:cNvPr>
          <p:cNvSpPr txBox="1"/>
          <p:nvPr/>
        </p:nvSpPr>
        <p:spPr>
          <a:xfrm>
            <a:off x="5031943" y="5169452"/>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less likely to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leave company</a:t>
            </a:r>
          </a:p>
        </p:txBody>
      </p:sp>
      <p:pic>
        <p:nvPicPr>
          <p:cNvPr id="60" name="Picture 59" descr="A person with his hands on his head">
            <a:extLst>
              <a:ext uri="{FF2B5EF4-FFF2-40B4-BE49-F238E27FC236}">
                <a16:creationId xmlns:a16="http://schemas.microsoft.com/office/drawing/2014/main" id="{AF1AD1E2-D92C-F867-E835-62805BFBC7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56996" y="1683050"/>
            <a:ext cx="2112264" cy="2113588"/>
          </a:xfrm>
          <a:prstGeom prst="rect">
            <a:avLst/>
          </a:prstGeom>
        </p:spPr>
      </p:pic>
      <p:sp>
        <p:nvSpPr>
          <p:cNvPr id="34" name="TextBox 33">
            <a:extLst>
              <a:ext uri="{FF2B5EF4-FFF2-40B4-BE49-F238E27FC236}">
                <a16:creationId xmlns:a16="http://schemas.microsoft.com/office/drawing/2014/main" id="{712305E6-0CA7-5388-F7F4-261A63F21053}"/>
              </a:ext>
            </a:extLst>
          </p:cNvPr>
          <p:cNvSpPr txBox="1"/>
          <p:nvPr/>
        </p:nvSpPr>
        <p:spPr>
          <a:xfrm>
            <a:off x="7257088" y="3927248"/>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Business productivity</a:t>
            </a:r>
          </a:p>
        </p:txBody>
      </p:sp>
      <p:sp>
        <p:nvSpPr>
          <p:cNvPr id="39" name="TextBox 38">
            <a:extLst>
              <a:ext uri="{FF2B5EF4-FFF2-40B4-BE49-F238E27FC236}">
                <a16:creationId xmlns:a16="http://schemas.microsoft.com/office/drawing/2014/main" id="{A2E261ED-E75D-8FD5-2BE5-0B4D1FB984C0}"/>
              </a:ext>
            </a:extLst>
          </p:cNvPr>
          <p:cNvSpPr txBox="1"/>
          <p:nvPr/>
        </p:nvSpPr>
        <p:spPr>
          <a:xfrm>
            <a:off x="7257324" y="4437908"/>
            <a:ext cx="2112264" cy="738664"/>
          </a:xfrm>
          <a:prstGeom prst="rect">
            <a:avLst/>
          </a:prstGeom>
          <a:noFill/>
        </p:spPr>
        <p:txBody>
          <a:bodyPr wrap="square" lIns="0" tIns="0" rIns="0" bIns="0" rtlCol="0">
            <a:spAutoFit/>
          </a:bodyPr>
          <a:lstStyle>
            <a:defPPr>
              <a:defRPr lang="en-US"/>
            </a:defPPr>
            <a:lvl1pPr>
              <a:defRPr sz="4800" spc="-50">
                <a:ln w="3175">
                  <a:noFill/>
                </a:ln>
                <a:gradFill>
                  <a:gsLst>
                    <a:gs pos="90000">
                      <a:srgbClr val="FFEF86"/>
                    </a:gs>
                    <a:gs pos="10000">
                      <a:srgbClr val="1CD278"/>
                    </a:gs>
                  </a:gsLst>
                  <a:lin ang="14400000" scaled="0"/>
                </a:gradFill>
                <a:latin typeface="+mj-lt"/>
                <a:cs typeface="Segoe UI Semilight" panose="020B04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5x</a:t>
            </a:r>
          </a:p>
        </p:txBody>
      </p:sp>
      <p:sp>
        <p:nvSpPr>
          <p:cNvPr id="44" name="TextBox 43">
            <a:extLst>
              <a:ext uri="{FF2B5EF4-FFF2-40B4-BE49-F238E27FC236}">
                <a16:creationId xmlns:a16="http://schemas.microsoft.com/office/drawing/2014/main" id="{06823A41-D302-4CA7-87A9-1128CE855570}"/>
              </a:ext>
            </a:extLst>
          </p:cNvPr>
          <p:cNvSpPr txBox="1"/>
          <p:nvPr/>
        </p:nvSpPr>
        <p:spPr>
          <a:xfrm>
            <a:off x="7257324" y="5169452"/>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higher market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cap per employee</a:t>
            </a:r>
          </a:p>
        </p:txBody>
      </p:sp>
      <p:pic>
        <p:nvPicPr>
          <p:cNvPr id="49" name="Picture 48" descr="A picture containing person, standing">
            <a:extLst>
              <a:ext uri="{FF2B5EF4-FFF2-40B4-BE49-F238E27FC236}">
                <a16:creationId xmlns:a16="http://schemas.microsoft.com/office/drawing/2014/main" id="{0B6E6925-99E8-BD88-9D26-5FD2E3449E5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481383" y="1683050"/>
            <a:ext cx="2113588" cy="2113588"/>
          </a:xfrm>
          <a:prstGeom prst="rect">
            <a:avLst/>
          </a:prstGeom>
        </p:spPr>
      </p:pic>
      <p:sp>
        <p:nvSpPr>
          <p:cNvPr id="35" name="TextBox 34">
            <a:extLst>
              <a:ext uri="{FF2B5EF4-FFF2-40B4-BE49-F238E27FC236}">
                <a16:creationId xmlns:a16="http://schemas.microsoft.com/office/drawing/2014/main" id="{553311A4-0E61-6BC8-F025-6CB18DE9BEC5}"/>
              </a:ext>
            </a:extLst>
          </p:cNvPr>
          <p:cNvSpPr txBox="1"/>
          <p:nvPr/>
        </p:nvSpPr>
        <p:spPr>
          <a:xfrm>
            <a:off x="9482707" y="3927248"/>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Employee </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wellbeing</a:t>
            </a:r>
          </a:p>
        </p:txBody>
      </p:sp>
      <p:sp>
        <p:nvSpPr>
          <p:cNvPr id="40" name="TextBox 39">
            <a:extLst>
              <a:ext uri="{FF2B5EF4-FFF2-40B4-BE49-F238E27FC236}">
                <a16:creationId xmlns:a16="http://schemas.microsoft.com/office/drawing/2014/main" id="{BC39441D-BC44-263E-D1D1-F7B03FFC895E}"/>
              </a:ext>
            </a:extLst>
          </p:cNvPr>
          <p:cNvSpPr txBox="1"/>
          <p:nvPr/>
        </p:nvSpPr>
        <p:spPr>
          <a:xfrm>
            <a:off x="9482707" y="4437908"/>
            <a:ext cx="2112264" cy="738664"/>
          </a:xfrm>
          <a:prstGeom prst="rect">
            <a:avLst/>
          </a:prstGeom>
          <a:noFill/>
        </p:spPr>
        <p:txBody>
          <a:bodyPr wrap="square" lIns="0" tIns="0" rIns="0" bIns="0" rtlCol="0">
            <a:spAutoFit/>
          </a:bodyPr>
          <a:lstStyle>
            <a:defPPr>
              <a:defRPr lang="en-US"/>
            </a:defPPr>
            <a:lvl1pPr>
              <a:defRPr sz="4800" spc="-50">
                <a:ln w="3175">
                  <a:noFill/>
                </a:ln>
                <a:gradFill>
                  <a:gsLst>
                    <a:gs pos="90000">
                      <a:srgbClr val="FFEF86"/>
                    </a:gs>
                    <a:gs pos="10000">
                      <a:srgbClr val="1CD278"/>
                    </a:gs>
                  </a:gsLst>
                  <a:lin ang="14400000" scaled="0"/>
                </a:gradFill>
                <a:latin typeface="+mj-lt"/>
                <a:cs typeface="Segoe UI Semilight" panose="020B0402040204020203" pitchFamily="34"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3x</a:t>
            </a:r>
          </a:p>
        </p:txBody>
      </p:sp>
      <p:sp>
        <p:nvSpPr>
          <p:cNvPr id="45" name="TextBox 44">
            <a:extLst>
              <a:ext uri="{FF2B5EF4-FFF2-40B4-BE49-F238E27FC236}">
                <a16:creationId xmlns:a16="http://schemas.microsoft.com/office/drawing/2014/main" id="{EEDB7DB1-3EA5-29A6-1C7A-BF834DD6F953}"/>
              </a:ext>
            </a:extLst>
          </p:cNvPr>
          <p:cNvSpPr txBox="1"/>
          <p:nvPr/>
        </p:nvSpPr>
        <p:spPr>
          <a:xfrm>
            <a:off x="9482707" y="5169452"/>
            <a:ext cx="2112264"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lower rates of employee burnout</a:t>
            </a:r>
          </a:p>
        </p:txBody>
      </p:sp>
      <p:sp>
        <p:nvSpPr>
          <p:cNvPr id="32" name="TextBox 31">
            <a:extLst>
              <a:ext uri="{FF2B5EF4-FFF2-40B4-BE49-F238E27FC236}">
                <a16:creationId xmlns:a16="http://schemas.microsoft.com/office/drawing/2014/main" id="{4738D6B8-79F6-7A08-3C2F-A45D37F872BA}"/>
              </a:ext>
            </a:extLst>
          </p:cNvPr>
          <p:cNvSpPr txBox="1"/>
          <p:nvPr/>
        </p:nvSpPr>
        <p:spPr>
          <a:xfrm>
            <a:off x="584199" y="6269038"/>
            <a:ext cx="5956449" cy="588962"/>
          </a:xfrm>
          <a:prstGeom prst="rect">
            <a:avLst/>
          </a:prstGeom>
          <a:noFill/>
        </p:spPr>
        <p:txBody>
          <a:bodyPr wrap="square" lIns="0" tIns="0" rIns="0" bIns="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Glint June 2017 longitudinal study  </a:t>
            </a:r>
            <a:r>
              <a:rPr kumimoji="0" lang="en-US" sz="1000" b="0" i="0" u="none" strike="noStrike" kern="1200" cap="none" spc="0" normalizeH="0" baseline="0" noProof="0">
                <a:ln>
                  <a:noFill/>
                </a:ln>
                <a:solidFill>
                  <a:srgbClr val="252423"/>
                </a:solidFill>
                <a:effectLst/>
                <a:uLnTx/>
                <a:uFillTx/>
                <a:latin typeface="Segoe UI" panose="020B0502040204020203" pitchFamily="34" charset="0"/>
                <a:ea typeface="+mn-ea"/>
                <a:cs typeface="+mn-cs"/>
              </a:rPr>
              <a:t>Microsoft Internal: Viva People Science Research, February 2023</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6220232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E89306D-C2CD-A3F9-2414-50D970DF56C8}"/>
              </a:ext>
              <a:ext uri="{C183D7F6-B498-43B3-948B-1728B52AA6E4}">
                <adec:decorative xmlns:adec="http://schemas.microsoft.com/office/drawing/2017/decorative" val="1"/>
              </a:ext>
            </a:extLst>
          </p:cNvPr>
          <p:cNvGraphicFramePr/>
          <p:nvPr/>
        </p:nvGraphicFramePr>
        <p:xfrm>
          <a:off x="584200" y="1497698"/>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E8656AE1-9F87-3DD2-2B9D-9B1DE583E160}"/>
              </a:ext>
              <a:ext uri="{C183D7F6-B498-43B3-948B-1728B52AA6E4}">
                <adec:decorative xmlns:adec="http://schemas.microsoft.com/office/drawing/2017/decorative" val="1"/>
              </a:ext>
            </a:extLst>
          </p:cNvPr>
          <p:cNvGraphicFramePr/>
          <p:nvPr/>
        </p:nvGraphicFramePr>
        <p:xfrm>
          <a:off x="4474575" y="1497698"/>
          <a:ext cx="27432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78F71869-A8A7-DA46-A3DF-D076B835B1E3}"/>
              </a:ext>
              <a:ext uri="{C183D7F6-B498-43B3-948B-1728B52AA6E4}">
                <adec:decorative xmlns:adec="http://schemas.microsoft.com/office/drawing/2017/decorative" val="1"/>
              </a:ext>
            </a:extLst>
          </p:cNvPr>
          <p:cNvGraphicFramePr/>
          <p:nvPr/>
        </p:nvGraphicFramePr>
        <p:xfrm>
          <a:off x="8405008" y="1497698"/>
          <a:ext cx="27432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itle 16"/>
          <p:cNvSpPr>
            <a:spLocks noGrp="1"/>
          </p:cNvSpPr>
          <p:nvPr>
            <p:ph type="title"/>
          </p:nvPr>
        </p:nvSpPr>
        <p:spPr/>
        <p:txBody>
          <a:bodyPr/>
          <a:lstStyle/>
          <a:p>
            <a:r>
              <a:rPr lang="en-US"/>
              <a:t>But employees don’t feel heard</a:t>
            </a:r>
          </a:p>
        </p:txBody>
      </p:sp>
      <p:sp>
        <p:nvSpPr>
          <p:cNvPr id="14" name="TextBox 13">
            <a:extLst>
              <a:ext uri="{FF2B5EF4-FFF2-40B4-BE49-F238E27FC236}">
                <a16:creationId xmlns:a16="http://schemas.microsoft.com/office/drawing/2014/main" id="{1648320E-9912-53B5-4160-57AA9006873F}"/>
              </a:ext>
            </a:extLst>
          </p:cNvPr>
          <p:cNvSpPr txBox="1"/>
          <p:nvPr/>
        </p:nvSpPr>
        <p:spPr>
          <a:xfrm>
            <a:off x="1260885" y="2407633"/>
            <a:ext cx="1389830" cy="92333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I am </a:t>
            </a:r>
            <a:b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b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not being </a:t>
            </a:r>
            <a:b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b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asked</a:t>
            </a:r>
            <a:r>
              <a:rPr kumimoji="0" lang="en-US" sz="2000" b="0" i="0" u="none" strike="noStrike" kern="1200" cap="none" spc="0" normalizeH="0" baseline="0" noProof="0">
                <a:ln>
                  <a:noFill/>
                </a:ln>
                <a:solidFill>
                  <a:srgbClr val="8661C5">
                    <a:lumMod val="75000"/>
                  </a:srgbClr>
                </a:solidFill>
                <a:effectLst/>
                <a:uLnTx/>
                <a:uFillTx/>
                <a:latin typeface="Segoe UI Semibold"/>
                <a:ea typeface="+mn-ea"/>
                <a:cs typeface="+mn-cs"/>
              </a:rPr>
              <a:t>. </a:t>
            </a:r>
          </a:p>
        </p:txBody>
      </p:sp>
      <p:sp>
        <p:nvSpPr>
          <p:cNvPr id="3" name="Content Placeholder 7">
            <a:extLst>
              <a:ext uri="{FF2B5EF4-FFF2-40B4-BE49-F238E27FC236}">
                <a16:creationId xmlns:a16="http://schemas.microsoft.com/office/drawing/2014/main" id="{BF9D1B8D-FE16-FC86-C9AB-51CD7AEE8A3D}"/>
              </a:ext>
            </a:extLst>
          </p:cNvPr>
          <p:cNvSpPr txBox="1">
            <a:spLocks/>
          </p:cNvSpPr>
          <p:nvPr/>
        </p:nvSpPr>
        <p:spPr>
          <a:xfrm>
            <a:off x="609780" y="4281241"/>
            <a:ext cx="2402661" cy="738664"/>
          </a:xfrm>
          <a:prstGeom prst="rect">
            <a:avLst/>
          </a:prstGeom>
          <a:noFill/>
        </p:spPr>
        <p:txBody>
          <a:bodyPr wrap="square" lIns="0" tIns="0" rIns="0" bIns="0" rtlCol="0">
            <a:noAutofit/>
          </a:bodyPr>
          <a:lstStyle>
            <a:defPPr>
              <a:defRPr lang="en-US"/>
            </a:defPPr>
            <a:lvl1pPr>
              <a:defRPr sz="4800" spc="-50">
                <a:ln w="3175">
                  <a:noFill/>
                </a:ln>
                <a:gradFill>
                  <a:gsLst>
                    <a:gs pos="91000">
                      <a:schemeClr val="accent2">
                        <a:lumMod val="75000"/>
                      </a:schemeClr>
                    </a:gs>
                    <a:gs pos="10000">
                      <a:srgbClr val="1CD278"/>
                    </a:gs>
                  </a:gsLst>
                  <a:lin ang="14400000" scaled="0"/>
                </a:gradFill>
                <a:latin typeface="Segoe UI Black" panose="020B0A02040204020203" pitchFamily="34" charset="0"/>
                <a:ea typeface="Segoe UI Black" panose="020B0A02040204020203" pitchFamily="34" charset="0"/>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43%</a:t>
            </a:r>
          </a:p>
        </p:txBody>
      </p:sp>
      <p:sp>
        <p:nvSpPr>
          <p:cNvPr id="8" name="Content Placeholder 7">
            <a:extLst>
              <a:ext uri="{FF2B5EF4-FFF2-40B4-BE49-F238E27FC236}">
                <a16:creationId xmlns:a16="http://schemas.microsoft.com/office/drawing/2014/main" id="{B6BA8A0C-B940-E9A5-9D64-58E2C4EF90F3}"/>
              </a:ext>
            </a:extLst>
          </p:cNvPr>
          <p:cNvSpPr>
            <a:spLocks noGrp="1"/>
          </p:cNvSpPr>
          <p:nvPr>
            <p:ph sz="quarter" idx="4294967295"/>
          </p:nvPr>
        </p:nvSpPr>
        <p:spPr>
          <a:xfrm>
            <a:off x="592422" y="4957028"/>
            <a:ext cx="3200400" cy="1108075"/>
          </a:xfrm>
        </p:spPr>
        <p:txBody>
          <a:bodyPr/>
          <a:lstStyle/>
          <a:p>
            <a:pPr marL="0" indent="0">
              <a:buNone/>
            </a:pPr>
            <a:r>
              <a:rPr lang="en-US" sz="1800"/>
              <a:t>of </a:t>
            </a:r>
            <a:r>
              <a:rPr lang="en-US" sz="2000">
                <a:latin typeface="+mj-lt"/>
              </a:rPr>
              <a:t>employees</a:t>
            </a:r>
            <a:r>
              <a:rPr lang="en-US" sz="1800"/>
              <a:t> can confidently say their company solicits employee feedback at least once a year.</a:t>
            </a:r>
          </a:p>
        </p:txBody>
      </p:sp>
      <p:sp>
        <p:nvSpPr>
          <p:cNvPr id="19" name="TextBox 18">
            <a:extLst>
              <a:ext uri="{FF2B5EF4-FFF2-40B4-BE49-F238E27FC236}">
                <a16:creationId xmlns:a16="http://schemas.microsoft.com/office/drawing/2014/main" id="{1265FE56-E725-082C-295D-B39881D75E6F}"/>
              </a:ext>
            </a:extLst>
          </p:cNvPr>
          <p:cNvSpPr txBox="1"/>
          <p:nvPr/>
        </p:nvSpPr>
        <p:spPr>
          <a:xfrm>
            <a:off x="5151260" y="2407633"/>
            <a:ext cx="1389830" cy="92333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I am not seeing the feedback</a:t>
            </a:r>
            <a:r>
              <a:rPr kumimoji="0" lang="en-US" sz="1600" b="1" i="0" u="none" strike="noStrike" kern="1200" cap="none" spc="0" normalizeH="0" baseline="0" noProof="0">
                <a:ln>
                  <a:noFill/>
                </a:ln>
                <a:solidFill>
                  <a:srgbClr val="8661C5">
                    <a:lumMod val="75000"/>
                  </a:srgbClr>
                </a:solidFill>
                <a:effectLst/>
                <a:uLnTx/>
                <a:uFillTx/>
                <a:latin typeface="Segoe UI Semibold"/>
                <a:ea typeface="+mn-ea"/>
                <a:cs typeface="+mn-cs"/>
              </a:rPr>
              <a:t>. </a:t>
            </a:r>
          </a:p>
        </p:txBody>
      </p:sp>
      <p:sp>
        <p:nvSpPr>
          <p:cNvPr id="4" name="Content Placeholder 7">
            <a:extLst>
              <a:ext uri="{FF2B5EF4-FFF2-40B4-BE49-F238E27FC236}">
                <a16:creationId xmlns:a16="http://schemas.microsoft.com/office/drawing/2014/main" id="{30DBF5D8-500E-F8BC-40A1-AE1BEFBE72F0}"/>
              </a:ext>
            </a:extLst>
          </p:cNvPr>
          <p:cNvSpPr txBox="1">
            <a:spLocks/>
          </p:cNvSpPr>
          <p:nvPr/>
        </p:nvSpPr>
        <p:spPr>
          <a:xfrm>
            <a:off x="4474575" y="4274468"/>
            <a:ext cx="3200400" cy="738664"/>
          </a:xfrm>
          <a:prstGeom prst="rect">
            <a:avLst/>
          </a:prstGeom>
          <a:noFill/>
        </p:spPr>
        <p:txBody>
          <a:bodyPr wrap="square" lIns="0" tIns="0" rIns="0" bIns="0" rtlCol="0">
            <a:noAutofit/>
          </a:bodyPr>
          <a:lstStyle>
            <a:defPPr>
              <a:defRPr lang="en-US"/>
            </a:defPPr>
            <a:lvl1pPr>
              <a:defRPr sz="4800" spc="-50">
                <a:ln w="3175">
                  <a:noFill/>
                </a:ln>
                <a:gradFill>
                  <a:gsLst>
                    <a:gs pos="91000">
                      <a:schemeClr val="accent2">
                        <a:lumMod val="75000"/>
                      </a:schemeClr>
                    </a:gs>
                    <a:gs pos="10000">
                      <a:srgbClr val="1CD278"/>
                    </a:gs>
                  </a:gsLst>
                  <a:lin ang="14400000" scaled="0"/>
                </a:gradFill>
                <a:latin typeface="Segoe UI Black" panose="020B0A02040204020203" pitchFamily="34" charset="0"/>
                <a:ea typeface="Segoe UI Black" panose="020B0A02040204020203" pitchFamily="34" charset="0"/>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80%</a:t>
            </a:r>
          </a:p>
        </p:txBody>
      </p:sp>
      <p:sp>
        <p:nvSpPr>
          <p:cNvPr id="12" name="Content Placeholder 7">
            <a:extLst>
              <a:ext uri="{FF2B5EF4-FFF2-40B4-BE49-F238E27FC236}">
                <a16:creationId xmlns:a16="http://schemas.microsoft.com/office/drawing/2014/main" id="{B9838C9B-D451-232C-451F-7804C7BCD072}"/>
              </a:ext>
            </a:extLst>
          </p:cNvPr>
          <p:cNvSpPr txBox="1">
            <a:spLocks/>
          </p:cNvSpPr>
          <p:nvPr/>
        </p:nvSpPr>
        <p:spPr>
          <a:xfrm>
            <a:off x="4501087" y="4937421"/>
            <a:ext cx="3200400" cy="8617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of </a:t>
            </a:r>
            <a:r>
              <a:rPr kumimoji="0" lang="en-US" sz="2000" b="1"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managers</a:t>
            </a: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do not think </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their companies are collecting feedback often enough.</a:t>
            </a:r>
          </a:p>
        </p:txBody>
      </p:sp>
      <p:sp>
        <p:nvSpPr>
          <p:cNvPr id="20" name="TextBox 19">
            <a:extLst>
              <a:ext uri="{FF2B5EF4-FFF2-40B4-BE49-F238E27FC236}">
                <a16:creationId xmlns:a16="http://schemas.microsoft.com/office/drawing/2014/main" id="{D8AF82AB-1AB4-C9E4-DB46-FC9448A4AA47}"/>
              </a:ext>
            </a:extLst>
          </p:cNvPr>
          <p:cNvSpPr txBox="1"/>
          <p:nvPr/>
        </p:nvSpPr>
        <p:spPr>
          <a:xfrm>
            <a:off x="9081693" y="2407633"/>
            <a:ext cx="1389830" cy="92333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What can I </a:t>
            </a:r>
            <a:b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br>
            <a:r>
              <a:rPr kumimoji="0" lang="en-US" sz="2000" b="1" i="0" u="none" strike="noStrike" kern="1200" cap="none" spc="0" normalizeH="0" baseline="0" noProof="0">
                <a:ln>
                  <a:noFill/>
                </a:ln>
                <a:solidFill>
                  <a:srgbClr val="8661C5">
                    <a:lumMod val="75000"/>
                  </a:srgbClr>
                </a:solidFill>
                <a:effectLst/>
                <a:uLnTx/>
                <a:uFillTx/>
                <a:latin typeface="Segoe UI Semibold"/>
                <a:ea typeface="+mn-ea"/>
                <a:cs typeface="+mn-cs"/>
              </a:rPr>
              <a:t>do with this feedback</a:t>
            </a:r>
            <a:r>
              <a:rPr kumimoji="0" lang="en-US" sz="1600" b="1" i="0" u="none" strike="noStrike" kern="1200" cap="none" spc="0" normalizeH="0" baseline="0" noProof="0">
                <a:ln>
                  <a:noFill/>
                </a:ln>
                <a:solidFill>
                  <a:srgbClr val="8661C5">
                    <a:lumMod val="75000"/>
                  </a:srgbClr>
                </a:solidFill>
                <a:effectLst/>
                <a:uLnTx/>
                <a:uFillTx/>
                <a:latin typeface="Segoe UI Semibold"/>
                <a:ea typeface="+mn-ea"/>
                <a:cs typeface="+mn-cs"/>
              </a:rPr>
              <a:t>. </a:t>
            </a:r>
          </a:p>
        </p:txBody>
      </p:sp>
      <p:sp>
        <p:nvSpPr>
          <p:cNvPr id="6" name="Content Placeholder 7">
            <a:extLst>
              <a:ext uri="{FF2B5EF4-FFF2-40B4-BE49-F238E27FC236}">
                <a16:creationId xmlns:a16="http://schemas.microsoft.com/office/drawing/2014/main" id="{6E6EF1D3-DDBB-ABA2-F2F6-0FFDA5BCC9AE}"/>
              </a:ext>
            </a:extLst>
          </p:cNvPr>
          <p:cNvSpPr txBox="1">
            <a:spLocks/>
          </p:cNvSpPr>
          <p:nvPr/>
        </p:nvSpPr>
        <p:spPr>
          <a:xfrm>
            <a:off x="8405008" y="4274468"/>
            <a:ext cx="3200400" cy="738664"/>
          </a:xfrm>
          <a:prstGeom prst="rect">
            <a:avLst/>
          </a:prstGeom>
          <a:noFill/>
        </p:spPr>
        <p:txBody>
          <a:bodyPr wrap="square" lIns="0" tIns="0" rIns="0" bIns="0" rtlCol="0">
            <a:noAutofit/>
          </a:bodyPr>
          <a:lstStyle>
            <a:defPPr>
              <a:defRPr lang="en-US"/>
            </a:defPPr>
            <a:lvl1pPr>
              <a:defRPr sz="4800" spc="-50">
                <a:ln w="3175">
                  <a:noFill/>
                </a:ln>
                <a:gradFill>
                  <a:gsLst>
                    <a:gs pos="91000">
                      <a:schemeClr val="accent2">
                        <a:lumMod val="75000"/>
                      </a:schemeClr>
                    </a:gs>
                    <a:gs pos="10000">
                      <a:srgbClr val="1CD278"/>
                    </a:gs>
                  </a:gsLst>
                  <a:lin ang="14400000" scaled="0"/>
                </a:gradFill>
                <a:latin typeface="Segoe UI Black" panose="020B0A02040204020203" pitchFamily="34" charset="0"/>
                <a:ea typeface="Segoe UI Black" panose="020B0A02040204020203" pitchFamily="34" charset="0"/>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91000">
                      <a:srgbClr val="8661C5">
                        <a:lumMod val="75000"/>
                      </a:srgbClr>
                    </a:gs>
                    <a:gs pos="10000">
                      <a:srgbClr val="8661C5"/>
                    </a:gs>
                  </a:gsLst>
                  <a:lin ang="14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t>75%</a:t>
            </a:r>
          </a:p>
        </p:txBody>
      </p:sp>
      <p:sp>
        <p:nvSpPr>
          <p:cNvPr id="16" name="Content Placeholder 7">
            <a:extLst>
              <a:ext uri="{FF2B5EF4-FFF2-40B4-BE49-F238E27FC236}">
                <a16:creationId xmlns:a16="http://schemas.microsoft.com/office/drawing/2014/main" id="{45F0B59B-A532-EB59-E67C-D9166B9740E9}"/>
              </a:ext>
            </a:extLst>
          </p:cNvPr>
          <p:cNvSpPr txBox="1">
            <a:spLocks/>
          </p:cNvSpPr>
          <p:nvPr/>
        </p:nvSpPr>
        <p:spPr>
          <a:xfrm>
            <a:off x="8405008" y="4953463"/>
            <a:ext cx="3200400" cy="8617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of </a:t>
            </a: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business decision makers </a:t>
            </a: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do not think the collected feedback is actionable enough.</a:t>
            </a:r>
          </a:p>
        </p:txBody>
      </p:sp>
      <p:sp>
        <p:nvSpPr>
          <p:cNvPr id="18" name="TextBox 17">
            <a:extLst>
              <a:ext uri="{FF2B5EF4-FFF2-40B4-BE49-F238E27FC236}">
                <a16:creationId xmlns:a16="http://schemas.microsoft.com/office/drawing/2014/main" id="{9633DDC9-B54D-5895-8ABC-99A8D5A069B7}"/>
              </a:ext>
            </a:extLst>
          </p:cNvPr>
          <p:cNvSpPr txBox="1"/>
          <p:nvPr/>
        </p:nvSpPr>
        <p:spPr>
          <a:xfrm>
            <a:off x="584200" y="6269038"/>
            <a:ext cx="11022583" cy="588962"/>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hlinkClick r:id="rId6"/>
              </a:rPr>
              <a:t>2022, Microsoft Work Trends Index</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85436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656D9D1-F1EB-6822-F9B7-88DEE17273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0103" y="5186231"/>
            <a:ext cx="228600" cy="228600"/>
          </a:xfrm>
          <a:prstGeom prst="rect">
            <a:avLst/>
          </a:prstGeom>
        </p:spPr>
      </p:pic>
      <p:pic>
        <p:nvPicPr>
          <p:cNvPr id="6" name="Graphic 5">
            <a:extLst>
              <a:ext uri="{FF2B5EF4-FFF2-40B4-BE49-F238E27FC236}">
                <a16:creationId xmlns:a16="http://schemas.microsoft.com/office/drawing/2014/main" id="{A71EA39D-DF74-2545-65B1-87BF91731D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6223" y="5186231"/>
            <a:ext cx="228600" cy="228600"/>
          </a:xfrm>
          <a:prstGeom prst="rect">
            <a:avLst/>
          </a:prstGeom>
        </p:spPr>
      </p:pic>
      <p:pic>
        <p:nvPicPr>
          <p:cNvPr id="7" name="Graphic 6">
            <a:extLst>
              <a:ext uri="{FF2B5EF4-FFF2-40B4-BE49-F238E27FC236}">
                <a16:creationId xmlns:a16="http://schemas.microsoft.com/office/drawing/2014/main" id="{3DCA5412-F476-A268-1332-5149F437A56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86354" y="5187828"/>
            <a:ext cx="227003" cy="227003"/>
          </a:xfrm>
          <a:prstGeom prst="rect">
            <a:avLst/>
          </a:prstGeom>
        </p:spPr>
      </p:pic>
      <p:sp>
        <p:nvSpPr>
          <p:cNvPr id="9" name="Left Bracket 8">
            <a:extLst>
              <a:ext uri="{FF2B5EF4-FFF2-40B4-BE49-F238E27FC236}">
                <a16:creationId xmlns:a16="http://schemas.microsoft.com/office/drawing/2014/main" id="{1DD10C2A-1DDB-32B0-CCC7-50831F977F89}"/>
              </a:ext>
              <a:ext uri="{C183D7F6-B498-43B3-948B-1728B52AA6E4}">
                <adec:decorative xmlns:adec="http://schemas.microsoft.com/office/drawing/2017/decorative" val="1"/>
              </a:ext>
            </a:extLst>
          </p:cNvPr>
          <p:cNvSpPr/>
          <p:nvPr/>
        </p:nvSpPr>
        <p:spPr>
          <a:xfrm rot="16200000">
            <a:off x="8356655" y="750268"/>
            <a:ext cx="224319" cy="6269846"/>
          </a:xfrm>
          <a:prstGeom prst="leftBracket">
            <a:avLst>
              <a:gd name="adj" fmla="val 100262"/>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17CEDFA0-0318-02AE-F520-B7A9D893620F}"/>
              </a:ext>
              <a:ext uri="{C183D7F6-B498-43B3-948B-1728B52AA6E4}">
                <adec:decorative xmlns:adec="http://schemas.microsoft.com/office/drawing/2017/decorative" val="1"/>
              </a:ext>
            </a:extLst>
          </p:cNvPr>
          <p:cNvSpPr/>
          <p:nvPr/>
        </p:nvSpPr>
        <p:spPr bwMode="auto">
          <a:xfrm>
            <a:off x="8247662" y="3782154"/>
            <a:ext cx="442304" cy="44230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itle 1">
            <a:extLst>
              <a:ext uri="{FF2B5EF4-FFF2-40B4-BE49-F238E27FC236}">
                <a16:creationId xmlns:a16="http://schemas.microsoft.com/office/drawing/2014/main" id="{2D689F71-FC34-DB6E-47CD-E1D7409D11BB}"/>
              </a:ext>
            </a:extLst>
          </p:cNvPr>
          <p:cNvSpPr txBox="1">
            <a:spLocks noGrp="1"/>
          </p:cNvSpPr>
          <p:nvPr>
            <p:ph type="title" idx="4294967295"/>
          </p:nvPr>
        </p:nvSpPr>
        <p:spPr>
          <a:xfrm>
            <a:off x="5333890" y="534799"/>
            <a:ext cx="6269847" cy="10618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ts val="0"/>
              </a:spcBef>
              <a:spcAft>
                <a:spcPts val="600"/>
              </a:spcAft>
              <a:buClr>
                <a:srgbClr val="225B62"/>
              </a:buClr>
              <a:buSzPct val="80000"/>
              <a:buFontTx/>
              <a:buNone/>
              <a:tabLst/>
              <a:defRPr/>
            </a:pPr>
            <a:r>
              <a:rPr kumimoji="0" lang="en-US" sz="1600" b="0" i="0" u="none" strike="noStrike" kern="1200" cap="none" spc="0" normalizeH="0" baseline="0" noProof="0">
                <a:ln>
                  <a:noFill/>
                </a:ln>
                <a:gradFill flip="none">
                  <a:gsLst>
                    <a:gs pos="0">
                      <a:srgbClr val="0078D4"/>
                    </a:gs>
                    <a:gs pos="100000">
                      <a:srgbClr val="2A446F"/>
                    </a:gs>
                  </a:gsLst>
                  <a:lin ang="2700000" scaled="1"/>
                  <a:tileRect/>
                </a:gradFill>
                <a:effectLst/>
                <a:uLnTx/>
                <a:uFillTx/>
                <a:latin typeface="Segoe Sans Display Semibold"/>
                <a:cs typeface="Segoe Sans Display Semibold"/>
              </a:rPr>
              <a:t>Viva for Measurement</a:t>
            </a:r>
          </a:p>
          <a:p>
            <a:pPr defTabSz="914367">
              <a:spcBef>
                <a:spcPts val="0"/>
              </a:spcBef>
              <a:defRPr/>
            </a:pPr>
            <a:r>
              <a:rPr kumimoji="0" lang="en-US" sz="2400" b="0" i="0" u="none" strike="noStrike" kern="1200" cap="none" spc="0" normalizeH="0" baseline="0" noProof="0">
                <a:ln>
                  <a:noFill/>
                </a:ln>
                <a:solidFill>
                  <a:srgbClr val="0078D4"/>
                </a:solidFill>
                <a:effectLst/>
                <a:uLnTx/>
                <a:uFillTx/>
                <a:latin typeface="Segoe Sans Display"/>
                <a:cs typeface="Segoe Sans Display"/>
              </a:rPr>
              <a:t>Workplace analytics</a:t>
            </a:r>
            <a:r>
              <a:rPr lang="en-US" sz="2400" spc="0">
                <a:ln>
                  <a:noFill/>
                </a:ln>
                <a:solidFill>
                  <a:srgbClr val="0078D4"/>
                </a:solidFill>
                <a:latin typeface="Segoe Sans Display"/>
                <a:cs typeface="Segoe Sans Display"/>
              </a:rPr>
              <a:t> and employee</a:t>
            </a:r>
            <a:r>
              <a:rPr kumimoji="0" lang="en-US" sz="2400" b="0" i="0" u="none" strike="noStrike" kern="1200" cap="none" spc="0" normalizeH="0" baseline="0" noProof="0">
                <a:ln>
                  <a:noFill/>
                </a:ln>
                <a:solidFill>
                  <a:srgbClr val="0078D4"/>
                </a:solidFill>
                <a:effectLst/>
                <a:uLnTx/>
                <a:uFillTx/>
                <a:latin typeface="Segoe Sans Display"/>
                <a:cs typeface="Segoe Sans Display"/>
              </a:rPr>
              <a:t> </a:t>
            </a:r>
            <a:r>
              <a:rPr lang="en-US" sz="2400" spc="0">
                <a:ln>
                  <a:noFill/>
                </a:ln>
                <a:solidFill>
                  <a:srgbClr val="0078D4"/>
                </a:solidFill>
                <a:latin typeface="Segoe Sans Display"/>
                <a:cs typeface="Segoe Sans Display"/>
              </a:rPr>
              <a:t>feedback  </a:t>
            </a:r>
            <a:r>
              <a:rPr kumimoji="0" lang="en-US" sz="2400" b="0" i="0" u="none" strike="noStrike" kern="1200" cap="none" spc="0" normalizeH="0" baseline="0" noProof="0">
                <a:ln>
                  <a:noFill/>
                </a:ln>
                <a:solidFill>
                  <a:srgbClr val="0078D4"/>
                </a:solidFill>
                <a:effectLst/>
                <a:uLnTx/>
                <a:uFillTx/>
                <a:latin typeface="Segoe Sans Display"/>
                <a:cs typeface="Segoe Sans Display"/>
              </a:rPr>
              <a:t>to improve how work gets done</a:t>
            </a:r>
            <a:endParaRPr kumimoji="0" lang="en-US" sz="24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endParaRPr>
          </a:p>
        </p:txBody>
      </p:sp>
      <p:pic>
        <p:nvPicPr>
          <p:cNvPr id="13" name="Picture 12" descr="Image of a man smiling walking up a staircase holding a laptop">
            <a:extLst>
              <a:ext uri="{FF2B5EF4-FFF2-40B4-BE49-F238E27FC236}">
                <a16:creationId xmlns:a16="http://schemas.microsoft.com/office/drawing/2014/main" id="{46128590-F38F-A620-F7D6-A859FAAF281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87194" y="587051"/>
            <a:ext cx="4114799" cy="5055363"/>
          </a:xfrm>
          <a:custGeom>
            <a:avLst/>
            <a:gdLst>
              <a:gd name="connsiteX0" fmla="*/ 0 w 4114799"/>
              <a:gd name="connsiteY0" fmla="*/ 0 h 5055363"/>
              <a:gd name="connsiteX1" fmla="*/ 4114799 w 4114799"/>
              <a:gd name="connsiteY1" fmla="*/ 0 h 5055363"/>
              <a:gd name="connsiteX2" fmla="*/ 4114799 w 4114799"/>
              <a:gd name="connsiteY2" fmla="*/ 5055363 h 5055363"/>
              <a:gd name="connsiteX3" fmla="*/ 0 w 4114799"/>
              <a:gd name="connsiteY3" fmla="*/ 5055363 h 5055363"/>
            </a:gdLst>
            <a:ahLst/>
            <a:cxnLst>
              <a:cxn ang="0">
                <a:pos x="connsiteX0" y="connsiteY0"/>
              </a:cxn>
              <a:cxn ang="0">
                <a:pos x="connsiteX1" y="connsiteY1"/>
              </a:cxn>
              <a:cxn ang="0">
                <a:pos x="connsiteX2" y="connsiteY2"/>
              </a:cxn>
              <a:cxn ang="0">
                <a:pos x="connsiteX3" y="connsiteY3"/>
              </a:cxn>
            </a:cxnLst>
            <a:rect l="l" t="t" r="r" b="b"/>
            <a:pathLst>
              <a:path w="4114799" h="5055363">
                <a:moveTo>
                  <a:pt x="0" y="0"/>
                </a:moveTo>
                <a:lnTo>
                  <a:pt x="4114799" y="0"/>
                </a:lnTo>
                <a:lnTo>
                  <a:pt x="4114799" y="5055363"/>
                </a:lnTo>
                <a:lnTo>
                  <a:pt x="0" y="5055363"/>
                </a:lnTo>
                <a:close/>
              </a:path>
            </a:pathLst>
          </a:custGeom>
        </p:spPr>
      </p:pic>
      <p:sp>
        <p:nvSpPr>
          <p:cNvPr id="14" name="Rectangle: Rounded Corners 13">
            <a:extLst>
              <a:ext uri="{FF2B5EF4-FFF2-40B4-BE49-F238E27FC236}">
                <a16:creationId xmlns:a16="http://schemas.microsoft.com/office/drawing/2014/main" id="{EDCB268A-51D3-4677-0817-7A5BD6E2C951}"/>
              </a:ext>
            </a:extLst>
          </p:cNvPr>
          <p:cNvSpPr/>
          <p:nvPr/>
        </p:nvSpPr>
        <p:spPr bwMode="auto">
          <a:xfrm>
            <a:off x="5333890" y="2086315"/>
            <a:ext cx="2050422" cy="1490472"/>
          </a:xfrm>
          <a:prstGeom prst="roundRect">
            <a:avLst>
              <a:gd name="adj" fmla="val 640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chemeClr val="tx1"/>
                </a:solidFill>
                <a:ea typeface="Segoe UI" pitchFamily="34" charset="0"/>
                <a:cs typeface="Segoe UI" pitchFamily="34" charset="0"/>
              </a:rPr>
              <a:t>Behavioral and collaboration analytics</a:t>
            </a:r>
          </a:p>
        </p:txBody>
      </p:sp>
      <p:sp>
        <p:nvSpPr>
          <p:cNvPr id="15" name="Rectangle: Rounded Corners 14">
            <a:extLst>
              <a:ext uri="{FF2B5EF4-FFF2-40B4-BE49-F238E27FC236}">
                <a16:creationId xmlns:a16="http://schemas.microsoft.com/office/drawing/2014/main" id="{28F087E7-4E37-B335-464F-7F44C5C1C73B}"/>
              </a:ext>
            </a:extLst>
          </p:cNvPr>
          <p:cNvSpPr/>
          <p:nvPr/>
        </p:nvSpPr>
        <p:spPr bwMode="auto">
          <a:xfrm>
            <a:off x="7494836" y="2082406"/>
            <a:ext cx="1973457" cy="1490472"/>
          </a:xfrm>
          <a:prstGeom prst="roundRect">
            <a:avLst>
              <a:gd name="adj" fmla="val 640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chemeClr val="tx1"/>
                </a:solidFill>
                <a:cs typeface="Segoe UI" pitchFamily="34" charset="0"/>
              </a:rPr>
              <a:t>Pre-built reports and custom analysis</a:t>
            </a:r>
          </a:p>
        </p:txBody>
      </p:sp>
      <p:sp>
        <p:nvSpPr>
          <p:cNvPr id="16" name="Rectangle: Rounded Corners 15">
            <a:extLst>
              <a:ext uri="{FF2B5EF4-FFF2-40B4-BE49-F238E27FC236}">
                <a16:creationId xmlns:a16="http://schemas.microsoft.com/office/drawing/2014/main" id="{D0705B22-D14A-0166-AA51-8E3EEEEA41B8}"/>
              </a:ext>
            </a:extLst>
          </p:cNvPr>
          <p:cNvSpPr/>
          <p:nvPr/>
        </p:nvSpPr>
        <p:spPr bwMode="auto">
          <a:xfrm>
            <a:off x="9578817" y="2099720"/>
            <a:ext cx="2050422" cy="1490472"/>
          </a:xfrm>
          <a:prstGeom prst="roundRect">
            <a:avLst>
              <a:gd name="adj" fmla="val 640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chemeClr val="tx1"/>
                </a:solidFill>
                <a:cs typeface="Segoe UI" pitchFamily="34" charset="0"/>
              </a:rPr>
              <a:t>Employee surveys and action taking</a:t>
            </a:r>
          </a:p>
        </p:txBody>
      </p:sp>
      <p:pic>
        <p:nvPicPr>
          <p:cNvPr id="29" name="Graphic 28" descr="Copilot logo">
            <a:extLst>
              <a:ext uri="{FF2B5EF4-FFF2-40B4-BE49-F238E27FC236}">
                <a16:creationId xmlns:a16="http://schemas.microsoft.com/office/drawing/2014/main" id="{12288462-2F51-15D0-9131-45F19612CF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4846" y="3879338"/>
            <a:ext cx="247936" cy="247936"/>
          </a:xfrm>
          <a:prstGeom prst="rect">
            <a:avLst/>
          </a:prstGeom>
        </p:spPr>
      </p:pic>
      <p:sp>
        <p:nvSpPr>
          <p:cNvPr id="30" name="Isosceles Triangle 29" descr="An arrow pointing downwards">
            <a:extLst>
              <a:ext uri="{FF2B5EF4-FFF2-40B4-BE49-F238E27FC236}">
                <a16:creationId xmlns:a16="http://schemas.microsoft.com/office/drawing/2014/main" id="{995AF282-F628-4C50-BFA3-7A13C2257B65}"/>
              </a:ext>
            </a:extLst>
          </p:cNvPr>
          <p:cNvSpPr/>
          <p:nvPr/>
        </p:nvSpPr>
        <p:spPr bwMode="auto">
          <a:xfrm rot="10800000">
            <a:off x="8398301" y="4201413"/>
            <a:ext cx="141027" cy="12157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01E15E96-5400-BE77-1FE9-F25D568BAD66}"/>
              </a:ext>
            </a:extLst>
          </p:cNvPr>
          <p:cNvSpPr txBox="1"/>
          <p:nvPr/>
        </p:nvSpPr>
        <p:spPr>
          <a:xfrm>
            <a:off x="6812110" y="4383163"/>
            <a:ext cx="3313408" cy="492443"/>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Segoe UI" pitchFamily="34" charset="0"/>
                <a:cs typeface="Segoe Sans Display Semibold" pitchFamily="2" charset="0"/>
              </a:rPr>
              <a:t>Copilot impact on productivity, engagement and business value</a:t>
            </a:r>
          </a:p>
        </p:txBody>
      </p:sp>
      <p:sp>
        <p:nvSpPr>
          <p:cNvPr id="32" name="TextBox 31">
            <a:extLst>
              <a:ext uri="{FF2B5EF4-FFF2-40B4-BE49-F238E27FC236}">
                <a16:creationId xmlns:a16="http://schemas.microsoft.com/office/drawing/2014/main" id="{F26C1319-06EF-20E0-A2A2-5556E08E4D18}"/>
              </a:ext>
            </a:extLst>
          </p:cNvPr>
          <p:cNvSpPr txBox="1"/>
          <p:nvPr/>
        </p:nvSpPr>
        <p:spPr>
          <a:xfrm>
            <a:off x="7229561" y="5488526"/>
            <a:ext cx="740587"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Viva Insights</a:t>
            </a:r>
          </a:p>
        </p:txBody>
      </p:sp>
      <p:sp>
        <p:nvSpPr>
          <p:cNvPr id="33" name="TextBox 32">
            <a:extLst>
              <a:ext uri="{FF2B5EF4-FFF2-40B4-BE49-F238E27FC236}">
                <a16:creationId xmlns:a16="http://schemas.microsoft.com/office/drawing/2014/main" id="{22BCC34A-5AE1-AAB4-F86E-FC54F86688A4}"/>
              </a:ext>
            </a:extLst>
          </p:cNvPr>
          <p:cNvSpPr txBox="1"/>
          <p:nvPr/>
        </p:nvSpPr>
        <p:spPr>
          <a:xfrm>
            <a:off x="8244681" y="5488526"/>
            <a:ext cx="557845"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Viva Glint</a:t>
            </a:r>
          </a:p>
        </p:txBody>
      </p:sp>
      <p:sp>
        <p:nvSpPr>
          <p:cNvPr id="34" name="TextBox 33">
            <a:extLst>
              <a:ext uri="{FF2B5EF4-FFF2-40B4-BE49-F238E27FC236}">
                <a16:creationId xmlns:a16="http://schemas.microsoft.com/office/drawing/2014/main" id="{F5D7BD85-C479-5B28-BBDC-0E30DEF79982}"/>
              </a:ext>
            </a:extLst>
          </p:cNvPr>
          <p:cNvSpPr txBox="1"/>
          <p:nvPr/>
        </p:nvSpPr>
        <p:spPr>
          <a:xfrm>
            <a:off x="9127971" y="5488526"/>
            <a:ext cx="586699" cy="15388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Viva Pulse</a:t>
            </a:r>
          </a:p>
        </p:txBody>
      </p:sp>
    </p:spTree>
    <p:extLst>
      <p:ext uri="{BB962C8B-B14F-4D97-AF65-F5344CB8AC3E}">
        <p14:creationId xmlns:p14="http://schemas.microsoft.com/office/powerpoint/2010/main" val="301188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C68DB-D103-9670-7D16-E8F232406905}"/>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6D236790-96AF-403D-7BD2-07E053DE1F33}"/>
              </a:ext>
              <a:ext uri="{C183D7F6-B498-43B3-948B-1728B52AA6E4}">
                <adec:decorative xmlns:adec="http://schemas.microsoft.com/office/drawing/2017/decorative" val="1"/>
              </a:ext>
            </a:extLst>
          </p:cNvPr>
          <p:cNvSpPr/>
          <p:nvPr/>
        </p:nvSpPr>
        <p:spPr bwMode="auto">
          <a:xfrm>
            <a:off x="713676"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Rectangle 51">
            <a:extLst>
              <a:ext uri="{FF2B5EF4-FFF2-40B4-BE49-F238E27FC236}">
                <a16:creationId xmlns:a16="http://schemas.microsoft.com/office/drawing/2014/main" id="{DA3196E2-5236-2E24-A1B6-03B5FF9385D5}"/>
              </a:ext>
              <a:ext uri="{C183D7F6-B498-43B3-948B-1728B52AA6E4}">
                <adec:decorative xmlns:adec="http://schemas.microsoft.com/office/drawing/2017/decorative" val="1"/>
              </a:ext>
            </a:extLst>
          </p:cNvPr>
          <p:cNvSpPr/>
          <p:nvPr/>
        </p:nvSpPr>
        <p:spPr bwMode="auto">
          <a:xfrm>
            <a:off x="4537414"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32D3CB53-9744-4826-3133-2C5FAB200AC0}"/>
              </a:ext>
              <a:ext uri="{C183D7F6-B498-43B3-948B-1728B52AA6E4}">
                <adec:decorative xmlns:adec="http://schemas.microsoft.com/office/drawing/2017/decorative" val="1"/>
              </a:ext>
            </a:extLst>
          </p:cNvPr>
          <p:cNvSpPr/>
          <p:nvPr/>
        </p:nvSpPr>
        <p:spPr bwMode="auto">
          <a:xfrm>
            <a:off x="8250698" y="2698486"/>
            <a:ext cx="3017519" cy="2590875"/>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C58A70EA-2CCF-6446-F8DE-36482A54259F}"/>
              </a:ext>
              <a:ext uri="{C183D7F6-B498-43B3-948B-1728B52AA6E4}">
                <adec:decorative xmlns:adec="http://schemas.microsoft.com/office/drawing/2017/decorative" val="1"/>
              </a:ext>
            </a:extLst>
          </p:cNvPr>
          <p:cNvCxnSpPr>
            <a:cxnSpLocks/>
          </p:cNvCxnSpPr>
          <p:nvPr/>
        </p:nvCxnSpPr>
        <p:spPr>
          <a:xfrm>
            <a:off x="410224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747688-AAD7-DB66-891E-66954F34E121}"/>
              </a:ext>
              <a:ext uri="{C183D7F6-B498-43B3-948B-1728B52AA6E4}">
                <adec:decorative xmlns:adec="http://schemas.microsoft.com/office/drawing/2017/decorative" val="1"/>
              </a:ext>
            </a:extLst>
          </p:cNvPr>
          <p:cNvCxnSpPr>
            <a:cxnSpLocks/>
          </p:cNvCxnSpPr>
          <p:nvPr/>
        </p:nvCxnSpPr>
        <p:spPr>
          <a:xfrm>
            <a:off x="7865515" y="1864891"/>
            <a:ext cx="0" cy="411480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6">
            <a:extLst>
              <a:ext uri="{FF2B5EF4-FFF2-40B4-BE49-F238E27FC236}">
                <a16:creationId xmlns:a16="http://schemas.microsoft.com/office/drawing/2014/main" id="{8D913FE1-66FF-4058-3590-44DDD71672AC}"/>
              </a:ext>
            </a:extLst>
          </p:cNvPr>
          <p:cNvSpPr txBox="1">
            <a:spLocks noGrp="1"/>
          </p:cNvSpPr>
          <p:nvPr>
            <p:ph type="title" idx="4294967295"/>
          </p:nvPr>
        </p:nvSpPr>
        <p:spPr>
          <a:xfrm>
            <a:off x="581725" y="457200"/>
            <a:ext cx="110154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0">
                      <a:srgbClr val="0078D4"/>
                    </a:gs>
                    <a:gs pos="100000">
                      <a:srgbClr val="2A446F"/>
                    </a:gs>
                  </a:gsLst>
                  <a:lin ang="2700000" scaled="1"/>
                </a:gradFill>
                <a:effectLst/>
                <a:uLnTx/>
                <a:uFillTx/>
                <a:latin typeface="Segoe Sans Display Semibold" pitchFamily="2" charset="0"/>
                <a:ea typeface="+mn-ea"/>
                <a:cs typeface="Segoe Sans Display Semibold" pitchFamily="2" charset="0"/>
              </a:rPr>
              <a:t>Workplace Analytics &amp; Feedback in Microsoft Viva</a:t>
            </a:r>
            <a:endParaRPr kumimoji="0" lang="en-US" sz="2800" b="0" i="0" u="none" strike="noStrike" kern="1200" cap="none" spc="0" normalizeH="0" baseline="0" noProof="0">
              <a:ln>
                <a:noFill/>
              </a:ln>
              <a:gradFill flip="none" rotWithShape="1">
                <a:gsLst>
                  <a:gs pos="0">
                    <a:srgbClr val="0078D4"/>
                  </a:gs>
                  <a:gs pos="100000">
                    <a:srgbClr val="2A446F"/>
                  </a:gs>
                </a:gsLst>
                <a:lin ang="2700000" scaled="1"/>
                <a:tileRect/>
              </a:gradFill>
              <a:effectLst/>
              <a:uLnTx/>
              <a:uFillTx/>
              <a:latin typeface="Segoe Sans Display Semibold" pitchFamily="2" charset="0"/>
              <a:ea typeface="+mn-ea"/>
              <a:cs typeface="Segoe Sans Display Semibold" pitchFamily="2" charset="0"/>
            </a:endParaRPr>
          </a:p>
        </p:txBody>
      </p:sp>
      <p:sp>
        <p:nvSpPr>
          <p:cNvPr id="37" name="object 11">
            <a:extLst>
              <a:ext uri="{FF2B5EF4-FFF2-40B4-BE49-F238E27FC236}">
                <a16:creationId xmlns:a16="http://schemas.microsoft.com/office/drawing/2014/main" id="{93A0A1F0-68CB-CFD5-8743-007F5189F0AC}"/>
              </a:ext>
            </a:extLst>
          </p:cNvPr>
          <p:cNvSpPr txBox="1"/>
          <p:nvPr/>
        </p:nvSpPr>
        <p:spPr>
          <a:xfrm>
            <a:off x="712572" y="1768391"/>
            <a:ext cx="3143713"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work is being done</a:t>
            </a:r>
          </a:p>
        </p:txBody>
      </p:sp>
      <p:sp>
        <p:nvSpPr>
          <p:cNvPr id="40" name="object 11">
            <a:extLst>
              <a:ext uri="{FF2B5EF4-FFF2-40B4-BE49-F238E27FC236}">
                <a16:creationId xmlns:a16="http://schemas.microsoft.com/office/drawing/2014/main" id="{F1981728-91BD-0FA0-0AAD-27A301F247DB}"/>
              </a:ext>
            </a:extLst>
          </p:cNvPr>
          <p:cNvSpPr txBox="1"/>
          <p:nvPr/>
        </p:nvSpPr>
        <p:spPr>
          <a:xfrm>
            <a:off x="713676" y="2045903"/>
            <a:ext cx="3142610"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Gain privacy-protected visibility into workplace patterns</a:t>
            </a:r>
          </a:p>
        </p:txBody>
      </p:sp>
      <p:pic>
        <p:nvPicPr>
          <p:cNvPr id="6" name="Picture 5" descr="Screenshot of a dashboard displaying the status of organizations where employees are meeting their managers throughout the week.. The page displays the average time taken by each person last week and average hours taken by per person last week for peer organizations. The data for hours people meeting with their manager each week and 1:1 meetings by organization is represented through graphs and charts.">
            <a:extLst>
              <a:ext uri="{FF2B5EF4-FFF2-40B4-BE49-F238E27FC236}">
                <a16:creationId xmlns:a16="http://schemas.microsoft.com/office/drawing/2014/main" id="{001A66E6-CC09-E946-1796-E028460EEB11}"/>
              </a:ext>
            </a:extLst>
          </p:cNvPr>
          <p:cNvPicPr>
            <a:picLocks noChangeAspect="1"/>
          </p:cNvPicPr>
          <p:nvPr/>
        </p:nvPicPr>
        <p:blipFill rotWithShape="1">
          <a:blip r:embed="rId3">
            <a:extLst>
              <a:ext uri="{28A0092B-C50C-407E-A947-70E740481C1C}">
                <a14:useLocalDpi xmlns:a14="http://schemas.microsoft.com/office/drawing/2010/main" val="0"/>
              </a:ext>
            </a:extLst>
          </a:blip>
          <a:srcRect l="1719" t="2007" r="485" b="60725"/>
          <a:stretch/>
        </p:blipFill>
        <p:spPr>
          <a:xfrm>
            <a:off x="713678" y="2701339"/>
            <a:ext cx="3017520" cy="2589637"/>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sp>
        <p:nvSpPr>
          <p:cNvPr id="15" name="object 11">
            <a:extLst>
              <a:ext uri="{FF2B5EF4-FFF2-40B4-BE49-F238E27FC236}">
                <a16:creationId xmlns:a16="http://schemas.microsoft.com/office/drawing/2014/main" id="{4011D349-B271-7617-5EAD-F39227324A2A}"/>
              </a:ext>
            </a:extLst>
          </p:cNvPr>
          <p:cNvSpPr txBox="1"/>
          <p:nvPr/>
        </p:nvSpPr>
        <p:spPr>
          <a:xfrm>
            <a:off x="4587157" y="1726135"/>
            <a:ext cx="2966305"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How employees feel</a:t>
            </a:r>
            <a:endPar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6" name="object 11">
            <a:extLst>
              <a:ext uri="{FF2B5EF4-FFF2-40B4-BE49-F238E27FC236}">
                <a16:creationId xmlns:a16="http://schemas.microsoft.com/office/drawing/2014/main" id="{8371BA5F-4BD5-BCB7-9C70-266E6E02EDB6}"/>
              </a:ext>
            </a:extLst>
          </p:cNvPr>
          <p:cNvSpPr txBox="1"/>
          <p:nvPr/>
        </p:nvSpPr>
        <p:spPr>
          <a:xfrm>
            <a:off x="4587157" y="2003647"/>
            <a:ext cx="2967773"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Capture the voice of the employee across the organization</a:t>
            </a:r>
          </a:p>
        </p:txBody>
      </p:sp>
      <p:pic>
        <p:nvPicPr>
          <p:cNvPr id="7" name="Picture 6" descr="Screenshot of a user interface for an employee feedback platform called Viva Glint with options like survey participation, key outcomes, Charts including score over time , score in comparison and favourability">
            <a:extLst>
              <a:ext uri="{FF2B5EF4-FFF2-40B4-BE49-F238E27FC236}">
                <a16:creationId xmlns:a16="http://schemas.microsoft.com/office/drawing/2014/main" id="{F3E075F5-1D48-FF92-641B-4961B8770301}"/>
              </a:ext>
            </a:extLst>
          </p:cNvPr>
          <p:cNvPicPr>
            <a:picLocks noChangeAspect="1"/>
          </p:cNvPicPr>
          <p:nvPr/>
        </p:nvPicPr>
        <p:blipFill>
          <a:blip r:embed="rId4">
            <a:extLst>
              <a:ext uri="{28A0092B-C50C-407E-A947-70E740481C1C}">
                <a14:useLocalDpi xmlns:a14="http://schemas.microsoft.com/office/drawing/2010/main" val="0"/>
              </a:ext>
            </a:extLst>
          </a:blip>
          <a:srcRect t="377" b="377"/>
          <a:stretch/>
        </p:blipFill>
        <p:spPr>
          <a:xfrm>
            <a:off x="4537414" y="2698486"/>
            <a:ext cx="3017520" cy="2590876"/>
          </a:xfrm>
          <a:prstGeom prst="rect">
            <a:avLst/>
          </a:prstGeom>
          <a:ln w="127000">
            <a:gradFill>
              <a:gsLst>
                <a:gs pos="0">
                  <a:schemeClr val="bg1">
                    <a:alpha val="95000"/>
                  </a:schemeClr>
                </a:gs>
                <a:gs pos="100000">
                  <a:srgbClr val="F2F2F2">
                    <a:alpha val="95000"/>
                  </a:srgbClr>
                </a:gs>
              </a:gsLst>
              <a:lin ang="2700000" scaled="0"/>
            </a:gradFill>
          </a:ln>
          <a:effectLst>
            <a:outerShdw blurRad="127000" dist="63500" dir="2700000" algn="ctr" rotWithShape="0">
              <a:srgbClr val="000000">
                <a:alpha val="25000"/>
              </a:srgbClr>
            </a:outerShdw>
          </a:effectLst>
        </p:spPr>
      </p:pic>
      <p:sp>
        <p:nvSpPr>
          <p:cNvPr id="47" name="object 11">
            <a:extLst>
              <a:ext uri="{FF2B5EF4-FFF2-40B4-BE49-F238E27FC236}">
                <a16:creationId xmlns:a16="http://schemas.microsoft.com/office/drawing/2014/main" id="{46009F9F-CE8C-9A65-2D3E-EC69457F78AF}"/>
              </a:ext>
            </a:extLst>
          </p:cNvPr>
          <p:cNvSpPr txBox="1"/>
          <p:nvPr/>
        </p:nvSpPr>
        <p:spPr>
          <a:xfrm>
            <a:off x="8284333" y="1721131"/>
            <a:ext cx="2971571" cy="277512"/>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Flexible feedback</a:t>
            </a:r>
          </a:p>
        </p:txBody>
      </p:sp>
      <p:sp>
        <p:nvSpPr>
          <p:cNvPr id="48" name="object 11">
            <a:extLst>
              <a:ext uri="{FF2B5EF4-FFF2-40B4-BE49-F238E27FC236}">
                <a16:creationId xmlns:a16="http://schemas.microsoft.com/office/drawing/2014/main" id="{7F000E83-9A74-DC65-1FDF-C2EEE37ED7AD}"/>
              </a:ext>
            </a:extLst>
          </p:cNvPr>
          <p:cNvSpPr txBox="1"/>
          <p:nvPr/>
        </p:nvSpPr>
        <p:spPr>
          <a:xfrm>
            <a:off x="8284334" y="1998643"/>
            <a:ext cx="2971571" cy="384721"/>
          </a:xfrm>
          <a:prstGeom prst="rect">
            <a:avLst/>
          </a:prstGeom>
        </p:spPr>
        <p:txBody>
          <a:bodyPr vert="horz" wrap="square" lIns="0" tIns="15240" rIns="0" bIns="0" rtlCol="0">
            <a:spAutoFit/>
          </a:bodyPr>
          <a:lstStyle>
            <a:defPPr>
              <a:defRPr kern="0"/>
            </a:defPPr>
          </a:lstStyle>
          <a:p>
            <a:pPr marL="0" marR="0" lvl="0" indent="0" defTabSz="914367"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Empower leaders and departments to solicit feedback for specific needs and use cases</a:t>
            </a:r>
          </a:p>
        </p:txBody>
      </p:sp>
      <p:pic>
        <p:nvPicPr>
          <p:cNvPr id="11" name="Picture 10" descr="Screenshot of a user interface for employee feedback platform called Viva Pulse where in the Home tab the unplanned collaboration September 2023 is being highlighted with Survey participation and all rating questions">
            <a:extLst>
              <a:ext uri="{FF2B5EF4-FFF2-40B4-BE49-F238E27FC236}">
                <a16:creationId xmlns:a16="http://schemas.microsoft.com/office/drawing/2014/main" id="{EC198AF0-7B1B-C18B-831A-7B57DB74B1D7}"/>
              </a:ext>
            </a:extLst>
          </p:cNvPr>
          <p:cNvPicPr>
            <a:picLocks noChangeAspect="1"/>
          </p:cNvPicPr>
          <p:nvPr/>
        </p:nvPicPr>
        <p:blipFill rotWithShape="1">
          <a:blip r:embed="rId5">
            <a:extLst>
              <a:ext uri="{28A0092B-C50C-407E-A947-70E740481C1C}">
                <a14:useLocalDpi xmlns:a14="http://schemas.microsoft.com/office/drawing/2010/main" val="0"/>
              </a:ext>
            </a:extLst>
          </a:blip>
          <a:srcRect l="3588" t="6525" r="37607" b="3915"/>
          <a:stretch/>
        </p:blipFill>
        <p:spPr>
          <a:xfrm>
            <a:off x="8238390" y="2701340"/>
            <a:ext cx="3017520" cy="2585170"/>
          </a:xfrm>
          <a:prstGeom prst="rect">
            <a:avLst/>
          </a:prstGeom>
          <a:ln w="127000">
            <a:gradFill>
              <a:gsLst>
                <a:gs pos="0">
                  <a:schemeClr val="bg1"/>
                </a:gs>
                <a:gs pos="100000">
                  <a:srgbClr val="F4F3F5"/>
                </a:gs>
              </a:gsLst>
              <a:lin ang="5400000" scaled="1"/>
            </a:gradFill>
          </a:ln>
          <a:effectLst>
            <a:outerShdw blurRad="127000" dist="63500" dir="2700000" algn="ctr" rotWithShape="0">
              <a:srgbClr val="000000">
                <a:alpha val="25000"/>
              </a:srgbClr>
            </a:outerShdw>
          </a:effectLst>
        </p:spPr>
      </p:pic>
      <p:grpSp>
        <p:nvGrpSpPr>
          <p:cNvPr id="4" name="Group 3">
            <a:extLst>
              <a:ext uri="{FF2B5EF4-FFF2-40B4-BE49-F238E27FC236}">
                <a16:creationId xmlns:a16="http://schemas.microsoft.com/office/drawing/2014/main" id="{E3BFE92E-E894-4649-48E1-04E7FCE544DE}"/>
              </a:ext>
              <a:ext uri="{C183D7F6-B498-43B3-948B-1728B52AA6E4}">
                <adec:decorative xmlns:adec="http://schemas.microsoft.com/office/drawing/2017/decorative" val="1"/>
              </a:ext>
            </a:extLst>
          </p:cNvPr>
          <p:cNvGrpSpPr/>
          <p:nvPr/>
        </p:nvGrpSpPr>
        <p:grpSpPr>
          <a:xfrm>
            <a:off x="1502153" y="5643301"/>
            <a:ext cx="1312330" cy="248128"/>
            <a:chOff x="1358952" y="5098639"/>
            <a:chExt cx="1312330" cy="248128"/>
          </a:xfrm>
        </p:grpSpPr>
        <p:pic>
          <p:nvPicPr>
            <p:cNvPr id="2" name="Graphic 1">
              <a:extLst>
                <a:ext uri="{FF2B5EF4-FFF2-40B4-BE49-F238E27FC236}">
                  <a16:creationId xmlns:a16="http://schemas.microsoft.com/office/drawing/2014/main" id="{993EE170-8B29-90EB-EEE1-7F8FE1FF05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58952" y="5098639"/>
              <a:ext cx="248128" cy="248128"/>
            </a:xfrm>
            <a:prstGeom prst="rect">
              <a:avLst/>
            </a:prstGeom>
          </p:spPr>
        </p:pic>
        <p:sp>
          <p:nvSpPr>
            <p:cNvPr id="3" name="object 11">
              <a:extLst>
                <a:ext uri="{FF2B5EF4-FFF2-40B4-BE49-F238E27FC236}">
                  <a16:creationId xmlns:a16="http://schemas.microsoft.com/office/drawing/2014/main" id="{DEB964EF-CEA9-2C75-CEDB-E174FF0D9120}"/>
                </a:ext>
              </a:extLst>
            </p:cNvPr>
            <p:cNvSpPr txBox="1"/>
            <p:nvPr/>
          </p:nvSpPr>
          <p:spPr>
            <a:xfrm>
              <a:off x="1691606"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Insights</a:t>
              </a:r>
            </a:p>
          </p:txBody>
        </p:sp>
      </p:grpSp>
      <p:grpSp>
        <p:nvGrpSpPr>
          <p:cNvPr id="22" name="Group 21">
            <a:extLst>
              <a:ext uri="{FF2B5EF4-FFF2-40B4-BE49-F238E27FC236}">
                <a16:creationId xmlns:a16="http://schemas.microsoft.com/office/drawing/2014/main" id="{27A39519-15F7-DA5E-9526-CA5342B47FA9}"/>
              </a:ext>
              <a:ext uri="{C183D7F6-B498-43B3-948B-1728B52AA6E4}">
                <adec:decorative xmlns:adec="http://schemas.microsoft.com/office/drawing/2017/decorative" val="1"/>
              </a:ext>
            </a:extLst>
          </p:cNvPr>
          <p:cNvGrpSpPr/>
          <p:nvPr/>
        </p:nvGrpSpPr>
        <p:grpSpPr>
          <a:xfrm>
            <a:off x="5390008" y="5632894"/>
            <a:ext cx="1312330" cy="248128"/>
            <a:chOff x="5327715" y="5098639"/>
            <a:chExt cx="1312330" cy="248128"/>
          </a:xfrm>
        </p:grpSpPr>
        <p:pic>
          <p:nvPicPr>
            <p:cNvPr id="21" name="Graphic 20">
              <a:extLst>
                <a:ext uri="{FF2B5EF4-FFF2-40B4-BE49-F238E27FC236}">
                  <a16:creationId xmlns:a16="http://schemas.microsoft.com/office/drawing/2014/main" id="{9B7EA0FC-75E2-197F-E686-DB418E61139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7715" y="5098639"/>
              <a:ext cx="248128" cy="248128"/>
            </a:xfrm>
            <a:prstGeom prst="rect">
              <a:avLst/>
            </a:prstGeom>
          </p:spPr>
        </p:pic>
        <p:sp>
          <p:nvSpPr>
            <p:cNvPr id="14" name="object 11">
              <a:extLst>
                <a:ext uri="{FF2B5EF4-FFF2-40B4-BE49-F238E27FC236}">
                  <a16:creationId xmlns:a16="http://schemas.microsoft.com/office/drawing/2014/main" id="{18B0A0A6-D333-3A5F-1D15-DCDE3CF7AD15}"/>
                </a:ext>
              </a:extLst>
            </p:cNvPr>
            <p:cNvSpPr txBox="1"/>
            <p:nvPr/>
          </p:nvSpPr>
          <p:spPr>
            <a:xfrm>
              <a:off x="5660369" y="5098639"/>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Glint</a:t>
              </a:r>
            </a:p>
          </p:txBody>
        </p:sp>
      </p:grpSp>
      <p:grpSp>
        <p:nvGrpSpPr>
          <p:cNvPr id="23" name="Group 22">
            <a:extLst>
              <a:ext uri="{FF2B5EF4-FFF2-40B4-BE49-F238E27FC236}">
                <a16:creationId xmlns:a16="http://schemas.microsoft.com/office/drawing/2014/main" id="{B08C5BA0-F385-1C3B-B08C-0B5F66349BC4}"/>
              </a:ext>
              <a:ext uri="{C183D7F6-B498-43B3-948B-1728B52AA6E4}">
                <adec:decorative xmlns:adec="http://schemas.microsoft.com/office/drawing/2017/decorative" val="1"/>
              </a:ext>
            </a:extLst>
          </p:cNvPr>
          <p:cNvGrpSpPr/>
          <p:nvPr/>
        </p:nvGrpSpPr>
        <p:grpSpPr>
          <a:xfrm>
            <a:off x="9302105" y="5615545"/>
            <a:ext cx="1301667" cy="248128"/>
            <a:chOff x="9113955" y="5077584"/>
            <a:chExt cx="1301667" cy="248128"/>
          </a:xfrm>
        </p:grpSpPr>
        <p:pic>
          <p:nvPicPr>
            <p:cNvPr id="80" name="Graphic 79">
              <a:extLst>
                <a:ext uri="{FF2B5EF4-FFF2-40B4-BE49-F238E27FC236}">
                  <a16:creationId xmlns:a16="http://schemas.microsoft.com/office/drawing/2014/main" id="{5138CE79-01D8-5E89-BF21-EBDD110F438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3955" y="5077584"/>
              <a:ext cx="248128" cy="248128"/>
            </a:xfrm>
            <a:prstGeom prst="rect">
              <a:avLst/>
            </a:prstGeom>
          </p:spPr>
        </p:pic>
        <p:sp>
          <p:nvSpPr>
            <p:cNvPr id="19" name="object 11">
              <a:extLst>
                <a:ext uri="{FF2B5EF4-FFF2-40B4-BE49-F238E27FC236}">
                  <a16:creationId xmlns:a16="http://schemas.microsoft.com/office/drawing/2014/main" id="{7AA59052-B39D-BE89-4DBB-ECA23622E108}"/>
                </a:ext>
              </a:extLst>
            </p:cNvPr>
            <p:cNvSpPr txBox="1"/>
            <p:nvPr/>
          </p:nvSpPr>
          <p:spPr>
            <a:xfrm>
              <a:off x="9435946" y="5077584"/>
              <a:ext cx="979676" cy="206018"/>
            </a:xfrm>
            <a:prstGeom prst="rect">
              <a:avLst/>
            </a:prstGeom>
          </p:spPr>
          <p:txBody>
            <a:bodyPr vert="horz" wrap="square" lIns="0" tIns="15240" rIns="0" bIns="0" rtlCol="0">
              <a:spAutoFit/>
            </a:bodyPr>
            <a:lstStyle>
              <a:defPPr>
                <a:defRPr kern="0"/>
              </a:defPPr>
            </a:lstStyle>
            <a:p>
              <a:pPr marL="0" marR="0" lvl="0" indent="0" algn="l" defTabSz="914367" rtl="0" eaLnBrk="1" fontAlgn="auto" latinLnBrk="0" hangingPunct="1">
                <a:lnSpc>
                  <a:spcPct val="114000"/>
                </a:lnSpc>
                <a:spcBef>
                  <a:spcPts val="120"/>
                </a:spcBef>
                <a:spcAft>
                  <a:spcPts val="0"/>
                </a:spcAft>
                <a:buClrTx/>
                <a:buSzTx/>
                <a:buFontTx/>
                <a:buNone/>
                <a:tabLst/>
                <a:defRPr/>
              </a:pPr>
              <a:r>
                <a:rPr kumimoji="0"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Viva </a:t>
              </a: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Pulse</a:t>
              </a:r>
            </a:p>
          </p:txBody>
        </p:sp>
      </p:grpSp>
    </p:spTree>
    <p:extLst>
      <p:ext uri="{BB962C8B-B14F-4D97-AF65-F5344CB8AC3E}">
        <p14:creationId xmlns:p14="http://schemas.microsoft.com/office/powerpoint/2010/main" val="29191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0E70-66D0-D671-6041-A810865F1135}"/>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2349F32B-97B7-0DAB-8A08-79F2BFDE38C8}"/>
              </a:ext>
            </a:extLst>
          </p:cNvPr>
          <p:cNvSpPr>
            <a:spLocks noGrp="1"/>
          </p:cNvSpPr>
          <p:nvPr>
            <p:ph type="body" sz="quarter" idx="10"/>
          </p:nvPr>
        </p:nvSpPr>
        <p:spPr/>
        <p:txBody>
          <a:bodyPr>
            <a:normAutofit fontScale="85000" lnSpcReduction="20000"/>
          </a:bodyPr>
          <a:lstStyle/>
          <a:p>
            <a:endParaRPr lang="en-US"/>
          </a:p>
        </p:txBody>
      </p:sp>
      <p:sp>
        <p:nvSpPr>
          <p:cNvPr id="8" name="Text Placeholder 7">
            <a:extLst>
              <a:ext uri="{FF2B5EF4-FFF2-40B4-BE49-F238E27FC236}">
                <a16:creationId xmlns:a16="http://schemas.microsoft.com/office/drawing/2014/main" id="{635269C6-0A11-FC0E-B4F2-C420E0742F02}"/>
              </a:ext>
            </a:extLst>
          </p:cNvPr>
          <p:cNvSpPr>
            <a:spLocks noGrp="1"/>
          </p:cNvSpPr>
          <p:nvPr>
            <p:ph type="body" sz="quarter" idx="11"/>
          </p:nvPr>
        </p:nvSpPr>
        <p:spPr/>
        <p:txBody>
          <a:bodyPr>
            <a:normAutofit fontScale="47500" lnSpcReduction="20000"/>
          </a:bodyPr>
          <a:lstStyle/>
          <a:p>
            <a:endParaRPr lang="en-US"/>
          </a:p>
        </p:txBody>
      </p:sp>
    </p:spTree>
    <p:extLst>
      <p:ext uri="{BB962C8B-B14F-4D97-AF65-F5344CB8AC3E}">
        <p14:creationId xmlns:p14="http://schemas.microsoft.com/office/powerpoint/2010/main" val="269320017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F10C860-6508-42C4-4547-5625CEC658B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6956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15C3E-A19D-5F60-A4E9-10B0FA8F19D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9F73D82-88B6-BCE3-7506-CA5BA2B9E61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96087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75">
            <a:extLst>
              <a:ext uri="{FF2B5EF4-FFF2-40B4-BE49-F238E27FC236}">
                <a16:creationId xmlns:a16="http://schemas.microsoft.com/office/drawing/2014/main" id="{02F73035-0B47-5902-7381-80FF338E2FDD}"/>
              </a:ext>
            </a:extLst>
          </p:cNvPr>
          <p:cNvSpPr>
            <a:spLocks noGrp="1"/>
          </p:cNvSpPr>
          <p:nvPr>
            <p:ph type="title"/>
          </p:nvPr>
        </p:nvSpPr>
        <p:spPr>
          <a:xfrm>
            <a:off x="588263" y="457200"/>
            <a:ext cx="11018520" cy="492443"/>
          </a:xfrm>
        </p:spPr>
        <p:txBody>
          <a:bodyPr>
            <a:normAutofit fontScale="90000"/>
          </a:bodyPr>
          <a:lstStyle/>
          <a:p>
            <a:r>
              <a:rPr lang="en-GB"/>
              <a:t>Generative AI has come to work</a:t>
            </a:r>
          </a:p>
        </p:txBody>
      </p:sp>
      <p:sp>
        <p:nvSpPr>
          <p:cNvPr id="77" name="Title 1">
            <a:extLst>
              <a:ext uri="{FF2B5EF4-FFF2-40B4-BE49-F238E27FC236}">
                <a16:creationId xmlns:a16="http://schemas.microsoft.com/office/drawing/2014/main" id="{60EB7918-E877-3E75-1C87-C345545125F6}"/>
              </a:ext>
            </a:extLst>
          </p:cNvPr>
          <p:cNvSpPr txBox="1">
            <a:spLocks/>
          </p:cNvSpPr>
          <p:nvPr/>
        </p:nvSpPr>
        <p:spPr>
          <a:xfrm>
            <a:off x="529647" y="6341541"/>
            <a:ext cx="5956001" cy="15388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50" normalizeH="0" baseline="0" noProof="0">
                <a:ln w="3175">
                  <a:noFill/>
                </a:ln>
                <a:solidFill>
                  <a:srgbClr val="000000"/>
                </a:solidFill>
                <a:effectLst/>
                <a:uLnTx/>
                <a:uFillTx/>
                <a:latin typeface="Segoe UI"/>
                <a:ea typeface="+mn-ea"/>
                <a:cs typeface="Segoe UI" pitchFamily="34" charset="0"/>
                <a:hlinkClick r:id="rId3"/>
              </a:rPr>
              <a:t>2024 Work Trend Index Annual Report from Microsoft and LinkedIn: AI at Work Is Here. Now Comes the Hard Part</a:t>
            </a:r>
            <a:endParaRPr kumimoji="0" lang="en-US" sz="1000" b="0" i="0" u="none" strike="noStrike" kern="1200" cap="none" spc="-50" normalizeH="0" baseline="0" noProof="0">
              <a:ln w="3175">
                <a:noFill/>
              </a:ln>
              <a:solidFill>
                <a:srgbClr val="000000"/>
              </a:solidFill>
              <a:effectLst/>
              <a:uLnTx/>
              <a:uFillTx/>
              <a:latin typeface="Segoe UI"/>
              <a:ea typeface="+mn-ea"/>
              <a:cs typeface="Segoe UI" pitchFamily="34" charset="0"/>
            </a:endParaRPr>
          </a:p>
        </p:txBody>
      </p:sp>
      <p:grpSp>
        <p:nvGrpSpPr>
          <p:cNvPr id="78" name="Group 77">
            <a:extLst>
              <a:ext uri="{FF2B5EF4-FFF2-40B4-BE49-F238E27FC236}">
                <a16:creationId xmlns:a16="http://schemas.microsoft.com/office/drawing/2014/main" id="{F2EC2D1F-2DC9-90AF-72DC-D7580F3F411A}"/>
              </a:ext>
            </a:extLst>
          </p:cNvPr>
          <p:cNvGrpSpPr/>
          <p:nvPr/>
        </p:nvGrpSpPr>
        <p:grpSpPr>
          <a:xfrm>
            <a:off x="4388295" y="1804627"/>
            <a:ext cx="5621329" cy="4026362"/>
            <a:chOff x="6213385" y="1415819"/>
            <a:chExt cx="5621329" cy="4026362"/>
          </a:xfrm>
        </p:grpSpPr>
        <p:sp>
          <p:nvSpPr>
            <p:cNvPr id="79" name="Trapezoid 78">
              <a:extLst>
                <a:ext uri="{FF2B5EF4-FFF2-40B4-BE49-F238E27FC236}">
                  <a16:creationId xmlns:a16="http://schemas.microsoft.com/office/drawing/2014/main" id="{DA656372-66C1-A74C-0C57-E020855BE156}"/>
                </a:ext>
              </a:extLst>
            </p:cNvPr>
            <p:cNvSpPr/>
            <p:nvPr/>
          </p:nvSpPr>
          <p:spPr bwMode="auto">
            <a:xfrm rot="5400000">
              <a:off x="6155888" y="1473316"/>
              <a:ext cx="4026362" cy="3911367"/>
            </a:xfrm>
            <a:prstGeom prst="trapezoid">
              <a:avLst>
                <a:gd name="adj" fmla="val 16499"/>
              </a:avLst>
            </a:prstGeom>
            <a:solidFill>
              <a:srgbClr val="8661C5">
                <a:alpha val="15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80" name="Chart 79">
              <a:extLst>
                <a:ext uri="{FF2B5EF4-FFF2-40B4-BE49-F238E27FC236}">
                  <a16:creationId xmlns:a16="http://schemas.microsoft.com/office/drawing/2014/main" id="{0722B6DC-433B-A34C-DB52-3C98BA21D945}"/>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4"/>
            </a:graphicData>
          </a:graphic>
        </p:graphicFrame>
        <p:sp>
          <p:nvSpPr>
            <p:cNvPr id="81" name="Rounded Rectangle 5">
              <a:extLst>
                <a:ext uri="{FF2B5EF4-FFF2-40B4-BE49-F238E27FC236}">
                  <a16:creationId xmlns:a16="http://schemas.microsoft.com/office/drawing/2014/main" id="{294EB021-4E1B-E29F-900E-A967DBDEC9E0}"/>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Title 1">
              <a:extLst>
                <a:ext uri="{FF2B5EF4-FFF2-40B4-BE49-F238E27FC236}">
                  <a16:creationId xmlns:a16="http://schemas.microsoft.com/office/drawing/2014/main" id="{4CD6F2DD-DCE8-A790-5A7B-B592FB2DFA55}"/>
                </a:ext>
              </a:extLst>
            </p:cNvPr>
            <p:cNvSpPr txBox="1">
              <a:spLocks/>
            </p:cNvSpPr>
            <p:nvPr/>
          </p:nvSpPr>
          <p:spPr>
            <a:xfrm>
              <a:off x="9436805" y="3448909"/>
              <a:ext cx="1630141"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20" normalizeH="0" baseline="0" noProof="0">
                  <a:ln w="3175">
                    <a:noFill/>
                  </a:ln>
                  <a:solidFill>
                    <a:srgbClr val="000000"/>
                  </a:solidFill>
                  <a:effectLst/>
                  <a:uLnTx/>
                  <a:uFillTx/>
                  <a:latin typeface="Segoe UI" panose="020B0502040204020203" pitchFamily="34" charset="0"/>
                  <a:ea typeface="+mn-ea"/>
                  <a:cs typeface="Segoe UI" pitchFamily="34" charset="0"/>
                </a:rPr>
                <a:t>of AI users bring their own AI tools to work</a:t>
              </a:r>
            </a:p>
          </p:txBody>
        </p:sp>
        <p:sp>
          <p:nvSpPr>
            <p:cNvPr id="83" name="Title 1">
              <a:extLst>
                <a:ext uri="{FF2B5EF4-FFF2-40B4-BE49-F238E27FC236}">
                  <a16:creationId xmlns:a16="http://schemas.microsoft.com/office/drawing/2014/main" id="{639E8833-61FD-B8A3-7760-70F93EDE72E1}"/>
                </a:ext>
              </a:extLst>
            </p:cNvPr>
            <p:cNvSpPr txBox="1">
              <a:spLocks/>
            </p:cNvSpPr>
            <p:nvPr/>
          </p:nvSpPr>
          <p:spPr>
            <a:xfrm>
              <a:off x="9332349" y="2668564"/>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78%</a:t>
              </a:r>
            </a:p>
          </p:txBody>
        </p:sp>
      </p:grpSp>
      <p:grpSp>
        <p:nvGrpSpPr>
          <p:cNvPr id="84" name="Group 83">
            <a:extLst>
              <a:ext uri="{FF2B5EF4-FFF2-40B4-BE49-F238E27FC236}">
                <a16:creationId xmlns:a16="http://schemas.microsoft.com/office/drawing/2014/main" id="{46F82B3C-D37C-23AA-F72D-C22A9D92200A}"/>
              </a:ext>
            </a:extLst>
          </p:cNvPr>
          <p:cNvGrpSpPr/>
          <p:nvPr/>
        </p:nvGrpSpPr>
        <p:grpSpPr>
          <a:xfrm>
            <a:off x="2176070" y="1657653"/>
            <a:ext cx="4320310" cy="4320310"/>
            <a:chOff x="4001160" y="1268845"/>
            <a:chExt cx="4320310" cy="4320310"/>
          </a:xfrm>
        </p:grpSpPr>
        <p:graphicFrame>
          <p:nvGraphicFramePr>
            <p:cNvPr id="85" name="Chart 84">
              <a:extLst>
                <a:ext uri="{FF2B5EF4-FFF2-40B4-BE49-F238E27FC236}">
                  <a16:creationId xmlns:a16="http://schemas.microsoft.com/office/drawing/2014/main" id="{7AD21339-A37E-A657-E503-D8E55665113E}"/>
                </a:ext>
              </a:extLst>
            </p:cNvPr>
            <p:cNvGraphicFramePr/>
            <p:nvPr/>
          </p:nvGraphicFramePr>
          <p:xfrm>
            <a:off x="4001160" y="1268845"/>
            <a:ext cx="4320310" cy="4320310"/>
          </p:xfrm>
          <a:graphic>
            <a:graphicData uri="http://schemas.openxmlformats.org/drawingml/2006/chart">
              <c:chart xmlns:c="http://schemas.openxmlformats.org/drawingml/2006/chart" xmlns:r="http://schemas.openxmlformats.org/officeDocument/2006/relationships" r:id="rId5"/>
            </a:graphicData>
          </a:graphic>
        </p:graphicFrame>
        <p:sp>
          <p:nvSpPr>
            <p:cNvPr id="86" name="Rounded Rectangle 5">
              <a:extLst>
                <a:ext uri="{FF2B5EF4-FFF2-40B4-BE49-F238E27FC236}">
                  <a16:creationId xmlns:a16="http://schemas.microsoft.com/office/drawing/2014/main" id="{FDB770F9-4D64-0681-62F9-CEFE10E15ACD}"/>
                </a:ext>
              </a:extLst>
            </p:cNvPr>
            <p:cNvSpPr/>
            <p:nvPr/>
          </p:nvSpPr>
          <p:spPr bwMode="auto">
            <a:xfrm>
              <a:off x="4577315" y="1845000"/>
              <a:ext cx="3168000" cy="3168000"/>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Title 1">
              <a:extLst>
                <a:ext uri="{FF2B5EF4-FFF2-40B4-BE49-F238E27FC236}">
                  <a16:creationId xmlns:a16="http://schemas.microsoft.com/office/drawing/2014/main" id="{B4F98C90-7D5F-009C-DEC2-4247D6F97F34}"/>
                </a:ext>
              </a:extLst>
            </p:cNvPr>
            <p:cNvSpPr txBox="1">
              <a:spLocks/>
            </p:cNvSpPr>
            <p:nvPr/>
          </p:nvSpPr>
          <p:spPr>
            <a:xfrm>
              <a:off x="5202506" y="3407228"/>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000000"/>
                  </a:solidFill>
                  <a:effectLst/>
                  <a:uLnTx/>
                  <a:uFillTx/>
                  <a:latin typeface="Segoe UI"/>
                  <a:ea typeface="+mn-ea"/>
                  <a:cs typeface="Segoe UI" pitchFamily="34" charset="0"/>
                </a:rPr>
                <a:t>of people are already using </a:t>
              </a:r>
              <a:br>
                <a:rPr kumimoji="0" lang="en-US" sz="20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US" sz="2000" b="0" i="0" u="none" strike="noStrike" kern="1200" cap="none" spc="-50" normalizeH="0" baseline="0" noProof="0">
                  <a:ln w="3175">
                    <a:noFill/>
                  </a:ln>
                  <a:solidFill>
                    <a:srgbClr val="000000"/>
                  </a:solidFill>
                  <a:effectLst/>
                  <a:uLnTx/>
                  <a:uFillTx/>
                  <a:latin typeface="Segoe UI"/>
                  <a:ea typeface="+mn-ea"/>
                  <a:cs typeface="Segoe UI" pitchFamily="34" charset="0"/>
                </a:rPr>
                <a:t>AI at work</a:t>
              </a:r>
            </a:p>
          </p:txBody>
        </p:sp>
        <p:sp>
          <p:nvSpPr>
            <p:cNvPr id="88" name="Title 1">
              <a:extLst>
                <a:ext uri="{FF2B5EF4-FFF2-40B4-BE49-F238E27FC236}">
                  <a16:creationId xmlns:a16="http://schemas.microsoft.com/office/drawing/2014/main" id="{D058A855-6404-4C48-5854-DE45FB42128B}"/>
                </a:ext>
              </a:extLst>
            </p:cNvPr>
            <p:cNvSpPr txBox="1">
              <a:spLocks/>
            </p:cNvSpPr>
            <p:nvPr/>
          </p:nvSpPr>
          <p:spPr>
            <a:xfrm>
              <a:off x="5202506" y="2474851"/>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50" normalizeH="0" baseline="0" noProof="0">
                  <a:ln w="3175">
                    <a:noFill/>
                  </a:ln>
                  <a:solidFill>
                    <a:srgbClr val="0078D4"/>
                  </a:solidFill>
                  <a:effectLst/>
                  <a:uLnTx/>
                  <a:uFillTx/>
                  <a:latin typeface="Segoe UI"/>
                  <a:ea typeface="+mn-ea"/>
                  <a:cs typeface="Segoe UI" pitchFamily="34" charset="0"/>
                </a:rPr>
                <a:t>75%</a:t>
              </a:r>
            </a:p>
          </p:txBody>
        </p:sp>
      </p:grpSp>
    </p:spTree>
    <p:extLst>
      <p:ext uri="{BB962C8B-B14F-4D97-AF65-F5344CB8AC3E}">
        <p14:creationId xmlns:p14="http://schemas.microsoft.com/office/powerpoint/2010/main" val="3053137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42" presetClass="path" presetSubtype="0" decel="100000" fill="hold" nodeType="withEffect">
                                  <p:stCondLst>
                                    <p:cond delay="100"/>
                                  </p:stCondLst>
                                  <p:childTnLst>
                                    <p:animMotion origin="layout" path="M -4.375E-6 2.96296E-6 L -4.375E-6 0.03541 " pathEditMode="relative" rAng="0" ptsTypes="AA">
                                      <p:cBhvr>
                                        <p:cTn id="9" dur="700" spd="-100000" fill="hold"/>
                                        <p:tgtEl>
                                          <p:spTgt spid="84"/>
                                        </p:tgtEl>
                                        <p:attrNameLst>
                                          <p:attrName>ppt_x</p:attrName>
                                          <p:attrName>ppt_y</p:attrName>
                                        </p:attrNameLst>
                                      </p:cBhvr>
                                      <p:rCtr x="0" y="1759"/>
                                    </p:animMotion>
                                  </p:childTnLst>
                                </p:cTn>
                              </p:par>
                              <p:par>
                                <p:cTn id="10" presetID="10" presetClass="entr" presetSubtype="0" fill="hold" nodeType="withEffect">
                                  <p:stCondLst>
                                    <p:cond delay="150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par>
                                <p:cTn id="13" presetID="42" presetClass="path" presetSubtype="0" decel="100000" fill="hold" nodeType="withEffect">
                                  <p:stCondLst>
                                    <p:cond delay="1500"/>
                                  </p:stCondLst>
                                  <p:childTnLst>
                                    <p:animMotion origin="layout" path="M 1.11022E-16 2.96296E-6 L -0.03646 2.96296E-6 " pathEditMode="relative" rAng="0" ptsTypes="AA">
                                      <p:cBhvr>
                                        <p:cTn id="14" dur="700" spd="-100000" fill="hold"/>
                                        <p:tgtEl>
                                          <p:spTgt spid="78"/>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2117E-B690-C0CC-782C-1D6090897924}"/>
            </a:ext>
          </a:extLst>
        </p:cNvPr>
        <p:cNvGrpSpPr/>
        <p:nvPr/>
      </p:nvGrpSpPr>
      <p:grpSpPr>
        <a:xfrm>
          <a:off x="0" y="0"/>
          <a:ext cx="0" cy="0"/>
          <a:chOff x="0" y="0"/>
          <a:chExt cx="0" cy="0"/>
        </a:xfrm>
      </p:grpSpPr>
      <p:sp>
        <p:nvSpPr>
          <p:cNvPr id="76" name="Title 75">
            <a:extLst>
              <a:ext uri="{FF2B5EF4-FFF2-40B4-BE49-F238E27FC236}">
                <a16:creationId xmlns:a16="http://schemas.microsoft.com/office/drawing/2014/main" id="{E6AF1E19-CF96-A5AA-40E9-8CE0CFCF071A}"/>
              </a:ext>
            </a:extLst>
          </p:cNvPr>
          <p:cNvSpPr>
            <a:spLocks noGrp="1"/>
          </p:cNvSpPr>
          <p:nvPr>
            <p:ph type="title"/>
          </p:nvPr>
        </p:nvSpPr>
        <p:spPr>
          <a:xfrm>
            <a:off x="588263" y="667407"/>
            <a:ext cx="11018520" cy="492443"/>
          </a:xfrm>
        </p:spPr>
        <p:txBody>
          <a:bodyPr>
            <a:normAutofit fontScale="90000"/>
          </a:bodyPr>
          <a:lstStyle/>
          <a:p>
            <a:pPr algn="l"/>
            <a:r>
              <a:rPr lang="en-US" sz="4000" b="0" dirty="0">
                <a:latin typeface="Segoe Sans Display"/>
                <a:cs typeface="Segoe Sans Display"/>
              </a:rPr>
              <a:t>…but </a:t>
            </a:r>
            <a:r>
              <a:rPr lang="en-US" sz="4000" b="0" dirty="0">
                <a:latin typeface="Segoe Sans Display Semibold"/>
                <a:cs typeface="Segoe Sans Display Semibold"/>
              </a:rPr>
              <a:t>leaders</a:t>
            </a:r>
            <a:r>
              <a:rPr lang="en-US" sz="4000" b="0" dirty="0">
                <a:latin typeface="Segoe Sans Display"/>
                <a:cs typeface="Segoe Sans Display"/>
              </a:rPr>
              <a:t> remain uncertain on how to quantify value</a:t>
            </a:r>
            <a:endParaRPr lang="en-GB" sz="4000" b="0" dirty="0">
              <a:solidFill>
                <a:srgbClr val="000000"/>
              </a:solidFill>
              <a:latin typeface="Segoe Sans Display"/>
              <a:cs typeface="Segoe Sans Display"/>
            </a:endParaRPr>
          </a:p>
        </p:txBody>
      </p:sp>
      <p:cxnSp>
        <p:nvCxnSpPr>
          <p:cNvPr id="4" name="Straight Connector 3">
            <a:extLst>
              <a:ext uri="{FF2B5EF4-FFF2-40B4-BE49-F238E27FC236}">
                <a16:creationId xmlns:a16="http://schemas.microsoft.com/office/drawing/2014/main" id="{B3DE7293-5680-F2AF-DB4E-CE76F02D068F}"/>
              </a:ext>
              <a:ext uri="{C183D7F6-B498-43B3-948B-1728B52AA6E4}">
                <adec:decorative xmlns:adec="http://schemas.microsoft.com/office/drawing/2017/decorative" val="1"/>
              </a:ext>
            </a:extLst>
          </p:cNvPr>
          <p:cNvCxnSpPr>
            <a:cxnSpLocks/>
          </p:cNvCxnSpPr>
          <p:nvPr/>
        </p:nvCxnSpPr>
        <p:spPr>
          <a:xfrm>
            <a:off x="4184472" y="1883559"/>
            <a:ext cx="1" cy="338328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5E30DC-BB9A-C634-70F9-C81F91E3DAAB}"/>
              </a:ext>
              <a:ext uri="{C183D7F6-B498-43B3-948B-1728B52AA6E4}">
                <adec:decorative xmlns:adec="http://schemas.microsoft.com/office/drawing/2017/decorative" val="1"/>
              </a:ext>
            </a:extLst>
          </p:cNvPr>
          <p:cNvCxnSpPr>
            <a:cxnSpLocks/>
          </p:cNvCxnSpPr>
          <p:nvPr/>
        </p:nvCxnSpPr>
        <p:spPr>
          <a:xfrm>
            <a:off x="7786901" y="1883559"/>
            <a:ext cx="1" cy="3383280"/>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44A9B575-E123-695E-D582-115D9F0B7E45}"/>
              </a:ext>
            </a:extLst>
          </p:cNvPr>
          <p:cNvSpPr txBox="1">
            <a:spLocks noChangeAspect="1"/>
          </p:cNvSpPr>
          <p:nvPr/>
        </p:nvSpPr>
        <p:spPr>
          <a:xfrm>
            <a:off x="1263563" y="2469995"/>
            <a:ext cx="2239396" cy="1329595"/>
          </a:xfrm>
          <a:prstGeom prst="rect">
            <a:avLst/>
          </a:prstGeom>
        </p:spPr>
        <p:txBody>
          <a:bodyPr vert="horz" wrap="none" lIns="0" tIns="0" rIns="0" bIns="0" rtlCol="0" anchor="t">
            <a:sp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defRPr/>
            </a:pPr>
            <a:r>
              <a:rPr lang="en-US" sz="9600" b="1" spc="-50" dirty="0">
                <a:ln w="3175">
                  <a:noFill/>
                </a:ln>
                <a:solidFill>
                  <a:srgbClr val="8661C5"/>
                </a:solidFill>
                <a:latin typeface="Segoe UI Semilight"/>
                <a:cs typeface="Segoe UI"/>
              </a:rPr>
              <a:t>79%</a:t>
            </a:r>
          </a:p>
        </p:txBody>
      </p:sp>
      <p:sp>
        <p:nvSpPr>
          <p:cNvPr id="10" name="TextBox 9">
            <a:extLst>
              <a:ext uri="{FF2B5EF4-FFF2-40B4-BE49-F238E27FC236}">
                <a16:creationId xmlns:a16="http://schemas.microsoft.com/office/drawing/2014/main" id="{12AF54E0-BE1B-ACD5-01D8-4BFDFAD7A73B}"/>
              </a:ext>
            </a:extLst>
          </p:cNvPr>
          <p:cNvSpPr txBox="1"/>
          <p:nvPr/>
        </p:nvSpPr>
        <p:spPr>
          <a:xfrm>
            <a:off x="1298567" y="4000658"/>
            <a:ext cx="2169383" cy="1052596"/>
          </a:xfrm>
          <a:prstGeom prst="rect">
            <a:avLst/>
          </a:prstGeom>
          <a:noFill/>
        </p:spPr>
        <p:txBody>
          <a:bodyPr wrap="square" lIns="0" tIns="0" rIns="0" bIns="0" anchor="t">
            <a:spAutoFit/>
          </a:bodyPr>
          <a:lstStyle/>
          <a:p>
            <a:pPr algn="ctr" defTabSz="652943" fontAlgn="base">
              <a:lnSpc>
                <a:spcPct val="95000"/>
              </a:lnSpc>
              <a:spcBef>
                <a:spcPct val="0"/>
              </a:spcBef>
              <a:spcAft>
                <a:spcPct val="0"/>
              </a:spcAft>
              <a:defRPr/>
            </a:pP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 believe AI is </a:t>
            </a:r>
            <a:b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b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a business </a:t>
            </a:r>
            <a:b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b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imperative</a:t>
            </a:r>
            <a:endParaRPr lang="en-US" sz="2400" b="1" kern="0">
              <a:solidFill>
                <a:srgbClr val="8678D6"/>
              </a:solidFill>
              <a:latin typeface="Segoe Sans Display Semibold" pitchFamily="2" charset="0"/>
              <a:cs typeface="Segoe Sans Display Semibold" pitchFamily="2" charset="0"/>
            </a:endParaRPr>
          </a:p>
        </p:txBody>
      </p:sp>
      <p:sp>
        <p:nvSpPr>
          <p:cNvPr id="12" name="Content Placeholder 3">
            <a:extLst>
              <a:ext uri="{FF2B5EF4-FFF2-40B4-BE49-F238E27FC236}">
                <a16:creationId xmlns:a16="http://schemas.microsoft.com/office/drawing/2014/main" id="{370E29A4-DEE3-05E2-1A4A-DAB9D6ED1EDA}"/>
              </a:ext>
            </a:extLst>
          </p:cNvPr>
          <p:cNvSpPr txBox="1">
            <a:spLocks noChangeAspect="1"/>
          </p:cNvSpPr>
          <p:nvPr/>
        </p:nvSpPr>
        <p:spPr>
          <a:xfrm>
            <a:off x="4852364" y="2399111"/>
            <a:ext cx="2266646" cy="1329595"/>
          </a:xfrm>
          <a:prstGeom prst="rect">
            <a:avLst/>
          </a:prstGeom>
        </p:spPr>
        <p:txBody>
          <a:bodyPr vert="horz" wrap="none" lIns="0" tIns="0" rIns="0" bIns="0" rtlCol="0" anchor="t">
            <a:sp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0"/>
              </a:spcBef>
              <a:buNone/>
              <a:defRPr/>
            </a:pPr>
            <a:r>
              <a:rPr lang="en-US" sz="9600" b="1" spc="-50">
                <a:ln w="3175">
                  <a:noFill/>
                </a:ln>
                <a:solidFill>
                  <a:srgbClr val="8661C5"/>
                </a:solidFill>
                <a:latin typeface="Segoe UI Semilight"/>
                <a:cs typeface="Segoe UI"/>
              </a:rPr>
              <a:t>60%</a:t>
            </a:r>
          </a:p>
        </p:txBody>
      </p:sp>
      <p:sp>
        <p:nvSpPr>
          <p:cNvPr id="14" name="TextBox 13">
            <a:extLst>
              <a:ext uri="{FF2B5EF4-FFF2-40B4-BE49-F238E27FC236}">
                <a16:creationId xmlns:a16="http://schemas.microsoft.com/office/drawing/2014/main" id="{F4E7CBDE-3833-5549-66AD-8FA7DCCF43BD}"/>
              </a:ext>
            </a:extLst>
          </p:cNvPr>
          <p:cNvSpPr txBox="1"/>
          <p:nvPr/>
        </p:nvSpPr>
        <p:spPr>
          <a:xfrm>
            <a:off x="4900996" y="3929774"/>
            <a:ext cx="2169383" cy="1052596"/>
          </a:xfrm>
          <a:prstGeom prst="rect">
            <a:avLst/>
          </a:prstGeom>
          <a:noFill/>
        </p:spPr>
        <p:txBody>
          <a:bodyPr wrap="square" lIns="0" tIns="0" rIns="0" bIns="0" anchor="t">
            <a:spAutoFit/>
          </a:bodyPr>
          <a:lstStyle/>
          <a:p>
            <a:pPr algn="ctr" defTabSz="652943" fontAlgn="base">
              <a:lnSpc>
                <a:spcPct val="95000"/>
              </a:lnSpc>
              <a:spcBef>
                <a:spcPct val="0"/>
              </a:spcBef>
              <a:spcAft>
                <a:spcPct val="0"/>
              </a:spcAft>
              <a:defRPr/>
            </a:pP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 lack a plan </a:t>
            </a:r>
            <a:b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b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and vision to </a:t>
            </a:r>
            <a:b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br>
            <a:r>
              <a:rPr lang="en-US" sz="2400" b="1" kern="0">
                <a:gradFill>
                  <a:gsLst>
                    <a:gs pos="575">
                      <a:srgbClr val="000000"/>
                    </a:gs>
                    <a:gs pos="17416">
                      <a:srgbClr val="000000"/>
                    </a:gs>
                  </a:gsLst>
                  <a:lin ang="4200000" scaled="0"/>
                </a:gradFill>
                <a:latin typeface="Segoe Sans Display Semibold" pitchFamily="2" charset="0"/>
                <a:cs typeface="Segoe Sans Display Semibold" pitchFamily="2" charset="0"/>
              </a:rPr>
              <a:t>implement AI</a:t>
            </a:r>
            <a:endParaRPr lang="en-US" sz="2400" b="1" kern="0">
              <a:solidFill>
                <a:srgbClr val="8678D6"/>
              </a:solidFill>
              <a:latin typeface="Segoe Sans Display Semibold" pitchFamily="2" charset="0"/>
              <a:cs typeface="Segoe Sans Display Semibold" pitchFamily="2" charset="0"/>
            </a:endParaRPr>
          </a:p>
        </p:txBody>
      </p:sp>
      <p:sp>
        <p:nvSpPr>
          <p:cNvPr id="16" name="Content Placeholder 3">
            <a:extLst>
              <a:ext uri="{FF2B5EF4-FFF2-40B4-BE49-F238E27FC236}">
                <a16:creationId xmlns:a16="http://schemas.microsoft.com/office/drawing/2014/main" id="{A223C0B7-0FAE-C379-BF35-81EDB24231AA}"/>
              </a:ext>
            </a:extLst>
          </p:cNvPr>
          <p:cNvSpPr txBox="1">
            <a:spLocks/>
          </p:cNvSpPr>
          <p:nvPr/>
        </p:nvSpPr>
        <p:spPr>
          <a:xfrm>
            <a:off x="8564822" y="2469995"/>
            <a:ext cx="2266646" cy="1329595"/>
          </a:xfrm>
          <a:prstGeom prst="rect">
            <a:avLst/>
          </a:prstGeom>
        </p:spPr>
        <p:txBody>
          <a:bodyPr vert="horz" wrap="none" lIns="0" tIns="0" rIns="0" bIns="0" rtlCol="0" anchor="t">
            <a:sp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9600" b="1" spc="-50" dirty="0">
                <a:ln w="3175">
                  <a:noFill/>
                </a:ln>
                <a:solidFill>
                  <a:srgbClr val="8661C5"/>
                </a:solidFill>
                <a:latin typeface="Segoe UI Semilight"/>
                <a:cs typeface="Segoe UI"/>
              </a:rPr>
              <a:t>59%</a:t>
            </a:r>
          </a:p>
        </p:txBody>
      </p:sp>
      <p:sp>
        <p:nvSpPr>
          <p:cNvPr id="18" name="TextBox 17">
            <a:extLst>
              <a:ext uri="{FF2B5EF4-FFF2-40B4-BE49-F238E27FC236}">
                <a16:creationId xmlns:a16="http://schemas.microsoft.com/office/drawing/2014/main" id="{83F1528C-5AD2-0F49-7B93-48F6E53350DC}"/>
              </a:ext>
            </a:extLst>
          </p:cNvPr>
          <p:cNvSpPr txBox="1"/>
          <p:nvPr/>
        </p:nvSpPr>
        <p:spPr>
          <a:xfrm>
            <a:off x="8413115" y="4000658"/>
            <a:ext cx="2570060" cy="1052596"/>
          </a:xfrm>
          <a:prstGeom prst="rect">
            <a:avLst/>
          </a:prstGeom>
          <a:noFill/>
        </p:spPr>
        <p:txBody>
          <a:bodyPr wrap="square" lIns="0" tIns="0" rIns="0" bIns="0" anchor="t">
            <a:spAutoFit/>
          </a:bodyPr>
          <a:lstStyle>
            <a:defPPr>
              <a:defRPr lang="en-US"/>
            </a:defPPr>
            <a:lvl1pPr algn="ctr" defTabSz="652943" fontAlgn="base">
              <a:lnSpc>
                <a:spcPct val="95000"/>
              </a:lnSpc>
              <a:spcBef>
                <a:spcPct val="0"/>
              </a:spcBef>
              <a:spcAft>
                <a:spcPct val="0"/>
              </a:spcAft>
              <a:defRPr sz="3200" b="1" kern="0">
                <a:gradFill>
                  <a:gsLst>
                    <a:gs pos="575">
                      <a:srgbClr val="000000"/>
                    </a:gs>
                    <a:gs pos="17416">
                      <a:srgbClr val="000000"/>
                    </a:gs>
                  </a:gsLst>
                  <a:lin ang="4200000" scaled="0"/>
                </a:gradFill>
                <a:latin typeface="+mj-lt"/>
                <a:cs typeface="Segoe UI"/>
              </a:defRPr>
            </a:lvl1pPr>
          </a:lstStyle>
          <a:p>
            <a:r>
              <a:rPr lang="en-US" sz="2400">
                <a:latin typeface="Segoe Sans Display Semibold" pitchFamily="2" charset="0"/>
                <a:cs typeface="Segoe Sans Display Semibold" pitchFamily="2" charset="0"/>
              </a:rPr>
              <a:t> worry about </a:t>
            </a:r>
            <a:br>
              <a:rPr lang="en-US" sz="2400">
                <a:latin typeface="Segoe Sans Display Semibold" pitchFamily="2" charset="0"/>
                <a:cs typeface="Segoe Sans Display Semibold" pitchFamily="2" charset="0"/>
              </a:rPr>
            </a:br>
            <a:r>
              <a:rPr lang="en-US" sz="2400">
                <a:latin typeface="Segoe Sans Display Semibold" pitchFamily="2" charset="0"/>
                <a:cs typeface="Segoe Sans Display Semibold" pitchFamily="2" charset="0"/>
              </a:rPr>
              <a:t>quantifying AI </a:t>
            </a:r>
            <a:br>
              <a:rPr lang="en-US" sz="2400">
                <a:latin typeface="Segoe Sans Display Semibold" pitchFamily="2" charset="0"/>
                <a:cs typeface="Segoe Sans Display Semibold" pitchFamily="2" charset="0"/>
              </a:rPr>
            </a:br>
            <a:r>
              <a:rPr lang="en-US" sz="2400">
                <a:latin typeface="Segoe Sans Display Semibold" pitchFamily="2" charset="0"/>
                <a:cs typeface="Segoe Sans Display Semibold" pitchFamily="2" charset="0"/>
              </a:rPr>
              <a:t>productivity gains</a:t>
            </a:r>
          </a:p>
        </p:txBody>
      </p:sp>
    </p:spTree>
    <p:extLst>
      <p:ext uri="{BB962C8B-B14F-4D97-AF65-F5344CB8AC3E}">
        <p14:creationId xmlns:p14="http://schemas.microsoft.com/office/powerpoint/2010/main" val="33643117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 circular graphic with Microsoft VIva logo in the middle and three arrows moving clockwise which represent three points">
            <a:extLst>
              <a:ext uri="{FF2B5EF4-FFF2-40B4-BE49-F238E27FC236}">
                <a16:creationId xmlns:a16="http://schemas.microsoft.com/office/drawing/2014/main" id="{A82E31D7-BC1C-C12F-43FF-26ADA089A873}"/>
              </a:ext>
            </a:extLst>
          </p:cNvPr>
          <p:cNvSpPr>
            <a:spLocks noGrp="1" noRot="1" noMove="1" noResize="1" noEditPoints="1" noAdjustHandles="1" noChangeArrowheads="1" noChangeShapeType="1"/>
          </p:cNvSpPr>
          <p:nvPr/>
        </p:nvSpPr>
        <p:spPr bwMode="auto">
          <a:xfrm>
            <a:off x="588263" y="1233889"/>
            <a:ext cx="215968" cy="2159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itle 24">
            <a:extLst>
              <a:ext uri="{FF2B5EF4-FFF2-40B4-BE49-F238E27FC236}">
                <a16:creationId xmlns:a16="http://schemas.microsoft.com/office/drawing/2014/main" id="{BFB023A0-7B3E-94FA-C231-4E869A4F14B0}"/>
              </a:ext>
            </a:extLst>
          </p:cNvPr>
          <p:cNvSpPr txBox="1">
            <a:spLocks/>
          </p:cNvSpPr>
          <p:nvPr/>
        </p:nvSpPr>
        <p:spPr>
          <a:xfrm>
            <a:off x="4654488" y="695134"/>
            <a:ext cx="288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sz="3200" b="1">
                <a:solidFill>
                  <a:srgbClr val="000000"/>
                </a:solidFill>
                <a:latin typeface="Segoe Sans Display Semibold" pitchFamily="2" charset="0"/>
                <a:cs typeface="Segoe Sans Display Semibold" pitchFamily="2" charset="0"/>
              </a:rPr>
              <a:t>Microsoft Viva</a:t>
            </a:r>
          </a:p>
        </p:txBody>
      </p:sp>
      <p:sp>
        <p:nvSpPr>
          <p:cNvPr id="8" name="Title 47">
            <a:extLst>
              <a:ext uri="{FF2B5EF4-FFF2-40B4-BE49-F238E27FC236}">
                <a16:creationId xmlns:a16="http://schemas.microsoft.com/office/drawing/2014/main" id="{BF1EFB1A-9448-1E35-0C30-449CAECC5E39}"/>
              </a:ext>
            </a:extLst>
          </p:cNvPr>
          <p:cNvSpPr txBox="1">
            <a:spLocks/>
          </p:cNvSpPr>
          <p:nvPr/>
        </p:nvSpPr>
        <p:spPr>
          <a:xfrm>
            <a:off x="1571341" y="1216979"/>
            <a:ext cx="9403248"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Accelerate your AI workforce transformation</a:t>
            </a:r>
          </a:p>
        </p:txBody>
      </p:sp>
      <p:sp>
        <p:nvSpPr>
          <p:cNvPr id="10" name="Title 1">
            <a:extLst>
              <a:ext uri="{FF2B5EF4-FFF2-40B4-BE49-F238E27FC236}">
                <a16:creationId xmlns:a16="http://schemas.microsoft.com/office/drawing/2014/main" id="{6C36D9AC-4A82-985A-264C-B428320F87C2}"/>
              </a:ext>
            </a:extLst>
          </p:cNvPr>
          <p:cNvSpPr txBox="1">
            <a:spLocks/>
          </p:cNvSpPr>
          <p:nvPr/>
        </p:nvSpPr>
        <p:spPr>
          <a:xfrm>
            <a:off x="2129977" y="3787262"/>
            <a:ext cx="2569464" cy="356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96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Measurement</a:t>
            </a:r>
            <a:endParaRPr kumimoji="0" lang="en-US" sz="1800" b="0" i="0" u="none" strike="noStrike" kern="0" cap="none" spc="0" normalizeH="0" baseline="0" noProof="0">
              <a:ln>
                <a:noFill/>
              </a:ln>
              <a:gradFill>
                <a:gsLst>
                  <a:gs pos="0">
                    <a:srgbClr val="49C5B1">
                      <a:lumMod val="75000"/>
                    </a:srgbClr>
                  </a:gs>
                  <a:gs pos="100000">
                    <a:srgbClr val="0078D4">
                      <a:lumMod val="75000"/>
                    </a:srgbClr>
                  </a:gs>
                </a:gsLst>
                <a:lin ang="5400000" scaled="1"/>
              </a:gradFill>
              <a:effectLst/>
              <a:uLnTx/>
              <a:uFillTx/>
              <a:latin typeface="Segoe UI Semibold"/>
              <a:ea typeface="+mn-ea"/>
              <a:cs typeface="Segoe UI" pitchFamily="34" charset="0"/>
            </a:endParaRPr>
          </a:p>
        </p:txBody>
      </p:sp>
      <p:sp>
        <p:nvSpPr>
          <p:cNvPr id="12" name="TextBox 11">
            <a:extLst>
              <a:ext uri="{FF2B5EF4-FFF2-40B4-BE49-F238E27FC236}">
                <a16:creationId xmlns:a16="http://schemas.microsoft.com/office/drawing/2014/main" id="{7861AC6B-E8D9-D2C9-7C7C-9760BAE31EBC}"/>
              </a:ext>
            </a:extLst>
          </p:cNvPr>
          <p:cNvSpPr txBox="1"/>
          <p:nvPr/>
        </p:nvSpPr>
        <p:spPr>
          <a:xfrm>
            <a:off x="2149163" y="4180861"/>
            <a:ext cx="2569464" cy="54864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Behavioral and collaboration analytics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Prebuilt reports and custom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Employee surveys and action taking</a:t>
            </a:r>
          </a:p>
        </p:txBody>
      </p:sp>
      <p:sp>
        <p:nvSpPr>
          <p:cNvPr id="14" name="Title 1">
            <a:extLst>
              <a:ext uri="{FF2B5EF4-FFF2-40B4-BE49-F238E27FC236}">
                <a16:creationId xmlns:a16="http://schemas.microsoft.com/office/drawing/2014/main" id="{9901E1EF-7E44-53D7-321C-5BBA9EED3260}"/>
              </a:ext>
            </a:extLst>
          </p:cNvPr>
          <p:cNvSpPr txBox="1">
            <a:spLocks/>
          </p:cNvSpPr>
          <p:nvPr/>
        </p:nvSpPr>
        <p:spPr>
          <a:xfrm>
            <a:off x="4811268" y="1779396"/>
            <a:ext cx="2569464" cy="356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Communications</a:t>
            </a:r>
          </a:p>
        </p:txBody>
      </p:sp>
      <p:sp>
        <p:nvSpPr>
          <p:cNvPr id="16" name="TextBox 15">
            <a:extLst>
              <a:ext uri="{FF2B5EF4-FFF2-40B4-BE49-F238E27FC236}">
                <a16:creationId xmlns:a16="http://schemas.microsoft.com/office/drawing/2014/main" id="{65CAAA58-8590-42E5-73FA-1CCCA107B10A}"/>
              </a:ext>
            </a:extLst>
          </p:cNvPr>
          <p:cNvSpPr txBox="1"/>
          <p:nvPr/>
        </p:nvSpPr>
        <p:spPr>
          <a:xfrm>
            <a:off x="4811268" y="2197693"/>
            <a:ext cx="2569464" cy="548640"/>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Leadership engagement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Onboarding, DEI, and communities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Omnichannel employee campaigns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Corporate comms and analytics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18" name="Title 1">
            <a:extLst>
              <a:ext uri="{FF2B5EF4-FFF2-40B4-BE49-F238E27FC236}">
                <a16:creationId xmlns:a16="http://schemas.microsoft.com/office/drawing/2014/main" id="{E2A13CBB-5BB0-2F72-CBD6-FAABC4539ADD}"/>
              </a:ext>
            </a:extLst>
          </p:cNvPr>
          <p:cNvSpPr txBox="1">
            <a:spLocks/>
          </p:cNvSpPr>
          <p:nvPr/>
        </p:nvSpPr>
        <p:spPr>
          <a:xfrm>
            <a:off x="7562770" y="3826835"/>
            <a:ext cx="2569464"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gradFill flip="none" rotWithShape="1">
                  <a:gsLst>
                    <a:gs pos="90000">
                      <a:srgbClr val="2A446F"/>
                    </a:gs>
                    <a:gs pos="0">
                      <a:srgbClr val="0078D4"/>
                    </a:gs>
                  </a:gsLst>
                  <a:lin ang="2700000" scaled="1"/>
                  <a:tileRect/>
                </a:gradFill>
                <a:effectLst/>
                <a:uLnTx/>
                <a:uFillTx/>
                <a:latin typeface="Segoe Sans Display Semibold" pitchFamily="2" charset="0"/>
                <a:ea typeface="+mn-ea"/>
                <a:cs typeface="Segoe Sans Display Semibold" pitchFamily="2" charset="0"/>
              </a:rPr>
              <a:t>Skilling</a:t>
            </a:r>
          </a:p>
        </p:txBody>
      </p:sp>
      <p:sp>
        <p:nvSpPr>
          <p:cNvPr id="20" name="TextBox 19">
            <a:extLst>
              <a:ext uri="{FF2B5EF4-FFF2-40B4-BE49-F238E27FC236}">
                <a16:creationId xmlns:a16="http://schemas.microsoft.com/office/drawing/2014/main" id="{17A61B7B-F86C-C481-F0DF-BD6B16C8630F}"/>
              </a:ext>
            </a:extLst>
          </p:cNvPr>
          <p:cNvSpPr txBox="1"/>
          <p:nvPr/>
        </p:nvSpPr>
        <p:spPr>
          <a:xfrm>
            <a:off x="7513314" y="4180861"/>
            <a:ext cx="2668376" cy="54864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Personalized learning and academies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Inferred skills, reports,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Organizational knowledge and experts</a:t>
            </a:r>
          </a:p>
        </p:txBody>
      </p:sp>
      <p:grpSp>
        <p:nvGrpSpPr>
          <p:cNvPr id="24" name="Group 23">
            <a:extLst>
              <a:ext uri="{FF2B5EF4-FFF2-40B4-BE49-F238E27FC236}">
                <a16:creationId xmlns:a16="http://schemas.microsoft.com/office/drawing/2014/main" id="{46F80826-EDBC-7A02-CEE6-BAC3A30FCA7B}"/>
              </a:ext>
              <a:ext uri="{C183D7F6-B498-43B3-948B-1728B52AA6E4}">
                <adec:decorative xmlns:adec="http://schemas.microsoft.com/office/drawing/2017/decorative" val="1"/>
              </a:ext>
            </a:extLst>
          </p:cNvPr>
          <p:cNvGrpSpPr/>
          <p:nvPr/>
        </p:nvGrpSpPr>
        <p:grpSpPr>
          <a:xfrm>
            <a:off x="655503" y="5814102"/>
            <a:ext cx="11136376" cy="317779"/>
            <a:chOff x="527812" y="5714827"/>
            <a:chExt cx="11136376" cy="317779"/>
          </a:xfrm>
        </p:grpSpPr>
        <p:sp>
          <p:nvSpPr>
            <p:cNvPr id="22" name="TextBox 21">
              <a:extLst>
                <a:ext uri="{FF2B5EF4-FFF2-40B4-BE49-F238E27FC236}">
                  <a16:creationId xmlns:a16="http://schemas.microsoft.com/office/drawing/2014/main" id="{0C416986-2583-068B-0C76-8BE2B68B8180}"/>
                </a:ext>
              </a:extLst>
            </p:cNvPr>
            <p:cNvSpPr txBox="1"/>
            <p:nvPr/>
          </p:nvSpPr>
          <p:spPr>
            <a:xfrm>
              <a:off x="527812" y="5714827"/>
              <a:ext cx="11136376" cy="3177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Viva   •   Built into Microsoft 365   •   Trusted Platform </a:t>
              </a:r>
            </a:p>
          </p:txBody>
        </p:sp>
        <p:pic>
          <p:nvPicPr>
            <p:cNvPr id="23" name="Picture 22" descr="Copilot icon">
              <a:extLst>
                <a:ext uri="{FF2B5EF4-FFF2-40B4-BE49-F238E27FC236}">
                  <a16:creationId xmlns:a16="http://schemas.microsoft.com/office/drawing/2014/main" id="{179074BD-FC2C-5355-95B5-AE6A153C941C}"/>
                </a:ext>
              </a:extLst>
            </p:cNvPr>
            <p:cNvPicPr>
              <a:picLocks noChangeAspect="1"/>
            </p:cNvPicPr>
            <p:nvPr/>
          </p:nvPicPr>
          <p:blipFill>
            <a:blip r:embed="rId3"/>
            <a:stretch>
              <a:fillRect/>
            </a:stretch>
          </p:blipFill>
          <p:spPr>
            <a:xfrm>
              <a:off x="3292468" y="5758293"/>
              <a:ext cx="210069" cy="230846"/>
            </a:xfrm>
            <a:prstGeom prst="rect">
              <a:avLst/>
            </a:prstGeom>
            <a:noFill/>
            <a:ln>
              <a:noFill/>
              <a:headEnd type="none" w="med" len="med"/>
              <a:tailEnd type="none" w="med" len="med"/>
            </a:ln>
            <a:effectLst/>
          </p:spPr>
        </p:pic>
      </p:grpSp>
      <p:grpSp>
        <p:nvGrpSpPr>
          <p:cNvPr id="32" name="Group 31">
            <a:extLst>
              <a:ext uri="{FF2B5EF4-FFF2-40B4-BE49-F238E27FC236}">
                <a16:creationId xmlns:a16="http://schemas.microsoft.com/office/drawing/2014/main" id="{FB8F1FF3-D304-D270-165C-DA09E94AB274}"/>
              </a:ext>
              <a:ext uri="{C183D7F6-B498-43B3-948B-1728B52AA6E4}">
                <adec:decorative xmlns:adec="http://schemas.microsoft.com/office/drawing/2017/decorative" val="1"/>
              </a:ext>
            </a:extLst>
          </p:cNvPr>
          <p:cNvGrpSpPr/>
          <p:nvPr/>
        </p:nvGrpSpPr>
        <p:grpSpPr>
          <a:xfrm>
            <a:off x="5067042" y="3632848"/>
            <a:ext cx="2057915" cy="2057915"/>
            <a:chOff x="5070589" y="3769240"/>
            <a:chExt cx="2057915" cy="2057915"/>
          </a:xfrm>
        </p:grpSpPr>
        <p:grpSp>
          <p:nvGrpSpPr>
            <p:cNvPr id="26" name="Group 25">
              <a:extLst>
                <a:ext uri="{FF2B5EF4-FFF2-40B4-BE49-F238E27FC236}">
                  <a16:creationId xmlns:a16="http://schemas.microsoft.com/office/drawing/2014/main" id="{9FBE2619-8D81-988C-1C97-76C2D08B0DD9}"/>
                </a:ext>
              </a:extLst>
            </p:cNvPr>
            <p:cNvGrpSpPr/>
            <p:nvPr/>
          </p:nvGrpSpPr>
          <p:grpSpPr>
            <a:xfrm>
              <a:off x="5070589" y="3769240"/>
              <a:ext cx="2057915" cy="2057915"/>
              <a:chOff x="4724400" y="3368069"/>
              <a:chExt cx="2743200" cy="2743200"/>
            </a:xfrm>
          </p:grpSpPr>
          <p:sp>
            <p:nvSpPr>
              <p:cNvPr id="28" name="Freeform: Shape 27">
                <a:extLst>
                  <a:ext uri="{FF2B5EF4-FFF2-40B4-BE49-F238E27FC236}">
                    <a16:creationId xmlns:a16="http://schemas.microsoft.com/office/drawing/2014/main" id="{F1E50120-02F3-57D7-5991-6D270C80C9F3}"/>
                  </a:ext>
                  <a:ext uri="{C183D7F6-B498-43B3-948B-1728B52AA6E4}">
                    <adec:decorative xmlns:adec="http://schemas.microsoft.com/office/drawing/2017/decorative" val="1"/>
                  </a:ext>
                </a:extLst>
              </p:cNvPr>
              <p:cNvSpPr>
                <a:spLocks/>
              </p:cNvSpPr>
              <p:nvPr/>
            </p:nvSpPr>
            <p:spPr bwMode="auto">
              <a:xfrm>
                <a:off x="4724400" y="3368069"/>
                <a:ext cx="2743200" cy="274320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solidFill>
                <a:schemeClr val="bg1">
                  <a:alpha val="95000"/>
                </a:schemeClr>
              </a:solidFill>
              <a:ln w="9525" cap="flat" cmpd="sng" algn="ctr">
                <a:noFill/>
                <a:prstDash val="solid"/>
                <a:headEnd type="none" w="med" len="med"/>
                <a:tailEnd type="none" w="med" len="med"/>
              </a:ln>
              <a:effectLst>
                <a:outerShdw blurRad="520700" sx="102000" sy="102000" algn="ctr" rotWithShape="0">
                  <a:prstClr val="black">
                    <a:alpha val="26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marR="0" lvl="0" indent="-173038"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29" name="Arc 28">
                <a:extLst>
                  <a:ext uri="{FF2B5EF4-FFF2-40B4-BE49-F238E27FC236}">
                    <a16:creationId xmlns:a16="http://schemas.microsoft.com/office/drawing/2014/main" id="{150BC009-81D9-52AE-6015-08DFEBD70044}"/>
                  </a:ext>
                </a:extLst>
              </p:cNvPr>
              <p:cNvSpPr>
                <a:spLocks/>
              </p:cNvSpPr>
              <p:nvPr/>
            </p:nvSpPr>
            <p:spPr>
              <a:xfrm>
                <a:off x="4949471" y="3593140"/>
                <a:ext cx="2293057" cy="2293057"/>
              </a:xfrm>
              <a:prstGeom prst="arc">
                <a:avLst>
                  <a:gd name="adj1" fmla="val 10609426"/>
                  <a:gd name="adj2" fmla="val 16381967"/>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30" name="Arc 63_1">
                <a:extLst>
                  <a:ext uri="{FF2B5EF4-FFF2-40B4-BE49-F238E27FC236}">
                    <a16:creationId xmlns:a16="http://schemas.microsoft.com/office/drawing/2014/main" id="{6D0220D8-7AA7-0034-3D04-4F50C91905BE}"/>
                  </a:ext>
                </a:extLst>
              </p:cNvPr>
              <p:cNvSpPr>
                <a:spLocks/>
              </p:cNvSpPr>
              <p:nvPr/>
            </p:nvSpPr>
            <p:spPr>
              <a:xfrm>
                <a:off x="4949471" y="3593140"/>
                <a:ext cx="2293057" cy="2293057"/>
              </a:xfrm>
              <a:prstGeom prst="arc">
                <a:avLst>
                  <a:gd name="adj1" fmla="val 16551930"/>
                  <a:gd name="adj2" fmla="val 899993"/>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31" name="Arc 63_2">
                <a:extLst>
                  <a:ext uri="{FF2B5EF4-FFF2-40B4-BE49-F238E27FC236}">
                    <a16:creationId xmlns:a16="http://schemas.microsoft.com/office/drawing/2014/main" id="{D8A6CCDE-710F-542E-EE1C-6F310EA0BCDD}"/>
                  </a:ext>
                </a:extLst>
              </p:cNvPr>
              <p:cNvSpPr>
                <a:spLocks/>
              </p:cNvSpPr>
              <p:nvPr/>
            </p:nvSpPr>
            <p:spPr>
              <a:xfrm>
                <a:off x="4949471" y="3593140"/>
                <a:ext cx="2293057" cy="2293057"/>
              </a:xfrm>
              <a:prstGeom prst="arc">
                <a:avLst>
                  <a:gd name="adj1" fmla="val 1101679"/>
                  <a:gd name="adj2" fmla="val 10394128"/>
                </a:avLst>
              </a:prstGeom>
              <a:noFill/>
              <a:ln w="50800" cap="rnd" cmpd="sng" algn="ctr">
                <a:gradFill flip="none" rotWithShape="1">
                  <a:gsLst>
                    <a:gs pos="30000">
                      <a:srgbClr val="2A446F"/>
                    </a:gs>
                    <a:gs pos="56000">
                      <a:srgbClr val="0078D4"/>
                    </a:gs>
                  </a:gsLst>
                  <a:path path="circle">
                    <a:fillToRect l="100000" t="100000"/>
                  </a:path>
                  <a:tileRect r="-100000" b="-100000"/>
                </a:gradFill>
                <a:prstDash val="solid"/>
                <a:headEnd type="none" w="med" len="med"/>
                <a:tailEnd type="arrow" w="med" len="sm"/>
              </a:ln>
              <a:effectLst>
                <a:outerShdw blurRad="63500" dist="508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pic>
          <p:nvPicPr>
            <p:cNvPr id="27" name="Graphic 26">
              <a:extLst>
                <a:ext uri="{FF2B5EF4-FFF2-40B4-BE49-F238E27FC236}">
                  <a16:creationId xmlns:a16="http://schemas.microsoft.com/office/drawing/2014/main" id="{7BE26BFD-C874-1136-D902-531F0534C8D0}"/>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5724976" y="4423628"/>
              <a:ext cx="749141" cy="749140"/>
            </a:xfrm>
            <a:prstGeom prst="rect">
              <a:avLst/>
            </a:prstGeom>
          </p:spPr>
        </p:pic>
      </p:grpSp>
      <p:sp>
        <p:nvSpPr>
          <p:cNvPr id="33" name="Rectangle 32">
            <a:extLst>
              <a:ext uri="{FF2B5EF4-FFF2-40B4-BE49-F238E27FC236}">
                <a16:creationId xmlns:a16="http://schemas.microsoft.com/office/drawing/2014/main" id="{2EF4B499-6A5B-C3A9-9E13-BAAEC04A999C}"/>
              </a:ext>
            </a:extLst>
          </p:cNvPr>
          <p:cNvSpPr/>
          <p:nvPr/>
        </p:nvSpPr>
        <p:spPr>
          <a:xfrm>
            <a:off x="1961028" y="3552265"/>
            <a:ext cx="2947147" cy="145676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2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BDA0-485A-C795-05BF-407EFB8B0ED7}"/>
            </a:ext>
          </a:extLst>
        </p:cNvPr>
        <p:cNvGrpSpPr/>
        <p:nvPr/>
      </p:nvGrpSpPr>
      <p:grpSpPr>
        <a:xfrm>
          <a:off x="0" y="0"/>
          <a:ext cx="0" cy="0"/>
          <a:chOff x="0" y="0"/>
          <a:chExt cx="0" cy="0"/>
        </a:xfrm>
      </p:grpSpPr>
      <p:sp>
        <p:nvSpPr>
          <p:cNvPr id="4" name="Arc 3">
            <a:extLst>
              <a:ext uri="{FF2B5EF4-FFF2-40B4-BE49-F238E27FC236}">
                <a16:creationId xmlns:a16="http://schemas.microsoft.com/office/drawing/2014/main" id="{8155E886-DE28-DE52-677B-DC1F628533BA}"/>
              </a:ext>
            </a:extLst>
          </p:cNvPr>
          <p:cNvSpPr/>
          <p:nvPr/>
        </p:nvSpPr>
        <p:spPr bwMode="auto">
          <a:xfrm>
            <a:off x="2071929" y="2024364"/>
            <a:ext cx="4007244" cy="4007244"/>
          </a:xfrm>
          <a:prstGeom prst="arc">
            <a:avLst>
              <a:gd name="adj1" fmla="val 1257010"/>
              <a:gd name="adj2" fmla="val 10789037"/>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err="1">
              <a:solidFill>
                <a:srgbClr val="FFFFFF"/>
              </a:solidFill>
              <a:latin typeface="Segoe UI Variable Display Semibold" pitchFamily="2" charset="0"/>
              <a:cs typeface="Segoe UI" pitchFamily="34" charset="0"/>
            </a:endParaRPr>
          </a:p>
        </p:txBody>
      </p:sp>
      <p:sp>
        <p:nvSpPr>
          <p:cNvPr id="8" name="Arc 7">
            <a:extLst>
              <a:ext uri="{FF2B5EF4-FFF2-40B4-BE49-F238E27FC236}">
                <a16:creationId xmlns:a16="http://schemas.microsoft.com/office/drawing/2014/main" id="{FDA8AD04-E7F4-2577-3E70-093645CD493C}"/>
              </a:ext>
            </a:extLst>
          </p:cNvPr>
          <p:cNvSpPr/>
          <p:nvPr/>
        </p:nvSpPr>
        <p:spPr bwMode="auto">
          <a:xfrm>
            <a:off x="6079461" y="2024364"/>
            <a:ext cx="4007244" cy="4007244"/>
          </a:xfrm>
          <a:prstGeom prst="arc">
            <a:avLst>
              <a:gd name="adj1" fmla="val 48023"/>
              <a:gd name="adj2" fmla="val 10809278"/>
            </a:avLst>
          </a:prstGeom>
          <a:noFill/>
          <a:ln w="19050">
            <a:gradFill flip="none" rotWithShape="1">
              <a:gsLst>
                <a:gs pos="100000">
                  <a:srgbClr val="0078D4"/>
                </a:gs>
                <a:gs pos="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err="1">
              <a:solidFill>
                <a:srgbClr val="FFFFFF"/>
              </a:solidFill>
              <a:latin typeface="Segoe UI Variable Display Semibold" pitchFamily="2" charset="0"/>
              <a:cs typeface="Segoe UI" pitchFamily="34" charset="0"/>
            </a:endParaRPr>
          </a:p>
        </p:txBody>
      </p:sp>
      <p:sp>
        <p:nvSpPr>
          <p:cNvPr id="9" name="Arc 8">
            <a:extLst>
              <a:ext uri="{FF2B5EF4-FFF2-40B4-BE49-F238E27FC236}">
                <a16:creationId xmlns:a16="http://schemas.microsoft.com/office/drawing/2014/main" id="{10221B97-769B-72A4-7FA6-AF72037F7AF0}"/>
              </a:ext>
            </a:extLst>
          </p:cNvPr>
          <p:cNvSpPr/>
          <p:nvPr/>
        </p:nvSpPr>
        <p:spPr bwMode="auto">
          <a:xfrm>
            <a:off x="2071929" y="2024364"/>
            <a:ext cx="4007244" cy="4007244"/>
          </a:xfrm>
          <a:prstGeom prst="arc">
            <a:avLst>
              <a:gd name="adj1" fmla="val 10800800"/>
              <a:gd name="adj2" fmla="val 21592710"/>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err="1">
              <a:solidFill>
                <a:srgbClr val="FFFFFF"/>
              </a:solidFill>
              <a:latin typeface="Segoe UI Variable Display Semibold" pitchFamily="2" charset="0"/>
              <a:cs typeface="Segoe UI" pitchFamily="34" charset="0"/>
            </a:endParaRPr>
          </a:p>
        </p:txBody>
      </p:sp>
      <p:sp>
        <p:nvSpPr>
          <p:cNvPr id="12" name="Arc 11">
            <a:extLst>
              <a:ext uri="{FF2B5EF4-FFF2-40B4-BE49-F238E27FC236}">
                <a16:creationId xmlns:a16="http://schemas.microsoft.com/office/drawing/2014/main" id="{D94D1CFD-F6BA-5434-A3DD-559115FE1545}"/>
              </a:ext>
            </a:extLst>
          </p:cNvPr>
          <p:cNvSpPr/>
          <p:nvPr/>
        </p:nvSpPr>
        <p:spPr bwMode="auto">
          <a:xfrm>
            <a:off x="6079461" y="2024364"/>
            <a:ext cx="4007244" cy="4007244"/>
          </a:xfrm>
          <a:prstGeom prst="arc">
            <a:avLst>
              <a:gd name="adj1" fmla="val 12064523"/>
              <a:gd name="adj2" fmla="val 39501"/>
            </a:avLst>
          </a:prstGeom>
          <a:noFill/>
          <a:ln w="19050">
            <a:gradFill flip="none" rotWithShape="1">
              <a:gsLst>
                <a:gs pos="100000">
                  <a:srgbClr val="0078D4"/>
                </a:gs>
                <a:gs pos="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err="1">
              <a:solidFill>
                <a:srgbClr val="FFFFFF"/>
              </a:solidFill>
              <a:latin typeface="Segoe UI Variable Display Semibold" pitchFamily="2" charset="0"/>
              <a:cs typeface="Segoe UI" pitchFamily="34" charset="0"/>
            </a:endParaRPr>
          </a:p>
        </p:txBody>
      </p:sp>
      <p:grpSp>
        <p:nvGrpSpPr>
          <p:cNvPr id="16" name="Group 15">
            <a:extLst>
              <a:ext uri="{FF2B5EF4-FFF2-40B4-BE49-F238E27FC236}">
                <a16:creationId xmlns:a16="http://schemas.microsoft.com/office/drawing/2014/main" id="{5C479B3E-C7B0-2394-87FF-9F5F20C5E3BA}"/>
              </a:ext>
            </a:extLst>
          </p:cNvPr>
          <p:cNvGrpSpPr>
            <a:grpSpLocks noChangeAspect="1"/>
          </p:cNvGrpSpPr>
          <p:nvPr/>
        </p:nvGrpSpPr>
        <p:grpSpPr>
          <a:xfrm rot="16200000" flipV="1">
            <a:off x="4000865" y="5996170"/>
            <a:ext cx="141753" cy="70876"/>
            <a:chOff x="5992230" y="3377116"/>
            <a:chExt cx="207540" cy="103770"/>
          </a:xfrm>
          <a:effectLst>
            <a:outerShdw blurRad="63500" dist="63500" dir="2700000" algn="tl" rotWithShape="0">
              <a:srgbClr val="454142">
                <a:alpha val="20000"/>
              </a:srgbClr>
            </a:outerShdw>
          </a:effectLst>
        </p:grpSpPr>
        <p:cxnSp>
          <p:nvCxnSpPr>
            <p:cNvPr id="18" name="Straight Connector 17">
              <a:extLst>
                <a:ext uri="{FF2B5EF4-FFF2-40B4-BE49-F238E27FC236}">
                  <a16:creationId xmlns:a16="http://schemas.microsoft.com/office/drawing/2014/main" id="{8B9AAF75-F9D5-CFAF-863E-097FA6F45AE1}"/>
                </a:ext>
              </a:extLst>
            </p:cNvPr>
            <p:cNvCxnSpPr/>
            <p:nvPr/>
          </p:nvCxnSpPr>
          <p:spPr>
            <a:xfrm flipV="1">
              <a:off x="609600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cxnSp>
          <p:nvCxnSpPr>
            <p:cNvPr id="24" name="Straight Connector 23">
              <a:extLst>
                <a:ext uri="{FF2B5EF4-FFF2-40B4-BE49-F238E27FC236}">
                  <a16:creationId xmlns:a16="http://schemas.microsoft.com/office/drawing/2014/main" id="{9DC12DFF-BEC7-721E-05AC-980964457C35}"/>
                </a:ext>
              </a:extLst>
            </p:cNvPr>
            <p:cNvCxnSpPr>
              <a:cxnSpLocks/>
            </p:cNvCxnSpPr>
            <p:nvPr/>
          </p:nvCxnSpPr>
          <p:spPr>
            <a:xfrm flipH="1" flipV="1">
              <a:off x="599223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grpSp>
      <p:grpSp>
        <p:nvGrpSpPr>
          <p:cNvPr id="25" name="Group 24">
            <a:extLst>
              <a:ext uri="{FF2B5EF4-FFF2-40B4-BE49-F238E27FC236}">
                <a16:creationId xmlns:a16="http://schemas.microsoft.com/office/drawing/2014/main" id="{407BA0A3-5676-1465-9D85-8AEA1495FE8E}"/>
              </a:ext>
            </a:extLst>
          </p:cNvPr>
          <p:cNvGrpSpPr>
            <a:grpSpLocks noChangeAspect="1"/>
          </p:cNvGrpSpPr>
          <p:nvPr/>
        </p:nvGrpSpPr>
        <p:grpSpPr>
          <a:xfrm rot="5400000" flipH="1" flipV="1">
            <a:off x="3930797" y="1988927"/>
            <a:ext cx="141753" cy="70876"/>
            <a:chOff x="5992230" y="3377116"/>
            <a:chExt cx="207540" cy="103770"/>
          </a:xfrm>
          <a:effectLst>
            <a:outerShdw blurRad="63500" dist="63500" dir="2700000" algn="tl" rotWithShape="0">
              <a:srgbClr val="454142">
                <a:alpha val="20000"/>
              </a:srgbClr>
            </a:outerShdw>
          </a:effectLst>
        </p:grpSpPr>
        <p:cxnSp>
          <p:nvCxnSpPr>
            <p:cNvPr id="26" name="Straight Connector 25">
              <a:extLst>
                <a:ext uri="{FF2B5EF4-FFF2-40B4-BE49-F238E27FC236}">
                  <a16:creationId xmlns:a16="http://schemas.microsoft.com/office/drawing/2014/main" id="{E09C6ECB-8D76-EDEB-EF30-84D7E8C37273}"/>
                </a:ext>
              </a:extLst>
            </p:cNvPr>
            <p:cNvCxnSpPr/>
            <p:nvPr/>
          </p:nvCxnSpPr>
          <p:spPr>
            <a:xfrm flipV="1">
              <a:off x="609600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cxnSp>
          <p:nvCxnSpPr>
            <p:cNvPr id="27" name="Straight Connector 26">
              <a:extLst>
                <a:ext uri="{FF2B5EF4-FFF2-40B4-BE49-F238E27FC236}">
                  <a16:creationId xmlns:a16="http://schemas.microsoft.com/office/drawing/2014/main" id="{46073F10-768E-5AEC-2D2C-A09D850D18A4}"/>
                </a:ext>
              </a:extLst>
            </p:cNvPr>
            <p:cNvCxnSpPr>
              <a:cxnSpLocks/>
            </p:cNvCxnSpPr>
            <p:nvPr/>
          </p:nvCxnSpPr>
          <p:spPr>
            <a:xfrm flipH="1" flipV="1">
              <a:off x="599223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B2A9B4BA-D59E-413E-72E4-BC0DEC5CC567}"/>
              </a:ext>
            </a:extLst>
          </p:cNvPr>
          <p:cNvGrpSpPr>
            <a:grpSpLocks noChangeAspect="1"/>
          </p:cNvGrpSpPr>
          <p:nvPr/>
        </p:nvGrpSpPr>
        <p:grpSpPr>
          <a:xfrm rot="5400000" flipH="1" flipV="1">
            <a:off x="8014112" y="5996170"/>
            <a:ext cx="141753" cy="70876"/>
            <a:chOff x="5992230" y="3377116"/>
            <a:chExt cx="207540" cy="103770"/>
          </a:xfrm>
          <a:effectLst>
            <a:outerShdw blurRad="63500" dist="63500" dir="2700000" algn="tl" rotWithShape="0">
              <a:srgbClr val="454142">
                <a:alpha val="20000"/>
              </a:srgbClr>
            </a:outerShdw>
          </a:effectLst>
        </p:grpSpPr>
        <p:cxnSp>
          <p:nvCxnSpPr>
            <p:cNvPr id="29" name="Straight Connector 28">
              <a:extLst>
                <a:ext uri="{FF2B5EF4-FFF2-40B4-BE49-F238E27FC236}">
                  <a16:creationId xmlns:a16="http://schemas.microsoft.com/office/drawing/2014/main" id="{33FA321C-3B10-49ED-BBC4-B3A78233D73C}"/>
                </a:ext>
              </a:extLst>
            </p:cNvPr>
            <p:cNvCxnSpPr/>
            <p:nvPr/>
          </p:nvCxnSpPr>
          <p:spPr>
            <a:xfrm flipV="1">
              <a:off x="609600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cxnSp>
          <p:nvCxnSpPr>
            <p:cNvPr id="30" name="Straight Connector 29">
              <a:extLst>
                <a:ext uri="{FF2B5EF4-FFF2-40B4-BE49-F238E27FC236}">
                  <a16:creationId xmlns:a16="http://schemas.microsoft.com/office/drawing/2014/main" id="{8D5412D8-0AC0-59CE-DE7C-878077E36202}"/>
                </a:ext>
              </a:extLst>
            </p:cNvPr>
            <p:cNvCxnSpPr>
              <a:cxnSpLocks/>
            </p:cNvCxnSpPr>
            <p:nvPr/>
          </p:nvCxnSpPr>
          <p:spPr>
            <a:xfrm flipH="1" flipV="1">
              <a:off x="599223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grpSp>
      <p:grpSp>
        <p:nvGrpSpPr>
          <p:cNvPr id="31" name="Group 30">
            <a:extLst>
              <a:ext uri="{FF2B5EF4-FFF2-40B4-BE49-F238E27FC236}">
                <a16:creationId xmlns:a16="http://schemas.microsoft.com/office/drawing/2014/main" id="{A186A47A-A891-37CF-545E-691F5120AB87}"/>
              </a:ext>
            </a:extLst>
          </p:cNvPr>
          <p:cNvGrpSpPr>
            <a:grpSpLocks noChangeAspect="1"/>
          </p:cNvGrpSpPr>
          <p:nvPr/>
        </p:nvGrpSpPr>
        <p:grpSpPr>
          <a:xfrm rot="16200000" flipV="1">
            <a:off x="8048481" y="1988926"/>
            <a:ext cx="141753" cy="70876"/>
            <a:chOff x="5992230" y="3377116"/>
            <a:chExt cx="207540" cy="103770"/>
          </a:xfrm>
          <a:effectLst>
            <a:outerShdw blurRad="63500" dist="63500" dir="2700000" algn="tl" rotWithShape="0">
              <a:srgbClr val="454142">
                <a:alpha val="20000"/>
              </a:srgbClr>
            </a:outerShdw>
          </a:effectLst>
        </p:grpSpPr>
        <p:cxnSp>
          <p:nvCxnSpPr>
            <p:cNvPr id="32" name="Straight Connector 31">
              <a:extLst>
                <a:ext uri="{FF2B5EF4-FFF2-40B4-BE49-F238E27FC236}">
                  <a16:creationId xmlns:a16="http://schemas.microsoft.com/office/drawing/2014/main" id="{721AACF0-7114-64A4-F591-F68DFC0F3D5D}"/>
                </a:ext>
              </a:extLst>
            </p:cNvPr>
            <p:cNvCxnSpPr/>
            <p:nvPr/>
          </p:nvCxnSpPr>
          <p:spPr>
            <a:xfrm flipV="1">
              <a:off x="609600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cxnSp>
          <p:nvCxnSpPr>
            <p:cNvPr id="33" name="Straight Connector 32">
              <a:extLst>
                <a:ext uri="{FF2B5EF4-FFF2-40B4-BE49-F238E27FC236}">
                  <a16:creationId xmlns:a16="http://schemas.microsoft.com/office/drawing/2014/main" id="{CA92B79A-F4CF-535F-1F85-F2560ADFA706}"/>
                </a:ext>
              </a:extLst>
            </p:cNvPr>
            <p:cNvCxnSpPr>
              <a:cxnSpLocks/>
            </p:cNvCxnSpPr>
            <p:nvPr/>
          </p:nvCxnSpPr>
          <p:spPr>
            <a:xfrm flipH="1" flipV="1">
              <a:off x="599223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grpSp>
      <p:grpSp>
        <p:nvGrpSpPr>
          <p:cNvPr id="34" name="Group 33">
            <a:extLst>
              <a:ext uri="{FF2B5EF4-FFF2-40B4-BE49-F238E27FC236}">
                <a16:creationId xmlns:a16="http://schemas.microsoft.com/office/drawing/2014/main" id="{03FFC087-8292-112F-D19B-BEFBA8FF14B1}"/>
              </a:ext>
            </a:extLst>
          </p:cNvPr>
          <p:cNvGrpSpPr>
            <a:grpSpLocks noChangeAspect="1"/>
          </p:cNvGrpSpPr>
          <p:nvPr/>
        </p:nvGrpSpPr>
        <p:grpSpPr>
          <a:xfrm>
            <a:off x="6007488" y="3984598"/>
            <a:ext cx="141753" cy="70876"/>
            <a:chOff x="5992230" y="3377116"/>
            <a:chExt cx="207540" cy="103770"/>
          </a:xfrm>
          <a:effectLst>
            <a:outerShdw blurRad="63500" dist="63500" dir="2700000" algn="tl" rotWithShape="0">
              <a:srgbClr val="454142">
                <a:alpha val="20000"/>
              </a:srgbClr>
            </a:outerShdw>
          </a:effectLst>
        </p:grpSpPr>
        <p:cxnSp>
          <p:nvCxnSpPr>
            <p:cNvPr id="35" name="Straight Connector 34">
              <a:extLst>
                <a:ext uri="{FF2B5EF4-FFF2-40B4-BE49-F238E27FC236}">
                  <a16:creationId xmlns:a16="http://schemas.microsoft.com/office/drawing/2014/main" id="{5E32362D-8DB1-022F-ABB1-C2BDBA020149}"/>
                </a:ext>
              </a:extLst>
            </p:cNvPr>
            <p:cNvCxnSpPr/>
            <p:nvPr/>
          </p:nvCxnSpPr>
          <p:spPr>
            <a:xfrm flipV="1">
              <a:off x="609600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cxnSp>
          <p:nvCxnSpPr>
            <p:cNvPr id="36" name="Straight Connector 35">
              <a:extLst>
                <a:ext uri="{FF2B5EF4-FFF2-40B4-BE49-F238E27FC236}">
                  <a16:creationId xmlns:a16="http://schemas.microsoft.com/office/drawing/2014/main" id="{15917A0E-FAE5-1FC4-9E8E-212A9D97D06E}"/>
                </a:ext>
              </a:extLst>
            </p:cNvPr>
            <p:cNvCxnSpPr>
              <a:cxnSpLocks/>
            </p:cNvCxnSpPr>
            <p:nvPr/>
          </p:nvCxnSpPr>
          <p:spPr>
            <a:xfrm flipH="1" flipV="1">
              <a:off x="5992230" y="3377116"/>
              <a:ext cx="103770" cy="103770"/>
            </a:xfrm>
            <a:prstGeom prst="line">
              <a:avLst/>
            </a:prstGeom>
            <a:noFill/>
            <a:ln w="25400" cap="rnd" cmpd="sng" algn="ctr">
              <a:solidFill>
                <a:srgbClr val="7E5DB5"/>
              </a:solidFill>
              <a:prstDash val="solid"/>
              <a:headEnd type="none" w="lg" len="sm"/>
              <a:tailEnd type="none" w="lg" len="sm"/>
            </a:ln>
            <a:effectLst/>
            <a:extLst>
              <a:ext uri="{909E8E84-426E-40DD-AFC4-6F175D3DCCD1}">
                <a14:hiddenFill xmlns:a14="http://schemas.microsoft.com/office/drawing/2010/main">
                  <a:solidFill>
                    <a:srgbClr val="FFFFFF"/>
                  </a:solidFill>
                </a14:hiddenFill>
              </a:ext>
            </a:extLst>
          </p:spPr>
        </p:cxnSp>
      </p:grpSp>
      <p:sp>
        <p:nvSpPr>
          <p:cNvPr id="37" name="!!Access">
            <a:extLst>
              <a:ext uri="{FF2B5EF4-FFF2-40B4-BE49-F238E27FC236}">
                <a16:creationId xmlns:a16="http://schemas.microsoft.com/office/drawing/2014/main" id="{801B1E8E-C5F8-77B9-6C26-D229EF08A881}"/>
              </a:ext>
            </a:extLst>
          </p:cNvPr>
          <p:cNvSpPr>
            <a:spLocks noChangeAspect="1"/>
          </p:cNvSpPr>
          <p:nvPr/>
        </p:nvSpPr>
        <p:spPr bwMode="auto">
          <a:xfrm>
            <a:off x="2440178" y="2396424"/>
            <a:ext cx="3263126" cy="3263127"/>
          </a:xfrm>
          <a:prstGeom prst="ellipse">
            <a:avLst/>
          </a:prstGeom>
          <a:gradFill flip="none" rotWithShape="1">
            <a:gsLst>
              <a:gs pos="100000">
                <a:srgbClr val="0078D4"/>
              </a:gs>
              <a:gs pos="0">
                <a:srgbClr val="C742CD"/>
              </a:gs>
            </a:gsLst>
            <a:path path="circle">
              <a:fillToRect l="100000" t="100000"/>
            </a:path>
            <a:tileRect r="-100000" b="-10000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defTabSz="1330972" fontAlgn="base">
              <a:spcBef>
                <a:spcPct val="0"/>
              </a:spcBef>
              <a:spcAft>
                <a:spcPct val="0"/>
              </a:spcAft>
            </a:pPr>
            <a:endParaRPr lang="en-US" sz="2799" b="1">
              <a:noFill/>
              <a:latin typeface="Segoe UI Variable Display Semibold" pitchFamily="2" charset="0"/>
              <a:cs typeface="Segoe UI" pitchFamily="34" charset="0"/>
            </a:endParaRPr>
          </a:p>
        </p:txBody>
      </p:sp>
      <p:sp>
        <p:nvSpPr>
          <p:cNvPr id="38" name="Graphic 8">
            <a:extLst>
              <a:ext uri="{FF2B5EF4-FFF2-40B4-BE49-F238E27FC236}">
                <a16:creationId xmlns:a16="http://schemas.microsoft.com/office/drawing/2014/main" id="{E9728CD0-0131-3C01-26A1-B27A699D41B3}"/>
              </a:ext>
            </a:extLst>
          </p:cNvPr>
          <p:cNvSpPr/>
          <p:nvPr/>
        </p:nvSpPr>
        <p:spPr>
          <a:xfrm>
            <a:off x="3901824" y="3496971"/>
            <a:ext cx="382362" cy="382362"/>
          </a:xfrm>
          <a:custGeom>
            <a:avLst/>
            <a:gdLst>
              <a:gd name="connsiteX0" fmla="*/ 176099 w 276225"/>
              <a:gd name="connsiteY0" fmla="*/ 71546 h 276225"/>
              <a:gd name="connsiteX1" fmla="*/ 178828 w 276225"/>
              <a:gd name="connsiteY1" fmla="*/ 74650 h 276225"/>
              <a:gd name="connsiteX2" fmla="*/ 184074 w 276225"/>
              <a:gd name="connsiteY2" fmla="*/ 84523 h 276225"/>
              <a:gd name="connsiteX3" fmla="*/ 189287 w 276225"/>
              <a:gd name="connsiteY3" fmla="*/ 100551 h 276225"/>
              <a:gd name="connsiteX4" fmla="*/ 191603 w 276225"/>
              <a:gd name="connsiteY4" fmla="*/ 103612 h 276225"/>
              <a:gd name="connsiteX5" fmla="*/ 195263 w 276225"/>
              <a:gd name="connsiteY5" fmla="*/ 104775 h 276225"/>
              <a:gd name="connsiteX6" fmla="*/ 198922 w 276225"/>
              <a:gd name="connsiteY6" fmla="*/ 103612 h 276225"/>
              <a:gd name="connsiteX7" fmla="*/ 201083 w 276225"/>
              <a:gd name="connsiteY7" fmla="*/ 100944 h 276225"/>
              <a:gd name="connsiteX8" fmla="*/ 201238 w 276225"/>
              <a:gd name="connsiteY8" fmla="*/ 100551 h 276225"/>
              <a:gd name="connsiteX9" fmla="*/ 206451 w 276225"/>
              <a:gd name="connsiteY9" fmla="*/ 84523 h 276225"/>
              <a:gd name="connsiteX10" fmla="*/ 214441 w 276225"/>
              <a:gd name="connsiteY10" fmla="*/ 71591 h 276225"/>
              <a:gd name="connsiteX11" fmla="*/ 227383 w 276225"/>
              <a:gd name="connsiteY11" fmla="*/ 63607 h 276225"/>
              <a:gd name="connsiteX12" fmla="*/ 243422 w 276225"/>
              <a:gd name="connsiteY12" fmla="*/ 58398 h 276225"/>
              <a:gd name="connsiteX13" fmla="*/ 246486 w 276225"/>
              <a:gd name="connsiteY13" fmla="*/ 56084 h 276225"/>
              <a:gd name="connsiteX14" fmla="*/ 247650 w 276225"/>
              <a:gd name="connsiteY14" fmla="*/ 52428 h 276225"/>
              <a:gd name="connsiteX15" fmla="*/ 246486 w 276225"/>
              <a:gd name="connsiteY15" fmla="*/ 48771 h 276225"/>
              <a:gd name="connsiteX16" fmla="*/ 243422 w 276225"/>
              <a:gd name="connsiteY16" fmla="*/ 46457 h 276225"/>
              <a:gd name="connsiteX17" fmla="*/ 243101 w 276225"/>
              <a:gd name="connsiteY17" fmla="*/ 46377 h 276225"/>
              <a:gd name="connsiteX18" fmla="*/ 227062 w 276225"/>
              <a:gd name="connsiteY18" fmla="*/ 41168 h 276225"/>
              <a:gd name="connsiteX19" fmla="*/ 214120 w 276225"/>
              <a:gd name="connsiteY19" fmla="*/ 33184 h 276225"/>
              <a:gd name="connsiteX20" fmla="*/ 206130 w 276225"/>
              <a:gd name="connsiteY20" fmla="*/ 20252 h 276225"/>
              <a:gd name="connsiteX21" fmla="*/ 200917 w 276225"/>
              <a:gd name="connsiteY21" fmla="*/ 4225 h 276225"/>
              <a:gd name="connsiteX22" fmla="*/ 198601 w 276225"/>
              <a:gd name="connsiteY22" fmla="*/ 1163 h 276225"/>
              <a:gd name="connsiteX23" fmla="*/ 194942 w 276225"/>
              <a:gd name="connsiteY23" fmla="*/ 0 h 276225"/>
              <a:gd name="connsiteX24" fmla="*/ 191282 w 276225"/>
              <a:gd name="connsiteY24" fmla="*/ 1163 h 276225"/>
              <a:gd name="connsiteX25" fmla="*/ 188966 w 276225"/>
              <a:gd name="connsiteY25" fmla="*/ 4225 h 276225"/>
              <a:gd name="connsiteX26" fmla="*/ 183754 w 276225"/>
              <a:gd name="connsiteY26" fmla="*/ 20252 h 276225"/>
              <a:gd name="connsiteX27" fmla="*/ 183621 w 276225"/>
              <a:gd name="connsiteY27" fmla="*/ 20649 h 276225"/>
              <a:gd name="connsiteX28" fmla="*/ 175903 w 276225"/>
              <a:gd name="connsiteY28" fmla="*/ 33125 h 276225"/>
              <a:gd name="connsiteX29" fmla="*/ 163142 w 276225"/>
              <a:gd name="connsiteY29" fmla="*/ 41168 h 276225"/>
              <a:gd name="connsiteX30" fmla="*/ 147103 w 276225"/>
              <a:gd name="connsiteY30" fmla="*/ 46377 h 276225"/>
              <a:gd name="connsiteX31" fmla="*/ 144039 w 276225"/>
              <a:gd name="connsiteY31" fmla="*/ 48691 h 276225"/>
              <a:gd name="connsiteX32" fmla="*/ 142875 w 276225"/>
              <a:gd name="connsiteY32" fmla="*/ 52347 h 276225"/>
              <a:gd name="connsiteX33" fmla="*/ 144039 w 276225"/>
              <a:gd name="connsiteY33" fmla="*/ 56004 h 276225"/>
              <a:gd name="connsiteX34" fmla="*/ 147103 w 276225"/>
              <a:gd name="connsiteY34" fmla="*/ 58318 h 276225"/>
              <a:gd name="connsiteX35" fmla="*/ 163142 w 276225"/>
              <a:gd name="connsiteY35" fmla="*/ 63527 h 276225"/>
              <a:gd name="connsiteX36" fmla="*/ 176099 w 276225"/>
              <a:gd name="connsiteY36" fmla="*/ 71546 h 276225"/>
              <a:gd name="connsiteX37" fmla="*/ 264995 w 276225"/>
              <a:gd name="connsiteY37" fmla="*/ 117705 h 276225"/>
              <a:gd name="connsiteX38" fmla="*/ 273744 w 276225"/>
              <a:gd name="connsiteY38" fmla="*/ 120546 h 276225"/>
              <a:gd name="connsiteX39" fmla="*/ 273919 w 276225"/>
              <a:gd name="connsiteY39" fmla="*/ 120590 h 276225"/>
              <a:gd name="connsiteX40" fmla="*/ 275590 w 276225"/>
              <a:gd name="connsiteY40" fmla="*/ 121852 h 276225"/>
              <a:gd name="connsiteX41" fmla="*/ 276225 w 276225"/>
              <a:gd name="connsiteY41" fmla="*/ 123847 h 276225"/>
              <a:gd name="connsiteX42" fmla="*/ 275590 w 276225"/>
              <a:gd name="connsiteY42" fmla="*/ 125841 h 276225"/>
              <a:gd name="connsiteX43" fmla="*/ 273919 w 276225"/>
              <a:gd name="connsiteY43" fmla="*/ 127104 h 276225"/>
              <a:gd name="connsiteX44" fmla="*/ 265170 w 276225"/>
              <a:gd name="connsiteY44" fmla="*/ 129945 h 276225"/>
              <a:gd name="connsiteX45" fmla="*/ 258111 w 276225"/>
              <a:gd name="connsiteY45" fmla="*/ 134300 h 276225"/>
              <a:gd name="connsiteX46" fmla="*/ 253753 w 276225"/>
              <a:gd name="connsiteY46" fmla="*/ 141353 h 276225"/>
              <a:gd name="connsiteX47" fmla="*/ 250909 w 276225"/>
              <a:gd name="connsiteY47" fmla="*/ 150096 h 276225"/>
              <a:gd name="connsiteX48" fmla="*/ 249646 w 276225"/>
              <a:gd name="connsiteY48" fmla="*/ 151766 h 276225"/>
              <a:gd name="connsiteX49" fmla="*/ 247650 w 276225"/>
              <a:gd name="connsiteY49" fmla="*/ 152400 h 276225"/>
              <a:gd name="connsiteX50" fmla="*/ 245654 w 276225"/>
              <a:gd name="connsiteY50" fmla="*/ 151766 h 276225"/>
              <a:gd name="connsiteX51" fmla="*/ 244391 w 276225"/>
              <a:gd name="connsiteY51" fmla="*/ 150096 h 276225"/>
              <a:gd name="connsiteX52" fmla="*/ 241547 w 276225"/>
              <a:gd name="connsiteY52" fmla="*/ 141353 h 276225"/>
              <a:gd name="connsiteX53" fmla="*/ 237197 w 276225"/>
              <a:gd name="connsiteY53" fmla="*/ 134275 h 276225"/>
              <a:gd name="connsiteX54" fmla="*/ 230130 w 276225"/>
              <a:gd name="connsiteY54" fmla="*/ 129901 h 276225"/>
              <a:gd name="connsiteX55" fmla="*/ 221381 w 276225"/>
              <a:gd name="connsiteY55" fmla="*/ 127060 h 276225"/>
              <a:gd name="connsiteX56" fmla="*/ 219710 w 276225"/>
              <a:gd name="connsiteY56" fmla="*/ 125798 h 276225"/>
              <a:gd name="connsiteX57" fmla="*/ 219075 w 276225"/>
              <a:gd name="connsiteY57" fmla="*/ 123803 h 276225"/>
              <a:gd name="connsiteX58" fmla="*/ 219710 w 276225"/>
              <a:gd name="connsiteY58" fmla="*/ 121809 h 276225"/>
              <a:gd name="connsiteX59" fmla="*/ 221381 w 276225"/>
              <a:gd name="connsiteY59" fmla="*/ 120546 h 276225"/>
              <a:gd name="connsiteX60" fmla="*/ 230130 w 276225"/>
              <a:gd name="connsiteY60" fmla="*/ 117705 h 276225"/>
              <a:gd name="connsiteX61" fmla="*/ 237090 w 276225"/>
              <a:gd name="connsiteY61" fmla="*/ 113318 h 276225"/>
              <a:gd name="connsiteX62" fmla="*/ 241373 w 276225"/>
              <a:gd name="connsiteY62" fmla="*/ 106297 h 276225"/>
              <a:gd name="connsiteX63" fmla="*/ 244216 w 276225"/>
              <a:gd name="connsiteY63" fmla="*/ 97554 h 276225"/>
              <a:gd name="connsiteX64" fmla="*/ 245479 w 276225"/>
              <a:gd name="connsiteY64" fmla="*/ 95884 h 276225"/>
              <a:gd name="connsiteX65" fmla="*/ 247475 w 276225"/>
              <a:gd name="connsiteY65" fmla="*/ 95250 h 276225"/>
              <a:gd name="connsiteX66" fmla="*/ 249471 w 276225"/>
              <a:gd name="connsiteY66" fmla="*/ 95884 h 276225"/>
              <a:gd name="connsiteX67" fmla="*/ 250734 w 276225"/>
              <a:gd name="connsiteY67" fmla="*/ 97554 h 276225"/>
              <a:gd name="connsiteX68" fmla="*/ 253577 w 276225"/>
              <a:gd name="connsiteY68" fmla="*/ 106297 h 276225"/>
              <a:gd name="connsiteX69" fmla="*/ 257936 w 276225"/>
              <a:gd name="connsiteY69" fmla="*/ 113350 h 276225"/>
              <a:gd name="connsiteX70" fmla="*/ 264995 w 276225"/>
              <a:gd name="connsiteY70" fmla="*/ 117705 h 276225"/>
              <a:gd name="connsiteX71" fmla="*/ 30956 w 276225"/>
              <a:gd name="connsiteY71" fmla="*/ 28575 h 276225"/>
              <a:gd name="connsiteX72" fmla="*/ 0 w 276225"/>
              <a:gd name="connsiteY72" fmla="*/ 59531 h 276225"/>
              <a:gd name="connsiteX73" fmla="*/ 0 w 276225"/>
              <a:gd name="connsiteY73" fmla="*/ 111919 h 276225"/>
              <a:gd name="connsiteX74" fmla="*/ 30956 w 276225"/>
              <a:gd name="connsiteY74" fmla="*/ 142875 h 276225"/>
              <a:gd name="connsiteX75" fmla="*/ 102394 w 276225"/>
              <a:gd name="connsiteY75" fmla="*/ 142875 h 276225"/>
              <a:gd name="connsiteX76" fmla="*/ 133350 w 276225"/>
              <a:gd name="connsiteY76" fmla="*/ 111919 h 276225"/>
              <a:gd name="connsiteX77" fmla="*/ 133350 w 276225"/>
              <a:gd name="connsiteY77" fmla="*/ 59531 h 276225"/>
              <a:gd name="connsiteX78" fmla="*/ 102394 w 276225"/>
              <a:gd name="connsiteY78" fmla="*/ 28575 h 276225"/>
              <a:gd name="connsiteX79" fmla="*/ 30956 w 276225"/>
              <a:gd name="connsiteY79" fmla="*/ 28575 h 276225"/>
              <a:gd name="connsiteX80" fmla="*/ 19050 w 276225"/>
              <a:gd name="connsiteY80" fmla="*/ 59531 h 276225"/>
              <a:gd name="connsiteX81" fmla="*/ 30956 w 276225"/>
              <a:gd name="connsiteY81" fmla="*/ 47625 h 276225"/>
              <a:gd name="connsiteX82" fmla="*/ 102394 w 276225"/>
              <a:gd name="connsiteY82" fmla="*/ 47625 h 276225"/>
              <a:gd name="connsiteX83" fmla="*/ 114300 w 276225"/>
              <a:gd name="connsiteY83" fmla="*/ 59531 h 276225"/>
              <a:gd name="connsiteX84" fmla="*/ 114300 w 276225"/>
              <a:gd name="connsiteY84" fmla="*/ 111919 h 276225"/>
              <a:gd name="connsiteX85" fmla="*/ 102394 w 276225"/>
              <a:gd name="connsiteY85" fmla="*/ 123825 h 276225"/>
              <a:gd name="connsiteX86" fmla="*/ 30956 w 276225"/>
              <a:gd name="connsiteY86" fmla="*/ 123825 h 276225"/>
              <a:gd name="connsiteX87" fmla="*/ 19050 w 276225"/>
              <a:gd name="connsiteY87" fmla="*/ 111919 h 276225"/>
              <a:gd name="connsiteX88" fmla="*/ 19050 w 276225"/>
              <a:gd name="connsiteY88" fmla="*/ 59531 h 276225"/>
              <a:gd name="connsiteX89" fmla="*/ 104775 w 276225"/>
              <a:gd name="connsiteY89" fmla="*/ 202406 h 276225"/>
              <a:gd name="connsiteX90" fmla="*/ 135731 w 276225"/>
              <a:gd name="connsiteY90" fmla="*/ 171450 h 276225"/>
              <a:gd name="connsiteX91" fmla="*/ 216694 w 276225"/>
              <a:gd name="connsiteY91" fmla="*/ 171450 h 276225"/>
              <a:gd name="connsiteX92" fmla="*/ 247650 w 276225"/>
              <a:gd name="connsiteY92" fmla="*/ 202406 h 276225"/>
              <a:gd name="connsiteX93" fmla="*/ 247650 w 276225"/>
              <a:gd name="connsiteY93" fmla="*/ 245269 h 276225"/>
              <a:gd name="connsiteX94" fmla="*/ 216694 w 276225"/>
              <a:gd name="connsiteY94" fmla="*/ 276225 h 276225"/>
              <a:gd name="connsiteX95" fmla="*/ 135731 w 276225"/>
              <a:gd name="connsiteY95" fmla="*/ 276225 h 276225"/>
              <a:gd name="connsiteX96" fmla="*/ 104775 w 276225"/>
              <a:gd name="connsiteY96" fmla="*/ 245269 h 276225"/>
              <a:gd name="connsiteX97" fmla="*/ 104775 w 276225"/>
              <a:gd name="connsiteY97" fmla="*/ 202406 h 276225"/>
              <a:gd name="connsiteX98" fmla="*/ 135731 w 276225"/>
              <a:gd name="connsiteY98" fmla="*/ 190500 h 276225"/>
              <a:gd name="connsiteX99" fmla="*/ 123825 w 276225"/>
              <a:gd name="connsiteY99" fmla="*/ 202406 h 276225"/>
              <a:gd name="connsiteX100" fmla="*/ 123825 w 276225"/>
              <a:gd name="connsiteY100" fmla="*/ 245269 h 276225"/>
              <a:gd name="connsiteX101" fmla="*/ 135731 w 276225"/>
              <a:gd name="connsiteY101" fmla="*/ 257175 h 276225"/>
              <a:gd name="connsiteX102" fmla="*/ 216694 w 276225"/>
              <a:gd name="connsiteY102" fmla="*/ 257175 h 276225"/>
              <a:gd name="connsiteX103" fmla="*/ 228600 w 276225"/>
              <a:gd name="connsiteY103" fmla="*/ 245269 h 276225"/>
              <a:gd name="connsiteX104" fmla="*/ 228600 w 276225"/>
              <a:gd name="connsiteY104" fmla="*/ 202406 h 276225"/>
              <a:gd name="connsiteX105" fmla="*/ 216694 w 276225"/>
              <a:gd name="connsiteY105" fmla="*/ 190500 h 276225"/>
              <a:gd name="connsiteX106" fmla="*/ 135731 w 276225"/>
              <a:gd name="connsiteY106" fmla="*/ 190500 h 276225"/>
              <a:gd name="connsiteX107" fmla="*/ 30956 w 276225"/>
              <a:gd name="connsiteY107" fmla="*/ 171450 h 276225"/>
              <a:gd name="connsiteX108" fmla="*/ 0 w 276225"/>
              <a:gd name="connsiteY108" fmla="*/ 202406 h 276225"/>
              <a:gd name="connsiteX109" fmla="*/ 0 w 276225"/>
              <a:gd name="connsiteY109" fmla="*/ 245269 h 276225"/>
              <a:gd name="connsiteX110" fmla="*/ 30956 w 276225"/>
              <a:gd name="connsiteY110" fmla="*/ 276225 h 276225"/>
              <a:gd name="connsiteX111" fmla="*/ 45244 w 276225"/>
              <a:gd name="connsiteY111" fmla="*/ 276225 h 276225"/>
              <a:gd name="connsiteX112" fmla="*/ 76200 w 276225"/>
              <a:gd name="connsiteY112" fmla="*/ 245269 h 276225"/>
              <a:gd name="connsiteX113" fmla="*/ 76200 w 276225"/>
              <a:gd name="connsiteY113" fmla="*/ 202406 h 276225"/>
              <a:gd name="connsiteX114" fmla="*/ 45244 w 276225"/>
              <a:gd name="connsiteY114" fmla="*/ 171450 h 276225"/>
              <a:gd name="connsiteX115" fmla="*/ 30956 w 276225"/>
              <a:gd name="connsiteY115" fmla="*/ 171450 h 276225"/>
              <a:gd name="connsiteX116" fmla="*/ 19050 w 276225"/>
              <a:gd name="connsiteY116" fmla="*/ 202406 h 276225"/>
              <a:gd name="connsiteX117" fmla="*/ 30956 w 276225"/>
              <a:gd name="connsiteY117" fmla="*/ 190500 h 276225"/>
              <a:gd name="connsiteX118" fmla="*/ 45244 w 276225"/>
              <a:gd name="connsiteY118" fmla="*/ 190500 h 276225"/>
              <a:gd name="connsiteX119" fmla="*/ 57150 w 276225"/>
              <a:gd name="connsiteY119" fmla="*/ 202406 h 276225"/>
              <a:gd name="connsiteX120" fmla="*/ 57150 w 276225"/>
              <a:gd name="connsiteY120" fmla="*/ 245269 h 276225"/>
              <a:gd name="connsiteX121" fmla="*/ 45244 w 276225"/>
              <a:gd name="connsiteY121" fmla="*/ 257175 h 276225"/>
              <a:gd name="connsiteX122" fmla="*/ 30956 w 276225"/>
              <a:gd name="connsiteY122" fmla="*/ 257175 h 276225"/>
              <a:gd name="connsiteX123" fmla="*/ 19050 w 276225"/>
              <a:gd name="connsiteY123" fmla="*/ 245269 h 276225"/>
              <a:gd name="connsiteX124" fmla="*/ 19050 w 276225"/>
              <a:gd name="connsiteY124" fmla="*/ 20240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76225" h="276225">
                <a:moveTo>
                  <a:pt x="176099" y="71546"/>
                </a:moveTo>
                <a:cubicBezTo>
                  <a:pt x="177075" y="72525"/>
                  <a:pt x="177986" y="73562"/>
                  <a:pt x="178828" y="74650"/>
                </a:cubicBezTo>
                <a:cubicBezTo>
                  <a:pt x="181120" y="77611"/>
                  <a:pt x="182897" y="80948"/>
                  <a:pt x="184074" y="84523"/>
                </a:cubicBezTo>
                <a:lnTo>
                  <a:pt x="189287" y="100551"/>
                </a:lnTo>
                <a:cubicBezTo>
                  <a:pt x="189724" y="101786"/>
                  <a:pt x="190532" y="102856"/>
                  <a:pt x="191603" y="103612"/>
                </a:cubicBezTo>
                <a:cubicBezTo>
                  <a:pt x="192673" y="104368"/>
                  <a:pt x="193952" y="104775"/>
                  <a:pt x="195263" y="104775"/>
                </a:cubicBezTo>
                <a:cubicBezTo>
                  <a:pt x="196573" y="104775"/>
                  <a:pt x="197852" y="104368"/>
                  <a:pt x="198922" y="103612"/>
                </a:cubicBezTo>
                <a:cubicBezTo>
                  <a:pt x="199877" y="102937"/>
                  <a:pt x="200624" y="102013"/>
                  <a:pt x="201083" y="100944"/>
                </a:cubicBezTo>
                <a:cubicBezTo>
                  <a:pt x="201138" y="100815"/>
                  <a:pt x="201190" y="100684"/>
                  <a:pt x="201238" y="100551"/>
                </a:cubicBezTo>
                <a:lnTo>
                  <a:pt x="206451" y="84523"/>
                </a:lnTo>
                <a:cubicBezTo>
                  <a:pt x="208072" y="79650"/>
                  <a:pt x="210807" y="75222"/>
                  <a:pt x="214441" y="71591"/>
                </a:cubicBezTo>
                <a:cubicBezTo>
                  <a:pt x="218075" y="67960"/>
                  <a:pt x="222506" y="65227"/>
                  <a:pt x="227383" y="63607"/>
                </a:cubicBezTo>
                <a:lnTo>
                  <a:pt x="243422" y="58398"/>
                </a:lnTo>
                <a:cubicBezTo>
                  <a:pt x="244658" y="57962"/>
                  <a:pt x="245729" y="57154"/>
                  <a:pt x="246486" y="56084"/>
                </a:cubicBezTo>
                <a:cubicBezTo>
                  <a:pt x="247243" y="55015"/>
                  <a:pt x="247650" y="53737"/>
                  <a:pt x="247650" y="52428"/>
                </a:cubicBezTo>
                <a:cubicBezTo>
                  <a:pt x="247650" y="51118"/>
                  <a:pt x="247243" y="49840"/>
                  <a:pt x="246486" y="48771"/>
                </a:cubicBezTo>
                <a:cubicBezTo>
                  <a:pt x="245729" y="47701"/>
                  <a:pt x="244658" y="46893"/>
                  <a:pt x="243422" y="46457"/>
                </a:cubicBezTo>
                <a:lnTo>
                  <a:pt x="243101" y="46377"/>
                </a:lnTo>
                <a:lnTo>
                  <a:pt x="227062" y="41168"/>
                </a:lnTo>
                <a:cubicBezTo>
                  <a:pt x="222185" y="39548"/>
                  <a:pt x="217754" y="36815"/>
                  <a:pt x="214120" y="33184"/>
                </a:cubicBezTo>
                <a:cubicBezTo>
                  <a:pt x="210486" y="29553"/>
                  <a:pt x="207751" y="25125"/>
                  <a:pt x="206130" y="20252"/>
                </a:cubicBezTo>
                <a:lnTo>
                  <a:pt x="200917" y="4225"/>
                </a:lnTo>
                <a:cubicBezTo>
                  <a:pt x="200480" y="2989"/>
                  <a:pt x="199672" y="1920"/>
                  <a:pt x="198601" y="1163"/>
                </a:cubicBezTo>
                <a:cubicBezTo>
                  <a:pt x="197531" y="406"/>
                  <a:pt x="196253" y="0"/>
                  <a:pt x="194942" y="0"/>
                </a:cubicBezTo>
                <a:cubicBezTo>
                  <a:pt x="193631" y="0"/>
                  <a:pt x="192352" y="406"/>
                  <a:pt x="191282" y="1163"/>
                </a:cubicBezTo>
                <a:cubicBezTo>
                  <a:pt x="190211" y="1920"/>
                  <a:pt x="189403" y="2989"/>
                  <a:pt x="188966" y="4225"/>
                </a:cubicBezTo>
                <a:lnTo>
                  <a:pt x="183754" y="20252"/>
                </a:lnTo>
                <a:lnTo>
                  <a:pt x="183621" y="20649"/>
                </a:lnTo>
                <a:cubicBezTo>
                  <a:pt x="182017" y="25332"/>
                  <a:pt x="179381" y="29596"/>
                  <a:pt x="175903" y="33125"/>
                </a:cubicBezTo>
                <a:cubicBezTo>
                  <a:pt x="172327" y="36753"/>
                  <a:pt x="167960" y="39506"/>
                  <a:pt x="163142" y="41168"/>
                </a:cubicBezTo>
                <a:lnTo>
                  <a:pt x="147103" y="46377"/>
                </a:lnTo>
                <a:cubicBezTo>
                  <a:pt x="145867" y="46813"/>
                  <a:pt x="144796" y="47621"/>
                  <a:pt x="144039" y="48691"/>
                </a:cubicBezTo>
                <a:cubicBezTo>
                  <a:pt x="143282" y="49760"/>
                  <a:pt x="142875" y="51038"/>
                  <a:pt x="142875" y="52347"/>
                </a:cubicBezTo>
                <a:cubicBezTo>
                  <a:pt x="142875" y="53657"/>
                  <a:pt x="143282" y="54935"/>
                  <a:pt x="144039" y="56004"/>
                </a:cubicBezTo>
                <a:cubicBezTo>
                  <a:pt x="144796" y="57074"/>
                  <a:pt x="145867" y="57882"/>
                  <a:pt x="147103" y="58318"/>
                </a:cubicBezTo>
                <a:lnTo>
                  <a:pt x="163142" y="63527"/>
                </a:lnTo>
                <a:cubicBezTo>
                  <a:pt x="168028" y="65154"/>
                  <a:pt x="172464" y="67901"/>
                  <a:pt x="176099" y="71546"/>
                </a:cubicBezTo>
                <a:close/>
                <a:moveTo>
                  <a:pt x="264995" y="117705"/>
                </a:moveTo>
                <a:lnTo>
                  <a:pt x="273744" y="120546"/>
                </a:lnTo>
                <a:lnTo>
                  <a:pt x="273919" y="120590"/>
                </a:lnTo>
                <a:cubicBezTo>
                  <a:pt x="274593" y="120828"/>
                  <a:pt x="275177" y="121268"/>
                  <a:pt x="275590" y="121852"/>
                </a:cubicBezTo>
                <a:cubicBezTo>
                  <a:pt x="276003" y="122435"/>
                  <a:pt x="276225" y="123133"/>
                  <a:pt x="276225" y="123847"/>
                </a:cubicBezTo>
                <a:cubicBezTo>
                  <a:pt x="276225" y="124561"/>
                  <a:pt x="276003" y="125259"/>
                  <a:pt x="275590" y="125841"/>
                </a:cubicBezTo>
                <a:cubicBezTo>
                  <a:pt x="275177" y="126424"/>
                  <a:pt x="274593" y="126865"/>
                  <a:pt x="273919" y="127104"/>
                </a:cubicBezTo>
                <a:lnTo>
                  <a:pt x="265170" y="129945"/>
                </a:lnTo>
                <a:cubicBezTo>
                  <a:pt x="262510" y="130828"/>
                  <a:pt x="260093" y="132319"/>
                  <a:pt x="258111" y="134300"/>
                </a:cubicBezTo>
                <a:cubicBezTo>
                  <a:pt x="256129" y="136281"/>
                  <a:pt x="254637" y="138695"/>
                  <a:pt x="253753" y="141353"/>
                </a:cubicBezTo>
                <a:lnTo>
                  <a:pt x="250909" y="150096"/>
                </a:lnTo>
                <a:cubicBezTo>
                  <a:pt x="250671" y="150769"/>
                  <a:pt x="250230" y="151353"/>
                  <a:pt x="249646" y="151766"/>
                </a:cubicBezTo>
                <a:cubicBezTo>
                  <a:pt x="249063" y="152178"/>
                  <a:pt x="248365" y="152400"/>
                  <a:pt x="247650" y="152400"/>
                </a:cubicBezTo>
                <a:cubicBezTo>
                  <a:pt x="246935" y="152400"/>
                  <a:pt x="246237" y="152178"/>
                  <a:pt x="245654" y="151766"/>
                </a:cubicBezTo>
                <a:cubicBezTo>
                  <a:pt x="245070" y="151353"/>
                  <a:pt x="244629" y="150769"/>
                  <a:pt x="244391" y="150096"/>
                </a:cubicBezTo>
                <a:lnTo>
                  <a:pt x="241547" y="141353"/>
                </a:lnTo>
                <a:cubicBezTo>
                  <a:pt x="240669" y="138688"/>
                  <a:pt x="239179" y="136264"/>
                  <a:pt x="237197" y="134275"/>
                </a:cubicBezTo>
                <a:cubicBezTo>
                  <a:pt x="235215" y="132287"/>
                  <a:pt x="232795" y="130789"/>
                  <a:pt x="230130" y="129901"/>
                </a:cubicBezTo>
                <a:lnTo>
                  <a:pt x="221381" y="127060"/>
                </a:lnTo>
                <a:cubicBezTo>
                  <a:pt x="220707" y="126822"/>
                  <a:pt x="220123" y="126382"/>
                  <a:pt x="219710" y="125798"/>
                </a:cubicBezTo>
                <a:cubicBezTo>
                  <a:pt x="219297" y="125215"/>
                  <a:pt x="219075" y="124517"/>
                  <a:pt x="219075" y="123803"/>
                </a:cubicBezTo>
                <a:cubicBezTo>
                  <a:pt x="219075" y="123089"/>
                  <a:pt x="219297" y="122391"/>
                  <a:pt x="219710" y="121809"/>
                </a:cubicBezTo>
                <a:cubicBezTo>
                  <a:pt x="220123" y="121226"/>
                  <a:pt x="220707" y="120785"/>
                  <a:pt x="221381" y="120546"/>
                </a:cubicBezTo>
                <a:lnTo>
                  <a:pt x="230130" y="117705"/>
                </a:lnTo>
                <a:cubicBezTo>
                  <a:pt x="232758" y="116798"/>
                  <a:pt x="235140" y="115297"/>
                  <a:pt x="237090" y="113318"/>
                </a:cubicBezTo>
                <a:cubicBezTo>
                  <a:pt x="239040" y="111339"/>
                  <a:pt x="240506" y="108936"/>
                  <a:pt x="241373" y="106297"/>
                </a:cubicBezTo>
                <a:lnTo>
                  <a:pt x="244216" y="97554"/>
                </a:lnTo>
                <a:cubicBezTo>
                  <a:pt x="244454" y="96881"/>
                  <a:pt x="244895" y="96297"/>
                  <a:pt x="245479" y="95884"/>
                </a:cubicBezTo>
                <a:cubicBezTo>
                  <a:pt x="246062" y="95472"/>
                  <a:pt x="246760" y="95250"/>
                  <a:pt x="247475" y="95250"/>
                </a:cubicBezTo>
                <a:cubicBezTo>
                  <a:pt x="248190" y="95250"/>
                  <a:pt x="248887" y="95472"/>
                  <a:pt x="249471" y="95884"/>
                </a:cubicBezTo>
                <a:cubicBezTo>
                  <a:pt x="250055" y="96297"/>
                  <a:pt x="250496" y="96881"/>
                  <a:pt x="250734" y="97554"/>
                </a:cubicBezTo>
                <a:lnTo>
                  <a:pt x="253577" y="106297"/>
                </a:lnTo>
                <a:cubicBezTo>
                  <a:pt x="254461" y="108955"/>
                  <a:pt x="255954" y="111370"/>
                  <a:pt x="257936" y="113350"/>
                </a:cubicBezTo>
                <a:cubicBezTo>
                  <a:pt x="259918" y="115331"/>
                  <a:pt x="262335" y="116822"/>
                  <a:pt x="264995" y="117705"/>
                </a:cubicBezTo>
                <a:close/>
                <a:moveTo>
                  <a:pt x="30956" y="28575"/>
                </a:moveTo>
                <a:cubicBezTo>
                  <a:pt x="13860" y="28575"/>
                  <a:pt x="0" y="42435"/>
                  <a:pt x="0" y="59531"/>
                </a:cubicBezTo>
                <a:lnTo>
                  <a:pt x="0" y="111919"/>
                </a:lnTo>
                <a:cubicBezTo>
                  <a:pt x="0" y="129015"/>
                  <a:pt x="13860" y="142875"/>
                  <a:pt x="30956" y="142875"/>
                </a:cubicBezTo>
                <a:lnTo>
                  <a:pt x="102394" y="142875"/>
                </a:lnTo>
                <a:cubicBezTo>
                  <a:pt x="119490" y="142875"/>
                  <a:pt x="133350" y="129015"/>
                  <a:pt x="133350" y="111919"/>
                </a:cubicBezTo>
                <a:lnTo>
                  <a:pt x="133350" y="59531"/>
                </a:lnTo>
                <a:cubicBezTo>
                  <a:pt x="133350" y="42435"/>
                  <a:pt x="119490" y="28575"/>
                  <a:pt x="102394" y="28575"/>
                </a:cubicBezTo>
                <a:lnTo>
                  <a:pt x="30956" y="28575"/>
                </a:lnTo>
                <a:close/>
                <a:moveTo>
                  <a:pt x="19050" y="59531"/>
                </a:moveTo>
                <a:cubicBezTo>
                  <a:pt x="19050" y="52956"/>
                  <a:pt x="24381" y="47625"/>
                  <a:pt x="30956" y="47625"/>
                </a:cubicBezTo>
                <a:lnTo>
                  <a:pt x="102394" y="47625"/>
                </a:lnTo>
                <a:cubicBezTo>
                  <a:pt x="108970" y="47625"/>
                  <a:pt x="114300" y="52956"/>
                  <a:pt x="114300" y="59531"/>
                </a:cubicBezTo>
                <a:lnTo>
                  <a:pt x="114300" y="111919"/>
                </a:lnTo>
                <a:cubicBezTo>
                  <a:pt x="114300" y="118495"/>
                  <a:pt x="108970" y="123825"/>
                  <a:pt x="102394" y="123825"/>
                </a:cubicBezTo>
                <a:lnTo>
                  <a:pt x="30956" y="123825"/>
                </a:lnTo>
                <a:cubicBezTo>
                  <a:pt x="24381" y="123825"/>
                  <a:pt x="19050" y="118495"/>
                  <a:pt x="19050" y="111919"/>
                </a:cubicBezTo>
                <a:lnTo>
                  <a:pt x="19050" y="59531"/>
                </a:lnTo>
                <a:close/>
                <a:moveTo>
                  <a:pt x="104775" y="202406"/>
                </a:moveTo>
                <a:cubicBezTo>
                  <a:pt x="104775" y="185310"/>
                  <a:pt x="118635" y="171450"/>
                  <a:pt x="135731" y="171450"/>
                </a:cubicBezTo>
                <a:lnTo>
                  <a:pt x="216694" y="171450"/>
                </a:lnTo>
                <a:cubicBezTo>
                  <a:pt x="233790" y="171450"/>
                  <a:pt x="247650" y="185310"/>
                  <a:pt x="247650" y="202406"/>
                </a:cubicBezTo>
                <a:lnTo>
                  <a:pt x="247650" y="245269"/>
                </a:lnTo>
                <a:cubicBezTo>
                  <a:pt x="247650" y="262365"/>
                  <a:pt x="233790" y="276225"/>
                  <a:pt x="216694" y="276225"/>
                </a:cubicBezTo>
                <a:lnTo>
                  <a:pt x="135731" y="276225"/>
                </a:lnTo>
                <a:cubicBezTo>
                  <a:pt x="118635" y="276225"/>
                  <a:pt x="104775" y="262365"/>
                  <a:pt x="104775" y="245269"/>
                </a:cubicBezTo>
                <a:lnTo>
                  <a:pt x="104775" y="202406"/>
                </a:lnTo>
                <a:close/>
                <a:moveTo>
                  <a:pt x="135731" y="190500"/>
                </a:moveTo>
                <a:cubicBezTo>
                  <a:pt x="129155" y="190500"/>
                  <a:pt x="123825" y="195830"/>
                  <a:pt x="123825" y="202406"/>
                </a:cubicBezTo>
                <a:lnTo>
                  <a:pt x="123825" y="245269"/>
                </a:lnTo>
                <a:cubicBezTo>
                  <a:pt x="123825" y="251845"/>
                  <a:pt x="129155" y="257175"/>
                  <a:pt x="135731" y="257175"/>
                </a:cubicBezTo>
                <a:lnTo>
                  <a:pt x="216694" y="257175"/>
                </a:lnTo>
                <a:cubicBezTo>
                  <a:pt x="223270" y="257175"/>
                  <a:pt x="228600" y="251845"/>
                  <a:pt x="228600" y="245269"/>
                </a:cubicBezTo>
                <a:lnTo>
                  <a:pt x="228600" y="202406"/>
                </a:lnTo>
                <a:cubicBezTo>
                  <a:pt x="228600" y="195830"/>
                  <a:pt x="223270" y="190500"/>
                  <a:pt x="216694" y="190500"/>
                </a:cubicBezTo>
                <a:lnTo>
                  <a:pt x="135731" y="190500"/>
                </a:lnTo>
                <a:close/>
                <a:moveTo>
                  <a:pt x="30956" y="171450"/>
                </a:moveTo>
                <a:cubicBezTo>
                  <a:pt x="13860" y="171450"/>
                  <a:pt x="0" y="185310"/>
                  <a:pt x="0" y="202406"/>
                </a:cubicBezTo>
                <a:lnTo>
                  <a:pt x="0" y="245269"/>
                </a:lnTo>
                <a:cubicBezTo>
                  <a:pt x="0" y="262365"/>
                  <a:pt x="13860" y="276225"/>
                  <a:pt x="30956" y="276225"/>
                </a:cubicBezTo>
                <a:lnTo>
                  <a:pt x="45244" y="276225"/>
                </a:lnTo>
                <a:cubicBezTo>
                  <a:pt x="62340" y="276225"/>
                  <a:pt x="76200" y="262365"/>
                  <a:pt x="76200" y="245269"/>
                </a:cubicBezTo>
                <a:lnTo>
                  <a:pt x="76200" y="202406"/>
                </a:lnTo>
                <a:cubicBezTo>
                  <a:pt x="76200" y="185310"/>
                  <a:pt x="62340" y="171450"/>
                  <a:pt x="45244" y="171450"/>
                </a:cubicBezTo>
                <a:lnTo>
                  <a:pt x="30956" y="171450"/>
                </a:lnTo>
                <a:close/>
                <a:moveTo>
                  <a:pt x="19050" y="202406"/>
                </a:moveTo>
                <a:cubicBezTo>
                  <a:pt x="19050" y="195830"/>
                  <a:pt x="24381" y="190500"/>
                  <a:pt x="30956" y="190500"/>
                </a:cubicBezTo>
                <a:lnTo>
                  <a:pt x="45244" y="190500"/>
                </a:lnTo>
                <a:cubicBezTo>
                  <a:pt x="51819" y="190500"/>
                  <a:pt x="57150" y="195830"/>
                  <a:pt x="57150" y="202406"/>
                </a:cubicBezTo>
                <a:lnTo>
                  <a:pt x="57150" y="245269"/>
                </a:lnTo>
                <a:cubicBezTo>
                  <a:pt x="57150" y="251845"/>
                  <a:pt x="51819" y="257175"/>
                  <a:pt x="45244" y="257175"/>
                </a:cubicBezTo>
                <a:lnTo>
                  <a:pt x="30956" y="257175"/>
                </a:lnTo>
                <a:cubicBezTo>
                  <a:pt x="24381" y="257175"/>
                  <a:pt x="19050" y="251845"/>
                  <a:pt x="19050" y="245269"/>
                </a:cubicBezTo>
                <a:lnTo>
                  <a:pt x="19050" y="202406"/>
                </a:lnTo>
                <a:close/>
              </a:path>
            </a:pathLst>
          </a:custGeom>
          <a:solidFill>
            <a:schemeClr val="bg1"/>
          </a:solidFill>
          <a:ln w="9525" cap="flat">
            <a:noFill/>
            <a:prstDash val="solid"/>
            <a:miter/>
          </a:ln>
        </p:spPr>
        <p:txBody>
          <a:bodyPr rtlCol="0" anchor="ctr"/>
          <a:lstStyle/>
          <a:p>
            <a:endParaRPr lang="en-US"/>
          </a:p>
        </p:txBody>
      </p:sp>
      <p:sp>
        <p:nvSpPr>
          <p:cNvPr id="39" name="!!ROI">
            <a:extLst>
              <a:ext uri="{FF2B5EF4-FFF2-40B4-BE49-F238E27FC236}">
                <a16:creationId xmlns:a16="http://schemas.microsoft.com/office/drawing/2014/main" id="{74B9FB51-8F40-D9F8-7EFE-F3C0D7799F75}"/>
              </a:ext>
            </a:extLst>
          </p:cNvPr>
          <p:cNvSpPr>
            <a:spLocks noChangeAspect="1"/>
          </p:cNvSpPr>
          <p:nvPr/>
        </p:nvSpPr>
        <p:spPr bwMode="auto">
          <a:xfrm>
            <a:off x="6453425" y="2396424"/>
            <a:ext cx="3263126" cy="3263127"/>
          </a:xfrm>
          <a:prstGeom prst="ellipse">
            <a:avLst/>
          </a:prstGeom>
          <a:gradFill flip="none" rotWithShape="1">
            <a:gsLst>
              <a:gs pos="100000">
                <a:srgbClr val="0078D4"/>
              </a:gs>
              <a:gs pos="0">
                <a:srgbClr val="C742CD"/>
              </a:gs>
            </a:gsLst>
            <a:path path="circle">
              <a:fillToRect l="100000" t="100000"/>
            </a:path>
            <a:tileRect r="-100000" b="-100000"/>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defTabSz="1330972" fontAlgn="base">
              <a:spcBef>
                <a:spcPct val="0"/>
              </a:spcBef>
              <a:spcAft>
                <a:spcPct val="0"/>
              </a:spcAft>
            </a:pPr>
            <a:endParaRPr lang="en-US" sz="2799" b="1">
              <a:noFill/>
              <a:latin typeface="Segoe UI Variable Display Semibold" pitchFamily="2" charset="0"/>
              <a:cs typeface="Segoe UI" pitchFamily="34" charset="0"/>
            </a:endParaRPr>
          </a:p>
        </p:txBody>
      </p:sp>
      <p:sp>
        <p:nvSpPr>
          <p:cNvPr id="40" name="Graphic 12">
            <a:extLst>
              <a:ext uri="{FF2B5EF4-FFF2-40B4-BE49-F238E27FC236}">
                <a16:creationId xmlns:a16="http://schemas.microsoft.com/office/drawing/2014/main" id="{7E77B3A3-B648-A6BB-6A7E-2140297792E4}"/>
              </a:ext>
            </a:extLst>
          </p:cNvPr>
          <p:cNvSpPr/>
          <p:nvPr/>
        </p:nvSpPr>
        <p:spPr>
          <a:xfrm>
            <a:off x="7873683" y="3482795"/>
            <a:ext cx="422611" cy="382362"/>
          </a:xfrm>
          <a:custGeom>
            <a:avLst/>
            <a:gdLst>
              <a:gd name="connsiteX0" fmla="*/ 28575 w 200025"/>
              <a:gd name="connsiteY0" fmla="*/ 21431 h 180975"/>
              <a:gd name="connsiteX1" fmla="*/ 50006 w 200025"/>
              <a:gd name="connsiteY1" fmla="*/ 0 h 180975"/>
              <a:gd name="connsiteX2" fmla="*/ 140494 w 200025"/>
              <a:gd name="connsiteY2" fmla="*/ 0 h 180975"/>
              <a:gd name="connsiteX3" fmla="*/ 161925 w 200025"/>
              <a:gd name="connsiteY3" fmla="*/ 21431 h 180975"/>
              <a:gd name="connsiteX4" fmla="*/ 161925 w 200025"/>
              <a:gd name="connsiteY4" fmla="*/ 104775 h 180975"/>
              <a:gd name="connsiteX5" fmla="*/ 200025 w 200025"/>
              <a:gd name="connsiteY5" fmla="*/ 104775 h 180975"/>
              <a:gd name="connsiteX6" fmla="*/ 200025 w 200025"/>
              <a:gd name="connsiteY6" fmla="*/ 140494 h 180975"/>
              <a:gd name="connsiteX7" fmla="*/ 169069 w 200025"/>
              <a:gd name="connsiteY7" fmla="*/ 171450 h 180975"/>
              <a:gd name="connsiteX8" fmla="*/ 113824 w 200025"/>
              <a:gd name="connsiteY8" fmla="*/ 171450 h 180975"/>
              <a:gd name="connsiteX9" fmla="*/ 114300 w 200025"/>
              <a:gd name="connsiteY9" fmla="*/ 166688 h 180975"/>
              <a:gd name="connsiteX10" fmla="*/ 114300 w 200025"/>
              <a:gd name="connsiteY10" fmla="*/ 157163 h 180975"/>
              <a:gd name="connsiteX11" fmla="*/ 147638 w 200025"/>
              <a:gd name="connsiteY11" fmla="*/ 157163 h 180975"/>
              <a:gd name="connsiteX12" fmla="*/ 147638 w 200025"/>
              <a:gd name="connsiteY12" fmla="*/ 21431 h 180975"/>
              <a:gd name="connsiteX13" fmla="*/ 140494 w 200025"/>
              <a:gd name="connsiteY13" fmla="*/ 14288 h 180975"/>
              <a:gd name="connsiteX14" fmla="*/ 50006 w 200025"/>
              <a:gd name="connsiteY14" fmla="*/ 14288 h 180975"/>
              <a:gd name="connsiteX15" fmla="*/ 42863 w 200025"/>
              <a:gd name="connsiteY15" fmla="*/ 21431 h 180975"/>
              <a:gd name="connsiteX16" fmla="*/ 42863 w 200025"/>
              <a:gd name="connsiteY16" fmla="*/ 104775 h 180975"/>
              <a:gd name="connsiteX17" fmla="*/ 28575 w 200025"/>
              <a:gd name="connsiteY17" fmla="*/ 104775 h 180975"/>
              <a:gd name="connsiteX18" fmla="*/ 28575 w 200025"/>
              <a:gd name="connsiteY18" fmla="*/ 21431 h 180975"/>
              <a:gd name="connsiteX19" fmla="*/ 161925 w 200025"/>
              <a:gd name="connsiteY19" fmla="*/ 157163 h 180975"/>
              <a:gd name="connsiteX20" fmla="*/ 169069 w 200025"/>
              <a:gd name="connsiteY20" fmla="*/ 157163 h 180975"/>
              <a:gd name="connsiteX21" fmla="*/ 185738 w 200025"/>
              <a:gd name="connsiteY21" fmla="*/ 140494 h 180975"/>
              <a:gd name="connsiteX22" fmla="*/ 185738 w 200025"/>
              <a:gd name="connsiteY22" fmla="*/ 119063 h 180975"/>
              <a:gd name="connsiteX23" fmla="*/ 161925 w 200025"/>
              <a:gd name="connsiteY23" fmla="*/ 119063 h 180975"/>
              <a:gd name="connsiteX24" fmla="*/ 161925 w 200025"/>
              <a:gd name="connsiteY24" fmla="*/ 157163 h 180975"/>
              <a:gd name="connsiteX25" fmla="*/ 69056 w 200025"/>
              <a:gd name="connsiteY25" fmla="*/ 38100 h 180975"/>
              <a:gd name="connsiteX26" fmla="*/ 61913 w 200025"/>
              <a:gd name="connsiteY26" fmla="*/ 45244 h 180975"/>
              <a:gd name="connsiteX27" fmla="*/ 69056 w 200025"/>
              <a:gd name="connsiteY27" fmla="*/ 52388 h 180975"/>
              <a:gd name="connsiteX28" fmla="*/ 121444 w 200025"/>
              <a:gd name="connsiteY28" fmla="*/ 52388 h 180975"/>
              <a:gd name="connsiteX29" fmla="*/ 128588 w 200025"/>
              <a:gd name="connsiteY29" fmla="*/ 45244 h 180975"/>
              <a:gd name="connsiteX30" fmla="*/ 121444 w 200025"/>
              <a:gd name="connsiteY30" fmla="*/ 38100 h 180975"/>
              <a:gd name="connsiteX31" fmla="*/ 69056 w 200025"/>
              <a:gd name="connsiteY31" fmla="*/ 38100 h 180975"/>
              <a:gd name="connsiteX32" fmla="*/ 61913 w 200025"/>
              <a:gd name="connsiteY32" fmla="*/ 83344 h 180975"/>
              <a:gd name="connsiteX33" fmla="*/ 69056 w 200025"/>
              <a:gd name="connsiteY33" fmla="*/ 76200 h 180975"/>
              <a:gd name="connsiteX34" fmla="*/ 121444 w 200025"/>
              <a:gd name="connsiteY34" fmla="*/ 76200 h 180975"/>
              <a:gd name="connsiteX35" fmla="*/ 128588 w 200025"/>
              <a:gd name="connsiteY35" fmla="*/ 83344 h 180975"/>
              <a:gd name="connsiteX36" fmla="*/ 121444 w 200025"/>
              <a:gd name="connsiteY36" fmla="*/ 90488 h 180975"/>
              <a:gd name="connsiteX37" fmla="*/ 69056 w 200025"/>
              <a:gd name="connsiteY37" fmla="*/ 90488 h 180975"/>
              <a:gd name="connsiteX38" fmla="*/ 61913 w 200025"/>
              <a:gd name="connsiteY38" fmla="*/ 83344 h 180975"/>
              <a:gd name="connsiteX39" fmla="*/ 14288 w 200025"/>
              <a:gd name="connsiteY39" fmla="*/ 114300 h 180975"/>
              <a:gd name="connsiteX40" fmla="*/ 0 w 200025"/>
              <a:gd name="connsiteY40" fmla="*/ 128588 h 180975"/>
              <a:gd name="connsiteX41" fmla="*/ 0 w 200025"/>
              <a:gd name="connsiteY41" fmla="*/ 166688 h 180975"/>
              <a:gd name="connsiteX42" fmla="*/ 14288 w 200025"/>
              <a:gd name="connsiteY42" fmla="*/ 180975 h 180975"/>
              <a:gd name="connsiteX43" fmla="*/ 90488 w 200025"/>
              <a:gd name="connsiteY43" fmla="*/ 180975 h 180975"/>
              <a:gd name="connsiteX44" fmla="*/ 104775 w 200025"/>
              <a:gd name="connsiteY44" fmla="*/ 166688 h 180975"/>
              <a:gd name="connsiteX45" fmla="*/ 104775 w 200025"/>
              <a:gd name="connsiteY45" fmla="*/ 128588 h 180975"/>
              <a:gd name="connsiteX46" fmla="*/ 90488 w 200025"/>
              <a:gd name="connsiteY46" fmla="*/ 114300 h 180975"/>
              <a:gd name="connsiteX47" fmla="*/ 14288 w 200025"/>
              <a:gd name="connsiteY47" fmla="*/ 114300 h 180975"/>
              <a:gd name="connsiteX48" fmla="*/ 85725 w 200025"/>
              <a:gd name="connsiteY48" fmla="*/ 123825 h 180975"/>
              <a:gd name="connsiteX49" fmla="*/ 95250 w 200025"/>
              <a:gd name="connsiteY49" fmla="*/ 133350 h 180975"/>
              <a:gd name="connsiteX50" fmla="*/ 95250 w 200025"/>
              <a:gd name="connsiteY50" fmla="*/ 142875 h 180975"/>
              <a:gd name="connsiteX51" fmla="*/ 76200 w 200025"/>
              <a:gd name="connsiteY51" fmla="*/ 123825 h 180975"/>
              <a:gd name="connsiteX52" fmla="*/ 85725 w 200025"/>
              <a:gd name="connsiteY52" fmla="*/ 123825 h 180975"/>
              <a:gd name="connsiteX53" fmla="*/ 76200 w 200025"/>
              <a:gd name="connsiteY53" fmla="*/ 171450 h 180975"/>
              <a:gd name="connsiteX54" fmla="*/ 95250 w 200025"/>
              <a:gd name="connsiteY54" fmla="*/ 152400 h 180975"/>
              <a:gd name="connsiteX55" fmla="*/ 95250 w 200025"/>
              <a:gd name="connsiteY55" fmla="*/ 161925 h 180975"/>
              <a:gd name="connsiteX56" fmla="*/ 85725 w 200025"/>
              <a:gd name="connsiteY56" fmla="*/ 171450 h 180975"/>
              <a:gd name="connsiteX57" fmla="*/ 76200 w 200025"/>
              <a:gd name="connsiteY57" fmla="*/ 171450 h 180975"/>
              <a:gd name="connsiteX58" fmla="*/ 9525 w 200025"/>
              <a:gd name="connsiteY58" fmla="*/ 133350 h 180975"/>
              <a:gd name="connsiteX59" fmla="*/ 19050 w 200025"/>
              <a:gd name="connsiteY59" fmla="*/ 123825 h 180975"/>
              <a:gd name="connsiteX60" fmla="*/ 28575 w 200025"/>
              <a:gd name="connsiteY60" fmla="*/ 123825 h 180975"/>
              <a:gd name="connsiteX61" fmla="*/ 9525 w 200025"/>
              <a:gd name="connsiteY61" fmla="*/ 142875 h 180975"/>
              <a:gd name="connsiteX62" fmla="*/ 9525 w 200025"/>
              <a:gd name="connsiteY62" fmla="*/ 133350 h 180975"/>
              <a:gd name="connsiteX63" fmla="*/ 9525 w 200025"/>
              <a:gd name="connsiteY63" fmla="*/ 152400 h 180975"/>
              <a:gd name="connsiteX64" fmla="*/ 28575 w 200025"/>
              <a:gd name="connsiteY64" fmla="*/ 171450 h 180975"/>
              <a:gd name="connsiteX65" fmla="*/ 19050 w 200025"/>
              <a:gd name="connsiteY65" fmla="*/ 171450 h 180975"/>
              <a:gd name="connsiteX66" fmla="*/ 9525 w 200025"/>
              <a:gd name="connsiteY66" fmla="*/ 161925 h 180975"/>
              <a:gd name="connsiteX67" fmla="*/ 9525 w 200025"/>
              <a:gd name="connsiteY67" fmla="*/ 152400 h 180975"/>
              <a:gd name="connsiteX68" fmla="*/ 52388 w 200025"/>
              <a:gd name="connsiteY68" fmla="*/ 130969 h 180975"/>
              <a:gd name="connsiteX69" fmla="*/ 69056 w 200025"/>
              <a:gd name="connsiteY69" fmla="*/ 147638 h 180975"/>
              <a:gd name="connsiteX70" fmla="*/ 52388 w 200025"/>
              <a:gd name="connsiteY70" fmla="*/ 164306 h 180975"/>
              <a:gd name="connsiteX71" fmla="*/ 35719 w 200025"/>
              <a:gd name="connsiteY71" fmla="*/ 147638 h 180975"/>
              <a:gd name="connsiteX72" fmla="*/ 52388 w 200025"/>
              <a:gd name="connsiteY72" fmla="*/ 1309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0025" h="180975">
                <a:moveTo>
                  <a:pt x="28575" y="21431"/>
                </a:moveTo>
                <a:cubicBezTo>
                  <a:pt x="28575" y="9595"/>
                  <a:pt x="38170" y="0"/>
                  <a:pt x="50006" y="0"/>
                </a:cubicBezTo>
                <a:lnTo>
                  <a:pt x="140494" y="0"/>
                </a:lnTo>
                <a:cubicBezTo>
                  <a:pt x="152330" y="0"/>
                  <a:pt x="161925" y="9595"/>
                  <a:pt x="161925" y="21431"/>
                </a:cubicBezTo>
                <a:lnTo>
                  <a:pt x="161925" y="104775"/>
                </a:lnTo>
                <a:lnTo>
                  <a:pt x="200025" y="104775"/>
                </a:lnTo>
                <a:lnTo>
                  <a:pt x="200025" y="140494"/>
                </a:lnTo>
                <a:cubicBezTo>
                  <a:pt x="200025" y="157590"/>
                  <a:pt x="186165" y="171450"/>
                  <a:pt x="169069" y="171450"/>
                </a:cubicBezTo>
                <a:lnTo>
                  <a:pt x="113824" y="171450"/>
                </a:lnTo>
                <a:cubicBezTo>
                  <a:pt x="114136" y="169911"/>
                  <a:pt x="114300" y="168318"/>
                  <a:pt x="114300" y="166688"/>
                </a:cubicBezTo>
                <a:lnTo>
                  <a:pt x="114300" y="157163"/>
                </a:lnTo>
                <a:lnTo>
                  <a:pt x="147638" y="157163"/>
                </a:lnTo>
                <a:lnTo>
                  <a:pt x="147638" y="21431"/>
                </a:lnTo>
                <a:cubicBezTo>
                  <a:pt x="147638" y="17486"/>
                  <a:pt x="144439" y="14288"/>
                  <a:pt x="140494" y="14288"/>
                </a:cubicBezTo>
                <a:lnTo>
                  <a:pt x="50006" y="14288"/>
                </a:lnTo>
                <a:cubicBezTo>
                  <a:pt x="46061" y="14288"/>
                  <a:pt x="42863" y="17486"/>
                  <a:pt x="42863" y="21431"/>
                </a:cubicBezTo>
                <a:lnTo>
                  <a:pt x="42863" y="104775"/>
                </a:lnTo>
                <a:lnTo>
                  <a:pt x="28575" y="104775"/>
                </a:lnTo>
                <a:lnTo>
                  <a:pt x="28575" y="21431"/>
                </a:lnTo>
                <a:close/>
                <a:moveTo>
                  <a:pt x="161925" y="157163"/>
                </a:moveTo>
                <a:lnTo>
                  <a:pt x="169069" y="157163"/>
                </a:lnTo>
                <a:cubicBezTo>
                  <a:pt x="178275" y="157163"/>
                  <a:pt x="185738" y="149700"/>
                  <a:pt x="185738" y="140494"/>
                </a:cubicBezTo>
                <a:lnTo>
                  <a:pt x="185738" y="119063"/>
                </a:lnTo>
                <a:lnTo>
                  <a:pt x="161925" y="119063"/>
                </a:lnTo>
                <a:lnTo>
                  <a:pt x="161925" y="157163"/>
                </a:lnTo>
                <a:close/>
                <a:moveTo>
                  <a:pt x="69056" y="38100"/>
                </a:moveTo>
                <a:cubicBezTo>
                  <a:pt x="65111" y="38100"/>
                  <a:pt x="61913" y="41298"/>
                  <a:pt x="61913" y="45244"/>
                </a:cubicBezTo>
                <a:cubicBezTo>
                  <a:pt x="61913" y="49189"/>
                  <a:pt x="65111" y="52388"/>
                  <a:pt x="69056" y="52388"/>
                </a:cubicBezTo>
                <a:lnTo>
                  <a:pt x="121444" y="52388"/>
                </a:lnTo>
                <a:cubicBezTo>
                  <a:pt x="125389" y="52388"/>
                  <a:pt x="128588" y="49189"/>
                  <a:pt x="128588" y="45244"/>
                </a:cubicBezTo>
                <a:cubicBezTo>
                  <a:pt x="128588" y="41298"/>
                  <a:pt x="125389" y="38100"/>
                  <a:pt x="121444" y="38100"/>
                </a:cubicBezTo>
                <a:lnTo>
                  <a:pt x="69056" y="38100"/>
                </a:lnTo>
                <a:close/>
                <a:moveTo>
                  <a:pt x="61913" y="83344"/>
                </a:moveTo>
                <a:cubicBezTo>
                  <a:pt x="61913" y="79399"/>
                  <a:pt x="65111" y="76200"/>
                  <a:pt x="69056" y="76200"/>
                </a:cubicBezTo>
                <a:lnTo>
                  <a:pt x="121444" y="76200"/>
                </a:lnTo>
                <a:cubicBezTo>
                  <a:pt x="125389" y="76200"/>
                  <a:pt x="128588" y="79399"/>
                  <a:pt x="128588" y="83344"/>
                </a:cubicBezTo>
                <a:cubicBezTo>
                  <a:pt x="128588" y="87289"/>
                  <a:pt x="125389" y="90488"/>
                  <a:pt x="121444" y="90488"/>
                </a:cubicBezTo>
                <a:lnTo>
                  <a:pt x="69056" y="90488"/>
                </a:lnTo>
                <a:cubicBezTo>
                  <a:pt x="65111" y="90488"/>
                  <a:pt x="61913" y="87289"/>
                  <a:pt x="61913" y="83344"/>
                </a:cubicBezTo>
                <a:close/>
                <a:moveTo>
                  <a:pt x="14288" y="114300"/>
                </a:moveTo>
                <a:cubicBezTo>
                  <a:pt x="6397" y="114300"/>
                  <a:pt x="0" y="120697"/>
                  <a:pt x="0" y="128588"/>
                </a:cubicBezTo>
                <a:lnTo>
                  <a:pt x="0" y="166688"/>
                </a:lnTo>
                <a:cubicBezTo>
                  <a:pt x="0" y="174578"/>
                  <a:pt x="6397" y="180975"/>
                  <a:pt x="14288" y="180975"/>
                </a:cubicBezTo>
                <a:lnTo>
                  <a:pt x="90488" y="180975"/>
                </a:lnTo>
                <a:cubicBezTo>
                  <a:pt x="98378" y="180975"/>
                  <a:pt x="104775" y="174578"/>
                  <a:pt x="104775" y="166688"/>
                </a:cubicBezTo>
                <a:lnTo>
                  <a:pt x="104775" y="128588"/>
                </a:lnTo>
                <a:cubicBezTo>
                  <a:pt x="104775" y="120697"/>
                  <a:pt x="98378" y="114300"/>
                  <a:pt x="90488" y="114300"/>
                </a:cubicBezTo>
                <a:lnTo>
                  <a:pt x="14288" y="114300"/>
                </a:lnTo>
                <a:close/>
                <a:moveTo>
                  <a:pt x="85725" y="123825"/>
                </a:moveTo>
                <a:cubicBezTo>
                  <a:pt x="85725" y="129086"/>
                  <a:pt x="89989" y="133350"/>
                  <a:pt x="95250" y="133350"/>
                </a:cubicBezTo>
                <a:lnTo>
                  <a:pt x="95250" y="142875"/>
                </a:lnTo>
                <a:cubicBezTo>
                  <a:pt x="84729" y="142875"/>
                  <a:pt x="76200" y="134346"/>
                  <a:pt x="76200" y="123825"/>
                </a:cubicBezTo>
                <a:lnTo>
                  <a:pt x="85725" y="123825"/>
                </a:lnTo>
                <a:close/>
                <a:moveTo>
                  <a:pt x="76200" y="171450"/>
                </a:moveTo>
                <a:cubicBezTo>
                  <a:pt x="76200" y="160929"/>
                  <a:pt x="84729" y="152400"/>
                  <a:pt x="95250" y="152400"/>
                </a:cubicBezTo>
                <a:lnTo>
                  <a:pt x="95250" y="161925"/>
                </a:lnTo>
                <a:cubicBezTo>
                  <a:pt x="89989" y="161925"/>
                  <a:pt x="85725" y="166189"/>
                  <a:pt x="85725" y="171450"/>
                </a:cubicBezTo>
                <a:lnTo>
                  <a:pt x="76200" y="171450"/>
                </a:lnTo>
                <a:close/>
                <a:moveTo>
                  <a:pt x="9525" y="133350"/>
                </a:moveTo>
                <a:cubicBezTo>
                  <a:pt x="14786" y="133350"/>
                  <a:pt x="19050" y="129086"/>
                  <a:pt x="19050" y="123825"/>
                </a:cubicBezTo>
                <a:lnTo>
                  <a:pt x="28575" y="123825"/>
                </a:lnTo>
                <a:cubicBezTo>
                  <a:pt x="28575" y="134346"/>
                  <a:pt x="20046" y="142875"/>
                  <a:pt x="9525" y="142875"/>
                </a:cubicBezTo>
                <a:lnTo>
                  <a:pt x="9525" y="133350"/>
                </a:lnTo>
                <a:close/>
                <a:moveTo>
                  <a:pt x="9525" y="152400"/>
                </a:moveTo>
                <a:cubicBezTo>
                  <a:pt x="20046" y="152400"/>
                  <a:pt x="28575" y="160929"/>
                  <a:pt x="28575" y="171450"/>
                </a:cubicBezTo>
                <a:lnTo>
                  <a:pt x="19050" y="171450"/>
                </a:lnTo>
                <a:cubicBezTo>
                  <a:pt x="19050" y="166189"/>
                  <a:pt x="14785" y="161925"/>
                  <a:pt x="9525" y="161925"/>
                </a:cubicBezTo>
                <a:lnTo>
                  <a:pt x="9525" y="152400"/>
                </a:lnTo>
                <a:close/>
                <a:moveTo>
                  <a:pt x="52388" y="130969"/>
                </a:moveTo>
                <a:cubicBezTo>
                  <a:pt x="61593" y="130969"/>
                  <a:pt x="69056" y="138432"/>
                  <a:pt x="69056" y="147638"/>
                </a:cubicBezTo>
                <a:cubicBezTo>
                  <a:pt x="69056" y="156843"/>
                  <a:pt x="61593" y="164306"/>
                  <a:pt x="52388" y="164306"/>
                </a:cubicBezTo>
                <a:cubicBezTo>
                  <a:pt x="43182" y="164306"/>
                  <a:pt x="35719" y="156843"/>
                  <a:pt x="35719" y="147638"/>
                </a:cubicBezTo>
                <a:cubicBezTo>
                  <a:pt x="35719" y="138432"/>
                  <a:pt x="43182" y="130969"/>
                  <a:pt x="52388" y="130969"/>
                </a:cubicBezTo>
                <a:close/>
              </a:path>
            </a:pathLst>
          </a:custGeom>
          <a:solidFill>
            <a:schemeClr val="bg1"/>
          </a:solidFill>
          <a:ln w="9525"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1FD6442F-FF84-6759-66BE-6A0E4725EEF3}"/>
              </a:ext>
            </a:extLst>
          </p:cNvPr>
          <p:cNvSpPr txBox="1"/>
          <p:nvPr/>
        </p:nvSpPr>
        <p:spPr>
          <a:xfrm>
            <a:off x="2757614" y="4058511"/>
            <a:ext cx="2628254" cy="492443"/>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3200" b="0" i="0" u="none" strike="noStrike" kern="1200" cap="none" spc="-80" normalizeH="0" baseline="0" noProof="0">
                <a:ln>
                  <a:noFill/>
                </a:ln>
                <a:gradFill>
                  <a:gsLst>
                    <a:gs pos="52448">
                      <a:srgbClr val="FFFFFF"/>
                    </a:gs>
                    <a:gs pos="39000">
                      <a:srgbClr val="FFFFFF"/>
                    </a:gs>
                  </a:gsLst>
                  <a:lin ang="5400000" scaled="1"/>
                </a:gradFill>
                <a:effectLst/>
                <a:uLnTx/>
                <a:uFillTx/>
                <a:latin typeface="Segoe Sans Display Semibold" pitchFamily="2" charset="0"/>
                <a:ea typeface="+mn-ea"/>
                <a:cs typeface="Segoe Sans Display Semibold" pitchFamily="2" charset="0"/>
              </a:rPr>
              <a:t>Adoption</a:t>
            </a:r>
          </a:p>
        </p:txBody>
      </p:sp>
      <p:sp>
        <p:nvSpPr>
          <p:cNvPr id="42" name="TextBox 41">
            <a:extLst>
              <a:ext uri="{FF2B5EF4-FFF2-40B4-BE49-F238E27FC236}">
                <a16:creationId xmlns:a16="http://schemas.microsoft.com/office/drawing/2014/main" id="{B72D4DD4-D2D7-538F-CC5F-AAA9CE70470C}"/>
              </a:ext>
            </a:extLst>
          </p:cNvPr>
          <p:cNvSpPr txBox="1"/>
          <p:nvPr/>
        </p:nvSpPr>
        <p:spPr>
          <a:xfrm>
            <a:off x="7062532" y="4047523"/>
            <a:ext cx="2044913" cy="492443"/>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3200" b="0" i="0" u="none" strike="noStrike" kern="1200" cap="none" spc="-80" normalizeH="0" baseline="0" noProof="0">
                <a:ln>
                  <a:noFill/>
                </a:ln>
                <a:gradFill>
                  <a:gsLst>
                    <a:gs pos="52448">
                      <a:srgbClr val="FFFFFF"/>
                    </a:gs>
                    <a:gs pos="39000">
                      <a:srgbClr val="FFFFFF"/>
                    </a:gs>
                  </a:gsLst>
                  <a:lin ang="5400000" scaled="1"/>
                </a:gradFill>
                <a:effectLst/>
                <a:uLnTx/>
                <a:uFillTx/>
                <a:latin typeface="Segoe Sans Display Semibold" pitchFamily="2" charset="0"/>
                <a:ea typeface="+mn-ea"/>
                <a:cs typeface="Segoe Sans Display Semibold" pitchFamily="2" charset="0"/>
              </a:rPr>
              <a:t>ROI</a:t>
            </a:r>
          </a:p>
        </p:txBody>
      </p:sp>
      <p:sp>
        <p:nvSpPr>
          <p:cNvPr id="3" name="Title 1">
            <a:extLst>
              <a:ext uri="{FF2B5EF4-FFF2-40B4-BE49-F238E27FC236}">
                <a16:creationId xmlns:a16="http://schemas.microsoft.com/office/drawing/2014/main" id="{3BEE602E-A5FC-941F-C9FF-D6BC7B1DD698}"/>
              </a:ext>
            </a:extLst>
          </p:cNvPr>
          <p:cNvSpPr txBox="1">
            <a:spLocks/>
          </p:cNvSpPr>
          <p:nvPr/>
        </p:nvSpPr>
        <p:spPr>
          <a:xfrm>
            <a:off x="649830" y="524709"/>
            <a:ext cx="10894570"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a:spcAft>
                <a:spcPts val="1200"/>
              </a:spcAft>
              <a:defRPr/>
            </a:pPr>
            <a:r>
              <a:rPr lang="en-CA" spc="0" dirty="0">
                <a:solidFill>
                  <a:srgbClr val="000000"/>
                </a:solidFill>
                <a:latin typeface="Segoe UI Variable Display Semib"/>
                <a:cs typeface="Segoe UI"/>
              </a:rPr>
              <a:t>The employee experience is key to your organization realizing the value of AI investments</a:t>
            </a:r>
            <a:endParaRPr lang="en-US"/>
          </a:p>
        </p:txBody>
      </p:sp>
      <p:sp>
        <p:nvSpPr>
          <p:cNvPr id="2" name="TextBox 1">
            <a:extLst>
              <a:ext uri="{FF2B5EF4-FFF2-40B4-BE49-F238E27FC236}">
                <a16:creationId xmlns:a16="http://schemas.microsoft.com/office/drawing/2014/main" id="{84F35343-0BD1-8A3E-8A3C-01198595B1F7}"/>
              </a:ext>
            </a:extLst>
          </p:cNvPr>
          <p:cNvSpPr txBox="1"/>
          <p:nvPr/>
        </p:nvSpPr>
        <p:spPr>
          <a:xfrm>
            <a:off x="315254" y="2005596"/>
            <a:ext cx="176178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Access</a:t>
            </a:r>
          </a:p>
          <a:p>
            <a:pPr marL="285750" indent="-285750">
              <a:buFont typeface="Arial"/>
              <a:buChar char="•"/>
            </a:pPr>
            <a:r>
              <a:rPr lang="en-US" dirty="0"/>
              <a:t>Usage</a:t>
            </a:r>
          </a:p>
          <a:p>
            <a:pPr marL="285750" indent="-285750">
              <a:buFont typeface="Arial"/>
              <a:buChar char="•"/>
            </a:pPr>
            <a:r>
              <a:rPr lang="en-US" dirty="0"/>
              <a:t>Scenarios</a:t>
            </a:r>
          </a:p>
          <a:p>
            <a:pPr marL="285750" indent="-285750">
              <a:buFont typeface="Arial"/>
              <a:buChar char="•"/>
            </a:pPr>
            <a:r>
              <a:rPr lang="en-US" dirty="0"/>
              <a:t>Efficacy</a:t>
            </a:r>
          </a:p>
          <a:p>
            <a:pPr marL="285750" indent="-285750">
              <a:buFont typeface="Arial"/>
              <a:buChar char="•"/>
            </a:pPr>
            <a:r>
              <a:rPr lang="en-US" dirty="0"/>
              <a:t>Skills</a:t>
            </a:r>
          </a:p>
          <a:p>
            <a:pPr marL="285750" indent="-285750">
              <a:buFont typeface="Arial"/>
              <a:buChar char="•"/>
            </a:pPr>
            <a:r>
              <a:rPr lang="en-US" dirty="0"/>
              <a:t>Clarity</a:t>
            </a:r>
          </a:p>
          <a:p>
            <a:pPr marL="285750" indent="-285750">
              <a:buFont typeface="Arial"/>
              <a:buChar char="•"/>
            </a:pPr>
            <a:r>
              <a:rPr lang="en-US" dirty="0"/>
              <a:t>Vision</a:t>
            </a:r>
          </a:p>
        </p:txBody>
      </p:sp>
      <p:sp>
        <p:nvSpPr>
          <p:cNvPr id="5" name="TextBox 4">
            <a:extLst>
              <a:ext uri="{FF2B5EF4-FFF2-40B4-BE49-F238E27FC236}">
                <a16:creationId xmlns:a16="http://schemas.microsoft.com/office/drawing/2014/main" id="{37E000FC-F1EF-2C21-DDF1-85F921C901F4}"/>
              </a:ext>
            </a:extLst>
          </p:cNvPr>
          <p:cNvSpPr txBox="1"/>
          <p:nvPr/>
        </p:nvSpPr>
        <p:spPr>
          <a:xfrm>
            <a:off x="9953524" y="4549029"/>
            <a:ext cx="19986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Time</a:t>
            </a:r>
          </a:p>
          <a:p>
            <a:pPr marL="285750" indent="-285750">
              <a:buFont typeface="Arial"/>
              <a:buChar char="•"/>
            </a:pPr>
            <a:r>
              <a:rPr lang="en-US" dirty="0"/>
              <a:t>Productivity</a:t>
            </a:r>
          </a:p>
          <a:p>
            <a:pPr marL="285750" indent="-285750">
              <a:buFont typeface="Arial"/>
              <a:buChar char="•"/>
            </a:pPr>
            <a:r>
              <a:rPr lang="en-US" dirty="0"/>
              <a:t>Value</a:t>
            </a:r>
          </a:p>
          <a:p>
            <a:pPr marL="285750" indent="-285750">
              <a:buFont typeface="Arial"/>
              <a:buChar char="•"/>
            </a:pPr>
            <a:r>
              <a:rPr lang="en-US" dirty="0"/>
              <a:t>Empowerment</a:t>
            </a:r>
          </a:p>
          <a:p>
            <a:pPr marL="285750" indent="-285750">
              <a:buFont typeface="Arial"/>
              <a:buChar char="•"/>
            </a:pPr>
            <a:r>
              <a:rPr lang="en-US" dirty="0"/>
              <a:t>Engagement</a:t>
            </a:r>
          </a:p>
          <a:p>
            <a:pPr marL="285750" indent="-285750">
              <a:buFont typeface="Arial"/>
              <a:buChar char="•"/>
            </a:pPr>
            <a:r>
              <a:rPr lang="en-US" dirty="0"/>
              <a:t>Resources</a:t>
            </a:r>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27660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400"/>
                                        <p:tgtEl>
                                          <p:spTgt spid="4"/>
                                        </p:tgtEl>
                                      </p:cBhvr>
                                    </p:animEffect>
                                  </p:childTnLst>
                                </p:cTn>
                              </p:par>
                              <p:par>
                                <p:cTn id="8" presetID="10" presetClass="entr" presetSubtype="0" fill="hold" nodeType="withEffect">
                                  <p:stCondLst>
                                    <p:cond delay="6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37" presetClass="path" presetSubtype="0" decel="100000" fill="hold" nodeType="withEffect">
                                  <p:stCondLst>
                                    <p:cond delay="600"/>
                                  </p:stCondLst>
                                  <p:childTnLst>
                                    <p:animMotion origin="layout" path="M 3.33333E-6 -2.22222E-6 C 0.00455 0.00139 0.0181 -0.00092 0.02695 -0.0037 " pathEditMode="relative" rAng="0" ptsTypes="AA">
                                      <p:cBhvr>
                                        <p:cTn id="12" dur="500" spd="-100000" fill="hold"/>
                                        <p:tgtEl>
                                          <p:spTgt spid="16"/>
                                        </p:tgtEl>
                                        <p:attrNameLst>
                                          <p:attrName>ppt_x</p:attrName>
                                          <p:attrName>ppt_y</p:attrName>
                                        </p:attrNameLst>
                                      </p:cBhvr>
                                      <p:rCtr x="1341" y="-185"/>
                                    </p:animMotion>
                                  </p:childTnLst>
                                </p:cTn>
                              </p:par>
                              <p:par>
                                <p:cTn id="13" presetID="22" presetClass="entr" presetSubtype="8" fill="hold" grpId="0" nodeType="withEffect">
                                  <p:stCondLst>
                                    <p:cond delay="8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400"/>
                                        <p:tgtEl>
                                          <p:spTgt spid="9"/>
                                        </p:tgtEl>
                                      </p:cBhvr>
                                    </p:animEffect>
                                  </p:childTnLst>
                                </p:cTn>
                              </p:par>
                              <p:par>
                                <p:cTn id="16" presetID="10" presetClass="entr" presetSubtype="0" fill="hold" nodeType="withEffect">
                                  <p:stCondLst>
                                    <p:cond delay="10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37" presetClass="path" presetSubtype="0" decel="100000" fill="hold" nodeType="withEffect">
                                  <p:stCondLst>
                                    <p:cond delay="1000"/>
                                  </p:stCondLst>
                                  <p:childTnLst>
                                    <p:animMotion origin="layout" path="M -0.00013 -2.96296E-6 C -0.00769 -0.00046 -0.01993 0.00139 -0.02644 0.00371 " pathEditMode="relative" rAng="0" ptsTypes="AA">
                                      <p:cBhvr>
                                        <p:cTn id="20" dur="500" spd="-100000" fill="hold"/>
                                        <p:tgtEl>
                                          <p:spTgt spid="25"/>
                                        </p:tgtEl>
                                        <p:attrNameLst>
                                          <p:attrName>ppt_x</p:attrName>
                                          <p:attrName>ppt_y</p:attrName>
                                        </p:attrNameLst>
                                      </p:cBhvr>
                                      <p:rCtr x="-1315" y="162"/>
                                    </p:animMotion>
                                  </p:childTnLst>
                                </p:cTn>
                              </p:par>
                              <p:par>
                                <p:cTn id="21" presetID="22" presetClass="entr" presetSubtype="8" fill="hold" grpId="0" nodeType="withEffect">
                                  <p:stCondLst>
                                    <p:cond delay="12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400"/>
                                        <p:tgtEl>
                                          <p:spTgt spid="8"/>
                                        </p:tgtEl>
                                      </p:cBhvr>
                                    </p:animEffect>
                                  </p:childTnLst>
                                </p:cTn>
                              </p:par>
                              <p:par>
                                <p:cTn id="24" presetID="10" presetClass="entr" presetSubtype="0" fill="hold" nodeType="withEffect">
                                  <p:stCondLst>
                                    <p:cond delay="120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37" presetClass="path" presetSubtype="0" decel="100000" fill="hold" nodeType="withEffect">
                                  <p:stCondLst>
                                    <p:cond delay="1200"/>
                                  </p:stCondLst>
                                  <p:childTnLst>
                                    <p:animMotion origin="layout" path="M -0.00026 4.81481E-6 C 0 -0.01598 -0.00104 -0.03519 -0.00247 -0.05093 " pathEditMode="relative" rAng="0" ptsTypes="AA">
                                      <p:cBhvr>
                                        <p:cTn id="28" dur="500" spd="-100000" fill="hold"/>
                                        <p:tgtEl>
                                          <p:spTgt spid="34"/>
                                        </p:tgtEl>
                                        <p:attrNameLst>
                                          <p:attrName>ppt_x</p:attrName>
                                          <p:attrName>ppt_y</p:attrName>
                                        </p:attrNameLst>
                                      </p:cBhvr>
                                      <p:rCtr x="-117" y="-2546"/>
                                    </p:animMotion>
                                  </p:childTnLst>
                                </p:cTn>
                              </p:par>
                              <p:par>
                                <p:cTn id="29" presetID="10" presetClass="entr" presetSubtype="0" fill="hold" nodeType="withEffect">
                                  <p:stCondLst>
                                    <p:cond delay="14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37" presetClass="path" presetSubtype="0" decel="100000" fill="hold" nodeType="withEffect">
                                  <p:stCondLst>
                                    <p:cond delay="1400"/>
                                  </p:stCondLst>
                                  <p:childTnLst>
                                    <p:animMotion origin="layout" path="M -0.00013 -0.00023 C -0.00768 -2.22222E-6 -0.02122 -0.00162 -0.02721 -0.00416 " pathEditMode="relative" rAng="0" ptsTypes="AA">
                                      <p:cBhvr>
                                        <p:cTn id="33" dur="500" spd="-100000" fill="hold"/>
                                        <p:tgtEl>
                                          <p:spTgt spid="28"/>
                                        </p:tgtEl>
                                        <p:attrNameLst>
                                          <p:attrName>ppt_x</p:attrName>
                                          <p:attrName>ppt_y</p:attrName>
                                        </p:attrNameLst>
                                      </p:cBhvr>
                                      <p:rCtr x="-1354" y="-208"/>
                                    </p:animMotion>
                                  </p:childTnLst>
                                </p:cTn>
                              </p:par>
                              <p:par>
                                <p:cTn id="34" presetID="22" presetClass="entr" presetSubtype="2" fill="hold" grpId="0" nodeType="withEffect">
                                  <p:stCondLst>
                                    <p:cond delay="1600"/>
                                  </p:stCondLst>
                                  <p:childTnLst>
                                    <p:set>
                                      <p:cBhvr>
                                        <p:cTn id="35" dur="1" fill="hold">
                                          <p:stCondLst>
                                            <p:cond delay="0"/>
                                          </p:stCondLst>
                                        </p:cTn>
                                        <p:tgtEl>
                                          <p:spTgt spid="12"/>
                                        </p:tgtEl>
                                        <p:attrNameLst>
                                          <p:attrName>style.visibility</p:attrName>
                                        </p:attrNameLst>
                                      </p:cBhvr>
                                      <p:to>
                                        <p:strVal val="visible"/>
                                      </p:to>
                                    </p:set>
                                    <p:animEffect transition="in" filter="wipe(right)">
                                      <p:cBhvr>
                                        <p:cTn id="36" dur="400"/>
                                        <p:tgtEl>
                                          <p:spTgt spid="12"/>
                                        </p:tgtEl>
                                      </p:cBhvr>
                                    </p:animEffect>
                                  </p:childTnLst>
                                </p:cTn>
                              </p:par>
                              <p:par>
                                <p:cTn id="37" presetID="10" presetClass="entr" presetSubtype="0" fill="hold" nodeType="withEffect">
                                  <p:stCondLst>
                                    <p:cond delay="18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37" presetClass="path" presetSubtype="0" decel="100000" fill="hold" nodeType="withEffect">
                                  <p:stCondLst>
                                    <p:cond delay="1800"/>
                                  </p:stCondLst>
                                  <p:childTnLst>
                                    <p:animMotion origin="layout" path="M -0.00039 -0.00023 C 0.00768 -2.96296E-6 0.01953 0.00255 0.02643 0.0051 " pathEditMode="relative" rAng="0" ptsTypes="AA">
                                      <p:cBhvr>
                                        <p:cTn id="41" dur="500" spd="-100000" fill="hold"/>
                                        <p:tgtEl>
                                          <p:spTgt spid="31"/>
                                        </p:tgtEl>
                                        <p:attrNameLst>
                                          <p:attrName>ppt_x</p:attrName>
                                          <p:attrName>ppt_y</p:attrName>
                                        </p:attrNameLst>
                                      </p:cBhvr>
                                      <p:rCtr x="134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886C-4E7F-BA7B-450C-53E388A84FD7}"/>
            </a:ext>
          </a:extLst>
        </p:cNvPr>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451CC87-A08B-26C0-260B-55BA1C02B668}"/>
              </a:ext>
              <a:ext uri="{C183D7F6-B498-43B3-948B-1728B52AA6E4}">
                <adec:decorative xmlns:adec="http://schemas.microsoft.com/office/drawing/2017/decorative" val="1"/>
              </a:ext>
            </a:extLst>
          </p:cNvPr>
          <p:cNvCxnSpPr>
            <a:cxnSpLocks/>
          </p:cNvCxnSpPr>
          <p:nvPr/>
        </p:nvCxnSpPr>
        <p:spPr>
          <a:xfrm>
            <a:off x="6174672" y="5735173"/>
            <a:ext cx="5187013" cy="0"/>
          </a:xfrm>
          <a:prstGeom prst="straightConnector1">
            <a:avLst/>
          </a:prstGeom>
          <a:noFill/>
          <a:ln w="292100" cap="rnd">
            <a:gradFill flip="none" rotWithShape="1">
              <a:gsLst>
                <a:gs pos="90000">
                  <a:srgbClr val="C742CD"/>
                </a:gs>
                <a:gs pos="10000">
                  <a:srgbClr val="0078D4"/>
                </a:gs>
              </a:gsLst>
              <a:lin ang="0" scaled="1"/>
              <a:tileRect/>
            </a:gradFill>
            <a:prstDash val="solid"/>
            <a:round/>
            <a:headEnd type="none" w="lg" len="sm"/>
            <a:tailEnd type="none" w="lg" len="sm"/>
          </a:ln>
        </p:spPr>
      </p:cxnSp>
      <p:graphicFrame>
        <p:nvGraphicFramePr>
          <p:cNvPr id="2" name="Chart 1">
            <a:extLst>
              <a:ext uri="{FF2B5EF4-FFF2-40B4-BE49-F238E27FC236}">
                <a16:creationId xmlns:a16="http://schemas.microsoft.com/office/drawing/2014/main" id="{CEED6B82-6B0C-29CA-44F1-B68394E77EAB}"/>
              </a:ext>
              <a:ext uri="{C183D7F6-B498-43B3-948B-1728B52AA6E4}">
                <adec:decorative xmlns:adec="http://schemas.microsoft.com/office/drawing/2017/decorative" val="1"/>
              </a:ext>
            </a:extLst>
          </p:cNvPr>
          <p:cNvGraphicFramePr/>
          <p:nvPr/>
        </p:nvGraphicFramePr>
        <p:xfrm>
          <a:off x="4446243" y="1294967"/>
          <a:ext cx="7157238" cy="375651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04963B5-B4D0-8203-5DCE-2AA16549980A}"/>
              </a:ext>
            </a:extLst>
          </p:cNvPr>
          <p:cNvSpPr txBox="1"/>
          <p:nvPr/>
        </p:nvSpPr>
        <p:spPr>
          <a:xfrm>
            <a:off x="5948945" y="5623560"/>
            <a:ext cx="2097344"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Variable Small" pitchFamily="2" charset="0"/>
                <a:ea typeface="+mn-ea"/>
                <a:cs typeface="Segoe UI Semibold" panose="020B0502040204020203" pitchFamily="34" charset="0"/>
              </a:rPr>
              <a:t>Productive teams</a:t>
            </a:r>
          </a:p>
        </p:txBody>
      </p:sp>
      <p:sp>
        <p:nvSpPr>
          <p:cNvPr id="16" name="TextBox 15">
            <a:extLst>
              <a:ext uri="{FF2B5EF4-FFF2-40B4-BE49-F238E27FC236}">
                <a16:creationId xmlns:a16="http://schemas.microsoft.com/office/drawing/2014/main" id="{23A0BA05-F60D-3E49-EAE7-F15889485F25}"/>
              </a:ext>
            </a:extLst>
          </p:cNvPr>
          <p:cNvSpPr txBox="1"/>
          <p:nvPr/>
        </p:nvSpPr>
        <p:spPr>
          <a:xfrm>
            <a:off x="7647040" y="5623560"/>
            <a:ext cx="2157789"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Variable Small" pitchFamily="2" charset="0"/>
                <a:ea typeface="+mn-ea"/>
                <a:cs typeface="Segoe UI Semibold" panose="020B0502040204020203" pitchFamily="34" charset="0"/>
              </a:rPr>
              <a:t>Engaged employees</a:t>
            </a:r>
          </a:p>
        </p:txBody>
      </p:sp>
      <p:sp>
        <p:nvSpPr>
          <p:cNvPr id="18" name="TextBox 17">
            <a:extLst>
              <a:ext uri="{FF2B5EF4-FFF2-40B4-BE49-F238E27FC236}">
                <a16:creationId xmlns:a16="http://schemas.microsoft.com/office/drawing/2014/main" id="{BC128556-2B2B-E494-FBD0-FACF4D91D003}"/>
              </a:ext>
            </a:extLst>
          </p:cNvPr>
          <p:cNvSpPr txBox="1"/>
          <p:nvPr/>
        </p:nvSpPr>
        <p:spPr>
          <a:xfrm>
            <a:off x="9287558" y="5623560"/>
            <a:ext cx="2432430"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Variable Small" pitchFamily="2" charset="0"/>
                <a:ea typeface="+mn-ea"/>
                <a:cs typeface="Segoe UI Semibold" panose="020B0502040204020203" pitchFamily="34" charset="0"/>
              </a:rPr>
              <a:t>Resilient business</a:t>
            </a:r>
          </a:p>
        </p:txBody>
      </p:sp>
      <p:cxnSp>
        <p:nvCxnSpPr>
          <p:cNvPr id="12" name="Straight Arrow Connector 11">
            <a:extLst>
              <a:ext uri="{FF2B5EF4-FFF2-40B4-BE49-F238E27FC236}">
                <a16:creationId xmlns:a16="http://schemas.microsoft.com/office/drawing/2014/main" id="{12B6CE2F-A7E4-7B46-A45F-6872471676AE}"/>
              </a:ext>
              <a:ext uri="{C183D7F6-B498-43B3-948B-1728B52AA6E4}">
                <adec:decorative xmlns:adec="http://schemas.microsoft.com/office/drawing/2017/decorative" val="1"/>
              </a:ext>
            </a:extLst>
          </p:cNvPr>
          <p:cNvCxnSpPr>
            <a:cxnSpLocks/>
          </p:cNvCxnSpPr>
          <p:nvPr/>
        </p:nvCxnSpPr>
        <p:spPr>
          <a:xfrm>
            <a:off x="7007837" y="5051483"/>
            <a:ext cx="0" cy="446068"/>
          </a:xfrm>
          <a:prstGeom prst="straightConnector1">
            <a:avLst/>
          </a:prstGeom>
          <a:noFill/>
          <a:ln w="19050" cap="rnd">
            <a:gradFill flip="none" rotWithShape="1">
              <a:gsLst>
                <a:gs pos="0">
                  <a:srgbClr val="0078D4"/>
                </a:gs>
                <a:gs pos="100000">
                  <a:srgbClr val="0078D4"/>
                </a:gs>
              </a:gsLst>
              <a:lin ang="0" scaled="1"/>
              <a:tileRect/>
            </a:gradFill>
            <a:prstDash val="solid"/>
            <a:round/>
            <a:headEnd type="none" w="lg" len="sm"/>
            <a:tailEnd type="arrow" w="lg" len="sm"/>
          </a:ln>
        </p:spPr>
      </p:cxnSp>
      <p:cxnSp>
        <p:nvCxnSpPr>
          <p:cNvPr id="35" name="Straight Arrow Connector 34">
            <a:extLst>
              <a:ext uri="{FF2B5EF4-FFF2-40B4-BE49-F238E27FC236}">
                <a16:creationId xmlns:a16="http://schemas.microsoft.com/office/drawing/2014/main" id="{70D3793C-E475-FA6D-24B3-661A28DDE232}"/>
              </a:ext>
              <a:ext uri="{C183D7F6-B498-43B3-948B-1728B52AA6E4}">
                <adec:decorative xmlns:adec="http://schemas.microsoft.com/office/drawing/2017/decorative" val="1"/>
              </a:ext>
            </a:extLst>
          </p:cNvPr>
          <p:cNvCxnSpPr>
            <a:cxnSpLocks/>
          </p:cNvCxnSpPr>
          <p:nvPr/>
        </p:nvCxnSpPr>
        <p:spPr>
          <a:xfrm>
            <a:off x="8777164" y="5051483"/>
            <a:ext cx="0" cy="446068"/>
          </a:xfrm>
          <a:prstGeom prst="straightConnector1">
            <a:avLst/>
          </a:prstGeom>
          <a:noFill/>
          <a:ln w="19050" cap="rnd">
            <a:gradFill flip="none" rotWithShape="1">
              <a:gsLst>
                <a:gs pos="0">
                  <a:srgbClr val="0078D4"/>
                </a:gs>
                <a:gs pos="100000">
                  <a:srgbClr val="0078D4"/>
                </a:gs>
              </a:gsLst>
              <a:lin ang="0" scaled="1"/>
              <a:tileRect/>
            </a:gradFill>
            <a:prstDash val="solid"/>
            <a:round/>
            <a:headEnd type="none" w="lg" len="sm"/>
            <a:tailEnd type="arrow" w="lg" len="sm"/>
          </a:ln>
        </p:spPr>
      </p:cxnSp>
      <p:cxnSp>
        <p:nvCxnSpPr>
          <p:cNvPr id="36" name="Straight Arrow Connector 35">
            <a:extLst>
              <a:ext uri="{FF2B5EF4-FFF2-40B4-BE49-F238E27FC236}">
                <a16:creationId xmlns:a16="http://schemas.microsoft.com/office/drawing/2014/main" id="{8A907F20-4B66-A271-BE56-4D6ACDD3FC2F}"/>
              </a:ext>
              <a:ext uri="{C183D7F6-B498-43B3-948B-1728B52AA6E4}">
                <adec:decorative xmlns:adec="http://schemas.microsoft.com/office/drawing/2017/decorative" val="1"/>
              </a:ext>
            </a:extLst>
          </p:cNvPr>
          <p:cNvCxnSpPr>
            <a:cxnSpLocks/>
          </p:cNvCxnSpPr>
          <p:nvPr/>
        </p:nvCxnSpPr>
        <p:spPr>
          <a:xfrm>
            <a:off x="10490735" y="5051483"/>
            <a:ext cx="0" cy="446068"/>
          </a:xfrm>
          <a:prstGeom prst="straightConnector1">
            <a:avLst/>
          </a:prstGeom>
          <a:noFill/>
          <a:ln w="19050" cap="rnd">
            <a:gradFill flip="none" rotWithShape="1">
              <a:gsLst>
                <a:gs pos="0">
                  <a:srgbClr val="0078D4"/>
                </a:gs>
                <a:gs pos="100000">
                  <a:srgbClr val="0078D4"/>
                </a:gs>
              </a:gsLst>
              <a:lin ang="0" scaled="1"/>
              <a:tileRect/>
            </a:gradFill>
            <a:prstDash val="solid"/>
            <a:round/>
            <a:headEnd type="none" w="lg" len="sm"/>
            <a:tailEnd type="arrow" w="lg" len="sm"/>
          </a:ln>
        </p:spPr>
      </p:cxnSp>
      <p:cxnSp>
        <p:nvCxnSpPr>
          <p:cNvPr id="37" name="Straight Connector 36">
            <a:extLst>
              <a:ext uri="{FF2B5EF4-FFF2-40B4-BE49-F238E27FC236}">
                <a16:creationId xmlns:a16="http://schemas.microsoft.com/office/drawing/2014/main" id="{658CF559-57A4-D32D-4D50-E02FB670D09C}"/>
              </a:ext>
              <a:ext uri="{C183D7F6-B498-43B3-948B-1728B52AA6E4}">
                <adec:decorative xmlns:adec="http://schemas.microsoft.com/office/drawing/2017/decorative" val="1"/>
              </a:ext>
            </a:extLst>
          </p:cNvPr>
          <p:cNvCxnSpPr>
            <a:cxnSpLocks/>
          </p:cNvCxnSpPr>
          <p:nvPr/>
        </p:nvCxnSpPr>
        <p:spPr>
          <a:xfrm>
            <a:off x="7898016" y="1882022"/>
            <a:ext cx="0" cy="2826327"/>
          </a:xfrm>
          <a:prstGeom prst="line">
            <a:avLst/>
          </a:prstGeom>
          <a:ln w="12700" cap="rnd">
            <a:solidFill>
              <a:srgbClr val="65707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39F6DA-9C55-2C30-6049-08C194CE745D}"/>
              </a:ext>
              <a:ext uri="{C183D7F6-B498-43B3-948B-1728B52AA6E4}">
                <adec:decorative xmlns:adec="http://schemas.microsoft.com/office/drawing/2017/decorative" val="1"/>
              </a:ext>
            </a:extLst>
          </p:cNvPr>
          <p:cNvCxnSpPr>
            <a:cxnSpLocks/>
          </p:cNvCxnSpPr>
          <p:nvPr/>
        </p:nvCxnSpPr>
        <p:spPr>
          <a:xfrm>
            <a:off x="9645040" y="1895032"/>
            <a:ext cx="0" cy="2826327"/>
          </a:xfrm>
          <a:prstGeom prst="line">
            <a:avLst/>
          </a:prstGeom>
          <a:ln w="12700" cap="rnd">
            <a:solidFill>
              <a:srgbClr val="65707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52BDE74-AD72-5CDA-5B5C-7E939BA37EBF}"/>
              </a:ext>
              <a:ext uri="{C183D7F6-B498-43B3-948B-1728B52AA6E4}">
                <adec:decorative xmlns:adec="http://schemas.microsoft.com/office/drawing/2017/decorative" val="1"/>
              </a:ext>
            </a:extLst>
          </p:cNvPr>
          <p:cNvCxnSpPr>
            <a:cxnSpLocks/>
          </p:cNvCxnSpPr>
          <p:nvPr/>
        </p:nvCxnSpPr>
        <p:spPr>
          <a:xfrm>
            <a:off x="6150992" y="1869012"/>
            <a:ext cx="0" cy="2826327"/>
          </a:xfrm>
          <a:prstGeom prst="line">
            <a:avLst/>
          </a:prstGeom>
          <a:ln w="12700" cap="rnd">
            <a:solidFill>
              <a:srgbClr val="65707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46EA8B-2D47-5654-E92F-4FED09A3261F}"/>
              </a:ext>
              <a:ext uri="{C183D7F6-B498-43B3-948B-1728B52AA6E4}">
                <adec:decorative xmlns:adec="http://schemas.microsoft.com/office/drawing/2017/decorative" val="1"/>
              </a:ext>
            </a:extLst>
          </p:cNvPr>
          <p:cNvCxnSpPr>
            <a:cxnSpLocks/>
          </p:cNvCxnSpPr>
          <p:nvPr/>
        </p:nvCxnSpPr>
        <p:spPr>
          <a:xfrm>
            <a:off x="11357203" y="1869012"/>
            <a:ext cx="0" cy="2826327"/>
          </a:xfrm>
          <a:prstGeom prst="line">
            <a:avLst/>
          </a:prstGeom>
          <a:ln w="12700" cap="rnd">
            <a:solidFill>
              <a:srgbClr val="657076"/>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4A5F633B-7A52-1A53-4955-BD10C5937F6C}"/>
              </a:ext>
            </a:extLst>
          </p:cNvPr>
          <p:cNvSpPr txBox="1">
            <a:spLocks/>
          </p:cNvSpPr>
          <p:nvPr/>
        </p:nvSpPr>
        <p:spPr>
          <a:xfrm>
            <a:off x="6150993" y="977759"/>
            <a:ext cx="5206210"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1800" b="1" i="0" u="none" strike="noStrike" kern="1200" cap="none" spc="-50" normalizeH="0" baseline="0" noProof="0">
                <a:ln w="3175">
                  <a:noFill/>
                </a:ln>
                <a:gradFill>
                  <a:gsLst>
                    <a:gs pos="0">
                      <a:srgbClr val="0078D4"/>
                    </a:gs>
                    <a:gs pos="100000">
                      <a:srgbClr val="C73ECC"/>
                    </a:gs>
                  </a:gsLst>
                  <a:lin ang="2700000" scaled="0"/>
                </a:gradFill>
                <a:effectLst/>
                <a:uLnTx/>
                <a:uFillTx/>
                <a:latin typeface="Segoe UI Semibold" panose="020B0502040204020203" pitchFamily="34" charset="0"/>
                <a:ea typeface="+mn-ea"/>
                <a:cs typeface="Segoe UI Semibold" panose="020B0502040204020203" pitchFamily="34" charset="0"/>
              </a:rPr>
              <a:t>Employee engagement by AI access</a:t>
            </a:r>
          </a:p>
        </p:txBody>
      </p:sp>
      <p:sp>
        <p:nvSpPr>
          <p:cNvPr id="4" name="Title 1">
            <a:extLst>
              <a:ext uri="{FF2B5EF4-FFF2-40B4-BE49-F238E27FC236}">
                <a16:creationId xmlns:a16="http://schemas.microsoft.com/office/drawing/2014/main" id="{01B31D42-C761-1BA2-D9DD-BDC6EBA1EA9D}"/>
              </a:ext>
            </a:extLst>
          </p:cNvPr>
          <p:cNvSpPr txBox="1">
            <a:spLocks/>
          </p:cNvSpPr>
          <p:nvPr/>
        </p:nvSpPr>
        <p:spPr>
          <a:xfrm>
            <a:off x="588520" y="1654570"/>
            <a:ext cx="5306570" cy="30777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CA"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t>Organizations </a:t>
            </a:r>
            <a:br>
              <a:rPr kumimoji="0" lang="en-CA"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br>
            <a:r>
              <a:rPr kumimoji="0" lang="en-CA"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t>that invest in AI</a:t>
            </a:r>
            <a:br>
              <a:rPr kumimoji="0" lang="en-US"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br>
            <a:r>
              <a:rPr kumimoji="0" lang="en-US"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t>have better </a:t>
            </a:r>
            <a:br>
              <a:rPr kumimoji="0" lang="en-US"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br>
            <a:r>
              <a:rPr kumimoji="0" lang="en-US" sz="4000" b="1" i="0" u="none" strike="noStrike" kern="1200" cap="none" spc="-50" normalizeH="0" baseline="0" noProof="0">
                <a:ln w="3175">
                  <a:noFill/>
                </a:ln>
                <a:gradFill>
                  <a:gsLst>
                    <a:gs pos="0">
                      <a:srgbClr val="0078D4"/>
                    </a:gs>
                    <a:gs pos="100000">
                      <a:srgbClr val="C73ECC"/>
                    </a:gs>
                  </a:gsLst>
                  <a:lin ang="2700000" scaled="0"/>
                </a:gradFill>
                <a:effectLst/>
                <a:uLnTx/>
                <a:uFillTx/>
                <a:latin typeface="Segoe UI Variable Display Semib" pitchFamily="2" charset="0"/>
                <a:ea typeface="+mn-ea"/>
                <a:cs typeface="Segoe UI Semibold" panose="020B0502040204020203" pitchFamily="34" charset="0"/>
              </a:rPr>
              <a:t>employee experience</a:t>
            </a:r>
            <a:r>
              <a:rPr kumimoji="0" lang="en-US"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rPr>
              <a:t> outcomes  </a:t>
            </a:r>
            <a:endParaRPr kumimoji="0" lang="en-CA" sz="4000" b="0" i="0" u="none" strike="noStrike" kern="1200" cap="none" spc="0" normalizeH="0" baseline="0" noProof="0">
              <a:ln w="3175">
                <a:noFill/>
              </a:ln>
              <a:solidFill>
                <a:srgbClr val="000000"/>
              </a:solidFill>
              <a:effectLst/>
              <a:uLnTx/>
              <a:uFillTx/>
              <a:latin typeface="Segoe UI Variable Display Semib" pitchFamily="2" charset="0"/>
              <a:ea typeface="+mn-ea"/>
              <a:cs typeface="Segoe UI" pitchFamily="34" charset="0"/>
            </a:endParaRPr>
          </a:p>
        </p:txBody>
      </p:sp>
      <p:sp>
        <p:nvSpPr>
          <p:cNvPr id="6" name="TextBox 5">
            <a:extLst>
              <a:ext uri="{FF2B5EF4-FFF2-40B4-BE49-F238E27FC236}">
                <a16:creationId xmlns:a16="http://schemas.microsoft.com/office/drawing/2014/main" id="{5C8AFC31-7C2C-4458-4923-B61B0CFAF74C}"/>
              </a:ext>
            </a:extLst>
          </p:cNvPr>
          <p:cNvSpPr txBox="1"/>
          <p:nvPr/>
        </p:nvSpPr>
        <p:spPr>
          <a:xfrm>
            <a:off x="62154" y="6350828"/>
            <a:ext cx="12067692"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Variable Small Semibol" pitchFamily="2" charset="0"/>
                <a:ea typeface="+mn-ea"/>
                <a:cs typeface="+mn-cs"/>
              </a:rPr>
              <a:t>Source: Microsoft Viva People Science, AI Transformation Readiness Research, April 2024</a:t>
            </a:r>
          </a:p>
        </p:txBody>
      </p:sp>
    </p:spTree>
    <p:extLst>
      <p:ext uri="{BB962C8B-B14F-4D97-AF65-F5344CB8AC3E}">
        <p14:creationId xmlns:p14="http://schemas.microsoft.com/office/powerpoint/2010/main" val="1773968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Props1.xml><?xml version="1.0" encoding="utf-8"?>
<ds:datastoreItem xmlns:ds="http://schemas.openxmlformats.org/officeDocument/2006/customXml" ds:itemID="{EA0AE271-5924-4324-ADE3-64380D50A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http://purl.org/dc/elements/1.1/"/>
    <ds:schemaRef ds:uri="http://schemas.microsoft.com/office/2006/metadata/properties"/>
    <ds:schemaRef ds:uri="http://purl.org/dc/dcmitype/"/>
    <ds:schemaRef ds:uri="0c00efa8-99df-4343-9c36-3998544861d9"/>
    <ds:schemaRef ds:uri="http://schemas.microsoft.com/office/2006/documentManagement/types"/>
    <ds:schemaRef ds:uri="http://schemas.microsoft.com/sharepoint/v3"/>
    <ds:schemaRef ds:uri="http://www.w3.org/XML/1998/namespace"/>
    <ds:schemaRef ds:uri="bf2380a9-f059-4440-9b0c-00bda5ce37de"/>
    <ds:schemaRef ds:uri="http://schemas.microsoft.com/office/infopath/2007/PartnerControl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9115</Words>
  <Application>Microsoft Office PowerPoint</Application>
  <PresentationFormat>Widescreen</PresentationFormat>
  <Paragraphs>730</Paragraphs>
  <Slides>48</Slides>
  <Notes>33</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48</vt:i4>
      </vt:variant>
    </vt:vector>
  </HeadingPairs>
  <TitlesOfParts>
    <vt:vector size="74" baseType="lpstr">
      <vt:lpstr>Aptos</vt:lpstr>
      <vt:lpstr>Aptos Display</vt:lpstr>
      <vt:lpstr>Aptos Narrow</vt:lpstr>
      <vt:lpstr>Arial</vt:lpstr>
      <vt:lpstr>Calibri</vt:lpstr>
      <vt:lpstr>Calibri Light</vt:lpstr>
      <vt:lpstr>Century Gothic</vt:lpstr>
      <vt:lpstr>Consolas</vt:lpstr>
      <vt:lpstr>Courier New</vt:lpstr>
      <vt:lpstr>Segoe Pro Display</vt:lpstr>
      <vt:lpstr>Segoe Sans Display</vt:lpstr>
      <vt:lpstr>Segoe Sans Display Semibold</vt:lpstr>
      <vt:lpstr>Segoe UI</vt:lpstr>
      <vt:lpstr>Segoe UI Light</vt:lpstr>
      <vt:lpstr>Segoe UI Semibold</vt:lpstr>
      <vt:lpstr>Segoe UI Semilight</vt:lpstr>
      <vt:lpstr>Segoe UI Variable Display Semib</vt:lpstr>
      <vt:lpstr>Segoe UI Variable Display Semibold</vt:lpstr>
      <vt:lpstr>Segoe UI Variable Small</vt:lpstr>
      <vt:lpstr>Segoe UI Variable Small Semibol</vt:lpstr>
      <vt:lpstr>Wingdings</vt:lpstr>
      <vt:lpstr>Office Theme</vt:lpstr>
      <vt:lpstr>Microsoft 365 Template Light</vt:lpstr>
      <vt:lpstr>Microsoft Viva Template</vt:lpstr>
      <vt:lpstr>Office Theme</vt:lpstr>
      <vt:lpstr>Office Theme</vt:lpstr>
      <vt:lpstr>Leveraging Employee Feedback for AI Transformation</vt:lpstr>
      <vt:lpstr>Microsoft 365 Community Conference</vt:lpstr>
      <vt:lpstr>Join the event app to access:</vt:lpstr>
      <vt:lpstr>PowerPoint Presentation</vt:lpstr>
      <vt:lpstr>Generative AI has come to work</vt:lpstr>
      <vt:lpstr>…but leaders remain uncertain on how to quantify value</vt:lpstr>
      <vt:lpstr>PowerPoint Presentation</vt:lpstr>
      <vt:lpstr>PowerPoint Presentation</vt:lpstr>
      <vt:lpstr>PowerPoint Presentation</vt:lpstr>
      <vt:lpstr>PowerPoint Presentation</vt:lpstr>
      <vt:lpstr>PowerPoint Presentation</vt:lpstr>
      <vt:lpstr>What can we learn from high performing organizations (HPOs)?</vt:lpstr>
      <vt:lpstr>What can we learn from HPOs?</vt:lpstr>
      <vt:lpstr>HPOs  in the  Age of AI </vt:lpstr>
      <vt:lpstr>HPOs Start with AI Access</vt:lpstr>
      <vt:lpstr>Leaders Need to Share a Vision for AI Transformation</vt:lpstr>
      <vt:lpstr>Leaders Need to Close the Change Experience Gap</vt:lpstr>
      <vt:lpstr>An Agile Approach to AI Transformation</vt:lpstr>
      <vt:lpstr>AI transformation requires new ways of understanding work  and measuring business outcomes</vt:lpstr>
      <vt:lpstr>The Opportunity  for Transformational Leadership</vt:lpstr>
      <vt:lpstr>Workplace Analytics &amp; Feedback in Microsoft Viva</vt:lpstr>
      <vt:lpstr>Case Study</vt:lpstr>
      <vt:lpstr>Microsoft's HRBI AI Strategy: Treating AI Adoption as a Journey</vt:lpstr>
      <vt:lpstr>With enough use over time, employees start to see the value in AI usage, both in their thriving and perceptions of productivity</vt:lpstr>
      <vt:lpstr>PowerPoint Presentation</vt:lpstr>
      <vt:lpstr>Q&amp;A</vt:lpstr>
      <vt:lpstr>News &amp; community content</vt:lpstr>
      <vt:lpstr>Session feedback surveys</vt:lpstr>
      <vt:lpstr>PowerPoint Presentation</vt:lpstr>
      <vt:lpstr>Thank you!</vt:lpstr>
      <vt:lpstr>Appendix</vt:lpstr>
      <vt:lpstr>PowerPoint Presentation</vt:lpstr>
      <vt:lpstr>PowerPoint Presentation</vt:lpstr>
      <vt:lpstr>PowerPoint Presentation</vt:lpstr>
      <vt:lpstr>“Thriving employees are what will  give organizations a competitive advantage in today’s dynamic economic environment.”</vt:lpstr>
      <vt:lpstr>Microsoft Viva</vt:lpstr>
      <vt:lpstr>Workplace Analytics &amp; Feedback in Microsoft Viva</vt:lpstr>
      <vt:lpstr>Embracing AI Is Tied to Better People and Business Outcomes</vt:lpstr>
      <vt:lpstr>PowerPoint Presentation</vt:lpstr>
      <vt:lpstr>Engaged employees impact business success</vt:lpstr>
      <vt:lpstr>But employees don’t feel heard</vt:lpstr>
      <vt:lpstr>Viva for Measurement Workplace analytics and employee feedback  to improve how work gets done</vt:lpstr>
      <vt:lpstr>Workplace Analytics &amp; Feedback in Microsoft Viva</vt:lpstr>
      <vt:lpstr>PowerPoint Presentation</vt:lpstr>
      <vt:lpstr>PowerPoint Presentation</vt:lpstr>
      <vt:lpstr>PowerPoint Presentation</vt:lpstr>
      <vt:lpstr>We have an exciting future ahead.</vt:lpstr>
      <vt:lpstr>Expertise and tools for your journey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541</cp:revision>
  <dcterms:created xsi:type="dcterms:W3CDTF">2025-04-08T16:47:37Z</dcterms:created>
  <dcterms:modified xsi:type="dcterms:W3CDTF">2025-05-12T16:37:38Z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