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FF96_4FD6416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FBA_606C4512.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FF8D_93490BF6.xml" ContentType="application/vnd.ms-powerpoint.comments+xml"/>
  <Override PartName="/ppt/notesSlides/notesSlide17.xml" ContentType="application/vnd.openxmlformats-officedocument.presentationml.notesSlide+xml"/>
  <Override PartName="/ppt/comments/modernComment_7FFFFF9D_6720A633.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A_2B47E2C1.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52" r:id="rId5"/>
  </p:sldMasterIdLst>
  <p:notesMasterIdLst>
    <p:notesMasterId r:id="rId67"/>
  </p:notesMasterIdLst>
  <p:sldIdLst>
    <p:sldId id="2147483540" r:id="rId6"/>
    <p:sldId id="2147483541" r:id="rId7"/>
    <p:sldId id="2147483628" r:id="rId8"/>
    <p:sldId id="2147482552" r:id="rId9"/>
    <p:sldId id="2147483644" r:id="rId10"/>
    <p:sldId id="2147483641" r:id="rId11"/>
    <p:sldId id="2147483645" r:id="rId12"/>
    <p:sldId id="2147483646" r:id="rId13"/>
    <p:sldId id="2147483647" r:id="rId14"/>
    <p:sldId id="2147483542" r:id="rId15"/>
    <p:sldId id="2147483597" r:id="rId16"/>
    <p:sldId id="257" r:id="rId17"/>
    <p:sldId id="2147483633" r:id="rId18"/>
    <p:sldId id="2147483632" r:id="rId19"/>
    <p:sldId id="270" r:id="rId20"/>
    <p:sldId id="2147483643" r:id="rId21"/>
    <p:sldId id="2147483631" r:id="rId22"/>
    <p:sldId id="2147483635" r:id="rId23"/>
    <p:sldId id="2147483578" r:id="rId24"/>
    <p:sldId id="2147483596" r:id="rId25"/>
    <p:sldId id="2147483581" r:id="rId26"/>
    <p:sldId id="2147483583" r:id="rId27"/>
    <p:sldId id="2147483580" r:id="rId28"/>
    <p:sldId id="2147483582" r:id="rId29"/>
    <p:sldId id="2147483598" r:id="rId30"/>
    <p:sldId id="2147483591" r:id="rId31"/>
    <p:sldId id="2147483587" r:id="rId32"/>
    <p:sldId id="2147483636" r:id="rId33"/>
    <p:sldId id="2147483585" r:id="rId34"/>
    <p:sldId id="2147483640" r:id="rId35"/>
    <p:sldId id="2147483593" r:id="rId36"/>
    <p:sldId id="2147483594" r:id="rId37"/>
    <p:sldId id="2147483637" r:id="rId38"/>
    <p:sldId id="2147483602" r:id="rId39"/>
    <p:sldId id="2147483603" r:id="rId40"/>
    <p:sldId id="261" r:id="rId41"/>
    <p:sldId id="263" r:id="rId42"/>
    <p:sldId id="264" r:id="rId43"/>
    <p:sldId id="282" r:id="rId44"/>
    <p:sldId id="2147483531" r:id="rId45"/>
    <p:sldId id="2147483219" r:id="rId46"/>
    <p:sldId id="2147483533" r:id="rId47"/>
    <p:sldId id="2147483549" r:id="rId48"/>
    <p:sldId id="2147483560" r:id="rId49"/>
    <p:sldId id="2147483561" r:id="rId50"/>
    <p:sldId id="2147483535" r:id="rId51"/>
    <p:sldId id="256" r:id="rId52"/>
    <p:sldId id="2147483601" r:id="rId53"/>
    <p:sldId id="346" r:id="rId54"/>
    <p:sldId id="2147483600" r:id="rId55"/>
    <p:sldId id="260" r:id="rId56"/>
    <p:sldId id="2147483568" r:id="rId57"/>
    <p:sldId id="2147483569" r:id="rId58"/>
    <p:sldId id="2147483570" r:id="rId59"/>
    <p:sldId id="2147483629" r:id="rId60"/>
    <p:sldId id="2147483630" r:id="rId61"/>
    <p:sldId id="266" r:id="rId62"/>
    <p:sldId id="2147480288" r:id="rId63"/>
    <p:sldId id="2147483595" r:id="rId64"/>
    <p:sldId id="566" r:id="rId65"/>
    <p:sldId id="26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ABE181-79E5-4BFE-B99E-603FC7239951}">
          <p14:sldIdLst>
            <p14:sldId id="2147483540"/>
            <p14:sldId id="2147483541"/>
            <p14:sldId id="2147483628"/>
            <p14:sldId id="2147482552"/>
            <p14:sldId id="2147483644"/>
            <p14:sldId id="2147483641"/>
            <p14:sldId id="2147483645"/>
            <p14:sldId id="2147483646"/>
            <p14:sldId id="2147483647"/>
            <p14:sldId id="2147483542"/>
            <p14:sldId id="2147483597"/>
            <p14:sldId id="257"/>
            <p14:sldId id="2147483633"/>
            <p14:sldId id="2147483632"/>
            <p14:sldId id="270"/>
            <p14:sldId id="2147483643"/>
            <p14:sldId id="2147483631"/>
            <p14:sldId id="2147483635"/>
            <p14:sldId id="2147483578"/>
            <p14:sldId id="2147483596"/>
            <p14:sldId id="2147483581"/>
            <p14:sldId id="2147483583"/>
            <p14:sldId id="2147483580"/>
            <p14:sldId id="2147483582"/>
            <p14:sldId id="2147483598"/>
            <p14:sldId id="2147483591"/>
            <p14:sldId id="2147483587"/>
            <p14:sldId id="2147483636"/>
            <p14:sldId id="2147483585"/>
            <p14:sldId id="2147483640"/>
            <p14:sldId id="2147483593"/>
            <p14:sldId id="2147483594"/>
            <p14:sldId id="2147483637"/>
            <p14:sldId id="2147483602"/>
            <p14:sldId id="2147483603"/>
            <p14:sldId id="261"/>
            <p14:sldId id="263"/>
            <p14:sldId id="264"/>
            <p14:sldId id="282"/>
            <p14:sldId id="2147483531"/>
            <p14:sldId id="2147483219"/>
            <p14:sldId id="2147483533"/>
            <p14:sldId id="2147483549"/>
            <p14:sldId id="2147483560"/>
            <p14:sldId id="2147483561"/>
            <p14:sldId id="2147483535"/>
            <p14:sldId id="256"/>
            <p14:sldId id="2147483601"/>
            <p14:sldId id="346"/>
            <p14:sldId id="2147483600"/>
            <p14:sldId id="260"/>
            <p14:sldId id="2147483568"/>
            <p14:sldId id="2147483569"/>
            <p14:sldId id="2147483570"/>
          </p14:sldIdLst>
        </p14:section>
        <p14:section name="Closing" id="{386046F9-767D-4D79-B868-0C16CC00459E}">
          <p14:sldIdLst>
            <p14:sldId id="2147483629"/>
            <p14:sldId id="2147483630"/>
            <p14:sldId id="266"/>
            <p14:sldId id="2147480288"/>
            <p14:sldId id="2147483595"/>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42D2E-2D48-B2A1-9395-0DD036012DAB}" name="Dan Holme" initials="" userId="S::dahol@microsoft.com::bcb40eb6-c13d-470e-bfdb-ff51b18c30b3" providerId="AD"/>
  <p188:author id="{80377533-BF1A-B526-F515-3A52C2C42899}" name="Ben Truelove" initials="BT" userId="S::betrue@microsoft.com::bef7a77c-4986-4f9a-b8de-7533b20cbe09" providerId="AD"/>
  <p188:author id="{FC4D0D3C-605B-6C66-3B1E-E5776B81714D}" name="James Tyer" initials="JT" userId="S::jamestyer@microsoft.com::d22555a8-92c7-4841-9635-9117395f38df"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769289A9-0998-B1CD-BB19-23FB74EC6520}" name="Pallavi Verma" initials="PV" userId="S::pallaviverma@microsoft.com::2343bea3-8898-4d0e-928c-d90646f7abfd" providerId="AD"/>
  <p188:author id="{CF2847BC-0A9D-1185-BB04-EFE87F3A68B6}" name="Rocío Villegas Jiménez" initials="RV" userId="S::rociov@microsoft.com::67e36859-ff52-47fd-92e4-6b9edfdd412d" providerId="AD"/>
  <p188:author id="{F5B100EB-C622-06CC-898E-2199032B03CC}" name="Sameer Sitaram" initials="SS" userId="S::sasitara@microsoft.com::1cc49923-1791-4b57-82fe-e4eb27b9cfc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87DE"/>
    <a:srgbClr val="091F2C"/>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61640-23A8-F041-A0ED-CABD39640BA5}" v="1" dt="2025-05-07T22:57:00.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5"/>
    <p:restoredTop sz="94612"/>
  </p:normalViewPr>
  <p:slideViewPr>
    <p:cSldViewPr snapToGrid="0">
      <p:cViewPr varScale="1">
        <p:scale>
          <a:sx n="96" d="100"/>
          <a:sy n="96" d="100"/>
        </p:scale>
        <p:origin x="9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omments/modernComment_15A_2B47E2C1.xml><?xml version="1.0" encoding="utf-8"?>
<p188:cmLst xmlns:a="http://schemas.openxmlformats.org/drawingml/2006/main" xmlns:r="http://schemas.openxmlformats.org/officeDocument/2006/relationships" xmlns:p188="http://schemas.microsoft.com/office/powerpoint/2018/8/main">
  <p188:cm id="{2C22B899-EBA7-4174-A685-A6532703FE4C}" authorId="{769289A9-0998-B1CD-BB19-23FB74EC6520}" status="resolved" created="2025-03-20T14:25:28.475">
    <ac:txMkLst xmlns:ac="http://schemas.microsoft.com/office/drawing/2013/main/command">
      <pc:docMk xmlns:pc="http://schemas.microsoft.com/office/powerpoint/2013/main/command"/>
      <pc:sldMk xmlns:pc="http://schemas.microsoft.com/office/powerpoint/2013/main/command" cId="726131393" sldId="346"/>
      <ac:spMk id="27" creationId="{8B861D6B-968F-4A7E-BBC8-84D9C726A71C}"/>
      <ac:txMk cp="0">
        <ac:context len="263" hash="104616507"/>
      </ac:txMk>
    </ac:txMkLst>
    <p188:pos x="1228725" y="295275"/>
    <p188:replyLst>
      <p188:reply id="{10245ED2-687F-4B0C-9320-696A8144CCC6}" authorId="{CF2847BC-0A9D-1185-BB04-EFE87F3A68B6}" created="2025-03-20T14:42:56.379">
        <p188:txBody>
          <a:bodyPr/>
          <a:lstStyle/>
          <a:p>
            <a:r>
              <a:rPr lang="en-US"/>
              <a:t>[@Pallavi], I included event notifications.</a:t>
            </a:r>
          </a:p>
        </p188:txBody>
      </p188:reply>
    </p188:replyLst>
    <p188:txBody>
      <a:bodyPr/>
      <a:lstStyle/>
      <a:p>
        <a:r>
          <a:rPr lang="en-US"/>
          <a:t>[@Rocío Villegas Jiménez] Please see if this looks alright to you!</a:t>
        </a:r>
      </a:p>
    </p188:txBody>
    <p188:extLst>
      <p:ext xmlns:p="http://schemas.openxmlformats.org/presentationml/2006/main" uri="{57CB4572-C831-44C2-8A1C-0ADB6CCDFE69}">
        <p223:reactions xmlns:p223="http://schemas.microsoft.com/office/powerpoint/2022/03/main">
          <p223:rxn type="👍">
            <p223:instance time="2025-03-20T14:46:09.246" authorId="{769289A9-0998-B1CD-BB19-23FB74EC6520}"/>
          </p223:rxn>
        </p223:reactions>
      </p:ext>
    </p188:extLst>
  </p188:cm>
</p188:cmLst>
</file>

<file path=ppt/comments/modernComment_7FFFFF8D_93490BF6.xml><?xml version="1.0" encoding="utf-8"?>
<p188:cmLst xmlns:a="http://schemas.openxmlformats.org/drawingml/2006/main" xmlns:r="http://schemas.openxmlformats.org/officeDocument/2006/relationships" xmlns:p188="http://schemas.microsoft.com/office/powerpoint/2018/8/main">
  <p188:cm id="{176E7FE6-FFCD-AE4C-8634-96D942EF5561}" authorId="{CF2847BC-0A9D-1185-BB04-EFE87F3A68B6}" created="2025-03-19T16:06:11.966">
    <pc:sldMkLst xmlns:pc="http://schemas.microsoft.com/office/powerpoint/2013/main/command">
      <pc:docMk/>
      <pc:sldMk cId="2471037942" sldId="2147483533"/>
    </pc:sldMkLst>
    <p188:replyLst>
      <p188:reply id="{49EF1440-391F-9543-95DB-2417E6472368}" authorId="{F5B100EB-C622-06CC-898E-2199032B03CC}" created="2025-03-20T16:27:09.263">
        <p188:txBody>
          <a:bodyPr/>
          <a:lstStyle/>
          <a:p>
            <a:r>
              <a:rPr lang="en-US"/>
              <a:t>[@Rocío], the talk track looks good. A couple of refinements:
1. Update the title to "Event Discovery" (short and to the point).
2. Use just one image (the one on the left) and structure the slide around three key points that highlight its value. These points should convey:
- A centralized place to discover all events across the organization—categorized by what's happening now, events of interest (e.g., "My Events"?), and upcoming/future events.
- The relevance factor—events are surfaced based on invitations or user interests, ensuring a personalized experience.
- How this solves key organizer and attendee pain points—helping organizers drive attendance while ensuring attendees don’t miss relevant events (eliminating FOMO).
This way, we focus on the wow factor and make it easy for the audience to grasp the impact.
[@Dan], [@Tricia], [@Pallavi] - share your thoughts here.</a:t>
            </a:r>
          </a:p>
        </p188:txBody>
        <p188:extLst>
          <p:ext xmlns:p="http://schemas.openxmlformats.org/presentationml/2006/main" uri="{57CB4572-C831-44C2-8A1C-0ADB6CCDFE69}">
            <p223:reactions xmlns:p223="http://schemas.microsoft.com/office/powerpoint/2022/03/main">
              <p223:rxn type="👍">
                <p223:instance time="2025-03-24T03:48:10.749" authorId="{FC4D0D3C-605B-6C66-3B1E-E5776B81714D}"/>
              </p223:rxn>
            </p223:reactions>
          </p:ext>
        </p188:extLst>
      </p188:reply>
      <p188:reply id="{7DB54D56-C5AA-DD4E-B2FA-94A3B12FCB91}" authorId="{CF2847BC-0A9D-1185-BB04-EFE87F3A68B6}" created="2025-03-20T17:08:06.348">
        <p188:txBody>
          <a:bodyPr/>
          <a:lstStyle/>
          <a:p>
            <a:r>
              <a:rPr lang="en-CR"/>
              <a:t>[@Sameer], this slide has been updated looking to meet your feedback. 
Additionally, I added next slide and included information about event notifications. Kindly take a look at it and let me know if you have any recommendations. Thanks!</a:t>
            </a:r>
          </a:p>
        </p188:txBody>
      </p188:reply>
      <p188:reply id="{9E591A07-5CDA-A746-ABEF-BA65EECE6082}" authorId="{F5B100EB-C622-06CC-898E-2199032B03CC}" created="2025-03-21T04:48:57.657">
        <p188:txBody>
          <a:bodyPr/>
          <a:lstStyle/>
          <a:p>
            <a:r>
              <a:rPr lang="en-US"/>
              <a:t>Thanks Rocio, I think this looks great! </a:t>
            </a:r>
          </a:p>
        </p188:txBody>
      </p188:reply>
    </p188:replyLst>
    <p188:txBody>
      <a:bodyPr/>
      <a:lstStyle/>
      <a:p>
        <a:r>
          <a:rPr lang="en-CR"/>
          <a:t>[@Sameer], I added a couple of designs to this slide and included a preliminary script in the notes section. Kindly take a look at it and let me know if you have any feedback/questions.</a:t>
        </a:r>
      </a:p>
    </p188:txBody>
  </p188:cm>
</p188:cmLst>
</file>

<file path=ppt/comments/modernComment_7FFFFF96_4FD6416C.xml><?xml version="1.0" encoding="utf-8"?>
<p188:cmLst xmlns:a="http://schemas.openxmlformats.org/drawingml/2006/main" xmlns:r="http://schemas.openxmlformats.org/officeDocument/2006/relationships" xmlns:p188="http://schemas.microsoft.com/office/powerpoint/2018/8/main">
  <p188:cm id="{18D1A619-26C4-D141-A982-8760E5612925}" authorId="{34842D2E-2D48-B2A1-9395-0DD036012DAB}" status="resolved" created="2025-03-23T22:43:27.704">
    <ac:deMkLst xmlns:ac="http://schemas.microsoft.com/office/drawing/2013/main/command">
      <pc:docMk xmlns:pc="http://schemas.microsoft.com/office/powerpoint/2013/main/command"/>
      <pc:sldMk xmlns:pc="http://schemas.microsoft.com/office/powerpoint/2013/main/command" cId="1339441516" sldId="2147483542"/>
      <ac:spMk id="28" creationId="{89933EE4-BA78-C86B-C1C2-0D53EEECCD26}"/>
    </ac:deMkLst>
    <p188:replyLst>
      <p188:reply id="{1152B0B5-F4F5-42DB-8D4F-732C3499D413}" authorId="{FC4D0D3C-605B-6C66-3B1E-E5776B81714D}" created="2025-03-24T03:17:30.058">
        <p188:txBody>
          <a:bodyPr/>
          <a:lstStyle/>
          <a:p>
            <a:r>
              <a:rPr lang="en-US"/>
              <a:t>OK sounds good. As long as we call out anything premium as we go?</a:t>
            </a:r>
          </a:p>
        </p188:txBody>
      </p188:reply>
      <p188:reply id="{347E9F84-B5FE-4DAC-AD44-72423F6B4460}" authorId="{FC4D0D3C-605B-6C66-3B1E-E5776B81714D}" created="2025-03-24T03:17:46.325">
        <p188:txBody>
          <a:bodyPr/>
          <a:lstStyle/>
          <a:p>
            <a:r>
              <a:rPr lang="en-US"/>
              <a:t>(The "4" returned on the slide!)</a:t>
            </a:r>
          </a:p>
        </p188:txBody>
      </p188:reply>
    </p188:replyLst>
    <p188:txBody>
      <a:bodyPr/>
      <a:lstStyle/>
      <a:p>
        <a:r>
          <a:rPr lang="en-US"/>
          <a:t>[@James Tyer] and [@Sameer Sitaram] - I moved the licensing item off the slide.  1) it's not actually an agenda item.  2) i hope to really control the discussion of licensing and hold it to the end. I may well set the stage for that in my intro section.</a:t>
        </a:r>
      </a:p>
    </p188:txBody>
  </p188:cm>
</p188:cmLst>
</file>

<file path=ppt/comments/modernComment_7FFFFF9D_6720A633.xml><?xml version="1.0" encoding="utf-8"?>
<p188:cmLst xmlns:a="http://schemas.openxmlformats.org/drawingml/2006/main" xmlns:r="http://schemas.openxmlformats.org/officeDocument/2006/relationships" xmlns:p188="http://schemas.microsoft.com/office/powerpoint/2018/8/main">
  <p188:cm id="{F40AD895-22BD-384E-A09A-353FD00E2615}" authorId="{CF2847BC-0A9D-1185-BB04-EFE87F3A68B6}" created="2025-03-20T17:08:38.777">
    <pc:sldMkLst xmlns:pc="http://schemas.microsoft.com/office/powerpoint/2013/main/command">
      <pc:docMk/>
      <pc:sldMk cId="1730192947" sldId="2147483549"/>
    </pc:sldMkLst>
    <p188:txBody>
      <a:bodyPr/>
      <a:lstStyle/>
      <a:p>
        <a:r>
          <a:rPr lang="en-CR"/>
          <a:t>[@Sameer], [@Tricia], [@Dan], [@Pallavi], please take a look at this slide and let me know if you have any recommendations.</a:t>
        </a:r>
      </a:p>
    </p188:txBody>
  </p188:cm>
</p188:cmLst>
</file>

<file path=ppt/comments/modernComment_7FFFFFBA_606C4512.xml><?xml version="1.0" encoding="utf-8"?>
<p188:cmLst xmlns:a="http://schemas.openxmlformats.org/drawingml/2006/main" xmlns:r="http://schemas.openxmlformats.org/officeDocument/2006/relationships" xmlns:p188="http://schemas.microsoft.com/office/powerpoint/2018/8/main">
  <p188:cm id="{A68FE436-8B2D-4502-890D-5C2FECCA00EC}" authorId="{FC4D0D3C-605B-6C66-3B1E-E5776B81714D}" created="2025-03-24T03:16:46.713">
    <pc:sldMkLst xmlns:pc="http://schemas.microsoft.com/office/powerpoint/2013/main/command">
      <pc:docMk/>
      <pc:sldMk cId="1617708306" sldId="2147483578"/>
    </pc:sldMkLst>
    <p188:txBody>
      <a:bodyPr/>
      <a:lstStyle/>
      <a:p>
        <a:r>
          <a:rPr lang="en-US"/>
          <a:t>Beautiful [@Dan Holme]!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icrosoft-my.sharepoint-df.com/:p:/p/tlybrook/EU2--m_PKm9Nk2rBM8DrN_cBINgix1Ms9KqN5p1V5-U5pg?e=POXGhP&amp;referrer=Yammer&amp;referrerScenario=Feed.View"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853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D8545-E250-8A95-EE79-391B71B48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47B71-8AC4-F22E-2545-D5496D606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C805A-40FE-A285-5890-8E1B85EF2209}"/>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E3CAD260-0600-BC18-D025-2B5F258D23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5632D-A991-4E56-95C5-950AC68533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985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0CCA-E397-35BD-C401-C9A85EB75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A01E8-6759-310C-EDFB-521C7A491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59E4C-2DBF-F51C-CA3D-C9F8102E55D8}"/>
              </a:ext>
            </a:extLst>
          </p:cNvPr>
          <p:cNvSpPr>
            <a:spLocks noGrp="1"/>
          </p:cNvSpPr>
          <p:nvPr>
            <p:ph type="body" idx="1"/>
          </p:nvPr>
        </p:nvSpPr>
        <p:spPr/>
        <p:txBody>
          <a:bodyPr/>
          <a:lstStyle/>
          <a:p>
            <a:pPr lvl="0"/>
            <a:endParaRPr lang="en-US"/>
          </a:p>
          <a:p>
            <a:pPr lvl="0"/>
            <a:r>
              <a:rPr lang="en-US"/>
              <a:t>Answer questions directly via AMAs, </a:t>
            </a:r>
          </a:p>
          <a:p>
            <a:pPr lvl="0"/>
            <a:r>
              <a:rPr lang="en-US"/>
              <a:t>Host Live Events</a:t>
            </a:r>
          </a:p>
          <a:p>
            <a:endParaRPr lang="en-US"/>
          </a:p>
        </p:txBody>
      </p:sp>
      <p:sp>
        <p:nvSpPr>
          <p:cNvPr id="4" name="Slide Number Placeholder 3">
            <a:extLst>
              <a:ext uri="{FF2B5EF4-FFF2-40B4-BE49-F238E27FC236}">
                <a16:creationId xmlns:a16="http://schemas.microsoft.com/office/drawing/2014/main" id="{FA5818B9-4C12-5B4C-1430-BAF895E249DD}"/>
              </a:ext>
            </a:extLst>
          </p:cNvPr>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78907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ECCCFF-6AC2-4ED5-AD45-146F08ED4DDF}" type="slidenum">
              <a:rPr lang="en-US" smtClean="0"/>
              <a:t>34</a:t>
            </a:fld>
            <a:endParaRPr lang="en-US"/>
          </a:p>
        </p:txBody>
      </p:sp>
    </p:spTree>
    <p:extLst>
      <p:ext uri="{BB962C8B-B14F-4D97-AF65-F5344CB8AC3E}">
        <p14:creationId xmlns:p14="http://schemas.microsoft.com/office/powerpoint/2010/main" val="96030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6A2C0-1788-21F1-2032-C3939BEAA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E7FD5-6658-AB89-54C1-FC68CBDAA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5C2AD-1C70-E74D-13BB-A8FEDA1F082B}"/>
              </a:ext>
            </a:extLst>
          </p:cNvPr>
          <p:cNvSpPr>
            <a:spLocks noGrp="1"/>
          </p:cNvSpPr>
          <p:nvPr>
            <p:ph type="body" idx="1"/>
          </p:nvPr>
        </p:nvSpPr>
        <p:spPr/>
        <p:txBody>
          <a:bodyPr/>
          <a:lstStyle/>
          <a:p>
            <a:r>
              <a:rPr lang="en-US"/>
              <a:t>The end-to-end event experience will address needs of organizers, attendees and hosts/presenters before, during and after the event.</a:t>
            </a:r>
          </a:p>
          <a:p>
            <a:endParaRPr lang="en-US"/>
          </a:p>
          <a:p>
            <a:r>
              <a:rPr lang="en-US"/>
              <a:t>Copilot and AI can automate and bring additional value to most of these needs, such as:</a:t>
            </a:r>
          </a:p>
          <a:p>
            <a:pPr marL="171450" indent="-171450">
              <a:buFont typeface="Arial"/>
              <a:buChar char="•"/>
            </a:pPr>
            <a:r>
              <a:rPr lang="en-US"/>
              <a:t>Assist and automate moderation</a:t>
            </a:r>
          </a:p>
          <a:p>
            <a:pPr marL="171450" indent="-171450">
              <a:buFont typeface="Arial"/>
              <a:buChar char="•"/>
            </a:pPr>
            <a:r>
              <a:rPr lang="en-US"/>
              <a:t>Summarize event knowledge and impact</a:t>
            </a:r>
          </a:p>
          <a:p>
            <a:pPr marL="171450" indent="-171450">
              <a:buFont typeface="Arial"/>
              <a:buChar char="•"/>
            </a:pPr>
            <a:r>
              <a:rPr lang="en-US"/>
              <a:t>Reuse &amp; amplify event knowledge &amp; information to attendees and non-attendees alike</a:t>
            </a:r>
          </a:p>
        </p:txBody>
      </p:sp>
      <p:sp>
        <p:nvSpPr>
          <p:cNvPr id="4" name="Slide Number Placeholder 3">
            <a:extLst>
              <a:ext uri="{FF2B5EF4-FFF2-40B4-BE49-F238E27FC236}">
                <a16:creationId xmlns:a16="http://schemas.microsoft.com/office/drawing/2014/main" id="{4F220C85-B596-68EF-A9B5-8895EF3B87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07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E91D0-8042-9E5C-2EFA-FFDBD2225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F3178-283B-7065-BB35-53F6F835D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06725-6BA5-95BC-B44B-0A47843236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CFCF43-0633-8DA5-D25E-E5728336C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2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B999B-0567-EA9A-D512-804A1C61C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D0A0B-B51C-1A10-4A50-17A8434BF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61257-6FDC-F9F9-64B6-C99CECA45A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428559-8FA5-F726-6CFE-715400CF0C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7B791-5992-4B33-8DA8-CE058BEFF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78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For events discovery, we are working on exiting experiences, that will change the way people discover join and catch up with events across the organization.</a:t>
            </a:r>
          </a:p>
          <a:p>
            <a:pPr>
              <a:buNone/>
            </a:pP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Attendees will have one place to discover all events across the organization, </a:t>
            </a:r>
            <a:r>
              <a:rPr lang="en-US" sz="1200">
                <a:solidFill>
                  <a:srgbClr val="3F3F3F"/>
                </a:solidFill>
                <a:effectLst/>
                <a:latin typeface="Segoe UI" panose="020B0502040204020203" pitchFamily="34" charset="0"/>
                <a:cs typeface="Segoe UI" panose="020B0502040204020203" pitchFamily="34" charset="0"/>
              </a:rPr>
              <a:t>categorized by what's happening now, events </a:t>
            </a:r>
            <a:r>
              <a:rPr lang="en-US" sz="1200">
                <a:solidFill>
                  <a:srgbClr val="3F3F3F"/>
                </a:solidFill>
                <a:latin typeface="Segoe UI" panose="020B0502040204020203" pitchFamily="34" charset="0"/>
                <a:cs typeface="Segoe UI" panose="020B0502040204020203" pitchFamily="34" charset="0"/>
              </a:rPr>
              <a:t>users are invited to, </a:t>
            </a:r>
            <a:r>
              <a:rPr lang="en-US" sz="1200">
                <a:solidFill>
                  <a:srgbClr val="3F3F3F"/>
                </a:solidFill>
                <a:effectLst/>
                <a:latin typeface="Segoe UI" panose="020B0502040204020203" pitchFamily="34" charset="0"/>
                <a:cs typeface="Segoe UI" panose="020B0502040204020203" pitchFamily="34" charset="0"/>
              </a:rPr>
              <a:t>upcoming events and a place to catch up with past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F3F3F"/>
                </a:solidFill>
                <a:effectLst/>
                <a:latin typeface="Segoe UI" panose="020B0502040204020203" pitchFamily="34" charset="0"/>
                <a:cs typeface="Segoe UI" panose="020B0502040204020203" pitchFamily="34" charset="0"/>
              </a:rPr>
              <a:t>The events discovery experience will be personalized to the attendee’s interests.</a:t>
            </a:r>
            <a:endParaRPr lang="en-US"/>
          </a:p>
          <a:p>
            <a:pPr>
              <a:buNone/>
            </a:pPr>
            <a:endParaRPr lang="en-US"/>
          </a:p>
          <a:p>
            <a:pPr>
              <a:buNone/>
            </a:pPr>
            <a:r>
              <a:rPr lang="en-US"/>
              <a:t>The new events discovery experience will help organizers drive attendance and ensure attendees do not miss out of events they care about.</a:t>
            </a:r>
          </a:p>
        </p:txBody>
      </p:sp>
      <p:sp>
        <p:nvSpPr>
          <p:cNvPr id="4" name="Slide Number Placeholder 3"/>
          <p:cNvSpPr>
            <a:spLocks noGrp="1"/>
          </p:cNvSpPr>
          <p:nvPr>
            <p:ph type="sldNum" sz="quarter" idx="5"/>
          </p:nvPr>
        </p:nvSpPr>
        <p:spPr/>
        <p:txBody>
          <a:bodyPr/>
          <a:lstStyle/>
          <a:p>
            <a:fld id="{7DECCCFF-6AC2-4ED5-AD45-146F08ED4DDF}" type="slidenum">
              <a:rPr lang="en-US" smtClean="0"/>
              <a:t>42</a:t>
            </a:fld>
            <a:endParaRPr lang="en-US"/>
          </a:p>
        </p:txBody>
      </p:sp>
    </p:spTree>
    <p:extLst>
      <p:ext uri="{BB962C8B-B14F-4D97-AF65-F5344CB8AC3E}">
        <p14:creationId xmlns:p14="http://schemas.microsoft.com/office/powerpoint/2010/main" val="62842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3F9BB-0CA1-BA12-564C-C2F904335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E3EA2-CFA8-A910-4415-CB6B3A45D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85E5A-14C0-FC03-C691-0A22C637245B}"/>
              </a:ext>
            </a:extLst>
          </p:cNvPr>
          <p:cNvSpPr>
            <a:spLocks noGrp="1"/>
          </p:cNvSpPr>
          <p:nvPr>
            <p:ph type="body" idx="1"/>
          </p:nvPr>
        </p:nvSpPr>
        <p:spPr/>
        <p:txBody>
          <a:bodyPr/>
          <a:lstStyle/>
          <a:p>
            <a:pPr>
              <a:buNone/>
            </a:pPr>
            <a:r>
              <a:rPr lang="en-US"/>
              <a:t>Attendees will be able to discover and catch up with events via notifications that will meet them where they are.</a:t>
            </a:r>
          </a:p>
          <a:p>
            <a:pPr>
              <a:buNone/>
            </a:pPr>
            <a:r>
              <a:rPr lang="en-US"/>
              <a:t>Through digest notifications sent to Outlook, attendees will have an opportunity to view event summaries, access event recaps and catch up with event’s key questions and answers.</a:t>
            </a:r>
            <a:endParaRPr lang="en-CR"/>
          </a:p>
        </p:txBody>
      </p:sp>
      <p:sp>
        <p:nvSpPr>
          <p:cNvPr id="4" name="Slide Number Placeholder 3">
            <a:extLst>
              <a:ext uri="{FF2B5EF4-FFF2-40B4-BE49-F238E27FC236}">
                <a16:creationId xmlns:a16="http://schemas.microsoft.com/office/drawing/2014/main" id="{7044A564-9B6E-43F2-E0AA-6DC9A8917F33}"/>
              </a:ext>
            </a:extLst>
          </p:cNvPr>
          <p:cNvSpPr>
            <a:spLocks noGrp="1"/>
          </p:cNvSpPr>
          <p:nvPr>
            <p:ph type="sldNum" sz="quarter" idx="5"/>
          </p:nvPr>
        </p:nvSpPr>
        <p:spPr/>
        <p:txBody>
          <a:bodyPr/>
          <a:lstStyle/>
          <a:p>
            <a:fld id="{7DECCCFF-6AC2-4ED5-AD45-146F08ED4DDF}" type="slidenum">
              <a:rPr lang="en-US" smtClean="0"/>
              <a:t>43</a:t>
            </a:fld>
            <a:endParaRPr lang="en-US"/>
          </a:p>
        </p:txBody>
      </p:sp>
    </p:spTree>
    <p:extLst>
      <p:ext uri="{BB962C8B-B14F-4D97-AF65-F5344CB8AC3E}">
        <p14:creationId xmlns:p14="http://schemas.microsoft.com/office/powerpoint/2010/main" val="326900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A0DB-4FF7-2872-5DD6-B1A0DAEDF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639F2-CCD5-FC4B-BED8-B30FCAF01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88202-61F5-5B23-CC2A-6F4D89BDEDC7}"/>
              </a:ext>
            </a:extLst>
          </p:cNvPr>
          <p:cNvSpPr>
            <a:spLocks noGrp="1"/>
          </p:cNvSpPr>
          <p:nvPr>
            <p:ph type="body" idx="1"/>
          </p:nvPr>
        </p:nvSpPr>
        <p:spPr/>
        <p:txBody>
          <a:bodyPr/>
          <a:lstStyle/>
          <a:p>
            <a:r>
              <a:rPr lang="en-US" err="1"/>
              <a:t>Talktrack</a:t>
            </a:r>
            <a:r>
              <a:rPr lang="en-US"/>
              <a:t>: </a:t>
            </a:r>
            <a:r>
              <a:rPr lang="en-US">
                <a:hlinkClick r:id="rId3"/>
              </a:rPr>
              <a: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a:t>
            </a:r>
            <a:endParaRPr lang="en-US"/>
          </a:p>
          <a:p>
            <a:endParaRPr lang="en-US"/>
          </a:p>
        </p:txBody>
      </p:sp>
      <p:sp>
        <p:nvSpPr>
          <p:cNvPr id="4" name="Slide Number Placeholder 3">
            <a:extLst>
              <a:ext uri="{FF2B5EF4-FFF2-40B4-BE49-F238E27FC236}">
                <a16:creationId xmlns:a16="http://schemas.microsoft.com/office/drawing/2014/main" id="{52B4E3C9-E5EB-89F3-590F-B2FE1CE77769}"/>
              </a:ext>
            </a:extLst>
          </p:cNvPr>
          <p:cNvSpPr>
            <a:spLocks noGrp="1"/>
          </p:cNvSpPr>
          <p:nvPr>
            <p:ph type="sldNum" sz="quarter" idx="5"/>
          </p:nvPr>
        </p:nvSpPr>
        <p:spPr/>
        <p:txBody>
          <a:bodyPr/>
          <a:lstStyle/>
          <a:p>
            <a:fld id="{7DECCCFF-6AC2-4ED5-AD45-146F08ED4DDF}" type="slidenum">
              <a:rPr lang="en-US" smtClean="0"/>
              <a:t>44</a:t>
            </a:fld>
            <a:endParaRPr lang="en-US"/>
          </a:p>
        </p:txBody>
      </p:sp>
    </p:spTree>
    <p:extLst>
      <p:ext uri="{BB962C8B-B14F-4D97-AF65-F5344CB8AC3E}">
        <p14:creationId xmlns:p14="http://schemas.microsoft.com/office/powerpoint/2010/main" val="264451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1DB1F-6FF8-D18B-DA42-BEFD70639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13C13-38DC-E680-07CA-EA1979FAE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23A48-7E77-B9A9-0915-CB54CD01573E}"/>
              </a:ext>
            </a:extLst>
          </p:cNvPr>
          <p:cNvSpPr>
            <a:spLocks noGrp="1"/>
          </p:cNvSpPr>
          <p:nvPr>
            <p:ph type="body" idx="1"/>
          </p:nvPr>
        </p:nvSpPr>
        <p:spPr/>
        <p:txBody>
          <a:bodyPr/>
          <a:lstStyle/>
          <a:p>
            <a:r>
              <a:rPr lang="en-US" err="1"/>
              <a:t>Talktrack</a:t>
            </a:r>
            <a:r>
              <a:rPr lang="en-US"/>
              <a:t>: </a:t>
            </a:r>
            <a:r>
              <a:rPr lang="en-US">
                <a:hlinkClick r:id="rId3"/>
              </a:rPr>
              <a:t>https://microsoft.sharepoint-df.com/:fl:/g/contentstorage/CSP_57b65cb4-275b-4623-a594-f1d8e4913d91/ESSEpkly_LZCts8KK9dHciwBPDnFOSOh3mXXyiK4_XKs6Q?e=uw6PhK&amp;nav=cz0lMkZjb250ZW50c3RvcmFnZSUyRkNTUF81N2I2NWNiNC0yNzViLTQ2MjMtYTU5NC1mMWQ4ZTQ5MTNkOTEmZD1iJTIxdEZ5MlYxc25JMGFsbFBIWTVKRTlrWW41ZHp3Q1kteE5yVmhWcG1KVU92Tk9rSW9xVGMxalRZdmhwZ205RzFqbCZmPTAxTFVXRlpTWkVRU1RFUzRYNFdaQkxOVFlLRlBMVU80Uk0mYz0lMkYmYT1Mb29wQXBwJnA9JTQwZmx1aWR4JTJGbG9vcC1wYWdlLWNvbnRhaW5lciZ4PSU3QiUyMnclMjIlM0ElMjJUMFJUVUh4dGFXTnliM052Wm5RdWMyaGhjbVZ3YjJsdWRDMWtaaTVqYjIxOFlpRjBSbmt5VmpGemJra3dZV3hzVUVoWk5VcEZPV3RaYmpWa2VuZERXUzE0VG5KV2FGWndiVXBWVDNaT1QydEpiM0ZVWXpGcVZGbDJhSEJuYlRsSE1XcHNmREF4VEZWWFJscFROMDlPVVRWWFZWSkpTVXBHUlZsT1ZqWlpWa2RNVEZCWlJVWSUzRCUyMiUyQyUyMmklMjIlM0ElMjJmNTA2NmYyOC1hODMzLTRiM2ItYjcwMC1iYWVlNmQ2ZTZiMTUlMjIlN0Q%3D</a:t>
            </a:r>
            <a:endParaRPr lang="en-US"/>
          </a:p>
          <a:p>
            <a:endParaRPr lang="en-US"/>
          </a:p>
        </p:txBody>
      </p:sp>
      <p:sp>
        <p:nvSpPr>
          <p:cNvPr id="4" name="Slide Number Placeholder 3">
            <a:extLst>
              <a:ext uri="{FF2B5EF4-FFF2-40B4-BE49-F238E27FC236}">
                <a16:creationId xmlns:a16="http://schemas.microsoft.com/office/drawing/2014/main" id="{5ED6FDF7-1924-CFAA-5B25-28282B7C9A79}"/>
              </a:ext>
            </a:extLst>
          </p:cNvPr>
          <p:cNvSpPr>
            <a:spLocks noGrp="1"/>
          </p:cNvSpPr>
          <p:nvPr>
            <p:ph type="sldNum" sz="quarter" idx="5"/>
          </p:nvPr>
        </p:nvSpPr>
        <p:spPr/>
        <p:txBody>
          <a:bodyPr/>
          <a:lstStyle/>
          <a:p>
            <a:fld id="{7DECCCFF-6AC2-4ED5-AD45-146F08ED4DDF}" type="slidenum">
              <a:rPr lang="en-US" smtClean="0"/>
              <a:t>45</a:t>
            </a:fld>
            <a:endParaRPr lang="en-US"/>
          </a:p>
        </p:txBody>
      </p:sp>
    </p:spTree>
    <p:extLst>
      <p:ext uri="{BB962C8B-B14F-4D97-AF65-F5344CB8AC3E}">
        <p14:creationId xmlns:p14="http://schemas.microsoft.com/office/powerpoint/2010/main" val="11920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9918-17CB-F57B-EDDB-30363998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D57D8-FC21-4ED1-CCE5-55957F2CF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35AA7-00E1-0D1F-0B57-615C4E2842CE}"/>
              </a:ext>
            </a:extLst>
          </p:cNvPr>
          <p:cNvSpPr>
            <a:spLocks noGrp="1"/>
          </p:cNvSpPr>
          <p:nvPr>
            <p:ph type="body" idx="1"/>
          </p:nvPr>
        </p:nvSpPr>
        <p:spPr/>
        <p:txBody>
          <a:bodyPr/>
          <a:lstStyle/>
          <a:p>
            <a:pPr>
              <a:spcBef>
                <a:spcPct val="20000"/>
              </a:spcBef>
            </a:pPr>
            <a:r>
              <a:rPr lang="en-US"/>
              <a:t>Poll:</a:t>
            </a:r>
            <a:br>
              <a:rPr lang="en-US">
                <a:cs typeface="+mn-lt"/>
              </a:rPr>
            </a:br>
            <a:r>
              <a:rPr lang="en-US"/>
              <a:t>Which of these Agent capabilities are exciting &amp; useful for you?</a:t>
            </a:r>
            <a:br>
              <a:rPr lang="en-US">
                <a:cs typeface="+mn-lt"/>
              </a:rPr>
            </a:br>
            <a:r>
              <a:rPr lang="en-US"/>
              <a:t>Event creation</a:t>
            </a:r>
            <a:br>
              <a:rPr lang="en-US">
                <a:cs typeface="+mn-lt"/>
              </a:rPr>
            </a:br>
            <a:r>
              <a:rPr lang="en-US"/>
              <a:t>Run of show management</a:t>
            </a:r>
            <a:br>
              <a:rPr lang="en-US">
                <a:cs typeface="+mn-lt"/>
              </a:rPr>
            </a:br>
            <a:r>
              <a:rPr lang="en-US"/>
              <a:t>Smart question approval</a:t>
            </a:r>
            <a:br>
              <a:rPr lang="en-US">
                <a:cs typeface="+mn-lt"/>
              </a:rPr>
            </a:br>
            <a:r>
              <a:rPr lang="en-US"/>
              <a:t>Smart question management</a:t>
            </a:r>
            <a:br>
              <a:rPr lang="en-US">
                <a:cs typeface="+mn-lt"/>
              </a:rPr>
            </a:br>
            <a:r>
              <a:rPr lang="en-US"/>
              <a:t>Capture live Q&amp;A</a:t>
            </a:r>
            <a:br>
              <a:rPr lang="en-US"/>
            </a:br>
            <a:r>
              <a:rPr lang="en-US"/>
              <a:t>Post-event summary</a:t>
            </a:r>
          </a:p>
        </p:txBody>
      </p:sp>
      <p:sp>
        <p:nvSpPr>
          <p:cNvPr id="4" name="Slide Number Placeholder 3">
            <a:extLst>
              <a:ext uri="{FF2B5EF4-FFF2-40B4-BE49-F238E27FC236}">
                <a16:creationId xmlns:a16="http://schemas.microsoft.com/office/drawing/2014/main" id="{D9DE40B1-E7D4-01C7-E3AE-ABFF6330A4B0}"/>
              </a:ext>
            </a:extLst>
          </p:cNvPr>
          <p:cNvSpPr>
            <a:spLocks noGrp="1"/>
          </p:cNvSpPr>
          <p:nvPr>
            <p:ph type="sldNum" sz="quarter" idx="5"/>
          </p:nvPr>
        </p:nvSpPr>
        <p:spPr/>
        <p:txBody>
          <a:bodyPr/>
          <a:lstStyle/>
          <a:p>
            <a:fld id="{7DECCCFF-6AC2-4ED5-AD45-146F08ED4DDF}" type="slidenum">
              <a:rPr lang="en-US" smtClean="0"/>
              <a:t>46</a:t>
            </a:fld>
            <a:endParaRPr lang="en-US"/>
          </a:p>
        </p:txBody>
      </p:sp>
    </p:spTree>
    <p:extLst>
      <p:ext uri="{BB962C8B-B14F-4D97-AF65-F5344CB8AC3E}">
        <p14:creationId xmlns:p14="http://schemas.microsoft.com/office/powerpoint/2010/main" val="885330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Events HBR Q1CY25 Roadmap.pptx</a:t>
            </a:r>
            <a:endParaRPr lang="en-US"/>
          </a:p>
        </p:txBody>
      </p:sp>
      <p:sp>
        <p:nvSpPr>
          <p:cNvPr id="4" name="Slide Number Placeholder 3"/>
          <p:cNvSpPr>
            <a:spLocks noGrp="1"/>
          </p:cNvSpPr>
          <p:nvPr>
            <p:ph type="sldNum" sz="quarter" idx="5"/>
          </p:nvPr>
        </p:nvSpPr>
        <p:spPr/>
        <p:txBody>
          <a:bodyPr/>
          <a:lstStyle/>
          <a:p>
            <a:fld id="{7DECCCFF-6AC2-4ED5-AD45-146F08ED4DDF}" type="slidenum">
              <a:rPr lang="en-US" smtClean="0"/>
              <a:t>49</a:t>
            </a:fld>
            <a:endParaRPr lang="en-US"/>
          </a:p>
        </p:txBody>
      </p:sp>
    </p:spTree>
    <p:extLst>
      <p:ext uri="{BB962C8B-B14F-4D97-AF65-F5344CB8AC3E}">
        <p14:creationId xmlns:p14="http://schemas.microsoft.com/office/powerpoint/2010/main" val="322034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657D-64C0-4065-992C-8DC166802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6DA2-DC7F-311B-8FE4-6F5E9041B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4AD0C-4205-7D13-54F2-7A4C1EB420B2}"/>
              </a:ext>
            </a:extLst>
          </p:cNvPr>
          <p:cNvSpPr>
            <a:spLocks noGrp="1"/>
          </p:cNvSpPr>
          <p:nvPr>
            <p:ph type="body" idx="1"/>
          </p:nvPr>
        </p:nvSpPr>
        <p:spPr/>
        <p:txBody>
          <a:bodyPr/>
          <a:lstStyle/>
          <a:p>
            <a:pPr marL="0" marR="0">
              <a:lnSpc>
                <a:spcPct val="107000"/>
              </a:lnSpc>
              <a:spcBef>
                <a:spcPts val="0"/>
              </a:spcBef>
              <a:spcAft>
                <a:spcPts val="800"/>
              </a:spcAft>
            </a:pPr>
            <a:endParaRPr lang="en-US" sz="18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0BC614CD-B419-6150-AC9F-20838D1BDB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1F1B3E5-3FAC-FD8D-632F-D4AB2AE9C1D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5080381-6BC8-2B1F-8499-621EE840049F}"/>
              </a:ext>
            </a:extLst>
          </p:cNvPr>
          <p:cNvSpPr>
            <a:spLocks noGrp="1"/>
          </p:cNvSpPr>
          <p:nvPr>
            <p:ph type="dt" idx="1"/>
          </p:nvPr>
        </p:nvSpPr>
        <p:spPr/>
        <p:txBody>
          <a:bodyPr/>
          <a:lstStyle/>
          <a:p>
            <a:fld id="{386CE63F-9E7F-4C04-9D0D-FCA25A8E9E86}" type="datetime8">
              <a:rPr lang="en-US" smtClean="0"/>
              <a:t>5/12/2025 11:36 AM</a:t>
            </a:fld>
            <a:endParaRPr lang="en-US"/>
          </a:p>
        </p:txBody>
      </p:sp>
      <p:sp>
        <p:nvSpPr>
          <p:cNvPr id="7" name="Slide Number Placeholder 6">
            <a:extLst>
              <a:ext uri="{FF2B5EF4-FFF2-40B4-BE49-F238E27FC236}">
                <a16:creationId xmlns:a16="http://schemas.microsoft.com/office/drawing/2014/main" id="{7206FD06-D210-EE19-C2D0-5AE189185416}"/>
              </a:ext>
            </a:extLst>
          </p:cNvPr>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410894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5BA93-B1F6-F85C-F00F-F1EC935BB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D977D-3202-F1E3-680B-6578691B3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3DA13-5955-595E-8D88-088C8A5EC2EF}"/>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343BA824-DF49-5F9C-47E8-019F91404F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804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8574-3298-CB60-F67A-92E4C419C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D3AAE-931B-FFA5-6469-5C9283CD4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D9A8F-02AD-0147-DDD6-6671E1395E40}"/>
              </a:ext>
            </a:extLst>
          </p:cNvPr>
          <p:cNvSpPr>
            <a:spLocks noGrp="1"/>
          </p:cNvSpPr>
          <p:nvPr>
            <p:ph type="body" idx="1"/>
          </p:nvPr>
        </p:nvSpPr>
        <p:spPr/>
        <p:txBody>
          <a:bodyPr/>
          <a:lstStyle/>
          <a:p>
            <a:pPr marL="0" marR="0" lvl="0" indent="0" algn="l" defTabSz="914400" rtl="0" eaLnBrk="1" latinLnBrk="0" hangingPunct="1">
              <a:lnSpc>
                <a:spcPct val="107000"/>
              </a:lnSpc>
              <a:spcBef>
                <a:spcPts val="0"/>
              </a:spcBef>
              <a:spcAft>
                <a:spcPts val="800"/>
              </a:spcAft>
              <a:buClrTx/>
              <a:buSzTx/>
              <a:buFontTx/>
              <a:buNone/>
              <a:tabLst/>
              <a:defRPr/>
            </a:pPr>
            <a:endParaRPr lang="en-US" sz="18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E86110BB-ABD7-B9C9-A253-D76A1AF9BD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0093134-8DF7-9A49-9E96-6D3AF5A1F9B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03F5BC-F757-C88F-51D7-9930CFCC97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E474EEB-7055-69BA-3FD2-E8C4B7805A6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4731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60</a:t>
            </a:fld>
            <a:endParaRPr lang="en-US"/>
          </a:p>
        </p:txBody>
      </p:sp>
    </p:spTree>
    <p:extLst>
      <p:ext uri="{BB962C8B-B14F-4D97-AF65-F5344CB8AC3E}">
        <p14:creationId xmlns:p14="http://schemas.microsoft.com/office/powerpoint/2010/main" val="410906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0341E-0AB1-0C96-8F52-764AE7D35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573B5-914A-9B6C-DD4B-571381584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E5459-85B6-8F8A-968F-DE732E152C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Common use cases for Microsoft 365 Groups include project teams, departmental collaboration, community groups, and temporary task forces. Each scenario highlights the versatility and effectiveness of groups within the organization.</a:t>
            </a:r>
          </a:p>
          <a:p>
            <a:endParaRPr lang="en-US" sz="1000"/>
          </a:p>
        </p:txBody>
      </p:sp>
      <p:sp>
        <p:nvSpPr>
          <p:cNvPr id="4" name="Header Placeholder 3">
            <a:extLst>
              <a:ext uri="{FF2B5EF4-FFF2-40B4-BE49-F238E27FC236}">
                <a16:creationId xmlns:a16="http://schemas.microsoft.com/office/drawing/2014/main" id="{E6CEEB67-8EF0-D120-94B5-01BD5AD8C0AB}"/>
              </a:ext>
            </a:extLst>
          </p:cNvPr>
          <p:cNvSpPr>
            <a:spLocks noGrp="1"/>
          </p:cNvSpPr>
          <p:nvPr>
            <p:ph type="hdr" sz="quarter"/>
          </p:nvPr>
        </p:nvSpPr>
        <p:spPr/>
        <p:txBody>
          <a:bodyPr/>
          <a:lstStyle/>
          <a:p>
            <a:pPr marL="0" marR="0" lvl="0" indent="0" algn="l" defTabSz="9145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ED0BC1-1EB1-998A-B965-CA1CC7C35E9A}"/>
              </a:ext>
            </a:extLst>
          </p:cNvPr>
          <p:cNvSpPr>
            <a:spLocks noGrp="1"/>
          </p:cNvSpPr>
          <p:nvPr>
            <p:ph type="ftr" sz="quarter" idx="4"/>
          </p:nvPr>
        </p:nvSpPr>
        <p:spPr/>
        <p:txBody>
          <a:bodyPr/>
          <a:lstStyle/>
          <a:p>
            <a:pPr marL="0" marR="0" lvl="0" indent="0" algn="l" defTabSz="9142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2BBE169-FAC4-3F83-CEE6-B15B9EC725EF}"/>
              </a:ext>
            </a:extLst>
          </p:cNvPr>
          <p:cNvSpPr>
            <a:spLocks noGrp="1"/>
          </p:cNvSpPr>
          <p:nvPr>
            <p:ph type="dt" idx="1"/>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66FF75FD-1D2A-496C-BC65-276A3459E543}"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5/12/2025 11:36 AM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2D915A-C683-7648-3885-58DA53099A82}"/>
              </a:ext>
            </a:extLst>
          </p:cNvPr>
          <p:cNvSpPr>
            <a:spLocks noGrp="1"/>
          </p:cNvSpPr>
          <p:nvPr>
            <p:ph type="sldNum" sz="quarter" idx="5"/>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87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75A0-4336-FD14-C341-FD9A4BEB6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3837A-8468-B19E-E620-92FDCAC99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98E72-D8CB-D4D2-E4A7-F9F3DBF24D0F}"/>
              </a:ext>
            </a:extLst>
          </p:cNvPr>
          <p:cNvSpPr>
            <a:spLocks noGrp="1"/>
          </p:cNvSpPr>
          <p:nvPr>
            <p:ph type="body" idx="1"/>
          </p:nvPr>
        </p:nvSpPr>
        <p:spPr/>
        <p:txBody>
          <a:bodyPr/>
          <a:lstStyle/>
          <a:p>
            <a:endParaRPr lang="en-US" sz="1000" dirty="0"/>
          </a:p>
        </p:txBody>
      </p:sp>
      <p:sp>
        <p:nvSpPr>
          <p:cNvPr id="4" name="Header Placeholder 3">
            <a:extLst>
              <a:ext uri="{FF2B5EF4-FFF2-40B4-BE49-F238E27FC236}">
                <a16:creationId xmlns:a16="http://schemas.microsoft.com/office/drawing/2014/main" id="{FAF648BB-893F-C18B-BCC9-97940F20C57C}"/>
              </a:ext>
            </a:extLst>
          </p:cNvPr>
          <p:cNvSpPr>
            <a:spLocks noGrp="1"/>
          </p:cNvSpPr>
          <p:nvPr>
            <p:ph type="hdr" sz="quarter"/>
          </p:nvPr>
        </p:nvSpPr>
        <p:spPr/>
        <p:txBody>
          <a:bodyPr/>
          <a:lstStyle/>
          <a:p>
            <a:pPr marL="0" marR="0" lvl="0" indent="0" algn="l" defTabSz="9145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5138B8-7CB4-E23C-380B-F6F025E947E1}"/>
              </a:ext>
            </a:extLst>
          </p:cNvPr>
          <p:cNvSpPr>
            <a:spLocks noGrp="1"/>
          </p:cNvSpPr>
          <p:nvPr>
            <p:ph type="ftr" sz="quarter" idx="4"/>
          </p:nvPr>
        </p:nvSpPr>
        <p:spPr/>
        <p:txBody>
          <a:bodyPr/>
          <a:lstStyle/>
          <a:p>
            <a:pPr marL="0" marR="0" lvl="0" indent="0" algn="l" defTabSz="9142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CD05AAA-04FB-1E40-869C-73D34A437B02}"/>
              </a:ext>
            </a:extLst>
          </p:cNvPr>
          <p:cNvSpPr>
            <a:spLocks noGrp="1"/>
          </p:cNvSpPr>
          <p:nvPr>
            <p:ph type="dt" idx="1"/>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66FF75FD-1D2A-496C-BC65-276A3459E543}"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5/12/2025 11:36 AM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CD05F56-C08E-B714-5FC4-CC8D3CB99D3C}"/>
              </a:ext>
            </a:extLst>
          </p:cNvPr>
          <p:cNvSpPr>
            <a:spLocks noGrp="1"/>
          </p:cNvSpPr>
          <p:nvPr>
            <p:ph type="sldNum" sz="quarter" idx="5"/>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4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7BC46-2DEB-69FF-CC86-D052D7034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BBA32-1FA5-771F-AB26-10804ED2F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7C60B-1439-3808-996A-9690FB7B138A}"/>
              </a:ext>
            </a:extLst>
          </p:cNvPr>
          <p:cNvSpPr>
            <a:spLocks noGrp="1"/>
          </p:cNvSpPr>
          <p:nvPr>
            <p:ph type="body" idx="1"/>
          </p:nvPr>
        </p:nvSpPr>
        <p:spPr/>
        <p:txBody>
          <a:bodyPr/>
          <a:lstStyle/>
          <a:p>
            <a:endParaRPr lang="en-US" sz="1000" dirty="0"/>
          </a:p>
        </p:txBody>
      </p:sp>
      <p:sp>
        <p:nvSpPr>
          <p:cNvPr id="4" name="Header Placeholder 3">
            <a:extLst>
              <a:ext uri="{FF2B5EF4-FFF2-40B4-BE49-F238E27FC236}">
                <a16:creationId xmlns:a16="http://schemas.microsoft.com/office/drawing/2014/main" id="{E3A1EBAD-5851-4935-27EC-209AB90C87CB}"/>
              </a:ext>
            </a:extLst>
          </p:cNvPr>
          <p:cNvSpPr>
            <a:spLocks noGrp="1"/>
          </p:cNvSpPr>
          <p:nvPr>
            <p:ph type="hdr" sz="quarter"/>
          </p:nvPr>
        </p:nvSpPr>
        <p:spPr/>
        <p:txBody>
          <a:bodyPr/>
          <a:lstStyle/>
          <a:p>
            <a:pPr marL="0" marR="0" lvl="0" indent="0" algn="l" defTabSz="9145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98848D-1DEA-5498-AC44-AAC51F1E0885}"/>
              </a:ext>
            </a:extLst>
          </p:cNvPr>
          <p:cNvSpPr>
            <a:spLocks noGrp="1"/>
          </p:cNvSpPr>
          <p:nvPr>
            <p:ph type="ftr" sz="quarter" idx="4"/>
          </p:nvPr>
        </p:nvSpPr>
        <p:spPr/>
        <p:txBody>
          <a:bodyPr/>
          <a:lstStyle/>
          <a:p>
            <a:pPr marL="0" marR="0" lvl="0" indent="0" algn="l" defTabSz="9142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69CEE35-6195-0C41-6572-F25686938C7D}"/>
              </a:ext>
            </a:extLst>
          </p:cNvPr>
          <p:cNvSpPr>
            <a:spLocks noGrp="1"/>
          </p:cNvSpPr>
          <p:nvPr>
            <p:ph type="dt" idx="1"/>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66FF75FD-1D2A-496C-BC65-276A3459E543}"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5/12/2025 11:36 AM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F2B20E5-3698-7D65-519E-9917B0490442}"/>
              </a:ext>
            </a:extLst>
          </p:cNvPr>
          <p:cNvSpPr>
            <a:spLocks noGrp="1"/>
          </p:cNvSpPr>
          <p:nvPr>
            <p:ph type="sldNum" sz="quarter" idx="5"/>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65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44DA-1E36-AF2E-2FEB-260970997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D23E4-116F-3BC6-34AE-01ABEA790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DA6F5-3B9E-A457-1EFD-D2808166AC27}"/>
              </a:ext>
            </a:extLst>
          </p:cNvPr>
          <p:cNvSpPr>
            <a:spLocks noGrp="1"/>
          </p:cNvSpPr>
          <p:nvPr>
            <p:ph type="body" idx="1"/>
          </p:nvPr>
        </p:nvSpPr>
        <p:spPr/>
        <p:txBody>
          <a:bodyPr/>
          <a:lstStyle/>
          <a:p>
            <a:endParaRPr lang="en-US" sz="1000" dirty="0"/>
          </a:p>
        </p:txBody>
      </p:sp>
      <p:sp>
        <p:nvSpPr>
          <p:cNvPr id="4" name="Header Placeholder 3">
            <a:extLst>
              <a:ext uri="{FF2B5EF4-FFF2-40B4-BE49-F238E27FC236}">
                <a16:creationId xmlns:a16="http://schemas.microsoft.com/office/drawing/2014/main" id="{67245B38-1700-4B11-27C0-781914917B05}"/>
              </a:ext>
            </a:extLst>
          </p:cNvPr>
          <p:cNvSpPr>
            <a:spLocks noGrp="1"/>
          </p:cNvSpPr>
          <p:nvPr>
            <p:ph type="hdr" sz="quarter"/>
          </p:nvPr>
        </p:nvSpPr>
        <p:spPr/>
        <p:txBody>
          <a:bodyPr/>
          <a:lstStyle/>
          <a:p>
            <a:pPr marL="0" marR="0" lvl="0" indent="0" algn="l" defTabSz="9145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7880EF-7159-B956-B894-EB6464E29CBD}"/>
              </a:ext>
            </a:extLst>
          </p:cNvPr>
          <p:cNvSpPr>
            <a:spLocks noGrp="1"/>
          </p:cNvSpPr>
          <p:nvPr>
            <p:ph type="ftr" sz="quarter" idx="4"/>
          </p:nvPr>
        </p:nvSpPr>
        <p:spPr/>
        <p:txBody>
          <a:bodyPr/>
          <a:lstStyle/>
          <a:p>
            <a:pPr marL="0" marR="0" lvl="0" indent="0" algn="l" defTabSz="9142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52219E1-B96C-38D5-BF35-CB32A918A2AD}"/>
              </a:ext>
            </a:extLst>
          </p:cNvPr>
          <p:cNvSpPr>
            <a:spLocks noGrp="1"/>
          </p:cNvSpPr>
          <p:nvPr>
            <p:ph type="dt" idx="1"/>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66FF75FD-1D2A-496C-BC65-276A3459E543}"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5/12/2025 11:36 AM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CD7E61-8762-D5B2-811D-DA84D31692A2}"/>
              </a:ext>
            </a:extLst>
          </p:cNvPr>
          <p:cNvSpPr>
            <a:spLocks noGrp="1"/>
          </p:cNvSpPr>
          <p:nvPr>
            <p:ph type="sldNum" sz="quarter" idx="5"/>
          </p:nvPr>
        </p:nvSpPr>
        <p:spPr/>
        <p:txBody>
          <a:bodyPr/>
          <a:lstStyle/>
          <a:p>
            <a:pPr marL="0" marR="0" lvl="0" indent="0" algn="r" defTabSz="9145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17"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67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20C9-B575-35BB-35E8-087540450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AA671-3974-2D10-B1B6-521CAC162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02878-28BB-CA8B-9266-1CAF2D2F868B}"/>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4947D6AC-D2E4-47D6-990E-8B91E3EFB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084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826E-C5F2-4D7B-BD77-16E6B024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58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pPr lvl="0"/>
            <a:r>
              <a:rPr lang="en-US"/>
              <a:t>Answer questions directly via AMAs, </a:t>
            </a:r>
          </a:p>
          <a:p>
            <a:pPr lvl="0"/>
            <a:r>
              <a:rPr lang="en-US"/>
              <a:t>Host Live Events</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12</a:t>
            </a:fld>
            <a:endParaRPr lang="en-US"/>
          </a:p>
        </p:txBody>
      </p:sp>
    </p:spTree>
    <p:extLst>
      <p:ext uri="{BB962C8B-B14F-4D97-AF65-F5344CB8AC3E}">
        <p14:creationId xmlns:p14="http://schemas.microsoft.com/office/powerpoint/2010/main" val="4283422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2.xml"/><Relationship Id="rId5" Type="http://schemas.openxmlformats.org/officeDocument/2006/relationships/image" Target="../media/image29.jpg"/><Relationship Id="rId4" Type="http://schemas.openxmlformats.org/officeDocument/2006/relationships/image" Target="../media/image28.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2.xml"/><Relationship Id="rId4" Type="http://schemas.openxmlformats.org/officeDocument/2006/relationships/image" Target="../media/image28.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Master" Target="../slideMasters/slideMaster2.xml"/><Relationship Id="rId1" Type="http://schemas.openxmlformats.org/officeDocument/2006/relationships/themeOverride" Target="../theme/themeOverride10.xml"/><Relationship Id="rId4" Type="http://schemas.openxmlformats.org/officeDocument/2006/relationships/image" Target="../media/image35.svg"/></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mp; sub 3 columns">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F8B48A8-98E1-433C-A8BA-6B2019BEEE94}"/>
              </a:ext>
              <a:ext uri="{C183D7F6-B498-43B3-948B-1728B52AA6E4}">
                <adec:decorative xmlns:adec="http://schemas.microsoft.com/office/drawing/2017/decorative" val="1"/>
              </a:ext>
            </a:extLst>
          </p:cNvPr>
          <p:cNvSpPr/>
          <p:nvPr userDrawn="1"/>
        </p:nvSpPr>
        <p:spPr bwMode="auto">
          <a:xfrm>
            <a:off x="561796" y="1870592"/>
            <a:ext cx="3474720" cy="4105416"/>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6" name="Rectangle: Rounded Corners 35">
            <a:extLst>
              <a:ext uri="{FF2B5EF4-FFF2-40B4-BE49-F238E27FC236}">
                <a16:creationId xmlns:a16="http://schemas.microsoft.com/office/drawing/2014/main" id="{469B6F07-57BA-44D0-8D50-84684645A694}"/>
              </a:ext>
              <a:ext uri="{C183D7F6-B498-43B3-948B-1728B52AA6E4}">
                <adec:decorative xmlns:adec="http://schemas.microsoft.com/office/drawing/2017/decorative" val="1"/>
              </a:ext>
            </a:extLst>
          </p:cNvPr>
          <p:cNvSpPr/>
          <p:nvPr userDrawn="1"/>
        </p:nvSpPr>
        <p:spPr bwMode="auto">
          <a:xfrm>
            <a:off x="4371704" y="1870592"/>
            <a:ext cx="3474720" cy="4105417"/>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Rectangle: Rounded Corners 38">
            <a:extLst>
              <a:ext uri="{FF2B5EF4-FFF2-40B4-BE49-F238E27FC236}">
                <a16:creationId xmlns:a16="http://schemas.microsoft.com/office/drawing/2014/main" id="{A305C0BC-FA0B-4FC5-935C-6CA64B234AFC}"/>
              </a:ext>
              <a:ext uri="{C183D7F6-B498-43B3-948B-1728B52AA6E4}">
                <adec:decorative xmlns:adec="http://schemas.microsoft.com/office/drawing/2017/decorative" val="1"/>
              </a:ext>
            </a:extLst>
          </p:cNvPr>
          <p:cNvSpPr/>
          <p:nvPr userDrawn="1"/>
        </p:nvSpPr>
        <p:spPr bwMode="auto">
          <a:xfrm>
            <a:off x="8181611" y="1870592"/>
            <a:ext cx="3474720" cy="4105417"/>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p:txBody>
          <a:bodyPr/>
          <a:lstStyle/>
          <a:p>
            <a:r>
              <a:rPr lang="en-US"/>
              <a:t>Click to edit Master title style</a:t>
            </a:r>
          </a:p>
        </p:txBody>
      </p:sp>
      <p:sp>
        <p:nvSpPr>
          <p:cNvPr id="3" name="Text Placeholder 19">
            <a:extLst>
              <a:ext uri="{FF2B5EF4-FFF2-40B4-BE49-F238E27FC236}">
                <a16:creationId xmlns:a16="http://schemas.microsoft.com/office/drawing/2014/main" id="{31EB5D0B-D568-46ED-8ECF-C15CD642D121}"/>
              </a:ext>
            </a:extLst>
          </p:cNvPr>
          <p:cNvSpPr>
            <a:spLocks noGrp="1"/>
          </p:cNvSpPr>
          <p:nvPr>
            <p:ph type="body" sz="quarter" idx="16" hasCustomPrompt="1"/>
          </p:nvPr>
        </p:nvSpPr>
        <p:spPr>
          <a:xfrm>
            <a:off x="753566"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lvl="0"/>
            <a:r>
              <a:rPr lang="en-US"/>
              <a:t>Column Header</a:t>
            </a:r>
          </a:p>
        </p:txBody>
      </p:sp>
      <p:sp>
        <p:nvSpPr>
          <p:cNvPr id="4" name="Text Placeholder 19">
            <a:extLst>
              <a:ext uri="{FF2B5EF4-FFF2-40B4-BE49-F238E27FC236}">
                <a16:creationId xmlns:a16="http://schemas.microsoft.com/office/drawing/2014/main" id="{F8C3FFF2-DD83-4675-B9DC-9E163EDFEF7E}"/>
              </a:ext>
            </a:extLst>
          </p:cNvPr>
          <p:cNvSpPr>
            <a:spLocks noGrp="1"/>
          </p:cNvSpPr>
          <p:nvPr>
            <p:ph type="body" sz="quarter" idx="19" hasCustomPrompt="1"/>
          </p:nvPr>
        </p:nvSpPr>
        <p:spPr>
          <a:xfrm>
            <a:off x="4551143"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5" name="Text Placeholder 19">
            <a:extLst>
              <a:ext uri="{FF2B5EF4-FFF2-40B4-BE49-F238E27FC236}">
                <a16:creationId xmlns:a16="http://schemas.microsoft.com/office/drawing/2014/main" id="{36AF84B0-5F97-43C5-A69F-46DB8C1CC5FB}"/>
              </a:ext>
            </a:extLst>
          </p:cNvPr>
          <p:cNvSpPr>
            <a:spLocks noGrp="1"/>
          </p:cNvSpPr>
          <p:nvPr>
            <p:ph type="body" sz="quarter" idx="22" hasCustomPrompt="1"/>
          </p:nvPr>
        </p:nvSpPr>
        <p:spPr>
          <a:xfrm>
            <a:off x="8380466" y="1995152"/>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400"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60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800"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7" name="Text Placeholder 6">
            <a:extLst>
              <a:ext uri="{FF2B5EF4-FFF2-40B4-BE49-F238E27FC236}">
                <a16:creationId xmlns:a16="http://schemas.microsoft.com/office/drawing/2014/main" id="{1143E2C1-F84E-4560-86D6-ED84A240D723}"/>
              </a:ext>
            </a:extLst>
          </p:cNvPr>
          <p:cNvSpPr>
            <a:spLocks noGrp="1"/>
          </p:cNvSpPr>
          <p:nvPr>
            <p:ph type="body" sz="quarter" idx="50"/>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algn="ctr">
              <a:defRPr sz="1400">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975" y="1071563"/>
            <a:ext cx="11095038" cy="738664"/>
          </a:xfrm>
        </p:spPr>
        <p:txBody>
          <a:bodyPr/>
          <a:lstStyle>
            <a:lvl1pPr algn="ctr">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br>
              <a:rPr lang="en-US"/>
            </a:br>
            <a:r>
              <a:rPr lang="en-US"/>
              <a:t>Second level</a:t>
            </a:r>
          </a:p>
        </p:txBody>
      </p:sp>
      <p:sp>
        <p:nvSpPr>
          <p:cNvPr id="19" name="Text Placeholder 7">
            <a:extLst>
              <a:ext uri="{FF2B5EF4-FFF2-40B4-BE49-F238E27FC236}">
                <a16:creationId xmlns:a16="http://schemas.microsoft.com/office/drawing/2014/main" id="{296E6343-9B50-4BEE-A1A1-170F0090225F}"/>
              </a:ext>
            </a:extLst>
          </p:cNvPr>
          <p:cNvSpPr>
            <a:spLocks noGrp="1"/>
          </p:cNvSpPr>
          <p:nvPr>
            <p:ph type="body" sz="quarter" idx="53"/>
          </p:nvPr>
        </p:nvSpPr>
        <p:spPr>
          <a:xfrm>
            <a:off x="753565"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00F9881E-39D6-4BBD-8E70-D2C197386AF6}"/>
              </a:ext>
            </a:extLst>
          </p:cNvPr>
          <p:cNvSpPr>
            <a:spLocks noGrp="1"/>
          </p:cNvSpPr>
          <p:nvPr>
            <p:ph type="body" sz="quarter" idx="54"/>
          </p:nvPr>
        </p:nvSpPr>
        <p:spPr>
          <a:xfrm>
            <a:off x="4551143"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578EEF96-F330-4F47-B456-F209256DB31F}"/>
              </a:ext>
            </a:extLst>
          </p:cNvPr>
          <p:cNvSpPr>
            <a:spLocks noGrp="1"/>
          </p:cNvSpPr>
          <p:nvPr>
            <p:ph type="body" sz="quarter" idx="55"/>
          </p:nvPr>
        </p:nvSpPr>
        <p:spPr>
          <a:xfrm>
            <a:off x="8365800" y="2672114"/>
            <a:ext cx="3101987" cy="3114323"/>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377660"/>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MO - Rainbow - Title High">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A38BD2-2C30-EADB-4505-EF36576699D1}"/>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2035C-C3E7-43A2-9BF5-57150C091DA7}"/>
              </a:ext>
            </a:extLst>
          </p:cNvPr>
          <p:cNvSpPr txBox="1"/>
          <p:nvPr userDrawn="1"/>
        </p:nvSpPr>
        <p:spPr>
          <a:xfrm>
            <a:off x="0" y="0"/>
            <a:ext cx="12192000" cy="4401205"/>
          </a:xfrm>
          <a:prstGeom prst="rect">
            <a:avLst/>
          </a:prstGeom>
          <a:noFill/>
        </p:spPr>
        <p:txBody>
          <a:bodyPr wrap="square" lIns="0" tIns="0" rIns="0" bIns="0" rtlCol="0" anchor="ctr" anchorCtr="0">
            <a:spAutoFit/>
          </a:bodyPr>
          <a:lstStyle/>
          <a:p>
            <a:pPr lvl="0" algn="ctr" defTabSz="932742" rtl="0" eaLnBrk="1" latinLnBrk="0" hangingPunct="1">
              <a:lnSpc>
                <a:spcPct val="100000"/>
              </a:lnSpc>
              <a:spcBef>
                <a:spcPct val="0"/>
              </a:spcBef>
              <a:buNone/>
            </a:pPr>
            <a:r>
              <a:rPr lang="en-US" sz="28000" b="1" i="0" kern="1200" cap="none" spc="-50" baseline="0" dirty="0">
                <a:ln w="3175">
                  <a:noFill/>
                </a:ln>
                <a:gradFill>
                  <a:gsLst>
                    <a:gs pos="2000">
                      <a:srgbClr val="0179D4">
                        <a:alpha val="20000"/>
                      </a:srgbClr>
                    </a:gs>
                    <a:gs pos="32000">
                      <a:srgbClr val="2CB6FF">
                        <a:alpha val="20000"/>
                      </a:srgbClr>
                    </a:gs>
                    <a:gs pos="43000">
                      <a:srgbClr val="2DB6FF">
                        <a:alpha val="20000"/>
                      </a:srgbClr>
                    </a:gs>
                    <a:gs pos="81000">
                      <a:srgbClr val="D962FA">
                        <a:alpha val="20000"/>
                      </a:srgbClr>
                    </a:gs>
                    <a:gs pos="96000">
                      <a:srgbClr val="F69991">
                        <a:alpha val="20000"/>
                      </a:srgbClr>
                    </a:gs>
                  </a:gsLst>
                  <a:lin ang="3600000" scaled="0"/>
                </a:gradFill>
                <a:effectLst/>
                <a:latin typeface="Segoe UI" panose="020B0502040204020203" pitchFamily="34" charset="0"/>
                <a:ea typeface="+mn-ea"/>
                <a:cs typeface="Segoe UI" panose="020B0502040204020203" pitchFamily="34" charset="0"/>
              </a:rPr>
              <a:t>DEMO</a:t>
            </a:r>
          </a:p>
        </p:txBody>
      </p:sp>
      <p:sp>
        <p:nvSpPr>
          <p:cNvPr id="2" name="Title 1"/>
          <p:cNvSpPr>
            <a:spLocks noGrp="1"/>
          </p:cNvSpPr>
          <p:nvPr>
            <p:ph type="title" hasCustomPrompt="1"/>
          </p:nvPr>
        </p:nvSpPr>
        <p:spPr>
          <a:xfrm>
            <a:off x="583914" y="1702004"/>
            <a:ext cx="11024172" cy="997196"/>
          </a:xfrm>
          <a:noFill/>
        </p:spPr>
        <p:txBody>
          <a:bodyPr wrap="square" lIns="0" tIns="0" rIns="0" bIns="0" anchor="ctr" anchorCtr="1">
            <a:spAutoFit/>
          </a:bodyPr>
          <a:lstStyle>
            <a:lvl1pPr algn="ctr" defTabSz="932742" rtl="0" eaLnBrk="1" latinLnBrk="0" hangingPunct="1">
              <a:lnSpc>
                <a:spcPct val="90000"/>
              </a:lnSpc>
              <a:spcBef>
                <a:spcPct val="0"/>
              </a:spcBef>
              <a:buNone/>
              <a:defRPr lang="en-US" sz="7200" b="0" kern="1200" cap="none" spc="-50" baseline="0" dirty="0">
                <a:ln w="3175">
                  <a:noFill/>
                </a:ln>
                <a:solidFill>
                  <a:schemeClr val="bg1"/>
                </a:solidFill>
                <a:effectLst/>
                <a:latin typeface="+mj-lt"/>
                <a:ea typeface="+mn-ea"/>
                <a:cs typeface="Segoe UI" pitchFamily="34" charset="0"/>
              </a:defRPr>
            </a:lvl1pPr>
          </a:lstStyle>
          <a:p>
            <a:r>
              <a:rPr lang="en-US" dirty="0"/>
              <a:t>Demo title</a:t>
            </a:r>
          </a:p>
        </p:txBody>
      </p:sp>
    </p:spTree>
    <p:extLst>
      <p:ext uri="{BB962C8B-B14F-4D97-AF65-F5344CB8AC3E}">
        <p14:creationId xmlns:p14="http://schemas.microsoft.com/office/powerpoint/2010/main" val="27574892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758978"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985677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259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23913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ase study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D5AE1BB4-B953-DC33-F8FB-1177C4D7C4FF}"/>
              </a:ext>
              <a:ext uri="{C183D7F6-B498-43B3-948B-1728B52AA6E4}">
                <adec:decorative xmlns:adec="http://schemas.microsoft.com/office/drawing/2017/decorative" val="1"/>
              </a:ext>
            </a:extLst>
          </p:cNvPr>
          <p:cNvSpPr/>
          <p:nvPr userDrawn="1"/>
        </p:nvSpPr>
        <p:spPr bwMode="auto">
          <a:xfrm>
            <a:off x="582043" y="1468398"/>
            <a:ext cx="11027346" cy="4800639"/>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3748003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sub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a:xfrm>
            <a:off x="561797" y="457200"/>
            <a:ext cx="11044986"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797" y="1071563"/>
            <a:ext cx="11095216" cy="369332"/>
          </a:xfrm>
        </p:spPr>
        <p:txBody>
          <a:bodyPr/>
          <a:lstStyle>
            <a:lvl1pPr marL="0" indent="0" algn="l">
              <a:buNone/>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3247120555"/>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443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9501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702265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89860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3242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021587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200825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294158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wrap="square" lIns="0" tIns="0" rIns="0" bIns="0" anchor="b" anchorCtr="0">
            <a:spAutoFit/>
          </a:bodyPr>
          <a:lstStyle>
            <a:lvl1pPr algn="l" defTabSz="93270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5981708"/>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76377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03555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22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Microsoft and Engage">
    <p:bg>
      <p:bgPr>
        <a:gradFill flip="none" rotWithShape="1">
          <a:gsLst>
            <a:gs pos="0">
              <a:schemeClr val="accent2"/>
            </a:gs>
            <a:gs pos="74000">
              <a:schemeClr val="accent1"/>
            </a:gs>
            <a:gs pos="84000">
              <a:schemeClr val="accent2"/>
            </a:gs>
            <a:gs pos="100000">
              <a:schemeClr val="accent2"/>
            </a:gs>
          </a:gsLst>
          <a:lin ang="2700000" scaled="1"/>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4DD3132-2C41-EB9C-AAFB-67758B8EB390}"/>
              </a:ext>
            </a:extLst>
          </p:cNvPr>
          <p:cNvPicPr>
            <a:picLocks noChangeAspect="1"/>
          </p:cNvPicPr>
          <p:nvPr userDrawn="1"/>
        </p:nvPicPr>
        <p:blipFill rotWithShape="1">
          <a:blip r:embed="rId2">
            <a:alphaModFix amt="58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pic>
        <p:nvPicPr>
          <p:cNvPr id="3" name="Picture 2" descr="Logo&#10;&#10;Description automatically generated">
            <a:extLst>
              <a:ext uri="{FF2B5EF4-FFF2-40B4-BE49-F238E27FC236}">
                <a16:creationId xmlns:a16="http://schemas.microsoft.com/office/drawing/2014/main" id="{6499358D-2F3A-4D2C-8303-82345F244803}"/>
              </a:ext>
            </a:extLst>
          </p:cNvPr>
          <p:cNvPicPr>
            <a:picLocks noChangeAspect="1"/>
          </p:cNvPicPr>
          <p:nvPr userDrawn="1"/>
        </p:nvPicPr>
        <p:blipFill>
          <a:blip r:embed="rId4"/>
          <a:stretch>
            <a:fillRect/>
          </a:stretch>
        </p:blipFill>
        <p:spPr>
          <a:xfrm>
            <a:off x="283464" y="283464"/>
            <a:ext cx="1997671" cy="895371"/>
          </a:xfrm>
          <a:prstGeom prst="rect">
            <a:avLst/>
          </a:prstGeom>
        </p:spPr>
      </p:pic>
      <p:pic>
        <p:nvPicPr>
          <p:cNvPr id="2" name="Graphic 1">
            <a:extLst>
              <a:ext uri="{FF2B5EF4-FFF2-40B4-BE49-F238E27FC236}">
                <a16:creationId xmlns:a16="http://schemas.microsoft.com/office/drawing/2014/main" id="{DAFBFE26-CC59-8825-04BE-1D526D9C2A6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
        <p:nvSpPr>
          <p:cNvPr id="4" name="Title 1">
            <a:extLst>
              <a:ext uri="{FF2B5EF4-FFF2-40B4-BE49-F238E27FC236}">
                <a16:creationId xmlns:a16="http://schemas.microsoft.com/office/drawing/2014/main" id="{9B2CB19F-99ED-5FD9-00D7-580A0E604CCD}"/>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bg1"/>
                </a:solidFill>
                <a:effectLst/>
                <a:latin typeface="+mj-lt"/>
                <a:ea typeface="+mn-ea"/>
                <a:cs typeface="Segoe UI Semilight" panose="020B0402040204020203" pitchFamily="34" charset="0"/>
              </a:defRPr>
            </a:lvl1pPr>
          </a:lstStyle>
          <a:p>
            <a:r>
              <a:rPr lang="en-US" dirty="0"/>
              <a:t>Event name or presentation title </a:t>
            </a:r>
          </a:p>
        </p:txBody>
      </p:sp>
      <p:sp>
        <p:nvSpPr>
          <p:cNvPr id="6" name="Text Placeholder 4">
            <a:extLst>
              <a:ext uri="{FF2B5EF4-FFF2-40B4-BE49-F238E27FC236}">
                <a16:creationId xmlns:a16="http://schemas.microsoft.com/office/drawing/2014/main" id="{5D606565-96C8-6BBE-4180-15581E2F233D}"/>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dirty="0"/>
              <a:t>Speaker name or subtitle</a:t>
            </a:r>
          </a:p>
        </p:txBody>
      </p:sp>
      <p:sp>
        <p:nvSpPr>
          <p:cNvPr id="7" name="Text Placeholder 5">
            <a:extLst>
              <a:ext uri="{FF2B5EF4-FFF2-40B4-BE49-F238E27FC236}">
                <a16:creationId xmlns:a16="http://schemas.microsoft.com/office/drawing/2014/main" id="{BA09C13B-32AE-FD05-1A73-FB23BAD9F4C0}"/>
              </a:ext>
            </a:extLst>
          </p:cNvPr>
          <p:cNvSpPr>
            <a:spLocks noGrp="1"/>
          </p:cNvSpPr>
          <p:nvPr>
            <p:ph type="body" sz="quarter" idx="14" hasCustomPrompt="1"/>
          </p:nvPr>
        </p:nvSpPr>
        <p:spPr>
          <a:xfrm>
            <a:off x="584201" y="4295533"/>
            <a:ext cx="4167887" cy="246265"/>
          </a:xfrm>
        </p:spPr>
        <p:txBody>
          <a:bodyPr/>
          <a:lstStyle>
            <a:lvl1pPr marL="0" indent="0">
              <a:buNone/>
              <a:defRPr sz="1600">
                <a:solidFill>
                  <a:schemeClr val="bg1"/>
                </a:solidFill>
              </a:defRPr>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324196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573184"/>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D9A892C2-446D-80ED-3CC1-7AA71855AF8E}"/>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4772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29932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89186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4915200"/>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C20A3011-D7B2-5C20-A65D-9C0262A73CBF}"/>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09778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4743"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22998"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7424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7664" cy="553998"/>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27664" cy="1612749"/>
          </a:xfrm>
        </p:spPr>
        <p:txBody>
          <a:bodyPr wrap="square">
            <a:spAutoFit/>
          </a:bodyPr>
          <a:lstStyle>
            <a:lvl1pPr marL="0" indent="0">
              <a:buNone/>
              <a:defRPr>
                <a:solidFill>
                  <a:schemeClr val="tx1"/>
                </a:solidFill>
              </a:defRPr>
            </a:lvl1pPr>
            <a:lvl2pPr marL="0" indent="0">
              <a:buNone/>
              <a:defRPr>
                <a:solidFill>
                  <a:schemeClr val="accent3"/>
                </a:solidFill>
              </a:defRPr>
            </a:lvl2pPr>
            <a:lvl3pPr marL="228600" indent="0">
              <a:buNone/>
              <a:defRPr>
                <a:solidFill>
                  <a:schemeClr val="accent3"/>
                </a:solidFill>
              </a:defRPr>
            </a:lvl3pPr>
            <a:lvl4pPr marL="457200" indent="0">
              <a:buNone/>
              <a:defRPr>
                <a:solidFill>
                  <a:schemeClr val="accent3"/>
                </a:solidFill>
              </a:defRPr>
            </a:lvl4pPr>
            <a:lvl5pPr marL="685800"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25969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4" y="458203"/>
            <a:ext cx="11027664" cy="553998"/>
          </a:xfrm>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559261"/>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72BAC72B-EFB2-944D-6209-F66DD30D56FB}"/>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4" y="458203"/>
            <a:ext cx="11027664" cy="553998"/>
          </a:xfrm>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27664" cy="4964698"/>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67257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58097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6270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Layou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338427"/>
      </p:ext>
    </p:extLst>
  </p:cSld>
  <p:clrMapOvr>
    <a:masterClrMapping/>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Layou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3708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Layou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6760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012881"/>
      </p:ext>
    </p:extLst>
  </p:cSld>
  <p:clrMapOvr>
    <a:masterClrMapping/>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Conten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806857"/>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Content with Subheads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7980280"/>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1168301"/>
      </p:ext>
    </p:extLst>
  </p:cSld>
  <p:clrMapOvr>
    <a:masterClrMapping/>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69515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65923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Column Layou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660146"/>
      </p:ext>
    </p:extLst>
  </p:cSld>
  <p:clrMapOvr>
    <a:masterClrMapping/>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1284970"/>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635223"/>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5991056"/>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65367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 Rainbow Opaque Narrow">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130012" y="178131"/>
            <a:ext cx="11931976" cy="6501738"/>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a:xfrm>
            <a:off x="584200" y="-553998"/>
            <a:ext cx="11025187" cy="553998"/>
          </a:xfrm>
        </p:spPr>
        <p:txBody>
          <a:bodyPr/>
          <a:lstStyle/>
          <a:p>
            <a:r>
              <a:rPr lang="en-US"/>
              <a:t>Click to edit Master title style</a:t>
            </a:r>
          </a:p>
        </p:txBody>
      </p:sp>
    </p:spTree>
    <p:extLst>
      <p:ext uri="{BB962C8B-B14F-4D97-AF65-F5344CB8AC3E}">
        <p14:creationId xmlns:p14="http://schemas.microsoft.com/office/powerpoint/2010/main" val="28648696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 Rainbow Dark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322521" y="283028"/>
            <a:ext cx="11546958" cy="6291943"/>
          </a:xfrm>
          <a:prstGeom prst="roundRect">
            <a:avLst>
              <a:gd name="adj" fmla="val 3511"/>
            </a:avLst>
          </a:prstGeom>
          <a:solidFill>
            <a:srgbClr val="15243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587777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1815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818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 Design">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DBC7AC-0295-A489-5EB8-70DA0FCC22CF}"/>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6939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50">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30064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naviga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a:xfrm>
            <a:off x="-1" y="775902"/>
            <a:ext cx="12188952" cy="830997"/>
          </a:xfrm>
          <a:solidFill>
            <a:schemeClr val="bg1">
              <a:lumMod val="95000"/>
            </a:schemeClr>
          </a:solidFill>
        </p:spPr>
        <p:txBody>
          <a:bodyPr lIns="585216" tIns="137160" rIns="585216" bIns="137160" anchor="ctr" anchorCtr="0"/>
          <a:lstStyle>
            <a:lvl1pPr>
              <a:defRPr>
                <a:solidFill>
                  <a:schemeClr val="tx1">
                    <a:lumMod val="50000"/>
                    <a:lumOff val="50000"/>
                  </a:schemeClr>
                </a:solidFill>
              </a:defRPr>
            </a:lvl1pPr>
          </a:lstStyle>
          <a:p>
            <a:r>
              <a:rPr lang="en-US"/>
              <a:t>Click to edit Master title style</a:t>
            </a:r>
          </a:p>
        </p:txBody>
      </p:sp>
      <p:sp>
        <p:nvSpPr>
          <p:cNvPr id="3" name="Rectangle 2">
            <a:extLst>
              <a:ext uri="{FF2B5EF4-FFF2-40B4-BE49-F238E27FC236}">
                <a16:creationId xmlns:a16="http://schemas.microsoft.com/office/drawing/2014/main" id="{0DDD651F-EAEC-C6F6-A7EA-4EB53396FA56}"/>
              </a:ext>
            </a:extLst>
          </p:cNvPr>
          <p:cNvSpPr/>
          <p:nvPr userDrawn="1"/>
        </p:nvSpPr>
        <p:spPr>
          <a:xfrm>
            <a:off x="0" y="6063038"/>
            <a:ext cx="12192000"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Microsoft Viva - Engage Squared">
            <a:extLst>
              <a:ext uri="{FF2B5EF4-FFF2-40B4-BE49-F238E27FC236}">
                <a16:creationId xmlns:a16="http://schemas.microsoft.com/office/drawing/2014/main" id="{1745CD88-41F0-23F5-23A0-39E17C48D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512447" y="6209158"/>
            <a:ext cx="562130" cy="5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6039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2865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269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Light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9CFC406C-F59F-F82D-9E4E-BEE8D810FA1F}"/>
              </a:ext>
            </a:extLst>
          </p:cNvPr>
          <p:cNvSpPr/>
          <p:nvPr userDrawn="1"/>
        </p:nvSpPr>
        <p:spPr>
          <a:xfrm>
            <a:off x="0" y="0"/>
            <a:ext cx="12192000" cy="6858000"/>
          </a:xfrm>
          <a:prstGeom prst="roundRect">
            <a:avLst>
              <a:gd name="adj" fmla="val 0"/>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5854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1965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127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7090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 Desig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60ED1A-9C53-26A6-9207-8D22DF1386D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Tree>
    <p:extLst>
      <p:ext uri="{BB962C8B-B14F-4D97-AF65-F5344CB8AC3E}">
        <p14:creationId xmlns:p14="http://schemas.microsoft.com/office/powerpoint/2010/main" val="20682024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018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Title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648102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Title Half Page -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123752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6"/>
            <a:ext cx="6601968" cy="3713607"/>
          </a:xfrm>
          <a:prstGeom prst="rect">
            <a:avLst/>
          </a:prstGeom>
          <a:blipFill>
            <a:blip r:embed="rId2"/>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dirty="0"/>
              <a:t>Drag and drop your</a:t>
            </a:r>
            <a:br>
              <a:rPr lang="en-US" dirty="0"/>
            </a:br>
            <a:r>
              <a:rPr lang="en-US" dirty="0"/>
              <a:t>photo here or click or</a:t>
            </a:r>
            <a:br>
              <a:rPr lang="en-US" dirty="0"/>
            </a:br>
            <a:r>
              <a:rPr lang="en-US" dirty="0"/>
              <a:t>tap icon below to insert.</a:t>
            </a:r>
          </a:p>
        </p:txBody>
      </p:sp>
    </p:spTree>
    <p:extLst>
      <p:ext uri="{BB962C8B-B14F-4D97-AF65-F5344CB8AC3E}">
        <p14:creationId xmlns:p14="http://schemas.microsoft.com/office/powerpoint/2010/main" val="18083592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eature slid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77F84B06-877A-FA46-E62D-F8E15BD7FF92}"/>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14673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eature slide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6"/>
            <a:ext cx="6601968" cy="3713607"/>
          </a:xfrm>
          <a:prstGeom prst="rect">
            <a:avLst/>
          </a:prstGeom>
          <a:blipFill>
            <a:blip r:embed="rId3"/>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dirty="0"/>
              <a:t>Drag and drop your</a:t>
            </a:r>
            <a:br>
              <a:rPr lang="en-US" dirty="0"/>
            </a:br>
            <a:r>
              <a:rPr lang="en-US" dirty="0"/>
              <a:t>photo here or click or</a:t>
            </a:r>
            <a:br>
              <a:rPr lang="en-US" dirty="0"/>
            </a:br>
            <a:r>
              <a:rPr lang="en-US" dirty="0"/>
              <a:t>tap icon below to insert.</a:t>
            </a:r>
          </a:p>
        </p:txBody>
      </p:sp>
    </p:spTree>
    <p:extLst>
      <p:ext uri="{BB962C8B-B14F-4D97-AF65-F5344CB8AC3E}">
        <p14:creationId xmlns:p14="http://schemas.microsoft.com/office/powerpoint/2010/main" val="26719669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bile Device Three Colum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6"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1"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2"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0" y="1434370"/>
            <a:ext cx="3127771" cy="1566904"/>
          </a:xfrm>
        </p:spPr>
        <p:txBody>
          <a:bodyPr wrap="square">
            <a:spAutoFit/>
          </a:bodyPr>
          <a:lstStyle>
            <a:lvl1pPr marL="0" indent="0">
              <a:lnSpc>
                <a:spcPct val="130000"/>
              </a:lnSpc>
              <a:spcBef>
                <a:spcPts val="0"/>
              </a:spcBef>
              <a:buNone/>
              <a:defRPr sz="1600"/>
            </a:lvl1pPr>
            <a:lvl2pPr marL="228600" indent="0">
              <a:lnSpc>
                <a:spcPct val="130000"/>
              </a:lnSpc>
              <a:spcBef>
                <a:spcPts val="0"/>
              </a:spcBef>
              <a:buNone/>
              <a:defRPr sz="1600"/>
            </a:lvl2pPr>
            <a:lvl3pPr marL="457200" indent="0">
              <a:lnSpc>
                <a:spcPct val="130000"/>
              </a:lnSpc>
              <a:spcBef>
                <a:spcPts val="0"/>
              </a:spcBef>
              <a:buNone/>
              <a:defRPr sz="1600"/>
            </a:lvl3pPr>
            <a:lvl4pPr marL="685800" indent="0">
              <a:lnSpc>
                <a:spcPct val="130000"/>
              </a:lnSpc>
              <a:spcBef>
                <a:spcPts val="0"/>
              </a:spcBef>
              <a:buNone/>
              <a:defRPr sz="1600"/>
            </a:lvl4pPr>
            <a:lvl5pPr marL="914400"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03668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bile Device Three Column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6"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1"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2"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0" y="1434370"/>
            <a:ext cx="3127771" cy="1566904"/>
          </a:xfrm>
        </p:spPr>
        <p:txBody>
          <a:bodyPr wrap="square">
            <a:spAutoFit/>
          </a:bodyPr>
          <a:lstStyle>
            <a:lvl1pPr marL="0" indent="0">
              <a:lnSpc>
                <a:spcPct val="130000"/>
              </a:lnSpc>
              <a:spcBef>
                <a:spcPts val="0"/>
              </a:spcBef>
              <a:buNone/>
              <a:defRPr sz="1600"/>
            </a:lvl1pPr>
            <a:lvl2pPr marL="228600" indent="0">
              <a:lnSpc>
                <a:spcPct val="130000"/>
              </a:lnSpc>
              <a:spcBef>
                <a:spcPts val="0"/>
              </a:spcBef>
              <a:buNone/>
              <a:defRPr sz="1600"/>
            </a:lvl2pPr>
            <a:lvl3pPr marL="457200" indent="0">
              <a:lnSpc>
                <a:spcPct val="130000"/>
              </a:lnSpc>
              <a:spcBef>
                <a:spcPts val="0"/>
              </a:spcBef>
              <a:buNone/>
              <a:defRPr sz="1600"/>
            </a:lvl3pPr>
            <a:lvl4pPr marL="685800" indent="0">
              <a:lnSpc>
                <a:spcPct val="130000"/>
              </a:lnSpc>
              <a:spcBef>
                <a:spcPts val="0"/>
              </a:spcBef>
              <a:buNone/>
              <a:defRPr sz="1600"/>
            </a:lvl4pPr>
            <a:lvl5pPr marL="914400"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9180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oad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dirty="0"/>
              <a:t>Optional category [Level 1]</a:t>
            </a:r>
          </a:p>
          <a:p>
            <a:pPr lvl="1"/>
            <a:r>
              <a:rPr lang="en-US" dirty="0"/>
              <a:t>Announcement [Level 2]</a:t>
            </a:r>
          </a:p>
          <a:p>
            <a:pPr lvl="2"/>
            <a:r>
              <a:rPr lang="en-US" dirty="0"/>
              <a:t>Optional description or information [Level 3]</a:t>
            </a:r>
          </a:p>
          <a:p>
            <a:pPr lvl="1"/>
            <a:r>
              <a:rPr lang="en-US" dirty="0"/>
              <a:t>Announcement [Level 2]</a:t>
            </a:r>
          </a:p>
          <a:p>
            <a:pPr lvl="2"/>
            <a:r>
              <a:rPr lang="en-US" dirty="0"/>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dirty="0"/>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dirty="0"/>
              <a:t>Optional description or information [Level 3]</a:t>
            </a:r>
          </a:p>
          <a:p>
            <a:pPr lvl="1"/>
            <a:r>
              <a:rPr lang="en-US" dirty="0"/>
              <a:t>Announcement [Level 2]</a:t>
            </a:r>
          </a:p>
          <a:p>
            <a:pPr lvl="2"/>
            <a:r>
              <a:rPr lang="en-US" dirty="0"/>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7"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dirty="0"/>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dirty="0"/>
              <a:t>Optional description or information [Level 3]</a:t>
            </a:r>
          </a:p>
          <a:p>
            <a:pPr lvl="1"/>
            <a:r>
              <a:rPr lang="en-US" dirty="0"/>
              <a:t>Announcement [Level 2]</a:t>
            </a:r>
          </a:p>
          <a:p>
            <a:pPr lvl="2"/>
            <a:r>
              <a:rPr lang="en-US" dirty="0"/>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36221864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by-Side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458787"/>
            <a:ext cx="11024172" cy="553998"/>
          </a:xfrm>
        </p:spPr>
        <p:txBody>
          <a:bodyPr wrap="square" anchor="t">
            <a:sp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019300"/>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6002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16002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98B70CA-1A3C-E5AD-76A1-08C067576C77}"/>
              </a:ext>
            </a:extLst>
          </p:cNvPr>
          <p:cNvSpPr>
            <a:spLocks noGrp="1"/>
          </p:cNvSpPr>
          <p:nvPr>
            <p:ph type="body" sz="quarter" idx="12"/>
          </p:nvPr>
        </p:nvSpPr>
        <p:spPr>
          <a:xfrm>
            <a:off x="584200" y="2019300"/>
            <a:ext cx="3182113" cy="3959226"/>
          </a:xfrm>
        </p:spPr>
        <p:txBody>
          <a:bodyPr anchor="t"/>
          <a:lstStyle>
            <a:lvl1pPr marL="0" indent="0">
              <a:spcAft>
                <a:spcPts val="800"/>
              </a:spcAft>
              <a:buNone/>
              <a:defRPr/>
            </a:lvl1pPr>
          </a:lstStyle>
          <a:p>
            <a:pPr lvl="0"/>
            <a:r>
              <a:rPr lang="en-US"/>
              <a:t>Click to edit Master text styles</a:t>
            </a:r>
          </a:p>
        </p:txBody>
      </p:sp>
    </p:spTree>
    <p:extLst>
      <p:ext uri="{BB962C8B-B14F-4D97-AF65-F5344CB8AC3E}">
        <p14:creationId xmlns:p14="http://schemas.microsoft.com/office/powerpoint/2010/main" val="10048063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by-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57128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755992"/>
            <a:ext cx="8193024" cy="1661993"/>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ExtraBold" panose="020B0004020202020204"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307777"/>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dirty="0"/>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758597"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931703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pic>
        <p:nvPicPr>
          <p:cNvPr id="8" name="Graphic 7">
            <a:extLst>
              <a:ext uri="{FF2B5EF4-FFF2-40B4-BE49-F238E27FC236}">
                <a16:creationId xmlns:a16="http://schemas.microsoft.com/office/drawing/2014/main" id="{4E934C3E-A69C-7FB2-EF54-2B8B03E9929B}"/>
              </a:ext>
            </a:extLst>
          </p:cNvPr>
          <p:cNvPicPr>
            <a:picLocks noChangeAspect="1"/>
          </p:cNvPicPr>
          <p:nvPr userDrawn="1"/>
        </p:nvPicPr>
        <p:blipFill rotWithShape="1">
          <a:blip r:embed="rId4">
            <a:alphaModFix amt="58000"/>
            <a:extLst>
              <a:ext uri="{96DAC541-7B7A-43D3-8B79-37D633B846F1}">
                <asvg:svgBlip xmlns:asvg="http://schemas.microsoft.com/office/drawing/2016/SVG/main" r:embed="rId5"/>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5"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dirty="0"/>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807123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ith Photo">
    <p:bg>
      <p:bgRef idx="1001">
        <a:schemeClr val="bg1"/>
      </p:bgRef>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3" y="586071"/>
            <a:ext cx="1885696" cy="292608"/>
          </a:xfrm>
          <a:prstGeom prst="rect">
            <a:avLst/>
          </a:prstGeom>
        </p:spPr>
      </p:pic>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5" y="1"/>
            <a:ext cx="6865937" cy="6857999"/>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endParaRPr lang="en-US" dirty="0"/>
          </a:p>
        </p:txBody>
      </p:sp>
      <p:sp>
        <p:nvSpPr>
          <p:cNvPr id="3" name="Title 1">
            <a:extLst>
              <a:ext uri="{FF2B5EF4-FFF2-40B4-BE49-F238E27FC236}">
                <a16:creationId xmlns:a16="http://schemas.microsoft.com/office/drawing/2014/main" id="{97F68432-BFB4-CBB1-6362-2045D234F7DB}"/>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dirty="0"/>
              <a:t>Event name or presentation title </a:t>
            </a:r>
          </a:p>
        </p:txBody>
      </p:sp>
      <p:sp>
        <p:nvSpPr>
          <p:cNvPr id="7" name="Text Placeholder 4">
            <a:extLst>
              <a:ext uri="{FF2B5EF4-FFF2-40B4-BE49-F238E27FC236}">
                <a16:creationId xmlns:a16="http://schemas.microsoft.com/office/drawing/2014/main" id="{4641481C-ACBD-F9B2-3052-531F9CAB3BC7}"/>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dirty="0"/>
              <a:t>Speaker name or subtitle</a:t>
            </a:r>
          </a:p>
        </p:txBody>
      </p:sp>
      <p:sp>
        <p:nvSpPr>
          <p:cNvPr id="8" name="Text Placeholder 5">
            <a:extLst>
              <a:ext uri="{FF2B5EF4-FFF2-40B4-BE49-F238E27FC236}">
                <a16:creationId xmlns:a16="http://schemas.microsoft.com/office/drawing/2014/main" id="{FE59B849-FCC2-1396-B73E-B058C1C857D8}"/>
              </a:ext>
            </a:extLst>
          </p:cNvPr>
          <p:cNvSpPr>
            <a:spLocks noGrp="1"/>
          </p:cNvSpPr>
          <p:nvPr>
            <p:ph type="body" sz="quarter" idx="14"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2286026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Illustration - Fusch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3" name="Title 1">
            <a:extLst>
              <a:ext uri="{FF2B5EF4-FFF2-40B4-BE49-F238E27FC236}">
                <a16:creationId xmlns:a16="http://schemas.microsoft.com/office/drawing/2014/main" id="{DBC725F5-FF86-E48B-435F-4CBDC7D774C0}"/>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dirty="0"/>
              <a:t>Event name or presentation title </a:t>
            </a:r>
          </a:p>
        </p:txBody>
      </p:sp>
      <p:sp>
        <p:nvSpPr>
          <p:cNvPr id="7" name="Text Placeholder 4">
            <a:extLst>
              <a:ext uri="{FF2B5EF4-FFF2-40B4-BE49-F238E27FC236}">
                <a16:creationId xmlns:a16="http://schemas.microsoft.com/office/drawing/2014/main" id="{11BAE5FA-5475-88BE-86EC-41516B51B3F9}"/>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dirty="0"/>
              <a:t>Speaker name or subtitle</a:t>
            </a:r>
          </a:p>
        </p:txBody>
      </p:sp>
      <p:sp>
        <p:nvSpPr>
          <p:cNvPr id="8" name="Text Placeholder 5">
            <a:extLst>
              <a:ext uri="{FF2B5EF4-FFF2-40B4-BE49-F238E27FC236}">
                <a16:creationId xmlns:a16="http://schemas.microsoft.com/office/drawing/2014/main" id="{EAED6833-A979-6AF6-DDE0-7EFAEA9637A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2288466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Illustration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dirty="0"/>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dirty="0"/>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2519917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Text Side-by-Side - Gradi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2B38F-C436-BD8B-652C-53C4C4B80FC0}"/>
              </a:ext>
            </a:extLst>
          </p:cNvPr>
          <p:cNvSpPr/>
          <p:nvPr userDrawn="1"/>
        </p:nvSpPr>
        <p:spPr bwMode="auto">
          <a:xfrm>
            <a:off x="0" y="0"/>
            <a:ext cx="3581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6" y="3094453"/>
            <a:ext cx="2372425" cy="669094"/>
          </a:xfrm>
          <a:noFill/>
        </p:spPr>
        <p:txBody>
          <a:bodyPr vert="horz" wrap="square" lIns="0" tIns="0" rIns="0" bIns="0" rtlCol="0" anchor="ctr" anchorCtr="0">
            <a:spAutoFit/>
          </a:bodyPr>
          <a:lstStyle>
            <a:lvl1pPr algn="l" defTabSz="932736" rtl="0" eaLnBrk="1" latinLnBrk="0" hangingPunct="1">
              <a:lnSpc>
                <a:spcPct val="90000"/>
              </a:lnSpc>
              <a:spcBef>
                <a:spcPct val="0"/>
              </a:spcBef>
              <a:buNone/>
              <a:defRPr lang="en-US" sz="48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dirty="0"/>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6" y="2622399"/>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900961"/>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pos="5151">
          <p15:clr>
            <a:srgbClr val="FBAE40"/>
          </p15:clr>
        </p15:guide>
        <p15:guide id="2" pos="4291">
          <p15:clr>
            <a:srgbClr val="FBAE40"/>
          </p15:clr>
        </p15:guide>
        <p15:guide id="3" pos="600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3013500"/>
            <a:ext cx="8193024" cy="830997"/>
          </a:xfrm>
          <a:noFill/>
        </p:spPr>
        <p:txBody>
          <a:bodyPr wrap="square" lIns="0" tIns="0" rIns="0" bIns="0" anchor="ctr" anchorCtr="0">
            <a:spAutoFit/>
          </a:bodyPr>
          <a:lstStyle>
            <a:lvl1pPr algn="l">
              <a:defRPr sz="5400" b="0" i="0" spc="-50" baseline="0">
                <a:gradFill>
                  <a:gsLst>
                    <a:gs pos="2000">
                      <a:srgbClr val="0179D4"/>
                    </a:gs>
                    <a:gs pos="32000">
                      <a:srgbClr val="2CB6FF"/>
                    </a:gs>
                    <a:gs pos="44000">
                      <a:srgbClr val="2DB6FF"/>
                    </a:gs>
                    <a:gs pos="81000">
                      <a:srgbClr val="D962FA"/>
                    </a:gs>
                    <a:gs pos="96000">
                      <a:srgbClr val="F69991"/>
                    </a:gs>
                  </a:gsLst>
                  <a:lin ang="36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410099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736"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dirty="0"/>
              <a:t>Section title</a:t>
            </a:r>
          </a:p>
        </p:txBody>
      </p:sp>
    </p:spTree>
    <p:extLst>
      <p:ext uri="{BB962C8B-B14F-4D97-AF65-F5344CB8AC3E}">
        <p14:creationId xmlns:p14="http://schemas.microsoft.com/office/powerpoint/2010/main" val="1586666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36"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dirty="0"/>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0" y="3429000"/>
            <a:ext cx="11022259" cy="675570"/>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2475981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dirty="0"/>
              <a:t>Section title</a:t>
            </a:r>
          </a:p>
        </p:txBody>
      </p:sp>
    </p:spTree>
    <p:extLst>
      <p:ext uri="{BB962C8B-B14F-4D97-AF65-F5344CB8AC3E}">
        <p14:creationId xmlns:p14="http://schemas.microsoft.com/office/powerpoint/2010/main" val="1442994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dirty="0"/>
              <a:t>Section title</a:t>
            </a:r>
          </a:p>
        </p:txBody>
      </p:sp>
    </p:spTree>
    <p:extLst>
      <p:ext uri="{BB962C8B-B14F-4D97-AF65-F5344CB8AC3E}">
        <p14:creationId xmlns:p14="http://schemas.microsoft.com/office/powerpoint/2010/main" val="1764332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dirty="0"/>
              <a:t>Section title</a:t>
            </a:r>
          </a:p>
        </p:txBody>
      </p:sp>
    </p:spTree>
    <p:extLst>
      <p:ext uri="{BB962C8B-B14F-4D97-AF65-F5344CB8AC3E}">
        <p14:creationId xmlns:p14="http://schemas.microsoft.com/office/powerpoint/2010/main" val="2714476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226815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667000" y="-208280"/>
            <a:ext cx="9170780" cy="3568413"/>
          </a:xfrm>
          <a:prstGeom prst="rect">
            <a:avLst/>
          </a:prstGeom>
          <a:noFill/>
        </p:spPr>
        <p:txBody>
          <a:bodyPr wrap="none" lIns="0" tIns="0" rIns="0" bIns="0" rtlCol="0">
            <a:spAutoFit/>
          </a:bodyPr>
          <a:lstStyle/>
          <a:p>
            <a:pPr lvl="0" algn="l" defTabSz="932736" rtl="0" eaLnBrk="1" latinLnBrk="0" hangingPunct="1">
              <a:lnSpc>
                <a:spcPct val="90000"/>
              </a:lnSpc>
              <a:spcBef>
                <a:spcPct val="0"/>
              </a:spcBef>
              <a:buNone/>
            </a:pPr>
            <a:r>
              <a:rPr lang="en-US" sz="25600" b="0" kern="1200" cap="none" spc="-50" baseline="0" dirty="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dirty="0"/>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dirty="0"/>
              <a:t>Additional detail</a:t>
            </a:r>
          </a:p>
        </p:txBody>
      </p:sp>
    </p:spTree>
    <p:extLst>
      <p:ext uri="{BB962C8B-B14F-4D97-AF65-F5344CB8AC3E}">
        <p14:creationId xmlns:p14="http://schemas.microsoft.com/office/powerpoint/2010/main" val="4263315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 Gradi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dirty="0"/>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1" y="3962401"/>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5"/>
            <a:ext cx="9144000"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188678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dirty="0"/>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1" y="3962401"/>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5"/>
            <a:ext cx="9144000"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dirty="0"/>
              <a:t>Company or other information</a:t>
            </a:r>
          </a:p>
        </p:txBody>
      </p:sp>
    </p:spTree>
    <p:extLst>
      <p:ext uri="{BB962C8B-B14F-4D97-AF65-F5344CB8AC3E}">
        <p14:creationId xmlns:p14="http://schemas.microsoft.com/office/powerpoint/2010/main" val="3832644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1216"/>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dirty="0"/>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dirty="0"/>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endParaRPr lang="en-US" dirty="0"/>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838719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27691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990056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055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108873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301612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8043175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12517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497932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401839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064211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938565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895045"/>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Filmstrip Photo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44183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5"/>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797118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vert="horz" wrap="square" lIns="0" tIns="0" rIns="0" bIns="0" rtlCol="0" anchor="ctr" anchorCtr="1">
            <a:spAutoFit/>
          </a:bodyPr>
          <a:lstStyle>
            <a:lvl1pPr>
              <a:defRPr lang="en-US" dirty="0"/>
            </a:lvl1pPr>
          </a:lstStyle>
          <a:p>
            <a:pPr lvl="0" algn="ctr"/>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74148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41488"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36509"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136509"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87597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81750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584200" y="472386"/>
            <a:ext cx="11307562" cy="1799496"/>
          </a:xfrm>
          <a:prstGeom prst="rect">
            <a:avLst/>
          </a:prstGeom>
        </p:spPr>
        <p:txBody>
          <a:bodyPr lIns="0" tIns="0" rIns="0" bIns="0"/>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dirty="0">
                <a:solidFill>
                  <a:schemeClr val="tx1"/>
                </a:solidFill>
                <a:latin typeface="+mj-lt"/>
                <a:cs typeface="Segoe UI Light"/>
              </a:rPr>
              <a:t>Microsoft Confidential</a:t>
            </a:r>
          </a:p>
          <a:p>
            <a:pPr lvl="0">
              <a:spcBef>
                <a:spcPts val="0"/>
              </a:spcBef>
              <a:defRPr/>
            </a:pPr>
            <a:r>
              <a:rPr lang="en-US" sz="4080" i="0" dirty="0">
                <a:solidFill>
                  <a:schemeClr val="tx1"/>
                </a:solidFill>
                <a:latin typeface="+mn-lt"/>
                <a:cs typeface="Segoe UI Light"/>
              </a:rPr>
              <a:t>All content is NDA unless otherwise stated</a:t>
            </a:r>
            <a:endParaRPr lang="en-US" sz="4080" i="1" dirty="0">
              <a:solidFill>
                <a:schemeClr val="tx1"/>
              </a:solidFill>
              <a:latin typeface="+mn-lt"/>
              <a:cs typeface="Segoe UI Light"/>
            </a:endParaRP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610824"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3523863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9628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899">
          <p15:clr>
            <a:srgbClr val="A4A3A4"/>
          </p15:clr>
        </p15:guide>
        <p15:guide id="28" orient="horz" pos="905">
          <p15:clr>
            <a:srgbClr val="5ACBF0"/>
          </p15:clr>
        </p15:guide>
        <p15:guide id="29" orient="horz" pos="1271">
          <p15:clr>
            <a:srgbClr val="5ACBF0"/>
          </p15:clr>
        </p15:guide>
        <p15:guide id="30" orient="horz" pos="286">
          <p15:clr>
            <a:srgbClr val="5ACBF0"/>
          </p15:clr>
        </p15:guide>
        <p15:guide id="31" orient="horz" pos="816">
          <p15:clr>
            <a:srgbClr val="5ACBF0"/>
          </p15:clr>
        </p15:guide>
        <p15:guide id="32" orient="horz" pos="365">
          <p15:clr>
            <a:srgbClr val="C35EA4"/>
          </p15:clr>
        </p15:guide>
        <p15:guide id="33" orient="horz" pos="186">
          <p15:clr>
            <a:srgbClr val="A4A3A4"/>
          </p15:clr>
        </p15:guide>
        <p15:guide id="34" orient="horz" pos="2161">
          <p15:clr>
            <a:srgbClr val="C35EA4"/>
          </p15:clr>
        </p15:guide>
        <p15:guide id="35" orient="horz" pos="3955">
          <p15:clr>
            <a:srgbClr val="C35EA4"/>
          </p15:clr>
        </p15:guide>
        <p15:guide id="36" orient="horz" pos="4137">
          <p15:clr>
            <a:srgbClr val="A4A3A4"/>
          </p15:clr>
        </p15:guide>
        <p15:guide id="37" pos="784">
          <p15:clr>
            <a:srgbClr val="A4A3A4"/>
          </p15:clr>
        </p15:guide>
        <p15:guide id="38" pos="368">
          <p15:clr>
            <a:srgbClr val="C35EA4"/>
          </p15:clr>
        </p15:guide>
        <p15:guide id="39" pos="749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2308323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667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MO - Section Zoom">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24EFE544-18E4-D280-64D4-0BC2BA3F37C4}"/>
              </a:ext>
            </a:extLst>
          </p:cNvPr>
          <p:cNvSpPr/>
          <p:nvPr userDrawn="1"/>
        </p:nvSpPr>
        <p:spPr>
          <a:xfrm>
            <a:off x="165942" y="135924"/>
            <a:ext cx="11860116" cy="6586152"/>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hasCustomPrompt="1"/>
          </p:nvPr>
        </p:nvSpPr>
        <p:spPr>
          <a:xfrm>
            <a:off x="583914" y="2930402"/>
            <a:ext cx="11024172" cy="997196"/>
          </a:xfrm>
          <a:noFill/>
        </p:spPr>
        <p:txBody>
          <a:bodyPr wrap="square" lIns="0" tIns="0" rIns="0" bIns="0" anchor="ctr" anchorCtr="1">
            <a:spAutoFit/>
          </a:bodyPr>
          <a:lstStyle>
            <a:lvl1pPr algn="ctr" defTabSz="932742" rtl="0" eaLnBrk="1" latinLnBrk="0" hangingPunct="1">
              <a:lnSpc>
                <a:spcPct val="90000"/>
              </a:lnSpc>
              <a:spcBef>
                <a:spcPct val="0"/>
              </a:spcBef>
              <a:buNone/>
              <a:defRPr lang="en-US" sz="7200" b="0" kern="1200" cap="none" spc="-50" baseline="0" dirty="0">
                <a:ln w="3175">
                  <a:noFill/>
                </a:ln>
                <a:solidFill>
                  <a:schemeClr val="bg1"/>
                </a:solidFill>
                <a:effectLst/>
                <a:latin typeface="+mj-lt"/>
                <a:ea typeface="+mn-ea"/>
                <a:cs typeface="Segoe UI" pitchFamily="34" charset="0"/>
              </a:defRPr>
            </a:lvl1pPr>
          </a:lstStyle>
          <a:p>
            <a:r>
              <a:rPr lang="en-US" dirty="0"/>
              <a:t>Demo title</a:t>
            </a:r>
          </a:p>
        </p:txBody>
      </p:sp>
      <p:pic>
        <p:nvPicPr>
          <p:cNvPr id="8" name="Graphic 7" descr="Presentation with media with solid fill">
            <a:extLst>
              <a:ext uri="{FF2B5EF4-FFF2-40B4-BE49-F238E27FC236}">
                <a16:creationId xmlns:a16="http://schemas.microsoft.com/office/drawing/2014/main" id="{4DEFB476-A68E-D67B-96BD-B3DF661E89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01013" y="5294870"/>
            <a:ext cx="1414849" cy="1414849"/>
          </a:xfrm>
          <a:prstGeom prst="rect">
            <a:avLst/>
          </a:prstGeom>
        </p:spPr>
      </p:pic>
    </p:spTree>
    <p:extLst>
      <p:ext uri="{BB962C8B-B14F-4D97-AF65-F5344CB8AC3E}">
        <p14:creationId xmlns:p14="http://schemas.microsoft.com/office/powerpoint/2010/main" val="3645565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EMO - Rainbow">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A38BD2-2C30-EADB-4505-EF36576699D1}"/>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2035C-C3E7-43A2-9BF5-57150C091DA7}"/>
              </a:ext>
            </a:extLst>
          </p:cNvPr>
          <p:cNvSpPr txBox="1"/>
          <p:nvPr userDrawn="1"/>
        </p:nvSpPr>
        <p:spPr>
          <a:xfrm>
            <a:off x="0" y="1228400"/>
            <a:ext cx="12192000" cy="4401205"/>
          </a:xfrm>
          <a:prstGeom prst="rect">
            <a:avLst/>
          </a:prstGeom>
          <a:noFill/>
        </p:spPr>
        <p:txBody>
          <a:bodyPr wrap="square" lIns="0" tIns="0" rIns="0" bIns="0" rtlCol="0" anchor="ctr" anchorCtr="0">
            <a:spAutoFit/>
          </a:bodyPr>
          <a:lstStyle/>
          <a:p>
            <a:pPr lvl="0" algn="ctr" defTabSz="932742" rtl="0" eaLnBrk="1" latinLnBrk="0" hangingPunct="1">
              <a:lnSpc>
                <a:spcPct val="100000"/>
              </a:lnSpc>
              <a:spcBef>
                <a:spcPct val="0"/>
              </a:spcBef>
              <a:buNone/>
            </a:pPr>
            <a:r>
              <a:rPr lang="en-US" sz="28000" b="1" i="0" kern="1200" cap="none" spc="-50" baseline="0" dirty="0">
                <a:ln w="3175">
                  <a:noFill/>
                </a:ln>
                <a:gradFill>
                  <a:gsLst>
                    <a:gs pos="2000">
                      <a:srgbClr val="0179D4">
                        <a:alpha val="20000"/>
                      </a:srgbClr>
                    </a:gs>
                    <a:gs pos="32000">
                      <a:srgbClr val="2CB6FF">
                        <a:alpha val="20000"/>
                      </a:srgbClr>
                    </a:gs>
                    <a:gs pos="43000">
                      <a:srgbClr val="2DB6FF">
                        <a:alpha val="20000"/>
                      </a:srgbClr>
                    </a:gs>
                    <a:gs pos="81000">
                      <a:srgbClr val="D962FA">
                        <a:alpha val="20000"/>
                      </a:srgbClr>
                    </a:gs>
                    <a:gs pos="96000">
                      <a:srgbClr val="F69991">
                        <a:alpha val="20000"/>
                      </a:srgbClr>
                    </a:gs>
                  </a:gsLst>
                  <a:lin ang="3600000" scaled="0"/>
                </a:gradFill>
                <a:effectLst/>
                <a:latin typeface="Segoe UI" panose="020B0502040204020203" pitchFamily="34" charset="0"/>
                <a:ea typeface="+mn-ea"/>
                <a:cs typeface="Segoe UI" panose="020B0502040204020203" pitchFamily="34" charset="0"/>
              </a:rPr>
              <a:t>DEMO</a:t>
            </a:r>
          </a:p>
        </p:txBody>
      </p:sp>
      <p:sp>
        <p:nvSpPr>
          <p:cNvPr id="2" name="Title 1"/>
          <p:cNvSpPr>
            <a:spLocks noGrp="1"/>
          </p:cNvSpPr>
          <p:nvPr>
            <p:ph type="title" hasCustomPrompt="1"/>
          </p:nvPr>
        </p:nvSpPr>
        <p:spPr>
          <a:xfrm>
            <a:off x="583914" y="2930402"/>
            <a:ext cx="11024172" cy="997196"/>
          </a:xfrm>
          <a:noFill/>
        </p:spPr>
        <p:txBody>
          <a:bodyPr wrap="square" lIns="0" tIns="0" rIns="0" bIns="0" anchor="ctr" anchorCtr="1">
            <a:spAutoFit/>
          </a:bodyPr>
          <a:lstStyle>
            <a:lvl1pPr algn="ctr" defTabSz="932742" rtl="0" eaLnBrk="1" latinLnBrk="0" hangingPunct="1">
              <a:lnSpc>
                <a:spcPct val="90000"/>
              </a:lnSpc>
              <a:spcBef>
                <a:spcPct val="0"/>
              </a:spcBef>
              <a:buNone/>
              <a:defRPr lang="en-US" sz="7200" b="0" kern="1200" cap="none" spc="-50" baseline="0" dirty="0">
                <a:ln w="3175">
                  <a:noFill/>
                </a:ln>
                <a:solidFill>
                  <a:schemeClr val="bg1"/>
                </a:solidFill>
                <a:effectLst/>
                <a:latin typeface="+mj-lt"/>
                <a:ea typeface="+mn-ea"/>
                <a:cs typeface="Segoe UI" pitchFamily="34" charset="0"/>
              </a:defRPr>
            </a:lvl1pPr>
          </a:lstStyle>
          <a:p>
            <a:r>
              <a:rPr lang="en-US" dirty="0"/>
              <a:t>Demo title</a:t>
            </a:r>
          </a:p>
        </p:txBody>
      </p:sp>
    </p:spTree>
    <p:extLst>
      <p:ext uri="{BB962C8B-B14F-4D97-AF65-F5344CB8AC3E}">
        <p14:creationId xmlns:p14="http://schemas.microsoft.com/office/powerpoint/2010/main" val="3964119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71" r:id="rId3"/>
    <p:sldLayoutId id="2147483654" r:id="rId4"/>
    <p:sldLayoutId id="2147483655" r:id="rId5"/>
    <p:sldLayoutId id="2147483666" r:id="rId6"/>
    <p:sldLayoutId id="2147483675" r:id="rId7"/>
    <p:sldLayoutId id="2147484146" r:id="rId8"/>
    <p:sldLayoutId id="2147484147" r:id="rId9"/>
    <p:sldLayoutId id="2147484149" r:id="rId10"/>
    <p:sldLayoutId id="2147484151" r:id="rId11"/>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0" y="458203"/>
            <a:ext cx="11025187"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6688"/>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5139408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 id="2147484072" r:id="rId20"/>
    <p:sldLayoutId id="2147484073" r:id="rId21"/>
    <p:sldLayoutId id="2147484074" r:id="rId22"/>
    <p:sldLayoutId id="2147484075" r:id="rId23"/>
    <p:sldLayoutId id="2147484076" r:id="rId24"/>
    <p:sldLayoutId id="2147484077" r:id="rId25"/>
    <p:sldLayoutId id="2147484078" r:id="rId26"/>
    <p:sldLayoutId id="2147484079" r:id="rId27"/>
    <p:sldLayoutId id="2147484080" r:id="rId28"/>
    <p:sldLayoutId id="2147484081" r:id="rId29"/>
    <p:sldLayoutId id="2147484082" r:id="rId30"/>
    <p:sldLayoutId id="2147484083" r:id="rId31"/>
    <p:sldLayoutId id="2147484084" r:id="rId32"/>
    <p:sldLayoutId id="2147484085" r:id="rId33"/>
    <p:sldLayoutId id="2147484086" r:id="rId34"/>
    <p:sldLayoutId id="2147484087" r:id="rId35"/>
    <p:sldLayoutId id="2147484088" r:id="rId36"/>
    <p:sldLayoutId id="2147484089" r:id="rId37"/>
    <p:sldLayoutId id="2147484090" r:id="rId38"/>
    <p:sldLayoutId id="2147484091" r:id="rId39"/>
    <p:sldLayoutId id="2147484092" r:id="rId40"/>
    <p:sldLayoutId id="2147484093" r:id="rId41"/>
    <p:sldLayoutId id="2147484094" r:id="rId42"/>
    <p:sldLayoutId id="2147484095" r:id="rId43"/>
    <p:sldLayoutId id="2147484096" r:id="rId44"/>
    <p:sldLayoutId id="2147484097" r:id="rId45"/>
    <p:sldLayoutId id="2147484098" r:id="rId46"/>
    <p:sldLayoutId id="2147484099" r:id="rId47"/>
    <p:sldLayoutId id="2147484100" r:id="rId48"/>
    <p:sldLayoutId id="2147484101" r:id="rId49"/>
    <p:sldLayoutId id="2147484102" r:id="rId50"/>
    <p:sldLayoutId id="2147484103" r:id="rId51"/>
    <p:sldLayoutId id="2147484104" r:id="rId52"/>
    <p:sldLayoutId id="2147484105" r:id="rId53"/>
    <p:sldLayoutId id="2147484106" r:id="rId54"/>
    <p:sldLayoutId id="2147484107" r:id="rId55"/>
    <p:sldLayoutId id="2147484108" r:id="rId56"/>
    <p:sldLayoutId id="2147484109" r:id="rId57"/>
    <p:sldLayoutId id="2147484110" r:id="rId58"/>
    <p:sldLayoutId id="2147484111" r:id="rId59"/>
    <p:sldLayoutId id="2147484112" r:id="rId60"/>
    <p:sldLayoutId id="2147484113" r:id="rId61"/>
    <p:sldLayoutId id="2147484114" r:id="rId62"/>
    <p:sldLayoutId id="2147484115" r:id="rId63"/>
    <p:sldLayoutId id="2147484116" r:id="rId64"/>
    <p:sldLayoutId id="2147484117" r:id="rId65"/>
    <p:sldLayoutId id="2147484118" r:id="rId66"/>
    <p:sldLayoutId id="2147484119" r:id="rId67"/>
    <p:sldLayoutId id="2147484120" r:id="rId68"/>
    <p:sldLayoutId id="2147484121" r:id="rId69"/>
    <p:sldLayoutId id="2147484122" r:id="rId70"/>
    <p:sldLayoutId id="2147484123" r:id="rId71"/>
    <p:sldLayoutId id="2147484124" r:id="rId72"/>
    <p:sldLayoutId id="2147484125" r:id="rId73"/>
    <p:sldLayoutId id="2147484126" r:id="rId74"/>
    <p:sldLayoutId id="2147484127" r:id="rId75"/>
    <p:sldLayoutId id="2147484128" r:id="rId76"/>
    <p:sldLayoutId id="2147484129" r:id="rId77"/>
    <p:sldLayoutId id="2147484130" r:id="rId78"/>
    <p:sldLayoutId id="2147484131" r:id="rId79"/>
    <p:sldLayoutId id="2147484132" r:id="rId80"/>
    <p:sldLayoutId id="2147484133" r:id="rId81"/>
    <p:sldLayoutId id="2147484134" r:id="rId82"/>
    <p:sldLayoutId id="2147484135" r:id="rId83"/>
    <p:sldLayoutId id="2147484136" r:id="rId84"/>
    <p:sldLayoutId id="2147484137" r:id="rId85"/>
    <p:sldLayoutId id="2147484138" r:id="rId86"/>
    <p:sldLayoutId id="2147484139" r:id="rId87"/>
    <p:sldLayoutId id="2147484140" r:id="rId88"/>
    <p:sldLayoutId id="2147484141" r:id="rId89"/>
    <p:sldLayoutId id="2147484142" r:id="rId90"/>
    <p:sldLayoutId id="2147484143" r:id="rId91"/>
    <p:sldLayoutId id="2147484144" r:id="rId92"/>
    <p:sldLayoutId id="2147484145" r:id="rId93"/>
    <p:sldLayoutId id="2147484152" r:id="rId94"/>
    <p:sldLayoutId id="2147484153" r:id="rId95"/>
    <p:sldLayoutId id="2147484154" r:id="rId96"/>
    <p:sldLayoutId id="2147484157" r:id="rId97"/>
    <p:sldLayoutId id="2147484158" r:id="rId98"/>
    <p:sldLayoutId id="2147484159" r:id="rId99"/>
    <p:sldLayoutId id="2147484160" r:id="rId100"/>
    <p:sldLayoutId id="2147484161" r:id="rId101"/>
    <p:sldLayoutId id="2147484162" r:id="rId102"/>
    <p:sldLayoutId id="2147484163" r:id="rId103"/>
    <p:sldLayoutId id="2147484164" r:id="rId104"/>
    <p:sldLayoutId id="2147484166" r:id="rId10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4">
          <p15:clr>
            <a:srgbClr val="C35EA4"/>
          </p15:clr>
        </p15:guide>
        <p15:guide id="26" orient="horz" pos="3955">
          <p15:clr>
            <a:srgbClr val="C35EA4"/>
          </p15:clr>
        </p15:guide>
        <p15:guide id="27" orient="horz" pos="187">
          <p15:clr>
            <a:srgbClr val="A4A3A4"/>
          </p15:clr>
        </p15:guide>
        <p15:guide id="28" pos="189">
          <p15:clr>
            <a:srgbClr val="A4A3A4"/>
          </p15:clr>
        </p15:guide>
        <p15:guide id="29" orient="horz" pos="4137">
          <p15:clr>
            <a:srgbClr val="A4A3A4"/>
          </p15:clr>
        </p15:guide>
        <p15:guide id="30" pos="7494">
          <p15:clr>
            <a:srgbClr val="A4A3A4"/>
          </p15:clr>
        </p15:guide>
        <p15:guide id="31" orient="horz" pos="2160">
          <p15:clr>
            <a:srgbClr val="C35EA4"/>
          </p15:clr>
        </p15:guide>
        <p15:guide id="32" orient="horz" pos="905">
          <p15:clr>
            <a:srgbClr val="5ACBF0"/>
          </p15:clr>
        </p15:guide>
        <p15:guide id="33" orient="horz" pos="286">
          <p15:clr>
            <a:srgbClr val="5ACBF0"/>
          </p15:clr>
        </p15:guide>
        <p15:guide id="34" pos="3840">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FF96_4FD6416C.xml"/><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microsoft.com/office/2018/10/relationships/comments" Target="../comments/modernComment_7FFFFFBA_606C4512.xml"/><Relationship Id="rId1" Type="http://schemas.openxmlformats.org/officeDocument/2006/relationships/slideLayout" Target="../slideLayouts/slideLayout105.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s://aka.ms/VivaEngage/Masterclass"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5" Type="http://schemas.openxmlformats.org/officeDocument/2006/relationships/image" Target="../media/image79.pn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5" Type="http://schemas.openxmlformats.org/officeDocument/2006/relationships/image" Target="../media/image79.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05.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2.png"/><Relationship Id="rId1" Type="http://schemas.openxmlformats.org/officeDocument/2006/relationships/slideLayout" Target="../slideLayouts/slideLayout105.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2.png"/><Relationship Id="rId1" Type="http://schemas.openxmlformats.org/officeDocument/2006/relationships/slideLayout" Target="../slideLayouts/slideLayout105.xml"/><Relationship Id="rId5" Type="http://schemas.openxmlformats.org/officeDocument/2006/relationships/image" Target="../media/image77.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5" Type="http://schemas.openxmlformats.org/officeDocument/2006/relationships/image" Target="../media/image79.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7FFFFF8D_93490BF6.xml"/><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FF9D_6720A633.xml"/><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92.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105.xml"/><Relationship Id="rId5" Type="http://schemas.openxmlformats.org/officeDocument/2006/relationships/image" Target="../media/image79.pn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microsoft.com/office/2018/10/relationships/comments" Target="../comments/modernComment_15A_2B47E2C1.xml"/><Relationship Id="rId2" Type="http://schemas.openxmlformats.org/officeDocument/2006/relationships/notesSlide" Target="../notesSlides/notesSlide21.xml"/><Relationship Id="rId1" Type="http://schemas.openxmlformats.org/officeDocument/2006/relationships/slideLayout" Target="../slideLayouts/slideLayout114.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doption.microsoft.com/en-us/virtual-event-playbook/" TargetMode="External"/><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3" Type="http://schemas.openxmlformats.org/officeDocument/2006/relationships/hyperlink" Target="http://adoption.microsoft.com/modern-employee-communications" TargetMode="External"/><Relationship Id="rId2" Type="http://schemas.openxmlformats.org/officeDocument/2006/relationships/image" Target="../media/image101.png"/><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hyperlink" Target="https://aka.ms/VivaEngage/JoinUs" TargetMode="External"/><Relationship Id="rId2" Type="http://schemas.openxmlformats.org/officeDocument/2006/relationships/notesSlide" Target="../notesSlides/notesSlide22.xml"/><Relationship Id="rId1" Type="http://schemas.openxmlformats.org/officeDocument/2006/relationships/slideLayout" Target="../slideLayouts/slideLayout115.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aka.ms/VivaEngage/Masterclass"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aka.ms/M365CopilotCommunity" TargetMode="Externa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hyperlink" Target="https://aka.ms/CorpCommsBlog"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7.png"/><Relationship Id="rId7"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svg"/><Relationship Id="rId9" Type="http://schemas.openxmlformats.org/officeDocument/2006/relationships/image" Target="../media/image44.emf"/></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0.png"/><Relationship Id="rId7"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106.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76329-E01C-BFD2-ECCB-2104109B16C7}"/>
            </a:ext>
          </a:extLst>
        </p:cNvPr>
        <p:cNvGrpSpPr/>
        <p:nvPr/>
      </p:nvGrpSpPr>
      <p:grpSpPr>
        <a:xfrm>
          <a:off x="0" y="0"/>
          <a:ext cx="0" cy="0"/>
          <a:chOff x="0" y="0"/>
          <a:chExt cx="0" cy="0"/>
        </a:xfrm>
      </p:grpSpPr>
      <p:sp>
        <p:nvSpPr>
          <p:cNvPr id="7" name="Text 6">
            <a:extLst>
              <a:ext uri="{FF2B5EF4-FFF2-40B4-BE49-F238E27FC236}">
                <a16:creationId xmlns:a16="http://schemas.microsoft.com/office/drawing/2014/main" id="{7599C726-80EB-C6FF-12C8-2D1DB949B3F1}"/>
              </a:ext>
            </a:extLst>
          </p:cNvPr>
          <p:cNvSpPr/>
          <p:nvPr/>
        </p:nvSpPr>
        <p:spPr>
          <a:xfrm>
            <a:off x="675341" y="364797"/>
            <a:ext cx="7166344" cy="492443"/>
          </a:xfrm>
          <a:prstGeom prst="rect">
            <a:avLst/>
          </a:prstGeom>
          <a:noFill/>
          <a:ln/>
        </p:spPr>
        <p:txBody>
          <a:bodyPr wrap="squar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COMMUNICATIONS TRACK</a:t>
            </a:r>
            <a:b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b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at the Microsoft 365 Community Conference</a:t>
            </a:r>
            <a:endPar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endParaRPr>
          </a:p>
        </p:txBody>
      </p:sp>
      <p:sp>
        <p:nvSpPr>
          <p:cNvPr id="8" name="TextBox 7">
            <a:extLst>
              <a:ext uri="{FF2B5EF4-FFF2-40B4-BE49-F238E27FC236}">
                <a16:creationId xmlns:a16="http://schemas.microsoft.com/office/drawing/2014/main" id="{14347F0E-2A85-B145-38B1-7E51323D8053}"/>
              </a:ext>
            </a:extLst>
          </p:cNvPr>
          <p:cNvSpPr txBox="1"/>
          <p:nvPr/>
        </p:nvSpPr>
        <p:spPr>
          <a:xfrm>
            <a:off x="675342" y="1309540"/>
            <a:ext cx="5296963" cy="646331"/>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The premier event for executive and employee communications </a:t>
            </a:r>
            <a:b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professionals using the Microsoft cloud</a:t>
            </a:r>
          </a:p>
        </p:txBody>
      </p:sp>
      <p:sp>
        <p:nvSpPr>
          <p:cNvPr id="2" name="TextBox 1">
            <a:extLst>
              <a:ext uri="{FF2B5EF4-FFF2-40B4-BE49-F238E27FC236}">
                <a16:creationId xmlns:a16="http://schemas.microsoft.com/office/drawing/2014/main" id="{43439236-8A4B-6AC1-1F30-817C7590C5CC}"/>
              </a:ext>
            </a:extLst>
          </p:cNvPr>
          <p:cNvSpPr txBox="1"/>
          <p:nvPr/>
        </p:nvSpPr>
        <p:spPr>
          <a:xfrm>
            <a:off x="675341" y="283424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Reimagine strategies to reach &amp; engage employees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Scale leadership, build culture and drive transformation</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Measure &amp; improve effectiveness with AI &amp; analytics</a:t>
            </a:r>
          </a:p>
        </p:txBody>
      </p:sp>
      <p:sp>
        <p:nvSpPr>
          <p:cNvPr id="21" name="TextBox 20">
            <a:extLst>
              <a:ext uri="{FF2B5EF4-FFF2-40B4-BE49-F238E27FC236}">
                <a16:creationId xmlns:a16="http://schemas.microsoft.com/office/drawing/2014/main" id="{814679EA-BEC8-DE33-EDB3-C3A14C5576F4}"/>
              </a:ext>
            </a:extLst>
          </p:cNvPr>
          <p:cNvSpPr txBox="1"/>
          <p:nvPr/>
        </p:nvSpPr>
        <p:spPr>
          <a:xfrm>
            <a:off x="675341" y="462346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Strategy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 impact of AI on the workforce, the workplace, communicators and communications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Product expertise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modernize communications with Engage, SharePoint, Teams and Viva</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Best practices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drive effective comms across news, events, intranets, employee engagement and more</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Inspiration &amp; answers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learn from your peers with breakouts, panels, and AMAs with comms professionals</a:t>
            </a:r>
            <a:endParaRPr kumimoji="0" lang="en-US" sz="1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65ED590-46F4-8838-F8EF-F7FC4BEB2D90}"/>
              </a:ext>
            </a:extLst>
          </p:cNvPr>
          <p:cNvPicPr>
            <a:picLocks noChangeAspect="1"/>
          </p:cNvPicPr>
          <p:nvPr/>
        </p:nvPicPr>
        <p:blipFill>
          <a:blip r:embed="rId2"/>
          <a:stretch>
            <a:fillRect/>
          </a:stretch>
        </p:blipFill>
        <p:spPr>
          <a:xfrm>
            <a:off x="7132320" y="-179776"/>
            <a:ext cx="5640199" cy="5012811"/>
          </a:xfrm>
          <a:prstGeom prst="rect">
            <a:avLst/>
          </a:prstGeom>
        </p:spPr>
      </p:pic>
      <p:sp>
        <p:nvSpPr>
          <p:cNvPr id="4" name="Rectangle 3">
            <a:extLst>
              <a:ext uri="{FF2B5EF4-FFF2-40B4-BE49-F238E27FC236}">
                <a16:creationId xmlns:a16="http://schemas.microsoft.com/office/drawing/2014/main" id="{B0115964-B52E-E757-A637-1006A17CF297}"/>
              </a:ext>
            </a:extLst>
          </p:cNvPr>
          <p:cNvSpPr/>
          <p:nvPr/>
        </p:nvSpPr>
        <p:spPr bwMode="auto">
          <a:xfrm>
            <a:off x="1" y="6235582"/>
            <a:ext cx="12142381" cy="371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REGISTER TODAY </a:t>
            </a: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www.m365conf.com </a:t>
            </a: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SAVE $150 with discount code </a:t>
            </a: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SAVE150</a:t>
            </a:r>
            <a:r>
              <a:rPr kumimoji="0" lang="en-US" sz="1800" b="0" i="0" u="none" strike="noStrike" kern="1200" cap="none" spc="0" normalizeH="0" baseline="0" noProof="0">
                <a:ln>
                  <a:noFill/>
                </a:ln>
                <a:solidFill>
                  <a:srgbClr val="FFFFFF"/>
                </a:solidFill>
                <a:effectLst/>
                <a:uLnTx/>
                <a:uFillTx/>
                <a:latin typeface="Segoe Sans Display"/>
                <a:ea typeface="+mn-ea"/>
                <a:cs typeface="+mn-cs"/>
              </a:rPr>
              <a:t> </a:t>
            </a:r>
            <a:endParaRPr kumimoji="0" lang="en-US" sz="1800" b="0" i="0" u="none" strike="noStrike" kern="1200" cap="none" spc="0" normalizeH="0" baseline="0" noProof="0">
              <a:ln>
                <a:noFill/>
              </a:ln>
              <a:solidFill>
                <a:srgbClr val="FFFFFF"/>
              </a:solidFill>
              <a:effectLst/>
              <a:uLnTx/>
              <a:uFillTx/>
              <a:latin typeface="Aptos"/>
              <a:ea typeface="+mn-ea"/>
              <a:cs typeface="Segoe UI Semibold" panose="020B0702040204020203" pitchFamily="34" charset="0"/>
            </a:endParaRPr>
          </a:p>
        </p:txBody>
      </p:sp>
    </p:spTree>
    <p:extLst>
      <p:ext uri="{BB962C8B-B14F-4D97-AF65-F5344CB8AC3E}">
        <p14:creationId xmlns:p14="http://schemas.microsoft.com/office/powerpoint/2010/main" val="6378622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D1D5-A5EA-0090-F790-EA5E9C6C451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AC8165D-C7A1-66FA-F81A-496987D20680}"/>
              </a:ext>
            </a:extLst>
          </p:cNvPr>
          <p:cNvSpPr>
            <a:spLocks noGrp="1"/>
          </p:cNvSpPr>
          <p:nvPr>
            <p:ph type="title"/>
          </p:nvPr>
        </p:nvSpPr>
        <p:spPr>
          <a:xfrm>
            <a:off x="584200" y="985858"/>
            <a:ext cx="11025187" cy="55399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solidFill>
                  <a:schemeClr val="accent1">
                    <a:lumMod val="75000"/>
                  </a:schemeClr>
                </a:solidFill>
              </a:rPr>
              <a:t>Agenda</a:t>
            </a:r>
            <a:endParaRPr lang="en-US" sz="1600">
              <a:solidFill>
                <a:schemeClr val="accent1">
                  <a:lumMod val="75000"/>
                </a:schemeClr>
              </a:solidFill>
            </a:endParaRPr>
          </a:p>
        </p:txBody>
      </p:sp>
      <p:sp>
        <p:nvSpPr>
          <p:cNvPr id="94" name="Round Same Side Corner Rectangle 93">
            <a:extLst>
              <a:ext uri="{FF2B5EF4-FFF2-40B4-BE49-F238E27FC236}">
                <a16:creationId xmlns:a16="http://schemas.microsoft.com/office/drawing/2014/main" id="{31F2E026-0472-2B2F-8391-4498F745018B}"/>
              </a:ext>
              <a:ext uri="{C183D7F6-B498-43B3-948B-1728B52AA6E4}">
                <adec:decorative xmlns:adec="http://schemas.microsoft.com/office/drawing/2017/decorative" val="1"/>
              </a:ext>
            </a:extLst>
          </p:cNvPr>
          <p:cNvSpPr>
            <a:spLocks/>
          </p:cNvSpPr>
          <p:nvPr/>
        </p:nvSpPr>
        <p:spPr bwMode="auto">
          <a:xfrm>
            <a:off x="414725" y="2221542"/>
            <a:ext cx="2700866" cy="1017949"/>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95" name="TextBox 94">
            <a:extLst>
              <a:ext uri="{FF2B5EF4-FFF2-40B4-BE49-F238E27FC236}">
                <a16:creationId xmlns:a16="http://schemas.microsoft.com/office/drawing/2014/main" id="{715E6ECA-9F86-C513-9696-0C21F5A01BC6}"/>
              </a:ext>
            </a:extLst>
          </p:cNvPr>
          <p:cNvSpPr txBox="1"/>
          <p:nvPr/>
        </p:nvSpPr>
        <p:spPr>
          <a:xfrm>
            <a:off x="471795" y="272664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Live Events at Microsoft</a:t>
            </a:r>
            <a:endParaRPr lang="en-US"/>
          </a:p>
        </p:txBody>
      </p:sp>
      <p:sp>
        <p:nvSpPr>
          <p:cNvPr id="101" name="Rectangle 100">
            <a:extLst>
              <a:ext uri="{FF2B5EF4-FFF2-40B4-BE49-F238E27FC236}">
                <a16:creationId xmlns:a16="http://schemas.microsoft.com/office/drawing/2014/main" id="{30C6E3B8-4B20-66A9-960C-E40DBAAE9A06}"/>
              </a:ext>
            </a:extLst>
          </p:cNvPr>
          <p:cNvSpPr/>
          <p:nvPr/>
        </p:nvSpPr>
        <p:spPr bwMode="auto">
          <a:xfrm>
            <a:off x="549926" y="3622584"/>
            <a:ext cx="2447739" cy="4635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latin typeface="Segoe UI Semibold"/>
                <a:cs typeface="Segoe UI Semibold"/>
              </a:rPr>
              <a:t>How Microsoft runs AMAs and Town Halls</a:t>
            </a:r>
            <a:endParaRPr lang="en-US"/>
          </a:p>
        </p:txBody>
      </p:sp>
      <p:sp>
        <p:nvSpPr>
          <p:cNvPr id="121" name="Round Same Side Corner Rectangle 120">
            <a:extLst>
              <a:ext uri="{FF2B5EF4-FFF2-40B4-BE49-F238E27FC236}">
                <a16:creationId xmlns:a16="http://schemas.microsoft.com/office/drawing/2014/main" id="{F67DCC94-65FD-0E64-68FD-821021360CDA}"/>
              </a:ext>
              <a:ext uri="{C183D7F6-B498-43B3-948B-1728B52AA6E4}">
                <adec:decorative xmlns:adec="http://schemas.microsoft.com/office/drawing/2017/decorative" val="1"/>
              </a:ext>
            </a:extLst>
          </p:cNvPr>
          <p:cNvSpPr>
            <a:spLocks/>
          </p:cNvSpPr>
          <p:nvPr/>
        </p:nvSpPr>
        <p:spPr bwMode="auto">
          <a:xfrm>
            <a:off x="3304753" y="2221542"/>
            <a:ext cx="2654678" cy="1017949"/>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123" name="TextBox 122">
            <a:extLst>
              <a:ext uri="{FF2B5EF4-FFF2-40B4-BE49-F238E27FC236}">
                <a16:creationId xmlns:a16="http://schemas.microsoft.com/office/drawing/2014/main" id="{54A0A1A1-1B57-4D8C-4823-1F42A2380404}"/>
              </a:ext>
            </a:extLst>
          </p:cNvPr>
          <p:cNvSpPr txBox="1"/>
          <p:nvPr/>
        </p:nvSpPr>
        <p:spPr>
          <a:xfrm>
            <a:off x="3057107" y="2723013"/>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AMAs &amp; Live Events</a:t>
            </a:r>
            <a:endParaRPr lang="en-US"/>
          </a:p>
        </p:txBody>
      </p:sp>
      <p:sp>
        <p:nvSpPr>
          <p:cNvPr id="113" name="Rectangle: Rounded Corners 43">
            <a:extLst>
              <a:ext uri="{FF2B5EF4-FFF2-40B4-BE49-F238E27FC236}">
                <a16:creationId xmlns:a16="http://schemas.microsoft.com/office/drawing/2014/main" id="{6DA38710-93CE-C21F-118B-DE212136E6CB}"/>
              </a:ext>
              <a:ext uri="{C183D7F6-B498-43B3-948B-1728B52AA6E4}">
                <adec:decorative xmlns:adec="http://schemas.microsoft.com/office/drawing/2017/decorative" val="1"/>
              </a:ext>
            </a:extLst>
          </p:cNvPr>
          <p:cNvSpPr>
            <a:spLocks/>
          </p:cNvSpPr>
          <p:nvPr/>
        </p:nvSpPr>
        <p:spPr bwMode="auto">
          <a:xfrm>
            <a:off x="3305627" y="2221542"/>
            <a:ext cx="2641692"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24" name="Rectangle 123">
            <a:extLst>
              <a:ext uri="{FF2B5EF4-FFF2-40B4-BE49-F238E27FC236}">
                <a16:creationId xmlns:a16="http://schemas.microsoft.com/office/drawing/2014/main" id="{67E98A65-BBB5-5F12-892B-7CFA48D05510}"/>
              </a:ext>
            </a:extLst>
          </p:cNvPr>
          <p:cNvSpPr/>
          <p:nvPr/>
        </p:nvSpPr>
        <p:spPr bwMode="auto">
          <a:xfrm>
            <a:off x="3512174" y="3509232"/>
            <a:ext cx="2129880" cy="6481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200">
                <a:latin typeface="Segoe UI Semibold"/>
                <a:cs typeface="Segoe UI Semibold"/>
              </a:rPr>
              <a:t>A detailed walkthrough on how to create and run AMAs and Live Events in Engage</a:t>
            </a:r>
            <a:endParaRPr lang="en-US"/>
          </a:p>
        </p:txBody>
      </p:sp>
      <p:sp>
        <p:nvSpPr>
          <p:cNvPr id="109" name="Round Same Side Corner Rectangle 108">
            <a:extLst>
              <a:ext uri="{FF2B5EF4-FFF2-40B4-BE49-F238E27FC236}">
                <a16:creationId xmlns:a16="http://schemas.microsoft.com/office/drawing/2014/main" id="{FA7C4354-9F4D-18C2-D24C-DAB5EEE74643}"/>
              </a:ext>
              <a:ext uri="{C183D7F6-B498-43B3-948B-1728B52AA6E4}">
                <adec:decorative xmlns:adec="http://schemas.microsoft.com/office/drawing/2017/decorative" val="1"/>
              </a:ext>
            </a:extLst>
          </p:cNvPr>
          <p:cNvSpPr>
            <a:spLocks/>
          </p:cNvSpPr>
          <p:nvPr/>
        </p:nvSpPr>
        <p:spPr bwMode="auto">
          <a:xfrm>
            <a:off x="6132249" y="2218530"/>
            <a:ext cx="2715768"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err="1">
              <a:solidFill>
                <a:srgbClr val="FFFFFF"/>
              </a:solidFill>
              <a:latin typeface="Segoe UI"/>
              <a:cs typeface="Segoe UI" pitchFamily="34" charset="0"/>
            </a:endParaRPr>
          </a:p>
        </p:txBody>
      </p:sp>
      <p:sp>
        <p:nvSpPr>
          <p:cNvPr id="89" name="Rectangle: Rounded Corners 43">
            <a:extLst>
              <a:ext uri="{FF2B5EF4-FFF2-40B4-BE49-F238E27FC236}">
                <a16:creationId xmlns:a16="http://schemas.microsoft.com/office/drawing/2014/main" id="{FEE592F3-F002-2FDA-23E4-4A0B11E9ACD3}"/>
              </a:ext>
              <a:ext uri="{C183D7F6-B498-43B3-948B-1728B52AA6E4}">
                <adec:decorative xmlns:adec="http://schemas.microsoft.com/office/drawing/2017/decorative" val="1"/>
              </a:ext>
            </a:extLst>
          </p:cNvPr>
          <p:cNvSpPr>
            <a:spLocks/>
          </p:cNvSpPr>
          <p:nvPr/>
        </p:nvSpPr>
        <p:spPr bwMode="auto">
          <a:xfrm>
            <a:off x="414724" y="2221542"/>
            <a:ext cx="2715122"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02" name="Rectangle: Rounded Corners 43">
            <a:extLst>
              <a:ext uri="{FF2B5EF4-FFF2-40B4-BE49-F238E27FC236}">
                <a16:creationId xmlns:a16="http://schemas.microsoft.com/office/drawing/2014/main" id="{50498BA6-58C2-90DF-32A6-E3C367622F06}"/>
              </a:ext>
              <a:ext uri="{C183D7F6-B498-43B3-948B-1728B52AA6E4}">
                <adec:decorative xmlns:adec="http://schemas.microsoft.com/office/drawing/2017/decorative" val="1"/>
              </a:ext>
            </a:extLst>
          </p:cNvPr>
          <p:cNvSpPr>
            <a:spLocks/>
          </p:cNvSpPr>
          <p:nvPr/>
        </p:nvSpPr>
        <p:spPr bwMode="auto">
          <a:xfrm>
            <a:off x="6132249" y="2218530"/>
            <a:ext cx="2715768"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11" name="TextBox 110">
            <a:extLst>
              <a:ext uri="{FF2B5EF4-FFF2-40B4-BE49-F238E27FC236}">
                <a16:creationId xmlns:a16="http://schemas.microsoft.com/office/drawing/2014/main" id="{1697BD2A-6168-523B-64C8-65BF7AC2EA9B}"/>
              </a:ext>
            </a:extLst>
          </p:cNvPr>
          <p:cNvSpPr txBox="1"/>
          <p:nvPr/>
        </p:nvSpPr>
        <p:spPr>
          <a:xfrm>
            <a:off x="6322038" y="2703403"/>
            <a:ext cx="2409617"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a:gsLst>
                    <a:gs pos="0">
                      <a:srgbClr val="3E76D4"/>
                    </a:gs>
                    <a:gs pos="50000">
                      <a:srgbClr val="8661C5"/>
                    </a:gs>
                    <a:gs pos="100000">
                      <a:srgbClr val="C73ECC"/>
                    </a:gs>
                  </a:gsLst>
                  <a:lin ang="2700000" scaled="1"/>
                  <a:tileRect/>
                </a:gradFill>
                <a:latin typeface="Segoe UI Semibold"/>
                <a:cs typeface="Segoe UI Semibold"/>
              </a:rPr>
              <a:t>The Future of Events</a:t>
            </a:r>
            <a:endParaRPr lang="en-US"/>
          </a:p>
        </p:txBody>
      </p:sp>
      <p:sp>
        <p:nvSpPr>
          <p:cNvPr id="112" name="Rectangle 111">
            <a:extLst>
              <a:ext uri="{FF2B5EF4-FFF2-40B4-BE49-F238E27FC236}">
                <a16:creationId xmlns:a16="http://schemas.microsoft.com/office/drawing/2014/main" id="{B619EC5A-AE47-5C8E-A9E8-39856AE7DE66}"/>
              </a:ext>
            </a:extLst>
          </p:cNvPr>
          <p:cNvSpPr/>
          <p:nvPr/>
        </p:nvSpPr>
        <p:spPr bwMode="auto">
          <a:xfrm>
            <a:off x="6304307" y="3516927"/>
            <a:ext cx="2447739" cy="8174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150">
                <a:latin typeface="Segoe UI Semibold"/>
                <a:cs typeface="Segoe UI Semibold"/>
              </a:rPr>
              <a:t>Event discovery, notifications, Copilot and more! </a:t>
            </a:r>
            <a:endParaRPr lang="en-US" sz="1150">
              <a:solidFill>
                <a:schemeClr val="tx1"/>
              </a:solidFill>
              <a:latin typeface="Segoe UI Semibold" panose="020B0702040204020203" pitchFamily="34" charset="0"/>
              <a:cs typeface="Segoe UI Semibold" panose="020B0702040204020203" pitchFamily="34" charset="0"/>
            </a:endParaRPr>
          </a:p>
          <a:p>
            <a:pPr algn="ctr" defTabSz="932397">
              <a:spcBef>
                <a:spcPct val="0"/>
              </a:spcBef>
              <a:spcAft>
                <a:spcPct val="0"/>
              </a:spcAft>
              <a:defRPr/>
            </a:pPr>
            <a:endParaRPr lang="en-US" sz="1200">
              <a:latin typeface="Segoe UI Semibold" panose="020B0702040204020203" pitchFamily="34" charset="0"/>
              <a:cs typeface="Segoe UI Semibold" panose="020B0702040204020203" pitchFamily="34" charset="0"/>
            </a:endParaRPr>
          </a:p>
          <a:p>
            <a:pPr algn="ctr" defTabSz="932397" fontAlgn="base">
              <a:spcBef>
                <a:spcPct val="0"/>
              </a:spcBef>
              <a:spcAft>
                <a:spcPct val="0"/>
              </a:spcAft>
              <a:defRPr/>
            </a:pPr>
            <a:endParaRPr lang="en-US" sz="1200">
              <a:latin typeface="Segoe UI Semibold" panose="020B0702040204020203" pitchFamily="34" charset="0"/>
              <a:cs typeface="Segoe UI Semibold" panose="020B0702040204020203" pitchFamily="34" charset="0"/>
            </a:endParaRPr>
          </a:p>
        </p:txBody>
      </p:sp>
      <p:grpSp>
        <p:nvGrpSpPr>
          <p:cNvPr id="9" name="Group 8">
            <a:extLst>
              <a:ext uri="{FF2B5EF4-FFF2-40B4-BE49-F238E27FC236}">
                <a16:creationId xmlns:a16="http://schemas.microsoft.com/office/drawing/2014/main" id="{5CD9705F-CF36-805D-F950-1940A1FA53EF}"/>
              </a:ext>
              <a:ext uri="{C183D7F6-B498-43B3-948B-1728B52AA6E4}">
                <adec:decorative xmlns:adec="http://schemas.microsoft.com/office/drawing/2017/decorative" val="1"/>
              </a:ext>
            </a:extLst>
          </p:cNvPr>
          <p:cNvGrpSpPr/>
          <p:nvPr/>
        </p:nvGrpSpPr>
        <p:grpSpPr>
          <a:xfrm>
            <a:off x="1457347" y="1841249"/>
            <a:ext cx="731520" cy="731520"/>
            <a:chOff x="2219400" y="682259"/>
            <a:chExt cx="731520" cy="731520"/>
          </a:xfrm>
        </p:grpSpPr>
        <p:grpSp>
          <p:nvGrpSpPr>
            <p:cNvPr id="2" name="Group 1">
              <a:extLst>
                <a:ext uri="{FF2B5EF4-FFF2-40B4-BE49-F238E27FC236}">
                  <a16:creationId xmlns:a16="http://schemas.microsoft.com/office/drawing/2014/main" id="{EA4BD81B-A48B-B8F0-8DC8-2F51E9AFAB07}"/>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3" name="Freeform: Shape 33">
                <a:extLst>
                  <a:ext uri="{FF2B5EF4-FFF2-40B4-BE49-F238E27FC236}">
                    <a16:creationId xmlns:a16="http://schemas.microsoft.com/office/drawing/2014/main" id="{07459DBF-7800-D346-6058-CFF920CAB83C}"/>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 name="Oval 1091_1">
                <a:extLst>
                  <a:ext uri="{FF2B5EF4-FFF2-40B4-BE49-F238E27FC236}">
                    <a16:creationId xmlns:a16="http://schemas.microsoft.com/office/drawing/2014/main" id="{A0978FE8-046A-2517-6226-67A9622B12EB}"/>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6" name="TextBox 5">
              <a:extLst>
                <a:ext uri="{FF2B5EF4-FFF2-40B4-BE49-F238E27FC236}">
                  <a16:creationId xmlns:a16="http://schemas.microsoft.com/office/drawing/2014/main" id="{9FB0741D-D75B-A532-677C-37A7EE165BC3}"/>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1</a:t>
              </a:r>
            </a:p>
          </p:txBody>
        </p:sp>
      </p:grpSp>
      <p:grpSp>
        <p:nvGrpSpPr>
          <p:cNvPr id="10" name="Group 9">
            <a:extLst>
              <a:ext uri="{FF2B5EF4-FFF2-40B4-BE49-F238E27FC236}">
                <a16:creationId xmlns:a16="http://schemas.microsoft.com/office/drawing/2014/main" id="{4C18D68B-D049-2820-3564-D525B8117035}"/>
              </a:ext>
              <a:ext uri="{C183D7F6-B498-43B3-948B-1728B52AA6E4}">
                <adec:decorative xmlns:adec="http://schemas.microsoft.com/office/drawing/2017/decorative" val="1"/>
              </a:ext>
            </a:extLst>
          </p:cNvPr>
          <p:cNvGrpSpPr/>
          <p:nvPr/>
        </p:nvGrpSpPr>
        <p:grpSpPr>
          <a:xfrm>
            <a:off x="4290687" y="1839394"/>
            <a:ext cx="731520" cy="731520"/>
            <a:chOff x="2219400" y="682259"/>
            <a:chExt cx="731520" cy="731520"/>
          </a:xfrm>
        </p:grpSpPr>
        <p:grpSp>
          <p:nvGrpSpPr>
            <p:cNvPr id="11" name="Group 10">
              <a:extLst>
                <a:ext uri="{FF2B5EF4-FFF2-40B4-BE49-F238E27FC236}">
                  <a16:creationId xmlns:a16="http://schemas.microsoft.com/office/drawing/2014/main" id="{7159D87B-309E-0D68-7925-87CAC7D6451D}"/>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35" name="Freeform: Shape 33">
                <a:extLst>
                  <a:ext uri="{FF2B5EF4-FFF2-40B4-BE49-F238E27FC236}">
                    <a16:creationId xmlns:a16="http://schemas.microsoft.com/office/drawing/2014/main" id="{65CE2852-3992-834B-7D88-016A8A504450}"/>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36" name="Oval 1091_1">
                <a:extLst>
                  <a:ext uri="{FF2B5EF4-FFF2-40B4-BE49-F238E27FC236}">
                    <a16:creationId xmlns:a16="http://schemas.microsoft.com/office/drawing/2014/main" id="{808D5468-8820-7AC8-85C6-8261CBEE110C}"/>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34" name="TextBox 33">
              <a:extLst>
                <a:ext uri="{FF2B5EF4-FFF2-40B4-BE49-F238E27FC236}">
                  <a16:creationId xmlns:a16="http://schemas.microsoft.com/office/drawing/2014/main" id="{CF05D3F3-9BC0-C418-A6D1-B8945E2649EB}"/>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2</a:t>
              </a:r>
            </a:p>
          </p:txBody>
        </p:sp>
      </p:grpSp>
      <p:grpSp>
        <p:nvGrpSpPr>
          <p:cNvPr id="41" name="Group 40">
            <a:extLst>
              <a:ext uri="{FF2B5EF4-FFF2-40B4-BE49-F238E27FC236}">
                <a16:creationId xmlns:a16="http://schemas.microsoft.com/office/drawing/2014/main" id="{BCA4AC73-483A-9DC7-AD34-A5214D47CF9C}"/>
              </a:ext>
              <a:ext uri="{C183D7F6-B498-43B3-948B-1728B52AA6E4}">
                <adec:decorative xmlns:adec="http://schemas.microsoft.com/office/drawing/2017/decorative" val="1"/>
              </a:ext>
            </a:extLst>
          </p:cNvPr>
          <p:cNvGrpSpPr/>
          <p:nvPr/>
        </p:nvGrpSpPr>
        <p:grpSpPr>
          <a:xfrm>
            <a:off x="7059511" y="1899533"/>
            <a:ext cx="731520" cy="731520"/>
            <a:chOff x="2219400" y="682259"/>
            <a:chExt cx="731520" cy="731520"/>
          </a:xfrm>
        </p:grpSpPr>
        <p:grpSp>
          <p:nvGrpSpPr>
            <p:cNvPr id="42" name="Group 41">
              <a:extLst>
                <a:ext uri="{FF2B5EF4-FFF2-40B4-BE49-F238E27FC236}">
                  <a16:creationId xmlns:a16="http://schemas.microsoft.com/office/drawing/2014/main" id="{4337493C-36F2-0A5D-2F8B-3C07EAB4C4C6}"/>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60" name="Freeform: Shape 33">
                <a:extLst>
                  <a:ext uri="{FF2B5EF4-FFF2-40B4-BE49-F238E27FC236}">
                    <a16:creationId xmlns:a16="http://schemas.microsoft.com/office/drawing/2014/main" id="{83F08F39-5B47-595B-DF19-1F992C8C0CDB}"/>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61" name="Oval 1091_1">
                <a:extLst>
                  <a:ext uri="{FF2B5EF4-FFF2-40B4-BE49-F238E27FC236}">
                    <a16:creationId xmlns:a16="http://schemas.microsoft.com/office/drawing/2014/main" id="{29ED6EC7-E55D-B1F9-5B56-DA7417320C90}"/>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3" name="TextBox 42">
              <a:extLst>
                <a:ext uri="{FF2B5EF4-FFF2-40B4-BE49-F238E27FC236}">
                  <a16:creationId xmlns:a16="http://schemas.microsoft.com/office/drawing/2014/main" id="{1FCE6AF0-0251-47B7-9654-BDF4D577BD12}"/>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3</a:t>
              </a:r>
            </a:p>
          </p:txBody>
        </p:sp>
      </p:grpSp>
      <p:sp>
        <p:nvSpPr>
          <p:cNvPr id="55" name="Round Same Side Corner Rectangle 120">
            <a:extLst>
              <a:ext uri="{FF2B5EF4-FFF2-40B4-BE49-F238E27FC236}">
                <a16:creationId xmlns:a16="http://schemas.microsoft.com/office/drawing/2014/main" id="{19B0968E-F4A8-31BB-37DA-9E3F97FC094C}"/>
              </a:ext>
              <a:ext uri="{C183D7F6-B498-43B3-948B-1728B52AA6E4}">
                <adec:decorative xmlns:adec="http://schemas.microsoft.com/office/drawing/2017/decorative" val="1"/>
              </a:ext>
            </a:extLst>
          </p:cNvPr>
          <p:cNvSpPr>
            <a:spLocks/>
          </p:cNvSpPr>
          <p:nvPr/>
        </p:nvSpPr>
        <p:spPr bwMode="auto">
          <a:xfrm>
            <a:off x="9014350" y="2218529"/>
            <a:ext cx="2590196"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a:solidFill>
                <a:srgbClr val="FFFFFF"/>
              </a:solidFill>
              <a:latin typeface="Segoe UI"/>
              <a:cs typeface="Segoe UI" pitchFamily="34" charset="0"/>
            </a:endParaRPr>
          </a:p>
        </p:txBody>
      </p:sp>
      <p:sp>
        <p:nvSpPr>
          <p:cNvPr id="56" name="Rectangle: Rounded Corners 43">
            <a:extLst>
              <a:ext uri="{FF2B5EF4-FFF2-40B4-BE49-F238E27FC236}">
                <a16:creationId xmlns:a16="http://schemas.microsoft.com/office/drawing/2014/main" id="{AA309F02-E207-8971-0235-C1735FAEFE60}"/>
              </a:ext>
              <a:ext uri="{C183D7F6-B498-43B3-948B-1728B52AA6E4}">
                <adec:decorative xmlns:adec="http://schemas.microsoft.com/office/drawing/2017/decorative" val="1"/>
              </a:ext>
            </a:extLst>
          </p:cNvPr>
          <p:cNvSpPr>
            <a:spLocks/>
          </p:cNvSpPr>
          <p:nvPr/>
        </p:nvSpPr>
        <p:spPr bwMode="auto">
          <a:xfrm>
            <a:off x="9014350" y="2191113"/>
            <a:ext cx="2576947"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57" name="TextBox 56">
            <a:extLst>
              <a:ext uri="{FF2B5EF4-FFF2-40B4-BE49-F238E27FC236}">
                <a16:creationId xmlns:a16="http://schemas.microsoft.com/office/drawing/2014/main" id="{A29F7F6D-1125-8FE5-BC07-93567B742102}"/>
              </a:ext>
            </a:extLst>
          </p:cNvPr>
          <p:cNvSpPr txBox="1"/>
          <p:nvPr/>
        </p:nvSpPr>
        <p:spPr>
          <a:xfrm>
            <a:off x="9206873" y="2697733"/>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Roadmap</a:t>
            </a:r>
          </a:p>
        </p:txBody>
      </p:sp>
      <p:grpSp>
        <p:nvGrpSpPr>
          <p:cNvPr id="72" name="Group 71">
            <a:extLst>
              <a:ext uri="{FF2B5EF4-FFF2-40B4-BE49-F238E27FC236}">
                <a16:creationId xmlns:a16="http://schemas.microsoft.com/office/drawing/2014/main" id="{DD6D8EDF-87DC-E3D4-6828-2BAB80E1A986}"/>
              </a:ext>
              <a:ext uri="{C183D7F6-B498-43B3-948B-1728B52AA6E4}">
                <adec:decorative xmlns:adec="http://schemas.microsoft.com/office/drawing/2017/decorative" val="1"/>
              </a:ext>
            </a:extLst>
          </p:cNvPr>
          <p:cNvGrpSpPr/>
          <p:nvPr/>
        </p:nvGrpSpPr>
        <p:grpSpPr>
          <a:xfrm>
            <a:off x="9966178" y="1837724"/>
            <a:ext cx="731520" cy="731520"/>
            <a:chOff x="2219400" y="682259"/>
            <a:chExt cx="731520" cy="731520"/>
          </a:xfrm>
        </p:grpSpPr>
        <p:grpSp>
          <p:nvGrpSpPr>
            <p:cNvPr id="73" name="Group 72">
              <a:extLst>
                <a:ext uri="{FF2B5EF4-FFF2-40B4-BE49-F238E27FC236}">
                  <a16:creationId xmlns:a16="http://schemas.microsoft.com/office/drawing/2014/main" id="{277FAD5D-A533-E335-E0A7-BF3E3FCD0033}"/>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75" name="Freeform: Shape 33">
                <a:extLst>
                  <a:ext uri="{FF2B5EF4-FFF2-40B4-BE49-F238E27FC236}">
                    <a16:creationId xmlns:a16="http://schemas.microsoft.com/office/drawing/2014/main" id="{115A0FB0-4D11-123A-9A16-00EA25E3791E}"/>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76" name="Oval 1091_1">
                <a:extLst>
                  <a:ext uri="{FF2B5EF4-FFF2-40B4-BE49-F238E27FC236}">
                    <a16:creationId xmlns:a16="http://schemas.microsoft.com/office/drawing/2014/main" id="{9B61369F-E98A-339E-236A-C6B112970D17}"/>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74" name="TextBox 73">
              <a:extLst>
                <a:ext uri="{FF2B5EF4-FFF2-40B4-BE49-F238E27FC236}">
                  <a16:creationId xmlns:a16="http://schemas.microsoft.com/office/drawing/2014/main" id="{39285C6A-2257-66C3-8AEC-C4D804271963}"/>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4</a:t>
              </a:r>
            </a:p>
          </p:txBody>
        </p:sp>
      </p:grpSp>
      <p:sp>
        <p:nvSpPr>
          <p:cNvPr id="28" name="Round Same Side Corner Rectangle 120">
            <a:extLst>
              <a:ext uri="{FF2B5EF4-FFF2-40B4-BE49-F238E27FC236}">
                <a16:creationId xmlns:a16="http://schemas.microsoft.com/office/drawing/2014/main" id="{89933EE4-BA78-C86B-C1C2-0D53EEECCD26}"/>
              </a:ext>
              <a:ext uri="{C183D7F6-B498-43B3-948B-1728B52AA6E4}">
                <adec:decorative xmlns:adec="http://schemas.microsoft.com/office/drawing/2017/decorative" val="1"/>
              </a:ext>
            </a:extLst>
          </p:cNvPr>
          <p:cNvSpPr>
            <a:spLocks/>
          </p:cNvSpPr>
          <p:nvPr/>
        </p:nvSpPr>
        <p:spPr bwMode="auto">
          <a:xfrm>
            <a:off x="12835235" y="2218529"/>
            <a:ext cx="2590196" cy="1016224"/>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defRPr/>
            </a:pPr>
            <a:endParaRPr lang="en-GB" sz="2000">
              <a:solidFill>
                <a:srgbClr val="FFFFFF"/>
              </a:solidFill>
              <a:latin typeface="Segoe UI"/>
              <a:cs typeface="Segoe UI" pitchFamily="34" charset="0"/>
            </a:endParaRPr>
          </a:p>
        </p:txBody>
      </p:sp>
      <p:sp>
        <p:nvSpPr>
          <p:cNvPr id="29" name="Rectangle: Rounded Corners 43">
            <a:extLst>
              <a:ext uri="{FF2B5EF4-FFF2-40B4-BE49-F238E27FC236}">
                <a16:creationId xmlns:a16="http://schemas.microsoft.com/office/drawing/2014/main" id="{908C49A3-25BC-A39D-A0E6-07AB01BCED45}"/>
              </a:ext>
              <a:ext uri="{C183D7F6-B498-43B3-948B-1728B52AA6E4}">
                <adec:decorative xmlns:adec="http://schemas.microsoft.com/office/drawing/2017/decorative" val="1"/>
              </a:ext>
            </a:extLst>
          </p:cNvPr>
          <p:cNvSpPr>
            <a:spLocks/>
          </p:cNvSpPr>
          <p:nvPr/>
        </p:nvSpPr>
        <p:spPr bwMode="auto">
          <a:xfrm>
            <a:off x="12835235" y="2191113"/>
            <a:ext cx="2576947" cy="268902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30" name="TextBox 29">
            <a:extLst>
              <a:ext uri="{FF2B5EF4-FFF2-40B4-BE49-F238E27FC236}">
                <a16:creationId xmlns:a16="http://schemas.microsoft.com/office/drawing/2014/main" id="{19BF4416-F485-7610-57D2-1C62E955B067}"/>
              </a:ext>
            </a:extLst>
          </p:cNvPr>
          <p:cNvSpPr txBox="1"/>
          <p:nvPr/>
        </p:nvSpPr>
        <p:spPr>
          <a:xfrm>
            <a:off x="13027758" y="2697733"/>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667">
              <a:spcBef>
                <a:spcPts val="600"/>
              </a:spcBef>
              <a:spcAft>
                <a:spcPts val="1200"/>
              </a:spcAft>
              <a:defRPr/>
            </a:pPr>
            <a:r>
              <a:rPr lang="en-US" sz="18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Licensing Key</a:t>
            </a:r>
          </a:p>
        </p:txBody>
      </p:sp>
      <p:pic>
        <p:nvPicPr>
          <p:cNvPr id="31" name="Graphic 30">
            <a:extLst>
              <a:ext uri="{FF2B5EF4-FFF2-40B4-BE49-F238E27FC236}">
                <a16:creationId xmlns:a16="http://schemas.microsoft.com/office/drawing/2014/main" id="{00738C82-5D82-C4A7-195C-D1774E38D3C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76763" y="3351693"/>
            <a:ext cx="543110" cy="543110"/>
          </a:xfrm>
          <a:prstGeom prst="rect">
            <a:avLst/>
          </a:prstGeom>
        </p:spPr>
      </p:pic>
      <p:sp>
        <p:nvSpPr>
          <p:cNvPr id="32" name="Rectangle 31">
            <a:extLst>
              <a:ext uri="{FF2B5EF4-FFF2-40B4-BE49-F238E27FC236}">
                <a16:creationId xmlns:a16="http://schemas.microsoft.com/office/drawing/2014/main" id="{8AB43C0C-84E9-DA14-F0BA-B7B4610D981B}"/>
              </a:ext>
            </a:extLst>
          </p:cNvPr>
          <p:cNvSpPr/>
          <p:nvPr/>
        </p:nvSpPr>
        <p:spPr bwMode="auto">
          <a:xfrm>
            <a:off x="12755900" y="4118136"/>
            <a:ext cx="1415212"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Microsoft 365</a:t>
            </a:r>
          </a:p>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E3, E5, F1, F3</a:t>
            </a:r>
          </a:p>
        </p:txBody>
      </p:sp>
      <p:sp>
        <p:nvSpPr>
          <p:cNvPr id="33" name="Rectangle 32">
            <a:extLst>
              <a:ext uri="{FF2B5EF4-FFF2-40B4-BE49-F238E27FC236}">
                <a16:creationId xmlns:a16="http://schemas.microsoft.com/office/drawing/2014/main" id="{57D5C0AE-AFD0-2B40-3F3D-14C2D1996135}"/>
              </a:ext>
            </a:extLst>
          </p:cNvPr>
          <p:cNvSpPr/>
          <p:nvPr/>
        </p:nvSpPr>
        <p:spPr bwMode="auto">
          <a:xfrm>
            <a:off x="13988134" y="3938244"/>
            <a:ext cx="1415212" cy="83284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lang="en-US" sz="1200">
                <a:solidFill>
                  <a:schemeClr val="tx1"/>
                </a:solidFill>
                <a:latin typeface="Segoe UI Semibold" panose="020B0702040204020203" pitchFamily="34" charset="0"/>
                <a:cs typeface="Segoe UI Semibold" panose="020B0702040204020203" pitchFamily="34" charset="0"/>
              </a:rPr>
              <a:t>Viva Suite or Communications and Communities (C&amp;C)</a:t>
            </a:r>
          </a:p>
        </p:txBody>
      </p:sp>
      <p:pic>
        <p:nvPicPr>
          <p:cNvPr id="37" name="Picture 36" descr="A picture containing screenshot, circle, colorfulness, graphics">
            <a:extLst>
              <a:ext uri="{FF2B5EF4-FFF2-40B4-BE49-F238E27FC236}">
                <a16:creationId xmlns:a16="http://schemas.microsoft.com/office/drawing/2014/main" id="{FB1E29EB-F8CF-E6E9-8FC4-9B606B9B4C55}"/>
              </a:ext>
            </a:extLst>
          </p:cNvPr>
          <p:cNvPicPr>
            <a:picLocks noChangeAspect="1"/>
          </p:cNvPicPr>
          <p:nvPr/>
        </p:nvPicPr>
        <p:blipFill>
          <a:blip r:embed="rId6"/>
          <a:stretch>
            <a:fillRect/>
          </a:stretch>
        </p:blipFill>
        <p:spPr>
          <a:xfrm>
            <a:off x="14424516" y="3343915"/>
            <a:ext cx="558669" cy="558669"/>
          </a:xfrm>
          <a:prstGeom prst="rect">
            <a:avLst/>
          </a:prstGeom>
        </p:spPr>
      </p:pic>
      <p:grpSp>
        <p:nvGrpSpPr>
          <p:cNvPr id="38" name="Group 37">
            <a:extLst>
              <a:ext uri="{FF2B5EF4-FFF2-40B4-BE49-F238E27FC236}">
                <a16:creationId xmlns:a16="http://schemas.microsoft.com/office/drawing/2014/main" id="{07801BDC-0E34-60A7-9551-A615883BCF69}"/>
              </a:ext>
              <a:ext uri="{C183D7F6-B498-43B3-948B-1728B52AA6E4}">
                <adec:decorative xmlns:adec="http://schemas.microsoft.com/office/drawing/2017/decorative" val="1"/>
              </a:ext>
            </a:extLst>
          </p:cNvPr>
          <p:cNvGrpSpPr/>
          <p:nvPr/>
        </p:nvGrpSpPr>
        <p:grpSpPr>
          <a:xfrm>
            <a:off x="13787063" y="1837724"/>
            <a:ext cx="731520" cy="731520"/>
            <a:chOff x="2219400" y="682259"/>
            <a:chExt cx="731520" cy="731520"/>
          </a:xfrm>
        </p:grpSpPr>
        <p:grpSp>
          <p:nvGrpSpPr>
            <p:cNvPr id="39" name="Group 38">
              <a:extLst>
                <a:ext uri="{FF2B5EF4-FFF2-40B4-BE49-F238E27FC236}">
                  <a16:creationId xmlns:a16="http://schemas.microsoft.com/office/drawing/2014/main" id="{F6A4D176-44F1-B7DC-F99B-58EAA285BB38}"/>
                </a:ext>
                <a:ext uri="{C183D7F6-B498-43B3-948B-1728B52AA6E4}">
                  <adec:decorative xmlns:adec="http://schemas.microsoft.com/office/drawing/2017/decorative" val="1"/>
                </a:ext>
              </a:extLst>
            </p:cNvPr>
            <p:cNvGrpSpPr/>
            <p:nvPr/>
          </p:nvGrpSpPr>
          <p:grpSpPr>
            <a:xfrm>
              <a:off x="2219400" y="682259"/>
              <a:ext cx="731520" cy="731520"/>
              <a:chOff x="2178724" y="1703413"/>
              <a:chExt cx="731520" cy="731520"/>
            </a:xfrm>
          </p:grpSpPr>
          <p:sp>
            <p:nvSpPr>
              <p:cNvPr id="44" name="Freeform: Shape 33">
                <a:extLst>
                  <a:ext uri="{FF2B5EF4-FFF2-40B4-BE49-F238E27FC236}">
                    <a16:creationId xmlns:a16="http://schemas.microsoft.com/office/drawing/2014/main" id="{4ACE461C-11EF-355E-C57C-A5A710DB2E75}"/>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45" name="Oval 1091_1">
                <a:extLst>
                  <a:ext uri="{FF2B5EF4-FFF2-40B4-BE49-F238E27FC236}">
                    <a16:creationId xmlns:a16="http://schemas.microsoft.com/office/drawing/2014/main" id="{D62C7CB2-1018-9D78-1CEA-B8DE7C7E8DB3}"/>
                  </a:ext>
                  <a:ext uri="{C183D7F6-B498-43B3-948B-1728B52AA6E4}">
                    <adec:decorative xmlns:adec="http://schemas.microsoft.com/office/drawing/2017/decorative" val="1"/>
                  </a:ext>
                </a:extLst>
              </p:cNvPr>
              <p:cNvSpPr/>
              <p:nvPr/>
            </p:nvSpPr>
            <p:spPr bwMode="auto">
              <a:xfrm>
                <a:off x="2233588" y="174800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434" fontAlgn="base">
                  <a:spcBef>
                    <a:spcPct val="0"/>
                  </a:spcBef>
                  <a:spcAft>
                    <a:spcPct val="0"/>
                  </a:spcAft>
                  <a:defRPr/>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40" name="TextBox 39">
              <a:extLst>
                <a:ext uri="{FF2B5EF4-FFF2-40B4-BE49-F238E27FC236}">
                  <a16:creationId xmlns:a16="http://schemas.microsoft.com/office/drawing/2014/main" id="{C7156FCD-59E2-73D0-AE5D-A1779020146A}"/>
                </a:ext>
              </a:extLst>
            </p:cNvPr>
            <p:cNvSpPr txBox="1"/>
            <p:nvPr/>
          </p:nvSpPr>
          <p:spPr>
            <a:xfrm>
              <a:off x="2262152" y="816517"/>
              <a:ext cx="674512"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000">
                  <a:solidFill>
                    <a:schemeClr val="bg1"/>
                  </a:solidFill>
                  <a:latin typeface="Segoe UI"/>
                  <a:cs typeface="Segoe UI"/>
                </a:rPr>
                <a:t> 4</a:t>
              </a:r>
            </a:p>
          </p:txBody>
        </p:sp>
      </p:grpSp>
      <p:sp>
        <p:nvSpPr>
          <p:cNvPr id="46" name="Rectangle 45">
            <a:extLst>
              <a:ext uri="{FF2B5EF4-FFF2-40B4-BE49-F238E27FC236}">
                <a16:creationId xmlns:a16="http://schemas.microsoft.com/office/drawing/2014/main" id="{4EB693D9-4233-1AC2-DB79-0D81CB36B2D9}"/>
              </a:ext>
            </a:extLst>
          </p:cNvPr>
          <p:cNvSpPr/>
          <p:nvPr/>
        </p:nvSpPr>
        <p:spPr bwMode="auto">
          <a:xfrm>
            <a:off x="9080165" y="3516927"/>
            <a:ext cx="2447739" cy="8174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a:spcBef>
                <a:spcPct val="0"/>
              </a:spcBef>
              <a:spcAft>
                <a:spcPct val="0"/>
              </a:spcAft>
              <a:defRPr/>
            </a:pPr>
            <a:r>
              <a:rPr lang="en-US" sz="1150">
                <a:latin typeface="Segoe UI Semibold"/>
                <a:cs typeface="Segoe UI Semibold"/>
              </a:rPr>
              <a:t>What’s new, what’s next </a:t>
            </a:r>
            <a:br>
              <a:rPr lang="en-US" sz="1150">
                <a:latin typeface="Segoe UI Semibold"/>
                <a:cs typeface="Segoe UI Semibold"/>
              </a:rPr>
            </a:br>
            <a:r>
              <a:rPr lang="en-US" sz="1150">
                <a:latin typeface="Segoe UI Semibold"/>
                <a:cs typeface="Segoe UI Semibold"/>
              </a:rPr>
              <a:t>and what’s top-of-mind</a:t>
            </a:r>
            <a:endParaRPr lang="en-US" sz="1150">
              <a:solidFill>
                <a:schemeClr val="tx1"/>
              </a:solidFill>
              <a:latin typeface="Segoe UI Semibold" panose="020B0702040204020203" pitchFamily="34" charset="0"/>
              <a:cs typeface="Segoe UI Semibold" panose="020B0702040204020203" pitchFamily="34" charset="0"/>
            </a:endParaRPr>
          </a:p>
          <a:p>
            <a:pPr algn="ctr" defTabSz="932397">
              <a:spcBef>
                <a:spcPct val="0"/>
              </a:spcBef>
              <a:spcAft>
                <a:spcPct val="0"/>
              </a:spcAft>
              <a:defRPr/>
            </a:pPr>
            <a:endParaRPr lang="en-US" sz="1200">
              <a:latin typeface="Segoe UI Semibold" panose="020B0702040204020203" pitchFamily="34" charset="0"/>
              <a:cs typeface="Segoe UI Semibold" panose="020B0702040204020203" pitchFamily="34" charset="0"/>
            </a:endParaRPr>
          </a:p>
          <a:p>
            <a:pPr algn="ctr" defTabSz="932397" fontAlgn="base">
              <a:spcBef>
                <a:spcPct val="0"/>
              </a:spcBef>
              <a:spcAft>
                <a:spcPct val="0"/>
              </a:spcAft>
              <a:defRPr/>
            </a:pPr>
            <a:endParaRPr lang="en-US" sz="120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394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2436-9336-2DAF-6A2F-012E0C7C300E}"/>
              </a:ext>
            </a:extLst>
          </p:cNvPr>
          <p:cNvSpPr>
            <a:spLocks noGrp="1"/>
          </p:cNvSpPr>
          <p:nvPr>
            <p:ph type="title"/>
          </p:nvPr>
        </p:nvSpPr>
        <p:spPr/>
        <p:txBody>
          <a:bodyPr/>
          <a:lstStyle/>
          <a:p>
            <a:r>
              <a:rPr lang="en-US"/>
              <a:t>Examples of Large-Scale Events</a:t>
            </a:r>
          </a:p>
        </p:txBody>
      </p:sp>
      <p:sp>
        <p:nvSpPr>
          <p:cNvPr id="3" name="Text Placeholder 2">
            <a:extLst>
              <a:ext uri="{FF2B5EF4-FFF2-40B4-BE49-F238E27FC236}">
                <a16:creationId xmlns:a16="http://schemas.microsoft.com/office/drawing/2014/main" id="{528FFACC-8968-34CA-4ACA-7BDA6AC430F0}"/>
              </a:ext>
            </a:extLst>
          </p:cNvPr>
          <p:cNvSpPr>
            <a:spLocks noGrp="1"/>
          </p:cNvSpPr>
          <p:nvPr>
            <p:ph type="body" sz="quarter" idx="4294967295"/>
          </p:nvPr>
        </p:nvSpPr>
        <p:spPr>
          <a:xfrm>
            <a:off x="584200" y="1942381"/>
            <a:ext cx="3016250" cy="369332"/>
          </a:xfrm>
        </p:spPr>
        <p:txBody>
          <a:bodyPr/>
          <a:lstStyle/>
          <a:p>
            <a:r>
              <a:rPr lang="en-US" sz="2400" dirty="0">
                <a:latin typeface="+mj-lt"/>
                <a:cs typeface="Segoe UI Semibold"/>
              </a:rPr>
              <a:t>CEO Town Halls</a:t>
            </a:r>
          </a:p>
        </p:txBody>
      </p:sp>
      <p:sp>
        <p:nvSpPr>
          <p:cNvPr id="4" name="Text Placeholder 3">
            <a:extLst>
              <a:ext uri="{FF2B5EF4-FFF2-40B4-BE49-F238E27FC236}">
                <a16:creationId xmlns:a16="http://schemas.microsoft.com/office/drawing/2014/main" id="{6C7B252E-D547-25EC-137C-70735DB9DC89}"/>
              </a:ext>
            </a:extLst>
          </p:cNvPr>
          <p:cNvSpPr>
            <a:spLocks noGrp="1"/>
          </p:cNvSpPr>
          <p:nvPr>
            <p:ph type="body" sz="quarter" idx="4294967295"/>
          </p:nvPr>
        </p:nvSpPr>
        <p:spPr>
          <a:xfrm>
            <a:off x="8340261" y="1942381"/>
            <a:ext cx="3095118" cy="369332"/>
          </a:xfrm>
        </p:spPr>
        <p:txBody>
          <a:bodyPr/>
          <a:lstStyle/>
          <a:p>
            <a:r>
              <a:rPr lang="en-US" sz="2400" dirty="0">
                <a:latin typeface="+mj-lt"/>
              </a:rPr>
              <a:t>Ask Me Anything (AMA)</a:t>
            </a:r>
          </a:p>
        </p:txBody>
      </p:sp>
      <p:sp>
        <p:nvSpPr>
          <p:cNvPr id="5" name="Text Placeholder 4">
            <a:extLst>
              <a:ext uri="{FF2B5EF4-FFF2-40B4-BE49-F238E27FC236}">
                <a16:creationId xmlns:a16="http://schemas.microsoft.com/office/drawing/2014/main" id="{2AADBC82-2540-1898-2121-42CF8935267D}"/>
              </a:ext>
            </a:extLst>
          </p:cNvPr>
          <p:cNvSpPr>
            <a:spLocks noGrp="1"/>
          </p:cNvSpPr>
          <p:nvPr>
            <p:ph type="body" sz="quarter" idx="4294967295"/>
          </p:nvPr>
        </p:nvSpPr>
        <p:spPr>
          <a:xfrm>
            <a:off x="4587874" y="1943968"/>
            <a:ext cx="3016250" cy="369332"/>
          </a:xfrm>
        </p:spPr>
        <p:txBody>
          <a:bodyPr/>
          <a:lstStyle/>
          <a:p>
            <a:r>
              <a:rPr lang="en-US" sz="2400" dirty="0">
                <a:latin typeface="+mj-lt"/>
                <a:cs typeface="Segoe UI Semibold"/>
              </a:rPr>
              <a:t>Org All-Hands</a:t>
            </a:r>
            <a:endParaRPr lang="en-US" sz="2400" dirty="0">
              <a:latin typeface="+mj-lt"/>
            </a:endParaRPr>
          </a:p>
        </p:txBody>
      </p:sp>
      <p:sp>
        <p:nvSpPr>
          <p:cNvPr id="6" name="Text Placeholder 5">
            <a:extLst>
              <a:ext uri="{FF2B5EF4-FFF2-40B4-BE49-F238E27FC236}">
                <a16:creationId xmlns:a16="http://schemas.microsoft.com/office/drawing/2014/main" id="{492ECB9B-7201-2BAE-205F-7EDBAF49AFE9}"/>
              </a:ext>
            </a:extLst>
          </p:cNvPr>
          <p:cNvSpPr>
            <a:spLocks noGrp="1"/>
          </p:cNvSpPr>
          <p:nvPr>
            <p:ph type="body" sz="quarter" idx="4294967295"/>
          </p:nvPr>
        </p:nvSpPr>
        <p:spPr>
          <a:xfrm>
            <a:off x="987425" y="6299349"/>
            <a:ext cx="11204575" cy="365125"/>
          </a:xfrm>
        </p:spPr>
        <p:txBody>
          <a:bodyPr>
            <a:normAutofit fontScale="55000" lnSpcReduction="20000"/>
          </a:bodyPr>
          <a:lstStyle/>
          <a:p>
            <a:pPr marL="0" indent="0">
              <a:buNone/>
            </a:pPr>
            <a:r>
              <a:rPr lang="en-US"/>
              <a:t>Events create shared experiences to foster connection and encourage engagement between employees and leaders.</a:t>
            </a:r>
          </a:p>
        </p:txBody>
      </p:sp>
      <p:sp>
        <p:nvSpPr>
          <p:cNvPr id="7" name="Text Placeholder 6">
            <a:extLst>
              <a:ext uri="{FF2B5EF4-FFF2-40B4-BE49-F238E27FC236}">
                <a16:creationId xmlns:a16="http://schemas.microsoft.com/office/drawing/2014/main" id="{71E4E90F-60B2-6280-07EB-5A5750784453}"/>
              </a:ext>
            </a:extLst>
          </p:cNvPr>
          <p:cNvSpPr>
            <a:spLocks noGrp="1"/>
          </p:cNvSpPr>
          <p:nvPr>
            <p:ph type="body" sz="quarter" idx="4294967295"/>
          </p:nvPr>
        </p:nvSpPr>
        <p:spPr>
          <a:xfrm>
            <a:off x="584200" y="1071563"/>
            <a:ext cx="11095037" cy="677862"/>
          </a:xfrm>
        </p:spPr>
        <p:txBody>
          <a:bodyPr>
            <a:normAutofit/>
          </a:bodyPr>
          <a:lstStyle/>
          <a:p>
            <a:pPr marL="0" indent="0" algn="l">
              <a:buNone/>
            </a:pPr>
            <a:r>
              <a:rPr lang="en-US" sz="2000" dirty="0"/>
              <a:t>Events are the #1 preferred channel for employee comms at Microsoft. </a:t>
            </a:r>
          </a:p>
          <a:p>
            <a:pPr marL="0" indent="0" algn="l">
              <a:buNone/>
            </a:pPr>
            <a:r>
              <a:rPr lang="en-US" sz="2000" dirty="0"/>
              <a:t>Events come in many forms.</a:t>
            </a:r>
          </a:p>
        </p:txBody>
      </p:sp>
      <p:pic>
        <p:nvPicPr>
          <p:cNvPr id="9" name="Picture 8">
            <a:extLst>
              <a:ext uri="{FF2B5EF4-FFF2-40B4-BE49-F238E27FC236}">
                <a16:creationId xmlns:a16="http://schemas.microsoft.com/office/drawing/2014/main" id="{F209C5EF-86E9-73F0-CD1E-98D8B496F622}"/>
              </a:ext>
            </a:extLst>
          </p:cNvPr>
          <p:cNvPicPr>
            <a:picLocks noChangeAspect="1"/>
          </p:cNvPicPr>
          <p:nvPr/>
        </p:nvPicPr>
        <p:blipFill>
          <a:blip r:embed="rId3"/>
          <a:stretch>
            <a:fillRect/>
          </a:stretch>
        </p:blipFill>
        <p:spPr>
          <a:xfrm>
            <a:off x="586954" y="2554031"/>
            <a:ext cx="3184588" cy="1774142"/>
          </a:xfrm>
          <a:prstGeom prst="rect">
            <a:avLst/>
          </a:prstGeom>
        </p:spPr>
      </p:pic>
      <p:pic>
        <p:nvPicPr>
          <p:cNvPr id="1026" name="Picture 2">
            <a:extLst>
              <a:ext uri="{FF2B5EF4-FFF2-40B4-BE49-F238E27FC236}">
                <a16:creationId xmlns:a16="http://schemas.microsoft.com/office/drawing/2014/main" id="{ECE26462-4992-8D55-B61A-46146757D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260" y="2543839"/>
            <a:ext cx="2494612" cy="35625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86F463-1E29-9736-F176-64AE0AC88654}"/>
              </a:ext>
            </a:extLst>
          </p:cNvPr>
          <p:cNvPicPr>
            <a:picLocks noChangeAspect="1"/>
          </p:cNvPicPr>
          <p:nvPr/>
        </p:nvPicPr>
        <p:blipFill>
          <a:blip r:embed="rId5"/>
          <a:stretch>
            <a:fillRect/>
          </a:stretch>
        </p:blipFill>
        <p:spPr>
          <a:xfrm>
            <a:off x="4504933" y="2554031"/>
            <a:ext cx="3182133" cy="2693119"/>
          </a:xfrm>
          <a:prstGeom prst="rect">
            <a:avLst/>
          </a:prstGeom>
        </p:spPr>
      </p:pic>
    </p:spTree>
    <p:extLst>
      <p:ext uri="{BB962C8B-B14F-4D97-AF65-F5344CB8AC3E}">
        <p14:creationId xmlns:p14="http://schemas.microsoft.com/office/powerpoint/2010/main" val="8559465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9011-8929-66DE-65FC-D3F15963D36D}"/>
              </a:ext>
            </a:extLst>
          </p:cNvPr>
          <p:cNvSpPr>
            <a:spLocks noGrp="1"/>
          </p:cNvSpPr>
          <p:nvPr>
            <p:ph type="title"/>
          </p:nvPr>
        </p:nvSpPr>
        <p:spPr/>
        <p:txBody>
          <a:bodyPr>
            <a:normAutofit/>
          </a:bodyPr>
          <a:lstStyle/>
          <a:p>
            <a:pPr algn="ctr"/>
            <a:r>
              <a:rPr lang="en-US" dirty="0">
                <a:latin typeface="Segoe UI Variable Display Semib" pitchFamily="2" charset="0"/>
              </a:rPr>
              <a:t>Spark engagement  |  Scale vision  |  Clarify objectives</a:t>
            </a:r>
          </a:p>
        </p:txBody>
      </p:sp>
      <p:pic>
        <p:nvPicPr>
          <p:cNvPr id="5" name="Picture 4">
            <a:extLst>
              <a:ext uri="{FF2B5EF4-FFF2-40B4-BE49-F238E27FC236}">
                <a16:creationId xmlns:a16="http://schemas.microsoft.com/office/drawing/2014/main" id="{014D695E-35B6-CBC8-505D-82A19CEA43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b="13968"/>
          <a:stretch/>
        </p:blipFill>
        <p:spPr>
          <a:xfrm>
            <a:off x="14621186" y="-167764"/>
            <a:ext cx="4224106" cy="3379669"/>
          </a:xfrm>
          <a:prstGeom prst="rect">
            <a:avLst/>
          </a:prstGeom>
        </p:spPr>
      </p:pic>
      <p:pic>
        <p:nvPicPr>
          <p:cNvPr id="6" name="Picture 5">
            <a:extLst>
              <a:ext uri="{FF2B5EF4-FFF2-40B4-BE49-F238E27FC236}">
                <a16:creationId xmlns:a16="http://schemas.microsoft.com/office/drawing/2014/main" id="{30B26DC3-0450-D4F7-7C5A-AC65B84AC48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r="28342"/>
          <a:stretch/>
        </p:blipFill>
        <p:spPr>
          <a:xfrm>
            <a:off x="14180485" y="2149284"/>
            <a:ext cx="4442749" cy="4766295"/>
          </a:xfrm>
          <a:prstGeom prst="rect">
            <a:avLst/>
          </a:prstGeom>
        </p:spPr>
      </p:pic>
      <p:pic>
        <p:nvPicPr>
          <p:cNvPr id="3" name="Engage Events 250507">
            <a:hlinkClick r:id="" action="ppaction://media"/>
            <a:extLst>
              <a:ext uri="{FF2B5EF4-FFF2-40B4-BE49-F238E27FC236}">
                <a16:creationId xmlns:a16="http://schemas.microsoft.com/office/drawing/2014/main" id="{5F98785B-2901-92B9-AD0B-D1AFE270BC14}"/>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12893" b="13616"/>
          <a:stretch>
            <a:fillRect/>
          </a:stretch>
        </p:blipFill>
        <p:spPr>
          <a:xfrm>
            <a:off x="1712686" y="1457187"/>
            <a:ext cx="8766628" cy="4785454"/>
          </a:xfrm>
          <a:prstGeom prst="rect">
            <a:avLst/>
          </a:prstGeom>
        </p:spPr>
      </p:pic>
    </p:spTree>
    <p:extLst>
      <p:ext uri="{BB962C8B-B14F-4D97-AF65-F5344CB8AC3E}">
        <p14:creationId xmlns:p14="http://schemas.microsoft.com/office/powerpoint/2010/main" val="3922555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0C5F-1F78-3ECF-B4E1-BB5426FC8BE9}"/>
              </a:ext>
            </a:extLst>
          </p:cNvPr>
          <p:cNvSpPr>
            <a:spLocks noGrp="1"/>
          </p:cNvSpPr>
          <p:nvPr>
            <p:ph type="title"/>
          </p:nvPr>
        </p:nvSpPr>
        <p:spPr/>
        <p:txBody>
          <a:bodyPr/>
          <a:lstStyle/>
          <a:p>
            <a:r>
              <a:rPr lang="en-US" dirty="0"/>
              <a:t>Two-way dialogue builds trust</a:t>
            </a:r>
          </a:p>
        </p:txBody>
      </p:sp>
      <p:sp>
        <p:nvSpPr>
          <p:cNvPr id="3" name="Rectangle 2">
            <a:extLst>
              <a:ext uri="{FF2B5EF4-FFF2-40B4-BE49-F238E27FC236}">
                <a16:creationId xmlns:a16="http://schemas.microsoft.com/office/drawing/2014/main" id="{F0ADA006-1AC9-6482-A5A1-83B87EB320C5}"/>
              </a:ext>
            </a:extLst>
          </p:cNvPr>
          <p:cNvSpPr/>
          <p:nvPr/>
        </p:nvSpPr>
        <p:spPr bwMode="auto">
          <a:xfrm>
            <a:off x="423633" y="1884281"/>
            <a:ext cx="5008563" cy="3329214"/>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a:outerShdw blurRad="406400" dist="762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4" name="Rectangle: Rounded Corners 2">
            <a:extLst>
              <a:ext uri="{FF2B5EF4-FFF2-40B4-BE49-F238E27FC236}">
                <a16:creationId xmlns:a16="http://schemas.microsoft.com/office/drawing/2014/main" id="{0647C2AA-B4E2-5F16-A6A0-BDD0FEBD9899}"/>
              </a:ext>
              <a:ext uri="{C183D7F6-B498-43B3-948B-1728B52AA6E4}">
                <adec:decorative xmlns:adec="http://schemas.microsoft.com/office/drawing/2017/decorative" val="1"/>
              </a:ext>
            </a:extLst>
          </p:cNvPr>
          <p:cNvSpPr>
            <a:spLocks/>
          </p:cNvSpPr>
          <p:nvPr/>
        </p:nvSpPr>
        <p:spPr bwMode="auto">
          <a:xfrm>
            <a:off x="5271247" y="1430770"/>
            <a:ext cx="6353229" cy="4236236"/>
          </a:xfrm>
          <a:prstGeom prst="roundRect">
            <a:avLst>
              <a:gd name="adj" fmla="val 2679"/>
            </a:avLst>
          </a:prstGeom>
          <a:solidFill>
            <a:schemeClr val="bg1">
              <a:alpha val="6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EAEAB4B5-3D2E-1CD1-2807-6A69E73C545D}"/>
              </a:ext>
            </a:extLst>
          </p:cNvPr>
          <p:cNvSpPr txBox="1">
            <a:spLocks/>
          </p:cNvSpPr>
          <p:nvPr/>
        </p:nvSpPr>
        <p:spPr>
          <a:xfrm>
            <a:off x="571500" y="6273800"/>
            <a:ext cx="11034713" cy="123111"/>
          </a:xfrm>
          <a:prstGeom prst="rect">
            <a:avLst/>
          </a:prstGeom>
        </p:spPr>
        <p:txBody>
          <a:bodyPr vert="horz" wrap="square" lIns="0" tIns="0" rIns="0" bIns="0" rtlCol="0" anchor="t">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w="3175">
                  <a:noFill/>
                </a:ln>
                <a:solidFill>
                  <a:srgbClr val="000000"/>
                </a:solidFill>
                <a:effectLst/>
                <a:uLnTx/>
                <a:uFillTx/>
                <a:latin typeface="Segoe UI"/>
                <a:ea typeface="+mn-ea"/>
                <a:cs typeface="Segoe UI" pitchFamily="34" charset="0"/>
              </a:rPr>
              <a:t>*Summarizing top positive sentiment verbatims rom the Q: What do you value most from your leader’s comms?</a:t>
            </a:r>
          </a:p>
        </p:txBody>
      </p:sp>
      <p:sp>
        <p:nvSpPr>
          <p:cNvPr id="6" name="Title 1">
            <a:extLst>
              <a:ext uri="{FF2B5EF4-FFF2-40B4-BE49-F238E27FC236}">
                <a16:creationId xmlns:a16="http://schemas.microsoft.com/office/drawing/2014/main" id="{07B45805-6BDF-A716-8BAD-DD2207FB7F2C}"/>
              </a:ext>
            </a:extLst>
          </p:cNvPr>
          <p:cNvSpPr txBox="1">
            <a:spLocks/>
          </p:cNvSpPr>
          <p:nvPr/>
        </p:nvSpPr>
        <p:spPr>
          <a:xfrm>
            <a:off x="1012596" y="2810224"/>
            <a:ext cx="3746501" cy="147732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Leaders who earn </a:t>
            </a:r>
            <a:r>
              <a:rPr kumimoji="0" lang="en-US" sz="3200" b="0" i="0" u="none" strike="noStrike" kern="1200" cap="none" spc="-50" normalizeH="0" baseline="0" noProof="0">
                <a:ln w="3175">
                  <a:noFill/>
                </a:ln>
                <a:solidFill>
                  <a:srgbClr val="C03BC4"/>
                </a:solidFill>
                <a:effectLst/>
                <a:uLnTx/>
                <a:uFillTx/>
                <a:latin typeface="Segoe UI Semibold"/>
                <a:ea typeface="+mn-ea"/>
                <a:cs typeface="Segoe UI" pitchFamily="34" charset="0"/>
              </a:rPr>
              <a:t>trust</a:t>
            </a: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 and </a:t>
            </a:r>
            <a:r>
              <a:rPr kumimoji="0" lang="en-US" sz="3200" b="0" i="0" u="none" strike="noStrike" kern="1200" cap="none" spc="-50" normalizeH="0" baseline="0" noProof="0">
                <a:ln w="3175">
                  <a:noFill/>
                </a:ln>
                <a:solidFill>
                  <a:srgbClr val="C03BC4"/>
                </a:solidFill>
                <a:effectLst/>
                <a:uLnTx/>
                <a:uFillTx/>
                <a:latin typeface="Segoe UI Semibold"/>
                <a:ea typeface="+mn-ea"/>
                <a:cs typeface="Segoe UI" pitchFamily="34" charset="0"/>
              </a:rPr>
              <a:t>confidence</a:t>
            </a: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 in their leadership</a:t>
            </a:r>
            <a:r>
              <a:rPr kumimoji="0" lang="en-US" sz="3200" b="0" i="0" u="none" strike="noStrike" kern="1200" cap="none" spc="-50" normalizeH="0" baseline="0" noProof="0">
                <a:ln w="3175">
                  <a:noFill/>
                </a:ln>
                <a:solidFill>
                  <a:srgbClr val="C03BC4"/>
                </a:solidFill>
                <a:effectLst/>
                <a:uLnTx/>
                <a:uFillTx/>
                <a:latin typeface="Segoe UI Semibold"/>
                <a:ea typeface="+mn-ea"/>
                <a:cs typeface="Segoe UI" pitchFamily="34" charset="0"/>
              </a:rPr>
              <a:t> </a:t>
            </a:r>
          </a:p>
        </p:txBody>
      </p:sp>
      <p:sp>
        <p:nvSpPr>
          <p:cNvPr id="7" name="Graphic 44">
            <a:extLst>
              <a:ext uri="{FF2B5EF4-FFF2-40B4-BE49-F238E27FC236}">
                <a16:creationId xmlns:a16="http://schemas.microsoft.com/office/drawing/2014/main" id="{8DE7D38F-37AF-ECEB-76E0-C4807FB7AA39}"/>
              </a:ext>
            </a:extLst>
          </p:cNvPr>
          <p:cNvSpPr/>
          <p:nvPr/>
        </p:nvSpPr>
        <p:spPr>
          <a:xfrm>
            <a:off x="11069762" y="1571848"/>
            <a:ext cx="409575" cy="3954079"/>
          </a:xfrm>
          <a:custGeom>
            <a:avLst/>
            <a:gdLst>
              <a:gd name="connsiteX0" fmla="*/ -1164 w 409575"/>
              <a:gd name="connsiteY0" fmla="*/ 3927072 h 3954079"/>
              <a:gd name="connsiteX1" fmla="*/ -1164 w 409575"/>
              <a:gd name="connsiteY1" fmla="*/ 185595 h 3954079"/>
              <a:gd name="connsiteX2" fmla="*/ 19601 w 409575"/>
              <a:gd name="connsiteY2" fmla="*/ 141770 h 3954079"/>
              <a:gd name="connsiteX3" fmla="*/ 185526 w 409575"/>
              <a:gd name="connsiteY3" fmla="*/ 6277 h 3954079"/>
              <a:gd name="connsiteX4" fmla="*/ 221721 w 409575"/>
              <a:gd name="connsiteY4" fmla="*/ 6277 h 3954079"/>
              <a:gd name="connsiteX5" fmla="*/ 387646 w 409575"/>
              <a:gd name="connsiteY5" fmla="*/ 141770 h 3954079"/>
              <a:gd name="connsiteX6" fmla="*/ 408411 w 409575"/>
              <a:gd name="connsiteY6" fmla="*/ 185595 h 3954079"/>
              <a:gd name="connsiteX7" fmla="*/ 408411 w 409575"/>
              <a:gd name="connsiteY7" fmla="*/ 3927072 h 3954079"/>
              <a:gd name="connsiteX8" fmla="*/ 381551 w 409575"/>
              <a:gd name="connsiteY8" fmla="*/ 3953913 h 3954079"/>
              <a:gd name="connsiteX9" fmla="*/ 25696 w 409575"/>
              <a:gd name="connsiteY9" fmla="*/ 3953913 h 3954079"/>
              <a:gd name="connsiteX10" fmla="*/ -1164 w 409575"/>
              <a:gd name="connsiteY10" fmla="*/ 3927072 h 395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954079">
                <a:moveTo>
                  <a:pt x="-1164" y="3927072"/>
                </a:moveTo>
                <a:lnTo>
                  <a:pt x="-1164" y="185595"/>
                </a:lnTo>
                <a:cubicBezTo>
                  <a:pt x="-1164" y="168611"/>
                  <a:pt x="6456" y="152524"/>
                  <a:pt x="19601" y="141770"/>
                </a:cubicBezTo>
                <a:lnTo>
                  <a:pt x="185526" y="6277"/>
                </a:lnTo>
                <a:cubicBezTo>
                  <a:pt x="196098" y="-2315"/>
                  <a:pt x="211149" y="-2315"/>
                  <a:pt x="221721" y="6277"/>
                </a:cubicBezTo>
                <a:lnTo>
                  <a:pt x="387646" y="141770"/>
                </a:lnTo>
                <a:cubicBezTo>
                  <a:pt x="400791" y="152524"/>
                  <a:pt x="408411" y="168611"/>
                  <a:pt x="408411" y="185595"/>
                </a:cubicBezTo>
                <a:lnTo>
                  <a:pt x="408411" y="3927072"/>
                </a:lnTo>
                <a:cubicBezTo>
                  <a:pt x="408411" y="3941892"/>
                  <a:pt x="396409" y="3953913"/>
                  <a:pt x="381551" y="3953913"/>
                </a:cubicBezTo>
                <a:lnTo>
                  <a:pt x="25696" y="3953913"/>
                </a:lnTo>
                <a:cubicBezTo>
                  <a:pt x="10838" y="3953913"/>
                  <a:pt x="-1164" y="3941892"/>
                  <a:pt x="-1164" y="3927072"/>
                </a:cubicBezTo>
                <a:close/>
              </a:path>
            </a:pathLst>
          </a:custGeom>
          <a:gradFill flip="none" rotWithShape="1">
            <a:gsLst>
              <a:gs pos="100000">
                <a:srgbClr val="8661C5"/>
              </a:gs>
              <a:gs pos="0">
                <a:srgbClr val="0078D4"/>
              </a:gs>
            </a:gsLst>
            <a:lin ang="16200000" scaled="1"/>
            <a:tileRect/>
          </a:gradFill>
          <a:effectLst>
            <a:outerShdw blurRad="63500" dist="38100" algn="l" rotWithShape="0">
              <a:prstClr val="black">
                <a:alpha val="20000"/>
              </a:prstClr>
            </a:outerShdw>
          </a:effectLst>
        </p:spPr>
        <p:txBody>
          <a:bodyPr vert="vert270"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Light" panose="020B0502040204020203" pitchFamily="34" charset="0"/>
              </a:rPr>
              <a:t>IMPORTANCE</a:t>
            </a:r>
          </a:p>
        </p:txBody>
      </p:sp>
      <p:cxnSp>
        <p:nvCxnSpPr>
          <p:cNvPr id="8" name="Straight Connector 7">
            <a:extLst>
              <a:ext uri="{FF2B5EF4-FFF2-40B4-BE49-F238E27FC236}">
                <a16:creationId xmlns:a16="http://schemas.microsoft.com/office/drawing/2014/main" id="{1E9CA0B0-6EF4-EF6E-F98A-37FAA2F19494}"/>
              </a:ext>
            </a:extLst>
          </p:cNvPr>
          <p:cNvCxnSpPr>
            <a:cxnSpLocks/>
          </p:cNvCxnSpPr>
          <p:nvPr/>
        </p:nvCxnSpPr>
        <p:spPr>
          <a:xfrm>
            <a:off x="6343252" y="2467245"/>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A8B8EF-8A43-0B75-39C6-5D2C43BAA5CE}"/>
              </a:ext>
            </a:extLst>
          </p:cNvPr>
          <p:cNvCxnSpPr>
            <a:cxnSpLocks/>
          </p:cNvCxnSpPr>
          <p:nvPr/>
        </p:nvCxnSpPr>
        <p:spPr>
          <a:xfrm>
            <a:off x="6343252" y="3487496"/>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C127A0-6405-F350-B32D-0C4DBB1ABC62}"/>
              </a:ext>
            </a:extLst>
          </p:cNvPr>
          <p:cNvCxnSpPr>
            <a:cxnSpLocks/>
          </p:cNvCxnSpPr>
          <p:nvPr/>
        </p:nvCxnSpPr>
        <p:spPr>
          <a:xfrm>
            <a:off x="6343252" y="4554209"/>
            <a:ext cx="458137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6DB4F5-AC07-0CCF-99C5-18282F064B2A}"/>
              </a:ext>
            </a:extLst>
          </p:cNvPr>
          <p:cNvSpPr txBox="1">
            <a:spLocks/>
          </p:cNvSpPr>
          <p:nvPr/>
        </p:nvSpPr>
        <p:spPr>
          <a:xfrm>
            <a:off x="6343252" y="1803231"/>
            <a:ext cx="4581370"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Communicate authentically</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B3C9844F-F8CF-42B6-CED8-8C39DEA7E62D}"/>
              </a:ext>
              <a:ext uri="{C183D7F6-B498-43B3-948B-1728B52AA6E4}">
                <adec:decorative xmlns:adec="http://schemas.microsoft.com/office/drawing/2017/decorative" val="1"/>
              </a:ext>
            </a:extLst>
          </p:cNvPr>
          <p:cNvSpPr/>
          <p:nvPr/>
        </p:nvSpPr>
        <p:spPr bwMode="auto">
          <a:xfrm>
            <a:off x="5552216" y="1672574"/>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9D462A72-7F55-7B9F-EB72-2FCF7967A7C9}"/>
              </a:ext>
            </a:extLst>
          </p:cNvPr>
          <p:cNvSpPr txBox="1">
            <a:spLocks/>
          </p:cNvSpPr>
          <p:nvPr/>
        </p:nvSpPr>
        <p:spPr>
          <a:xfrm>
            <a:off x="6343252" y="2823482"/>
            <a:ext cx="4581371"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Address topics in a timely manner</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Oval 13">
            <a:extLst>
              <a:ext uri="{FF2B5EF4-FFF2-40B4-BE49-F238E27FC236}">
                <a16:creationId xmlns:a16="http://schemas.microsoft.com/office/drawing/2014/main" id="{694D8F3D-8258-EC77-D73F-F5F81550FE43}"/>
              </a:ext>
              <a:ext uri="{C183D7F6-B498-43B3-948B-1728B52AA6E4}">
                <adec:decorative xmlns:adec="http://schemas.microsoft.com/office/drawing/2017/decorative" val="1"/>
              </a:ext>
            </a:extLst>
          </p:cNvPr>
          <p:cNvSpPr/>
          <p:nvPr/>
        </p:nvSpPr>
        <p:spPr bwMode="auto">
          <a:xfrm>
            <a:off x="5552216" y="2692825"/>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2D256765-7326-6683-5685-9E2B60297840}"/>
              </a:ext>
            </a:extLst>
          </p:cNvPr>
          <p:cNvSpPr txBox="1">
            <a:spLocks/>
          </p:cNvSpPr>
          <p:nvPr/>
        </p:nvSpPr>
        <p:spPr>
          <a:xfrm>
            <a:off x="6343252" y="3713076"/>
            <a:ext cx="4581371" cy="615553"/>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Foster an environment of open communication</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Oval 15">
            <a:extLst>
              <a:ext uri="{FF2B5EF4-FFF2-40B4-BE49-F238E27FC236}">
                <a16:creationId xmlns:a16="http://schemas.microsoft.com/office/drawing/2014/main" id="{34D3CB0B-58D2-3D15-268F-899F0B9DBCDA}"/>
              </a:ext>
              <a:ext uri="{C183D7F6-B498-43B3-948B-1728B52AA6E4}">
                <adec:decorative xmlns:adec="http://schemas.microsoft.com/office/drawing/2017/decorative" val="1"/>
              </a:ext>
            </a:extLst>
          </p:cNvPr>
          <p:cNvSpPr/>
          <p:nvPr/>
        </p:nvSpPr>
        <p:spPr bwMode="auto">
          <a:xfrm>
            <a:off x="5552216" y="3736307"/>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947790A0-B472-05AD-8559-8D72698227C8}"/>
              </a:ext>
            </a:extLst>
          </p:cNvPr>
          <p:cNvSpPr txBox="1">
            <a:spLocks/>
          </p:cNvSpPr>
          <p:nvPr/>
        </p:nvSpPr>
        <p:spPr>
          <a:xfrm>
            <a:off x="6343252" y="4933680"/>
            <a:ext cx="4581370" cy="307777"/>
          </a:xfrm>
          <a:prstGeom prst="rect">
            <a:avLst/>
          </a:prstGeom>
          <a:noFill/>
        </p:spPr>
        <p:txBody>
          <a:bodyPr wrap="square" lIns="0" tIns="0" rIns="0" bIns="0"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Listening to what employees care about</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Oval 17">
            <a:extLst>
              <a:ext uri="{FF2B5EF4-FFF2-40B4-BE49-F238E27FC236}">
                <a16:creationId xmlns:a16="http://schemas.microsoft.com/office/drawing/2014/main" id="{84AFD87C-2DC8-7010-C220-9987D551D668}"/>
              </a:ext>
              <a:ext uri="{C183D7F6-B498-43B3-948B-1728B52AA6E4}">
                <adec:decorative xmlns:adec="http://schemas.microsoft.com/office/drawing/2017/decorative" val="1"/>
              </a:ext>
            </a:extLst>
          </p:cNvPr>
          <p:cNvSpPr/>
          <p:nvPr/>
        </p:nvSpPr>
        <p:spPr bwMode="auto">
          <a:xfrm>
            <a:off x="5552216" y="4803023"/>
            <a:ext cx="569091" cy="569091"/>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9" name="Graphic 13">
            <a:extLst>
              <a:ext uri="{FF2B5EF4-FFF2-40B4-BE49-F238E27FC236}">
                <a16:creationId xmlns:a16="http://schemas.microsoft.com/office/drawing/2014/main" id="{069187D9-6791-4E42-F2B9-F15BE4D9B982}"/>
              </a:ext>
            </a:extLst>
          </p:cNvPr>
          <p:cNvSpPr/>
          <p:nvPr/>
        </p:nvSpPr>
        <p:spPr>
          <a:xfrm>
            <a:off x="5668510" y="1806147"/>
            <a:ext cx="336503" cy="301945"/>
          </a:xfrm>
          <a:custGeom>
            <a:avLst/>
            <a:gdLst>
              <a:gd name="connsiteX0" fmla="*/ 126810 w 336503"/>
              <a:gd name="connsiteY0" fmla="*/ 0 h 301945"/>
              <a:gd name="connsiteX1" fmla="*/ 986 w 336503"/>
              <a:gd name="connsiteY1" fmla="*/ 125748 h 301945"/>
              <a:gd name="connsiteX2" fmla="*/ 12797 w 336503"/>
              <a:gd name="connsiteY2" fmla="*/ 179002 h 301945"/>
              <a:gd name="connsiteX3" fmla="*/ 655 w 336503"/>
              <a:gd name="connsiteY3" fmla="*/ 226667 h 301945"/>
              <a:gd name="connsiteX4" fmla="*/ 15791 w 336503"/>
              <a:gd name="connsiteY4" fmla="*/ 252160 h 301945"/>
              <a:gd name="connsiteX5" fmla="*/ 25879 w 336503"/>
              <a:gd name="connsiteY5" fmla="*/ 252227 h 301945"/>
              <a:gd name="connsiteX6" fmla="*/ 75019 w 336503"/>
              <a:gd name="connsiteY6" fmla="*/ 240453 h 301945"/>
              <a:gd name="connsiteX7" fmla="*/ 241394 w 336503"/>
              <a:gd name="connsiteY7" fmla="*/ 177494 h 301945"/>
              <a:gd name="connsiteX8" fmla="*/ 178436 w 336503"/>
              <a:gd name="connsiteY8" fmla="*/ 11120 h 301945"/>
              <a:gd name="connsiteX9" fmla="*/ 126793 w 336503"/>
              <a:gd name="connsiteY9" fmla="*/ 0 h 301945"/>
              <a:gd name="connsiteX10" fmla="*/ 26181 w 336503"/>
              <a:gd name="connsiteY10" fmla="*/ 125786 h 301945"/>
              <a:gd name="connsiteX11" fmla="*/ 126840 w 336503"/>
              <a:gd name="connsiteY11" fmla="*/ 25188 h 301945"/>
              <a:gd name="connsiteX12" fmla="*/ 227439 w 336503"/>
              <a:gd name="connsiteY12" fmla="*/ 125847 h 301945"/>
              <a:gd name="connsiteX13" fmla="*/ 126779 w 336503"/>
              <a:gd name="connsiteY13" fmla="*/ 226445 h 301945"/>
              <a:gd name="connsiteX14" fmla="*/ 82030 w 336503"/>
              <a:gd name="connsiteY14" fmla="*/ 215933 h 301945"/>
              <a:gd name="connsiteX15" fmla="*/ 77938 w 336503"/>
              <a:gd name="connsiteY15" fmla="*/ 213904 h 301945"/>
              <a:gd name="connsiteX16" fmla="*/ 73510 w 336503"/>
              <a:gd name="connsiteY16" fmla="*/ 214960 h 301945"/>
              <a:gd name="connsiteX17" fmla="*/ 26751 w 336503"/>
              <a:gd name="connsiteY17" fmla="*/ 226147 h 301945"/>
              <a:gd name="connsiteX18" fmla="*/ 38323 w 336503"/>
              <a:gd name="connsiteY18" fmla="*/ 180730 h 301945"/>
              <a:gd name="connsiteX19" fmla="*/ 39497 w 336503"/>
              <a:gd name="connsiteY19" fmla="*/ 176101 h 301945"/>
              <a:gd name="connsiteX20" fmla="*/ 37317 w 336503"/>
              <a:gd name="connsiteY20" fmla="*/ 171858 h 301945"/>
              <a:gd name="connsiteX21" fmla="*/ 26181 w 336503"/>
              <a:gd name="connsiteY21" fmla="*/ 125786 h 301945"/>
              <a:gd name="connsiteX22" fmla="*/ 210667 w 336503"/>
              <a:gd name="connsiteY22" fmla="*/ 301887 h 301945"/>
              <a:gd name="connsiteX23" fmla="*/ 125133 w 336503"/>
              <a:gd name="connsiteY23" fmla="*/ 268344 h 301945"/>
              <a:gd name="connsiteX24" fmla="*/ 126810 w 336503"/>
              <a:gd name="connsiteY24" fmla="*/ 268344 h 301945"/>
              <a:gd name="connsiteX25" fmla="*/ 161695 w 336503"/>
              <a:gd name="connsiteY25" fmla="*/ 264034 h 301945"/>
              <a:gd name="connsiteX26" fmla="*/ 210667 w 336503"/>
              <a:gd name="connsiteY26" fmla="*/ 276730 h 301945"/>
              <a:gd name="connsiteX27" fmla="*/ 255447 w 336503"/>
              <a:gd name="connsiteY27" fmla="*/ 266248 h 301945"/>
              <a:gd name="connsiteX28" fmla="*/ 259523 w 336503"/>
              <a:gd name="connsiteY28" fmla="*/ 264218 h 301945"/>
              <a:gd name="connsiteX29" fmla="*/ 263950 w 336503"/>
              <a:gd name="connsiteY29" fmla="*/ 265275 h 301945"/>
              <a:gd name="connsiteX30" fmla="*/ 309904 w 336503"/>
              <a:gd name="connsiteY30" fmla="*/ 275505 h 301945"/>
              <a:gd name="connsiteX31" fmla="*/ 299137 w 336503"/>
              <a:gd name="connsiteY31" fmla="*/ 231044 h 301945"/>
              <a:gd name="connsiteX32" fmla="*/ 297963 w 336503"/>
              <a:gd name="connsiteY32" fmla="*/ 226415 h 301945"/>
              <a:gd name="connsiteX33" fmla="*/ 300143 w 336503"/>
              <a:gd name="connsiteY33" fmla="*/ 222172 h 301945"/>
              <a:gd name="connsiteX34" fmla="*/ 311296 w 336503"/>
              <a:gd name="connsiteY34" fmla="*/ 176101 h 301945"/>
              <a:gd name="connsiteX35" fmla="*/ 265225 w 336503"/>
              <a:gd name="connsiteY35" fmla="*/ 91539 h 301945"/>
              <a:gd name="connsiteX36" fmla="*/ 251808 w 336503"/>
              <a:gd name="connsiteY36" fmla="*/ 57208 h 301945"/>
              <a:gd name="connsiteX37" fmla="*/ 329542 w 336503"/>
              <a:gd name="connsiteY37" fmla="*/ 217292 h 301945"/>
              <a:gd name="connsiteX38" fmla="*/ 324663 w 336503"/>
              <a:gd name="connsiteY38" fmla="*/ 229334 h 301945"/>
              <a:gd name="connsiteX39" fmla="*/ 335917 w 336503"/>
              <a:gd name="connsiteY39" fmla="*/ 276344 h 301945"/>
              <a:gd name="connsiteX40" fmla="*/ 320336 w 336503"/>
              <a:gd name="connsiteY40" fmla="*/ 301401 h 301945"/>
              <a:gd name="connsiteX41" fmla="*/ 311313 w 336503"/>
              <a:gd name="connsiteY41" fmla="*/ 301501 h 301945"/>
              <a:gd name="connsiteX42" fmla="*/ 262458 w 336503"/>
              <a:gd name="connsiteY42" fmla="*/ 290768 h 301945"/>
              <a:gd name="connsiteX43" fmla="*/ 210667 w 336503"/>
              <a:gd name="connsiteY43" fmla="*/ 301887 h 30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6503" h="301945">
                <a:moveTo>
                  <a:pt x="126810" y="0"/>
                </a:moveTo>
                <a:cubicBezTo>
                  <a:pt x="57340" y="-21"/>
                  <a:pt x="1007" y="56278"/>
                  <a:pt x="986" y="125748"/>
                </a:cubicBezTo>
                <a:cubicBezTo>
                  <a:pt x="980" y="144149"/>
                  <a:pt x="5012" y="162328"/>
                  <a:pt x="12797" y="179002"/>
                </a:cubicBezTo>
                <a:lnTo>
                  <a:pt x="655" y="226667"/>
                </a:lnTo>
                <a:cubicBezTo>
                  <a:pt x="-2205" y="237887"/>
                  <a:pt x="4571" y="249300"/>
                  <a:pt x="15791" y="252160"/>
                </a:cubicBezTo>
                <a:cubicBezTo>
                  <a:pt x="19098" y="253003"/>
                  <a:pt x="22561" y="253027"/>
                  <a:pt x="25879" y="252227"/>
                </a:cubicBezTo>
                <a:cubicBezTo>
                  <a:pt x="38458" y="249208"/>
                  <a:pt x="57795" y="244562"/>
                  <a:pt x="75019" y="240453"/>
                </a:cubicBezTo>
                <a:cubicBezTo>
                  <a:pt x="138349" y="269010"/>
                  <a:pt x="212836" y="240824"/>
                  <a:pt x="241394" y="177494"/>
                </a:cubicBezTo>
                <a:cubicBezTo>
                  <a:pt x="269951" y="114165"/>
                  <a:pt x="241763" y="39677"/>
                  <a:pt x="178436" y="11120"/>
                </a:cubicBezTo>
                <a:cubicBezTo>
                  <a:pt x="162203" y="3799"/>
                  <a:pt x="144599" y="9"/>
                  <a:pt x="126793" y="0"/>
                </a:cubicBezTo>
                <a:close/>
                <a:moveTo>
                  <a:pt x="26181" y="125786"/>
                </a:moveTo>
                <a:cubicBezTo>
                  <a:pt x="26198" y="70210"/>
                  <a:pt x="71264" y="25171"/>
                  <a:pt x="126840" y="25188"/>
                </a:cubicBezTo>
                <a:cubicBezTo>
                  <a:pt x="182416" y="25205"/>
                  <a:pt x="227456" y="70271"/>
                  <a:pt x="227439" y="125847"/>
                </a:cubicBezTo>
                <a:cubicBezTo>
                  <a:pt x="227422" y="181422"/>
                  <a:pt x="182355" y="226462"/>
                  <a:pt x="126779" y="226445"/>
                </a:cubicBezTo>
                <a:cubicBezTo>
                  <a:pt x="111252" y="226440"/>
                  <a:pt x="95936" y="222843"/>
                  <a:pt x="82030" y="215933"/>
                </a:cubicBezTo>
                <a:lnTo>
                  <a:pt x="77938" y="213904"/>
                </a:lnTo>
                <a:lnTo>
                  <a:pt x="73510" y="214960"/>
                </a:lnTo>
                <a:cubicBezTo>
                  <a:pt x="58030" y="218650"/>
                  <a:pt x="40135" y="222927"/>
                  <a:pt x="26751" y="226147"/>
                </a:cubicBezTo>
                <a:lnTo>
                  <a:pt x="38323" y="180730"/>
                </a:lnTo>
                <a:lnTo>
                  <a:pt x="39497" y="176101"/>
                </a:lnTo>
                <a:lnTo>
                  <a:pt x="37317" y="171858"/>
                </a:lnTo>
                <a:cubicBezTo>
                  <a:pt x="29972" y="157614"/>
                  <a:pt x="26153" y="141813"/>
                  <a:pt x="26181" y="125786"/>
                </a:cubicBezTo>
                <a:close/>
                <a:moveTo>
                  <a:pt x="210667" y="301887"/>
                </a:moveTo>
                <a:cubicBezTo>
                  <a:pt x="177628" y="301887"/>
                  <a:pt x="147573" y="289157"/>
                  <a:pt x="125133" y="268344"/>
                </a:cubicBezTo>
                <a:lnTo>
                  <a:pt x="126810" y="268344"/>
                </a:lnTo>
                <a:cubicBezTo>
                  <a:pt x="138852" y="268344"/>
                  <a:pt x="150542" y="266851"/>
                  <a:pt x="161695" y="264034"/>
                </a:cubicBezTo>
                <a:cubicBezTo>
                  <a:pt x="176202" y="272118"/>
                  <a:pt x="192890" y="276730"/>
                  <a:pt x="210667" y="276730"/>
                </a:cubicBezTo>
                <a:cubicBezTo>
                  <a:pt x="226768" y="276730"/>
                  <a:pt x="241963" y="272956"/>
                  <a:pt x="255447" y="266248"/>
                </a:cubicBezTo>
                <a:lnTo>
                  <a:pt x="259523" y="264218"/>
                </a:lnTo>
                <a:lnTo>
                  <a:pt x="263950" y="265275"/>
                </a:lnTo>
                <a:cubicBezTo>
                  <a:pt x="279414" y="268965"/>
                  <a:pt x="296923" y="272738"/>
                  <a:pt x="309904" y="275505"/>
                </a:cubicBezTo>
                <a:cubicBezTo>
                  <a:pt x="306969" y="262910"/>
                  <a:pt x="302961" y="246055"/>
                  <a:pt x="299137" y="231044"/>
                </a:cubicBezTo>
                <a:lnTo>
                  <a:pt x="297963" y="226415"/>
                </a:lnTo>
                <a:lnTo>
                  <a:pt x="300143" y="222172"/>
                </a:lnTo>
                <a:cubicBezTo>
                  <a:pt x="307494" y="207928"/>
                  <a:pt x="311320" y="192129"/>
                  <a:pt x="311296" y="176101"/>
                </a:cubicBezTo>
                <a:cubicBezTo>
                  <a:pt x="311315" y="141914"/>
                  <a:pt x="293960" y="110061"/>
                  <a:pt x="265225" y="91539"/>
                </a:cubicBezTo>
                <a:cubicBezTo>
                  <a:pt x="262268" y="79559"/>
                  <a:pt x="257757" y="68018"/>
                  <a:pt x="251808" y="57208"/>
                </a:cubicBezTo>
                <a:cubicBezTo>
                  <a:pt x="317480" y="79948"/>
                  <a:pt x="352283" y="151619"/>
                  <a:pt x="329542" y="217292"/>
                </a:cubicBezTo>
                <a:cubicBezTo>
                  <a:pt x="328125" y="221387"/>
                  <a:pt x="326496" y="225406"/>
                  <a:pt x="324663" y="229334"/>
                </a:cubicBezTo>
                <a:cubicBezTo>
                  <a:pt x="328906" y="246239"/>
                  <a:pt x="333200" y="264554"/>
                  <a:pt x="335917" y="276344"/>
                </a:cubicBezTo>
                <a:cubicBezTo>
                  <a:pt x="338533" y="287566"/>
                  <a:pt x="331558" y="298784"/>
                  <a:pt x="320336" y="301401"/>
                </a:cubicBezTo>
                <a:cubicBezTo>
                  <a:pt x="317373" y="302092"/>
                  <a:pt x="314292" y="302127"/>
                  <a:pt x="311313" y="301501"/>
                </a:cubicBezTo>
                <a:cubicBezTo>
                  <a:pt x="294988" y="298107"/>
                  <a:pt x="278703" y="294528"/>
                  <a:pt x="262458" y="290768"/>
                </a:cubicBezTo>
                <a:cubicBezTo>
                  <a:pt x="246183" y="298120"/>
                  <a:pt x="228526" y="301911"/>
                  <a:pt x="210667" y="301887"/>
                </a:cubicBezTo>
                <a:close/>
              </a:path>
            </a:pathLst>
          </a:custGeom>
          <a:solidFill>
            <a:schemeClr val="bg1"/>
          </a:soli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6">
            <a:extLst>
              <a:ext uri="{FF2B5EF4-FFF2-40B4-BE49-F238E27FC236}">
                <a16:creationId xmlns:a16="http://schemas.microsoft.com/office/drawing/2014/main" id="{54A09FFE-8C6A-8C7C-28F8-2EFC1408980F}"/>
              </a:ext>
            </a:extLst>
          </p:cNvPr>
          <p:cNvSpPr/>
          <p:nvPr/>
        </p:nvSpPr>
        <p:spPr>
          <a:xfrm>
            <a:off x="5675839" y="2816448"/>
            <a:ext cx="321845" cy="32184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5878 h 190500"/>
              <a:gd name="connsiteX6" fmla="*/ 15878 w 190500"/>
              <a:gd name="connsiteY6" fmla="*/ 95250 h 190500"/>
              <a:gd name="connsiteX7" fmla="*/ 95250 w 190500"/>
              <a:gd name="connsiteY7" fmla="*/ 174622 h 190500"/>
              <a:gd name="connsiteX8" fmla="*/ 174622 w 190500"/>
              <a:gd name="connsiteY8" fmla="*/ 95250 h 190500"/>
              <a:gd name="connsiteX9" fmla="*/ 95250 w 190500"/>
              <a:gd name="connsiteY9" fmla="*/ 15878 h 190500"/>
              <a:gd name="connsiteX10" fmla="*/ 88106 w 190500"/>
              <a:gd name="connsiteY10" fmla="*/ 38100 h 190500"/>
              <a:gd name="connsiteX11" fmla="*/ 95183 w 190500"/>
              <a:gd name="connsiteY11" fmla="*/ 44272 h 190500"/>
              <a:gd name="connsiteX12" fmla="*/ 95250 w 190500"/>
              <a:gd name="connsiteY12" fmla="*/ 45244 h 190500"/>
              <a:gd name="connsiteX13" fmla="*/ 95250 w 190500"/>
              <a:gd name="connsiteY13" fmla="*/ 95250 h 190500"/>
              <a:gd name="connsiteX14" fmla="*/ 126206 w 190500"/>
              <a:gd name="connsiteY14" fmla="*/ 95250 h 190500"/>
              <a:gd name="connsiteX15" fmla="*/ 133348 w 190500"/>
              <a:gd name="connsiteY15" fmla="*/ 102396 h 190500"/>
              <a:gd name="connsiteX16" fmla="*/ 127178 w 190500"/>
              <a:gd name="connsiteY16" fmla="*/ 109471 h 190500"/>
              <a:gd name="connsiteX17" fmla="*/ 126206 w 190500"/>
              <a:gd name="connsiteY17" fmla="*/ 109538 h 190500"/>
              <a:gd name="connsiteX18" fmla="*/ 88106 w 190500"/>
              <a:gd name="connsiteY18" fmla="*/ 109538 h 190500"/>
              <a:gd name="connsiteX19" fmla="*/ 81029 w 190500"/>
              <a:gd name="connsiteY19" fmla="*/ 103365 h 190500"/>
              <a:gd name="connsiteX20" fmla="*/ 80963 w 190500"/>
              <a:gd name="connsiteY20" fmla="*/ 102394 h 190500"/>
              <a:gd name="connsiteX21" fmla="*/ 80963 w 190500"/>
              <a:gd name="connsiteY21" fmla="*/ 45244 h 190500"/>
              <a:gd name="connsiteX22" fmla="*/ 88106 w 190500"/>
              <a:gd name="connsiteY22"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90500">
                <a:moveTo>
                  <a:pt x="95250" y="0"/>
                </a:moveTo>
                <a:cubicBezTo>
                  <a:pt x="147857" y="0"/>
                  <a:pt x="190500" y="42653"/>
                  <a:pt x="190500" y="95250"/>
                </a:cubicBezTo>
                <a:cubicBezTo>
                  <a:pt x="190500" y="147847"/>
                  <a:pt x="147857" y="190500"/>
                  <a:pt x="95250" y="190500"/>
                </a:cubicBezTo>
                <a:cubicBezTo>
                  <a:pt x="42643" y="190500"/>
                  <a:pt x="0" y="147847"/>
                  <a:pt x="0" y="95250"/>
                </a:cubicBezTo>
                <a:cubicBezTo>
                  <a:pt x="0" y="42653"/>
                  <a:pt x="42643" y="0"/>
                  <a:pt x="95250" y="0"/>
                </a:cubicBezTo>
                <a:close/>
                <a:moveTo>
                  <a:pt x="95250" y="15878"/>
                </a:moveTo>
                <a:cubicBezTo>
                  <a:pt x="51483" y="15878"/>
                  <a:pt x="15878" y="51483"/>
                  <a:pt x="15878" y="95250"/>
                </a:cubicBezTo>
                <a:cubicBezTo>
                  <a:pt x="15878" y="139017"/>
                  <a:pt x="51483" y="174622"/>
                  <a:pt x="95250" y="174622"/>
                </a:cubicBezTo>
                <a:cubicBezTo>
                  <a:pt x="139017" y="174622"/>
                  <a:pt x="174622" y="139017"/>
                  <a:pt x="174622" y="95250"/>
                </a:cubicBezTo>
                <a:cubicBezTo>
                  <a:pt x="174622" y="51483"/>
                  <a:pt x="139017" y="15878"/>
                  <a:pt x="95250" y="15878"/>
                </a:cubicBezTo>
                <a:close/>
                <a:moveTo>
                  <a:pt x="88106" y="38100"/>
                </a:moveTo>
                <a:cubicBezTo>
                  <a:pt x="91676" y="38100"/>
                  <a:pt x="94698" y="40736"/>
                  <a:pt x="95183" y="44272"/>
                </a:cubicBezTo>
                <a:lnTo>
                  <a:pt x="95250" y="45244"/>
                </a:lnTo>
                <a:lnTo>
                  <a:pt x="95250" y="95250"/>
                </a:lnTo>
                <a:lnTo>
                  <a:pt x="126206" y="95250"/>
                </a:lnTo>
                <a:cubicBezTo>
                  <a:pt x="130152" y="95251"/>
                  <a:pt x="133349" y="98450"/>
                  <a:pt x="133348" y="102396"/>
                </a:cubicBezTo>
                <a:cubicBezTo>
                  <a:pt x="133347" y="105965"/>
                  <a:pt x="130713" y="108984"/>
                  <a:pt x="127178" y="109471"/>
                </a:cubicBezTo>
                <a:lnTo>
                  <a:pt x="126206" y="109538"/>
                </a:lnTo>
                <a:lnTo>
                  <a:pt x="88106" y="109538"/>
                </a:lnTo>
                <a:cubicBezTo>
                  <a:pt x="84536" y="109538"/>
                  <a:pt x="81515" y="106902"/>
                  <a:pt x="81029" y="103365"/>
                </a:cubicBezTo>
                <a:lnTo>
                  <a:pt x="80963" y="102394"/>
                </a:lnTo>
                <a:lnTo>
                  <a:pt x="80963" y="45244"/>
                </a:lnTo>
                <a:cubicBezTo>
                  <a:pt x="80963" y="41298"/>
                  <a:pt x="84161" y="38100"/>
                  <a:pt x="88106" y="3810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9">
            <a:extLst>
              <a:ext uri="{FF2B5EF4-FFF2-40B4-BE49-F238E27FC236}">
                <a16:creationId xmlns:a16="http://schemas.microsoft.com/office/drawing/2014/main" id="{79D55DE6-C4FB-0F93-1F51-95D5EE9D30B6}"/>
              </a:ext>
            </a:extLst>
          </p:cNvPr>
          <p:cNvSpPr/>
          <p:nvPr/>
        </p:nvSpPr>
        <p:spPr>
          <a:xfrm>
            <a:off x="5678088" y="3870043"/>
            <a:ext cx="317346" cy="301618"/>
          </a:xfrm>
          <a:custGeom>
            <a:avLst/>
            <a:gdLst>
              <a:gd name="connsiteX0" fmla="*/ 83344 w 190500"/>
              <a:gd name="connsiteY0" fmla="*/ 114300 h 181060"/>
              <a:gd name="connsiteX1" fmla="*/ 104775 w 190500"/>
              <a:gd name="connsiteY1" fmla="*/ 135731 h 181060"/>
              <a:gd name="connsiteX2" fmla="*/ 104775 w 190500"/>
              <a:gd name="connsiteY2" fmla="*/ 150038 h 181060"/>
              <a:gd name="connsiteX3" fmla="*/ 104699 w 190500"/>
              <a:gd name="connsiteY3" fmla="*/ 151067 h 181060"/>
              <a:gd name="connsiteX4" fmla="*/ 53026 w 190500"/>
              <a:gd name="connsiteY4" fmla="*/ 181061 h 181060"/>
              <a:gd name="connsiteX5" fmla="*/ 133 w 190500"/>
              <a:gd name="connsiteY5" fmla="*/ 151419 h 181060"/>
              <a:gd name="connsiteX6" fmla="*/ 0 w 190500"/>
              <a:gd name="connsiteY6" fmla="*/ 150019 h 181060"/>
              <a:gd name="connsiteX7" fmla="*/ 0 w 190500"/>
              <a:gd name="connsiteY7" fmla="*/ 135731 h 181060"/>
              <a:gd name="connsiteX8" fmla="*/ 21431 w 190500"/>
              <a:gd name="connsiteY8" fmla="*/ 114300 h 181060"/>
              <a:gd name="connsiteX9" fmla="*/ 83344 w 190500"/>
              <a:gd name="connsiteY9" fmla="*/ 114300 h 181060"/>
              <a:gd name="connsiteX10" fmla="*/ 83344 w 190500"/>
              <a:gd name="connsiteY10" fmla="*/ 128588 h 181060"/>
              <a:gd name="connsiteX11" fmla="*/ 21431 w 190500"/>
              <a:gd name="connsiteY11" fmla="*/ 128588 h 181060"/>
              <a:gd name="connsiteX12" fmla="*/ 14288 w 190500"/>
              <a:gd name="connsiteY12" fmla="*/ 135731 h 181060"/>
              <a:gd name="connsiteX13" fmla="*/ 14288 w 190500"/>
              <a:gd name="connsiteY13" fmla="*/ 149257 h 181060"/>
              <a:gd name="connsiteX14" fmla="*/ 53026 w 190500"/>
              <a:gd name="connsiteY14" fmla="*/ 166773 h 181060"/>
              <a:gd name="connsiteX15" fmla="*/ 90488 w 190500"/>
              <a:gd name="connsiteY15" fmla="*/ 149476 h 181060"/>
              <a:gd name="connsiteX16" fmla="*/ 90488 w 190500"/>
              <a:gd name="connsiteY16" fmla="*/ 135731 h 181060"/>
              <a:gd name="connsiteX17" fmla="*/ 83344 w 190500"/>
              <a:gd name="connsiteY17" fmla="*/ 128588 h 181060"/>
              <a:gd name="connsiteX18" fmla="*/ 52388 w 190500"/>
              <a:gd name="connsiteY18" fmla="*/ 38100 h 181060"/>
              <a:gd name="connsiteX19" fmla="*/ 85725 w 190500"/>
              <a:gd name="connsiteY19" fmla="*/ 71438 h 181060"/>
              <a:gd name="connsiteX20" fmla="*/ 52388 w 190500"/>
              <a:gd name="connsiteY20" fmla="*/ 104775 h 181060"/>
              <a:gd name="connsiteX21" fmla="*/ 19050 w 190500"/>
              <a:gd name="connsiteY21" fmla="*/ 71438 h 181060"/>
              <a:gd name="connsiteX22" fmla="*/ 52388 w 190500"/>
              <a:gd name="connsiteY22" fmla="*/ 38100 h 181060"/>
              <a:gd name="connsiteX23" fmla="*/ 169069 w 190500"/>
              <a:gd name="connsiteY23" fmla="*/ 0 h 181060"/>
              <a:gd name="connsiteX24" fmla="*/ 190500 w 190500"/>
              <a:gd name="connsiteY24" fmla="*/ 21431 h 181060"/>
              <a:gd name="connsiteX25" fmla="*/ 190500 w 190500"/>
              <a:gd name="connsiteY25" fmla="*/ 54769 h 181060"/>
              <a:gd name="connsiteX26" fmla="*/ 169069 w 190500"/>
              <a:gd name="connsiteY26" fmla="*/ 76200 h 181060"/>
              <a:gd name="connsiteX27" fmla="*/ 155210 w 190500"/>
              <a:gd name="connsiteY27" fmla="*/ 76200 h 181060"/>
              <a:gd name="connsiteX28" fmla="*/ 134579 w 190500"/>
              <a:gd name="connsiteY28" fmla="*/ 96593 h 181060"/>
              <a:gd name="connsiteX29" fmla="*/ 117741 w 190500"/>
              <a:gd name="connsiteY29" fmla="*/ 96501 h 181060"/>
              <a:gd name="connsiteX30" fmla="*/ 114300 w 190500"/>
              <a:gd name="connsiteY30" fmla="*/ 88135 h 181060"/>
              <a:gd name="connsiteX31" fmla="*/ 114300 w 190500"/>
              <a:gd name="connsiteY31" fmla="*/ 76067 h 181060"/>
              <a:gd name="connsiteX32" fmla="*/ 95250 w 190500"/>
              <a:gd name="connsiteY32" fmla="*/ 54769 h 181060"/>
              <a:gd name="connsiteX33" fmla="*/ 95250 w 190500"/>
              <a:gd name="connsiteY33" fmla="*/ 21431 h 181060"/>
              <a:gd name="connsiteX34" fmla="*/ 116681 w 190500"/>
              <a:gd name="connsiteY34" fmla="*/ 0 h 181060"/>
              <a:gd name="connsiteX35" fmla="*/ 169069 w 190500"/>
              <a:gd name="connsiteY35" fmla="*/ 0 h 181060"/>
              <a:gd name="connsiteX36" fmla="*/ 52388 w 190500"/>
              <a:gd name="connsiteY36" fmla="*/ 52388 h 181060"/>
              <a:gd name="connsiteX37" fmla="*/ 33338 w 190500"/>
              <a:gd name="connsiteY37" fmla="*/ 71438 h 181060"/>
              <a:gd name="connsiteX38" fmla="*/ 52388 w 190500"/>
              <a:gd name="connsiteY38" fmla="*/ 90488 h 181060"/>
              <a:gd name="connsiteX39" fmla="*/ 71438 w 190500"/>
              <a:gd name="connsiteY39" fmla="*/ 71438 h 181060"/>
              <a:gd name="connsiteX40" fmla="*/ 52388 w 190500"/>
              <a:gd name="connsiteY40" fmla="*/ 52388 h 181060"/>
              <a:gd name="connsiteX41" fmla="*/ 169069 w 190500"/>
              <a:gd name="connsiteY41" fmla="*/ 14288 h 181060"/>
              <a:gd name="connsiteX42" fmla="*/ 116681 w 190500"/>
              <a:gd name="connsiteY42" fmla="*/ 14288 h 181060"/>
              <a:gd name="connsiteX43" fmla="*/ 109538 w 190500"/>
              <a:gd name="connsiteY43" fmla="*/ 21431 h 181060"/>
              <a:gd name="connsiteX44" fmla="*/ 109538 w 190500"/>
              <a:gd name="connsiteY44" fmla="*/ 54769 h 181060"/>
              <a:gd name="connsiteX45" fmla="*/ 116681 w 190500"/>
              <a:gd name="connsiteY45" fmla="*/ 61913 h 181060"/>
              <a:gd name="connsiteX46" fmla="*/ 128578 w 190500"/>
              <a:gd name="connsiteY46" fmla="*/ 61913 h 181060"/>
              <a:gd name="connsiteX47" fmla="*/ 128578 w 190500"/>
              <a:gd name="connsiteY47" fmla="*/ 82429 h 181060"/>
              <a:gd name="connsiteX48" fmla="*/ 149352 w 190500"/>
              <a:gd name="connsiteY48" fmla="*/ 61913 h 181060"/>
              <a:gd name="connsiteX49" fmla="*/ 169078 w 190500"/>
              <a:gd name="connsiteY49" fmla="*/ 61913 h 181060"/>
              <a:gd name="connsiteX50" fmla="*/ 176222 w 190500"/>
              <a:gd name="connsiteY50" fmla="*/ 54769 h 181060"/>
              <a:gd name="connsiteX51" fmla="*/ 176222 w 190500"/>
              <a:gd name="connsiteY51" fmla="*/ 21431 h 181060"/>
              <a:gd name="connsiteX52" fmla="*/ 169078 w 190500"/>
              <a:gd name="connsiteY52" fmla="*/ 14288 h 18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00" h="181060">
                <a:moveTo>
                  <a:pt x="83344" y="114300"/>
                </a:moveTo>
                <a:cubicBezTo>
                  <a:pt x="95180" y="114300"/>
                  <a:pt x="104775" y="123895"/>
                  <a:pt x="104775" y="135731"/>
                </a:cubicBezTo>
                <a:lnTo>
                  <a:pt x="104775" y="150038"/>
                </a:lnTo>
                <a:lnTo>
                  <a:pt x="104699" y="151067"/>
                </a:lnTo>
                <a:cubicBezTo>
                  <a:pt x="101746" y="171326"/>
                  <a:pt x="83553" y="181061"/>
                  <a:pt x="53026" y="181061"/>
                </a:cubicBezTo>
                <a:cubicBezTo>
                  <a:pt x="22612" y="181061"/>
                  <a:pt x="4124" y="171440"/>
                  <a:pt x="133" y="151419"/>
                </a:cubicBezTo>
                <a:lnTo>
                  <a:pt x="0" y="150019"/>
                </a:lnTo>
                <a:lnTo>
                  <a:pt x="0" y="135731"/>
                </a:lnTo>
                <a:cubicBezTo>
                  <a:pt x="0" y="123895"/>
                  <a:pt x="9595" y="114300"/>
                  <a:pt x="21431" y="114300"/>
                </a:cubicBezTo>
                <a:lnTo>
                  <a:pt x="83344" y="114300"/>
                </a:lnTo>
                <a:close/>
                <a:moveTo>
                  <a:pt x="83344" y="128588"/>
                </a:moveTo>
                <a:lnTo>
                  <a:pt x="21431" y="128588"/>
                </a:lnTo>
                <a:cubicBezTo>
                  <a:pt x="17486" y="128588"/>
                  <a:pt x="14288" y="131786"/>
                  <a:pt x="14288" y="135731"/>
                </a:cubicBezTo>
                <a:lnTo>
                  <a:pt x="14288" y="149257"/>
                </a:lnTo>
                <a:cubicBezTo>
                  <a:pt x="16955" y="160687"/>
                  <a:pt x="29051" y="166773"/>
                  <a:pt x="53026" y="166773"/>
                </a:cubicBezTo>
                <a:cubicBezTo>
                  <a:pt x="76991" y="166773"/>
                  <a:pt x="88554" y="160763"/>
                  <a:pt x="90488" y="149476"/>
                </a:cubicBezTo>
                <a:lnTo>
                  <a:pt x="90488" y="135731"/>
                </a:lnTo>
                <a:cubicBezTo>
                  <a:pt x="90488" y="131786"/>
                  <a:pt x="87289" y="128588"/>
                  <a:pt x="83344" y="128588"/>
                </a:cubicBezTo>
                <a:close/>
                <a:moveTo>
                  <a:pt x="52388" y="38100"/>
                </a:moveTo>
                <a:cubicBezTo>
                  <a:pt x="70799" y="38100"/>
                  <a:pt x="85725" y="53026"/>
                  <a:pt x="85725" y="71438"/>
                </a:cubicBezTo>
                <a:cubicBezTo>
                  <a:pt x="85725" y="89849"/>
                  <a:pt x="70799" y="104775"/>
                  <a:pt x="52388" y="104775"/>
                </a:cubicBezTo>
                <a:cubicBezTo>
                  <a:pt x="33976" y="104775"/>
                  <a:pt x="19050" y="89849"/>
                  <a:pt x="19050" y="71438"/>
                </a:cubicBezTo>
                <a:cubicBezTo>
                  <a:pt x="19050" y="53026"/>
                  <a:pt x="33976" y="38100"/>
                  <a:pt x="52388" y="38100"/>
                </a:cubicBezTo>
                <a:close/>
                <a:moveTo>
                  <a:pt x="169069" y="0"/>
                </a:moveTo>
                <a:cubicBezTo>
                  <a:pt x="180905" y="0"/>
                  <a:pt x="190500" y="9595"/>
                  <a:pt x="190500" y="21431"/>
                </a:cubicBezTo>
                <a:lnTo>
                  <a:pt x="190500" y="54769"/>
                </a:lnTo>
                <a:cubicBezTo>
                  <a:pt x="190500" y="66605"/>
                  <a:pt x="180905" y="76200"/>
                  <a:pt x="169069" y="76200"/>
                </a:cubicBezTo>
                <a:lnTo>
                  <a:pt x="155210" y="76200"/>
                </a:lnTo>
                <a:lnTo>
                  <a:pt x="134579" y="96593"/>
                </a:lnTo>
                <a:cubicBezTo>
                  <a:pt x="129904" y="101217"/>
                  <a:pt x="122365" y="101176"/>
                  <a:pt x="117741" y="96501"/>
                </a:cubicBezTo>
                <a:cubicBezTo>
                  <a:pt x="115538" y="94273"/>
                  <a:pt x="114302" y="91268"/>
                  <a:pt x="114300" y="88135"/>
                </a:cubicBezTo>
                <a:lnTo>
                  <a:pt x="114300" y="76067"/>
                </a:lnTo>
                <a:cubicBezTo>
                  <a:pt x="103453" y="74854"/>
                  <a:pt x="95250" y="65683"/>
                  <a:pt x="95250" y="54769"/>
                </a:cubicBezTo>
                <a:lnTo>
                  <a:pt x="95250" y="21431"/>
                </a:lnTo>
                <a:cubicBezTo>
                  <a:pt x="95250" y="9595"/>
                  <a:pt x="104845" y="0"/>
                  <a:pt x="116681" y="0"/>
                </a:cubicBezTo>
                <a:lnTo>
                  <a:pt x="169069" y="0"/>
                </a:lnTo>
                <a:close/>
                <a:moveTo>
                  <a:pt x="52388" y="52388"/>
                </a:moveTo>
                <a:cubicBezTo>
                  <a:pt x="41866" y="52388"/>
                  <a:pt x="33338" y="60916"/>
                  <a:pt x="33338" y="71438"/>
                </a:cubicBezTo>
                <a:cubicBezTo>
                  <a:pt x="33338" y="81959"/>
                  <a:pt x="41866" y="90488"/>
                  <a:pt x="52388" y="90488"/>
                </a:cubicBezTo>
                <a:cubicBezTo>
                  <a:pt x="62909" y="90488"/>
                  <a:pt x="71438" y="81959"/>
                  <a:pt x="71438" y="71438"/>
                </a:cubicBezTo>
                <a:cubicBezTo>
                  <a:pt x="71438" y="60916"/>
                  <a:pt x="62909" y="52388"/>
                  <a:pt x="52388" y="52388"/>
                </a:cubicBezTo>
                <a:close/>
                <a:moveTo>
                  <a:pt x="169069" y="14288"/>
                </a:moveTo>
                <a:lnTo>
                  <a:pt x="116681" y="14288"/>
                </a:lnTo>
                <a:cubicBezTo>
                  <a:pt x="112736" y="14288"/>
                  <a:pt x="109538" y="17486"/>
                  <a:pt x="109538" y="21431"/>
                </a:cubicBezTo>
                <a:lnTo>
                  <a:pt x="109538" y="54769"/>
                </a:lnTo>
                <a:cubicBezTo>
                  <a:pt x="109538" y="58712"/>
                  <a:pt x="112738" y="61913"/>
                  <a:pt x="116681" y="61913"/>
                </a:cubicBezTo>
                <a:lnTo>
                  <a:pt x="128578" y="61913"/>
                </a:lnTo>
                <a:lnTo>
                  <a:pt x="128578" y="82429"/>
                </a:lnTo>
                <a:lnTo>
                  <a:pt x="149352" y="61913"/>
                </a:lnTo>
                <a:lnTo>
                  <a:pt x="169078" y="61913"/>
                </a:lnTo>
                <a:cubicBezTo>
                  <a:pt x="173024" y="61913"/>
                  <a:pt x="176222" y="58714"/>
                  <a:pt x="176222" y="54769"/>
                </a:cubicBezTo>
                <a:lnTo>
                  <a:pt x="176222" y="21431"/>
                </a:lnTo>
                <a:cubicBezTo>
                  <a:pt x="176222" y="17486"/>
                  <a:pt x="173024" y="14288"/>
                  <a:pt x="169078"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Graphic 23">
            <a:extLst>
              <a:ext uri="{FF2B5EF4-FFF2-40B4-BE49-F238E27FC236}">
                <a16:creationId xmlns:a16="http://schemas.microsoft.com/office/drawing/2014/main" id="{875FD64A-5E04-D09F-F378-63F66E04672E}"/>
              </a:ext>
            </a:extLst>
          </p:cNvPr>
          <p:cNvSpPr/>
          <p:nvPr/>
        </p:nvSpPr>
        <p:spPr>
          <a:xfrm>
            <a:off x="5693580" y="4937848"/>
            <a:ext cx="286362" cy="299440"/>
          </a:xfrm>
          <a:custGeom>
            <a:avLst/>
            <a:gdLst>
              <a:gd name="connsiteX0" fmla="*/ 130978 w 197615"/>
              <a:gd name="connsiteY0" fmla="*/ 130443 h 206643"/>
              <a:gd name="connsiteX1" fmla="*/ 152400 w 197615"/>
              <a:gd name="connsiteY1" fmla="*/ 151865 h 206643"/>
              <a:gd name="connsiteX2" fmla="*/ 152400 w 197615"/>
              <a:gd name="connsiteY2" fmla="*/ 157342 h 206643"/>
              <a:gd name="connsiteX3" fmla="*/ 143818 w 197615"/>
              <a:gd name="connsiteY3" fmla="*/ 180573 h 206643"/>
              <a:gd name="connsiteX4" fmla="*/ 76171 w 197615"/>
              <a:gd name="connsiteY4" fmla="*/ 206643 h 206643"/>
              <a:gd name="connsiteX5" fmla="*/ 8563 w 197615"/>
              <a:gd name="connsiteY5" fmla="*/ 180545 h 206643"/>
              <a:gd name="connsiteX6" fmla="*/ 0 w 197615"/>
              <a:gd name="connsiteY6" fmla="*/ 157361 h 206643"/>
              <a:gd name="connsiteX7" fmla="*/ 0 w 197615"/>
              <a:gd name="connsiteY7" fmla="*/ 151856 h 206643"/>
              <a:gd name="connsiteX8" fmla="*/ 21431 w 197615"/>
              <a:gd name="connsiteY8" fmla="*/ 130443 h 206643"/>
              <a:gd name="connsiteX9" fmla="*/ 130978 w 197615"/>
              <a:gd name="connsiteY9" fmla="*/ 130443 h 206643"/>
              <a:gd name="connsiteX10" fmla="*/ 130978 w 197615"/>
              <a:gd name="connsiteY10" fmla="*/ 144731 h 206643"/>
              <a:gd name="connsiteX11" fmla="*/ 21422 w 197615"/>
              <a:gd name="connsiteY11" fmla="*/ 144731 h 206643"/>
              <a:gd name="connsiteX12" fmla="*/ 14288 w 197615"/>
              <a:gd name="connsiteY12" fmla="*/ 151865 h 206643"/>
              <a:gd name="connsiteX13" fmla="*/ 14288 w 197615"/>
              <a:gd name="connsiteY13" fmla="*/ 157371 h 206643"/>
              <a:gd name="connsiteX14" fmla="*/ 19431 w 197615"/>
              <a:gd name="connsiteY14" fmla="*/ 171277 h 206643"/>
              <a:gd name="connsiteX15" fmla="*/ 76171 w 197615"/>
              <a:gd name="connsiteY15" fmla="*/ 192375 h 206643"/>
              <a:gd name="connsiteX16" fmla="*/ 132959 w 197615"/>
              <a:gd name="connsiteY16" fmla="*/ 171287 h 206643"/>
              <a:gd name="connsiteX17" fmla="*/ 138103 w 197615"/>
              <a:gd name="connsiteY17" fmla="*/ 157352 h 206643"/>
              <a:gd name="connsiteX18" fmla="*/ 138103 w 197615"/>
              <a:gd name="connsiteY18" fmla="*/ 151875 h 206643"/>
              <a:gd name="connsiteX19" fmla="*/ 130978 w 197615"/>
              <a:gd name="connsiteY19" fmla="*/ 144740 h 206643"/>
              <a:gd name="connsiteX20" fmla="*/ 171936 w 197615"/>
              <a:gd name="connsiteY20" fmla="*/ 941 h 206643"/>
              <a:gd name="connsiteX21" fmla="*/ 181680 w 197615"/>
              <a:gd name="connsiteY21" fmla="*/ 3599 h 206643"/>
              <a:gd name="connsiteX22" fmla="*/ 197615 w 197615"/>
              <a:gd name="connsiteY22" fmla="*/ 63768 h 206643"/>
              <a:gd name="connsiteX23" fmla="*/ 181575 w 197615"/>
              <a:gd name="connsiteY23" fmla="*/ 124119 h 206643"/>
              <a:gd name="connsiteX24" fmla="*/ 171935 w 197615"/>
              <a:gd name="connsiteY24" fmla="*/ 127141 h 206643"/>
              <a:gd name="connsiteX25" fmla="*/ 168913 w 197615"/>
              <a:gd name="connsiteY25" fmla="*/ 117501 h 206643"/>
              <a:gd name="connsiteX26" fmla="*/ 169193 w 197615"/>
              <a:gd name="connsiteY26" fmla="*/ 117013 h 206643"/>
              <a:gd name="connsiteX27" fmla="*/ 183328 w 197615"/>
              <a:gd name="connsiteY27" fmla="*/ 63768 h 206643"/>
              <a:gd name="connsiteX28" fmla="*/ 169278 w 197615"/>
              <a:gd name="connsiteY28" fmla="*/ 10686 h 206643"/>
              <a:gd name="connsiteX29" fmla="*/ 171936 w 197615"/>
              <a:gd name="connsiteY29" fmla="*/ 941 h 206643"/>
              <a:gd name="connsiteX30" fmla="*/ 76171 w 197615"/>
              <a:gd name="connsiteY30" fmla="*/ 16181 h 206643"/>
              <a:gd name="connsiteX31" fmla="*/ 123796 w 197615"/>
              <a:gd name="connsiteY31" fmla="*/ 63806 h 206643"/>
              <a:gd name="connsiteX32" fmla="*/ 76171 w 197615"/>
              <a:gd name="connsiteY32" fmla="*/ 111431 h 206643"/>
              <a:gd name="connsiteX33" fmla="*/ 28546 w 197615"/>
              <a:gd name="connsiteY33" fmla="*/ 63806 h 206643"/>
              <a:gd name="connsiteX34" fmla="*/ 76171 w 197615"/>
              <a:gd name="connsiteY34" fmla="*/ 16181 h 206643"/>
              <a:gd name="connsiteX35" fmla="*/ 138922 w 197615"/>
              <a:gd name="connsiteY35" fmla="*/ 19953 h 206643"/>
              <a:gd name="connsiteX36" fmla="*/ 148666 w 197615"/>
              <a:gd name="connsiteY36" fmla="*/ 22620 h 206643"/>
              <a:gd name="connsiteX37" fmla="*/ 159515 w 197615"/>
              <a:gd name="connsiteY37" fmla="*/ 63768 h 206643"/>
              <a:gd name="connsiteX38" fmla="*/ 148619 w 197615"/>
              <a:gd name="connsiteY38" fmla="*/ 104993 h 206643"/>
              <a:gd name="connsiteX39" fmla="*/ 138895 w 197615"/>
              <a:gd name="connsiteY39" fmla="*/ 107737 h 206643"/>
              <a:gd name="connsiteX40" fmla="*/ 136151 w 197615"/>
              <a:gd name="connsiteY40" fmla="*/ 98015 h 206643"/>
              <a:gd name="connsiteX41" fmla="*/ 136208 w 197615"/>
              <a:gd name="connsiteY41" fmla="*/ 97916 h 206643"/>
              <a:gd name="connsiteX42" fmla="*/ 145228 w 197615"/>
              <a:gd name="connsiteY42" fmla="*/ 63768 h 206643"/>
              <a:gd name="connsiteX43" fmla="*/ 136246 w 197615"/>
              <a:gd name="connsiteY43" fmla="*/ 29688 h 206643"/>
              <a:gd name="connsiteX44" fmla="*/ 138922 w 197615"/>
              <a:gd name="connsiteY44" fmla="*/ 19953 h 206643"/>
              <a:gd name="connsiteX45" fmla="*/ 76171 w 197615"/>
              <a:gd name="connsiteY45" fmla="*/ 30479 h 206643"/>
              <a:gd name="connsiteX46" fmla="*/ 42834 w 197615"/>
              <a:gd name="connsiteY46" fmla="*/ 63816 h 206643"/>
              <a:gd name="connsiteX47" fmla="*/ 76171 w 197615"/>
              <a:gd name="connsiteY47" fmla="*/ 97154 h 206643"/>
              <a:gd name="connsiteX48" fmla="*/ 109509 w 197615"/>
              <a:gd name="connsiteY48" fmla="*/ 63816 h 206643"/>
              <a:gd name="connsiteX49" fmla="*/ 76171 w 197615"/>
              <a:gd name="connsiteY49" fmla="*/ 30479 h 20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7615" h="206643">
                <a:moveTo>
                  <a:pt x="130978" y="130443"/>
                </a:moveTo>
                <a:cubicBezTo>
                  <a:pt x="142809" y="130443"/>
                  <a:pt x="152400" y="140034"/>
                  <a:pt x="152400" y="151865"/>
                </a:cubicBezTo>
                <a:lnTo>
                  <a:pt x="152400" y="157342"/>
                </a:lnTo>
                <a:cubicBezTo>
                  <a:pt x="152400" y="165867"/>
                  <a:pt x="149352" y="174106"/>
                  <a:pt x="143818" y="180573"/>
                </a:cubicBezTo>
                <a:cubicBezTo>
                  <a:pt x="128864" y="198033"/>
                  <a:pt x="106128" y="206643"/>
                  <a:pt x="76171" y="206643"/>
                </a:cubicBezTo>
                <a:cubicBezTo>
                  <a:pt x="46206" y="206643"/>
                  <a:pt x="23479" y="198023"/>
                  <a:pt x="8563" y="180545"/>
                </a:cubicBezTo>
                <a:cubicBezTo>
                  <a:pt x="3041" y="174082"/>
                  <a:pt x="5" y="165862"/>
                  <a:pt x="0" y="157361"/>
                </a:cubicBezTo>
                <a:lnTo>
                  <a:pt x="0" y="151856"/>
                </a:lnTo>
                <a:cubicBezTo>
                  <a:pt x="5" y="140025"/>
                  <a:pt x="9600" y="130438"/>
                  <a:pt x="21431" y="130443"/>
                </a:cubicBezTo>
                <a:lnTo>
                  <a:pt x="130978" y="130443"/>
                </a:lnTo>
                <a:close/>
                <a:moveTo>
                  <a:pt x="130978" y="144731"/>
                </a:moveTo>
                <a:lnTo>
                  <a:pt x="21422" y="144731"/>
                </a:lnTo>
                <a:cubicBezTo>
                  <a:pt x="17482" y="144731"/>
                  <a:pt x="14288" y="147925"/>
                  <a:pt x="14288" y="151865"/>
                </a:cubicBezTo>
                <a:lnTo>
                  <a:pt x="14288" y="157371"/>
                </a:lnTo>
                <a:cubicBezTo>
                  <a:pt x="14288" y="162466"/>
                  <a:pt x="16116" y="167400"/>
                  <a:pt x="19431" y="171277"/>
                </a:cubicBezTo>
                <a:cubicBezTo>
                  <a:pt x="31356" y="185269"/>
                  <a:pt x="50082" y="192375"/>
                  <a:pt x="76171" y="192375"/>
                </a:cubicBezTo>
                <a:cubicBezTo>
                  <a:pt x="102260" y="192375"/>
                  <a:pt x="120996" y="185269"/>
                  <a:pt x="132959" y="171287"/>
                </a:cubicBezTo>
                <a:cubicBezTo>
                  <a:pt x="136280" y="167403"/>
                  <a:pt x="138105" y="162461"/>
                  <a:pt x="138103" y="157352"/>
                </a:cubicBezTo>
                <a:lnTo>
                  <a:pt x="138103" y="151875"/>
                </a:lnTo>
                <a:cubicBezTo>
                  <a:pt x="138103" y="147938"/>
                  <a:pt x="134915" y="144746"/>
                  <a:pt x="130978" y="144740"/>
                </a:cubicBezTo>
                <a:close/>
                <a:moveTo>
                  <a:pt x="171936" y="941"/>
                </a:moveTo>
                <a:cubicBezTo>
                  <a:pt x="175361" y="-1014"/>
                  <a:pt x="179722" y="175"/>
                  <a:pt x="181680" y="3599"/>
                </a:cubicBezTo>
                <a:cubicBezTo>
                  <a:pt x="192152" y="21921"/>
                  <a:pt x="197646" y="42665"/>
                  <a:pt x="197615" y="63768"/>
                </a:cubicBezTo>
                <a:cubicBezTo>
                  <a:pt x="197615" y="85238"/>
                  <a:pt x="192034" y="105907"/>
                  <a:pt x="181575" y="124119"/>
                </a:cubicBezTo>
                <a:cubicBezTo>
                  <a:pt x="179747" y="127615"/>
                  <a:pt x="175431" y="128969"/>
                  <a:pt x="171935" y="127141"/>
                </a:cubicBezTo>
                <a:cubicBezTo>
                  <a:pt x="168438" y="125313"/>
                  <a:pt x="167086" y="120997"/>
                  <a:pt x="168913" y="117501"/>
                </a:cubicBezTo>
                <a:cubicBezTo>
                  <a:pt x="168999" y="117335"/>
                  <a:pt x="169093" y="117172"/>
                  <a:pt x="169193" y="117013"/>
                </a:cubicBezTo>
                <a:cubicBezTo>
                  <a:pt x="178487" y="100809"/>
                  <a:pt x="183361" y="82448"/>
                  <a:pt x="183328" y="63768"/>
                </a:cubicBezTo>
                <a:cubicBezTo>
                  <a:pt x="183328" y="44880"/>
                  <a:pt x="178441" y="26716"/>
                  <a:pt x="169278" y="10686"/>
                </a:cubicBezTo>
                <a:cubicBezTo>
                  <a:pt x="167323" y="7261"/>
                  <a:pt x="168512" y="2899"/>
                  <a:pt x="171936" y="941"/>
                </a:cubicBezTo>
                <a:close/>
                <a:moveTo>
                  <a:pt x="76171" y="16181"/>
                </a:moveTo>
                <a:cubicBezTo>
                  <a:pt x="102474" y="16181"/>
                  <a:pt x="123796" y="37504"/>
                  <a:pt x="123796" y="63806"/>
                </a:cubicBezTo>
                <a:cubicBezTo>
                  <a:pt x="123796" y="90109"/>
                  <a:pt x="102474" y="111431"/>
                  <a:pt x="76171" y="111431"/>
                </a:cubicBezTo>
                <a:cubicBezTo>
                  <a:pt x="49869" y="111431"/>
                  <a:pt x="28546" y="90109"/>
                  <a:pt x="28546" y="63806"/>
                </a:cubicBezTo>
                <a:cubicBezTo>
                  <a:pt x="28546" y="37504"/>
                  <a:pt x="49869" y="16181"/>
                  <a:pt x="76171" y="16181"/>
                </a:cubicBezTo>
                <a:close/>
                <a:moveTo>
                  <a:pt x="138922" y="19953"/>
                </a:moveTo>
                <a:cubicBezTo>
                  <a:pt x="142349" y="17999"/>
                  <a:pt x="146712" y="19193"/>
                  <a:pt x="148666" y="22620"/>
                </a:cubicBezTo>
                <a:cubicBezTo>
                  <a:pt x="155798" y="35160"/>
                  <a:pt x="159537" y="49343"/>
                  <a:pt x="159515" y="63768"/>
                </a:cubicBezTo>
                <a:cubicBezTo>
                  <a:pt x="159515" y="78418"/>
                  <a:pt x="155724" y="92534"/>
                  <a:pt x="148619" y="104993"/>
                </a:cubicBezTo>
                <a:cubicBezTo>
                  <a:pt x="146692" y="108435"/>
                  <a:pt x="142339" y="109664"/>
                  <a:pt x="138895" y="107737"/>
                </a:cubicBezTo>
                <a:cubicBezTo>
                  <a:pt x="135453" y="105810"/>
                  <a:pt x="134224" y="101457"/>
                  <a:pt x="136151" y="98015"/>
                </a:cubicBezTo>
                <a:cubicBezTo>
                  <a:pt x="136169" y="97981"/>
                  <a:pt x="136188" y="97948"/>
                  <a:pt x="136208" y="97916"/>
                </a:cubicBezTo>
                <a:cubicBezTo>
                  <a:pt x="142138" y="87513"/>
                  <a:pt x="145248" y="75742"/>
                  <a:pt x="145228" y="63768"/>
                </a:cubicBezTo>
                <a:cubicBezTo>
                  <a:pt x="145248" y="51821"/>
                  <a:pt x="142152" y="40074"/>
                  <a:pt x="136246" y="29688"/>
                </a:cubicBezTo>
                <a:cubicBezTo>
                  <a:pt x="134300" y="26260"/>
                  <a:pt x="135497" y="21904"/>
                  <a:pt x="138922" y="19953"/>
                </a:cubicBezTo>
                <a:close/>
                <a:moveTo>
                  <a:pt x="76171" y="30479"/>
                </a:moveTo>
                <a:cubicBezTo>
                  <a:pt x="57760" y="30479"/>
                  <a:pt x="42834" y="45404"/>
                  <a:pt x="42834" y="63816"/>
                </a:cubicBezTo>
                <a:cubicBezTo>
                  <a:pt x="42834" y="82228"/>
                  <a:pt x="57760" y="97154"/>
                  <a:pt x="76171" y="97154"/>
                </a:cubicBezTo>
                <a:cubicBezTo>
                  <a:pt x="94583" y="97154"/>
                  <a:pt x="109509" y="82228"/>
                  <a:pt x="109509" y="63816"/>
                </a:cubicBezTo>
                <a:cubicBezTo>
                  <a:pt x="109509" y="45404"/>
                  <a:pt x="94583" y="30479"/>
                  <a:pt x="76171" y="3047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9017638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92CB6D-FF47-CD4F-AF87-47A2441D1874}"/>
              </a:ext>
            </a:extLst>
          </p:cNvPr>
          <p:cNvSpPr>
            <a:spLocks noGrp="1"/>
          </p:cNvSpPr>
          <p:nvPr>
            <p:ph type="body" sz="quarter" idx="10"/>
          </p:nvPr>
        </p:nvSpPr>
        <p:spPr/>
        <p:txBody>
          <a:bodyPr/>
          <a:lstStyle/>
          <a:p>
            <a:endParaRPr lang="en-US"/>
          </a:p>
        </p:txBody>
      </p:sp>
      <p:sp>
        <p:nvSpPr>
          <p:cNvPr id="4" name="Rectangle: Rounded Corners 13">
            <a:extLst>
              <a:ext uri="{FF2B5EF4-FFF2-40B4-BE49-F238E27FC236}">
                <a16:creationId xmlns:a16="http://schemas.microsoft.com/office/drawing/2014/main" id="{E3F853E2-3585-A806-145F-6D7A9A7CC58B}"/>
              </a:ext>
              <a:ext uri="{C183D7F6-B498-43B3-948B-1728B52AA6E4}">
                <adec:decorative xmlns:adec="http://schemas.microsoft.com/office/drawing/2017/decorative" val="1"/>
              </a:ext>
            </a:extLst>
          </p:cNvPr>
          <p:cNvSpPr>
            <a:spLocks/>
          </p:cNvSpPr>
          <p:nvPr/>
        </p:nvSpPr>
        <p:spPr bwMode="auto">
          <a:xfrm>
            <a:off x="586740" y="1209220"/>
            <a:ext cx="11018520" cy="4485743"/>
          </a:xfrm>
          <a:prstGeom prst="roundRect">
            <a:avLst>
              <a:gd name="adj" fmla="val 3398"/>
            </a:avLst>
          </a:prstGeom>
          <a:solidFill>
            <a:schemeClr val="bg1"/>
          </a:solidFill>
          <a:ln>
            <a:noFill/>
            <a:headEnd type="none" w="med" len="med"/>
            <a:tailEnd type="none" w="med" len="med"/>
          </a:ln>
          <a:effectLst>
            <a:outerShdw blurRad="114300" dist="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Arrow: Bent 41">
            <a:extLst>
              <a:ext uri="{FF2B5EF4-FFF2-40B4-BE49-F238E27FC236}">
                <a16:creationId xmlns:a16="http://schemas.microsoft.com/office/drawing/2014/main" id="{E662716C-DB0E-12CF-78AA-758D0E735FC9}"/>
              </a:ext>
            </a:extLst>
          </p:cNvPr>
          <p:cNvSpPr/>
          <p:nvPr/>
        </p:nvSpPr>
        <p:spPr bwMode="auto">
          <a:xfrm flipH="1" flipV="1">
            <a:off x="-1" y="1630873"/>
            <a:ext cx="6373091" cy="4180128"/>
          </a:xfrm>
          <a:prstGeom prst="bentArrow">
            <a:avLst>
              <a:gd name="adj1" fmla="val 25000"/>
              <a:gd name="adj2" fmla="val 0"/>
              <a:gd name="adj3" fmla="val 25000"/>
              <a:gd name="adj4" fmla="val 3305"/>
            </a:avLst>
          </a:prstGeom>
          <a:ln>
            <a:solidFill>
              <a:schemeClr val="bg1">
                <a:lumMod val="75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Rounded Corners 43">
            <a:extLst>
              <a:ext uri="{FF2B5EF4-FFF2-40B4-BE49-F238E27FC236}">
                <a16:creationId xmlns:a16="http://schemas.microsoft.com/office/drawing/2014/main" id="{E8291F7B-0FDD-E761-C4B0-D45DAE73DCC3}"/>
              </a:ext>
            </a:extLst>
          </p:cNvPr>
          <p:cNvSpPr>
            <a:spLocks/>
          </p:cNvSpPr>
          <p:nvPr/>
        </p:nvSpPr>
        <p:spPr bwMode="auto">
          <a:xfrm>
            <a:off x="6373090" y="1337955"/>
            <a:ext cx="5076520" cy="4045402"/>
          </a:xfrm>
          <a:custGeom>
            <a:avLst/>
            <a:gdLst>
              <a:gd name="connsiteX0" fmla="*/ 0 w 5856530"/>
              <a:gd name="connsiteY0" fmla="*/ 134726 h 4180128"/>
              <a:gd name="connsiteX1" fmla="*/ 134726 w 5856530"/>
              <a:gd name="connsiteY1" fmla="*/ 0 h 4180128"/>
              <a:gd name="connsiteX2" fmla="*/ 5721804 w 5856530"/>
              <a:gd name="connsiteY2" fmla="*/ 0 h 4180128"/>
              <a:gd name="connsiteX3" fmla="*/ 5856530 w 5856530"/>
              <a:gd name="connsiteY3" fmla="*/ 134726 h 4180128"/>
              <a:gd name="connsiteX4" fmla="*/ 5856530 w 5856530"/>
              <a:gd name="connsiteY4" fmla="*/ 4045402 h 4180128"/>
              <a:gd name="connsiteX5" fmla="*/ 5721804 w 5856530"/>
              <a:gd name="connsiteY5" fmla="*/ 4180128 h 4180128"/>
              <a:gd name="connsiteX6" fmla="*/ 134726 w 5856530"/>
              <a:gd name="connsiteY6" fmla="*/ 4180128 h 4180128"/>
              <a:gd name="connsiteX7" fmla="*/ 0 w 5856530"/>
              <a:gd name="connsiteY7" fmla="*/ 4045402 h 4180128"/>
              <a:gd name="connsiteX8" fmla="*/ 0 w 5856530"/>
              <a:gd name="connsiteY8" fmla="*/ 134726 h 4180128"/>
              <a:gd name="connsiteX0" fmla="*/ 134726 w 5856530"/>
              <a:gd name="connsiteY0" fmla="*/ 4180128 h 4271568"/>
              <a:gd name="connsiteX1" fmla="*/ 0 w 5856530"/>
              <a:gd name="connsiteY1" fmla="*/ 4045402 h 4271568"/>
              <a:gd name="connsiteX2" fmla="*/ 0 w 5856530"/>
              <a:gd name="connsiteY2" fmla="*/ 134726 h 4271568"/>
              <a:gd name="connsiteX3" fmla="*/ 134726 w 5856530"/>
              <a:gd name="connsiteY3" fmla="*/ 0 h 4271568"/>
              <a:gd name="connsiteX4" fmla="*/ 5721804 w 5856530"/>
              <a:gd name="connsiteY4" fmla="*/ 0 h 4271568"/>
              <a:gd name="connsiteX5" fmla="*/ 5856530 w 5856530"/>
              <a:gd name="connsiteY5" fmla="*/ 134726 h 4271568"/>
              <a:gd name="connsiteX6" fmla="*/ 5856530 w 5856530"/>
              <a:gd name="connsiteY6" fmla="*/ 4045402 h 4271568"/>
              <a:gd name="connsiteX7" fmla="*/ 5721804 w 5856530"/>
              <a:gd name="connsiteY7" fmla="*/ 4180128 h 4271568"/>
              <a:gd name="connsiteX8" fmla="*/ 226166 w 5856530"/>
              <a:gd name="connsiteY8" fmla="*/ 4271568 h 4271568"/>
              <a:gd name="connsiteX0" fmla="*/ 134726 w 5856530"/>
              <a:gd name="connsiteY0" fmla="*/ 4180128 h 4180128"/>
              <a:gd name="connsiteX1" fmla="*/ 0 w 5856530"/>
              <a:gd name="connsiteY1" fmla="*/ 4045402 h 4180128"/>
              <a:gd name="connsiteX2" fmla="*/ 0 w 5856530"/>
              <a:gd name="connsiteY2" fmla="*/ 134726 h 4180128"/>
              <a:gd name="connsiteX3" fmla="*/ 134726 w 5856530"/>
              <a:gd name="connsiteY3" fmla="*/ 0 h 4180128"/>
              <a:gd name="connsiteX4" fmla="*/ 5721804 w 5856530"/>
              <a:gd name="connsiteY4" fmla="*/ 0 h 4180128"/>
              <a:gd name="connsiteX5" fmla="*/ 5856530 w 5856530"/>
              <a:gd name="connsiteY5" fmla="*/ 134726 h 4180128"/>
              <a:gd name="connsiteX6" fmla="*/ 5856530 w 5856530"/>
              <a:gd name="connsiteY6" fmla="*/ 4045402 h 4180128"/>
              <a:gd name="connsiteX7" fmla="*/ 5721804 w 5856530"/>
              <a:gd name="connsiteY7" fmla="*/ 4180128 h 4180128"/>
              <a:gd name="connsiteX0" fmla="*/ 0 w 5856530"/>
              <a:gd name="connsiteY0" fmla="*/ 4045402 h 4180128"/>
              <a:gd name="connsiteX1" fmla="*/ 0 w 5856530"/>
              <a:gd name="connsiteY1" fmla="*/ 134726 h 4180128"/>
              <a:gd name="connsiteX2" fmla="*/ 134726 w 5856530"/>
              <a:gd name="connsiteY2" fmla="*/ 0 h 4180128"/>
              <a:gd name="connsiteX3" fmla="*/ 5721804 w 5856530"/>
              <a:gd name="connsiteY3" fmla="*/ 0 h 4180128"/>
              <a:gd name="connsiteX4" fmla="*/ 5856530 w 5856530"/>
              <a:gd name="connsiteY4" fmla="*/ 134726 h 4180128"/>
              <a:gd name="connsiteX5" fmla="*/ 5856530 w 5856530"/>
              <a:gd name="connsiteY5" fmla="*/ 4045402 h 4180128"/>
              <a:gd name="connsiteX6" fmla="*/ 5721804 w 5856530"/>
              <a:gd name="connsiteY6" fmla="*/ 4180128 h 4180128"/>
              <a:gd name="connsiteX0" fmla="*/ 0 w 5856530"/>
              <a:gd name="connsiteY0" fmla="*/ 4045402 h 4180128"/>
              <a:gd name="connsiteX1" fmla="*/ 0 w 5856530"/>
              <a:gd name="connsiteY1" fmla="*/ 134726 h 4180128"/>
              <a:gd name="connsiteX2" fmla="*/ 134726 w 5856530"/>
              <a:gd name="connsiteY2" fmla="*/ 0 h 4180128"/>
              <a:gd name="connsiteX3" fmla="*/ 5721804 w 5856530"/>
              <a:gd name="connsiteY3" fmla="*/ 0 h 4180128"/>
              <a:gd name="connsiteX4" fmla="*/ 5856530 w 5856530"/>
              <a:gd name="connsiteY4" fmla="*/ 134726 h 4180128"/>
              <a:gd name="connsiteX5" fmla="*/ 5854733 w 5856530"/>
              <a:gd name="connsiteY5" fmla="*/ 679122 h 4180128"/>
              <a:gd name="connsiteX6" fmla="*/ 5856530 w 5856530"/>
              <a:gd name="connsiteY6" fmla="*/ 4045402 h 4180128"/>
              <a:gd name="connsiteX7" fmla="*/ 5721804 w 5856530"/>
              <a:gd name="connsiteY7" fmla="*/ 4180128 h 4180128"/>
              <a:gd name="connsiteX0" fmla="*/ 0 w 5856530"/>
              <a:gd name="connsiteY0" fmla="*/ 4045402 h 4045402"/>
              <a:gd name="connsiteX1" fmla="*/ 0 w 5856530"/>
              <a:gd name="connsiteY1" fmla="*/ 134726 h 4045402"/>
              <a:gd name="connsiteX2" fmla="*/ 134726 w 5856530"/>
              <a:gd name="connsiteY2" fmla="*/ 0 h 4045402"/>
              <a:gd name="connsiteX3" fmla="*/ 5721804 w 5856530"/>
              <a:gd name="connsiteY3" fmla="*/ 0 h 4045402"/>
              <a:gd name="connsiteX4" fmla="*/ 5856530 w 5856530"/>
              <a:gd name="connsiteY4" fmla="*/ 134726 h 4045402"/>
              <a:gd name="connsiteX5" fmla="*/ 5854733 w 5856530"/>
              <a:gd name="connsiteY5" fmla="*/ 679122 h 4045402"/>
              <a:gd name="connsiteX6" fmla="*/ 5856530 w 5856530"/>
              <a:gd name="connsiteY6" fmla="*/ 4045402 h 4045402"/>
              <a:gd name="connsiteX0" fmla="*/ 0 w 5856530"/>
              <a:gd name="connsiteY0" fmla="*/ 4045402 h 4045402"/>
              <a:gd name="connsiteX1" fmla="*/ 0 w 5856530"/>
              <a:gd name="connsiteY1" fmla="*/ 134726 h 4045402"/>
              <a:gd name="connsiteX2" fmla="*/ 134726 w 5856530"/>
              <a:gd name="connsiteY2" fmla="*/ 0 h 4045402"/>
              <a:gd name="connsiteX3" fmla="*/ 5721804 w 5856530"/>
              <a:gd name="connsiteY3" fmla="*/ 0 h 4045402"/>
              <a:gd name="connsiteX4" fmla="*/ 5856530 w 5856530"/>
              <a:gd name="connsiteY4" fmla="*/ 134726 h 4045402"/>
              <a:gd name="connsiteX5" fmla="*/ 5854733 w 5856530"/>
              <a:gd name="connsiteY5" fmla="*/ 679122 h 4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6530" h="4045402">
                <a:moveTo>
                  <a:pt x="0" y="4045402"/>
                </a:moveTo>
                <a:lnTo>
                  <a:pt x="0" y="134726"/>
                </a:lnTo>
                <a:cubicBezTo>
                  <a:pt x="0" y="60319"/>
                  <a:pt x="60319" y="0"/>
                  <a:pt x="134726" y="0"/>
                </a:cubicBezTo>
                <a:lnTo>
                  <a:pt x="5721804" y="0"/>
                </a:lnTo>
                <a:cubicBezTo>
                  <a:pt x="5796211" y="0"/>
                  <a:pt x="5856530" y="60319"/>
                  <a:pt x="5856530" y="134726"/>
                </a:cubicBezTo>
                <a:lnTo>
                  <a:pt x="5854733" y="679122"/>
                </a:lnTo>
              </a:path>
            </a:pathLst>
          </a:custGeom>
          <a:noFill/>
          <a:ln>
            <a:solidFill>
              <a:schemeClr val="bg1">
                <a:lumMod val="75000"/>
              </a:schemeClr>
            </a:solidFill>
            <a:tailEnd type="ova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Rounded Corners 31">
            <a:extLst>
              <a:ext uri="{FF2B5EF4-FFF2-40B4-BE49-F238E27FC236}">
                <a16:creationId xmlns:a16="http://schemas.microsoft.com/office/drawing/2014/main" id="{867E7607-A4F0-C31E-7217-988F8A71BA25}"/>
              </a:ext>
            </a:extLst>
          </p:cNvPr>
          <p:cNvSpPr/>
          <p:nvPr/>
        </p:nvSpPr>
        <p:spPr bwMode="auto">
          <a:xfrm>
            <a:off x="6599226" y="3529570"/>
            <a:ext cx="4684680" cy="1916306"/>
          </a:xfrm>
          <a:prstGeom prst="roundRect">
            <a:avLst>
              <a:gd name="adj" fmla="val 6206"/>
            </a:avLst>
          </a:prstGeom>
          <a:solidFill>
            <a:schemeClr val="bg1">
              <a:lumMod val="95000"/>
            </a:schemeClr>
          </a:solidFill>
          <a:ln>
            <a:noFill/>
            <a:headEnd type="none" w="med" len="med"/>
            <a:tailEnd type="none" w="med" len="med"/>
          </a:ln>
          <a:effectLst>
            <a:outerShdw blurRad="76200" dist="25400" dir="3600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8" name="Rectangle: Rounded Corners 12">
            <a:extLst>
              <a:ext uri="{FF2B5EF4-FFF2-40B4-BE49-F238E27FC236}">
                <a16:creationId xmlns:a16="http://schemas.microsoft.com/office/drawing/2014/main" id="{7EDE9855-5D03-B769-5954-8943FB8573BE}"/>
              </a:ext>
            </a:extLst>
          </p:cNvPr>
          <p:cNvSpPr/>
          <p:nvPr/>
        </p:nvSpPr>
        <p:spPr bwMode="auto">
          <a:xfrm>
            <a:off x="6599226" y="1386403"/>
            <a:ext cx="4684680" cy="1916306"/>
          </a:xfrm>
          <a:prstGeom prst="roundRect">
            <a:avLst>
              <a:gd name="adj" fmla="val 6206"/>
            </a:avLst>
          </a:prstGeom>
          <a:solidFill>
            <a:schemeClr val="bg1">
              <a:lumMod val="95000"/>
            </a:schemeClr>
          </a:solidFill>
          <a:ln>
            <a:noFill/>
            <a:headEnd type="none" w="med" len="med"/>
            <a:tailEnd type="none" w="med" len="med"/>
          </a:ln>
          <a:effectLst>
            <a:outerShdw blurRad="76200" dist="25400" dir="3600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9" name="Title 1">
            <a:extLst>
              <a:ext uri="{FF2B5EF4-FFF2-40B4-BE49-F238E27FC236}">
                <a16:creationId xmlns:a16="http://schemas.microsoft.com/office/drawing/2014/main" id="{14081FF4-A098-1874-9667-FC2A002AC0D0}"/>
              </a:ext>
            </a:extLst>
          </p:cNvPr>
          <p:cNvSpPr txBox="1">
            <a:spLocks/>
          </p:cNvSpPr>
          <p:nvPr/>
        </p:nvSpPr>
        <p:spPr>
          <a:xfrm>
            <a:off x="1124365" y="2147962"/>
            <a:ext cx="4711101" cy="2646878"/>
          </a:xfrm>
          <a:prstGeom prst="rect">
            <a:avLst/>
          </a:prstGeom>
        </p:spPr>
        <p:txBody>
          <a:bodyPr vert="horz" wrap="square" lIns="0" tIns="0" rIns="0" bIns="0" rtlCol="0" anchor="t">
            <a:normAutofit fontScale="975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8800"/>
              <a:t>Trust </a:t>
            </a:r>
            <a:br>
              <a:rPr lang="en-US"/>
            </a:br>
            <a:r>
              <a:rPr lang="en-US" sz="2800"/>
              <a:t>emerges as most impactful driver to overall leader and employee comms satisfaction </a:t>
            </a:r>
          </a:p>
        </p:txBody>
      </p:sp>
      <p:grpSp>
        <p:nvGrpSpPr>
          <p:cNvPr id="10" name="Group 9" descr="Arrow pointing towards ">
            <a:extLst>
              <a:ext uri="{FF2B5EF4-FFF2-40B4-BE49-F238E27FC236}">
                <a16:creationId xmlns:a16="http://schemas.microsoft.com/office/drawing/2014/main" id="{18CCD0E8-9260-65F8-D2C8-9207850B680F}"/>
              </a:ext>
            </a:extLst>
          </p:cNvPr>
          <p:cNvGrpSpPr>
            <a:grpSpLocks/>
          </p:cNvGrpSpPr>
          <p:nvPr/>
        </p:nvGrpSpPr>
        <p:grpSpPr>
          <a:xfrm rot="5400000">
            <a:off x="8786533" y="2189525"/>
            <a:ext cx="310066" cy="310064"/>
            <a:chOff x="-1755757" y="2549849"/>
            <a:chExt cx="265094" cy="265094"/>
          </a:xfrm>
        </p:grpSpPr>
        <p:sp>
          <p:nvSpPr>
            <p:cNvPr id="11" name="Oval 10">
              <a:extLst>
                <a:ext uri="{FF2B5EF4-FFF2-40B4-BE49-F238E27FC236}">
                  <a16:creationId xmlns:a16="http://schemas.microsoft.com/office/drawing/2014/main" id="{0BE144C9-076B-2D8E-BB78-C3A50F3EEFAE}"/>
                </a:ext>
              </a:extLst>
            </p:cNvPr>
            <p:cNvSpPr/>
            <p:nvPr/>
          </p:nvSpPr>
          <p:spPr bwMode="auto">
            <a:xfrm>
              <a:off x="-1755757" y="2549849"/>
              <a:ext cx="265094" cy="265094"/>
            </a:xfrm>
            <a:prstGeom prst="ellipse">
              <a:avLst/>
            </a:prstGeom>
            <a:solidFill>
              <a:schemeClr val="bg1"/>
            </a:solidFill>
            <a:ln w="12700" cap="flat">
              <a:solidFill>
                <a:schemeClr val="tx2"/>
              </a:solid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27">
              <a:extLst>
                <a:ext uri="{FF2B5EF4-FFF2-40B4-BE49-F238E27FC236}">
                  <a16:creationId xmlns:a16="http://schemas.microsoft.com/office/drawing/2014/main" id="{9129814A-33F3-D26B-8819-A794290BD548}"/>
                </a:ext>
              </a:extLst>
            </p:cNvPr>
            <p:cNvSpPr/>
            <p:nvPr/>
          </p:nvSpPr>
          <p:spPr>
            <a:xfrm>
              <a:off x="-1695587" y="2598163"/>
              <a:ext cx="144756" cy="168465"/>
            </a:xfrm>
            <a:custGeom>
              <a:avLst/>
              <a:gdLst>
                <a:gd name="connsiteX0" fmla="*/ 2246319 w 4739392"/>
                <a:gd name="connsiteY0" fmla="*/ 160496 h 5515641"/>
                <a:gd name="connsiteX1" fmla="*/ 4643095 w 4739392"/>
                <a:gd name="connsiteY1" fmla="*/ 2527364 h 5515641"/>
                <a:gd name="connsiteX2" fmla="*/ 4643095 w 4739392"/>
                <a:gd name="connsiteY2" fmla="*/ 2988278 h 5515641"/>
                <a:gd name="connsiteX3" fmla="*/ 2246319 w 4739392"/>
                <a:gd name="connsiteY3" fmla="*/ 5355145 h 5515641"/>
                <a:gd name="connsiteX4" fmla="*/ 1855508 w 4739392"/>
                <a:gd name="connsiteY4" fmla="*/ 5515642 h 5515641"/>
                <a:gd name="connsiteX5" fmla="*/ 557346 w 4739392"/>
                <a:gd name="connsiteY5" fmla="*/ 5515642 h 5515641"/>
                <a:gd name="connsiteX6" fmla="*/ 166535 w 4739392"/>
                <a:gd name="connsiteY6" fmla="*/ 4563618 h 5515641"/>
                <a:gd name="connsiteX7" fmla="*/ 1594333 w 4739392"/>
                <a:gd name="connsiteY7" fmla="*/ 3153632 h 5515641"/>
                <a:gd name="connsiteX8" fmla="*/ 1594333 w 4739392"/>
                <a:gd name="connsiteY8" fmla="*/ 2362105 h 5515641"/>
                <a:gd name="connsiteX9" fmla="*/ 166535 w 4739392"/>
                <a:gd name="connsiteY9" fmla="*/ 952024 h 5515641"/>
                <a:gd name="connsiteX10" fmla="*/ 557346 w 4739392"/>
                <a:gd name="connsiteY10" fmla="*/ 0 h 5515641"/>
                <a:gd name="connsiteX11" fmla="*/ 1855413 w 4739392"/>
                <a:gd name="connsiteY11" fmla="*/ 0 h 5515641"/>
                <a:gd name="connsiteX12" fmla="*/ 2246224 w 4739392"/>
                <a:gd name="connsiteY12" fmla="*/ 160496 h 55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392" h="5515641">
                  <a:moveTo>
                    <a:pt x="2246319" y="160496"/>
                  </a:moveTo>
                  <a:lnTo>
                    <a:pt x="4643095" y="2527364"/>
                  </a:lnTo>
                  <a:cubicBezTo>
                    <a:pt x="4771492" y="2654141"/>
                    <a:pt x="4771492" y="2861501"/>
                    <a:pt x="4643095" y="2988278"/>
                  </a:cubicBezTo>
                  <a:lnTo>
                    <a:pt x="2246319" y="5355145"/>
                  </a:lnTo>
                  <a:cubicBezTo>
                    <a:pt x="2142211" y="5457921"/>
                    <a:pt x="2001812" y="5515642"/>
                    <a:pt x="1855508" y="5515642"/>
                  </a:cubicBezTo>
                  <a:lnTo>
                    <a:pt x="557346" y="5515642"/>
                  </a:lnTo>
                  <a:cubicBezTo>
                    <a:pt x="60141" y="5515642"/>
                    <a:pt x="-187319" y="4912995"/>
                    <a:pt x="166535" y="4563618"/>
                  </a:cubicBezTo>
                  <a:lnTo>
                    <a:pt x="1594333" y="3153632"/>
                  </a:lnTo>
                  <a:cubicBezTo>
                    <a:pt x="1814836" y="2935891"/>
                    <a:pt x="1814836" y="2579846"/>
                    <a:pt x="1594333" y="2362105"/>
                  </a:cubicBezTo>
                  <a:lnTo>
                    <a:pt x="166535" y="952024"/>
                  </a:lnTo>
                  <a:cubicBezTo>
                    <a:pt x="-187224" y="602647"/>
                    <a:pt x="60141" y="0"/>
                    <a:pt x="557346" y="0"/>
                  </a:cubicBezTo>
                  <a:lnTo>
                    <a:pt x="1855413" y="0"/>
                  </a:lnTo>
                  <a:cubicBezTo>
                    <a:pt x="2001717" y="0"/>
                    <a:pt x="2142115" y="57626"/>
                    <a:pt x="2246224" y="160496"/>
                  </a:cubicBezTo>
                  <a:close/>
                </a:path>
              </a:pathLst>
            </a:custGeom>
            <a:solidFill>
              <a:schemeClr val="accent1"/>
            </a:solidFill>
            <a:ln w="12700" cap="flat">
              <a:no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13" name="TextBox 12">
            <a:extLst>
              <a:ext uri="{FF2B5EF4-FFF2-40B4-BE49-F238E27FC236}">
                <a16:creationId xmlns:a16="http://schemas.microsoft.com/office/drawing/2014/main" id="{25841A65-C7C5-F68D-D5F4-3EAF0B0DC97E}"/>
              </a:ext>
            </a:extLst>
          </p:cNvPr>
          <p:cNvSpPr txBox="1"/>
          <p:nvPr/>
        </p:nvSpPr>
        <p:spPr>
          <a:xfrm>
            <a:off x="6999828" y="1563192"/>
            <a:ext cx="3686433" cy="89255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a:ea typeface="+mn-ea"/>
                <a:cs typeface="+mn-cs"/>
              </a:rPr>
              <a:t>Microsoft builds </a:t>
            </a:r>
            <a:r>
              <a:rPr kumimoji="0" lang="en-US" sz="16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trust</a:t>
            </a:r>
            <a:r>
              <a:rPr kumimoji="0" lang="en-US" sz="1600" b="0" i="0" u="none" strike="noStrike" kern="1200" cap="none" spc="0" normalizeH="0" baseline="0" noProof="0">
                <a:ln>
                  <a:noFill/>
                </a:ln>
                <a:solidFill>
                  <a:srgbClr val="463668"/>
                </a:solidFill>
                <a:effectLst/>
                <a:uLnTx/>
                <a:uFillTx/>
                <a:latin typeface="Segoe UI"/>
                <a:ea typeface="+mn-ea"/>
                <a:cs typeface="+mn-cs"/>
              </a:rPr>
              <a:t> in its communications with employees.</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463668"/>
              </a:solidFill>
              <a:effectLst/>
              <a:uLnTx/>
              <a:uFillTx/>
              <a:latin typeface="Segoe UI"/>
              <a:ea typeface="+mn-ea"/>
              <a:cs typeface="+mn-cs"/>
              <a:sym typeface="Wingdings" panose="05000000000000000000" pitchFamily="2" charset="2"/>
            </a:endParaRPr>
          </a:p>
        </p:txBody>
      </p:sp>
      <p:sp>
        <p:nvSpPr>
          <p:cNvPr id="14" name="TextBox 13">
            <a:extLst>
              <a:ext uri="{FF2B5EF4-FFF2-40B4-BE49-F238E27FC236}">
                <a16:creationId xmlns:a16="http://schemas.microsoft.com/office/drawing/2014/main" id="{E502A0E8-5B39-CFA3-1BFF-9B2249CFFA3F}"/>
              </a:ext>
            </a:extLst>
          </p:cNvPr>
          <p:cNvSpPr txBox="1"/>
          <p:nvPr/>
        </p:nvSpPr>
        <p:spPr>
          <a:xfrm>
            <a:off x="7060590" y="2633478"/>
            <a:ext cx="376195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rPr>
              <a:t>Top driver for “Microsoft does a good job communicating with employees” </a:t>
            </a:r>
            <a:endParaRPr kumimoji="0" lang="en-US" sz="1600" b="0"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endParaRPr>
          </a:p>
        </p:txBody>
      </p:sp>
      <p:grpSp>
        <p:nvGrpSpPr>
          <p:cNvPr id="15" name="Group 14" descr="Arrow pointing towards ">
            <a:extLst>
              <a:ext uri="{FF2B5EF4-FFF2-40B4-BE49-F238E27FC236}">
                <a16:creationId xmlns:a16="http://schemas.microsoft.com/office/drawing/2014/main" id="{51F151AB-325B-49E9-752C-26D86A975122}"/>
              </a:ext>
            </a:extLst>
          </p:cNvPr>
          <p:cNvGrpSpPr>
            <a:grpSpLocks/>
          </p:cNvGrpSpPr>
          <p:nvPr/>
        </p:nvGrpSpPr>
        <p:grpSpPr>
          <a:xfrm rot="5400000">
            <a:off x="8786533" y="4332692"/>
            <a:ext cx="310066" cy="310064"/>
            <a:chOff x="-1755757" y="2549849"/>
            <a:chExt cx="265094" cy="265094"/>
          </a:xfrm>
        </p:grpSpPr>
        <p:sp>
          <p:nvSpPr>
            <p:cNvPr id="16" name="Oval 15">
              <a:extLst>
                <a:ext uri="{FF2B5EF4-FFF2-40B4-BE49-F238E27FC236}">
                  <a16:creationId xmlns:a16="http://schemas.microsoft.com/office/drawing/2014/main" id="{A19F4621-B456-8242-3813-1EC422BAB10F}"/>
                </a:ext>
              </a:extLst>
            </p:cNvPr>
            <p:cNvSpPr/>
            <p:nvPr/>
          </p:nvSpPr>
          <p:spPr bwMode="auto">
            <a:xfrm>
              <a:off x="-1755757" y="2549849"/>
              <a:ext cx="265094" cy="265094"/>
            </a:xfrm>
            <a:prstGeom prst="ellipse">
              <a:avLst/>
            </a:prstGeom>
            <a:solidFill>
              <a:schemeClr val="bg1"/>
            </a:solidFill>
            <a:ln w="12700" cap="flat">
              <a:solidFill>
                <a:schemeClr val="tx2"/>
              </a:solid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Graphic 27">
              <a:extLst>
                <a:ext uri="{FF2B5EF4-FFF2-40B4-BE49-F238E27FC236}">
                  <a16:creationId xmlns:a16="http://schemas.microsoft.com/office/drawing/2014/main" id="{37428F87-A5DC-A708-8289-6A96BDB3B328}"/>
                </a:ext>
              </a:extLst>
            </p:cNvPr>
            <p:cNvSpPr/>
            <p:nvPr/>
          </p:nvSpPr>
          <p:spPr>
            <a:xfrm>
              <a:off x="-1695587" y="2598163"/>
              <a:ext cx="144756" cy="168465"/>
            </a:xfrm>
            <a:custGeom>
              <a:avLst/>
              <a:gdLst>
                <a:gd name="connsiteX0" fmla="*/ 2246319 w 4739392"/>
                <a:gd name="connsiteY0" fmla="*/ 160496 h 5515641"/>
                <a:gd name="connsiteX1" fmla="*/ 4643095 w 4739392"/>
                <a:gd name="connsiteY1" fmla="*/ 2527364 h 5515641"/>
                <a:gd name="connsiteX2" fmla="*/ 4643095 w 4739392"/>
                <a:gd name="connsiteY2" fmla="*/ 2988278 h 5515641"/>
                <a:gd name="connsiteX3" fmla="*/ 2246319 w 4739392"/>
                <a:gd name="connsiteY3" fmla="*/ 5355145 h 5515641"/>
                <a:gd name="connsiteX4" fmla="*/ 1855508 w 4739392"/>
                <a:gd name="connsiteY4" fmla="*/ 5515642 h 5515641"/>
                <a:gd name="connsiteX5" fmla="*/ 557346 w 4739392"/>
                <a:gd name="connsiteY5" fmla="*/ 5515642 h 5515641"/>
                <a:gd name="connsiteX6" fmla="*/ 166535 w 4739392"/>
                <a:gd name="connsiteY6" fmla="*/ 4563618 h 5515641"/>
                <a:gd name="connsiteX7" fmla="*/ 1594333 w 4739392"/>
                <a:gd name="connsiteY7" fmla="*/ 3153632 h 5515641"/>
                <a:gd name="connsiteX8" fmla="*/ 1594333 w 4739392"/>
                <a:gd name="connsiteY8" fmla="*/ 2362105 h 5515641"/>
                <a:gd name="connsiteX9" fmla="*/ 166535 w 4739392"/>
                <a:gd name="connsiteY9" fmla="*/ 952024 h 5515641"/>
                <a:gd name="connsiteX10" fmla="*/ 557346 w 4739392"/>
                <a:gd name="connsiteY10" fmla="*/ 0 h 5515641"/>
                <a:gd name="connsiteX11" fmla="*/ 1855413 w 4739392"/>
                <a:gd name="connsiteY11" fmla="*/ 0 h 5515641"/>
                <a:gd name="connsiteX12" fmla="*/ 2246224 w 4739392"/>
                <a:gd name="connsiteY12" fmla="*/ 160496 h 55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392" h="5515641">
                  <a:moveTo>
                    <a:pt x="2246319" y="160496"/>
                  </a:moveTo>
                  <a:lnTo>
                    <a:pt x="4643095" y="2527364"/>
                  </a:lnTo>
                  <a:cubicBezTo>
                    <a:pt x="4771492" y="2654141"/>
                    <a:pt x="4771492" y="2861501"/>
                    <a:pt x="4643095" y="2988278"/>
                  </a:cubicBezTo>
                  <a:lnTo>
                    <a:pt x="2246319" y="5355145"/>
                  </a:lnTo>
                  <a:cubicBezTo>
                    <a:pt x="2142211" y="5457921"/>
                    <a:pt x="2001812" y="5515642"/>
                    <a:pt x="1855508" y="5515642"/>
                  </a:cubicBezTo>
                  <a:lnTo>
                    <a:pt x="557346" y="5515642"/>
                  </a:lnTo>
                  <a:cubicBezTo>
                    <a:pt x="60141" y="5515642"/>
                    <a:pt x="-187319" y="4912995"/>
                    <a:pt x="166535" y="4563618"/>
                  </a:cubicBezTo>
                  <a:lnTo>
                    <a:pt x="1594333" y="3153632"/>
                  </a:lnTo>
                  <a:cubicBezTo>
                    <a:pt x="1814836" y="2935891"/>
                    <a:pt x="1814836" y="2579846"/>
                    <a:pt x="1594333" y="2362105"/>
                  </a:cubicBezTo>
                  <a:lnTo>
                    <a:pt x="166535" y="952024"/>
                  </a:lnTo>
                  <a:cubicBezTo>
                    <a:pt x="-187224" y="602647"/>
                    <a:pt x="60141" y="0"/>
                    <a:pt x="557346" y="0"/>
                  </a:cubicBezTo>
                  <a:lnTo>
                    <a:pt x="1855413" y="0"/>
                  </a:lnTo>
                  <a:cubicBezTo>
                    <a:pt x="2001717" y="0"/>
                    <a:pt x="2142115" y="57626"/>
                    <a:pt x="2246224" y="160496"/>
                  </a:cubicBezTo>
                  <a:close/>
                </a:path>
              </a:pathLst>
            </a:custGeom>
            <a:solidFill>
              <a:schemeClr val="accent1"/>
            </a:solidFill>
            <a:ln w="12700" cap="flat">
              <a:noFill/>
              <a:prstDash val="solid"/>
              <a:miter/>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18" name="TextBox 17">
            <a:extLst>
              <a:ext uri="{FF2B5EF4-FFF2-40B4-BE49-F238E27FC236}">
                <a16:creationId xmlns:a16="http://schemas.microsoft.com/office/drawing/2014/main" id="{CA99CCB7-5434-69B8-3149-F3B552EDE87D}"/>
              </a:ext>
            </a:extLst>
          </p:cNvPr>
          <p:cNvSpPr txBox="1"/>
          <p:nvPr/>
        </p:nvSpPr>
        <p:spPr>
          <a:xfrm>
            <a:off x="6952876" y="3708396"/>
            <a:ext cx="3977379" cy="89255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a:ea typeface="+mn-ea"/>
                <a:cs typeface="+mn-cs"/>
              </a:rPr>
              <a:t>My leader has earned my </a:t>
            </a:r>
            <a:r>
              <a:rPr kumimoji="0" lang="en-US" sz="16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trust</a:t>
            </a:r>
            <a:r>
              <a:rPr kumimoji="0" lang="en-US" sz="1600" b="0" i="0" u="none" strike="noStrike" kern="1200" cap="none" spc="0" normalizeH="0" baseline="0" noProof="0">
                <a:ln>
                  <a:noFill/>
                </a:ln>
                <a:solidFill>
                  <a:srgbClr val="463668"/>
                </a:solidFill>
                <a:effectLst/>
                <a:uLnTx/>
                <a:uFillTx/>
                <a:latin typeface="Segoe UI"/>
                <a:ea typeface="+mn-ea"/>
                <a:cs typeface="+mn-cs"/>
              </a:rPr>
              <a:t> and confidence in their leadership.</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463668"/>
              </a:solidFill>
              <a:effectLst/>
              <a:uLnTx/>
              <a:uFillTx/>
              <a:latin typeface="Segoe UI"/>
              <a:ea typeface="+mn-ea"/>
              <a:cs typeface="+mn-cs"/>
              <a:sym typeface="Wingdings" panose="05000000000000000000" pitchFamily="2" charset="2"/>
            </a:endParaRPr>
          </a:p>
        </p:txBody>
      </p:sp>
      <p:sp>
        <p:nvSpPr>
          <p:cNvPr id="19" name="TextBox 18">
            <a:extLst>
              <a:ext uri="{FF2B5EF4-FFF2-40B4-BE49-F238E27FC236}">
                <a16:creationId xmlns:a16="http://schemas.microsoft.com/office/drawing/2014/main" id="{DEC24531-96BF-B415-5AE5-1397F251EB0B}"/>
              </a:ext>
            </a:extLst>
          </p:cNvPr>
          <p:cNvSpPr txBox="1"/>
          <p:nvPr/>
        </p:nvSpPr>
        <p:spPr>
          <a:xfrm>
            <a:off x="7060590" y="4774608"/>
            <a:ext cx="376195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rPr>
              <a:t>Top driver for “My leader does a good job communicating with employees” </a:t>
            </a:r>
            <a:endParaRPr kumimoji="0" lang="en-US" sz="1600" b="0" i="0" u="none" strike="noStrike" kern="1200" cap="none" spc="0" normalizeH="0" baseline="0" noProof="0">
              <a:ln>
                <a:noFill/>
              </a:ln>
              <a:solidFill>
                <a:srgbClr val="C03BC4"/>
              </a:solidFill>
              <a:effectLst/>
              <a:uLnTx/>
              <a:uFillTx/>
              <a:latin typeface="Segoe UI Semibold"/>
              <a:ea typeface="+mn-ea"/>
              <a:cs typeface="+mn-cs"/>
              <a:sym typeface="Wingdings" panose="05000000000000000000" pitchFamily="2" charset="2"/>
            </a:endParaRPr>
          </a:p>
        </p:txBody>
      </p:sp>
      <p:sp>
        <p:nvSpPr>
          <p:cNvPr id="21" name="Title 20">
            <a:extLst>
              <a:ext uri="{FF2B5EF4-FFF2-40B4-BE49-F238E27FC236}">
                <a16:creationId xmlns:a16="http://schemas.microsoft.com/office/drawing/2014/main" id="{E1620366-3316-223C-0E32-5A5E16CEADB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2007188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BC756-D441-2C4B-6020-E84710B92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57D24-2E2D-09B3-E953-1234C5A14B08}"/>
              </a:ext>
            </a:extLst>
          </p:cNvPr>
          <p:cNvSpPr>
            <a:spLocks noGrp="1"/>
          </p:cNvSpPr>
          <p:nvPr>
            <p:ph type="title"/>
          </p:nvPr>
        </p:nvSpPr>
        <p:spPr/>
        <p:txBody>
          <a:bodyPr>
            <a:normAutofit fontScale="90000"/>
          </a:bodyPr>
          <a:lstStyle/>
          <a:p>
            <a:pPr lvl="0"/>
            <a:r>
              <a:rPr lang="en-US" noProof="0"/>
              <a:t>Leaders with high trust scores lean into two-way dialogue</a:t>
            </a:r>
          </a:p>
        </p:txBody>
      </p:sp>
      <p:sp>
        <p:nvSpPr>
          <p:cNvPr id="3" name="Text Placeholder 2">
            <a:extLst>
              <a:ext uri="{FF2B5EF4-FFF2-40B4-BE49-F238E27FC236}">
                <a16:creationId xmlns:a16="http://schemas.microsoft.com/office/drawing/2014/main" id="{A7CF2C70-01BE-D0B7-4A7F-347F52397E8C}"/>
              </a:ext>
            </a:extLst>
          </p:cNvPr>
          <p:cNvSpPr>
            <a:spLocks noGrp="1"/>
          </p:cNvSpPr>
          <p:nvPr>
            <p:ph type="body" sz="quarter" idx="10"/>
          </p:nvPr>
        </p:nvSpPr>
        <p:spPr>
          <a:xfrm>
            <a:off x="586390" y="1434370"/>
            <a:ext cx="11027664" cy="276999"/>
          </a:xfrm>
        </p:spPr>
        <p:txBody>
          <a:bodyPr lIns="0" tIns="0" rIns="0" bIns="0"/>
          <a:lstStyle/>
          <a:p>
            <a:pPr marL="0" indent="0">
              <a:buNone/>
            </a:pPr>
            <a:r>
              <a:rPr lang="en-US" sz="1800" dirty="0">
                <a:solidFill>
                  <a:schemeClr val="tx1"/>
                </a:solidFill>
              </a:rPr>
              <a:t>Channels like Viva Engage and AMA/All Hands are effective at facilitating two-way dialogue</a:t>
            </a:r>
          </a:p>
        </p:txBody>
      </p:sp>
      <p:sp>
        <p:nvSpPr>
          <p:cNvPr id="10" name="Rectangle: Rounded Corners 9">
            <a:extLst>
              <a:ext uri="{FF2B5EF4-FFF2-40B4-BE49-F238E27FC236}">
                <a16:creationId xmlns:a16="http://schemas.microsoft.com/office/drawing/2014/main" id="{79AFFAE9-BFBA-FE75-E9AD-90616C5B9ECB}"/>
              </a:ext>
            </a:extLst>
          </p:cNvPr>
          <p:cNvSpPr/>
          <p:nvPr/>
        </p:nvSpPr>
        <p:spPr bwMode="auto">
          <a:xfrm>
            <a:off x="588963" y="2133538"/>
            <a:ext cx="11031537" cy="4098472"/>
          </a:xfrm>
          <a:prstGeom prst="roundRect">
            <a:avLst>
              <a:gd name="adj" fmla="val 3200"/>
            </a:avLst>
          </a:prstGeom>
          <a:solidFill>
            <a:schemeClr val="bg1">
              <a:alpha val="2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Rectangle: Rounded Corners 50">
            <a:extLst>
              <a:ext uri="{FF2B5EF4-FFF2-40B4-BE49-F238E27FC236}">
                <a16:creationId xmlns:a16="http://schemas.microsoft.com/office/drawing/2014/main" id="{C46C44F1-0F69-33B9-E2A3-9851FAC4C6D3}"/>
              </a:ext>
            </a:extLst>
          </p:cNvPr>
          <p:cNvSpPr>
            <a:spLocks/>
          </p:cNvSpPr>
          <p:nvPr/>
        </p:nvSpPr>
        <p:spPr bwMode="auto">
          <a:xfrm>
            <a:off x="721519" y="2270697"/>
            <a:ext cx="10766425" cy="3824153"/>
          </a:xfrm>
          <a:prstGeom prst="roundRect">
            <a:avLst>
              <a:gd name="adj" fmla="val 3200"/>
            </a:avLst>
          </a:prstGeom>
          <a:solidFill>
            <a:schemeClr val="bg1"/>
          </a:solidFill>
          <a:ln>
            <a:solidFill>
              <a:schemeClr val="bg1"/>
            </a:solidFill>
          </a:ln>
          <a:effectLst>
            <a:outerShdw blurRad="343645" dist="190500" dir="2700000" algn="tl" rotWithShape="0">
              <a:srgbClr val="F3484C">
                <a:alpha val="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err="1">
              <a:ln w="3175">
                <a:noFill/>
              </a:ln>
              <a:solidFill>
                <a:srgbClr val="463668"/>
              </a:solidFill>
              <a:effectLst/>
              <a:uLnTx/>
              <a:uFillTx/>
              <a:latin typeface="Segoe UI Semibold"/>
              <a:ea typeface="+mn-ea"/>
              <a:cs typeface="Segoe UI" pitchFamily="34" charset="0"/>
            </a:endParaRPr>
          </a:p>
        </p:txBody>
      </p:sp>
      <p:sp>
        <p:nvSpPr>
          <p:cNvPr id="19" name="TextBox 18">
            <a:extLst>
              <a:ext uri="{FF2B5EF4-FFF2-40B4-BE49-F238E27FC236}">
                <a16:creationId xmlns:a16="http://schemas.microsoft.com/office/drawing/2014/main" id="{371F05EC-BBEE-120B-B673-DA7A4E1C21EB}"/>
              </a:ext>
            </a:extLst>
          </p:cNvPr>
          <p:cNvSpPr txBox="1">
            <a:spLocks/>
          </p:cNvSpPr>
          <p:nvPr/>
        </p:nvSpPr>
        <p:spPr>
          <a:xfrm>
            <a:off x="1805354" y="2475972"/>
            <a:ext cx="9399840" cy="846386"/>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0B87DE"/>
                </a:solidFill>
                <a:effectLst/>
                <a:uLnTx/>
                <a:uFillTx/>
                <a:latin typeface="Segoe UI Semibold"/>
                <a:ea typeface="+mn-ea"/>
                <a:cs typeface="+mn-cs"/>
              </a:rPr>
              <a:t>Hold All Hands with Q&amp;A or AMAs frequently</a:t>
            </a:r>
            <a:endParaRPr kumimoji="0" lang="en-US" sz="18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I appreciate the opportunity to ask my leader questions every month during their Town Halls, and that they commit to answering the top upvoted employee questions.</a:t>
            </a:r>
          </a:p>
        </p:txBody>
      </p:sp>
      <p:sp>
        <p:nvSpPr>
          <p:cNvPr id="21" name="TextBox 20">
            <a:extLst>
              <a:ext uri="{FF2B5EF4-FFF2-40B4-BE49-F238E27FC236}">
                <a16:creationId xmlns:a16="http://schemas.microsoft.com/office/drawing/2014/main" id="{308C1BDF-4885-9CE1-E06E-8310E2DB894B}"/>
              </a:ext>
            </a:extLst>
          </p:cNvPr>
          <p:cNvSpPr txBox="1">
            <a:spLocks/>
          </p:cNvSpPr>
          <p:nvPr/>
        </p:nvSpPr>
        <p:spPr>
          <a:xfrm>
            <a:off x="1805354" y="3791746"/>
            <a:ext cx="9399840" cy="846386"/>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0B87DE"/>
                </a:solidFill>
                <a:effectLst/>
                <a:uLnTx/>
                <a:uFillTx/>
                <a:latin typeface="Segoe UI Semibold"/>
                <a:ea typeface="+mn-ea"/>
                <a:cs typeface="+mn-cs"/>
              </a:rPr>
              <a:t>Communicate authentically on channels like Viva Engage</a:t>
            </a:r>
          </a:p>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My leader shares personal updates in our org’s Viva Engage community, which makes them seem quite authentic and relatable.</a:t>
            </a:r>
          </a:p>
        </p:txBody>
      </p:sp>
      <p:sp>
        <p:nvSpPr>
          <p:cNvPr id="22" name="TextBox 21">
            <a:extLst>
              <a:ext uri="{FF2B5EF4-FFF2-40B4-BE49-F238E27FC236}">
                <a16:creationId xmlns:a16="http://schemas.microsoft.com/office/drawing/2014/main" id="{B4604075-DE97-0613-F560-67EB98A7C06C}"/>
              </a:ext>
            </a:extLst>
          </p:cNvPr>
          <p:cNvSpPr txBox="1">
            <a:spLocks/>
          </p:cNvSpPr>
          <p:nvPr/>
        </p:nvSpPr>
        <p:spPr>
          <a:xfrm>
            <a:off x="1805354" y="5107518"/>
            <a:ext cx="9399840" cy="846386"/>
          </a:xfrm>
          <a:prstGeom prst="rect">
            <a:avLst/>
          </a:prstGeom>
          <a:noFill/>
        </p:spPr>
        <p:txBody>
          <a:bodyPr wrap="square" lIns="0" tIns="0" rIns="0" bIns="0">
            <a:spAutoFit/>
          </a:bodyPr>
          <a:lstStyle/>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0B87DE"/>
                </a:solidFill>
                <a:effectLst/>
                <a:uLnTx/>
                <a:uFillTx/>
                <a:latin typeface="Segoe UI Semibold"/>
                <a:ea typeface="+mn-ea"/>
                <a:cs typeface="+mn-cs"/>
              </a:rPr>
              <a:t>Create a culture of open and transparent communication</a:t>
            </a:r>
          </a:p>
          <a:p>
            <a:pPr marL="0" marR="0" lvl="0" indent="0" algn="l" defTabSz="914400" rtl="0" eaLnBrk="1" fontAlgn="b" latinLnBrk="0" hangingPunct="1">
              <a:lnSpc>
                <a:spcPct val="100000"/>
              </a:lnSpc>
              <a:spcBef>
                <a:spcPts val="40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mn-cs"/>
              </a:rPr>
              <a:t>My leader doesn’t shy away from the hard questions and truly listens to employees when we share what’s on our minds.</a:t>
            </a:r>
          </a:p>
        </p:txBody>
      </p:sp>
      <p:sp>
        <p:nvSpPr>
          <p:cNvPr id="4" name="Oval 3">
            <a:extLst>
              <a:ext uri="{FF2B5EF4-FFF2-40B4-BE49-F238E27FC236}">
                <a16:creationId xmlns:a16="http://schemas.microsoft.com/office/drawing/2014/main" id="{64935B76-2820-0493-5330-861630922500}"/>
              </a:ext>
              <a:ext uri="{C183D7F6-B498-43B3-948B-1728B52AA6E4}">
                <adec:decorative xmlns:adec="http://schemas.microsoft.com/office/drawing/2017/decorative" val="1"/>
              </a:ext>
            </a:extLst>
          </p:cNvPr>
          <p:cNvSpPr/>
          <p:nvPr/>
        </p:nvSpPr>
        <p:spPr bwMode="auto">
          <a:xfrm>
            <a:off x="958231" y="2591804"/>
            <a:ext cx="614722" cy="614722"/>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 name="Oval 4">
            <a:extLst>
              <a:ext uri="{FF2B5EF4-FFF2-40B4-BE49-F238E27FC236}">
                <a16:creationId xmlns:a16="http://schemas.microsoft.com/office/drawing/2014/main" id="{4824ACDA-ABF8-719F-AE9F-CBF4E111AE95}"/>
              </a:ext>
              <a:ext uri="{C183D7F6-B498-43B3-948B-1728B52AA6E4}">
                <adec:decorative xmlns:adec="http://schemas.microsoft.com/office/drawing/2017/decorative" val="1"/>
              </a:ext>
            </a:extLst>
          </p:cNvPr>
          <p:cNvSpPr/>
          <p:nvPr/>
        </p:nvSpPr>
        <p:spPr bwMode="auto">
          <a:xfrm>
            <a:off x="958231" y="3907578"/>
            <a:ext cx="614722" cy="614722"/>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6" name="Oval 5">
            <a:extLst>
              <a:ext uri="{FF2B5EF4-FFF2-40B4-BE49-F238E27FC236}">
                <a16:creationId xmlns:a16="http://schemas.microsoft.com/office/drawing/2014/main" id="{D80917E7-33C3-7F03-99C0-ABE4032C7753}"/>
              </a:ext>
              <a:ext uri="{C183D7F6-B498-43B3-948B-1728B52AA6E4}">
                <adec:decorative xmlns:adec="http://schemas.microsoft.com/office/drawing/2017/decorative" val="1"/>
              </a:ext>
            </a:extLst>
          </p:cNvPr>
          <p:cNvSpPr/>
          <p:nvPr/>
        </p:nvSpPr>
        <p:spPr bwMode="auto">
          <a:xfrm>
            <a:off x="958231" y="5223350"/>
            <a:ext cx="614722" cy="614722"/>
          </a:xfrm>
          <a:prstGeom prst="ellipse">
            <a:avLst/>
          </a:prstGeom>
          <a:gradFill flip="none" rotWithShape="1">
            <a:gsLst>
              <a:gs pos="100000">
                <a:srgbClr val="8661C5"/>
              </a:gs>
              <a:gs pos="0">
                <a:srgbClr val="0078D4"/>
              </a:gs>
            </a:gsLst>
            <a:lin ang="2700000" scaled="1"/>
            <a:tileRect/>
          </a:gradFill>
          <a:effectLst>
            <a:outerShdw blurRad="63500" dist="38100" algn="l" rotWithShape="0">
              <a:prstClr val="black">
                <a:alpha val="20000"/>
              </a:prstClr>
            </a:outerShdw>
          </a:effectLst>
        </p:spPr>
        <p:txBody>
          <a:bodyPr wrap="square" lIns="91440" tIns="45720" rIns="91440" bIns="45720" anchor="ctr" anchorCtr="0">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8" name="Straight Connector 7">
            <a:extLst>
              <a:ext uri="{FF2B5EF4-FFF2-40B4-BE49-F238E27FC236}">
                <a16:creationId xmlns:a16="http://schemas.microsoft.com/office/drawing/2014/main" id="{0E2EA1E8-8DCF-5689-E30A-96270DC380E0}"/>
              </a:ext>
            </a:extLst>
          </p:cNvPr>
          <p:cNvCxnSpPr>
            <a:cxnSpLocks/>
          </p:cNvCxnSpPr>
          <p:nvPr/>
        </p:nvCxnSpPr>
        <p:spPr>
          <a:xfrm>
            <a:off x="1805354" y="3557052"/>
            <a:ext cx="939984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686D2D-C81F-ADAC-05AD-81321654DF8B}"/>
              </a:ext>
            </a:extLst>
          </p:cNvPr>
          <p:cNvCxnSpPr>
            <a:cxnSpLocks/>
          </p:cNvCxnSpPr>
          <p:nvPr/>
        </p:nvCxnSpPr>
        <p:spPr>
          <a:xfrm>
            <a:off x="1805354" y="4872826"/>
            <a:ext cx="9399840" cy="0"/>
          </a:xfrm>
          <a:prstGeom prst="line">
            <a:avLst/>
          </a:prstGeom>
          <a:ln w="6350" cap="rnd">
            <a:solidFill>
              <a:schemeClr val="bg1">
                <a:lumMod val="7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7" name="Graphic 11">
            <a:extLst>
              <a:ext uri="{FF2B5EF4-FFF2-40B4-BE49-F238E27FC236}">
                <a16:creationId xmlns:a16="http://schemas.microsoft.com/office/drawing/2014/main" id="{93A9DF47-1E28-8C5A-76B5-992ED42CF870}"/>
              </a:ext>
            </a:extLst>
          </p:cNvPr>
          <p:cNvSpPr/>
          <p:nvPr/>
        </p:nvSpPr>
        <p:spPr>
          <a:xfrm>
            <a:off x="1114648" y="2748221"/>
            <a:ext cx="334826" cy="335441"/>
          </a:xfrm>
          <a:custGeom>
            <a:avLst/>
            <a:gdLst>
              <a:gd name="connsiteX0" fmla="*/ 0 w 334826"/>
              <a:gd name="connsiteY0" fmla="*/ 247380 h 335441"/>
              <a:gd name="connsiteX1" fmla="*/ 54507 w 334826"/>
              <a:gd name="connsiteY1" fmla="*/ 301887 h 335441"/>
              <a:gd name="connsiteX2" fmla="*/ 136939 w 334826"/>
              <a:gd name="connsiteY2" fmla="*/ 301887 h 335441"/>
              <a:gd name="connsiteX3" fmla="*/ 142910 w 334826"/>
              <a:gd name="connsiteY3" fmla="*/ 278021 h 335441"/>
              <a:gd name="connsiteX4" fmla="*/ 143245 w 334826"/>
              <a:gd name="connsiteY4" fmla="*/ 276730 h 335441"/>
              <a:gd name="connsiteX5" fmla="*/ 54507 w 334826"/>
              <a:gd name="connsiteY5" fmla="*/ 276730 h 335441"/>
              <a:gd name="connsiteX6" fmla="*/ 25157 w 334826"/>
              <a:gd name="connsiteY6" fmla="*/ 247380 h 335441"/>
              <a:gd name="connsiteX7" fmla="*/ 25157 w 334826"/>
              <a:gd name="connsiteY7" fmla="*/ 134172 h 335441"/>
              <a:gd name="connsiteX8" fmla="*/ 79665 w 334826"/>
              <a:gd name="connsiteY8" fmla="*/ 134172 h 335441"/>
              <a:gd name="connsiteX9" fmla="*/ 82751 w 334826"/>
              <a:gd name="connsiteY9" fmla="*/ 134088 h 335441"/>
              <a:gd name="connsiteX10" fmla="*/ 134172 w 334826"/>
              <a:gd name="connsiteY10" fmla="*/ 79665 h 335441"/>
              <a:gd name="connsiteX11" fmla="*/ 134172 w 334826"/>
              <a:gd name="connsiteY11" fmla="*/ 25157 h 335441"/>
              <a:gd name="connsiteX12" fmla="*/ 247380 w 334826"/>
              <a:gd name="connsiteY12" fmla="*/ 25157 h 335441"/>
              <a:gd name="connsiteX13" fmla="*/ 276730 w 334826"/>
              <a:gd name="connsiteY13" fmla="*/ 54507 h 335441"/>
              <a:gd name="connsiteX14" fmla="*/ 276730 w 334826"/>
              <a:gd name="connsiteY14" fmla="*/ 138063 h 335441"/>
              <a:gd name="connsiteX15" fmla="*/ 301887 w 334826"/>
              <a:gd name="connsiteY15" fmla="*/ 134373 h 335441"/>
              <a:gd name="connsiteX16" fmla="*/ 301887 w 334826"/>
              <a:gd name="connsiteY16" fmla="*/ 54507 h 335441"/>
              <a:gd name="connsiteX17" fmla="*/ 247380 w 334826"/>
              <a:gd name="connsiteY17" fmla="*/ 0 h 335441"/>
              <a:gd name="connsiteX18" fmla="*/ 132008 w 334826"/>
              <a:gd name="connsiteY18" fmla="*/ 0 h 335441"/>
              <a:gd name="connsiteX19" fmla="*/ 105342 w 334826"/>
              <a:gd name="connsiteY19" fmla="*/ 11052 h 335441"/>
              <a:gd name="connsiteX20" fmla="*/ 11036 w 334826"/>
              <a:gd name="connsiteY20" fmla="*/ 105325 h 335441"/>
              <a:gd name="connsiteX21" fmla="*/ 0 w 334826"/>
              <a:gd name="connsiteY21" fmla="*/ 132008 h 335441"/>
              <a:gd name="connsiteX22" fmla="*/ 0 w 334826"/>
              <a:gd name="connsiteY22" fmla="*/ 247380 h 335441"/>
              <a:gd name="connsiteX23" fmla="*/ 79665 w 334826"/>
              <a:gd name="connsiteY23" fmla="*/ 109015 h 335441"/>
              <a:gd name="connsiteX24" fmla="*/ 42952 w 334826"/>
              <a:gd name="connsiteY24" fmla="*/ 109015 h 335441"/>
              <a:gd name="connsiteX25" fmla="*/ 109015 w 334826"/>
              <a:gd name="connsiteY25" fmla="*/ 42952 h 335441"/>
              <a:gd name="connsiteX26" fmla="*/ 109015 w 334826"/>
              <a:gd name="connsiteY26" fmla="*/ 79665 h 335441"/>
              <a:gd name="connsiteX27" fmla="*/ 108914 w 334826"/>
              <a:gd name="connsiteY27" fmla="*/ 82080 h 335441"/>
              <a:gd name="connsiteX28" fmla="*/ 79665 w 334826"/>
              <a:gd name="connsiteY28" fmla="*/ 109015 h 335441"/>
              <a:gd name="connsiteX29" fmla="*/ 270021 w 334826"/>
              <a:gd name="connsiteY29" fmla="*/ 162180 h 335441"/>
              <a:gd name="connsiteX30" fmla="*/ 171019 w 334826"/>
              <a:gd name="connsiteY30" fmla="*/ 261166 h 335441"/>
              <a:gd name="connsiteX31" fmla="*/ 159178 w 334826"/>
              <a:gd name="connsiteY31" fmla="*/ 282080 h 335441"/>
              <a:gd name="connsiteX32" fmla="*/ 151497 w 334826"/>
              <a:gd name="connsiteY32" fmla="*/ 312788 h 335441"/>
              <a:gd name="connsiteX33" fmla="*/ 164762 w 334826"/>
              <a:gd name="connsiteY33" fmla="*/ 334897 h 335441"/>
              <a:gd name="connsiteX34" fmla="*/ 173619 w 334826"/>
              <a:gd name="connsiteY34" fmla="*/ 334893 h 335441"/>
              <a:gd name="connsiteX35" fmla="*/ 204310 w 334826"/>
              <a:gd name="connsiteY35" fmla="*/ 327229 h 335441"/>
              <a:gd name="connsiteX36" fmla="*/ 225241 w 334826"/>
              <a:gd name="connsiteY36" fmla="*/ 315371 h 335441"/>
              <a:gd name="connsiteX37" fmla="*/ 324227 w 334826"/>
              <a:gd name="connsiteY37" fmla="*/ 216386 h 335441"/>
              <a:gd name="connsiteX38" fmla="*/ 322954 w 334826"/>
              <a:gd name="connsiteY38" fmla="*/ 162180 h 335441"/>
              <a:gd name="connsiteX39" fmla="*/ 270021 w 334826"/>
              <a:gd name="connsiteY39" fmla="*/ 162180 h 33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4826" h="335441">
                <a:moveTo>
                  <a:pt x="0" y="247380"/>
                </a:moveTo>
                <a:cubicBezTo>
                  <a:pt x="0" y="277483"/>
                  <a:pt x="24404" y="301887"/>
                  <a:pt x="54507" y="301887"/>
                </a:cubicBezTo>
                <a:lnTo>
                  <a:pt x="136939" y="301887"/>
                </a:lnTo>
                <a:lnTo>
                  <a:pt x="142910" y="278021"/>
                </a:lnTo>
                <a:lnTo>
                  <a:pt x="143245" y="276730"/>
                </a:lnTo>
                <a:lnTo>
                  <a:pt x="54507" y="276730"/>
                </a:lnTo>
                <a:cubicBezTo>
                  <a:pt x="38298" y="276730"/>
                  <a:pt x="25157" y="263589"/>
                  <a:pt x="25157" y="247380"/>
                </a:cubicBezTo>
                <a:lnTo>
                  <a:pt x="25157" y="134172"/>
                </a:lnTo>
                <a:lnTo>
                  <a:pt x="79665" y="134172"/>
                </a:lnTo>
                <a:lnTo>
                  <a:pt x="82751" y="134088"/>
                </a:lnTo>
                <a:cubicBezTo>
                  <a:pt x="111610" y="132451"/>
                  <a:pt x="134174" y="108571"/>
                  <a:pt x="134172" y="79665"/>
                </a:cubicBezTo>
                <a:lnTo>
                  <a:pt x="134172" y="25157"/>
                </a:lnTo>
                <a:lnTo>
                  <a:pt x="247380" y="25157"/>
                </a:lnTo>
                <a:cubicBezTo>
                  <a:pt x="263581" y="25157"/>
                  <a:pt x="276730" y="38306"/>
                  <a:pt x="276730" y="54507"/>
                </a:cubicBezTo>
                <a:lnTo>
                  <a:pt x="276730" y="138063"/>
                </a:lnTo>
                <a:cubicBezTo>
                  <a:pt x="284763" y="134876"/>
                  <a:pt x="293401" y="133652"/>
                  <a:pt x="301887" y="134373"/>
                </a:cubicBezTo>
                <a:lnTo>
                  <a:pt x="301887" y="54507"/>
                </a:lnTo>
                <a:cubicBezTo>
                  <a:pt x="301887" y="24404"/>
                  <a:pt x="277483" y="0"/>
                  <a:pt x="247380" y="0"/>
                </a:cubicBezTo>
                <a:lnTo>
                  <a:pt x="132008" y="0"/>
                </a:lnTo>
                <a:cubicBezTo>
                  <a:pt x="122006" y="4"/>
                  <a:pt x="112415" y="3980"/>
                  <a:pt x="105342" y="11052"/>
                </a:cubicBezTo>
                <a:lnTo>
                  <a:pt x="11036" y="105325"/>
                </a:lnTo>
                <a:cubicBezTo>
                  <a:pt x="3965" y="112405"/>
                  <a:pt x="-5" y="122003"/>
                  <a:pt x="0" y="132008"/>
                </a:cubicBezTo>
                <a:lnTo>
                  <a:pt x="0" y="247380"/>
                </a:lnTo>
                <a:close/>
                <a:moveTo>
                  <a:pt x="79665" y="109015"/>
                </a:moveTo>
                <a:lnTo>
                  <a:pt x="42952" y="109015"/>
                </a:lnTo>
                <a:lnTo>
                  <a:pt x="109015" y="42952"/>
                </a:lnTo>
                <a:lnTo>
                  <a:pt x="109015" y="79665"/>
                </a:lnTo>
                <a:lnTo>
                  <a:pt x="108914" y="82080"/>
                </a:lnTo>
                <a:cubicBezTo>
                  <a:pt x="107657" y="97301"/>
                  <a:pt x="94937" y="109014"/>
                  <a:pt x="79665" y="109015"/>
                </a:cubicBezTo>
                <a:close/>
                <a:moveTo>
                  <a:pt x="270021" y="162180"/>
                </a:moveTo>
                <a:lnTo>
                  <a:pt x="171019" y="261166"/>
                </a:lnTo>
                <a:cubicBezTo>
                  <a:pt x="165251" y="266937"/>
                  <a:pt x="161159" y="274165"/>
                  <a:pt x="159178" y="282080"/>
                </a:cubicBezTo>
                <a:lnTo>
                  <a:pt x="151497" y="312788"/>
                </a:lnTo>
                <a:cubicBezTo>
                  <a:pt x="149055" y="322556"/>
                  <a:pt x="154994" y="332455"/>
                  <a:pt x="164762" y="334897"/>
                </a:cubicBezTo>
                <a:cubicBezTo>
                  <a:pt x="167670" y="335625"/>
                  <a:pt x="170712" y="335623"/>
                  <a:pt x="173619" y="334893"/>
                </a:cubicBezTo>
                <a:lnTo>
                  <a:pt x="204310" y="327229"/>
                </a:lnTo>
                <a:cubicBezTo>
                  <a:pt x="212233" y="325248"/>
                  <a:pt x="219469" y="321149"/>
                  <a:pt x="225241" y="315371"/>
                </a:cubicBezTo>
                <a:lnTo>
                  <a:pt x="324227" y="216386"/>
                </a:lnTo>
                <a:cubicBezTo>
                  <a:pt x="338843" y="201065"/>
                  <a:pt x="338273" y="176797"/>
                  <a:pt x="322954" y="162180"/>
                </a:cubicBezTo>
                <a:cubicBezTo>
                  <a:pt x="308139" y="148047"/>
                  <a:pt x="284835" y="148047"/>
                  <a:pt x="270021" y="162180"/>
                </a:cubicBezTo>
                <a:close/>
              </a:path>
            </a:pathLst>
          </a:custGeom>
          <a:solidFill>
            <a:schemeClr val="bg1"/>
          </a:soli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Graphic 13">
            <a:extLst>
              <a:ext uri="{FF2B5EF4-FFF2-40B4-BE49-F238E27FC236}">
                <a16:creationId xmlns:a16="http://schemas.microsoft.com/office/drawing/2014/main" id="{E872FC98-FBDD-50B8-A838-E03DA272E412}"/>
              </a:ext>
            </a:extLst>
          </p:cNvPr>
          <p:cNvSpPr/>
          <p:nvPr/>
        </p:nvSpPr>
        <p:spPr>
          <a:xfrm>
            <a:off x="1097893" y="4063995"/>
            <a:ext cx="336503" cy="301945"/>
          </a:xfrm>
          <a:custGeom>
            <a:avLst/>
            <a:gdLst>
              <a:gd name="connsiteX0" fmla="*/ 126810 w 336503"/>
              <a:gd name="connsiteY0" fmla="*/ 0 h 301945"/>
              <a:gd name="connsiteX1" fmla="*/ 986 w 336503"/>
              <a:gd name="connsiteY1" fmla="*/ 125748 h 301945"/>
              <a:gd name="connsiteX2" fmla="*/ 12797 w 336503"/>
              <a:gd name="connsiteY2" fmla="*/ 179002 h 301945"/>
              <a:gd name="connsiteX3" fmla="*/ 655 w 336503"/>
              <a:gd name="connsiteY3" fmla="*/ 226667 h 301945"/>
              <a:gd name="connsiteX4" fmla="*/ 15791 w 336503"/>
              <a:gd name="connsiteY4" fmla="*/ 252160 h 301945"/>
              <a:gd name="connsiteX5" fmla="*/ 25879 w 336503"/>
              <a:gd name="connsiteY5" fmla="*/ 252227 h 301945"/>
              <a:gd name="connsiteX6" fmla="*/ 75019 w 336503"/>
              <a:gd name="connsiteY6" fmla="*/ 240453 h 301945"/>
              <a:gd name="connsiteX7" fmla="*/ 241394 w 336503"/>
              <a:gd name="connsiteY7" fmla="*/ 177494 h 301945"/>
              <a:gd name="connsiteX8" fmla="*/ 178436 w 336503"/>
              <a:gd name="connsiteY8" fmla="*/ 11120 h 301945"/>
              <a:gd name="connsiteX9" fmla="*/ 126793 w 336503"/>
              <a:gd name="connsiteY9" fmla="*/ 0 h 301945"/>
              <a:gd name="connsiteX10" fmla="*/ 26181 w 336503"/>
              <a:gd name="connsiteY10" fmla="*/ 125786 h 301945"/>
              <a:gd name="connsiteX11" fmla="*/ 126840 w 336503"/>
              <a:gd name="connsiteY11" fmla="*/ 25188 h 301945"/>
              <a:gd name="connsiteX12" fmla="*/ 227439 w 336503"/>
              <a:gd name="connsiteY12" fmla="*/ 125847 h 301945"/>
              <a:gd name="connsiteX13" fmla="*/ 126779 w 336503"/>
              <a:gd name="connsiteY13" fmla="*/ 226445 h 301945"/>
              <a:gd name="connsiteX14" fmla="*/ 82030 w 336503"/>
              <a:gd name="connsiteY14" fmla="*/ 215933 h 301945"/>
              <a:gd name="connsiteX15" fmla="*/ 77938 w 336503"/>
              <a:gd name="connsiteY15" fmla="*/ 213904 h 301945"/>
              <a:gd name="connsiteX16" fmla="*/ 73510 w 336503"/>
              <a:gd name="connsiteY16" fmla="*/ 214960 h 301945"/>
              <a:gd name="connsiteX17" fmla="*/ 26751 w 336503"/>
              <a:gd name="connsiteY17" fmla="*/ 226147 h 301945"/>
              <a:gd name="connsiteX18" fmla="*/ 38323 w 336503"/>
              <a:gd name="connsiteY18" fmla="*/ 180730 h 301945"/>
              <a:gd name="connsiteX19" fmla="*/ 39497 w 336503"/>
              <a:gd name="connsiteY19" fmla="*/ 176101 h 301945"/>
              <a:gd name="connsiteX20" fmla="*/ 37317 w 336503"/>
              <a:gd name="connsiteY20" fmla="*/ 171858 h 301945"/>
              <a:gd name="connsiteX21" fmla="*/ 26181 w 336503"/>
              <a:gd name="connsiteY21" fmla="*/ 125786 h 301945"/>
              <a:gd name="connsiteX22" fmla="*/ 210667 w 336503"/>
              <a:gd name="connsiteY22" fmla="*/ 301887 h 301945"/>
              <a:gd name="connsiteX23" fmla="*/ 125133 w 336503"/>
              <a:gd name="connsiteY23" fmla="*/ 268344 h 301945"/>
              <a:gd name="connsiteX24" fmla="*/ 126810 w 336503"/>
              <a:gd name="connsiteY24" fmla="*/ 268344 h 301945"/>
              <a:gd name="connsiteX25" fmla="*/ 161695 w 336503"/>
              <a:gd name="connsiteY25" fmla="*/ 264034 h 301945"/>
              <a:gd name="connsiteX26" fmla="*/ 210667 w 336503"/>
              <a:gd name="connsiteY26" fmla="*/ 276730 h 301945"/>
              <a:gd name="connsiteX27" fmla="*/ 255447 w 336503"/>
              <a:gd name="connsiteY27" fmla="*/ 266248 h 301945"/>
              <a:gd name="connsiteX28" fmla="*/ 259523 w 336503"/>
              <a:gd name="connsiteY28" fmla="*/ 264218 h 301945"/>
              <a:gd name="connsiteX29" fmla="*/ 263950 w 336503"/>
              <a:gd name="connsiteY29" fmla="*/ 265275 h 301945"/>
              <a:gd name="connsiteX30" fmla="*/ 309904 w 336503"/>
              <a:gd name="connsiteY30" fmla="*/ 275505 h 301945"/>
              <a:gd name="connsiteX31" fmla="*/ 299137 w 336503"/>
              <a:gd name="connsiteY31" fmla="*/ 231044 h 301945"/>
              <a:gd name="connsiteX32" fmla="*/ 297963 w 336503"/>
              <a:gd name="connsiteY32" fmla="*/ 226415 h 301945"/>
              <a:gd name="connsiteX33" fmla="*/ 300143 w 336503"/>
              <a:gd name="connsiteY33" fmla="*/ 222172 h 301945"/>
              <a:gd name="connsiteX34" fmla="*/ 311296 w 336503"/>
              <a:gd name="connsiteY34" fmla="*/ 176101 h 301945"/>
              <a:gd name="connsiteX35" fmla="*/ 265225 w 336503"/>
              <a:gd name="connsiteY35" fmla="*/ 91539 h 301945"/>
              <a:gd name="connsiteX36" fmla="*/ 251808 w 336503"/>
              <a:gd name="connsiteY36" fmla="*/ 57208 h 301945"/>
              <a:gd name="connsiteX37" fmla="*/ 329542 w 336503"/>
              <a:gd name="connsiteY37" fmla="*/ 217292 h 301945"/>
              <a:gd name="connsiteX38" fmla="*/ 324663 w 336503"/>
              <a:gd name="connsiteY38" fmla="*/ 229334 h 301945"/>
              <a:gd name="connsiteX39" fmla="*/ 335917 w 336503"/>
              <a:gd name="connsiteY39" fmla="*/ 276344 h 301945"/>
              <a:gd name="connsiteX40" fmla="*/ 320336 w 336503"/>
              <a:gd name="connsiteY40" fmla="*/ 301401 h 301945"/>
              <a:gd name="connsiteX41" fmla="*/ 311313 w 336503"/>
              <a:gd name="connsiteY41" fmla="*/ 301501 h 301945"/>
              <a:gd name="connsiteX42" fmla="*/ 262458 w 336503"/>
              <a:gd name="connsiteY42" fmla="*/ 290768 h 301945"/>
              <a:gd name="connsiteX43" fmla="*/ 210667 w 336503"/>
              <a:gd name="connsiteY43" fmla="*/ 301887 h 30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6503" h="301945">
                <a:moveTo>
                  <a:pt x="126810" y="0"/>
                </a:moveTo>
                <a:cubicBezTo>
                  <a:pt x="57340" y="-21"/>
                  <a:pt x="1007" y="56278"/>
                  <a:pt x="986" y="125748"/>
                </a:cubicBezTo>
                <a:cubicBezTo>
                  <a:pt x="980" y="144149"/>
                  <a:pt x="5012" y="162328"/>
                  <a:pt x="12797" y="179002"/>
                </a:cubicBezTo>
                <a:lnTo>
                  <a:pt x="655" y="226667"/>
                </a:lnTo>
                <a:cubicBezTo>
                  <a:pt x="-2205" y="237887"/>
                  <a:pt x="4571" y="249300"/>
                  <a:pt x="15791" y="252160"/>
                </a:cubicBezTo>
                <a:cubicBezTo>
                  <a:pt x="19098" y="253003"/>
                  <a:pt x="22561" y="253027"/>
                  <a:pt x="25879" y="252227"/>
                </a:cubicBezTo>
                <a:cubicBezTo>
                  <a:pt x="38458" y="249208"/>
                  <a:pt x="57795" y="244562"/>
                  <a:pt x="75019" y="240453"/>
                </a:cubicBezTo>
                <a:cubicBezTo>
                  <a:pt x="138349" y="269010"/>
                  <a:pt x="212836" y="240824"/>
                  <a:pt x="241394" y="177494"/>
                </a:cubicBezTo>
                <a:cubicBezTo>
                  <a:pt x="269951" y="114165"/>
                  <a:pt x="241763" y="39677"/>
                  <a:pt x="178436" y="11120"/>
                </a:cubicBezTo>
                <a:cubicBezTo>
                  <a:pt x="162203" y="3799"/>
                  <a:pt x="144599" y="9"/>
                  <a:pt x="126793" y="0"/>
                </a:cubicBezTo>
                <a:close/>
                <a:moveTo>
                  <a:pt x="26181" y="125786"/>
                </a:moveTo>
                <a:cubicBezTo>
                  <a:pt x="26198" y="70210"/>
                  <a:pt x="71264" y="25171"/>
                  <a:pt x="126840" y="25188"/>
                </a:cubicBezTo>
                <a:cubicBezTo>
                  <a:pt x="182416" y="25205"/>
                  <a:pt x="227456" y="70271"/>
                  <a:pt x="227439" y="125847"/>
                </a:cubicBezTo>
                <a:cubicBezTo>
                  <a:pt x="227422" y="181422"/>
                  <a:pt x="182355" y="226462"/>
                  <a:pt x="126779" y="226445"/>
                </a:cubicBezTo>
                <a:cubicBezTo>
                  <a:pt x="111252" y="226440"/>
                  <a:pt x="95936" y="222843"/>
                  <a:pt x="82030" y="215933"/>
                </a:cubicBezTo>
                <a:lnTo>
                  <a:pt x="77938" y="213904"/>
                </a:lnTo>
                <a:lnTo>
                  <a:pt x="73510" y="214960"/>
                </a:lnTo>
                <a:cubicBezTo>
                  <a:pt x="58030" y="218650"/>
                  <a:pt x="40135" y="222927"/>
                  <a:pt x="26751" y="226147"/>
                </a:cubicBezTo>
                <a:lnTo>
                  <a:pt x="38323" y="180730"/>
                </a:lnTo>
                <a:lnTo>
                  <a:pt x="39497" y="176101"/>
                </a:lnTo>
                <a:lnTo>
                  <a:pt x="37317" y="171858"/>
                </a:lnTo>
                <a:cubicBezTo>
                  <a:pt x="29972" y="157614"/>
                  <a:pt x="26153" y="141813"/>
                  <a:pt x="26181" y="125786"/>
                </a:cubicBezTo>
                <a:close/>
                <a:moveTo>
                  <a:pt x="210667" y="301887"/>
                </a:moveTo>
                <a:cubicBezTo>
                  <a:pt x="177628" y="301887"/>
                  <a:pt x="147573" y="289157"/>
                  <a:pt x="125133" y="268344"/>
                </a:cubicBezTo>
                <a:lnTo>
                  <a:pt x="126810" y="268344"/>
                </a:lnTo>
                <a:cubicBezTo>
                  <a:pt x="138852" y="268344"/>
                  <a:pt x="150542" y="266851"/>
                  <a:pt x="161695" y="264034"/>
                </a:cubicBezTo>
                <a:cubicBezTo>
                  <a:pt x="176202" y="272118"/>
                  <a:pt x="192890" y="276730"/>
                  <a:pt x="210667" y="276730"/>
                </a:cubicBezTo>
                <a:cubicBezTo>
                  <a:pt x="226768" y="276730"/>
                  <a:pt x="241963" y="272956"/>
                  <a:pt x="255447" y="266248"/>
                </a:cubicBezTo>
                <a:lnTo>
                  <a:pt x="259523" y="264218"/>
                </a:lnTo>
                <a:lnTo>
                  <a:pt x="263950" y="265275"/>
                </a:lnTo>
                <a:cubicBezTo>
                  <a:pt x="279414" y="268965"/>
                  <a:pt x="296923" y="272738"/>
                  <a:pt x="309904" y="275505"/>
                </a:cubicBezTo>
                <a:cubicBezTo>
                  <a:pt x="306969" y="262910"/>
                  <a:pt x="302961" y="246055"/>
                  <a:pt x="299137" y="231044"/>
                </a:cubicBezTo>
                <a:lnTo>
                  <a:pt x="297963" y="226415"/>
                </a:lnTo>
                <a:lnTo>
                  <a:pt x="300143" y="222172"/>
                </a:lnTo>
                <a:cubicBezTo>
                  <a:pt x="307494" y="207928"/>
                  <a:pt x="311320" y="192129"/>
                  <a:pt x="311296" y="176101"/>
                </a:cubicBezTo>
                <a:cubicBezTo>
                  <a:pt x="311315" y="141914"/>
                  <a:pt x="293960" y="110061"/>
                  <a:pt x="265225" y="91539"/>
                </a:cubicBezTo>
                <a:cubicBezTo>
                  <a:pt x="262268" y="79559"/>
                  <a:pt x="257757" y="68018"/>
                  <a:pt x="251808" y="57208"/>
                </a:cubicBezTo>
                <a:cubicBezTo>
                  <a:pt x="317480" y="79948"/>
                  <a:pt x="352283" y="151619"/>
                  <a:pt x="329542" y="217292"/>
                </a:cubicBezTo>
                <a:cubicBezTo>
                  <a:pt x="328125" y="221387"/>
                  <a:pt x="326496" y="225406"/>
                  <a:pt x="324663" y="229334"/>
                </a:cubicBezTo>
                <a:cubicBezTo>
                  <a:pt x="328906" y="246239"/>
                  <a:pt x="333200" y="264554"/>
                  <a:pt x="335917" y="276344"/>
                </a:cubicBezTo>
                <a:cubicBezTo>
                  <a:pt x="338533" y="287566"/>
                  <a:pt x="331558" y="298784"/>
                  <a:pt x="320336" y="301401"/>
                </a:cubicBezTo>
                <a:cubicBezTo>
                  <a:pt x="317373" y="302092"/>
                  <a:pt x="314292" y="302127"/>
                  <a:pt x="311313" y="301501"/>
                </a:cubicBezTo>
                <a:cubicBezTo>
                  <a:pt x="294988" y="298107"/>
                  <a:pt x="278703" y="294528"/>
                  <a:pt x="262458" y="290768"/>
                </a:cubicBezTo>
                <a:cubicBezTo>
                  <a:pt x="246183" y="298120"/>
                  <a:pt x="228526" y="301911"/>
                  <a:pt x="210667" y="301887"/>
                </a:cubicBezTo>
                <a:close/>
              </a:path>
            </a:pathLst>
          </a:custGeom>
          <a:solidFill>
            <a:schemeClr val="bg1"/>
          </a:soli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5">
            <a:extLst>
              <a:ext uri="{FF2B5EF4-FFF2-40B4-BE49-F238E27FC236}">
                <a16:creationId xmlns:a16="http://schemas.microsoft.com/office/drawing/2014/main" id="{2DBE214B-CA88-CCDC-0216-93E714D2E5F1}"/>
              </a:ext>
            </a:extLst>
          </p:cNvPr>
          <p:cNvSpPr/>
          <p:nvPr/>
        </p:nvSpPr>
        <p:spPr>
          <a:xfrm>
            <a:off x="1097877" y="5379693"/>
            <a:ext cx="335512" cy="302037"/>
          </a:xfrm>
          <a:custGeom>
            <a:avLst/>
            <a:gdLst>
              <a:gd name="connsiteX0" fmla="*/ 213837 w 335512"/>
              <a:gd name="connsiteY0" fmla="*/ 201258 h 302037"/>
              <a:gd name="connsiteX1" fmla="*/ 243187 w 335512"/>
              <a:gd name="connsiteY1" fmla="*/ 230608 h 302037"/>
              <a:gd name="connsiteX2" fmla="*/ 243170 w 335512"/>
              <a:gd name="connsiteY2" fmla="*/ 246742 h 302037"/>
              <a:gd name="connsiteX3" fmla="*/ 168839 w 335512"/>
              <a:gd name="connsiteY3" fmla="*/ 302038 h 302037"/>
              <a:gd name="connsiteX4" fmla="*/ 92243 w 335512"/>
              <a:gd name="connsiteY4" fmla="*/ 247380 h 302037"/>
              <a:gd name="connsiteX5" fmla="*/ 92243 w 335512"/>
              <a:gd name="connsiteY5" fmla="*/ 230608 h 302037"/>
              <a:gd name="connsiteX6" fmla="*/ 121593 w 335512"/>
              <a:gd name="connsiteY6" fmla="*/ 201258 h 302037"/>
              <a:gd name="connsiteX7" fmla="*/ 213837 w 335512"/>
              <a:gd name="connsiteY7" fmla="*/ 201258 h 302037"/>
              <a:gd name="connsiteX8" fmla="*/ 213837 w 335512"/>
              <a:gd name="connsiteY8" fmla="*/ 226415 h 302037"/>
              <a:gd name="connsiteX9" fmla="*/ 121593 w 335512"/>
              <a:gd name="connsiteY9" fmla="*/ 226415 h 302037"/>
              <a:gd name="connsiteX10" fmla="*/ 117401 w 335512"/>
              <a:gd name="connsiteY10" fmla="*/ 230608 h 302037"/>
              <a:gd name="connsiteX11" fmla="*/ 117401 w 335512"/>
              <a:gd name="connsiteY11" fmla="*/ 247380 h 302037"/>
              <a:gd name="connsiteX12" fmla="*/ 168839 w 335512"/>
              <a:gd name="connsiteY12" fmla="*/ 276881 h 302037"/>
              <a:gd name="connsiteX13" fmla="*/ 218030 w 335512"/>
              <a:gd name="connsiteY13" fmla="*/ 247413 h 302037"/>
              <a:gd name="connsiteX14" fmla="*/ 218030 w 335512"/>
              <a:gd name="connsiteY14" fmla="*/ 230608 h 302037"/>
              <a:gd name="connsiteX15" fmla="*/ 213837 w 335512"/>
              <a:gd name="connsiteY15" fmla="*/ 226415 h 302037"/>
              <a:gd name="connsiteX16" fmla="*/ 29350 w 335512"/>
              <a:gd name="connsiteY16" fmla="*/ 117401 h 302037"/>
              <a:gd name="connsiteX17" fmla="*/ 102742 w 335512"/>
              <a:gd name="connsiteY17" fmla="*/ 117401 h 302037"/>
              <a:gd name="connsiteX18" fmla="*/ 101149 w 335512"/>
              <a:gd name="connsiteY18" fmla="*/ 142558 h 302037"/>
              <a:gd name="connsiteX19" fmla="*/ 29350 w 335512"/>
              <a:gd name="connsiteY19" fmla="*/ 142558 h 302037"/>
              <a:gd name="connsiteX20" fmla="*/ 25157 w 335512"/>
              <a:gd name="connsiteY20" fmla="*/ 146751 h 302037"/>
              <a:gd name="connsiteX21" fmla="*/ 25157 w 335512"/>
              <a:gd name="connsiteY21" fmla="*/ 163522 h 302037"/>
              <a:gd name="connsiteX22" fmla="*/ 76595 w 335512"/>
              <a:gd name="connsiteY22" fmla="*/ 193023 h 302037"/>
              <a:gd name="connsiteX23" fmla="*/ 96839 w 335512"/>
              <a:gd name="connsiteY23" fmla="*/ 191732 h 302037"/>
              <a:gd name="connsiteX24" fmla="*/ 77166 w 335512"/>
              <a:gd name="connsiteY24" fmla="*/ 218164 h 302037"/>
              <a:gd name="connsiteX25" fmla="*/ 76595 w 335512"/>
              <a:gd name="connsiteY25" fmla="*/ 218180 h 302037"/>
              <a:gd name="connsiteX26" fmla="*/ 0 w 335512"/>
              <a:gd name="connsiteY26" fmla="*/ 163522 h 302037"/>
              <a:gd name="connsiteX27" fmla="*/ 0 w 335512"/>
              <a:gd name="connsiteY27" fmla="*/ 146751 h 302037"/>
              <a:gd name="connsiteX28" fmla="*/ 29350 w 335512"/>
              <a:gd name="connsiteY28" fmla="*/ 117401 h 302037"/>
              <a:gd name="connsiteX29" fmla="*/ 306080 w 335512"/>
              <a:gd name="connsiteY29" fmla="*/ 117401 h 302037"/>
              <a:gd name="connsiteX30" fmla="*/ 335430 w 335512"/>
              <a:gd name="connsiteY30" fmla="*/ 146751 h 302037"/>
              <a:gd name="connsiteX31" fmla="*/ 335413 w 335512"/>
              <a:gd name="connsiteY31" fmla="*/ 162885 h 302037"/>
              <a:gd name="connsiteX32" fmla="*/ 261082 w 335512"/>
              <a:gd name="connsiteY32" fmla="*/ 218180 h 302037"/>
              <a:gd name="connsiteX33" fmla="*/ 258248 w 335512"/>
              <a:gd name="connsiteY33" fmla="*/ 218147 h 302037"/>
              <a:gd name="connsiteX34" fmla="*/ 237820 w 335512"/>
              <a:gd name="connsiteY34" fmla="*/ 191212 h 302037"/>
              <a:gd name="connsiteX35" fmla="*/ 261082 w 335512"/>
              <a:gd name="connsiteY35" fmla="*/ 193023 h 302037"/>
              <a:gd name="connsiteX36" fmla="*/ 310273 w 335512"/>
              <a:gd name="connsiteY36" fmla="*/ 163556 h 302037"/>
              <a:gd name="connsiteX37" fmla="*/ 310273 w 335512"/>
              <a:gd name="connsiteY37" fmla="*/ 146751 h 302037"/>
              <a:gd name="connsiteX38" fmla="*/ 306080 w 335512"/>
              <a:gd name="connsiteY38" fmla="*/ 142558 h 302037"/>
              <a:gd name="connsiteX39" fmla="*/ 234298 w 335512"/>
              <a:gd name="connsiteY39" fmla="*/ 142558 h 302037"/>
              <a:gd name="connsiteX40" fmla="*/ 232688 w 335512"/>
              <a:gd name="connsiteY40" fmla="*/ 117401 h 302037"/>
              <a:gd name="connsiteX41" fmla="*/ 306080 w 335512"/>
              <a:gd name="connsiteY41" fmla="*/ 117401 h 302037"/>
              <a:gd name="connsiteX42" fmla="*/ 167715 w 335512"/>
              <a:gd name="connsiteY42" fmla="*/ 83858 h 302037"/>
              <a:gd name="connsiteX43" fmla="*/ 218030 w 335512"/>
              <a:gd name="connsiteY43" fmla="*/ 134172 h 302037"/>
              <a:gd name="connsiteX44" fmla="*/ 167715 w 335512"/>
              <a:gd name="connsiteY44" fmla="*/ 184487 h 302037"/>
              <a:gd name="connsiteX45" fmla="*/ 117401 w 335512"/>
              <a:gd name="connsiteY45" fmla="*/ 134172 h 302037"/>
              <a:gd name="connsiteX46" fmla="*/ 167715 w 335512"/>
              <a:gd name="connsiteY46" fmla="*/ 83858 h 302037"/>
              <a:gd name="connsiteX47" fmla="*/ 167715 w 335512"/>
              <a:gd name="connsiteY47" fmla="*/ 109015 h 302037"/>
              <a:gd name="connsiteX48" fmla="*/ 142558 w 335512"/>
              <a:gd name="connsiteY48" fmla="*/ 134172 h 302037"/>
              <a:gd name="connsiteX49" fmla="*/ 167715 w 335512"/>
              <a:gd name="connsiteY49" fmla="*/ 159329 h 302037"/>
              <a:gd name="connsiteX50" fmla="*/ 192872 w 335512"/>
              <a:gd name="connsiteY50" fmla="*/ 134172 h 302037"/>
              <a:gd name="connsiteX51" fmla="*/ 167715 w 335512"/>
              <a:gd name="connsiteY51" fmla="*/ 109015 h 302037"/>
              <a:gd name="connsiteX52" fmla="*/ 75472 w 335512"/>
              <a:gd name="connsiteY52" fmla="*/ 0 h 302037"/>
              <a:gd name="connsiteX53" fmla="*/ 125786 w 335512"/>
              <a:gd name="connsiteY53" fmla="*/ 50315 h 302037"/>
              <a:gd name="connsiteX54" fmla="*/ 75472 w 335512"/>
              <a:gd name="connsiteY54" fmla="*/ 100629 h 302037"/>
              <a:gd name="connsiteX55" fmla="*/ 25157 w 335512"/>
              <a:gd name="connsiteY55" fmla="*/ 50315 h 302037"/>
              <a:gd name="connsiteX56" fmla="*/ 75472 w 335512"/>
              <a:gd name="connsiteY56" fmla="*/ 0 h 302037"/>
              <a:gd name="connsiteX57" fmla="*/ 259958 w 335512"/>
              <a:gd name="connsiteY57" fmla="*/ 0 h 302037"/>
              <a:gd name="connsiteX58" fmla="*/ 310273 w 335512"/>
              <a:gd name="connsiteY58" fmla="*/ 50315 h 302037"/>
              <a:gd name="connsiteX59" fmla="*/ 259958 w 335512"/>
              <a:gd name="connsiteY59" fmla="*/ 100629 h 302037"/>
              <a:gd name="connsiteX60" fmla="*/ 209644 w 335512"/>
              <a:gd name="connsiteY60" fmla="*/ 50315 h 302037"/>
              <a:gd name="connsiteX61" fmla="*/ 259958 w 335512"/>
              <a:gd name="connsiteY61" fmla="*/ 0 h 302037"/>
              <a:gd name="connsiteX62" fmla="*/ 75472 w 335512"/>
              <a:gd name="connsiteY62" fmla="*/ 25157 h 302037"/>
              <a:gd name="connsiteX63" fmla="*/ 50315 w 335512"/>
              <a:gd name="connsiteY63" fmla="*/ 50315 h 302037"/>
              <a:gd name="connsiteX64" fmla="*/ 75472 w 335512"/>
              <a:gd name="connsiteY64" fmla="*/ 75472 h 302037"/>
              <a:gd name="connsiteX65" fmla="*/ 100629 w 335512"/>
              <a:gd name="connsiteY65" fmla="*/ 50315 h 302037"/>
              <a:gd name="connsiteX66" fmla="*/ 75472 w 335512"/>
              <a:gd name="connsiteY66" fmla="*/ 25157 h 302037"/>
              <a:gd name="connsiteX67" fmla="*/ 259958 w 335512"/>
              <a:gd name="connsiteY67" fmla="*/ 25157 h 302037"/>
              <a:gd name="connsiteX68" fmla="*/ 234801 w 335512"/>
              <a:gd name="connsiteY68" fmla="*/ 50315 h 302037"/>
              <a:gd name="connsiteX69" fmla="*/ 259958 w 335512"/>
              <a:gd name="connsiteY69" fmla="*/ 75472 h 302037"/>
              <a:gd name="connsiteX70" fmla="*/ 285116 w 335512"/>
              <a:gd name="connsiteY70" fmla="*/ 50315 h 302037"/>
              <a:gd name="connsiteX71" fmla="*/ 259958 w 335512"/>
              <a:gd name="connsiteY71" fmla="*/ 25157 h 30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5512" h="302037">
                <a:moveTo>
                  <a:pt x="213837" y="201258"/>
                </a:moveTo>
                <a:cubicBezTo>
                  <a:pt x="230038" y="201258"/>
                  <a:pt x="243187" y="214407"/>
                  <a:pt x="243187" y="230608"/>
                </a:cubicBezTo>
                <a:lnTo>
                  <a:pt x="243170" y="246742"/>
                </a:lnTo>
                <a:cubicBezTo>
                  <a:pt x="245132" y="283472"/>
                  <a:pt x="217828" y="302038"/>
                  <a:pt x="168839" y="302038"/>
                </a:cubicBezTo>
                <a:cubicBezTo>
                  <a:pt x="120034" y="302038"/>
                  <a:pt x="92243" y="283757"/>
                  <a:pt x="92243" y="247380"/>
                </a:cubicBezTo>
                <a:lnTo>
                  <a:pt x="92243" y="230608"/>
                </a:lnTo>
                <a:cubicBezTo>
                  <a:pt x="92243" y="214407"/>
                  <a:pt x="105392" y="201258"/>
                  <a:pt x="121593" y="201258"/>
                </a:cubicBezTo>
                <a:lnTo>
                  <a:pt x="213837" y="201258"/>
                </a:lnTo>
                <a:close/>
                <a:moveTo>
                  <a:pt x="213837" y="226415"/>
                </a:moveTo>
                <a:lnTo>
                  <a:pt x="121593" y="226415"/>
                </a:lnTo>
                <a:cubicBezTo>
                  <a:pt x="119278" y="226415"/>
                  <a:pt x="117401" y="228292"/>
                  <a:pt x="117401" y="230608"/>
                </a:cubicBezTo>
                <a:lnTo>
                  <a:pt x="117401" y="247380"/>
                </a:lnTo>
                <a:cubicBezTo>
                  <a:pt x="117401" y="267103"/>
                  <a:pt x="132277" y="276881"/>
                  <a:pt x="168839" y="276881"/>
                </a:cubicBezTo>
                <a:cubicBezTo>
                  <a:pt x="205199" y="276881"/>
                  <a:pt x="219069" y="267422"/>
                  <a:pt x="218030" y="247413"/>
                </a:cubicBezTo>
                <a:lnTo>
                  <a:pt x="218030" y="230608"/>
                </a:lnTo>
                <a:cubicBezTo>
                  <a:pt x="218030" y="228292"/>
                  <a:pt x="216153" y="226415"/>
                  <a:pt x="213837" y="226415"/>
                </a:cubicBezTo>
                <a:close/>
                <a:moveTo>
                  <a:pt x="29350" y="117401"/>
                </a:moveTo>
                <a:lnTo>
                  <a:pt x="102742" y="117401"/>
                </a:lnTo>
                <a:cubicBezTo>
                  <a:pt x="100629" y="125610"/>
                  <a:pt x="100088" y="134147"/>
                  <a:pt x="101149" y="142558"/>
                </a:cubicBezTo>
                <a:lnTo>
                  <a:pt x="29350" y="142558"/>
                </a:lnTo>
                <a:cubicBezTo>
                  <a:pt x="27034" y="142558"/>
                  <a:pt x="25157" y="144434"/>
                  <a:pt x="25157" y="146751"/>
                </a:cubicBezTo>
                <a:lnTo>
                  <a:pt x="25157" y="163522"/>
                </a:lnTo>
                <a:cubicBezTo>
                  <a:pt x="25157" y="183245"/>
                  <a:pt x="40034" y="193023"/>
                  <a:pt x="76595" y="193023"/>
                </a:cubicBezTo>
                <a:cubicBezTo>
                  <a:pt x="84344" y="193023"/>
                  <a:pt x="91069" y="192587"/>
                  <a:pt x="96839" y="191732"/>
                </a:cubicBezTo>
                <a:cubicBezTo>
                  <a:pt x="87242" y="197811"/>
                  <a:pt x="80235" y="207227"/>
                  <a:pt x="77166" y="218164"/>
                </a:cubicBezTo>
                <a:lnTo>
                  <a:pt x="76595" y="218180"/>
                </a:lnTo>
                <a:cubicBezTo>
                  <a:pt x="27790" y="218180"/>
                  <a:pt x="0" y="199900"/>
                  <a:pt x="0" y="163522"/>
                </a:cubicBezTo>
                <a:lnTo>
                  <a:pt x="0" y="146751"/>
                </a:lnTo>
                <a:cubicBezTo>
                  <a:pt x="0" y="130549"/>
                  <a:pt x="13149" y="117401"/>
                  <a:pt x="29350" y="117401"/>
                </a:cubicBezTo>
                <a:close/>
                <a:moveTo>
                  <a:pt x="306080" y="117401"/>
                </a:moveTo>
                <a:cubicBezTo>
                  <a:pt x="322281" y="117401"/>
                  <a:pt x="335430" y="130549"/>
                  <a:pt x="335430" y="146751"/>
                </a:cubicBezTo>
                <a:lnTo>
                  <a:pt x="335413" y="162885"/>
                </a:lnTo>
                <a:cubicBezTo>
                  <a:pt x="337375" y="199614"/>
                  <a:pt x="310072" y="218180"/>
                  <a:pt x="261082" y="218180"/>
                </a:cubicBezTo>
                <a:lnTo>
                  <a:pt x="258248" y="218147"/>
                </a:lnTo>
                <a:cubicBezTo>
                  <a:pt x="255084" y="206910"/>
                  <a:pt x="247787" y="197288"/>
                  <a:pt x="237820" y="191212"/>
                </a:cubicBezTo>
                <a:cubicBezTo>
                  <a:pt x="244310" y="192419"/>
                  <a:pt x="252025" y="193023"/>
                  <a:pt x="261082" y="193023"/>
                </a:cubicBezTo>
                <a:cubicBezTo>
                  <a:pt x="297443" y="193023"/>
                  <a:pt x="311313" y="183564"/>
                  <a:pt x="310273" y="163556"/>
                </a:cubicBezTo>
                <a:lnTo>
                  <a:pt x="310273" y="146751"/>
                </a:lnTo>
                <a:cubicBezTo>
                  <a:pt x="310273" y="144434"/>
                  <a:pt x="308396" y="142558"/>
                  <a:pt x="306080" y="142558"/>
                </a:cubicBezTo>
                <a:lnTo>
                  <a:pt x="234298" y="142558"/>
                </a:lnTo>
                <a:cubicBezTo>
                  <a:pt x="235336" y="134145"/>
                  <a:pt x="234789" y="125612"/>
                  <a:pt x="232688" y="117401"/>
                </a:cubicBezTo>
                <a:lnTo>
                  <a:pt x="306080" y="117401"/>
                </a:lnTo>
                <a:close/>
                <a:moveTo>
                  <a:pt x="167715" y="83858"/>
                </a:moveTo>
                <a:cubicBezTo>
                  <a:pt x="195504" y="83858"/>
                  <a:pt x="218030" y="106384"/>
                  <a:pt x="218030" y="134172"/>
                </a:cubicBezTo>
                <a:cubicBezTo>
                  <a:pt x="218030" y="161961"/>
                  <a:pt x="195504" y="184487"/>
                  <a:pt x="167715" y="184487"/>
                </a:cubicBezTo>
                <a:cubicBezTo>
                  <a:pt x="139926" y="184487"/>
                  <a:pt x="117401" y="161961"/>
                  <a:pt x="117401" y="134172"/>
                </a:cubicBezTo>
                <a:cubicBezTo>
                  <a:pt x="117401" y="106384"/>
                  <a:pt x="139926" y="83858"/>
                  <a:pt x="167715" y="83858"/>
                </a:cubicBezTo>
                <a:close/>
                <a:moveTo>
                  <a:pt x="167715" y="109015"/>
                </a:moveTo>
                <a:cubicBezTo>
                  <a:pt x="153822" y="109015"/>
                  <a:pt x="142558" y="120278"/>
                  <a:pt x="142558" y="134172"/>
                </a:cubicBezTo>
                <a:cubicBezTo>
                  <a:pt x="142558" y="148066"/>
                  <a:pt x="153822" y="159329"/>
                  <a:pt x="167715" y="159329"/>
                </a:cubicBezTo>
                <a:cubicBezTo>
                  <a:pt x="181609" y="159329"/>
                  <a:pt x="192872" y="148066"/>
                  <a:pt x="192872" y="134172"/>
                </a:cubicBezTo>
                <a:cubicBezTo>
                  <a:pt x="192872" y="120278"/>
                  <a:pt x="181609" y="109015"/>
                  <a:pt x="167715" y="109015"/>
                </a:cubicBezTo>
                <a:close/>
                <a:moveTo>
                  <a:pt x="75472" y="0"/>
                </a:moveTo>
                <a:cubicBezTo>
                  <a:pt x="103260" y="0"/>
                  <a:pt x="125786" y="22527"/>
                  <a:pt x="125786" y="50315"/>
                </a:cubicBezTo>
                <a:cubicBezTo>
                  <a:pt x="125786" y="78102"/>
                  <a:pt x="103260" y="100629"/>
                  <a:pt x="75472" y="100629"/>
                </a:cubicBezTo>
                <a:cubicBezTo>
                  <a:pt x="47684" y="100629"/>
                  <a:pt x="25157" y="78102"/>
                  <a:pt x="25157" y="50315"/>
                </a:cubicBezTo>
                <a:cubicBezTo>
                  <a:pt x="25157" y="22527"/>
                  <a:pt x="47684" y="0"/>
                  <a:pt x="75472" y="0"/>
                </a:cubicBezTo>
                <a:close/>
                <a:moveTo>
                  <a:pt x="259958" y="0"/>
                </a:moveTo>
                <a:cubicBezTo>
                  <a:pt x="287747" y="0"/>
                  <a:pt x="310273" y="22527"/>
                  <a:pt x="310273" y="50315"/>
                </a:cubicBezTo>
                <a:cubicBezTo>
                  <a:pt x="310273" y="78102"/>
                  <a:pt x="287747" y="100629"/>
                  <a:pt x="259958" y="100629"/>
                </a:cubicBezTo>
                <a:cubicBezTo>
                  <a:pt x="232170" y="100629"/>
                  <a:pt x="209644" y="78102"/>
                  <a:pt x="209644" y="50315"/>
                </a:cubicBezTo>
                <a:cubicBezTo>
                  <a:pt x="209644" y="22527"/>
                  <a:pt x="232170" y="0"/>
                  <a:pt x="259958" y="0"/>
                </a:cubicBezTo>
                <a:close/>
                <a:moveTo>
                  <a:pt x="75472" y="25157"/>
                </a:moveTo>
                <a:cubicBezTo>
                  <a:pt x="61578" y="25157"/>
                  <a:pt x="50315" y="36420"/>
                  <a:pt x="50315" y="50315"/>
                </a:cubicBezTo>
                <a:cubicBezTo>
                  <a:pt x="50315" y="64209"/>
                  <a:pt x="61578" y="75472"/>
                  <a:pt x="75472" y="75472"/>
                </a:cubicBezTo>
                <a:cubicBezTo>
                  <a:pt x="89366" y="75472"/>
                  <a:pt x="100629" y="64209"/>
                  <a:pt x="100629" y="50315"/>
                </a:cubicBezTo>
                <a:cubicBezTo>
                  <a:pt x="100629" y="36420"/>
                  <a:pt x="89366" y="25157"/>
                  <a:pt x="75472" y="25157"/>
                </a:cubicBezTo>
                <a:close/>
                <a:moveTo>
                  <a:pt x="259958" y="25157"/>
                </a:moveTo>
                <a:cubicBezTo>
                  <a:pt x="246065" y="25157"/>
                  <a:pt x="234801" y="36420"/>
                  <a:pt x="234801" y="50315"/>
                </a:cubicBezTo>
                <a:cubicBezTo>
                  <a:pt x="234801" y="64209"/>
                  <a:pt x="246065" y="75472"/>
                  <a:pt x="259958" y="75472"/>
                </a:cubicBezTo>
                <a:cubicBezTo>
                  <a:pt x="273852" y="75472"/>
                  <a:pt x="285116" y="64209"/>
                  <a:pt x="285116" y="50315"/>
                </a:cubicBezTo>
                <a:cubicBezTo>
                  <a:pt x="285116" y="36420"/>
                  <a:pt x="273852" y="25157"/>
                  <a:pt x="259958" y="25157"/>
                </a:cubicBezTo>
                <a:close/>
              </a:path>
            </a:pathLst>
          </a:custGeom>
          <a:solidFill>
            <a:schemeClr val="bg1"/>
          </a:soli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0031342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BA4F-5DAD-EF4C-04A0-2DB327473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80454-42E8-3666-224D-E4C9818E094D}"/>
              </a:ext>
            </a:extLst>
          </p:cNvPr>
          <p:cNvSpPr>
            <a:spLocks noGrp="1"/>
          </p:cNvSpPr>
          <p:nvPr>
            <p:ph type="title"/>
          </p:nvPr>
        </p:nvSpPr>
        <p:spPr/>
        <p:txBody>
          <a:bodyPr>
            <a:normAutofit/>
          </a:bodyPr>
          <a:lstStyle/>
          <a:p>
            <a:pPr algn="ctr"/>
            <a:r>
              <a:rPr lang="en-US" dirty="0">
                <a:latin typeface="Segoe UI Variable Display Semib" pitchFamily="2" charset="0"/>
              </a:rPr>
              <a:t>Listen and respond to employee questions</a:t>
            </a:r>
          </a:p>
        </p:txBody>
      </p:sp>
      <p:pic>
        <p:nvPicPr>
          <p:cNvPr id="4" name="Picture 2" descr="thumbnail image 6 captioned During the live event, Rajesh answered the most upvoted questions from employees.">
            <a:extLst>
              <a:ext uri="{FF2B5EF4-FFF2-40B4-BE49-F238E27FC236}">
                <a16:creationId xmlns:a16="http://schemas.microsoft.com/office/drawing/2014/main" id="{126FD025-211C-B963-7B43-9A2A8299C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772" y="1154347"/>
            <a:ext cx="10514455" cy="5336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A1B88E-26D6-0F61-BD37-80CB4C95D5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13968"/>
          <a:stretch/>
        </p:blipFill>
        <p:spPr>
          <a:xfrm>
            <a:off x="14621186" y="-167764"/>
            <a:ext cx="4224106" cy="3379669"/>
          </a:xfrm>
          <a:prstGeom prst="rect">
            <a:avLst/>
          </a:prstGeom>
        </p:spPr>
      </p:pic>
      <p:pic>
        <p:nvPicPr>
          <p:cNvPr id="6" name="Picture 5">
            <a:extLst>
              <a:ext uri="{FF2B5EF4-FFF2-40B4-BE49-F238E27FC236}">
                <a16:creationId xmlns:a16="http://schemas.microsoft.com/office/drawing/2014/main" id="{C0FB1EFC-9F2B-2FD1-AB4C-C5908AE994A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r="28342"/>
          <a:stretch/>
        </p:blipFill>
        <p:spPr>
          <a:xfrm>
            <a:off x="14180485" y="2149284"/>
            <a:ext cx="4442749" cy="4766295"/>
          </a:xfrm>
          <a:prstGeom prst="rect">
            <a:avLst/>
          </a:prstGeom>
        </p:spPr>
      </p:pic>
    </p:spTree>
    <p:extLst>
      <p:ext uri="{BB962C8B-B14F-4D97-AF65-F5344CB8AC3E}">
        <p14:creationId xmlns:p14="http://schemas.microsoft.com/office/powerpoint/2010/main" val="11267799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B207-BBEF-68F8-BE59-E45E4CA232CA}"/>
              </a:ext>
            </a:extLst>
          </p:cNvPr>
          <p:cNvSpPr>
            <a:spLocks noGrp="1"/>
          </p:cNvSpPr>
          <p:nvPr>
            <p:ph type="title"/>
          </p:nvPr>
        </p:nvSpPr>
        <p:spPr/>
        <p:txBody>
          <a:bodyPr/>
          <a:lstStyle/>
          <a:p>
            <a:r>
              <a:rPr lang="en-US" dirty="0"/>
              <a:t>Comms | AMA best practices</a:t>
            </a:r>
          </a:p>
        </p:txBody>
      </p:sp>
      <p:sp>
        <p:nvSpPr>
          <p:cNvPr id="3" name="Rectangle 2">
            <a:extLst>
              <a:ext uri="{FF2B5EF4-FFF2-40B4-BE49-F238E27FC236}">
                <a16:creationId xmlns:a16="http://schemas.microsoft.com/office/drawing/2014/main" id="{2EBE972D-FBD8-5170-5B89-2652A462CBB7}"/>
              </a:ext>
            </a:extLst>
          </p:cNvPr>
          <p:cNvSpPr/>
          <p:nvPr/>
        </p:nvSpPr>
        <p:spPr bwMode="auto">
          <a:xfrm>
            <a:off x="0" y="2154789"/>
            <a:ext cx="12192000" cy="470321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515A91FB-737B-4870-A563-D7052EA44493}"/>
              </a:ext>
            </a:extLst>
          </p:cNvPr>
          <p:cNvSpPr/>
          <p:nvPr/>
        </p:nvSpPr>
        <p:spPr bwMode="auto">
          <a:xfrm>
            <a:off x="438621" y="3194108"/>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Include at least 1-2 provocative questions to demonstrate that you aren’t shying away from hard topics</a:t>
            </a:r>
          </a:p>
        </p:txBody>
      </p:sp>
      <p:sp>
        <p:nvSpPr>
          <p:cNvPr id="5" name="Rectangle 4">
            <a:extLst>
              <a:ext uri="{FF2B5EF4-FFF2-40B4-BE49-F238E27FC236}">
                <a16:creationId xmlns:a16="http://schemas.microsoft.com/office/drawing/2014/main" id="{C9AFBB9B-3AF9-BA8F-5A96-48A6ADB68475}"/>
              </a:ext>
            </a:extLst>
          </p:cNvPr>
          <p:cNvSpPr/>
          <p:nvPr/>
        </p:nvSpPr>
        <p:spPr bwMode="auto">
          <a:xfrm>
            <a:off x="9198250" y="5210539"/>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Change time of day that you offer the session to accommodate time zones for global teams</a:t>
            </a:r>
          </a:p>
        </p:txBody>
      </p:sp>
      <p:sp>
        <p:nvSpPr>
          <p:cNvPr id="6" name="Rectangle 5">
            <a:extLst>
              <a:ext uri="{FF2B5EF4-FFF2-40B4-BE49-F238E27FC236}">
                <a16:creationId xmlns:a16="http://schemas.microsoft.com/office/drawing/2014/main" id="{1ECE1FCF-0826-08AE-6E60-BD663EDE85E4}"/>
              </a:ext>
            </a:extLst>
          </p:cNvPr>
          <p:cNvSpPr/>
          <p:nvPr/>
        </p:nvSpPr>
        <p:spPr bwMode="auto">
          <a:xfrm>
            <a:off x="3413127" y="3201894"/>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Address a combination of pre-submitted questions and live Q&amp;A</a:t>
            </a:r>
          </a:p>
        </p:txBody>
      </p:sp>
      <p:cxnSp>
        <p:nvCxnSpPr>
          <p:cNvPr id="7" name="Straight Connector 6">
            <a:extLst>
              <a:ext uri="{FF2B5EF4-FFF2-40B4-BE49-F238E27FC236}">
                <a16:creationId xmlns:a16="http://schemas.microsoft.com/office/drawing/2014/main" id="{34D404D7-D580-22A6-3DB2-071F7A269184}"/>
              </a:ext>
            </a:extLst>
          </p:cNvPr>
          <p:cNvCxnSpPr>
            <a:cxnSpLocks/>
          </p:cNvCxnSpPr>
          <p:nvPr/>
        </p:nvCxnSpPr>
        <p:spPr>
          <a:xfrm>
            <a:off x="3161777"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B51344-94A6-2E58-ECAE-D8C758E3AD1F}"/>
              </a:ext>
            </a:extLst>
          </p:cNvPr>
          <p:cNvCxnSpPr>
            <a:cxnSpLocks/>
          </p:cNvCxnSpPr>
          <p:nvPr/>
        </p:nvCxnSpPr>
        <p:spPr>
          <a:xfrm>
            <a:off x="6096001"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C83742-DF6E-BC66-B87F-DE4BB970AA43}"/>
              </a:ext>
            </a:extLst>
          </p:cNvPr>
          <p:cNvCxnSpPr>
            <a:cxnSpLocks/>
          </p:cNvCxnSpPr>
          <p:nvPr/>
        </p:nvCxnSpPr>
        <p:spPr>
          <a:xfrm>
            <a:off x="9030225" y="3015979"/>
            <a:ext cx="0" cy="292608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95806-8AB9-0BED-E043-B9B46B3AFF32}"/>
              </a:ext>
            </a:extLst>
          </p:cNvPr>
          <p:cNvSpPr/>
          <p:nvPr/>
        </p:nvSpPr>
        <p:spPr bwMode="auto">
          <a:xfrm>
            <a:off x="9145588" y="2977797"/>
            <a:ext cx="2800603"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Send a request for pre-submitted questions within meeting invite and again one week prior (or establish an ‘always-on’ method for collecting questions)</a:t>
            </a:r>
          </a:p>
        </p:txBody>
      </p:sp>
      <p:sp>
        <p:nvSpPr>
          <p:cNvPr id="11" name="Rectangle 10">
            <a:extLst>
              <a:ext uri="{FF2B5EF4-FFF2-40B4-BE49-F238E27FC236}">
                <a16:creationId xmlns:a16="http://schemas.microsoft.com/office/drawing/2014/main" id="{D782DBBA-109C-5C08-1B4C-7B2EBC311482}"/>
              </a:ext>
            </a:extLst>
          </p:cNvPr>
          <p:cNvSpPr/>
          <p:nvPr/>
        </p:nvSpPr>
        <p:spPr bwMode="auto">
          <a:xfrm>
            <a:off x="438621" y="5226856"/>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Include your executive’s LT in these sessions to help address questions</a:t>
            </a:r>
          </a:p>
        </p:txBody>
      </p:sp>
      <p:sp>
        <p:nvSpPr>
          <p:cNvPr id="12" name="Rectangle 11">
            <a:extLst>
              <a:ext uri="{FF2B5EF4-FFF2-40B4-BE49-F238E27FC236}">
                <a16:creationId xmlns:a16="http://schemas.microsoft.com/office/drawing/2014/main" id="{094FE8F8-9535-AB77-87FC-C0CDA7BE63B1}"/>
              </a:ext>
            </a:extLst>
          </p:cNvPr>
          <p:cNvSpPr/>
          <p:nvPr/>
        </p:nvSpPr>
        <p:spPr bwMode="auto">
          <a:xfrm>
            <a:off x="3385298" y="5226856"/>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Coach leaders to be authentic and compassionate –encourage personal storytelling and anecdotes</a:t>
            </a:r>
          </a:p>
        </p:txBody>
      </p:sp>
      <p:sp>
        <p:nvSpPr>
          <p:cNvPr id="13" name="Rectangle 12">
            <a:extLst>
              <a:ext uri="{FF2B5EF4-FFF2-40B4-BE49-F238E27FC236}">
                <a16:creationId xmlns:a16="http://schemas.microsoft.com/office/drawing/2014/main" id="{A4A4808B-5C4B-7492-872D-CDBA689D2671}"/>
              </a:ext>
            </a:extLst>
          </p:cNvPr>
          <p:cNvSpPr/>
          <p:nvPr/>
        </p:nvSpPr>
        <p:spPr bwMode="auto">
          <a:xfrm>
            <a:off x="6319522" y="5099040"/>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Viva Engage or newsletters can be helpful for addressing questions that were not addressed via AMA, but be careful about what you put in writing</a:t>
            </a:r>
          </a:p>
        </p:txBody>
      </p:sp>
      <p:sp>
        <p:nvSpPr>
          <p:cNvPr id="14" name="Rectangle 13">
            <a:extLst>
              <a:ext uri="{FF2B5EF4-FFF2-40B4-BE49-F238E27FC236}">
                <a16:creationId xmlns:a16="http://schemas.microsoft.com/office/drawing/2014/main" id="{97A6AC37-F291-F357-F504-5B0CC94599EA}"/>
              </a:ext>
            </a:extLst>
          </p:cNvPr>
          <p:cNvSpPr/>
          <p:nvPr/>
        </p:nvSpPr>
        <p:spPr bwMode="auto">
          <a:xfrm>
            <a:off x="6367886" y="3317058"/>
            <a:ext cx="2487182" cy="14630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a:rPr>
              <a:t>Consider a mix of employee/manager/partner level AMAs </a:t>
            </a:r>
          </a:p>
        </p:txBody>
      </p:sp>
      <p:cxnSp>
        <p:nvCxnSpPr>
          <p:cNvPr id="15" name="Straight Connector 14">
            <a:extLst>
              <a:ext uri="{FF2B5EF4-FFF2-40B4-BE49-F238E27FC236}">
                <a16:creationId xmlns:a16="http://schemas.microsoft.com/office/drawing/2014/main" id="{859A3173-B9B8-9BF8-8CDF-FF73441ABC74}"/>
              </a:ext>
            </a:extLst>
          </p:cNvPr>
          <p:cNvCxnSpPr>
            <a:cxnSpLocks/>
          </p:cNvCxnSpPr>
          <p:nvPr/>
        </p:nvCxnSpPr>
        <p:spPr>
          <a:xfrm rot="16200000">
            <a:off x="6096001" y="-989192"/>
            <a:ext cx="0" cy="1106424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Graphic 15" descr="Puzzle pieces outline">
            <a:extLst>
              <a:ext uri="{FF2B5EF4-FFF2-40B4-BE49-F238E27FC236}">
                <a16:creationId xmlns:a16="http://schemas.microsoft.com/office/drawing/2014/main" id="{A188E073-8E53-B964-A53F-BD60B0FEBE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5943" y="4683624"/>
            <a:ext cx="457200" cy="457200"/>
          </a:xfrm>
          <a:prstGeom prst="rect">
            <a:avLst/>
          </a:prstGeom>
        </p:spPr>
      </p:pic>
      <p:pic>
        <p:nvPicPr>
          <p:cNvPr id="17" name="Graphic 16" descr="Newspaper outline">
            <a:extLst>
              <a:ext uri="{FF2B5EF4-FFF2-40B4-BE49-F238E27FC236}">
                <a16:creationId xmlns:a16="http://schemas.microsoft.com/office/drawing/2014/main" id="{C4774E4D-4A5A-DEB1-BC93-BCFE12304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4042" y="4683624"/>
            <a:ext cx="457200" cy="457200"/>
          </a:xfrm>
          <a:prstGeom prst="rect">
            <a:avLst/>
          </a:prstGeom>
        </p:spPr>
      </p:pic>
      <p:pic>
        <p:nvPicPr>
          <p:cNvPr id="18" name="Graphic 17" descr="Group outline">
            <a:extLst>
              <a:ext uri="{FF2B5EF4-FFF2-40B4-BE49-F238E27FC236}">
                <a16:creationId xmlns:a16="http://schemas.microsoft.com/office/drawing/2014/main" id="{C068303E-2875-1D3C-C28E-1163851403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0240" y="4683624"/>
            <a:ext cx="457200" cy="457200"/>
          </a:xfrm>
          <a:prstGeom prst="rect">
            <a:avLst/>
          </a:prstGeom>
        </p:spPr>
      </p:pic>
      <p:pic>
        <p:nvPicPr>
          <p:cNvPr id="19" name="Graphic 18" descr="Badge Heart outline">
            <a:extLst>
              <a:ext uri="{FF2B5EF4-FFF2-40B4-BE49-F238E27FC236}">
                <a16:creationId xmlns:a16="http://schemas.microsoft.com/office/drawing/2014/main" id="{8E106C0F-AB6D-648F-3D42-2192A5B2E5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2141" y="4683624"/>
            <a:ext cx="457200" cy="457200"/>
          </a:xfrm>
          <a:prstGeom prst="rect">
            <a:avLst/>
          </a:prstGeom>
        </p:spPr>
      </p:pic>
      <p:pic>
        <p:nvPicPr>
          <p:cNvPr id="20" name="Graphic 19" descr="Comment Fire outline">
            <a:extLst>
              <a:ext uri="{FF2B5EF4-FFF2-40B4-BE49-F238E27FC236}">
                <a16:creationId xmlns:a16="http://schemas.microsoft.com/office/drawing/2014/main" id="{6ADE9FDE-CFE9-8FB7-9CC7-48E835950D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26738" y="2652048"/>
            <a:ext cx="457200" cy="457200"/>
          </a:xfrm>
          <a:prstGeom prst="rect">
            <a:avLst/>
          </a:prstGeom>
        </p:spPr>
      </p:pic>
      <p:pic>
        <p:nvPicPr>
          <p:cNvPr id="21" name="Graphic 20" descr="Marketing outline">
            <a:extLst>
              <a:ext uri="{FF2B5EF4-FFF2-40B4-BE49-F238E27FC236}">
                <a16:creationId xmlns:a16="http://schemas.microsoft.com/office/drawing/2014/main" id="{2A166B2D-3F90-DC6C-84DB-62FD7FEF75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611" y="2652048"/>
            <a:ext cx="457200" cy="457200"/>
          </a:xfrm>
          <a:prstGeom prst="rect">
            <a:avLst/>
          </a:prstGeom>
        </p:spPr>
      </p:pic>
      <p:pic>
        <p:nvPicPr>
          <p:cNvPr id="22" name="Graphic 21" descr="Chat bubble outline">
            <a:extLst>
              <a:ext uri="{FF2B5EF4-FFF2-40B4-BE49-F238E27FC236}">
                <a16:creationId xmlns:a16="http://schemas.microsoft.com/office/drawing/2014/main" id="{26189263-45BA-B07E-59E2-2F482459EA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82877" y="2652048"/>
            <a:ext cx="457200" cy="457200"/>
          </a:xfrm>
          <a:prstGeom prst="rect">
            <a:avLst/>
          </a:prstGeom>
        </p:spPr>
      </p:pic>
      <p:pic>
        <p:nvPicPr>
          <p:cNvPr id="23" name="Graphic 22" descr="Send outline">
            <a:extLst>
              <a:ext uri="{FF2B5EF4-FFF2-40B4-BE49-F238E27FC236}">
                <a16:creationId xmlns:a16="http://schemas.microsoft.com/office/drawing/2014/main" id="{D03356A5-79E6-58FE-E184-5D336297ED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37888" y="2652048"/>
            <a:ext cx="457200" cy="457200"/>
          </a:xfrm>
          <a:prstGeom prst="rect">
            <a:avLst/>
          </a:prstGeom>
        </p:spPr>
      </p:pic>
      <p:pic>
        <p:nvPicPr>
          <p:cNvPr id="24" name="Graphic 23" descr="Stopwatch outline">
            <a:extLst>
              <a:ext uri="{FF2B5EF4-FFF2-40B4-BE49-F238E27FC236}">
                <a16:creationId xmlns:a16="http://schemas.microsoft.com/office/drawing/2014/main" id="{E7509B18-857D-945F-6754-3251CFC41EA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28118" y="2652048"/>
            <a:ext cx="457200" cy="457200"/>
          </a:xfrm>
          <a:prstGeom prst="rect">
            <a:avLst/>
          </a:prstGeom>
        </p:spPr>
      </p:pic>
      <p:sp>
        <p:nvSpPr>
          <p:cNvPr id="25" name="TextBox 24">
            <a:extLst>
              <a:ext uri="{FF2B5EF4-FFF2-40B4-BE49-F238E27FC236}">
                <a16:creationId xmlns:a16="http://schemas.microsoft.com/office/drawing/2014/main" id="{25AC832B-A881-711F-EE3B-EA8B05EC7381}"/>
              </a:ext>
            </a:extLst>
          </p:cNvPr>
          <p:cNvSpPr txBox="1"/>
          <p:nvPr/>
        </p:nvSpPr>
        <p:spPr>
          <a:xfrm>
            <a:off x="588263" y="1130711"/>
            <a:ext cx="11018520" cy="615553"/>
          </a:xfrm>
          <a:prstGeom prst="rect">
            <a:avLst/>
          </a:prstGeom>
        </p:spPr>
        <p:txBody>
          <a:bodyPr vert="horz" wrap="square" lIns="0" tIns="0" rIns="0" bIns="0" rtlCol="0">
            <a:spAutoFit/>
          </a:bodyPr>
          <a:lstStyle>
            <a:lvl1pPr marR="0" indent="0" defTabSz="932563" fontAlgn="auto">
              <a:lnSpc>
                <a:spcPct val="100000"/>
              </a:lnSpc>
              <a:spcBef>
                <a:spcPct val="20000"/>
              </a:spcBef>
              <a:spcAft>
                <a:spcPts val="0"/>
              </a:spcAft>
              <a:buClrTx/>
              <a:buSzPct val="90000"/>
              <a:buFont typeface="Wingdings" panose="05000000000000000000" pitchFamily="2" charset="2"/>
              <a:buNone/>
              <a:tabLst/>
              <a:defRPr sz="2000" spc="0" baseline="0">
                <a:solidFill>
                  <a:schemeClr val="accent1"/>
                </a:solidFill>
                <a:latin typeface="+mj-lt"/>
                <a:cs typeface="Segoe UI" panose="020B0502040204020203" pitchFamily="34" charset="0"/>
              </a:defRPr>
            </a:lvl1pPr>
            <a:lvl2pPr marL="457112" marR="0" indent="-228556" defTabSz="932563"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099" marR="0" indent="-199986" defTabSz="932563"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801" marR="0" indent="-180940" defTabSz="932563"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741" marR="0" indent="-168243" defTabSz="932563"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pPr marL="0" marR="0" lvl="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bg1"/>
                </a:solidFill>
                <a:effectLst/>
                <a:uLnTx/>
                <a:uFillTx/>
                <a:latin typeface="Segoe UI Semibold"/>
                <a:ea typeface="+mn-ea"/>
                <a:cs typeface="Segoe UI" panose="020B0502040204020203" pitchFamily="34" charset="0"/>
              </a:rPr>
              <a:t>The following best practices were shared with our comms leads as suggestions on how to prepare and run effective AMA events.</a:t>
            </a:r>
          </a:p>
        </p:txBody>
      </p:sp>
    </p:spTree>
    <p:extLst>
      <p:ext uri="{BB962C8B-B14F-4D97-AF65-F5344CB8AC3E}">
        <p14:creationId xmlns:p14="http://schemas.microsoft.com/office/powerpoint/2010/main" val="223951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2.29167E-6 3.33333E-6 L -2.29167E-6 0.04282 " pathEditMode="relative" rAng="0" ptsTypes="AA">
                                      <p:cBhvr>
                                        <p:cTn id="9" dur="500" spd="-100000" fill="hold"/>
                                        <p:tgtEl>
                                          <p:spTgt spid="4"/>
                                        </p:tgtEl>
                                        <p:attrNameLst>
                                          <p:attrName>ppt_x</p:attrName>
                                          <p:attrName>ppt_y</p:attrName>
                                        </p:attrNameLst>
                                      </p:cBhvr>
                                      <p:rCtr x="0" y="2130"/>
                                    </p:animMotion>
                                  </p:childTnLst>
                                </p:cTn>
                              </p:par>
                              <p:par>
                                <p:cTn id="10" presetID="10" presetClass="entr" presetSubtype="0"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400"/>
                                  </p:stCondLst>
                                  <p:childTnLst>
                                    <p:animMotion origin="layout" path="M 2.70833E-6 3.33333E-6 L 2.70833E-6 0.04282 " pathEditMode="relative" rAng="0" ptsTypes="AA">
                                      <p:cBhvr>
                                        <p:cTn id="14" dur="500" spd="-100000" fill="hold"/>
                                        <p:tgtEl>
                                          <p:spTgt spid="5"/>
                                        </p:tgtEl>
                                        <p:attrNameLst>
                                          <p:attrName>ppt_x</p:attrName>
                                          <p:attrName>ppt_y</p:attrName>
                                        </p:attrNameLst>
                                      </p:cBhvr>
                                      <p:rCtr x="0" y="2130"/>
                                    </p:animMotion>
                                  </p:childTnLst>
                                </p:cTn>
                              </p:par>
                              <p:par>
                                <p:cTn id="15" presetID="10" presetClass="entr" presetSubtype="0"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600"/>
                                  </p:stCondLst>
                                  <p:childTnLst>
                                    <p:animMotion origin="layout" path="M -2.5E-6 3.33333E-6 L -2.5E-6 0.04282 " pathEditMode="relative" rAng="0" ptsTypes="AA">
                                      <p:cBhvr>
                                        <p:cTn id="19" dur="500" spd="-100000" fill="hold"/>
                                        <p:tgtEl>
                                          <p:spTgt spid="6"/>
                                        </p:tgtEl>
                                        <p:attrNameLst>
                                          <p:attrName>ppt_x</p:attrName>
                                          <p:attrName>ppt_y</p:attrName>
                                        </p:attrNameLst>
                                      </p:cBhvr>
                                      <p:rCtr x="0" y="2130"/>
                                    </p:animMotion>
                                  </p:childTnLst>
                                </p:cTn>
                              </p:par>
                              <p:par>
                                <p:cTn id="20" presetID="10" presetClass="entr" presetSubtype="0" fill="hold" grpId="0" nodeType="withEffect">
                                  <p:stCondLst>
                                    <p:cond delay="6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600"/>
                                  </p:stCondLst>
                                  <p:childTnLst>
                                    <p:animMotion origin="layout" path="M 2.5E-6 3.33333E-6 L 2.5E-6 0.04282 " pathEditMode="relative" rAng="0" ptsTypes="AA">
                                      <p:cBhvr>
                                        <p:cTn id="24" dur="500" spd="-100000" fill="hold"/>
                                        <p:tgtEl>
                                          <p:spTgt spid="10"/>
                                        </p:tgtEl>
                                        <p:attrNameLst>
                                          <p:attrName>ppt_x</p:attrName>
                                          <p:attrName>ppt_y</p:attrName>
                                        </p:attrNameLst>
                                      </p:cBhvr>
                                      <p:rCtr x="0" y="2130"/>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200"/>
                                  </p:stCondLst>
                                  <p:childTnLst>
                                    <p:animMotion origin="layout" path="M -2.29167E-6 3.33333E-6 L -2.29167E-6 0.04282 " pathEditMode="relative" rAng="0" ptsTypes="AA">
                                      <p:cBhvr>
                                        <p:cTn id="31" dur="500" spd="-100000" fill="hold"/>
                                        <p:tgtEl>
                                          <p:spTgt spid="11"/>
                                        </p:tgtEl>
                                        <p:attrNameLst>
                                          <p:attrName>ppt_x</p:attrName>
                                          <p:attrName>ppt_y</p:attrName>
                                        </p:attrNameLst>
                                      </p:cBhvr>
                                      <p:rCtr x="0" y="2130"/>
                                    </p:animMotion>
                                  </p:childTnLst>
                                </p:cTn>
                              </p:par>
                              <p:par>
                                <p:cTn id="32" presetID="10" presetClass="entr" presetSubtype="0"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42" presetClass="path" presetSubtype="0" decel="100000" fill="hold" grpId="1" nodeType="withEffect">
                                  <p:stCondLst>
                                    <p:cond delay="400"/>
                                  </p:stCondLst>
                                  <p:childTnLst>
                                    <p:animMotion origin="layout" path="M 2.70833E-6 3.33333E-6 L 2.70833E-6 0.04282 " pathEditMode="relative" rAng="0" ptsTypes="AA">
                                      <p:cBhvr>
                                        <p:cTn id="36" dur="500" spd="-100000" fill="hold"/>
                                        <p:tgtEl>
                                          <p:spTgt spid="12"/>
                                        </p:tgtEl>
                                        <p:attrNameLst>
                                          <p:attrName>ppt_x</p:attrName>
                                          <p:attrName>ppt_y</p:attrName>
                                        </p:attrNameLst>
                                      </p:cBhvr>
                                      <p:rCtr x="0" y="2130"/>
                                    </p:animMotion>
                                  </p:childTnLst>
                                </p:cTn>
                              </p:par>
                              <p:par>
                                <p:cTn id="37" presetID="10" presetClass="entr" presetSubtype="0" fill="hold" grpId="0" nodeType="withEffect">
                                  <p:stCondLst>
                                    <p:cond delay="6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42" presetClass="path" presetSubtype="0" decel="100000" fill="hold" grpId="1" nodeType="withEffect">
                                  <p:stCondLst>
                                    <p:cond delay="600"/>
                                  </p:stCondLst>
                                  <p:childTnLst>
                                    <p:animMotion origin="layout" path="M -2.5E-6 3.33333E-6 L -2.5E-6 0.04282 " pathEditMode="relative" rAng="0" ptsTypes="AA">
                                      <p:cBhvr>
                                        <p:cTn id="41" dur="500" spd="-100000" fill="hold"/>
                                        <p:tgtEl>
                                          <p:spTgt spid="13"/>
                                        </p:tgtEl>
                                        <p:attrNameLst>
                                          <p:attrName>ppt_x</p:attrName>
                                          <p:attrName>ppt_y</p:attrName>
                                        </p:attrNameLst>
                                      </p:cBhvr>
                                      <p:rCtr x="0" y="2130"/>
                                    </p:animMotion>
                                  </p:childTnLst>
                                </p:cTn>
                              </p:par>
                              <p:par>
                                <p:cTn id="42" presetID="10" presetClass="entr" presetSubtype="0" fill="hold" grpId="0" nodeType="withEffect">
                                  <p:stCondLst>
                                    <p:cond delay="6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42" presetClass="path" presetSubtype="0" decel="100000" fill="hold" grpId="1" nodeType="withEffect">
                                  <p:stCondLst>
                                    <p:cond delay="600"/>
                                  </p:stCondLst>
                                  <p:childTnLst>
                                    <p:animMotion origin="layout" path="M 2.5E-6 3.33333E-6 L 2.5E-6 0.04282 " pathEditMode="relative" rAng="0" ptsTypes="AA">
                                      <p:cBhvr>
                                        <p:cTn id="46" dur="500" spd="-100000" fill="hold"/>
                                        <p:tgtEl>
                                          <p:spTgt spid="14"/>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10" grpId="0"/>
      <p:bldP spid="10" grpId="1"/>
      <p:bldP spid="11" grpId="0"/>
      <p:bldP spid="11" grpId="1"/>
      <p:bldP spid="12" grpId="0"/>
      <p:bldP spid="12" grpId="1"/>
      <p:bldP spid="13" grpId="0"/>
      <p:bldP spid="1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9B5D86-3AC8-58F7-CF3B-5E2B447234D9}"/>
              </a:ext>
            </a:extLst>
          </p:cNvPr>
          <p:cNvSpPr>
            <a:spLocks noGrp="1"/>
          </p:cNvSpPr>
          <p:nvPr>
            <p:ph type="title"/>
          </p:nvPr>
        </p:nvSpPr>
        <p:spPr/>
        <p:txBody>
          <a:bodyPr/>
          <a:lstStyle/>
          <a:p>
            <a:r>
              <a:rPr lang="en-US" dirty="0"/>
              <a:t>Events in Microsoft 365</a:t>
            </a:r>
          </a:p>
        </p:txBody>
      </p:sp>
    </p:spTree>
    <p:extLst>
      <p:ext uri="{BB962C8B-B14F-4D97-AF65-F5344CB8AC3E}">
        <p14:creationId xmlns:p14="http://schemas.microsoft.com/office/powerpoint/2010/main" val="241924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77821A2-0ED5-DC42-01D3-F217D2C235CA}"/>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7F7DA8B6-C417-5FB1-B542-AC638EBCE714}"/>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DDF4332-603D-6AB6-5341-E1EE11E9D01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60EB40AD-FEB5-579D-E5DA-FA8646A6DFBA}"/>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A9A31B30-2AEA-7870-FDDB-6C2822B47562}"/>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757FDD7-3B55-C328-6791-1B3AAD97C096}"/>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0CDD28CC-DCE1-B4A6-979B-2732CEE59A8F}"/>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A79774A1-4197-D6D7-1396-A65EE10FAB5C}"/>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E281D1D8-F700-5517-E4EB-D4D4A8487C61}"/>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F39B5765-A542-CB85-AEBC-5C28384C79A0}"/>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8A79B5A9-8242-B715-D7FE-8211D1CEBC35}"/>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02E0A813-59F8-9E54-897A-4EFC81F713B2}"/>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0F165194-1B51-6C0E-07ED-1AE0EB423A69}"/>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1C927F21-32D4-8B24-8BAF-5B6FE6357D0E}"/>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358CD1D5-E61F-A4A1-F627-09853D2329A0}"/>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32330E56-35CC-0E2D-0162-D01B3AD7E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C27B9DF-8C47-D710-1C76-70746FB74DD4}"/>
              </a:ext>
            </a:extLst>
          </p:cNvPr>
          <p:cNvPicPr>
            <a:picLocks noChangeAspect="1"/>
          </p:cNvPicPr>
          <p:nvPr/>
        </p:nvPicPr>
        <p:blipFill>
          <a:blip r:embed="rId4"/>
          <a:stretch>
            <a:fillRect/>
          </a:stretch>
        </p:blipFill>
        <p:spPr>
          <a:xfrm>
            <a:off x="714397" y="3223688"/>
            <a:ext cx="2337591" cy="1302278"/>
          </a:xfrm>
          <a:prstGeom prst="rect">
            <a:avLst/>
          </a:prstGeom>
        </p:spPr>
      </p:pic>
      <p:pic>
        <p:nvPicPr>
          <p:cNvPr id="2" name="Picture 1" descr="A virtual meeting presentation screen with &quot;Intelligence: Designed to Amplify&quot; displayed. ">
            <a:extLst>
              <a:ext uri="{FF2B5EF4-FFF2-40B4-BE49-F238E27FC236}">
                <a16:creationId xmlns:a16="http://schemas.microsoft.com/office/drawing/2014/main" id="{4B5B27C6-650D-FC89-F1F1-8042A73FA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va Engage features for leaders, communicators and employees">
            <a:extLst>
              <a:ext uri="{FF2B5EF4-FFF2-40B4-BE49-F238E27FC236}">
                <a16:creationId xmlns:a16="http://schemas.microsoft.com/office/drawing/2014/main" id="{24385FAE-F98E-7839-E949-AC4170F53A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AI-generated content may be incorrect.">
            <a:extLst>
              <a:ext uri="{FF2B5EF4-FFF2-40B4-BE49-F238E27FC236}">
                <a16:creationId xmlns:a16="http://schemas.microsoft.com/office/drawing/2014/main" id="{931E8307-657D-081C-914B-A26C03463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578" y="4855693"/>
            <a:ext cx="367166" cy="367166"/>
          </a:xfrm>
          <a:prstGeom prst="rect">
            <a:avLst/>
          </a:prstGeom>
        </p:spPr>
      </p:pic>
      <p:sp>
        <p:nvSpPr>
          <p:cNvPr id="5" name="TextBox 4">
            <a:extLst>
              <a:ext uri="{FF2B5EF4-FFF2-40B4-BE49-F238E27FC236}">
                <a16:creationId xmlns:a16="http://schemas.microsoft.com/office/drawing/2014/main" id="{442627A0-BE99-56C6-6E22-5FF2BB4EF772}"/>
              </a:ext>
            </a:extLst>
          </p:cNvPr>
          <p:cNvSpPr txBox="1"/>
          <p:nvPr/>
        </p:nvSpPr>
        <p:spPr>
          <a:xfrm>
            <a:off x="9183231" y="5241903"/>
            <a:ext cx="257173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Requires a Viva license (C+C or Suite)</a:t>
            </a:r>
          </a:p>
        </p:txBody>
      </p:sp>
    </p:spTree>
    <p:extLst>
      <p:ext uri="{BB962C8B-B14F-4D97-AF65-F5344CB8AC3E}">
        <p14:creationId xmlns:p14="http://schemas.microsoft.com/office/powerpoint/2010/main" val="1617708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P spid="27" grpId="0"/>
      <p:bldP spid="32" grpId="0" animBg="1"/>
      <p:bldP spid="33" grpId="0"/>
      <p:bldP spid="42" grpId="0" animBg="1"/>
      <p:bldP spid="43" grpId="0" animBg="1"/>
      <p:bldP spid="44" grpId="0" animBg="1"/>
      <p:bldP spid="45" grpId="0" animBg="1"/>
      <p:bldP spid="5" grpId="0"/>
    </p:bld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A6359E-8AF7-60B2-BA39-7B162C85F0C4}"/>
              </a:ext>
            </a:extLst>
          </p:cNvPr>
          <p:cNvSpPr>
            <a:spLocks noGrp="1"/>
          </p:cNvSpPr>
          <p:nvPr>
            <p:ph type="title" idx="4294967295"/>
          </p:nvPr>
        </p:nvSpPr>
        <p:spPr>
          <a:xfrm>
            <a:off x="1171575" y="0"/>
            <a:ext cx="11020425" cy="73818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t>Monday Masterclass</a:t>
            </a:r>
            <a:br>
              <a:rPr lang="en-US" sz="3200"/>
            </a:br>
            <a:r>
              <a:rPr lang="en-US" sz="1600"/>
              <a:t>Your guide to the Engage essentials</a:t>
            </a:r>
          </a:p>
        </p:txBody>
      </p:sp>
      <p:sp>
        <p:nvSpPr>
          <p:cNvPr id="94" name="Round Same Side Corner Rectangle 93">
            <a:extLst>
              <a:ext uri="{FF2B5EF4-FFF2-40B4-BE49-F238E27FC236}">
                <a16:creationId xmlns:a16="http://schemas.microsoft.com/office/drawing/2014/main" id="{98FA24E9-DD1B-9CA9-6849-41C4B9B6A479}"/>
              </a:ext>
              <a:ext uri="{C183D7F6-B498-43B3-948B-1728B52AA6E4}">
                <adec:decorative xmlns:adec="http://schemas.microsoft.com/office/drawing/2017/decorative" val="1"/>
              </a:ext>
            </a:extLst>
          </p:cNvPr>
          <p:cNvSpPr>
            <a:spLocks/>
          </p:cNvSpPr>
          <p:nvPr/>
        </p:nvSpPr>
        <p:spPr bwMode="auto">
          <a:xfrm>
            <a:off x="969347"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5" name="TextBox 94">
            <a:extLst>
              <a:ext uri="{FF2B5EF4-FFF2-40B4-BE49-F238E27FC236}">
                <a16:creationId xmlns:a16="http://schemas.microsoft.com/office/drawing/2014/main" id="{B7F90365-0168-2CDE-E719-24B7C2ABD101}"/>
              </a:ext>
            </a:extLst>
          </p:cNvPr>
          <p:cNvSpPr txBox="1"/>
          <p:nvPr/>
        </p:nvSpPr>
        <p:spPr>
          <a:xfrm>
            <a:off x="1289889" y="147585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Admin/Governance</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01" name="Rectangle 100">
            <a:extLst>
              <a:ext uri="{FF2B5EF4-FFF2-40B4-BE49-F238E27FC236}">
                <a16:creationId xmlns:a16="http://schemas.microsoft.com/office/drawing/2014/main" id="{BE6986DE-E820-EAE1-713A-8A07A6ACAA4C}"/>
              </a:ext>
            </a:extLst>
          </p:cNvPr>
          <p:cNvSpPr/>
          <p:nvPr/>
        </p:nvSpPr>
        <p:spPr bwMode="auto">
          <a:xfrm>
            <a:off x="1346880" y="2105147"/>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Assigning roles</a:t>
            </a:r>
          </a:p>
        </p:txBody>
      </p:sp>
      <p:sp>
        <p:nvSpPr>
          <p:cNvPr id="92" name="Rectangle 91">
            <a:extLst>
              <a:ext uri="{FF2B5EF4-FFF2-40B4-BE49-F238E27FC236}">
                <a16:creationId xmlns:a16="http://schemas.microsoft.com/office/drawing/2014/main" id="{1034A65C-13E8-3FD5-DCDC-9B18A9D1DE63}"/>
              </a:ext>
            </a:extLst>
          </p:cNvPr>
          <p:cNvSpPr/>
          <p:nvPr/>
        </p:nvSpPr>
        <p:spPr bwMode="auto">
          <a:xfrm>
            <a:off x="1390807" y="2434573"/>
            <a:ext cx="246108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Understanding moderation capabilities</a:t>
            </a:r>
          </a:p>
        </p:txBody>
      </p:sp>
      <p:sp>
        <p:nvSpPr>
          <p:cNvPr id="93" name="Rectangle 92">
            <a:extLst>
              <a:ext uri="{FF2B5EF4-FFF2-40B4-BE49-F238E27FC236}">
                <a16:creationId xmlns:a16="http://schemas.microsoft.com/office/drawing/2014/main" id="{AD4881C6-483E-BEB2-FF19-BAAEEC081AD0}"/>
              </a:ext>
              <a:ext uri="{C183D7F6-B498-43B3-948B-1728B52AA6E4}">
                <adec:decorative xmlns:adec="http://schemas.microsoft.com/office/drawing/2017/decorative" val="0"/>
              </a:ext>
            </a:extLst>
          </p:cNvPr>
          <p:cNvSpPr/>
          <p:nvPr/>
        </p:nvSpPr>
        <p:spPr bwMode="auto">
          <a:xfrm>
            <a:off x="1346880" y="2919702"/>
            <a:ext cx="2447739"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Community configuration (dynamic groups, expiration, etc.)</a:t>
            </a:r>
          </a:p>
        </p:txBody>
      </p:sp>
      <p:sp>
        <p:nvSpPr>
          <p:cNvPr id="121" name="Round Same Side Corner Rectangle 120">
            <a:extLst>
              <a:ext uri="{FF2B5EF4-FFF2-40B4-BE49-F238E27FC236}">
                <a16:creationId xmlns:a16="http://schemas.microsoft.com/office/drawing/2014/main" id="{38331A2A-EFF2-75E4-AAB4-24E4C0F2CBEF}"/>
              </a:ext>
              <a:ext uri="{C183D7F6-B498-43B3-948B-1728B52AA6E4}">
                <adec:decorative xmlns:adec="http://schemas.microsoft.com/office/drawing/2017/decorative" val="1"/>
              </a:ext>
            </a:extLst>
          </p:cNvPr>
          <p:cNvSpPr>
            <a:spLocks/>
          </p:cNvSpPr>
          <p:nvPr/>
        </p:nvSpPr>
        <p:spPr bwMode="auto">
          <a:xfrm>
            <a:off x="4495801"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3" name="TextBox 122">
            <a:extLst>
              <a:ext uri="{FF2B5EF4-FFF2-40B4-BE49-F238E27FC236}">
                <a16:creationId xmlns:a16="http://schemas.microsoft.com/office/drawing/2014/main" id="{5FDD6FFC-D166-3167-3810-2A5651889E4B}"/>
              </a:ext>
            </a:extLst>
          </p:cNvPr>
          <p:cNvSpPr txBox="1"/>
          <p:nvPr/>
        </p:nvSpPr>
        <p:spPr>
          <a:xfrm>
            <a:off x="4494054" y="1469939"/>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Community Management</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3" name="Rectangle: Rounded Corners 43">
            <a:extLst>
              <a:ext uri="{FF2B5EF4-FFF2-40B4-BE49-F238E27FC236}">
                <a16:creationId xmlns:a16="http://schemas.microsoft.com/office/drawing/2014/main" id="{F8CD337B-15DF-92EB-3C87-5A0651CB0ADE}"/>
              </a:ext>
              <a:ext uri="{C183D7F6-B498-43B3-948B-1728B52AA6E4}">
                <adec:decorative xmlns:adec="http://schemas.microsoft.com/office/drawing/2017/decorative" val="1"/>
              </a:ext>
            </a:extLst>
          </p:cNvPr>
          <p:cNvSpPr>
            <a:spLocks/>
          </p:cNvSpPr>
          <p:nvPr/>
        </p:nvSpPr>
        <p:spPr bwMode="auto">
          <a:xfrm>
            <a:off x="4496676"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Rectangle 123">
            <a:extLst>
              <a:ext uri="{FF2B5EF4-FFF2-40B4-BE49-F238E27FC236}">
                <a16:creationId xmlns:a16="http://schemas.microsoft.com/office/drawing/2014/main" id="{17462F9C-73B1-DE50-0DAC-8BBF5DBEDC5C}"/>
              </a:ext>
            </a:extLst>
          </p:cNvPr>
          <p:cNvSpPr/>
          <p:nvPr/>
        </p:nvSpPr>
        <p:spPr bwMode="auto">
          <a:xfrm>
            <a:off x="4704165" y="2145034"/>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Community structures, types, roles </a:t>
            </a:r>
          </a:p>
        </p:txBody>
      </p:sp>
      <p:sp>
        <p:nvSpPr>
          <p:cNvPr id="118" name="Rectangle 117">
            <a:extLst>
              <a:ext uri="{FF2B5EF4-FFF2-40B4-BE49-F238E27FC236}">
                <a16:creationId xmlns:a16="http://schemas.microsoft.com/office/drawing/2014/main" id="{D3D11238-063E-4728-82D5-F9F7AB28BCD9}"/>
              </a:ext>
            </a:extLst>
          </p:cNvPr>
          <p:cNvSpPr/>
          <p:nvPr/>
        </p:nvSpPr>
        <p:spPr bwMode="auto">
          <a:xfrm>
            <a:off x="4888878" y="2477346"/>
            <a:ext cx="246521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Develop community guidelines, engagement plans </a:t>
            </a:r>
          </a:p>
        </p:txBody>
      </p:sp>
      <p:sp>
        <p:nvSpPr>
          <p:cNvPr id="109" name="Round Same Side Corner Rectangle 108">
            <a:extLst>
              <a:ext uri="{FF2B5EF4-FFF2-40B4-BE49-F238E27FC236}">
                <a16:creationId xmlns:a16="http://schemas.microsoft.com/office/drawing/2014/main" id="{57DBA2C2-9FF1-5FF4-824C-AB070231082F}"/>
              </a:ext>
              <a:ext uri="{C183D7F6-B498-43B3-948B-1728B52AA6E4}">
                <adec:decorative xmlns:adec="http://schemas.microsoft.com/office/drawing/2017/decorative" val="1"/>
              </a:ext>
            </a:extLst>
          </p:cNvPr>
          <p:cNvSpPr>
            <a:spLocks/>
          </p:cNvSpPr>
          <p:nvPr/>
        </p:nvSpPr>
        <p:spPr bwMode="auto">
          <a:xfrm>
            <a:off x="8022255" y="1092476"/>
            <a:ext cx="3200400" cy="838682"/>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89" name="Rectangle: Rounded Corners 43">
            <a:extLst>
              <a:ext uri="{FF2B5EF4-FFF2-40B4-BE49-F238E27FC236}">
                <a16:creationId xmlns:a16="http://schemas.microsoft.com/office/drawing/2014/main" id="{BC48E272-0F63-F0E2-6161-30EF61B40D34}"/>
              </a:ext>
              <a:ext uri="{C183D7F6-B498-43B3-948B-1728B52AA6E4}">
                <adec:decorative xmlns:adec="http://schemas.microsoft.com/office/drawing/2017/decorative" val="1"/>
              </a:ext>
            </a:extLst>
          </p:cNvPr>
          <p:cNvSpPr>
            <a:spLocks/>
          </p:cNvSpPr>
          <p:nvPr/>
        </p:nvSpPr>
        <p:spPr bwMode="auto">
          <a:xfrm>
            <a:off x="969347"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 name="Rectangle: Rounded Corners 43">
            <a:extLst>
              <a:ext uri="{FF2B5EF4-FFF2-40B4-BE49-F238E27FC236}">
                <a16:creationId xmlns:a16="http://schemas.microsoft.com/office/drawing/2014/main" id="{059BA3AB-A77D-A162-ECD0-3BBAB93A6EBB}"/>
              </a:ext>
              <a:ext uri="{C183D7F6-B498-43B3-948B-1728B52AA6E4}">
                <adec:decorative xmlns:adec="http://schemas.microsoft.com/office/drawing/2017/decorative" val="1"/>
              </a:ext>
            </a:extLst>
          </p:cNvPr>
          <p:cNvSpPr>
            <a:spLocks/>
          </p:cNvSpPr>
          <p:nvPr/>
        </p:nvSpPr>
        <p:spPr bwMode="auto">
          <a:xfrm>
            <a:off x="8022255"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Rectangle 6">
            <a:extLst>
              <a:ext uri="{FF2B5EF4-FFF2-40B4-BE49-F238E27FC236}">
                <a16:creationId xmlns:a16="http://schemas.microsoft.com/office/drawing/2014/main" id="{56C01889-CC4A-A26D-8FF8-0E6A9E2A88EC}"/>
              </a:ext>
            </a:extLst>
          </p:cNvPr>
          <p:cNvSpPr/>
          <p:nvPr/>
        </p:nvSpPr>
        <p:spPr bwMode="auto">
          <a:xfrm>
            <a:off x="4888878" y="303271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Expertise and knowledge</a:t>
            </a:r>
          </a:p>
        </p:txBody>
      </p:sp>
      <p:sp>
        <p:nvSpPr>
          <p:cNvPr id="12" name="Round Same Side Corner Rectangle 93">
            <a:extLst>
              <a:ext uri="{FF2B5EF4-FFF2-40B4-BE49-F238E27FC236}">
                <a16:creationId xmlns:a16="http://schemas.microsoft.com/office/drawing/2014/main" id="{3B80ED3C-0D49-6603-979B-8A21E9D72AE9}"/>
              </a:ext>
              <a:ext uri="{C183D7F6-B498-43B3-948B-1728B52AA6E4}">
                <adec:decorative xmlns:adec="http://schemas.microsoft.com/office/drawing/2017/decorative" val="1"/>
              </a:ext>
            </a:extLst>
          </p:cNvPr>
          <p:cNvSpPr>
            <a:spLocks/>
          </p:cNvSpPr>
          <p:nvPr/>
        </p:nvSpPr>
        <p:spPr bwMode="auto">
          <a:xfrm>
            <a:off x="969347"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7" name="Round Same Side Corner Rectangle 120">
            <a:extLst>
              <a:ext uri="{FF2B5EF4-FFF2-40B4-BE49-F238E27FC236}">
                <a16:creationId xmlns:a16="http://schemas.microsoft.com/office/drawing/2014/main" id="{3D8096E4-69A7-5173-00AC-8657D93D4E1C}"/>
              </a:ext>
              <a:ext uri="{C183D7F6-B498-43B3-948B-1728B52AA6E4}">
                <adec:decorative xmlns:adec="http://schemas.microsoft.com/office/drawing/2017/decorative" val="1"/>
              </a:ext>
            </a:extLst>
          </p:cNvPr>
          <p:cNvSpPr>
            <a:spLocks/>
          </p:cNvSpPr>
          <p:nvPr/>
        </p:nvSpPr>
        <p:spPr bwMode="auto">
          <a:xfrm>
            <a:off x="4495801"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5BD3D707-D7C6-CF33-94D7-F1E7965DC326}"/>
              </a:ext>
            </a:extLst>
          </p:cNvPr>
          <p:cNvSpPr txBox="1"/>
          <p:nvPr/>
        </p:nvSpPr>
        <p:spPr>
          <a:xfrm>
            <a:off x="8020506" y="1459845"/>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For Corp Comms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9" name="Rectangle: Rounded Corners 43">
            <a:extLst>
              <a:ext uri="{FF2B5EF4-FFF2-40B4-BE49-F238E27FC236}">
                <a16:creationId xmlns:a16="http://schemas.microsoft.com/office/drawing/2014/main" id="{23C41DBA-4ACD-9D73-1B77-20EBB35CC23B}"/>
              </a:ext>
              <a:ext uri="{C183D7F6-B498-43B3-948B-1728B52AA6E4}">
                <adec:decorative xmlns:adec="http://schemas.microsoft.com/office/drawing/2017/decorative" val="1"/>
              </a:ext>
            </a:extLst>
          </p:cNvPr>
          <p:cNvSpPr>
            <a:spLocks/>
          </p:cNvSpPr>
          <p:nvPr/>
        </p:nvSpPr>
        <p:spPr bwMode="auto">
          <a:xfrm>
            <a:off x="4496676"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 name="Rectangle 19">
            <a:extLst>
              <a:ext uri="{FF2B5EF4-FFF2-40B4-BE49-F238E27FC236}">
                <a16:creationId xmlns:a16="http://schemas.microsoft.com/office/drawing/2014/main" id="{DC6D4762-8CAC-01DB-8131-E3D481539A71}"/>
              </a:ext>
            </a:extLst>
          </p:cNvPr>
          <p:cNvSpPr/>
          <p:nvPr/>
        </p:nvSpPr>
        <p:spPr bwMode="auto">
          <a:xfrm>
            <a:off x="8230617" y="2125127"/>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Campaigns and AMAs</a:t>
            </a:r>
          </a:p>
        </p:txBody>
      </p:sp>
      <p:sp>
        <p:nvSpPr>
          <p:cNvPr id="21" name="Rectangle 20">
            <a:extLst>
              <a:ext uri="{FF2B5EF4-FFF2-40B4-BE49-F238E27FC236}">
                <a16:creationId xmlns:a16="http://schemas.microsoft.com/office/drawing/2014/main" id="{66495A20-88F9-750D-E6AA-A96852788165}"/>
              </a:ext>
            </a:extLst>
          </p:cNvPr>
          <p:cNvSpPr/>
          <p:nvPr/>
        </p:nvSpPr>
        <p:spPr bwMode="auto">
          <a:xfrm>
            <a:off x="8415331" y="254977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Tools to boost content</a:t>
            </a:r>
          </a:p>
        </p:txBody>
      </p:sp>
      <p:sp>
        <p:nvSpPr>
          <p:cNvPr id="22" name="Round Same Side Corner Rectangle 108">
            <a:extLst>
              <a:ext uri="{FF2B5EF4-FFF2-40B4-BE49-F238E27FC236}">
                <a16:creationId xmlns:a16="http://schemas.microsoft.com/office/drawing/2014/main" id="{B4197146-93C9-9919-7CAC-1807552931C8}"/>
              </a:ext>
              <a:ext uri="{C183D7F6-B498-43B3-948B-1728B52AA6E4}">
                <adec:decorative xmlns:adec="http://schemas.microsoft.com/office/drawing/2017/decorative" val="1"/>
              </a:ext>
            </a:extLst>
          </p:cNvPr>
          <p:cNvSpPr>
            <a:spLocks/>
          </p:cNvSpPr>
          <p:nvPr/>
        </p:nvSpPr>
        <p:spPr bwMode="auto">
          <a:xfrm>
            <a:off x="8022255" y="3881150"/>
            <a:ext cx="3200400" cy="846653"/>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8D4A2941-BF04-DDAC-866B-BD0AB22AB3FB}"/>
              </a:ext>
            </a:extLst>
          </p:cNvPr>
          <p:cNvSpPr txBox="1"/>
          <p:nvPr/>
        </p:nvSpPr>
        <p:spPr>
          <a:xfrm>
            <a:off x="8495640" y="4274110"/>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Analytics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4" name="Rectangle 23">
            <a:extLst>
              <a:ext uri="{FF2B5EF4-FFF2-40B4-BE49-F238E27FC236}">
                <a16:creationId xmlns:a16="http://schemas.microsoft.com/office/drawing/2014/main" id="{DE9E609C-6612-FBE0-012A-582274CF6A28}"/>
              </a:ext>
            </a:extLst>
          </p:cNvPr>
          <p:cNvSpPr/>
          <p:nvPr/>
        </p:nvSpPr>
        <p:spPr bwMode="auto">
          <a:xfrm>
            <a:off x="8398588"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Basic analytics</a:t>
            </a:r>
          </a:p>
        </p:txBody>
      </p:sp>
      <p:sp>
        <p:nvSpPr>
          <p:cNvPr id="25" name="Rectangle 24">
            <a:extLst>
              <a:ext uri="{FF2B5EF4-FFF2-40B4-BE49-F238E27FC236}">
                <a16:creationId xmlns:a16="http://schemas.microsoft.com/office/drawing/2014/main" id="{A31E3A84-2C53-84C6-81C8-12B343D27593}"/>
              </a:ext>
            </a:extLst>
          </p:cNvPr>
          <p:cNvSpPr/>
          <p:nvPr/>
        </p:nvSpPr>
        <p:spPr bwMode="auto">
          <a:xfrm>
            <a:off x="8431697" y="5298418"/>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Accessing advanced analytics</a:t>
            </a:r>
          </a:p>
        </p:txBody>
      </p:sp>
      <p:sp>
        <p:nvSpPr>
          <p:cNvPr id="26" name="Rectangle 25">
            <a:extLst>
              <a:ext uri="{FF2B5EF4-FFF2-40B4-BE49-F238E27FC236}">
                <a16:creationId xmlns:a16="http://schemas.microsoft.com/office/drawing/2014/main" id="{799E592C-BA7C-885B-7D10-2D83E61A53DB}"/>
              </a:ext>
              <a:ext uri="{C183D7F6-B498-43B3-948B-1728B52AA6E4}">
                <adec:decorative xmlns:adec="http://schemas.microsoft.com/office/drawing/2017/decorative" val="0"/>
              </a:ext>
            </a:extLst>
          </p:cNvPr>
          <p:cNvSpPr/>
          <p:nvPr/>
        </p:nvSpPr>
        <p:spPr bwMode="auto">
          <a:xfrm>
            <a:off x="8398588"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Using analytics to inform actions</a:t>
            </a:r>
          </a:p>
        </p:txBody>
      </p:sp>
      <p:sp>
        <p:nvSpPr>
          <p:cNvPr id="27" name="Rectangle: Rounded Corners 43">
            <a:extLst>
              <a:ext uri="{FF2B5EF4-FFF2-40B4-BE49-F238E27FC236}">
                <a16:creationId xmlns:a16="http://schemas.microsoft.com/office/drawing/2014/main" id="{08C2696A-C4BB-5986-AB07-B726D7ADE983}"/>
              </a:ext>
              <a:ext uri="{C183D7F6-B498-43B3-948B-1728B52AA6E4}">
                <adec:decorative xmlns:adec="http://schemas.microsoft.com/office/drawing/2017/decorative" val="1"/>
              </a:ext>
            </a:extLst>
          </p:cNvPr>
          <p:cNvSpPr>
            <a:spLocks/>
          </p:cNvSpPr>
          <p:nvPr/>
        </p:nvSpPr>
        <p:spPr bwMode="auto">
          <a:xfrm>
            <a:off x="969347"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Rectangle: Rounded Corners 43">
            <a:extLst>
              <a:ext uri="{FF2B5EF4-FFF2-40B4-BE49-F238E27FC236}">
                <a16:creationId xmlns:a16="http://schemas.microsoft.com/office/drawing/2014/main" id="{89F20D77-D0A9-3A51-DCB2-40555F6FFF2C}"/>
              </a:ext>
              <a:ext uri="{C183D7F6-B498-43B3-948B-1728B52AA6E4}">
                <adec:decorative xmlns:adec="http://schemas.microsoft.com/office/drawing/2017/decorative" val="1"/>
              </a:ext>
            </a:extLst>
          </p:cNvPr>
          <p:cNvSpPr>
            <a:spLocks/>
          </p:cNvSpPr>
          <p:nvPr/>
        </p:nvSpPr>
        <p:spPr bwMode="auto">
          <a:xfrm>
            <a:off x="8022255"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 name="Rectangle 28">
            <a:extLst>
              <a:ext uri="{FF2B5EF4-FFF2-40B4-BE49-F238E27FC236}">
                <a16:creationId xmlns:a16="http://schemas.microsoft.com/office/drawing/2014/main" id="{2A2F1ED5-B1FD-A9DB-E668-13CF3819FA56}"/>
              </a:ext>
            </a:extLst>
          </p:cNvPr>
          <p:cNvSpPr/>
          <p:nvPr/>
        </p:nvSpPr>
        <p:spPr bwMode="auto">
          <a:xfrm>
            <a:off x="8415331" y="298318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Engage + Amplify + Connections</a:t>
            </a:r>
          </a:p>
        </p:txBody>
      </p:sp>
      <p:grpSp>
        <p:nvGrpSpPr>
          <p:cNvPr id="52" name="Group 51">
            <a:extLst>
              <a:ext uri="{FF2B5EF4-FFF2-40B4-BE49-F238E27FC236}">
                <a16:creationId xmlns:a16="http://schemas.microsoft.com/office/drawing/2014/main" id="{44D8AD32-E55F-9499-22BB-7E5F21E4120F}"/>
              </a:ext>
              <a:ext uri="{C183D7F6-B498-43B3-948B-1728B52AA6E4}">
                <adec:decorative xmlns:adec="http://schemas.microsoft.com/office/drawing/2017/decorative" val="1"/>
              </a:ext>
            </a:extLst>
          </p:cNvPr>
          <p:cNvGrpSpPr/>
          <p:nvPr/>
        </p:nvGrpSpPr>
        <p:grpSpPr>
          <a:xfrm>
            <a:off x="4986338" y="3735648"/>
            <a:ext cx="2219325" cy="370385"/>
            <a:chOff x="4736452" y="2301023"/>
            <a:chExt cx="2219325" cy="370385"/>
          </a:xfrm>
        </p:grpSpPr>
        <p:sp>
          <p:nvSpPr>
            <p:cNvPr id="53" name="Freeform: Shape 33">
              <a:extLst>
                <a:ext uri="{FF2B5EF4-FFF2-40B4-BE49-F238E27FC236}">
                  <a16:creationId xmlns:a16="http://schemas.microsoft.com/office/drawing/2014/main" id="{51DC2BD2-3991-F6B3-8A14-CE933272FCC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1091_1">
              <a:extLst>
                <a:ext uri="{FF2B5EF4-FFF2-40B4-BE49-F238E27FC236}">
                  <a16:creationId xmlns:a16="http://schemas.microsoft.com/office/drawing/2014/main" id="{874B5A43-FF77-16AE-5A94-09A8BDD4AB9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5" name="TextBox 54">
            <a:extLst>
              <a:ext uri="{FF2B5EF4-FFF2-40B4-BE49-F238E27FC236}">
                <a16:creationId xmlns:a16="http://schemas.microsoft.com/office/drawing/2014/main" id="{E34F43DA-6053-42AD-6A77-DE5DBD4452DF}"/>
              </a:ext>
            </a:extLst>
          </p:cNvPr>
          <p:cNvSpPr txBox="1"/>
          <p:nvPr/>
        </p:nvSpPr>
        <p:spPr>
          <a:xfrm>
            <a:off x="5162168"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5</a:t>
            </a:r>
          </a:p>
        </p:txBody>
      </p:sp>
      <p:grpSp>
        <p:nvGrpSpPr>
          <p:cNvPr id="56" name="Group 55">
            <a:extLst>
              <a:ext uri="{FF2B5EF4-FFF2-40B4-BE49-F238E27FC236}">
                <a16:creationId xmlns:a16="http://schemas.microsoft.com/office/drawing/2014/main" id="{D91278C8-34AB-3E09-B3B0-44B67A2FD56C}"/>
              </a:ext>
              <a:ext uri="{C183D7F6-B498-43B3-948B-1728B52AA6E4}">
                <adec:decorative xmlns:adec="http://schemas.microsoft.com/office/drawing/2017/decorative" val="1"/>
              </a:ext>
            </a:extLst>
          </p:cNvPr>
          <p:cNvGrpSpPr/>
          <p:nvPr/>
        </p:nvGrpSpPr>
        <p:grpSpPr>
          <a:xfrm>
            <a:off x="8512793" y="3735648"/>
            <a:ext cx="2219325" cy="370385"/>
            <a:chOff x="4736452" y="2301023"/>
            <a:chExt cx="2219325" cy="370385"/>
          </a:xfrm>
        </p:grpSpPr>
        <p:sp>
          <p:nvSpPr>
            <p:cNvPr id="57" name="Freeform: Shape 33">
              <a:extLst>
                <a:ext uri="{FF2B5EF4-FFF2-40B4-BE49-F238E27FC236}">
                  <a16:creationId xmlns:a16="http://schemas.microsoft.com/office/drawing/2014/main" id="{3810464D-5A73-B9E5-4437-24C49E563A48}"/>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1091_1">
              <a:extLst>
                <a:ext uri="{FF2B5EF4-FFF2-40B4-BE49-F238E27FC236}">
                  <a16:creationId xmlns:a16="http://schemas.microsoft.com/office/drawing/2014/main" id="{4823CCB5-6583-6687-F12C-08D9C49F9A8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9" name="TextBox 58">
            <a:extLst>
              <a:ext uri="{FF2B5EF4-FFF2-40B4-BE49-F238E27FC236}">
                <a16:creationId xmlns:a16="http://schemas.microsoft.com/office/drawing/2014/main" id="{23A49888-24FE-D6BA-1407-3315DE60D085}"/>
              </a:ext>
            </a:extLst>
          </p:cNvPr>
          <p:cNvSpPr txBox="1"/>
          <p:nvPr/>
        </p:nvSpPr>
        <p:spPr>
          <a:xfrm>
            <a:off x="868862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6</a:t>
            </a:r>
          </a:p>
        </p:txBody>
      </p:sp>
      <p:sp>
        <p:nvSpPr>
          <p:cNvPr id="13" name="TextBox 12">
            <a:extLst>
              <a:ext uri="{FF2B5EF4-FFF2-40B4-BE49-F238E27FC236}">
                <a16:creationId xmlns:a16="http://schemas.microsoft.com/office/drawing/2014/main" id="{9D418E9F-E30A-5798-3E65-F0EB878DD021}"/>
              </a:ext>
            </a:extLst>
          </p:cNvPr>
          <p:cNvSpPr txBox="1"/>
          <p:nvPr/>
        </p:nvSpPr>
        <p:spPr>
          <a:xfrm>
            <a:off x="4847126" y="4274934"/>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Live Events/AMAs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Rectangle 13">
            <a:extLst>
              <a:ext uri="{FF2B5EF4-FFF2-40B4-BE49-F238E27FC236}">
                <a16:creationId xmlns:a16="http://schemas.microsoft.com/office/drawing/2014/main" id="{291331F5-AB73-FC3B-1EB7-4A74F9AD04C7}"/>
              </a:ext>
            </a:extLst>
          </p:cNvPr>
          <p:cNvSpPr/>
          <p:nvPr/>
        </p:nvSpPr>
        <p:spPr bwMode="auto">
          <a:xfrm>
            <a:off x="4893423"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Pre-event preparation</a:t>
            </a:r>
          </a:p>
        </p:txBody>
      </p:sp>
      <p:sp>
        <p:nvSpPr>
          <p:cNvPr id="15" name="Rectangle 14">
            <a:extLst>
              <a:ext uri="{FF2B5EF4-FFF2-40B4-BE49-F238E27FC236}">
                <a16:creationId xmlns:a16="http://schemas.microsoft.com/office/drawing/2014/main" id="{EF8241C8-89E7-0D85-4B9C-D34882488767}"/>
              </a:ext>
            </a:extLst>
          </p:cNvPr>
          <p:cNvSpPr/>
          <p:nvPr/>
        </p:nvSpPr>
        <p:spPr bwMode="auto">
          <a:xfrm>
            <a:off x="4875928" y="5298418"/>
            <a:ext cx="246108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Running a live event</a:t>
            </a:r>
          </a:p>
        </p:txBody>
      </p:sp>
      <p:sp>
        <p:nvSpPr>
          <p:cNvPr id="16" name="Rectangle 15">
            <a:extLst>
              <a:ext uri="{FF2B5EF4-FFF2-40B4-BE49-F238E27FC236}">
                <a16:creationId xmlns:a16="http://schemas.microsoft.com/office/drawing/2014/main" id="{A3D5B11F-BCE6-4A90-CF3B-B5932AD70CEF}"/>
              </a:ext>
              <a:ext uri="{C183D7F6-B498-43B3-948B-1728B52AA6E4}">
                <adec:decorative xmlns:adec="http://schemas.microsoft.com/office/drawing/2017/decorative" val="0"/>
              </a:ext>
            </a:extLst>
          </p:cNvPr>
          <p:cNvSpPr/>
          <p:nvPr/>
        </p:nvSpPr>
        <p:spPr bwMode="auto">
          <a:xfrm>
            <a:off x="4893423"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Post-event engagement</a:t>
            </a:r>
          </a:p>
        </p:txBody>
      </p:sp>
      <p:sp>
        <p:nvSpPr>
          <p:cNvPr id="111" name="TextBox 110">
            <a:extLst>
              <a:ext uri="{FF2B5EF4-FFF2-40B4-BE49-F238E27FC236}">
                <a16:creationId xmlns:a16="http://schemas.microsoft.com/office/drawing/2014/main" id="{E6ADDE11-36DB-23D3-CF59-3539C326899C}"/>
              </a:ext>
            </a:extLst>
          </p:cNvPr>
          <p:cNvSpPr txBox="1"/>
          <p:nvPr/>
        </p:nvSpPr>
        <p:spPr>
          <a:xfrm>
            <a:off x="1457324" y="4254488"/>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Training/Adoption</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2" name="Rectangle 111">
            <a:extLst>
              <a:ext uri="{FF2B5EF4-FFF2-40B4-BE49-F238E27FC236}">
                <a16:creationId xmlns:a16="http://schemas.microsoft.com/office/drawing/2014/main" id="{B767266F-9CFF-0E94-C5C4-9928803B6300}"/>
              </a:ext>
            </a:extLst>
          </p:cNvPr>
          <p:cNvSpPr/>
          <p:nvPr/>
        </p:nvSpPr>
        <p:spPr bwMode="auto">
          <a:xfrm>
            <a:off x="1346880" y="48693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Prepare onboarding content</a:t>
            </a:r>
          </a:p>
        </p:txBody>
      </p:sp>
      <p:sp>
        <p:nvSpPr>
          <p:cNvPr id="106" name="Rectangle 105">
            <a:extLst>
              <a:ext uri="{FF2B5EF4-FFF2-40B4-BE49-F238E27FC236}">
                <a16:creationId xmlns:a16="http://schemas.microsoft.com/office/drawing/2014/main" id="{63FD9FA3-11ED-34E3-1396-1A7976C2DC4B}"/>
              </a:ext>
            </a:extLst>
          </p:cNvPr>
          <p:cNvSpPr/>
          <p:nvPr/>
        </p:nvSpPr>
        <p:spPr bwMode="auto">
          <a:xfrm>
            <a:off x="1336058" y="5298419"/>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Educate about notification settings</a:t>
            </a:r>
          </a:p>
        </p:txBody>
      </p:sp>
      <p:sp>
        <p:nvSpPr>
          <p:cNvPr id="107" name="Rectangle 106">
            <a:extLst>
              <a:ext uri="{FF2B5EF4-FFF2-40B4-BE49-F238E27FC236}">
                <a16:creationId xmlns:a16="http://schemas.microsoft.com/office/drawing/2014/main" id="{C70F2A88-8750-DD06-0E31-BD0A68E49846}"/>
              </a:ext>
              <a:ext uri="{C183D7F6-B498-43B3-948B-1728B52AA6E4}">
                <adec:decorative xmlns:adec="http://schemas.microsoft.com/office/drawing/2017/decorative" val="0"/>
              </a:ext>
            </a:extLst>
          </p:cNvPr>
          <p:cNvSpPr/>
          <p:nvPr/>
        </p:nvSpPr>
        <p:spPr bwMode="auto">
          <a:xfrm>
            <a:off x="1346880"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Ways to promote engagement</a:t>
            </a:r>
          </a:p>
        </p:txBody>
      </p:sp>
      <p:sp>
        <p:nvSpPr>
          <p:cNvPr id="2" name="TextBox 1">
            <a:extLst>
              <a:ext uri="{FF2B5EF4-FFF2-40B4-BE49-F238E27FC236}">
                <a16:creationId xmlns:a16="http://schemas.microsoft.com/office/drawing/2014/main" id="{27940901-A2F9-8D52-2CD4-BDC403779E80}"/>
              </a:ext>
            </a:extLst>
          </p:cNvPr>
          <p:cNvSpPr txBox="1"/>
          <p:nvPr/>
        </p:nvSpPr>
        <p:spPr>
          <a:xfrm>
            <a:off x="4495649" y="6485500"/>
            <a:ext cx="3519878" cy="276999"/>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hlinkClick r:id="rId3"/>
              </a:rPr>
              <a:t>aka.ms/</a:t>
            </a:r>
            <a:r>
              <a:rPr kumimoji="0" lang="en-US" sz="1800" b="0" i="0" u="none" strike="noStrike" kern="1200" cap="none" spc="0" normalizeH="0" baseline="0" noProof="0" err="1">
                <a:ln>
                  <a:noFill/>
                </a:ln>
                <a:solidFill>
                  <a:srgbClr val="091F2C"/>
                </a:solidFill>
                <a:effectLst/>
                <a:uLnTx/>
                <a:uFillTx/>
                <a:latin typeface="Segoe Sans Display"/>
                <a:ea typeface="+mn-ea"/>
                <a:cs typeface="+mn-cs"/>
                <a:hlinkClick r:id="rId3"/>
              </a:rPr>
              <a:t>vivaengage</a:t>
            </a:r>
            <a:r>
              <a:rPr kumimoji="0" lang="en-US" sz="1800" b="0" i="0" u="none" strike="noStrike" kern="1200" cap="none" spc="0" normalizeH="0" baseline="0" noProof="0">
                <a:ln>
                  <a:noFill/>
                </a:ln>
                <a:solidFill>
                  <a:srgbClr val="091F2C"/>
                </a:solidFill>
                <a:effectLst/>
                <a:uLnTx/>
                <a:uFillTx/>
                <a:latin typeface="Segoe Sans Display"/>
                <a:ea typeface="+mn-ea"/>
                <a:cs typeface="+mn-cs"/>
                <a:hlinkClick r:id="rId3"/>
              </a:rPr>
              <a:t>/masterclass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TextBox 71">
            <a:extLst>
              <a:ext uri="{FF2B5EF4-FFF2-40B4-BE49-F238E27FC236}">
                <a16:creationId xmlns:a16="http://schemas.microsoft.com/office/drawing/2014/main" id="{26A2291A-1426-458F-274A-54F8CA5486AC}"/>
              </a:ext>
            </a:extLst>
          </p:cNvPr>
          <p:cNvSpPr txBox="1"/>
          <p:nvPr/>
        </p:nvSpPr>
        <p:spPr>
          <a:xfrm>
            <a:off x="4234392" y="3682545"/>
            <a:ext cx="1244054" cy="738664"/>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91F2C"/>
                </a:solidFill>
                <a:effectLst/>
                <a:uLnTx/>
                <a:uFillTx/>
                <a:latin typeface="Segoe Sans Display"/>
                <a:ea typeface="+mn-ea"/>
                <a:cs typeface="+mn-cs"/>
              </a:rPr>
              <a:t>👉</a:t>
            </a:r>
          </a:p>
        </p:txBody>
      </p:sp>
      <p:grpSp>
        <p:nvGrpSpPr>
          <p:cNvPr id="30" name="Group 29">
            <a:extLst>
              <a:ext uri="{FF2B5EF4-FFF2-40B4-BE49-F238E27FC236}">
                <a16:creationId xmlns:a16="http://schemas.microsoft.com/office/drawing/2014/main" id="{CADD4BBD-C0F0-D759-CBE0-CDB39593B4C0}"/>
              </a:ext>
              <a:ext uri="{C183D7F6-B498-43B3-948B-1728B52AA6E4}">
                <adec:decorative xmlns:adec="http://schemas.microsoft.com/office/drawing/2017/decorative" val="1"/>
              </a:ext>
            </a:extLst>
          </p:cNvPr>
          <p:cNvGrpSpPr/>
          <p:nvPr/>
        </p:nvGrpSpPr>
        <p:grpSpPr>
          <a:xfrm>
            <a:off x="1457324" y="949568"/>
            <a:ext cx="2219325" cy="370385"/>
            <a:chOff x="4736452" y="2301023"/>
            <a:chExt cx="2219325" cy="370385"/>
          </a:xfrm>
        </p:grpSpPr>
        <p:sp>
          <p:nvSpPr>
            <p:cNvPr id="31" name="Freeform: Shape 33">
              <a:extLst>
                <a:ext uri="{FF2B5EF4-FFF2-40B4-BE49-F238E27FC236}">
                  <a16:creationId xmlns:a16="http://schemas.microsoft.com/office/drawing/2014/main" id="{F3817D13-52E5-5EE1-7FCB-3E47A6972947}"/>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1091_1">
              <a:extLst>
                <a:ext uri="{FF2B5EF4-FFF2-40B4-BE49-F238E27FC236}">
                  <a16:creationId xmlns:a16="http://schemas.microsoft.com/office/drawing/2014/main" id="{EC916FDB-5926-11DF-B679-6206D2E12408}"/>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41BC7093-970A-6160-F912-86C6BD1FB194}"/>
              </a:ext>
            </a:extLst>
          </p:cNvPr>
          <p:cNvSpPr txBox="1"/>
          <p:nvPr/>
        </p:nvSpPr>
        <p:spPr>
          <a:xfrm>
            <a:off x="1633153"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1</a:t>
            </a:r>
          </a:p>
        </p:txBody>
      </p:sp>
      <p:grpSp>
        <p:nvGrpSpPr>
          <p:cNvPr id="37" name="Group 36">
            <a:extLst>
              <a:ext uri="{FF2B5EF4-FFF2-40B4-BE49-F238E27FC236}">
                <a16:creationId xmlns:a16="http://schemas.microsoft.com/office/drawing/2014/main" id="{B7FC34F2-8BBC-AED7-F552-E17A2DE4D195}"/>
              </a:ext>
              <a:ext uri="{C183D7F6-B498-43B3-948B-1728B52AA6E4}">
                <adec:decorative xmlns:adec="http://schemas.microsoft.com/office/drawing/2017/decorative" val="1"/>
              </a:ext>
            </a:extLst>
          </p:cNvPr>
          <p:cNvGrpSpPr/>
          <p:nvPr/>
        </p:nvGrpSpPr>
        <p:grpSpPr>
          <a:xfrm>
            <a:off x="4986338" y="949568"/>
            <a:ext cx="2219325" cy="370385"/>
            <a:chOff x="4736452" y="2301023"/>
            <a:chExt cx="2219325" cy="370385"/>
          </a:xfrm>
        </p:grpSpPr>
        <p:sp>
          <p:nvSpPr>
            <p:cNvPr id="38" name="Freeform: Shape 33">
              <a:extLst>
                <a:ext uri="{FF2B5EF4-FFF2-40B4-BE49-F238E27FC236}">
                  <a16:creationId xmlns:a16="http://schemas.microsoft.com/office/drawing/2014/main" id="{5E6A4624-D189-900B-1A33-89BBC4BB9FFD}"/>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1091_1">
              <a:extLst>
                <a:ext uri="{FF2B5EF4-FFF2-40B4-BE49-F238E27FC236}">
                  <a16:creationId xmlns:a16="http://schemas.microsoft.com/office/drawing/2014/main" id="{D32F2917-4565-1B7B-1407-088B9A5E0908}"/>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0" name="TextBox 39">
            <a:extLst>
              <a:ext uri="{FF2B5EF4-FFF2-40B4-BE49-F238E27FC236}">
                <a16:creationId xmlns:a16="http://schemas.microsoft.com/office/drawing/2014/main" id="{39A53E18-D157-D62D-98CE-33407676AAB7}"/>
              </a:ext>
            </a:extLst>
          </p:cNvPr>
          <p:cNvSpPr txBox="1"/>
          <p:nvPr/>
        </p:nvSpPr>
        <p:spPr>
          <a:xfrm>
            <a:off x="5162168"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2</a:t>
            </a:r>
          </a:p>
        </p:txBody>
      </p:sp>
      <p:grpSp>
        <p:nvGrpSpPr>
          <p:cNvPr id="44" name="Group 43">
            <a:extLst>
              <a:ext uri="{FF2B5EF4-FFF2-40B4-BE49-F238E27FC236}">
                <a16:creationId xmlns:a16="http://schemas.microsoft.com/office/drawing/2014/main" id="{7B2ACD04-65E2-E844-4CF2-A3B0F62C9B95}"/>
              </a:ext>
              <a:ext uri="{C183D7F6-B498-43B3-948B-1728B52AA6E4}">
                <adec:decorative xmlns:adec="http://schemas.microsoft.com/office/drawing/2017/decorative" val="1"/>
              </a:ext>
            </a:extLst>
          </p:cNvPr>
          <p:cNvGrpSpPr/>
          <p:nvPr/>
        </p:nvGrpSpPr>
        <p:grpSpPr>
          <a:xfrm>
            <a:off x="8515353" y="949568"/>
            <a:ext cx="2219325" cy="370385"/>
            <a:chOff x="4736452" y="2301023"/>
            <a:chExt cx="2219325" cy="370385"/>
          </a:xfrm>
        </p:grpSpPr>
        <p:sp>
          <p:nvSpPr>
            <p:cNvPr id="45" name="Freeform: Shape 33">
              <a:extLst>
                <a:ext uri="{FF2B5EF4-FFF2-40B4-BE49-F238E27FC236}">
                  <a16:creationId xmlns:a16="http://schemas.microsoft.com/office/drawing/2014/main" id="{99DB20DD-7123-9720-5051-0555DDE5C412}"/>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1091_1">
              <a:extLst>
                <a:ext uri="{FF2B5EF4-FFF2-40B4-BE49-F238E27FC236}">
                  <a16:creationId xmlns:a16="http://schemas.microsoft.com/office/drawing/2014/main" id="{B44BB4B5-038E-21DD-EC86-41C201FBBB41}"/>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7" name="TextBox 46">
            <a:extLst>
              <a:ext uri="{FF2B5EF4-FFF2-40B4-BE49-F238E27FC236}">
                <a16:creationId xmlns:a16="http://schemas.microsoft.com/office/drawing/2014/main" id="{0402715E-F155-3C3E-31CE-3C2B411D3672}"/>
              </a:ext>
            </a:extLst>
          </p:cNvPr>
          <p:cNvSpPr txBox="1"/>
          <p:nvPr/>
        </p:nvSpPr>
        <p:spPr>
          <a:xfrm>
            <a:off x="8688622" y="9022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3</a:t>
            </a:r>
          </a:p>
        </p:txBody>
      </p:sp>
      <p:grpSp>
        <p:nvGrpSpPr>
          <p:cNvPr id="48" name="Group 47">
            <a:extLst>
              <a:ext uri="{FF2B5EF4-FFF2-40B4-BE49-F238E27FC236}">
                <a16:creationId xmlns:a16="http://schemas.microsoft.com/office/drawing/2014/main" id="{B5628576-7D3B-924D-59E1-A2B5CD3731DC}"/>
              </a:ext>
              <a:ext uri="{C183D7F6-B498-43B3-948B-1728B52AA6E4}">
                <adec:decorative xmlns:adec="http://schemas.microsoft.com/office/drawing/2017/decorative" val="1"/>
              </a:ext>
            </a:extLst>
          </p:cNvPr>
          <p:cNvGrpSpPr/>
          <p:nvPr/>
        </p:nvGrpSpPr>
        <p:grpSpPr>
          <a:xfrm>
            <a:off x="1457553" y="3735648"/>
            <a:ext cx="2219325" cy="370385"/>
            <a:chOff x="4736452" y="2301023"/>
            <a:chExt cx="2219325" cy="370385"/>
          </a:xfrm>
        </p:grpSpPr>
        <p:sp>
          <p:nvSpPr>
            <p:cNvPr id="49" name="Freeform: Shape 33">
              <a:extLst>
                <a:ext uri="{FF2B5EF4-FFF2-40B4-BE49-F238E27FC236}">
                  <a16:creationId xmlns:a16="http://schemas.microsoft.com/office/drawing/2014/main" id="{F5AC6ECD-6532-C269-54C4-4EB5327C3234}"/>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1091_1">
              <a:extLst>
                <a:ext uri="{FF2B5EF4-FFF2-40B4-BE49-F238E27FC236}">
                  <a16:creationId xmlns:a16="http://schemas.microsoft.com/office/drawing/2014/main" id="{172F04D9-0DD9-905D-1B3E-8B81CEFB7F67}"/>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1" name="TextBox 50">
            <a:extLst>
              <a:ext uri="{FF2B5EF4-FFF2-40B4-BE49-F238E27FC236}">
                <a16:creationId xmlns:a16="http://schemas.microsoft.com/office/drawing/2014/main" id="{FF008F14-8EEB-4494-2C19-AA6E408CC29D}"/>
              </a:ext>
            </a:extLst>
          </p:cNvPr>
          <p:cNvSpPr txBox="1"/>
          <p:nvPr/>
        </p:nvSpPr>
        <p:spPr>
          <a:xfrm>
            <a:off x="163338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4</a:t>
            </a:r>
          </a:p>
        </p:txBody>
      </p:sp>
    </p:spTree>
    <p:extLst>
      <p:ext uri="{BB962C8B-B14F-4D97-AF65-F5344CB8AC3E}">
        <p14:creationId xmlns:p14="http://schemas.microsoft.com/office/powerpoint/2010/main" val="614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2CE2-1B54-134F-85E4-977EBD614E2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E7F87AFD-7E4F-1FD3-D68D-9FFB1955D323}"/>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DD905786-884A-C990-701C-33D8CE5564E0}"/>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AA0D2D36-7432-3CBA-9D3F-6E574CCCDBB2}"/>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F184517A-6336-DAA4-A7BC-1B05D559D133}"/>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22731FC9-065B-D33A-9C60-8617982F23B6}"/>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A0728AD-B485-6783-7C9D-10F3222A7211}"/>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C465EA6E-BA19-CAD3-DABE-6E3004721462}"/>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BE0F864F-00E2-B16A-FCD2-0D27FB600A0B}"/>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25B2FDC1-826C-6379-79B3-4EBF67334AAC}"/>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C514E3BE-0815-D9D5-A08C-1A54CBAC3495}"/>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D00A66F4-E50A-A0FF-570C-855923E42430}"/>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D78DDA95-8E20-C145-C081-304114AE8888}"/>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FFF3E1CE-07CE-600F-0B49-993CB2634536}"/>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74407BC0-6819-35C0-C741-F11D20520226}"/>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F805A1FD-FDC9-6838-FC65-9A42D325FBF2}"/>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A6B00862-0986-3422-93EF-084C67603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9819C6A-5E38-861E-CBA3-10AB42D1C471}"/>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1040" name="Group 1039">
            <a:extLst>
              <a:ext uri="{FF2B5EF4-FFF2-40B4-BE49-F238E27FC236}">
                <a16:creationId xmlns:a16="http://schemas.microsoft.com/office/drawing/2014/main" id="{98906C34-086D-BDFA-2021-9F53D0A432F0}"/>
              </a:ext>
            </a:extLst>
          </p:cNvPr>
          <p:cNvGrpSpPr/>
          <p:nvPr/>
        </p:nvGrpSpPr>
        <p:grpSpPr>
          <a:xfrm>
            <a:off x="830420" y="1804364"/>
            <a:ext cx="4925196" cy="438630"/>
            <a:chOff x="9451789" y="1244127"/>
            <a:chExt cx="963227" cy="312238"/>
          </a:xfrm>
        </p:grpSpPr>
        <p:sp>
          <p:nvSpPr>
            <p:cNvPr id="1041" name="Rectangle: Rounded Corners 8">
              <a:extLst>
                <a:ext uri="{FF2B5EF4-FFF2-40B4-BE49-F238E27FC236}">
                  <a16:creationId xmlns:a16="http://schemas.microsoft.com/office/drawing/2014/main" id="{81D23ACA-A163-76D7-853A-1FFD1B9DA692}"/>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2" name="Rectangle: Rounded Corners 11">
              <a:extLst>
                <a:ext uri="{FF2B5EF4-FFF2-40B4-BE49-F238E27FC236}">
                  <a16:creationId xmlns:a16="http://schemas.microsoft.com/office/drawing/2014/main" id="{5F1B1982-45B8-0CBE-DA81-BDB4AFB5EA43}"/>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1043" name="Group 1042">
            <a:extLst>
              <a:ext uri="{FF2B5EF4-FFF2-40B4-BE49-F238E27FC236}">
                <a16:creationId xmlns:a16="http://schemas.microsoft.com/office/drawing/2014/main" id="{13AE4C18-7F0B-3835-A835-0840FAB8B7A6}"/>
              </a:ext>
            </a:extLst>
          </p:cNvPr>
          <p:cNvGrpSpPr/>
          <p:nvPr/>
        </p:nvGrpSpPr>
        <p:grpSpPr>
          <a:xfrm>
            <a:off x="6412407" y="1804364"/>
            <a:ext cx="2170568" cy="438630"/>
            <a:chOff x="9451789" y="1244127"/>
            <a:chExt cx="963227" cy="312238"/>
          </a:xfrm>
        </p:grpSpPr>
        <p:sp>
          <p:nvSpPr>
            <p:cNvPr id="1044" name="Rectangle: Rounded Corners 8">
              <a:extLst>
                <a:ext uri="{FF2B5EF4-FFF2-40B4-BE49-F238E27FC236}">
                  <a16:creationId xmlns:a16="http://schemas.microsoft.com/office/drawing/2014/main" id="{F0CB1151-2A4C-F0CC-3F75-FAAD22CCE7CF}"/>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5" name="Rectangle: Rounded Corners 11">
              <a:extLst>
                <a:ext uri="{FF2B5EF4-FFF2-40B4-BE49-F238E27FC236}">
                  <a16:creationId xmlns:a16="http://schemas.microsoft.com/office/drawing/2014/main" id="{C30776C5-918F-911E-AA24-F9B12D758EB4}"/>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046" name="Group 1045">
            <a:extLst>
              <a:ext uri="{FF2B5EF4-FFF2-40B4-BE49-F238E27FC236}">
                <a16:creationId xmlns:a16="http://schemas.microsoft.com/office/drawing/2014/main" id="{3B58F147-30DF-6F39-E1ED-2D513736B2E5}"/>
              </a:ext>
            </a:extLst>
          </p:cNvPr>
          <p:cNvGrpSpPr/>
          <p:nvPr/>
        </p:nvGrpSpPr>
        <p:grpSpPr>
          <a:xfrm>
            <a:off x="9201327" y="1804364"/>
            <a:ext cx="2170568" cy="438630"/>
            <a:chOff x="9451789" y="1244127"/>
            <a:chExt cx="963227" cy="312238"/>
          </a:xfrm>
        </p:grpSpPr>
        <p:sp>
          <p:nvSpPr>
            <p:cNvPr id="1047" name="Rectangle: Rounded Corners 8">
              <a:extLst>
                <a:ext uri="{FF2B5EF4-FFF2-40B4-BE49-F238E27FC236}">
                  <a16:creationId xmlns:a16="http://schemas.microsoft.com/office/drawing/2014/main" id="{2586BCD5-FD09-0F9B-CC9D-8EF47A05F87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8" name="Rectangle: Rounded Corners 11">
              <a:extLst>
                <a:ext uri="{FF2B5EF4-FFF2-40B4-BE49-F238E27FC236}">
                  <a16:creationId xmlns:a16="http://schemas.microsoft.com/office/drawing/2014/main" id="{01E945EE-15D1-9952-8431-0BE68C68FAF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2" name="Picture 1" descr="A virtual meeting presentation screen with &quot;Intelligence: Designed to Amplify&quot; displayed. ">
            <a:extLst>
              <a:ext uri="{FF2B5EF4-FFF2-40B4-BE49-F238E27FC236}">
                <a16:creationId xmlns:a16="http://schemas.microsoft.com/office/drawing/2014/main" id="{56EB3E2D-536A-6CC1-6616-913534C4D4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va Engage features for leaders, communicators and employees">
            <a:extLst>
              <a:ext uri="{FF2B5EF4-FFF2-40B4-BE49-F238E27FC236}">
                <a16:creationId xmlns:a16="http://schemas.microsoft.com/office/drawing/2014/main" id="{36A5DB89-80F8-9D28-4CDA-3670EF290A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55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5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6"/>
                                        </p:tgtEl>
                                        <p:attrNameLst>
                                          <p:attrName>style.visibility</p:attrName>
                                        </p:attrNameLst>
                                      </p:cBhvr>
                                      <p:to>
                                        <p:strVal val="visible"/>
                                      </p:to>
                                    </p:set>
                                    <p:animEffect transition="in" filter="fade">
                                      <p:cBhvr>
                                        <p:cTn id="12" dur="500"/>
                                        <p:tgtEl>
                                          <p:spTgt spid="10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0"/>
                                        </p:tgtEl>
                                        <p:attrNameLst>
                                          <p:attrName>style.visibility</p:attrName>
                                        </p:attrNameLst>
                                      </p:cBhvr>
                                      <p:to>
                                        <p:strVal val="visible"/>
                                      </p:to>
                                    </p:set>
                                    <p:animEffect transition="in" filter="fade">
                                      <p:cBhvr>
                                        <p:cTn id="1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1F1D-0530-4666-76F7-64ABF69E1DEC}"/>
            </a:ext>
          </a:extLst>
        </p:cNvPr>
        <p:cNvGrpSpPr/>
        <p:nvPr/>
      </p:nvGrpSpPr>
      <p:grpSpPr>
        <a:xfrm>
          <a:off x="0" y="0"/>
          <a:ext cx="0" cy="0"/>
          <a:chOff x="0" y="0"/>
          <a:chExt cx="0" cy="0"/>
        </a:xfrm>
      </p:grpSpPr>
      <p:pic>
        <p:nvPicPr>
          <p:cNvPr id="3" name="Picture 2" descr="A virtual meeting with two women in separate video call windows. ">
            <a:extLst>
              <a:ext uri="{FF2B5EF4-FFF2-40B4-BE49-F238E27FC236}">
                <a16:creationId xmlns:a16="http://schemas.microsoft.com/office/drawing/2014/main" id="{6628657D-34B2-688D-C223-28F944F4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8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35540-F042-4AED-4397-D27B1CA021D2}"/>
            </a:ext>
          </a:extLst>
        </p:cNvPr>
        <p:cNvGrpSpPr/>
        <p:nvPr/>
      </p:nvGrpSpPr>
      <p:grpSpPr>
        <a:xfrm>
          <a:off x="0" y="0"/>
          <a:ext cx="0" cy="0"/>
          <a:chOff x="0" y="0"/>
          <a:chExt cx="0" cy="0"/>
        </a:xfrm>
      </p:grpSpPr>
      <p:pic>
        <p:nvPicPr>
          <p:cNvPr id="8194" name="Picture 2" descr="Screenshot showing RTMP-in content during a town hall">
            <a:extLst>
              <a:ext uri="{FF2B5EF4-FFF2-40B4-BE49-F238E27FC236}">
                <a16:creationId xmlns:a16="http://schemas.microsoft.com/office/drawing/2014/main" id="{7B5AEA41-CA6B-9D02-678A-3FE5AAD04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71"/>
            <a:ext cx="12186690"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52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virtual meeting presentation screen with &quot;Intelligence: Designed to Amplify&quot; displayed. ">
            <a:extLst>
              <a:ext uri="{FF2B5EF4-FFF2-40B4-BE49-F238E27FC236}">
                <a16:creationId xmlns:a16="http://schemas.microsoft.com/office/drawing/2014/main" id="{BDBDC5B0-C482-8E0A-9C94-BA92D414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60"/>
            <a:ext cx="12192000" cy="78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2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FBB5-ECF5-9C0C-AC8E-8EFB5B824BBD}"/>
            </a:ext>
          </a:extLst>
        </p:cNvPr>
        <p:cNvGrpSpPr/>
        <p:nvPr/>
      </p:nvGrpSpPr>
      <p:grpSpPr>
        <a:xfrm>
          <a:off x="0" y="0"/>
          <a:ext cx="0" cy="0"/>
          <a:chOff x="0" y="0"/>
          <a:chExt cx="0" cy="0"/>
        </a:xfrm>
      </p:grpSpPr>
      <p:pic>
        <p:nvPicPr>
          <p:cNvPr id="6146" name="Picture 2" descr="Screenshot showing organizer view with q&amp;a open">
            <a:extLst>
              <a:ext uri="{FF2B5EF4-FFF2-40B4-BE49-F238E27FC236}">
                <a16:creationId xmlns:a16="http://schemas.microsoft.com/office/drawing/2014/main" id="{D7CFF5AC-2026-7768-C4DA-EBF18A6BE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15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02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8F0A-683D-5935-2ADA-0FC1912AA0E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4F751846-4BB8-2571-9D83-2E1C7559C23E}"/>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660B5E04-5486-3DD1-E64F-CDF9DCBC8D5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38D2792-9002-6BD0-A040-B75DD80C745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7201C491-047B-2A92-A7DE-E8D3F6D61191}"/>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5359DC1E-A7BA-CE0D-4DEB-76B487D93677}"/>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DC919BA4-270D-65B3-AE4C-4661C8F9D48E}"/>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2D1DC2E6-C007-5D02-581E-24470DA7D063}"/>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849A47F9-3B15-D235-4DFD-457DAD1C6004}"/>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EF77BB5-DC00-1088-18A8-F203313F6BA0}"/>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C2FFD079-A1A5-D6DD-5E48-349E179C0410}"/>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827D8AA3-74E5-0EA5-76C1-937FD765ED1E}"/>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3D323046-5E55-1CB8-5632-9544B80786FB}"/>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502110EB-6782-1B29-16C6-377C8ED09914}"/>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B94DED30-98BF-2A6E-22F9-9DB8F5497862}"/>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02286122-00AA-F959-50C7-F65A8B5C7E0C}"/>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B71FC236-B504-E84E-8869-E3D7ED27A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9FFFD08-61F0-2D2F-A277-555BE27FB7A5}"/>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1040" name="Group 1039">
            <a:extLst>
              <a:ext uri="{FF2B5EF4-FFF2-40B4-BE49-F238E27FC236}">
                <a16:creationId xmlns:a16="http://schemas.microsoft.com/office/drawing/2014/main" id="{CEE09C42-1C8C-E5C9-F25E-54544540082A}"/>
              </a:ext>
            </a:extLst>
          </p:cNvPr>
          <p:cNvGrpSpPr/>
          <p:nvPr/>
        </p:nvGrpSpPr>
        <p:grpSpPr>
          <a:xfrm>
            <a:off x="830420" y="1804364"/>
            <a:ext cx="4925196" cy="438630"/>
            <a:chOff x="9451789" y="1244127"/>
            <a:chExt cx="963227" cy="312238"/>
          </a:xfrm>
        </p:grpSpPr>
        <p:sp>
          <p:nvSpPr>
            <p:cNvPr id="1041" name="Rectangle: Rounded Corners 8">
              <a:extLst>
                <a:ext uri="{FF2B5EF4-FFF2-40B4-BE49-F238E27FC236}">
                  <a16:creationId xmlns:a16="http://schemas.microsoft.com/office/drawing/2014/main" id="{BD1043BE-E2A2-E825-28C7-40AA6D7BCE9D}"/>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2" name="Rectangle: Rounded Corners 11">
              <a:extLst>
                <a:ext uri="{FF2B5EF4-FFF2-40B4-BE49-F238E27FC236}">
                  <a16:creationId xmlns:a16="http://schemas.microsoft.com/office/drawing/2014/main" id="{DB95A04D-4FAC-9993-F55A-F507736B782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1043" name="Group 1042">
            <a:extLst>
              <a:ext uri="{FF2B5EF4-FFF2-40B4-BE49-F238E27FC236}">
                <a16:creationId xmlns:a16="http://schemas.microsoft.com/office/drawing/2014/main" id="{B7066C9D-05A0-5933-A44B-6FB66822AB75}"/>
              </a:ext>
            </a:extLst>
          </p:cNvPr>
          <p:cNvGrpSpPr/>
          <p:nvPr/>
        </p:nvGrpSpPr>
        <p:grpSpPr>
          <a:xfrm>
            <a:off x="6412407" y="1804364"/>
            <a:ext cx="2170568" cy="438630"/>
            <a:chOff x="9451789" y="1244127"/>
            <a:chExt cx="963227" cy="312238"/>
          </a:xfrm>
        </p:grpSpPr>
        <p:sp>
          <p:nvSpPr>
            <p:cNvPr id="1044" name="Rectangle: Rounded Corners 8">
              <a:extLst>
                <a:ext uri="{FF2B5EF4-FFF2-40B4-BE49-F238E27FC236}">
                  <a16:creationId xmlns:a16="http://schemas.microsoft.com/office/drawing/2014/main" id="{C035AF49-A041-1B2D-4B5B-6DE8DB4E74FF}"/>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5" name="Rectangle: Rounded Corners 11">
              <a:extLst>
                <a:ext uri="{FF2B5EF4-FFF2-40B4-BE49-F238E27FC236}">
                  <a16:creationId xmlns:a16="http://schemas.microsoft.com/office/drawing/2014/main" id="{9C1678EA-F76F-2BE3-870C-6C66BB779BB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046" name="Group 1045">
            <a:extLst>
              <a:ext uri="{FF2B5EF4-FFF2-40B4-BE49-F238E27FC236}">
                <a16:creationId xmlns:a16="http://schemas.microsoft.com/office/drawing/2014/main" id="{05131272-F5CF-803A-5212-50663C55BB0E}"/>
              </a:ext>
            </a:extLst>
          </p:cNvPr>
          <p:cNvGrpSpPr/>
          <p:nvPr/>
        </p:nvGrpSpPr>
        <p:grpSpPr>
          <a:xfrm>
            <a:off x="9201327" y="1804364"/>
            <a:ext cx="2170568" cy="438630"/>
            <a:chOff x="9451789" y="1244127"/>
            <a:chExt cx="963227" cy="312238"/>
          </a:xfrm>
        </p:grpSpPr>
        <p:sp>
          <p:nvSpPr>
            <p:cNvPr id="1047" name="Rectangle: Rounded Corners 8">
              <a:extLst>
                <a:ext uri="{FF2B5EF4-FFF2-40B4-BE49-F238E27FC236}">
                  <a16:creationId xmlns:a16="http://schemas.microsoft.com/office/drawing/2014/main" id="{36ABE8A1-6445-0949-DEF9-E249C930F18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48" name="Rectangle: Rounded Corners 11">
              <a:extLst>
                <a:ext uri="{FF2B5EF4-FFF2-40B4-BE49-F238E27FC236}">
                  <a16:creationId xmlns:a16="http://schemas.microsoft.com/office/drawing/2014/main" id="{F6837B87-B892-51CD-C7E1-CAD7E74370D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4" name="Picture 3" descr="A virtual meeting presentation screen with &quot;Intelligence: Designed to Amplify&quot; displayed. ">
            <a:extLst>
              <a:ext uri="{FF2B5EF4-FFF2-40B4-BE49-F238E27FC236}">
                <a16:creationId xmlns:a16="http://schemas.microsoft.com/office/drawing/2014/main" id="{1CEE044F-D093-4BE1-D784-E31CE0EC2E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iva Engage features for leaders, communicators and employees">
            <a:extLst>
              <a:ext uri="{FF2B5EF4-FFF2-40B4-BE49-F238E27FC236}">
                <a16:creationId xmlns:a16="http://schemas.microsoft.com/office/drawing/2014/main" id="{192AE0B8-26A8-4B63-E71B-33ECDC4160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866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7EF7-E26F-8EF6-4CF8-9DA0DEEF4789}"/>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BE74138F-1C6D-CECA-AC0C-7D41C8A00B6B}"/>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FB8294E7-4048-3E08-49F9-EDE1BE03036B}"/>
              </a:ext>
            </a:extLst>
          </p:cNvPr>
          <p:cNvSpPr>
            <a:spLocks noGrp="1"/>
          </p:cNvSpPr>
          <p:nvPr>
            <p:ph type="body" sz="quarter" idx="51"/>
          </p:nvPr>
        </p:nvSpPr>
        <p:spPr/>
        <p:txBody>
          <a:bodyPr/>
          <a:lstStyle/>
          <a:p>
            <a:r>
              <a:rPr lang="en-US"/>
              <a:t>Four formats for production, interaction, and engagement</a:t>
            </a:r>
          </a:p>
        </p:txBody>
      </p:sp>
      <p:sp>
        <p:nvSpPr>
          <p:cNvPr id="23" name="Rectangle: Rounded Corners 35">
            <a:extLst>
              <a:ext uri="{FF2B5EF4-FFF2-40B4-BE49-F238E27FC236}">
                <a16:creationId xmlns:a16="http://schemas.microsoft.com/office/drawing/2014/main" id="{1FB66D16-68F4-7B60-E902-6D52EA6662A9}"/>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28CC7203-D829-EC4E-070C-093704A1A9F7}"/>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6" name="Text Placeholder 19">
            <a:extLst>
              <a:ext uri="{FF2B5EF4-FFF2-40B4-BE49-F238E27FC236}">
                <a16:creationId xmlns:a16="http://schemas.microsoft.com/office/drawing/2014/main" id="{0DC80408-3DD4-7E0E-20EB-549296A7F85E}"/>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0B3AB928-C546-CA04-546A-A25C0C718F19}"/>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DCD99044-5591-271D-B9B1-E68155A589BA}"/>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A523B12D-DBCF-8C39-2B18-8565B8ACD1DE}"/>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E6A85DC9-9B35-369F-2900-95827BCFC126}"/>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1E287A0-565B-16E2-AF56-D89AEA21142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F801D150-DADB-D2B9-2CCB-FEA3C0D4B436}"/>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69B06826-889B-196F-61F3-4006918AEF5D}"/>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B00232DD-27E3-673B-FC5D-982C7CA12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4">
            <a:extLst>
              <a:ext uri="{FF2B5EF4-FFF2-40B4-BE49-F238E27FC236}">
                <a16:creationId xmlns:a16="http://schemas.microsoft.com/office/drawing/2014/main" id="{FAD6852B-F1FD-C166-0998-154C2FD5829E}"/>
              </a:ext>
              <a:ext uri="{C183D7F6-B498-43B3-948B-1728B52AA6E4}">
                <adec:decorative xmlns:adec="http://schemas.microsoft.com/office/drawing/2017/decorative" val="1"/>
              </a:ext>
            </a:extLst>
          </p:cNvPr>
          <p:cNvSpPr/>
          <p:nvPr/>
        </p:nvSpPr>
        <p:spPr bwMode="auto">
          <a:xfrm>
            <a:off x="621015" y="1664208"/>
            <a:ext cx="2571733" cy="4311800"/>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 name="Text Placeholder 19">
            <a:extLst>
              <a:ext uri="{FF2B5EF4-FFF2-40B4-BE49-F238E27FC236}">
                <a16:creationId xmlns:a16="http://schemas.microsoft.com/office/drawing/2014/main" id="{E21C15E9-2158-4E78-2B6C-07E0DC39ED33}"/>
              </a:ext>
            </a:extLst>
          </p:cNvPr>
          <p:cNvSpPr txBox="1">
            <a:spLocks/>
          </p:cNvSpPr>
          <p:nvPr/>
        </p:nvSpPr>
        <p:spPr>
          <a:xfrm>
            <a:off x="813107"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4" name="Text Placeholder 7">
            <a:extLst>
              <a:ext uri="{FF2B5EF4-FFF2-40B4-BE49-F238E27FC236}">
                <a16:creationId xmlns:a16="http://schemas.microsoft.com/office/drawing/2014/main" id="{0159BA96-3AD9-2630-870D-288511AFE2BC}"/>
              </a:ext>
            </a:extLst>
          </p:cNvPr>
          <p:cNvSpPr txBox="1">
            <a:spLocks/>
          </p:cNvSpPr>
          <p:nvPr/>
        </p:nvSpPr>
        <p:spPr>
          <a:xfrm>
            <a:off x="727624" y="2672114"/>
            <a:ext cx="2381024" cy="3114323"/>
          </a:xfrm>
          <a:prstGeom prst="rect">
            <a:avLst/>
          </a:prstGeom>
        </p:spPr>
        <p:txBody>
          <a:bodyPr/>
          <a:lstStyle>
            <a:lvl1pPr marL="228556" marR="0" indent="-22855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200" b="1" i="0" kern="1200" spc="0" baseline="0" dirty="0" smtClean="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200" b="0" i="0" kern="1200" spc="0" baseline="0" dirty="0" smtClean="0">
                <a:solidFill>
                  <a:schemeClr val="tx1"/>
                </a:solidFill>
                <a:latin typeface="+mn-lt"/>
                <a:ea typeface="+mn-ea"/>
                <a:cs typeface="Segoe UI" panose="020B0502040204020203" pitchFamily="34" charset="0"/>
              </a:defRPr>
            </a:lvl2pPr>
            <a:lvl3pPr marL="657099" marR="0" indent="-199986"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050" b="0" i="0" kern="1200" spc="0" baseline="0" dirty="0" smtClean="0">
                <a:solidFill>
                  <a:schemeClr val="tx1"/>
                </a:solidFill>
                <a:latin typeface="+mn-lt"/>
                <a:ea typeface="+mn-ea"/>
                <a:cs typeface="Segoe UI" panose="020B0502040204020203" pitchFamily="34" charset="0"/>
              </a:defRPr>
            </a:lvl3pPr>
            <a:lvl4pPr marL="842801" marR="0" indent="-180940"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1000" b="0" i="0" kern="1200" spc="0" baseline="0" dirty="0" smtClean="0">
                <a:solidFill>
                  <a:schemeClr val="tx1"/>
                </a:solidFill>
                <a:latin typeface="+mn-lt"/>
                <a:ea typeface="+mn-ea"/>
                <a:cs typeface="Segoe UI" panose="020B0502040204020203" pitchFamily="34" charset="0"/>
              </a:defRPr>
            </a:lvl4pPr>
            <a:lvl5pPr marL="1023741" marR="0" indent="-168243" algn="l" defTabSz="932563" rtl="0" eaLnBrk="1" fontAlgn="auto" latinLnBrk="0" hangingPunct="1">
              <a:lnSpc>
                <a:spcPct val="100000"/>
              </a:lnSpc>
              <a:spcBef>
                <a:spcPts val="0"/>
              </a:spcBef>
              <a:spcAft>
                <a:spcPts val="400"/>
              </a:spcAft>
              <a:buClrTx/>
              <a:buSzPct val="90000"/>
              <a:buFont typeface="Wingdings" panose="05000000000000000000" pitchFamily="2" charset="2"/>
              <a:buChar char=""/>
              <a:tabLst/>
              <a:defRPr lang="en-US" sz="900" b="0" i="0" kern="1200" spc="0" baseline="0" dirty="0">
                <a:solidFill>
                  <a:schemeClr val="tx1"/>
                </a:solidFill>
                <a:latin typeface="+mn-lt"/>
                <a:ea typeface="+mn-ea"/>
                <a:cs typeface="Segoe UI"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000"/>
              </a:spcAft>
              <a:buNone/>
            </a:pPr>
            <a:r>
              <a:rPr lang="en-US" b="0">
                <a:latin typeface="Aptos" panose="020B0004020202020204" pitchFamily="34" charset="0"/>
              </a:rPr>
              <a:t>Externally produced with a studio</a:t>
            </a:r>
          </a:p>
          <a:p>
            <a:pPr marL="0" indent="0">
              <a:spcAft>
                <a:spcPts val="1000"/>
              </a:spcAft>
              <a:buNone/>
            </a:pPr>
            <a:r>
              <a:rPr lang="en-US" b="0">
                <a:latin typeface="Aptos" panose="020B0004020202020204" pitchFamily="34" charset="0"/>
              </a:rPr>
              <a:t>Streamed using to the </a:t>
            </a:r>
            <a:br>
              <a:rPr lang="en-US" b="0">
                <a:latin typeface="Aptos" panose="020B0004020202020204" pitchFamily="34" charset="0"/>
              </a:rPr>
            </a:br>
            <a:r>
              <a:rPr lang="en-US" b="0">
                <a:latin typeface="Aptos" panose="020B0004020202020204" pitchFamily="34" charset="0"/>
              </a:rPr>
              <a:t>Teams RTMP endpoint</a:t>
            </a:r>
          </a:p>
          <a:p>
            <a:pPr marL="0" indent="0">
              <a:spcAft>
                <a:spcPts val="1000"/>
              </a:spcAft>
              <a:buNone/>
            </a:pPr>
            <a:r>
              <a:rPr lang="en-US" b="0">
                <a:latin typeface="Aptos" panose="020B0004020202020204" pitchFamily="34" charset="0"/>
              </a:rPr>
              <a:t>High production value</a:t>
            </a:r>
          </a:p>
          <a:p>
            <a:pPr marL="0" indent="0">
              <a:spcAft>
                <a:spcPts val="1000"/>
              </a:spcAft>
              <a:buNone/>
            </a:pPr>
            <a:r>
              <a:rPr lang="en-US" b="0">
                <a:latin typeface="Aptos" panose="020B0004020202020204" pitchFamily="34" charset="0"/>
              </a:rPr>
              <a:t>Maximum creativity and control</a:t>
            </a:r>
          </a:p>
          <a:p>
            <a:pPr marL="0" indent="0">
              <a:spcAft>
                <a:spcPts val="1000"/>
              </a:spcAft>
              <a:buNone/>
            </a:pPr>
            <a:r>
              <a:rPr lang="en-US" b="0">
                <a:latin typeface="Aptos" panose="020B0004020202020204" pitchFamily="34" charset="0"/>
              </a:rPr>
              <a:t>Most expensive option, often requiring vendors or specialized in-house production staff</a:t>
            </a:r>
          </a:p>
          <a:p>
            <a:pPr marL="0" indent="0">
              <a:spcAft>
                <a:spcPts val="1000"/>
              </a:spcAft>
              <a:buNone/>
            </a:pPr>
            <a:r>
              <a:rPr lang="en-US" b="0">
                <a:latin typeface="Aptos" panose="020B0004020202020204" pitchFamily="34" charset="0"/>
              </a:rPr>
              <a:t>Suited for executive and company-wide “all hands” events at scale</a:t>
            </a:r>
          </a:p>
        </p:txBody>
      </p:sp>
      <p:sp>
        <p:nvSpPr>
          <p:cNvPr id="5" name="Rectangle 4">
            <a:extLst>
              <a:ext uri="{FF2B5EF4-FFF2-40B4-BE49-F238E27FC236}">
                <a16:creationId xmlns:a16="http://schemas.microsoft.com/office/drawing/2014/main" id="{2BFB0CF5-BA6E-3AB9-8F4A-2D3149A84464}"/>
              </a:ext>
            </a:extLst>
          </p:cNvPr>
          <p:cNvSpPr/>
          <p:nvPr/>
        </p:nvSpPr>
        <p:spPr bwMode="auto">
          <a:xfrm rot="5400000">
            <a:off x="1851363"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991B30CA-8BBB-5FCF-548A-01580EDC10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iva Engage features for leaders, communicators and employees">
            <a:extLst>
              <a:ext uri="{FF2B5EF4-FFF2-40B4-BE49-F238E27FC236}">
                <a16:creationId xmlns:a16="http://schemas.microsoft.com/office/drawing/2014/main" id="{8FADD958-EC28-18E7-00FB-C07E3FFEC2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45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F1D8-B8B4-30CB-6FE3-C6FD4F35C9E9}"/>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93717EB0-2A8F-E71E-6174-B668EFB664CF}"/>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627E0F33-7420-7009-65D5-FBB6BF76B80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43FDF7DB-B534-5029-1B92-186CB067E49A}"/>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659AEC40-38B9-EDCC-ECE9-2230401F5731}"/>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5548AD60-432C-01F6-22D2-35F50D12581A}"/>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7" name="Text Placeholder 19">
            <a:extLst>
              <a:ext uri="{FF2B5EF4-FFF2-40B4-BE49-F238E27FC236}">
                <a16:creationId xmlns:a16="http://schemas.microsoft.com/office/drawing/2014/main" id="{40C467D3-A156-8FD9-F7BD-55FA6C83B181}"/>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01E6E0BE-A677-F5E6-613D-4D33A908000C}"/>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F5C4E301-9997-3268-E4B7-29E559F8CC54}"/>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94251ADB-D93F-8A4E-B532-98290887809D}"/>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AE98EE7-9217-2EF7-A469-65FA18134C56}"/>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37C2DFEC-DC9B-7139-761C-CE8284492E62}"/>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5A457DDA-ADF4-DA29-55E1-E70F0339E8B1}"/>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01EC5933-C181-4287-1003-83632DD90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0D2970D0-C1F5-4409-21F1-53CC57D5F112}"/>
              </a:ext>
            </a:extLst>
          </p:cNvPr>
          <p:cNvPicPr>
            <a:picLocks noChangeAspect="1"/>
          </p:cNvPicPr>
          <p:nvPr/>
        </p:nvPicPr>
        <p:blipFill>
          <a:blip r:embed="rId3"/>
          <a:stretch>
            <a:fillRect/>
          </a:stretch>
        </p:blipFill>
        <p:spPr>
          <a:xfrm>
            <a:off x="714397" y="3223688"/>
            <a:ext cx="2337591" cy="1302278"/>
          </a:xfrm>
          <a:prstGeom prst="rect">
            <a:avLst/>
          </a:prstGeom>
        </p:spPr>
      </p:pic>
      <p:sp>
        <p:nvSpPr>
          <p:cNvPr id="38" name="Rectangle: Rounded Corners 35">
            <a:extLst>
              <a:ext uri="{FF2B5EF4-FFF2-40B4-BE49-F238E27FC236}">
                <a16:creationId xmlns:a16="http://schemas.microsoft.com/office/drawing/2014/main" id="{6F7322B6-F360-40A5-70C1-A2F6AA0F9FF5}"/>
              </a:ext>
              <a:ext uri="{C183D7F6-B498-43B3-948B-1728B52AA6E4}">
                <adec:decorative xmlns:adec="http://schemas.microsoft.com/office/drawing/2017/decorative" val="1"/>
              </a:ext>
            </a:extLst>
          </p:cNvPr>
          <p:cNvSpPr/>
          <p:nvPr/>
        </p:nvSpPr>
        <p:spPr bwMode="auto">
          <a:xfrm>
            <a:off x="3413761"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Text Placeholder 19">
            <a:extLst>
              <a:ext uri="{FF2B5EF4-FFF2-40B4-BE49-F238E27FC236}">
                <a16:creationId xmlns:a16="http://schemas.microsoft.com/office/drawing/2014/main" id="{80FAD358-701C-45EC-1ECA-23D148ADC136}"/>
              </a:ext>
            </a:extLst>
          </p:cNvPr>
          <p:cNvSpPr txBox="1">
            <a:spLocks/>
          </p:cNvSpPr>
          <p:nvPr/>
        </p:nvSpPr>
        <p:spPr>
          <a:xfrm>
            <a:off x="3593522"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40" name="Text Placeholder 7">
            <a:extLst>
              <a:ext uri="{FF2B5EF4-FFF2-40B4-BE49-F238E27FC236}">
                <a16:creationId xmlns:a16="http://schemas.microsoft.com/office/drawing/2014/main" id="{20F5194C-92C3-DA56-CFF6-EDB2ED94F80B}"/>
              </a:ext>
            </a:extLst>
          </p:cNvPr>
          <p:cNvSpPr txBox="1">
            <a:spLocks/>
          </p:cNvSpPr>
          <p:nvPr/>
        </p:nvSpPr>
        <p:spPr>
          <a:xfrm>
            <a:off x="3508040"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Teams</a:t>
            </a:r>
          </a:p>
          <a:p>
            <a:r>
              <a:rPr lang="en-US"/>
              <a:t>Presenters join and share camera, audio or screen</a:t>
            </a:r>
          </a:p>
          <a:p>
            <a:r>
              <a:rPr lang="en-US"/>
              <a:t>Producers select sources and layout</a:t>
            </a:r>
          </a:p>
          <a:p>
            <a:r>
              <a:rPr lang="en-US"/>
              <a:t>Easiest to execute</a:t>
            </a:r>
          </a:p>
          <a:p>
            <a:r>
              <a:rPr lang="en-US"/>
              <a:t>Most flexible option</a:t>
            </a:r>
          </a:p>
          <a:p>
            <a:r>
              <a:rPr lang="en-US"/>
              <a:t>Suited for company-wide, divisional and departmental ”all hands” events at scale, leadership or expert panels</a:t>
            </a:r>
          </a:p>
        </p:txBody>
      </p:sp>
      <p:sp>
        <p:nvSpPr>
          <p:cNvPr id="41" name="Rectangle 40">
            <a:extLst>
              <a:ext uri="{FF2B5EF4-FFF2-40B4-BE49-F238E27FC236}">
                <a16:creationId xmlns:a16="http://schemas.microsoft.com/office/drawing/2014/main" id="{5B6C6FFA-47AA-F7B1-3C6B-EB88973B0B04}"/>
              </a:ext>
            </a:extLst>
          </p:cNvPr>
          <p:cNvSpPr/>
          <p:nvPr/>
        </p:nvSpPr>
        <p:spPr bwMode="auto">
          <a:xfrm rot="5400000">
            <a:off x="4631779"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3" name="Picture 6" descr="Viva Engage features for leaders, communicators and employees">
            <a:extLst>
              <a:ext uri="{FF2B5EF4-FFF2-40B4-BE49-F238E27FC236}">
                <a16:creationId xmlns:a16="http://schemas.microsoft.com/office/drawing/2014/main" id="{56DB3111-C7A7-AFCA-D8D1-942CD4A1AF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318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3B30-9D2A-03D3-345A-93FC963B291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DA8E3A1-4C0A-C9FD-B5B7-A368C085FC0C}"/>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9963087D-DD02-A418-1A93-BDBE4BF5B932}"/>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CA2CDB9F-16F8-A784-96B9-A0187113ED28}"/>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496567DE-19E5-23B1-23E2-CEA97CEDE0F4}"/>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5" name="Text Placeholder 19">
            <a:extLst>
              <a:ext uri="{FF2B5EF4-FFF2-40B4-BE49-F238E27FC236}">
                <a16:creationId xmlns:a16="http://schemas.microsoft.com/office/drawing/2014/main" id="{7E8BE76B-B50E-C297-C602-8D6CE6C29306}"/>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0B320AAB-A3B8-9829-E879-FA7BE620D26E}"/>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8" name="Text Placeholder 6">
            <a:extLst>
              <a:ext uri="{FF2B5EF4-FFF2-40B4-BE49-F238E27FC236}">
                <a16:creationId xmlns:a16="http://schemas.microsoft.com/office/drawing/2014/main" id="{46E710AE-30CA-53CF-38E6-69FB5296585D}"/>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85498C32-A8B9-44CE-A485-43CD42003DA5}"/>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BE4B6DD9-895C-2BDD-F027-DB60A22A6EAE}"/>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Q&amp;A only </a:t>
            </a:r>
          </a:p>
        </p:txBody>
      </p:sp>
      <p:sp>
        <p:nvSpPr>
          <p:cNvPr id="42" name="Rectangle 41">
            <a:extLst>
              <a:ext uri="{FF2B5EF4-FFF2-40B4-BE49-F238E27FC236}">
                <a16:creationId xmlns:a16="http://schemas.microsoft.com/office/drawing/2014/main" id="{468C3641-1149-18B7-EDEE-6FE0229BFDBE}"/>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C0CD2F56-B284-0F49-7CC0-8503452FC4B2}"/>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2A3F4F37-EF76-DBF5-1E1F-160AED4ED2E2}"/>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5" name="Picture 54">
            <a:extLst>
              <a:ext uri="{FF2B5EF4-FFF2-40B4-BE49-F238E27FC236}">
                <a16:creationId xmlns:a16="http://schemas.microsoft.com/office/drawing/2014/main" id="{3CD7DF47-C1FE-E355-8D92-18C7C809D5F4}"/>
              </a:ext>
            </a:extLst>
          </p:cNvPr>
          <p:cNvPicPr>
            <a:picLocks noChangeAspect="1"/>
          </p:cNvPicPr>
          <p:nvPr/>
        </p:nvPicPr>
        <p:blipFill>
          <a:blip r:embed="rId2"/>
          <a:stretch>
            <a:fillRect/>
          </a:stretch>
        </p:blipFill>
        <p:spPr>
          <a:xfrm>
            <a:off x="714397" y="3223688"/>
            <a:ext cx="2337591" cy="1302278"/>
          </a:xfrm>
          <a:prstGeom prst="rect">
            <a:avLst/>
          </a:prstGeom>
        </p:spPr>
      </p:pic>
      <p:sp>
        <p:nvSpPr>
          <p:cNvPr id="2" name="Rectangle: Rounded Corners 38">
            <a:extLst>
              <a:ext uri="{FF2B5EF4-FFF2-40B4-BE49-F238E27FC236}">
                <a16:creationId xmlns:a16="http://schemas.microsoft.com/office/drawing/2014/main" id="{1DFB703A-5B7F-8A54-63D1-BE20504634CA}"/>
              </a:ext>
              <a:ext uri="{C183D7F6-B498-43B3-948B-1728B52AA6E4}">
                <adec:decorative xmlns:adec="http://schemas.microsoft.com/office/drawing/2017/decorative" val="1"/>
              </a:ext>
            </a:extLst>
          </p:cNvPr>
          <p:cNvSpPr/>
          <p:nvPr/>
        </p:nvSpPr>
        <p:spPr bwMode="auto">
          <a:xfrm>
            <a:off x="6206507"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 name="Text Placeholder 19">
            <a:extLst>
              <a:ext uri="{FF2B5EF4-FFF2-40B4-BE49-F238E27FC236}">
                <a16:creationId xmlns:a16="http://schemas.microsoft.com/office/drawing/2014/main" id="{7D780514-E765-8A47-3CE8-000B2AB9B730}"/>
              </a:ext>
            </a:extLst>
          </p:cNvPr>
          <p:cNvSpPr txBox="1">
            <a:spLocks/>
          </p:cNvSpPr>
          <p:nvPr/>
        </p:nvSpPr>
        <p:spPr>
          <a:xfrm>
            <a:off x="6405684"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4" name="Text Placeholder 7">
            <a:extLst>
              <a:ext uri="{FF2B5EF4-FFF2-40B4-BE49-F238E27FC236}">
                <a16:creationId xmlns:a16="http://schemas.microsoft.com/office/drawing/2014/main" id="{0CD87922-4CAF-4C83-CFE7-E3E22162B01B}"/>
              </a:ext>
            </a:extLst>
          </p:cNvPr>
          <p:cNvSpPr txBox="1">
            <a:spLocks/>
          </p:cNvSpPr>
          <p:nvPr/>
        </p:nvSpPr>
        <p:spPr>
          <a:xfrm>
            <a:off x="6305536"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Teams</a:t>
            </a:r>
          </a:p>
          <a:p>
            <a:r>
              <a:rPr lang="en-US"/>
              <a:t>Familiar meeting experience</a:t>
            </a:r>
          </a:p>
          <a:p>
            <a:r>
              <a:rPr lang="en-US"/>
              <a:t>Attendees can share camera, audio and screen</a:t>
            </a:r>
          </a:p>
          <a:p>
            <a:r>
              <a:rPr lang="en-US"/>
              <a:t>Organizers can restrict sharing by attendees</a:t>
            </a:r>
          </a:p>
          <a:p>
            <a:r>
              <a:rPr lang="en-US"/>
              <a:t>Most interactive and engaging option</a:t>
            </a:r>
          </a:p>
          <a:p>
            <a:r>
              <a:rPr lang="en-US"/>
              <a:t>Suited for any meeting of 1000 or fewer real-time participants</a:t>
            </a:r>
          </a:p>
          <a:p>
            <a:endParaRPr lang="en-US"/>
          </a:p>
        </p:txBody>
      </p:sp>
      <p:sp>
        <p:nvSpPr>
          <p:cNvPr id="5" name="Rectangle 4">
            <a:extLst>
              <a:ext uri="{FF2B5EF4-FFF2-40B4-BE49-F238E27FC236}">
                <a16:creationId xmlns:a16="http://schemas.microsoft.com/office/drawing/2014/main" id="{F9D88F50-9961-B574-9E6A-DEF8AD80DEEA}"/>
              </a:ext>
            </a:extLst>
          </p:cNvPr>
          <p:cNvSpPr/>
          <p:nvPr/>
        </p:nvSpPr>
        <p:spPr bwMode="auto">
          <a:xfrm rot="5400000">
            <a:off x="7443940"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B6BF2627-56AF-644E-147C-8B4CAA232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iva Engage features for leaders, communicators and employees">
            <a:extLst>
              <a:ext uri="{FF2B5EF4-FFF2-40B4-BE49-F238E27FC236}">
                <a16:creationId xmlns:a16="http://schemas.microsoft.com/office/drawing/2014/main" id="{93E9AA1C-B6BC-F7E4-B074-F281E6275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719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BBED-37CC-BEBD-F76F-E34ABB5F062E}"/>
            </a:ext>
          </a:extLst>
        </p:cNvPr>
        <p:cNvGrpSpPr/>
        <p:nvPr/>
      </p:nvGrpSpPr>
      <p:grpSpPr>
        <a:xfrm>
          <a:off x="0" y="0"/>
          <a:ext cx="0" cy="0"/>
          <a:chOff x="0" y="0"/>
          <a:chExt cx="0" cy="0"/>
        </a:xfrm>
      </p:grpSpPr>
      <p:pic>
        <p:nvPicPr>
          <p:cNvPr id="2" name="Picture 1" descr="Viva Engage features for leaders, communicators and employees">
            <a:extLst>
              <a:ext uri="{FF2B5EF4-FFF2-40B4-BE49-F238E27FC236}">
                <a16:creationId xmlns:a16="http://schemas.microsoft.com/office/drawing/2014/main" id="{E485ECC2-05F9-2312-B737-5604DD82D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72" t="14713" r="16275" b="1"/>
          <a:stretch/>
        </p:blipFill>
        <p:spPr bwMode="auto">
          <a:xfrm>
            <a:off x="2256511" y="187218"/>
            <a:ext cx="8179460" cy="651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57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24216"/>
            <a:ext cx="9672782" cy="2462213"/>
          </a:xfrm>
        </p:spPr>
        <p:txBody>
          <a:bodyPr>
            <a:spAutoFit/>
          </a:bodyPr>
          <a:lstStyle/>
          <a:p>
            <a:r>
              <a:rPr lang="en-US" sz="6000" dirty="0"/>
              <a:t>Hosting </a:t>
            </a:r>
            <a:br>
              <a:rPr lang="en-US" sz="6000" dirty="0"/>
            </a:br>
            <a:r>
              <a:rPr lang="en-US" sz="4000" b="0" dirty="0"/>
              <a:t>Company-Wide, Divisional &amp; Community </a:t>
            </a:r>
            <a:br>
              <a:rPr lang="en-US" sz="4000" b="0" dirty="0"/>
            </a:br>
            <a:r>
              <a:rPr lang="en-US" sz="6000" dirty="0"/>
              <a:t>Meetings and Events</a:t>
            </a:r>
            <a:endParaRPr lang="en-US" dirty="0"/>
          </a:p>
        </p:txBody>
      </p:sp>
      <p:sp>
        <p:nvSpPr>
          <p:cNvPr id="151" name="Text Placeholder 150">
            <a:extLst>
              <a:ext uri="{FF2B5EF4-FFF2-40B4-BE49-F238E27FC236}">
                <a16:creationId xmlns:a16="http://schemas.microsoft.com/office/drawing/2014/main" id="{76BBF721-CCCF-7FBC-A179-2840235E9F75}"/>
              </a:ext>
            </a:extLst>
          </p:cNvPr>
          <p:cNvSpPr>
            <a:spLocks noGrp="1"/>
          </p:cNvSpPr>
          <p:nvPr>
            <p:ph type="body" sz="quarter" idx="12"/>
          </p:nvPr>
        </p:nvSpPr>
        <p:spPr>
          <a:xfrm>
            <a:off x="758597" y="4742226"/>
            <a:ext cx="8193024" cy="307777"/>
          </a:xfrm>
        </p:spPr>
        <p:txBody>
          <a:bodyPr/>
          <a:lstStyle/>
          <a:p>
            <a:r>
              <a:rPr lang="en-US" dirty="0"/>
              <a:t>Dan Holme</a:t>
            </a:r>
          </a:p>
        </p:txBody>
      </p:sp>
    </p:spTree>
    <p:extLst>
      <p:ext uri="{BB962C8B-B14F-4D97-AF65-F5344CB8AC3E}">
        <p14:creationId xmlns:p14="http://schemas.microsoft.com/office/powerpoint/2010/main" val="37962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566E-E838-C1FF-D5AD-A7119B19EF67}"/>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51BAB47A-9EEC-A2F3-F847-D79B5B55B438}"/>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4E1CC6A9-E650-5752-D14F-71286529AABC}"/>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5CA8A59C-20E0-FE5C-9A0A-E64169A2E6FF}"/>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B5AF1671-278D-7DDC-79B5-73684A42FD05}"/>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5" name="Text Placeholder 19">
            <a:extLst>
              <a:ext uri="{FF2B5EF4-FFF2-40B4-BE49-F238E27FC236}">
                <a16:creationId xmlns:a16="http://schemas.microsoft.com/office/drawing/2014/main" id="{51778E1F-8247-AC3A-139B-30621B7980F4}"/>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784ED185-0CD2-B623-76F3-16CFC2657DEB}"/>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8" name="Text Placeholder 6">
            <a:extLst>
              <a:ext uri="{FF2B5EF4-FFF2-40B4-BE49-F238E27FC236}">
                <a16:creationId xmlns:a16="http://schemas.microsoft.com/office/drawing/2014/main" id="{48D6B0E2-4C0D-3C52-5BA4-0EC457951232}"/>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32" name="Rectangle: Rounded Corners 38">
            <a:extLst>
              <a:ext uri="{FF2B5EF4-FFF2-40B4-BE49-F238E27FC236}">
                <a16:creationId xmlns:a16="http://schemas.microsoft.com/office/drawing/2014/main" id="{00E15CB7-266D-6A9B-5418-A74116BCA5A8}"/>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9849E9EE-04A4-6CD8-E659-69A05A286057}"/>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Q&amp;A only </a:t>
            </a:r>
          </a:p>
        </p:txBody>
      </p:sp>
      <p:sp>
        <p:nvSpPr>
          <p:cNvPr id="42" name="Rectangle 41">
            <a:extLst>
              <a:ext uri="{FF2B5EF4-FFF2-40B4-BE49-F238E27FC236}">
                <a16:creationId xmlns:a16="http://schemas.microsoft.com/office/drawing/2014/main" id="{8B933BC4-E06A-AB28-F0F4-CB2BF7F5C5E1}"/>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7696A5E8-B5A5-110D-7410-5549DF27A48D}"/>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BB0B34A5-A7ED-A86C-786A-88FF51B530DA}"/>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5" name="Picture 54">
            <a:extLst>
              <a:ext uri="{FF2B5EF4-FFF2-40B4-BE49-F238E27FC236}">
                <a16:creationId xmlns:a16="http://schemas.microsoft.com/office/drawing/2014/main" id="{11F54E48-85C3-2C32-515B-2175DEC7A34B}"/>
              </a:ext>
            </a:extLst>
          </p:cNvPr>
          <p:cNvPicPr>
            <a:picLocks noChangeAspect="1"/>
          </p:cNvPicPr>
          <p:nvPr/>
        </p:nvPicPr>
        <p:blipFill>
          <a:blip r:embed="rId2"/>
          <a:stretch>
            <a:fillRect/>
          </a:stretch>
        </p:blipFill>
        <p:spPr>
          <a:xfrm>
            <a:off x="714397" y="3223688"/>
            <a:ext cx="2337591" cy="1302278"/>
          </a:xfrm>
          <a:prstGeom prst="rect">
            <a:avLst/>
          </a:prstGeom>
        </p:spPr>
      </p:pic>
      <p:sp>
        <p:nvSpPr>
          <p:cNvPr id="2" name="Rectangle: Rounded Corners 38">
            <a:extLst>
              <a:ext uri="{FF2B5EF4-FFF2-40B4-BE49-F238E27FC236}">
                <a16:creationId xmlns:a16="http://schemas.microsoft.com/office/drawing/2014/main" id="{D42CD6A2-0FB8-20D0-9B7B-AA0CD01D3C47}"/>
              </a:ext>
              <a:ext uri="{C183D7F6-B498-43B3-948B-1728B52AA6E4}">
                <adec:decorative xmlns:adec="http://schemas.microsoft.com/office/drawing/2017/decorative" val="1"/>
              </a:ext>
            </a:extLst>
          </p:cNvPr>
          <p:cNvSpPr/>
          <p:nvPr/>
        </p:nvSpPr>
        <p:spPr bwMode="auto">
          <a:xfrm>
            <a:off x="6206507" y="2031919"/>
            <a:ext cx="2571733" cy="3114323"/>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 name="Text Placeholder 19">
            <a:extLst>
              <a:ext uri="{FF2B5EF4-FFF2-40B4-BE49-F238E27FC236}">
                <a16:creationId xmlns:a16="http://schemas.microsoft.com/office/drawing/2014/main" id="{3784A910-5C24-51F0-4B21-EFEFB234E2E7}"/>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5" name="Rectangle 4">
            <a:extLst>
              <a:ext uri="{FF2B5EF4-FFF2-40B4-BE49-F238E27FC236}">
                <a16:creationId xmlns:a16="http://schemas.microsoft.com/office/drawing/2014/main" id="{FFD4EC5E-C692-5673-DEE5-3EC8272629A5}"/>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1C4480D4-35E9-DBB9-F301-5FB5ADABA8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iva Engage features for leaders, communicators and employees">
            <a:extLst>
              <a:ext uri="{FF2B5EF4-FFF2-40B4-BE49-F238E27FC236}">
                <a16:creationId xmlns:a16="http://schemas.microsoft.com/office/drawing/2014/main" id="{0E074143-E887-3CCC-D0D2-42213A6EDD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skrypcja po prawej stronie ekranu">
            <a:extLst>
              <a:ext uri="{FF2B5EF4-FFF2-40B4-BE49-F238E27FC236}">
                <a16:creationId xmlns:a16="http://schemas.microsoft.com/office/drawing/2014/main" id="{AF3CFDDA-7DC3-C51B-1DA8-34C4B9E6C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40584"/>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B8DD1-FE3E-9268-ED89-FFF12994B9A7}"/>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61940FF-0729-0670-A45F-EE94255CCD2A}"/>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9F99DEFD-EFE5-F35B-1EF2-A11046C53C3A}"/>
              </a:ext>
            </a:extLst>
          </p:cNvPr>
          <p:cNvSpPr>
            <a:spLocks noGrp="1"/>
          </p:cNvSpPr>
          <p:nvPr>
            <p:ph type="body" sz="quarter" idx="51"/>
          </p:nvPr>
        </p:nvSpPr>
        <p:spPr/>
        <p:txBody>
          <a:bodyPr/>
          <a:lstStyle/>
          <a:p>
            <a:r>
              <a:rPr lang="en-US"/>
              <a:t>Four formats for production, interaction, and engagement</a:t>
            </a:r>
          </a:p>
        </p:txBody>
      </p:sp>
      <p:sp>
        <p:nvSpPr>
          <p:cNvPr id="22" name="Rectangle: Rounded Corners 34">
            <a:extLst>
              <a:ext uri="{FF2B5EF4-FFF2-40B4-BE49-F238E27FC236}">
                <a16:creationId xmlns:a16="http://schemas.microsoft.com/office/drawing/2014/main" id="{9996F548-01E4-0A0D-94B5-619BAF814B34}"/>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6AF3AD28-A598-3514-9CDB-77867DBFF1C0}"/>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3EB64F9B-11EC-2002-DA3B-DA79D26F3DB9}"/>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67D7D4DA-2BE4-D1E1-6B9D-5CD5DE183A22}"/>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6D06D30B-2B18-81F3-26A8-42B3AEB08A37}"/>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33B6BEDB-68FB-0948-138C-1DC43C21B9D4}"/>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628FB13D-3BBE-9363-5415-6368C8456186}"/>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Scenarios</a:t>
            </a:r>
          </a:p>
        </p:txBody>
      </p:sp>
      <p:sp>
        <p:nvSpPr>
          <p:cNvPr id="43" name="Rectangle 42">
            <a:extLst>
              <a:ext uri="{FF2B5EF4-FFF2-40B4-BE49-F238E27FC236}">
                <a16:creationId xmlns:a16="http://schemas.microsoft.com/office/drawing/2014/main" id="{FE10E79A-E60B-9FAB-B049-9288CC0B5916}"/>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60D11072-7C33-B625-B65E-0F1943BE2113}"/>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AB328F3A-359F-57AC-79D6-308E3CDFD198}"/>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16005B5F-7B1E-ED5A-253C-6C6397785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AE3CFC11-F8EA-088F-155F-082EE19B18E1}"/>
              </a:ext>
            </a:extLst>
          </p:cNvPr>
          <p:cNvPicPr>
            <a:picLocks noChangeAspect="1"/>
          </p:cNvPicPr>
          <p:nvPr/>
        </p:nvPicPr>
        <p:blipFill>
          <a:blip r:embed="rId3"/>
          <a:stretch>
            <a:fillRect/>
          </a:stretch>
        </p:blipFill>
        <p:spPr>
          <a:xfrm>
            <a:off x="714397" y="3223688"/>
            <a:ext cx="2337591" cy="1302278"/>
          </a:xfrm>
          <a:prstGeom prst="rect">
            <a:avLst/>
          </a:prstGeom>
        </p:spPr>
      </p:pic>
      <p:sp>
        <p:nvSpPr>
          <p:cNvPr id="2" name="Rectangle: Rounded Corners 38">
            <a:extLst>
              <a:ext uri="{FF2B5EF4-FFF2-40B4-BE49-F238E27FC236}">
                <a16:creationId xmlns:a16="http://schemas.microsoft.com/office/drawing/2014/main" id="{B284A600-D5E0-32EF-1E33-912F9FCC9E02}"/>
              </a:ext>
              <a:ext uri="{C183D7F6-B498-43B3-948B-1728B52AA6E4}">
                <adec:decorative xmlns:adec="http://schemas.microsoft.com/office/drawing/2017/decorative" val="1"/>
              </a:ext>
            </a:extLst>
          </p:cNvPr>
          <p:cNvSpPr/>
          <p:nvPr/>
        </p:nvSpPr>
        <p:spPr bwMode="auto">
          <a:xfrm>
            <a:off x="8999252" y="1664208"/>
            <a:ext cx="2571733" cy="4311801"/>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 name="Text Placeholder 19">
            <a:extLst>
              <a:ext uri="{FF2B5EF4-FFF2-40B4-BE49-F238E27FC236}">
                <a16:creationId xmlns:a16="http://schemas.microsoft.com/office/drawing/2014/main" id="{640D921A-CD95-6061-9DE1-BEF3CECA6AB6}"/>
              </a:ext>
            </a:extLst>
          </p:cNvPr>
          <p:cNvSpPr txBox="1">
            <a:spLocks/>
          </p:cNvSpPr>
          <p:nvPr/>
        </p:nvSpPr>
        <p:spPr>
          <a:xfrm>
            <a:off x="9198429" y="213810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Q&amp;A only </a:t>
            </a:r>
          </a:p>
        </p:txBody>
      </p:sp>
      <p:sp>
        <p:nvSpPr>
          <p:cNvPr id="4" name="Text Placeholder 7">
            <a:extLst>
              <a:ext uri="{FF2B5EF4-FFF2-40B4-BE49-F238E27FC236}">
                <a16:creationId xmlns:a16="http://schemas.microsoft.com/office/drawing/2014/main" id="{BF963512-190C-8CC6-D3BF-5F8DED37881C}"/>
              </a:ext>
            </a:extLst>
          </p:cNvPr>
          <p:cNvSpPr txBox="1">
            <a:spLocks/>
          </p:cNvSpPr>
          <p:nvPr/>
        </p:nvSpPr>
        <p:spPr>
          <a:xfrm>
            <a:off x="9098281" y="2672114"/>
            <a:ext cx="2381024" cy="3114323"/>
          </a:xfrm>
          <a:prstGeom prst="rect">
            <a:avLst/>
          </a:prstGeom>
        </p:spPr>
        <p:txBody>
          <a:bodyPr/>
          <a:lstStyle>
            <a:defPPr>
              <a:defRPr lang="en-US"/>
            </a:defPPr>
            <a:lvl1pPr marR="0" indent="0" defTabSz="932563" fontAlgn="auto">
              <a:lnSpc>
                <a:spcPct val="100000"/>
              </a:lnSpc>
              <a:spcBef>
                <a:spcPts val="0"/>
              </a:spcBef>
              <a:spcAft>
                <a:spcPts val="1000"/>
              </a:spcAft>
              <a:buClrTx/>
              <a:buSzPct val="90000"/>
              <a:buFont typeface="Wingdings" panose="05000000000000000000" pitchFamily="2" charset="2"/>
              <a:buNone/>
              <a:tabLst/>
              <a:defRPr sz="1200" b="0" i="0" spc="0" baseline="0">
                <a:latin typeface="Aptos" panose="020B0004020202020204" pitchFamily="34" charset="0"/>
                <a:cs typeface="Segoe UI" panose="020B0502040204020203" pitchFamily="34" charset="0"/>
              </a:defRPr>
            </a:lvl1pPr>
            <a:lvl2pPr marL="457112" marR="0" indent="-228556" defTabSz="932563" fontAlgn="auto">
              <a:lnSpc>
                <a:spcPct val="100000"/>
              </a:lnSpc>
              <a:spcBef>
                <a:spcPts val="0"/>
              </a:spcBef>
              <a:spcAft>
                <a:spcPts val="400"/>
              </a:spcAft>
              <a:buClrTx/>
              <a:buSzPct val="90000"/>
              <a:buFont typeface="Wingdings" panose="05000000000000000000" pitchFamily="2" charset="2"/>
              <a:buChar char=""/>
              <a:tabLst/>
              <a:defRPr sz="1200" b="0" i="0" spc="0" baseline="0">
                <a:cs typeface="Segoe UI" panose="020B0502040204020203" pitchFamily="34" charset="0"/>
              </a:defRPr>
            </a:lvl2pPr>
            <a:lvl3pPr marL="657099" marR="0" indent="-199986" defTabSz="932563" fontAlgn="auto">
              <a:lnSpc>
                <a:spcPct val="100000"/>
              </a:lnSpc>
              <a:spcBef>
                <a:spcPts val="0"/>
              </a:spcBef>
              <a:spcAft>
                <a:spcPts val="400"/>
              </a:spcAft>
              <a:buClrTx/>
              <a:buSzPct val="90000"/>
              <a:buFont typeface="Wingdings" panose="05000000000000000000" pitchFamily="2" charset="2"/>
              <a:buChar char=""/>
              <a:tabLst/>
              <a:defRPr sz="1050" b="0" i="0" spc="0" baseline="0">
                <a:cs typeface="Segoe UI" panose="020B0502040204020203" pitchFamily="34" charset="0"/>
              </a:defRPr>
            </a:lvl3pPr>
            <a:lvl4pPr marL="842801" marR="0" indent="-180940" defTabSz="932563" fontAlgn="auto">
              <a:lnSpc>
                <a:spcPct val="100000"/>
              </a:lnSpc>
              <a:spcBef>
                <a:spcPts val="0"/>
              </a:spcBef>
              <a:spcAft>
                <a:spcPts val="400"/>
              </a:spcAft>
              <a:buClrTx/>
              <a:buSzPct val="90000"/>
              <a:buFont typeface="Wingdings" panose="05000000000000000000" pitchFamily="2" charset="2"/>
              <a:buChar char=""/>
              <a:tabLst/>
              <a:defRPr sz="1000" b="0" i="0" spc="0" baseline="0">
                <a:cs typeface="Segoe UI" panose="020B0502040204020203" pitchFamily="34" charset="0"/>
              </a:defRPr>
            </a:lvl4pPr>
            <a:lvl5pPr marL="1023741" marR="0" indent="-168243" defTabSz="932563" fontAlgn="auto">
              <a:lnSpc>
                <a:spcPct val="100000"/>
              </a:lnSpc>
              <a:spcBef>
                <a:spcPts val="0"/>
              </a:spcBef>
              <a:spcAft>
                <a:spcPts val="400"/>
              </a:spcAft>
              <a:buClrTx/>
              <a:buSzPct val="90000"/>
              <a:buFont typeface="Wingdings" panose="05000000000000000000" pitchFamily="2" charset="2"/>
              <a:buChar char=""/>
              <a:tabLst/>
              <a:defRPr sz="900" b="0" i="0" spc="0" baseline="0">
                <a:cs typeface="Segoe UI" panose="020B0502040204020203" pitchFamily="34" charset="0"/>
              </a:defRPr>
            </a:lvl5pPr>
            <a:lvl6pPr marL="2564547" indent="-233141" defTabSz="932563">
              <a:spcBef>
                <a:spcPct val="20000"/>
              </a:spcBef>
              <a:buFont typeface="Arial" pitchFamily="34" charset="0"/>
              <a:buChar char="•"/>
              <a:defRPr sz="2000"/>
            </a:lvl6pPr>
            <a:lvl7pPr marL="3030830" indent="-233141" defTabSz="932563">
              <a:spcBef>
                <a:spcPct val="20000"/>
              </a:spcBef>
              <a:buFont typeface="Arial" pitchFamily="34" charset="0"/>
              <a:buChar char="•"/>
              <a:defRPr sz="2000"/>
            </a:lvl7pPr>
            <a:lvl8pPr marL="3497111"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r>
              <a:rPr lang="en-US"/>
              <a:t>Produced entirely in Engage</a:t>
            </a:r>
          </a:p>
          <a:p>
            <a:r>
              <a:rPr lang="en-US"/>
              <a:t>Asynchronous, text-only Q&amp;A </a:t>
            </a:r>
            <a:r>
              <a:rPr lang="en-US" err="1"/>
              <a:t>similiar</a:t>
            </a:r>
            <a:r>
              <a:rPr lang="en-US"/>
              <a:t> to Reddit AMA </a:t>
            </a:r>
          </a:p>
          <a:p>
            <a:r>
              <a:rPr lang="en-US"/>
              <a:t>Organizers can moderate (enable, disable, and approve) questions</a:t>
            </a:r>
          </a:p>
          <a:p>
            <a:r>
              <a:rPr lang="en-US"/>
              <a:t>Organizers can enable anonymous submission</a:t>
            </a:r>
          </a:p>
          <a:p>
            <a:r>
              <a:rPr lang="en-US"/>
              <a:t>Most time-zone-friendly option</a:t>
            </a:r>
          </a:p>
          <a:p>
            <a:r>
              <a:rPr lang="en-US"/>
              <a:t>Suited for Q&amp;A-centric events</a:t>
            </a:r>
          </a:p>
        </p:txBody>
      </p:sp>
      <p:sp>
        <p:nvSpPr>
          <p:cNvPr id="5" name="Rectangle 4">
            <a:extLst>
              <a:ext uri="{FF2B5EF4-FFF2-40B4-BE49-F238E27FC236}">
                <a16:creationId xmlns:a16="http://schemas.microsoft.com/office/drawing/2014/main" id="{D4E38F4D-414D-EDD0-B5CA-4B2FAFDD0215}"/>
              </a:ext>
            </a:extLst>
          </p:cNvPr>
          <p:cNvSpPr/>
          <p:nvPr/>
        </p:nvSpPr>
        <p:spPr bwMode="auto">
          <a:xfrm rot="5400000">
            <a:off x="10236685" y="145278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6" name="Picture 5" descr="A virtual meeting presentation screen with &quot;Intelligence: Designed to Amplify&quot; displayed. ">
            <a:extLst>
              <a:ext uri="{FF2B5EF4-FFF2-40B4-BE49-F238E27FC236}">
                <a16:creationId xmlns:a16="http://schemas.microsoft.com/office/drawing/2014/main" id="{85828AE3-6B70-4573-D3F3-AFC247B34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499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261F-CF7B-38CB-129E-D798D7F0375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C34BB3E-E7C2-A579-AC8A-0EC67A22E0DD}"/>
              </a:ext>
            </a:extLst>
          </p:cNvPr>
          <p:cNvSpPr>
            <a:spLocks noGrp="1"/>
          </p:cNvSpPr>
          <p:nvPr>
            <p:ph type="title"/>
          </p:nvPr>
        </p:nvSpPr>
        <p:spPr/>
        <p:txBody>
          <a:bodyPr/>
          <a:lstStyle/>
          <a:p>
            <a:r>
              <a:rPr lang="en-US"/>
              <a:t>Internal events</a:t>
            </a:r>
          </a:p>
        </p:txBody>
      </p:sp>
      <p:sp>
        <p:nvSpPr>
          <p:cNvPr id="21" name="Text Placeholder 20">
            <a:extLst>
              <a:ext uri="{FF2B5EF4-FFF2-40B4-BE49-F238E27FC236}">
                <a16:creationId xmlns:a16="http://schemas.microsoft.com/office/drawing/2014/main" id="{E396C6BE-FA30-3657-F25C-E4CB68E1F431}"/>
              </a:ext>
            </a:extLst>
          </p:cNvPr>
          <p:cNvSpPr>
            <a:spLocks noGrp="1"/>
          </p:cNvSpPr>
          <p:nvPr>
            <p:ph type="body" sz="quarter" idx="51"/>
          </p:nvPr>
        </p:nvSpPr>
        <p:spPr/>
        <p:txBody>
          <a:bodyPr/>
          <a:lstStyle/>
          <a:p>
            <a:r>
              <a:rPr lang="en-US"/>
              <a:t>Which tool to use when?</a:t>
            </a:r>
          </a:p>
        </p:txBody>
      </p:sp>
      <p:sp>
        <p:nvSpPr>
          <p:cNvPr id="22" name="Rectangle: Rounded Corners 34">
            <a:extLst>
              <a:ext uri="{FF2B5EF4-FFF2-40B4-BE49-F238E27FC236}">
                <a16:creationId xmlns:a16="http://schemas.microsoft.com/office/drawing/2014/main" id="{0710210E-0920-1DEC-82BB-7E63B713BFE6}"/>
              </a:ext>
              <a:ext uri="{C183D7F6-B498-43B3-948B-1728B52AA6E4}">
                <adec:decorative xmlns:adec="http://schemas.microsoft.com/office/drawing/2017/decorative" val="1"/>
              </a:ext>
            </a:extLst>
          </p:cNvPr>
          <p:cNvSpPr/>
          <p:nvPr/>
        </p:nvSpPr>
        <p:spPr bwMode="auto">
          <a:xfrm>
            <a:off x="621015" y="1809118"/>
            <a:ext cx="2571733" cy="333712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A92DD2F8-C419-9017-4B8B-1D6C16094B0D}"/>
              </a:ext>
              <a:ext uri="{C183D7F6-B498-43B3-948B-1728B52AA6E4}">
                <adec:decorative xmlns:adec="http://schemas.microsoft.com/office/drawing/2017/decorative" val="1"/>
              </a:ext>
            </a:extLst>
          </p:cNvPr>
          <p:cNvSpPr/>
          <p:nvPr/>
        </p:nvSpPr>
        <p:spPr bwMode="auto">
          <a:xfrm>
            <a:off x="3413761"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BC7787C9-5FC3-7FD1-5134-48FCC2E8DFAE}"/>
              </a:ext>
              <a:ext uri="{C183D7F6-B498-43B3-948B-1728B52AA6E4}">
                <adec:decorative xmlns:adec="http://schemas.microsoft.com/office/drawing/2017/decorative" val="1"/>
              </a:ext>
            </a:extLst>
          </p:cNvPr>
          <p:cNvSpPr/>
          <p:nvPr/>
        </p:nvSpPr>
        <p:spPr bwMode="auto">
          <a:xfrm>
            <a:off x="6206507"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2AB7C861-075D-8784-962C-605643502065}"/>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4CC26F27-6D8D-0A61-C19A-68F0A3DD01F3}"/>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61F1A3A9-29EC-48E1-51BD-A44FC9EBDA0A}"/>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2F73984-E7AF-3C72-C139-A3370639089A}"/>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Creation, attendee experiences and features vary</a:t>
            </a:r>
          </a:p>
        </p:txBody>
      </p:sp>
      <p:sp>
        <p:nvSpPr>
          <p:cNvPr id="32" name="Rectangle: Rounded Corners 38">
            <a:extLst>
              <a:ext uri="{FF2B5EF4-FFF2-40B4-BE49-F238E27FC236}">
                <a16:creationId xmlns:a16="http://schemas.microsoft.com/office/drawing/2014/main" id="{E6FF1FFE-9824-F43D-5BBF-24906972500D}"/>
              </a:ext>
              <a:ext uri="{C183D7F6-B498-43B3-948B-1728B52AA6E4}">
                <adec:decorative xmlns:adec="http://schemas.microsoft.com/office/drawing/2017/decorative" val="1"/>
              </a:ext>
            </a:extLst>
          </p:cNvPr>
          <p:cNvSpPr/>
          <p:nvPr/>
        </p:nvSpPr>
        <p:spPr bwMode="auto">
          <a:xfrm>
            <a:off x="8999252" y="1809118"/>
            <a:ext cx="2571733" cy="333712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48CA2F08-0E54-3248-F78C-D655C680F935}"/>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210FD3C9-8FD9-614D-68EF-78F8E95F6126}"/>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90D0146F-6B6B-E5D8-F97E-CE48A2BAC142}"/>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7199EA13-90E2-6CE2-8AF3-5098843FC5C6}"/>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58FC5F05-41BC-B0D0-CEEE-1B4559029568}"/>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3E855C78-D6DF-580D-07F3-1E32BAABB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0CA1C10C-60E4-4662-7987-665CFB26AED4}"/>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2" name="Group 1">
            <a:extLst>
              <a:ext uri="{FF2B5EF4-FFF2-40B4-BE49-F238E27FC236}">
                <a16:creationId xmlns:a16="http://schemas.microsoft.com/office/drawing/2014/main" id="{61A2C816-95CA-AF1E-AA0F-75C64B667517}"/>
              </a:ext>
            </a:extLst>
          </p:cNvPr>
          <p:cNvGrpSpPr/>
          <p:nvPr/>
        </p:nvGrpSpPr>
        <p:grpSpPr>
          <a:xfrm>
            <a:off x="677821" y="4658038"/>
            <a:ext cx="1214987" cy="438630"/>
            <a:chOff x="9451789" y="1244127"/>
            <a:chExt cx="963227" cy="312238"/>
          </a:xfrm>
        </p:grpSpPr>
        <p:sp>
          <p:nvSpPr>
            <p:cNvPr id="3" name="Rectangle: Rounded Corners 8">
              <a:extLst>
                <a:ext uri="{FF2B5EF4-FFF2-40B4-BE49-F238E27FC236}">
                  <a16:creationId xmlns:a16="http://schemas.microsoft.com/office/drawing/2014/main" id="{61B0D63B-1470-DC6A-815A-3BCF616AF914}"/>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Rounded Corners 11">
              <a:extLst>
                <a:ext uri="{FF2B5EF4-FFF2-40B4-BE49-F238E27FC236}">
                  <a16:creationId xmlns:a16="http://schemas.microsoft.com/office/drawing/2014/main" id="{AC90DEC7-6DA5-7708-99C6-311A8BC7B03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Calendar</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 name="Group 4">
            <a:extLst>
              <a:ext uri="{FF2B5EF4-FFF2-40B4-BE49-F238E27FC236}">
                <a16:creationId xmlns:a16="http://schemas.microsoft.com/office/drawing/2014/main" id="{B594596C-B2C6-04D1-B61F-6A06FE617B11}"/>
              </a:ext>
            </a:extLst>
          </p:cNvPr>
          <p:cNvGrpSpPr/>
          <p:nvPr/>
        </p:nvGrpSpPr>
        <p:grpSpPr>
          <a:xfrm>
            <a:off x="10264174" y="4658038"/>
            <a:ext cx="1214987" cy="438630"/>
            <a:chOff x="9451789" y="1244127"/>
            <a:chExt cx="963227" cy="312238"/>
          </a:xfrm>
        </p:grpSpPr>
        <p:sp>
          <p:nvSpPr>
            <p:cNvPr id="6" name="Rectangle: Rounded Corners 8">
              <a:extLst>
                <a:ext uri="{FF2B5EF4-FFF2-40B4-BE49-F238E27FC236}">
                  <a16:creationId xmlns:a16="http://schemas.microsoft.com/office/drawing/2014/main" id="{05CF8049-4FE7-0872-23DF-AE0BF179AD5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Rounded Corners 11">
              <a:extLst>
                <a:ext uri="{FF2B5EF4-FFF2-40B4-BE49-F238E27FC236}">
                  <a16:creationId xmlns:a16="http://schemas.microsoft.com/office/drawing/2014/main" id="{257E0DDA-59D8-F8F5-DCE2-2309A6CDD9A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9E547079-3C44-6770-A7D3-D9B8B2C3F3F7}"/>
              </a:ext>
            </a:extLst>
          </p:cNvPr>
          <p:cNvGrpSpPr/>
          <p:nvPr/>
        </p:nvGrpSpPr>
        <p:grpSpPr>
          <a:xfrm>
            <a:off x="1915704" y="4658038"/>
            <a:ext cx="1214987" cy="438630"/>
            <a:chOff x="9451789" y="1244127"/>
            <a:chExt cx="963227" cy="312238"/>
          </a:xfrm>
        </p:grpSpPr>
        <p:sp>
          <p:nvSpPr>
            <p:cNvPr id="9" name="Rectangle: Rounded Corners 8">
              <a:extLst>
                <a:ext uri="{FF2B5EF4-FFF2-40B4-BE49-F238E27FC236}">
                  <a16:creationId xmlns:a16="http://schemas.microsoft.com/office/drawing/2014/main" id="{B307ACF9-2C59-6C1A-5943-F7E69628605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CC9759D7-72F0-1E2A-1878-D9C709EF2B03}"/>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AD6A3163-A062-212F-ABC6-F24E7FDC1148}"/>
              </a:ext>
            </a:extLst>
          </p:cNvPr>
          <p:cNvGrpSpPr/>
          <p:nvPr/>
        </p:nvGrpSpPr>
        <p:grpSpPr>
          <a:xfrm>
            <a:off x="3470384" y="4658038"/>
            <a:ext cx="1214987" cy="438630"/>
            <a:chOff x="9451789" y="1244127"/>
            <a:chExt cx="963227" cy="312238"/>
          </a:xfrm>
        </p:grpSpPr>
        <p:sp>
          <p:nvSpPr>
            <p:cNvPr id="12" name="Rectangle: Rounded Corners 8">
              <a:extLst>
                <a:ext uri="{FF2B5EF4-FFF2-40B4-BE49-F238E27FC236}">
                  <a16:creationId xmlns:a16="http://schemas.microsoft.com/office/drawing/2014/main" id="{2C040B33-D98B-1255-2B6C-73D600F6F1A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Rounded Corners 11">
              <a:extLst>
                <a:ext uri="{FF2B5EF4-FFF2-40B4-BE49-F238E27FC236}">
                  <a16:creationId xmlns:a16="http://schemas.microsoft.com/office/drawing/2014/main" id="{A134D3C5-A37B-89BF-DE32-2A86E6723340}"/>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Calendar</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4" name="Group 13">
            <a:extLst>
              <a:ext uri="{FF2B5EF4-FFF2-40B4-BE49-F238E27FC236}">
                <a16:creationId xmlns:a16="http://schemas.microsoft.com/office/drawing/2014/main" id="{92076305-CB47-1CD5-ABCE-6E0DAC85E94A}"/>
              </a:ext>
            </a:extLst>
          </p:cNvPr>
          <p:cNvGrpSpPr/>
          <p:nvPr/>
        </p:nvGrpSpPr>
        <p:grpSpPr>
          <a:xfrm>
            <a:off x="4735699" y="4658038"/>
            <a:ext cx="1214987" cy="438630"/>
            <a:chOff x="9451789" y="1244127"/>
            <a:chExt cx="963227" cy="312238"/>
          </a:xfrm>
        </p:grpSpPr>
        <p:sp>
          <p:nvSpPr>
            <p:cNvPr id="15" name="Rectangle: Rounded Corners 8">
              <a:extLst>
                <a:ext uri="{FF2B5EF4-FFF2-40B4-BE49-F238E27FC236}">
                  <a16:creationId xmlns:a16="http://schemas.microsoft.com/office/drawing/2014/main" id="{8E3F0730-ECAF-33DD-FD34-BD6FFEAF4B0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Rectangle: Rounded Corners 11">
              <a:extLst>
                <a:ext uri="{FF2B5EF4-FFF2-40B4-BE49-F238E27FC236}">
                  <a16:creationId xmlns:a16="http://schemas.microsoft.com/office/drawing/2014/main" id="{0FBCACFE-0B90-26B1-136E-90730B078AFC}"/>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91E74794-883C-F967-2ED1-FCD7832DC88F}"/>
              </a:ext>
            </a:extLst>
          </p:cNvPr>
          <p:cNvGrpSpPr/>
          <p:nvPr/>
        </p:nvGrpSpPr>
        <p:grpSpPr>
          <a:xfrm>
            <a:off x="6256027" y="4658038"/>
            <a:ext cx="1214987" cy="438630"/>
            <a:chOff x="9451789" y="1244127"/>
            <a:chExt cx="963227" cy="312238"/>
          </a:xfrm>
        </p:grpSpPr>
        <p:sp>
          <p:nvSpPr>
            <p:cNvPr id="18" name="Rectangle: Rounded Corners 8">
              <a:extLst>
                <a:ext uri="{FF2B5EF4-FFF2-40B4-BE49-F238E27FC236}">
                  <a16:creationId xmlns:a16="http://schemas.microsoft.com/office/drawing/2014/main" id="{8DE6E372-B5AC-5086-A827-F810D97EEDF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Rounded Corners 11">
              <a:extLst>
                <a:ext uri="{FF2B5EF4-FFF2-40B4-BE49-F238E27FC236}">
                  <a16:creationId xmlns:a16="http://schemas.microsoft.com/office/drawing/2014/main" id="{4073DFA4-243C-9D0E-6BA1-74E3A7797C2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 Calendar, channel, chat</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9C7B7E7C-5CDB-E95C-50A1-C66A24D313C1}"/>
              </a:ext>
            </a:extLst>
          </p:cNvPr>
          <p:cNvGrpSpPr/>
          <p:nvPr/>
        </p:nvGrpSpPr>
        <p:grpSpPr>
          <a:xfrm>
            <a:off x="830420" y="2079809"/>
            <a:ext cx="2170568" cy="438630"/>
            <a:chOff x="9451789" y="1244127"/>
            <a:chExt cx="963227" cy="312238"/>
          </a:xfrm>
        </p:grpSpPr>
        <p:sp>
          <p:nvSpPr>
            <p:cNvPr id="30" name="Rectangle: Rounded Corners 8">
              <a:extLst>
                <a:ext uri="{FF2B5EF4-FFF2-40B4-BE49-F238E27FC236}">
                  <a16:creationId xmlns:a16="http://schemas.microsoft.com/office/drawing/2014/main" id="{A25C692E-98CD-46AD-ACC7-945F6F8A34D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951F3893-9247-F98C-827F-4658670726E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live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cap="none" spc="0" normalizeH="0" baseline="0" noProof="0">
                  <a:ln>
                    <a:noFill/>
                  </a:ln>
                  <a:solidFill>
                    <a:srgbClr val="702573"/>
                  </a:solidFill>
                  <a:uLnTx/>
                  <a:uFillTx/>
                  <a:latin typeface="Segoe UI Semibold" panose="020B0702040204020203" pitchFamily="34" charset="0"/>
                  <a:ea typeface="+mn-ea"/>
                  <a:cs typeface="+mn-cs"/>
                </a:rPr>
                <a:t>Teams town hall</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E6768F33-022E-DF88-C04E-A259EF0DF9C1}"/>
              </a:ext>
            </a:extLst>
          </p:cNvPr>
          <p:cNvGrpSpPr/>
          <p:nvPr/>
        </p:nvGrpSpPr>
        <p:grpSpPr>
          <a:xfrm>
            <a:off x="3614343" y="2079809"/>
            <a:ext cx="2170568" cy="438630"/>
            <a:chOff x="9451789" y="1244127"/>
            <a:chExt cx="963227" cy="312238"/>
          </a:xfrm>
        </p:grpSpPr>
        <p:sp>
          <p:nvSpPr>
            <p:cNvPr id="35" name="Rectangle: Rounded Corners 8">
              <a:extLst>
                <a:ext uri="{FF2B5EF4-FFF2-40B4-BE49-F238E27FC236}">
                  <a16:creationId xmlns:a16="http://schemas.microsoft.com/office/drawing/2014/main" id="{DB768618-5698-4AB0-02F4-70512F8B883B}"/>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Rectangle: Rounded Corners 11">
              <a:extLst>
                <a:ext uri="{FF2B5EF4-FFF2-40B4-BE49-F238E27FC236}">
                  <a16:creationId xmlns:a16="http://schemas.microsoft.com/office/drawing/2014/main" id="{5DEE78C9-CB65-CD93-3D9C-651B4FF70107}"/>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live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cap="none" spc="0" normalizeH="0" baseline="0" noProof="0">
                  <a:ln>
                    <a:noFill/>
                  </a:ln>
                  <a:solidFill>
                    <a:srgbClr val="702573"/>
                  </a:solidFill>
                  <a:uLnTx/>
                  <a:uFillTx/>
                  <a:latin typeface="Segoe UI Semibold" panose="020B0702040204020203" pitchFamily="34" charset="0"/>
                  <a:ea typeface="+mn-ea"/>
                  <a:cs typeface="+mn-cs"/>
                </a:rPr>
                <a:t>Teams town hall</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1658F252-6CCF-3BA0-0226-F3888BA1F69C}"/>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8E3EB2F2-D798-0171-ED4B-41412E23931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6CF3777F-B363-E2D2-CFD9-C173FF408A15}"/>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Teams 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B3411D0B-B050-A7F6-8323-A2377C556B0C}"/>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68CB3F4D-134A-11A1-EAE9-F08EB4FAB15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607262FA-1BA8-194D-CD10-D8BA6DAF7915}"/>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Engage AMA</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48" name="Picture 47" descr="A blue and black logo&#10;&#10;AI-generated content may be incorrect.">
            <a:extLst>
              <a:ext uri="{FF2B5EF4-FFF2-40B4-BE49-F238E27FC236}">
                <a16:creationId xmlns:a16="http://schemas.microsoft.com/office/drawing/2014/main" id="{3DB8302E-2030-5446-473A-471C4CB0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578" y="4855693"/>
            <a:ext cx="367166" cy="367166"/>
          </a:xfrm>
          <a:prstGeom prst="rect">
            <a:avLst/>
          </a:prstGeom>
        </p:spPr>
      </p:pic>
      <p:sp>
        <p:nvSpPr>
          <p:cNvPr id="49" name="TextBox 48">
            <a:extLst>
              <a:ext uri="{FF2B5EF4-FFF2-40B4-BE49-F238E27FC236}">
                <a16:creationId xmlns:a16="http://schemas.microsoft.com/office/drawing/2014/main" id="{C86739D4-38C5-8A65-4D2D-F72527590B5B}"/>
              </a:ext>
            </a:extLst>
          </p:cNvPr>
          <p:cNvSpPr txBox="1"/>
          <p:nvPr/>
        </p:nvSpPr>
        <p:spPr>
          <a:xfrm>
            <a:off x="9183231" y="5241903"/>
            <a:ext cx="257173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Requires a Viva license (C+C or Suite)</a:t>
            </a:r>
          </a:p>
        </p:txBody>
      </p:sp>
      <p:grpSp>
        <p:nvGrpSpPr>
          <p:cNvPr id="50" name="Group 49">
            <a:extLst>
              <a:ext uri="{FF2B5EF4-FFF2-40B4-BE49-F238E27FC236}">
                <a16:creationId xmlns:a16="http://schemas.microsoft.com/office/drawing/2014/main" id="{F741C686-3A60-AC17-FA80-0A99634AA45E}"/>
              </a:ext>
            </a:extLst>
          </p:cNvPr>
          <p:cNvGrpSpPr/>
          <p:nvPr/>
        </p:nvGrpSpPr>
        <p:grpSpPr>
          <a:xfrm>
            <a:off x="830420" y="1562806"/>
            <a:ext cx="4925196" cy="438630"/>
            <a:chOff x="9451789" y="1244127"/>
            <a:chExt cx="963227" cy="312238"/>
          </a:xfrm>
        </p:grpSpPr>
        <p:sp>
          <p:nvSpPr>
            <p:cNvPr id="53" name="Rectangle: Rounded Corners 8">
              <a:extLst>
                <a:ext uri="{FF2B5EF4-FFF2-40B4-BE49-F238E27FC236}">
                  <a16:creationId xmlns:a16="http://schemas.microsoft.com/office/drawing/2014/main" id="{1F00ABDA-CD83-F7BD-0653-E1B229AB9251}"/>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C6A4EE00-9AC0-54FC-DC5C-F0623D814DE6}"/>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56" name="Group 55">
            <a:extLst>
              <a:ext uri="{FF2B5EF4-FFF2-40B4-BE49-F238E27FC236}">
                <a16:creationId xmlns:a16="http://schemas.microsoft.com/office/drawing/2014/main" id="{5C2441B5-0D6B-1464-54DA-580ADBEBC76D}"/>
              </a:ext>
            </a:extLst>
          </p:cNvPr>
          <p:cNvGrpSpPr/>
          <p:nvPr/>
        </p:nvGrpSpPr>
        <p:grpSpPr>
          <a:xfrm>
            <a:off x="6412407" y="1562806"/>
            <a:ext cx="2170568" cy="438630"/>
            <a:chOff x="9451789" y="1244127"/>
            <a:chExt cx="963227" cy="312238"/>
          </a:xfrm>
        </p:grpSpPr>
        <p:sp>
          <p:nvSpPr>
            <p:cNvPr id="58" name="Rectangle: Rounded Corners 8">
              <a:extLst>
                <a:ext uri="{FF2B5EF4-FFF2-40B4-BE49-F238E27FC236}">
                  <a16:creationId xmlns:a16="http://schemas.microsoft.com/office/drawing/2014/main" id="{75F4593B-9A16-F8D2-5487-E53C862158E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Rectangle: Rounded Corners 11">
              <a:extLst>
                <a:ext uri="{FF2B5EF4-FFF2-40B4-BE49-F238E27FC236}">
                  <a16:creationId xmlns:a16="http://schemas.microsoft.com/office/drawing/2014/main" id="{25BAB487-DA55-3DBD-773E-F4DD0BD90A8E}"/>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0" name="Group 59">
            <a:extLst>
              <a:ext uri="{FF2B5EF4-FFF2-40B4-BE49-F238E27FC236}">
                <a16:creationId xmlns:a16="http://schemas.microsoft.com/office/drawing/2014/main" id="{5EFDF2B6-9D43-FDB6-E2DC-2933695F03D2}"/>
              </a:ext>
            </a:extLst>
          </p:cNvPr>
          <p:cNvGrpSpPr/>
          <p:nvPr/>
        </p:nvGrpSpPr>
        <p:grpSpPr>
          <a:xfrm>
            <a:off x="9201327" y="1562806"/>
            <a:ext cx="2170568" cy="438630"/>
            <a:chOff x="9451789" y="1244127"/>
            <a:chExt cx="963227" cy="312238"/>
          </a:xfrm>
        </p:grpSpPr>
        <p:sp>
          <p:nvSpPr>
            <p:cNvPr id="61" name="Rectangle: Rounded Corners 8">
              <a:extLst>
                <a:ext uri="{FF2B5EF4-FFF2-40B4-BE49-F238E27FC236}">
                  <a16:creationId xmlns:a16="http://schemas.microsoft.com/office/drawing/2014/main" id="{3C327F01-3F30-0203-8611-EBBD0361DEE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Rectangle: Rounded Corners 11">
              <a:extLst>
                <a:ext uri="{FF2B5EF4-FFF2-40B4-BE49-F238E27FC236}">
                  <a16:creationId xmlns:a16="http://schemas.microsoft.com/office/drawing/2014/main" id="{C3B0BF21-C539-1E9E-4F99-6DD0FC69F43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63" name="Picture 62" descr="A virtual meeting presentation screen with &quot;Intelligence: Designed to Amplify&quot; displayed. ">
            <a:extLst>
              <a:ext uri="{FF2B5EF4-FFF2-40B4-BE49-F238E27FC236}">
                <a16:creationId xmlns:a16="http://schemas.microsoft.com/office/drawing/2014/main" id="{E40E5D0C-4C8C-7094-69A1-D0C3468D61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Viva Engage features for leaders, communicators and employees">
            <a:extLst>
              <a:ext uri="{FF2B5EF4-FFF2-40B4-BE49-F238E27FC236}">
                <a16:creationId xmlns:a16="http://schemas.microsoft.com/office/drawing/2014/main" id="{3AA35B10-3CDB-02CF-DECA-3F3F202AC2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95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EFAA5-0BB7-ECCC-88C8-B32621DCE96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AEF72A1-E9C2-1597-582A-F857965B4C59}"/>
              </a:ext>
            </a:extLst>
          </p:cNvPr>
          <p:cNvSpPr>
            <a:spLocks noGrp="1"/>
          </p:cNvSpPr>
          <p:nvPr>
            <p:ph type="title"/>
          </p:nvPr>
        </p:nvSpPr>
        <p:spPr/>
        <p:txBody>
          <a:bodyPr/>
          <a:lstStyle/>
          <a:p>
            <a:r>
              <a:rPr lang="en-US"/>
              <a:t>Events in Engage</a:t>
            </a:r>
          </a:p>
        </p:txBody>
      </p:sp>
      <p:sp>
        <p:nvSpPr>
          <p:cNvPr id="21" name="Text Placeholder 20">
            <a:extLst>
              <a:ext uri="{FF2B5EF4-FFF2-40B4-BE49-F238E27FC236}">
                <a16:creationId xmlns:a16="http://schemas.microsoft.com/office/drawing/2014/main" id="{CFF9B85C-7F7E-10F9-2915-FF6F23D9EECD}"/>
              </a:ext>
            </a:extLst>
          </p:cNvPr>
          <p:cNvSpPr>
            <a:spLocks noGrp="1"/>
          </p:cNvSpPr>
          <p:nvPr>
            <p:ph type="body" sz="quarter" idx="51"/>
          </p:nvPr>
        </p:nvSpPr>
        <p:spPr/>
        <p:txBody>
          <a:bodyPr/>
          <a:lstStyle/>
          <a:p>
            <a:r>
              <a:rPr lang="en-US"/>
              <a:t>Create any type of event from any community or storyline</a:t>
            </a:r>
          </a:p>
        </p:txBody>
      </p:sp>
      <p:sp>
        <p:nvSpPr>
          <p:cNvPr id="22" name="Rectangle: Rounded Corners 34">
            <a:extLst>
              <a:ext uri="{FF2B5EF4-FFF2-40B4-BE49-F238E27FC236}">
                <a16:creationId xmlns:a16="http://schemas.microsoft.com/office/drawing/2014/main" id="{83F074C5-1372-2C38-86B7-76204B662026}"/>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3" name="Rectangle: Rounded Corners 35">
            <a:extLst>
              <a:ext uri="{FF2B5EF4-FFF2-40B4-BE49-F238E27FC236}">
                <a16:creationId xmlns:a16="http://schemas.microsoft.com/office/drawing/2014/main" id="{0389FC4D-B01B-672B-112B-5B448438FC07}"/>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24" name="Rectangle: Rounded Corners 38">
            <a:extLst>
              <a:ext uri="{FF2B5EF4-FFF2-40B4-BE49-F238E27FC236}">
                <a16:creationId xmlns:a16="http://schemas.microsoft.com/office/drawing/2014/main" id="{C97E9573-07CE-9C1F-DFD4-F3266B9C4240}"/>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7F9C4951-2717-EC44-560B-B0C07D6AEF2D}"/>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Studio Production</a:t>
            </a:r>
          </a:p>
        </p:txBody>
      </p:sp>
      <p:sp>
        <p:nvSpPr>
          <p:cNvPr id="26" name="Text Placeholder 19">
            <a:extLst>
              <a:ext uri="{FF2B5EF4-FFF2-40B4-BE49-F238E27FC236}">
                <a16:creationId xmlns:a16="http://schemas.microsoft.com/office/drawing/2014/main" id="{CCF229D1-4B86-B0DD-7288-72C75E1CEF11}"/>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Teams Production</a:t>
            </a:r>
          </a:p>
        </p:txBody>
      </p:sp>
      <p:sp>
        <p:nvSpPr>
          <p:cNvPr id="27" name="Text Placeholder 19">
            <a:extLst>
              <a:ext uri="{FF2B5EF4-FFF2-40B4-BE49-F238E27FC236}">
                <a16:creationId xmlns:a16="http://schemas.microsoft.com/office/drawing/2014/main" id="{57346A5D-D29D-5EA5-78D0-65588E7A6AF8}"/>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buFont typeface="Arial" panose="020B0604020202020204" pitchFamily="34" charset="0"/>
              <a:buNone/>
            </a:pPr>
            <a:r>
              <a:rPr lang="en-US"/>
              <a:t>Meeting</a:t>
            </a:r>
          </a:p>
        </p:txBody>
      </p:sp>
      <p:sp>
        <p:nvSpPr>
          <p:cNvPr id="28" name="Text Placeholder 6">
            <a:extLst>
              <a:ext uri="{FF2B5EF4-FFF2-40B4-BE49-F238E27FC236}">
                <a16:creationId xmlns:a16="http://schemas.microsoft.com/office/drawing/2014/main" id="{F053A683-403A-4D38-F9BD-571B89E09312}"/>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Unified event capabilities across Engage communities and storylines</a:t>
            </a:r>
          </a:p>
        </p:txBody>
      </p:sp>
      <p:sp>
        <p:nvSpPr>
          <p:cNvPr id="32" name="Rectangle: Rounded Corners 38">
            <a:extLst>
              <a:ext uri="{FF2B5EF4-FFF2-40B4-BE49-F238E27FC236}">
                <a16:creationId xmlns:a16="http://schemas.microsoft.com/office/drawing/2014/main" id="{714A13BA-07FE-189F-A92B-85CF8A1F5314}"/>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BB2A5103-29FC-5EFF-AC86-90ED0709FC28}"/>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54">
              <a:spcAft>
                <a:spcPts val="600"/>
              </a:spcAft>
            </a:pPr>
            <a:r>
              <a:rPr lang="en-US"/>
              <a:t>Q&amp;A only </a:t>
            </a:r>
          </a:p>
        </p:txBody>
      </p:sp>
      <p:sp>
        <p:nvSpPr>
          <p:cNvPr id="42" name="Rectangle 41">
            <a:extLst>
              <a:ext uri="{FF2B5EF4-FFF2-40B4-BE49-F238E27FC236}">
                <a16:creationId xmlns:a16="http://schemas.microsoft.com/office/drawing/2014/main" id="{B3971292-0B93-7457-06EF-799BD8A441A3}"/>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3" name="Rectangle 42">
            <a:extLst>
              <a:ext uri="{FF2B5EF4-FFF2-40B4-BE49-F238E27FC236}">
                <a16:creationId xmlns:a16="http://schemas.microsoft.com/office/drawing/2014/main" id="{E320B289-475C-5E31-EB15-78293CBB613E}"/>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4" name="Rectangle 43">
            <a:extLst>
              <a:ext uri="{FF2B5EF4-FFF2-40B4-BE49-F238E27FC236}">
                <a16:creationId xmlns:a16="http://schemas.microsoft.com/office/drawing/2014/main" id="{068751D8-802F-A97A-0217-F7EC9752857A}"/>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sp>
        <p:nvSpPr>
          <p:cNvPr id="45" name="Rectangle 44">
            <a:extLst>
              <a:ext uri="{FF2B5EF4-FFF2-40B4-BE49-F238E27FC236}">
                <a16:creationId xmlns:a16="http://schemas.microsoft.com/office/drawing/2014/main" id="{88F2D5CC-CA83-3210-0C9B-53E473472917}"/>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endParaRPr lang="en-US" err="1">
              <a:gradFill>
                <a:gsLst>
                  <a:gs pos="91566">
                    <a:srgbClr val="FFFFFF"/>
                  </a:gs>
                  <a:gs pos="62000">
                    <a:srgbClr val="FFFFFF"/>
                  </a:gs>
                </a:gsLst>
                <a:lin ang="2700000" scaled="0"/>
              </a:gradFill>
              <a:latin typeface="Segoe UI Semibold"/>
              <a:cs typeface="Segoe UI" pitchFamily="34" charset="0"/>
            </a:endParaRPr>
          </a:p>
        </p:txBody>
      </p:sp>
      <p:pic>
        <p:nvPicPr>
          <p:cNvPr id="52" name="Picture 4" descr="Transkrypcja po prawej stronie ekranu">
            <a:extLst>
              <a:ext uri="{FF2B5EF4-FFF2-40B4-BE49-F238E27FC236}">
                <a16:creationId xmlns:a16="http://schemas.microsoft.com/office/drawing/2014/main" id="{60318FF0-2BE0-046F-E562-379041B50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8B111B4-3080-D079-B8BA-0481A3786F4B}"/>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71" name="Group 70">
            <a:extLst>
              <a:ext uri="{FF2B5EF4-FFF2-40B4-BE49-F238E27FC236}">
                <a16:creationId xmlns:a16="http://schemas.microsoft.com/office/drawing/2014/main" id="{6681EE25-53CF-CAED-84A4-CEFEFE5998E2}"/>
              </a:ext>
            </a:extLst>
          </p:cNvPr>
          <p:cNvGrpSpPr/>
          <p:nvPr/>
        </p:nvGrpSpPr>
        <p:grpSpPr>
          <a:xfrm>
            <a:off x="1939169" y="4665075"/>
            <a:ext cx="1214987" cy="438630"/>
            <a:chOff x="1939169" y="4665075"/>
            <a:chExt cx="1214987" cy="438630"/>
          </a:xfrm>
        </p:grpSpPr>
        <p:sp>
          <p:nvSpPr>
            <p:cNvPr id="6" name="Rectangle: Rounded Corners 8">
              <a:extLst>
                <a:ext uri="{FF2B5EF4-FFF2-40B4-BE49-F238E27FC236}">
                  <a16:creationId xmlns:a16="http://schemas.microsoft.com/office/drawing/2014/main" id="{D58CF51C-767E-DD74-5BCA-C2DBB70E823C}"/>
                </a:ext>
              </a:extLst>
            </p:cNvPr>
            <p:cNvSpPr/>
            <p:nvPr/>
          </p:nvSpPr>
          <p:spPr bwMode="auto">
            <a:xfrm>
              <a:off x="193916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7" name="Rectangle: Rounded Corners 11">
              <a:extLst>
                <a:ext uri="{FF2B5EF4-FFF2-40B4-BE49-F238E27FC236}">
                  <a16:creationId xmlns:a16="http://schemas.microsoft.com/office/drawing/2014/main" id="{FB78CBC8-7A9A-36A6-85E0-40A6808F1A3C}"/>
                </a:ext>
              </a:extLst>
            </p:cNvPr>
            <p:cNvSpPr/>
            <p:nvPr/>
          </p:nvSpPr>
          <p:spPr bwMode="auto">
            <a:xfrm>
              <a:off x="201990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2758F6D9-927A-5120-7AF0-8BC3AB174207}"/>
              </a:ext>
            </a:extLst>
          </p:cNvPr>
          <p:cNvGrpSpPr/>
          <p:nvPr/>
        </p:nvGrpSpPr>
        <p:grpSpPr>
          <a:xfrm>
            <a:off x="661734" y="4658038"/>
            <a:ext cx="1214987" cy="438630"/>
            <a:chOff x="9451789" y="1244127"/>
            <a:chExt cx="963227" cy="312238"/>
          </a:xfrm>
        </p:grpSpPr>
        <p:sp>
          <p:nvSpPr>
            <p:cNvPr id="9" name="Rectangle: Rounded Corners 8">
              <a:extLst>
                <a:ext uri="{FF2B5EF4-FFF2-40B4-BE49-F238E27FC236}">
                  <a16:creationId xmlns:a16="http://schemas.microsoft.com/office/drawing/2014/main" id="{2161CF1B-032B-A96F-B20F-18F7018565A3}"/>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AC7313A6-E636-2C61-68EA-11D7449AAF26}"/>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AF68AAD4-E770-BEA0-0BE7-425FB5314DFF}"/>
              </a:ext>
            </a:extLst>
          </p:cNvPr>
          <p:cNvGrpSpPr/>
          <p:nvPr/>
        </p:nvGrpSpPr>
        <p:grpSpPr>
          <a:xfrm>
            <a:off x="830420" y="2079809"/>
            <a:ext cx="4925196" cy="438630"/>
            <a:chOff x="9451789" y="1244127"/>
            <a:chExt cx="963227" cy="312238"/>
          </a:xfrm>
        </p:grpSpPr>
        <p:sp>
          <p:nvSpPr>
            <p:cNvPr id="30" name="Rectangle: Rounded Corners 8">
              <a:extLst>
                <a:ext uri="{FF2B5EF4-FFF2-40B4-BE49-F238E27FC236}">
                  <a16:creationId xmlns:a16="http://schemas.microsoft.com/office/drawing/2014/main" id="{06853849-BBC3-11F3-4858-F842AC3AF444}"/>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D205E943-390D-55EA-DED6-315A6C81509A}"/>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BROADCAST</a:t>
              </a:r>
              <a:br>
                <a:rPr lang="en-US" sz="1000" b="0" i="0" u="none" strike="noStrike">
                  <a:solidFill>
                    <a:srgbClr val="702573"/>
                  </a:solidFill>
                  <a:effectLst/>
                  <a:latin typeface="Segoe UI Semibold" panose="020B0702040204020203" pitchFamily="34" charset="0"/>
                </a:rPr>
              </a:br>
              <a:r>
                <a:rPr lang="en-US" sz="1000" b="0" i="0" u="none">
                  <a:solidFill>
                    <a:srgbClr val="702573"/>
                  </a:solidFill>
                  <a:effectLst/>
                  <a:latin typeface="Segoe UI Semibold" panose="020B0702040204020203" pitchFamily="34" charset="0"/>
                </a:rPr>
                <a:t>Teams live event (deprecating) </a:t>
              </a:r>
              <a:r>
                <a:rPr lang="en-US" sz="1000" b="0" i="0" u="none" strike="noStrike">
                  <a:solidFill>
                    <a:srgbClr val="702573"/>
                  </a:solidFill>
                  <a:effectLst/>
                  <a:latin typeface="Segoe UI Semibold" panose="020B0702040204020203" pitchFamily="34" charset="0"/>
                </a:rPr>
                <a:t>or Teams town hall (preview)</a:t>
              </a:r>
            </a:p>
          </p:txBody>
        </p:sp>
      </p:grpSp>
      <p:grpSp>
        <p:nvGrpSpPr>
          <p:cNvPr id="37" name="Group 36">
            <a:extLst>
              <a:ext uri="{FF2B5EF4-FFF2-40B4-BE49-F238E27FC236}">
                <a16:creationId xmlns:a16="http://schemas.microsoft.com/office/drawing/2014/main" id="{5877AE71-0CAE-F10A-FAE5-FCC17CE7CC35}"/>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C4DF2800-87A5-8131-2150-E51202900CDC}"/>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33269663-BEB6-2F39-3168-4799AF96293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91005877-4EF4-2B25-FF7A-55F9BFA1701C}"/>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CC7643E7-0A47-1600-8E98-0D088FFE935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70244C3F-F7AC-74F3-AD53-D5FB9B74CA8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4DD4164E-B9B2-4D44-8C16-2012E732D5B7}"/>
              </a:ext>
            </a:extLst>
          </p:cNvPr>
          <p:cNvGrpSpPr/>
          <p:nvPr/>
        </p:nvGrpSpPr>
        <p:grpSpPr>
          <a:xfrm>
            <a:off x="4737233" y="4665075"/>
            <a:ext cx="1214987" cy="438630"/>
            <a:chOff x="4737233" y="4665075"/>
            <a:chExt cx="1214987" cy="438630"/>
          </a:xfrm>
        </p:grpSpPr>
        <p:sp>
          <p:nvSpPr>
            <p:cNvPr id="48" name="Rectangle: Rounded Corners 8">
              <a:extLst>
                <a:ext uri="{FF2B5EF4-FFF2-40B4-BE49-F238E27FC236}">
                  <a16:creationId xmlns:a16="http://schemas.microsoft.com/office/drawing/2014/main" id="{3D65C92E-8C4C-7A02-3D43-8A048573B5BC}"/>
                </a:ext>
              </a:extLst>
            </p:cNvPr>
            <p:cNvSpPr/>
            <p:nvPr/>
          </p:nvSpPr>
          <p:spPr bwMode="auto">
            <a:xfrm>
              <a:off x="4737233"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49" name="Rectangle: Rounded Corners 11">
              <a:extLst>
                <a:ext uri="{FF2B5EF4-FFF2-40B4-BE49-F238E27FC236}">
                  <a16:creationId xmlns:a16="http://schemas.microsoft.com/office/drawing/2014/main" id="{85621015-38F6-8606-A2C0-FDCC6E3751D7}"/>
                </a:ext>
              </a:extLst>
            </p:cNvPr>
            <p:cNvSpPr/>
            <p:nvPr/>
          </p:nvSpPr>
          <p:spPr bwMode="auto">
            <a:xfrm>
              <a:off x="4817971"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0" name="Group 49">
            <a:extLst>
              <a:ext uri="{FF2B5EF4-FFF2-40B4-BE49-F238E27FC236}">
                <a16:creationId xmlns:a16="http://schemas.microsoft.com/office/drawing/2014/main" id="{768D1A0B-0542-8307-4E1E-10B1AA4163B9}"/>
              </a:ext>
            </a:extLst>
          </p:cNvPr>
          <p:cNvGrpSpPr/>
          <p:nvPr/>
        </p:nvGrpSpPr>
        <p:grpSpPr>
          <a:xfrm>
            <a:off x="3459798" y="4658038"/>
            <a:ext cx="1214987" cy="438630"/>
            <a:chOff x="9451789" y="1244127"/>
            <a:chExt cx="963227" cy="312238"/>
          </a:xfrm>
        </p:grpSpPr>
        <p:sp>
          <p:nvSpPr>
            <p:cNvPr id="53" name="Rectangle: Rounded Corners 8">
              <a:extLst>
                <a:ext uri="{FF2B5EF4-FFF2-40B4-BE49-F238E27FC236}">
                  <a16:creationId xmlns:a16="http://schemas.microsoft.com/office/drawing/2014/main" id="{38CCBBCA-8D0E-8D0E-519E-307EB1552AA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055E593D-7002-071A-2BE5-8EA4342280EB}"/>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4" name="Group 73">
            <a:extLst>
              <a:ext uri="{FF2B5EF4-FFF2-40B4-BE49-F238E27FC236}">
                <a16:creationId xmlns:a16="http://schemas.microsoft.com/office/drawing/2014/main" id="{A9283626-BE7B-952D-35E2-A439A638497B}"/>
              </a:ext>
            </a:extLst>
          </p:cNvPr>
          <p:cNvGrpSpPr/>
          <p:nvPr/>
        </p:nvGrpSpPr>
        <p:grpSpPr>
          <a:xfrm>
            <a:off x="7517009" y="4665075"/>
            <a:ext cx="1214987" cy="438630"/>
            <a:chOff x="7517009" y="4665075"/>
            <a:chExt cx="1214987" cy="438630"/>
          </a:xfrm>
        </p:grpSpPr>
        <p:sp>
          <p:nvSpPr>
            <p:cNvPr id="58" name="Rectangle: Rounded Corners 8">
              <a:extLst>
                <a:ext uri="{FF2B5EF4-FFF2-40B4-BE49-F238E27FC236}">
                  <a16:creationId xmlns:a16="http://schemas.microsoft.com/office/drawing/2014/main" id="{9AF2070F-E751-FEB1-2E0C-534FFC468697}"/>
                </a:ext>
              </a:extLst>
            </p:cNvPr>
            <p:cNvSpPr/>
            <p:nvPr/>
          </p:nvSpPr>
          <p:spPr bwMode="auto">
            <a:xfrm>
              <a:off x="751700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59" name="Rectangle: Rounded Corners 11">
              <a:extLst>
                <a:ext uri="{FF2B5EF4-FFF2-40B4-BE49-F238E27FC236}">
                  <a16:creationId xmlns:a16="http://schemas.microsoft.com/office/drawing/2014/main" id="{E2A8116B-CFAB-285E-2CCA-E0C1960F2C66}"/>
                </a:ext>
              </a:extLst>
            </p:cNvPr>
            <p:cNvSpPr/>
            <p:nvPr/>
          </p:nvSpPr>
          <p:spPr bwMode="auto">
            <a:xfrm>
              <a:off x="759774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A4095BC5-36DD-3CC9-A2AB-833F1791E808}"/>
              </a:ext>
            </a:extLst>
          </p:cNvPr>
          <p:cNvGrpSpPr/>
          <p:nvPr/>
        </p:nvGrpSpPr>
        <p:grpSpPr>
          <a:xfrm>
            <a:off x="6239574" y="4658038"/>
            <a:ext cx="1214987" cy="438630"/>
            <a:chOff x="6239574" y="4658038"/>
            <a:chExt cx="1214987" cy="438630"/>
          </a:xfrm>
        </p:grpSpPr>
        <p:sp>
          <p:nvSpPr>
            <p:cNvPr id="61" name="Rectangle: Rounded Corners 8">
              <a:extLst>
                <a:ext uri="{FF2B5EF4-FFF2-40B4-BE49-F238E27FC236}">
                  <a16:creationId xmlns:a16="http://schemas.microsoft.com/office/drawing/2014/main" id="{228CAC8F-BEF2-1206-6CF4-2D4F9E4C6870}"/>
                </a:ext>
              </a:extLst>
            </p:cNvPr>
            <p:cNvSpPr/>
            <p:nvPr/>
          </p:nvSpPr>
          <p:spPr bwMode="auto">
            <a:xfrm>
              <a:off x="623957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62" name="Rectangle: Rounded Corners 11">
              <a:extLst>
                <a:ext uri="{FF2B5EF4-FFF2-40B4-BE49-F238E27FC236}">
                  <a16:creationId xmlns:a16="http://schemas.microsoft.com/office/drawing/2014/main" id="{F7ACDDA5-D1B0-5821-488D-9454F0553FE7}"/>
                </a:ext>
              </a:extLst>
            </p:cNvPr>
            <p:cNvSpPr/>
            <p:nvPr/>
          </p:nvSpPr>
          <p:spPr bwMode="auto">
            <a:xfrm>
              <a:off x="632031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E0CD4667-A539-A1B0-F521-99100AE30EBC}"/>
              </a:ext>
            </a:extLst>
          </p:cNvPr>
          <p:cNvGrpSpPr/>
          <p:nvPr/>
        </p:nvGrpSpPr>
        <p:grpSpPr>
          <a:xfrm>
            <a:off x="10305929" y="4665075"/>
            <a:ext cx="1214987" cy="438630"/>
            <a:chOff x="9451789" y="1244127"/>
            <a:chExt cx="963227" cy="312238"/>
          </a:xfrm>
        </p:grpSpPr>
        <p:sp>
          <p:nvSpPr>
            <p:cNvPr id="64" name="Rectangle: Rounded Corners 8">
              <a:extLst>
                <a:ext uri="{FF2B5EF4-FFF2-40B4-BE49-F238E27FC236}">
                  <a16:creationId xmlns:a16="http://schemas.microsoft.com/office/drawing/2014/main" id="{AC2FD53A-0A49-F0D6-0E88-8178C6EFAA46}"/>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Rectangle: Rounded Corners 11">
              <a:extLst>
                <a:ext uri="{FF2B5EF4-FFF2-40B4-BE49-F238E27FC236}">
                  <a16:creationId xmlns:a16="http://schemas.microsoft.com/office/drawing/2014/main" id="{B06D99B1-944B-0D9F-9553-9D88F6CF350C}"/>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5" name="Group 74">
            <a:extLst>
              <a:ext uri="{FF2B5EF4-FFF2-40B4-BE49-F238E27FC236}">
                <a16:creationId xmlns:a16="http://schemas.microsoft.com/office/drawing/2014/main" id="{2D9E420F-D760-E63F-FE5F-B39E059F5BEE}"/>
              </a:ext>
            </a:extLst>
          </p:cNvPr>
          <p:cNvGrpSpPr/>
          <p:nvPr/>
        </p:nvGrpSpPr>
        <p:grpSpPr>
          <a:xfrm>
            <a:off x="9028494" y="4658038"/>
            <a:ext cx="1214987" cy="438630"/>
            <a:chOff x="9028494" y="4658038"/>
            <a:chExt cx="1214987" cy="438630"/>
          </a:xfrm>
        </p:grpSpPr>
        <p:sp>
          <p:nvSpPr>
            <p:cNvPr id="67" name="Rectangle: Rounded Corners 8">
              <a:extLst>
                <a:ext uri="{FF2B5EF4-FFF2-40B4-BE49-F238E27FC236}">
                  <a16:creationId xmlns:a16="http://schemas.microsoft.com/office/drawing/2014/main" id="{6534780F-1FA0-1FDC-3131-1D6C74B6EE7F}"/>
                </a:ext>
              </a:extLst>
            </p:cNvPr>
            <p:cNvSpPr/>
            <p:nvPr/>
          </p:nvSpPr>
          <p:spPr bwMode="auto">
            <a:xfrm>
              <a:off x="902849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gradFill>
                  <a:gsLst>
                    <a:gs pos="91566">
                      <a:srgbClr val="FFFFFF"/>
                    </a:gs>
                    <a:gs pos="62000">
                      <a:srgbClr val="FFFFFF"/>
                    </a:gs>
                  </a:gsLst>
                  <a:lin ang="2700000" scaled="0"/>
                </a:gradFill>
                <a:latin typeface="Segoe UI Semibold"/>
                <a:cs typeface="Segoe UI" pitchFamily="34" charset="0"/>
              </a:endParaRPr>
            </a:p>
          </p:txBody>
        </p:sp>
        <p:sp>
          <p:nvSpPr>
            <p:cNvPr id="68" name="Rectangle: Rounded Corners 11">
              <a:extLst>
                <a:ext uri="{FF2B5EF4-FFF2-40B4-BE49-F238E27FC236}">
                  <a16:creationId xmlns:a16="http://schemas.microsoft.com/office/drawing/2014/main" id="{5749FCFC-B480-E5A1-F76D-586EB4E28931}"/>
                </a:ext>
              </a:extLst>
            </p:cNvPr>
            <p:cNvSpPr/>
            <p:nvPr/>
          </p:nvSpPr>
          <p:spPr bwMode="auto">
            <a:xfrm>
              <a:off x="910923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702573"/>
                  </a:solidFill>
                  <a:effectLst/>
                  <a:latin typeface="Segoe UI Semibold" panose="020B0702040204020203" pitchFamily="34" charset="0"/>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sp>
        <p:nvSpPr>
          <p:cNvPr id="70" name="TextBox 69">
            <a:extLst>
              <a:ext uri="{FF2B5EF4-FFF2-40B4-BE49-F238E27FC236}">
                <a16:creationId xmlns:a16="http://schemas.microsoft.com/office/drawing/2014/main" id="{3C4B829F-EE06-31A9-0A60-06006A665BF3}"/>
              </a:ext>
            </a:extLst>
          </p:cNvPr>
          <p:cNvSpPr txBox="1"/>
          <p:nvPr/>
        </p:nvSpPr>
        <p:spPr>
          <a:xfrm>
            <a:off x="661734" y="5189057"/>
            <a:ext cx="60990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 In progress and coming soon</a:t>
            </a:r>
          </a:p>
        </p:txBody>
      </p:sp>
      <p:pic>
        <p:nvPicPr>
          <p:cNvPr id="2" name="Picture 1" descr="A virtual meeting presentation screen with &quot;Intelligence: Designed to Amplify&quot; displayed. ">
            <a:extLst>
              <a:ext uri="{FF2B5EF4-FFF2-40B4-BE49-F238E27FC236}">
                <a16:creationId xmlns:a16="http://schemas.microsoft.com/office/drawing/2014/main" id="{42D3F004-6AB3-23FB-A26C-A5C118A7F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va Engage features for leaders, communicators and employees">
            <a:extLst>
              <a:ext uri="{FF2B5EF4-FFF2-40B4-BE49-F238E27FC236}">
                <a16:creationId xmlns:a16="http://schemas.microsoft.com/office/drawing/2014/main" id="{B8293D23-4339-8892-61EA-2CBC77ABE9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0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4FD7-529D-CBA8-90BD-3C601F08CD5F}"/>
            </a:ext>
          </a:extLst>
        </p:cNvPr>
        <p:cNvGrpSpPr/>
        <p:nvPr/>
      </p:nvGrpSpPr>
      <p:grpSpPr>
        <a:xfrm>
          <a:off x="0" y="0"/>
          <a:ext cx="0" cy="0"/>
          <a:chOff x="0" y="0"/>
          <a:chExt cx="0" cy="0"/>
        </a:xfrm>
      </p:grpSpPr>
      <p:sp>
        <p:nvSpPr>
          <p:cNvPr id="47" name="!!Broadcast Box">
            <a:extLst>
              <a:ext uri="{FF2B5EF4-FFF2-40B4-BE49-F238E27FC236}">
                <a16:creationId xmlns:a16="http://schemas.microsoft.com/office/drawing/2014/main" id="{FFD026EA-2947-B4C3-712A-915CC66FCE10}"/>
              </a:ext>
            </a:extLst>
          </p:cNvPr>
          <p:cNvSpPr/>
          <p:nvPr/>
        </p:nvSpPr>
        <p:spPr bwMode="auto">
          <a:xfrm>
            <a:off x="478971" y="2618393"/>
            <a:ext cx="11446040" cy="7655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Meeting Box">
            <a:extLst>
              <a:ext uri="{FF2B5EF4-FFF2-40B4-BE49-F238E27FC236}">
                <a16:creationId xmlns:a16="http://schemas.microsoft.com/office/drawing/2014/main" id="{0D9B8E8F-2FFC-0422-560F-F49D4C8F4F0A}"/>
              </a:ext>
            </a:extLst>
          </p:cNvPr>
          <p:cNvSpPr/>
          <p:nvPr/>
        </p:nvSpPr>
        <p:spPr bwMode="auto">
          <a:xfrm>
            <a:off x="478971" y="3538021"/>
            <a:ext cx="11446040" cy="792929"/>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0" name="Freeform 59">
            <a:extLst>
              <a:ext uri="{FF2B5EF4-FFF2-40B4-BE49-F238E27FC236}">
                <a16:creationId xmlns:a16="http://schemas.microsoft.com/office/drawing/2014/main" id="{8ED2522D-34D1-F798-F321-A9387B7B20CC}"/>
              </a:ext>
            </a:extLst>
          </p:cNvPr>
          <p:cNvSpPr/>
          <p:nvPr/>
        </p:nvSpPr>
        <p:spPr bwMode="auto">
          <a:xfrm>
            <a:off x="473724" y="2613042"/>
            <a:ext cx="11468561" cy="1722640"/>
          </a:xfrm>
          <a:custGeom>
            <a:avLst/>
            <a:gdLst>
              <a:gd name="connsiteX0" fmla="*/ 0 w 11270256"/>
              <a:gd name="connsiteY0" fmla="*/ 11017 h 804232"/>
              <a:gd name="connsiteX1" fmla="*/ 2346593 w 11270256"/>
              <a:gd name="connsiteY1" fmla="*/ 11017 h 804232"/>
              <a:gd name="connsiteX2" fmla="*/ 2688116 w 11270256"/>
              <a:gd name="connsiteY2" fmla="*/ 550844 h 804232"/>
              <a:gd name="connsiteX3" fmla="*/ 5376231 w 11270256"/>
              <a:gd name="connsiteY3" fmla="*/ 561861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804232"/>
              <a:gd name="connsiteX1" fmla="*/ 2346593 w 11270256"/>
              <a:gd name="connsiteY1" fmla="*/ 11017 h 804232"/>
              <a:gd name="connsiteX2" fmla="*/ 2699133 w 11270256"/>
              <a:gd name="connsiteY2" fmla="*/ 598735 h 804232"/>
              <a:gd name="connsiteX3" fmla="*/ 5376231 w 11270256"/>
              <a:gd name="connsiteY3" fmla="*/ 561861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804232"/>
              <a:gd name="connsiteX1" fmla="*/ 2346593 w 11270256"/>
              <a:gd name="connsiteY1" fmla="*/ 11017 h 804232"/>
              <a:gd name="connsiteX2" fmla="*/ 2699133 w 11270256"/>
              <a:gd name="connsiteY2" fmla="*/ 598735 h 804232"/>
              <a:gd name="connsiteX3" fmla="*/ 5365214 w 11270256"/>
              <a:gd name="connsiteY3" fmla="*/ 590596 h 804232"/>
              <a:gd name="connsiteX4" fmla="*/ 5629619 w 11270256"/>
              <a:gd name="connsiteY4" fmla="*/ 0 h 804232"/>
              <a:gd name="connsiteX5" fmla="*/ 8251634 w 11270256"/>
              <a:gd name="connsiteY5" fmla="*/ 11017 h 804232"/>
              <a:gd name="connsiteX6" fmla="*/ 8648241 w 11270256"/>
              <a:gd name="connsiteY6" fmla="*/ 594911 h 804232"/>
              <a:gd name="connsiteX7" fmla="*/ 11270256 w 11270256"/>
              <a:gd name="connsiteY7" fmla="*/ 594911 h 804232"/>
              <a:gd name="connsiteX8" fmla="*/ 11270256 w 11270256"/>
              <a:gd name="connsiteY8" fmla="*/ 771181 h 804232"/>
              <a:gd name="connsiteX9" fmla="*/ 8516039 w 11270256"/>
              <a:gd name="connsiteY9" fmla="*/ 771181 h 804232"/>
              <a:gd name="connsiteX10" fmla="*/ 8229600 w 11270256"/>
              <a:gd name="connsiteY10" fmla="*/ 275422 h 804232"/>
              <a:gd name="connsiteX11" fmla="*/ 5728771 w 11270256"/>
              <a:gd name="connsiteY11" fmla="*/ 253388 h 804232"/>
              <a:gd name="connsiteX12" fmla="*/ 5475383 w 11270256"/>
              <a:gd name="connsiteY12" fmla="*/ 804232 h 804232"/>
              <a:gd name="connsiteX13" fmla="*/ 2544897 w 11270256"/>
              <a:gd name="connsiteY13" fmla="*/ 771181 h 804232"/>
              <a:gd name="connsiteX14" fmla="*/ 2236424 w 11270256"/>
              <a:gd name="connsiteY14" fmla="*/ 176270 h 804232"/>
              <a:gd name="connsiteX15" fmla="*/ 11017 w 11270256"/>
              <a:gd name="connsiteY15" fmla="*/ 176270 h 804232"/>
              <a:gd name="connsiteX16" fmla="*/ 0 w 11270256"/>
              <a:gd name="connsiteY16" fmla="*/ 11017 h 804232"/>
              <a:gd name="connsiteX0" fmla="*/ 0 w 11270256"/>
              <a:gd name="connsiteY0" fmla="*/ 11017 h 991480"/>
              <a:gd name="connsiteX1" fmla="*/ 2346593 w 11270256"/>
              <a:gd name="connsiteY1" fmla="*/ 11017 h 991480"/>
              <a:gd name="connsiteX2" fmla="*/ 2699133 w 11270256"/>
              <a:gd name="connsiteY2" fmla="*/ 598735 h 991480"/>
              <a:gd name="connsiteX3" fmla="*/ 5365214 w 11270256"/>
              <a:gd name="connsiteY3" fmla="*/ 590596 h 991480"/>
              <a:gd name="connsiteX4" fmla="*/ 5629619 w 11270256"/>
              <a:gd name="connsiteY4" fmla="*/ 0 h 991480"/>
              <a:gd name="connsiteX5" fmla="*/ 8251634 w 11270256"/>
              <a:gd name="connsiteY5" fmla="*/ 11017 h 991480"/>
              <a:gd name="connsiteX6" fmla="*/ 8648241 w 11270256"/>
              <a:gd name="connsiteY6" fmla="*/ 594911 h 991480"/>
              <a:gd name="connsiteX7" fmla="*/ 11270256 w 11270256"/>
              <a:gd name="connsiteY7" fmla="*/ 594911 h 991480"/>
              <a:gd name="connsiteX8" fmla="*/ 11270256 w 11270256"/>
              <a:gd name="connsiteY8" fmla="*/ 771181 h 991480"/>
              <a:gd name="connsiteX9" fmla="*/ 8516039 w 11270256"/>
              <a:gd name="connsiteY9" fmla="*/ 771181 h 991480"/>
              <a:gd name="connsiteX10" fmla="*/ 8229600 w 11270256"/>
              <a:gd name="connsiteY10" fmla="*/ 275422 h 991480"/>
              <a:gd name="connsiteX11" fmla="*/ 5728771 w 11270256"/>
              <a:gd name="connsiteY11" fmla="*/ 253388 h 991480"/>
              <a:gd name="connsiteX12" fmla="*/ 5475383 w 11270256"/>
              <a:gd name="connsiteY12" fmla="*/ 804232 h 991480"/>
              <a:gd name="connsiteX13" fmla="*/ 2633032 w 11270256"/>
              <a:gd name="connsiteY13" fmla="*/ 991480 h 991480"/>
              <a:gd name="connsiteX14" fmla="*/ 2236424 w 11270256"/>
              <a:gd name="connsiteY14" fmla="*/ 176270 h 991480"/>
              <a:gd name="connsiteX15" fmla="*/ 11017 w 11270256"/>
              <a:gd name="connsiteY15" fmla="*/ 176270 h 991480"/>
              <a:gd name="connsiteX16" fmla="*/ 0 w 11270256"/>
              <a:gd name="connsiteY16" fmla="*/ 11017 h 991480"/>
              <a:gd name="connsiteX0" fmla="*/ 0 w 11270256"/>
              <a:gd name="connsiteY0" fmla="*/ 11017 h 1005374"/>
              <a:gd name="connsiteX1" fmla="*/ 2346593 w 11270256"/>
              <a:gd name="connsiteY1" fmla="*/ 11017 h 1005374"/>
              <a:gd name="connsiteX2" fmla="*/ 2699133 w 11270256"/>
              <a:gd name="connsiteY2" fmla="*/ 598735 h 1005374"/>
              <a:gd name="connsiteX3" fmla="*/ 5365214 w 11270256"/>
              <a:gd name="connsiteY3" fmla="*/ 590596 h 1005374"/>
              <a:gd name="connsiteX4" fmla="*/ 5629619 w 11270256"/>
              <a:gd name="connsiteY4" fmla="*/ 0 h 1005374"/>
              <a:gd name="connsiteX5" fmla="*/ 8251634 w 11270256"/>
              <a:gd name="connsiteY5" fmla="*/ 11017 h 1005374"/>
              <a:gd name="connsiteX6" fmla="*/ 8648241 w 11270256"/>
              <a:gd name="connsiteY6" fmla="*/ 594911 h 1005374"/>
              <a:gd name="connsiteX7" fmla="*/ 11270256 w 11270256"/>
              <a:gd name="connsiteY7" fmla="*/ 594911 h 1005374"/>
              <a:gd name="connsiteX8" fmla="*/ 11270256 w 11270256"/>
              <a:gd name="connsiteY8" fmla="*/ 771181 h 1005374"/>
              <a:gd name="connsiteX9" fmla="*/ 8516039 w 11270256"/>
              <a:gd name="connsiteY9" fmla="*/ 771181 h 1005374"/>
              <a:gd name="connsiteX10" fmla="*/ 8229600 w 11270256"/>
              <a:gd name="connsiteY10" fmla="*/ 275422 h 1005374"/>
              <a:gd name="connsiteX11" fmla="*/ 5728771 w 11270256"/>
              <a:gd name="connsiteY11" fmla="*/ 253388 h 1005374"/>
              <a:gd name="connsiteX12" fmla="*/ 5387248 w 11270256"/>
              <a:gd name="connsiteY12" fmla="*/ 1005374 h 1005374"/>
              <a:gd name="connsiteX13" fmla="*/ 2633032 w 11270256"/>
              <a:gd name="connsiteY13" fmla="*/ 991480 h 1005374"/>
              <a:gd name="connsiteX14" fmla="*/ 2236424 w 11270256"/>
              <a:gd name="connsiteY14" fmla="*/ 176270 h 1005374"/>
              <a:gd name="connsiteX15" fmla="*/ 11017 w 11270256"/>
              <a:gd name="connsiteY15" fmla="*/ 176270 h 1005374"/>
              <a:gd name="connsiteX16" fmla="*/ 0 w 11270256"/>
              <a:gd name="connsiteY16" fmla="*/ 11017 h 100537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29600 w 11270256"/>
              <a:gd name="connsiteY10" fmla="*/ 543612 h 1273564"/>
              <a:gd name="connsiteX11" fmla="*/ 5728771 w 11270256"/>
              <a:gd name="connsiteY11" fmla="*/ 521578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29600 w 11270256"/>
              <a:gd name="connsiteY10" fmla="*/ 543612 h 1273564"/>
              <a:gd name="connsiteX11" fmla="*/ 5662670 w 11270256"/>
              <a:gd name="connsiteY11" fmla="*/ 646094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79207 h 1273564"/>
              <a:gd name="connsiteX1" fmla="*/ 2346593 w 11270256"/>
              <a:gd name="connsiteY1" fmla="*/ 279207 h 1273564"/>
              <a:gd name="connsiteX2" fmla="*/ 2699133 w 11270256"/>
              <a:gd name="connsiteY2" fmla="*/ 866925 h 1273564"/>
              <a:gd name="connsiteX3" fmla="*/ 5365214 w 11270256"/>
              <a:gd name="connsiteY3" fmla="*/ 858786 h 1273564"/>
              <a:gd name="connsiteX4" fmla="*/ 5651653 w 11270256"/>
              <a:gd name="connsiteY4" fmla="*/ 0 h 1273564"/>
              <a:gd name="connsiteX5" fmla="*/ 8251634 w 11270256"/>
              <a:gd name="connsiteY5" fmla="*/ 279207 h 1273564"/>
              <a:gd name="connsiteX6" fmla="*/ 8648241 w 11270256"/>
              <a:gd name="connsiteY6" fmla="*/ 863101 h 1273564"/>
              <a:gd name="connsiteX7" fmla="*/ 11270256 w 11270256"/>
              <a:gd name="connsiteY7" fmla="*/ 863101 h 1273564"/>
              <a:gd name="connsiteX8" fmla="*/ 11270256 w 11270256"/>
              <a:gd name="connsiteY8" fmla="*/ 1039371 h 1273564"/>
              <a:gd name="connsiteX9" fmla="*/ 8516039 w 11270256"/>
              <a:gd name="connsiteY9" fmla="*/ 1039371 h 1273564"/>
              <a:gd name="connsiteX10" fmla="*/ 8251633 w 11270256"/>
              <a:gd name="connsiteY10" fmla="*/ 639394 h 1273564"/>
              <a:gd name="connsiteX11" fmla="*/ 5662670 w 11270256"/>
              <a:gd name="connsiteY11" fmla="*/ 646094 h 1273564"/>
              <a:gd name="connsiteX12" fmla="*/ 5387248 w 11270256"/>
              <a:gd name="connsiteY12" fmla="*/ 1273564 h 1273564"/>
              <a:gd name="connsiteX13" fmla="*/ 2633032 w 11270256"/>
              <a:gd name="connsiteY13" fmla="*/ 1259670 h 1273564"/>
              <a:gd name="connsiteX14" fmla="*/ 2236424 w 11270256"/>
              <a:gd name="connsiteY14" fmla="*/ 444460 h 1273564"/>
              <a:gd name="connsiteX15" fmla="*/ 11017 w 11270256"/>
              <a:gd name="connsiteY15" fmla="*/ 444460 h 1273564"/>
              <a:gd name="connsiteX16" fmla="*/ 0 w 11270256"/>
              <a:gd name="connsiteY16" fmla="*/ 279207 h 1273564"/>
              <a:gd name="connsiteX0" fmla="*/ 0 w 11270256"/>
              <a:gd name="connsiteY0" fmla="*/ 287346 h 1281703"/>
              <a:gd name="connsiteX1" fmla="*/ 2346593 w 11270256"/>
              <a:gd name="connsiteY1" fmla="*/ 287346 h 1281703"/>
              <a:gd name="connsiteX2" fmla="*/ 2699133 w 11270256"/>
              <a:gd name="connsiteY2" fmla="*/ 875064 h 1281703"/>
              <a:gd name="connsiteX3" fmla="*/ 5365214 w 11270256"/>
              <a:gd name="connsiteY3" fmla="*/ 866925 h 1281703"/>
              <a:gd name="connsiteX4" fmla="*/ 5651653 w 11270256"/>
              <a:gd name="connsiteY4" fmla="*/ 8139 h 1281703"/>
              <a:gd name="connsiteX5" fmla="*/ 8174516 w 11270256"/>
              <a:gd name="connsiteY5" fmla="*/ 0 h 1281703"/>
              <a:gd name="connsiteX6" fmla="*/ 8648241 w 11270256"/>
              <a:gd name="connsiteY6" fmla="*/ 871240 h 1281703"/>
              <a:gd name="connsiteX7" fmla="*/ 11270256 w 11270256"/>
              <a:gd name="connsiteY7" fmla="*/ 871240 h 1281703"/>
              <a:gd name="connsiteX8" fmla="*/ 11270256 w 11270256"/>
              <a:gd name="connsiteY8" fmla="*/ 1047510 h 1281703"/>
              <a:gd name="connsiteX9" fmla="*/ 8516039 w 11270256"/>
              <a:gd name="connsiteY9" fmla="*/ 1047510 h 1281703"/>
              <a:gd name="connsiteX10" fmla="*/ 8251633 w 11270256"/>
              <a:gd name="connsiteY10" fmla="*/ 647533 h 1281703"/>
              <a:gd name="connsiteX11" fmla="*/ 5662670 w 11270256"/>
              <a:gd name="connsiteY11" fmla="*/ 654233 h 1281703"/>
              <a:gd name="connsiteX12" fmla="*/ 5387248 w 11270256"/>
              <a:gd name="connsiteY12" fmla="*/ 1281703 h 1281703"/>
              <a:gd name="connsiteX13" fmla="*/ 2633032 w 11270256"/>
              <a:gd name="connsiteY13" fmla="*/ 1267809 h 1281703"/>
              <a:gd name="connsiteX14" fmla="*/ 2236424 w 11270256"/>
              <a:gd name="connsiteY14" fmla="*/ 452599 h 1281703"/>
              <a:gd name="connsiteX15" fmla="*/ 11017 w 11270256"/>
              <a:gd name="connsiteY15" fmla="*/ 452599 h 1281703"/>
              <a:gd name="connsiteX16" fmla="*/ 0 w 11270256"/>
              <a:gd name="connsiteY16" fmla="*/ 287346 h 1281703"/>
              <a:gd name="connsiteX0" fmla="*/ 0 w 11270256"/>
              <a:gd name="connsiteY0" fmla="*/ 287346 h 1478530"/>
              <a:gd name="connsiteX1" fmla="*/ 2346593 w 11270256"/>
              <a:gd name="connsiteY1" fmla="*/ 287346 h 1478530"/>
              <a:gd name="connsiteX2" fmla="*/ 2699133 w 11270256"/>
              <a:gd name="connsiteY2" fmla="*/ 875064 h 1478530"/>
              <a:gd name="connsiteX3" fmla="*/ 5365214 w 11270256"/>
              <a:gd name="connsiteY3" fmla="*/ 866925 h 1478530"/>
              <a:gd name="connsiteX4" fmla="*/ 5651653 w 11270256"/>
              <a:gd name="connsiteY4" fmla="*/ 8139 h 1478530"/>
              <a:gd name="connsiteX5" fmla="*/ 8174516 w 11270256"/>
              <a:gd name="connsiteY5" fmla="*/ 0 h 1478530"/>
              <a:gd name="connsiteX6" fmla="*/ 8648241 w 11270256"/>
              <a:gd name="connsiteY6" fmla="*/ 871240 h 1478530"/>
              <a:gd name="connsiteX7" fmla="*/ 11270256 w 11270256"/>
              <a:gd name="connsiteY7" fmla="*/ 871240 h 1478530"/>
              <a:gd name="connsiteX8" fmla="*/ 11270256 w 11270256"/>
              <a:gd name="connsiteY8" fmla="*/ 1047510 h 1478530"/>
              <a:gd name="connsiteX9" fmla="*/ 8725359 w 11270256"/>
              <a:gd name="connsiteY9" fmla="*/ 1478530 h 1478530"/>
              <a:gd name="connsiteX10" fmla="*/ 8251633 w 11270256"/>
              <a:gd name="connsiteY10" fmla="*/ 647533 h 1478530"/>
              <a:gd name="connsiteX11" fmla="*/ 5662670 w 11270256"/>
              <a:gd name="connsiteY11" fmla="*/ 654233 h 1478530"/>
              <a:gd name="connsiteX12" fmla="*/ 5387248 w 11270256"/>
              <a:gd name="connsiteY12" fmla="*/ 1281703 h 1478530"/>
              <a:gd name="connsiteX13" fmla="*/ 2633032 w 11270256"/>
              <a:gd name="connsiteY13" fmla="*/ 1267809 h 1478530"/>
              <a:gd name="connsiteX14" fmla="*/ 2236424 w 11270256"/>
              <a:gd name="connsiteY14" fmla="*/ 452599 h 1478530"/>
              <a:gd name="connsiteX15" fmla="*/ 11017 w 11270256"/>
              <a:gd name="connsiteY15" fmla="*/ 452599 h 1478530"/>
              <a:gd name="connsiteX16" fmla="*/ 0 w 11270256"/>
              <a:gd name="connsiteY16" fmla="*/ 287346 h 1478530"/>
              <a:gd name="connsiteX0" fmla="*/ 0 w 11281273"/>
              <a:gd name="connsiteY0" fmla="*/ 287346 h 1478530"/>
              <a:gd name="connsiteX1" fmla="*/ 2346593 w 11281273"/>
              <a:gd name="connsiteY1" fmla="*/ 287346 h 1478530"/>
              <a:gd name="connsiteX2" fmla="*/ 2699133 w 11281273"/>
              <a:gd name="connsiteY2" fmla="*/ 875064 h 1478530"/>
              <a:gd name="connsiteX3" fmla="*/ 5365214 w 11281273"/>
              <a:gd name="connsiteY3" fmla="*/ 866925 h 1478530"/>
              <a:gd name="connsiteX4" fmla="*/ 5651653 w 11281273"/>
              <a:gd name="connsiteY4" fmla="*/ 8139 h 1478530"/>
              <a:gd name="connsiteX5" fmla="*/ 8174516 w 11281273"/>
              <a:gd name="connsiteY5" fmla="*/ 0 h 1478530"/>
              <a:gd name="connsiteX6" fmla="*/ 8648241 w 11281273"/>
              <a:gd name="connsiteY6" fmla="*/ 871240 h 1478530"/>
              <a:gd name="connsiteX7" fmla="*/ 11270256 w 11281273"/>
              <a:gd name="connsiteY7" fmla="*/ 871240 h 1478530"/>
              <a:gd name="connsiteX8" fmla="*/ 11281273 w 11281273"/>
              <a:gd name="connsiteY8" fmla="*/ 1478530 h 1478530"/>
              <a:gd name="connsiteX9" fmla="*/ 8725359 w 11281273"/>
              <a:gd name="connsiteY9" fmla="*/ 1478530 h 1478530"/>
              <a:gd name="connsiteX10" fmla="*/ 8251633 w 11281273"/>
              <a:gd name="connsiteY10" fmla="*/ 647533 h 1478530"/>
              <a:gd name="connsiteX11" fmla="*/ 5662670 w 11281273"/>
              <a:gd name="connsiteY11" fmla="*/ 654233 h 1478530"/>
              <a:gd name="connsiteX12" fmla="*/ 5387248 w 11281273"/>
              <a:gd name="connsiteY12" fmla="*/ 1281703 h 1478530"/>
              <a:gd name="connsiteX13" fmla="*/ 2633032 w 11281273"/>
              <a:gd name="connsiteY13" fmla="*/ 1267809 h 1478530"/>
              <a:gd name="connsiteX14" fmla="*/ 2236424 w 11281273"/>
              <a:gd name="connsiteY14" fmla="*/ 452599 h 1478530"/>
              <a:gd name="connsiteX15" fmla="*/ 11017 w 11281273"/>
              <a:gd name="connsiteY15" fmla="*/ 452599 h 1478530"/>
              <a:gd name="connsiteX16" fmla="*/ 0 w 11281273"/>
              <a:gd name="connsiteY16" fmla="*/ 287346 h 1478530"/>
              <a:gd name="connsiteX0" fmla="*/ 0 w 11270257"/>
              <a:gd name="connsiteY0" fmla="*/ 47891 h 1478530"/>
              <a:gd name="connsiteX1" fmla="*/ 2335577 w 11270257"/>
              <a:gd name="connsiteY1" fmla="*/ 287346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25408 w 11270257"/>
              <a:gd name="connsiteY14" fmla="*/ 452599 h 1478530"/>
              <a:gd name="connsiteX15" fmla="*/ 1 w 11270257"/>
              <a:gd name="connsiteY15" fmla="*/ 452599 h 1478530"/>
              <a:gd name="connsiteX16" fmla="*/ 0 w 11270257"/>
              <a:gd name="connsiteY16" fmla="*/ 47891 h 1478530"/>
              <a:gd name="connsiteX0" fmla="*/ 0 w 11270257"/>
              <a:gd name="connsiteY0" fmla="*/ 47891 h 1478530"/>
              <a:gd name="connsiteX1" fmla="*/ 2269476 w 11270257"/>
              <a:gd name="connsiteY1" fmla="*/ 38312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25408 w 11270257"/>
              <a:gd name="connsiteY14" fmla="*/ 452599 h 1478530"/>
              <a:gd name="connsiteX15" fmla="*/ 1 w 11270257"/>
              <a:gd name="connsiteY15" fmla="*/ 452599 h 1478530"/>
              <a:gd name="connsiteX16" fmla="*/ 0 w 11270257"/>
              <a:gd name="connsiteY16" fmla="*/ 47891 h 1478530"/>
              <a:gd name="connsiteX0" fmla="*/ 0 w 11270257"/>
              <a:gd name="connsiteY0" fmla="*/ 47891 h 1478530"/>
              <a:gd name="connsiteX1" fmla="*/ 2269476 w 11270257"/>
              <a:gd name="connsiteY1" fmla="*/ 38312 h 1478530"/>
              <a:gd name="connsiteX2" fmla="*/ 2688117 w 11270257"/>
              <a:gd name="connsiteY2" fmla="*/ 875064 h 1478530"/>
              <a:gd name="connsiteX3" fmla="*/ 5354198 w 11270257"/>
              <a:gd name="connsiteY3" fmla="*/ 866925 h 1478530"/>
              <a:gd name="connsiteX4" fmla="*/ 5640637 w 11270257"/>
              <a:gd name="connsiteY4" fmla="*/ 8139 h 1478530"/>
              <a:gd name="connsiteX5" fmla="*/ 8163500 w 11270257"/>
              <a:gd name="connsiteY5" fmla="*/ 0 h 1478530"/>
              <a:gd name="connsiteX6" fmla="*/ 8637225 w 11270257"/>
              <a:gd name="connsiteY6" fmla="*/ 871240 h 1478530"/>
              <a:gd name="connsiteX7" fmla="*/ 11259240 w 11270257"/>
              <a:gd name="connsiteY7" fmla="*/ 871240 h 1478530"/>
              <a:gd name="connsiteX8" fmla="*/ 11270257 w 11270257"/>
              <a:gd name="connsiteY8" fmla="*/ 1478530 h 1478530"/>
              <a:gd name="connsiteX9" fmla="*/ 8714343 w 11270257"/>
              <a:gd name="connsiteY9" fmla="*/ 1478530 h 1478530"/>
              <a:gd name="connsiteX10" fmla="*/ 8240617 w 11270257"/>
              <a:gd name="connsiteY10" fmla="*/ 647533 h 1478530"/>
              <a:gd name="connsiteX11" fmla="*/ 5651654 w 11270257"/>
              <a:gd name="connsiteY11" fmla="*/ 654233 h 1478530"/>
              <a:gd name="connsiteX12" fmla="*/ 5376232 w 11270257"/>
              <a:gd name="connsiteY12" fmla="*/ 1281703 h 1478530"/>
              <a:gd name="connsiteX13" fmla="*/ 2622016 w 11270257"/>
              <a:gd name="connsiteY13" fmla="*/ 1267809 h 1478530"/>
              <a:gd name="connsiteX14" fmla="*/ 2258459 w 11270257"/>
              <a:gd name="connsiteY14" fmla="*/ 644164 h 1478530"/>
              <a:gd name="connsiteX15" fmla="*/ 1 w 11270257"/>
              <a:gd name="connsiteY15" fmla="*/ 452599 h 1478530"/>
              <a:gd name="connsiteX16" fmla="*/ 0 w 11270257"/>
              <a:gd name="connsiteY16" fmla="*/ 47891 h 1478530"/>
              <a:gd name="connsiteX0" fmla="*/ 11016 w 11281273"/>
              <a:gd name="connsiteY0" fmla="*/ 47891 h 1478530"/>
              <a:gd name="connsiteX1" fmla="*/ 2280492 w 11281273"/>
              <a:gd name="connsiteY1" fmla="*/ 38312 h 1478530"/>
              <a:gd name="connsiteX2" fmla="*/ 2699133 w 11281273"/>
              <a:gd name="connsiteY2" fmla="*/ 875064 h 1478530"/>
              <a:gd name="connsiteX3" fmla="*/ 5365214 w 11281273"/>
              <a:gd name="connsiteY3" fmla="*/ 866925 h 1478530"/>
              <a:gd name="connsiteX4" fmla="*/ 5651653 w 11281273"/>
              <a:gd name="connsiteY4" fmla="*/ 8139 h 1478530"/>
              <a:gd name="connsiteX5" fmla="*/ 8174516 w 11281273"/>
              <a:gd name="connsiteY5" fmla="*/ 0 h 1478530"/>
              <a:gd name="connsiteX6" fmla="*/ 8648241 w 11281273"/>
              <a:gd name="connsiteY6" fmla="*/ 871240 h 1478530"/>
              <a:gd name="connsiteX7" fmla="*/ 11270256 w 11281273"/>
              <a:gd name="connsiteY7" fmla="*/ 871240 h 1478530"/>
              <a:gd name="connsiteX8" fmla="*/ 11281273 w 11281273"/>
              <a:gd name="connsiteY8" fmla="*/ 1478530 h 1478530"/>
              <a:gd name="connsiteX9" fmla="*/ 8725359 w 11281273"/>
              <a:gd name="connsiteY9" fmla="*/ 1478530 h 1478530"/>
              <a:gd name="connsiteX10" fmla="*/ 8251633 w 11281273"/>
              <a:gd name="connsiteY10" fmla="*/ 647533 h 1478530"/>
              <a:gd name="connsiteX11" fmla="*/ 5662670 w 11281273"/>
              <a:gd name="connsiteY11" fmla="*/ 654233 h 1478530"/>
              <a:gd name="connsiteX12" fmla="*/ 5387248 w 11281273"/>
              <a:gd name="connsiteY12" fmla="*/ 1281703 h 1478530"/>
              <a:gd name="connsiteX13" fmla="*/ 2633032 w 11281273"/>
              <a:gd name="connsiteY13" fmla="*/ 1267809 h 1478530"/>
              <a:gd name="connsiteX14" fmla="*/ 2269475 w 11281273"/>
              <a:gd name="connsiteY14" fmla="*/ 644164 h 1478530"/>
              <a:gd name="connsiteX15" fmla="*/ 0 w 11281273"/>
              <a:gd name="connsiteY15" fmla="*/ 644164 h 1478530"/>
              <a:gd name="connsiteX16" fmla="*/ 11016 w 11281273"/>
              <a:gd name="connsiteY16" fmla="*/ 47891 h 1478530"/>
              <a:gd name="connsiteX0" fmla="*/ 0 w 11325341"/>
              <a:gd name="connsiteY0" fmla="*/ 0 h 1488109"/>
              <a:gd name="connsiteX1" fmla="*/ 2324560 w 11325341"/>
              <a:gd name="connsiteY1" fmla="*/ 47891 h 1488109"/>
              <a:gd name="connsiteX2" fmla="*/ 2743201 w 11325341"/>
              <a:gd name="connsiteY2" fmla="*/ 884643 h 1488109"/>
              <a:gd name="connsiteX3" fmla="*/ 5409282 w 11325341"/>
              <a:gd name="connsiteY3" fmla="*/ 876504 h 1488109"/>
              <a:gd name="connsiteX4" fmla="*/ 5695721 w 11325341"/>
              <a:gd name="connsiteY4" fmla="*/ 17718 h 1488109"/>
              <a:gd name="connsiteX5" fmla="*/ 8218584 w 11325341"/>
              <a:gd name="connsiteY5" fmla="*/ 9579 h 1488109"/>
              <a:gd name="connsiteX6" fmla="*/ 8692309 w 11325341"/>
              <a:gd name="connsiteY6" fmla="*/ 880819 h 1488109"/>
              <a:gd name="connsiteX7" fmla="*/ 11314324 w 11325341"/>
              <a:gd name="connsiteY7" fmla="*/ 880819 h 1488109"/>
              <a:gd name="connsiteX8" fmla="*/ 11325341 w 11325341"/>
              <a:gd name="connsiteY8" fmla="*/ 1488109 h 1488109"/>
              <a:gd name="connsiteX9" fmla="*/ 8769427 w 11325341"/>
              <a:gd name="connsiteY9" fmla="*/ 1488109 h 1488109"/>
              <a:gd name="connsiteX10" fmla="*/ 8295701 w 11325341"/>
              <a:gd name="connsiteY10" fmla="*/ 657112 h 1488109"/>
              <a:gd name="connsiteX11" fmla="*/ 5706738 w 11325341"/>
              <a:gd name="connsiteY11" fmla="*/ 663812 h 1488109"/>
              <a:gd name="connsiteX12" fmla="*/ 5431316 w 11325341"/>
              <a:gd name="connsiteY12" fmla="*/ 1291282 h 1488109"/>
              <a:gd name="connsiteX13" fmla="*/ 2677100 w 11325341"/>
              <a:gd name="connsiteY13" fmla="*/ 1277388 h 1488109"/>
              <a:gd name="connsiteX14" fmla="*/ 2313543 w 11325341"/>
              <a:gd name="connsiteY14" fmla="*/ 653743 h 1488109"/>
              <a:gd name="connsiteX15" fmla="*/ 44068 w 11325341"/>
              <a:gd name="connsiteY15" fmla="*/ 653743 h 1488109"/>
              <a:gd name="connsiteX16" fmla="*/ 0 w 11325341"/>
              <a:gd name="connsiteY16" fmla="*/ 0 h 1488109"/>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95721 w 11325341"/>
              <a:gd name="connsiteY4" fmla="*/ 27296 h 1497687"/>
              <a:gd name="connsiteX5" fmla="*/ 8218584 w 11325341"/>
              <a:gd name="connsiteY5" fmla="*/ 19157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51654 w 11325341"/>
              <a:gd name="connsiteY4" fmla="*/ 8140 h 1497687"/>
              <a:gd name="connsiteX5" fmla="*/ 8218584 w 11325341"/>
              <a:gd name="connsiteY5" fmla="*/ 19157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409282 w 11325341"/>
              <a:gd name="connsiteY3" fmla="*/ 886082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77079 w 11325341"/>
              <a:gd name="connsiteY3" fmla="*/ 895661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677100 w 11325341"/>
              <a:gd name="connsiteY13" fmla="*/ 1286966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599982 w 11325341"/>
              <a:gd name="connsiteY13" fmla="*/ 1306123 h 1497687"/>
              <a:gd name="connsiteX14" fmla="*/ 2313543 w 11325341"/>
              <a:gd name="connsiteY14" fmla="*/ 663321 h 1497687"/>
              <a:gd name="connsiteX15" fmla="*/ 44068 w 11325341"/>
              <a:gd name="connsiteY15" fmla="*/ 663321 h 1497687"/>
              <a:gd name="connsiteX16" fmla="*/ 0 w 11325341"/>
              <a:gd name="connsiteY16" fmla="*/ 9578 h 1497687"/>
              <a:gd name="connsiteX0" fmla="*/ 0 w 11325341"/>
              <a:gd name="connsiteY0" fmla="*/ 9578 h 1497687"/>
              <a:gd name="connsiteX1" fmla="*/ 2324560 w 11325341"/>
              <a:gd name="connsiteY1" fmla="*/ 0 h 1497687"/>
              <a:gd name="connsiteX2" fmla="*/ 2743201 w 11325341"/>
              <a:gd name="connsiteY2" fmla="*/ 894221 h 1497687"/>
              <a:gd name="connsiteX3" fmla="*/ 5266063 w 11325341"/>
              <a:gd name="connsiteY3" fmla="*/ 886083 h 1497687"/>
              <a:gd name="connsiteX4" fmla="*/ 5651654 w 11325341"/>
              <a:gd name="connsiteY4" fmla="*/ 8140 h 1497687"/>
              <a:gd name="connsiteX5" fmla="*/ 8218584 w 11325341"/>
              <a:gd name="connsiteY5" fmla="*/ 1 h 1497687"/>
              <a:gd name="connsiteX6" fmla="*/ 8692309 w 11325341"/>
              <a:gd name="connsiteY6" fmla="*/ 890397 h 1497687"/>
              <a:gd name="connsiteX7" fmla="*/ 11314324 w 11325341"/>
              <a:gd name="connsiteY7" fmla="*/ 890397 h 1497687"/>
              <a:gd name="connsiteX8" fmla="*/ 11325341 w 11325341"/>
              <a:gd name="connsiteY8" fmla="*/ 1497687 h 1497687"/>
              <a:gd name="connsiteX9" fmla="*/ 8769427 w 11325341"/>
              <a:gd name="connsiteY9" fmla="*/ 1497687 h 1497687"/>
              <a:gd name="connsiteX10" fmla="*/ 8295701 w 11325341"/>
              <a:gd name="connsiteY10" fmla="*/ 666690 h 1497687"/>
              <a:gd name="connsiteX11" fmla="*/ 5706738 w 11325341"/>
              <a:gd name="connsiteY11" fmla="*/ 673390 h 1497687"/>
              <a:gd name="connsiteX12" fmla="*/ 5431316 w 11325341"/>
              <a:gd name="connsiteY12" fmla="*/ 1300860 h 1497687"/>
              <a:gd name="connsiteX13" fmla="*/ 2599982 w 11325341"/>
              <a:gd name="connsiteY13" fmla="*/ 1306123 h 1497687"/>
              <a:gd name="connsiteX14" fmla="*/ 2214391 w 11325341"/>
              <a:gd name="connsiteY14" fmla="*/ 663321 h 1497687"/>
              <a:gd name="connsiteX15" fmla="*/ 44068 w 11325341"/>
              <a:gd name="connsiteY15" fmla="*/ 663321 h 1497687"/>
              <a:gd name="connsiteX16" fmla="*/ 0 w 11325341"/>
              <a:gd name="connsiteY16" fmla="*/ 9578 h 1497687"/>
              <a:gd name="connsiteX0" fmla="*/ 0 w 11292291"/>
              <a:gd name="connsiteY0" fmla="*/ 9578 h 1497687"/>
              <a:gd name="connsiteX1" fmla="*/ 2291510 w 11292291"/>
              <a:gd name="connsiteY1" fmla="*/ 0 h 1497687"/>
              <a:gd name="connsiteX2" fmla="*/ 2710151 w 11292291"/>
              <a:gd name="connsiteY2" fmla="*/ 894221 h 1497687"/>
              <a:gd name="connsiteX3" fmla="*/ 5233013 w 11292291"/>
              <a:gd name="connsiteY3" fmla="*/ 886083 h 1497687"/>
              <a:gd name="connsiteX4" fmla="*/ 5618604 w 11292291"/>
              <a:gd name="connsiteY4" fmla="*/ 8140 h 1497687"/>
              <a:gd name="connsiteX5" fmla="*/ 8185534 w 11292291"/>
              <a:gd name="connsiteY5" fmla="*/ 1 h 1497687"/>
              <a:gd name="connsiteX6" fmla="*/ 8659259 w 11292291"/>
              <a:gd name="connsiteY6" fmla="*/ 890397 h 1497687"/>
              <a:gd name="connsiteX7" fmla="*/ 11281274 w 11292291"/>
              <a:gd name="connsiteY7" fmla="*/ 890397 h 1497687"/>
              <a:gd name="connsiteX8" fmla="*/ 11292291 w 11292291"/>
              <a:gd name="connsiteY8" fmla="*/ 1497687 h 1497687"/>
              <a:gd name="connsiteX9" fmla="*/ 8736377 w 11292291"/>
              <a:gd name="connsiteY9" fmla="*/ 1497687 h 1497687"/>
              <a:gd name="connsiteX10" fmla="*/ 8262651 w 11292291"/>
              <a:gd name="connsiteY10" fmla="*/ 666690 h 1497687"/>
              <a:gd name="connsiteX11" fmla="*/ 5673688 w 11292291"/>
              <a:gd name="connsiteY11" fmla="*/ 673390 h 1497687"/>
              <a:gd name="connsiteX12" fmla="*/ 5398266 w 11292291"/>
              <a:gd name="connsiteY12" fmla="*/ 1300860 h 1497687"/>
              <a:gd name="connsiteX13" fmla="*/ 2566932 w 11292291"/>
              <a:gd name="connsiteY13" fmla="*/ 1306123 h 1497687"/>
              <a:gd name="connsiteX14" fmla="*/ 2181341 w 11292291"/>
              <a:gd name="connsiteY14" fmla="*/ 663321 h 1497687"/>
              <a:gd name="connsiteX15" fmla="*/ 11018 w 11292291"/>
              <a:gd name="connsiteY15" fmla="*/ 663321 h 1497687"/>
              <a:gd name="connsiteX16" fmla="*/ 0 w 11292291"/>
              <a:gd name="connsiteY16" fmla="*/ 9578 h 1497687"/>
              <a:gd name="connsiteX0" fmla="*/ 0 w 11468561"/>
              <a:gd name="connsiteY0" fmla="*/ 9578 h 1497687"/>
              <a:gd name="connsiteX1" fmla="*/ 2291510 w 11468561"/>
              <a:gd name="connsiteY1" fmla="*/ 0 h 1497687"/>
              <a:gd name="connsiteX2" fmla="*/ 2710151 w 11468561"/>
              <a:gd name="connsiteY2" fmla="*/ 894221 h 1497687"/>
              <a:gd name="connsiteX3" fmla="*/ 5233013 w 11468561"/>
              <a:gd name="connsiteY3" fmla="*/ 886083 h 1497687"/>
              <a:gd name="connsiteX4" fmla="*/ 5618604 w 11468561"/>
              <a:gd name="connsiteY4" fmla="*/ 8140 h 1497687"/>
              <a:gd name="connsiteX5" fmla="*/ 8185534 w 11468561"/>
              <a:gd name="connsiteY5" fmla="*/ 1 h 1497687"/>
              <a:gd name="connsiteX6" fmla="*/ 8659259 w 11468561"/>
              <a:gd name="connsiteY6" fmla="*/ 890397 h 1497687"/>
              <a:gd name="connsiteX7" fmla="*/ 11281274 w 11468561"/>
              <a:gd name="connsiteY7" fmla="*/ 890397 h 1497687"/>
              <a:gd name="connsiteX8" fmla="*/ 11468561 w 11468561"/>
              <a:gd name="connsiteY8" fmla="*/ 1497687 h 1497687"/>
              <a:gd name="connsiteX9" fmla="*/ 8736377 w 11468561"/>
              <a:gd name="connsiteY9" fmla="*/ 1497687 h 1497687"/>
              <a:gd name="connsiteX10" fmla="*/ 8262651 w 11468561"/>
              <a:gd name="connsiteY10" fmla="*/ 666690 h 1497687"/>
              <a:gd name="connsiteX11" fmla="*/ 5673688 w 11468561"/>
              <a:gd name="connsiteY11" fmla="*/ 673390 h 1497687"/>
              <a:gd name="connsiteX12" fmla="*/ 5398266 w 11468561"/>
              <a:gd name="connsiteY12" fmla="*/ 1300860 h 1497687"/>
              <a:gd name="connsiteX13" fmla="*/ 2566932 w 11468561"/>
              <a:gd name="connsiteY13" fmla="*/ 1306123 h 1497687"/>
              <a:gd name="connsiteX14" fmla="*/ 2181341 w 11468561"/>
              <a:gd name="connsiteY14" fmla="*/ 663321 h 1497687"/>
              <a:gd name="connsiteX15" fmla="*/ 11018 w 11468561"/>
              <a:gd name="connsiteY15" fmla="*/ 663321 h 1497687"/>
              <a:gd name="connsiteX16" fmla="*/ 0 w 11468561"/>
              <a:gd name="connsiteY16" fmla="*/ 9578 h 1497687"/>
              <a:gd name="connsiteX0" fmla="*/ 0 w 11468561"/>
              <a:gd name="connsiteY0" fmla="*/ 9578 h 1497687"/>
              <a:gd name="connsiteX1" fmla="*/ 2291510 w 11468561"/>
              <a:gd name="connsiteY1" fmla="*/ 0 h 1497687"/>
              <a:gd name="connsiteX2" fmla="*/ 2710151 w 11468561"/>
              <a:gd name="connsiteY2" fmla="*/ 894221 h 1497687"/>
              <a:gd name="connsiteX3" fmla="*/ 5233013 w 11468561"/>
              <a:gd name="connsiteY3" fmla="*/ 886083 h 1497687"/>
              <a:gd name="connsiteX4" fmla="*/ 5618604 w 11468561"/>
              <a:gd name="connsiteY4" fmla="*/ 8140 h 1497687"/>
              <a:gd name="connsiteX5" fmla="*/ 8185534 w 11468561"/>
              <a:gd name="connsiteY5" fmla="*/ 1 h 1497687"/>
              <a:gd name="connsiteX6" fmla="*/ 8659259 w 11468561"/>
              <a:gd name="connsiteY6" fmla="*/ 890397 h 1497687"/>
              <a:gd name="connsiteX7" fmla="*/ 11457544 w 11468561"/>
              <a:gd name="connsiteY7" fmla="*/ 899975 h 1497687"/>
              <a:gd name="connsiteX8" fmla="*/ 11468561 w 11468561"/>
              <a:gd name="connsiteY8" fmla="*/ 1497687 h 1497687"/>
              <a:gd name="connsiteX9" fmla="*/ 8736377 w 11468561"/>
              <a:gd name="connsiteY9" fmla="*/ 1497687 h 1497687"/>
              <a:gd name="connsiteX10" fmla="*/ 8262651 w 11468561"/>
              <a:gd name="connsiteY10" fmla="*/ 666690 h 1497687"/>
              <a:gd name="connsiteX11" fmla="*/ 5673688 w 11468561"/>
              <a:gd name="connsiteY11" fmla="*/ 673390 h 1497687"/>
              <a:gd name="connsiteX12" fmla="*/ 5398266 w 11468561"/>
              <a:gd name="connsiteY12" fmla="*/ 1300860 h 1497687"/>
              <a:gd name="connsiteX13" fmla="*/ 2566932 w 11468561"/>
              <a:gd name="connsiteY13" fmla="*/ 1306123 h 1497687"/>
              <a:gd name="connsiteX14" fmla="*/ 2181341 w 11468561"/>
              <a:gd name="connsiteY14" fmla="*/ 663321 h 1497687"/>
              <a:gd name="connsiteX15" fmla="*/ 11018 w 11468561"/>
              <a:gd name="connsiteY15" fmla="*/ 663321 h 1497687"/>
              <a:gd name="connsiteX16" fmla="*/ 0 w 11468561"/>
              <a:gd name="connsiteY16" fmla="*/ 9578 h 149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8561" h="1497687">
                <a:moveTo>
                  <a:pt x="0" y="9578"/>
                </a:moveTo>
                <a:lnTo>
                  <a:pt x="2291510" y="0"/>
                </a:lnTo>
                <a:lnTo>
                  <a:pt x="2710151" y="894221"/>
                </a:lnTo>
                <a:lnTo>
                  <a:pt x="5233013" y="886083"/>
                </a:lnTo>
                <a:lnTo>
                  <a:pt x="5618604" y="8140"/>
                </a:lnTo>
                <a:lnTo>
                  <a:pt x="8185534" y="1"/>
                </a:lnTo>
                <a:lnTo>
                  <a:pt x="8659259" y="890397"/>
                </a:lnTo>
                <a:lnTo>
                  <a:pt x="11457544" y="899975"/>
                </a:lnTo>
                <a:lnTo>
                  <a:pt x="11468561" y="1497687"/>
                </a:lnTo>
                <a:lnTo>
                  <a:pt x="8736377" y="1497687"/>
                </a:lnTo>
                <a:lnTo>
                  <a:pt x="8262651" y="666690"/>
                </a:lnTo>
                <a:lnTo>
                  <a:pt x="5673688" y="673390"/>
                </a:lnTo>
                <a:lnTo>
                  <a:pt x="5398266" y="1300860"/>
                </a:lnTo>
                <a:lnTo>
                  <a:pt x="2566932" y="1306123"/>
                </a:lnTo>
                <a:lnTo>
                  <a:pt x="2181341" y="663321"/>
                </a:lnTo>
                <a:lnTo>
                  <a:pt x="11018" y="663321"/>
                </a:lnTo>
                <a:cubicBezTo>
                  <a:pt x="11018" y="528418"/>
                  <a:pt x="0" y="144481"/>
                  <a:pt x="0" y="9578"/>
                </a:cubicBezTo>
                <a:close/>
              </a:path>
            </a:pathLst>
          </a:custGeom>
          <a:solidFill>
            <a:srgbClr val="F3F0F9">
              <a:alpha val="69804"/>
            </a:srgb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9">
            <a:extLst>
              <a:ext uri="{FF2B5EF4-FFF2-40B4-BE49-F238E27FC236}">
                <a16:creationId xmlns:a16="http://schemas.microsoft.com/office/drawing/2014/main" id="{8EE436F5-B41C-BF86-AEC8-DF1A8B8B31BF}"/>
              </a:ext>
            </a:extLst>
          </p:cNvPr>
          <p:cNvSpPr>
            <a:spLocks noGrp="1"/>
          </p:cNvSpPr>
          <p:nvPr>
            <p:ph type="title"/>
          </p:nvPr>
        </p:nvSpPr>
        <p:spPr/>
        <p:txBody>
          <a:bodyPr/>
          <a:lstStyle/>
          <a:p>
            <a:r>
              <a:rPr lang="en-US"/>
              <a:t>Events options today</a:t>
            </a:r>
          </a:p>
        </p:txBody>
      </p:sp>
      <p:sp>
        <p:nvSpPr>
          <p:cNvPr id="2" name="Text Placeholder 1">
            <a:extLst>
              <a:ext uri="{FF2B5EF4-FFF2-40B4-BE49-F238E27FC236}">
                <a16:creationId xmlns:a16="http://schemas.microsoft.com/office/drawing/2014/main" id="{7C1B2957-7E3C-582A-80F8-DE35FB64865B}"/>
              </a:ext>
            </a:extLst>
          </p:cNvPr>
          <p:cNvSpPr>
            <a:spLocks noGrp="1"/>
          </p:cNvSpPr>
          <p:nvPr>
            <p:ph type="body" sz="quarter" idx="51"/>
          </p:nvPr>
        </p:nvSpPr>
        <p:spPr/>
        <p:txBody>
          <a:bodyPr/>
          <a:lstStyle/>
          <a:p>
            <a:endParaRPr lang="en-US"/>
          </a:p>
        </p:txBody>
      </p:sp>
      <p:sp>
        <p:nvSpPr>
          <p:cNvPr id="3" name="TextBox 2">
            <a:extLst>
              <a:ext uri="{FF2B5EF4-FFF2-40B4-BE49-F238E27FC236}">
                <a16:creationId xmlns:a16="http://schemas.microsoft.com/office/drawing/2014/main" id="{BA7E90D5-46BF-B157-6436-33FB7656F2DE}"/>
              </a:ext>
            </a:extLst>
          </p:cNvPr>
          <p:cNvSpPr txBox="1"/>
          <p:nvPr/>
        </p:nvSpPr>
        <p:spPr>
          <a:xfrm>
            <a:off x="561797" y="2645229"/>
            <a:ext cx="2134623" cy="523220"/>
          </a:xfrm>
          <a:prstGeom prst="rect">
            <a:avLst/>
          </a:prstGeom>
          <a:noFill/>
        </p:spPr>
        <p:txBody>
          <a:bodyPr wrap="none" lIns="0" tIns="0" rIns="0" bIns="0" rtlCol="0">
            <a:spAutoFit/>
          </a:bodyPr>
          <a:lstStyle/>
          <a:p>
            <a:pPr algn="l"/>
            <a:r>
              <a:rPr lang="en-US" sz="2000"/>
              <a:t>Broadcast </a:t>
            </a:r>
            <a:br>
              <a:rPr lang="en-US" sz="2000"/>
            </a:br>
            <a:r>
              <a:rPr lang="en-US" sz="1400"/>
              <a:t>Producer manages content</a:t>
            </a:r>
            <a:endParaRPr lang="en-US" sz="2000"/>
          </a:p>
        </p:txBody>
      </p:sp>
      <p:sp>
        <p:nvSpPr>
          <p:cNvPr id="4" name="TextBox 3">
            <a:extLst>
              <a:ext uri="{FF2B5EF4-FFF2-40B4-BE49-F238E27FC236}">
                <a16:creationId xmlns:a16="http://schemas.microsoft.com/office/drawing/2014/main" id="{180874BA-1F70-8F8F-0FB0-CCE7B7B6F658}"/>
              </a:ext>
            </a:extLst>
          </p:cNvPr>
          <p:cNvSpPr txBox="1"/>
          <p:nvPr/>
        </p:nvSpPr>
        <p:spPr>
          <a:xfrm>
            <a:off x="561797" y="3592286"/>
            <a:ext cx="1675395" cy="523220"/>
          </a:xfrm>
          <a:prstGeom prst="rect">
            <a:avLst/>
          </a:prstGeom>
          <a:noFill/>
        </p:spPr>
        <p:txBody>
          <a:bodyPr wrap="none" lIns="0" tIns="0" rIns="0" bIns="0" rtlCol="0">
            <a:spAutoFit/>
          </a:bodyPr>
          <a:lstStyle/>
          <a:p>
            <a:pPr algn="l"/>
            <a:r>
              <a:rPr lang="en-US" sz="2000"/>
              <a:t>Meeting</a:t>
            </a:r>
            <a:br>
              <a:rPr lang="en-US" sz="2000"/>
            </a:br>
            <a:r>
              <a:rPr lang="en-US" sz="1400"/>
              <a:t>Attendees can share*</a:t>
            </a:r>
            <a:endParaRPr lang="en-US" sz="2000"/>
          </a:p>
        </p:txBody>
      </p:sp>
      <p:sp>
        <p:nvSpPr>
          <p:cNvPr id="11" name="TextBox 10">
            <a:extLst>
              <a:ext uri="{FF2B5EF4-FFF2-40B4-BE49-F238E27FC236}">
                <a16:creationId xmlns:a16="http://schemas.microsoft.com/office/drawing/2014/main" id="{E6686337-C31C-0D49-C9BB-242661CBCD3B}"/>
              </a:ext>
            </a:extLst>
          </p:cNvPr>
          <p:cNvSpPr txBox="1"/>
          <p:nvPr/>
        </p:nvSpPr>
        <p:spPr>
          <a:xfrm>
            <a:off x="3250174" y="1935693"/>
            <a:ext cx="1857881" cy="307777"/>
          </a:xfrm>
          <a:prstGeom prst="rect">
            <a:avLst/>
          </a:prstGeom>
          <a:noFill/>
        </p:spPr>
        <p:txBody>
          <a:bodyPr wrap="none" lIns="0" tIns="0" rIns="0" bIns="0" rtlCol="0">
            <a:spAutoFit/>
          </a:bodyPr>
          <a:lstStyle/>
          <a:p>
            <a:pPr algn="l"/>
            <a:r>
              <a:rPr lang="en-US" sz="2000"/>
              <a:t>Q&amp;A experience</a:t>
            </a:r>
          </a:p>
        </p:txBody>
      </p:sp>
      <p:sp>
        <p:nvSpPr>
          <p:cNvPr id="14" name="TextBox 13">
            <a:extLst>
              <a:ext uri="{FF2B5EF4-FFF2-40B4-BE49-F238E27FC236}">
                <a16:creationId xmlns:a16="http://schemas.microsoft.com/office/drawing/2014/main" id="{ECA4C4F9-5C47-6F13-C726-E616DB2B11C5}"/>
              </a:ext>
            </a:extLst>
          </p:cNvPr>
          <p:cNvSpPr txBox="1"/>
          <p:nvPr/>
        </p:nvSpPr>
        <p:spPr>
          <a:xfrm>
            <a:off x="3250174" y="2645229"/>
            <a:ext cx="2063257" cy="523220"/>
          </a:xfrm>
          <a:prstGeom prst="rect">
            <a:avLst/>
          </a:prstGeom>
          <a:noFill/>
        </p:spPr>
        <p:txBody>
          <a:bodyPr wrap="none" lIns="0" tIns="0" rIns="0" bIns="0" rtlCol="0">
            <a:spAutoFit/>
          </a:bodyPr>
          <a:lstStyle/>
          <a:p>
            <a:pPr algn="l"/>
            <a:r>
              <a:rPr lang="en-US" sz="2000"/>
              <a:t>Simple </a:t>
            </a:r>
            <a:br>
              <a:rPr lang="en-US" sz="2000"/>
            </a:br>
            <a:r>
              <a:rPr lang="en-US" sz="1400"/>
              <a:t>Open conversation / Q&amp;A</a:t>
            </a:r>
            <a:endParaRPr lang="en-US" sz="2000"/>
          </a:p>
        </p:txBody>
      </p:sp>
      <p:sp>
        <p:nvSpPr>
          <p:cNvPr id="15" name="TextBox 14">
            <a:extLst>
              <a:ext uri="{FF2B5EF4-FFF2-40B4-BE49-F238E27FC236}">
                <a16:creationId xmlns:a16="http://schemas.microsoft.com/office/drawing/2014/main" id="{7DAEB3E1-C595-72E3-8314-AC358664FBF1}"/>
              </a:ext>
            </a:extLst>
          </p:cNvPr>
          <p:cNvSpPr txBox="1"/>
          <p:nvPr/>
        </p:nvSpPr>
        <p:spPr>
          <a:xfrm>
            <a:off x="6124660" y="1935693"/>
            <a:ext cx="581891" cy="307777"/>
          </a:xfrm>
          <a:prstGeom prst="rect">
            <a:avLst/>
          </a:prstGeom>
          <a:noFill/>
        </p:spPr>
        <p:txBody>
          <a:bodyPr wrap="none" lIns="0" tIns="0" rIns="0" bIns="0" rtlCol="0">
            <a:spAutoFit/>
          </a:bodyPr>
          <a:lstStyle/>
          <a:p>
            <a:pPr algn="l"/>
            <a:r>
              <a:rPr lang="en-US" sz="2000"/>
              <a:t>Scale</a:t>
            </a:r>
          </a:p>
        </p:txBody>
      </p:sp>
      <p:sp>
        <p:nvSpPr>
          <p:cNvPr id="16" name="TextBox 15">
            <a:extLst>
              <a:ext uri="{FF2B5EF4-FFF2-40B4-BE49-F238E27FC236}">
                <a16:creationId xmlns:a16="http://schemas.microsoft.com/office/drawing/2014/main" id="{30A4C7AE-47F0-193F-BA27-A086A9D74F84}"/>
              </a:ext>
            </a:extLst>
          </p:cNvPr>
          <p:cNvSpPr txBox="1"/>
          <p:nvPr/>
        </p:nvSpPr>
        <p:spPr>
          <a:xfrm>
            <a:off x="6124660" y="3691669"/>
            <a:ext cx="1310872" cy="307777"/>
          </a:xfrm>
          <a:prstGeom prst="rect">
            <a:avLst/>
          </a:prstGeom>
          <a:noFill/>
        </p:spPr>
        <p:txBody>
          <a:bodyPr wrap="none" lIns="0" tIns="0" rIns="0" bIns="0" rtlCol="0">
            <a:spAutoFit/>
          </a:bodyPr>
          <a:lstStyle/>
          <a:p>
            <a:pPr algn="l"/>
            <a:r>
              <a:rPr lang="en-US" sz="2000"/>
              <a:t>Up to 1,000</a:t>
            </a:r>
          </a:p>
        </p:txBody>
      </p:sp>
      <p:sp>
        <p:nvSpPr>
          <p:cNvPr id="17" name="TextBox 16">
            <a:extLst>
              <a:ext uri="{FF2B5EF4-FFF2-40B4-BE49-F238E27FC236}">
                <a16:creationId xmlns:a16="http://schemas.microsoft.com/office/drawing/2014/main" id="{876978A4-2BCC-5615-9B91-37A37C820960}"/>
              </a:ext>
            </a:extLst>
          </p:cNvPr>
          <p:cNvSpPr txBox="1"/>
          <p:nvPr/>
        </p:nvSpPr>
        <p:spPr>
          <a:xfrm>
            <a:off x="6124660" y="2645229"/>
            <a:ext cx="2753574" cy="738664"/>
          </a:xfrm>
          <a:prstGeom prst="rect">
            <a:avLst/>
          </a:prstGeom>
          <a:noFill/>
        </p:spPr>
        <p:txBody>
          <a:bodyPr wrap="none" lIns="0" tIns="0" rIns="0" bIns="0" rtlCol="0">
            <a:spAutoFit/>
          </a:bodyPr>
          <a:lstStyle/>
          <a:p>
            <a:pPr algn="l"/>
            <a:r>
              <a:rPr lang="en-US" sz="2000"/>
              <a:t>Up to 10,000 or 20,000* </a:t>
            </a:r>
            <a:br>
              <a:rPr lang="en-US" sz="2000"/>
            </a:br>
            <a:r>
              <a:rPr lang="en-US" sz="1400"/>
              <a:t>concurrent “live” attendees</a:t>
            </a:r>
            <a:br>
              <a:rPr lang="en-US" sz="1400"/>
            </a:br>
            <a:r>
              <a:rPr lang="en-US" sz="1400"/>
              <a:t>unlimited recording on-demand</a:t>
            </a:r>
            <a:endParaRPr lang="en-US" sz="2000"/>
          </a:p>
        </p:txBody>
      </p:sp>
      <p:sp>
        <p:nvSpPr>
          <p:cNvPr id="18" name="TextBox 17">
            <a:extLst>
              <a:ext uri="{FF2B5EF4-FFF2-40B4-BE49-F238E27FC236}">
                <a16:creationId xmlns:a16="http://schemas.microsoft.com/office/drawing/2014/main" id="{652E740C-AAE9-B2D2-71E6-200774832923}"/>
              </a:ext>
            </a:extLst>
          </p:cNvPr>
          <p:cNvSpPr txBox="1"/>
          <p:nvPr/>
        </p:nvSpPr>
        <p:spPr>
          <a:xfrm>
            <a:off x="9227798" y="1935693"/>
            <a:ext cx="1720856" cy="307777"/>
          </a:xfrm>
          <a:prstGeom prst="rect">
            <a:avLst/>
          </a:prstGeom>
          <a:noFill/>
        </p:spPr>
        <p:txBody>
          <a:bodyPr wrap="none" lIns="0" tIns="0" rIns="0" bIns="0" rtlCol="0">
            <a:spAutoFit/>
          </a:bodyPr>
          <a:lstStyle/>
          <a:p>
            <a:pPr algn="l"/>
            <a:r>
              <a:rPr lang="en-US" sz="2000"/>
              <a:t>Available today</a:t>
            </a:r>
          </a:p>
        </p:txBody>
      </p:sp>
      <p:sp>
        <p:nvSpPr>
          <p:cNvPr id="34" name="TextBox 33">
            <a:extLst>
              <a:ext uri="{FF2B5EF4-FFF2-40B4-BE49-F238E27FC236}">
                <a16:creationId xmlns:a16="http://schemas.microsoft.com/office/drawing/2014/main" id="{86EFB3EC-AC03-AC5B-E984-696C4374299B}"/>
              </a:ext>
            </a:extLst>
          </p:cNvPr>
          <p:cNvSpPr txBox="1"/>
          <p:nvPr/>
        </p:nvSpPr>
        <p:spPr>
          <a:xfrm>
            <a:off x="9227798" y="2645229"/>
            <a:ext cx="2697213" cy="523220"/>
          </a:xfrm>
          <a:prstGeom prst="rect">
            <a:avLst/>
          </a:prstGeom>
          <a:noFill/>
        </p:spPr>
        <p:txBody>
          <a:bodyPr wrap="none" lIns="0" tIns="0" rIns="0" bIns="0" rtlCol="0">
            <a:spAutoFit/>
          </a:bodyPr>
          <a:lstStyle/>
          <a:p>
            <a:pPr algn="l"/>
            <a:r>
              <a:rPr lang="en-US" sz="2000"/>
              <a:t>Community </a:t>
            </a:r>
            <a:br>
              <a:rPr lang="en-US" sz="2000"/>
            </a:br>
            <a:r>
              <a:rPr lang="en-US" sz="1400"/>
              <a:t>live events for all M365 customers</a:t>
            </a:r>
            <a:endParaRPr lang="en-US" sz="2000"/>
          </a:p>
        </p:txBody>
      </p:sp>
      <p:sp>
        <p:nvSpPr>
          <p:cNvPr id="36" name="TextBox 35">
            <a:extLst>
              <a:ext uri="{FF2B5EF4-FFF2-40B4-BE49-F238E27FC236}">
                <a16:creationId xmlns:a16="http://schemas.microsoft.com/office/drawing/2014/main" id="{F26E8F68-2CCE-27A9-5855-DFF47F752EF3}"/>
              </a:ext>
            </a:extLst>
          </p:cNvPr>
          <p:cNvSpPr txBox="1"/>
          <p:nvPr/>
        </p:nvSpPr>
        <p:spPr>
          <a:xfrm>
            <a:off x="9227798" y="3592286"/>
            <a:ext cx="1817613" cy="738664"/>
          </a:xfrm>
          <a:prstGeom prst="rect">
            <a:avLst/>
          </a:prstGeom>
          <a:noFill/>
        </p:spPr>
        <p:txBody>
          <a:bodyPr wrap="none" lIns="0" tIns="0" rIns="0" bIns="0" rtlCol="0">
            <a:spAutoFit/>
          </a:bodyPr>
          <a:lstStyle/>
          <a:p>
            <a:pPr algn="l"/>
            <a:r>
              <a:rPr lang="en-US" sz="2000"/>
              <a:t>Standalone</a:t>
            </a:r>
            <a:br>
              <a:rPr lang="en-US" sz="2000"/>
            </a:br>
            <a:r>
              <a:rPr lang="en-US" sz="1400"/>
              <a:t>create in Teams</a:t>
            </a:r>
            <a:br>
              <a:rPr lang="en-US" sz="1400"/>
            </a:br>
            <a:r>
              <a:rPr lang="en-US" sz="1400"/>
              <a:t>for all M365 customers</a:t>
            </a:r>
            <a:endParaRPr lang="en-US" sz="2000"/>
          </a:p>
        </p:txBody>
      </p:sp>
      <p:sp>
        <p:nvSpPr>
          <p:cNvPr id="69" name="!!Q&amp;A Box">
            <a:extLst>
              <a:ext uri="{FF2B5EF4-FFF2-40B4-BE49-F238E27FC236}">
                <a16:creationId xmlns:a16="http://schemas.microsoft.com/office/drawing/2014/main" id="{439E596C-C99C-0725-EF93-4FF9AFA9E2AB}"/>
              </a:ext>
            </a:extLst>
          </p:cNvPr>
          <p:cNvSpPr/>
          <p:nvPr/>
        </p:nvSpPr>
        <p:spPr bwMode="auto">
          <a:xfrm>
            <a:off x="495759" y="3624549"/>
            <a:ext cx="11446526" cy="1443211"/>
          </a:xfrm>
          <a:custGeom>
            <a:avLst/>
            <a:gdLst>
              <a:gd name="connsiteX0" fmla="*/ 11017 w 11237205"/>
              <a:gd name="connsiteY0" fmla="*/ 484742 h 638978"/>
              <a:gd name="connsiteX1" fmla="*/ 2291508 w 11237205"/>
              <a:gd name="connsiteY1" fmla="*/ 484742 h 638978"/>
              <a:gd name="connsiteX2" fmla="*/ 2721166 w 11237205"/>
              <a:gd name="connsiteY2" fmla="*/ 0 h 638978"/>
              <a:gd name="connsiteX3" fmla="*/ 5387248 w 11237205"/>
              <a:gd name="connsiteY3" fmla="*/ 11017 h 638978"/>
              <a:gd name="connsiteX4" fmla="*/ 5673687 w 11237205"/>
              <a:gd name="connsiteY4" fmla="*/ 385591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11017 w 1123720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06737 w 11270255"/>
              <a:gd name="connsiteY4" fmla="*/ 385591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06737 w 11270255"/>
              <a:gd name="connsiteY4" fmla="*/ 473726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70255"/>
              <a:gd name="connsiteY0" fmla="*/ 484742 h 638978"/>
              <a:gd name="connsiteX1" fmla="*/ 2324558 w 11270255"/>
              <a:gd name="connsiteY1" fmla="*/ 484742 h 638978"/>
              <a:gd name="connsiteX2" fmla="*/ 2754216 w 11270255"/>
              <a:gd name="connsiteY2" fmla="*/ 0 h 638978"/>
              <a:gd name="connsiteX3" fmla="*/ 5420298 w 11270255"/>
              <a:gd name="connsiteY3" fmla="*/ 11017 h 638978"/>
              <a:gd name="connsiteX4" fmla="*/ 5728771 w 11270255"/>
              <a:gd name="connsiteY4" fmla="*/ 462709 h 638978"/>
              <a:gd name="connsiteX5" fmla="*/ 11270255 w 11270255"/>
              <a:gd name="connsiteY5" fmla="*/ 462709 h 638978"/>
              <a:gd name="connsiteX6" fmla="*/ 11270255 w 11270255"/>
              <a:gd name="connsiteY6" fmla="*/ 616945 h 638978"/>
              <a:gd name="connsiteX7" fmla="*/ 5541484 w 11270255"/>
              <a:gd name="connsiteY7" fmla="*/ 616945 h 638978"/>
              <a:gd name="connsiteX8" fmla="*/ 5321146 w 11270255"/>
              <a:gd name="connsiteY8" fmla="*/ 209321 h 638978"/>
              <a:gd name="connsiteX9" fmla="*/ 2831334 w 11270255"/>
              <a:gd name="connsiteY9" fmla="*/ 209321 h 638978"/>
              <a:gd name="connsiteX10" fmla="*/ 2401677 w 11270255"/>
              <a:gd name="connsiteY10" fmla="*/ 638978 h 638978"/>
              <a:gd name="connsiteX11" fmla="*/ 33050 w 11270255"/>
              <a:gd name="connsiteY11" fmla="*/ 638978 h 638978"/>
              <a:gd name="connsiteX12" fmla="*/ 0 w 11270255"/>
              <a:gd name="connsiteY12" fmla="*/ 484742 h 638978"/>
              <a:gd name="connsiteX0" fmla="*/ 0 w 11237205"/>
              <a:gd name="connsiteY0" fmla="*/ 396608 h 638978"/>
              <a:gd name="connsiteX1" fmla="*/ 2291508 w 11237205"/>
              <a:gd name="connsiteY1" fmla="*/ 484742 h 638978"/>
              <a:gd name="connsiteX2" fmla="*/ 2721166 w 11237205"/>
              <a:gd name="connsiteY2" fmla="*/ 0 h 638978"/>
              <a:gd name="connsiteX3" fmla="*/ 5387248 w 11237205"/>
              <a:gd name="connsiteY3" fmla="*/ 11017 h 638978"/>
              <a:gd name="connsiteX4" fmla="*/ 5695721 w 11237205"/>
              <a:gd name="connsiteY4" fmla="*/ 462709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0 w 11237205"/>
              <a:gd name="connsiteY12" fmla="*/ 396608 h 638978"/>
              <a:gd name="connsiteX0" fmla="*/ 0 w 11237205"/>
              <a:gd name="connsiteY0" fmla="*/ 396608 h 638978"/>
              <a:gd name="connsiteX1" fmla="*/ 2291508 w 11237205"/>
              <a:gd name="connsiteY1" fmla="*/ 396607 h 638978"/>
              <a:gd name="connsiteX2" fmla="*/ 2721166 w 11237205"/>
              <a:gd name="connsiteY2" fmla="*/ 0 h 638978"/>
              <a:gd name="connsiteX3" fmla="*/ 5387248 w 11237205"/>
              <a:gd name="connsiteY3" fmla="*/ 11017 h 638978"/>
              <a:gd name="connsiteX4" fmla="*/ 5695721 w 11237205"/>
              <a:gd name="connsiteY4" fmla="*/ 462709 h 638978"/>
              <a:gd name="connsiteX5" fmla="*/ 11237205 w 11237205"/>
              <a:gd name="connsiteY5" fmla="*/ 462709 h 638978"/>
              <a:gd name="connsiteX6" fmla="*/ 11237205 w 11237205"/>
              <a:gd name="connsiteY6" fmla="*/ 616945 h 638978"/>
              <a:gd name="connsiteX7" fmla="*/ 5508434 w 11237205"/>
              <a:gd name="connsiteY7" fmla="*/ 616945 h 638978"/>
              <a:gd name="connsiteX8" fmla="*/ 5288096 w 11237205"/>
              <a:gd name="connsiteY8" fmla="*/ 209321 h 638978"/>
              <a:gd name="connsiteX9" fmla="*/ 2798284 w 11237205"/>
              <a:gd name="connsiteY9" fmla="*/ 209321 h 638978"/>
              <a:gd name="connsiteX10" fmla="*/ 2368627 w 11237205"/>
              <a:gd name="connsiteY10" fmla="*/ 638978 h 638978"/>
              <a:gd name="connsiteX11" fmla="*/ 0 w 11237205"/>
              <a:gd name="connsiteY11" fmla="*/ 638978 h 638978"/>
              <a:gd name="connsiteX12" fmla="*/ 0 w 11237205"/>
              <a:gd name="connsiteY12" fmla="*/ 396608 h 638978"/>
              <a:gd name="connsiteX0" fmla="*/ 0 w 11237205"/>
              <a:gd name="connsiteY0" fmla="*/ 914401 h 1156771"/>
              <a:gd name="connsiteX1" fmla="*/ 2291508 w 11237205"/>
              <a:gd name="connsiteY1" fmla="*/ 914400 h 1156771"/>
              <a:gd name="connsiteX2" fmla="*/ 2677099 w 11237205"/>
              <a:gd name="connsiteY2" fmla="*/ 0 h 1156771"/>
              <a:gd name="connsiteX3" fmla="*/ 5387248 w 11237205"/>
              <a:gd name="connsiteY3" fmla="*/ 528810 h 1156771"/>
              <a:gd name="connsiteX4" fmla="*/ 5695721 w 11237205"/>
              <a:gd name="connsiteY4" fmla="*/ 980502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95721 w 11237205"/>
              <a:gd name="connsiteY4" fmla="*/ 980502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40637 w 11237205"/>
              <a:gd name="connsiteY4" fmla="*/ 892367 h 1156771"/>
              <a:gd name="connsiteX5" fmla="*/ 11237205 w 11237205"/>
              <a:gd name="connsiteY5" fmla="*/ 980502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156771"/>
              <a:gd name="connsiteX1" fmla="*/ 2291508 w 11237205"/>
              <a:gd name="connsiteY1" fmla="*/ 914400 h 1156771"/>
              <a:gd name="connsiteX2" fmla="*/ 2677099 w 11237205"/>
              <a:gd name="connsiteY2" fmla="*/ 0 h 1156771"/>
              <a:gd name="connsiteX3" fmla="*/ 5177927 w 11237205"/>
              <a:gd name="connsiteY3" fmla="*/ 11018 h 1156771"/>
              <a:gd name="connsiteX4" fmla="*/ 5640637 w 11237205"/>
              <a:gd name="connsiteY4" fmla="*/ 892367 h 1156771"/>
              <a:gd name="connsiteX5" fmla="*/ 11226188 w 11237205"/>
              <a:gd name="connsiteY5" fmla="*/ 892367 h 1156771"/>
              <a:gd name="connsiteX6" fmla="*/ 11237205 w 11237205"/>
              <a:gd name="connsiteY6" fmla="*/ 1134738 h 1156771"/>
              <a:gd name="connsiteX7" fmla="*/ 5508434 w 11237205"/>
              <a:gd name="connsiteY7" fmla="*/ 1134738 h 1156771"/>
              <a:gd name="connsiteX8" fmla="*/ 5288096 w 11237205"/>
              <a:gd name="connsiteY8" fmla="*/ 727114 h 1156771"/>
              <a:gd name="connsiteX9" fmla="*/ 2798284 w 11237205"/>
              <a:gd name="connsiteY9" fmla="*/ 727114 h 1156771"/>
              <a:gd name="connsiteX10" fmla="*/ 2368627 w 11237205"/>
              <a:gd name="connsiteY10" fmla="*/ 1156771 h 1156771"/>
              <a:gd name="connsiteX11" fmla="*/ 0 w 11237205"/>
              <a:gd name="connsiteY11" fmla="*/ 1156771 h 1156771"/>
              <a:gd name="connsiteX12" fmla="*/ 0 w 11237205"/>
              <a:gd name="connsiteY12" fmla="*/ 914401 h 1156771"/>
              <a:gd name="connsiteX0" fmla="*/ 0 w 11237205"/>
              <a:gd name="connsiteY0" fmla="*/ 914401 h 1410160"/>
              <a:gd name="connsiteX1" fmla="*/ 2291508 w 11237205"/>
              <a:gd name="connsiteY1" fmla="*/ 914400 h 1410160"/>
              <a:gd name="connsiteX2" fmla="*/ 2677099 w 11237205"/>
              <a:gd name="connsiteY2" fmla="*/ 0 h 1410160"/>
              <a:gd name="connsiteX3" fmla="*/ 5177927 w 11237205"/>
              <a:gd name="connsiteY3" fmla="*/ 11018 h 1410160"/>
              <a:gd name="connsiteX4" fmla="*/ 5640637 w 11237205"/>
              <a:gd name="connsiteY4" fmla="*/ 892367 h 1410160"/>
              <a:gd name="connsiteX5" fmla="*/ 11226188 w 11237205"/>
              <a:gd name="connsiteY5" fmla="*/ 892367 h 1410160"/>
              <a:gd name="connsiteX6" fmla="*/ 11237205 w 11237205"/>
              <a:gd name="connsiteY6" fmla="*/ 1134738 h 1410160"/>
              <a:gd name="connsiteX7" fmla="*/ 5640636 w 11237205"/>
              <a:gd name="connsiteY7" fmla="*/ 1410160 h 1410160"/>
              <a:gd name="connsiteX8" fmla="*/ 5288096 w 11237205"/>
              <a:gd name="connsiteY8" fmla="*/ 727114 h 1410160"/>
              <a:gd name="connsiteX9" fmla="*/ 2798284 w 11237205"/>
              <a:gd name="connsiteY9" fmla="*/ 727114 h 1410160"/>
              <a:gd name="connsiteX10" fmla="*/ 2368627 w 11237205"/>
              <a:gd name="connsiteY10" fmla="*/ 1156771 h 1410160"/>
              <a:gd name="connsiteX11" fmla="*/ 0 w 11237205"/>
              <a:gd name="connsiteY11" fmla="*/ 1156771 h 1410160"/>
              <a:gd name="connsiteX12" fmla="*/ 0 w 11237205"/>
              <a:gd name="connsiteY12" fmla="*/ 914401 h 1410160"/>
              <a:gd name="connsiteX0" fmla="*/ 0 w 11259239"/>
              <a:gd name="connsiteY0" fmla="*/ 914401 h 1465244"/>
              <a:gd name="connsiteX1" fmla="*/ 2291508 w 11259239"/>
              <a:gd name="connsiteY1" fmla="*/ 914400 h 1465244"/>
              <a:gd name="connsiteX2" fmla="*/ 2677099 w 11259239"/>
              <a:gd name="connsiteY2" fmla="*/ 0 h 1465244"/>
              <a:gd name="connsiteX3" fmla="*/ 5177927 w 11259239"/>
              <a:gd name="connsiteY3" fmla="*/ 11018 h 1465244"/>
              <a:gd name="connsiteX4" fmla="*/ 5640637 w 11259239"/>
              <a:gd name="connsiteY4" fmla="*/ 892367 h 1465244"/>
              <a:gd name="connsiteX5" fmla="*/ 11226188 w 11259239"/>
              <a:gd name="connsiteY5" fmla="*/ 892367 h 1465244"/>
              <a:gd name="connsiteX6" fmla="*/ 11259239 w 11259239"/>
              <a:gd name="connsiteY6" fmla="*/ 1465244 h 1465244"/>
              <a:gd name="connsiteX7" fmla="*/ 5640636 w 11259239"/>
              <a:gd name="connsiteY7" fmla="*/ 1410160 h 1465244"/>
              <a:gd name="connsiteX8" fmla="*/ 5288096 w 11259239"/>
              <a:gd name="connsiteY8" fmla="*/ 727114 h 1465244"/>
              <a:gd name="connsiteX9" fmla="*/ 2798284 w 11259239"/>
              <a:gd name="connsiteY9" fmla="*/ 727114 h 1465244"/>
              <a:gd name="connsiteX10" fmla="*/ 2368627 w 11259239"/>
              <a:gd name="connsiteY10" fmla="*/ 1156771 h 1465244"/>
              <a:gd name="connsiteX11" fmla="*/ 0 w 11259239"/>
              <a:gd name="connsiteY11" fmla="*/ 1156771 h 1465244"/>
              <a:gd name="connsiteX12" fmla="*/ 0 w 11259239"/>
              <a:gd name="connsiteY12" fmla="*/ 914401 h 1465244"/>
              <a:gd name="connsiteX0" fmla="*/ 0 w 11270256"/>
              <a:gd name="connsiteY0" fmla="*/ 914401 h 1432194"/>
              <a:gd name="connsiteX1" fmla="*/ 2291508 w 11270256"/>
              <a:gd name="connsiteY1" fmla="*/ 914400 h 1432194"/>
              <a:gd name="connsiteX2" fmla="*/ 2677099 w 11270256"/>
              <a:gd name="connsiteY2" fmla="*/ 0 h 1432194"/>
              <a:gd name="connsiteX3" fmla="*/ 5177927 w 11270256"/>
              <a:gd name="connsiteY3" fmla="*/ 11018 h 1432194"/>
              <a:gd name="connsiteX4" fmla="*/ 5640637 w 11270256"/>
              <a:gd name="connsiteY4" fmla="*/ 892367 h 1432194"/>
              <a:gd name="connsiteX5" fmla="*/ 11226188 w 11270256"/>
              <a:gd name="connsiteY5" fmla="*/ 892367 h 1432194"/>
              <a:gd name="connsiteX6" fmla="*/ 11270256 w 11270256"/>
              <a:gd name="connsiteY6" fmla="*/ 1432194 h 1432194"/>
              <a:gd name="connsiteX7" fmla="*/ 5640636 w 11270256"/>
              <a:gd name="connsiteY7" fmla="*/ 1410160 h 1432194"/>
              <a:gd name="connsiteX8" fmla="*/ 5288096 w 11270256"/>
              <a:gd name="connsiteY8" fmla="*/ 727114 h 1432194"/>
              <a:gd name="connsiteX9" fmla="*/ 2798284 w 11270256"/>
              <a:gd name="connsiteY9" fmla="*/ 727114 h 1432194"/>
              <a:gd name="connsiteX10" fmla="*/ 2368627 w 11270256"/>
              <a:gd name="connsiteY10" fmla="*/ 1156771 h 1432194"/>
              <a:gd name="connsiteX11" fmla="*/ 0 w 11270256"/>
              <a:gd name="connsiteY11" fmla="*/ 1156771 h 1432194"/>
              <a:gd name="connsiteX12" fmla="*/ 0 w 11270256"/>
              <a:gd name="connsiteY12" fmla="*/ 914401 h 1432194"/>
              <a:gd name="connsiteX0" fmla="*/ 0 w 11270256"/>
              <a:gd name="connsiteY0" fmla="*/ 914401 h 1443210"/>
              <a:gd name="connsiteX1" fmla="*/ 2291508 w 11270256"/>
              <a:gd name="connsiteY1" fmla="*/ 914400 h 1443210"/>
              <a:gd name="connsiteX2" fmla="*/ 2677099 w 11270256"/>
              <a:gd name="connsiteY2" fmla="*/ 0 h 1443210"/>
              <a:gd name="connsiteX3" fmla="*/ 5177927 w 11270256"/>
              <a:gd name="connsiteY3" fmla="*/ 11018 h 1443210"/>
              <a:gd name="connsiteX4" fmla="*/ 5640637 w 11270256"/>
              <a:gd name="connsiteY4" fmla="*/ 892367 h 1443210"/>
              <a:gd name="connsiteX5" fmla="*/ 11226188 w 11270256"/>
              <a:gd name="connsiteY5" fmla="*/ 892367 h 1443210"/>
              <a:gd name="connsiteX6" fmla="*/ 11270256 w 11270256"/>
              <a:gd name="connsiteY6" fmla="*/ 1432194 h 1443210"/>
              <a:gd name="connsiteX7" fmla="*/ 5706737 w 11270256"/>
              <a:gd name="connsiteY7" fmla="*/ 1443210 h 1443210"/>
              <a:gd name="connsiteX8" fmla="*/ 5288096 w 11270256"/>
              <a:gd name="connsiteY8" fmla="*/ 727114 h 1443210"/>
              <a:gd name="connsiteX9" fmla="*/ 2798284 w 11270256"/>
              <a:gd name="connsiteY9" fmla="*/ 727114 h 1443210"/>
              <a:gd name="connsiteX10" fmla="*/ 2368627 w 11270256"/>
              <a:gd name="connsiteY10" fmla="*/ 1156771 h 1443210"/>
              <a:gd name="connsiteX11" fmla="*/ 0 w 11270256"/>
              <a:gd name="connsiteY11" fmla="*/ 1156771 h 1443210"/>
              <a:gd name="connsiteX12" fmla="*/ 0 w 11270256"/>
              <a:gd name="connsiteY12" fmla="*/ 914401 h 1443210"/>
              <a:gd name="connsiteX0" fmla="*/ 0 w 11259239"/>
              <a:gd name="connsiteY0" fmla="*/ 914401 h 1443210"/>
              <a:gd name="connsiteX1" fmla="*/ 2291508 w 11259239"/>
              <a:gd name="connsiteY1" fmla="*/ 914400 h 1443210"/>
              <a:gd name="connsiteX2" fmla="*/ 2677099 w 11259239"/>
              <a:gd name="connsiteY2" fmla="*/ 0 h 1443210"/>
              <a:gd name="connsiteX3" fmla="*/ 5177927 w 11259239"/>
              <a:gd name="connsiteY3" fmla="*/ 11018 h 1443210"/>
              <a:gd name="connsiteX4" fmla="*/ 5640637 w 11259239"/>
              <a:gd name="connsiteY4" fmla="*/ 892367 h 1443210"/>
              <a:gd name="connsiteX5" fmla="*/ 11226188 w 11259239"/>
              <a:gd name="connsiteY5" fmla="*/ 892367 h 1443210"/>
              <a:gd name="connsiteX6" fmla="*/ 11259239 w 11259239"/>
              <a:gd name="connsiteY6" fmla="*/ 1432194 h 1443210"/>
              <a:gd name="connsiteX7" fmla="*/ 5706737 w 11259239"/>
              <a:gd name="connsiteY7" fmla="*/ 1443210 h 1443210"/>
              <a:gd name="connsiteX8" fmla="*/ 5288096 w 11259239"/>
              <a:gd name="connsiteY8" fmla="*/ 727114 h 1443210"/>
              <a:gd name="connsiteX9" fmla="*/ 2798284 w 11259239"/>
              <a:gd name="connsiteY9" fmla="*/ 727114 h 1443210"/>
              <a:gd name="connsiteX10" fmla="*/ 2368627 w 11259239"/>
              <a:gd name="connsiteY10" fmla="*/ 1156771 h 1443210"/>
              <a:gd name="connsiteX11" fmla="*/ 0 w 11259239"/>
              <a:gd name="connsiteY11" fmla="*/ 1156771 h 1443210"/>
              <a:gd name="connsiteX12" fmla="*/ 0 w 11259239"/>
              <a:gd name="connsiteY12" fmla="*/ 914401 h 1443210"/>
              <a:gd name="connsiteX0" fmla="*/ 0 w 11226188"/>
              <a:gd name="connsiteY0" fmla="*/ 914401 h 1443210"/>
              <a:gd name="connsiteX1" fmla="*/ 2291508 w 11226188"/>
              <a:gd name="connsiteY1" fmla="*/ 914400 h 1443210"/>
              <a:gd name="connsiteX2" fmla="*/ 2677099 w 11226188"/>
              <a:gd name="connsiteY2" fmla="*/ 0 h 1443210"/>
              <a:gd name="connsiteX3" fmla="*/ 5177927 w 11226188"/>
              <a:gd name="connsiteY3" fmla="*/ 11018 h 1443210"/>
              <a:gd name="connsiteX4" fmla="*/ 5640637 w 11226188"/>
              <a:gd name="connsiteY4" fmla="*/ 892367 h 1443210"/>
              <a:gd name="connsiteX5" fmla="*/ 11226188 w 11226188"/>
              <a:gd name="connsiteY5" fmla="*/ 892367 h 1443210"/>
              <a:gd name="connsiteX6" fmla="*/ 11215172 w 11226188"/>
              <a:gd name="connsiteY6" fmla="*/ 1432194 h 1443210"/>
              <a:gd name="connsiteX7" fmla="*/ 5706737 w 11226188"/>
              <a:gd name="connsiteY7" fmla="*/ 1443210 h 1443210"/>
              <a:gd name="connsiteX8" fmla="*/ 5288096 w 11226188"/>
              <a:gd name="connsiteY8" fmla="*/ 727114 h 1443210"/>
              <a:gd name="connsiteX9" fmla="*/ 2798284 w 11226188"/>
              <a:gd name="connsiteY9" fmla="*/ 727114 h 1443210"/>
              <a:gd name="connsiteX10" fmla="*/ 2368627 w 11226188"/>
              <a:gd name="connsiteY10" fmla="*/ 1156771 h 1443210"/>
              <a:gd name="connsiteX11" fmla="*/ 0 w 11226188"/>
              <a:gd name="connsiteY11" fmla="*/ 1156771 h 1443210"/>
              <a:gd name="connsiteX12" fmla="*/ 0 w 11226188"/>
              <a:gd name="connsiteY12" fmla="*/ 914401 h 1443210"/>
              <a:gd name="connsiteX0" fmla="*/ 0 w 11237206"/>
              <a:gd name="connsiteY0" fmla="*/ 914401 h 1443211"/>
              <a:gd name="connsiteX1" fmla="*/ 2291508 w 11237206"/>
              <a:gd name="connsiteY1" fmla="*/ 914400 h 1443211"/>
              <a:gd name="connsiteX2" fmla="*/ 2677099 w 11237206"/>
              <a:gd name="connsiteY2" fmla="*/ 0 h 1443211"/>
              <a:gd name="connsiteX3" fmla="*/ 5177927 w 11237206"/>
              <a:gd name="connsiteY3" fmla="*/ 11018 h 1443211"/>
              <a:gd name="connsiteX4" fmla="*/ 5640637 w 11237206"/>
              <a:gd name="connsiteY4" fmla="*/ 892367 h 1443211"/>
              <a:gd name="connsiteX5" fmla="*/ 11226188 w 11237206"/>
              <a:gd name="connsiteY5" fmla="*/ 892367 h 1443211"/>
              <a:gd name="connsiteX6" fmla="*/ 11237206 w 11237206"/>
              <a:gd name="connsiteY6" fmla="*/ 1443211 h 1443211"/>
              <a:gd name="connsiteX7" fmla="*/ 5706737 w 11237206"/>
              <a:gd name="connsiteY7" fmla="*/ 1443210 h 1443211"/>
              <a:gd name="connsiteX8" fmla="*/ 5288096 w 11237206"/>
              <a:gd name="connsiteY8" fmla="*/ 727114 h 1443211"/>
              <a:gd name="connsiteX9" fmla="*/ 2798284 w 11237206"/>
              <a:gd name="connsiteY9" fmla="*/ 727114 h 1443211"/>
              <a:gd name="connsiteX10" fmla="*/ 2368627 w 11237206"/>
              <a:gd name="connsiteY10" fmla="*/ 1156771 h 1443211"/>
              <a:gd name="connsiteX11" fmla="*/ 0 w 11237206"/>
              <a:gd name="connsiteY11" fmla="*/ 1156771 h 1443211"/>
              <a:gd name="connsiteX12" fmla="*/ 0 w 11237206"/>
              <a:gd name="connsiteY12" fmla="*/ 914401 h 1443211"/>
              <a:gd name="connsiteX0" fmla="*/ 0 w 11237206"/>
              <a:gd name="connsiteY0" fmla="*/ 914401 h 1443211"/>
              <a:gd name="connsiteX1" fmla="*/ 2291508 w 11237206"/>
              <a:gd name="connsiteY1" fmla="*/ 914400 h 1443211"/>
              <a:gd name="connsiteX2" fmla="*/ 2677099 w 11237206"/>
              <a:gd name="connsiteY2" fmla="*/ 0 h 1443211"/>
              <a:gd name="connsiteX3" fmla="*/ 5177927 w 11237206"/>
              <a:gd name="connsiteY3" fmla="*/ 11018 h 1443211"/>
              <a:gd name="connsiteX4" fmla="*/ 5640637 w 11237206"/>
              <a:gd name="connsiteY4" fmla="*/ 892367 h 1443211"/>
              <a:gd name="connsiteX5" fmla="*/ 11226188 w 11237206"/>
              <a:gd name="connsiteY5" fmla="*/ 892367 h 1443211"/>
              <a:gd name="connsiteX6" fmla="*/ 11237206 w 11237206"/>
              <a:gd name="connsiteY6" fmla="*/ 1443211 h 1443211"/>
              <a:gd name="connsiteX7" fmla="*/ 5706737 w 11237206"/>
              <a:gd name="connsiteY7" fmla="*/ 1443210 h 1443211"/>
              <a:gd name="connsiteX8" fmla="*/ 5288096 w 11237206"/>
              <a:gd name="connsiteY8" fmla="*/ 727114 h 1443211"/>
              <a:gd name="connsiteX9" fmla="*/ 2798284 w 11237206"/>
              <a:gd name="connsiteY9" fmla="*/ 727114 h 1443211"/>
              <a:gd name="connsiteX10" fmla="*/ 2291509 w 11237206"/>
              <a:gd name="connsiteY10" fmla="*/ 1388125 h 1443211"/>
              <a:gd name="connsiteX11" fmla="*/ 0 w 11237206"/>
              <a:gd name="connsiteY11" fmla="*/ 1156771 h 1443211"/>
              <a:gd name="connsiteX12" fmla="*/ 0 w 11237206"/>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99113 w 11248223"/>
              <a:gd name="connsiteY8" fmla="*/ 727114 h 1443211"/>
              <a:gd name="connsiteX9" fmla="*/ 2809301 w 11248223"/>
              <a:gd name="connsiteY9" fmla="*/ 727114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99113 w 11248223"/>
              <a:gd name="connsiteY8" fmla="*/ 727114 h 1443211"/>
              <a:gd name="connsiteX9" fmla="*/ 2798284 w 11248223"/>
              <a:gd name="connsiteY9" fmla="*/ 495760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248223"/>
              <a:gd name="connsiteY0" fmla="*/ 914401 h 1443211"/>
              <a:gd name="connsiteX1" fmla="*/ 2302525 w 11248223"/>
              <a:gd name="connsiteY1" fmla="*/ 914400 h 1443211"/>
              <a:gd name="connsiteX2" fmla="*/ 2688116 w 11248223"/>
              <a:gd name="connsiteY2" fmla="*/ 0 h 1443211"/>
              <a:gd name="connsiteX3" fmla="*/ 5188944 w 11248223"/>
              <a:gd name="connsiteY3" fmla="*/ 11018 h 1443211"/>
              <a:gd name="connsiteX4" fmla="*/ 5651654 w 11248223"/>
              <a:gd name="connsiteY4" fmla="*/ 892367 h 1443211"/>
              <a:gd name="connsiteX5" fmla="*/ 11237205 w 11248223"/>
              <a:gd name="connsiteY5" fmla="*/ 892367 h 1443211"/>
              <a:gd name="connsiteX6" fmla="*/ 11248223 w 11248223"/>
              <a:gd name="connsiteY6" fmla="*/ 1443211 h 1443211"/>
              <a:gd name="connsiteX7" fmla="*/ 5717754 w 11248223"/>
              <a:gd name="connsiteY7" fmla="*/ 1443210 h 1443211"/>
              <a:gd name="connsiteX8" fmla="*/ 5244029 w 11248223"/>
              <a:gd name="connsiteY8" fmla="*/ 484743 h 1443211"/>
              <a:gd name="connsiteX9" fmla="*/ 2798284 w 11248223"/>
              <a:gd name="connsiteY9" fmla="*/ 495760 h 1443211"/>
              <a:gd name="connsiteX10" fmla="*/ 2302526 w 11248223"/>
              <a:gd name="connsiteY10" fmla="*/ 1388125 h 1443211"/>
              <a:gd name="connsiteX11" fmla="*/ 0 w 11248223"/>
              <a:gd name="connsiteY11" fmla="*/ 1388125 h 1443211"/>
              <a:gd name="connsiteX12" fmla="*/ 11017 w 11248223"/>
              <a:gd name="connsiteY12" fmla="*/ 914401 h 1443211"/>
              <a:gd name="connsiteX0" fmla="*/ 11017 w 11446526"/>
              <a:gd name="connsiteY0" fmla="*/ 914401 h 1443211"/>
              <a:gd name="connsiteX1" fmla="*/ 2302525 w 11446526"/>
              <a:gd name="connsiteY1" fmla="*/ 914400 h 1443211"/>
              <a:gd name="connsiteX2" fmla="*/ 2688116 w 11446526"/>
              <a:gd name="connsiteY2" fmla="*/ 0 h 1443211"/>
              <a:gd name="connsiteX3" fmla="*/ 5188944 w 11446526"/>
              <a:gd name="connsiteY3" fmla="*/ 11018 h 1443211"/>
              <a:gd name="connsiteX4" fmla="*/ 5651654 w 11446526"/>
              <a:gd name="connsiteY4" fmla="*/ 892367 h 1443211"/>
              <a:gd name="connsiteX5" fmla="*/ 11446526 w 11446526"/>
              <a:gd name="connsiteY5" fmla="*/ 892367 h 1443211"/>
              <a:gd name="connsiteX6" fmla="*/ 11248223 w 11446526"/>
              <a:gd name="connsiteY6" fmla="*/ 1443211 h 1443211"/>
              <a:gd name="connsiteX7" fmla="*/ 5717754 w 11446526"/>
              <a:gd name="connsiteY7" fmla="*/ 1443210 h 1443211"/>
              <a:gd name="connsiteX8" fmla="*/ 5244029 w 11446526"/>
              <a:gd name="connsiteY8" fmla="*/ 484743 h 1443211"/>
              <a:gd name="connsiteX9" fmla="*/ 2798284 w 11446526"/>
              <a:gd name="connsiteY9" fmla="*/ 495760 h 1443211"/>
              <a:gd name="connsiteX10" fmla="*/ 2302526 w 11446526"/>
              <a:gd name="connsiteY10" fmla="*/ 1388125 h 1443211"/>
              <a:gd name="connsiteX11" fmla="*/ 0 w 11446526"/>
              <a:gd name="connsiteY11" fmla="*/ 1388125 h 1443211"/>
              <a:gd name="connsiteX12" fmla="*/ 11017 w 11446526"/>
              <a:gd name="connsiteY12" fmla="*/ 914401 h 1443211"/>
              <a:gd name="connsiteX0" fmla="*/ 11017 w 11446526"/>
              <a:gd name="connsiteY0" fmla="*/ 914401 h 1443211"/>
              <a:gd name="connsiteX1" fmla="*/ 2302525 w 11446526"/>
              <a:gd name="connsiteY1" fmla="*/ 914400 h 1443211"/>
              <a:gd name="connsiteX2" fmla="*/ 2688116 w 11446526"/>
              <a:gd name="connsiteY2" fmla="*/ 0 h 1443211"/>
              <a:gd name="connsiteX3" fmla="*/ 5188944 w 11446526"/>
              <a:gd name="connsiteY3" fmla="*/ 11018 h 1443211"/>
              <a:gd name="connsiteX4" fmla="*/ 5651654 w 11446526"/>
              <a:gd name="connsiteY4" fmla="*/ 892367 h 1443211"/>
              <a:gd name="connsiteX5" fmla="*/ 11446526 w 11446526"/>
              <a:gd name="connsiteY5" fmla="*/ 892367 h 1443211"/>
              <a:gd name="connsiteX6" fmla="*/ 11446526 w 11446526"/>
              <a:gd name="connsiteY6" fmla="*/ 1443211 h 1443211"/>
              <a:gd name="connsiteX7" fmla="*/ 5717754 w 11446526"/>
              <a:gd name="connsiteY7" fmla="*/ 1443210 h 1443211"/>
              <a:gd name="connsiteX8" fmla="*/ 5244029 w 11446526"/>
              <a:gd name="connsiteY8" fmla="*/ 484743 h 1443211"/>
              <a:gd name="connsiteX9" fmla="*/ 2798284 w 11446526"/>
              <a:gd name="connsiteY9" fmla="*/ 495760 h 1443211"/>
              <a:gd name="connsiteX10" fmla="*/ 2302526 w 11446526"/>
              <a:gd name="connsiteY10" fmla="*/ 1388125 h 1443211"/>
              <a:gd name="connsiteX11" fmla="*/ 0 w 11446526"/>
              <a:gd name="connsiteY11" fmla="*/ 1388125 h 1443211"/>
              <a:gd name="connsiteX12" fmla="*/ 11017 w 11446526"/>
              <a:gd name="connsiteY12" fmla="*/ 914401 h 144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526" h="1443211">
                <a:moveTo>
                  <a:pt x="11017" y="914401"/>
                </a:moveTo>
                <a:lnTo>
                  <a:pt x="2302525" y="914400"/>
                </a:lnTo>
                <a:lnTo>
                  <a:pt x="2688116" y="0"/>
                </a:lnTo>
                <a:lnTo>
                  <a:pt x="5188944" y="11018"/>
                </a:lnTo>
                <a:lnTo>
                  <a:pt x="5651654" y="892367"/>
                </a:lnTo>
                <a:lnTo>
                  <a:pt x="11446526" y="892367"/>
                </a:lnTo>
                <a:lnTo>
                  <a:pt x="11446526" y="1443211"/>
                </a:lnTo>
                <a:lnTo>
                  <a:pt x="5717754" y="1443210"/>
                </a:lnTo>
                <a:lnTo>
                  <a:pt x="5244029" y="484743"/>
                </a:lnTo>
                <a:lnTo>
                  <a:pt x="2798284" y="495760"/>
                </a:lnTo>
                <a:lnTo>
                  <a:pt x="2302526" y="1388125"/>
                </a:lnTo>
                <a:lnTo>
                  <a:pt x="0" y="1388125"/>
                </a:lnTo>
                <a:lnTo>
                  <a:pt x="11017" y="914401"/>
                </a:lnTo>
                <a:close/>
              </a:path>
            </a:pathLst>
          </a:custGeom>
          <a:solidFill>
            <a:srgbClr val="8DC8E8">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6F734465-FC59-3AD1-DA9F-DA0478E539C5}"/>
              </a:ext>
            </a:extLst>
          </p:cNvPr>
          <p:cNvSpPr txBox="1"/>
          <p:nvPr/>
        </p:nvSpPr>
        <p:spPr>
          <a:xfrm>
            <a:off x="561797" y="4539343"/>
            <a:ext cx="1117294" cy="307777"/>
          </a:xfrm>
          <a:prstGeom prst="rect">
            <a:avLst/>
          </a:prstGeom>
          <a:noFill/>
        </p:spPr>
        <p:txBody>
          <a:bodyPr wrap="none" lIns="0" tIns="0" rIns="0" bIns="0" rtlCol="0">
            <a:spAutoFit/>
          </a:bodyPr>
          <a:lstStyle/>
          <a:p>
            <a:pPr algn="l"/>
            <a:r>
              <a:rPr lang="en-US" sz="2000"/>
              <a:t>Q&amp;A only</a:t>
            </a:r>
          </a:p>
        </p:txBody>
      </p:sp>
      <p:sp>
        <p:nvSpPr>
          <p:cNvPr id="19" name="TextBox 18">
            <a:extLst>
              <a:ext uri="{FF2B5EF4-FFF2-40B4-BE49-F238E27FC236}">
                <a16:creationId xmlns:a16="http://schemas.microsoft.com/office/drawing/2014/main" id="{5F159D02-16CE-791D-DC5F-175D05FAC8AB}"/>
              </a:ext>
            </a:extLst>
          </p:cNvPr>
          <p:cNvSpPr txBox="1"/>
          <p:nvPr/>
        </p:nvSpPr>
        <p:spPr>
          <a:xfrm>
            <a:off x="9227798" y="4539343"/>
            <a:ext cx="1912127" cy="523220"/>
          </a:xfrm>
          <a:prstGeom prst="rect">
            <a:avLst/>
          </a:prstGeom>
          <a:noFill/>
        </p:spPr>
        <p:txBody>
          <a:bodyPr wrap="none" lIns="0" tIns="0" rIns="0" bIns="0" rtlCol="0">
            <a:spAutoFit/>
          </a:bodyPr>
          <a:lstStyle/>
          <a:p>
            <a:pPr algn="l"/>
            <a:r>
              <a:rPr lang="en-US" sz="2000"/>
              <a:t>Storyline </a:t>
            </a:r>
            <a:br>
              <a:rPr lang="en-US" sz="2000"/>
            </a:br>
            <a:r>
              <a:rPr lang="en-US" sz="1400"/>
              <a:t>AMA for Viva customers</a:t>
            </a:r>
            <a:endParaRPr lang="en-US" sz="2000"/>
          </a:p>
        </p:txBody>
      </p:sp>
      <p:sp>
        <p:nvSpPr>
          <p:cNvPr id="35" name="TextBox 34">
            <a:extLst>
              <a:ext uri="{FF2B5EF4-FFF2-40B4-BE49-F238E27FC236}">
                <a16:creationId xmlns:a16="http://schemas.microsoft.com/office/drawing/2014/main" id="{648DD6AA-E878-63E5-5EA3-5DA5170570F9}"/>
              </a:ext>
            </a:extLst>
          </p:cNvPr>
          <p:cNvSpPr txBox="1"/>
          <p:nvPr/>
        </p:nvSpPr>
        <p:spPr>
          <a:xfrm>
            <a:off x="6124660" y="4539343"/>
            <a:ext cx="1100879" cy="307777"/>
          </a:xfrm>
          <a:prstGeom prst="rect">
            <a:avLst/>
          </a:prstGeom>
          <a:noFill/>
        </p:spPr>
        <p:txBody>
          <a:bodyPr wrap="none" lIns="0" tIns="0" rIns="0" bIns="0" rtlCol="0">
            <a:spAutoFit/>
          </a:bodyPr>
          <a:lstStyle/>
          <a:p>
            <a:pPr algn="l"/>
            <a:r>
              <a:rPr lang="en-US" sz="2000"/>
              <a:t>Unlimited</a:t>
            </a:r>
          </a:p>
        </p:txBody>
      </p:sp>
      <p:pic>
        <p:nvPicPr>
          <p:cNvPr id="76" name="Picture 75" descr="A blue and black logo&#10;&#10;AI-generated content may be incorrect.">
            <a:extLst>
              <a:ext uri="{FF2B5EF4-FFF2-40B4-BE49-F238E27FC236}">
                <a16:creationId xmlns:a16="http://schemas.microsoft.com/office/drawing/2014/main" id="{AE2DE14E-8254-B281-57CC-1A64D962D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578" y="4597737"/>
            <a:ext cx="367166" cy="367166"/>
          </a:xfrm>
          <a:prstGeom prst="rect">
            <a:avLst/>
          </a:prstGeom>
        </p:spPr>
      </p:pic>
      <p:sp>
        <p:nvSpPr>
          <p:cNvPr id="13" name="TextBox 12">
            <a:extLst>
              <a:ext uri="{FF2B5EF4-FFF2-40B4-BE49-F238E27FC236}">
                <a16:creationId xmlns:a16="http://schemas.microsoft.com/office/drawing/2014/main" id="{B284192B-9728-400C-FE00-86EE2798DCB6}"/>
              </a:ext>
            </a:extLst>
          </p:cNvPr>
          <p:cNvSpPr txBox="1"/>
          <p:nvPr/>
        </p:nvSpPr>
        <p:spPr>
          <a:xfrm>
            <a:off x="3250174" y="3592286"/>
            <a:ext cx="2307555" cy="523220"/>
          </a:xfrm>
          <a:prstGeom prst="rect">
            <a:avLst/>
          </a:prstGeom>
          <a:noFill/>
        </p:spPr>
        <p:txBody>
          <a:bodyPr wrap="none" lIns="0" tIns="0" rIns="0" bIns="0" rtlCol="0">
            <a:spAutoFit/>
          </a:bodyPr>
          <a:lstStyle/>
          <a:p>
            <a:pPr algn="l"/>
            <a:r>
              <a:rPr lang="en-US" sz="2000"/>
              <a:t>Advanced Q&amp;A</a:t>
            </a:r>
            <a:br>
              <a:rPr lang="en-US" sz="2000"/>
            </a:br>
            <a:r>
              <a:rPr lang="en-US" sz="1400"/>
              <a:t>Moderation, anonymous, etc.</a:t>
            </a:r>
            <a:endParaRPr lang="en-US" sz="2000"/>
          </a:p>
        </p:txBody>
      </p:sp>
      <p:sp>
        <p:nvSpPr>
          <p:cNvPr id="77" name="Text Placeholder 6">
            <a:extLst>
              <a:ext uri="{FF2B5EF4-FFF2-40B4-BE49-F238E27FC236}">
                <a16:creationId xmlns:a16="http://schemas.microsoft.com/office/drawing/2014/main" id="{4429BC9C-A660-57CD-72C2-62D40F8ED5F1}"/>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Key decision-making criteria and paths (today)</a:t>
            </a:r>
          </a:p>
        </p:txBody>
      </p:sp>
      <p:sp>
        <p:nvSpPr>
          <p:cNvPr id="78" name="TextBox 77">
            <a:extLst>
              <a:ext uri="{FF2B5EF4-FFF2-40B4-BE49-F238E27FC236}">
                <a16:creationId xmlns:a16="http://schemas.microsoft.com/office/drawing/2014/main" id="{7A69A19B-A8C6-E224-264A-B71465214451}"/>
              </a:ext>
            </a:extLst>
          </p:cNvPr>
          <p:cNvSpPr txBox="1"/>
          <p:nvPr/>
        </p:nvSpPr>
        <p:spPr>
          <a:xfrm>
            <a:off x="400464" y="5786437"/>
            <a:ext cx="3841030"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 Contact the Live Events Assistance Program for greater scale</a:t>
            </a:r>
          </a:p>
        </p:txBody>
      </p:sp>
    </p:spTree>
    <p:extLst>
      <p:ext uri="{BB962C8B-B14F-4D97-AF65-F5344CB8AC3E}">
        <p14:creationId xmlns:p14="http://schemas.microsoft.com/office/powerpoint/2010/main" val="14433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left)">
                                      <p:cBhvr>
                                        <p:cTn id="49" dur="5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6" grpId="0" animBg="1"/>
      <p:bldP spid="60" grpId="0" animBg="1"/>
      <p:bldP spid="11" grpId="0"/>
      <p:bldP spid="14" grpId="0"/>
      <p:bldP spid="15" grpId="0"/>
      <p:bldP spid="16" grpId="0"/>
      <p:bldP spid="17" grpId="0"/>
      <p:bldP spid="18" grpId="0"/>
      <p:bldP spid="34" grpId="0"/>
      <p:bldP spid="36" grpId="0"/>
      <p:bldP spid="69" grpId="0" animBg="1"/>
      <p:bldP spid="19" grpId="0"/>
      <p:bldP spid="35" grpId="0"/>
      <p:bldP spid="13" grpId="0"/>
      <p:bldP spid="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E4B44-B2B2-1CED-6A9D-FB0469CA682E}"/>
            </a:ext>
          </a:extLst>
        </p:cNvPr>
        <p:cNvGrpSpPr/>
        <p:nvPr/>
      </p:nvGrpSpPr>
      <p:grpSpPr>
        <a:xfrm>
          <a:off x="0" y="0"/>
          <a:ext cx="0" cy="0"/>
          <a:chOff x="0" y="0"/>
          <a:chExt cx="0" cy="0"/>
        </a:xfrm>
      </p:grpSpPr>
      <p:sp>
        <p:nvSpPr>
          <p:cNvPr id="10" name="!!Broadcast Box">
            <a:extLst>
              <a:ext uri="{FF2B5EF4-FFF2-40B4-BE49-F238E27FC236}">
                <a16:creationId xmlns:a16="http://schemas.microsoft.com/office/drawing/2014/main" id="{CF03A954-05E1-3090-A4FD-582CDFE86768}"/>
              </a:ext>
            </a:extLst>
          </p:cNvPr>
          <p:cNvSpPr/>
          <p:nvPr/>
        </p:nvSpPr>
        <p:spPr bwMode="auto">
          <a:xfrm>
            <a:off x="473724" y="2606982"/>
            <a:ext cx="5376231" cy="82798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Meeting Box">
            <a:extLst>
              <a:ext uri="{FF2B5EF4-FFF2-40B4-BE49-F238E27FC236}">
                <a16:creationId xmlns:a16="http://schemas.microsoft.com/office/drawing/2014/main" id="{74BA8F29-988D-9673-3E6A-5BD1CE304E80}"/>
              </a:ext>
            </a:extLst>
          </p:cNvPr>
          <p:cNvSpPr/>
          <p:nvPr/>
        </p:nvSpPr>
        <p:spPr bwMode="auto">
          <a:xfrm>
            <a:off x="473725" y="3537142"/>
            <a:ext cx="5376230" cy="8279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Q&amp;A Box">
            <a:extLst>
              <a:ext uri="{FF2B5EF4-FFF2-40B4-BE49-F238E27FC236}">
                <a16:creationId xmlns:a16="http://schemas.microsoft.com/office/drawing/2014/main" id="{90580722-4A6B-902F-1416-10E32591AC6B}"/>
              </a:ext>
            </a:extLst>
          </p:cNvPr>
          <p:cNvSpPr/>
          <p:nvPr/>
        </p:nvSpPr>
        <p:spPr bwMode="auto">
          <a:xfrm>
            <a:off x="473724" y="4484199"/>
            <a:ext cx="5376230" cy="82798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9">
            <a:extLst>
              <a:ext uri="{FF2B5EF4-FFF2-40B4-BE49-F238E27FC236}">
                <a16:creationId xmlns:a16="http://schemas.microsoft.com/office/drawing/2014/main" id="{E7E8E4E0-5DD6-DFEC-A51E-909230877165}"/>
              </a:ext>
            </a:extLst>
          </p:cNvPr>
          <p:cNvSpPr>
            <a:spLocks noGrp="1"/>
          </p:cNvSpPr>
          <p:nvPr>
            <p:ph type="title"/>
          </p:nvPr>
        </p:nvSpPr>
        <p:spPr/>
        <p:txBody>
          <a:bodyPr/>
          <a:lstStyle/>
          <a:p>
            <a:r>
              <a:rPr lang="en-US"/>
              <a:t>Events options tomorrow</a:t>
            </a:r>
          </a:p>
        </p:txBody>
      </p:sp>
      <p:sp>
        <p:nvSpPr>
          <p:cNvPr id="2" name="Text Placeholder 1">
            <a:extLst>
              <a:ext uri="{FF2B5EF4-FFF2-40B4-BE49-F238E27FC236}">
                <a16:creationId xmlns:a16="http://schemas.microsoft.com/office/drawing/2014/main" id="{58D0070E-744F-385B-2A0A-C830D0D4D844}"/>
              </a:ext>
            </a:extLst>
          </p:cNvPr>
          <p:cNvSpPr>
            <a:spLocks noGrp="1"/>
          </p:cNvSpPr>
          <p:nvPr>
            <p:ph type="body" sz="quarter" idx="51"/>
          </p:nvPr>
        </p:nvSpPr>
        <p:spPr/>
        <p:txBody>
          <a:bodyPr/>
          <a:lstStyle/>
          <a:p>
            <a:endParaRPr lang="en-US"/>
          </a:p>
        </p:txBody>
      </p:sp>
      <p:sp>
        <p:nvSpPr>
          <p:cNvPr id="3" name="TextBox 2">
            <a:extLst>
              <a:ext uri="{FF2B5EF4-FFF2-40B4-BE49-F238E27FC236}">
                <a16:creationId xmlns:a16="http://schemas.microsoft.com/office/drawing/2014/main" id="{A650E49C-9231-D878-7BC2-BD66CDEA131B}"/>
              </a:ext>
            </a:extLst>
          </p:cNvPr>
          <p:cNvSpPr txBox="1"/>
          <p:nvPr/>
        </p:nvSpPr>
        <p:spPr>
          <a:xfrm>
            <a:off x="561797" y="2645229"/>
            <a:ext cx="2134623" cy="523220"/>
          </a:xfrm>
          <a:prstGeom prst="rect">
            <a:avLst/>
          </a:prstGeom>
          <a:noFill/>
        </p:spPr>
        <p:txBody>
          <a:bodyPr wrap="none" lIns="0" tIns="0" rIns="0" bIns="0" rtlCol="0">
            <a:spAutoFit/>
          </a:bodyPr>
          <a:lstStyle/>
          <a:p>
            <a:pPr algn="l"/>
            <a:r>
              <a:rPr lang="en-US" sz="2000"/>
              <a:t>Broadcast </a:t>
            </a:r>
            <a:br>
              <a:rPr lang="en-US" sz="2000"/>
            </a:br>
            <a:r>
              <a:rPr lang="en-US" sz="1400"/>
              <a:t>Producer manages content</a:t>
            </a:r>
            <a:endParaRPr lang="en-US" sz="2000"/>
          </a:p>
        </p:txBody>
      </p:sp>
      <p:sp>
        <p:nvSpPr>
          <p:cNvPr id="4" name="TextBox 3">
            <a:extLst>
              <a:ext uri="{FF2B5EF4-FFF2-40B4-BE49-F238E27FC236}">
                <a16:creationId xmlns:a16="http://schemas.microsoft.com/office/drawing/2014/main" id="{A743654D-E632-9874-463C-2C409BD8CB6E}"/>
              </a:ext>
            </a:extLst>
          </p:cNvPr>
          <p:cNvSpPr txBox="1"/>
          <p:nvPr/>
        </p:nvSpPr>
        <p:spPr>
          <a:xfrm>
            <a:off x="561797" y="3592286"/>
            <a:ext cx="1675395" cy="523220"/>
          </a:xfrm>
          <a:prstGeom prst="rect">
            <a:avLst/>
          </a:prstGeom>
          <a:noFill/>
        </p:spPr>
        <p:txBody>
          <a:bodyPr wrap="none" lIns="0" tIns="0" rIns="0" bIns="0" rtlCol="0">
            <a:spAutoFit/>
          </a:bodyPr>
          <a:lstStyle/>
          <a:p>
            <a:pPr algn="l"/>
            <a:r>
              <a:rPr lang="en-US" sz="2000"/>
              <a:t>Meeting</a:t>
            </a:r>
            <a:br>
              <a:rPr lang="en-US" sz="2000"/>
            </a:br>
            <a:r>
              <a:rPr lang="en-US" sz="1400"/>
              <a:t>Attendees can share*</a:t>
            </a:r>
            <a:endParaRPr lang="en-US" sz="2000"/>
          </a:p>
        </p:txBody>
      </p:sp>
      <p:sp>
        <p:nvSpPr>
          <p:cNvPr id="5" name="TextBox 4">
            <a:extLst>
              <a:ext uri="{FF2B5EF4-FFF2-40B4-BE49-F238E27FC236}">
                <a16:creationId xmlns:a16="http://schemas.microsoft.com/office/drawing/2014/main" id="{11AEE763-2C81-5987-0A9F-C2DAA2E85FB5}"/>
              </a:ext>
            </a:extLst>
          </p:cNvPr>
          <p:cNvSpPr txBox="1"/>
          <p:nvPr/>
        </p:nvSpPr>
        <p:spPr>
          <a:xfrm>
            <a:off x="561797" y="4539343"/>
            <a:ext cx="1117294" cy="307777"/>
          </a:xfrm>
          <a:prstGeom prst="rect">
            <a:avLst/>
          </a:prstGeom>
          <a:noFill/>
        </p:spPr>
        <p:txBody>
          <a:bodyPr wrap="none" lIns="0" tIns="0" rIns="0" bIns="0" rtlCol="0">
            <a:spAutoFit/>
          </a:bodyPr>
          <a:lstStyle/>
          <a:p>
            <a:pPr algn="l"/>
            <a:r>
              <a:rPr lang="en-US" sz="2000"/>
              <a:t>Q&amp;A only</a:t>
            </a:r>
          </a:p>
        </p:txBody>
      </p:sp>
      <p:sp>
        <p:nvSpPr>
          <p:cNvPr id="15" name="TextBox 14">
            <a:extLst>
              <a:ext uri="{FF2B5EF4-FFF2-40B4-BE49-F238E27FC236}">
                <a16:creationId xmlns:a16="http://schemas.microsoft.com/office/drawing/2014/main" id="{142783F5-3495-FEB2-4755-21C51B78F7B0}"/>
              </a:ext>
            </a:extLst>
          </p:cNvPr>
          <p:cNvSpPr txBox="1"/>
          <p:nvPr/>
        </p:nvSpPr>
        <p:spPr>
          <a:xfrm>
            <a:off x="3106039" y="1935693"/>
            <a:ext cx="581891" cy="307777"/>
          </a:xfrm>
          <a:prstGeom prst="rect">
            <a:avLst/>
          </a:prstGeom>
          <a:noFill/>
        </p:spPr>
        <p:txBody>
          <a:bodyPr wrap="none" lIns="0" tIns="0" rIns="0" bIns="0" rtlCol="0">
            <a:spAutoFit/>
          </a:bodyPr>
          <a:lstStyle/>
          <a:p>
            <a:pPr algn="l"/>
            <a:r>
              <a:rPr lang="en-US" sz="2000"/>
              <a:t>Scale</a:t>
            </a:r>
          </a:p>
        </p:txBody>
      </p:sp>
      <p:sp>
        <p:nvSpPr>
          <p:cNvPr id="16" name="TextBox 15">
            <a:extLst>
              <a:ext uri="{FF2B5EF4-FFF2-40B4-BE49-F238E27FC236}">
                <a16:creationId xmlns:a16="http://schemas.microsoft.com/office/drawing/2014/main" id="{0ADAFE5D-EF2F-B9C9-BD40-C81095F8D57F}"/>
              </a:ext>
            </a:extLst>
          </p:cNvPr>
          <p:cNvSpPr txBox="1"/>
          <p:nvPr/>
        </p:nvSpPr>
        <p:spPr>
          <a:xfrm>
            <a:off x="3106039" y="3691669"/>
            <a:ext cx="1310872" cy="307777"/>
          </a:xfrm>
          <a:prstGeom prst="rect">
            <a:avLst/>
          </a:prstGeom>
          <a:noFill/>
        </p:spPr>
        <p:txBody>
          <a:bodyPr wrap="none" lIns="0" tIns="0" rIns="0" bIns="0" rtlCol="0">
            <a:spAutoFit/>
          </a:bodyPr>
          <a:lstStyle/>
          <a:p>
            <a:pPr algn="l"/>
            <a:r>
              <a:rPr lang="en-US" sz="2000" dirty="0"/>
              <a:t>Up to 1,000</a:t>
            </a:r>
          </a:p>
        </p:txBody>
      </p:sp>
      <p:sp>
        <p:nvSpPr>
          <p:cNvPr id="17" name="TextBox 16">
            <a:extLst>
              <a:ext uri="{FF2B5EF4-FFF2-40B4-BE49-F238E27FC236}">
                <a16:creationId xmlns:a16="http://schemas.microsoft.com/office/drawing/2014/main" id="{61B9C376-E261-AB9B-0862-6D99CD6993C0}"/>
              </a:ext>
            </a:extLst>
          </p:cNvPr>
          <p:cNvSpPr txBox="1"/>
          <p:nvPr/>
        </p:nvSpPr>
        <p:spPr>
          <a:xfrm>
            <a:off x="3106039" y="2645229"/>
            <a:ext cx="2788649" cy="738664"/>
          </a:xfrm>
          <a:prstGeom prst="rect">
            <a:avLst/>
          </a:prstGeom>
          <a:noFill/>
        </p:spPr>
        <p:txBody>
          <a:bodyPr wrap="none" lIns="0" tIns="0" rIns="0" bIns="0" rtlCol="0">
            <a:spAutoFit/>
          </a:bodyPr>
          <a:lstStyle/>
          <a:p>
            <a:pPr algn="l"/>
            <a:r>
              <a:rPr lang="en-US" sz="2000" dirty="0"/>
              <a:t>Up to tens of thousands </a:t>
            </a:r>
            <a:br>
              <a:rPr lang="en-US" sz="2000" dirty="0"/>
            </a:br>
            <a:r>
              <a:rPr lang="en-US" sz="1400" dirty="0"/>
              <a:t>concurrent “live” attendees</a:t>
            </a:r>
            <a:br>
              <a:rPr lang="en-US" sz="1400" dirty="0"/>
            </a:br>
            <a:r>
              <a:rPr lang="en-US" sz="1400" dirty="0"/>
              <a:t>unlimited recording on-demand</a:t>
            </a:r>
            <a:endParaRPr lang="en-US" sz="2000" dirty="0"/>
          </a:p>
        </p:txBody>
      </p:sp>
      <p:sp>
        <p:nvSpPr>
          <p:cNvPr id="18" name="TextBox 17">
            <a:extLst>
              <a:ext uri="{FF2B5EF4-FFF2-40B4-BE49-F238E27FC236}">
                <a16:creationId xmlns:a16="http://schemas.microsoft.com/office/drawing/2014/main" id="{89307D2F-9369-D334-8B58-978ED3B73D1D}"/>
              </a:ext>
            </a:extLst>
          </p:cNvPr>
          <p:cNvSpPr txBox="1"/>
          <p:nvPr/>
        </p:nvSpPr>
        <p:spPr>
          <a:xfrm>
            <a:off x="9227798" y="1935693"/>
            <a:ext cx="1320490" cy="307777"/>
          </a:xfrm>
          <a:prstGeom prst="rect">
            <a:avLst/>
          </a:prstGeom>
          <a:noFill/>
        </p:spPr>
        <p:txBody>
          <a:bodyPr wrap="none" lIns="0" tIns="0" rIns="0" bIns="0" rtlCol="0">
            <a:spAutoFit/>
          </a:bodyPr>
          <a:lstStyle/>
          <a:p>
            <a:pPr algn="l"/>
            <a:r>
              <a:rPr lang="en-US" sz="2000"/>
              <a:t>Available as</a:t>
            </a:r>
          </a:p>
        </p:txBody>
      </p:sp>
      <p:sp>
        <p:nvSpPr>
          <p:cNvPr id="19" name="TextBox 18">
            <a:extLst>
              <a:ext uri="{FF2B5EF4-FFF2-40B4-BE49-F238E27FC236}">
                <a16:creationId xmlns:a16="http://schemas.microsoft.com/office/drawing/2014/main" id="{C274EE42-B06F-53B6-E700-68247CB38EA0}"/>
              </a:ext>
            </a:extLst>
          </p:cNvPr>
          <p:cNvSpPr txBox="1"/>
          <p:nvPr/>
        </p:nvSpPr>
        <p:spPr>
          <a:xfrm>
            <a:off x="9227798" y="4539343"/>
            <a:ext cx="1062791" cy="307777"/>
          </a:xfrm>
          <a:prstGeom prst="rect">
            <a:avLst/>
          </a:prstGeom>
          <a:noFill/>
        </p:spPr>
        <p:txBody>
          <a:bodyPr wrap="none" lIns="0" tIns="0" rIns="0" bIns="0" rtlCol="0">
            <a:spAutoFit/>
          </a:bodyPr>
          <a:lstStyle/>
          <a:p>
            <a:pPr algn="l"/>
            <a:r>
              <a:rPr lang="en-US" sz="2000"/>
              <a:t>Storyline </a:t>
            </a:r>
          </a:p>
        </p:txBody>
      </p:sp>
      <p:sp>
        <p:nvSpPr>
          <p:cNvPr id="34" name="TextBox 33">
            <a:extLst>
              <a:ext uri="{FF2B5EF4-FFF2-40B4-BE49-F238E27FC236}">
                <a16:creationId xmlns:a16="http://schemas.microsoft.com/office/drawing/2014/main" id="{71EAF9B8-CA87-2BF0-A449-1810E060D598}"/>
              </a:ext>
            </a:extLst>
          </p:cNvPr>
          <p:cNvSpPr txBox="1"/>
          <p:nvPr/>
        </p:nvSpPr>
        <p:spPr>
          <a:xfrm>
            <a:off x="9227798" y="2645229"/>
            <a:ext cx="1386598" cy="307777"/>
          </a:xfrm>
          <a:prstGeom prst="rect">
            <a:avLst/>
          </a:prstGeom>
          <a:noFill/>
        </p:spPr>
        <p:txBody>
          <a:bodyPr wrap="none" lIns="0" tIns="0" rIns="0" bIns="0" rtlCol="0">
            <a:spAutoFit/>
          </a:bodyPr>
          <a:lstStyle/>
          <a:p>
            <a:pPr algn="l"/>
            <a:r>
              <a:rPr lang="en-US" sz="2000"/>
              <a:t>Community </a:t>
            </a:r>
          </a:p>
        </p:txBody>
      </p:sp>
      <p:sp>
        <p:nvSpPr>
          <p:cNvPr id="35" name="TextBox 34">
            <a:extLst>
              <a:ext uri="{FF2B5EF4-FFF2-40B4-BE49-F238E27FC236}">
                <a16:creationId xmlns:a16="http://schemas.microsoft.com/office/drawing/2014/main" id="{D4D1DA14-A50B-9B23-3A2B-EDA1DC7A5511}"/>
              </a:ext>
            </a:extLst>
          </p:cNvPr>
          <p:cNvSpPr txBox="1"/>
          <p:nvPr/>
        </p:nvSpPr>
        <p:spPr>
          <a:xfrm>
            <a:off x="3106039" y="4539343"/>
            <a:ext cx="1100879" cy="307777"/>
          </a:xfrm>
          <a:prstGeom prst="rect">
            <a:avLst/>
          </a:prstGeom>
          <a:noFill/>
        </p:spPr>
        <p:txBody>
          <a:bodyPr wrap="none" lIns="0" tIns="0" rIns="0" bIns="0" rtlCol="0">
            <a:spAutoFit/>
          </a:bodyPr>
          <a:lstStyle/>
          <a:p>
            <a:pPr algn="l"/>
            <a:r>
              <a:rPr lang="en-US" sz="2000"/>
              <a:t>Unlimited</a:t>
            </a:r>
          </a:p>
        </p:txBody>
      </p:sp>
      <p:sp>
        <p:nvSpPr>
          <p:cNvPr id="36" name="TextBox 35">
            <a:extLst>
              <a:ext uri="{FF2B5EF4-FFF2-40B4-BE49-F238E27FC236}">
                <a16:creationId xmlns:a16="http://schemas.microsoft.com/office/drawing/2014/main" id="{3E1E78D4-62A8-655D-C745-8BB4580AB492}"/>
              </a:ext>
            </a:extLst>
          </p:cNvPr>
          <p:cNvSpPr txBox="1"/>
          <p:nvPr/>
        </p:nvSpPr>
        <p:spPr>
          <a:xfrm>
            <a:off x="9227798" y="3592286"/>
            <a:ext cx="1264513" cy="307777"/>
          </a:xfrm>
          <a:prstGeom prst="rect">
            <a:avLst/>
          </a:prstGeom>
          <a:noFill/>
        </p:spPr>
        <p:txBody>
          <a:bodyPr wrap="none" lIns="0" tIns="0" rIns="0" bIns="0" rtlCol="0">
            <a:spAutoFit/>
          </a:bodyPr>
          <a:lstStyle/>
          <a:p>
            <a:pPr algn="l"/>
            <a:r>
              <a:rPr lang="en-US" sz="2000"/>
              <a:t>Standalone</a:t>
            </a:r>
          </a:p>
        </p:txBody>
      </p:sp>
      <p:sp>
        <p:nvSpPr>
          <p:cNvPr id="30" name="TextBox 29">
            <a:extLst>
              <a:ext uri="{FF2B5EF4-FFF2-40B4-BE49-F238E27FC236}">
                <a16:creationId xmlns:a16="http://schemas.microsoft.com/office/drawing/2014/main" id="{65299435-D77F-B4FC-B02F-81FC736792AD}"/>
              </a:ext>
            </a:extLst>
          </p:cNvPr>
          <p:cNvSpPr txBox="1"/>
          <p:nvPr/>
        </p:nvSpPr>
        <p:spPr>
          <a:xfrm>
            <a:off x="6124660" y="1935693"/>
            <a:ext cx="2021515" cy="307777"/>
          </a:xfrm>
          <a:prstGeom prst="rect">
            <a:avLst/>
          </a:prstGeom>
          <a:noFill/>
        </p:spPr>
        <p:txBody>
          <a:bodyPr wrap="none" lIns="0" tIns="0" rIns="0" bIns="0" rtlCol="0">
            <a:spAutoFit/>
          </a:bodyPr>
          <a:lstStyle/>
          <a:p>
            <a:pPr algn="l"/>
            <a:r>
              <a:rPr lang="en-US" sz="2000"/>
              <a:t>Event experiences</a:t>
            </a:r>
          </a:p>
        </p:txBody>
      </p:sp>
      <p:sp>
        <p:nvSpPr>
          <p:cNvPr id="31" name="TextBox 30">
            <a:extLst>
              <a:ext uri="{FF2B5EF4-FFF2-40B4-BE49-F238E27FC236}">
                <a16:creationId xmlns:a16="http://schemas.microsoft.com/office/drawing/2014/main" id="{F298F972-415B-B011-9293-6BDE3D869AE9}"/>
              </a:ext>
            </a:extLst>
          </p:cNvPr>
          <p:cNvSpPr txBox="1"/>
          <p:nvPr/>
        </p:nvSpPr>
        <p:spPr>
          <a:xfrm>
            <a:off x="6124660" y="3592286"/>
            <a:ext cx="2307555" cy="523220"/>
          </a:xfrm>
          <a:prstGeom prst="rect">
            <a:avLst/>
          </a:prstGeom>
          <a:noFill/>
        </p:spPr>
        <p:txBody>
          <a:bodyPr wrap="none" lIns="0" tIns="0" rIns="0" bIns="0" rtlCol="0">
            <a:spAutoFit/>
          </a:bodyPr>
          <a:lstStyle/>
          <a:p>
            <a:pPr algn="l"/>
            <a:r>
              <a:rPr lang="en-US" sz="2000"/>
              <a:t>Advanced Q&amp;A </a:t>
            </a:r>
            <a:br>
              <a:rPr lang="en-US" sz="2000"/>
            </a:br>
            <a:r>
              <a:rPr lang="en-US" sz="1400"/>
              <a:t>Moderation, anonymous, etc.</a:t>
            </a:r>
          </a:p>
        </p:txBody>
      </p:sp>
      <p:sp>
        <p:nvSpPr>
          <p:cNvPr id="32" name="TextBox 31">
            <a:extLst>
              <a:ext uri="{FF2B5EF4-FFF2-40B4-BE49-F238E27FC236}">
                <a16:creationId xmlns:a16="http://schemas.microsoft.com/office/drawing/2014/main" id="{595F0808-8FD3-F33A-87B1-D93BD7834030}"/>
              </a:ext>
            </a:extLst>
          </p:cNvPr>
          <p:cNvSpPr txBox="1"/>
          <p:nvPr/>
        </p:nvSpPr>
        <p:spPr>
          <a:xfrm>
            <a:off x="6124660" y="2645229"/>
            <a:ext cx="2613344" cy="523220"/>
          </a:xfrm>
          <a:prstGeom prst="rect">
            <a:avLst/>
          </a:prstGeom>
          <a:noFill/>
        </p:spPr>
        <p:txBody>
          <a:bodyPr wrap="none" lIns="0" tIns="0" rIns="0" bIns="0" rtlCol="0">
            <a:spAutoFit/>
          </a:bodyPr>
          <a:lstStyle/>
          <a:p>
            <a:pPr algn="l"/>
            <a:r>
              <a:rPr lang="en-US" sz="2000"/>
              <a:t>Event landing page</a:t>
            </a:r>
            <a:br>
              <a:rPr lang="en-US" sz="2000"/>
            </a:br>
            <a:r>
              <a:rPr lang="en-US" sz="1400"/>
              <a:t>Event information, updates, Q&amp;A</a:t>
            </a:r>
            <a:endParaRPr lang="en-US" sz="2000"/>
          </a:p>
        </p:txBody>
      </p:sp>
      <p:sp>
        <p:nvSpPr>
          <p:cNvPr id="33" name="TextBox 32">
            <a:extLst>
              <a:ext uri="{FF2B5EF4-FFF2-40B4-BE49-F238E27FC236}">
                <a16:creationId xmlns:a16="http://schemas.microsoft.com/office/drawing/2014/main" id="{0FDCF3DF-79CE-6EBD-885E-40AB8F8BF015}"/>
              </a:ext>
            </a:extLst>
          </p:cNvPr>
          <p:cNvSpPr txBox="1"/>
          <p:nvPr/>
        </p:nvSpPr>
        <p:spPr>
          <a:xfrm>
            <a:off x="6124660" y="4539343"/>
            <a:ext cx="2316211" cy="523220"/>
          </a:xfrm>
          <a:prstGeom prst="rect">
            <a:avLst/>
          </a:prstGeom>
          <a:noFill/>
        </p:spPr>
        <p:txBody>
          <a:bodyPr wrap="none" lIns="0" tIns="0" rIns="0" bIns="0" rtlCol="0">
            <a:spAutoFit/>
          </a:bodyPr>
          <a:lstStyle/>
          <a:p>
            <a:pPr algn="l"/>
            <a:r>
              <a:rPr lang="en-US" sz="2000"/>
              <a:t>After event</a:t>
            </a:r>
            <a:br>
              <a:rPr lang="en-US" sz="2000"/>
            </a:br>
            <a:r>
              <a:rPr lang="en-US" sz="1400"/>
              <a:t>Video-on-demand, summary</a:t>
            </a:r>
            <a:endParaRPr lang="en-US" sz="2000"/>
          </a:p>
        </p:txBody>
      </p:sp>
      <p:sp>
        <p:nvSpPr>
          <p:cNvPr id="37" name="TextBox 36">
            <a:extLst>
              <a:ext uri="{FF2B5EF4-FFF2-40B4-BE49-F238E27FC236}">
                <a16:creationId xmlns:a16="http://schemas.microsoft.com/office/drawing/2014/main" id="{0A471533-4F1C-08F0-95C5-DEE80FCB5A43}"/>
              </a:ext>
            </a:extLst>
          </p:cNvPr>
          <p:cNvSpPr txBox="1"/>
          <p:nvPr/>
        </p:nvSpPr>
        <p:spPr>
          <a:xfrm>
            <a:off x="3106039" y="2645229"/>
            <a:ext cx="2646174" cy="738664"/>
          </a:xfrm>
          <a:prstGeom prst="rect">
            <a:avLst/>
          </a:prstGeom>
          <a:noFill/>
        </p:spPr>
        <p:txBody>
          <a:bodyPr wrap="none" lIns="0" tIns="0" rIns="0" bIns="0" rtlCol="0">
            <a:spAutoFit/>
          </a:bodyPr>
          <a:lstStyle/>
          <a:p>
            <a:pPr algn="l"/>
            <a:r>
              <a:rPr lang="en-US" sz="2000"/>
              <a:t>Up to 10,000 or 20,000 </a:t>
            </a:r>
            <a:br>
              <a:rPr lang="en-US" sz="2000"/>
            </a:br>
            <a:r>
              <a:rPr lang="en-US" sz="1400"/>
              <a:t>concurrent “live” attendees</a:t>
            </a:r>
            <a:br>
              <a:rPr lang="en-US" sz="1400"/>
            </a:br>
            <a:r>
              <a:rPr lang="en-US" sz="1400"/>
              <a:t>unlimited recording on-demand</a:t>
            </a:r>
            <a:endParaRPr lang="en-US" sz="2000"/>
          </a:p>
        </p:txBody>
      </p:sp>
      <p:sp>
        <p:nvSpPr>
          <p:cNvPr id="38" name="Text Placeholder 6">
            <a:extLst>
              <a:ext uri="{FF2B5EF4-FFF2-40B4-BE49-F238E27FC236}">
                <a16:creationId xmlns:a16="http://schemas.microsoft.com/office/drawing/2014/main" id="{2894A745-E116-F0CE-86B3-5BDFBC737092}"/>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Simple, coherent choices (coming soon)</a:t>
            </a:r>
          </a:p>
        </p:txBody>
      </p:sp>
    </p:spTree>
    <p:extLst>
      <p:ext uri="{BB962C8B-B14F-4D97-AF65-F5344CB8AC3E}">
        <p14:creationId xmlns:p14="http://schemas.microsoft.com/office/powerpoint/2010/main" val="423651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6E23-43D4-C700-B635-54B3D15C0BFC}"/>
              </a:ext>
            </a:extLst>
          </p:cNvPr>
          <p:cNvSpPr>
            <a:spLocks noGrp="1"/>
          </p:cNvSpPr>
          <p:nvPr>
            <p:ph type="title"/>
          </p:nvPr>
        </p:nvSpPr>
        <p:spPr/>
        <p:txBody>
          <a:bodyPr/>
          <a:lstStyle/>
          <a:p>
            <a:r>
              <a:rPr lang="en-US" dirty="0"/>
              <a:t>Demos</a:t>
            </a:r>
          </a:p>
        </p:txBody>
      </p:sp>
    </p:spTree>
    <p:extLst>
      <p:ext uri="{BB962C8B-B14F-4D97-AF65-F5344CB8AC3E}">
        <p14:creationId xmlns:p14="http://schemas.microsoft.com/office/powerpoint/2010/main" val="271758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FD67-FEE3-D5EC-1BE5-3CC258F05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BA05A-2EE2-0223-C3E3-52D541908A69}"/>
              </a:ext>
            </a:extLst>
          </p:cNvPr>
          <p:cNvSpPr>
            <a:spLocks noGrp="1"/>
          </p:cNvSpPr>
          <p:nvPr>
            <p:ph type="title"/>
          </p:nvPr>
        </p:nvSpPr>
        <p:spPr/>
        <p:txBody>
          <a:bodyPr/>
          <a:lstStyle/>
          <a:p>
            <a:r>
              <a:rPr lang="en-US" dirty="0"/>
              <a:t>What’s Next</a:t>
            </a:r>
          </a:p>
        </p:txBody>
      </p:sp>
    </p:spTree>
    <p:extLst>
      <p:ext uri="{BB962C8B-B14F-4D97-AF65-F5344CB8AC3E}">
        <p14:creationId xmlns:p14="http://schemas.microsoft.com/office/powerpoint/2010/main" val="370166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8E3B-44B4-EBFF-AFEA-F9F93248AF80}"/>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BAE44889-8B78-12AD-4B96-76978C05A678}"/>
              </a:ext>
            </a:extLst>
          </p:cNvPr>
          <p:cNvSpPr>
            <a:spLocks noGrp="1"/>
          </p:cNvSpPr>
          <p:nvPr>
            <p:ph type="body" sz="quarter" idx="10"/>
          </p:nvPr>
        </p:nvSpPr>
        <p:spPr>
          <a:xfrm>
            <a:off x="584200" y="1435608"/>
            <a:ext cx="11027664" cy="4715137"/>
          </a:xfrm>
        </p:spPr>
        <p:txBody>
          <a:bodyPr/>
          <a:lstStyle/>
          <a:p>
            <a:r>
              <a:rPr lang="en-US" b="1" dirty="0">
                <a:cs typeface="Segoe Sans Display"/>
              </a:rPr>
              <a:t>New scenarios coming to Engage events</a:t>
            </a:r>
          </a:p>
          <a:p>
            <a:r>
              <a:rPr lang="en-US" dirty="0">
                <a:cs typeface="Segoe Sans Display"/>
              </a:rPr>
              <a:t>How can we reduce customer confusion and minimize using multiple experiences for one event.</a:t>
            </a:r>
            <a:endParaRPr lang="en-US" sz="1100" b="1" dirty="0">
              <a:solidFill>
                <a:srgbClr val="FF0000"/>
              </a:solidFill>
            </a:endParaRPr>
          </a:p>
          <a:p>
            <a:endParaRPr lang="en-US" sz="1100" b="1" dirty="0">
              <a:solidFill>
                <a:srgbClr val="FF0000"/>
              </a:solidFill>
            </a:endParaRPr>
          </a:p>
          <a:p>
            <a:r>
              <a:rPr lang="en-US" b="1" dirty="0">
                <a:cs typeface="Segoe Sans Display"/>
              </a:rPr>
              <a:t>Discovery and </a:t>
            </a:r>
            <a:r>
              <a:rPr lang="en-US" b="1" dirty="0">
                <a:cs typeface="Segoe UI"/>
              </a:rPr>
              <a:t>Notifications</a:t>
            </a:r>
          </a:p>
          <a:p>
            <a:r>
              <a:rPr lang="en-US" dirty="0">
                <a:cs typeface="Segoe Sans Display"/>
              </a:rPr>
              <a:t>A new way way to </a:t>
            </a:r>
            <a:r>
              <a:rPr lang="en-CR">
                <a:cs typeface="Segoe Sans Display"/>
              </a:rPr>
              <a:t>discover and gain event insights, across Microsoft 36</a:t>
            </a:r>
            <a:endParaRPr lang="en-US" sz="1100" b="1" dirty="0">
              <a:solidFill>
                <a:srgbClr val="FF0000"/>
              </a:solidFill>
            </a:endParaRPr>
          </a:p>
          <a:p>
            <a:endParaRPr lang="en-US" sz="1100" b="1" dirty="0">
              <a:solidFill>
                <a:srgbClr val="FF0000"/>
              </a:solidFill>
            </a:endParaRPr>
          </a:p>
          <a:p>
            <a:r>
              <a:rPr lang="en-US" b="1" dirty="0">
                <a:cs typeface="Segoe Sans Display"/>
              </a:rPr>
              <a:t>Copilot &amp; Agent value</a:t>
            </a:r>
            <a:endParaRPr lang="en-US" dirty="0"/>
          </a:p>
          <a:p>
            <a:r>
              <a:rPr lang="en-US" dirty="0">
                <a:solidFill>
                  <a:srgbClr val="091F2C"/>
                </a:solidFill>
                <a:cs typeface="Segoe Sans Display"/>
              </a:rPr>
              <a:t>Introduce an intelligent co-organizer to streamline</a:t>
            </a:r>
            <a:r>
              <a:rPr lang="en-US" dirty="0">
                <a:cs typeface="Segoe Sans Display"/>
              </a:rPr>
              <a:t> Q&amp;A management for high-engagement events and capture high-quality Q&amp;A to scale event knowledge through Copilot. </a:t>
            </a:r>
          </a:p>
        </p:txBody>
      </p:sp>
    </p:spTree>
    <p:extLst>
      <p:ext uri="{BB962C8B-B14F-4D97-AF65-F5344CB8AC3E}">
        <p14:creationId xmlns:p14="http://schemas.microsoft.com/office/powerpoint/2010/main" val="312218278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3C83-7749-A29D-81F8-83D21D108EA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998858F-68D5-0FEB-3B01-2159B44A7517}"/>
              </a:ext>
            </a:extLst>
          </p:cNvPr>
          <p:cNvGrpSpPr/>
          <p:nvPr/>
        </p:nvGrpSpPr>
        <p:grpSpPr>
          <a:xfrm>
            <a:off x="924705" y="5729143"/>
            <a:ext cx="9940711" cy="516188"/>
            <a:chOff x="2314534" y="5952063"/>
            <a:chExt cx="7874641" cy="516188"/>
          </a:xfrm>
        </p:grpSpPr>
        <p:pic>
          <p:nvPicPr>
            <p:cNvPr id="6" name="Picture 6" descr="Copilot Logo">
              <a:extLst>
                <a:ext uri="{FF2B5EF4-FFF2-40B4-BE49-F238E27FC236}">
                  <a16:creationId xmlns:a16="http://schemas.microsoft.com/office/drawing/2014/main" id="{B0A4F384-12A9-83F3-F811-03892E9418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4534" y="5959924"/>
              <a:ext cx="743998" cy="4953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DACFFD-536A-C000-484F-64B711DF1748}"/>
                </a:ext>
              </a:extLst>
            </p:cNvPr>
            <p:cNvSpPr/>
            <p:nvPr/>
          </p:nvSpPr>
          <p:spPr>
            <a:xfrm>
              <a:off x="2933691" y="5952063"/>
              <a:ext cx="7255484" cy="516188"/>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20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Copilot assists &amp; accelerates effectiveness across user roles &amp; event stages</a:t>
              </a:r>
            </a:p>
          </p:txBody>
        </p:sp>
      </p:grpSp>
      <p:sp>
        <p:nvSpPr>
          <p:cNvPr id="8" name="Arrow: Right 2">
            <a:extLst>
              <a:ext uri="{FF2B5EF4-FFF2-40B4-BE49-F238E27FC236}">
                <a16:creationId xmlns:a16="http://schemas.microsoft.com/office/drawing/2014/main" id="{7F5AE6BC-F4EC-0C0A-ACBB-11D5EA7DDE09}"/>
              </a:ext>
            </a:extLst>
          </p:cNvPr>
          <p:cNvSpPr/>
          <p:nvPr/>
        </p:nvSpPr>
        <p:spPr>
          <a:xfrm>
            <a:off x="2469759" y="1372430"/>
            <a:ext cx="7077893" cy="403620"/>
          </a:xfrm>
          <a:prstGeom prst="rightArrow">
            <a:avLst/>
          </a:prstGeom>
          <a:gradFill>
            <a:gsLst>
              <a:gs pos="0">
                <a:srgbClr val="7364F2"/>
              </a:gs>
              <a:gs pos="37000">
                <a:srgbClr val="605DE9"/>
              </a:gs>
              <a:gs pos="70000">
                <a:srgbClr val="7C5BD9"/>
              </a:gs>
              <a:gs pos="99000">
                <a:srgbClr val="C652F1"/>
              </a:gs>
            </a:gsLst>
            <a:path path="circle">
              <a:fillToRect t="100000" r="100000"/>
            </a:path>
          </a:gradFill>
          <a:ln>
            <a:solidFill>
              <a:srgbClr val="845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43" b="0" i="0" u="none" strike="noStrike" kern="1200" cap="none" spc="0" normalizeH="0" baseline="0" noProof="0">
              <a:ln>
                <a:noFill/>
              </a:ln>
              <a:solidFill>
                <a:srgbClr val="FFFFFF"/>
              </a:solidFill>
              <a:effectLst/>
              <a:uLnTx/>
              <a:uFillTx/>
              <a:latin typeface="Aptos"/>
              <a:ea typeface="+mn-ea"/>
              <a:cs typeface="+mn-cs"/>
            </a:endParaRPr>
          </a:p>
        </p:txBody>
      </p:sp>
      <p:sp>
        <p:nvSpPr>
          <p:cNvPr id="10" name="Rectangle 9">
            <a:extLst>
              <a:ext uri="{FF2B5EF4-FFF2-40B4-BE49-F238E27FC236}">
                <a16:creationId xmlns:a16="http://schemas.microsoft.com/office/drawing/2014/main" id="{41777D4D-D055-25E0-B711-9DFB69FD9A83}"/>
              </a:ext>
            </a:extLst>
          </p:cNvPr>
          <p:cNvSpPr/>
          <p:nvPr/>
        </p:nvSpPr>
        <p:spPr>
          <a:xfrm>
            <a:off x="2469754"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Before</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1" name="Straight Arrow Connector 20">
            <a:extLst>
              <a:ext uri="{FF2B5EF4-FFF2-40B4-BE49-F238E27FC236}">
                <a16:creationId xmlns:a16="http://schemas.microsoft.com/office/drawing/2014/main" id="{5A47FC0B-70AC-1152-785C-AF4500FB825D}"/>
              </a:ext>
            </a:extLst>
          </p:cNvPr>
          <p:cNvCxnSpPr>
            <a:cxnSpLocks/>
          </p:cNvCxnSpPr>
          <p:nvPr/>
        </p:nvCxnSpPr>
        <p:spPr>
          <a:xfrm>
            <a:off x="7134684" y="2001834"/>
            <a:ext cx="161007" cy="0"/>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35457301-0EE6-A12B-FD46-5C00A61ECD82}"/>
              </a:ext>
            </a:extLst>
          </p:cNvPr>
          <p:cNvSpPr/>
          <p:nvPr/>
        </p:nvSpPr>
        <p:spPr>
          <a:xfrm>
            <a:off x="4882720"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During</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3" name="Rectangle 22">
            <a:extLst>
              <a:ext uri="{FF2B5EF4-FFF2-40B4-BE49-F238E27FC236}">
                <a16:creationId xmlns:a16="http://schemas.microsoft.com/office/drawing/2014/main" id="{59735DCA-AEE2-477F-547F-49F423D1D13B}"/>
              </a:ext>
            </a:extLst>
          </p:cNvPr>
          <p:cNvSpPr/>
          <p:nvPr/>
        </p:nvSpPr>
        <p:spPr>
          <a:xfrm>
            <a:off x="7295687" y="1800028"/>
            <a:ext cx="2251960" cy="4036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04"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After</a:t>
            </a:r>
            <a:endParaRPr kumimoji="0" lang="en-US" sz="127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4" name="Straight Arrow Connector 23">
            <a:extLst>
              <a:ext uri="{FF2B5EF4-FFF2-40B4-BE49-F238E27FC236}">
                <a16:creationId xmlns:a16="http://schemas.microsoft.com/office/drawing/2014/main" id="{D9C458AE-AC5E-202C-A0C7-2E378C3DE98B}"/>
              </a:ext>
            </a:extLst>
          </p:cNvPr>
          <p:cNvCxnSpPr>
            <a:cxnSpLocks/>
          </p:cNvCxnSpPr>
          <p:nvPr/>
        </p:nvCxnSpPr>
        <p:spPr>
          <a:xfrm>
            <a:off x="4721715" y="2001834"/>
            <a:ext cx="161006" cy="0"/>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5" name="Rectangle 24">
            <a:extLst>
              <a:ext uri="{FF2B5EF4-FFF2-40B4-BE49-F238E27FC236}">
                <a16:creationId xmlns:a16="http://schemas.microsoft.com/office/drawing/2014/main" id="{D17FF58F-986D-C045-DB0B-72F182806C0C}"/>
              </a:ext>
            </a:extLst>
          </p:cNvPr>
          <p:cNvSpPr/>
          <p:nvPr/>
        </p:nvSpPr>
        <p:spPr>
          <a:xfrm>
            <a:off x="2469754" y="2339214"/>
            <a:ext cx="2251960" cy="985190"/>
          </a:xfrm>
          <a:prstGeom prst="rect">
            <a:avLst/>
          </a:prstGeom>
          <a:solidFill>
            <a:srgbClr val="9E88E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planning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Promotion and marketing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setup </a:t>
            </a:r>
          </a:p>
        </p:txBody>
      </p:sp>
      <p:sp>
        <p:nvSpPr>
          <p:cNvPr id="26" name="Rectangle 25">
            <a:extLst>
              <a:ext uri="{FF2B5EF4-FFF2-40B4-BE49-F238E27FC236}">
                <a16:creationId xmlns:a16="http://schemas.microsoft.com/office/drawing/2014/main" id="{C9D769EF-4B4C-83C7-079E-5CC4637E7AF8}"/>
              </a:ext>
            </a:extLst>
          </p:cNvPr>
          <p:cNvSpPr/>
          <p:nvPr/>
        </p:nvSpPr>
        <p:spPr>
          <a:xfrm>
            <a:off x="4882720" y="2341083"/>
            <a:ext cx="2251960" cy="985190"/>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execution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Moderation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Facilitate discussion</a:t>
            </a:r>
          </a:p>
        </p:txBody>
      </p:sp>
      <p:sp>
        <p:nvSpPr>
          <p:cNvPr id="27" name="Rectangle 26">
            <a:extLst>
              <a:ext uri="{FF2B5EF4-FFF2-40B4-BE49-F238E27FC236}">
                <a16:creationId xmlns:a16="http://schemas.microsoft.com/office/drawing/2014/main" id="{A5BF5800-FD35-725C-1832-C8E86BCC405A}"/>
              </a:ext>
            </a:extLst>
          </p:cNvPr>
          <p:cNvSpPr/>
          <p:nvPr/>
        </p:nvSpPr>
        <p:spPr>
          <a:xfrm>
            <a:off x="7295687" y="2339214"/>
            <a:ext cx="2251960" cy="985190"/>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Event summarization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Analysis and reporting</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Knowledge capture</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Gather feedback</a:t>
            </a:r>
          </a:p>
        </p:txBody>
      </p:sp>
      <p:sp>
        <p:nvSpPr>
          <p:cNvPr id="28" name="Rectangle 27">
            <a:extLst>
              <a:ext uri="{FF2B5EF4-FFF2-40B4-BE49-F238E27FC236}">
                <a16:creationId xmlns:a16="http://schemas.microsoft.com/office/drawing/2014/main" id="{B8BECB4E-C9DB-B3C3-1E29-B8C1ED4BAA7C}"/>
              </a:ext>
            </a:extLst>
          </p:cNvPr>
          <p:cNvSpPr/>
          <p:nvPr/>
        </p:nvSpPr>
        <p:spPr>
          <a:xfrm rot="16200000">
            <a:off x="1763328" y="2698486"/>
            <a:ext cx="985190" cy="266655"/>
          </a:xfrm>
          <a:prstGeom prst="rect">
            <a:avLst/>
          </a:prstGeom>
          <a:solidFill>
            <a:srgbClr val="7B5BDB">
              <a:alpha val="7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Organizer</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9" name="Straight Arrow Connector 28">
            <a:extLst>
              <a:ext uri="{FF2B5EF4-FFF2-40B4-BE49-F238E27FC236}">
                <a16:creationId xmlns:a16="http://schemas.microsoft.com/office/drawing/2014/main" id="{283A6259-C106-39EE-F0A5-86D00A69E9E4}"/>
              </a:ext>
            </a:extLst>
          </p:cNvPr>
          <p:cNvCxnSpPr>
            <a:cxnSpLocks/>
          </p:cNvCxnSpPr>
          <p:nvPr/>
        </p:nvCxnSpPr>
        <p:spPr>
          <a:xfrm>
            <a:off x="4721715" y="2831814"/>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5315DC44-7CC6-D714-F7C2-ABB16853CBDE}"/>
              </a:ext>
            </a:extLst>
          </p:cNvPr>
          <p:cNvCxnSpPr>
            <a:cxnSpLocks/>
          </p:cNvCxnSpPr>
          <p:nvPr/>
        </p:nvCxnSpPr>
        <p:spPr>
          <a:xfrm flipV="1">
            <a:off x="7134684" y="2831814"/>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1" name="Rectangle 30">
            <a:extLst>
              <a:ext uri="{FF2B5EF4-FFF2-40B4-BE49-F238E27FC236}">
                <a16:creationId xmlns:a16="http://schemas.microsoft.com/office/drawing/2014/main" id="{6AC05C16-8258-54CE-3635-FE5927DA43BD}"/>
              </a:ext>
            </a:extLst>
          </p:cNvPr>
          <p:cNvSpPr/>
          <p:nvPr/>
        </p:nvSpPr>
        <p:spPr>
          <a:xfrm>
            <a:off x="2469754" y="3459974"/>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for event</a:t>
            </a:r>
          </a:p>
        </p:txBody>
      </p:sp>
      <p:sp>
        <p:nvSpPr>
          <p:cNvPr id="32" name="Rectangle 31">
            <a:extLst>
              <a:ext uri="{FF2B5EF4-FFF2-40B4-BE49-F238E27FC236}">
                <a16:creationId xmlns:a16="http://schemas.microsoft.com/office/drawing/2014/main" id="{B9725EAD-57D3-D8C6-529B-00BEC502E516}"/>
              </a:ext>
            </a:extLst>
          </p:cNvPr>
          <p:cNvSpPr/>
          <p:nvPr/>
        </p:nvSpPr>
        <p:spPr>
          <a:xfrm>
            <a:off x="4882720" y="3461843"/>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presentation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questions</a:t>
            </a:r>
          </a:p>
        </p:txBody>
      </p:sp>
      <p:sp>
        <p:nvSpPr>
          <p:cNvPr id="33" name="Rectangle 32">
            <a:extLst>
              <a:ext uri="{FF2B5EF4-FFF2-40B4-BE49-F238E27FC236}">
                <a16:creationId xmlns:a16="http://schemas.microsoft.com/office/drawing/2014/main" id="{248A4D62-0552-9BB5-973C-73F106E55A7D}"/>
              </a:ext>
            </a:extLst>
          </p:cNvPr>
          <p:cNvSpPr/>
          <p:nvPr/>
        </p:nvSpPr>
        <p:spPr>
          <a:xfrm>
            <a:off x="7295687" y="3459974"/>
            <a:ext cx="2251960" cy="985190"/>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Reflect on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Evaluate impact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and close</a:t>
            </a:r>
          </a:p>
        </p:txBody>
      </p:sp>
      <p:sp>
        <p:nvSpPr>
          <p:cNvPr id="34" name="Rectangle 33">
            <a:extLst>
              <a:ext uri="{FF2B5EF4-FFF2-40B4-BE49-F238E27FC236}">
                <a16:creationId xmlns:a16="http://schemas.microsoft.com/office/drawing/2014/main" id="{CB2ACF91-854B-35CF-7882-6D4C9631889B}"/>
              </a:ext>
            </a:extLst>
          </p:cNvPr>
          <p:cNvSpPr/>
          <p:nvPr/>
        </p:nvSpPr>
        <p:spPr>
          <a:xfrm rot="16200000">
            <a:off x="1763328" y="3819245"/>
            <a:ext cx="985190" cy="266655"/>
          </a:xfrm>
          <a:prstGeom prst="rect">
            <a:avLst/>
          </a:prstGeom>
          <a:solidFill>
            <a:srgbClr val="CFC5E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Presenter</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35" name="Straight Arrow Connector 34">
            <a:extLst>
              <a:ext uri="{FF2B5EF4-FFF2-40B4-BE49-F238E27FC236}">
                <a16:creationId xmlns:a16="http://schemas.microsoft.com/office/drawing/2014/main" id="{A6740C75-DD41-A2CF-5AD8-8F090C230923}"/>
              </a:ext>
            </a:extLst>
          </p:cNvPr>
          <p:cNvCxnSpPr>
            <a:cxnSpLocks/>
          </p:cNvCxnSpPr>
          <p:nvPr/>
        </p:nvCxnSpPr>
        <p:spPr>
          <a:xfrm>
            <a:off x="4721715" y="3952573"/>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350060A0-1792-E2AC-A1B3-0C85AFC4BC13}"/>
              </a:ext>
            </a:extLst>
          </p:cNvPr>
          <p:cNvCxnSpPr>
            <a:cxnSpLocks/>
          </p:cNvCxnSpPr>
          <p:nvPr/>
        </p:nvCxnSpPr>
        <p:spPr>
          <a:xfrm flipV="1">
            <a:off x="7134684" y="3952573"/>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7" name="Rectangle 36">
            <a:extLst>
              <a:ext uri="{FF2B5EF4-FFF2-40B4-BE49-F238E27FC236}">
                <a16:creationId xmlns:a16="http://schemas.microsoft.com/office/drawing/2014/main" id="{8B18A1FD-7A66-B4CE-F470-C6D044E7ACEE}"/>
              </a:ext>
            </a:extLst>
          </p:cNvPr>
          <p:cNvSpPr/>
          <p:nvPr/>
        </p:nvSpPr>
        <p:spPr>
          <a:xfrm>
            <a:off x="2469754" y="4580732"/>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Discover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Start participating</a:t>
            </a:r>
          </a:p>
        </p:txBody>
      </p:sp>
      <p:sp>
        <p:nvSpPr>
          <p:cNvPr id="38" name="Rectangle 37">
            <a:extLst>
              <a:ext uri="{FF2B5EF4-FFF2-40B4-BE49-F238E27FC236}">
                <a16:creationId xmlns:a16="http://schemas.microsoft.com/office/drawing/2014/main" id="{DDFE0146-73A3-EADD-E7D1-406D76E92068}"/>
              </a:ext>
            </a:extLst>
          </p:cNvPr>
          <p:cNvSpPr/>
          <p:nvPr/>
        </p:nvSpPr>
        <p:spPr>
          <a:xfrm>
            <a:off x="4882720" y="4582601"/>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Attend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questions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Engage in event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Network</a:t>
            </a:r>
          </a:p>
        </p:txBody>
      </p:sp>
      <p:sp>
        <p:nvSpPr>
          <p:cNvPr id="39" name="Rectangle 38">
            <a:extLst>
              <a:ext uri="{FF2B5EF4-FFF2-40B4-BE49-F238E27FC236}">
                <a16:creationId xmlns:a16="http://schemas.microsoft.com/office/drawing/2014/main" id="{6B5DD9D6-CD87-AFB1-4F13-18A5FF002732}"/>
              </a:ext>
            </a:extLst>
          </p:cNvPr>
          <p:cNvSpPr/>
          <p:nvPr/>
        </p:nvSpPr>
        <p:spPr>
          <a:xfrm>
            <a:off x="7295687" y="4580732"/>
            <a:ext cx="2251960" cy="985190"/>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Provide feedback</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Reference recording and conversations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78"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Connect with attendees</a:t>
            </a:r>
          </a:p>
        </p:txBody>
      </p:sp>
      <p:sp>
        <p:nvSpPr>
          <p:cNvPr id="40" name="Rectangle 39">
            <a:extLst>
              <a:ext uri="{FF2B5EF4-FFF2-40B4-BE49-F238E27FC236}">
                <a16:creationId xmlns:a16="http://schemas.microsoft.com/office/drawing/2014/main" id="{0812167A-02ED-8A4F-E812-74448AEF3398}"/>
              </a:ext>
            </a:extLst>
          </p:cNvPr>
          <p:cNvSpPr/>
          <p:nvPr/>
        </p:nvSpPr>
        <p:spPr>
          <a:xfrm rot="16200000">
            <a:off x="1763328" y="4940003"/>
            <a:ext cx="985190" cy="266655"/>
          </a:xfrm>
          <a:prstGeom prst="rect">
            <a:avLst/>
          </a:prstGeom>
          <a:solidFill>
            <a:srgbClr val="E6E3F0">
              <a:alpha val="5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18"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Attendee</a:t>
            </a:r>
            <a:endParaRPr kumimoji="0" lang="en-US" sz="959"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41" name="Straight Arrow Connector 40">
            <a:extLst>
              <a:ext uri="{FF2B5EF4-FFF2-40B4-BE49-F238E27FC236}">
                <a16:creationId xmlns:a16="http://schemas.microsoft.com/office/drawing/2014/main" id="{22CA185A-C40A-05A8-9D87-0856205E2236}"/>
              </a:ext>
            </a:extLst>
          </p:cNvPr>
          <p:cNvCxnSpPr>
            <a:cxnSpLocks/>
          </p:cNvCxnSpPr>
          <p:nvPr/>
        </p:nvCxnSpPr>
        <p:spPr>
          <a:xfrm>
            <a:off x="4721715" y="5073331"/>
            <a:ext cx="161006"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A831EED1-18E8-8111-BBF7-1F7B4062EAAA}"/>
              </a:ext>
            </a:extLst>
          </p:cNvPr>
          <p:cNvCxnSpPr>
            <a:cxnSpLocks/>
          </p:cNvCxnSpPr>
          <p:nvPr/>
        </p:nvCxnSpPr>
        <p:spPr>
          <a:xfrm flipV="1">
            <a:off x="7134684" y="5073331"/>
            <a:ext cx="161007" cy="1869"/>
          </a:xfrm>
          <a:prstGeom prst="straightConnector1">
            <a:avLst/>
          </a:prstGeom>
          <a:ln w="127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 name="Title 2">
            <a:extLst>
              <a:ext uri="{FF2B5EF4-FFF2-40B4-BE49-F238E27FC236}">
                <a16:creationId xmlns:a16="http://schemas.microsoft.com/office/drawing/2014/main" id="{AFE9ABD4-6F90-19F3-76A8-8DDFE6BFD5BA}"/>
              </a:ext>
            </a:extLst>
          </p:cNvPr>
          <p:cNvSpPr>
            <a:spLocks noGrp="1"/>
          </p:cNvSpPr>
          <p:nvPr>
            <p:ph type="title"/>
          </p:nvPr>
        </p:nvSpPr>
        <p:spPr/>
        <p:txBody>
          <a:bodyPr/>
          <a:lstStyle/>
          <a:p>
            <a:r>
              <a:rPr lang="en-US" dirty="0"/>
              <a:t>Event roles before, during and after an event</a:t>
            </a:r>
          </a:p>
        </p:txBody>
      </p:sp>
    </p:spTree>
    <p:extLst>
      <p:ext uri="{BB962C8B-B14F-4D97-AF65-F5344CB8AC3E}">
        <p14:creationId xmlns:p14="http://schemas.microsoft.com/office/powerpoint/2010/main" val="826835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animBg="1"/>
      <p:bldP spid="23" grpId="0" animBg="1"/>
      <p:bldP spid="25" grpId="0" animBg="1"/>
      <p:bldP spid="26" grpId="0" animBg="1"/>
      <p:bldP spid="27" grpId="0" animBg="1"/>
      <p:bldP spid="28" grpId="0" animBg="1"/>
      <p:bldP spid="31" grpId="0" animBg="1"/>
      <p:bldP spid="32" grpId="0" animBg="1"/>
      <p:bldP spid="33" grpId="0" animBg="1"/>
      <p:bldP spid="34"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5D579-E4D7-190F-4277-0474D5C2CD94}"/>
              </a:ext>
            </a:extLst>
          </p:cNvPr>
          <p:cNvSpPr txBox="1"/>
          <p:nvPr/>
        </p:nvSpPr>
        <p:spPr>
          <a:xfrm>
            <a:off x="3704216" y="4392766"/>
            <a:ext cx="4783568" cy="1569660"/>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spc="-10" dirty="0">
                <a:ln w="3175">
                  <a:noFill/>
                </a:ln>
                <a:gradFill flip="none" rotWithShape="1">
                  <a:gsLst>
                    <a:gs pos="0">
                      <a:srgbClr val="7B83EB"/>
                    </a:gs>
                    <a:gs pos="50000">
                      <a:srgbClr val="28A8EA"/>
                    </a:gs>
                    <a:gs pos="100000">
                      <a:srgbClr val="37C6D0"/>
                    </a:gs>
                  </a:gsLst>
                  <a:lin ang="2700000" scaled="0"/>
                  <a:tileRect/>
                </a:gradFill>
                <a:latin typeface="+mj-lt"/>
                <a:cs typeface="Segoe UI" panose="020B0502040204020203" pitchFamily="34" charset="0"/>
              </a:rPr>
              <a:t>Dan Holme</a:t>
            </a:r>
            <a:endParaRPr kumimoji="0" lang="en-US" sz="3200" i="0" u="none" strike="noStrike" kern="1200" cap="none" spc="-10" normalizeH="0" baseline="0" noProof="0" dirty="0">
              <a:ln w="3175">
                <a:noFill/>
              </a:ln>
              <a:solidFill>
                <a:srgbClr val="FFFFFF"/>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Principal Group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ENGAGE</a:t>
            </a:r>
          </a:p>
          <a:p>
            <a:pPr algn="ctr">
              <a:defRPr/>
            </a:pPr>
            <a:r>
              <a:rPr lang="en-US" sz="2400" dirty="0" err="1">
                <a:solidFill>
                  <a:schemeClr val="bg1"/>
                </a:solidFill>
                <a:latin typeface="+mj-lt"/>
              </a:rPr>
              <a:t>holmedan</a:t>
            </a:r>
            <a:r>
              <a:rPr lang="en-US" sz="2400" dirty="0">
                <a:solidFill>
                  <a:schemeClr val="bg1"/>
                </a:solidFill>
                <a:latin typeface="+mj-lt"/>
              </a:rPr>
              <a:t>    .</a:t>
            </a:r>
          </a:p>
        </p:txBody>
      </p:sp>
      <p:grpSp>
        <p:nvGrpSpPr>
          <p:cNvPr id="3" name="Group 2">
            <a:extLst>
              <a:ext uri="{FF2B5EF4-FFF2-40B4-BE49-F238E27FC236}">
                <a16:creationId xmlns:a16="http://schemas.microsoft.com/office/drawing/2014/main" id="{F4868D45-AB9F-5BBA-7279-1FEB16E35B51}"/>
              </a:ext>
            </a:extLst>
          </p:cNvPr>
          <p:cNvGrpSpPr/>
          <p:nvPr/>
        </p:nvGrpSpPr>
        <p:grpSpPr>
          <a:xfrm>
            <a:off x="4377057" y="702514"/>
            <a:ext cx="3437886" cy="3495127"/>
            <a:chOff x="1855007" y="1014566"/>
            <a:chExt cx="3437886" cy="3495127"/>
          </a:xfrm>
        </p:grpSpPr>
        <p:sp>
          <p:nvSpPr>
            <p:cNvPr id="4" name="Oval 3">
              <a:extLst>
                <a:ext uri="{FF2B5EF4-FFF2-40B4-BE49-F238E27FC236}">
                  <a16:creationId xmlns:a16="http://schemas.microsoft.com/office/drawing/2014/main" id="{A3828FC6-2673-DDCB-64FE-9206274CCB6A}"/>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0D0AE17D-23CF-4017-97A3-CC6FBAC3A750}"/>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pic>
        <p:nvPicPr>
          <p:cNvPr id="6" name="Picture 2">
            <a:extLst>
              <a:ext uri="{FF2B5EF4-FFF2-40B4-BE49-F238E27FC236}">
                <a16:creationId xmlns:a16="http://schemas.microsoft.com/office/drawing/2014/main" id="{C80BCE1B-734F-14E6-209E-39139B9FB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203" y="5549033"/>
            <a:ext cx="381119" cy="38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91DA-7C1B-F78C-3A95-DB90CCEF81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E86376-D466-0A02-1FA3-49A6A5DA8D89}"/>
              </a:ext>
            </a:extLst>
          </p:cNvPr>
          <p:cNvSpPr txBox="1"/>
          <p:nvPr/>
        </p:nvSpPr>
        <p:spPr>
          <a:xfrm>
            <a:off x="352140" y="411010"/>
            <a:ext cx="1059332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Semibold"/>
                <a:ea typeface="+mn-ea"/>
                <a:cs typeface="Segoe UI Semibold"/>
              </a:rPr>
              <a:t>WHAT WE HAVE TODAY</a:t>
            </a:r>
            <a:endParaRPr kumimoji="0" lang="en-US" sz="2800" b="0" i="0" u="none" strike="noStrike" kern="0" cap="none" spc="0" normalizeH="0" baseline="0" noProof="0">
              <a:ln>
                <a:noFill/>
              </a:ln>
              <a:solidFill>
                <a:prstClr val="black"/>
              </a:solidFill>
              <a:effectLst/>
              <a:uLnTx/>
              <a:uFillTx/>
              <a:latin typeface="Segoe UI Variable Static Displa"/>
              <a:ea typeface="+mn-ea"/>
              <a:cs typeface="Segoe UI Semibold"/>
            </a:endParaRPr>
          </a:p>
        </p:txBody>
      </p:sp>
      <p:sp>
        <p:nvSpPr>
          <p:cNvPr id="8" name="TextBox 7">
            <a:extLst>
              <a:ext uri="{FF2B5EF4-FFF2-40B4-BE49-F238E27FC236}">
                <a16:creationId xmlns:a16="http://schemas.microsoft.com/office/drawing/2014/main" id="{0CC784EB-D3B5-176F-09E8-94A6AA0E06C0}"/>
              </a:ext>
            </a:extLst>
          </p:cNvPr>
          <p:cNvSpPr txBox="1"/>
          <p:nvPr/>
        </p:nvSpPr>
        <p:spPr>
          <a:xfrm>
            <a:off x="8011197" y="1442190"/>
            <a:ext cx="2522818" cy="461665"/>
          </a:xfrm>
          <a:prstGeom prst="rect">
            <a:avLst/>
          </a:prstGeom>
          <a:noFill/>
        </p:spPr>
        <p:txBody>
          <a:bodyPr wrap="square">
            <a:spAutoFit/>
          </a:bodyPr>
          <a:lstStyle/>
          <a:p>
            <a:pPr lvl="0" algn="ctr" defTabSz="914400">
              <a:defRPr/>
            </a:pPr>
            <a:r>
              <a:rPr lang="en-US" sz="24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Storyline AMAs</a:t>
            </a:r>
            <a:endParaRPr kumimoji="0" lang="en-US" sz="1800" b="1" i="0" u="none" strike="noStrike" kern="0" cap="none" spc="0" normalizeH="0" baseline="0" noProof="0">
              <a:ln>
                <a:noFill/>
              </a:ln>
              <a:solidFill>
                <a:srgbClr val="000000"/>
              </a:solidFill>
              <a:effectLst/>
              <a:uLnTx/>
              <a:uFillTx/>
              <a:latin typeface="Aptos" panose="020B0004020202020204" pitchFamily="34" charset="0"/>
              <a:ea typeface="+mn-ea"/>
              <a:cs typeface="Segoe UI"/>
            </a:endParaRPr>
          </a:p>
        </p:txBody>
      </p:sp>
      <p:sp>
        <p:nvSpPr>
          <p:cNvPr id="10" name="TextBox 9">
            <a:extLst>
              <a:ext uri="{FF2B5EF4-FFF2-40B4-BE49-F238E27FC236}">
                <a16:creationId xmlns:a16="http://schemas.microsoft.com/office/drawing/2014/main" id="{8B257480-7A00-409F-6261-E00D2EEF5BEE}"/>
              </a:ext>
            </a:extLst>
          </p:cNvPr>
          <p:cNvSpPr txBox="1"/>
          <p:nvPr/>
        </p:nvSpPr>
        <p:spPr>
          <a:xfrm>
            <a:off x="1066887" y="1442190"/>
            <a:ext cx="3657363" cy="461665"/>
          </a:xfrm>
          <a:prstGeom prst="rect">
            <a:avLst/>
          </a:prstGeom>
          <a:noFill/>
        </p:spPr>
        <p:txBody>
          <a:bodyPr wrap="square">
            <a:spAutoFit/>
          </a:bodyPr>
          <a:lstStyle/>
          <a:p>
            <a:pPr lvl="0" algn="ctr" defTabSz="914400">
              <a:defRPr/>
            </a:pPr>
            <a:r>
              <a:rPr lang="en-US" sz="24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Community Live Events</a:t>
            </a:r>
            <a:endParaRPr kumimoji="0" lang="en-US" sz="24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0" name="Plus Sign 29">
            <a:extLst>
              <a:ext uri="{FF2B5EF4-FFF2-40B4-BE49-F238E27FC236}">
                <a16:creationId xmlns:a16="http://schemas.microsoft.com/office/drawing/2014/main" id="{D5DE112D-194C-A1B5-9D3A-3D80B1627F98}"/>
              </a:ext>
            </a:extLst>
          </p:cNvPr>
          <p:cNvSpPr/>
          <p:nvPr/>
        </p:nvSpPr>
        <p:spPr>
          <a:xfrm>
            <a:off x="5683174" y="3195872"/>
            <a:ext cx="832416" cy="777811"/>
          </a:xfrm>
          <a:prstGeom prst="mathPlus">
            <a:avLst/>
          </a:prstGeom>
          <a:solidFill>
            <a:srgbClr val="845ADC"/>
          </a:solidFill>
          <a:ln>
            <a:solidFill>
              <a:srgbClr val="845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A321DCCD-01CE-ECD1-AB3C-D31421BD7EA6}"/>
              </a:ext>
            </a:extLst>
          </p:cNvPr>
          <p:cNvSpPr/>
          <p:nvPr/>
        </p:nvSpPr>
        <p:spPr>
          <a:xfrm>
            <a:off x="352140" y="3430054"/>
            <a:ext cx="340196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Produced using</a:t>
            </a:r>
            <a:b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Teams Live Events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Teams Town Hall (Preview today, GA June)</a:t>
            </a:r>
          </a:p>
        </p:txBody>
      </p:sp>
      <p:pic>
        <p:nvPicPr>
          <p:cNvPr id="16" name="Picture 15" descr="A screenshot of a computer&#10;&#10;AI-generated content may be incorrect.">
            <a:extLst>
              <a:ext uri="{FF2B5EF4-FFF2-40B4-BE49-F238E27FC236}">
                <a16:creationId xmlns:a16="http://schemas.microsoft.com/office/drawing/2014/main" id="{236DD8F2-58F1-794E-299F-C15741E8A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8" y="1984578"/>
            <a:ext cx="5603562" cy="3200400"/>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0B57D213-7212-4A23-DE87-01089568C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826" y="1984577"/>
            <a:ext cx="5603561" cy="3200400"/>
          </a:xfrm>
          <a:prstGeom prst="rect">
            <a:avLst/>
          </a:prstGeom>
        </p:spPr>
      </p:pic>
      <p:sp>
        <p:nvSpPr>
          <p:cNvPr id="20" name="TextBox 19">
            <a:extLst>
              <a:ext uri="{FF2B5EF4-FFF2-40B4-BE49-F238E27FC236}">
                <a16:creationId xmlns:a16="http://schemas.microsoft.com/office/drawing/2014/main" id="{F5E4D254-817C-6F15-4CC4-CD613BD81CF6}"/>
              </a:ext>
            </a:extLst>
          </p:cNvPr>
          <p:cNvSpPr txBox="1"/>
          <p:nvPr/>
        </p:nvSpPr>
        <p:spPr>
          <a:xfrm>
            <a:off x="799336" y="5590569"/>
            <a:ext cx="10593328"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Customers stitch these experiences together to achieve their goals</a:t>
            </a:r>
            <a:endParaRPr kumimoji="0" lang="en-US" sz="2000" b="0" i="0" u="none" strike="noStrike" kern="0" cap="none" spc="0" normalizeH="0" baseline="0" noProof="0">
              <a:ln>
                <a:noFill/>
              </a:ln>
              <a:solidFill>
                <a:prstClr val="black"/>
              </a:solidFill>
              <a:effectLst/>
              <a:uLnTx/>
              <a:uFillTx/>
              <a:latin typeface="Segoe UI Variable Static Displa"/>
              <a:ea typeface="+mn-ea"/>
              <a:cs typeface="Segoe UI Semibold"/>
            </a:endParaRPr>
          </a:p>
        </p:txBody>
      </p:sp>
      <p:sp>
        <p:nvSpPr>
          <p:cNvPr id="3" name="Title 2">
            <a:extLst>
              <a:ext uri="{FF2B5EF4-FFF2-40B4-BE49-F238E27FC236}">
                <a16:creationId xmlns:a16="http://schemas.microsoft.com/office/drawing/2014/main" id="{C8F42EF9-C382-0B4F-4263-35BEBDD4A73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7566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2513E-62E7-919E-4190-34396CC8333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E5D603B-5A68-C74E-60B5-DA9E6FB1EA69}"/>
              </a:ext>
            </a:extLst>
          </p:cNvPr>
          <p:cNvSpPr txBox="1"/>
          <p:nvPr/>
        </p:nvSpPr>
        <p:spPr>
          <a:xfrm>
            <a:off x="563788" y="1798950"/>
            <a:ext cx="3437201"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a:cs typeface="Segoe UI"/>
              </a:rPr>
              <a:t>Like today’s live events in communities</a:t>
            </a:r>
            <a:br>
              <a:rPr lang="en-US" sz="1400" b="0" i="0" u="none" strike="noStrike" kern="0" cap="none" spc="0" normalizeH="0" baseline="0" noProof="0">
                <a:ln>
                  <a:noFill/>
                </a:ln>
                <a:effectLst/>
                <a:uLnTx/>
                <a:uFillTx/>
                <a:latin typeface="Segoe UI"/>
                <a:cs typeface="Segoe UI"/>
              </a:rPr>
            </a:br>
            <a:r>
              <a:rPr kumimoji="0" lang="en-US" sz="1400" b="0" i="0" u="none" strike="noStrike" kern="0" cap="none" spc="0" normalizeH="0" baseline="0" noProof="0">
                <a:ln>
                  <a:noFill/>
                </a:ln>
                <a:solidFill>
                  <a:srgbClr val="000000"/>
                </a:solidFill>
                <a:effectLst/>
                <a:uLnTx/>
                <a:uFillTx/>
                <a:latin typeface="Segoe UI"/>
                <a:cs typeface="Segoe UI"/>
              </a:rPr>
              <a:t>Produced using Teams Town Hall</a:t>
            </a:r>
            <a:endParaRPr lang="en-US" sz="1400" b="0" i="0" u="none" strike="noStrike" kern="0" cap="none" spc="0" normalizeH="0" baseline="0" noProof="0">
              <a:ln>
                <a:noFill/>
              </a:ln>
              <a:solidFill>
                <a:srgbClr val="000000"/>
              </a:solidFill>
              <a:effectLst/>
              <a:uLnTx/>
              <a:uFillTx/>
              <a:latin typeface="Segoe UI"/>
              <a:cs typeface="Segoe UI"/>
            </a:endParaRPr>
          </a:p>
        </p:txBody>
      </p:sp>
      <p:sp>
        <p:nvSpPr>
          <p:cNvPr id="2" name="TextBox 1">
            <a:extLst>
              <a:ext uri="{FF2B5EF4-FFF2-40B4-BE49-F238E27FC236}">
                <a16:creationId xmlns:a16="http://schemas.microsoft.com/office/drawing/2014/main" id="{6A9AEEDB-1007-0221-E1CC-0A58A46DCF59}"/>
              </a:ext>
            </a:extLst>
          </p:cNvPr>
          <p:cNvSpPr txBox="1"/>
          <p:nvPr/>
        </p:nvSpPr>
        <p:spPr>
          <a:xfrm>
            <a:off x="640556" y="1350275"/>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Broadcast</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6" name="TextBox 5">
            <a:extLst>
              <a:ext uri="{FF2B5EF4-FFF2-40B4-BE49-F238E27FC236}">
                <a16:creationId xmlns:a16="http://schemas.microsoft.com/office/drawing/2014/main" id="{59BF54D6-D334-00CE-9A9F-D689650F2740}"/>
              </a:ext>
            </a:extLst>
          </p:cNvPr>
          <p:cNvSpPr txBox="1"/>
          <p:nvPr/>
        </p:nvSpPr>
        <p:spPr>
          <a:xfrm>
            <a:off x="4491037" y="1350275"/>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Meeting</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7" name="TextBox 6">
            <a:extLst>
              <a:ext uri="{FF2B5EF4-FFF2-40B4-BE49-F238E27FC236}">
                <a16:creationId xmlns:a16="http://schemas.microsoft.com/office/drawing/2014/main" id="{C11021C7-644A-C3DE-C93A-4177BAA2B1BE}"/>
              </a:ext>
            </a:extLst>
          </p:cNvPr>
          <p:cNvSpPr txBox="1"/>
          <p:nvPr/>
        </p:nvSpPr>
        <p:spPr>
          <a:xfrm>
            <a:off x="8222251" y="1418011"/>
            <a:ext cx="320992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0">
                      <a:srgbClr val="7364F2"/>
                    </a:gs>
                    <a:gs pos="37000">
                      <a:srgbClr val="605DE9"/>
                    </a:gs>
                    <a:gs pos="70000">
                      <a:srgbClr val="7C5BD9"/>
                    </a:gs>
                    <a:gs pos="99000">
                      <a:srgbClr val="C652F1"/>
                    </a:gs>
                  </a:gsLst>
                  <a:path path="circle">
                    <a:fillToRect t="100000" r="100000"/>
                  </a:path>
                </a:gradFill>
                <a:effectLst/>
                <a:uLnTx/>
                <a:uFillTx/>
                <a:latin typeface="Segoe UI"/>
                <a:cs typeface="Segoe UI"/>
              </a:rPr>
              <a:t>Async</a:t>
            </a:r>
            <a:endParaRPr kumimoji="0" lang="en-US" sz="2800" b="1" i="0" u="none" strike="noStrike" kern="1200" cap="none" spc="0" normalizeH="0" baseline="0" noProof="0">
              <a:ln>
                <a:noFill/>
              </a:ln>
              <a:solidFill>
                <a:srgbClr val="000000"/>
              </a:solidFill>
              <a:effectLst/>
              <a:uLnTx/>
              <a:uFillTx/>
              <a:latin typeface="Segoe UI"/>
              <a:cs typeface="Segoe UI"/>
            </a:endParaRPr>
          </a:p>
        </p:txBody>
      </p:sp>
      <p:sp>
        <p:nvSpPr>
          <p:cNvPr id="8" name="TextBox 7">
            <a:extLst>
              <a:ext uri="{FF2B5EF4-FFF2-40B4-BE49-F238E27FC236}">
                <a16:creationId xmlns:a16="http://schemas.microsoft.com/office/drawing/2014/main" id="{7660E169-0F13-F504-DB3C-3EB02CC64C9B}"/>
              </a:ext>
            </a:extLst>
          </p:cNvPr>
          <p:cNvSpPr txBox="1"/>
          <p:nvPr/>
        </p:nvSpPr>
        <p:spPr>
          <a:xfrm>
            <a:off x="8467139" y="1801858"/>
            <a:ext cx="287027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Segoe UI"/>
                <a:cs typeface="Segoe UI"/>
              </a:rPr>
              <a:t>Like today’s AMAs on storylines</a:t>
            </a:r>
            <a:br>
              <a:rPr lang="en-US" sz="1400" kern="0">
                <a:solidFill>
                  <a:srgbClr val="000000"/>
                </a:solidFill>
                <a:latin typeface="Segoe UI"/>
                <a:cs typeface="Segoe UI"/>
              </a:rPr>
            </a:br>
            <a:r>
              <a:rPr lang="en-US" sz="1400" kern="0">
                <a:solidFill>
                  <a:srgbClr val="000000"/>
                </a:solidFill>
                <a:latin typeface="Segoe UI"/>
                <a:cs typeface="Segoe UI"/>
              </a:rPr>
              <a:t>No live video experience</a:t>
            </a:r>
          </a:p>
        </p:txBody>
      </p:sp>
      <p:pic>
        <p:nvPicPr>
          <p:cNvPr id="1027" name="Picture 3">
            <a:extLst>
              <a:ext uri="{FF2B5EF4-FFF2-40B4-BE49-F238E27FC236}">
                <a16:creationId xmlns:a16="http://schemas.microsoft.com/office/drawing/2014/main" id="{4C96B5FF-D971-6888-097D-F01E3617B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79" y="2380861"/>
            <a:ext cx="7609042" cy="4265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omputer&#10;&#10;AI-generated content may be incorrect.">
            <a:extLst>
              <a:ext uri="{FF2B5EF4-FFF2-40B4-BE49-F238E27FC236}">
                <a16:creationId xmlns:a16="http://schemas.microsoft.com/office/drawing/2014/main" id="{069F502F-1C54-D5E0-F495-8BCF58E92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320" y="2380861"/>
            <a:ext cx="6767591" cy="4177705"/>
          </a:xfrm>
          <a:prstGeom prst="rect">
            <a:avLst/>
          </a:prstGeom>
        </p:spPr>
      </p:pic>
      <p:sp>
        <p:nvSpPr>
          <p:cNvPr id="11" name="TextBox 10">
            <a:extLst>
              <a:ext uri="{FF2B5EF4-FFF2-40B4-BE49-F238E27FC236}">
                <a16:creationId xmlns:a16="http://schemas.microsoft.com/office/drawing/2014/main" id="{9AADC726-72F1-9F2A-63F3-8F6E7EB8114C}"/>
              </a:ext>
            </a:extLst>
          </p:cNvPr>
          <p:cNvSpPr txBox="1"/>
          <p:nvPr/>
        </p:nvSpPr>
        <p:spPr>
          <a:xfrm>
            <a:off x="4373788" y="1798950"/>
            <a:ext cx="3437201"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Segoe UI"/>
                <a:cs typeface="Segoe UI"/>
              </a:rPr>
              <a:t>Like today’s live events in communities</a:t>
            </a:r>
            <a:br>
              <a:rPr lang="en-US" sz="1400" kern="0">
                <a:solidFill>
                  <a:srgbClr val="000000"/>
                </a:solidFill>
                <a:latin typeface="Segoe UI"/>
                <a:cs typeface="Segoe UI"/>
              </a:rPr>
            </a:br>
            <a:r>
              <a:rPr lang="en-US" sz="1400" kern="0">
                <a:solidFill>
                  <a:srgbClr val="000000"/>
                </a:solidFill>
                <a:latin typeface="Segoe UI"/>
                <a:cs typeface="Segoe UI"/>
              </a:rPr>
              <a:t>Produced using Teams Meetings</a:t>
            </a:r>
          </a:p>
        </p:txBody>
      </p:sp>
      <p:sp>
        <p:nvSpPr>
          <p:cNvPr id="12" name="TextBox 11">
            <a:extLst>
              <a:ext uri="{FF2B5EF4-FFF2-40B4-BE49-F238E27FC236}">
                <a16:creationId xmlns:a16="http://schemas.microsoft.com/office/drawing/2014/main" id="{3803E63E-E486-3A3B-2D5E-916140D1FCB7}"/>
              </a:ext>
            </a:extLst>
          </p:cNvPr>
          <p:cNvSpPr txBox="1"/>
          <p:nvPr/>
        </p:nvSpPr>
        <p:spPr>
          <a:xfrm>
            <a:off x="352140" y="411010"/>
            <a:ext cx="1059332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EVENTS SCENARIOS COMING SOON</a:t>
            </a:r>
            <a:endParaRPr kumimoji="0" lang="en-US" sz="2800" b="0" i="0" u="none" strike="noStrike" kern="0" cap="none" spc="0" normalizeH="0" baseline="0" noProof="0">
              <a:ln>
                <a:noFill/>
              </a:ln>
              <a:solidFill>
                <a:prstClr val="black"/>
              </a:solidFill>
              <a:effectLst/>
              <a:uLnTx/>
              <a:uFillTx/>
              <a:latin typeface="Segoe UI Variable Static Displa"/>
              <a:ea typeface="+mn-ea"/>
              <a:cs typeface="Segoe UI Semibold"/>
            </a:endParaRPr>
          </a:p>
        </p:txBody>
      </p:sp>
      <p:pic>
        <p:nvPicPr>
          <p:cNvPr id="14" name="Picture 13" descr="A screenshot of a computer&#10;&#10;AI-generated content may be incorrect.">
            <a:extLst>
              <a:ext uri="{FF2B5EF4-FFF2-40B4-BE49-F238E27FC236}">
                <a16:creationId xmlns:a16="http://schemas.microsoft.com/office/drawing/2014/main" id="{C6DB0344-B28E-C7CD-0E25-DFB8378B8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40" y="2410329"/>
            <a:ext cx="5770842" cy="4118767"/>
          </a:xfrm>
          <a:prstGeom prst="rect">
            <a:avLst/>
          </a:prstGeom>
        </p:spPr>
      </p:pic>
      <p:sp>
        <p:nvSpPr>
          <p:cNvPr id="3" name="Title 2">
            <a:extLst>
              <a:ext uri="{FF2B5EF4-FFF2-40B4-BE49-F238E27FC236}">
                <a16:creationId xmlns:a16="http://schemas.microsoft.com/office/drawing/2014/main" id="{BB2DC90F-3046-10FA-5F60-D6A9A290843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3762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7" grpId="0"/>
      <p:bldP spid="8"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6337B2BC-5E21-3ADD-73A6-DE3DF0856F5F}"/>
              </a:ext>
            </a:extLst>
          </p:cNvPr>
          <p:cNvPicPr>
            <a:picLocks noChangeAspect="1"/>
          </p:cNvPicPr>
          <p:nvPr/>
        </p:nvPicPr>
        <p:blipFill>
          <a:blip r:embed="rId4"/>
          <a:stretch>
            <a:fillRect/>
          </a:stretch>
        </p:blipFill>
        <p:spPr>
          <a:xfrm>
            <a:off x="0" y="-401305"/>
            <a:ext cx="5717406" cy="745425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D57E232-E0F6-10BD-ECEF-22EB8C1968D4}"/>
              </a:ext>
            </a:extLst>
          </p:cNvPr>
          <p:cNvSpPr txBox="1"/>
          <p:nvPr/>
        </p:nvSpPr>
        <p:spPr>
          <a:xfrm>
            <a:off x="5916370" y="1538899"/>
            <a:ext cx="5717406" cy="3780202"/>
          </a:xfrm>
          <a:prstGeom prst="rect">
            <a:avLst/>
          </a:prstGeom>
          <a:noFill/>
        </p:spPr>
        <p:txBody>
          <a:bodyPr wrap="square">
            <a:spAutoFit/>
          </a:bodyPr>
          <a:lstStyle/>
          <a:p>
            <a:pPr>
              <a:lnSpc>
                <a:spcPct val="150000"/>
              </a:lnSpc>
              <a:buNone/>
            </a:pPr>
            <a:r>
              <a:rPr lang="en-US" sz="1800" dirty="0">
                <a:solidFill>
                  <a:srgbClr val="3F3F3F"/>
                </a:solidFill>
                <a:effectLst/>
                <a:latin typeface="Segoe UI" panose="020B0502040204020203" pitchFamily="34" charset="0"/>
                <a:cs typeface="Segoe UI" panose="020B0502040204020203" pitchFamily="34" charset="0"/>
              </a:rPr>
              <a:t>One place to </a:t>
            </a:r>
            <a:r>
              <a:rPr lang="en-US" sz="1800" kern="0" dirty="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discover</a:t>
            </a:r>
            <a:r>
              <a:rPr lang="en-US" sz="1800" dirty="0">
                <a:solidFill>
                  <a:srgbClr val="3F3F3F"/>
                </a:solidFill>
                <a:effectLst/>
                <a:latin typeface="Segoe UI" panose="020B0502040204020203" pitchFamily="34" charset="0"/>
                <a:cs typeface="Segoe UI" panose="020B0502040204020203" pitchFamily="34" charset="0"/>
              </a:rPr>
              <a:t> all events across the organization </a:t>
            </a:r>
          </a:p>
          <a:p>
            <a:pPr>
              <a:lnSpc>
                <a:spcPct val="150000"/>
              </a:lnSpc>
              <a:buNone/>
            </a:pPr>
            <a:endParaRPr lang="en-US" sz="1800" dirty="0">
              <a:solidFill>
                <a:srgbClr val="3F3F3F"/>
              </a:solidFill>
              <a:effectLst/>
              <a:latin typeface="Segoe UI" panose="020B0502040204020203" pitchFamily="34" charset="0"/>
              <a:cs typeface="Segoe UI" panose="020B0502040204020203" pitchFamily="34" charset="0"/>
            </a:endParaRPr>
          </a:p>
          <a:p>
            <a:pPr>
              <a:lnSpc>
                <a:spcPct val="150000"/>
              </a:lnSpc>
            </a:pPr>
            <a:r>
              <a:rPr lang="en-US" sz="1800" dirty="0">
                <a:solidFill>
                  <a:srgbClr val="3F3F3F"/>
                </a:solidFill>
                <a:latin typeface="Segoe UI" panose="020B0502040204020203" pitchFamily="34" charset="0"/>
                <a:cs typeface="Segoe UI" panose="020B0502040204020203" pitchFamily="34" charset="0"/>
              </a:rPr>
              <a:t>A </a:t>
            </a:r>
            <a:r>
              <a:rPr lang="en-US" sz="1800" kern="0" dirty="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personalized experience </a:t>
            </a:r>
            <a:r>
              <a:rPr lang="en-US" sz="1800" dirty="0">
                <a:solidFill>
                  <a:srgbClr val="3F3F3F"/>
                </a:solidFill>
                <a:latin typeface="Segoe UI" panose="020B0502040204020203" pitchFamily="34" charset="0"/>
                <a:cs typeface="Segoe UI" panose="020B0502040204020203" pitchFamily="34" charset="0"/>
              </a:rPr>
              <a:t>that prioritizes events </a:t>
            </a:r>
            <a:r>
              <a:rPr lang="en-US" sz="1800" dirty="0">
                <a:solidFill>
                  <a:srgbClr val="3F3F3F"/>
                </a:solidFill>
                <a:effectLst/>
                <a:latin typeface="Segoe UI" panose="020B0502040204020203" pitchFamily="34" charset="0"/>
                <a:cs typeface="Segoe UI" panose="020B0502040204020203" pitchFamily="34" charset="0"/>
              </a:rPr>
              <a:t>relevant to the user’s interests and preferences.</a:t>
            </a:r>
          </a:p>
          <a:p>
            <a:pPr>
              <a:lnSpc>
                <a:spcPct val="150000"/>
              </a:lnSpc>
            </a:pPr>
            <a:endParaRPr lang="en-US" sz="1800" dirty="0">
              <a:solidFill>
                <a:srgbClr val="3F3F3F"/>
              </a:solidFill>
              <a:effectLst/>
              <a:latin typeface="Segoe UI" panose="020B0502040204020203" pitchFamily="34" charset="0"/>
              <a:cs typeface="Segoe UI" panose="020B0502040204020203" pitchFamily="34" charset="0"/>
            </a:endParaRPr>
          </a:p>
          <a:p>
            <a:pPr>
              <a:lnSpc>
                <a:spcPct val="150000"/>
              </a:lnSpc>
            </a:pPr>
            <a:r>
              <a:rPr lang="en-US" sz="1800" dirty="0">
                <a:solidFill>
                  <a:srgbClr val="3F3F3F"/>
                </a:solidFill>
                <a:latin typeface="Segoe UI" panose="020B0502040204020203" pitchFamily="34" charset="0"/>
                <a:cs typeface="Segoe UI" panose="020B0502040204020203" pitchFamily="34" charset="0"/>
              </a:rPr>
              <a:t>Helps </a:t>
            </a:r>
            <a:r>
              <a:rPr lang="en-US" sz="1800" dirty="0">
                <a:solidFill>
                  <a:srgbClr val="3F3F3F"/>
                </a:solidFill>
                <a:effectLst/>
                <a:latin typeface="Segoe UI" panose="020B0502040204020203" pitchFamily="34" charset="0"/>
                <a:cs typeface="Segoe UI" panose="020B0502040204020203" pitchFamily="34" charset="0"/>
              </a:rPr>
              <a:t>organizers to </a:t>
            </a:r>
            <a:r>
              <a:rPr lang="en-US" sz="1800" kern="0" dirty="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drive attendance </a:t>
            </a:r>
            <a:r>
              <a:rPr lang="en-US" sz="1800" dirty="0">
                <a:solidFill>
                  <a:srgbClr val="3F3F3F"/>
                </a:solidFill>
                <a:effectLst/>
                <a:latin typeface="Segoe UI" panose="020B0502040204020203" pitchFamily="34" charset="0"/>
                <a:cs typeface="Segoe UI" panose="020B0502040204020203" pitchFamily="34" charset="0"/>
              </a:rPr>
              <a:t>while ensuring attendees don’t miss relevant events (eliminating FOMO).</a:t>
            </a:r>
          </a:p>
        </p:txBody>
      </p:sp>
      <p:sp>
        <p:nvSpPr>
          <p:cNvPr id="2" name="Title 1">
            <a:extLst>
              <a:ext uri="{FF2B5EF4-FFF2-40B4-BE49-F238E27FC236}">
                <a16:creationId xmlns:a16="http://schemas.microsoft.com/office/drawing/2014/main" id="{DF3ECFCE-A515-C261-4364-F35E1C265FC4}"/>
              </a:ext>
            </a:extLst>
          </p:cNvPr>
          <p:cNvSpPr>
            <a:spLocks noGrp="1"/>
          </p:cNvSpPr>
          <p:nvPr>
            <p:ph type="title"/>
          </p:nvPr>
        </p:nvSpPr>
        <p:spPr>
          <a:xfrm>
            <a:off x="5916370" y="458203"/>
            <a:ext cx="5693017" cy="553998"/>
          </a:xfrm>
        </p:spPr>
        <p:txBody>
          <a:bodyPr/>
          <a:lstStyle/>
          <a:p>
            <a:r>
              <a:rPr lang="en-US" dirty="0"/>
              <a:t>Event Discovery</a:t>
            </a:r>
          </a:p>
        </p:txBody>
      </p:sp>
      <p:sp>
        <p:nvSpPr>
          <p:cNvPr id="7" name="Rectangle: Rounded Corners 7">
            <a:extLst>
              <a:ext uri="{FF2B5EF4-FFF2-40B4-BE49-F238E27FC236}">
                <a16:creationId xmlns:a16="http://schemas.microsoft.com/office/drawing/2014/main" id="{37894C2E-F322-09E2-50FA-19B34EABD7CC}"/>
              </a:ext>
            </a:extLst>
          </p:cNvPr>
          <p:cNvSpPr>
            <a:spLocks/>
          </p:cNvSpPr>
          <p:nvPr/>
        </p:nvSpPr>
        <p:spPr bwMode="auto">
          <a:xfrm>
            <a:off x="840606" y="6250282"/>
            <a:ext cx="4036194" cy="368232"/>
          </a:xfrm>
          <a:prstGeom prst="roundRect">
            <a:avLst>
              <a:gd name="adj" fmla="val 50000"/>
            </a:avLst>
          </a:prstGeom>
          <a:gradFill flip="none" rotWithShape="1">
            <a:gsLst>
              <a:gs pos="2000">
                <a:srgbClr val="0179D4"/>
              </a:gs>
              <a:gs pos="32000">
                <a:srgbClr val="2CB6FF"/>
              </a:gs>
              <a:gs pos="44000">
                <a:srgbClr val="2DB6FF"/>
              </a:gs>
              <a:gs pos="81000">
                <a:srgbClr val="D962FA"/>
              </a:gs>
              <a:gs pos="96000">
                <a:srgbClr val="F6999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765" dirty="0">
                <a:gradFill>
                  <a:gsLst>
                    <a:gs pos="0">
                      <a:srgbClr val="FFFFFF"/>
                    </a:gs>
                    <a:gs pos="100000">
                      <a:srgbClr val="FFFFFF"/>
                    </a:gs>
                  </a:gsLst>
                  <a:lin ang="5400000" scaled="0"/>
                </a:gradFill>
                <a:latin typeface="Segoe UI Semibold"/>
                <a:cs typeface="Segoe UI" pitchFamily="34" charset="0"/>
              </a:rPr>
              <a:t>Future Design | Subject to </a:t>
            </a:r>
            <a:r>
              <a:rPr lang="en-US" sz="1765" dirty="0" err="1">
                <a:gradFill>
                  <a:gsLst>
                    <a:gs pos="0">
                      <a:srgbClr val="FFFFFF"/>
                    </a:gs>
                    <a:gs pos="100000">
                      <a:srgbClr val="FFFFFF"/>
                    </a:gs>
                  </a:gsLst>
                  <a:lin ang="5400000" scaled="0"/>
                </a:gradFill>
                <a:latin typeface="Segoe UI Semibold"/>
                <a:cs typeface="Segoe UI" pitchFamily="34" charset="0"/>
              </a:rPr>
              <a:t>chanbge</a:t>
            </a: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471037942"/>
      </p:ext>
    </p:extLst>
  </p:cSld>
  <p:clrMapOvr>
    <a:masterClrMapping/>
  </p:clrMapOvr>
  <p:transition>
    <p:fade/>
  </p:transition>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1C18-4CCA-1CE9-21A4-E9CE5EBEE91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1B84C0-176E-3D15-42A0-EA795AA7004A}"/>
              </a:ext>
            </a:extLst>
          </p:cNvPr>
          <p:cNvPicPr>
            <a:picLocks noChangeAspect="1"/>
          </p:cNvPicPr>
          <p:nvPr/>
        </p:nvPicPr>
        <p:blipFill>
          <a:blip r:embed="rId4"/>
          <a:stretch>
            <a:fillRect/>
          </a:stretch>
        </p:blipFill>
        <p:spPr>
          <a:xfrm>
            <a:off x="-371724" y="0"/>
            <a:ext cx="6836500" cy="1114038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EB158FC-7AD3-CEC6-45A3-9BA4B8F91C8C}"/>
              </a:ext>
            </a:extLst>
          </p:cNvPr>
          <p:cNvSpPr txBox="1"/>
          <p:nvPr/>
        </p:nvSpPr>
        <p:spPr>
          <a:xfrm>
            <a:off x="7509164" y="1420293"/>
            <a:ext cx="4091702" cy="2949205"/>
          </a:xfrm>
          <a:prstGeom prst="rect">
            <a:avLst/>
          </a:prstGeom>
          <a:noFill/>
        </p:spPr>
        <p:txBody>
          <a:bodyPr wrap="square">
            <a:spAutoFit/>
          </a:bodyPr>
          <a:lstStyle/>
          <a:p>
            <a:pPr>
              <a:lnSpc>
                <a:spcPct val="150000"/>
              </a:lnSpc>
              <a:buNone/>
            </a:pPr>
            <a:r>
              <a:rPr lang="en-US" sz="1800">
                <a:solidFill>
                  <a:srgbClr val="3F3F3F"/>
                </a:solidFill>
                <a:effectLst/>
                <a:latin typeface="Segoe UI" panose="020B0502040204020203" pitchFamily="34" charset="0"/>
                <a:cs typeface="Segoe UI" panose="020B0502040204020203" pitchFamily="34" charset="0"/>
              </a:rPr>
              <a:t>Event notifications will </a:t>
            </a:r>
            <a:r>
              <a:rPr lang="en-US" sz="1800" kern="0">
                <a:gradFill>
                  <a:gsLst>
                    <a:gs pos="0">
                      <a:srgbClr val="7364F2"/>
                    </a:gs>
                    <a:gs pos="37000">
                      <a:srgbClr val="605DE9"/>
                    </a:gs>
                    <a:gs pos="70000">
                      <a:srgbClr val="7C5BD9"/>
                    </a:gs>
                    <a:gs pos="99000">
                      <a:srgbClr val="C652F1"/>
                    </a:gs>
                  </a:gsLst>
                  <a:path path="circle">
                    <a:fillToRect t="100000" r="100000"/>
                  </a:path>
                </a:gradFill>
                <a:latin typeface="Segoe UI"/>
                <a:cs typeface="Segoe UI Semibold"/>
              </a:rPr>
              <a:t>meet attendees where they are</a:t>
            </a:r>
            <a:r>
              <a:rPr lang="en-US" sz="1800">
                <a:solidFill>
                  <a:srgbClr val="3F3F3F"/>
                </a:solidFill>
                <a:effectLst/>
                <a:latin typeface="Segoe UI" panose="020B0502040204020203" pitchFamily="34" charset="0"/>
                <a:cs typeface="Segoe UI" panose="020B0502040204020203" pitchFamily="34" charset="0"/>
              </a:rPr>
              <a:t>, across Microsoft 365. </a:t>
            </a:r>
          </a:p>
          <a:p>
            <a:pPr>
              <a:lnSpc>
                <a:spcPct val="150000"/>
              </a:lnSpc>
              <a:buNone/>
            </a:pPr>
            <a:endParaRPr lang="en-US" sz="1800">
              <a:solidFill>
                <a:srgbClr val="3F3F3F"/>
              </a:solidFill>
              <a:latin typeface="Segoe UI" panose="020B0502040204020203" pitchFamily="34" charset="0"/>
              <a:cs typeface="Segoe UI" panose="020B0502040204020203" pitchFamily="34" charset="0"/>
            </a:endParaRPr>
          </a:p>
          <a:p>
            <a:pPr>
              <a:lnSpc>
                <a:spcPct val="150000"/>
              </a:lnSpc>
              <a:buNone/>
            </a:pPr>
            <a:r>
              <a:rPr lang="en-US" sz="1800">
                <a:solidFill>
                  <a:srgbClr val="3F3F3F"/>
                </a:solidFill>
                <a:effectLst/>
                <a:latin typeface="Segoe UI" panose="020B0502040204020203" pitchFamily="34" charset="0"/>
                <a:cs typeface="Segoe UI" panose="020B0502040204020203" pitchFamily="34" charset="0"/>
              </a:rPr>
              <a:t>Digest notifications amplify the value of events, by providing event summaries, access to event recap and key questions and answers.</a:t>
            </a:r>
          </a:p>
        </p:txBody>
      </p:sp>
      <p:sp>
        <p:nvSpPr>
          <p:cNvPr id="3" name="Title 2">
            <a:extLst>
              <a:ext uri="{FF2B5EF4-FFF2-40B4-BE49-F238E27FC236}">
                <a16:creationId xmlns:a16="http://schemas.microsoft.com/office/drawing/2014/main" id="{5B85E413-8EC0-B603-E13C-D977A6B68DDE}"/>
              </a:ext>
            </a:extLst>
          </p:cNvPr>
          <p:cNvSpPr>
            <a:spLocks noGrp="1"/>
          </p:cNvSpPr>
          <p:nvPr>
            <p:ph type="title"/>
          </p:nvPr>
        </p:nvSpPr>
        <p:spPr>
          <a:xfrm>
            <a:off x="7509164" y="458203"/>
            <a:ext cx="4100223" cy="553998"/>
          </a:xfrm>
        </p:spPr>
        <p:txBody>
          <a:bodyPr/>
          <a:lstStyle/>
          <a:p>
            <a:r>
              <a:rPr lang="en-US" dirty="0"/>
              <a:t>Event notifications</a:t>
            </a:r>
          </a:p>
        </p:txBody>
      </p:sp>
      <p:sp>
        <p:nvSpPr>
          <p:cNvPr id="4" name="Rectangle: Rounded Corners 7">
            <a:extLst>
              <a:ext uri="{FF2B5EF4-FFF2-40B4-BE49-F238E27FC236}">
                <a16:creationId xmlns:a16="http://schemas.microsoft.com/office/drawing/2014/main" id="{FB9A9CF6-EF05-10EF-F83F-7AA62270C9A4}"/>
              </a:ext>
            </a:extLst>
          </p:cNvPr>
          <p:cNvSpPr>
            <a:spLocks/>
          </p:cNvSpPr>
          <p:nvPr/>
        </p:nvSpPr>
        <p:spPr bwMode="auto">
          <a:xfrm>
            <a:off x="840606" y="6250282"/>
            <a:ext cx="4036194" cy="368232"/>
          </a:xfrm>
          <a:prstGeom prst="roundRect">
            <a:avLst>
              <a:gd name="adj" fmla="val 50000"/>
            </a:avLst>
          </a:prstGeom>
          <a:gradFill flip="none" rotWithShape="1">
            <a:gsLst>
              <a:gs pos="2000">
                <a:srgbClr val="0179D4"/>
              </a:gs>
              <a:gs pos="32000">
                <a:srgbClr val="2CB6FF"/>
              </a:gs>
              <a:gs pos="44000">
                <a:srgbClr val="2DB6FF"/>
              </a:gs>
              <a:gs pos="81000">
                <a:srgbClr val="D962FA"/>
              </a:gs>
              <a:gs pos="96000">
                <a:srgbClr val="F6999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765" dirty="0">
                <a:gradFill>
                  <a:gsLst>
                    <a:gs pos="0">
                      <a:srgbClr val="FFFFFF"/>
                    </a:gs>
                    <a:gs pos="100000">
                      <a:srgbClr val="FFFFFF"/>
                    </a:gs>
                  </a:gsLst>
                  <a:lin ang="5400000" scaled="0"/>
                </a:gradFill>
                <a:latin typeface="Segoe UI Semibold"/>
                <a:cs typeface="Segoe UI" pitchFamily="34" charset="0"/>
              </a:rPr>
              <a:t>Future Design | Subject to </a:t>
            </a:r>
            <a:r>
              <a:rPr lang="en-US" sz="1765" dirty="0" err="1">
                <a:gradFill>
                  <a:gsLst>
                    <a:gs pos="0">
                      <a:srgbClr val="FFFFFF"/>
                    </a:gs>
                    <a:gs pos="100000">
                      <a:srgbClr val="FFFFFF"/>
                    </a:gs>
                  </a:gsLst>
                  <a:lin ang="5400000" scaled="0"/>
                </a:gradFill>
                <a:latin typeface="Segoe UI Semibold"/>
                <a:cs typeface="Segoe UI" pitchFamily="34" charset="0"/>
              </a:rPr>
              <a:t>chanbge</a:t>
            </a: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730192947"/>
      </p:ext>
    </p:extLst>
  </p:cSld>
  <p:clrMapOvr>
    <a:masterClrMapping/>
  </p:clrMapOvr>
  <p:transition>
    <p:fade/>
  </p:transition>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4B4A7-23C9-EA4F-65F5-542A7D412519}"/>
            </a:ext>
          </a:extLst>
        </p:cNvPr>
        <p:cNvGrpSpPr/>
        <p:nvPr/>
      </p:nvGrpSpPr>
      <p:grpSpPr>
        <a:xfrm>
          <a:off x="0" y="0"/>
          <a:ext cx="0" cy="0"/>
          <a:chOff x="0" y="0"/>
          <a:chExt cx="0" cy="0"/>
        </a:xfrm>
      </p:grpSpPr>
      <p:pic>
        <p:nvPicPr>
          <p:cNvPr id="10" name="Picture 9" descr="Copilot Logo and symbol, meaning, history, PNG, brand">
            <a:extLst>
              <a:ext uri="{FF2B5EF4-FFF2-40B4-BE49-F238E27FC236}">
                <a16:creationId xmlns:a16="http://schemas.microsoft.com/office/drawing/2014/main" id="{F4487313-09CC-0E4B-7081-4D3C7E6D2318}"/>
              </a:ext>
            </a:extLst>
          </p:cNvPr>
          <p:cNvPicPr>
            <a:picLocks noChangeAspect="1"/>
          </p:cNvPicPr>
          <p:nvPr/>
        </p:nvPicPr>
        <p:blipFill>
          <a:blip r:embed="rId3"/>
          <a:stretch>
            <a:fillRect/>
          </a:stretch>
        </p:blipFill>
        <p:spPr>
          <a:xfrm>
            <a:off x="10886022" y="394772"/>
            <a:ext cx="981075" cy="561975"/>
          </a:xfrm>
          <a:prstGeom prst="rect">
            <a:avLst/>
          </a:prstGeom>
        </p:spPr>
      </p:pic>
      <p:sp>
        <p:nvSpPr>
          <p:cNvPr id="5" name="Rectangle 4">
            <a:extLst>
              <a:ext uri="{FF2B5EF4-FFF2-40B4-BE49-F238E27FC236}">
                <a16:creationId xmlns:a16="http://schemas.microsoft.com/office/drawing/2014/main" id="{7ADF6F74-0763-88A8-28AF-89F3A066D1F3}"/>
              </a:ext>
            </a:extLst>
          </p:cNvPr>
          <p:cNvSpPr/>
          <p:nvPr/>
        </p:nvSpPr>
        <p:spPr bwMode="auto">
          <a:xfrm>
            <a:off x="-1361" y="3237139"/>
            <a:ext cx="907597" cy="193222"/>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425E2407-BDA1-C002-41F8-F43AE6990168}"/>
              </a:ext>
            </a:extLst>
          </p:cNvPr>
          <p:cNvSpPr txBox="1"/>
          <p:nvPr/>
        </p:nvSpPr>
        <p:spPr>
          <a:xfrm>
            <a:off x="584200" y="1075632"/>
            <a:ext cx="11025187"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Copilot distills knowledge from events, surfacing the best answers instantly.</a:t>
            </a:r>
          </a:p>
        </p:txBody>
      </p:sp>
      <p:pic>
        <p:nvPicPr>
          <p:cNvPr id="7" name="Picture 6" descr="A screenshot of a chat&#10;&#10;AI-generated content may be incorrect.">
            <a:extLst>
              <a:ext uri="{FF2B5EF4-FFF2-40B4-BE49-F238E27FC236}">
                <a16:creationId xmlns:a16="http://schemas.microsoft.com/office/drawing/2014/main" id="{13025279-63BA-227D-C2E1-BDC01FE98FDF}"/>
              </a:ext>
            </a:extLst>
          </p:cNvPr>
          <p:cNvPicPr>
            <a:picLocks noChangeAspect="1"/>
          </p:cNvPicPr>
          <p:nvPr/>
        </p:nvPicPr>
        <p:blipFill>
          <a:blip r:embed="rId4"/>
          <a:stretch>
            <a:fillRect/>
          </a:stretch>
        </p:blipFill>
        <p:spPr>
          <a:xfrm>
            <a:off x="-3402" y="2112412"/>
            <a:ext cx="12198803" cy="288937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704FBB-EB19-E09F-68A8-34300F3B7E36}"/>
              </a:ext>
            </a:extLst>
          </p:cNvPr>
          <p:cNvSpPr>
            <a:spLocks noGrp="1"/>
          </p:cNvSpPr>
          <p:nvPr>
            <p:ph type="title"/>
          </p:nvPr>
        </p:nvSpPr>
        <p:spPr/>
        <p:txBody>
          <a:bodyPr/>
          <a:lstStyle/>
          <a:p>
            <a:r>
              <a:rPr lang="en-US" dirty="0"/>
              <a:t>Event knowledge in Copilot</a:t>
            </a:r>
          </a:p>
        </p:txBody>
      </p:sp>
    </p:spTree>
    <p:extLst>
      <p:ext uri="{BB962C8B-B14F-4D97-AF65-F5344CB8AC3E}">
        <p14:creationId xmlns:p14="http://schemas.microsoft.com/office/powerpoint/2010/main" val="337783825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E6C8-07A4-B9A9-4319-EB1B3F3E73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683D78-F0BE-B195-01D8-5B2FC496CB11}"/>
              </a:ext>
            </a:extLst>
          </p:cNvPr>
          <p:cNvSpPr txBox="1"/>
          <p:nvPr/>
        </p:nvSpPr>
        <p:spPr>
          <a:xfrm>
            <a:off x="584200" y="1075632"/>
            <a:ext cx="11835851"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Copilot distills knowledge from events, surfacing the best answers instantly.</a:t>
            </a:r>
          </a:p>
        </p:txBody>
      </p:sp>
      <p:pic>
        <p:nvPicPr>
          <p:cNvPr id="7" name="Picture 6" descr="A screenshot of a chat&#10;&#10;AI-generated content may be incorrect.">
            <a:extLst>
              <a:ext uri="{FF2B5EF4-FFF2-40B4-BE49-F238E27FC236}">
                <a16:creationId xmlns:a16="http://schemas.microsoft.com/office/drawing/2014/main" id="{696389C5-6A64-D0A5-2602-73C306969DAC}"/>
              </a:ext>
            </a:extLst>
          </p:cNvPr>
          <p:cNvPicPr>
            <a:picLocks noChangeAspect="1"/>
          </p:cNvPicPr>
          <p:nvPr/>
        </p:nvPicPr>
        <p:blipFill>
          <a:blip r:embed="rId3"/>
          <a:stretch>
            <a:fillRect/>
          </a:stretch>
        </p:blipFill>
        <p:spPr>
          <a:xfrm>
            <a:off x="2353674" y="1616756"/>
            <a:ext cx="7290266" cy="468256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B6E47C9-E8C2-C604-0D92-90F7882D428D}"/>
              </a:ext>
            </a:extLst>
          </p:cNvPr>
          <p:cNvSpPr>
            <a:spLocks noGrp="1"/>
          </p:cNvSpPr>
          <p:nvPr>
            <p:ph type="title"/>
          </p:nvPr>
        </p:nvSpPr>
        <p:spPr/>
        <p:txBody>
          <a:bodyPr/>
          <a:lstStyle/>
          <a:p>
            <a:r>
              <a:rPr lang="en-US" dirty="0"/>
              <a:t>Event knowledge in Copilot</a:t>
            </a:r>
          </a:p>
        </p:txBody>
      </p:sp>
      <p:pic>
        <p:nvPicPr>
          <p:cNvPr id="4" name="Picture 3" descr="Copilot Logo and symbol, meaning, history, PNG, brand">
            <a:extLst>
              <a:ext uri="{FF2B5EF4-FFF2-40B4-BE49-F238E27FC236}">
                <a16:creationId xmlns:a16="http://schemas.microsoft.com/office/drawing/2014/main" id="{69CF8D60-1321-6664-B267-65313A99C572}"/>
              </a:ext>
            </a:extLst>
          </p:cNvPr>
          <p:cNvPicPr>
            <a:picLocks noChangeAspect="1"/>
          </p:cNvPicPr>
          <p:nvPr/>
        </p:nvPicPr>
        <p:blipFill>
          <a:blip r:embed="rId4"/>
          <a:stretch>
            <a:fillRect/>
          </a:stretch>
        </p:blipFill>
        <p:spPr>
          <a:xfrm>
            <a:off x="10886022" y="394772"/>
            <a:ext cx="981075" cy="561975"/>
          </a:xfrm>
          <a:prstGeom prst="rect">
            <a:avLst/>
          </a:prstGeom>
        </p:spPr>
      </p:pic>
    </p:spTree>
    <p:extLst>
      <p:ext uri="{BB962C8B-B14F-4D97-AF65-F5344CB8AC3E}">
        <p14:creationId xmlns:p14="http://schemas.microsoft.com/office/powerpoint/2010/main" val="381773143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29AF-A3DD-BB7A-C0A0-6138073C7482}"/>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49F71766-FA6C-FD24-9EDD-2D04DDE98187}"/>
              </a:ext>
            </a:extLst>
          </p:cNvPr>
          <p:cNvSpPr txBox="1">
            <a:spLocks/>
          </p:cNvSpPr>
          <p:nvPr/>
        </p:nvSpPr>
        <p:spPr>
          <a:xfrm>
            <a:off x="7811550" y="5248008"/>
            <a:ext cx="3797837"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Post-event summary</a:t>
            </a:r>
          </a:p>
          <a:p>
            <a:pPr defTabSz="914400">
              <a:lnSpc>
                <a:spcPct val="100000"/>
              </a:lnSpc>
              <a:spcBef>
                <a:spcPts val="0"/>
              </a:spcBef>
              <a:defRPr/>
            </a:pPr>
            <a:r>
              <a:rPr lang="en-US" sz="1700" kern="0">
                <a:solidFill>
                  <a:srgbClr val="000000"/>
                </a:solidFill>
                <a:latin typeface="Segoe UI"/>
                <a:cs typeface="Segoe UI"/>
              </a:rPr>
              <a:t>Customizable and shareable roundup of the event </a:t>
            </a:r>
          </a:p>
        </p:txBody>
      </p:sp>
      <p:sp>
        <p:nvSpPr>
          <p:cNvPr id="6" name="Text Placeholder 1">
            <a:extLst>
              <a:ext uri="{FF2B5EF4-FFF2-40B4-BE49-F238E27FC236}">
                <a16:creationId xmlns:a16="http://schemas.microsoft.com/office/drawing/2014/main" id="{5225C840-C5AE-0C9E-ACDD-E26EB5136B55}"/>
              </a:ext>
            </a:extLst>
          </p:cNvPr>
          <p:cNvSpPr txBox="1">
            <a:spLocks/>
          </p:cNvSpPr>
          <p:nvPr/>
        </p:nvSpPr>
        <p:spPr>
          <a:xfrm>
            <a:off x="1874505" y="2354621"/>
            <a:ext cx="3777426" cy="86177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dirty="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Smart question management</a:t>
            </a:r>
          </a:p>
          <a:p>
            <a:pPr defTabSz="914400">
              <a:lnSpc>
                <a:spcPct val="100000"/>
              </a:lnSpc>
              <a:spcBef>
                <a:spcPts val="0"/>
              </a:spcBef>
              <a:defRPr/>
            </a:pPr>
            <a:r>
              <a:rPr lang="en-US" sz="1700" kern="0" dirty="0">
                <a:solidFill>
                  <a:srgbClr val="000000"/>
                </a:solidFill>
                <a:latin typeface="Segoe UI"/>
                <a:cs typeface="Segoe UI"/>
              </a:rPr>
              <a:t>Group and summarize similar questions for easy handling</a:t>
            </a:r>
          </a:p>
        </p:txBody>
      </p:sp>
      <p:sp>
        <p:nvSpPr>
          <p:cNvPr id="8" name="Text Placeholder 1">
            <a:extLst>
              <a:ext uri="{FF2B5EF4-FFF2-40B4-BE49-F238E27FC236}">
                <a16:creationId xmlns:a16="http://schemas.microsoft.com/office/drawing/2014/main" id="{93DDC712-D7FD-546D-0AF8-EEF9B51E298E}"/>
              </a:ext>
            </a:extLst>
          </p:cNvPr>
          <p:cNvSpPr txBox="1">
            <a:spLocks/>
          </p:cNvSpPr>
          <p:nvPr/>
        </p:nvSpPr>
        <p:spPr>
          <a:xfrm>
            <a:off x="4786111" y="3839670"/>
            <a:ext cx="3791033" cy="600164"/>
          </a:xfrm>
          <a:prstGeom prst="rect">
            <a:avLst/>
          </a:prstGeom>
        </p:spPr>
        <p:txBody>
          <a:bodyPr vert="horz" wrap="square" lIns="0" tIns="0" rIns="0" bIns="0" rtlCol="0" anchor="t">
            <a:spAutoFit/>
          </a:bodyPr>
          <a:lstStyle>
            <a:defPPr>
              <a:defRPr lang="en-US"/>
            </a:defPPr>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spcBef>
                <a:spcPts val="0"/>
              </a:spcBef>
              <a:defRPr/>
            </a:pPr>
            <a:r>
              <a:rPr lang="en-US" sz="2200" kern="0" dirty="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Capture live Q&amp;A</a:t>
            </a:r>
            <a:endParaRPr lang="en-US" dirty="0">
              <a:gradFill>
                <a:gsLst>
                  <a:gs pos="1250">
                    <a:srgbClr val="091F2C"/>
                  </a:gs>
                  <a:gs pos="99000">
                    <a:srgbClr val="091F2C"/>
                  </a:gs>
                </a:gsLst>
                <a:lin ang="5400000" scaled="0"/>
              </a:gradFill>
              <a:latin typeface="Segoe Sans Display"/>
              <a:cs typeface="Segoe Sans Display"/>
            </a:endParaRPr>
          </a:p>
          <a:p>
            <a:pPr defTabSz="914400">
              <a:lnSpc>
                <a:spcPct val="100000"/>
              </a:lnSpc>
              <a:spcBef>
                <a:spcPts val="0"/>
              </a:spcBef>
              <a:defRPr/>
            </a:pPr>
            <a:r>
              <a:rPr lang="en-US" sz="1700" kern="0" dirty="0">
                <a:solidFill>
                  <a:srgbClr val="000000"/>
                </a:solidFill>
                <a:latin typeface="Segoe UI"/>
                <a:cs typeface="Segoe UI"/>
              </a:rPr>
              <a:t>Preserve live Q&amp;A pairs for posterity</a:t>
            </a:r>
            <a:endParaRPr lang="en-US" sz="1900" kern="0" dirty="0">
              <a:solidFill>
                <a:srgbClr val="000000"/>
              </a:solidFill>
              <a:latin typeface="Segoe UI"/>
              <a:cs typeface="Segoe UI"/>
            </a:endParaRPr>
          </a:p>
        </p:txBody>
      </p:sp>
      <p:pic>
        <p:nvPicPr>
          <p:cNvPr id="15" name="Picture 14" descr="File Pixel Perfect Lineal Color icon">
            <a:extLst>
              <a:ext uri="{FF2B5EF4-FFF2-40B4-BE49-F238E27FC236}">
                <a16:creationId xmlns:a16="http://schemas.microsoft.com/office/drawing/2014/main" id="{A5EE704C-0986-646D-447E-469945F5AAFD}"/>
              </a:ext>
            </a:extLst>
          </p:cNvPr>
          <p:cNvPicPr>
            <a:picLocks noChangeAspect="1"/>
          </p:cNvPicPr>
          <p:nvPr/>
        </p:nvPicPr>
        <p:blipFill>
          <a:blip r:embed="rId3"/>
          <a:stretch>
            <a:fillRect/>
          </a:stretch>
        </p:blipFill>
        <p:spPr>
          <a:xfrm>
            <a:off x="6807193" y="5249766"/>
            <a:ext cx="692031" cy="655635"/>
          </a:xfrm>
          <a:prstGeom prst="rect">
            <a:avLst/>
          </a:prstGeom>
        </p:spPr>
      </p:pic>
      <p:pic>
        <p:nvPicPr>
          <p:cNvPr id="23" name="Picture 22" descr="Question and answer Generic Blue icon">
            <a:extLst>
              <a:ext uri="{FF2B5EF4-FFF2-40B4-BE49-F238E27FC236}">
                <a16:creationId xmlns:a16="http://schemas.microsoft.com/office/drawing/2014/main" id="{D9E027CC-19B6-6E06-19DC-AC4FFBE58E7A}"/>
              </a:ext>
            </a:extLst>
          </p:cNvPr>
          <p:cNvPicPr>
            <a:picLocks noChangeAspect="1"/>
          </p:cNvPicPr>
          <p:nvPr/>
        </p:nvPicPr>
        <p:blipFill>
          <a:blip r:embed="rId4"/>
          <a:stretch>
            <a:fillRect/>
          </a:stretch>
        </p:blipFill>
        <p:spPr>
          <a:xfrm>
            <a:off x="584200" y="2352771"/>
            <a:ext cx="1216315" cy="1076229"/>
          </a:xfrm>
          <a:prstGeom prst="rect">
            <a:avLst/>
          </a:prstGeom>
        </p:spPr>
      </p:pic>
      <p:pic>
        <p:nvPicPr>
          <p:cNvPr id="26" name="Picture 25" descr="Webinar - Free computer icons">
            <a:extLst>
              <a:ext uri="{FF2B5EF4-FFF2-40B4-BE49-F238E27FC236}">
                <a16:creationId xmlns:a16="http://schemas.microsoft.com/office/drawing/2014/main" id="{E293472C-3ECD-C4D6-90E3-BAA7C01F7B03}"/>
              </a:ext>
            </a:extLst>
          </p:cNvPr>
          <p:cNvPicPr>
            <a:picLocks noChangeAspect="1"/>
          </p:cNvPicPr>
          <p:nvPr/>
        </p:nvPicPr>
        <p:blipFill>
          <a:blip r:embed="rId5"/>
          <a:stretch>
            <a:fillRect/>
          </a:stretch>
        </p:blipFill>
        <p:spPr>
          <a:xfrm>
            <a:off x="3814426" y="3887692"/>
            <a:ext cx="704604" cy="792690"/>
          </a:xfrm>
          <a:prstGeom prst="rect">
            <a:avLst/>
          </a:prstGeom>
        </p:spPr>
      </p:pic>
      <p:sp>
        <p:nvSpPr>
          <p:cNvPr id="29" name="TextBox 28">
            <a:extLst>
              <a:ext uri="{FF2B5EF4-FFF2-40B4-BE49-F238E27FC236}">
                <a16:creationId xmlns:a16="http://schemas.microsoft.com/office/drawing/2014/main" id="{EE8F57DF-B4E8-9173-6F58-86D1E2C69221}"/>
              </a:ext>
            </a:extLst>
          </p:cNvPr>
          <p:cNvSpPr txBox="1"/>
          <p:nvPr/>
        </p:nvSpPr>
        <p:spPr>
          <a:xfrm>
            <a:off x="584200" y="1060967"/>
            <a:ext cx="11025187"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kern="0">
                <a:solidFill>
                  <a:srgbClr val="000000"/>
                </a:solidFill>
                <a:latin typeface="Segoe UI"/>
                <a:cs typeface="Segoe UI"/>
              </a:rPr>
              <a:t>AI and Agents can intelligently improve organizer efficiency across the event lifecycle in delivering seamless, engaging, and inclusive events</a:t>
            </a:r>
          </a:p>
        </p:txBody>
      </p:sp>
      <p:sp>
        <p:nvSpPr>
          <p:cNvPr id="11" name="Title 10">
            <a:extLst>
              <a:ext uri="{FF2B5EF4-FFF2-40B4-BE49-F238E27FC236}">
                <a16:creationId xmlns:a16="http://schemas.microsoft.com/office/drawing/2014/main" id="{EA70AFCB-491F-0345-D7A3-E71E2DD97BD6}"/>
              </a:ext>
            </a:extLst>
          </p:cNvPr>
          <p:cNvSpPr>
            <a:spLocks noGrp="1"/>
          </p:cNvSpPr>
          <p:nvPr>
            <p:ph type="title"/>
          </p:nvPr>
        </p:nvSpPr>
        <p:spPr/>
        <p:txBody>
          <a:bodyPr/>
          <a:lstStyle/>
          <a:p>
            <a:r>
              <a:rPr lang="en-US" dirty="0"/>
              <a:t>AI and agents</a:t>
            </a:r>
          </a:p>
        </p:txBody>
      </p:sp>
      <p:pic>
        <p:nvPicPr>
          <p:cNvPr id="14" name="Picture 13" descr="Copilot Logo and symbol, meaning, history, PNG, brand">
            <a:extLst>
              <a:ext uri="{FF2B5EF4-FFF2-40B4-BE49-F238E27FC236}">
                <a16:creationId xmlns:a16="http://schemas.microsoft.com/office/drawing/2014/main" id="{82718E79-3970-2D63-C0D6-EF8C5FFB688F}"/>
              </a:ext>
            </a:extLst>
          </p:cNvPr>
          <p:cNvPicPr>
            <a:picLocks noChangeAspect="1"/>
          </p:cNvPicPr>
          <p:nvPr/>
        </p:nvPicPr>
        <p:blipFill>
          <a:blip r:embed="rId6"/>
          <a:stretch>
            <a:fillRect/>
          </a:stretch>
        </p:blipFill>
        <p:spPr>
          <a:xfrm>
            <a:off x="10886022" y="394772"/>
            <a:ext cx="981075" cy="561975"/>
          </a:xfrm>
          <a:prstGeom prst="rect">
            <a:avLst/>
          </a:prstGeom>
        </p:spPr>
      </p:pic>
    </p:spTree>
    <p:extLst>
      <p:ext uri="{BB962C8B-B14F-4D97-AF65-F5344CB8AC3E}">
        <p14:creationId xmlns:p14="http://schemas.microsoft.com/office/powerpoint/2010/main" val="25439086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06C1-28DB-0911-2C19-43EE83AD2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FA474-3AE3-3369-FF7C-A6E94E953D93}"/>
              </a:ext>
            </a:extLst>
          </p:cNvPr>
          <p:cNvSpPr>
            <a:spLocks noGrp="1"/>
          </p:cNvSpPr>
          <p:nvPr>
            <p:ph type="title"/>
          </p:nvPr>
        </p:nvSpPr>
        <p:spPr>
          <a:xfrm>
            <a:off x="758597" y="3013500"/>
            <a:ext cx="8193024" cy="830997"/>
          </a:xfrm>
        </p:spPr>
        <p:txBody>
          <a:bodyPr/>
          <a:lstStyle/>
          <a:p>
            <a:r>
              <a:rPr lang="en-US" dirty="0"/>
              <a:t>Roadmap</a:t>
            </a:r>
          </a:p>
        </p:txBody>
      </p:sp>
    </p:spTree>
    <p:extLst>
      <p:ext uri="{BB962C8B-B14F-4D97-AF65-F5344CB8AC3E}">
        <p14:creationId xmlns:p14="http://schemas.microsoft.com/office/powerpoint/2010/main" val="164297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4ED8-5E81-7BFD-B569-947EBF6AEE3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1B36AA6-3BFE-6B72-DA80-55F50982EBAE}"/>
              </a:ext>
            </a:extLst>
          </p:cNvPr>
          <p:cNvSpPr>
            <a:spLocks noGrp="1"/>
          </p:cNvSpPr>
          <p:nvPr>
            <p:ph type="title"/>
          </p:nvPr>
        </p:nvSpPr>
        <p:spPr/>
        <p:txBody>
          <a:bodyPr/>
          <a:lstStyle/>
          <a:p>
            <a:r>
              <a:rPr lang="en-US"/>
              <a:t>Events in Engage</a:t>
            </a:r>
          </a:p>
        </p:txBody>
      </p:sp>
      <p:sp>
        <p:nvSpPr>
          <p:cNvPr id="21" name="Text Placeholder 20">
            <a:extLst>
              <a:ext uri="{FF2B5EF4-FFF2-40B4-BE49-F238E27FC236}">
                <a16:creationId xmlns:a16="http://schemas.microsoft.com/office/drawing/2014/main" id="{9F608E07-E009-D869-5DA4-6B15EB1D7C17}"/>
              </a:ext>
            </a:extLst>
          </p:cNvPr>
          <p:cNvSpPr>
            <a:spLocks noGrp="1"/>
          </p:cNvSpPr>
          <p:nvPr>
            <p:ph type="body" sz="quarter" idx="51"/>
          </p:nvPr>
        </p:nvSpPr>
        <p:spPr/>
        <p:txBody>
          <a:bodyPr/>
          <a:lstStyle/>
          <a:p>
            <a:r>
              <a:rPr lang="en-US"/>
              <a:t>Create any type of event from any community or storyline</a:t>
            </a:r>
          </a:p>
        </p:txBody>
      </p:sp>
      <p:sp>
        <p:nvSpPr>
          <p:cNvPr id="22" name="Rectangle: Rounded Corners 34">
            <a:extLst>
              <a:ext uri="{FF2B5EF4-FFF2-40B4-BE49-F238E27FC236}">
                <a16:creationId xmlns:a16="http://schemas.microsoft.com/office/drawing/2014/main" id="{B8ABBAF9-916B-911A-629C-38C5A1148D61}"/>
              </a:ext>
              <a:ext uri="{C183D7F6-B498-43B3-948B-1728B52AA6E4}">
                <adec:decorative xmlns:adec="http://schemas.microsoft.com/office/drawing/2017/decorative" val="1"/>
              </a:ext>
            </a:extLst>
          </p:cNvPr>
          <p:cNvSpPr/>
          <p:nvPr/>
        </p:nvSpPr>
        <p:spPr bwMode="auto">
          <a:xfrm>
            <a:off x="621015" y="2029968"/>
            <a:ext cx="2571733" cy="3116274"/>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3" name="Rectangle: Rounded Corners 35">
            <a:extLst>
              <a:ext uri="{FF2B5EF4-FFF2-40B4-BE49-F238E27FC236}">
                <a16:creationId xmlns:a16="http://schemas.microsoft.com/office/drawing/2014/main" id="{BEA66467-F0EF-BD98-8FF4-1D527494C04D}"/>
              </a:ext>
              <a:ext uri="{C183D7F6-B498-43B3-948B-1728B52AA6E4}">
                <adec:decorative xmlns:adec="http://schemas.microsoft.com/office/drawing/2017/decorative" val="1"/>
              </a:ext>
            </a:extLst>
          </p:cNvPr>
          <p:cNvSpPr/>
          <p:nvPr/>
        </p:nvSpPr>
        <p:spPr bwMode="auto">
          <a:xfrm>
            <a:off x="3413761"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4" name="Rectangle: Rounded Corners 38">
            <a:extLst>
              <a:ext uri="{FF2B5EF4-FFF2-40B4-BE49-F238E27FC236}">
                <a16:creationId xmlns:a16="http://schemas.microsoft.com/office/drawing/2014/main" id="{7607E1B3-C035-3A67-E393-24C1936E049D}"/>
              </a:ext>
              <a:ext uri="{C183D7F6-B498-43B3-948B-1728B52AA6E4}">
                <adec:decorative xmlns:adec="http://schemas.microsoft.com/office/drawing/2017/decorative" val="1"/>
              </a:ext>
            </a:extLst>
          </p:cNvPr>
          <p:cNvSpPr/>
          <p:nvPr/>
        </p:nvSpPr>
        <p:spPr bwMode="auto">
          <a:xfrm>
            <a:off x="6206507"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5" name="Text Placeholder 19">
            <a:extLst>
              <a:ext uri="{FF2B5EF4-FFF2-40B4-BE49-F238E27FC236}">
                <a16:creationId xmlns:a16="http://schemas.microsoft.com/office/drawing/2014/main" id="{4E2570E5-5F5D-1028-C69C-44E0214A3997}"/>
              </a:ext>
            </a:extLst>
          </p:cNvPr>
          <p:cNvSpPr txBox="1">
            <a:spLocks/>
          </p:cNvSpPr>
          <p:nvPr/>
        </p:nvSpPr>
        <p:spPr>
          <a:xfrm>
            <a:off x="813107"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6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Studio Production</a:t>
            </a:r>
          </a:p>
        </p:txBody>
      </p:sp>
      <p:sp>
        <p:nvSpPr>
          <p:cNvPr id="26" name="Text Placeholder 19">
            <a:extLst>
              <a:ext uri="{FF2B5EF4-FFF2-40B4-BE49-F238E27FC236}">
                <a16:creationId xmlns:a16="http://schemas.microsoft.com/office/drawing/2014/main" id="{2F972EE1-E75E-5F43-8C70-58D5F3C601FB}"/>
              </a:ext>
            </a:extLst>
          </p:cNvPr>
          <p:cNvSpPr txBox="1">
            <a:spLocks/>
          </p:cNvSpPr>
          <p:nvPr/>
        </p:nvSpPr>
        <p:spPr>
          <a:xfrm>
            <a:off x="3593522"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Teams Production</a:t>
            </a:r>
          </a:p>
        </p:txBody>
      </p:sp>
      <p:sp>
        <p:nvSpPr>
          <p:cNvPr id="27" name="Text Placeholder 19">
            <a:extLst>
              <a:ext uri="{FF2B5EF4-FFF2-40B4-BE49-F238E27FC236}">
                <a16:creationId xmlns:a16="http://schemas.microsoft.com/office/drawing/2014/main" id="{6E6D8B2C-5955-E084-F491-3C30F2678D1E}"/>
              </a:ext>
            </a:extLst>
          </p:cNvPr>
          <p:cNvSpPr txBox="1">
            <a:spLocks/>
          </p:cNvSpPr>
          <p:nvPr/>
        </p:nvSpPr>
        <p:spPr>
          <a:xfrm>
            <a:off x="6405684"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Meeting</a:t>
            </a:r>
          </a:p>
        </p:txBody>
      </p:sp>
      <p:sp>
        <p:nvSpPr>
          <p:cNvPr id="28" name="Text Placeholder 6">
            <a:extLst>
              <a:ext uri="{FF2B5EF4-FFF2-40B4-BE49-F238E27FC236}">
                <a16:creationId xmlns:a16="http://schemas.microsoft.com/office/drawing/2014/main" id="{DFC72926-4ADA-0CA9-95F1-B60D5DCA977D}"/>
              </a:ext>
            </a:extLst>
          </p:cNvPr>
          <p:cNvSpPr txBox="1">
            <a:spLocks/>
          </p:cNvSpPr>
          <p:nvPr/>
        </p:nvSpPr>
        <p:spPr>
          <a:xfrm>
            <a:off x="561797" y="6158724"/>
            <a:ext cx="11205088" cy="365760"/>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marL="228556" marR="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Unified event capabilities across Engage communities and storylines</a:t>
            </a:r>
          </a:p>
        </p:txBody>
      </p:sp>
      <p:sp>
        <p:nvSpPr>
          <p:cNvPr id="32" name="Rectangle: Rounded Corners 38">
            <a:extLst>
              <a:ext uri="{FF2B5EF4-FFF2-40B4-BE49-F238E27FC236}">
                <a16:creationId xmlns:a16="http://schemas.microsoft.com/office/drawing/2014/main" id="{1757FA30-1A63-CBB5-3DFA-27FEBF6A1611}"/>
              </a:ext>
              <a:ext uri="{C183D7F6-B498-43B3-948B-1728B52AA6E4}">
                <adec:decorative xmlns:adec="http://schemas.microsoft.com/office/drawing/2017/decorative" val="1"/>
              </a:ext>
            </a:extLst>
          </p:cNvPr>
          <p:cNvSpPr/>
          <p:nvPr/>
        </p:nvSpPr>
        <p:spPr bwMode="auto">
          <a:xfrm>
            <a:off x="8999252" y="2029968"/>
            <a:ext cx="2571733" cy="3116275"/>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33" name="Text Placeholder 19">
            <a:extLst>
              <a:ext uri="{FF2B5EF4-FFF2-40B4-BE49-F238E27FC236}">
                <a16:creationId xmlns:a16="http://schemas.microsoft.com/office/drawing/2014/main" id="{E348834D-9D0F-3B76-E3B5-B20570411D47}"/>
              </a:ext>
            </a:extLst>
          </p:cNvPr>
          <p:cNvSpPr txBox="1">
            <a:spLocks/>
          </p:cNvSpPr>
          <p:nvPr/>
        </p:nvSpPr>
        <p:spPr>
          <a:xfrm>
            <a:off x="9198429" y="2503863"/>
            <a:ext cx="2155371" cy="246221"/>
          </a:xfrm>
          <a:prstGeom prst="rect">
            <a:avLst/>
          </a:prstGeom>
        </p:spPr>
        <p:txBody>
          <a:bodyPr wrap="square" lIns="0" tIns="0" rIns="0" bIns="0" anchor="t" anchorCtr="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2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2pPr>
            <a:lvl3pPr marL="9144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3pPr>
            <a:lvl4pPr marL="13716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4pPr>
            <a:lvl5pPr marL="182880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4710" b="0" i="0" kern="1200" spc="0" baseline="0">
                <a:solidFill>
                  <a:schemeClr val="bg2">
                    <a:lumMod val="90000"/>
                  </a:schemeClr>
                </a:solidFill>
                <a:latin typeface="Segoe UI Light" panose="020B0502040204020203" pitchFamily="34" charset="0"/>
                <a:ea typeface="+mn-ea"/>
                <a:cs typeface="Segoe UI Light" panose="020B0502040204020203" pitchFamily="34" charset="0"/>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4"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463668"/>
                </a:solidFill>
                <a:effectLst/>
                <a:uLnTx/>
                <a:uFillTx/>
                <a:latin typeface="Segoe UI Semibold" panose="020B0502040204020203" pitchFamily="34" charset="0"/>
                <a:ea typeface="+mn-ea"/>
                <a:cs typeface="Segoe UI Semibold" panose="020B0502040204020203" pitchFamily="34" charset="0"/>
              </a:rPr>
              <a:t>Q&amp;A only </a:t>
            </a:r>
          </a:p>
        </p:txBody>
      </p:sp>
      <p:sp>
        <p:nvSpPr>
          <p:cNvPr id="42" name="Rectangle 41">
            <a:extLst>
              <a:ext uri="{FF2B5EF4-FFF2-40B4-BE49-F238E27FC236}">
                <a16:creationId xmlns:a16="http://schemas.microsoft.com/office/drawing/2014/main" id="{A376EB15-CC42-9359-1FB0-F22173348E78}"/>
              </a:ext>
            </a:extLst>
          </p:cNvPr>
          <p:cNvSpPr/>
          <p:nvPr/>
        </p:nvSpPr>
        <p:spPr bwMode="auto">
          <a:xfrm rot="5400000">
            <a:off x="10236685"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3" name="Rectangle 42">
            <a:extLst>
              <a:ext uri="{FF2B5EF4-FFF2-40B4-BE49-F238E27FC236}">
                <a16:creationId xmlns:a16="http://schemas.microsoft.com/office/drawing/2014/main" id="{8A056C79-0419-88D3-BE5D-2B50E0044E44}"/>
              </a:ext>
            </a:extLst>
          </p:cNvPr>
          <p:cNvSpPr/>
          <p:nvPr/>
        </p:nvSpPr>
        <p:spPr bwMode="auto">
          <a:xfrm rot="5400000">
            <a:off x="7443940"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4" name="Rectangle 43">
            <a:extLst>
              <a:ext uri="{FF2B5EF4-FFF2-40B4-BE49-F238E27FC236}">
                <a16:creationId xmlns:a16="http://schemas.microsoft.com/office/drawing/2014/main" id="{B107DF9E-9EE5-D703-49D4-EF867F7501FF}"/>
              </a:ext>
            </a:extLst>
          </p:cNvPr>
          <p:cNvSpPr/>
          <p:nvPr/>
        </p:nvSpPr>
        <p:spPr bwMode="auto">
          <a:xfrm rot="5400000">
            <a:off x="4631779"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5" name="Rectangle 44">
            <a:extLst>
              <a:ext uri="{FF2B5EF4-FFF2-40B4-BE49-F238E27FC236}">
                <a16:creationId xmlns:a16="http://schemas.microsoft.com/office/drawing/2014/main" id="{9FEED14D-D628-8A0A-FB2E-3F4C5FFD4AB7}"/>
              </a:ext>
            </a:extLst>
          </p:cNvPr>
          <p:cNvSpPr/>
          <p:nvPr/>
        </p:nvSpPr>
        <p:spPr bwMode="auto">
          <a:xfrm rot="5400000">
            <a:off x="1851363" y="1818541"/>
            <a:ext cx="63660" cy="2170568"/>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pic>
        <p:nvPicPr>
          <p:cNvPr id="52" name="Picture 4" descr="Transkrypcja po prawej stronie ekranu">
            <a:extLst>
              <a:ext uri="{FF2B5EF4-FFF2-40B4-BE49-F238E27FC236}">
                <a16:creationId xmlns:a16="http://schemas.microsoft.com/office/drawing/2014/main" id="{F376C483-B36A-6636-9F93-D4C402D04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3" y="3246470"/>
            <a:ext cx="2352780" cy="13211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B859FE2-5B25-770D-BB9F-F4A8195B3E9A}"/>
              </a:ext>
            </a:extLst>
          </p:cNvPr>
          <p:cNvPicPr>
            <a:picLocks noChangeAspect="1"/>
          </p:cNvPicPr>
          <p:nvPr/>
        </p:nvPicPr>
        <p:blipFill>
          <a:blip r:embed="rId3"/>
          <a:stretch>
            <a:fillRect/>
          </a:stretch>
        </p:blipFill>
        <p:spPr>
          <a:xfrm>
            <a:off x="714397" y="3223688"/>
            <a:ext cx="2337591" cy="1302278"/>
          </a:xfrm>
          <a:prstGeom prst="rect">
            <a:avLst/>
          </a:prstGeom>
        </p:spPr>
      </p:pic>
      <p:grpSp>
        <p:nvGrpSpPr>
          <p:cNvPr id="71" name="Group 70">
            <a:extLst>
              <a:ext uri="{FF2B5EF4-FFF2-40B4-BE49-F238E27FC236}">
                <a16:creationId xmlns:a16="http://schemas.microsoft.com/office/drawing/2014/main" id="{D4DD51B9-116B-F2BF-C3E3-FB328D1316AC}"/>
              </a:ext>
            </a:extLst>
          </p:cNvPr>
          <p:cNvGrpSpPr/>
          <p:nvPr/>
        </p:nvGrpSpPr>
        <p:grpSpPr>
          <a:xfrm>
            <a:off x="1939169" y="4665075"/>
            <a:ext cx="1214987" cy="438630"/>
            <a:chOff x="1939169" y="4665075"/>
            <a:chExt cx="1214987" cy="438630"/>
          </a:xfrm>
        </p:grpSpPr>
        <p:sp>
          <p:nvSpPr>
            <p:cNvPr id="6" name="Rectangle: Rounded Corners 8">
              <a:extLst>
                <a:ext uri="{FF2B5EF4-FFF2-40B4-BE49-F238E27FC236}">
                  <a16:creationId xmlns:a16="http://schemas.microsoft.com/office/drawing/2014/main" id="{DA3DD4B3-8096-AFDA-F53B-15D0EF264E6C}"/>
                </a:ext>
              </a:extLst>
            </p:cNvPr>
            <p:cNvSpPr/>
            <p:nvPr/>
          </p:nvSpPr>
          <p:spPr bwMode="auto">
            <a:xfrm>
              <a:off x="193916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7" name="Rectangle: Rounded Corners 11">
              <a:extLst>
                <a:ext uri="{FF2B5EF4-FFF2-40B4-BE49-F238E27FC236}">
                  <a16:creationId xmlns:a16="http://schemas.microsoft.com/office/drawing/2014/main" id="{3C307E72-201F-275C-4569-C082DB58B362}"/>
                </a:ext>
              </a:extLst>
            </p:cNvPr>
            <p:cNvSpPr/>
            <p:nvPr/>
          </p:nvSpPr>
          <p:spPr bwMode="auto">
            <a:xfrm>
              <a:off x="201990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8E1F04CC-02F4-7018-F77E-4BC5951798C8}"/>
              </a:ext>
            </a:extLst>
          </p:cNvPr>
          <p:cNvGrpSpPr/>
          <p:nvPr/>
        </p:nvGrpSpPr>
        <p:grpSpPr>
          <a:xfrm>
            <a:off x="661734" y="4658038"/>
            <a:ext cx="1214987" cy="438630"/>
            <a:chOff x="9451789" y="1244127"/>
            <a:chExt cx="963227" cy="312238"/>
          </a:xfrm>
        </p:grpSpPr>
        <p:sp>
          <p:nvSpPr>
            <p:cNvPr id="9" name="Rectangle: Rounded Corners 8">
              <a:extLst>
                <a:ext uri="{FF2B5EF4-FFF2-40B4-BE49-F238E27FC236}">
                  <a16:creationId xmlns:a16="http://schemas.microsoft.com/office/drawing/2014/main" id="{92850501-E2B9-8B39-5FDE-C0C671CD15ED}"/>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Rounded Corners 11">
              <a:extLst>
                <a:ext uri="{FF2B5EF4-FFF2-40B4-BE49-F238E27FC236}">
                  <a16:creationId xmlns:a16="http://schemas.microsoft.com/office/drawing/2014/main" id="{8089031F-D1C6-FFA0-CF68-53DDEF0631A7}"/>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0C8DB7B7-75BE-06C9-E02B-17B874C17AF4}"/>
              </a:ext>
            </a:extLst>
          </p:cNvPr>
          <p:cNvGrpSpPr/>
          <p:nvPr/>
        </p:nvGrpSpPr>
        <p:grpSpPr>
          <a:xfrm>
            <a:off x="830420" y="2079809"/>
            <a:ext cx="4925196" cy="438630"/>
            <a:chOff x="9451789" y="1244127"/>
            <a:chExt cx="963227" cy="312238"/>
          </a:xfrm>
        </p:grpSpPr>
        <p:sp>
          <p:nvSpPr>
            <p:cNvPr id="30" name="Rectangle: Rounded Corners 8">
              <a:extLst>
                <a:ext uri="{FF2B5EF4-FFF2-40B4-BE49-F238E27FC236}">
                  <a16:creationId xmlns:a16="http://schemas.microsoft.com/office/drawing/2014/main" id="{7D045555-9252-B5D7-D8CB-097C63011308}"/>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Rectangle: Rounded Corners 11">
              <a:extLst>
                <a:ext uri="{FF2B5EF4-FFF2-40B4-BE49-F238E27FC236}">
                  <a16:creationId xmlns:a16="http://schemas.microsoft.com/office/drawing/2014/main" id="{452F6C08-6450-F28C-3CC8-08A1FE684BAE}"/>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BROADCAST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Produced using Teams Town Hall</a:t>
              </a:r>
            </a:p>
          </p:txBody>
        </p:sp>
      </p:grpSp>
      <p:grpSp>
        <p:nvGrpSpPr>
          <p:cNvPr id="37" name="Group 36">
            <a:extLst>
              <a:ext uri="{FF2B5EF4-FFF2-40B4-BE49-F238E27FC236}">
                <a16:creationId xmlns:a16="http://schemas.microsoft.com/office/drawing/2014/main" id="{8EF64BAF-22C9-F623-DE8E-56240F30156C}"/>
              </a:ext>
            </a:extLst>
          </p:cNvPr>
          <p:cNvGrpSpPr/>
          <p:nvPr/>
        </p:nvGrpSpPr>
        <p:grpSpPr>
          <a:xfrm>
            <a:off x="6412407" y="2079809"/>
            <a:ext cx="2170568" cy="438630"/>
            <a:chOff x="9451789" y="1244127"/>
            <a:chExt cx="963227" cy="312238"/>
          </a:xfrm>
        </p:grpSpPr>
        <p:sp>
          <p:nvSpPr>
            <p:cNvPr id="38" name="Rectangle: Rounded Corners 8">
              <a:extLst>
                <a:ext uri="{FF2B5EF4-FFF2-40B4-BE49-F238E27FC236}">
                  <a16:creationId xmlns:a16="http://schemas.microsoft.com/office/drawing/2014/main" id="{07E31E7F-B8CD-AFC1-F35B-D93CD6CCD490}"/>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Rounded Corners 11">
              <a:extLst>
                <a:ext uri="{FF2B5EF4-FFF2-40B4-BE49-F238E27FC236}">
                  <a16:creationId xmlns:a16="http://schemas.microsoft.com/office/drawing/2014/main" id="{378D3F13-F1FE-CC9A-A45E-331F7A3B4EBD}"/>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MEETING</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651894FC-692F-F05E-E7B1-97891EA8E0C9}"/>
              </a:ext>
            </a:extLst>
          </p:cNvPr>
          <p:cNvGrpSpPr/>
          <p:nvPr/>
        </p:nvGrpSpPr>
        <p:grpSpPr>
          <a:xfrm>
            <a:off x="9201327" y="2079809"/>
            <a:ext cx="2170568" cy="438630"/>
            <a:chOff x="9451789" y="1244127"/>
            <a:chExt cx="963227" cy="312238"/>
          </a:xfrm>
        </p:grpSpPr>
        <p:sp>
          <p:nvSpPr>
            <p:cNvPr id="41" name="Rectangle: Rounded Corners 8">
              <a:extLst>
                <a:ext uri="{FF2B5EF4-FFF2-40B4-BE49-F238E27FC236}">
                  <a16:creationId xmlns:a16="http://schemas.microsoft.com/office/drawing/2014/main" id="{97F73AFE-7909-5393-4F85-ACAB951D1B2B}"/>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Rounded Corners 11">
              <a:extLst>
                <a:ext uri="{FF2B5EF4-FFF2-40B4-BE49-F238E27FC236}">
                  <a16:creationId xmlns:a16="http://schemas.microsoft.com/office/drawing/2014/main" id="{D0919149-9461-68BE-CA67-C7D7845E7D38}"/>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NO VIDEO</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16FF99CB-3F2D-928A-7EE4-C0FA96A4069F}"/>
              </a:ext>
            </a:extLst>
          </p:cNvPr>
          <p:cNvGrpSpPr/>
          <p:nvPr/>
        </p:nvGrpSpPr>
        <p:grpSpPr>
          <a:xfrm>
            <a:off x="4737233" y="4665075"/>
            <a:ext cx="1214987" cy="438630"/>
            <a:chOff x="4737233" y="4665075"/>
            <a:chExt cx="1214987" cy="438630"/>
          </a:xfrm>
        </p:grpSpPr>
        <p:sp>
          <p:nvSpPr>
            <p:cNvPr id="48" name="Rectangle: Rounded Corners 8">
              <a:extLst>
                <a:ext uri="{FF2B5EF4-FFF2-40B4-BE49-F238E27FC236}">
                  <a16:creationId xmlns:a16="http://schemas.microsoft.com/office/drawing/2014/main" id="{AB0FC908-F6A6-0E2F-F4D4-00145D71B8B5}"/>
                </a:ext>
              </a:extLst>
            </p:cNvPr>
            <p:cNvSpPr/>
            <p:nvPr/>
          </p:nvSpPr>
          <p:spPr bwMode="auto">
            <a:xfrm>
              <a:off x="4737233"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49" name="Rectangle: Rounded Corners 11">
              <a:extLst>
                <a:ext uri="{FF2B5EF4-FFF2-40B4-BE49-F238E27FC236}">
                  <a16:creationId xmlns:a16="http://schemas.microsoft.com/office/drawing/2014/main" id="{05E765E1-6B07-73DF-D1C6-2D5087E99E2D}"/>
                </a:ext>
              </a:extLst>
            </p:cNvPr>
            <p:cNvSpPr/>
            <p:nvPr/>
          </p:nvSpPr>
          <p:spPr bwMode="auto">
            <a:xfrm>
              <a:off x="4817971"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50" name="Group 49">
            <a:extLst>
              <a:ext uri="{FF2B5EF4-FFF2-40B4-BE49-F238E27FC236}">
                <a16:creationId xmlns:a16="http://schemas.microsoft.com/office/drawing/2014/main" id="{56ED6F0A-8174-3C64-C327-61E813DF8DC6}"/>
              </a:ext>
            </a:extLst>
          </p:cNvPr>
          <p:cNvGrpSpPr/>
          <p:nvPr/>
        </p:nvGrpSpPr>
        <p:grpSpPr>
          <a:xfrm>
            <a:off x="3459798" y="4658038"/>
            <a:ext cx="1214987" cy="438630"/>
            <a:chOff x="9451789" y="1244127"/>
            <a:chExt cx="963227" cy="312238"/>
          </a:xfrm>
        </p:grpSpPr>
        <p:sp>
          <p:nvSpPr>
            <p:cNvPr id="53" name="Rectangle: Rounded Corners 8">
              <a:extLst>
                <a:ext uri="{FF2B5EF4-FFF2-40B4-BE49-F238E27FC236}">
                  <a16:creationId xmlns:a16="http://schemas.microsoft.com/office/drawing/2014/main" id="{2FDBA8BC-B9C6-F89E-FAE7-AAB33F7FA31A}"/>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11">
              <a:extLst>
                <a:ext uri="{FF2B5EF4-FFF2-40B4-BE49-F238E27FC236}">
                  <a16:creationId xmlns:a16="http://schemas.microsoft.com/office/drawing/2014/main" id="{C4F0C17B-4DAD-5CEE-4C32-99727634B5E2}"/>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4" name="Group 73">
            <a:extLst>
              <a:ext uri="{FF2B5EF4-FFF2-40B4-BE49-F238E27FC236}">
                <a16:creationId xmlns:a16="http://schemas.microsoft.com/office/drawing/2014/main" id="{997D85EF-3611-314E-E768-AA74E4A9B6DE}"/>
              </a:ext>
            </a:extLst>
          </p:cNvPr>
          <p:cNvGrpSpPr/>
          <p:nvPr/>
        </p:nvGrpSpPr>
        <p:grpSpPr>
          <a:xfrm>
            <a:off x="7517009" y="4665075"/>
            <a:ext cx="1214987" cy="438630"/>
            <a:chOff x="7517009" y="4665075"/>
            <a:chExt cx="1214987" cy="438630"/>
          </a:xfrm>
        </p:grpSpPr>
        <p:sp>
          <p:nvSpPr>
            <p:cNvPr id="58" name="Rectangle: Rounded Corners 8">
              <a:extLst>
                <a:ext uri="{FF2B5EF4-FFF2-40B4-BE49-F238E27FC236}">
                  <a16:creationId xmlns:a16="http://schemas.microsoft.com/office/drawing/2014/main" id="{3235E827-FDE7-8871-C07E-30A9EC50F344}"/>
                </a:ext>
              </a:extLst>
            </p:cNvPr>
            <p:cNvSpPr/>
            <p:nvPr/>
          </p:nvSpPr>
          <p:spPr bwMode="auto">
            <a:xfrm>
              <a:off x="7517009" y="4665075"/>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59" name="Rectangle: Rounded Corners 11">
              <a:extLst>
                <a:ext uri="{FF2B5EF4-FFF2-40B4-BE49-F238E27FC236}">
                  <a16:creationId xmlns:a16="http://schemas.microsoft.com/office/drawing/2014/main" id="{631A1914-4CBA-E3EB-35FE-9999E77B8B3A}"/>
                </a:ext>
              </a:extLst>
            </p:cNvPr>
            <p:cNvSpPr/>
            <p:nvPr/>
          </p:nvSpPr>
          <p:spPr bwMode="auto">
            <a:xfrm>
              <a:off x="7597747" y="4700806"/>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3DAD8910-5680-B3DD-F53A-0C9E259C6B61}"/>
              </a:ext>
            </a:extLst>
          </p:cNvPr>
          <p:cNvGrpSpPr/>
          <p:nvPr/>
        </p:nvGrpSpPr>
        <p:grpSpPr>
          <a:xfrm>
            <a:off x="6239574" y="4658038"/>
            <a:ext cx="1214987" cy="438630"/>
            <a:chOff x="6239574" y="4658038"/>
            <a:chExt cx="1214987" cy="438630"/>
          </a:xfrm>
        </p:grpSpPr>
        <p:sp>
          <p:nvSpPr>
            <p:cNvPr id="61" name="Rectangle: Rounded Corners 8">
              <a:extLst>
                <a:ext uri="{FF2B5EF4-FFF2-40B4-BE49-F238E27FC236}">
                  <a16:creationId xmlns:a16="http://schemas.microsoft.com/office/drawing/2014/main" id="{427826E6-8A7D-EEF7-8C7C-B13A095B8746}"/>
                </a:ext>
              </a:extLst>
            </p:cNvPr>
            <p:cNvSpPr/>
            <p:nvPr/>
          </p:nvSpPr>
          <p:spPr bwMode="auto">
            <a:xfrm>
              <a:off x="623957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62" name="Rectangle: Rounded Corners 11">
              <a:extLst>
                <a:ext uri="{FF2B5EF4-FFF2-40B4-BE49-F238E27FC236}">
                  <a16:creationId xmlns:a16="http://schemas.microsoft.com/office/drawing/2014/main" id="{B97DA751-F131-946C-48EE-9CBFE171FBCC}"/>
                </a:ext>
              </a:extLst>
            </p:cNvPr>
            <p:cNvSpPr/>
            <p:nvPr/>
          </p:nvSpPr>
          <p:spPr bwMode="auto">
            <a:xfrm>
              <a:off x="632031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023179B3-23A4-D264-C952-44F7EE81101F}"/>
              </a:ext>
            </a:extLst>
          </p:cNvPr>
          <p:cNvGrpSpPr/>
          <p:nvPr/>
        </p:nvGrpSpPr>
        <p:grpSpPr>
          <a:xfrm>
            <a:off x="10305929" y="4665075"/>
            <a:ext cx="1214987" cy="438630"/>
            <a:chOff x="9451789" y="1244127"/>
            <a:chExt cx="963227" cy="312238"/>
          </a:xfrm>
        </p:grpSpPr>
        <p:sp>
          <p:nvSpPr>
            <p:cNvPr id="64" name="Rectangle: Rounded Corners 8">
              <a:extLst>
                <a:ext uri="{FF2B5EF4-FFF2-40B4-BE49-F238E27FC236}">
                  <a16:creationId xmlns:a16="http://schemas.microsoft.com/office/drawing/2014/main" id="{92A3547F-6957-52CA-4174-69AC4785E2F5}"/>
                </a:ext>
              </a:extLst>
            </p:cNvPr>
            <p:cNvSpPr/>
            <p:nvPr/>
          </p:nvSpPr>
          <p:spPr bwMode="auto">
            <a:xfrm>
              <a:off x="9451789" y="1244127"/>
              <a:ext cx="963227" cy="312238"/>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Rectangle: Rounded Corners 11">
              <a:extLst>
                <a:ext uri="{FF2B5EF4-FFF2-40B4-BE49-F238E27FC236}">
                  <a16:creationId xmlns:a16="http://schemas.microsoft.com/office/drawing/2014/main" id="{AC035887-4517-D90D-D82D-02A70353AA61}"/>
                </a:ext>
              </a:extLst>
            </p:cNvPr>
            <p:cNvSpPr/>
            <p:nvPr/>
          </p:nvSpPr>
          <p:spPr bwMode="auto">
            <a:xfrm>
              <a:off x="9515797" y="1269562"/>
              <a:ext cx="835212" cy="261366"/>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Storyline</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grpSp>
        <p:nvGrpSpPr>
          <p:cNvPr id="75" name="Group 74">
            <a:extLst>
              <a:ext uri="{FF2B5EF4-FFF2-40B4-BE49-F238E27FC236}">
                <a16:creationId xmlns:a16="http://schemas.microsoft.com/office/drawing/2014/main" id="{5A8F7485-8F97-A1BA-BB14-523D5B0CE3B9}"/>
              </a:ext>
            </a:extLst>
          </p:cNvPr>
          <p:cNvGrpSpPr/>
          <p:nvPr/>
        </p:nvGrpSpPr>
        <p:grpSpPr>
          <a:xfrm>
            <a:off x="9028494" y="4658038"/>
            <a:ext cx="1214987" cy="438630"/>
            <a:chOff x="9028494" y="4658038"/>
            <a:chExt cx="1214987" cy="438630"/>
          </a:xfrm>
        </p:grpSpPr>
        <p:sp>
          <p:nvSpPr>
            <p:cNvPr id="67" name="Rectangle: Rounded Corners 8">
              <a:extLst>
                <a:ext uri="{FF2B5EF4-FFF2-40B4-BE49-F238E27FC236}">
                  <a16:creationId xmlns:a16="http://schemas.microsoft.com/office/drawing/2014/main" id="{3E8C93E7-66EF-6C92-07E8-53BCBAE925DC}"/>
                </a:ext>
              </a:extLst>
            </p:cNvPr>
            <p:cNvSpPr/>
            <p:nvPr/>
          </p:nvSpPr>
          <p:spPr bwMode="auto">
            <a:xfrm>
              <a:off x="9028494" y="4658038"/>
              <a:ext cx="1214987" cy="438630"/>
            </a:xfrm>
            <a:prstGeom prst="roundRect">
              <a:avLst>
                <a:gd name="adj" fmla="val 50000"/>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91566">
                      <a:srgbClr val="FFFFFF"/>
                    </a:gs>
                    <a:gs pos="62000">
                      <a:srgbClr val="FFFFFF"/>
                    </a:gs>
                  </a:gsLst>
                  <a:lin ang="2700000" scaled="0"/>
                </a:gradFill>
                <a:effectLst/>
                <a:uLnTx/>
                <a:uFillTx/>
                <a:latin typeface="Segoe UI Semibold"/>
                <a:ea typeface="+mn-ea"/>
                <a:cs typeface="Segoe UI" pitchFamily="34" charset="0"/>
              </a:endParaRPr>
            </a:p>
          </p:txBody>
        </p:sp>
        <p:sp>
          <p:nvSpPr>
            <p:cNvPr id="68" name="Rectangle: Rounded Corners 11">
              <a:extLst>
                <a:ext uri="{FF2B5EF4-FFF2-40B4-BE49-F238E27FC236}">
                  <a16:creationId xmlns:a16="http://schemas.microsoft.com/office/drawing/2014/main" id="{5B7C57D5-A200-96C8-3B1C-A82944384733}"/>
                </a:ext>
              </a:extLst>
            </p:cNvPr>
            <p:cNvSpPr/>
            <p:nvPr/>
          </p:nvSpPr>
          <p:spPr bwMode="auto">
            <a:xfrm>
              <a:off x="9109232" y="4693769"/>
              <a:ext cx="1053513" cy="367165"/>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UI Semibold" panose="020B0702040204020203" pitchFamily="34" charset="0"/>
                  <a:ea typeface="+mn-ea"/>
                  <a:cs typeface="+mn-cs"/>
                </a:rPr>
                <a:t>Community</a:t>
              </a:r>
              <a:endParaRPr kumimoji="0" lang="en-US" sz="800" b="0" i="0" u="none" strike="noStrike" kern="1200" cap="none" spc="0" normalizeH="0" baseline="0" noProof="0">
                <a:ln>
                  <a:noFill/>
                </a:ln>
                <a:solidFill>
                  <a:srgbClr val="702573"/>
                </a:solidFill>
                <a:effectLst/>
                <a:uLnTx/>
                <a:uFillTx/>
                <a:latin typeface="Segoe UI"/>
                <a:ea typeface="+mn-ea"/>
                <a:cs typeface="+mn-cs"/>
              </a:endParaRPr>
            </a:p>
          </p:txBody>
        </p:sp>
      </p:grpSp>
      <p:pic>
        <p:nvPicPr>
          <p:cNvPr id="5" name="Picture 4" descr="A virtual meeting presentation screen with &quot;Intelligence: Designed to Amplify&quot; displayed. ">
            <a:extLst>
              <a:ext uri="{FF2B5EF4-FFF2-40B4-BE49-F238E27FC236}">
                <a16:creationId xmlns:a16="http://schemas.microsoft.com/office/drawing/2014/main" id="{C5AA1930-3894-E0A7-B1E5-22B92A3955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7" t="12364" r="7997" b="12529"/>
          <a:stretch/>
        </p:blipFill>
        <p:spPr bwMode="auto">
          <a:xfrm>
            <a:off x="3551546" y="3246470"/>
            <a:ext cx="2296161" cy="13159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Viva Engage features for leaders, communicators and employees">
            <a:extLst>
              <a:ext uri="{FF2B5EF4-FFF2-40B4-BE49-F238E27FC236}">
                <a16:creationId xmlns:a16="http://schemas.microsoft.com/office/drawing/2014/main" id="{FF46D9EB-1DFD-5CB2-6145-C94A50AAE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2" t="14713" r="16275" b="1"/>
          <a:stretch/>
        </p:blipFill>
        <p:spPr bwMode="auto">
          <a:xfrm>
            <a:off x="9470310" y="3246471"/>
            <a:ext cx="1640713" cy="130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8759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8A708C-9381-5228-E48C-B910EC425158}"/>
              </a:ext>
            </a:extLst>
          </p:cNvPr>
          <p:cNvSpPr txBox="1"/>
          <p:nvPr/>
        </p:nvSpPr>
        <p:spPr>
          <a:xfrm>
            <a:off x="350943" y="416348"/>
            <a:ext cx="10593328" cy="523220"/>
          </a:xfrm>
          <a:prstGeom prst="rect">
            <a:avLst/>
          </a:prstGeom>
          <a:noFill/>
        </p:spPr>
        <p:txBody>
          <a:bodyPr wrap="square" lIns="91440" tIns="45720" rIns="91440" bIns="45720" anchor="t">
            <a:spAutoFit/>
          </a:bodyPr>
          <a:lstStyle/>
          <a:p>
            <a:pPr defTabSz="914400">
              <a:defRPr/>
            </a:pPr>
            <a:r>
              <a:rPr lang="en-US" sz="2800" kern="0">
                <a:gradFill>
                  <a:gsLst>
                    <a:gs pos="0">
                      <a:srgbClr val="7364F2"/>
                    </a:gs>
                    <a:gs pos="37000">
                      <a:srgbClr val="605DE9"/>
                    </a:gs>
                    <a:gs pos="70000">
                      <a:srgbClr val="7C5BD9"/>
                    </a:gs>
                    <a:gs pos="99000">
                      <a:srgbClr val="C652F1"/>
                    </a:gs>
                  </a:gsLst>
                  <a:path path="circle">
                    <a:fillToRect t="100000" r="100000"/>
                  </a:path>
                </a:gradFill>
                <a:latin typeface="Segoe UI Semibold"/>
                <a:cs typeface="Segoe UI Semibold"/>
              </a:rPr>
              <a:t>LOOKING AHEAD</a:t>
            </a:r>
          </a:p>
        </p:txBody>
      </p:sp>
      <p:sp>
        <p:nvSpPr>
          <p:cNvPr id="7" name="Rectangle 6">
            <a:extLst>
              <a:ext uri="{FF2B5EF4-FFF2-40B4-BE49-F238E27FC236}">
                <a16:creationId xmlns:a16="http://schemas.microsoft.com/office/drawing/2014/main" id="{2800855C-9EE2-2552-3BC8-49B9771C96D1}"/>
              </a:ext>
            </a:extLst>
          </p:cNvPr>
          <p:cNvSpPr/>
          <p:nvPr/>
        </p:nvSpPr>
        <p:spPr>
          <a:xfrm rot="5400000">
            <a:off x="2872382" y="-259701"/>
            <a:ext cx="480211" cy="3180401"/>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AVAILABLE TODAY</a:t>
            </a:r>
          </a:p>
        </p:txBody>
      </p:sp>
      <p:sp>
        <p:nvSpPr>
          <p:cNvPr id="8" name="Rectangle 7">
            <a:extLst>
              <a:ext uri="{FF2B5EF4-FFF2-40B4-BE49-F238E27FC236}">
                <a16:creationId xmlns:a16="http://schemas.microsoft.com/office/drawing/2014/main" id="{377D06F4-99C4-6E3C-EF9E-69EE43B7DA09}"/>
              </a:ext>
            </a:extLst>
          </p:cNvPr>
          <p:cNvSpPr/>
          <p:nvPr/>
        </p:nvSpPr>
        <p:spPr>
          <a:xfrm rot="5400000">
            <a:off x="6373391" y="-392691"/>
            <a:ext cx="480211" cy="3432004"/>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COMING SOON</a:t>
            </a:r>
          </a:p>
        </p:txBody>
      </p:sp>
      <p:sp>
        <p:nvSpPr>
          <p:cNvPr id="10" name="Rectangle 9">
            <a:extLst>
              <a:ext uri="{FF2B5EF4-FFF2-40B4-BE49-F238E27FC236}">
                <a16:creationId xmlns:a16="http://schemas.microsoft.com/office/drawing/2014/main" id="{A1C09712-883D-4497-E3FD-9710E5DC63C6}"/>
              </a:ext>
            </a:extLst>
          </p:cNvPr>
          <p:cNvSpPr/>
          <p:nvPr/>
        </p:nvSpPr>
        <p:spPr>
          <a:xfrm rot="5400000">
            <a:off x="9945973" y="-338775"/>
            <a:ext cx="508966" cy="3352929"/>
          </a:xfrm>
          <a:prstGeom prst="rect">
            <a:avLst/>
          </a:prstGeom>
          <a:solidFill>
            <a:srgbClr val="0070C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000" b="1">
                <a:solidFill>
                  <a:schemeClr val="bg1"/>
                </a:solidFill>
                <a:latin typeface="Segoe UI"/>
                <a:cs typeface="Segoe UI"/>
              </a:rPr>
              <a:t>TOP OF MIND</a:t>
            </a:r>
            <a:endParaRPr lang="en-US" sz="2000"/>
          </a:p>
        </p:txBody>
      </p:sp>
      <p:pic>
        <p:nvPicPr>
          <p:cNvPr id="11" name="Picture 10" descr="Roadmap Icon Png">
            <a:extLst>
              <a:ext uri="{FF2B5EF4-FFF2-40B4-BE49-F238E27FC236}">
                <a16:creationId xmlns:a16="http://schemas.microsoft.com/office/drawing/2014/main" id="{6EF56476-E775-C5A7-DA38-11D6EEF3FF43}"/>
              </a:ext>
            </a:extLst>
          </p:cNvPr>
          <p:cNvPicPr>
            <a:picLocks noChangeAspect="1"/>
          </p:cNvPicPr>
          <p:nvPr/>
        </p:nvPicPr>
        <p:blipFill>
          <a:blip r:embed="rId4"/>
          <a:stretch>
            <a:fillRect/>
          </a:stretch>
        </p:blipFill>
        <p:spPr>
          <a:xfrm>
            <a:off x="350126" y="887936"/>
            <a:ext cx="1010539" cy="1057518"/>
          </a:xfrm>
          <a:prstGeom prst="rect">
            <a:avLst/>
          </a:prstGeom>
        </p:spPr>
      </p:pic>
      <p:sp>
        <p:nvSpPr>
          <p:cNvPr id="12" name="Rectangle: Rounded Corners 11">
            <a:extLst>
              <a:ext uri="{FF2B5EF4-FFF2-40B4-BE49-F238E27FC236}">
                <a16:creationId xmlns:a16="http://schemas.microsoft.com/office/drawing/2014/main" id="{1460A71B-4980-8794-82F2-5A537690A237}"/>
              </a:ext>
            </a:extLst>
          </p:cNvPr>
          <p:cNvSpPr/>
          <p:nvPr/>
        </p:nvSpPr>
        <p:spPr>
          <a:xfrm>
            <a:off x="4893835" y="1826194"/>
            <a:ext cx="3428956" cy="499717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sp>
        <p:nvSpPr>
          <p:cNvPr id="15" name="Rectangle 14">
            <a:extLst>
              <a:ext uri="{FF2B5EF4-FFF2-40B4-BE49-F238E27FC236}">
                <a16:creationId xmlns:a16="http://schemas.microsoft.com/office/drawing/2014/main" id="{DF9F6740-2383-0CEB-3CC4-599DEF6BF76B}"/>
              </a:ext>
            </a:extLst>
          </p:cNvPr>
          <p:cNvSpPr/>
          <p:nvPr/>
        </p:nvSpPr>
        <p:spPr>
          <a:xfrm>
            <a:off x="550635" y="2054674"/>
            <a:ext cx="605382" cy="4639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r>
              <a:rPr lang="en-US" sz="2400" b="1">
                <a:solidFill>
                  <a:schemeClr val="bg1"/>
                </a:solidFill>
                <a:latin typeface="Segoe UI"/>
                <a:cs typeface="Segoe UI"/>
              </a:rPr>
              <a:t>2025 Roadmap</a:t>
            </a:r>
          </a:p>
        </p:txBody>
      </p:sp>
      <p:sp>
        <p:nvSpPr>
          <p:cNvPr id="16" name="TextBox 110">
            <a:extLst>
              <a:ext uri="{FF2B5EF4-FFF2-40B4-BE49-F238E27FC236}">
                <a16:creationId xmlns:a16="http://schemas.microsoft.com/office/drawing/2014/main" id="{4253C3A3-9608-B8B1-A0AA-0B22BF211B3F}"/>
              </a:ext>
            </a:extLst>
          </p:cNvPr>
          <p:cNvSpPr txBox="1"/>
          <p:nvPr/>
        </p:nvSpPr>
        <p:spPr>
          <a:xfrm>
            <a:off x="5143661" y="1969672"/>
            <a:ext cx="3165042" cy="49244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ea typeface="+mn-ea"/>
                <a:cs typeface="Segoe UI"/>
              </a:rPr>
              <a:t>Storyline events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Broadcast or meeting</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cs typeface="Segoe UI"/>
            </a:endParaRPr>
          </a:p>
          <a:p>
            <a:r>
              <a:rPr lang="en-US" sz="2000">
                <a:latin typeface="Segoe UI"/>
                <a:cs typeface="Segoe UI"/>
              </a:rPr>
              <a:t>Community events </a:t>
            </a:r>
            <a:br>
              <a:rPr lang="en-US" sz="1400">
                <a:latin typeface="Segoe UI"/>
                <a:cs typeface="Segoe UI"/>
              </a:rPr>
            </a:br>
            <a:r>
              <a:rPr lang="en-US" sz="1400">
                <a:latin typeface="Segoe UI"/>
                <a:cs typeface="Segoe UI"/>
              </a:rPr>
              <a:t>Meeting or asynchronous</a:t>
            </a:r>
            <a:br>
              <a:rPr lang="en-US" sz="1400">
                <a:latin typeface="Segoe UI"/>
                <a:cs typeface="Segoe UI"/>
              </a:rPr>
            </a:br>
            <a:r>
              <a:rPr lang="en-US" sz="1400">
                <a:latin typeface="Segoe UI"/>
                <a:cs typeface="Segoe UI"/>
              </a:rPr>
              <a:t>Broadcast with advanced moderation</a:t>
            </a:r>
          </a:p>
          <a:p>
            <a:endParaRPr lang="en-US" sz="2000">
              <a:latin typeface="Segoe UI"/>
              <a:cs typeface="Segoe UI"/>
            </a:endParaRPr>
          </a:p>
          <a:p>
            <a:r>
              <a:rPr lang="en-US" sz="2000">
                <a:latin typeface="Segoe UI"/>
                <a:cs typeface="Segoe UI"/>
              </a:rPr>
              <a:t>Event listings </a:t>
            </a:r>
            <a:br>
              <a:rPr lang="en-US" sz="2000">
                <a:latin typeface="Segoe UI"/>
                <a:cs typeface="Segoe UI"/>
              </a:rPr>
            </a:br>
            <a:r>
              <a:rPr lang="en-US" sz="1400">
                <a:latin typeface="Segoe UI"/>
                <a:cs typeface="Segoe UI"/>
              </a:rPr>
              <a:t>In communities and storylines</a:t>
            </a:r>
          </a:p>
          <a:p>
            <a:endParaRPr lang="en-US" sz="2000">
              <a:latin typeface="Segoe UI"/>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cs typeface="Segoe UI"/>
              </a:rPr>
              <a:t>Storyline &amp; community events in Teams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As storylines &amp; communities are integrated into Teams for Teams users</a:t>
            </a:r>
            <a:endParaRPr lang="en-US">
              <a:solidFill>
                <a:srgbClr val="091F2C"/>
              </a:solidFill>
              <a:latin typeface="Segoe UI"/>
              <a:cs typeface="Segoe UI"/>
            </a:endParaRPr>
          </a:p>
          <a:p>
            <a:endParaRPr lang="en-US" sz="1600" b="1">
              <a:solidFill>
                <a:schemeClr val="tx2">
                  <a:lumMod val="50000"/>
                  <a:lumOff val="50000"/>
                </a:schemeClr>
              </a:solidFill>
              <a:latin typeface="Segoe UI"/>
              <a:cs typeface="Segoe UI"/>
            </a:endParaRPr>
          </a:p>
          <a:p>
            <a:r>
              <a:rPr lang="en-US" sz="1600" b="1">
                <a:solidFill>
                  <a:schemeClr val="tx2">
                    <a:lumMod val="50000"/>
                    <a:lumOff val="50000"/>
                  </a:schemeClr>
                </a:solidFill>
                <a:latin typeface="Segoe UI"/>
                <a:cs typeface="Segoe UI"/>
              </a:rPr>
              <a:t>       </a:t>
            </a:r>
            <a:r>
              <a:rPr lang="en-US" sz="2000">
                <a:latin typeface="Segoe UI"/>
                <a:cs typeface="Segoe UI"/>
              </a:rPr>
              <a:t>Public event content</a:t>
            </a:r>
            <a:br>
              <a:rPr lang="en-US" sz="2000">
                <a:latin typeface="Segoe UI"/>
                <a:cs typeface="Segoe UI"/>
              </a:rPr>
            </a:br>
            <a:r>
              <a:rPr lang="en-US" sz="1400">
                <a:latin typeface="Segoe UI"/>
                <a:cs typeface="Segoe UI"/>
              </a:rPr>
              <a:t>Available to Copilot</a:t>
            </a:r>
          </a:p>
          <a:p>
            <a:endParaRPr lang="en-US" sz="2000">
              <a:latin typeface="Segoe UI"/>
              <a:cs typeface="Segoe UI"/>
            </a:endParaRPr>
          </a:p>
        </p:txBody>
      </p:sp>
      <p:sp>
        <p:nvSpPr>
          <p:cNvPr id="17" name="Rectangle: Rounded Corners 16">
            <a:extLst>
              <a:ext uri="{FF2B5EF4-FFF2-40B4-BE49-F238E27FC236}">
                <a16:creationId xmlns:a16="http://schemas.microsoft.com/office/drawing/2014/main" id="{77A4F07E-7503-EFB9-5466-A1A35EE8E9CA}"/>
              </a:ext>
            </a:extLst>
          </p:cNvPr>
          <p:cNvSpPr/>
          <p:nvPr/>
        </p:nvSpPr>
        <p:spPr>
          <a:xfrm>
            <a:off x="8521203" y="1795303"/>
            <a:ext cx="3360957" cy="5009805"/>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pic>
        <p:nvPicPr>
          <p:cNvPr id="22" name="Picture 21" descr="Copilot Logo, symbol, meaning, history, PNG, brand">
            <a:extLst>
              <a:ext uri="{FF2B5EF4-FFF2-40B4-BE49-F238E27FC236}">
                <a16:creationId xmlns:a16="http://schemas.microsoft.com/office/drawing/2014/main" id="{6EF9B05E-A4DE-2853-565E-86C9EEEBD121}"/>
              </a:ext>
            </a:extLst>
          </p:cNvPr>
          <p:cNvPicPr>
            <a:picLocks noChangeAspect="1"/>
          </p:cNvPicPr>
          <p:nvPr/>
        </p:nvPicPr>
        <p:blipFill>
          <a:blip r:embed="rId5"/>
          <a:stretch>
            <a:fillRect/>
          </a:stretch>
        </p:blipFill>
        <p:spPr>
          <a:xfrm>
            <a:off x="5149790" y="5984777"/>
            <a:ext cx="497817" cy="284493"/>
          </a:xfrm>
          <a:prstGeom prst="rect">
            <a:avLst/>
          </a:prstGeom>
        </p:spPr>
      </p:pic>
      <p:sp>
        <p:nvSpPr>
          <p:cNvPr id="23" name="Rectangle: Rounded Corners 22">
            <a:extLst>
              <a:ext uri="{FF2B5EF4-FFF2-40B4-BE49-F238E27FC236}">
                <a16:creationId xmlns:a16="http://schemas.microsoft.com/office/drawing/2014/main" id="{B888AEB9-84D6-4A72-D04A-E765B6D7F5FB}"/>
              </a:ext>
            </a:extLst>
          </p:cNvPr>
          <p:cNvSpPr/>
          <p:nvPr/>
        </p:nvSpPr>
        <p:spPr>
          <a:xfrm>
            <a:off x="1335438" y="1826194"/>
            <a:ext cx="3428956" cy="499717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nSpc>
                <a:spcPct val="0"/>
              </a:lnSpc>
              <a:spcAft>
                <a:spcPts val="100"/>
              </a:spcAft>
            </a:pPr>
            <a:r>
              <a:rPr lang="en-US" sz="2400">
                <a:latin typeface="Segoe UI"/>
                <a:cs typeface="Segoe UI"/>
              </a:rPr>
              <a:t> </a:t>
            </a: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a:p>
            <a:pPr>
              <a:lnSpc>
                <a:spcPct val="0"/>
              </a:lnSpc>
              <a:spcAft>
                <a:spcPts val="100"/>
              </a:spcAft>
            </a:pPr>
            <a:endParaRPr lang="en-US" sz="2400">
              <a:latin typeface="Segoe UI"/>
              <a:cs typeface="Segoe UI"/>
            </a:endParaRPr>
          </a:p>
        </p:txBody>
      </p:sp>
      <p:sp>
        <p:nvSpPr>
          <p:cNvPr id="21" name="TextBox 110">
            <a:extLst>
              <a:ext uri="{FF2B5EF4-FFF2-40B4-BE49-F238E27FC236}">
                <a16:creationId xmlns:a16="http://schemas.microsoft.com/office/drawing/2014/main" id="{DDC9C183-BC8B-F5BB-68CD-34896F203B5E}"/>
              </a:ext>
            </a:extLst>
          </p:cNvPr>
          <p:cNvSpPr txBox="1"/>
          <p:nvPr/>
        </p:nvSpPr>
        <p:spPr>
          <a:xfrm>
            <a:off x="1506190" y="1969671"/>
            <a:ext cx="3150664" cy="33547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91F2C"/>
                </a:solidFill>
                <a:latin typeface="Segoe UI"/>
                <a:cs typeface="Segoe UI"/>
              </a:rPr>
              <a:t>Storyline</a:t>
            </a:r>
            <a:r>
              <a:rPr lang="en-US" sz="2000">
                <a:latin typeface="Segoe UI"/>
                <a:cs typeface="Segoe UI"/>
              </a:rPr>
              <a:t> AMA events</a:t>
            </a:r>
            <a:br>
              <a:rPr lang="en-US" sz="2000">
                <a:latin typeface="Segoe UI"/>
                <a:cs typeface="Segoe UI"/>
              </a:rPr>
            </a:br>
            <a:r>
              <a:rPr lang="en-US" sz="1400">
                <a:latin typeface="Segoe UI"/>
                <a:cs typeface="Segoe UI"/>
              </a:rPr>
              <a:t>Asynchronous Q&amp;A only</a:t>
            </a:r>
          </a:p>
          <a:p>
            <a:endParaRPr lang="en-US" sz="2000">
              <a:latin typeface="Segoe UI"/>
              <a:cs typeface="Segoe UI"/>
            </a:endParaRPr>
          </a:p>
          <a:p>
            <a:r>
              <a:rPr lang="en-US" sz="2000">
                <a:latin typeface="Segoe UI"/>
                <a:cs typeface="Segoe UI"/>
              </a:rPr>
              <a:t>Community live events </a:t>
            </a:r>
          </a:p>
          <a:p>
            <a:r>
              <a:rPr lang="en-US" sz="1400">
                <a:latin typeface="Segoe UI"/>
                <a:cs typeface="Segoe UI"/>
              </a:rPr>
              <a:t>Studio or Teams production</a:t>
            </a:r>
            <a:br>
              <a:rPr lang="en-US" sz="1400">
                <a:latin typeface="Segoe UI"/>
                <a:cs typeface="Segoe UI"/>
              </a:rPr>
            </a:br>
            <a:r>
              <a:rPr lang="en-US" sz="1400">
                <a:latin typeface="Segoe UI"/>
                <a:cs typeface="Segoe UI"/>
              </a:rPr>
              <a:t>Using Teams Live Events or </a:t>
            </a:r>
          </a:p>
          <a:p>
            <a:r>
              <a:rPr lang="en-US" sz="1400">
                <a:latin typeface="Segoe UI"/>
                <a:cs typeface="Segoe UI"/>
              </a:rPr>
              <a:t>Teams Town Hall (Preview)</a:t>
            </a:r>
            <a:endParaRPr lang="en-US" sz="16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a:latin typeface="Segoe UI"/>
              <a:cs typeface="Segoe UI"/>
            </a:endParaRPr>
          </a:p>
        </p:txBody>
      </p:sp>
      <p:sp>
        <p:nvSpPr>
          <p:cNvPr id="24" name="Arrow: Left 23">
            <a:extLst>
              <a:ext uri="{FF2B5EF4-FFF2-40B4-BE49-F238E27FC236}">
                <a16:creationId xmlns:a16="http://schemas.microsoft.com/office/drawing/2014/main" id="{2B1D4437-0EE9-E4A8-5977-96845912F6D0}"/>
              </a:ext>
            </a:extLst>
          </p:cNvPr>
          <p:cNvSpPr/>
          <p:nvPr/>
        </p:nvSpPr>
        <p:spPr>
          <a:xfrm rot="10800000">
            <a:off x="1519056" y="1644237"/>
            <a:ext cx="10575887" cy="142815"/>
          </a:xfrm>
          <a:prstGeom prst="leftArrow">
            <a:avLst/>
          </a:prstGeom>
          <a:solidFill>
            <a:schemeClr val="tx1">
              <a:lumMod val="10000"/>
              <a:lumOff val="90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a:lstStyle>
          <a:p>
            <a:pPr algn="ctr"/>
            <a:endParaRPr lang="en-US" sz="2250"/>
          </a:p>
        </p:txBody>
      </p:sp>
      <p:sp>
        <p:nvSpPr>
          <p:cNvPr id="27" name="TextBox 110">
            <a:extLst>
              <a:ext uri="{FF2B5EF4-FFF2-40B4-BE49-F238E27FC236}">
                <a16:creationId xmlns:a16="http://schemas.microsoft.com/office/drawing/2014/main" id="{8B861D6B-968F-4A7E-BBC8-84D9C726A71C}"/>
              </a:ext>
            </a:extLst>
          </p:cNvPr>
          <p:cNvSpPr txBox="1"/>
          <p:nvPr/>
        </p:nvSpPr>
        <p:spPr>
          <a:xfrm>
            <a:off x="8694868" y="1984049"/>
            <a:ext cx="3165042" cy="46474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Segoe UI" panose="020B0502040204020203" pitchFamily="34" charset="0"/>
                <a:cs typeface="Segoe UI" panose="020B0502040204020203" pitchFamily="34" charset="0"/>
              </a:rPr>
              <a:t>Org-wide events listing</a:t>
            </a:r>
            <a:br>
              <a:rPr lang="en-US" sz="20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Find events across Teams and Engage</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Event updates &amp; notifications</a:t>
            </a:r>
            <a:br>
              <a:rPr lang="en-US" sz="2000">
                <a:solidFill>
                  <a:srgbClr val="091F2C"/>
                </a:solidFill>
                <a:latin typeface="Segoe UI" panose="020B0502040204020203" pitchFamily="34" charset="0"/>
                <a:cs typeface="Segoe UI" panose="020B0502040204020203" pitchFamily="34" charset="0"/>
              </a:rPr>
            </a:br>
            <a:r>
              <a:rPr lang="en-US" sz="1400">
                <a:solidFill>
                  <a:srgbClr val="091F2C"/>
                </a:solidFill>
                <a:latin typeface="Segoe UI" panose="020B0502040204020203" pitchFamily="34" charset="0"/>
                <a:cs typeface="Segoe UI" panose="020B0502040204020203" pitchFamily="34" charset="0"/>
              </a:rPr>
              <a:t>Reach people in Teams &amp; Outlook</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Event cover photos</a:t>
            </a:r>
          </a:p>
          <a:p>
            <a:endParaRPr lang="en-US" sz="2000">
              <a:solidFill>
                <a:srgbClr val="091F2C"/>
              </a:solidFill>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     Private event content </a:t>
            </a:r>
            <a:r>
              <a:rPr kumimoji="0" lang="en-US" sz="14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Available to Copilot</a:t>
            </a:r>
            <a:endParaRPr lang="en-US" sz="2000">
              <a:latin typeface="Segoe UI" panose="020B0502040204020203" pitchFamily="34" charset="0"/>
              <a:cs typeface="Segoe UI" panose="020B0502040204020203" pitchFamily="34" charset="0"/>
            </a:endParaRPr>
          </a:p>
          <a:p>
            <a:endParaRPr lang="en-US" sz="2000">
              <a:solidFill>
                <a:srgbClr val="091F2C"/>
              </a:solidFill>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     Event AI features</a:t>
            </a:r>
            <a:br>
              <a:rPr lang="en-US" sz="2000">
                <a:solidFill>
                  <a:srgbClr val="091F2C"/>
                </a:solidFill>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Accelerate organizer effectiveness</a:t>
            </a:r>
          </a:p>
          <a:p>
            <a:endParaRPr lang="en-US" sz="2000">
              <a:latin typeface="Segoe UI" panose="020B0502040204020203" pitchFamily="34" charset="0"/>
              <a:cs typeface="Segoe UI" panose="020B0502040204020203" pitchFamily="34" charset="0"/>
            </a:endParaRPr>
          </a:p>
          <a:p>
            <a:r>
              <a:rPr lang="en-US" sz="2000">
                <a:solidFill>
                  <a:srgbClr val="091F2C"/>
                </a:solidFill>
                <a:latin typeface="Segoe UI" panose="020B0502040204020203" pitchFamily="34" charset="0"/>
                <a:cs typeface="Segoe UI" panose="020B0502040204020203" pitchFamily="34" charset="0"/>
              </a:rPr>
              <a:t>Even more!</a:t>
            </a:r>
            <a:endParaRPr lang="en-US" sz="2000">
              <a:latin typeface="Segoe UI"/>
              <a:cs typeface="Segoe UI"/>
            </a:endParaRPr>
          </a:p>
        </p:txBody>
      </p:sp>
      <p:pic>
        <p:nvPicPr>
          <p:cNvPr id="28" name="Picture 27" descr="Copilot Logo, symbol, meaning, history, PNG, brand">
            <a:extLst>
              <a:ext uri="{FF2B5EF4-FFF2-40B4-BE49-F238E27FC236}">
                <a16:creationId xmlns:a16="http://schemas.microsoft.com/office/drawing/2014/main" id="{ECE88ED9-162D-06A1-C620-599220254347}"/>
              </a:ext>
            </a:extLst>
          </p:cNvPr>
          <p:cNvPicPr>
            <a:picLocks noChangeAspect="1"/>
          </p:cNvPicPr>
          <p:nvPr/>
        </p:nvPicPr>
        <p:blipFill>
          <a:blip r:embed="rId5"/>
          <a:stretch>
            <a:fillRect/>
          </a:stretch>
        </p:blipFill>
        <p:spPr>
          <a:xfrm>
            <a:off x="8693809" y="5400638"/>
            <a:ext cx="497817" cy="284493"/>
          </a:xfrm>
          <a:prstGeom prst="rect">
            <a:avLst/>
          </a:prstGeom>
        </p:spPr>
      </p:pic>
      <p:pic>
        <p:nvPicPr>
          <p:cNvPr id="29" name="Picture 28" descr="Copilot Logo, symbol, meaning, history, PNG, brand">
            <a:extLst>
              <a:ext uri="{FF2B5EF4-FFF2-40B4-BE49-F238E27FC236}">
                <a16:creationId xmlns:a16="http://schemas.microsoft.com/office/drawing/2014/main" id="{2F22B59F-2FD6-AB19-BDFD-A27B8790F0CE}"/>
              </a:ext>
            </a:extLst>
          </p:cNvPr>
          <p:cNvPicPr>
            <a:picLocks noChangeAspect="1"/>
          </p:cNvPicPr>
          <p:nvPr/>
        </p:nvPicPr>
        <p:blipFill>
          <a:blip r:embed="rId5"/>
          <a:stretch>
            <a:fillRect/>
          </a:stretch>
        </p:blipFill>
        <p:spPr>
          <a:xfrm>
            <a:off x="8693809" y="4617107"/>
            <a:ext cx="497817" cy="284493"/>
          </a:xfrm>
          <a:prstGeom prst="rect">
            <a:avLst/>
          </a:prstGeom>
        </p:spPr>
      </p:pic>
    </p:spTree>
    <p:extLst>
      <p:ext uri="{BB962C8B-B14F-4D97-AF65-F5344CB8AC3E}">
        <p14:creationId xmlns:p14="http://schemas.microsoft.com/office/powerpoint/2010/main" val="726131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fade">
                                      <p:cBhvr>
                                        <p:cTn id="32" dur="500"/>
                                        <p:tgtEl>
                                          <p:spTgt spid="1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fade">
                                      <p:cBhvr>
                                        <p:cTn id="37" dur="500"/>
                                        <p:tgtEl>
                                          <p:spTgt spid="1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fade">
                                      <p:cBhvr>
                                        <p:cTn id="42" dur="500"/>
                                        <p:tgtEl>
                                          <p:spTgt spid="16">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fade">
                                      <p:cBhvr>
                                        <p:cTn id="50" dur="500"/>
                                        <p:tgtEl>
                                          <p:spTgt spid="2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xEl>
                                              <p:pRg st="2" end="2"/>
                                            </p:txEl>
                                          </p:spTgt>
                                        </p:tgtEl>
                                        <p:attrNameLst>
                                          <p:attrName>style.visibility</p:attrName>
                                        </p:attrNameLst>
                                      </p:cBhvr>
                                      <p:to>
                                        <p:strVal val="visible"/>
                                      </p:to>
                                    </p:set>
                                    <p:animEffect transition="in" filter="fade">
                                      <p:cBhvr>
                                        <p:cTn id="55" dur="500"/>
                                        <p:tgtEl>
                                          <p:spTgt spid="27">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xEl>
                                              <p:pRg st="4" end="4"/>
                                            </p:txEl>
                                          </p:spTgt>
                                        </p:tgtEl>
                                        <p:attrNameLst>
                                          <p:attrName>style.visibility</p:attrName>
                                        </p:attrNameLst>
                                      </p:cBhvr>
                                      <p:to>
                                        <p:strVal val="visible"/>
                                      </p:to>
                                    </p:set>
                                    <p:animEffect transition="in" filter="fade">
                                      <p:cBhvr>
                                        <p:cTn id="60" dur="500"/>
                                        <p:tgtEl>
                                          <p:spTgt spid="2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xEl>
                                              <p:pRg st="6" end="6"/>
                                            </p:txEl>
                                          </p:spTgt>
                                        </p:tgtEl>
                                        <p:attrNameLst>
                                          <p:attrName>style.visibility</p:attrName>
                                        </p:attrNameLst>
                                      </p:cBhvr>
                                      <p:to>
                                        <p:strVal val="visible"/>
                                      </p:to>
                                    </p:set>
                                    <p:animEffect transition="in" filter="fade">
                                      <p:cBhvr>
                                        <p:cTn id="65" dur="500"/>
                                        <p:tgtEl>
                                          <p:spTgt spid="27">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xEl>
                                              <p:pRg st="8" end="8"/>
                                            </p:txEl>
                                          </p:spTgt>
                                        </p:tgtEl>
                                        <p:attrNameLst>
                                          <p:attrName>style.visibility</p:attrName>
                                        </p:attrNameLst>
                                      </p:cBhvr>
                                      <p:to>
                                        <p:strVal val="visible"/>
                                      </p:to>
                                    </p:set>
                                    <p:animEffect transition="in" filter="fade">
                                      <p:cBhvr>
                                        <p:cTn id="73" dur="500"/>
                                        <p:tgtEl>
                                          <p:spTgt spid="27">
                                            <p:txEl>
                                              <p:pRg st="8" end="8"/>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xEl>
                                              <p:pRg st="10" end="10"/>
                                            </p:txEl>
                                          </p:spTgt>
                                        </p:tgtEl>
                                        <p:attrNameLst>
                                          <p:attrName>style.visibility</p:attrName>
                                        </p:attrNameLst>
                                      </p:cBhvr>
                                      <p:to>
                                        <p:strVal val="visible"/>
                                      </p:to>
                                    </p:set>
                                    <p:animEffect transition="in" filter="fade">
                                      <p:cBhvr>
                                        <p:cTn id="81"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1" grpId="0"/>
      <p:bldP spid="27" grpId="0" uiExpand="1" build="p"/>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990A-4550-4E7C-3F9E-8DF61780741F}"/>
              </a:ext>
            </a:extLst>
          </p:cNvPr>
          <p:cNvSpPr>
            <a:spLocks noGrp="1"/>
          </p:cNvSpPr>
          <p:nvPr>
            <p:ph type="title"/>
          </p:nvPr>
        </p:nvSpPr>
        <p:spPr>
          <a:xfrm>
            <a:off x="758597" y="2321003"/>
            <a:ext cx="8193024" cy="2215991"/>
          </a:xfrm>
        </p:spPr>
        <p:txBody>
          <a:bodyPr/>
          <a:lstStyle/>
          <a:p>
            <a:r>
              <a:rPr lang="en-US" dirty="0"/>
              <a:t>What is the role of events in scaled communications?</a:t>
            </a:r>
            <a:br>
              <a:rPr lang="en-US" dirty="0"/>
            </a:br>
            <a:r>
              <a:rPr lang="en-US" sz="3600" dirty="0">
                <a:latin typeface="+mn-lt"/>
              </a:rPr>
              <a:t>And why should I host events in Engage?</a:t>
            </a:r>
            <a:endParaRPr lang="en-US" dirty="0">
              <a:latin typeface="+mn-lt"/>
            </a:endParaRPr>
          </a:p>
        </p:txBody>
      </p:sp>
    </p:spTree>
    <p:extLst>
      <p:ext uri="{BB962C8B-B14F-4D97-AF65-F5344CB8AC3E}">
        <p14:creationId xmlns:p14="http://schemas.microsoft.com/office/powerpoint/2010/main" val="326476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2070-7E91-E0CA-3584-E33D42F51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3F848-6F22-8434-BBDA-7E82B2D5A29A}"/>
              </a:ext>
            </a:extLst>
          </p:cNvPr>
          <p:cNvSpPr>
            <a:spLocks noGrp="1"/>
          </p:cNvSpPr>
          <p:nvPr>
            <p:ph type="title"/>
          </p:nvPr>
        </p:nvSpPr>
        <p:spPr/>
        <p:txBody>
          <a:bodyPr/>
          <a:lstStyle/>
          <a:p>
            <a:r>
              <a:rPr lang="en-US">
                <a:cs typeface="Segoe Sans Display"/>
              </a:rPr>
              <a:t>Questions! </a:t>
            </a:r>
            <a:endParaRPr lang="en-US"/>
          </a:p>
        </p:txBody>
      </p:sp>
    </p:spTree>
    <p:extLst>
      <p:ext uri="{BB962C8B-B14F-4D97-AF65-F5344CB8AC3E}">
        <p14:creationId xmlns:p14="http://schemas.microsoft.com/office/powerpoint/2010/main" val="141679501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2F6F-B896-3EDA-259F-9DA47B5BD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94436-F1BA-AA1D-380B-C9BEC0164B0F}"/>
              </a:ext>
            </a:extLst>
          </p:cNvPr>
          <p:cNvSpPr>
            <a:spLocks noGrp="1"/>
          </p:cNvSpPr>
          <p:nvPr>
            <p:ph type="title"/>
          </p:nvPr>
        </p:nvSpPr>
        <p:spPr>
          <a:xfrm>
            <a:off x="869989" y="1117599"/>
            <a:ext cx="10363918" cy="553998"/>
          </a:xfrm>
        </p:spPr>
        <p:txBody>
          <a:bodyPr>
            <a:normAutofit/>
          </a:bodyPr>
          <a:lstStyle/>
          <a:p>
            <a:r>
              <a:rPr lang="en-US" b="1">
                <a:solidFill>
                  <a:srgbClr val="2A446F"/>
                </a:solidFill>
              </a:rPr>
              <a:t>Virtual Events Playbook</a:t>
            </a:r>
          </a:p>
        </p:txBody>
      </p:sp>
      <p:sp>
        <p:nvSpPr>
          <p:cNvPr id="3" name="Content Placeholder 2">
            <a:extLst>
              <a:ext uri="{FF2B5EF4-FFF2-40B4-BE49-F238E27FC236}">
                <a16:creationId xmlns:a16="http://schemas.microsoft.com/office/drawing/2014/main" id="{C57BC378-BCA2-9BDE-F463-977EECE1C01B}"/>
              </a:ext>
            </a:extLst>
          </p:cNvPr>
          <p:cNvSpPr>
            <a:spLocks noGrp="1"/>
          </p:cNvSpPr>
          <p:nvPr>
            <p:ph sz="quarter" idx="10"/>
          </p:nvPr>
        </p:nvSpPr>
        <p:spPr>
          <a:xfrm>
            <a:off x="869987" y="1945554"/>
            <a:ext cx="9819783" cy="1748171"/>
          </a:xfrm>
        </p:spPr>
        <p:txBody>
          <a:bodyPr vert="horz" wrap="square" lIns="0" tIns="0" rIns="0" bIns="0" rtlCol="0" anchor="t">
            <a:spAutoFit/>
          </a:bodyPr>
          <a:lstStyle/>
          <a:p>
            <a:pPr marL="0" indent="0">
              <a:buNone/>
            </a:pPr>
            <a:r>
              <a:rPr lang="en-US">
                <a:solidFill>
                  <a:srgbClr val="242424"/>
                </a:solidFill>
                <a:latin typeface="Segoe UI"/>
                <a:cs typeface="Segoe Sans Display"/>
              </a:rPr>
              <a:t>Learn how to leverage Teams Town Hall to produce live events, and more event scenarios</a:t>
            </a:r>
          </a:p>
          <a:p>
            <a:pPr marL="0" indent="0">
              <a:buNone/>
            </a:pPr>
            <a:endParaRPr lang="en-US"/>
          </a:p>
          <a:p>
            <a:pPr marL="0" indent="0">
              <a:buNone/>
            </a:pPr>
            <a:endParaRPr lang="en-US" sz="2000">
              <a:solidFill>
                <a:srgbClr val="242424"/>
              </a:solidFill>
              <a:latin typeface="Segoe UI"/>
              <a:cs typeface="Segoe UI"/>
            </a:endParaRPr>
          </a:p>
        </p:txBody>
      </p:sp>
      <p:sp>
        <p:nvSpPr>
          <p:cNvPr id="10" name="Text Placeholder 9">
            <a:extLst>
              <a:ext uri="{FF2B5EF4-FFF2-40B4-BE49-F238E27FC236}">
                <a16:creationId xmlns:a16="http://schemas.microsoft.com/office/drawing/2014/main" id="{3BC0BCD5-B801-E47E-DD5B-D965C2F9A257}"/>
              </a:ext>
            </a:extLst>
          </p:cNvPr>
          <p:cNvSpPr>
            <a:spLocks noGrp="1"/>
          </p:cNvSpPr>
          <p:nvPr>
            <p:ph type="body" sz="quarter" idx="11"/>
          </p:nvPr>
        </p:nvSpPr>
        <p:spPr>
          <a:xfrm>
            <a:off x="869988" y="843642"/>
            <a:ext cx="10363919" cy="337458"/>
          </a:xfrm>
        </p:spPr>
        <p:txBody>
          <a:bodyPr vert="horz" wrap="square" lIns="0" tIns="0" rIns="0" bIns="0" rtlCol="0" anchor="t">
            <a:normAutofit/>
          </a:bodyPr>
          <a:lstStyle/>
          <a:p>
            <a:r>
              <a:rPr lang="en-US" sz="2000">
                <a:cs typeface="Segoe Sans Display"/>
              </a:rPr>
              <a:t>DEEP DIVE GUIDANCE FOR BROADCAST PRODUCTION</a:t>
            </a:r>
            <a:endParaRPr lang="en-US" sz="2000"/>
          </a:p>
        </p:txBody>
      </p:sp>
      <p:sp>
        <p:nvSpPr>
          <p:cNvPr id="9" name="Rectangle: Rounded Corners 8">
            <a:extLst>
              <a:ext uri="{FF2B5EF4-FFF2-40B4-BE49-F238E27FC236}">
                <a16:creationId xmlns:a16="http://schemas.microsoft.com/office/drawing/2014/main" id="{EF6B75E5-F341-624C-EB8F-5AEAB20EB439}"/>
              </a:ext>
            </a:extLst>
          </p:cNvPr>
          <p:cNvSpPr/>
          <p:nvPr/>
        </p:nvSpPr>
        <p:spPr bwMode="auto">
          <a:xfrm>
            <a:off x="8808127" y="371674"/>
            <a:ext cx="2191596" cy="606117"/>
          </a:xfrm>
          <a:prstGeom prst="roundRect">
            <a:avLst>
              <a:gd name="adj" fmla="val 50000"/>
            </a:avLst>
          </a:prstGeom>
          <a:gradFill>
            <a:gsLst>
              <a:gs pos="0">
                <a:schemeClr val="accent1">
                  <a:lumMod val="75000"/>
                </a:schemeClr>
              </a:gs>
              <a:gs pos="100000">
                <a:srgbClr val="E535E5"/>
              </a:gs>
            </a:gsLst>
            <a:lin ang="2700000" scaled="0"/>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C9EDC9A6-0CF2-4934-EBD8-E3E1830E16C8}"/>
              </a:ext>
            </a:extLst>
          </p:cNvPr>
          <p:cNvSpPr/>
          <p:nvPr/>
        </p:nvSpPr>
        <p:spPr bwMode="auto">
          <a:xfrm>
            <a:off x="8942764" y="460479"/>
            <a:ext cx="1904702" cy="414227"/>
          </a:xfrm>
          <a:prstGeom prst="roundRect">
            <a:avLst>
              <a:gd name="adj" fmla="val 50000"/>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702573"/>
                </a:solidFill>
                <a:effectLst/>
                <a:latin typeface="Segoe UI Semibold" panose="020B0702040204020203" pitchFamily="34" charset="0"/>
              </a:rPr>
              <a:t>Playbook</a:t>
            </a:r>
            <a:endParaRPr kumimoji="0" lang="en-US" sz="1400" b="0" i="0" u="none" strike="noStrike" kern="1200" cap="none" spc="0" normalizeH="0" baseline="0" noProof="0">
              <a:ln>
                <a:noFill/>
              </a:ln>
              <a:solidFill>
                <a:srgbClr val="702573"/>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DA13C77-FB40-5819-F810-05EE30895CE1}"/>
              </a:ext>
            </a:extLst>
          </p:cNvPr>
          <p:cNvSpPr txBox="1"/>
          <p:nvPr/>
        </p:nvSpPr>
        <p:spPr>
          <a:xfrm>
            <a:off x="869989" y="5740401"/>
            <a:ext cx="8709440" cy="461665"/>
          </a:xfrm>
          <a:prstGeom prst="rect">
            <a:avLst/>
          </a:prstGeom>
          <a:noFill/>
        </p:spPr>
        <p:txBody>
          <a:bodyPr wrap="square" lIns="91440" tIns="45720" rIns="91440" bIns="45720" anchor="t">
            <a:spAutoFit/>
          </a:bodyPr>
          <a:lstStyle/>
          <a:p>
            <a:r>
              <a:rPr lang="en-US" sz="2400">
                <a:hlinkClick r:id="rId2"/>
              </a:rPr>
              <a:t>https://adoption.microsoft.com/en-us/virtual-event-playbook/</a:t>
            </a:r>
            <a:r>
              <a:rPr lang="en-US" sz="2400"/>
              <a:t> </a:t>
            </a:r>
          </a:p>
        </p:txBody>
      </p:sp>
      <p:pic>
        <p:nvPicPr>
          <p:cNvPr id="6" name="Picture 5">
            <a:extLst>
              <a:ext uri="{FF2B5EF4-FFF2-40B4-BE49-F238E27FC236}">
                <a16:creationId xmlns:a16="http://schemas.microsoft.com/office/drawing/2014/main" id="{008A5CD6-F422-EEEC-3233-E50CF6FBC1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2655" y="3256608"/>
            <a:ext cx="9526690" cy="1856963"/>
          </a:xfrm>
          <a:prstGeom prst="rect">
            <a:avLst/>
          </a:prstGeom>
        </p:spPr>
      </p:pic>
    </p:spTree>
    <p:extLst>
      <p:ext uri="{BB962C8B-B14F-4D97-AF65-F5344CB8AC3E}">
        <p14:creationId xmlns:p14="http://schemas.microsoft.com/office/powerpoint/2010/main" val="263844285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0B49-AF9D-FB63-72BB-7AC6CA23F9E1}"/>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18DFF69-E380-6A8E-CE93-AF7605240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502" y="1307310"/>
            <a:ext cx="8727722" cy="482483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08241F74-9B2E-90E6-341E-13F6DFF5B0FD}"/>
              </a:ext>
            </a:extLst>
          </p:cNvPr>
          <p:cNvSpPr txBox="1">
            <a:spLocks/>
          </p:cNvSpPr>
          <p:nvPr/>
        </p:nvSpPr>
        <p:spPr>
          <a:xfrm>
            <a:off x="588263" y="457200"/>
            <a:ext cx="11018520" cy="553998"/>
          </a:xfrm>
          <a:prstGeom prst="rect">
            <a:avLst/>
          </a:prstGeo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CA" sz="1250"/>
              <a:t>Brand new! Modern Communications Microsite</a:t>
            </a:r>
          </a:p>
        </p:txBody>
      </p:sp>
      <p:sp>
        <p:nvSpPr>
          <p:cNvPr id="2" name="TextBox 1">
            <a:extLst>
              <a:ext uri="{FF2B5EF4-FFF2-40B4-BE49-F238E27FC236}">
                <a16:creationId xmlns:a16="http://schemas.microsoft.com/office/drawing/2014/main" id="{EEB248D3-27BD-DA29-F5CC-FF7CFA635F48}"/>
              </a:ext>
            </a:extLst>
          </p:cNvPr>
          <p:cNvSpPr txBox="1"/>
          <p:nvPr/>
        </p:nvSpPr>
        <p:spPr>
          <a:xfrm rot="10800000" flipH="1" flipV="1">
            <a:off x="731139" y="1539331"/>
            <a:ext cx="2797914" cy="4001095"/>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US" sz="2000"/>
              <a:t>A new resource </a:t>
            </a:r>
            <a:r>
              <a:rPr lang="en-CA" sz="2000" b="0" i="0">
                <a:solidFill>
                  <a:srgbClr val="424242"/>
                </a:solidFill>
                <a:effectLst/>
                <a:latin typeface="Segoe Sans"/>
              </a:rPr>
              <a:t>to assist </a:t>
            </a:r>
            <a:r>
              <a:rPr lang="en-CA" sz="2000" b="0" i="0">
                <a:solidFill>
                  <a:schemeClr val="accent1"/>
                </a:solidFill>
                <a:effectLst/>
                <a:latin typeface="Segoe Sans"/>
              </a:rPr>
              <a:t>corporate communicators </a:t>
            </a:r>
            <a:r>
              <a:rPr lang="en-CA" sz="2000" b="0" i="0">
                <a:solidFill>
                  <a:srgbClr val="424242"/>
                </a:solidFill>
                <a:effectLst/>
                <a:latin typeface="Segoe Sans"/>
              </a:rPr>
              <a:t>in driving AI business transformation. </a:t>
            </a:r>
          </a:p>
          <a:p>
            <a:pPr algn="l"/>
            <a:endParaRPr lang="en-CA" sz="2000">
              <a:solidFill>
                <a:srgbClr val="424242"/>
              </a:solidFill>
              <a:latin typeface="Segoe Sans"/>
            </a:endParaRPr>
          </a:p>
          <a:p>
            <a:pPr algn="l"/>
            <a:r>
              <a:rPr lang="en-CA" sz="2000" b="0" i="0">
                <a:solidFill>
                  <a:srgbClr val="424242"/>
                </a:solidFill>
                <a:effectLst/>
                <a:latin typeface="Segoe Sans"/>
              </a:rPr>
              <a:t>It provides resources and guides to help communicators connect employees, support leaders, reach audiences, share knowledge, and harness the power of AI.</a:t>
            </a:r>
            <a:endParaRPr lang="en-US" sz="2000" err="1"/>
          </a:p>
        </p:txBody>
      </p:sp>
      <p:sp>
        <p:nvSpPr>
          <p:cNvPr id="7" name="TextBox 6">
            <a:extLst>
              <a:ext uri="{FF2B5EF4-FFF2-40B4-BE49-F238E27FC236}">
                <a16:creationId xmlns:a16="http://schemas.microsoft.com/office/drawing/2014/main" id="{1B30C119-B0EE-C8D2-03BA-20AEADC061C3}"/>
              </a:ext>
            </a:extLst>
          </p:cNvPr>
          <p:cNvSpPr txBox="1"/>
          <p:nvPr/>
        </p:nvSpPr>
        <p:spPr>
          <a:xfrm>
            <a:off x="4165441" y="6292603"/>
            <a:ext cx="6362052" cy="256481"/>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r>
              <a:rPr lang="en-CA" sz="1667">
                <a:hlinkClick r:id="rId3"/>
              </a:rPr>
              <a:t>http://adoption.microsoft.com/modern-employee-communications</a:t>
            </a:r>
            <a:endParaRPr lang="en-US" sz="1667"/>
          </a:p>
        </p:txBody>
      </p:sp>
    </p:spTree>
    <p:extLst>
      <p:ext uri="{BB962C8B-B14F-4D97-AF65-F5344CB8AC3E}">
        <p14:creationId xmlns:p14="http://schemas.microsoft.com/office/powerpoint/2010/main" val="28990212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4B46A-02EF-F937-C9D3-64BB1A684993}"/>
            </a:ext>
          </a:extLst>
        </p:cNvPr>
        <p:cNvGrpSpPr/>
        <p:nvPr/>
      </p:nvGrpSpPr>
      <p:grpSpPr>
        <a:xfrm>
          <a:off x="0" y="0"/>
          <a:ext cx="0" cy="0"/>
          <a:chOff x="0" y="0"/>
          <a:chExt cx="0" cy="0"/>
        </a:xfrm>
      </p:grpSpPr>
      <p:sp>
        <p:nvSpPr>
          <p:cNvPr id="7" name="Text 6">
            <a:extLst>
              <a:ext uri="{FF2B5EF4-FFF2-40B4-BE49-F238E27FC236}">
                <a16:creationId xmlns:a16="http://schemas.microsoft.com/office/drawing/2014/main" id="{65A7ED1B-D591-B137-1079-830E4B222E37}"/>
              </a:ext>
            </a:extLst>
          </p:cNvPr>
          <p:cNvSpPr/>
          <p:nvPr/>
        </p:nvSpPr>
        <p:spPr>
          <a:xfrm>
            <a:off x="675341" y="364797"/>
            <a:ext cx="7166344" cy="492443"/>
          </a:xfrm>
          <a:prstGeom prst="rect">
            <a:avLst/>
          </a:prstGeom>
          <a:noFill/>
          <a:ln/>
        </p:spPr>
        <p:txBody>
          <a:bodyPr wrap="squar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COMMUNICATIONS TRACK</a:t>
            </a:r>
            <a:b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b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at the Microsoft 365 Community Conference</a:t>
            </a:r>
            <a:endPar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endParaRPr>
          </a:p>
        </p:txBody>
      </p:sp>
      <p:sp>
        <p:nvSpPr>
          <p:cNvPr id="8" name="TextBox 7">
            <a:extLst>
              <a:ext uri="{FF2B5EF4-FFF2-40B4-BE49-F238E27FC236}">
                <a16:creationId xmlns:a16="http://schemas.microsoft.com/office/drawing/2014/main" id="{2818D84B-59C5-7C26-1A63-0CF1AB6DEDB4}"/>
              </a:ext>
            </a:extLst>
          </p:cNvPr>
          <p:cNvSpPr txBox="1"/>
          <p:nvPr/>
        </p:nvSpPr>
        <p:spPr>
          <a:xfrm>
            <a:off x="675342" y="1309540"/>
            <a:ext cx="5296963" cy="646331"/>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The premier event for executive and employee communications </a:t>
            </a:r>
            <a:b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professionals using the Microsoft cloud</a:t>
            </a:r>
          </a:p>
        </p:txBody>
      </p:sp>
      <p:sp>
        <p:nvSpPr>
          <p:cNvPr id="2" name="TextBox 1">
            <a:extLst>
              <a:ext uri="{FF2B5EF4-FFF2-40B4-BE49-F238E27FC236}">
                <a16:creationId xmlns:a16="http://schemas.microsoft.com/office/drawing/2014/main" id="{15CB968F-96AE-3A56-F71E-427B9AB118B7}"/>
              </a:ext>
            </a:extLst>
          </p:cNvPr>
          <p:cNvSpPr txBox="1"/>
          <p:nvPr/>
        </p:nvSpPr>
        <p:spPr>
          <a:xfrm>
            <a:off x="675341" y="283424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Reimagine strategies to reach &amp; engage employees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Scale leadership, build culture and drive transformation</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Measure &amp; improve effectiveness with AI &amp; analytics</a:t>
            </a:r>
          </a:p>
        </p:txBody>
      </p:sp>
      <p:sp>
        <p:nvSpPr>
          <p:cNvPr id="21" name="TextBox 20">
            <a:extLst>
              <a:ext uri="{FF2B5EF4-FFF2-40B4-BE49-F238E27FC236}">
                <a16:creationId xmlns:a16="http://schemas.microsoft.com/office/drawing/2014/main" id="{1AFB4556-4293-D672-27AD-CF625302EAA6}"/>
              </a:ext>
            </a:extLst>
          </p:cNvPr>
          <p:cNvSpPr txBox="1"/>
          <p:nvPr/>
        </p:nvSpPr>
        <p:spPr>
          <a:xfrm>
            <a:off x="675341" y="462346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Strategy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 impact of AI on the workforce, the workplace, communicators and communications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Product expertise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modernize communications with Engage, SharePoint, Teams and Viva</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Best practices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drive effective comms across news, events, intranets, employee engagement and more</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Inspiration &amp; answers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learn from your peers with breakouts, panels, and AMAs with comms professionals</a:t>
            </a:r>
            <a:endParaRPr kumimoji="0" lang="en-US" sz="1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E50F361-E44A-1FE8-1DB1-7EE572EE3071}"/>
              </a:ext>
            </a:extLst>
          </p:cNvPr>
          <p:cNvPicPr>
            <a:picLocks noChangeAspect="1"/>
          </p:cNvPicPr>
          <p:nvPr/>
        </p:nvPicPr>
        <p:blipFill>
          <a:blip r:embed="rId2"/>
          <a:stretch>
            <a:fillRect/>
          </a:stretch>
        </p:blipFill>
        <p:spPr>
          <a:xfrm>
            <a:off x="7132320" y="-179776"/>
            <a:ext cx="5640199" cy="5012811"/>
          </a:xfrm>
          <a:prstGeom prst="rect">
            <a:avLst/>
          </a:prstGeom>
        </p:spPr>
      </p:pic>
      <p:sp>
        <p:nvSpPr>
          <p:cNvPr id="4" name="Rectangle 3">
            <a:extLst>
              <a:ext uri="{FF2B5EF4-FFF2-40B4-BE49-F238E27FC236}">
                <a16:creationId xmlns:a16="http://schemas.microsoft.com/office/drawing/2014/main" id="{C155A2A0-457E-5A36-C8BD-8065BE32EC0E}"/>
              </a:ext>
            </a:extLst>
          </p:cNvPr>
          <p:cNvSpPr/>
          <p:nvPr/>
        </p:nvSpPr>
        <p:spPr bwMode="auto">
          <a:xfrm>
            <a:off x="1" y="6235582"/>
            <a:ext cx="12142381" cy="371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defTabSz="932397" fontAlgn="base">
              <a:spcBef>
                <a:spcPct val="0"/>
              </a:spcBef>
              <a:spcAft>
                <a:spcPct val="0"/>
              </a:spcAft>
              <a:defRPr/>
            </a:pP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REGISTER TODAY </a:t>
            </a:r>
            <a:r>
              <a:rPr kumimoji="0" lang="en-US" sz="1800" b="1" i="0" u="none" strike="noStrike" kern="0" cap="none" spc="300" normalizeH="0" baseline="0" noProof="0">
                <a:ln>
                  <a:noFill/>
                </a:ln>
                <a:solidFill>
                  <a:schemeClr val="tx1"/>
                </a:solidFill>
                <a:effectLst/>
                <a:uLnTx/>
                <a:uFillTx/>
                <a:latin typeface="Segoe UI Variable Static Displa" pitchFamily="2" charset="0"/>
                <a:ea typeface="+mn-ea"/>
                <a:cs typeface="Segoe UI Semibold"/>
              </a:rPr>
              <a:t>www.m365conf.com </a:t>
            </a: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SAVE $150 with discount code </a:t>
            </a:r>
            <a:r>
              <a:rPr kumimoji="0" lang="en-US" sz="1800" b="1" i="0" u="none" strike="noStrike" kern="0" cap="none" spc="300" normalizeH="0" baseline="0" noProof="0">
                <a:ln>
                  <a:noFill/>
                </a:ln>
                <a:solidFill>
                  <a:schemeClr val="tx1"/>
                </a:solidFill>
                <a:effectLst/>
                <a:uLnTx/>
                <a:uFillTx/>
                <a:latin typeface="Segoe UI Variable Static Displa" pitchFamily="2" charset="0"/>
                <a:ea typeface="+mn-ea"/>
                <a:cs typeface="Segoe UI Semibold"/>
              </a:rPr>
              <a:t>SAVE150</a:t>
            </a:r>
            <a:r>
              <a:rPr lang="en-US" sz="1800"/>
              <a:t> </a:t>
            </a:r>
            <a:endParaRPr lang="en-US" sz="1800">
              <a:latin typeface="Aptos"/>
              <a:cs typeface="Segoe UI Semibold" panose="020B0702040204020203" pitchFamily="34" charset="0"/>
            </a:endParaRPr>
          </a:p>
        </p:txBody>
      </p:sp>
    </p:spTree>
    <p:extLst>
      <p:ext uri="{BB962C8B-B14F-4D97-AF65-F5344CB8AC3E}">
        <p14:creationId xmlns:p14="http://schemas.microsoft.com/office/powerpoint/2010/main" val="381429377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3664-D18B-39DA-7E52-6CCA6E5A7A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DC64C5-81E4-38AE-D63C-9E0B4AD9769A}"/>
              </a:ext>
              <a:ext uri="{C183D7F6-B498-43B3-948B-1728B52AA6E4}">
                <adec:decorative xmlns:adec="http://schemas.microsoft.com/office/drawing/2017/decorative" val="1"/>
              </a:ext>
            </a:extLst>
          </p:cNvPr>
          <p:cNvSpPr/>
          <p:nvPr/>
        </p:nvSpPr>
        <p:spPr bwMode="auto">
          <a:xfrm>
            <a:off x="1" y="1"/>
            <a:ext cx="12148704" cy="6857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defTabSz="932434" fontAlgn="base">
              <a:spcBef>
                <a:spcPct val="0"/>
              </a:spcBef>
              <a:spcAft>
                <a:spcPct val="0"/>
              </a:spcAft>
            </a:pPr>
            <a:endParaRPr lang="en-US" sz="2000">
              <a:solidFill>
                <a:schemeClr val="bg1"/>
              </a:solidFill>
              <a:cs typeface="Segoe UI" pitchFamily="34" charset="0"/>
            </a:endParaRPr>
          </a:p>
        </p:txBody>
      </p:sp>
      <p:sp>
        <p:nvSpPr>
          <p:cNvPr id="7" name="Title 6">
            <a:extLst>
              <a:ext uri="{FF2B5EF4-FFF2-40B4-BE49-F238E27FC236}">
                <a16:creationId xmlns:a16="http://schemas.microsoft.com/office/drawing/2014/main" id="{C84DE0F9-E29A-08E4-A480-A96FFEE09599}"/>
              </a:ext>
            </a:extLst>
          </p:cNvPr>
          <p:cNvSpPr>
            <a:spLocks noGrp="1"/>
          </p:cNvSpPr>
          <p:nvPr>
            <p:ph type="title"/>
          </p:nvPr>
        </p:nvSpPr>
        <p:spPr>
          <a:xfrm>
            <a:off x="3438400" y="5782642"/>
            <a:ext cx="7076017" cy="430887"/>
          </a:xfrm>
          <a:solidFill>
            <a:srgbClr val="FFFFFF">
              <a:shade val="85000"/>
              <a:alpha val="63000"/>
            </a:srgbClr>
          </a:solidFill>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800" b="1">
                <a:gradFill>
                  <a:gsLst>
                    <a:gs pos="54000">
                      <a:srgbClr val="FFFFFF"/>
                    </a:gs>
                    <a:gs pos="100000">
                      <a:srgbClr val="FFFFFF"/>
                    </a:gs>
                  </a:gsLst>
                  <a:lin ang="0" scaled="1"/>
                </a:gradFill>
                <a:cs typeface="Segoe UI"/>
                <a:hlinkClick r:id="rId3"/>
              </a:rPr>
              <a:t>https://aka.ms/VivaEngage/JoinUs</a:t>
            </a:r>
            <a:endParaRPr lang="en-US" sz="2800" b="1">
              <a:cs typeface="Segoe Sans Display"/>
            </a:endParaRPr>
          </a:p>
        </p:txBody>
      </p:sp>
      <p:pic>
        <p:nvPicPr>
          <p:cNvPr id="9" name="Picture 8" descr="A screenshot of a computer">
            <a:extLst>
              <a:ext uri="{FF2B5EF4-FFF2-40B4-BE49-F238E27FC236}">
                <a16:creationId xmlns:a16="http://schemas.microsoft.com/office/drawing/2014/main" id="{E63E19A5-BBF4-99D3-A135-05288B5F17C7}"/>
              </a:ext>
            </a:extLst>
          </p:cNvPr>
          <p:cNvPicPr>
            <a:picLocks noChangeAspect="1"/>
          </p:cNvPicPr>
          <p:nvPr/>
        </p:nvPicPr>
        <p:blipFill>
          <a:blip r:embed="rId4"/>
          <a:stretch>
            <a:fillRect/>
          </a:stretch>
        </p:blipFill>
        <p:spPr>
          <a:xfrm>
            <a:off x="1430763" y="334512"/>
            <a:ext cx="9089172" cy="488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506074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B4D4-D01F-00DA-8661-D144A1497B4E}"/>
            </a:ext>
          </a:extLst>
        </p:cNvPr>
        <p:cNvGrpSpPr/>
        <p:nvPr/>
      </p:nvGrpSpPr>
      <p:grpSpPr>
        <a:xfrm>
          <a:off x="0" y="0"/>
          <a:ext cx="0" cy="0"/>
          <a:chOff x="0" y="0"/>
          <a:chExt cx="0" cy="0"/>
        </a:xfrm>
      </p:grpSpPr>
      <p:sp>
        <p:nvSpPr>
          <p:cNvPr id="7" name="Text 6">
            <a:extLst>
              <a:ext uri="{FF2B5EF4-FFF2-40B4-BE49-F238E27FC236}">
                <a16:creationId xmlns:a16="http://schemas.microsoft.com/office/drawing/2014/main" id="{5A346F98-3D79-09EB-BF99-B13DFC6FDE37}"/>
              </a:ext>
            </a:extLst>
          </p:cNvPr>
          <p:cNvSpPr/>
          <p:nvPr/>
        </p:nvSpPr>
        <p:spPr>
          <a:xfrm>
            <a:off x="675341" y="364797"/>
            <a:ext cx="7166344" cy="492443"/>
          </a:xfrm>
          <a:prstGeom prst="rect">
            <a:avLst/>
          </a:prstGeom>
          <a:noFill/>
          <a:ln/>
        </p:spPr>
        <p:txBody>
          <a:bodyPr wrap="squar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COMMUNICATIONS TRACK</a:t>
            </a:r>
            <a:br>
              <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b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at the Microsoft 365 Community Conference</a:t>
            </a:r>
            <a:endParaRPr kumimoji="0" lang="en-US" sz="32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endParaRPr>
          </a:p>
        </p:txBody>
      </p:sp>
      <p:sp>
        <p:nvSpPr>
          <p:cNvPr id="8" name="TextBox 7">
            <a:extLst>
              <a:ext uri="{FF2B5EF4-FFF2-40B4-BE49-F238E27FC236}">
                <a16:creationId xmlns:a16="http://schemas.microsoft.com/office/drawing/2014/main" id="{F133F976-0DEE-DBEC-670B-23E1C544E074}"/>
              </a:ext>
            </a:extLst>
          </p:cNvPr>
          <p:cNvSpPr txBox="1"/>
          <p:nvPr/>
        </p:nvSpPr>
        <p:spPr>
          <a:xfrm>
            <a:off x="675342" y="1309540"/>
            <a:ext cx="5296963" cy="646331"/>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The premier event for executive and employee communications </a:t>
            </a:r>
            <a:b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professionals using the Microsoft cloud</a:t>
            </a:r>
          </a:p>
        </p:txBody>
      </p:sp>
      <p:sp>
        <p:nvSpPr>
          <p:cNvPr id="2" name="TextBox 1">
            <a:extLst>
              <a:ext uri="{FF2B5EF4-FFF2-40B4-BE49-F238E27FC236}">
                <a16:creationId xmlns:a16="http://schemas.microsoft.com/office/drawing/2014/main" id="{B145F99D-70D4-C264-80A6-BEBF8778A7C2}"/>
              </a:ext>
            </a:extLst>
          </p:cNvPr>
          <p:cNvSpPr txBox="1"/>
          <p:nvPr/>
        </p:nvSpPr>
        <p:spPr>
          <a:xfrm>
            <a:off x="675341" y="283424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Reimagine strategies to reach &amp; engage employees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Scale leadership, build culture and drive transformation</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Measure &amp; improve effectiveness with AI &amp; analytics</a:t>
            </a:r>
          </a:p>
        </p:txBody>
      </p:sp>
      <p:sp>
        <p:nvSpPr>
          <p:cNvPr id="21" name="TextBox 20">
            <a:extLst>
              <a:ext uri="{FF2B5EF4-FFF2-40B4-BE49-F238E27FC236}">
                <a16:creationId xmlns:a16="http://schemas.microsoft.com/office/drawing/2014/main" id="{4FC08BAD-FB16-97C9-85FF-9237420A918F}"/>
              </a:ext>
            </a:extLst>
          </p:cNvPr>
          <p:cNvSpPr txBox="1"/>
          <p:nvPr/>
        </p:nvSpPr>
        <p:spPr>
          <a:xfrm>
            <a:off x="675341" y="4623464"/>
            <a:ext cx="5194564" cy="910846"/>
          </a:xfrm>
          <a:prstGeom prst="rect">
            <a:avLst/>
          </a:prstGeom>
          <a:noFill/>
        </p:spPr>
        <p:txBody>
          <a:bodyPr wrap="none" lIns="0" tIns="0" rIns="0" bIns="0" rtlCol="0" anchor="t" anchorCtr="0">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Strategy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the impact of AI on the workforce, the workplace, communicators and communications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Product expertise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modernize communications with Engage, SharePoint, Teams and Viva</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Best practices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drive effective comms across news, events, intranets, employee engagement and more</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Inspiration &amp; answers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 </a:t>
            </a: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learn from your peers with breakouts, panels, and AMAs with comms professionals</a:t>
            </a:r>
            <a:endParaRPr kumimoji="0" lang="en-US" sz="1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83F8AFE-1148-7373-8D99-4AFB1FA480BA}"/>
              </a:ext>
            </a:extLst>
          </p:cNvPr>
          <p:cNvPicPr>
            <a:picLocks noChangeAspect="1"/>
          </p:cNvPicPr>
          <p:nvPr/>
        </p:nvPicPr>
        <p:blipFill>
          <a:blip r:embed="rId2"/>
          <a:stretch>
            <a:fillRect/>
          </a:stretch>
        </p:blipFill>
        <p:spPr>
          <a:xfrm>
            <a:off x="7132320" y="-179776"/>
            <a:ext cx="5640199" cy="5012811"/>
          </a:xfrm>
          <a:prstGeom prst="rect">
            <a:avLst/>
          </a:prstGeom>
        </p:spPr>
      </p:pic>
      <p:sp>
        <p:nvSpPr>
          <p:cNvPr id="4" name="Rectangle 3">
            <a:extLst>
              <a:ext uri="{FF2B5EF4-FFF2-40B4-BE49-F238E27FC236}">
                <a16:creationId xmlns:a16="http://schemas.microsoft.com/office/drawing/2014/main" id="{989DAC26-DFE7-EC35-33B3-82977A08163C}"/>
              </a:ext>
            </a:extLst>
          </p:cNvPr>
          <p:cNvSpPr/>
          <p:nvPr/>
        </p:nvSpPr>
        <p:spPr bwMode="auto">
          <a:xfrm>
            <a:off x="1" y="6235582"/>
            <a:ext cx="12142381" cy="371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REGISTER TODAY </a:t>
            </a: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www.m365conf.com </a:t>
            </a:r>
            <a:r>
              <a:rPr kumimoji="0" lang="en-US" sz="1800" b="1" i="0" u="none" strike="noStrike" kern="0" cap="none" spc="300" normalizeH="0" baseline="0" noProof="0">
                <a:ln>
                  <a:noFill/>
                </a:ln>
                <a:gradFill>
                  <a:gsLst>
                    <a:gs pos="99000">
                      <a:srgbClr val="6544C2"/>
                    </a:gs>
                    <a:gs pos="36000">
                      <a:srgbClr val="2A58BD"/>
                    </a:gs>
                    <a:gs pos="0">
                      <a:srgbClr val="26A7DB"/>
                    </a:gs>
                    <a:gs pos="70000">
                      <a:srgbClr val="D967EE"/>
                    </a:gs>
                  </a:gsLst>
                  <a:path path="circle">
                    <a:fillToRect t="100000" r="100000"/>
                  </a:path>
                </a:gradFill>
                <a:effectLst/>
                <a:uLnTx/>
                <a:uFillTx/>
                <a:latin typeface="Segoe UI Variable Static Displa" pitchFamily="2" charset="0"/>
                <a:ea typeface="+mn-ea"/>
                <a:cs typeface="Segoe UI Semibold"/>
              </a:rPr>
              <a:t>SAVE $150 with discount code </a:t>
            </a:r>
            <a:r>
              <a:rPr kumimoji="0" lang="en-US" sz="1800" b="1" i="0" u="none" strike="noStrike" kern="0" cap="none" spc="300" normalizeH="0" baseline="0" noProof="0">
                <a:ln>
                  <a:noFill/>
                </a:ln>
                <a:solidFill>
                  <a:srgbClr val="FFFFFF"/>
                </a:solidFill>
                <a:effectLst/>
                <a:uLnTx/>
                <a:uFillTx/>
                <a:latin typeface="Segoe UI Variable Static Displa" pitchFamily="2" charset="0"/>
                <a:ea typeface="+mn-ea"/>
                <a:cs typeface="Segoe UI Semibold"/>
              </a:rPr>
              <a:t>SAVE150</a:t>
            </a:r>
            <a:r>
              <a:rPr kumimoji="0" lang="en-US" sz="1800" b="0" i="0" u="none" strike="noStrike" kern="1200" cap="none" spc="0" normalizeH="0" baseline="0" noProof="0">
                <a:ln>
                  <a:noFill/>
                </a:ln>
                <a:solidFill>
                  <a:srgbClr val="FFFFFF"/>
                </a:solidFill>
                <a:effectLst/>
                <a:uLnTx/>
                <a:uFillTx/>
                <a:latin typeface="Segoe Sans Display"/>
                <a:ea typeface="+mn-ea"/>
                <a:cs typeface="+mn-cs"/>
              </a:rPr>
              <a:t> </a:t>
            </a:r>
            <a:endParaRPr kumimoji="0" lang="en-US" sz="1800" b="0" i="0" u="none" strike="noStrike" kern="1200" cap="none" spc="0" normalizeH="0" baseline="0" noProof="0">
              <a:ln>
                <a:noFill/>
              </a:ln>
              <a:solidFill>
                <a:srgbClr val="FFFFFF"/>
              </a:solidFill>
              <a:effectLst/>
              <a:uLnTx/>
              <a:uFillTx/>
              <a:latin typeface="Aptos"/>
              <a:ea typeface="+mn-ea"/>
              <a:cs typeface="Segoe UI Semibold" panose="020B0702040204020203" pitchFamily="34" charset="0"/>
            </a:endParaRPr>
          </a:p>
        </p:txBody>
      </p:sp>
    </p:spTree>
    <p:extLst>
      <p:ext uri="{BB962C8B-B14F-4D97-AF65-F5344CB8AC3E}">
        <p14:creationId xmlns:p14="http://schemas.microsoft.com/office/powerpoint/2010/main" val="73437644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9F3C-8153-9AC7-CE35-52AB7D8BAEF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B703F28-9B04-5540-5136-22A4731AD38E}"/>
              </a:ext>
            </a:extLst>
          </p:cNvPr>
          <p:cNvSpPr>
            <a:spLocks noGrp="1"/>
          </p:cNvSpPr>
          <p:nvPr>
            <p:ph type="title" idx="4294967295"/>
          </p:nvPr>
        </p:nvSpPr>
        <p:spPr>
          <a:xfrm>
            <a:off x="1171575" y="0"/>
            <a:ext cx="11020425" cy="738188"/>
          </a:xfrm>
        </p:spPr>
        <p:txBody>
          <a:bodyPr wrap="square">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200"/>
              <a:t>Monday Masterclass</a:t>
            </a:r>
            <a:br>
              <a:rPr lang="en-US" sz="3200"/>
            </a:br>
            <a:r>
              <a:rPr lang="en-US" sz="1600"/>
              <a:t>Your guide to the Engage essentials</a:t>
            </a:r>
          </a:p>
        </p:txBody>
      </p:sp>
      <p:sp>
        <p:nvSpPr>
          <p:cNvPr id="94" name="Round Same Side Corner Rectangle 93">
            <a:extLst>
              <a:ext uri="{FF2B5EF4-FFF2-40B4-BE49-F238E27FC236}">
                <a16:creationId xmlns:a16="http://schemas.microsoft.com/office/drawing/2014/main" id="{352D7582-0494-1C3E-F164-2579753DB8EE}"/>
              </a:ext>
              <a:ext uri="{C183D7F6-B498-43B3-948B-1728B52AA6E4}">
                <adec:decorative xmlns:adec="http://schemas.microsoft.com/office/drawing/2017/decorative" val="1"/>
              </a:ext>
            </a:extLst>
          </p:cNvPr>
          <p:cNvSpPr>
            <a:spLocks/>
          </p:cNvSpPr>
          <p:nvPr/>
        </p:nvSpPr>
        <p:spPr bwMode="auto">
          <a:xfrm>
            <a:off x="969347"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5" name="TextBox 94">
            <a:extLst>
              <a:ext uri="{FF2B5EF4-FFF2-40B4-BE49-F238E27FC236}">
                <a16:creationId xmlns:a16="http://schemas.microsoft.com/office/drawing/2014/main" id="{0C8A62DA-768D-43C9-583B-853736FAF5B6}"/>
              </a:ext>
            </a:extLst>
          </p:cNvPr>
          <p:cNvSpPr txBox="1"/>
          <p:nvPr/>
        </p:nvSpPr>
        <p:spPr>
          <a:xfrm>
            <a:off x="1289889" y="1475851"/>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Admin/Governance</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01" name="Rectangle 100">
            <a:extLst>
              <a:ext uri="{FF2B5EF4-FFF2-40B4-BE49-F238E27FC236}">
                <a16:creationId xmlns:a16="http://schemas.microsoft.com/office/drawing/2014/main" id="{1F0CF968-3A6E-6454-2391-0875630646BB}"/>
              </a:ext>
            </a:extLst>
          </p:cNvPr>
          <p:cNvSpPr/>
          <p:nvPr/>
        </p:nvSpPr>
        <p:spPr bwMode="auto">
          <a:xfrm>
            <a:off x="1346880" y="2105147"/>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Assigning roles</a:t>
            </a:r>
          </a:p>
        </p:txBody>
      </p:sp>
      <p:sp>
        <p:nvSpPr>
          <p:cNvPr id="92" name="Rectangle 91">
            <a:extLst>
              <a:ext uri="{FF2B5EF4-FFF2-40B4-BE49-F238E27FC236}">
                <a16:creationId xmlns:a16="http://schemas.microsoft.com/office/drawing/2014/main" id="{BF063431-CB0A-15DF-EA28-4F9C129165B0}"/>
              </a:ext>
            </a:extLst>
          </p:cNvPr>
          <p:cNvSpPr/>
          <p:nvPr/>
        </p:nvSpPr>
        <p:spPr bwMode="auto">
          <a:xfrm>
            <a:off x="1390807" y="2434573"/>
            <a:ext cx="246108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Understanding moderation capabilities</a:t>
            </a:r>
          </a:p>
        </p:txBody>
      </p:sp>
      <p:sp>
        <p:nvSpPr>
          <p:cNvPr id="93" name="Rectangle 92">
            <a:extLst>
              <a:ext uri="{FF2B5EF4-FFF2-40B4-BE49-F238E27FC236}">
                <a16:creationId xmlns:a16="http://schemas.microsoft.com/office/drawing/2014/main" id="{E8FC820C-AE86-BDAC-9213-C9FC5C2EF291}"/>
              </a:ext>
              <a:ext uri="{C183D7F6-B498-43B3-948B-1728B52AA6E4}">
                <adec:decorative xmlns:adec="http://schemas.microsoft.com/office/drawing/2017/decorative" val="0"/>
              </a:ext>
            </a:extLst>
          </p:cNvPr>
          <p:cNvSpPr/>
          <p:nvPr/>
        </p:nvSpPr>
        <p:spPr bwMode="auto">
          <a:xfrm>
            <a:off x="1346880" y="2919702"/>
            <a:ext cx="2447739"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Community configuration (dynamic groups, expiration, etc.)</a:t>
            </a:r>
          </a:p>
        </p:txBody>
      </p:sp>
      <p:sp>
        <p:nvSpPr>
          <p:cNvPr id="121" name="Round Same Side Corner Rectangle 120">
            <a:extLst>
              <a:ext uri="{FF2B5EF4-FFF2-40B4-BE49-F238E27FC236}">
                <a16:creationId xmlns:a16="http://schemas.microsoft.com/office/drawing/2014/main" id="{05145743-AABC-64FE-8B36-6B337D8C5FE5}"/>
              </a:ext>
              <a:ext uri="{C183D7F6-B498-43B3-948B-1728B52AA6E4}">
                <adec:decorative xmlns:adec="http://schemas.microsoft.com/office/drawing/2017/decorative" val="1"/>
              </a:ext>
            </a:extLst>
          </p:cNvPr>
          <p:cNvSpPr>
            <a:spLocks/>
          </p:cNvSpPr>
          <p:nvPr/>
        </p:nvSpPr>
        <p:spPr bwMode="auto">
          <a:xfrm>
            <a:off x="4495801" y="1092478"/>
            <a:ext cx="3200400" cy="840106"/>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3" name="TextBox 122">
            <a:extLst>
              <a:ext uri="{FF2B5EF4-FFF2-40B4-BE49-F238E27FC236}">
                <a16:creationId xmlns:a16="http://schemas.microsoft.com/office/drawing/2014/main" id="{082F57E2-02B4-2C0C-8146-6FC8CA531B6B}"/>
              </a:ext>
            </a:extLst>
          </p:cNvPr>
          <p:cNvSpPr txBox="1"/>
          <p:nvPr/>
        </p:nvSpPr>
        <p:spPr>
          <a:xfrm>
            <a:off x="4494054" y="1469939"/>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Community Management</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3" name="Rectangle: Rounded Corners 43">
            <a:extLst>
              <a:ext uri="{FF2B5EF4-FFF2-40B4-BE49-F238E27FC236}">
                <a16:creationId xmlns:a16="http://schemas.microsoft.com/office/drawing/2014/main" id="{0A42C0CE-5756-7A08-4A21-E32C711010DE}"/>
              </a:ext>
              <a:ext uri="{C183D7F6-B498-43B3-948B-1728B52AA6E4}">
                <adec:decorative xmlns:adec="http://schemas.microsoft.com/office/drawing/2017/decorative" val="1"/>
              </a:ext>
            </a:extLst>
          </p:cNvPr>
          <p:cNvSpPr>
            <a:spLocks/>
          </p:cNvSpPr>
          <p:nvPr/>
        </p:nvSpPr>
        <p:spPr bwMode="auto">
          <a:xfrm>
            <a:off x="4496676"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Rectangle 123">
            <a:extLst>
              <a:ext uri="{FF2B5EF4-FFF2-40B4-BE49-F238E27FC236}">
                <a16:creationId xmlns:a16="http://schemas.microsoft.com/office/drawing/2014/main" id="{E03401A0-5268-ECEE-7363-018E281C57CF}"/>
              </a:ext>
            </a:extLst>
          </p:cNvPr>
          <p:cNvSpPr/>
          <p:nvPr/>
        </p:nvSpPr>
        <p:spPr bwMode="auto">
          <a:xfrm>
            <a:off x="4704165" y="2145034"/>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Community structures, types, roles </a:t>
            </a:r>
          </a:p>
        </p:txBody>
      </p:sp>
      <p:sp>
        <p:nvSpPr>
          <p:cNvPr id="118" name="Rectangle 117">
            <a:extLst>
              <a:ext uri="{FF2B5EF4-FFF2-40B4-BE49-F238E27FC236}">
                <a16:creationId xmlns:a16="http://schemas.microsoft.com/office/drawing/2014/main" id="{1AB6E700-5E9A-8F29-8433-DED88C0711AB}"/>
              </a:ext>
            </a:extLst>
          </p:cNvPr>
          <p:cNvSpPr/>
          <p:nvPr/>
        </p:nvSpPr>
        <p:spPr bwMode="auto">
          <a:xfrm>
            <a:off x="4888878" y="2477346"/>
            <a:ext cx="2465215" cy="4635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Develop community guidelines, engagement plans </a:t>
            </a:r>
          </a:p>
        </p:txBody>
      </p:sp>
      <p:sp>
        <p:nvSpPr>
          <p:cNvPr id="109" name="Round Same Side Corner Rectangle 108">
            <a:extLst>
              <a:ext uri="{FF2B5EF4-FFF2-40B4-BE49-F238E27FC236}">
                <a16:creationId xmlns:a16="http://schemas.microsoft.com/office/drawing/2014/main" id="{BBD2E593-74CB-995E-EF58-1CAC3CF38690}"/>
              </a:ext>
              <a:ext uri="{C183D7F6-B498-43B3-948B-1728B52AA6E4}">
                <adec:decorative xmlns:adec="http://schemas.microsoft.com/office/drawing/2017/decorative" val="1"/>
              </a:ext>
            </a:extLst>
          </p:cNvPr>
          <p:cNvSpPr>
            <a:spLocks/>
          </p:cNvSpPr>
          <p:nvPr/>
        </p:nvSpPr>
        <p:spPr bwMode="auto">
          <a:xfrm>
            <a:off x="8022255" y="1092476"/>
            <a:ext cx="3200400" cy="838682"/>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89" name="Rectangle: Rounded Corners 43">
            <a:extLst>
              <a:ext uri="{FF2B5EF4-FFF2-40B4-BE49-F238E27FC236}">
                <a16:creationId xmlns:a16="http://schemas.microsoft.com/office/drawing/2014/main" id="{3C3C085D-66D3-8424-E951-DB089F75E729}"/>
              </a:ext>
              <a:ext uri="{C183D7F6-B498-43B3-948B-1728B52AA6E4}">
                <adec:decorative xmlns:adec="http://schemas.microsoft.com/office/drawing/2017/decorative" val="1"/>
              </a:ext>
            </a:extLst>
          </p:cNvPr>
          <p:cNvSpPr>
            <a:spLocks/>
          </p:cNvSpPr>
          <p:nvPr/>
        </p:nvSpPr>
        <p:spPr bwMode="auto">
          <a:xfrm>
            <a:off x="969347"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 name="Rectangle: Rounded Corners 43">
            <a:extLst>
              <a:ext uri="{FF2B5EF4-FFF2-40B4-BE49-F238E27FC236}">
                <a16:creationId xmlns:a16="http://schemas.microsoft.com/office/drawing/2014/main" id="{936CEC29-3F93-9AF6-5A11-F98C1E545CD2}"/>
              </a:ext>
              <a:ext uri="{C183D7F6-B498-43B3-948B-1728B52AA6E4}">
                <adec:decorative xmlns:adec="http://schemas.microsoft.com/office/drawing/2017/decorative" val="1"/>
              </a:ext>
            </a:extLst>
          </p:cNvPr>
          <p:cNvSpPr>
            <a:spLocks/>
          </p:cNvSpPr>
          <p:nvPr/>
        </p:nvSpPr>
        <p:spPr bwMode="auto">
          <a:xfrm>
            <a:off x="8022255" y="1092476"/>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Rectangle 6">
            <a:extLst>
              <a:ext uri="{FF2B5EF4-FFF2-40B4-BE49-F238E27FC236}">
                <a16:creationId xmlns:a16="http://schemas.microsoft.com/office/drawing/2014/main" id="{3CF6C348-FD8E-722D-BCD9-1CFFA408C74E}"/>
              </a:ext>
            </a:extLst>
          </p:cNvPr>
          <p:cNvSpPr/>
          <p:nvPr/>
        </p:nvSpPr>
        <p:spPr bwMode="auto">
          <a:xfrm>
            <a:off x="4888878" y="303271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Expertise and knowledge</a:t>
            </a:r>
          </a:p>
        </p:txBody>
      </p:sp>
      <p:sp>
        <p:nvSpPr>
          <p:cNvPr id="12" name="Round Same Side Corner Rectangle 93">
            <a:extLst>
              <a:ext uri="{FF2B5EF4-FFF2-40B4-BE49-F238E27FC236}">
                <a16:creationId xmlns:a16="http://schemas.microsoft.com/office/drawing/2014/main" id="{80EE9ACC-FE29-E83B-875D-74EB1AF49332}"/>
              </a:ext>
              <a:ext uri="{C183D7F6-B498-43B3-948B-1728B52AA6E4}">
                <adec:decorative xmlns:adec="http://schemas.microsoft.com/office/drawing/2017/decorative" val="1"/>
              </a:ext>
            </a:extLst>
          </p:cNvPr>
          <p:cNvSpPr>
            <a:spLocks/>
          </p:cNvSpPr>
          <p:nvPr/>
        </p:nvSpPr>
        <p:spPr bwMode="auto">
          <a:xfrm>
            <a:off x="969347"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7" name="Round Same Side Corner Rectangle 120">
            <a:extLst>
              <a:ext uri="{FF2B5EF4-FFF2-40B4-BE49-F238E27FC236}">
                <a16:creationId xmlns:a16="http://schemas.microsoft.com/office/drawing/2014/main" id="{9984B66B-E9B5-29E1-AC30-D353F28465F2}"/>
              </a:ext>
              <a:ext uri="{C183D7F6-B498-43B3-948B-1728B52AA6E4}">
                <adec:decorative xmlns:adec="http://schemas.microsoft.com/office/drawing/2017/decorative" val="1"/>
              </a:ext>
            </a:extLst>
          </p:cNvPr>
          <p:cNvSpPr>
            <a:spLocks/>
          </p:cNvSpPr>
          <p:nvPr/>
        </p:nvSpPr>
        <p:spPr bwMode="auto">
          <a:xfrm>
            <a:off x="4495801" y="3881151"/>
            <a:ext cx="3200400" cy="848090"/>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58C25EC9-817D-6604-A672-914A16078BCE}"/>
              </a:ext>
            </a:extLst>
          </p:cNvPr>
          <p:cNvSpPr txBox="1"/>
          <p:nvPr/>
        </p:nvSpPr>
        <p:spPr>
          <a:xfrm>
            <a:off x="8020506" y="1459845"/>
            <a:ext cx="3202149"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For Corp Comms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9" name="Rectangle: Rounded Corners 43">
            <a:extLst>
              <a:ext uri="{FF2B5EF4-FFF2-40B4-BE49-F238E27FC236}">
                <a16:creationId xmlns:a16="http://schemas.microsoft.com/office/drawing/2014/main" id="{EA6676C7-1B48-AF7E-57FD-C2EE7FCAC1F9}"/>
              </a:ext>
              <a:ext uri="{C183D7F6-B498-43B3-948B-1728B52AA6E4}">
                <adec:decorative xmlns:adec="http://schemas.microsoft.com/office/drawing/2017/decorative" val="1"/>
              </a:ext>
            </a:extLst>
          </p:cNvPr>
          <p:cNvSpPr>
            <a:spLocks/>
          </p:cNvSpPr>
          <p:nvPr/>
        </p:nvSpPr>
        <p:spPr bwMode="auto">
          <a:xfrm>
            <a:off x="4496676"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 name="Rectangle 19">
            <a:extLst>
              <a:ext uri="{FF2B5EF4-FFF2-40B4-BE49-F238E27FC236}">
                <a16:creationId xmlns:a16="http://schemas.microsoft.com/office/drawing/2014/main" id="{37CEB71A-37BD-5ABD-52D9-07EBF04DFD35}"/>
              </a:ext>
            </a:extLst>
          </p:cNvPr>
          <p:cNvSpPr/>
          <p:nvPr/>
        </p:nvSpPr>
        <p:spPr bwMode="auto">
          <a:xfrm>
            <a:off x="8230617" y="2125127"/>
            <a:ext cx="2834640"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Campaigns and AMAs</a:t>
            </a:r>
          </a:p>
        </p:txBody>
      </p:sp>
      <p:sp>
        <p:nvSpPr>
          <p:cNvPr id="21" name="Rectangle 20">
            <a:extLst>
              <a:ext uri="{FF2B5EF4-FFF2-40B4-BE49-F238E27FC236}">
                <a16:creationId xmlns:a16="http://schemas.microsoft.com/office/drawing/2014/main" id="{CE6CF5DD-A4EC-6393-3C15-5F2432207174}"/>
              </a:ext>
            </a:extLst>
          </p:cNvPr>
          <p:cNvSpPr/>
          <p:nvPr/>
        </p:nvSpPr>
        <p:spPr bwMode="auto">
          <a:xfrm>
            <a:off x="8415331" y="254977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Tools to boost content</a:t>
            </a:r>
          </a:p>
        </p:txBody>
      </p:sp>
      <p:sp>
        <p:nvSpPr>
          <p:cNvPr id="22" name="Round Same Side Corner Rectangle 108">
            <a:extLst>
              <a:ext uri="{FF2B5EF4-FFF2-40B4-BE49-F238E27FC236}">
                <a16:creationId xmlns:a16="http://schemas.microsoft.com/office/drawing/2014/main" id="{C6E7E926-C4AF-4B99-509E-EC3D7048723C}"/>
              </a:ext>
              <a:ext uri="{C183D7F6-B498-43B3-948B-1728B52AA6E4}">
                <adec:decorative xmlns:adec="http://schemas.microsoft.com/office/drawing/2017/decorative" val="1"/>
              </a:ext>
            </a:extLst>
          </p:cNvPr>
          <p:cNvSpPr>
            <a:spLocks/>
          </p:cNvSpPr>
          <p:nvPr/>
        </p:nvSpPr>
        <p:spPr bwMode="auto">
          <a:xfrm>
            <a:off x="8022255" y="3881150"/>
            <a:ext cx="3200400" cy="846653"/>
          </a:xfrm>
          <a:prstGeom prst="round2SameRect">
            <a:avLst>
              <a:gd name="adj1" fmla="val 16667"/>
              <a:gd name="adj2" fmla="val 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A0B9BA35-1677-EEBB-5DB9-9A9188F315A0}"/>
              </a:ext>
            </a:extLst>
          </p:cNvPr>
          <p:cNvSpPr txBox="1"/>
          <p:nvPr/>
        </p:nvSpPr>
        <p:spPr>
          <a:xfrm>
            <a:off x="8495640" y="4274110"/>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Analytics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4" name="Rectangle 23">
            <a:extLst>
              <a:ext uri="{FF2B5EF4-FFF2-40B4-BE49-F238E27FC236}">
                <a16:creationId xmlns:a16="http://schemas.microsoft.com/office/drawing/2014/main" id="{F81C7FEC-8D77-81B3-8D0C-EECAA0E610BB}"/>
              </a:ext>
            </a:extLst>
          </p:cNvPr>
          <p:cNvSpPr/>
          <p:nvPr/>
        </p:nvSpPr>
        <p:spPr bwMode="auto">
          <a:xfrm>
            <a:off x="8398588"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Basic analytics</a:t>
            </a:r>
          </a:p>
        </p:txBody>
      </p:sp>
      <p:sp>
        <p:nvSpPr>
          <p:cNvPr id="25" name="Rectangle 24">
            <a:extLst>
              <a:ext uri="{FF2B5EF4-FFF2-40B4-BE49-F238E27FC236}">
                <a16:creationId xmlns:a16="http://schemas.microsoft.com/office/drawing/2014/main" id="{14EB89BD-718B-8D5D-6E3B-08C8AD7959D8}"/>
              </a:ext>
            </a:extLst>
          </p:cNvPr>
          <p:cNvSpPr/>
          <p:nvPr/>
        </p:nvSpPr>
        <p:spPr bwMode="auto">
          <a:xfrm>
            <a:off x="8431697" y="5298418"/>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Accessing advanced analytics</a:t>
            </a:r>
          </a:p>
        </p:txBody>
      </p:sp>
      <p:sp>
        <p:nvSpPr>
          <p:cNvPr id="26" name="Rectangle 25">
            <a:extLst>
              <a:ext uri="{FF2B5EF4-FFF2-40B4-BE49-F238E27FC236}">
                <a16:creationId xmlns:a16="http://schemas.microsoft.com/office/drawing/2014/main" id="{659B6DDD-C83E-9904-D14D-35950C2759EF}"/>
              </a:ext>
              <a:ext uri="{C183D7F6-B498-43B3-948B-1728B52AA6E4}">
                <adec:decorative xmlns:adec="http://schemas.microsoft.com/office/drawing/2017/decorative" val="0"/>
              </a:ext>
            </a:extLst>
          </p:cNvPr>
          <p:cNvSpPr/>
          <p:nvPr/>
        </p:nvSpPr>
        <p:spPr bwMode="auto">
          <a:xfrm>
            <a:off x="8398588"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Using analytics to inform actions</a:t>
            </a:r>
          </a:p>
        </p:txBody>
      </p:sp>
      <p:sp>
        <p:nvSpPr>
          <p:cNvPr id="27" name="Rectangle: Rounded Corners 43">
            <a:extLst>
              <a:ext uri="{FF2B5EF4-FFF2-40B4-BE49-F238E27FC236}">
                <a16:creationId xmlns:a16="http://schemas.microsoft.com/office/drawing/2014/main" id="{A11B6559-18BC-1C12-1803-86A46F93ABC5}"/>
              </a:ext>
              <a:ext uri="{C183D7F6-B498-43B3-948B-1728B52AA6E4}">
                <adec:decorative xmlns:adec="http://schemas.microsoft.com/office/drawing/2017/decorative" val="1"/>
              </a:ext>
            </a:extLst>
          </p:cNvPr>
          <p:cNvSpPr>
            <a:spLocks/>
          </p:cNvSpPr>
          <p:nvPr/>
        </p:nvSpPr>
        <p:spPr bwMode="auto">
          <a:xfrm>
            <a:off x="969347"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Rectangle: Rounded Corners 43">
            <a:extLst>
              <a:ext uri="{FF2B5EF4-FFF2-40B4-BE49-F238E27FC236}">
                <a16:creationId xmlns:a16="http://schemas.microsoft.com/office/drawing/2014/main" id="{C3C3E910-2F80-14AE-2654-F650D4D0E099}"/>
              </a:ext>
              <a:ext uri="{C183D7F6-B498-43B3-948B-1728B52AA6E4}">
                <adec:decorative xmlns:adec="http://schemas.microsoft.com/office/drawing/2017/decorative" val="1"/>
              </a:ext>
            </a:extLst>
          </p:cNvPr>
          <p:cNvSpPr>
            <a:spLocks/>
          </p:cNvSpPr>
          <p:nvPr/>
        </p:nvSpPr>
        <p:spPr bwMode="auto">
          <a:xfrm>
            <a:off x="8022255" y="3881150"/>
            <a:ext cx="3200400" cy="2507446"/>
          </a:xfrm>
          <a:prstGeom prst="roundRect">
            <a:avLst>
              <a:gd name="adj" fmla="val 5000"/>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 name="Rectangle 28">
            <a:extLst>
              <a:ext uri="{FF2B5EF4-FFF2-40B4-BE49-F238E27FC236}">
                <a16:creationId xmlns:a16="http://schemas.microsoft.com/office/drawing/2014/main" id="{14984E90-5E36-7A48-DB38-06C0426A0199}"/>
              </a:ext>
            </a:extLst>
          </p:cNvPr>
          <p:cNvSpPr/>
          <p:nvPr/>
        </p:nvSpPr>
        <p:spPr bwMode="auto">
          <a:xfrm>
            <a:off x="8415331" y="2983181"/>
            <a:ext cx="246521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Engage + Amplify + Connections</a:t>
            </a:r>
          </a:p>
        </p:txBody>
      </p:sp>
      <p:grpSp>
        <p:nvGrpSpPr>
          <p:cNvPr id="52" name="Group 51">
            <a:extLst>
              <a:ext uri="{FF2B5EF4-FFF2-40B4-BE49-F238E27FC236}">
                <a16:creationId xmlns:a16="http://schemas.microsoft.com/office/drawing/2014/main" id="{093D37F9-468A-17E6-EA23-416F65697F6F}"/>
              </a:ext>
              <a:ext uri="{C183D7F6-B498-43B3-948B-1728B52AA6E4}">
                <adec:decorative xmlns:adec="http://schemas.microsoft.com/office/drawing/2017/decorative" val="1"/>
              </a:ext>
            </a:extLst>
          </p:cNvPr>
          <p:cNvGrpSpPr/>
          <p:nvPr/>
        </p:nvGrpSpPr>
        <p:grpSpPr>
          <a:xfrm>
            <a:off x="4986338" y="3735648"/>
            <a:ext cx="2219325" cy="370385"/>
            <a:chOff x="4736452" y="2301023"/>
            <a:chExt cx="2219325" cy="370385"/>
          </a:xfrm>
        </p:grpSpPr>
        <p:sp>
          <p:nvSpPr>
            <p:cNvPr id="53" name="Freeform: Shape 33">
              <a:extLst>
                <a:ext uri="{FF2B5EF4-FFF2-40B4-BE49-F238E27FC236}">
                  <a16:creationId xmlns:a16="http://schemas.microsoft.com/office/drawing/2014/main" id="{57F27511-3568-6AAE-03A7-DC07D7BEA5C5}"/>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1091_1">
              <a:extLst>
                <a:ext uri="{FF2B5EF4-FFF2-40B4-BE49-F238E27FC236}">
                  <a16:creationId xmlns:a16="http://schemas.microsoft.com/office/drawing/2014/main" id="{DFD8B1EC-D473-175A-F81E-9BA46354DF01}"/>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5" name="TextBox 54">
            <a:extLst>
              <a:ext uri="{FF2B5EF4-FFF2-40B4-BE49-F238E27FC236}">
                <a16:creationId xmlns:a16="http://schemas.microsoft.com/office/drawing/2014/main" id="{1E079470-93F2-503C-CA9F-82B5C652A8EE}"/>
              </a:ext>
            </a:extLst>
          </p:cNvPr>
          <p:cNvSpPr txBox="1"/>
          <p:nvPr/>
        </p:nvSpPr>
        <p:spPr>
          <a:xfrm>
            <a:off x="5162168"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5</a:t>
            </a:r>
          </a:p>
        </p:txBody>
      </p:sp>
      <p:grpSp>
        <p:nvGrpSpPr>
          <p:cNvPr id="56" name="Group 55">
            <a:extLst>
              <a:ext uri="{FF2B5EF4-FFF2-40B4-BE49-F238E27FC236}">
                <a16:creationId xmlns:a16="http://schemas.microsoft.com/office/drawing/2014/main" id="{5B0437BB-8BB3-3F52-1F89-6AFFD68F3C6A}"/>
              </a:ext>
              <a:ext uri="{C183D7F6-B498-43B3-948B-1728B52AA6E4}">
                <adec:decorative xmlns:adec="http://schemas.microsoft.com/office/drawing/2017/decorative" val="1"/>
              </a:ext>
            </a:extLst>
          </p:cNvPr>
          <p:cNvGrpSpPr/>
          <p:nvPr/>
        </p:nvGrpSpPr>
        <p:grpSpPr>
          <a:xfrm>
            <a:off x="8512793" y="3735648"/>
            <a:ext cx="2219325" cy="370385"/>
            <a:chOff x="4736452" y="2301023"/>
            <a:chExt cx="2219325" cy="370385"/>
          </a:xfrm>
        </p:grpSpPr>
        <p:sp>
          <p:nvSpPr>
            <p:cNvPr id="57" name="Freeform: Shape 33">
              <a:extLst>
                <a:ext uri="{FF2B5EF4-FFF2-40B4-BE49-F238E27FC236}">
                  <a16:creationId xmlns:a16="http://schemas.microsoft.com/office/drawing/2014/main" id="{3DD99B7E-146F-20E9-AEE2-8BB76B6299EB}"/>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1091_1">
              <a:extLst>
                <a:ext uri="{FF2B5EF4-FFF2-40B4-BE49-F238E27FC236}">
                  <a16:creationId xmlns:a16="http://schemas.microsoft.com/office/drawing/2014/main" id="{58D84532-419D-F162-26E8-1F6B5154574B}"/>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9" name="TextBox 58">
            <a:extLst>
              <a:ext uri="{FF2B5EF4-FFF2-40B4-BE49-F238E27FC236}">
                <a16:creationId xmlns:a16="http://schemas.microsoft.com/office/drawing/2014/main" id="{8ED5A02F-3237-CBAE-6420-4316CB757D94}"/>
              </a:ext>
            </a:extLst>
          </p:cNvPr>
          <p:cNvSpPr txBox="1"/>
          <p:nvPr/>
        </p:nvSpPr>
        <p:spPr>
          <a:xfrm>
            <a:off x="868862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6</a:t>
            </a:r>
          </a:p>
        </p:txBody>
      </p:sp>
      <p:sp>
        <p:nvSpPr>
          <p:cNvPr id="13" name="TextBox 12">
            <a:extLst>
              <a:ext uri="{FF2B5EF4-FFF2-40B4-BE49-F238E27FC236}">
                <a16:creationId xmlns:a16="http://schemas.microsoft.com/office/drawing/2014/main" id="{8B3ECE5A-E5F0-6C75-3F72-5E6103600476}"/>
              </a:ext>
            </a:extLst>
          </p:cNvPr>
          <p:cNvSpPr txBox="1"/>
          <p:nvPr/>
        </p:nvSpPr>
        <p:spPr>
          <a:xfrm>
            <a:off x="4847126" y="4274934"/>
            <a:ext cx="2587816"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Live Events/AMAs</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Rectangle 13">
            <a:extLst>
              <a:ext uri="{FF2B5EF4-FFF2-40B4-BE49-F238E27FC236}">
                <a16:creationId xmlns:a16="http://schemas.microsoft.com/office/drawing/2014/main" id="{6FC0A72B-500B-34AB-CACC-ACDCF41C8842}"/>
              </a:ext>
            </a:extLst>
          </p:cNvPr>
          <p:cNvSpPr/>
          <p:nvPr/>
        </p:nvSpPr>
        <p:spPr bwMode="auto">
          <a:xfrm>
            <a:off x="4893423" y="49214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Pre-event preparation</a:t>
            </a:r>
          </a:p>
        </p:txBody>
      </p:sp>
      <p:sp>
        <p:nvSpPr>
          <p:cNvPr id="15" name="Rectangle 14">
            <a:extLst>
              <a:ext uri="{FF2B5EF4-FFF2-40B4-BE49-F238E27FC236}">
                <a16:creationId xmlns:a16="http://schemas.microsoft.com/office/drawing/2014/main" id="{DF3521F8-FDCE-FBF1-690F-6A30C6C63B88}"/>
              </a:ext>
            </a:extLst>
          </p:cNvPr>
          <p:cNvSpPr/>
          <p:nvPr/>
        </p:nvSpPr>
        <p:spPr bwMode="auto">
          <a:xfrm>
            <a:off x="4875928" y="5298418"/>
            <a:ext cx="2461085"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Running a live event</a:t>
            </a:r>
          </a:p>
        </p:txBody>
      </p:sp>
      <p:sp>
        <p:nvSpPr>
          <p:cNvPr id="16" name="Rectangle 15">
            <a:extLst>
              <a:ext uri="{FF2B5EF4-FFF2-40B4-BE49-F238E27FC236}">
                <a16:creationId xmlns:a16="http://schemas.microsoft.com/office/drawing/2014/main" id="{B5946CA4-E516-DF4E-4999-AE60D3B61238}"/>
              </a:ext>
              <a:ext uri="{C183D7F6-B498-43B3-948B-1728B52AA6E4}">
                <adec:decorative xmlns:adec="http://schemas.microsoft.com/office/drawing/2017/decorative" val="0"/>
              </a:ext>
            </a:extLst>
          </p:cNvPr>
          <p:cNvSpPr/>
          <p:nvPr/>
        </p:nvSpPr>
        <p:spPr bwMode="auto">
          <a:xfrm>
            <a:off x="4893423"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Post-event engagement</a:t>
            </a:r>
          </a:p>
        </p:txBody>
      </p:sp>
      <p:sp>
        <p:nvSpPr>
          <p:cNvPr id="111" name="TextBox 110">
            <a:extLst>
              <a:ext uri="{FF2B5EF4-FFF2-40B4-BE49-F238E27FC236}">
                <a16:creationId xmlns:a16="http://schemas.microsoft.com/office/drawing/2014/main" id="{F806FA5F-ECDA-3A7E-5DD2-1A44F941F367}"/>
              </a:ext>
            </a:extLst>
          </p:cNvPr>
          <p:cNvSpPr txBox="1"/>
          <p:nvPr/>
        </p:nvSpPr>
        <p:spPr>
          <a:xfrm>
            <a:off x="1457324" y="4254488"/>
            <a:ext cx="2250130" cy="276999"/>
          </a:xfrm>
          <a:prstGeom prst="rect">
            <a:avLst/>
          </a:prstGeom>
          <a:noFill/>
        </p:spPr>
        <p:txBody>
          <a:bodyPr wrap="square" lIns="0" tIns="0" rIns="0" bIns="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667"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n-ea"/>
                <a:cs typeface="Segoe UI Semibold" panose="020B0702040204020203" pitchFamily="34" charset="0"/>
              </a:rPr>
              <a:t>Training/Adoption</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2" name="Rectangle 111">
            <a:extLst>
              <a:ext uri="{FF2B5EF4-FFF2-40B4-BE49-F238E27FC236}">
                <a16:creationId xmlns:a16="http://schemas.microsoft.com/office/drawing/2014/main" id="{9DACD19C-1D6F-EFD9-4385-F18B0C2A0F2A}"/>
              </a:ext>
            </a:extLst>
          </p:cNvPr>
          <p:cNvSpPr/>
          <p:nvPr/>
        </p:nvSpPr>
        <p:spPr bwMode="auto">
          <a:xfrm>
            <a:off x="1346880" y="4869393"/>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Prepare onboarding content</a:t>
            </a:r>
          </a:p>
        </p:txBody>
      </p:sp>
      <p:sp>
        <p:nvSpPr>
          <p:cNvPr id="106" name="Rectangle 105">
            <a:extLst>
              <a:ext uri="{FF2B5EF4-FFF2-40B4-BE49-F238E27FC236}">
                <a16:creationId xmlns:a16="http://schemas.microsoft.com/office/drawing/2014/main" id="{5352017C-4FED-CF9E-F439-D840E434E134}"/>
              </a:ext>
            </a:extLst>
          </p:cNvPr>
          <p:cNvSpPr/>
          <p:nvPr/>
        </p:nvSpPr>
        <p:spPr bwMode="auto">
          <a:xfrm>
            <a:off x="1336058" y="5298419"/>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Educate about notification settings</a:t>
            </a:r>
          </a:p>
        </p:txBody>
      </p:sp>
      <p:sp>
        <p:nvSpPr>
          <p:cNvPr id="107" name="Rectangle 106">
            <a:extLst>
              <a:ext uri="{FF2B5EF4-FFF2-40B4-BE49-F238E27FC236}">
                <a16:creationId xmlns:a16="http://schemas.microsoft.com/office/drawing/2014/main" id="{B38D2E0D-2C85-66E0-4262-91BBC32C25BC}"/>
              </a:ext>
              <a:ext uri="{C183D7F6-B498-43B3-948B-1728B52AA6E4}">
                <adec:decorative xmlns:adec="http://schemas.microsoft.com/office/drawing/2017/decorative" val="0"/>
              </a:ext>
            </a:extLst>
          </p:cNvPr>
          <p:cNvSpPr/>
          <p:nvPr/>
        </p:nvSpPr>
        <p:spPr bwMode="auto">
          <a:xfrm>
            <a:off x="1346880" y="5727445"/>
            <a:ext cx="2447739" cy="278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Ways to promote engagement</a:t>
            </a:r>
          </a:p>
        </p:txBody>
      </p:sp>
      <p:sp>
        <p:nvSpPr>
          <p:cNvPr id="2" name="TextBox 1">
            <a:extLst>
              <a:ext uri="{FF2B5EF4-FFF2-40B4-BE49-F238E27FC236}">
                <a16:creationId xmlns:a16="http://schemas.microsoft.com/office/drawing/2014/main" id="{BF6FD4D7-DB3B-ED0A-27E0-E2403FB49999}"/>
              </a:ext>
            </a:extLst>
          </p:cNvPr>
          <p:cNvSpPr txBox="1"/>
          <p:nvPr/>
        </p:nvSpPr>
        <p:spPr>
          <a:xfrm>
            <a:off x="4495649" y="6485500"/>
            <a:ext cx="3519878" cy="276999"/>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hlinkClick r:id="rId3"/>
              </a:rPr>
              <a:t>aka.ms/</a:t>
            </a:r>
            <a:r>
              <a:rPr kumimoji="0" lang="en-US" sz="1800" b="0" i="0" u="none" strike="noStrike" kern="1200" cap="none" spc="0" normalizeH="0" baseline="0" noProof="0" err="1">
                <a:ln>
                  <a:noFill/>
                </a:ln>
                <a:solidFill>
                  <a:srgbClr val="091F2C"/>
                </a:solidFill>
                <a:effectLst/>
                <a:uLnTx/>
                <a:uFillTx/>
                <a:latin typeface="Segoe Sans Display"/>
                <a:ea typeface="+mn-ea"/>
                <a:cs typeface="+mn-cs"/>
                <a:hlinkClick r:id="rId3"/>
              </a:rPr>
              <a:t>vivaengage</a:t>
            </a:r>
            <a:r>
              <a:rPr kumimoji="0" lang="en-US" sz="1800" b="0" i="0" u="none" strike="noStrike" kern="1200" cap="none" spc="0" normalizeH="0" baseline="0" noProof="0">
                <a:ln>
                  <a:noFill/>
                </a:ln>
                <a:solidFill>
                  <a:srgbClr val="091F2C"/>
                </a:solidFill>
                <a:effectLst/>
                <a:uLnTx/>
                <a:uFillTx/>
                <a:latin typeface="Segoe Sans Display"/>
                <a:ea typeface="+mn-ea"/>
                <a:cs typeface="+mn-cs"/>
                <a:hlinkClick r:id="rId3"/>
              </a:rPr>
              <a:t>/masterclass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TextBox 71">
            <a:extLst>
              <a:ext uri="{FF2B5EF4-FFF2-40B4-BE49-F238E27FC236}">
                <a16:creationId xmlns:a16="http://schemas.microsoft.com/office/drawing/2014/main" id="{F0C6B84B-5A51-313E-F6F1-A996F7B15209}"/>
              </a:ext>
            </a:extLst>
          </p:cNvPr>
          <p:cNvSpPr txBox="1"/>
          <p:nvPr/>
        </p:nvSpPr>
        <p:spPr>
          <a:xfrm>
            <a:off x="4234392" y="3682545"/>
            <a:ext cx="1244054" cy="738664"/>
          </a:xfrm>
          <a:prstGeom prst="rect">
            <a:avLst/>
          </a:prstGeom>
          <a:noFill/>
        </p:spPr>
        <p:txBody>
          <a:bodyPr wrap="square" lIns="0" tIns="0" rIns="0" bIns="0"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91F2C"/>
                </a:solidFill>
                <a:effectLst/>
                <a:uLnTx/>
                <a:uFillTx/>
                <a:latin typeface="Segoe Sans Display"/>
                <a:ea typeface="+mn-ea"/>
                <a:cs typeface="+mn-cs"/>
              </a:rPr>
              <a:t>👉</a:t>
            </a:r>
          </a:p>
        </p:txBody>
      </p:sp>
      <p:grpSp>
        <p:nvGrpSpPr>
          <p:cNvPr id="30" name="Group 29">
            <a:extLst>
              <a:ext uri="{FF2B5EF4-FFF2-40B4-BE49-F238E27FC236}">
                <a16:creationId xmlns:a16="http://schemas.microsoft.com/office/drawing/2014/main" id="{639E8562-B11E-344A-AB60-C5727CC04CD8}"/>
              </a:ext>
              <a:ext uri="{C183D7F6-B498-43B3-948B-1728B52AA6E4}">
                <adec:decorative xmlns:adec="http://schemas.microsoft.com/office/drawing/2017/decorative" val="1"/>
              </a:ext>
            </a:extLst>
          </p:cNvPr>
          <p:cNvGrpSpPr/>
          <p:nvPr/>
        </p:nvGrpSpPr>
        <p:grpSpPr>
          <a:xfrm>
            <a:off x="1457324" y="949568"/>
            <a:ext cx="2219325" cy="370385"/>
            <a:chOff x="4736452" y="2301023"/>
            <a:chExt cx="2219325" cy="370385"/>
          </a:xfrm>
        </p:grpSpPr>
        <p:sp>
          <p:nvSpPr>
            <p:cNvPr id="31" name="Freeform: Shape 33">
              <a:extLst>
                <a:ext uri="{FF2B5EF4-FFF2-40B4-BE49-F238E27FC236}">
                  <a16:creationId xmlns:a16="http://schemas.microsoft.com/office/drawing/2014/main" id="{3892883F-2B7A-37AE-4124-F7F30D5E35FF}"/>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1091_1">
              <a:extLst>
                <a:ext uri="{FF2B5EF4-FFF2-40B4-BE49-F238E27FC236}">
                  <a16:creationId xmlns:a16="http://schemas.microsoft.com/office/drawing/2014/main" id="{3EF58B58-723A-D685-A927-99A899306987}"/>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60FEBA08-796C-D9A2-4DB7-1AF13CE75DE1}"/>
              </a:ext>
            </a:extLst>
          </p:cNvPr>
          <p:cNvSpPr txBox="1"/>
          <p:nvPr/>
        </p:nvSpPr>
        <p:spPr>
          <a:xfrm>
            <a:off x="1633153"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1</a:t>
            </a:r>
          </a:p>
        </p:txBody>
      </p:sp>
      <p:grpSp>
        <p:nvGrpSpPr>
          <p:cNvPr id="37" name="Group 36">
            <a:extLst>
              <a:ext uri="{FF2B5EF4-FFF2-40B4-BE49-F238E27FC236}">
                <a16:creationId xmlns:a16="http://schemas.microsoft.com/office/drawing/2014/main" id="{90771462-818A-F428-3076-68EEECF4144F}"/>
              </a:ext>
              <a:ext uri="{C183D7F6-B498-43B3-948B-1728B52AA6E4}">
                <adec:decorative xmlns:adec="http://schemas.microsoft.com/office/drawing/2017/decorative" val="1"/>
              </a:ext>
            </a:extLst>
          </p:cNvPr>
          <p:cNvGrpSpPr/>
          <p:nvPr/>
        </p:nvGrpSpPr>
        <p:grpSpPr>
          <a:xfrm>
            <a:off x="4986338" y="949568"/>
            <a:ext cx="2219325" cy="370385"/>
            <a:chOff x="4736452" y="2301023"/>
            <a:chExt cx="2219325" cy="370385"/>
          </a:xfrm>
        </p:grpSpPr>
        <p:sp>
          <p:nvSpPr>
            <p:cNvPr id="38" name="Freeform: Shape 33">
              <a:extLst>
                <a:ext uri="{FF2B5EF4-FFF2-40B4-BE49-F238E27FC236}">
                  <a16:creationId xmlns:a16="http://schemas.microsoft.com/office/drawing/2014/main" id="{5659998B-23C1-AF1A-62F4-2F81A46A1738}"/>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1091_1">
              <a:extLst>
                <a:ext uri="{FF2B5EF4-FFF2-40B4-BE49-F238E27FC236}">
                  <a16:creationId xmlns:a16="http://schemas.microsoft.com/office/drawing/2014/main" id="{54469AFC-918E-78D3-85BB-DCB99FD71C70}"/>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0" name="TextBox 39">
            <a:extLst>
              <a:ext uri="{FF2B5EF4-FFF2-40B4-BE49-F238E27FC236}">
                <a16:creationId xmlns:a16="http://schemas.microsoft.com/office/drawing/2014/main" id="{5AE8837B-60ED-BE52-8E8B-056107F0FE12}"/>
              </a:ext>
            </a:extLst>
          </p:cNvPr>
          <p:cNvSpPr txBox="1"/>
          <p:nvPr/>
        </p:nvSpPr>
        <p:spPr>
          <a:xfrm>
            <a:off x="5162168" y="8984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2</a:t>
            </a:r>
          </a:p>
        </p:txBody>
      </p:sp>
      <p:grpSp>
        <p:nvGrpSpPr>
          <p:cNvPr id="44" name="Group 43">
            <a:extLst>
              <a:ext uri="{FF2B5EF4-FFF2-40B4-BE49-F238E27FC236}">
                <a16:creationId xmlns:a16="http://schemas.microsoft.com/office/drawing/2014/main" id="{B7E95C1E-62DE-FA0D-8CD7-913F58391B02}"/>
              </a:ext>
              <a:ext uri="{C183D7F6-B498-43B3-948B-1728B52AA6E4}">
                <adec:decorative xmlns:adec="http://schemas.microsoft.com/office/drawing/2017/decorative" val="1"/>
              </a:ext>
            </a:extLst>
          </p:cNvPr>
          <p:cNvGrpSpPr/>
          <p:nvPr/>
        </p:nvGrpSpPr>
        <p:grpSpPr>
          <a:xfrm>
            <a:off x="8515353" y="949568"/>
            <a:ext cx="2219325" cy="370385"/>
            <a:chOff x="4736452" y="2301023"/>
            <a:chExt cx="2219325" cy="370385"/>
          </a:xfrm>
        </p:grpSpPr>
        <p:sp>
          <p:nvSpPr>
            <p:cNvPr id="45" name="Freeform: Shape 33">
              <a:extLst>
                <a:ext uri="{FF2B5EF4-FFF2-40B4-BE49-F238E27FC236}">
                  <a16:creationId xmlns:a16="http://schemas.microsoft.com/office/drawing/2014/main" id="{0719F306-9710-2B2C-C6D8-3FDDE64A8746}"/>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1091_1">
              <a:extLst>
                <a:ext uri="{FF2B5EF4-FFF2-40B4-BE49-F238E27FC236}">
                  <a16:creationId xmlns:a16="http://schemas.microsoft.com/office/drawing/2014/main" id="{13A66337-B38A-983B-64D2-252D5BBFFCC8}"/>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7" name="TextBox 46">
            <a:extLst>
              <a:ext uri="{FF2B5EF4-FFF2-40B4-BE49-F238E27FC236}">
                <a16:creationId xmlns:a16="http://schemas.microsoft.com/office/drawing/2014/main" id="{227F3F97-257D-6B29-B2DF-6D645A2157FF}"/>
              </a:ext>
            </a:extLst>
          </p:cNvPr>
          <p:cNvSpPr txBox="1"/>
          <p:nvPr/>
        </p:nvSpPr>
        <p:spPr>
          <a:xfrm>
            <a:off x="8688622" y="902217"/>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3</a:t>
            </a:r>
          </a:p>
        </p:txBody>
      </p:sp>
      <p:grpSp>
        <p:nvGrpSpPr>
          <p:cNvPr id="48" name="Group 47">
            <a:extLst>
              <a:ext uri="{FF2B5EF4-FFF2-40B4-BE49-F238E27FC236}">
                <a16:creationId xmlns:a16="http://schemas.microsoft.com/office/drawing/2014/main" id="{69ABAF04-C5FE-8346-DD52-29A295829C46}"/>
              </a:ext>
              <a:ext uri="{C183D7F6-B498-43B3-948B-1728B52AA6E4}">
                <adec:decorative xmlns:adec="http://schemas.microsoft.com/office/drawing/2017/decorative" val="1"/>
              </a:ext>
            </a:extLst>
          </p:cNvPr>
          <p:cNvGrpSpPr/>
          <p:nvPr/>
        </p:nvGrpSpPr>
        <p:grpSpPr>
          <a:xfrm>
            <a:off x="1457553" y="3735648"/>
            <a:ext cx="2219325" cy="370385"/>
            <a:chOff x="4736452" y="2301023"/>
            <a:chExt cx="2219325" cy="370385"/>
          </a:xfrm>
        </p:grpSpPr>
        <p:sp>
          <p:nvSpPr>
            <p:cNvPr id="49" name="Freeform: Shape 33">
              <a:extLst>
                <a:ext uri="{FF2B5EF4-FFF2-40B4-BE49-F238E27FC236}">
                  <a16:creationId xmlns:a16="http://schemas.microsoft.com/office/drawing/2014/main" id="{F20417E0-9431-677A-8E3F-60F1A2786173}"/>
                </a:ext>
                <a:ext uri="{C183D7F6-B498-43B3-948B-1728B52AA6E4}">
                  <adec:decorative xmlns:adec="http://schemas.microsoft.com/office/drawing/2017/decorative" val="1"/>
                </a:ext>
              </a:extLst>
            </p:cNvPr>
            <p:cNvSpPr/>
            <p:nvPr/>
          </p:nvSpPr>
          <p:spPr bwMode="auto">
            <a:xfrm>
              <a:off x="4736452" y="2301023"/>
              <a:ext cx="2219325" cy="370385"/>
            </a:xfrm>
            <a:prstGeom prst="roundRect">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1091_1">
              <a:extLst>
                <a:ext uri="{FF2B5EF4-FFF2-40B4-BE49-F238E27FC236}">
                  <a16:creationId xmlns:a16="http://schemas.microsoft.com/office/drawing/2014/main" id="{8FCC97E4-1243-2929-58BA-420141B33362}"/>
                </a:ext>
                <a:ext uri="{C183D7F6-B498-43B3-948B-1728B52AA6E4}">
                  <adec:decorative xmlns:adec="http://schemas.microsoft.com/office/drawing/2017/decorative" val="1"/>
                </a:ext>
              </a:extLst>
            </p:cNvPr>
            <p:cNvSpPr/>
            <p:nvPr/>
          </p:nvSpPr>
          <p:spPr bwMode="auto">
            <a:xfrm>
              <a:off x="4771100" y="2324250"/>
              <a:ext cx="2155149" cy="322313"/>
            </a:xfrm>
            <a:prstGeom prst="roundRect">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932397"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1" name="TextBox 50">
            <a:extLst>
              <a:ext uri="{FF2B5EF4-FFF2-40B4-BE49-F238E27FC236}">
                <a16:creationId xmlns:a16="http://schemas.microsoft.com/office/drawing/2014/main" id="{8B3BD118-50BC-DBD2-A2D5-C6FD83C1F0E6}"/>
              </a:ext>
            </a:extLst>
          </p:cNvPr>
          <p:cNvSpPr txBox="1"/>
          <p:nvPr/>
        </p:nvSpPr>
        <p:spPr>
          <a:xfrm>
            <a:off x="1633382" y="3684496"/>
            <a:ext cx="1888605" cy="454965"/>
          </a:xfrm>
          <a:prstGeom prst="rect">
            <a:avLst/>
          </a:prstGeom>
        </p:spPr>
        <p:txBody>
          <a:bodyPr vert="horz" wrap="square" lIns="152360" tIns="152360" rIns="152360" bIns="152360" rtlCol="0" anchor="ctr">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WEEK 4</a:t>
            </a:r>
          </a:p>
        </p:txBody>
      </p:sp>
    </p:spTree>
    <p:extLst>
      <p:ext uri="{BB962C8B-B14F-4D97-AF65-F5344CB8AC3E}">
        <p14:creationId xmlns:p14="http://schemas.microsoft.com/office/powerpoint/2010/main" val="403831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9AF9-FC3D-EFBD-7A0F-E757F653E5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9CDC8A-6461-AA61-112B-07217ACD8DD3}"/>
              </a:ext>
              <a:ext uri="{C183D7F6-B498-43B3-948B-1728B52AA6E4}">
                <adec:decorative xmlns:adec="http://schemas.microsoft.com/office/drawing/2017/decorative" val="1"/>
              </a:ext>
            </a:extLst>
          </p:cNvPr>
          <p:cNvSpPr/>
          <p:nvPr/>
        </p:nvSpPr>
        <p:spPr bwMode="auto">
          <a:xfrm>
            <a:off x="0" y="12193"/>
            <a:ext cx="6096000" cy="6845807"/>
          </a:xfrm>
          <a:prstGeom prst="rect">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id="{E099A444-3AE9-7546-C0AD-58D8752ED0E9}"/>
              </a:ext>
            </a:extLst>
          </p:cNvPr>
          <p:cNvSpPr/>
          <p:nvPr/>
        </p:nvSpPr>
        <p:spPr bwMode="auto">
          <a:xfrm>
            <a:off x="309786" y="2855387"/>
            <a:ext cx="5258302" cy="3930726"/>
          </a:xfrm>
          <a:custGeom>
            <a:avLst/>
            <a:gdLst>
              <a:gd name="connsiteX0" fmla="*/ 0 w 5258302"/>
              <a:gd name="connsiteY0" fmla="*/ 0 h 3930726"/>
              <a:gd name="connsiteX1" fmla="*/ 531673 w 5258302"/>
              <a:gd name="connsiteY1" fmla="*/ 0 h 3930726"/>
              <a:gd name="connsiteX2" fmla="*/ 1010762 w 5258302"/>
              <a:gd name="connsiteY2" fmla="*/ 0 h 3930726"/>
              <a:gd name="connsiteX3" fmla="*/ 1489852 w 5258302"/>
              <a:gd name="connsiteY3" fmla="*/ 0 h 3930726"/>
              <a:gd name="connsiteX4" fmla="*/ 1916359 w 5258302"/>
              <a:gd name="connsiteY4" fmla="*/ 0 h 3930726"/>
              <a:gd name="connsiteX5" fmla="*/ 2342866 w 5258302"/>
              <a:gd name="connsiteY5" fmla="*/ 0 h 3930726"/>
              <a:gd name="connsiteX6" fmla="*/ 2769372 w 5258302"/>
              <a:gd name="connsiteY6" fmla="*/ 0 h 3930726"/>
              <a:gd name="connsiteX7" fmla="*/ 3406211 w 5258302"/>
              <a:gd name="connsiteY7" fmla="*/ 0 h 3930726"/>
              <a:gd name="connsiteX8" fmla="*/ 3832718 w 5258302"/>
              <a:gd name="connsiteY8" fmla="*/ 0 h 3930726"/>
              <a:gd name="connsiteX9" fmla="*/ 4311808 w 5258302"/>
              <a:gd name="connsiteY9" fmla="*/ 0 h 3930726"/>
              <a:gd name="connsiteX10" fmla="*/ 5258302 w 5258302"/>
              <a:gd name="connsiteY10" fmla="*/ 0 h 3930726"/>
              <a:gd name="connsiteX11" fmla="*/ 5258302 w 5258302"/>
              <a:gd name="connsiteY11" fmla="*/ 640147 h 3930726"/>
              <a:gd name="connsiteX12" fmla="*/ 5258302 w 5258302"/>
              <a:gd name="connsiteY12" fmla="*/ 1123065 h 3930726"/>
              <a:gd name="connsiteX13" fmla="*/ 5258302 w 5258302"/>
              <a:gd name="connsiteY13" fmla="*/ 1684597 h 3930726"/>
              <a:gd name="connsiteX14" fmla="*/ 5258302 w 5258302"/>
              <a:gd name="connsiteY14" fmla="*/ 2285436 h 3930726"/>
              <a:gd name="connsiteX15" fmla="*/ 5258302 w 5258302"/>
              <a:gd name="connsiteY15" fmla="*/ 2886276 h 3930726"/>
              <a:gd name="connsiteX16" fmla="*/ 5258302 w 5258302"/>
              <a:gd name="connsiteY16" fmla="*/ 3930726 h 3930726"/>
              <a:gd name="connsiteX17" fmla="*/ 4831795 w 5258302"/>
              <a:gd name="connsiteY17" fmla="*/ 3930726 h 3930726"/>
              <a:gd name="connsiteX18" fmla="*/ 4352706 w 5258302"/>
              <a:gd name="connsiteY18" fmla="*/ 3930726 h 3930726"/>
              <a:gd name="connsiteX19" fmla="*/ 3821033 w 5258302"/>
              <a:gd name="connsiteY19" fmla="*/ 3930726 h 3930726"/>
              <a:gd name="connsiteX20" fmla="*/ 3236777 w 5258302"/>
              <a:gd name="connsiteY20" fmla="*/ 3930726 h 3930726"/>
              <a:gd name="connsiteX21" fmla="*/ 2705104 w 5258302"/>
              <a:gd name="connsiteY21" fmla="*/ 3930726 h 3930726"/>
              <a:gd name="connsiteX22" fmla="*/ 2278598 w 5258302"/>
              <a:gd name="connsiteY22" fmla="*/ 3930726 h 3930726"/>
              <a:gd name="connsiteX23" fmla="*/ 1694342 w 5258302"/>
              <a:gd name="connsiteY23" fmla="*/ 3930726 h 3930726"/>
              <a:gd name="connsiteX24" fmla="*/ 1110086 w 5258302"/>
              <a:gd name="connsiteY24" fmla="*/ 3930726 h 3930726"/>
              <a:gd name="connsiteX25" fmla="*/ 0 w 5258302"/>
              <a:gd name="connsiteY25" fmla="*/ 3930726 h 3930726"/>
              <a:gd name="connsiteX26" fmla="*/ 0 w 5258302"/>
              <a:gd name="connsiteY26" fmla="*/ 3290579 h 3930726"/>
              <a:gd name="connsiteX27" fmla="*/ 0 w 5258302"/>
              <a:gd name="connsiteY27" fmla="*/ 2768354 h 3930726"/>
              <a:gd name="connsiteX28" fmla="*/ 0 w 5258302"/>
              <a:gd name="connsiteY28" fmla="*/ 2285436 h 3930726"/>
              <a:gd name="connsiteX29" fmla="*/ 0 w 5258302"/>
              <a:gd name="connsiteY29" fmla="*/ 1763211 h 3930726"/>
              <a:gd name="connsiteX30" fmla="*/ 0 w 5258302"/>
              <a:gd name="connsiteY30" fmla="*/ 1319601 h 3930726"/>
              <a:gd name="connsiteX31" fmla="*/ 0 w 5258302"/>
              <a:gd name="connsiteY31" fmla="*/ 758069 h 3930726"/>
              <a:gd name="connsiteX32" fmla="*/ 0 w 5258302"/>
              <a:gd name="connsiteY32" fmla="*/ 0 h 39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8302" h="3930726" extrusionOk="0">
                <a:moveTo>
                  <a:pt x="0" y="0"/>
                </a:moveTo>
                <a:cubicBezTo>
                  <a:pt x="243871" y="-12814"/>
                  <a:pt x="350461" y="27380"/>
                  <a:pt x="531673" y="0"/>
                </a:cubicBezTo>
                <a:cubicBezTo>
                  <a:pt x="712885" y="-27380"/>
                  <a:pt x="828995" y="55646"/>
                  <a:pt x="1010762" y="0"/>
                </a:cubicBezTo>
                <a:cubicBezTo>
                  <a:pt x="1192529" y="-55646"/>
                  <a:pt x="1250577" y="28726"/>
                  <a:pt x="1489852" y="0"/>
                </a:cubicBezTo>
                <a:cubicBezTo>
                  <a:pt x="1729127" y="-28726"/>
                  <a:pt x="1711942" y="9465"/>
                  <a:pt x="1916359" y="0"/>
                </a:cubicBezTo>
                <a:cubicBezTo>
                  <a:pt x="2120776" y="-9465"/>
                  <a:pt x="2146656" y="18767"/>
                  <a:pt x="2342866" y="0"/>
                </a:cubicBezTo>
                <a:cubicBezTo>
                  <a:pt x="2539076" y="-18767"/>
                  <a:pt x="2557249" y="12868"/>
                  <a:pt x="2769372" y="0"/>
                </a:cubicBezTo>
                <a:cubicBezTo>
                  <a:pt x="2981495" y="-12868"/>
                  <a:pt x="3254851" y="13911"/>
                  <a:pt x="3406211" y="0"/>
                </a:cubicBezTo>
                <a:cubicBezTo>
                  <a:pt x="3557571" y="-13911"/>
                  <a:pt x="3688741" y="11667"/>
                  <a:pt x="3832718" y="0"/>
                </a:cubicBezTo>
                <a:cubicBezTo>
                  <a:pt x="3976695" y="-11667"/>
                  <a:pt x="4108800" y="12740"/>
                  <a:pt x="4311808" y="0"/>
                </a:cubicBezTo>
                <a:cubicBezTo>
                  <a:pt x="4514816" y="-12740"/>
                  <a:pt x="5037467" y="49854"/>
                  <a:pt x="5258302" y="0"/>
                </a:cubicBezTo>
                <a:cubicBezTo>
                  <a:pt x="5322863" y="200380"/>
                  <a:pt x="5204110" y="353919"/>
                  <a:pt x="5258302" y="640147"/>
                </a:cubicBezTo>
                <a:cubicBezTo>
                  <a:pt x="5312494" y="926375"/>
                  <a:pt x="5237299" y="933871"/>
                  <a:pt x="5258302" y="1123065"/>
                </a:cubicBezTo>
                <a:cubicBezTo>
                  <a:pt x="5279305" y="1312259"/>
                  <a:pt x="5214818" y="1476757"/>
                  <a:pt x="5258302" y="1684597"/>
                </a:cubicBezTo>
                <a:cubicBezTo>
                  <a:pt x="5301786" y="1892437"/>
                  <a:pt x="5223669" y="2144326"/>
                  <a:pt x="5258302" y="2285436"/>
                </a:cubicBezTo>
                <a:cubicBezTo>
                  <a:pt x="5292935" y="2426546"/>
                  <a:pt x="5190194" y="2710849"/>
                  <a:pt x="5258302" y="2886276"/>
                </a:cubicBezTo>
                <a:cubicBezTo>
                  <a:pt x="5326410" y="3061703"/>
                  <a:pt x="5138012" y="3525048"/>
                  <a:pt x="5258302" y="3930726"/>
                </a:cubicBezTo>
                <a:cubicBezTo>
                  <a:pt x="5153470" y="3975015"/>
                  <a:pt x="4989579" y="3890237"/>
                  <a:pt x="4831795" y="3930726"/>
                </a:cubicBezTo>
                <a:cubicBezTo>
                  <a:pt x="4674011" y="3971215"/>
                  <a:pt x="4523358" y="3874843"/>
                  <a:pt x="4352706" y="3930726"/>
                </a:cubicBezTo>
                <a:cubicBezTo>
                  <a:pt x="4182054" y="3986609"/>
                  <a:pt x="4058780" y="3896407"/>
                  <a:pt x="3821033" y="3930726"/>
                </a:cubicBezTo>
                <a:cubicBezTo>
                  <a:pt x="3583286" y="3965045"/>
                  <a:pt x="3367184" y="3913382"/>
                  <a:pt x="3236777" y="3930726"/>
                </a:cubicBezTo>
                <a:cubicBezTo>
                  <a:pt x="3106370" y="3948070"/>
                  <a:pt x="2833331" y="3878713"/>
                  <a:pt x="2705104" y="3930726"/>
                </a:cubicBezTo>
                <a:cubicBezTo>
                  <a:pt x="2576877" y="3982739"/>
                  <a:pt x="2456081" y="3892382"/>
                  <a:pt x="2278598" y="3930726"/>
                </a:cubicBezTo>
                <a:cubicBezTo>
                  <a:pt x="2101115" y="3969070"/>
                  <a:pt x="1904305" y="3862430"/>
                  <a:pt x="1694342" y="3930726"/>
                </a:cubicBezTo>
                <a:cubicBezTo>
                  <a:pt x="1484379" y="3999022"/>
                  <a:pt x="1251125" y="3888404"/>
                  <a:pt x="1110086" y="3930726"/>
                </a:cubicBezTo>
                <a:cubicBezTo>
                  <a:pt x="969047" y="3973048"/>
                  <a:pt x="535767" y="3891246"/>
                  <a:pt x="0" y="3930726"/>
                </a:cubicBezTo>
                <a:cubicBezTo>
                  <a:pt x="-6588" y="3682088"/>
                  <a:pt x="48235" y="3546170"/>
                  <a:pt x="0" y="3290579"/>
                </a:cubicBezTo>
                <a:cubicBezTo>
                  <a:pt x="-48235" y="3034988"/>
                  <a:pt x="25276" y="2892005"/>
                  <a:pt x="0" y="2768354"/>
                </a:cubicBezTo>
                <a:cubicBezTo>
                  <a:pt x="-25276" y="2644703"/>
                  <a:pt x="45859" y="2471541"/>
                  <a:pt x="0" y="2285436"/>
                </a:cubicBezTo>
                <a:cubicBezTo>
                  <a:pt x="-45859" y="2099331"/>
                  <a:pt x="15901" y="1902789"/>
                  <a:pt x="0" y="1763211"/>
                </a:cubicBezTo>
                <a:cubicBezTo>
                  <a:pt x="-15901" y="1623633"/>
                  <a:pt x="43620" y="1422336"/>
                  <a:pt x="0" y="1319601"/>
                </a:cubicBezTo>
                <a:cubicBezTo>
                  <a:pt x="-43620" y="1216866"/>
                  <a:pt x="41946" y="973124"/>
                  <a:pt x="0" y="758069"/>
                </a:cubicBezTo>
                <a:cubicBezTo>
                  <a:pt x="-41946" y="543014"/>
                  <a:pt x="55036" y="194838"/>
                  <a:pt x="0" y="0"/>
                </a:cubicBezTo>
                <a:close/>
              </a:path>
            </a:pathLst>
          </a:custGeom>
          <a:noFill/>
          <a:ln>
            <a:solidFill>
              <a:schemeClr val="accent2"/>
            </a:solidFill>
            <a:headEnd type="none" w="med" len="med"/>
            <a:tailEnd type="none" w="med" len="med"/>
            <a:extLst>
              <a:ext uri="{C807C97D-BFC1-408E-A445-0C87EB9F89A2}">
                <ask:lineSketchStyleProps xmlns:ask="http://schemas.microsoft.com/office/drawing/2018/sketchyshapes" sd="3499211612">
                  <a:prstGeom prst="rect">
                    <a:avLst/>
                  </a:prstGeom>
                  <ask:type>
                    <ask:lineSketchScribbl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ABD6492D-1B91-5E1A-0AFD-599E366D4A81}"/>
              </a:ext>
            </a:extLst>
          </p:cNvPr>
          <p:cNvSpPr txBox="1"/>
          <p:nvPr/>
        </p:nvSpPr>
        <p:spPr>
          <a:xfrm>
            <a:off x="6233082" y="389593"/>
            <a:ext cx="4928153" cy="55399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Attend</a:t>
            </a:r>
          </a:p>
        </p:txBody>
      </p:sp>
      <p:sp>
        <p:nvSpPr>
          <p:cNvPr id="6" name="TextBox 5">
            <a:extLst>
              <a:ext uri="{FF2B5EF4-FFF2-40B4-BE49-F238E27FC236}">
                <a16:creationId xmlns:a16="http://schemas.microsoft.com/office/drawing/2014/main" id="{24F11550-0A45-587C-8F4C-D3A93BFCBB38}"/>
              </a:ext>
            </a:extLst>
          </p:cNvPr>
          <p:cNvSpPr txBox="1"/>
          <p:nvPr/>
        </p:nvSpPr>
        <p:spPr>
          <a:xfrm>
            <a:off x="6149115" y="1091638"/>
            <a:ext cx="5989772" cy="606319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l" defTabSz="914102" rtl="0" eaLnBrk="1" fontAlgn="base"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GEEC Out Part 1: Insights and Strategies for Global Executive and Employee Communications at Microsoft</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Tuesday, 6 May @ 12:15 PM</a:t>
            </a:r>
          </a:p>
          <a:p>
            <a:pPr marL="0" marR="0" lvl="1" indent="0" algn="l" defTabSz="914102"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GEEC Out Part 2: An Insider’s View of Communications, Change and Culture at Microsoft</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Semibold"/>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Tuesday, 6 May @ 2:45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Reimagining Communications and Employee Engagement in the Age of AI</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lt"/>
                <a:cs typeface="Segoe UI"/>
              </a:rPr>
              <a:t>Tuesday, 6 May @ 4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Managing Channels, News and Noise with Viva Engage, SharePoint, Teams and Outlook</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lt"/>
                <a:cs typeface="Segoe UI"/>
              </a:rPr>
              <a:t>Tuesday, 6 May @ 10 AM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Driving Change and Culture: Activating Leaders, Managers, and Employees with Viva Engage</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a:noFill/>
                </a:ln>
                <a:solidFill>
                  <a:srgbClr val="FFFFFF"/>
                </a:solidFill>
                <a:effectLst/>
                <a:uLnTx/>
                <a:uFillTx/>
                <a:latin typeface="Segoe UI"/>
                <a:ea typeface="+mn-ea"/>
                <a:cs typeface="Segoe UI"/>
              </a:rPr>
              <a:t>Tuesday, 6 May @ 11:20 AM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Hosting Company-Wide, Divisional and Community Meetings and Events with Viva Engage and Microsoft Teams</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a:noFill/>
                </a:ln>
                <a:solidFill>
                  <a:srgbClr val="FFFFFF"/>
                </a:solidFill>
                <a:effectLst/>
                <a:uLnTx/>
                <a:uFillTx/>
                <a:latin typeface="Segoe UI"/>
                <a:ea typeface="+mn-ea"/>
                <a:cs typeface="Segoe UI"/>
              </a:rPr>
              <a:t>Thursday, 8 May @ 2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solidFill>
                  <a:srgbClr val="8DC8E8"/>
                </a:solidFill>
                <a:effectLst/>
                <a:uLnTx/>
                <a:uFillTx/>
                <a:latin typeface="Segoe UI Semibold"/>
                <a:ea typeface="+mn-ea"/>
                <a:cs typeface="Segoe UI Semibold"/>
              </a:rPr>
              <a:t>Copilot for Communicators</a:t>
            </a:r>
            <a:br>
              <a:rPr kumimoji="0" lang="en-US" sz="120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br>
            <a:r>
              <a:rPr kumimoji="0" lang="en-US" sz="105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t>Tuesday</a:t>
            </a:r>
            <a:r>
              <a:rPr kumimoji="0" lang="en-US" sz="1050" b="0" i="0" u="none" strike="noStrike" kern="1200" cap="none" spc="0" normalizeH="0" baseline="0" noProof="0">
                <a:ln>
                  <a:noFill/>
                </a:ln>
                <a:solidFill>
                  <a:srgbClr val="FFFFFF"/>
                </a:solidFill>
                <a:effectLst/>
                <a:uLnTx/>
                <a:uFillTx/>
                <a:latin typeface="Segoe UI"/>
                <a:ea typeface="+mn-ea"/>
                <a:cs typeface="Segoe UI"/>
              </a:rPr>
              <a:t>, 6 May @ 10:45 AM</a:t>
            </a:r>
            <a:endParaRPr kumimoji="0" lang="en-US" sz="1050" b="0" i="0" u="none" strike="noStrike" kern="1200" cap="none" spc="0" normalizeH="0" baseline="0" noProof="0">
              <a:ln>
                <a:noFill/>
              </a:ln>
              <a:solidFill>
                <a:srgbClr val="000000"/>
              </a:soli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Communicators on Communications: Success Stories and Insights</a:t>
            </a:r>
            <a:b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12 PM</a:t>
            </a:r>
          </a:p>
          <a:p>
            <a:pPr marL="0" marR="0" lvl="1" indent="0" algn="l" defTabSz="914102" rtl="0" eaLnBrk="1" fontAlgn="base" latinLnBrk="0" hangingPunct="1">
              <a:lnSpc>
                <a:spcPct val="100000"/>
              </a:lnSpc>
              <a:spcBef>
                <a:spcPts val="300"/>
              </a:spcBef>
              <a:spcAft>
                <a:spcPts val="600"/>
              </a:spcAft>
              <a:buClrTx/>
              <a:buSzTx/>
              <a:buFontTx/>
              <a:buNone/>
              <a:tabLst/>
              <a:defRPr/>
            </a:pPr>
            <a:r>
              <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Panel of Peers: Communications, Strategies, Best Practices and Lessons Learned</a:t>
            </a:r>
            <a:b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br>
            <a:r>
              <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2:30 PM</a:t>
            </a:r>
          </a:p>
          <a:p>
            <a:pPr marL="0" marR="0" lvl="1" indent="0" algn="l" defTabSz="914102" rtl="0" eaLnBrk="1" fontAlgn="base" latinLnBrk="0" hangingPunct="1">
              <a:lnSpc>
                <a:spcPct val="100000"/>
              </a:lnSpc>
              <a:spcBef>
                <a:spcPts val="300"/>
              </a:spcBef>
              <a:spcAft>
                <a:spcPts val="600"/>
              </a:spcAft>
              <a:buClrTx/>
              <a:buSzTx/>
              <a:buFontTx/>
              <a:buNone/>
              <a:tabLst/>
              <a:defRPr/>
            </a:pPr>
            <a:endParaRPr kumimoji="0" lang="en-US" sz="14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p:txBody>
      </p:sp>
      <p:sp>
        <p:nvSpPr>
          <p:cNvPr id="16" name="TextBox 15">
            <a:extLst>
              <a:ext uri="{FF2B5EF4-FFF2-40B4-BE49-F238E27FC236}">
                <a16:creationId xmlns:a16="http://schemas.microsoft.com/office/drawing/2014/main" id="{CF30ABD1-722E-3171-B484-F0FE9447A962}"/>
              </a:ext>
            </a:extLst>
          </p:cNvPr>
          <p:cNvSpPr txBox="1"/>
          <p:nvPr/>
        </p:nvSpPr>
        <p:spPr>
          <a:xfrm>
            <a:off x="588243" y="1224252"/>
            <a:ext cx="4701388" cy="220474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l" defTabSz="914102" rtl="0" eaLnBrk="1" fontAlgn="base" latinLnBrk="0" hangingPunct="1">
              <a:lnSpc>
                <a:spcPct val="100000"/>
              </a:lnSpc>
              <a:spcBef>
                <a:spcPts val="18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Modern Communications blog</a:t>
            </a:r>
            <a:br>
              <a:rPr kumimoji="0" lang="en-US" sz="1750"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rPr>
            </a:b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aka.ms/</a:t>
            </a:r>
            <a:r>
              <a:rPr kumimoji="0" lang="en-US" sz="1400" b="0" i="0" u="none" strike="noStrike" kern="1200" cap="none" spc="0" normalizeH="0" baseline="0" noProof="0" err="1">
                <a:ln w="3175">
                  <a:noFill/>
                </a:ln>
                <a:gradFill>
                  <a:gsLst>
                    <a:gs pos="54000">
                      <a:srgbClr val="FFFFFF"/>
                    </a:gs>
                    <a:gs pos="100000">
                      <a:srgbClr val="FFFFFF"/>
                    </a:gs>
                  </a:gsLst>
                  <a:lin ang="0" scaled="1"/>
                </a:gradFill>
                <a:effectLst/>
                <a:uLnTx/>
                <a:uFillTx/>
                <a:latin typeface="Segoe UI"/>
                <a:ea typeface="+mn-ea"/>
                <a:cs typeface="Segoe UI"/>
              </a:rPr>
              <a:t>ModernEmployeeComms</a:t>
            </a:r>
            <a:endParaRPr kumimoji="0" lang="en-US" sz="1765"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18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Employee Communications Blog</a:t>
            </a:r>
            <a:endParaRPr kumimoji="0" lang="en-US" sz="17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hlinkClick r:id="rId3"/>
              </a:rPr>
              <a:t>https://aka.ms/CorpCommsBlog</a:t>
            </a: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765" b="0" i="0" u="none" strike="noStrike" kern="1200" cap="none" spc="0" normalizeH="0" baseline="0" noProof="0">
              <a:ln>
                <a:noFill/>
              </a:ln>
              <a:gradFill>
                <a:gsLst>
                  <a:gs pos="54000">
                    <a:srgbClr val="FFFFFF"/>
                  </a:gs>
                  <a:gs pos="100000">
                    <a:srgbClr val="FFFFFF"/>
                  </a:gs>
                </a:gsLst>
                <a:lin ang="0" scaled="1"/>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Coffee &amp; Comms m</a:t>
            </a:r>
            <a:r>
              <a:rPr kumimoji="0" lang="en-US" sz="1750" b="0" i="0" u="none" strike="noStrike" kern="1200" cap="none" spc="0" normalizeH="0" baseline="0" noProof="0" err="1">
                <a:ln>
                  <a:noFill/>
                </a:ln>
                <a:gradFill flip="none">
                  <a:gsLst>
                    <a:gs pos="64000">
                      <a:srgbClr val="8DC8E8"/>
                    </a:gs>
                    <a:gs pos="100000">
                      <a:srgbClr val="C03BC4"/>
                    </a:gs>
                  </a:gsLst>
                  <a:lin ang="2700000" scaled="1"/>
                  <a:tileRect/>
                </a:gradFill>
                <a:effectLst/>
                <a:uLnTx/>
                <a:uFillTx/>
                <a:latin typeface="Segoe UI Semibold"/>
                <a:ea typeface="+mn-ea"/>
                <a:cs typeface="Segoe UI"/>
              </a:rPr>
              <a:t>eet</a:t>
            </a: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 up</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May 7</a:t>
            </a:r>
            <a:r>
              <a:rPr kumimoji="0" lang="en-US" sz="1400" b="0" i="0" u="none" strike="noStrike" kern="1200" cap="none" spc="0" normalizeH="0" baseline="30000" noProof="0">
                <a:ln w="3175">
                  <a:noFill/>
                </a:ln>
                <a:gradFill>
                  <a:gsLst>
                    <a:gs pos="54000">
                      <a:srgbClr val="FFFFFF"/>
                    </a:gs>
                    <a:gs pos="100000">
                      <a:srgbClr val="FFFFFF"/>
                    </a:gs>
                  </a:gsLst>
                  <a:lin ang="0" scaled="1"/>
                </a:gradFill>
                <a:effectLst/>
                <a:uLnTx/>
                <a:uFillTx/>
                <a:latin typeface="Segoe UI"/>
                <a:ea typeface="+mn-ea"/>
                <a:cs typeface="Segoe UI"/>
              </a:rPr>
              <a:t>th</a:t>
            </a: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 9- 10 AM @ Community Lounge</a:t>
            </a:r>
            <a:endParaRPr kumimoji="0" lang="en-US" sz="1765"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1600"/>
              </a:spcBef>
              <a:spcAft>
                <a:spcPts val="0"/>
              </a:spcAft>
              <a:buClrTx/>
              <a:buSzTx/>
              <a:buFontTx/>
              <a:buNone/>
              <a:tabLst/>
              <a:defRPr/>
            </a:pPr>
            <a:r>
              <a:rPr kumimoji="0" lang="en-US" sz="175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Viva Connections: Building an Employee App for Your Organization with SharePoint &amp; Viva</a:t>
            </a:r>
            <a:endParaRPr kumimoji="0" lang="en-US" sz="105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7 May @ 10 AM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What’s New and What’s Next for Microsoft Viva Communications &amp; Communities</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Wednesday, 7 May @ 4 PM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rPr>
              <a:t>The Intranet of Tomorrow: Beautiful, Flexible and AI Ready</a:t>
            </a:r>
          </a:p>
          <a:p>
            <a:pPr marL="0" marR="0" lvl="1" indent="0" algn="l" defTabSz="914102"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rPr>
              <a:t>Thursday, 8 May @ 10:45 AM</a:t>
            </a: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a:noFill/>
              </a:ln>
              <a:gradFill flip="none">
                <a:gsLst>
                  <a:gs pos="64000">
                    <a:srgbClr val="8DC8E8"/>
                  </a:gs>
                  <a:gs pos="100000">
                    <a:srgbClr val="C03BC4"/>
                  </a:gs>
                </a:gsLst>
                <a:lin ang="2700000" scaled="1"/>
                <a:tileRect/>
              </a:gradFill>
              <a:effectLst/>
              <a:uLnTx/>
              <a:uFillTx/>
              <a:latin typeface="Segoe UI Semibold"/>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100"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pitchFamily="34" charset="0"/>
            </a:endParaRPr>
          </a:p>
          <a:p>
            <a:pPr marL="0" marR="0" lvl="1" indent="0" algn="l" defTabSz="914102" rtl="0" eaLnBrk="1" fontAlgn="base" latinLnBrk="0" hangingPunct="1">
              <a:lnSpc>
                <a:spcPct val="100000"/>
              </a:lnSpc>
              <a:spcBef>
                <a:spcPts val="300"/>
              </a:spcBef>
              <a:spcAft>
                <a:spcPts val="0"/>
              </a:spcAft>
              <a:buClrTx/>
              <a:buSzTx/>
              <a:buFontTx/>
              <a:buNone/>
              <a:tabLst/>
              <a:defRPr/>
            </a:pPr>
            <a:endParaRPr kumimoji="0" lang="en-US" sz="1765" b="0" i="0" u="none" strike="noStrike" kern="1200" cap="none" spc="0" normalizeH="0" baseline="0" noProof="0">
              <a:ln w="3175">
                <a:noFill/>
              </a:ln>
              <a:gradFill>
                <a:gsLst>
                  <a:gs pos="54000">
                    <a:srgbClr val="FFFFFF"/>
                  </a:gs>
                  <a:gs pos="100000">
                    <a:srgbClr val="FFFFFF"/>
                  </a:gs>
                </a:gsLst>
                <a:lin ang="0" scaled="1"/>
              </a:gradFill>
              <a:effectLst/>
              <a:uLnTx/>
              <a:uFillTx/>
              <a:latin typeface="Segoe UI"/>
              <a:ea typeface="+mn-ea"/>
              <a:cs typeface="Segoe UI"/>
            </a:endParaRPr>
          </a:p>
        </p:txBody>
      </p:sp>
      <p:sp>
        <p:nvSpPr>
          <p:cNvPr id="7" name="Title 6">
            <a:extLst>
              <a:ext uri="{FF2B5EF4-FFF2-40B4-BE49-F238E27FC236}">
                <a16:creationId xmlns:a16="http://schemas.microsoft.com/office/drawing/2014/main" id="{9CF57D6B-A25B-FF77-9DC8-83E6117005B3}"/>
              </a:ext>
            </a:extLst>
          </p:cNvPr>
          <p:cNvSpPr>
            <a:spLocks noGrp="1"/>
          </p:cNvSpPr>
          <p:nvPr>
            <p:ph type="title"/>
          </p:nvPr>
        </p:nvSpPr>
        <p:spPr/>
        <p:txBody>
          <a:bodyPr>
            <a:normAutofit/>
          </a:bodyPr>
          <a:lstStyle/>
          <a:p>
            <a:r>
              <a:rPr lang="en-US"/>
              <a:t>Learn &amp; connect</a:t>
            </a:r>
          </a:p>
        </p:txBody>
      </p:sp>
    </p:spTree>
    <p:extLst>
      <p:ext uri="{BB962C8B-B14F-4D97-AF65-F5344CB8AC3E}">
        <p14:creationId xmlns:p14="http://schemas.microsoft.com/office/powerpoint/2010/main" val="17112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F36F6-ABD6-B97D-22C8-7BC1D605E85C}"/>
            </a:ext>
          </a:extLst>
        </p:cNvPr>
        <p:cNvGrpSpPr/>
        <p:nvPr/>
      </p:nvGrpSpPr>
      <p:grpSpPr>
        <a:xfrm>
          <a:off x="0" y="0"/>
          <a:ext cx="0" cy="0"/>
          <a:chOff x="0" y="0"/>
          <a:chExt cx="0" cy="0"/>
        </a:xfrm>
      </p:grpSpPr>
      <p:sp>
        <p:nvSpPr>
          <p:cNvPr id="6" name="Rectangle: Rounded Corners 27">
            <a:extLst>
              <a:ext uri="{FF2B5EF4-FFF2-40B4-BE49-F238E27FC236}">
                <a16:creationId xmlns:a16="http://schemas.microsoft.com/office/drawing/2014/main" id="{9BB460EC-8967-7CA4-D57B-64A279BEBB8B}"/>
              </a:ext>
              <a:ext uri="{C183D7F6-B498-43B3-948B-1728B52AA6E4}">
                <adec:decorative xmlns:adec="http://schemas.microsoft.com/office/drawing/2017/decorative" val="1"/>
              </a:ext>
            </a:extLst>
          </p:cNvPr>
          <p:cNvSpPr/>
          <p:nvPr/>
        </p:nvSpPr>
        <p:spPr bwMode="auto">
          <a:xfrm>
            <a:off x="571499" y="257960"/>
            <a:ext cx="11113681" cy="6397231"/>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2" name="TextBox 1">
            <a:extLst>
              <a:ext uri="{FF2B5EF4-FFF2-40B4-BE49-F238E27FC236}">
                <a16:creationId xmlns:a16="http://schemas.microsoft.com/office/drawing/2014/main" id="{AF103A42-D4A5-34B9-375F-198FFE656F8C}"/>
              </a:ext>
            </a:extLst>
          </p:cNvPr>
          <p:cNvSpPr txBox="1"/>
          <p:nvPr/>
        </p:nvSpPr>
        <p:spPr>
          <a:xfrm>
            <a:off x="998370" y="4648796"/>
            <a:ext cx="5647938" cy="400110"/>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with leaders, coworkers, news and knowledge</a:t>
            </a:r>
            <a:endParaRPr kumimoji="0" lang="en-US" sz="2000" b="0" i="0" u="none" strike="noStrike" kern="1200" cap="none" spc="0" normalizeH="0" baseline="0" noProof="0">
              <a:ln>
                <a:noFill/>
              </a:ln>
              <a:solidFill>
                <a:srgbClr val="000000"/>
              </a:solidFill>
              <a:effectLst/>
              <a:uLnTx/>
              <a:uFillTx/>
              <a:latin typeface="Aptos"/>
              <a:ea typeface="+mn-ea"/>
            </a:endParaRPr>
          </a:p>
        </p:txBody>
      </p:sp>
      <p:sp>
        <p:nvSpPr>
          <p:cNvPr id="3" name="Viva Engage">
            <a:extLst>
              <a:ext uri="{FF2B5EF4-FFF2-40B4-BE49-F238E27FC236}">
                <a16:creationId xmlns:a16="http://schemas.microsoft.com/office/drawing/2014/main" id="{B8F1D73D-3129-44CD-96EA-7819020CF39F}"/>
              </a:ext>
            </a:extLst>
          </p:cNvPr>
          <p:cNvSpPr txBox="1">
            <a:spLocks noGrp="1"/>
          </p:cNvSpPr>
          <p:nvPr>
            <p:ph type="title" idx="4294967295"/>
          </p:nvPr>
        </p:nvSpPr>
        <p:spPr>
          <a:xfrm>
            <a:off x="1688739" y="2747037"/>
            <a:ext cx="4267200" cy="830262"/>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27432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Viva Engage</a:t>
            </a:r>
          </a:p>
        </p:txBody>
      </p:sp>
      <p:pic>
        <p:nvPicPr>
          <p:cNvPr id="4" name="Viva Engage icon" descr="App logo">
            <a:extLst>
              <a:ext uri="{FF2B5EF4-FFF2-40B4-BE49-F238E27FC236}">
                <a16:creationId xmlns:a16="http://schemas.microsoft.com/office/drawing/2014/main" id="{5E00B9A2-0F16-DDE4-F26A-56AE815240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7351" y="1452967"/>
            <a:ext cx="1156629" cy="118554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BC8146C-C562-E3C8-C7EE-1216E23B7AD0}"/>
              </a:ext>
            </a:extLst>
          </p:cNvPr>
          <p:cNvSpPr txBox="1"/>
          <p:nvPr/>
        </p:nvSpPr>
        <p:spPr>
          <a:xfrm>
            <a:off x="868311" y="3614256"/>
            <a:ext cx="5647938" cy="1077218"/>
          </a:xfrm>
          <a:prstGeom prst="rect">
            <a:avLst/>
          </a:prstGeom>
          <a:noFill/>
        </p:spPr>
        <p:txBody>
          <a:bodyPr wrap="square">
            <a:spAutoFit/>
          </a:bodyPr>
          <a:lstStyle>
            <a:defPPr>
              <a:defRPr lang="en-US"/>
            </a:defPPr>
            <a:lvl1pPr marR="0" lvl="0" indent="0" algn="ctr" defTabSz="932472" fontAlgn="base">
              <a:lnSpc>
                <a:spcPct val="100000"/>
              </a:lnSpc>
              <a:spcBef>
                <a:spcPct val="0"/>
              </a:spcBef>
              <a:spcAft>
                <a:spcPct val="0"/>
              </a:spcAft>
              <a:buClrTx/>
              <a:buSzPct val="90000"/>
              <a:buFont typeface="Wingdings" panose="05000000000000000000" pitchFamily="2" charset="2"/>
              <a:buNone/>
              <a:tabLst/>
              <a:defRPr kumimoji="0" sz="2400" b="0" i="0" u="none" strike="noStrike" cap="none" spc="0" normalizeH="0" baseline="0">
                <a:ln>
                  <a:noFill/>
                </a:ln>
                <a:gradFill>
                  <a:gsLst>
                    <a:gs pos="2917">
                      <a:srgbClr val="00A389"/>
                    </a:gs>
                    <a:gs pos="30000">
                      <a:srgbClr val="00A389"/>
                    </a:gs>
                    <a:gs pos="100000">
                      <a:srgbClr val="0078D4"/>
                    </a:gs>
                  </a:gsLst>
                  <a:lin ang="8100000" scaled="1"/>
                </a:gradFill>
                <a:effectLst/>
                <a:uLnTx/>
                <a:uFillTx/>
                <a:latin typeface="Aptos SemiBold"/>
              </a:defRPr>
            </a:lvl1pPr>
          </a:lstStyle>
          <a:p>
            <a:pPr marL="0" marR="0" lvl="0" indent="0" algn="ctr"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3200" b="0" i="0" u="none" strike="noStrike" kern="1200" cap="none" spc="0" normalizeH="0" baseline="0" noProof="0">
                <a:ln>
                  <a:noFill/>
                </a:ln>
                <a:gradFill>
                  <a:gsLst>
                    <a:gs pos="2917">
                      <a:srgbClr val="C03BC4"/>
                    </a:gs>
                    <a:gs pos="30000">
                      <a:srgbClr val="C03BC4"/>
                    </a:gs>
                    <a:gs pos="100000">
                      <a:srgbClr val="0078D4"/>
                    </a:gs>
                  </a:gsLst>
                  <a:lin ang="8100000" scaled="1"/>
                </a:gradFill>
                <a:effectLst/>
                <a:uLnTx/>
                <a:uFillTx/>
                <a:latin typeface="Aptos SemiBold"/>
                <a:ea typeface="+mn-ea"/>
                <a:cs typeface="+mn-cs"/>
              </a:rPr>
              <a:t>Connect people across the organization</a:t>
            </a:r>
          </a:p>
        </p:txBody>
      </p:sp>
      <p:pic>
        <p:nvPicPr>
          <p:cNvPr id="8" name="Graphic 7">
            <a:extLst>
              <a:ext uri="{FF2B5EF4-FFF2-40B4-BE49-F238E27FC236}">
                <a16:creationId xmlns:a16="http://schemas.microsoft.com/office/drawing/2014/main" id="{279F0BBF-9A33-D56D-9FAB-788AB0FC4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3120" y="662299"/>
            <a:ext cx="3422923" cy="5527386"/>
          </a:xfrm>
          <a:prstGeom prst="rect">
            <a:avLst/>
          </a:prstGeom>
        </p:spPr>
      </p:pic>
      <p:pic>
        <p:nvPicPr>
          <p:cNvPr id="10" name="Picture 9">
            <a:extLst>
              <a:ext uri="{FF2B5EF4-FFF2-40B4-BE49-F238E27FC236}">
                <a16:creationId xmlns:a16="http://schemas.microsoft.com/office/drawing/2014/main" id="{AFDD0826-7CEC-15C5-782B-8A1103F2DDD3}"/>
              </a:ext>
            </a:extLst>
          </p:cNvPr>
          <p:cNvPicPr>
            <a:picLocks noChangeAspect="1"/>
          </p:cNvPicPr>
          <p:nvPr/>
        </p:nvPicPr>
        <p:blipFill>
          <a:blip r:embed="rId7"/>
          <a:stretch>
            <a:fillRect/>
          </a:stretch>
        </p:blipFill>
        <p:spPr>
          <a:xfrm>
            <a:off x="12192000" y="660400"/>
            <a:ext cx="3429000" cy="5537200"/>
          </a:xfrm>
          <a:prstGeom prst="rect">
            <a:avLst/>
          </a:prstGeom>
        </p:spPr>
      </p:pic>
      <p:pic>
        <p:nvPicPr>
          <p:cNvPr id="11" name="Picture 10">
            <a:extLst>
              <a:ext uri="{FF2B5EF4-FFF2-40B4-BE49-F238E27FC236}">
                <a16:creationId xmlns:a16="http://schemas.microsoft.com/office/drawing/2014/main" id="{9B5AF7E7-AF0F-EF93-CE71-58C156D079C0}"/>
              </a:ext>
            </a:extLst>
          </p:cNvPr>
          <p:cNvPicPr>
            <a:picLocks noChangeAspect="1"/>
          </p:cNvPicPr>
          <p:nvPr/>
        </p:nvPicPr>
        <p:blipFill>
          <a:blip r:embed="rId8"/>
          <a:stretch>
            <a:fillRect/>
          </a:stretch>
        </p:blipFill>
        <p:spPr>
          <a:xfrm>
            <a:off x="15716933" y="660400"/>
            <a:ext cx="3441700" cy="5537200"/>
          </a:xfrm>
          <a:prstGeom prst="rect">
            <a:avLst/>
          </a:prstGeom>
        </p:spPr>
      </p:pic>
      <p:pic>
        <p:nvPicPr>
          <p:cNvPr id="12" name="Picture 11">
            <a:extLst>
              <a:ext uri="{FF2B5EF4-FFF2-40B4-BE49-F238E27FC236}">
                <a16:creationId xmlns:a16="http://schemas.microsoft.com/office/drawing/2014/main" id="{7E6A7B8C-6474-905A-2157-6B38694B7AA0}"/>
              </a:ext>
            </a:extLst>
          </p:cNvPr>
          <p:cNvPicPr>
            <a:picLocks noChangeAspect="1"/>
          </p:cNvPicPr>
          <p:nvPr/>
        </p:nvPicPr>
        <p:blipFill>
          <a:blip r:embed="rId9"/>
          <a:stretch>
            <a:fillRect/>
          </a:stretch>
        </p:blipFill>
        <p:spPr>
          <a:xfrm>
            <a:off x="19254566" y="660400"/>
            <a:ext cx="3441700" cy="5537200"/>
          </a:xfrm>
          <a:prstGeom prst="rect">
            <a:avLst/>
          </a:prstGeom>
        </p:spPr>
      </p:pic>
    </p:spTree>
    <p:extLst>
      <p:ext uri="{BB962C8B-B14F-4D97-AF65-F5344CB8AC3E}">
        <p14:creationId xmlns:p14="http://schemas.microsoft.com/office/powerpoint/2010/main" val="19627709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2B0F-07F1-A070-C666-91E3B78189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72F128-B257-673C-0F82-D5065971A05B}"/>
              </a:ext>
            </a:extLst>
          </p:cNvPr>
          <p:cNvSpPr>
            <a:spLocks noGrp="1"/>
          </p:cNvSpPr>
          <p:nvPr>
            <p:ph type="title" idx="4294967295"/>
          </p:nvPr>
        </p:nvSpPr>
        <p:spPr>
          <a:xfrm>
            <a:off x="583159" y="-1061767"/>
            <a:ext cx="11025680" cy="1072072"/>
          </a:xfrm>
        </p:spPr>
        <p:txBody>
          <a:bodyPr vert="horz" lIns="91440" tIns="45720" rIns="91440" bIns="45720" rtlCol="0" anchor="b">
            <a:normAutofit/>
          </a:bodyPr>
          <a:lstStyle/>
          <a:p>
            <a:r>
              <a:rPr lang="en-US"/>
              <a:t>Viva Engage Use Cases</a:t>
            </a:r>
          </a:p>
        </p:txBody>
      </p:sp>
      <p:pic>
        <p:nvPicPr>
          <p:cNvPr id="4" name="Graphic 3">
            <a:extLst>
              <a:ext uri="{FF2B5EF4-FFF2-40B4-BE49-F238E27FC236}">
                <a16:creationId xmlns:a16="http://schemas.microsoft.com/office/drawing/2014/main" id="{A17DC289-5D0E-9492-9073-17791F878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2" y="662299"/>
            <a:ext cx="3422923" cy="5527386"/>
          </a:xfrm>
          <a:prstGeom prst="rect">
            <a:avLst/>
          </a:prstGeom>
        </p:spPr>
      </p:pic>
      <p:pic>
        <p:nvPicPr>
          <p:cNvPr id="10" name="Picture 9">
            <a:extLst>
              <a:ext uri="{FF2B5EF4-FFF2-40B4-BE49-F238E27FC236}">
                <a16:creationId xmlns:a16="http://schemas.microsoft.com/office/drawing/2014/main" id="{641974D3-84C0-7726-AA76-8B2774A3428F}"/>
              </a:ext>
            </a:extLst>
          </p:cNvPr>
          <p:cNvPicPr>
            <a:picLocks noChangeAspect="1"/>
          </p:cNvPicPr>
          <p:nvPr/>
        </p:nvPicPr>
        <p:blipFill>
          <a:blip r:embed="rId5"/>
          <a:stretch>
            <a:fillRect/>
          </a:stretch>
        </p:blipFill>
        <p:spPr>
          <a:xfrm>
            <a:off x="3612385" y="660400"/>
            <a:ext cx="3429000" cy="5537200"/>
          </a:xfrm>
          <a:prstGeom prst="rect">
            <a:avLst/>
          </a:prstGeom>
        </p:spPr>
      </p:pic>
      <p:pic>
        <p:nvPicPr>
          <p:cNvPr id="17" name="Picture 16">
            <a:extLst>
              <a:ext uri="{FF2B5EF4-FFF2-40B4-BE49-F238E27FC236}">
                <a16:creationId xmlns:a16="http://schemas.microsoft.com/office/drawing/2014/main" id="{06638131-0366-56A6-5C27-D2D3EF9ADAD6}"/>
              </a:ext>
            </a:extLst>
          </p:cNvPr>
          <p:cNvPicPr>
            <a:picLocks noChangeAspect="1"/>
          </p:cNvPicPr>
          <p:nvPr/>
        </p:nvPicPr>
        <p:blipFill>
          <a:blip r:embed="rId6"/>
          <a:stretch>
            <a:fillRect/>
          </a:stretch>
        </p:blipFill>
        <p:spPr>
          <a:xfrm>
            <a:off x="7137318" y="660400"/>
            <a:ext cx="3441700" cy="5537200"/>
          </a:xfrm>
          <a:prstGeom prst="rect">
            <a:avLst/>
          </a:prstGeom>
        </p:spPr>
      </p:pic>
      <p:pic>
        <p:nvPicPr>
          <p:cNvPr id="25" name="Picture 24">
            <a:extLst>
              <a:ext uri="{FF2B5EF4-FFF2-40B4-BE49-F238E27FC236}">
                <a16:creationId xmlns:a16="http://schemas.microsoft.com/office/drawing/2014/main" id="{63A2149E-5E64-326C-C500-178BE51B7289}"/>
              </a:ext>
            </a:extLst>
          </p:cNvPr>
          <p:cNvPicPr>
            <a:picLocks noChangeAspect="1"/>
          </p:cNvPicPr>
          <p:nvPr/>
        </p:nvPicPr>
        <p:blipFill>
          <a:blip r:embed="rId7"/>
          <a:stretch>
            <a:fillRect/>
          </a:stretch>
        </p:blipFill>
        <p:spPr>
          <a:xfrm>
            <a:off x="10674951" y="660400"/>
            <a:ext cx="3441700" cy="5537200"/>
          </a:xfrm>
          <a:prstGeom prst="rect">
            <a:avLst/>
          </a:prstGeom>
        </p:spPr>
      </p:pic>
    </p:spTree>
    <p:extLst>
      <p:ext uri="{BB962C8B-B14F-4D97-AF65-F5344CB8AC3E}">
        <p14:creationId xmlns:p14="http://schemas.microsoft.com/office/powerpoint/2010/main" val="289811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CD9A-6E95-5147-1568-89D7062CB6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E539E0-D039-DEBC-6FCA-4152A832050F}"/>
              </a:ext>
            </a:extLst>
          </p:cNvPr>
          <p:cNvSpPr>
            <a:spLocks noGrp="1"/>
          </p:cNvSpPr>
          <p:nvPr>
            <p:ph type="title" idx="4294967295"/>
          </p:nvPr>
        </p:nvSpPr>
        <p:spPr>
          <a:xfrm>
            <a:off x="583159" y="-1061767"/>
            <a:ext cx="11025680" cy="1072072"/>
          </a:xfrm>
        </p:spPr>
        <p:txBody>
          <a:bodyPr vert="horz" lIns="91440" tIns="45720" rIns="91440" bIns="45720" rtlCol="0" anchor="b">
            <a:normAutofit/>
          </a:bodyPr>
          <a:lstStyle/>
          <a:p>
            <a:r>
              <a:rPr lang="en-US"/>
              <a:t>Viva Engage Use Cases</a:t>
            </a:r>
          </a:p>
        </p:txBody>
      </p:sp>
      <p:pic>
        <p:nvPicPr>
          <p:cNvPr id="4" name="Graphic 3">
            <a:extLst>
              <a:ext uri="{FF2B5EF4-FFF2-40B4-BE49-F238E27FC236}">
                <a16:creationId xmlns:a16="http://schemas.microsoft.com/office/drawing/2014/main" id="{F959032F-B197-F30F-B7BB-B70B65463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9110" y="662299"/>
            <a:ext cx="3422923" cy="5527386"/>
          </a:xfrm>
          <a:prstGeom prst="rect">
            <a:avLst/>
          </a:prstGeom>
        </p:spPr>
      </p:pic>
      <p:pic>
        <p:nvPicPr>
          <p:cNvPr id="10" name="Picture 9">
            <a:extLst>
              <a:ext uri="{FF2B5EF4-FFF2-40B4-BE49-F238E27FC236}">
                <a16:creationId xmlns:a16="http://schemas.microsoft.com/office/drawing/2014/main" id="{C5A285C4-0EE5-E3E5-D636-5DABE537EAB7}"/>
              </a:ext>
            </a:extLst>
          </p:cNvPr>
          <p:cNvPicPr>
            <a:picLocks noChangeAspect="1"/>
          </p:cNvPicPr>
          <p:nvPr/>
        </p:nvPicPr>
        <p:blipFill>
          <a:blip r:embed="rId5"/>
          <a:stretch>
            <a:fillRect/>
          </a:stretch>
        </p:blipFill>
        <p:spPr>
          <a:xfrm>
            <a:off x="898213" y="660400"/>
            <a:ext cx="3429000" cy="5537200"/>
          </a:xfrm>
          <a:prstGeom prst="rect">
            <a:avLst/>
          </a:prstGeom>
        </p:spPr>
      </p:pic>
      <p:pic>
        <p:nvPicPr>
          <p:cNvPr id="17" name="Picture 16">
            <a:extLst>
              <a:ext uri="{FF2B5EF4-FFF2-40B4-BE49-F238E27FC236}">
                <a16:creationId xmlns:a16="http://schemas.microsoft.com/office/drawing/2014/main" id="{AC6DB9CE-BC6F-4314-896C-57986CF6F61B}"/>
              </a:ext>
            </a:extLst>
          </p:cNvPr>
          <p:cNvPicPr>
            <a:picLocks noChangeAspect="1"/>
          </p:cNvPicPr>
          <p:nvPr/>
        </p:nvPicPr>
        <p:blipFill>
          <a:blip r:embed="rId6"/>
          <a:stretch>
            <a:fillRect/>
          </a:stretch>
        </p:blipFill>
        <p:spPr>
          <a:xfrm>
            <a:off x="4423146" y="660400"/>
            <a:ext cx="3441700" cy="5537200"/>
          </a:xfrm>
          <a:prstGeom prst="rect">
            <a:avLst/>
          </a:prstGeom>
        </p:spPr>
      </p:pic>
      <p:pic>
        <p:nvPicPr>
          <p:cNvPr id="25" name="Picture 24">
            <a:extLst>
              <a:ext uri="{FF2B5EF4-FFF2-40B4-BE49-F238E27FC236}">
                <a16:creationId xmlns:a16="http://schemas.microsoft.com/office/drawing/2014/main" id="{50854599-789E-A033-DD0C-D2938DECD0D8}"/>
              </a:ext>
            </a:extLst>
          </p:cNvPr>
          <p:cNvPicPr>
            <a:picLocks noChangeAspect="1"/>
          </p:cNvPicPr>
          <p:nvPr/>
        </p:nvPicPr>
        <p:blipFill>
          <a:blip r:embed="rId7"/>
          <a:stretch>
            <a:fillRect/>
          </a:stretch>
        </p:blipFill>
        <p:spPr>
          <a:xfrm>
            <a:off x="7960779" y="660400"/>
            <a:ext cx="3441700" cy="5537200"/>
          </a:xfrm>
          <a:prstGeom prst="rect">
            <a:avLst/>
          </a:prstGeom>
        </p:spPr>
      </p:pic>
    </p:spTree>
    <p:extLst>
      <p:ext uri="{BB962C8B-B14F-4D97-AF65-F5344CB8AC3E}">
        <p14:creationId xmlns:p14="http://schemas.microsoft.com/office/powerpoint/2010/main" val="266028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A9B41-1441-E3E0-05E0-48C6F65C58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E0C657-5F5C-F2E7-A901-77714A3A0E59}"/>
              </a:ext>
            </a:extLst>
          </p:cNvPr>
          <p:cNvSpPr>
            <a:spLocks noGrp="1"/>
          </p:cNvSpPr>
          <p:nvPr>
            <p:ph type="title" idx="4294967295"/>
          </p:nvPr>
        </p:nvSpPr>
        <p:spPr>
          <a:xfrm>
            <a:off x="583159" y="-1061767"/>
            <a:ext cx="11025680" cy="1072072"/>
          </a:xfrm>
        </p:spPr>
        <p:txBody>
          <a:bodyPr vert="horz" lIns="91440" tIns="45720" rIns="91440" bIns="45720" rtlCol="0" anchor="b">
            <a:normAutofit/>
          </a:bodyPr>
          <a:lstStyle/>
          <a:p>
            <a:r>
              <a:rPr lang="en-US"/>
              <a:t>Viva Engage Use Cases</a:t>
            </a:r>
          </a:p>
        </p:txBody>
      </p:sp>
      <p:pic>
        <p:nvPicPr>
          <p:cNvPr id="4" name="Graphic 3">
            <a:extLst>
              <a:ext uri="{FF2B5EF4-FFF2-40B4-BE49-F238E27FC236}">
                <a16:creationId xmlns:a16="http://schemas.microsoft.com/office/drawing/2014/main" id="{FAC7137B-0267-32D6-9CA4-DD01929B0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715" y="305810"/>
            <a:ext cx="1602064" cy="2587036"/>
          </a:xfrm>
          <a:prstGeom prst="rect">
            <a:avLst/>
          </a:prstGeom>
        </p:spPr>
      </p:pic>
      <p:pic>
        <p:nvPicPr>
          <p:cNvPr id="10" name="Picture 9">
            <a:extLst>
              <a:ext uri="{FF2B5EF4-FFF2-40B4-BE49-F238E27FC236}">
                <a16:creationId xmlns:a16="http://schemas.microsoft.com/office/drawing/2014/main" id="{DA906E59-5868-684D-6830-3259EB289CE5}"/>
              </a:ext>
            </a:extLst>
          </p:cNvPr>
          <p:cNvPicPr>
            <a:picLocks noChangeAspect="1"/>
          </p:cNvPicPr>
          <p:nvPr/>
        </p:nvPicPr>
        <p:blipFill>
          <a:blip r:embed="rId5"/>
          <a:stretch>
            <a:fillRect/>
          </a:stretch>
        </p:blipFill>
        <p:spPr>
          <a:xfrm>
            <a:off x="9993337" y="305810"/>
            <a:ext cx="1563948" cy="2525486"/>
          </a:xfrm>
          <a:prstGeom prst="rect">
            <a:avLst/>
          </a:prstGeom>
        </p:spPr>
      </p:pic>
      <p:pic>
        <p:nvPicPr>
          <p:cNvPr id="17" name="Picture 16">
            <a:extLst>
              <a:ext uri="{FF2B5EF4-FFF2-40B4-BE49-F238E27FC236}">
                <a16:creationId xmlns:a16="http://schemas.microsoft.com/office/drawing/2014/main" id="{251EED78-7DAE-CBD5-4D21-A1A85B50B6C0}"/>
              </a:ext>
            </a:extLst>
          </p:cNvPr>
          <p:cNvPicPr>
            <a:picLocks noChangeAspect="1"/>
          </p:cNvPicPr>
          <p:nvPr/>
        </p:nvPicPr>
        <p:blipFill>
          <a:blip r:embed="rId6"/>
          <a:stretch>
            <a:fillRect/>
          </a:stretch>
        </p:blipFill>
        <p:spPr>
          <a:xfrm>
            <a:off x="9946431" y="3960560"/>
            <a:ext cx="1610852" cy="2591630"/>
          </a:xfrm>
          <a:prstGeom prst="rect">
            <a:avLst/>
          </a:prstGeom>
        </p:spPr>
      </p:pic>
      <p:pic>
        <p:nvPicPr>
          <p:cNvPr id="25" name="Picture 24">
            <a:extLst>
              <a:ext uri="{FF2B5EF4-FFF2-40B4-BE49-F238E27FC236}">
                <a16:creationId xmlns:a16="http://schemas.microsoft.com/office/drawing/2014/main" id="{A3F04EDD-EF08-7249-208F-EF0D3CDF1B6A}"/>
              </a:ext>
            </a:extLst>
          </p:cNvPr>
          <p:cNvPicPr>
            <a:picLocks noChangeAspect="1"/>
          </p:cNvPicPr>
          <p:nvPr/>
        </p:nvPicPr>
        <p:blipFill>
          <a:blip r:embed="rId7"/>
          <a:stretch>
            <a:fillRect/>
          </a:stretch>
        </p:blipFill>
        <p:spPr>
          <a:xfrm>
            <a:off x="634715" y="3965155"/>
            <a:ext cx="1610852" cy="2591630"/>
          </a:xfrm>
          <a:prstGeom prst="rect">
            <a:avLst/>
          </a:prstGeom>
        </p:spPr>
      </p:pic>
      <p:grpSp>
        <p:nvGrpSpPr>
          <p:cNvPr id="7" name="Group 6">
            <a:extLst>
              <a:ext uri="{FF2B5EF4-FFF2-40B4-BE49-F238E27FC236}">
                <a16:creationId xmlns:a16="http://schemas.microsoft.com/office/drawing/2014/main" id="{239E4EC1-C20B-3AF4-726B-B4AD8F72EFCF}"/>
              </a:ext>
            </a:extLst>
          </p:cNvPr>
          <p:cNvGrpSpPr/>
          <p:nvPr/>
        </p:nvGrpSpPr>
        <p:grpSpPr>
          <a:xfrm>
            <a:off x="2664175" y="559305"/>
            <a:ext cx="6863645" cy="5739390"/>
            <a:chOff x="2664175" y="812801"/>
            <a:chExt cx="6863645" cy="5739390"/>
          </a:xfrm>
        </p:grpSpPr>
        <p:sp>
          <p:nvSpPr>
            <p:cNvPr id="5" name="TextBox 4">
              <a:extLst>
                <a:ext uri="{FF2B5EF4-FFF2-40B4-BE49-F238E27FC236}">
                  <a16:creationId xmlns:a16="http://schemas.microsoft.com/office/drawing/2014/main" id="{317761FB-F258-A37F-E363-540D28E2E4F5}"/>
                </a:ext>
                <a:ext uri="{C183D7F6-B498-43B3-948B-1728B52AA6E4}">
                  <adec:decorative xmlns:adec="http://schemas.microsoft.com/office/drawing/2017/decorative" val="1"/>
                </a:ext>
              </a:extLst>
            </p:cNvPr>
            <p:cNvSpPr txBox="1"/>
            <p:nvPr/>
          </p:nvSpPr>
          <p:spPr>
            <a:xfrm>
              <a:off x="2664175" y="812801"/>
              <a:ext cx="6863645" cy="5739390"/>
            </a:xfrm>
            <a:prstGeom prst="rect">
              <a:avLst/>
            </a:prstGeom>
            <a:gradFill flip="none" rotWithShape="1">
              <a:gsLst>
                <a:gs pos="80000">
                  <a:srgbClr val="0A6BBA"/>
                </a:gs>
                <a:gs pos="20000">
                  <a:srgbClr val="AC35AF"/>
                </a:gs>
              </a:gsLst>
              <a:path path="circle">
                <a:fillToRect l="50000" t="50000" r="50000" b="50000"/>
              </a:path>
              <a:tileRect/>
            </a:gradFill>
          </p:spPr>
          <p:txBody>
            <a:bodyPr wrap="square" lIns="65280" tIns="65280" rIns="65280" bIns="548640" rtlCol="0" anchor="b" anchorCtr="0">
              <a:noAutofit/>
            </a:bodyPr>
            <a:lstStyle>
              <a:defPPr>
                <a:defRPr lang="en-US"/>
              </a:defPPr>
              <a:lvl1pPr algn="ctr" defTabSz="717626">
                <a:spcBef>
                  <a:spcPts val="996"/>
                </a:spcBef>
                <a:defRPr sz="1200">
                  <a:gradFill>
                    <a:gsLst>
                      <a:gs pos="95105">
                        <a:srgbClr val="FFFFFF"/>
                      </a:gs>
                      <a:gs pos="80000">
                        <a:srgbClr val="FFFFFF"/>
                      </a:gs>
                    </a:gsLst>
                    <a:path path="circle">
                      <a:fillToRect l="100000" t="100000"/>
                    </a:path>
                  </a:gradFill>
                  <a:latin typeface="Segoe UI Variable Display Semib" pitchFamily="2" charset="0"/>
                </a:defRPr>
              </a:lvl1pPr>
            </a:lstStyle>
            <a:p>
              <a:r>
                <a:rPr lang="en-US" sz="2800" dirty="0"/>
                <a:t>Empower leaders and communicators to reach, engage and listen at scale</a:t>
              </a:r>
            </a:p>
          </p:txBody>
        </p:sp>
        <p:pic>
          <p:nvPicPr>
            <p:cNvPr id="2" name="Picture 1" descr="A group of people sitting in chairs&#10;&#10;Description automatically generated">
              <a:extLst>
                <a:ext uri="{FF2B5EF4-FFF2-40B4-BE49-F238E27FC236}">
                  <a16:creationId xmlns:a16="http://schemas.microsoft.com/office/drawing/2014/main" id="{13321CE0-C89D-6496-345D-3D5B3BC3098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30286" y="1020555"/>
              <a:ext cx="6531426" cy="3673926"/>
            </a:xfrm>
            <a:prstGeom prst="rect">
              <a:avLst/>
            </a:prstGeom>
          </p:spPr>
        </p:pic>
      </p:grpSp>
    </p:spTree>
    <p:extLst>
      <p:ext uri="{BB962C8B-B14F-4D97-AF65-F5344CB8AC3E}">
        <p14:creationId xmlns:p14="http://schemas.microsoft.com/office/powerpoint/2010/main" val="1444314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Viva Engage">
  <a:themeElements>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Viva Engage Aptos">
      <a:majorFont>
        <a:latin typeface="Aptos SemiBold"/>
        <a:ea typeface=""/>
        <a:cs typeface=""/>
      </a:majorFont>
      <a:minorFont>
        <a:latin typeface="Apto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esentation1" id="{3BCA88E3-DF7E-9E46-BC05-7D3AC26A58C8}" vid="{88338243-E6A4-8E4F-AE6D-A2677D1606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1.xml><?xml version="1.0" encoding="utf-8"?>
<a:themeOverride xmlns:a="http://schemas.openxmlformats.org/drawingml/2006/main">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2.xml><?xml version="1.0" encoding="utf-8"?>
<a:themeOverride xmlns:a="http://schemas.openxmlformats.org/drawingml/2006/main">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Props1.xml><?xml version="1.0" encoding="utf-8"?>
<ds:datastoreItem xmlns:ds="http://schemas.openxmlformats.org/officeDocument/2006/customXml" ds:itemID="{80B32166-058C-4F18-9F8C-E286910E6324}">
  <ds:schemaRefs>
    <ds:schemaRef ds:uri="0c00efa8-99df-4343-9c36-3998544861d9"/>
    <ds:schemaRef ds:uri="bf2380a9-f059-4440-9b0c-00bda5ce37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http://schemas.microsoft.com/sharepoint/v3"/>
    <ds:schemaRef ds:uri="http://schemas.microsoft.com/office/2006/documentManagement/types"/>
    <ds:schemaRef ds:uri="0c00efa8-99df-4343-9c36-3998544861d9"/>
    <ds:schemaRef ds:uri="http://www.w3.org/XML/1998/namespace"/>
    <ds:schemaRef ds:uri="http://schemas.microsoft.com/office/infopath/2007/PartnerControls"/>
    <ds:schemaRef ds:uri="http://purl.org/dc/dcmitype/"/>
    <ds:schemaRef ds:uri="http://purl.org/dc/elements/1.1/"/>
    <ds:schemaRef ds:uri="http://schemas.openxmlformats.org/package/2006/metadata/core-properties"/>
    <ds:schemaRef ds:uri="bf2380a9-f059-4440-9b0c-00bda5ce37de"/>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3842</Words>
  <Application>Microsoft Office PowerPoint</Application>
  <PresentationFormat>Widescreen</PresentationFormat>
  <Paragraphs>662</Paragraphs>
  <Slides>61</Slides>
  <Notes>27</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Segoe Sans</vt:lpstr>
      <vt:lpstr>Segoe UI Variable Static Displa</vt:lpstr>
      <vt:lpstr>Aptos</vt:lpstr>
      <vt:lpstr>Aptos ExtraBold</vt:lpstr>
      <vt:lpstr>Aptos SemiBold</vt:lpstr>
      <vt:lpstr>Arial</vt:lpstr>
      <vt:lpstr>Calibri</vt:lpstr>
      <vt:lpstr>Segoe Sans Display</vt:lpstr>
      <vt:lpstr>Segoe Sans Text</vt:lpstr>
      <vt:lpstr>Segoe UI</vt:lpstr>
      <vt:lpstr>Segoe UI Light</vt:lpstr>
      <vt:lpstr>Segoe UI Semibold</vt:lpstr>
      <vt:lpstr>Segoe UI Semilight</vt:lpstr>
      <vt:lpstr>Segoe UI Variable Display Semib</vt:lpstr>
      <vt:lpstr>Wingdings</vt:lpstr>
      <vt:lpstr>Office Theme</vt:lpstr>
      <vt:lpstr>Viva Engage</vt:lpstr>
      <vt:lpstr>PowerPoint Presentation</vt:lpstr>
      <vt:lpstr>Monday Masterclass Your guide to the Engage essentials</vt:lpstr>
      <vt:lpstr>Hosting  Company-Wide, Divisional &amp; Community  Meetings and Events</vt:lpstr>
      <vt:lpstr>PowerPoint Presentation</vt:lpstr>
      <vt:lpstr>What is the role of events in scaled communications? And why should I host events in Engage?</vt:lpstr>
      <vt:lpstr>Viva Engage</vt:lpstr>
      <vt:lpstr>Viva Engage Use Cases</vt:lpstr>
      <vt:lpstr>Viva Engage Use Cases</vt:lpstr>
      <vt:lpstr>Viva Engage Use Cases</vt:lpstr>
      <vt:lpstr>Agenda</vt:lpstr>
      <vt:lpstr>Examples of Large-Scale Events</vt:lpstr>
      <vt:lpstr>Spark engagement  |  Scale vision  |  Clarify objectives</vt:lpstr>
      <vt:lpstr>Two-way dialogue builds trust</vt:lpstr>
      <vt:lpstr>PowerPoint Presentation</vt:lpstr>
      <vt:lpstr>Leaders with high trust scores lean into two-way dialogue</vt:lpstr>
      <vt:lpstr>Listen and respond to employee questions</vt:lpstr>
      <vt:lpstr>Comms | AMA best practices</vt:lpstr>
      <vt:lpstr>Events in Microsoft 365</vt:lpstr>
      <vt:lpstr>Internal events</vt:lpstr>
      <vt:lpstr>Internal events</vt:lpstr>
      <vt:lpstr>PowerPoint Presentation</vt:lpstr>
      <vt:lpstr>PowerPoint Presentation</vt:lpstr>
      <vt:lpstr>PowerPoint Presentation</vt:lpstr>
      <vt:lpstr>PowerPoint Presentation</vt:lpstr>
      <vt:lpstr>Internal events</vt:lpstr>
      <vt:lpstr>Internal events</vt:lpstr>
      <vt:lpstr>Internal events</vt:lpstr>
      <vt:lpstr>Internal events</vt:lpstr>
      <vt:lpstr>PowerPoint Presentation</vt:lpstr>
      <vt:lpstr>Internal events</vt:lpstr>
      <vt:lpstr>Internal events</vt:lpstr>
      <vt:lpstr>Internal events</vt:lpstr>
      <vt:lpstr>Events in Engage</vt:lpstr>
      <vt:lpstr>Events options today</vt:lpstr>
      <vt:lpstr>Events options tomorrow</vt:lpstr>
      <vt:lpstr>Demos</vt:lpstr>
      <vt:lpstr>What’s Next</vt:lpstr>
      <vt:lpstr>What’s next</vt:lpstr>
      <vt:lpstr>Event roles before, during and after an event</vt:lpstr>
      <vt:lpstr>PowerPoint Presentation</vt:lpstr>
      <vt:lpstr>PowerPoint Presentation</vt:lpstr>
      <vt:lpstr>Event Discovery</vt:lpstr>
      <vt:lpstr>Event notifications</vt:lpstr>
      <vt:lpstr>Event knowledge in Copilot</vt:lpstr>
      <vt:lpstr>Event knowledge in Copilot</vt:lpstr>
      <vt:lpstr>AI and agents</vt:lpstr>
      <vt:lpstr>Roadmap</vt:lpstr>
      <vt:lpstr>Events in Engage</vt:lpstr>
      <vt:lpstr>PowerPoint Presentation</vt:lpstr>
      <vt:lpstr>Questions! </vt:lpstr>
      <vt:lpstr>Virtual Events Playbook</vt:lpstr>
      <vt:lpstr>PowerPoint Presentation</vt:lpstr>
      <vt:lpstr>PowerPoint Presentation</vt:lpstr>
      <vt:lpstr>https://aka.ms/VivaEngage/JoinUs</vt:lpstr>
      <vt:lpstr>PowerPoint Presentation</vt:lpstr>
      <vt:lpstr>Monday Masterclass Your guide to the Engage essentials</vt:lpstr>
      <vt:lpstr>Expertise and tools for your journey</vt:lpstr>
      <vt:lpstr>News &amp; community content</vt:lpstr>
      <vt:lpstr>Learn &amp; connect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3</cp:revision>
  <cp:lastPrinted>2025-05-07T22:59:04Z</cp:lastPrinted>
  <dcterms:created xsi:type="dcterms:W3CDTF">2025-04-08T16:47:37Z</dcterms:created>
  <dcterms:modified xsi:type="dcterms:W3CDTF">2025-05-12T16:37:12Z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