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34"/>
  </p:notesMasterIdLst>
  <p:sldIdLst>
    <p:sldId id="256" r:id="rId6"/>
    <p:sldId id="267" r:id="rId7"/>
    <p:sldId id="567" r:id="rId8"/>
    <p:sldId id="2147482556" r:id="rId9"/>
    <p:sldId id="259" r:id="rId10"/>
    <p:sldId id="2147482585" r:id="rId11"/>
    <p:sldId id="2147482587" r:id="rId12"/>
    <p:sldId id="2147482594" r:id="rId13"/>
    <p:sldId id="2147482593" r:id="rId14"/>
    <p:sldId id="2147482595" r:id="rId15"/>
    <p:sldId id="2147482607" r:id="rId16"/>
    <p:sldId id="2147482573" r:id="rId17"/>
    <p:sldId id="2147482586" r:id="rId18"/>
    <p:sldId id="2147482608" r:id="rId19"/>
    <p:sldId id="2147482591" r:id="rId20"/>
    <p:sldId id="2147482603" r:id="rId21"/>
    <p:sldId id="2147482609" r:id="rId22"/>
    <p:sldId id="2147482599" r:id="rId23"/>
    <p:sldId id="2147482597" r:id="rId24"/>
    <p:sldId id="2147482610" r:id="rId25"/>
    <p:sldId id="2147482601" r:id="rId26"/>
    <p:sldId id="2147482611" r:id="rId27"/>
    <p:sldId id="2147482605" r:id="rId28"/>
    <p:sldId id="2147482606" r:id="rId29"/>
    <p:sldId id="2147482612" r:id="rId30"/>
    <p:sldId id="2147480288" r:id="rId31"/>
    <p:sldId id="566" r:id="rId32"/>
    <p:sldId id="26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B87DE"/>
    <a:srgbClr val="091F2C"/>
    <a:srgbClr val="D962FA"/>
    <a:srgbClr val="F69991"/>
    <a:srgbClr val="E77DC6"/>
    <a:srgbClr val="08609C"/>
    <a:srgbClr val="2DB6FF"/>
    <a:srgbClr val="2CB6FF"/>
    <a:srgbClr val="23A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47907C-29EF-15D3-3818-45E8BEA40EA2}" v="78" dt="2025-05-06T05:14:50.738"/>
    <p1510:client id="{6C304458-FC2D-4CD0-B4D2-6CD1FFF3FB98}" v="534" dt="2025-05-06T22:57:01.2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87673" autoAdjust="0"/>
  </p:normalViewPr>
  <p:slideViewPr>
    <p:cSldViewPr snapToGrid="0">
      <p:cViewPr varScale="1">
        <p:scale>
          <a:sx n="89" d="100"/>
          <a:sy n="89" d="100"/>
        </p:scale>
        <p:origin x="13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4D4F18-1F8A-4FBD-9137-A59DC5A3C98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B2507E4B-344F-4943-8FD9-40EC0835937F}">
      <dgm:prSet/>
      <dgm:spPr/>
      <dgm:t>
        <a:bodyPr/>
        <a:lstStyle/>
        <a:p>
          <a:r>
            <a:rPr lang="en-US" dirty="0"/>
            <a:t>Business unit request</a:t>
          </a:r>
        </a:p>
      </dgm:t>
      <dgm:extLst>
        <a:ext uri="{E40237B7-FDA0-4F09-8148-C483321AD2D9}">
          <dgm14:cNvPr xmlns:dgm14="http://schemas.microsoft.com/office/drawing/2010/diagram" id="0" name="" descr="A diagram listing the top admin scenarios:&#10;Business unit request, Marketplace for users, Streamline user workflows, Internal tooling through apps, Drive usage &amp; awareness, Company purchased licenses, Employee onboarding, Subsidiaries, guests, external users, Multiple apps in bulk, Usage &amp; business reporting&#10;What else?"/>
        </a:ext>
      </dgm:extLst>
    </dgm:pt>
    <dgm:pt modelId="{7727CA67-8FD0-4B2D-86A3-29C27D73C5D3}" type="parTrans" cxnId="{7A6C790B-1CFC-4889-9979-B436550F1DEF}">
      <dgm:prSet/>
      <dgm:spPr/>
      <dgm:t>
        <a:bodyPr/>
        <a:lstStyle/>
        <a:p>
          <a:endParaRPr lang="en-US"/>
        </a:p>
      </dgm:t>
    </dgm:pt>
    <dgm:pt modelId="{689526C9-AD15-4522-9362-115D6045C1AA}" type="sibTrans" cxnId="{7A6C790B-1CFC-4889-9979-B436550F1DEF}">
      <dgm:prSet/>
      <dgm:spPr/>
      <dgm:t>
        <a:bodyPr/>
        <a:lstStyle/>
        <a:p>
          <a:endParaRPr lang="en-US"/>
        </a:p>
      </dgm:t>
    </dgm:pt>
    <dgm:pt modelId="{863D2CF3-9748-4DE9-A5A0-D49F455456D6}">
      <dgm:prSet/>
      <dgm:spPr/>
      <dgm:t>
        <a:bodyPr/>
        <a:lstStyle/>
        <a:p>
          <a:r>
            <a:rPr lang="en-US" dirty="0"/>
            <a:t>Marketplace for users</a:t>
          </a:r>
        </a:p>
      </dgm:t>
      <dgm:extLst>
        <a:ext uri="{E40237B7-FDA0-4F09-8148-C483321AD2D9}">
          <dgm14:cNvPr xmlns:dgm14="http://schemas.microsoft.com/office/drawing/2010/diagram" id="0" name="" descr="A diagram listing the top admin scenarios:&#10;Business unit request, Marketplace for users, Streamline user workflows, Internal tooling through apps, Drive usage &amp; awareness, Company purchased licenses, Employee onboarding, Subsidiaries, guests, external users, Multiple apps in bulk, Usage &amp; business reporting&#10;What else?"/>
        </a:ext>
      </dgm:extLst>
    </dgm:pt>
    <dgm:pt modelId="{C91691B2-A25E-41D8-9DBF-522F6DD0F9D4}" type="parTrans" cxnId="{044FEE48-C877-4809-92B3-C74FAB10C453}">
      <dgm:prSet/>
      <dgm:spPr/>
      <dgm:t>
        <a:bodyPr/>
        <a:lstStyle/>
        <a:p>
          <a:endParaRPr lang="en-US"/>
        </a:p>
      </dgm:t>
    </dgm:pt>
    <dgm:pt modelId="{910846D3-86FF-4573-9AC7-0F0D9CAE3515}" type="sibTrans" cxnId="{044FEE48-C877-4809-92B3-C74FAB10C453}">
      <dgm:prSet/>
      <dgm:spPr/>
      <dgm:t>
        <a:bodyPr/>
        <a:lstStyle/>
        <a:p>
          <a:endParaRPr lang="en-US"/>
        </a:p>
      </dgm:t>
    </dgm:pt>
    <dgm:pt modelId="{CA88238B-1E7B-4475-B709-A80469ADF2ED}">
      <dgm:prSet/>
      <dgm:spPr/>
      <dgm:t>
        <a:bodyPr/>
        <a:lstStyle/>
        <a:p>
          <a:r>
            <a:rPr lang="en-US" dirty="0"/>
            <a:t>Streamline user workflows</a:t>
          </a:r>
        </a:p>
      </dgm:t>
      <dgm:extLst>
        <a:ext uri="{E40237B7-FDA0-4F09-8148-C483321AD2D9}">
          <dgm14:cNvPr xmlns:dgm14="http://schemas.microsoft.com/office/drawing/2010/diagram" id="0" name="" descr="A diagram listing the top admin scenarios:&#10;Business unit request, Marketplace for users, Streamline user workflows, Internal tooling through apps, Drive usage &amp; awareness, Company purchased licenses, Employee onboarding, Subsidiaries, guests, external users, Multiple apps in bulk, Usage &amp; business reporting&#10;What else?"/>
        </a:ext>
      </dgm:extLst>
    </dgm:pt>
    <dgm:pt modelId="{E001F508-66F4-455C-BEAE-57111C459E4C}" type="parTrans" cxnId="{CD2A9E93-3B97-4445-A1F6-2D769954A609}">
      <dgm:prSet/>
      <dgm:spPr/>
      <dgm:t>
        <a:bodyPr/>
        <a:lstStyle/>
        <a:p>
          <a:endParaRPr lang="en-US"/>
        </a:p>
      </dgm:t>
    </dgm:pt>
    <dgm:pt modelId="{CAB2EC5B-50A2-4353-8669-E87955B148B1}" type="sibTrans" cxnId="{CD2A9E93-3B97-4445-A1F6-2D769954A609}">
      <dgm:prSet/>
      <dgm:spPr/>
      <dgm:t>
        <a:bodyPr/>
        <a:lstStyle/>
        <a:p>
          <a:endParaRPr lang="en-US"/>
        </a:p>
      </dgm:t>
    </dgm:pt>
    <dgm:pt modelId="{6B90B324-CC87-4332-A478-05231964DD69}">
      <dgm:prSet/>
      <dgm:spPr/>
      <dgm:t>
        <a:bodyPr/>
        <a:lstStyle/>
        <a:p>
          <a:r>
            <a:rPr lang="en-US" dirty="0"/>
            <a:t>Enable internal tooling</a:t>
          </a:r>
        </a:p>
      </dgm:t>
      <dgm:extLst>
        <a:ext uri="{E40237B7-FDA0-4F09-8148-C483321AD2D9}">
          <dgm14:cNvPr xmlns:dgm14="http://schemas.microsoft.com/office/drawing/2010/diagram" id="0" name="" descr="A diagram listing the top admin scenarios:&#10;Business unit request, Marketplace for users, Streamline user workflows, Internal tooling through apps, Drive usage &amp; awareness, Company purchased licenses, Employee onboarding, Subsidiaries, guests, external users, Multiple apps in bulk, Usage &amp; business reporting&#10;What else?"/>
        </a:ext>
      </dgm:extLst>
    </dgm:pt>
    <dgm:pt modelId="{6102CC85-3959-42ED-8B39-D36B28CECE55}" type="parTrans" cxnId="{DC8B8DC4-D48B-4630-BEDD-38845AF166DE}">
      <dgm:prSet/>
      <dgm:spPr/>
      <dgm:t>
        <a:bodyPr/>
        <a:lstStyle/>
        <a:p>
          <a:endParaRPr lang="en-US"/>
        </a:p>
      </dgm:t>
    </dgm:pt>
    <dgm:pt modelId="{4AF40B88-CF37-4E59-84B4-44C5CB17922F}" type="sibTrans" cxnId="{DC8B8DC4-D48B-4630-BEDD-38845AF166DE}">
      <dgm:prSet/>
      <dgm:spPr/>
      <dgm:t>
        <a:bodyPr/>
        <a:lstStyle/>
        <a:p>
          <a:endParaRPr lang="en-US"/>
        </a:p>
      </dgm:t>
    </dgm:pt>
    <dgm:pt modelId="{61278D1A-A268-48B0-A78A-5A4BD5E8A133}">
      <dgm:prSet/>
      <dgm:spPr/>
      <dgm:t>
        <a:bodyPr/>
        <a:lstStyle/>
        <a:p>
          <a:r>
            <a:rPr lang="en-US" dirty="0"/>
            <a:t>Drive usage &amp; awareness</a:t>
          </a:r>
        </a:p>
      </dgm:t>
      <dgm:extLst>
        <a:ext uri="{E40237B7-FDA0-4F09-8148-C483321AD2D9}">
          <dgm14:cNvPr xmlns:dgm14="http://schemas.microsoft.com/office/drawing/2010/diagram" id="0" name="" descr="A diagram listing the top admin scenarios:&#10;Business unit request, Marketplace for users, Streamline user workflows, Internal tooling through apps, Drive usage &amp; awareness, Company purchased licenses, Employee onboarding, Subsidiaries, guests, external users, Multiple apps in bulk, Usage &amp; business reporting&#10;What else?"/>
        </a:ext>
      </dgm:extLst>
    </dgm:pt>
    <dgm:pt modelId="{0531AF33-CDB7-4E56-9D78-3B6D8CB61E7F}" type="parTrans" cxnId="{042D0FFB-4271-435B-ABF4-6361F9B3760D}">
      <dgm:prSet/>
      <dgm:spPr/>
      <dgm:t>
        <a:bodyPr/>
        <a:lstStyle/>
        <a:p>
          <a:endParaRPr lang="en-US"/>
        </a:p>
      </dgm:t>
    </dgm:pt>
    <dgm:pt modelId="{9754BF3F-0BBB-41E6-BC12-740EA308645E}" type="sibTrans" cxnId="{042D0FFB-4271-435B-ABF4-6361F9B3760D}">
      <dgm:prSet/>
      <dgm:spPr/>
      <dgm:t>
        <a:bodyPr/>
        <a:lstStyle/>
        <a:p>
          <a:endParaRPr lang="en-US"/>
        </a:p>
      </dgm:t>
    </dgm:pt>
    <dgm:pt modelId="{15BB9D23-5D1A-46A5-9C8A-7D5BE82C3403}">
      <dgm:prSet/>
      <dgm:spPr/>
      <dgm:t>
        <a:bodyPr/>
        <a:lstStyle/>
        <a:p>
          <a:r>
            <a:rPr lang="en-US" dirty="0"/>
            <a:t>Company purchased licenses</a:t>
          </a:r>
        </a:p>
      </dgm:t>
      <dgm:extLst>
        <a:ext uri="{E40237B7-FDA0-4F09-8148-C483321AD2D9}">
          <dgm14:cNvPr xmlns:dgm14="http://schemas.microsoft.com/office/drawing/2010/diagram" id="0" name="" descr="A diagram listing the top admin scenarios:&#10;Business unit request, Marketplace for users, Streamline user workflows, Internal tooling through apps, Drive usage &amp; awareness, Company purchased licenses, Employee onboarding, Subsidiaries, guests, external users, Multiple apps in bulk, Usage &amp; business reporting&#10;What else?"/>
        </a:ext>
      </dgm:extLst>
    </dgm:pt>
    <dgm:pt modelId="{98BF2297-D237-4E78-97B4-9C7AFCF507AE}" type="parTrans" cxnId="{65346B4D-B721-4FE2-8E43-0DFC913116F8}">
      <dgm:prSet/>
      <dgm:spPr/>
      <dgm:t>
        <a:bodyPr/>
        <a:lstStyle/>
        <a:p>
          <a:endParaRPr lang="en-US"/>
        </a:p>
      </dgm:t>
    </dgm:pt>
    <dgm:pt modelId="{69BEFCFC-051D-43C6-9583-CF43C3213D84}" type="sibTrans" cxnId="{65346B4D-B721-4FE2-8E43-0DFC913116F8}">
      <dgm:prSet/>
      <dgm:spPr/>
      <dgm:t>
        <a:bodyPr/>
        <a:lstStyle/>
        <a:p>
          <a:endParaRPr lang="en-US"/>
        </a:p>
      </dgm:t>
    </dgm:pt>
    <dgm:pt modelId="{03C55B83-77BF-44F1-B45B-06028657CEE5}">
      <dgm:prSet/>
      <dgm:spPr/>
      <dgm:t>
        <a:bodyPr/>
        <a:lstStyle/>
        <a:p>
          <a:r>
            <a:rPr lang="en-US" dirty="0"/>
            <a:t>Employee onboarding</a:t>
          </a:r>
        </a:p>
      </dgm:t>
      <dgm:extLst>
        <a:ext uri="{E40237B7-FDA0-4F09-8148-C483321AD2D9}">
          <dgm14:cNvPr xmlns:dgm14="http://schemas.microsoft.com/office/drawing/2010/diagram" id="0" name="" descr="A diagram listing the top admin scenarios:&#10;Business unit request, Marketplace for users, Streamline user workflows, Internal tooling through apps, Drive usage &amp; awareness, Company purchased licenses, Employee onboarding, Subsidiaries, guests, external users, Multiple apps in bulk, Usage &amp; business reporting&#10;What else?"/>
        </a:ext>
      </dgm:extLst>
    </dgm:pt>
    <dgm:pt modelId="{6DA4E7EC-A49F-4CF5-85A6-B3C571C9F5DA}" type="parTrans" cxnId="{4AC10DBE-592F-4371-8094-390987DCD883}">
      <dgm:prSet/>
      <dgm:spPr/>
      <dgm:t>
        <a:bodyPr/>
        <a:lstStyle/>
        <a:p>
          <a:endParaRPr lang="en-US"/>
        </a:p>
      </dgm:t>
    </dgm:pt>
    <dgm:pt modelId="{50DE4045-907D-4A96-AB99-B65FD82011B6}" type="sibTrans" cxnId="{4AC10DBE-592F-4371-8094-390987DCD883}">
      <dgm:prSet/>
      <dgm:spPr/>
      <dgm:t>
        <a:bodyPr/>
        <a:lstStyle/>
        <a:p>
          <a:endParaRPr lang="en-US"/>
        </a:p>
      </dgm:t>
    </dgm:pt>
    <dgm:pt modelId="{323C36C0-A810-41AE-AAD6-24DE1A29F0A1}">
      <dgm:prSet/>
      <dgm:spPr/>
      <dgm:t>
        <a:bodyPr/>
        <a:lstStyle/>
        <a:p>
          <a:r>
            <a:rPr lang="en-US"/>
            <a:t>Subsidiaries, guests, external users</a:t>
          </a:r>
        </a:p>
      </dgm:t>
      <dgm:extLst>
        <a:ext uri="{E40237B7-FDA0-4F09-8148-C483321AD2D9}">
          <dgm14:cNvPr xmlns:dgm14="http://schemas.microsoft.com/office/drawing/2010/diagram" id="0" name="" descr="A diagram listing the top admin scenarios:&#10;Business unit request, Marketplace for users, Streamline user workflows, Internal tooling through apps, Drive usage &amp; awareness, Company purchased licenses, Employee onboarding, Subsidiaries, guests, external users, Multiple apps in bulk, Usage &amp; business reporting&#10;What else?"/>
        </a:ext>
      </dgm:extLst>
    </dgm:pt>
    <dgm:pt modelId="{F1D77342-B371-431E-9CDA-EE33FE75A227}" type="parTrans" cxnId="{7A2A00DF-DF64-4428-8D67-28A7B6C6401F}">
      <dgm:prSet/>
      <dgm:spPr/>
      <dgm:t>
        <a:bodyPr/>
        <a:lstStyle/>
        <a:p>
          <a:endParaRPr lang="en-US"/>
        </a:p>
      </dgm:t>
    </dgm:pt>
    <dgm:pt modelId="{7EB5D0B3-6A76-4BB0-801F-A1437F80ADD5}" type="sibTrans" cxnId="{7A2A00DF-DF64-4428-8D67-28A7B6C6401F}">
      <dgm:prSet/>
      <dgm:spPr/>
      <dgm:t>
        <a:bodyPr/>
        <a:lstStyle/>
        <a:p>
          <a:endParaRPr lang="en-US"/>
        </a:p>
      </dgm:t>
    </dgm:pt>
    <dgm:pt modelId="{AAE28E0C-6BE6-4ACA-A1CC-73BFA833F40D}">
      <dgm:prSet/>
      <dgm:spPr/>
      <dgm:t>
        <a:bodyPr/>
        <a:lstStyle/>
        <a:p>
          <a:r>
            <a:rPr lang="en-US" dirty="0"/>
            <a:t>Manage apps in bulk</a:t>
          </a:r>
        </a:p>
      </dgm:t>
      <dgm:extLst>
        <a:ext uri="{E40237B7-FDA0-4F09-8148-C483321AD2D9}">
          <dgm14:cNvPr xmlns:dgm14="http://schemas.microsoft.com/office/drawing/2010/diagram" id="0" name="" descr="A diagram listing the top admin scenarios:&#10;Business unit request, Marketplace for users, Streamline user workflows, Internal tooling through apps, Drive usage &amp; awareness, Company purchased licenses, Employee onboarding, Subsidiaries, guests, external users, Multiple apps in bulk, Usage &amp; business reporting&#10;What else?"/>
        </a:ext>
      </dgm:extLst>
    </dgm:pt>
    <dgm:pt modelId="{1AE6118D-D736-4C57-81E0-147DDD639D23}" type="parTrans" cxnId="{69CE8D02-00FF-4446-AE06-3B2B8E559C75}">
      <dgm:prSet/>
      <dgm:spPr/>
      <dgm:t>
        <a:bodyPr/>
        <a:lstStyle/>
        <a:p>
          <a:endParaRPr lang="en-US"/>
        </a:p>
      </dgm:t>
    </dgm:pt>
    <dgm:pt modelId="{71829818-E853-4409-9943-F2B3FE2E690B}" type="sibTrans" cxnId="{69CE8D02-00FF-4446-AE06-3B2B8E559C75}">
      <dgm:prSet/>
      <dgm:spPr/>
      <dgm:t>
        <a:bodyPr/>
        <a:lstStyle/>
        <a:p>
          <a:endParaRPr lang="en-US"/>
        </a:p>
      </dgm:t>
    </dgm:pt>
    <dgm:pt modelId="{A99D57F3-36A2-4284-A85D-6564591470A0}">
      <dgm:prSet/>
      <dgm:spPr/>
      <dgm:t>
        <a:bodyPr/>
        <a:lstStyle/>
        <a:p>
          <a:r>
            <a:rPr lang="en-US" dirty="0"/>
            <a:t>Monitoring, business reporting</a:t>
          </a:r>
        </a:p>
      </dgm:t>
      <dgm:extLst>
        <a:ext uri="{E40237B7-FDA0-4F09-8148-C483321AD2D9}">
          <dgm14:cNvPr xmlns:dgm14="http://schemas.microsoft.com/office/drawing/2010/diagram" id="0" name="" descr="A diagram listing the top admin scenarios:&#10;Business unit request, Marketplace for users, Streamline user workflows, Internal tooling through apps, Drive usage &amp; awareness, Company purchased licenses, Employee onboarding, Subsidiaries, guests, external users, Multiple apps in bulk, Usage &amp; business reporting&#10;What else?"/>
        </a:ext>
      </dgm:extLst>
    </dgm:pt>
    <dgm:pt modelId="{9CBD076C-BD8A-4858-BEE6-E7A2AC0E65FB}" type="parTrans" cxnId="{4E7763CC-543C-498A-A80B-10E88F3F2C3E}">
      <dgm:prSet/>
      <dgm:spPr/>
      <dgm:t>
        <a:bodyPr/>
        <a:lstStyle/>
        <a:p>
          <a:endParaRPr lang="en-US"/>
        </a:p>
      </dgm:t>
    </dgm:pt>
    <dgm:pt modelId="{D789E6A9-1610-40B6-8CE7-62497DECE736}" type="sibTrans" cxnId="{4E7763CC-543C-498A-A80B-10E88F3F2C3E}">
      <dgm:prSet/>
      <dgm:spPr/>
      <dgm:t>
        <a:bodyPr/>
        <a:lstStyle/>
        <a:p>
          <a:endParaRPr lang="en-US"/>
        </a:p>
      </dgm:t>
    </dgm:pt>
    <dgm:pt modelId="{B5D157E9-5AD1-43B2-A4B5-61C6F744FF0B}">
      <dgm:prSet/>
      <dgm:spPr/>
      <dgm:t>
        <a:bodyPr/>
        <a:lstStyle/>
        <a:p>
          <a:r>
            <a:rPr lang="en-US" dirty="0"/>
            <a:t>What else?</a:t>
          </a:r>
        </a:p>
      </dgm:t>
      <dgm:extLst>
        <a:ext uri="{E40237B7-FDA0-4F09-8148-C483321AD2D9}">
          <dgm14:cNvPr xmlns:dgm14="http://schemas.microsoft.com/office/drawing/2010/diagram" id="0" name="" descr="A diagram listing the top admin scenarios:&#10;Business unit request, Marketplace for users, Streamline user workflows, Internal tooling through apps, Drive usage &amp; awareness, Company purchased licenses, Employee onboarding, Subsidiaries, guests, external users, Multiple apps in bulk, Usage &amp; business reporting&#10;What else?"/>
        </a:ext>
      </dgm:extLst>
    </dgm:pt>
    <dgm:pt modelId="{BB796B80-1466-4B98-B2BE-01A54361CBA5}" type="parTrans" cxnId="{4061F6DE-E4CC-43B9-AE82-CBD847B01A68}">
      <dgm:prSet/>
      <dgm:spPr/>
      <dgm:t>
        <a:bodyPr/>
        <a:lstStyle/>
        <a:p>
          <a:endParaRPr lang="en-US"/>
        </a:p>
      </dgm:t>
    </dgm:pt>
    <dgm:pt modelId="{83E0D3F0-2884-4EEC-B4F7-551E9B5D5269}" type="sibTrans" cxnId="{4061F6DE-E4CC-43B9-AE82-CBD847B01A68}">
      <dgm:prSet/>
      <dgm:spPr/>
      <dgm:t>
        <a:bodyPr/>
        <a:lstStyle/>
        <a:p>
          <a:endParaRPr lang="en-US"/>
        </a:p>
      </dgm:t>
    </dgm:pt>
    <dgm:pt modelId="{B07ABC96-939D-4A29-92BA-E6046CC41717}" type="pres">
      <dgm:prSet presAssocID="{D84D4F18-1F8A-4FBD-9137-A59DC5A3C983}" presName="diagram" presStyleCnt="0">
        <dgm:presLayoutVars>
          <dgm:dir/>
          <dgm:resizeHandles val="exact"/>
        </dgm:presLayoutVars>
      </dgm:prSet>
      <dgm:spPr/>
    </dgm:pt>
    <dgm:pt modelId="{6F56F11A-7CE6-43F6-84C9-327D3D8EFB2E}" type="pres">
      <dgm:prSet presAssocID="{B2507E4B-344F-4943-8FD9-40EC0835937F}" presName="node" presStyleLbl="node1" presStyleIdx="0" presStyleCnt="11">
        <dgm:presLayoutVars>
          <dgm:bulletEnabled val="1"/>
        </dgm:presLayoutVars>
      </dgm:prSet>
      <dgm:spPr/>
    </dgm:pt>
    <dgm:pt modelId="{1F5DD48D-A58F-431F-9DC3-B0BAEC761F31}" type="pres">
      <dgm:prSet presAssocID="{689526C9-AD15-4522-9362-115D6045C1AA}" presName="sibTrans" presStyleCnt="0"/>
      <dgm:spPr/>
    </dgm:pt>
    <dgm:pt modelId="{47001016-5894-4DAF-B0A0-2F010736B4AF}" type="pres">
      <dgm:prSet presAssocID="{863D2CF3-9748-4DE9-A5A0-D49F455456D6}" presName="node" presStyleLbl="node1" presStyleIdx="1" presStyleCnt="11">
        <dgm:presLayoutVars>
          <dgm:bulletEnabled val="1"/>
        </dgm:presLayoutVars>
      </dgm:prSet>
      <dgm:spPr/>
    </dgm:pt>
    <dgm:pt modelId="{F63A3A13-A01C-4EF0-B865-F17118D0E5DB}" type="pres">
      <dgm:prSet presAssocID="{910846D3-86FF-4573-9AC7-0F0D9CAE3515}" presName="sibTrans" presStyleCnt="0"/>
      <dgm:spPr/>
    </dgm:pt>
    <dgm:pt modelId="{29B400C2-B3EE-4B84-8B12-0E1BF25D3C62}" type="pres">
      <dgm:prSet presAssocID="{CA88238B-1E7B-4475-B709-A80469ADF2ED}" presName="node" presStyleLbl="node1" presStyleIdx="2" presStyleCnt="11">
        <dgm:presLayoutVars>
          <dgm:bulletEnabled val="1"/>
        </dgm:presLayoutVars>
      </dgm:prSet>
      <dgm:spPr/>
    </dgm:pt>
    <dgm:pt modelId="{E6C718A9-7B34-468A-9B66-5F5ED3ADE14F}" type="pres">
      <dgm:prSet presAssocID="{CAB2EC5B-50A2-4353-8669-E87955B148B1}" presName="sibTrans" presStyleCnt="0"/>
      <dgm:spPr/>
    </dgm:pt>
    <dgm:pt modelId="{6E6D2CA6-CA20-42E2-A36A-6E64C996CE5F}" type="pres">
      <dgm:prSet presAssocID="{6B90B324-CC87-4332-A478-05231964DD69}" presName="node" presStyleLbl="node1" presStyleIdx="3" presStyleCnt="11">
        <dgm:presLayoutVars>
          <dgm:bulletEnabled val="1"/>
        </dgm:presLayoutVars>
      </dgm:prSet>
      <dgm:spPr/>
    </dgm:pt>
    <dgm:pt modelId="{378C78C0-FF6E-433B-B56A-D57E6CCEB651}" type="pres">
      <dgm:prSet presAssocID="{4AF40B88-CF37-4E59-84B4-44C5CB17922F}" presName="sibTrans" presStyleCnt="0"/>
      <dgm:spPr/>
    </dgm:pt>
    <dgm:pt modelId="{68EDE88C-4809-46EB-BB72-FB2985C0C939}" type="pres">
      <dgm:prSet presAssocID="{61278D1A-A268-48B0-A78A-5A4BD5E8A133}" presName="node" presStyleLbl="node1" presStyleIdx="4" presStyleCnt="11">
        <dgm:presLayoutVars>
          <dgm:bulletEnabled val="1"/>
        </dgm:presLayoutVars>
      </dgm:prSet>
      <dgm:spPr/>
    </dgm:pt>
    <dgm:pt modelId="{49741B54-50E2-4C18-B07D-DE1CE087585A}" type="pres">
      <dgm:prSet presAssocID="{9754BF3F-0BBB-41E6-BC12-740EA308645E}" presName="sibTrans" presStyleCnt="0"/>
      <dgm:spPr/>
    </dgm:pt>
    <dgm:pt modelId="{6DDEE2C8-43E3-4422-8390-7615DCA8AB0B}" type="pres">
      <dgm:prSet presAssocID="{15BB9D23-5D1A-46A5-9C8A-7D5BE82C3403}" presName="node" presStyleLbl="node1" presStyleIdx="5" presStyleCnt="11">
        <dgm:presLayoutVars>
          <dgm:bulletEnabled val="1"/>
        </dgm:presLayoutVars>
      </dgm:prSet>
      <dgm:spPr/>
    </dgm:pt>
    <dgm:pt modelId="{17BD8548-A77C-495F-8DD7-F84942C1CADC}" type="pres">
      <dgm:prSet presAssocID="{69BEFCFC-051D-43C6-9583-CF43C3213D84}" presName="sibTrans" presStyleCnt="0"/>
      <dgm:spPr/>
    </dgm:pt>
    <dgm:pt modelId="{35A0D5D2-27E6-485B-A6DA-1EEF9BDD8E98}" type="pres">
      <dgm:prSet presAssocID="{03C55B83-77BF-44F1-B45B-06028657CEE5}" presName="node" presStyleLbl="node1" presStyleIdx="6" presStyleCnt="11">
        <dgm:presLayoutVars>
          <dgm:bulletEnabled val="1"/>
        </dgm:presLayoutVars>
      </dgm:prSet>
      <dgm:spPr/>
    </dgm:pt>
    <dgm:pt modelId="{AAD1CE90-15C9-42EE-A7A9-C7695D6FDDCD}" type="pres">
      <dgm:prSet presAssocID="{50DE4045-907D-4A96-AB99-B65FD82011B6}" presName="sibTrans" presStyleCnt="0"/>
      <dgm:spPr/>
    </dgm:pt>
    <dgm:pt modelId="{EBD6EDCD-99DC-4AAF-B481-B4EBFC9AEAEE}" type="pres">
      <dgm:prSet presAssocID="{323C36C0-A810-41AE-AAD6-24DE1A29F0A1}" presName="node" presStyleLbl="node1" presStyleIdx="7" presStyleCnt="11">
        <dgm:presLayoutVars>
          <dgm:bulletEnabled val="1"/>
        </dgm:presLayoutVars>
      </dgm:prSet>
      <dgm:spPr/>
    </dgm:pt>
    <dgm:pt modelId="{09944895-AF29-4C58-AE0D-BCF3EFCEFCB8}" type="pres">
      <dgm:prSet presAssocID="{7EB5D0B3-6A76-4BB0-801F-A1437F80ADD5}" presName="sibTrans" presStyleCnt="0"/>
      <dgm:spPr/>
    </dgm:pt>
    <dgm:pt modelId="{B7B30FF8-A153-4ECB-8268-67A1A8DD053F}" type="pres">
      <dgm:prSet presAssocID="{AAE28E0C-6BE6-4ACA-A1CC-73BFA833F40D}" presName="node" presStyleLbl="node1" presStyleIdx="8" presStyleCnt="11" custLinFactNeighborX="-55096" custLinFactNeighborY="-2257">
        <dgm:presLayoutVars>
          <dgm:bulletEnabled val="1"/>
        </dgm:presLayoutVars>
      </dgm:prSet>
      <dgm:spPr/>
    </dgm:pt>
    <dgm:pt modelId="{ED0C0F70-04BD-4536-88FD-83D9F680131D}" type="pres">
      <dgm:prSet presAssocID="{71829818-E853-4409-9943-F2B3FE2E690B}" presName="sibTrans" presStyleCnt="0"/>
      <dgm:spPr/>
    </dgm:pt>
    <dgm:pt modelId="{7F30065F-730B-4C4B-B716-A7FE0FD37211}" type="pres">
      <dgm:prSet presAssocID="{A99D57F3-36A2-4284-A85D-6564591470A0}" presName="node" presStyleLbl="node1" presStyleIdx="9" presStyleCnt="11" custLinFactNeighborX="-55520" custLinFactNeighborY="-1693">
        <dgm:presLayoutVars>
          <dgm:bulletEnabled val="1"/>
        </dgm:presLayoutVars>
      </dgm:prSet>
      <dgm:spPr/>
    </dgm:pt>
    <dgm:pt modelId="{1853C032-37BA-4BC1-8F36-FD1B20707A90}" type="pres">
      <dgm:prSet presAssocID="{D789E6A9-1610-40B6-8CE7-62497DECE736}" presName="sibTrans" presStyleCnt="0"/>
      <dgm:spPr/>
    </dgm:pt>
    <dgm:pt modelId="{C64D1930-BE7E-4BEC-A8B5-3F3138ADA8DA}" type="pres">
      <dgm:prSet presAssocID="{B5D157E9-5AD1-43B2-A4B5-61C6F744FF0B}" presName="node" presStyleLbl="node1" presStyleIdx="10" presStyleCnt="11" custLinFactNeighborX="1015" custLinFactNeighborY="-1663">
        <dgm:presLayoutVars>
          <dgm:bulletEnabled val="1"/>
        </dgm:presLayoutVars>
      </dgm:prSet>
      <dgm:spPr/>
    </dgm:pt>
  </dgm:ptLst>
  <dgm:cxnLst>
    <dgm:cxn modelId="{69CE8D02-00FF-4446-AE06-3B2B8E559C75}" srcId="{D84D4F18-1F8A-4FBD-9137-A59DC5A3C983}" destId="{AAE28E0C-6BE6-4ACA-A1CC-73BFA833F40D}" srcOrd="8" destOrd="0" parTransId="{1AE6118D-D736-4C57-81E0-147DDD639D23}" sibTransId="{71829818-E853-4409-9943-F2B3FE2E690B}"/>
    <dgm:cxn modelId="{7A6C790B-1CFC-4889-9979-B436550F1DEF}" srcId="{D84D4F18-1F8A-4FBD-9137-A59DC5A3C983}" destId="{B2507E4B-344F-4943-8FD9-40EC0835937F}" srcOrd="0" destOrd="0" parTransId="{7727CA67-8FD0-4B2D-86A3-29C27D73C5D3}" sibTransId="{689526C9-AD15-4522-9362-115D6045C1AA}"/>
    <dgm:cxn modelId="{620A9B30-2175-48D4-9B3B-AC0CB2719CE8}" type="presOf" srcId="{61278D1A-A268-48B0-A78A-5A4BD5E8A133}" destId="{68EDE88C-4809-46EB-BB72-FB2985C0C939}" srcOrd="0" destOrd="0" presId="urn:microsoft.com/office/officeart/2005/8/layout/default"/>
    <dgm:cxn modelId="{9A50383A-5B43-4540-A729-420F4FB16AE0}" type="presOf" srcId="{15BB9D23-5D1A-46A5-9C8A-7D5BE82C3403}" destId="{6DDEE2C8-43E3-4422-8390-7615DCA8AB0B}" srcOrd="0" destOrd="0" presId="urn:microsoft.com/office/officeart/2005/8/layout/default"/>
    <dgm:cxn modelId="{529E5565-9DED-41FF-AD68-67B912224618}" type="presOf" srcId="{B2507E4B-344F-4943-8FD9-40EC0835937F}" destId="{6F56F11A-7CE6-43F6-84C9-327D3D8EFB2E}" srcOrd="0" destOrd="0" presId="urn:microsoft.com/office/officeart/2005/8/layout/default"/>
    <dgm:cxn modelId="{044FEE48-C877-4809-92B3-C74FAB10C453}" srcId="{D84D4F18-1F8A-4FBD-9137-A59DC5A3C983}" destId="{863D2CF3-9748-4DE9-A5A0-D49F455456D6}" srcOrd="1" destOrd="0" parTransId="{C91691B2-A25E-41D8-9DBF-522F6DD0F9D4}" sibTransId="{910846D3-86FF-4573-9AC7-0F0D9CAE3515}"/>
    <dgm:cxn modelId="{65346B4D-B721-4FE2-8E43-0DFC913116F8}" srcId="{D84D4F18-1F8A-4FBD-9137-A59DC5A3C983}" destId="{15BB9D23-5D1A-46A5-9C8A-7D5BE82C3403}" srcOrd="5" destOrd="0" parTransId="{98BF2297-D237-4E78-97B4-9C7AFCF507AE}" sibTransId="{69BEFCFC-051D-43C6-9583-CF43C3213D84}"/>
    <dgm:cxn modelId="{06458F53-3B00-4292-81E9-709713846FFA}" type="presOf" srcId="{B5D157E9-5AD1-43B2-A4B5-61C6F744FF0B}" destId="{C64D1930-BE7E-4BEC-A8B5-3F3138ADA8DA}" srcOrd="0" destOrd="0" presId="urn:microsoft.com/office/officeart/2005/8/layout/default"/>
    <dgm:cxn modelId="{CD2A9E93-3B97-4445-A1F6-2D769954A609}" srcId="{D84D4F18-1F8A-4FBD-9137-A59DC5A3C983}" destId="{CA88238B-1E7B-4475-B709-A80469ADF2ED}" srcOrd="2" destOrd="0" parTransId="{E001F508-66F4-455C-BEAE-57111C459E4C}" sibTransId="{CAB2EC5B-50A2-4353-8669-E87955B148B1}"/>
    <dgm:cxn modelId="{9612AEAA-606C-4485-9E3A-EA7277BA7BE7}" type="presOf" srcId="{AAE28E0C-6BE6-4ACA-A1CC-73BFA833F40D}" destId="{B7B30FF8-A153-4ECB-8268-67A1A8DD053F}" srcOrd="0" destOrd="0" presId="urn:microsoft.com/office/officeart/2005/8/layout/default"/>
    <dgm:cxn modelId="{E4E0C4B4-A526-45CF-8BCE-080B51FBD34F}" type="presOf" srcId="{D84D4F18-1F8A-4FBD-9137-A59DC5A3C983}" destId="{B07ABC96-939D-4A29-92BA-E6046CC41717}" srcOrd="0" destOrd="0" presId="urn:microsoft.com/office/officeart/2005/8/layout/default"/>
    <dgm:cxn modelId="{4AC10DBE-592F-4371-8094-390987DCD883}" srcId="{D84D4F18-1F8A-4FBD-9137-A59DC5A3C983}" destId="{03C55B83-77BF-44F1-B45B-06028657CEE5}" srcOrd="6" destOrd="0" parTransId="{6DA4E7EC-A49F-4CF5-85A6-B3C571C9F5DA}" sibTransId="{50DE4045-907D-4A96-AB99-B65FD82011B6}"/>
    <dgm:cxn modelId="{DC8B8DC4-D48B-4630-BEDD-38845AF166DE}" srcId="{D84D4F18-1F8A-4FBD-9137-A59DC5A3C983}" destId="{6B90B324-CC87-4332-A478-05231964DD69}" srcOrd="3" destOrd="0" parTransId="{6102CC85-3959-42ED-8B39-D36B28CECE55}" sibTransId="{4AF40B88-CF37-4E59-84B4-44C5CB17922F}"/>
    <dgm:cxn modelId="{E9710AC5-83AC-45DC-B333-26D24D6CFEB0}" type="presOf" srcId="{A99D57F3-36A2-4284-A85D-6564591470A0}" destId="{7F30065F-730B-4C4B-B716-A7FE0FD37211}" srcOrd="0" destOrd="0" presId="urn:microsoft.com/office/officeart/2005/8/layout/default"/>
    <dgm:cxn modelId="{38C57BC9-9D6E-4BAC-9D6B-1008060A410B}" type="presOf" srcId="{863D2CF3-9748-4DE9-A5A0-D49F455456D6}" destId="{47001016-5894-4DAF-B0A0-2F010736B4AF}" srcOrd="0" destOrd="0" presId="urn:microsoft.com/office/officeart/2005/8/layout/default"/>
    <dgm:cxn modelId="{4E7763CC-543C-498A-A80B-10E88F3F2C3E}" srcId="{D84D4F18-1F8A-4FBD-9137-A59DC5A3C983}" destId="{A99D57F3-36A2-4284-A85D-6564591470A0}" srcOrd="9" destOrd="0" parTransId="{9CBD076C-BD8A-4858-BEE6-E7A2AC0E65FB}" sibTransId="{D789E6A9-1610-40B6-8CE7-62497DECE736}"/>
    <dgm:cxn modelId="{6E30E1D7-4069-45DA-B826-8CE634B296ED}" type="presOf" srcId="{CA88238B-1E7B-4475-B709-A80469ADF2ED}" destId="{29B400C2-B3EE-4B84-8B12-0E1BF25D3C62}" srcOrd="0" destOrd="0" presId="urn:microsoft.com/office/officeart/2005/8/layout/default"/>
    <dgm:cxn modelId="{4061F6DE-E4CC-43B9-AE82-CBD847B01A68}" srcId="{D84D4F18-1F8A-4FBD-9137-A59DC5A3C983}" destId="{B5D157E9-5AD1-43B2-A4B5-61C6F744FF0B}" srcOrd="10" destOrd="0" parTransId="{BB796B80-1466-4B98-B2BE-01A54361CBA5}" sibTransId="{83E0D3F0-2884-4EEC-B4F7-551E9B5D5269}"/>
    <dgm:cxn modelId="{7A2A00DF-DF64-4428-8D67-28A7B6C6401F}" srcId="{D84D4F18-1F8A-4FBD-9137-A59DC5A3C983}" destId="{323C36C0-A810-41AE-AAD6-24DE1A29F0A1}" srcOrd="7" destOrd="0" parTransId="{F1D77342-B371-431E-9CDA-EE33FE75A227}" sibTransId="{7EB5D0B3-6A76-4BB0-801F-A1437F80ADD5}"/>
    <dgm:cxn modelId="{F1386BE8-802E-414A-AC1D-7DDDDE6D0078}" type="presOf" srcId="{6B90B324-CC87-4332-A478-05231964DD69}" destId="{6E6D2CA6-CA20-42E2-A36A-6E64C996CE5F}" srcOrd="0" destOrd="0" presId="urn:microsoft.com/office/officeart/2005/8/layout/default"/>
    <dgm:cxn modelId="{33E4C2ED-9E73-4300-9A65-76150402503D}" type="presOf" srcId="{03C55B83-77BF-44F1-B45B-06028657CEE5}" destId="{35A0D5D2-27E6-485B-A6DA-1EEF9BDD8E98}" srcOrd="0" destOrd="0" presId="urn:microsoft.com/office/officeart/2005/8/layout/default"/>
    <dgm:cxn modelId="{042D0FFB-4271-435B-ABF4-6361F9B3760D}" srcId="{D84D4F18-1F8A-4FBD-9137-A59DC5A3C983}" destId="{61278D1A-A268-48B0-A78A-5A4BD5E8A133}" srcOrd="4" destOrd="0" parTransId="{0531AF33-CDB7-4E56-9D78-3B6D8CB61E7F}" sibTransId="{9754BF3F-0BBB-41E6-BC12-740EA308645E}"/>
    <dgm:cxn modelId="{98740BFC-1F94-4AE4-B0A3-F48347DDEC15}" type="presOf" srcId="{323C36C0-A810-41AE-AAD6-24DE1A29F0A1}" destId="{EBD6EDCD-99DC-4AAF-B481-B4EBFC9AEAEE}" srcOrd="0" destOrd="0" presId="urn:microsoft.com/office/officeart/2005/8/layout/default"/>
    <dgm:cxn modelId="{CC610F22-05CE-4B86-B299-E708F4B0B0A8}" type="presParOf" srcId="{B07ABC96-939D-4A29-92BA-E6046CC41717}" destId="{6F56F11A-7CE6-43F6-84C9-327D3D8EFB2E}" srcOrd="0" destOrd="0" presId="urn:microsoft.com/office/officeart/2005/8/layout/default"/>
    <dgm:cxn modelId="{60C22BB6-C8C7-4824-8D3A-47D8D610A1EC}" type="presParOf" srcId="{B07ABC96-939D-4A29-92BA-E6046CC41717}" destId="{1F5DD48D-A58F-431F-9DC3-B0BAEC761F31}" srcOrd="1" destOrd="0" presId="urn:microsoft.com/office/officeart/2005/8/layout/default"/>
    <dgm:cxn modelId="{2EC7F938-D0B2-408B-A7E1-A3025CD7A1FD}" type="presParOf" srcId="{B07ABC96-939D-4A29-92BA-E6046CC41717}" destId="{47001016-5894-4DAF-B0A0-2F010736B4AF}" srcOrd="2" destOrd="0" presId="urn:microsoft.com/office/officeart/2005/8/layout/default"/>
    <dgm:cxn modelId="{D18CC18A-C03A-4219-A46D-8BDA099E980D}" type="presParOf" srcId="{B07ABC96-939D-4A29-92BA-E6046CC41717}" destId="{F63A3A13-A01C-4EF0-B865-F17118D0E5DB}" srcOrd="3" destOrd="0" presId="urn:microsoft.com/office/officeart/2005/8/layout/default"/>
    <dgm:cxn modelId="{2DC30439-5481-42C8-9367-20533A58F737}" type="presParOf" srcId="{B07ABC96-939D-4A29-92BA-E6046CC41717}" destId="{29B400C2-B3EE-4B84-8B12-0E1BF25D3C62}" srcOrd="4" destOrd="0" presId="urn:microsoft.com/office/officeart/2005/8/layout/default"/>
    <dgm:cxn modelId="{BB2F4755-FE78-4072-9193-CD40E3AF07BB}" type="presParOf" srcId="{B07ABC96-939D-4A29-92BA-E6046CC41717}" destId="{E6C718A9-7B34-468A-9B66-5F5ED3ADE14F}" srcOrd="5" destOrd="0" presId="urn:microsoft.com/office/officeart/2005/8/layout/default"/>
    <dgm:cxn modelId="{F1C37CD5-EA1E-49F6-A6DC-33ABCDED6BC7}" type="presParOf" srcId="{B07ABC96-939D-4A29-92BA-E6046CC41717}" destId="{6E6D2CA6-CA20-42E2-A36A-6E64C996CE5F}" srcOrd="6" destOrd="0" presId="urn:microsoft.com/office/officeart/2005/8/layout/default"/>
    <dgm:cxn modelId="{A2EEBB33-467C-4EE3-AECB-69900999573D}" type="presParOf" srcId="{B07ABC96-939D-4A29-92BA-E6046CC41717}" destId="{378C78C0-FF6E-433B-B56A-D57E6CCEB651}" srcOrd="7" destOrd="0" presId="urn:microsoft.com/office/officeart/2005/8/layout/default"/>
    <dgm:cxn modelId="{149FFA3B-ADAC-4F7E-BAE5-98FE3F6D711F}" type="presParOf" srcId="{B07ABC96-939D-4A29-92BA-E6046CC41717}" destId="{68EDE88C-4809-46EB-BB72-FB2985C0C939}" srcOrd="8" destOrd="0" presId="urn:microsoft.com/office/officeart/2005/8/layout/default"/>
    <dgm:cxn modelId="{50D00BDF-E325-498F-849C-676BF6CAC9A8}" type="presParOf" srcId="{B07ABC96-939D-4A29-92BA-E6046CC41717}" destId="{49741B54-50E2-4C18-B07D-DE1CE087585A}" srcOrd="9" destOrd="0" presId="urn:microsoft.com/office/officeart/2005/8/layout/default"/>
    <dgm:cxn modelId="{DB752D54-DEB7-4C98-B69C-4378C1BEFD06}" type="presParOf" srcId="{B07ABC96-939D-4A29-92BA-E6046CC41717}" destId="{6DDEE2C8-43E3-4422-8390-7615DCA8AB0B}" srcOrd="10" destOrd="0" presId="urn:microsoft.com/office/officeart/2005/8/layout/default"/>
    <dgm:cxn modelId="{2C8CD473-FA3B-4340-B5D9-3302C807D352}" type="presParOf" srcId="{B07ABC96-939D-4A29-92BA-E6046CC41717}" destId="{17BD8548-A77C-495F-8DD7-F84942C1CADC}" srcOrd="11" destOrd="0" presId="urn:microsoft.com/office/officeart/2005/8/layout/default"/>
    <dgm:cxn modelId="{624A599D-B0BA-4D43-89E9-07851E6435FB}" type="presParOf" srcId="{B07ABC96-939D-4A29-92BA-E6046CC41717}" destId="{35A0D5D2-27E6-485B-A6DA-1EEF9BDD8E98}" srcOrd="12" destOrd="0" presId="urn:microsoft.com/office/officeart/2005/8/layout/default"/>
    <dgm:cxn modelId="{830862BF-205D-44F2-901D-623DEDD17D4E}" type="presParOf" srcId="{B07ABC96-939D-4A29-92BA-E6046CC41717}" destId="{AAD1CE90-15C9-42EE-A7A9-C7695D6FDDCD}" srcOrd="13" destOrd="0" presId="urn:microsoft.com/office/officeart/2005/8/layout/default"/>
    <dgm:cxn modelId="{74300D9C-9B5B-47CE-BCF7-D9134924E5C6}" type="presParOf" srcId="{B07ABC96-939D-4A29-92BA-E6046CC41717}" destId="{EBD6EDCD-99DC-4AAF-B481-B4EBFC9AEAEE}" srcOrd="14" destOrd="0" presId="urn:microsoft.com/office/officeart/2005/8/layout/default"/>
    <dgm:cxn modelId="{7A8E7D72-6DCC-4900-A3CF-00DFDAB46488}" type="presParOf" srcId="{B07ABC96-939D-4A29-92BA-E6046CC41717}" destId="{09944895-AF29-4C58-AE0D-BCF3EFCEFCB8}" srcOrd="15" destOrd="0" presId="urn:microsoft.com/office/officeart/2005/8/layout/default"/>
    <dgm:cxn modelId="{B10D8010-F0A1-4DFB-966A-4BC7E2A8F78C}" type="presParOf" srcId="{B07ABC96-939D-4A29-92BA-E6046CC41717}" destId="{B7B30FF8-A153-4ECB-8268-67A1A8DD053F}" srcOrd="16" destOrd="0" presId="urn:microsoft.com/office/officeart/2005/8/layout/default"/>
    <dgm:cxn modelId="{A2F09E00-8D3C-45F8-B2CC-DB071A3C2326}" type="presParOf" srcId="{B07ABC96-939D-4A29-92BA-E6046CC41717}" destId="{ED0C0F70-04BD-4536-88FD-83D9F680131D}" srcOrd="17" destOrd="0" presId="urn:microsoft.com/office/officeart/2005/8/layout/default"/>
    <dgm:cxn modelId="{C0140F83-E6D4-4955-BC5C-ABD8896C033F}" type="presParOf" srcId="{B07ABC96-939D-4A29-92BA-E6046CC41717}" destId="{7F30065F-730B-4C4B-B716-A7FE0FD37211}" srcOrd="18" destOrd="0" presId="urn:microsoft.com/office/officeart/2005/8/layout/default"/>
    <dgm:cxn modelId="{E77B6BCD-54F7-4EFF-9DE6-8362F2C51F38}" type="presParOf" srcId="{B07ABC96-939D-4A29-92BA-E6046CC41717}" destId="{1853C032-37BA-4BC1-8F36-FD1B20707A90}" srcOrd="19" destOrd="0" presId="urn:microsoft.com/office/officeart/2005/8/layout/default"/>
    <dgm:cxn modelId="{6FF52CD4-50B4-47D4-B870-E005CD9EDF27}" type="presParOf" srcId="{B07ABC96-939D-4A29-92BA-E6046CC41717}" destId="{C64D1930-BE7E-4BEC-A8B5-3F3138ADA8DA}"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6F11A-7CE6-43F6-84C9-327D3D8EFB2E}">
      <dsp:nvSpPr>
        <dsp:cNvPr id="0" name=""/>
        <dsp:cNvSpPr/>
      </dsp:nvSpPr>
      <dsp:spPr>
        <a:xfrm>
          <a:off x="506734" y="412"/>
          <a:ext cx="2328421" cy="13970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Business unit request</a:t>
          </a:r>
        </a:p>
      </dsp:txBody>
      <dsp:txXfrm>
        <a:off x="506734" y="412"/>
        <a:ext cx="2328421" cy="1397052"/>
      </dsp:txXfrm>
    </dsp:sp>
    <dsp:sp modelId="{47001016-5894-4DAF-B0A0-2F010736B4AF}">
      <dsp:nvSpPr>
        <dsp:cNvPr id="0" name=""/>
        <dsp:cNvSpPr/>
      </dsp:nvSpPr>
      <dsp:spPr>
        <a:xfrm>
          <a:off x="3067998" y="412"/>
          <a:ext cx="2328421" cy="13970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Marketplace for users</a:t>
          </a:r>
        </a:p>
      </dsp:txBody>
      <dsp:txXfrm>
        <a:off x="3067998" y="412"/>
        <a:ext cx="2328421" cy="1397052"/>
      </dsp:txXfrm>
    </dsp:sp>
    <dsp:sp modelId="{29B400C2-B3EE-4B84-8B12-0E1BF25D3C62}">
      <dsp:nvSpPr>
        <dsp:cNvPr id="0" name=""/>
        <dsp:cNvSpPr/>
      </dsp:nvSpPr>
      <dsp:spPr>
        <a:xfrm>
          <a:off x="5629261" y="412"/>
          <a:ext cx="2328421" cy="13970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Streamline user workflows</a:t>
          </a:r>
        </a:p>
      </dsp:txBody>
      <dsp:txXfrm>
        <a:off x="5629261" y="412"/>
        <a:ext cx="2328421" cy="1397052"/>
      </dsp:txXfrm>
    </dsp:sp>
    <dsp:sp modelId="{6E6D2CA6-CA20-42E2-A36A-6E64C996CE5F}">
      <dsp:nvSpPr>
        <dsp:cNvPr id="0" name=""/>
        <dsp:cNvSpPr/>
      </dsp:nvSpPr>
      <dsp:spPr>
        <a:xfrm>
          <a:off x="8190525" y="412"/>
          <a:ext cx="2328421" cy="13970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Enable internal tooling</a:t>
          </a:r>
        </a:p>
      </dsp:txBody>
      <dsp:txXfrm>
        <a:off x="8190525" y="412"/>
        <a:ext cx="2328421" cy="1397052"/>
      </dsp:txXfrm>
    </dsp:sp>
    <dsp:sp modelId="{68EDE88C-4809-46EB-BB72-FB2985C0C939}">
      <dsp:nvSpPr>
        <dsp:cNvPr id="0" name=""/>
        <dsp:cNvSpPr/>
      </dsp:nvSpPr>
      <dsp:spPr>
        <a:xfrm>
          <a:off x="506734" y="1630307"/>
          <a:ext cx="2328421" cy="13970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Drive usage &amp; awareness</a:t>
          </a:r>
        </a:p>
      </dsp:txBody>
      <dsp:txXfrm>
        <a:off x="506734" y="1630307"/>
        <a:ext cx="2328421" cy="1397052"/>
      </dsp:txXfrm>
    </dsp:sp>
    <dsp:sp modelId="{6DDEE2C8-43E3-4422-8390-7615DCA8AB0B}">
      <dsp:nvSpPr>
        <dsp:cNvPr id="0" name=""/>
        <dsp:cNvSpPr/>
      </dsp:nvSpPr>
      <dsp:spPr>
        <a:xfrm>
          <a:off x="3067998" y="1630307"/>
          <a:ext cx="2328421" cy="13970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Company purchased licenses</a:t>
          </a:r>
        </a:p>
      </dsp:txBody>
      <dsp:txXfrm>
        <a:off x="3067998" y="1630307"/>
        <a:ext cx="2328421" cy="1397052"/>
      </dsp:txXfrm>
    </dsp:sp>
    <dsp:sp modelId="{35A0D5D2-27E6-485B-A6DA-1EEF9BDD8E98}">
      <dsp:nvSpPr>
        <dsp:cNvPr id="0" name=""/>
        <dsp:cNvSpPr/>
      </dsp:nvSpPr>
      <dsp:spPr>
        <a:xfrm>
          <a:off x="5629261" y="1630307"/>
          <a:ext cx="2328421" cy="13970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Employee onboarding</a:t>
          </a:r>
        </a:p>
      </dsp:txBody>
      <dsp:txXfrm>
        <a:off x="5629261" y="1630307"/>
        <a:ext cx="2328421" cy="1397052"/>
      </dsp:txXfrm>
    </dsp:sp>
    <dsp:sp modelId="{EBD6EDCD-99DC-4AAF-B481-B4EBFC9AEAEE}">
      <dsp:nvSpPr>
        <dsp:cNvPr id="0" name=""/>
        <dsp:cNvSpPr/>
      </dsp:nvSpPr>
      <dsp:spPr>
        <a:xfrm>
          <a:off x="8190525" y="1630307"/>
          <a:ext cx="2328421" cy="13970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Subsidiaries, guests, external users</a:t>
          </a:r>
        </a:p>
      </dsp:txBody>
      <dsp:txXfrm>
        <a:off x="8190525" y="1630307"/>
        <a:ext cx="2328421" cy="1397052"/>
      </dsp:txXfrm>
    </dsp:sp>
    <dsp:sp modelId="{B7B30FF8-A153-4ECB-8268-67A1A8DD053F}">
      <dsp:nvSpPr>
        <dsp:cNvPr id="0" name=""/>
        <dsp:cNvSpPr/>
      </dsp:nvSpPr>
      <dsp:spPr>
        <a:xfrm>
          <a:off x="504499" y="3228670"/>
          <a:ext cx="2328421" cy="13970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Manage apps in bulk</a:t>
          </a:r>
        </a:p>
      </dsp:txBody>
      <dsp:txXfrm>
        <a:off x="504499" y="3228670"/>
        <a:ext cx="2328421" cy="1397052"/>
      </dsp:txXfrm>
    </dsp:sp>
    <dsp:sp modelId="{7F30065F-730B-4C4B-B716-A7FE0FD37211}">
      <dsp:nvSpPr>
        <dsp:cNvPr id="0" name=""/>
        <dsp:cNvSpPr/>
      </dsp:nvSpPr>
      <dsp:spPr>
        <a:xfrm>
          <a:off x="3055890" y="3236549"/>
          <a:ext cx="2328421" cy="13970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Monitoring, business reporting</a:t>
          </a:r>
        </a:p>
      </dsp:txBody>
      <dsp:txXfrm>
        <a:off x="3055890" y="3236549"/>
        <a:ext cx="2328421" cy="1397052"/>
      </dsp:txXfrm>
    </dsp:sp>
    <dsp:sp modelId="{C64D1930-BE7E-4BEC-A8B5-3F3138ADA8DA}">
      <dsp:nvSpPr>
        <dsp:cNvPr id="0" name=""/>
        <dsp:cNvSpPr/>
      </dsp:nvSpPr>
      <dsp:spPr>
        <a:xfrm>
          <a:off x="6933526" y="3236969"/>
          <a:ext cx="2328421" cy="13970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What else?</a:t>
          </a:r>
        </a:p>
      </dsp:txBody>
      <dsp:txXfrm>
        <a:off x="6933526" y="3236969"/>
        <a:ext cx="2328421" cy="139705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4A59E-2738-B4B9-EDA7-C8B925D92D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BB62A3-6740-85FA-DE81-AC291C17C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00276-3B88-07E8-DE01-B858C8585E67}"/>
              </a:ext>
            </a:extLst>
          </p:cNvPr>
          <p:cNvSpPr>
            <a:spLocks noGrp="1"/>
          </p:cNvSpPr>
          <p:nvPr>
            <p:ph type="body" idx="1"/>
          </p:nvPr>
        </p:nvSpPr>
        <p:spPr/>
        <p:txBody>
          <a:bodyPr/>
          <a:lstStyle/>
          <a:p>
            <a:endParaRPr lang="en-US" sz="10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6FF6BA2D-13E5-8372-E9AB-6B31316720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6442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5BD6F-D1BD-77B3-488E-255F49B0F2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45535-2F7F-051E-22A4-CBAE261B8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A4245-8E7D-6A44-66CD-4457FA8B7D06}"/>
              </a:ext>
            </a:extLst>
          </p:cNvPr>
          <p:cNvSpPr>
            <a:spLocks noGrp="1"/>
          </p:cNvSpPr>
          <p:nvPr>
            <p:ph type="body" idx="1"/>
          </p:nvPr>
        </p:nvSpPr>
        <p:spPr/>
        <p:txBody>
          <a:bodyPr/>
          <a:lstStyle/>
          <a:p>
            <a:endParaRPr lang="en-US" sz="10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873ED9F4-D853-2008-6937-88698C78AF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769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B2461-CCB3-F48F-3D96-2BF1F900B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60FC7-5BFC-7AD4-A3A4-5DFD10513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FE69D2-14EC-61CF-A983-186EAD820E88}"/>
              </a:ext>
            </a:extLst>
          </p:cNvPr>
          <p:cNvSpPr>
            <a:spLocks noGrp="1"/>
          </p:cNvSpPr>
          <p:nvPr>
            <p:ph type="body" idx="1"/>
          </p:nvPr>
        </p:nvSpPr>
        <p:spPr/>
        <p:txBody>
          <a:bodyPr/>
          <a:lstStyle/>
          <a:p>
            <a:endParaRPr lang="en-US" sz="10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C435CBD5-2A6B-93D9-0509-8EBD591260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321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F7FE6-B10B-FD5F-86FB-89F138CD7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1A361-4F97-68DC-59F3-81176E507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0D684-93B7-F699-053C-FC087FA1EF33}"/>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04FF045E-234D-FF0E-6DEB-C3259D2B20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3873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endParaRPr lang="en-US" sz="10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95188-3213-89AF-2E45-A40FA7FE6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E98CC-C20A-17E0-1E36-5BE89D36D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F40E6A-8269-39BA-D0B8-C0113270D0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B903CB-58EC-719E-FDA9-5F3E55B1F8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1B7CF-2AE7-4A47-854B-3475058FD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263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655BA-3ECD-B026-B92F-1C769107A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7B135-2DAB-1A31-149A-EE07AB012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91BD54-58E9-8D80-44AF-374FD3252215}"/>
              </a:ext>
            </a:extLst>
          </p:cNvPr>
          <p:cNvSpPr>
            <a:spLocks noGrp="1"/>
          </p:cNvSpPr>
          <p:nvPr>
            <p:ph type="body" idx="1"/>
          </p:nvPr>
        </p:nvSpPr>
        <p:spPr/>
        <p:txBody>
          <a:bodyPr/>
          <a:lstStyle/>
          <a:p>
            <a:endParaRPr lang="en-US" sz="10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FB4EC14B-8F78-2EFA-3533-CF0A768ABD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8131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D03A4-6BA8-6196-F9A8-2CC250A3A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577C7-6F59-6CFD-BDA4-E2ECDCB9BA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D0E52-2002-3258-28AE-4C9431480530}"/>
              </a:ext>
            </a:extLst>
          </p:cNvPr>
          <p:cNvSpPr>
            <a:spLocks noGrp="1"/>
          </p:cNvSpPr>
          <p:nvPr>
            <p:ph type="body" idx="1"/>
          </p:nvPr>
        </p:nvSpPr>
        <p:spPr/>
        <p:txBody>
          <a:bodyPr/>
          <a:lstStyle/>
          <a:p>
            <a:endParaRPr lang="en-US" sz="10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62F31F41-6BC1-88DA-8F29-5D766210C5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6147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E5488-D8F0-B0A8-895A-BBBCF4FFC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28547-A931-D799-6759-6DB5E0958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D67D5-A80D-8185-25E4-ED6AC219EC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11F35D-99E6-7CAD-B7BA-3160350A1467}"/>
              </a:ext>
            </a:extLst>
          </p:cNvPr>
          <p:cNvSpPr>
            <a:spLocks noGrp="1"/>
          </p:cNvSpPr>
          <p:nvPr>
            <p:ph type="sldNum" sz="quarter" idx="5"/>
          </p:nvPr>
        </p:nvSpPr>
        <p:spPr/>
        <p:txBody>
          <a:bodyPr/>
          <a:lstStyle/>
          <a:p>
            <a:fld id="{F7C39E19-974F-4B90-B9A5-596933717C14}" type="slidenum">
              <a:rPr lang="en-US" smtClean="0"/>
              <a:t>12</a:t>
            </a:fld>
            <a:endParaRPr lang="en-US"/>
          </a:p>
        </p:txBody>
      </p:sp>
    </p:spTree>
    <p:extLst>
      <p:ext uri="{BB962C8B-B14F-4D97-AF65-F5344CB8AC3E}">
        <p14:creationId xmlns:p14="http://schemas.microsoft.com/office/powerpoint/2010/main" val="2063870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D9EF0-9394-02BE-A200-DAE1C606F5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5C6B5-EFD8-31FF-5D5E-A0D0EA629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D0A979-0E46-B7D2-501E-2FDA96C282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B77039-458C-4569-A9A7-D10F28CEBEE4}"/>
              </a:ext>
            </a:extLst>
          </p:cNvPr>
          <p:cNvSpPr>
            <a:spLocks noGrp="1"/>
          </p:cNvSpPr>
          <p:nvPr>
            <p:ph type="sldNum" sz="quarter" idx="5"/>
          </p:nvPr>
        </p:nvSpPr>
        <p:spPr/>
        <p:txBody>
          <a:bodyPr/>
          <a:lstStyle/>
          <a:p>
            <a:fld id="{F7C39E19-974F-4B90-B9A5-596933717C14}" type="slidenum">
              <a:rPr lang="en-US" smtClean="0"/>
              <a:t>13</a:t>
            </a:fld>
            <a:endParaRPr lang="en-US"/>
          </a:p>
        </p:txBody>
      </p:sp>
    </p:spTree>
    <p:extLst>
      <p:ext uri="{BB962C8B-B14F-4D97-AF65-F5344CB8AC3E}">
        <p14:creationId xmlns:p14="http://schemas.microsoft.com/office/powerpoint/2010/main" val="2021726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CD80A-F1F3-0F11-9C65-2931CE70B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B36F46-92D0-A809-26AA-742EFCAF0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1F8E8-C279-DDBD-4998-6DFB5EBBA821}"/>
              </a:ext>
            </a:extLst>
          </p:cNvPr>
          <p:cNvSpPr>
            <a:spLocks noGrp="1"/>
          </p:cNvSpPr>
          <p:nvPr>
            <p:ph type="body" idx="1"/>
          </p:nvPr>
        </p:nvSpPr>
        <p:spPr/>
        <p:txBody>
          <a:bodyPr/>
          <a:lstStyle/>
          <a:p>
            <a:endParaRPr lang="en-US" sz="10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03159609-61C5-0043-3A6F-503BC4C44D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6723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16</a:t>
            </a:fld>
            <a:endParaRPr lang="en-US"/>
          </a:p>
        </p:txBody>
      </p:sp>
    </p:spTree>
    <p:extLst>
      <p:ext uri="{BB962C8B-B14F-4D97-AF65-F5344CB8AC3E}">
        <p14:creationId xmlns:p14="http://schemas.microsoft.com/office/powerpoint/2010/main" val="2667905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5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722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5/12/2025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5/12/2025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2.xml"/><Relationship Id="rId21" Type="http://schemas.openxmlformats.org/officeDocument/2006/relationships/slideLayout" Target="../slideLayouts/slideLayout37.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63" Type="http://schemas.openxmlformats.org/officeDocument/2006/relationships/slideLayout" Target="../slideLayouts/slideLayout79.xml"/><Relationship Id="rId68" Type="http://schemas.openxmlformats.org/officeDocument/2006/relationships/slideLayout" Target="../slideLayouts/slideLayout84.xml"/><Relationship Id="rId16" Type="http://schemas.openxmlformats.org/officeDocument/2006/relationships/slideLayout" Target="../slideLayouts/slideLayout32.xml"/><Relationship Id="rId11" Type="http://schemas.openxmlformats.org/officeDocument/2006/relationships/slideLayout" Target="../slideLayouts/slideLayout27.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53" Type="http://schemas.openxmlformats.org/officeDocument/2006/relationships/slideLayout" Target="../slideLayouts/slideLayout69.xml"/><Relationship Id="rId58" Type="http://schemas.openxmlformats.org/officeDocument/2006/relationships/slideLayout" Target="../slideLayouts/slideLayout74.xml"/><Relationship Id="rId74" Type="http://schemas.openxmlformats.org/officeDocument/2006/relationships/slideLayout" Target="../slideLayouts/slideLayout90.xml"/><Relationship Id="rId79" Type="http://schemas.openxmlformats.org/officeDocument/2006/relationships/slideLayout" Target="../slideLayouts/slideLayout95.xml"/><Relationship Id="rId5" Type="http://schemas.openxmlformats.org/officeDocument/2006/relationships/slideLayout" Target="../slideLayouts/slideLayout21.xml"/><Relationship Id="rId61" Type="http://schemas.openxmlformats.org/officeDocument/2006/relationships/slideLayout" Target="../slideLayouts/slideLayout77.xml"/><Relationship Id="rId82" Type="http://schemas.openxmlformats.org/officeDocument/2006/relationships/image" Target="../media/image1.png"/><Relationship Id="rId19" Type="http://schemas.openxmlformats.org/officeDocument/2006/relationships/slideLayout" Target="../slideLayouts/slideLayout3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slideLayout" Target="../slideLayouts/slideLayout72.xml"/><Relationship Id="rId64" Type="http://schemas.openxmlformats.org/officeDocument/2006/relationships/slideLayout" Target="../slideLayouts/slideLayout80.xml"/><Relationship Id="rId69" Type="http://schemas.openxmlformats.org/officeDocument/2006/relationships/slideLayout" Target="../slideLayouts/slideLayout85.xml"/><Relationship Id="rId77" Type="http://schemas.openxmlformats.org/officeDocument/2006/relationships/slideLayout" Target="../slideLayouts/slideLayout93.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72" Type="http://schemas.openxmlformats.org/officeDocument/2006/relationships/slideLayout" Target="../slideLayouts/slideLayout88.xml"/><Relationship Id="rId80" Type="http://schemas.openxmlformats.org/officeDocument/2006/relationships/slideLayout" Target="../slideLayouts/slideLayout96.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59" Type="http://schemas.openxmlformats.org/officeDocument/2006/relationships/slideLayout" Target="../slideLayouts/slideLayout75.xml"/><Relationship Id="rId67" Type="http://schemas.openxmlformats.org/officeDocument/2006/relationships/slideLayout" Target="../slideLayouts/slideLayout83.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62" Type="http://schemas.openxmlformats.org/officeDocument/2006/relationships/slideLayout" Target="../slideLayouts/slideLayout78.xml"/><Relationship Id="rId70" Type="http://schemas.openxmlformats.org/officeDocument/2006/relationships/slideLayout" Target="../slideLayouts/slideLayout86.xml"/><Relationship Id="rId75" Type="http://schemas.openxmlformats.org/officeDocument/2006/relationships/slideLayout" Target="../slideLayouts/slideLayout91.xml"/><Relationship Id="rId83" Type="http://schemas.openxmlformats.org/officeDocument/2006/relationships/image" Target="../media/image2.svg"/><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slideLayout" Target="../slideLayouts/slideLayout73.xml"/><Relationship Id="rId10" Type="http://schemas.openxmlformats.org/officeDocument/2006/relationships/slideLayout" Target="../slideLayouts/slideLayout26.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60" Type="http://schemas.openxmlformats.org/officeDocument/2006/relationships/slideLayout" Target="../slideLayouts/slideLayout76.xml"/><Relationship Id="rId65" Type="http://schemas.openxmlformats.org/officeDocument/2006/relationships/slideLayout" Target="../slideLayouts/slideLayout81.xml"/><Relationship Id="rId73" Type="http://schemas.openxmlformats.org/officeDocument/2006/relationships/slideLayout" Target="../slideLayouts/slideLayout89.xml"/><Relationship Id="rId78" Type="http://schemas.openxmlformats.org/officeDocument/2006/relationships/slideLayout" Target="../slideLayouts/slideLayout94.xml"/><Relationship Id="rId81"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9" Type="http://schemas.openxmlformats.org/officeDocument/2006/relationships/slideLayout" Target="../slideLayouts/slideLayout55.xml"/><Relationship Id="rId34" Type="http://schemas.openxmlformats.org/officeDocument/2006/relationships/slideLayout" Target="../slideLayouts/slideLayout50.xml"/><Relationship Id="rId50" Type="http://schemas.openxmlformats.org/officeDocument/2006/relationships/slideLayout" Target="../slideLayouts/slideLayout66.xml"/><Relationship Id="rId55" Type="http://schemas.openxmlformats.org/officeDocument/2006/relationships/slideLayout" Target="../slideLayouts/slideLayout71.xml"/><Relationship Id="rId76" Type="http://schemas.openxmlformats.org/officeDocument/2006/relationships/slideLayout" Target="../slideLayouts/slideLayout92.xml"/><Relationship Id="rId7" Type="http://schemas.openxmlformats.org/officeDocument/2006/relationships/slideLayout" Target="../slideLayouts/slideLayout23.xml"/><Relationship Id="rId71" Type="http://schemas.openxmlformats.org/officeDocument/2006/relationships/slideLayout" Target="../slideLayouts/slideLayout87.xml"/><Relationship Id="rId2" Type="http://schemas.openxmlformats.org/officeDocument/2006/relationships/slideLayout" Target="../slideLayouts/slideLayout18.xml"/><Relationship Id="rId29" Type="http://schemas.openxmlformats.org/officeDocument/2006/relationships/slideLayout" Target="../slideLayouts/slideLayout45.xml"/><Relationship Id="rId24" Type="http://schemas.openxmlformats.org/officeDocument/2006/relationships/slideLayout" Target="../slideLayouts/slideLayout40.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66"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3" r:id="rId15"/>
    <p:sldLayoutId id="2147483674" r:id="rId16"/>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aka.ms/M365CopilotCommunity" TargetMode="Externa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 Id="rId5" Type="http://schemas.openxmlformats.org/officeDocument/2006/relationships/image" Target="../media/image59.sv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922191"/>
            <a:ext cx="8193024" cy="1495794"/>
          </a:xfrm>
        </p:spPr>
        <p:txBody>
          <a:bodyPr/>
          <a:lstStyle/>
          <a:p>
            <a:r>
              <a:rPr lang="en-US" dirty="0"/>
              <a:t>Admin Tips to Get the Most Out of Teams Apps</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p:txBody>
          <a:bodyPr/>
          <a:lstStyle/>
          <a:p>
            <a:r>
              <a:rPr lang="en-US" dirty="0"/>
              <a:t>Brian Nguyen, Shruti Dhir</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r>
              <a:rPr lang="en-US" dirty="0"/>
              <a:t>5/6/25</a:t>
            </a:r>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9211-5186-BC9F-72F8-9453E59E7224}"/>
              </a:ext>
            </a:extLst>
          </p:cNvPr>
          <p:cNvSpPr>
            <a:spLocks noGrp="1"/>
          </p:cNvSpPr>
          <p:nvPr>
            <p:ph type="title"/>
          </p:nvPr>
        </p:nvSpPr>
        <p:spPr/>
        <p:txBody>
          <a:bodyPr/>
          <a:lstStyle/>
          <a:p>
            <a:r>
              <a:rPr lang="en-US" dirty="0"/>
              <a:t>Desired management outcomes</a:t>
            </a:r>
          </a:p>
        </p:txBody>
      </p:sp>
      <p:sp>
        <p:nvSpPr>
          <p:cNvPr id="3" name="Content Placeholder 2">
            <a:extLst>
              <a:ext uri="{FF2B5EF4-FFF2-40B4-BE49-F238E27FC236}">
                <a16:creationId xmlns:a16="http://schemas.microsoft.com/office/drawing/2014/main" id="{295BAB1C-25F1-DF08-A8ED-8585911F1A72}"/>
              </a:ext>
            </a:extLst>
          </p:cNvPr>
          <p:cNvSpPr>
            <a:spLocks noGrp="1"/>
          </p:cNvSpPr>
          <p:nvPr>
            <p:ph idx="1"/>
          </p:nvPr>
        </p:nvSpPr>
        <p:spPr/>
        <p:txBody>
          <a:bodyPr/>
          <a:lstStyle/>
          <a:p>
            <a:r>
              <a:rPr lang="en-US" dirty="0"/>
              <a:t>Apps can be trusted</a:t>
            </a:r>
          </a:p>
          <a:p>
            <a:r>
              <a:rPr lang="en-US" dirty="0"/>
              <a:t>The right users can access the right apps</a:t>
            </a:r>
          </a:p>
          <a:p>
            <a:r>
              <a:rPr lang="en-US" dirty="0"/>
              <a:t>Users can use apps in their flow of work</a:t>
            </a:r>
          </a:p>
          <a:p>
            <a:r>
              <a:rPr lang="en-US" dirty="0"/>
              <a:t>Users find the apps are useful</a:t>
            </a:r>
          </a:p>
          <a:p>
            <a:r>
              <a:rPr lang="en-US" dirty="0"/>
              <a:t>Automate maintenance through scripting</a:t>
            </a:r>
          </a:p>
          <a:p>
            <a:endParaRPr lang="en-US" dirty="0"/>
          </a:p>
          <a:p>
            <a:pPr marL="0" indent="0">
              <a:buNone/>
            </a:pPr>
            <a:r>
              <a:rPr lang="en-US" dirty="0"/>
              <a:t>… what else?</a:t>
            </a:r>
          </a:p>
          <a:p>
            <a:endParaRPr lang="en-US" dirty="0"/>
          </a:p>
        </p:txBody>
      </p:sp>
    </p:spTree>
    <p:extLst>
      <p:ext uri="{BB962C8B-B14F-4D97-AF65-F5344CB8AC3E}">
        <p14:creationId xmlns:p14="http://schemas.microsoft.com/office/powerpoint/2010/main" val="1528916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5B1E9-3B4C-E1DA-0FF7-F3A2DDE79A6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60C3A3D-FA16-8D84-632F-3B5D072A80FE}"/>
              </a:ext>
            </a:extLst>
          </p:cNvPr>
          <p:cNvSpPr txBox="1">
            <a:spLocks noGrp="1"/>
          </p:cNvSpPr>
          <p:nvPr>
            <p:ph type="title" idx="4294967295"/>
          </p:nvPr>
        </p:nvSpPr>
        <p:spPr>
          <a:xfrm>
            <a:off x="449944" y="2551113"/>
            <a:ext cx="11292113"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Apps can be trusted</a:t>
            </a:r>
          </a:p>
        </p:txBody>
      </p:sp>
      <p:sp>
        <p:nvSpPr>
          <p:cNvPr id="5" name="Rectangle: Rounded Corners 4">
            <a:extLst>
              <a:ext uri="{FF2B5EF4-FFF2-40B4-BE49-F238E27FC236}">
                <a16:creationId xmlns:a16="http://schemas.microsoft.com/office/drawing/2014/main" id="{CED69DEF-F3E1-BE44-1E34-D5C9C72AA8FA}"/>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1054063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D6349-63B0-6F59-DA3B-422AB20318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8BA53A-CAD6-683D-1F24-09118F6EBA32}"/>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8" t="6692" r="14708" b="10980"/>
          <a:stretch>
            <a:fillRect/>
          </a:stretch>
        </p:blipFill>
        <p:spPr bwMode="auto">
          <a:xfrm>
            <a:off x="2590803" y="605972"/>
            <a:ext cx="8705847" cy="52998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4DB5991-8136-6819-78DD-E02974E0A215}"/>
              </a:ext>
              <a:ext uri="{C183D7F6-B498-43B3-948B-1728B52AA6E4}">
                <adec:decorative xmlns:adec="http://schemas.microsoft.com/office/drawing/2017/decorative" val="1"/>
              </a:ext>
            </a:extLst>
          </p:cNvPr>
          <p:cNvSpPr/>
          <p:nvPr/>
        </p:nvSpPr>
        <p:spPr bwMode="auto">
          <a:xfrm>
            <a:off x="-88493" y="0"/>
            <a:ext cx="2862470" cy="6858000"/>
          </a:xfrm>
          <a:prstGeom prst="rect">
            <a:avLst/>
          </a:prstGeom>
          <a:gradFill flip="none" rotWithShape="1">
            <a:gsLst>
              <a:gs pos="0">
                <a:srgbClr val="9EA1FC">
                  <a:lumMod val="25000"/>
                  <a:shade val="30000"/>
                  <a:satMod val="115000"/>
                </a:srgbClr>
              </a:gs>
              <a:gs pos="50000">
                <a:srgbClr val="9EA1FC">
                  <a:lumMod val="25000"/>
                  <a:shade val="67500"/>
                  <a:satMod val="115000"/>
                </a:srgbClr>
              </a:gs>
              <a:gs pos="100000">
                <a:srgbClr val="9EA1FC">
                  <a:lumMod val="25000"/>
                  <a:shade val="100000"/>
                  <a:satMod val="115000"/>
                </a:srgbClr>
              </a:gs>
            </a:gsLst>
            <a:lin ang="54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latin typeface="Segoe UI"/>
              <a:cs typeface="Segoe UI" pitchFamily="34" charset="0"/>
            </a:endParaRPr>
          </a:p>
        </p:txBody>
      </p:sp>
      <p:sp>
        <p:nvSpPr>
          <p:cNvPr id="5" name="Title 1">
            <a:extLst>
              <a:ext uri="{FF2B5EF4-FFF2-40B4-BE49-F238E27FC236}">
                <a16:creationId xmlns:a16="http://schemas.microsoft.com/office/drawing/2014/main" id="{DCBA476D-6D72-CC0E-9E64-E84D61B47F18}"/>
              </a:ext>
            </a:extLst>
          </p:cNvPr>
          <p:cNvSpPr txBox="1">
            <a:spLocks noGrp="1"/>
          </p:cNvSpPr>
          <p:nvPr>
            <p:ph type="title" idx="4294967295"/>
          </p:nvPr>
        </p:nvSpPr>
        <p:spPr>
          <a:xfrm>
            <a:off x="258420" y="828591"/>
            <a:ext cx="2332383" cy="184665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342900" lvl="0" indent="-342900">
              <a:buFont typeface="Wingdings" panose="05000000000000000000" pitchFamily="2" charset="2"/>
              <a:buChar char="ü"/>
              <a:defRPr/>
            </a:pPr>
            <a:r>
              <a:rPr lang="en-US" sz="2400" dirty="0">
                <a:solidFill>
                  <a:schemeClr val="bg1"/>
                </a:solidFill>
              </a:rPr>
              <a:t>Admins can </a:t>
            </a:r>
            <a:r>
              <a:rPr lang="en-US" sz="2400" b="1" dirty="0">
                <a:solidFill>
                  <a:schemeClr val="accent1">
                    <a:lumMod val="40000"/>
                    <a:lumOff val="60000"/>
                  </a:schemeClr>
                </a:solidFill>
              </a:rPr>
              <a:t>VIEW</a:t>
            </a:r>
            <a:r>
              <a:rPr lang="en-US" sz="2400" dirty="0">
                <a:solidFill>
                  <a:schemeClr val="bg1"/>
                </a:solidFill>
              </a:rPr>
              <a:t> if the app has been consented or not.</a:t>
            </a:r>
            <a:endParaRPr kumimoji="0" lang="en-US" sz="3200" b="0" i="0" u="none" strike="noStrike" kern="1200" cap="none" spc="-50" normalizeH="0" baseline="0" noProof="0" dirty="0">
              <a:ln w="3175">
                <a:noFill/>
              </a:ln>
              <a:solidFill>
                <a:schemeClr val="bg1"/>
              </a:solidFill>
              <a:effectLst/>
              <a:uLnTx/>
              <a:uFillTx/>
              <a:latin typeface="+mj-lt"/>
              <a:ea typeface="+mn-ea"/>
              <a:cs typeface="Segoe UI" pitchFamily="34" charset="0"/>
            </a:endParaRPr>
          </a:p>
        </p:txBody>
      </p:sp>
      <p:sp>
        <p:nvSpPr>
          <p:cNvPr id="6" name="TextBox 5">
            <a:extLst>
              <a:ext uri="{FF2B5EF4-FFF2-40B4-BE49-F238E27FC236}">
                <a16:creationId xmlns:a16="http://schemas.microsoft.com/office/drawing/2014/main" id="{BCB028BB-33B9-CB5B-0A24-BCD76AE546E4}"/>
              </a:ext>
            </a:extLst>
          </p:cNvPr>
          <p:cNvSpPr txBox="1"/>
          <p:nvPr/>
        </p:nvSpPr>
        <p:spPr>
          <a:xfrm>
            <a:off x="176550" y="3518356"/>
            <a:ext cx="2332383" cy="1846659"/>
          </a:xfrm>
          <a:prstGeom prst="rect">
            <a:avLst/>
          </a:prstGeom>
          <a:noFill/>
        </p:spPr>
        <p:txBody>
          <a:bodyPr wrap="square" rtlCol="0">
            <a:spAutoFit/>
          </a:bodyPr>
          <a:lstStyle/>
          <a:p>
            <a:pPr marL="342900" indent="-342900">
              <a:buFont typeface="Wingdings" panose="05000000000000000000" pitchFamily="2" charset="2"/>
              <a:buChar char="ü"/>
            </a:pPr>
            <a:r>
              <a:rPr lang="en-US" sz="2400" spc="-50" dirty="0">
                <a:ln w="3175">
                  <a:noFill/>
                </a:ln>
                <a:solidFill>
                  <a:schemeClr val="bg1"/>
                </a:solidFill>
                <a:latin typeface="+mj-lt"/>
                <a:cs typeface="Segoe UI" pitchFamily="34" charset="0"/>
              </a:rPr>
              <a:t>Single </a:t>
            </a:r>
            <a:r>
              <a:rPr lang="en-US" sz="2400" b="1" spc="-50" dirty="0">
                <a:ln w="3175">
                  <a:noFill/>
                </a:ln>
                <a:solidFill>
                  <a:schemeClr val="accent1">
                    <a:lumMod val="40000"/>
                    <a:lumOff val="60000"/>
                  </a:schemeClr>
                </a:solidFill>
                <a:latin typeface="+mj-lt"/>
                <a:cs typeface="Segoe UI" pitchFamily="34" charset="0"/>
              </a:rPr>
              <a:t>CLICK</a:t>
            </a:r>
            <a:r>
              <a:rPr lang="en-US" sz="2400" spc="-50" dirty="0">
                <a:ln w="3175">
                  <a:noFill/>
                </a:ln>
                <a:solidFill>
                  <a:schemeClr val="bg1"/>
                </a:solidFill>
                <a:latin typeface="+mj-lt"/>
                <a:cs typeface="Segoe UI" pitchFamily="34" charset="0"/>
              </a:rPr>
              <a:t> to consent to all AAD Permissions</a:t>
            </a:r>
            <a:br>
              <a:rPr lang="en-US" dirty="0">
                <a:solidFill>
                  <a:schemeClr val="bg1"/>
                </a:solidFill>
              </a:rPr>
            </a:br>
            <a:endParaRPr lang="en-US" dirty="0"/>
          </a:p>
        </p:txBody>
      </p:sp>
      <p:pic>
        <p:nvPicPr>
          <p:cNvPr id="9" name="Picture 8" descr="Screenshot of feature">
            <a:extLst>
              <a:ext uri="{FF2B5EF4-FFF2-40B4-BE49-F238E27FC236}">
                <a16:creationId xmlns:a16="http://schemas.microsoft.com/office/drawing/2014/main" id="{B2928D05-F130-1640-2DB7-7D028F3F00D2}"/>
              </a:ext>
            </a:extLst>
          </p:cNvPr>
          <p:cNvPicPr>
            <a:picLocks noChangeAspect="1"/>
          </p:cNvPicPr>
          <p:nvPr/>
        </p:nvPicPr>
        <p:blipFill>
          <a:blip r:embed="rId4"/>
          <a:srcRect l="-6570" t="12169" r="11762" b="-12169"/>
          <a:stretch>
            <a:fillRect/>
          </a:stretch>
        </p:blipFill>
        <p:spPr>
          <a:xfrm>
            <a:off x="3747753" y="6085373"/>
            <a:ext cx="7961737" cy="426375"/>
          </a:xfrm>
          <a:prstGeom prst="rect">
            <a:avLst/>
          </a:prstGeom>
        </p:spPr>
      </p:pic>
      <p:cxnSp>
        <p:nvCxnSpPr>
          <p:cNvPr id="11" name="Straight Arrow Connector 10">
            <a:extLst>
              <a:ext uri="{FF2B5EF4-FFF2-40B4-BE49-F238E27FC236}">
                <a16:creationId xmlns:a16="http://schemas.microsoft.com/office/drawing/2014/main" id="{4369527B-79A7-DE9C-4F4F-DA6D0630CEBD}"/>
              </a:ext>
              <a:ext uri="{C183D7F6-B498-43B3-948B-1728B52AA6E4}">
                <adec:decorative xmlns:adec="http://schemas.microsoft.com/office/drawing/2017/decorative" val="1"/>
              </a:ext>
            </a:extLst>
          </p:cNvPr>
          <p:cNvCxnSpPr/>
          <p:nvPr/>
        </p:nvCxnSpPr>
        <p:spPr>
          <a:xfrm>
            <a:off x="7143750" y="5099050"/>
            <a:ext cx="0" cy="984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2496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E93BC-0A2E-A00B-0F9E-8449F84EC3C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C7A652-AAE0-6394-434A-9C574DFCB07B}"/>
              </a:ext>
            </a:extLst>
          </p:cNvPr>
          <p:cNvSpPr>
            <a:spLocks noGrp="1"/>
          </p:cNvSpPr>
          <p:nvPr>
            <p:ph type="title"/>
          </p:nvPr>
        </p:nvSpPr>
        <p:spPr>
          <a:xfrm>
            <a:off x="390705" y="285587"/>
            <a:ext cx="11025680" cy="720166"/>
          </a:xfrm>
        </p:spPr>
        <p:txBody>
          <a:bodyPr/>
          <a:lstStyle/>
          <a:p>
            <a:r>
              <a:rPr lang="en-US" dirty="0"/>
              <a:t>Accessing Permissions made easy</a:t>
            </a:r>
          </a:p>
        </p:txBody>
      </p:sp>
      <p:sp>
        <p:nvSpPr>
          <p:cNvPr id="25" name="Content Placeholder 5">
            <a:extLst>
              <a:ext uri="{FF2B5EF4-FFF2-40B4-BE49-F238E27FC236}">
                <a16:creationId xmlns:a16="http://schemas.microsoft.com/office/drawing/2014/main" id="{F24C89B9-7588-02F1-5C79-D5CE77DBBE91}"/>
              </a:ext>
            </a:extLst>
          </p:cNvPr>
          <p:cNvSpPr txBox="1">
            <a:spLocks/>
          </p:cNvSpPr>
          <p:nvPr/>
        </p:nvSpPr>
        <p:spPr>
          <a:xfrm>
            <a:off x="390705" y="1311546"/>
            <a:ext cx="3449362" cy="1388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1600" dirty="0">
                <a:solidFill>
                  <a:schemeClr val="tx1"/>
                </a:solidFill>
              </a:rPr>
              <a:t>In Teams Admin Center</a:t>
            </a:r>
            <a:r>
              <a:rPr lang="en-US" sz="1600" b="1" dirty="0">
                <a:solidFill>
                  <a:schemeClr val="tx1"/>
                </a:solidFill>
              </a:rPr>
              <a:t>, VIEW</a:t>
            </a:r>
            <a:r>
              <a:rPr lang="en-US" sz="1600" dirty="0">
                <a:solidFill>
                  <a:schemeClr val="tx1"/>
                </a:solidFill>
              </a:rPr>
              <a:t> &amp; </a:t>
            </a:r>
            <a:r>
              <a:rPr lang="en-US" sz="1600" b="1" dirty="0">
                <a:solidFill>
                  <a:schemeClr val="tx1"/>
                </a:solidFill>
              </a:rPr>
              <a:t>DOWNLOAD</a:t>
            </a:r>
            <a:r>
              <a:rPr lang="en-US" sz="1600" dirty="0">
                <a:solidFill>
                  <a:schemeClr val="tx1"/>
                </a:solidFill>
              </a:rPr>
              <a:t>  all permissions that are required by the App, including Graph and RSC</a:t>
            </a:r>
          </a:p>
        </p:txBody>
      </p:sp>
      <p:sp>
        <p:nvSpPr>
          <p:cNvPr id="29" name="Arrow: Curved Right 28">
            <a:extLst>
              <a:ext uri="{FF2B5EF4-FFF2-40B4-BE49-F238E27FC236}">
                <a16:creationId xmlns:a16="http://schemas.microsoft.com/office/drawing/2014/main" id="{F671C0B6-08AD-0A5D-DE5A-B576A09B1EFF}"/>
              </a:ext>
              <a:ext uri="{C183D7F6-B498-43B3-948B-1728B52AA6E4}">
                <adec:decorative xmlns:adec="http://schemas.microsoft.com/office/drawing/2017/decorative" val="1"/>
              </a:ext>
            </a:extLst>
          </p:cNvPr>
          <p:cNvSpPr/>
          <p:nvPr/>
        </p:nvSpPr>
        <p:spPr>
          <a:xfrm rot="21350160">
            <a:off x="383977" y="2047198"/>
            <a:ext cx="318507" cy="108733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15" descr="Screenshot of feature">
            <a:extLst>
              <a:ext uri="{FF2B5EF4-FFF2-40B4-BE49-F238E27FC236}">
                <a16:creationId xmlns:a16="http://schemas.microsoft.com/office/drawing/2014/main" id="{CCE0B43E-F745-ABB2-E00F-B0820CADFCBE}"/>
              </a:ext>
            </a:extLst>
          </p:cNvPr>
          <p:cNvGrpSpPr/>
          <p:nvPr/>
        </p:nvGrpSpPr>
        <p:grpSpPr>
          <a:xfrm>
            <a:off x="767890" y="2461153"/>
            <a:ext cx="3484489" cy="2551044"/>
            <a:chOff x="633043" y="2690687"/>
            <a:chExt cx="3484489" cy="2551044"/>
          </a:xfrm>
        </p:grpSpPr>
        <p:pic>
          <p:nvPicPr>
            <p:cNvPr id="7" name="Picture 6">
              <a:extLst>
                <a:ext uri="{FF2B5EF4-FFF2-40B4-BE49-F238E27FC236}">
                  <a16:creationId xmlns:a16="http://schemas.microsoft.com/office/drawing/2014/main" id="{C6328488-8280-8636-9AAE-FE8BC02DCC49}"/>
                </a:ext>
              </a:extLst>
            </p:cNvPr>
            <p:cNvPicPr>
              <a:picLocks noChangeAspect="1"/>
            </p:cNvPicPr>
            <p:nvPr/>
          </p:nvPicPr>
          <p:blipFill>
            <a:blip r:embed="rId3"/>
            <a:srcRect l="1319" t="225" r="798" b="-225"/>
            <a:stretch>
              <a:fillRect/>
            </a:stretch>
          </p:blipFill>
          <p:spPr>
            <a:xfrm>
              <a:off x="633043" y="2690687"/>
              <a:ext cx="3484465" cy="1532893"/>
            </a:xfrm>
            <a:prstGeom prst="rect">
              <a:avLst/>
            </a:prstGeom>
          </p:spPr>
        </p:pic>
        <p:pic>
          <p:nvPicPr>
            <p:cNvPr id="9" name="Picture 8">
              <a:extLst>
                <a:ext uri="{FF2B5EF4-FFF2-40B4-BE49-F238E27FC236}">
                  <a16:creationId xmlns:a16="http://schemas.microsoft.com/office/drawing/2014/main" id="{13544AF7-5E82-1C23-B080-41DE2E3C9DF1}"/>
                </a:ext>
              </a:extLst>
            </p:cNvPr>
            <p:cNvPicPr>
              <a:picLocks noChangeAspect="1"/>
            </p:cNvPicPr>
            <p:nvPr/>
          </p:nvPicPr>
          <p:blipFill>
            <a:blip r:embed="rId4"/>
            <a:srcRect l="278" r="1"/>
            <a:stretch>
              <a:fillRect/>
            </a:stretch>
          </p:blipFill>
          <p:spPr>
            <a:xfrm>
              <a:off x="633067" y="4353561"/>
              <a:ext cx="3484465" cy="888170"/>
            </a:xfrm>
            <a:prstGeom prst="rect">
              <a:avLst/>
            </a:prstGeom>
          </p:spPr>
        </p:pic>
        <p:pic>
          <p:nvPicPr>
            <p:cNvPr id="11" name="Picture 10">
              <a:extLst>
                <a:ext uri="{FF2B5EF4-FFF2-40B4-BE49-F238E27FC236}">
                  <a16:creationId xmlns:a16="http://schemas.microsoft.com/office/drawing/2014/main" id="{84E38BA4-2770-9416-B782-6C2D6EDA9EE5}"/>
                </a:ext>
              </a:extLst>
            </p:cNvPr>
            <p:cNvPicPr>
              <a:picLocks noChangeAspect="1"/>
            </p:cNvPicPr>
            <p:nvPr/>
          </p:nvPicPr>
          <p:blipFill>
            <a:blip r:embed="rId5"/>
            <a:srcRect l="380" t="11993" r="60727" b="68142"/>
            <a:stretch>
              <a:fillRect/>
            </a:stretch>
          </p:blipFill>
          <p:spPr>
            <a:xfrm>
              <a:off x="633043" y="4212848"/>
              <a:ext cx="3484465" cy="45719"/>
            </a:xfrm>
            <a:prstGeom prst="rect">
              <a:avLst/>
            </a:prstGeom>
          </p:spPr>
        </p:pic>
        <p:pic>
          <p:nvPicPr>
            <p:cNvPr id="14" name="Picture 13">
              <a:extLst>
                <a:ext uri="{FF2B5EF4-FFF2-40B4-BE49-F238E27FC236}">
                  <a16:creationId xmlns:a16="http://schemas.microsoft.com/office/drawing/2014/main" id="{CAB87E93-BD14-200D-B1C1-5003F21379CF}"/>
                </a:ext>
              </a:extLst>
            </p:cNvPr>
            <p:cNvPicPr>
              <a:picLocks noChangeAspect="1"/>
            </p:cNvPicPr>
            <p:nvPr/>
          </p:nvPicPr>
          <p:blipFill>
            <a:blip r:embed="rId5"/>
            <a:srcRect l="380" t="11993" r="60727" b="68142"/>
            <a:stretch>
              <a:fillRect/>
            </a:stretch>
          </p:blipFill>
          <p:spPr>
            <a:xfrm>
              <a:off x="633043" y="4258567"/>
              <a:ext cx="3484465" cy="45719"/>
            </a:xfrm>
            <a:prstGeom prst="rect">
              <a:avLst/>
            </a:prstGeom>
          </p:spPr>
        </p:pic>
        <p:pic>
          <p:nvPicPr>
            <p:cNvPr id="15" name="Picture 14">
              <a:extLst>
                <a:ext uri="{FF2B5EF4-FFF2-40B4-BE49-F238E27FC236}">
                  <a16:creationId xmlns:a16="http://schemas.microsoft.com/office/drawing/2014/main" id="{CBB321FC-136A-5730-0DF2-E65D786978A3}"/>
                </a:ext>
              </a:extLst>
            </p:cNvPr>
            <p:cNvPicPr>
              <a:picLocks noChangeAspect="1"/>
            </p:cNvPicPr>
            <p:nvPr/>
          </p:nvPicPr>
          <p:blipFill>
            <a:blip r:embed="rId5"/>
            <a:srcRect l="380" t="11993" r="60727" b="68142"/>
            <a:stretch>
              <a:fillRect/>
            </a:stretch>
          </p:blipFill>
          <p:spPr>
            <a:xfrm>
              <a:off x="633043" y="4242949"/>
              <a:ext cx="3484465" cy="142362"/>
            </a:xfrm>
            <a:prstGeom prst="rect">
              <a:avLst/>
            </a:prstGeom>
          </p:spPr>
        </p:pic>
      </p:grpSp>
      <p:sp>
        <p:nvSpPr>
          <p:cNvPr id="21" name="Arrow: Curved Right 20">
            <a:extLst>
              <a:ext uri="{FF2B5EF4-FFF2-40B4-BE49-F238E27FC236}">
                <a16:creationId xmlns:a16="http://schemas.microsoft.com/office/drawing/2014/main" id="{EF4A8983-178E-FCD2-F8CD-5B9AB580AC76}"/>
              </a:ext>
              <a:ext uri="{C183D7F6-B498-43B3-948B-1728B52AA6E4}">
                <adec:decorative xmlns:adec="http://schemas.microsoft.com/office/drawing/2017/decorative" val="1"/>
              </a:ext>
            </a:extLst>
          </p:cNvPr>
          <p:cNvSpPr/>
          <p:nvPr/>
        </p:nvSpPr>
        <p:spPr>
          <a:xfrm rot="21350160">
            <a:off x="362714" y="1978088"/>
            <a:ext cx="428259" cy="35575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descr="Screenshot of feature">
            <a:extLst>
              <a:ext uri="{FF2B5EF4-FFF2-40B4-BE49-F238E27FC236}">
                <a16:creationId xmlns:a16="http://schemas.microsoft.com/office/drawing/2014/main" id="{72FC6A41-2C8C-735A-71CD-255D076F17CE}"/>
              </a:ext>
            </a:extLst>
          </p:cNvPr>
          <p:cNvPicPr>
            <a:picLocks noChangeAspect="1"/>
          </p:cNvPicPr>
          <p:nvPr/>
        </p:nvPicPr>
        <p:blipFill>
          <a:blip r:embed="rId6"/>
          <a:stretch>
            <a:fillRect/>
          </a:stretch>
        </p:blipFill>
        <p:spPr>
          <a:xfrm>
            <a:off x="874496" y="5321062"/>
            <a:ext cx="1521393" cy="225392"/>
          </a:xfrm>
          <a:prstGeom prst="rect">
            <a:avLst/>
          </a:prstGeom>
        </p:spPr>
      </p:pic>
      <p:sp>
        <p:nvSpPr>
          <p:cNvPr id="2" name="Content Placeholder 5">
            <a:extLst>
              <a:ext uri="{FF2B5EF4-FFF2-40B4-BE49-F238E27FC236}">
                <a16:creationId xmlns:a16="http://schemas.microsoft.com/office/drawing/2014/main" id="{39784840-E299-75D6-3236-2F2921D63CA2}"/>
              </a:ext>
            </a:extLst>
          </p:cNvPr>
          <p:cNvSpPr txBox="1">
            <a:spLocks/>
          </p:cNvSpPr>
          <p:nvPr/>
        </p:nvSpPr>
        <p:spPr>
          <a:xfrm>
            <a:off x="4703392" y="1311545"/>
            <a:ext cx="2929583" cy="1388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1600" dirty="0">
                <a:solidFill>
                  <a:schemeClr val="tx1"/>
                </a:solidFill>
              </a:rPr>
              <a:t>Permissions </a:t>
            </a:r>
            <a:r>
              <a:rPr lang="en-US" sz="1600" b="1" dirty="0">
                <a:solidFill>
                  <a:schemeClr val="tx1"/>
                </a:solidFill>
              </a:rPr>
              <a:t>categorized by type </a:t>
            </a:r>
            <a:r>
              <a:rPr lang="en-US" sz="1600" dirty="0">
                <a:solidFill>
                  <a:schemeClr val="tx1"/>
                </a:solidFill>
              </a:rPr>
              <a:t>– application, delegated</a:t>
            </a:r>
          </a:p>
        </p:txBody>
      </p:sp>
      <p:sp>
        <p:nvSpPr>
          <p:cNvPr id="5" name="Arrow: Curved Right 4">
            <a:extLst>
              <a:ext uri="{FF2B5EF4-FFF2-40B4-BE49-F238E27FC236}">
                <a16:creationId xmlns:a16="http://schemas.microsoft.com/office/drawing/2014/main" id="{FB3E931D-3A02-42ED-FDC7-D011A10E5B95}"/>
              </a:ext>
              <a:ext uri="{C183D7F6-B498-43B3-948B-1728B52AA6E4}">
                <adec:decorative xmlns:adec="http://schemas.microsoft.com/office/drawing/2017/decorative" val="1"/>
              </a:ext>
            </a:extLst>
          </p:cNvPr>
          <p:cNvSpPr/>
          <p:nvPr/>
        </p:nvSpPr>
        <p:spPr>
          <a:xfrm rot="21371520">
            <a:off x="4476308" y="2073062"/>
            <a:ext cx="556410" cy="142837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descr="Screenshot of feature">
            <a:extLst>
              <a:ext uri="{FF2B5EF4-FFF2-40B4-BE49-F238E27FC236}">
                <a16:creationId xmlns:a16="http://schemas.microsoft.com/office/drawing/2014/main" id="{9630017B-0202-EBDC-664B-D1DC0FF6AB63}"/>
              </a:ext>
              <a:ext uri="{C183D7F6-B498-43B3-948B-1728B52AA6E4}">
                <adec:decorative xmlns:adec="http://schemas.microsoft.com/office/drawing/2017/decorative" val="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610" t="6774" r="58619" b="41937"/>
          <a:stretch>
            <a:fillRect/>
          </a:stretch>
        </p:blipFill>
        <p:spPr bwMode="auto">
          <a:xfrm>
            <a:off x="5186176" y="2382912"/>
            <a:ext cx="2266881" cy="3681337"/>
          </a:xfrm>
          <a:prstGeom prst="rect">
            <a:avLst/>
          </a:prstGeom>
          <a:noFill/>
          <a:extLst>
            <a:ext uri="{909E8E84-426E-40DD-AFC4-6F175D3DCCD1}">
              <a14:hiddenFill xmlns:a14="http://schemas.microsoft.com/office/drawing/2010/main">
                <a:solidFill>
                  <a:srgbClr val="FFFFFF"/>
                </a:solidFill>
              </a14:hiddenFill>
            </a:ext>
          </a:extLst>
        </p:spPr>
      </p:pic>
      <p:sp>
        <p:nvSpPr>
          <p:cNvPr id="30" name="Content Placeholder 5">
            <a:extLst>
              <a:ext uri="{FF2B5EF4-FFF2-40B4-BE49-F238E27FC236}">
                <a16:creationId xmlns:a16="http://schemas.microsoft.com/office/drawing/2014/main" id="{71CB70DF-9939-12A9-53CB-285635FB4608}"/>
              </a:ext>
              <a:ext uri="{C183D7F6-B498-43B3-948B-1728B52AA6E4}">
                <adec:decorative xmlns:adec="http://schemas.microsoft.com/office/drawing/2017/decorative" val="0"/>
              </a:ext>
            </a:extLst>
          </p:cNvPr>
          <p:cNvSpPr txBox="1">
            <a:spLocks/>
          </p:cNvSpPr>
          <p:nvPr/>
        </p:nvSpPr>
        <p:spPr>
          <a:xfrm>
            <a:off x="8496300" y="1331754"/>
            <a:ext cx="3197898" cy="1388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1600" b="1" dirty="0"/>
              <a:t>Learn more </a:t>
            </a:r>
            <a:r>
              <a:rPr lang="en-US" sz="1600" dirty="0"/>
              <a:t>details about each permissions</a:t>
            </a:r>
          </a:p>
        </p:txBody>
      </p:sp>
      <p:sp>
        <p:nvSpPr>
          <p:cNvPr id="31" name="Arrow: Curved Right 30">
            <a:extLst>
              <a:ext uri="{FF2B5EF4-FFF2-40B4-BE49-F238E27FC236}">
                <a16:creationId xmlns:a16="http://schemas.microsoft.com/office/drawing/2014/main" id="{B525AC3C-D640-A59C-FCA4-DA79CD73242F}"/>
              </a:ext>
              <a:ext uri="{C183D7F6-B498-43B3-948B-1728B52AA6E4}">
                <adec:decorative xmlns:adec="http://schemas.microsoft.com/office/drawing/2017/decorative" val="1"/>
              </a:ext>
            </a:extLst>
          </p:cNvPr>
          <p:cNvSpPr/>
          <p:nvPr/>
        </p:nvSpPr>
        <p:spPr>
          <a:xfrm rot="20881293">
            <a:off x="8707099" y="1997199"/>
            <a:ext cx="454530" cy="1580105"/>
          </a:xfrm>
          <a:prstGeom prst="curvedRightArrow">
            <a:avLst>
              <a:gd name="adj1" fmla="val 25000"/>
              <a:gd name="adj2" fmla="val 50000"/>
              <a:gd name="adj3" fmla="val 3984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Screenshot of feature">
            <a:extLst>
              <a:ext uri="{FF2B5EF4-FFF2-40B4-BE49-F238E27FC236}">
                <a16:creationId xmlns:a16="http://schemas.microsoft.com/office/drawing/2014/main" id="{51D97BEB-7809-211E-BC63-52801975BDC3}"/>
              </a:ext>
              <a:ext uri="{C183D7F6-B498-43B3-948B-1728B52AA6E4}">
                <adec:decorative xmlns:adec="http://schemas.microsoft.com/office/drawing/2017/decorative" val="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013" t="4165" b="20246"/>
          <a:stretch>
            <a:fillRect/>
          </a:stretch>
        </p:blipFill>
        <p:spPr bwMode="auto">
          <a:xfrm>
            <a:off x="9320650" y="2382912"/>
            <a:ext cx="2328117" cy="4073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19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3CA6C-AE90-D259-8268-3B53DF079DE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A378311-37BC-A99F-3C53-81D29FC359F5}"/>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The right users can access the right apps</a:t>
            </a:r>
          </a:p>
        </p:txBody>
      </p:sp>
      <p:sp>
        <p:nvSpPr>
          <p:cNvPr id="5" name="Rectangle: Rounded Corners 4">
            <a:extLst>
              <a:ext uri="{FF2B5EF4-FFF2-40B4-BE49-F238E27FC236}">
                <a16:creationId xmlns:a16="http://schemas.microsoft.com/office/drawing/2014/main" id="{19FA7D30-75A4-7A90-14FC-D8E1F2691663}"/>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970726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14844-E935-37D9-932B-8F0F96B9FB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D186A53-0E2B-B3E6-35F9-09072A128608}"/>
              </a:ext>
            </a:extLst>
          </p:cNvPr>
          <p:cNvSpPr>
            <a:spLocks noGrp="1"/>
          </p:cNvSpPr>
          <p:nvPr>
            <p:ph type="title"/>
          </p:nvPr>
        </p:nvSpPr>
        <p:spPr>
          <a:xfrm>
            <a:off x="583160" y="345148"/>
            <a:ext cx="11025680" cy="621845"/>
          </a:xfrm>
        </p:spPr>
        <p:txBody>
          <a:bodyPr>
            <a:noAutofit/>
          </a:bodyPr>
          <a:lstStyle/>
          <a:p>
            <a:r>
              <a:rPr lang="en-US" dirty="0"/>
              <a:t>App centric management (ACM)</a:t>
            </a:r>
          </a:p>
        </p:txBody>
      </p:sp>
      <p:sp>
        <p:nvSpPr>
          <p:cNvPr id="6" name="Text Placeholder 3">
            <a:extLst>
              <a:ext uri="{FF2B5EF4-FFF2-40B4-BE49-F238E27FC236}">
                <a16:creationId xmlns:a16="http://schemas.microsoft.com/office/drawing/2014/main" id="{CD2EAE7E-ADAC-E671-1F9A-DAE393ADA6DB}"/>
              </a:ext>
            </a:extLst>
          </p:cNvPr>
          <p:cNvSpPr txBox="1">
            <a:spLocks/>
          </p:cNvSpPr>
          <p:nvPr/>
        </p:nvSpPr>
        <p:spPr>
          <a:xfrm>
            <a:off x="523955" y="1508336"/>
            <a:ext cx="6475481" cy="4693593"/>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914367">
              <a:lnSpc>
                <a:spcPct val="100000"/>
              </a:lnSpc>
              <a:spcBef>
                <a:spcPts val="0"/>
              </a:spcBef>
              <a:spcAft>
                <a:spcPts val="1800"/>
              </a:spcAft>
              <a:defRPr/>
            </a:pPr>
            <a:r>
              <a:rPr lang="en-US" sz="2000" b="1" dirty="0"/>
              <a:t>Overview</a:t>
            </a:r>
          </a:p>
          <a:p>
            <a:pPr marL="342900" lvl="0" indent="-342900" defTabSz="914367">
              <a:lnSpc>
                <a:spcPct val="100000"/>
              </a:lnSpc>
              <a:spcBef>
                <a:spcPts val="0"/>
              </a:spcBef>
              <a:spcAft>
                <a:spcPts val="1800"/>
              </a:spcAft>
              <a:buFont typeface="Arial" panose="020B0604020202020204" pitchFamily="34" charset="0"/>
              <a:buChar char="•"/>
              <a:defRPr/>
            </a:pPr>
            <a:r>
              <a:rPr lang="en-US" sz="2000" dirty="0"/>
              <a:t>Simplified app availability &amp; install management</a:t>
            </a:r>
          </a:p>
          <a:p>
            <a:pPr marL="342900" lvl="0" indent="-342900" defTabSz="914367">
              <a:lnSpc>
                <a:spcPct val="100000"/>
              </a:lnSpc>
              <a:spcBef>
                <a:spcPts val="0"/>
              </a:spcBef>
              <a:spcAft>
                <a:spcPts val="1800"/>
              </a:spcAft>
              <a:buFont typeface="Arial" panose="020B0604020202020204" pitchFamily="34" charset="0"/>
              <a:buChar char="•"/>
              <a:defRPr/>
            </a:pPr>
            <a:r>
              <a:rPr lang="en-US" sz="2000" dirty="0"/>
              <a:t>Given an app, assign it users and groups</a:t>
            </a:r>
          </a:p>
          <a:p>
            <a:pPr marL="342900" lvl="0" indent="-342900" defTabSz="914367">
              <a:lnSpc>
                <a:spcPct val="100000"/>
              </a:lnSpc>
              <a:spcBef>
                <a:spcPts val="0"/>
              </a:spcBef>
              <a:spcAft>
                <a:spcPts val="1800"/>
              </a:spcAft>
              <a:buFont typeface="Arial" panose="020B0604020202020204" pitchFamily="34" charset="0"/>
              <a:buChar char="•"/>
              <a:defRPr/>
            </a:pPr>
            <a:endParaRPr lang="en-US" sz="2000" dirty="0"/>
          </a:p>
          <a:p>
            <a:pPr lvl="0" defTabSz="914367">
              <a:lnSpc>
                <a:spcPct val="100000"/>
              </a:lnSpc>
              <a:spcBef>
                <a:spcPts val="0"/>
              </a:spcBef>
              <a:spcAft>
                <a:spcPts val="1800"/>
              </a:spcAft>
              <a:defRPr/>
            </a:pPr>
            <a:r>
              <a:rPr lang="en-US" sz="2000" b="1" dirty="0"/>
              <a:t>Availability</a:t>
            </a:r>
          </a:p>
          <a:p>
            <a:pPr marL="342900" lvl="0" indent="-342900" defTabSz="914367">
              <a:lnSpc>
                <a:spcPct val="100000"/>
              </a:lnSpc>
              <a:spcBef>
                <a:spcPts val="0"/>
              </a:spcBef>
              <a:spcAft>
                <a:spcPts val="1800"/>
              </a:spcAft>
              <a:buFont typeface="Arial" panose="020B0604020202020204" pitchFamily="34" charset="0"/>
              <a:buChar char="•"/>
              <a:defRPr/>
            </a:pPr>
            <a:r>
              <a:rPr lang="en-US" sz="2000" dirty="0"/>
              <a:t>Who has access to which apps</a:t>
            </a:r>
          </a:p>
          <a:p>
            <a:pPr marL="342900" lvl="0" indent="-342900" defTabSz="914367">
              <a:lnSpc>
                <a:spcPct val="100000"/>
              </a:lnSpc>
              <a:spcBef>
                <a:spcPts val="0"/>
              </a:spcBef>
              <a:spcAft>
                <a:spcPts val="1800"/>
              </a:spcAft>
              <a:buFont typeface="Arial" panose="020B0604020202020204" pitchFamily="34" charset="0"/>
              <a:buChar char="•"/>
              <a:defRPr/>
            </a:pPr>
            <a:r>
              <a:rPr lang="en-US" sz="2000" dirty="0"/>
              <a:t>Allows users to install and use apps</a:t>
            </a:r>
          </a:p>
          <a:p>
            <a:pPr marL="342900" lvl="0" indent="-342900" defTabSz="914367">
              <a:lnSpc>
                <a:spcPct val="100000"/>
              </a:lnSpc>
              <a:spcBef>
                <a:spcPts val="0"/>
              </a:spcBef>
              <a:spcAft>
                <a:spcPts val="1800"/>
              </a:spcAft>
              <a:buFont typeface="Arial" panose="020B0604020202020204" pitchFamily="34" charset="0"/>
              <a:buChar char="•"/>
              <a:defRPr/>
            </a:pPr>
            <a:r>
              <a:rPr lang="en-US" sz="2000" dirty="0"/>
              <a:t>Manage org-wide (all users &amp; apps), app level (block/unblock), users &amp; groups per app (everyone, some, no one)</a:t>
            </a:r>
          </a:p>
        </p:txBody>
      </p:sp>
      <p:pic>
        <p:nvPicPr>
          <p:cNvPr id="5" name="Picture 4" descr="Feature design screenshot">
            <a:extLst>
              <a:ext uri="{FF2B5EF4-FFF2-40B4-BE49-F238E27FC236}">
                <a16:creationId xmlns:a16="http://schemas.microsoft.com/office/drawing/2014/main" id="{13489E6D-1F70-BB30-3665-513AF333088D}"/>
              </a:ext>
            </a:extLst>
          </p:cNvPr>
          <p:cNvPicPr>
            <a:picLocks noChangeAspect="1"/>
          </p:cNvPicPr>
          <p:nvPr/>
        </p:nvPicPr>
        <p:blipFill>
          <a:blip r:embed="rId2"/>
          <a:srcRect l="21592" t="4061" r="14527" b="-1"/>
          <a:stretch>
            <a:fillRect/>
          </a:stretch>
        </p:blipFill>
        <p:spPr>
          <a:xfrm>
            <a:off x="7095987" y="1508336"/>
            <a:ext cx="4690470" cy="4498062"/>
          </a:xfrm>
          <a:prstGeom prst="rect">
            <a:avLst/>
          </a:prstGeom>
          <a:ln w="9525">
            <a:solidFill>
              <a:schemeClr val="tx1"/>
            </a:solidFill>
          </a:ln>
        </p:spPr>
      </p:pic>
    </p:spTree>
    <p:extLst>
      <p:ext uri="{BB962C8B-B14F-4D97-AF65-F5344CB8AC3E}">
        <p14:creationId xmlns:p14="http://schemas.microsoft.com/office/powerpoint/2010/main" val="1128683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51D22-B83D-5F69-0BEE-4248122BD04E}"/>
              </a:ext>
            </a:extLst>
          </p:cNvPr>
          <p:cNvSpPr>
            <a:spLocks noGrp="1"/>
          </p:cNvSpPr>
          <p:nvPr>
            <p:ph type="title"/>
          </p:nvPr>
        </p:nvSpPr>
        <p:spPr>
          <a:xfrm>
            <a:off x="659217" y="152451"/>
            <a:ext cx="11025680" cy="1072072"/>
          </a:xfrm>
        </p:spPr>
        <p:txBody>
          <a:bodyPr/>
          <a:lstStyle/>
          <a:p>
            <a:r>
              <a:rPr lang="en-US" dirty="0"/>
              <a:t>User requests for blocked apps</a:t>
            </a:r>
          </a:p>
        </p:txBody>
      </p:sp>
      <p:sp>
        <p:nvSpPr>
          <p:cNvPr id="3" name="Content Placeholder 2">
            <a:extLst>
              <a:ext uri="{FF2B5EF4-FFF2-40B4-BE49-F238E27FC236}">
                <a16:creationId xmlns:a16="http://schemas.microsoft.com/office/drawing/2014/main" id="{4E0934B5-CBB2-0BA2-2AFD-377C4EF702A1}"/>
              </a:ext>
            </a:extLst>
          </p:cNvPr>
          <p:cNvSpPr>
            <a:spLocks noGrp="1"/>
          </p:cNvSpPr>
          <p:nvPr>
            <p:ph idx="1"/>
          </p:nvPr>
        </p:nvSpPr>
        <p:spPr>
          <a:xfrm>
            <a:off x="659216" y="1121504"/>
            <a:ext cx="11025681" cy="2072130"/>
          </a:xfrm>
        </p:spPr>
        <p:txBody>
          <a:bodyPr>
            <a:normAutofit/>
          </a:bodyPr>
          <a:lstStyle/>
          <a:p>
            <a:r>
              <a:rPr lang="en-US" sz="2000" dirty="0"/>
              <a:t>If you’ve blocked some apps, learn about user demand through user requests</a:t>
            </a:r>
          </a:p>
          <a:p>
            <a:r>
              <a:rPr lang="en-US" sz="2000" dirty="0"/>
              <a:t>Users request for admin approval from the store</a:t>
            </a:r>
          </a:p>
          <a:p>
            <a:r>
              <a:rPr lang="en-US" sz="2000" dirty="0"/>
              <a:t>Admins can provide custom instructions to follow company intake process</a:t>
            </a:r>
          </a:p>
          <a:p>
            <a:r>
              <a:rPr lang="en-US" sz="2000" dirty="0"/>
              <a:t>Admins can review pending requests, approve by making the app available, and publish</a:t>
            </a:r>
          </a:p>
        </p:txBody>
      </p:sp>
      <p:pic>
        <p:nvPicPr>
          <p:cNvPr id="2052" name="Picture 4" descr="Screenshot showing the user experience for apps in store when an admin redirects the allow app request URL to an org-specific URL.">
            <a:extLst>
              <a:ext uri="{FF2B5EF4-FFF2-40B4-BE49-F238E27FC236}">
                <a16:creationId xmlns:a16="http://schemas.microsoft.com/office/drawing/2014/main" id="{9FE17D31-9E2F-3F66-3337-4BC10F1E7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50" y="2896853"/>
            <a:ext cx="4093653" cy="20213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creenshot showing the column for user requests in Teams admin center and that it can be sorted.">
            <a:extLst>
              <a:ext uri="{FF2B5EF4-FFF2-40B4-BE49-F238E27FC236}">
                <a16:creationId xmlns:a16="http://schemas.microsoft.com/office/drawing/2014/main" id="{72F184D9-3796-5570-2746-6E9D39F39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590" t="67474" r="17746"/>
          <a:stretch>
            <a:fillRect/>
          </a:stretch>
        </p:blipFill>
        <p:spPr bwMode="auto">
          <a:xfrm>
            <a:off x="2992110" y="5138721"/>
            <a:ext cx="6087465" cy="16510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creenshot showing the user requests tab in the app details page and the admin actions needed to allow an app.">
            <a:extLst>
              <a:ext uri="{FF2B5EF4-FFF2-40B4-BE49-F238E27FC236}">
                <a16:creationId xmlns:a16="http://schemas.microsoft.com/office/drawing/2014/main" id="{82ED84A8-2231-6DA9-56A2-FE2829B794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9392" y="2803357"/>
            <a:ext cx="5674258" cy="2208296"/>
          </a:xfrm>
          <a:prstGeom prst="rect">
            <a:avLst/>
          </a:prstGeom>
          <a:noFill/>
          <a:extLst>
            <a:ext uri="{909E8E84-426E-40DD-AFC4-6F175D3DCCD1}">
              <a14:hiddenFill xmlns:a14="http://schemas.microsoft.com/office/drawing/2010/main">
                <a:solidFill>
                  <a:srgbClr val="FFFFFF"/>
                </a:solidFill>
              </a14:hiddenFill>
            </a:ext>
          </a:extLst>
        </p:spPr>
      </p:pic>
      <p:sp>
        <p:nvSpPr>
          <p:cNvPr id="4" name="Arrow: Bent 3" descr="An arrow pointing from the first screenshot to the second, showing the progression the admin walks through">
            <a:extLst>
              <a:ext uri="{FF2B5EF4-FFF2-40B4-BE49-F238E27FC236}">
                <a16:creationId xmlns:a16="http://schemas.microsoft.com/office/drawing/2014/main" id="{53765DA7-0EFA-C237-F367-36A6A3B2C9CC}"/>
              </a:ext>
            </a:extLst>
          </p:cNvPr>
          <p:cNvSpPr/>
          <p:nvPr/>
        </p:nvSpPr>
        <p:spPr>
          <a:xfrm rot="10800000" flipH="1">
            <a:off x="2141620" y="5122029"/>
            <a:ext cx="577516" cy="842211"/>
          </a:xfrm>
          <a:prstGeom prst="ben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Bent 4" descr="An arrow pointing from the second screenshot to the third, showing the progression the admin walks through">
            <a:extLst>
              <a:ext uri="{FF2B5EF4-FFF2-40B4-BE49-F238E27FC236}">
                <a16:creationId xmlns:a16="http://schemas.microsoft.com/office/drawing/2014/main" id="{4460A4D7-75E6-320E-B902-76A480D2C377}"/>
              </a:ext>
            </a:extLst>
          </p:cNvPr>
          <p:cNvSpPr/>
          <p:nvPr/>
        </p:nvSpPr>
        <p:spPr>
          <a:xfrm rot="5400000" flipH="1">
            <a:off x="9340516" y="5026632"/>
            <a:ext cx="577516" cy="842211"/>
          </a:xfrm>
          <a:prstGeom prst="ben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09413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E64EE-A704-26E4-7133-6CE36C5A6C4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524D19D-D288-AFE4-094C-167DA1D62B3A}"/>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Users can use apps in their flow of work</a:t>
            </a:r>
          </a:p>
        </p:txBody>
      </p:sp>
      <p:sp>
        <p:nvSpPr>
          <p:cNvPr id="5" name="Rectangle: Rounded Corners 4">
            <a:extLst>
              <a:ext uri="{FF2B5EF4-FFF2-40B4-BE49-F238E27FC236}">
                <a16:creationId xmlns:a16="http://schemas.microsoft.com/office/drawing/2014/main" id="{2FB896B7-3D5E-535E-9DC4-ED88D767BBBF}"/>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87488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CB346-04F7-B0C2-C12D-B098D54E7F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80F7D-7C49-B081-41BC-D74DED757540}"/>
              </a:ext>
            </a:extLst>
          </p:cNvPr>
          <p:cNvSpPr>
            <a:spLocks noGrp="1"/>
          </p:cNvSpPr>
          <p:nvPr>
            <p:ph type="title"/>
          </p:nvPr>
        </p:nvSpPr>
        <p:spPr>
          <a:xfrm>
            <a:off x="583160" y="407943"/>
            <a:ext cx="11025680" cy="1072072"/>
          </a:xfrm>
        </p:spPr>
        <p:txBody>
          <a:bodyPr/>
          <a:lstStyle/>
          <a:p>
            <a:r>
              <a:rPr lang="en-US" dirty="0"/>
              <a:t>Installing through ACM</a:t>
            </a:r>
          </a:p>
        </p:txBody>
      </p:sp>
      <p:sp>
        <p:nvSpPr>
          <p:cNvPr id="4" name="Text Placeholder 3">
            <a:extLst>
              <a:ext uri="{FF2B5EF4-FFF2-40B4-BE49-F238E27FC236}">
                <a16:creationId xmlns:a16="http://schemas.microsoft.com/office/drawing/2014/main" id="{D912EFC9-402F-9F95-1D24-7D6B65F41AB9}"/>
              </a:ext>
            </a:extLst>
          </p:cNvPr>
          <p:cNvSpPr txBox="1">
            <a:spLocks/>
          </p:cNvSpPr>
          <p:nvPr/>
        </p:nvSpPr>
        <p:spPr>
          <a:xfrm>
            <a:off x="608608" y="2141977"/>
            <a:ext cx="3493313" cy="4001095"/>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914367">
              <a:lnSpc>
                <a:spcPct val="100000"/>
              </a:lnSpc>
              <a:spcBef>
                <a:spcPts val="0"/>
              </a:spcBef>
              <a:spcAft>
                <a:spcPts val="1800"/>
              </a:spcAft>
              <a:buFont typeface="Arial" panose="020B0604020202020204" pitchFamily="34" charset="0"/>
              <a:buChar char="•"/>
              <a:defRPr/>
            </a:pPr>
            <a:r>
              <a:rPr lang="en-US" sz="2000" dirty="0"/>
              <a:t>For each app: install for Everyone / Some / No one</a:t>
            </a:r>
          </a:p>
          <a:p>
            <a:pPr marL="342900" indent="-342900" defTabSz="914367">
              <a:lnSpc>
                <a:spcPct val="100000"/>
              </a:lnSpc>
              <a:spcBef>
                <a:spcPts val="0"/>
              </a:spcBef>
              <a:spcAft>
                <a:spcPts val="1800"/>
              </a:spcAft>
              <a:buFont typeface="Arial" panose="020B0604020202020204" pitchFamily="34" charset="0"/>
              <a:buChar char="•"/>
              <a:defRPr/>
            </a:pPr>
            <a:r>
              <a:rPr lang="en-US" sz="2000" dirty="0"/>
              <a:t>App appears in all supported surfaces</a:t>
            </a:r>
          </a:p>
          <a:p>
            <a:pPr marL="342900" indent="-342900" defTabSz="914367">
              <a:lnSpc>
                <a:spcPct val="100000"/>
              </a:lnSpc>
              <a:spcBef>
                <a:spcPts val="0"/>
              </a:spcBef>
              <a:spcAft>
                <a:spcPts val="1800"/>
              </a:spcAft>
              <a:buFont typeface="Arial" panose="020B0604020202020204" pitchFamily="34" charset="0"/>
              <a:buChar char="•"/>
              <a:defRPr/>
            </a:pPr>
            <a:r>
              <a:rPr lang="en-US" sz="2000" dirty="0"/>
              <a:t>Easy for users to find and use apps without manually installing from the store</a:t>
            </a:r>
          </a:p>
          <a:p>
            <a:pPr marL="342900" indent="-342900" defTabSz="914367">
              <a:lnSpc>
                <a:spcPct val="100000"/>
              </a:lnSpc>
              <a:spcBef>
                <a:spcPts val="0"/>
              </a:spcBef>
              <a:spcAft>
                <a:spcPts val="1800"/>
              </a:spcAft>
              <a:buFont typeface="Arial" panose="020B0604020202020204" pitchFamily="34" charset="0"/>
              <a:buChar char="•"/>
              <a:defRPr/>
            </a:pPr>
            <a:r>
              <a:rPr lang="en-US" sz="2000" dirty="0"/>
              <a:t>Yields higher usage than just allowing in store</a:t>
            </a:r>
          </a:p>
          <a:p>
            <a:pPr lvl="0" defTabSz="914367">
              <a:lnSpc>
                <a:spcPct val="100000"/>
              </a:lnSpc>
              <a:spcBef>
                <a:spcPts val="0"/>
              </a:spcBef>
              <a:spcAft>
                <a:spcPts val="1800"/>
              </a:spcAft>
              <a:defRPr/>
            </a:pPr>
            <a:endParaRPr lang="en-US" sz="2000" dirty="0"/>
          </a:p>
        </p:txBody>
      </p:sp>
      <p:pic>
        <p:nvPicPr>
          <p:cNvPr id="3" name="Picture 2" descr="Feature design screenshot">
            <a:extLst>
              <a:ext uri="{FF2B5EF4-FFF2-40B4-BE49-F238E27FC236}">
                <a16:creationId xmlns:a16="http://schemas.microsoft.com/office/drawing/2014/main" id="{0932640A-75F2-3058-1E85-E838E214E35C}"/>
              </a:ext>
            </a:extLst>
          </p:cNvPr>
          <p:cNvPicPr>
            <a:picLocks noChangeAspect="1"/>
          </p:cNvPicPr>
          <p:nvPr/>
        </p:nvPicPr>
        <p:blipFill>
          <a:blip r:embed="rId2"/>
          <a:srcRect l="21592" r="14527"/>
          <a:stretch/>
        </p:blipFill>
        <p:spPr>
          <a:xfrm>
            <a:off x="4468970" y="1619983"/>
            <a:ext cx="4291123" cy="4289317"/>
          </a:xfrm>
          <a:prstGeom prst="rect">
            <a:avLst/>
          </a:prstGeom>
        </p:spPr>
      </p:pic>
      <p:sp>
        <p:nvSpPr>
          <p:cNvPr id="6" name="Arrow: Right 5" descr="An arrow pointing from the first image to the second, showing how the admin pinned apps appear in the Teams client app bar.">
            <a:extLst>
              <a:ext uri="{FF2B5EF4-FFF2-40B4-BE49-F238E27FC236}">
                <a16:creationId xmlns:a16="http://schemas.microsoft.com/office/drawing/2014/main" id="{DCE915A8-BE50-4561-7900-95614C6F11DE}"/>
              </a:ext>
            </a:extLst>
          </p:cNvPr>
          <p:cNvSpPr/>
          <p:nvPr/>
        </p:nvSpPr>
        <p:spPr>
          <a:xfrm>
            <a:off x="8780718" y="3561346"/>
            <a:ext cx="285138" cy="213131"/>
          </a:xfrm>
          <a:prstGeom prst="rightArrow">
            <a:avLst/>
          </a:prstGeom>
          <a:solidFill>
            <a:schemeClr val="accent5"/>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Picture 6" descr="Screenshot of the app in the personal app flyout">
            <a:extLst>
              <a:ext uri="{FF2B5EF4-FFF2-40B4-BE49-F238E27FC236}">
                <a16:creationId xmlns:a16="http://schemas.microsoft.com/office/drawing/2014/main" id="{95F5CD9A-1EC6-AFE9-A267-9AEF4932C661}"/>
              </a:ext>
            </a:extLst>
          </p:cNvPr>
          <p:cNvPicPr>
            <a:picLocks noChangeAspect="1"/>
          </p:cNvPicPr>
          <p:nvPr/>
        </p:nvPicPr>
        <p:blipFill>
          <a:blip r:embed="rId3"/>
          <a:srcRect b="31080"/>
          <a:stretch>
            <a:fillRect/>
          </a:stretch>
        </p:blipFill>
        <p:spPr>
          <a:xfrm>
            <a:off x="9205134" y="2410122"/>
            <a:ext cx="2606568" cy="2515577"/>
          </a:xfrm>
          <a:prstGeom prst="rect">
            <a:avLst/>
          </a:prstGeom>
          <a:ln w="9525">
            <a:noFill/>
          </a:ln>
        </p:spPr>
      </p:pic>
    </p:spTree>
    <p:extLst>
      <p:ext uri="{BB962C8B-B14F-4D97-AF65-F5344CB8AC3E}">
        <p14:creationId xmlns:p14="http://schemas.microsoft.com/office/powerpoint/2010/main" val="1516579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D81F-66FE-CA97-6D1D-B391DEF327C2}"/>
              </a:ext>
            </a:extLst>
          </p:cNvPr>
          <p:cNvSpPr>
            <a:spLocks noGrp="1"/>
          </p:cNvSpPr>
          <p:nvPr>
            <p:ph type="title"/>
          </p:nvPr>
        </p:nvSpPr>
        <p:spPr/>
        <p:txBody>
          <a:bodyPr/>
          <a:lstStyle/>
          <a:p>
            <a:r>
              <a:rPr lang="en-US" dirty="0"/>
              <a:t>Pinning</a:t>
            </a:r>
          </a:p>
        </p:txBody>
      </p:sp>
      <p:sp>
        <p:nvSpPr>
          <p:cNvPr id="3" name="Content Placeholder 2">
            <a:extLst>
              <a:ext uri="{FF2B5EF4-FFF2-40B4-BE49-F238E27FC236}">
                <a16:creationId xmlns:a16="http://schemas.microsoft.com/office/drawing/2014/main" id="{CAF5E03B-881F-50AB-3518-A052F5E36BE3}"/>
              </a:ext>
            </a:extLst>
          </p:cNvPr>
          <p:cNvSpPr>
            <a:spLocks noGrp="1"/>
          </p:cNvSpPr>
          <p:nvPr>
            <p:ph idx="1"/>
          </p:nvPr>
        </p:nvSpPr>
        <p:spPr>
          <a:xfrm>
            <a:off x="402660" y="1504646"/>
            <a:ext cx="3689116" cy="4657667"/>
          </a:xfrm>
        </p:spPr>
        <p:txBody>
          <a:bodyPr>
            <a:normAutofit/>
          </a:bodyPr>
          <a:lstStyle/>
          <a:p>
            <a:pPr marL="342900" indent="-342900" defTabSz="914367">
              <a:lnSpc>
                <a:spcPct val="100000"/>
              </a:lnSpc>
              <a:spcBef>
                <a:spcPts val="0"/>
              </a:spcBef>
              <a:spcAft>
                <a:spcPts val="1800"/>
              </a:spcAft>
              <a:defRPr/>
            </a:pPr>
            <a:r>
              <a:rPr lang="en-US" sz="2000" dirty="0" err="1"/>
              <a:t>Prepin</a:t>
            </a:r>
            <a:r>
              <a:rPr lang="en-US" sz="2000" dirty="0"/>
              <a:t> apps on behalf of users to the app bar, message extensions, meetings with App setup policies</a:t>
            </a:r>
          </a:p>
          <a:p>
            <a:pPr marL="342900" indent="-342900" defTabSz="914367">
              <a:lnSpc>
                <a:spcPct val="100000"/>
              </a:lnSpc>
              <a:spcBef>
                <a:spcPts val="0"/>
              </a:spcBef>
              <a:spcAft>
                <a:spcPts val="1800"/>
              </a:spcAft>
              <a:defRPr/>
            </a:pPr>
            <a:r>
              <a:rPr lang="en-US" sz="2000" dirty="0"/>
              <a:t>Pinned apps are the most prominent for user discovery</a:t>
            </a:r>
          </a:p>
          <a:p>
            <a:pPr marL="342900" indent="-342900" defTabSz="914367">
              <a:lnSpc>
                <a:spcPct val="100000"/>
              </a:lnSpc>
              <a:spcBef>
                <a:spcPts val="0"/>
              </a:spcBef>
              <a:spcAft>
                <a:spcPts val="1800"/>
              </a:spcAft>
              <a:defRPr/>
            </a:pPr>
            <a:r>
              <a:rPr lang="en-US" sz="2000" dirty="0"/>
              <a:t>Yields higher usage than allowing / installing</a:t>
            </a:r>
          </a:p>
          <a:p>
            <a:pPr>
              <a:lnSpc>
                <a:spcPct val="110000"/>
              </a:lnSpc>
            </a:pPr>
            <a:endParaRPr lang="en-US" sz="2000" dirty="0"/>
          </a:p>
        </p:txBody>
      </p:sp>
      <p:pic>
        <p:nvPicPr>
          <p:cNvPr id="5" name="Picture 4" descr="A screenshot of Pinned apps in the App setup policy to show how admins pin apps in Teams admin center">
            <a:extLst>
              <a:ext uri="{FF2B5EF4-FFF2-40B4-BE49-F238E27FC236}">
                <a16:creationId xmlns:a16="http://schemas.microsoft.com/office/drawing/2014/main" id="{8A0A1BCD-D390-13F5-F865-1D1876C9AF17}"/>
              </a:ext>
            </a:extLst>
          </p:cNvPr>
          <p:cNvPicPr>
            <a:picLocks noChangeAspect="1"/>
          </p:cNvPicPr>
          <p:nvPr/>
        </p:nvPicPr>
        <p:blipFill>
          <a:blip r:embed="rId2"/>
          <a:stretch>
            <a:fillRect/>
          </a:stretch>
        </p:blipFill>
        <p:spPr>
          <a:xfrm>
            <a:off x="4215329" y="1504646"/>
            <a:ext cx="4872808" cy="4430245"/>
          </a:xfrm>
          <a:prstGeom prst="rect">
            <a:avLst/>
          </a:prstGeom>
        </p:spPr>
      </p:pic>
      <p:pic>
        <p:nvPicPr>
          <p:cNvPr id="8" name="Picture 7" descr="A screenshot of the Teams client app bar, showing the apps pinned in the App setup policy that is shown">
            <a:extLst>
              <a:ext uri="{FF2B5EF4-FFF2-40B4-BE49-F238E27FC236}">
                <a16:creationId xmlns:a16="http://schemas.microsoft.com/office/drawing/2014/main" id="{264217AD-BA0E-D05F-349B-BF3ACBF5C566}"/>
              </a:ext>
            </a:extLst>
          </p:cNvPr>
          <p:cNvPicPr>
            <a:picLocks noChangeAspect="1"/>
          </p:cNvPicPr>
          <p:nvPr/>
        </p:nvPicPr>
        <p:blipFill>
          <a:blip r:embed="rId3"/>
          <a:srcRect r="37879"/>
          <a:stretch>
            <a:fillRect/>
          </a:stretch>
        </p:blipFill>
        <p:spPr>
          <a:xfrm>
            <a:off x="9673509" y="1357210"/>
            <a:ext cx="2115831" cy="4725115"/>
          </a:xfrm>
          <a:prstGeom prst="rect">
            <a:avLst/>
          </a:prstGeom>
        </p:spPr>
      </p:pic>
      <p:sp>
        <p:nvSpPr>
          <p:cNvPr id="9" name="Arrow: Right 8" descr="An arrow pointing from the first image to the second, showing how the admin pinned apps appear in the Teams client app bar.">
            <a:extLst>
              <a:ext uri="{FF2B5EF4-FFF2-40B4-BE49-F238E27FC236}">
                <a16:creationId xmlns:a16="http://schemas.microsoft.com/office/drawing/2014/main" id="{FCF090D5-DB2C-3C87-9067-E8A7DF832BA6}"/>
              </a:ext>
            </a:extLst>
          </p:cNvPr>
          <p:cNvSpPr/>
          <p:nvPr/>
        </p:nvSpPr>
        <p:spPr>
          <a:xfrm>
            <a:off x="9157157" y="3429000"/>
            <a:ext cx="447332" cy="222022"/>
          </a:xfrm>
          <a:prstGeom prst="rightArrow">
            <a:avLst/>
          </a:prstGeom>
          <a:solidFill>
            <a:schemeClr val="accent5"/>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31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015EB-8CC5-5CA8-8ACB-F8A9D8BF0BD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E0C1390-F00C-5BA5-A811-17836D8A5F70}"/>
              </a:ext>
            </a:extLst>
          </p:cNvPr>
          <p:cNvSpPr txBox="1">
            <a:spLocks noGrp="1"/>
          </p:cNvSpPr>
          <p:nvPr>
            <p:ph type="title" idx="4294967295"/>
          </p:nvPr>
        </p:nvSpPr>
        <p:spPr>
          <a:xfrm>
            <a:off x="449944" y="2551113"/>
            <a:ext cx="11292113"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Users find the apps are useful</a:t>
            </a:r>
          </a:p>
        </p:txBody>
      </p:sp>
      <p:sp>
        <p:nvSpPr>
          <p:cNvPr id="5" name="Rectangle: Rounded Corners 4">
            <a:extLst>
              <a:ext uri="{FF2B5EF4-FFF2-40B4-BE49-F238E27FC236}">
                <a16:creationId xmlns:a16="http://schemas.microsoft.com/office/drawing/2014/main" id="{3880A8E6-B379-A5D3-A081-E60707D732F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3178985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54798-35BD-6D89-41FF-9AA9A4A2F993}"/>
              </a:ext>
            </a:extLst>
          </p:cNvPr>
          <p:cNvSpPr>
            <a:spLocks noGrp="1"/>
          </p:cNvSpPr>
          <p:nvPr>
            <p:ph type="title"/>
          </p:nvPr>
        </p:nvSpPr>
        <p:spPr>
          <a:xfrm>
            <a:off x="583159" y="50029"/>
            <a:ext cx="11025680" cy="1072072"/>
          </a:xfrm>
        </p:spPr>
        <p:txBody>
          <a:bodyPr/>
          <a:lstStyle/>
          <a:p>
            <a:r>
              <a:rPr lang="en-US" dirty="0"/>
              <a:t>App usage report</a:t>
            </a:r>
          </a:p>
        </p:txBody>
      </p:sp>
      <p:sp>
        <p:nvSpPr>
          <p:cNvPr id="3" name="Content Placeholder 2">
            <a:extLst>
              <a:ext uri="{FF2B5EF4-FFF2-40B4-BE49-F238E27FC236}">
                <a16:creationId xmlns:a16="http://schemas.microsoft.com/office/drawing/2014/main" id="{32F55FA6-58D0-04A9-35E1-CE82FA56C85B}"/>
              </a:ext>
            </a:extLst>
          </p:cNvPr>
          <p:cNvSpPr>
            <a:spLocks noGrp="1"/>
          </p:cNvSpPr>
          <p:nvPr>
            <p:ph idx="1"/>
          </p:nvPr>
        </p:nvSpPr>
        <p:spPr>
          <a:xfrm>
            <a:off x="659217" y="1025612"/>
            <a:ext cx="11025681" cy="5151352"/>
          </a:xfrm>
        </p:spPr>
        <p:txBody>
          <a:bodyPr>
            <a:normAutofit/>
          </a:bodyPr>
          <a:lstStyle/>
          <a:p>
            <a:r>
              <a:rPr lang="en-US" sz="2400" dirty="0"/>
              <a:t>Monitor the App usage report to understand user behavior</a:t>
            </a:r>
          </a:p>
          <a:p>
            <a:r>
              <a:rPr lang="en-US" sz="2400" dirty="0"/>
              <a:t>Consider: compare usage to the users you allowed/installed/pinned for</a:t>
            </a:r>
          </a:p>
          <a:p>
            <a:r>
              <a:rPr lang="en-US" sz="2400" dirty="0"/>
              <a:t>Review most- and least- used apps to determine maintenance needs</a:t>
            </a:r>
          </a:p>
          <a:p>
            <a:r>
              <a:rPr lang="en-US" sz="2400" dirty="0"/>
              <a:t>Share the data with your business to review employee need</a:t>
            </a:r>
          </a:p>
        </p:txBody>
      </p:sp>
      <p:grpSp>
        <p:nvGrpSpPr>
          <p:cNvPr id="5" name="Group 4" descr="A screenshot of the Teams app usage report">
            <a:extLst>
              <a:ext uri="{FF2B5EF4-FFF2-40B4-BE49-F238E27FC236}">
                <a16:creationId xmlns:a16="http://schemas.microsoft.com/office/drawing/2014/main" id="{797ACCEB-5065-87EA-D1D4-AEE37FE08C12}"/>
              </a:ext>
            </a:extLst>
          </p:cNvPr>
          <p:cNvGrpSpPr/>
          <p:nvPr/>
        </p:nvGrpSpPr>
        <p:grpSpPr>
          <a:xfrm>
            <a:off x="1908837" y="3124748"/>
            <a:ext cx="8374325" cy="3052215"/>
            <a:chOff x="1374889" y="3124748"/>
            <a:chExt cx="8374325" cy="3052215"/>
          </a:xfrm>
        </p:grpSpPr>
        <p:pic>
          <p:nvPicPr>
            <p:cNvPr id="1026" name="Picture 2" descr="Screenshot of the Teams app usage report in the Teams admin center with callouts.">
              <a:extLst>
                <a:ext uri="{FF2B5EF4-FFF2-40B4-BE49-F238E27FC236}">
                  <a16:creationId xmlns:a16="http://schemas.microsoft.com/office/drawing/2014/main" id="{299DA8D0-AC82-A395-0022-6547156B06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8" t="40997" r="1555"/>
            <a:stretch>
              <a:fillRect/>
            </a:stretch>
          </p:blipFill>
          <p:spPr bwMode="auto">
            <a:xfrm>
              <a:off x="1374889" y="3124748"/>
              <a:ext cx="8374325" cy="30522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3BC64CB-D7DA-4866-2EB7-21D349CC6149}"/>
                </a:ext>
              </a:extLst>
            </p:cNvPr>
            <p:cNvSpPr/>
            <p:nvPr/>
          </p:nvSpPr>
          <p:spPr>
            <a:xfrm>
              <a:off x="8603443" y="4758922"/>
              <a:ext cx="232389" cy="31827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1115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961FA-B582-0DEB-EDAC-3C3904F05A5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E0D20F1-7BDE-DB54-37C8-9DE981E3757E}"/>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Automate maintenance through scripting</a:t>
            </a:r>
          </a:p>
        </p:txBody>
      </p:sp>
      <p:sp>
        <p:nvSpPr>
          <p:cNvPr id="5" name="Rectangle: Rounded Corners 4">
            <a:extLst>
              <a:ext uri="{FF2B5EF4-FFF2-40B4-BE49-F238E27FC236}">
                <a16:creationId xmlns:a16="http://schemas.microsoft.com/office/drawing/2014/main" id="{9E18FEF5-C514-BC23-2F53-953ACC7F3671}"/>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3412291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F5E1F-1112-31C4-703C-6A0898BC0C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3D4D91-8D79-0673-59B5-E103B4202F04}"/>
              </a:ext>
            </a:extLst>
          </p:cNvPr>
          <p:cNvSpPr>
            <a:spLocks noGrp="1"/>
          </p:cNvSpPr>
          <p:nvPr>
            <p:ph type="title"/>
          </p:nvPr>
        </p:nvSpPr>
        <p:spPr>
          <a:xfrm>
            <a:off x="583160" y="294122"/>
            <a:ext cx="11025680" cy="1072072"/>
          </a:xfrm>
        </p:spPr>
        <p:txBody>
          <a:bodyPr/>
          <a:lstStyle/>
          <a:p>
            <a:r>
              <a:rPr lang="en-US" dirty="0"/>
              <a:t>PowerShell cmdlets</a:t>
            </a:r>
          </a:p>
        </p:txBody>
      </p:sp>
      <p:sp>
        <p:nvSpPr>
          <p:cNvPr id="3" name="Content Placeholder 2">
            <a:extLst>
              <a:ext uri="{FF2B5EF4-FFF2-40B4-BE49-F238E27FC236}">
                <a16:creationId xmlns:a16="http://schemas.microsoft.com/office/drawing/2014/main" id="{D98062E6-EC3B-5D8F-D3C7-5EF7E2D66F91}"/>
              </a:ext>
            </a:extLst>
          </p:cNvPr>
          <p:cNvSpPr>
            <a:spLocks noGrp="1"/>
          </p:cNvSpPr>
          <p:nvPr>
            <p:ph idx="1"/>
          </p:nvPr>
        </p:nvSpPr>
        <p:spPr>
          <a:xfrm>
            <a:off x="665702" y="1310956"/>
            <a:ext cx="11025681" cy="5151352"/>
          </a:xfrm>
        </p:spPr>
        <p:txBody>
          <a:bodyPr>
            <a:noAutofit/>
          </a:bodyPr>
          <a:lstStyle/>
          <a:p>
            <a:pPr marL="0" indent="0">
              <a:buNone/>
            </a:pPr>
            <a:r>
              <a:rPr lang="en-US" sz="1800" dirty="0"/>
              <a:t>Automate maintenance for:</a:t>
            </a:r>
          </a:p>
          <a:p>
            <a:r>
              <a:rPr lang="en-US" sz="1800" dirty="0"/>
              <a:t>Bulk app management</a:t>
            </a:r>
          </a:p>
          <a:p>
            <a:r>
              <a:rPr lang="en-US" sz="1800" dirty="0"/>
              <a:t>Employee onboarding</a:t>
            </a:r>
          </a:p>
          <a:p>
            <a:r>
              <a:rPr lang="en-US" sz="1800" dirty="0"/>
              <a:t>Comparing before/after new configurations</a:t>
            </a:r>
          </a:p>
          <a:p>
            <a:r>
              <a:rPr lang="en-US" sz="1800" dirty="0"/>
              <a:t>Manage/apply governance across multiple tenants</a:t>
            </a:r>
          </a:p>
          <a:p>
            <a:r>
              <a:rPr lang="en-US" sz="1800" dirty="0"/>
              <a:t>Monitor changes to app catalog</a:t>
            </a:r>
          </a:p>
          <a:p>
            <a:r>
              <a:rPr lang="en-US" sz="1800" dirty="0"/>
              <a:t>Custom app publication</a:t>
            </a:r>
          </a:p>
          <a:p>
            <a:r>
              <a:rPr lang="en-US" sz="1800" dirty="0"/>
              <a:t>… what else?</a:t>
            </a:r>
          </a:p>
          <a:p>
            <a:pPr marL="457200" lvl="1" indent="0">
              <a:buNone/>
            </a:pPr>
            <a:endParaRPr lang="en-US" sz="1800" dirty="0"/>
          </a:p>
          <a:p>
            <a:pPr marL="0" indent="0">
              <a:buNone/>
            </a:pPr>
            <a:r>
              <a:rPr lang="en-US" sz="1800" dirty="0"/>
              <a:t>Available cmdlets:</a:t>
            </a:r>
          </a:p>
          <a:p>
            <a:r>
              <a:rPr lang="en-US" sz="1800" b="1" dirty="0"/>
              <a:t>Get all apps:</a:t>
            </a:r>
            <a:r>
              <a:rPr lang="en-US" sz="1800" dirty="0"/>
              <a:t> all apps in the catalog – availability and installs</a:t>
            </a:r>
          </a:p>
          <a:p>
            <a:r>
              <a:rPr lang="en-US" sz="1800" b="1" dirty="0"/>
              <a:t>Get / update single app:</a:t>
            </a:r>
            <a:r>
              <a:rPr lang="en-US" sz="1800" dirty="0"/>
              <a:t> manage app availability and installs</a:t>
            </a:r>
          </a:p>
          <a:p>
            <a:r>
              <a:rPr lang="en-US" sz="1800" b="1" dirty="0"/>
              <a:t>Get / update org-wide settings:</a:t>
            </a:r>
            <a:r>
              <a:rPr lang="en-US" sz="1800" dirty="0"/>
              <a:t> manage org-wide settings</a:t>
            </a:r>
            <a:endParaRPr lang="en-US" sz="1800" b="1" dirty="0"/>
          </a:p>
          <a:p>
            <a:r>
              <a:rPr lang="en-US" sz="1800" b="1" dirty="0"/>
              <a:t>Get / update pending custom app: </a:t>
            </a:r>
            <a:r>
              <a:rPr lang="en-US" sz="1800" dirty="0"/>
              <a:t>manage custom app publication</a:t>
            </a:r>
          </a:p>
        </p:txBody>
      </p:sp>
    </p:spTree>
    <p:extLst>
      <p:ext uri="{BB962C8B-B14F-4D97-AF65-F5344CB8AC3E}">
        <p14:creationId xmlns:p14="http://schemas.microsoft.com/office/powerpoint/2010/main" val="1693017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857A3-E028-465C-E100-B6480EB67F9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DE4871A-C57F-401C-666A-98CF77FD34E8}"/>
              </a:ext>
            </a:extLst>
          </p:cNvPr>
          <p:cNvSpPr txBox="1">
            <a:spLocks noGrp="1"/>
          </p:cNvSpPr>
          <p:nvPr>
            <p:ph type="title" idx="4294967295"/>
          </p:nvPr>
        </p:nvSpPr>
        <p:spPr>
          <a:xfrm>
            <a:off x="449944" y="2551113"/>
            <a:ext cx="11292113" cy="9287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t>Q&amp;A</a:t>
            </a:r>
          </a:p>
        </p:txBody>
      </p:sp>
      <p:sp>
        <p:nvSpPr>
          <p:cNvPr id="5" name="Rectangle: Rounded Corners 4">
            <a:extLst>
              <a:ext uri="{FF2B5EF4-FFF2-40B4-BE49-F238E27FC236}">
                <a16:creationId xmlns:a16="http://schemas.microsoft.com/office/drawing/2014/main" id="{ACADB2F7-B6AD-3AA4-4DB8-F698C093CC56}"/>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18664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3" y="515647"/>
            <a:ext cx="11292113" cy="5067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pPr>
              <a:lnSpc>
                <a:spcPct val="150000"/>
              </a:lnSpc>
            </a:pPr>
            <a:r>
              <a:rPr lang="en-US" sz="2000" b="0" dirty="0">
                <a:latin typeface="Segoe UI"/>
                <a:cs typeface="Segoe UI"/>
              </a:rPr>
              <a:t>Join us for Thursday’s Breakout session</a:t>
            </a:r>
            <a:endParaRPr lang="en-US" sz="2000" dirty="0"/>
          </a:p>
        </p:txBody>
      </p:sp>
      <p:sp>
        <p:nvSpPr>
          <p:cNvPr id="3" name="TextBox 2">
            <a:extLst>
              <a:ext uri="{FF2B5EF4-FFF2-40B4-BE49-F238E27FC236}">
                <a16:creationId xmlns:a16="http://schemas.microsoft.com/office/drawing/2014/main" id="{57EB6B08-AB15-46E5-9EF7-E05E30C8D44B}"/>
              </a:ext>
            </a:extLst>
          </p:cNvPr>
          <p:cNvSpPr txBox="1"/>
          <p:nvPr/>
        </p:nvSpPr>
        <p:spPr>
          <a:xfrm>
            <a:off x="2261704" y="5037447"/>
            <a:ext cx="766859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latin typeface="Segoe UI Semibold" panose="020B0502040204020203" pitchFamily="34" charset="0"/>
                <a:ea typeface="+mn-lt"/>
                <a:cs typeface="Segoe UI Semibold" panose="020B0502040204020203" pitchFamily="34" charset="0"/>
              </a:rPr>
              <a:t>Thursday, 8 May 10:45AM to 11:45AM</a:t>
            </a:r>
          </a:p>
          <a:p>
            <a:pPr algn="ctr"/>
            <a:r>
              <a:rPr lang="en-US" sz="2400" b="1" dirty="0">
                <a:solidFill>
                  <a:schemeClr val="bg1"/>
                </a:solidFill>
                <a:latin typeface="Segoe UI Semibold" panose="020B0502040204020203" pitchFamily="34" charset="0"/>
                <a:ea typeface="+mn-lt"/>
                <a:cs typeface="Segoe UI Semibold" panose="020B0502040204020203" pitchFamily="34" charset="0"/>
              </a:rPr>
              <a:t>at Premier Ballroom 319</a:t>
            </a:r>
            <a:endParaRPr lang="en-US" sz="2400" b="1" dirty="0">
              <a:solidFill>
                <a:schemeClr val="bg1"/>
              </a:solidFill>
              <a:latin typeface="Segoe UI Semibold" panose="020B0502040204020203" pitchFamily="34" charset="0"/>
              <a:cs typeface="Segoe UI Semibold" panose="020B0502040204020203" pitchFamily="34" charset="0"/>
            </a:endParaRPr>
          </a:p>
        </p:txBody>
      </p:sp>
      <p:sp>
        <p:nvSpPr>
          <p:cNvPr id="20" name="TextBox 19">
            <a:extLst>
              <a:ext uri="{FF2B5EF4-FFF2-40B4-BE49-F238E27FC236}">
                <a16:creationId xmlns:a16="http://schemas.microsoft.com/office/drawing/2014/main" id="{642A2A3E-EB06-794F-9581-5BC142D6ED20}"/>
              </a:ext>
            </a:extLst>
          </p:cNvPr>
          <p:cNvSpPr txBox="1"/>
          <p:nvPr/>
        </p:nvSpPr>
        <p:spPr>
          <a:xfrm>
            <a:off x="1093244" y="3532127"/>
            <a:ext cx="10005510" cy="1323439"/>
          </a:xfrm>
          <a:prstGeom prst="rect">
            <a:avLst/>
          </a:prstGeom>
          <a:noFill/>
        </p:spPr>
        <p:txBody>
          <a:bodyPr wrap="square" lIns="91440" tIns="45720" rIns="91440" bIns="45720" rtlCol="0" anchor="t">
            <a:spAutoFit/>
          </a:bodyPr>
          <a:lstStyle/>
          <a:p>
            <a:pPr algn="ctr" defTabSz="932742">
              <a:defRPr/>
            </a:pPr>
            <a:r>
              <a:rPr lang="en-US" sz="4000" b="1" spc="-10" dirty="0">
                <a:ln w="3175">
                  <a:noFill/>
                </a:ln>
                <a:gradFill flip="none">
                  <a:gsLst>
                    <a:gs pos="0">
                      <a:srgbClr val="7B83EB"/>
                    </a:gs>
                    <a:gs pos="50000">
                      <a:srgbClr val="28A8EA"/>
                    </a:gs>
                    <a:gs pos="100000">
                      <a:srgbClr val="37C6D0"/>
                    </a:gs>
                  </a:gsLst>
                  <a:lin ang="2700000" scaled="0"/>
                  <a:tileRect/>
                </a:gradFill>
                <a:latin typeface="Aptos"/>
                <a:cs typeface="Segoe UI"/>
              </a:rPr>
              <a:t>Teams apps and agents management: new tools for IT admins</a:t>
            </a:r>
            <a:endParaRPr lang="en-US" b="1" dirty="0"/>
          </a:p>
        </p:txBody>
      </p:sp>
      <p:sp>
        <p:nvSpPr>
          <p:cNvPr id="2" name="Rectangle: Rounded Corners 4">
            <a:extLst>
              <a:ext uri="{FF2B5EF4-FFF2-40B4-BE49-F238E27FC236}">
                <a16:creationId xmlns:a16="http://schemas.microsoft.com/office/drawing/2014/main" id="{D64008EB-6234-1280-3AFD-47335DDE91E5}"/>
              </a:ext>
              <a:ext uri="{C183D7F6-B498-43B3-948B-1728B52AA6E4}">
                <adec:decorative xmlns:adec="http://schemas.microsoft.com/office/drawing/2017/decorative" val="1"/>
              </a:ext>
            </a:extLst>
          </p:cNvPr>
          <p:cNvSpPr/>
          <p:nvPr/>
        </p:nvSpPr>
        <p:spPr bwMode="auto">
          <a:xfrm>
            <a:off x="4395711" y="4870668"/>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pic>
        <p:nvPicPr>
          <p:cNvPr id="5" name="Picture 4">
            <a:extLst>
              <a:ext uri="{FF2B5EF4-FFF2-40B4-BE49-F238E27FC236}">
                <a16:creationId xmlns:a16="http://schemas.microsoft.com/office/drawing/2014/main" id="{67A5B13D-A284-DAE8-C0ED-BC9EF6B6423F}"/>
              </a:ext>
            </a:extLst>
          </p:cNvPr>
          <p:cNvPicPr>
            <a:picLocks noChangeAspect="1"/>
          </p:cNvPicPr>
          <p:nvPr/>
        </p:nvPicPr>
        <p:blipFill>
          <a:blip r:embed="rId3"/>
          <a:stretch>
            <a:fillRect/>
          </a:stretch>
        </p:blipFill>
        <p:spPr>
          <a:xfrm>
            <a:off x="4566905" y="1204270"/>
            <a:ext cx="3229382" cy="2444209"/>
          </a:xfrm>
          <a:prstGeom prst="rect">
            <a:avLst/>
          </a:prstGeom>
        </p:spPr>
      </p:pic>
    </p:spTree>
    <p:extLst>
      <p:ext uri="{BB962C8B-B14F-4D97-AF65-F5344CB8AC3E}">
        <p14:creationId xmlns:p14="http://schemas.microsoft.com/office/powerpoint/2010/main" val="3024075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dirty="0"/>
              <a:t>News &amp; </a:t>
            </a:r>
            <a:r>
              <a:rPr lang="en-US" dirty="0">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dirty="0">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dirty="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Start your week with l</a:t>
            </a:r>
            <a:r>
              <a:rPr kumimoji="0" lang="en-US" sz="1600" b="0" i="0" u="none" strike="noStrike" kern="1200" cap="none" spc="0" normalizeH="0" baseline="0" noProof="0" dirty="0" err="1">
                <a:ln>
                  <a:noFill/>
                </a:ln>
                <a:solidFill>
                  <a:srgbClr val="000000"/>
                </a:solidFill>
                <a:effectLst/>
                <a:uLnTx/>
                <a:uFillTx/>
                <a:latin typeface="Segoe UI"/>
                <a:ea typeface="+mn-ea"/>
                <a:cs typeface="+mn-cs"/>
              </a:rPr>
              <a:t>ive</a:t>
            </a:r>
            <a:r>
              <a:rPr kumimoji="0" lang="en-US" sz="1600" b="0" i="0" u="none" strike="noStrike" kern="1200" cap="none" spc="0" normalizeH="0" baseline="0" noProof="0" dirty="0">
                <a:ln>
                  <a:noFill/>
                </a:ln>
                <a:solidFill>
                  <a:srgbClr val="000000"/>
                </a:solidFill>
                <a:effectLst/>
                <a:uLnTx/>
                <a:uFillTx/>
                <a:latin typeface="Segoe UI"/>
                <a:ea typeface="+mn-ea"/>
                <a:cs typeface="+mn-cs"/>
              </a:rPr>
              <a:t> news and event</a:t>
            </a:r>
            <a:r>
              <a:rPr kumimoji="0" lang="en-US" sz="1600" b="0" i="0" u="none" strike="noStrike" kern="1200" cap="none" spc="0" normalizeH="0" noProof="0" dirty="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dirty="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dirty="0"/>
              <a:t>We want to hear from YOU!</a:t>
            </a:r>
          </a:p>
          <a:p>
            <a:pPr marL="0" indent="0">
              <a:lnSpc>
                <a:spcPct val="120000"/>
              </a:lnSpc>
              <a:spcAft>
                <a:spcPts val="1200"/>
              </a:spcAft>
              <a:buNone/>
            </a:pPr>
            <a:r>
              <a:rPr lang="en-US" sz="7200" b="0" dirty="0"/>
              <a:t>Share your feedback to make next years conference even better!</a:t>
            </a:r>
          </a:p>
          <a:p>
            <a:pPr marL="0" indent="0">
              <a:lnSpc>
                <a:spcPct val="120000"/>
              </a:lnSpc>
              <a:buNone/>
            </a:pPr>
            <a:r>
              <a:rPr lang="en-US" sz="7200" dirty="0"/>
              <a:t>Here’s how –</a:t>
            </a:r>
          </a:p>
          <a:p>
            <a:pPr>
              <a:lnSpc>
                <a:spcPct val="120000"/>
              </a:lnSpc>
            </a:pPr>
            <a:r>
              <a:rPr lang="en-US" sz="7200" b="0" dirty="0"/>
              <a:t>Simply go to the Whova App on your smartphone.</a:t>
            </a:r>
          </a:p>
          <a:p>
            <a:pPr>
              <a:lnSpc>
                <a:spcPct val="120000"/>
              </a:lnSpc>
            </a:pPr>
            <a:r>
              <a:rPr lang="en-US" sz="7200" b="0" dirty="0"/>
              <a:t>Scroll down on the M365 Community Conference Homepage to ‘Additional Resources’ to click “Surveys’.</a:t>
            </a:r>
          </a:p>
          <a:p>
            <a:pPr>
              <a:lnSpc>
                <a:spcPct val="120000"/>
              </a:lnSpc>
            </a:pPr>
            <a:r>
              <a:rPr lang="en-US" sz="7200" b="0" dirty="0"/>
              <a:t>Click Session Feedback.</a:t>
            </a:r>
          </a:p>
          <a:p>
            <a:pPr>
              <a:lnSpc>
                <a:spcPct val="120000"/>
              </a:lnSpc>
            </a:pPr>
            <a:r>
              <a:rPr lang="en-US" sz="7200" b="0" dirty="0"/>
              <a:t>Scroll down to find this session title.</a:t>
            </a:r>
          </a:p>
          <a:p>
            <a:pPr>
              <a:lnSpc>
                <a:spcPct val="120000"/>
              </a:lnSpc>
            </a:pPr>
            <a:r>
              <a:rPr lang="en-US" sz="7200" b="0" dirty="0"/>
              <a:t>Complete the session feedback survey.</a:t>
            </a:r>
          </a:p>
          <a:p>
            <a:pPr>
              <a:lnSpc>
                <a:spcPct val="120000"/>
              </a:lnSpc>
              <a:spcAft>
                <a:spcPts val="1200"/>
              </a:spcAft>
            </a:pPr>
            <a:r>
              <a:rPr lang="en-US" sz="7200" b="0" dirty="0"/>
              <a:t>Finally, click ‘Submit’.</a:t>
            </a:r>
          </a:p>
          <a:p>
            <a:pPr marL="0" indent="0">
              <a:lnSpc>
                <a:spcPct val="120000"/>
              </a:lnSpc>
              <a:buNone/>
            </a:pPr>
            <a:r>
              <a:rPr lang="en-US" sz="7200" dirty="0"/>
              <a:t>It’s just that easy!</a:t>
            </a:r>
          </a:p>
          <a:p>
            <a:endParaRPr lang="en-US" sz="2133" dirty="0"/>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The official event app for the </a:t>
            </a:r>
          </a:p>
          <a:p>
            <a:r>
              <a:rPr lang="en-US" sz="2400" b="1" dirty="0">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dirty="0"/>
              <a:t>Event announcements</a:t>
            </a:r>
          </a:p>
          <a:p>
            <a:pPr marL="342900" indent="-342900" algn="l">
              <a:lnSpc>
                <a:spcPct val="150000"/>
              </a:lnSpc>
              <a:buFont typeface="Wingdings" panose="05000000000000000000" pitchFamily="2" charset="2"/>
              <a:buChar char=""/>
            </a:pPr>
            <a:r>
              <a:rPr lang="en-US" sz="2400" dirty="0"/>
              <a:t>Personalized agenda, session details</a:t>
            </a:r>
          </a:p>
          <a:p>
            <a:pPr marL="342900" indent="-342900" algn="l">
              <a:lnSpc>
                <a:spcPct val="150000"/>
              </a:lnSpc>
              <a:buFont typeface="Wingdings" panose="05000000000000000000" pitchFamily="2" charset="2"/>
              <a:buChar char=""/>
            </a:pPr>
            <a:r>
              <a:rPr lang="en-US" sz="2400" dirty="0"/>
              <a:t>Speaker &amp; attendee profiles</a:t>
            </a:r>
          </a:p>
          <a:p>
            <a:pPr marL="342900" indent="-342900" algn="l">
              <a:lnSpc>
                <a:spcPct val="150000"/>
              </a:lnSpc>
              <a:buFont typeface="Wingdings" panose="05000000000000000000" pitchFamily="2" charset="2"/>
              <a:buChar char=""/>
            </a:pPr>
            <a:r>
              <a:rPr lang="en-US" sz="2400" dirty="0"/>
              <a:t>Networking, meet-ups, messages</a:t>
            </a:r>
          </a:p>
          <a:p>
            <a:pPr marL="342900" indent="-342900" algn="l">
              <a:lnSpc>
                <a:spcPct val="150000"/>
              </a:lnSpc>
              <a:buFont typeface="Wingdings" panose="05000000000000000000" pitchFamily="2" charset="2"/>
              <a:buChar char=""/>
            </a:pPr>
            <a:r>
              <a:rPr lang="en-US" sz="2400" dirty="0"/>
              <a:t>Event documents</a:t>
            </a:r>
          </a:p>
        </p:txBody>
      </p:sp>
      <p:pic>
        <p:nvPicPr>
          <p:cNvPr id="3" name="Graphic 2" descr="The M365 Community Conference logo">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descr="Speakers bio">
            <a:extLst>
              <a:ext uri="{FF2B5EF4-FFF2-40B4-BE49-F238E27FC236}">
                <a16:creationId xmlns:a16="http://schemas.microsoft.com/office/drawing/2014/main" id="{26BDA76D-8FEF-7498-90A0-0C7C0D17C9D5}"/>
              </a:ext>
            </a:extLst>
          </p:cNvPr>
          <p:cNvGrpSpPr/>
          <p:nvPr/>
        </p:nvGrpSpPr>
        <p:grpSpPr>
          <a:xfrm>
            <a:off x="2324420" y="958876"/>
            <a:ext cx="7543161" cy="5709630"/>
            <a:chOff x="1914845" y="862166"/>
            <a:chExt cx="7543161" cy="5709630"/>
          </a:xfrm>
        </p:grpSpPr>
        <p:grpSp>
          <p:nvGrpSpPr>
            <p:cNvPr id="8" name="Group 7">
              <a:extLst>
                <a:ext uri="{FF2B5EF4-FFF2-40B4-BE49-F238E27FC236}">
                  <a16:creationId xmlns:a16="http://schemas.microsoft.com/office/drawing/2014/main" id="{AF006E55-0C6A-0BD8-36F4-6D1B1B587D97}"/>
                </a:ext>
              </a:extLst>
            </p:cNvPr>
            <p:cNvGrpSpPr/>
            <p:nvPr/>
          </p:nvGrpSpPr>
          <p:grpSpPr>
            <a:xfrm>
              <a:off x="1914845" y="862166"/>
              <a:ext cx="3437886" cy="5340298"/>
              <a:chOff x="2067245" y="862166"/>
              <a:chExt cx="3437886" cy="5340298"/>
            </a:xfrm>
          </p:grpSpPr>
          <p:sp>
            <p:nvSpPr>
              <p:cNvPr id="3" name="TextBox 2">
                <a:extLst>
                  <a:ext uri="{FF2B5EF4-FFF2-40B4-BE49-F238E27FC236}">
                    <a16:creationId xmlns:a16="http://schemas.microsoft.com/office/drawing/2014/main" id="{E221ACD2-832B-EC7D-1CB4-79FEFEBBBF2B}"/>
                  </a:ext>
                </a:extLst>
              </p:cNvPr>
              <p:cNvSpPr txBox="1"/>
              <p:nvPr/>
            </p:nvSpPr>
            <p:spPr>
              <a:xfrm>
                <a:off x="2067245" y="4509693"/>
                <a:ext cx="3437886" cy="1692771"/>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dirty="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Shruti Dhir</a:t>
                </a:r>
                <a:endParaRPr kumimoji="0" lang="en-US" sz="3200" b="1" i="0" u="none" strike="noStrike" kern="1200" cap="none" spc="-1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Senior Product Manager, Teams</a:t>
                </a:r>
              </a:p>
              <a:p>
                <a:pPr algn="ctr">
                  <a:defRPr/>
                </a:pPr>
                <a:r>
                  <a:rPr kumimoji="0" lang="en-US" sz="2400" b="0" i="0" u="none" strike="noStrike" kern="1200" cap="none" spc="0" normalizeH="0" baseline="0" noProof="0" dirty="0">
                    <a:ln>
                      <a:noFill/>
                    </a:ln>
                    <a:solidFill>
                      <a:schemeClr val="bg1"/>
                    </a:solidFill>
                    <a:effectLst/>
                    <a:uLnTx/>
                    <a:uFillTx/>
                    <a:latin typeface="Segoe UI"/>
                    <a:ea typeface="+mn-ea"/>
                    <a:cs typeface="+mn-cs"/>
                  </a:rPr>
                  <a:t>/</a:t>
                </a:r>
                <a:r>
                  <a:rPr kumimoji="0" lang="en-US" sz="2400" b="0" i="0" u="none" strike="noStrike" kern="1200" cap="none" spc="0" normalizeH="0" baseline="0" noProof="0" dirty="0" err="1">
                    <a:ln>
                      <a:noFill/>
                    </a:ln>
                    <a:solidFill>
                      <a:schemeClr val="bg1"/>
                    </a:solidFill>
                    <a:effectLst/>
                    <a:uLnTx/>
                    <a:uFillTx/>
                    <a:latin typeface="Segoe UI"/>
                    <a:ea typeface="+mn-ea"/>
                    <a:cs typeface="+mn-cs"/>
                  </a:rPr>
                  <a:t>shrutidhir</a:t>
                </a:r>
                <a:endParaRPr kumimoji="0" lang="en-US" sz="2400" b="0" i="0" u="none" strike="noStrike" kern="1200" cap="none" spc="0" normalizeH="0" baseline="0" noProof="0" dirty="0">
                  <a:ln>
                    <a:noFill/>
                  </a:ln>
                  <a:solidFill>
                    <a:schemeClr val="bg1"/>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C3BFA6D1-A8EC-4424-DEB2-A11B2F250B98}"/>
                  </a:ext>
                </a:extLst>
              </p:cNvPr>
              <p:cNvGrpSpPr/>
              <p:nvPr/>
            </p:nvGrpSpPr>
            <p:grpSpPr>
              <a:xfrm>
                <a:off x="2067245" y="862166"/>
                <a:ext cx="3437886" cy="3495127"/>
                <a:chOff x="1855007" y="1014566"/>
                <a:chExt cx="3437886" cy="3495127"/>
              </a:xfrm>
            </p:grpSpPr>
            <p:sp>
              <p:nvSpPr>
                <p:cNvPr id="5" name="Oval 4">
                  <a:extLst>
                    <a:ext uri="{FF2B5EF4-FFF2-40B4-BE49-F238E27FC236}">
                      <a16:creationId xmlns:a16="http://schemas.microsoft.com/office/drawing/2014/main" id="{B22BFE91-2C21-A66D-2030-1E143B0C27C6}"/>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0FBEF2C7-38BF-E2B2-10AB-070DF0778390}"/>
                    </a:ext>
                  </a:extLst>
                </p:cNvPr>
                <p:cNvPicPr>
                  <a:picLocks noChangeAspect="1"/>
                </p:cNvPicPr>
                <p:nvPr/>
              </p:nvPicPr>
              <p:blipFill>
                <a:blip r:embed="rId3">
                  <a:extLst>
                    <a:ext uri="{28A0092B-C50C-407E-A947-70E740481C1C}">
                      <a14:useLocalDpi xmlns:a14="http://schemas.microsoft.com/office/drawing/2010/main" val="0"/>
                    </a:ext>
                  </a:extLst>
                </a:blip>
                <a:srcRect l="6794" r="6794"/>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grpSp>
          <p:nvGrpSpPr>
            <p:cNvPr id="9" name="Group 8">
              <a:extLst>
                <a:ext uri="{FF2B5EF4-FFF2-40B4-BE49-F238E27FC236}">
                  <a16:creationId xmlns:a16="http://schemas.microsoft.com/office/drawing/2014/main" id="{C775FEA8-AE91-C6B2-E143-3B3537E29C08}"/>
                </a:ext>
              </a:extLst>
            </p:cNvPr>
            <p:cNvGrpSpPr/>
            <p:nvPr/>
          </p:nvGrpSpPr>
          <p:grpSpPr>
            <a:xfrm>
              <a:off x="6020120" y="862166"/>
              <a:ext cx="3437886" cy="5709630"/>
              <a:chOff x="2067245" y="862166"/>
              <a:chExt cx="3437886" cy="5709630"/>
            </a:xfrm>
          </p:grpSpPr>
          <p:sp>
            <p:nvSpPr>
              <p:cNvPr id="10" name="TextBox 9">
                <a:extLst>
                  <a:ext uri="{FF2B5EF4-FFF2-40B4-BE49-F238E27FC236}">
                    <a16:creationId xmlns:a16="http://schemas.microsoft.com/office/drawing/2014/main" id="{BAD370A4-745B-80A3-7798-722C430169E9}"/>
                  </a:ext>
                </a:extLst>
              </p:cNvPr>
              <p:cNvSpPr txBox="1"/>
              <p:nvPr/>
            </p:nvSpPr>
            <p:spPr>
              <a:xfrm>
                <a:off x="2067245" y="4509693"/>
                <a:ext cx="3437886" cy="2062103"/>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Brian Nguyen</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Senior Product Manager, Teams</a:t>
                </a:r>
              </a:p>
              <a:p>
                <a:pPr algn="ctr">
                  <a:defRPr/>
                </a:pPr>
                <a:r>
                  <a:rPr lang="en-US" sz="2400">
                    <a:solidFill>
                      <a:schemeClr val="bg1"/>
                    </a:solidFill>
                    <a:latin typeface="Segoe UI" panose="020B0502040204020203" pitchFamily="34" charset="0"/>
                  </a:rPr>
                  <a:t>/brianjnguyen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D85CA5B9-2A23-78A8-E65E-650D63C7815F}"/>
                  </a:ext>
                </a:extLst>
              </p:cNvPr>
              <p:cNvGrpSpPr/>
              <p:nvPr/>
            </p:nvGrpSpPr>
            <p:grpSpPr>
              <a:xfrm>
                <a:off x="2067245" y="862166"/>
                <a:ext cx="3437886" cy="3495127"/>
                <a:chOff x="1855007" y="1014566"/>
                <a:chExt cx="3437886" cy="3495127"/>
              </a:xfrm>
            </p:grpSpPr>
            <p:sp>
              <p:nvSpPr>
                <p:cNvPr id="12" name="Oval 11">
                  <a:extLst>
                    <a:ext uri="{FF2B5EF4-FFF2-40B4-BE49-F238E27FC236}">
                      <a16:creationId xmlns:a16="http://schemas.microsoft.com/office/drawing/2014/main" id="{C5D87860-11DB-4217-E8A7-607A4EFCA8AF}"/>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14E7D66A-8DE2-6EF0-3C1A-95DC68F490D6}"/>
                    </a:ext>
                  </a:extLst>
                </p:cNvPr>
                <p:cNvPicPr>
                  <a:picLocks noChangeAspect="1"/>
                </p:cNvPicPr>
                <p:nvPr/>
              </p:nvPicPr>
              <p:blipFill>
                <a:blip r:embed="rId4">
                  <a:extLst>
                    <a:ext uri="{28A0092B-C50C-407E-A947-70E740481C1C}">
                      <a14:useLocalDpi xmlns:a14="http://schemas.microsoft.com/office/drawing/2010/main" val="0"/>
                    </a:ext>
                  </a:extLst>
                </a:blip>
                <a:srcRect t="9343" b="9343"/>
                <a:stretch/>
              </p:blipFill>
              <p:spPr>
                <a:xfrm>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grpSp>
      <p:sp>
        <p:nvSpPr>
          <p:cNvPr id="2" name="Title 1">
            <a:extLst>
              <a:ext uri="{FF2B5EF4-FFF2-40B4-BE49-F238E27FC236}">
                <a16:creationId xmlns:a16="http://schemas.microsoft.com/office/drawing/2014/main" id="{F1D27331-89A0-11A7-B06B-64A3C24B19F2}"/>
              </a:ext>
            </a:extLst>
          </p:cNvPr>
          <p:cNvSpPr>
            <a:spLocks noGrp="1"/>
          </p:cNvSpPr>
          <p:nvPr>
            <p:ph type="title" idx="4294967295"/>
          </p:nvPr>
        </p:nvSpPr>
        <p:spPr/>
        <p:txBody>
          <a:bodyPr/>
          <a:lstStyle/>
          <a:p>
            <a:r>
              <a:rPr lang="en-US"/>
              <a:t>Speakers</a:t>
            </a:r>
          </a:p>
        </p:txBody>
      </p:sp>
    </p:spTree>
    <p:extLst>
      <p:ext uri="{BB962C8B-B14F-4D97-AF65-F5344CB8AC3E}">
        <p14:creationId xmlns:p14="http://schemas.microsoft.com/office/powerpoint/2010/main" val="362450747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4" y="2551113"/>
            <a:ext cx="11292113"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Apps in Teams</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072B3-B2CB-274B-16AD-7B59E8D4AB3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2E79D07-C4FD-386D-37CB-DF8E376E4F28}"/>
              </a:ext>
            </a:extLst>
          </p:cNvPr>
          <p:cNvSpPr>
            <a:spLocks noGrp="1"/>
          </p:cNvSpPr>
          <p:nvPr>
            <p:ph type="title"/>
          </p:nvPr>
        </p:nvSpPr>
        <p:spPr>
          <a:xfrm>
            <a:off x="250905" y="426609"/>
            <a:ext cx="5519275" cy="553998"/>
          </a:xfrm>
        </p:spPr>
        <p:txBody>
          <a:bodyPr>
            <a:normAutofit fontScale="90000"/>
          </a:bodyPr>
          <a:lstStyle/>
          <a:p>
            <a:r>
              <a:rPr lang="en-US"/>
              <a:t>Teams app store</a:t>
            </a:r>
          </a:p>
        </p:txBody>
      </p:sp>
      <p:sp>
        <p:nvSpPr>
          <p:cNvPr id="6" name="Content Placeholder 5">
            <a:extLst>
              <a:ext uri="{FF2B5EF4-FFF2-40B4-BE49-F238E27FC236}">
                <a16:creationId xmlns:a16="http://schemas.microsoft.com/office/drawing/2014/main" id="{35858706-59C5-C5BF-7A50-63553321CFFA}"/>
              </a:ext>
            </a:extLst>
          </p:cNvPr>
          <p:cNvSpPr txBox="1">
            <a:spLocks/>
          </p:cNvSpPr>
          <p:nvPr/>
        </p:nvSpPr>
        <p:spPr>
          <a:xfrm>
            <a:off x="532086" y="1585841"/>
            <a:ext cx="5151383" cy="44153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High-quality apps that </a:t>
            </a:r>
            <a:r>
              <a:rPr lang="en-US" sz="2000" b="1" dirty="0"/>
              <a:t>enhance productivity</a:t>
            </a:r>
            <a:r>
              <a:rPr lang="en-US" sz="2000" dirty="0"/>
              <a:t>, streamline workflows, and facilitate seamless cross-platform collaboration.</a:t>
            </a:r>
          </a:p>
          <a:p>
            <a:endParaRPr lang="en-US" sz="2000" dirty="0"/>
          </a:p>
          <a:p>
            <a:r>
              <a:rPr lang="en-US" sz="2000" dirty="0"/>
              <a:t>Includes Microsoft, third-party developers, and custom apps.</a:t>
            </a:r>
          </a:p>
          <a:p>
            <a:endParaRPr lang="en-US" sz="2000" dirty="0"/>
          </a:p>
          <a:p>
            <a:r>
              <a:rPr lang="en-US" sz="2000" dirty="0"/>
              <a:t>Admins </a:t>
            </a:r>
            <a:r>
              <a:rPr lang="en-US" sz="2000" b="1" dirty="0"/>
              <a:t>manage the availability </a:t>
            </a:r>
            <a:r>
              <a:rPr lang="en-US" sz="2000" dirty="0"/>
              <a:t>from Teams admin center</a:t>
            </a:r>
          </a:p>
          <a:p>
            <a:endParaRPr lang="en-US" sz="2000" dirty="0"/>
          </a:p>
          <a:p>
            <a:endParaRPr lang="en-US" sz="2000" dirty="0"/>
          </a:p>
        </p:txBody>
      </p:sp>
      <p:pic>
        <p:nvPicPr>
          <p:cNvPr id="2" name="Picture 1" descr="Teams app store">
            <a:extLst>
              <a:ext uri="{FF2B5EF4-FFF2-40B4-BE49-F238E27FC236}">
                <a16:creationId xmlns:a16="http://schemas.microsoft.com/office/drawing/2014/main" id="{75DE490D-E033-6AC4-3858-0ACFBBED81CD}"/>
              </a:ext>
            </a:extLst>
          </p:cNvPr>
          <p:cNvPicPr>
            <a:picLocks noChangeAspect="1"/>
          </p:cNvPicPr>
          <p:nvPr/>
        </p:nvPicPr>
        <p:blipFill>
          <a:blip r:embed="rId3"/>
          <a:stretch>
            <a:fillRect/>
          </a:stretch>
        </p:blipFill>
        <p:spPr>
          <a:xfrm>
            <a:off x="6019800" y="0"/>
            <a:ext cx="6858000" cy="6858000"/>
          </a:xfrm>
          <a:prstGeom prst="rect">
            <a:avLst/>
          </a:prstGeom>
          <a:noFill/>
        </p:spPr>
      </p:pic>
    </p:spTree>
    <p:extLst>
      <p:ext uri="{BB962C8B-B14F-4D97-AF65-F5344CB8AC3E}">
        <p14:creationId xmlns:p14="http://schemas.microsoft.com/office/powerpoint/2010/main" val="2584633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FC7A3-9585-1E0E-8624-FBED1B9F210A}"/>
              </a:ext>
            </a:extLst>
          </p:cNvPr>
          <p:cNvSpPr>
            <a:spLocks noGrp="1"/>
          </p:cNvSpPr>
          <p:nvPr>
            <p:ph type="title"/>
          </p:nvPr>
        </p:nvSpPr>
        <p:spPr>
          <a:xfrm>
            <a:off x="3161818" y="-10237"/>
            <a:ext cx="5604077" cy="1072072"/>
          </a:xfrm>
        </p:spPr>
        <p:txBody>
          <a:bodyPr/>
          <a:lstStyle/>
          <a:p>
            <a:r>
              <a:rPr lang="en-US" dirty="0"/>
              <a:t>Using apps in Teams</a:t>
            </a:r>
          </a:p>
        </p:txBody>
      </p:sp>
      <p:sp>
        <p:nvSpPr>
          <p:cNvPr id="15" name="Content Placeholder 5">
            <a:extLst>
              <a:ext uri="{FF2B5EF4-FFF2-40B4-BE49-F238E27FC236}">
                <a16:creationId xmlns:a16="http://schemas.microsoft.com/office/drawing/2014/main" id="{A454679C-E17A-2C70-ED1C-C90C9A24FD84}"/>
              </a:ext>
            </a:extLst>
          </p:cNvPr>
          <p:cNvSpPr txBox="1">
            <a:spLocks/>
          </p:cNvSpPr>
          <p:nvPr/>
        </p:nvSpPr>
        <p:spPr>
          <a:xfrm>
            <a:off x="2842396" y="769287"/>
            <a:ext cx="6242919" cy="44153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Once installed, the app appears in its supported surfaces for users in their flow of work</a:t>
            </a:r>
          </a:p>
          <a:p>
            <a:pPr algn="ctr"/>
            <a:endParaRPr lang="en-US" sz="2000" dirty="0"/>
          </a:p>
        </p:txBody>
      </p:sp>
      <p:sp>
        <p:nvSpPr>
          <p:cNvPr id="16" name="Content Placeholder 5">
            <a:extLst>
              <a:ext uri="{FF2B5EF4-FFF2-40B4-BE49-F238E27FC236}">
                <a16:creationId xmlns:a16="http://schemas.microsoft.com/office/drawing/2014/main" id="{0214932C-F9D5-55F0-234F-009327884559}"/>
              </a:ext>
            </a:extLst>
          </p:cNvPr>
          <p:cNvSpPr txBox="1">
            <a:spLocks/>
          </p:cNvSpPr>
          <p:nvPr/>
        </p:nvSpPr>
        <p:spPr>
          <a:xfrm>
            <a:off x="439270" y="1243172"/>
            <a:ext cx="2566430" cy="412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u="sng" dirty="0"/>
              <a:t>Personal app flyout</a:t>
            </a:r>
          </a:p>
        </p:txBody>
      </p:sp>
      <p:pic>
        <p:nvPicPr>
          <p:cNvPr id="4" name="Picture 3" descr="Screenshot of the app in the personal app flyout">
            <a:extLst>
              <a:ext uri="{FF2B5EF4-FFF2-40B4-BE49-F238E27FC236}">
                <a16:creationId xmlns:a16="http://schemas.microsoft.com/office/drawing/2014/main" id="{50965F02-8029-30B7-AE36-5FDE8984CAE8}"/>
              </a:ext>
            </a:extLst>
          </p:cNvPr>
          <p:cNvPicPr>
            <a:picLocks noChangeAspect="1"/>
          </p:cNvPicPr>
          <p:nvPr/>
        </p:nvPicPr>
        <p:blipFill>
          <a:blip r:embed="rId2"/>
          <a:srcRect b="31080"/>
          <a:stretch>
            <a:fillRect/>
          </a:stretch>
        </p:blipFill>
        <p:spPr>
          <a:xfrm>
            <a:off x="439270" y="1540268"/>
            <a:ext cx="2606568" cy="2515577"/>
          </a:xfrm>
          <a:prstGeom prst="rect">
            <a:avLst/>
          </a:prstGeom>
          <a:ln w="9525">
            <a:solidFill>
              <a:schemeClr val="tx1"/>
            </a:solidFill>
          </a:ln>
        </p:spPr>
      </p:pic>
      <p:sp>
        <p:nvSpPr>
          <p:cNvPr id="17" name="Content Placeholder 5">
            <a:extLst>
              <a:ext uri="{FF2B5EF4-FFF2-40B4-BE49-F238E27FC236}">
                <a16:creationId xmlns:a16="http://schemas.microsoft.com/office/drawing/2014/main" id="{5907CC6B-CE68-E536-8DA0-BA2E8AC46246}"/>
              </a:ext>
            </a:extLst>
          </p:cNvPr>
          <p:cNvSpPr txBox="1">
            <a:spLocks/>
          </p:cNvSpPr>
          <p:nvPr/>
        </p:nvSpPr>
        <p:spPr>
          <a:xfrm>
            <a:off x="4292515" y="1641354"/>
            <a:ext cx="2566430" cy="412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u="sng" dirty="0"/>
              <a:t>Chat bot</a:t>
            </a:r>
          </a:p>
        </p:txBody>
      </p:sp>
      <p:pic>
        <p:nvPicPr>
          <p:cNvPr id="6" name="Picture 5" descr="A screenshot of the bot messaging the user">
            <a:extLst>
              <a:ext uri="{FF2B5EF4-FFF2-40B4-BE49-F238E27FC236}">
                <a16:creationId xmlns:a16="http://schemas.microsoft.com/office/drawing/2014/main" id="{17D445BB-8892-A0C7-C592-655A4D765862}"/>
              </a:ext>
            </a:extLst>
          </p:cNvPr>
          <p:cNvPicPr>
            <a:picLocks noChangeAspect="1"/>
          </p:cNvPicPr>
          <p:nvPr/>
        </p:nvPicPr>
        <p:blipFill>
          <a:blip r:embed="rId3"/>
          <a:srcRect b="32075"/>
          <a:stretch>
            <a:fillRect/>
          </a:stretch>
        </p:blipFill>
        <p:spPr>
          <a:xfrm>
            <a:off x="3407264" y="1932046"/>
            <a:ext cx="4336933" cy="1919740"/>
          </a:xfrm>
          <a:prstGeom prst="rect">
            <a:avLst/>
          </a:prstGeom>
          <a:ln w="9525">
            <a:solidFill>
              <a:schemeClr val="tx1"/>
            </a:solidFill>
          </a:ln>
        </p:spPr>
      </p:pic>
      <p:sp>
        <p:nvSpPr>
          <p:cNvPr id="18" name="Content Placeholder 5">
            <a:extLst>
              <a:ext uri="{FF2B5EF4-FFF2-40B4-BE49-F238E27FC236}">
                <a16:creationId xmlns:a16="http://schemas.microsoft.com/office/drawing/2014/main" id="{557EF88C-3569-33BD-5D7C-7D3885D2F4C0}"/>
              </a:ext>
            </a:extLst>
          </p:cNvPr>
          <p:cNvSpPr txBox="1">
            <a:spLocks/>
          </p:cNvSpPr>
          <p:nvPr/>
        </p:nvSpPr>
        <p:spPr>
          <a:xfrm>
            <a:off x="8862765" y="1098453"/>
            <a:ext cx="2566430" cy="412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u="sng" dirty="0"/>
              <a:t>Message extension</a:t>
            </a:r>
          </a:p>
        </p:txBody>
      </p:sp>
      <p:pic>
        <p:nvPicPr>
          <p:cNvPr id="8" name="Picture 7" descr="A screenshot of the app in the message extensions flyout in chat">
            <a:extLst>
              <a:ext uri="{FF2B5EF4-FFF2-40B4-BE49-F238E27FC236}">
                <a16:creationId xmlns:a16="http://schemas.microsoft.com/office/drawing/2014/main" id="{E0748A77-E346-792A-A965-0CCE34B02257}"/>
              </a:ext>
            </a:extLst>
          </p:cNvPr>
          <p:cNvPicPr>
            <a:picLocks noChangeAspect="1"/>
          </p:cNvPicPr>
          <p:nvPr/>
        </p:nvPicPr>
        <p:blipFill>
          <a:blip r:embed="rId4"/>
          <a:stretch>
            <a:fillRect/>
          </a:stretch>
        </p:blipFill>
        <p:spPr>
          <a:xfrm>
            <a:off x="8213542" y="1392132"/>
            <a:ext cx="3864876" cy="2329869"/>
          </a:xfrm>
          <a:prstGeom prst="rect">
            <a:avLst/>
          </a:prstGeom>
          <a:ln w="9525">
            <a:solidFill>
              <a:schemeClr val="tx1"/>
            </a:solidFill>
          </a:ln>
        </p:spPr>
      </p:pic>
      <p:sp>
        <p:nvSpPr>
          <p:cNvPr id="19" name="Content Placeholder 5">
            <a:extLst>
              <a:ext uri="{FF2B5EF4-FFF2-40B4-BE49-F238E27FC236}">
                <a16:creationId xmlns:a16="http://schemas.microsoft.com/office/drawing/2014/main" id="{9BCACB8F-2039-C5C9-5EED-2FA670701FD5}"/>
              </a:ext>
            </a:extLst>
          </p:cNvPr>
          <p:cNvSpPr txBox="1">
            <a:spLocks/>
          </p:cNvSpPr>
          <p:nvPr/>
        </p:nvSpPr>
        <p:spPr>
          <a:xfrm>
            <a:off x="454285" y="4134781"/>
            <a:ext cx="2566430" cy="412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u="sng" dirty="0"/>
              <a:t>Personal app</a:t>
            </a:r>
          </a:p>
        </p:txBody>
      </p:sp>
      <p:pic>
        <p:nvPicPr>
          <p:cNvPr id="12" name="Picture 11" descr="A screenshot of the app opened as a personal app">
            <a:extLst>
              <a:ext uri="{FF2B5EF4-FFF2-40B4-BE49-F238E27FC236}">
                <a16:creationId xmlns:a16="http://schemas.microsoft.com/office/drawing/2014/main" id="{9331794F-6748-825A-3057-CA5C386200B8}"/>
              </a:ext>
            </a:extLst>
          </p:cNvPr>
          <p:cNvPicPr>
            <a:picLocks noChangeAspect="1"/>
          </p:cNvPicPr>
          <p:nvPr/>
        </p:nvPicPr>
        <p:blipFill>
          <a:blip r:embed="rId5"/>
          <a:srcRect l="-1" r="34409" b="13787"/>
          <a:stretch>
            <a:fillRect/>
          </a:stretch>
        </p:blipFill>
        <p:spPr>
          <a:xfrm>
            <a:off x="47428" y="4425473"/>
            <a:ext cx="3675795" cy="2393991"/>
          </a:xfrm>
          <a:prstGeom prst="rect">
            <a:avLst/>
          </a:prstGeom>
          <a:ln w="9525">
            <a:solidFill>
              <a:schemeClr val="tx1"/>
            </a:solidFill>
          </a:ln>
        </p:spPr>
      </p:pic>
      <p:sp>
        <p:nvSpPr>
          <p:cNvPr id="20" name="Content Placeholder 5">
            <a:extLst>
              <a:ext uri="{FF2B5EF4-FFF2-40B4-BE49-F238E27FC236}">
                <a16:creationId xmlns:a16="http://schemas.microsoft.com/office/drawing/2014/main" id="{4629DCA8-4657-B755-5F6E-7CF7117C7706}"/>
              </a:ext>
            </a:extLst>
          </p:cNvPr>
          <p:cNvSpPr txBox="1">
            <a:spLocks/>
          </p:cNvSpPr>
          <p:nvPr/>
        </p:nvSpPr>
        <p:spPr>
          <a:xfrm>
            <a:off x="4680641" y="4460603"/>
            <a:ext cx="2566430" cy="412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u="sng" dirty="0"/>
              <a:t>Meeting extension</a:t>
            </a:r>
          </a:p>
        </p:txBody>
      </p:sp>
      <p:pic>
        <p:nvPicPr>
          <p:cNvPr id="10" name="Picture 9" descr="A screenshot of the app in the meeting extension flyout in a meeting">
            <a:extLst>
              <a:ext uri="{FF2B5EF4-FFF2-40B4-BE49-F238E27FC236}">
                <a16:creationId xmlns:a16="http://schemas.microsoft.com/office/drawing/2014/main" id="{757A66B8-70DF-948F-A0BA-6717897D6119}"/>
              </a:ext>
            </a:extLst>
          </p:cNvPr>
          <p:cNvPicPr>
            <a:picLocks noChangeAspect="1"/>
          </p:cNvPicPr>
          <p:nvPr/>
        </p:nvPicPr>
        <p:blipFill>
          <a:blip r:embed="rId6"/>
          <a:stretch>
            <a:fillRect/>
          </a:stretch>
        </p:blipFill>
        <p:spPr>
          <a:xfrm>
            <a:off x="3926468" y="4760567"/>
            <a:ext cx="4594720" cy="1646606"/>
          </a:xfrm>
          <a:prstGeom prst="rect">
            <a:avLst/>
          </a:prstGeom>
          <a:ln w="9525">
            <a:solidFill>
              <a:schemeClr val="tx1"/>
            </a:solidFill>
          </a:ln>
        </p:spPr>
      </p:pic>
      <p:sp>
        <p:nvSpPr>
          <p:cNvPr id="21" name="Content Placeholder 5">
            <a:extLst>
              <a:ext uri="{FF2B5EF4-FFF2-40B4-BE49-F238E27FC236}">
                <a16:creationId xmlns:a16="http://schemas.microsoft.com/office/drawing/2014/main" id="{2CFB4CDD-5128-2C03-A86F-C35981DCC9D9}"/>
              </a:ext>
            </a:extLst>
          </p:cNvPr>
          <p:cNvSpPr txBox="1">
            <a:spLocks/>
          </p:cNvSpPr>
          <p:nvPr/>
        </p:nvSpPr>
        <p:spPr>
          <a:xfrm>
            <a:off x="9130883" y="3809586"/>
            <a:ext cx="2566430" cy="412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u="sng" dirty="0"/>
              <a:t>Channel</a:t>
            </a:r>
          </a:p>
        </p:txBody>
      </p:sp>
      <p:pic>
        <p:nvPicPr>
          <p:cNvPr id="14" name="Picture 13" descr="A screenshot of the app working in a channel">
            <a:extLst>
              <a:ext uri="{FF2B5EF4-FFF2-40B4-BE49-F238E27FC236}">
                <a16:creationId xmlns:a16="http://schemas.microsoft.com/office/drawing/2014/main" id="{B9BEDB75-26B1-D482-6DBC-FFD928F791E6}"/>
              </a:ext>
            </a:extLst>
          </p:cNvPr>
          <p:cNvPicPr>
            <a:picLocks noChangeAspect="1"/>
          </p:cNvPicPr>
          <p:nvPr/>
        </p:nvPicPr>
        <p:blipFill>
          <a:blip r:embed="rId7"/>
          <a:stretch>
            <a:fillRect/>
          </a:stretch>
        </p:blipFill>
        <p:spPr>
          <a:xfrm>
            <a:off x="8683624" y="4107169"/>
            <a:ext cx="3460948" cy="2736333"/>
          </a:xfrm>
          <a:prstGeom prst="rect">
            <a:avLst/>
          </a:prstGeom>
          <a:ln w="9525">
            <a:solidFill>
              <a:schemeClr val="tx1"/>
            </a:solidFill>
          </a:ln>
        </p:spPr>
      </p:pic>
    </p:spTree>
    <p:extLst>
      <p:ext uri="{BB962C8B-B14F-4D97-AF65-F5344CB8AC3E}">
        <p14:creationId xmlns:p14="http://schemas.microsoft.com/office/powerpoint/2010/main" val="4283080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004FF-3EF8-D771-0717-1EFB13A4076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977150D-94B5-A80E-222F-6D0424EC02A2}"/>
              </a:ext>
            </a:extLst>
          </p:cNvPr>
          <p:cNvSpPr txBox="1">
            <a:spLocks noGrp="1"/>
          </p:cNvSpPr>
          <p:nvPr>
            <p:ph type="title" idx="4294967295"/>
          </p:nvPr>
        </p:nvSpPr>
        <p:spPr>
          <a:xfrm>
            <a:off x="449944" y="2551113"/>
            <a:ext cx="11292113"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App management scenarios</a:t>
            </a:r>
          </a:p>
        </p:txBody>
      </p:sp>
      <p:sp>
        <p:nvSpPr>
          <p:cNvPr id="5" name="Rectangle: Rounded Corners 4">
            <a:extLst>
              <a:ext uri="{FF2B5EF4-FFF2-40B4-BE49-F238E27FC236}">
                <a16:creationId xmlns:a16="http://schemas.microsoft.com/office/drawing/2014/main" id="{A7863ADA-D0FE-E9D5-235D-B151A417FFA0}"/>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1012283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B632C-E140-6BC2-7A89-DE9BA96D9D08}"/>
              </a:ext>
            </a:extLst>
          </p:cNvPr>
          <p:cNvSpPr>
            <a:spLocks noGrp="1"/>
          </p:cNvSpPr>
          <p:nvPr>
            <p:ph type="title"/>
          </p:nvPr>
        </p:nvSpPr>
        <p:spPr>
          <a:xfrm>
            <a:off x="659219" y="365126"/>
            <a:ext cx="11025680" cy="1072072"/>
          </a:xfrm>
        </p:spPr>
        <p:txBody>
          <a:bodyPr anchor="ctr">
            <a:normAutofit/>
          </a:bodyPr>
          <a:lstStyle/>
          <a:p>
            <a:r>
              <a:rPr lang="en-US" dirty="0"/>
              <a:t>Top admin scenarios</a:t>
            </a:r>
          </a:p>
        </p:txBody>
      </p:sp>
      <p:graphicFrame>
        <p:nvGraphicFramePr>
          <p:cNvPr id="5" name="Content Placeholder 2" descr="A diagram listing the top admin scenarios:&#10;Business unit request, Marketplace for users, Streamline user workflows, Internal tooling through apps, Drive usage &amp; awareness, Company purchased licenses, Employee onboarding, Subsidiaries, guests, external users, Multiple apps in bulk, Usage &amp; business reporting&#10;What else?">
            <a:extLst>
              <a:ext uri="{FF2B5EF4-FFF2-40B4-BE49-F238E27FC236}">
                <a16:creationId xmlns:a16="http://schemas.microsoft.com/office/drawing/2014/main" id="{C687CAC8-5AEA-93A6-7EBC-8FC81BB5CE80}"/>
              </a:ext>
            </a:extLst>
          </p:cNvPr>
          <p:cNvGraphicFramePr>
            <a:graphicFrameLocks noGrp="1"/>
          </p:cNvGraphicFramePr>
          <p:nvPr>
            <p:ph idx="1"/>
            <p:extLst>
              <p:ext uri="{D42A27DB-BD31-4B8C-83A1-F6EECF244321}">
                <p14:modId xmlns:p14="http://schemas.microsoft.com/office/powerpoint/2010/main" val="2140652173"/>
              </p:ext>
            </p:extLst>
          </p:nvPr>
        </p:nvGraphicFramePr>
        <p:xfrm>
          <a:off x="659217" y="1519296"/>
          <a:ext cx="11025681" cy="4657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4120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2" ma:contentTypeDescription="Create a new document." ma:contentTypeScope="" ma:versionID="6532656c4519b7cbf831f6bf17736505">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d3e7eb5adcb2bf66c803b84dc0db391f"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documentManagement>
</p:properties>
</file>

<file path=customXml/itemProps1.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2.xml><?xml version="1.0" encoding="utf-8"?>
<ds:datastoreItem xmlns:ds="http://schemas.openxmlformats.org/officeDocument/2006/customXml" ds:itemID="{3B1C3AAC-D2A9-4820-B203-8FF657B18B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A540A9-8C5E-4F15-9EEC-FA709D8E03C3}">
  <ds:schemaRefs>
    <ds:schemaRef ds:uri="http://schemas.microsoft.com/sharepoint/v3"/>
    <ds:schemaRef ds:uri="http://purl.org/dc/elements/1.1/"/>
    <ds:schemaRef ds:uri="0c00efa8-99df-4343-9c36-3998544861d9"/>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bf2380a9-f059-4440-9b0c-00bda5ce37de"/>
    <ds:schemaRef ds:uri="http://www.w3.org/XML/1998/namespace"/>
    <ds:schemaRef ds:uri="http://purl.org/dc/dcmitype/"/>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1144</Words>
  <Application>Microsoft Office PowerPoint</Application>
  <PresentationFormat>Widescreen</PresentationFormat>
  <Paragraphs>159</Paragraphs>
  <Slides>28</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Aptos</vt:lpstr>
      <vt:lpstr>Arial</vt:lpstr>
      <vt:lpstr>Calibri</vt:lpstr>
      <vt:lpstr>Calibri Light</vt:lpstr>
      <vt:lpstr>Consolas</vt:lpstr>
      <vt:lpstr>Segoe Sans Display</vt:lpstr>
      <vt:lpstr>Segoe Sans Display Semibold</vt:lpstr>
      <vt:lpstr>Segoe UI</vt:lpstr>
      <vt:lpstr>Segoe UI Semibold</vt:lpstr>
      <vt:lpstr>Wingdings</vt:lpstr>
      <vt:lpstr>Office Theme</vt:lpstr>
      <vt:lpstr>Microsoft 365 Template Light</vt:lpstr>
      <vt:lpstr>Admin Tips to Get the Most Out of Teams Apps</vt:lpstr>
      <vt:lpstr>Microsoft 365 Community Conference</vt:lpstr>
      <vt:lpstr>Join the event app to access:</vt:lpstr>
      <vt:lpstr>Speakers</vt:lpstr>
      <vt:lpstr>Apps in Teams</vt:lpstr>
      <vt:lpstr>Teams app store</vt:lpstr>
      <vt:lpstr>Using apps in Teams</vt:lpstr>
      <vt:lpstr>App management scenarios</vt:lpstr>
      <vt:lpstr>Top admin scenarios</vt:lpstr>
      <vt:lpstr>Desired management outcomes</vt:lpstr>
      <vt:lpstr>Apps can be trusted</vt:lpstr>
      <vt:lpstr>Admins can VIEW if the app has been consented or not.</vt:lpstr>
      <vt:lpstr>Accessing Permissions made easy</vt:lpstr>
      <vt:lpstr>The right users can access the right apps</vt:lpstr>
      <vt:lpstr>App centric management (ACM)</vt:lpstr>
      <vt:lpstr>User requests for blocked apps</vt:lpstr>
      <vt:lpstr>Users can use apps in their flow of work</vt:lpstr>
      <vt:lpstr>Installing through ACM</vt:lpstr>
      <vt:lpstr>Pinning</vt:lpstr>
      <vt:lpstr>Users find the apps are useful</vt:lpstr>
      <vt:lpstr>App usage report</vt:lpstr>
      <vt:lpstr>Automate maintenance through scripting</vt:lpstr>
      <vt:lpstr>PowerShell cmdlets</vt:lpstr>
      <vt:lpstr>Q&amp;A</vt:lpstr>
      <vt:lpstr>Join us for Thursday’s Breakout session</vt:lpstr>
      <vt:lpstr>News &amp; community content</vt:lpstr>
      <vt:lpstr>Session feedback surveys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Aaron Bode (FREEMIND SEATTLE LLC)</cp:lastModifiedBy>
  <cp:revision>2</cp:revision>
  <dcterms:created xsi:type="dcterms:W3CDTF">2025-04-08T16:47:37Z</dcterms:created>
  <dcterms:modified xsi:type="dcterms:W3CDTF">2025-05-12T16:35:23Z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