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64"/>
  </p:notesMasterIdLst>
  <p:sldIdLst>
    <p:sldId id="256" r:id="rId6"/>
    <p:sldId id="267" r:id="rId7"/>
    <p:sldId id="567" r:id="rId8"/>
    <p:sldId id="2147482557" r:id="rId9"/>
    <p:sldId id="2147482569" r:id="rId10"/>
    <p:sldId id="2147483561" r:id="rId11"/>
    <p:sldId id="291" r:id="rId12"/>
    <p:sldId id="294" r:id="rId13"/>
    <p:sldId id="266" r:id="rId14"/>
    <p:sldId id="2147483608" r:id="rId15"/>
    <p:sldId id="265" r:id="rId16"/>
    <p:sldId id="2147483647" r:id="rId17"/>
    <p:sldId id="268" r:id="rId18"/>
    <p:sldId id="2147483614" r:id="rId19"/>
    <p:sldId id="2147483602" r:id="rId20"/>
    <p:sldId id="276" r:id="rId21"/>
    <p:sldId id="275" r:id="rId22"/>
    <p:sldId id="277" r:id="rId23"/>
    <p:sldId id="257" r:id="rId24"/>
    <p:sldId id="258" r:id="rId25"/>
    <p:sldId id="260" r:id="rId26"/>
    <p:sldId id="2147483618" r:id="rId27"/>
    <p:sldId id="2147483435" r:id="rId28"/>
    <p:sldId id="280" r:id="rId29"/>
    <p:sldId id="278" r:id="rId30"/>
    <p:sldId id="279" r:id="rId31"/>
    <p:sldId id="282" r:id="rId32"/>
    <p:sldId id="281" r:id="rId33"/>
    <p:sldId id="284" r:id="rId34"/>
    <p:sldId id="283" r:id="rId35"/>
    <p:sldId id="285" r:id="rId36"/>
    <p:sldId id="286" r:id="rId37"/>
    <p:sldId id="2147483612" r:id="rId38"/>
    <p:sldId id="287" r:id="rId39"/>
    <p:sldId id="2147483643" r:id="rId40"/>
    <p:sldId id="292" r:id="rId41"/>
    <p:sldId id="293" r:id="rId42"/>
    <p:sldId id="2147483623" r:id="rId43"/>
    <p:sldId id="289" r:id="rId44"/>
    <p:sldId id="2147483624" r:id="rId45"/>
    <p:sldId id="290" r:id="rId46"/>
    <p:sldId id="2147483462" r:id="rId47"/>
    <p:sldId id="2147483600" r:id="rId48"/>
    <p:sldId id="261" r:id="rId49"/>
    <p:sldId id="263" r:id="rId50"/>
    <p:sldId id="270" r:id="rId51"/>
    <p:sldId id="271" r:id="rId52"/>
    <p:sldId id="295" r:id="rId53"/>
    <p:sldId id="288" r:id="rId54"/>
    <p:sldId id="2147483613" r:id="rId55"/>
    <p:sldId id="2147483464" r:id="rId56"/>
    <p:sldId id="264" r:id="rId57"/>
    <p:sldId id="272" r:id="rId58"/>
    <p:sldId id="273" r:id="rId59"/>
    <p:sldId id="274" r:id="rId60"/>
    <p:sldId id="259" r:id="rId61"/>
    <p:sldId id="566" r:id="rId62"/>
    <p:sldId id="26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111D519D-A2C6-C44F-64DB-2EE3202A1AAA}" name="Nikita Bandyopadhyay" initials="NB" userId="S::nibandyo@microsoft.com::f04182f9-3e2b-4d59-a383-5185ec456714" providerId="AD"/>
  <p188:author id="{D9FC2DCA-657A-EE98-57FC-0A51D0BD9E6B}" name="Dave Minasyan" initials="" userId="S::daminasy@microsoft.com::37af327b-be98-4dab-9554-bd1cff961e5d"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5F3"/>
    <a:srgbClr val="0F9ED5"/>
    <a:srgbClr val="7F7F7F"/>
    <a:srgbClr val="3E4950"/>
    <a:srgbClr val="008080"/>
    <a:srgbClr val="DBEEFB"/>
    <a:srgbClr val="0A86DD"/>
    <a:srgbClr val="F0F1EE"/>
    <a:srgbClr val="091F2C"/>
    <a:srgbClr val="E5E2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401C1-249C-4765-B770-99E52AA175B8}" v="266" dt="2025-05-07T17:10:54.214"/>
  </p1510:revLst>
</p1510:revInfo>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409" autoAdjust="0"/>
  </p:normalViewPr>
  <p:slideViewPr>
    <p:cSldViewPr snapToGrid="0">
      <p:cViewPr varScale="1">
        <p:scale>
          <a:sx n="102" d="100"/>
          <a:sy n="102" d="100"/>
        </p:scale>
        <p:origin x="91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D012-8BAC-D0F3-2C1B-A530C6C33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F6F91-9993-D7B5-22F7-B7CCC531C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3C129-15E5-69BD-C586-97B6B98CEA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085B94-DA6C-F185-E65B-1633A4EF9EC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7319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2078-91D1-C229-B2C4-86470ED23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3CC3E-20C8-02B1-BF4D-DD3A3B57C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6EAD9-3619-F835-64A7-77F805251E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1BF32F-BD07-DB24-AFC5-807A77ABEC2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300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AB8B6-534F-5A25-2BC6-F8CD1B79E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9EB57-1745-5D14-17D1-B20DDE2E5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A5461-B846-44E8-A10F-8AACEBE525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47F9A0-3440-101A-6508-4553BCCDD50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543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AB7B3-D142-F994-5F91-FA8119F7F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A968B-8C6D-FC61-19DD-33B7DB50F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FCC9E-2EE4-837E-C0A2-CE684F522F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05217E-1271-71E9-89D5-682BEB2CCAC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1415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51BE-E202-B207-6FEC-68D7AC5A2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CE72D-42A3-16A2-380C-8B312A1E8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27822-D6C6-7A80-7206-80EC066B23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ADC27F-E48D-0803-4E75-08FCB0B3129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3413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D229E-452F-F5C4-DCE0-F23700785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F0616-CFAB-3DDF-9CFF-3D92741C51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988F4-DBFC-38FB-3113-AF594CF87D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4969CF-ECF1-4AE5-78D3-E762767FF6B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2590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B79B-49AC-BE2C-76AB-9A72C786A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A9AC9-D1A2-C783-4FC0-A1CA34AA8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D05A2-071D-7B44-651E-CF953E8442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4EE89C-A1D8-7E43-438F-56D98A363CD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499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8E6D4-D037-3691-45F1-14D7C9B8F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C8687-B403-A6BD-834C-A00F6B5C6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5D287-D03A-94D3-0CD0-1995D6776FD3}"/>
              </a:ext>
            </a:extLst>
          </p:cNvPr>
          <p:cNvSpPr>
            <a:spLocks noGrp="1"/>
          </p:cNvSpPr>
          <p:nvPr>
            <p:ph type="body" idx="1"/>
          </p:nvPr>
        </p:nvSpPr>
        <p:spPr/>
        <p:txBody>
          <a:bodyPr/>
          <a:lstStyle/>
          <a:p>
            <a:r>
              <a:rPr lang="en-US"/>
              <a:t>Drill in slide. How many minutes?</a:t>
            </a:r>
          </a:p>
          <a:p>
            <a:r>
              <a:rPr lang="en-US"/>
              <a:t>Total permissioned users. </a:t>
            </a:r>
          </a:p>
        </p:txBody>
      </p:sp>
      <p:sp>
        <p:nvSpPr>
          <p:cNvPr id="4" name="Slide Number Placeholder 3">
            <a:extLst>
              <a:ext uri="{FF2B5EF4-FFF2-40B4-BE49-F238E27FC236}">
                <a16:creationId xmlns:a16="http://schemas.microsoft.com/office/drawing/2014/main" id="{89408DB2-7F98-5EE1-DE0B-83CFEB0042A6}"/>
              </a:ext>
            </a:extLst>
          </p:cNvPr>
          <p:cNvSpPr>
            <a:spLocks noGrp="1"/>
          </p:cNvSpPr>
          <p:nvPr>
            <p:ph type="sldNum" sz="quarter" idx="5"/>
          </p:nvPr>
        </p:nvSpPr>
        <p:spPr/>
        <p:txBody>
          <a:bodyPr/>
          <a:lstStyle/>
          <a:p>
            <a:fld id="{A8F61DCC-CD76-4760-8C8A-4DB5ACF040E7}" type="slidenum">
              <a:rPr lang="en-US" smtClean="0"/>
              <a:t>20</a:t>
            </a:fld>
            <a:endParaRPr lang="en-US"/>
          </a:p>
        </p:txBody>
      </p:sp>
    </p:spTree>
    <p:extLst>
      <p:ext uri="{BB962C8B-B14F-4D97-AF65-F5344CB8AC3E}">
        <p14:creationId xmlns:p14="http://schemas.microsoft.com/office/powerpoint/2010/main" val="1309792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6EDE-6869-CDD8-E1CB-B775A495A0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C040D-969E-2E9D-D279-B45A0E6C7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41BBD-D46E-A289-C976-21CA9760D2C8}"/>
              </a:ext>
            </a:extLst>
          </p:cNvPr>
          <p:cNvSpPr>
            <a:spLocks noGrp="1"/>
          </p:cNvSpPr>
          <p:nvPr>
            <p:ph type="body" idx="1"/>
          </p:nvPr>
        </p:nvSpPr>
        <p:spPr/>
        <p:txBody>
          <a:bodyPr/>
          <a:lstStyle/>
          <a:p>
            <a:r>
              <a:rPr lang="en-US" b="1" dirty="0"/>
              <a:t>RCD experience for Site admins and owners.</a:t>
            </a:r>
            <a:br>
              <a:rPr lang="en-US" dirty="0"/>
            </a:br>
            <a:br>
              <a:rPr lang="en-US" dirty="0"/>
            </a:br>
            <a:r>
              <a:rPr lang="en-US" dirty="0"/>
              <a:t>Drill in slide. How many minutes?</a:t>
            </a:r>
          </a:p>
          <a:p>
            <a:r>
              <a:rPr lang="en-US" dirty="0"/>
              <a:t>Total permissioned users. </a:t>
            </a:r>
          </a:p>
        </p:txBody>
      </p:sp>
      <p:sp>
        <p:nvSpPr>
          <p:cNvPr id="4" name="Slide Number Placeholder 3">
            <a:extLst>
              <a:ext uri="{FF2B5EF4-FFF2-40B4-BE49-F238E27FC236}">
                <a16:creationId xmlns:a16="http://schemas.microsoft.com/office/drawing/2014/main" id="{B524D6A7-0F3C-EB60-DCCE-79FCCAA829C0}"/>
              </a:ext>
            </a:extLst>
          </p:cNvPr>
          <p:cNvSpPr>
            <a:spLocks noGrp="1"/>
          </p:cNvSpPr>
          <p:nvPr>
            <p:ph type="sldNum" sz="quarter" idx="5"/>
          </p:nvPr>
        </p:nvSpPr>
        <p:spPr/>
        <p:txBody>
          <a:bodyPr/>
          <a:lstStyle/>
          <a:p>
            <a:fld id="{A8F61DCC-CD76-4760-8C8A-4DB5ACF040E7}" type="slidenum">
              <a:rPr lang="en-US" smtClean="0"/>
              <a:t>21</a:t>
            </a:fld>
            <a:endParaRPr lang="en-US"/>
          </a:p>
        </p:txBody>
      </p:sp>
    </p:spTree>
    <p:extLst>
      <p:ext uri="{BB962C8B-B14F-4D97-AF65-F5344CB8AC3E}">
        <p14:creationId xmlns:p14="http://schemas.microsoft.com/office/powerpoint/2010/main" val="188267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5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2920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447CF-70EC-27D7-6487-F5BFFAD2A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71585-0803-E4A1-B82C-1DE987C20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D7584-5443-FC84-7D74-169B4E6E92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58D525-1F2E-E875-FD2A-4EFD1D0E680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21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56483-5526-AB93-71C1-CB45230C6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588D5-73EC-BBEB-09EF-0373F90AA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12D1A-204C-95A6-3F75-6BE8A94AAB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04F847-CC88-01AA-99F0-8EF30A0F456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2387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2B8A-ACF1-1A8D-D95B-9B7410FC2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5684B-D546-0D71-BE8B-DAB339C72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3F01F-D7B2-5D88-93CD-265269FC09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DE3451-7333-E277-6F10-0C3F9A31285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378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452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2201-5ECA-AF33-F25B-753C0776B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F64D3-6AFC-BED6-A096-4C165515C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25EE1-FCBD-8FE5-0363-FB11DF4E47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B9F432-A0B0-3FAF-713F-CD9A25154CA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95483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8126-DC4F-E353-BE98-25BCBED78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19CB5-559A-C6AA-D6D4-7AC06859A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6F946-8524-7EE6-DC14-8F2F5A5287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7A78DF-4A67-4467-1141-9BADDA3C135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07652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98E93-089B-9BDF-5EC9-372F9F861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8D714-DE31-BADD-9B9E-F83F2FCE7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6CCC7-2BCD-640A-0382-2BECA48D05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7E4A3F-9A42-AABC-5336-EA697D41C29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84482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A5374-0C18-C135-982E-8EFA3A81E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C9029-E7D9-F475-90D8-2176F97D2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DFC2B-E3C7-4870-1BE4-3280E89CB7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A2E5C1-8446-9FC2-AE94-5D4227F55E3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32301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14668-B4CE-1A5B-62D9-325319582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B9D4D-AD18-E1AF-5EEE-7198A86D5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2CEB1-2F48-AC29-19E4-C18116DF50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679F32-606F-BFAE-B3F5-C14EBAE0AF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18986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D1813-F693-5938-F793-8BCE7EB17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A2737-3CC9-C769-87C9-458CBAEE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B4BCC-8518-9C01-E4B9-F4ACD39E02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EF8AE90F-4D06-E6CC-E5A4-E951D8180582}"/>
              </a:ext>
            </a:extLst>
          </p:cNvPr>
          <p:cNvSpPr>
            <a:spLocks noGrp="1"/>
          </p:cNvSpPr>
          <p:nvPr>
            <p:ph type="sldNum" sz="quarter" idx="5"/>
          </p:nvPr>
        </p:nvSpPr>
        <p:spPr/>
        <p:txBody>
          <a:bodyPr/>
          <a:lstStyle/>
          <a:p>
            <a:fld id="{6DCBA353-E6D4-4D02-8626-A6FF534C737B}" type="slidenum">
              <a:rPr lang="en-US" smtClean="0"/>
              <a:t>48</a:t>
            </a:fld>
            <a:endParaRPr lang="en-US"/>
          </a:p>
        </p:txBody>
      </p:sp>
    </p:spTree>
    <p:extLst>
      <p:ext uri="{BB962C8B-B14F-4D97-AF65-F5344CB8AC3E}">
        <p14:creationId xmlns:p14="http://schemas.microsoft.com/office/powerpoint/2010/main" val="81870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fld id="{6DCBA353-E6D4-4D02-8626-A6FF534C737B}" type="slidenum">
              <a:rPr lang="en-US" smtClean="0"/>
              <a:t>6</a:t>
            </a:fld>
            <a:endParaRPr lang="en-US"/>
          </a:p>
        </p:txBody>
      </p:sp>
    </p:spTree>
    <p:extLst>
      <p:ext uri="{BB962C8B-B14F-4D97-AF65-F5344CB8AC3E}">
        <p14:creationId xmlns:p14="http://schemas.microsoft.com/office/powerpoint/2010/main" val="1814136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5C10-01F3-71EF-F8BE-0557C4780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B205B-6E1C-E3F0-4D2E-43AB75224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C2343-FDB8-6D30-4CD3-8483252FB4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261F5E1E-3994-AF42-034A-0FFEFF2919FA}"/>
              </a:ext>
            </a:extLst>
          </p:cNvPr>
          <p:cNvSpPr>
            <a:spLocks noGrp="1"/>
          </p:cNvSpPr>
          <p:nvPr>
            <p:ph type="sldNum" sz="quarter" idx="5"/>
          </p:nvPr>
        </p:nvSpPr>
        <p:spPr/>
        <p:txBody>
          <a:bodyPr/>
          <a:lstStyle/>
          <a:p>
            <a:fld id="{6DCBA353-E6D4-4D02-8626-A6FF534C737B}" type="slidenum">
              <a:rPr lang="en-US" smtClean="0"/>
              <a:t>49</a:t>
            </a:fld>
            <a:endParaRPr lang="en-US"/>
          </a:p>
        </p:txBody>
      </p:sp>
    </p:spTree>
    <p:extLst>
      <p:ext uri="{BB962C8B-B14F-4D97-AF65-F5344CB8AC3E}">
        <p14:creationId xmlns:p14="http://schemas.microsoft.com/office/powerpoint/2010/main" val="2576136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BF60-75D1-1210-0EB6-D6E534112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D604B-7760-025B-7BB3-910ABC4F8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FCD96-3C45-471A-D5AA-D3CBA542CEC3}"/>
              </a:ext>
            </a:extLst>
          </p:cNvPr>
          <p:cNvSpPr>
            <a:spLocks noGrp="1"/>
          </p:cNvSpPr>
          <p:nvPr>
            <p:ph type="body" idx="1"/>
          </p:nvPr>
        </p:nvSpPr>
        <p:spPr/>
        <p:txBody>
          <a:bodyPr/>
          <a:lstStyle/>
          <a:p>
            <a:r>
              <a:rPr lang="en-US"/>
              <a:t>Sanjoyan</a:t>
            </a:r>
          </a:p>
        </p:txBody>
      </p:sp>
      <p:sp>
        <p:nvSpPr>
          <p:cNvPr id="4" name="Slide Number Placeholder 3">
            <a:extLst>
              <a:ext uri="{FF2B5EF4-FFF2-40B4-BE49-F238E27FC236}">
                <a16:creationId xmlns:a16="http://schemas.microsoft.com/office/drawing/2014/main" id="{53649D49-7B38-0531-A5DB-668B248F798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4664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0343C-8484-7FFC-3866-A7DBBE120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92D2C-0AEC-F0DB-32E0-5D1BA91E1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2F7FC-9388-25E7-0DA5-C253E88764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61A7A0DF-364A-9DB2-03F9-21AEEC591795}"/>
              </a:ext>
            </a:extLst>
          </p:cNvPr>
          <p:cNvSpPr>
            <a:spLocks noGrp="1"/>
          </p:cNvSpPr>
          <p:nvPr>
            <p:ph type="sldNum" sz="quarter" idx="5"/>
          </p:nvPr>
        </p:nvSpPr>
        <p:spPr/>
        <p:txBody>
          <a:bodyPr/>
          <a:lstStyle/>
          <a:p>
            <a:fld id="{6DCBA353-E6D4-4D02-8626-A6FF534C737B}" type="slidenum">
              <a:rPr lang="en-US" smtClean="0"/>
              <a:t>7</a:t>
            </a:fld>
            <a:endParaRPr lang="en-US"/>
          </a:p>
        </p:txBody>
      </p:sp>
    </p:spTree>
    <p:extLst>
      <p:ext uri="{BB962C8B-B14F-4D97-AF65-F5344CB8AC3E}">
        <p14:creationId xmlns:p14="http://schemas.microsoft.com/office/powerpoint/2010/main" val="248140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5EE6-80F2-F2B3-006A-EEB54B35F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CE550-F688-B3B9-C6A7-F42C48A8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E7DA0-FBB4-9C7E-C6F1-2F674CCB02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9C92BF4E-E7E2-34A2-7B1A-7C2896D90AB8}"/>
              </a:ext>
            </a:extLst>
          </p:cNvPr>
          <p:cNvSpPr>
            <a:spLocks noGrp="1"/>
          </p:cNvSpPr>
          <p:nvPr>
            <p:ph type="sldNum" sz="quarter" idx="5"/>
          </p:nvPr>
        </p:nvSpPr>
        <p:spPr/>
        <p:txBody>
          <a:bodyPr/>
          <a:lstStyle/>
          <a:p>
            <a:fld id="{6DCBA353-E6D4-4D02-8626-A6FF534C737B}" type="slidenum">
              <a:rPr lang="en-US" smtClean="0"/>
              <a:t>8</a:t>
            </a:fld>
            <a:endParaRPr lang="en-US"/>
          </a:p>
        </p:txBody>
      </p:sp>
    </p:spTree>
    <p:extLst>
      <p:ext uri="{BB962C8B-B14F-4D97-AF65-F5344CB8AC3E}">
        <p14:creationId xmlns:p14="http://schemas.microsoft.com/office/powerpoint/2010/main" val="219631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B1C6E-3CB3-936F-7D06-7062D5EEB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BCB60-B448-0B7F-7E55-8212F333D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B142F-7E81-2D26-37FB-73485E665D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05D03FB2-8CC6-7E2C-D726-23EFAF392370}"/>
              </a:ext>
            </a:extLst>
          </p:cNvPr>
          <p:cNvSpPr>
            <a:spLocks noGrp="1"/>
          </p:cNvSpPr>
          <p:nvPr>
            <p:ph type="sldNum" sz="quarter" idx="5"/>
          </p:nvPr>
        </p:nvSpPr>
        <p:spPr/>
        <p:txBody>
          <a:bodyPr/>
          <a:lstStyle/>
          <a:p>
            <a:fld id="{6DCBA353-E6D4-4D02-8626-A6FF534C737B}" type="slidenum">
              <a:rPr lang="en-US" smtClean="0"/>
              <a:t>9</a:t>
            </a:fld>
            <a:endParaRPr lang="en-US"/>
          </a:p>
        </p:txBody>
      </p:sp>
    </p:spTree>
    <p:extLst>
      <p:ext uri="{BB962C8B-B14F-4D97-AF65-F5344CB8AC3E}">
        <p14:creationId xmlns:p14="http://schemas.microsoft.com/office/powerpoint/2010/main" val="219351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1DC1-B219-EA17-D8D6-E34B2CF8D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D5E55-8CD5-2A3C-0D17-B5A9F7F5E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77070-6819-787D-11E9-EAB3C45CF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AFCCD7-5EDA-ADE3-4D2E-9EB449144EF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F9CCCD7-65E2-45DB-B0AD-6B06DD9C2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007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A7C1-776C-2B38-0637-9CDCB17C6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51B9D-C66F-F2F1-B6AC-3C12BDF69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7EBE-FDB2-800A-ADF8-0352EB61E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632530-0C0E-798B-77AE-323FECF38DD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6936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8518-A3D1-BB35-C580-D25C54ADC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B5BBF-8C2E-FBA4-F122-ED79900F8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D017C-78B2-6C7A-BA5F-B2A85C057B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4111A-77F2-B760-3FAF-5E4AC9C09F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50988918-6F47-4388-88DA-D2D9BBF9A52B}" type="slidenum">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24018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60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92883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82828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02607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58837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7.xml"/><Relationship Id="rId21" Type="http://schemas.openxmlformats.org/officeDocument/2006/relationships/slideLayout" Target="../slideLayouts/slideLayout42.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63" Type="http://schemas.openxmlformats.org/officeDocument/2006/relationships/slideLayout" Target="../slideLayouts/slideLayout84.xml"/><Relationship Id="rId68" Type="http://schemas.openxmlformats.org/officeDocument/2006/relationships/slideLayout" Target="../slideLayouts/slideLayout89.xml"/><Relationship Id="rId16" Type="http://schemas.openxmlformats.org/officeDocument/2006/relationships/slideLayout" Target="../slideLayouts/slideLayout37.xml"/><Relationship Id="rId11" Type="http://schemas.openxmlformats.org/officeDocument/2006/relationships/slideLayout" Target="../slideLayouts/slideLayout32.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74" Type="http://schemas.openxmlformats.org/officeDocument/2006/relationships/slideLayout" Target="../slideLayouts/slideLayout95.xml"/><Relationship Id="rId79" Type="http://schemas.openxmlformats.org/officeDocument/2006/relationships/slideLayout" Target="../slideLayouts/slideLayout100.xml"/><Relationship Id="rId5" Type="http://schemas.openxmlformats.org/officeDocument/2006/relationships/slideLayout" Target="../slideLayouts/slideLayout26.xml"/><Relationship Id="rId61" Type="http://schemas.openxmlformats.org/officeDocument/2006/relationships/slideLayout" Target="../slideLayouts/slideLayout82.xml"/><Relationship Id="rId82" Type="http://schemas.openxmlformats.org/officeDocument/2006/relationships/image" Target="../media/image1.png"/><Relationship Id="rId19" Type="http://schemas.openxmlformats.org/officeDocument/2006/relationships/slideLayout" Target="../slideLayouts/slideLayout4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64" Type="http://schemas.openxmlformats.org/officeDocument/2006/relationships/slideLayout" Target="../slideLayouts/slideLayout85.xml"/><Relationship Id="rId69" Type="http://schemas.openxmlformats.org/officeDocument/2006/relationships/slideLayout" Target="../slideLayouts/slideLayout90.xml"/><Relationship Id="rId77" Type="http://schemas.openxmlformats.org/officeDocument/2006/relationships/slideLayout" Target="../slideLayouts/slideLayout98.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72" Type="http://schemas.openxmlformats.org/officeDocument/2006/relationships/slideLayout" Target="../slideLayouts/slideLayout93.xml"/><Relationship Id="rId80" Type="http://schemas.openxmlformats.org/officeDocument/2006/relationships/slideLayout" Target="../slideLayouts/slideLayout101.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slideLayout" Target="../slideLayouts/slideLayout80.xml"/><Relationship Id="rId67" Type="http://schemas.openxmlformats.org/officeDocument/2006/relationships/slideLayout" Target="../slideLayouts/slideLayout88.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62" Type="http://schemas.openxmlformats.org/officeDocument/2006/relationships/slideLayout" Target="../slideLayouts/slideLayout83.xml"/><Relationship Id="rId70" Type="http://schemas.openxmlformats.org/officeDocument/2006/relationships/slideLayout" Target="../slideLayouts/slideLayout91.xml"/><Relationship Id="rId75" Type="http://schemas.openxmlformats.org/officeDocument/2006/relationships/slideLayout" Target="../slideLayouts/slideLayout96.xml"/><Relationship Id="rId83" Type="http://schemas.openxmlformats.org/officeDocument/2006/relationships/image" Target="../media/image2.svg"/><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60" Type="http://schemas.openxmlformats.org/officeDocument/2006/relationships/slideLayout" Target="../slideLayouts/slideLayout81.xml"/><Relationship Id="rId65" Type="http://schemas.openxmlformats.org/officeDocument/2006/relationships/slideLayout" Target="../slideLayouts/slideLayout86.xml"/><Relationship Id="rId73" Type="http://schemas.openxmlformats.org/officeDocument/2006/relationships/slideLayout" Target="../slideLayouts/slideLayout94.xml"/><Relationship Id="rId78" Type="http://schemas.openxmlformats.org/officeDocument/2006/relationships/slideLayout" Target="../slideLayouts/slideLayout99.xml"/><Relationship Id="rId81"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9" Type="http://schemas.openxmlformats.org/officeDocument/2006/relationships/slideLayout" Target="../slideLayouts/slideLayout60.xml"/><Relationship Id="rId34" Type="http://schemas.openxmlformats.org/officeDocument/2006/relationships/slideLayout" Target="../slideLayouts/slideLayout55.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6" Type="http://schemas.openxmlformats.org/officeDocument/2006/relationships/slideLayout" Target="../slideLayouts/slideLayout97.xml"/><Relationship Id="rId7" Type="http://schemas.openxmlformats.org/officeDocument/2006/relationships/slideLayout" Target="../slideLayouts/slideLayout28.xml"/><Relationship Id="rId71" Type="http://schemas.openxmlformats.org/officeDocument/2006/relationships/slideLayout" Target="../slideLayouts/slideLayout92.xml"/><Relationship Id="rId2" Type="http://schemas.openxmlformats.org/officeDocument/2006/relationships/slideLayout" Target="../slideLayouts/slideLayout23.xml"/><Relationship Id="rId29" Type="http://schemas.openxmlformats.org/officeDocument/2006/relationships/slideLayout" Target="../slideLayouts/slideLayout50.xml"/><Relationship Id="rId24" Type="http://schemas.openxmlformats.org/officeDocument/2006/relationships/slideLayout" Target="../slideLayouts/slideLayout45.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66"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757" r:id="rId17"/>
    <p:sldLayoutId id="2147483760" r:id="rId18"/>
    <p:sldLayoutId id="2147483761" r:id="rId19"/>
    <p:sldLayoutId id="2147483763" r:id="rId20"/>
    <p:sldLayoutId id="2147483764" r:id="rId21"/>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83.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15.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8193024" cy="2243691"/>
          </a:xfrm>
        </p:spPr>
        <p:txBody>
          <a:bodyPr/>
          <a:lstStyle/>
          <a:p>
            <a:r>
              <a:rPr lang="en-US" dirty="0"/>
              <a:t>What’s new in SAM: Governing Copilot and Agent Permissions</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104CF-23A2-2211-F921-4E6A5671FF0E}"/>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52D38D9-2627-124A-66D5-299306E8B51A}"/>
              </a:ext>
              <a:ext uri="{C183D7F6-B498-43B3-948B-1728B52AA6E4}">
                <adec:decorative xmlns:adec="http://schemas.microsoft.com/office/drawing/2017/decorative" val="1"/>
              </a:ext>
            </a:extLst>
          </p:cNvPr>
          <p:cNvSpPr>
            <a:spLocks/>
          </p:cNvSpPr>
          <p:nvPr/>
        </p:nvSpPr>
        <p:spPr bwMode="auto">
          <a:xfrm rot="5400000">
            <a:off x="488465" y="3269566"/>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B1F62A35-5E75-97C6-9E56-7B40C14EDBCC}"/>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5B5CDCAD-ECAC-2E68-779C-6D8AF68AC7DA}"/>
              </a:ext>
              <a:ext uri="{C183D7F6-B498-43B3-948B-1728B52AA6E4}">
                <adec:decorative xmlns:adec="http://schemas.microsoft.com/office/drawing/2017/decorative" val="1"/>
              </a:ext>
            </a:extLst>
          </p:cNvPr>
          <p:cNvSpPr>
            <a:spLocks/>
          </p:cNvSpPr>
          <p:nvPr/>
        </p:nvSpPr>
        <p:spPr bwMode="auto">
          <a:xfrm rot="16200000">
            <a:off x="1251708"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D3F97A1A-DB89-F7C9-E859-E411989826FE}"/>
              </a:ext>
              <a:ext uri="{C183D7F6-B498-43B3-948B-1728B52AA6E4}">
                <adec:decorative xmlns:adec="http://schemas.microsoft.com/office/drawing/2017/decorative" val="1"/>
              </a:ext>
            </a:extLst>
          </p:cNvPr>
          <p:cNvSpPr>
            <a:spLocks/>
          </p:cNvSpPr>
          <p:nvPr/>
        </p:nvSpPr>
        <p:spPr bwMode="auto">
          <a:xfrm>
            <a:off x="5687560" y="1458719"/>
            <a:ext cx="6208649"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66CB8B31-B7F1-C8A6-40DC-06F8B827176D}"/>
              </a:ext>
              <a:ext uri="{C183D7F6-B498-43B3-948B-1728B52AA6E4}">
                <adec:decorative xmlns:adec="http://schemas.microsoft.com/office/drawing/2017/decorative" val="1"/>
              </a:ext>
            </a:extLst>
          </p:cNvPr>
          <p:cNvCxnSpPr>
            <a:cxnSpLocks/>
          </p:cNvCxnSpPr>
          <p:nvPr/>
        </p:nvCxnSpPr>
        <p:spPr>
          <a:xfrm>
            <a:off x="741207" y="3035667"/>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0CA05-B19B-3488-C2B4-445C4CC869A1}"/>
              </a:ext>
            </a:extLst>
          </p:cNvPr>
          <p:cNvSpPr>
            <a:spLocks noGrp="1"/>
          </p:cNvSpPr>
          <p:nvPr>
            <p:ph type="title"/>
          </p:nvPr>
        </p:nvSpPr>
        <p:spPr>
          <a:xfrm>
            <a:off x="588963" y="457200"/>
            <a:ext cx="11017250" cy="443198"/>
          </a:xfrm>
        </p:spPr>
        <p:txBody>
          <a:bodyPr vert="horz" wrap="square" lIns="0" tIns="0" rIns="0" bIns="0" rtlCol="0" anchor="t">
            <a:spAutoFit/>
          </a:bodyPr>
          <a:lstStyle/>
          <a:p>
            <a:pPr algn="l"/>
            <a:r>
              <a:rPr lang="en-US" sz="3200" dirty="0"/>
              <a:t>Content Management Assessment</a:t>
            </a:r>
          </a:p>
        </p:txBody>
      </p:sp>
      <p:sp>
        <p:nvSpPr>
          <p:cNvPr id="13" name="TextBox 12">
            <a:extLst>
              <a:ext uri="{FF2B5EF4-FFF2-40B4-BE49-F238E27FC236}">
                <a16:creationId xmlns:a16="http://schemas.microsoft.com/office/drawing/2014/main" id="{D07DB921-EE7F-FC6C-EC30-CE8BF216A215}"/>
              </a:ext>
            </a:extLst>
          </p:cNvPr>
          <p:cNvSpPr txBox="1">
            <a:spLocks/>
          </p:cNvSpPr>
          <p:nvPr/>
        </p:nvSpPr>
        <p:spPr>
          <a:xfrm>
            <a:off x="614363" y="922502"/>
            <a:ext cx="11017250" cy="307777"/>
          </a:xfrm>
          <a:prstGeom prst="rect">
            <a:avLst/>
          </a:prstGeom>
          <a:noFill/>
        </p:spPr>
        <p:txBody>
          <a:bodyPr wrap="square" lIns="0" tIns="0" rIns="0" bIns="0">
            <a:spAutoFit/>
          </a:bodyPr>
          <a:lstStyle/>
          <a:p>
            <a:r>
              <a:rPr lang="en-US" sz="2000"/>
              <a:t>Check your SharePoint and OneDrive state</a:t>
            </a:r>
          </a:p>
        </p:txBody>
      </p:sp>
      <p:sp>
        <p:nvSpPr>
          <p:cNvPr id="21" name="TextBox 20">
            <a:extLst>
              <a:ext uri="{FF2B5EF4-FFF2-40B4-BE49-F238E27FC236}">
                <a16:creationId xmlns:a16="http://schemas.microsoft.com/office/drawing/2014/main" id="{AC381EE3-8430-B284-508E-F69B6F566A16}"/>
              </a:ext>
            </a:extLst>
          </p:cNvPr>
          <p:cNvSpPr txBox="1">
            <a:spLocks/>
          </p:cNvSpPr>
          <p:nvPr/>
        </p:nvSpPr>
        <p:spPr>
          <a:xfrm>
            <a:off x="741207" y="1695581"/>
            <a:ext cx="4810282" cy="1210588"/>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What does it do?</a:t>
            </a:r>
          </a:p>
          <a:p>
            <a:pPr marL="285750" lvl="0" indent="-285750">
              <a:spcAft>
                <a:spcPts val="400"/>
              </a:spcAft>
              <a:buFont typeface="Arial" panose="020B0604020202020204" pitchFamily="34" charset="0"/>
              <a:buChar char="•"/>
              <a:defRPr/>
            </a:pPr>
            <a:r>
              <a:rPr lang="en-US" sz="1400">
                <a:solidFill>
                  <a:schemeClr val="tx1"/>
                </a:solidFill>
              </a:rPr>
              <a:t>A built-in tool to evaluate and improve content management within SharePoint.</a:t>
            </a:r>
          </a:p>
          <a:p>
            <a:pPr marL="285750" lvl="0" indent="-285750">
              <a:spcAft>
                <a:spcPts val="400"/>
              </a:spcAft>
              <a:buFont typeface="Arial" panose="020B0604020202020204" pitchFamily="34" charset="0"/>
              <a:buChar char="•"/>
              <a:defRPr/>
            </a:pPr>
            <a:r>
              <a:rPr lang="en-US" sz="1400">
                <a:solidFill>
                  <a:schemeClr val="tx1"/>
                </a:solidFill>
              </a:rPr>
              <a:t>Helps identify content risks, ensure compliance, and maintain data integrity.</a:t>
            </a:r>
          </a:p>
        </p:txBody>
      </p:sp>
      <p:sp>
        <p:nvSpPr>
          <p:cNvPr id="4" name="TextBox 3">
            <a:extLst>
              <a:ext uri="{FF2B5EF4-FFF2-40B4-BE49-F238E27FC236}">
                <a16:creationId xmlns:a16="http://schemas.microsoft.com/office/drawing/2014/main" id="{C4B22456-5513-4150-AC7E-F3B476756689}"/>
              </a:ext>
            </a:extLst>
          </p:cNvPr>
          <p:cNvSpPr txBox="1">
            <a:spLocks/>
          </p:cNvSpPr>
          <p:nvPr/>
        </p:nvSpPr>
        <p:spPr>
          <a:xfrm>
            <a:off x="719252" y="3167141"/>
            <a:ext cx="4898344" cy="2313454"/>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dirty="0"/>
              <a:t>Benefits:</a:t>
            </a:r>
          </a:p>
          <a:p>
            <a:pPr marL="284163" indent="-284163" algn="l" rtl="0" eaLnBrk="1" latinLnBrk="0" hangingPunct="1">
              <a:buFont typeface="Arial" panose="020B0604020202020204" pitchFamily="34" charset="0"/>
              <a:buChar char="•"/>
            </a:pPr>
            <a:r>
              <a:rPr lang="en-US" sz="1400" b="1" dirty="0">
                <a:solidFill>
                  <a:schemeClr val="tx1"/>
                </a:solidFill>
                <a:effectLst/>
                <a:latin typeface="Segoe UI" panose="020B0502040204020203" pitchFamily="34" charset="0"/>
              </a:rPr>
              <a:t>Comprehensive </a:t>
            </a:r>
            <a:r>
              <a:rPr lang="en-US" sz="1400" b="1" dirty="0" err="1">
                <a:solidFill>
                  <a:schemeClr val="tx1"/>
                </a:solidFill>
                <a:effectLst/>
                <a:latin typeface="Segoe UI" panose="020B0502040204020203" pitchFamily="34" charset="0"/>
              </a:rPr>
              <a:t>Tenantwide</a:t>
            </a:r>
            <a:r>
              <a:rPr lang="en-US" sz="1400" b="1" dirty="0">
                <a:solidFill>
                  <a:schemeClr val="tx1"/>
                </a:solidFill>
                <a:effectLst/>
                <a:latin typeface="Segoe UI" panose="020B0502040204020203" pitchFamily="34" charset="0"/>
              </a:rPr>
              <a:t> Insights</a:t>
            </a:r>
            <a:br>
              <a:rPr lang="en-US" sz="1400" dirty="0">
                <a:solidFill>
                  <a:schemeClr val="tx1"/>
                </a:solidFill>
                <a:effectLst/>
                <a:latin typeface="Segoe UI" panose="020B0502040204020203" pitchFamily="34" charset="0"/>
              </a:rPr>
            </a:br>
            <a:r>
              <a:rPr lang="en-US" sz="1200" dirty="0">
                <a:solidFill>
                  <a:schemeClr val="tx1"/>
                </a:solidFill>
                <a:effectLst/>
                <a:latin typeface="Segoe UI" panose="020B0502040204020203" pitchFamily="34" charset="0"/>
              </a:rPr>
              <a:t>Provides a detailed report on governance state.</a:t>
            </a:r>
          </a:p>
          <a:p>
            <a:pPr algn="l" rtl="0" eaLnBrk="1" latinLnBrk="0" hangingPunct="1"/>
            <a:endParaRPr lang="en-US" sz="900" dirty="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dirty="0">
                <a:solidFill>
                  <a:schemeClr val="tx1"/>
                </a:solidFill>
                <a:effectLst/>
                <a:latin typeface="Segoe UI" panose="020B0502040204020203" pitchFamily="34" charset="0"/>
              </a:rPr>
              <a:t>Actionable Solutions</a:t>
            </a:r>
            <a:br>
              <a:rPr lang="en-US" sz="1400" dirty="0">
                <a:solidFill>
                  <a:schemeClr val="tx1"/>
                </a:solidFill>
                <a:effectLst/>
                <a:latin typeface="Segoe UI" panose="020B0502040204020203" pitchFamily="34" charset="0"/>
              </a:rPr>
            </a:br>
            <a:r>
              <a:rPr lang="en-US" sz="1200" dirty="0">
                <a:solidFill>
                  <a:schemeClr val="tx1"/>
                </a:solidFill>
                <a:effectLst/>
                <a:latin typeface="Segoe UI" panose="020B0502040204020203" pitchFamily="34" charset="0"/>
              </a:rPr>
              <a:t>Links problem areas to SAM features for quick resolution.</a:t>
            </a:r>
          </a:p>
          <a:p>
            <a:pPr algn="l" rtl="0" eaLnBrk="1" latinLnBrk="0" hangingPunct="1"/>
            <a:endParaRPr lang="en-US" sz="900" dirty="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dirty="0">
                <a:solidFill>
                  <a:schemeClr val="tx1"/>
                </a:solidFill>
                <a:effectLst/>
                <a:latin typeface="Segoe UI" panose="020B0502040204020203" pitchFamily="34" charset="0"/>
              </a:rPr>
              <a:t>Boosts Efficiency</a:t>
            </a:r>
            <a:br>
              <a:rPr lang="en-US" sz="1400" dirty="0">
                <a:solidFill>
                  <a:schemeClr val="tx1"/>
                </a:solidFill>
                <a:effectLst/>
                <a:latin typeface="Segoe UI" panose="020B0502040204020203" pitchFamily="34" charset="0"/>
              </a:rPr>
            </a:br>
            <a:r>
              <a:rPr lang="en-US" sz="1200" dirty="0">
                <a:solidFill>
                  <a:schemeClr val="tx1"/>
                </a:solidFill>
                <a:effectLst/>
                <a:latin typeface="Segoe UI" panose="020B0502040204020203" pitchFamily="34" charset="0"/>
              </a:rPr>
              <a:t>Reduces manual assessments and expert involvement.</a:t>
            </a:r>
          </a:p>
          <a:p>
            <a:pPr algn="l" rtl="0" eaLnBrk="1" latinLnBrk="0" hangingPunct="1"/>
            <a:endParaRPr lang="en-US" sz="900" dirty="0">
              <a:solidFill>
                <a:schemeClr val="tx1"/>
              </a:solidFill>
              <a:effectLst/>
              <a:latin typeface="Segoe UI" panose="020B0502040204020203" pitchFamily="34" charset="0"/>
            </a:endParaRPr>
          </a:p>
          <a:p>
            <a:pPr marL="284163" indent="-284163" algn="l" rtl="0" eaLnBrk="1" latinLnBrk="0" hangingPunct="1">
              <a:buFont typeface="Arial" panose="020B0604020202020204" pitchFamily="34" charset="0"/>
              <a:buChar char="•"/>
            </a:pPr>
            <a:r>
              <a:rPr lang="en-US" sz="1400" b="1" dirty="0">
                <a:solidFill>
                  <a:schemeClr val="tx1"/>
                </a:solidFill>
                <a:effectLst/>
                <a:latin typeface="Segoe UI" panose="020B0502040204020203" pitchFamily="34" charset="0"/>
              </a:rPr>
              <a:t>Helps Define Copilot </a:t>
            </a:r>
            <a:r>
              <a:rPr lang="en-US" sz="1400" b="1" dirty="0">
                <a:solidFill>
                  <a:schemeClr val="tx1"/>
                </a:solidFill>
                <a:latin typeface="Segoe UI" panose="020B0502040204020203" pitchFamily="34" charset="0"/>
              </a:rPr>
              <a:t>Readiness</a:t>
            </a:r>
            <a:br>
              <a:rPr lang="en-US" sz="1400" dirty="0">
                <a:solidFill>
                  <a:schemeClr val="tx1"/>
                </a:solidFill>
                <a:effectLst/>
                <a:latin typeface="Segoe UI" panose="020B0502040204020203" pitchFamily="34" charset="0"/>
              </a:rPr>
            </a:br>
            <a:r>
              <a:rPr lang="en-US" sz="1200" dirty="0">
                <a:solidFill>
                  <a:schemeClr val="tx1"/>
                </a:solidFill>
                <a:effectLst/>
                <a:latin typeface="Segoe UI" panose="020B0502040204020203" pitchFamily="34" charset="0"/>
              </a:rPr>
              <a:t>Establishes a clear governance roadmap for Copilot success.</a:t>
            </a:r>
            <a:endParaRPr lang="en-US" sz="1200" dirty="0">
              <a:solidFill>
                <a:schemeClr val="tx1"/>
              </a:solidFill>
            </a:endParaRPr>
          </a:p>
        </p:txBody>
      </p:sp>
      <p:sp>
        <p:nvSpPr>
          <p:cNvPr id="18" name="Rounded Rectangle 11">
            <a:extLst>
              <a:ext uri="{FF2B5EF4-FFF2-40B4-BE49-F238E27FC236}">
                <a16:creationId xmlns:a16="http://schemas.microsoft.com/office/drawing/2014/main" id="{37E85B50-C22E-376E-4CD4-C4B18915EA4E}"/>
              </a:ext>
              <a:ext uri="{C183D7F6-B498-43B3-948B-1728B52AA6E4}">
                <adec:decorative xmlns:adec="http://schemas.microsoft.com/office/drawing/2017/decorative" val="0"/>
              </a:ext>
            </a:extLst>
          </p:cNvPr>
          <p:cNvSpPr/>
          <p:nvPr/>
        </p:nvSpPr>
        <p:spPr bwMode="auto">
          <a:xfrm>
            <a:off x="611190" y="5845622"/>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Private Preview in H1</a:t>
            </a:r>
          </a:p>
        </p:txBody>
      </p:sp>
      <p:pic>
        <p:nvPicPr>
          <p:cNvPr id="3" name="Picture 2" descr="Content Managment Assessment">
            <a:extLst>
              <a:ext uri="{FF2B5EF4-FFF2-40B4-BE49-F238E27FC236}">
                <a16:creationId xmlns:a16="http://schemas.microsoft.com/office/drawing/2014/main" id="{0CF837B9-8A2B-A67E-D933-A7DF82D14894}"/>
              </a:ext>
            </a:extLst>
          </p:cNvPr>
          <p:cNvPicPr>
            <a:picLocks noChangeAspect="1"/>
          </p:cNvPicPr>
          <p:nvPr/>
        </p:nvPicPr>
        <p:blipFill>
          <a:blip r:embed="rId3"/>
          <a:stretch>
            <a:fillRect/>
          </a:stretch>
        </p:blipFill>
        <p:spPr>
          <a:xfrm>
            <a:off x="5809069" y="2020984"/>
            <a:ext cx="5994029" cy="3372911"/>
          </a:xfrm>
          <a:prstGeom prst="rect">
            <a:avLst/>
          </a:prstGeom>
        </p:spPr>
      </p:pic>
    </p:spTree>
    <p:extLst>
      <p:ext uri="{BB962C8B-B14F-4D97-AF65-F5344CB8AC3E}">
        <p14:creationId xmlns:p14="http://schemas.microsoft.com/office/powerpoint/2010/main" val="138986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C31A-F598-CCED-C323-F88496A38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7ED0F3-4772-9BD6-C456-F399D4972440}"/>
              </a:ext>
            </a:extLst>
          </p:cNvPr>
          <p:cNvPicPr>
            <a:picLocks noChangeAspect="1"/>
          </p:cNvPicPr>
          <p:nvPr/>
        </p:nvPicPr>
        <p:blipFill>
          <a:blip r:embed="rId3"/>
          <a:stretch>
            <a:fillRect/>
          </a:stretch>
        </p:blipFill>
        <p:spPr>
          <a:xfrm>
            <a:off x="8294" y="0"/>
            <a:ext cx="12175412" cy="6858000"/>
          </a:xfrm>
          <a:prstGeom prst="rect">
            <a:avLst/>
          </a:prstGeom>
        </p:spPr>
      </p:pic>
      <p:pic>
        <p:nvPicPr>
          <p:cNvPr id="4" name="Picture 3">
            <a:extLst>
              <a:ext uri="{FF2B5EF4-FFF2-40B4-BE49-F238E27FC236}">
                <a16:creationId xmlns:a16="http://schemas.microsoft.com/office/drawing/2014/main" id="{A9ECE707-A7A1-221D-8379-13832766F38B}"/>
              </a:ext>
            </a:extLst>
          </p:cNvPr>
          <p:cNvPicPr>
            <a:picLocks noChangeAspect="1"/>
          </p:cNvPicPr>
          <p:nvPr/>
        </p:nvPicPr>
        <p:blipFill>
          <a:blip r:embed="rId4"/>
          <a:stretch>
            <a:fillRect/>
          </a:stretch>
        </p:blipFill>
        <p:spPr>
          <a:xfrm>
            <a:off x="10580915" y="378139"/>
            <a:ext cx="1382988" cy="155393"/>
          </a:xfrm>
          <a:prstGeom prst="rect">
            <a:avLst/>
          </a:prstGeom>
        </p:spPr>
      </p:pic>
      <p:pic>
        <p:nvPicPr>
          <p:cNvPr id="6" name="Picture 5">
            <a:extLst>
              <a:ext uri="{FF2B5EF4-FFF2-40B4-BE49-F238E27FC236}">
                <a16:creationId xmlns:a16="http://schemas.microsoft.com/office/drawing/2014/main" id="{96900B87-A046-7E78-23F1-F05A063B33EF}"/>
              </a:ext>
            </a:extLst>
          </p:cNvPr>
          <p:cNvPicPr>
            <a:picLocks noChangeAspect="1"/>
          </p:cNvPicPr>
          <p:nvPr/>
        </p:nvPicPr>
        <p:blipFill>
          <a:blip r:embed="rId5"/>
          <a:stretch>
            <a:fillRect/>
          </a:stretch>
        </p:blipFill>
        <p:spPr>
          <a:xfrm>
            <a:off x="2059093" y="6485862"/>
            <a:ext cx="9923860" cy="2566695"/>
          </a:xfrm>
          <a:prstGeom prst="rect">
            <a:avLst/>
          </a:prstGeom>
        </p:spPr>
      </p:pic>
      <p:pic>
        <p:nvPicPr>
          <p:cNvPr id="5" name="Picture 4">
            <a:extLst>
              <a:ext uri="{FF2B5EF4-FFF2-40B4-BE49-F238E27FC236}">
                <a16:creationId xmlns:a16="http://schemas.microsoft.com/office/drawing/2014/main" id="{D76BD255-D3C9-D7DE-BFC7-04589DDA7227}"/>
              </a:ext>
            </a:extLst>
          </p:cNvPr>
          <p:cNvPicPr>
            <a:picLocks noChangeAspect="1"/>
          </p:cNvPicPr>
          <p:nvPr/>
        </p:nvPicPr>
        <p:blipFill>
          <a:blip r:embed="rId6"/>
          <a:srcRect t="7378" b="88088"/>
          <a:stretch/>
        </p:blipFill>
        <p:spPr>
          <a:xfrm>
            <a:off x="0" y="0"/>
            <a:ext cx="12187410" cy="310896"/>
          </a:xfrm>
          <a:prstGeom prst="rect">
            <a:avLst/>
          </a:prstGeom>
        </p:spPr>
      </p:pic>
      <p:sp>
        <p:nvSpPr>
          <p:cNvPr id="2" name="Rectangle: Rounded Corners 43">
            <a:extLst>
              <a:ext uri="{FF2B5EF4-FFF2-40B4-BE49-F238E27FC236}">
                <a16:creationId xmlns:a16="http://schemas.microsoft.com/office/drawing/2014/main" id="{EC3403CA-1B7D-AD0D-6574-5B87C0C11F6B}"/>
              </a:ext>
              <a:ext uri="{C183D7F6-B498-43B3-948B-1728B52AA6E4}">
                <adec:decorative xmlns:adec="http://schemas.microsoft.com/office/drawing/2017/decorative" val="1"/>
              </a:ext>
            </a:extLst>
          </p:cNvPr>
          <p:cNvSpPr>
            <a:spLocks/>
          </p:cNvSpPr>
          <p:nvPr/>
        </p:nvSpPr>
        <p:spPr bwMode="auto">
          <a:xfrm>
            <a:off x="2241172" y="2875230"/>
            <a:ext cx="1356955" cy="310896"/>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168032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B1AB-B3F0-27BC-A00F-EDF85546CF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695B69-3182-90DD-9A80-94B053A9A85A}"/>
              </a:ext>
            </a:extLst>
          </p:cNvPr>
          <p:cNvPicPr>
            <a:picLocks noChangeAspect="1"/>
          </p:cNvPicPr>
          <p:nvPr/>
        </p:nvPicPr>
        <p:blipFill>
          <a:blip r:embed="rId3"/>
          <a:stretch>
            <a:fillRect/>
          </a:stretch>
        </p:blipFill>
        <p:spPr>
          <a:xfrm>
            <a:off x="10580915" y="378139"/>
            <a:ext cx="1382988" cy="155393"/>
          </a:xfrm>
          <a:prstGeom prst="rect">
            <a:avLst/>
          </a:prstGeom>
        </p:spPr>
      </p:pic>
      <p:pic>
        <p:nvPicPr>
          <p:cNvPr id="3" name="Picture 2">
            <a:extLst>
              <a:ext uri="{FF2B5EF4-FFF2-40B4-BE49-F238E27FC236}">
                <a16:creationId xmlns:a16="http://schemas.microsoft.com/office/drawing/2014/main" id="{49B7E298-F262-39EC-2C83-AEC3A186A040}"/>
              </a:ext>
            </a:extLst>
          </p:cNvPr>
          <p:cNvPicPr>
            <a:picLocks noChangeAspect="1"/>
          </p:cNvPicPr>
          <p:nvPr/>
        </p:nvPicPr>
        <p:blipFill>
          <a:blip r:embed="rId4"/>
          <a:stretch>
            <a:fillRect/>
          </a:stretch>
        </p:blipFill>
        <p:spPr>
          <a:xfrm>
            <a:off x="0" y="6155"/>
            <a:ext cx="12192000" cy="6845690"/>
          </a:xfrm>
          <a:prstGeom prst="rect">
            <a:avLst/>
          </a:prstGeom>
        </p:spPr>
      </p:pic>
      <p:pic>
        <p:nvPicPr>
          <p:cNvPr id="12" name="Picture 11">
            <a:extLst>
              <a:ext uri="{FF2B5EF4-FFF2-40B4-BE49-F238E27FC236}">
                <a16:creationId xmlns:a16="http://schemas.microsoft.com/office/drawing/2014/main" id="{9F3901A2-D14D-0989-CF22-D363CA2CD666}"/>
              </a:ext>
            </a:extLst>
          </p:cNvPr>
          <p:cNvPicPr>
            <a:picLocks noChangeAspect="1"/>
          </p:cNvPicPr>
          <p:nvPr/>
        </p:nvPicPr>
        <p:blipFill>
          <a:blip r:embed="rId5"/>
          <a:stretch>
            <a:fillRect/>
          </a:stretch>
        </p:blipFill>
        <p:spPr>
          <a:xfrm>
            <a:off x="2059093" y="5885787"/>
            <a:ext cx="9923860" cy="2566695"/>
          </a:xfrm>
          <a:prstGeom prst="rect">
            <a:avLst/>
          </a:prstGeom>
        </p:spPr>
      </p:pic>
      <p:pic>
        <p:nvPicPr>
          <p:cNvPr id="2" name="Picture 1">
            <a:extLst>
              <a:ext uri="{FF2B5EF4-FFF2-40B4-BE49-F238E27FC236}">
                <a16:creationId xmlns:a16="http://schemas.microsoft.com/office/drawing/2014/main" id="{8E9E934B-93B0-5A06-1C43-114D3163EA04}"/>
              </a:ext>
            </a:extLst>
          </p:cNvPr>
          <p:cNvPicPr>
            <a:picLocks noChangeAspect="1"/>
          </p:cNvPicPr>
          <p:nvPr/>
        </p:nvPicPr>
        <p:blipFill>
          <a:blip r:embed="rId3"/>
          <a:stretch>
            <a:fillRect/>
          </a:stretch>
        </p:blipFill>
        <p:spPr>
          <a:xfrm>
            <a:off x="10599965" y="378139"/>
            <a:ext cx="1382988" cy="155393"/>
          </a:xfrm>
          <a:prstGeom prst="rect">
            <a:avLst/>
          </a:prstGeom>
        </p:spPr>
      </p:pic>
      <p:pic>
        <p:nvPicPr>
          <p:cNvPr id="4" name="Picture 3">
            <a:extLst>
              <a:ext uri="{FF2B5EF4-FFF2-40B4-BE49-F238E27FC236}">
                <a16:creationId xmlns:a16="http://schemas.microsoft.com/office/drawing/2014/main" id="{106942C1-CD84-872C-EA06-9EC8E24C822B}"/>
              </a:ext>
            </a:extLst>
          </p:cNvPr>
          <p:cNvPicPr>
            <a:picLocks noChangeAspect="1"/>
          </p:cNvPicPr>
          <p:nvPr/>
        </p:nvPicPr>
        <p:blipFill>
          <a:blip r:embed="rId6"/>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982FE3F9-BE64-8BA8-580F-AC8676944971}"/>
              </a:ext>
              <a:ext uri="{C183D7F6-B498-43B3-948B-1728B52AA6E4}">
                <adec:decorative xmlns:adec="http://schemas.microsoft.com/office/drawing/2017/decorative" val="1"/>
              </a:ext>
            </a:extLst>
          </p:cNvPr>
          <p:cNvSpPr>
            <a:spLocks/>
          </p:cNvSpPr>
          <p:nvPr/>
        </p:nvSpPr>
        <p:spPr bwMode="auto">
          <a:xfrm>
            <a:off x="5307980" y="4200111"/>
            <a:ext cx="5291985" cy="146304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43">
            <a:extLst>
              <a:ext uri="{FF2B5EF4-FFF2-40B4-BE49-F238E27FC236}">
                <a16:creationId xmlns:a16="http://schemas.microsoft.com/office/drawing/2014/main" id="{CF349B34-34C8-D4A6-3CAA-0CE17023A6BA}"/>
              </a:ext>
              <a:ext uri="{C183D7F6-B498-43B3-948B-1728B52AA6E4}">
                <adec:decorative xmlns:adec="http://schemas.microsoft.com/office/drawing/2017/decorative" val="1"/>
              </a:ext>
            </a:extLst>
          </p:cNvPr>
          <p:cNvSpPr>
            <a:spLocks/>
          </p:cNvSpPr>
          <p:nvPr/>
        </p:nvSpPr>
        <p:spPr bwMode="auto">
          <a:xfrm>
            <a:off x="2083741" y="3468591"/>
            <a:ext cx="3016083" cy="2417196"/>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391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6A41-DF98-600A-9B85-6F73DF14146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E0D68C4-6639-7CA7-6F50-72BB54C3BE72}"/>
              </a:ext>
            </a:extLst>
          </p:cNvPr>
          <p:cNvPicPr>
            <a:picLocks noChangeAspect="1"/>
          </p:cNvPicPr>
          <p:nvPr/>
        </p:nvPicPr>
        <p:blipFill>
          <a:blip r:embed="rId3"/>
          <a:stretch>
            <a:fillRect/>
          </a:stretch>
        </p:blipFill>
        <p:spPr>
          <a:xfrm>
            <a:off x="10580915" y="378139"/>
            <a:ext cx="1382988" cy="155393"/>
          </a:xfrm>
          <a:prstGeom prst="rect">
            <a:avLst/>
          </a:prstGeom>
        </p:spPr>
      </p:pic>
      <p:pic>
        <p:nvPicPr>
          <p:cNvPr id="4" name="Picture 3">
            <a:extLst>
              <a:ext uri="{FF2B5EF4-FFF2-40B4-BE49-F238E27FC236}">
                <a16:creationId xmlns:a16="http://schemas.microsoft.com/office/drawing/2014/main" id="{6207EEC5-148D-89EF-0D29-5D01F1225DB9}"/>
              </a:ext>
            </a:extLst>
          </p:cNvPr>
          <p:cNvPicPr>
            <a:picLocks noChangeAspect="1"/>
          </p:cNvPicPr>
          <p:nvPr/>
        </p:nvPicPr>
        <p:blipFill>
          <a:blip r:embed="rId4"/>
          <a:stretch>
            <a:fillRect/>
          </a:stretch>
        </p:blipFill>
        <p:spPr>
          <a:xfrm>
            <a:off x="0" y="6155"/>
            <a:ext cx="12192000" cy="6845690"/>
          </a:xfrm>
          <a:prstGeom prst="rect">
            <a:avLst/>
          </a:prstGeom>
        </p:spPr>
      </p:pic>
      <p:pic>
        <p:nvPicPr>
          <p:cNvPr id="12" name="Picture 11">
            <a:extLst>
              <a:ext uri="{FF2B5EF4-FFF2-40B4-BE49-F238E27FC236}">
                <a16:creationId xmlns:a16="http://schemas.microsoft.com/office/drawing/2014/main" id="{CA571CCC-6297-0A5F-4C67-11BF2BA2463E}"/>
              </a:ext>
            </a:extLst>
          </p:cNvPr>
          <p:cNvPicPr>
            <a:picLocks noChangeAspect="1"/>
          </p:cNvPicPr>
          <p:nvPr/>
        </p:nvPicPr>
        <p:blipFill>
          <a:blip r:embed="rId5"/>
          <a:stretch>
            <a:fillRect/>
          </a:stretch>
        </p:blipFill>
        <p:spPr>
          <a:xfrm>
            <a:off x="2059093" y="5885787"/>
            <a:ext cx="9923860" cy="2566695"/>
          </a:xfrm>
          <a:prstGeom prst="rect">
            <a:avLst/>
          </a:prstGeom>
        </p:spPr>
      </p:pic>
      <p:pic>
        <p:nvPicPr>
          <p:cNvPr id="2" name="Picture 1">
            <a:extLst>
              <a:ext uri="{FF2B5EF4-FFF2-40B4-BE49-F238E27FC236}">
                <a16:creationId xmlns:a16="http://schemas.microsoft.com/office/drawing/2014/main" id="{072E35C8-EEE8-5DD9-D237-97F526F2199C}"/>
              </a:ext>
            </a:extLst>
          </p:cNvPr>
          <p:cNvPicPr>
            <a:picLocks noChangeAspect="1"/>
          </p:cNvPicPr>
          <p:nvPr/>
        </p:nvPicPr>
        <p:blipFill>
          <a:blip r:embed="rId6"/>
          <a:stretch>
            <a:fillRect/>
          </a:stretch>
        </p:blipFill>
        <p:spPr>
          <a:xfrm>
            <a:off x="8445686" y="304800"/>
            <a:ext cx="3746313" cy="6552505"/>
          </a:xfrm>
          <a:prstGeom prst="rect">
            <a:avLst/>
          </a:prstGeom>
          <a:ln>
            <a:solidFill>
              <a:schemeClr val="bg1">
                <a:lumMod val="85000"/>
              </a:schemeClr>
            </a:solidFill>
          </a:ln>
        </p:spPr>
      </p:pic>
      <p:pic>
        <p:nvPicPr>
          <p:cNvPr id="3" name="Picture 2">
            <a:extLst>
              <a:ext uri="{FF2B5EF4-FFF2-40B4-BE49-F238E27FC236}">
                <a16:creationId xmlns:a16="http://schemas.microsoft.com/office/drawing/2014/main" id="{6CF155D8-EF76-D5B4-DABD-E9C506E3DD1B}"/>
              </a:ext>
            </a:extLst>
          </p:cNvPr>
          <p:cNvPicPr>
            <a:picLocks noChangeAspect="1"/>
          </p:cNvPicPr>
          <p:nvPr/>
        </p:nvPicPr>
        <p:blipFill>
          <a:blip r:embed="rId7"/>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7B00B15A-9A16-8E07-E157-A3B6605A3179}"/>
              </a:ext>
              <a:ext uri="{C183D7F6-B498-43B3-948B-1728B52AA6E4}">
                <adec:decorative xmlns:adec="http://schemas.microsoft.com/office/drawing/2017/decorative" val="1"/>
              </a:ext>
            </a:extLst>
          </p:cNvPr>
          <p:cNvSpPr>
            <a:spLocks/>
          </p:cNvSpPr>
          <p:nvPr/>
        </p:nvSpPr>
        <p:spPr bwMode="auto">
          <a:xfrm>
            <a:off x="8521712" y="2282283"/>
            <a:ext cx="3588512" cy="1131848"/>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43">
            <a:extLst>
              <a:ext uri="{FF2B5EF4-FFF2-40B4-BE49-F238E27FC236}">
                <a16:creationId xmlns:a16="http://schemas.microsoft.com/office/drawing/2014/main" id="{A283FFA6-5E35-24AE-FEC7-D6EDF42BB682}"/>
              </a:ext>
              <a:ext uri="{C183D7F6-B498-43B3-948B-1728B52AA6E4}">
                <adec:decorative xmlns:adec="http://schemas.microsoft.com/office/drawing/2017/decorative" val="1"/>
              </a:ext>
            </a:extLst>
          </p:cNvPr>
          <p:cNvSpPr>
            <a:spLocks/>
          </p:cNvSpPr>
          <p:nvPr/>
        </p:nvSpPr>
        <p:spPr bwMode="auto">
          <a:xfrm>
            <a:off x="8521712" y="6503020"/>
            <a:ext cx="2059203" cy="348825"/>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24767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0AF7A-B6CB-E996-1DCD-26F403F0D818}"/>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9D8715D-0E7B-0B3F-3589-996978B7AEC9}"/>
              </a:ext>
              <a:ext uri="{C183D7F6-B498-43B3-948B-1728B52AA6E4}">
                <adec:decorative xmlns:adec="http://schemas.microsoft.com/office/drawing/2017/decorative" val="1"/>
              </a:ext>
            </a:extLst>
          </p:cNvPr>
          <p:cNvSpPr>
            <a:spLocks/>
          </p:cNvSpPr>
          <p:nvPr/>
        </p:nvSpPr>
        <p:spPr bwMode="auto">
          <a:xfrm rot="5400000">
            <a:off x="478601" y="330247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4B382D8B-5030-6389-4589-A5AA67E81819}"/>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E23830D1-85F3-CBD2-02D0-8C0721219A27}"/>
              </a:ext>
              <a:ext uri="{C183D7F6-B498-43B3-948B-1728B52AA6E4}">
                <adec:decorative xmlns:adec="http://schemas.microsoft.com/office/drawing/2017/decorative" val="1"/>
              </a:ext>
            </a:extLst>
          </p:cNvPr>
          <p:cNvSpPr>
            <a:spLocks/>
          </p:cNvSpPr>
          <p:nvPr/>
        </p:nvSpPr>
        <p:spPr bwMode="auto">
          <a:xfrm rot="16200000">
            <a:off x="1474825" y="754096"/>
            <a:ext cx="3640070"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F59509A6-D037-17A9-A4AE-971BDAFA4156}"/>
              </a:ext>
              <a:ext uri="{C183D7F6-B498-43B3-948B-1728B52AA6E4}">
                <adec:decorative xmlns:adec="http://schemas.microsoft.com/office/drawing/2017/decorative" val="1"/>
              </a:ext>
            </a:extLst>
          </p:cNvPr>
          <p:cNvSpPr>
            <a:spLocks/>
          </p:cNvSpPr>
          <p:nvPr/>
        </p:nvSpPr>
        <p:spPr bwMode="auto">
          <a:xfrm>
            <a:off x="5687560" y="1458719"/>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IN" sz="2000">
                <a:solidFill>
                  <a:schemeClr val="tx1"/>
                </a:solidFill>
                <a:cs typeface="Segoe UI" pitchFamily="34" charset="0"/>
              </a:rPr>
              <a:t> </a:t>
            </a:r>
          </a:p>
        </p:txBody>
      </p:sp>
      <p:cxnSp>
        <p:nvCxnSpPr>
          <p:cNvPr id="27" name="!!line2">
            <a:extLst>
              <a:ext uri="{FF2B5EF4-FFF2-40B4-BE49-F238E27FC236}">
                <a16:creationId xmlns:a16="http://schemas.microsoft.com/office/drawing/2014/main" id="{21132DCC-5DEE-5041-883E-B937DDC30D77}"/>
              </a:ext>
              <a:ext uri="{C183D7F6-B498-43B3-948B-1728B52AA6E4}">
                <adec:decorative xmlns:adec="http://schemas.microsoft.com/office/drawing/2017/decorative" val="1"/>
              </a:ext>
            </a:extLst>
          </p:cNvPr>
          <p:cNvCxnSpPr>
            <a:cxnSpLocks/>
          </p:cNvCxnSpPr>
          <p:nvPr/>
        </p:nvCxnSpPr>
        <p:spPr>
          <a:xfrm>
            <a:off x="796608" y="2972604"/>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3E44CC-8472-EB28-20AB-83F2D4B9EFE8}"/>
              </a:ext>
            </a:extLst>
          </p:cNvPr>
          <p:cNvSpPr>
            <a:spLocks noGrp="1"/>
          </p:cNvSpPr>
          <p:nvPr>
            <p:ph type="title"/>
          </p:nvPr>
        </p:nvSpPr>
        <p:spPr>
          <a:xfrm>
            <a:off x="588963" y="457200"/>
            <a:ext cx="11017250" cy="443198"/>
          </a:xfrm>
        </p:spPr>
        <p:txBody>
          <a:bodyPr vert="horz" wrap="square" lIns="0" tIns="0" rIns="0" bIns="0" rtlCol="0" anchor="t">
            <a:spAutoFit/>
          </a:bodyPr>
          <a:lstStyle/>
          <a:p>
            <a:pPr algn="l"/>
            <a:r>
              <a:rPr lang="en-US" sz="3200" dirty="0"/>
              <a:t>Agent Insights</a:t>
            </a:r>
          </a:p>
        </p:txBody>
      </p:sp>
      <p:sp>
        <p:nvSpPr>
          <p:cNvPr id="13" name="TextBox 12">
            <a:extLst>
              <a:ext uri="{FF2B5EF4-FFF2-40B4-BE49-F238E27FC236}">
                <a16:creationId xmlns:a16="http://schemas.microsoft.com/office/drawing/2014/main" id="{77532C82-67B6-C1C8-F02E-5EBDAED3F65E}"/>
              </a:ext>
            </a:extLst>
          </p:cNvPr>
          <p:cNvSpPr txBox="1">
            <a:spLocks/>
          </p:cNvSpPr>
          <p:nvPr/>
        </p:nvSpPr>
        <p:spPr>
          <a:xfrm>
            <a:off x="614363" y="922502"/>
            <a:ext cx="11017250" cy="307777"/>
          </a:xfrm>
          <a:prstGeom prst="rect">
            <a:avLst/>
          </a:prstGeom>
          <a:noFill/>
        </p:spPr>
        <p:txBody>
          <a:bodyPr wrap="square" lIns="0" tIns="0" rIns="0" bIns="0">
            <a:spAutoFit/>
          </a:bodyPr>
          <a:lstStyle/>
          <a:p>
            <a:r>
              <a:rPr lang="en-US" sz="2000"/>
              <a:t>Oversee and manage Agent access </a:t>
            </a:r>
          </a:p>
        </p:txBody>
      </p:sp>
      <p:sp>
        <p:nvSpPr>
          <p:cNvPr id="21" name="TextBox 20">
            <a:extLst>
              <a:ext uri="{FF2B5EF4-FFF2-40B4-BE49-F238E27FC236}">
                <a16:creationId xmlns:a16="http://schemas.microsoft.com/office/drawing/2014/main" id="{11EECFC9-796A-7DE3-004C-81EFBB4F6A29}"/>
              </a:ext>
            </a:extLst>
          </p:cNvPr>
          <p:cNvSpPr txBox="1">
            <a:spLocks/>
          </p:cNvSpPr>
          <p:nvPr/>
        </p:nvSpPr>
        <p:spPr>
          <a:xfrm>
            <a:off x="741207" y="1745034"/>
            <a:ext cx="4810282" cy="1159292"/>
          </a:xfrm>
          <a:prstGeom prst="rect">
            <a:avLst/>
          </a:prstGeom>
          <a:noFill/>
        </p:spPr>
        <p:txBody>
          <a:bodyPr wrap="square" lIns="0" tIns="0" rIns="0" bIns="0" anchor="t">
            <a:spAutoFit/>
          </a:bodyPr>
          <a:lstStyle/>
          <a:p>
            <a:pPr>
              <a:spcAft>
                <a:spcPts val="400"/>
              </a:spcAft>
              <a:defRPr/>
            </a:pPr>
            <a:r>
              <a:rPr lang="en-US" sz="1600">
                <a:solidFill>
                  <a:schemeClr val="accent1"/>
                </a:solidFill>
                <a:latin typeface="+mj-lt"/>
              </a:rPr>
              <a:t>What does it do?</a:t>
            </a:r>
          </a:p>
          <a:p>
            <a:pPr>
              <a:defRPr/>
            </a:pPr>
            <a:r>
              <a:rPr lang="en-US" sz="1400" b="0" u="none">
                <a:latin typeface="+mn-lt"/>
              </a:rPr>
              <a:t>Admins can run insights report to view </a:t>
            </a:r>
            <a:r>
              <a:rPr lang="en-US" sz="1400"/>
              <a:t>how agents are interacting and accessing SharePoint sites and OneDrive accounts. Further, they can take governance actions to manage these agents.</a:t>
            </a:r>
          </a:p>
        </p:txBody>
      </p:sp>
      <p:sp>
        <p:nvSpPr>
          <p:cNvPr id="4" name="TextBox 3">
            <a:extLst>
              <a:ext uri="{FF2B5EF4-FFF2-40B4-BE49-F238E27FC236}">
                <a16:creationId xmlns:a16="http://schemas.microsoft.com/office/drawing/2014/main" id="{6F84BBA0-7EC0-D6A1-8869-699B5E28B4CE}"/>
              </a:ext>
            </a:extLst>
          </p:cNvPr>
          <p:cNvSpPr txBox="1">
            <a:spLocks/>
          </p:cNvSpPr>
          <p:nvPr/>
        </p:nvSpPr>
        <p:spPr>
          <a:xfrm>
            <a:off x="737715" y="3201035"/>
            <a:ext cx="4810282" cy="1867178"/>
          </a:xfrm>
          <a:prstGeom prst="rect">
            <a:avLst/>
          </a:prstGeom>
          <a:noFill/>
        </p:spPr>
        <p:txBody>
          <a:bodyPr wrap="square" lIns="0" tIns="0" rIns="0" bIns="0" anchor="t">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Benefits:</a:t>
            </a:r>
          </a:p>
          <a:p>
            <a:pPr>
              <a:defRPr/>
            </a:pPr>
            <a:br>
              <a:rPr lang="en-US" sz="1400">
                <a:solidFill>
                  <a:schemeClr val="tx1"/>
                </a:solidFill>
                <a:latin typeface="+mn-lt"/>
              </a:rPr>
            </a:br>
            <a:r>
              <a:rPr lang="en-US" sz="1400">
                <a:solidFill>
                  <a:schemeClr val="tx1"/>
                </a:solidFill>
                <a:latin typeface="+mn-lt"/>
              </a:rPr>
              <a:t>1. To analyze the sites that host SharePoint agents. </a:t>
            </a:r>
            <a:br>
              <a:rPr lang="en-US" sz="1400">
                <a:solidFill>
                  <a:schemeClr val="tx1"/>
                </a:solidFill>
                <a:latin typeface="+mn-lt"/>
              </a:rPr>
            </a:br>
            <a:br>
              <a:rPr lang="en-US" sz="1400">
                <a:latin typeface="+mn-lt"/>
              </a:rPr>
            </a:br>
            <a:r>
              <a:rPr lang="en-US" sz="1400">
                <a:solidFill>
                  <a:schemeClr val="tx1"/>
                </a:solidFill>
                <a:latin typeface="+mn-lt"/>
              </a:rPr>
              <a:t>2. To prevent oversharing, apply Restricted Site Access (RAC)</a:t>
            </a:r>
          </a:p>
          <a:p>
            <a:pPr indent="172720">
              <a:defRPr/>
            </a:pPr>
            <a:r>
              <a:rPr lang="en-US" sz="1400">
                <a:solidFill>
                  <a:schemeClr val="tx1"/>
                </a:solidFill>
                <a:latin typeface="+mn-lt"/>
              </a:rPr>
              <a:t>or Restricted Content Discovery (RCD) on these sites.  </a:t>
            </a:r>
          </a:p>
          <a:p>
            <a:pPr marL="58420" algn="l" rtl="0" eaLnBrk="1" latinLnBrk="0" hangingPunct="1"/>
            <a:endParaRPr lang="en-US" sz="1600">
              <a:solidFill>
                <a:schemeClr val="tx1"/>
              </a:solidFill>
              <a:effectLst/>
              <a:latin typeface="Segoe UI" panose="020B0502040204020203" pitchFamily="34" charset="0"/>
              <a:cs typeface="Segoe UI" panose="020B0502040204020203" pitchFamily="34" charset="0"/>
            </a:endParaRPr>
          </a:p>
          <a:p>
            <a:pPr marL="58420" algn="l" rtl="0" eaLnBrk="1" latinLnBrk="0" hangingPunct="1"/>
            <a:endParaRPr lang="en-US" sz="1600">
              <a:solidFill>
                <a:schemeClr val="tx1"/>
              </a:solidFill>
              <a:effectLst/>
              <a:latin typeface="Segoe UI" panose="020B0502040204020203" pitchFamily="34" charset="0"/>
              <a:cs typeface="Segoe UI" panose="020B0502040204020203" pitchFamily="34" charset="0"/>
            </a:endParaRPr>
          </a:p>
        </p:txBody>
      </p:sp>
      <p:sp>
        <p:nvSpPr>
          <p:cNvPr id="8" name="Rounded Rectangle 11">
            <a:extLst>
              <a:ext uri="{FF2B5EF4-FFF2-40B4-BE49-F238E27FC236}">
                <a16:creationId xmlns:a16="http://schemas.microsoft.com/office/drawing/2014/main" id="{A13881C2-9B9F-8153-E420-20C9C0F1D62F}"/>
              </a:ext>
              <a:ext uri="{C183D7F6-B498-43B3-948B-1728B52AA6E4}">
                <adec:decorative xmlns:adec="http://schemas.microsoft.com/office/drawing/2017/decorative" val="0"/>
              </a:ext>
            </a:extLst>
          </p:cNvPr>
          <p:cNvSpPr/>
          <p:nvPr/>
        </p:nvSpPr>
        <p:spPr bwMode="auto">
          <a:xfrm>
            <a:off x="656301" y="5363643"/>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b="1" i="0" u="none" strike="noStrike" kern="1200" cap="none" spc="0" normalizeH="0" baseline="0" noProof="0">
                <a:ln>
                  <a:noFill/>
                </a:ln>
                <a:solidFill>
                  <a:schemeClr val="accent4">
                    <a:lumMod val="50000"/>
                  </a:schemeClr>
                </a:solidFill>
                <a:effectLst/>
                <a:uLnTx/>
                <a:uFillTx/>
                <a:latin typeface="+mj-lt"/>
                <a:ea typeface="+mn-ea"/>
                <a:cs typeface="Segoe UI"/>
              </a:rPr>
              <a:t>SharePoint Agent Insights rolling out to GA</a:t>
            </a:r>
          </a:p>
        </p:txBody>
      </p:sp>
      <p:pic>
        <p:nvPicPr>
          <p:cNvPr id="9" name="Picture 8">
            <a:extLst>
              <a:ext uri="{FF2B5EF4-FFF2-40B4-BE49-F238E27FC236}">
                <a16:creationId xmlns:a16="http://schemas.microsoft.com/office/drawing/2014/main" id="{6F63C7D7-D944-A058-1701-3D5D256C2B10}"/>
              </a:ext>
            </a:extLst>
          </p:cNvPr>
          <p:cNvPicPr>
            <a:picLocks noChangeAspect="1"/>
          </p:cNvPicPr>
          <p:nvPr/>
        </p:nvPicPr>
        <p:blipFill>
          <a:blip r:embed="rId3"/>
          <a:stretch>
            <a:fillRect/>
          </a:stretch>
        </p:blipFill>
        <p:spPr>
          <a:xfrm>
            <a:off x="5776322" y="2057400"/>
            <a:ext cx="5674471" cy="3166458"/>
          </a:xfrm>
          <a:prstGeom prst="rect">
            <a:avLst/>
          </a:prstGeom>
        </p:spPr>
      </p:pic>
      <p:sp>
        <p:nvSpPr>
          <p:cNvPr id="10" name="Rounded Rectangle 11">
            <a:extLst>
              <a:ext uri="{FF2B5EF4-FFF2-40B4-BE49-F238E27FC236}">
                <a16:creationId xmlns:a16="http://schemas.microsoft.com/office/drawing/2014/main" id="{7E9D7CF9-B2FB-7FB6-607C-CDF7FA094670}"/>
              </a:ext>
              <a:ext uri="{C183D7F6-B498-43B3-948B-1728B52AA6E4}">
                <adec:decorative xmlns:adec="http://schemas.microsoft.com/office/drawing/2017/decorative" val="0"/>
              </a:ext>
            </a:extLst>
          </p:cNvPr>
          <p:cNvSpPr/>
          <p:nvPr/>
        </p:nvSpPr>
        <p:spPr bwMode="auto">
          <a:xfrm>
            <a:off x="655068" y="5713860"/>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Agent Access Insights </a:t>
            </a:r>
            <a:r>
              <a:rPr kumimoji="0" lang="en-US" sz="1400" b="1" i="0" u="none" strike="noStrike" kern="1200" cap="none" spc="0" normalizeH="0" baseline="0" noProof="0">
                <a:ln>
                  <a:noFill/>
                </a:ln>
                <a:solidFill>
                  <a:schemeClr val="bg2">
                    <a:lumMod val="25000"/>
                  </a:schemeClr>
                </a:solidFill>
                <a:effectLst/>
                <a:uLnTx/>
                <a:uFillTx/>
                <a:latin typeface="+mj-lt"/>
                <a:ea typeface="+mn-ea"/>
                <a:cs typeface="Segoe UI"/>
              </a:rPr>
              <a:t>in progress</a:t>
            </a:r>
            <a:endParaRPr lang="en-US" sz="1400" b="1" i="0" u="none" strike="noStrike" kern="1200" cap="none" spc="0" normalizeH="0" baseline="0" noProof="0">
              <a:ln>
                <a:noFill/>
              </a:ln>
              <a:solidFill>
                <a:schemeClr val="bg2">
                  <a:lumMod val="25000"/>
                </a:schemeClr>
              </a:solidFill>
              <a:effectLst/>
              <a:uLnTx/>
              <a:uFillTx/>
              <a:latin typeface="+mj-lt"/>
              <a:cs typeface="Segoe UI"/>
            </a:endParaRPr>
          </a:p>
        </p:txBody>
      </p:sp>
    </p:spTree>
    <p:extLst>
      <p:ext uri="{BB962C8B-B14F-4D97-AF65-F5344CB8AC3E}">
        <p14:creationId xmlns:p14="http://schemas.microsoft.com/office/powerpoint/2010/main" val="365209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9EF3F-D70D-36FA-E5EB-0650498BA46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47994E3-B445-5635-317C-9D4926CE5262}"/>
              </a:ext>
            </a:extLst>
          </p:cNvPr>
          <p:cNvGrpSpPr/>
          <p:nvPr/>
        </p:nvGrpSpPr>
        <p:grpSpPr>
          <a:xfrm>
            <a:off x="0" y="0"/>
            <a:ext cx="12192000" cy="6803136"/>
            <a:chOff x="0" y="0"/>
            <a:chExt cx="12192000" cy="6803136"/>
          </a:xfrm>
        </p:grpSpPr>
        <p:pic>
          <p:nvPicPr>
            <p:cNvPr id="3" name="Picture 2">
              <a:extLst>
                <a:ext uri="{FF2B5EF4-FFF2-40B4-BE49-F238E27FC236}">
                  <a16:creationId xmlns:a16="http://schemas.microsoft.com/office/drawing/2014/main" id="{9FFD01F2-1FBE-A3CA-17DE-ADD27376BC95}"/>
                </a:ext>
              </a:extLst>
            </p:cNvPr>
            <p:cNvPicPr>
              <a:picLocks noChangeAspect="1"/>
            </p:cNvPicPr>
            <p:nvPr/>
          </p:nvPicPr>
          <p:blipFill>
            <a:blip r:embed="rId3"/>
            <a:srcRect t="7378" b="88088"/>
            <a:stretch/>
          </p:blipFill>
          <p:spPr>
            <a:xfrm>
              <a:off x="0" y="0"/>
              <a:ext cx="12187410" cy="310896"/>
            </a:xfrm>
            <a:prstGeom prst="rect">
              <a:avLst/>
            </a:prstGeom>
          </p:spPr>
        </p:pic>
        <p:pic>
          <p:nvPicPr>
            <p:cNvPr id="5" name="Picture 4">
              <a:extLst>
                <a:ext uri="{FF2B5EF4-FFF2-40B4-BE49-F238E27FC236}">
                  <a16:creationId xmlns:a16="http://schemas.microsoft.com/office/drawing/2014/main" id="{0F78ED38-2439-A4C2-9721-3CA2E93493A7}"/>
                </a:ext>
              </a:extLst>
            </p:cNvPr>
            <p:cNvPicPr>
              <a:picLocks noChangeAspect="1"/>
            </p:cNvPicPr>
            <p:nvPr/>
          </p:nvPicPr>
          <p:blipFill>
            <a:blip r:embed="rId4"/>
            <a:srcRect t="5294"/>
            <a:stretch/>
          </p:blipFill>
          <p:spPr>
            <a:xfrm>
              <a:off x="0" y="310896"/>
              <a:ext cx="12192000" cy="6492240"/>
            </a:xfrm>
            <a:prstGeom prst="rect">
              <a:avLst/>
            </a:prstGeom>
          </p:spPr>
        </p:pic>
      </p:grpSp>
      <p:sp>
        <p:nvSpPr>
          <p:cNvPr id="6" name="Rectangle 5">
            <a:extLst>
              <a:ext uri="{FF2B5EF4-FFF2-40B4-BE49-F238E27FC236}">
                <a16:creationId xmlns:a16="http://schemas.microsoft.com/office/drawing/2014/main" id="{3C953EFA-B5DE-D690-E51E-065EBA598FD7}"/>
              </a:ext>
              <a:ext uri="{C183D7F6-B498-43B3-948B-1728B52AA6E4}">
                <adec:decorative xmlns:adec="http://schemas.microsoft.com/office/drawing/2017/decorative" val="1"/>
              </a:ext>
            </a:extLst>
          </p:cNvPr>
          <p:cNvSpPr/>
          <p:nvPr/>
        </p:nvSpPr>
        <p:spPr>
          <a:xfrm>
            <a:off x="8691372" y="1435608"/>
            <a:ext cx="3401568" cy="16870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7B2EB0-E550-0A11-ABBC-DD0B04A07A5B}"/>
              </a:ext>
              <a:ext uri="{C183D7F6-B498-43B3-948B-1728B52AA6E4}">
                <adec:decorative xmlns:adec="http://schemas.microsoft.com/office/drawing/2017/decorative" val="1"/>
              </a:ext>
            </a:extLst>
          </p:cNvPr>
          <p:cNvSpPr/>
          <p:nvPr/>
        </p:nvSpPr>
        <p:spPr>
          <a:xfrm>
            <a:off x="3465576" y="6140196"/>
            <a:ext cx="1641348" cy="527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43">
            <a:extLst>
              <a:ext uri="{FF2B5EF4-FFF2-40B4-BE49-F238E27FC236}">
                <a16:creationId xmlns:a16="http://schemas.microsoft.com/office/drawing/2014/main" id="{9A3FB436-E29B-AFFF-6C58-C160445EA3B8}"/>
              </a:ext>
              <a:ext uri="{C183D7F6-B498-43B3-948B-1728B52AA6E4}">
                <adec:decorative xmlns:adec="http://schemas.microsoft.com/office/drawing/2017/decorative" val="1"/>
              </a:ext>
            </a:extLst>
          </p:cNvPr>
          <p:cNvSpPr>
            <a:spLocks/>
          </p:cNvSpPr>
          <p:nvPr/>
        </p:nvSpPr>
        <p:spPr bwMode="auto">
          <a:xfrm>
            <a:off x="5385816" y="1435609"/>
            <a:ext cx="3264408" cy="146304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512616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BEA3D-20E4-BF14-2EF7-C0F1D536B5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B10BC0E-D339-59E3-A1AF-863B405C1AC3}"/>
              </a:ext>
            </a:extLst>
          </p:cNvPr>
          <p:cNvPicPr>
            <a:picLocks noChangeAspect="1"/>
          </p:cNvPicPr>
          <p:nvPr/>
        </p:nvPicPr>
        <p:blipFill>
          <a:blip r:embed="rId3"/>
          <a:stretch>
            <a:fillRect/>
          </a:stretch>
        </p:blipFill>
        <p:spPr>
          <a:xfrm>
            <a:off x="0" y="11755"/>
            <a:ext cx="12192000" cy="6834489"/>
          </a:xfrm>
          <a:prstGeom prst="rect">
            <a:avLst/>
          </a:prstGeom>
        </p:spPr>
      </p:pic>
    </p:spTree>
    <p:extLst>
      <p:ext uri="{BB962C8B-B14F-4D97-AF65-F5344CB8AC3E}">
        <p14:creationId xmlns:p14="http://schemas.microsoft.com/office/powerpoint/2010/main" val="2574813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6AFC6-EEB8-D37A-A450-A6F259FBC2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48FBEB-9DC0-EFDF-7FD9-7B64C859E32B}"/>
              </a:ext>
            </a:extLst>
          </p:cNvPr>
          <p:cNvPicPr>
            <a:picLocks noChangeAspect="1"/>
          </p:cNvPicPr>
          <p:nvPr/>
        </p:nvPicPr>
        <p:blipFill>
          <a:blip r:embed="rId3"/>
          <a:stretch>
            <a:fillRect/>
          </a:stretch>
        </p:blipFill>
        <p:spPr>
          <a:xfrm>
            <a:off x="2641" y="0"/>
            <a:ext cx="12186717" cy="6858000"/>
          </a:xfrm>
          <a:prstGeom prst="rect">
            <a:avLst/>
          </a:prstGeom>
        </p:spPr>
      </p:pic>
      <p:sp>
        <p:nvSpPr>
          <p:cNvPr id="8" name="Rectangle: Rounded Corners 43">
            <a:extLst>
              <a:ext uri="{FF2B5EF4-FFF2-40B4-BE49-F238E27FC236}">
                <a16:creationId xmlns:a16="http://schemas.microsoft.com/office/drawing/2014/main" id="{673975CF-907A-AFF6-9255-F61A2D63B407}"/>
              </a:ext>
              <a:ext uri="{C183D7F6-B498-43B3-948B-1728B52AA6E4}">
                <adec:decorative xmlns:adec="http://schemas.microsoft.com/office/drawing/2017/decorative" val="1"/>
              </a:ext>
            </a:extLst>
          </p:cNvPr>
          <p:cNvSpPr>
            <a:spLocks/>
          </p:cNvSpPr>
          <p:nvPr/>
        </p:nvSpPr>
        <p:spPr bwMode="auto">
          <a:xfrm>
            <a:off x="3854196" y="2818390"/>
            <a:ext cx="2944368" cy="3815582"/>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43">
            <a:extLst>
              <a:ext uri="{FF2B5EF4-FFF2-40B4-BE49-F238E27FC236}">
                <a16:creationId xmlns:a16="http://schemas.microsoft.com/office/drawing/2014/main" id="{58DD4FE3-66B2-2741-D8A6-D275E7B8836A}"/>
              </a:ext>
              <a:ext uri="{C183D7F6-B498-43B3-948B-1728B52AA6E4}">
                <adec:decorative xmlns:adec="http://schemas.microsoft.com/office/drawing/2017/decorative" val="1"/>
              </a:ext>
            </a:extLst>
          </p:cNvPr>
          <p:cNvSpPr>
            <a:spLocks/>
          </p:cNvSpPr>
          <p:nvPr/>
        </p:nvSpPr>
        <p:spPr bwMode="auto">
          <a:xfrm>
            <a:off x="8564880" y="1343158"/>
            <a:ext cx="3560064" cy="3219698"/>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62173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A9B48-63A2-6BAA-8FA1-39EA18181AA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A8631C1-820F-D821-4D76-1C2B0BA0A40C}"/>
              </a:ext>
            </a:extLst>
          </p:cNvPr>
          <p:cNvPicPr>
            <a:picLocks noChangeAspect="1"/>
          </p:cNvPicPr>
          <p:nvPr/>
        </p:nvPicPr>
        <p:blipFill>
          <a:blip r:embed="rId3"/>
          <a:stretch>
            <a:fillRect/>
          </a:stretch>
        </p:blipFill>
        <p:spPr>
          <a:xfrm>
            <a:off x="0" y="2102"/>
            <a:ext cx="12192000" cy="6853795"/>
          </a:xfrm>
          <a:prstGeom prst="rect">
            <a:avLst/>
          </a:prstGeom>
        </p:spPr>
      </p:pic>
      <p:sp>
        <p:nvSpPr>
          <p:cNvPr id="14" name="Rectangle: Rounded Corners 43">
            <a:extLst>
              <a:ext uri="{FF2B5EF4-FFF2-40B4-BE49-F238E27FC236}">
                <a16:creationId xmlns:a16="http://schemas.microsoft.com/office/drawing/2014/main" id="{8F6286DE-3012-F4A7-7F42-D466390B6C49}"/>
              </a:ext>
              <a:ext uri="{C183D7F6-B498-43B3-948B-1728B52AA6E4}">
                <adec:decorative xmlns:adec="http://schemas.microsoft.com/office/drawing/2017/decorative" val="1"/>
              </a:ext>
            </a:extLst>
          </p:cNvPr>
          <p:cNvSpPr>
            <a:spLocks/>
          </p:cNvSpPr>
          <p:nvPr/>
        </p:nvSpPr>
        <p:spPr bwMode="auto">
          <a:xfrm>
            <a:off x="621792" y="2212342"/>
            <a:ext cx="2674620" cy="263138"/>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Rectangle: Rounded Corners 43">
            <a:extLst>
              <a:ext uri="{FF2B5EF4-FFF2-40B4-BE49-F238E27FC236}">
                <a16:creationId xmlns:a16="http://schemas.microsoft.com/office/drawing/2014/main" id="{45650C03-E575-10D1-6792-FEB5FEE90C63}"/>
              </a:ext>
              <a:ext uri="{C183D7F6-B498-43B3-948B-1728B52AA6E4}">
                <adec:decorative xmlns:adec="http://schemas.microsoft.com/office/drawing/2017/decorative" val="1"/>
              </a:ext>
            </a:extLst>
          </p:cNvPr>
          <p:cNvSpPr>
            <a:spLocks/>
          </p:cNvSpPr>
          <p:nvPr/>
        </p:nvSpPr>
        <p:spPr bwMode="auto">
          <a:xfrm>
            <a:off x="8560308" y="621792"/>
            <a:ext cx="3386328" cy="1586484"/>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50217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4E3B-1050-E2E5-655B-863764682A6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161AA51-FDBC-A37F-0070-63117D055565}"/>
              </a:ext>
              <a:ext uri="{C183D7F6-B498-43B3-948B-1728B52AA6E4}">
                <adec:decorative xmlns:adec="http://schemas.microsoft.com/office/drawing/2017/decorative" val="1"/>
              </a:ext>
            </a:extLst>
          </p:cNvPr>
          <p:cNvSpPr>
            <a:spLocks/>
          </p:cNvSpPr>
          <p:nvPr/>
        </p:nvSpPr>
        <p:spPr bwMode="auto">
          <a:xfrm rot="5400000">
            <a:off x="493803" y="3525469"/>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2" name="Rectangle: Rounded Corners 11">
            <a:extLst>
              <a:ext uri="{FF2B5EF4-FFF2-40B4-BE49-F238E27FC236}">
                <a16:creationId xmlns:a16="http://schemas.microsoft.com/office/drawing/2014/main" id="{1F298190-DD22-8729-CA63-1CEA6EFBA7E6}"/>
              </a:ext>
              <a:ext uri="{C183D7F6-B498-43B3-948B-1728B52AA6E4}">
                <adec:decorative xmlns:adec="http://schemas.microsoft.com/office/drawing/2017/decorative" val="1"/>
              </a:ext>
            </a:extLst>
          </p:cNvPr>
          <p:cNvSpPr>
            <a:spLocks/>
          </p:cNvSpPr>
          <p:nvPr/>
        </p:nvSpPr>
        <p:spPr bwMode="auto">
          <a:xfrm rot="5400000">
            <a:off x="478043" y="229998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8051B4E0-B06D-2C6A-9B0C-C8A53D722284}"/>
              </a:ext>
              <a:ext uri="{C183D7F6-B498-43B3-948B-1728B52AA6E4}">
                <adec:decorative xmlns:adec="http://schemas.microsoft.com/office/drawing/2017/decorative" val="1"/>
              </a:ext>
            </a:extLst>
          </p:cNvPr>
          <p:cNvSpPr>
            <a:spLocks/>
          </p:cNvSpPr>
          <p:nvPr/>
        </p:nvSpPr>
        <p:spPr bwMode="auto">
          <a:xfrm rot="16200000">
            <a:off x="1855725" y="560850"/>
            <a:ext cx="2988353" cy="5459695"/>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578F0D19-81FA-FDCE-D539-C38D40B6D428}"/>
              </a:ext>
              <a:ext uri="{C183D7F6-B498-43B3-948B-1728B52AA6E4}">
                <adec:decorative xmlns:adec="http://schemas.microsoft.com/office/drawing/2017/decorative" val="1"/>
              </a:ext>
            </a:extLst>
          </p:cNvPr>
          <p:cNvSpPr>
            <a:spLocks/>
          </p:cNvSpPr>
          <p:nvPr/>
        </p:nvSpPr>
        <p:spPr bwMode="auto">
          <a:xfrm>
            <a:off x="5784421" y="1405651"/>
            <a:ext cx="5787525" cy="4367716"/>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0" name="!!line2">
            <a:extLst>
              <a:ext uri="{FF2B5EF4-FFF2-40B4-BE49-F238E27FC236}">
                <a16:creationId xmlns:a16="http://schemas.microsoft.com/office/drawing/2014/main" id="{438F9AE2-8D66-0DDA-0634-DAA764C4C1E6}"/>
              </a:ext>
              <a:ext uri="{C183D7F6-B498-43B3-948B-1728B52AA6E4}">
                <adec:decorative xmlns:adec="http://schemas.microsoft.com/office/drawing/2017/decorative" val="1"/>
              </a:ext>
            </a:extLst>
          </p:cNvPr>
          <p:cNvCxnSpPr>
            <a:cxnSpLocks/>
          </p:cNvCxnSpPr>
          <p:nvPr/>
        </p:nvCxnSpPr>
        <p:spPr>
          <a:xfrm>
            <a:off x="806954" y="3261315"/>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CB0826-B6EE-453E-0437-272DBAB9E49D}"/>
              </a:ext>
            </a:extLst>
          </p:cNvPr>
          <p:cNvSpPr>
            <a:spLocks noGrp="1"/>
          </p:cNvSpPr>
          <p:nvPr>
            <p:ph type="title"/>
          </p:nvPr>
        </p:nvSpPr>
        <p:spPr>
          <a:xfrm>
            <a:off x="588262" y="457200"/>
            <a:ext cx="11309823" cy="553998"/>
          </a:xfrm>
        </p:spPr>
        <p:txBody>
          <a:bodyPr vert="horz" wrap="square" lIns="0" tIns="0" rIns="0" bIns="0" rtlCol="0" anchor="t">
            <a:noAutofit/>
          </a:bodyPr>
          <a:lstStyle/>
          <a:p>
            <a:pPr algn="l"/>
            <a:r>
              <a:rPr lang="en-US" sz="3600"/>
              <a:t>Restricted Content Discovery (RCD) + Delegation</a:t>
            </a:r>
          </a:p>
        </p:txBody>
      </p:sp>
      <p:sp>
        <p:nvSpPr>
          <p:cNvPr id="14" name="TextBox 13">
            <a:extLst>
              <a:ext uri="{FF2B5EF4-FFF2-40B4-BE49-F238E27FC236}">
                <a16:creationId xmlns:a16="http://schemas.microsoft.com/office/drawing/2014/main" id="{74D0E5A3-6B69-8A93-DD27-0EFFDCDCCA35}"/>
              </a:ext>
            </a:extLst>
          </p:cNvPr>
          <p:cNvSpPr txBox="1">
            <a:spLocks/>
          </p:cNvSpPr>
          <p:nvPr/>
        </p:nvSpPr>
        <p:spPr>
          <a:xfrm>
            <a:off x="596228" y="979536"/>
            <a:ext cx="11017250" cy="307777"/>
          </a:xfrm>
          <a:prstGeom prst="rect">
            <a:avLst/>
          </a:prstGeom>
          <a:noFill/>
        </p:spPr>
        <p:txBody>
          <a:bodyPr wrap="square" lIns="0" tIns="0" rIns="0" bIns="0">
            <a:spAutoFit/>
          </a:bodyPr>
          <a:lstStyle/>
          <a:p>
            <a:r>
              <a:rPr lang="en-US" sz="2000"/>
              <a:t>Advanced discoverability control to exclude sites from Copilot and Agents</a:t>
            </a:r>
          </a:p>
        </p:txBody>
      </p:sp>
      <p:sp>
        <p:nvSpPr>
          <p:cNvPr id="18" name="TextBox 17">
            <a:extLst>
              <a:ext uri="{FF2B5EF4-FFF2-40B4-BE49-F238E27FC236}">
                <a16:creationId xmlns:a16="http://schemas.microsoft.com/office/drawing/2014/main" id="{5EE413DD-ACE0-95C7-27B7-6B8F4FB60FD9}"/>
              </a:ext>
            </a:extLst>
          </p:cNvPr>
          <p:cNvSpPr txBox="1">
            <a:spLocks/>
          </p:cNvSpPr>
          <p:nvPr/>
        </p:nvSpPr>
        <p:spPr>
          <a:xfrm>
            <a:off x="789450" y="3423044"/>
            <a:ext cx="4754364" cy="995144"/>
          </a:xfrm>
          <a:prstGeom prst="rect">
            <a:avLst/>
          </a:prstGeom>
          <a:noFill/>
        </p:spPr>
        <p:txBody>
          <a:bodyPr wrap="square" lIns="0" tIns="0" rIns="0" bIns="0">
            <a:spAutoFit/>
          </a:bodyPr>
          <a:lstStyle/>
          <a:p>
            <a:pPr>
              <a:spcAft>
                <a:spcPts val="400"/>
              </a:spcAft>
              <a:defRPr/>
            </a:pPr>
            <a:r>
              <a:rPr lang="en-US" sz="1600" dirty="0">
                <a:solidFill>
                  <a:schemeClr val="accent1"/>
                </a:solidFill>
                <a:latin typeface="+mj-lt"/>
              </a:rPr>
              <a:t>What’s New</a:t>
            </a:r>
            <a:endParaRPr lang="en-US" sz="1800" dirty="0">
              <a:solidFill>
                <a:schemeClr val="accent1"/>
              </a:solidFill>
              <a:latin typeface="+mj-lt"/>
            </a:endParaRPr>
          </a:p>
          <a:p>
            <a:pPr marL="342900" indent="-342900">
              <a:spcAft>
                <a:spcPts val="400"/>
              </a:spcAft>
              <a:buFont typeface="+mj-lt"/>
              <a:buAutoNum type="arabicPeriod"/>
              <a:defRPr/>
            </a:pPr>
            <a:r>
              <a:rPr lang="en-US" sz="1400" dirty="0"/>
              <a:t>Restricted Content Discovery for SPO admins (v1). </a:t>
            </a:r>
          </a:p>
          <a:p>
            <a:pPr marL="342900" indent="-342900">
              <a:spcAft>
                <a:spcPts val="400"/>
              </a:spcAft>
              <a:buFont typeface="+mj-lt"/>
              <a:buAutoNum type="arabicPeriod"/>
              <a:defRPr/>
            </a:pPr>
            <a:r>
              <a:rPr lang="en-US" sz="1400" dirty="0"/>
              <a:t>SPO admins can delegate RCD management to Site Admins! *</a:t>
            </a:r>
            <a:endParaRPr lang="en-US" sz="1400" dirty="0">
              <a:solidFill>
                <a:schemeClr val="tx1"/>
              </a:solidFill>
              <a:latin typeface="+mn-lt"/>
            </a:endParaRPr>
          </a:p>
        </p:txBody>
      </p:sp>
      <p:sp>
        <p:nvSpPr>
          <p:cNvPr id="17" name="Rounded Rectangle 11">
            <a:extLst>
              <a:ext uri="{FF2B5EF4-FFF2-40B4-BE49-F238E27FC236}">
                <a16:creationId xmlns:a16="http://schemas.microsoft.com/office/drawing/2014/main" id="{796A19E3-216D-9F66-2D9F-263D6DD7851B}"/>
              </a:ext>
              <a:ext uri="{C183D7F6-B498-43B3-948B-1728B52AA6E4}">
                <adec:decorative xmlns:adec="http://schemas.microsoft.com/office/drawing/2017/decorative" val="0"/>
              </a:ext>
            </a:extLst>
          </p:cNvPr>
          <p:cNvSpPr/>
          <p:nvPr/>
        </p:nvSpPr>
        <p:spPr bwMode="auto">
          <a:xfrm>
            <a:off x="737982" y="4945481"/>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accent1">
                    <a:lumMod val="50000"/>
                  </a:schemeClr>
                </a:solidFill>
                <a:effectLst/>
                <a:uLnTx/>
                <a:uFillTx/>
                <a:latin typeface="+mj-lt"/>
                <a:ea typeface="+mn-ea"/>
                <a:cs typeface="Segoe UI"/>
              </a:rPr>
              <a:t>V1 Generally available</a:t>
            </a:r>
          </a:p>
        </p:txBody>
      </p:sp>
      <p:sp>
        <p:nvSpPr>
          <p:cNvPr id="6" name="TextBox 5">
            <a:extLst>
              <a:ext uri="{FF2B5EF4-FFF2-40B4-BE49-F238E27FC236}">
                <a16:creationId xmlns:a16="http://schemas.microsoft.com/office/drawing/2014/main" id="{433069C4-9353-A21E-5627-8CA8900A12A0}"/>
              </a:ext>
            </a:extLst>
          </p:cNvPr>
          <p:cNvSpPr txBox="1"/>
          <p:nvPr/>
        </p:nvSpPr>
        <p:spPr>
          <a:xfrm>
            <a:off x="708030" y="2122881"/>
            <a:ext cx="4882369" cy="769441"/>
          </a:xfrm>
          <a:prstGeom prst="rect">
            <a:avLst/>
          </a:prstGeom>
          <a:noFill/>
        </p:spPr>
        <p:txBody>
          <a:bodyPr wrap="square">
            <a:spAutoFit/>
          </a:bodyPr>
          <a:lstStyle/>
          <a:p>
            <a:pPr>
              <a:spcAft>
                <a:spcPts val="400"/>
              </a:spcAft>
              <a:defRPr/>
            </a:pPr>
            <a:r>
              <a:rPr lang="en-US" sz="1600">
                <a:solidFill>
                  <a:schemeClr val="accent1"/>
                </a:solidFill>
                <a:latin typeface="+mj-lt"/>
              </a:rPr>
              <a:t>What does it do?</a:t>
            </a:r>
            <a:br>
              <a:rPr lang="en-US" sz="1800">
                <a:solidFill>
                  <a:schemeClr val="accent1"/>
                </a:solidFill>
                <a:latin typeface="+mj-lt"/>
              </a:rPr>
            </a:br>
            <a:r>
              <a:rPr lang="en-US" sz="1400" b="0" u="none" baseline="0">
                <a:solidFill>
                  <a:schemeClr val="tx1"/>
                </a:solidFill>
                <a:latin typeface="+mn-lt"/>
              </a:rPr>
              <a:t>Limit SharePoint sites to be discoverable by Copilot and Agents.</a:t>
            </a:r>
            <a:endParaRPr lang="en-US" sz="1800">
              <a:solidFill>
                <a:schemeClr val="accent1"/>
              </a:solidFill>
              <a:latin typeface="+mj-lt"/>
            </a:endParaRPr>
          </a:p>
        </p:txBody>
      </p:sp>
      <p:sp>
        <p:nvSpPr>
          <p:cNvPr id="9" name="Rounded Rectangle 11">
            <a:extLst>
              <a:ext uri="{FF2B5EF4-FFF2-40B4-BE49-F238E27FC236}">
                <a16:creationId xmlns:a16="http://schemas.microsoft.com/office/drawing/2014/main" id="{F60C4571-17DF-BD89-8C24-8A531A18351A}"/>
              </a:ext>
              <a:ext uri="{C183D7F6-B498-43B3-948B-1728B52AA6E4}">
                <adec:decorative xmlns:adec="http://schemas.microsoft.com/office/drawing/2017/decorative" val="0"/>
              </a:ext>
            </a:extLst>
          </p:cNvPr>
          <p:cNvSpPr/>
          <p:nvPr/>
        </p:nvSpPr>
        <p:spPr bwMode="auto">
          <a:xfrm>
            <a:off x="737982" y="5310388"/>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accent1">
                    <a:lumMod val="50000"/>
                  </a:schemeClr>
                </a:solidFill>
                <a:effectLst/>
                <a:uLnTx/>
                <a:uFillTx/>
                <a:latin typeface="+mj-lt"/>
                <a:ea typeface="+mn-ea"/>
                <a:cs typeface="Segoe UI"/>
              </a:rPr>
              <a:t>*Enhancement </a:t>
            </a:r>
            <a:r>
              <a:rPr lang="en-US" sz="1400">
                <a:solidFill>
                  <a:schemeClr val="accent1">
                    <a:lumMod val="50000"/>
                  </a:schemeClr>
                </a:solidFill>
                <a:latin typeface="+mj-lt"/>
                <a:cs typeface="Segoe UI"/>
              </a:rPr>
              <a:t>is in Private Preview </a:t>
            </a:r>
            <a:endParaRPr kumimoji="0" lang="en-US" sz="1400" i="0" u="none" strike="noStrike" kern="1200" cap="none" spc="0" normalizeH="0" baseline="0" noProof="0">
              <a:ln>
                <a:noFill/>
              </a:ln>
              <a:solidFill>
                <a:schemeClr val="accent1">
                  <a:lumMod val="50000"/>
                </a:schemeClr>
              </a:solidFill>
              <a:effectLst/>
              <a:uLnTx/>
              <a:uFillTx/>
              <a:latin typeface="+mj-lt"/>
              <a:ea typeface="+mn-ea"/>
              <a:cs typeface="Segoe UI"/>
            </a:endParaRPr>
          </a:p>
        </p:txBody>
      </p:sp>
      <p:sp>
        <p:nvSpPr>
          <p:cNvPr id="3" name="Rectangle: Rounded Corners 2">
            <a:extLst>
              <a:ext uri="{FF2B5EF4-FFF2-40B4-BE49-F238E27FC236}">
                <a16:creationId xmlns:a16="http://schemas.microsoft.com/office/drawing/2014/main" id="{26772152-7F52-EC81-3FB4-C1AF90A23D77}"/>
              </a:ext>
              <a:ext uri="{C183D7F6-B498-43B3-948B-1728B52AA6E4}">
                <adec:decorative xmlns:adec="http://schemas.microsoft.com/office/drawing/2017/decorative" val="1"/>
              </a:ext>
            </a:extLst>
          </p:cNvPr>
          <p:cNvSpPr>
            <a:spLocks/>
          </p:cNvSpPr>
          <p:nvPr/>
        </p:nvSpPr>
        <p:spPr bwMode="auto">
          <a:xfrm>
            <a:off x="5907073" y="1585543"/>
            <a:ext cx="5503386" cy="4043132"/>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pic>
        <p:nvPicPr>
          <p:cNvPr id="13" name="Picture 12">
            <a:extLst>
              <a:ext uri="{FF2B5EF4-FFF2-40B4-BE49-F238E27FC236}">
                <a16:creationId xmlns:a16="http://schemas.microsoft.com/office/drawing/2014/main" id="{1E3FDD7D-8929-36AC-A074-0C0AC8BAAF30}"/>
              </a:ext>
            </a:extLst>
          </p:cNvPr>
          <p:cNvPicPr>
            <a:picLocks noChangeAspect="1"/>
          </p:cNvPicPr>
          <p:nvPr/>
        </p:nvPicPr>
        <p:blipFill>
          <a:blip r:embed="rId3"/>
          <a:stretch>
            <a:fillRect/>
          </a:stretch>
        </p:blipFill>
        <p:spPr>
          <a:xfrm>
            <a:off x="6112253" y="1764869"/>
            <a:ext cx="5292108" cy="3684480"/>
          </a:xfrm>
          <a:prstGeom prst="rect">
            <a:avLst/>
          </a:prstGeom>
        </p:spPr>
      </p:pic>
    </p:spTree>
    <p:extLst>
      <p:ext uri="{BB962C8B-B14F-4D97-AF65-F5344CB8AC3E}">
        <p14:creationId xmlns:p14="http://schemas.microsoft.com/office/powerpoint/2010/main" val="2653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2DCC-15A5-86A8-959C-CCAFBC66F3E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5D4C669-82F4-6C91-3FA6-C12BEA836412}"/>
              </a:ext>
            </a:extLst>
          </p:cNvPr>
          <p:cNvGrpSpPr/>
          <p:nvPr/>
        </p:nvGrpSpPr>
        <p:grpSpPr>
          <a:xfrm>
            <a:off x="0" y="0"/>
            <a:ext cx="12192000" cy="6858000"/>
            <a:chOff x="0" y="0"/>
            <a:chExt cx="12192000" cy="6858000"/>
          </a:xfrm>
        </p:grpSpPr>
        <p:pic>
          <p:nvPicPr>
            <p:cNvPr id="1026" name="Picture 2">
              <a:extLst>
                <a:ext uri="{FF2B5EF4-FFF2-40B4-BE49-F238E27FC236}">
                  <a16:creationId xmlns:a16="http://schemas.microsoft.com/office/drawing/2014/main" id="{01B92890-76F8-B410-0253-7468B8A27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1405EE-79D0-ADB0-7418-F1845027BA3D}"/>
                </a:ext>
              </a:extLst>
            </p:cNvPr>
            <p:cNvPicPr>
              <a:picLocks noChangeAspect="1"/>
            </p:cNvPicPr>
            <p:nvPr/>
          </p:nvPicPr>
          <p:blipFill>
            <a:blip r:embed="rId4"/>
            <a:stretch>
              <a:fillRect/>
            </a:stretch>
          </p:blipFill>
          <p:spPr>
            <a:xfrm>
              <a:off x="540726" y="381526"/>
              <a:ext cx="11651273" cy="6391576"/>
            </a:xfrm>
            <a:prstGeom prst="rect">
              <a:avLst/>
            </a:prstGeom>
          </p:spPr>
        </p:pic>
      </p:grpSp>
      <p:sp>
        <p:nvSpPr>
          <p:cNvPr id="6" name="Rectangle: Rounded Corners 43">
            <a:extLst>
              <a:ext uri="{FF2B5EF4-FFF2-40B4-BE49-F238E27FC236}">
                <a16:creationId xmlns:a16="http://schemas.microsoft.com/office/drawing/2014/main" id="{9EC1F9EF-6B6E-20F0-9BB6-ACAAAF5FCFB7}"/>
              </a:ext>
              <a:ext uri="{C183D7F6-B498-43B3-948B-1728B52AA6E4}">
                <adec:decorative xmlns:adec="http://schemas.microsoft.com/office/drawing/2017/decorative" val="1"/>
              </a:ext>
            </a:extLst>
          </p:cNvPr>
          <p:cNvSpPr>
            <a:spLocks/>
          </p:cNvSpPr>
          <p:nvPr/>
        </p:nvSpPr>
        <p:spPr bwMode="auto">
          <a:xfrm>
            <a:off x="6096000" y="3125622"/>
            <a:ext cx="2519190" cy="903383"/>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4" name="Picture 3">
            <a:extLst>
              <a:ext uri="{FF2B5EF4-FFF2-40B4-BE49-F238E27FC236}">
                <a16:creationId xmlns:a16="http://schemas.microsoft.com/office/drawing/2014/main" id="{39542BFE-677D-FE1C-965B-B0D527ECE191}"/>
              </a:ext>
            </a:extLst>
          </p:cNvPr>
          <p:cNvPicPr>
            <a:picLocks noChangeAspect="1"/>
          </p:cNvPicPr>
          <p:nvPr/>
        </p:nvPicPr>
        <p:blipFill>
          <a:blip r:embed="rId5"/>
          <a:srcRect t="7378" b="88088"/>
          <a:stretch/>
        </p:blipFill>
        <p:spPr>
          <a:xfrm>
            <a:off x="0" y="0"/>
            <a:ext cx="12187410" cy="310896"/>
          </a:xfrm>
          <a:prstGeom prst="rect">
            <a:avLst/>
          </a:prstGeom>
        </p:spPr>
      </p:pic>
    </p:spTree>
    <p:extLst>
      <p:ext uri="{BB962C8B-B14F-4D97-AF65-F5344CB8AC3E}">
        <p14:creationId xmlns:p14="http://schemas.microsoft.com/office/powerpoint/2010/main" val="2655131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0B9F-2E57-6F75-7445-154651B48F9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DF3858-0F95-1EF4-CB40-792522A6DD1B}"/>
              </a:ext>
            </a:extLst>
          </p:cNvPr>
          <p:cNvPicPr>
            <a:picLocks noChangeAspect="1"/>
          </p:cNvPicPr>
          <p:nvPr/>
        </p:nvPicPr>
        <p:blipFill>
          <a:blip r:embed="rId3"/>
          <a:srcRect l="11437"/>
          <a:stretch/>
        </p:blipFill>
        <p:spPr>
          <a:xfrm>
            <a:off x="0" y="1"/>
            <a:ext cx="12192000" cy="6857999"/>
          </a:xfrm>
          <a:prstGeom prst="rect">
            <a:avLst/>
          </a:prstGeom>
        </p:spPr>
      </p:pic>
      <p:sp>
        <p:nvSpPr>
          <p:cNvPr id="8" name="Rectangle 7">
            <a:extLst>
              <a:ext uri="{FF2B5EF4-FFF2-40B4-BE49-F238E27FC236}">
                <a16:creationId xmlns:a16="http://schemas.microsoft.com/office/drawing/2014/main" id="{4FC51FEF-1605-8838-8CAC-C96BEBD29998}"/>
              </a:ext>
              <a:ext uri="{C183D7F6-B498-43B3-948B-1728B52AA6E4}">
                <adec:decorative xmlns:adec="http://schemas.microsoft.com/office/drawing/2017/decorative" val="1"/>
              </a:ext>
            </a:extLst>
          </p:cNvPr>
          <p:cNvSpPr/>
          <p:nvPr/>
        </p:nvSpPr>
        <p:spPr>
          <a:xfrm>
            <a:off x="-1" y="1"/>
            <a:ext cx="9507557" cy="6857999"/>
          </a:xfrm>
          <a:prstGeom prst="rect">
            <a:avLst/>
          </a:prstGeom>
          <a:solidFill>
            <a:schemeClr val="tx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43">
            <a:extLst>
              <a:ext uri="{FF2B5EF4-FFF2-40B4-BE49-F238E27FC236}">
                <a16:creationId xmlns:a16="http://schemas.microsoft.com/office/drawing/2014/main" id="{A28EDA97-DE82-D854-1E90-738139DC8AEA}"/>
              </a:ext>
              <a:ext uri="{C183D7F6-B498-43B3-948B-1728B52AA6E4}">
                <adec:decorative xmlns:adec="http://schemas.microsoft.com/office/drawing/2017/decorative" val="1"/>
              </a:ext>
            </a:extLst>
          </p:cNvPr>
          <p:cNvSpPr>
            <a:spLocks/>
          </p:cNvSpPr>
          <p:nvPr/>
        </p:nvSpPr>
        <p:spPr bwMode="auto">
          <a:xfrm>
            <a:off x="9581948" y="3084897"/>
            <a:ext cx="2468881" cy="118872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1498626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5787-F09B-4EF3-6DD7-B1CB569B426A}"/>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2CEC247-2FC9-7CF9-0310-C13E32139A4D}"/>
              </a:ext>
              <a:ext uri="{C183D7F6-B498-43B3-948B-1728B52AA6E4}">
                <adec:decorative xmlns:adec="http://schemas.microsoft.com/office/drawing/2017/decorative" val="1"/>
              </a:ext>
            </a:extLst>
          </p:cNvPr>
          <p:cNvSpPr>
            <a:spLocks/>
          </p:cNvSpPr>
          <p:nvPr/>
        </p:nvSpPr>
        <p:spPr bwMode="auto">
          <a:xfrm rot="5400000">
            <a:off x="451612" y="4308770"/>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36A7E7BF-1F38-2F1F-A298-62F923C47890}"/>
              </a:ext>
              <a:ext uri="{C183D7F6-B498-43B3-948B-1728B52AA6E4}">
                <adec:decorative xmlns:adec="http://schemas.microsoft.com/office/drawing/2017/decorative" val="1"/>
              </a:ext>
            </a:extLst>
          </p:cNvPr>
          <p:cNvSpPr>
            <a:spLocks/>
          </p:cNvSpPr>
          <p:nvPr/>
        </p:nvSpPr>
        <p:spPr bwMode="auto">
          <a:xfrm rot="5400000">
            <a:off x="453367" y="1802784"/>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0C1372D8-57E4-BD05-AF41-E0042B6C5326}"/>
              </a:ext>
              <a:ext uri="{C183D7F6-B498-43B3-948B-1728B52AA6E4}">
                <adec:decorative xmlns:adec="http://schemas.microsoft.com/office/drawing/2017/decorative" val="1"/>
              </a:ext>
            </a:extLst>
          </p:cNvPr>
          <p:cNvSpPr>
            <a:spLocks/>
          </p:cNvSpPr>
          <p:nvPr/>
        </p:nvSpPr>
        <p:spPr bwMode="auto">
          <a:xfrm rot="16200000">
            <a:off x="1224719" y="920009"/>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BD0A2C0F-D962-7253-D76B-E4BCC22CFC57}"/>
              </a:ext>
              <a:ext uri="{C183D7F6-B498-43B3-948B-1728B52AA6E4}">
                <adec:decorative xmlns:adec="http://schemas.microsoft.com/office/drawing/2017/decorative" val="1"/>
              </a:ext>
            </a:extLst>
          </p:cNvPr>
          <p:cNvSpPr>
            <a:spLocks/>
          </p:cNvSpPr>
          <p:nvPr/>
        </p:nvSpPr>
        <p:spPr bwMode="auto">
          <a:xfrm>
            <a:off x="5660571" y="1357447"/>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4F5BA2E5-7E0D-704D-9EC7-432738368CD4}"/>
              </a:ext>
              <a:ext uri="{C183D7F6-B498-43B3-948B-1728B52AA6E4}">
                <adec:decorative xmlns:adec="http://schemas.microsoft.com/office/drawing/2017/decorative" val="1"/>
              </a:ext>
            </a:extLst>
          </p:cNvPr>
          <p:cNvCxnSpPr>
            <a:cxnSpLocks/>
          </p:cNvCxnSpPr>
          <p:nvPr/>
        </p:nvCxnSpPr>
        <p:spPr>
          <a:xfrm>
            <a:off x="741919" y="4111509"/>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2C817-9E03-45F6-7CE9-F3721744E060}"/>
              </a:ext>
            </a:extLst>
          </p:cNvPr>
          <p:cNvSpPr>
            <a:spLocks noGrp="1"/>
          </p:cNvSpPr>
          <p:nvPr>
            <p:ph type="title"/>
          </p:nvPr>
        </p:nvSpPr>
        <p:spPr>
          <a:xfrm>
            <a:off x="588963" y="457200"/>
            <a:ext cx="11017250" cy="387798"/>
          </a:xfrm>
        </p:spPr>
        <p:txBody>
          <a:bodyPr vert="horz" wrap="square" lIns="0" tIns="0" rIns="0" bIns="0" rtlCol="0" anchor="t">
            <a:spAutoFit/>
          </a:bodyPr>
          <a:lstStyle/>
          <a:p>
            <a:r>
              <a:rPr lang="en-US" sz="2800"/>
              <a:t>Oversharing control: Permission State Report with Actions</a:t>
            </a:r>
          </a:p>
        </p:txBody>
      </p:sp>
      <p:sp>
        <p:nvSpPr>
          <p:cNvPr id="13" name="TextBox 12">
            <a:extLst>
              <a:ext uri="{FF2B5EF4-FFF2-40B4-BE49-F238E27FC236}">
                <a16:creationId xmlns:a16="http://schemas.microsoft.com/office/drawing/2014/main" id="{082CA70C-15E3-9660-210C-F90316656E74}"/>
              </a:ext>
            </a:extLst>
          </p:cNvPr>
          <p:cNvSpPr txBox="1">
            <a:spLocks/>
          </p:cNvSpPr>
          <p:nvPr/>
        </p:nvSpPr>
        <p:spPr>
          <a:xfrm>
            <a:off x="596824" y="947683"/>
            <a:ext cx="11017250" cy="307777"/>
          </a:xfrm>
          <a:prstGeom prst="rect">
            <a:avLst/>
          </a:prstGeom>
          <a:noFill/>
        </p:spPr>
        <p:txBody>
          <a:bodyPr wrap="square" lIns="0" tIns="0" rIns="0" bIns="0">
            <a:spAutoFit/>
          </a:bodyPr>
          <a:lstStyle/>
          <a:p>
            <a:pPr algn="ctr"/>
            <a:r>
              <a:rPr lang="en-US" sz="2000"/>
              <a:t>Gain Control Over Site Permissions and Overshared Content</a:t>
            </a:r>
          </a:p>
        </p:txBody>
      </p:sp>
      <p:sp>
        <p:nvSpPr>
          <p:cNvPr id="21" name="TextBox 20">
            <a:extLst>
              <a:ext uri="{FF2B5EF4-FFF2-40B4-BE49-F238E27FC236}">
                <a16:creationId xmlns:a16="http://schemas.microsoft.com/office/drawing/2014/main" id="{4AC870DF-B1A3-B562-7A06-3047A1B40261}"/>
              </a:ext>
            </a:extLst>
          </p:cNvPr>
          <p:cNvSpPr txBox="1">
            <a:spLocks/>
          </p:cNvSpPr>
          <p:nvPr/>
        </p:nvSpPr>
        <p:spPr>
          <a:xfrm>
            <a:off x="714218" y="1687830"/>
            <a:ext cx="4810282" cy="2328843"/>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What does it do?</a:t>
            </a:r>
          </a:p>
          <a:p>
            <a:pPr marL="228600" lvl="0" indent="-228600">
              <a:spcAft>
                <a:spcPts val="400"/>
              </a:spcAft>
              <a:buFont typeface="Arial" panose="020B0604020202020204" pitchFamily="34" charset="0"/>
              <a:buChar char="•"/>
              <a:defRPr/>
            </a:pPr>
            <a:r>
              <a:rPr kumimoji="0" lang="en-US" sz="1400" b="0" i="0" u="none" kern="1200" cap="none" spc="0" normalizeH="0" baseline="0" noProof="0">
                <a:ln>
                  <a:noFill/>
                </a:ln>
                <a:effectLst/>
                <a:uLnTx/>
                <a:uFillTx/>
                <a:ea typeface="+mn-ea"/>
                <a:cs typeface="+mn-cs"/>
              </a:rPr>
              <a:t>Comprehensive permission report for entire tenant (SharePoint sites and </a:t>
            </a:r>
            <a:r>
              <a:rPr kumimoji="0" lang="en-US" sz="1400" b="0" i="0" u="none" kern="1200" cap="none" spc="0" normalizeH="0" baseline="0" noProof="0" err="1">
                <a:ln>
                  <a:noFill/>
                </a:ln>
                <a:effectLst/>
                <a:uLnTx/>
                <a:uFillTx/>
                <a:ea typeface="+mn-ea"/>
                <a:cs typeface="+mn-cs"/>
              </a:rPr>
              <a:t>OneDrives</a:t>
            </a:r>
            <a:r>
              <a:rPr kumimoji="0" lang="en-US" sz="1400" b="0" i="0" u="none" kern="1200" cap="none" spc="0" normalizeH="0" baseline="0" noProof="0">
                <a:ln>
                  <a:noFill/>
                </a:ln>
                <a:effectLst/>
                <a:uLnTx/>
                <a:uFillTx/>
                <a:ea typeface="+mn-ea"/>
                <a:cs typeface="+mn-cs"/>
              </a:rPr>
              <a:t>) – supports ~1M sites</a:t>
            </a:r>
            <a:endParaRPr kumimoji="0" lang="en-US" sz="1400" b="0" i="0" u="none" strike="sngStrike" kern="1200" cap="none" spc="0" normalizeH="0" baseline="0" noProof="0">
              <a:ln>
                <a:noFill/>
              </a:ln>
              <a:effectLst/>
              <a:uLnTx/>
              <a:uFillTx/>
              <a:ea typeface="+mn-ea"/>
              <a:cs typeface="+mn-cs"/>
            </a:endParaRP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Detect root causes of oversharing (broken inheritance, sharing links, EEEUs, site privacy and more)</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Focus on critical permissions by user count and </a:t>
            </a:r>
            <a:br>
              <a:rPr kumimoji="0" lang="en-US" sz="1400" b="0" i="0" u="none" strike="noStrike" kern="1200" cap="none" spc="0" normalizeH="0" baseline="0" noProof="0">
                <a:ln>
                  <a:noFill/>
                </a:ln>
                <a:effectLst/>
                <a:uLnTx/>
                <a:uFillTx/>
                <a:ea typeface="+mn-ea"/>
                <a:cs typeface="+mn-cs"/>
              </a:rPr>
            </a:br>
            <a:r>
              <a:rPr kumimoji="0" lang="en-US" sz="1400" b="0" i="0" u="none" strike="noStrike" kern="1200" cap="none" spc="0" normalizeH="0" baseline="0" noProof="0">
                <a:ln>
                  <a:noFill/>
                </a:ln>
                <a:effectLst/>
                <a:uLnTx/>
                <a:uFillTx/>
                <a:ea typeface="+mn-ea"/>
                <a:cs typeface="+mn-cs"/>
              </a:rPr>
              <a:t>large groups</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Filter with sensitivity, privacy, external sharing</a:t>
            </a:r>
          </a:p>
          <a:p>
            <a:pPr marL="220663" marR="0" lvl="0" indent="-152400" algn="l" defTabSz="914367" rtl="0" eaLnBrk="1" fontAlgn="auto" latinLnBrk="0" hangingPunct="1">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ea typeface="+mn-ea"/>
                <a:cs typeface="+mn-cs"/>
              </a:rPr>
              <a:t>Downloadable report, with insights from AI analytics</a:t>
            </a:r>
            <a:endParaRPr lang="en-US" sz="1400"/>
          </a:p>
        </p:txBody>
      </p:sp>
      <p:sp>
        <p:nvSpPr>
          <p:cNvPr id="4" name="TextBox 3">
            <a:extLst>
              <a:ext uri="{FF2B5EF4-FFF2-40B4-BE49-F238E27FC236}">
                <a16:creationId xmlns:a16="http://schemas.microsoft.com/office/drawing/2014/main" id="{E4978DC7-C7F0-F92B-56EE-16E5BAB8FB7E}"/>
              </a:ext>
            </a:extLst>
          </p:cNvPr>
          <p:cNvSpPr txBox="1">
            <a:spLocks/>
          </p:cNvSpPr>
          <p:nvPr/>
        </p:nvSpPr>
        <p:spPr>
          <a:xfrm>
            <a:off x="714217" y="4206345"/>
            <a:ext cx="4810282" cy="1020792"/>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Actions:</a:t>
            </a:r>
          </a:p>
          <a:p>
            <a:pPr marL="220663" indent="-152400">
              <a:spcAft>
                <a:spcPts val="600"/>
              </a:spcAft>
              <a:buFont typeface="Arial" panose="020B0604020202020204" pitchFamily="34" charset="0"/>
              <a:buChar char="•"/>
              <a:defRPr/>
            </a:pPr>
            <a:r>
              <a:rPr lang="en-US" sz="1400">
                <a:solidFill>
                  <a:schemeClr val="tx1"/>
                </a:solidFill>
                <a:latin typeface="+mn-lt"/>
              </a:rPr>
              <a:t>Site Access Review for site owners with file level details</a:t>
            </a:r>
          </a:p>
          <a:p>
            <a:pPr marL="220663" indent="-152400">
              <a:spcAft>
                <a:spcPts val="600"/>
              </a:spcAft>
              <a:buFont typeface="Arial" panose="020B0604020202020204" pitchFamily="34" charset="0"/>
              <a:buChar char="•"/>
              <a:defRPr/>
            </a:pPr>
            <a:r>
              <a:rPr lang="en-US" sz="1400">
                <a:solidFill>
                  <a:schemeClr val="tx1"/>
                </a:solidFill>
                <a:latin typeface="+mn-lt"/>
              </a:rPr>
              <a:t>Easily discover files exposed via EEEU, large groups, sharing links and rectify permissions accordingly</a:t>
            </a:r>
          </a:p>
        </p:txBody>
      </p:sp>
      <p:sp>
        <p:nvSpPr>
          <p:cNvPr id="18" name="Rounded Rectangle 11">
            <a:extLst>
              <a:ext uri="{FF2B5EF4-FFF2-40B4-BE49-F238E27FC236}">
                <a16:creationId xmlns:a16="http://schemas.microsoft.com/office/drawing/2014/main" id="{4089BF4C-3B08-F074-5362-8802FE9AD722}"/>
              </a:ext>
              <a:ext uri="{C183D7F6-B498-43B3-948B-1728B52AA6E4}">
                <adec:decorative xmlns:adec="http://schemas.microsoft.com/office/drawing/2017/decorative" val="0"/>
              </a:ext>
            </a:extLst>
          </p:cNvPr>
          <p:cNvSpPr/>
          <p:nvPr/>
        </p:nvSpPr>
        <p:spPr bwMode="auto">
          <a:xfrm>
            <a:off x="584201" y="5788418"/>
            <a:ext cx="4940298" cy="302254"/>
          </a:xfrm>
          <a:prstGeom prst="roundRect">
            <a:avLst>
              <a:gd name="adj" fmla="val 50000"/>
            </a:avLst>
          </a:prstGeom>
          <a:solidFill>
            <a:srgbClr val="00B050"/>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accent1">
                    <a:lumMod val="50000"/>
                  </a:schemeClr>
                </a:solidFill>
                <a:effectLst/>
                <a:uLnTx/>
                <a:uFillTx/>
                <a:latin typeface="+mj-lt"/>
                <a:ea typeface="+mn-ea"/>
                <a:cs typeface="Segoe UI"/>
              </a:rPr>
              <a:t>PowerShell Generally available</a:t>
            </a:r>
          </a:p>
        </p:txBody>
      </p:sp>
      <p:pic>
        <p:nvPicPr>
          <p:cNvPr id="1029" name="Picture 1028" descr="A screen capture of a download detailed report &quot;Snapshot till March&quot;">
            <a:extLst>
              <a:ext uri="{FF2B5EF4-FFF2-40B4-BE49-F238E27FC236}">
                <a16:creationId xmlns:a16="http://schemas.microsoft.com/office/drawing/2014/main" id="{BA90919E-B5BE-39DE-6A88-AC43FB42760C}"/>
              </a:ext>
            </a:extLst>
          </p:cNvPr>
          <p:cNvPicPr>
            <a:picLocks noChangeAspect="1"/>
          </p:cNvPicPr>
          <p:nvPr/>
        </p:nvPicPr>
        <p:blipFill rotWithShape="1">
          <a:blip r:embed="rId3"/>
          <a:srcRect l="-7179" r="-7179"/>
          <a:stretch/>
        </p:blipFill>
        <p:spPr>
          <a:xfrm>
            <a:off x="7100115" y="1448887"/>
            <a:ext cx="4413069" cy="3401900"/>
          </a:xfrm>
          <a:prstGeom prst="roundRect">
            <a:avLst>
              <a:gd name="adj" fmla="val 3200"/>
            </a:avLst>
          </a:prstGeom>
          <a:solidFill>
            <a:schemeClr val="bg1"/>
          </a:solidFill>
          <a:ln w="12700" cap="rnd">
            <a:noFill/>
            <a:headEnd type="none" w="med" len="med"/>
            <a:tailEnd type="none" w="med" len="med"/>
          </a:ln>
          <a:effectLst>
            <a:outerShdw blurRad="63500" algn="ctr" rotWithShape="0">
              <a:prstClr val="black">
                <a:alpha val="17000"/>
              </a:prstClr>
            </a:outerShdw>
          </a:effectLst>
        </p:spPr>
      </p:pic>
      <p:pic>
        <p:nvPicPr>
          <p:cNvPr id="1032" name="Picture 1031" descr="A screen capture of Contoso Finance dashboard with a text stating &quot;Broken inheritance, sharing links, EEEU domain group&quot;">
            <a:extLst>
              <a:ext uri="{FF2B5EF4-FFF2-40B4-BE49-F238E27FC236}">
                <a16:creationId xmlns:a16="http://schemas.microsoft.com/office/drawing/2014/main" id="{CB33276A-17D0-2353-8653-C882FE67D5BB}"/>
              </a:ext>
            </a:extLst>
          </p:cNvPr>
          <p:cNvPicPr>
            <a:picLocks noChangeAspect="1"/>
          </p:cNvPicPr>
          <p:nvPr/>
        </p:nvPicPr>
        <p:blipFill rotWithShape="1">
          <a:blip r:embed="rId4"/>
          <a:srcRect t="-9665" b="-9665"/>
          <a:stretch/>
        </p:blipFill>
        <p:spPr>
          <a:xfrm>
            <a:off x="5752011" y="2304858"/>
            <a:ext cx="5170406" cy="3518544"/>
          </a:xfrm>
          <a:prstGeom prst="roundRect">
            <a:avLst>
              <a:gd name="adj" fmla="val 3200"/>
            </a:avLst>
          </a:prstGeom>
          <a:solidFill>
            <a:schemeClr val="bg1"/>
          </a:solidFill>
          <a:ln w="12700" cap="rnd">
            <a:noFill/>
            <a:headEnd type="none" w="med" len="med"/>
            <a:tailEnd type="none" w="med" len="med"/>
          </a:ln>
          <a:effectLst>
            <a:outerShdw blurRad="63500" algn="ctr" rotWithShape="0">
              <a:prstClr val="black">
                <a:alpha val="17000"/>
              </a:prstClr>
            </a:outerShdw>
          </a:effectLst>
        </p:spPr>
      </p:pic>
      <p:sp>
        <p:nvSpPr>
          <p:cNvPr id="3" name="Rectangle 2">
            <a:extLst>
              <a:ext uri="{FF2B5EF4-FFF2-40B4-BE49-F238E27FC236}">
                <a16:creationId xmlns:a16="http://schemas.microsoft.com/office/drawing/2014/main" id="{40200878-0FFE-CFAB-8F1C-E4DA30DF84A7}"/>
              </a:ext>
              <a:ext uri="{C183D7F6-B498-43B3-948B-1728B52AA6E4}">
                <adec:decorative xmlns:adec="http://schemas.microsoft.com/office/drawing/2017/decorative" val="1"/>
              </a:ext>
            </a:extLst>
          </p:cNvPr>
          <p:cNvSpPr/>
          <p:nvPr/>
        </p:nvSpPr>
        <p:spPr bwMode="auto">
          <a:xfrm>
            <a:off x="5881731" y="4667185"/>
            <a:ext cx="2138319" cy="4507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Broken inheritance, Sharing links, EEEU domain group</a:t>
            </a:r>
          </a:p>
        </p:txBody>
      </p:sp>
      <p:sp>
        <p:nvSpPr>
          <p:cNvPr id="5" name="Rounded Rectangle 11">
            <a:extLst>
              <a:ext uri="{FF2B5EF4-FFF2-40B4-BE49-F238E27FC236}">
                <a16:creationId xmlns:a16="http://schemas.microsoft.com/office/drawing/2014/main" id="{D5E233B9-3263-95B9-B4FA-E3F691EE2423}"/>
              </a:ext>
              <a:ext uri="{C183D7F6-B498-43B3-948B-1728B52AA6E4}">
                <adec:decorative xmlns:adec="http://schemas.microsoft.com/office/drawing/2017/decorative" val="0"/>
              </a:ext>
            </a:extLst>
          </p:cNvPr>
          <p:cNvSpPr/>
          <p:nvPr/>
        </p:nvSpPr>
        <p:spPr bwMode="auto">
          <a:xfrm>
            <a:off x="587088" y="6136392"/>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UX Coming to Private Preview </a:t>
            </a:r>
            <a:r>
              <a:rPr lang="en-US" sz="1400" err="1">
                <a:solidFill>
                  <a:schemeClr val="bg2">
                    <a:lumMod val="25000"/>
                  </a:schemeClr>
                </a:solidFill>
                <a:latin typeface="+mj-lt"/>
                <a:cs typeface="Segoe UI"/>
              </a:rPr>
              <a:t>i</a:t>
            </a: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n CYH10</a:t>
            </a:r>
          </a:p>
        </p:txBody>
      </p:sp>
    </p:spTree>
    <p:extLst>
      <p:ext uri="{BB962C8B-B14F-4D97-AF65-F5344CB8AC3E}">
        <p14:creationId xmlns:p14="http://schemas.microsoft.com/office/powerpoint/2010/main" val="1391270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B7ED-6652-D9A4-ED56-EBF55740766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0F6A73B-DBC7-2643-FE73-7EB53F1E44A5}"/>
              </a:ext>
            </a:extLst>
          </p:cNvPr>
          <p:cNvPicPr>
            <a:picLocks noChangeAspect="1"/>
          </p:cNvPicPr>
          <p:nvPr/>
        </p:nvPicPr>
        <p:blipFill>
          <a:blip r:embed="rId2"/>
          <a:srcRect l="384" t="887" r="-1" b="1"/>
          <a:stretch/>
        </p:blipFill>
        <p:spPr>
          <a:xfrm>
            <a:off x="0" y="0"/>
            <a:ext cx="12246770" cy="6858000"/>
          </a:xfrm>
          <a:prstGeom prst="rect">
            <a:avLst/>
          </a:prstGeom>
        </p:spPr>
      </p:pic>
      <p:sp>
        <p:nvSpPr>
          <p:cNvPr id="6" name="Rectangle: Rounded Corners 5">
            <a:extLst>
              <a:ext uri="{FF2B5EF4-FFF2-40B4-BE49-F238E27FC236}">
                <a16:creationId xmlns:a16="http://schemas.microsoft.com/office/drawing/2014/main" id="{CE93646F-8E86-7760-397A-079AE7AE6180}"/>
              </a:ext>
              <a:ext uri="{C183D7F6-B498-43B3-948B-1728B52AA6E4}">
                <adec:decorative xmlns:adec="http://schemas.microsoft.com/office/drawing/2017/decorative" val="1"/>
              </a:ext>
            </a:extLst>
          </p:cNvPr>
          <p:cNvSpPr/>
          <p:nvPr/>
        </p:nvSpPr>
        <p:spPr bwMode="auto">
          <a:xfrm>
            <a:off x="3876292" y="3218792"/>
            <a:ext cx="3240697" cy="1230572"/>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12" name="Picture 11">
            <a:extLst>
              <a:ext uri="{FF2B5EF4-FFF2-40B4-BE49-F238E27FC236}">
                <a16:creationId xmlns:a16="http://schemas.microsoft.com/office/drawing/2014/main" id="{0377E639-7308-0DC2-F8E7-0B9569451F65}"/>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2651066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00687-61A8-F725-BDEF-CCBFB8D837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2E476E2-BDF0-CCF0-A457-A455C6AA47F8}"/>
              </a:ext>
            </a:extLst>
          </p:cNvPr>
          <p:cNvPicPr>
            <a:picLocks noChangeAspect="1"/>
          </p:cNvPicPr>
          <p:nvPr/>
        </p:nvPicPr>
        <p:blipFill>
          <a:blip r:embed="rId2"/>
          <a:stretch>
            <a:fillRect/>
          </a:stretch>
        </p:blipFill>
        <p:spPr>
          <a:xfrm>
            <a:off x="0" y="0"/>
            <a:ext cx="12174625" cy="6858000"/>
          </a:xfrm>
          <a:prstGeom prst="rect">
            <a:avLst/>
          </a:prstGeom>
        </p:spPr>
      </p:pic>
      <p:sp>
        <p:nvSpPr>
          <p:cNvPr id="6" name="Rectangle: Rounded Corners 5">
            <a:extLst>
              <a:ext uri="{FF2B5EF4-FFF2-40B4-BE49-F238E27FC236}">
                <a16:creationId xmlns:a16="http://schemas.microsoft.com/office/drawing/2014/main" id="{912C99BE-B89F-87BB-DCF0-3A26A23C89B9}"/>
              </a:ext>
              <a:ext uri="{C183D7F6-B498-43B3-948B-1728B52AA6E4}">
                <adec:decorative xmlns:adec="http://schemas.microsoft.com/office/drawing/2017/decorative" val="1"/>
              </a:ext>
            </a:extLst>
          </p:cNvPr>
          <p:cNvSpPr/>
          <p:nvPr/>
        </p:nvSpPr>
        <p:spPr bwMode="auto">
          <a:xfrm>
            <a:off x="8565980" y="3372273"/>
            <a:ext cx="1336972" cy="376768"/>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EC7CD9DD-2687-628E-9F4C-2BD57BC1DE89}"/>
              </a:ext>
              <a:ext uri="{C183D7F6-B498-43B3-948B-1728B52AA6E4}">
                <adec:decorative xmlns:adec="http://schemas.microsoft.com/office/drawing/2017/decorative" val="1"/>
              </a:ext>
            </a:extLst>
          </p:cNvPr>
          <p:cNvSpPr/>
          <p:nvPr/>
        </p:nvSpPr>
        <p:spPr>
          <a:xfrm>
            <a:off x="7306056" y="2971800"/>
            <a:ext cx="777240" cy="576072"/>
          </a:xfrm>
          <a:prstGeom prst="rect">
            <a:avLst/>
          </a:prstGeom>
          <a:solidFill>
            <a:srgbClr val="9B99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BED7E1-E26B-979F-34E0-C806A78EBB70}"/>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2143486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6AB2-3E60-34FE-D23C-D9D579FCD41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B85974-4832-5DE2-9271-E872482A0EE3}"/>
              </a:ext>
            </a:extLst>
          </p:cNvPr>
          <p:cNvPicPr>
            <a:picLocks noChangeAspect="1"/>
          </p:cNvPicPr>
          <p:nvPr/>
        </p:nvPicPr>
        <p:blipFill>
          <a:blip r:embed="rId2"/>
          <a:stretch>
            <a:fillRect/>
          </a:stretch>
        </p:blipFill>
        <p:spPr>
          <a:xfrm>
            <a:off x="0" y="3294"/>
            <a:ext cx="12192000" cy="6851412"/>
          </a:xfrm>
          <a:prstGeom prst="rect">
            <a:avLst/>
          </a:prstGeom>
        </p:spPr>
      </p:pic>
      <p:sp>
        <p:nvSpPr>
          <p:cNvPr id="6" name="Rectangle: Rounded Corners 5">
            <a:extLst>
              <a:ext uri="{FF2B5EF4-FFF2-40B4-BE49-F238E27FC236}">
                <a16:creationId xmlns:a16="http://schemas.microsoft.com/office/drawing/2014/main" id="{A7BDCED1-5D4B-8D9B-4B5C-888D82B1F879}"/>
              </a:ext>
              <a:ext uri="{C183D7F6-B498-43B3-948B-1728B52AA6E4}">
                <adec:decorative xmlns:adec="http://schemas.microsoft.com/office/drawing/2017/decorative" val="1"/>
              </a:ext>
            </a:extLst>
          </p:cNvPr>
          <p:cNvSpPr/>
          <p:nvPr/>
        </p:nvSpPr>
        <p:spPr bwMode="auto">
          <a:xfrm>
            <a:off x="8543119" y="1125831"/>
            <a:ext cx="3574374" cy="1989901"/>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8FA82869-9211-F279-58E2-41A9F068F1BC}"/>
              </a:ext>
              <a:ext uri="{C183D7F6-B498-43B3-948B-1728B52AA6E4}">
                <adec:decorative xmlns:adec="http://schemas.microsoft.com/office/drawing/2017/decorative" val="1"/>
              </a:ext>
            </a:extLst>
          </p:cNvPr>
          <p:cNvSpPr/>
          <p:nvPr/>
        </p:nvSpPr>
        <p:spPr>
          <a:xfrm>
            <a:off x="8993124" y="5568696"/>
            <a:ext cx="777240" cy="576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B40E319-5E8E-A9C9-70AE-CE54EFA01230}"/>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153404860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2A2B-850A-2D3C-D3FB-42F54109DB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E00E70-C090-215C-4BEF-62F08B17D64B}"/>
              </a:ext>
            </a:extLst>
          </p:cNvPr>
          <p:cNvPicPr>
            <a:picLocks noChangeAspect="1"/>
          </p:cNvPicPr>
          <p:nvPr/>
        </p:nvPicPr>
        <p:blipFill>
          <a:blip r:embed="rId2"/>
          <a:stretch>
            <a:fillRect/>
          </a:stretch>
        </p:blipFill>
        <p:spPr>
          <a:xfrm>
            <a:off x="0" y="9995"/>
            <a:ext cx="12192000" cy="6838010"/>
          </a:xfrm>
          <a:prstGeom prst="rect">
            <a:avLst/>
          </a:prstGeom>
        </p:spPr>
      </p:pic>
      <p:sp>
        <p:nvSpPr>
          <p:cNvPr id="6" name="Rectangle: Rounded Corners 5">
            <a:extLst>
              <a:ext uri="{FF2B5EF4-FFF2-40B4-BE49-F238E27FC236}">
                <a16:creationId xmlns:a16="http://schemas.microsoft.com/office/drawing/2014/main" id="{BACDD45B-AE4F-E143-F3BE-ABD4BB5E36AD}"/>
              </a:ext>
              <a:ext uri="{C183D7F6-B498-43B3-948B-1728B52AA6E4}">
                <adec:decorative xmlns:adec="http://schemas.microsoft.com/office/drawing/2017/decorative" val="1"/>
              </a:ext>
            </a:extLst>
          </p:cNvPr>
          <p:cNvSpPr/>
          <p:nvPr/>
        </p:nvSpPr>
        <p:spPr bwMode="auto">
          <a:xfrm>
            <a:off x="564132" y="2275840"/>
            <a:ext cx="6866215" cy="298027"/>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274B333B-5900-4654-DDA1-23DB8FAAE4D2}"/>
              </a:ext>
              <a:ext uri="{C183D7F6-B498-43B3-948B-1728B52AA6E4}">
                <adec:decorative xmlns:adec="http://schemas.microsoft.com/office/drawing/2017/decorative" val="1"/>
              </a:ext>
            </a:extLst>
          </p:cNvPr>
          <p:cNvSpPr/>
          <p:nvPr/>
        </p:nvSpPr>
        <p:spPr>
          <a:xfrm>
            <a:off x="4046220" y="1699768"/>
            <a:ext cx="777240" cy="298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4F0809-70EB-1BF7-881A-4CDEC36FDC43}"/>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35131654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C50B7-7DF8-1F77-64B2-D5846A40C8B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A974927-AA20-7515-2F21-F811734DC37D}"/>
              </a:ext>
            </a:extLst>
          </p:cNvPr>
          <p:cNvGrpSpPr/>
          <p:nvPr/>
        </p:nvGrpSpPr>
        <p:grpSpPr>
          <a:xfrm>
            <a:off x="0" y="9995"/>
            <a:ext cx="12192000" cy="6838010"/>
            <a:chOff x="0" y="9995"/>
            <a:chExt cx="12192000" cy="6838010"/>
          </a:xfrm>
        </p:grpSpPr>
        <p:pic>
          <p:nvPicPr>
            <p:cNvPr id="5" name="Picture 4">
              <a:extLst>
                <a:ext uri="{FF2B5EF4-FFF2-40B4-BE49-F238E27FC236}">
                  <a16:creationId xmlns:a16="http://schemas.microsoft.com/office/drawing/2014/main" id="{22075FC9-D13E-9A85-DD15-B78B98465A6D}"/>
                </a:ext>
              </a:extLst>
            </p:cNvPr>
            <p:cNvPicPr>
              <a:picLocks noChangeAspect="1"/>
            </p:cNvPicPr>
            <p:nvPr/>
          </p:nvPicPr>
          <p:blipFill>
            <a:blip r:embed="rId2"/>
            <a:stretch>
              <a:fillRect/>
            </a:stretch>
          </p:blipFill>
          <p:spPr>
            <a:xfrm>
              <a:off x="0" y="9995"/>
              <a:ext cx="12192000" cy="6838010"/>
            </a:xfrm>
            <a:prstGeom prst="rect">
              <a:avLst/>
            </a:prstGeom>
          </p:spPr>
        </p:pic>
        <p:pic>
          <p:nvPicPr>
            <p:cNvPr id="9" name="Picture 8">
              <a:extLst>
                <a:ext uri="{FF2B5EF4-FFF2-40B4-BE49-F238E27FC236}">
                  <a16:creationId xmlns:a16="http://schemas.microsoft.com/office/drawing/2014/main" id="{C76916F6-F2BC-97F7-C9AC-2F5623BC2957}"/>
                </a:ext>
              </a:extLst>
            </p:cNvPr>
            <p:cNvPicPr>
              <a:picLocks noChangeAspect="1"/>
            </p:cNvPicPr>
            <p:nvPr/>
          </p:nvPicPr>
          <p:blipFill>
            <a:blip r:embed="rId3"/>
            <a:srcRect l="59635" t="43203" r="38490" b="52936"/>
            <a:stretch>
              <a:fillRect/>
            </a:stretch>
          </p:blipFill>
          <p:spPr>
            <a:xfrm>
              <a:off x="8261350" y="2962656"/>
              <a:ext cx="228600" cy="263144"/>
            </a:xfrm>
            <a:prstGeom prst="rect">
              <a:avLst/>
            </a:prstGeom>
          </p:spPr>
        </p:pic>
      </p:grpSp>
      <p:sp>
        <p:nvSpPr>
          <p:cNvPr id="6" name="Rectangle: Rounded Corners 5">
            <a:extLst>
              <a:ext uri="{FF2B5EF4-FFF2-40B4-BE49-F238E27FC236}">
                <a16:creationId xmlns:a16="http://schemas.microsoft.com/office/drawing/2014/main" id="{EBD2DEC7-0BDA-EE46-199B-B5D7693CB76C}"/>
              </a:ext>
              <a:ext uri="{C183D7F6-B498-43B3-948B-1728B52AA6E4}">
                <adec:decorative xmlns:adec="http://schemas.microsoft.com/office/drawing/2017/decorative" val="1"/>
              </a:ext>
            </a:extLst>
          </p:cNvPr>
          <p:cNvSpPr/>
          <p:nvPr/>
        </p:nvSpPr>
        <p:spPr bwMode="auto">
          <a:xfrm>
            <a:off x="6622796" y="2953175"/>
            <a:ext cx="2419604" cy="385910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id="{B5F8B504-AC9E-6570-EACC-754A0FA76FD1}"/>
              </a:ext>
              <a:ext uri="{C183D7F6-B498-43B3-948B-1728B52AA6E4}">
                <adec:decorative xmlns:adec="http://schemas.microsoft.com/office/drawing/2017/decorative" val="1"/>
              </a:ext>
            </a:extLst>
          </p:cNvPr>
          <p:cNvSpPr/>
          <p:nvPr/>
        </p:nvSpPr>
        <p:spPr>
          <a:xfrm>
            <a:off x="6487668" y="2586736"/>
            <a:ext cx="777240" cy="298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D24FA1-00FE-0DBE-13A6-A4B43585DC35}"/>
              </a:ext>
            </a:extLst>
          </p:cNvPr>
          <p:cNvPicPr>
            <a:picLocks noChangeAspect="1"/>
          </p:cNvPicPr>
          <p:nvPr/>
        </p:nvPicPr>
        <p:blipFill>
          <a:blip r:embed="rId4"/>
          <a:srcRect t="7378" b="88088"/>
          <a:stretch/>
        </p:blipFill>
        <p:spPr>
          <a:xfrm>
            <a:off x="0" y="0"/>
            <a:ext cx="12187410" cy="310896"/>
          </a:xfrm>
          <a:prstGeom prst="rect">
            <a:avLst/>
          </a:prstGeom>
        </p:spPr>
      </p:pic>
    </p:spTree>
    <p:extLst>
      <p:ext uri="{BB962C8B-B14F-4D97-AF65-F5344CB8AC3E}">
        <p14:creationId xmlns:p14="http://schemas.microsoft.com/office/powerpoint/2010/main" val="29076663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7937-1676-2FB2-2CCF-9306C8C2186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AB0AE0F9-588C-7273-C987-832FD2814C02}"/>
              </a:ext>
            </a:extLst>
          </p:cNvPr>
          <p:cNvGrpSpPr/>
          <p:nvPr/>
        </p:nvGrpSpPr>
        <p:grpSpPr>
          <a:xfrm>
            <a:off x="0" y="20158"/>
            <a:ext cx="12192000" cy="6817684"/>
            <a:chOff x="0" y="20158"/>
            <a:chExt cx="12192000" cy="6817684"/>
          </a:xfrm>
        </p:grpSpPr>
        <p:pic>
          <p:nvPicPr>
            <p:cNvPr id="4" name="Picture 3">
              <a:extLst>
                <a:ext uri="{FF2B5EF4-FFF2-40B4-BE49-F238E27FC236}">
                  <a16:creationId xmlns:a16="http://schemas.microsoft.com/office/drawing/2014/main" id="{4C646397-E45E-4145-1CA4-D32B16626FDB}"/>
                </a:ext>
              </a:extLst>
            </p:cNvPr>
            <p:cNvPicPr>
              <a:picLocks noChangeAspect="1"/>
            </p:cNvPicPr>
            <p:nvPr/>
          </p:nvPicPr>
          <p:blipFill>
            <a:blip r:embed="rId2"/>
            <a:stretch>
              <a:fillRect/>
            </a:stretch>
          </p:blipFill>
          <p:spPr>
            <a:xfrm>
              <a:off x="0" y="20158"/>
              <a:ext cx="12192000" cy="6817684"/>
            </a:xfrm>
            <a:prstGeom prst="rect">
              <a:avLst/>
            </a:prstGeom>
          </p:spPr>
        </p:pic>
        <p:pic>
          <p:nvPicPr>
            <p:cNvPr id="2" name="Picture 1">
              <a:extLst>
                <a:ext uri="{FF2B5EF4-FFF2-40B4-BE49-F238E27FC236}">
                  <a16:creationId xmlns:a16="http://schemas.microsoft.com/office/drawing/2014/main" id="{40F689AB-4679-B2E4-C8AC-2BF5777DD06C}"/>
                </a:ext>
              </a:extLst>
            </p:cNvPr>
            <p:cNvPicPr>
              <a:picLocks noChangeAspect="1"/>
            </p:cNvPicPr>
            <p:nvPr/>
          </p:nvPicPr>
          <p:blipFill>
            <a:blip r:embed="rId2"/>
            <a:srcRect l="59635" t="43203" r="38490" b="52936"/>
            <a:stretch>
              <a:fillRect/>
            </a:stretch>
          </p:blipFill>
          <p:spPr>
            <a:xfrm>
              <a:off x="8261350" y="2962656"/>
              <a:ext cx="228600" cy="263144"/>
            </a:xfrm>
            <a:prstGeom prst="rect">
              <a:avLst/>
            </a:prstGeom>
          </p:spPr>
        </p:pic>
      </p:grpSp>
      <p:sp>
        <p:nvSpPr>
          <p:cNvPr id="6" name="Rectangle: Rounded Corners 5">
            <a:extLst>
              <a:ext uri="{FF2B5EF4-FFF2-40B4-BE49-F238E27FC236}">
                <a16:creationId xmlns:a16="http://schemas.microsoft.com/office/drawing/2014/main" id="{9305C857-38F5-C2A0-FB1C-58CE6F7710BD}"/>
              </a:ext>
              <a:ext uri="{C183D7F6-B498-43B3-948B-1728B52AA6E4}">
                <adec:decorative xmlns:adec="http://schemas.microsoft.com/office/drawing/2017/decorative" val="1"/>
              </a:ext>
            </a:extLst>
          </p:cNvPr>
          <p:cNvSpPr/>
          <p:nvPr/>
        </p:nvSpPr>
        <p:spPr bwMode="auto">
          <a:xfrm>
            <a:off x="600032" y="3520102"/>
            <a:ext cx="11319172" cy="54440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21DA9C2D-C14A-3635-904E-3DFC71BB5A3D}"/>
              </a:ext>
              <a:ext uri="{C183D7F6-B498-43B3-948B-1728B52AA6E4}">
                <adec:decorative xmlns:adec="http://schemas.microsoft.com/office/drawing/2017/decorative" val="1"/>
              </a:ext>
            </a:extLst>
          </p:cNvPr>
          <p:cNvSpPr/>
          <p:nvPr/>
        </p:nvSpPr>
        <p:spPr>
          <a:xfrm>
            <a:off x="6896354" y="3804306"/>
            <a:ext cx="355346" cy="197782"/>
          </a:xfrm>
          <a:prstGeom prst="rect">
            <a:avLst/>
          </a:prstGeom>
          <a:solidFill>
            <a:srgbClr val="E5E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CDBACCE-52A1-1F76-3131-2C68B38B4FDA}"/>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212173557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16F94-A419-C538-86F6-A7C53AA2C7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651F78-F490-21C7-5328-0335AE2B53A7}"/>
              </a:ext>
            </a:extLst>
          </p:cNvPr>
          <p:cNvPicPr>
            <a:picLocks noChangeAspect="1"/>
          </p:cNvPicPr>
          <p:nvPr/>
        </p:nvPicPr>
        <p:blipFill>
          <a:blip r:embed="rId2"/>
          <a:stretch>
            <a:fillRect/>
          </a:stretch>
        </p:blipFill>
        <p:spPr>
          <a:xfrm>
            <a:off x="1419" y="0"/>
            <a:ext cx="12189161" cy="6858000"/>
          </a:xfrm>
          <a:prstGeom prst="rect">
            <a:avLst/>
          </a:prstGeom>
        </p:spPr>
      </p:pic>
      <p:sp>
        <p:nvSpPr>
          <p:cNvPr id="7" name="Rectangle 6">
            <a:extLst>
              <a:ext uri="{FF2B5EF4-FFF2-40B4-BE49-F238E27FC236}">
                <a16:creationId xmlns:a16="http://schemas.microsoft.com/office/drawing/2014/main" id="{482013B1-8D68-50DC-6580-561692848E6B}"/>
              </a:ext>
              <a:ext uri="{C183D7F6-B498-43B3-948B-1728B52AA6E4}">
                <adec:decorative xmlns:adec="http://schemas.microsoft.com/office/drawing/2017/decorative" val="1"/>
              </a:ext>
            </a:extLst>
          </p:cNvPr>
          <p:cNvSpPr/>
          <p:nvPr/>
        </p:nvSpPr>
        <p:spPr>
          <a:xfrm>
            <a:off x="9424670" y="1970934"/>
            <a:ext cx="400558" cy="342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DEAAB59-0383-F2C2-A334-8267B3035C2E}"/>
              </a:ext>
              <a:ext uri="{C183D7F6-B498-43B3-948B-1728B52AA6E4}">
                <adec:decorative xmlns:adec="http://schemas.microsoft.com/office/drawing/2017/decorative" val="1"/>
              </a:ext>
            </a:extLst>
          </p:cNvPr>
          <p:cNvSpPr/>
          <p:nvPr/>
        </p:nvSpPr>
        <p:spPr bwMode="auto">
          <a:xfrm>
            <a:off x="549740" y="2313432"/>
            <a:ext cx="1306492" cy="28397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0F053A4D-B0F6-78D7-0E5D-367F31F79374}"/>
              </a:ext>
              <a:ext uri="{C183D7F6-B498-43B3-948B-1728B52AA6E4}">
                <adec:decorative xmlns:adec="http://schemas.microsoft.com/office/drawing/2017/decorative" val="1"/>
              </a:ext>
            </a:extLst>
          </p:cNvPr>
          <p:cNvSpPr/>
          <p:nvPr/>
        </p:nvSpPr>
        <p:spPr bwMode="auto">
          <a:xfrm>
            <a:off x="8518736" y="609600"/>
            <a:ext cx="3610780" cy="109118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745AB786-88D9-DB46-AA03-1948EC34141B}"/>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33708873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01B2-127D-5172-1231-C8873B705C6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73FAAFE-C4F8-0F8F-716B-3A5FAEC13DB1}"/>
              </a:ext>
            </a:extLst>
          </p:cNvPr>
          <p:cNvPicPr>
            <a:picLocks noChangeAspect="1"/>
          </p:cNvPicPr>
          <p:nvPr/>
        </p:nvPicPr>
        <p:blipFill>
          <a:blip r:embed="rId2"/>
          <a:stretch>
            <a:fillRect/>
          </a:stretch>
        </p:blipFill>
        <p:spPr>
          <a:xfrm>
            <a:off x="0" y="1099"/>
            <a:ext cx="12192000" cy="6855801"/>
          </a:xfrm>
          <a:prstGeom prst="rect">
            <a:avLst/>
          </a:prstGeom>
        </p:spPr>
      </p:pic>
      <p:sp>
        <p:nvSpPr>
          <p:cNvPr id="6" name="Rectangle: Rounded Corners 5">
            <a:extLst>
              <a:ext uri="{FF2B5EF4-FFF2-40B4-BE49-F238E27FC236}">
                <a16:creationId xmlns:a16="http://schemas.microsoft.com/office/drawing/2014/main" id="{FFA20E4A-5702-C0F2-4BA0-C807F9073FA8}"/>
              </a:ext>
              <a:ext uri="{C183D7F6-B498-43B3-948B-1728B52AA6E4}">
                <adec:decorative xmlns:adec="http://schemas.microsoft.com/office/drawing/2017/decorative" val="1"/>
              </a:ext>
            </a:extLst>
          </p:cNvPr>
          <p:cNvSpPr/>
          <p:nvPr/>
        </p:nvSpPr>
        <p:spPr bwMode="auto">
          <a:xfrm>
            <a:off x="4604004" y="4261104"/>
            <a:ext cx="1815084" cy="544068"/>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F7621E09-3AEA-C348-8EBA-15E7B4B6A67F}"/>
              </a:ext>
              <a:ext uri="{C183D7F6-B498-43B3-948B-1728B52AA6E4}">
                <adec:decorative xmlns:adec="http://schemas.microsoft.com/office/drawing/2017/decorative" val="1"/>
              </a:ext>
            </a:extLst>
          </p:cNvPr>
          <p:cNvSpPr/>
          <p:nvPr/>
        </p:nvSpPr>
        <p:spPr>
          <a:xfrm>
            <a:off x="6686042" y="4462674"/>
            <a:ext cx="400558" cy="342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19488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0C5D-C37A-04D6-25A5-814C8A6F67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1F326A-A762-13A9-A084-649954309A9E}"/>
              </a:ext>
            </a:extLst>
          </p:cNvPr>
          <p:cNvPicPr>
            <a:picLocks noChangeAspect="1"/>
          </p:cNvPicPr>
          <p:nvPr/>
        </p:nvPicPr>
        <p:blipFill>
          <a:blip r:embed="rId2"/>
          <a:stretch>
            <a:fillRect/>
          </a:stretch>
        </p:blipFill>
        <p:spPr>
          <a:xfrm>
            <a:off x="0" y="2396"/>
            <a:ext cx="12192000" cy="6853208"/>
          </a:xfrm>
          <a:prstGeom prst="rect">
            <a:avLst/>
          </a:prstGeom>
        </p:spPr>
      </p:pic>
      <p:sp>
        <p:nvSpPr>
          <p:cNvPr id="4" name="Rectangle 3">
            <a:extLst>
              <a:ext uri="{FF2B5EF4-FFF2-40B4-BE49-F238E27FC236}">
                <a16:creationId xmlns:a16="http://schemas.microsoft.com/office/drawing/2014/main" id="{D9E50A50-0D6E-3C44-0234-98B3422AB845}"/>
              </a:ext>
              <a:ext uri="{C183D7F6-B498-43B3-948B-1728B52AA6E4}">
                <adec:decorative xmlns:adec="http://schemas.microsoft.com/office/drawing/2017/decorative" val="1"/>
              </a:ext>
            </a:extLst>
          </p:cNvPr>
          <p:cNvSpPr/>
          <p:nvPr/>
        </p:nvSpPr>
        <p:spPr>
          <a:xfrm>
            <a:off x="5405882" y="4563258"/>
            <a:ext cx="400558" cy="342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A6EB643-2A2D-7951-2F59-B135D8E74260}"/>
              </a:ext>
              <a:ext uri="{C183D7F6-B498-43B3-948B-1728B52AA6E4}">
                <adec:decorative xmlns:adec="http://schemas.microsoft.com/office/drawing/2017/decorative" val="1"/>
              </a:ext>
            </a:extLst>
          </p:cNvPr>
          <p:cNvSpPr/>
          <p:nvPr/>
        </p:nvSpPr>
        <p:spPr bwMode="auto">
          <a:xfrm>
            <a:off x="732620" y="2341776"/>
            <a:ext cx="9814984" cy="2285088"/>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7" name="Picture 6">
            <a:extLst>
              <a:ext uri="{FF2B5EF4-FFF2-40B4-BE49-F238E27FC236}">
                <a16:creationId xmlns:a16="http://schemas.microsoft.com/office/drawing/2014/main" id="{4B542016-7FE8-C22B-63B9-7A8F3F011371}"/>
              </a:ext>
            </a:extLst>
          </p:cNvPr>
          <p:cNvPicPr>
            <a:picLocks noChangeAspect="1"/>
          </p:cNvPicPr>
          <p:nvPr/>
        </p:nvPicPr>
        <p:blipFill>
          <a:blip r:embed="rId3">
            <a:duotone>
              <a:prstClr val="black"/>
              <a:schemeClr val="tx2">
                <a:tint val="45000"/>
                <a:satMod val="400000"/>
              </a:schemeClr>
            </a:duotone>
          </a:blip>
          <a:srcRect b="95507"/>
          <a:stretch/>
        </p:blipFill>
        <p:spPr>
          <a:xfrm>
            <a:off x="0" y="0"/>
            <a:ext cx="12192000" cy="307982"/>
          </a:xfrm>
          <a:prstGeom prst="rect">
            <a:avLst/>
          </a:prstGeom>
        </p:spPr>
      </p:pic>
    </p:spTree>
    <p:extLst>
      <p:ext uri="{BB962C8B-B14F-4D97-AF65-F5344CB8AC3E}">
        <p14:creationId xmlns:p14="http://schemas.microsoft.com/office/powerpoint/2010/main" val="371975428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1D370-72C6-5484-88FD-50E3A151D9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1194FA-EF8A-E0F7-7DE0-434C6FABF7A4}"/>
              </a:ext>
            </a:extLst>
          </p:cNvPr>
          <p:cNvPicPr>
            <a:picLocks noChangeAspect="1"/>
          </p:cNvPicPr>
          <p:nvPr/>
        </p:nvPicPr>
        <p:blipFill>
          <a:blip r:embed="rId2"/>
          <a:stretch>
            <a:fillRect/>
          </a:stretch>
        </p:blipFill>
        <p:spPr>
          <a:xfrm>
            <a:off x="9405" y="0"/>
            <a:ext cx="12173190" cy="6858000"/>
          </a:xfrm>
          <a:prstGeom prst="rect">
            <a:avLst/>
          </a:prstGeom>
        </p:spPr>
      </p:pic>
      <p:sp>
        <p:nvSpPr>
          <p:cNvPr id="4" name="Rectangle 3">
            <a:extLst>
              <a:ext uri="{FF2B5EF4-FFF2-40B4-BE49-F238E27FC236}">
                <a16:creationId xmlns:a16="http://schemas.microsoft.com/office/drawing/2014/main" id="{1E9CE426-9BFE-CEB0-C934-3DB3F996E5B1}"/>
              </a:ext>
              <a:ext uri="{C183D7F6-B498-43B3-948B-1728B52AA6E4}">
                <adec:decorative xmlns:adec="http://schemas.microsoft.com/office/drawing/2017/decorative" val="1"/>
              </a:ext>
            </a:extLst>
          </p:cNvPr>
          <p:cNvSpPr/>
          <p:nvPr/>
        </p:nvSpPr>
        <p:spPr>
          <a:xfrm>
            <a:off x="4564634" y="690774"/>
            <a:ext cx="400558" cy="342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26D78BC-6200-74CE-6A7C-F24801CC36C3}"/>
              </a:ext>
              <a:ext uri="{C183D7F6-B498-43B3-948B-1728B52AA6E4}">
                <adec:decorative xmlns:adec="http://schemas.microsoft.com/office/drawing/2017/decorative" val="1"/>
              </a:ext>
            </a:extLst>
          </p:cNvPr>
          <p:cNvSpPr/>
          <p:nvPr/>
        </p:nvSpPr>
        <p:spPr bwMode="auto">
          <a:xfrm>
            <a:off x="3211533" y="2948940"/>
            <a:ext cx="1195875" cy="387248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462AE65-F93D-D1F8-B60F-31543A71F1CD}"/>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26995323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6C90-F718-7431-9B5C-65A682DBBA7C}"/>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AB0A4C8-6F36-527D-1B88-CFCC564BB811}"/>
              </a:ext>
              <a:ext uri="{C183D7F6-B498-43B3-948B-1728B52AA6E4}">
                <adec:decorative xmlns:adec="http://schemas.microsoft.com/office/drawing/2017/decorative" val="1"/>
              </a:ext>
            </a:extLst>
          </p:cNvPr>
          <p:cNvSpPr>
            <a:spLocks/>
          </p:cNvSpPr>
          <p:nvPr/>
        </p:nvSpPr>
        <p:spPr bwMode="auto">
          <a:xfrm rot="5400000">
            <a:off x="478601" y="330247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C7BE7728-3024-4C47-3017-E98AA9B86B55}"/>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3FC850F2-DF99-A63F-BA76-65163E494A3B}"/>
              </a:ext>
              <a:ext uri="{C183D7F6-B498-43B3-948B-1728B52AA6E4}">
                <adec:decorative xmlns:adec="http://schemas.microsoft.com/office/drawing/2017/decorative" val="1"/>
              </a:ext>
            </a:extLst>
          </p:cNvPr>
          <p:cNvSpPr>
            <a:spLocks/>
          </p:cNvSpPr>
          <p:nvPr/>
        </p:nvSpPr>
        <p:spPr bwMode="auto">
          <a:xfrm rot="16200000">
            <a:off x="1251708"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4918D764-B50D-3820-FFF2-0FF5BC1A57BC}"/>
              </a:ext>
              <a:ext uri="{C183D7F6-B498-43B3-948B-1728B52AA6E4}">
                <adec:decorative xmlns:adec="http://schemas.microsoft.com/office/drawing/2017/decorative" val="1"/>
              </a:ext>
            </a:extLst>
          </p:cNvPr>
          <p:cNvSpPr>
            <a:spLocks/>
          </p:cNvSpPr>
          <p:nvPr/>
        </p:nvSpPr>
        <p:spPr bwMode="auto">
          <a:xfrm>
            <a:off x="5687560" y="1458719"/>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E508A9DF-04EF-8CCC-613D-89853E37177B}"/>
              </a:ext>
              <a:ext uri="{C183D7F6-B498-43B3-948B-1728B52AA6E4}">
                <adec:decorative xmlns:adec="http://schemas.microsoft.com/office/drawing/2017/decorative" val="1"/>
              </a:ext>
            </a:extLst>
          </p:cNvPr>
          <p:cNvCxnSpPr>
            <a:cxnSpLocks/>
          </p:cNvCxnSpPr>
          <p:nvPr/>
        </p:nvCxnSpPr>
        <p:spPr>
          <a:xfrm>
            <a:off x="796608" y="2972604"/>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BEC567-4A79-545A-38BD-1286E722D273}"/>
              </a:ext>
            </a:extLst>
          </p:cNvPr>
          <p:cNvSpPr>
            <a:spLocks noGrp="1"/>
          </p:cNvSpPr>
          <p:nvPr>
            <p:ph type="title"/>
          </p:nvPr>
        </p:nvSpPr>
        <p:spPr>
          <a:xfrm>
            <a:off x="588963" y="457200"/>
            <a:ext cx="11017250" cy="492443"/>
          </a:xfrm>
        </p:spPr>
        <p:txBody>
          <a:bodyPr vert="horz" wrap="square" lIns="0" tIns="0" rIns="0" bIns="0" rtlCol="0" anchor="t">
            <a:spAutoFit/>
          </a:bodyPr>
          <a:lstStyle/>
          <a:p>
            <a:r>
              <a:rPr lang="en-US" sz="3200"/>
              <a:t>Site Lifecycle Management: Site Attestation Policy</a:t>
            </a:r>
          </a:p>
        </p:txBody>
      </p:sp>
      <p:sp>
        <p:nvSpPr>
          <p:cNvPr id="13" name="TextBox 12">
            <a:extLst>
              <a:ext uri="{FF2B5EF4-FFF2-40B4-BE49-F238E27FC236}">
                <a16:creationId xmlns:a16="http://schemas.microsoft.com/office/drawing/2014/main" id="{AD4432A1-5617-04E6-981A-580DFC1134E4}"/>
              </a:ext>
            </a:extLst>
          </p:cNvPr>
          <p:cNvSpPr txBox="1">
            <a:spLocks/>
          </p:cNvSpPr>
          <p:nvPr/>
        </p:nvSpPr>
        <p:spPr>
          <a:xfrm>
            <a:off x="614363" y="922502"/>
            <a:ext cx="11017250" cy="307777"/>
          </a:xfrm>
          <a:prstGeom prst="rect">
            <a:avLst/>
          </a:prstGeom>
          <a:noFill/>
        </p:spPr>
        <p:txBody>
          <a:bodyPr wrap="square" lIns="0" tIns="0" rIns="0" bIns="0">
            <a:spAutoFit/>
          </a:bodyPr>
          <a:lstStyle/>
          <a:p>
            <a:pPr algn="ctr"/>
            <a:r>
              <a:rPr lang="en-US" sz="2000"/>
              <a:t>Prevent sites from becoming stale, inactive or ownerless </a:t>
            </a:r>
          </a:p>
        </p:txBody>
      </p:sp>
      <p:sp>
        <p:nvSpPr>
          <p:cNvPr id="21" name="TextBox 20">
            <a:extLst>
              <a:ext uri="{FF2B5EF4-FFF2-40B4-BE49-F238E27FC236}">
                <a16:creationId xmlns:a16="http://schemas.microsoft.com/office/drawing/2014/main" id="{1CE58E59-6641-E29D-9809-FFEAC6CC5678}"/>
              </a:ext>
            </a:extLst>
          </p:cNvPr>
          <p:cNvSpPr txBox="1">
            <a:spLocks/>
          </p:cNvSpPr>
          <p:nvPr/>
        </p:nvSpPr>
        <p:spPr>
          <a:xfrm>
            <a:off x="741207" y="1745034"/>
            <a:ext cx="4810282" cy="1159292"/>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Maintain Healthy State:</a:t>
            </a:r>
          </a:p>
          <a:p>
            <a:pPr defTabSz="932472" fontAlgn="base"/>
            <a:r>
              <a:rPr lang="en-US" sz="1400">
                <a:solidFill>
                  <a:schemeClr val="tx1"/>
                </a:solidFill>
              </a:rPr>
              <a:t>With a site attestation policy, you can ensure your sites are secure and compliant by reducing the risk of unmanaged sites. </a:t>
            </a:r>
            <a:endParaRPr lang="en-US" sz="1400"/>
          </a:p>
          <a:p>
            <a:pPr defTabSz="932472" fontAlgn="base"/>
            <a:endParaRPr lang="en-US" sz="1400">
              <a:solidFill>
                <a:schemeClr val="tx1"/>
              </a:solidFill>
            </a:endParaRPr>
          </a:p>
        </p:txBody>
      </p:sp>
      <p:sp>
        <p:nvSpPr>
          <p:cNvPr id="4" name="TextBox 3">
            <a:extLst>
              <a:ext uri="{FF2B5EF4-FFF2-40B4-BE49-F238E27FC236}">
                <a16:creationId xmlns:a16="http://schemas.microsoft.com/office/drawing/2014/main" id="{FC15CD7A-73D9-424E-9718-D7A1E4133403}"/>
              </a:ext>
            </a:extLst>
          </p:cNvPr>
          <p:cNvSpPr txBox="1">
            <a:spLocks/>
          </p:cNvSpPr>
          <p:nvPr/>
        </p:nvSpPr>
        <p:spPr>
          <a:xfrm>
            <a:off x="737715" y="3201035"/>
            <a:ext cx="4810282" cy="1928733"/>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Scalable Actions:</a:t>
            </a:r>
          </a:p>
          <a:p>
            <a:pPr marL="0" indent="-283464" algn="l" rtl="0" eaLnBrk="1" latinLnBrk="0" hangingPunct="1"/>
            <a:r>
              <a:rPr lang="en-US" sz="1400">
                <a:solidFill>
                  <a:schemeClr val="tx1"/>
                </a:solidFill>
                <a:effectLst/>
                <a:latin typeface="Segoe UI" panose="020B0502040204020203" pitchFamily="34" charset="0"/>
              </a:rPr>
              <a:t>Configure this policy to enable automated and periodic review of site’s settings, such as ownership, members, permissions, and sharing settings.</a:t>
            </a:r>
          </a:p>
          <a:p>
            <a:pPr marL="0" indent="-283464" algn="l" rtl="0" eaLnBrk="1" latinLnBrk="0" hangingPunct="1"/>
            <a:br>
              <a:rPr lang="en-US" sz="1400">
                <a:solidFill>
                  <a:schemeClr val="tx1"/>
                </a:solidFill>
                <a:effectLst/>
                <a:latin typeface="Segoe UI" panose="020B0502040204020203" pitchFamily="34" charset="0"/>
              </a:rPr>
            </a:br>
            <a:r>
              <a:rPr lang="en-US" sz="1400">
                <a:solidFill>
                  <a:schemeClr val="tx1"/>
                </a:solidFill>
                <a:effectLst/>
                <a:latin typeface="Segoe UI" panose="020B0502040204020203" pitchFamily="34" charset="0"/>
              </a:rPr>
              <a:t>Automate tasks like:</a:t>
            </a:r>
          </a:p>
          <a:p>
            <a:pPr marL="0" indent="-283464" algn="l" rtl="0" eaLnBrk="1" latinLnBrk="0" hangingPunct="1">
              <a:buFont typeface="Arial" panose="020B0604020202020204" pitchFamily="34" charset="0"/>
              <a:buChar char="•"/>
            </a:pPr>
            <a:r>
              <a:rPr lang="en-US" sz="1200">
                <a:solidFill>
                  <a:schemeClr val="tx1"/>
                </a:solidFill>
                <a:effectLst/>
                <a:latin typeface="Segoe UI" panose="020B0502040204020203" pitchFamily="34" charset="0"/>
              </a:rPr>
              <a:t>Generating monthly reports of sites due for attestation</a:t>
            </a:r>
          </a:p>
          <a:p>
            <a:pPr marL="0" indent="-283464" algn="l" rtl="0" eaLnBrk="1" latinLnBrk="0" hangingPunct="1">
              <a:buFont typeface="Arial" panose="020B0604020202020204" pitchFamily="34" charset="0"/>
              <a:buChar char="•"/>
            </a:pPr>
            <a:r>
              <a:rPr lang="en-US" sz="1200">
                <a:solidFill>
                  <a:schemeClr val="tx1"/>
                </a:solidFill>
                <a:effectLst/>
                <a:latin typeface="Segoe UI" panose="020B0502040204020203" pitchFamily="34" charset="0"/>
              </a:rPr>
              <a:t>Sending attestation reminders to site owners or administrators</a:t>
            </a:r>
          </a:p>
          <a:p>
            <a:pPr marL="0" indent="-283464" algn="l" rtl="0" eaLnBrk="1" latinLnBrk="0" hangingPunct="1">
              <a:buFont typeface="Arial" panose="020B0604020202020204" pitchFamily="34" charset="0"/>
              <a:buChar char="•"/>
            </a:pPr>
            <a:r>
              <a:rPr lang="en-US" sz="1200">
                <a:solidFill>
                  <a:schemeClr val="tx1"/>
                </a:solidFill>
                <a:effectLst/>
                <a:latin typeface="Segoe UI" panose="020B0502040204020203" pitchFamily="34" charset="0"/>
              </a:rPr>
              <a:t>Acting on sites not attested after three reminders</a:t>
            </a:r>
            <a:endParaRPr lang="en-US" sz="1200">
              <a:solidFill>
                <a:schemeClr val="tx1"/>
              </a:solidFill>
            </a:endParaRPr>
          </a:p>
        </p:txBody>
      </p:sp>
      <p:sp>
        <p:nvSpPr>
          <p:cNvPr id="18" name="Rounded Rectangle 11">
            <a:extLst>
              <a:ext uri="{FF2B5EF4-FFF2-40B4-BE49-F238E27FC236}">
                <a16:creationId xmlns:a16="http://schemas.microsoft.com/office/drawing/2014/main" id="{9990DA16-37DB-EEBA-1C00-862DCB01F0E5}"/>
              </a:ext>
              <a:ext uri="{C183D7F6-B498-43B3-948B-1728B52AA6E4}">
                <adec:decorative xmlns:adec="http://schemas.microsoft.com/office/drawing/2017/decorative" val="0"/>
              </a:ext>
            </a:extLst>
          </p:cNvPr>
          <p:cNvSpPr/>
          <p:nvPr/>
        </p:nvSpPr>
        <p:spPr bwMode="auto">
          <a:xfrm>
            <a:off x="611190" y="5845622"/>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Private Preview in April</a:t>
            </a:r>
          </a:p>
        </p:txBody>
      </p:sp>
      <p:pic>
        <p:nvPicPr>
          <p:cNvPr id="3" name="Picture 2">
            <a:extLst>
              <a:ext uri="{FF2B5EF4-FFF2-40B4-BE49-F238E27FC236}">
                <a16:creationId xmlns:a16="http://schemas.microsoft.com/office/drawing/2014/main" id="{DFD695AB-050C-FF3D-9759-293A5AFAA591}"/>
              </a:ext>
            </a:extLst>
          </p:cNvPr>
          <p:cNvPicPr>
            <a:picLocks noChangeAspect="1"/>
          </p:cNvPicPr>
          <p:nvPr/>
        </p:nvPicPr>
        <p:blipFill>
          <a:blip r:embed="rId3"/>
          <a:srcRect l="27009"/>
          <a:stretch/>
        </p:blipFill>
        <p:spPr>
          <a:xfrm>
            <a:off x="5835015" y="1617730"/>
            <a:ext cx="5661977" cy="4297194"/>
          </a:xfrm>
          <a:prstGeom prst="rect">
            <a:avLst/>
          </a:prstGeom>
        </p:spPr>
      </p:pic>
    </p:spTree>
    <p:extLst>
      <p:ext uri="{BB962C8B-B14F-4D97-AF65-F5344CB8AC3E}">
        <p14:creationId xmlns:p14="http://schemas.microsoft.com/office/powerpoint/2010/main" val="434196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738B-208D-661D-5067-305CDA94937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3693CDE-25DD-04D0-DE33-7CDB81B2E1F5}"/>
              </a:ext>
            </a:extLst>
          </p:cNvPr>
          <p:cNvGrpSpPr/>
          <p:nvPr/>
        </p:nvGrpSpPr>
        <p:grpSpPr>
          <a:xfrm>
            <a:off x="0" y="0"/>
            <a:ext cx="12191647" cy="6858000"/>
            <a:chOff x="0" y="0"/>
            <a:chExt cx="12191647" cy="6858000"/>
          </a:xfrm>
        </p:grpSpPr>
        <p:pic>
          <p:nvPicPr>
            <p:cNvPr id="4" name="Picture 3">
              <a:extLst>
                <a:ext uri="{FF2B5EF4-FFF2-40B4-BE49-F238E27FC236}">
                  <a16:creationId xmlns:a16="http://schemas.microsoft.com/office/drawing/2014/main" id="{FAE47127-4625-7929-C6E6-AE3CBDBB3D3A}"/>
                </a:ext>
              </a:extLst>
            </p:cNvPr>
            <p:cNvPicPr>
              <a:picLocks noChangeAspect="1"/>
            </p:cNvPicPr>
            <p:nvPr/>
          </p:nvPicPr>
          <p:blipFill>
            <a:blip r:embed="rId2"/>
            <a:stretch>
              <a:fillRect/>
            </a:stretch>
          </p:blipFill>
          <p:spPr>
            <a:xfrm>
              <a:off x="353" y="0"/>
              <a:ext cx="12191294" cy="6858000"/>
            </a:xfrm>
            <a:prstGeom prst="rect">
              <a:avLst/>
            </a:prstGeom>
          </p:spPr>
        </p:pic>
        <p:pic>
          <p:nvPicPr>
            <p:cNvPr id="6" name="Picture 5">
              <a:extLst>
                <a:ext uri="{FF2B5EF4-FFF2-40B4-BE49-F238E27FC236}">
                  <a16:creationId xmlns:a16="http://schemas.microsoft.com/office/drawing/2014/main" id="{BADD8681-12C8-C009-6B9D-C8CBADDFEE4B}"/>
                </a:ext>
              </a:extLst>
            </p:cNvPr>
            <p:cNvPicPr>
              <a:picLocks noChangeAspect="1"/>
            </p:cNvPicPr>
            <p:nvPr/>
          </p:nvPicPr>
          <p:blipFill>
            <a:blip r:embed="rId3"/>
            <a:srcRect t="7378" b="88088"/>
            <a:stretch/>
          </p:blipFill>
          <p:spPr>
            <a:xfrm>
              <a:off x="0" y="0"/>
              <a:ext cx="12187410" cy="310896"/>
            </a:xfrm>
            <a:prstGeom prst="rect">
              <a:avLst/>
            </a:prstGeom>
          </p:spPr>
        </p:pic>
      </p:grpSp>
      <p:sp>
        <p:nvSpPr>
          <p:cNvPr id="8" name="Rectangle: Rounded Corners 7">
            <a:extLst>
              <a:ext uri="{FF2B5EF4-FFF2-40B4-BE49-F238E27FC236}">
                <a16:creationId xmlns:a16="http://schemas.microsoft.com/office/drawing/2014/main" id="{124B726E-1472-F35A-AF91-FFCDC72863D1}"/>
              </a:ext>
              <a:ext uri="{C183D7F6-B498-43B3-948B-1728B52AA6E4}">
                <adec:decorative xmlns:adec="http://schemas.microsoft.com/office/drawing/2017/decorative" val="1"/>
              </a:ext>
            </a:extLst>
          </p:cNvPr>
          <p:cNvSpPr/>
          <p:nvPr/>
        </p:nvSpPr>
        <p:spPr bwMode="auto">
          <a:xfrm>
            <a:off x="8611065" y="1293876"/>
            <a:ext cx="3417867" cy="1874520"/>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830694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BB77-78FB-8D12-0D96-BBEFE9D0DAD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693A8BE-41DE-FA26-01CA-A6F430C3D9A5}"/>
              </a:ext>
            </a:extLst>
          </p:cNvPr>
          <p:cNvGrpSpPr/>
          <p:nvPr/>
        </p:nvGrpSpPr>
        <p:grpSpPr>
          <a:xfrm>
            <a:off x="0" y="0"/>
            <a:ext cx="12192000" cy="6857305"/>
            <a:chOff x="0" y="0"/>
            <a:chExt cx="12192000" cy="6857305"/>
          </a:xfrm>
        </p:grpSpPr>
        <p:pic>
          <p:nvPicPr>
            <p:cNvPr id="4" name="Picture 3">
              <a:extLst>
                <a:ext uri="{FF2B5EF4-FFF2-40B4-BE49-F238E27FC236}">
                  <a16:creationId xmlns:a16="http://schemas.microsoft.com/office/drawing/2014/main" id="{5A05A61F-5D43-19FE-F4C3-AA6C8AA58B1B}"/>
                </a:ext>
              </a:extLst>
            </p:cNvPr>
            <p:cNvPicPr>
              <a:picLocks noChangeAspect="1"/>
            </p:cNvPicPr>
            <p:nvPr/>
          </p:nvPicPr>
          <p:blipFill>
            <a:blip r:embed="rId2"/>
            <a:stretch>
              <a:fillRect/>
            </a:stretch>
          </p:blipFill>
          <p:spPr>
            <a:xfrm>
              <a:off x="0" y="695"/>
              <a:ext cx="12192000" cy="6856610"/>
            </a:xfrm>
            <a:prstGeom prst="rect">
              <a:avLst/>
            </a:prstGeom>
          </p:spPr>
        </p:pic>
        <p:pic>
          <p:nvPicPr>
            <p:cNvPr id="5" name="Picture 4">
              <a:extLst>
                <a:ext uri="{FF2B5EF4-FFF2-40B4-BE49-F238E27FC236}">
                  <a16:creationId xmlns:a16="http://schemas.microsoft.com/office/drawing/2014/main" id="{899BC836-879C-8DC1-6BC1-FE6C1FE44D55}"/>
                </a:ext>
              </a:extLst>
            </p:cNvPr>
            <p:cNvPicPr>
              <a:picLocks noChangeAspect="1"/>
            </p:cNvPicPr>
            <p:nvPr/>
          </p:nvPicPr>
          <p:blipFill>
            <a:blip r:embed="rId3"/>
            <a:srcRect t="7378" b="88088"/>
            <a:stretch/>
          </p:blipFill>
          <p:spPr>
            <a:xfrm>
              <a:off x="0" y="0"/>
              <a:ext cx="12187410" cy="310896"/>
            </a:xfrm>
            <a:prstGeom prst="rect">
              <a:avLst/>
            </a:prstGeom>
          </p:spPr>
        </p:pic>
      </p:grpSp>
      <p:sp>
        <p:nvSpPr>
          <p:cNvPr id="7" name="Rectangle: Rounded Corners 6">
            <a:extLst>
              <a:ext uri="{FF2B5EF4-FFF2-40B4-BE49-F238E27FC236}">
                <a16:creationId xmlns:a16="http://schemas.microsoft.com/office/drawing/2014/main" id="{9246136C-8AE8-4AFC-51C6-70608A547717}"/>
              </a:ext>
              <a:ext uri="{C183D7F6-B498-43B3-948B-1728B52AA6E4}">
                <adec:decorative xmlns:adec="http://schemas.microsoft.com/office/drawing/2017/decorative" val="1"/>
              </a:ext>
            </a:extLst>
          </p:cNvPr>
          <p:cNvSpPr/>
          <p:nvPr/>
        </p:nvSpPr>
        <p:spPr bwMode="auto">
          <a:xfrm>
            <a:off x="3513285" y="3058668"/>
            <a:ext cx="1506771" cy="31089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2B3D9D52-5395-5F4C-DC08-2AC004F9707C}"/>
              </a:ext>
              <a:ext uri="{C183D7F6-B498-43B3-948B-1728B52AA6E4}">
                <adec:decorative xmlns:adec="http://schemas.microsoft.com/office/drawing/2017/decorative" val="1"/>
              </a:ext>
            </a:extLst>
          </p:cNvPr>
          <p:cNvSpPr/>
          <p:nvPr/>
        </p:nvSpPr>
        <p:spPr bwMode="auto">
          <a:xfrm>
            <a:off x="8539437" y="632460"/>
            <a:ext cx="3603795" cy="372465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2166317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6A67F-AD1A-983F-F314-521FF542517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DD30B47-24C6-1D19-F571-B42FECC11A73}"/>
              </a:ext>
            </a:extLst>
          </p:cNvPr>
          <p:cNvGrpSpPr/>
          <p:nvPr/>
        </p:nvGrpSpPr>
        <p:grpSpPr>
          <a:xfrm>
            <a:off x="0" y="0"/>
            <a:ext cx="12187410" cy="6858000"/>
            <a:chOff x="0" y="0"/>
            <a:chExt cx="12187410" cy="6858000"/>
          </a:xfrm>
        </p:grpSpPr>
        <p:pic>
          <p:nvPicPr>
            <p:cNvPr id="3" name="Picture 2">
              <a:extLst>
                <a:ext uri="{FF2B5EF4-FFF2-40B4-BE49-F238E27FC236}">
                  <a16:creationId xmlns:a16="http://schemas.microsoft.com/office/drawing/2014/main" id="{7AEE998D-D122-ACF3-4E47-209685C473FC}"/>
                </a:ext>
              </a:extLst>
            </p:cNvPr>
            <p:cNvPicPr>
              <a:picLocks noChangeAspect="1"/>
            </p:cNvPicPr>
            <p:nvPr/>
          </p:nvPicPr>
          <p:blipFill>
            <a:blip r:embed="rId2"/>
            <a:stretch>
              <a:fillRect/>
            </a:stretch>
          </p:blipFill>
          <p:spPr>
            <a:xfrm>
              <a:off x="5117" y="0"/>
              <a:ext cx="12181765" cy="6858000"/>
            </a:xfrm>
            <a:prstGeom prst="rect">
              <a:avLst/>
            </a:prstGeom>
          </p:spPr>
        </p:pic>
        <p:pic>
          <p:nvPicPr>
            <p:cNvPr id="5" name="Picture 4">
              <a:extLst>
                <a:ext uri="{FF2B5EF4-FFF2-40B4-BE49-F238E27FC236}">
                  <a16:creationId xmlns:a16="http://schemas.microsoft.com/office/drawing/2014/main" id="{39629AFF-DCFF-26F0-EDE9-AE88749C307B}"/>
                </a:ext>
              </a:extLst>
            </p:cNvPr>
            <p:cNvPicPr>
              <a:picLocks noChangeAspect="1"/>
            </p:cNvPicPr>
            <p:nvPr/>
          </p:nvPicPr>
          <p:blipFill>
            <a:blip r:embed="rId3"/>
            <a:srcRect t="7378" b="88088"/>
            <a:stretch/>
          </p:blipFill>
          <p:spPr>
            <a:xfrm>
              <a:off x="0" y="0"/>
              <a:ext cx="12187410" cy="310896"/>
            </a:xfrm>
            <a:prstGeom prst="rect">
              <a:avLst/>
            </a:prstGeom>
          </p:spPr>
        </p:pic>
      </p:grpSp>
      <p:sp>
        <p:nvSpPr>
          <p:cNvPr id="7" name="Rectangle: Rounded Corners 6">
            <a:extLst>
              <a:ext uri="{FF2B5EF4-FFF2-40B4-BE49-F238E27FC236}">
                <a16:creationId xmlns:a16="http://schemas.microsoft.com/office/drawing/2014/main" id="{A307AAF2-5F31-DE47-59F8-3DA421FEDBB2}"/>
              </a:ext>
              <a:ext uri="{C183D7F6-B498-43B3-948B-1728B52AA6E4}">
                <adec:decorative xmlns:adec="http://schemas.microsoft.com/office/drawing/2017/decorative" val="1"/>
              </a:ext>
            </a:extLst>
          </p:cNvPr>
          <p:cNvSpPr/>
          <p:nvPr/>
        </p:nvSpPr>
        <p:spPr bwMode="auto">
          <a:xfrm>
            <a:off x="8501337" y="580644"/>
            <a:ext cx="3202983" cy="3387852"/>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4391584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5B12E-C3ED-8525-097D-4CB0E45F08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192D5D-3147-AF6F-D58B-06558FC3316B}"/>
              </a:ext>
            </a:extLst>
          </p:cNvPr>
          <p:cNvPicPr>
            <a:picLocks noChangeAspect="1"/>
          </p:cNvPicPr>
          <p:nvPr/>
        </p:nvPicPr>
        <p:blipFill>
          <a:blip r:embed="rId2"/>
          <a:stretch>
            <a:fillRect/>
          </a:stretch>
        </p:blipFill>
        <p:spPr>
          <a:xfrm>
            <a:off x="0" y="1390"/>
            <a:ext cx="12192000" cy="6855220"/>
          </a:xfrm>
          <a:prstGeom prst="rect">
            <a:avLst/>
          </a:prstGeom>
        </p:spPr>
      </p:pic>
      <p:sp>
        <p:nvSpPr>
          <p:cNvPr id="8" name="Rectangle: Rounded Corners 7">
            <a:extLst>
              <a:ext uri="{FF2B5EF4-FFF2-40B4-BE49-F238E27FC236}">
                <a16:creationId xmlns:a16="http://schemas.microsoft.com/office/drawing/2014/main" id="{8780245B-6271-F29D-6205-E9521DD31460}"/>
              </a:ext>
              <a:ext uri="{C183D7F6-B498-43B3-948B-1728B52AA6E4}">
                <adec:decorative xmlns:adec="http://schemas.microsoft.com/office/drawing/2017/decorative" val="1"/>
              </a:ext>
            </a:extLst>
          </p:cNvPr>
          <p:cNvSpPr/>
          <p:nvPr/>
        </p:nvSpPr>
        <p:spPr bwMode="auto">
          <a:xfrm>
            <a:off x="4660857" y="4279392"/>
            <a:ext cx="1506771" cy="310896"/>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7453519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6562-91B2-6B06-68F8-13A8FEEFDC6D}"/>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EE89C0FE-BD75-EDB1-7664-9F48F6F2ED75}"/>
              </a:ext>
              <a:ext uri="{C183D7F6-B498-43B3-948B-1728B52AA6E4}">
                <adec:decorative xmlns:adec="http://schemas.microsoft.com/office/drawing/2017/decorative" val="1"/>
              </a:ext>
            </a:extLst>
          </p:cNvPr>
          <p:cNvSpPr>
            <a:spLocks/>
          </p:cNvSpPr>
          <p:nvPr/>
        </p:nvSpPr>
        <p:spPr bwMode="auto">
          <a:xfrm rot="5400000">
            <a:off x="519433" y="1886039"/>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25" name="Rectangle: Rounded Corners 24">
            <a:extLst>
              <a:ext uri="{FF2B5EF4-FFF2-40B4-BE49-F238E27FC236}">
                <a16:creationId xmlns:a16="http://schemas.microsoft.com/office/drawing/2014/main" id="{B5C2F6B2-2FDD-56E4-22BA-1A858A2DCFCD}"/>
              </a:ext>
              <a:ext uri="{C183D7F6-B498-43B3-948B-1728B52AA6E4}">
                <adec:decorative xmlns:adec="http://schemas.microsoft.com/office/drawing/2017/decorative" val="1"/>
              </a:ext>
            </a:extLst>
          </p:cNvPr>
          <p:cNvSpPr>
            <a:spLocks/>
          </p:cNvSpPr>
          <p:nvPr/>
        </p:nvSpPr>
        <p:spPr bwMode="auto">
          <a:xfrm rot="5400000">
            <a:off x="517678" y="371929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29" name="Rectangle: Rounded Corners 28">
            <a:extLst>
              <a:ext uri="{FF2B5EF4-FFF2-40B4-BE49-F238E27FC236}">
                <a16:creationId xmlns:a16="http://schemas.microsoft.com/office/drawing/2014/main" id="{DD4C218E-5EA8-2700-DB86-29622E0C3506}"/>
              </a:ext>
              <a:ext uri="{C183D7F6-B498-43B3-948B-1728B52AA6E4}">
                <adec:decorative xmlns:adec="http://schemas.microsoft.com/office/drawing/2017/decorative" val="1"/>
              </a:ext>
            </a:extLst>
          </p:cNvPr>
          <p:cNvSpPr>
            <a:spLocks/>
          </p:cNvSpPr>
          <p:nvPr/>
        </p:nvSpPr>
        <p:spPr bwMode="auto">
          <a:xfrm rot="16200000">
            <a:off x="1290785"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33" name="TextBox 32">
            <a:extLst>
              <a:ext uri="{FF2B5EF4-FFF2-40B4-BE49-F238E27FC236}">
                <a16:creationId xmlns:a16="http://schemas.microsoft.com/office/drawing/2014/main" id="{A102A7E0-E607-A44D-B7FA-DC337D951C42}"/>
              </a:ext>
            </a:extLst>
          </p:cNvPr>
          <p:cNvSpPr txBox="1">
            <a:spLocks/>
          </p:cNvSpPr>
          <p:nvPr/>
        </p:nvSpPr>
        <p:spPr>
          <a:xfrm>
            <a:off x="806335" y="1790624"/>
            <a:ext cx="5064282" cy="3898503"/>
          </a:xfrm>
          <a:prstGeom prst="rect">
            <a:avLst/>
          </a:prstGeom>
          <a:noFill/>
        </p:spPr>
        <p:txBody>
          <a:bodyPr wrap="square" lIns="0" tIns="0" rIns="0" bIns="0" anchor="t">
            <a:spAutoFit/>
          </a:bodyPr>
          <a:lstStyle/>
          <a:p>
            <a:pPr>
              <a:spcAft>
                <a:spcPts val="400"/>
              </a:spcAft>
              <a:defRPr/>
            </a:pPr>
            <a:r>
              <a:rPr lang="en-US" sz="1600">
                <a:solidFill>
                  <a:schemeClr val="accent1"/>
                </a:solidFill>
                <a:latin typeface="+mj-lt"/>
              </a:rPr>
              <a:t>Improve policy impact with email customization:</a:t>
            </a:r>
            <a:endParaRPr lang="en-US">
              <a:solidFill>
                <a:schemeClr val="accent1"/>
              </a:solidFill>
            </a:endParaRPr>
          </a:p>
          <a:p>
            <a:pPr marL="285750" indent="-285750" defTabSz="932472">
              <a:buFont typeface="Arial"/>
              <a:buChar char="•"/>
            </a:pPr>
            <a:r>
              <a:rPr lang="en-US" sz="1400">
                <a:ea typeface="+mn-lt"/>
                <a:cs typeface="+mn-lt"/>
              </a:rPr>
              <a:t>Allows the admins to customize the content of emails sent from Site Lifecycle Management (SLM) policies.</a:t>
            </a:r>
          </a:p>
          <a:p>
            <a:pPr marL="285750" indent="-285750" defTabSz="932472">
              <a:buFont typeface="Arial"/>
              <a:buChar char="•"/>
            </a:pPr>
            <a:endParaRPr lang="en-US" sz="1400">
              <a:ea typeface="+mn-lt"/>
              <a:cs typeface="+mn-lt"/>
            </a:endParaRPr>
          </a:p>
          <a:p>
            <a:pPr marL="285750" indent="-285750" defTabSz="932472">
              <a:buFont typeface="Arial"/>
              <a:buChar char="•"/>
            </a:pPr>
            <a:r>
              <a:rPr lang="en-US" sz="1400">
                <a:ea typeface="+mn-lt"/>
                <a:cs typeface="+mn-lt"/>
              </a:rPr>
              <a:t>Helps increase email response efficiency and engagement with their SharePoint sites</a:t>
            </a:r>
          </a:p>
          <a:p>
            <a:pPr marL="285750" indent="-285750" defTabSz="932472">
              <a:buFont typeface="Arial"/>
              <a:buChar char="•"/>
            </a:pPr>
            <a:endParaRPr lang="en-US" sz="1400">
              <a:ea typeface="+mn-lt"/>
              <a:cs typeface="+mn-lt"/>
            </a:endParaRPr>
          </a:p>
          <a:p>
            <a:pPr defTabSz="932472"/>
            <a:endParaRPr lang="en-US" sz="1600">
              <a:solidFill>
                <a:srgbClr val="0078D4"/>
              </a:solidFill>
              <a:latin typeface="Segoe UI Semibold"/>
              <a:ea typeface="+mn-lt"/>
              <a:cs typeface="Segoe UI Semibold"/>
            </a:endParaRPr>
          </a:p>
          <a:p>
            <a:pPr defTabSz="932472"/>
            <a:r>
              <a:rPr lang="en-US" sz="1600">
                <a:solidFill>
                  <a:srgbClr val="0078D4"/>
                </a:solidFill>
                <a:latin typeface="Segoe UI Semibold"/>
                <a:ea typeface="+mn-lt"/>
                <a:cs typeface="Segoe UI Semibold"/>
              </a:rPr>
              <a:t>Key features:</a:t>
            </a:r>
            <a:endParaRPr lang="en-US" sz="1750">
              <a:solidFill>
                <a:srgbClr val="000000"/>
              </a:solidFill>
              <a:latin typeface="Segoe UI"/>
              <a:ea typeface="+mn-lt"/>
              <a:cs typeface="Segoe UI"/>
            </a:endParaRPr>
          </a:p>
          <a:p>
            <a:pPr defTabSz="932472"/>
            <a:endParaRPr lang="en-US" sz="600">
              <a:solidFill>
                <a:srgbClr val="0078D4"/>
              </a:solidFill>
              <a:latin typeface="Segoe UI Semibold"/>
              <a:ea typeface="+mn-lt"/>
              <a:cs typeface="Segoe UI Semibold"/>
            </a:endParaRPr>
          </a:p>
          <a:p>
            <a:pPr marL="285750" indent="-285750" defTabSz="932472">
              <a:buFont typeface="Arial"/>
              <a:buChar char="•"/>
            </a:pPr>
            <a:r>
              <a:rPr lang="en-US" sz="1400">
                <a:ea typeface="+mn-lt"/>
                <a:cs typeface="+mn-lt"/>
              </a:rPr>
              <a:t>Sender being organization's configured email address.</a:t>
            </a:r>
          </a:p>
          <a:p>
            <a:pPr marL="285750" indent="-285750" defTabSz="932472">
              <a:buFont typeface="Arial"/>
              <a:buChar char="•"/>
            </a:pPr>
            <a:endParaRPr lang="en-US" sz="1400">
              <a:ea typeface="+mn-lt"/>
              <a:cs typeface="+mn-lt"/>
            </a:endParaRPr>
          </a:p>
          <a:p>
            <a:pPr marL="285750" indent="-285750" defTabSz="932472">
              <a:buFont typeface="Arial"/>
              <a:buChar char="•"/>
            </a:pPr>
            <a:r>
              <a:rPr lang="en-US" sz="1400">
                <a:ea typeface="+mn-lt"/>
                <a:cs typeface="+mn-lt"/>
              </a:rPr>
              <a:t>Ability to use organization's headers and footers in place of the standard MSFT headers and footers.</a:t>
            </a:r>
            <a:endParaRPr lang="en-US" sz="1750">
              <a:cs typeface="Segoe UI"/>
            </a:endParaRPr>
          </a:p>
          <a:p>
            <a:pPr marL="285750" indent="-285750" defTabSz="932472">
              <a:buFont typeface="Arial"/>
              <a:buChar char="•"/>
            </a:pPr>
            <a:endParaRPr lang="en-US" sz="1400">
              <a:cs typeface="Segoe UI"/>
            </a:endParaRPr>
          </a:p>
          <a:p>
            <a:pPr marL="285750" indent="-285750" defTabSz="932472">
              <a:buFont typeface="Arial"/>
              <a:buChar char="•"/>
            </a:pPr>
            <a:r>
              <a:rPr lang="en-US" sz="1400">
                <a:cs typeface="Segoe UI"/>
              </a:rPr>
              <a:t>Customized header, subject, body of the email to garner enough attention from site owners/admins.</a:t>
            </a:r>
            <a:endParaRPr lang="en-US"/>
          </a:p>
          <a:p>
            <a:pPr defTabSz="932472" fontAlgn="base"/>
            <a:endParaRPr lang="en-US" sz="1400">
              <a:cs typeface="Segoe UI"/>
            </a:endParaRPr>
          </a:p>
        </p:txBody>
      </p:sp>
      <p:sp>
        <p:nvSpPr>
          <p:cNvPr id="2" name="Title 1">
            <a:extLst>
              <a:ext uri="{FF2B5EF4-FFF2-40B4-BE49-F238E27FC236}">
                <a16:creationId xmlns:a16="http://schemas.microsoft.com/office/drawing/2014/main" id="{D6D3EDC4-8865-EE54-310E-E0E0ED6930F8}"/>
              </a:ext>
            </a:extLst>
          </p:cNvPr>
          <p:cNvSpPr>
            <a:spLocks noGrp="1"/>
          </p:cNvSpPr>
          <p:nvPr>
            <p:ph type="title"/>
          </p:nvPr>
        </p:nvSpPr>
        <p:spPr>
          <a:xfrm>
            <a:off x="588963" y="457200"/>
            <a:ext cx="11017250" cy="492443"/>
          </a:xfrm>
        </p:spPr>
        <p:txBody>
          <a:bodyPr vert="horz" wrap="square" lIns="0" tIns="0" rIns="0" bIns="0" rtlCol="0" anchor="t">
            <a:spAutoFit/>
          </a:bodyPr>
          <a:lstStyle/>
          <a:p>
            <a:r>
              <a:rPr lang="en-US" sz="3200"/>
              <a:t>SLM policy: Send custom emails</a:t>
            </a:r>
          </a:p>
        </p:txBody>
      </p:sp>
      <p:sp>
        <p:nvSpPr>
          <p:cNvPr id="13" name="TextBox 12">
            <a:extLst>
              <a:ext uri="{FF2B5EF4-FFF2-40B4-BE49-F238E27FC236}">
                <a16:creationId xmlns:a16="http://schemas.microsoft.com/office/drawing/2014/main" id="{EB02CE7A-1927-B95A-1DF8-918EC3CB6A5A}"/>
              </a:ext>
            </a:extLst>
          </p:cNvPr>
          <p:cNvSpPr txBox="1">
            <a:spLocks/>
          </p:cNvSpPr>
          <p:nvPr/>
        </p:nvSpPr>
        <p:spPr>
          <a:xfrm>
            <a:off x="614363" y="922502"/>
            <a:ext cx="11017250" cy="307777"/>
          </a:xfrm>
          <a:prstGeom prst="rect">
            <a:avLst/>
          </a:prstGeom>
          <a:noFill/>
        </p:spPr>
        <p:txBody>
          <a:bodyPr wrap="square" lIns="0" tIns="0" rIns="0" bIns="0">
            <a:spAutoFit/>
          </a:bodyPr>
          <a:lstStyle/>
          <a:p>
            <a:pPr algn="ctr"/>
            <a:r>
              <a:rPr lang="en-US" sz="2000"/>
              <a:t>Customize emails as per your organization requirements</a:t>
            </a:r>
          </a:p>
        </p:txBody>
      </p:sp>
      <p:sp>
        <p:nvSpPr>
          <p:cNvPr id="18" name="Rounded Rectangle 11">
            <a:extLst>
              <a:ext uri="{FF2B5EF4-FFF2-40B4-BE49-F238E27FC236}">
                <a16:creationId xmlns:a16="http://schemas.microsoft.com/office/drawing/2014/main" id="{932E5A96-C025-4C6D-FFC1-A2EB01451D30}"/>
              </a:ext>
              <a:ext uri="{C183D7F6-B498-43B3-948B-1728B52AA6E4}">
                <adec:decorative xmlns:adec="http://schemas.microsoft.com/office/drawing/2017/decorative" val="0"/>
              </a:ext>
            </a:extLst>
          </p:cNvPr>
          <p:cNvSpPr/>
          <p:nvPr/>
        </p:nvSpPr>
        <p:spPr bwMode="auto">
          <a:xfrm>
            <a:off x="689342" y="5843429"/>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Private Preview for inactive sites policy in </a:t>
            </a:r>
            <a:r>
              <a:rPr lang="en-US" sz="1400">
                <a:solidFill>
                  <a:schemeClr val="bg2">
                    <a:lumMod val="25000"/>
                  </a:schemeClr>
                </a:solidFill>
                <a:latin typeface="+mj-lt"/>
                <a:cs typeface="Segoe UI"/>
              </a:rPr>
              <a:t>H1</a:t>
            </a:r>
            <a:endParaRPr kumimoji="0" lang="en-US" sz="1400" i="0" u="none" strike="noStrike" kern="1200" cap="none" spc="0" normalizeH="0" baseline="0" noProof="0">
              <a:ln>
                <a:noFill/>
              </a:ln>
              <a:solidFill>
                <a:schemeClr val="bg2">
                  <a:lumMod val="25000"/>
                </a:schemeClr>
              </a:solidFill>
              <a:effectLst/>
              <a:uLnTx/>
              <a:uFillTx/>
              <a:latin typeface="+mj-lt"/>
              <a:ea typeface="+mn-ea"/>
              <a:cs typeface="Segoe UI"/>
            </a:endParaRPr>
          </a:p>
        </p:txBody>
      </p:sp>
      <p:grpSp>
        <p:nvGrpSpPr>
          <p:cNvPr id="4" name="Group 3">
            <a:extLst>
              <a:ext uri="{FF2B5EF4-FFF2-40B4-BE49-F238E27FC236}">
                <a16:creationId xmlns:a16="http://schemas.microsoft.com/office/drawing/2014/main" id="{10B2ABBB-F3A9-B949-6D2E-54CF766EC7EA}"/>
              </a:ext>
            </a:extLst>
          </p:cNvPr>
          <p:cNvGrpSpPr/>
          <p:nvPr/>
        </p:nvGrpSpPr>
        <p:grpSpPr>
          <a:xfrm>
            <a:off x="6004273" y="1322862"/>
            <a:ext cx="5291716" cy="5350967"/>
            <a:chOff x="6644944" y="1300867"/>
            <a:chExt cx="4797779" cy="5145090"/>
          </a:xfrm>
        </p:grpSpPr>
        <p:sp>
          <p:nvSpPr>
            <p:cNvPr id="16" name="Rectangle: Rounded Corners 15">
              <a:extLst>
                <a:ext uri="{FF2B5EF4-FFF2-40B4-BE49-F238E27FC236}">
                  <a16:creationId xmlns:a16="http://schemas.microsoft.com/office/drawing/2014/main" id="{0275AF4F-61B6-313B-EAD0-DA4FC672D675}"/>
                </a:ext>
                <a:ext uri="{C183D7F6-B498-43B3-948B-1728B52AA6E4}">
                  <adec:decorative xmlns:adec="http://schemas.microsoft.com/office/drawing/2017/decorative" val="1"/>
                </a:ext>
              </a:extLst>
            </p:cNvPr>
            <p:cNvSpPr>
              <a:spLocks/>
            </p:cNvSpPr>
            <p:nvPr/>
          </p:nvSpPr>
          <p:spPr bwMode="auto">
            <a:xfrm>
              <a:off x="6644944" y="1300867"/>
              <a:ext cx="4797779" cy="5145090"/>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pic>
          <p:nvPicPr>
            <p:cNvPr id="3" name="Picture 2" descr="A screenshot of a email&#10;&#10;AI-generated content may be incorrect.">
              <a:extLst>
                <a:ext uri="{FF2B5EF4-FFF2-40B4-BE49-F238E27FC236}">
                  <a16:creationId xmlns:a16="http://schemas.microsoft.com/office/drawing/2014/main" id="{F68C528C-55F0-CD4C-1148-CF04716F1752}"/>
                </a:ext>
              </a:extLst>
            </p:cNvPr>
            <p:cNvPicPr>
              <a:picLocks noChangeAspect="1"/>
            </p:cNvPicPr>
            <p:nvPr/>
          </p:nvPicPr>
          <p:blipFill>
            <a:blip r:embed="rId3"/>
            <a:stretch>
              <a:fillRect/>
            </a:stretch>
          </p:blipFill>
          <p:spPr>
            <a:xfrm>
              <a:off x="6778213" y="1389407"/>
              <a:ext cx="4550036" cy="4989003"/>
            </a:xfrm>
            <a:prstGeom prst="rect">
              <a:avLst/>
            </a:prstGeom>
          </p:spPr>
        </p:pic>
      </p:grpSp>
      <p:cxnSp>
        <p:nvCxnSpPr>
          <p:cNvPr id="31" name="!!line2">
            <a:extLst>
              <a:ext uri="{FF2B5EF4-FFF2-40B4-BE49-F238E27FC236}">
                <a16:creationId xmlns:a16="http://schemas.microsoft.com/office/drawing/2014/main" id="{4FC064A0-EF8F-9872-8B1C-BDE81063E461}"/>
              </a:ext>
              <a:ext uri="{C183D7F6-B498-43B3-948B-1728B52AA6E4}">
                <adec:decorative xmlns:adec="http://schemas.microsoft.com/office/drawing/2017/decorative" val="1"/>
              </a:ext>
            </a:extLst>
          </p:cNvPr>
          <p:cNvCxnSpPr>
            <a:cxnSpLocks/>
          </p:cNvCxnSpPr>
          <p:nvPr/>
        </p:nvCxnSpPr>
        <p:spPr>
          <a:xfrm>
            <a:off x="835685" y="3402450"/>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407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9F80D-C47A-CE46-4723-BF9DBBE254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367E0E-6528-4C73-DE92-272CFB26CA1E}"/>
              </a:ext>
            </a:extLst>
          </p:cNvPr>
          <p:cNvPicPr>
            <a:picLocks noChangeAspect="1"/>
          </p:cNvPicPr>
          <p:nvPr/>
        </p:nvPicPr>
        <p:blipFill>
          <a:blip r:embed="rId2"/>
          <a:stretch>
            <a:fillRect/>
          </a:stretch>
        </p:blipFill>
        <p:spPr>
          <a:xfrm>
            <a:off x="0" y="695"/>
            <a:ext cx="12192000" cy="6856610"/>
          </a:xfrm>
          <a:prstGeom prst="rect">
            <a:avLst/>
          </a:prstGeom>
        </p:spPr>
      </p:pic>
      <p:sp>
        <p:nvSpPr>
          <p:cNvPr id="5" name="Rectangle: Rounded Corners 4">
            <a:extLst>
              <a:ext uri="{FF2B5EF4-FFF2-40B4-BE49-F238E27FC236}">
                <a16:creationId xmlns:a16="http://schemas.microsoft.com/office/drawing/2014/main" id="{5EEACE2E-8667-A54D-8D27-567476B830F2}"/>
              </a:ext>
              <a:ext uri="{C183D7F6-B498-43B3-948B-1728B52AA6E4}">
                <adec:decorative xmlns:adec="http://schemas.microsoft.com/office/drawing/2017/decorative" val="1"/>
              </a:ext>
            </a:extLst>
          </p:cNvPr>
          <p:cNvSpPr/>
          <p:nvPr/>
        </p:nvSpPr>
        <p:spPr bwMode="auto">
          <a:xfrm>
            <a:off x="3328417" y="2976372"/>
            <a:ext cx="1691640" cy="306324"/>
          </a:xfrm>
          <a:prstGeom prst="roundRect">
            <a:avLst>
              <a:gd name="adj" fmla="val 2909"/>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83D8E4DC-F680-EBDD-180D-6358BA3BB642}"/>
              </a:ext>
              <a:ext uri="{C183D7F6-B498-43B3-948B-1728B52AA6E4}">
                <adec:decorative xmlns:adec="http://schemas.microsoft.com/office/drawing/2017/decorative" val="1"/>
              </a:ext>
            </a:extLst>
          </p:cNvPr>
          <p:cNvSpPr/>
          <p:nvPr/>
        </p:nvSpPr>
        <p:spPr bwMode="auto">
          <a:xfrm>
            <a:off x="6435032" y="2284710"/>
            <a:ext cx="2671453" cy="2704632"/>
          </a:xfrm>
          <a:prstGeom prst="roundRect">
            <a:avLst>
              <a:gd name="adj" fmla="val 1154"/>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2013851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E0125B-7FBA-C266-AA93-2FC1C44383C3}"/>
              </a:ext>
            </a:extLst>
          </p:cNvPr>
          <p:cNvGrpSpPr/>
          <p:nvPr/>
        </p:nvGrpSpPr>
        <p:grpSpPr>
          <a:xfrm>
            <a:off x="4210210" y="758583"/>
            <a:ext cx="3771580" cy="5340834"/>
            <a:chOff x="2157573" y="958876"/>
            <a:chExt cx="3771580" cy="5340834"/>
          </a:xfrm>
        </p:grpSpPr>
        <p:grpSp>
          <p:nvGrpSpPr>
            <p:cNvPr id="8" name="Group 7">
              <a:extLst>
                <a:ext uri="{FF2B5EF4-FFF2-40B4-BE49-F238E27FC236}">
                  <a16:creationId xmlns:a16="http://schemas.microsoft.com/office/drawing/2014/main" id="{AF006E55-0C6A-0BD8-36F4-6D1B1B587D97}"/>
                </a:ext>
              </a:extLst>
            </p:cNvPr>
            <p:cNvGrpSpPr/>
            <p:nvPr/>
          </p:nvGrpSpPr>
          <p:grpSpPr>
            <a:xfrm>
              <a:off x="2157573" y="958876"/>
              <a:ext cx="3771580" cy="5340834"/>
              <a:chOff x="1900398" y="862166"/>
              <a:chExt cx="3771580" cy="5340834"/>
            </a:xfrm>
          </p:grpSpPr>
          <p:sp>
            <p:nvSpPr>
              <p:cNvPr id="3" name="TextBox 2">
                <a:extLst>
                  <a:ext uri="{FF2B5EF4-FFF2-40B4-BE49-F238E27FC236}">
                    <a16:creationId xmlns:a16="http://schemas.microsoft.com/office/drawing/2014/main" id="{E221ACD2-832B-EC7D-1CB4-79FEFEBBBF2B}"/>
                  </a:ext>
                </a:extLst>
              </p:cNvPr>
              <p:cNvSpPr txBox="1"/>
              <p:nvPr/>
            </p:nvSpPr>
            <p:spPr>
              <a:xfrm>
                <a:off x="1900398" y="4510229"/>
                <a:ext cx="3771580"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Dave Minasyan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Product Manager</a:t>
                </a:r>
              </a:p>
              <a:p>
                <a:pPr algn="ctr">
                  <a:defRPr/>
                </a:pPr>
                <a:r>
                  <a:rPr lang="en-US" sz="2400">
                    <a:solidFill>
                      <a:schemeClr val="bg1"/>
                    </a:solidFill>
                    <a:latin typeface="Segoe UI" panose="020B0502040204020203" pitchFamily="34" charset="0"/>
                  </a:rPr>
                  <a:t>SharePoint &amp; OneDrive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Oval 4">
                <a:extLst>
                  <a:ext uri="{FF2B5EF4-FFF2-40B4-BE49-F238E27FC236}">
                    <a16:creationId xmlns:a16="http://schemas.microsoft.com/office/drawing/2014/main" id="{B22BFE91-2C21-A66D-2030-1E143B0C27C6}"/>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4" name="Picture 3" descr="A person in a black shirt&#10;&#10;AI-generated content may be incorrect.">
              <a:extLst>
                <a:ext uri="{FF2B5EF4-FFF2-40B4-BE49-F238E27FC236}">
                  <a16:creationId xmlns:a16="http://schemas.microsoft.com/office/drawing/2014/main" id="{DC560D86-B528-5243-B737-AE911681015A}"/>
                </a:ext>
              </a:extLst>
            </p:cNvPr>
            <p:cNvPicPr>
              <a:picLocks noChangeAspect="1"/>
            </p:cNvPicPr>
            <p:nvPr/>
          </p:nvPicPr>
          <p:blipFill>
            <a:blip r:embed="rId3">
              <a:extLst>
                <a:ext uri="{28A0092B-C50C-407E-A947-70E740481C1C}">
                  <a14:useLocalDpi xmlns:a14="http://schemas.microsoft.com/office/drawing/2010/main" val="0"/>
                </a:ext>
              </a:extLst>
            </a:blip>
            <a:srcRect t="4042" r="7725" b="22760"/>
            <a:stretch/>
          </p:blipFill>
          <p:spPr>
            <a:xfrm>
              <a:off x="2424956" y="1080437"/>
              <a:ext cx="3236815" cy="3252003"/>
            </a:xfrm>
            <a:prstGeom prst="ellipse">
              <a:avLst/>
            </a:prstGeom>
            <a:ln w="190500" cap="rnd">
              <a:noFill/>
              <a:prstDash val="solid"/>
            </a:ln>
            <a:effectLst>
              <a:outerShdw blurRad="127000" algn="bl" rotWithShape="0">
                <a:srgbClr val="000000"/>
              </a:outerShdw>
            </a:effectLst>
          </p:spPr>
        </p:pic>
      </p:grpSp>
    </p:spTree>
    <p:extLst>
      <p:ext uri="{BB962C8B-B14F-4D97-AF65-F5344CB8AC3E}">
        <p14:creationId xmlns:p14="http://schemas.microsoft.com/office/powerpoint/2010/main" val="5402427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3DE2-D38B-B02E-AED6-7770DB3A4D12}"/>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43686AF-0920-AAE2-246B-B8823B8C289D}"/>
              </a:ext>
              <a:ext uri="{C183D7F6-B498-43B3-948B-1728B52AA6E4}">
                <adec:decorative xmlns:adec="http://schemas.microsoft.com/office/drawing/2017/decorative" val="1"/>
              </a:ext>
            </a:extLst>
          </p:cNvPr>
          <p:cNvSpPr>
            <a:spLocks/>
          </p:cNvSpPr>
          <p:nvPr/>
        </p:nvSpPr>
        <p:spPr bwMode="auto">
          <a:xfrm rot="5400000">
            <a:off x="519433" y="1886039"/>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0" name="Rectangle: Rounded Corners 9">
            <a:extLst>
              <a:ext uri="{FF2B5EF4-FFF2-40B4-BE49-F238E27FC236}">
                <a16:creationId xmlns:a16="http://schemas.microsoft.com/office/drawing/2014/main" id="{DAED5F1D-1D37-F35C-9E7D-8BEABCAADE2C}"/>
              </a:ext>
              <a:ext uri="{C183D7F6-B498-43B3-948B-1728B52AA6E4}">
                <adec:decorative xmlns:adec="http://schemas.microsoft.com/office/drawing/2017/decorative" val="1"/>
              </a:ext>
            </a:extLst>
          </p:cNvPr>
          <p:cNvSpPr>
            <a:spLocks/>
          </p:cNvSpPr>
          <p:nvPr/>
        </p:nvSpPr>
        <p:spPr bwMode="auto">
          <a:xfrm rot="5400000">
            <a:off x="517678" y="3702977"/>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5" name="Rectangle: Rounded Corners 4">
            <a:extLst>
              <a:ext uri="{FF2B5EF4-FFF2-40B4-BE49-F238E27FC236}">
                <a16:creationId xmlns:a16="http://schemas.microsoft.com/office/drawing/2014/main" id="{001FBEBF-3785-87BF-3C34-0B585EC41E21}"/>
              </a:ext>
              <a:ext uri="{C183D7F6-B498-43B3-948B-1728B52AA6E4}">
                <adec:decorative xmlns:adec="http://schemas.microsoft.com/office/drawing/2017/decorative" val="1"/>
              </a:ext>
            </a:extLst>
          </p:cNvPr>
          <p:cNvSpPr>
            <a:spLocks/>
          </p:cNvSpPr>
          <p:nvPr/>
        </p:nvSpPr>
        <p:spPr bwMode="auto">
          <a:xfrm rot="16200000">
            <a:off x="1290785"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903D114A-63B8-E240-F8B4-DA7FE339AEE1}"/>
              </a:ext>
              <a:ext uri="{C183D7F6-B498-43B3-948B-1728B52AA6E4}">
                <adec:decorative xmlns:adec="http://schemas.microsoft.com/office/drawing/2017/decorative" val="1"/>
              </a:ext>
            </a:extLst>
          </p:cNvPr>
          <p:cNvSpPr>
            <a:spLocks/>
          </p:cNvSpPr>
          <p:nvPr/>
        </p:nvSpPr>
        <p:spPr bwMode="auto">
          <a:xfrm>
            <a:off x="5895970" y="1458719"/>
            <a:ext cx="6055356"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2" name="Title 1">
            <a:extLst>
              <a:ext uri="{FF2B5EF4-FFF2-40B4-BE49-F238E27FC236}">
                <a16:creationId xmlns:a16="http://schemas.microsoft.com/office/drawing/2014/main" id="{D4659289-778E-B0A8-8328-E1EB22964C86}"/>
              </a:ext>
            </a:extLst>
          </p:cNvPr>
          <p:cNvSpPr>
            <a:spLocks noGrp="1"/>
          </p:cNvSpPr>
          <p:nvPr>
            <p:ph type="title"/>
          </p:nvPr>
        </p:nvSpPr>
        <p:spPr>
          <a:xfrm>
            <a:off x="588963" y="457200"/>
            <a:ext cx="11017250" cy="492443"/>
          </a:xfrm>
        </p:spPr>
        <p:txBody>
          <a:bodyPr vert="horz" wrap="square" lIns="0" tIns="0" rIns="0" bIns="0" rtlCol="0" anchor="t">
            <a:spAutoFit/>
          </a:bodyPr>
          <a:lstStyle/>
          <a:p>
            <a:r>
              <a:rPr lang="en-US" sz="3200"/>
              <a:t>SLM Policy: Custom inclusion of sites</a:t>
            </a:r>
          </a:p>
        </p:txBody>
      </p:sp>
      <p:sp>
        <p:nvSpPr>
          <p:cNvPr id="13" name="TextBox 12">
            <a:extLst>
              <a:ext uri="{FF2B5EF4-FFF2-40B4-BE49-F238E27FC236}">
                <a16:creationId xmlns:a16="http://schemas.microsoft.com/office/drawing/2014/main" id="{58AA056D-FA12-8CE7-579F-6EEF9C6B0EEF}"/>
              </a:ext>
            </a:extLst>
          </p:cNvPr>
          <p:cNvSpPr txBox="1">
            <a:spLocks/>
          </p:cNvSpPr>
          <p:nvPr/>
        </p:nvSpPr>
        <p:spPr>
          <a:xfrm>
            <a:off x="614363" y="922502"/>
            <a:ext cx="11017250" cy="307777"/>
          </a:xfrm>
          <a:prstGeom prst="rect">
            <a:avLst/>
          </a:prstGeom>
          <a:noFill/>
        </p:spPr>
        <p:txBody>
          <a:bodyPr wrap="square" lIns="0" tIns="0" rIns="0" bIns="0">
            <a:spAutoFit/>
          </a:bodyPr>
          <a:lstStyle/>
          <a:p>
            <a:pPr algn="ctr"/>
            <a:r>
              <a:rPr lang="en-US" sz="2000"/>
              <a:t>Create a policy for a pre-defined set of sites</a:t>
            </a:r>
          </a:p>
        </p:txBody>
      </p:sp>
      <p:sp>
        <p:nvSpPr>
          <p:cNvPr id="18" name="Rounded Rectangle 11">
            <a:extLst>
              <a:ext uri="{FF2B5EF4-FFF2-40B4-BE49-F238E27FC236}">
                <a16:creationId xmlns:a16="http://schemas.microsoft.com/office/drawing/2014/main" id="{F1EAC8B1-9B7E-9986-6D0D-1D110A4AFE33}"/>
              </a:ext>
              <a:ext uri="{C183D7F6-B498-43B3-948B-1728B52AA6E4}">
                <adec:decorative xmlns:adec="http://schemas.microsoft.com/office/drawing/2017/decorative" val="0"/>
              </a:ext>
            </a:extLst>
          </p:cNvPr>
          <p:cNvSpPr/>
          <p:nvPr/>
        </p:nvSpPr>
        <p:spPr bwMode="auto">
          <a:xfrm>
            <a:off x="693453" y="5847364"/>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Generally available in H1</a:t>
            </a:r>
          </a:p>
        </p:txBody>
      </p:sp>
      <p:pic>
        <p:nvPicPr>
          <p:cNvPr id="6" name="Picture 5" descr="A screenshot of a computer">
            <a:extLst>
              <a:ext uri="{FF2B5EF4-FFF2-40B4-BE49-F238E27FC236}">
                <a16:creationId xmlns:a16="http://schemas.microsoft.com/office/drawing/2014/main" id="{57115340-A765-F24F-E99E-BA50CF0F7C22}"/>
              </a:ext>
            </a:extLst>
          </p:cNvPr>
          <p:cNvPicPr>
            <a:picLocks noChangeAspect="1"/>
          </p:cNvPicPr>
          <p:nvPr/>
        </p:nvPicPr>
        <p:blipFill>
          <a:blip r:embed="rId3"/>
          <a:stretch>
            <a:fillRect/>
          </a:stretch>
        </p:blipFill>
        <p:spPr>
          <a:xfrm>
            <a:off x="5903664" y="2110683"/>
            <a:ext cx="6055356" cy="3443540"/>
          </a:xfrm>
          <a:prstGeom prst="rect">
            <a:avLst/>
          </a:prstGeom>
        </p:spPr>
      </p:pic>
      <p:sp>
        <p:nvSpPr>
          <p:cNvPr id="8" name="TextBox 7">
            <a:extLst>
              <a:ext uri="{FF2B5EF4-FFF2-40B4-BE49-F238E27FC236}">
                <a16:creationId xmlns:a16="http://schemas.microsoft.com/office/drawing/2014/main" id="{DD9ED88F-6E6A-02FC-3F6F-2F18D53D31A8}"/>
              </a:ext>
            </a:extLst>
          </p:cNvPr>
          <p:cNvSpPr txBox="1">
            <a:spLocks/>
          </p:cNvSpPr>
          <p:nvPr/>
        </p:nvSpPr>
        <p:spPr>
          <a:xfrm>
            <a:off x="806335" y="1790624"/>
            <a:ext cx="5064282" cy="3652282"/>
          </a:xfrm>
          <a:prstGeom prst="rect">
            <a:avLst/>
          </a:prstGeom>
          <a:noFill/>
        </p:spPr>
        <p:txBody>
          <a:bodyPr wrap="square" lIns="0" tIns="0" rIns="0" bIns="0" anchor="t">
            <a:spAutoFit/>
          </a:bodyPr>
          <a:lstStyle/>
          <a:p>
            <a:pPr>
              <a:spcAft>
                <a:spcPts val="400"/>
              </a:spcAft>
              <a:defRPr/>
            </a:pPr>
            <a:r>
              <a:rPr lang="en-US" sz="1600">
                <a:solidFill>
                  <a:schemeClr val="accent1"/>
                </a:solidFill>
                <a:latin typeface="+mj-lt"/>
              </a:rPr>
              <a:t>Improved ease of use with custom policy scope:</a:t>
            </a:r>
            <a:endParaRPr lang="en-US">
              <a:solidFill>
                <a:schemeClr val="accent1"/>
              </a:solidFill>
            </a:endParaRPr>
          </a:p>
          <a:p>
            <a:pPr marL="285750" indent="-285750" defTabSz="932472">
              <a:buFont typeface="Arial"/>
              <a:buChar char="•"/>
            </a:pPr>
            <a:r>
              <a:rPr lang="en-US" sz="1400">
                <a:ea typeface="+mn-lt"/>
                <a:cs typeface="+mn-lt"/>
              </a:rPr>
              <a:t>Create policies for a pre-defined set of sites to either validate or prioritize management of high priority sites.</a:t>
            </a:r>
          </a:p>
          <a:p>
            <a:pPr marL="285750" indent="-285750" defTabSz="932472">
              <a:buFont typeface="Arial"/>
              <a:buChar char="•"/>
            </a:pPr>
            <a:endParaRPr lang="en-US" sz="1400">
              <a:ea typeface="+mn-lt"/>
              <a:cs typeface="+mn-lt"/>
            </a:endParaRPr>
          </a:p>
          <a:p>
            <a:pPr marL="285750" indent="-285750" defTabSz="932472">
              <a:buFont typeface="Arial"/>
              <a:buChar char="•"/>
            </a:pPr>
            <a:r>
              <a:rPr lang="en-US" sz="1400">
                <a:ea typeface="+mn-lt"/>
                <a:cs typeface="+mn-lt"/>
              </a:rPr>
              <a:t>Allows customers to test policies on a smaller set of sites quickly before applying them on a larger scale.</a:t>
            </a:r>
          </a:p>
          <a:p>
            <a:pPr marL="285750" indent="-285750" defTabSz="932472">
              <a:buFont typeface="Arial"/>
              <a:buChar char="•"/>
            </a:pPr>
            <a:endParaRPr lang="en-US" sz="1400">
              <a:solidFill>
                <a:srgbClr val="000000"/>
              </a:solidFill>
              <a:latin typeface="Segoe UI"/>
              <a:ea typeface="+mn-lt"/>
              <a:cs typeface="Segoe UI"/>
            </a:endParaRPr>
          </a:p>
          <a:p>
            <a:pPr marL="285750" indent="-285750" defTabSz="932472">
              <a:buFont typeface="Arial"/>
              <a:buChar char="•"/>
            </a:pPr>
            <a:endParaRPr lang="en-US" sz="1400">
              <a:solidFill>
                <a:srgbClr val="000000"/>
              </a:solidFill>
              <a:latin typeface="Segoe UI"/>
              <a:ea typeface="+mn-lt"/>
              <a:cs typeface="Segoe UI"/>
            </a:endParaRPr>
          </a:p>
          <a:p>
            <a:pPr defTabSz="932472"/>
            <a:r>
              <a:rPr lang="en-US" sz="1600">
                <a:solidFill>
                  <a:srgbClr val="0078D4"/>
                </a:solidFill>
                <a:latin typeface="Segoe UI Semibold"/>
                <a:ea typeface="+mn-lt"/>
                <a:cs typeface="Segoe UI Semibold"/>
              </a:rPr>
              <a:t>Key features:</a:t>
            </a:r>
            <a:endParaRPr lang="en-US" sz="1750">
              <a:solidFill>
                <a:srgbClr val="000000"/>
              </a:solidFill>
              <a:latin typeface="Segoe UI"/>
              <a:ea typeface="+mn-lt"/>
              <a:cs typeface="Segoe UI"/>
            </a:endParaRPr>
          </a:p>
          <a:p>
            <a:pPr defTabSz="932472"/>
            <a:endParaRPr lang="en-US" sz="600">
              <a:solidFill>
                <a:srgbClr val="0078D4"/>
              </a:solidFill>
              <a:latin typeface="Segoe UI Semibold"/>
              <a:ea typeface="+mn-lt"/>
              <a:cs typeface="Segoe UI Semibold"/>
            </a:endParaRPr>
          </a:p>
          <a:p>
            <a:pPr marL="285750" indent="-285750" defTabSz="932472">
              <a:buFont typeface="Arial"/>
              <a:buChar char="•"/>
            </a:pPr>
            <a:r>
              <a:rPr lang="en-US" sz="1400">
                <a:ea typeface="+mn-lt"/>
                <a:cs typeface="+mn-lt"/>
              </a:rPr>
              <a:t>Inclusion of the target sites up to 10K using CSV file </a:t>
            </a:r>
            <a:endParaRPr lang="en-US"/>
          </a:p>
          <a:p>
            <a:pPr marL="285750" indent="-285750" defTabSz="932472">
              <a:buFont typeface="Arial"/>
              <a:buChar char="•"/>
            </a:pPr>
            <a:endParaRPr lang="en-US" sz="1400">
              <a:ea typeface="+mn-lt"/>
              <a:cs typeface="+mn-lt"/>
            </a:endParaRPr>
          </a:p>
          <a:p>
            <a:pPr marL="285750" indent="-285750" defTabSz="932472">
              <a:buFont typeface="Arial"/>
              <a:buChar char="•"/>
            </a:pPr>
            <a:r>
              <a:rPr lang="en-US" sz="1400">
                <a:ea typeface="+mn-lt"/>
                <a:cs typeface="+mn-lt"/>
              </a:rPr>
              <a:t>Shorter time to run site lifecycle management policies</a:t>
            </a:r>
          </a:p>
          <a:p>
            <a:pPr marL="285750" indent="-285750" defTabSz="932472">
              <a:buFont typeface="Arial"/>
              <a:buChar char="•"/>
            </a:pPr>
            <a:endParaRPr lang="en-US" sz="1400">
              <a:cs typeface="Segoe UI"/>
            </a:endParaRPr>
          </a:p>
          <a:p>
            <a:pPr marL="285750" indent="-285750" defTabSz="932472">
              <a:buFont typeface="Arial"/>
              <a:buChar char="•"/>
            </a:pPr>
            <a:r>
              <a:rPr lang="en-US" sz="1400">
                <a:ea typeface="+mn-lt"/>
                <a:cs typeface="+mn-lt"/>
              </a:rPr>
              <a:t>Provision of detailed statistics to help understand the potential impacts of using enforcement actions.</a:t>
            </a:r>
            <a:endParaRPr lang="en-US">
              <a:ea typeface="+mn-lt"/>
              <a:cs typeface="+mn-lt"/>
            </a:endParaRPr>
          </a:p>
          <a:p>
            <a:pPr defTabSz="932472" fontAlgn="base"/>
            <a:endParaRPr lang="en-US" sz="1400">
              <a:cs typeface="Segoe UI"/>
            </a:endParaRPr>
          </a:p>
        </p:txBody>
      </p:sp>
      <p:cxnSp>
        <p:nvCxnSpPr>
          <p:cNvPr id="19" name="!!line2">
            <a:extLst>
              <a:ext uri="{FF2B5EF4-FFF2-40B4-BE49-F238E27FC236}">
                <a16:creationId xmlns:a16="http://schemas.microsoft.com/office/drawing/2014/main" id="{D81E8AB2-7BF8-ECCC-F2D6-A28A1E1BCD29}"/>
              </a:ext>
              <a:ext uri="{C183D7F6-B498-43B3-948B-1728B52AA6E4}">
                <adec:decorative xmlns:adec="http://schemas.microsoft.com/office/drawing/2017/decorative" val="1"/>
              </a:ext>
            </a:extLst>
          </p:cNvPr>
          <p:cNvCxnSpPr>
            <a:cxnSpLocks/>
          </p:cNvCxnSpPr>
          <p:nvPr/>
        </p:nvCxnSpPr>
        <p:spPr>
          <a:xfrm>
            <a:off x="835685" y="3376399"/>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743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F0DB-CD1F-CE9C-FD10-8E29F26DA47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1253A87-497B-34DD-B281-F8EA968D2AC7}"/>
              </a:ext>
            </a:extLst>
          </p:cNvPr>
          <p:cNvGrpSpPr/>
          <p:nvPr/>
        </p:nvGrpSpPr>
        <p:grpSpPr>
          <a:xfrm>
            <a:off x="0" y="0"/>
            <a:ext cx="12192000" cy="6857305"/>
            <a:chOff x="0" y="0"/>
            <a:chExt cx="12192000" cy="6857305"/>
          </a:xfrm>
        </p:grpSpPr>
        <p:pic>
          <p:nvPicPr>
            <p:cNvPr id="6" name="Picture 5">
              <a:extLst>
                <a:ext uri="{FF2B5EF4-FFF2-40B4-BE49-F238E27FC236}">
                  <a16:creationId xmlns:a16="http://schemas.microsoft.com/office/drawing/2014/main" id="{0318BCCC-EB7B-D952-4AEB-B25A89EEF34C}"/>
                </a:ext>
              </a:extLst>
            </p:cNvPr>
            <p:cNvPicPr>
              <a:picLocks noChangeAspect="1"/>
            </p:cNvPicPr>
            <p:nvPr/>
          </p:nvPicPr>
          <p:blipFill>
            <a:blip r:embed="rId2"/>
            <a:stretch>
              <a:fillRect/>
            </a:stretch>
          </p:blipFill>
          <p:spPr>
            <a:xfrm>
              <a:off x="0" y="695"/>
              <a:ext cx="12192000" cy="6856610"/>
            </a:xfrm>
            <a:prstGeom prst="rect">
              <a:avLst/>
            </a:prstGeom>
          </p:spPr>
        </p:pic>
        <p:pic>
          <p:nvPicPr>
            <p:cNvPr id="7" name="Picture 6">
              <a:extLst>
                <a:ext uri="{FF2B5EF4-FFF2-40B4-BE49-F238E27FC236}">
                  <a16:creationId xmlns:a16="http://schemas.microsoft.com/office/drawing/2014/main" id="{98CB956E-FE27-9C9D-0209-876CED8BF7B1}"/>
                </a:ext>
              </a:extLst>
            </p:cNvPr>
            <p:cNvPicPr>
              <a:picLocks noChangeAspect="1"/>
            </p:cNvPicPr>
            <p:nvPr/>
          </p:nvPicPr>
          <p:blipFill>
            <a:blip r:embed="rId3"/>
            <a:srcRect t="7378" b="88088"/>
            <a:stretch/>
          </p:blipFill>
          <p:spPr>
            <a:xfrm>
              <a:off x="0" y="0"/>
              <a:ext cx="12187410" cy="310896"/>
            </a:xfrm>
            <a:prstGeom prst="rect">
              <a:avLst/>
            </a:prstGeom>
          </p:spPr>
        </p:pic>
      </p:grpSp>
      <p:sp>
        <p:nvSpPr>
          <p:cNvPr id="9" name="Rectangle: Rounded Corners 8">
            <a:extLst>
              <a:ext uri="{FF2B5EF4-FFF2-40B4-BE49-F238E27FC236}">
                <a16:creationId xmlns:a16="http://schemas.microsoft.com/office/drawing/2014/main" id="{FC45CC25-FC36-D59D-AE24-75C197731162}"/>
              </a:ext>
              <a:ext uri="{C183D7F6-B498-43B3-948B-1728B52AA6E4}">
                <adec:decorative xmlns:adec="http://schemas.microsoft.com/office/drawing/2017/decorative" val="1"/>
              </a:ext>
            </a:extLst>
          </p:cNvPr>
          <p:cNvSpPr/>
          <p:nvPr/>
        </p:nvSpPr>
        <p:spPr bwMode="auto">
          <a:xfrm>
            <a:off x="3274490" y="724367"/>
            <a:ext cx="3351393" cy="2951989"/>
          </a:xfrm>
          <a:prstGeom prst="roundRect">
            <a:avLst>
              <a:gd name="adj" fmla="val 1154"/>
            </a:avLst>
          </a:prstGeom>
          <a:noFill/>
          <a:ln w="25400">
            <a:gradFill>
              <a:gsLst>
                <a:gs pos="1000">
                  <a:srgbClr val="7D7ED5"/>
                </a:gs>
                <a:gs pos="88000">
                  <a:srgbClr val="BF65CD"/>
                </a:gs>
                <a:gs pos="16000">
                  <a:srgbClr val="3B96DD"/>
                </a:gs>
                <a:gs pos="69000">
                  <a:srgbClr val="5671ED"/>
                </a:gs>
                <a:gs pos="100000">
                  <a:srgbClr val="906EBD"/>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white"/>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92393534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5787-F09B-4EF3-6DD7-B1CB569B426A}"/>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2CEC247-2FC9-7CF9-0310-C13E32139A4D}"/>
              </a:ext>
              <a:ext uri="{C183D7F6-B498-43B3-948B-1728B52AA6E4}">
                <adec:decorative xmlns:adec="http://schemas.microsoft.com/office/drawing/2017/decorative" val="1"/>
              </a:ext>
            </a:extLst>
          </p:cNvPr>
          <p:cNvSpPr>
            <a:spLocks/>
          </p:cNvSpPr>
          <p:nvPr/>
        </p:nvSpPr>
        <p:spPr bwMode="auto">
          <a:xfrm rot="5400000">
            <a:off x="478601" y="330247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36A7E7BF-1F38-2F1F-A298-62F923C47890}"/>
              </a:ext>
              <a:ext uri="{C183D7F6-B498-43B3-948B-1728B52AA6E4}">
                <adec:decorative xmlns:adec="http://schemas.microsoft.com/office/drawing/2017/decorative" val="1"/>
              </a:ext>
            </a:extLst>
          </p:cNvPr>
          <p:cNvSpPr>
            <a:spLocks/>
          </p:cNvSpPr>
          <p:nvPr/>
        </p:nvSpPr>
        <p:spPr bwMode="auto">
          <a:xfrm rot="5400000">
            <a:off x="480356" y="1859988"/>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0C1372D8-57E4-BD05-AF41-E0042B6C5326}"/>
              </a:ext>
              <a:ext uri="{C183D7F6-B498-43B3-948B-1728B52AA6E4}">
                <adec:decorative xmlns:adec="http://schemas.microsoft.com/office/drawing/2017/decorative" val="1"/>
              </a:ext>
            </a:extLst>
          </p:cNvPr>
          <p:cNvSpPr>
            <a:spLocks/>
          </p:cNvSpPr>
          <p:nvPr/>
        </p:nvSpPr>
        <p:spPr bwMode="auto">
          <a:xfrm rot="16200000">
            <a:off x="1251708" y="977213"/>
            <a:ext cx="408630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BD0A2C0F-D962-7253-D76B-E4BCC22CFC57}"/>
              </a:ext>
              <a:ext uri="{C183D7F6-B498-43B3-948B-1728B52AA6E4}">
                <adec:decorative xmlns:adec="http://schemas.microsoft.com/office/drawing/2017/decorative" val="1"/>
              </a:ext>
            </a:extLst>
          </p:cNvPr>
          <p:cNvSpPr>
            <a:spLocks/>
          </p:cNvSpPr>
          <p:nvPr/>
        </p:nvSpPr>
        <p:spPr bwMode="auto">
          <a:xfrm>
            <a:off x="5687559" y="1153966"/>
            <a:ext cx="6129471" cy="4993901"/>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78D4"/>
              </a:solidFill>
              <a:cs typeface="Segoe UI" pitchFamily="34" charset="0"/>
            </a:endParaRPr>
          </a:p>
        </p:txBody>
      </p:sp>
      <p:cxnSp>
        <p:nvCxnSpPr>
          <p:cNvPr id="27" name="!!line2">
            <a:extLst>
              <a:ext uri="{FF2B5EF4-FFF2-40B4-BE49-F238E27FC236}">
                <a16:creationId xmlns:a16="http://schemas.microsoft.com/office/drawing/2014/main" id="{4F5BA2E5-7E0D-704D-9EC7-432738368CD4}"/>
              </a:ext>
              <a:ext uri="{C183D7F6-B498-43B3-948B-1728B52AA6E4}">
                <adec:decorative xmlns:adec="http://schemas.microsoft.com/office/drawing/2017/decorative" val="1"/>
              </a:ext>
            </a:extLst>
          </p:cNvPr>
          <p:cNvCxnSpPr>
            <a:cxnSpLocks/>
          </p:cNvCxnSpPr>
          <p:nvPr/>
        </p:nvCxnSpPr>
        <p:spPr>
          <a:xfrm>
            <a:off x="796608" y="2972604"/>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82C817-9E03-45F6-7CE9-F3721744E060}"/>
              </a:ext>
            </a:extLst>
          </p:cNvPr>
          <p:cNvSpPr>
            <a:spLocks noGrp="1"/>
          </p:cNvSpPr>
          <p:nvPr>
            <p:ph type="title"/>
          </p:nvPr>
        </p:nvSpPr>
        <p:spPr>
          <a:xfrm>
            <a:off x="588963" y="457200"/>
            <a:ext cx="11017250" cy="443198"/>
          </a:xfrm>
        </p:spPr>
        <p:txBody>
          <a:bodyPr vert="horz" wrap="square" lIns="0" tIns="0" rIns="0" bIns="0" rtlCol="0" anchor="t">
            <a:spAutoFit/>
          </a:bodyPr>
          <a:lstStyle/>
          <a:p>
            <a:pPr algn="l"/>
            <a:r>
              <a:rPr lang="en-US" sz="3200" dirty="0"/>
              <a:t>SAM integration with Copilot</a:t>
            </a:r>
          </a:p>
        </p:txBody>
      </p:sp>
      <p:sp>
        <p:nvSpPr>
          <p:cNvPr id="13" name="TextBox 12">
            <a:extLst>
              <a:ext uri="{FF2B5EF4-FFF2-40B4-BE49-F238E27FC236}">
                <a16:creationId xmlns:a16="http://schemas.microsoft.com/office/drawing/2014/main" id="{082CA70C-15E3-9660-210C-F90316656E74}"/>
              </a:ext>
            </a:extLst>
          </p:cNvPr>
          <p:cNvSpPr txBox="1">
            <a:spLocks/>
          </p:cNvSpPr>
          <p:nvPr/>
        </p:nvSpPr>
        <p:spPr>
          <a:xfrm>
            <a:off x="614363" y="922502"/>
            <a:ext cx="11017250" cy="307777"/>
          </a:xfrm>
          <a:prstGeom prst="rect">
            <a:avLst/>
          </a:prstGeom>
          <a:noFill/>
        </p:spPr>
        <p:txBody>
          <a:bodyPr wrap="square" lIns="0" tIns="0" rIns="0" bIns="0">
            <a:spAutoFit/>
          </a:bodyPr>
          <a:lstStyle/>
          <a:p>
            <a:r>
              <a:rPr lang="en-US" sz="2000"/>
              <a:t>Do more things more efficiently</a:t>
            </a:r>
          </a:p>
        </p:txBody>
      </p:sp>
      <p:sp>
        <p:nvSpPr>
          <p:cNvPr id="21" name="TextBox 20">
            <a:extLst>
              <a:ext uri="{FF2B5EF4-FFF2-40B4-BE49-F238E27FC236}">
                <a16:creationId xmlns:a16="http://schemas.microsoft.com/office/drawing/2014/main" id="{4AC870DF-B1A3-B562-7A06-3047A1B40261}"/>
              </a:ext>
            </a:extLst>
          </p:cNvPr>
          <p:cNvSpPr txBox="1">
            <a:spLocks/>
          </p:cNvSpPr>
          <p:nvPr/>
        </p:nvSpPr>
        <p:spPr>
          <a:xfrm>
            <a:off x="741207" y="1745034"/>
            <a:ext cx="4810282" cy="1159292"/>
          </a:xfrm>
          <a:prstGeom prst="rect">
            <a:avLst/>
          </a:prstGeom>
          <a:noFill/>
        </p:spPr>
        <p:txBody>
          <a:bodyPr wrap="square" lIns="0" tIns="0" rIns="0" bIns="0">
            <a:spAutoFit/>
          </a:bodyPr>
          <a:lstStyle/>
          <a:p>
            <a:pPr lvl="0">
              <a:spcAft>
                <a:spcPts val="400"/>
              </a:spcAft>
              <a:defRPr/>
            </a:pPr>
            <a:r>
              <a:rPr lang="en-US" sz="1600">
                <a:solidFill>
                  <a:schemeClr val="accent1"/>
                </a:solidFill>
                <a:latin typeface="+mj-lt"/>
              </a:rPr>
              <a:t>What does it do?</a:t>
            </a:r>
          </a:p>
          <a:p>
            <a:pPr defTabSz="932472" fontAlgn="base"/>
            <a:r>
              <a:rPr lang="en-US" sz="1400"/>
              <a:t>Copilot in SharePoint Admin Center will empower admins to work more efficiently and maximize the value of both existing and upcoming capabilities.</a:t>
            </a:r>
          </a:p>
          <a:p>
            <a:pPr defTabSz="932472" fontAlgn="base"/>
            <a:endParaRPr lang="en-US" sz="1400">
              <a:solidFill>
                <a:schemeClr val="tx1"/>
              </a:solidFill>
            </a:endParaRPr>
          </a:p>
        </p:txBody>
      </p:sp>
      <p:sp>
        <p:nvSpPr>
          <p:cNvPr id="4" name="TextBox 3">
            <a:extLst>
              <a:ext uri="{FF2B5EF4-FFF2-40B4-BE49-F238E27FC236}">
                <a16:creationId xmlns:a16="http://schemas.microsoft.com/office/drawing/2014/main" id="{E4978DC7-C7F0-F92B-56EE-16E5BAB8FB7E}"/>
              </a:ext>
            </a:extLst>
          </p:cNvPr>
          <p:cNvSpPr txBox="1">
            <a:spLocks/>
          </p:cNvSpPr>
          <p:nvPr/>
        </p:nvSpPr>
        <p:spPr>
          <a:xfrm>
            <a:off x="737715" y="3201035"/>
            <a:ext cx="4810282" cy="2513509"/>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Benefits:</a:t>
            </a:r>
          </a:p>
          <a:p>
            <a:pPr marL="282575" indent="-282575" algn="l" rtl="0" eaLnBrk="1" latinLnBrk="0" hangingPunct="1">
              <a:buFont typeface="Arial" panose="020B0604020202020204" pitchFamily="34" charset="0"/>
              <a:buChar char="•"/>
            </a:pPr>
            <a:r>
              <a:rPr lang="en-US" sz="1200" b="1">
                <a:solidFill>
                  <a:schemeClr val="tx1"/>
                </a:solidFill>
                <a:latin typeface="+mn-lt"/>
              </a:rPr>
              <a:t>Discover &amp; Educate</a:t>
            </a:r>
            <a:br>
              <a:rPr lang="en-US" sz="1200">
                <a:solidFill>
                  <a:schemeClr val="tx1"/>
                </a:solidFill>
                <a:latin typeface="+mn-lt"/>
              </a:rPr>
            </a:br>
            <a:r>
              <a:rPr lang="en-US" sz="1200">
                <a:solidFill>
                  <a:schemeClr val="tx1"/>
                </a:solidFill>
                <a:latin typeface="+mn-lt"/>
              </a:rPr>
              <a:t>Providing admins with insights, best practices, and guidance on available tools and governance strategies.</a:t>
            </a:r>
          </a:p>
          <a:p>
            <a:pPr marL="282575" indent="-282575" algn="l" rtl="0" eaLnBrk="1" latinLnBrk="0" hangingPunct="1">
              <a:buFont typeface="Arial" panose="020B0604020202020204" pitchFamily="34" charset="0"/>
              <a:buChar char="•"/>
            </a:pPr>
            <a:r>
              <a:rPr lang="en-US" sz="1200" b="1">
                <a:solidFill>
                  <a:schemeClr val="tx1"/>
                </a:solidFill>
                <a:latin typeface="+mn-lt"/>
              </a:rPr>
              <a:t>Find</a:t>
            </a:r>
            <a:br>
              <a:rPr lang="en-US" sz="1200">
                <a:solidFill>
                  <a:schemeClr val="tx1"/>
                </a:solidFill>
                <a:latin typeface="+mn-lt"/>
              </a:rPr>
            </a:br>
            <a:r>
              <a:rPr lang="en-US" sz="1200">
                <a:solidFill>
                  <a:schemeClr val="tx1"/>
                </a:solidFill>
                <a:latin typeface="+mn-lt"/>
              </a:rPr>
              <a:t>Quickly locating specific settings, configurations, or site details to improve efficiency.</a:t>
            </a:r>
          </a:p>
          <a:p>
            <a:pPr marL="282575" indent="-282575" algn="l" rtl="0" eaLnBrk="1" latinLnBrk="0" hangingPunct="1">
              <a:buFont typeface="Arial" panose="020B0604020202020204" pitchFamily="34" charset="0"/>
              <a:buChar char="•"/>
            </a:pPr>
            <a:r>
              <a:rPr lang="en-US" sz="1200" b="1">
                <a:solidFill>
                  <a:schemeClr val="tx1"/>
                </a:solidFill>
                <a:latin typeface="+mn-lt"/>
              </a:rPr>
              <a:t>Review</a:t>
            </a:r>
            <a:br>
              <a:rPr lang="en-US" sz="1200">
                <a:solidFill>
                  <a:schemeClr val="tx1"/>
                </a:solidFill>
                <a:latin typeface="+mn-lt"/>
              </a:rPr>
            </a:br>
            <a:r>
              <a:rPr lang="en-US" sz="1200">
                <a:solidFill>
                  <a:schemeClr val="tx1"/>
                </a:solidFill>
                <a:latin typeface="+mn-lt"/>
              </a:rPr>
              <a:t>Offering a clear, consolidated view of tenant settings and their impact, enabling data-driven decision-making.</a:t>
            </a:r>
          </a:p>
          <a:p>
            <a:pPr marL="282575" indent="-282575" algn="l" rtl="0" eaLnBrk="1" latinLnBrk="0" hangingPunct="1">
              <a:buFont typeface="Arial" panose="020B0604020202020204" pitchFamily="34" charset="0"/>
              <a:buChar char="•"/>
            </a:pPr>
            <a:r>
              <a:rPr lang="en-US" sz="1200" b="1">
                <a:solidFill>
                  <a:schemeClr val="tx1"/>
                </a:solidFill>
                <a:latin typeface="+mn-lt"/>
              </a:rPr>
              <a:t>In-Context Bulk Actions</a:t>
            </a:r>
            <a:br>
              <a:rPr lang="en-US" sz="1200">
                <a:solidFill>
                  <a:schemeClr val="tx1"/>
                </a:solidFill>
                <a:latin typeface="+mn-lt"/>
              </a:rPr>
            </a:br>
            <a:r>
              <a:rPr lang="en-US" sz="1200">
                <a:solidFill>
                  <a:schemeClr val="tx1"/>
                </a:solidFill>
                <a:latin typeface="+mn-lt"/>
              </a:rPr>
              <a:t>Enabling admins to perform bulk updates efficiently without navigating multiple tools or screens.</a:t>
            </a:r>
          </a:p>
        </p:txBody>
      </p:sp>
      <p:sp>
        <p:nvSpPr>
          <p:cNvPr id="18" name="Rounded Rectangle 11">
            <a:extLst>
              <a:ext uri="{FF2B5EF4-FFF2-40B4-BE49-F238E27FC236}">
                <a16:creationId xmlns:a16="http://schemas.microsoft.com/office/drawing/2014/main" id="{4089BF4C-3B08-F074-5362-8802FE9AD722}"/>
              </a:ext>
              <a:ext uri="{C183D7F6-B498-43B3-948B-1728B52AA6E4}">
                <adec:decorative xmlns:adec="http://schemas.microsoft.com/office/drawing/2017/decorative" val="0"/>
              </a:ext>
            </a:extLst>
          </p:cNvPr>
          <p:cNvSpPr/>
          <p:nvPr/>
        </p:nvSpPr>
        <p:spPr bwMode="auto">
          <a:xfrm>
            <a:off x="611190" y="5845622"/>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Private Preview</a:t>
            </a:r>
          </a:p>
        </p:txBody>
      </p:sp>
      <p:pic>
        <p:nvPicPr>
          <p:cNvPr id="10" name="Picture 9">
            <a:extLst>
              <a:ext uri="{FF2B5EF4-FFF2-40B4-BE49-F238E27FC236}">
                <a16:creationId xmlns:a16="http://schemas.microsoft.com/office/drawing/2014/main" id="{2185EE3F-2E59-424B-AECC-A606E1B704AC}"/>
              </a:ext>
            </a:extLst>
          </p:cNvPr>
          <p:cNvPicPr>
            <a:picLocks noChangeAspect="1"/>
          </p:cNvPicPr>
          <p:nvPr/>
        </p:nvPicPr>
        <p:blipFill>
          <a:blip r:embed="rId3"/>
          <a:stretch>
            <a:fillRect/>
          </a:stretch>
        </p:blipFill>
        <p:spPr>
          <a:xfrm>
            <a:off x="5818541" y="1316477"/>
            <a:ext cx="5873947" cy="4688732"/>
          </a:xfrm>
          <a:prstGeom prst="rect">
            <a:avLst/>
          </a:prstGeom>
        </p:spPr>
      </p:pic>
    </p:spTree>
    <p:extLst>
      <p:ext uri="{BB962C8B-B14F-4D97-AF65-F5344CB8AC3E}">
        <p14:creationId xmlns:p14="http://schemas.microsoft.com/office/powerpoint/2010/main" val="356530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78074-975B-DB93-53AD-9FF2B97EE1C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8531DE-C1C0-6ADC-661A-3DDABE9048F0}"/>
              </a:ext>
            </a:extLst>
          </p:cNvPr>
          <p:cNvPicPr>
            <a:picLocks noChangeAspect="1"/>
          </p:cNvPicPr>
          <p:nvPr/>
        </p:nvPicPr>
        <p:blipFill>
          <a:blip r:embed="rId3"/>
          <a:stretch>
            <a:fillRect/>
          </a:stretch>
        </p:blipFill>
        <p:spPr>
          <a:xfrm>
            <a:off x="2295" y="0"/>
            <a:ext cx="12187410" cy="6858000"/>
          </a:xfrm>
          <a:prstGeom prst="rect">
            <a:avLst/>
          </a:prstGeom>
        </p:spPr>
      </p:pic>
      <p:sp>
        <p:nvSpPr>
          <p:cNvPr id="6" name="Rectangle: Rounded Corners 43">
            <a:extLst>
              <a:ext uri="{FF2B5EF4-FFF2-40B4-BE49-F238E27FC236}">
                <a16:creationId xmlns:a16="http://schemas.microsoft.com/office/drawing/2014/main" id="{385E0514-42BD-6DCC-83AA-523CB32E643F}"/>
              </a:ext>
              <a:ext uri="{C183D7F6-B498-43B3-948B-1728B52AA6E4}">
                <adec:decorative xmlns:adec="http://schemas.microsoft.com/office/drawing/2017/decorative" val="1"/>
              </a:ext>
            </a:extLst>
          </p:cNvPr>
          <p:cNvSpPr>
            <a:spLocks/>
          </p:cNvSpPr>
          <p:nvPr/>
        </p:nvSpPr>
        <p:spPr bwMode="auto">
          <a:xfrm>
            <a:off x="10256519" y="2377440"/>
            <a:ext cx="1869441" cy="210312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23226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AFEEE-30D0-3D11-B404-9787051936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A40893-9BF4-BA3C-E884-3D9F29C5892C}"/>
              </a:ext>
            </a:extLst>
          </p:cNvPr>
          <p:cNvPicPr>
            <a:picLocks noChangeAspect="1"/>
          </p:cNvPicPr>
          <p:nvPr/>
        </p:nvPicPr>
        <p:blipFill>
          <a:blip r:embed="rId3"/>
          <a:stretch>
            <a:fillRect/>
          </a:stretch>
        </p:blipFill>
        <p:spPr>
          <a:xfrm>
            <a:off x="0" y="10340"/>
            <a:ext cx="12192000" cy="6837319"/>
          </a:xfrm>
          <a:prstGeom prst="rect">
            <a:avLst/>
          </a:prstGeom>
        </p:spPr>
      </p:pic>
      <p:sp>
        <p:nvSpPr>
          <p:cNvPr id="4" name="Rectangle: Rounded Corners 43">
            <a:extLst>
              <a:ext uri="{FF2B5EF4-FFF2-40B4-BE49-F238E27FC236}">
                <a16:creationId xmlns:a16="http://schemas.microsoft.com/office/drawing/2014/main" id="{78228FFE-9A43-1BB3-97BC-AC535F8C78DA}"/>
              </a:ext>
              <a:ext uri="{C183D7F6-B498-43B3-948B-1728B52AA6E4}">
                <adec:decorative xmlns:adec="http://schemas.microsoft.com/office/drawing/2017/decorative" val="1"/>
              </a:ext>
            </a:extLst>
          </p:cNvPr>
          <p:cNvSpPr>
            <a:spLocks/>
          </p:cNvSpPr>
          <p:nvPr/>
        </p:nvSpPr>
        <p:spPr bwMode="auto">
          <a:xfrm>
            <a:off x="10256519" y="3266439"/>
            <a:ext cx="1869441" cy="2011681"/>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35082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B9F5-7030-CDAA-8F8D-839546EF3C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6F03C1-A877-53BC-5ECF-F64F605163A3}"/>
              </a:ext>
            </a:extLst>
          </p:cNvPr>
          <p:cNvPicPr>
            <a:picLocks noChangeAspect="1"/>
          </p:cNvPicPr>
          <p:nvPr/>
        </p:nvPicPr>
        <p:blipFill>
          <a:blip r:embed="rId3"/>
          <a:stretch>
            <a:fillRect/>
          </a:stretch>
        </p:blipFill>
        <p:spPr>
          <a:xfrm>
            <a:off x="0" y="17915"/>
            <a:ext cx="12192000" cy="6822169"/>
          </a:xfrm>
          <a:prstGeom prst="rect">
            <a:avLst/>
          </a:prstGeom>
        </p:spPr>
      </p:pic>
      <p:pic>
        <p:nvPicPr>
          <p:cNvPr id="8" name="Picture 7">
            <a:extLst>
              <a:ext uri="{FF2B5EF4-FFF2-40B4-BE49-F238E27FC236}">
                <a16:creationId xmlns:a16="http://schemas.microsoft.com/office/drawing/2014/main" id="{8B8DBDBA-8CA1-FA64-3876-6C37DF8D1ED7}"/>
              </a:ext>
            </a:extLst>
          </p:cNvPr>
          <p:cNvPicPr>
            <a:picLocks noChangeAspect="1"/>
          </p:cNvPicPr>
          <p:nvPr/>
        </p:nvPicPr>
        <p:blipFill>
          <a:blip r:embed="rId4"/>
          <a:srcRect l="15244" t="8741" r="182" b="444"/>
          <a:stretch/>
        </p:blipFill>
        <p:spPr>
          <a:xfrm>
            <a:off x="325120" y="848360"/>
            <a:ext cx="9845040" cy="5954622"/>
          </a:xfrm>
          <a:prstGeom prst="rect">
            <a:avLst/>
          </a:prstGeom>
        </p:spPr>
      </p:pic>
      <p:sp>
        <p:nvSpPr>
          <p:cNvPr id="9" name="Rectangle: Rounded Corners 43">
            <a:extLst>
              <a:ext uri="{FF2B5EF4-FFF2-40B4-BE49-F238E27FC236}">
                <a16:creationId xmlns:a16="http://schemas.microsoft.com/office/drawing/2014/main" id="{C083D858-3C53-554C-342A-9244176241E4}"/>
              </a:ext>
              <a:ext uri="{C183D7F6-B498-43B3-948B-1728B52AA6E4}">
                <adec:decorative xmlns:adec="http://schemas.microsoft.com/office/drawing/2017/decorative" val="1"/>
              </a:ext>
            </a:extLst>
          </p:cNvPr>
          <p:cNvSpPr>
            <a:spLocks/>
          </p:cNvSpPr>
          <p:nvPr/>
        </p:nvSpPr>
        <p:spPr bwMode="auto">
          <a:xfrm>
            <a:off x="10256519" y="1503681"/>
            <a:ext cx="1869441" cy="255016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ectangle: Rounded Corners 43">
            <a:extLst>
              <a:ext uri="{FF2B5EF4-FFF2-40B4-BE49-F238E27FC236}">
                <a16:creationId xmlns:a16="http://schemas.microsoft.com/office/drawing/2014/main" id="{6FAC207E-48F1-93AD-7CB4-501B1AED820F}"/>
              </a:ext>
              <a:ext uri="{C183D7F6-B498-43B3-948B-1728B52AA6E4}">
                <adec:decorative xmlns:adec="http://schemas.microsoft.com/office/drawing/2017/decorative" val="1"/>
              </a:ext>
            </a:extLst>
          </p:cNvPr>
          <p:cNvSpPr>
            <a:spLocks/>
          </p:cNvSpPr>
          <p:nvPr/>
        </p:nvSpPr>
        <p:spPr bwMode="auto">
          <a:xfrm>
            <a:off x="3606801" y="4160521"/>
            <a:ext cx="2900680" cy="1417319"/>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785837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725E2-9ED0-AAE7-593E-191E948E8C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00F9AE-D0F1-9C29-A635-3245240EDF75}"/>
              </a:ext>
            </a:extLst>
          </p:cNvPr>
          <p:cNvPicPr>
            <a:picLocks noChangeAspect="1"/>
          </p:cNvPicPr>
          <p:nvPr/>
        </p:nvPicPr>
        <p:blipFill>
          <a:blip r:embed="rId3"/>
          <a:stretch>
            <a:fillRect/>
          </a:stretch>
        </p:blipFill>
        <p:spPr>
          <a:xfrm>
            <a:off x="6706" y="0"/>
            <a:ext cx="12178588" cy="6858000"/>
          </a:xfrm>
          <a:prstGeom prst="rect">
            <a:avLst/>
          </a:prstGeom>
        </p:spPr>
      </p:pic>
      <p:sp>
        <p:nvSpPr>
          <p:cNvPr id="4" name="Rectangle: Rounded Corners 43">
            <a:extLst>
              <a:ext uri="{FF2B5EF4-FFF2-40B4-BE49-F238E27FC236}">
                <a16:creationId xmlns:a16="http://schemas.microsoft.com/office/drawing/2014/main" id="{405389BE-28B9-3766-36D6-E700C43E6753}"/>
              </a:ext>
              <a:ext uri="{C183D7F6-B498-43B3-948B-1728B52AA6E4}">
                <adec:decorative xmlns:adec="http://schemas.microsoft.com/office/drawing/2017/decorative" val="1"/>
              </a:ext>
            </a:extLst>
          </p:cNvPr>
          <p:cNvSpPr>
            <a:spLocks/>
          </p:cNvSpPr>
          <p:nvPr/>
        </p:nvSpPr>
        <p:spPr bwMode="auto">
          <a:xfrm>
            <a:off x="10271759" y="3235960"/>
            <a:ext cx="1869441" cy="296672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231367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3D4FC-F998-0D0C-FDCE-F4FFAA5A1B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F150BD-CAF1-5F05-191F-D190E7706957}"/>
              </a:ext>
            </a:extLst>
          </p:cNvPr>
          <p:cNvPicPr>
            <a:picLocks noChangeAspect="1"/>
          </p:cNvPicPr>
          <p:nvPr/>
        </p:nvPicPr>
        <p:blipFill>
          <a:blip r:embed="rId3"/>
          <a:stretch>
            <a:fillRect/>
          </a:stretch>
        </p:blipFill>
        <p:spPr>
          <a:xfrm>
            <a:off x="1768" y="0"/>
            <a:ext cx="12188464" cy="6858000"/>
          </a:xfrm>
          <a:prstGeom prst="rect">
            <a:avLst/>
          </a:prstGeom>
        </p:spPr>
      </p:pic>
      <p:sp>
        <p:nvSpPr>
          <p:cNvPr id="4" name="Rectangle: Rounded Corners 43">
            <a:extLst>
              <a:ext uri="{FF2B5EF4-FFF2-40B4-BE49-F238E27FC236}">
                <a16:creationId xmlns:a16="http://schemas.microsoft.com/office/drawing/2014/main" id="{B074C46C-14D5-70B9-9585-71B81F488972}"/>
              </a:ext>
              <a:ext uri="{C183D7F6-B498-43B3-948B-1728B52AA6E4}">
                <adec:decorative xmlns:adec="http://schemas.microsoft.com/office/drawing/2017/decorative" val="1"/>
              </a:ext>
            </a:extLst>
          </p:cNvPr>
          <p:cNvSpPr>
            <a:spLocks/>
          </p:cNvSpPr>
          <p:nvPr/>
        </p:nvSpPr>
        <p:spPr bwMode="auto">
          <a:xfrm>
            <a:off x="10271759" y="5095240"/>
            <a:ext cx="1869441" cy="1107440"/>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Rectangle: Rounded Corners 43">
            <a:extLst>
              <a:ext uri="{FF2B5EF4-FFF2-40B4-BE49-F238E27FC236}">
                <a16:creationId xmlns:a16="http://schemas.microsoft.com/office/drawing/2014/main" id="{449E9FA2-71B4-F834-7C1B-B7F775F5EA35}"/>
              </a:ext>
              <a:ext uri="{C183D7F6-B498-43B3-948B-1728B52AA6E4}">
                <adec:decorative xmlns:adec="http://schemas.microsoft.com/office/drawing/2017/decorative" val="1"/>
              </a:ext>
            </a:extLst>
          </p:cNvPr>
          <p:cNvSpPr>
            <a:spLocks/>
          </p:cNvSpPr>
          <p:nvPr/>
        </p:nvSpPr>
        <p:spPr bwMode="auto">
          <a:xfrm>
            <a:off x="584199" y="1849120"/>
            <a:ext cx="9398001" cy="4963160"/>
          </a:xfrm>
          <a:prstGeom prst="roundRect">
            <a:avLst>
              <a:gd name="adj" fmla="val 1827"/>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498537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39D0-F8F7-FB40-A82B-F4B4B2B3EE3C}"/>
            </a:ext>
          </a:extLst>
        </p:cNvPr>
        <p:cNvGrpSpPr/>
        <p:nvPr/>
      </p:nvGrpSpPr>
      <p:grpSpPr>
        <a:xfrm>
          <a:off x="0" y="0"/>
          <a:ext cx="0" cy="0"/>
          <a:chOff x="0" y="0"/>
          <a:chExt cx="0" cy="0"/>
        </a:xfrm>
      </p:grpSpPr>
      <p:sp>
        <p:nvSpPr>
          <p:cNvPr id="40" name="Rectangle: Rounded Corners 43">
            <a:extLst>
              <a:ext uri="{FF2B5EF4-FFF2-40B4-BE49-F238E27FC236}">
                <a16:creationId xmlns:a16="http://schemas.microsoft.com/office/drawing/2014/main" id="{D658F09C-7144-4134-A33D-5625D0A12B2C}"/>
              </a:ext>
              <a:ext uri="{C183D7F6-B498-43B3-948B-1728B52AA6E4}">
                <adec:decorative xmlns:adec="http://schemas.microsoft.com/office/drawing/2017/decorative" val="1"/>
              </a:ext>
            </a:extLst>
          </p:cNvPr>
          <p:cNvSpPr>
            <a:spLocks/>
          </p:cNvSpPr>
          <p:nvPr/>
        </p:nvSpPr>
        <p:spPr bwMode="auto">
          <a:xfrm>
            <a:off x="161925" y="389930"/>
            <a:ext cx="11868150" cy="6043755"/>
          </a:xfrm>
          <a:prstGeom prst="roundRect">
            <a:avLst>
              <a:gd name="adj" fmla="val 992"/>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extBox 1">
            <a:extLst>
              <a:ext uri="{FF2B5EF4-FFF2-40B4-BE49-F238E27FC236}">
                <a16:creationId xmlns:a16="http://schemas.microsoft.com/office/drawing/2014/main" id="{5538EFC5-F1B5-E098-8B8E-0358A4305F55}"/>
              </a:ext>
            </a:extLst>
          </p:cNvPr>
          <p:cNvSpPr txBox="1"/>
          <p:nvPr/>
        </p:nvSpPr>
        <p:spPr>
          <a:xfrm>
            <a:off x="3813175" y="2616657"/>
            <a:ext cx="3905250" cy="1477328"/>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2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LLM Powered Governance Capabilities</a:t>
            </a:r>
            <a:br>
              <a:rPr lang="en-US" sz="2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br>
            <a:br>
              <a:rPr lang="en-US" sz="2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br>
            <a:r>
              <a:rPr lang="en-US" sz="2400" dirty="0">
                <a:ln w="3175">
                  <a:noFill/>
                </a:ln>
                <a:latin typeface="Segoe UI Semibold" panose="020B0702040204020203" pitchFamily="34" charset="0"/>
                <a:cs typeface="Segoe UI Semibold" panose="020B0702040204020203" pitchFamily="34" charset="0"/>
              </a:rPr>
              <a:t>Licensing TBD</a:t>
            </a:r>
            <a:endParaRPr kumimoji="0" lang="en-US" sz="2400" b="0" i="0" u="none" strike="noStrike" kern="1200" cap="none" spc="0" normalizeH="0" baseline="0" noProof="0" dirty="0">
              <a:ln>
                <a:noFill/>
              </a:ln>
              <a:effectLst/>
              <a:uLnTx/>
              <a:uFillTx/>
              <a:latin typeface="Segoe UI Semibold"/>
              <a:ea typeface="+mn-ea"/>
              <a:cs typeface="+mn-cs"/>
            </a:endParaRPr>
          </a:p>
        </p:txBody>
      </p:sp>
    </p:spTree>
    <p:extLst>
      <p:ext uri="{BB962C8B-B14F-4D97-AF65-F5344CB8AC3E}">
        <p14:creationId xmlns:p14="http://schemas.microsoft.com/office/powerpoint/2010/main" val="343379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D871-0CE3-ED1D-BF6E-B720217DC087}"/>
            </a:ext>
          </a:extLst>
        </p:cNvPr>
        <p:cNvGrpSpPr/>
        <p:nvPr/>
      </p:nvGrpSpPr>
      <p:grpSpPr>
        <a:xfrm>
          <a:off x="0" y="0"/>
          <a:ext cx="0" cy="0"/>
          <a:chOff x="0" y="0"/>
          <a:chExt cx="0" cy="0"/>
        </a:xfrm>
      </p:grpSpPr>
      <p:sp>
        <p:nvSpPr>
          <p:cNvPr id="40" name="Rectangle: Rounded Corners 43">
            <a:extLst>
              <a:ext uri="{FF2B5EF4-FFF2-40B4-BE49-F238E27FC236}">
                <a16:creationId xmlns:a16="http://schemas.microsoft.com/office/drawing/2014/main" id="{838F637F-FE3F-3EE9-C562-F3B15817606B}"/>
              </a:ext>
              <a:ext uri="{C183D7F6-B498-43B3-948B-1728B52AA6E4}">
                <adec:decorative xmlns:adec="http://schemas.microsoft.com/office/drawing/2017/decorative" val="1"/>
              </a:ext>
            </a:extLst>
          </p:cNvPr>
          <p:cNvSpPr>
            <a:spLocks/>
          </p:cNvSpPr>
          <p:nvPr/>
        </p:nvSpPr>
        <p:spPr bwMode="auto">
          <a:xfrm>
            <a:off x="161925" y="707430"/>
            <a:ext cx="11868150" cy="6043755"/>
          </a:xfrm>
          <a:prstGeom prst="roundRect">
            <a:avLst>
              <a:gd name="adj" fmla="val 992"/>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93" name="Group 92">
            <a:extLst>
              <a:ext uri="{FF2B5EF4-FFF2-40B4-BE49-F238E27FC236}">
                <a16:creationId xmlns:a16="http://schemas.microsoft.com/office/drawing/2014/main" id="{E1A28C59-984F-1F7D-99F1-DC510117EFA5}"/>
              </a:ext>
            </a:extLst>
          </p:cNvPr>
          <p:cNvGrpSpPr/>
          <p:nvPr/>
        </p:nvGrpSpPr>
        <p:grpSpPr>
          <a:xfrm>
            <a:off x="4521287" y="8268"/>
            <a:ext cx="3149426" cy="1014232"/>
            <a:chOff x="4608716" y="-63238"/>
            <a:chExt cx="3149426" cy="1014232"/>
          </a:xfrm>
        </p:grpSpPr>
        <p:sp>
          <p:nvSpPr>
            <p:cNvPr id="7" name="Rectangle: Rounded Corners 43">
              <a:extLst>
                <a:ext uri="{FF2B5EF4-FFF2-40B4-BE49-F238E27FC236}">
                  <a16:creationId xmlns:a16="http://schemas.microsoft.com/office/drawing/2014/main" id="{B9F8CE83-BCE3-1B83-EEA0-82B40574E870}"/>
                </a:ext>
                <a:ext uri="{C183D7F6-B498-43B3-948B-1728B52AA6E4}">
                  <adec:decorative xmlns:adec="http://schemas.microsoft.com/office/drawing/2017/decorative" val="1"/>
                </a:ext>
              </a:extLst>
            </p:cNvPr>
            <p:cNvSpPr>
              <a:spLocks/>
            </p:cNvSpPr>
            <p:nvPr/>
          </p:nvSpPr>
          <p:spPr bwMode="auto">
            <a:xfrm>
              <a:off x="4608716"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ound Same Side Corner Rectangle 17">
              <a:extLst>
                <a:ext uri="{FF2B5EF4-FFF2-40B4-BE49-F238E27FC236}">
                  <a16:creationId xmlns:a16="http://schemas.microsoft.com/office/drawing/2014/main" id="{18A5A06E-B6A8-6090-3601-07B1FD1362FD}"/>
                </a:ext>
                <a:ext uri="{C183D7F6-B498-43B3-948B-1728B52AA6E4}">
                  <adec:decorative xmlns:adec="http://schemas.microsoft.com/office/drawing/2017/decorative" val="1"/>
                </a:ext>
              </a:extLst>
            </p:cNvPr>
            <p:cNvSpPr>
              <a:spLocks/>
            </p:cNvSpPr>
            <p:nvPr/>
          </p:nvSpPr>
          <p:spPr bwMode="auto">
            <a:xfrm>
              <a:off x="4620578" y="335456"/>
              <a:ext cx="3132232" cy="592415"/>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08" name="TextBox 107">
              <a:extLst>
                <a:ext uri="{FF2B5EF4-FFF2-40B4-BE49-F238E27FC236}">
                  <a16:creationId xmlns:a16="http://schemas.microsoft.com/office/drawing/2014/main" id="{204ACB02-3ABD-C547-7F51-C8198FAD0677}"/>
                </a:ext>
              </a:extLst>
            </p:cNvPr>
            <p:cNvSpPr txBox="1"/>
            <p:nvPr/>
          </p:nvSpPr>
          <p:spPr>
            <a:xfrm>
              <a:off x="5012227" y="523941"/>
              <a:ext cx="2348935"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Control</a:t>
              </a:r>
              <a:r>
                <a:rPr kumimoji="0" lang="en-US" sz="1400" b="0" i="0" u="none" strike="noStrike" kern="1200" cap="none" spc="0" normalizeH="0" baseline="0" noProof="0" dirty="0">
                  <a:ln>
                    <a:noFill/>
                  </a:ln>
                  <a:solidFill>
                    <a:srgbClr val="0078D4"/>
                  </a:solidFill>
                  <a:effectLst/>
                  <a:uLnTx/>
                  <a:uFillTx/>
                  <a:latin typeface="Segoe UI Semibold"/>
                  <a:ea typeface="+mn-ea"/>
                  <a:cs typeface="+mn-cs"/>
                </a:rPr>
                <a:t>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Oversharing</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6" name="Group 45">
              <a:extLst>
                <a:ext uri="{FF2B5EF4-FFF2-40B4-BE49-F238E27FC236}">
                  <a16:creationId xmlns:a16="http://schemas.microsoft.com/office/drawing/2014/main" id="{AB16968D-FFCB-8755-5E79-7A3AF128346A}"/>
                </a:ext>
              </a:extLst>
            </p:cNvPr>
            <p:cNvGrpSpPr/>
            <p:nvPr/>
          </p:nvGrpSpPr>
          <p:grpSpPr>
            <a:xfrm>
              <a:off x="5912374" y="-63238"/>
              <a:ext cx="548640" cy="548640"/>
              <a:chOff x="4433857" y="89964"/>
              <a:chExt cx="548640" cy="548640"/>
            </a:xfrm>
          </p:grpSpPr>
          <p:grpSp>
            <p:nvGrpSpPr>
              <p:cNvPr id="15" name="Group 14">
                <a:extLst>
                  <a:ext uri="{FF2B5EF4-FFF2-40B4-BE49-F238E27FC236}">
                    <a16:creationId xmlns:a16="http://schemas.microsoft.com/office/drawing/2014/main" id="{333F7C07-5743-16EF-0F8E-FB21028D110E}"/>
                  </a:ext>
                </a:extLst>
              </p:cNvPr>
              <p:cNvGrpSpPr/>
              <p:nvPr/>
            </p:nvGrpSpPr>
            <p:grpSpPr>
              <a:xfrm>
                <a:off x="4433857" y="89964"/>
                <a:ext cx="548640" cy="548640"/>
                <a:chOff x="2287947" y="1493522"/>
                <a:chExt cx="784629" cy="784629"/>
              </a:xfrm>
            </p:grpSpPr>
            <p:sp>
              <p:nvSpPr>
                <p:cNvPr id="17" name="Freeform: Shape 16">
                  <a:extLst>
                    <a:ext uri="{FF2B5EF4-FFF2-40B4-BE49-F238E27FC236}">
                      <a16:creationId xmlns:a16="http://schemas.microsoft.com/office/drawing/2014/main" id="{CAB721D7-7317-BB8A-AEF2-4781AB790FE7}"/>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ounded Rectangle 11">
                  <a:extLst>
                    <a:ext uri="{FF2B5EF4-FFF2-40B4-BE49-F238E27FC236}">
                      <a16:creationId xmlns:a16="http://schemas.microsoft.com/office/drawing/2014/main" id="{27E829CE-02AD-DBAD-E899-C70D1B896DD2}"/>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4" name="Graphic 123">
                <a:extLst>
                  <a:ext uri="{FF2B5EF4-FFF2-40B4-BE49-F238E27FC236}">
                    <a16:creationId xmlns:a16="http://schemas.microsoft.com/office/drawing/2014/main" id="{2819A845-A854-7AAD-FF49-7A6F0153CE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8988" y="202725"/>
                <a:ext cx="298378" cy="298378"/>
              </a:xfrm>
              <a:prstGeom prst="rect">
                <a:avLst/>
              </a:prstGeom>
            </p:spPr>
          </p:pic>
        </p:grpSp>
      </p:grpSp>
      <p:grpSp>
        <p:nvGrpSpPr>
          <p:cNvPr id="92" name="Group 91">
            <a:extLst>
              <a:ext uri="{FF2B5EF4-FFF2-40B4-BE49-F238E27FC236}">
                <a16:creationId xmlns:a16="http://schemas.microsoft.com/office/drawing/2014/main" id="{50D3795D-DD1F-C3CD-1C38-FDFBE6C77A78}"/>
              </a:ext>
            </a:extLst>
          </p:cNvPr>
          <p:cNvGrpSpPr/>
          <p:nvPr/>
        </p:nvGrpSpPr>
        <p:grpSpPr>
          <a:xfrm>
            <a:off x="436193" y="8268"/>
            <a:ext cx="3149426" cy="1014232"/>
            <a:chOff x="589230" y="-63238"/>
            <a:chExt cx="3149426" cy="1014232"/>
          </a:xfrm>
        </p:grpSpPr>
        <p:sp>
          <p:nvSpPr>
            <p:cNvPr id="4" name="Rectangle: Rounded Corners 43">
              <a:extLst>
                <a:ext uri="{FF2B5EF4-FFF2-40B4-BE49-F238E27FC236}">
                  <a16:creationId xmlns:a16="http://schemas.microsoft.com/office/drawing/2014/main" id="{9E15D80E-A8D0-325A-27E2-4FC91589838F}"/>
                </a:ext>
                <a:ext uri="{C183D7F6-B498-43B3-948B-1728B52AA6E4}">
                  <adec:decorative xmlns:adec="http://schemas.microsoft.com/office/drawing/2017/decorative" val="1"/>
                </a:ext>
              </a:extLst>
            </p:cNvPr>
            <p:cNvSpPr>
              <a:spLocks/>
            </p:cNvSpPr>
            <p:nvPr/>
          </p:nvSpPr>
          <p:spPr bwMode="auto">
            <a:xfrm>
              <a:off x="589230" y="304632"/>
              <a:ext cx="3149426" cy="646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Round Same Side Corner Rectangle 19">
              <a:extLst>
                <a:ext uri="{FF2B5EF4-FFF2-40B4-BE49-F238E27FC236}">
                  <a16:creationId xmlns:a16="http://schemas.microsoft.com/office/drawing/2014/main" id="{506CA69D-78F9-FE9E-1ED6-E481DC8FE776}"/>
                </a:ext>
                <a:ext uri="{C183D7F6-B498-43B3-948B-1728B52AA6E4}">
                  <adec:decorative xmlns:adec="http://schemas.microsoft.com/office/drawing/2017/decorative" val="1"/>
                </a:ext>
              </a:extLst>
            </p:cNvPr>
            <p:cNvSpPr>
              <a:spLocks/>
            </p:cNvSpPr>
            <p:nvPr/>
          </p:nvSpPr>
          <p:spPr bwMode="auto">
            <a:xfrm>
              <a:off x="605335" y="319625"/>
              <a:ext cx="3120628" cy="631369"/>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EF09FD8-4637-4FC4-55C8-04A9875957AF}"/>
                </a:ext>
              </a:extLst>
            </p:cNvPr>
            <p:cNvSpPr txBox="1"/>
            <p:nvPr/>
          </p:nvSpPr>
          <p:spPr>
            <a:xfrm>
              <a:off x="1040584" y="527587"/>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Reduce </a:t>
              </a:r>
              <a:r>
                <a:rPr lang="en-US" sz="1400" dirty="0">
                  <a:ln w="3175">
                    <a:noFill/>
                  </a:ln>
                  <a:latin typeface="Segoe UI Semibold" panose="020B0702040204020203" pitchFamily="34" charset="0"/>
                  <a:cs typeface="Segoe UI Semibold" panose="020B0702040204020203" pitchFamily="34" charset="0"/>
                </a:rPr>
                <a:t>S</a:t>
              </a:r>
              <a:r>
                <a:rPr kumimoji="0" lang="en-US" sz="1400" b="0" i="0" u="none" strike="noStrike" kern="1200" cap="none" spc="0" normalizeH="0" baseline="0" noProof="0" dirty="0" err="1">
                  <a:ln w="3175">
                    <a:noFill/>
                  </a:ln>
                  <a:effectLst/>
                  <a:uLnTx/>
                  <a:uFillTx/>
                  <a:latin typeface="Segoe UI Semibold" panose="020B0702040204020203" pitchFamily="34" charset="0"/>
                  <a:ea typeface="+mn-ea"/>
                  <a:cs typeface="Segoe UI Semibold" panose="020B0702040204020203" pitchFamily="34" charset="0"/>
                </a:rPr>
                <a:t>prawl</a:t>
              </a:r>
              <a:endParaRPr kumimoji="0" lang="en-US" sz="1400" b="0" i="0" u="none" strike="noStrike" kern="1200" cap="none" spc="0" normalizeH="0" baseline="0" noProof="0" dirty="0">
                <a:ln>
                  <a:noFill/>
                </a:ln>
                <a:effectLst/>
                <a:uLnTx/>
                <a:uFillTx/>
                <a:latin typeface="Segoe UI Semibold"/>
                <a:ea typeface="+mn-ea"/>
                <a:cs typeface="+mn-cs"/>
              </a:endParaRPr>
            </a:p>
          </p:txBody>
        </p:sp>
        <p:grpSp>
          <p:nvGrpSpPr>
            <p:cNvPr id="45" name="Group 44">
              <a:extLst>
                <a:ext uri="{FF2B5EF4-FFF2-40B4-BE49-F238E27FC236}">
                  <a16:creationId xmlns:a16="http://schemas.microsoft.com/office/drawing/2014/main" id="{EA5A4529-1B0B-A08D-6831-9A545FF0DCA4}"/>
                </a:ext>
              </a:extLst>
            </p:cNvPr>
            <p:cNvGrpSpPr/>
            <p:nvPr/>
          </p:nvGrpSpPr>
          <p:grpSpPr>
            <a:xfrm>
              <a:off x="1891329" y="-63238"/>
              <a:ext cx="548640" cy="548640"/>
              <a:chOff x="360984" y="89964"/>
              <a:chExt cx="548640" cy="548640"/>
            </a:xfrm>
          </p:grpSpPr>
          <p:grpSp>
            <p:nvGrpSpPr>
              <p:cNvPr id="71" name="Group 70">
                <a:extLst>
                  <a:ext uri="{FF2B5EF4-FFF2-40B4-BE49-F238E27FC236}">
                    <a16:creationId xmlns:a16="http://schemas.microsoft.com/office/drawing/2014/main" id="{5EAD1404-203B-89D5-3487-545EE9F5C0C1}"/>
                  </a:ext>
                </a:extLst>
              </p:cNvPr>
              <p:cNvGrpSpPr/>
              <p:nvPr/>
            </p:nvGrpSpPr>
            <p:grpSpPr>
              <a:xfrm>
                <a:off x="360984" y="89964"/>
                <a:ext cx="548640" cy="548640"/>
                <a:chOff x="2287947" y="1493522"/>
                <a:chExt cx="784629" cy="784629"/>
              </a:xfrm>
            </p:grpSpPr>
            <p:sp>
              <p:nvSpPr>
                <p:cNvPr id="73" name="Freeform: Shape 72">
                  <a:extLst>
                    <a:ext uri="{FF2B5EF4-FFF2-40B4-BE49-F238E27FC236}">
                      <a16:creationId xmlns:a16="http://schemas.microsoft.com/office/drawing/2014/main" id="{74DDDBD6-737A-E0C8-96A5-A309DE11ACB7}"/>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ounded Rectangle 11">
                  <a:extLst>
                    <a:ext uri="{FF2B5EF4-FFF2-40B4-BE49-F238E27FC236}">
                      <a16:creationId xmlns:a16="http://schemas.microsoft.com/office/drawing/2014/main" id="{BE80C604-59C3-B869-8799-388766039EF8}"/>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2" name="Graphic 71">
                <a:extLst>
                  <a:ext uri="{FF2B5EF4-FFF2-40B4-BE49-F238E27FC236}">
                    <a16:creationId xmlns:a16="http://schemas.microsoft.com/office/drawing/2014/main" id="{EE36E928-B1F9-0C0A-DBF9-9F69070F5E5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037" y="229934"/>
                <a:ext cx="298378" cy="298378"/>
              </a:xfrm>
              <a:prstGeom prst="rect">
                <a:avLst/>
              </a:prstGeom>
            </p:spPr>
          </p:pic>
        </p:grpSp>
      </p:grpSp>
      <p:grpSp>
        <p:nvGrpSpPr>
          <p:cNvPr id="94" name="Group 93">
            <a:extLst>
              <a:ext uri="{FF2B5EF4-FFF2-40B4-BE49-F238E27FC236}">
                <a16:creationId xmlns:a16="http://schemas.microsoft.com/office/drawing/2014/main" id="{04B3FEAD-EEED-D4DF-733C-82CF96F30738}"/>
              </a:ext>
            </a:extLst>
          </p:cNvPr>
          <p:cNvGrpSpPr/>
          <p:nvPr/>
        </p:nvGrpSpPr>
        <p:grpSpPr>
          <a:xfrm>
            <a:off x="8606381" y="8268"/>
            <a:ext cx="3149426" cy="1014232"/>
            <a:chOff x="8606381" y="-63238"/>
            <a:chExt cx="3149426" cy="1014232"/>
          </a:xfrm>
        </p:grpSpPr>
        <p:sp>
          <p:nvSpPr>
            <p:cNvPr id="9" name="Rectangle: Rounded Corners 43">
              <a:extLst>
                <a:ext uri="{FF2B5EF4-FFF2-40B4-BE49-F238E27FC236}">
                  <a16:creationId xmlns:a16="http://schemas.microsoft.com/office/drawing/2014/main" id="{9E827C9B-ECF8-972A-5A63-D58558D751C6}"/>
                </a:ext>
                <a:ext uri="{C183D7F6-B498-43B3-948B-1728B52AA6E4}">
                  <adec:decorative xmlns:adec="http://schemas.microsoft.com/office/drawing/2017/decorative" val="1"/>
                </a:ext>
              </a:extLst>
            </p:cNvPr>
            <p:cNvSpPr>
              <a:spLocks/>
            </p:cNvSpPr>
            <p:nvPr/>
          </p:nvSpPr>
          <p:spPr bwMode="auto">
            <a:xfrm>
              <a:off x="8606381"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ound Same Side Corner Rectangle 18">
              <a:extLst>
                <a:ext uri="{FF2B5EF4-FFF2-40B4-BE49-F238E27FC236}">
                  <a16:creationId xmlns:a16="http://schemas.microsoft.com/office/drawing/2014/main" id="{BCCFC92D-02EB-325B-0D16-3AB62B50F8BD}"/>
                </a:ext>
                <a:ext uri="{C183D7F6-B498-43B3-948B-1728B52AA6E4}">
                  <adec:decorative xmlns:adec="http://schemas.microsoft.com/office/drawing/2017/decorative" val="1"/>
                </a:ext>
              </a:extLst>
            </p:cNvPr>
            <p:cNvSpPr>
              <a:spLocks/>
            </p:cNvSpPr>
            <p:nvPr/>
          </p:nvSpPr>
          <p:spPr bwMode="auto">
            <a:xfrm>
              <a:off x="8618152" y="335457"/>
              <a:ext cx="3127883" cy="591692"/>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10" name="TextBox 109">
              <a:extLst>
                <a:ext uri="{FF2B5EF4-FFF2-40B4-BE49-F238E27FC236}">
                  <a16:creationId xmlns:a16="http://schemas.microsoft.com/office/drawing/2014/main" id="{566B2B25-84DA-F852-18D5-AC2B84F81B5E}"/>
                </a:ext>
              </a:extLst>
            </p:cNvPr>
            <p:cNvSpPr txBox="1"/>
            <p:nvPr/>
          </p:nvSpPr>
          <p:spPr>
            <a:xfrm>
              <a:off x="9057028" y="523581"/>
              <a:ext cx="2250130"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Manage</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lang="en-US" sz="1400" dirty="0">
                  <a:solidFill>
                    <a:srgbClr val="000000"/>
                  </a:solidFill>
                  <a:latin typeface="Segoe UI Semibold"/>
                </a:rPr>
                <a:t>L</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ifecycle</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7" name="Group 46">
              <a:extLst>
                <a:ext uri="{FF2B5EF4-FFF2-40B4-BE49-F238E27FC236}">
                  <a16:creationId xmlns:a16="http://schemas.microsoft.com/office/drawing/2014/main" id="{B97D2E7E-1806-891B-9794-FB52A110A936}"/>
                </a:ext>
              </a:extLst>
            </p:cNvPr>
            <p:cNvGrpSpPr/>
            <p:nvPr/>
          </p:nvGrpSpPr>
          <p:grpSpPr>
            <a:xfrm>
              <a:off x="9907773" y="-63238"/>
              <a:ext cx="548640" cy="548640"/>
              <a:chOff x="8428601" y="89964"/>
              <a:chExt cx="548640" cy="548640"/>
            </a:xfrm>
          </p:grpSpPr>
          <p:grpSp>
            <p:nvGrpSpPr>
              <p:cNvPr id="76" name="Group 75">
                <a:extLst>
                  <a:ext uri="{FF2B5EF4-FFF2-40B4-BE49-F238E27FC236}">
                    <a16:creationId xmlns:a16="http://schemas.microsoft.com/office/drawing/2014/main" id="{A43DA62E-5CF8-BBAA-42D9-BC0C7ABA8279}"/>
                  </a:ext>
                </a:extLst>
              </p:cNvPr>
              <p:cNvGrpSpPr/>
              <p:nvPr/>
            </p:nvGrpSpPr>
            <p:grpSpPr>
              <a:xfrm>
                <a:off x="8428601" y="89964"/>
                <a:ext cx="548640" cy="548640"/>
                <a:chOff x="2287947" y="1493522"/>
                <a:chExt cx="784629" cy="784629"/>
              </a:xfrm>
            </p:grpSpPr>
            <p:sp>
              <p:nvSpPr>
                <p:cNvPr id="78" name="Freeform: Shape 77">
                  <a:extLst>
                    <a:ext uri="{FF2B5EF4-FFF2-40B4-BE49-F238E27FC236}">
                      <a16:creationId xmlns:a16="http://schemas.microsoft.com/office/drawing/2014/main" id="{FD770FAD-CE7E-AFA6-1B30-6E1079603DC9}"/>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Rounded Rectangle 11">
                  <a:extLst>
                    <a:ext uri="{FF2B5EF4-FFF2-40B4-BE49-F238E27FC236}">
                      <a16:creationId xmlns:a16="http://schemas.microsoft.com/office/drawing/2014/main" id="{55B6162D-D19D-C171-C370-ADFAB43C2DA1}"/>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Graphic 76">
                <a:extLst>
                  <a:ext uri="{FF2B5EF4-FFF2-40B4-BE49-F238E27FC236}">
                    <a16:creationId xmlns:a16="http://schemas.microsoft.com/office/drawing/2014/main" id="{2AC6DA8A-C71B-8F92-859C-B86B934ADF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6846" y="196996"/>
                <a:ext cx="298378" cy="298378"/>
              </a:xfrm>
              <a:prstGeom prst="rect">
                <a:avLst/>
              </a:prstGeom>
            </p:spPr>
          </p:pic>
        </p:grpSp>
      </p:grpSp>
      <p:sp>
        <p:nvSpPr>
          <p:cNvPr id="21" name="Rectangle: Rounded Corners 43">
            <a:extLst>
              <a:ext uri="{FF2B5EF4-FFF2-40B4-BE49-F238E27FC236}">
                <a16:creationId xmlns:a16="http://schemas.microsoft.com/office/drawing/2014/main" id="{35FEA2EF-13A3-2B28-6B4D-9578A886EDF1}"/>
              </a:ext>
              <a:ext uri="{C183D7F6-B498-43B3-948B-1728B52AA6E4}">
                <adec:decorative xmlns:adec="http://schemas.microsoft.com/office/drawing/2017/decorative" val="1"/>
              </a:ext>
            </a:extLst>
          </p:cNvPr>
          <p:cNvSpPr>
            <a:spLocks/>
          </p:cNvSpPr>
          <p:nvPr/>
        </p:nvSpPr>
        <p:spPr bwMode="auto">
          <a:xfrm>
            <a:off x="562316" y="1809535"/>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Inactive Site policy</a:t>
            </a:r>
            <a:endParaRPr kumimoji="0" lang="en-US" sz="1350" b="0" i="0" u="none" strike="noStrike" kern="1200" cap="none" spc="0" normalizeH="0" baseline="0" noProof="0" dirty="0">
              <a:ln>
                <a:noFill/>
              </a:ln>
              <a:solidFill>
                <a:schemeClr val="tx1"/>
              </a:solidFill>
              <a:effectLst/>
              <a:uLnTx/>
              <a:uFillTx/>
              <a:ea typeface="+mn-ea"/>
              <a:cs typeface="Segoe UI" pitchFamily="34" charset="0"/>
            </a:endParaRPr>
          </a:p>
        </p:txBody>
      </p:sp>
      <p:sp>
        <p:nvSpPr>
          <p:cNvPr id="22" name="Rectangle: Rounded Corners 43">
            <a:extLst>
              <a:ext uri="{FF2B5EF4-FFF2-40B4-BE49-F238E27FC236}">
                <a16:creationId xmlns:a16="http://schemas.microsoft.com/office/drawing/2014/main" id="{C5F153AF-9C3A-4688-B3F3-E95747A788E7}"/>
              </a:ext>
              <a:ext uri="{C183D7F6-B498-43B3-948B-1728B52AA6E4}">
                <adec:decorative xmlns:adec="http://schemas.microsoft.com/office/drawing/2017/decorative" val="1"/>
              </a:ext>
            </a:extLst>
          </p:cNvPr>
          <p:cNvSpPr>
            <a:spLocks/>
          </p:cNvSpPr>
          <p:nvPr/>
        </p:nvSpPr>
        <p:spPr bwMode="auto">
          <a:xfrm>
            <a:off x="4356250" y="4018164"/>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Content Discovery (RCD)</a:t>
            </a:r>
            <a:br>
              <a:rPr lang="en-US" sz="1350" dirty="0">
                <a:solidFill>
                  <a:schemeClr val="tx1"/>
                </a:solidFill>
              </a:rPr>
            </a:br>
            <a:r>
              <a:rPr lang="en-US" sz="1100" dirty="0">
                <a:solidFill>
                  <a:schemeClr val="tx1"/>
                </a:solidFill>
              </a:rPr>
              <a:t>Agents and Sites</a:t>
            </a:r>
            <a:endParaRPr lang="en-US" sz="1350" dirty="0">
              <a:solidFill>
                <a:schemeClr val="tx1"/>
              </a:solidFill>
            </a:endParaRPr>
          </a:p>
        </p:txBody>
      </p:sp>
      <p:sp>
        <p:nvSpPr>
          <p:cNvPr id="23" name="Rectangle: Rounded Corners 43">
            <a:extLst>
              <a:ext uri="{FF2B5EF4-FFF2-40B4-BE49-F238E27FC236}">
                <a16:creationId xmlns:a16="http://schemas.microsoft.com/office/drawing/2014/main" id="{C67BB193-9F47-2D06-BBD1-E68245BF6E5C}"/>
              </a:ext>
              <a:ext uri="{C183D7F6-B498-43B3-948B-1728B52AA6E4}">
                <adec:decorative xmlns:adec="http://schemas.microsoft.com/office/drawing/2017/decorative" val="1"/>
              </a:ext>
            </a:extLst>
          </p:cNvPr>
          <p:cNvSpPr>
            <a:spLocks/>
          </p:cNvSpPr>
          <p:nvPr/>
        </p:nvSpPr>
        <p:spPr bwMode="auto">
          <a:xfrm>
            <a:off x="4356250" y="2556211"/>
            <a:ext cx="3496570" cy="1390113"/>
          </a:xfrm>
          <a:prstGeom prst="roundRect">
            <a:avLst>
              <a:gd name="adj" fmla="val 146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solidFill>
                  <a:schemeClr val="tx1"/>
                </a:solidFill>
              </a:rPr>
              <a:t>Data Access Governance</a:t>
            </a:r>
            <a:br>
              <a:rPr lang="en-US" sz="500" dirty="0">
                <a:solidFill>
                  <a:schemeClr val="tx1"/>
                </a:solidFill>
              </a:rPr>
            </a:br>
            <a:endParaRPr lang="en-US" sz="50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Sites/files permissioned to “specific user”</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Sites/files permissioned to “specific group”</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Permission state report (Sites, ODBs, Files)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Everyone Except External Users insights</a:t>
            </a:r>
          </a:p>
        </p:txBody>
      </p:sp>
      <p:sp>
        <p:nvSpPr>
          <p:cNvPr id="24" name="Rectangle: Rounded Corners 43">
            <a:extLst>
              <a:ext uri="{FF2B5EF4-FFF2-40B4-BE49-F238E27FC236}">
                <a16:creationId xmlns:a16="http://schemas.microsoft.com/office/drawing/2014/main" id="{58511FA6-DD93-DF2E-3B15-B34C779EB595}"/>
              </a:ext>
              <a:ext uri="{C183D7F6-B498-43B3-948B-1728B52AA6E4}">
                <adec:decorative xmlns:adec="http://schemas.microsoft.com/office/drawing/2017/decorative" val="1"/>
              </a:ext>
            </a:extLst>
          </p:cNvPr>
          <p:cNvSpPr>
            <a:spLocks/>
          </p:cNvSpPr>
          <p:nvPr/>
        </p:nvSpPr>
        <p:spPr bwMode="auto">
          <a:xfrm>
            <a:off x="4356250" y="452712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access control (RAC)</a:t>
            </a:r>
            <a:br>
              <a:rPr lang="en-US" sz="1350" dirty="0">
                <a:solidFill>
                  <a:schemeClr val="tx1"/>
                </a:solidFill>
              </a:rPr>
            </a:br>
            <a:r>
              <a:rPr lang="en-US" sz="1200" dirty="0">
                <a:solidFill>
                  <a:schemeClr val="tx1"/>
                </a:solidFill>
              </a:rPr>
              <a:t>Sites, OneDrive</a:t>
            </a:r>
            <a:endParaRPr lang="en-US" sz="1350" dirty="0">
              <a:solidFill>
                <a:schemeClr val="tx1"/>
              </a:solidFill>
            </a:endParaRPr>
          </a:p>
        </p:txBody>
      </p:sp>
      <p:sp>
        <p:nvSpPr>
          <p:cNvPr id="25" name="Rectangle: Rounded Corners 43">
            <a:extLst>
              <a:ext uri="{FF2B5EF4-FFF2-40B4-BE49-F238E27FC236}">
                <a16:creationId xmlns:a16="http://schemas.microsoft.com/office/drawing/2014/main" id="{A7A67CFA-6570-1B10-2C80-84D11D5EF654}"/>
              </a:ext>
              <a:ext uri="{C183D7F6-B498-43B3-948B-1728B52AA6E4}">
                <adec:decorative xmlns:adec="http://schemas.microsoft.com/office/drawing/2017/decorative" val="1"/>
              </a:ext>
            </a:extLst>
          </p:cNvPr>
          <p:cNvSpPr>
            <a:spLocks/>
          </p:cNvSpPr>
          <p:nvPr/>
        </p:nvSpPr>
        <p:spPr bwMode="auto">
          <a:xfrm>
            <a:off x="4356250" y="502140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Block download policies </a:t>
            </a:r>
            <a:br>
              <a:rPr lang="en-US" sz="1350" dirty="0">
                <a:solidFill>
                  <a:schemeClr val="tx1"/>
                </a:solidFill>
              </a:rPr>
            </a:br>
            <a:r>
              <a:rPr lang="en-US" sz="1200" dirty="0">
                <a:solidFill>
                  <a:schemeClr val="tx1"/>
                </a:solidFill>
              </a:rPr>
              <a:t>Sites, Files, Teams</a:t>
            </a:r>
            <a:endParaRPr lang="en-US" sz="1350" dirty="0">
              <a:solidFill>
                <a:schemeClr val="tx1"/>
              </a:solidFill>
            </a:endParaRPr>
          </a:p>
        </p:txBody>
      </p:sp>
      <p:sp>
        <p:nvSpPr>
          <p:cNvPr id="26" name="Rectangle: Rounded Corners 43">
            <a:extLst>
              <a:ext uri="{FF2B5EF4-FFF2-40B4-BE49-F238E27FC236}">
                <a16:creationId xmlns:a16="http://schemas.microsoft.com/office/drawing/2014/main" id="{47CAA9F6-409A-8C50-DFA9-9657AB57AA3C}"/>
              </a:ext>
              <a:ext uri="{C183D7F6-B498-43B3-948B-1728B52AA6E4}">
                <adec:decorative xmlns:adec="http://schemas.microsoft.com/office/drawing/2017/decorative" val="1"/>
              </a:ext>
            </a:extLst>
          </p:cNvPr>
          <p:cNvSpPr>
            <a:spLocks/>
          </p:cNvSpPr>
          <p:nvPr/>
        </p:nvSpPr>
        <p:spPr bwMode="auto">
          <a:xfrm>
            <a:off x="4356250" y="551569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Enterprise application insights</a:t>
            </a:r>
          </a:p>
        </p:txBody>
      </p:sp>
      <p:sp>
        <p:nvSpPr>
          <p:cNvPr id="27" name="Rectangle: Rounded Corners 43">
            <a:extLst>
              <a:ext uri="{FF2B5EF4-FFF2-40B4-BE49-F238E27FC236}">
                <a16:creationId xmlns:a16="http://schemas.microsoft.com/office/drawing/2014/main" id="{2D74D3B0-D884-98B9-E404-1A688DF5392E}"/>
              </a:ext>
              <a:ext uri="{C183D7F6-B498-43B3-948B-1728B52AA6E4}">
                <adec:decorative xmlns:adec="http://schemas.microsoft.com/office/drawing/2017/decorative" val="1"/>
              </a:ext>
            </a:extLst>
          </p:cNvPr>
          <p:cNvSpPr>
            <a:spLocks/>
          </p:cNvSpPr>
          <p:nvPr/>
        </p:nvSpPr>
        <p:spPr bwMode="auto">
          <a:xfrm>
            <a:off x="4356250" y="1812328"/>
            <a:ext cx="3496570" cy="315793"/>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ln w="3175">
                  <a:noFill/>
                </a:ln>
                <a:solidFill>
                  <a:schemeClr val="tx1"/>
                </a:solidFill>
                <a:cs typeface="Segoe UI Semibold" panose="020B0702040204020203" pitchFamily="34" charset="0"/>
              </a:rPr>
              <a:t>Agent Insights</a:t>
            </a:r>
            <a:endParaRPr lang="en-US" sz="1400" dirty="0">
              <a:solidFill>
                <a:schemeClr val="tx1"/>
              </a:solidFill>
            </a:endParaRPr>
          </a:p>
        </p:txBody>
      </p:sp>
      <p:sp>
        <p:nvSpPr>
          <p:cNvPr id="28" name="Rectangle: Rounded Corners 43">
            <a:extLst>
              <a:ext uri="{FF2B5EF4-FFF2-40B4-BE49-F238E27FC236}">
                <a16:creationId xmlns:a16="http://schemas.microsoft.com/office/drawing/2014/main" id="{8F4BB972-35A7-5297-5717-CDCF8ACB348E}"/>
              </a:ext>
              <a:ext uri="{C183D7F6-B498-43B3-948B-1728B52AA6E4}">
                <adec:decorative xmlns:adec="http://schemas.microsoft.com/office/drawing/2017/decorative" val="1"/>
              </a:ext>
            </a:extLst>
          </p:cNvPr>
          <p:cNvSpPr>
            <a:spLocks/>
          </p:cNvSpPr>
          <p:nvPr/>
        </p:nvSpPr>
        <p:spPr bwMode="auto">
          <a:xfrm>
            <a:off x="4356250" y="2175447"/>
            <a:ext cx="3496570" cy="320040"/>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dirty="0">
                <a:ln w="3175">
                  <a:noFill/>
                </a:ln>
                <a:solidFill>
                  <a:schemeClr val="tx1"/>
                </a:solidFill>
                <a:cs typeface="Segoe UI Semibold" panose="020B0702040204020203" pitchFamily="34" charset="0"/>
              </a:rPr>
              <a:t>Delegated Restricted Content Discovery</a:t>
            </a:r>
            <a:endParaRPr lang="en-US" sz="1200" dirty="0">
              <a:solidFill>
                <a:schemeClr val="tx1"/>
              </a:solidFill>
            </a:endParaRPr>
          </a:p>
        </p:txBody>
      </p:sp>
      <p:sp>
        <p:nvSpPr>
          <p:cNvPr id="29" name="Rectangle: Rounded Corners 43">
            <a:extLst>
              <a:ext uri="{FF2B5EF4-FFF2-40B4-BE49-F238E27FC236}">
                <a16:creationId xmlns:a16="http://schemas.microsoft.com/office/drawing/2014/main" id="{FBBF4A00-474C-F86E-ABF2-23B7DBC7DEE9}"/>
              </a:ext>
              <a:ext uri="{C183D7F6-B498-43B3-948B-1728B52AA6E4}">
                <adec:decorative xmlns:adec="http://schemas.microsoft.com/office/drawing/2017/decorative" val="1"/>
              </a:ext>
            </a:extLst>
          </p:cNvPr>
          <p:cNvSpPr>
            <a:spLocks/>
          </p:cNvSpPr>
          <p:nvPr/>
        </p:nvSpPr>
        <p:spPr bwMode="auto">
          <a:xfrm>
            <a:off x="561561" y="1371170"/>
            <a:ext cx="11085084" cy="35335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ln w="3175">
                  <a:noFill/>
                </a:ln>
                <a:solidFill>
                  <a:schemeClr val="tx1"/>
                </a:solidFill>
                <a:cs typeface="Segoe UI Semibold" panose="020B0702040204020203" pitchFamily="34" charset="0"/>
              </a:rPr>
              <a:t>Content Management Assessment + AI Insights</a:t>
            </a:r>
          </a:p>
        </p:txBody>
      </p:sp>
      <p:sp>
        <p:nvSpPr>
          <p:cNvPr id="30" name="Rectangle: Rounded Corners 43">
            <a:extLst>
              <a:ext uri="{FF2B5EF4-FFF2-40B4-BE49-F238E27FC236}">
                <a16:creationId xmlns:a16="http://schemas.microsoft.com/office/drawing/2014/main" id="{0B2C038E-0362-AB4F-C2D0-2221DAFCC0BD}"/>
              </a:ext>
              <a:ext uri="{C183D7F6-B498-43B3-948B-1728B52AA6E4}">
                <adec:decorative xmlns:adec="http://schemas.microsoft.com/office/drawing/2017/decorative" val="1"/>
              </a:ext>
            </a:extLst>
          </p:cNvPr>
          <p:cNvSpPr>
            <a:spLocks/>
          </p:cNvSpPr>
          <p:nvPr/>
        </p:nvSpPr>
        <p:spPr bwMode="auto">
          <a:xfrm>
            <a:off x="561993" y="6044304"/>
            <a:ext cx="11085084" cy="35335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ln w="3175">
                  <a:noFill/>
                </a:ln>
                <a:solidFill>
                  <a:schemeClr val="tx1"/>
                </a:solidFill>
                <a:cs typeface="Segoe UI Semibold" panose="020B0702040204020203" pitchFamily="34" charset="0"/>
              </a:rPr>
              <a:t>Copilot integration in SharePoint Admin Center + SAM</a:t>
            </a:r>
          </a:p>
        </p:txBody>
      </p:sp>
      <p:sp>
        <p:nvSpPr>
          <p:cNvPr id="31" name="Rectangle: Rounded Corners 43">
            <a:extLst>
              <a:ext uri="{FF2B5EF4-FFF2-40B4-BE49-F238E27FC236}">
                <a16:creationId xmlns:a16="http://schemas.microsoft.com/office/drawing/2014/main" id="{84DAD873-92D1-E1C5-3369-EE0A02C71B6E}"/>
              </a:ext>
              <a:ext uri="{C183D7F6-B498-43B3-948B-1728B52AA6E4}">
                <adec:decorative xmlns:adec="http://schemas.microsoft.com/office/drawing/2017/decorative" val="1"/>
              </a:ext>
            </a:extLst>
          </p:cNvPr>
          <p:cNvSpPr>
            <a:spLocks/>
          </p:cNvSpPr>
          <p:nvPr/>
        </p:nvSpPr>
        <p:spPr bwMode="auto">
          <a:xfrm>
            <a:off x="8150939" y="1812328"/>
            <a:ext cx="3496570" cy="1390113"/>
          </a:xfrm>
          <a:prstGeom prst="roundRect">
            <a:avLst>
              <a:gd name="adj" fmla="val 1094"/>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solidFill>
                  <a:schemeClr val="tx1"/>
                </a:solidFill>
              </a:rPr>
              <a:t>Site Lifecycle Policies</a:t>
            </a:r>
            <a:br>
              <a:rPr lang="en-US" sz="500" dirty="0">
                <a:solidFill>
                  <a:schemeClr val="tx1"/>
                </a:solidFill>
              </a:rPr>
            </a:br>
            <a:endParaRPr lang="en-US" sz="50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 Attestation Policy</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Customizable Email</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Target policy on specific sites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Site Ownership Policy</a:t>
            </a:r>
          </a:p>
        </p:txBody>
      </p:sp>
      <p:sp>
        <p:nvSpPr>
          <p:cNvPr id="32" name="Rectangle: Rounded Corners 43">
            <a:extLst>
              <a:ext uri="{FF2B5EF4-FFF2-40B4-BE49-F238E27FC236}">
                <a16:creationId xmlns:a16="http://schemas.microsoft.com/office/drawing/2014/main" id="{E3B25C4F-FE80-532A-56F1-3C005D13EF63}"/>
              </a:ext>
              <a:ext uri="{C183D7F6-B498-43B3-948B-1728B52AA6E4}">
                <adec:decorative xmlns:adec="http://schemas.microsoft.com/office/drawing/2017/decorative" val="1"/>
              </a:ext>
            </a:extLst>
          </p:cNvPr>
          <p:cNvSpPr>
            <a:spLocks/>
          </p:cNvSpPr>
          <p:nvPr/>
        </p:nvSpPr>
        <p:spPr bwMode="auto">
          <a:xfrm>
            <a:off x="8150184" y="3250801"/>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Site Access Review</a:t>
            </a:r>
          </a:p>
        </p:txBody>
      </p:sp>
      <p:sp>
        <p:nvSpPr>
          <p:cNvPr id="35" name="Rectangle: Rounded Corners 43">
            <a:extLst>
              <a:ext uri="{FF2B5EF4-FFF2-40B4-BE49-F238E27FC236}">
                <a16:creationId xmlns:a16="http://schemas.microsoft.com/office/drawing/2014/main" id="{FAE18F76-BE39-D49F-2154-00DC14E6CD34}"/>
              </a:ext>
              <a:ext uri="{C183D7F6-B498-43B3-948B-1728B52AA6E4}">
                <adec:decorative xmlns:adec="http://schemas.microsoft.com/office/drawing/2017/decorative" val="1"/>
              </a:ext>
            </a:extLst>
          </p:cNvPr>
          <p:cNvSpPr>
            <a:spLocks/>
          </p:cNvSpPr>
          <p:nvPr/>
        </p:nvSpPr>
        <p:spPr bwMode="auto">
          <a:xfrm>
            <a:off x="8150184" y="375227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Recent Admin Actions</a:t>
            </a:r>
          </a:p>
        </p:txBody>
      </p:sp>
      <p:sp>
        <p:nvSpPr>
          <p:cNvPr id="36" name="Rectangle: Rounded Corners 43">
            <a:extLst>
              <a:ext uri="{FF2B5EF4-FFF2-40B4-BE49-F238E27FC236}">
                <a16:creationId xmlns:a16="http://schemas.microsoft.com/office/drawing/2014/main" id="{E8252EFE-6D24-E9D4-E665-372EBDCB2220}"/>
              </a:ext>
              <a:ext uri="{C183D7F6-B498-43B3-948B-1728B52AA6E4}">
                <adec:decorative xmlns:adec="http://schemas.microsoft.com/office/drawing/2017/decorative" val="1"/>
              </a:ext>
            </a:extLst>
          </p:cNvPr>
          <p:cNvSpPr>
            <a:spLocks/>
          </p:cNvSpPr>
          <p:nvPr/>
        </p:nvSpPr>
        <p:spPr bwMode="auto">
          <a:xfrm>
            <a:off x="8150184" y="424656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Change history </a:t>
            </a:r>
          </a:p>
        </p:txBody>
      </p:sp>
      <p:sp>
        <p:nvSpPr>
          <p:cNvPr id="38" name="Rectangle: Rounded Corners 43">
            <a:extLst>
              <a:ext uri="{FF2B5EF4-FFF2-40B4-BE49-F238E27FC236}">
                <a16:creationId xmlns:a16="http://schemas.microsoft.com/office/drawing/2014/main" id="{1C2F6873-C688-D146-265C-2A5ADD928891}"/>
              </a:ext>
              <a:ext uri="{C183D7F6-B498-43B3-948B-1728B52AA6E4}">
                <adec:decorative xmlns:adec="http://schemas.microsoft.com/office/drawing/2017/decorative" val="1"/>
              </a:ext>
            </a:extLst>
          </p:cNvPr>
          <p:cNvSpPr>
            <a:spLocks/>
          </p:cNvSpPr>
          <p:nvPr/>
        </p:nvSpPr>
        <p:spPr bwMode="auto">
          <a:xfrm>
            <a:off x="8150184" y="4740847"/>
            <a:ext cx="3496570" cy="61794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Extend SharePoint Permission </a:t>
            </a:r>
            <a:br>
              <a:rPr lang="en-US" sz="1350" dirty="0">
                <a:solidFill>
                  <a:schemeClr val="tx1"/>
                </a:solidFill>
              </a:rPr>
            </a:br>
            <a:r>
              <a:rPr lang="en-US" sz="1350" dirty="0">
                <a:solidFill>
                  <a:schemeClr val="tx1"/>
                </a:solidFill>
              </a:rPr>
              <a:t>with Sensitivity labels</a:t>
            </a:r>
          </a:p>
        </p:txBody>
      </p:sp>
      <p:sp>
        <p:nvSpPr>
          <p:cNvPr id="2" name="Rectangle: Rounded Corners 43">
            <a:extLst>
              <a:ext uri="{FF2B5EF4-FFF2-40B4-BE49-F238E27FC236}">
                <a16:creationId xmlns:a16="http://schemas.microsoft.com/office/drawing/2014/main" id="{AFD5CCD8-4059-62ED-D8D8-FA2FAA0BFDCB}"/>
              </a:ext>
              <a:ext uri="{C183D7F6-B498-43B3-948B-1728B52AA6E4}">
                <adec:decorative xmlns:adec="http://schemas.microsoft.com/office/drawing/2017/decorative" val="1"/>
              </a:ext>
            </a:extLst>
          </p:cNvPr>
          <p:cNvSpPr>
            <a:spLocks/>
          </p:cNvSpPr>
          <p:nvPr/>
        </p:nvSpPr>
        <p:spPr bwMode="auto">
          <a:xfrm>
            <a:off x="574261" y="2591578"/>
            <a:ext cx="3496570" cy="1354746"/>
          </a:xfrm>
          <a:prstGeom prst="roundRect">
            <a:avLst>
              <a:gd name="adj" fmla="val 5000"/>
            </a:avLst>
          </a:prstGeom>
          <a:solidFill>
            <a:schemeClr val="bg2"/>
          </a:solidFill>
          <a:ln w="28575">
            <a:solidFill>
              <a:schemeClr val="accent5">
                <a:lumMod val="60000"/>
                <a:lumOff val="40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b="1" dirty="0">
                <a:solidFill>
                  <a:schemeClr val="tx1"/>
                </a:solidFill>
              </a:rPr>
              <a:t>AI Driven Semantic Site Matching</a:t>
            </a:r>
            <a:endParaRPr kumimoji="0" lang="en-US" sz="1350" b="1" i="0" u="none" strike="noStrike" kern="1200" cap="none" spc="0" normalizeH="0" baseline="0" noProof="0" dirty="0">
              <a:ln>
                <a:noFill/>
              </a:ln>
              <a:solidFill>
                <a:schemeClr val="tx1"/>
              </a:solidFill>
              <a:effectLst/>
              <a:uLnTx/>
              <a:uFillTx/>
              <a:ea typeface="+mn-ea"/>
              <a:cs typeface="Segoe UI" pitchFamily="34" charset="0"/>
            </a:endParaRPr>
          </a:p>
        </p:txBody>
      </p:sp>
    </p:spTree>
    <p:extLst>
      <p:ext uri="{BB962C8B-B14F-4D97-AF65-F5344CB8AC3E}">
        <p14:creationId xmlns:p14="http://schemas.microsoft.com/office/powerpoint/2010/main" val="3299170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a:extLst>
              <a:ext uri="{FF2B5EF4-FFF2-40B4-BE49-F238E27FC236}">
                <a16:creationId xmlns:a16="http://schemas.microsoft.com/office/drawing/2014/main" id="{7314C97C-9A83-6880-2CE3-C3698EA27FED}"/>
              </a:ext>
            </a:extLst>
          </p:cNvPr>
          <p:cNvSpPr/>
          <p:nvPr/>
        </p:nvSpPr>
        <p:spPr>
          <a:xfrm>
            <a:off x="4330063" y="1844529"/>
            <a:ext cx="3531876" cy="3626150"/>
          </a:xfrm>
          <a:prstGeom prst="ellipse">
            <a:avLst/>
          </a:prstGeom>
          <a:gradFill flip="none" rotWithShape="1">
            <a:gsLst>
              <a:gs pos="0">
                <a:schemeClr val="accent1"/>
              </a:gs>
              <a:gs pos="64000">
                <a:schemeClr val="accent1">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Content Placeholder 2">
            <a:extLst>
              <a:ext uri="{FF2B5EF4-FFF2-40B4-BE49-F238E27FC236}">
                <a16:creationId xmlns:a16="http://schemas.microsoft.com/office/drawing/2014/main" id="{941C7109-9112-AD88-8116-4ACD7AFFC785}"/>
              </a:ext>
            </a:extLst>
          </p:cNvPr>
          <p:cNvSpPr txBox="1">
            <a:spLocks/>
          </p:cNvSpPr>
          <p:nvPr/>
        </p:nvSpPr>
        <p:spPr>
          <a:xfrm>
            <a:off x="4953000" y="5470679"/>
            <a:ext cx="2286000" cy="916446"/>
          </a:xfrm>
          <a:prstGeom prst="rect">
            <a:avLst/>
          </a:prstGeom>
          <a:noFill/>
          <a:ln>
            <a:noFill/>
          </a:ln>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5039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white"/>
                </a:solidFill>
                <a:effectLst/>
                <a:uLnTx/>
                <a:uFillTx/>
                <a:latin typeface="Segoe UI Semibold"/>
                <a:ea typeface="+mn-ea"/>
                <a:cs typeface="+mn-cs"/>
              </a:rPr>
              <a:t>SharePoint</a:t>
            </a:r>
          </a:p>
        </p:txBody>
      </p:sp>
      <p:pic>
        <p:nvPicPr>
          <p:cNvPr id="19" name="Picture 18">
            <a:extLst>
              <a:ext uri="{FF2B5EF4-FFF2-40B4-BE49-F238E27FC236}">
                <a16:creationId xmlns:a16="http://schemas.microsoft.com/office/drawing/2014/main" id="{35D710C7-2508-17CB-DA80-70D09F930F74}"/>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170631" y="2916061"/>
            <a:ext cx="1850738" cy="1846162"/>
          </a:xfrm>
          <a:prstGeom prst="rect">
            <a:avLst/>
          </a:prstGeom>
        </p:spPr>
      </p:pic>
      <p:grpSp>
        <p:nvGrpSpPr>
          <p:cNvPr id="44" name="Group 43">
            <a:extLst>
              <a:ext uri="{FF2B5EF4-FFF2-40B4-BE49-F238E27FC236}">
                <a16:creationId xmlns:a16="http://schemas.microsoft.com/office/drawing/2014/main" id="{DEE7299E-D740-BE33-5561-014C4B5DA0B8}"/>
              </a:ext>
            </a:extLst>
          </p:cNvPr>
          <p:cNvGrpSpPr/>
          <p:nvPr/>
        </p:nvGrpSpPr>
        <p:grpSpPr>
          <a:xfrm>
            <a:off x="7349775" y="1214657"/>
            <a:ext cx="1683432" cy="1674773"/>
            <a:chOff x="7349775" y="1214657"/>
            <a:chExt cx="1683432" cy="1674773"/>
          </a:xfrm>
        </p:grpSpPr>
        <p:sp>
          <p:nvSpPr>
            <p:cNvPr id="26" name="Freeform: Shape 25">
              <a:extLst>
                <a:ext uri="{FF2B5EF4-FFF2-40B4-BE49-F238E27FC236}">
                  <a16:creationId xmlns:a16="http://schemas.microsoft.com/office/drawing/2014/main" id="{66656F64-F949-1036-6467-C6022D001807}"/>
                </a:ext>
              </a:extLst>
            </p:cNvPr>
            <p:cNvSpPr/>
            <p:nvPr/>
          </p:nvSpPr>
          <p:spPr>
            <a:xfrm>
              <a:off x="7349775" y="1214657"/>
              <a:ext cx="1683432" cy="1674773"/>
            </a:xfrm>
            <a:custGeom>
              <a:avLst/>
              <a:gdLst>
                <a:gd name="connsiteX0" fmla="*/ 382465 w 1196633"/>
                <a:gd name="connsiteY0" fmla="*/ 1190478 h 1190478"/>
                <a:gd name="connsiteX1" fmla="*/ 1196633 w 1196633"/>
                <a:gd name="connsiteY1" fmla="*/ 826477 h 1190478"/>
                <a:gd name="connsiteX2" fmla="*/ 567104 w 1196633"/>
                <a:gd name="connsiteY2" fmla="*/ 0 h 1190478"/>
                <a:gd name="connsiteX3" fmla="*/ 0 w 1196633"/>
                <a:gd name="connsiteY3" fmla="*/ 687559 h 1190478"/>
                <a:gd name="connsiteX4" fmla="*/ 383345 w 1196633"/>
                <a:gd name="connsiteY4" fmla="*/ 1190478 h 119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633" h="1190478">
                  <a:moveTo>
                    <a:pt x="382465" y="1190478"/>
                  </a:moveTo>
                  <a:lnTo>
                    <a:pt x="1196633" y="826477"/>
                  </a:lnTo>
                  <a:cubicBezTo>
                    <a:pt x="1052439" y="504678"/>
                    <a:pt x="835269" y="222445"/>
                    <a:pt x="567104" y="0"/>
                  </a:cubicBezTo>
                  <a:lnTo>
                    <a:pt x="0" y="687559"/>
                  </a:lnTo>
                  <a:cubicBezTo>
                    <a:pt x="163537" y="822960"/>
                    <a:pt x="295422" y="994410"/>
                    <a:pt x="383345" y="1190478"/>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9" name="Picture 48" descr="A blue and purple logo&#10;&#10;Description automatically generated with low confidence">
              <a:extLst>
                <a:ext uri="{FF2B5EF4-FFF2-40B4-BE49-F238E27FC236}">
                  <a16:creationId xmlns:a16="http://schemas.microsoft.com/office/drawing/2014/main" id="{EDA1A700-DAF4-FDAE-F2EB-EDFC13C50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707" y="1802860"/>
              <a:ext cx="647532" cy="650853"/>
            </a:xfrm>
            <a:prstGeom prst="rect">
              <a:avLst/>
            </a:prstGeom>
          </p:spPr>
        </p:pic>
      </p:grpSp>
      <p:grpSp>
        <p:nvGrpSpPr>
          <p:cNvPr id="43" name="Group 42">
            <a:extLst>
              <a:ext uri="{FF2B5EF4-FFF2-40B4-BE49-F238E27FC236}">
                <a16:creationId xmlns:a16="http://schemas.microsoft.com/office/drawing/2014/main" id="{6E9FA880-9FCA-6AEB-9D0A-D6FB20EB2211}"/>
              </a:ext>
            </a:extLst>
          </p:cNvPr>
          <p:cNvGrpSpPr/>
          <p:nvPr/>
        </p:nvGrpSpPr>
        <p:grpSpPr>
          <a:xfrm>
            <a:off x="6551969" y="566517"/>
            <a:ext cx="1594374" cy="1616639"/>
            <a:chOff x="6551969" y="566517"/>
            <a:chExt cx="1594374" cy="1616639"/>
          </a:xfrm>
        </p:grpSpPr>
        <p:sp>
          <p:nvSpPr>
            <p:cNvPr id="29" name="Freeform: Shape 28">
              <a:extLst>
                <a:ext uri="{FF2B5EF4-FFF2-40B4-BE49-F238E27FC236}">
                  <a16:creationId xmlns:a16="http://schemas.microsoft.com/office/drawing/2014/main" id="{54B3D721-FD44-0BBC-BA81-6CC4CFC1ADD6}"/>
                </a:ext>
              </a:extLst>
            </p:cNvPr>
            <p:cNvSpPr/>
            <p:nvPr/>
          </p:nvSpPr>
          <p:spPr>
            <a:xfrm>
              <a:off x="6551969" y="566517"/>
              <a:ext cx="1594374" cy="1616639"/>
            </a:xfrm>
            <a:custGeom>
              <a:avLst/>
              <a:gdLst>
                <a:gd name="connsiteX0" fmla="*/ 566225 w 1133328"/>
                <a:gd name="connsiteY0" fmla="*/ 1149155 h 1149154"/>
                <a:gd name="connsiteX1" fmla="*/ 1133329 w 1133328"/>
                <a:gd name="connsiteY1" fmla="*/ 461596 h 1149154"/>
                <a:gd name="connsiteX2" fmla="*/ 203103 w 1133328"/>
                <a:gd name="connsiteY2" fmla="*/ 0 h 1149154"/>
                <a:gd name="connsiteX3" fmla="*/ 0 w 1133328"/>
                <a:gd name="connsiteY3" fmla="*/ 867801 h 1149154"/>
                <a:gd name="connsiteX4" fmla="*/ 566225 w 1133328"/>
                <a:gd name="connsiteY4" fmla="*/ 1148276 h 114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328" h="1149154">
                  <a:moveTo>
                    <a:pt x="566225" y="1149155"/>
                  </a:moveTo>
                  <a:lnTo>
                    <a:pt x="1133329" y="461596"/>
                  </a:lnTo>
                  <a:cubicBezTo>
                    <a:pt x="866922" y="241788"/>
                    <a:pt x="550399" y="80889"/>
                    <a:pt x="203103" y="0"/>
                  </a:cubicBezTo>
                  <a:lnTo>
                    <a:pt x="0" y="867801"/>
                  </a:lnTo>
                  <a:cubicBezTo>
                    <a:pt x="211895" y="917038"/>
                    <a:pt x="404446" y="1014632"/>
                    <a:pt x="566225" y="1148276"/>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3" name="Picture 52" descr="A blue cloud with black background&#10;&#10;Description automatically generated with low confidence">
              <a:extLst>
                <a:ext uri="{FF2B5EF4-FFF2-40B4-BE49-F238E27FC236}">
                  <a16:creationId xmlns:a16="http://schemas.microsoft.com/office/drawing/2014/main" id="{DE1E086B-2E94-D718-E1E0-4496693B6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1497" y="1030392"/>
              <a:ext cx="734002" cy="679476"/>
            </a:xfrm>
            <a:prstGeom prst="rect">
              <a:avLst/>
            </a:prstGeom>
          </p:spPr>
        </p:pic>
      </p:grpSp>
      <p:grpSp>
        <p:nvGrpSpPr>
          <p:cNvPr id="45" name="Group 44">
            <a:extLst>
              <a:ext uri="{FF2B5EF4-FFF2-40B4-BE49-F238E27FC236}">
                <a16:creationId xmlns:a16="http://schemas.microsoft.com/office/drawing/2014/main" id="{F5F20187-2F27-E468-3A86-CD4D8644BB96}"/>
              </a:ext>
            </a:extLst>
          </p:cNvPr>
          <p:cNvGrpSpPr/>
          <p:nvPr/>
        </p:nvGrpSpPr>
        <p:grpSpPr>
          <a:xfrm>
            <a:off x="7887829" y="2377351"/>
            <a:ext cx="1423681" cy="1436049"/>
            <a:chOff x="7887829" y="2377351"/>
            <a:chExt cx="1423681" cy="1436049"/>
          </a:xfrm>
        </p:grpSpPr>
        <p:sp>
          <p:nvSpPr>
            <p:cNvPr id="25" name="Freeform: Shape 24">
              <a:extLst>
                <a:ext uri="{FF2B5EF4-FFF2-40B4-BE49-F238E27FC236}">
                  <a16:creationId xmlns:a16="http://schemas.microsoft.com/office/drawing/2014/main" id="{08363789-8847-BEF7-97F3-9FA2186CBFD3}"/>
                </a:ext>
              </a:extLst>
            </p:cNvPr>
            <p:cNvSpPr/>
            <p:nvPr/>
          </p:nvSpPr>
          <p:spPr>
            <a:xfrm>
              <a:off x="7887829" y="2377351"/>
              <a:ext cx="1423681" cy="1436049"/>
            </a:xfrm>
            <a:custGeom>
              <a:avLst/>
              <a:gdLst>
                <a:gd name="connsiteX0" fmla="*/ 120455 w 1011994"/>
                <a:gd name="connsiteY0" fmla="*/ 931105 h 1020786"/>
                <a:gd name="connsiteX1" fmla="*/ 119576 w 1011994"/>
                <a:gd name="connsiteY1" fmla="*/ 985618 h 1020786"/>
                <a:gd name="connsiteX2" fmla="*/ 1010236 w 1011994"/>
                <a:gd name="connsiteY2" fmla="*/ 1020787 h 1020786"/>
                <a:gd name="connsiteX3" fmla="*/ 1011995 w 1011994"/>
                <a:gd name="connsiteY3" fmla="*/ 931105 h 1020786"/>
                <a:gd name="connsiteX4" fmla="*/ 814168 w 1011994"/>
                <a:gd name="connsiteY4" fmla="*/ 0 h 1020786"/>
                <a:gd name="connsiteX5" fmla="*/ 0 w 1011994"/>
                <a:gd name="connsiteY5" fmla="*/ 364002 h 1020786"/>
                <a:gd name="connsiteX6" fmla="*/ 120455 w 1011994"/>
                <a:gd name="connsiteY6" fmla="*/ 931105 h 102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994" h="1020786">
                  <a:moveTo>
                    <a:pt x="120455" y="931105"/>
                  </a:moveTo>
                  <a:cubicBezTo>
                    <a:pt x="120455" y="949569"/>
                    <a:pt x="120455" y="967154"/>
                    <a:pt x="119576" y="985618"/>
                  </a:cubicBezTo>
                  <a:lnTo>
                    <a:pt x="1010236" y="1020787"/>
                  </a:lnTo>
                  <a:cubicBezTo>
                    <a:pt x="1011115" y="990893"/>
                    <a:pt x="1011995" y="960999"/>
                    <a:pt x="1011995" y="931105"/>
                  </a:cubicBezTo>
                  <a:cubicBezTo>
                    <a:pt x="1011995" y="599636"/>
                    <a:pt x="940777" y="284871"/>
                    <a:pt x="814168" y="0"/>
                  </a:cubicBezTo>
                  <a:lnTo>
                    <a:pt x="0" y="364002"/>
                  </a:lnTo>
                  <a:cubicBezTo>
                    <a:pt x="77372" y="537210"/>
                    <a:pt x="120455" y="728882"/>
                    <a:pt x="120455" y="931105"/>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6" name="Picture 55" descr="A picture containing screenshot, colorfulness, yellow, rectangle&#10;&#10;Description automatically generated">
              <a:extLst>
                <a:ext uri="{FF2B5EF4-FFF2-40B4-BE49-F238E27FC236}">
                  <a16:creationId xmlns:a16="http://schemas.microsoft.com/office/drawing/2014/main" id="{8AAC3662-3F68-DF39-BDD7-EF0C89CC2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728" y="2982831"/>
              <a:ext cx="485322" cy="484513"/>
            </a:xfrm>
            <a:prstGeom prst="rect">
              <a:avLst/>
            </a:prstGeom>
          </p:spPr>
        </p:pic>
      </p:grpSp>
      <p:grpSp>
        <p:nvGrpSpPr>
          <p:cNvPr id="41" name="Group 40">
            <a:extLst>
              <a:ext uri="{FF2B5EF4-FFF2-40B4-BE49-F238E27FC236}">
                <a16:creationId xmlns:a16="http://schemas.microsoft.com/office/drawing/2014/main" id="{D1038BF2-C763-8FE6-2C72-4931DE37E43D}"/>
              </a:ext>
            </a:extLst>
          </p:cNvPr>
          <p:cNvGrpSpPr/>
          <p:nvPr/>
        </p:nvGrpSpPr>
        <p:grpSpPr>
          <a:xfrm>
            <a:off x="4068256" y="566517"/>
            <a:ext cx="1594374" cy="1616639"/>
            <a:chOff x="4068256" y="566517"/>
            <a:chExt cx="1594374" cy="1616639"/>
          </a:xfrm>
        </p:grpSpPr>
        <p:sp>
          <p:nvSpPr>
            <p:cNvPr id="34" name="Freeform: Shape 33">
              <a:extLst>
                <a:ext uri="{FF2B5EF4-FFF2-40B4-BE49-F238E27FC236}">
                  <a16:creationId xmlns:a16="http://schemas.microsoft.com/office/drawing/2014/main" id="{3DA3E3F3-5A10-BE12-F2FF-D31FF2A8868F}"/>
                </a:ext>
              </a:extLst>
            </p:cNvPr>
            <p:cNvSpPr/>
            <p:nvPr/>
          </p:nvSpPr>
          <p:spPr>
            <a:xfrm>
              <a:off x="4068256" y="566517"/>
              <a:ext cx="1594374" cy="1616639"/>
            </a:xfrm>
            <a:custGeom>
              <a:avLst/>
              <a:gdLst>
                <a:gd name="connsiteX0" fmla="*/ 1133329 w 1133328"/>
                <a:gd name="connsiteY0" fmla="*/ 868680 h 1149154"/>
                <a:gd name="connsiteX1" fmla="*/ 930226 w 1133328"/>
                <a:gd name="connsiteY1" fmla="*/ 0 h 1149154"/>
                <a:gd name="connsiteX2" fmla="*/ 0 w 1133328"/>
                <a:gd name="connsiteY2" fmla="*/ 461596 h 1149154"/>
                <a:gd name="connsiteX3" fmla="*/ 567983 w 1133328"/>
                <a:gd name="connsiteY3" fmla="*/ 1149155 h 1149154"/>
                <a:gd name="connsiteX4" fmla="*/ 1133329 w 1133328"/>
                <a:gd name="connsiteY4" fmla="*/ 867801 h 114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328" h="1149154">
                  <a:moveTo>
                    <a:pt x="1133329" y="868680"/>
                  </a:moveTo>
                  <a:lnTo>
                    <a:pt x="930226" y="0"/>
                  </a:lnTo>
                  <a:cubicBezTo>
                    <a:pt x="582930" y="80889"/>
                    <a:pt x="266407" y="241788"/>
                    <a:pt x="0" y="461596"/>
                  </a:cubicBezTo>
                  <a:lnTo>
                    <a:pt x="567983" y="1149155"/>
                  </a:lnTo>
                  <a:cubicBezTo>
                    <a:pt x="729762" y="1015512"/>
                    <a:pt x="923192" y="917038"/>
                    <a:pt x="1133329" y="867801"/>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9" name="Picture 58" descr="A picture containing symbol, graphics, screenshot, font&#10;&#10;Description automatically generated">
              <a:extLst>
                <a:ext uri="{FF2B5EF4-FFF2-40B4-BE49-F238E27FC236}">
                  <a16:creationId xmlns:a16="http://schemas.microsoft.com/office/drawing/2014/main" id="{C62F7AF1-2B63-0C11-7FBA-3A38B80A31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479" y="1077558"/>
              <a:ext cx="711023" cy="711023"/>
            </a:xfrm>
            <a:prstGeom prst="rect">
              <a:avLst/>
            </a:prstGeom>
          </p:spPr>
        </p:pic>
      </p:grpSp>
      <p:grpSp>
        <p:nvGrpSpPr>
          <p:cNvPr id="39" name="Group 38">
            <a:extLst>
              <a:ext uri="{FF2B5EF4-FFF2-40B4-BE49-F238E27FC236}">
                <a16:creationId xmlns:a16="http://schemas.microsoft.com/office/drawing/2014/main" id="{1FAD896D-D00B-CD68-CD44-0535C8028552}"/>
              </a:ext>
            </a:extLst>
          </p:cNvPr>
          <p:cNvGrpSpPr/>
          <p:nvPr/>
        </p:nvGrpSpPr>
        <p:grpSpPr>
          <a:xfrm>
            <a:off x="2901852" y="2378588"/>
            <a:ext cx="1424917" cy="1542026"/>
            <a:chOff x="2901852" y="2378588"/>
            <a:chExt cx="1424917" cy="1542026"/>
          </a:xfrm>
        </p:grpSpPr>
        <p:sp>
          <p:nvSpPr>
            <p:cNvPr id="30" name="Freeform: Shape 29">
              <a:extLst>
                <a:ext uri="{FF2B5EF4-FFF2-40B4-BE49-F238E27FC236}">
                  <a16:creationId xmlns:a16="http://schemas.microsoft.com/office/drawing/2014/main" id="{681DFB92-DF1C-66A3-3D04-F721E3564AEA}"/>
                </a:ext>
              </a:extLst>
            </p:cNvPr>
            <p:cNvSpPr/>
            <p:nvPr/>
          </p:nvSpPr>
          <p:spPr>
            <a:xfrm>
              <a:off x="2901852" y="2378588"/>
              <a:ext cx="1424917" cy="1542026"/>
            </a:xfrm>
            <a:custGeom>
              <a:avLst/>
              <a:gdLst>
                <a:gd name="connsiteX0" fmla="*/ 891540 w 1012873"/>
                <a:gd name="connsiteY0" fmla="*/ 924951 h 1096117"/>
                <a:gd name="connsiteX1" fmla="*/ 1012874 w 1012873"/>
                <a:gd name="connsiteY1" fmla="*/ 364002 h 1096117"/>
                <a:gd name="connsiteX2" fmla="*/ 198706 w 1012873"/>
                <a:gd name="connsiteY2" fmla="*/ 0 h 1096117"/>
                <a:gd name="connsiteX3" fmla="*/ 0 w 1012873"/>
                <a:gd name="connsiteY3" fmla="*/ 930226 h 1096117"/>
                <a:gd name="connsiteX4" fmla="*/ 1758 w 1012873"/>
                <a:gd name="connsiteY4" fmla="*/ 1019908 h 1096117"/>
                <a:gd name="connsiteX5" fmla="*/ 892419 w 1012873"/>
                <a:gd name="connsiteY5" fmla="*/ 984738 h 1096117"/>
                <a:gd name="connsiteX6" fmla="*/ 891540 w 1012873"/>
                <a:gd name="connsiteY6" fmla="*/ 924951 h 1096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73" h="1096117">
                  <a:moveTo>
                    <a:pt x="891540" y="924951"/>
                  </a:moveTo>
                  <a:cubicBezTo>
                    <a:pt x="891540" y="725365"/>
                    <a:pt x="935502" y="535452"/>
                    <a:pt x="1012874" y="364002"/>
                  </a:cubicBezTo>
                  <a:lnTo>
                    <a:pt x="198706" y="0"/>
                  </a:lnTo>
                  <a:cubicBezTo>
                    <a:pt x="71217" y="283991"/>
                    <a:pt x="0" y="599635"/>
                    <a:pt x="0" y="930226"/>
                  </a:cubicBezTo>
                  <a:cubicBezTo>
                    <a:pt x="0" y="1260817"/>
                    <a:pt x="0" y="990014"/>
                    <a:pt x="1758" y="1019908"/>
                  </a:cubicBezTo>
                  <a:lnTo>
                    <a:pt x="892419" y="984738"/>
                  </a:lnTo>
                  <a:cubicBezTo>
                    <a:pt x="892419" y="964516"/>
                    <a:pt x="891540" y="945173"/>
                    <a:pt x="891540" y="924951"/>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2" name="Picture 61" descr="A blue and black logo&#10;&#10;Description automatically generated with low confidence">
              <a:extLst>
                <a:ext uri="{FF2B5EF4-FFF2-40B4-BE49-F238E27FC236}">
                  <a16:creationId xmlns:a16="http://schemas.microsoft.com/office/drawing/2014/main" id="{BAE2EA7D-7182-5AAF-E358-2698FD0EB3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9381" y="3010745"/>
              <a:ext cx="517519" cy="517519"/>
            </a:xfrm>
            <a:prstGeom prst="rect">
              <a:avLst/>
            </a:prstGeom>
          </p:spPr>
        </p:pic>
      </p:grpSp>
      <p:grpSp>
        <p:nvGrpSpPr>
          <p:cNvPr id="40" name="Group 39">
            <a:extLst>
              <a:ext uri="{FF2B5EF4-FFF2-40B4-BE49-F238E27FC236}">
                <a16:creationId xmlns:a16="http://schemas.microsoft.com/office/drawing/2014/main" id="{636CC6FA-CE2A-B864-961D-80AC6D48343E}"/>
              </a:ext>
            </a:extLst>
          </p:cNvPr>
          <p:cNvGrpSpPr/>
          <p:nvPr/>
        </p:nvGrpSpPr>
        <p:grpSpPr>
          <a:xfrm>
            <a:off x="3182630" y="1217131"/>
            <a:ext cx="1684669" cy="1673537"/>
            <a:chOff x="3182630" y="1217131"/>
            <a:chExt cx="1684669" cy="1673537"/>
          </a:xfrm>
        </p:grpSpPr>
        <p:sp>
          <p:nvSpPr>
            <p:cNvPr id="35" name="Freeform: Shape 34">
              <a:extLst>
                <a:ext uri="{FF2B5EF4-FFF2-40B4-BE49-F238E27FC236}">
                  <a16:creationId xmlns:a16="http://schemas.microsoft.com/office/drawing/2014/main" id="{3DAFB39B-77C5-EBF2-3742-7A678F3BFE3C}"/>
                </a:ext>
              </a:extLst>
            </p:cNvPr>
            <p:cNvSpPr/>
            <p:nvPr/>
          </p:nvSpPr>
          <p:spPr>
            <a:xfrm>
              <a:off x="3182630" y="1217131"/>
              <a:ext cx="1684669" cy="1673537"/>
            </a:xfrm>
            <a:custGeom>
              <a:avLst/>
              <a:gdLst>
                <a:gd name="connsiteX0" fmla="*/ 1197512 w 1197512"/>
                <a:gd name="connsiteY0" fmla="*/ 687558 h 1189599"/>
                <a:gd name="connsiteX1" fmla="*/ 629529 w 1197512"/>
                <a:gd name="connsiteY1" fmla="*/ 0 h 1189599"/>
                <a:gd name="connsiteX2" fmla="*/ 0 w 1197512"/>
                <a:gd name="connsiteY2" fmla="*/ 825598 h 1189599"/>
                <a:gd name="connsiteX3" fmla="*/ 814168 w 1197512"/>
                <a:gd name="connsiteY3" fmla="*/ 1189599 h 1189599"/>
                <a:gd name="connsiteX4" fmla="*/ 1197512 w 1197512"/>
                <a:gd name="connsiteY4" fmla="*/ 687558 h 118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12" h="1189599">
                  <a:moveTo>
                    <a:pt x="1197512" y="687558"/>
                  </a:moveTo>
                  <a:lnTo>
                    <a:pt x="629529" y="0"/>
                  </a:lnTo>
                  <a:cubicBezTo>
                    <a:pt x="361364" y="221566"/>
                    <a:pt x="144194" y="503799"/>
                    <a:pt x="0" y="825598"/>
                  </a:cubicBezTo>
                  <a:lnTo>
                    <a:pt x="814168" y="1189599"/>
                  </a:lnTo>
                  <a:cubicBezTo>
                    <a:pt x="902091" y="994410"/>
                    <a:pt x="1034855" y="822960"/>
                    <a:pt x="1197512" y="687558"/>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6" name="Picture 65" descr="A picture containing screenshot, circle, graphics, electric blue&#10;&#10;Description automatically generated">
              <a:extLst>
                <a:ext uri="{FF2B5EF4-FFF2-40B4-BE49-F238E27FC236}">
                  <a16:creationId xmlns:a16="http://schemas.microsoft.com/office/drawing/2014/main" id="{5F171D89-6C45-141A-DE31-CE3092E754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6413" y="1828154"/>
              <a:ext cx="600870" cy="600870"/>
            </a:xfrm>
            <a:prstGeom prst="rect">
              <a:avLst/>
            </a:prstGeom>
          </p:spPr>
        </p:pic>
      </p:grpSp>
      <p:grpSp>
        <p:nvGrpSpPr>
          <p:cNvPr id="47" name="Group 46">
            <a:extLst>
              <a:ext uri="{FF2B5EF4-FFF2-40B4-BE49-F238E27FC236}">
                <a16:creationId xmlns:a16="http://schemas.microsoft.com/office/drawing/2014/main" id="{3701B000-0AAA-6FA2-DF88-9B857FD1CECD}"/>
              </a:ext>
            </a:extLst>
          </p:cNvPr>
          <p:cNvGrpSpPr/>
          <p:nvPr/>
        </p:nvGrpSpPr>
        <p:grpSpPr>
          <a:xfrm>
            <a:off x="7819799" y="3763926"/>
            <a:ext cx="1489238" cy="1458315"/>
            <a:chOff x="7819799" y="3763926"/>
            <a:chExt cx="1489238" cy="1458315"/>
          </a:xfrm>
        </p:grpSpPr>
        <p:sp>
          <p:nvSpPr>
            <p:cNvPr id="33" name="Freeform: Shape 32">
              <a:extLst>
                <a:ext uri="{FF2B5EF4-FFF2-40B4-BE49-F238E27FC236}">
                  <a16:creationId xmlns:a16="http://schemas.microsoft.com/office/drawing/2014/main" id="{940A3CBD-273A-1DA2-8C61-911B92695409}"/>
                </a:ext>
              </a:extLst>
            </p:cNvPr>
            <p:cNvSpPr/>
            <p:nvPr/>
          </p:nvSpPr>
          <p:spPr>
            <a:xfrm>
              <a:off x="7819799" y="3763926"/>
              <a:ext cx="1489238" cy="1458315"/>
            </a:xfrm>
            <a:custGeom>
              <a:avLst/>
              <a:gdLst>
                <a:gd name="connsiteX0" fmla="*/ 167933 w 1058594"/>
                <a:gd name="connsiteY0" fmla="*/ 0 h 1036613"/>
                <a:gd name="connsiteX1" fmla="*/ 0 w 1058594"/>
                <a:gd name="connsiteY1" fmla="*/ 609307 h 1036613"/>
                <a:gd name="connsiteX2" fmla="*/ 782515 w 1058594"/>
                <a:gd name="connsiteY2" fmla="*/ 1036613 h 1036613"/>
                <a:gd name="connsiteX3" fmla="*/ 1058594 w 1058594"/>
                <a:gd name="connsiteY3" fmla="*/ 35169 h 1036613"/>
                <a:gd name="connsiteX4" fmla="*/ 167933 w 1058594"/>
                <a:gd name="connsiteY4" fmla="*/ 0 h 103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94" h="1036613">
                  <a:moveTo>
                    <a:pt x="167933" y="0"/>
                  </a:moveTo>
                  <a:cubicBezTo>
                    <a:pt x="159141" y="220687"/>
                    <a:pt x="99353" y="427306"/>
                    <a:pt x="0" y="609307"/>
                  </a:cubicBezTo>
                  <a:lnTo>
                    <a:pt x="782515" y="1036613"/>
                  </a:lnTo>
                  <a:cubicBezTo>
                    <a:pt x="946053" y="736795"/>
                    <a:pt x="1044526" y="396533"/>
                    <a:pt x="1058594" y="35169"/>
                  </a:cubicBezTo>
                  <a:lnTo>
                    <a:pt x="167933" y="0"/>
                  </a:ln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9" name="Picture 4">
              <a:extLst>
                <a:ext uri="{FF2B5EF4-FFF2-40B4-BE49-F238E27FC236}">
                  <a16:creationId xmlns:a16="http://schemas.microsoft.com/office/drawing/2014/main" id="{DFC09A1C-5293-D5B6-D7CA-972FC0272E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750" t="30729" r="27248" b="32779"/>
            <a:stretch/>
          </p:blipFill>
          <p:spPr bwMode="auto">
            <a:xfrm>
              <a:off x="8231930" y="4051120"/>
              <a:ext cx="707116" cy="586439"/>
            </a:xfrm>
            <a:prstGeom prst="rect">
              <a:avLst/>
            </a:prstGeom>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9132FBFB-6921-E60F-D03D-EFC2BD84D0C8}"/>
              </a:ext>
            </a:extLst>
          </p:cNvPr>
          <p:cNvGrpSpPr/>
          <p:nvPr/>
        </p:nvGrpSpPr>
        <p:grpSpPr>
          <a:xfrm>
            <a:off x="2904325" y="3763926"/>
            <a:ext cx="1489236" cy="1458315"/>
            <a:chOff x="2904325" y="3763926"/>
            <a:chExt cx="1489236" cy="1458315"/>
          </a:xfrm>
        </p:grpSpPr>
        <p:sp>
          <p:nvSpPr>
            <p:cNvPr id="32" name="Freeform: Shape 31">
              <a:extLst>
                <a:ext uri="{FF2B5EF4-FFF2-40B4-BE49-F238E27FC236}">
                  <a16:creationId xmlns:a16="http://schemas.microsoft.com/office/drawing/2014/main" id="{8A6D8ED7-714E-558D-3BFA-D8A02D2EDAD4}"/>
                </a:ext>
              </a:extLst>
            </p:cNvPr>
            <p:cNvSpPr/>
            <p:nvPr/>
          </p:nvSpPr>
          <p:spPr>
            <a:xfrm>
              <a:off x="2904325" y="3763926"/>
              <a:ext cx="1489236" cy="1458315"/>
            </a:xfrm>
            <a:custGeom>
              <a:avLst/>
              <a:gdLst>
                <a:gd name="connsiteX0" fmla="*/ 0 w 1058593"/>
                <a:gd name="connsiteY0" fmla="*/ 35169 h 1036613"/>
                <a:gd name="connsiteX1" fmla="*/ 276078 w 1058593"/>
                <a:gd name="connsiteY1" fmla="*/ 1036613 h 1036613"/>
                <a:gd name="connsiteX2" fmla="*/ 1058594 w 1058593"/>
                <a:gd name="connsiteY2" fmla="*/ 609307 h 1036613"/>
                <a:gd name="connsiteX3" fmla="*/ 890661 w 1058593"/>
                <a:gd name="connsiteY3" fmla="*/ 0 h 1036613"/>
                <a:gd name="connsiteX4" fmla="*/ 0 w 1058593"/>
                <a:gd name="connsiteY4" fmla="*/ 35169 h 1036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593" h="1036613">
                  <a:moveTo>
                    <a:pt x="0" y="35169"/>
                  </a:moveTo>
                  <a:cubicBezTo>
                    <a:pt x="14068" y="397412"/>
                    <a:pt x="112542" y="737675"/>
                    <a:pt x="276078" y="1036613"/>
                  </a:cubicBezTo>
                  <a:lnTo>
                    <a:pt x="1058594" y="609307"/>
                  </a:lnTo>
                  <a:cubicBezTo>
                    <a:pt x="959241" y="427306"/>
                    <a:pt x="899453" y="219808"/>
                    <a:pt x="890661" y="0"/>
                  </a:cubicBezTo>
                  <a:lnTo>
                    <a:pt x="0" y="35169"/>
                  </a:ln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2" name="Picture 71" descr="A purple and white logo&#10;&#10;Description automatically generated">
              <a:extLst>
                <a:ext uri="{FF2B5EF4-FFF2-40B4-BE49-F238E27FC236}">
                  <a16:creationId xmlns:a16="http://schemas.microsoft.com/office/drawing/2014/main" id="{33A36696-0B88-D435-E651-E43CB82F3E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6168" y="4084982"/>
              <a:ext cx="543611" cy="543611"/>
            </a:xfrm>
            <a:prstGeom prst="rect">
              <a:avLst/>
            </a:prstGeom>
          </p:spPr>
        </p:pic>
      </p:grpSp>
      <p:grpSp>
        <p:nvGrpSpPr>
          <p:cNvPr id="48" name="Group 47">
            <a:extLst>
              <a:ext uri="{FF2B5EF4-FFF2-40B4-BE49-F238E27FC236}">
                <a16:creationId xmlns:a16="http://schemas.microsoft.com/office/drawing/2014/main" id="{64EF627C-8334-6B83-A900-0D82973A09B8}"/>
              </a:ext>
            </a:extLst>
          </p:cNvPr>
          <p:cNvGrpSpPr/>
          <p:nvPr/>
        </p:nvGrpSpPr>
        <p:grpSpPr>
          <a:xfrm>
            <a:off x="7427574" y="4622341"/>
            <a:ext cx="1491836" cy="1380995"/>
            <a:chOff x="7427574" y="4622341"/>
            <a:chExt cx="1491836" cy="1380995"/>
          </a:xfrm>
        </p:grpSpPr>
        <p:sp>
          <p:nvSpPr>
            <p:cNvPr id="28" name="Freeform: Shape 27">
              <a:extLst>
                <a:ext uri="{FF2B5EF4-FFF2-40B4-BE49-F238E27FC236}">
                  <a16:creationId xmlns:a16="http://schemas.microsoft.com/office/drawing/2014/main" id="{6CABA162-11E3-3E54-F15F-01F7B79A0A9F}"/>
                </a:ext>
              </a:extLst>
            </p:cNvPr>
            <p:cNvSpPr/>
            <p:nvPr/>
          </p:nvSpPr>
          <p:spPr>
            <a:xfrm>
              <a:off x="7427574" y="4622341"/>
              <a:ext cx="1491836" cy="1380995"/>
            </a:xfrm>
            <a:custGeom>
              <a:avLst/>
              <a:gdLst>
                <a:gd name="connsiteX0" fmla="*/ 109113 w 1060441"/>
                <a:gd name="connsiteY0" fmla="*/ 243547 h 981652"/>
                <a:gd name="connsiteX1" fmla="*/ 80099 w 1060441"/>
                <a:gd name="connsiteY1" fmla="*/ 791308 h 981652"/>
                <a:gd name="connsiteX2" fmla="*/ 80099 w 1060441"/>
                <a:gd name="connsiteY2" fmla="*/ 791308 h 981652"/>
                <a:gd name="connsiteX3" fmla="*/ 780846 w 1060441"/>
                <a:gd name="connsiteY3" fmla="*/ 829115 h 981652"/>
                <a:gd name="connsiteX4" fmla="*/ 1060441 w 1060441"/>
                <a:gd name="connsiteY4" fmla="*/ 427306 h 981652"/>
                <a:gd name="connsiteX5" fmla="*/ 277926 w 1060441"/>
                <a:gd name="connsiteY5" fmla="*/ 0 h 981652"/>
                <a:gd name="connsiteX6" fmla="*/ 108234 w 1060441"/>
                <a:gd name="connsiteY6" fmla="*/ 244426 h 98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441" h="981652">
                  <a:moveTo>
                    <a:pt x="109113" y="243547"/>
                  </a:moveTo>
                  <a:cubicBezTo>
                    <a:pt x="-24530" y="398291"/>
                    <a:pt x="-36839" y="623375"/>
                    <a:pt x="80099" y="791308"/>
                  </a:cubicBezTo>
                  <a:lnTo>
                    <a:pt x="80099" y="791308"/>
                  </a:lnTo>
                  <a:cubicBezTo>
                    <a:pt x="246273" y="1028700"/>
                    <a:pt x="590932" y="1047164"/>
                    <a:pt x="780846" y="829115"/>
                  </a:cubicBezTo>
                  <a:cubicBezTo>
                    <a:pt x="888112" y="706022"/>
                    <a:pt x="982189" y="571500"/>
                    <a:pt x="1060441" y="427306"/>
                  </a:cubicBezTo>
                  <a:lnTo>
                    <a:pt x="277926" y="0"/>
                  </a:lnTo>
                  <a:cubicBezTo>
                    <a:pt x="230447" y="87923"/>
                    <a:pt x="173297" y="169691"/>
                    <a:pt x="108234" y="244426"/>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5" name="Picture 74" descr="A purple and blue logo&#10;&#10;Description automatically generated">
              <a:extLst>
                <a:ext uri="{FF2B5EF4-FFF2-40B4-BE49-F238E27FC236}">
                  <a16:creationId xmlns:a16="http://schemas.microsoft.com/office/drawing/2014/main" id="{FEE217A3-E798-01E6-2123-27C013B29F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48538" y="5078074"/>
              <a:ext cx="642136" cy="684946"/>
            </a:xfrm>
            <a:prstGeom prst="rect">
              <a:avLst/>
            </a:prstGeom>
          </p:spPr>
        </p:pic>
      </p:grpSp>
      <p:grpSp>
        <p:nvGrpSpPr>
          <p:cNvPr id="42" name="Group 41">
            <a:extLst>
              <a:ext uri="{FF2B5EF4-FFF2-40B4-BE49-F238E27FC236}">
                <a16:creationId xmlns:a16="http://schemas.microsoft.com/office/drawing/2014/main" id="{3090B415-1213-B662-25DA-CD18940B04C0}"/>
              </a:ext>
            </a:extLst>
          </p:cNvPr>
          <p:cNvGrpSpPr/>
          <p:nvPr/>
        </p:nvGrpSpPr>
        <p:grpSpPr>
          <a:xfrm>
            <a:off x="5375668" y="482407"/>
            <a:ext cx="1462025" cy="1306174"/>
            <a:chOff x="5375668" y="482407"/>
            <a:chExt cx="1462025" cy="1306174"/>
          </a:xfrm>
        </p:grpSpPr>
        <p:sp>
          <p:nvSpPr>
            <p:cNvPr id="31" name="Freeform: Shape 30">
              <a:extLst>
                <a:ext uri="{FF2B5EF4-FFF2-40B4-BE49-F238E27FC236}">
                  <a16:creationId xmlns:a16="http://schemas.microsoft.com/office/drawing/2014/main" id="{FCC32C2C-0DBB-9466-A840-4C3C546E3A1A}"/>
                </a:ext>
              </a:extLst>
            </p:cNvPr>
            <p:cNvSpPr/>
            <p:nvPr/>
          </p:nvSpPr>
          <p:spPr>
            <a:xfrm>
              <a:off x="5375668" y="482407"/>
              <a:ext cx="1462025" cy="1306174"/>
            </a:xfrm>
            <a:custGeom>
              <a:avLst/>
              <a:gdLst>
                <a:gd name="connsiteX0" fmla="*/ 541606 w 1039250"/>
                <a:gd name="connsiteY0" fmla="*/ 891540 h 928467"/>
                <a:gd name="connsiteX1" fmla="*/ 836148 w 1039250"/>
                <a:gd name="connsiteY1" fmla="*/ 927588 h 928467"/>
                <a:gd name="connsiteX2" fmla="*/ 1039251 w 1039250"/>
                <a:gd name="connsiteY2" fmla="*/ 59788 h 928467"/>
                <a:gd name="connsiteX3" fmla="*/ 524021 w 1039250"/>
                <a:gd name="connsiteY3" fmla="*/ 0 h 928467"/>
                <a:gd name="connsiteX4" fmla="*/ 0 w 1039250"/>
                <a:gd name="connsiteY4" fmla="*/ 59788 h 928467"/>
                <a:gd name="connsiteX5" fmla="*/ 203102 w 1039250"/>
                <a:gd name="connsiteY5" fmla="*/ 928468 h 928467"/>
                <a:gd name="connsiteX6" fmla="*/ 540727 w 1039250"/>
                <a:gd name="connsiteY6" fmla="*/ 891540 h 92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250" h="928467">
                  <a:moveTo>
                    <a:pt x="541606" y="891540"/>
                  </a:moveTo>
                  <a:cubicBezTo>
                    <a:pt x="642718" y="893298"/>
                    <a:pt x="741191" y="905608"/>
                    <a:pt x="836148" y="927588"/>
                  </a:cubicBezTo>
                  <a:lnTo>
                    <a:pt x="1039251" y="59788"/>
                  </a:lnTo>
                  <a:cubicBezTo>
                    <a:pt x="873955" y="21101"/>
                    <a:pt x="701626" y="879"/>
                    <a:pt x="524021" y="0"/>
                  </a:cubicBezTo>
                  <a:cubicBezTo>
                    <a:pt x="343779" y="0"/>
                    <a:pt x="168812" y="20222"/>
                    <a:pt x="0" y="59788"/>
                  </a:cubicBezTo>
                  <a:lnTo>
                    <a:pt x="203102" y="928468"/>
                  </a:lnTo>
                  <a:cubicBezTo>
                    <a:pt x="311247" y="902970"/>
                    <a:pt x="424668" y="889782"/>
                    <a:pt x="540727" y="891540"/>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8" name="Picture 77" descr="Copilot">
              <a:extLst>
                <a:ext uri="{FF2B5EF4-FFF2-40B4-BE49-F238E27FC236}">
                  <a16:creationId xmlns:a16="http://schemas.microsoft.com/office/drawing/2014/main" id="{25F3A46D-EFFA-EA22-7FEE-BB0E1E44BE09}"/>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74717" y="814210"/>
              <a:ext cx="642567" cy="642567"/>
            </a:xfrm>
            <a:prstGeom prst="rect">
              <a:avLst/>
            </a:prstGeom>
          </p:spPr>
        </p:pic>
      </p:grpSp>
      <p:grpSp>
        <p:nvGrpSpPr>
          <p:cNvPr id="37" name="Group 36">
            <a:extLst>
              <a:ext uri="{FF2B5EF4-FFF2-40B4-BE49-F238E27FC236}">
                <a16:creationId xmlns:a16="http://schemas.microsoft.com/office/drawing/2014/main" id="{634F0B39-A204-B24D-59CB-11024AAE29ED}"/>
              </a:ext>
            </a:extLst>
          </p:cNvPr>
          <p:cNvGrpSpPr/>
          <p:nvPr/>
        </p:nvGrpSpPr>
        <p:grpSpPr>
          <a:xfrm>
            <a:off x="3293952" y="4621104"/>
            <a:ext cx="1492927" cy="1381627"/>
            <a:chOff x="3293952" y="4621104"/>
            <a:chExt cx="1492927" cy="1381627"/>
          </a:xfrm>
        </p:grpSpPr>
        <p:sp>
          <p:nvSpPr>
            <p:cNvPr id="27" name="Freeform: Shape 26">
              <a:extLst>
                <a:ext uri="{FF2B5EF4-FFF2-40B4-BE49-F238E27FC236}">
                  <a16:creationId xmlns:a16="http://schemas.microsoft.com/office/drawing/2014/main" id="{715B73F3-0573-77FB-BBA4-CE15C022FBC1}"/>
                </a:ext>
              </a:extLst>
            </p:cNvPr>
            <p:cNvSpPr/>
            <p:nvPr/>
          </p:nvSpPr>
          <p:spPr>
            <a:xfrm>
              <a:off x="3293952" y="4621104"/>
              <a:ext cx="1492927" cy="1381627"/>
            </a:xfrm>
            <a:custGeom>
              <a:avLst/>
              <a:gdLst>
                <a:gd name="connsiteX0" fmla="*/ 277837 w 1061216"/>
                <a:gd name="connsiteY0" fmla="*/ 827356 h 982101"/>
                <a:gd name="connsiteX1" fmla="*/ 980342 w 1061216"/>
                <a:gd name="connsiteY1" fmla="*/ 792187 h 982101"/>
                <a:gd name="connsiteX2" fmla="*/ 980342 w 1061216"/>
                <a:gd name="connsiteY2" fmla="*/ 792187 h 982101"/>
                <a:gd name="connsiteX3" fmla="*/ 953086 w 1061216"/>
                <a:gd name="connsiteY3" fmla="*/ 245305 h 982101"/>
                <a:gd name="connsiteX4" fmla="*/ 782515 w 1061216"/>
                <a:gd name="connsiteY4" fmla="*/ 0 h 982101"/>
                <a:gd name="connsiteX5" fmla="*/ 0 w 1061216"/>
                <a:gd name="connsiteY5" fmla="*/ 427306 h 982101"/>
                <a:gd name="connsiteX6" fmla="*/ 277837 w 1061216"/>
                <a:gd name="connsiteY6" fmla="*/ 827356 h 98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216" h="982101">
                  <a:moveTo>
                    <a:pt x="277837" y="827356"/>
                  </a:moveTo>
                  <a:cubicBezTo>
                    <a:pt x="467751" y="1047164"/>
                    <a:pt x="814168" y="1030458"/>
                    <a:pt x="980342" y="792187"/>
                  </a:cubicBezTo>
                  <a:lnTo>
                    <a:pt x="980342" y="792187"/>
                  </a:lnTo>
                  <a:cubicBezTo>
                    <a:pt x="1097280" y="625133"/>
                    <a:pt x="1086729" y="399171"/>
                    <a:pt x="953086" y="245305"/>
                  </a:cubicBezTo>
                  <a:cubicBezTo>
                    <a:pt x="888023" y="170571"/>
                    <a:pt x="830873" y="87923"/>
                    <a:pt x="782515" y="0"/>
                  </a:cubicBezTo>
                  <a:lnTo>
                    <a:pt x="0" y="427306"/>
                  </a:lnTo>
                  <a:cubicBezTo>
                    <a:pt x="78251" y="570621"/>
                    <a:pt x="171450" y="705143"/>
                    <a:pt x="277837" y="827356"/>
                  </a:cubicBezTo>
                  <a:close/>
                </a:path>
              </a:pathLst>
            </a:custGeom>
            <a:gradFill>
              <a:gsLst>
                <a:gs pos="0">
                  <a:srgbClr val="BFE7E3"/>
                </a:gs>
                <a:gs pos="100000">
                  <a:srgbClr val="A3D8FF"/>
                </a:gs>
              </a:gsLst>
              <a:lin ang="13500000" scaled="1"/>
            </a:gradFill>
            <a:ln w="57150" cap="flat">
              <a:solidFill>
                <a:srgbClr val="091F2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9" name="Picture 78" descr="A purple and blue rectangular object&#10;&#10;AI-generated content may be incorrect.">
              <a:extLst>
                <a:ext uri="{FF2B5EF4-FFF2-40B4-BE49-F238E27FC236}">
                  <a16:creationId xmlns:a16="http://schemas.microsoft.com/office/drawing/2014/main" id="{B22B3CD1-D8E0-3D18-B03E-D47C92EAB7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20421" y="5092427"/>
              <a:ext cx="614524" cy="614524"/>
            </a:xfrm>
            <a:prstGeom prst="rect">
              <a:avLst/>
            </a:prstGeom>
          </p:spPr>
        </p:pic>
      </p:grpSp>
    </p:spTree>
    <p:extLst>
      <p:ext uri="{BB962C8B-B14F-4D97-AF65-F5344CB8AC3E}">
        <p14:creationId xmlns:p14="http://schemas.microsoft.com/office/powerpoint/2010/main" val="396122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nodeType="withEffect">
                                  <p:stCondLst>
                                    <p:cond delay="0"/>
                                  </p:stCondLst>
                                  <p:childTnLst>
                                    <p:animMotion origin="layout" path="M 0 0.07547 L 0 -2.22222E-6 " pathEditMode="relative" rAng="0" ptsTypes="AA">
                                      <p:cBhvr>
                                        <p:cTn id="9" dur="750" fill="hold"/>
                                        <p:tgtEl>
                                          <p:spTgt spid="19"/>
                                        </p:tgtEl>
                                        <p:attrNameLst>
                                          <p:attrName>ppt_x</p:attrName>
                                          <p:attrName>ppt_y</p:attrName>
                                        </p:attrNameLst>
                                      </p:cBhvr>
                                      <p:rCtr x="0" y="-3773"/>
                                    </p:animMotion>
                                  </p:childTnLst>
                                </p:cTn>
                              </p:par>
                              <p:par>
                                <p:cTn id="10" presetID="10" presetClass="entr" presetSubtype="0" fill="hold"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nodeType="withEffect">
                                  <p:stCondLst>
                                    <p:cond delay="250"/>
                                  </p:stCondLst>
                                  <p:childTnLst>
                                    <p:animMotion origin="layout" path="M -0.03997 -0.1007 L -2.08333E-7 2.96296E-6 " pathEditMode="relative" rAng="0" ptsTypes="AA">
                                      <p:cBhvr>
                                        <p:cTn id="14" dur="750" fill="hold"/>
                                        <p:tgtEl>
                                          <p:spTgt spid="37"/>
                                        </p:tgtEl>
                                        <p:attrNameLst>
                                          <p:attrName>ppt_x</p:attrName>
                                          <p:attrName>ppt_y</p:attrName>
                                        </p:attrNameLst>
                                      </p:cBhvr>
                                      <p:rCtr x="1992" y="5023"/>
                                    </p:animMotion>
                                  </p:childTnLst>
                                </p:cTn>
                              </p:par>
                              <p:par>
                                <p:cTn id="15" presetID="10" presetClass="entr" presetSubtype="0" fill="hold"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42" presetClass="path" presetSubtype="0" decel="100000" fill="hold" nodeType="withEffect">
                                  <p:stCondLst>
                                    <p:cond delay="500"/>
                                  </p:stCondLst>
                                  <p:childTnLst>
                                    <p:animMotion origin="layout" path="M -0.01302 -0.10625 L 1.25E-6 -2.59259E-6 " pathEditMode="relative" rAng="0" ptsTypes="AA">
                                      <p:cBhvr>
                                        <p:cTn id="19" dur="750" fill="hold"/>
                                        <p:tgtEl>
                                          <p:spTgt spid="38"/>
                                        </p:tgtEl>
                                        <p:attrNameLst>
                                          <p:attrName>ppt_x</p:attrName>
                                          <p:attrName>ppt_y</p:attrName>
                                        </p:attrNameLst>
                                      </p:cBhvr>
                                      <p:rCtr x="651" y="5301"/>
                                    </p:animMotion>
                                  </p:childTnLst>
                                </p:cTn>
                              </p:par>
                              <p:par>
                                <p:cTn id="20" presetID="10" presetClass="entr" presetSubtype="0" fill="hold" nodeType="withEffect">
                                  <p:stCondLst>
                                    <p:cond delay="7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42" presetClass="path" presetSubtype="0" decel="100000" fill="hold" nodeType="withEffect">
                                  <p:stCondLst>
                                    <p:cond delay="750"/>
                                  </p:stCondLst>
                                  <p:childTnLst>
                                    <p:animMotion origin="layout" path="M 0.02162 -0.10139 L -4.375E-6 7.40741E-7 " pathEditMode="relative" rAng="0" ptsTypes="AA">
                                      <p:cBhvr>
                                        <p:cTn id="24" dur="750" fill="hold"/>
                                        <p:tgtEl>
                                          <p:spTgt spid="39"/>
                                        </p:tgtEl>
                                        <p:attrNameLst>
                                          <p:attrName>ppt_x</p:attrName>
                                          <p:attrName>ppt_y</p:attrName>
                                        </p:attrNameLst>
                                      </p:cBhvr>
                                      <p:rCtr x="-1081" y="5069"/>
                                    </p:animMotion>
                                  </p:childTnLst>
                                </p:cTn>
                              </p:par>
                              <p:par>
                                <p:cTn id="25" presetID="10" presetClass="entr" presetSubtype="0" fill="hold" nodeType="withEffect">
                                  <p:stCondLst>
                                    <p:cond delay="10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42" presetClass="path" presetSubtype="0" decel="100000" fill="hold" nodeType="withEffect">
                                  <p:stCondLst>
                                    <p:cond delay="1000"/>
                                  </p:stCondLst>
                                  <p:childTnLst>
                                    <p:animMotion origin="layout" path="M 0.04388 -0.0801 L 1.875E-6 2.96296E-6 " pathEditMode="relative" rAng="0" ptsTypes="AA">
                                      <p:cBhvr>
                                        <p:cTn id="29" dur="750" fill="hold"/>
                                        <p:tgtEl>
                                          <p:spTgt spid="40"/>
                                        </p:tgtEl>
                                        <p:attrNameLst>
                                          <p:attrName>ppt_x</p:attrName>
                                          <p:attrName>ppt_y</p:attrName>
                                        </p:attrNameLst>
                                      </p:cBhvr>
                                      <p:rCtr x="-2201" y="4005"/>
                                    </p:animMotion>
                                  </p:childTnLst>
                                </p:cTn>
                              </p:par>
                              <p:par>
                                <p:cTn id="30" presetID="10" presetClass="entr" presetSubtype="0" fill="hold" nodeType="withEffect">
                                  <p:stCondLst>
                                    <p:cond delay="125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42" presetClass="path" presetSubtype="0" decel="100000" fill="hold" nodeType="withEffect">
                                  <p:stCondLst>
                                    <p:cond delay="1250"/>
                                  </p:stCondLst>
                                  <p:childTnLst>
                                    <p:animMotion origin="layout" path="M 0.06002 -0.04051 L 1.45833E-6 -2.96296E-6 " pathEditMode="relative" rAng="0" ptsTypes="AA">
                                      <p:cBhvr>
                                        <p:cTn id="34" dur="750" fill="hold"/>
                                        <p:tgtEl>
                                          <p:spTgt spid="41"/>
                                        </p:tgtEl>
                                        <p:attrNameLst>
                                          <p:attrName>ppt_x</p:attrName>
                                          <p:attrName>ppt_y</p:attrName>
                                        </p:attrNameLst>
                                      </p:cBhvr>
                                      <p:rCtr x="-3008" y="2014"/>
                                    </p:animMotion>
                                  </p:childTnLst>
                                </p:cTn>
                              </p:par>
                              <p:par>
                                <p:cTn id="35" presetID="10" presetClass="entr" presetSubtype="0" fill="hold" nodeType="withEffect">
                                  <p:stCondLst>
                                    <p:cond delay="15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42" presetClass="path" presetSubtype="0" decel="100000" fill="hold" nodeType="withEffect">
                                  <p:stCondLst>
                                    <p:cond delay="1500"/>
                                  </p:stCondLst>
                                  <p:childTnLst>
                                    <p:animMotion origin="layout" path="M 0.06003 0.01157 L -1.25E-6 7.40741E-7 " pathEditMode="relative" rAng="0" ptsTypes="AA">
                                      <p:cBhvr>
                                        <p:cTn id="39" dur="750" fill="hold"/>
                                        <p:tgtEl>
                                          <p:spTgt spid="42"/>
                                        </p:tgtEl>
                                        <p:attrNameLst>
                                          <p:attrName>ppt_x</p:attrName>
                                          <p:attrName>ppt_y</p:attrName>
                                        </p:attrNameLst>
                                      </p:cBhvr>
                                      <p:rCtr x="-3008" y="-579"/>
                                    </p:animMotion>
                                  </p:childTnLst>
                                </p:cTn>
                              </p:par>
                              <p:par>
                                <p:cTn id="40" presetID="10" presetClass="entr" presetSubtype="0" fill="hold" nodeType="withEffect">
                                  <p:stCondLst>
                                    <p:cond delay="175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42" presetClass="path" presetSubtype="0" decel="100000" fill="hold" nodeType="withEffect">
                                  <p:stCondLst>
                                    <p:cond delay="1750"/>
                                  </p:stCondLst>
                                  <p:childTnLst>
                                    <p:animMotion origin="layout" path="M 0.04206 0.06042 L -4.375E-6 -2.96296E-6 " pathEditMode="relative" rAng="0" ptsTypes="AA">
                                      <p:cBhvr>
                                        <p:cTn id="44" dur="750" fill="hold"/>
                                        <p:tgtEl>
                                          <p:spTgt spid="43"/>
                                        </p:tgtEl>
                                        <p:attrNameLst>
                                          <p:attrName>ppt_x</p:attrName>
                                          <p:attrName>ppt_y</p:attrName>
                                        </p:attrNameLst>
                                      </p:cBhvr>
                                      <p:rCtr x="-2109" y="-3032"/>
                                    </p:animMotion>
                                  </p:childTnLst>
                                </p:cTn>
                              </p:par>
                              <p:par>
                                <p:cTn id="45" presetID="10" presetClass="entr" presetSubtype="0" fill="hold" nodeType="withEffect">
                                  <p:stCondLst>
                                    <p:cond delay="200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42" presetClass="path" presetSubtype="0" decel="100000" fill="hold" nodeType="withEffect">
                                  <p:stCondLst>
                                    <p:cond delay="2000"/>
                                  </p:stCondLst>
                                  <p:childTnLst>
                                    <p:animMotion origin="layout" path="M 0.02188 0.07778 L 5E-6 -4.07407E-6 " pathEditMode="relative" rAng="0" ptsTypes="AA">
                                      <p:cBhvr>
                                        <p:cTn id="49" dur="750" fill="hold"/>
                                        <p:tgtEl>
                                          <p:spTgt spid="44"/>
                                        </p:tgtEl>
                                        <p:attrNameLst>
                                          <p:attrName>ppt_x</p:attrName>
                                          <p:attrName>ppt_y</p:attrName>
                                        </p:attrNameLst>
                                      </p:cBhvr>
                                      <p:rCtr x="-1094" y="-3889"/>
                                    </p:animMotion>
                                  </p:childTnLst>
                                </p:cTn>
                              </p:par>
                              <p:par>
                                <p:cTn id="50" presetID="10" presetClass="entr" presetSubtype="0" fill="hold" nodeType="withEffect">
                                  <p:stCondLst>
                                    <p:cond delay="225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42" presetClass="path" presetSubtype="0" decel="100000" fill="hold" nodeType="withEffect">
                                  <p:stCondLst>
                                    <p:cond delay="2250"/>
                                  </p:stCondLst>
                                  <p:childTnLst>
                                    <p:animMotion origin="layout" path="M 0.00325 0.075 L 1.45833E-6 1.11111E-6 " pathEditMode="relative" rAng="0" ptsTypes="AA">
                                      <p:cBhvr>
                                        <p:cTn id="54" dur="750" fill="hold"/>
                                        <p:tgtEl>
                                          <p:spTgt spid="45"/>
                                        </p:tgtEl>
                                        <p:attrNameLst>
                                          <p:attrName>ppt_x</p:attrName>
                                          <p:attrName>ppt_y</p:attrName>
                                        </p:attrNameLst>
                                      </p:cBhvr>
                                      <p:rCtr x="-169" y="-3750"/>
                                    </p:animMotion>
                                  </p:childTnLst>
                                </p:cTn>
                              </p:par>
                              <p:par>
                                <p:cTn id="55" presetID="10" presetClass="entr" presetSubtype="0" fill="hold" nodeType="withEffect">
                                  <p:stCondLst>
                                    <p:cond delay="250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par>
                                <p:cTn id="58" presetID="42" presetClass="path" presetSubtype="0" decel="100000" fill="hold" nodeType="withEffect">
                                  <p:stCondLst>
                                    <p:cond delay="2500"/>
                                  </p:stCondLst>
                                  <p:childTnLst>
                                    <p:animMotion origin="layout" path="M -0.01823 0.0706 L -3.95833E-6 -2.59259E-6 " pathEditMode="relative" rAng="0" ptsTypes="AA">
                                      <p:cBhvr>
                                        <p:cTn id="59" dur="750" fill="hold"/>
                                        <p:tgtEl>
                                          <p:spTgt spid="47"/>
                                        </p:tgtEl>
                                        <p:attrNameLst>
                                          <p:attrName>ppt_x</p:attrName>
                                          <p:attrName>ppt_y</p:attrName>
                                        </p:attrNameLst>
                                      </p:cBhvr>
                                      <p:rCtr x="911" y="-3542"/>
                                    </p:animMotion>
                                  </p:childTnLst>
                                </p:cTn>
                              </p:par>
                              <p:par>
                                <p:cTn id="60" presetID="10" presetClass="entr" presetSubtype="0" fill="hold" nodeType="withEffect">
                                  <p:stCondLst>
                                    <p:cond delay="275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42" presetClass="path" presetSubtype="0" decel="100000" fill="hold" nodeType="withEffect">
                                  <p:stCondLst>
                                    <p:cond delay="2750"/>
                                  </p:stCondLst>
                                  <p:childTnLst>
                                    <p:animMotion origin="layout" path="M -0.03489 0.05741 L -2.70833E-6 1.48148E-6 " pathEditMode="relative" rAng="0" ptsTypes="AA">
                                      <p:cBhvr>
                                        <p:cTn id="64" dur="750" fill="hold"/>
                                        <p:tgtEl>
                                          <p:spTgt spid="48"/>
                                        </p:tgtEl>
                                        <p:attrNameLst>
                                          <p:attrName>ppt_x</p:attrName>
                                          <p:attrName>ppt_y</p:attrName>
                                        </p:attrNameLst>
                                      </p:cBhvr>
                                      <p:rCtr x="1745" y="-2870"/>
                                    </p:animMotion>
                                  </p:childTnLst>
                                </p:cTn>
                              </p:par>
                              <p:par>
                                <p:cTn id="65" presetID="10" presetClass="entr" presetSubtype="0" fill="hold" grpId="0" nodeType="withEffect">
                                  <p:stCondLst>
                                    <p:cond delay="30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42" presetClass="path" presetSubtype="0" decel="100000" fill="hold" grpId="1" nodeType="withEffect">
                                  <p:stCondLst>
                                    <p:cond delay="3000"/>
                                  </p:stCondLst>
                                  <p:childTnLst>
                                    <p:animMotion origin="layout" path="M 0 -0.09329 L 0 -1.85185E-6 " pathEditMode="relative" rAng="0" ptsTypes="AA">
                                      <p:cBhvr>
                                        <p:cTn id="69" dur="750" fill="hold"/>
                                        <p:tgtEl>
                                          <p:spTgt spid="18"/>
                                        </p:tgtEl>
                                        <p:attrNameLst>
                                          <p:attrName>ppt_x</p:attrName>
                                          <p:attrName>ppt_y</p:attrName>
                                        </p:attrNameLst>
                                      </p:cBhvr>
                                      <p:rCtr x="0" y="4653"/>
                                    </p:animMotion>
                                  </p:childTnLst>
                                </p:cTn>
                              </p:par>
                              <p:par>
                                <p:cTn id="70" presetID="10" presetClass="entr" presetSubtype="0"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fade">
                                      <p:cBhvr>
                                        <p:cTn id="72" dur="3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18" grpId="0"/>
      <p:bldP spid="1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BE1A4-D555-4C57-1907-ADF95F7480ED}"/>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C318052-34DE-F90F-DF18-2F06A43C64AD}"/>
              </a:ext>
              <a:ext uri="{C183D7F6-B498-43B3-948B-1728B52AA6E4}">
                <adec:decorative xmlns:adec="http://schemas.microsoft.com/office/drawing/2017/decorative" val="1"/>
              </a:ext>
            </a:extLst>
          </p:cNvPr>
          <p:cNvSpPr>
            <a:spLocks/>
          </p:cNvSpPr>
          <p:nvPr/>
        </p:nvSpPr>
        <p:spPr bwMode="auto">
          <a:xfrm rot="5400000">
            <a:off x="478601" y="3302474"/>
            <a:ext cx="26517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4" name="Rectangle: Rounded Corners 13">
            <a:extLst>
              <a:ext uri="{FF2B5EF4-FFF2-40B4-BE49-F238E27FC236}">
                <a16:creationId xmlns:a16="http://schemas.microsoft.com/office/drawing/2014/main" id="{4F5D0711-F95D-98B2-B0DB-9D384E68549E}"/>
              </a:ext>
              <a:ext uri="{C183D7F6-B498-43B3-948B-1728B52AA6E4}">
                <adec:decorative xmlns:adec="http://schemas.microsoft.com/office/drawing/2017/decorative" val="1"/>
              </a:ext>
            </a:extLst>
          </p:cNvPr>
          <p:cNvSpPr>
            <a:spLocks/>
          </p:cNvSpPr>
          <p:nvPr/>
        </p:nvSpPr>
        <p:spPr bwMode="auto">
          <a:xfrm rot="5400000">
            <a:off x="403215" y="3304229"/>
            <a:ext cx="261666" cy="60326"/>
          </a:xfrm>
          <a:prstGeom prst="roundRect">
            <a:avLst>
              <a:gd name="adj" fmla="val 50000"/>
            </a:avLst>
          </a:prstGeom>
          <a:gradFill>
            <a:gsLst>
              <a:gs pos="0">
                <a:srgbClr val="C03BC4"/>
              </a:gs>
              <a:gs pos="80000">
                <a:srgbClr val="0078D4"/>
              </a:gs>
            </a:gsLst>
            <a:path path="circle">
              <a:fillToRect l="100000" t="100000"/>
            </a:path>
          </a:gradFill>
        </p:spPr>
        <p:txBody>
          <a:bodyPr wrap="square" lIns="91440" tIns="45720" rIns="91440" bIns="45720" anchor="ctr">
            <a:noAutofit/>
          </a:bodyPr>
          <a:lstStyle/>
          <a:p>
            <a:pPr algn="ctr">
              <a:spcAft>
                <a:spcPts val="400"/>
              </a:spcAft>
            </a:pPr>
            <a:endParaRPr kumimoji="0" lang="en-US" sz="1600" b="0" i="1" u="none" strike="noStrike" kern="1200" cap="none" spc="0" normalizeH="0" baseline="0" noProof="0">
              <a:ln>
                <a:noFill/>
              </a:ln>
              <a:solidFill>
                <a:schemeClr val="bg1"/>
              </a:solidFill>
              <a:effectLst/>
              <a:uLnTx/>
              <a:uFillTx/>
              <a:ea typeface="+mn-ea"/>
              <a:cs typeface="+mn-cs"/>
            </a:endParaRPr>
          </a:p>
        </p:txBody>
      </p:sp>
      <p:sp>
        <p:nvSpPr>
          <p:cNvPr id="15" name="Rectangle: Rounded Corners 14">
            <a:extLst>
              <a:ext uri="{FF2B5EF4-FFF2-40B4-BE49-F238E27FC236}">
                <a16:creationId xmlns:a16="http://schemas.microsoft.com/office/drawing/2014/main" id="{A35D7D15-A2E7-2164-65AF-3D3795AA474E}"/>
              </a:ext>
              <a:ext uri="{C183D7F6-B498-43B3-948B-1728B52AA6E4}">
                <adec:decorative xmlns:adec="http://schemas.microsoft.com/office/drawing/2017/decorative" val="1"/>
              </a:ext>
            </a:extLst>
          </p:cNvPr>
          <p:cNvSpPr>
            <a:spLocks/>
          </p:cNvSpPr>
          <p:nvPr/>
        </p:nvSpPr>
        <p:spPr bwMode="auto">
          <a:xfrm rot="16200000">
            <a:off x="1094723" y="867618"/>
            <a:ext cx="4272683" cy="5367338"/>
          </a:xfrm>
          <a:prstGeom prst="roundRect">
            <a:avLst>
              <a:gd name="adj" fmla="val 38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547FA784-383A-A293-7662-9BA9C50B9A62}"/>
              </a:ext>
              <a:ext uri="{C183D7F6-B498-43B3-948B-1728B52AA6E4}">
                <adec:decorative xmlns:adec="http://schemas.microsoft.com/office/drawing/2017/decorative" val="1"/>
              </a:ext>
            </a:extLst>
          </p:cNvPr>
          <p:cNvSpPr>
            <a:spLocks/>
          </p:cNvSpPr>
          <p:nvPr/>
        </p:nvSpPr>
        <p:spPr bwMode="auto">
          <a:xfrm>
            <a:off x="5687560" y="1458719"/>
            <a:ext cx="5944053" cy="4557395"/>
          </a:xfrm>
          <a:prstGeom prst="roundRect">
            <a:avLst>
              <a:gd name="adj" fmla="val 4500"/>
            </a:avLst>
          </a:prstGeom>
          <a:solidFill>
            <a:schemeClr val="bg1"/>
          </a:solidFill>
          <a:ln w="12700" cap="rnd">
            <a:noFill/>
            <a:headEnd type="none" w="med" len="med"/>
            <a:tailEnd type="none" w="med" len="med"/>
          </a:ln>
          <a:effectLst>
            <a:outerShdw blurRad="635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cxnSp>
        <p:nvCxnSpPr>
          <p:cNvPr id="27" name="!!line2">
            <a:extLst>
              <a:ext uri="{FF2B5EF4-FFF2-40B4-BE49-F238E27FC236}">
                <a16:creationId xmlns:a16="http://schemas.microsoft.com/office/drawing/2014/main" id="{566FA8B0-B037-3595-FFAE-7B1040D15C8C}"/>
              </a:ext>
              <a:ext uri="{C183D7F6-B498-43B3-948B-1728B52AA6E4}">
                <adec:decorative xmlns:adec="http://schemas.microsoft.com/office/drawing/2017/decorative" val="1"/>
              </a:ext>
            </a:extLst>
          </p:cNvPr>
          <p:cNvCxnSpPr>
            <a:cxnSpLocks/>
          </p:cNvCxnSpPr>
          <p:nvPr/>
        </p:nvCxnSpPr>
        <p:spPr>
          <a:xfrm>
            <a:off x="703899" y="2963529"/>
            <a:ext cx="4754880" cy="0"/>
          </a:xfrm>
          <a:prstGeom prst="line">
            <a:avLst/>
          </a:prstGeom>
          <a:ln w="6350" cap="rnd">
            <a:solidFill>
              <a:schemeClr val="bg1">
                <a:lumMod val="7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7A26C4-AF54-CF58-C110-72EF0C0AF385}"/>
              </a:ext>
            </a:extLst>
          </p:cNvPr>
          <p:cNvSpPr>
            <a:spLocks noGrp="1"/>
          </p:cNvSpPr>
          <p:nvPr>
            <p:ph type="title"/>
          </p:nvPr>
        </p:nvSpPr>
        <p:spPr>
          <a:xfrm>
            <a:off x="588963" y="457200"/>
            <a:ext cx="11017250" cy="443198"/>
          </a:xfrm>
        </p:spPr>
        <p:txBody>
          <a:bodyPr vert="horz" wrap="square" lIns="0" tIns="0" rIns="0" bIns="0" rtlCol="0" anchor="t">
            <a:spAutoFit/>
          </a:bodyPr>
          <a:lstStyle/>
          <a:p>
            <a:pPr algn="l"/>
            <a:r>
              <a:rPr lang="en-US" sz="3200" dirty="0"/>
              <a:t>AI driven semantic matching of sites: For Admin</a:t>
            </a:r>
          </a:p>
        </p:txBody>
      </p:sp>
      <p:sp>
        <p:nvSpPr>
          <p:cNvPr id="13" name="TextBox 12">
            <a:extLst>
              <a:ext uri="{FF2B5EF4-FFF2-40B4-BE49-F238E27FC236}">
                <a16:creationId xmlns:a16="http://schemas.microsoft.com/office/drawing/2014/main" id="{F249B94C-BF14-A096-1C3D-69CE1056925E}"/>
              </a:ext>
            </a:extLst>
          </p:cNvPr>
          <p:cNvSpPr txBox="1">
            <a:spLocks/>
          </p:cNvSpPr>
          <p:nvPr/>
        </p:nvSpPr>
        <p:spPr>
          <a:xfrm>
            <a:off x="614363" y="922502"/>
            <a:ext cx="11017250" cy="307777"/>
          </a:xfrm>
          <a:prstGeom prst="rect">
            <a:avLst/>
          </a:prstGeom>
          <a:noFill/>
        </p:spPr>
        <p:txBody>
          <a:bodyPr wrap="square" lIns="0" tIns="0" rIns="0" bIns="0">
            <a:spAutoFit/>
          </a:bodyPr>
          <a:lstStyle/>
          <a:p>
            <a:r>
              <a:rPr lang="en-US" sz="2000"/>
              <a:t>Semantically compare contents at scale</a:t>
            </a:r>
          </a:p>
        </p:txBody>
      </p:sp>
      <p:sp>
        <p:nvSpPr>
          <p:cNvPr id="4" name="TextBox 3">
            <a:extLst>
              <a:ext uri="{FF2B5EF4-FFF2-40B4-BE49-F238E27FC236}">
                <a16:creationId xmlns:a16="http://schemas.microsoft.com/office/drawing/2014/main" id="{5573B2FF-A918-ED1C-1567-6FCE132BDC20}"/>
              </a:ext>
            </a:extLst>
          </p:cNvPr>
          <p:cNvSpPr txBox="1">
            <a:spLocks/>
          </p:cNvSpPr>
          <p:nvPr/>
        </p:nvSpPr>
        <p:spPr>
          <a:xfrm>
            <a:off x="737715" y="3201035"/>
            <a:ext cx="4810282" cy="1374735"/>
          </a:xfrm>
          <a:prstGeom prst="rect">
            <a:avLst/>
          </a:prstGeom>
          <a:noFill/>
        </p:spPr>
        <p:txBody>
          <a:bodyPr wrap="square" lIns="0" tIns="0" rIns="0" bIns="0">
            <a:spAutoFit/>
          </a:bodyPr>
          <a:lstStyle>
            <a:defPPr>
              <a:defRPr lang="en-US"/>
            </a:defPPr>
            <a:lvl1pPr marR="0" lvl="0" indent="0" fontAlgn="auto">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defRPr>
            </a:lvl1pPr>
          </a:lstStyle>
          <a:p>
            <a:pPr>
              <a:spcAft>
                <a:spcPts val="400"/>
              </a:spcAft>
              <a:defRPr/>
            </a:pPr>
            <a:r>
              <a:rPr lang="en-US"/>
              <a:t>Scalable Actions:</a:t>
            </a:r>
          </a:p>
          <a:p>
            <a:pPr marL="342900" indent="-284163" algn="l" rtl="0" eaLnBrk="1" latinLnBrk="0" hangingPunct="1">
              <a:buFont typeface="+mj-lt"/>
              <a:buAutoNum type="arabicPeriod"/>
            </a:pPr>
            <a:r>
              <a:rPr lang="en-US" sz="1400">
                <a:solidFill>
                  <a:schemeClr val="tx1"/>
                </a:solidFill>
                <a:effectLst/>
                <a:latin typeface="Segoe UI" panose="020B0502040204020203" pitchFamily="34" charset="0"/>
              </a:rPr>
              <a:t>Admin provides as input, a list of sites with documents that are “similar”, like sales, legal</a:t>
            </a:r>
          </a:p>
          <a:p>
            <a:pPr marL="342900" indent="-284163" algn="l" rtl="0" eaLnBrk="1" latinLnBrk="0" hangingPunct="1">
              <a:buFont typeface="+mj-lt"/>
              <a:buAutoNum type="arabicPeriod"/>
            </a:pPr>
            <a:r>
              <a:rPr lang="en-US" sz="1400">
                <a:solidFill>
                  <a:schemeClr val="tx1"/>
                </a:solidFill>
                <a:effectLst/>
                <a:latin typeface="Segoe UI" panose="020B0502040204020203" pitchFamily="34" charset="0"/>
              </a:rPr>
              <a:t>Service finds all sites that semantically match the input</a:t>
            </a:r>
          </a:p>
          <a:p>
            <a:pPr marL="342900" indent="-284163" algn="l" rtl="0" eaLnBrk="1" latinLnBrk="0" hangingPunct="1">
              <a:buFont typeface="+mj-lt"/>
              <a:buAutoNum type="arabicPeriod"/>
            </a:pPr>
            <a:r>
              <a:rPr lang="en-US" sz="1400">
                <a:solidFill>
                  <a:schemeClr val="tx1"/>
                </a:solidFill>
                <a:effectLst/>
                <a:latin typeface="Segoe UI" panose="020B0502040204020203" pitchFamily="34" charset="0"/>
              </a:rPr>
              <a:t>Service provides policy recommendation for matched sites</a:t>
            </a:r>
          </a:p>
        </p:txBody>
      </p:sp>
      <p:sp>
        <p:nvSpPr>
          <p:cNvPr id="18" name="Rounded Rectangle 11">
            <a:extLst>
              <a:ext uri="{FF2B5EF4-FFF2-40B4-BE49-F238E27FC236}">
                <a16:creationId xmlns:a16="http://schemas.microsoft.com/office/drawing/2014/main" id="{50D90CC4-7ECE-E05F-9A1A-706E5EFAA241}"/>
              </a:ext>
              <a:ext uri="{C183D7F6-B498-43B3-948B-1728B52AA6E4}">
                <adec:decorative xmlns:adec="http://schemas.microsoft.com/office/drawing/2017/decorative" val="0"/>
              </a:ext>
            </a:extLst>
          </p:cNvPr>
          <p:cNvSpPr/>
          <p:nvPr/>
        </p:nvSpPr>
        <p:spPr bwMode="auto">
          <a:xfrm>
            <a:off x="611190" y="5780141"/>
            <a:ext cx="4940298" cy="302254"/>
          </a:xfrm>
          <a:prstGeom prst="roundRect">
            <a:avLst>
              <a:gd name="adj" fmla="val 50000"/>
            </a:avLst>
          </a:prstGeom>
          <a:solidFill>
            <a:schemeClr val="accent1">
              <a:lumMod val="60000"/>
              <a:lumOff val="40000"/>
            </a:schemeClr>
          </a:solidFill>
          <a:effectLst>
            <a:outerShdw blurRad="63500" algn="tl" rotWithShape="0">
              <a:srgbClr val="000000">
                <a:alpha val="20000"/>
              </a:srgbClr>
            </a:outerShdw>
          </a:effectLst>
        </p:spPr>
        <p:txBody>
          <a:bodyPr wrap="square" lIns="0" tIns="0" rIns="0" bIns="0" rtlCol="0" anchor="ctr" anchorCtr="0">
            <a:noAutofit/>
          </a:bodyPr>
          <a:lstStyle/>
          <a:p>
            <a:pPr algn="ctr" fontAlgn="base">
              <a:spcBef>
                <a:spcPct val="0"/>
              </a:spcBef>
              <a:spcAft>
                <a:spcPts val="1200"/>
              </a:spcAft>
              <a:buSzPct val="90000"/>
            </a:pPr>
            <a:r>
              <a:rPr kumimoji="0" lang="en-US" sz="1400" i="0" u="none" strike="noStrike" kern="1200" cap="none" spc="0" normalizeH="0" baseline="0" noProof="0">
                <a:ln>
                  <a:noFill/>
                </a:ln>
                <a:solidFill>
                  <a:schemeClr val="bg2">
                    <a:lumMod val="25000"/>
                  </a:schemeClr>
                </a:solidFill>
                <a:effectLst/>
                <a:uLnTx/>
                <a:uFillTx/>
                <a:latin typeface="+mj-lt"/>
                <a:ea typeface="+mn-ea"/>
                <a:cs typeface="Segoe UI"/>
              </a:rPr>
              <a:t>Private Preview</a:t>
            </a:r>
          </a:p>
        </p:txBody>
      </p:sp>
      <p:sp>
        <p:nvSpPr>
          <p:cNvPr id="3" name="Rectangle 2">
            <a:extLst>
              <a:ext uri="{FF2B5EF4-FFF2-40B4-BE49-F238E27FC236}">
                <a16:creationId xmlns:a16="http://schemas.microsoft.com/office/drawing/2014/main" id="{6A0BD599-F50D-26A9-1426-0D16EB037C0C}"/>
              </a:ext>
              <a:ext uri="{C183D7F6-B498-43B3-948B-1728B52AA6E4}">
                <adec:decorative xmlns:adec="http://schemas.microsoft.com/office/drawing/2017/decorative" val="1"/>
              </a:ext>
            </a:extLst>
          </p:cNvPr>
          <p:cNvSpPr/>
          <p:nvPr/>
        </p:nvSpPr>
        <p:spPr bwMode="auto">
          <a:xfrm>
            <a:off x="641352" y="2301036"/>
            <a:ext cx="3644714" cy="4507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Admin: “…analyze my SharePoint content and recommend ways to protect SIMILAR content… ”</a:t>
            </a:r>
          </a:p>
        </p:txBody>
      </p:sp>
      <p:pic>
        <p:nvPicPr>
          <p:cNvPr id="7" name="Content Placeholder 12" descr="A screenshot of a computer">
            <a:extLst>
              <a:ext uri="{FF2B5EF4-FFF2-40B4-BE49-F238E27FC236}">
                <a16:creationId xmlns:a16="http://schemas.microsoft.com/office/drawing/2014/main" id="{08D9D597-168E-F56E-4750-B52654FA7B34}"/>
              </a:ext>
            </a:extLst>
          </p:cNvPr>
          <p:cNvPicPr>
            <a:picLocks noChangeAspect="1"/>
          </p:cNvPicPr>
          <p:nvPr/>
        </p:nvPicPr>
        <p:blipFill rotWithShape="1">
          <a:blip r:embed="rId3"/>
          <a:srcRect r="31558"/>
          <a:stretch/>
        </p:blipFill>
        <p:spPr>
          <a:xfrm>
            <a:off x="5871047" y="1522473"/>
            <a:ext cx="5390036" cy="4429885"/>
          </a:xfrm>
          <a:prstGeom prst="rect">
            <a:avLst/>
          </a:prstGeom>
        </p:spPr>
      </p:pic>
    </p:spTree>
    <p:extLst>
      <p:ext uri="{BB962C8B-B14F-4D97-AF65-F5344CB8AC3E}">
        <p14:creationId xmlns:p14="http://schemas.microsoft.com/office/powerpoint/2010/main" val="995377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C0C1FB-4EFE-0431-8343-222D3C86A9CC}"/>
              </a:ext>
            </a:extLst>
          </p:cNvPr>
          <p:cNvPicPr>
            <a:picLocks noChangeAspect="1"/>
          </p:cNvPicPr>
          <p:nvPr/>
        </p:nvPicPr>
        <p:blipFill>
          <a:blip r:embed="rId2"/>
          <a:stretch>
            <a:fillRect/>
          </a:stretch>
        </p:blipFill>
        <p:spPr>
          <a:xfrm>
            <a:off x="0" y="10340"/>
            <a:ext cx="12192000" cy="6837319"/>
          </a:xfrm>
          <a:prstGeom prst="rect">
            <a:avLst/>
          </a:prstGeom>
        </p:spPr>
      </p:pic>
      <p:pic>
        <p:nvPicPr>
          <p:cNvPr id="9" name="Picture 8">
            <a:extLst>
              <a:ext uri="{FF2B5EF4-FFF2-40B4-BE49-F238E27FC236}">
                <a16:creationId xmlns:a16="http://schemas.microsoft.com/office/drawing/2014/main" id="{AA7E6510-3647-2F91-7B10-F8FC10C52772}"/>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88124422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2E257-1B3E-831F-D18F-8D2DE2418F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95E361-E9D4-F7F5-25E1-7D1A0473BCA4}"/>
              </a:ext>
            </a:extLst>
          </p:cNvPr>
          <p:cNvPicPr>
            <a:picLocks noChangeAspect="1"/>
          </p:cNvPicPr>
          <p:nvPr/>
        </p:nvPicPr>
        <p:blipFill>
          <a:blip r:embed="rId2"/>
          <a:stretch>
            <a:fillRect/>
          </a:stretch>
        </p:blipFill>
        <p:spPr>
          <a:xfrm>
            <a:off x="0" y="2584"/>
            <a:ext cx="12192000" cy="6852832"/>
          </a:xfrm>
          <a:prstGeom prst="rect">
            <a:avLst/>
          </a:prstGeom>
        </p:spPr>
      </p:pic>
      <p:pic>
        <p:nvPicPr>
          <p:cNvPr id="4" name="Picture 3">
            <a:extLst>
              <a:ext uri="{FF2B5EF4-FFF2-40B4-BE49-F238E27FC236}">
                <a16:creationId xmlns:a16="http://schemas.microsoft.com/office/drawing/2014/main" id="{9841B6DF-3F23-2B0F-FD48-28AE23A7213D}"/>
              </a:ext>
            </a:extLst>
          </p:cNvPr>
          <p:cNvPicPr>
            <a:picLocks noChangeAspect="1"/>
          </p:cNvPicPr>
          <p:nvPr/>
        </p:nvPicPr>
        <p:blipFill>
          <a:blip r:embed="rId3"/>
          <a:srcRect t="7378" b="88088"/>
          <a:stretch/>
        </p:blipFill>
        <p:spPr>
          <a:xfrm>
            <a:off x="0" y="0"/>
            <a:ext cx="12187410" cy="310896"/>
          </a:xfrm>
          <a:prstGeom prst="rect">
            <a:avLst/>
          </a:prstGeom>
        </p:spPr>
      </p:pic>
    </p:spTree>
    <p:extLst>
      <p:ext uri="{BB962C8B-B14F-4D97-AF65-F5344CB8AC3E}">
        <p14:creationId xmlns:p14="http://schemas.microsoft.com/office/powerpoint/2010/main" val="395889889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B6FC-E691-F01A-E795-ECBECA2BFB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578196-8342-BC3E-9F3F-CDB76A440A8F}"/>
              </a:ext>
            </a:extLst>
          </p:cNvPr>
          <p:cNvPicPr>
            <a:picLocks noChangeAspect="1"/>
          </p:cNvPicPr>
          <p:nvPr/>
        </p:nvPicPr>
        <p:blipFill>
          <a:blip r:embed="rId2"/>
          <a:stretch>
            <a:fillRect/>
          </a:stretch>
        </p:blipFill>
        <p:spPr>
          <a:xfrm>
            <a:off x="0" y="10340"/>
            <a:ext cx="12192000" cy="6837319"/>
          </a:xfrm>
          <a:prstGeom prst="rect">
            <a:avLst/>
          </a:prstGeom>
        </p:spPr>
      </p:pic>
      <p:pic>
        <p:nvPicPr>
          <p:cNvPr id="4" name="Picture 3">
            <a:extLst>
              <a:ext uri="{FF2B5EF4-FFF2-40B4-BE49-F238E27FC236}">
                <a16:creationId xmlns:a16="http://schemas.microsoft.com/office/drawing/2014/main" id="{D0C03C58-BCCE-7FEC-364D-84025757D9DC}"/>
              </a:ext>
            </a:extLst>
          </p:cNvPr>
          <p:cNvPicPr>
            <a:picLocks noChangeAspect="1"/>
          </p:cNvPicPr>
          <p:nvPr/>
        </p:nvPicPr>
        <p:blipFill>
          <a:blip r:embed="rId3"/>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52549E88-C9C0-ED7A-E8E4-0ED9477D46B0}"/>
              </a:ext>
              <a:ext uri="{C183D7F6-B498-43B3-948B-1728B52AA6E4}">
                <adec:decorative xmlns:adec="http://schemas.microsoft.com/office/drawing/2017/decorative" val="1"/>
              </a:ext>
            </a:extLst>
          </p:cNvPr>
          <p:cNvSpPr>
            <a:spLocks/>
          </p:cNvSpPr>
          <p:nvPr/>
        </p:nvSpPr>
        <p:spPr bwMode="auto">
          <a:xfrm>
            <a:off x="8531859" y="598932"/>
            <a:ext cx="3655551" cy="5641848"/>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5960254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80A4-51A8-08B8-EAB5-AA5F25F15D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D9186F1-7027-401E-FD8B-C17C3CCE2D4A}"/>
              </a:ext>
            </a:extLst>
          </p:cNvPr>
          <p:cNvPicPr>
            <a:picLocks noChangeAspect="1"/>
          </p:cNvPicPr>
          <p:nvPr/>
        </p:nvPicPr>
        <p:blipFill>
          <a:blip r:embed="rId2"/>
          <a:stretch>
            <a:fillRect/>
          </a:stretch>
        </p:blipFill>
        <p:spPr>
          <a:xfrm>
            <a:off x="0" y="1390"/>
            <a:ext cx="12192000" cy="6855220"/>
          </a:xfrm>
          <a:prstGeom prst="rect">
            <a:avLst/>
          </a:prstGeom>
        </p:spPr>
      </p:pic>
      <p:pic>
        <p:nvPicPr>
          <p:cNvPr id="4" name="Picture 3">
            <a:extLst>
              <a:ext uri="{FF2B5EF4-FFF2-40B4-BE49-F238E27FC236}">
                <a16:creationId xmlns:a16="http://schemas.microsoft.com/office/drawing/2014/main" id="{4848C18A-5F37-35AA-968B-E40157C5893F}"/>
              </a:ext>
            </a:extLst>
          </p:cNvPr>
          <p:cNvPicPr>
            <a:picLocks noChangeAspect="1"/>
          </p:cNvPicPr>
          <p:nvPr/>
        </p:nvPicPr>
        <p:blipFill>
          <a:blip r:embed="rId3"/>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974CE49C-88FC-44D7-6B51-66E22205D83E}"/>
              </a:ext>
              <a:ext uri="{C183D7F6-B498-43B3-948B-1728B52AA6E4}">
                <adec:decorative xmlns:adec="http://schemas.microsoft.com/office/drawing/2017/decorative" val="1"/>
              </a:ext>
            </a:extLst>
          </p:cNvPr>
          <p:cNvSpPr>
            <a:spLocks/>
          </p:cNvSpPr>
          <p:nvPr/>
        </p:nvSpPr>
        <p:spPr bwMode="auto">
          <a:xfrm>
            <a:off x="3374137" y="1970532"/>
            <a:ext cx="3840479" cy="1078992"/>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79118937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2EA9-E35F-DDDB-1A51-829C49FB68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F46B67-A427-B29A-DB52-9D449A248187}"/>
              </a:ext>
            </a:extLst>
          </p:cNvPr>
          <p:cNvPicPr>
            <a:picLocks noChangeAspect="1"/>
          </p:cNvPicPr>
          <p:nvPr/>
        </p:nvPicPr>
        <p:blipFill>
          <a:blip r:embed="rId2"/>
          <a:stretch>
            <a:fillRect/>
          </a:stretch>
        </p:blipFill>
        <p:spPr>
          <a:xfrm>
            <a:off x="0" y="2978"/>
            <a:ext cx="12192000" cy="6852044"/>
          </a:xfrm>
          <a:prstGeom prst="rect">
            <a:avLst/>
          </a:prstGeom>
        </p:spPr>
      </p:pic>
      <p:pic>
        <p:nvPicPr>
          <p:cNvPr id="4" name="Picture 3">
            <a:extLst>
              <a:ext uri="{FF2B5EF4-FFF2-40B4-BE49-F238E27FC236}">
                <a16:creationId xmlns:a16="http://schemas.microsoft.com/office/drawing/2014/main" id="{2787D3FF-3ABB-D7EE-71FA-401A7187A2E8}"/>
              </a:ext>
            </a:extLst>
          </p:cNvPr>
          <p:cNvPicPr>
            <a:picLocks noChangeAspect="1"/>
          </p:cNvPicPr>
          <p:nvPr/>
        </p:nvPicPr>
        <p:blipFill>
          <a:blip r:embed="rId3"/>
          <a:srcRect t="7378" b="88088"/>
          <a:stretch/>
        </p:blipFill>
        <p:spPr>
          <a:xfrm>
            <a:off x="0" y="0"/>
            <a:ext cx="12187410" cy="310896"/>
          </a:xfrm>
          <a:prstGeom prst="rect">
            <a:avLst/>
          </a:prstGeom>
        </p:spPr>
      </p:pic>
      <p:sp>
        <p:nvSpPr>
          <p:cNvPr id="5" name="Rectangle: Rounded Corners 43">
            <a:extLst>
              <a:ext uri="{FF2B5EF4-FFF2-40B4-BE49-F238E27FC236}">
                <a16:creationId xmlns:a16="http://schemas.microsoft.com/office/drawing/2014/main" id="{F30E6E17-5B66-0A03-30A5-16F1E77973CA}"/>
              </a:ext>
              <a:ext uri="{C183D7F6-B498-43B3-948B-1728B52AA6E4}">
                <adec:decorative xmlns:adec="http://schemas.microsoft.com/office/drawing/2017/decorative" val="1"/>
              </a:ext>
            </a:extLst>
          </p:cNvPr>
          <p:cNvSpPr>
            <a:spLocks/>
          </p:cNvSpPr>
          <p:nvPr/>
        </p:nvSpPr>
        <p:spPr bwMode="auto">
          <a:xfrm>
            <a:off x="512065" y="1499616"/>
            <a:ext cx="4329683" cy="790956"/>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43">
            <a:extLst>
              <a:ext uri="{FF2B5EF4-FFF2-40B4-BE49-F238E27FC236}">
                <a16:creationId xmlns:a16="http://schemas.microsoft.com/office/drawing/2014/main" id="{AD97B4C7-CFB8-7555-8386-A97BA0D4519A}"/>
              </a:ext>
              <a:ext uri="{C183D7F6-B498-43B3-948B-1728B52AA6E4}">
                <adec:decorative xmlns:adec="http://schemas.microsoft.com/office/drawing/2017/decorative" val="1"/>
              </a:ext>
            </a:extLst>
          </p:cNvPr>
          <p:cNvSpPr>
            <a:spLocks/>
          </p:cNvSpPr>
          <p:nvPr/>
        </p:nvSpPr>
        <p:spPr bwMode="auto">
          <a:xfrm>
            <a:off x="512065" y="2396524"/>
            <a:ext cx="6661403" cy="1082767"/>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43">
            <a:extLst>
              <a:ext uri="{FF2B5EF4-FFF2-40B4-BE49-F238E27FC236}">
                <a16:creationId xmlns:a16="http://schemas.microsoft.com/office/drawing/2014/main" id="{4FBBF3F7-D73F-3E6B-4882-8B980B313DDE}"/>
              </a:ext>
              <a:ext uri="{C183D7F6-B498-43B3-948B-1728B52AA6E4}">
                <adec:decorative xmlns:adec="http://schemas.microsoft.com/office/drawing/2017/decorative" val="1"/>
              </a:ext>
            </a:extLst>
          </p:cNvPr>
          <p:cNvSpPr>
            <a:spLocks/>
          </p:cNvSpPr>
          <p:nvPr/>
        </p:nvSpPr>
        <p:spPr bwMode="auto">
          <a:xfrm>
            <a:off x="512064" y="4222276"/>
            <a:ext cx="10543032" cy="2632746"/>
          </a:xfrm>
          <a:prstGeom prst="roundRect">
            <a:avLst>
              <a:gd name="adj" fmla="val 5000"/>
            </a:avLst>
          </a:prstGeom>
          <a:no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7997543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We have an</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3">
            <a:extLst>
              <a:ext uri="{FF2B5EF4-FFF2-40B4-BE49-F238E27FC236}">
                <a16:creationId xmlns:a16="http://schemas.microsoft.com/office/drawing/2014/main" id="{687B9A4C-4C8E-321F-C735-6BCF8C3421D7}"/>
              </a:ext>
              <a:ext uri="{C183D7F6-B498-43B3-948B-1728B52AA6E4}">
                <adec:decorative xmlns:adec="http://schemas.microsoft.com/office/drawing/2017/decorative" val="1"/>
              </a:ext>
            </a:extLst>
          </p:cNvPr>
          <p:cNvSpPr>
            <a:spLocks/>
          </p:cNvSpPr>
          <p:nvPr/>
        </p:nvSpPr>
        <p:spPr bwMode="auto">
          <a:xfrm>
            <a:off x="1101575"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43">
            <a:extLst>
              <a:ext uri="{FF2B5EF4-FFF2-40B4-BE49-F238E27FC236}">
                <a16:creationId xmlns:a16="http://schemas.microsoft.com/office/drawing/2014/main" id="{11BB0854-ED5A-CEE5-981E-4363C02BC509}"/>
              </a:ext>
              <a:ext uri="{C183D7F6-B498-43B3-948B-1728B52AA6E4}">
                <adec:decorative xmlns:adec="http://schemas.microsoft.com/office/drawing/2017/decorative" val="1"/>
              </a:ext>
            </a:extLst>
          </p:cNvPr>
          <p:cNvSpPr>
            <a:spLocks/>
          </p:cNvSpPr>
          <p:nvPr/>
        </p:nvSpPr>
        <p:spPr bwMode="auto">
          <a:xfrm>
            <a:off x="4519418"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43">
            <a:extLst>
              <a:ext uri="{FF2B5EF4-FFF2-40B4-BE49-F238E27FC236}">
                <a16:creationId xmlns:a16="http://schemas.microsoft.com/office/drawing/2014/main" id="{13DF2222-A28E-B836-E99D-D8FA4326CF16}"/>
              </a:ext>
              <a:ext uri="{C183D7F6-B498-43B3-948B-1728B52AA6E4}">
                <adec:decorative xmlns:adec="http://schemas.microsoft.com/office/drawing/2017/decorative" val="1"/>
              </a:ext>
            </a:extLst>
          </p:cNvPr>
          <p:cNvSpPr>
            <a:spLocks/>
          </p:cNvSpPr>
          <p:nvPr/>
        </p:nvSpPr>
        <p:spPr bwMode="auto">
          <a:xfrm>
            <a:off x="7944553" y="2071841"/>
            <a:ext cx="3149426" cy="2901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ound Same Side Corner Rectangle 17">
            <a:extLst>
              <a:ext uri="{FF2B5EF4-FFF2-40B4-BE49-F238E27FC236}">
                <a16:creationId xmlns:a16="http://schemas.microsoft.com/office/drawing/2014/main" id="{8A2FA5F8-C917-D9D3-0A31-554C50C3CBC7}"/>
              </a:ext>
              <a:ext uri="{C183D7F6-B498-43B3-948B-1728B52AA6E4}">
                <adec:decorative xmlns:adec="http://schemas.microsoft.com/office/drawing/2017/decorative" val="1"/>
              </a:ext>
            </a:extLst>
          </p:cNvPr>
          <p:cNvSpPr>
            <a:spLocks/>
          </p:cNvSpPr>
          <p:nvPr/>
        </p:nvSpPr>
        <p:spPr bwMode="auto">
          <a:xfrm>
            <a:off x="4531280" y="2086834"/>
            <a:ext cx="3132232" cy="712083"/>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1" name="Round Same Side Corner Rectangle 18">
            <a:extLst>
              <a:ext uri="{FF2B5EF4-FFF2-40B4-BE49-F238E27FC236}">
                <a16:creationId xmlns:a16="http://schemas.microsoft.com/office/drawing/2014/main" id="{C1E9694C-9390-C04D-8283-EC56EEC0F809}"/>
              </a:ext>
              <a:ext uri="{C183D7F6-B498-43B3-948B-1728B52AA6E4}">
                <adec:decorative xmlns:adec="http://schemas.microsoft.com/office/drawing/2017/decorative" val="1"/>
              </a:ext>
            </a:extLst>
          </p:cNvPr>
          <p:cNvSpPr>
            <a:spLocks/>
          </p:cNvSpPr>
          <p:nvPr/>
        </p:nvSpPr>
        <p:spPr bwMode="auto">
          <a:xfrm>
            <a:off x="7956324" y="2086834"/>
            <a:ext cx="3127883" cy="712083"/>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 name="Round Same Side Corner Rectangle 19">
            <a:extLst>
              <a:ext uri="{FF2B5EF4-FFF2-40B4-BE49-F238E27FC236}">
                <a16:creationId xmlns:a16="http://schemas.microsoft.com/office/drawing/2014/main" id="{DF8C6C2E-E849-37E9-00CC-78469683C4DB}"/>
              </a:ext>
              <a:ext uri="{C183D7F6-B498-43B3-948B-1728B52AA6E4}">
                <adec:decorative xmlns:adec="http://schemas.microsoft.com/office/drawing/2017/decorative" val="1"/>
              </a:ext>
            </a:extLst>
          </p:cNvPr>
          <p:cNvSpPr>
            <a:spLocks/>
          </p:cNvSpPr>
          <p:nvPr/>
        </p:nvSpPr>
        <p:spPr bwMode="auto">
          <a:xfrm>
            <a:off x="1117680" y="2086834"/>
            <a:ext cx="3120628" cy="716527"/>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2D1AC5F3-3454-C27C-7855-1A73D12FA82F}"/>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78995" y="3450929"/>
            <a:ext cx="3149426" cy="78132"/>
          </a:xfrm>
          <a:prstGeom prst="rect">
            <a:avLst/>
          </a:prstGeom>
        </p:spPr>
      </p:pic>
      <p:pic>
        <p:nvPicPr>
          <p:cNvPr id="52" name="Picture 51">
            <a:extLst>
              <a:ext uri="{FF2B5EF4-FFF2-40B4-BE49-F238E27FC236}">
                <a16:creationId xmlns:a16="http://schemas.microsoft.com/office/drawing/2014/main" id="{D3752FEB-E849-C07F-1A71-A4D4DFD1F761}"/>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078995" y="4126416"/>
            <a:ext cx="3149426" cy="78132"/>
          </a:xfrm>
          <a:prstGeom prst="rect">
            <a:avLst/>
          </a:prstGeom>
        </p:spPr>
      </p:pic>
      <p:pic>
        <p:nvPicPr>
          <p:cNvPr id="53" name="Picture 52">
            <a:extLst>
              <a:ext uri="{FF2B5EF4-FFF2-40B4-BE49-F238E27FC236}">
                <a16:creationId xmlns:a16="http://schemas.microsoft.com/office/drawing/2014/main" id="{AF7503A0-FC5F-0A87-1C18-DD4F5FC4B16E}"/>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521287" y="3460454"/>
            <a:ext cx="3149426" cy="78132"/>
          </a:xfrm>
          <a:prstGeom prst="rect">
            <a:avLst/>
          </a:prstGeom>
        </p:spPr>
      </p:pic>
      <p:pic>
        <p:nvPicPr>
          <p:cNvPr id="54" name="Picture 53">
            <a:extLst>
              <a:ext uri="{FF2B5EF4-FFF2-40B4-BE49-F238E27FC236}">
                <a16:creationId xmlns:a16="http://schemas.microsoft.com/office/drawing/2014/main" id="{20DB122C-F2DB-659C-B411-9397FCA2591B}"/>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4521287" y="4135941"/>
            <a:ext cx="3149426" cy="78132"/>
          </a:xfrm>
          <a:prstGeom prst="rect">
            <a:avLst/>
          </a:prstGeom>
        </p:spPr>
      </p:pic>
      <p:pic>
        <p:nvPicPr>
          <p:cNvPr id="55" name="Picture 54">
            <a:extLst>
              <a:ext uri="{FF2B5EF4-FFF2-40B4-BE49-F238E27FC236}">
                <a16:creationId xmlns:a16="http://schemas.microsoft.com/office/drawing/2014/main" id="{A5B54892-B341-548B-9BBC-A5E4105B7732}"/>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7934781" y="3450929"/>
            <a:ext cx="3149426" cy="78132"/>
          </a:xfrm>
          <a:prstGeom prst="rect">
            <a:avLst/>
          </a:prstGeom>
        </p:spPr>
      </p:pic>
      <p:pic>
        <p:nvPicPr>
          <p:cNvPr id="56" name="Picture 55">
            <a:extLst>
              <a:ext uri="{FF2B5EF4-FFF2-40B4-BE49-F238E27FC236}">
                <a16:creationId xmlns:a16="http://schemas.microsoft.com/office/drawing/2014/main" id="{CFDD0A63-2B27-859B-894C-92482F17E63B}"/>
              </a:ext>
              <a:ext uri="{C183D7F6-B498-43B3-948B-1728B52AA6E4}">
                <adec:decorative xmlns:adec="http://schemas.microsoft.com/office/drawing/2017/decorative" val="1"/>
              </a:ext>
            </a:extLst>
          </p:cNvPr>
          <p:cNvPicPr>
            <a:picLocks/>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7934781" y="4126416"/>
            <a:ext cx="3149426" cy="78132"/>
          </a:xfrm>
          <a:prstGeom prst="rect">
            <a:avLst/>
          </a:prstGeom>
        </p:spPr>
      </p:pic>
      <p:sp>
        <p:nvSpPr>
          <p:cNvPr id="57" name="Rectangle 56">
            <a:extLst>
              <a:ext uri="{FF2B5EF4-FFF2-40B4-BE49-F238E27FC236}">
                <a16:creationId xmlns:a16="http://schemas.microsoft.com/office/drawing/2014/main" id="{9795CB43-86D2-C7D8-E904-69F049BA365C}"/>
              </a:ext>
            </a:extLst>
          </p:cNvPr>
          <p:cNvSpPr/>
          <p:nvPr/>
        </p:nvSpPr>
        <p:spPr bwMode="auto">
          <a:xfrm>
            <a:off x="1429839" y="2828156"/>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fontAlgn="base">
              <a:spcBef>
                <a:spcPct val="0"/>
              </a:spcBef>
              <a:spcAft>
                <a:spcPct val="0"/>
              </a:spcAft>
              <a:defRPr/>
            </a:pPr>
            <a:r>
              <a:rPr lang="en-US" sz="1000">
                <a:solidFill>
                  <a:schemeClr val="tx1">
                    <a:lumMod val="49000"/>
                    <a:lumOff val="51000"/>
                  </a:schemeClr>
                </a:solidFill>
              </a:rPr>
              <a:t>Identify patterns and potential issues </a:t>
            </a:r>
            <a:r>
              <a:rPr lang="en-US" sz="1000">
                <a:solidFill>
                  <a:srgbClr val="000000"/>
                </a:solidFill>
              </a:rPr>
              <a:t>with reporting and receive actionable recommendations</a:t>
            </a:r>
          </a:p>
        </p:txBody>
      </p:sp>
      <p:sp>
        <p:nvSpPr>
          <p:cNvPr id="58" name="Rectangle 57">
            <a:extLst>
              <a:ext uri="{FF2B5EF4-FFF2-40B4-BE49-F238E27FC236}">
                <a16:creationId xmlns:a16="http://schemas.microsoft.com/office/drawing/2014/main" id="{113C9059-30B4-056B-E9C9-1FDB8FF39F9E}"/>
              </a:ext>
            </a:extLst>
          </p:cNvPr>
          <p:cNvSpPr/>
          <p:nvPr/>
        </p:nvSpPr>
        <p:spPr bwMode="auto">
          <a:xfrm>
            <a:off x="1429839" y="3509047"/>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fontAlgn="base">
              <a:spcBef>
                <a:spcPct val="0"/>
              </a:spcBef>
              <a:spcAft>
                <a:spcPct val="0"/>
              </a:spcAft>
              <a:defRPr/>
            </a:pPr>
            <a:r>
              <a:rPr lang="en-US" sz="1000">
                <a:solidFill>
                  <a:schemeClr val="tx1">
                    <a:lumMod val="50000"/>
                    <a:lumOff val="50000"/>
                  </a:schemeClr>
                </a:solidFill>
              </a:rPr>
              <a:t>Run automated, rule-based policies </a:t>
            </a:r>
            <a:r>
              <a:rPr lang="en-US" sz="1000">
                <a:solidFill>
                  <a:schemeClr val="tx1"/>
                </a:solidFill>
              </a:rPr>
              <a:t>to manage and retire inactive sites and their content</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59" name="Rectangle 58">
            <a:extLst>
              <a:ext uri="{FF2B5EF4-FFF2-40B4-BE49-F238E27FC236}">
                <a16:creationId xmlns:a16="http://schemas.microsoft.com/office/drawing/2014/main" id="{6346E9F7-13E3-C7A2-9F29-891B2BF564FB}"/>
              </a:ext>
              <a:ext uri="{C183D7F6-B498-43B3-948B-1728B52AA6E4}">
                <adec:decorative xmlns:adec="http://schemas.microsoft.com/office/drawing/2017/decorative" val="1"/>
              </a:ext>
            </a:extLst>
          </p:cNvPr>
          <p:cNvSpPr/>
          <p:nvPr/>
        </p:nvSpPr>
        <p:spPr bwMode="auto">
          <a:xfrm>
            <a:off x="1429839" y="4266882"/>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50000"/>
                    <a:lumOff val="50000"/>
                  </a:schemeClr>
                </a:solidFill>
                <a:latin typeface="Segoe UI"/>
              </a:rPr>
              <a:t>Create and leverage AI-powered policies and reports </a:t>
            </a:r>
            <a:r>
              <a:rPr lang="en-US" sz="1000">
                <a:solidFill>
                  <a:schemeClr val="tx1"/>
                </a:solidFill>
                <a:latin typeface="Segoe UI"/>
              </a:rPr>
              <a:t>to govern content at scale</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0" name="Rectangle 59">
            <a:extLst>
              <a:ext uri="{FF2B5EF4-FFF2-40B4-BE49-F238E27FC236}">
                <a16:creationId xmlns:a16="http://schemas.microsoft.com/office/drawing/2014/main" id="{D381A37B-259A-904C-2D42-1B660402FA2D}"/>
              </a:ext>
            </a:extLst>
          </p:cNvPr>
          <p:cNvSpPr/>
          <p:nvPr/>
        </p:nvSpPr>
        <p:spPr bwMode="auto">
          <a:xfrm>
            <a:off x="4872131" y="2914625"/>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rgbClr val="000000"/>
                </a:solidFill>
                <a:latin typeface="Segoe UI"/>
              </a:rPr>
              <a:t> </a:t>
            </a:r>
            <a:r>
              <a:rPr lang="en-US" sz="1000">
                <a:solidFill>
                  <a:schemeClr val="tx1"/>
                </a:solidFill>
                <a:latin typeface="Segoe UI"/>
              </a:rPr>
              <a:t>View reports that </a:t>
            </a:r>
            <a:r>
              <a:rPr lang="en-US" sz="1000">
                <a:solidFill>
                  <a:schemeClr val="tx1">
                    <a:lumMod val="50000"/>
                    <a:lumOff val="50000"/>
                  </a:schemeClr>
                </a:solidFill>
                <a:latin typeface="Segoe UI"/>
              </a:rPr>
              <a:t>identify sites that contain potentially overshared or sensitive content </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1" name="Rectangle 60">
            <a:extLst>
              <a:ext uri="{FF2B5EF4-FFF2-40B4-BE49-F238E27FC236}">
                <a16:creationId xmlns:a16="http://schemas.microsoft.com/office/drawing/2014/main" id="{D21314F8-41FE-72D3-3D50-FDF107823C38}"/>
              </a:ext>
            </a:extLst>
          </p:cNvPr>
          <p:cNvSpPr/>
          <p:nvPr/>
        </p:nvSpPr>
        <p:spPr bwMode="auto">
          <a:xfrm>
            <a:off x="4872131" y="3518572"/>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algn="ctr" defTabSz="932472">
              <a:spcBef>
                <a:spcPct val="0"/>
              </a:spcBef>
              <a:spcAft>
                <a:spcPct val="0"/>
              </a:spcAft>
              <a:defRPr/>
            </a:pPr>
            <a:r>
              <a:rPr lang="en-US" sz="1000">
                <a:solidFill>
                  <a:schemeClr val="tx1">
                    <a:lumMod val="49000"/>
                    <a:lumOff val="51000"/>
                  </a:schemeClr>
                </a:solidFill>
                <a:cs typeface="Segoe UI"/>
              </a:rPr>
              <a:t>Enforce stringent access conditions</a:t>
            </a:r>
            <a:r>
              <a:rPr lang="en-US" sz="1000">
                <a:solidFill>
                  <a:schemeClr val="accent4"/>
                </a:solidFill>
                <a:cs typeface="Segoe UI"/>
              </a:rPr>
              <a:t> </a:t>
            </a:r>
            <a:r>
              <a:rPr lang="en-US" sz="1000">
                <a:solidFill>
                  <a:srgbClr val="000000"/>
                </a:solidFill>
                <a:cs typeface="Segoe UI"/>
              </a:rPr>
              <a:t>when users access SharePoint sites with access policies</a:t>
            </a:r>
            <a:endParaRPr lang="en-US" sz="1000">
              <a:solidFill>
                <a:schemeClr val="accent4">
                  <a:lumMod val="75000"/>
                </a:schemeClr>
              </a:solidFill>
              <a:latin typeface="Segoe UI Semibold" panose="020B0702040204020203" pitchFamily="34" charset="0"/>
              <a:cs typeface="Segoe UI Semibold" panose="020B0702040204020203" pitchFamily="34" charset="0"/>
            </a:endParaRPr>
          </a:p>
        </p:txBody>
      </p:sp>
      <p:sp>
        <p:nvSpPr>
          <p:cNvPr id="62" name="Rectangle 61">
            <a:extLst>
              <a:ext uri="{FF2B5EF4-FFF2-40B4-BE49-F238E27FC236}">
                <a16:creationId xmlns:a16="http://schemas.microsoft.com/office/drawing/2014/main" id="{FA87ADD7-E1A1-686E-2FC9-B1C35D15061F}"/>
              </a:ext>
            </a:extLst>
          </p:cNvPr>
          <p:cNvSpPr/>
          <p:nvPr/>
        </p:nvSpPr>
        <p:spPr bwMode="auto">
          <a:xfrm>
            <a:off x="4872131" y="4199463"/>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49000"/>
                    <a:lumOff val="51000"/>
                  </a:schemeClr>
                </a:solidFill>
                <a:latin typeface="Segoe UI"/>
              </a:rPr>
              <a:t>Prevent sites and content from being discovered </a:t>
            </a:r>
            <a:r>
              <a:rPr lang="en-US" sz="1000">
                <a:solidFill>
                  <a:srgbClr val="000000"/>
                </a:solidFill>
                <a:latin typeface="Segoe UI"/>
              </a:rPr>
              <a:t>with restricted content discovery control</a:t>
            </a:r>
            <a:endParaRPr lang="en-US" sz="1000">
              <a:solidFill>
                <a:schemeClr val="accent4">
                  <a:lumMod val="75000"/>
                </a:schemeClr>
              </a:solidFill>
              <a:latin typeface="Segoe UI Semibold" panose="020B0702040204020203" pitchFamily="34" charset="0"/>
              <a:cs typeface="Segoe UI Semibold" panose="020B0702040204020203" pitchFamily="34" charset="0"/>
            </a:endParaRPr>
          </a:p>
        </p:txBody>
      </p:sp>
      <p:sp>
        <p:nvSpPr>
          <p:cNvPr id="63" name="Rectangle 62">
            <a:extLst>
              <a:ext uri="{FF2B5EF4-FFF2-40B4-BE49-F238E27FC236}">
                <a16:creationId xmlns:a16="http://schemas.microsoft.com/office/drawing/2014/main" id="{77452C26-C9FF-5DE9-B02B-453755727073}"/>
              </a:ext>
            </a:extLst>
          </p:cNvPr>
          <p:cNvSpPr/>
          <p:nvPr/>
        </p:nvSpPr>
        <p:spPr bwMode="auto">
          <a:xfrm>
            <a:off x="8285625" y="2905100"/>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chemeClr val="tx1">
                    <a:lumMod val="50000"/>
                    <a:lumOff val="50000"/>
                  </a:schemeClr>
                </a:solidFill>
                <a:latin typeface="Segoe UI"/>
              </a:rPr>
              <a:t>Review and monitor changes </a:t>
            </a:r>
            <a:r>
              <a:rPr lang="en-US" sz="1000">
                <a:solidFill>
                  <a:schemeClr val="tx1"/>
                </a:solidFill>
                <a:latin typeface="Segoe UI"/>
              </a:rPr>
              <a:t>you've made to a SharePoint site's properties</a:t>
            </a:r>
            <a:endParaRPr lang="en-US" sz="1000">
              <a:solidFill>
                <a:schemeClr val="tx1"/>
              </a:solidFill>
              <a:latin typeface="Segoe UI Semibold" panose="020B0702040204020203" pitchFamily="34" charset="0"/>
              <a:cs typeface="Segoe UI Semibold" panose="020B0702040204020203" pitchFamily="34" charset="0"/>
            </a:endParaRPr>
          </a:p>
        </p:txBody>
      </p:sp>
      <p:sp>
        <p:nvSpPr>
          <p:cNvPr id="65" name="Rectangle 64">
            <a:extLst>
              <a:ext uri="{FF2B5EF4-FFF2-40B4-BE49-F238E27FC236}">
                <a16:creationId xmlns:a16="http://schemas.microsoft.com/office/drawing/2014/main" id="{42CB3DFF-BF17-FBE9-0230-AE4A609F4A36}"/>
              </a:ext>
            </a:extLst>
          </p:cNvPr>
          <p:cNvSpPr/>
          <p:nvPr/>
        </p:nvSpPr>
        <p:spPr bwMode="auto">
          <a:xfrm>
            <a:off x="8285625" y="3585991"/>
            <a:ext cx="2447739" cy="40196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lvl="0" algn="ctr" defTabSz="932472" fontAlgn="base">
              <a:spcBef>
                <a:spcPct val="0"/>
              </a:spcBef>
              <a:spcAft>
                <a:spcPct val="0"/>
              </a:spcAft>
              <a:defRPr/>
            </a:pPr>
            <a:r>
              <a:rPr lang="en-US" sz="1000">
                <a:solidFill>
                  <a:srgbClr val="000000"/>
                </a:solidFill>
                <a:latin typeface="Segoe UI"/>
              </a:rPr>
              <a:t>Use broad reports </a:t>
            </a:r>
            <a:r>
              <a:rPr lang="en-US" sz="1000">
                <a:solidFill>
                  <a:schemeClr val="tx1">
                    <a:lumMod val="50000"/>
                    <a:lumOff val="50000"/>
                  </a:schemeClr>
                </a:solidFill>
                <a:latin typeface="Segoe UI"/>
              </a:rPr>
              <a:t>to review changes to SharePoint site properties</a:t>
            </a:r>
            <a:endParaRPr lang="en-US" sz="1000">
              <a:solidFill>
                <a:schemeClr val="tx1">
                  <a:lumMod val="50000"/>
                  <a:lumOff val="50000"/>
                </a:schemeClr>
              </a:solidFill>
              <a:latin typeface="Segoe UI Semibold" panose="020B0702040204020203" pitchFamily="34" charset="0"/>
              <a:cs typeface="Segoe UI Semibold" panose="020B0702040204020203" pitchFamily="34" charset="0"/>
            </a:endParaRPr>
          </a:p>
        </p:txBody>
      </p:sp>
      <p:sp>
        <p:nvSpPr>
          <p:cNvPr id="66" name="Rectangle 65">
            <a:extLst>
              <a:ext uri="{FF2B5EF4-FFF2-40B4-BE49-F238E27FC236}">
                <a16:creationId xmlns:a16="http://schemas.microsoft.com/office/drawing/2014/main" id="{F0DBE10B-656A-C403-F768-92ED1BF0BB23}"/>
              </a:ext>
            </a:extLst>
          </p:cNvPr>
          <p:cNvSpPr/>
          <p:nvPr/>
        </p:nvSpPr>
        <p:spPr bwMode="auto">
          <a:xfrm>
            <a:off x="8285625" y="4189938"/>
            <a:ext cx="2447739" cy="55585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000">
                <a:solidFill>
                  <a:schemeClr val="tx1"/>
                </a:solidFill>
                <a:latin typeface="Segoe UI"/>
              </a:rPr>
              <a:t>Leverage policies to ensure proper content ownership and </a:t>
            </a:r>
            <a:r>
              <a:rPr lang="en-US" sz="1000">
                <a:solidFill>
                  <a:schemeClr val="tx1">
                    <a:lumMod val="50000"/>
                    <a:lumOff val="50000"/>
                  </a:schemeClr>
                </a:solidFill>
                <a:latin typeface="Segoe UI"/>
              </a:rPr>
              <a:t>manage unused content across the organization</a:t>
            </a:r>
            <a:endParaRPr lang="en-US" sz="1000">
              <a:solidFill>
                <a:schemeClr val="tx1">
                  <a:lumMod val="50000"/>
                  <a:lumOff val="50000"/>
                </a:schemeClr>
              </a:solidFill>
              <a:latin typeface="Segoe UI Semibold" panose="020B0702040204020203" pitchFamily="34" charset="0"/>
              <a:cs typeface="Segoe UI Semibold" panose="020B0702040204020203" pitchFamily="34" charset="0"/>
            </a:endParaRPr>
          </a:p>
        </p:txBody>
      </p:sp>
      <p:sp>
        <p:nvSpPr>
          <p:cNvPr id="108" name="TextBox 107">
            <a:extLst>
              <a:ext uri="{FF2B5EF4-FFF2-40B4-BE49-F238E27FC236}">
                <a16:creationId xmlns:a16="http://schemas.microsoft.com/office/drawing/2014/main" id="{10EA43B0-2080-4AB3-4048-5EB799E8E4EB}"/>
              </a:ext>
            </a:extLst>
          </p:cNvPr>
          <p:cNvSpPr txBox="1"/>
          <p:nvPr/>
        </p:nvSpPr>
        <p:spPr>
          <a:xfrm>
            <a:off x="4970935" y="2344234"/>
            <a:ext cx="2348935"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Control</a:t>
            </a:r>
            <a:r>
              <a:rPr kumimoji="0" lang="en-US" sz="1400" b="0" i="0" u="none" strike="noStrike" kern="1200" cap="none" spc="0" normalizeH="0" baseline="0" noProof="0" dirty="0">
                <a:ln>
                  <a:noFill/>
                </a:ln>
                <a:solidFill>
                  <a:srgbClr val="0078D4"/>
                </a:solidFill>
                <a:effectLst/>
                <a:uLnTx/>
                <a:uFillTx/>
                <a:latin typeface="Segoe UI Semibold"/>
                <a:ea typeface="+mn-ea"/>
                <a:cs typeface="+mn-cs"/>
              </a:rPr>
              <a:t>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Oversharing</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sp>
        <p:nvSpPr>
          <p:cNvPr id="110" name="TextBox 109">
            <a:extLst>
              <a:ext uri="{FF2B5EF4-FFF2-40B4-BE49-F238E27FC236}">
                <a16:creationId xmlns:a16="http://schemas.microsoft.com/office/drawing/2014/main" id="{86131D93-374F-1CB3-2A0C-77E2A783B8AE}"/>
              </a:ext>
            </a:extLst>
          </p:cNvPr>
          <p:cNvSpPr txBox="1"/>
          <p:nvPr/>
        </p:nvSpPr>
        <p:spPr>
          <a:xfrm>
            <a:off x="8401119" y="2344234"/>
            <a:ext cx="2250130"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Manage</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lang="en-US" sz="1400" dirty="0">
                <a:solidFill>
                  <a:srgbClr val="000000"/>
                </a:solidFill>
                <a:latin typeface="Segoe UI Semibold"/>
              </a:rPr>
              <a:t>L</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ifecycle</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20" name="Group 19">
            <a:extLst>
              <a:ext uri="{FF2B5EF4-FFF2-40B4-BE49-F238E27FC236}">
                <a16:creationId xmlns:a16="http://schemas.microsoft.com/office/drawing/2014/main" id="{802E9293-F73B-2260-0EBE-9D9E05F35FE4}"/>
              </a:ext>
            </a:extLst>
          </p:cNvPr>
          <p:cNvGrpSpPr/>
          <p:nvPr/>
        </p:nvGrpSpPr>
        <p:grpSpPr>
          <a:xfrm>
            <a:off x="5701817" y="1467931"/>
            <a:ext cx="784629" cy="784629"/>
            <a:chOff x="5725038" y="1511213"/>
            <a:chExt cx="784629" cy="784629"/>
          </a:xfrm>
        </p:grpSpPr>
        <p:grpSp>
          <p:nvGrpSpPr>
            <p:cNvPr id="15" name="Group 14">
              <a:extLst>
                <a:ext uri="{FF2B5EF4-FFF2-40B4-BE49-F238E27FC236}">
                  <a16:creationId xmlns:a16="http://schemas.microsoft.com/office/drawing/2014/main" id="{9B1ED4A6-34C6-4600-9032-65EAA2F9A2E9}"/>
                </a:ext>
              </a:extLst>
            </p:cNvPr>
            <p:cNvGrpSpPr/>
            <p:nvPr/>
          </p:nvGrpSpPr>
          <p:grpSpPr>
            <a:xfrm>
              <a:off x="5725038" y="1511213"/>
              <a:ext cx="784629" cy="784629"/>
              <a:chOff x="2287947" y="1493522"/>
              <a:chExt cx="784629" cy="784629"/>
            </a:xfrm>
          </p:grpSpPr>
          <p:sp>
            <p:nvSpPr>
              <p:cNvPr id="17" name="Freeform: Shape 16">
                <a:extLst>
                  <a:ext uri="{FF2B5EF4-FFF2-40B4-BE49-F238E27FC236}">
                    <a16:creationId xmlns:a16="http://schemas.microsoft.com/office/drawing/2014/main" id="{7363DC8F-6695-96EE-FA2A-0D67BBE71E61}"/>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ounded Rectangle 11">
                <a:extLst>
                  <a:ext uri="{FF2B5EF4-FFF2-40B4-BE49-F238E27FC236}">
                    <a16:creationId xmlns:a16="http://schemas.microsoft.com/office/drawing/2014/main" id="{8C80240A-2024-C988-7735-FC8E88EF816D}"/>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4" name="Graphic 123">
              <a:extLst>
                <a:ext uri="{FF2B5EF4-FFF2-40B4-BE49-F238E27FC236}">
                  <a16:creationId xmlns:a16="http://schemas.microsoft.com/office/drawing/2014/main" id="{A56E9A3C-78C1-5556-5280-1E11B86743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3992" y="1672476"/>
              <a:ext cx="426720" cy="426720"/>
            </a:xfrm>
            <a:prstGeom prst="rect">
              <a:avLst/>
            </a:prstGeom>
          </p:spPr>
        </p:pic>
      </p:grpSp>
      <p:sp>
        <p:nvSpPr>
          <p:cNvPr id="33" name="TextBox 32">
            <a:extLst>
              <a:ext uri="{FF2B5EF4-FFF2-40B4-BE49-F238E27FC236}">
                <a16:creationId xmlns:a16="http://schemas.microsoft.com/office/drawing/2014/main" id="{35C2A676-B849-6AF0-6EB6-2DFA92CB15BC}"/>
              </a:ext>
            </a:extLst>
          </p:cNvPr>
          <p:cNvSpPr txBox="1"/>
          <p:nvPr/>
        </p:nvSpPr>
        <p:spPr>
          <a:xfrm>
            <a:off x="1528643" y="2344234"/>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Reduce </a:t>
            </a:r>
            <a:r>
              <a:rPr lang="en-US" sz="1400" dirty="0">
                <a:ln w="3175">
                  <a:noFill/>
                </a:ln>
                <a:latin typeface="Segoe UI Semibold" panose="020B0702040204020203" pitchFamily="34" charset="0"/>
                <a:cs typeface="Segoe UI Semibold" panose="020B0702040204020203" pitchFamily="34" charset="0"/>
              </a:rPr>
              <a:t>S</a:t>
            </a:r>
            <a:r>
              <a:rPr kumimoji="0" lang="en-US" sz="1400" b="0" i="0" u="none" strike="noStrike" kern="1200" cap="none" spc="0" normalizeH="0" baseline="0" noProof="0" dirty="0" err="1">
                <a:ln w="3175">
                  <a:noFill/>
                </a:ln>
                <a:effectLst/>
                <a:uLnTx/>
                <a:uFillTx/>
                <a:latin typeface="Segoe UI Semibold" panose="020B0702040204020203" pitchFamily="34" charset="0"/>
                <a:ea typeface="+mn-ea"/>
                <a:cs typeface="Segoe UI Semibold" panose="020B0702040204020203" pitchFamily="34" charset="0"/>
              </a:rPr>
              <a:t>prawl</a:t>
            </a:r>
            <a:endParaRPr kumimoji="0" lang="en-US" sz="1400" b="0" i="0" u="none" strike="noStrike" kern="1200" cap="none" spc="0" normalizeH="0" baseline="0" noProof="0" dirty="0">
              <a:ln>
                <a:noFill/>
              </a:ln>
              <a:effectLst/>
              <a:uLnTx/>
              <a:uFillTx/>
              <a:latin typeface="Segoe UI Semibold"/>
              <a:ea typeface="+mn-ea"/>
              <a:cs typeface="+mn-cs"/>
            </a:endParaRPr>
          </a:p>
        </p:txBody>
      </p:sp>
      <p:grpSp>
        <p:nvGrpSpPr>
          <p:cNvPr id="19" name="Group 18">
            <a:extLst>
              <a:ext uri="{FF2B5EF4-FFF2-40B4-BE49-F238E27FC236}">
                <a16:creationId xmlns:a16="http://schemas.microsoft.com/office/drawing/2014/main" id="{9125AE0B-D66D-E6B4-272D-9DEDE5AF8DC0}"/>
              </a:ext>
            </a:extLst>
          </p:cNvPr>
          <p:cNvGrpSpPr/>
          <p:nvPr/>
        </p:nvGrpSpPr>
        <p:grpSpPr>
          <a:xfrm>
            <a:off x="2287947" y="1493522"/>
            <a:ext cx="784629" cy="784629"/>
            <a:chOff x="2287947" y="1493522"/>
            <a:chExt cx="784629" cy="784629"/>
          </a:xfrm>
        </p:grpSpPr>
        <p:grpSp>
          <p:nvGrpSpPr>
            <p:cNvPr id="8" name="Group 7">
              <a:extLst>
                <a:ext uri="{FF2B5EF4-FFF2-40B4-BE49-F238E27FC236}">
                  <a16:creationId xmlns:a16="http://schemas.microsoft.com/office/drawing/2014/main" id="{A8E3AB63-04B4-75C8-B214-488D3A5C2063}"/>
                </a:ext>
              </a:extLst>
            </p:cNvPr>
            <p:cNvGrpSpPr/>
            <p:nvPr/>
          </p:nvGrpSpPr>
          <p:grpSpPr>
            <a:xfrm>
              <a:off x="2287947" y="1493522"/>
              <a:ext cx="784629" cy="784629"/>
              <a:chOff x="2287947" y="1493522"/>
              <a:chExt cx="784629" cy="784629"/>
            </a:xfrm>
          </p:grpSpPr>
          <p:sp>
            <p:nvSpPr>
              <p:cNvPr id="34" name="Freeform: Shape 33">
                <a:extLst>
                  <a:ext uri="{FF2B5EF4-FFF2-40B4-BE49-F238E27FC236}">
                    <a16:creationId xmlns:a16="http://schemas.microsoft.com/office/drawing/2014/main" id="{44D47368-6609-C807-2848-9D88E471CDB4}"/>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Rounded Rectangle 11">
                <a:extLst>
                  <a:ext uri="{FF2B5EF4-FFF2-40B4-BE49-F238E27FC236}">
                    <a16:creationId xmlns:a16="http://schemas.microsoft.com/office/drawing/2014/main" id="{57F7C4F7-B762-05B9-9D86-77B83967BCD0}"/>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37" name="Graphic 36">
              <a:extLst>
                <a:ext uri="{FF2B5EF4-FFF2-40B4-BE49-F238E27FC236}">
                  <a16:creationId xmlns:a16="http://schemas.microsoft.com/office/drawing/2014/main" id="{269E94BC-72B7-CC09-6595-18660BA183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06834" y="1693698"/>
              <a:ext cx="426720" cy="426720"/>
            </a:xfrm>
            <a:prstGeom prst="rect">
              <a:avLst/>
            </a:prstGeom>
          </p:spPr>
        </p:pic>
      </p:grpSp>
      <p:sp>
        <p:nvSpPr>
          <p:cNvPr id="16" name="Title 17">
            <a:extLst>
              <a:ext uri="{FF2B5EF4-FFF2-40B4-BE49-F238E27FC236}">
                <a16:creationId xmlns:a16="http://schemas.microsoft.com/office/drawing/2014/main" id="{A181A41F-FDCF-B9AC-840F-87EC1DF53296}"/>
              </a:ext>
            </a:extLst>
          </p:cNvPr>
          <p:cNvSpPr txBox="1">
            <a:spLocks/>
          </p:cNvSpPr>
          <p:nvPr/>
        </p:nvSpPr>
        <p:spPr>
          <a:xfrm>
            <a:off x="591790" y="249431"/>
            <a:ext cx="11018520" cy="492443"/>
          </a:xfrm>
          <a:prstGeom prst="rect">
            <a:avLst/>
          </a:prstGeom>
        </p:spPr>
        <p:txBody>
          <a:bodyPr lIns="0" tIns="0" rIns="0" bIns="0" anchor="t">
            <a:spAutoFit/>
          </a:bodyPr>
          <a:lstStyle>
            <a:lvl1pPr algn="l" defTabSz="932462" rtl="0" eaLnBrk="1" latinLnBrk="0" hangingPunct="1">
              <a:lnSpc>
                <a:spcPct val="100000"/>
              </a:lnSpc>
              <a:spcBef>
                <a:spcPct val="0"/>
              </a:spcBef>
              <a:buNone/>
              <a:defRPr lang="en-US" sz="3599" b="0" kern="1200" cap="none" spc="-50" baseline="0" dirty="0" smtClean="0">
                <a:ln w="3175">
                  <a:noFill/>
                </a:ln>
                <a:solidFill>
                  <a:schemeClr val="tx1"/>
                </a:solidFill>
                <a:effectLst/>
                <a:latin typeface="+mj-lt"/>
                <a:ea typeface="+mn-ea"/>
                <a:cs typeface="Segoe UI" pitchFamily="34" charset="0"/>
              </a:defRPr>
            </a:lvl1pPr>
          </a:lstStyle>
          <a:p>
            <a:r>
              <a:rPr kumimoji="0" lang="en-US" sz="3200" b="0" i="0" u="none" strike="noStrike" kern="1200" cap="none" spc="-50" normalizeH="0" baseline="0" noProof="0" dirty="0">
                <a:ln w="3175">
                  <a:noFill/>
                </a:ln>
                <a:gradFill>
                  <a:gsLst>
                    <a:gs pos="0">
                      <a:srgbClr val="0078D4"/>
                    </a:gs>
                    <a:gs pos="50000">
                      <a:srgbClr val="8661C5"/>
                    </a:gs>
                    <a:gs pos="100000">
                      <a:srgbClr val="C73ECC"/>
                    </a:gs>
                  </a:gsLst>
                  <a:lin ang="2700000" scaled="1"/>
                </a:gradFill>
                <a:effectLst/>
                <a:uLnTx/>
                <a:uFillTx/>
                <a:latin typeface="Segoe UI Semibold"/>
                <a:ea typeface="+mn-ea"/>
                <a:cs typeface="Segoe UI"/>
              </a:rPr>
              <a:t>Pillers of governance in SharePoint and OneDrive</a:t>
            </a:r>
            <a:endParaRPr lang="en-US" sz="1600" dirty="0"/>
          </a:p>
        </p:txBody>
      </p:sp>
      <p:sp>
        <p:nvSpPr>
          <p:cNvPr id="14" name="Content Placeholder 5">
            <a:extLst>
              <a:ext uri="{FF2B5EF4-FFF2-40B4-BE49-F238E27FC236}">
                <a16:creationId xmlns:a16="http://schemas.microsoft.com/office/drawing/2014/main" id="{0AC8A31A-EB02-BCE8-6CBF-34EF847B391D}"/>
              </a:ext>
            </a:extLst>
          </p:cNvPr>
          <p:cNvSpPr txBox="1">
            <a:spLocks/>
          </p:cNvSpPr>
          <p:nvPr/>
        </p:nvSpPr>
        <p:spPr>
          <a:xfrm>
            <a:off x="591790" y="803797"/>
            <a:ext cx="10730347" cy="307777"/>
          </a:xfrm>
          <a:prstGeom prst="rect">
            <a:avLst/>
          </a:prstGeom>
        </p:spPr>
        <p:txBody>
          <a:bodyPr vert="horz" wrap="square" lIns="0" tIns="0" rIns="0" bIns="0" rtlCol="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Powered </a:t>
            </a:r>
            <a:r>
              <a:rPr lang="en-US" sz="2000" dirty="0">
                <a:solidFill>
                  <a:srgbClr val="000000"/>
                </a:solidFill>
                <a:latin typeface="Segoe UI"/>
                <a:cs typeface="+mn-cs"/>
              </a:rPr>
              <a:t>by</a:t>
            </a:r>
            <a:r>
              <a:rPr kumimoji="0" lang="en-US" sz="2000" b="0" i="0" u="none" strike="noStrike" kern="1200" cap="none" spc="0" normalizeH="0" baseline="0" noProof="0" dirty="0">
                <a:ln>
                  <a:noFill/>
                </a:ln>
                <a:solidFill>
                  <a:srgbClr val="000000"/>
                </a:solidFill>
                <a:effectLst/>
                <a:uLnTx/>
                <a:uFillTx/>
                <a:latin typeface="Segoe UI"/>
                <a:ea typeface="+mn-ea"/>
                <a:cs typeface="+mn-cs"/>
              </a:rPr>
              <a:t> SharePoint Advanced Management</a:t>
            </a:r>
            <a:endParaRPr kumimoji="0" lang="en-US" sz="2000" b="0" i="0" u="none" strike="noStrike" kern="1200" cap="none" spc="0" normalizeH="0" baseline="30000" noProof="0" dirty="0">
              <a:ln>
                <a:noFill/>
              </a:ln>
              <a:solidFill>
                <a:srgbClr val="000000"/>
              </a:solidFill>
              <a:effectLst/>
              <a:uLnTx/>
              <a:uFillTx/>
              <a:latin typeface="Segoe UI"/>
              <a:ea typeface="+mn-ea"/>
              <a:cs typeface="+mn-cs"/>
            </a:endParaRPr>
          </a:p>
        </p:txBody>
      </p:sp>
      <p:sp>
        <p:nvSpPr>
          <p:cNvPr id="6" name="TextBox 5">
            <a:extLst>
              <a:ext uri="{FF2B5EF4-FFF2-40B4-BE49-F238E27FC236}">
                <a16:creationId xmlns:a16="http://schemas.microsoft.com/office/drawing/2014/main" id="{7F08E88E-97A8-9628-5252-199835430B26}"/>
              </a:ext>
            </a:extLst>
          </p:cNvPr>
          <p:cNvSpPr txBox="1"/>
          <p:nvPr/>
        </p:nvSpPr>
        <p:spPr>
          <a:xfrm>
            <a:off x="559385" y="5930348"/>
            <a:ext cx="7015062" cy="246221"/>
          </a:xfrm>
          <a:prstGeom prst="rect">
            <a:avLst/>
          </a:prstGeom>
          <a:noFill/>
        </p:spPr>
        <p:txBody>
          <a:bodyPr wrap="none" rtlCol="0">
            <a:spAutoFit/>
          </a:bodyPr>
          <a:lstStyle/>
          <a:p>
            <a:r>
              <a:rPr lang="en-US" sz="1000"/>
              <a:t>SharePoint Advanced Management is available as a standalone offer (3 PUPM) for customers without a Copilot license</a:t>
            </a:r>
          </a:p>
        </p:txBody>
      </p:sp>
      <p:grpSp>
        <p:nvGrpSpPr>
          <p:cNvPr id="69" name="Group 68">
            <a:extLst>
              <a:ext uri="{FF2B5EF4-FFF2-40B4-BE49-F238E27FC236}">
                <a16:creationId xmlns:a16="http://schemas.microsoft.com/office/drawing/2014/main" id="{C17F617A-1741-634F-FD5E-79F3F6343FEB}"/>
              </a:ext>
            </a:extLst>
          </p:cNvPr>
          <p:cNvGrpSpPr/>
          <p:nvPr/>
        </p:nvGrpSpPr>
        <p:grpSpPr>
          <a:xfrm>
            <a:off x="9126951" y="1466668"/>
            <a:ext cx="784629" cy="784629"/>
            <a:chOff x="7805602" y="1114373"/>
            <a:chExt cx="784629" cy="784629"/>
          </a:xfrm>
        </p:grpSpPr>
        <p:grpSp>
          <p:nvGrpSpPr>
            <p:cNvPr id="50" name="Group 49">
              <a:extLst>
                <a:ext uri="{FF2B5EF4-FFF2-40B4-BE49-F238E27FC236}">
                  <a16:creationId xmlns:a16="http://schemas.microsoft.com/office/drawing/2014/main" id="{2AD5423C-505A-0E67-9E91-1C37B3B40F30}"/>
                </a:ext>
              </a:extLst>
            </p:cNvPr>
            <p:cNvGrpSpPr/>
            <p:nvPr/>
          </p:nvGrpSpPr>
          <p:grpSpPr>
            <a:xfrm>
              <a:off x="7805602" y="1114373"/>
              <a:ext cx="784629" cy="784629"/>
              <a:chOff x="2287947" y="1493522"/>
              <a:chExt cx="784629" cy="784629"/>
            </a:xfrm>
          </p:grpSpPr>
          <p:sp>
            <p:nvSpPr>
              <p:cNvPr id="67" name="Freeform: Shape 66">
                <a:extLst>
                  <a:ext uri="{FF2B5EF4-FFF2-40B4-BE49-F238E27FC236}">
                    <a16:creationId xmlns:a16="http://schemas.microsoft.com/office/drawing/2014/main" id="{16A998C3-63A3-43AE-FB55-D1F03B5EDDAB}"/>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Rounded Rectangle 11">
                <a:extLst>
                  <a:ext uri="{FF2B5EF4-FFF2-40B4-BE49-F238E27FC236}">
                    <a16:creationId xmlns:a16="http://schemas.microsoft.com/office/drawing/2014/main" id="{31C519C9-2FAE-5358-50E4-550AEDFC7664}"/>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6" name="Graphic 125">
              <a:extLst>
                <a:ext uri="{FF2B5EF4-FFF2-40B4-BE49-F238E27FC236}">
                  <a16:creationId xmlns:a16="http://schemas.microsoft.com/office/drawing/2014/main" id="{36262C8A-07A1-EF04-5393-95868C685D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009" y="1267443"/>
              <a:ext cx="426720" cy="426720"/>
            </a:xfrm>
            <a:prstGeom prst="rect">
              <a:avLst/>
            </a:prstGeom>
          </p:spPr>
        </p:pic>
      </p:grpSp>
      <p:grpSp>
        <p:nvGrpSpPr>
          <p:cNvPr id="70" name="Group 69">
            <a:extLst>
              <a:ext uri="{FF2B5EF4-FFF2-40B4-BE49-F238E27FC236}">
                <a16:creationId xmlns:a16="http://schemas.microsoft.com/office/drawing/2014/main" id="{4942ADCE-DDA6-1E5B-E30F-A2A7CF171583}"/>
              </a:ext>
            </a:extLst>
          </p:cNvPr>
          <p:cNvGrpSpPr/>
          <p:nvPr/>
        </p:nvGrpSpPr>
        <p:grpSpPr>
          <a:xfrm>
            <a:off x="2283974" y="1467931"/>
            <a:ext cx="784629" cy="784629"/>
            <a:chOff x="2287947" y="1493522"/>
            <a:chExt cx="784629" cy="784629"/>
          </a:xfrm>
        </p:grpSpPr>
        <p:grpSp>
          <p:nvGrpSpPr>
            <p:cNvPr id="71" name="Group 70">
              <a:extLst>
                <a:ext uri="{FF2B5EF4-FFF2-40B4-BE49-F238E27FC236}">
                  <a16:creationId xmlns:a16="http://schemas.microsoft.com/office/drawing/2014/main" id="{CD1AA26B-7481-272F-7A40-2A3685668411}"/>
                </a:ext>
              </a:extLst>
            </p:cNvPr>
            <p:cNvGrpSpPr/>
            <p:nvPr/>
          </p:nvGrpSpPr>
          <p:grpSpPr>
            <a:xfrm>
              <a:off x="2287947" y="1493522"/>
              <a:ext cx="784629" cy="784629"/>
              <a:chOff x="2287947" y="1493522"/>
              <a:chExt cx="784629" cy="784629"/>
            </a:xfrm>
          </p:grpSpPr>
          <p:sp>
            <p:nvSpPr>
              <p:cNvPr id="73" name="Freeform: Shape 72">
                <a:extLst>
                  <a:ext uri="{FF2B5EF4-FFF2-40B4-BE49-F238E27FC236}">
                    <a16:creationId xmlns:a16="http://schemas.microsoft.com/office/drawing/2014/main" id="{C5A5937A-0FD3-C551-C746-B726D7470F2D}"/>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ounded Rectangle 11">
                <a:extLst>
                  <a:ext uri="{FF2B5EF4-FFF2-40B4-BE49-F238E27FC236}">
                    <a16:creationId xmlns:a16="http://schemas.microsoft.com/office/drawing/2014/main" id="{6F0DE56C-F0BD-DE87-083E-D15CFE23C862}"/>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2" name="Graphic 71">
              <a:extLst>
                <a:ext uri="{FF2B5EF4-FFF2-40B4-BE49-F238E27FC236}">
                  <a16:creationId xmlns:a16="http://schemas.microsoft.com/office/drawing/2014/main" id="{242DB15A-3FB7-38CE-0CB3-476BAF483E3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06834" y="1693698"/>
              <a:ext cx="426720" cy="426720"/>
            </a:xfrm>
            <a:prstGeom prst="rect">
              <a:avLst/>
            </a:prstGeom>
          </p:spPr>
        </p:pic>
      </p:grpSp>
      <p:grpSp>
        <p:nvGrpSpPr>
          <p:cNvPr id="75" name="Group 74">
            <a:extLst>
              <a:ext uri="{FF2B5EF4-FFF2-40B4-BE49-F238E27FC236}">
                <a16:creationId xmlns:a16="http://schemas.microsoft.com/office/drawing/2014/main" id="{705EAC2B-3A7C-AAF3-DEE5-1FC767A1EE66}"/>
              </a:ext>
            </a:extLst>
          </p:cNvPr>
          <p:cNvGrpSpPr/>
          <p:nvPr/>
        </p:nvGrpSpPr>
        <p:grpSpPr>
          <a:xfrm>
            <a:off x="9126952" y="1467931"/>
            <a:ext cx="784629" cy="784629"/>
            <a:chOff x="7805602" y="1114373"/>
            <a:chExt cx="784629" cy="784629"/>
          </a:xfrm>
        </p:grpSpPr>
        <p:grpSp>
          <p:nvGrpSpPr>
            <p:cNvPr id="76" name="Group 75">
              <a:extLst>
                <a:ext uri="{FF2B5EF4-FFF2-40B4-BE49-F238E27FC236}">
                  <a16:creationId xmlns:a16="http://schemas.microsoft.com/office/drawing/2014/main" id="{7D9C3CA5-8396-2F5D-23F3-78378E63E46A}"/>
                </a:ext>
              </a:extLst>
            </p:cNvPr>
            <p:cNvGrpSpPr/>
            <p:nvPr/>
          </p:nvGrpSpPr>
          <p:grpSpPr>
            <a:xfrm>
              <a:off x="7805602" y="1114373"/>
              <a:ext cx="784629" cy="784629"/>
              <a:chOff x="2287947" y="1493522"/>
              <a:chExt cx="784629" cy="784629"/>
            </a:xfrm>
          </p:grpSpPr>
          <p:sp>
            <p:nvSpPr>
              <p:cNvPr id="78" name="Freeform: Shape 77">
                <a:extLst>
                  <a:ext uri="{FF2B5EF4-FFF2-40B4-BE49-F238E27FC236}">
                    <a16:creationId xmlns:a16="http://schemas.microsoft.com/office/drawing/2014/main" id="{3D709757-FB8A-84BF-FAC3-00C3D9329798}"/>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Rounded Rectangle 11">
                <a:extLst>
                  <a:ext uri="{FF2B5EF4-FFF2-40B4-BE49-F238E27FC236}">
                    <a16:creationId xmlns:a16="http://schemas.microsoft.com/office/drawing/2014/main" id="{EA16B2B7-92A3-3ADC-0187-F9B826CCAFE7}"/>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Graphic 76">
              <a:extLst>
                <a:ext uri="{FF2B5EF4-FFF2-40B4-BE49-F238E27FC236}">
                  <a16:creationId xmlns:a16="http://schemas.microsoft.com/office/drawing/2014/main" id="{2DD74B61-932E-8D6C-0622-B247A3EA82A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009" y="1267443"/>
              <a:ext cx="426720" cy="426720"/>
            </a:xfrm>
            <a:prstGeom prst="rect">
              <a:avLst/>
            </a:prstGeom>
          </p:spPr>
        </p:pic>
      </p:grpSp>
    </p:spTree>
    <p:extLst>
      <p:ext uri="{BB962C8B-B14F-4D97-AF65-F5344CB8AC3E}">
        <p14:creationId xmlns:p14="http://schemas.microsoft.com/office/powerpoint/2010/main" val="344959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par>
                                <p:cTn id="8" presetID="42" presetClass="path" presetSubtype="0" decel="100000" fill="hold" grpId="1" nodeType="withEffect">
                                  <p:stCondLst>
                                    <p:cond delay="0"/>
                                  </p:stCondLst>
                                  <p:childTnLst>
                                    <p:animMotion origin="layout" path="M -0.01719 -0.00023 L 1.66667E-6 3.7037E-7 " pathEditMode="relative" rAng="0" ptsTypes="AA">
                                      <p:cBhvr>
                                        <p:cTn id="9" dur="500" fill="hold"/>
                                        <p:tgtEl>
                                          <p:spTgt spid="57"/>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250"/>
                                        <p:tgtEl>
                                          <p:spTgt spid="60"/>
                                        </p:tgtEl>
                                      </p:cBhvr>
                                    </p:animEffect>
                                  </p:childTnLst>
                                </p:cTn>
                              </p:par>
                              <p:par>
                                <p:cTn id="13" presetID="42" presetClass="path" presetSubtype="0" decel="100000" fill="hold" grpId="1" nodeType="withEffect">
                                  <p:stCondLst>
                                    <p:cond delay="0"/>
                                  </p:stCondLst>
                                  <p:childTnLst>
                                    <p:animMotion origin="layout" path="M -0.01719 -0.00023 L 0 2.96296E-6 " pathEditMode="relative" rAng="0" ptsTypes="AA">
                                      <p:cBhvr>
                                        <p:cTn id="14" dur="500" fill="hold"/>
                                        <p:tgtEl>
                                          <p:spTgt spid="60"/>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250"/>
                                        <p:tgtEl>
                                          <p:spTgt spid="63"/>
                                        </p:tgtEl>
                                      </p:cBhvr>
                                    </p:animEffect>
                                  </p:childTnLst>
                                </p:cTn>
                              </p:par>
                              <p:par>
                                <p:cTn id="18" presetID="42" presetClass="path" presetSubtype="0" decel="100000" fill="hold" grpId="1" nodeType="withEffect">
                                  <p:stCondLst>
                                    <p:cond delay="0"/>
                                  </p:stCondLst>
                                  <p:childTnLst>
                                    <p:animMotion origin="layout" path="M -0.01719 -0.00023 L 2.08333E-6 1.85185E-6 " pathEditMode="relative" rAng="0" ptsTypes="AA">
                                      <p:cBhvr>
                                        <p:cTn id="19" dur="500" fill="hold"/>
                                        <p:tgtEl>
                                          <p:spTgt spid="63"/>
                                        </p:tgtEl>
                                        <p:attrNameLst>
                                          <p:attrName>ppt_x</p:attrName>
                                          <p:attrName>ppt_y</p:attrName>
                                        </p:attrNameLst>
                                      </p:cBhvr>
                                      <p:rCtr x="859" y="0"/>
                                    </p:animMotion>
                                  </p:childTnLst>
                                </p:cTn>
                              </p:par>
                              <p:par>
                                <p:cTn id="20" presetID="22" presetClass="entr" presetSubtype="1" fill="hold" nodeType="withEffect">
                                  <p:stCondLst>
                                    <p:cond delay="50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par>
                                <p:cTn id="23" presetID="22" presetClass="entr" presetSubtype="1" fill="hold" nodeType="withEffect">
                                  <p:stCondLst>
                                    <p:cond delay="50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par>
                                <p:cTn id="26" presetID="22" presetClass="entr" presetSubtype="1" fill="hold" nodeType="withEffect">
                                  <p:stCondLst>
                                    <p:cond delay="500"/>
                                  </p:stCondLst>
                                  <p:childTnLst>
                                    <p:set>
                                      <p:cBhvr>
                                        <p:cTn id="27" dur="1" fill="hold">
                                          <p:stCondLst>
                                            <p:cond delay="0"/>
                                          </p:stCondLst>
                                        </p:cTn>
                                        <p:tgtEl>
                                          <p:spTgt spid="55"/>
                                        </p:tgtEl>
                                        <p:attrNameLst>
                                          <p:attrName>style.visibility</p:attrName>
                                        </p:attrNameLst>
                                      </p:cBhvr>
                                      <p:to>
                                        <p:strVal val="visible"/>
                                      </p:to>
                                    </p:set>
                                    <p:animEffect transition="in" filter="wipe(up)">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50"/>
                                        <p:tgtEl>
                                          <p:spTgt spid="58"/>
                                        </p:tgtEl>
                                      </p:cBhvr>
                                    </p:animEffect>
                                  </p:childTnLst>
                                </p:cTn>
                              </p:par>
                              <p:par>
                                <p:cTn id="32" presetID="42" presetClass="path" presetSubtype="0" decel="100000" fill="hold" grpId="1" nodeType="withEffect">
                                  <p:stCondLst>
                                    <p:cond delay="0"/>
                                  </p:stCondLst>
                                  <p:childTnLst>
                                    <p:animMotion origin="layout" path="M -0.01719 -0.00023 L 1.66667E-6 -3.7037E-6 " pathEditMode="relative" rAng="0" ptsTypes="AA">
                                      <p:cBhvr>
                                        <p:cTn id="33" dur="500" fill="hold"/>
                                        <p:tgtEl>
                                          <p:spTgt spid="58"/>
                                        </p:tgtEl>
                                        <p:attrNameLst>
                                          <p:attrName>ppt_x</p:attrName>
                                          <p:attrName>ppt_y</p:attrName>
                                        </p:attrNameLst>
                                      </p:cBhvr>
                                      <p:rCtr x="859" y="0"/>
                                    </p:animMotion>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250"/>
                                        <p:tgtEl>
                                          <p:spTgt spid="61"/>
                                        </p:tgtEl>
                                      </p:cBhvr>
                                    </p:animEffect>
                                  </p:childTnLst>
                                </p:cTn>
                              </p:par>
                              <p:par>
                                <p:cTn id="37" presetID="42" presetClass="path" presetSubtype="0" decel="100000" fill="hold" grpId="1" nodeType="withEffect">
                                  <p:stCondLst>
                                    <p:cond delay="0"/>
                                  </p:stCondLst>
                                  <p:childTnLst>
                                    <p:animMotion origin="layout" path="M -0.01719 -0.00023 L 0 -4.07407E-6 " pathEditMode="relative" rAng="0" ptsTypes="AA">
                                      <p:cBhvr>
                                        <p:cTn id="38" dur="500" fill="hold"/>
                                        <p:tgtEl>
                                          <p:spTgt spid="61"/>
                                        </p:tgtEl>
                                        <p:attrNameLst>
                                          <p:attrName>ppt_x</p:attrName>
                                          <p:attrName>ppt_y</p:attrName>
                                        </p:attrNameLst>
                                      </p:cBhvr>
                                      <p:rCtr x="859" y="0"/>
                                    </p:animMotion>
                                  </p:childTnLst>
                                </p:cTn>
                              </p:par>
                              <p:par>
                                <p:cTn id="39" presetID="10"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250"/>
                                        <p:tgtEl>
                                          <p:spTgt spid="65"/>
                                        </p:tgtEl>
                                      </p:cBhvr>
                                    </p:animEffect>
                                  </p:childTnLst>
                                </p:cTn>
                              </p:par>
                              <p:par>
                                <p:cTn id="42" presetID="42" presetClass="path" presetSubtype="0" decel="100000" fill="hold" grpId="1" nodeType="withEffect">
                                  <p:stCondLst>
                                    <p:cond delay="0"/>
                                  </p:stCondLst>
                                  <p:childTnLst>
                                    <p:animMotion origin="layout" path="M -0.01719 -0.00023 L 2.08333E-6 -3.7037E-6 " pathEditMode="relative" rAng="0" ptsTypes="AA">
                                      <p:cBhvr>
                                        <p:cTn id="43" dur="500" fill="hold"/>
                                        <p:tgtEl>
                                          <p:spTgt spid="65"/>
                                        </p:tgtEl>
                                        <p:attrNameLst>
                                          <p:attrName>ppt_x</p:attrName>
                                          <p:attrName>ppt_y</p:attrName>
                                        </p:attrNameLst>
                                      </p:cBhvr>
                                      <p:rCtr x="859" y="0"/>
                                    </p:animMotion>
                                  </p:childTnLst>
                                </p:cTn>
                              </p:par>
                              <p:par>
                                <p:cTn id="44" presetID="22" presetClass="entr" presetSubtype="1" fill="hold" nodeType="withEffect">
                                  <p:stCondLst>
                                    <p:cond delay="500"/>
                                  </p:stCondLst>
                                  <p:childTnLst>
                                    <p:set>
                                      <p:cBhvr>
                                        <p:cTn id="45" dur="1" fill="hold">
                                          <p:stCondLst>
                                            <p:cond delay="0"/>
                                          </p:stCondLst>
                                        </p:cTn>
                                        <p:tgtEl>
                                          <p:spTgt spid="52"/>
                                        </p:tgtEl>
                                        <p:attrNameLst>
                                          <p:attrName>style.visibility</p:attrName>
                                        </p:attrNameLst>
                                      </p:cBhvr>
                                      <p:to>
                                        <p:strVal val="visible"/>
                                      </p:to>
                                    </p:set>
                                    <p:animEffect transition="in" filter="wipe(up)">
                                      <p:cBhvr>
                                        <p:cTn id="46" dur="500"/>
                                        <p:tgtEl>
                                          <p:spTgt spid="52"/>
                                        </p:tgtEl>
                                      </p:cBhvr>
                                    </p:animEffect>
                                  </p:childTnLst>
                                </p:cTn>
                              </p:par>
                              <p:par>
                                <p:cTn id="47" presetID="22" presetClass="entr" presetSubtype="1" fill="hold" nodeType="withEffect">
                                  <p:stCondLst>
                                    <p:cond delay="500"/>
                                  </p:stCondLst>
                                  <p:childTnLst>
                                    <p:set>
                                      <p:cBhvr>
                                        <p:cTn id="48" dur="1" fill="hold">
                                          <p:stCondLst>
                                            <p:cond delay="0"/>
                                          </p:stCondLst>
                                        </p:cTn>
                                        <p:tgtEl>
                                          <p:spTgt spid="54"/>
                                        </p:tgtEl>
                                        <p:attrNameLst>
                                          <p:attrName>style.visibility</p:attrName>
                                        </p:attrNameLst>
                                      </p:cBhvr>
                                      <p:to>
                                        <p:strVal val="visible"/>
                                      </p:to>
                                    </p:set>
                                    <p:animEffect transition="in" filter="wipe(up)">
                                      <p:cBhvr>
                                        <p:cTn id="49" dur="500"/>
                                        <p:tgtEl>
                                          <p:spTgt spid="54"/>
                                        </p:tgtEl>
                                      </p:cBhvr>
                                    </p:animEffect>
                                  </p:childTnLst>
                                </p:cTn>
                              </p:par>
                              <p:par>
                                <p:cTn id="50" presetID="22" presetClass="entr" presetSubtype="1" fill="hold" nodeType="withEffect">
                                  <p:stCondLst>
                                    <p:cond delay="500"/>
                                  </p:stCondLst>
                                  <p:childTnLst>
                                    <p:set>
                                      <p:cBhvr>
                                        <p:cTn id="51" dur="1" fill="hold">
                                          <p:stCondLst>
                                            <p:cond delay="0"/>
                                          </p:stCondLst>
                                        </p:cTn>
                                        <p:tgtEl>
                                          <p:spTgt spid="56"/>
                                        </p:tgtEl>
                                        <p:attrNameLst>
                                          <p:attrName>style.visibility</p:attrName>
                                        </p:attrNameLst>
                                      </p:cBhvr>
                                      <p:to>
                                        <p:strVal val="visible"/>
                                      </p:to>
                                    </p:set>
                                    <p:animEffect transition="in" filter="wipe(up)">
                                      <p:cBhvr>
                                        <p:cTn id="52" dur="500"/>
                                        <p:tgtEl>
                                          <p:spTgt spid="5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250"/>
                                        <p:tgtEl>
                                          <p:spTgt spid="59"/>
                                        </p:tgtEl>
                                      </p:cBhvr>
                                    </p:animEffect>
                                  </p:childTnLst>
                                </p:cTn>
                              </p:par>
                              <p:par>
                                <p:cTn id="56" presetID="42" presetClass="path" presetSubtype="0" decel="100000" fill="hold" grpId="1" nodeType="withEffect">
                                  <p:stCondLst>
                                    <p:cond delay="0"/>
                                  </p:stCondLst>
                                  <p:childTnLst>
                                    <p:animMotion origin="layout" path="M -0.01719 -0.00023 L 1.66667E-6 7.40741E-7 " pathEditMode="relative" rAng="0" ptsTypes="AA">
                                      <p:cBhvr>
                                        <p:cTn id="57" dur="500" fill="hold"/>
                                        <p:tgtEl>
                                          <p:spTgt spid="59"/>
                                        </p:tgtEl>
                                        <p:attrNameLst>
                                          <p:attrName>ppt_x</p:attrName>
                                          <p:attrName>ppt_y</p:attrName>
                                        </p:attrNameLst>
                                      </p:cBhvr>
                                      <p:rCtr x="859" y="0"/>
                                    </p:animMotion>
                                  </p:childTnLst>
                                </p:cTn>
                              </p:par>
                              <p:par>
                                <p:cTn id="58" presetID="10" presetClass="entr" presetSubtype="0"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250"/>
                                        <p:tgtEl>
                                          <p:spTgt spid="62"/>
                                        </p:tgtEl>
                                      </p:cBhvr>
                                    </p:animEffect>
                                  </p:childTnLst>
                                </p:cTn>
                              </p:par>
                              <p:par>
                                <p:cTn id="61" presetID="42" presetClass="path" presetSubtype="0" decel="100000" fill="hold" grpId="1" nodeType="withEffect">
                                  <p:stCondLst>
                                    <p:cond delay="0"/>
                                  </p:stCondLst>
                                  <p:childTnLst>
                                    <p:animMotion origin="layout" path="M -0.01719 -0.00023 L 0 1.85185E-6 " pathEditMode="relative" rAng="0" ptsTypes="AA">
                                      <p:cBhvr>
                                        <p:cTn id="62" dur="500" fill="hold"/>
                                        <p:tgtEl>
                                          <p:spTgt spid="62"/>
                                        </p:tgtEl>
                                        <p:attrNameLst>
                                          <p:attrName>ppt_x</p:attrName>
                                          <p:attrName>ppt_y</p:attrName>
                                        </p:attrNameLst>
                                      </p:cBhvr>
                                      <p:rCtr x="859" y="0"/>
                                    </p:animMotion>
                                  </p:childTnLst>
                                </p:cTn>
                              </p:par>
                              <p:par>
                                <p:cTn id="63" presetID="10"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250"/>
                                        <p:tgtEl>
                                          <p:spTgt spid="66"/>
                                        </p:tgtEl>
                                      </p:cBhvr>
                                    </p:animEffect>
                                  </p:childTnLst>
                                </p:cTn>
                              </p:par>
                              <p:par>
                                <p:cTn id="66" presetID="42" presetClass="path" presetSubtype="0" decel="100000" fill="hold" grpId="1" nodeType="withEffect">
                                  <p:stCondLst>
                                    <p:cond delay="0"/>
                                  </p:stCondLst>
                                  <p:childTnLst>
                                    <p:animMotion origin="layout" path="M -0.01719 -0.00023 L 2.08333E-6 -7.40741E-7 " pathEditMode="relative" rAng="0" ptsTypes="AA">
                                      <p:cBhvr>
                                        <p:cTn id="67" dur="500" fill="hold"/>
                                        <p:tgtEl>
                                          <p:spTgt spid="66"/>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5" grpId="0"/>
      <p:bldP spid="65" grpId="1"/>
      <p:bldP spid="66" grpId="0"/>
      <p:bldP spid="6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96822-843D-0168-733F-069451A68D21}"/>
            </a:ext>
          </a:extLst>
        </p:cNvPr>
        <p:cNvGrpSpPr/>
        <p:nvPr/>
      </p:nvGrpSpPr>
      <p:grpSpPr>
        <a:xfrm>
          <a:off x="0" y="0"/>
          <a:ext cx="0" cy="0"/>
          <a:chOff x="0" y="0"/>
          <a:chExt cx="0" cy="0"/>
        </a:xfrm>
      </p:grpSpPr>
      <p:sp>
        <p:nvSpPr>
          <p:cNvPr id="40" name="Rectangle: Rounded Corners 43">
            <a:extLst>
              <a:ext uri="{FF2B5EF4-FFF2-40B4-BE49-F238E27FC236}">
                <a16:creationId xmlns:a16="http://schemas.microsoft.com/office/drawing/2014/main" id="{47998DF6-28A2-72BF-5644-325AED099EF1}"/>
              </a:ext>
              <a:ext uri="{C183D7F6-B498-43B3-948B-1728B52AA6E4}">
                <adec:decorative xmlns:adec="http://schemas.microsoft.com/office/drawing/2017/decorative" val="1"/>
              </a:ext>
            </a:extLst>
          </p:cNvPr>
          <p:cNvSpPr>
            <a:spLocks/>
          </p:cNvSpPr>
          <p:nvPr/>
        </p:nvSpPr>
        <p:spPr bwMode="auto">
          <a:xfrm>
            <a:off x="161925" y="389930"/>
            <a:ext cx="11868150" cy="6043755"/>
          </a:xfrm>
          <a:prstGeom prst="roundRect">
            <a:avLst>
              <a:gd name="adj" fmla="val 992"/>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26" name="Picture 2" descr="Copilot Logo, symbol, meaning, history, PNG, brand">
            <a:extLst>
              <a:ext uri="{FF2B5EF4-FFF2-40B4-BE49-F238E27FC236}">
                <a16:creationId xmlns:a16="http://schemas.microsoft.com/office/drawing/2014/main" id="{4DF3E522-DCBD-EFA3-FDD6-F188FD796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692" y="1826479"/>
            <a:ext cx="2758616" cy="1551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8BE5BF-B600-EFC2-7F74-3002A2FBE337}"/>
              </a:ext>
            </a:extLst>
          </p:cNvPr>
          <p:cNvSpPr txBox="1"/>
          <p:nvPr/>
        </p:nvSpPr>
        <p:spPr>
          <a:xfrm>
            <a:off x="4143375" y="3785057"/>
            <a:ext cx="3905250" cy="73866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2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SAM is included with Copilot</a:t>
            </a:r>
            <a:endParaRPr kumimoji="0" lang="en-US" sz="2400" b="0" i="0" u="none" strike="noStrike" kern="1200" cap="none" spc="0" normalizeH="0" baseline="0" noProof="0" dirty="0">
              <a:ln>
                <a:noFill/>
              </a:ln>
              <a:effectLst/>
              <a:uLnTx/>
              <a:uFillTx/>
              <a:latin typeface="Segoe UI Semibold"/>
              <a:ea typeface="+mn-ea"/>
              <a:cs typeface="+mn-cs"/>
            </a:endParaRPr>
          </a:p>
        </p:txBody>
      </p:sp>
    </p:spTree>
    <p:extLst>
      <p:ext uri="{BB962C8B-B14F-4D97-AF65-F5344CB8AC3E}">
        <p14:creationId xmlns:p14="http://schemas.microsoft.com/office/powerpoint/2010/main" val="401627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14D28-9E3D-BD78-DE48-B7A734CB4261}"/>
            </a:ext>
          </a:extLst>
        </p:cNvPr>
        <p:cNvGrpSpPr/>
        <p:nvPr/>
      </p:nvGrpSpPr>
      <p:grpSpPr>
        <a:xfrm>
          <a:off x="0" y="0"/>
          <a:ext cx="0" cy="0"/>
          <a:chOff x="0" y="0"/>
          <a:chExt cx="0" cy="0"/>
        </a:xfrm>
      </p:grpSpPr>
      <p:sp>
        <p:nvSpPr>
          <p:cNvPr id="40" name="Rectangle: Rounded Corners 43">
            <a:extLst>
              <a:ext uri="{FF2B5EF4-FFF2-40B4-BE49-F238E27FC236}">
                <a16:creationId xmlns:a16="http://schemas.microsoft.com/office/drawing/2014/main" id="{9EA66175-1988-E57C-2F50-381AE0A1B740}"/>
              </a:ext>
              <a:ext uri="{C183D7F6-B498-43B3-948B-1728B52AA6E4}">
                <adec:decorative xmlns:adec="http://schemas.microsoft.com/office/drawing/2017/decorative" val="1"/>
              </a:ext>
            </a:extLst>
          </p:cNvPr>
          <p:cNvSpPr>
            <a:spLocks/>
          </p:cNvSpPr>
          <p:nvPr/>
        </p:nvSpPr>
        <p:spPr bwMode="auto">
          <a:xfrm>
            <a:off x="161925" y="707430"/>
            <a:ext cx="11868150" cy="6043755"/>
          </a:xfrm>
          <a:prstGeom prst="roundRect">
            <a:avLst>
              <a:gd name="adj" fmla="val 992"/>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93" name="Group 92">
            <a:extLst>
              <a:ext uri="{FF2B5EF4-FFF2-40B4-BE49-F238E27FC236}">
                <a16:creationId xmlns:a16="http://schemas.microsoft.com/office/drawing/2014/main" id="{459AF858-8D37-EEB9-CEF1-A6471C6B79BF}"/>
              </a:ext>
            </a:extLst>
          </p:cNvPr>
          <p:cNvGrpSpPr/>
          <p:nvPr/>
        </p:nvGrpSpPr>
        <p:grpSpPr>
          <a:xfrm>
            <a:off x="4521287" y="8268"/>
            <a:ext cx="3149426" cy="1014232"/>
            <a:chOff x="4608716" y="-63238"/>
            <a:chExt cx="3149426" cy="1014232"/>
          </a:xfrm>
        </p:grpSpPr>
        <p:sp>
          <p:nvSpPr>
            <p:cNvPr id="7" name="Rectangle: Rounded Corners 43">
              <a:extLst>
                <a:ext uri="{FF2B5EF4-FFF2-40B4-BE49-F238E27FC236}">
                  <a16:creationId xmlns:a16="http://schemas.microsoft.com/office/drawing/2014/main" id="{7E6A77EE-8791-8DBA-0781-29EF51CEC6F1}"/>
                </a:ext>
                <a:ext uri="{C183D7F6-B498-43B3-948B-1728B52AA6E4}">
                  <adec:decorative xmlns:adec="http://schemas.microsoft.com/office/drawing/2017/decorative" val="1"/>
                </a:ext>
              </a:extLst>
            </p:cNvPr>
            <p:cNvSpPr>
              <a:spLocks/>
            </p:cNvSpPr>
            <p:nvPr/>
          </p:nvSpPr>
          <p:spPr bwMode="auto">
            <a:xfrm>
              <a:off x="4608716"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ound Same Side Corner Rectangle 17">
              <a:extLst>
                <a:ext uri="{FF2B5EF4-FFF2-40B4-BE49-F238E27FC236}">
                  <a16:creationId xmlns:a16="http://schemas.microsoft.com/office/drawing/2014/main" id="{D66EDBD9-C77A-F293-6AC2-1F445E4C1140}"/>
                </a:ext>
                <a:ext uri="{C183D7F6-B498-43B3-948B-1728B52AA6E4}">
                  <adec:decorative xmlns:adec="http://schemas.microsoft.com/office/drawing/2017/decorative" val="1"/>
                </a:ext>
              </a:extLst>
            </p:cNvPr>
            <p:cNvSpPr>
              <a:spLocks/>
            </p:cNvSpPr>
            <p:nvPr/>
          </p:nvSpPr>
          <p:spPr bwMode="auto">
            <a:xfrm>
              <a:off x="4620578" y="335456"/>
              <a:ext cx="3132232" cy="592415"/>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08" name="TextBox 107">
              <a:extLst>
                <a:ext uri="{FF2B5EF4-FFF2-40B4-BE49-F238E27FC236}">
                  <a16:creationId xmlns:a16="http://schemas.microsoft.com/office/drawing/2014/main" id="{29B53D7E-3283-3595-F905-79A957C3E202}"/>
                </a:ext>
              </a:extLst>
            </p:cNvPr>
            <p:cNvSpPr txBox="1"/>
            <p:nvPr/>
          </p:nvSpPr>
          <p:spPr>
            <a:xfrm>
              <a:off x="5012227" y="523941"/>
              <a:ext cx="2348935"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Control</a:t>
              </a:r>
              <a:r>
                <a:rPr kumimoji="0" lang="en-US" sz="1400" b="0" i="0" u="none" strike="noStrike" kern="1200" cap="none" spc="0" normalizeH="0" baseline="0" noProof="0" dirty="0">
                  <a:ln>
                    <a:noFill/>
                  </a:ln>
                  <a:solidFill>
                    <a:srgbClr val="0078D4"/>
                  </a:solidFill>
                  <a:effectLst/>
                  <a:uLnTx/>
                  <a:uFillTx/>
                  <a:latin typeface="Segoe UI Semibold"/>
                  <a:ea typeface="+mn-ea"/>
                  <a:cs typeface="+mn-cs"/>
                </a:rPr>
                <a:t>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Oversharing</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6" name="Group 45">
              <a:extLst>
                <a:ext uri="{FF2B5EF4-FFF2-40B4-BE49-F238E27FC236}">
                  <a16:creationId xmlns:a16="http://schemas.microsoft.com/office/drawing/2014/main" id="{20D3B59C-CBB2-169C-2825-769C53979680}"/>
                </a:ext>
              </a:extLst>
            </p:cNvPr>
            <p:cNvGrpSpPr/>
            <p:nvPr/>
          </p:nvGrpSpPr>
          <p:grpSpPr>
            <a:xfrm>
              <a:off x="5912374" y="-63238"/>
              <a:ext cx="548640" cy="548640"/>
              <a:chOff x="4433857" y="89964"/>
              <a:chExt cx="548640" cy="548640"/>
            </a:xfrm>
          </p:grpSpPr>
          <p:grpSp>
            <p:nvGrpSpPr>
              <p:cNvPr id="15" name="Group 14">
                <a:extLst>
                  <a:ext uri="{FF2B5EF4-FFF2-40B4-BE49-F238E27FC236}">
                    <a16:creationId xmlns:a16="http://schemas.microsoft.com/office/drawing/2014/main" id="{8EAFB246-A098-7118-B9D9-FD9904B5A2B2}"/>
                  </a:ext>
                </a:extLst>
              </p:cNvPr>
              <p:cNvGrpSpPr/>
              <p:nvPr/>
            </p:nvGrpSpPr>
            <p:grpSpPr>
              <a:xfrm>
                <a:off x="4433857" y="89964"/>
                <a:ext cx="548640" cy="548640"/>
                <a:chOff x="2287947" y="1493522"/>
                <a:chExt cx="784629" cy="784629"/>
              </a:xfrm>
            </p:grpSpPr>
            <p:sp>
              <p:nvSpPr>
                <p:cNvPr id="17" name="Freeform: Shape 16">
                  <a:extLst>
                    <a:ext uri="{FF2B5EF4-FFF2-40B4-BE49-F238E27FC236}">
                      <a16:creationId xmlns:a16="http://schemas.microsoft.com/office/drawing/2014/main" id="{503F9FD1-AB36-9121-540D-72FA28972F45}"/>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ounded Rectangle 11">
                  <a:extLst>
                    <a:ext uri="{FF2B5EF4-FFF2-40B4-BE49-F238E27FC236}">
                      <a16:creationId xmlns:a16="http://schemas.microsoft.com/office/drawing/2014/main" id="{20E55DB6-A964-5F77-462E-0BDCF583D063}"/>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4" name="Graphic 123">
                <a:extLst>
                  <a:ext uri="{FF2B5EF4-FFF2-40B4-BE49-F238E27FC236}">
                    <a16:creationId xmlns:a16="http://schemas.microsoft.com/office/drawing/2014/main" id="{CC063B04-7F0E-DA6A-40CB-6B4F0D3EE1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8988" y="202725"/>
                <a:ext cx="298378" cy="298378"/>
              </a:xfrm>
              <a:prstGeom prst="rect">
                <a:avLst/>
              </a:prstGeom>
            </p:spPr>
          </p:pic>
        </p:grpSp>
      </p:grpSp>
      <p:grpSp>
        <p:nvGrpSpPr>
          <p:cNvPr id="92" name="Group 91">
            <a:extLst>
              <a:ext uri="{FF2B5EF4-FFF2-40B4-BE49-F238E27FC236}">
                <a16:creationId xmlns:a16="http://schemas.microsoft.com/office/drawing/2014/main" id="{9F2F6DC0-3DB7-5B10-C207-15B755917A3B}"/>
              </a:ext>
            </a:extLst>
          </p:cNvPr>
          <p:cNvGrpSpPr/>
          <p:nvPr/>
        </p:nvGrpSpPr>
        <p:grpSpPr>
          <a:xfrm>
            <a:off x="436193" y="8268"/>
            <a:ext cx="3149426" cy="1014232"/>
            <a:chOff x="589230" y="-63238"/>
            <a:chExt cx="3149426" cy="1014232"/>
          </a:xfrm>
        </p:grpSpPr>
        <p:sp>
          <p:nvSpPr>
            <p:cNvPr id="4" name="Rectangle: Rounded Corners 43">
              <a:extLst>
                <a:ext uri="{FF2B5EF4-FFF2-40B4-BE49-F238E27FC236}">
                  <a16:creationId xmlns:a16="http://schemas.microsoft.com/office/drawing/2014/main" id="{9579FFAA-5E84-8F70-21EC-8FB950BBBDC1}"/>
                </a:ext>
                <a:ext uri="{C183D7F6-B498-43B3-948B-1728B52AA6E4}">
                  <adec:decorative xmlns:adec="http://schemas.microsoft.com/office/drawing/2017/decorative" val="1"/>
                </a:ext>
              </a:extLst>
            </p:cNvPr>
            <p:cNvSpPr>
              <a:spLocks/>
            </p:cNvSpPr>
            <p:nvPr/>
          </p:nvSpPr>
          <p:spPr bwMode="auto">
            <a:xfrm>
              <a:off x="589230" y="304632"/>
              <a:ext cx="3149426" cy="646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Round Same Side Corner Rectangle 19">
              <a:extLst>
                <a:ext uri="{FF2B5EF4-FFF2-40B4-BE49-F238E27FC236}">
                  <a16:creationId xmlns:a16="http://schemas.microsoft.com/office/drawing/2014/main" id="{E6655C82-3DF7-B5AC-0C9D-77309546C79C}"/>
                </a:ext>
                <a:ext uri="{C183D7F6-B498-43B3-948B-1728B52AA6E4}">
                  <adec:decorative xmlns:adec="http://schemas.microsoft.com/office/drawing/2017/decorative" val="1"/>
                </a:ext>
              </a:extLst>
            </p:cNvPr>
            <p:cNvSpPr>
              <a:spLocks/>
            </p:cNvSpPr>
            <p:nvPr/>
          </p:nvSpPr>
          <p:spPr bwMode="auto">
            <a:xfrm>
              <a:off x="605335" y="319625"/>
              <a:ext cx="3120628" cy="631369"/>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FEABAAFB-4E4C-5C6B-22EF-F2BEA55DA96A}"/>
                </a:ext>
              </a:extLst>
            </p:cNvPr>
            <p:cNvSpPr txBox="1"/>
            <p:nvPr/>
          </p:nvSpPr>
          <p:spPr>
            <a:xfrm>
              <a:off x="1040584" y="527587"/>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Reduce </a:t>
              </a:r>
              <a:r>
                <a:rPr lang="en-US" sz="1400" dirty="0">
                  <a:ln w="3175">
                    <a:noFill/>
                  </a:ln>
                  <a:latin typeface="Segoe UI Semibold" panose="020B0702040204020203" pitchFamily="34" charset="0"/>
                  <a:cs typeface="Segoe UI Semibold" panose="020B0702040204020203" pitchFamily="34" charset="0"/>
                </a:rPr>
                <a:t>S</a:t>
              </a:r>
              <a:r>
                <a:rPr kumimoji="0" lang="en-US" sz="1400" b="0" i="0" u="none" strike="noStrike" kern="1200" cap="none" spc="0" normalizeH="0" baseline="0" noProof="0" dirty="0" err="1">
                  <a:ln w="3175">
                    <a:noFill/>
                  </a:ln>
                  <a:effectLst/>
                  <a:uLnTx/>
                  <a:uFillTx/>
                  <a:latin typeface="Segoe UI Semibold" panose="020B0702040204020203" pitchFamily="34" charset="0"/>
                  <a:ea typeface="+mn-ea"/>
                  <a:cs typeface="Segoe UI Semibold" panose="020B0702040204020203" pitchFamily="34" charset="0"/>
                </a:rPr>
                <a:t>prawl</a:t>
              </a:r>
              <a:endParaRPr kumimoji="0" lang="en-US" sz="1400" b="0" i="0" u="none" strike="noStrike" kern="1200" cap="none" spc="0" normalizeH="0" baseline="0" noProof="0" dirty="0">
                <a:ln>
                  <a:noFill/>
                </a:ln>
                <a:effectLst/>
                <a:uLnTx/>
                <a:uFillTx/>
                <a:latin typeface="Segoe UI Semibold"/>
                <a:ea typeface="+mn-ea"/>
                <a:cs typeface="+mn-cs"/>
              </a:endParaRPr>
            </a:p>
          </p:txBody>
        </p:sp>
        <p:grpSp>
          <p:nvGrpSpPr>
            <p:cNvPr id="45" name="Group 44">
              <a:extLst>
                <a:ext uri="{FF2B5EF4-FFF2-40B4-BE49-F238E27FC236}">
                  <a16:creationId xmlns:a16="http://schemas.microsoft.com/office/drawing/2014/main" id="{DD39EB1B-D8F1-4139-343B-C4114B13D12C}"/>
                </a:ext>
              </a:extLst>
            </p:cNvPr>
            <p:cNvGrpSpPr/>
            <p:nvPr/>
          </p:nvGrpSpPr>
          <p:grpSpPr>
            <a:xfrm>
              <a:off x="1891329" y="-63238"/>
              <a:ext cx="548640" cy="548640"/>
              <a:chOff x="360984" y="89964"/>
              <a:chExt cx="548640" cy="548640"/>
            </a:xfrm>
          </p:grpSpPr>
          <p:grpSp>
            <p:nvGrpSpPr>
              <p:cNvPr id="71" name="Group 70">
                <a:extLst>
                  <a:ext uri="{FF2B5EF4-FFF2-40B4-BE49-F238E27FC236}">
                    <a16:creationId xmlns:a16="http://schemas.microsoft.com/office/drawing/2014/main" id="{6F0BC9A4-83EB-08A0-2FF5-D0F43FE9032D}"/>
                  </a:ext>
                </a:extLst>
              </p:cNvPr>
              <p:cNvGrpSpPr/>
              <p:nvPr/>
            </p:nvGrpSpPr>
            <p:grpSpPr>
              <a:xfrm>
                <a:off x="360984" y="89964"/>
                <a:ext cx="548640" cy="548640"/>
                <a:chOff x="2287947" y="1493522"/>
                <a:chExt cx="784629" cy="784629"/>
              </a:xfrm>
            </p:grpSpPr>
            <p:sp>
              <p:nvSpPr>
                <p:cNvPr id="73" name="Freeform: Shape 72">
                  <a:extLst>
                    <a:ext uri="{FF2B5EF4-FFF2-40B4-BE49-F238E27FC236}">
                      <a16:creationId xmlns:a16="http://schemas.microsoft.com/office/drawing/2014/main" id="{0E119828-F2DF-2F4E-E9BC-246C7F063F24}"/>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ounded Rectangle 11">
                  <a:extLst>
                    <a:ext uri="{FF2B5EF4-FFF2-40B4-BE49-F238E27FC236}">
                      <a16:creationId xmlns:a16="http://schemas.microsoft.com/office/drawing/2014/main" id="{62637289-7EB6-3366-7D6D-E7FB53F7FDF2}"/>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2" name="Graphic 71">
                <a:extLst>
                  <a:ext uri="{FF2B5EF4-FFF2-40B4-BE49-F238E27FC236}">
                    <a16:creationId xmlns:a16="http://schemas.microsoft.com/office/drawing/2014/main" id="{6680CA74-3E64-3419-2E8A-27051AC30E0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037" y="229934"/>
                <a:ext cx="298378" cy="298378"/>
              </a:xfrm>
              <a:prstGeom prst="rect">
                <a:avLst/>
              </a:prstGeom>
            </p:spPr>
          </p:pic>
        </p:grpSp>
      </p:grpSp>
      <p:grpSp>
        <p:nvGrpSpPr>
          <p:cNvPr id="94" name="Group 93">
            <a:extLst>
              <a:ext uri="{FF2B5EF4-FFF2-40B4-BE49-F238E27FC236}">
                <a16:creationId xmlns:a16="http://schemas.microsoft.com/office/drawing/2014/main" id="{5954370C-9BAC-2563-D9E7-20EF4F06CF26}"/>
              </a:ext>
            </a:extLst>
          </p:cNvPr>
          <p:cNvGrpSpPr/>
          <p:nvPr/>
        </p:nvGrpSpPr>
        <p:grpSpPr>
          <a:xfrm>
            <a:off x="8606381" y="8268"/>
            <a:ext cx="3149426" cy="1014232"/>
            <a:chOff x="8606381" y="-63238"/>
            <a:chExt cx="3149426" cy="1014232"/>
          </a:xfrm>
        </p:grpSpPr>
        <p:sp>
          <p:nvSpPr>
            <p:cNvPr id="9" name="Rectangle: Rounded Corners 43">
              <a:extLst>
                <a:ext uri="{FF2B5EF4-FFF2-40B4-BE49-F238E27FC236}">
                  <a16:creationId xmlns:a16="http://schemas.microsoft.com/office/drawing/2014/main" id="{3A938DCA-25FD-3D7C-226E-B8721904A08B}"/>
                </a:ext>
                <a:ext uri="{C183D7F6-B498-43B3-948B-1728B52AA6E4}">
                  <adec:decorative xmlns:adec="http://schemas.microsoft.com/office/drawing/2017/decorative" val="1"/>
                </a:ext>
              </a:extLst>
            </p:cNvPr>
            <p:cNvSpPr>
              <a:spLocks/>
            </p:cNvSpPr>
            <p:nvPr/>
          </p:nvSpPr>
          <p:spPr bwMode="auto">
            <a:xfrm>
              <a:off x="8606381"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ound Same Side Corner Rectangle 18">
              <a:extLst>
                <a:ext uri="{FF2B5EF4-FFF2-40B4-BE49-F238E27FC236}">
                  <a16:creationId xmlns:a16="http://schemas.microsoft.com/office/drawing/2014/main" id="{20CFEA3E-7F7A-E495-BC45-3F0B3E612A08}"/>
                </a:ext>
                <a:ext uri="{C183D7F6-B498-43B3-948B-1728B52AA6E4}">
                  <adec:decorative xmlns:adec="http://schemas.microsoft.com/office/drawing/2017/decorative" val="1"/>
                </a:ext>
              </a:extLst>
            </p:cNvPr>
            <p:cNvSpPr>
              <a:spLocks/>
            </p:cNvSpPr>
            <p:nvPr/>
          </p:nvSpPr>
          <p:spPr bwMode="auto">
            <a:xfrm>
              <a:off x="8618152" y="335457"/>
              <a:ext cx="3127883" cy="591692"/>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10" name="TextBox 109">
              <a:extLst>
                <a:ext uri="{FF2B5EF4-FFF2-40B4-BE49-F238E27FC236}">
                  <a16:creationId xmlns:a16="http://schemas.microsoft.com/office/drawing/2014/main" id="{D0C78432-4993-C6D2-2E0B-1C3289B415AB}"/>
                </a:ext>
              </a:extLst>
            </p:cNvPr>
            <p:cNvSpPr txBox="1"/>
            <p:nvPr/>
          </p:nvSpPr>
          <p:spPr>
            <a:xfrm>
              <a:off x="9057028" y="523581"/>
              <a:ext cx="2250130"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Manage</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lang="en-US" sz="1400" dirty="0">
                  <a:solidFill>
                    <a:srgbClr val="000000"/>
                  </a:solidFill>
                  <a:latin typeface="Segoe UI Semibold"/>
                </a:rPr>
                <a:t>L</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ifecycle</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7" name="Group 46">
              <a:extLst>
                <a:ext uri="{FF2B5EF4-FFF2-40B4-BE49-F238E27FC236}">
                  <a16:creationId xmlns:a16="http://schemas.microsoft.com/office/drawing/2014/main" id="{A6C79773-E86B-CB9F-FDDD-48E6D7D93767}"/>
                </a:ext>
              </a:extLst>
            </p:cNvPr>
            <p:cNvGrpSpPr/>
            <p:nvPr/>
          </p:nvGrpSpPr>
          <p:grpSpPr>
            <a:xfrm>
              <a:off x="9907773" y="-63238"/>
              <a:ext cx="548640" cy="548640"/>
              <a:chOff x="8428601" y="89964"/>
              <a:chExt cx="548640" cy="548640"/>
            </a:xfrm>
          </p:grpSpPr>
          <p:grpSp>
            <p:nvGrpSpPr>
              <p:cNvPr id="76" name="Group 75">
                <a:extLst>
                  <a:ext uri="{FF2B5EF4-FFF2-40B4-BE49-F238E27FC236}">
                    <a16:creationId xmlns:a16="http://schemas.microsoft.com/office/drawing/2014/main" id="{109CDBDB-2843-C131-B116-ACF80F8BCE95}"/>
                  </a:ext>
                </a:extLst>
              </p:cNvPr>
              <p:cNvGrpSpPr/>
              <p:nvPr/>
            </p:nvGrpSpPr>
            <p:grpSpPr>
              <a:xfrm>
                <a:off x="8428601" y="89964"/>
                <a:ext cx="548640" cy="548640"/>
                <a:chOff x="2287947" y="1493522"/>
                <a:chExt cx="784629" cy="784629"/>
              </a:xfrm>
            </p:grpSpPr>
            <p:sp>
              <p:nvSpPr>
                <p:cNvPr id="78" name="Freeform: Shape 77">
                  <a:extLst>
                    <a:ext uri="{FF2B5EF4-FFF2-40B4-BE49-F238E27FC236}">
                      <a16:creationId xmlns:a16="http://schemas.microsoft.com/office/drawing/2014/main" id="{EC41AA83-DB48-D337-AEC0-46994F2CBE8F}"/>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Rounded Rectangle 11">
                  <a:extLst>
                    <a:ext uri="{FF2B5EF4-FFF2-40B4-BE49-F238E27FC236}">
                      <a16:creationId xmlns:a16="http://schemas.microsoft.com/office/drawing/2014/main" id="{BCA910EB-A0E2-8DC7-3E74-25FC8752C94B}"/>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Graphic 76">
                <a:extLst>
                  <a:ext uri="{FF2B5EF4-FFF2-40B4-BE49-F238E27FC236}">
                    <a16:creationId xmlns:a16="http://schemas.microsoft.com/office/drawing/2014/main" id="{FCBD19F5-95E2-DAA7-68B6-09A6D3B99B1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6846" y="196996"/>
                <a:ext cx="298378" cy="298378"/>
              </a:xfrm>
              <a:prstGeom prst="rect">
                <a:avLst/>
              </a:prstGeom>
            </p:spPr>
          </p:pic>
        </p:grpSp>
      </p:grpSp>
      <p:sp>
        <p:nvSpPr>
          <p:cNvPr id="21" name="Rectangle: Rounded Corners 43">
            <a:extLst>
              <a:ext uri="{FF2B5EF4-FFF2-40B4-BE49-F238E27FC236}">
                <a16:creationId xmlns:a16="http://schemas.microsoft.com/office/drawing/2014/main" id="{4288835D-871A-FFBD-D34F-81C7F4F9C2E9}"/>
              </a:ext>
              <a:ext uri="{C183D7F6-B498-43B3-948B-1728B52AA6E4}">
                <adec:decorative xmlns:adec="http://schemas.microsoft.com/office/drawing/2017/decorative" val="1"/>
              </a:ext>
            </a:extLst>
          </p:cNvPr>
          <p:cNvSpPr>
            <a:spLocks/>
          </p:cNvSpPr>
          <p:nvPr/>
        </p:nvSpPr>
        <p:spPr bwMode="auto">
          <a:xfrm>
            <a:off x="562316" y="1809535"/>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Inactive Site policy</a:t>
            </a:r>
            <a:endParaRPr kumimoji="0" lang="en-US" sz="1350" b="0" i="0" u="none" strike="noStrike" kern="1200" cap="none" spc="0" normalizeH="0" baseline="0" noProof="0" dirty="0">
              <a:ln>
                <a:noFill/>
              </a:ln>
              <a:solidFill>
                <a:schemeClr val="tx1"/>
              </a:solidFill>
              <a:effectLst/>
              <a:uLnTx/>
              <a:uFillTx/>
              <a:ea typeface="+mn-ea"/>
              <a:cs typeface="Segoe UI" pitchFamily="34" charset="0"/>
            </a:endParaRPr>
          </a:p>
        </p:txBody>
      </p:sp>
      <p:sp>
        <p:nvSpPr>
          <p:cNvPr id="22" name="Rectangle: Rounded Corners 43">
            <a:extLst>
              <a:ext uri="{FF2B5EF4-FFF2-40B4-BE49-F238E27FC236}">
                <a16:creationId xmlns:a16="http://schemas.microsoft.com/office/drawing/2014/main" id="{1D53AAF6-21F2-4F9F-E166-F830BF951D93}"/>
              </a:ext>
              <a:ext uri="{C183D7F6-B498-43B3-948B-1728B52AA6E4}">
                <adec:decorative xmlns:adec="http://schemas.microsoft.com/office/drawing/2017/decorative" val="1"/>
              </a:ext>
            </a:extLst>
          </p:cNvPr>
          <p:cNvSpPr>
            <a:spLocks/>
          </p:cNvSpPr>
          <p:nvPr/>
        </p:nvSpPr>
        <p:spPr bwMode="auto">
          <a:xfrm>
            <a:off x="4356250" y="4018164"/>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Content Discovery (RCD)</a:t>
            </a:r>
            <a:br>
              <a:rPr lang="en-US" sz="1350" dirty="0">
                <a:solidFill>
                  <a:schemeClr val="tx1"/>
                </a:solidFill>
              </a:rPr>
            </a:br>
            <a:r>
              <a:rPr lang="en-US" sz="1100" dirty="0">
                <a:solidFill>
                  <a:schemeClr val="tx1"/>
                </a:solidFill>
              </a:rPr>
              <a:t>Agents and Sites</a:t>
            </a:r>
            <a:endParaRPr lang="en-US" sz="1350" dirty="0">
              <a:solidFill>
                <a:schemeClr val="tx1"/>
              </a:solidFill>
            </a:endParaRPr>
          </a:p>
        </p:txBody>
      </p:sp>
      <p:sp>
        <p:nvSpPr>
          <p:cNvPr id="23" name="Rectangle: Rounded Corners 43">
            <a:extLst>
              <a:ext uri="{FF2B5EF4-FFF2-40B4-BE49-F238E27FC236}">
                <a16:creationId xmlns:a16="http://schemas.microsoft.com/office/drawing/2014/main" id="{D87E77FC-BC70-5E4E-04F8-59CE0E8E076A}"/>
              </a:ext>
              <a:ext uri="{C183D7F6-B498-43B3-948B-1728B52AA6E4}">
                <adec:decorative xmlns:adec="http://schemas.microsoft.com/office/drawing/2017/decorative" val="1"/>
              </a:ext>
            </a:extLst>
          </p:cNvPr>
          <p:cNvSpPr>
            <a:spLocks/>
          </p:cNvSpPr>
          <p:nvPr/>
        </p:nvSpPr>
        <p:spPr bwMode="auto">
          <a:xfrm>
            <a:off x="4356250" y="2556211"/>
            <a:ext cx="3496570" cy="1390113"/>
          </a:xfrm>
          <a:prstGeom prst="roundRect">
            <a:avLst>
              <a:gd name="adj" fmla="val 146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solidFill>
                  <a:schemeClr val="tx1"/>
                </a:solidFill>
              </a:rPr>
              <a:t>Data Access Governance</a:t>
            </a:r>
            <a:br>
              <a:rPr lang="en-US" sz="500" dirty="0">
                <a:solidFill>
                  <a:schemeClr val="tx1"/>
                </a:solidFill>
              </a:rPr>
            </a:br>
            <a:endParaRPr lang="en-US" sz="50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Sites/files permissioned to “specific user”</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Sites/files permissioned to “specific group”</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Permission state report (Sites, ODBs, Files)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Everyone Except External Users insights</a:t>
            </a:r>
          </a:p>
        </p:txBody>
      </p:sp>
      <p:sp>
        <p:nvSpPr>
          <p:cNvPr id="24" name="Rectangle: Rounded Corners 43">
            <a:extLst>
              <a:ext uri="{FF2B5EF4-FFF2-40B4-BE49-F238E27FC236}">
                <a16:creationId xmlns:a16="http://schemas.microsoft.com/office/drawing/2014/main" id="{DE4FD7F7-5ADF-4007-6B9C-10200371DCF8}"/>
              </a:ext>
              <a:ext uri="{C183D7F6-B498-43B3-948B-1728B52AA6E4}">
                <adec:decorative xmlns:adec="http://schemas.microsoft.com/office/drawing/2017/decorative" val="1"/>
              </a:ext>
            </a:extLst>
          </p:cNvPr>
          <p:cNvSpPr>
            <a:spLocks/>
          </p:cNvSpPr>
          <p:nvPr/>
        </p:nvSpPr>
        <p:spPr bwMode="auto">
          <a:xfrm>
            <a:off x="4356250" y="452712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access control (RAC)</a:t>
            </a:r>
            <a:br>
              <a:rPr lang="en-US" sz="1350" dirty="0">
                <a:solidFill>
                  <a:schemeClr val="tx1"/>
                </a:solidFill>
              </a:rPr>
            </a:br>
            <a:r>
              <a:rPr lang="en-US" sz="1200" dirty="0">
                <a:solidFill>
                  <a:schemeClr val="tx1"/>
                </a:solidFill>
              </a:rPr>
              <a:t>Sites, OneDrive</a:t>
            </a:r>
            <a:endParaRPr lang="en-US" sz="1350" dirty="0">
              <a:solidFill>
                <a:schemeClr val="tx1"/>
              </a:solidFill>
            </a:endParaRPr>
          </a:p>
        </p:txBody>
      </p:sp>
      <p:sp>
        <p:nvSpPr>
          <p:cNvPr id="25" name="Rectangle: Rounded Corners 43">
            <a:extLst>
              <a:ext uri="{FF2B5EF4-FFF2-40B4-BE49-F238E27FC236}">
                <a16:creationId xmlns:a16="http://schemas.microsoft.com/office/drawing/2014/main" id="{4F39CFF6-C6FE-CC3C-ABF9-138285F82E41}"/>
              </a:ext>
              <a:ext uri="{C183D7F6-B498-43B3-948B-1728B52AA6E4}">
                <adec:decorative xmlns:adec="http://schemas.microsoft.com/office/drawing/2017/decorative" val="1"/>
              </a:ext>
            </a:extLst>
          </p:cNvPr>
          <p:cNvSpPr>
            <a:spLocks/>
          </p:cNvSpPr>
          <p:nvPr/>
        </p:nvSpPr>
        <p:spPr bwMode="auto">
          <a:xfrm>
            <a:off x="4356250" y="502140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Block download policies </a:t>
            </a:r>
            <a:br>
              <a:rPr lang="en-US" sz="1350" dirty="0">
                <a:solidFill>
                  <a:schemeClr val="tx1"/>
                </a:solidFill>
              </a:rPr>
            </a:br>
            <a:r>
              <a:rPr lang="en-US" sz="1200" dirty="0">
                <a:solidFill>
                  <a:schemeClr val="tx1"/>
                </a:solidFill>
              </a:rPr>
              <a:t>Sites, Files, Teams</a:t>
            </a:r>
            <a:endParaRPr lang="en-US" sz="1350" dirty="0">
              <a:solidFill>
                <a:schemeClr val="tx1"/>
              </a:solidFill>
            </a:endParaRPr>
          </a:p>
        </p:txBody>
      </p:sp>
      <p:sp>
        <p:nvSpPr>
          <p:cNvPr id="26" name="Rectangle: Rounded Corners 43">
            <a:extLst>
              <a:ext uri="{FF2B5EF4-FFF2-40B4-BE49-F238E27FC236}">
                <a16:creationId xmlns:a16="http://schemas.microsoft.com/office/drawing/2014/main" id="{1C962D65-1C99-2D97-1B8A-033ECEC0D42E}"/>
              </a:ext>
              <a:ext uri="{C183D7F6-B498-43B3-948B-1728B52AA6E4}">
                <adec:decorative xmlns:adec="http://schemas.microsoft.com/office/drawing/2017/decorative" val="1"/>
              </a:ext>
            </a:extLst>
          </p:cNvPr>
          <p:cNvSpPr>
            <a:spLocks/>
          </p:cNvSpPr>
          <p:nvPr/>
        </p:nvSpPr>
        <p:spPr bwMode="auto">
          <a:xfrm>
            <a:off x="4356250" y="551569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Enterprise application insights</a:t>
            </a:r>
          </a:p>
        </p:txBody>
      </p:sp>
      <p:sp>
        <p:nvSpPr>
          <p:cNvPr id="27" name="Rectangle: Rounded Corners 43">
            <a:extLst>
              <a:ext uri="{FF2B5EF4-FFF2-40B4-BE49-F238E27FC236}">
                <a16:creationId xmlns:a16="http://schemas.microsoft.com/office/drawing/2014/main" id="{CC036B80-C857-A469-A423-580940B0D9BC}"/>
              </a:ext>
              <a:ext uri="{C183D7F6-B498-43B3-948B-1728B52AA6E4}">
                <adec:decorative xmlns:adec="http://schemas.microsoft.com/office/drawing/2017/decorative" val="1"/>
              </a:ext>
            </a:extLst>
          </p:cNvPr>
          <p:cNvSpPr>
            <a:spLocks/>
          </p:cNvSpPr>
          <p:nvPr/>
        </p:nvSpPr>
        <p:spPr bwMode="auto">
          <a:xfrm>
            <a:off x="4356250" y="1812328"/>
            <a:ext cx="3496570" cy="315793"/>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ln w="3175">
                  <a:noFill/>
                </a:ln>
                <a:solidFill>
                  <a:schemeClr val="tx1"/>
                </a:solidFill>
                <a:cs typeface="Segoe UI Semibold" panose="020B0702040204020203" pitchFamily="34" charset="0"/>
              </a:rPr>
              <a:t>Agent Insights</a:t>
            </a:r>
            <a:endParaRPr lang="en-US" sz="1400" dirty="0">
              <a:solidFill>
                <a:schemeClr val="tx1"/>
              </a:solidFill>
            </a:endParaRPr>
          </a:p>
        </p:txBody>
      </p:sp>
      <p:sp>
        <p:nvSpPr>
          <p:cNvPr id="28" name="Rectangle: Rounded Corners 43">
            <a:extLst>
              <a:ext uri="{FF2B5EF4-FFF2-40B4-BE49-F238E27FC236}">
                <a16:creationId xmlns:a16="http://schemas.microsoft.com/office/drawing/2014/main" id="{E0826D0E-B8A6-817E-3184-7F4C9BEA91FA}"/>
              </a:ext>
              <a:ext uri="{C183D7F6-B498-43B3-948B-1728B52AA6E4}">
                <adec:decorative xmlns:adec="http://schemas.microsoft.com/office/drawing/2017/decorative" val="1"/>
              </a:ext>
            </a:extLst>
          </p:cNvPr>
          <p:cNvSpPr>
            <a:spLocks/>
          </p:cNvSpPr>
          <p:nvPr/>
        </p:nvSpPr>
        <p:spPr bwMode="auto">
          <a:xfrm>
            <a:off x="4356250" y="2175447"/>
            <a:ext cx="3496570" cy="320040"/>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dirty="0">
                <a:ln w="3175">
                  <a:noFill/>
                </a:ln>
                <a:solidFill>
                  <a:schemeClr val="tx1"/>
                </a:solidFill>
                <a:cs typeface="Segoe UI Semibold" panose="020B0702040204020203" pitchFamily="34" charset="0"/>
              </a:rPr>
              <a:t>Delegated Restricted Content Discovery</a:t>
            </a:r>
            <a:endParaRPr lang="en-US" sz="1200" dirty="0">
              <a:solidFill>
                <a:schemeClr val="tx1"/>
              </a:solidFill>
            </a:endParaRPr>
          </a:p>
        </p:txBody>
      </p:sp>
      <p:sp>
        <p:nvSpPr>
          <p:cNvPr id="29" name="Rectangle: Rounded Corners 43">
            <a:extLst>
              <a:ext uri="{FF2B5EF4-FFF2-40B4-BE49-F238E27FC236}">
                <a16:creationId xmlns:a16="http://schemas.microsoft.com/office/drawing/2014/main" id="{B32A9CCE-D7A6-55FB-5019-C3F293D3B00B}"/>
              </a:ext>
              <a:ext uri="{C183D7F6-B498-43B3-948B-1728B52AA6E4}">
                <adec:decorative xmlns:adec="http://schemas.microsoft.com/office/drawing/2017/decorative" val="1"/>
              </a:ext>
            </a:extLst>
          </p:cNvPr>
          <p:cNvSpPr>
            <a:spLocks/>
          </p:cNvSpPr>
          <p:nvPr/>
        </p:nvSpPr>
        <p:spPr bwMode="auto">
          <a:xfrm>
            <a:off x="561561" y="1371170"/>
            <a:ext cx="11085084" cy="35335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ln w="3175">
                  <a:noFill/>
                </a:ln>
                <a:solidFill>
                  <a:schemeClr val="tx1"/>
                </a:solidFill>
                <a:cs typeface="Segoe UI Semibold" panose="020B0702040204020203" pitchFamily="34" charset="0"/>
              </a:rPr>
              <a:t>Content Management Assessment + AI Insights</a:t>
            </a:r>
          </a:p>
        </p:txBody>
      </p:sp>
      <p:sp>
        <p:nvSpPr>
          <p:cNvPr id="30" name="Rectangle: Rounded Corners 43">
            <a:extLst>
              <a:ext uri="{FF2B5EF4-FFF2-40B4-BE49-F238E27FC236}">
                <a16:creationId xmlns:a16="http://schemas.microsoft.com/office/drawing/2014/main" id="{479EFA46-88AE-5D57-C7F0-E426B28949B5}"/>
              </a:ext>
              <a:ext uri="{C183D7F6-B498-43B3-948B-1728B52AA6E4}">
                <adec:decorative xmlns:adec="http://schemas.microsoft.com/office/drawing/2017/decorative" val="1"/>
              </a:ext>
            </a:extLst>
          </p:cNvPr>
          <p:cNvSpPr>
            <a:spLocks/>
          </p:cNvSpPr>
          <p:nvPr/>
        </p:nvSpPr>
        <p:spPr bwMode="auto">
          <a:xfrm>
            <a:off x="561993" y="6044304"/>
            <a:ext cx="11085084" cy="35335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ln w="3175">
                  <a:noFill/>
                </a:ln>
                <a:solidFill>
                  <a:schemeClr val="tx1"/>
                </a:solidFill>
                <a:cs typeface="Segoe UI Semibold" panose="020B0702040204020203" pitchFamily="34" charset="0"/>
              </a:rPr>
              <a:t>Copilot integration in SharePoint Admin Center + SAM</a:t>
            </a:r>
          </a:p>
        </p:txBody>
      </p:sp>
      <p:sp>
        <p:nvSpPr>
          <p:cNvPr id="31" name="Rectangle: Rounded Corners 43">
            <a:extLst>
              <a:ext uri="{FF2B5EF4-FFF2-40B4-BE49-F238E27FC236}">
                <a16:creationId xmlns:a16="http://schemas.microsoft.com/office/drawing/2014/main" id="{F3459761-DA82-EAFA-48EA-DB48497CA517}"/>
              </a:ext>
              <a:ext uri="{C183D7F6-B498-43B3-948B-1728B52AA6E4}">
                <adec:decorative xmlns:adec="http://schemas.microsoft.com/office/drawing/2017/decorative" val="1"/>
              </a:ext>
            </a:extLst>
          </p:cNvPr>
          <p:cNvSpPr>
            <a:spLocks/>
          </p:cNvSpPr>
          <p:nvPr/>
        </p:nvSpPr>
        <p:spPr bwMode="auto">
          <a:xfrm>
            <a:off x="8150939" y="1812328"/>
            <a:ext cx="3496570" cy="1390113"/>
          </a:xfrm>
          <a:prstGeom prst="roundRect">
            <a:avLst>
              <a:gd name="adj" fmla="val 1094"/>
            </a:avLst>
          </a:prstGeom>
          <a:solidFill>
            <a:schemeClr val="bg2"/>
          </a:solidFill>
          <a:ln w="9525">
            <a:solidFill>
              <a:schemeClr val="tx1">
                <a:lumMod val="50000"/>
                <a:lumOff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dirty="0">
                <a:solidFill>
                  <a:schemeClr val="tx1"/>
                </a:solidFill>
              </a:rPr>
              <a:t>Site Lifecycle Policies</a:t>
            </a:r>
            <a:br>
              <a:rPr lang="en-US" sz="500" dirty="0">
                <a:solidFill>
                  <a:schemeClr val="tx1"/>
                </a:solidFill>
              </a:rPr>
            </a:br>
            <a:endParaRPr lang="en-US" sz="50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Site Attestation Policy</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Customizable Email</a:t>
            </a:r>
            <a:endParaRPr lang="en-US" sz="1150"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ln w="3175">
                  <a:noFill/>
                </a:ln>
                <a:solidFill>
                  <a:schemeClr val="tx1"/>
                </a:solidFill>
                <a:cs typeface="Segoe UI Semibold" panose="020B0702040204020203" pitchFamily="34" charset="0"/>
              </a:rPr>
              <a:t>Target policy on specific sites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Site Ownership Policy</a:t>
            </a:r>
          </a:p>
        </p:txBody>
      </p:sp>
      <p:sp>
        <p:nvSpPr>
          <p:cNvPr id="32" name="Rectangle: Rounded Corners 43">
            <a:extLst>
              <a:ext uri="{FF2B5EF4-FFF2-40B4-BE49-F238E27FC236}">
                <a16:creationId xmlns:a16="http://schemas.microsoft.com/office/drawing/2014/main" id="{6092400B-1619-9B15-232F-1796CE0812B0}"/>
              </a:ext>
              <a:ext uri="{C183D7F6-B498-43B3-948B-1728B52AA6E4}">
                <adec:decorative xmlns:adec="http://schemas.microsoft.com/office/drawing/2017/decorative" val="1"/>
              </a:ext>
            </a:extLst>
          </p:cNvPr>
          <p:cNvSpPr>
            <a:spLocks/>
          </p:cNvSpPr>
          <p:nvPr/>
        </p:nvSpPr>
        <p:spPr bwMode="auto">
          <a:xfrm>
            <a:off x="8150184" y="3250801"/>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Site Access Review</a:t>
            </a:r>
          </a:p>
        </p:txBody>
      </p:sp>
      <p:sp>
        <p:nvSpPr>
          <p:cNvPr id="35" name="Rectangle: Rounded Corners 43">
            <a:extLst>
              <a:ext uri="{FF2B5EF4-FFF2-40B4-BE49-F238E27FC236}">
                <a16:creationId xmlns:a16="http://schemas.microsoft.com/office/drawing/2014/main" id="{76945B7A-0693-770A-7F70-378F7704ADDE}"/>
              </a:ext>
              <a:ext uri="{C183D7F6-B498-43B3-948B-1728B52AA6E4}">
                <adec:decorative xmlns:adec="http://schemas.microsoft.com/office/drawing/2017/decorative" val="1"/>
              </a:ext>
            </a:extLst>
          </p:cNvPr>
          <p:cNvSpPr>
            <a:spLocks/>
          </p:cNvSpPr>
          <p:nvPr/>
        </p:nvSpPr>
        <p:spPr bwMode="auto">
          <a:xfrm>
            <a:off x="8150184" y="375227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Recent Admin Actions</a:t>
            </a:r>
          </a:p>
        </p:txBody>
      </p:sp>
      <p:sp>
        <p:nvSpPr>
          <p:cNvPr id="36" name="Rectangle: Rounded Corners 43">
            <a:extLst>
              <a:ext uri="{FF2B5EF4-FFF2-40B4-BE49-F238E27FC236}">
                <a16:creationId xmlns:a16="http://schemas.microsoft.com/office/drawing/2014/main" id="{E0D5E71E-D4D3-6D1D-C38E-8FC54D2EA308}"/>
              </a:ext>
              <a:ext uri="{C183D7F6-B498-43B3-948B-1728B52AA6E4}">
                <adec:decorative xmlns:adec="http://schemas.microsoft.com/office/drawing/2017/decorative" val="1"/>
              </a:ext>
            </a:extLst>
          </p:cNvPr>
          <p:cNvSpPr>
            <a:spLocks/>
          </p:cNvSpPr>
          <p:nvPr/>
        </p:nvSpPr>
        <p:spPr bwMode="auto">
          <a:xfrm>
            <a:off x="8150184" y="424656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Change history </a:t>
            </a:r>
          </a:p>
        </p:txBody>
      </p:sp>
      <p:sp>
        <p:nvSpPr>
          <p:cNvPr id="38" name="Rectangle: Rounded Corners 43">
            <a:extLst>
              <a:ext uri="{FF2B5EF4-FFF2-40B4-BE49-F238E27FC236}">
                <a16:creationId xmlns:a16="http://schemas.microsoft.com/office/drawing/2014/main" id="{59C06315-8964-7EC0-FFAD-5AF663E6F45C}"/>
              </a:ext>
              <a:ext uri="{C183D7F6-B498-43B3-948B-1728B52AA6E4}">
                <adec:decorative xmlns:adec="http://schemas.microsoft.com/office/drawing/2017/decorative" val="1"/>
              </a:ext>
            </a:extLst>
          </p:cNvPr>
          <p:cNvSpPr>
            <a:spLocks/>
          </p:cNvSpPr>
          <p:nvPr/>
        </p:nvSpPr>
        <p:spPr bwMode="auto">
          <a:xfrm>
            <a:off x="8150184" y="4740847"/>
            <a:ext cx="3496570" cy="61794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Extend SharePoint Permission </a:t>
            </a:r>
            <a:br>
              <a:rPr lang="en-US" sz="1350" dirty="0">
                <a:solidFill>
                  <a:schemeClr val="tx1"/>
                </a:solidFill>
              </a:rPr>
            </a:br>
            <a:r>
              <a:rPr lang="en-US" sz="1350" dirty="0">
                <a:solidFill>
                  <a:schemeClr val="tx1"/>
                </a:solidFill>
              </a:rPr>
              <a:t>with Sensitivity labels</a:t>
            </a:r>
          </a:p>
        </p:txBody>
      </p:sp>
    </p:spTree>
    <p:extLst>
      <p:ext uri="{BB962C8B-B14F-4D97-AF65-F5344CB8AC3E}">
        <p14:creationId xmlns:p14="http://schemas.microsoft.com/office/powerpoint/2010/main" val="3563630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E6BB5-6BF2-A6FB-747D-BE64ABCDA871}"/>
            </a:ext>
          </a:extLst>
        </p:cNvPr>
        <p:cNvGrpSpPr/>
        <p:nvPr/>
      </p:nvGrpSpPr>
      <p:grpSpPr>
        <a:xfrm>
          <a:off x="0" y="0"/>
          <a:ext cx="0" cy="0"/>
          <a:chOff x="0" y="0"/>
          <a:chExt cx="0" cy="0"/>
        </a:xfrm>
      </p:grpSpPr>
      <p:sp>
        <p:nvSpPr>
          <p:cNvPr id="40" name="Rectangle: Rounded Corners 43">
            <a:extLst>
              <a:ext uri="{FF2B5EF4-FFF2-40B4-BE49-F238E27FC236}">
                <a16:creationId xmlns:a16="http://schemas.microsoft.com/office/drawing/2014/main" id="{6FEABE22-103C-F026-6EA4-53435A41AA74}"/>
              </a:ext>
              <a:ext uri="{C183D7F6-B498-43B3-948B-1728B52AA6E4}">
                <adec:decorative xmlns:adec="http://schemas.microsoft.com/office/drawing/2017/decorative" val="1"/>
              </a:ext>
            </a:extLst>
          </p:cNvPr>
          <p:cNvSpPr>
            <a:spLocks/>
          </p:cNvSpPr>
          <p:nvPr/>
        </p:nvSpPr>
        <p:spPr bwMode="auto">
          <a:xfrm>
            <a:off x="161925" y="707430"/>
            <a:ext cx="11868150" cy="6043755"/>
          </a:xfrm>
          <a:prstGeom prst="roundRect">
            <a:avLst>
              <a:gd name="adj" fmla="val 992"/>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93" name="Group 92">
            <a:extLst>
              <a:ext uri="{FF2B5EF4-FFF2-40B4-BE49-F238E27FC236}">
                <a16:creationId xmlns:a16="http://schemas.microsoft.com/office/drawing/2014/main" id="{36D49F54-03A3-4C59-9CD8-ECD24F73D6E8}"/>
              </a:ext>
            </a:extLst>
          </p:cNvPr>
          <p:cNvGrpSpPr/>
          <p:nvPr/>
        </p:nvGrpSpPr>
        <p:grpSpPr>
          <a:xfrm>
            <a:off x="4521287" y="8268"/>
            <a:ext cx="3149426" cy="1014232"/>
            <a:chOff x="4608716" y="-63238"/>
            <a:chExt cx="3149426" cy="1014232"/>
          </a:xfrm>
        </p:grpSpPr>
        <p:sp>
          <p:nvSpPr>
            <p:cNvPr id="7" name="Rectangle: Rounded Corners 43">
              <a:extLst>
                <a:ext uri="{FF2B5EF4-FFF2-40B4-BE49-F238E27FC236}">
                  <a16:creationId xmlns:a16="http://schemas.microsoft.com/office/drawing/2014/main" id="{9003C2B8-FF2C-9439-FF8A-C8F58C336571}"/>
                </a:ext>
                <a:ext uri="{C183D7F6-B498-43B3-948B-1728B52AA6E4}">
                  <adec:decorative xmlns:adec="http://schemas.microsoft.com/office/drawing/2017/decorative" val="1"/>
                </a:ext>
              </a:extLst>
            </p:cNvPr>
            <p:cNvSpPr>
              <a:spLocks/>
            </p:cNvSpPr>
            <p:nvPr/>
          </p:nvSpPr>
          <p:spPr bwMode="auto">
            <a:xfrm>
              <a:off x="4608716"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Round Same Side Corner Rectangle 17">
              <a:extLst>
                <a:ext uri="{FF2B5EF4-FFF2-40B4-BE49-F238E27FC236}">
                  <a16:creationId xmlns:a16="http://schemas.microsoft.com/office/drawing/2014/main" id="{F14BC32E-6310-6141-B4AE-35C5FD53ADA1}"/>
                </a:ext>
                <a:ext uri="{C183D7F6-B498-43B3-948B-1728B52AA6E4}">
                  <adec:decorative xmlns:adec="http://schemas.microsoft.com/office/drawing/2017/decorative" val="1"/>
                </a:ext>
              </a:extLst>
            </p:cNvPr>
            <p:cNvSpPr>
              <a:spLocks/>
            </p:cNvSpPr>
            <p:nvPr/>
          </p:nvSpPr>
          <p:spPr bwMode="auto">
            <a:xfrm>
              <a:off x="4620578" y="335456"/>
              <a:ext cx="3132232" cy="592415"/>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08" name="TextBox 107">
              <a:extLst>
                <a:ext uri="{FF2B5EF4-FFF2-40B4-BE49-F238E27FC236}">
                  <a16:creationId xmlns:a16="http://schemas.microsoft.com/office/drawing/2014/main" id="{DE7CDDF6-D047-8211-918C-DA4AB351BA62}"/>
                </a:ext>
              </a:extLst>
            </p:cNvPr>
            <p:cNvSpPr txBox="1"/>
            <p:nvPr/>
          </p:nvSpPr>
          <p:spPr>
            <a:xfrm>
              <a:off x="5012227" y="523941"/>
              <a:ext cx="2348935"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Control</a:t>
              </a:r>
              <a:r>
                <a:rPr kumimoji="0" lang="en-US" sz="1400" b="0" i="0" u="none" strike="noStrike" kern="1200" cap="none" spc="0" normalizeH="0" baseline="0" noProof="0" dirty="0">
                  <a:ln>
                    <a:noFill/>
                  </a:ln>
                  <a:solidFill>
                    <a:srgbClr val="0078D4"/>
                  </a:solidFill>
                  <a:effectLst/>
                  <a:uLnTx/>
                  <a:uFillTx/>
                  <a:latin typeface="Segoe UI Semibold"/>
                  <a:ea typeface="+mn-ea"/>
                  <a:cs typeface="+mn-cs"/>
                </a:rPr>
                <a:t>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Oversharing</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6" name="Group 45">
              <a:extLst>
                <a:ext uri="{FF2B5EF4-FFF2-40B4-BE49-F238E27FC236}">
                  <a16:creationId xmlns:a16="http://schemas.microsoft.com/office/drawing/2014/main" id="{5A3A65F4-8296-F635-AF04-4B3FE7FD0CFD}"/>
                </a:ext>
              </a:extLst>
            </p:cNvPr>
            <p:cNvGrpSpPr/>
            <p:nvPr/>
          </p:nvGrpSpPr>
          <p:grpSpPr>
            <a:xfrm>
              <a:off x="5912374" y="-63238"/>
              <a:ext cx="548640" cy="548640"/>
              <a:chOff x="4433857" y="89964"/>
              <a:chExt cx="548640" cy="548640"/>
            </a:xfrm>
          </p:grpSpPr>
          <p:grpSp>
            <p:nvGrpSpPr>
              <p:cNvPr id="15" name="Group 14">
                <a:extLst>
                  <a:ext uri="{FF2B5EF4-FFF2-40B4-BE49-F238E27FC236}">
                    <a16:creationId xmlns:a16="http://schemas.microsoft.com/office/drawing/2014/main" id="{127C7FCF-BA3E-618B-33C4-E0A7E69BACD9}"/>
                  </a:ext>
                </a:extLst>
              </p:cNvPr>
              <p:cNvGrpSpPr/>
              <p:nvPr/>
            </p:nvGrpSpPr>
            <p:grpSpPr>
              <a:xfrm>
                <a:off x="4433857" y="89964"/>
                <a:ext cx="548640" cy="548640"/>
                <a:chOff x="2287947" y="1493522"/>
                <a:chExt cx="784629" cy="784629"/>
              </a:xfrm>
            </p:grpSpPr>
            <p:sp>
              <p:nvSpPr>
                <p:cNvPr id="17" name="Freeform: Shape 16">
                  <a:extLst>
                    <a:ext uri="{FF2B5EF4-FFF2-40B4-BE49-F238E27FC236}">
                      <a16:creationId xmlns:a16="http://schemas.microsoft.com/office/drawing/2014/main" id="{77C47AE3-382D-E296-C06A-BAF10338D182}"/>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ounded Rectangle 11">
                  <a:extLst>
                    <a:ext uri="{FF2B5EF4-FFF2-40B4-BE49-F238E27FC236}">
                      <a16:creationId xmlns:a16="http://schemas.microsoft.com/office/drawing/2014/main" id="{9A961241-58F0-DFD5-ED67-D3AB19A2481E}"/>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124" name="Graphic 123">
                <a:extLst>
                  <a:ext uri="{FF2B5EF4-FFF2-40B4-BE49-F238E27FC236}">
                    <a16:creationId xmlns:a16="http://schemas.microsoft.com/office/drawing/2014/main" id="{629E1941-07CE-C038-8BFA-F6B27CD2B40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8988" y="202725"/>
                <a:ext cx="298378" cy="298378"/>
              </a:xfrm>
              <a:prstGeom prst="rect">
                <a:avLst/>
              </a:prstGeom>
            </p:spPr>
          </p:pic>
        </p:grpSp>
      </p:grpSp>
      <p:grpSp>
        <p:nvGrpSpPr>
          <p:cNvPr id="92" name="Group 91">
            <a:extLst>
              <a:ext uri="{FF2B5EF4-FFF2-40B4-BE49-F238E27FC236}">
                <a16:creationId xmlns:a16="http://schemas.microsoft.com/office/drawing/2014/main" id="{2FD2F24F-54D1-78DE-9BF2-8E71D6C9FB36}"/>
              </a:ext>
            </a:extLst>
          </p:cNvPr>
          <p:cNvGrpSpPr/>
          <p:nvPr/>
        </p:nvGrpSpPr>
        <p:grpSpPr>
          <a:xfrm>
            <a:off x="436193" y="8268"/>
            <a:ext cx="3149426" cy="1014232"/>
            <a:chOff x="589230" y="-63238"/>
            <a:chExt cx="3149426" cy="1014232"/>
          </a:xfrm>
        </p:grpSpPr>
        <p:sp>
          <p:nvSpPr>
            <p:cNvPr id="4" name="Rectangle: Rounded Corners 43">
              <a:extLst>
                <a:ext uri="{FF2B5EF4-FFF2-40B4-BE49-F238E27FC236}">
                  <a16:creationId xmlns:a16="http://schemas.microsoft.com/office/drawing/2014/main" id="{28FA0C49-6B3D-6824-581C-9BEA3A546FE8}"/>
                </a:ext>
                <a:ext uri="{C183D7F6-B498-43B3-948B-1728B52AA6E4}">
                  <adec:decorative xmlns:adec="http://schemas.microsoft.com/office/drawing/2017/decorative" val="1"/>
                </a:ext>
              </a:extLst>
            </p:cNvPr>
            <p:cNvSpPr>
              <a:spLocks/>
            </p:cNvSpPr>
            <p:nvPr/>
          </p:nvSpPr>
          <p:spPr bwMode="auto">
            <a:xfrm>
              <a:off x="589230" y="304632"/>
              <a:ext cx="3149426" cy="646362"/>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 name="Round Same Side Corner Rectangle 19">
              <a:extLst>
                <a:ext uri="{FF2B5EF4-FFF2-40B4-BE49-F238E27FC236}">
                  <a16:creationId xmlns:a16="http://schemas.microsoft.com/office/drawing/2014/main" id="{2334E85A-9EA9-E022-62CB-053D3E41F006}"/>
                </a:ext>
                <a:ext uri="{C183D7F6-B498-43B3-948B-1728B52AA6E4}">
                  <adec:decorative xmlns:adec="http://schemas.microsoft.com/office/drawing/2017/decorative" val="1"/>
                </a:ext>
              </a:extLst>
            </p:cNvPr>
            <p:cNvSpPr>
              <a:spLocks/>
            </p:cNvSpPr>
            <p:nvPr/>
          </p:nvSpPr>
          <p:spPr bwMode="auto">
            <a:xfrm>
              <a:off x="605335" y="319625"/>
              <a:ext cx="3120628" cy="631369"/>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65ACA28D-21BF-F71E-C186-9FF51E87CDB1}"/>
                </a:ext>
              </a:extLst>
            </p:cNvPr>
            <p:cNvSpPr txBox="1"/>
            <p:nvPr/>
          </p:nvSpPr>
          <p:spPr>
            <a:xfrm>
              <a:off x="1040584" y="527587"/>
              <a:ext cx="2250130" cy="215444"/>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Reduce </a:t>
              </a:r>
              <a:r>
                <a:rPr lang="en-US" sz="1400" dirty="0">
                  <a:ln w="3175">
                    <a:noFill/>
                  </a:ln>
                  <a:latin typeface="Segoe UI Semibold" panose="020B0702040204020203" pitchFamily="34" charset="0"/>
                  <a:cs typeface="Segoe UI Semibold" panose="020B0702040204020203" pitchFamily="34" charset="0"/>
                </a:rPr>
                <a:t>S</a:t>
              </a:r>
              <a:r>
                <a:rPr kumimoji="0" lang="en-US" sz="1400" b="0" i="0" u="none" strike="noStrike" kern="1200" cap="none" spc="0" normalizeH="0" baseline="0" noProof="0" dirty="0" err="1">
                  <a:ln w="3175">
                    <a:noFill/>
                  </a:ln>
                  <a:effectLst/>
                  <a:uLnTx/>
                  <a:uFillTx/>
                  <a:latin typeface="Segoe UI Semibold" panose="020B0702040204020203" pitchFamily="34" charset="0"/>
                  <a:ea typeface="+mn-ea"/>
                  <a:cs typeface="Segoe UI Semibold" panose="020B0702040204020203" pitchFamily="34" charset="0"/>
                </a:rPr>
                <a:t>prawl</a:t>
              </a:r>
              <a:endParaRPr kumimoji="0" lang="en-US" sz="1400" b="0" i="0" u="none" strike="noStrike" kern="1200" cap="none" spc="0" normalizeH="0" baseline="0" noProof="0" dirty="0">
                <a:ln>
                  <a:noFill/>
                </a:ln>
                <a:effectLst/>
                <a:uLnTx/>
                <a:uFillTx/>
                <a:latin typeface="Segoe UI Semibold"/>
                <a:ea typeface="+mn-ea"/>
                <a:cs typeface="+mn-cs"/>
              </a:endParaRPr>
            </a:p>
          </p:txBody>
        </p:sp>
        <p:grpSp>
          <p:nvGrpSpPr>
            <p:cNvPr id="45" name="Group 44">
              <a:extLst>
                <a:ext uri="{FF2B5EF4-FFF2-40B4-BE49-F238E27FC236}">
                  <a16:creationId xmlns:a16="http://schemas.microsoft.com/office/drawing/2014/main" id="{EA79D7E1-F183-BCA1-5D1F-2ABB53A22825}"/>
                </a:ext>
              </a:extLst>
            </p:cNvPr>
            <p:cNvGrpSpPr/>
            <p:nvPr/>
          </p:nvGrpSpPr>
          <p:grpSpPr>
            <a:xfrm>
              <a:off x="1891329" y="-63238"/>
              <a:ext cx="548640" cy="548640"/>
              <a:chOff x="360984" y="89964"/>
              <a:chExt cx="548640" cy="548640"/>
            </a:xfrm>
          </p:grpSpPr>
          <p:grpSp>
            <p:nvGrpSpPr>
              <p:cNvPr id="71" name="Group 70">
                <a:extLst>
                  <a:ext uri="{FF2B5EF4-FFF2-40B4-BE49-F238E27FC236}">
                    <a16:creationId xmlns:a16="http://schemas.microsoft.com/office/drawing/2014/main" id="{FC9F1542-B256-96B1-D724-0C244EC8FEF6}"/>
                  </a:ext>
                </a:extLst>
              </p:cNvPr>
              <p:cNvGrpSpPr/>
              <p:nvPr/>
            </p:nvGrpSpPr>
            <p:grpSpPr>
              <a:xfrm>
                <a:off x="360984" y="89964"/>
                <a:ext cx="548640" cy="548640"/>
                <a:chOff x="2287947" y="1493522"/>
                <a:chExt cx="784629" cy="784629"/>
              </a:xfrm>
            </p:grpSpPr>
            <p:sp>
              <p:nvSpPr>
                <p:cNvPr id="73" name="Freeform: Shape 72">
                  <a:extLst>
                    <a:ext uri="{FF2B5EF4-FFF2-40B4-BE49-F238E27FC236}">
                      <a16:creationId xmlns:a16="http://schemas.microsoft.com/office/drawing/2014/main" id="{56159EA1-22E1-01D3-AD5A-B694F6637A1C}"/>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Rounded Rectangle 11">
                  <a:extLst>
                    <a:ext uri="{FF2B5EF4-FFF2-40B4-BE49-F238E27FC236}">
                      <a16:creationId xmlns:a16="http://schemas.microsoft.com/office/drawing/2014/main" id="{7E61EB3C-629E-24FD-4089-A91180AAAA15}"/>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2" name="Graphic 71">
                <a:extLst>
                  <a:ext uri="{FF2B5EF4-FFF2-40B4-BE49-F238E27FC236}">
                    <a16:creationId xmlns:a16="http://schemas.microsoft.com/office/drawing/2014/main" id="{253396D5-79C3-18D9-D522-89D4D080E87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037" y="229934"/>
                <a:ext cx="298378" cy="298378"/>
              </a:xfrm>
              <a:prstGeom prst="rect">
                <a:avLst/>
              </a:prstGeom>
            </p:spPr>
          </p:pic>
        </p:grpSp>
      </p:grpSp>
      <p:grpSp>
        <p:nvGrpSpPr>
          <p:cNvPr id="94" name="Group 93">
            <a:extLst>
              <a:ext uri="{FF2B5EF4-FFF2-40B4-BE49-F238E27FC236}">
                <a16:creationId xmlns:a16="http://schemas.microsoft.com/office/drawing/2014/main" id="{F1BBB575-8925-5563-0FF4-5C823C85A264}"/>
              </a:ext>
            </a:extLst>
          </p:cNvPr>
          <p:cNvGrpSpPr/>
          <p:nvPr/>
        </p:nvGrpSpPr>
        <p:grpSpPr>
          <a:xfrm>
            <a:off x="8606381" y="8268"/>
            <a:ext cx="3149426" cy="1014232"/>
            <a:chOff x="8606381" y="-63238"/>
            <a:chExt cx="3149426" cy="1014232"/>
          </a:xfrm>
        </p:grpSpPr>
        <p:sp>
          <p:nvSpPr>
            <p:cNvPr id="9" name="Rectangle: Rounded Corners 43">
              <a:extLst>
                <a:ext uri="{FF2B5EF4-FFF2-40B4-BE49-F238E27FC236}">
                  <a16:creationId xmlns:a16="http://schemas.microsoft.com/office/drawing/2014/main" id="{62787283-DF30-21C7-65F2-87C13961A213}"/>
                </a:ext>
                <a:ext uri="{C183D7F6-B498-43B3-948B-1728B52AA6E4}">
                  <adec:decorative xmlns:adec="http://schemas.microsoft.com/office/drawing/2017/decorative" val="1"/>
                </a:ext>
              </a:extLst>
            </p:cNvPr>
            <p:cNvSpPr>
              <a:spLocks/>
            </p:cNvSpPr>
            <p:nvPr/>
          </p:nvSpPr>
          <p:spPr bwMode="auto">
            <a:xfrm>
              <a:off x="8606381" y="320463"/>
              <a:ext cx="3149426" cy="630531"/>
            </a:xfrm>
            <a:prstGeom prst="roundRect">
              <a:avLst>
                <a:gd name="adj" fmla="val 5000"/>
              </a:avLst>
            </a:prstGeom>
            <a:solidFill>
              <a:schemeClr val="bg1"/>
            </a:solidFill>
            <a:ln w="19050">
              <a:gradFill flip="none" rotWithShape="1">
                <a:gsLst>
                  <a:gs pos="3000">
                    <a:srgbClr val="0078D4"/>
                  </a:gs>
                  <a:gs pos="30000">
                    <a:srgbClr val="2DB4FF"/>
                  </a:gs>
                  <a:gs pos="70000">
                    <a:srgbClr val="D660FF"/>
                  </a:gs>
                  <a:gs pos="50000">
                    <a:srgbClr val="818EFF"/>
                  </a:gs>
                  <a:gs pos="100000">
                    <a:srgbClr val="FEA874"/>
                  </a:gs>
                </a:gsLst>
                <a:lin ang="2700000" scaled="1"/>
                <a:tileRect/>
              </a:grad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Round Same Side Corner Rectangle 18">
              <a:extLst>
                <a:ext uri="{FF2B5EF4-FFF2-40B4-BE49-F238E27FC236}">
                  <a16:creationId xmlns:a16="http://schemas.microsoft.com/office/drawing/2014/main" id="{39BBB506-4590-0353-F453-678B2B4DA46B}"/>
                </a:ext>
                <a:ext uri="{C183D7F6-B498-43B3-948B-1728B52AA6E4}">
                  <adec:decorative xmlns:adec="http://schemas.microsoft.com/office/drawing/2017/decorative" val="1"/>
                </a:ext>
              </a:extLst>
            </p:cNvPr>
            <p:cNvSpPr>
              <a:spLocks/>
            </p:cNvSpPr>
            <p:nvPr/>
          </p:nvSpPr>
          <p:spPr bwMode="auto">
            <a:xfrm>
              <a:off x="8618152" y="335457"/>
              <a:ext cx="3127883" cy="591692"/>
            </a:xfrm>
            <a:prstGeom prst="round2SameRect">
              <a:avLst>
                <a:gd name="adj1" fmla="val 16667"/>
                <a:gd name="adj2" fmla="val 0"/>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110" name="TextBox 109">
              <a:extLst>
                <a:ext uri="{FF2B5EF4-FFF2-40B4-BE49-F238E27FC236}">
                  <a16:creationId xmlns:a16="http://schemas.microsoft.com/office/drawing/2014/main" id="{12951FCC-DF46-F766-94F9-396E63FB8187}"/>
                </a:ext>
              </a:extLst>
            </p:cNvPr>
            <p:cNvSpPr txBox="1"/>
            <p:nvPr/>
          </p:nvSpPr>
          <p:spPr>
            <a:xfrm>
              <a:off x="9057028" y="523581"/>
              <a:ext cx="2250130" cy="215444"/>
            </a:xfrm>
            <a:prstGeom prst="rect">
              <a:avLst/>
            </a:prstGeom>
            <a:noFill/>
          </p:spPr>
          <p:txBody>
            <a:bodyPr wrap="square" lIns="0" tIns="0" rIns="0" bIns="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1400" dirty="0">
                  <a:ln w="3175">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cs typeface="Segoe UI Semibold" panose="020B0702040204020203" pitchFamily="34" charset="0"/>
                </a:rPr>
                <a:t>Manage</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lang="en-US" sz="1400" dirty="0">
                  <a:solidFill>
                    <a:srgbClr val="000000"/>
                  </a:solidFill>
                  <a:latin typeface="Segoe UI Semibold"/>
                </a:rPr>
                <a:t>L</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ifecycle</a:t>
              </a:r>
              <a:endParaRPr kumimoji="0" lang="en-US" sz="1400" b="0" i="0" u="none" strike="noStrike" kern="1200" cap="none" spc="0" normalizeH="0" baseline="0" noProof="0" dirty="0">
                <a:ln>
                  <a:noFill/>
                </a:ln>
                <a:solidFill>
                  <a:srgbClr val="000000"/>
                </a:solidFill>
                <a:effectLst/>
                <a:uLnTx/>
                <a:uFillTx/>
                <a:latin typeface="Segoe UI Semibold"/>
                <a:ea typeface="+mn-ea"/>
                <a:cs typeface="Segoe UI"/>
              </a:endParaRPr>
            </a:p>
          </p:txBody>
        </p:sp>
        <p:grpSp>
          <p:nvGrpSpPr>
            <p:cNvPr id="47" name="Group 46">
              <a:extLst>
                <a:ext uri="{FF2B5EF4-FFF2-40B4-BE49-F238E27FC236}">
                  <a16:creationId xmlns:a16="http://schemas.microsoft.com/office/drawing/2014/main" id="{FD0FEB6F-FA4B-88E2-2B15-76A344236307}"/>
                </a:ext>
              </a:extLst>
            </p:cNvPr>
            <p:cNvGrpSpPr/>
            <p:nvPr/>
          </p:nvGrpSpPr>
          <p:grpSpPr>
            <a:xfrm>
              <a:off x="9907773" y="-63238"/>
              <a:ext cx="548640" cy="548640"/>
              <a:chOff x="8428601" y="89964"/>
              <a:chExt cx="548640" cy="548640"/>
            </a:xfrm>
          </p:grpSpPr>
          <p:grpSp>
            <p:nvGrpSpPr>
              <p:cNvPr id="76" name="Group 75">
                <a:extLst>
                  <a:ext uri="{FF2B5EF4-FFF2-40B4-BE49-F238E27FC236}">
                    <a16:creationId xmlns:a16="http://schemas.microsoft.com/office/drawing/2014/main" id="{224263B9-FFB8-8C16-1117-D65B485CD860}"/>
                  </a:ext>
                </a:extLst>
              </p:cNvPr>
              <p:cNvGrpSpPr/>
              <p:nvPr/>
            </p:nvGrpSpPr>
            <p:grpSpPr>
              <a:xfrm>
                <a:off x="8428601" y="89964"/>
                <a:ext cx="548640" cy="548640"/>
                <a:chOff x="2287947" y="1493522"/>
                <a:chExt cx="784629" cy="784629"/>
              </a:xfrm>
            </p:grpSpPr>
            <p:sp>
              <p:nvSpPr>
                <p:cNvPr id="78" name="Freeform: Shape 77">
                  <a:extLst>
                    <a:ext uri="{FF2B5EF4-FFF2-40B4-BE49-F238E27FC236}">
                      <a16:creationId xmlns:a16="http://schemas.microsoft.com/office/drawing/2014/main" id="{44E39D98-7B00-EF99-2DA3-54189A9D5861}"/>
                    </a:ext>
                    <a:ext uri="{C183D7F6-B498-43B3-948B-1728B52AA6E4}">
                      <adec:decorative xmlns:adec="http://schemas.microsoft.com/office/drawing/2017/decorative" val="1"/>
                    </a:ext>
                  </a:extLst>
                </p:cNvPr>
                <p:cNvSpPr/>
                <p:nvPr/>
              </p:nvSpPr>
              <p:spPr bwMode="auto">
                <a:xfrm>
                  <a:off x="2287947" y="1493522"/>
                  <a:ext cx="784629" cy="784629"/>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Rounded Rectangle 11">
                  <a:extLst>
                    <a:ext uri="{FF2B5EF4-FFF2-40B4-BE49-F238E27FC236}">
                      <a16:creationId xmlns:a16="http://schemas.microsoft.com/office/drawing/2014/main" id="{E03E8A53-BDB6-B3FD-FAEC-65132B32F002}"/>
                    </a:ext>
                    <a:ext uri="{C183D7F6-B498-43B3-948B-1728B52AA6E4}">
                      <adec:decorative xmlns:adec="http://schemas.microsoft.com/office/drawing/2017/decorative" val="1"/>
                    </a:ext>
                  </a:extLst>
                </p:cNvPr>
                <p:cNvSpPr>
                  <a:spLocks/>
                </p:cNvSpPr>
                <p:nvPr/>
              </p:nvSpPr>
              <p:spPr bwMode="auto">
                <a:xfrm>
                  <a:off x="2337736" y="1544362"/>
                  <a:ext cx="698889" cy="698889"/>
                </a:xfrm>
                <a:prstGeom prst="flowChartConnector">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367" rtl="0" eaLnBrk="1" fontAlgn="base" latinLnBrk="0" hangingPunct="1">
                    <a:lnSpc>
                      <a:spcPct val="100000"/>
                    </a:lnSpc>
                    <a:spcBef>
                      <a:spcPct val="0"/>
                    </a:spcBef>
                    <a:spcAft>
                      <a:spcPts val="1200"/>
                    </a:spcAft>
                    <a:buClrTx/>
                    <a:buSzPct val="90000"/>
                    <a:buFontTx/>
                    <a:buNone/>
                    <a:tabLst/>
                    <a:defRPr/>
                  </a:pPr>
                  <a:endParaRPr kumimoji="0" lang="en-US" sz="3200" b="1" i="0" u="none" strike="noStrike" kern="1200" cap="none" spc="0" normalizeH="0" baseline="0" noProof="0">
                    <a:ln>
                      <a:noFill/>
                    </a:ln>
                    <a:solidFill>
                      <a:srgbClr val="FFFFFF"/>
                    </a:solidFill>
                    <a:effectLst/>
                    <a:uLnTx/>
                    <a:uFillTx/>
                    <a:latin typeface="Segoe UI"/>
                    <a:ea typeface="+mn-ea"/>
                    <a:cs typeface="+mn-cs"/>
                  </a:endParaRPr>
                </a:p>
              </p:txBody>
            </p:sp>
          </p:grpSp>
          <p:pic>
            <p:nvPicPr>
              <p:cNvPr id="77" name="Graphic 76">
                <a:extLst>
                  <a:ext uri="{FF2B5EF4-FFF2-40B4-BE49-F238E27FC236}">
                    <a16:creationId xmlns:a16="http://schemas.microsoft.com/office/drawing/2014/main" id="{185DD03E-FE93-BC46-B0A0-6DE2120D1DC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6846" y="196996"/>
                <a:ext cx="298378" cy="298378"/>
              </a:xfrm>
              <a:prstGeom prst="rect">
                <a:avLst/>
              </a:prstGeom>
            </p:spPr>
          </p:pic>
        </p:grpSp>
      </p:grpSp>
      <p:sp>
        <p:nvSpPr>
          <p:cNvPr id="21" name="Rectangle: Rounded Corners 43">
            <a:extLst>
              <a:ext uri="{FF2B5EF4-FFF2-40B4-BE49-F238E27FC236}">
                <a16:creationId xmlns:a16="http://schemas.microsoft.com/office/drawing/2014/main" id="{692C7669-35B1-0BD6-F557-E11D364BC4F1}"/>
              </a:ext>
              <a:ext uri="{C183D7F6-B498-43B3-948B-1728B52AA6E4}">
                <adec:decorative xmlns:adec="http://schemas.microsoft.com/office/drawing/2017/decorative" val="1"/>
              </a:ext>
            </a:extLst>
          </p:cNvPr>
          <p:cNvSpPr>
            <a:spLocks/>
          </p:cNvSpPr>
          <p:nvPr/>
        </p:nvSpPr>
        <p:spPr bwMode="auto">
          <a:xfrm>
            <a:off x="562316" y="1809535"/>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Inactive Site policy</a:t>
            </a:r>
            <a:endParaRPr kumimoji="0" lang="en-US" sz="1350" b="0" i="0" u="none" strike="noStrike" kern="1200" cap="none" spc="0" normalizeH="0" baseline="0" noProof="0" dirty="0">
              <a:ln>
                <a:noFill/>
              </a:ln>
              <a:solidFill>
                <a:schemeClr val="tx1"/>
              </a:solidFill>
              <a:effectLst/>
              <a:uLnTx/>
              <a:uFillTx/>
              <a:ea typeface="+mn-ea"/>
              <a:cs typeface="Segoe UI" pitchFamily="34" charset="0"/>
            </a:endParaRPr>
          </a:p>
        </p:txBody>
      </p:sp>
      <p:sp>
        <p:nvSpPr>
          <p:cNvPr id="22" name="Rectangle: Rounded Corners 43">
            <a:extLst>
              <a:ext uri="{FF2B5EF4-FFF2-40B4-BE49-F238E27FC236}">
                <a16:creationId xmlns:a16="http://schemas.microsoft.com/office/drawing/2014/main" id="{F9A0247E-DB1E-D4FB-66C5-BA3ADB83EFF0}"/>
              </a:ext>
              <a:ext uri="{C183D7F6-B498-43B3-948B-1728B52AA6E4}">
                <adec:decorative xmlns:adec="http://schemas.microsoft.com/office/drawing/2017/decorative" val="1"/>
              </a:ext>
            </a:extLst>
          </p:cNvPr>
          <p:cNvSpPr>
            <a:spLocks/>
          </p:cNvSpPr>
          <p:nvPr/>
        </p:nvSpPr>
        <p:spPr bwMode="auto">
          <a:xfrm>
            <a:off x="4356250" y="4018164"/>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Content Discovery (RCD)</a:t>
            </a:r>
            <a:br>
              <a:rPr lang="en-US" sz="1350" dirty="0">
                <a:solidFill>
                  <a:schemeClr val="tx1"/>
                </a:solidFill>
              </a:rPr>
            </a:br>
            <a:r>
              <a:rPr lang="en-US" sz="1100" dirty="0">
                <a:solidFill>
                  <a:schemeClr val="tx1"/>
                </a:solidFill>
              </a:rPr>
              <a:t>Agents and Sites</a:t>
            </a:r>
            <a:endParaRPr lang="en-US" sz="1350" dirty="0">
              <a:solidFill>
                <a:schemeClr val="tx1"/>
              </a:solidFill>
            </a:endParaRPr>
          </a:p>
        </p:txBody>
      </p:sp>
      <p:sp>
        <p:nvSpPr>
          <p:cNvPr id="23" name="Rectangle: Rounded Corners 43">
            <a:extLst>
              <a:ext uri="{FF2B5EF4-FFF2-40B4-BE49-F238E27FC236}">
                <a16:creationId xmlns:a16="http://schemas.microsoft.com/office/drawing/2014/main" id="{EE4D6A9B-83EE-E070-C7A6-F4870C4350E2}"/>
              </a:ext>
              <a:ext uri="{C183D7F6-B498-43B3-948B-1728B52AA6E4}">
                <adec:decorative xmlns:adec="http://schemas.microsoft.com/office/drawing/2017/decorative" val="1"/>
              </a:ext>
            </a:extLst>
          </p:cNvPr>
          <p:cNvSpPr>
            <a:spLocks/>
          </p:cNvSpPr>
          <p:nvPr/>
        </p:nvSpPr>
        <p:spPr bwMode="auto">
          <a:xfrm>
            <a:off x="4356250" y="2556211"/>
            <a:ext cx="3496570" cy="1390113"/>
          </a:xfrm>
          <a:prstGeom prst="roundRect">
            <a:avLst>
              <a:gd name="adj" fmla="val 1460"/>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b="1" dirty="0">
                <a:solidFill>
                  <a:schemeClr val="tx1"/>
                </a:solidFill>
              </a:rPr>
              <a:t>Data Access Governance</a:t>
            </a:r>
            <a:br>
              <a:rPr lang="en-US" sz="500" b="1" dirty="0">
                <a:solidFill>
                  <a:schemeClr val="tx1"/>
                </a:solidFill>
              </a:rPr>
            </a:br>
            <a:endParaRPr lang="en-US" sz="50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b="1" dirty="0">
                <a:ln w="3175">
                  <a:noFill/>
                </a:ln>
                <a:solidFill>
                  <a:schemeClr val="tx1"/>
                </a:solidFill>
                <a:cs typeface="Segoe UI Semibold" panose="020B0702040204020203" pitchFamily="34" charset="0"/>
              </a:rPr>
              <a:t>Sites/files permissioned to “specific user”</a:t>
            </a:r>
            <a:endParaRPr lang="en-US" sz="115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b="1" dirty="0">
                <a:ln w="3175">
                  <a:noFill/>
                </a:ln>
                <a:solidFill>
                  <a:schemeClr val="tx1"/>
                </a:solidFill>
                <a:cs typeface="Segoe UI Semibold" panose="020B0702040204020203" pitchFamily="34" charset="0"/>
              </a:rPr>
              <a:t>Sites/files permissioned to “specific group”</a:t>
            </a:r>
            <a:endParaRPr lang="en-US" sz="115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Permission state report (Sites, ODBs, Files)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Everyone Except External Users insights</a:t>
            </a:r>
          </a:p>
        </p:txBody>
      </p:sp>
      <p:sp>
        <p:nvSpPr>
          <p:cNvPr id="24" name="Rectangle: Rounded Corners 43">
            <a:extLst>
              <a:ext uri="{FF2B5EF4-FFF2-40B4-BE49-F238E27FC236}">
                <a16:creationId xmlns:a16="http://schemas.microsoft.com/office/drawing/2014/main" id="{2573F3BB-1868-E929-534D-931666F3F2D5}"/>
              </a:ext>
              <a:ext uri="{C183D7F6-B498-43B3-948B-1728B52AA6E4}">
                <adec:decorative xmlns:adec="http://schemas.microsoft.com/office/drawing/2017/decorative" val="1"/>
              </a:ext>
            </a:extLst>
          </p:cNvPr>
          <p:cNvSpPr>
            <a:spLocks/>
          </p:cNvSpPr>
          <p:nvPr/>
        </p:nvSpPr>
        <p:spPr bwMode="auto">
          <a:xfrm>
            <a:off x="4356250" y="452712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Restricted access control (RAC)</a:t>
            </a:r>
            <a:br>
              <a:rPr lang="en-US" sz="1350" dirty="0">
                <a:solidFill>
                  <a:schemeClr val="tx1"/>
                </a:solidFill>
              </a:rPr>
            </a:br>
            <a:r>
              <a:rPr lang="en-US" sz="1200" dirty="0">
                <a:solidFill>
                  <a:schemeClr val="tx1"/>
                </a:solidFill>
              </a:rPr>
              <a:t>Sites, OneDrive</a:t>
            </a:r>
            <a:endParaRPr lang="en-US" sz="1350" dirty="0">
              <a:solidFill>
                <a:schemeClr val="tx1"/>
              </a:solidFill>
            </a:endParaRPr>
          </a:p>
        </p:txBody>
      </p:sp>
      <p:sp>
        <p:nvSpPr>
          <p:cNvPr id="25" name="Rectangle: Rounded Corners 43">
            <a:extLst>
              <a:ext uri="{FF2B5EF4-FFF2-40B4-BE49-F238E27FC236}">
                <a16:creationId xmlns:a16="http://schemas.microsoft.com/office/drawing/2014/main" id="{635E1C65-BF07-9D4D-4A42-A769A92A73D0}"/>
              </a:ext>
              <a:ext uri="{C183D7F6-B498-43B3-948B-1728B52AA6E4}">
                <adec:decorative xmlns:adec="http://schemas.microsoft.com/office/drawing/2017/decorative" val="1"/>
              </a:ext>
            </a:extLst>
          </p:cNvPr>
          <p:cNvSpPr>
            <a:spLocks/>
          </p:cNvSpPr>
          <p:nvPr/>
        </p:nvSpPr>
        <p:spPr bwMode="auto">
          <a:xfrm>
            <a:off x="4356250" y="502140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Block download policies </a:t>
            </a:r>
            <a:br>
              <a:rPr lang="en-US" sz="1350" dirty="0">
                <a:solidFill>
                  <a:schemeClr val="tx1"/>
                </a:solidFill>
              </a:rPr>
            </a:br>
            <a:r>
              <a:rPr lang="en-US" sz="1200" dirty="0">
                <a:solidFill>
                  <a:schemeClr val="tx1"/>
                </a:solidFill>
              </a:rPr>
              <a:t>Sites, Files, Teams</a:t>
            </a:r>
            <a:endParaRPr lang="en-US" sz="1350" dirty="0">
              <a:solidFill>
                <a:schemeClr val="tx1"/>
              </a:solidFill>
            </a:endParaRPr>
          </a:p>
        </p:txBody>
      </p:sp>
      <p:sp>
        <p:nvSpPr>
          <p:cNvPr id="26" name="Rectangle: Rounded Corners 43">
            <a:extLst>
              <a:ext uri="{FF2B5EF4-FFF2-40B4-BE49-F238E27FC236}">
                <a16:creationId xmlns:a16="http://schemas.microsoft.com/office/drawing/2014/main" id="{A7E3851A-808A-6FA9-964B-595595F8FD90}"/>
              </a:ext>
              <a:ext uri="{C183D7F6-B498-43B3-948B-1728B52AA6E4}">
                <adec:decorative xmlns:adec="http://schemas.microsoft.com/office/drawing/2017/decorative" val="1"/>
              </a:ext>
            </a:extLst>
          </p:cNvPr>
          <p:cNvSpPr>
            <a:spLocks/>
          </p:cNvSpPr>
          <p:nvPr/>
        </p:nvSpPr>
        <p:spPr bwMode="auto">
          <a:xfrm>
            <a:off x="4356250" y="551569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Enterprise application insights</a:t>
            </a:r>
          </a:p>
        </p:txBody>
      </p:sp>
      <p:sp>
        <p:nvSpPr>
          <p:cNvPr id="27" name="Rectangle: Rounded Corners 43">
            <a:extLst>
              <a:ext uri="{FF2B5EF4-FFF2-40B4-BE49-F238E27FC236}">
                <a16:creationId xmlns:a16="http://schemas.microsoft.com/office/drawing/2014/main" id="{6B2DB35F-9775-D0C6-3B1A-639DB07BBE7F}"/>
              </a:ext>
              <a:ext uri="{C183D7F6-B498-43B3-948B-1728B52AA6E4}">
                <adec:decorative xmlns:adec="http://schemas.microsoft.com/office/drawing/2017/decorative" val="1"/>
              </a:ext>
            </a:extLst>
          </p:cNvPr>
          <p:cNvSpPr>
            <a:spLocks/>
          </p:cNvSpPr>
          <p:nvPr/>
        </p:nvSpPr>
        <p:spPr bwMode="auto">
          <a:xfrm>
            <a:off x="4356250" y="1812328"/>
            <a:ext cx="3496570" cy="315793"/>
          </a:xfrm>
          <a:prstGeom prst="roundRect">
            <a:avLst>
              <a:gd name="adj" fmla="val 5000"/>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b="1" dirty="0">
                <a:ln w="3175">
                  <a:noFill/>
                </a:ln>
                <a:solidFill>
                  <a:schemeClr val="tx1"/>
                </a:solidFill>
                <a:cs typeface="Segoe UI Semibold" panose="020B0702040204020203" pitchFamily="34" charset="0"/>
              </a:rPr>
              <a:t>Agent Insights</a:t>
            </a:r>
            <a:endParaRPr lang="en-US" sz="1400" b="1" dirty="0">
              <a:solidFill>
                <a:schemeClr val="tx1"/>
              </a:solidFill>
            </a:endParaRPr>
          </a:p>
        </p:txBody>
      </p:sp>
      <p:sp>
        <p:nvSpPr>
          <p:cNvPr id="28" name="Rectangle: Rounded Corners 43">
            <a:extLst>
              <a:ext uri="{FF2B5EF4-FFF2-40B4-BE49-F238E27FC236}">
                <a16:creationId xmlns:a16="http://schemas.microsoft.com/office/drawing/2014/main" id="{4E242AC2-A67F-5142-F20A-55235EACD187}"/>
              </a:ext>
              <a:ext uri="{C183D7F6-B498-43B3-948B-1728B52AA6E4}">
                <adec:decorative xmlns:adec="http://schemas.microsoft.com/office/drawing/2017/decorative" val="1"/>
              </a:ext>
            </a:extLst>
          </p:cNvPr>
          <p:cNvSpPr>
            <a:spLocks/>
          </p:cNvSpPr>
          <p:nvPr/>
        </p:nvSpPr>
        <p:spPr bwMode="auto">
          <a:xfrm>
            <a:off x="4356250" y="2175447"/>
            <a:ext cx="3496570" cy="320040"/>
          </a:xfrm>
          <a:prstGeom prst="roundRect">
            <a:avLst>
              <a:gd name="adj" fmla="val 5000"/>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dirty="0">
                <a:ln w="3175">
                  <a:noFill/>
                </a:ln>
                <a:solidFill>
                  <a:schemeClr val="tx1"/>
                </a:solidFill>
                <a:cs typeface="Segoe UI Semibold" panose="020B0702040204020203" pitchFamily="34" charset="0"/>
              </a:rPr>
              <a:t>Delegated Restricted Content Discovery</a:t>
            </a:r>
            <a:endParaRPr lang="en-US" sz="1200" b="1" dirty="0">
              <a:solidFill>
                <a:schemeClr val="tx1"/>
              </a:solidFill>
            </a:endParaRPr>
          </a:p>
        </p:txBody>
      </p:sp>
      <p:sp>
        <p:nvSpPr>
          <p:cNvPr id="29" name="Rectangle: Rounded Corners 43">
            <a:extLst>
              <a:ext uri="{FF2B5EF4-FFF2-40B4-BE49-F238E27FC236}">
                <a16:creationId xmlns:a16="http://schemas.microsoft.com/office/drawing/2014/main" id="{A0BCB6B4-79AF-4435-7E5C-08FE8D857ACF}"/>
              </a:ext>
              <a:ext uri="{C183D7F6-B498-43B3-948B-1728B52AA6E4}">
                <adec:decorative xmlns:adec="http://schemas.microsoft.com/office/drawing/2017/decorative" val="1"/>
              </a:ext>
            </a:extLst>
          </p:cNvPr>
          <p:cNvSpPr>
            <a:spLocks/>
          </p:cNvSpPr>
          <p:nvPr/>
        </p:nvSpPr>
        <p:spPr bwMode="auto">
          <a:xfrm>
            <a:off x="561561" y="1371170"/>
            <a:ext cx="11085084" cy="353358"/>
          </a:xfrm>
          <a:prstGeom prst="roundRect">
            <a:avLst>
              <a:gd name="adj" fmla="val 5000"/>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b="1" dirty="0">
                <a:ln w="3175">
                  <a:noFill/>
                </a:ln>
                <a:solidFill>
                  <a:schemeClr val="tx1"/>
                </a:solidFill>
                <a:cs typeface="Segoe UI Semibold" panose="020B0702040204020203" pitchFamily="34" charset="0"/>
              </a:rPr>
              <a:t>Content Management Assessment + AI Insights</a:t>
            </a:r>
          </a:p>
        </p:txBody>
      </p:sp>
      <p:sp>
        <p:nvSpPr>
          <p:cNvPr id="30" name="Rectangle: Rounded Corners 43">
            <a:extLst>
              <a:ext uri="{FF2B5EF4-FFF2-40B4-BE49-F238E27FC236}">
                <a16:creationId xmlns:a16="http://schemas.microsoft.com/office/drawing/2014/main" id="{F42BE872-317E-4FE1-2299-600D6C31A5E1}"/>
              </a:ext>
              <a:ext uri="{C183D7F6-B498-43B3-948B-1728B52AA6E4}">
                <adec:decorative xmlns:adec="http://schemas.microsoft.com/office/drawing/2017/decorative" val="1"/>
              </a:ext>
            </a:extLst>
          </p:cNvPr>
          <p:cNvSpPr>
            <a:spLocks/>
          </p:cNvSpPr>
          <p:nvPr/>
        </p:nvSpPr>
        <p:spPr bwMode="auto">
          <a:xfrm>
            <a:off x="561993" y="6044304"/>
            <a:ext cx="11085084" cy="353358"/>
          </a:xfrm>
          <a:prstGeom prst="roundRect">
            <a:avLst>
              <a:gd name="adj" fmla="val 5000"/>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b="1" dirty="0">
                <a:ln w="3175">
                  <a:noFill/>
                </a:ln>
                <a:solidFill>
                  <a:schemeClr val="tx1"/>
                </a:solidFill>
                <a:cs typeface="Segoe UI Semibold" panose="020B0702040204020203" pitchFamily="34" charset="0"/>
              </a:rPr>
              <a:t>Copilot integration in SharePoint Admin Center + SAM</a:t>
            </a:r>
          </a:p>
        </p:txBody>
      </p:sp>
      <p:sp>
        <p:nvSpPr>
          <p:cNvPr id="31" name="Rectangle: Rounded Corners 43">
            <a:extLst>
              <a:ext uri="{FF2B5EF4-FFF2-40B4-BE49-F238E27FC236}">
                <a16:creationId xmlns:a16="http://schemas.microsoft.com/office/drawing/2014/main" id="{9F72B407-2FAA-DC8B-1AF3-4BF1C3FB8944}"/>
              </a:ext>
              <a:ext uri="{C183D7F6-B498-43B3-948B-1728B52AA6E4}">
                <adec:decorative xmlns:adec="http://schemas.microsoft.com/office/drawing/2017/decorative" val="1"/>
              </a:ext>
            </a:extLst>
          </p:cNvPr>
          <p:cNvSpPr>
            <a:spLocks/>
          </p:cNvSpPr>
          <p:nvPr/>
        </p:nvSpPr>
        <p:spPr bwMode="auto">
          <a:xfrm>
            <a:off x="8150939" y="1812328"/>
            <a:ext cx="3496570" cy="1390113"/>
          </a:xfrm>
          <a:prstGeom prst="roundRect">
            <a:avLst>
              <a:gd name="adj" fmla="val 1094"/>
            </a:avLst>
          </a:prstGeom>
          <a:solidFill>
            <a:schemeClr val="bg2"/>
          </a:solidFill>
          <a:ln w="19050">
            <a:solidFill>
              <a:schemeClr val="accent5">
                <a:lumMod val="40000"/>
                <a:lumOff val="60000"/>
              </a:schemeClr>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400" b="1" dirty="0">
                <a:solidFill>
                  <a:schemeClr val="tx1"/>
                </a:solidFill>
              </a:rPr>
              <a:t>Site Lifecycle Policies</a:t>
            </a:r>
            <a:br>
              <a:rPr lang="en-US" sz="500" b="1" dirty="0">
                <a:solidFill>
                  <a:schemeClr val="tx1"/>
                </a:solidFill>
              </a:rPr>
            </a:br>
            <a:endParaRPr lang="en-US" sz="50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b="1" dirty="0">
                <a:ln w="3175">
                  <a:noFill/>
                </a:ln>
                <a:solidFill>
                  <a:schemeClr val="tx1"/>
                </a:solidFill>
                <a:cs typeface="Segoe UI Semibold" panose="020B0702040204020203" pitchFamily="34" charset="0"/>
              </a:rPr>
              <a:t>Site Attestation Policy</a:t>
            </a:r>
            <a:endParaRPr lang="en-US" sz="115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b="1" dirty="0">
                <a:ln w="3175">
                  <a:noFill/>
                </a:ln>
                <a:solidFill>
                  <a:schemeClr val="tx1"/>
                </a:solidFill>
                <a:cs typeface="Segoe UI Semibold" panose="020B0702040204020203" pitchFamily="34" charset="0"/>
              </a:rPr>
              <a:t>Customizable Email</a:t>
            </a:r>
            <a:endParaRPr lang="en-US" sz="1150" b="1" dirty="0">
              <a:solidFill>
                <a:schemeClr val="tx1"/>
              </a:solidFill>
            </a:endParaRPr>
          </a:p>
          <a:p>
            <a:pPr marL="182880" indent="-182880" defTabSz="932472" fontAlgn="base">
              <a:lnSpc>
                <a:spcPct val="120000"/>
              </a:lnSpc>
              <a:spcBef>
                <a:spcPct val="0"/>
              </a:spcBef>
              <a:spcAft>
                <a:spcPct val="0"/>
              </a:spcAft>
              <a:buFont typeface="Arial" panose="020B0604020202020204" pitchFamily="34" charset="0"/>
              <a:buChar char="•"/>
              <a:defRPr/>
            </a:pPr>
            <a:r>
              <a:rPr lang="en-US" sz="1150" b="1" dirty="0">
                <a:ln w="3175">
                  <a:noFill/>
                </a:ln>
                <a:solidFill>
                  <a:schemeClr val="tx1"/>
                </a:solidFill>
                <a:cs typeface="Segoe UI Semibold" panose="020B0702040204020203" pitchFamily="34" charset="0"/>
              </a:rPr>
              <a:t>Target policy on specific sites</a:t>
            </a:r>
          </a:p>
          <a:p>
            <a:pPr marL="182880" indent="-182880" defTabSz="932472" fontAlgn="base">
              <a:lnSpc>
                <a:spcPct val="120000"/>
              </a:lnSpc>
              <a:spcBef>
                <a:spcPct val="0"/>
              </a:spcBef>
              <a:spcAft>
                <a:spcPct val="0"/>
              </a:spcAft>
              <a:buFont typeface="Arial" panose="020B0604020202020204" pitchFamily="34" charset="0"/>
              <a:buChar char="•"/>
              <a:defRPr/>
            </a:pPr>
            <a:r>
              <a:rPr lang="en-US" sz="1150" dirty="0">
                <a:solidFill>
                  <a:schemeClr val="tx1"/>
                </a:solidFill>
              </a:rPr>
              <a:t>Site Ownership Policy</a:t>
            </a:r>
          </a:p>
        </p:txBody>
      </p:sp>
      <p:sp>
        <p:nvSpPr>
          <p:cNvPr id="32" name="Rectangle: Rounded Corners 43">
            <a:extLst>
              <a:ext uri="{FF2B5EF4-FFF2-40B4-BE49-F238E27FC236}">
                <a16:creationId xmlns:a16="http://schemas.microsoft.com/office/drawing/2014/main" id="{128BF04E-1553-FC11-204D-416B10DDB35C}"/>
              </a:ext>
              <a:ext uri="{C183D7F6-B498-43B3-948B-1728B52AA6E4}">
                <adec:decorative xmlns:adec="http://schemas.microsoft.com/office/drawing/2017/decorative" val="1"/>
              </a:ext>
            </a:extLst>
          </p:cNvPr>
          <p:cNvSpPr>
            <a:spLocks/>
          </p:cNvSpPr>
          <p:nvPr/>
        </p:nvSpPr>
        <p:spPr bwMode="auto">
          <a:xfrm>
            <a:off x="8150184" y="3250801"/>
            <a:ext cx="3496570" cy="450752"/>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Site Access Review</a:t>
            </a:r>
          </a:p>
        </p:txBody>
      </p:sp>
      <p:sp>
        <p:nvSpPr>
          <p:cNvPr id="35" name="Rectangle: Rounded Corners 43">
            <a:extLst>
              <a:ext uri="{FF2B5EF4-FFF2-40B4-BE49-F238E27FC236}">
                <a16:creationId xmlns:a16="http://schemas.microsoft.com/office/drawing/2014/main" id="{6E1E3EF2-C924-A4E5-1918-169DD6621477}"/>
              </a:ext>
              <a:ext uri="{C183D7F6-B498-43B3-948B-1728B52AA6E4}">
                <adec:decorative xmlns:adec="http://schemas.microsoft.com/office/drawing/2017/decorative" val="1"/>
              </a:ext>
            </a:extLst>
          </p:cNvPr>
          <p:cNvSpPr>
            <a:spLocks/>
          </p:cNvSpPr>
          <p:nvPr/>
        </p:nvSpPr>
        <p:spPr bwMode="auto">
          <a:xfrm>
            <a:off x="8150184" y="3752277"/>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Recent Admin Actions</a:t>
            </a:r>
          </a:p>
        </p:txBody>
      </p:sp>
      <p:sp>
        <p:nvSpPr>
          <p:cNvPr id="36" name="Rectangle: Rounded Corners 43">
            <a:extLst>
              <a:ext uri="{FF2B5EF4-FFF2-40B4-BE49-F238E27FC236}">
                <a16:creationId xmlns:a16="http://schemas.microsoft.com/office/drawing/2014/main" id="{47FB8BDE-B7E4-BC2C-B316-ACA8B07824CB}"/>
              </a:ext>
              <a:ext uri="{C183D7F6-B498-43B3-948B-1728B52AA6E4}">
                <adec:decorative xmlns:adec="http://schemas.microsoft.com/office/drawing/2017/decorative" val="1"/>
              </a:ext>
            </a:extLst>
          </p:cNvPr>
          <p:cNvSpPr>
            <a:spLocks/>
          </p:cNvSpPr>
          <p:nvPr/>
        </p:nvSpPr>
        <p:spPr bwMode="auto">
          <a:xfrm>
            <a:off x="8150184" y="4246562"/>
            <a:ext cx="3496570" cy="424555"/>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Change history </a:t>
            </a:r>
          </a:p>
        </p:txBody>
      </p:sp>
      <p:sp>
        <p:nvSpPr>
          <p:cNvPr id="38" name="Rectangle: Rounded Corners 43">
            <a:extLst>
              <a:ext uri="{FF2B5EF4-FFF2-40B4-BE49-F238E27FC236}">
                <a16:creationId xmlns:a16="http://schemas.microsoft.com/office/drawing/2014/main" id="{A22D4E83-9A33-F1BD-F2E1-677B39330846}"/>
              </a:ext>
              <a:ext uri="{C183D7F6-B498-43B3-948B-1728B52AA6E4}">
                <adec:decorative xmlns:adec="http://schemas.microsoft.com/office/drawing/2017/decorative" val="1"/>
              </a:ext>
            </a:extLst>
          </p:cNvPr>
          <p:cNvSpPr>
            <a:spLocks/>
          </p:cNvSpPr>
          <p:nvPr/>
        </p:nvSpPr>
        <p:spPr bwMode="auto">
          <a:xfrm>
            <a:off x="8150184" y="4740847"/>
            <a:ext cx="3496570" cy="617948"/>
          </a:xfrm>
          <a:prstGeom prst="roundRect">
            <a:avLst>
              <a:gd name="adj" fmla="val 5000"/>
            </a:avLst>
          </a:prstGeom>
          <a:solidFill>
            <a:schemeClr val="bg2"/>
          </a:solidFill>
          <a:ln w="9525">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350" dirty="0">
                <a:solidFill>
                  <a:schemeClr val="tx1"/>
                </a:solidFill>
              </a:rPr>
              <a:t>Extend SharePoint Permission </a:t>
            </a:r>
            <a:br>
              <a:rPr lang="en-US" sz="1350" dirty="0">
                <a:solidFill>
                  <a:schemeClr val="tx1"/>
                </a:solidFill>
              </a:rPr>
            </a:br>
            <a:r>
              <a:rPr lang="en-US" sz="1350" dirty="0">
                <a:solidFill>
                  <a:schemeClr val="tx1"/>
                </a:solidFill>
              </a:rPr>
              <a:t>with Sensitivity labels</a:t>
            </a:r>
          </a:p>
        </p:txBody>
      </p:sp>
    </p:spTree>
    <p:extLst>
      <p:ext uri="{BB962C8B-B14F-4D97-AF65-F5344CB8AC3E}">
        <p14:creationId xmlns:p14="http://schemas.microsoft.com/office/powerpoint/2010/main" val="3604214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9177CC67-48F7-467B-933B-382F479B41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bf2380a9-f059-4440-9b0c-00bda5ce37de"/>
    <ds:schemaRef ds:uri="0c00efa8-99df-4343-9c36-3998544861d9"/>
    <ds:schemaRef ds:uri="http://purl.org/dc/dcmitype/"/>
    <ds:schemaRef ds:uri="http://schemas.microsoft.com/sharepoint/v3"/>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1768</Words>
  <Application>Microsoft Office PowerPoint</Application>
  <PresentationFormat>Widescreen</PresentationFormat>
  <Paragraphs>270</Paragraphs>
  <Slides>58</Slides>
  <Notes>32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58</vt:i4>
      </vt:variant>
    </vt:vector>
  </HeadingPairs>
  <TitlesOfParts>
    <vt:vector size="70" baseType="lpstr">
      <vt:lpstr>Aptos</vt:lpstr>
      <vt:lpstr>Arial</vt:lpstr>
      <vt:lpstr>Calibri</vt:lpstr>
      <vt:lpstr>Calibri Light</vt:lpstr>
      <vt:lpstr>Consolas</vt:lpstr>
      <vt:lpstr>Segoe Sans Display</vt:lpstr>
      <vt:lpstr>Segoe Sans Display Semibold</vt:lpstr>
      <vt:lpstr>Segoe UI</vt:lpstr>
      <vt:lpstr>Segoe UI Semibold</vt:lpstr>
      <vt:lpstr>Wingdings</vt:lpstr>
      <vt:lpstr>Office Theme</vt:lpstr>
      <vt:lpstr>Microsoft 365 Template Light</vt:lpstr>
      <vt:lpstr>What’s new in SAM: Governing Copilot and Agent Permissions</vt:lpstr>
      <vt:lpstr>Microsoft 365 Community Conference</vt:lpstr>
      <vt:lpstr>Join the event app to access:</vt:lpstr>
      <vt:lpstr>PowerPoint Presentation</vt:lpstr>
      <vt:lpstr>PowerPoint Presentation</vt:lpstr>
      <vt:lpstr>PowerPoint Presentation</vt:lpstr>
      <vt:lpstr>PowerPoint Presentation</vt:lpstr>
      <vt:lpstr>PowerPoint Presentation</vt:lpstr>
      <vt:lpstr>PowerPoint Presentation</vt:lpstr>
      <vt:lpstr>Content Management Assessment</vt:lpstr>
      <vt:lpstr>PowerPoint Presentation</vt:lpstr>
      <vt:lpstr>PowerPoint Presentation</vt:lpstr>
      <vt:lpstr>PowerPoint Presentation</vt:lpstr>
      <vt:lpstr>Agent Insights</vt:lpstr>
      <vt:lpstr>PowerPoint Presentation</vt:lpstr>
      <vt:lpstr>PowerPoint Presentation</vt:lpstr>
      <vt:lpstr>PowerPoint Presentation</vt:lpstr>
      <vt:lpstr>PowerPoint Presentation</vt:lpstr>
      <vt:lpstr>Restricted Content Discovery (RCD) + Delegation</vt:lpstr>
      <vt:lpstr>PowerPoint Presentation</vt:lpstr>
      <vt:lpstr>PowerPoint Presentation</vt:lpstr>
      <vt:lpstr>Oversharing control: Permission State Report with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Lifecycle Management: Site Attestation Policy</vt:lpstr>
      <vt:lpstr>PowerPoint Presentation</vt:lpstr>
      <vt:lpstr>PowerPoint Presentation</vt:lpstr>
      <vt:lpstr>PowerPoint Presentation</vt:lpstr>
      <vt:lpstr>PowerPoint Presentation</vt:lpstr>
      <vt:lpstr>SLM policy: Send custom emails</vt:lpstr>
      <vt:lpstr>PowerPoint Presentation</vt:lpstr>
      <vt:lpstr>SLM Policy: Custom inclusion of sites</vt:lpstr>
      <vt:lpstr>PowerPoint Presentation</vt:lpstr>
      <vt:lpstr>SAM integration with Copilot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driven semantic matching of sites: For Admin</vt:lpstr>
      <vt:lpstr>PowerPoint Presentation</vt:lpstr>
      <vt:lpstr>PowerPoint Presentation</vt:lpstr>
      <vt:lpstr>PowerPoint Presentation</vt:lpstr>
      <vt:lpstr>PowerPoint Presentation</vt:lpstr>
      <vt:lpstr>PowerPoint Presentation</vt:lpstr>
      <vt:lpstr>We have an exciting future ahead.</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cp:revision>
  <dcterms:created xsi:type="dcterms:W3CDTF">2025-04-08T16:47:37Z</dcterms:created>
  <dcterms:modified xsi:type="dcterms:W3CDTF">2025-05-12T16:33:34Z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