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757" r:id="rId6"/>
    <p:sldMasterId id="2147483776" r:id="rId7"/>
  </p:sldMasterIdLst>
  <p:notesMasterIdLst>
    <p:notesMasterId r:id="rId39"/>
  </p:notesMasterIdLst>
  <p:sldIdLst>
    <p:sldId id="256" r:id="rId8"/>
    <p:sldId id="267" r:id="rId9"/>
    <p:sldId id="567" r:id="rId10"/>
    <p:sldId id="2147482552" r:id="rId11"/>
    <p:sldId id="2147482562" r:id="rId12"/>
    <p:sldId id="2147482556" r:id="rId13"/>
    <p:sldId id="2147482569" r:id="rId14"/>
    <p:sldId id="2147482557" r:id="rId15"/>
    <p:sldId id="2147482567" r:id="rId16"/>
    <p:sldId id="2147482554" r:id="rId17"/>
    <p:sldId id="2147482570" r:id="rId18"/>
    <p:sldId id="2076138317" r:id="rId19"/>
    <p:sldId id="2076138320" r:id="rId20"/>
    <p:sldId id="2076138335" r:id="rId21"/>
    <p:sldId id="2076138318" r:id="rId22"/>
    <p:sldId id="2076138327" r:id="rId23"/>
    <p:sldId id="2076138339" r:id="rId24"/>
    <p:sldId id="2076138321" r:id="rId25"/>
    <p:sldId id="2076138333" r:id="rId26"/>
    <p:sldId id="2076138326" r:id="rId27"/>
    <p:sldId id="2076138330" r:id="rId28"/>
    <p:sldId id="2076138343" r:id="rId29"/>
    <p:sldId id="2076138337" r:id="rId30"/>
    <p:sldId id="2076138341" r:id="rId31"/>
    <p:sldId id="2147482564" r:id="rId32"/>
    <p:sldId id="2147479571" r:id="rId33"/>
    <p:sldId id="259" r:id="rId34"/>
    <p:sldId id="266" r:id="rId35"/>
    <p:sldId id="2147480288" r:id="rId36"/>
    <p:sldId id="566"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0" autoAdjust="0"/>
    <p:restoredTop sz="87671" autoAdjust="0"/>
  </p:normalViewPr>
  <p:slideViewPr>
    <p:cSldViewPr snapToGrid="0">
      <p:cViewPr varScale="1">
        <p:scale>
          <a:sx n="89" d="100"/>
          <a:sy n="89" d="100"/>
        </p:scale>
        <p:origin x="13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a:t>
            </a:fld>
            <a:endParaRPr lang="en-US"/>
          </a:p>
        </p:txBody>
      </p:sp>
    </p:spTree>
    <p:extLst>
      <p:ext uri="{BB962C8B-B14F-4D97-AF65-F5344CB8AC3E}">
        <p14:creationId xmlns:p14="http://schemas.microsoft.com/office/powerpoint/2010/main" val="3633068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E899E-71B4-4F87-91E8-E5C3286D7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62657-3B19-EEB5-B1EC-5E0FD5EB3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739685-8AF8-7965-C13B-8DDC3E3665E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40F0A21-9915-092F-3C5F-D0319E46941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2895392-F206-89CA-87BC-AFC05424698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08CE31B-E07D-284A-536B-82D930DBF6BA}"/>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E4099D4-24DD-3F7E-83C1-296FC6D4BA3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896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0030E-35DE-16B1-8D89-83E512D5C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BC866-D383-7B5F-66D9-E9E888B45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6A22B-59D0-ABA4-8DE4-5FA9735BB3E2}"/>
              </a:ext>
            </a:extLst>
          </p:cNvPr>
          <p:cNvSpPr>
            <a:spLocks noGrp="1"/>
          </p:cNvSpPr>
          <p:nvPr>
            <p:ph type="body" idx="1"/>
          </p:nvPr>
        </p:nvSpPr>
        <p:spPr/>
        <p:txBody>
          <a:bodyPr/>
          <a:lstStyle/>
          <a:p>
            <a:r>
              <a:rPr lang="en-US"/>
              <a:t>There are several resources to help end users, champions, IT Pros and admins transition and make the most of the new chat and channels experience.</a:t>
            </a:r>
          </a:p>
          <a:p>
            <a:endParaRPr lang="en-US"/>
          </a:p>
          <a:p>
            <a:r>
              <a:rPr lang="en-US"/>
              <a:t>Follow these links to learn more and access these resources.</a:t>
            </a:r>
          </a:p>
          <a:p>
            <a:endParaRPr lang="en-US"/>
          </a:p>
          <a:p>
            <a:endParaRPr lang="en-US"/>
          </a:p>
        </p:txBody>
      </p:sp>
      <p:sp>
        <p:nvSpPr>
          <p:cNvPr id="4" name="Header Placeholder 3">
            <a:extLst>
              <a:ext uri="{FF2B5EF4-FFF2-40B4-BE49-F238E27FC236}">
                <a16:creationId xmlns:a16="http://schemas.microsoft.com/office/drawing/2014/main" id="{7C0701AE-EA16-EAD8-217F-8872C3ABDEC6}"/>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9C3A084-92AA-250C-53B6-9AE3C47F664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180E94C-1026-D1E0-ED00-DE36BF4E16CB}"/>
              </a:ext>
            </a:extLst>
          </p:cNvPr>
          <p:cNvSpPr>
            <a:spLocks noGrp="1"/>
          </p:cNvSpPr>
          <p:nvPr>
            <p:ph type="dt" idx="1"/>
          </p:nvPr>
        </p:nvSpPr>
        <p:spPr/>
        <p:txBody>
          <a:bodyPr/>
          <a:lstStyle/>
          <a:p>
            <a:fld id="{386CE63F-9E7F-4C04-9D0D-FCA25A8E9E86}" type="datetime8">
              <a:rPr lang="en-US" smtClean="0"/>
              <a:t>5/12/2025 11:31 AM</a:t>
            </a:fld>
            <a:endParaRPr lang="en-US"/>
          </a:p>
        </p:txBody>
      </p:sp>
      <p:sp>
        <p:nvSpPr>
          <p:cNvPr id="7" name="Slide Number Placeholder 6">
            <a:extLst>
              <a:ext uri="{FF2B5EF4-FFF2-40B4-BE49-F238E27FC236}">
                <a16:creationId xmlns:a16="http://schemas.microsoft.com/office/drawing/2014/main" id="{9198CD81-45F4-EE46-8441-B87A4DB2FC87}"/>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74084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Teams to be faster, simpler and smarter.</a:t>
            </a:r>
          </a:p>
          <a:p>
            <a:endParaRPr lang="en-US"/>
          </a:p>
          <a:p>
            <a:r>
              <a:rPr lang="en-US"/>
              <a:t>The new Teams released in 2023 is twice as fast while using half the memory.</a:t>
            </a:r>
          </a:p>
          <a:p>
            <a:endParaRPr lang="en-US"/>
          </a:p>
          <a:p>
            <a:r>
              <a:rPr lang="en-US"/>
              <a:t>The new chats and channels experience is simpler, helping users stay on top and catch up on all their communication and collaboration in one place.</a:t>
            </a:r>
          </a:p>
          <a:p>
            <a:endParaRPr lang="en-US"/>
          </a:p>
          <a:p>
            <a:r>
              <a:rPr lang="en-US"/>
              <a:t>And Teams is getting smarter, with Copilot, intelligent recap, facilitator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954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42424"/>
                </a:solidFill>
                <a:effectLst/>
                <a:latin typeface="Segoe UI" panose="020B0502040204020203" pitchFamily="34" charset="0"/>
              </a:rPr>
              <a:t>What we hear from our customers is that there is so much going on </a:t>
            </a:r>
            <a:r>
              <a:rPr lang="en-US" sz="1200" u="sng">
                <a:solidFill>
                  <a:srgbClr val="242424"/>
                </a:solidFill>
                <a:effectLst/>
                <a:latin typeface="Segoe UI" panose="020B0502040204020203" pitchFamily="34" charset="0"/>
              </a:rPr>
              <a:t>that even if they try hard to focus</a:t>
            </a:r>
            <a:r>
              <a:rPr lang="en-US" sz="1200">
                <a:solidFill>
                  <a:srgbClr val="242424"/>
                </a:solidFill>
                <a:effectLst/>
                <a:latin typeface="Segoe UI" panose="020B0502040204020203" pitchFamily="34" charset="0"/>
              </a:rPr>
              <a:t>, they tend to miss out on important things.</a:t>
            </a:r>
          </a:p>
          <a:p>
            <a:pPr algn="l"/>
            <a:br>
              <a:rPr lang="en-US" sz="1200">
                <a:solidFill>
                  <a:srgbClr val="242424"/>
                </a:solidFill>
                <a:effectLst/>
                <a:latin typeface="Segoe UI" panose="020B0502040204020203" pitchFamily="34" charset="0"/>
              </a:rPr>
            </a:br>
            <a:r>
              <a:rPr lang="en-US" sz="1200">
                <a:solidFill>
                  <a:srgbClr val="242424"/>
                </a:solidFill>
                <a:effectLst/>
                <a:latin typeface="Segoe UI" panose="020B0502040204020203" pitchFamily="34" charset="0"/>
              </a:rPr>
              <a:t>They always feel they are playing catch-up.</a:t>
            </a:r>
            <a:endParaRPr lang="en-US">
              <a:solidFill>
                <a:srgbClr val="242424"/>
              </a:solidFill>
              <a:effectLst/>
              <a:latin typeface="Segoe UI" panose="020B0502040204020203" pitchFamily="34" charset="0"/>
            </a:endParaRPr>
          </a:p>
          <a:p>
            <a:pPr algn="l"/>
            <a:endParaRPr lang="en-US" sz="1200">
              <a:solidFill>
                <a:srgbClr val="242424"/>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42424"/>
                </a:solidFill>
                <a:effectLst/>
                <a:latin typeface="Segoe UI" panose="020B0502040204020203" pitchFamily="34" charset="0"/>
              </a:rPr>
              <a:t>Today, we will be looking at how everyone can </a:t>
            </a:r>
            <a:r>
              <a:rPr lang="en-US" u="sng">
                <a:solidFill>
                  <a:srgbClr val="242424"/>
                </a:solidFill>
                <a:effectLst/>
                <a:latin typeface="Segoe UI" panose="020B0502040204020203" pitchFamily="34" charset="0"/>
              </a:rPr>
              <a:t>stay on top of all their conversations </a:t>
            </a:r>
            <a:r>
              <a:rPr lang="en-US">
                <a:solidFill>
                  <a:srgbClr val="242424"/>
                </a:solidFill>
                <a:effectLst/>
                <a:latin typeface="Segoe UI" panose="020B0502040204020203" pitchFamily="34" charset="0"/>
              </a:rPr>
              <a:t>and </a:t>
            </a:r>
            <a:r>
              <a:rPr lang="en-US" b="0" u="sng">
                <a:solidFill>
                  <a:srgbClr val="242424"/>
                </a:solidFill>
                <a:effectLst/>
                <a:latin typeface="Segoe UI" panose="020B0502040204020203" pitchFamily="34" charset="0"/>
              </a:rPr>
              <a:t>collaborate more efficiently </a:t>
            </a:r>
            <a:r>
              <a:rPr lang="en-US">
                <a:solidFill>
                  <a:srgbClr val="242424"/>
                </a:solidFill>
                <a:effectLst/>
                <a:latin typeface="Segoe UI" panose="020B0502040204020203" pitchFamily="34" charset="0"/>
              </a:rPr>
              <a:t>– in Teams.</a:t>
            </a:r>
            <a:endParaRPr lang="en-US" sz="1200">
              <a:solidFill>
                <a:srgbClr val="242424"/>
              </a:solidFill>
              <a:effectLst/>
              <a:latin typeface="Segoe UI" panose="020B0502040204020203" pitchFamily="34" charset="0"/>
            </a:endParaRPr>
          </a:p>
          <a:p>
            <a:pPr algn="l"/>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66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ED65-37FC-CD98-73F6-B920A1828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C517E-406E-04EC-701F-75C90B46E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4DBF7-7B63-1909-675F-474FD9CD67C5}"/>
              </a:ext>
            </a:extLst>
          </p:cNvPr>
          <p:cNvSpPr>
            <a:spLocks noGrp="1"/>
          </p:cNvSpPr>
          <p:nvPr>
            <p:ph type="body" idx="1"/>
          </p:nvPr>
        </p:nvSpPr>
        <p:spPr/>
        <p:txBody>
          <a:bodyPr/>
          <a:lstStyle/>
          <a:p>
            <a:r>
              <a:rPr lang="en-US" b="0">
                <a:ea typeface="Calibri"/>
                <a:cs typeface="Calibri"/>
              </a:rPr>
              <a:t>Here are the key principles in the design of Teams.</a:t>
            </a:r>
          </a:p>
          <a:p>
            <a:endParaRPr lang="en-US" b="0">
              <a:ea typeface="Calibri"/>
              <a:cs typeface="Calibri"/>
            </a:endParaRPr>
          </a:p>
          <a:p>
            <a:r>
              <a:rPr lang="en-US" b="0">
                <a:ea typeface="Calibri"/>
                <a:cs typeface="Calibri"/>
              </a:rPr>
              <a:t>First: We want to offer a simple product, that can be </a:t>
            </a:r>
            <a:r>
              <a:rPr lang="en-US" b="0" u="sng">
                <a:ea typeface="Calibri"/>
                <a:cs typeface="Calibri"/>
              </a:rPr>
              <a:t>even more powerful when users ask</a:t>
            </a:r>
            <a:r>
              <a:rPr lang="en-US" b="0">
                <a:ea typeface="Calibri"/>
                <a:cs typeface="Calibri"/>
              </a:rPr>
              <a:t> for it. We want to let users customize their experience </a:t>
            </a:r>
            <a:r>
              <a:rPr lang="en-US" b="0" u="sng">
                <a:ea typeface="Calibri"/>
                <a:cs typeface="Calibri"/>
              </a:rPr>
              <a:t>to suit </a:t>
            </a:r>
            <a:r>
              <a:rPr lang="en-US" b="0">
                <a:ea typeface="Calibri"/>
                <a:cs typeface="Calibri"/>
              </a:rPr>
              <a:t>the way </a:t>
            </a:r>
            <a:r>
              <a:rPr lang="en-US" b="0" u="sng">
                <a:ea typeface="Calibri"/>
                <a:cs typeface="Calibri"/>
              </a:rPr>
              <a:t>they work</a:t>
            </a:r>
            <a:r>
              <a:rPr lang="en-US" b="0">
                <a:ea typeface="Calibri"/>
                <a:cs typeface="Calibri"/>
              </a:rPr>
              <a:t>. We serve a very large user base across many industries, and “one size” definitely does not fit all.</a:t>
            </a:r>
          </a:p>
          <a:p>
            <a:endParaRPr lang="en-US" b="0">
              <a:ea typeface="Calibri"/>
              <a:cs typeface="Calibri"/>
            </a:endParaRPr>
          </a:p>
          <a:p>
            <a:r>
              <a:rPr lang="en-US" b="0">
                <a:ea typeface="Calibri"/>
                <a:cs typeface="Calibri"/>
              </a:rPr>
              <a:t>Second: We want to promote better collaboration </a:t>
            </a:r>
            <a:r>
              <a:rPr lang="en-US" b="0" u="sng">
                <a:ea typeface="Calibri"/>
                <a:cs typeface="Calibri"/>
              </a:rPr>
              <a:t>in fewer places</a:t>
            </a:r>
            <a:r>
              <a:rPr lang="en-US" b="0">
                <a:ea typeface="Calibri"/>
                <a:cs typeface="Calibri"/>
              </a:rPr>
              <a:t>. This will help users to </a:t>
            </a:r>
            <a:r>
              <a:rPr lang="en-US" b="0" u="sng">
                <a:ea typeface="Calibri"/>
                <a:cs typeface="Calibri"/>
              </a:rPr>
              <a:t>catch up </a:t>
            </a:r>
            <a:r>
              <a:rPr lang="en-US" b="0">
                <a:ea typeface="Calibri"/>
                <a:cs typeface="Calibri"/>
              </a:rPr>
              <a:t>and to </a:t>
            </a:r>
            <a:r>
              <a:rPr lang="en-US" b="0" u="sng">
                <a:ea typeface="Calibri"/>
                <a:cs typeface="Calibri"/>
              </a:rPr>
              <a:t>better stay on top</a:t>
            </a:r>
            <a:r>
              <a:rPr lang="en-US" b="0">
                <a:ea typeface="Calibri"/>
                <a:cs typeface="Calibri"/>
              </a:rPr>
              <a:t> of their discussions. It will reduce the fragmentation that often happens today. </a:t>
            </a:r>
          </a:p>
          <a:p>
            <a:endParaRPr lang="en-US" b="0">
              <a:ea typeface="Calibri"/>
              <a:cs typeface="Calibri"/>
            </a:endParaRPr>
          </a:p>
          <a:p>
            <a:r>
              <a:rPr lang="en-US" b="0">
                <a:ea typeface="Calibri"/>
                <a:cs typeface="Calibri"/>
              </a:rPr>
              <a:t>Third: We want users to be productive by staying </a:t>
            </a:r>
            <a:r>
              <a:rPr lang="en-US" b="0" u="sng">
                <a:ea typeface="Calibri"/>
                <a:cs typeface="Calibri"/>
              </a:rPr>
              <a:t>in the flow of work</a:t>
            </a:r>
            <a:r>
              <a:rPr lang="en-US" b="0">
                <a:ea typeface="Calibri"/>
                <a:cs typeface="Calibri"/>
              </a:rPr>
              <a:t>, reducing context-switching, and </a:t>
            </a:r>
            <a:r>
              <a:rPr lang="en-US" b="0" u="sng">
                <a:ea typeface="Calibri"/>
                <a:cs typeface="Calibri"/>
              </a:rPr>
              <a:t>have Teams adapt</a:t>
            </a:r>
            <a:r>
              <a:rPr lang="en-US" b="0">
                <a:ea typeface="Calibri"/>
                <a:cs typeface="Calibri"/>
              </a:rPr>
              <a:t> to the way our users work.</a:t>
            </a: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8ED44E30-A5A2-2E11-DE54-8AFBE25904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9763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To meet these goals, we need to make channels the preferred destination for collaboration.</a:t>
            </a:r>
          </a:p>
          <a:p>
            <a:pPr marL="0" indent="0">
              <a:buFont typeface="Calibri"/>
              <a:buNone/>
            </a:pPr>
            <a:endParaRPr lang="en-US"/>
          </a:p>
          <a:p>
            <a:pPr marL="0" indent="0">
              <a:buFont typeface="Calibri"/>
              <a:buNone/>
            </a:pPr>
            <a:r>
              <a:rPr lang="en-US"/>
              <a:t>Chats are great for quick, lightweight back and forth with smaller groups of people.</a:t>
            </a:r>
          </a:p>
          <a:p>
            <a:pPr marL="0" indent="0">
              <a:buFont typeface="Calibri"/>
              <a:buNone/>
            </a:pPr>
            <a:endParaRPr lang="en-US"/>
          </a:p>
          <a:p>
            <a:pPr marL="0" indent="0">
              <a:buFont typeface="Calibri"/>
              <a:buNone/>
            </a:pPr>
            <a:r>
              <a:rPr lang="en-US"/>
              <a:t>Channels are meant for durable collaboration.</a:t>
            </a:r>
          </a:p>
          <a:p>
            <a:pPr marL="0" indent="0">
              <a:buFont typeface="Calibri"/>
              <a:buNone/>
            </a:pPr>
            <a:endParaRPr lang="en-US"/>
          </a:p>
          <a:p>
            <a:pPr marL="0" indent="0">
              <a:buFont typeface="Calibri"/>
              <a:buNone/>
            </a:pPr>
            <a:r>
              <a:rPr lang="en-US"/>
              <a:t>Many organizations such as yours set short retention policies on chats, 60 or 90 days. If critical business decisions are made in chats, this information is lost, deleted when that period ends. Files uploaded to chats could get deleted if user leaves the organization and their OneDrive folder is deleted.</a:t>
            </a:r>
          </a:p>
          <a:p>
            <a:pPr marL="0" indent="0">
              <a:buFont typeface="Calibri"/>
              <a:buNone/>
            </a:pPr>
            <a:endParaRPr lang="en-US"/>
          </a:p>
          <a:p>
            <a:pPr marL="0" indent="0">
              <a:buFont typeface="Calibri"/>
              <a:buNone/>
            </a:pPr>
            <a:r>
              <a:rPr lang="en-US"/>
              <a:t>Channels provide the shared collaboration workspaces that all workgroups can thrive in. But we have work to do to make it so.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956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chat and channels experience is now available to everyone in the commercial cloud – we completed rollout last month, and it’s helping millions stay on top of what’s important and collaborate more efficiently than ever.</a:t>
            </a:r>
          </a:p>
          <a:p>
            <a:endParaRPr lang="en-US"/>
          </a:p>
          <a:p>
            <a:r>
              <a:rPr lang="en-US"/>
              <a:t>Here’s a quick video.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389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Stay on top of all your conversations and collaboration – let me demo the new experience and share my top tips for making the most of the new, transformative capabilities. </a:t>
            </a:r>
          </a:p>
          <a:p>
            <a:pPr marL="0" indent="0">
              <a:buFont typeface="Calibri"/>
              <a:buNone/>
            </a:pPr>
            <a:endParaRPr lang="en-US"/>
          </a:p>
          <a:p>
            <a:pPr marL="0" indent="0">
              <a:buFont typeface="Calibri"/>
              <a:buNone/>
            </a:pPr>
            <a:r>
              <a:rPr lang="en-US"/>
              <a:t>===</a:t>
            </a:r>
          </a:p>
          <a:p>
            <a:pPr marL="0" indent="0">
              <a:buFont typeface="Calibri"/>
              <a:buNone/>
            </a:pPr>
            <a:r>
              <a:rPr lang="en-US"/>
              <a:t>Let me break down what you saw.</a:t>
            </a:r>
          </a:p>
          <a:p>
            <a:pPr marL="0" indent="0">
              <a:buFont typeface="Calibri"/>
              <a:buNone/>
            </a:pPr>
            <a:endParaRPr lang="en-US"/>
          </a:p>
          <a:p>
            <a:pPr marL="0" indent="0">
              <a:buFont typeface="Calibri"/>
              <a:buNone/>
            </a:pPr>
            <a:r>
              <a:rPr lang="en-US"/>
              <a:t>Your chats and channels are one together, making it so much easier to stay on top of all your conversations in one place.</a:t>
            </a:r>
          </a:p>
          <a:p>
            <a:pPr marL="0" indent="0">
              <a:buFont typeface="Calibri"/>
              <a:buNone/>
            </a:pPr>
            <a:endParaRPr lang="en-US"/>
          </a:p>
          <a:p>
            <a:pPr marL="0" indent="0">
              <a:buFont typeface="Calibri"/>
              <a:buNone/>
            </a:pPr>
            <a:r>
              <a:rPr lang="en-US"/>
              <a:t>Filtering, search, new message – all these experiences now include chats or channels, so you don’t need to remember whether the conversation you are looking for is in a chat or a channel.</a:t>
            </a:r>
          </a:p>
          <a:p>
            <a:pPr marL="0" indent="0">
              <a:buFont typeface="Calibri"/>
              <a:buNone/>
            </a:pPr>
            <a:endParaRPr lang="en-US"/>
          </a:p>
          <a:p>
            <a:pPr marL="0" indent="0">
              <a:buFont typeface="Calibri"/>
              <a:buNone/>
            </a:pPr>
            <a:r>
              <a:rPr lang="en-US"/>
              <a:t>You can now organize all of your chats and channels into sections – use the default favorite section which brings together all your existing pinned chats and channels or create your own.</a:t>
            </a:r>
          </a:p>
          <a:p>
            <a:pPr marL="0" indent="0">
              <a:buFont typeface="Calibri"/>
              <a:buNone/>
            </a:pPr>
            <a:endParaRPr lang="en-US"/>
          </a:p>
          <a:p>
            <a:pPr marL="0" indent="0">
              <a:buFont typeface="Calibri"/>
              <a:buNone/>
            </a:pPr>
            <a:r>
              <a:rPr lang="en-US"/>
              <a:t>And what we are showing you here today is not just videos or concept mocks, this is the new Teams experience that millions of customers in public preview are using today.</a:t>
            </a:r>
          </a:p>
          <a:p>
            <a:pPr marL="0" indent="0">
              <a:buFont typeface="Calibri"/>
              <a:buNone/>
            </a:pPr>
            <a:endParaRPr lang="en-US"/>
          </a:p>
          <a:p>
            <a:pPr marL="0" indent="0">
              <a:buFont typeface="Calibri"/>
              <a:buNone/>
            </a:pPr>
            <a:r>
              <a:rPr lang="en-US"/>
              <a:t>Let me turn it over to Upasana who is going to demo these capabilities live.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9834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47145-C515-AA04-E99C-F0ECBCF2B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893D3-C832-207B-F825-F52FFC4C8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D3C4A8-BAC7-F120-2B21-CD15DE874853}"/>
              </a:ext>
            </a:extLst>
          </p:cNvPr>
          <p:cNvSpPr>
            <a:spLocks noGrp="1"/>
          </p:cNvSpPr>
          <p:nvPr>
            <p:ph type="body" idx="1"/>
          </p:nvPr>
        </p:nvSpPr>
        <p:spPr/>
        <p:txBody>
          <a:bodyPr/>
          <a:lstStyle/>
          <a:p>
            <a:r>
              <a:rPr lang="en-US"/>
              <a:t>The New chat and channels experience is now available to everyone in the commercial cloud – we completed rollout last month, and it’s helping millions stay on top of what’s important and collaborate more efficiently than ever.</a:t>
            </a:r>
          </a:p>
          <a:p>
            <a:endParaRPr lang="en-US"/>
          </a:p>
          <a:p>
            <a:r>
              <a:rPr lang="en-US"/>
              <a:t>Here’s a quick video.</a:t>
            </a:r>
          </a:p>
        </p:txBody>
      </p:sp>
      <p:sp>
        <p:nvSpPr>
          <p:cNvPr id="4" name="Slide Number Placeholder 3">
            <a:extLst>
              <a:ext uri="{FF2B5EF4-FFF2-40B4-BE49-F238E27FC236}">
                <a16:creationId xmlns:a16="http://schemas.microsoft.com/office/drawing/2014/main" id="{B4AF3095-DC19-EF21-060E-1103C0D583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5610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20.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20.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3228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1988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776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2951112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02697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1672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33022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0089784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144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977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7339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16980"/>
      </p:ext>
    </p:extLst>
  </p:cSld>
  <p:clrMapOvr>
    <a:masterClrMapping/>
  </p:clrMapOvr>
  <p:transition>
    <p:fade/>
  </p:transition>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2392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85192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9805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4336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61642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986961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597130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1705966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5022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25219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4133958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68399281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91866288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4374983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262964876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04038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5784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99085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0096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1952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9370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823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4227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862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53206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362777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8425904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5380045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2630509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4819462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4341837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7649033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20922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07541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96404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042448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339289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8091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38714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634821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40949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95689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49270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38999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68772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23344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01383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1104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16188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30876395"/>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7117549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290473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394510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891399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326457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70281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83936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1054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6837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8725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70361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5634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0547919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3.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16" Type="http://schemas.openxmlformats.org/officeDocument/2006/relationships/slideLayout" Target="../slideLayouts/slideLayout33.xml"/><Relationship Id="rId11" Type="http://schemas.openxmlformats.org/officeDocument/2006/relationships/slideLayout" Target="../slideLayouts/slideLayout28.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82" Type="http://schemas.openxmlformats.org/officeDocument/2006/relationships/image" Target="../media/image1.png"/><Relationship Id="rId19" Type="http://schemas.openxmlformats.org/officeDocument/2006/relationships/slideLayout" Target="../slideLayouts/slideLayout3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83" Type="http://schemas.openxmlformats.org/officeDocument/2006/relationships/image" Target="../media/image2.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4" Type="http://schemas.openxmlformats.org/officeDocument/2006/relationships/slideLayout" Target="../slideLayouts/slideLayout41.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66"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image" Target="../media/image1.png"/><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heme" Target="../theme/theme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55" Type="http://schemas.openxmlformats.org/officeDocument/2006/relationships/slideLayout" Target="../slideLayouts/slideLayout171.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3" Type="http://schemas.openxmlformats.org/officeDocument/2006/relationships/slideLayout" Target="../slideLayouts/slideLayout169.xml"/><Relationship Id="rId58" Type="http://schemas.openxmlformats.org/officeDocument/2006/relationships/image" Target="../media/image55.emf"/><Relationship Id="rId5" Type="http://schemas.openxmlformats.org/officeDocument/2006/relationships/slideLayout" Target="../slideLayouts/slideLayout121.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56" Type="http://schemas.openxmlformats.org/officeDocument/2006/relationships/slideLayout" Target="../slideLayouts/slideLayout172.xml"/><Relationship Id="rId8" Type="http://schemas.openxmlformats.org/officeDocument/2006/relationships/slideLayout" Target="../slideLayouts/slideLayout124.xml"/><Relationship Id="rId51" Type="http://schemas.openxmlformats.org/officeDocument/2006/relationships/slideLayout" Target="../slideLayouts/slideLayout167.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20" Type="http://schemas.openxmlformats.org/officeDocument/2006/relationships/slideLayout" Target="../slideLayouts/slideLayout136.xml"/><Relationship Id="rId41" Type="http://schemas.openxmlformats.org/officeDocument/2006/relationships/slideLayout" Target="../slideLayouts/slideLayout157.xml"/><Relationship Id="rId54" Type="http://schemas.openxmlformats.org/officeDocument/2006/relationships/slideLayout" Target="../slideLayouts/slideLayout17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 Id="rId57" Type="http://schemas.openxmlformats.org/officeDocument/2006/relationships/theme" Target="../theme/theme4.xml"/><Relationship Id="rId10" Type="http://schemas.openxmlformats.org/officeDocument/2006/relationships/slideLayout" Target="../slideLayouts/slideLayout126.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675" r:id="rId17"/>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60016938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833" r:id="rId19"/>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8"/>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45363965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3" r:id="rId47"/>
    <p:sldLayoutId id="2147483824" r:id="rId48"/>
    <p:sldLayoutId id="2147483825" r:id="rId49"/>
    <p:sldLayoutId id="2147483826" r:id="rId50"/>
    <p:sldLayoutId id="2147483827" r:id="rId51"/>
    <p:sldLayoutId id="2147483828" r:id="rId52"/>
    <p:sldLayoutId id="2147483829" r:id="rId53"/>
    <p:sldLayoutId id="2147483830" r:id="rId54"/>
    <p:sldLayoutId id="2147483831" r:id="rId55"/>
    <p:sldLayoutId id="2147483832" r:id="rId5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01.xm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5.xml"/></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7.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0.png"/><Relationship Id="rId1" Type="http://schemas.openxmlformats.org/officeDocument/2006/relationships/slideLayout" Target="../slideLayouts/slideLayout147.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145.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1.png"/><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3" Type="http://schemas.openxmlformats.org/officeDocument/2006/relationships/hyperlink" Target="https://aka.ms/Teams/NewCCAnnouncement" TargetMode="External"/><Relationship Id="rId2" Type="http://schemas.openxmlformats.org/officeDocument/2006/relationships/notesSlide" Target="../notesSlides/notesSlide11.xml"/><Relationship Id="rId1" Type="http://schemas.openxmlformats.org/officeDocument/2006/relationships/slideLayout" Target="../slideLayouts/slideLayout116.xml"/><Relationship Id="rId5" Type="http://schemas.openxmlformats.org/officeDocument/2006/relationships/image" Target="../media/image92.jpg"/><Relationship Id="rId4" Type="http://schemas.openxmlformats.org/officeDocument/2006/relationships/hyperlink" Target="https://aka.ms/Teams/NewChatChannel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 Id="rId5" Type="http://schemas.openxmlformats.org/officeDocument/2006/relationships/image" Target="../media/image70.svg"/><Relationship Id="rId4" Type="http://schemas.openxmlformats.org/officeDocument/2006/relationships/image" Target="../media/image69.png"/></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174294"/>
            <a:ext cx="9644360" cy="2243691"/>
          </a:xfrm>
        </p:spPr>
        <p:txBody>
          <a:bodyPr/>
          <a:lstStyle/>
          <a:p>
            <a:r>
              <a:rPr lang="en-US" dirty="0"/>
              <a:t>Maximize your collaboration in chats and channels in Microsoft Teams – LT23</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707886"/>
          </a:xfrm>
        </p:spPr>
        <p:txBody>
          <a:bodyPr/>
          <a:lstStyle/>
          <a:p>
            <a:pPr>
              <a:spcBef>
                <a:spcPts val="600"/>
              </a:spcBef>
              <a:spcAft>
                <a:spcPts val="600"/>
              </a:spcAft>
            </a:pPr>
            <a:r>
              <a:rPr lang="en-US" dirty="0"/>
              <a:t>Roshin Lal </a:t>
            </a:r>
            <a:r>
              <a:rPr lang="en-US" dirty="0" err="1"/>
              <a:t>Ramesan</a:t>
            </a:r>
            <a:r>
              <a:rPr lang="en-US" dirty="0"/>
              <a:t>, Principal Group Product Manager</a:t>
            </a:r>
          </a:p>
          <a:p>
            <a:pPr>
              <a:spcBef>
                <a:spcPts val="600"/>
              </a:spcBef>
              <a:spcAft>
                <a:spcPts val="600"/>
              </a:spcAft>
            </a:pPr>
            <a:r>
              <a:rPr lang="en-US" dirty="0"/>
              <a:t>Derek Snook, Principal PM Manager</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115C3E-A19D-5F60-A4E9-10B0FA8F19D7}"/>
              </a:ext>
            </a:extLst>
          </p:cNvPr>
          <p:cNvSpPr>
            <a:spLocks noGrp="1"/>
          </p:cNvSpPr>
          <p:nvPr>
            <p:ph type="title"/>
          </p:nvPr>
        </p:nvSpPr>
        <p:spPr/>
        <p:txBody>
          <a:bodyPr/>
          <a:lstStyle/>
          <a:p>
            <a:r>
              <a:rPr lang="en-US"/>
              <a:t>New chat and channels experience</a:t>
            </a:r>
          </a:p>
        </p:txBody>
      </p:sp>
      <p:pic>
        <p:nvPicPr>
          <p:cNvPr id="2" name="Picture 1" descr="Teams for Windows showing the new chat and channels experience, with a favorites section, a chats section, and a teams and channels section.">
            <a:extLst>
              <a:ext uri="{FF2B5EF4-FFF2-40B4-BE49-F238E27FC236}">
                <a16:creationId xmlns:a16="http://schemas.microsoft.com/office/drawing/2014/main" id="{ED4FEF55-6B64-7406-73DB-2FD821139D57}"/>
              </a:ext>
            </a:extLst>
          </p:cNvPr>
          <p:cNvPicPr>
            <a:picLocks noChangeAspect="1"/>
          </p:cNvPicPr>
          <p:nvPr/>
        </p:nvPicPr>
        <p:blipFill>
          <a:blip r:embed="rId3"/>
          <a:srcRect r="827"/>
          <a:stretch>
            <a:fillRect/>
          </a:stretch>
        </p:blipFill>
        <p:spPr>
          <a:xfrm>
            <a:off x="1682599" y="1639612"/>
            <a:ext cx="7780868" cy="4487919"/>
          </a:xfrm>
          <a:prstGeom prst="rect">
            <a:avLst/>
          </a:prstGeom>
        </p:spPr>
      </p:pic>
      <p:pic>
        <p:nvPicPr>
          <p:cNvPr id="3" name="Picture 2" descr="Teams for iPhone showing the new chat and channels experience, with a favorites section and a chats section.">
            <a:extLst>
              <a:ext uri="{FF2B5EF4-FFF2-40B4-BE49-F238E27FC236}">
                <a16:creationId xmlns:a16="http://schemas.microsoft.com/office/drawing/2014/main" id="{45FD6153-6E0F-1BB1-E42A-6B69CBE6C6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1449" y="2428097"/>
            <a:ext cx="1884035" cy="39018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608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D8A66-8DEB-8C4F-0FEB-C1F244367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105CC8-D54F-72C1-E3C1-61DC831F1F9A}"/>
              </a:ext>
            </a:extLst>
          </p:cNvPr>
          <p:cNvSpPr>
            <a:spLocks noGrp="1"/>
          </p:cNvSpPr>
          <p:nvPr>
            <p:ph type="title"/>
          </p:nvPr>
        </p:nvSpPr>
        <p:spPr>
          <a:xfrm>
            <a:off x="659219" y="2892964"/>
            <a:ext cx="11025680" cy="1072072"/>
          </a:xfrm>
        </p:spPr>
        <p:txBody>
          <a:bodyPr/>
          <a:lstStyle/>
          <a:p>
            <a:r>
              <a:rPr lang="en-US"/>
              <a:t>Demo</a:t>
            </a:r>
          </a:p>
        </p:txBody>
      </p:sp>
    </p:spTree>
    <p:extLst>
      <p:ext uri="{BB962C8B-B14F-4D97-AF65-F5344CB8AC3E}">
        <p14:creationId xmlns:p14="http://schemas.microsoft.com/office/powerpoint/2010/main" val="11365644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C2A75C-BB90-FB85-C044-3C8C0D99DB6A}"/>
            </a:ext>
          </a:extLst>
        </p:cNvPr>
        <p:cNvGrpSpPr/>
        <p:nvPr/>
      </p:nvGrpSpPr>
      <p:grpSpPr>
        <a:xfrm>
          <a:off x="0" y="0"/>
          <a:ext cx="0" cy="0"/>
          <a:chOff x="0" y="0"/>
          <a:chExt cx="0" cy="0"/>
        </a:xfrm>
      </p:grpSpPr>
      <p:pic>
        <p:nvPicPr>
          <p:cNvPr id="2" name="Picture 1" descr="Teams for Windows showing the new chat and channels experience, with a favorites section, a chats section, and a teams and channels section.">
            <a:extLst>
              <a:ext uri="{FF2B5EF4-FFF2-40B4-BE49-F238E27FC236}">
                <a16:creationId xmlns:a16="http://schemas.microsoft.com/office/drawing/2014/main" id="{2299B74C-F0C7-240E-A053-601F5BC57FD3}"/>
              </a:ext>
            </a:extLst>
          </p:cNvPr>
          <p:cNvPicPr>
            <a:picLocks noChangeAspect="1"/>
          </p:cNvPicPr>
          <p:nvPr/>
        </p:nvPicPr>
        <p:blipFill>
          <a:blip r:embed="rId2"/>
          <a:srcRect r="42713"/>
          <a:stretch/>
        </p:blipFill>
        <p:spPr>
          <a:xfrm>
            <a:off x="5417277" y="138465"/>
            <a:ext cx="6774723" cy="6764589"/>
          </a:xfrm>
          <a:prstGeom prst="rect">
            <a:avLst/>
          </a:prstGeom>
        </p:spPr>
      </p:pic>
      <p:grpSp>
        <p:nvGrpSpPr>
          <p:cNvPr id="16" name="Group 15">
            <a:extLst>
              <a:ext uri="{FF2B5EF4-FFF2-40B4-BE49-F238E27FC236}">
                <a16:creationId xmlns:a16="http://schemas.microsoft.com/office/drawing/2014/main" id="{E9C193BB-32BE-0CE7-FCBE-343C711D3E48}"/>
              </a:ext>
              <a:ext uri="{C183D7F6-B498-43B3-948B-1728B52AA6E4}">
                <adec:decorative xmlns:adec="http://schemas.microsoft.com/office/drawing/2017/decorative" val="1"/>
              </a:ext>
            </a:extLst>
          </p:cNvPr>
          <p:cNvGrpSpPr/>
          <p:nvPr/>
        </p:nvGrpSpPr>
        <p:grpSpPr>
          <a:xfrm>
            <a:off x="4571994" y="1187669"/>
            <a:ext cx="1093082" cy="1249891"/>
            <a:chOff x="4335428" y="1428700"/>
            <a:chExt cx="2286000" cy="1273596"/>
          </a:xfrm>
        </p:grpSpPr>
        <p:cxnSp>
          <p:nvCxnSpPr>
            <p:cNvPr id="17" name="Straight Connector 16">
              <a:extLst>
                <a:ext uri="{FF2B5EF4-FFF2-40B4-BE49-F238E27FC236}">
                  <a16:creationId xmlns:a16="http://schemas.microsoft.com/office/drawing/2014/main" id="{D2FE9596-3987-D373-620F-84B63C16AC1C}"/>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Connector: Elbow 503">
              <a:extLst>
                <a:ext uri="{FF2B5EF4-FFF2-40B4-BE49-F238E27FC236}">
                  <a16:creationId xmlns:a16="http://schemas.microsoft.com/office/drawing/2014/main" id="{6803BE9F-7670-A177-18F8-2BD17E6FC462}"/>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1296"/>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752099B2-246D-8503-2878-BA85C626D6AD}"/>
              </a:ext>
            </a:extLst>
          </p:cNvPr>
          <p:cNvSpPr txBox="1"/>
          <p:nvPr/>
        </p:nvSpPr>
        <p:spPr>
          <a:xfrm>
            <a:off x="586738" y="1681228"/>
            <a:ext cx="3820455" cy="58477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S Mincho" panose="02020609040205080304" pitchFamily="49" charset="-128"/>
                <a:cs typeface="Arial" panose="020B0604020202020204" pitchFamily="34" charset="0"/>
              </a:rPr>
              <a:t>The new experience brings chat, teams, and channels into one place under Chat.</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8A457654-F39F-2ED6-74E9-34C0B09AD914}"/>
              </a:ext>
            </a:extLst>
          </p:cNvPr>
          <p:cNvSpPr txBox="1">
            <a:spLocks noGrp="1"/>
          </p:cNvSpPr>
          <p:nvPr>
            <p:ph type="title" idx="4294967295"/>
          </p:nvPr>
        </p:nvSpPr>
        <p:spPr>
          <a:xfrm>
            <a:off x="586738" y="590348"/>
            <a:ext cx="4282974"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chemeClr val="tx2"/>
                </a:solidFill>
                <a:effectLst/>
                <a:uLnTx/>
                <a:uFillTx/>
                <a:latin typeface="+mj-lt"/>
                <a:ea typeface="+mn-ea"/>
                <a:cs typeface="Segoe UI Semilight" panose="020B0402040204020203" pitchFamily="34" charset="0"/>
              </a:rPr>
              <a:t>Stay on top of chats and channels, all in one place</a:t>
            </a:r>
          </a:p>
        </p:txBody>
      </p:sp>
    </p:spTree>
    <p:extLst>
      <p:ext uri="{BB962C8B-B14F-4D97-AF65-F5344CB8AC3E}">
        <p14:creationId xmlns:p14="http://schemas.microsoft.com/office/powerpoint/2010/main" val="37045334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77ED82-EA03-4F4A-6BF1-12E196BEB21E}"/>
            </a:ext>
          </a:extLst>
        </p:cNvPr>
        <p:cNvGrpSpPr/>
        <p:nvPr/>
      </p:nvGrpSpPr>
      <p:grpSpPr>
        <a:xfrm>
          <a:off x="0" y="0"/>
          <a:ext cx="0" cy="0"/>
          <a:chOff x="0" y="0"/>
          <a:chExt cx="0" cy="0"/>
        </a:xfrm>
      </p:grpSpPr>
      <p:pic>
        <p:nvPicPr>
          <p:cNvPr id="22" name="Picture 21" descr="Teams for Windows showing the new chat and channels experience, with a favorites section, a chats section, and a teams and channels section.">
            <a:extLst>
              <a:ext uri="{FF2B5EF4-FFF2-40B4-BE49-F238E27FC236}">
                <a16:creationId xmlns:a16="http://schemas.microsoft.com/office/drawing/2014/main" id="{6D8E9047-5358-A12F-CCFD-654470398D73}"/>
              </a:ext>
            </a:extLst>
          </p:cNvPr>
          <p:cNvPicPr>
            <a:picLocks noChangeAspect="1"/>
          </p:cNvPicPr>
          <p:nvPr/>
        </p:nvPicPr>
        <p:blipFill>
          <a:blip r:embed="rId2"/>
          <a:srcRect r="42713"/>
          <a:stretch/>
        </p:blipFill>
        <p:spPr>
          <a:xfrm>
            <a:off x="5417277" y="138465"/>
            <a:ext cx="6774723" cy="6764589"/>
          </a:xfrm>
          <a:prstGeom prst="rect">
            <a:avLst/>
          </a:prstGeom>
        </p:spPr>
      </p:pic>
      <p:grpSp>
        <p:nvGrpSpPr>
          <p:cNvPr id="32" name="Group 31">
            <a:extLst>
              <a:ext uri="{FF2B5EF4-FFF2-40B4-BE49-F238E27FC236}">
                <a16:creationId xmlns:a16="http://schemas.microsoft.com/office/drawing/2014/main" id="{B1589A37-FB4D-B405-5C33-0748DF335362}"/>
              </a:ext>
              <a:ext uri="{C183D7F6-B498-43B3-948B-1728B52AA6E4}">
                <adec:decorative xmlns:adec="http://schemas.microsoft.com/office/drawing/2017/decorative" val="1"/>
              </a:ext>
            </a:extLst>
          </p:cNvPr>
          <p:cNvGrpSpPr/>
          <p:nvPr/>
        </p:nvGrpSpPr>
        <p:grpSpPr>
          <a:xfrm flipV="1">
            <a:off x="4869712" y="1789258"/>
            <a:ext cx="1352411" cy="695057"/>
            <a:chOff x="4335428" y="1428700"/>
            <a:chExt cx="2286000" cy="1273596"/>
          </a:xfrm>
        </p:grpSpPr>
        <p:cxnSp>
          <p:nvCxnSpPr>
            <p:cNvPr id="33" name="Straight Connector 32">
              <a:extLst>
                <a:ext uri="{FF2B5EF4-FFF2-40B4-BE49-F238E27FC236}">
                  <a16:creationId xmlns:a16="http://schemas.microsoft.com/office/drawing/2014/main" id="{00382132-70BC-CF4B-C75C-1CD9E59759BB}"/>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Connector: Elbow 503">
              <a:extLst>
                <a:ext uri="{FF2B5EF4-FFF2-40B4-BE49-F238E27FC236}">
                  <a16:creationId xmlns:a16="http://schemas.microsoft.com/office/drawing/2014/main" id="{2128BD94-E730-252E-32A6-D3F611A40779}"/>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1296"/>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7DF87A6-C73E-943E-91D4-42326CBB328F}"/>
              </a:ext>
              <a:ext uri="{C183D7F6-B498-43B3-948B-1728B52AA6E4}">
                <adec:decorative xmlns:adec="http://schemas.microsoft.com/office/drawing/2017/decorative" val="1"/>
              </a:ext>
            </a:extLst>
          </p:cNvPr>
          <p:cNvGrpSpPr/>
          <p:nvPr/>
        </p:nvGrpSpPr>
        <p:grpSpPr>
          <a:xfrm flipV="1">
            <a:off x="4850908" y="3029170"/>
            <a:ext cx="1371215" cy="502606"/>
            <a:chOff x="4316624" y="1428700"/>
            <a:chExt cx="2304804" cy="1301122"/>
          </a:xfrm>
        </p:grpSpPr>
        <p:cxnSp>
          <p:nvCxnSpPr>
            <p:cNvPr id="36" name="Straight Connector 35">
              <a:extLst>
                <a:ext uri="{FF2B5EF4-FFF2-40B4-BE49-F238E27FC236}">
                  <a16:creationId xmlns:a16="http://schemas.microsoft.com/office/drawing/2014/main" id="{F63F3220-6353-F6C8-541E-913586F03704}"/>
                </a:ext>
                <a:ext uri="{C183D7F6-B498-43B3-948B-1728B52AA6E4}">
                  <adec:decorative xmlns:adec="http://schemas.microsoft.com/office/drawing/2017/decorative" val="1"/>
                </a:ext>
              </a:extLst>
            </p:cNvPr>
            <p:cNvCxnSpPr>
              <a:cxnSpLocks/>
            </p:cNvCxnSpPr>
            <p:nvPr/>
          </p:nvCxnSpPr>
          <p:spPr>
            <a:xfrm>
              <a:off x="4316624" y="2181183"/>
              <a:ext cx="0" cy="548639"/>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Connector: Elbow 503">
              <a:extLst>
                <a:ext uri="{FF2B5EF4-FFF2-40B4-BE49-F238E27FC236}">
                  <a16:creationId xmlns:a16="http://schemas.microsoft.com/office/drawing/2014/main" id="{880212C9-77E5-B116-703E-1B0E3C0D961F}"/>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1296"/>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E21E1753-A333-3B30-D418-67E7BE10E6C5}"/>
              </a:ext>
              <a:ext uri="{C183D7F6-B498-43B3-948B-1728B52AA6E4}">
                <adec:decorative xmlns:adec="http://schemas.microsoft.com/office/drawing/2017/decorative" val="1"/>
              </a:ext>
            </a:extLst>
          </p:cNvPr>
          <p:cNvGrpSpPr/>
          <p:nvPr/>
        </p:nvGrpSpPr>
        <p:grpSpPr>
          <a:xfrm flipV="1">
            <a:off x="4869712" y="4491098"/>
            <a:ext cx="1352412" cy="1112642"/>
            <a:chOff x="4335428" y="1428700"/>
            <a:chExt cx="2286000" cy="1273596"/>
          </a:xfrm>
        </p:grpSpPr>
        <p:cxnSp>
          <p:nvCxnSpPr>
            <p:cNvPr id="39" name="Straight Connector 38">
              <a:extLst>
                <a:ext uri="{FF2B5EF4-FFF2-40B4-BE49-F238E27FC236}">
                  <a16:creationId xmlns:a16="http://schemas.microsoft.com/office/drawing/2014/main" id="{62A717C2-45A5-3223-D528-046E42A9B218}"/>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Connector: Elbow 503">
              <a:extLst>
                <a:ext uri="{FF2B5EF4-FFF2-40B4-BE49-F238E27FC236}">
                  <a16:creationId xmlns:a16="http://schemas.microsoft.com/office/drawing/2014/main" id="{0ECDDAD6-7AC6-B9D5-7849-64A3C788002E}"/>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1296"/>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52F453FE-D187-E771-3C71-C222B84CCD22}"/>
              </a:ext>
            </a:extLst>
          </p:cNvPr>
          <p:cNvSpPr>
            <a:spLocks noGrp="1"/>
          </p:cNvSpPr>
          <p:nvPr>
            <p:ph type="title"/>
          </p:nvPr>
        </p:nvSpPr>
        <p:spPr>
          <a:xfrm>
            <a:off x="586738" y="1585098"/>
            <a:ext cx="3985256" cy="3402213"/>
          </a:xfrm>
        </p:spPr>
        <p:txBody>
          <a:bodyPr anchor="t"/>
          <a:lstStyle/>
          <a:p>
            <a:pPr>
              <a:lnSpc>
                <a:spcPct val="116000"/>
              </a:lnSpc>
              <a:spcAft>
                <a:spcPts val="800"/>
              </a:spcAft>
            </a:pPr>
            <a:r>
              <a:rPr lang="en-US" sz="1600">
                <a:effectLst/>
                <a:latin typeface="+mn-lt"/>
                <a:ea typeface="MS Mincho" panose="02020609040205080304" pitchFamily="49" charset="-128"/>
                <a:cs typeface="Arial" panose="020B0604020202020204" pitchFamily="34" charset="0"/>
              </a:rPr>
              <a:t>The new </a:t>
            </a:r>
            <a:r>
              <a:rPr lang="en-US" sz="1600">
                <a:effectLst/>
                <a:ea typeface="MS Mincho" panose="02020609040205080304" pitchFamily="49" charset="-128"/>
                <a:cs typeface="Arial" panose="020B0604020202020204" pitchFamily="34" charset="0"/>
              </a:rPr>
              <a:t>Favorites</a:t>
            </a:r>
            <a:r>
              <a:rPr lang="en-US" sz="1600">
                <a:effectLst/>
                <a:latin typeface="+mn-lt"/>
                <a:ea typeface="MS Mincho" panose="02020609040205080304" pitchFamily="49" charset="-128"/>
                <a:cs typeface="Arial" panose="020B0604020202020204" pitchFamily="34" charset="0"/>
              </a:rPr>
              <a:t> section brings a user’s previously pinned chats and channels together.</a:t>
            </a:r>
            <a:br>
              <a:rPr lang="en-US" sz="1600">
                <a:effectLst/>
                <a:latin typeface="+mn-lt"/>
                <a:ea typeface="MS Mincho" panose="02020609040205080304" pitchFamily="49" charset="-128"/>
                <a:cs typeface="Arial" panose="020B0604020202020204" pitchFamily="34" charset="0"/>
              </a:rPr>
            </a:br>
            <a:br>
              <a:rPr lang="en-US" sz="1600">
                <a:effectLst/>
                <a:latin typeface="+mn-lt"/>
                <a:ea typeface="MS Mincho" panose="02020609040205080304" pitchFamily="49" charset="-128"/>
                <a:cs typeface="Arial" panose="020B0604020202020204" pitchFamily="34" charset="0"/>
              </a:rPr>
            </a:br>
            <a:br>
              <a:rPr lang="en-US" sz="1600">
                <a:effectLst/>
                <a:latin typeface="+mn-lt"/>
                <a:ea typeface="MS Mincho" panose="02020609040205080304" pitchFamily="49" charset="-128"/>
                <a:cs typeface="Arial" panose="020B0604020202020204" pitchFamily="34" charset="0"/>
              </a:rPr>
            </a:br>
            <a:br>
              <a:rPr lang="en-US" sz="1600">
                <a:effectLst/>
                <a:latin typeface="+mn-lt"/>
                <a:ea typeface="MS Mincho" panose="02020609040205080304" pitchFamily="49" charset="-128"/>
                <a:cs typeface="Arial" panose="020B0604020202020204" pitchFamily="34" charset="0"/>
              </a:rPr>
            </a:br>
            <a:r>
              <a:rPr lang="en-US" sz="1600">
                <a:latin typeface="+mn-lt"/>
                <a:ea typeface="MS Mincho" panose="02020609040205080304" pitchFamily="49" charset="-128"/>
                <a:cs typeface="Arial" panose="020B0604020202020204" pitchFamily="34" charset="0"/>
              </a:rPr>
              <a:t>The rest of a user’s </a:t>
            </a:r>
            <a:r>
              <a:rPr lang="en-US" sz="1600">
                <a:ea typeface="MS Mincho" panose="02020609040205080304" pitchFamily="49" charset="-128"/>
                <a:cs typeface="Arial" panose="020B0604020202020204" pitchFamily="34" charset="0"/>
              </a:rPr>
              <a:t>chats</a:t>
            </a:r>
            <a:r>
              <a:rPr lang="en-US" sz="1600">
                <a:latin typeface="+mn-lt"/>
                <a:ea typeface="MS Mincho" panose="02020609040205080304" pitchFamily="49" charset="-128"/>
                <a:cs typeface="Arial" panose="020B0604020202020204" pitchFamily="34" charset="0"/>
              </a:rPr>
              <a:t> are here, in order of message recency.</a:t>
            </a:r>
            <a:br>
              <a:rPr lang="en-US" sz="1600">
                <a:latin typeface="+mn-lt"/>
                <a:ea typeface="MS Mincho" panose="02020609040205080304" pitchFamily="49" charset="-128"/>
                <a:cs typeface="Arial" panose="020B0604020202020204" pitchFamily="34" charset="0"/>
              </a:rPr>
            </a:br>
            <a:br>
              <a:rPr lang="en-US" sz="1600">
                <a:latin typeface="+mn-lt"/>
                <a:ea typeface="MS Mincho" panose="02020609040205080304" pitchFamily="49" charset="-128"/>
                <a:cs typeface="Arial" panose="020B0604020202020204" pitchFamily="34" charset="0"/>
              </a:rPr>
            </a:br>
            <a:br>
              <a:rPr lang="en-US" sz="1600">
                <a:latin typeface="+mn-lt"/>
                <a:ea typeface="MS Mincho" panose="02020609040205080304" pitchFamily="49" charset="-128"/>
                <a:cs typeface="Arial" panose="020B0604020202020204" pitchFamily="34" charset="0"/>
              </a:rPr>
            </a:br>
            <a:br>
              <a:rPr lang="en-US" sz="1600">
                <a:latin typeface="+mn-lt"/>
                <a:ea typeface="MS Mincho" panose="02020609040205080304" pitchFamily="49" charset="-128"/>
                <a:cs typeface="Arial" panose="020B0604020202020204" pitchFamily="34" charset="0"/>
              </a:rPr>
            </a:br>
            <a:r>
              <a:rPr lang="en-US" sz="1600">
                <a:ea typeface="MS Mincho" panose="02020609040205080304" pitchFamily="49" charset="-128"/>
                <a:cs typeface="Arial" panose="020B0604020202020204" pitchFamily="34" charset="0"/>
              </a:rPr>
              <a:t>Teams and channels </a:t>
            </a:r>
            <a:r>
              <a:rPr lang="en-US" sz="1600">
                <a:latin typeface="+mn-lt"/>
                <a:ea typeface="MS Mincho" panose="02020609040205080304" pitchFamily="49" charset="-128"/>
                <a:cs typeface="Arial" panose="020B0604020202020204" pitchFamily="34" charset="0"/>
              </a:rPr>
              <a:t>are below chats, organized in the same order as the Teams view.</a:t>
            </a:r>
            <a:endParaRPr lang="en-US" sz="1400">
              <a:effectLst/>
              <a:latin typeface="+mn-lt"/>
              <a:ea typeface="MS Mincho" panose="02020609040205080304" pitchFamily="49" charset="-128"/>
              <a:cs typeface="Arial" panose="020B0604020202020204" pitchFamily="34" charset="0"/>
            </a:endParaRPr>
          </a:p>
        </p:txBody>
      </p:sp>
      <p:sp>
        <p:nvSpPr>
          <p:cNvPr id="12" name="Title 1">
            <a:extLst>
              <a:ext uri="{FF2B5EF4-FFF2-40B4-BE49-F238E27FC236}">
                <a16:creationId xmlns:a16="http://schemas.microsoft.com/office/drawing/2014/main" id="{D597CD07-A516-0973-3530-8C09D83379AA}"/>
              </a:ext>
            </a:extLst>
          </p:cNvPr>
          <p:cNvSpPr txBox="1">
            <a:spLocks/>
          </p:cNvSpPr>
          <p:nvPr/>
        </p:nvSpPr>
        <p:spPr>
          <a:xfrm>
            <a:off x="586738" y="590348"/>
            <a:ext cx="42829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rgbClr val="34258E"/>
                </a:solidFill>
                <a:effectLst/>
                <a:uLnTx/>
                <a:uFillTx/>
                <a:latin typeface="Segoe UI Semibold"/>
                <a:ea typeface="+mn-ea"/>
                <a:cs typeface="Segoe UI Semilight" panose="020B0402040204020203" pitchFamily="34" charset="0"/>
              </a:rPr>
              <a:t>Organize conversations</a:t>
            </a:r>
          </a:p>
        </p:txBody>
      </p:sp>
    </p:spTree>
    <p:extLst>
      <p:ext uri="{BB962C8B-B14F-4D97-AF65-F5344CB8AC3E}">
        <p14:creationId xmlns:p14="http://schemas.microsoft.com/office/powerpoint/2010/main" val="397578611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A63149-BAFE-C659-C44C-1869A7841EF9}"/>
            </a:ext>
          </a:extLst>
        </p:cNvPr>
        <p:cNvGrpSpPr/>
        <p:nvPr/>
      </p:nvGrpSpPr>
      <p:grpSpPr>
        <a:xfrm>
          <a:off x="0" y="0"/>
          <a:ext cx="0" cy="0"/>
          <a:chOff x="0" y="0"/>
          <a:chExt cx="0" cy="0"/>
        </a:xfrm>
      </p:grpSpPr>
      <p:pic>
        <p:nvPicPr>
          <p:cNvPr id="9" name="Picture 8" descr="Teams for Windows showing the new chat and channels experience, with a favorites section, a chats section, and a teams and channels bar.">
            <a:extLst>
              <a:ext uri="{FF2B5EF4-FFF2-40B4-BE49-F238E27FC236}">
                <a16:creationId xmlns:a16="http://schemas.microsoft.com/office/drawing/2014/main" id="{B2830583-B808-3A71-ADBE-59D3905B4CCA}"/>
              </a:ext>
            </a:extLst>
          </p:cNvPr>
          <p:cNvPicPr>
            <a:picLocks noChangeAspect="1"/>
          </p:cNvPicPr>
          <p:nvPr/>
        </p:nvPicPr>
        <p:blipFill>
          <a:blip r:embed="rId2"/>
          <a:srcRect r="42660"/>
          <a:stretch/>
        </p:blipFill>
        <p:spPr>
          <a:xfrm>
            <a:off x="5408704" y="122769"/>
            <a:ext cx="6783296" cy="6766836"/>
          </a:xfrm>
          <a:prstGeom prst="rect">
            <a:avLst/>
          </a:prstGeom>
        </p:spPr>
      </p:pic>
      <p:grpSp>
        <p:nvGrpSpPr>
          <p:cNvPr id="8" name="Group 7">
            <a:extLst>
              <a:ext uri="{FF2B5EF4-FFF2-40B4-BE49-F238E27FC236}">
                <a16:creationId xmlns:a16="http://schemas.microsoft.com/office/drawing/2014/main" id="{2333E44F-8DCE-67A6-FB57-02EE37BC6813}"/>
              </a:ext>
              <a:ext uri="{C183D7F6-B498-43B3-948B-1728B52AA6E4}">
                <adec:decorative xmlns:adec="http://schemas.microsoft.com/office/drawing/2017/decorative" val="1"/>
              </a:ext>
            </a:extLst>
          </p:cNvPr>
          <p:cNvGrpSpPr/>
          <p:nvPr/>
        </p:nvGrpSpPr>
        <p:grpSpPr>
          <a:xfrm flipV="1">
            <a:off x="4869712" y="1585090"/>
            <a:ext cx="1362922" cy="1641585"/>
            <a:chOff x="4335428" y="1428700"/>
            <a:chExt cx="2286000" cy="1273596"/>
          </a:xfrm>
        </p:grpSpPr>
        <p:cxnSp>
          <p:nvCxnSpPr>
            <p:cNvPr id="17" name="Straight Connector 16">
              <a:extLst>
                <a:ext uri="{FF2B5EF4-FFF2-40B4-BE49-F238E27FC236}">
                  <a16:creationId xmlns:a16="http://schemas.microsoft.com/office/drawing/2014/main" id="{AC226CE1-BFD5-9C45-1EBC-8D97E1237F39}"/>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Connector: Elbow 503">
              <a:extLst>
                <a:ext uri="{FF2B5EF4-FFF2-40B4-BE49-F238E27FC236}">
                  <a16:creationId xmlns:a16="http://schemas.microsoft.com/office/drawing/2014/main" id="{C57E8351-F63F-627E-0D41-781F793B6D6D}"/>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5479"/>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2CEA75CF-9963-FBD0-6179-D10DFCD65400}"/>
              </a:ext>
            </a:extLst>
          </p:cNvPr>
          <p:cNvSpPr txBox="1"/>
          <p:nvPr/>
        </p:nvSpPr>
        <p:spPr>
          <a:xfrm>
            <a:off x="586738" y="1585090"/>
            <a:ext cx="4102218" cy="1323439"/>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With custom sections, users can bring all relevant conversations on a project or topic together into one place, across chats, channels, meetings, Teams bots, or AI agents.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B283E056-560D-9040-A7C2-B1034F1F96FE}"/>
              </a:ext>
            </a:extLst>
          </p:cNvPr>
          <p:cNvSpPr txBox="1">
            <a:spLocks noGrp="1"/>
          </p:cNvSpPr>
          <p:nvPr>
            <p:ph type="title" idx="4294967295"/>
          </p:nvPr>
        </p:nvSpPr>
        <p:spPr>
          <a:xfrm>
            <a:off x="586738" y="590348"/>
            <a:ext cx="42829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chemeClr val="tx2"/>
                </a:solidFill>
                <a:effectLst/>
                <a:uLnTx/>
                <a:uFillTx/>
                <a:latin typeface="+mj-lt"/>
                <a:ea typeface="+mn-ea"/>
                <a:cs typeface="Segoe UI Semilight" panose="020B0402040204020203" pitchFamily="34" charset="0"/>
              </a:rPr>
              <a:t>Organize conversations</a:t>
            </a:r>
          </a:p>
        </p:txBody>
      </p:sp>
    </p:spTree>
    <p:extLst>
      <p:ext uri="{BB962C8B-B14F-4D97-AF65-F5344CB8AC3E}">
        <p14:creationId xmlns:p14="http://schemas.microsoft.com/office/powerpoint/2010/main" val="36880445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612661-22CF-86D4-E1A0-F7C331556B53}"/>
            </a:ext>
          </a:extLst>
        </p:cNvPr>
        <p:cNvGrpSpPr/>
        <p:nvPr/>
      </p:nvGrpSpPr>
      <p:grpSpPr>
        <a:xfrm>
          <a:off x="0" y="0"/>
          <a:ext cx="0" cy="0"/>
          <a:chOff x="0" y="0"/>
          <a:chExt cx="0" cy="0"/>
        </a:xfrm>
      </p:grpSpPr>
      <p:pic>
        <p:nvPicPr>
          <p:cNvPr id="4" name="Picture 3" descr="Teams for Windows showing the Unread filter applied to the combined Chat view.">
            <a:extLst>
              <a:ext uri="{FF2B5EF4-FFF2-40B4-BE49-F238E27FC236}">
                <a16:creationId xmlns:a16="http://schemas.microsoft.com/office/drawing/2014/main" id="{1296C16E-F9DC-3D24-EE97-9B76339BB5F1}"/>
              </a:ext>
            </a:extLst>
          </p:cNvPr>
          <p:cNvPicPr>
            <a:picLocks noChangeAspect="1"/>
          </p:cNvPicPr>
          <p:nvPr/>
        </p:nvPicPr>
        <p:blipFill>
          <a:blip r:embed="rId2"/>
          <a:srcRect r="43070"/>
          <a:stretch/>
        </p:blipFill>
        <p:spPr>
          <a:xfrm>
            <a:off x="5376041" y="42040"/>
            <a:ext cx="6815959" cy="6848395"/>
          </a:xfrm>
          <a:prstGeom prst="rect">
            <a:avLst/>
          </a:prstGeom>
        </p:spPr>
      </p:pic>
      <p:grpSp>
        <p:nvGrpSpPr>
          <p:cNvPr id="14" name="Group 13">
            <a:extLst>
              <a:ext uri="{FF2B5EF4-FFF2-40B4-BE49-F238E27FC236}">
                <a16:creationId xmlns:a16="http://schemas.microsoft.com/office/drawing/2014/main" id="{888C7D1E-6922-8DB2-6C9C-A55F2441266A}"/>
              </a:ext>
              <a:ext uri="{C183D7F6-B498-43B3-948B-1728B52AA6E4}">
                <adec:decorative xmlns:adec="http://schemas.microsoft.com/office/drawing/2017/decorative" val="1"/>
              </a:ext>
            </a:extLst>
          </p:cNvPr>
          <p:cNvGrpSpPr/>
          <p:nvPr/>
        </p:nvGrpSpPr>
        <p:grpSpPr>
          <a:xfrm>
            <a:off x="4611929" y="1124607"/>
            <a:ext cx="1610195" cy="1188747"/>
            <a:chOff x="4335428" y="1428700"/>
            <a:chExt cx="2286000" cy="1273596"/>
          </a:xfrm>
        </p:grpSpPr>
        <p:cxnSp>
          <p:nvCxnSpPr>
            <p:cNvPr id="19" name="Straight Connector 18">
              <a:extLst>
                <a:ext uri="{FF2B5EF4-FFF2-40B4-BE49-F238E27FC236}">
                  <a16:creationId xmlns:a16="http://schemas.microsoft.com/office/drawing/2014/main" id="{F7060D58-0A69-5D05-BD52-4CF4F4A80E2B}"/>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Connector: Elbow 503">
              <a:extLst>
                <a:ext uri="{FF2B5EF4-FFF2-40B4-BE49-F238E27FC236}">
                  <a16:creationId xmlns:a16="http://schemas.microsoft.com/office/drawing/2014/main" id="{2CC54CAF-1ECA-D2EF-92D0-BD825EB676B9}"/>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628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ACB79F28-08C8-FBCA-F6FB-ED852CB5F8E4}"/>
              </a:ext>
            </a:extLst>
          </p:cNvPr>
          <p:cNvSpPr>
            <a:spLocks noGrp="1"/>
          </p:cNvSpPr>
          <p:nvPr>
            <p:ph type="title"/>
          </p:nvPr>
        </p:nvSpPr>
        <p:spPr>
          <a:xfrm>
            <a:off x="586738" y="1740407"/>
            <a:ext cx="3793873" cy="1974258"/>
          </a:xfrm>
        </p:spPr>
        <p:txBody>
          <a:bodyPr anchor="t"/>
          <a:lstStyle/>
          <a:p>
            <a:pPr>
              <a:lnSpc>
                <a:spcPct val="116000"/>
              </a:lnSpc>
              <a:spcAft>
                <a:spcPts val="800"/>
              </a:spcAft>
            </a:pPr>
            <a:r>
              <a:rPr lang="en-US" sz="1600" spc="0" dirty="0">
                <a:effectLst/>
                <a:latin typeface="+mn-lt"/>
                <a:ea typeface="MS Mincho" panose="02020609040205080304" pitchFamily="49" charset="-128"/>
                <a:cs typeface="Arial" panose="020B0604020202020204" pitchFamily="34" charset="0"/>
              </a:rPr>
              <a:t>New </a:t>
            </a:r>
            <a:r>
              <a:rPr lang="en-US" sz="1600" b="1" spc="0" dirty="0">
                <a:effectLst/>
                <a:ea typeface="MS Mincho" panose="02020609040205080304" pitchFamily="49" charset="-128"/>
                <a:cs typeface="Arial" panose="020B0604020202020204" pitchFamily="34" charset="0"/>
              </a:rPr>
              <a:t>filters</a:t>
            </a:r>
            <a:r>
              <a:rPr lang="en-US" sz="1600" spc="0" dirty="0">
                <a:effectLst/>
                <a:latin typeface="+mn-lt"/>
                <a:ea typeface="MS Mincho" panose="02020609040205080304" pitchFamily="49" charset="-128"/>
                <a:cs typeface="Arial" panose="020B0604020202020204" pitchFamily="34" charset="0"/>
              </a:rPr>
              <a:t> help users prioritize messages with a single click, for example unread, channels, or meeting conversations. </a:t>
            </a:r>
            <a:br>
              <a:rPr lang="en-US" sz="1600" spc="0" dirty="0">
                <a:effectLst/>
                <a:latin typeface="+mn-lt"/>
                <a:ea typeface="MS Mincho" panose="02020609040205080304" pitchFamily="49" charset="-128"/>
                <a:cs typeface="Arial" panose="020B0604020202020204" pitchFamily="34" charset="0"/>
              </a:rPr>
            </a:br>
            <a:br>
              <a:rPr lang="en-US" sz="1600" spc="0" dirty="0">
                <a:effectLst/>
                <a:latin typeface="+mn-lt"/>
                <a:ea typeface="MS Mincho" panose="02020609040205080304" pitchFamily="49" charset="-128"/>
                <a:cs typeface="Arial" panose="020B0604020202020204" pitchFamily="34" charset="0"/>
              </a:rPr>
            </a:br>
            <a:r>
              <a:rPr lang="en-US" sz="1600" spc="0" dirty="0">
                <a:latin typeface="+mn-lt"/>
                <a:ea typeface="MS Mincho" panose="02020609040205080304" pitchFamily="49" charset="-128"/>
                <a:cs typeface="Arial" panose="020B0604020202020204" pitchFamily="34" charset="0"/>
              </a:rPr>
              <a:t>Users can select</a:t>
            </a:r>
            <a:r>
              <a:rPr lang="en-US" sz="1600" spc="0" dirty="0">
                <a:effectLst/>
                <a:latin typeface="+mn-lt"/>
                <a:ea typeface="MS Mincho" panose="02020609040205080304" pitchFamily="49" charset="-128"/>
                <a:cs typeface="Arial" panose="020B0604020202020204" pitchFamily="34" charset="0"/>
              </a:rPr>
              <a:t> </a:t>
            </a:r>
            <a:r>
              <a:rPr lang="en-US" sz="1600" spc="0" dirty="0">
                <a:ea typeface="MS Mincho" panose="02020609040205080304" pitchFamily="49" charset="-128"/>
                <a:cs typeface="Arial" panose="020B0604020202020204" pitchFamily="34" charset="0"/>
              </a:rPr>
              <a:t>unread</a:t>
            </a:r>
            <a:r>
              <a:rPr lang="en-US" sz="1600" spc="0" dirty="0">
                <a:latin typeface="+mn-lt"/>
                <a:ea typeface="MS Mincho" panose="02020609040205080304" pitchFamily="49" charset="-128"/>
                <a:cs typeface="Arial" panose="020B0604020202020204" pitchFamily="34" charset="0"/>
              </a:rPr>
              <a:t> alongside one of </a:t>
            </a:r>
            <a:r>
              <a:rPr lang="en-US" sz="1600" spc="0" dirty="0">
                <a:ea typeface="MS Mincho" panose="02020609040205080304" pitchFamily="49" charset="-128"/>
                <a:cs typeface="Arial" panose="020B0604020202020204" pitchFamily="34" charset="0"/>
              </a:rPr>
              <a:t>channels, chats, </a:t>
            </a:r>
            <a:r>
              <a:rPr lang="en-US" sz="1600" spc="0" dirty="0">
                <a:latin typeface="+mn-lt"/>
                <a:ea typeface="MS Mincho" panose="02020609040205080304" pitchFamily="49" charset="-128"/>
                <a:cs typeface="Arial" panose="020B0604020202020204" pitchFamily="34" charset="0"/>
              </a:rPr>
              <a:t>or</a:t>
            </a:r>
            <a:r>
              <a:rPr lang="en-US" sz="1600" spc="0" dirty="0">
                <a:ea typeface="MS Mincho" panose="02020609040205080304" pitchFamily="49" charset="-128"/>
                <a:cs typeface="Arial" panose="020B0604020202020204" pitchFamily="34" charset="0"/>
              </a:rPr>
              <a:t> meeting chats</a:t>
            </a:r>
            <a:r>
              <a:rPr lang="en-US" sz="1600" spc="0" dirty="0">
                <a:effectLst/>
                <a:ea typeface="MS Mincho" panose="02020609040205080304" pitchFamily="49" charset="-128"/>
                <a:cs typeface="Arial" panose="020B0604020202020204" pitchFamily="34" charset="0"/>
              </a:rPr>
              <a:t> </a:t>
            </a:r>
            <a:r>
              <a:rPr lang="en-US" sz="1600" spc="0" dirty="0">
                <a:effectLst/>
                <a:latin typeface="+mn-lt"/>
                <a:ea typeface="MS Mincho" panose="02020609040205080304" pitchFamily="49" charset="-128"/>
                <a:cs typeface="Arial" panose="020B0604020202020204" pitchFamily="34" charset="0"/>
              </a:rPr>
              <a:t>filters to narrow down further. </a:t>
            </a:r>
          </a:p>
        </p:txBody>
      </p:sp>
      <p:sp>
        <p:nvSpPr>
          <p:cNvPr id="12" name="Title 1">
            <a:extLst>
              <a:ext uri="{FF2B5EF4-FFF2-40B4-BE49-F238E27FC236}">
                <a16:creationId xmlns:a16="http://schemas.microsoft.com/office/drawing/2014/main" id="{5C76CB22-7394-0C62-2E62-5AA4A442D716}"/>
              </a:ext>
            </a:extLst>
          </p:cNvPr>
          <p:cNvSpPr txBox="1">
            <a:spLocks/>
          </p:cNvSpPr>
          <p:nvPr/>
        </p:nvSpPr>
        <p:spPr>
          <a:xfrm>
            <a:off x="586738" y="590348"/>
            <a:ext cx="42829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rgbClr val="34258E"/>
                </a:solidFill>
                <a:effectLst/>
                <a:uLnTx/>
                <a:uFillTx/>
                <a:latin typeface="Segoe UI Semibold"/>
                <a:ea typeface="+mn-ea"/>
                <a:cs typeface="Segoe UI Semilight" panose="020B0402040204020203" pitchFamily="34" charset="0"/>
              </a:rPr>
              <a:t>Effectively triage messages</a:t>
            </a:r>
          </a:p>
        </p:txBody>
      </p:sp>
    </p:spTree>
    <p:extLst>
      <p:ext uri="{BB962C8B-B14F-4D97-AF65-F5344CB8AC3E}">
        <p14:creationId xmlns:p14="http://schemas.microsoft.com/office/powerpoint/2010/main" val="19828836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7EB1E0-0110-1D40-1F8E-EC3A98A0C187}"/>
            </a:ext>
          </a:extLst>
        </p:cNvPr>
        <p:cNvGrpSpPr/>
        <p:nvPr/>
      </p:nvGrpSpPr>
      <p:grpSpPr>
        <a:xfrm>
          <a:off x="0" y="0"/>
          <a:ext cx="0" cy="0"/>
          <a:chOff x="0" y="0"/>
          <a:chExt cx="0" cy="0"/>
        </a:xfrm>
      </p:grpSpPr>
      <p:pic>
        <p:nvPicPr>
          <p:cNvPr id="4" name="Picture 3" descr="Teams for Windows showing the @mentions view where all messages with personal mentions are shown in one list, and a selected message is shown in its channel contex on the side pane.">
            <a:extLst>
              <a:ext uri="{FF2B5EF4-FFF2-40B4-BE49-F238E27FC236}">
                <a16:creationId xmlns:a16="http://schemas.microsoft.com/office/drawing/2014/main" id="{014A1380-02DD-5658-A65F-32711C48770B}"/>
              </a:ext>
            </a:extLst>
          </p:cNvPr>
          <p:cNvPicPr>
            <a:picLocks noChangeAspect="1"/>
          </p:cNvPicPr>
          <p:nvPr/>
        </p:nvPicPr>
        <p:blipFill>
          <a:blip r:embed="rId2"/>
          <a:stretch>
            <a:fillRect/>
          </a:stretch>
        </p:blipFill>
        <p:spPr>
          <a:xfrm>
            <a:off x="4308583" y="1352268"/>
            <a:ext cx="7772400" cy="4445897"/>
          </a:xfrm>
          <a:prstGeom prst="rect">
            <a:avLst/>
          </a:prstGeom>
        </p:spPr>
      </p:pic>
      <p:grpSp>
        <p:nvGrpSpPr>
          <p:cNvPr id="6" name="Group 5">
            <a:extLst>
              <a:ext uri="{FF2B5EF4-FFF2-40B4-BE49-F238E27FC236}">
                <a16:creationId xmlns:a16="http://schemas.microsoft.com/office/drawing/2014/main" id="{B6DC2E64-D352-AD0B-5B76-577B8C5C965F}"/>
              </a:ext>
              <a:ext uri="{C183D7F6-B498-43B3-948B-1728B52AA6E4}">
                <adec:decorative xmlns:adec="http://schemas.microsoft.com/office/drawing/2017/decorative" val="1"/>
              </a:ext>
            </a:extLst>
          </p:cNvPr>
          <p:cNvGrpSpPr/>
          <p:nvPr/>
        </p:nvGrpSpPr>
        <p:grpSpPr>
          <a:xfrm flipV="1">
            <a:off x="3900253" y="1917633"/>
            <a:ext cx="923995" cy="757061"/>
            <a:chOff x="4335428" y="1428700"/>
            <a:chExt cx="2286000" cy="1273596"/>
          </a:xfrm>
        </p:grpSpPr>
        <p:cxnSp>
          <p:nvCxnSpPr>
            <p:cNvPr id="7" name="Straight Connector 6">
              <a:extLst>
                <a:ext uri="{FF2B5EF4-FFF2-40B4-BE49-F238E27FC236}">
                  <a16:creationId xmlns:a16="http://schemas.microsoft.com/office/drawing/2014/main" id="{49ABA51E-7924-EF6E-17CD-1782F6D25AC6}"/>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Connector: Elbow 503">
              <a:extLst>
                <a:ext uri="{FF2B5EF4-FFF2-40B4-BE49-F238E27FC236}">
                  <a16:creationId xmlns:a16="http://schemas.microsoft.com/office/drawing/2014/main" id="{ADEC6375-E855-4045-577B-F1080A7E73C6}"/>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2830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BECDAA7-55D6-C792-599C-7B6AECD7D30D}"/>
              </a:ext>
              <a:ext uri="{C183D7F6-B498-43B3-948B-1728B52AA6E4}">
                <adec:decorative xmlns:adec="http://schemas.microsoft.com/office/drawing/2017/decorative" val="1"/>
              </a:ext>
            </a:extLst>
          </p:cNvPr>
          <p:cNvGrpSpPr/>
          <p:nvPr/>
        </p:nvGrpSpPr>
        <p:grpSpPr>
          <a:xfrm flipV="1">
            <a:off x="3900253" y="2702350"/>
            <a:ext cx="2658202" cy="597898"/>
            <a:chOff x="4335428" y="1428700"/>
            <a:chExt cx="2286000" cy="1273596"/>
          </a:xfrm>
        </p:grpSpPr>
        <p:cxnSp>
          <p:nvCxnSpPr>
            <p:cNvPr id="11" name="Straight Connector 10">
              <a:extLst>
                <a:ext uri="{FF2B5EF4-FFF2-40B4-BE49-F238E27FC236}">
                  <a16:creationId xmlns:a16="http://schemas.microsoft.com/office/drawing/2014/main" id="{2965099C-267A-182B-E9F9-D6DA14819CBE}"/>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Connector: Elbow 503">
              <a:extLst>
                <a:ext uri="{FF2B5EF4-FFF2-40B4-BE49-F238E27FC236}">
                  <a16:creationId xmlns:a16="http://schemas.microsoft.com/office/drawing/2014/main" id="{4CB1F3D1-844E-A41E-4EB2-2084A7FF7631}"/>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1458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3353FE63-4384-2029-C0C6-169CA1A2091C}"/>
              </a:ext>
            </a:extLst>
          </p:cNvPr>
          <p:cNvSpPr txBox="1"/>
          <p:nvPr/>
        </p:nvSpPr>
        <p:spPr>
          <a:xfrm>
            <a:off x="586738" y="1903823"/>
            <a:ext cx="3209081" cy="924227"/>
          </a:xfrm>
          <a:prstGeom prst="rect">
            <a:avLst/>
          </a:prstGeom>
          <a:noFill/>
        </p:spPr>
        <p:txBody>
          <a:bodyPr wrap="square">
            <a:spAutoFit/>
          </a:bodyPr>
          <a:lstStyle/>
          <a:p>
            <a:pPr marL="0" marR="0" lvl="0" indent="0" algn="l" defTabSz="914367" rtl="0" eaLnBrk="1" fontAlgn="auto" latinLnBrk="0" hangingPunct="1">
              <a:lnSpc>
                <a:spcPct val="116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Aptos" panose="020B0004020202020204" pitchFamily="34" charset="0"/>
                <a:cs typeface="Arial"/>
              </a:rPr>
              <a:t>The new </a:t>
            </a:r>
            <a:r>
              <a:rPr kumimoji="0" lang="en-US" sz="1600" b="1" i="0" u="none" strike="noStrike" kern="1200" cap="none" spc="0" normalizeH="0" baseline="0" noProof="0" dirty="0">
                <a:ln>
                  <a:noFill/>
                </a:ln>
                <a:solidFill>
                  <a:srgbClr val="000000"/>
                </a:solidFill>
                <a:effectLst/>
                <a:uLnTx/>
                <a:uFillTx/>
                <a:latin typeface="Segoe UI"/>
                <a:ea typeface="Aptos" panose="020B0004020202020204" pitchFamily="34" charset="0"/>
                <a:cs typeface="Arial"/>
              </a:rPr>
              <a:t>@Mentions view </a:t>
            </a:r>
            <a:r>
              <a:rPr kumimoji="0" lang="en-US" sz="1600" b="0" i="0" u="none" strike="noStrike" kern="1200" cap="none" spc="0" normalizeH="0" baseline="0" noProof="0" dirty="0">
                <a:ln>
                  <a:noFill/>
                </a:ln>
                <a:solidFill>
                  <a:srgbClr val="000000"/>
                </a:solidFill>
                <a:effectLst/>
                <a:uLnTx/>
                <a:uFillTx/>
                <a:latin typeface="Segoe UI"/>
                <a:ea typeface="Aptos" panose="020B0004020202020204" pitchFamily="34" charset="0"/>
                <a:cs typeface="Arial"/>
              </a:rPr>
              <a:t>gathers all personal mentions into a single interactive list.</a:t>
            </a:r>
          </a:p>
        </p:txBody>
      </p:sp>
      <p:sp>
        <p:nvSpPr>
          <p:cNvPr id="12" name="Title 1">
            <a:extLst>
              <a:ext uri="{FF2B5EF4-FFF2-40B4-BE49-F238E27FC236}">
                <a16:creationId xmlns:a16="http://schemas.microsoft.com/office/drawing/2014/main" id="{33456A30-E7FD-AD9C-9013-EE5C5D3A769D}"/>
              </a:ext>
            </a:extLst>
          </p:cNvPr>
          <p:cNvSpPr txBox="1">
            <a:spLocks noGrp="1"/>
          </p:cNvSpPr>
          <p:nvPr>
            <p:ph type="title" idx="4294967295"/>
          </p:nvPr>
        </p:nvSpPr>
        <p:spPr>
          <a:xfrm>
            <a:off x="586738" y="417058"/>
            <a:ext cx="42829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chemeClr val="tx2"/>
                </a:solidFill>
                <a:effectLst/>
                <a:uLnTx/>
                <a:uFillTx/>
                <a:latin typeface="+mj-lt"/>
                <a:ea typeface="+mn-ea"/>
                <a:cs typeface="Segoe UI Semilight" panose="020B0402040204020203" pitchFamily="34" charset="0"/>
              </a:rPr>
              <a:t>Effectively triage messages</a:t>
            </a:r>
          </a:p>
        </p:txBody>
      </p:sp>
    </p:spTree>
    <p:extLst>
      <p:ext uri="{BB962C8B-B14F-4D97-AF65-F5344CB8AC3E}">
        <p14:creationId xmlns:p14="http://schemas.microsoft.com/office/powerpoint/2010/main" val="41810196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AB071F-FA59-BC8C-9EC9-0A8A7C52E9E0}"/>
            </a:ext>
          </a:extLst>
        </p:cNvPr>
        <p:cNvGrpSpPr/>
        <p:nvPr/>
      </p:nvGrpSpPr>
      <p:grpSpPr>
        <a:xfrm>
          <a:off x="0" y="0"/>
          <a:ext cx="0" cy="0"/>
          <a:chOff x="0" y="0"/>
          <a:chExt cx="0" cy="0"/>
        </a:xfrm>
      </p:grpSpPr>
      <p:pic>
        <p:nvPicPr>
          <p:cNvPr id="25" name="Picture 24" descr="Teams for Windows showing tthe quick navigation bar labeled “Teams and channels”. The bar shows an indicator for a live meeting and for a persona at-mention.">
            <a:extLst>
              <a:ext uri="{FF2B5EF4-FFF2-40B4-BE49-F238E27FC236}">
                <a16:creationId xmlns:a16="http://schemas.microsoft.com/office/drawing/2014/main" id="{52EAAB87-84B1-09E8-27D4-B70F940D5F4B}"/>
              </a:ext>
            </a:extLst>
          </p:cNvPr>
          <p:cNvPicPr>
            <a:picLocks noChangeAspect="1"/>
          </p:cNvPicPr>
          <p:nvPr/>
        </p:nvPicPr>
        <p:blipFill>
          <a:blip r:embed="rId2"/>
          <a:srcRect l="-1" r="42962"/>
          <a:stretch/>
        </p:blipFill>
        <p:spPr>
          <a:xfrm>
            <a:off x="5417277" y="120942"/>
            <a:ext cx="6774716" cy="6793943"/>
          </a:xfrm>
          <a:prstGeom prst="rect">
            <a:avLst/>
          </a:prstGeom>
        </p:spPr>
      </p:pic>
      <p:grpSp>
        <p:nvGrpSpPr>
          <p:cNvPr id="26" name="Group 25">
            <a:extLst>
              <a:ext uri="{FF2B5EF4-FFF2-40B4-BE49-F238E27FC236}">
                <a16:creationId xmlns:a16="http://schemas.microsoft.com/office/drawing/2014/main" id="{459CE8D0-BD12-FE41-9BD5-FF4BD72ECC5E}"/>
              </a:ext>
              <a:ext uri="{C183D7F6-B498-43B3-948B-1728B52AA6E4}">
                <adec:decorative xmlns:adec="http://schemas.microsoft.com/office/drawing/2017/decorative" val="1"/>
              </a:ext>
            </a:extLst>
          </p:cNvPr>
          <p:cNvGrpSpPr/>
          <p:nvPr/>
        </p:nvGrpSpPr>
        <p:grpSpPr>
          <a:xfrm flipV="1">
            <a:off x="4083858" y="2951543"/>
            <a:ext cx="2119274" cy="3549449"/>
            <a:chOff x="4335428" y="1428700"/>
            <a:chExt cx="2286000" cy="1273596"/>
          </a:xfrm>
        </p:grpSpPr>
        <p:cxnSp>
          <p:nvCxnSpPr>
            <p:cNvPr id="27" name="Straight Connector 26">
              <a:extLst>
                <a:ext uri="{FF2B5EF4-FFF2-40B4-BE49-F238E27FC236}">
                  <a16:creationId xmlns:a16="http://schemas.microsoft.com/office/drawing/2014/main" id="{384B628E-09AF-0BD3-6C9A-AB2E00D2C33D}"/>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Connector: Elbow 503">
              <a:extLst>
                <a:ext uri="{FF2B5EF4-FFF2-40B4-BE49-F238E27FC236}">
                  <a16:creationId xmlns:a16="http://schemas.microsoft.com/office/drawing/2014/main" id="{E054F17D-74E6-7F44-A3D0-CA3329093E00}"/>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1296"/>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1A9F7DE5-EE68-02DC-EAA2-9C051DF7A8E7}"/>
              </a:ext>
            </a:extLst>
          </p:cNvPr>
          <p:cNvSpPr>
            <a:spLocks noGrp="1"/>
          </p:cNvSpPr>
          <p:nvPr>
            <p:ph type="title"/>
          </p:nvPr>
        </p:nvSpPr>
        <p:spPr>
          <a:xfrm>
            <a:off x="586738" y="3069164"/>
            <a:ext cx="3147969" cy="1257204"/>
          </a:xfrm>
        </p:spPr>
        <p:txBody>
          <a:bodyPr anchor="t"/>
          <a:lstStyle/>
          <a:p>
            <a:pPr>
              <a:lnSpc>
                <a:spcPct val="116000"/>
              </a:lnSpc>
              <a:spcAft>
                <a:spcPts val="800"/>
              </a:spcAft>
            </a:pPr>
            <a:r>
              <a:rPr lang="en-US" sz="1800" dirty="0">
                <a:effectLst/>
                <a:latin typeface="+mn-lt"/>
                <a:ea typeface="MS Mincho" panose="02020609040205080304" pitchFamily="49" charset="-128"/>
                <a:cs typeface="Arial" panose="020B0604020202020204" pitchFamily="34" charset="0"/>
              </a:rPr>
              <a:t>Click the </a:t>
            </a:r>
            <a:r>
              <a:rPr lang="en-US" sz="1800" b="1" dirty="0">
                <a:effectLst/>
                <a:ea typeface="MS Mincho" panose="02020609040205080304" pitchFamily="49" charset="-128"/>
                <a:cs typeface="Arial" panose="020B0604020202020204" pitchFamily="34" charset="0"/>
              </a:rPr>
              <a:t>quick navigation bar for </a:t>
            </a:r>
            <a:r>
              <a:rPr lang="en-US" sz="1800" b="1" dirty="0">
                <a:ea typeface="MS Mincho" panose="02020609040205080304" pitchFamily="49" charset="-128"/>
                <a:cs typeface="Arial" panose="020B0604020202020204" pitchFamily="34" charset="0"/>
              </a:rPr>
              <a:t>t</a:t>
            </a:r>
            <a:r>
              <a:rPr lang="en-US" sz="1800" b="1" dirty="0">
                <a:effectLst/>
                <a:ea typeface="MS Mincho" panose="02020609040205080304" pitchFamily="49" charset="-128"/>
                <a:cs typeface="Arial" panose="020B0604020202020204" pitchFamily="34" charset="0"/>
              </a:rPr>
              <a:t>eams and channels </a:t>
            </a:r>
            <a:r>
              <a:rPr lang="en-US" sz="1800" dirty="0">
                <a:effectLst/>
                <a:latin typeface="+mn-lt"/>
                <a:ea typeface="MS Mincho" panose="02020609040205080304" pitchFamily="49" charset="-128"/>
                <a:cs typeface="Arial" panose="020B0604020202020204" pitchFamily="34" charset="0"/>
              </a:rPr>
              <a:t>to instantly scroll to the Teams and channels section.</a:t>
            </a:r>
            <a:endParaRPr lang="en-US" sz="1600" dirty="0">
              <a:effectLst/>
              <a:latin typeface="+mn-lt"/>
              <a:ea typeface="MS Mincho" panose="02020609040205080304" pitchFamily="49" charset="-128"/>
              <a:cs typeface="Arial" panose="020B0604020202020204" pitchFamily="34" charset="0"/>
            </a:endParaRPr>
          </a:p>
        </p:txBody>
      </p:sp>
      <p:sp>
        <p:nvSpPr>
          <p:cNvPr id="12" name="Title 1">
            <a:extLst>
              <a:ext uri="{FF2B5EF4-FFF2-40B4-BE49-F238E27FC236}">
                <a16:creationId xmlns:a16="http://schemas.microsoft.com/office/drawing/2014/main" id="{C9398154-60D8-0DE0-0DD9-5321633E12DB}"/>
              </a:ext>
            </a:extLst>
          </p:cNvPr>
          <p:cNvSpPr txBox="1">
            <a:spLocks/>
          </p:cNvSpPr>
          <p:nvPr/>
        </p:nvSpPr>
        <p:spPr>
          <a:xfrm>
            <a:off x="586738" y="590348"/>
            <a:ext cx="42829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rgbClr val="34258E"/>
                </a:solidFill>
                <a:effectLst/>
                <a:uLnTx/>
                <a:uFillTx/>
                <a:latin typeface="Segoe UI Semibold"/>
                <a:ea typeface="+mn-ea"/>
                <a:cs typeface="Segoe UI Semilight" panose="020B0402040204020203" pitchFamily="34" charset="0"/>
              </a:rPr>
              <a:t>Navigate quickly</a:t>
            </a:r>
          </a:p>
        </p:txBody>
      </p:sp>
    </p:spTree>
    <p:extLst>
      <p:ext uri="{BB962C8B-B14F-4D97-AF65-F5344CB8AC3E}">
        <p14:creationId xmlns:p14="http://schemas.microsoft.com/office/powerpoint/2010/main" val="28902039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88B34C-812A-E6F7-1F24-E2FEC99ADF9C}"/>
            </a:ext>
          </a:extLst>
        </p:cNvPr>
        <p:cNvGrpSpPr/>
        <p:nvPr/>
      </p:nvGrpSpPr>
      <p:grpSpPr>
        <a:xfrm>
          <a:off x="0" y="0"/>
          <a:ext cx="0" cy="0"/>
          <a:chOff x="0" y="0"/>
          <a:chExt cx="0" cy="0"/>
        </a:xfrm>
      </p:grpSpPr>
      <p:pic>
        <p:nvPicPr>
          <p:cNvPr id="6" name="Picture 5" descr="Teams for Windows showing the new “go to” mode which narrows search to just the names of chats and channels.">
            <a:extLst>
              <a:ext uri="{FF2B5EF4-FFF2-40B4-BE49-F238E27FC236}">
                <a16:creationId xmlns:a16="http://schemas.microsoft.com/office/drawing/2014/main" id="{BE67BBA5-45AA-0826-A75E-B100F2E9B2A8}"/>
              </a:ext>
            </a:extLst>
          </p:cNvPr>
          <p:cNvPicPr>
            <a:picLocks noChangeAspect="1"/>
          </p:cNvPicPr>
          <p:nvPr/>
        </p:nvPicPr>
        <p:blipFill>
          <a:blip r:embed="rId2"/>
          <a:srcRect r="28420"/>
          <a:stretch/>
        </p:blipFill>
        <p:spPr>
          <a:xfrm>
            <a:off x="5688859" y="835166"/>
            <a:ext cx="6503141" cy="5196834"/>
          </a:xfrm>
          <a:prstGeom prst="rect">
            <a:avLst/>
          </a:prstGeom>
        </p:spPr>
      </p:pic>
      <p:grpSp>
        <p:nvGrpSpPr>
          <p:cNvPr id="7" name="Group 6">
            <a:extLst>
              <a:ext uri="{FF2B5EF4-FFF2-40B4-BE49-F238E27FC236}">
                <a16:creationId xmlns:a16="http://schemas.microsoft.com/office/drawing/2014/main" id="{B65B27CF-4561-CFCA-F77D-301DA3DF3E4A}"/>
              </a:ext>
              <a:ext uri="{C183D7F6-B498-43B3-948B-1728B52AA6E4}">
                <adec:decorative xmlns:adec="http://schemas.microsoft.com/office/drawing/2017/decorative" val="1"/>
              </a:ext>
            </a:extLst>
          </p:cNvPr>
          <p:cNvGrpSpPr/>
          <p:nvPr/>
        </p:nvGrpSpPr>
        <p:grpSpPr>
          <a:xfrm>
            <a:off x="4869711" y="1021235"/>
            <a:ext cx="3832855" cy="1633065"/>
            <a:chOff x="4335428" y="1428700"/>
            <a:chExt cx="2286000" cy="1273596"/>
          </a:xfrm>
        </p:grpSpPr>
        <p:cxnSp>
          <p:nvCxnSpPr>
            <p:cNvPr id="8" name="Straight Connector 7">
              <a:extLst>
                <a:ext uri="{FF2B5EF4-FFF2-40B4-BE49-F238E27FC236}">
                  <a16:creationId xmlns:a16="http://schemas.microsoft.com/office/drawing/2014/main" id="{99CDAD66-1205-3F2C-47D2-1176CAAD839E}"/>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Connector: Elbow 503">
              <a:extLst>
                <a:ext uri="{FF2B5EF4-FFF2-40B4-BE49-F238E27FC236}">
                  <a16:creationId xmlns:a16="http://schemas.microsoft.com/office/drawing/2014/main" id="{56AE6C49-0A9D-17E3-11EF-BAD851CA3849}"/>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12087"/>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2F5D8297-1C23-24AA-FB83-4699DD175F04}"/>
              </a:ext>
            </a:extLst>
          </p:cNvPr>
          <p:cNvSpPr txBox="1"/>
          <p:nvPr/>
        </p:nvSpPr>
        <p:spPr>
          <a:xfrm>
            <a:off x="586738" y="1950808"/>
            <a:ext cx="3926783" cy="1077218"/>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The new keyboard shortcut for go to, </a:t>
            </a:r>
            <a:r>
              <a:rPr kumimoji="0" lang="en-US" sz="16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Ctrl+G</a:t>
            </a:r>
            <a: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16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Cmd+G</a:t>
            </a:r>
            <a: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on Mac), narrows search to just chats and channels and takes users quickly to a specific conversation.</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B2363B6D-F4CC-DDA9-DFDD-D57516AD4D04}"/>
              </a:ext>
            </a:extLst>
          </p:cNvPr>
          <p:cNvSpPr txBox="1">
            <a:spLocks noGrp="1"/>
          </p:cNvSpPr>
          <p:nvPr>
            <p:ph type="title" idx="4294967295"/>
          </p:nvPr>
        </p:nvSpPr>
        <p:spPr>
          <a:xfrm>
            <a:off x="586738" y="590348"/>
            <a:ext cx="4282974"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chemeClr val="tx2"/>
                </a:solidFill>
                <a:effectLst/>
                <a:uLnTx/>
                <a:uFillTx/>
                <a:latin typeface="+mj-lt"/>
                <a:ea typeface="+mn-ea"/>
                <a:cs typeface="Segoe UI Semilight" panose="020B0402040204020203" pitchFamily="34" charset="0"/>
              </a:rPr>
              <a:t>Save time when communicating</a:t>
            </a:r>
          </a:p>
        </p:txBody>
      </p:sp>
    </p:spTree>
    <p:extLst>
      <p:ext uri="{BB962C8B-B14F-4D97-AF65-F5344CB8AC3E}">
        <p14:creationId xmlns:p14="http://schemas.microsoft.com/office/powerpoint/2010/main" val="209372996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D81362-A203-B4D3-DBBE-88773B652FBD}"/>
            </a:ext>
          </a:extLst>
        </p:cNvPr>
        <p:cNvGrpSpPr/>
        <p:nvPr/>
      </p:nvGrpSpPr>
      <p:grpSpPr>
        <a:xfrm>
          <a:off x="0" y="0"/>
          <a:ext cx="0" cy="0"/>
          <a:chOff x="0" y="0"/>
          <a:chExt cx="0" cy="0"/>
        </a:xfrm>
      </p:grpSpPr>
      <p:pic>
        <p:nvPicPr>
          <p:cNvPr id="5" name="Picture 4" descr="Teams for Windows showing the updated “new message” subject box, where results show both chats and channels the user can write to.">
            <a:extLst>
              <a:ext uri="{FF2B5EF4-FFF2-40B4-BE49-F238E27FC236}">
                <a16:creationId xmlns:a16="http://schemas.microsoft.com/office/drawing/2014/main" id="{78EC5F18-FE8C-9F21-B2C9-107FF0407CC2}"/>
              </a:ext>
            </a:extLst>
          </p:cNvPr>
          <p:cNvPicPr>
            <a:picLocks noChangeAspect="1"/>
          </p:cNvPicPr>
          <p:nvPr/>
        </p:nvPicPr>
        <p:blipFill>
          <a:blip r:embed="rId2"/>
          <a:srcRect r="26245"/>
          <a:stretch/>
        </p:blipFill>
        <p:spPr>
          <a:xfrm>
            <a:off x="5036737" y="654348"/>
            <a:ext cx="7155264" cy="5549304"/>
          </a:xfrm>
          <a:prstGeom prst="rect">
            <a:avLst/>
          </a:prstGeom>
        </p:spPr>
      </p:pic>
      <p:grpSp>
        <p:nvGrpSpPr>
          <p:cNvPr id="6" name="Group 5">
            <a:extLst>
              <a:ext uri="{FF2B5EF4-FFF2-40B4-BE49-F238E27FC236}">
                <a16:creationId xmlns:a16="http://schemas.microsoft.com/office/drawing/2014/main" id="{577F71B1-EDCC-4453-6563-3B0C75694947}"/>
              </a:ext>
              <a:ext uri="{C183D7F6-B498-43B3-948B-1728B52AA6E4}">
                <adec:decorative xmlns:adec="http://schemas.microsoft.com/office/drawing/2017/decorative" val="1"/>
              </a:ext>
            </a:extLst>
          </p:cNvPr>
          <p:cNvGrpSpPr/>
          <p:nvPr/>
        </p:nvGrpSpPr>
        <p:grpSpPr>
          <a:xfrm>
            <a:off x="4645572" y="1135117"/>
            <a:ext cx="2722180" cy="1397876"/>
            <a:chOff x="4335428" y="1428700"/>
            <a:chExt cx="2286000" cy="1273596"/>
          </a:xfrm>
        </p:grpSpPr>
        <p:cxnSp>
          <p:nvCxnSpPr>
            <p:cNvPr id="7" name="Straight Connector 6">
              <a:extLst>
                <a:ext uri="{FF2B5EF4-FFF2-40B4-BE49-F238E27FC236}">
                  <a16:creationId xmlns:a16="http://schemas.microsoft.com/office/drawing/2014/main" id="{5D41538E-F206-3723-4741-4BE7C3621021}"/>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Connector: Elbow 503">
              <a:extLst>
                <a:ext uri="{FF2B5EF4-FFF2-40B4-BE49-F238E27FC236}">
                  <a16:creationId xmlns:a16="http://schemas.microsoft.com/office/drawing/2014/main" id="{420AEB61-CE78-0B4E-3D04-13B65A1635D3}"/>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1170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pic>
        <p:nvPicPr>
          <p:cNvPr id="13" name="Picture 12" descr="Teams for iPhone showing the updated “new message” subject box, where results show both chats and channels the user can write to.">
            <a:extLst>
              <a:ext uri="{FF2B5EF4-FFF2-40B4-BE49-F238E27FC236}">
                <a16:creationId xmlns:a16="http://schemas.microsoft.com/office/drawing/2014/main" id="{91DCF916-916F-6899-6990-B77D250F70E2}"/>
              </a:ext>
            </a:extLst>
          </p:cNvPr>
          <p:cNvPicPr>
            <a:picLocks noChangeAspect="1"/>
          </p:cNvPicPr>
          <p:nvPr/>
        </p:nvPicPr>
        <p:blipFill>
          <a:blip r:embed="rId3"/>
          <a:stretch>
            <a:fillRect/>
          </a:stretch>
        </p:blipFill>
        <p:spPr>
          <a:xfrm>
            <a:off x="10104312" y="2914788"/>
            <a:ext cx="1754170" cy="3706730"/>
          </a:xfrm>
          <a:prstGeom prst="rect">
            <a:avLst/>
          </a:prstGeom>
          <a:effectLst/>
        </p:spPr>
      </p:pic>
      <p:sp>
        <p:nvSpPr>
          <p:cNvPr id="8" name="TextBox 7">
            <a:extLst>
              <a:ext uri="{FF2B5EF4-FFF2-40B4-BE49-F238E27FC236}">
                <a16:creationId xmlns:a16="http://schemas.microsoft.com/office/drawing/2014/main" id="{A9321B1B-E540-676B-C569-15B6A808269F}"/>
              </a:ext>
            </a:extLst>
          </p:cNvPr>
          <p:cNvSpPr txBox="1"/>
          <p:nvPr/>
        </p:nvSpPr>
        <p:spPr>
          <a:xfrm>
            <a:off x="586738" y="1886662"/>
            <a:ext cx="3958680" cy="1323439"/>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Users can start a message to any chat or channel from the new message feature. </a:t>
            </a:r>
            <a:b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br>
            <a:b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Access new message quickly with the keyboard shortcut </a:t>
            </a:r>
            <a:r>
              <a:rPr kumimoji="0" lang="en-US" sz="14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Ctrl+N</a:t>
            </a:r>
            <a:r>
              <a:rPr kumimoji="0" lang="en-US" sz="14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14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Cmd+N</a:t>
            </a:r>
            <a:r>
              <a:rPr kumimoji="0" lang="en-US" sz="14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on Mac).</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BC19E979-456D-1818-444D-440C3FFB4791}"/>
              </a:ext>
            </a:extLst>
          </p:cNvPr>
          <p:cNvSpPr txBox="1">
            <a:spLocks noGrp="1"/>
          </p:cNvSpPr>
          <p:nvPr>
            <p:ph type="title" idx="4294967295"/>
          </p:nvPr>
        </p:nvSpPr>
        <p:spPr>
          <a:xfrm>
            <a:off x="586738" y="590348"/>
            <a:ext cx="4282974"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chemeClr val="tx2"/>
                </a:solidFill>
                <a:effectLst/>
                <a:uLnTx/>
                <a:uFillTx/>
                <a:latin typeface="+mj-lt"/>
                <a:ea typeface="+mn-ea"/>
                <a:cs typeface="Segoe UI Semilight" panose="020B0402040204020203" pitchFamily="34" charset="0"/>
              </a:rPr>
              <a:t>Save more time when communicating</a:t>
            </a:r>
          </a:p>
        </p:txBody>
      </p:sp>
    </p:spTree>
    <p:extLst>
      <p:ext uri="{BB962C8B-B14F-4D97-AF65-F5344CB8AC3E}">
        <p14:creationId xmlns:p14="http://schemas.microsoft.com/office/powerpoint/2010/main" val="163068205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2457C3-8155-4B1A-1E96-2212A7A97C33}"/>
            </a:ext>
          </a:extLst>
        </p:cNvPr>
        <p:cNvGrpSpPr/>
        <p:nvPr/>
      </p:nvGrpSpPr>
      <p:grpSpPr>
        <a:xfrm>
          <a:off x="0" y="0"/>
          <a:ext cx="0" cy="0"/>
          <a:chOff x="0" y="0"/>
          <a:chExt cx="0" cy="0"/>
        </a:xfrm>
      </p:grpSpPr>
      <p:pic>
        <p:nvPicPr>
          <p:cNvPr id="7" name="Picture 6" descr="Teams for Windows showing the updated settings panel for chats and channels.">
            <a:extLst>
              <a:ext uri="{FF2B5EF4-FFF2-40B4-BE49-F238E27FC236}">
                <a16:creationId xmlns:a16="http://schemas.microsoft.com/office/drawing/2014/main" id="{D4CFA1D8-3D90-BD38-06C1-100F59D2B2BA}"/>
              </a:ext>
            </a:extLst>
          </p:cNvPr>
          <p:cNvPicPr>
            <a:picLocks noChangeAspect="1"/>
          </p:cNvPicPr>
          <p:nvPr/>
        </p:nvPicPr>
        <p:blipFill>
          <a:blip r:embed="rId2"/>
          <a:stretch>
            <a:fillRect/>
          </a:stretch>
        </p:blipFill>
        <p:spPr>
          <a:xfrm>
            <a:off x="4225060" y="1538835"/>
            <a:ext cx="6364953" cy="3640822"/>
          </a:xfrm>
          <a:prstGeom prst="rect">
            <a:avLst/>
          </a:prstGeom>
        </p:spPr>
      </p:pic>
      <p:pic>
        <p:nvPicPr>
          <p:cNvPr id="29" name="Picture 28" descr="Teams for iPhone showing the updated settings sheet for chats and channels.">
            <a:extLst>
              <a:ext uri="{FF2B5EF4-FFF2-40B4-BE49-F238E27FC236}">
                <a16:creationId xmlns:a16="http://schemas.microsoft.com/office/drawing/2014/main" id="{3C53859D-A6D3-C4FB-2386-70481A556BF4}"/>
              </a:ext>
            </a:extLst>
          </p:cNvPr>
          <p:cNvPicPr>
            <a:picLocks noChangeAspect="1"/>
          </p:cNvPicPr>
          <p:nvPr/>
        </p:nvPicPr>
        <p:blipFill>
          <a:blip r:embed="rId3"/>
          <a:srcRect/>
          <a:stretch/>
        </p:blipFill>
        <p:spPr>
          <a:xfrm>
            <a:off x="10307824" y="2878096"/>
            <a:ext cx="1606571" cy="3325489"/>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9A200520-1AEF-7594-A830-9576CEDA539D}"/>
              </a:ext>
              <a:ext uri="{C183D7F6-B498-43B3-948B-1728B52AA6E4}">
                <adec:decorative xmlns:adec="http://schemas.microsoft.com/office/drawing/2017/decorative" val="1"/>
              </a:ext>
            </a:extLst>
          </p:cNvPr>
          <p:cNvGrpSpPr/>
          <p:nvPr/>
        </p:nvGrpSpPr>
        <p:grpSpPr>
          <a:xfrm>
            <a:off x="3795450" y="2738800"/>
            <a:ext cx="2384634" cy="567508"/>
            <a:chOff x="4335428" y="1428700"/>
            <a:chExt cx="2286000" cy="1273596"/>
          </a:xfrm>
        </p:grpSpPr>
        <p:cxnSp>
          <p:nvCxnSpPr>
            <p:cNvPr id="17" name="Straight Connector 16">
              <a:extLst>
                <a:ext uri="{FF2B5EF4-FFF2-40B4-BE49-F238E27FC236}">
                  <a16:creationId xmlns:a16="http://schemas.microsoft.com/office/drawing/2014/main" id="{889A354A-D977-DDA9-AB22-4B3713EFAE11}"/>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Connector: Elbow 503">
              <a:extLst>
                <a:ext uri="{FF2B5EF4-FFF2-40B4-BE49-F238E27FC236}">
                  <a16:creationId xmlns:a16="http://schemas.microsoft.com/office/drawing/2014/main" id="{E0D241CE-5277-7869-63D4-78114197C9A7}"/>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15541"/>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5A2894F-DBFD-BB78-66B2-E139A146D4CA}"/>
              </a:ext>
              <a:ext uri="{C183D7F6-B498-43B3-948B-1728B52AA6E4}">
                <adec:decorative xmlns:adec="http://schemas.microsoft.com/office/drawing/2017/decorative" val="1"/>
              </a:ext>
            </a:extLst>
          </p:cNvPr>
          <p:cNvGrpSpPr/>
          <p:nvPr/>
        </p:nvGrpSpPr>
        <p:grpSpPr>
          <a:xfrm>
            <a:off x="3795450" y="3415862"/>
            <a:ext cx="2384634" cy="521096"/>
            <a:chOff x="4335428" y="1428700"/>
            <a:chExt cx="2286000" cy="1273596"/>
          </a:xfrm>
        </p:grpSpPr>
        <p:cxnSp>
          <p:nvCxnSpPr>
            <p:cNvPr id="27" name="Straight Connector 26">
              <a:extLst>
                <a:ext uri="{FF2B5EF4-FFF2-40B4-BE49-F238E27FC236}">
                  <a16:creationId xmlns:a16="http://schemas.microsoft.com/office/drawing/2014/main" id="{12B0C0DE-F88A-4F53-EE01-D71A02C1E356}"/>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Connector: Elbow 503">
              <a:extLst>
                <a:ext uri="{FF2B5EF4-FFF2-40B4-BE49-F238E27FC236}">
                  <a16:creationId xmlns:a16="http://schemas.microsoft.com/office/drawing/2014/main" id="{A72CE100-EA5B-675D-A33A-68757462C1FE}"/>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1402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E7F2518F-9B0A-2E6C-5283-A880CCB083E5}"/>
              </a:ext>
            </a:extLst>
          </p:cNvPr>
          <p:cNvSpPr>
            <a:spLocks noGrp="1"/>
          </p:cNvSpPr>
          <p:nvPr>
            <p:ph type="title"/>
          </p:nvPr>
        </p:nvSpPr>
        <p:spPr>
          <a:xfrm>
            <a:off x="586738" y="2962898"/>
            <a:ext cx="2943915" cy="1117485"/>
          </a:xfrm>
        </p:spPr>
        <p:txBody>
          <a:bodyPr anchor="t"/>
          <a:lstStyle/>
          <a:p>
            <a:pPr algn="l">
              <a:lnSpc>
                <a:spcPct val="116000"/>
              </a:lnSpc>
              <a:spcAft>
                <a:spcPts val="800"/>
              </a:spcAft>
            </a:pPr>
            <a:r>
              <a:rPr lang="en-US" sz="1600" dirty="0">
                <a:effectLst/>
                <a:latin typeface="+mn-lt"/>
                <a:ea typeface="Aptos" panose="020B0004020202020204" pitchFamily="34" charset="0"/>
                <a:cs typeface="Arial" panose="020B0604020202020204" pitchFamily="34" charset="0"/>
              </a:rPr>
              <a:t>Every user has a unique way of working. Customize Teams chat and channels to align with personal workflows </a:t>
            </a:r>
            <a:r>
              <a:rPr lang="en-US" sz="1600" dirty="0">
                <a:latin typeface="+mn-lt"/>
                <a:ea typeface="Aptos" panose="020B0004020202020204" pitchFamily="34" charset="0"/>
                <a:cs typeface="Arial" panose="020B0604020202020204" pitchFamily="34" charset="0"/>
              </a:rPr>
              <a:t>w</a:t>
            </a:r>
            <a:r>
              <a:rPr lang="en-US" sz="1600" dirty="0">
                <a:effectLst/>
                <a:latin typeface="+mn-lt"/>
                <a:ea typeface="Aptos" panose="020B0004020202020204" pitchFamily="34" charset="0"/>
                <a:cs typeface="Arial" panose="020B0604020202020204" pitchFamily="34" charset="0"/>
              </a:rPr>
              <a:t>ith </a:t>
            </a:r>
            <a:r>
              <a:rPr lang="en-US" sz="1600" dirty="0">
                <a:effectLst/>
                <a:ea typeface="Aptos" panose="020B0004020202020204" pitchFamily="34" charset="0"/>
                <a:cs typeface="Arial" panose="020B0604020202020204" pitchFamily="34" charset="0"/>
              </a:rPr>
              <a:t>new controls.</a:t>
            </a:r>
            <a:endParaRPr lang="en-US" sz="1400" dirty="0">
              <a:effectLst/>
              <a:ea typeface="MS Mincho" panose="02020609040205080304" pitchFamily="49" charset="-128"/>
              <a:cs typeface="Arial" panose="020B0604020202020204" pitchFamily="34" charset="0"/>
            </a:endParaRPr>
          </a:p>
        </p:txBody>
      </p:sp>
      <p:sp>
        <p:nvSpPr>
          <p:cNvPr id="12" name="Title 1">
            <a:extLst>
              <a:ext uri="{FF2B5EF4-FFF2-40B4-BE49-F238E27FC236}">
                <a16:creationId xmlns:a16="http://schemas.microsoft.com/office/drawing/2014/main" id="{FA570D93-9A7E-4926-A4DC-B682E42DE18E}"/>
              </a:ext>
            </a:extLst>
          </p:cNvPr>
          <p:cNvSpPr txBox="1">
            <a:spLocks/>
          </p:cNvSpPr>
          <p:nvPr/>
        </p:nvSpPr>
        <p:spPr>
          <a:xfrm>
            <a:off x="586738" y="595735"/>
            <a:ext cx="42829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rgbClr val="34258E"/>
                </a:solidFill>
                <a:effectLst/>
                <a:uLnTx/>
                <a:uFillTx/>
                <a:latin typeface="Segoe UI Semibold"/>
                <a:ea typeface="+mn-ea"/>
                <a:cs typeface="Segoe UI Semilight" panose="020B0402040204020203" pitchFamily="34" charset="0"/>
              </a:rPr>
              <a:t>Customize the experience</a:t>
            </a:r>
          </a:p>
        </p:txBody>
      </p:sp>
    </p:spTree>
    <p:extLst>
      <p:ext uri="{BB962C8B-B14F-4D97-AF65-F5344CB8AC3E}">
        <p14:creationId xmlns:p14="http://schemas.microsoft.com/office/powerpoint/2010/main" val="13035775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01CFE0-403F-ECE7-8DA3-F64116F21E6D}"/>
            </a:ext>
          </a:extLst>
        </p:cNvPr>
        <p:cNvGrpSpPr/>
        <p:nvPr/>
      </p:nvGrpSpPr>
      <p:grpSpPr>
        <a:xfrm>
          <a:off x="0" y="0"/>
          <a:ext cx="0" cy="0"/>
          <a:chOff x="0" y="0"/>
          <a:chExt cx="0" cy="0"/>
        </a:xfrm>
      </p:grpSpPr>
      <p:pic>
        <p:nvPicPr>
          <p:cNvPr id="5" name="Picture 4" descr="Teams for Windows showing the separate Chat and Teams apps in the app bar.">
            <a:extLst>
              <a:ext uri="{FF2B5EF4-FFF2-40B4-BE49-F238E27FC236}">
                <a16:creationId xmlns:a16="http://schemas.microsoft.com/office/drawing/2014/main" id="{F04060D4-69CF-CCE0-AD19-F47064484DC4}"/>
              </a:ext>
            </a:extLst>
          </p:cNvPr>
          <p:cNvPicPr>
            <a:picLocks noChangeAspect="1"/>
          </p:cNvPicPr>
          <p:nvPr/>
        </p:nvPicPr>
        <p:blipFill>
          <a:blip r:embed="rId2"/>
          <a:srcRect r="-109"/>
          <a:stretch/>
        </p:blipFill>
        <p:spPr>
          <a:xfrm>
            <a:off x="4179215" y="1263894"/>
            <a:ext cx="7445915" cy="4254515"/>
          </a:xfrm>
          <a:prstGeom prst="rect">
            <a:avLst/>
          </a:prstGeom>
        </p:spPr>
      </p:pic>
      <p:pic>
        <p:nvPicPr>
          <p:cNvPr id="2" name="Picture 1" descr="Teams for Windows showing the separate Chat and Teams apps in the app bar.">
            <a:extLst>
              <a:ext uri="{FF2B5EF4-FFF2-40B4-BE49-F238E27FC236}">
                <a16:creationId xmlns:a16="http://schemas.microsoft.com/office/drawing/2014/main" id="{AB775A03-7661-2BB1-D5E8-0F0FA83C3A28}"/>
              </a:ext>
            </a:extLst>
          </p:cNvPr>
          <p:cNvPicPr>
            <a:picLocks noChangeAspect="1"/>
          </p:cNvPicPr>
          <p:nvPr/>
        </p:nvPicPr>
        <p:blipFill>
          <a:blip r:embed="rId3"/>
          <a:srcRect t="54" b="54"/>
          <a:stretch/>
        </p:blipFill>
        <p:spPr>
          <a:xfrm>
            <a:off x="4179215" y="1263894"/>
            <a:ext cx="7445915" cy="4254515"/>
          </a:xfrm>
          <a:prstGeom prst="rect">
            <a:avLst/>
          </a:prstGeom>
        </p:spPr>
      </p:pic>
      <p:pic>
        <p:nvPicPr>
          <p:cNvPr id="6" name="Picture 5" descr="Teams for iPhone showing the separate Chat and Teams apps in the bottom tab bar.">
            <a:extLst>
              <a:ext uri="{FF2B5EF4-FFF2-40B4-BE49-F238E27FC236}">
                <a16:creationId xmlns:a16="http://schemas.microsoft.com/office/drawing/2014/main" id="{DD829CEE-803A-960D-0987-65E629784E0D}"/>
              </a:ext>
            </a:extLst>
          </p:cNvPr>
          <p:cNvPicPr>
            <a:picLocks noChangeAspect="1"/>
          </p:cNvPicPr>
          <p:nvPr/>
        </p:nvPicPr>
        <p:blipFill>
          <a:blip r:embed="rId4"/>
          <a:srcRect/>
          <a:stretch/>
        </p:blipFill>
        <p:spPr>
          <a:xfrm>
            <a:off x="9700043" y="2125523"/>
            <a:ext cx="2052363" cy="4248247"/>
          </a:xfrm>
          <a:prstGeom prst="rect">
            <a:avLst/>
          </a:prstGeom>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A8101FB9-A827-09F3-4F11-C2118F23FD18}"/>
              </a:ext>
            </a:extLst>
          </p:cNvPr>
          <p:cNvSpPr>
            <a:spLocks noGrp="1"/>
          </p:cNvSpPr>
          <p:nvPr>
            <p:ph type="title"/>
          </p:nvPr>
        </p:nvSpPr>
        <p:spPr>
          <a:xfrm>
            <a:off x="594657" y="1263894"/>
            <a:ext cx="3142754" cy="3185039"/>
          </a:xfrm>
        </p:spPr>
        <p:txBody>
          <a:bodyPr anchor="t"/>
          <a:lstStyle/>
          <a:p>
            <a:pPr algn="l">
              <a:lnSpc>
                <a:spcPct val="116000"/>
              </a:lnSpc>
              <a:spcAft>
                <a:spcPts val="800"/>
              </a:spcAft>
            </a:pPr>
            <a:r>
              <a:rPr lang="en-US" sz="1800" dirty="0">
                <a:effectLst/>
                <a:latin typeface="+mn-lt"/>
                <a:ea typeface="Aptos" panose="020B0004020202020204" pitchFamily="34" charset="0"/>
                <a:cs typeface="Arial"/>
              </a:rPr>
              <a:t>When using the separate Chat and Teams views, users get</a:t>
            </a:r>
            <a:r>
              <a:rPr lang="en-US" sz="1800" dirty="0">
                <a:latin typeface="+mn-lt"/>
                <a:ea typeface="Aptos" panose="020B0004020202020204" pitchFamily="34" charset="0"/>
                <a:cs typeface="Arial"/>
              </a:rPr>
              <a:t> the benefits of </a:t>
            </a:r>
            <a:r>
              <a:rPr lang="en-US" sz="1800" dirty="0">
                <a:effectLst/>
                <a:latin typeface="+mn-lt"/>
                <a:ea typeface="Aptos" panose="020B0004020202020204" pitchFamily="34" charset="0"/>
                <a:cs typeface="Arial"/>
              </a:rPr>
              <a:t>the new </a:t>
            </a:r>
            <a:r>
              <a:rPr lang="en-US" sz="1800" b="1" dirty="0">
                <a:effectLst/>
                <a:ea typeface="Aptos" panose="020B0004020202020204" pitchFamily="34" charset="0"/>
                <a:cs typeface="Arial"/>
              </a:rPr>
              <a:t>filters</a:t>
            </a:r>
            <a:r>
              <a:rPr lang="en-US" sz="1800" dirty="0">
                <a:effectLst/>
                <a:latin typeface="+mn-lt"/>
                <a:ea typeface="Aptos" panose="020B0004020202020204" pitchFamily="34" charset="0"/>
                <a:cs typeface="Arial"/>
              </a:rPr>
              <a:t> and the </a:t>
            </a:r>
            <a:r>
              <a:rPr lang="en-US" sz="1800" b="1" dirty="0">
                <a:effectLst/>
                <a:ea typeface="Aptos" panose="020B0004020202020204" pitchFamily="34" charset="0"/>
                <a:cs typeface="Arial"/>
              </a:rPr>
              <a:t>@Mentions </a:t>
            </a:r>
            <a:r>
              <a:rPr lang="en-US" sz="1800" dirty="0">
                <a:effectLst/>
                <a:ea typeface="Aptos" panose="020B0004020202020204" pitchFamily="34" charset="0"/>
                <a:cs typeface="Arial"/>
              </a:rPr>
              <a:t>view </a:t>
            </a:r>
            <a:r>
              <a:rPr lang="en-US" sz="1800" dirty="0">
                <a:effectLst/>
                <a:latin typeface="+mn-lt"/>
                <a:ea typeface="Aptos" panose="020B0004020202020204" pitchFamily="34" charset="0"/>
                <a:cs typeface="Arial"/>
              </a:rPr>
              <a:t>to triage and organize their list, as well as the </a:t>
            </a:r>
            <a:r>
              <a:rPr lang="en-US" sz="1800" b="1" dirty="0">
                <a:ea typeface="Aptos" panose="020B0004020202020204" pitchFamily="34" charset="0"/>
                <a:cs typeface="Arial"/>
              </a:rPr>
              <a:t>n</a:t>
            </a:r>
            <a:r>
              <a:rPr lang="en-US" sz="1800" b="1" dirty="0">
                <a:effectLst/>
                <a:ea typeface="Aptos" panose="020B0004020202020204" pitchFamily="34" charset="0"/>
                <a:cs typeface="Arial"/>
              </a:rPr>
              <a:t>ew message </a:t>
            </a:r>
            <a:r>
              <a:rPr lang="en-US" sz="1800" dirty="0">
                <a:effectLst/>
                <a:latin typeface="+mn-lt"/>
                <a:ea typeface="Aptos" panose="020B0004020202020204" pitchFamily="34" charset="0"/>
                <a:cs typeface="Arial"/>
              </a:rPr>
              <a:t>and </a:t>
            </a:r>
            <a:r>
              <a:rPr lang="en-US" sz="1800" b="1" dirty="0">
                <a:effectLst/>
                <a:ea typeface="Aptos" panose="020B0004020202020204" pitchFamily="34" charset="0"/>
                <a:cs typeface="Arial"/>
              </a:rPr>
              <a:t>go to</a:t>
            </a:r>
            <a:r>
              <a:rPr lang="en-US" sz="1800" dirty="0">
                <a:effectLst/>
                <a:ea typeface="Aptos" panose="020B0004020202020204" pitchFamily="34" charset="0"/>
                <a:cs typeface="Arial"/>
              </a:rPr>
              <a:t> </a:t>
            </a:r>
            <a:r>
              <a:rPr lang="en-US" sz="1800" dirty="0">
                <a:effectLst/>
                <a:latin typeface="+mn-lt"/>
                <a:ea typeface="Aptos" panose="020B0004020202020204" pitchFamily="34" charset="0"/>
                <a:cs typeface="Arial"/>
              </a:rPr>
              <a:t>commands navigate quickly across conversations in chats or channels.</a:t>
            </a:r>
            <a:br>
              <a:rPr lang="en-US" sz="1800" dirty="0">
                <a:effectLst/>
                <a:latin typeface="+mn-lt"/>
                <a:ea typeface="Aptos" panose="020B0004020202020204" pitchFamily="34" charset="0"/>
                <a:cs typeface="Arial" panose="020B0604020202020204" pitchFamily="34" charset="0"/>
              </a:rPr>
            </a:br>
            <a:endParaRPr lang="en-US" sz="1800" dirty="0">
              <a:effectLst/>
              <a:latin typeface="+mn-lt"/>
              <a:ea typeface="Aptos" panose="020B0004020202020204" pitchFamily="34" charset="0"/>
              <a:cs typeface="Arial"/>
            </a:endParaRPr>
          </a:p>
        </p:txBody>
      </p:sp>
      <p:sp>
        <p:nvSpPr>
          <p:cNvPr id="12" name="Title 1">
            <a:extLst>
              <a:ext uri="{FF2B5EF4-FFF2-40B4-BE49-F238E27FC236}">
                <a16:creationId xmlns:a16="http://schemas.microsoft.com/office/drawing/2014/main" id="{C2DC6862-82AA-D1D9-8C1A-60D8F70B4D97}"/>
              </a:ext>
            </a:extLst>
          </p:cNvPr>
          <p:cNvSpPr txBox="1">
            <a:spLocks/>
          </p:cNvSpPr>
          <p:nvPr/>
        </p:nvSpPr>
        <p:spPr>
          <a:xfrm>
            <a:off x="586737" y="417058"/>
            <a:ext cx="50272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rgbClr val="34258E"/>
                </a:solidFill>
                <a:effectLst/>
                <a:uLnTx/>
                <a:uFillTx/>
                <a:latin typeface="Segoe UI Semibold"/>
                <a:ea typeface="+mn-ea"/>
                <a:cs typeface="Segoe UI Semilight" panose="020B0402040204020203" pitchFamily="34" charset="0"/>
              </a:rPr>
              <a:t>Separate Chat and Teams views</a:t>
            </a:r>
          </a:p>
        </p:txBody>
      </p:sp>
    </p:spTree>
    <p:extLst>
      <p:ext uri="{BB962C8B-B14F-4D97-AF65-F5344CB8AC3E}">
        <p14:creationId xmlns:p14="http://schemas.microsoft.com/office/powerpoint/2010/main" val="404209841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309DCEA-C145-56FB-7C3C-93518EABF21F}"/>
            </a:ext>
          </a:extLst>
        </p:cNvPr>
        <p:cNvGrpSpPr/>
        <p:nvPr/>
      </p:nvGrpSpPr>
      <p:grpSpPr>
        <a:xfrm>
          <a:off x="0" y="0"/>
          <a:ext cx="0" cy="0"/>
          <a:chOff x="0" y="0"/>
          <a:chExt cx="0" cy="0"/>
        </a:xfrm>
      </p:grpSpPr>
      <p:pic>
        <p:nvPicPr>
          <p:cNvPr id="2" name="Picture 1" descr="Teams for Windows showing the updated settings sheet for chats and channels.">
            <a:extLst>
              <a:ext uri="{FF2B5EF4-FFF2-40B4-BE49-F238E27FC236}">
                <a16:creationId xmlns:a16="http://schemas.microsoft.com/office/drawing/2014/main" id="{B9A41ED9-BC46-AC98-A931-B2E1E8552A0F}"/>
              </a:ext>
            </a:extLst>
          </p:cNvPr>
          <p:cNvPicPr>
            <a:picLocks noChangeAspect="1"/>
          </p:cNvPicPr>
          <p:nvPr/>
        </p:nvPicPr>
        <p:blipFill>
          <a:blip r:embed="rId3"/>
          <a:srcRect/>
          <a:stretch/>
        </p:blipFill>
        <p:spPr>
          <a:xfrm>
            <a:off x="8773189" y="1343579"/>
            <a:ext cx="2186754" cy="4526427"/>
          </a:xfrm>
          <a:prstGeom prst="rect">
            <a:avLst/>
          </a:prstGeom>
          <a:effectLst>
            <a:outerShdw blurRad="50800" dist="38100" dir="2700000" algn="tl" rotWithShape="0">
              <a:prstClr val="black">
                <a:alpha val="40000"/>
              </a:prstClr>
            </a:outerShdw>
          </a:effectLst>
        </p:spPr>
      </p:pic>
      <p:pic>
        <p:nvPicPr>
          <p:cNvPr id="3" name="Picture 2" descr="Teams for iPhone showing the new chat and channels experience, with a favorites section, a chats section, and a teams and channels section.">
            <a:extLst>
              <a:ext uri="{FF2B5EF4-FFF2-40B4-BE49-F238E27FC236}">
                <a16:creationId xmlns:a16="http://schemas.microsoft.com/office/drawing/2014/main" id="{D8AA7FDA-2292-8B24-AAC7-0A7BEB1DB4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4076" y="1341819"/>
            <a:ext cx="2185618" cy="4526428"/>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D55F5EF8-7EAB-C9DE-FDAB-0164C3455251}"/>
              </a:ext>
              <a:ext uri="{C183D7F6-B498-43B3-948B-1728B52AA6E4}">
                <adec:decorative xmlns:adec="http://schemas.microsoft.com/office/drawing/2017/decorative" val="1"/>
              </a:ext>
            </a:extLst>
          </p:cNvPr>
          <p:cNvGrpSpPr/>
          <p:nvPr/>
        </p:nvGrpSpPr>
        <p:grpSpPr>
          <a:xfrm>
            <a:off x="4869712" y="2023275"/>
            <a:ext cx="1100164" cy="1090315"/>
            <a:chOff x="4335428" y="1428700"/>
            <a:chExt cx="2286000" cy="1273596"/>
          </a:xfrm>
        </p:grpSpPr>
        <p:cxnSp>
          <p:nvCxnSpPr>
            <p:cNvPr id="9" name="Straight Connector 8">
              <a:extLst>
                <a:ext uri="{FF2B5EF4-FFF2-40B4-BE49-F238E27FC236}">
                  <a16:creationId xmlns:a16="http://schemas.microsoft.com/office/drawing/2014/main" id="{3A429B8D-62DE-85DD-1E75-F94DDED824B9}"/>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Connector: Elbow 503">
              <a:extLst>
                <a:ext uri="{FF2B5EF4-FFF2-40B4-BE49-F238E27FC236}">
                  <a16:creationId xmlns:a16="http://schemas.microsoft.com/office/drawing/2014/main" id="{1C2FBDFB-EB82-4669-CFDE-850F1FE04BD7}"/>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0267"/>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71C76A54-8B5B-E3FD-4250-770BC3A1B36D}"/>
              </a:ext>
            </a:extLst>
          </p:cNvPr>
          <p:cNvSpPr txBox="1"/>
          <p:nvPr/>
        </p:nvSpPr>
        <p:spPr>
          <a:xfrm>
            <a:off x="586738" y="1390785"/>
            <a:ext cx="4160699" cy="206210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S Mincho" panose="02020609040205080304" pitchFamily="49" charset="-128"/>
                <a:cs typeface="Arial" panose="020B0604020202020204" pitchFamily="34" charset="0"/>
              </a:rPr>
              <a:t>With the Teams mobile app, users’ sections, and organization are synced with desktop. Filters and the @Mentions view are right here to for quick triage anytime.</a:t>
            </a:r>
            <a:br>
              <a:rPr kumimoji="0" lang="en-US" sz="1600" b="0" i="0" u="none" strike="noStrike" kern="1200" cap="none" spc="0" normalizeH="0" baseline="0" noProof="0" dirty="0">
                <a:ln>
                  <a:noFill/>
                </a:ln>
                <a:solidFill>
                  <a:srgbClr val="000000"/>
                </a:solidFill>
                <a:effectLst/>
                <a:uLnTx/>
                <a:uFillTx/>
                <a:latin typeface="Segoe UI"/>
                <a:ea typeface="MS Mincho" panose="02020609040205080304" pitchFamily="49" charset="-128"/>
                <a:cs typeface="Arial" panose="020B0604020202020204" pitchFamily="34" charset="0"/>
              </a:rPr>
            </a:br>
            <a:br>
              <a:rPr kumimoji="0" lang="en-US" sz="1600" b="0" i="0" u="none" strike="noStrike" kern="1200" cap="none" spc="0" normalizeH="0" baseline="0" noProof="0" dirty="0">
                <a:ln>
                  <a:noFill/>
                </a:ln>
                <a:solidFill>
                  <a:srgbClr val="000000"/>
                </a:solidFill>
                <a:effectLst/>
                <a:uLnTx/>
                <a:uFillTx/>
                <a:latin typeface="Segoe UI"/>
                <a:ea typeface="MS Mincho" panose="02020609040205080304" pitchFamily="49" charset="-128"/>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Segoe UI"/>
                <a:ea typeface="MS Mincho" panose="02020609040205080304" pitchFamily="49" charset="-128"/>
                <a:cs typeface="Arial" panose="020B0604020202020204" pitchFamily="34" charset="0"/>
              </a:rPr>
              <a:t>The </a:t>
            </a:r>
            <a:r>
              <a:rPr kumimoji="0" lang="en-US" sz="1600" b="1" i="0" u="none" strike="noStrike" kern="1200" cap="none" spc="0" normalizeH="0" baseline="0" noProof="0" dirty="0">
                <a:ln>
                  <a:noFill/>
                </a:ln>
                <a:solidFill>
                  <a:srgbClr val="000000"/>
                </a:solidFill>
                <a:effectLst/>
                <a:uLnTx/>
                <a:uFillTx/>
                <a:latin typeface="Segoe UI"/>
                <a:ea typeface="MS Mincho" panose="02020609040205080304" pitchFamily="49" charset="-128"/>
                <a:cs typeface="Arial" panose="020B0604020202020204" pitchFamily="34" charset="0"/>
              </a:rPr>
              <a:t>view toggle </a:t>
            </a:r>
            <a:r>
              <a:rPr kumimoji="0" lang="en-US" sz="1600" b="0" i="0" u="none" strike="noStrike" kern="1200" cap="none" spc="0" normalizeH="0" baseline="0" noProof="0" dirty="0">
                <a:ln>
                  <a:noFill/>
                </a:ln>
                <a:solidFill>
                  <a:srgbClr val="000000"/>
                </a:solidFill>
                <a:effectLst/>
                <a:uLnTx/>
                <a:uFillTx/>
                <a:latin typeface="Segoe UI"/>
                <a:ea typeface="MS Mincho" panose="02020609040205080304" pitchFamily="49" charset="-128"/>
                <a:cs typeface="Arial" panose="020B0604020202020204" pitchFamily="34" charset="0"/>
              </a:rPr>
              <a:t>next to the filters lets users switch between organizing the list by sections or in order of recent messages.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98365BC1-67E7-C05B-6568-C1343104C4E8}"/>
              </a:ext>
            </a:extLst>
          </p:cNvPr>
          <p:cNvSpPr txBox="1">
            <a:spLocks noGrp="1"/>
          </p:cNvSpPr>
          <p:nvPr>
            <p:ph type="title" idx="4294967295"/>
          </p:nvPr>
        </p:nvSpPr>
        <p:spPr>
          <a:xfrm>
            <a:off x="586738" y="590348"/>
            <a:ext cx="428297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chemeClr val="tx2"/>
                </a:solidFill>
                <a:effectLst/>
                <a:uLnTx/>
                <a:uFillTx/>
                <a:latin typeface="+mj-lt"/>
                <a:ea typeface="+mn-ea"/>
                <a:cs typeface="Segoe UI Semilight"/>
              </a:rPr>
              <a:t>Optimized for mobile </a:t>
            </a:r>
            <a:endParaRPr kumimoji="0" lang="en-US" sz="2800" b="1" i="0" u="none" strike="noStrike" kern="1200" cap="none" spc="-50" normalizeH="0" baseline="0" noProof="0">
              <a:ln w="3175">
                <a:noFill/>
              </a:ln>
              <a:solidFill>
                <a:schemeClr val="tx2"/>
              </a:solidFill>
              <a:effectLst/>
              <a:uLnTx/>
              <a:uFillTx/>
              <a:latin typeface="+mj-lt"/>
              <a:ea typeface="+mn-ea"/>
              <a:cs typeface="Segoe UI Semilight" panose="020B0402040204020203" pitchFamily="34" charset="0"/>
            </a:endParaRPr>
          </a:p>
        </p:txBody>
      </p:sp>
    </p:spTree>
    <p:extLst>
      <p:ext uri="{BB962C8B-B14F-4D97-AF65-F5344CB8AC3E}">
        <p14:creationId xmlns:p14="http://schemas.microsoft.com/office/powerpoint/2010/main" val="125913278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6C8196-4729-BC9D-584F-F345572745D4}"/>
            </a:ext>
          </a:extLst>
        </p:cNvPr>
        <p:cNvGrpSpPr/>
        <p:nvPr/>
      </p:nvGrpSpPr>
      <p:grpSpPr>
        <a:xfrm>
          <a:off x="0" y="0"/>
          <a:ext cx="0" cy="0"/>
          <a:chOff x="0" y="0"/>
          <a:chExt cx="0" cy="0"/>
        </a:xfrm>
      </p:grpSpPr>
      <p:pic>
        <p:nvPicPr>
          <p:cNvPr id="4" name="Picture 3" descr="Teams for Windows showing a menu for a chat including the “Leave” command">
            <a:extLst>
              <a:ext uri="{FF2B5EF4-FFF2-40B4-BE49-F238E27FC236}">
                <a16:creationId xmlns:a16="http://schemas.microsoft.com/office/drawing/2014/main" id="{40DC93EB-4164-4B3E-804E-DC08C8AA309A}"/>
              </a:ext>
            </a:extLst>
          </p:cNvPr>
          <p:cNvPicPr>
            <a:picLocks noChangeAspect="1"/>
          </p:cNvPicPr>
          <p:nvPr/>
        </p:nvPicPr>
        <p:blipFill>
          <a:blip r:embed="rId2"/>
          <a:srcRect r="29525"/>
          <a:stretch/>
        </p:blipFill>
        <p:spPr>
          <a:xfrm>
            <a:off x="6167716" y="1377956"/>
            <a:ext cx="6024282" cy="4889696"/>
          </a:xfrm>
          <a:prstGeom prst="rect">
            <a:avLst/>
          </a:prstGeom>
        </p:spPr>
      </p:pic>
      <p:grpSp>
        <p:nvGrpSpPr>
          <p:cNvPr id="5" name="Group 4">
            <a:extLst>
              <a:ext uri="{FF2B5EF4-FFF2-40B4-BE49-F238E27FC236}">
                <a16:creationId xmlns:a16="http://schemas.microsoft.com/office/drawing/2014/main" id="{04B9320D-E262-C06E-7FF0-1F9E06FD8D8B}"/>
              </a:ext>
              <a:ext uri="{C183D7F6-B498-43B3-948B-1728B52AA6E4}">
                <adec:decorative xmlns:adec="http://schemas.microsoft.com/office/drawing/2017/decorative" val="1"/>
              </a:ext>
            </a:extLst>
          </p:cNvPr>
          <p:cNvGrpSpPr/>
          <p:nvPr/>
        </p:nvGrpSpPr>
        <p:grpSpPr>
          <a:xfrm flipV="1">
            <a:off x="4870774" y="2227102"/>
            <a:ext cx="3295764" cy="2008565"/>
            <a:chOff x="4335428" y="1428700"/>
            <a:chExt cx="2286000" cy="1273596"/>
          </a:xfrm>
        </p:grpSpPr>
        <p:cxnSp>
          <p:nvCxnSpPr>
            <p:cNvPr id="6" name="Straight Connector 5">
              <a:extLst>
                <a:ext uri="{FF2B5EF4-FFF2-40B4-BE49-F238E27FC236}">
                  <a16:creationId xmlns:a16="http://schemas.microsoft.com/office/drawing/2014/main" id="{FD094D58-6E67-2DAA-C2CE-7A99AA263C7E}"/>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Connector: Elbow 503">
              <a:extLst>
                <a:ext uri="{FF2B5EF4-FFF2-40B4-BE49-F238E27FC236}">
                  <a16:creationId xmlns:a16="http://schemas.microsoft.com/office/drawing/2014/main" id="{B373F3B9-4C6F-03EB-C3F2-929E3C8375FE}"/>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3673"/>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pic>
        <p:nvPicPr>
          <p:cNvPr id="8" name="Picture 7" descr="Alert for Leave command in a chat asking if you want to remove chat history or not. Remove history is a checkbox that is unchecked by default ">
            <a:extLst>
              <a:ext uri="{FF2B5EF4-FFF2-40B4-BE49-F238E27FC236}">
                <a16:creationId xmlns:a16="http://schemas.microsoft.com/office/drawing/2014/main" id="{F5E0EF43-4364-749D-A6E5-1E3FED870391}"/>
              </a:ext>
            </a:extLst>
          </p:cNvPr>
          <p:cNvPicPr>
            <a:picLocks noChangeAspect="1"/>
          </p:cNvPicPr>
          <p:nvPr/>
        </p:nvPicPr>
        <p:blipFill>
          <a:blip r:embed="rId3"/>
          <a:stretch>
            <a:fillRect/>
          </a:stretch>
        </p:blipFill>
        <p:spPr>
          <a:xfrm>
            <a:off x="7219837" y="4567494"/>
            <a:ext cx="4791634" cy="2290506"/>
          </a:xfrm>
          <a:prstGeom prst="rect">
            <a:avLst/>
          </a:prstGeom>
        </p:spPr>
      </p:pic>
      <p:sp>
        <p:nvSpPr>
          <p:cNvPr id="10" name="Title 9">
            <a:extLst>
              <a:ext uri="{FF2B5EF4-FFF2-40B4-BE49-F238E27FC236}">
                <a16:creationId xmlns:a16="http://schemas.microsoft.com/office/drawing/2014/main" id="{5949CFA3-64EC-BE4F-97AB-2398B7FCACD4}"/>
              </a:ext>
            </a:extLst>
          </p:cNvPr>
          <p:cNvSpPr>
            <a:spLocks noGrp="1"/>
          </p:cNvSpPr>
          <p:nvPr>
            <p:ph type="title"/>
          </p:nvPr>
        </p:nvSpPr>
        <p:spPr>
          <a:xfrm>
            <a:off x="586738" y="1418596"/>
            <a:ext cx="3985256" cy="5124544"/>
          </a:xfrm>
        </p:spPr>
        <p:txBody>
          <a:bodyPr anchor="t"/>
          <a:lstStyle/>
          <a:p>
            <a:pPr>
              <a:lnSpc>
                <a:spcPct val="116000"/>
              </a:lnSpc>
              <a:spcAft>
                <a:spcPts val="800"/>
              </a:spcAft>
            </a:pPr>
            <a:r>
              <a:rPr lang="en-US" sz="1800">
                <a:effectLst/>
                <a:latin typeface="+mn-lt"/>
                <a:ea typeface="Aptos" panose="020B0004020202020204" pitchFamily="34" charset="0"/>
                <a:cs typeface="Aptos" panose="020B0004020202020204" pitchFamily="34" charset="0"/>
              </a:rPr>
              <a:t>To clarify the behavior of actions for chats, instead of the </a:t>
            </a:r>
            <a:r>
              <a:rPr lang="en-US" sz="1800" b="1">
                <a:effectLst/>
                <a:ea typeface="Aptos" panose="020B0004020202020204" pitchFamily="34" charset="0"/>
                <a:cs typeface="Aptos" panose="020B0004020202020204" pitchFamily="34" charset="0"/>
              </a:rPr>
              <a:t>Delete</a:t>
            </a:r>
            <a:r>
              <a:rPr lang="en-US" sz="1800">
                <a:effectLst/>
                <a:latin typeface="+mn-lt"/>
                <a:ea typeface="Aptos" panose="020B0004020202020204" pitchFamily="34" charset="0"/>
                <a:cs typeface="Aptos" panose="020B0004020202020204" pitchFamily="34" charset="0"/>
              </a:rPr>
              <a:t> action for group, meeting or 1:1 chats, in group chats and meeting chats, users can remove the chat and chat history by using </a:t>
            </a:r>
            <a:r>
              <a:rPr lang="en-US" sz="1800" b="1">
                <a:effectLst/>
                <a:ea typeface="Aptos" panose="020B0004020202020204" pitchFamily="34" charset="0"/>
                <a:cs typeface="Aptos" panose="020B0004020202020204" pitchFamily="34" charset="0"/>
              </a:rPr>
              <a:t>Leave</a:t>
            </a:r>
            <a:r>
              <a:rPr lang="en-US" sz="1800">
                <a:effectLst/>
                <a:latin typeface="+mn-lt"/>
                <a:ea typeface="Aptos" panose="020B0004020202020204" pitchFamily="34" charset="0"/>
                <a:cs typeface="Aptos" panose="020B0004020202020204" pitchFamily="34" charset="0"/>
              </a:rPr>
              <a:t>. </a:t>
            </a:r>
            <a:br>
              <a:rPr lang="en-US" sz="1800">
                <a:effectLst/>
                <a:latin typeface="+mn-lt"/>
                <a:ea typeface="Aptos" panose="020B0004020202020204" pitchFamily="34" charset="0"/>
                <a:cs typeface="Aptos" panose="020B0004020202020204" pitchFamily="34" charset="0"/>
              </a:rPr>
            </a:br>
            <a:br>
              <a:rPr lang="en-US" sz="1800">
                <a:effectLst/>
                <a:latin typeface="+mn-lt"/>
                <a:ea typeface="Aptos" panose="020B0004020202020204" pitchFamily="34" charset="0"/>
                <a:cs typeface="Aptos" panose="020B0004020202020204" pitchFamily="34" charset="0"/>
              </a:rPr>
            </a:br>
            <a:r>
              <a:rPr lang="en-US" sz="1800">
                <a:effectLst/>
                <a:latin typeface="+mn-lt"/>
                <a:ea typeface="Aptos" panose="020B0004020202020204" pitchFamily="34" charset="0"/>
                <a:cs typeface="Aptos" panose="020B0004020202020204" pitchFamily="34" charset="0"/>
              </a:rPr>
              <a:t>Users will be asked if they want to keep or remove chat history. Removing chat history will function as </a:t>
            </a:r>
            <a:r>
              <a:rPr lang="en-US" sz="1800" b="1">
                <a:effectLst/>
                <a:ea typeface="Aptos" panose="020B0004020202020204" pitchFamily="34" charset="0"/>
                <a:cs typeface="Aptos" panose="020B0004020202020204" pitchFamily="34" charset="0"/>
              </a:rPr>
              <a:t>Delete</a:t>
            </a:r>
            <a:r>
              <a:rPr lang="en-US" sz="1800">
                <a:effectLst/>
                <a:latin typeface="+mn-lt"/>
                <a:ea typeface="Aptos" panose="020B0004020202020204" pitchFamily="34" charset="0"/>
                <a:cs typeface="Aptos" panose="020B0004020202020204" pitchFamily="34" charset="0"/>
              </a:rPr>
              <a:t> did before, removing the chat history from their list. </a:t>
            </a:r>
            <a:br>
              <a:rPr lang="en-US" sz="1800">
                <a:effectLst/>
                <a:latin typeface="+mn-lt"/>
                <a:ea typeface="MS Mincho" panose="02020609040205080304" pitchFamily="49" charset="-128"/>
                <a:cs typeface="Arial" panose="020B0604020202020204" pitchFamily="34" charset="0"/>
              </a:rPr>
            </a:br>
            <a:r>
              <a:rPr lang="en-US" sz="1800">
                <a:effectLst/>
                <a:latin typeface="+mn-lt"/>
                <a:ea typeface="Aptos" panose="020B0004020202020204" pitchFamily="34" charset="0"/>
                <a:cs typeface="Aptos" panose="020B0004020202020204" pitchFamily="34" charset="0"/>
              </a:rPr>
              <a:t> </a:t>
            </a:r>
            <a:br>
              <a:rPr lang="en-US" sz="1800">
                <a:effectLst/>
                <a:latin typeface="+mn-lt"/>
                <a:ea typeface="MS Mincho" panose="02020609040205080304" pitchFamily="49" charset="-128"/>
                <a:cs typeface="Arial" panose="020B0604020202020204" pitchFamily="34" charset="0"/>
              </a:rPr>
            </a:br>
            <a:r>
              <a:rPr lang="en-US" sz="1800">
                <a:effectLst/>
                <a:latin typeface="+mn-lt"/>
                <a:ea typeface="Aptos" panose="020B0004020202020204" pitchFamily="34" charset="0"/>
                <a:cs typeface="Segoe UI Symbol" panose="020B0502040204020203" pitchFamily="34" charset="0"/>
              </a:rPr>
              <a:t>⁠</a:t>
            </a:r>
            <a:r>
              <a:rPr lang="en-US" sz="1800">
                <a:effectLst/>
                <a:latin typeface="+mn-lt"/>
                <a:ea typeface="Aptos" panose="020B0004020202020204" pitchFamily="34" charset="0"/>
                <a:cs typeface="Aptos" panose="020B0004020202020204" pitchFamily="34" charset="0"/>
              </a:rPr>
              <a:t>In 1:1 chats, users can remove the chat from the chat list and remove chat history for themselves with the </a:t>
            </a:r>
            <a:r>
              <a:rPr lang="en-US" sz="1800" b="1">
                <a:effectLst/>
                <a:ea typeface="Aptos" panose="020B0004020202020204" pitchFamily="34" charset="0"/>
                <a:cs typeface="Aptos" panose="020B0004020202020204" pitchFamily="34" charset="0"/>
              </a:rPr>
              <a:t>Remove chat</a:t>
            </a:r>
            <a:r>
              <a:rPr lang="en-US" sz="1800">
                <a:effectLst/>
                <a:ea typeface="Aptos" panose="020B0004020202020204" pitchFamily="34" charset="0"/>
                <a:cs typeface="Aptos" panose="020B0004020202020204" pitchFamily="34" charset="0"/>
              </a:rPr>
              <a:t> </a:t>
            </a:r>
            <a:r>
              <a:rPr lang="en-US" sz="1800" b="1">
                <a:effectLst/>
                <a:ea typeface="Aptos" panose="020B0004020202020204" pitchFamily="34" charset="0"/>
                <a:cs typeface="Aptos" panose="020B0004020202020204" pitchFamily="34" charset="0"/>
              </a:rPr>
              <a:t>history</a:t>
            </a:r>
            <a:r>
              <a:rPr lang="en-US" sz="1800">
                <a:effectLst/>
                <a:latin typeface="+mn-lt"/>
                <a:ea typeface="Aptos" panose="020B0004020202020204" pitchFamily="34" charset="0"/>
                <a:cs typeface="Aptos" panose="020B0004020202020204" pitchFamily="34" charset="0"/>
              </a:rPr>
              <a:t> action.</a:t>
            </a:r>
            <a:br>
              <a:rPr lang="en-US" sz="1800">
                <a:effectLst/>
                <a:latin typeface="+mn-lt"/>
                <a:ea typeface="Aptos" panose="020B0004020202020204" pitchFamily="34" charset="0"/>
                <a:cs typeface="Aptos" panose="020B0004020202020204" pitchFamily="34" charset="0"/>
              </a:rPr>
            </a:br>
            <a:endParaRPr lang="en-US" sz="1800">
              <a:effectLst/>
              <a:latin typeface="+mn-lt"/>
              <a:ea typeface="MS Mincho" panose="02020609040205080304" pitchFamily="49" charset="-128"/>
              <a:cs typeface="Arial" panose="020B0604020202020204" pitchFamily="34" charset="0"/>
            </a:endParaRPr>
          </a:p>
        </p:txBody>
      </p:sp>
      <p:sp>
        <p:nvSpPr>
          <p:cNvPr id="12" name="Title 1">
            <a:extLst>
              <a:ext uri="{FF2B5EF4-FFF2-40B4-BE49-F238E27FC236}">
                <a16:creationId xmlns:a16="http://schemas.microsoft.com/office/drawing/2014/main" id="{F7A12026-CFB3-DD73-3D7F-C1DADC9A1C0C}"/>
              </a:ext>
            </a:extLst>
          </p:cNvPr>
          <p:cNvSpPr txBox="1">
            <a:spLocks/>
          </p:cNvSpPr>
          <p:nvPr/>
        </p:nvSpPr>
        <p:spPr>
          <a:xfrm>
            <a:off x="586737" y="590348"/>
            <a:ext cx="1113909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rgbClr val="34258E"/>
                </a:solidFill>
                <a:effectLst/>
                <a:uLnTx/>
                <a:uFillTx/>
                <a:latin typeface="Segoe UI Semibold"/>
                <a:ea typeface="+mn-ea"/>
                <a:cs typeface="Segoe UI Semilight" panose="020B0402040204020203" pitchFamily="34" charset="0"/>
              </a:rPr>
              <a:t>Removing chats and chat history (formerly Delete chat)</a:t>
            </a:r>
          </a:p>
        </p:txBody>
      </p:sp>
    </p:spTree>
    <p:extLst>
      <p:ext uri="{BB962C8B-B14F-4D97-AF65-F5344CB8AC3E}">
        <p14:creationId xmlns:p14="http://schemas.microsoft.com/office/powerpoint/2010/main" val="246070661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CDF6649-7C92-8FCF-AE63-A9DF6A987C63}"/>
            </a:ext>
          </a:extLst>
        </p:cNvPr>
        <p:cNvGrpSpPr/>
        <p:nvPr/>
      </p:nvGrpSpPr>
      <p:grpSpPr>
        <a:xfrm>
          <a:off x="0" y="0"/>
          <a:ext cx="0" cy="0"/>
          <a:chOff x="0" y="0"/>
          <a:chExt cx="0" cy="0"/>
        </a:xfrm>
      </p:grpSpPr>
      <p:pic>
        <p:nvPicPr>
          <p:cNvPr id="6" name="Picture 5" descr="Teams for Windows showing the “See all your taems” command at the bottom of the teams and channels section.">
            <a:extLst>
              <a:ext uri="{FF2B5EF4-FFF2-40B4-BE49-F238E27FC236}">
                <a16:creationId xmlns:a16="http://schemas.microsoft.com/office/drawing/2014/main" id="{2D15E3DA-7E1E-DBCF-03A0-54714FB1C500}"/>
              </a:ext>
            </a:extLst>
          </p:cNvPr>
          <p:cNvPicPr>
            <a:picLocks noChangeAspect="1"/>
          </p:cNvPicPr>
          <p:nvPr/>
        </p:nvPicPr>
        <p:blipFill>
          <a:blip r:embed="rId2"/>
          <a:srcRect r="40564"/>
          <a:stretch/>
        </p:blipFill>
        <p:spPr>
          <a:xfrm>
            <a:off x="5371148" y="232916"/>
            <a:ext cx="6820852" cy="6564385"/>
          </a:xfrm>
          <a:prstGeom prst="rect">
            <a:avLst/>
          </a:prstGeom>
        </p:spPr>
      </p:pic>
      <p:grpSp>
        <p:nvGrpSpPr>
          <p:cNvPr id="7" name="Group 6">
            <a:extLst>
              <a:ext uri="{FF2B5EF4-FFF2-40B4-BE49-F238E27FC236}">
                <a16:creationId xmlns:a16="http://schemas.microsoft.com/office/drawing/2014/main" id="{9FEDF141-DDAD-C8D9-409C-9A8AF8DCE0BD}"/>
              </a:ext>
              <a:ext uri="{C183D7F6-B498-43B3-948B-1728B52AA6E4}">
                <adec:decorative xmlns:adec="http://schemas.microsoft.com/office/drawing/2017/decorative" val="1"/>
              </a:ext>
            </a:extLst>
          </p:cNvPr>
          <p:cNvGrpSpPr/>
          <p:nvPr/>
        </p:nvGrpSpPr>
        <p:grpSpPr>
          <a:xfrm flipV="1">
            <a:off x="4703010" y="4688958"/>
            <a:ext cx="1466562" cy="1753883"/>
            <a:chOff x="4335428" y="1428700"/>
            <a:chExt cx="2286000" cy="1273596"/>
          </a:xfrm>
        </p:grpSpPr>
        <p:cxnSp>
          <p:nvCxnSpPr>
            <p:cNvPr id="8" name="Straight Connector 7">
              <a:extLst>
                <a:ext uri="{FF2B5EF4-FFF2-40B4-BE49-F238E27FC236}">
                  <a16:creationId xmlns:a16="http://schemas.microsoft.com/office/drawing/2014/main" id="{EBF2408B-639F-8F31-1A54-ED225FEFCF7D}"/>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Connector: Elbow 503">
              <a:extLst>
                <a:ext uri="{FF2B5EF4-FFF2-40B4-BE49-F238E27FC236}">
                  <a16:creationId xmlns:a16="http://schemas.microsoft.com/office/drawing/2014/main" id="{44B30852-D44F-AE35-2058-CD9DB77B542C}"/>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2327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8D1A76B-A8F2-A888-6FA1-4C6AFB0AAAFF}"/>
              </a:ext>
              <a:ext uri="{C183D7F6-B498-43B3-948B-1728B52AA6E4}">
                <adec:decorative xmlns:adec="http://schemas.microsoft.com/office/drawing/2017/decorative" val="1"/>
              </a:ext>
            </a:extLst>
          </p:cNvPr>
          <p:cNvGrpSpPr/>
          <p:nvPr/>
        </p:nvGrpSpPr>
        <p:grpSpPr>
          <a:xfrm flipV="1">
            <a:off x="4703009" y="3870250"/>
            <a:ext cx="1665889" cy="1499190"/>
            <a:chOff x="4335428" y="1428700"/>
            <a:chExt cx="2286000" cy="1273596"/>
          </a:xfrm>
        </p:grpSpPr>
        <p:cxnSp>
          <p:nvCxnSpPr>
            <p:cNvPr id="3" name="Straight Connector 2">
              <a:extLst>
                <a:ext uri="{FF2B5EF4-FFF2-40B4-BE49-F238E27FC236}">
                  <a16:creationId xmlns:a16="http://schemas.microsoft.com/office/drawing/2014/main" id="{C322A087-2983-95F2-F145-20773445808A}"/>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Connector: Elbow 503">
              <a:extLst>
                <a:ext uri="{FF2B5EF4-FFF2-40B4-BE49-F238E27FC236}">
                  <a16:creationId xmlns:a16="http://schemas.microsoft.com/office/drawing/2014/main" id="{D05BE02B-EC34-FF73-6552-4480390D9A14}"/>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4357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D247A4D0-D2F9-3540-D8C5-CA6F1DA55E69}"/>
              </a:ext>
            </a:extLst>
          </p:cNvPr>
          <p:cNvSpPr>
            <a:spLocks noGrp="1"/>
          </p:cNvSpPr>
          <p:nvPr>
            <p:ph type="title"/>
          </p:nvPr>
        </p:nvSpPr>
        <p:spPr>
          <a:xfrm>
            <a:off x="586738" y="1295796"/>
            <a:ext cx="3832208" cy="5226944"/>
          </a:xfrm>
        </p:spPr>
        <p:txBody>
          <a:bodyPr anchor="t"/>
          <a:lstStyle/>
          <a:p>
            <a:pPr>
              <a:lnSpc>
                <a:spcPct val="116000"/>
              </a:lnSpc>
              <a:spcAft>
                <a:spcPts val="800"/>
              </a:spcAft>
            </a:pPr>
            <a:r>
              <a:rPr lang="en-US" sz="1400" spc="-30">
                <a:latin typeface="+mn-lt"/>
                <a:ea typeface="Aptos" panose="020B0004020202020204" pitchFamily="34" charset="0"/>
                <a:cs typeface="Aptos" panose="020B0004020202020204" pitchFamily="34" charset="0"/>
              </a:rPr>
              <a:t>To focus on the channels most important to the user, the teams and channels list shows all teams with at least one shown (non-hidden) channel.</a:t>
            </a:r>
            <a:br>
              <a:rPr lang="en-US" sz="1400" spc="-30">
                <a:latin typeface="+mn-lt"/>
                <a:ea typeface="Aptos" panose="020B0004020202020204" pitchFamily="34" charset="0"/>
                <a:cs typeface="Aptos" panose="020B0004020202020204" pitchFamily="34" charset="0"/>
              </a:rPr>
            </a:br>
            <a:br>
              <a:rPr lang="en-US" sz="1400" spc="-30">
                <a:latin typeface="+mn-lt"/>
                <a:ea typeface="Aptos" panose="020B0004020202020204" pitchFamily="34" charset="0"/>
                <a:cs typeface="Aptos" panose="020B0004020202020204" pitchFamily="34" charset="0"/>
              </a:rPr>
            </a:br>
            <a:r>
              <a:rPr lang="en-US" sz="1400" spc="-30">
                <a:latin typeface="+mn-lt"/>
                <a:ea typeface="Aptos" panose="020B0004020202020204" pitchFamily="34" charset="0"/>
                <a:cs typeface="Aptos" panose="020B0004020202020204" pitchFamily="34" charset="0"/>
              </a:rPr>
              <a:t>Instead of the “Hidden teams” section from before, teams that were hidden but contain at least one shown channel are displayed as collapsed at the bottom of the list. Teams with no shown channels are not displayed in the list. </a:t>
            </a:r>
            <a:br>
              <a:rPr lang="en-US" sz="1400" spc="-30">
                <a:latin typeface="+mn-lt"/>
                <a:ea typeface="Aptos" panose="020B0004020202020204" pitchFamily="34" charset="0"/>
                <a:cs typeface="Aptos" panose="020B0004020202020204" pitchFamily="34" charset="0"/>
              </a:rPr>
            </a:br>
            <a:br>
              <a:rPr lang="en-US" sz="1400" spc="-30">
                <a:latin typeface="+mn-lt"/>
                <a:ea typeface="Aptos" panose="020B0004020202020204" pitchFamily="34" charset="0"/>
                <a:cs typeface="Aptos" panose="020B0004020202020204" pitchFamily="34" charset="0"/>
              </a:rPr>
            </a:br>
            <a:r>
              <a:rPr lang="en-US" sz="1400" spc="-30">
                <a:latin typeface="+mn-lt"/>
                <a:ea typeface="Aptos" panose="020B0004020202020204" pitchFamily="34" charset="0"/>
                <a:cs typeface="Aptos" panose="020B0004020202020204" pitchFamily="34" charset="0"/>
              </a:rPr>
              <a:t>Users can find a list of all channels in a team, including hidden channels, by clicking on </a:t>
            </a:r>
            <a:r>
              <a:rPr lang="en-US" sz="1400" spc="-30">
                <a:ea typeface="Aptos" panose="020B0004020202020204" pitchFamily="34" charset="0"/>
                <a:cs typeface="Aptos" panose="020B0004020202020204" pitchFamily="34" charset="0"/>
              </a:rPr>
              <a:t>See all channels</a:t>
            </a:r>
            <a:r>
              <a:rPr lang="en-US" sz="1400" spc="-30">
                <a:latin typeface="+mn-lt"/>
                <a:ea typeface="Aptos" panose="020B0004020202020204" pitchFamily="34" charset="0"/>
                <a:cs typeface="Aptos" panose="020B0004020202020204" pitchFamily="34" charset="0"/>
              </a:rPr>
              <a:t> in the team’s list. To view all teams, including those with no shown channels, click </a:t>
            </a:r>
            <a:r>
              <a:rPr lang="en-US" sz="1400" b="1" spc="-30">
                <a:ea typeface="Aptos" panose="020B0004020202020204" pitchFamily="34" charset="0"/>
                <a:cs typeface="Aptos" panose="020B0004020202020204" pitchFamily="34" charset="0"/>
              </a:rPr>
              <a:t>See all your teams </a:t>
            </a:r>
            <a:r>
              <a:rPr lang="en-US" sz="1400" spc="-30">
                <a:latin typeface="+mn-lt"/>
                <a:ea typeface="Aptos" panose="020B0004020202020204" pitchFamily="34" charset="0"/>
                <a:cs typeface="Aptos" panose="020B0004020202020204" pitchFamily="34" charset="0"/>
              </a:rPr>
              <a:t>at the bottom of the list. From this view, selecting a team and choosing to </a:t>
            </a:r>
            <a:r>
              <a:rPr lang="en-US" sz="1400" b="1" spc="-30">
                <a:latin typeface="+mn-lt"/>
                <a:ea typeface="Aptos" panose="020B0004020202020204" pitchFamily="34" charset="0"/>
                <a:cs typeface="Aptos" panose="020B0004020202020204" pitchFamily="34" charset="0"/>
              </a:rPr>
              <a:t>Show</a:t>
            </a:r>
            <a:r>
              <a:rPr lang="en-US" sz="1400" spc="-30">
                <a:latin typeface="+mn-lt"/>
                <a:ea typeface="Aptos" panose="020B0004020202020204" pitchFamily="34" charset="0"/>
                <a:cs typeface="Aptos" panose="020B0004020202020204" pitchFamily="34" charset="0"/>
              </a:rPr>
              <a:t> a channel will also display its team in the list.</a:t>
            </a:r>
            <a:br>
              <a:rPr lang="en-US" sz="1400" spc="-30">
                <a:latin typeface="+mn-lt"/>
                <a:ea typeface="Aptos" panose="020B0004020202020204" pitchFamily="34" charset="0"/>
                <a:cs typeface="Aptos" panose="020B0004020202020204" pitchFamily="34" charset="0"/>
              </a:rPr>
            </a:br>
            <a:br>
              <a:rPr lang="en-US" sz="1400" spc="-30">
                <a:latin typeface="+mn-lt"/>
                <a:ea typeface="Aptos" panose="020B0004020202020204" pitchFamily="34" charset="0"/>
                <a:cs typeface="Aptos" panose="020B0004020202020204" pitchFamily="34" charset="0"/>
              </a:rPr>
            </a:br>
            <a:r>
              <a:rPr lang="en-US" sz="1400" spc="-30">
                <a:latin typeface="+mn-lt"/>
                <a:ea typeface="Aptos" panose="020B0004020202020204" pitchFamily="34" charset="0"/>
                <a:cs typeface="Aptos" panose="020B0004020202020204" pitchFamily="34" charset="0"/>
              </a:rPr>
              <a:t>Teams can be removed from the list by using the </a:t>
            </a:r>
            <a:r>
              <a:rPr lang="en-US" sz="1400" b="1" spc="-30">
                <a:ea typeface="Aptos" panose="020B0004020202020204" pitchFamily="34" charset="0"/>
                <a:cs typeface="Aptos" panose="020B0004020202020204" pitchFamily="34" charset="0"/>
              </a:rPr>
              <a:t>Hide all channels </a:t>
            </a:r>
            <a:r>
              <a:rPr lang="en-US" sz="1400" spc="-30">
                <a:latin typeface="+mn-lt"/>
                <a:ea typeface="Aptos" panose="020B0004020202020204" pitchFamily="34" charset="0"/>
                <a:cs typeface="Aptos" panose="020B0004020202020204" pitchFamily="34" charset="0"/>
              </a:rPr>
              <a:t>option from the team’s </a:t>
            </a:r>
            <a:r>
              <a:rPr lang="en-US" sz="1400" spc="-30">
                <a:ea typeface="Aptos" panose="020B0004020202020204" pitchFamily="34" charset="0"/>
                <a:cs typeface="Aptos" panose="020B0004020202020204" pitchFamily="34" charset="0"/>
              </a:rPr>
              <a:t>More options</a:t>
            </a:r>
            <a:r>
              <a:rPr lang="en-US" sz="1400" spc="-30">
                <a:latin typeface="+mn-lt"/>
                <a:ea typeface="Aptos" panose="020B0004020202020204" pitchFamily="34" charset="0"/>
                <a:cs typeface="Aptos" panose="020B0004020202020204" pitchFamily="34" charset="0"/>
              </a:rPr>
              <a:t> “…” menu in the list.</a:t>
            </a:r>
            <a:endParaRPr lang="en-US" sz="1400" spc="-30">
              <a:effectLst/>
              <a:latin typeface="+mn-lt"/>
              <a:ea typeface="MS Mincho" panose="02020609040205080304" pitchFamily="49" charset="-128"/>
              <a:cs typeface="Arial" panose="020B0604020202020204" pitchFamily="34" charset="0"/>
            </a:endParaRPr>
          </a:p>
        </p:txBody>
      </p:sp>
      <p:sp>
        <p:nvSpPr>
          <p:cNvPr id="12" name="Title 1">
            <a:extLst>
              <a:ext uri="{FF2B5EF4-FFF2-40B4-BE49-F238E27FC236}">
                <a16:creationId xmlns:a16="http://schemas.microsoft.com/office/drawing/2014/main" id="{3CA1E8D8-4469-9B41-DB40-882B27E3136A}"/>
              </a:ext>
            </a:extLst>
          </p:cNvPr>
          <p:cNvSpPr txBox="1">
            <a:spLocks/>
          </p:cNvSpPr>
          <p:nvPr/>
        </p:nvSpPr>
        <p:spPr>
          <a:xfrm>
            <a:off x="586737" y="590348"/>
            <a:ext cx="1113909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a:ln w="3175">
                  <a:noFill/>
                </a:ln>
                <a:solidFill>
                  <a:srgbClr val="34258E"/>
                </a:solidFill>
                <a:effectLst/>
                <a:uLnTx/>
                <a:uFillTx/>
                <a:latin typeface="Segoe UI Semibold"/>
                <a:ea typeface="+mn-ea"/>
                <a:cs typeface="Segoe UI Semilight" panose="020B0402040204020203" pitchFamily="34" charset="0"/>
              </a:rPr>
              <a:t>Your teams and channels</a:t>
            </a:r>
          </a:p>
        </p:txBody>
      </p:sp>
    </p:spTree>
    <p:extLst>
      <p:ext uri="{BB962C8B-B14F-4D97-AF65-F5344CB8AC3E}">
        <p14:creationId xmlns:p14="http://schemas.microsoft.com/office/powerpoint/2010/main" val="10377766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0F56-C4E9-97C9-D097-8DBC7587DB0E}"/>
              </a:ext>
            </a:extLst>
          </p:cNvPr>
          <p:cNvSpPr>
            <a:spLocks noGrp="1"/>
          </p:cNvSpPr>
          <p:nvPr>
            <p:ph type="title"/>
          </p:nvPr>
        </p:nvSpPr>
        <p:spPr/>
        <p:txBody>
          <a:bodyPr/>
          <a:lstStyle/>
          <a:p>
            <a:r>
              <a:rPr lang="en-US"/>
              <a:t>New chat and channels experience</a:t>
            </a:r>
          </a:p>
        </p:txBody>
      </p:sp>
      <p:pic>
        <p:nvPicPr>
          <p:cNvPr id="4" name="Picture 3" descr="Teams for Windows showing the new chat and channel experience and the Mentions view">
            <a:extLst>
              <a:ext uri="{FF2B5EF4-FFF2-40B4-BE49-F238E27FC236}">
                <a16:creationId xmlns:a16="http://schemas.microsoft.com/office/drawing/2014/main" id="{693A1B95-B5FD-9C96-3CDD-7363579A245E}"/>
              </a:ext>
            </a:extLst>
          </p:cNvPr>
          <p:cNvPicPr>
            <a:picLocks noChangeAspect="1"/>
          </p:cNvPicPr>
          <p:nvPr/>
        </p:nvPicPr>
        <p:blipFill>
          <a:blip r:embed="rId2">
            <a:extLst>
              <a:ext uri="{28A0092B-C50C-407E-A947-70E740481C1C}">
                <a14:useLocalDpi xmlns:a14="http://schemas.microsoft.com/office/drawing/2010/main" val="0"/>
              </a:ext>
            </a:extLst>
          </a:blip>
          <a:srcRect l="18" r="18"/>
          <a:stretch/>
        </p:blipFill>
        <p:spPr>
          <a:xfrm>
            <a:off x="1782851" y="1436688"/>
            <a:ext cx="8609855" cy="4849021"/>
          </a:xfrm>
          <a:prstGeom prst="roundRect">
            <a:avLst>
              <a:gd name="adj" fmla="val 2314"/>
            </a:avLst>
          </a:prstGeom>
          <a:ln w="6350">
            <a:solidFill>
              <a:schemeClr val="accent1"/>
            </a:solidFill>
          </a:ln>
        </p:spPr>
      </p:pic>
      <p:pic>
        <p:nvPicPr>
          <p:cNvPr id="3" name="Picture 2" descr="Teams for iPhone showing the separate Chat and Teams apps in the bottom tab bar.">
            <a:extLst>
              <a:ext uri="{FF2B5EF4-FFF2-40B4-BE49-F238E27FC236}">
                <a16:creationId xmlns:a16="http://schemas.microsoft.com/office/drawing/2014/main" id="{E6C44C67-5EA8-1668-CC70-40F2974A019E}"/>
              </a:ext>
            </a:extLst>
          </p:cNvPr>
          <p:cNvPicPr>
            <a:picLocks noChangeAspect="1"/>
          </p:cNvPicPr>
          <p:nvPr/>
        </p:nvPicPr>
        <p:blipFill>
          <a:blip r:embed="rId3"/>
          <a:srcRect/>
          <a:stretch/>
        </p:blipFill>
        <p:spPr>
          <a:xfrm>
            <a:off x="8869864" y="2244627"/>
            <a:ext cx="2052363" cy="42482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44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1.04167E-6 -2.96296E-6 L 1.04167E-6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75974-8755-7112-94FC-864960E43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ADA2B-06CF-8856-F345-C4802EE13FD2}"/>
              </a:ext>
            </a:extLst>
          </p:cNvPr>
          <p:cNvSpPr>
            <a:spLocks noGrp="1"/>
          </p:cNvSpPr>
          <p:nvPr>
            <p:ph type="title"/>
          </p:nvPr>
        </p:nvSpPr>
        <p:spPr>
          <a:xfrm>
            <a:off x="634652" y="306239"/>
            <a:ext cx="5461348" cy="5298245"/>
          </a:xfrm>
        </p:spPr>
        <p:txBody>
          <a:bodyPr anchor="t">
            <a:normAutofit fontScale="90000"/>
          </a:bodyPr>
          <a:lstStyle/>
          <a:p>
            <a:pPr>
              <a:lnSpc>
                <a:spcPct val="150000"/>
              </a:lnSpc>
              <a:spcBef>
                <a:spcPts val="600"/>
              </a:spcBef>
              <a:spcAft>
                <a:spcPts val="600"/>
              </a:spcAft>
              <a:defRPr/>
            </a:pPr>
            <a:r>
              <a:rPr kumimoji="0" lang="en-US" i="0" u="none" strike="noStrike" kern="1200" cap="none" spc="0" normalizeH="0" baseline="0" noProof="0" dirty="0">
                <a:ln>
                  <a:noFill/>
                </a:ln>
                <a:solidFill>
                  <a:srgbClr val="000000"/>
                </a:solidFill>
                <a:effectLst/>
                <a:uLnTx/>
                <a:uFillTx/>
                <a:ea typeface="+mn-ea"/>
                <a:cs typeface="Segoe UI" panose="020B0502040204020203" pitchFamily="34" charset="0"/>
              </a:rPr>
              <a:t>Resources</a:t>
            </a:r>
            <a:r>
              <a:rPr kumimoji="0" lang="en-US" sz="180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t> </a:t>
            </a: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t>Microsoft 365 blog</a:t>
            </a: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hlinkClick r:id="rId3"/>
              </a:rPr>
              <a:t>https://aka.ms/Teams/NewCCAnnouncement</a:t>
            </a:r>
            <a: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t> </a:t>
            </a: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t>and Tech Community blog</a:t>
            </a: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t>Microsoft Adoption </a:t>
            </a: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hlinkClick r:id="rId4"/>
              </a:rPr>
              <a:t>https://aka.ms/Teams/NewChatChannels</a:t>
            </a: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r>
              <a:rPr lang="en-US" sz="1800" spc="0" dirty="0">
                <a:ln>
                  <a:noFill/>
                </a:ln>
                <a:solidFill>
                  <a:srgbClr val="000000"/>
                </a:solidFill>
                <a:latin typeface="+mn-lt"/>
              </a:rPr>
              <a:t>w/ </a:t>
            </a:r>
            <a: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t>Champions, IT Pro, Admin guide, User guide, and community events.</a:t>
            </a:r>
            <a:br>
              <a:rPr kumimoji="0" lang="en-US" sz="1800" b="0" i="0" u="none" strike="noStrike" kern="1200" cap="none" spc="0" normalizeH="0" baseline="0" noProof="0" dirty="0">
                <a:ln>
                  <a:noFill/>
                </a:ln>
                <a:solidFill>
                  <a:srgbClr val="000000"/>
                </a:solidFill>
                <a:effectLst/>
                <a:uLnTx/>
                <a:uFillTx/>
                <a:latin typeface="+mn-lt"/>
                <a:ea typeface="+mn-ea"/>
                <a:cs typeface="Segoe UI" panose="020B0502040204020203" pitchFamily="34" charset="0"/>
              </a:rPr>
            </a:br>
            <a:endParaRPr lang="en-US" dirty="0">
              <a:latin typeface="+mn-lt"/>
            </a:endParaRPr>
          </a:p>
        </p:txBody>
      </p:sp>
      <p:pic>
        <p:nvPicPr>
          <p:cNvPr id="4" name="Picture Placeholder 43">
            <a:extLst>
              <a:ext uri="{FF2B5EF4-FFF2-40B4-BE49-F238E27FC236}">
                <a16:creationId xmlns:a16="http://schemas.microsoft.com/office/drawing/2014/main" id="{C23DE257-7946-9626-FD75-2942AD7D2BE3}"/>
              </a:ext>
            </a:extLst>
          </p:cNvPr>
          <p:cNvPicPr>
            <a:picLocks noGrp="1" noChangeAspect="1"/>
          </p:cNvPicPr>
          <p:nvPr>
            <p:ph type="pic" sz="quarter" idx="11"/>
          </p:nvPr>
        </p:nvPicPr>
        <p:blipFill>
          <a:blip r:embed="rId5"/>
          <a:srcRect l="31530" r="12640"/>
          <a:stretch/>
        </p:blipFill>
        <p:spPr>
          <a:xfrm>
            <a:off x="6448816" y="0"/>
            <a:ext cx="5743184" cy="6858000"/>
          </a:xfrm>
        </p:spPr>
      </p:pic>
    </p:spTree>
    <p:extLst>
      <p:ext uri="{BB962C8B-B14F-4D97-AF65-F5344CB8AC3E}">
        <p14:creationId xmlns:p14="http://schemas.microsoft.com/office/powerpoint/2010/main" val="159469113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We have an</a:t>
            </a:r>
            <a:br>
              <a:rPr lang="en-US" sz="6000" dirty="0">
                <a:latin typeface="Segoe UI" panose="020B0502040204020203" pitchFamily="34" charset="0"/>
              </a:rPr>
            </a:br>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a:t>
              </a:r>
              <a:r>
                <a:rPr lang="en-US" sz="1400" dirty="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0EF63-5F35-9948-5345-8A107EF19753}"/>
              </a:ext>
            </a:extLst>
          </p:cNvPr>
          <p:cNvGrpSpPr/>
          <p:nvPr/>
        </p:nvGrpSpPr>
        <p:grpSpPr>
          <a:xfrm>
            <a:off x="1889288" y="958876"/>
            <a:ext cx="8413424" cy="4786300"/>
            <a:chOff x="1889288" y="958876"/>
            <a:chExt cx="8413424" cy="4786300"/>
          </a:xfrm>
        </p:grpSpPr>
        <p:grpSp>
          <p:nvGrpSpPr>
            <p:cNvPr id="4" name="Group 3">
              <a:extLst>
                <a:ext uri="{FF2B5EF4-FFF2-40B4-BE49-F238E27FC236}">
                  <a16:creationId xmlns:a16="http://schemas.microsoft.com/office/drawing/2014/main" id="{4F127C39-777D-E643-BC13-C904AA971E00}"/>
                </a:ext>
              </a:extLst>
            </p:cNvPr>
            <p:cNvGrpSpPr/>
            <p:nvPr/>
          </p:nvGrpSpPr>
          <p:grpSpPr>
            <a:xfrm>
              <a:off x="1889288" y="958876"/>
              <a:ext cx="8413424" cy="4786300"/>
              <a:chOff x="1479713" y="862166"/>
              <a:chExt cx="8413424" cy="4786300"/>
            </a:xfrm>
          </p:grpSpPr>
          <p:grpSp>
            <p:nvGrpSpPr>
              <p:cNvPr id="16" name="Group 15">
                <a:extLst>
                  <a:ext uri="{FF2B5EF4-FFF2-40B4-BE49-F238E27FC236}">
                    <a16:creationId xmlns:a16="http://schemas.microsoft.com/office/drawing/2014/main" id="{D9284F82-5889-DDA7-3070-AFD5C2538EEB}"/>
                  </a:ext>
                </a:extLst>
              </p:cNvPr>
              <p:cNvGrpSpPr/>
              <p:nvPr/>
            </p:nvGrpSpPr>
            <p:grpSpPr>
              <a:xfrm>
                <a:off x="1479713" y="862166"/>
                <a:ext cx="4028916" cy="4786300"/>
                <a:chOff x="1632113" y="862166"/>
                <a:chExt cx="4028916" cy="4786300"/>
              </a:xfrm>
            </p:grpSpPr>
            <p:sp>
              <p:nvSpPr>
                <p:cNvPr id="22" name="TextBox 21">
                  <a:extLst>
                    <a:ext uri="{FF2B5EF4-FFF2-40B4-BE49-F238E27FC236}">
                      <a16:creationId xmlns:a16="http://schemas.microsoft.com/office/drawing/2014/main" id="{B05FB4D3-ECB2-2775-B5F8-2EA1899B544A}"/>
                    </a:ext>
                  </a:extLst>
                </p:cNvPr>
                <p:cNvSpPr txBox="1"/>
                <p:nvPr/>
              </p:nvSpPr>
              <p:spPr>
                <a:xfrm>
                  <a:off x="1632113" y="4509693"/>
                  <a:ext cx="4028916" cy="113877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8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Roshin Lal Ramesan</a:t>
                  </a:r>
                  <a:endParaRPr kumimoji="0" lang="en-US" sz="28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Group Product Manager</a:t>
                  </a:r>
                </a:p>
                <a:p>
                  <a:pPr algn="ctr">
                    <a:defRPr/>
                  </a:pPr>
                  <a:r>
                    <a:rPr lang="en-US" err="1">
                      <a:solidFill>
                        <a:schemeClr val="bg1"/>
                      </a:solidFill>
                      <a:latin typeface="Segoe UI" panose="020B0502040204020203" pitchFamily="34" charset="0"/>
                    </a:rPr>
                    <a:t>www.linkedin.com</a:t>
                  </a:r>
                  <a:r>
                    <a:rPr lang="en-US">
                      <a:solidFill>
                        <a:schemeClr val="bg1"/>
                      </a:solidFill>
                      <a:latin typeface="Segoe UI" panose="020B0502040204020203" pitchFamily="34" charset="0"/>
                    </a:rPr>
                    <a:t>/in/</a:t>
                  </a:r>
                  <a:r>
                    <a:rPr lang="en-US" err="1">
                      <a:solidFill>
                        <a:schemeClr val="bg1"/>
                      </a:solidFill>
                      <a:latin typeface="Segoe UI" panose="020B0502040204020203" pitchFamily="34" charset="0"/>
                    </a:rPr>
                    <a:t>roshinlal</a:t>
                  </a:r>
                  <a:endParaRPr kumimoji="0" lang="en-US" b="0" i="0" u="none" strike="noStrike" kern="1200" cap="none" spc="0" normalizeH="0" baseline="0" noProof="0">
                    <a:ln>
                      <a:noFill/>
                    </a:ln>
                    <a:solidFill>
                      <a:srgbClr val="000000"/>
                    </a:solidFill>
                    <a:effectLst/>
                    <a:uLnTx/>
                    <a:uFillTx/>
                    <a:latin typeface="Segoe UI"/>
                    <a:ea typeface="+mn-ea"/>
                    <a:cs typeface="+mn-cs"/>
                  </a:endParaRPr>
                </a:p>
              </p:txBody>
            </p:sp>
            <p:sp>
              <p:nvSpPr>
                <p:cNvPr id="23" name="Oval 22">
                  <a:extLst>
                    <a:ext uri="{FF2B5EF4-FFF2-40B4-BE49-F238E27FC236}">
                      <a16:creationId xmlns:a16="http://schemas.microsoft.com/office/drawing/2014/main" id="{249AC954-9E54-6478-DF70-6C1C15A8A8F7}"/>
                    </a:ext>
                  </a:extLst>
                </p:cNvPr>
                <p:cNvSpPr/>
                <p:nvPr/>
              </p:nvSpPr>
              <p:spPr bwMode="auto">
                <a:xfrm flipH="1">
                  <a:off x="1927628"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7" name="Group 16">
                <a:extLst>
                  <a:ext uri="{FF2B5EF4-FFF2-40B4-BE49-F238E27FC236}">
                    <a16:creationId xmlns:a16="http://schemas.microsoft.com/office/drawing/2014/main" id="{B71A45F9-A923-9EF3-D734-5BAF17630FDD}"/>
                  </a:ext>
                </a:extLst>
              </p:cNvPr>
              <p:cNvGrpSpPr/>
              <p:nvPr/>
            </p:nvGrpSpPr>
            <p:grpSpPr>
              <a:xfrm>
                <a:off x="5972884" y="862166"/>
                <a:ext cx="3920253" cy="4786300"/>
                <a:chOff x="2020009" y="862166"/>
                <a:chExt cx="3920253" cy="4786300"/>
              </a:xfrm>
            </p:grpSpPr>
            <p:sp>
              <p:nvSpPr>
                <p:cNvPr id="18" name="TextBox 17">
                  <a:extLst>
                    <a:ext uri="{FF2B5EF4-FFF2-40B4-BE49-F238E27FC236}">
                      <a16:creationId xmlns:a16="http://schemas.microsoft.com/office/drawing/2014/main" id="{CAB8AFFA-7026-DC2A-B60F-C1C8C0E6C89F}"/>
                    </a:ext>
                  </a:extLst>
                </p:cNvPr>
                <p:cNvSpPr txBox="1"/>
                <p:nvPr/>
              </p:nvSpPr>
              <p:spPr>
                <a:xfrm>
                  <a:off x="2020009" y="4509693"/>
                  <a:ext cx="3920253" cy="113877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28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Derek Snook</a:t>
                  </a:r>
                  <a:endParaRPr kumimoji="0" lang="en-US" sz="28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PM Manager</a:t>
                  </a:r>
                </a:p>
                <a:p>
                  <a:pPr algn="ctr">
                    <a:defRPr/>
                  </a:pPr>
                  <a:r>
                    <a:rPr lang="en-US" err="1">
                      <a:solidFill>
                        <a:schemeClr val="bg1"/>
                      </a:solidFill>
                      <a:latin typeface="Segoe UI" panose="020B0502040204020203" pitchFamily="34" charset="0"/>
                    </a:rPr>
                    <a:t>www.linkedin.com</a:t>
                  </a:r>
                  <a:r>
                    <a:rPr lang="en-US">
                      <a:solidFill>
                        <a:schemeClr val="bg1"/>
                      </a:solidFill>
                      <a:latin typeface="Segoe UI" panose="020B0502040204020203" pitchFamily="34" charset="0"/>
                    </a:rPr>
                    <a:t>/in/</a:t>
                  </a:r>
                  <a:r>
                    <a:rPr lang="en-US" err="1">
                      <a:solidFill>
                        <a:schemeClr val="bg1"/>
                      </a:solidFill>
                      <a:latin typeface="Segoe UI" panose="020B0502040204020203" pitchFamily="34" charset="0"/>
                    </a:rPr>
                    <a:t>dereksnook</a:t>
                  </a:r>
                  <a:endParaRPr kumimoji="0" lang="en-US" b="0" i="0" u="none" strike="noStrike" kern="1200" cap="none" spc="0" normalizeH="0" baseline="0" noProof="0">
                    <a:ln>
                      <a:noFill/>
                    </a:ln>
                    <a:solidFill>
                      <a:srgbClr val="000000"/>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ED321E68-DA5A-05B2-D4D5-68E4DA87634B}"/>
                    </a:ext>
                  </a:extLst>
                </p:cNvPr>
                <p:cNvGrpSpPr/>
                <p:nvPr/>
              </p:nvGrpSpPr>
              <p:grpSpPr>
                <a:xfrm>
                  <a:off x="2261192" y="862166"/>
                  <a:ext cx="3437886" cy="3495127"/>
                  <a:chOff x="2048954" y="1014566"/>
                  <a:chExt cx="3437886" cy="3495127"/>
                </a:xfrm>
              </p:grpSpPr>
              <p:sp>
                <p:nvSpPr>
                  <p:cNvPr id="20" name="Oval 19">
                    <a:extLst>
                      <a:ext uri="{FF2B5EF4-FFF2-40B4-BE49-F238E27FC236}">
                        <a16:creationId xmlns:a16="http://schemas.microsoft.com/office/drawing/2014/main" id="{A16EC0BA-6F08-A945-9FB9-8ECFE3E43733}"/>
                      </a:ext>
                    </a:extLst>
                  </p:cNvPr>
                  <p:cNvSpPr/>
                  <p:nvPr/>
                </p:nvSpPr>
                <p:spPr bwMode="auto">
                  <a:xfrm flipH="1">
                    <a:off x="2048954"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1" name="Picture 20">
                    <a:extLst>
                      <a:ext uri="{FF2B5EF4-FFF2-40B4-BE49-F238E27FC236}">
                        <a16:creationId xmlns:a16="http://schemas.microsoft.com/office/drawing/2014/main" id="{189C5C8E-4EA7-C051-6F11-EB4871FE7C33}"/>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2188570" y="1156506"/>
                    <a:ext cx="3158654" cy="3211246"/>
                  </a:xfrm>
                  <a:prstGeom prst="ellipse">
                    <a:avLst/>
                  </a:prstGeom>
                  <a:noFill/>
                  <a:ln>
                    <a:noFill/>
                  </a:ln>
                  <a:effectLst>
                    <a:outerShdw blurRad="63500" sx="102000" sy="102000" algn="ctr" rotWithShape="0">
                      <a:prstClr val="black">
                        <a:alpha val="15000"/>
                      </a:prstClr>
                    </a:outerShdw>
                  </a:effectLst>
                </p:spPr>
              </p:pic>
            </p:grpSp>
          </p:grpSp>
        </p:grpSp>
        <p:pic>
          <p:nvPicPr>
            <p:cNvPr id="15" name="Picture Placeholder 20" descr="A photo of Roshin">
              <a:extLst>
                <a:ext uri="{FF2B5EF4-FFF2-40B4-BE49-F238E27FC236}">
                  <a16:creationId xmlns:a16="http://schemas.microsoft.com/office/drawing/2014/main" id="{FE48C162-F7B4-971F-7BB5-342AF38F7E17}"/>
                </a:ext>
              </a:extLst>
            </p:cNvPr>
            <p:cNvPicPr>
              <a:picLocks noChangeAspect="1"/>
            </p:cNvPicPr>
            <p:nvPr/>
          </p:nvPicPr>
          <p:blipFill>
            <a:blip r:embed="rId4">
              <a:extLst>
                <a:ext uri="{28A0092B-C50C-407E-A947-70E740481C1C}">
                  <a14:useLocalDpi xmlns:a14="http://schemas.microsoft.com/office/drawing/2010/main" val="0"/>
                </a:ext>
              </a:extLst>
            </a:blip>
            <a:srcRect t="57" b="57"/>
            <a:stretch>
              <a:fillRect/>
            </a:stretch>
          </p:blipFill>
          <p:spPr>
            <a:xfrm>
              <a:off x="2298123" y="1100816"/>
              <a:ext cx="3211246" cy="3211246"/>
            </a:xfrm>
            <a:prstGeom prst="ellipse">
              <a:avLst/>
            </a:prstGeom>
          </p:spPr>
        </p:pic>
      </p:grpSp>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4EDE4-FD76-FCA1-F155-2A551D5258BC}"/>
            </a:ext>
          </a:extLst>
        </p:cNvPr>
        <p:cNvGrpSpPr/>
        <p:nvPr/>
      </p:nvGrpSpPr>
      <p:grpSpPr>
        <a:xfrm>
          <a:off x="0" y="0"/>
          <a:ext cx="0" cy="0"/>
          <a:chOff x="0" y="0"/>
          <a:chExt cx="0" cy="0"/>
        </a:xfrm>
      </p:grpSpPr>
      <p:pic>
        <p:nvPicPr>
          <p:cNvPr id="2" name="Picture 1" descr="Microsoft Teams logo">
            <a:extLst>
              <a:ext uri="{FF2B5EF4-FFF2-40B4-BE49-F238E27FC236}">
                <a16:creationId xmlns:a16="http://schemas.microsoft.com/office/drawing/2014/main" id="{B64B3DDC-A252-F8AD-1363-6C8012004D32}"/>
              </a:ext>
            </a:extLst>
          </p:cNvPr>
          <p:cNvPicPr>
            <a:picLocks noChangeAspect="1"/>
          </p:cNvPicPr>
          <p:nvPr/>
        </p:nvPicPr>
        <p:blipFill>
          <a:blip r:embed="rId3"/>
          <a:stretch>
            <a:fillRect/>
          </a:stretch>
        </p:blipFill>
        <p:spPr>
          <a:xfrm>
            <a:off x="5638800" y="892216"/>
            <a:ext cx="914400" cy="914400"/>
          </a:xfrm>
          <a:prstGeom prst="rect">
            <a:avLst/>
          </a:prstGeom>
        </p:spPr>
      </p:pic>
      <p:sp>
        <p:nvSpPr>
          <p:cNvPr id="3" name="Rectangle: Rounded Corners 36">
            <a:extLst>
              <a:ext uri="{FF2B5EF4-FFF2-40B4-BE49-F238E27FC236}">
                <a16:creationId xmlns:a16="http://schemas.microsoft.com/office/drawing/2014/main" id="{9B247959-946E-FF76-9944-536BBB1D05E8}"/>
              </a:ext>
            </a:extLst>
          </p:cNvPr>
          <p:cNvSpPr/>
          <p:nvPr/>
        </p:nvSpPr>
        <p:spPr>
          <a:xfrm>
            <a:off x="3039952" y="1886286"/>
            <a:ext cx="6112096" cy="615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a:ln>
                  <a:noFill/>
                </a:ln>
                <a:gradFill>
                  <a:gsLst>
                    <a:gs pos="1399">
                      <a:srgbClr val="FFFFFF"/>
                    </a:gs>
                    <a:gs pos="12587">
                      <a:srgbClr val="FFFFFF"/>
                    </a:gs>
                  </a:gsLst>
                  <a:path path="circle">
                    <a:fillToRect l="100000" t="100000"/>
                  </a:path>
                </a:gradFill>
                <a:effectLst/>
                <a:uLnTx/>
                <a:uFillTx/>
                <a:latin typeface="Segoe UI Variable Display Semib" pitchFamily="2" charset="0"/>
                <a:ea typeface="+mn-ea"/>
                <a:cs typeface="Segoe UI" pitchFamily="34" charset="0"/>
              </a:rPr>
              <a:t>Microsoft Teams</a:t>
            </a:r>
          </a:p>
        </p:txBody>
      </p:sp>
      <p:sp>
        <p:nvSpPr>
          <p:cNvPr id="6" name="Graphic 16" descr="Icon of a lightning bolt">
            <a:extLst>
              <a:ext uri="{FF2B5EF4-FFF2-40B4-BE49-F238E27FC236}">
                <a16:creationId xmlns:a16="http://schemas.microsoft.com/office/drawing/2014/main" id="{CFD6F3BA-4142-8026-3BAC-03A110E9AFEE}"/>
              </a:ext>
            </a:extLst>
          </p:cNvPr>
          <p:cNvSpPr>
            <a:spLocks noChangeAspect="1"/>
          </p:cNvSpPr>
          <p:nvPr/>
        </p:nvSpPr>
        <p:spPr>
          <a:xfrm>
            <a:off x="3066940" y="3367247"/>
            <a:ext cx="326928" cy="457200"/>
          </a:xfrm>
          <a:custGeom>
            <a:avLst/>
            <a:gdLst>
              <a:gd name="connsiteX0" fmla="*/ 57161 w 190500"/>
              <a:gd name="connsiteY0" fmla="*/ 95 h 266410"/>
              <a:gd name="connsiteX1" fmla="*/ 39063 w 190500"/>
              <a:gd name="connsiteY1" fmla="*/ 13145 h 266410"/>
              <a:gd name="connsiteX2" fmla="*/ 963 w 190500"/>
              <a:gd name="connsiteY2" fmla="*/ 127445 h 266410"/>
              <a:gd name="connsiteX3" fmla="*/ 3535 w 190500"/>
              <a:gd name="connsiteY3" fmla="*/ 144590 h 266410"/>
              <a:gd name="connsiteX4" fmla="*/ 18966 w 190500"/>
              <a:gd name="connsiteY4" fmla="*/ 152495 h 266410"/>
              <a:gd name="connsiteX5" fmla="*/ 42016 w 190500"/>
              <a:gd name="connsiteY5" fmla="*/ 152495 h 266410"/>
              <a:gd name="connsiteX6" fmla="*/ 20204 w 190500"/>
              <a:gd name="connsiteY6" fmla="*/ 236506 h 266410"/>
              <a:gd name="connsiteX7" fmla="*/ 61638 w 190500"/>
              <a:gd name="connsiteY7" fmla="*/ 257651 h 266410"/>
              <a:gd name="connsiteX8" fmla="*/ 186129 w 190500"/>
              <a:gd name="connsiteY8" fmla="*/ 107442 h 266410"/>
              <a:gd name="connsiteX9" fmla="*/ 188701 w 190500"/>
              <a:gd name="connsiteY9" fmla="*/ 87154 h 266410"/>
              <a:gd name="connsiteX10" fmla="*/ 171461 w 190500"/>
              <a:gd name="connsiteY10" fmla="*/ 76200 h 266410"/>
              <a:gd name="connsiteX11" fmla="*/ 141838 w 190500"/>
              <a:gd name="connsiteY11" fmla="*/ 76200 h 266410"/>
              <a:gd name="connsiteX12" fmla="*/ 160793 w 190500"/>
              <a:gd name="connsiteY12" fmla="*/ 25718 h 266410"/>
              <a:gd name="connsiteX13" fmla="*/ 158602 w 190500"/>
              <a:gd name="connsiteY13" fmla="*/ 8192 h 266410"/>
              <a:gd name="connsiteX14" fmla="*/ 142981 w 190500"/>
              <a:gd name="connsiteY14" fmla="*/ 0 h 266410"/>
              <a:gd name="connsiteX15" fmla="*/ 57161 w 190500"/>
              <a:gd name="connsiteY15" fmla="*/ 0 h 2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0" h="266410">
                <a:moveTo>
                  <a:pt x="57161" y="95"/>
                </a:moveTo>
                <a:cubicBezTo>
                  <a:pt x="48969" y="95"/>
                  <a:pt x="41635" y="5334"/>
                  <a:pt x="39063" y="13145"/>
                </a:cubicBezTo>
                <a:lnTo>
                  <a:pt x="963" y="127445"/>
                </a:lnTo>
                <a:cubicBezTo>
                  <a:pt x="-942" y="133255"/>
                  <a:pt x="11" y="139637"/>
                  <a:pt x="3535" y="144590"/>
                </a:cubicBezTo>
                <a:cubicBezTo>
                  <a:pt x="7155" y="149543"/>
                  <a:pt x="12870" y="152495"/>
                  <a:pt x="18966" y="152495"/>
                </a:cubicBezTo>
                <a:lnTo>
                  <a:pt x="42016" y="152495"/>
                </a:lnTo>
                <a:lnTo>
                  <a:pt x="20204" y="236506"/>
                </a:lnTo>
                <a:cubicBezTo>
                  <a:pt x="13822" y="261176"/>
                  <a:pt x="45350" y="277273"/>
                  <a:pt x="61638" y="257651"/>
                </a:cubicBezTo>
                <a:lnTo>
                  <a:pt x="186129" y="107442"/>
                </a:lnTo>
                <a:cubicBezTo>
                  <a:pt x="190797" y="101727"/>
                  <a:pt x="191844" y="93821"/>
                  <a:pt x="188701" y="87154"/>
                </a:cubicBezTo>
                <a:cubicBezTo>
                  <a:pt x="185558" y="80486"/>
                  <a:pt x="178890" y="76200"/>
                  <a:pt x="171461" y="76200"/>
                </a:cubicBezTo>
                <a:lnTo>
                  <a:pt x="141838" y="76200"/>
                </a:lnTo>
                <a:lnTo>
                  <a:pt x="160793" y="25718"/>
                </a:lnTo>
                <a:cubicBezTo>
                  <a:pt x="162984" y="19907"/>
                  <a:pt x="162126" y="13335"/>
                  <a:pt x="158602" y="8192"/>
                </a:cubicBezTo>
                <a:cubicBezTo>
                  <a:pt x="155078" y="3048"/>
                  <a:pt x="149172" y="0"/>
                  <a:pt x="142981" y="0"/>
                </a:cubicBezTo>
                <a:lnTo>
                  <a:pt x="57161" y="0"/>
                </a:lnTo>
                <a:close/>
              </a:path>
            </a:pathLst>
          </a:custGeom>
          <a:gradFill>
            <a:gsLst>
              <a:gs pos="56000">
                <a:srgbClr val="8DC8E8"/>
              </a:gs>
              <a:gs pos="30000">
                <a:srgbClr val="D59ED7"/>
              </a:gs>
            </a:gsLst>
            <a:path path="circle">
              <a:fillToRect l="100000" t="100000"/>
            </a:path>
          </a:gradFill>
          <a:ln w="9525" cap="flat">
            <a:noFill/>
            <a:prstDash val="solid"/>
            <a:miter/>
          </a:ln>
          <a:effectLst>
            <a:outerShdw blurRad="63500" dist="127000" dir="2700000" algn="tl" rotWithShape="0">
              <a:prstClr val="black">
                <a:alpha val="50000"/>
              </a:prstClr>
            </a:outerShdw>
          </a:effectLst>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a:t>
            </a:r>
          </a:p>
        </p:txBody>
      </p:sp>
      <p:sp>
        <p:nvSpPr>
          <p:cNvPr id="7" name="Rectangle: Rounded Corners 36">
            <a:extLst>
              <a:ext uri="{FF2B5EF4-FFF2-40B4-BE49-F238E27FC236}">
                <a16:creationId xmlns:a16="http://schemas.microsoft.com/office/drawing/2014/main" id="{8CB3AE7A-62A6-42A0-001B-D9C7181A4F73}"/>
              </a:ext>
            </a:extLst>
          </p:cNvPr>
          <p:cNvSpPr/>
          <p:nvPr/>
        </p:nvSpPr>
        <p:spPr>
          <a:xfrm>
            <a:off x="2221760" y="3824087"/>
            <a:ext cx="2017288" cy="6771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a:ln>
                  <a:noFill/>
                </a:ln>
                <a:gradFill>
                  <a:gsLst>
                    <a:gs pos="3497">
                      <a:srgbClr val="FFFFFF"/>
                    </a:gs>
                    <a:gs pos="12587">
                      <a:srgbClr val="FFFFFF"/>
                    </a:gs>
                  </a:gsLst>
                  <a:path path="circle">
                    <a:fillToRect l="100000" t="100000"/>
                  </a:path>
                </a:gradFill>
                <a:effectLst/>
                <a:uLnTx/>
                <a:uFillTx/>
                <a:latin typeface="Segoe UI Variable Display Semib" pitchFamily="2" charset="0"/>
                <a:ea typeface="+mn-ea"/>
                <a:cs typeface="Segoe UI" pitchFamily="34" charset="0"/>
              </a:rPr>
              <a:t>Faster</a:t>
            </a:r>
          </a:p>
        </p:txBody>
      </p:sp>
      <p:sp>
        <p:nvSpPr>
          <p:cNvPr id="8" name="Graphic 9" descr="Icon of 2x2 squares">
            <a:extLst>
              <a:ext uri="{FF2B5EF4-FFF2-40B4-BE49-F238E27FC236}">
                <a16:creationId xmlns:a16="http://schemas.microsoft.com/office/drawing/2014/main" id="{34797938-1630-8E87-7BC7-F589DCC227F0}"/>
              </a:ext>
            </a:extLst>
          </p:cNvPr>
          <p:cNvSpPr>
            <a:spLocks noChangeAspect="1"/>
          </p:cNvSpPr>
          <p:nvPr/>
        </p:nvSpPr>
        <p:spPr>
          <a:xfrm>
            <a:off x="5867400" y="3367247"/>
            <a:ext cx="457200" cy="457200"/>
          </a:xfrm>
          <a:custGeom>
            <a:avLst/>
            <a:gdLst>
              <a:gd name="connsiteX0" fmla="*/ 0 w 342900"/>
              <a:gd name="connsiteY0" fmla="*/ 45244 h 342900"/>
              <a:gd name="connsiteX1" fmla="*/ 45244 w 342900"/>
              <a:gd name="connsiteY1" fmla="*/ 0 h 342900"/>
              <a:gd name="connsiteX2" fmla="*/ 159544 w 342900"/>
              <a:gd name="connsiteY2" fmla="*/ 0 h 342900"/>
              <a:gd name="connsiteX3" fmla="*/ 159544 w 342900"/>
              <a:gd name="connsiteY3" fmla="*/ 159544 h 342900"/>
              <a:gd name="connsiteX4" fmla="*/ 0 w 342900"/>
              <a:gd name="connsiteY4" fmla="*/ 159544 h 342900"/>
              <a:gd name="connsiteX5" fmla="*/ 0 w 342900"/>
              <a:gd name="connsiteY5" fmla="*/ 45244 h 342900"/>
              <a:gd name="connsiteX6" fmla="*/ 0 w 342900"/>
              <a:gd name="connsiteY6" fmla="*/ 183356 h 342900"/>
              <a:gd name="connsiteX7" fmla="*/ 0 w 342900"/>
              <a:gd name="connsiteY7" fmla="*/ 297656 h 342900"/>
              <a:gd name="connsiteX8" fmla="*/ 45244 w 342900"/>
              <a:gd name="connsiteY8" fmla="*/ 342900 h 342900"/>
              <a:gd name="connsiteX9" fmla="*/ 158782 w 342900"/>
              <a:gd name="connsiteY9" fmla="*/ 342900 h 342900"/>
              <a:gd name="connsiteX10" fmla="*/ 142875 w 342900"/>
              <a:gd name="connsiteY10" fmla="*/ 302419 h 342900"/>
              <a:gd name="connsiteX11" fmla="*/ 142875 w 342900"/>
              <a:gd name="connsiteY11" fmla="*/ 202406 h 342900"/>
              <a:gd name="connsiteX12" fmla="*/ 146018 w 342900"/>
              <a:gd name="connsiteY12" fmla="*/ 183356 h 342900"/>
              <a:gd name="connsiteX13" fmla="*/ 0 w 342900"/>
              <a:gd name="connsiteY13" fmla="*/ 183356 h 342900"/>
              <a:gd name="connsiteX14" fmla="*/ 342900 w 342900"/>
              <a:gd name="connsiteY14" fmla="*/ 45244 h 342900"/>
              <a:gd name="connsiteX15" fmla="*/ 342900 w 342900"/>
              <a:gd name="connsiteY15" fmla="*/ 158782 h 342900"/>
              <a:gd name="connsiteX16" fmla="*/ 302419 w 342900"/>
              <a:gd name="connsiteY16" fmla="*/ 142875 h 342900"/>
              <a:gd name="connsiteX17" fmla="*/ 202406 w 342900"/>
              <a:gd name="connsiteY17" fmla="*/ 142875 h 342900"/>
              <a:gd name="connsiteX18" fmla="*/ 183356 w 342900"/>
              <a:gd name="connsiteY18" fmla="*/ 146018 h 342900"/>
              <a:gd name="connsiteX19" fmla="*/ 183356 w 342900"/>
              <a:gd name="connsiteY19" fmla="*/ 0 h 342900"/>
              <a:gd name="connsiteX20" fmla="*/ 297656 w 342900"/>
              <a:gd name="connsiteY20" fmla="*/ 0 h 342900"/>
              <a:gd name="connsiteX21" fmla="*/ 342900 w 342900"/>
              <a:gd name="connsiteY21" fmla="*/ 45244 h 342900"/>
              <a:gd name="connsiteX22" fmla="*/ 161925 w 342900"/>
              <a:gd name="connsiteY22" fmla="*/ 202406 h 342900"/>
              <a:gd name="connsiteX23" fmla="*/ 202406 w 342900"/>
              <a:gd name="connsiteY23" fmla="*/ 161925 h 342900"/>
              <a:gd name="connsiteX24" fmla="*/ 302419 w 342900"/>
              <a:gd name="connsiteY24" fmla="*/ 161925 h 342900"/>
              <a:gd name="connsiteX25" fmla="*/ 342900 w 342900"/>
              <a:gd name="connsiteY25" fmla="*/ 202406 h 342900"/>
              <a:gd name="connsiteX26" fmla="*/ 342900 w 342900"/>
              <a:gd name="connsiteY26" fmla="*/ 302419 h 342900"/>
              <a:gd name="connsiteX27" fmla="*/ 302419 w 342900"/>
              <a:gd name="connsiteY27" fmla="*/ 342900 h 342900"/>
              <a:gd name="connsiteX28" fmla="*/ 202406 w 342900"/>
              <a:gd name="connsiteY28" fmla="*/ 342900 h 342900"/>
              <a:gd name="connsiteX29" fmla="*/ 161925 w 342900"/>
              <a:gd name="connsiteY29" fmla="*/ 302419 h 342900"/>
              <a:gd name="connsiteX30" fmla="*/ 161925 w 342900"/>
              <a:gd name="connsiteY30" fmla="*/ 20240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2900" h="342900">
                <a:moveTo>
                  <a:pt x="0" y="45244"/>
                </a:moveTo>
                <a:cubicBezTo>
                  <a:pt x="0" y="20288"/>
                  <a:pt x="20288" y="0"/>
                  <a:pt x="45244" y="0"/>
                </a:cubicBezTo>
                <a:lnTo>
                  <a:pt x="159544" y="0"/>
                </a:lnTo>
                <a:lnTo>
                  <a:pt x="159544" y="159544"/>
                </a:lnTo>
                <a:lnTo>
                  <a:pt x="0" y="159544"/>
                </a:lnTo>
                <a:lnTo>
                  <a:pt x="0" y="45244"/>
                </a:lnTo>
                <a:close/>
                <a:moveTo>
                  <a:pt x="0" y="183356"/>
                </a:moveTo>
                <a:lnTo>
                  <a:pt x="0" y="297656"/>
                </a:lnTo>
                <a:cubicBezTo>
                  <a:pt x="0" y="322612"/>
                  <a:pt x="20288" y="342900"/>
                  <a:pt x="45244" y="342900"/>
                </a:cubicBezTo>
                <a:lnTo>
                  <a:pt x="158782" y="342900"/>
                </a:lnTo>
                <a:cubicBezTo>
                  <a:pt x="148971" y="332232"/>
                  <a:pt x="142875" y="318040"/>
                  <a:pt x="142875" y="302419"/>
                </a:cubicBezTo>
                <a:lnTo>
                  <a:pt x="142875" y="202406"/>
                </a:lnTo>
                <a:cubicBezTo>
                  <a:pt x="142875" y="195739"/>
                  <a:pt x="143923" y="189357"/>
                  <a:pt x="146018" y="183356"/>
                </a:cubicBezTo>
                <a:lnTo>
                  <a:pt x="0" y="183356"/>
                </a:lnTo>
                <a:close/>
                <a:moveTo>
                  <a:pt x="342900" y="45244"/>
                </a:moveTo>
                <a:lnTo>
                  <a:pt x="342900" y="158782"/>
                </a:lnTo>
                <a:cubicBezTo>
                  <a:pt x="332232" y="148971"/>
                  <a:pt x="318040" y="142875"/>
                  <a:pt x="302419" y="142875"/>
                </a:cubicBezTo>
                <a:lnTo>
                  <a:pt x="202406" y="142875"/>
                </a:lnTo>
                <a:cubicBezTo>
                  <a:pt x="195739" y="142875"/>
                  <a:pt x="189357" y="143923"/>
                  <a:pt x="183356" y="146018"/>
                </a:cubicBezTo>
                <a:lnTo>
                  <a:pt x="183356" y="0"/>
                </a:lnTo>
                <a:lnTo>
                  <a:pt x="297656" y="0"/>
                </a:lnTo>
                <a:cubicBezTo>
                  <a:pt x="322612" y="0"/>
                  <a:pt x="342900" y="20288"/>
                  <a:pt x="342900" y="45244"/>
                </a:cubicBezTo>
                <a:close/>
                <a:moveTo>
                  <a:pt x="161925" y="202406"/>
                </a:moveTo>
                <a:cubicBezTo>
                  <a:pt x="161925" y="180023"/>
                  <a:pt x="180023" y="161925"/>
                  <a:pt x="202406" y="161925"/>
                </a:cubicBezTo>
                <a:lnTo>
                  <a:pt x="302419" y="161925"/>
                </a:lnTo>
                <a:cubicBezTo>
                  <a:pt x="324803" y="161925"/>
                  <a:pt x="342900" y="180023"/>
                  <a:pt x="342900" y="202406"/>
                </a:cubicBezTo>
                <a:lnTo>
                  <a:pt x="342900" y="302419"/>
                </a:lnTo>
                <a:cubicBezTo>
                  <a:pt x="342900" y="324803"/>
                  <a:pt x="324803" y="342900"/>
                  <a:pt x="302419" y="342900"/>
                </a:cubicBezTo>
                <a:lnTo>
                  <a:pt x="202406" y="342900"/>
                </a:lnTo>
                <a:cubicBezTo>
                  <a:pt x="180023" y="342900"/>
                  <a:pt x="161925" y="324803"/>
                  <a:pt x="161925" y="302419"/>
                </a:cubicBezTo>
                <a:lnTo>
                  <a:pt x="161925" y="202406"/>
                </a:lnTo>
                <a:close/>
              </a:path>
            </a:pathLst>
          </a:custGeom>
          <a:gradFill>
            <a:gsLst>
              <a:gs pos="56000">
                <a:srgbClr val="8DC8E8"/>
              </a:gs>
              <a:gs pos="30000">
                <a:srgbClr val="D59ED7"/>
              </a:gs>
            </a:gsLst>
            <a:path path="circle">
              <a:fillToRect l="100000" t="100000"/>
            </a:path>
          </a:gradFill>
          <a:ln w="9525" cap="flat">
            <a:noFill/>
            <a:prstDash val="solid"/>
            <a:miter/>
          </a:ln>
          <a:effectLst>
            <a:outerShdw blurRad="63500" dist="127000" dir="2700000" algn="tl" rotWithShape="0">
              <a:prstClr val="black">
                <a:alpha val="50000"/>
              </a:prstClr>
            </a:outerShdw>
          </a:effectLst>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2</a:t>
            </a:r>
          </a:p>
        </p:txBody>
      </p:sp>
      <p:sp>
        <p:nvSpPr>
          <p:cNvPr id="9" name="Rectangle: Rounded Corners 36">
            <a:extLst>
              <a:ext uri="{FF2B5EF4-FFF2-40B4-BE49-F238E27FC236}">
                <a16:creationId xmlns:a16="http://schemas.microsoft.com/office/drawing/2014/main" id="{B76AC0F8-FF20-4042-2116-367890AA9594}"/>
              </a:ext>
            </a:extLst>
          </p:cNvPr>
          <p:cNvSpPr/>
          <p:nvPr/>
        </p:nvSpPr>
        <p:spPr>
          <a:xfrm>
            <a:off x="5087356" y="3824087"/>
            <a:ext cx="2017288" cy="6771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a:ln>
                  <a:noFill/>
                </a:ln>
                <a:gradFill>
                  <a:gsLst>
                    <a:gs pos="3497">
                      <a:srgbClr val="FFFFFF"/>
                    </a:gs>
                    <a:gs pos="12587">
                      <a:srgbClr val="FFFFFF"/>
                    </a:gs>
                  </a:gsLst>
                  <a:path path="circle">
                    <a:fillToRect l="100000" t="100000"/>
                  </a:path>
                </a:gradFill>
                <a:effectLst/>
                <a:uLnTx/>
                <a:uFillTx/>
                <a:latin typeface="Segoe UI Variable Display Semib" pitchFamily="2" charset="0"/>
                <a:ea typeface="+mn-ea"/>
                <a:cs typeface="Segoe UI" pitchFamily="34" charset="0"/>
              </a:rPr>
              <a:t>Simpler</a:t>
            </a:r>
          </a:p>
        </p:txBody>
      </p:sp>
      <p:sp>
        <p:nvSpPr>
          <p:cNvPr id="10" name="Graphic 12" descr="Icon of two sparkles">
            <a:extLst>
              <a:ext uri="{FF2B5EF4-FFF2-40B4-BE49-F238E27FC236}">
                <a16:creationId xmlns:a16="http://schemas.microsoft.com/office/drawing/2014/main" id="{DEF2AB6A-C5C6-CEE5-A49A-FFDAB1CE7B89}"/>
              </a:ext>
            </a:extLst>
          </p:cNvPr>
          <p:cNvSpPr>
            <a:spLocks noChangeAspect="1"/>
          </p:cNvSpPr>
          <p:nvPr/>
        </p:nvSpPr>
        <p:spPr>
          <a:xfrm>
            <a:off x="8725892" y="3360320"/>
            <a:ext cx="471409" cy="471054"/>
          </a:xfrm>
          <a:custGeom>
            <a:avLst/>
            <a:gdLst>
              <a:gd name="connsiteX0" fmla="*/ 109221 w 333531"/>
              <a:gd name="connsiteY0" fmla="*/ 242888 h 333279"/>
              <a:gd name="connsiteX1" fmla="*/ 123889 w 333531"/>
              <a:gd name="connsiteY1" fmla="*/ 247555 h 333279"/>
              <a:gd name="connsiteX2" fmla="*/ 138558 w 333531"/>
              <a:gd name="connsiteY2" fmla="*/ 242983 h 333279"/>
              <a:gd name="connsiteX3" fmla="*/ 147321 w 333531"/>
              <a:gd name="connsiteY3" fmla="*/ 232124 h 333279"/>
              <a:gd name="connsiteX4" fmla="*/ 159132 w 333531"/>
              <a:gd name="connsiteY4" fmla="*/ 196215 h 333279"/>
              <a:gd name="connsiteX5" fmla="*/ 173324 w 333531"/>
              <a:gd name="connsiteY5" fmla="*/ 173260 h 333279"/>
              <a:gd name="connsiteX6" fmla="*/ 196279 w 333531"/>
              <a:gd name="connsiteY6" fmla="*/ 159068 h 333279"/>
              <a:gd name="connsiteX7" fmla="*/ 230855 w 333531"/>
              <a:gd name="connsiteY7" fmla="*/ 147828 h 333279"/>
              <a:gd name="connsiteX8" fmla="*/ 243142 w 333531"/>
              <a:gd name="connsiteY8" fmla="*/ 138494 h 333279"/>
              <a:gd name="connsiteX9" fmla="*/ 247810 w 333531"/>
              <a:gd name="connsiteY9" fmla="*/ 123825 h 333279"/>
              <a:gd name="connsiteX10" fmla="*/ 243142 w 333531"/>
              <a:gd name="connsiteY10" fmla="*/ 109157 h 333279"/>
              <a:gd name="connsiteX11" fmla="*/ 230855 w 333531"/>
              <a:gd name="connsiteY11" fmla="*/ 99822 h 333279"/>
              <a:gd name="connsiteX12" fmla="*/ 195613 w 333531"/>
              <a:gd name="connsiteY12" fmla="*/ 88487 h 333279"/>
              <a:gd name="connsiteX13" fmla="*/ 172657 w 333531"/>
              <a:gd name="connsiteY13" fmla="*/ 74295 h 333279"/>
              <a:gd name="connsiteX14" fmla="*/ 158465 w 333531"/>
              <a:gd name="connsiteY14" fmla="*/ 51435 h 333279"/>
              <a:gd name="connsiteX15" fmla="*/ 147226 w 333531"/>
              <a:gd name="connsiteY15" fmla="*/ 16859 h 333279"/>
              <a:gd name="connsiteX16" fmla="*/ 137891 w 333531"/>
              <a:gd name="connsiteY16" fmla="*/ 4572 h 333279"/>
              <a:gd name="connsiteX17" fmla="*/ 123223 w 333531"/>
              <a:gd name="connsiteY17" fmla="*/ 0 h 333279"/>
              <a:gd name="connsiteX18" fmla="*/ 108554 w 333531"/>
              <a:gd name="connsiteY18" fmla="*/ 4572 h 333279"/>
              <a:gd name="connsiteX19" fmla="*/ 99124 w 333531"/>
              <a:gd name="connsiteY19" fmla="*/ 17145 h 333279"/>
              <a:gd name="connsiteX20" fmla="*/ 87790 w 333531"/>
              <a:gd name="connsiteY20" fmla="*/ 52102 h 333279"/>
              <a:gd name="connsiteX21" fmla="*/ 74074 w 333531"/>
              <a:gd name="connsiteY21" fmla="*/ 74295 h 333279"/>
              <a:gd name="connsiteX22" fmla="*/ 51595 w 333531"/>
              <a:gd name="connsiteY22" fmla="*/ 88487 h 333279"/>
              <a:gd name="connsiteX23" fmla="*/ 17019 w 333531"/>
              <a:gd name="connsiteY23" fmla="*/ 99727 h 333279"/>
              <a:gd name="connsiteX24" fmla="*/ 7208 w 333531"/>
              <a:gd name="connsiteY24" fmla="*/ 106013 h 333279"/>
              <a:gd name="connsiteX25" fmla="*/ 1207 w 333531"/>
              <a:gd name="connsiteY25" fmla="*/ 116015 h 333279"/>
              <a:gd name="connsiteX26" fmla="*/ 350 w 333531"/>
              <a:gd name="connsiteY26" fmla="*/ 127635 h 333279"/>
              <a:gd name="connsiteX27" fmla="*/ 4732 w 333531"/>
              <a:gd name="connsiteY27" fmla="*/ 138398 h 333279"/>
              <a:gd name="connsiteX28" fmla="*/ 17305 w 333531"/>
              <a:gd name="connsiteY28" fmla="*/ 147828 h 333279"/>
              <a:gd name="connsiteX29" fmla="*/ 51499 w 333531"/>
              <a:gd name="connsiteY29" fmla="*/ 158877 h 333279"/>
              <a:gd name="connsiteX30" fmla="*/ 74455 w 333531"/>
              <a:gd name="connsiteY30" fmla="*/ 173069 h 333279"/>
              <a:gd name="connsiteX31" fmla="*/ 79312 w 333531"/>
              <a:gd name="connsiteY31" fmla="*/ 178594 h 333279"/>
              <a:gd name="connsiteX32" fmla="*/ 88647 w 333531"/>
              <a:gd name="connsiteY32" fmla="*/ 196120 h 333279"/>
              <a:gd name="connsiteX33" fmla="*/ 99886 w 333531"/>
              <a:gd name="connsiteY33" fmla="*/ 230600 h 333279"/>
              <a:gd name="connsiteX34" fmla="*/ 109221 w 333531"/>
              <a:gd name="connsiteY34" fmla="*/ 242888 h 333279"/>
              <a:gd name="connsiteX35" fmla="*/ 256096 w 333531"/>
              <a:gd name="connsiteY35" fmla="*/ 329851 h 333279"/>
              <a:gd name="connsiteX36" fmla="*/ 266764 w 333531"/>
              <a:gd name="connsiteY36" fmla="*/ 333280 h 333279"/>
              <a:gd name="connsiteX37" fmla="*/ 266764 w 333531"/>
              <a:gd name="connsiteY37" fmla="*/ 333280 h 333279"/>
              <a:gd name="connsiteX38" fmla="*/ 277623 w 333531"/>
              <a:gd name="connsiteY38" fmla="*/ 329851 h 333279"/>
              <a:gd name="connsiteX39" fmla="*/ 284386 w 333531"/>
              <a:gd name="connsiteY39" fmla="*/ 320707 h 333279"/>
              <a:gd name="connsiteX40" fmla="*/ 289815 w 333531"/>
              <a:gd name="connsiteY40" fmla="*/ 304038 h 333279"/>
              <a:gd name="connsiteX41" fmla="*/ 295244 w 333531"/>
              <a:gd name="connsiteY41" fmla="*/ 295180 h 333279"/>
              <a:gd name="connsiteX42" fmla="*/ 304102 w 333531"/>
              <a:gd name="connsiteY42" fmla="*/ 289751 h 333279"/>
              <a:gd name="connsiteX43" fmla="*/ 321152 w 333531"/>
              <a:gd name="connsiteY43" fmla="*/ 284226 h 333279"/>
              <a:gd name="connsiteX44" fmla="*/ 328296 w 333531"/>
              <a:gd name="connsiteY44" fmla="*/ 279654 h 333279"/>
              <a:gd name="connsiteX45" fmla="*/ 332677 w 333531"/>
              <a:gd name="connsiteY45" fmla="*/ 272415 h 333279"/>
              <a:gd name="connsiteX46" fmla="*/ 333344 w 333531"/>
              <a:gd name="connsiteY46" fmla="*/ 263938 h 333279"/>
              <a:gd name="connsiteX47" fmla="*/ 330201 w 333531"/>
              <a:gd name="connsiteY47" fmla="*/ 256032 h 333279"/>
              <a:gd name="connsiteX48" fmla="*/ 320581 w 333531"/>
              <a:gd name="connsiteY48" fmla="*/ 249079 h 333279"/>
              <a:gd name="connsiteX49" fmla="*/ 303817 w 333531"/>
              <a:gd name="connsiteY49" fmla="*/ 243650 h 333279"/>
              <a:gd name="connsiteX50" fmla="*/ 294958 w 333531"/>
              <a:gd name="connsiteY50" fmla="*/ 238220 h 333279"/>
              <a:gd name="connsiteX51" fmla="*/ 289529 w 333531"/>
              <a:gd name="connsiteY51" fmla="*/ 229362 h 333279"/>
              <a:gd name="connsiteX52" fmla="*/ 284005 w 333531"/>
              <a:gd name="connsiteY52" fmla="*/ 212312 h 333279"/>
              <a:gd name="connsiteX53" fmla="*/ 277242 w 333531"/>
              <a:gd name="connsiteY53" fmla="*/ 203359 h 333279"/>
              <a:gd name="connsiteX54" fmla="*/ 269336 w 333531"/>
              <a:gd name="connsiteY54" fmla="*/ 200120 h 333279"/>
              <a:gd name="connsiteX55" fmla="*/ 260764 w 333531"/>
              <a:gd name="connsiteY55" fmla="*/ 200787 h 333279"/>
              <a:gd name="connsiteX56" fmla="*/ 253429 w 333531"/>
              <a:gd name="connsiteY56" fmla="*/ 205264 h 333279"/>
              <a:gd name="connsiteX57" fmla="*/ 248953 w 333531"/>
              <a:gd name="connsiteY57" fmla="*/ 212503 h 333279"/>
              <a:gd name="connsiteX58" fmla="*/ 243523 w 333531"/>
              <a:gd name="connsiteY58" fmla="*/ 229267 h 333279"/>
              <a:gd name="connsiteX59" fmla="*/ 238189 w 333531"/>
              <a:gd name="connsiteY59" fmla="*/ 238030 h 333279"/>
              <a:gd name="connsiteX60" fmla="*/ 229617 w 333531"/>
              <a:gd name="connsiteY60" fmla="*/ 243554 h 333279"/>
              <a:gd name="connsiteX61" fmla="*/ 212567 w 333531"/>
              <a:gd name="connsiteY61" fmla="*/ 249079 h 333279"/>
              <a:gd name="connsiteX62" fmla="*/ 203614 w 333531"/>
              <a:gd name="connsiteY62" fmla="*/ 255937 h 333279"/>
              <a:gd name="connsiteX63" fmla="*/ 200280 w 333531"/>
              <a:gd name="connsiteY63" fmla="*/ 266700 h 333279"/>
              <a:gd name="connsiteX64" fmla="*/ 203804 w 333531"/>
              <a:gd name="connsiteY64" fmla="*/ 277463 h 333279"/>
              <a:gd name="connsiteX65" fmla="*/ 212948 w 333531"/>
              <a:gd name="connsiteY65" fmla="*/ 284131 h 333279"/>
              <a:gd name="connsiteX66" fmla="*/ 229617 w 333531"/>
              <a:gd name="connsiteY66" fmla="*/ 289560 h 333279"/>
              <a:gd name="connsiteX67" fmla="*/ 238475 w 333531"/>
              <a:gd name="connsiteY67" fmla="*/ 295085 h 333279"/>
              <a:gd name="connsiteX68" fmla="*/ 243904 w 333531"/>
              <a:gd name="connsiteY68" fmla="*/ 303943 h 333279"/>
              <a:gd name="connsiteX69" fmla="*/ 249429 w 333531"/>
              <a:gd name="connsiteY69" fmla="*/ 320993 h 333279"/>
              <a:gd name="connsiteX70" fmla="*/ 256192 w 333531"/>
              <a:gd name="connsiteY70" fmla="*/ 329946 h 33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3531" h="333279">
                <a:moveTo>
                  <a:pt x="109221" y="242888"/>
                </a:moveTo>
                <a:cubicBezTo>
                  <a:pt x="113507" y="245936"/>
                  <a:pt x="118651" y="247555"/>
                  <a:pt x="123889" y="247555"/>
                </a:cubicBezTo>
                <a:cubicBezTo>
                  <a:pt x="129128" y="247555"/>
                  <a:pt x="134272" y="245936"/>
                  <a:pt x="138558" y="242983"/>
                </a:cubicBezTo>
                <a:cubicBezTo>
                  <a:pt x="142368" y="240221"/>
                  <a:pt x="145416" y="236506"/>
                  <a:pt x="147321" y="232124"/>
                </a:cubicBezTo>
                <a:lnTo>
                  <a:pt x="159132" y="196215"/>
                </a:lnTo>
                <a:cubicBezTo>
                  <a:pt x="161989" y="187547"/>
                  <a:pt x="166847" y="179737"/>
                  <a:pt x="173324" y="173260"/>
                </a:cubicBezTo>
                <a:cubicBezTo>
                  <a:pt x="179801" y="166783"/>
                  <a:pt x="187612" y="161925"/>
                  <a:pt x="196279" y="159068"/>
                </a:cubicBezTo>
                <a:lnTo>
                  <a:pt x="230855" y="147828"/>
                </a:lnTo>
                <a:cubicBezTo>
                  <a:pt x="235808" y="146114"/>
                  <a:pt x="240094" y="142875"/>
                  <a:pt x="243142" y="138494"/>
                </a:cubicBezTo>
                <a:cubicBezTo>
                  <a:pt x="246190" y="134207"/>
                  <a:pt x="247810" y="129064"/>
                  <a:pt x="247810" y="123825"/>
                </a:cubicBezTo>
                <a:cubicBezTo>
                  <a:pt x="247810" y="118586"/>
                  <a:pt x="246190" y="113443"/>
                  <a:pt x="243142" y="109157"/>
                </a:cubicBezTo>
                <a:cubicBezTo>
                  <a:pt x="240094" y="104870"/>
                  <a:pt x="235808" y="101632"/>
                  <a:pt x="230855" y="99822"/>
                </a:cubicBezTo>
                <a:lnTo>
                  <a:pt x="195613" y="88487"/>
                </a:lnTo>
                <a:cubicBezTo>
                  <a:pt x="186945" y="85630"/>
                  <a:pt x="179134" y="80772"/>
                  <a:pt x="172657" y="74295"/>
                </a:cubicBezTo>
                <a:cubicBezTo>
                  <a:pt x="166276" y="67913"/>
                  <a:pt x="161418" y="60008"/>
                  <a:pt x="158465" y="51435"/>
                </a:cubicBezTo>
                <a:lnTo>
                  <a:pt x="147226" y="16859"/>
                </a:lnTo>
                <a:cubicBezTo>
                  <a:pt x="145511" y="11906"/>
                  <a:pt x="142273" y="7620"/>
                  <a:pt x="137891" y="4572"/>
                </a:cubicBezTo>
                <a:cubicBezTo>
                  <a:pt x="133605" y="1619"/>
                  <a:pt x="128461" y="0"/>
                  <a:pt x="123223" y="0"/>
                </a:cubicBezTo>
                <a:cubicBezTo>
                  <a:pt x="117984" y="0"/>
                  <a:pt x="112840" y="1619"/>
                  <a:pt x="108554" y="4572"/>
                </a:cubicBezTo>
                <a:cubicBezTo>
                  <a:pt x="104173" y="7715"/>
                  <a:pt x="100934" y="12097"/>
                  <a:pt x="99124" y="17145"/>
                </a:cubicBezTo>
                <a:lnTo>
                  <a:pt x="87790" y="52102"/>
                </a:lnTo>
                <a:cubicBezTo>
                  <a:pt x="84932" y="60389"/>
                  <a:pt x="80265" y="68009"/>
                  <a:pt x="74074" y="74295"/>
                </a:cubicBezTo>
                <a:cubicBezTo>
                  <a:pt x="67787" y="80677"/>
                  <a:pt x="60072" y="85534"/>
                  <a:pt x="51595" y="88487"/>
                </a:cubicBezTo>
                <a:lnTo>
                  <a:pt x="17019" y="99727"/>
                </a:lnTo>
                <a:cubicBezTo>
                  <a:pt x="13304" y="101060"/>
                  <a:pt x="9970" y="103156"/>
                  <a:pt x="7208" y="106013"/>
                </a:cubicBezTo>
                <a:cubicBezTo>
                  <a:pt x="4446" y="108871"/>
                  <a:pt x="2446" y="112300"/>
                  <a:pt x="1207" y="116015"/>
                </a:cubicBezTo>
                <a:cubicBezTo>
                  <a:pt x="-31" y="119729"/>
                  <a:pt x="-317" y="123730"/>
                  <a:pt x="350" y="127635"/>
                </a:cubicBezTo>
                <a:cubicBezTo>
                  <a:pt x="922" y="131540"/>
                  <a:pt x="2446" y="135255"/>
                  <a:pt x="4732" y="138398"/>
                </a:cubicBezTo>
                <a:cubicBezTo>
                  <a:pt x="7875" y="142780"/>
                  <a:pt x="12256" y="146114"/>
                  <a:pt x="17305" y="147828"/>
                </a:cubicBezTo>
                <a:lnTo>
                  <a:pt x="51499" y="158877"/>
                </a:lnTo>
                <a:cubicBezTo>
                  <a:pt x="60167" y="161735"/>
                  <a:pt x="67978" y="166688"/>
                  <a:pt x="74455" y="173069"/>
                </a:cubicBezTo>
                <a:cubicBezTo>
                  <a:pt x="76169" y="174784"/>
                  <a:pt x="77788" y="176689"/>
                  <a:pt x="79312" y="178594"/>
                </a:cubicBezTo>
                <a:cubicBezTo>
                  <a:pt x="83408" y="183833"/>
                  <a:pt x="86551" y="189738"/>
                  <a:pt x="88647" y="196120"/>
                </a:cubicBezTo>
                <a:lnTo>
                  <a:pt x="99886" y="230600"/>
                </a:lnTo>
                <a:cubicBezTo>
                  <a:pt x="101601" y="235553"/>
                  <a:pt x="104839" y="239840"/>
                  <a:pt x="109221" y="242888"/>
                </a:cubicBezTo>
                <a:close/>
                <a:moveTo>
                  <a:pt x="256096" y="329851"/>
                </a:moveTo>
                <a:cubicBezTo>
                  <a:pt x="259240" y="332042"/>
                  <a:pt x="262954" y="333280"/>
                  <a:pt x="266764" y="333280"/>
                </a:cubicBezTo>
                <a:lnTo>
                  <a:pt x="266764" y="333280"/>
                </a:lnTo>
                <a:cubicBezTo>
                  <a:pt x="270670" y="333280"/>
                  <a:pt x="274480" y="332042"/>
                  <a:pt x="277623" y="329851"/>
                </a:cubicBezTo>
                <a:cubicBezTo>
                  <a:pt x="280766" y="327565"/>
                  <a:pt x="283147" y="324422"/>
                  <a:pt x="284386" y="320707"/>
                </a:cubicBezTo>
                <a:lnTo>
                  <a:pt x="289815" y="304038"/>
                </a:lnTo>
                <a:cubicBezTo>
                  <a:pt x="290958" y="300704"/>
                  <a:pt x="292768" y="297656"/>
                  <a:pt x="295244" y="295180"/>
                </a:cubicBezTo>
                <a:cubicBezTo>
                  <a:pt x="297721" y="292703"/>
                  <a:pt x="300769" y="290798"/>
                  <a:pt x="304102" y="289751"/>
                </a:cubicBezTo>
                <a:lnTo>
                  <a:pt x="321152" y="284226"/>
                </a:lnTo>
                <a:cubicBezTo>
                  <a:pt x="323819" y="283274"/>
                  <a:pt x="326296" y="281750"/>
                  <a:pt x="328296" y="279654"/>
                </a:cubicBezTo>
                <a:cubicBezTo>
                  <a:pt x="330296" y="277559"/>
                  <a:pt x="331820" y="275082"/>
                  <a:pt x="332677" y="272415"/>
                </a:cubicBezTo>
                <a:cubicBezTo>
                  <a:pt x="333535" y="269653"/>
                  <a:pt x="333725" y="266795"/>
                  <a:pt x="333344" y="263938"/>
                </a:cubicBezTo>
                <a:cubicBezTo>
                  <a:pt x="332868" y="261080"/>
                  <a:pt x="331820" y="258413"/>
                  <a:pt x="330201" y="256032"/>
                </a:cubicBezTo>
                <a:cubicBezTo>
                  <a:pt x="327820" y="252698"/>
                  <a:pt x="324486" y="250317"/>
                  <a:pt x="320581" y="249079"/>
                </a:cubicBezTo>
                <a:lnTo>
                  <a:pt x="303817" y="243650"/>
                </a:lnTo>
                <a:cubicBezTo>
                  <a:pt x="300483" y="242506"/>
                  <a:pt x="297435" y="240697"/>
                  <a:pt x="294958" y="238220"/>
                </a:cubicBezTo>
                <a:cubicBezTo>
                  <a:pt x="292482" y="235744"/>
                  <a:pt x="290577" y="232696"/>
                  <a:pt x="289529" y="229362"/>
                </a:cubicBezTo>
                <a:lnTo>
                  <a:pt x="284005" y="212312"/>
                </a:lnTo>
                <a:cubicBezTo>
                  <a:pt x="282766" y="208693"/>
                  <a:pt x="280385" y="205550"/>
                  <a:pt x="277242" y="203359"/>
                </a:cubicBezTo>
                <a:cubicBezTo>
                  <a:pt x="274861" y="201644"/>
                  <a:pt x="272194" y="200597"/>
                  <a:pt x="269336" y="200120"/>
                </a:cubicBezTo>
                <a:cubicBezTo>
                  <a:pt x="266479" y="199644"/>
                  <a:pt x="263526" y="199930"/>
                  <a:pt x="260764" y="200787"/>
                </a:cubicBezTo>
                <a:cubicBezTo>
                  <a:pt x="258001" y="201644"/>
                  <a:pt x="255525" y="203168"/>
                  <a:pt x="253429" y="205264"/>
                </a:cubicBezTo>
                <a:cubicBezTo>
                  <a:pt x="251334" y="207264"/>
                  <a:pt x="249810" y="209836"/>
                  <a:pt x="248953" y="212503"/>
                </a:cubicBezTo>
                <a:lnTo>
                  <a:pt x="243523" y="229267"/>
                </a:lnTo>
                <a:cubicBezTo>
                  <a:pt x="242476" y="232505"/>
                  <a:pt x="240666" y="235553"/>
                  <a:pt x="238189" y="238030"/>
                </a:cubicBezTo>
                <a:cubicBezTo>
                  <a:pt x="235808" y="240506"/>
                  <a:pt x="232855" y="242411"/>
                  <a:pt x="229617" y="243554"/>
                </a:cubicBezTo>
                <a:lnTo>
                  <a:pt x="212567" y="249079"/>
                </a:lnTo>
                <a:cubicBezTo>
                  <a:pt x="208948" y="250317"/>
                  <a:pt x="205804" y="252794"/>
                  <a:pt x="203614" y="255937"/>
                </a:cubicBezTo>
                <a:cubicBezTo>
                  <a:pt x="201423" y="259080"/>
                  <a:pt x="200185" y="262890"/>
                  <a:pt x="200280" y="266700"/>
                </a:cubicBezTo>
                <a:cubicBezTo>
                  <a:pt x="200375" y="270510"/>
                  <a:pt x="201518" y="274320"/>
                  <a:pt x="203804" y="277463"/>
                </a:cubicBezTo>
                <a:cubicBezTo>
                  <a:pt x="206090" y="280607"/>
                  <a:pt x="209233" y="282893"/>
                  <a:pt x="212948" y="284131"/>
                </a:cubicBezTo>
                <a:lnTo>
                  <a:pt x="229617" y="289560"/>
                </a:lnTo>
                <a:cubicBezTo>
                  <a:pt x="232951" y="290703"/>
                  <a:pt x="235999" y="292513"/>
                  <a:pt x="238475" y="295085"/>
                </a:cubicBezTo>
                <a:cubicBezTo>
                  <a:pt x="240952" y="297561"/>
                  <a:pt x="242857" y="300609"/>
                  <a:pt x="243904" y="303943"/>
                </a:cubicBezTo>
                <a:lnTo>
                  <a:pt x="249429" y="320993"/>
                </a:lnTo>
                <a:cubicBezTo>
                  <a:pt x="250667" y="324612"/>
                  <a:pt x="253048" y="327755"/>
                  <a:pt x="256192" y="329946"/>
                </a:cubicBezTo>
                <a:close/>
              </a:path>
            </a:pathLst>
          </a:custGeom>
          <a:gradFill>
            <a:gsLst>
              <a:gs pos="56000">
                <a:srgbClr val="8DC8E8"/>
              </a:gs>
              <a:gs pos="30000">
                <a:srgbClr val="D59ED7"/>
              </a:gs>
            </a:gsLst>
            <a:path path="circle">
              <a:fillToRect l="100000" t="100000"/>
            </a:path>
          </a:gradFill>
          <a:ln w="9525" cap="flat">
            <a:noFill/>
            <a:prstDash val="solid"/>
            <a:miter/>
          </a:ln>
          <a:effectLst>
            <a:outerShdw blurRad="63500" dist="127000" dir="2700000" algn="tl" rotWithShape="0">
              <a:prstClr val="black">
                <a:alpha val="50000"/>
              </a:prstClr>
            </a:outerShdw>
          </a:effectLst>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3</a:t>
            </a:r>
          </a:p>
        </p:txBody>
      </p:sp>
      <p:sp>
        <p:nvSpPr>
          <p:cNvPr id="11" name="Rectangle 10">
            <a:extLst>
              <a:ext uri="{FF2B5EF4-FFF2-40B4-BE49-F238E27FC236}">
                <a16:creationId xmlns:a16="http://schemas.microsoft.com/office/drawing/2014/main" id="{F44C6DE7-BC16-51D8-8437-4E352AFF9CFC}"/>
              </a:ext>
            </a:extLst>
          </p:cNvPr>
          <p:cNvSpPr/>
          <p:nvPr/>
        </p:nvSpPr>
        <p:spPr>
          <a:xfrm>
            <a:off x="7952952" y="3824087"/>
            <a:ext cx="2017288" cy="6771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a:ln>
                  <a:noFill/>
                </a:ln>
                <a:gradFill>
                  <a:gsLst>
                    <a:gs pos="3497">
                      <a:srgbClr val="FFFFFF"/>
                    </a:gs>
                    <a:gs pos="12587">
                      <a:srgbClr val="FFFFFF"/>
                    </a:gs>
                  </a:gsLst>
                  <a:path path="circle">
                    <a:fillToRect l="100000" t="100000"/>
                  </a:path>
                </a:gradFill>
                <a:effectLst/>
                <a:uLnTx/>
                <a:uFillTx/>
                <a:latin typeface="Segoe UI Variable Display Semib" pitchFamily="2" charset="0"/>
                <a:ea typeface="+mn-ea"/>
                <a:cs typeface="Segoe UI" pitchFamily="34" charset="0"/>
              </a:rPr>
              <a:t>Smarter</a:t>
            </a:r>
          </a:p>
        </p:txBody>
      </p:sp>
      <p:sp>
        <p:nvSpPr>
          <p:cNvPr id="12" name="Title 6">
            <a:extLst>
              <a:ext uri="{FF2B5EF4-FFF2-40B4-BE49-F238E27FC236}">
                <a16:creationId xmlns:a16="http://schemas.microsoft.com/office/drawing/2014/main" id="{2E5E08CC-4905-473C-F8CA-D27303C3AA5C}"/>
              </a:ext>
              <a:ext uri="{C183D7F6-B498-43B3-948B-1728B52AA6E4}">
                <adec:decorative xmlns:adec="http://schemas.microsoft.com/office/drawing/2017/decorative" val="1"/>
              </a:ext>
            </a:extLst>
          </p:cNvPr>
          <p:cNvSpPr txBox="1">
            <a:spLocks/>
          </p:cNvSpPr>
          <p:nvPr/>
        </p:nvSpPr>
        <p:spPr>
          <a:xfrm>
            <a:off x="7941365" y="4411462"/>
            <a:ext cx="2040462" cy="73866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0" rIns="0" bIns="0" numCol="1" spcCol="0" rtlCol="0" fromWordArt="0" anchor="t" anchorCtr="0" forceAA="0" compatLnSpc="1">
            <a:prstTxWarp prst="textNoShape">
              <a:avLst/>
            </a:prstTxWarp>
            <a:spAutoFit/>
          </a:bodyPr>
          <a:lstStyle>
            <a:defPPr>
              <a:defRPr lang="en-US"/>
            </a:defPPr>
            <a:lvl1pPr algn="ctr" defTabSz="2901014" fontAlgn="base">
              <a:lnSpc>
                <a:spcPct val="100000"/>
              </a:lnSpc>
              <a:spcBef>
                <a:spcPct val="0"/>
              </a:spcBef>
              <a:spcAft>
                <a:spcPct val="0"/>
              </a:spcAft>
              <a:buNone/>
              <a:defRPr sz="1800" b="0" cap="none" spc="0" baseline="0">
                <a:ln>
                  <a:noFill/>
                </a:ln>
                <a:noFill/>
                <a:effectLst/>
                <a:latin typeface="Segoe UI Variable Display Semibold" pitchFamily="2" charset="0"/>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290101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noFill/>
                <a:effectLst/>
                <a:uLnTx/>
                <a:uFillTx/>
                <a:latin typeface="Segoe UI Variable Display Semibold" pitchFamily="2" charset="0"/>
                <a:ea typeface="+mn-ea"/>
                <a:cs typeface="Segoe UI" pitchFamily="34" charset="0"/>
              </a:rPr>
              <a:t>Surface for </a:t>
            </a:r>
            <a:br>
              <a:rPr kumimoji="0" lang="en-US" sz="1800" b="0" i="0" u="none" strike="noStrike" kern="1200" cap="none" spc="0" normalizeH="0" baseline="0" noProof="0">
                <a:ln>
                  <a:noFill/>
                </a:ln>
                <a:noFill/>
                <a:effectLst/>
                <a:uLnTx/>
                <a:uFillTx/>
                <a:latin typeface="Segoe UI Variable Display Semibold" pitchFamily="2" charset="0"/>
                <a:ea typeface="+mn-ea"/>
                <a:cs typeface="Segoe UI" pitchFamily="34" charset="0"/>
              </a:rPr>
            </a:br>
            <a:r>
              <a:rPr kumimoji="0" lang="en-US" sz="1800" b="0" i="0" u="none" strike="noStrike" kern="1200" cap="none" spc="0" normalizeH="0" baseline="0" noProof="0">
                <a:ln>
                  <a:noFill/>
                </a:ln>
                <a:noFill/>
                <a:effectLst/>
                <a:uLnTx/>
                <a:uFillTx/>
                <a:latin typeface="Segoe UI Variable Display Semibold" pitchFamily="2" charset="0"/>
                <a:ea typeface="+mn-ea"/>
                <a:cs typeface="Segoe UI" pitchFamily="34" charset="0"/>
              </a:rPr>
              <a:t>next-generation AI</a:t>
            </a:r>
          </a:p>
        </p:txBody>
      </p:sp>
      <p:cxnSp>
        <p:nvCxnSpPr>
          <p:cNvPr id="13" name="!!Straight Arrow Connector 40" descr="Bidirectional arrow with the text &quot;All platforms&quot; spreading across Faster, Simpler, Smarter">
            <a:extLst>
              <a:ext uri="{FF2B5EF4-FFF2-40B4-BE49-F238E27FC236}">
                <a16:creationId xmlns:a16="http://schemas.microsoft.com/office/drawing/2014/main" id="{34E3817E-5CA4-C18D-83D7-CB21A1B7EF6D}"/>
              </a:ext>
            </a:extLst>
          </p:cNvPr>
          <p:cNvCxnSpPr>
            <a:cxnSpLocks/>
          </p:cNvCxnSpPr>
          <p:nvPr/>
        </p:nvCxnSpPr>
        <p:spPr>
          <a:xfrm>
            <a:off x="2501703" y="5224327"/>
            <a:ext cx="7188594" cy="0"/>
          </a:xfrm>
          <a:prstGeom prst="straightConnector1">
            <a:avLst/>
          </a:prstGeom>
          <a:noFill/>
          <a:ln w="25400" cap="rnd">
            <a:gradFill flip="none" rotWithShape="1">
              <a:gsLst>
                <a:gs pos="61000">
                  <a:srgbClr val="8DC8E8"/>
                </a:gs>
                <a:gs pos="90000">
                  <a:srgbClr val="D59ED7"/>
                </a:gs>
              </a:gsLst>
              <a:lin ang="0" scaled="1"/>
              <a:tileRect/>
            </a:gradFill>
            <a:prstDash val="solid"/>
            <a:round/>
            <a:headEnd type="arrow" w="lg" len="sm"/>
            <a:tailEnd type="arrow" w="lg" len="sm"/>
          </a:ln>
          <a:effectLst/>
        </p:spPr>
      </p:cxnSp>
      <p:sp>
        <p:nvSpPr>
          <p:cNvPr id="14" name="Title 6">
            <a:extLst>
              <a:ext uri="{FF2B5EF4-FFF2-40B4-BE49-F238E27FC236}">
                <a16:creationId xmlns:a16="http://schemas.microsoft.com/office/drawing/2014/main" id="{D4E53D2D-F924-B461-C6AE-C7C9BA9AB8E1}"/>
              </a:ext>
            </a:extLst>
          </p:cNvPr>
          <p:cNvSpPr txBox="1">
            <a:spLocks/>
          </p:cNvSpPr>
          <p:nvPr/>
        </p:nvSpPr>
        <p:spPr>
          <a:xfrm>
            <a:off x="5123811" y="4984485"/>
            <a:ext cx="1944380" cy="433965"/>
          </a:xfrm>
          <a:prstGeom prst="rect">
            <a:avLst/>
          </a:prstGeom>
          <a:solidFill>
            <a:srgbClr val="091F2C"/>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spAutoFit/>
          </a:bodyPr>
          <a:lstStyle>
            <a:defPPr>
              <a:defRPr lang="en-US"/>
            </a:defPPr>
            <a:lvl1pPr algn="ctr" defTabSz="2901014" rtl="0" eaLnBrk="1" fontAlgn="base" latinLnBrk="0" hangingPunct="1">
              <a:lnSpc>
                <a:spcPct val="100000"/>
              </a:lnSpc>
              <a:spcBef>
                <a:spcPct val="0"/>
              </a:spcBef>
              <a:spcAft>
                <a:spcPct val="0"/>
              </a:spcAft>
              <a:buNone/>
              <a:defRPr lang="en-US" sz="8800" b="0" kern="1200" cap="none" spc="-50" baseline="0">
                <a:ln w="3175">
                  <a:noFill/>
                </a:ln>
                <a:gradFill>
                  <a:gsLst>
                    <a:gs pos="4321">
                      <a:srgbClr val="000000"/>
                    </a:gs>
                    <a:gs pos="21000">
                      <a:srgbClr val="000000"/>
                    </a:gs>
                  </a:gsLst>
                  <a:path path="circle">
                    <a:fillToRect l="100000" t="100000"/>
                  </a:path>
                </a:gradFill>
                <a:effectLst/>
                <a:latin typeface="+mj-lt"/>
                <a:ea typeface="+mn-ea"/>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2901014"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gradFill>
                  <a:gsLst>
                    <a:gs pos="96503">
                      <a:srgbClr val="FFFFFF"/>
                    </a:gs>
                    <a:gs pos="84615">
                      <a:srgbClr val="FFFFFF"/>
                    </a:gs>
                  </a:gsLst>
                  <a:path path="circle">
                    <a:fillToRect l="100000" t="100000"/>
                  </a:path>
                </a:gradFill>
                <a:effectLst/>
                <a:uLnTx/>
                <a:uFillTx/>
                <a:latin typeface="Segoe UI Variable Display Semibold" pitchFamily="2" charset="0"/>
                <a:ea typeface="+mn-ea"/>
                <a:cs typeface="Segoe UI" pitchFamily="34" charset="0"/>
              </a:rPr>
              <a:t>All platforms</a:t>
            </a:r>
          </a:p>
        </p:txBody>
      </p:sp>
      <p:cxnSp>
        <p:nvCxnSpPr>
          <p:cNvPr id="15" name="!!Straight Connector 49">
            <a:extLst>
              <a:ext uri="{FF2B5EF4-FFF2-40B4-BE49-F238E27FC236}">
                <a16:creationId xmlns:a16="http://schemas.microsoft.com/office/drawing/2014/main" id="{F6114B5C-A550-AA10-9668-80F01C4B2A54}"/>
              </a:ext>
              <a:ext uri="{C183D7F6-B498-43B3-948B-1728B52AA6E4}">
                <adec:decorative xmlns:adec="http://schemas.microsoft.com/office/drawing/2017/decorative" val="1"/>
              </a:ext>
            </a:extLst>
          </p:cNvPr>
          <p:cNvCxnSpPr>
            <a:cxnSpLocks/>
          </p:cNvCxnSpPr>
          <p:nvPr/>
        </p:nvCxnSpPr>
        <p:spPr>
          <a:xfrm>
            <a:off x="8858365" y="5591022"/>
            <a:ext cx="206462" cy="0"/>
          </a:xfrm>
          <a:prstGeom prst="line">
            <a:avLst/>
          </a:prstGeom>
          <a:noFill/>
          <a:ln w="50800" cap="rnd">
            <a:noFill/>
            <a:headEnd type="none" w="med" len="med"/>
            <a:tailEnd type="none" w="med" len="med"/>
          </a:ln>
          <a:effectLst>
            <a:outerShdw blurRad="63500" dist="1270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39012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259C-AB91-8796-F239-566711B89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AF991-0F9B-1FA1-9520-9B25D59DBF38}"/>
              </a:ext>
            </a:extLst>
          </p:cNvPr>
          <p:cNvSpPr>
            <a:spLocks noGrp="1"/>
          </p:cNvSpPr>
          <p:nvPr>
            <p:ph type="title"/>
          </p:nvPr>
        </p:nvSpPr>
        <p:spPr/>
        <p:txBody>
          <a:bodyPr/>
          <a:lstStyle/>
          <a:p>
            <a:pPr algn="l"/>
            <a:r>
              <a:rPr lang="en-US">
                <a:latin typeface="Segoe UI Semibold" panose="020B0502040204020203" pitchFamily="34" charset="0"/>
                <a:cs typeface="Segoe UI Semibold" panose="020B0502040204020203" pitchFamily="34" charset="0"/>
              </a:rPr>
              <a:t>Too hard to…</a:t>
            </a:r>
          </a:p>
        </p:txBody>
      </p:sp>
      <p:sp>
        <p:nvSpPr>
          <p:cNvPr id="4" name="Text Placeholder 3">
            <a:extLst>
              <a:ext uri="{FF2B5EF4-FFF2-40B4-BE49-F238E27FC236}">
                <a16:creationId xmlns:a16="http://schemas.microsoft.com/office/drawing/2014/main" id="{CFA5ABA1-0529-7D96-8E23-225CB622BA1F}"/>
              </a:ext>
            </a:extLst>
          </p:cNvPr>
          <p:cNvSpPr>
            <a:spLocks noGrp="1"/>
          </p:cNvSpPr>
          <p:nvPr>
            <p:ph idx="1"/>
          </p:nvPr>
        </p:nvSpPr>
        <p:spPr/>
        <p:txBody>
          <a:bodyPr>
            <a:normAutofit/>
          </a:bodyPr>
          <a:lstStyle/>
          <a:p>
            <a:endParaRPr lang="en-US" sz="2400"/>
          </a:p>
          <a:p>
            <a:r>
              <a:rPr lang="en-US" sz="2400"/>
              <a:t>Stay on top</a:t>
            </a:r>
          </a:p>
          <a:p>
            <a:endParaRPr lang="en-US" sz="2400"/>
          </a:p>
          <a:p>
            <a:r>
              <a:rPr lang="en-US" sz="2400"/>
              <a:t>Collaborate effectively</a:t>
            </a:r>
          </a:p>
          <a:p>
            <a:endParaRPr lang="en-US" sz="2400"/>
          </a:p>
          <a:p>
            <a:r>
              <a:rPr lang="en-US" sz="2400"/>
              <a:t>Stay focused</a:t>
            </a:r>
          </a:p>
          <a:p>
            <a:endParaRPr lang="en-US" sz="2400"/>
          </a:p>
          <a:p>
            <a:endParaRPr lang="en-US" sz="2400"/>
          </a:p>
        </p:txBody>
      </p:sp>
      <p:pic>
        <p:nvPicPr>
          <p:cNvPr id="3" name="Picture Placeholder 43" descr="Young woman sitting with book and laptop">
            <a:extLst>
              <a:ext uri="{FF2B5EF4-FFF2-40B4-BE49-F238E27FC236}">
                <a16:creationId xmlns:a16="http://schemas.microsoft.com/office/drawing/2014/main" id="{3636ECC7-7E3B-A1E7-0215-5F6A2980446C}"/>
              </a:ext>
            </a:extLst>
          </p:cNvPr>
          <p:cNvPicPr>
            <a:picLocks noChangeAspect="1"/>
          </p:cNvPicPr>
          <p:nvPr/>
        </p:nvPicPr>
        <p:blipFill>
          <a:blip r:embed="rId3">
            <a:extLst>
              <a:ext uri="{28A0092B-C50C-407E-A947-70E740481C1C}">
                <a14:useLocalDpi xmlns:a14="http://schemas.microsoft.com/office/drawing/2010/main" val="0"/>
              </a:ext>
            </a:extLst>
          </a:blip>
          <a:srcRect l="12990" r="12990"/>
          <a:stretch/>
        </p:blipFill>
        <p:spPr>
          <a:xfrm>
            <a:off x="5274644" y="529389"/>
            <a:ext cx="6448926" cy="5813659"/>
          </a:xfrm>
          <a:prstGeom prst="roundRect">
            <a:avLst>
              <a:gd name="adj" fmla="val 3747"/>
            </a:avLst>
          </a:prstGeom>
        </p:spPr>
      </p:pic>
    </p:spTree>
    <p:extLst>
      <p:ext uri="{BB962C8B-B14F-4D97-AF65-F5344CB8AC3E}">
        <p14:creationId xmlns:p14="http://schemas.microsoft.com/office/powerpoint/2010/main" val="44984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9835B-177E-7DEA-34D4-229CE265A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49838-CB84-7673-064B-E6E6B5B9DFC1}"/>
              </a:ext>
            </a:extLst>
          </p:cNvPr>
          <p:cNvSpPr>
            <a:spLocks noGrp="1"/>
          </p:cNvSpPr>
          <p:nvPr>
            <p:ph type="title"/>
          </p:nvPr>
        </p:nvSpPr>
        <p:spPr/>
        <p:txBody>
          <a:bodyPr/>
          <a:lstStyle/>
          <a:p>
            <a:pPr algn="l"/>
            <a:r>
              <a:rPr lang="en-US">
                <a:latin typeface="Segoe UI Semibold" panose="020B0502040204020203" pitchFamily="34" charset="0"/>
                <a:cs typeface="Segoe UI Semibold" panose="020B0502040204020203" pitchFamily="34" charset="0"/>
              </a:rPr>
              <a:t>Principles</a:t>
            </a:r>
          </a:p>
        </p:txBody>
      </p:sp>
      <p:sp>
        <p:nvSpPr>
          <p:cNvPr id="4" name="Text Placeholder 3">
            <a:extLst>
              <a:ext uri="{FF2B5EF4-FFF2-40B4-BE49-F238E27FC236}">
                <a16:creationId xmlns:a16="http://schemas.microsoft.com/office/drawing/2014/main" id="{57BE09CE-86B7-4192-866E-BB62808DFE7D}"/>
              </a:ext>
            </a:extLst>
          </p:cNvPr>
          <p:cNvSpPr>
            <a:spLocks noGrp="1"/>
          </p:cNvSpPr>
          <p:nvPr>
            <p:ph idx="1"/>
          </p:nvPr>
        </p:nvSpPr>
        <p:spPr/>
        <p:txBody>
          <a:bodyPr>
            <a:normAutofit/>
          </a:bodyPr>
          <a:lstStyle/>
          <a:p>
            <a:pPr marL="0" indent="0">
              <a:buNone/>
            </a:pPr>
            <a:endParaRPr lang="en-US" sz="2400"/>
          </a:p>
          <a:p>
            <a:pPr marL="0" indent="0">
              <a:buNone/>
            </a:pPr>
            <a:r>
              <a:rPr lang="en-US" sz="2400"/>
              <a:t>Simple by default, powerful on demand</a:t>
            </a:r>
          </a:p>
          <a:p>
            <a:pPr marL="0" indent="0">
              <a:buNone/>
            </a:pPr>
            <a:endParaRPr lang="en-US" sz="2400"/>
          </a:p>
          <a:p>
            <a:pPr marL="0" indent="0">
              <a:buNone/>
            </a:pPr>
            <a:r>
              <a:rPr lang="en-US" sz="2400"/>
              <a:t>Better collaboration in fewer places</a:t>
            </a:r>
          </a:p>
          <a:p>
            <a:pPr marL="0" indent="0">
              <a:buNone/>
            </a:pPr>
            <a:endParaRPr lang="en-US" sz="2400"/>
          </a:p>
          <a:p>
            <a:pPr marL="0" indent="0">
              <a:buNone/>
            </a:pPr>
            <a:r>
              <a:rPr lang="en-US" sz="2400"/>
              <a:t>Stay in the flow</a:t>
            </a:r>
          </a:p>
        </p:txBody>
      </p:sp>
    </p:spTree>
    <p:extLst>
      <p:ext uri="{BB962C8B-B14F-4D97-AF65-F5344CB8AC3E}">
        <p14:creationId xmlns:p14="http://schemas.microsoft.com/office/powerpoint/2010/main" val="117155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9DB7D-4326-9AAE-8890-3FDEDC41C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13482-D7E5-BB75-CF50-85A176A33FA4}"/>
              </a:ext>
            </a:extLst>
          </p:cNvPr>
          <p:cNvSpPr>
            <a:spLocks noGrp="1"/>
          </p:cNvSpPr>
          <p:nvPr>
            <p:ph type="title"/>
          </p:nvPr>
        </p:nvSpPr>
        <p:spPr/>
        <p:txBody>
          <a:bodyPr/>
          <a:lstStyle/>
          <a:p>
            <a:pPr algn="l"/>
            <a:r>
              <a:rPr lang="en-US">
                <a:latin typeface="Segoe UI Semibold" panose="020B0502040204020203" pitchFamily="34" charset="0"/>
                <a:cs typeface="Segoe UI Semibold" panose="020B0502040204020203" pitchFamily="34" charset="0"/>
              </a:rPr>
              <a:t>Role of chats and channels</a:t>
            </a:r>
          </a:p>
        </p:txBody>
      </p:sp>
      <p:sp>
        <p:nvSpPr>
          <p:cNvPr id="4" name="Text Placeholder 3">
            <a:extLst>
              <a:ext uri="{FF2B5EF4-FFF2-40B4-BE49-F238E27FC236}">
                <a16:creationId xmlns:a16="http://schemas.microsoft.com/office/drawing/2014/main" id="{02944703-9EF3-17F6-C1B9-D1B98E64A328}"/>
              </a:ext>
            </a:extLst>
          </p:cNvPr>
          <p:cNvSpPr>
            <a:spLocks noGrp="1"/>
          </p:cNvSpPr>
          <p:nvPr>
            <p:ph idx="1"/>
          </p:nvPr>
        </p:nvSpPr>
        <p:spPr/>
        <p:txBody>
          <a:bodyPr>
            <a:normAutofit fontScale="92500"/>
          </a:bodyPr>
          <a:lstStyle/>
          <a:p>
            <a:pPr lvl="0">
              <a:lnSpc>
                <a:spcPct val="150000"/>
              </a:lnSpc>
            </a:pPr>
            <a:r>
              <a:rPr lang="en-US" sz="2400" b="1" dirty="0">
                <a:solidFill>
                  <a:srgbClr val="000000"/>
                </a:solidFill>
              </a:rPr>
              <a:t>Chats and Channels are collaboration spaces</a:t>
            </a:r>
          </a:p>
          <a:p>
            <a:pPr marL="742950" lvl="1" indent="-285750">
              <a:lnSpc>
                <a:spcPct val="150000"/>
              </a:lnSpc>
            </a:pPr>
            <a:r>
              <a:rPr lang="en-US" sz="2100" dirty="0">
                <a:solidFill>
                  <a:srgbClr val="000000"/>
                </a:solidFill>
              </a:rPr>
              <a:t>Chats are meant for transient, lightweight conversations with smaller groups of people.</a:t>
            </a:r>
          </a:p>
          <a:p>
            <a:pPr marL="742950" lvl="1" indent="-285750">
              <a:lnSpc>
                <a:spcPct val="150000"/>
              </a:lnSpc>
            </a:pPr>
            <a:r>
              <a:rPr lang="en-US" sz="2100" dirty="0">
                <a:solidFill>
                  <a:srgbClr val="000000"/>
                </a:solidFill>
              </a:rPr>
              <a:t>Channels are meant for durable workgroup collaboration around projects and topics.</a:t>
            </a:r>
          </a:p>
          <a:p>
            <a:pPr>
              <a:lnSpc>
                <a:spcPct val="150000"/>
              </a:lnSpc>
            </a:pPr>
            <a:endParaRPr lang="en-US" sz="2400" dirty="0">
              <a:solidFill>
                <a:srgbClr val="000000"/>
              </a:solidFill>
            </a:endParaRPr>
          </a:p>
          <a:p>
            <a:pPr>
              <a:lnSpc>
                <a:spcPct val="150000"/>
              </a:lnSpc>
            </a:pPr>
            <a:r>
              <a:rPr lang="en-US" sz="2400" b="1" dirty="0">
                <a:solidFill>
                  <a:srgbClr val="000000"/>
                </a:solidFill>
              </a:rPr>
              <a:t>Channels are discoverable and manageable, with lifecycle and membership governance</a:t>
            </a:r>
          </a:p>
          <a:p>
            <a:pPr marL="742950" lvl="1" indent="-285750">
              <a:lnSpc>
                <a:spcPct val="150000"/>
              </a:lnSpc>
            </a:pPr>
            <a:r>
              <a:rPr lang="en-US" sz="2100" dirty="0">
                <a:solidFill>
                  <a:srgbClr val="000000"/>
                </a:solidFill>
              </a:rPr>
              <a:t>Channels have shared resources compared to chat.</a:t>
            </a:r>
          </a:p>
          <a:p>
            <a:pPr marL="742950" lvl="1" indent="-285750">
              <a:lnSpc>
                <a:spcPct val="150000"/>
              </a:lnSpc>
            </a:pPr>
            <a:r>
              <a:rPr lang="en-US" sz="2100" dirty="0">
                <a:solidFill>
                  <a:srgbClr val="000000"/>
                </a:solidFill>
              </a:rPr>
              <a:t>Channels have centralized ownership, governance, lifecycle &amp; management capabilities</a:t>
            </a:r>
          </a:p>
        </p:txBody>
      </p:sp>
    </p:spTree>
    <p:extLst>
      <p:ext uri="{BB962C8B-B14F-4D97-AF65-F5344CB8AC3E}">
        <p14:creationId xmlns:p14="http://schemas.microsoft.com/office/powerpoint/2010/main" val="1372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E1F16-1966-70E2-111D-9400F0720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C84D1-CAA2-1804-7493-904C8EC14312}"/>
              </a:ext>
            </a:extLst>
          </p:cNvPr>
          <p:cNvSpPr>
            <a:spLocks noGrp="1"/>
          </p:cNvSpPr>
          <p:nvPr>
            <p:ph type="title"/>
          </p:nvPr>
        </p:nvSpPr>
        <p:spPr>
          <a:xfrm>
            <a:off x="659219" y="2892964"/>
            <a:ext cx="11025680" cy="1072072"/>
          </a:xfrm>
        </p:spPr>
        <p:txBody>
          <a:bodyPr/>
          <a:lstStyle/>
          <a:p>
            <a:r>
              <a:rPr lang="en-US"/>
              <a:t>The new chat and channels experience</a:t>
            </a:r>
          </a:p>
        </p:txBody>
      </p:sp>
    </p:spTree>
    <p:extLst>
      <p:ext uri="{BB962C8B-B14F-4D97-AF65-F5344CB8AC3E}">
        <p14:creationId xmlns:p14="http://schemas.microsoft.com/office/powerpoint/2010/main" val="259257706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4.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A540A9-8C5E-4F15-9EEC-FA709D8E03C3}">
  <ds:schemaRefs>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
    <ds:schemaRef ds:uri="0c00efa8-99df-4343-9c36-3998544861d9"/>
    <ds:schemaRef ds:uri="bf2380a9-f059-4440-9b0c-00bda5ce37d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AC2E146-F0B5-4265-B251-81965FDBF3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2182</Words>
  <Application>Microsoft Office PowerPoint</Application>
  <PresentationFormat>Widescreen</PresentationFormat>
  <Paragraphs>183</Paragraphs>
  <Slides>31</Slides>
  <Notes>14</Notes>
  <HiddenSlides>13</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MS Mincho</vt:lpstr>
      <vt:lpstr>Aptos</vt:lpstr>
      <vt:lpstr>Arial</vt:lpstr>
      <vt:lpstr>Calibri</vt:lpstr>
      <vt:lpstr>Calibri Light</vt:lpstr>
      <vt:lpstr>Consolas</vt:lpstr>
      <vt:lpstr>Segoe Sans Display</vt:lpstr>
      <vt:lpstr>Segoe Sans Display Semibold</vt:lpstr>
      <vt:lpstr>Segoe UI</vt:lpstr>
      <vt:lpstr>Segoe UI Semibold</vt:lpstr>
      <vt:lpstr>Segoe UI Variable Display Semib</vt:lpstr>
      <vt:lpstr>Segoe UI Variable Display Semibold</vt:lpstr>
      <vt:lpstr>Wingdings</vt:lpstr>
      <vt:lpstr>Office Theme</vt:lpstr>
      <vt:lpstr>Microsoft 365 Template Light</vt:lpstr>
      <vt:lpstr>1_Office Theme</vt:lpstr>
      <vt:lpstr>White template</vt:lpstr>
      <vt:lpstr>Maximize your collaboration in chats and channels in Microsoft Teams – LT23</vt:lpstr>
      <vt:lpstr>Microsoft 365 Community Conference</vt:lpstr>
      <vt:lpstr>Join the event app to access:</vt:lpstr>
      <vt:lpstr>PowerPoint Presentation</vt:lpstr>
      <vt:lpstr>PowerPoint Presentation</vt:lpstr>
      <vt:lpstr>Too hard to…</vt:lpstr>
      <vt:lpstr>Principles</vt:lpstr>
      <vt:lpstr>Role of chats and channels</vt:lpstr>
      <vt:lpstr>The new chat and channels experience</vt:lpstr>
      <vt:lpstr>New chat and channels experience</vt:lpstr>
      <vt:lpstr>Demo</vt:lpstr>
      <vt:lpstr>Stay on top of chats and channels, all in one place</vt:lpstr>
      <vt:lpstr>The new Favorites section brings a user’s previously pinned chats and channels together.    The rest of a user’s chats are here, in order of message recency.    Teams and channels are below chats, organized in the same order as the Teams view.</vt:lpstr>
      <vt:lpstr>Organize conversations</vt:lpstr>
      <vt:lpstr>New filters help users prioritize messages with a single click, for example unread, channels, or meeting conversations.   Users can select unread alongside one of channels, chats, or meeting chats filters to narrow down further. </vt:lpstr>
      <vt:lpstr>Effectively triage messages</vt:lpstr>
      <vt:lpstr>Click the quick navigation bar for teams and channels to instantly scroll to the Teams and channels section.</vt:lpstr>
      <vt:lpstr>Save time when communicating</vt:lpstr>
      <vt:lpstr>Save more time when communicating</vt:lpstr>
      <vt:lpstr>Every user has a unique way of working. Customize Teams chat and channels to align with personal workflows with new controls.</vt:lpstr>
      <vt:lpstr>When using the separate Chat and Teams views, users get the benefits of the new filters and the @Mentions view to triage and organize their list, as well as the new message and go to commands navigate quickly across conversations in chats or channels. </vt:lpstr>
      <vt:lpstr>Optimized for mobile </vt:lpstr>
      <vt:lpstr>To clarify the behavior of actions for chats, instead of the Delete action for group, meeting or 1:1 chats, in group chats and meeting chats, users can remove the chat and chat history by using Leave.   Users will be asked if they want to keep or remove chat history. Removing chat history will function as Delete did before, removing the chat history from their list.    ⁠In 1:1 chats, users can remove the chat from the chat list and remove chat history for themselves with the Remove chat history action. </vt:lpstr>
      <vt:lpstr>To focus on the channels most important to the user, the teams and channels list shows all teams with at least one shown (non-hidden) channel.  Instead of the “Hidden teams” section from before, teams that were hidden but contain at least one shown channel are displayed as collapsed at the bottom of the list. Teams with no shown channels are not displayed in the list.   Users can find a list of all channels in a team, including hidden channels, by clicking on See all channels in the team’s list. To view all teams, including those with no shown channels, click See all your teams at the bottom of the list. From this view, selecting a team and choosing to Show a channel will also display its team in the list.  Teams can be removed from the list by using the Hide all channels option from the team’s More options “…” menu in the list.</vt:lpstr>
      <vt:lpstr>New chat and channels experience</vt:lpstr>
      <vt:lpstr>Resources   Microsoft 365 blog https://aka.ms/Teams/NewCCAnnouncement  and Tech Community blog  Microsoft Adoption  https://aka.ms/Teams/NewChatChannels w/ Champions, IT Pro, Admin guide, User guide, and community events. </vt:lpstr>
      <vt:lpstr>We have an exciting future ahead.</vt:lpstr>
      <vt:lpstr>Expertise and tools for your journey</vt:lpstr>
      <vt:lpstr>News &amp; community content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19</cp:revision>
  <dcterms:created xsi:type="dcterms:W3CDTF">2025-04-08T16:47:37Z</dcterms:created>
  <dcterms:modified xsi:type="dcterms:W3CDTF">2025-05-12T16:32:01Z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