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57" r:id="rId6"/>
    <p:sldMasterId id="2147483809" r:id="rId7"/>
  </p:sldMasterIdLst>
  <p:notesMasterIdLst>
    <p:notesMasterId r:id="rId26"/>
  </p:notesMasterIdLst>
  <p:sldIdLst>
    <p:sldId id="256" r:id="rId8"/>
    <p:sldId id="267" r:id="rId9"/>
    <p:sldId id="567" r:id="rId10"/>
    <p:sldId id="2147482552" r:id="rId11"/>
    <p:sldId id="2147481711" r:id="rId12"/>
    <p:sldId id="2147480145" r:id="rId13"/>
    <p:sldId id="2147481702" r:id="rId14"/>
    <p:sldId id="1977" r:id="rId15"/>
    <p:sldId id="2147481703" r:id="rId16"/>
    <p:sldId id="2147471363" r:id="rId17"/>
    <p:sldId id="2147481705" r:id="rId18"/>
    <p:sldId id="2147481712" r:id="rId19"/>
    <p:sldId id="2147482556" r:id="rId20"/>
    <p:sldId id="2147482555" r:id="rId21"/>
    <p:sldId id="266" r:id="rId22"/>
    <p:sldId id="2147480288" r:id="rId23"/>
    <p:sldId id="566"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AABFD-E31C-40D9-8A75-6A21037F252C}" v="192" dt="2025-04-27T04:19:02.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7673" autoAdjust="0"/>
  </p:normalViewPr>
  <p:slideViewPr>
    <p:cSldViewPr snapToGrid="0">
      <p:cViewPr varScale="1">
        <p:scale>
          <a:sx n="89" d="100"/>
          <a:sy n="89" d="100"/>
        </p:scale>
        <p:origin x="13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Microsoft Community is a great place to connect with other users and learn more about Microsoft's products. Attend meetups and get to know other users and product group members. You can also ask and answer questions in the community forums.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12:13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446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a:p>
        </p:txBody>
      </p:sp>
      <p:sp>
        <p:nvSpPr>
          <p:cNvPr id="4" name="Slide Number Placeholder 3"/>
          <p:cNvSpPr>
            <a:spLocks noGrp="1"/>
          </p:cNvSpPr>
          <p:nvPr>
            <p:ph type="sldNum" sz="quarter" idx="5"/>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2BEA3C-0FD8-4026-942F-F4FDFED277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89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12:16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355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12:16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9944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12:16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4198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Power skills are a broad range of capabilities that help individuals work collaboratively in a professional environment. They include communication, problem-solving, and leadership skills, among others. Power skills are essential for success in the modern job market, where teamwork and collaboration are increasingly important. By developing their power skills, individuals can contribute to a more diverse and inclusive workplace, where everyone has the opportunity to succeed.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12:16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934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8E8D4-6644-64C3-5E94-0F73F8718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BE9BA-A355-A6F2-8087-CB2A89C62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76B80-97A9-632F-7F47-12E437C3EEC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D794643-C778-2C90-B3F8-BD1E49E1F2F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8C913C8-6C92-4296-B792-4AE6F865AA7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B5B5932-F971-1F58-BA03-CB5702C21B9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12:16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3FFD9F0-163B-25C5-5FD8-F06D73EB071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851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4.xml"/><Relationship Id="rId4" Type="http://schemas.openxmlformats.org/officeDocument/2006/relationships/image" Target="../media/image6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0786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77927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94930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42167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50085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4825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61880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175304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6528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77118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3860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13786229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76488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0580503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907887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44609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0761340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5311852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7527228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068537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593475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204604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00428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9801834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9078558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656979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425239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971448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22780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012654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1332339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4353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1039651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4643590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3980985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21302873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dirty="0"/>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1564214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dirty="0"/>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835096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rgbClr val="091F2C"/>
                </a:solidFill>
                <a:latin typeface="+mn-lt"/>
              </a:defRPr>
            </a:lvl1pPr>
          </a:lstStyle>
          <a:p>
            <a:pPr lvl="0"/>
            <a:r>
              <a:rPr lang="en-US" dirty="0"/>
              <a:t>Speaker name</a:t>
            </a:r>
          </a:p>
        </p:txBody>
      </p:sp>
    </p:spTree>
    <p:extLst>
      <p:ext uri="{BB962C8B-B14F-4D97-AF65-F5344CB8AC3E}">
        <p14:creationId xmlns:p14="http://schemas.microsoft.com/office/powerpoint/2010/main" val="3012336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48575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59E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463668"/>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88462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0365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545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2">
    <p:bg>
      <p:bgPr>
        <a:solidFill>
          <a:srgbClr val="D59E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2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902352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55003526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96362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dirty="0"/>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321785080"/>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Section Break Slide">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091E24DE-EFB1-0B46-A1A5-D4A0F86E2C80}"/>
              </a:ext>
            </a:extLst>
          </p:cNvPr>
          <p:cNvSpPr>
            <a:spLocks noGrp="1"/>
          </p:cNvSpPr>
          <p:nvPr>
            <p:ph type="body" sz="quarter" idx="10" hasCustomPrompt="1"/>
          </p:nvPr>
        </p:nvSpPr>
        <p:spPr>
          <a:xfrm>
            <a:off x="737938" y="1628799"/>
            <a:ext cx="10764252" cy="3857601"/>
          </a:xfrm>
          <a:prstGeom prst="rect">
            <a:avLst/>
          </a:prstGeom>
        </p:spPr>
        <p:txBody>
          <a:bodyPr/>
          <a:lstStyle>
            <a:lvl1pPr marL="0" indent="0">
              <a:buNone/>
              <a:defRPr sz="4800" b="1">
                <a:solidFill>
                  <a:srgbClr val="76BC21"/>
                </a:solidFill>
              </a:defRPr>
            </a:lvl1pPr>
            <a:lvl2pPr>
              <a:defRPr>
                <a:solidFill>
                  <a:srgbClr val="00E2FF"/>
                </a:solidFill>
              </a:defRPr>
            </a:lvl2pPr>
            <a:lvl3pPr>
              <a:defRPr>
                <a:solidFill>
                  <a:srgbClr val="00E2FF"/>
                </a:solidFill>
              </a:defRPr>
            </a:lvl3pPr>
            <a:lvl4pPr>
              <a:defRPr>
                <a:solidFill>
                  <a:srgbClr val="00E2FF"/>
                </a:solidFill>
              </a:defRPr>
            </a:lvl4pPr>
            <a:lvl5pPr>
              <a:defRPr>
                <a:solidFill>
                  <a:srgbClr val="00E2FF"/>
                </a:solidFill>
              </a:defRPr>
            </a:lvl5pPr>
          </a:lstStyle>
          <a:p>
            <a:pPr lvl="0"/>
            <a:r>
              <a:rPr lang="en-US" dirty="0"/>
              <a:t>Section title</a:t>
            </a:r>
          </a:p>
        </p:txBody>
      </p:sp>
    </p:spTree>
    <p:extLst>
      <p:ext uri="{BB962C8B-B14F-4D97-AF65-F5344CB8AC3E}">
        <p14:creationId xmlns:p14="http://schemas.microsoft.com/office/powerpoint/2010/main" val="29539770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0" y="2690336"/>
            <a:ext cx="12192000" cy="738664"/>
          </a:xfrm>
          <a:noFill/>
        </p:spPr>
        <p:txBody>
          <a:bodyPr wrap="square" lIns="0" tIns="0" rIns="0" bIns="0" anchor="b" anchorCtr="0">
            <a:spAutoFit/>
          </a:bodyPr>
          <a:lstStyle>
            <a:lvl1pPr algn="ctr">
              <a:defRPr lang="en-US" sz="4800" b="0" kern="1200" cap="none" spc="-50" baseline="0" dirty="0">
                <a:ln w="3175">
                  <a:noFill/>
                </a:ln>
                <a:solidFill>
                  <a:srgbClr val="50E6FF"/>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5302496"/>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44251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09526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4155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27745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62888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2576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70391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7449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9498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97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5048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084028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8819471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972248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210731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6934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44888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91176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1003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7431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612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0684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6154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32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1677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5014047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3842005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8356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FE9E-9EE7-42D5-8DA3-3E7A04DC5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AA6C87-C3B7-4339-A689-2C2308F35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18052-520C-4D3E-95FA-3DAEBA206FA1}"/>
              </a:ext>
            </a:extLst>
          </p:cNvPr>
          <p:cNvSpPr>
            <a:spLocks noGrp="1"/>
          </p:cNvSpPr>
          <p:nvPr>
            <p:ph type="dt" sz="half" idx="10"/>
          </p:nvPr>
        </p:nvSpPr>
        <p:spPr/>
        <p:txBody>
          <a:bodyPr/>
          <a:lstStyle/>
          <a:p>
            <a:fld id="{B35AAE5B-F64A-437F-A29F-CC808A5CDF7B}" type="datetimeFigureOut">
              <a:rPr lang="en-US" smtClean="0"/>
              <a:t>5/12/2025</a:t>
            </a:fld>
            <a:endParaRPr lang="en-US"/>
          </a:p>
        </p:txBody>
      </p:sp>
      <p:sp>
        <p:nvSpPr>
          <p:cNvPr id="5" name="Footer Placeholder 4">
            <a:extLst>
              <a:ext uri="{FF2B5EF4-FFF2-40B4-BE49-F238E27FC236}">
                <a16:creationId xmlns:a16="http://schemas.microsoft.com/office/drawing/2014/main" id="{AC1638DF-B648-40C5-B888-6F29D3370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FDC2B-58EA-4959-A71A-E4B7317856EB}"/>
              </a:ext>
            </a:extLst>
          </p:cNvPr>
          <p:cNvSpPr>
            <a:spLocks noGrp="1"/>
          </p:cNvSpPr>
          <p:nvPr>
            <p:ph type="sldNum" sz="quarter" idx="12"/>
          </p:nvPr>
        </p:nvSpPr>
        <p:spPr/>
        <p:txBody>
          <a:bodyPr/>
          <a:lstStyle/>
          <a:p>
            <a:fld id="{33A801BF-539F-4345-991E-4063FD199D73}" type="slidenum">
              <a:rPr lang="en-US" smtClean="0"/>
              <a:t>‹#›</a:t>
            </a:fld>
            <a:endParaRPr lang="en-US"/>
          </a:p>
        </p:txBody>
      </p:sp>
    </p:spTree>
    <p:extLst>
      <p:ext uri="{BB962C8B-B14F-4D97-AF65-F5344CB8AC3E}">
        <p14:creationId xmlns:p14="http://schemas.microsoft.com/office/powerpoint/2010/main" val="29118807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2A94170-AEE9-4F39-966A-84C4F08F6972}"/>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3A9FAFE-331B-4375-98B8-A26B06657C7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5/12/2025</a:t>
            </a:fld>
            <a:endParaRPr lang="en-US"/>
          </a:p>
        </p:txBody>
      </p:sp>
      <p:pic>
        <p:nvPicPr>
          <p:cNvPr id="4" name="Picture 3">
            <a:extLst>
              <a:ext uri="{FF2B5EF4-FFF2-40B4-BE49-F238E27FC236}">
                <a16:creationId xmlns:a16="http://schemas.microsoft.com/office/drawing/2014/main" id="{220B5CDF-D4FD-4F3C-B831-7F21BDC5C8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3" name="TextBox 2">
            <a:extLst>
              <a:ext uri="{FF2B5EF4-FFF2-40B4-BE49-F238E27FC236}">
                <a16:creationId xmlns:a16="http://schemas.microsoft.com/office/drawing/2014/main" id="{EAD31D99-CEE5-5343-A456-C76D7052C823}"/>
              </a:ext>
            </a:extLst>
          </p:cNvPr>
          <p:cNvSpPr txBox="1"/>
          <p:nvPr userDrawn="1"/>
        </p:nvSpPr>
        <p:spPr>
          <a:xfrm>
            <a:off x="9490833" y="351096"/>
            <a:ext cx="2324547" cy="307777"/>
          </a:xfrm>
          <a:prstGeom prst="rect">
            <a:avLst/>
          </a:prstGeom>
          <a:noFill/>
        </p:spPr>
        <p:txBody>
          <a:bodyPr wrap="none" rtlCol="0">
            <a:spAutoFit/>
          </a:bodyPr>
          <a:lstStyle/>
          <a:p>
            <a:r>
              <a:rPr lang="en-US" sz="1400" spc="300" baseline="0">
                <a:solidFill>
                  <a:srgbClr val="D0D1D2"/>
                </a:solidFill>
              </a:rPr>
              <a:t>MVP</a:t>
            </a:r>
            <a:r>
              <a:rPr lang="en-US" sz="1400" spc="0" baseline="0">
                <a:solidFill>
                  <a:srgbClr val="D0D1D2"/>
                </a:solidFill>
              </a:rPr>
              <a:t> | </a:t>
            </a:r>
            <a:r>
              <a:rPr lang="en-US" sz="1400" b="1" spc="150" baseline="0">
                <a:solidFill>
                  <a:srgbClr val="D0D1D2"/>
                </a:solidFill>
              </a:rPr>
              <a:t>Global Summit</a:t>
            </a:r>
          </a:p>
        </p:txBody>
      </p:sp>
    </p:spTree>
    <p:extLst>
      <p:ext uri="{BB962C8B-B14F-4D97-AF65-F5344CB8AC3E}">
        <p14:creationId xmlns:p14="http://schemas.microsoft.com/office/powerpoint/2010/main" val="20125590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6971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32905891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Small + Medium Container - Angela">
    <p:spTree>
      <p:nvGrpSpPr>
        <p:cNvPr id="1" name=""/>
        <p:cNvGrpSpPr/>
        <p:nvPr/>
      </p:nvGrpSpPr>
      <p:grpSpPr>
        <a:xfrm>
          <a:off x="0" y="0"/>
          <a:ext cx="0" cy="0"/>
          <a:chOff x="0" y="0"/>
          <a:chExt cx="0" cy="0"/>
        </a:xfrm>
      </p:grpSpPr>
      <p:pic>
        <p:nvPicPr>
          <p:cNvPr id="2" name="Picture 1" descr="Medium close-up for &#10;small graphics containers&#10;three quarter speak zoom silhouette overlayed in Building 40-41 Pod 3 Puffin. Window backdrop to outdoor space.">
            <a:extLst>
              <a:ext uri="{FF2B5EF4-FFF2-40B4-BE49-F238E27FC236}">
                <a16:creationId xmlns:a16="http://schemas.microsoft.com/office/drawing/2014/main" id="{D7387BFA-ED95-7135-E75E-E4F05B89C2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1706" t="6311" r="23914" b="49309"/>
          <a:stretch/>
        </p:blipFill>
        <p:spPr>
          <a:xfrm>
            <a:off x="0" y="0"/>
            <a:ext cx="12192000" cy="6858000"/>
          </a:xfrm>
          <a:prstGeom prst="rect">
            <a:avLst/>
          </a:prstGeom>
        </p:spPr>
      </p:pic>
      <p:sp>
        <p:nvSpPr>
          <p:cNvPr id="5" name="Freeform 8" descr="Female silhouette (1/2 body)">
            <a:extLst>
              <a:ext uri="{FF2B5EF4-FFF2-40B4-BE49-F238E27FC236}">
                <a16:creationId xmlns:a16="http://schemas.microsoft.com/office/drawing/2014/main" id="{84BC87CD-23EB-8516-2457-1A3202E12B4C}"/>
              </a:ext>
            </a:extLst>
          </p:cNvPr>
          <p:cNvSpPr/>
          <p:nvPr userDrawn="1"/>
        </p:nvSpPr>
        <p:spPr>
          <a:xfrm>
            <a:off x="1059980" y="682164"/>
            <a:ext cx="3584169" cy="6220368"/>
          </a:xfrm>
          <a:custGeom>
            <a:avLst/>
            <a:gdLst>
              <a:gd name="connsiteX0" fmla="*/ 1098907 w 1819881"/>
              <a:gd name="connsiteY0" fmla="*/ 1048 h 3158425"/>
              <a:gd name="connsiteX1" fmla="*/ 1152442 w 1819881"/>
              <a:gd name="connsiteY1" fmla="*/ 4231 h 3158425"/>
              <a:gd name="connsiteX2" fmla="*/ 1438326 w 1819881"/>
              <a:gd name="connsiteY2" fmla="*/ 278796 h 3158425"/>
              <a:gd name="connsiteX3" fmla="*/ 1552087 w 1819881"/>
              <a:gd name="connsiteY3" fmla="*/ 649326 h 3158425"/>
              <a:gd name="connsiteX4" fmla="*/ 1629663 w 1819881"/>
              <a:gd name="connsiteY4" fmla="*/ 991862 h 3158425"/>
              <a:gd name="connsiteX5" fmla="*/ 1734190 w 1819881"/>
              <a:gd name="connsiteY5" fmla="*/ 1132793 h 3158425"/>
              <a:gd name="connsiteX6" fmla="*/ 1684904 w 1819881"/>
              <a:gd name="connsiteY6" fmla="*/ 1110235 h 3158425"/>
              <a:gd name="connsiteX7" fmla="*/ 1598022 w 1819881"/>
              <a:gd name="connsiteY7" fmla="*/ 989629 h 3158425"/>
              <a:gd name="connsiteX8" fmla="*/ 1635173 w 1819881"/>
              <a:gd name="connsiteY8" fmla="*/ 1094005 h 3158425"/>
              <a:gd name="connsiteX9" fmla="*/ 1692645 w 1819881"/>
              <a:gd name="connsiteY9" fmla="*/ 1180741 h 3158425"/>
              <a:gd name="connsiteX10" fmla="*/ 1638373 w 1819881"/>
              <a:gd name="connsiteY10" fmla="*/ 1138754 h 3158425"/>
              <a:gd name="connsiteX11" fmla="*/ 1566827 w 1819881"/>
              <a:gd name="connsiteY11" fmla="*/ 981071 h 3158425"/>
              <a:gd name="connsiteX12" fmla="*/ 1627580 w 1819881"/>
              <a:gd name="connsiteY12" fmla="*/ 1201587 h 3158425"/>
              <a:gd name="connsiteX13" fmla="*/ 1616412 w 1819881"/>
              <a:gd name="connsiteY13" fmla="*/ 1359788 h 3158425"/>
              <a:gd name="connsiteX14" fmla="*/ 1614607 w 1819881"/>
              <a:gd name="connsiteY14" fmla="*/ 1363031 h 3158425"/>
              <a:gd name="connsiteX15" fmla="*/ 1719525 w 1819881"/>
              <a:gd name="connsiteY15" fmla="*/ 1430663 h 3158425"/>
              <a:gd name="connsiteX16" fmla="*/ 1819585 w 1819881"/>
              <a:gd name="connsiteY16" fmla="*/ 1634876 h 3158425"/>
              <a:gd name="connsiteX17" fmla="*/ 1778441 w 1819881"/>
              <a:gd name="connsiteY17" fmla="*/ 1977514 h 3158425"/>
              <a:gd name="connsiteX18" fmla="*/ 1770006 w 1819881"/>
              <a:gd name="connsiteY18" fmla="*/ 2337298 h 3158425"/>
              <a:gd name="connsiteX19" fmla="*/ 1761966 w 1819881"/>
              <a:gd name="connsiteY19" fmla="*/ 2451204 h 3158425"/>
              <a:gd name="connsiteX20" fmla="*/ 1725934 w 1819881"/>
              <a:gd name="connsiteY20" fmla="*/ 2601292 h 3158425"/>
              <a:gd name="connsiteX21" fmla="*/ 1753629 w 1819881"/>
              <a:gd name="connsiteY21" fmla="*/ 2749518 h 3158425"/>
              <a:gd name="connsiteX22" fmla="*/ 1715734 w 1819881"/>
              <a:gd name="connsiteY22" fmla="*/ 2835879 h 3158425"/>
              <a:gd name="connsiteX23" fmla="*/ 1758022 w 1819881"/>
              <a:gd name="connsiteY23" fmla="*/ 3137765 h 3158425"/>
              <a:gd name="connsiteX24" fmla="*/ 1761395 w 1819881"/>
              <a:gd name="connsiteY24" fmla="*/ 3158425 h 3158425"/>
              <a:gd name="connsiteX25" fmla="*/ 168290 w 1819881"/>
              <a:gd name="connsiteY25" fmla="*/ 3158425 h 3158425"/>
              <a:gd name="connsiteX26" fmla="*/ 162403 w 1819881"/>
              <a:gd name="connsiteY26" fmla="*/ 3110204 h 3158425"/>
              <a:gd name="connsiteX27" fmla="*/ 144350 w 1819881"/>
              <a:gd name="connsiteY27" fmla="*/ 3023869 h 3158425"/>
              <a:gd name="connsiteX28" fmla="*/ 97937 w 1819881"/>
              <a:gd name="connsiteY28" fmla="*/ 2816325 h 3158425"/>
              <a:gd name="connsiteX29" fmla="*/ 2896 w 1819881"/>
              <a:gd name="connsiteY29" fmla="*/ 2602423 h 3158425"/>
              <a:gd name="connsiteX30" fmla="*/ 62676 w 1819881"/>
              <a:gd name="connsiteY30" fmla="*/ 2108674 h 3158425"/>
              <a:gd name="connsiteX31" fmla="*/ 392528 w 1819881"/>
              <a:gd name="connsiteY31" fmla="*/ 1279761 h 3158425"/>
              <a:gd name="connsiteX32" fmla="*/ 534001 w 1819881"/>
              <a:gd name="connsiteY32" fmla="*/ 1176308 h 3158425"/>
              <a:gd name="connsiteX33" fmla="*/ 532812 w 1819881"/>
              <a:gd name="connsiteY33" fmla="*/ 1124313 h 3158425"/>
              <a:gd name="connsiteX34" fmla="*/ 567355 w 1819881"/>
              <a:gd name="connsiteY34" fmla="*/ 815128 h 3158425"/>
              <a:gd name="connsiteX35" fmla="*/ 609566 w 1819881"/>
              <a:gd name="connsiteY35" fmla="*/ 487405 h 3158425"/>
              <a:gd name="connsiteX36" fmla="*/ 774692 w 1819881"/>
              <a:gd name="connsiteY36" fmla="*/ 130199 h 3158425"/>
              <a:gd name="connsiteX37" fmla="*/ 1029528 w 1819881"/>
              <a:gd name="connsiteY37" fmla="*/ 33714 h 3158425"/>
              <a:gd name="connsiteX38" fmla="*/ 1098907 w 1819881"/>
              <a:gd name="connsiteY38" fmla="*/ 1048 h 31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9881" h="3158425">
                <a:moveTo>
                  <a:pt x="1098907" y="1048"/>
                </a:moveTo>
                <a:cubicBezTo>
                  <a:pt x="1114246" y="-849"/>
                  <a:pt x="1132099" y="-384"/>
                  <a:pt x="1152442" y="4231"/>
                </a:cubicBezTo>
                <a:cubicBezTo>
                  <a:pt x="1233815" y="22693"/>
                  <a:pt x="1375865" y="172633"/>
                  <a:pt x="1438326" y="278796"/>
                </a:cubicBezTo>
                <a:cubicBezTo>
                  <a:pt x="1500790" y="384960"/>
                  <a:pt x="1538909" y="565721"/>
                  <a:pt x="1552087" y="649326"/>
                </a:cubicBezTo>
                <a:cubicBezTo>
                  <a:pt x="1565263" y="732931"/>
                  <a:pt x="1602937" y="920020"/>
                  <a:pt x="1629663" y="991862"/>
                </a:cubicBezTo>
                <a:cubicBezTo>
                  <a:pt x="1656389" y="1063704"/>
                  <a:pt x="1734190" y="1132793"/>
                  <a:pt x="1734190" y="1132793"/>
                </a:cubicBezTo>
                <a:cubicBezTo>
                  <a:pt x="1717071" y="1126884"/>
                  <a:pt x="1700564" y="1119329"/>
                  <a:pt x="1684904" y="1110235"/>
                </a:cubicBezTo>
                <a:cubicBezTo>
                  <a:pt x="1660486" y="1095793"/>
                  <a:pt x="1598022" y="989629"/>
                  <a:pt x="1598022" y="989629"/>
                </a:cubicBezTo>
                <a:cubicBezTo>
                  <a:pt x="1598022" y="989629"/>
                  <a:pt x="1612989" y="1047921"/>
                  <a:pt x="1635173" y="1094005"/>
                </a:cubicBezTo>
                <a:cubicBezTo>
                  <a:pt x="1657360" y="1140090"/>
                  <a:pt x="1692645" y="1180741"/>
                  <a:pt x="1692645" y="1180741"/>
                </a:cubicBezTo>
                <a:cubicBezTo>
                  <a:pt x="1692645" y="1180741"/>
                  <a:pt x="1655573" y="1165405"/>
                  <a:pt x="1638373" y="1138754"/>
                </a:cubicBezTo>
                <a:cubicBezTo>
                  <a:pt x="1621176" y="1112101"/>
                  <a:pt x="1566827" y="981071"/>
                  <a:pt x="1566827" y="981071"/>
                </a:cubicBezTo>
                <a:cubicBezTo>
                  <a:pt x="1566827" y="981071"/>
                  <a:pt x="1602638" y="1104432"/>
                  <a:pt x="1627580" y="1201587"/>
                </a:cubicBezTo>
                <a:cubicBezTo>
                  <a:pt x="1652519" y="1298740"/>
                  <a:pt x="1616412" y="1359788"/>
                  <a:pt x="1616412" y="1359788"/>
                </a:cubicBezTo>
                <a:cubicBezTo>
                  <a:pt x="1616412" y="1359788"/>
                  <a:pt x="1615780" y="1360939"/>
                  <a:pt x="1614607" y="1363031"/>
                </a:cubicBezTo>
                <a:cubicBezTo>
                  <a:pt x="1659189" y="1389896"/>
                  <a:pt x="1699589" y="1413390"/>
                  <a:pt x="1719525" y="1430663"/>
                </a:cubicBezTo>
                <a:cubicBezTo>
                  <a:pt x="1767471" y="1472206"/>
                  <a:pt x="1824499" y="1565267"/>
                  <a:pt x="1819585" y="1634876"/>
                </a:cubicBezTo>
                <a:cubicBezTo>
                  <a:pt x="1814672" y="1704485"/>
                  <a:pt x="1799858" y="1824273"/>
                  <a:pt x="1778441" y="1977514"/>
                </a:cubicBezTo>
                <a:cubicBezTo>
                  <a:pt x="1754672" y="2147616"/>
                  <a:pt x="1799339" y="2282132"/>
                  <a:pt x="1770006" y="2337298"/>
                </a:cubicBezTo>
                <a:cubicBezTo>
                  <a:pt x="1740674" y="2392465"/>
                  <a:pt x="1746110" y="2405567"/>
                  <a:pt x="1761966" y="2451204"/>
                </a:cubicBezTo>
                <a:cubicBezTo>
                  <a:pt x="1777823" y="2496840"/>
                  <a:pt x="1705088" y="2536225"/>
                  <a:pt x="1725934" y="2601292"/>
                </a:cubicBezTo>
                <a:cubicBezTo>
                  <a:pt x="1746780" y="2666361"/>
                  <a:pt x="1762639" y="2711998"/>
                  <a:pt x="1753629" y="2749518"/>
                </a:cubicBezTo>
                <a:cubicBezTo>
                  <a:pt x="1744621" y="2787042"/>
                  <a:pt x="1715734" y="2835879"/>
                  <a:pt x="1715734" y="2835879"/>
                </a:cubicBezTo>
                <a:cubicBezTo>
                  <a:pt x="1715734" y="2835879"/>
                  <a:pt x="1731219" y="2976882"/>
                  <a:pt x="1758022" y="3137765"/>
                </a:cubicBezTo>
                <a:lnTo>
                  <a:pt x="1761395" y="3158425"/>
                </a:lnTo>
                <a:lnTo>
                  <a:pt x="168290" y="3158425"/>
                </a:lnTo>
                <a:lnTo>
                  <a:pt x="162403" y="3110204"/>
                </a:lnTo>
                <a:cubicBezTo>
                  <a:pt x="156937" y="3076430"/>
                  <a:pt x="150697" y="3046576"/>
                  <a:pt x="144350" y="3023869"/>
                </a:cubicBezTo>
                <a:cubicBezTo>
                  <a:pt x="118962" y="2933040"/>
                  <a:pt x="97937" y="2816325"/>
                  <a:pt x="97937" y="2816325"/>
                </a:cubicBezTo>
                <a:cubicBezTo>
                  <a:pt x="97937" y="2816325"/>
                  <a:pt x="-1571" y="2665704"/>
                  <a:pt x="2896" y="2602423"/>
                </a:cubicBezTo>
                <a:cubicBezTo>
                  <a:pt x="7362" y="2539141"/>
                  <a:pt x="-27111" y="2299487"/>
                  <a:pt x="62676" y="2108674"/>
                </a:cubicBezTo>
                <a:cubicBezTo>
                  <a:pt x="152460" y="1917861"/>
                  <a:pt x="198293" y="1418683"/>
                  <a:pt x="392528" y="1279761"/>
                </a:cubicBezTo>
                <a:cubicBezTo>
                  <a:pt x="445542" y="1241845"/>
                  <a:pt x="492776" y="1206874"/>
                  <a:pt x="534001" y="1176308"/>
                </a:cubicBezTo>
                <a:cubicBezTo>
                  <a:pt x="532062" y="1159048"/>
                  <a:pt x="531665" y="1141646"/>
                  <a:pt x="532812" y="1124313"/>
                </a:cubicBezTo>
                <a:cubicBezTo>
                  <a:pt x="540853" y="1010407"/>
                  <a:pt x="564749" y="942137"/>
                  <a:pt x="567355" y="815128"/>
                </a:cubicBezTo>
                <a:cubicBezTo>
                  <a:pt x="569961" y="688118"/>
                  <a:pt x="565344" y="573319"/>
                  <a:pt x="609566" y="487405"/>
                </a:cubicBezTo>
                <a:cubicBezTo>
                  <a:pt x="653789" y="401491"/>
                  <a:pt x="639717" y="330541"/>
                  <a:pt x="774692" y="130199"/>
                </a:cubicBezTo>
                <a:cubicBezTo>
                  <a:pt x="909666" y="-70141"/>
                  <a:pt x="1029528" y="33714"/>
                  <a:pt x="1029528" y="33714"/>
                </a:cubicBezTo>
                <a:cubicBezTo>
                  <a:pt x="1029528" y="33714"/>
                  <a:pt x="1052896" y="6745"/>
                  <a:pt x="1098907" y="1048"/>
                </a:cubicBezTo>
                <a:close/>
              </a:path>
            </a:pathLst>
          </a:custGeom>
          <a:solidFill>
            <a:srgbClr val="737373">
              <a:alpha val="90000"/>
            </a:srgbClr>
          </a:solidFill>
          <a:ln w="25400" cap="flat">
            <a:solidFill>
              <a:schemeClr val="bg1"/>
            </a:solidFill>
            <a:prstDash val="solid"/>
            <a:miter/>
          </a:ln>
          <a:effectLst/>
        </p:spPr>
        <p:txBody>
          <a:bodyPr wrap="square" lIns="432000" tIns="1152000" rtlCol="0" anchor="ctr">
            <a:noAutofit/>
          </a:bodyP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a:ln>
                  <a:noFill/>
                </a:ln>
                <a:solidFill>
                  <a:schemeClr val="bg1"/>
                </a:solidFill>
                <a:effectLst/>
                <a:uLnTx/>
                <a:uFillTx/>
                <a:latin typeface="Segoe UI"/>
              </a:rPr>
              <a:t>Angela</a:t>
            </a:r>
          </a:p>
        </p:txBody>
      </p:sp>
      <p:sp>
        <p:nvSpPr>
          <p:cNvPr id="4" name="Text Placeholder 3">
            <a:extLst>
              <a:ext uri="{FF2B5EF4-FFF2-40B4-BE49-F238E27FC236}">
                <a16:creationId xmlns:a16="http://schemas.microsoft.com/office/drawing/2014/main" id="{28B5254F-4D4B-D52B-BDA2-031E9B39AA8D}"/>
              </a:ext>
            </a:extLst>
          </p:cNvPr>
          <p:cNvSpPr>
            <a:spLocks noGrp="1"/>
          </p:cNvSpPr>
          <p:nvPr>
            <p:ph type="body" sz="quarter" idx="10" hasCustomPrompt="1"/>
          </p:nvPr>
        </p:nvSpPr>
        <p:spPr>
          <a:xfrm>
            <a:off x="8788400" y="-507851"/>
            <a:ext cx="3403600" cy="276999"/>
          </a:xfrm>
        </p:spPr>
        <p:txBody>
          <a:bodyPr anchor="b" anchorCtr="0"/>
          <a:lstStyle>
            <a:lvl1pPr algn="r">
              <a:buNone/>
              <a:defRPr sz="18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0795195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endParaRPr lang="en-US"/>
          </a:p>
        </p:txBody>
      </p:sp>
    </p:spTree>
    <p:extLst>
      <p:ext uri="{BB962C8B-B14F-4D97-AF65-F5344CB8AC3E}">
        <p14:creationId xmlns:p14="http://schemas.microsoft.com/office/powerpoint/2010/main" val="17378059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ext option 3">
    <p:bg>
      <p:bgPr>
        <a:solidFill>
          <a:srgbClr val="F2F2F2"/>
        </a:solidFill>
        <a:effectLst/>
      </p:bgPr>
    </p:bg>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428404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9EC73-A6A9-CEC5-1C93-0A9CA3F447A8}"/>
              </a:ext>
            </a:extLst>
          </p:cNvPr>
          <p:cNvPicPr>
            <a:picLocks noChangeAspect="1"/>
          </p:cNvPicPr>
          <p:nvPr userDrawn="1"/>
        </p:nvPicPr>
        <p:blipFill rotWithShape="1">
          <a:blip r:embed="rId2"/>
          <a:srcRect l="50206"/>
          <a:stretch/>
        </p:blipFill>
        <p:spPr>
          <a:xfrm>
            <a:off x="0" y="-28350"/>
            <a:ext cx="12192000" cy="6886350"/>
          </a:xfrm>
          <a:prstGeom prst="rect">
            <a:avLst/>
          </a:prstGeom>
        </p:spPr>
      </p:pic>
      <p:pic>
        <p:nvPicPr>
          <p:cNvPr id="46" name="MS logo gray - EMF" descr="Microsoft logo, gray text version">
            <a:extLst>
              <a:ext uri="{FF2B5EF4-FFF2-40B4-BE49-F238E27FC236}">
                <a16:creationId xmlns:a16="http://schemas.microsoft.com/office/drawing/2014/main" id="{B1746B92-570C-AA34-E1EB-E4F282BE22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5" name="MS logo white - EMF" descr="Microsoft logo white text version">
            <a:extLst>
              <a:ext uri="{FF2B5EF4-FFF2-40B4-BE49-F238E27FC236}">
                <a16:creationId xmlns:a16="http://schemas.microsoft.com/office/drawing/2014/main" id="{D7654444-1415-4117-FA3B-5EC44494E98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extBox 2">
            <a:extLst>
              <a:ext uri="{FF2B5EF4-FFF2-40B4-BE49-F238E27FC236}">
                <a16:creationId xmlns:a16="http://schemas.microsoft.com/office/drawing/2014/main" id="{E317A76B-F648-6DBE-5478-716C76038A3D}"/>
              </a:ext>
            </a:extLst>
          </p:cNvPr>
          <p:cNvSpPr txBox="1"/>
          <p:nvPr userDrawn="1"/>
        </p:nvSpPr>
        <p:spPr>
          <a:xfrm>
            <a:off x="428529" y="2097867"/>
            <a:ext cx="5328073" cy="2662267"/>
          </a:xfrm>
          <a:prstGeom prst="rect">
            <a:avLst/>
          </a:prstGeom>
          <a:noFill/>
        </p:spPr>
        <p:txBody>
          <a:bodyPr wrap="square">
            <a:spAutoFit/>
          </a:bodyPr>
          <a:lstStyle/>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dirty="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Microsoft 365</a:t>
            </a:r>
          </a:p>
          <a:p>
            <a:pPr marL="0" marR="0" lvl="0" indent="0" algn="l" defTabSz="1269402" rtl="0" eaLnBrk="1" fontAlgn="auto" latinLnBrk="0" hangingPunct="1">
              <a:lnSpc>
                <a:spcPct val="90000"/>
              </a:lnSpc>
              <a:spcBef>
                <a:spcPts val="0"/>
              </a:spcBef>
              <a:spcAft>
                <a:spcPts val="600"/>
              </a:spcAft>
              <a:buClrTx/>
              <a:buSzTx/>
              <a:buFontTx/>
              <a:buNone/>
              <a:tabLst/>
              <a:defRPr/>
            </a:pPr>
            <a:r>
              <a:rPr kumimoji="0" lang="en-US" sz="6000" b="0" i="0" u="none" strike="noStrike" kern="0" cap="none" spc="-50" normalizeH="0" baseline="0" noProof="0" dirty="0">
                <a:ln>
                  <a:noFill/>
                </a:ln>
                <a:gradFill flip="none" rotWithShape="1">
                  <a:gsLst>
                    <a:gs pos="36000">
                      <a:srgbClr val="DAD9FF"/>
                    </a:gs>
                    <a:gs pos="85000">
                      <a:srgbClr val="FFE399"/>
                    </a:gs>
                  </a:gsLst>
                  <a:lin ang="18900000" scaled="1"/>
                  <a:tileRect/>
                </a:gradFill>
                <a:effectLst/>
                <a:uLnTx/>
                <a:uFillTx/>
                <a:latin typeface="Segoe UI Semibold"/>
                <a:ea typeface="Segoe UI" pitchFamily="34" charset="0"/>
                <a:cs typeface="Segoe UI" pitchFamily="34" charset="0"/>
              </a:rPr>
              <a:t>Community Conference</a:t>
            </a:r>
          </a:p>
        </p:txBody>
      </p:sp>
    </p:spTree>
    <p:extLst>
      <p:ext uri="{BB962C8B-B14F-4D97-AF65-F5344CB8AC3E}">
        <p14:creationId xmlns:p14="http://schemas.microsoft.com/office/powerpoint/2010/main" val="2294098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5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16" Type="http://schemas.openxmlformats.org/officeDocument/2006/relationships/slideLayout" Target="../slideLayouts/slideLayout33.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82" Type="http://schemas.openxmlformats.org/officeDocument/2006/relationships/image" Target="../media/image1.png"/><Relationship Id="rId19" Type="http://schemas.openxmlformats.org/officeDocument/2006/relationships/slideLayout" Target="../slideLayouts/slideLayout3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83" Type="http://schemas.openxmlformats.org/officeDocument/2006/relationships/image" Target="../media/image2.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slideLayout" Target="../slideLayouts/slideLayout147.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image" Target="../media/image1.png"/><Relationship Id="rId5" Type="http://schemas.openxmlformats.org/officeDocument/2006/relationships/slideLayout" Target="../slideLayouts/slideLayout10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theme" Target="../theme/theme3.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image" Target="../media/image2.svg"/><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image" Target="../media/image57.emf"/><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theme" Target="../theme/theme4.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8" Type="http://schemas.openxmlformats.org/officeDocument/2006/relationships/slideLayout" Target="../slideLayouts/slideLayout156.xml"/><Relationship Id="rId3"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668534"/>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89231459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aka.ms/M365CopilotCommunit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 Id="rId5" Type="http://schemas.openxmlformats.org/officeDocument/2006/relationships/image" Target="../media/image69.sv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3.xml"/><Relationship Id="rId1" Type="http://schemas.openxmlformats.org/officeDocument/2006/relationships/slideLayout" Target="../slideLayouts/slideLayout162.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922191"/>
            <a:ext cx="8193024" cy="1495794"/>
          </a:xfrm>
        </p:spPr>
        <p:txBody>
          <a:bodyPr/>
          <a:lstStyle/>
          <a:p>
            <a:r>
              <a:rPr lang="en-US" dirty="0"/>
              <a:t>Building a Career with the Help of Community</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dirty="0"/>
              <a:t>Heather Cook, Principal PM, Microsoft Customer Advocacy Group</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DE7-60BD-CB57-91FB-062D7EB6726D}"/>
              </a:ext>
            </a:extLst>
          </p:cNvPr>
          <p:cNvSpPr>
            <a:spLocks noGrp="1"/>
          </p:cNvSpPr>
          <p:nvPr>
            <p:ph type="title"/>
          </p:nvPr>
        </p:nvSpPr>
        <p:spPr>
          <a:xfrm>
            <a:off x="588263" y="457200"/>
            <a:ext cx="4922521" cy="553998"/>
          </a:xfrm>
        </p:spPr>
        <p:txBody>
          <a:bodyPr wrap="square" anchor="t">
            <a:normAutofit/>
          </a:bodyPr>
          <a:lstStyle/>
          <a:p>
            <a:r>
              <a:rPr lang="en-US" sz="3300"/>
              <a:t>Your “board of directors”</a:t>
            </a:r>
          </a:p>
        </p:txBody>
      </p:sp>
      <p:sp>
        <p:nvSpPr>
          <p:cNvPr id="3" name="Content Placeholder 2">
            <a:extLst>
              <a:ext uri="{FF2B5EF4-FFF2-40B4-BE49-F238E27FC236}">
                <a16:creationId xmlns:a16="http://schemas.microsoft.com/office/drawing/2014/main" id="{328B2069-0140-435A-2C9A-55E30B732467}"/>
              </a:ext>
            </a:extLst>
          </p:cNvPr>
          <p:cNvSpPr>
            <a:spLocks noGrp="1"/>
          </p:cNvSpPr>
          <p:nvPr>
            <p:ph sz="quarter" idx="10"/>
          </p:nvPr>
        </p:nvSpPr>
        <p:spPr>
          <a:xfrm>
            <a:off x="584201" y="2738521"/>
            <a:ext cx="4922522" cy="2066675"/>
          </a:xfrm>
        </p:spPr>
        <p:txBody>
          <a:bodyPr vert="horz" wrap="square" lIns="0" tIns="0" rIns="0" bIns="0" rtlCol="0" anchor="t">
            <a:normAutofit/>
          </a:bodyPr>
          <a:lstStyle/>
          <a:p>
            <a:pPr marL="0" indent="0">
              <a:buNone/>
            </a:pPr>
            <a:r>
              <a:rPr lang="en-US" dirty="0">
                <a:cs typeface="Segoe UI"/>
              </a:rPr>
              <a:t>Career mentors</a:t>
            </a:r>
          </a:p>
          <a:p>
            <a:pPr marL="0" indent="0">
              <a:buNone/>
            </a:pPr>
            <a:r>
              <a:rPr lang="en-US" dirty="0"/>
              <a:t>Trusted advisors</a:t>
            </a:r>
          </a:p>
          <a:p>
            <a:pPr marL="0" indent="0">
              <a:buNone/>
            </a:pPr>
            <a:r>
              <a:rPr lang="en-US" dirty="0"/>
              <a:t>Inspirational connections</a:t>
            </a:r>
          </a:p>
          <a:p>
            <a:pPr marL="0" indent="0">
              <a:buNone/>
            </a:pPr>
            <a:r>
              <a:rPr lang="en-US" dirty="0">
                <a:cs typeface="Segoe UI"/>
              </a:rPr>
              <a:t>BFFs or besties (best friends)</a:t>
            </a:r>
          </a:p>
          <a:p>
            <a:pPr marL="0" indent="0">
              <a:buNone/>
            </a:pPr>
            <a:endParaRPr lang="en-US" dirty="0"/>
          </a:p>
          <a:p>
            <a:pPr marL="0" indent="0">
              <a:buNone/>
            </a:pPr>
            <a:endParaRPr lang="en-US" dirty="0"/>
          </a:p>
        </p:txBody>
      </p:sp>
      <p:pic>
        <p:nvPicPr>
          <p:cNvPr id="6" name="Picture 5" descr="People at meeting">
            <a:extLst>
              <a:ext uri="{FF2B5EF4-FFF2-40B4-BE49-F238E27FC236}">
                <a16:creationId xmlns:a16="http://schemas.microsoft.com/office/drawing/2014/main" id="{2B7C7477-55C6-8409-5D38-93C68CCB9B85}"/>
              </a:ext>
            </a:extLst>
          </p:cNvPr>
          <p:cNvPicPr>
            <a:picLocks noChangeAspect="1"/>
          </p:cNvPicPr>
          <p:nvPr/>
        </p:nvPicPr>
        <p:blipFill>
          <a:blip r:embed="rId2"/>
          <a:srcRect l="20386" r="20386"/>
          <a:stretch/>
        </p:blipFill>
        <p:spPr>
          <a:xfrm>
            <a:off x="6099242" y="10"/>
            <a:ext cx="6092758" cy="6857990"/>
          </a:xfrm>
          <a:prstGeom prst="rect">
            <a:avLst/>
          </a:prstGeom>
          <a:noFill/>
        </p:spPr>
      </p:pic>
    </p:spTree>
    <p:extLst>
      <p:ext uri="{BB962C8B-B14F-4D97-AF65-F5344CB8AC3E}">
        <p14:creationId xmlns:p14="http://schemas.microsoft.com/office/powerpoint/2010/main" val="2182005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boy reading a book">
            <a:extLst>
              <a:ext uri="{FF2B5EF4-FFF2-40B4-BE49-F238E27FC236}">
                <a16:creationId xmlns:a16="http://schemas.microsoft.com/office/drawing/2014/main" id="{F0BC083B-30A0-B6A4-7C86-D6973BE5EA9A}"/>
              </a:ext>
            </a:extLst>
          </p:cNvPr>
          <p:cNvPicPr>
            <a:picLocks noChangeAspect="1"/>
          </p:cNvPicPr>
          <p:nvPr/>
        </p:nvPicPr>
        <p:blipFill rotWithShape="1">
          <a:blip r:embed="rId3"/>
          <a:srcRect t="15730"/>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4FE98B5C-48BE-4909-9F4A-A4186BB35065}"/>
              </a:ext>
            </a:extLst>
          </p:cNvPr>
          <p:cNvSpPr>
            <a:spLocks noGrp="1"/>
          </p:cNvSpPr>
          <p:nvPr>
            <p:ph type="title"/>
          </p:nvPr>
        </p:nvSpPr>
        <p:spPr>
          <a:xfrm>
            <a:off x="0" y="3657600"/>
            <a:ext cx="12192000" cy="3200400"/>
          </a:xfrm>
        </p:spPr>
        <p:txBody>
          <a:bodyPr wrap="square" anchor="b">
            <a:normAutofit/>
          </a:bodyPr>
          <a:lstStyle/>
          <a:p>
            <a:r>
              <a:rPr lang="en-US" dirty="0"/>
              <a:t>Perpetual Learning</a:t>
            </a:r>
          </a:p>
        </p:txBody>
      </p:sp>
    </p:spTree>
    <p:extLst>
      <p:ext uri="{BB962C8B-B14F-4D97-AF65-F5344CB8AC3E}">
        <p14:creationId xmlns:p14="http://schemas.microsoft.com/office/powerpoint/2010/main" val="63162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B422-8F92-8B0B-8862-DDBD47EA01F3}"/>
              </a:ext>
            </a:extLst>
          </p:cNvPr>
          <p:cNvSpPr>
            <a:spLocks noGrp="1"/>
          </p:cNvSpPr>
          <p:nvPr>
            <p:ph type="title"/>
          </p:nvPr>
        </p:nvSpPr>
        <p:spPr>
          <a:xfrm>
            <a:off x="588263" y="588963"/>
            <a:ext cx="4158362" cy="2535236"/>
          </a:xfrm>
        </p:spPr>
        <p:txBody>
          <a:bodyPr wrap="square" anchor="b">
            <a:normAutofit/>
          </a:bodyPr>
          <a:lstStyle/>
          <a:p>
            <a:r>
              <a:rPr lang="en-US"/>
              <a:t>The Importance of Power Skills</a:t>
            </a:r>
          </a:p>
        </p:txBody>
      </p:sp>
      <p:sp>
        <p:nvSpPr>
          <p:cNvPr id="4" name="Content Placeholder 3">
            <a:extLst>
              <a:ext uri="{FF2B5EF4-FFF2-40B4-BE49-F238E27FC236}">
                <a16:creationId xmlns:a16="http://schemas.microsoft.com/office/drawing/2014/main" id="{3C72D3F8-DD91-2DB0-EA38-B6D7FD462D03}"/>
              </a:ext>
            </a:extLst>
          </p:cNvPr>
          <p:cNvSpPr>
            <a:spLocks noGrp="1"/>
          </p:cNvSpPr>
          <p:nvPr>
            <p:ph type="body" sz="quarter" idx="10"/>
          </p:nvPr>
        </p:nvSpPr>
        <p:spPr>
          <a:xfrm>
            <a:off x="584200" y="3535540"/>
            <a:ext cx="4162425" cy="2733497"/>
          </a:xfrm>
        </p:spPr>
        <p:txBody>
          <a:bodyPr wrap="square">
            <a:normAutofit/>
          </a:bodyPr>
          <a:lstStyle/>
          <a:p>
            <a:pPr>
              <a:lnSpc>
                <a:spcPct val="90000"/>
              </a:lnSpc>
            </a:pPr>
            <a:r>
              <a:rPr lang="en-US"/>
              <a:t>Power skills help individuals work collaboratively in a professional environment</a:t>
            </a:r>
          </a:p>
          <a:p>
            <a:pPr>
              <a:lnSpc>
                <a:spcPct val="90000"/>
              </a:lnSpc>
            </a:pPr>
            <a:r>
              <a:rPr lang="en-US"/>
              <a:t>Power skills are essential for success in the modern job market</a:t>
            </a:r>
          </a:p>
          <a:p>
            <a:pPr>
              <a:lnSpc>
                <a:spcPct val="90000"/>
              </a:lnSpc>
            </a:pPr>
            <a:r>
              <a:rPr lang="en-US"/>
              <a:t>Power skills contribute to diversity and inclusion in workplaces</a:t>
            </a:r>
          </a:p>
        </p:txBody>
      </p:sp>
      <p:pic>
        <p:nvPicPr>
          <p:cNvPr id="5" name="Content Placeholder 4" descr="Unrecognizable business people's hands holding sign ''teamwork''">
            <a:extLst>
              <a:ext uri="{FF2B5EF4-FFF2-40B4-BE49-F238E27FC236}">
                <a16:creationId xmlns:a16="http://schemas.microsoft.com/office/drawing/2014/main" id="{4BFBC61D-BF2D-4FE1-9FC9-5DF503D6A5E7}"/>
              </a:ext>
            </a:extLst>
          </p:cNvPr>
          <p:cNvPicPr>
            <a:picLocks noGrp="1" noChangeAspect="1"/>
          </p:cNvPicPr>
          <p:nvPr>
            <p:ph type="pic" sz="quarter" idx="11"/>
          </p:nvPr>
        </p:nvPicPr>
        <p:blipFill>
          <a:blip r:embed="rId3"/>
          <a:stretch/>
        </p:blipFill>
        <p:spPr>
          <a:xfrm>
            <a:off x="5334000" y="1144429"/>
            <a:ext cx="6858000" cy="4569142"/>
          </a:xfrm>
          <a:noFill/>
        </p:spPr>
      </p:pic>
    </p:spTree>
    <p:extLst>
      <p:ext uri="{BB962C8B-B14F-4D97-AF65-F5344CB8AC3E}">
        <p14:creationId xmlns:p14="http://schemas.microsoft.com/office/powerpoint/2010/main" val="36844597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85B1-D1A2-3724-65D1-17ABF0459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54EB6-5E62-1D94-52DF-31AD1C0744A1}"/>
              </a:ext>
            </a:extLst>
          </p:cNvPr>
          <p:cNvSpPr>
            <a:spLocks noGrp="1"/>
          </p:cNvSpPr>
          <p:nvPr>
            <p:ph type="title"/>
          </p:nvPr>
        </p:nvSpPr>
        <p:spPr>
          <a:xfrm>
            <a:off x="588263" y="457200"/>
            <a:ext cx="4922521" cy="553998"/>
          </a:xfrm>
        </p:spPr>
        <p:txBody>
          <a:bodyPr wrap="square" anchor="t">
            <a:normAutofit/>
          </a:bodyPr>
          <a:lstStyle/>
          <a:p>
            <a:r>
              <a:rPr lang="en-US" sz="3300"/>
              <a:t>You are in the right place</a:t>
            </a:r>
          </a:p>
        </p:txBody>
      </p:sp>
      <p:sp>
        <p:nvSpPr>
          <p:cNvPr id="4" name="Content Placeholder 3">
            <a:extLst>
              <a:ext uri="{FF2B5EF4-FFF2-40B4-BE49-F238E27FC236}">
                <a16:creationId xmlns:a16="http://schemas.microsoft.com/office/drawing/2014/main" id="{6A6EA1A1-78F5-5D92-5416-9239860297E1}"/>
              </a:ext>
            </a:extLst>
          </p:cNvPr>
          <p:cNvSpPr>
            <a:spLocks noGrp="1"/>
          </p:cNvSpPr>
          <p:nvPr>
            <p:ph sz="quarter" idx="10"/>
          </p:nvPr>
        </p:nvSpPr>
        <p:spPr>
          <a:xfrm>
            <a:off x="584201" y="1435100"/>
            <a:ext cx="4922522" cy="4833938"/>
          </a:xfrm>
        </p:spPr>
        <p:txBody>
          <a:bodyPr wrap="square">
            <a:normAutofit/>
          </a:bodyPr>
          <a:lstStyle/>
          <a:p>
            <a:endParaRPr lang="en-US" dirty="0"/>
          </a:p>
          <a:p>
            <a:pPr marL="0" indent="0">
              <a:buNone/>
            </a:pPr>
            <a:r>
              <a:rPr lang="en-US" dirty="0"/>
              <a:t>You will accelerate your </a:t>
            </a:r>
          </a:p>
          <a:p>
            <a:endParaRPr lang="en-US" dirty="0"/>
          </a:p>
          <a:p>
            <a:r>
              <a:rPr lang="en-US" dirty="0"/>
              <a:t>Connections</a:t>
            </a:r>
          </a:p>
          <a:p>
            <a:r>
              <a:rPr lang="en-US" dirty="0"/>
              <a:t>Learning</a:t>
            </a:r>
          </a:p>
          <a:p>
            <a:r>
              <a:rPr lang="en-US" dirty="0"/>
              <a:t>Confidence</a:t>
            </a:r>
          </a:p>
          <a:p>
            <a:r>
              <a:rPr lang="en-US" dirty="0"/>
              <a:t>Belonging</a:t>
            </a:r>
          </a:p>
          <a:p>
            <a:endParaRPr lang="en-US" dirty="0"/>
          </a:p>
          <a:p>
            <a:pPr marL="0" indent="0">
              <a:buNone/>
            </a:pPr>
            <a:r>
              <a:rPr lang="en-US" dirty="0"/>
              <a:t>By showing up.</a:t>
            </a:r>
          </a:p>
        </p:txBody>
      </p:sp>
      <p:pic>
        <p:nvPicPr>
          <p:cNvPr id="8" name="Picture Placeholder 7">
            <a:extLst>
              <a:ext uri="{FF2B5EF4-FFF2-40B4-BE49-F238E27FC236}">
                <a16:creationId xmlns:a16="http://schemas.microsoft.com/office/drawing/2014/main" id="{614C679D-20A1-8676-FED7-B0CEDC87DF0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738" r="14631"/>
          <a:stretch/>
        </p:blipFill>
        <p:spPr>
          <a:xfrm rot="10800000">
            <a:off x="6099242" y="10"/>
            <a:ext cx="6092758" cy="6857990"/>
          </a:xfrm>
          <a:noFill/>
        </p:spPr>
      </p:pic>
    </p:spTree>
    <p:extLst>
      <p:ext uri="{BB962C8B-B14F-4D97-AF65-F5344CB8AC3E}">
        <p14:creationId xmlns:p14="http://schemas.microsoft.com/office/powerpoint/2010/main" val="9006465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dirty="0"/>
              <a:t>Copilot </a:t>
            </a:r>
            <a:r>
              <a:rPr lang="en-US" dirty="0">
                <a:gradFill>
                  <a:gsLst>
                    <a:gs pos="2000">
                      <a:srgbClr val="0179D4"/>
                    </a:gs>
                    <a:gs pos="32000">
                      <a:srgbClr val="2CB6FF"/>
                    </a:gs>
                    <a:gs pos="44000">
                      <a:srgbClr val="2DB6FF"/>
                    </a:gs>
                    <a:gs pos="81000">
                      <a:srgbClr val="D962FA"/>
                    </a:gs>
                    <a:gs pos="96000">
                      <a:srgbClr val="F69991"/>
                    </a:gs>
                  </a:gsLst>
                  <a:lin ang="3600000" scaled="0"/>
                </a:gradFill>
              </a:rPr>
              <a:t>hub</a:t>
            </a:r>
            <a:r>
              <a:rPr lang="en-US" dirty="0"/>
              <a:t>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56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43100" y="958876"/>
            <a:ext cx="4495800" cy="5709630"/>
            <a:chOff x="1685925" y="862166"/>
            <a:chExt cx="4495800" cy="5709630"/>
          </a:xfrm>
        </p:grpSpPr>
        <p:sp>
          <p:nvSpPr>
            <p:cNvPr id="3" name="TextBox 2">
              <a:extLst>
                <a:ext uri="{FF2B5EF4-FFF2-40B4-BE49-F238E27FC236}">
                  <a16:creationId xmlns:a16="http://schemas.microsoft.com/office/drawing/2014/main" id="{E221ACD2-832B-EC7D-1CB4-79FEFEBBBF2B}"/>
                </a:ext>
              </a:extLst>
            </p:cNvPr>
            <p:cNvSpPr txBox="1"/>
            <p:nvPr/>
          </p:nvSpPr>
          <p:spPr>
            <a:xfrm>
              <a:off x="1685925" y="4509693"/>
              <a:ext cx="4495800"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Heather Cook</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algn="ctr">
                <a:defRPr/>
              </a:pPr>
              <a:r>
                <a:rPr lang="en-US" sz="2400" dirty="0">
                  <a:solidFill>
                    <a:schemeClr val="bg1"/>
                  </a:solidFill>
                  <a:latin typeface="Segoe UI" panose="020B0502040204020203" pitchFamily="34" charset="0"/>
                </a:rPr>
                <a:t>@heddamaven</a:t>
              </a:r>
            </a:p>
            <a:p>
              <a:pPr algn="ctr">
                <a:defRPr/>
              </a:pPr>
              <a:r>
                <a:rPr lang="en-US" sz="2400" dirty="0">
                  <a:solidFill>
                    <a:schemeClr val="bg1"/>
                  </a:solidFill>
                </a:rPr>
                <a:t>Aka.ms/</a:t>
              </a:r>
              <a:r>
                <a:rPr lang="en-US" sz="2400" dirty="0" err="1">
                  <a:solidFill>
                    <a:schemeClr val="bg1"/>
                  </a:solidFill>
                </a:rPr>
                <a:t>HeatherCookLinkedIN</a:t>
              </a:r>
              <a:r>
                <a:rPr lang="en-US" sz="2400" dirty="0">
                  <a:solidFill>
                    <a:schemeClr val="bg1"/>
                  </a:solidFill>
                </a:rPr>
                <a:t> </a:t>
              </a:r>
            </a:p>
            <a:p>
              <a:pPr algn="ctr">
                <a:defRPr/>
              </a:pPr>
              <a:endParaRPr lang="en-US" sz="2400" dirty="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t="8842" b="8842"/>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pic>
        <p:nvPicPr>
          <p:cNvPr id="2" name="Picture 1">
            <a:extLst>
              <a:ext uri="{FF2B5EF4-FFF2-40B4-BE49-F238E27FC236}">
                <a16:creationId xmlns:a16="http://schemas.microsoft.com/office/drawing/2014/main" id="{36E8E4DB-1D9E-1426-B9B3-6A0C5B7F7CF4}"/>
              </a:ext>
            </a:extLst>
          </p:cNvPr>
          <p:cNvPicPr>
            <a:picLocks noChangeAspect="1"/>
          </p:cNvPicPr>
          <p:nvPr/>
        </p:nvPicPr>
        <p:blipFill>
          <a:blip r:embed="rId4"/>
          <a:stretch>
            <a:fillRect/>
          </a:stretch>
        </p:blipFill>
        <p:spPr>
          <a:xfrm>
            <a:off x="8145244" y="2813204"/>
            <a:ext cx="2334970" cy="2298391"/>
          </a:xfrm>
          <a:prstGeom prst="rect">
            <a:avLst/>
          </a:prstGeom>
        </p:spPr>
      </p:pic>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C70C-13B3-AB24-3324-9D52588CB4B8}"/>
              </a:ext>
            </a:extLst>
          </p:cNvPr>
          <p:cNvSpPr>
            <a:spLocks noGrp="1"/>
          </p:cNvSpPr>
          <p:nvPr>
            <p:ph type="title"/>
          </p:nvPr>
        </p:nvSpPr>
        <p:spPr>
          <a:xfrm>
            <a:off x="588263" y="588963"/>
            <a:ext cx="4158362" cy="2535236"/>
          </a:xfrm>
        </p:spPr>
        <p:txBody>
          <a:bodyPr wrap="square" anchor="b">
            <a:normAutofit/>
          </a:bodyPr>
          <a:lstStyle/>
          <a:p>
            <a:r>
              <a:rPr lang="en-US"/>
              <a:t>Participating in the Microsoft Community</a:t>
            </a:r>
          </a:p>
        </p:txBody>
      </p:sp>
      <p:sp>
        <p:nvSpPr>
          <p:cNvPr id="4" name="Content Placeholder 3">
            <a:extLst>
              <a:ext uri="{FF2B5EF4-FFF2-40B4-BE49-F238E27FC236}">
                <a16:creationId xmlns:a16="http://schemas.microsoft.com/office/drawing/2014/main" id="{B0E0E4F2-DCCC-F683-ED65-2F04424AF7D0}"/>
              </a:ext>
            </a:extLst>
          </p:cNvPr>
          <p:cNvSpPr>
            <a:spLocks noGrp="1"/>
          </p:cNvSpPr>
          <p:nvPr>
            <p:ph type="body" sz="quarter" idx="10"/>
          </p:nvPr>
        </p:nvSpPr>
        <p:spPr>
          <a:xfrm>
            <a:off x="584200" y="3535540"/>
            <a:ext cx="4162425" cy="2733497"/>
          </a:xfrm>
        </p:spPr>
        <p:txBody>
          <a:bodyPr wrap="square">
            <a:normAutofit/>
          </a:bodyPr>
          <a:lstStyle/>
          <a:p>
            <a:r>
              <a:rPr lang="en-US" dirty="0"/>
              <a:t>Get involved in user group meetups</a:t>
            </a:r>
          </a:p>
          <a:p>
            <a:r>
              <a:rPr lang="en-US" dirty="0"/>
              <a:t>Meet product group members</a:t>
            </a:r>
          </a:p>
          <a:p>
            <a:r>
              <a:rPr lang="en-US" dirty="0"/>
              <a:t>Ask and answer questions in community forums</a:t>
            </a:r>
          </a:p>
          <a:p>
            <a:endParaRPr lang="en-US" dirty="0"/>
          </a:p>
          <a:p>
            <a:endParaRPr lang="en-US" dirty="0"/>
          </a:p>
        </p:txBody>
      </p:sp>
      <p:pic>
        <p:nvPicPr>
          <p:cNvPr id="5" name="Content Placeholder 4" descr="Business team working on blackboard">
            <a:extLst>
              <a:ext uri="{FF2B5EF4-FFF2-40B4-BE49-F238E27FC236}">
                <a16:creationId xmlns:a16="http://schemas.microsoft.com/office/drawing/2014/main" id="{90EF924D-72CF-4A5C-AA3A-9B44AE7293D2}"/>
              </a:ext>
            </a:extLst>
          </p:cNvPr>
          <p:cNvPicPr>
            <a:picLocks noGrp="1" noChangeAspect="1"/>
          </p:cNvPicPr>
          <p:nvPr>
            <p:ph type="pic" sz="quarter" idx="11"/>
          </p:nvPr>
        </p:nvPicPr>
        <p:blipFill rotWithShape="1">
          <a:blip r:embed="rId3"/>
          <a:srcRect l="8228" r="1894" b="-2"/>
          <a:stretch/>
        </p:blipFill>
        <p:spPr>
          <a:xfrm>
            <a:off x="5334000" y="10"/>
            <a:ext cx="6858000" cy="6857990"/>
          </a:xfrm>
          <a:noFill/>
        </p:spPr>
      </p:pic>
    </p:spTree>
    <p:extLst>
      <p:ext uri="{BB962C8B-B14F-4D97-AF65-F5344CB8AC3E}">
        <p14:creationId xmlns:p14="http://schemas.microsoft.com/office/powerpoint/2010/main" val="30703797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C099C"/>
        </a:solidFill>
        <a:effectLst/>
      </p:bgPr>
    </p:bg>
    <p:spTree>
      <p:nvGrpSpPr>
        <p:cNvPr id="1" name=""/>
        <p:cNvGrpSpPr/>
        <p:nvPr/>
      </p:nvGrpSpPr>
      <p:grpSpPr>
        <a:xfrm>
          <a:off x="0" y="0"/>
          <a:ext cx="0" cy="0"/>
          <a:chOff x="0" y="0"/>
          <a:chExt cx="0" cy="0"/>
        </a:xfrm>
      </p:grpSpPr>
      <p:pic>
        <p:nvPicPr>
          <p:cNvPr id="1026" name="Picture 2" descr="A group of people posing for a photo&#10;&#10;Description automatically generated">
            <a:extLst>
              <a:ext uri="{FF2B5EF4-FFF2-40B4-BE49-F238E27FC236}">
                <a16:creationId xmlns:a16="http://schemas.microsoft.com/office/drawing/2014/main" id="{0D32B2CF-79EE-AFAD-5F2F-E968017A8F20}"/>
              </a:ext>
            </a:extLst>
          </p:cNvPr>
          <p:cNvPicPr>
            <a:picLocks noChangeAspect="1" noChangeArrowheads="1"/>
          </p:cNvPicPr>
          <p:nvPr/>
        </p:nvPicPr>
        <p:blipFill>
          <a:blip r:embed="rId3"/>
          <a:srcRect/>
          <a:stretch>
            <a:fillRect/>
          </a:stretch>
        </p:blipFill>
        <p:spPr bwMode="auto">
          <a:xfrm>
            <a:off x="5823044" y="958772"/>
            <a:ext cx="3449908" cy="2021781"/>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096F42-4C4D-030A-721E-53DEFF1C4201}"/>
              </a:ext>
            </a:extLst>
          </p:cNvPr>
          <p:cNvPicPr>
            <a:picLocks noChangeAspect="1"/>
          </p:cNvPicPr>
          <p:nvPr/>
        </p:nvPicPr>
        <p:blipFill>
          <a:blip r:embed="rId4"/>
          <a:stretch>
            <a:fillRect/>
          </a:stretch>
        </p:blipFill>
        <p:spPr>
          <a:xfrm>
            <a:off x="5837025" y="3114384"/>
            <a:ext cx="3435928" cy="2561690"/>
          </a:xfrm>
          <a:prstGeom prst="rect">
            <a:avLst/>
          </a:prstGeom>
        </p:spPr>
      </p:pic>
      <p:pic>
        <p:nvPicPr>
          <p:cNvPr id="1028" name="Picture 4" descr="Gallery Item 1">
            <a:extLst>
              <a:ext uri="{FF2B5EF4-FFF2-40B4-BE49-F238E27FC236}">
                <a16:creationId xmlns:a16="http://schemas.microsoft.com/office/drawing/2014/main" id="{037E68A5-84A0-A92B-B75D-BD3C470B44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9" r="11872" b="21526"/>
          <a:stretch/>
        </p:blipFill>
        <p:spPr bwMode="auto">
          <a:xfrm>
            <a:off x="9391141" y="957965"/>
            <a:ext cx="2226300" cy="2018602"/>
          </a:xfrm>
          <a:prstGeom prst="rect">
            <a:avLst/>
          </a:prstGeom>
          <a:extLst>
            <a:ext uri="{909E8E84-426E-40DD-AFC4-6F175D3DCCD1}">
              <a14:hiddenFill xmlns:a14="http://schemas.microsoft.com/office/drawing/2010/main">
                <a:solidFill>
                  <a:srgbClr val="FFFFFF"/>
                </a:solidFill>
              </a14:hiddenFill>
            </a:ext>
          </a:extLst>
        </p:spPr>
      </p:pic>
      <p:pic>
        <p:nvPicPr>
          <p:cNvPr id="2" name="Picture 1" descr="Two women holding a sign&#10;&#10;Description automatically generated">
            <a:extLst>
              <a:ext uri="{FF2B5EF4-FFF2-40B4-BE49-F238E27FC236}">
                <a16:creationId xmlns:a16="http://schemas.microsoft.com/office/drawing/2014/main" id="{F2D42C3B-0262-7360-FACA-337A9E9B4126}"/>
              </a:ext>
            </a:extLst>
          </p:cNvPr>
          <p:cNvPicPr>
            <a:picLocks noChangeAspect="1"/>
          </p:cNvPicPr>
          <p:nvPr/>
        </p:nvPicPr>
        <p:blipFill>
          <a:blip r:embed="rId6"/>
          <a:stretch>
            <a:fillRect/>
          </a:stretch>
        </p:blipFill>
        <p:spPr>
          <a:xfrm rot="5400000">
            <a:off x="9201078" y="3278629"/>
            <a:ext cx="2593274" cy="2222840"/>
          </a:xfrm>
          <a:prstGeom prst="rect">
            <a:avLst/>
          </a:prstGeom>
        </p:spPr>
      </p:pic>
      <p:sp>
        <p:nvSpPr>
          <p:cNvPr id="5" name="Title 4">
            <a:extLst>
              <a:ext uri="{FF2B5EF4-FFF2-40B4-BE49-F238E27FC236}">
                <a16:creationId xmlns:a16="http://schemas.microsoft.com/office/drawing/2014/main" id="{36C86A18-B600-4959-89B5-C863081A5CB5}"/>
              </a:ext>
            </a:extLst>
          </p:cNvPr>
          <p:cNvSpPr>
            <a:spLocks noGrp="1"/>
          </p:cNvSpPr>
          <p:nvPr>
            <p:ph type="title"/>
          </p:nvPr>
        </p:nvSpPr>
        <p:spPr>
          <a:xfrm>
            <a:off x="111853" y="584564"/>
            <a:ext cx="5302251" cy="1322065"/>
          </a:xfrm>
        </p:spPr>
        <p:txBody>
          <a:bodyPr wrap="square" anchor="ctr">
            <a:normAutofit/>
          </a:bodyPr>
          <a:lstStyle/>
          <a:p>
            <a:pPr algn="ctr"/>
            <a:r>
              <a:rPr lang="en-US" sz="3200" spc="-150">
                <a:solidFill>
                  <a:schemeClr val="bg1"/>
                </a:solidFill>
                <a:cs typeface="Segoe UI"/>
              </a:rPr>
              <a:t>Join the Microsoft Global Community Initiative</a:t>
            </a:r>
          </a:p>
        </p:txBody>
      </p:sp>
      <p:sp>
        <p:nvSpPr>
          <p:cNvPr id="19" name="TextBox 18">
            <a:extLst>
              <a:ext uri="{FF2B5EF4-FFF2-40B4-BE49-F238E27FC236}">
                <a16:creationId xmlns:a16="http://schemas.microsoft.com/office/drawing/2014/main" id="{C870BF78-67EC-1F69-19BD-A58388F0DCC5}"/>
              </a:ext>
            </a:extLst>
          </p:cNvPr>
          <p:cNvSpPr txBox="1"/>
          <p:nvPr/>
        </p:nvSpPr>
        <p:spPr>
          <a:xfrm>
            <a:off x="15204" y="5328824"/>
            <a:ext cx="5493444" cy="1508105"/>
          </a:xfrm>
          <a:prstGeom prst="rect">
            <a:avLst/>
          </a:prstGeom>
          <a:noFill/>
        </p:spPr>
        <p:txBody>
          <a:bodyPr wrap="square" lIns="27432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Segoe UI Semibold"/>
                <a:ea typeface="+mn-ea"/>
                <a:cs typeface="Segoe UI Semibold"/>
              </a:rPr>
              <a:t>Monthly Mixers. Training. Connections.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Info: </a:t>
            </a:r>
            <a:r>
              <a:rPr kumimoji="0" lang="en-US" sz="1800" b="0" i="0" u="none" strike="noStrike" kern="1200" cap="none" spc="0" normalizeH="0" baseline="0" noProof="0">
                <a:ln>
                  <a:noFill/>
                </a:ln>
                <a:solidFill>
                  <a:srgbClr val="FFFFFF"/>
                </a:solidFill>
                <a:effectLst/>
                <a:uLnTx/>
                <a:uFillTx/>
                <a:latin typeface="Segoe UI"/>
                <a:ea typeface="+mn-lt"/>
                <a:cs typeface="Segoe UI"/>
              </a:rPr>
              <a:t>https://aka.ms/MGCI</a:t>
            </a:r>
            <a:endParaRPr kumimoji="0" lang="en-US" sz="2200" b="0" i="0" u="none" strike="noStrike" kern="1200" cap="none" spc="0" normalizeH="0" baseline="0" noProof="0">
              <a:ln>
                <a:noFill/>
              </a:ln>
              <a:solidFill>
                <a:srgbClr val="FFFFFF"/>
              </a:solidFill>
              <a:effectLst/>
              <a:uLnTx/>
              <a:uFillTx/>
              <a:latin typeface="Segoe UI Semibold"/>
              <a:ea typeface="+mn-lt"/>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Sign up: </a:t>
            </a:r>
            <a:r>
              <a:rPr kumimoji="0" lang="en-US" sz="1800" b="0" i="0" u="none" strike="noStrike" kern="1200" cap="none" spc="0" normalizeH="0" baseline="0" noProof="0">
                <a:ln>
                  <a:noFill/>
                </a:ln>
                <a:solidFill>
                  <a:srgbClr val="FFFFFF"/>
                </a:solidFill>
                <a:effectLst/>
                <a:uLnTx/>
                <a:uFillTx/>
                <a:latin typeface="Segoe UI"/>
                <a:ea typeface="+mn-lt"/>
                <a:cs typeface="Segoe UI"/>
              </a:rPr>
              <a:t>https://aka.ms/MGCISignUP</a:t>
            </a: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p:txBody>
      </p:sp>
      <p:cxnSp>
        <p:nvCxnSpPr>
          <p:cNvPr id="22" name="Straight Connector 21">
            <a:extLst>
              <a:ext uri="{FF2B5EF4-FFF2-40B4-BE49-F238E27FC236}">
                <a16:creationId xmlns:a16="http://schemas.microsoft.com/office/drawing/2014/main" id="{D9627AFA-95CD-DB45-4F55-6E6C0F89A5DD}"/>
              </a:ext>
            </a:extLst>
          </p:cNvPr>
          <p:cNvCxnSpPr/>
          <p:nvPr/>
        </p:nvCxnSpPr>
        <p:spPr>
          <a:xfrm>
            <a:off x="452974" y="1972307"/>
            <a:ext cx="4409221" cy="0"/>
          </a:xfrm>
          <a:prstGeom prst="line">
            <a:avLst/>
          </a:prstGeom>
          <a:ln>
            <a:headEnd type="none" w="lg" len="med"/>
            <a:tailEnd type="none" w="lg" len="med"/>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DC3E90C3-A1A8-DAAE-673F-121018BB4688}"/>
              </a:ext>
            </a:extLst>
          </p:cNvPr>
          <p:cNvCxnSpPr/>
          <p:nvPr/>
        </p:nvCxnSpPr>
        <p:spPr>
          <a:xfrm>
            <a:off x="447499" y="5069612"/>
            <a:ext cx="4409221" cy="0"/>
          </a:xfrm>
          <a:prstGeom prst="line">
            <a:avLst/>
          </a:prstGeom>
          <a:ln>
            <a:headEnd type="none" w="lg" len="med"/>
            <a:tailEnd type="none" w="lg" len="med"/>
          </a:ln>
        </p:spPr>
        <p:style>
          <a:lnRef idx="1">
            <a:schemeClr val="accent3"/>
          </a:lnRef>
          <a:fillRef idx="0">
            <a:schemeClr val="accent3"/>
          </a:fillRef>
          <a:effectRef idx="0">
            <a:schemeClr val="accent3"/>
          </a:effectRef>
          <a:fontRef idx="minor">
            <a:schemeClr val="tx1"/>
          </a:fontRef>
        </p:style>
      </p:cxnSp>
      <p:grpSp>
        <p:nvGrpSpPr>
          <p:cNvPr id="25" name="Group 24">
            <a:extLst>
              <a:ext uri="{FF2B5EF4-FFF2-40B4-BE49-F238E27FC236}">
                <a16:creationId xmlns:a16="http://schemas.microsoft.com/office/drawing/2014/main" id="{C5F5E3CE-F81F-014F-DE89-326BD1D0B440}"/>
              </a:ext>
            </a:extLst>
          </p:cNvPr>
          <p:cNvGrpSpPr/>
          <p:nvPr/>
        </p:nvGrpSpPr>
        <p:grpSpPr>
          <a:xfrm>
            <a:off x="3155" y="2428681"/>
            <a:ext cx="5749980" cy="2415280"/>
            <a:chOff x="31118" y="2386736"/>
            <a:chExt cx="5749980" cy="2415280"/>
          </a:xfrm>
        </p:grpSpPr>
        <p:grpSp>
          <p:nvGrpSpPr>
            <p:cNvPr id="20" name="Group 19">
              <a:extLst>
                <a:ext uri="{FF2B5EF4-FFF2-40B4-BE49-F238E27FC236}">
                  <a16:creationId xmlns:a16="http://schemas.microsoft.com/office/drawing/2014/main" id="{2B92C574-437D-761D-BDC8-67CADB4350C1}"/>
                </a:ext>
              </a:extLst>
            </p:cNvPr>
            <p:cNvGrpSpPr/>
            <p:nvPr/>
          </p:nvGrpSpPr>
          <p:grpSpPr>
            <a:xfrm>
              <a:off x="31118" y="2386736"/>
              <a:ext cx="5613307" cy="2363946"/>
              <a:chOff x="18441" y="2111571"/>
              <a:chExt cx="5613307" cy="2363946"/>
            </a:xfrm>
          </p:grpSpPr>
          <p:sp>
            <p:nvSpPr>
              <p:cNvPr id="6" name="TextBox 5">
                <a:extLst>
                  <a:ext uri="{FF2B5EF4-FFF2-40B4-BE49-F238E27FC236}">
                    <a16:creationId xmlns:a16="http://schemas.microsoft.com/office/drawing/2014/main" id="{98B5CACB-D5FF-BEED-58AE-DA1C891829C9}"/>
                  </a:ext>
                </a:extLst>
              </p:cNvPr>
              <p:cNvSpPr txBox="1"/>
              <p:nvPr/>
            </p:nvSpPr>
            <p:spPr>
              <a:xfrm>
                <a:off x="18441" y="2111571"/>
                <a:ext cx="5613307" cy="43088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Segoe UI"/>
                    <a:ea typeface="+mn-ea"/>
                    <a:cs typeface="Segoe UI"/>
                  </a:rPr>
                  <a:t>Local. Regional. Global.</a:t>
                </a: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p:txBody>
          </p:sp>
          <p:grpSp>
            <p:nvGrpSpPr>
              <p:cNvPr id="17" name="Group 16">
                <a:extLst>
                  <a:ext uri="{FF2B5EF4-FFF2-40B4-BE49-F238E27FC236}">
                    <a16:creationId xmlns:a16="http://schemas.microsoft.com/office/drawing/2014/main" id="{2ECAEB45-8C3A-E26E-45C4-EAE6079D5D96}"/>
                  </a:ext>
                </a:extLst>
              </p:cNvPr>
              <p:cNvGrpSpPr/>
              <p:nvPr/>
            </p:nvGrpSpPr>
            <p:grpSpPr>
              <a:xfrm>
                <a:off x="3995505" y="2945813"/>
                <a:ext cx="1012817" cy="1012814"/>
                <a:chOff x="3743634" y="4609852"/>
                <a:chExt cx="1012817" cy="1012814"/>
              </a:xfrm>
            </p:grpSpPr>
            <p:sp>
              <p:nvSpPr>
                <p:cNvPr id="7" name="Oval 6">
                  <a:extLst>
                    <a:ext uri="{FF2B5EF4-FFF2-40B4-BE49-F238E27FC236}">
                      <a16:creationId xmlns:a16="http://schemas.microsoft.com/office/drawing/2014/main" id="{5373C684-6CDB-9F2F-CC77-22443647784C}"/>
                    </a:ext>
                  </a:extLst>
                </p:cNvPr>
                <p:cNvSpPr/>
                <p:nvPr/>
              </p:nvSpPr>
              <p:spPr bwMode="auto">
                <a:xfrm flipH="1">
                  <a:off x="3743634" y="4609852"/>
                  <a:ext cx="1012817" cy="1012814"/>
                </a:xfrm>
                <a:prstGeom prst="ellipse">
                  <a:avLst/>
                </a:prstGeom>
                <a:gradFill flip="none" rotWithShape="1">
                  <a:gsLst>
                    <a:gs pos="0">
                      <a:srgbClr val="425A97"/>
                    </a:gs>
                    <a:gs pos="100000">
                      <a:srgbClr val="35C3D3">
                        <a:alpha val="84000"/>
                      </a:srgbClr>
                    </a:gs>
                  </a:gsLst>
                  <a:lin ang="10800000" scaled="1"/>
                  <a:tileRect/>
                </a:gra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7" descr="Boardroom">
                  <a:extLst>
                    <a:ext uri="{FF2B5EF4-FFF2-40B4-BE49-F238E27FC236}">
                      <a16:creationId xmlns:a16="http://schemas.microsoft.com/office/drawing/2014/main" id="{EF297EE3-4686-4685-65E6-10285D445E8E}"/>
                    </a:ext>
                  </a:extLst>
                </p:cNvPr>
                <p:cNvSpPr/>
                <p:nvPr/>
              </p:nvSpPr>
              <p:spPr>
                <a:xfrm>
                  <a:off x="3857334" y="4725890"/>
                  <a:ext cx="774720" cy="77472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endParaRPr>
                </a:p>
              </p:txBody>
            </p:sp>
          </p:grpSp>
          <p:grpSp>
            <p:nvGrpSpPr>
              <p:cNvPr id="16" name="Group 15">
                <a:extLst>
                  <a:ext uri="{FF2B5EF4-FFF2-40B4-BE49-F238E27FC236}">
                    <a16:creationId xmlns:a16="http://schemas.microsoft.com/office/drawing/2014/main" id="{B24E9762-8FCB-A43D-1217-1240BD6F5A04}"/>
                  </a:ext>
                </a:extLst>
              </p:cNvPr>
              <p:cNvGrpSpPr/>
              <p:nvPr/>
            </p:nvGrpSpPr>
            <p:grpSpPr>
              <a:xfrm>
                <a:off x="2229970" y="2928924"/>
                <a:ext cx="1012817" cy="1012814"/>
                <a:chOff x="1856004" y="4615725"/>
                <a:chExt cx="1012817" cy="1012814"/>
              </a:xfrm>
            </p:grpSpPr>
            <p:sp>
              <p:nvSpPr>
                <p:cNvPr id="9" name="Oval 8">
                  <a:extLst>
                    <a:ext uri="{FF2B5EF4-FFF2-40B4-BE49-F238E27FC236}">
                      <a16:creationId xmlns:a16="http://schemas.microsoft.com/office/drawing/2014/main" id="{6BC4AED4-0674-2093-02B5-701C63E2CE1B}"/>
                    </a:ext>
                  </a:extLst>
                </p:cNvPr>
                <p:cNvSpPr/>
                <p:nvPr/>
              </p:nvSpPr>
              <p:spPr bwMode="auto">
                <a:xfrm flipH="1">
                  <a:off x="1856004" y="4615725"/>
                  <a:ext cx="1012817" cy="1012814"/>
                </a:xfrm>
                <a:prstGeom prst="ellipse">
                  <a:avLst/>
                </a:prstGeom>
                <a:gradFill flip="none" rotWithShape="1">
                  <a:gsLst>
                    <a:gs pos="0">
                      <a:srgbClr val="425A97"/>
                    </a:gs>
                    <a:gs pos="100000">
                      <a:srgbClr val="35C3D3">
                        <a:alpha val="84000"/>
                      </a:srgbClr>
                    </a:gs>
                  </a:gsLst>
                  <a:lin ang="10800000" scaled="1"/>
                  <a:tileRect/>
                </a:gra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Rectangle 9" descr="Business Growth">
                  <a:extLst>
                    <a:ext uri="{FF2B5EF4-FFF2-40B4-BE49-F238E27FC236}">
                      <a16:creationId xmlns:a16="http://schemas.microsoft.com/office/drawing/2014/main" id="{4B725C4E-A61D-20CC-3685-4CB49971E53E}"/>
                    </a:ext>
                  </a:extLst>
                </p:cNvPr>
                <p:cNvSpPr/>
                <p:nvPr/>
              </p:nvSpPr>
              <p:spPr>
                <a:xfrm>
                  <a:off x="2045536" y="4756831"/>
                  <a:ext cx="774720" cy="77472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C730C48B-2A96-2599-4F4E-EFAB6F1620AB}"/>
                  </a:ext>
                </a:extLst>
              </p:cNvPr>
              <p:cNvGrpSpPr/>
              <p:nvPr/>
            </p:nvGrpSpPr>
            <p:grpSpPr>
              <a:xfrm>
                <a:off x="300303" y="2985311"/>
                <a:ext cx="1012817" cy="1012814"/>
                <a:chOff x="300303" y="4661811"/>
                <a:chExt cx="1012817" cy="1012814"/>
              </a:xfrm>
            </p:grpSpPr>
            <p:sp>
              <p:nvSpPr>
                <p:cNvPr id="11" name="Oval 10">
                  <a:extLst>
                    <a:ext uri="{FF2B5EF4-FFF2-40B4-BE49-F238E27FC236}">
                      <a16:creationId xmlns:a16="http://schemas.microsoft.com/office/drawing/2014/main" id="{B4CB6951-2FC2-D2F0-73AF-25EE99449A99}"/>
                    </a:ext>
                  </a:extLst>
                </p:cNvPr>
                <p:cNvSpPr/>
                <p:nvPr/>
              </p:nvSpPr>
              <p:spPr bwMode="auto">
                <a:xfrm flipH="1">
                  <a:off x="300303" y="4661811"/>
                  <a:ext cx="1012817" cy="1012814"/>
                </a:xfrm>
                <a:prstGeom prst="ellipse">
                  <a:avLst/>
                </a:prstGeom>
                <a:gradFill flip="none" rotWithShape="1">
                  <a:gsLst>
                    <a:gs pos="0">
                      <a:srgbClr val="425A97"/>
                    </a:gs>
                    <a:gs pos="100000">
                      <a:srgbClr val="35C3D3">
                        <a:alpha val="84000"/>
                      </a:srgbClr>
                    </a:gs>
                  </a:gsLst>
                  <a:lin ang="10800000" scaled="1"/>
                  <a:tileRect/>
                </a:gra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Graphic 11" descr="Programmer">
                  <a:extLst>
                    <a:ext uri="{FF2B5EF4-FFF2-40B4-BE49-F238E27FC236}">
                      <a16:creationId xmlns:a16="http://schemas.microsoft.com/office/drawing/2014/main" id="{70FCE0DC-4623-3107-5199-5516F4FDCF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4822" y="4769292"/>
                  <a:ext cx="743779" cy="743779"/>
                </a:xfrm>
                <a:prstGeom prst="rect">
                  <a:avLst/>
                </a:prstGeom>
              </p:spPr>
            </p:pic>
          </p:grpSp>
          <p:sp>
            <p:nvSpPr>
              <p:cNvPr id="13" name="Rectangle 12">
                <a:extLst>
                  <a:ext uri="{FF2B5EF4-FFF2-40B4-BE49-F238E27FC236}">
                    <a16:creationId xmlns:a16="http://schemas.microsoft.com/office/drawing/2014/main" id="{5E7DC934-F488-67AF-FFCB-677E20B9F4B2}"/>
                  </a:ext>
                </a:extLst>
              </p:cNvPr>
              <p:cNvSpPr/>
              <p:nvPr/>
            </p:nvSpPr>
            <p:spPr bwMode="auto">
              <a:xfrm>
                <a:off x="173720" y="4167740"/>
                <a:ext cx="1631073"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293" rtl="0" eaLnBrk="1" fontAlgn="base" latinLnBrk="0" hangingPunct="1">
                  <a:lnSpc>
                    <a:spcPct val="100000"/>
                  </a:lnSpc>
                  <a:spcBef>
                    <a:spcPct val="0"/>
                  </a:spcBef>
                  <a:spcAft>
                    <a:spcPts val="1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Your voice     </a:t>
                </a:r>
                <a:r>
                  <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a:t>
                </a:r>
              </a:p>
            </p:txBody>
          </p:sp>
        </p:grpSp>
        <p:sp>
          <p:nvSpPr>
            <p:cNvPr id="15" name="TextBox 14">
              <a:extLst>
                <a:ext uri="{FF2B5EF4-FFF2-40B4-BE49-F238E27FC236}">
                  <a16:creationId xmlns:a16="http://schemas.microsoft.com/office/drawing/2014/main" id="{24A239DB-33A4-172F-A734-044CE8DE78CB}"/>
                </a:ext>
              </a:extLst>
            </p:cNvPr>
            <p:cNvSpPr txBox="1"/>
            <p:nvPr/>
          </p:nvSpPr>
          <p:spPr>
            <a:xfrm>
              <a:off x="1999233" y="4432684"/>
              <a:ext cx="13714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Your events</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DAD7A846-1476-31D9-2775-1FEE714FCAC5}"/>
                </a:ext>
              </a:extLst>
            </p:cNvPr>
            <p:cNvSpPr txBox="1"/>
            <p:nvPr/>
          </p:nvSpPr>
          <p:spPr>
            <a:xfrm>
              <a:off x="3498066" y="4390200"/>
              <a:ext cx="228303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Microsoft Support</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6683391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lleagues at conference table">
            <a:extLst>
              <a:ext uri="{FF2B5EF4-FFF2-40B4-BE49-F238E27FC236}">
                <a16:creationId xmlns:a16="http://schemas.microsoft.com/office/drawing/2014/main" id="{622FBAA1-928B-A1B1-341C-F688D3A13160}"/>
              </a:ext>
            </a:extLst>
          </p:cNvPr>
          <p:cNvPicPr>
            <a:picLocks noChangeAspect="1"/>
          </p:cNvPicPr>
          <p:nvPr/>
        </p:nvPicPr>
        <p:blipFill rotWithShape="1">
          <a:blip r:embed="rId3"/>
          <a:srcRect t="3559" b="12172"/>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4FE98B5C-48BE-4909-9F4A-A4186BB35065}"/>
              </a:ext>
            </a:extLst>
          </p:cNvPr>
          <p:cNvSpPr>
            <a:spLocks noGrp="1"/>
          </p:cNvSpPr>
          <p:nvPr>
            <p:ph type="title"/>
          </p:nvPr>
        </p:nvSpPr>
        <p:spPr>
          <a:xfrm>
            <a:off x="0" y="3657600"/>
            <a:ext cx="12192000" cy="3200400"/>
          </a:xfrm>
        </p:spPr>
        <p:txBody>
          <a:bodyPr wrap="square" anchor="b">
            <a:normAutofit/>
          </a:bodyPr>
          <a:lstStyle/>
          <a:p>
            <a:r>
              <a:rPr lang="en-US" dirty="0"/>
              <a:t>Mentorship</a:t>
            </a:r>
          </a:p>
        </p:txBody>
      </p:sp>
    </p:spTree>
    <p:extLst>
      <p:ext uri="{BB962C8B-B14F-4D97-AF65-F5344CB8AC3E}">
        <p14:creationId xmlns:p14="http://schemas.microsoft.com/office/powerpoint/2010/main" val="1008945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EE0F9-2531-4463-9AF0-E4A0FFB26A35}"/>
              </a:ext>
            </a:extLst>
          </p:cNvPr>
          <p:cNvSpPr>
            <a:spLocks noGrp="1"/>
          </p:cNvSpPr>
          <p:nvPr>
            <p:ph type="title"/>
          </p:nvPr>
        </p:nvSpPr>
        <p:spPr>
          <a:xfrm>
            <a:off x="588263" y="457200"/>
            <a:ext cx="4922521" cy="553998"/>
          </a:xfrm>
        </p:spPr>
        <p:txBody>
          <a:bodyPr vert="horz" wrap="square" lIns="91440" tIns="45720" rIns="91440" bIns="45720" rtlCol="0" anchor="t">
            <a:normAutofit/>
          </a:bodyPr>
          <a:lstStyle/>
          <a:p>
            <a:pPr defTabSz="914400">
              <a:lnSpc>
                <a:spcPct val="90000"/>
              </a:lnSpc>
            </a:pPr>
            <a:r>
              <a:rPr lang="en-US" sz="3300" dirty="0"/>
              <a:t>Fact</a:t>
            </a:r>
          </a:p>
        </p:txBody>
      </p:sp>
      <p:sp>
        <p:nvSpPr>
          <p:cNvPr id="2" name="Text Placeholder 1">
            <a:extLst>
              <a:ext uri="{FF2B5EF4-FFF2-40B4-BE49-F238E27FC236}">
                <a16:creationId xmlns:a16="http://schemas.microsoft.com/office/drawing/2014/main" id="{74D485A3-8344-43F1-9733-766EEEC830E7}"/>
              </a:ext>
            </a:extLst>
          </p:cNvPr>
          <p:cNvSpPr>
            <a:spLocks noGrp="1"/>
          </p:cNvSpPr>
          <p:nvPr>
            <p:ph sz="quarter" idx="10"/>
          </p:nvPr>
        </p:nvSpPr>
        <p:spPr>
          <a:xfrm>
            <a:off x="584201" y="1435100"/>
            <a:ext cx="4922522" cy="4833938"/>
          </a:xfrm>
        </p:spPr>
        <p:txBody>
          <a:bodyPr vert="horz" wrap="square" lIns="91440" tIns="45720" rIns="91440" bIns="45720" rtlCol="0">
            <a:normAutofit/>
          </a:bodyPr>
          <a:lstStyle/>
          <a:p>
            <a:pPr marL="0" indent="0" defTabSz="914400">
              <a:spcBef>
                <a:spcPts val="1000"/>
              </a:spcBef>
              <a:buNone/>
            </a:pPr>
            <a:r>
              <a:rPr lang="en-US" dirty="0"/>
              <a:t>We are always learning from each other. </a:t>
            </a:r>
          </a:p>
          <a:p>
            <a:pPr marL="0" indent="0" defTabSz="914400">
              <a:spcBef>
                <a:spcPts val="1000"/>
              </a:spcBef>
              <a:buNone/>
            </a:pPr>
            <a:r>
              <a:rPr lang="en-US" dirty="0"/>
              <a:t>All of us, no matter what stage in our careers have an opportunity to be and have a mentor or a coach.</a:t>
            </a:r>
          </a:p>
        </p:txBody>
      </p:sp>
      <p:pic>
        <p:nvPicPr>
          <p:cNvPr id="10" name="Picture 9" descr="A group of people looking at a computer&#10;&#10;Description automatically generated">
            <a:extLst>
              <a:ext uri="{FF2B5EF4-FFF2-40B4-BE49-F238E27FC236}">
                <a16:creationId xmlns:a16="http://schemas.microsoft.com/office/drawing/2014/main" id="{70AE2307-6BFE-45C9-A364-41094A3030B9}"/>
              </a:ext>
            </a:extLst>
          </p:cNvPr>
          <p:cNvPicPr>
            <a:picLocks noChangeAspect="1"/>
          </p:cNvPicPr>
          <p:nvPr/>
        </p:nvPicPr>
        <p:blipFill rotWithShape="1">
          <a:blip r:embed="rId2">
            <a:extLst>
              <a:ext uri="{28A0092B-C50C-407E-A947-70E740481C1C}">
                <a14:useLocalDpi xmlns:a14="http://schemas.microsoft.com/office/drawing/2010/main" val="0"/>
              </a:ext>
            </a:extLst>
          </a:blip>
          <a:srcRect l="12129" r="28792"/>
          <a:stretch/>
        </p:blipFill>
        <p:spPr>
          <a:xfrm>
            <a:off x="6099242" y="10"/>
            <a:ext cx="6092758" cy="6857990"/>
          </a:xfrm>
          <a:prstGeom prst="rect">
            <a:avLst/>
          </a:prstGeom>
          <a:noFill/>
        </p:spPr>
      </p:pic>
      <p:sp>
        <p:nvSpPr>
          <p:cNvPr id="4" name="Slide Number Placeholder 3" hidden="1">
            <a:extLst>
              <a:ext uri="{FF2B5EF4-FFF2-40B4-BE49-F238E27FC236}">
                <a16:creationId xmlns:a16="http://schemas.microsoft.com/office/drawing/2014/main" id="{F64CE453-9D09-4AF1-92EA-FC64D0C713B2}"/>
              </a:ext>
            </a:extLst>
          </p:cNvPr>
          <p:cNvSpPr>
            <a:spLocks noGrp="1"/>
          </p:cNvSpPr>
          <p:nvPr>
            <p:ph type="sldNum" sz="quarter" idx="4294967295"/>
          </p:nvPr>
        </p:nvSpPr>
        <p:spPr>
          <a:xfrm>
            <a:off x="11382374" y="6553200"/>
            <a:ext cx="352425" cy="212725"/>
          </a:xfrm>
          <a:prstGeom prst="rect">
            <a:avLst/>
          </a:prstGeom>
        </p:spPr>
        <p:txBody>
          <a:bodyPr vert="horz" lIns="0" tIns="0" rIns="0" bIns="0" rtlCol="0" anchor="ctr">
            <a:norm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9CE5A130-D329-4512-BCED-2E02F6750652}" type="slidenum">
              <a:rPr kumimoji="0" lang="en-US" sz="10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50282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fessional in an office">
            <a:extLst>
              <a:ext uri="{FF2B5EF4-FFF2-40B4-BE49-F238E27FC236}">
                <a16:creationId xmlns:a16="http://schemas.microsoft.com/office/drawing/2014/main" id="{7B584CFD-EAB7-BFD0-C639-EB73C633C830}"/>
              </a:ext>
            </a:extLst>
          </p:cNvPr>
          <p:cNvPicPr>
            <a:picLocks noChangeAspect="1"/>
          </p:cNvPicPr>
          <p:nvPr/>
        </p:nvPicPr>
        <p:blipFill rotWithShape="1">
          <a:blip r:embed="rId3"/>
          <a:srcRect t="2014" b="13400"/>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4FE98B5C-48BE-4909-9F4A-A4186BB35065}"/>
              </a:ext>
            </a:extLst>
          </p:cNvPr>
          <p:cNvSpPr>
            <a:spLocks noGrp="1"/>
          </p:cNvSpPr>
          <p:nvPr>
            <p:ph type="title"/>
          </p:nvPr>
        </p:nvSpPr>
        <p:spPr>
          <a:xfrm>
            <a:off x="0" y="3657600"/>
            <a:ext cx="12192000" cy="3200400"/>
          </a:xfrm>
        </p:spPr>
        <p:txBody>
          <a:bodyPr wrap="square" anchor="b">
            <a:normAutofit/>
          </a:bodyPr>
          <a:lstStyle/>
          <a:p>
            <a:r>
              <a:rPr lang="en-US" dirty="0"/>
              <a:t>Build your Board</a:t>
            </a:r>
          </a:p>
        </p:txBody>
      </p:sp>
    </p:spTree>
    <p:extLst>
      <p:ext uri="{BB962C8B-B14F-4D97-AF65-F5344CB8AC3E}">
        <p14:creationId xmlns:p14="http://schemas.microsoft.com/office/powerpoint/2010/main" val="3278965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Microsoft Ignite 16:9 Template Dark">
  <a:themeElements>
    <a:clrScheme name="Custom 152">
      <a:dk1>
        <a:srgbClr val="091F2C"/>
      </a:dk1>
      <a:lt1>
        <a:srgbClr val="FFFFFF"/>
      </a:lt1>
      <a:dk2>
        <a:srgbClr val="463668"/>
      </a:dk2>
      <a:lt2>
        <a:srgbClr val="E8E6DF"/>
      </a:lt2>
      <a:accent1>
        <a:srgbClr val="C5B4E3"/>
      </a:accent1>
      <a:accent2>
        <a:srgbClr val="8661C5"/>
      </a:accent2>
      <a:accent3>
        <a:srgbClr val="C03BC4"/>
      </a:accent3>
      <a:accent4>
        <a:srgbClr val="D7D2CB"/>
      </a:accent4>
      <a:accent5>
        <a:srgbClr val="FFA38B"/>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2" id="{EFBB0AE5-3B42-46AE-8FEF-996D307CD43D}" vid="{4897EF32-CC8B-47B5-A0B7-4A59D234375D}"/>
    </a:ext>
  </a:extLst>
</a:theme>
</file>

<file path=ppt/theme/theme4.xml><?xml version="1.0" encoding="utf-8"?>
<a:theme xmlns:a="http://schemas.openxmlformats.org/drawingml/2006/main" name="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A9A540A9-8C5E-4F15-9EEC-FA709D8E03C3}">
  <ds:schemaRefs>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http://schemas.microsoft.com/sharepoint/v3"/>
    <ds:schemaRef ds:uri="http://schemas.microsoft.com/office/2006/documentManagement/types"/>
    <ds:schemaRef ds:uri="bf2380a9-f059-4440-9b0c-00bda5ce37de"/>
    <ds:schemaRef ds:uri="0c00efa8-99df-4343-9c36-3998544861d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8F2A13B-88C1-4630-96F0-3BC6DD2863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971</Words>
  <Application>Microsoft Office PowerPoint</Application>
  <PresentationFormat>Widescreen</PresentationFormat>
  <Paragraphs>119</Paragraphs>
  <Slides>18</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Aptos</vt:lpstr>
      <vt:lpstr>Arial</vt:lpstr>
      <vt:lpstr>Calibri</vt:lpstr>
      <vt:lpstr>Calibri Light</vt:lpstr>
      <vt:lpstr>Consolas</vt:lpstr>
      <vt:lpstr>Segoe Sans Display Semibold</vt:lpstr>
      <vt:lpstr>Segoe UI</vt:lpstr>
      <vt:lpstr>Segoe UI Semibold</vt:lpstr>
      <vt:lpstr>Wingdings</vt:lpstr>
      <vt:lpstr>Office Theme</vt:lpstr>
      <vt:lpstr>Microsoft 365 Template Light</vt:lpstr>
      <vt:lpstr>Microsoft Ignite 16:9 Template Dark</vt:lpstr>
      <vt:lpstr>Microsoft 365 Template</vt:lpstr>
      <vt:lpstr>Building a Career with the Help of Community</vt:lpstr>
      <vt:lpstr>PowerPoint Presentation</vt:lpstr>
      <vt:lpstr>Join the event app to access:</vt:lpstr>
      <vt:lpstr>PowerPoint Presentation</vt:lpstr>
      <vt:lpstr>Participating in the Microsoft Community</vt:lpstr>
      <vt:lpstr>Join the Microsoft Global Community Initiative</vt:lpstr>
      <vt:lpstr>Mentorship</vt:lpstr>
      <vt:lpstr>Fact</vt:lpstr>
      <vt:lpstr>Build your Board</vt:lpstr>
      <vt:lpstr>Your “board of directors”</vt:lpstr>
      <vt:lpstr>Perpetual Learning</vt:lpstr>
      <vt:lpstr>The Importance of Power Skills</vt:lpstr>
      <vt:lpstr>You are in the right place</vt:lpstr>
      <vt:lpstr>Copilot hub &amp; community</vt:lpstr>
      <vt:lpstr>Expertise and tools for your journey</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5</cp:revision>
  <dcterms:created xsi:type="dcterms:W3CDTF">2025-04-08T16:47:37Z</dcterms:created>
  <dcterms:modified xsi:type="dcterms:W3CDTF">2025-05-12T17:16:16Z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