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6" r:id="rId5"/>
  </p:sldMasterIdLst>
  <p:notesMasterIdLst>
    <p:notesMasterId r:id="rId25"/>
  </p:notesMasterIdLst>
  <p:sldIdLst>
    <p:sldId id="256" r:id="rId6"/>
    <p:sldId id="267" r:id="rId7"/>
    <p:sldId id="567" r:id="rId8"/>
    <p:sldId id="2147482552" r:id="rId9"/>
    <p:sldId id="262" r:id="rId10"/>
    <p:sldId id="2147482556" r:id="rId11"/>
    <p:sldId id="2147481770" r:id="rId12"/>
    <p:sldId id="380" r:id="rId13"/>
    <p:sldId id="2147482558" r:id="rId14"/>
    <p:sldId id="2147482553" r:id="rId15"/>
    <p:sldId id="2147482560" r:id="rId16"/>
    <p:sldId id="2147482554" r:id="rId17"/>
    <p:sldId id="2147482559" r:id="rId18"/>
    <p:sldId id="259" r:id="rId19"/>
    <p:sldId id="266" r:id="rId20"/>
    <p:sldId id="2147482555" r:id="rId21"/>
    <p:sldId id="2147480288" r:id="rId22"/>
    <p:sldId id="566" r:id="rId23"/>
    <p:sldId id="26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377533-BF1A-B526-F515-3A52C2C42899}" name="Ben Truelove" initials="BT" userId="S::betrue@microsoft.com::bef7a77c-4986-4f9a-b8de-7533b20cbe09" providerId="AD"/>
  <p188:author id="{E6329133-E37B-0D7B-79D2-4B8D62F58F74}" name="Laura Dark" initials="LD" userId="S::lauradark@microsoft.com::6e17cba8-c837-49ae-837a-53da673afbb0" providerId="AD"/>
  <p188:author id="{52D33846-4AEE-714B-102F-FCB7AE2A5E60}" name="Wende Copfer" initials="WC" userId="S::wendecopfer@microsoft.com::a22bd392-d879-4e22-8ce0-82a2bf26aa00" providerId="AD"/>
  <p188:author id="{7DC1B14C-FD7B-BDE5-31CA-42B08BC45C82}" name="Heather Cook" initials="HC" userId="S::henewman@microsoft.com::d1eb30f2-355b-4c6f-9309-2798410e6011" providerId="AD"/>
  <p188:author id="{C595B65F-F337-93A8-131F-7849F43004DA}" name="Aubrey Dwyer (OPUS Solutions LLC)" initials="AL" userId="S::v-ajimerson@microsoft.com::39d87f80-7e76-45d7-b7c4-bfbad3eefc91" providerId="AD"/>
  <p188:author id="{655343E1-A217-8349-1661-1ED20CD5B93E}" name="Shane O'Sullivan (FREEMIND SEATTLE LLC)" initials="" userId="S::v-shaneosu@microsoft.com::af5a4f81-cfbf-4105-bb4b-00b81fb7601a" providerId="AD"/>
  <p188:author id="{60DD76EE-6F68-EA0F-BF3C-603D9275EB96}" name="Bryan Wofford" initials="BW" userId="S::brwoff@microsoft.com::af037bd5-f592-429c-a009-a6626d67a49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B87DE"/>
    <a:srgbClr val="091F2C"/>
    <a:srgbClr val="D962FA"/>
    <a:srgbClr val="F69991"/>
    <a:srgbClr val="E77DC6"/>
    <a:srgbClr val="08609C"/>
    <a:srgbClr val="2DB6FF"/>
    <a:srgbClr val="2CB6FF"/>
    <a:srgbClr val="23AAF7"/>
    <a:srgbClr val="0179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1" autoAdjust="0"/>
    <p:restoredTop sz="87657" autoAdjust="0"/>
  </p:normalViewPr>
  <p:slideViewPr>
    <p:cSldViewPr snapToGrid="0">
      <p:cViewPr varScale="1">
        <p:scale>
          <a:sx n="81" d="100"/>
          <a:sy n="81" d="100"/>
        </p:scale>
        <p:origin x="1554"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C1868-81E2-47AD-A0CA-8BC794D7BB91}" type="datetimeFigureOut">
              <a:rPr lang="en-US" smtClean="0"/>
              <a:t>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39E19-974F-4B90-B9A5-596933717C14}" type="slidenum">
              <a:rPr lang="en-US" smtClean="0"/>
              <a:t>‹#›</a:t>
            </a:fld>
            <a:endParaRPr lang="en-US"/>
          </a:p>
        </p:txBody>
      </p:sp>
    </p:spTree>
    <p:extLst>
      <p:ext uri="{BB962C8B-B14F-4D97-AF65-F5344CB8AC3E}">
        <p14:creationId xmlns:p14="http://schemas.microsoft.com/office/powerpoint/2010/main" val="418656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Jessie Hwang is the content curator and manager for adoption.microsoft.com.</a:t>
            </a:r>
          </a:p>
        </p:txBody>
      </p:sp>
      <p:sp>
        <p:nvSpPr>
          <p:cNvPr id="4" name="Slide Number Placeholder 3"/>
          <p:cNvSpPr>
            <a:spLocks noGrp="1"/>
          </p:cNvSpPr>
          <p:nvPr>
            <p:ph type="sldNum" sz="quarter" idx="5"/>
          </p:nvPr>
        </p:nvSpPr>
        <p:spPr/>
        <p:txBody>
          <a:bodyPr/>
          <a:lstStyle/>
          <a:p>
            <a:fld id="{F7C39E19-974F-4B90-B9A5-596933717C14}" type="slidenum">
              <a:rPr lang="en-US" smtClean="0"/>
              <a:t>4</a:t>
            </a:fld>
            <a:endParaRPr lang="en-US"/>
          </a:p>
        </p:txBody>
      </p:sp>
    </p:spTree>
    <p:extLst>
      <p:ext uri="{BB962C8B-B14F-4D97-AF65-F5344CB8AC3E}">
        <p14:creationId xmlns:p14="http://schemas.microsoft.com/office/powerpoint/2010/main" val="1345151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AA1CE-A57B-C8D2-86C9-81B2276719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962544-0E51-FF79-1D4A-8256A88B03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1949B7-A34D-9B5C-B4F6-B1C840982083}"/>
              </a:ext>
            </a:extLst>
          </p:cNvPr>
          <p:cNvSpPr>
            <a:spLocks noGrp="1"/>
          </p:cNvSpPr>
          <p:nvPr>
            <p:ph type="body" idx="1"/>
          </p:nvPr>
        </p:nvSpPr>
        <p:spPr/>
        <p:txBody>
          <a:bodyPr/>
          <a:lstStyle/>
          <a:p>
            <a:r>
              <a:rPr lang="en-US" dirty="0"/>
              <a:t>To help you with adoption, the Copilot Readiness Hub is an open one stop shop for content, organized by role for your Microsoft 365 Copilot journey.  </a:t>
            </a:r>
          </a:p>
          <a:p>
            <a:endParaRPr lang="en-US" dirty="0"/>
          </a:p>
          <a:p>
            <a:r>
              <a:rPr lang="en-US" dirty="0"/>
              <a:t>You can use its recommendations to prepare and plan for your deployment, create a user experience strategy as I’ve presented today, and an adoption plan. </a:t>
            </a:r>
          </a:p>
          <a:p>
            <a:endParaRPr lang="en-US" dirty="0"/>
          </a:p>
          <a:p>
            <a:r>
              <a:rPr lang="en-US" dirty="0"/>
              <a:t>And as Copilot continues to evolve, keep coming back for new content that is published regularly.  </a:t>
            </a:r>
          </a:p>
          <a:p>
            <a:endParaRPr lang="en-US" dirty="0"/>
          </a:p>
          <a:p>
            <a:r>
              <a:rPr lang="en-US" dirty="0"/>
              <a:t>You can also join the Microsoft 365 Copilot community to get your questions answered and meet others who are leveraging Microsoft 365 Copilot right now.</a:t>
            </a:r>
          </a:p>
        </p:txBody>
      </p:sp>
      <p:sp>
        <p:nvSpPr>
          <p:cNvPr id="4" name="Slide Number Placeholder 3">
            <a:extLst>
              <a:ext uri="{FF2B5EF4-FFF2-40B4-BE49-F238E27FC236}">
                <a16:creationId xmlns:a16="http://schemas.microsoft.com/office/drawing/2014/main" id="{3A3744D0-3309-D334-D473-4E4953C0927D}"/>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BEF674-687C-4523-AB9A-39F3E48DCA2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92722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help you with adoption, the Copilot Readiness Hub is an open one stop shop for content, organized by role for your Copilot for Microsoft 365 journey.  </a:t>
            </a:r>
          </a:p>
          <a:p>
            <a:endParaRPr lang="en-US"/>
          </a:p>
          <a:p>
            <a:r>
              <a:rPr lang="en-US"/>
              <a:t>You can use its recommendations to prepare and plan for your deployment, create a user experience strategy as I’ve presented today, and an adoption plan. </a:t>
            </a:r>
          </a:p>
          <a:p>
            <a:endParaRPr lang="en-US"/>
          </a:p>
          <a:p>
            <a:r>
              <a:rPr lang="en-US"/>
              <a:t>And as Copilot continues to evolve, keep coming back for new content that is published regularly.  </a:t>
            </a:r>
          </a:p>
          <a:p>
            <a:endParaRPr lang="en-US"/>
          </a:p>
          <a:p>
            <a:r>
              <a:rPr lang="en-US"/>
              <a:t>You can also join the Copilot for Microsoft 365 community to get your questions answered and meet others who are leveraging Copilot for Microsoft 365 right now.</a:t>
            </a: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BEF674-687C-4523-AB9A-39F3E48DCA2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86956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50">
                <a:latin typeface="Segoe UI"/>
                <a:cs typeface="Segoe UI"/>
              </a:rPr>
              <a:t>We are making fantastic progress. </a:t>
            </a:r>
            <a:endParaRPr lang="en-US">
              <a:cs typeface="Segoe UI" panose="020B0502040204020203" pitchFamily="34" charset="0"/>
            </a:endParaRPr>
          </a:p>
          <a:p>
            <a:endParaRPr lang="en-US" sz="850">
              <a:latin typeface="Segoe UI"/>
              <a:cs typeface="Segoe UI"/>
            </a:endParaRPr>
          </a:p>
          <a:p>
            <a:r>
              <a:rPr lang="en-US" sz="850">
                <a:latin typeface="Segoe UI"/>
                <a:cs typeface="Segoe UI"/>
              </a:rPr>
              <a:t>When you look at all of these announcements that we’ve made in the past year, it’s not just the pace of innovation, but it’s the pace of adoption that has been remarkable. </a:t>
            </a:r>
            <a:endParaRPr lang="en-US"/>
          </a:p>
          <a:p>
            <a:endParaRPr lang="en-US" sz="850">
              <a:latin typeface="Segoe UI"/>
              <a:cs typeface="Segoe UI"/>
            </a:endParaRPr>
          </a:p>
          <a:p>
            <a:r>
              <a:rPr lang="en-US" sz="850">
                <a:latin typeface="Segoe UI"/>
                <a:cs typeface="Segoe UI"/>
              </a:rPr>
              <a:t>Together, we’ve moved from talking about AI to deploying AI at scale. </a:t>
            </a:r>
            <a:endParaRPr lang="en-US"/>
          </a:p>
          <a:p>
            <a:endParaRPr lang="en-US" sz="850">
              <a:cs typeface="Segoe UI"/>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93139" marR="0" lvl="0" indent="0" algn="l" defTabSz="948711"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5/12/2025 2:37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64001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5241C-B56D-E1FA-E9FF-0F154B0FE0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F1C2A8-E67E-111C-5091-2B5366A13D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27376F-06D0-8045-330D-E68E2CA9E1D6}"/>
              </a:ext>
            </a:extLst>
          </p:cNvPr>
          <p:cNvSpPr>
            <a:spLocks noGrp="1"/>
          </p:cNvSpPr>
          <p:nvPr>
            <p:ph type="body" idx="1"/>
          </p:nvPr>
        </p:nvSpPr>
        <p:spPr/>
        <p:txBody>
          <a:bodyPr/>
          <a:lstStyle/>
          <a:p>
            <a:r>
              <a:rPr lang="en-US"/>
              <a:t>SharePoint is the most flexible solution in the industry.</a:t>
            </a:r>
          </a:p>
          <a:p>
            <a:endParaRPr lang="en-US"/>
          </a:p>
          <a:p>
            <a:r>
              <a:rPr lang="en-US"/>
              <a:t>It has rich collaboration, workflow, and compliance capabilities.</a:t>
            </a:r>
          </a:p>
          <a:p>
            <a:endParaRPr lang="en-US"/>
          </a:p>
          <a:p>
            <a:r>
              <a:rPr lang="en-US"/>
              <a:t>It powers document in OneDrive and Office, to employee experiences with SharePoint sites and Viva. We’re adding new capabilities like Loop and Whiteboard and rich media with photos, stream, designer, etc.</a:t>
            </a:r>
          </a:p>
          <a:p>
            <a:endParaRPr lang="en-US"/>
          </a:p>
          <a:p>
            <a:r>
              <a:rPr lang="en-US"/>
              <a:t>And it powers custom applications – in your tenant or a special version of SharePoint we released for content business apps called SharePoint Embedded.</a:t>
            </a:r>
          </a:p>
        </p:txBody>
      </p:sp>
      <p:sp>
        <p:nvSpPr>
          <p:cNvPr id="4" name="Slide Number Placeholder 3">
            <a:extLst>
              <a:ext uri="{FF2B5EF4-FFF2-40B4-BE49-F238E27FC236}">
                <a16:creationId xmlns:a16="http://schemas.microsoft.com/office/drawing/2014/main" id="{3E67AF89-56AB-5479-9E1A-436438C421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9EBD5-1B5E-4B3F-AA2C-1BBCFF2EF7B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2182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000">
                <a:latin typeface="Segoe UI" panose="020B0502040204020203" pitchFamily="34" charset="0"/>
                <a:cs typeface="Segoe UI" panose="020B0502040204020203" pitchFamily="34" charset="0"/>
              </a:rPr>
              <a:t>And Microsoft runs on trust. We are committed to security, privacy, and compliance across everything we do, and our approach to AI is no different. </a:t>
            </a:r>
          </a:p>
          <a:p>
            <a:pPr fontAlgn="base"/>
            <a:endParaRPr lang="en-US" sz="1000">
              <a:latin typeface="Segoe UI" panose="020B0502040204020203" pitchFamily="34" charset="0"/>
              <a:cs typeface="Segoe UI" panose="020B0502040204020203" pitchFamily="34" charset="0"/>
            </a:endParaRPr>
          </a:p>
          <a:p>
            <a:pPr fontAlgn="base"/>
            <a:r>
              <a:rPr lang="en-US" sz="1000">
                <a:latin typeface="Segoe UI" panose="020B0502040204020203" pitchFamily="34" charset="0"/>
                <a:cs typeface="Segoe UI" panose="020B0502040204020203" pitchFamily="34" charset="0"/>
              </a:rPr>
              <a:t>Trust has been a fundamental promise we have built into the Microsoft Cloud since the very beginning. </a:t>
            </a:r>
          </a:p>
          <a:p>
            <a:pPr fontAlgn="base"/>
            <a:r>
              <a:rPr lang="en-US" sz="1000">
                <a:latin typeface="Segoe UI" panose="020B0502040204020203" pitchFamily="34" charset="0"/>
                <a:cs typeface="Segoe UI" panose="020B0502040204020203" pitchFamily="34" charset="0"/>
              </a:rPr>
              <a:t> </a:t>
            </a:r>
          </a:p>
          <a:p>
            <a:pPr fontAlgn="base"/>
            <a:r>
              <a:rPr lang="en-US" sz="1000">
                <a:latin typeface="Segoe UI" panose="020B0502040204020203" pitchFamily="34" charset="0"/>
                <a:cs typeface="Segoe UI" panose="020B0502040204020203" pitchFamily="34" charset="0"/>
              </a:rPr>
              <a:t>Data is the fuel that powers AI technology – and you need to trust what your technology partners are doing with your data. </a:t>
            </a:r>
          </a:p>
          <a:p>
            <a:pPr fontAlgn="base"/>
            <a:endParaRPr lang="en-US" sz="1000">
              <a:latin typeface="Segoe UI" panose="020B0502040204020203" pitchFamily="34" charset="0"/>
              <a:cs typeface="Segoe UI" panose="020B0502040204020203" pitchFamily="34" charset="0"/>
            </a:endParaRPr>
          </a:p>
          <a:p>
            <a:pPr fontAlgn="base"/>
            <a:r>
              <a:rPr lang="en-US" sz="1000">
                <a:latin typeface="Segoe UI" panose="020B0502040204020203" pitchFamily="34" charset="0"/>
                <a:cs typeface="Segoe UI" panose="020B0502040204020203" pitchFamily="34" charset="0"/>
              </a:rPr>
              <a:t>First, your data is your data. It is not our data. It is your data. That means it is yours to own and control. Your data to choose how you want to leverage and monetize.</a:t>
            </a:r>
          </a:p>
          <a:p>
            <a:pPr fontAlgn="base"/>
            <a:r>
              <a:rPr lang="en-US" sz="1000">
                <a:latin typeface="Segoe UI" panose="020B0502040204020203" pitchFamily="34" charset="0"/>
                <a:cs typeface="Segoe UI" panose="020B0502040204020203" pitchFamily="34" charset="0"/>
              </a:rPr>
              <a:t> </a:t>
            </a:r>
          </a:p>
          <a:p>
            <a:pPr fontAlgn="base"/>
            <a:r>
              <a:rPr lang="en-US" sz="1000">
                <a:latin typeface="Segoe UI" panose="020B0502040204020203" pitchFamily="34" charset="0"/>
                <a:cs typeface="Segoe UI" panose="020B0502040204020203" pitchFamily="34" charset="0"/>
              </a:rPr>
              <a:t>Your data is not used to train or enrich the foundational AI models used by others without your permission, so you don’t have to worry about anyone other than your organization benefiting from AI that is trained on your data. </a:t>
            </a:r>
          </a:p>
          <a:p>
            <a:pPr fontAlgn="base"/>
            <a:r>
              <a:rPr lang="en-US" sz="1000">
                <a:latin typeface="Segoe UI" panose="020B0502040204020203" pitchFamily="34" charset="0"/>
                <a:cs typeface="Segoe UI" panose="020B0502040204020203" pitchFamily="34" charset="0"/>
              </a:rPr>
              <a:t> </a:t>
            </a:r>
          </a:p>
          <a:p>
            <a:pPr fontAlgn="base"/>
            <a:r>
              <a:rPr lang="en-US" sz="1000">
                <a:latin typeface="Segoe UI" panose="020B0502040204020203" pitchFamily="34" charset="0"/>
                <a:cs typeface="Segoe UI" panose="020B0502040204020203" pitchFamily="34" charset="0"/>
              </a:rPr>
              <a:t>And your data and AI models are protected at every step by the most comprehensive enterprise compliance and security controls in the industry. </a:t>
            </a:r>
          </a:p>
          <a:p>
            <a:pPr marR="0">
              <a:lnSpc>
                <a:spcPct val="115000"/>
              </a:lnSpc>
              <a:spcBef>
                <a:spcPts val="0"/>
              </a:spcBef>
              <a:spcAft>
                <a:spcPts val="800"/>
              </a:spcAft>
            </a:pPr>
            <a:r>
              <a:rPr lang="en-US" sz="1000">
                <a:latin typeface="Segoe UI" panose="020B0502040204020203" pitchFamily="34" charset="0"/>
                <a:cs typeface="Segoe UI" panose="020B0502040204020203" pitchFamily="34" charset="0"/>
              </a:rPr>
              <a:t> </a:t>
            </a:r>
          </a:p>
          <a:p>
            <a:r>
              <a:rPr lang="en-US" sz="1000">
                <a:latin typeface="Segoe UI" panose="020B0502040204020203" pitchFamily="34" charset="0"/>
                <a:cs typeface="Segoe UI" panose="020B0502040204020203" pitchFamily="34" charset="0"/>
              </a:rPr>
              <a:t>You’re also protected through our customer copyright commitment.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8450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D86E2-01B3-C4C4-C58E-B5FC9141AF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993F9A-8FDA-030E-1E43-34C5D1A6B94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8DA4C74-5D90-51E2-35D4-C696DC4CA2C4}"/>
              </a:ext>
            </a:extLst>
          </p:cNvPr>
          <p:cNvSpPr>
            <a:spLocks noGrp="1"/>
          </p:cNvSpPr>
          <p:nvPr>
            <p:ph type="body" idx="1"/>
          </p:nvPr>
        </p:nvSpPr>
        <p:spPr/>
        <p:txBody>
          <a:bodyPr/>
          <a:lstStyle/>
          <a:p>
            <a:r>
              <a:rPr lang="en-US" sz="1800"/>
              <a:t>At Ignite, we introduced our vision and strategy for Copilot + Agents. </a:t>
            </a:r>
          </a:p>
          <a:p>
            <a:r>
              <a:rPr lang="en-US" sz="1800"/>
              <a:t>It all starts with people and human ingenuity. </a:t>
            </a:r>
          </a:p>
          <a:p>
            <a:r>
              <a:rPr lang="en-US" sz="1800" b="1"/>
              <a:t>We envision every employee having a Copilot – their trusted AI assistant. Copilot understands you and your work context, and it provides a consistent user experience to interact with AI. </a:t>
            </a:r>
          </a:p>
          <a:p>
            <a:r>
              <a:rPr lang="en-US" sz="1800" b="1"/>
              <a:t>Agents augment Copilot by adding skills and knowledge to automate tasks and business processes.</a:t>
            </a:r>
          </a:p>
          <a:p>
            <a:endParaRPr lang="en-US" sz="1800" b="1"/>
          </a:p>
          <a:p>
            <a:pPr marL="0" marR="0" lvl="0" indent="0" algn="l" defTabSz="914367" rtl="0" eaLnBrk="1" fontAlgn="auto" latinLnBrk="0" hangingPunct="1">
              <a:lnSpc>
                <a:spcPct val="90000"/>
              </a:lnSpc>
              <a:spcBef>
                <a:spcPts val="0"/>
              </a:spcBef>
              <a:spcAft>
                <a:spcPts val="333"/>
              </a:spcAft>
              <a:buClrTx/>
              <a:buSzTx/>
              <a:buFontTx/>
              <a:buNone/>
              <a:tabLst/>
              <a:defRPr/>
            </a:pPr>
            <a:r>
              <a:rPr lang="en-US" sz="1800" b="1"/>
              <a:t>Our ambition is to empower every employee with a Copilot and to transform every process with agents.</a:t>
            </a:r>
          </a:p>
          <a:p>
            <a:endParaRPr lang="en-US" sz="1800"/>
          </a:p>
          <a:p>
            <a:r>
              <a:rPr lang="en-US" sz="1800"/>
              <a:t>Importantly, we provide governance and controls for data protection, agent management, and the reporting needed to measure business outcomes.  </a:t>
            </a:r>
            <a:r>
              <a:rPr lang="en-US" sz="1600">
                <a:effectLst/>
                <a:latin typeface="Aptos" panose="020B0004020202020204" pitchFamily="34" charset="0"/>
                <a:ea typeface="Aptos" panose="020B0004020202020204" pitchFamily="34" charset="0"/>
                <a:cs typeface="Times New Roman" panose="02020603050405020304" pitchFamily="18" charset="0"/>
              </a:rPr>
              <a:t>This is what we announced at Ignite as the “Copilot Control System”. </a:t>
            </a:r>
            <a:endParaRPr lang="en-US" sz="1600">
              <a:cs typeface="Segoe Sans Display"/>
            </a:endParaRPr>
          </a:p>
          <a:p>
            <a:endParaRPr lang="en-US" sz="1800">
              <a:cs typeface="Segoe Sans Display"/>
            </a:endParaRPr>
          </a:p>
        </p:txBody>
      </p:sp>
      <p:sp>
        <p:nvSpPr>
          <p:cNvPr id="4" name="Slide Number Placeholder 3">
            <a:extLst>
              <a:ext uri="{FF2B5EF4-FFF2-40B4-BE49-F238E27FC236}">
                <a16:creationId xmlns:a16="http://schemas.microsoft.com/office/drawing/2014/main" id="{208A2BCB-3640-4896-6C23-30EC5F889E85}"/>
              </a:ext>
            </a:extLst>
          </p:cNvPr>
          <p:cNvSpPr>
            <a:spLocks noGrp="1"/>
          </p:cNvSpPr>
          <p:nvPr>
            <p:ph type="sldNum" sz="quarter" idx="5"/>
          </p:nvPr>
        </p:nvSpPr>
        <p:spPr/>
        <p:txBody>
          <a:bodyPr/>
          <a:lstStyle/>
          <a:p>
            <a:pPr marL="0" marR="0" lvl="0" indent="0" algn="r" defTabSz="178647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786473"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664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Microsoft 365 Copilot hub was redesigned for the Copilot Wave 2: Spring announcements moment on April 23, 2025. As part of this redesign, the Scenario Library was also updated to match the look and feel.</a:t>
            </a:r>
          </a:p>
        </p:txBody>
      </p:sp>
      <p:sp>
        <p:nvSpPr>
          <p:cNvPr id="4" name="Slide Number Placeholder 3"/>
          <p:cNvSpPr>
            <a:spLocks noGrp="1"/>
          </p:cNvSpPr>
          <p:nvPr>
            <p:ph type="sldNum" sz="quarter" idx="5"/>
          </p:nvPr>
        </p:nvSpPr>
        <p:spPr/>
        <p:txBody>
          <a:bodyPr/>
          <a:lstStyle/>
          <a:p>
            <a:fld id="{F7C39E19-974F-4B90-B9A5-596933717C14}" type="slidenum">
              <a:rPr lang="en-US" smtClean="0"/>
              <a:t>9</a:t>
            </a:fld>
            <a:endParaRPr lang="en-US"/>
          </a:p>
        </p:txBody>
      </p:sp>
    </p:spTree>
    <p:extLst>
      <p:ext uri="{BB962C8B-B14F-4D97-AF65-F5344CB8AC3E}">
        <p14:creationId xmlns:p14="http://schemas.microsoft.com/office/powerpoint/2010/main" val="3933861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next slide for more details on the user engagement tools and templates.</a:t>
            </a:r>
          </a:p>
        </p:txBody>
      </p:sp>
      <p:sp>
        <p:nvSpPr>
          <p:cNvPr id="4" name="Slide Number Placeholder 3"/>
          <p:cNvSpPr>
            <a:spLocks noGrp="1"/>
          </p:cNvSpPr>
          <p:nvPr>
            <p:ph type="sldNum" sz="quarter" idx="5"/>
          </p:nvPr>
        </p:nvSpPr>
        <p:spPr/>
        <p:txBody>
          <a:bodyPr/>
          <a:lstStyle/>
          <a:p>
            <a:fld id="{F7C39E19-974F-4B90-B9A5-596933717C14}" type="slidenum">
              <a:rPr lang="en-US" smtClean="0"/>
              <a:t>10</a:t>
            </a:fld>
            <a:endParaRPr lang="en-US"/>
          </a:p>
        </p:txBody>
      </p:sp>
    </p:spTree>
    <p:extLst>
      <p:ext uri="{BB962C8B-B14F-4D97-AF65-F5344CB8AC3E}">
        <p14:creationId xmlns:p14="http://schemas.microsoft.com/office/powerpoint/2010/main" val="1987587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06835-FF50-6CAB-2824-6228FEFE3F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61AE24-03A2-0F4D-1EE8-3227DDCFA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85CD55-C623-8B56-5E14-7FD8670304B3}"/>
              </a:ext>
            </a:extLst>
          </p:cNvPr>
          <p:cNvSpPr>
            <a:spLocks noGrp="1"/>
          </p:cNvSpPr>
          <p:nvPr>
            <p:ph type="body" idx="1"/>
          </p:nvPr>
        </p:nvSpPr>
        <p:spPr/>
        <p:txBody>
          <a:bodyPr/>
          <a:lstStyle/>
          <a:p>
            <a:r>
              <a:rPr lang="en-US" sz="1000">
                <a:latin typeface="Segoe UI" panose="020B0502040204020203" pitchFamily="34" charset="0"/>
                <a:cs typeface="Segoe UI" panose="020B0502040204020203" pitchFamily="34" charset="0"/>
              </a:rPr>
              <a:t>Thank you. </a:t>
            </a:r>
          </a:p>
          <a:p>
            <a:endParaRPr lang="en-US" sz="1000">
              <a:latin typeface="Segoe UI" panose="020B0502040204020203" pitchFamily="34" charset="0"/>
              <a:cs typeface="Segoe UI" panose="020B0502040204020203" pitchFamily="34" charset="0"/>
            </a:endParaRPr>
          </a:p>
          <a:p>
            <a:r>
              <a:rPr lang="en-US" sz="1000">
                <a:latin typeface="Segoe UI" panose="020B0502040204020203" pitchFamily="34" charset="0"/>
                <a:cs typeface="Segoe UI" panose="020B0502040204020203" pitchFamily="34" charset="0"/>
              </a:rPr>
              <a:t>&lt;Speaker Guidance: Spend the last few minutes discussing or answering any questions they may have. If they have additional topics on their EBC agenda, make sure you connect with their account team to inform them which AI priorities and business outcomes resonated the most during this session. If you are in a 1:1 direct customer engagement, make sure you note what their priorities and questions were and work with the broader account teams and units to facilitate the proper hand-offs or next steps (i.e. get them into a session at the Innovation Hub/MTCs).&gt;</a:t>
            </a:r>
          </a:p>
        </p:txBody>
      </p:sp>
      <p:sp>
        <p:nvSpPr>
          <p:cNvPr id="4" name="Slide Number Placeholder 3">
            <a:extLst>
              <a:ext uri="{FF2B5EF4-FFF2-40B4-BE49-F238E27FC236}">
                <a16:creationId xmlns:a16="http://schemas.microsoft.com/office/drawing/2014/main" id="{48389812-7E80-9190-2163-1FC11AEC17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9225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leave this slide in for conference attendees.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7361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26.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2.xml"/><Relationship Id="rId5" Type="http://schemas.openxmlformats.org/officeDocument/2006/relationships/image" Target="../media/image30.jpeg"/><Relationship Id="rId4" Type="http://schemas.openxmlformats.org/officeDocument/2006/relationships/image" Target="../media/image29.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31.jpeg"/><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2.xml"/><Relationship Id="rId4" Type="http://schemas.openxmlformats.org/officeDocument/2006/relationships/image" Target="../media/image46.sv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2.xml"/><Relationship Id="rId4" Type="http://schemas.openxmlformats.org/officeDocument/2006/relationships/image" Target="../media/image51.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dirty="0"/>
              <a:t>Event name or </a:t>
            </a:r>
            <a:br>
              <a:rPr lang="en-US" dirty="0"/>
            </a:br>
            <a:r>
              <a:rPr lang="en-US" dirty="0"/>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dirty="0"/>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dirty="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grpSp>
        <p:nvGrpSpPr>
          <p:cNvPr id="5" name="Group 4">
            <a:extLst>
              <a:ext uri="{FF2B5EF4-FFF2-40B4-BE49-F238E27FC236}">
                <a16:creationId xmlns:a16="http://schemas.microsoft.com/office/drawing/2014/main" id="{12A5064F-17A8-03BF-8543-492C03DD908A}"/>
              </a:ext>
            </a:extLst>
          </p:cNvPr>
          <p:cNvGrpSpPr/>
          <p:nvPr userDrawn="1"/>
        </p:nvGrpSpPr>
        <p:grpSpPr>
          <a:xfrm>
            <a:off x="745718" y="722820"/>
            <a:ext cx="3452795" cy="610828"/>
            <a:chOff x="3410610" y="4736940"/>
            <a:chExt cx="4842785" cy="856729"/>
          </a:xfrm>
        </p:grpSpPr>
        <p:sp>
          <p:nvSpPr>
            <p:cNvPr id="7" name="Freeform 6">
              <a:extLst>
                <a:ext uri="{FF2B5EF4-FFF2-40B4-BE49-F238E27FC236}">
                  <a16:creationId xmlns:a16="http://schemas.microsoft.com/office/drawing/2014/main" id="{4FF490EB-9A25-E392-1D80-59CDC0DC5F85}"/>
                </a:ext>
              </a:extLst>
            </p:cNvPr>
            <p:cNvSpPr/>
            <p:nvPr/>
          </p:nvSpPr>
          <p:spPr>
            <a:xfrm>
              <a:off x="4422116" y="4768455"/>
              <a:ext cx="464590" cy="423716"/>
            </a:xfrm>
            <a:custGeom>
              <a:avLst/>
              <a:gdLst>
                <a:gd name="connsiteX0" fmla="*/ 393913 w 464590"/>
                <a:gd name="connsiteY0" fmla="*/ 423716 h 423716"/>
                <a:gd name="connsiteX1" fmla="*/ 393913 w 464590"/>
                <a:gd name="connsiteY1" fmla="*/ 153950 h 423716"/>
                <a:gd name="connsiteX2" fmla="*/ 394392 w 464590"/>
                <a:gd name="connsiteY2" fmla="*/ 124956 h 423716"/>
                <a:gd name="connsiteX3" fmla="*/ 395349 w 464590"/>
                <a:gd name="connsiteY3" fmla="*/ 98641 h 423716"/>
                <a:gd name="connsiteX4" fmla="*/ 396625 w 464590"/>
                <a:gd name="connsiteY4" fmla="*/ 77211 h 423716"/>
                <a:gd name="connsiteX5" fmla="*/ 397742 w 464590"/>
                <a:gd name="connsiteY5" fmla="*/ 62872 h 423716"/>
                <a:gd name="connsiteX6" fmla="*/ 396466 w 464590"/>
                <a:gd name="connsiteY6" fmla="*/ 62872 h 423716"/>
                <a:gd name="connsiteX7" fmla="*/ 394232 w 464590"/>
                <a:gd name="connsiteY7" fmla="*/ 73902 h 423716"/>
                <a:gd name="connsiteX8" fmla="*/ 391201 w 464590"/>
                <a:gd name="connsiteY8" fmla="*/ 86823 h 423716"/>
                <a:gd name="connsiteX9" fmla="*/ 387691 w 464590"/>
                <a:gd name="connsiteY9" fmla="*/ 99587 h 423716"/>
                <a:gd name="connsiteX10" fmla="*/ 384021 w 464590"/>
                <a:gd name="connsiteY10" fmla="*/ 110144 h 423716"/>
                <a:gd name="connsiteX11" fmla="*/ 254153 w 464590"/>
                <a:gd name="connsiteY11" fmla="*/ 423559 h 423716"/>
                <a:gd name="connsiteX12" fmla="*/ 207726 w 464590"/>
                <a:gd name="connsiteY12" fmla="*/ 423559 h 423716"/>
                <a:gd name="connsiteX13" fmla="*/ 77060 w 464590"/>
                <a:gd name="connsiteY13" fmla="*/ 112980 h 423716"/>
                <a:gd name="connsiteX14" fmla="*/ 74028 w 464590"/>
                <a:gd name="connsiteY14" fmla="*/ 102738 h 423716"/>
                <a:gd name="connsiteX15" fmla="*/ 70518 w 464590"/>
                <a:gd name="connsiteY15" fmla="*/ 88714 h 423716"/>
                <a:gd name="connsiteX16" fmla="*/ 67168 w 464590"/>
                <a:gd name="connsiteY16" fmla="*/ 74217 h 423716"/>
                <a:gd name="connsiteX17" fmla="*/ 64615 w 464590"/>
                <a:gd name="connsiteY17" fmla="*/ 62714 h 423716"/>
                <a:gd name="connsiteX18" fmla="*/ 62860 w 464590"/>
                <a:gd name="connsiteY18" fmla="*/ 62714 h 423716"/>
                <a:gd name="connsiteX19" fmla="*/ 63977 w 464590"/>
                <a:gd name="connsiteY19" fmla="*/ 79575 h 423716"/>
                <a:gd name="connsiteX20" fmla="*/ 64934 w 464590"/>
                <a:gd name="connsiteY20" fmla="*/ 104629 h 423716"/>
                <a:gd name="connsiteX21" fmla="*/ 65732 w 464590"/>
                <a:gd name="connsiteY21" fmla="*/ 133780 h 423716"/>
                <a:gd name="connsiteX22" fmla="*/ 66051 w 464590"/>
                <a:gd name="connsiteY22" fmla="*/ 162616 h 423716"/>
                <a:gd name="connsiteX23" fmla="*/ 66051 w 464590"/>
                <a:gd name="connsiteY23" fmla="*/ 423559 h 423716"/>
                <a:gd name="connsiteX24" fmla="*/ 0 w 464590"/>
                <a:gd name="connsiteY24" fmla="*/ 423559 h 423716"/>
                <a:gd name="connsiteX25" fmla="*/ 0 w 464590"/>
                <a:gd name="connsiteY25" fmla="*/ 0 h 423716"/>
                <a:gd name="connsiteX26" fmla="*/ 101789 w 464590"/>
                <a:gd name="connsiteY26" fmla="*/ 0 h 423716"/>
                <a:gd name="connsiteX27" fmla="*/ 210917 w 464590"/>
                <a:gd name="connsiteY27" fmla="*/ 267718 h 423716"/>
                <a:gd name="connsiteX28" fmla="*/ 216182 w 464590"/>
                <a:gd name="connsiteY28" fmla="*/ 281742 h 423716"/>
                <a:gd name="connsiteX29" fmla="*/ 222085 w 464590"/>
                <a:gd name="connsiteY29" fmla="*/ 298130 h 423716"/>
                <a:gd name="connsiteX30" fmla="*/ 227350 w 464590"/>
                <a:gd name="connsiteY30" fmla="*/ 313887 h 423716"/>
                <a:gd name="connsiteX31" fmla="*/ 230540 w 464590"/>
                <a:gd name="connsiteY31" fmla="*/ 326178 h 423716"/>
                <a:gd name="connsiteX32" fmla="*/ 232295 w 464590"/>
                <a:gd name="connsiteY32" fmla="*/ 326178 h 423716"/>
                <a:gd name="connsiteX33" fmla="*/ 237082 w 464590"/>
                <a:gd name="connsiteY33" fmla="*/ 313414 h 423716"/>
                <a:gd name="connsiteX34" fmla="*/ 243144 w 464590"/>
                <a:gd name="connsiteY34" fmla="*/ 297500 h 423716"/>
                <a:gd name="connsiteX35" fmla="*/ 249367 w 464590"/>
                <a:gd name="connsiteY35" fmla="*/ 281112 h 423716"/>
                <a:gd name="connsiteX36" fmla="*/ 254951 w 464590"/>
                <a:gd name="connsiteY36" fmla="*/ 267088 h 423716"/>
                <a:gd name="connsiteX37" fmla="*/ 367110 w 464590"/>
                <a:gd name="connsiteY37" fmla="*/ 0 h 423716"/>
                <a:gd name="connsiteX38" fmla="*/ 464591 w 464590"/>
                <a:gd name="connsiteY38" fmla="*/ 0 h 423716"/>
                <a:gd name="connsiteX39" fmla="*/ 464591 w 464590"/>
                <a:gd name="connsiteY39" fmla="*/ 423716 h 423716"/>
                <a:gd name="connsiteX40" fmla="*/ 393913 w 464590"/>
                <a:gd name="connsiteY40" fmla="*/ 423716 h 42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64590" h="423716">
                  <a:moveTo>
                    <a:pt x="393913" y="423716"/>
                  </a:moveTo>
                  <a:lnTo>
                    <a:pt x="393913" y="153950"/>
                  </a:lnTo>
                  <a:cubicBezTo>
                    <a:pt x="393913" y="144180"/>
                    <a:pt x="393913" y="134411"/>
                    <a:pt x="394392" y="124956"/>
                  </a:cubicBezTo>
                  <a:cubicBezTo>
                    <a:pt x="394870" y="115502"/>
                    <a:pt x="395030" y="106678"/>
                    <a:pt x="395349" y="98641"/>
                  </a:cubicBezTo>
                  <a:cubicBezTo>
                    <a:pt x="395668" y="90605"/>
                    <a:pt x="395987" y="83357"/>
                    <a:pt x="396625" y="77211"/>
                  </a:cubicBezTo>
                  <a:cubicBezTo>
                    <a:pt x="397263" y="71066"/>
                    <a:pt x="397423" y="66181"/>
                    <a:pt x="397742" y="62872"/>
                  </a:cubicBezTo>
                  <a:lnTo>
                    <a:pt x="396466" y="62872"/>
                  </a:lnTo>
                  <a:cubicBezTo>
                    <a:pt x="395828" y="66023"/>
                    <a:pt x="395189" y="69648"/>
                    <a:pt x="394232" y="73902"/>
                  </a:cubicBezTo>
                  <a:cubicBezTo>
                    <a:pt x="393275" y="78157"/>
                    <a:pt x="392318" y="82411"/>
                    <a:pt x="391201" y="86823"/>
                  </a:cubicBezTo>
                  <a:cubicBezTo>
                    <a:pt x="390084" y="91235"/>
                    <a:pt x="388967" y="95490"/>
                    <a:pt x="387691" y="99587"/>
                  </a:cubicBezTo>
                  <a:cubicBezTo>
                    <a:pt x="386414" y="103684"/>
                    <a:pt x="385298" y="107150"/>
                    <a:pt x="384021" y="110144"/>
                  </a:cubicBezTo>
                  <a:lnTo>
                    <a:pt x="254153" y="423559"/>
                  </a:lnTo>
                  <a:lnTo>
                    <a:pt x="207726" y="423559"/>
                  </a:lnTo>
                  <a:lnTo>
                    <a:pt x="77060" y="112980"/>
                  </a:lnTo>
                  <a:cubicBezTo>
                    <a:pt x="76262" y="110617"/>
                    <a:pt x="75305" y="107150"/>
                    <a:pt x="74028" y="102738"/>
                  </a:cubicBezTo>
                  <a:cubicBezTo>
                    <a:pt x="72752" y="98326"/>
                    <a:pt x="71635" y="93599"/>
                    <a:pt x="70518" y="88714"/>
                  </a:cubicBezTo>
                  <a:cubicBezTo>
                    <a:pt x="69401" y="83829"/>
                    <a:pt x="68285" y="78945"/>
                    <a:pt x="67168" y="74217"/>
                  </a:cubicBezTo>
                  <a:cubicBezTo>
                    <a:pt x="66051" y="69490"/>
                    <a:pt x="65253" y="65708"/>
                    <a:pt x="64615" y="62714"/>
                  </a:cubicBezTo>
                  <a:lnTo>
                    <a:pt x="62860" y="62714"/>
                  </a:lnTo>
                  <a:cubicBezTo>
                    <a:pt x="63179" y="66496"/>
                    <a:pt x="63658" y="72011"/>
                    <a:pt x="63977" y="79575"/>
                  </a:cubicBezTo>
                  <a:cubicBezTo>
                    <a:pt x="64296" y="87138"/>
                    <a:pt x="64615" y="95490"/>
                    <a:pt x="64934" y="104629"/>
                  </a:cubicBezTo>
                  <a:cubicBezTo>
                    <a:pt x="65253" y="113926"/>
                    <a:pt x="65413" y="123538"/>
                    <a:pt x="65732" y="133780"/>
                  </a:cubicBezTo>
                  <a:cubicBezTo>
                    <a:pt x="65892" y="143865"/>
                    <a:pt x="66051" y="153477"/>
                    <a:pt x="66051" y="162616"/>
                  </a:cubicBezTo>
                  <a:lnTo>
                    <a:pt x="66051" y="423559"/>
                  </a:lnTo>
                  <a:lnTo>
                    <a:pt x="0" y="423559"/>
                  </a:lnTo>
                  <a:lnTo>
                    <a:pt x="0" y="0"/>
                  </a:lnTo>
                  <a:lnTo>
                    <a:pt x="101789" y="0"/>
                  </a:lnTo>
                  <a:lnTo>
                    <a:pt x="210917" y="267718"/>
                  </a:lnTo>
                  <a:cubicBezTo>
                    <a:pt x="212512" y="271657"/>
                    <a:pt x="214267" y="276385"/>
                    <a:pt x="216182" y="281742"/>
                  </a:cubicBezTo>
                  <a:cubicBezTo>
                    <a:pt x="218096" y="287100"/>
                    <a:pt x="220011" y="292615"/>
                    <a:pt x="222085" y="298130"/>
                  </a:cubicBezTo>
                  <a:cubicBezTo>
                    <a:pt x="224159" y="303645"/>
                    <a:pt x="225754" y="308845"/>
                    <a:pt x="227350" y="313887"/>
                  </a:cubicBezTo>
                  <a:cubicBezTo>
                    <a:pt x="228945" y="318930"/>
                    <a:pt x="229902" y="323026"/>
                    <a:pt x="230540" y="326178"/>
                  </a:cubicBezTo>
                  <a:lnTo>
                    <a:pt x="232295" y="326178"/>
                  </a:lnTo>
                  <a:cubicBezTo>
                    <a:pt x="233412" y="322869"/>
                    <a:pt x="235008" y="318614"/>
                    <a:pt x="237082" y="313414"/>
                  </a:cubicBezTo>
                  <a:cubicBezTo>
                    <a:pt x="239156" y="308372"/>
                    <a:pt x="241070" y="303015"/>
                    <a:pt x="243144" y="297500"/>
                  </a:cubicBezTo>
                  <a:cubicBezTo>
                    <a:pt x="245218" y="291984"/>
                    <a:pt x="247292" y="286469"/>
                    <a:pt x="249367" y="281112"/>
                  </a:cubicBezTo>
                  <a:cubicBezTo>
                    <a:pt x="251441" y="275754"/>
                    <a:pt x="253355" y="271027"/>
                    <a:pt x="254951" y="267088"/>
                  </a:cubicBezTo>
                  <a:lnTo>
                    <a:pt x="367110" y="0"/>
                  </a:lnTo>
                  <a:lnTo>
                    <a:pt x="464591" y="0"/>
                  </a:lnTo>
                  <a:lnTo>
                    <a:pt x="464591" y="423716"/>
                  </a:lnTo>
                  <a:lnTo>
                    <a:pt x="393913" y="42371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8" name="Freeform 7">
              <a:extLst>
                <a:ext uri="{FF2B5EF4-FFF2-40B4-BE49-F238E27FC236}">
                  <a16:creationId xmlns:a16="http://schemas.microsoft.com/office/drawing/2014/main" id="{A7543BB7-C6F2-4AFE-9FA9-BC00DEB1506E}"/>
                </a:ext>
              </a:extLst>
            </p:cNvPr>
            <p:cNvSpPr/>
            <p:nvPr/>
          </p:nvSpPr>
          <p:spPr>
            <a:xfrm>
              <a:off x="4987060" y="4742455"/>
              <a:ext cx="84558" cy="449715"/>
            </a:xfrm>
            <a:custGeom>
              <a:avLst/>
              <a:gdLst>
                <a:gd name="connsiteX0" fmla="*/ 84558 w 84558"/>
                <a:gd name="connsiteY0" fmla="*/ 40181 h 449715"/>
                <a:gd name="connsiteX1" fmla="*/ 81367 w 84558"/>
                <a:gd name="connsiteY1" fmla="*/ 55466 h 449715"/>
                <a:gd name="connsiteX2" fmla="*/ 72592 w 84558"/>
                <a:gd name="connsiteY2" fmla="*/ 68072 h 449715"/>
                <a:gd name="connsiteX3" fmla="*/ 59191 w 84558"/>
                <a:gd name="connsiteY3" fmla="*/ 76423 h 449715"/>
                <a:gd name="connsiteX4" fmla="*/ 42119 w 84558"/>
                <a:gd name="connsiteY4" fmla="*/ 79575 h 449715"/>
                <a:gd name="connsiteX5" fmla="*/ 25367 w 84558"/>
                <a:gd name="connsiteY5" fmla="*/ 76423 h 449715"/>
                <a:gd name="connsiteX6" fmla="*/ 11966 w 84558"/>
                <a:gd name="connsiteY6" fmla="*/ 68072 h 449715"/>
                <a:gd name="connsiteX7" fmla="*/ 3191 w 84558"/>
                <a:gd name="connsiteY7" fmla="*/ 55466 h 449715"/>
                <a:gd name="connsiteX8" fmla="*/ 0 w 84558"/>
                <a:gd name="connsiteY8" fmla="*/ 40181 h 449715"/>
                <a:gd name="connsiteX9" fmla="*/ 3350 w 84558"/>
                <a:gd name="connsiteY9" fmla="*/ 24266 h 449715"/>
                <a:gd name="connsiteX10" fmla="*/ 12285 w 84558"/>
                <a:gd name="connsiteY10" fmla="*/ 11503 h 449715"/>
                <a:gd name="connsiteX11" fmla="*/ 25527 w 84558"/>
                <a:gd name="connsiteY11" fmla="*/ 3151 h 449715"/>
                <a:gd name="connsiteX12" fmla="*/ 42119 w 84558"/>
                <a:gd name="connsiteY12" fmla="*/ 0 h 449715"/>
                <a:gd name="connsiteX13" fmla="*/ 58872 w 84558"/>
                <a:gd name="connsiteY13" fmla="*/ 3151 h 449715"/>
                <a:gd name="connsiteX14" fmla="*/ 72273 w 84558"/>
                <a:gd name="connsiteY14" fmla="*/ 11660 h 449715"/>
                <a:gd name="connsiteX15" fmla="*/ 81208 w 84558"/>
                <a:gd name="connsiteY15" fmla="*/ 24424 h 449715"/>
                <a:gd name="connsiteX16" fmla="*/ 84558 w 84558"/>
                <a:gd name="connsiteY16" fmla="*/ 40181 h 449715"/>
                <a:gd name="connsiteX17" fmla="*/ 6860 w 84558"/>
                <a:gd name="connsiteY17" fmla="*/ 449716 h 449715"/>
                <a:gd name="connsiteX18" fmla="*/ 6860 w 84558"/>
                <a:gd name="connsiteY18" fmla="*/ 147016 h 449715"/>
                <a:gd name="connsiteX19" fmla="*/ 75943 w 84558"/>
                <a:gd name="connsiteY19" fmla="*/ 147016 h 449715"/>
                <a:gd name="connsiteX20" fmla="*/ 75943 w 84558"/>
                <a:gd name="connsiteY20" fmla="*/ 449558 h 449715"/>
                <a:gd name="connsiteX21" fmla="*/ 6860 w 84558"/>
                <a:gd name="connsiteY21" fmla="*/ 449558 h 44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558" h="449715">
                  <a:moveTo>
                    <a:pt x="84558" y="40181"/>
                  </a:moveTo>
                  <a:cubicBezTo>
                    <a:pt x="84558" y="45539"/>
                    <a:pt x="83441" y="50581"/>
                    <a:pt x="81367" y="55466"/>
                  </a:cubicBezTo>
                  <a:cubicBezTo>
                    <a:pt x="79293" y="60351"/>
                    <a:pt x="76262" y="64448"/>
                    <a:pt x="72592" y="68072"/>
                  </a:cubicBezTo>
                  <a:cubicBezTo>
                    <a:pt x="68763" y="71696"/>
                    <a:pt x="64296" y="74375"/>
                    <a:pt x="59191" y="76423"/>
                  </a:cubicBezTo>
                  <a:cubicBezTo>
                    <a:pt x="53926" y="78472"/>
                    <a:pt x="48342" y="79575"/>
                    <a:pt x="42119" y="79575"/>
                  </a:cubicBezTo>
                  <a:cubicBezTo>
                    <a:pt x="35897" y="79575"/>
                    <a:pt x="30473" y="78472"/>
                    <a:pt x="25367" y="76423"/>
                  </a:cubicBezTo>
                  <a:cubicBezTo>
                    <a:pt x="20103" y="74375"/>
                    <a:pt x="15635" y="71539"/>
                    <a:pt x="11966" y="68072"/>
                  </a:cubicBezTo>
                  <a:cubicBezTo>
                    <a:pt x="8137" y="64448"/>
                    <a:pt x="5265" y="60351"/>
                    <a:pt x="3191" y="55466"/>
                  </a:cubicBezTo>
                  <a:cubicBezTo>
                    <a:pt x="1117" y="50581"/>
                    <a:pt x="0" y="45539"/>
                    <a:pt x="0" y="40181"/>
                  </a:cubicBezTo>
                  <a:cubicBezTo>
                    <a:pt x="0" y="34509"/>
                    <a:pt x="1117" y="29151"/>
                    <a:pt x="3350" y="24266"/>
                  </a:cubicBezTo>
                  <a:cubicBezTo>
                    <a:pt x="5584" y="19382"/>
                    <a:pt x="8456" y="15127"/>
                    <a:pt x="12285" y="11503"/>
                  </a:cubicBezTo>
                  <a:cubicBezTo>
                    <a:pt x="16114" y="7879"/>
                    <a:pt x="20581" y="5200"/>
                    <a:pt x="25527" y="3151"/>
                  </a:cubicBezTo>
                  <a:cubicBezTo>
                    <a:pt x="30473" y="1103"/>
                    <a:pt x="36216" y="0"/>
                    <a:pt x="42119" y="0"/>
                  </a:cubicBezTo>
                  <a:cubicBezTo>
                    <a:pt x="48023" y="0"/>
                    <a:pt x="53607" y="1103"/>
                    <a:pt x="58872" y="3151"/>
                  </a:cubicBezTo>
                  <a:cubicBezTo>
                    <a:pt x="63977" y="5200"/>
                    <a:pt x="68604" y="8036"/>
                    <a:pt x="72273" y="11660"/>
                  </a:cubicBezTo>
                  <a:cubicBezTo>
                    <a:pt x="76102" y="15285"/>
                    <a:pt x="78974" y="19539"/>
                    <a:pt x="81208" y="24424"/>
                  </a:cubicBezTo>
                  <a:cubicBezTo>
                    <a:pt x="83441" y="29309"/>
                    <a:pt x="84558" y="34509"/>
                    <a:pt x="84558" y="40181"/>
                  </a:cubicBezTo>
                  <a:close/>
                  <a:moveTo>
                    <a:pt x="6860" y="449716"/>
                  </a:moveTo>
                  <a:lnTo>
                    <a:pt x="6860" y="147016"/>
                  </a:lnTo>
                  <a:lnTo>
                    <a:pt x="75943" y="147016"/>
                  </a:lnTo>
                  <a:lnTo>
                    <a:pt x="75943" y="449558"/>
                  </a:lnTo>
                  <a:lnTo>
                    <a:pt x="6860" y="44955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3" name="Freeform 12">
              <a:extLst>
                <a:ext uri="{FF2B5EF4-FFF2-40B4-BE49-F238E27FC236}">
                  <a16:creationId xmlns:a16="http://schemas.microsoft.com/office/drawing/2014/main" id="{F71B528E-BCC9-7AA9-9973-99E1D505B755}"/>
                </a:ext>
              </a:extLst>
            </p:cNvPr>
            <p:cNvSpPr/>
            <p:nvPr/>
          </p:nvSpPr>
          <p:spPr>
            <a:xfrm>
              <a:off x="5140381" y="4882065"/>
              <a:ext cx="238836" cy="317511"/>
            </a:xfrm>
            <a:custGeom>
              <a:avLst/>
              <a:gdLst>
                <a:gd name="connsiteX0" fmla="*/ 201823 w 238836"/>
                <a:gd name="connsiteY0" fmla="*/ 311996 h 317511"/>
                <a:gd name="connsiteX1" fmla="*/ 151885 w 238836"/>
                <a:gd name="connsiteY1" fmla="*/ 317511 h 317511"/>
                <a:gd name="connsiteX2" fmla="*/ 89025 w 238836"/>
                <a:gd name="connsiteY2" fmla="*/ 306166 h 317511"/>
                <a:gd name="connsiteX3" fmla="*/ 41162 w 238836"/>
                <a:gd name="connsiteY3" fmla="*/ 274494 h 317511"/>
                <a:gd name="connsiteX4" fmla="*/ 10689 w 238836"/>
                <a:gd name="connsiteY4" fmla="*/ 226591 h 317511"/>
                <a:gd name="connsiteX5" fmla="*/ 0 w 238836"/>
                <a:gd name="connsiteY5" fmla="*/ 166713 h 317511"/>
                <a:gd name="connsiteX6" fmla="*/ 11487 w 238836"/>
                <a:gd name="connsiteY6" fmla="*/ 98169 h 317511"/>
                <a:gd name="connsiteX7" fmla="*/ 44513 w 238836"/>
                <a:gd name="connsiteY7" fmla="*/ 45696 h 317511"/>
                <a:gd name="connsiteX8" fmla="*/ 96683 w 238836"/>
                <a:gd name="connsiteY8" fmla="*/ 11976 h 317511"/>
                <a:gd name="connsiteX9" fmla="*/ 165287 w 238836"/>
                <a:gd name="connsiteY9" fmla="*/ 0 h 317511"/>
                <a:gd name="connsiteX10" fmla="*/ 188580 w 238836"/>
                <a:gd name="connsiteY10" fmla="*/ 1418 h 317511"/>
                <a:gd name="connsiteX11" fmla="*/ 209162 w 238836"/>
                <a:gd name="connsiteY11" fmla="*/ 5042 h 317511"/>
                <a:gd name="connsiteX12" fmla="*/ 226392 w 238836"/>
                <a:gd name="connsiteY12" fmla="*/ 9927 h 317511"/>
                <a:gd name="connsiteX13" fmla="*/ 238837 w 238836"/>
                <a:gd name="connsiteY13" fmla="*/ 15285 h 317511"/>
                <a:gd name="connsiteX14" fmla="*/ 238837 w 238836"/>
                <a:gd name="connsiteY14" fmla="*/ 80048 h 317511"/>
                <a:gd name="connsiteX15" fmla="*/ 206449 w 238836"/>
                <a:gd name="connsiteY15" fmla="*/ 62399 h 317511"/>
                <a:gd name="connsiteX16" fmla="*/ 168318 w 238836"/>
                <a:gd name="connsiteY16" fmla="*/ 55781 h 317511"/>
                <a:gd name="connsiteX17" fmla="*/ 130347 w 238836"/>
                <a:gd name="connsiteY17" fmla="*/ 62714 h 317511"/>
                <a:gd name="connsiteX18" fmla="*/ 99715 w 238836"/>
                <a:gd name="connsiteY18" fmla="*/ 82884 h 317511"/>
                <a:gd name="connsiteX19" fmla="*/ 79293 w 238836"/>
                <a:gd name="connsiteY19" fmla="*/ 115659 h 317511"/>
                <a:gd name="connsiteX20" fmla="*/ 71795 w 238836"/>
                <a:gd name="connsiteY20" fmla="*/ 160253 h 317511"/>
                <a:gd name="connsiteX21" fmla="*/ 78336 w 238836"/>
                <a:gd name="connsiteY21" fmla="*/ 202325 h 317511"/>
                <a:gd name="connsiteX22" fmla="*/ 97162 w 238836"/>
                <a:gd name="connsiteY22" fmla="*/ 234155 h 317511"/>
                <a:gd name="connsiteX23" fmla="*/ 127156 w 238836"/>
                <a:gd name="connsiteY23" fmla="*/ 254167 h 317511"/>
                <a:gd name="connsiteX24" fmla="*/ 167202 w 238836"/>
                <a:gd name="connsiteY24" fmla="*/ 261258 h 317511"/>
                <a:gd name="connsiteX25" fmla="*/ 185709 w 238836"/>
                <a:gd name="connsiteY25" fmla="*/ 259209 h 317511"/>
                <a:gd name="connsiteX26" fmla="*/ 204694 w 238836"/>
                <a:gd name="connsiteY26" fmla="*/ 253694 h 317511"/>
                <a:gd name="connsiteX27" fmla="*/ 222723 w 238836"/>
                <a:gd name="connsiteY27" fmla="*/ 245658 h 317511"/>
                <a:gd name="connsiteX28" fmla="*/ 238837 w 238836"/>
                <a:gd name="connsiteY28" fmla="*/ 235731 h 317511"/>
                <a:gd name="connsiteX29" fmla="*/ 238837 w 238836"/>
                <a:gd name="connsiteY29" fmla="*/ 296869 h 317511"/>
                <a:gd name="connsiteX30" fmla="*/ 201823 w 238836"/>
                <a:gd name="connsiteY30" fmla="*/ 311524 h 31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38836" h="317511">
                  <a:moveTo>
                    <a:pt x="201823" y="311996"/>
                  </a:moveTo>
                  <a:cubicBezTo>
                    <a:pt x="187623" y="315621"/>
                    <a:pt x="171031" y="317511"/>
                    <a:pt x="151885" y="317511"/>
                  </a:cubicBezTo>
                  <a:cubicBezTo>
                    <a:pt x="128752" y="317511"/>
                    <a:pt x="107851" y="313730"/>
                    <a:pt x="89025" y="306166"/>
                  </a:cubicBezTo>
                  <a:cubicBezTo>
                    <a:pt x="70199" y="298603"/>
                    <a:pt x="54404" y="288045"/>
                    <a:pt x="41162" y="274494"/>
                  </a:cubicBezTo>
                  <a:cubicBezTo>
                    <a:pt x="27920" y="260942"/>
                    <a:pt x="17869" y="245027"/>
                    <a:pt x="10689" y="226591"/>
                  </a:cubicBezTo>
                  <a:cubicBezTo>
                    <a:pt x="3510" y="208155"/>
                    <a:pt x="0" y="188301"/>
                    <a:pt x="0" y="166713"/>
                  </a:cubicBezTo>
                  <a:cubicBezTo>
                    <a:pt x="0" y="141501"/>
                    <a:pt x="3829" y="118653"/>
                    <a:pt x="11487" y="98169"/>
                  </a:cubicBezTo>
                  <a:cubicBezTo>
                    <a:pt x="19145" y="77684"/>
                    <a:pt x="30154" y="60193"/>
                    <a:pt x="44513" y="45696"/>
                  </a:cubicBezTo>
                  <a:cubicBezTo>
                    <a:pt x="58871" y="31200"/>
                    <a:pt x="76262" y="20012"/>
                    <a:pt x="96683" y="11976"/>
                  </a:cubicBezTo>
                  <a:cubicBezTo>
                    <a:pt x="117105" y="3939"/>
                    <a:pt x="140079" y="0"/>
                    <a:pt x="165287" y="0"/>
                  </a:cubicBezTo>
                  <a:cubicBezTo>
                    <a:pt x="173424" y="0"/>
                    <a:pt x="181241" y="473"/>
                    <a:pt x="188580" y="1418"/>
                  </a:cubicBezTo>
                  <a:cubicBezTo>
                    <a:pt x="195919" y="2364"/>
                    <a:pt x="202780" y="3624"/>
                    <a:pt x="209162" y="5042"/>
                  </a:cubicBezTo>
                  <a:cubicBezTo>
                    <a:pt x="215543" y="6461"/>
                    <a:pt x="221287" y="8194"/>
                    <a:pt x="226392" y="9927"/>
                  </a:cubicBezTo>
                  <a:cubicBezTo>
                    <a:pt x="231498" y="11660"/>
                    <a:pt x="235646" y="13551"/>
                    <a:pt x="238837" y="15285"/>
                  </a:cubicBezTo>
                  <a:lnTo>
                    <a:pt x="238837" y="80048"/>
                  </a:lnTo>
                  <a:cubicBezTo>
                    <a:pt x="228785" y="72799"/>
                    <a:pt x="218096" y="66969"/>
                    <a:pt x="206449" y="62399"/>
                  </a:cubicBezTo>
                  <a:cubicBezTo>
                    <a:pt x="194803" y="57830"/>
                    <a:pt x="182039" y="55781"/>
                    <a:pt x="168318" y="55781"/>
                  </a:cubicBezTo>
                  <a:cubicBezTo>
                    <a:pt x="154598" y="55781"/>
                    <a:pt x="142153" y="58145"/>
                    <a:pt x="130347" y="62714"/>
                  </a:cubicBezTo>
                  <a:cubicBezTo>
                    <a:pt x="118541" y="67284"/>
                    <a:pt x="108330" y="74060"/>
                    <a:pt x="99715" y="82884"/>
                  </a:cubicBezTo>
                  <a:cubicBezTo>
                    <a:pt x="91099" y="91708"/>
                    <a:pt x="84239" y="102738"/>
                    <a:pt x="79293" y="115659"/>
                  </a:cubicBezTo>
                  <a:cubicBezTo>
                    <a:pt x="74347" y="128738"/>
                    <a:pt x="71795" y="143550"/>
                    <a:pt x="71795" y="160253"/>
                  </a:cubicBezTo>
                  <a:cubicBezTo>
                    <a:pt x="71795" y="175852"/>
                    <a:pt x="74028" y="189877"/>
                    <a:pt x="78336" y="202325"/>
                  </a:cubicBezTo>
                  <a:cubicBezTo>
                    <a:pt x="82644" y="214773"/>
                    <a:pt x="89025" y="225488"/>
                    <a:pt x="97162" y="234155"/>
                  </a:cubicBezTo>
                  <a:cubicBezTo>
                    <a:pt x="105299" y="242821"/>
                    <a:pt x="115350" y="249439"/>
                    <a:pt x="127156" y="254167"/>
                  </a:cubicBezTo>
                  <a:cubicBezTo>
                    <a:pt x="138962" y="258894"/>
                    <a:pt x="152205" y="261258"/>
                    <a:pt x="167202" y="261258"/>
                  </a:cubicBezTo>
                  <a:cubicBezTo>
                    <a:pt x="173264" y="261258"/>
                    <a:pt x="179327" y="260627"/>
                    <a:pt x="185709" y="259209"/>
                  </a:cubicBezTo>
                  <a:cubicBezTo>
                    <a:pt x="192090" y="257791"/>
                    <a:pt x="198472" y="256058"/>
                    <a:pt x="204694" y="253694"/>
                  </a:cubicBezTo>
                  <a:cubicBezTo>
                    <a:pt x="210917" y="251488"/>
                    <a:pt x="216979" y="248809"/>
                    <a:pt x="222723" y="245658"/>
                  </a:cubicBezTo>
                  <a:cubicBezTo>
                    <a:pt x="228466" y="242664"/>
                    <a:pt x="233891" y="239355"/>
                    <a:pt x="238837" y="235731"/>
                  </a:cubicBezTo>
                  <a:lnTo>
                    <a:pt x="238837" y="296869"/>
                  </a:lnTo>
                  <a:cubicBezTo>
                    <a:pt x="228307" y="303015"/>
                    <a:pt x="215862" y="307899"/>
                    <a:pt x="201823" y="311524"/>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4" name="Freeform 13">
              <a:extLst>
                <a:ext uri="{FF2B5EF4-FFF2-40B4-BE49-F238E27FC236}">
                  <a16:creationId xmlns:a16="http://schemas.microsoft.com/office/drawing/2014/main" id="{9DA27039-BF78-F412-1517-204D646DDAB1}"/>
                </a:ext>
              </a:extLst>
            </p:cNvPr>
            <p:cNvSpPr/>
            <p:nvPr/>
          </p:nvSpPr>
          <p:spPr>
            <a:xfrm>
              <a:off x="5457235" y="4884114"/>
              <a:ext cx="176455" cy="307899"/>
            </a:xfrm>
            <a:custGeom>
              <a:avLst/>
              <a:gdLst>
                <a:gd name="connsiteX0" fmla="*/ 168797 w 176455"/>
                <a:gd name="connsiteY0" fmla="*/ 68072 h 307899"/>
                <a:gd name="connsiteX1" fmla="*/ 158746 w 176455"/>
                <a:gd name="connsiteY1" fmla="*/ 64763 h 307899"/>
                <a:gd name="connsiteX2" fmla="*/ 147578 w 176455"/>
                <a:gd name="connsiteY2" fmla="*/ 62399 h 307899"/>
                <a:gd name="connsiteX3" fmla="*/ 136410 w 176455"/>
                <a:gd name="connsiteY3" fmla="*/ 61454 h 307899"/>
                <a:gd name="connsiteX4" fmla="*/ 109766 w 176455"/>
                <a:gd name="connsiteY4" fmla="*/ 67599 h 307899"/>
                <a:gd name="connsiteX5" fmla="*/ 88547 w 176455"/>
                <a:gd name="connsiteY5" fmla="*/ 85563 h 307899"/>
                <a:gd name="connsiteX6" fmla="*/ 74347 w 176455"/>
                <a:gd name="connsiteY6" fmla="*/ 114399 h 307899"/>
                <a:gd name="connsiteX7" fmla="*/ 69082 w 176455"/>
                <a:gd name="connsiteY7" fmla="*/ 153004 h 307899"/>
                <a:gd name="connsiteX8" fmla="*/ 69082 w 176455"/>
                <a:gd name="connsiteY8" fmla="*/ 307899 h 307899"/>
                <a:gd name="connsiteX9" fmla="*/ 0 w 176455"/>
                <a:gd name="connsiteY9" fmla="*/ 307899 h 307899"/>
                <a:gd name="connsiteX10" fmla="*/ 0 w 176455"/>
                <a:gd name="connsiteY10" fmla="*/ 5358 h 307899"/>
                <a:gd name="connsiteX11" fmla="*/ 69082 w 176455"/>
                <a:gd name="connsiteY11" fmla="*/ 5358 h 307899"/>
                <a:gd name="connsiteX12" fmla="*/ 69082 w 176455"/>
                <a:gd name="connsiteY12" fmla="*/ 64133 h 307899"/>
                <a:gd name="connsiteX13" fmla="*/ 70199 w 176455"/>
                <a:gd name="connsiteY13" fmla="*/ 64133 h 307899"/>
                <a:gd name="connsiteX14" fmla="*/ 84399 w 176455"/>
                <a:gd name="connsiteY14" fmla="*/ 35139 h 307899"/>
                <a:gd name="connsiteX15" fmla="*/ 103225 w 176455"/>
                <a:gd name="connsiteY15" fmla="*/ 15127 h 307899"/>
                <a:gd name="connsiteX16" fmla="*/ 125082 w 176455"/>
                <a:gd name="connsiteY16" fmla="*/ 3624 h 307899"/>
                <a:gd name="connsiteX17" fmla="*/ 148535 w 176455"/>
                <a:gd name="connsiteY17" fmla="*/ 0 h 307899"/>
                <a:gd name="connsiteX18" fmla="*/ 163532 w 176455"/>
                <a:gd name="connsiteY18" fmla="*/ 945 h 307899"/>
                <a:gd name="connsiteX19" fmla="*/ 176455 w 176455"/>
                <a:gd name="connsiteY19" fmla="*/ 4255 h 307899"/>
                <a:gd name="connsiteX20" fmla="*/ 176455 w 176455"/>
                <a:gd name="connsiteY20" fmla="*/ 71854 h 307899"/>
                <a:gd name="connsiteX21" fmla="*/ 168797 w 176455"/>
                <a:gd name="connsiteY21" fmla="*/ 68072 h 30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6455" h="307899">
                  <a:moveTo>
                    <a:pt x="168797" y="68072"/>
                  </a:moveTo>
                  <a:cubicBezTo>
                    <a:pt x="165766" y="66969"/>
                    <a:pt x="162415" y="65866"/>
                    <a:pt x="158746" y="64763"/>
                  </a:cubicBezTo>
                  <a:cubicBezTo>
                    <a:pt x="155076" y="63817"/>
                    <a:pt x="151407" y="63030"/>
                    <a:pt x="147578" y="62399"/>
                  </a:cubicBezTo>
                  <a:cubicBezTo>
                    <a:pt x="143749" y="61769"/>
                    <a:pt x="139920" y="61454"/>
                    <a:pt x="136410" y="61454"/>
                  </a:cubicBezTo>
                  <a:cubicBezTo>
                    <a:pt x="126837" y="61454"/>
                    <a:pt x="117903" y="63502"/>
                    <a:pt x="109766" y="67599"/>
                  </a:cubicBezTo>
                  <a:cubicBezTo>
                    <a:pt x="101629" y="71696"/>
                    <a:pt x="94450" y="77684"/>
                    <a:pt x="88547" y="85563"/>
                  </a:cubicBezTo>
                  <a:cubicBezTo>
                    <a:pt x="82484" y="93441"/>
                    <a:pt x="77857" y="103053"/>
                    <a:pt x="74347" y="114399"/>
                  </a:cubicBezTo>
                  <a:cubicBezTo>
                    <a:pt x="70837" y="125744"/>
                    <a:pt x="69082" y="138665"/>
                    <a:pt x="69082" y="153004"/>
                  </a:cubicBezTo>
                  <a:lnTo>
                    <a:pt x="69082" y="307899"/>
                  </a:lnTo>
                  <a:lnTo>
                    <a:pt x="0" y="307899"/>
                  </a:lnTo>
                  <a:lnTo>
                    <a:pt x="0" y="5358"/>
                  </a:lnTo>
                  <a:lnTo>
                    <a:pt x="69082" y="5358"/>
                  </a:lnTo>
                  <a:lnTo>
                    <a:pt x="69082" y="64133"/>
                  </a:lnTo>
                  <a:lnTo>
                    <a:pt x="70199" y="64133"/>
                  </a:lnTo>
                  <a:cubicBezTo>
                    <a:pt x="74028" y="52945"/>
                    <a:pt x="78655" y="43333"/>
                    <a:pt x="84399" y="35139"/>
                  </a:cubicBezTo>
                  <a:cubicBezTo>
                    <a:pt x="90142" y="27103"/>
                    <a:pt x="96364" y="20485"/>
                    <a:pt x="103225" y="15127"/>
                  </a:cubicBezTo>
                  <a:cubicBezTo>
                    <a:pt x="110085" y="9927"/>
                    <a:pt x="117424" y="6145"/>
                    <a:pt x="125082" y="3624"/>
                  </a:cubicBezTo>
                  <a:cubicBezTo>
                    <a:pt x="132740" y="1103"/>
                    <a:pt x="140558" y="0"/>
                    <a:pt x="148535" y="0"/>
                  </a:cubicBezTo>
                  <a:cubicBezTo>
                    <a:pt x="153641" y="0"/>
                    <a:pt x="158746" y="315"/>
                    <a:pt x="163532" y="945"/>
                  </a:cubicBezTo>
                  <a:cubicBezTo>
                    <a:pt x="168319" y="1576"/>
                    <a:pt x="172626" y="2679"/>
                    <a:pt x="176455" y="4255"/>
                  </a:cubicBezTo>
                  <a:lnTo>
                    <a:pt x="176455" y="71854"/>
                  </a:lnTo>
                  <a:cubicBezTo>
                    <a:pt x="174381" y="70436"/>
                    <a:pt x="171988" y="69175"/>
                    <a:pt x="168797" y="68072"/>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5" name="Freeform 14">
              <a:extLst>
                <a:ext uri="{FF2B5EF4-FFF2-40B4-BE49-F238E27FC236}">
                  <a16:creationId xmlns:a16="http://schemas.microsoft.com/office/drawing/2014/main" id="{D5661CB5-786C-C012-6856-B5D35370AB0C}"/>
                </a:ext>
              </a:extLst>
            </p:cNvPr>
            <p:cNvSpPr/>
            <p:nvPr/>
          </p:nvSpPr>
          <p:spPr>
            <a:xfrm>
              <a:off x="5656185" y="4881908"/>
              <a:ext cx="315098" cy="317353"/>
            </a:xfrm>
            <a:custGeom>
              <a:avLst/>
              <a:gdLst>
                <a:gd name="connsiteX0" fmla="*/ 315099 w 315098"/>
                <a:gd name="connsiteY0" fmla="*/ 155998 h 317353"/>
                <a:gd name="connsiteX1" fmla="*/ 303611 w 315098"/>
                <a:gd name="connsiteY1" fmla="*/ 223440 h 317353"/>
                <a:gd name="connsiteX2" fmla="*/ 271224 w 315098"/>
                <a:gd name="connsiteY2" fmla="*/ 274336 h 317353"/>
                <a:gd name="connsiteX3" fmla="*/ 220808 w 315098"/>
                <a:gd name="connsiteY3" fmla="*/ 306324 h 317353"/>
                <a:gd name="connsiteX4" fmla="*/ 155076 w 315098"/>
                <a:gd name="connsiteY4" fmla="*/ 317354 h 317353"/>
                <a:gd name="connsiteX5" fmla="*/ 90621 w 315098"/>
                <a:gd name="connsiteY5" fmla="*/ 306481 h 317353"/>
                <a:gd name="connsiteX6" fmla="*/ 41801 w 315098"/>
                <a:gd name="connsiteY6" fmla="*/ 275282 h 317353"/>
                <a:gd name="connsiteX7" fmla="*/ 10849 w 315098"/>
                <a:gd name="connsiteY7" fmla="*/ 226434 h 317353"/>
                <a:gd name="connsiteX8" fmla="*/ 0 w 315098"/>
                <a:gd name="connsiteY8" fmla="*/ 162301 h 317353"/>
                <a:gd name="connsiteX9" fmla="*/ 11966 w 315098"/>
                <a:gd name="connsiteY9" fmla="*/ 92181 h 317353"/>
                <a:gd name="connsiteX10" fmla="*/ 45311 w 315098"/>
                <a:gd name="connsiteY10" fmla="*/ 41284 h 317353"/>
                <a:gd name="connsiteX11" fmla="*/ 96683 w 315098"/>
                <a:gd name="connsiteY11" fmla="*/ 10400 h 317353"/>
                <a:gd name="connsiteX12" fmla="*/ 162415 w 315098"/>
                <a:gd name="connsiteY12" fmla="*/ 0 h 317353"/>
                <a:gd name="connsiteX13" fmla="*/ 228147 w 315098"/>
                <a:gd name="connsiteY13" fmla="*/ 11188 h 317353"/>
                <a:gd name="connsiteX14" fmla="*/ 276010 w 315098"/>
                <a:gd name="connsiteY14" fmla="*/ 43018 h 317353"/>
                <a:gd name="connsiteX15" fmla="*/ 305207 w 315098"/>
                <a:gd name="connsiteY15" fmla="*/ 92181 h 317353"/>
                <a:gd name="connsiteX16" fmla="*/ 315099 w 315098"/>
                <a:gd name="connsiteY16" fmla="*/ 155683 h 317353"/>
                <a:gd name="connsiteX17" fmla="*/ 243304 w 315098"/>
                <a:gd name="connsiteY17" fmla="*/ 158362 h 317353"/>
                <a:gd name="connsiteX18" fmla="*/ 220649 w 315098"/>
                <a:gd name="connsiteY18" fmla="*/ 82096 h 317353"/>
                <a:gd name="connsiteX19" fmla="*/ 158586 w 315098"/>
                <a:gd name="connsiteY19" fmla="*/ 56096 h 317353"/>
                <a:gd name="connsiteX20" fmla="*/ 124125 w 315098"/>
                <a:gd name="connsiteY20" fmla="*/ 62242 h 317353"/>
                <a:gd name="connsiteX21" fmla="*/ 96683 w 315098"/>
                <a:gd name="connsiteY21" fmla="*/ 81308 h 317353"/>
                <a:gd name="connsiteX22" fmla="*/ 78495 w 315098"/>
                <a:gd name="connsiteY22" fmla="*/ 113768 h 317353"/>
                <a:gd name="connsiteX23" fmla="*/ 71954 w 315098"/>
                <a:gd name="connsiteY23" fmla="*/ 159938 h 317353"/>
                <a:gd name="connsiteX24" fmla="*/ 78336 w 315098"/>
                <a:gd name="connsiteY24" fmla="*/ 204689 h 317353"/>
                <a:gd name="connsiteX25" fmla="*/ 96364 w 315098"/>
                <a:gd name="connsiteY25" fmla="*/ 236518 h 317353"/>
                <a:gd name="connsiteX26" fmla="*/ 123965 w 315098"/>
                <a:gd name="connsiteY26" fmla="*/ 255427 h 317353"/>
                <a:gd name="connsiteX27" fmla="*/ 159065 w 315098"/>
                <a:gd name="connsiteY27" fmla="*/ 261573 h 317353"/>
                <a:gd name="connsiteX28" fmla="*/ 221766 w 315098"/>
                <a:gd name="connsiteY28" fmla="*/ 235100 h 317353"/>
                <a:gd name="connsiteX29" fmla="*/ 243144 w 315098"/>
                <a:gd name="connsiteY29" fmla="*/ 158204 h 31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15098" h="317353">
                  <a:moveTo>
                    <a:pt x="315099" y="155998"/>
                  </a:moveTo>
                  <a:cubicBezTo>
                    <a:pt x="315099" y="181052"/>
                    <a:pt x="311270" y="203585"/>
                    <a:pt x="303611" y="223440"/>
                  </a:cubicBezTo>
                  <a:cubicBezTo>
                    <a:pt x="295953" y="243452"/>
                    <a:pt x="285105" y="260470"/>
                    <a:pt x="271224" y="274336"/>
                  </a:cubicBezTo>
                  <a:cubicBezTo>
                    <a:pt x="257184" y="288360"/>
                    <a:pt x="240432" y="299075"/>
                    <a:pt x="220808" y="306324"/>
                  </a:cubicBezTo>
                  <a:cubicBezTo>
                    <a:pt x="201184" y="313730"/>
                    <a:pt x="179327" y="317354"/>
                    <a:pt x="155076" y="317354"/>
                  </a:cubicBezTo>
                  <a:cubicBezTo>
                    <a:pt x="130826" y="317354"/>
                    <a:pt x="109607" y="313730"/>
                    <a:pt x="90621" y="306481"/>
                  </a:cubicBezTo>
                  <a:cubicBezTo>
                    <a:pt x="71635" y="299233"/>
                    <a:pt x="55362" y="288833"/>
                    <a:pt x="41801" y="275282"/>
                  </a:cubicBezTo>
                  <a:cubicBezTo>
                    <a:pt x="28399" y="261730"/>
                    <a:pt x="18029" y="245500"/>
                    <a:pt x="10849" y="226434"/>
                  </a:cubicBezTo>
                  <a:cubicBezTo>
                    <a:pt x="3670" y="207367"/>
                    <a:pt x="0" y="185937"/>
                    <a:pt x="0" y="162301"/>
                  </a:cubicBezTo>
                  <a:cubicBezTo>
                    <a:pt x="0" y="135671"/>
                    <a:pt x="3989" y="112350"/>
                    <a:pt x="11966" y="92181"/>
                  </a:cubicBezTo>
                  <a:cubicBezTo>
                    <a:pt x="19943" y="72011"/>
                    <a:pt x="31111" y="54993"/>
                    <a:pt x="45311" y="41284"/>
                  </a:cubicBezTo>
                  <a:cubicBezTo>
                    <a:pt x="59510" y="27575"/>
                    <a:pt x="76740" y="17333"/>
                    <a:pt x="96683" y="10400"/>
                  </a:cubicBezTo>
                  <a:cubicBezTo>
                    <a:pt x="116626" y="3467"/>
                    <a:pt x="138484" y="0"/>
                    <a:pt x="162415" y="0"/>
                  </a:cubicBezTo>
                  <a:cubicBezTo>
                    <a:pt x="186347" y="0"/>
                    <a:pt x="209002" y="3782"/>
                    <a:pt x="228147" y="11188"/>
                  </a:cubicBezTo>
                  <a:cubicBezTo>
                    <a:pt x="247133" y="18751"/>
                    <a:pt x="263087" y="29309"/>
                    <a:pt x="276010" y="43018"/>
                  </a:cubicBezTo>
                  <a:cubicBezTo>
                    <a:pt x="288933" y="56727"/>
                    <a:pt x="298666" y="73114"/>
                    <a:pt x="305207" y="92181"/>
                  </a:cubicBezTo>
                  <a:cubicBezTo>
                    <a:pt x="311748" y="111247"/>
                    <a:pt x="315099" y="132520"/>
                    <a:pt x="315099" y="155683"/>
                  </a:cubicBezTo>
                  <a:close/>
                  <a:moveTo>
                    <a:pt x="243304" y="158362"/>
                  </a:moveTo>
                  <a:cubicBezTo>
                    <a:pt x="243304" y="124956"/>
                    <a:pt x="235805" y="99429"/>
                    <a:pt x="220649" y="82096"/>
                  </a:cubicBezTo>
                  <a:cubicBezTo>
                    <a:pt x="205652" y="64763"/>
                    <a:pt x="184911" y="56096"/>
                    <a:pt x="158586" y="56096"/>
                  </a:cubicBezTo>
                  <a:cubicBezTo>
                    <a:pt x="146142" y="56096"/>
                    <a:pt x="134814" y="58145"/>
                    <a:pt x="124125" y="62242"/>
                  </a:cubicBezTo>
                  <a:cubicBezTo>
                    <a:pt x="113595" y="66339"/>
                    <a:pt x="104342" y="72799"/>
                    <a:pt x="96683" y="81308"/>
                  </a:cubicBezTo>
                  <a:cubicBezTo>
                    <a:pt x="89025" y="89817"/>
                    <a:pt x="82803" y="100690"/>
                    <a:pt x="78495" y="113768"/>
                  </a:cubicBezTo>
                  <a:cubicBezTo>
                    <a:pt x="74028" y="126847"/>
                    <a:pt x="71954" y="142289"/>
                    <a:pt x="71954" y="159938"/>
                  </a:cubicBezTo>
                  <a:cubicBezTo>
                    <a:pt x="71954" y="177586"/>
                    <a:pt x="74028" y="191925"/>
                    <a:pt x="78336" y="204689"/>
                  </a:cubicBezTo>
                  <a:cubicBezTo>
                    <a:pt x="82644" y="217452"/>
                    <a:pt x="88706" y="228009"/>
                    <a:pt x="96364" y="236518"/>
                  </a:cubicBezTo>
                  <a:cubicBezTo>
                    <a:pt x="104182" y="245027"/>
                    <a:pt x="113435" y="251330"/>
                    <a:pt x="123965" y="255427"/>
                  </a:cubicBezTo>
                  <a:cubicBezTo>
                    <a:pt x="134655" y="259524"/>
                    <a:pt x="146301" y="261573"/>
                    <a:pt x="159065" y="261573"/>
                  </a:cubicBezTo>
                  <a:cubicBezTo>
                    <a:pt x="186666" y="261573"/>
                    <a:pt x="207407" y="252749"/>
                    <a:pt x="221766" y="235100"/>
                  </a:cubicBezTo>
                  <a:cubicBezTo>
                    <a:pt x="235965" y="217452"/>
                    <a:pt x="243144" y="191767"/>
                    <a:pt x="243144" y="158204"/>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6" name="Freeform 15">
              <a:extLst>
                <a:ext uri="{FF2B5EF4-FFF2-40B4-BE49-F238E27FC236}">
                  <a16:creationId xmlns:a16="http://schemas.microsoft.com/office/drawing/2014/main" id="{C9CF649F-720E-E0B9-5FE0-D48C35EF923B}"/>
                </a:ext>
              </a:extLst>
            </p:cNvPr>
            <p:cNvSpPr/>
            <p:nvPr/>
          </p:nvSpPr>
          <p:spPr>
            <a:xfrm>
              <a:off x="6029358" y="4882065"/>
              <a:ext cx="202779" cy="317196"/>
            </a:xfrm>
            <a:custGeom>
              <a:avLst/>
              <a:gdLst>
                <a:gd name="connsiteX0" fmla="*/ 202301 w 202779"/>
                <a:gd name="connsiteY0" fmla="*/ 223440 h 317196"/>
                <a:gd name="connsiteX1" fmla="*/ 194484 w 202779"/>
                <a:gd name="connsiteY1" fmla="*/ 259997 h 317196"/>
                <a:gd name="connsiteX2" fmla="*/ 171509 w 202779"/>
                <a:gd name="connsiteY2" fmla="*/ 289778 h 317196"/>
                <a:gd name="connsiteX3" fmla="*/ 133378 w 202779"/>
                <a:gd name="connsiteY3" fmla="*/ 309790 h 317196"/>
                <a:gd name="connsiteX4" fmla="*/ 80250 w 202779"/>
                <a:gd name="connsiteY4" fmla="*/ 317196 h 317196"/>
                <a:gd name="connsiteX5" fmla="*/ 61105 w 202779"/>
                <a:gd name="connsiteY5" fmla="*/ 315936 h 317196"/>
                <a:gd name="connsiteX6" fmla="*/ 39248 w 202779"/>
                <a:gd name="connsiteY6" fmla="*/ 312311 h 317196"/>
                <a:gd name="connsiteX7" fmla="*/ 17869 w 202779"/>
                <a:gd name="connsiteY7" fmla="*/ 307112 h 317196"/>
                <a:gd name="connsiteX8" fmla="*/ 0 w 202779"/>
                <a:gd name="connsiteY8" fmla="*/ 300651 h 317196"/>
                <a:gd name="connsiteX9" fmla="*/ 0 w 202779"/>
                <a:gd name="connsiteY9" fmla="*/ 235415 h 317196"/>
                <a:gd name="connsiteX10" fmla="*/ 20422 w 202779"/>
                <a:gd name="connsiteY10" fmla="*/ 247549 h 317196"/>
                <a:gd name="connsiteX11" fmla="*/ 42279 w 202779"/>
                <a:gd name="connsiteY11" fmla="*/ 256373 h 317196"/>
                <a:gd name="connsiteX12" fmla="*/ 63817 w 202779"/>
                <a:gd name="connsiteY12" fmla="*/ 261888 h 317196"/>
                <a:gd name="connsiteX13" fmla="*/ 82963 w 202779"/>
                <a:gd name="connsiteY13" fmla="*/ 263779 h 317196"/>
                <a:gd name="connsiteX14" fmla="*/ 120775 w 202779"/>
                <a:gd name="connsiteY14" fmla="*/ 254955 h 317196"/>
                <a:gd name="connsiteX15" fmla="*/ 132581 w 202779"/>
                <a:gd name="connsiteY15" fmla="*/ 231318 h 317196"/>
                <a:gd name="connsiteX16" fmla="*/ 130347 w 202779"/>
                <a:gd name="connsiteY16" fmla="*/ 217925 h 317196"/>
                <a:gd name="connsiteX17" fmla="*/ 121732 w 202779"/>
                <a:gd name="connsiteY17" fmla="*/ 206737 h 317196"/>
                <a:gd name="connsiteX18" fmla="*/ 103703 w 202779"/>
                <a:gd name="connsiteY18" fmla="*/ 195392 h 317196"/>
                <a:gd name="connsiteX19" fmla="*/ 73231 w 202779"/>
                <a:gd name="connsiteY19" fmla="*/ 181840 h 317196"/>
                <a:gd name="connsiteX20" fmla="*/ 42917 w 202779"/>
                <a:gd name="connsiteY20" fmla="*/ 166871 h 317196"/>
                <a:gd name="connsiteX21" fmla="*/ 19943 w 202779"/>
                <a:gd name="connsiteY21" fmla="*/ 148750 h 317196"/>
                <a:gd name="connsiteX22" fmla="*/ 5425 w 202779"/>
                <a:gd name="connsiteY22" fmla="*/ 124799 h 317196"/>
                <a:gd name="connsiteX23" fmla="*/ 319 w 202779"/>
                <a:gd name="connsiteY23" fmla="*/ 92338 h 317196"/>
                <a:gd name="connsiteX24" fmla="*/ 8456 w 202779"/>
                <a:gd name="connsiteY24" fmla="*/ 55939 h 317196"/>
                <a:gd name="connsiteX25" fmla="*/ 31749 w 202779"/>
                <a:gd name="connsiteY25" fmla="*/ 26630 h 317196"/>
                <a:gd name="connsiteX26" fmla="*/ 68763 w 202779"/>
                <a:gd name="connsiteY26" fmla="*/ 7091 h 317196"/>
                <a:gd name="connsiteX27" fmla="*/ 117424 w 202779"/>
                <a:gd name="connsiteY27" fmla="*/ 0 h 317196"/>
                <a:gd name="connsiteX28" fmla="*/ 136729 w 202779"/>
                <a:gd name="connsiteY28" fmla="*/ 1261 h 317196"/>
                <a:gd name="connsiteX29" fmla="*/ 155555 w 202779"/>
                <a:gd name="connsiteY29" fmla="*/ 4255 h 317196"/>
                <a:gd name="connsiteX30" fmla="*/ 172626 w 202779"/>
                <a:gd name="connsiteY30" fmla="*/ 8194 h 317196"/>
                <a:gd name="connsiteX31" fmla="*/ 186187 w 202779"/>
                <a:gd name="connsiteY31" fmla="*/ 12763 h 317196"/>
                <a:gd name="connsiteX32" fmla="*/ 186187 w 202779"/>
                <a:gd name="connsiteY32" fmla="*/ 74532 h 317196"/>
                <a:gd name="connsiteX33" fmla="*/ 170552 w 202779"/>
                <a:gd name="connsiteY33" fmla="*/ 66023 h 317196"/>
                <a:gd name="connsiteX34" fmla="*/ 152683 w 202779"/>
                <a:gd name="connsiteY34" fmla="*/ 59405 h 317196"/>
                <a:gd name="connsiteX35" fmla="*/ 133857 w 202779"/>
                <a:gd name="connsiteY35" fmla="*/ 55151 h 317196"/>
                <a:gd name="connsiteX36" fmla="*/ 115031 w 202779"/>
                <a:gd name="connsiteY36" fmla="*/ 53733 h 317196"/>
                <a:gd name="connsiteX37" fmla="*/ 82484 w 202779"/>
                <a:gd name="connsiteY37" fmla="*/ 62872 h 317196"/>
                <a:gd name="connsiteX38" fmla="*/ 70518 w 202779"/>
                <a:gd name="connsiteY38" fmla="*/ 86193 h 317196"/>
                <a:gd name="connsiteX39" fmla="*/ 73071 w 202779"/>
                <a:gd name="connsiteY39" fmla="*/ 101478 h 317196"/>
                <a:gd name="connsiteX40" fmla="*/ 81846 w 202779"/>
                <a:gd name="connsiteY40" fmla="*/ 112980 h 317196"/>
                <a:gd name="connsiteX41" fmla="*/ 98438 w 202779"/>
                <a:gd name="connsiteY41" fmla="*/ 123065 h 317196"/>
                <a:gd name="connsiteX42" fmla="*/ 124285 w 202779"/>
                <a:gd name="connsiteY42" fmla="*/ 134095 h 317196"/>
                <a:gd name="connsiteX43" fmla="*/ 155715 w 202779"/>
                <a:gd name="connsiteY43" fmla="*/ 148907 h 317196"/>
                <a:gd name="connsiteX44" fmla="*/ 180603 w 202779"/>
                <a:gd name="connsiteY44" fmla="*/ 167343 h 317196"/>
                <a:gd name="connsiteX45" fmla="*/ 196877 w 202779"/>
                <a:gd name="connsiteY45" fmla="*/ 191610 h 317196"/>
                <a:gd name="connsiteX46" fmla="*/ 202780 w 202779"/>
                <a:gd name="connsiteY46" fmla="*/ 223597 h 317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2779" h="317196">
                  <a:moveTo>
                    <a:pt x="202301" y="223440"/>
                  </a:moveTo>
                  <a:cubicBezTo>
                    <a:pt x="202301" y="236361"/>
                    <a:pt x="199749" y="248652"/>
                    <a:pt x="194484" y="259997"/>
                  </a:cubicBezTo>
                  <a:cubicBezTo>
                    <a:pt x="189219" y="271500"/>
                    <a:pt x="181561" y="281427"/>
                    <a:pt x="171509" y="289778"/>
                  </a:cubicBezTo>
                  <a:cubicBezTo>
                    <a:pt x="161299" y="298287"/>
                    <a:pt x="148695" y="304905"/>
                    <a:pt x="133378" y="309790"/>
                  </a:cubicBezTo>
                  <a:cubicBezTo>
                    <a:pt x="118062" y="314675"/>
                    <a:pt x="100353" y="317196"/>
                    <a:pt x="80250" y="317196"/>
                  </a:cubicBezTo>
                  <a:cubicBezTo>
                    <a:pt x="74667" y="317196"/>
                    <a:pt x="68285" y="316724"/>
                    <a:pt x="61105" y="315936"/>
                  </a:cubicBezTo>
                  <a:cubicBezTo>
                    <a:pt x="53926" y="315148"/>
                    <a:pt x="46587" y="313887"/>
                    <a:pt x="39248" y="312311"/>
                  </a:cubicBezTo>
                  <a:cubicBezTo>
                    <a:pt x="31909" y="310893"/>
                    <a:pt x="24729" y="309160"/>
                    <a:pt x="17869" y="307112"/>
                  </a:cubicBezTo>
                  <a:cubicBezTo>
                    <a:pt x="11009" y="305221"/>
                    <a:pt x="5106" y="303015"/>
                    <a:pt x="0" y="300651"/>
                  </a:cubicBezTo>
                  <a:lnTo>
                    <a:pt x="0" y="235415"/>
                  </a:lnTo>
                  <a:cubicBezTo>
                    <a:pt x="6382" y="239985"/>
                    <a:pt x="13242" y="243924"/>
                    <a:pt x="20422" y="247549"/>
                  </a:cubicBezTo>
                  <a:cubicBezTo>
                    <a:pt x="27601" y="251173"/>
                    <a:pt x="34940" y="254009"/>
                    <a:pt x="42279" y="256373"/>
                  </a:cubicBezTo>
                  <a:cubicBezTo>
                    <a:pt x="49618" y="258736"/>
                    <a:pt x="56797" y="260627"/>
                    <a:pt x="63817" y="261888"/>
                  </a:cubicBezTo>
                  <a:cubicBezTo>
                    <a:pt x="70837" y="263148"/>
                    <a:pt x="77219" y="263779"/>
                    <a:pt x="82963" y="263779"/>
                  </a:cubicBezTo>
                  <a:cubicBezTo>
                    <a:pt x="100353" y="263779"/>
                    <a:pt x="112957" y="260785"/>
                    <a:pt x="120775" y="254955"/>
                  </a:cubicBezTo>
                  <a:cubicBezTo>
                    <a:pt x="128592" y="248967"/>
                    <a:pt x="132581" y="241246"/>
                    <a:pt x="132581" y="231318"/>
                  </a:cubicBezTo>
                  <a:cubicBezTo>
                    <a:pt x="132581" y="226276"/>
                    <a:pt x="131783" y="221706"/>
                    <a:pt x="130347" y="217925"/>
                  </a:cubicBezTo>
                  <a:cubicBezTo>
                    <a:pt x="128911" y="214143"/>
                    <a:pt x="125880" y="210361"/>
                    <a:pt x="121732" y="206737"/>
                  </a:cubicBezTo>
                  <a:cubicBezTo>
                    <a:pt x="117424" y="203113"/>
                    <a:pt x="111362" y="199331"/>
                    <a:pt x="103703" y="195392"/>
                  </a:cubicBezTo>
                  <a:cubicBezTo>
                    <a:pt x="95886" y="191452"/>
                    <a:pt x="85835" y="186883"/>
                    <a:pt x="73231" y="181840"/>
                  </a:cubicBezTo>
                  <a:cubicBezTo>
                    <a:pt x="62062" y="177113"/>
                    <a:pt x="52011" y="172071"/>
                    <a:pt x="42917" y="166871"/>
                  </a:cubicBezTo>
                  <a:cubicBezTo>
                    <a:pt x="33823" y="161671"/>
                    <a:pt x="26165" y="155683"/>
                    <a:pt x="19943" y="148750"/>
                  </a:cubicBezTo>
                  <a:cubicBezTo>
                    <a:pt x="13721" y="141817"/>
                    <a:pt x="8775" y="133938"/>
                    <a:pt x="5425" y="124799"/>
                  </a:cubicBezTo>
                  <a:cubicBezTo>
                    <a:pt x="2074" y="115817"/>
                    <a:pt x="319" y="104944"/>
                    <a:pt x="319" y="92338"/>
                  </a:cubicBezTo>
                  <a:cubicBezTo>
                    <a:pt x="319" y="79732"/>
                    <a:pt x="3031" y="67284"/>
                    <a:pt x="8456" y="55939"/>
                  </a:cubicBezTo>
                  <a:cubicBezTo>
                    <a:pt x="13880" y="44593"/>
                    <a:pt x="21698" y="34981"/>
                    <a:pt x="31749" y="26630"/>
                  </a:cubicBezTo>
                  <a:cubicBezTo>
                    <a:pt x="41801" y="18279"/>
                    <a:pt x="54245" y="11818"/>
                    <a:pt x="68763" y="7091"/>
                  </a:cubicBezTo>
                  <a:cubicBezTo>
                    <a:pt x="83282" y="2364"/>
                    <a:pt x="99396" y="0"/>
                    <a:pt x="117424" y="0"/>
                  </a:cubicBezTo>
                  <a:cubicBezTo>
                    <a:pt x="123806" y="0"/>
                    <a:pt x="130188" y="473"/>
                    <a:pt x="136729" y="1261"/>
                  </a:cubicBezTo>
                  <a:cubicBezTo>
                    <a:pt x="143270" y="2048"/>
                    <a:pt x="149492" y="2994"/>
                    <a:pt x="155555" y="4255"/>
                  </a:cubicBezTo>
                  <a:cubicBezTo>
                    <a:pt x="161618" y="5515"/>
                    <a:pt x="167361" y="6776"/>
                    <a:pt x="172626" y="8194"/>
                  </a:cubicBezTo>
                  <a:cubicBezTo>
                    <a:pt x="177891" y="9612"/>
                    <a:pt x="182518" y="11188"/>
                    <a:pt x="186187" y="12763"/>
                  </a:cubicBezTo>
                  <a:lnTo>
                    <a:pt x="186187" y="74532"/>
                  </a:lnTo>
                  <a:cubicBezTo>
                    <a:pt x="181401" y="71381"/>
                    <a:pt x="176136" y="68545"/>
                    <a:pt x="170552" y="66023"/>
                  </a:cubicBezTo>
                  <a:cubicBezTo>
                    <a:pt x="164809" y="63502"/>
                    <a:pt x="158905" y="61296"/>
                    <a:pt x="152683" y="59405"/>
                  </a:cubicBezTo>
                  <a:cubicBezTo>
                    <a:pt x="146461" y="57514"/>
                    <a:pt x="140239" y="56096"/>
                    <a:pt x="133857" y="55151"/>
                  </a:cubicBezTo>
                  <a:cubicBezTo>
                    <a:pt x="127475" y="54205"/>
                    <a:pt x="121253" y="53733"/>
                    <a:pt x="115031" y="53733"/>
                  </a:cubicBezTo>
                  <a:cubicBezTo>
                    <a:pt x="101310" y="53733"/>
                    <a:pt x="90461" y="56727"/>
                    <a:pt x="82484" y="62872"/>
                  </a:cubicBezTo>
                  <a:cubicBezTo>
                    <a:pt x="74507" y="69017"/>
                    <a:pt x="70518" y="76738"/>
                    <a:pt x="70518" y="86193"/>
                  </a:cubicBezTo>
                  <a:cubicBezTo>
                    <a:pt x="70518" y="92181"/>
                    <a:pt x="71316" y="97223"/>
                    <a:pt x="73071" y="101478"/>
                  </a:cubicBezTo>
                  <a:cubicBezTo>
                    <a:pt x="74826" y="105732"/>
                    <a:pt x="77698" y="109514"/>
                    <a:pt x="81846" y="112980"/>
                  </a:cubicBezTo>
                  <a:cubicBezTo>
                    <a:pt x="85994" y="116447"/>
                    <a:pt x="91578" y="119756"/>
                    <a:pt x="98438" y="123065"/>
                  </a:cubicBezTo>
                  <a:cubicBezTo>
                    <a:pt x="105299" y="126374"/>
                    <a:pt x="113914" y="129998"/>
                    <a:pt x="124285" y="134095"/>
                  </a:cubicBezTo>
                  <a:cubicBezTo>
                    <a:pt x="135612" y="138665"/>
                    <a:pt x="146142" y="143550"/>
                    <a:pt x="155715" y="148907"/>
                  </a:cubicBezTo>
                  <a:cubicBezTo>
                    <a:pt x="165287" y="154265"/>
                    <a:pt x="173583" y="160410"/>
                    <a:pt x="180603" y="167343"/>
                  </a:cubicBezTo>
                  <a:cubicBezTo>
                    <a:pt x="187623" y="174277"/>
                    <a:pt x="193048" y="182471"/>
                    <a:pt x="196877" y="191610"/>
                  </a:cubicBezTo>
                  <a:cubicBezTo>
                    <a:pt x="200706" y="200749"/>
                    <a:pt x="202780" y="211464"/>
                    <a:pt x="202780" y="223597"/>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7" name="Freeform 16">
              <a:extLst>
                <a:ext uri="{FF2B5EF4-FFF2-40B4-BE49-F238E27FC236}">
                  <a16:creationId xmlns:a16="http://schemas.microsoft.com/office/drawing/2014/main" id="{CDE4CC36-160C-82B8-7D3A-825DACA70295}"/>
                </a:ext>
              </a:extLst>
            </p:cNvPr>
            <p:cNvSpPr/>
            <p:nvPr/>
          </p:nvSpPr>
          <p:spPr>
            <a:xfrm>
              <a:off x="6282075" y="4881908"/>
              <a:ext cx="315098" cy="317353"/>
            </a:xfrm>
            <a:custGeom>
              <a:avLst/>
              <a:gdLst>
                <a:gd name="connsiteX0" fmla="*/ 314939 w 315098"/>
                <a:gd name="connsiteY0" fmla="*/ 155998 h 317353"/>
                <a:gd name="connsiteX1" fmla="*/ 303452 w 315098"/>
                <a:gd name="connsiteY1" fmla="*/ 223440 h 317353"/>
                <a:gd name="connsiteX2" fmla="*/ 271064 w 315098"/>
                <a:gd name="connsiteY2" fmla="*/ 274336 h 317353"/>
                <a:gd name="connsiteX3" fmla="*/ 220649 w 315098"/>
                <a:gd name="connsiteY3" fmla="*/ 306324 h 317353"/>
                <a:gd name="connsiteX4" fmla="*/ 154917 w 315098"/>
                <a:gd name="connsiteY4" fmla="*/ 317354 h 317353"/>
                <a:gd name="connsiteX5" fmla="*/ 90461 w 315098"/>
                <a:gd name="connsiteY5" fmla="*/ 306481 h 317353"/>
                <a:gd name="connsiteX6" fmla="*/ 41641 w 315098"/>
                <a:gd name="connsiteY6" fmla="*/ 275282 h 317353"/>
                <a:gd name="connsiteX7" fmla="*/ 10689 w 315098"/>
                <a:gd name="connsiteY7" fmla="*/ 226434 h 317353"/>
                <a:gd name="connsiteX8" fmla="*/ 0 w 315098"/>
                <a:gd name="connsiteY8" fmla="*/ 162301 h 317353"/>
                <a:gd name="connsiteX9" fmla="*/ 11966 w 315098"/>
                <a:gd name="connsiteY9" fmla="*/ 92181 h 317353"/>
                <a:gd name="connsiteX10" fmla="*/ 45310 w 315098"/>
                <a:gd name="connsiteY10" fmla="*/ 41284 h 317353"/>
                <a:gd name="connsiteX11" fmla="*/ 96683 w 315098"/>
                <a:gd name="connsiteY11" fmla="*/ 10400 h 317353"/>
                <a:gd name="connsiteX12" fmla="*/ 162415 w 315098"/>
                <a:gd name="connsiteY12" fmla="*/ 0 h 317353"/>
                <a:gd name="connsiteX13" fmla="*/ 228147 w 315098"/>
                <a:gd name="connsiteY13" fmla="*/ 11188 h 317353"/>
                <a:gd name="connsiteX14" fmla="*/ 276010 w 315098"/>
                <a:gd name="connsiteY14" fmla="*/ 43018 h 317353"/>
                <a:gd name="connsiteX15" fmla="*/ 305207 w 315098"/>
                <a:gd name="connsiteY15" fmla="*/ 92181 h 317353"/>
                <a:gd name="connsiteX16" fmla="*/ 315099 w 315098"/>
                <a:gd name="connsiteY16" fmla="*/ 155683 h 317353"/>
                <a:gd name="connsiteX17" fmla="*/ 243144 w 315098"/>
                <a:gd name="connsiteY17" fmla="*/ 158362 h 317353"/>
                <a:gd name="connsiteX18" fmla="*/ 220489 w 315098"/>
                <a:gd name="connsiteY18" fmla="*/ 82096 h 317353"/>
                <a:gd name="connsiteX19" fmla="*/ 158427 w 315098"/>
                <a:gd name="connsiteY19" fmla="*/ 56096 h 317353"/>
                <a:gd name="connsiteX20" fmla="*/ 123965 w 315098"/>
                <a:gd name="connsiteY20" fmla="*/ 62242 h 317353"/>
                <a:gd name="connsiteX21" fmla="*/ 96364 w 315098"/>
                <a:gd name="connsiteY21" fmla="*/ 81308 h 317353"/>
                <a:gd name="connsiteX22" fmla="*/ 78176 w 315098"/>
                <a:gd name="connsiteY22" fmla="*/ 113768 h 317353"/>
                <a:gd name="connsiteX23" fmla="*/ 71635 w 315098"/>
                <a:gd name="connsiteY23" fmla="*/ 159938 h 317353"/>
                <a:gd name="connsiteX24" fmla="*/ 78017 w 315098"/>
                <a:gd name="connsiteY24" fmla="*/ 204689 h 317353"/>
                <a:gd name="connsiteX25" fmla="*/ 96045 w 315098"/>
                <a:gd name="connsiteY25" fmla="*/ 236518 h 317353"/>
                <a:gd name="connsiteX26" fmla="*/ 123646 w 315098"/>
                <a:gd name="connsiteY26" fmla="*/ 255427 h 317353"/>
                <a:gd name="connsiteX27" fmla="*/ 158746 w 315098"/>
                <a:gd name="connsiteY27" fmla="*/ 261573 h 317353"/>
                <a:gd name="connsiteX28" fmla="*/ 221446 w 315098"/>
                <a:gd name="connsiteY28" fmla="*/ 235100 h 317353"/>
                <a:gd name="connsiteX29" fmla="*/ 242825 w 315098"/>
                <a:gd name="connsiteY29" fmla="*/ 158204 h 31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15098" h="317353">
                  <a:moveTo>
                    <a:pt x="314939" y="155998"/>
                  </a:moveTo>
                  <a:cubicBezTo>
                    <a:pt x="314939" y="181052"/>
                    <a:pt x="311110" y="203585"/>
                    <a:pt x="303452" y="223440"/>
                  </a:cubicBezTo>
                  <a:cubicBezTo>
                    <a:pt x="295794" y="243452"/>
                    <a:pt x="284945" y="260470"/>
                    <a:pt x="271064" y="274336"/>
                  </a:cubicBezTo>
                  <a:cubicBezTo>
                    <a:pt x="257025" y="288360"/>
                    <a:pt x="240273" y="299075"/>
                    <a:pt x="220649" y="306324"/>
                  </a:cubicBezTo>
                  <a:cubicBezTo>
                    <a:pt x="201025" y="313572"/>
                    <a:pt x="179167" y="317354"/>
                    <a:pt x="154917" y="317354"/>
                  </a:cubicBezTo>
                  <a:cubicBezTo>
                    <a:pt x="130666" y="317354"/>
                    <a:pt x="109447" y="313730"/>
                    <a:pt x="90461" y="306481"/>
                  </a:cubicBezTo>
                  <a:cubicBezTo>
                    <a:pt x="71475" y="299233"/>
                    <a:pt x="55202" y="288833"/>
                    <a:pt x="41641" y="275282"/>
                  </a:cubicBezTo>
                  <a:cubicBezTo>
                    <a:pt x="28239" y="261730"/>
                    <a:pt x="17869" y="245500"/>
                    <a:pt x="10689" y="226434"/>
                  </a:cubicBezTo>
                  <a:cubicBezTo>
                    <a:pt x="3510" y="207367"/>
                    <a:pt x="0" y="185937"/>
                    <a:pt x="0" y="162301"/>
                  </a:cubicBezTo>
                  <a:cubicBezTo>
                    <a:pt x="0" y="135671"/>
                    <a:pt x="3989" y="112350"/>
                    <a:pt x="11966" y="92181"/>
                  </a:cubicBezTo>
                  <a:cubicBezTo>
                    <a:pt x="19943" y="72011"/>
                    <a:pt x="31111" y="54993"/>
                    <a:pt x="45310" y="41284"/>
                  </a:cubicBezTo>
                  <a:cubicBezTo>
                    <a:pt x="59510" y="27575"/>
                    <a:pt x="76740" y="17333"/>
                    <a:pt x="96683" y="10400"/>
                  </a:cubicBezTo>
                  <a:cubicBezTo>
                    <a:pt x="116626" y="3467"/>
                    <a:pt x="138484" y="0"/>
                    <a:pt x="162415" y="0"/>
                  </a:cubicBezTo>
                  <a:cubicBezTo>
                    <a:pt x="186347" y="0"/>
                    <a:pt x="209002" y="3782"/>
                    <a:pt x="228147" y="11188"/>
                  </a:cubicBezTo>
                  <a:cubicBezTo>
                    <a:pt x="247133" y="18751"/>
                    <a:pt x="263087" y="29309"/>
                    <a:pt x="276010" y="43018"/>
                  </a:cubicBezTo>
                  <a:cubicBezTo>
                    <a:pt x="288933" y="56727"/>
                    <a:pt x="298665" y="73114"/>
                    <a:pt x="305207" y="92181"/>
                  </a:cubicBezTo>
                  <a:cubicBezTo>
                    <a:pt x="311748" y="111247"/>
                    <a:pt x="315099" y="132520"/>
                    <a:pt x="315099" y="155683"/>
                  </a:cubicBezTo>
                  <a:close/>
                  <a:moveTo>
                    <a:pt x="243144" y="158362"/>
                  </a:moveTo>
                  <a:cubicBezTo>
                    <a:pt x="243144" y="124956"/>
                    <a:pt x="235646" y="99429"/>
                    <a:pt x="220489" y="82096"/>
                  </a:cubicBezTo>
                  <a:cubicBezTo>
                    <a:pt x="205492" y="64763"/>
                    <a:pt x="184751" y="56096"/>
                    <a:pt x="158427" y="56096"/>
                  </a:cubicBezTo>
                  <a:cubicBezTo>
                    <a:pt x="146142" y="56096"/>
                    <a:pt x="134655" y="58145"/>
                    <a:pt x="123965" y="62242"/>
                  </a:cubicBezTo>
                  <a:cubicBezTo>
                    <a:pt x="113276" y="66339"/>
                    <a:pt x="104182" y="72799"/>
                    <a:pt x="96364" y="81308"/>
                  </a:cubicBezTo>
                  <a:cubicBezTo>
                    <a:pt x="88546" y="89817"/>
                    <a:pt x="82484" y="100690"/>
                    <a:pt x="78176" y="113768"/>
                  </a:cubicBezTo>
                  <a:cubicBezTo>
                    <a:pt x="73709" y="126847"/>
                    <a:pt x="71635" y="142289"/>
                    <a:pt x="71635" y="159938"/>
                  </a:cubicBezTo>
                  <a:cubicBezTo>
                    <a:pt x="71635" y="177586"/>
                    <a:pt x="73709" y="191925"/>
                    <a:pt x="78017" y="204689"/>
                  </a:cubicBezTo>
                  <a:cubicBezTo>
                    <a:pt x="82324" y="217452"/>
                    <a:pt x="88387" y="228009"/>
                    <a:pt x="96045" y="236518"/>
                  </a:cubicBezTo>
                  <a:cubicBezTo>
                    <a:pt x="103863" y="245027"/>
                    <a:pt x="113116" y="251330"/>
                    <a:pt x="123646" y="255427"/>
                  </a:cubicBezTo>
                  <a:cubicBezTo>
                    <a:pt x="134176" y="259524"/>
                    <a:pt x="145982" y="261573"/>
                    <a:pt x="158746" y="261573"/>
                  </a:cubicBezTo>
                  <a:cubicBezTo>
                    <a:pt x="186187" y="261573"/>
                    <a:pt x="207087" y="252749"/>
                    <a:pt x="221446" y="235100"/>
                  </a:cubicBezTo>
                  <a:cubicBezTo>
                    <a:pt x="235646" y="217452"/>
                    <a:pt x="242825" y="191767"/>
                    <a:pt x="242825" y="158204"/>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8" name="Freeform 17">
              <a:extLst>
                <a:ext uri="{FF2B5EF4-FFF2-40B4-BE49-F238E27FC236}">
                  <a16:creationId xmlns:a16="http://schemas.microsoft.com/office/drawing/2014/main" id="{4CFE8D18-4BA2-A582-9AA2-B04493094DC9}"/>
                </a:ext>
              </a:extLst>
            </p:cNvPr>
            <p:cNvSpPr/>
            <p:nvPr/>
          </p:nvSpPr>
          <p:spPr>
            <a:xfrm>
              <a:off x="6629401" y="4736940"/>
              <a:ext cx="202301" cy="455073"/>
            </a:xfrm>
            <a:custGeom>
              <a:avLst/>
              <a:gdLst>
                <a:gd name="connsiteX0" fmla="*/ 187942 w 202301"/>
                <a:gd name="connsiteY0" fmla="*/ 57987 h 455073"/>
                <a:gd name="connsiteX1" fmla="*/ 169435 w 202301"/>
                <a:gd name="connsiteY1" fmla="*/ 55624 h 455073"/>
                <a:gd name="connsiteX2" fmla="*/ 134176 w 202301"/>
                <a:gd name="connsiteY2" fmla="*/ 69963 h 455073"/>
                <a:gd name="connsiteX3" fmla="*/ 121572 w 202301"/>
                <a:gd name="connsiteY3" fmla="*/ 112035 h 455073"/>
                <a:gd name="connsiteX4" fmla="*/ 121572 w 202301"/>
                <a:gd name="connsiteY4" fmla="*/ 152532 h 455073"/>
                <a:gd name="connsiteX5" fmla="*/ 190016 w 202301"/>
                <a:gd name="connsiteY5" fmla="*/ 152532 h 455073"/>
                <a:gd name="connsiteX6" fmla="*/ 190016 w 202301"/>
                <a:gd name="connsiteY6" fmla="*/ 207525 h 455073"/>
                <a:gd name="connsiteX7" fmla="*/ 121572 w 202301"/>
                <a:gd name="connsiteY7" fmla="*/ 207525 h 455073"/>
                <a:gd name="connsiteX8" fmla="*/ 121572 w 202301"/>
                <a:gd name="connsiteY8" fmla="*/ 455073 h 455073"/>
                <a:gd name="connsiteX9" fmla="*/ 51533 w 202301"/>
                <a:gd name="connsiteY9" fmla="*/ 455073 h 455073"/>
                <a:gd name="connsiteX10" fmla="*/ 51533 w 202301"/>
                <a:gd name="connsiteY10" fmla="*/ 207525 h 455073"/>
                <a:gd name="connsiteX11" fmla="*/ 0 w 202301"/>
                <a:gd name="connsiteY11" fmla="*/ 207525 h 455073"/>
                <a:gd name="connsiteX12" fmla="*/ 0 w 202301"/>
                <a:gd name="connsiteY12" fmla="*/ 152532 h 455073"/>
                <a:gd name="connsiteX13" fmla="*/ 51533 w 202301"/>
                <a:gd name="connsiteY13" fmla="*/ 152532 h 455073"/>
                <a:gd name="connsiteX14" fmla="*/ 51533 w 202301"/>
                <a:gd name="connsiteY14" fmla="*/ 108253 h 455073"/>
                <a:gd name="connsiteX15" fmla="*/ 59989 w 202301"/>
                <a:gd name="connsiteY15" fmla="*/ 63030 h 455073"/>
                <a:gd name="connsiteX16" fmla="*/ 83282 w 202301"/>
                <a:gd name="connsiteY16" fmla="*/ 28994 h 455073"/>
                <a:gd name="connsiteX17" fmla="*/ 118222 w 202301"/>
                <a:gd name="connsiteY17" fmla="*/ 7564 h 455073"/>
                <a:gd name="connsiteX18" fmla="*/ 161777 w 202301"/>
                <a:gd name="connsiteY18" fmla="*/ 0 h 455073"/>
                <a:gd name="connsiteX19" fmla="*/ 184432 w 202301"/>
                <a:gd name="connsiteY19" fmla="*/ 1418 h 455073"/>
                <a:gd name="connsiteX20" fmla="*/ 202301 w 202301"/>
                <a:gd name="connsiteY20" fmla="*/ 5200 h 455073"/>
                <a:gd name="connsiteX21" fmla="*/ 202301 w 202301"/>
                <a:gd name="connsiteY21" fmla="*/ 62872 h 455073"/>
                <a:gd name="connsiteX22" fmla="*/ 187942 w 202301"/>
                <a:gd name="connsiteY22" fmla="*/ 57830 h 45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2301" h="455073">
                  <a:moveTo>
                    <a:pt x="187942" y="57987"/>
                  </a:moveTo>
                  <a:cubicBezTo>
                    <a:pt x="182358" y="56411"/>
                    <a:pt x="176136" y="55624"/>
                    <a:pt x="169435" y="55624"/>
                  </a:cubicBezTo>
                  <a:cubicBezTo>
                    <a:pt x="154279" y="55624"/>
                    <a:pt x="142473" y="60351"/>
                    <a:pt x="134176" y="69963"/>
                  </a:cubicBezTo>
                  <a:cubicBezTo>
                    <a:pt x="125720" y="79575"/>
                    <a:pt x="121572" y="93599"/>
                    <a:pt x="121572" y="112035"/>
                  </a:cubicBezTo>
                  <a:lnTo>
                    <a:pt x="121572" y="152532"/>
                  </a:lnTo>
                  <a:lnTo>
                    <a:pt x="190016" y="152532"/>
                  </a:lnTo>
                  <a:lnTo>
                    <a:pt x="190016" y="207525"/>
                  </a:lnTo>
                  <a:lnTo>
                    <a:pt x="121572" y="207525"/>
                  </a:lnTo>
                  <a:lnTo>
                    <a:pt x="121572" y="455073"/>
                  </a:lnTo>
                  <a:lnTo>
                    <a:pt x="51533" y="455073"/>
                  </a:lnTo>
                  <a:lnTo>
                    <a:pt x="51533" y="207525"/>
                  </a:lnTo>
                  <a:lnTo>
                    <a:pt x="0" y="207525"/>
                  </a:lnTo>
                  <a:lnTo>
                    <a:pt x="0" y="152532"/>
                  </a:lnTo>
                  <a:lnTo>
                    <a:pt x="51533" y="152532"/>
                  </a:lnTo>
                  <a:lnTo>
                    <a:pt x="51533" y="108253"/>
                  </a:lnTo>
                  <a:cubicBezTo>
                    <a:pt x="51533" y="91550"/>
                    <a:pt x="54404" y="76423"/>
                    <a:pt x="59989" y="63030"/>
                  </a:cubicBezTo>
                  <a:cubicBezTo>
                    <a:pt x="65732" y="49636"/>
                    <a:pt x="73390" y="38290"/>
                    <a:pt x="83282" y="28994"/>
                  </a:cubicBezTo>
                  <a:cubicBezTo>
                    <a:pt x="93174" y="19697"/>
                    <a:pt x="104820" y="12606"/>
                    <a:pt x="118222" y="7564"/>
                  </a:cubicBezTo>
                  <a:cubicBezTo>
                    <a:pt x="131623" y="2521"/>
                    <a:pt x="146142" y="0"/>
                    <a:pt x="161777" y="0"/>
                  </a:cubicBezTo>
                  <a:cubicBezTo>
                    <a:pt x="169276" y="0"/>
                    <a:pt x="176934" y="473"/>
                    <a:pt x="184432" y="1418"/>
                  </a:cubicBezTo>
                  <a:cubicBezTo>
                    <a:pt x="191931" y="2364"/>
                    <a:pt x="197834" y="3624"/>
                    <a:pt x="202301" y="5200"/>
                  </a:cubicBezTo>
                  <a:lnTo>
                    <a:pt x="202301" y="62872"/>
                  </a:lnTo>
                  <a:cubicBezTo>
                    <a:pt x="198313" y="61139"/>
                    <a:pt x="193526" y="59405"/>
                    <a:pt x="187942" y="57830"/>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9" name="Freeform 18">
              <a:extLst>
                <a:ext uri="{FF2B5EF4-FFF2-40B4-BE49-F238E27FC236}">
                  <a16:creationId xmlns:a16="http://schemas.microsoft.com/office/drawing/2014/main" id="{7C8E8AF8-2DF9-4C69-345E-A5F0A0CF828F}"/>
                </a:ext>
              </a:extLst>
            </p:cNvPr>
            <p:cNvSpPr/>
            <p:nvPr/>
          </p:nvSpPr>
          <p:spPr>
            <a:xfrm>
              <a:off x="6861058" y="4798866"/>
              <a:ext cx="194323" cy="400710"/>
            </a:xfrm>
            <a:custGeom>
              <a:avLst/>
              <a:gdLst>
                <a:gd name="connsiteX0" fmla="*/ 184592 w 194323"/>
                <a:gd name="connsiteY0" fmla="*/ 394092 h 400710"/>
                <a:gd name="connsiteX1" fmla="*/ 171350 w 194323"/>
                <a:gd name="connsiteY1" fmla="*/ 397401 h 400710"/>
                <a:gd name="connsiteX2" fmla="*/ 156193 w 194323"/>
                <a:gd name="connsiteY2" fmla="*/ 399765 h 400710"/>
                <a:gd name="connsiteX3" fmla="*/ 141036 w 194323"/>
                <a:gd name="connsiteY3" fmla="*/ 400710 h 400710"/>
                <a:gd name="connsiteX4" fmla="*/ 72912 w 194323"/>
                <a:gd name="connsiteY4" fmla="*/ 375971 h 400710"/>
                <a:gd name="connsiteX5" fmla="*/ 50894 w 194323"/>
                <a:gd name="connsiteY5" fmla="*/ 304905 h 400710"/>
                <a:gd name="connsiteX6" fmla="*/ 50894 w 194323"/>
                <a:gd name="connsiteY6" fmla="*/ 145598 h 400710"/>
                <a:gd name="connsiteX7" fmla="*/ 0 w 194323"/>
                <a:gd name="connsiteY7" fmla="*/ 145598 h 400710"/>
                <a:gd name="connsiteX8" fmla="*/ 0 w 194323"/>
                <a:gd name="connsiteY8" fmla="*/ 90605 h 400710"/>
                <a:gd name="connsiteX9" fmla="*/ 50894 w 194323"/>
                <a:gd name="connsiteY9" fmla="*/ 90605 h 400710"/>
                <a:gd name="connsiteX10" fmla="*/ 50894 w 194323"/>
                <a:gd name="connsiteY10" fmla="*/ 20957 h 400710"/>
                <a:gd name="connsiteX11" fmla="*/ 120296 w 194323"/>
                <a:gd name="connsiteY11" fmla="*/ 0 h 400710"/>
                <a:gd name="connsiteX12" fmla="*/ 120296 w 194323"/>
                <a:gd name="connsiteY12" fmla="*/ 90763 h 400710"/>
                <a:gd name="connsiteX13" fmla="*/ 194164 w 194323"/>
                <a:gd name="connsiteY13" fmla="*/ 90763 h 400710"/>
                <a:gd name="connsiteX14" fmla="*/ 194164 w 194323"/>
                <a:gd name="connsiteY14" fmla="*/ 145756 h 400710"/>
                <a:gd name="connsiteX15" fmla="*/ 120296 w 194323"/>
                <a:gd name="connsiteY15" fmla="*/ 145756 h 400710"/>
                <a:gd name="connsiteX16" fmla="*/ 120296 w 194323"/>
                <a:gd name="connsiteY16" fmla="*/ 292300 h 400710"/>
                <a:gd name="connsiteX17" fmla="*/ 130826 w 194323"/>
                <a:gd name="connsiteY17" fmla="*/ 332954 h 400710"/>
                <a:gd name="connsiteX18" fmla="*/ 163692 w 194323"/>
                <a:gd name="connsiteY18" fmla="*/ 344929 h 400710"/>
                <a:gd name="connsiteX19" fmla="*/ 178848 w 194323"/>
                <a:gd name="connsiteY19" fmla="*/ 342408 h 400710"/>
                <a:gd name="connsiteX20" fmla="*/ 194324 w 194323"/>
                <a:gd name="connsiteY20" fmla="*/ 335790 h 400710"/>
                <a:gd name="connsiteX21" fmla="*/ 194324 w 194323"/>
                <a:gd name="connsiteY21" fmla="*/ 390468 h 400710"/>
                <a:gd name="connsiteX22" fmla="*/ 184592 w 194323"/>
                <a:gd name="connsiteY22" fmla="*/ 394250 h 40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4323" h="400710">
                  <a:moveTo>
                    <a:pt x="184592" y="394092"/>
                  </a:moveTo>
                  <a:cubicBezTo>
                    <a:pt x="180444" y="395353"/>
                    <a:pt x="176136" y="396298"/>
                    <a:pt x="171350" y="397401"/>
                  </a:cubicBezTo>
                  <a:cubicBezTo>
                    <a:pt x="166564" y="398504"/>
                    <a:pt x="161458" y="399135"/>
                    <a:pt x="156193" y="399765"/>
                  </a:cubicBezTo>
                  <a:cubicBezTo>
                    <a:pt x="150928" y="400395"/>
                    <a:pt x="145823" y="400710"/>
                    <a:pt x="141036" y="400710"/>
                  </a:cubicBezTo>
                  <a:cubicBezTo>
                    <a:pt x="110245" y="400710"/>
                    <a:pt x="87590" y="392517"/>
                    <a:pt x="72912" y="375971"/>
                  </a:cubicBezTo>
                  <a:cubicBezTo>
                    <a:pt x="58233" y="359584"/>
                    <a:pt x="50894" y="335790"/>
                    <a:pt x="50894" y="304905"/>
                  </a:cubicBezTo>
                  <a:lnTo>
                    <a:pt x="50894" y="145598"/>
                  </a:lnTo>
                  <a:lnTo>
                    <a:pt x="0" y="145598"/>
                  </a:lnTo>
                  <a:lnTo>
                    <a:pt x="0" y="90605"/>
                  </a:lnTo>
                  <a:lnTo>
                    <a:pt x="50894" y="90605"/>
                  </a:lnTo>
                  <a:lnTo>
                    <a:pt x="50894" y="20957"/>
                  </a:lnTo>
                  <a:lnTo>
                    <a:pt x="120296" y="0"/>
                  </a:lnTo>
                  <a:lnTo>
                    <a:pt x="120296" y="90763"/>
                  </a:lnTo>
                  <a:lnTo>
                    <a:pt x="194164" y="90763"/>
                  </a:lnTo>
                  <a:lnTo>
                    <a:pt x="194164" y="145756"/>
                  </a:lnTo>
                  <a:lnTo>
                    <a:pt x="120296" y="145756"/>
                  </a:lnTo>
                  <a:lnTo>
                    <a:pt x="120296" y="292300"/>
                  </a:lnTo>
                  <a:cubicBezTo>
                    <a:pt x="120296" y="311366"/>
                    <a:pt x="123806" y="324917"/>
                    <a:pt x="130826" y="332954"/>
                  </a:cubicBezTo>
                  <a:cubicBezTo>
                    <a:pt x="137846" y="340990"/>
                    <a:pt x="148695" y="344929"/>
                    <a:pt x="163692" y="344929"/>
                  </a:cubicBezTo>
                  <a:cubicBezTo>
                    <a:pt x="167680" y="344929"/>
                    <a:pt x="172626" y="344141"/>
                    <a:pt x="178848" y="342408"/>
                  </a:cubicBezTo>
                  <a:cubicBezTo>
                    <a:pt x="184911" y="340675"/>
                    <a:pt x="190016" y="338469"/>
                    <a:pt x="194324" y="335790"/>
                  </a:cubicBezTo>
                  <a:lnTo>
                    <a:pt x="194324" y="390468"/>
                  </a:lnTo>
                  <a:cubicBezTo>
                    <a:pt x="191931" y="391886"/>
                    <a:pt x="188740" y="393147"/>
                    <a:pt x="184592" y="394250"/>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0" name="Freeform 19">
              <a:extLst>
                <a:ext uri="{FF2B5EF4-FFF2-40B4-BE49-F238E27FC236}">
                  <a16:creationId xmlns:a16="http://schemas.microsoft.com/office/drawing/2014/main" id="{26FF36B4-A915-C6AE-4A79-CA4559AAE0FC}"/>
                </a:ext>
              </a:extLst>
            </p:cNvPr>
            <p:cNvSpPr/>
            <p:nvPr/>
          </p:nvSpPr>
          <p:spPr>
            <a:xfrm>
              <a:off x="7295177" y="4761049"/>
              <a:ext cx="261172" cy="438528"/>
            </a:xfrm>
            <a:custGeom>
              <a:avLst/>
              <a:gdLst>
                <a:gd name="connsiteX0" fmla="*/ 261013 w 261172"/>
                <a:gd name="connsiteY0" fmla="*/ 309948 h 438528"/>
                <a:gd name="connsiteX1" fmla="*/ 250005 w 261172"/>
                <a:gd name="connsiteY1" fmla="*/ 362262 h 438528"/>
                <a:gd name="connsiteX2" fmla="*/ 218415 w 261172"/>
                <a:gd name="connsiteY2" fmla="*/ 402916 h 438528"/>
                <a:gd name="connsiteX3" fmla="*/ 168478 w 261172"/>
                <a:gd name="connsiteY3" fmla="*/ 429231 h 438528"/>
                <a:gd name="connsiteX4" fmla="*/ 102267 w 261172"/>
                <a:gd name="connsiteY4" fmla="*/ 438528 h 438528"/>
                <a:gd name="connsiteX5" fmla="*/ 74188 w 261172"/>
                <a:gd name="connsiteY5" fmla="*/ 436952 h 438528"/>
                <a:gd name="connsiteX6" fmla="*/ 45789 w 261172"/>
                <a:gd name="connsiteY6" fmla="*/ 432225 h 438528"/>
                <a:gd name="connsiteX7" fmla="*/ 20102 w 261172"/>
                <a:gd name="connsiteY7" fmla="*/ 424977 h 438528"/>
                <a:gd name="connsiteX8" fmla="*/ 0 w 261172"/>
                <a:gd name="connsiteY8" fmla="*/ 415522 h 438528"/>
                <a:gd name="connsiteX9" fmla="*/ 0 w 261172"/>
                <a:gd name="connsiteY9" fmla="*/ 348238 h 438528"/>
                <a:gd name="connsiteX10" fmla="*/ 24250 w 261172"/>
                <a:gd name="connsiteY10" fmla="*/ 363523 h 438528"/>
                <a:gd name="connsiteX11" fmla="*/ 50894 w 261172"/>
                <a:gd name="connsiteY11" fmla="*/ 374238 h 438528"/>
                <a:gd name="connsiteX12" fmla="*/ 77538 w 261172"/>
                <a:gd name="connsiteY12" fmla="*/ 380541 h 438528"/>
                <a:gd name="connsiteX13" fmla="*/ 101789 w 261172"/>
                <a:gd name="connsiteY13" fmla="*/ 382589 h 438528"/>
                <a:gd name="connsiteX14" fmla="*/ 137846 w 261172"/>
                <a:gd name="connsiteY14" fmla="*/ 377705 h 438528"/>
                <a:gd name="connsiteX15" fmla="*/ 165606 w 261172"/>
                <a:gd name="connsiteY15" fmla="*/ 363838 h 438528"/>
                <a:gd name="connsiteX16" fmla="*/ 183475 w 261172"/>
                <a:gd name="connsiteY16" fmla="*/ 341620 h 438528"/>
                <a:gd name="connsiteX17" fmla="*/ 189857 w 261172"/>
                <a:gd name="connsiteY17" fmla="*/ 311996 h 438528"/>
                <a:gd name="connsiteX18" fmla="*/ 161777 w 261172"/>
                <a:gd name="connsiteY18" fmla="*/ 259367 h 438528"/>
                <a:gd name="connsiteX19" fmla="*/ 81686 w 261172"/>
                <a:gd name="connsiteY19" fmla="*/ 241088 h 438528"/>
                <a:gd name="connsiteX20" fmla="*/ 44353 w 261172"/>
                <a:gd name="connsiteY20" fmla="*/ 241088 h 438528"/>
                <a:gd name="connsiteX21" fmla="*/ 44353 w 261172"/>
                <a:gd name="connsiteY21" fmla="*/ 184677 h 438528"/>
                <a:gd name="connsiteX22" fmla="*/ 79931 w 261172"/>
                <a:gd name="connsiteY22" fmla="*/ 184677 h 438528"/>
                <a:gd name="connsiteX23" fmla="*/ 123167 w 261172"/>
                <a:gd name="connsiteY23" fmla="*/ 179634 h 438528"/>
                <a:gd name="connsiteX24" fmla="*/ 153002 w 261172"/>
                <a:gd name="connsiteY24" fmla="*/ 165768 h 438528"/>
                <a:gd name="connsiteX25" fmla="*/ 170073 w 261172"/>
                <a:gd name="connsiteY25" fmla="*/ 144653 h 438528"/>
                <a:gd name="connsiteX26" fmla="*/ 175498 w 261172"/>
                <a:gd name="connsiteY26" fmla="*/ 118180 h 438528"/>
                <a:gd name="connsiteX27" fmla="*/ 171350 w 261172"/>
                <a:gd name="connsiteY27" fmla="*/ 93756 h 438528"/>
                <a:gd name="connsiteX28" fmla="*/ 158107 w 261172"/>
                <a:gd name="connsiteY28" fmla="*/ 73902 h 438528"/>
                <a:gd name="connsiteX29" fmla="*/ 135133 w 261172"/>
                <a:gd name="connsiteY29" fmla="*/ 60666 h 438528"/>
                <a:gd name="connsiteX30" fmla="*/ 101310 w 261172"/>
                <a:gd name="connsiteY30" fmla="*/ 55781 h 438528"/>
                <a:gd name="connsiteX31" fmla="*/ 54564 w 261172"/>
                <a:gd name="connsiteY31" fmla="*/ 64763 h 438528"/>
                <a:gd name="connsiteX32" fmla="*/ 16433 w 261172"/>
                <a:gd name="connsiteY32" fmla="*/ 86193 h 438528"/>
                <a:gd name="connsiteX33" fmla="*/ 16433 w 261172"/>
                <a:gd name="connsiteY33" fmla="*/ 23794 h 438528"/>
                <a:gd name="connsiteX34" fmla="*/ 32706 w 261172"/>
                <a:gd name="connsiteY34" fmla="*/ 16073 h 438528"/>
                <a:gd name="connsiteX35" fmla="*/ 55681 w 261172"/>
                <a:gd name="connsiteY35" fmla="*/ 8351 h 438528"/>
                <a:gd name="connsiteX36" fmla="*/ 84718 w 261172"/>
                <a:gd name="connsiteY36" fmla="*/ 2364 h 438528"/>
                <a:gd name="connsiteX37" fmla="*/ 119339 w 261172"/>
                <a:gd name="connsiteY37" fmla="*/ 0 h 438528"/>
                <a:gd name="connsiteX38" fmla="*/ 175498 w 261172"/>
                <a:gd name="connsiteY38" fmla="*/ 8667 h 438528"/>
                <a:gd name="connsiteX39" fmla="*/ 215065 w 261172"/>
                <a:gd name="connsiteY39" fmla="*/ 31672 h 438528"/>
                <a:gd name="connsiteX40" fmla="*/ 238358 w 261172"/>
                <a:gd name="connsiteY40" fmla="*/ 64605 h 438528"/>
                <a:gd name="connsiteX41" fmla="*/ 246016 w 261172"/>
                <a:gd name="connsiteY41" fmla="*/ 103368 h 438528"/>
                <a:gd name="connsiteX42" fmla="*/ 241389 w 261172"/>
                <a:gd name="connsiteY42" fmla="*/ 137720 h 438528"/>
                <a:gd name="connsiteX43" fmla="*/ 226392 w 261172"/>
                <a:gd name="connsiteY43" fmla="*/ 167816 h 438528"/>
                <a:gd name="connsiteX44" fmla="*/ 199908 w 261172"/>
                <a:gd name="connsiteY44" fmla="*/ 191925 h 438528"/>
                <a:gd name="connsiteX45" fmla="*/ 160660 w 261172"/>
                <a:gd name="connsiteY45" fmla="*/ 208470 h 438528"/>
                <a:gd name="connsiteX46" fmla="*/ 160660 w 261172"/>
                <a:gd name="connsiteY46" fmla="*/ 209731 h 438528"/>
                <a:gd name="connsiteX47" fmla="*/ 202620 w 261172"/>
                <a:gd name="connsiteY47" fmla="*/ 220761 h 438528"/>
                <a:gd name="connsiteX48" fmla="*/ 234369 w 261172"/>
                <a:gd name="connsiteY48" fmla="*/ 242349 h 438528"/>
                <a:gd name="connsiteX49" fmla="*/ 254312 w 261172"/>
                <a:gd name="connsiteY49" fmla="*/ 272603 h 438528"/>
                <a:gd name="connsiteX50" fmla="*/ 261172 w 261172"/>
                <a:gd name="connsiteY50" fmla="*/ 309475 h 43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61172" h="438528">
                  <a:moveTo>
                    <a:pt x="261013" y="309948"/>
                  </a:moveTo>
                  <a:cubicBezTo>
                    <a:pt x="261013" y="329014"/>
                    <a:pt x="257344" y="346505"/>
                    <a:pt x="250005" y="362262"/>
                  </a:cubicBezTo>
                  <a:cubicBezTo>
                    <a:pt x="242666" y="378020"/>
                    <a:pt x="232136" y="391571"/>
                    <a:pt x="218415" y="402916"/>
                  </a:cubicBezTo>
                  <a:cubicBezTo>
                    <a:pt x="204694" y="414262"/>
                    <a:pt x="188102" y="422928"/>
                    <a:pt x="168478" y="429231"/>
                  </a:cubicBezTo>
                  <a:cubicBezTo>
                    <a:pt x="148854" y="435534"/>
                    <a:pt x="126677" y="438528"/>
                    <a:pt x="102267" y="438528"/>
                  </a:cubicBezTo>
                  <a:cubicBezTo>
                    <a:pt x="93333" y="438528"/>
                    <a:pt x="83920" y="438055"/>
                    <a:pt x="74188" y="436952"/>
                  </a:cubicBezTo>
                  <a:cubicBezTo>
                    <a:pt x="64455" y="435849"/>
                    <a:pt x="54883" y="434274"/>
                    <a:pt x="45789" y="432225"/>
                  </a:cubicBezTo>
                  <a:cubicBezTo>
                    <a:pt x="36695" y="430177"/>
                    <a:pt x="28080" y="427813"/>
                    <a:pt x="20102" y="424977"/>
                  </a:cubicBezTo>
                  <a:cubicBezTo>
                    <a:pt x="12125" y="422298"/>
                    <a:pt x="5424" y="418989"/>
                    <a:pt x="0" y="415522"/>
                  </a:cubicBezTo>
                  <a:lnTo>
                    <a:pt x="0" y="348238"/>
                  </a:lnTo>
                  <a:cubicBezTo>
                    <a:pt x="7339" y="354226"/>
                    <a:pt x="15476" y="359268"/>
                    <a:pt x="24250" y="363523"/>
                  </a:cubicBezTo>
                  <a:cubicBezTo>
                    <a:pt x="33025" y="367935"/>
                    <a:pt x="41960" y="371402"/>
                    <a:pt x="50894" y="374238"/>
                  </a:cubicBezTo>
                  <a:cubicBezTo>
                    <a:pt x="59829" y="377074"/>
                    <a:pt x="68763" y="379280"/>
                    <a:pt x="77538" y="380541"/>
                  </a:cubicBezTo>
                  <a:cubicBezTo>
                    <a:pt x="86313" y="381959"/>
                    <a:pt x="94450" y="382589"/>
                    <a:pt x="101789" y="382589"/>
                  </a:cubicBezTo>
                  <a:cubicBezTo>
                    <a:pt x="114871" y="382589"/>
                    <a:pt x="126997" y="381014"/>
                    <a:pt x="137846" y="377705"/>
                  </a:cubicBezTo>
                  <a:cubicBezTo>
                    <a:pt x="148694" y="374396"/>
                    <a:pt x="157948" y="369826"/>
                    <a:pt x="165606" y="363838"/>
                  </a:cubicBezTo>
                  <a:cubicBezTo>
                    <a:pt x="173264" y="357850"/>
                    <a:pt x="179327" y="350444"/>
                    <a:pt x="183475" y="341620"/>
                  </a:cubicBezTo>
                  <a:cubicBezTo>
                    <a:pt x="187783" y="332796"/>
                    <a:pt x="189857" y="323026"/>
                    <a:pt x="189857" y="311996"/>
                  </a:cubicBezTo>
                  <a:cubicBezTo>
                    <a:pt x="189857" y="289148"/>
                    <a:pt x="180444" y="271657"/>
                    <a:pt x="161777" y="259367"/>
                  </a:cubicBezTo>
                  <a:cubicBezTo>
                    <a:pt x="142951" y="247233"/>
                    <a:pt x="116307" y="241088"/>
                    <a:pt x="81686" y="241088"/>
                  </a:cubicBezTo>
                  <a:lnTo>
                    <a:pt x="44353" y="241088"/>
                  </a:lnTo>
                  <a:lnTo>
                    <a:pt x="44353" y="184677"/>
                  </a:lnTo>
                  <a:lnTo>
                    <a:pt x="79931" y="184677"/>
                  </a:lnTo>
                  <a:cubicBezTo>
                    <a:pt x="96683" y="184677"/>
                    <a:pt x="111042" y="182943"/>
                    <a:pt x="123167" y="179634"/>
                  </a:cubicBezTo>
                  <a:cubicBezTo>
                    <a:pt x="135293" y="176325"/>
                    <a:pt x="145184" y="171598"/>
                    <a:pt x="153002" y="165768"/>
                  </a:cubicBezTo>
                  <a:cubicBezTo>
                    <a:pt x="160820" y="159938"/>
                    <a:pt x="166404" y="152847"/>
                    <a:pt x="170073" y="144653"/>
                  </a:cubicBezTo>
                  <a:cubicBezTo>
                    <a:pt x="173743" y="136459"/>
                    <a:pt x="175498" y="127635"/>
                    <a:pt x="175498" y="118180"/>
                  </a:cubicBezTo>
                  <a:cubicBezTo>
                    <a:pt x="175498" y="109514"/>
                    <a:pt x="174062" y="101320"/>
                    <a:pt x="171350" y="93756"/>
                  </a:cubicBezTo>
                  <a:cubicBezTo>
                    <a:pt x="168637" y="86193"/>
                    <a:pt x="164170" y="79575"/>
                    <a:pt x="158107" y="73902"/>
                  </a:cubicBezTo>
                  <a:cubicBezTo>
                    <a:pt x="152045" y="68229"/>
                    <a:pt x="144387" y="63817"/>
                    <a:pt x="135133" y="60666"/>
                  </a:cubicBezTo>
                  <a:cubicBezTo>
                    <a:pt x="125880" y="57514"/>
                    <a:pt x="114552" y="55781"/>
                    <a:pt x="101310" y="55781"/>
                  </a:cubicBezTo>
                  <a:cubicBezTo>
                    <a:pt x="84718" y="55781"/>
                    <a:pt x="69082" y="58775"/>
                    <a:pt x="54564" y="64763"/>
                  </a:cubicBezTo>
                  <a:cubicBezTo>
                    <a:pt x="39886" y="70751"/>
                    <a:pt x="27122" y="77842"/>
                    <a:pt x="16433" y="86193"/>
                  </a:cubicBezTo>
                  <a:lnTo>
                    <a:pt x="16433" y="23794"/>
                  </a:lnTo>
                  <a:cubicBezTo>
                    <a:pt x="20581" y="21430"/>
                    <a:pt x="26005" y="18909"/>
                    <a:pt x="32706" y="16073"/>
                  </a:cubicBezTo>
                  <a:cubicBezTo>
                    <a:pt x="39407" y="13394"/>
                    <a:pt x="47065" y="10715"/>
                    <a:pt x="55681" y="8351"/>
                  </a:cubicBezTo>
                  <a:cubicBezTo>
                    <a:pt x="64296" y="5988"/>
                    <a:pt x="74028" y="4097"/>
                    <a:pt x="84718" y="2364"/>
                  </a:cubicBezTo>
                  <a:cubicBezTo>
                    <a:pt x="95407" y="788"/>
                    <a:pt x="106894" y="0"/>
                    <a:pt x="119339" y="0"/>
                  </a:cubicBezTo>
                  <a:cubicBezTo>
                    <a:pt x="140877" y="0"/>
                    <a:pt x="159703" y="2994"/>
                    <a:pt x="175498" y="8667"/>
                  </a:cubicBezTo>
                  <a:cubicBezTo>
                    <a:pt x="191452" y="14497"/>
                    <a:pt x="204694" y="22218"/>
                    <a:pt x="215065" y="31672"/>
                  </a:cubicBezTo>
                  <a:cubicBezTo>
                    <a:pt x="225595" y="41284"/>
                    <a:pt x="233252" y="52157"/>
                    <a:pt x="238358" y="64605"/>
                  </a:cubicBezTo>
                  <a:cubicBezTo>
                    <a:pt x="243463" y="77054"/>
                    <a:pt x="246016" y="89975"/>
                    <a:pt x="246016" y="103368"/>
                  </a:cubicBezTo>
                  <a:cubicBezTo>
                    <a:pt x="246016" y="115344"/>
                    <a:pt x="244421" y="126847"/>
                    <a:pt x="241389" y="137720"/>
                  </a:cubicBezTo>
                  <a:cubicBezTo>
                    <a:pt x="238358" y="148592"/>
                    <a:pt x="233252" y="158677"/>
                    <a:pt x="226392" y="167816"/>
                  </a:cubicBezTo>
                  <a:cubicBezTo>
                    <a:pt x="219532" y="176955"/>
                    <a:pt x="210757" y="184992"/>
                    <a:pt x="199908" y="191925"/>
                  </a:cubicBezTo>
                  <a:cubicBezTo>
                    <a:pt x="189219" y="198858"/>
                    <a:pt x="176136" y="204373"/>
                    <a:pt x="160660" y="208470"/>
                  </a:cubicBezTo>
                  <a:lnTo>
                    <a:pt x="160660" y="209731"/>
                  </a:lnTo>
                  <a:cubicBezTo>
                    <a:pt x="176136" y="211464"/>
                    <a:pt x="190176" y="215246"/>
                    <a:pt x="202620" y="220761"/>
                  </a:cubicBezTo>
                  <a:cubicBezTo>
                    <a:pt x="215065" y="226276"/>
                    <a:pt x="225595" y="233525"/>
                    <a:pt x="234369" y="242349"/>
                  </a:cubicBezTo>
                  <a:cubicBezTo>
                    <a:pt x="242985" y="251173"/>
                    <a:pt x="249685" y="261258"/>
                    <a:pt x="254312" y="272603"/>
                  </a:cubicBezTo>
                  <a:cubicBezTo>
                    <a:pt x="258939" y="284106"/>
                    <a:pt x="261172" y="296396"/>
                    <a:pt x="261172" y="309475"/>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1" name="Freeform 20">
              <a:extLst>
                <a:ext uri="{FF2B5EF4-FFF2-40B4-BE49-F238E27FC236}">
                  <a16:creationId xmlns:a16="http://schemas.microsoft.com/office/drawing/2014/main" id="{E12EE98E-AE7D-FC2F-826A-5C1A0D58B2FC}"/>
                </a:ext>
              </a:extLst>
            </p:cNvPr>
            <p:cNvSpPr/>
            <p:nvPr/>
          </p:nvSpPr>
          <p:spPr>
            <a:xfrm>
              <a:off x="7631494" y="4761521"/>
              <a:ext cx="288294" cy="438055"/>
            </a:xfrm>
            <a:custGeom>
              <a:avLst/>
              <a:gdLst>
                <a:gd name="connsiteX0" fmla="*/ 287976 w 288294"/>
                <a:gd name="connsiteY0" fmla="*/ 294348 h 438055"/>
                <a:gd name="connsiteX1" fmla="*/ 277287 w 288294"/>
                <a:gd name="connsiteY1" fmla="*/ 352493 h 438055"/>
                <a:gd name="connsiteX2" fmla="*/ 247771 w 288294"/>
                <a:gd name="connsiteY2" fmla="*/ 397874 h 438055"/>
                <a:gd name="connsiteX3" fmla="*/ 203099 w 288294"/>
                <a:gd name="connsiteY3" fmla="*/ 427498 h 438055"/>
                <a:gd name="connsiteX4" fmla="*/ 146939 w 288294"/>
                <a:gd name="connsiteY4" fmla="*/ 438055 h 438055"/>
                <a:gd name="connsiteX5" fmla="*/ 87589 w 288294"/>
                <a:gd name="connsiteY5" fmla="*/ 425607 h 438055"/>
                <a:gd name="connsiteX6" fmla="*/ 41002 w 288294"/>
                <a:gd name="connsiteY6" fmla="*/ 388735 h 438055"/>
                <a:gd name="connsiteX7" fmla="*/ 10689 w 288294"/>
                <a:gd name="connsiteY7" fmla="*/ 327754 h 438055"/>
                <a:gd name="connsiteX8" fmla="*/ 0 w 288294"/>
                <a:gd name="connsiteY8" fmla="*/ 243137 h 438055"/>
                <a:gd name="connsiteX9" fmla="*/ 14199 w 288294"/>
                <a:gd name="connsiteY9" fmla="*/ 138665 h 438055"/>
                <a:gd name="connsiteX10" fmla="*/ 53287 w 288294"/>
                <a:gd name="connsiteY10" fmla="*/ 62557 h 438055"/>
                <a:gd name="connsiteX11" fmla="*/ 111680 w 288294"/>
                <a:gd name="connsiteY11" fmla="*/ 15915 h 438055"/>
                <a:gd name="connsiteX12" fmla="*/ 184113 w 288294"/>
                <a:gd name="connsiteY12" fmla="*/ 0 h 438055"/>
                <a:gd name="connsiteX13" fmla="*/ 228147 w 288294"/>
                <a:gd name="connsiteY13" fmla="*/ 3309 h 438055"/>
                <a:gd name="connsiteX14" fmla="*/ 260216 w 288294"/>
                <a:gd name="connsiteY14" fmla="*/ 12133 h 438055"/>
                <a:gd name="connsiteX15" fmla="*/ 260216 w 288294"/>
                <a:gd name="connsiteY15" fmla="*/ 73902 h 438055"/>
                <a:gd name="connsiteX16" fmla="*/ 227668 w 288294"/>
                <a:gd name="connsiteY16" fmla="*/ 60824 h 438055"/>
                <a:gd name="connsiteX17" fmla="*/ 187942 w 288294"/>
                <a:gd name="connsiteY17" fmla="*/ 55466 h 438055"/>
                <a:gd name="connsiteX18" fmla="*/ 141515 w 288294"/>
                <a:gd name="connsiteY18" fmla="*/ 66023 h 438055"/>
                <a:gd name="connsiteX19" fmla="*/ 104661 w 288294"/>
                <a:gd name="connsiteY19" fmla="*/ 97066 h 438055"/>
                <a:gd name="connsiteX20" fmla="*/ 80410 w 288294"/>
                <a:gd name="connsiteY20" fmla="*/ 147174 h 438055"/>
                <a:gd name="connsiteX21" fmla="*/ 71475 w 288294"/>
                <a:gd name="connsiteY21" fmla="*/ 214616 h 438055"/>
                <a:gd name="connsiteX22" fmla="*/ 73230 w 288294"/>
                <a:gd name="connsiteY22" fmla="*/ 214616 h 438055"/>
                <a:gd name="connsiteX23" fmla="*/ 88865 w 288294"/>
                <a:gd name="connsiteY23" fmla="*/ 194131 h 438055"/>
                <a:gd name="connsiteX24" fmla="*/ 109925 w 288294"/>
                <a:gd name="connsiteY24" fmla="*/ 177901 h 438055"/>
                <a:gd name="connsiteX25" fmla="*/ 135612 w 288294"/>
                <a:gd name="connsiteY25" fmla="*/ 167186 h 438055"/>
                <a:gd name="connsiteX26" fmla="*/ 165606 w 288294"/>
                <a:gd name="connsiteY26" fmla="*/ 163404 h 438055"/>
                <a:gd name="connsiteX27" fmla="*/ 216341 w 288294"/>
                <a:gd name="connsiteY27" fmla="*/ 172386 h 438055"/>
                <a:gd name="connsiteX28" fmla="*/ 254950 w 288294"/>
                <a:gd name="connsiteY28" fmla="*/ 198386 h 438055"/>
                <a:gd name="connsiteX29" fmla="*/ 279680 w 288294"/>
                <a:gd name="connsiteY29" fmla="*/ 239670 h 438055"/>
                <a:gd name="connsiteX30" fmla="*/ 288295 w 288294"/>
                <a:gd name="connsiteY30" fmla="*/ 294663 h 438055"/>
                <a:gd name="connsiteX31" fmla="*/ 217937 w 288294"/>
                <a:gd name="connsiteY31" fmla="*/ 300021 h 438055"/>
                <a:gd name="connsiteX32" fmla="*/ 213629 w 288294"/>
                <a:gd name="connsiteY32" fmla="*/ 266615 h 438055"/>
                <a:gd name="connsiteX33" fmla="*/ 200546 w 288294"/>
                <a:gd name="connsiteY33" fmla="*/ 240773 h 438055"/>
                <a:gd name="connsiteX34" fmla="*/ 178370 w 288294"/>
                <a:gd name="connsiteY34" fmla="*/ 224070 h 438055"/>
                <a:gd name="connsiteX35" fmla="*/ 147099 w 288294"/>
                <a:gd name="connsiteY35" fmla="*/ 218082 h 438055"/>
                <a:gd name="connsiteX36" fmla="*/ 115509 w 288294"/>
                <a:gd name="connsiteY36" fmla="*/ 224385 h 438055"/>
                <a:gd name="connsiteX37" fmla="*/ 92695 w 288294"/>
                <a:gd name="connsiteY37" fmla="*/ 241088 h 438055"/>
                <a:gd name="connsiteX38" fmla="*/ 78815 w 288294"/>
                <a:gd name="connsiteY38" fmla="*/ 264724 h 438055"/>
                <a:gd name="connsiteX39" fmla="*/ 74188 w 288294"/>
                <a:gd name="connsiteY39" fmla="*/ 291827 h 438055"/>
                <a:gd name="connsiteX40" fmla="*/ 78495 w 288294"/>
                <a:gd name="connsiteY40" fmla="*/ 322711 h 438055"/>
                <a:gd name="connsiteX41" fmla="*/ 91738 w 288294"/>
                <a:gd name="connsiteY41" fmla="*/ 351547 h 438055"/>
                <a:gd name="connsiteX42" fmla="*/ 114552 w 288294"/>
                <a:gd name="connsiteY42" fmla="*/ 372977 h 438055"/>
                <a:gd name="connsiteX43" fmla="*/ 147578 w 288294"/>
                <a:gd name="connsiteY43" fmla="*/ 381329 h 438055"/>
                <a:gd name="connsiteX44" fmla="*/ 177731 w 288294"/>
                <a:gd name="connsiteY44" fmla="*/ 375183 h 438055"/>
                <a:gd name="connsiteX45" fmla="*/ 199748 w 288294"/>
                <a:gd name="connsiteY45" fmla="*/ 358008 h 438055"/>
                <a:gd name="connsiteX46" fmla="*/ 213150 w 288294"/>
                <a:gd name="connsiteY46" fmla="*/ 332166 h 438055"/>
                <a:gd name="connsiteX47" fmla="*/ 217777 w 288294"/>
                <a:gd name="connsiteY47" fmla="*/ 299863 h 43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88294" h="438055">
                  <a:moveTo>
                    <a:pt x="287976" y="294348"/>
                  </a:moveTo>
                  <a:cubicBezTo>
                    <a:pt x="287976" y="315621"/>
                    <a:pt x="284466" y="335002"/>
                    <a:pt x="277287" y="352493"/>
                  </a:cubicBezTo>
                  <a:cubicBezTo>
                    <a:pt x="270267" y="369984"/>
                    <a:pt x="260375" y="385111"/>
                    <a:pt x="247771" y="397874"/>
                  </a:cubicBezTo>
                  <a:cubicBezTo>
                    <a:pt x="235167" y="410638"/>
                    <a:pt x="220330" y="420407"/>
                    <a:pt x="203099" y="427498"/>
                  </a:cubicBezTo>
                  <a:cubicBezTo>
                    <a:pt x="185868" y="434431"/>
                    <a:pt x="167201" y="438055"/>
                    <a:pt x="146939" y="438055"/>
                  </a:cubicBezTo>
                  <a:cubicBezTo>
                    <a:pt x="125401" y="438055"/>
                    <a:pt x="105618" y="433959"/>
                    <a:pt x="87589" y="425607"/>
                  </a:cubicBezTo>
                  <a:cubicBezTo>
                    <a:pt x="69561" y="417413"/>
                    <a:pt x="53926" y="404965"/>
                    <a:pt x="41002" y="388735"/>
                  </a:cubicBezTo>
                  <a:cubicBezTo>
                    <a:pt x="27920" y="372347"/>
                    <a:pt x="17869" y="352020"/>
                    <a:pt x="10689" y="327754"/>
                  </a:cubicBezTo>
                  <a:cubicBezTo>
                    <a:pt x="3510" y="303487"/>
                    <a:pt x="0" y="275282"/>
                    <a:pt x="0" y="243137"/>
                  </a:cubicBezTo>
                  <a:cubicBezTo>
                    <a:pt x="0" y="203743"/>
                    <a:pt x="4786" y="168919"/>
                    <a:pt x="14199" y="138665"/>
                  </a:cubicBezTo>
                  <a:cubicBezTo>
                    <a:pt x="23612" y="108411"/>
                    <a:pt x="36695" y="83041"/>
                    <a:pt x="53287" y="62557"/>
                  </a:cubicBezTo>
                  <a:cubicBezTo>
                    <a:pt x="69880" y="42072"/>
                    <a:pt x="89344" y="26472"/>
                    <a:pt x="111680" y="15915"/>
                  </a:cubicBezTo>
                  <a:cubicBezTo>
                    <a:pt x="134016" y="5358"/>
                    <a:pt x="158108" y="0"/>
                    <a:pt x="184113" y="0"/>
                  </a:cubicBezTo>
                  <a:cubicBezTo>
                    <a:pt x="200067" y="0"/>
                    <a:pt x="214745" y="1103"/>
                    <a:pt x="228147" y="3309"/>
                  </a:cubicBezTo>
                  <a:cubicBezTo>
                    <a:pt x="241549" y="5515"/>
                    <a:pt x="252238" y="8509"/>
                    <a:pt x="260216" y="12133"/>
                  </a:cubicBezTo>
                  <a:lnTo>
                    <a:pt x="260216" y="73902"/>
                  </a:lnTo>
                  <a:cubicBezTo>
                    <a:pt x="250164" y="68860"/>
                    <a:pt x="239315" y="64448"/>
                    <a:pt x="227668" y="60824"/>
                  </a:cubicBezTo>
                  <a:cubicBezTo>
                    <a:pt x="215862" y="57199"/>
                    <a:pt x="202620" y="55466"/>
                    <a:pt x="187942" y="55466"/>
                  </a:cubicBezTo>
                  <a:cubicBezTo>
                    <a:pt x="171190" y="55466"/>
                    <a:pt x="155714" y="59090"/>
                    <a:pt x="141515" y="66023"/>
                  </a:cubicBezTo>
                  <a:cubicBezTo>
                    <a:pt x="127315" y="73114"/>
                    <a:pt x="115031" y="83514"/>
                    <a:pt x="104661" y="97066"/>
                  </a:cubicBezTo>
                  <a:cubicBezTo>
                    <a:pt x="94290" y="110617"/>
                    <a:pt x="86153" y="127320"/>
                    <a:pt x="80410" y="147174"/>
                  </a:cubicBezTo>
                  <a:cubicBezTo>
                    <a:pt x="74666" y="167028"/>
                    <a:pt x="71635" y="189404"/>
                    <a:pt x="71475" y="214616"/>
                  </a:cubicBezTo>
                  <a:lnTo>
                    <a:pt x="73230" y="214616"/>
                  </a:lnTo>
                  <a:cubicBezTo>
                    <a:pt x="77379" y="207210"/>
                    <a:pt x="82643" y="200276"/>
                    <a:pt x="88865" y="194131"/>
                  </a:cubicBezTo>
                  <a:cubicBezTo>
                    <a:pt x="95088" y="187986"/>
                    <a:pt x="102108" y="182471"/>
                    <a:pt x="109925" y="177901"/>
                  </a:cubicBezTo>
                  <a:cubicBezTo>
                    <a:pt x="117743" y="173331"/>
                    <a:pt x="126199" y="169707"/>
                    <a:pt x="135612" y="167186"/>
                  </a:cubicBezTo>
                  <a:cubicBezTo>
                    <a:pt x="145025" y="164665"/>
                    <a:pt x="154917" y="163404"/>
                    <a:pt x="165606" y="163404"/>
                  </a:cubicBezTo>
                  <a:cubicBezTo>
                    <a:pt x="184273" y="163404"/>
                    <a:pt x="201184" y="166398"/>
                    <a:pt x="216341" y="172386"/>
                  </a:cubicBezTo>
                  <a:cubicBezTo>
                    <a:pt x="231338" y="178374"/>
                    <a:pt x="244261" y="187040"/>
                    <a:pt x="254950" y="198386"/>
                  </a:cubicBezTo>
                  <a:cubicBezTo>
                    <a:pt x="265640" y="209731"/>
                    <a:pt x="273777" y="223440"/>
                    <a:pt x="279680" y="239670"/>
                  </a:cubicBezTo>
                  <a:cubicBezTo>
                    <a:pt x="285423" y="255900"/>
                    <a:pt x="288295" y="274179"/>
                    <a:pt x="288295" y="294663"/>
                  </a:cubicBezTo>
                  <a:close/>
                  <a:moveTo>
                    <a:pt x="217937" y="300021"/>
                  </a:moveTo>
                  <a:cubicBezTo>
                    <a:pt x="217937" y="287888"/>
                    <a:pt x="216500" y="276700"/>
                    <a:pt x="213629" y="266615"/>
                  </a:cubicBezTo>
                  <a:cubicBezTo>
                    <a:pt x="210757" y="256530"/>
                    <a:pt x="206290" y="248021"/>
                    <a:pt x="200546" y="240773"/>
                  </a:cubicBezTo>
                  <a:cubicBezTo>
                    <a:pt x="194643" y="233525"/>
                    <a:pt x="187304" y="228009"/>
                    <a:pt x="178370" y="224070"/>
                  </a:cubicBezTo>
                  <a:cubicBezTo>
                    <a:pt x="169435" y="220131"/>
                    <a:pt x="159065" y="218082"/>
                    <a:pt x="147099" y="218082"/>
                  </a:cubicBezTo>
                  <a:cubicBezTo>
                    <a:pt x="135133" y="218082"/>
                    <a:pt x="124603" y="220131"/>
                    <a:pt x="115509" y="224385"/>
                  </a:cubicBezTo>
                  <a:cubicBezTo>
                    <a:pt x="106415" y="228640"/>
                    <a:pt x="98758" y="234155"/>
                    <a:pt x="92695" y="241088"/>
                  </a:cubicBezTo>
                  <a:cubicBezTo>
                    <a:pt x="86472" y="248021"/>
                    <a:pt x="81846" y="255900"/>
                    <a:pt x="78815" y="264724"/>
                  </a:cubicBezTo>
                  <a:cubicBezTo>
                    <a:pt x="75783" y="273548"/>
                    <a:pt x="74188" y="282688"/>
                    <a:pt x="74188" y="291827"/>
                  </a:cubicBezTo>
                  <a:cubicBezTo>
                    <a:pt x="74188" y="301912"/>
                    <a:pt x="75623" y="312154"/>
                    <a:pt x="78495" y="322711"/>
                  </a:cubicBezTo>
                  <a:cubicBezTo>
                    <a:pt x="81367" y="333269"/>
                    <a:pt x="85835" y="342881"/>
                    <a:pt x="91738" y="351547"/>
                  </a:cubicBezTo>
                  <a:cubicBezTo>
                    <a:pt x="97800" y="360214"/>
                    <a:pt x="105299" y="367305"/>
                    <a:pt x="114552" y="372977"/>
                  </a:cubicBezTo>
                  <a:cubicBezTo>
                    <a:pt x="123805" y="378650"/>
                    <a:pt x="134814" y="381329"/>
                    <a:pt x="147578" y="381329"/>
                  </a:cubicBezTo>
                  <a:cubicBezTo>
                    <a:pt x="158905" y="381329"/>
                    <a:pt x="168957" y="379280"/>
                    <a:pt x="177731" y="375183"/>
                  </a:cubicBezTo>
                  <a:cubicBezTo>
                    <a:pt x="186506" y="371087"/>
                    <a:pt x="193845" y="365414"/>
                    <a:pt x="199748" y="358008"/>
                  </a:cubicBezTo>
                  <a:cubicBezTo>
                    <a:pt x="205651" y="350759"/>
                    <a:pt x="210119" y="342093"/>
                    <a:pt x="213150" y="332166"/>
                  </a:cubicBezTo>
                  <a:cubicBezTo>
                    <a:pt x="216181" y="322239"/>
                    <a:pt x="217777" y="311524"/>
                    <a:pt x="217777" y="299863"/>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2" name="Freeform 21">
              <a:extLst>
                <a:ext uri="{FF2B5EF4-FFF2-40B4-BE49-F238E27FC236}">
                  <a16:creationId xmlns:a16="http://schemas.microsoft.com/office/drawing/2014/main" id="{A0E85776-57B7-FC04-6517-DCC66B816D8E}"/>
                </a:ext>
              </a:extLst>
            </p:cNvPr>
            <p:cNvSpPr/>
            <p:nvPr/>
          </p:nvSpPr>
          <p:spPr>
            <a:xfrm>
              <a:off x="7998445" y="4768455"/>
              <a:ext cx="254950" cy="430964"/>
            </a:xfrm>
            <a:custGeom>
              <a:avLst/>
              <a:gdLst>
                <a:gd name="connsiteX0" fmla="*/ 254950 w 254950"/>
                <a:gd name="connsiteY0" fmla="*/ 290409 h 430964"/>
                <a:gd name="connsiteX1" fmla="*/ 244899 w 254950"/>
                <a:gd name="connsiteY1" fmla="*/ 344614 h 430964"/>
                <a:gd name="connsiteX2" fmla="*/ 214905 w 254950"/>
                <a:gd name="connsiteY2" fmla="*/ 389365 h 430964"/>
                <a:gd name="connsiteX3" fmla="*/ 165287 w 254950"/>
                <a:gd name="connsiteY3" fmla="*/ 419777 h 430964"/>
                <a:gd name="connsiteX4" fmla="*/ 96045 w 254950"/>
                <a:gd name="connsiteY4" fmla="*/ 430965 h 430964"/>
                <a:gd name="connsiteX5" fmla="*/ 65253 w 254950"/>
                <a:gd name="connsiteY5" fmla="*/ 429231 h 430964"/>
                <a:gd name="connsiteX6" fmla="*/ 37812 w 254950"/>
                <a:gd name="connsiteY6" fmla="*/ 424662 h 430964"/>
                <a:gd name="connsiteX7" fmla="*/ 15316 w 254950"/>
                <a:gd name="connsiteY7" fmla="*/ 418516 h 430964"/>
                <a:gd name="connsiteX8" fmla="*/ 0 w 254950"/>
                <a:gd name="connsiteY8" fmla="*/ 412213 h 430964"/>
                <a:gd name="connsiteX9" fmla="*/ 0 w 254950"/>
                <a:gd name="connsiteY9" fmla="*/ 346347 h 430964"/>
                <a:gd name="connsiteX10" fmla="*/ 41800 w 254950"/>
                <a:gd name="connsiteY10" fmla="*/ 366674 h 430964"/>
                <a:gd name="connsiteX11" fmla="*/ 93014 w 254950"/>
                <a:gd name="connsiteY11" fmla="*/ 375183 h 430964"/>
                <a:gd name="connsiteX12" fmla="*/ 131145 w 254950"/>
                <a:gd name="connsiteY12" fmla="*/ 369353 h 430964"/>
                <a:gd name="connsiteX13" fmla="*/ 159862 w 254950"/>
                <a:gd name="connsiteY13" fmla="*/ 352966 h 430964"/>
                <a:gd name="connsiteX14" fmla="*/ 177891 w 254950"/>
                <a:gd name="connsiteY14" fmla="*/ 327596 h 430964"/>
                <a:gd name="connsiteX15" fmla="*/ 184113 w 254950"/>
                <a:gd name="connsiteY15" fmla="*/ 294821 h 430964"/>
                <a:gd name="connsiteX16" fmla="*/ 178051 w 254950"/>
                <a:gd name="connsiteY16" fmla="*/ 265197 h 430964"/>
                <a:gd name="connsiteX17" fmla="*/ 159703 w 254950"/>
                <a:gd name="connsiteY17" fmla="*/ 241088 h 430964"/>
                <a:gd name="connsiteX18" fmla="*/ 128273 w 254950"/>
                <a:gd name="connsiteY18" fmla="*/ 225016 h 430964"/>
                <a:gd name="connsiteX19" fmla="*/ 82962 w 254950"/>
                <a:gd name="connsiteY19" fmla="*/ 219028 h 430964"/>
                <a:gd name="connsiteX20" fmla="*/ 62701 w 254950"/>
                <a:gd name="connsiteY20" fmla="*/ 219658 h 430964"/>
                <a:gd name="connsiteX21" fmla="*/ 43396 w 254950"/>
                <a:gd name="connsiteY21" fmla="*/ 220919 h 430964"/>
                <a:gd name="connsiteX22" fmla="*/ 26484 w 254950"/>
                <a:gd name="connsiteY22" fmla="*/ 222179 h 430964"/>
                <a:gd name="connsiteX23" fmla="*/ 13242 w 254950"/>
                <a:gd name="connsiteY23" fmla="*/ 223125 h 430964"/>
                <a:gd name="connsiteX24" fmla="*/ 13242 w 254950"/>
                <a:gd name="connsiteY24" fmla="*/ 0 h 430964"/>
                <a:gd name="connsiteX25" fmla="*/ 235486 w 254950"/>
                <a:gd name="connsiteY25" fmla="*/ 0 h 430964"/>
                <a:gd name="connsiteX26" fmla="*/ 235486 w 254950"/>
                <a:gd name="connsiteY26" fmla="*/ 59405 h 430964"/>
                <a:gd name="connsiteX27" fmla="*/ 76900 w 254950"/>
                <a:gd name="connsiteY27" fmla="*/ 59405 h 430964"/>
                <a:gd name="connsiteX28" fmla="*/ 76900 w 254950"/>
                <a:gd name="connsiteY28" fmla="*/ 163404 h 430964"/>
                <a:gd name="connsiteX29" fmla="*/ 93014 w 254950"/>
                <a:gd name="connsiteY29" fmla="*/ 162459 h 430964"/>
                <a:gd name="connsiteX30" fmla="*/ 110085 w 254950"/>
                <a:gd name="connsiteY30" fmla="*/ 162144 h 430964"/>
                <a:gd name="connsiteX31" fmla="*/ 174381 w 254950"/>
                <a:gd name="connsiteY31" fmla="*/ 172386 h 430964"/>
                <a:gd name="connsiteX32" fmla="*/ 219372 w 254950"/>
                <a:gd name="connsiteY32" fmla="*/ 199961 h 430964"/>
                <a:gd name="connsiteX33" fmla="*/ 245857 w 254950"/>
                <a:gd name="connsiteY33" fmla="*/ 240773 h 430964"/>
                <a:gd name="connsiteX34" fmla="*/ 254472 w 254950"/>
                <a:gd name="connsiteY34" fmla="*/ 290409 h 43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4950" h="430964">
                  <a:moveTo>
                    <a:pt x="254950" y="290409"/>
                  </a:moveTo>
                  <a:cubicBezTo>
                    <a:pt x="254950" y="309475"/>
                    <a:pt x="251600" y="327596"/>
                    <a:pt x="244899" y="344614"/>
                  </a:cubicBezTo>
                  <a:cubicBezTo>
                    <a:pt x="238198" y="361632"/>
                    <a:pt x="228307" y="376602"/>
                    <a:pt x="214905" y="389365"/>
                  </a:cubicBezTo>
                  <a:cubicBezTo>
                    <a:pt x="201663" y="402129"/>
                    <a:pt x="185071" y="412371"/>
                    <a:pt x="165287" y="419777"/>
                  </a:cubicBezTo>
                  <a:cubicBezTo>
                    <a:pt x="145504" y="427183"/>
                    <a:pt x="122370" y="430965"/>
                    <a:pt x="96045" y="430965"/>
                  </a:cubicBezTo>
                  <a:cubicBezTo>
                    <a:pt x="85515" y="430965"/>
                    <a:pt x="75145" y="430334"/>
                    <a:pt x="65253" y="429231"/>
                  </a:cubicBezTo>
                  <a:cubicBezTo>
                    <a:pt x="55362" y="428128"/>
                    <a:pt x="46108" y="426553"/>
                    <a:pt x="37812" y="424662"/>
                  </a:cubicBezTo>
                  <a:cubicBezTo>
                    <a:pt x="29516" y="422771"/>
                    <a:pt x="22017" y="420722"/>
                    <a:pt x="15316" y="418516"/>
                  </a:cubicBezTo>
                  <a:cubicBezTo>
                    <a:pt x="8775" y="416310"/>
                    <a:pt x="3669" y="414104"/>
                    <a:pt x="0" y="412213"/>
                  </a:cubicBezTo>
                  <a:lnTo>
                    <a:pt x="0" y="346347"/>
                  </a:lnTo>
                  <a:cubicBezTo>
                    <a:pt x="11806" y="354226"/>
                    <a:pt x="25686" y="361002"/>
                    <a:pt x="41800" y="366674"/>
                  </a:cubicBezTo>
                  <a:cubicBezTo>
                    <a:pt x="57914" y="372347"/>
                    <a:pt x="74985" y="375183"/>
                    <a:pt x="93014" y="375183"/>
                  </a:cubicBezTo>
                  <a:cubicBezTo>
                    <a:pt x="107213" y="375183"/>
                    <a:pt x="119817" y="373293"/>
                    <a:pt x="131145" y="369353"/>
                  </a:cubicBezTo>
                  <a:cubicBezTo>
                    <a:pt x="142472" y="365414"/>
                    <a:pt x="152045" y="360056"/>
                    <a:pt x="159862" y="352966"/>
                  </a:cubicBezTo>
                  <a:cubicBezTo>
                    <a:pt x="167680" y="345875"/>
                    <a:pt x="173743" y="337366"/>
                    <a:pt x="177891" y="327596"/>
                  </a:cubicBezTo>
                  <a:cubicBezTo>
                    <a:pt x="182039" y="317827"/>
                    <a:pt x="184113" y="306796"/>
                    <a:pt x="184113" y="294821"/>
                  </a:cubicBezTo>
                  <a:cubicBezTo>
                    <a:pt x="184113" y="284421"/>
                    <a:pt x="182039" y="274494"/>
                    <a:pt x="178051" y="265197"/>
                  </a:cubicBezTo>
                  <a:cubicBezTo>
                    <a:pt x="174062" y="255900"/>
                    <a:pt x="167999" y="247864"/>
                    <a:pt x="159703" y="241088"/>
                  </a:cubicBezTo>
                  <a:cubicBezTo>
                    <a:pt x="151407" y="234312"/>
                    <a:pt x="140877" y="228955"/>
                    <a:pt x="128273" y="225016"/>
                  </a:cubicBezTo>
                  <a:cubicBezTo>
                    <a:pt x="115669" y="221076"/>
                    <a:pt x="100512" y="219028"/>
                    <a:pt x="82962" y="219028"/>
                  </a:cubicBezTo>
                  <a:cubicBezTo>
                    <a:pt x="76102" y="219028"/>
                    <a:pt x="69402" y="219185"/>
                    <a:pt x="62701" y="219658"/>
                  </a:cubicBezTo>
                  <a:cubicBezTo>
                    <a:pt x="55840" y="220131"/>
                    <a:pt x="49459" y="220446"/>
                    <a:pt x="43396" y="220919"/>
                  </a:cubicBezTo>
                  <a:cubicBezTo>
                    <a:pt x="37333" y="221391"/>
                    <a:pt x="31749" y="221864"/>
                    <a:pt x="26484" y="222179"/>
                  </a:cubicBezTo>
                  <a:cubicBezTo>
                    <a:pt x="21379" y="222652"/>
                    <a:pt x="16912" y="222809"/>
                    <a:pt x="13242" y="223125"/>
                  </a:cubicBezTo>
                  <a:lnTo>
                    <a:pt x="13242" y="0"/>
                  </a:lnTo>
                  <a:lnTo>
                    <a:pt x="235486" y="0"/>
                  </a:lnTo>
                  <a:lnTo>
                    <a:pt x="235486" y="59405"/>
                  </a:lnTo>
                  <a:lnTo>
                    <a:pt x="76900" y="59405"/>
                  </a:lnTo>
                  <a:lnTo>
                    <a:pt x="76900" y="163404"/>
                  </a:lnTo>
                  <a:cubicBezTo>
                    <a:pt x="81527" y="163089"/>
                    <a:pt x="86792" y="162774"/>
                    <a:pt x="93014" y="162459"/>
                  </a:cubicBezTo>
                  <a:cubicBezTo>
                    <a:pt x="99236" y="162301"/>
                    <a:pt x="104820" y="162144"/>
                    <a:pt x="110085" y="162144"/>
                  </a:cubicBezTo>
                  <a:cubicBezTo>
                    <a:pt x="134814" y="162144"/>
                    <a:pt x="156193" y="165610"/>
                    <a:pt x="174381" y="172386"/>
                  </a:cubicBezTo>
                  <a:cubicBezTo>
                    <a:pt x="192569" y="179162"/>
                    <a:pt x="207566" y="188458"/>
                    <a:pt x="219372" y="199961"/>
                  </a:cubicBezTo>
                  <a:cubicBezTo>
                    <a:pt x="231178" y="211622"/>
                    <a:pt x="240113" y="225173"/>
                    <a:pt x="245857" y="240773"/>
                  </a:cubicBezTo>
                  <a:cubicBezTo>
                    <a:pt x="251600" y="256373"/>
                    <a:pt x="254472" y="272918"/>
                    <a:pt x="254472" y="290409"/>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nvGrpSpPr>
            <p:cNvPr id="23" name="Group 22">
              <a:extLst>
                <a:ext uri="{FF2B5EF4-FFF2-40B4-BE49-F238E27FC236}">
                  <a16:creationId xmlns:a16="http://schemas.microsoft.com/office/drawing/2014/main" id="{1B28085A-E2F9-2F35-941B-1F8E2FB675AA}"/>
                </a:ext>
              </a:extLst>
            </p:cNvPr>
            <p:cNvGrpSpPr/>
            <p:nvPr/>
          </p:nvGrpSpPr>
          <p:grpSpPr>
            <a:xfrm>
              <a:off x="4404407" y="5333357"/>
              <a:ext cx="3834310" cy="260312"/>
              <a:chOff x="4404407" y="5333357"/>
              <a:chExt cx="3834310" cy="260312"/>
            </a:xfrm>
          </p:grpSpPr>
          <p:sp>
            <p:nvSpPr>
              <p:cNvPr id="27" name="Freeform 26">
                <a:extLst>
                  <a:ext uri="{FF2B5EF4-FFF2-40B4-BE49-F238E27FC236}">
                    <a16:creationId xmlns:a16="http://schemas.microsoft.com/office/drawing/2014/main" id="{E757CEE5-0767-CF47-4300-5F00B3634FDA}"/>
                  </a:ext>
                </a:extLst>
              </p:cNvPr>
              <p:cNvSpPr/>
              <p:nvPr/>
            </p:nvSpPr>
            <p:spPr>
              <a:xfrm>
                <a:off x="4404407" y="5333357"/>
                <a:ext cx="147258" cy="260312"/>
              </a:xfrm>
              <a:custGeom>
                <a:avLst/>
                <a:gdLst>
                  <a:gd name="connsiteX0" fmla="*/ 147259 w 147258"/>
                  <a:gd name="connsiteY0" fmla="*/ 248336 h 260312"/>
                  <a:gd name="connsiteX1" fmla="*/ 98598 w 147258"/>
                  <a:gd name="connsiteY1" fmla="*/ 260312 h 260312"/>
                  <a:gd name="connsiteX2" fmla="*/ 26484 w 147258"/>
                  <a:gd name="connsiteY2" fmla="*/ 226906 h 260312"/>
                  <a:gd name="connsiteX3" fmla="*/ 0 w 147258"/>
                  <a:gd name="connsiteY3" fmla="*/ 135829 h 260312"/>
                  <a:gd name="connsiteX4" fmla="*/ 27282 w 147258"/>
                  <a:gd name="connsiteY4" fmla="*/ 35139 h 260312"/>
                  <a:gd name="connsiteX5" fmla="*/ 104341 w 147258"/>
                  <a:gd name="connsiteY5" fmla="*/ 0 h 260312"/>
                  <a:gd name="connsiteX6" fmla="*/ 147099 w 147258"/>
                  <a:gd name="connsiteY6" fmla="*/ 8667 h 260312"/>
                  <a:gd name="connsiteX7" fmla="*/ 147099 w 147258"/>
                  <a:gd name="connsiteY7" fmla="*/ 55624 h 260312"/>
                  <a:gd name="connsiteX8" fmla="*/ 107054 w 147258"/>
                  <a:gd name="connsiteY8" fmla="*/ 42230 h 260312"/>
                  <a:gd name="connsiteX9" fmla="*/ 65732 w 147258"/>
                  <a:gd name="connsiteY9" fmla="*/ 66181 h 260312"/>
                  <a:gd name="connsiteX10" fmla="*/ 50575 w 147258"/>
                  <a:gd name="connsiteY10" fmla="*/ 131417 h 260312"/>
                  <a:gd name="connsiteX11" fmla="*/ 64934 w 147258"/>
                  <a:gd name="connsiteY11" fmla="*/ 194919 h 260312"/>
                  <a:gd name="connsiteX12" fmla="*/ 104820 w 147258"/>
                  <a:gd name="connsiteY12" fmla="*/ 217767 h 260312"/>
                  <a:gd name="connsiteX13" fmla="*/ 146940 w 147258"/>
                  <a:gd name="connsiteY13" fmla="*/ 203428 h 260312"/>
                  <a:gd name="connsiteX14" fmla="*/ 146940 w 147258"/>
                  <a:gd name="connsiteY14" fmla="*/ 248336 h 26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258" h="260312">
                    <a:moveTo>
                      <a:pt x="147259" y="248336"/>
                    </a:moveTo>
                    <a:cubicBezTo>
                      <a:pt x="133059" y="256215"/>
                      <a:pt x="116786" y="260312"/>
                      <a:pt x="98598" y="260312"/>
                    </a:cubicBezTo>
                    <a:cubicBezTo>
                      <a:pt x="68125" y="260312"/>
                      <a:pt x="44194" y="249124"/>
                      <a:pt x="26484" y="226906"/>
                    </a:cubicBezTo>
                    <a:cubicBezTo>
                      <a:pt x="8775" y="204689"/>
                      <a:pt x="0" y="174277"/>
                      <a:pt x="0" y="135829"/>
                    </a:cubicBezTo>
                    <a:cubicBezTo>
                      <a:pt x="0" y="92181"/>
                      <a:pt x="9094" y="58460"/>
                      <a:pt x="27282" y="35139"/>
                    </a:cubicBezTo>
                    <a:cubicBezTo>
                      <a:pt x="45470" y="11818"/>
                      <a:pt x="71156" y="0"/>
                      <a:pt x="104341" y="0"/>
                    </a:cubicBezTo>
                    <a:cubicBezTo>
                      <a:pt x="119817" y="0"/>
                      <a:pt x="134176" y="2836"/>
                      <a:pt x="147099" y="8667"/>
                    </a:cubicBezTo>
                    <a:lnTo>
                      <a:pt x="147099" y="55624"/>
                    </a:lnTo>
                    <a:cubicBezTo>
                      <a:pt x="134974" y="46799"/>
                      <a:pt x="121732" y="42230"/>
                      <a:pt x="107054" y="42230"/>
                    </a:cubicBezTo>
                    <a:cubicBezTo>
                      <a:pt x="89504" y="42230"/>
                      <a:pt x="75783" y="50266"/>
                      <a:pt x="65732" y="66181"/>
                    </a:cubicBezTo>
                    <a:cubicBezTo>
                      <a:pt x="55681" y="82096"/>
                      <a:pt x="50575" y="103841"/>
                      <a:pt x="50575" y="131417"/>
                    </a:cubicBezTo>
                    <a:cubicBezTo>
                      <a:pt x="50575" y="158992"/>
                      <a:pt x="55362" y="179792"/>
                      <a:pt x="64934" y="194919"/>
                    </a:cubicBezTo>
                    <a:cubicBezTo>
                      <a:pt x="74507" y="210046"/>
                      <a:pt x="87908" y="217767"/>
                      <a:pt x="104820" y="217767"/>
                    </a:cubicBezTo>
                    <a:cubicBezTo>
                      <a:pt x="119498" y="217767"/>
                      <a:pt x="133538" y="213040"/>
                      <a:pt x="146940" y="203428"/>
                    </a:cubicBezTo>
                    <a:lnTo>
                      <a:pt x="146940" y="24833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8" name="Freeform 27">
                <a:extLst>
                  <a:ext uri="{FF2B5EF4-FFF2-40B4-BE49-F238E27FC236}">
                    <a16:creationId xmlns:a16="http://schemas.microsoft.com/office/drawing/2014/main" id="{C3A51D03-2184-9BDE-6B3B-86832A9ABA31}"/>
                  </a:ext>
                </a:extLst>
              </p:cNvPr>
              <p:cNvSpPr/>
              <p:nvPr/>
            </p:nvSpPr>
            <p:spPr>
              <a:xfrm>
                <a:off x="4584053" y="5333357"/>
                <a:ext cx="182198" cy="260154"/>
              </a:xfrm>
              <a:custGeom>
                <a:avLst/>
                <a:gdLst>
                  <a:gd name="connsiteX0" fmla="*/ 90302 w 182198"/>
                  <a:gd name="connsiteY0" fmla="*/ 260154 h 260154"/>
                  <a:gd name="connsiteX1" fmla="*/ 23613 w 182198"/>
                  <a:gd name="connsiteY1" fmla="*/ 226749 h 260154"/>
                  <a:gd name="connsiteX2" fmla="*/ 0 w 182198"/>
                  <a:gd name="connsiteY2" fmla="*/ 133308 h 260154"/>
                  <a:gd name="connsiteX3" fmla="*/ 24251 w 182198"/>
                  <a:gd name="connsiteY3" fmla="*/ 34981 h 260154"/>
                  <a:gd name="connsiteX4" fmla="*/ 92695 w 182198"/>
                  <a:gd name="connsiteY4" fmla="*/ 0 h 260154"/>
                  <a:gd name="connsiteX5" fmla="*/ 159544 w 182198"/>
                  <a:gd name="connsiteY5" fmla="*/ 32933 h 260154"/>
                  <a:gd name="connsiteX6" fmla="*/ 182199 w 182198"/>
                  <a:gd name="connsiteY6" fmla="*/ 129211 h 260154"/>
                  <a:gd name="connsiteX7" fmla="*/ 158427 w 182198"/>
                  <a:gd name="connsiteY7" fmla="*/ 225803 h 260154"/>
                  <a:gd name="connsiteX8" fmla="*/ 90302 w 182198"/>
                  <a:gd name="connsiteY8" fmla="*/ 259997 h 260154"/>
                  <a:gd name="connsiteX9" fmla="*/ 92376 w 182198"/>
                  <a:gd name="connsiteY9" fmla="*/ 42387 h 260154"/>
                  <a:gd name="connsiteX10" fmla="*/ 50735 w 182198"/>
                  <a:gd name="connsiteY10" fmla="*/ 130471 h 260154"/>
                  <a:gd name="connsiteX11" fmla="*/ 91259 w 182198"/>
                  <a:gd name="connsiteY11" fmla="*/ 217767 h 260154"/>
                  <a:gd name="connsiteX12" fmla="*/ 120934 w 182198"/>
                  <a:gd name="connsiteY12" fmla="*/ 195549 h 260154"/>
                  <a:gd name="connsiteX13" fmla="*/ 131145 w 182198"/>
                  <a:gd name="connsiteY13" fmla="*/ 131889 h 260154"/>
                  <a:gd name="connsiteX14" fmla="*/ 92216 w 182198"/>
                  <a:gd name="connsiteY14" fmla="*/ 42387 h 26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198" h="260154">
                    <a:moveTo>
                      <a:pt x="90302" y="260154"/>
                    </a:moveTo>
                    <a:cubicBezTo>
                      <a:pt x="61584" y="260154"/>
                      <a:pt x="39248" y="248967"/>
                      <a:pt x="23613" y="226749"/>
                    </a:cubicBezTo>
                    <a:cubicBezTo>
                      <a:pt x="7977" y="204531"/>
                      <a:pt x="0" y="173331"/>
                      <a:pt x="0" y="133308"/>
                    </a:cubicBezTo>
                    <a:cubicBezTo>
                      <a:pt x="0" y="91078"/>
                      <a:pt x="8137" y="58302"/>
                      <a:pt x="24251" y="34981"/>
                    </a:cubicBezTo>
                    <a:cubicBezTo>
                      <a:pt x="40365" y="11660"/>
                      <a:pt x="63179" y="0"/>
                      <a:pt x="92695" y="0"/>
                    </a:cubicBezTo>
                    <a:cubicBezTo>
                      <a:pt x="122210" y="0"/>
                      <a:pt x="144387" y="11030"/>
                      <a:pt x="159544" y="32933"/>
                    </a:cubicBezTo>
                    <a:cubicBezTo>
                      <a:pt x="174700" y="54993"/>
                      <a:pt x="182199" y="86981"/>
                      <a:pt x="182199" y="129211"/>
                    </a:cubicBezTo>
                    <a:cubicBezTo>
                      <a:pt x="182199" y="171440"/>
                      <a:pt x="174222" y="203113"/>
                      <a:pt x="158427" y="225803"/>
                    </a:cubicBezTo>
                    <a:cubicBezTo>
                      <a:pt x="142632" y="248494"/>
                      <a:pt x="119817" y="259997"/>
                      <a:pt x="90302" y="259997"/>
                    </a:cubicBezTo>
                    <a:close/>
                    <a:moveTo>
                      <a:pt x="92376" y="42387"/>
                    </a:moveTo>
                    <a:cubicBezTo>
                      <a:pt x="64615" y="42387"/>
                      <a:pt x="50735" y="71696"/>
                      <a:pt x="50735" y="130471"/>
                    </a:cubicBezTo>
                    <a:cubicBezTo>
                      <a:pt x="50735" y="189246"/>
                      <a:pt x="64296" y="217767"/>
                      <a:pt x="91259" y="217767"/>
                    </a:cubicBezTo>
                    <a:cubicBezTo>
                      <a:pt x="104342" y="217767"/>
                      <a:pt x="114233" y="210361"/>
                      <a:pt x="120934" y="195549"/>
                    </a:cubicBezTo>
                    <a:cubicBezTo>
                      <a:pt x="127794" y="180737"/>
                      <a:pt x="131145" y="159465"/>
                      <a:pt x="131145" y="131889"/>
                    </a:cubicBezTo>
                    <a:cubicBezTo>
                      <a:pt x="131145" y="72169"/>
                      <a:pt x="118222" y="42387"/>
                      <a:pt x="92216" y="42387"/>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9" name="Freeform 28">
                <a:extLst>
                  <a:ext uri="{FF2B5EF4-FFF2-40B4-BE49-F238E27FC236}">
                    <a16:creationId xmlns:a16="http://schemas.microsoft.com/office/drawing/2014/main" id="{DF1AFB47-B485-A1BB-8C51-88A4A0B50DA3}"/>
                  </a:ext>
                </a:extLst>
              </p:cNvPr>
              <p:cNvSpPr/>
              <p:nvPr/>
            </p:nvSpPr>
            <p:spPr>
              <a:xfrm>
                <a:off x="4816029" y="5337769"/>
                <a:ext cx="217138" cy="251487"/>
              </a:xfrm>
              <a:custGeom>
                <a:avLst/>
                <a:gdLst>
                  <a:gd name="connsiteX0" fmla="*/ 175179 w 217138"/>
                  <a:gd name="connsiteY0" fmla="*/ 251488 h 251487"/>
                  <a:gd name="connsiteX1" fmla="*/ 175179 w 217138"/>
                  <a:gd name="connsiteY1" fmla="*/ 105259 h 251487"/>
                  <a:gd name="connsiteX2" fmla="*/ 176934 w 217138"/>
                  <a:gd name="connsiteY2" fmla="*/ 48218 h 251487"/>
                  <a:gd name="connsiteX3" fmla="*/ 175817 w 217138"/>
                  <a:gd name="connsiteY3" fmla="*/ 48218 h 251487"/>
                  <a:gd name="connsiteX4" fmla="*/ 168159 w 217138"/>
                  <a:gd name="connsiteY4" fmla="*/ 90447 h 251487"/>
                  <a:gd name="connsiteX5" fmla="*/ 130985 w 217138"/>
                  <a:gd name="connsiteY5" fmla="*/ 251488 h 251487"/>
                  <a:gd name="connsiteX6" fmla="*/ 86154 w 217138"/>
                  <a:gd name="connsiteY6" fmla="*/ 251488 h 251487"/>
                  <a:gd name="connsiteX7" fmla="*/ 47225 w 217138"/>
                  <a:gd name="connsiteY7" fmla="*/ 92811 h 251487"/>
                  <a:gd name="connsiteX8" fmla="*/ 40365 w 217138"/>
                  <a:gd name="connsiteY8" fmla="*/ 48218 h 251487"/>
                  <a:gd name="connsiteX9" fmla="*/ 38929 w 217138"/>
                  <a:gd name="connsiteY9" fmla="*/ 48218 h 251487"/>
                  <a:gd name="connsiteX10" fmla="*/ 40684 w 217138"/>
                  <a:gd name="connsiteY10" fmla="*/ 118180 h 251487"/>
                  <a:gd name="connsiteX11" fmla="*/ 40684 w 217138"/>
                  <a:gd name="connsiteY11" fmla="*/ 251488 h 251487"/>
                  <a:gd name="connsiteX12" fmla="*/ 0 w 217138"/>
                  <a:gd name="connsiteY12" fmla="*/ 251488 h 251487"/>
                  <a:gd name="connsiteX13" fmla="*/ 0 w 217138"/>
                  <a:gd name="connsiteY13" fmla="*/ 0 h 251487"/>
                  <a:gd name="connsiteX14" fmla="*/ 68763 w 217138"/>
                  <a:gd name="connsiteY14" fmla="*/ 0 h 251487"/>
                  <a:gd name="connsiteX15" fmla="*/ 104501 w 217138"/>
                  <a:gd name="connsiteY15" fmla="*/ 153162 h 251487"/>
                  <a:gd name="connsiteX16" fmla="*/ 110883 w 217138"/>
                  <a:gd name="connsiteY16" fmla="*/ 191925 h 251487"/>
                  <a:gd name="connsiteX17" fmla="*/ 111840 w 217138"/>
                  <a:gd name="connsiteY17" fmla="*/ 191925 h 251487"/>
                  <a:gd name="connsiteX18" fmla="*/ 113116 w 217138"/>
                  <a:gd name="connsiteY18" fmla="*/ 182628 h 251487"/>
                  <a:gd name="connsiteX19" fmla="*/ 117584 w 217138"/>
                  <a:gd name="connsiteY19" fmla="*/ 151744 h 251487"/>
                  <a:gd name="connsiteX20" fmla="*/ 151088 w 217138"/>
                  <a:gd name="connsiteY20" fmla="*/ 0 h 251487"/>
                  <a:gd name="connsiteX21" fmla="*/ 217139 w 217138"/>
                  <a:gd name="connsiteY21" fmla="*/ 0 h 251487"/>
                  <a:gd name="connsiteX22" fmla="*/ 217139 w 217138"/>
                  <a:gd name="connsiteY22" fmla="*/ 251488 h 251487"/>
                  <a:gd name="connsiteX23" fmla="*/ 175019 w 217138"/>
                  <a:gd name="connsiteY23" fmla="*/ 251488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7138" h="251487">
                    <a:moveTo>
                      <a:pt x="175179" y="251488"/>
                    </a:moveTo>
                    <a:lnTo>
                      <a:pt x="175179" y="105259"/>
                    </a:lnTo>
                    <a:cubicBezTo>
                      <a:pt x="175179" y="92653"/>
                      <a:pt x="175817" y="73587"/>
                      <a:pt x="176934" y="48218"/>
                    </a:cubicBezTo>
                    <a:lnTo>
                      <a:pt x="175817" y="48218"/>
                    </a:lnTo>
                    <a:cubicBezTo>
                      <a:pt x="174222" y="58775"/>
                      <a:pt x="171669" y="72957"/>
                      <a:pt x="168159" y="90447"/>
                    </a:cubicBezTo>
                    <a:lnTo>
                      <a:pt x="130985" y="251488"/>
                    </a:lnTo>
                    <a:lnTo>
                      <a:pt x="86154" y="251488"/>
                    </a:lnTo>
                    <a:lnTo>
                      <a:pt x="47225" y="92811"/>
                    </a:lnTo>
                    <a:lnTo>
                      <a:pt x="40365" y="48218"/>
                    </a:lnTo>
                    <a:lnTo>
                      <a:pt x="38929" y="48218"/>
                    </a:lnTo>
                    <a:cubicBezTo>
                      <a:pt x="40045" y="71854"/>
                      <a:pt x="40684" y="95175"/>
                      <a:pt x="40684" y="118180"/>
                    </a:cubicBezTo>
                    <a:lnTo>
                      <a:pt x="40684" y="251488"/>
                    </a:lnTo>
                    <a:lnTo>
                      <a:pt x="0" y="251488"/>
                    </a:lnTo>
                    <a:lnTo>
                      <a:pt x="0" y="0"/>
                    </a:lnTo>
                    <a:lnTo>
                      <a:pt x="68763" y="0"/>
                    </a:lnTo>
                    <a:lnTo>
                      <a:pt x="104501" y="153162"/>
                    </a:lnTo>
                    <a:cubicBezTo>
                      <a:pt x="108011" y="168604"/>
                      <a:pt x="110245" y="181525"/>
                      <a:pt x="110883" y="191925"/>
                    </a:cubicBezTo>
                    <a:lnTo>
                      <a:pt x="111840" y="191925"/>
                    </a:lnTo>
                    <a:lnTo>
                      <a:pt x="113116" y="182628"/>
                    </a:lnTo>
                    <a:cubicBezTo>
                      <a:pt x="114712" y="168447"/>
                      <a:pt x="116148" y="158204"/>
                      <a:pt x="117584" y="151744"/>
                    </a:cubicBezTo>
                    <a:lnTo>
                      <a:pt x="151088" y="0"/>
                    </a:lnTo>
                    <a:lnTo>
                      <a:pt x="217139" y="0"/>
                    </a:lnTo>
                    <a:lnTo>
                      <a:pt x="217139" y="251488"/>
                    </a:lnTo>
                    <a:lnTo>
                      <a:pt x="175019"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0" name="Freeform 29">
                <a:extLst>
                  <a:ext uri="{FF2B5EF4-FFF2-40B4-BE49-F238E27FC236}">
                    <a16:creationId xmlns:a16="http://schemas.microsoft.com/office/drawing/2014/main" id="{8DD1316D-2EFD-3609-BF50-EF3C6E945470}"/>
                  </a:ext>
                </a:extLst>
              </p:cNvPr>
              <p:cNvSpPr/>
              <p:nvPr/>
            </p:nvSpPr>
            <p:spPr>
              <a:xfrm>
                <a:off x="5091401" y="5337769"/>
                <a:ext cx="217138" cy="251487"/>
              </a:xfrm>
              <a:custGeom>
                <a:avLst/>
                <a:gdLst>
                  <a:gd name="connsiteX0" fmla="*/ 175179 w 217138"/>
                  <a:gd name="connsiteY0" fmla="*/ 251488 h 251487"/>
                  <a:gd name="connsiteX1" fmla="*/ 175179 w 217138"/>
                  <a:gd name="connsiteY1" fmla="*/ 105259 h 251487"/>
                  <a:gd name="connsiteX2" fmla="*/ 176934 w 217138"/>
                  <a:gd name="connsiteY2" fmla="*/ 48218 h 251487"/>
                  <a:gd name="connsiteX3" fmla="*/ 175817 w 217138"/>
                  <a:gd name="connsiteY3" fmla="*/ 48218 h 251487"/>
                  <a:gd name="connsiteX4" fmla="*/ 168159 w 217138"/>
                  <a:gd name="connsiteY4" fmla="*/ 90447 h 251487"/>
                  <a:gd name="connsiteX5" fmla="*/ 130985 w 217138"/>
                  <a:gd name="connsiteY5" fmla="*/ 251488 h 251487"/>
                  <a:gd name="connsiteX6" fmla="*/ 86154 w 217138"/>
                  <a:gd name="connsiteY6" fmla="*/ 251488 h 251487"/>
                  <a:gd name="connsiteX7" fmla="*/ 47225 w 217138"/>
                  <a:gd name="connsiteY7" fmla="*/ 92811 h 251487"/>
                  <a:gd name="connsiteX8" fmla="*/ 40365 w 217138"/>
                  <a:gd name="connsiteY8" fmla="*/ 48218 h 251487"/>
                  <a:gd name="connsiteX9" fmla="*/ 38929 w 217138"/>
                  <a:gd name="connsiteY9" fmla="*/ 48218 h 251487"/>
                  <a:gd name="connsiteX10" fmla="*/ 40684 w 217138"/>
                  <a:gd name="connsiteY10" fmla="*/ 118180 h 251487"/>
                  <a:gd name="connsiteX11" fmla="*/ 40684 w 217138"/>
                  <a:gd name="connsiteY11" fmla="*/ 251488 h 251487"/>
                  <a:gd name="connsiteX12" fmla="*/ 0 w 217138"/>
                  <a:gd name="connsiteY12" fmla="*/ 251488 h 251487"/>
                  <a:gd name="connsiteX13" fmla="*/ 0 w 217138"/>
                  <a:gd name="connsiteY13" fmla="*/ 0 h 251487"/>
                  <a:gd name="connsiteX14" fmla="*/ 68763 w 217138"/>
                  <a:gd name="connsiteY14" fmla="*/ 0 h 251487"/>
                  <a:gd name="connsiteX15" fmla="*/ 104501 w 217138"/>
                  <a:gd name="connsiteY15" fmla="*/ 153162 h 251487"/>
                  <a:gd name="connsiteX16" fmla="*/ 110883 w 217138"/>
                  <a:gd name="connsiteY16" fmla="*/ 191925 h 251487"/>
                  <a:gd name="connsiteX17" fmla="*/ 111840 w 217138"/>
                  <a:gd name="connsiteY17" fmla="*/ 191925 h 251487"/>
                  <a:gd name="connsiteX18" fmla="*/ 113116 w 217138"/>
                  <a:gd name="connsiteY18" fmla="*/ 182628 h 251487"/>
                  <a:gd name="connsiteX19" fmla="*/ 117584 w 217138"/>
                  <a:gd name="connsiteY19" fmla="*/ 151744 h 251487"/>
                  <a:gd name="connsiteX20" fmla="*/ 151088 w 217138"/>
                  <a:gd name="connsiteY20" fmla="*/ 0 h 251487"/>
                  <a:gd name="connsiteX21" fmla="*/ 217139 w 217138"/>
                  <a:gd name="connsiteY21" fmla="*/ 0 h 251487"/>
                  <a:gd name="connsiteX22" fmla="*/ 217139 w 217138"/>
                  <a:gd name="connsiteY22" fmla="*/ 251488 h 251487"/>
                  <a:gd name="connsiteX23" fmla="*/ 175019 w 217138"/>
                  <a:gd name="connsiteY23" fmla="*/ 251488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7138" h="251487">
                    <a:moveTo>
                      <a:pt x="175179" y="251488"/>
                    </a:moveTo>
                    <a:lnTo>
                      <a:pt x="175179" y="105259"/>
                    </a:lnTo>
                    <a:cubicBezTo>
                      <a:pt x="175179" y="92653"/>
                      <a:pt x="175817" y="73587"/>
                      <a:pt x="176934" y="48218"/>
                    </a:cubicBezTo>
                    <a:lnTo>
                      <a:pt x="175817" y="48218"/>
                    </a:lnTo>
                    <a:cubicBezTo>
                      <a:pt x="174222" y="58775"/>
                      <a:pt x="171669" y="72957"/>
                      <a:pt x="168159" y="90447"/>
                    </a:cubicBezTo>
                    <a:lnTo>
                      <a:pt x="130985" y="251488"/>
                    </a:lnTo>
                    <a:lnTo>
                      <a:pt x="86154" y="251488"/>
                    </a:lnTo>
                    <a:lnTo>
                      <a:pt x="47225" y="92811"/>
                    </a:lnTo>
                    <a:lnTo>
                      <a:pt x="40365" y="48218"/>
                    </a:lnTo>
                    <a:lnTo>
                      <a:pt x="38929" y="48218"/>
                    </a:lnTo>
                    <a:cubicBezTo>
                      <a:pt x="40045" y="71854"/>
                      <a:pt x="40684" y="95175"/>
                      <a:pt x="40684" y="118180"/>
                    </a:cubicBezTo>
                    <a:lnTo>
                      <a:pt x="40684" y="251488"/>
                    </a:lnTo>
                    <a:lnTo>
                      <a:pt x="0" y="251488"/>
                    </a:lnTo>
                    <a:lnTo>
                      <a:pt x="0" y="0"/>
                    </a:lnTo>
                    <a:lnTo>
                      <a:pt x="68763" y="0"/>
                    </a:lnTo>
                    <a:lnTo>
                      <a:pt x="104501" y="153162"/>
                    </a:lnTo>
                    <a:cubicBezTo>
                      <a:pt x="108011" y="168604"/>
                      <a:pt x="110245" y="181525"/>
                      <a:pt x="110883" y="191925"/>
                    </a:cubicBezTo>
                    <a:lnTo>
                      <a:pt x="111840" y="191925"/>
                    </a:lnTo>
                    <a:lnTo>
                      <a:pt x="113116" y="182628"/>
                    </a:lnTo>
                    <a:cubicBezTo>
                      <a:pt x="114712" y="168447"/>
                      <a:pt x="116148" y="158204"/>
                      <a:pt x="117584" y="151744"/>
                    </a:cubicBezTo>
                    <a:lnTo>
                      <a:pt x="151088" y="0"/>
                    </a:lnTo>
                    <a:lnTo>
                      <a:pt x="217139" y="0"/>
                    </a:lnTo>
                    <a:lnTo>
                      <a:pt x="217139" y="251488"/>
                    </a:lnTo>
                    <a:lnTo>
                      <a:pt x="175019"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1" name="Freeform 30">
                <a:extLst>
                  <a:ext uri="{FF2B5EF4-FFF2-40B4-BE49-F238E27FC236}">
                    <a16:creationId xmlns:a16="http://schemas.microsoft.com/office/drawing/2014/main" id="{EC020512-8DF1-4890-983C-4DD2AE37D072}"/>
                  </a:ext>
                </a:extLst>
              </p:cNvPr>
              <p:cNvSpPr/>
              <p:nvPr/>
            </p:nvSpPr>
            <p:spPr>
              <a:xfrm>
                <a:off x="5365338" y="5337769"/>
                <a:ext cx="159064" cy="255900"/>
              </a:xfrm>
              <a:custGeom>
                <a:avLst/>
                <a:gdLst>
                  <a:gd name="connsiteX0" fmla="*/ 159065 w 159064"/>
                  <a:gd name="connsiteY0" fmla="*/ 145126 h 255900"/>
                  <a:gd name="connsiteX1" fmla="*/ 79612 w 159064"/>
                  <a:gd name="connsiteY1" fmla="*/ 255900 h 255900"/>
                  <a:gd name="connsiteX2" fmla="*/ 0 w 159064"/>
                  <a:gd name="connsiteY2" fmla="*/ 147647 h 255900"/>
                  <a:gd name="connsiteX3" fmla="*/ 0 w 159064"/>
                  <a:gd name="connsiteY3" fmla="*/ 0 h 255900"/>
                  <a:gd name="connsiteX4" fmla="*/ 48980 w 159064"/>
                  <a:gd name="connsiteY4" fmla="*/ 0 h 255900"/>
                  <a:gd name="connsiteX5" fmla="*/ 48980 w 159064"/>
                  <a:gd name="connsiteY5" fmla="*/ 153162 h 255900"/>
                  <a:gd name="connsiteX6" fmla="*/ 79931 w 159064"/>
                  <a:gd name="connsiteY6" fmla="*/ 213513 h 255900"/>
                  <a:gd name="connsiteX7" fmla="*/ 102906 w 159064"/>
                  <a:gd name="connsiteY7" fmla="*/ 199016 h 255900"/>
                  <a:gd name="connsiteX8" fmla="*/ 109766 w 159064"/>
                  <a:gd name="connsiteY8" fmla="*/ 154580 h 255900"/>
                  <a:gd name="connsiteX9" fmla="*/ 109766 w 159064"/>
                  <a:gd name="connsiteY9" fmla="*/ 0 h 255900"/>
                  <a:gd name="connsiteX10" fmla="*/ 158905 w 159064"/>
                  <a:gd name="connsiteY10" fmla="*/ 0 h 255900"/>
                  <a:gd name="connsiteX11" fmla="*/ 158905 w 159064"/>
                  <a:gd name="connsiteY11" fmla="*/ 145283 h 2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4" h="255900">
                    <a:moveTo>
                      <a:pt x="159065" y="145126"/>
                    </a:moveTo>
                    <a:cubicBezTo>
                      <a:pt x="159065" y="218870"/>
                      <a:pt x="132581" y="255900"/>
                      <a:pt x="79612" y="255900"/>
                    </a:cubicBezTo>
                    <a:cubicBezTo>
                      <a:pt x="26644" y="255900"/>
                      <a:pt x="0" y="219816"/>
                      <a:pt x="0" y="147647"/>
                    </a:cubicBezTo>
                    <a:lnTo>
                      <a:pt x="0" y="0"/>
                    </a:lnTo>
                    <a:lnTo>
                      <a:pt x="48980" y="0"/>
                    </a:lnTo>
                    <a:lnTo>
                      <a:pt x="48980" y="153162"/>
                    </a:lnTo>
                    <a:cubicBezTo>
                      <a:pt x="48980" y="193343"/>
                      <a:pt x="59350" y="213513"/>
                      <a:pt x="79931" y="213513"/>
                    </a:cubicBezTo>
                    <a:cubicBezTo>
                      <a:pt x="90621" y="213513"/>
                      <a:pt x="98438" y="208628"/>
                      <a:pt x="102906" y="199016"/>
                    </a:cubicBezTo>
                    <a:cubicBezTo>
                      <a:pt x="107373" y="189404"/>
                      <a:pt x="109766" y="174592"/>
                      <a:pt x="109766" y="154580"/>
                    </a:cubicBezTo>
                    <a:lnTo>
                      <a:pt x="109766" y="0"/>
                    </a:lnTo>
                    <a:lnTo>
                      <a:pt x="158905" y="0"/>
                    </a:lnTo>
                    <a:lnTo>
                      <a:pt x="158905" y="145283"/>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2" name="Freeform 31">
                <a:extLst>
                  <a:ext uri="{FF2B5EF4-FFF2-40B4-BE49-F238E27FC236}">
                    <a16:creationId xmlns:a16="http://schemas.microsoft.com/office/drawing/2014/main" id="{36A8719B-416B-6E94-7714-9F072107FBE5}"/>
                  </a:ext>
                </a:extLst>
              </p:cNvPr>
              <p:cNvSpPr/>
              <p:nvPr/>
            </p:nvSpPr>
            <p:spPr>
              <a:xfrm>
                <a:off x="5580881" y="5337612"/>
                <a:ext cx="163532" cy="251645"/>
              </a:xfrm>
              <a:custGeom>
                <a:avLst/>
                <a:gdLst>
                  <a:gd name="connsiteX0" fmla="*/ 108968 w 163532"/>
                  <a:gd name="connsiteY0" fmla="*/ 251646 h 251645"/>
                  <a:gd name="connsiteX1" fmla="*/ 52330 w 163532"/>
                  <a:gd name="connsiteY1" fmla="*/ 107938 h 251645"/>
                  <a:gd name="connsiteX2" fmla="*/ 43077 w 163532"/>
                  <a:gd name="connsiteY2" fmla="*/ 79260 h 251645"/>
                  <a:gd name="connsiteX3" fmla="*/ 40524 w 163532"/>
                  <a:gd name="connsiteY3" fmla="*/ 71223 h 251645"/>
                  <a:gd name="connsiteX4" fmla="*/ 39886 w 163532"/>
                  <a:gd name="connsiteY4" fmla="*/ 71223 h 251645"/>
                  <a:gd name="connsiteX5" fmla="*/ 41003 w 163532"/>
                  <a:gd name="connsiteY5" fmla="*/ 122592 h 251645"/>
                  <a:gd name="connsiteX6" fmla="*/ 41003 w 163532"/>
                  <a:gd name="connsiteY6" fmla="*/ 251488 h 251645"/>
                  <a:gd name="connsiteX7" fmla="*/ 0 w 163532"/>
                  <a:gd name="connsiteY7" fmla="*/ 251488 h 251645"/>
                  <a:gd name="connsiteX8" fmla="*/ 0 w 163532"/>
                  <a:gd name="connsiteY8" fmla="*/ 0 h 251645"/>
                  <a:gd name="connsiteX9" fmla="*/ 55521 w 163532"/>
                  <a:gd name="connsiteY9" fmla="*/ 0 h 251645"/>
                  <a:gd name="connsiteX10" fmla="*/ 112000 w 163532"/>
                  <a:gd name="connsiteY10" fmla="*/ 147016 h 251645"/>
                  <a:gd name="connsiteX11" fmla="*/ 122849 w 163532"/>
                  <a:gd name="connsiteY11" fmla="*/ 182943 h 251645"/>
                  <a:gd name="connsiteX12" fmla="*/ 123168 w 163532"/>
                  <a:gd name="connsiteY12" fmla="*/ 182943 h 251645"/>
                  <a:gd name="connsiteX13" fmla="*/ 122530 w 163532"/>
                  <a:gd name="connsiteY13" fmla="*/ 141501 h 251645"/>
                  <a:gd name="connsiteX14" fmla="*/ 122530 w 163532"/>
                  <a:gd name="connsiteY14" fmla="*/ 0 h 251645"/>
                  <a:gd name="connsiteX15" fmla="*/ 163532 w 163532"/>
                  <a:gd name="connsiteY15" fmla="*/ 0 h 251645"/>
                  <a:gd name="connsiteX16" fmla="*/ 163532 w 163532"/>
                  <a:gd name="connsiteY16" fmla="*/ 251488 h 251645"/>
                  <a:gd name="connsiteX17" fmla="*/ 108968 w 163532"/>
                  <a:gd name="connsiteY17" fmla="*/ 251488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32" h="251645">
                    <a:moveTo>
                      <a:pt x="108968" y="251646"/>
                    </a:moveTo>
                    <a:lnTo>
                      <a:pt x="52330" y="107938"/>
                    </a:lnTo>
                    <a:cubicBezTo>
                      <a:pt x="49937" y="101793"/>
                      <a:pt x="46906" y="92338"/>
                      <a:pt x="43077" y="79260"/>
                    </a:cubicBezTo>
                    <a:cubicBezTo>
                      <a:pt x="42119" y="75951"/>
                      <a:pt x="41322" y="73272"/>
                      <a:pt x="40524" y="71223"/>
                    </a:cubicBezTo>
                    <a:lnTo>
                      <a:pt x="39886" y="71223"/>
                    </a:lnTo>
                    <a:cubicBezTo>
                      <a:pt x="40524" y="90763"/>
                      <a:pt x="41003" y="107938"/>
                      <a:pt x="41003" y="122592"/>
                    </a:cubicBezTo>
                    <a:lnTo>
                      <a:pt x="41003" y="251488"/>
                    </a:lnTo>
                    <a:lnTo>
                      <a:pt x="0" y="251488"/>
                    </a:lnTo>
                    <a:lnTo>
                      <a:pt x="0" y="0"/>
                    </a:lnTo>
                    <a:lnTo>
                      <a:pt x="55521" y="0"/>
                    </a:lnTo>
                    <a:lnTo>
                      <a:pt x="112000" y="147016"/>
                    </a:lnTo>
                    <a:cubicBezTo>
                      <a:pt x="113755" y="151744"/>
                      <a:pt x="117424" y="163719"/>
                      <a:pt x="122849" y="182943"/>
                    </a:cubicBezTo>
                    <a:lnTo>
                      <a:pt x="123168" y="182943"/>
                    </a:lnTo>
                    <a:lnTo>
                      <a:pt x="122530" y="141501"/>
                    </a:lnTo>
                    <a:lnTo>
                      <a:pt x="122530" y="0"/>
                    </a:lnTo>
                    <a:lnTo>
                      <a:pt x="163532" y="0"/>
                    </a:lnTo>
                    <a:lnTo>
                      <a:pt x="163532" y="251488"/>
                    </a:lnTo>
                    <a:lnTo>
                      <a:pt x="108968"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3" name="Freeform 32">
                <a:extLst>
                  <a:ext uri="{FF2B5EF4-FFF2-40B4-BE49-F238E27FC236}">
                    <a16:creationId xmlns:a16="http://schemas.microsoft.com/office/drawing/2014/main" id="{8F4423CA-CB21-ACF8-7B6C-36EBF4C6588D}"/>
                  </a:ext>
                </a:extLst>
              </p:cNvPr>
              <p:cNvSpPr/>
              <p:nvPr/>
            </p:nvSpPr>
            <p:spPr>
              <a:xfrm>
                <a:off x="5802647" y="5337769"/>
                <a:ext cx="48979" cy="251487"/>
              </a:xfrm>
              <a:custGeom>
                <a:avLst/>
                <a:gdLst>
                  <a:gd name="connsiteX0" fmla="*/ 0 w 48979"/>
                  <a:gd name="connsiteY0" fmla="*/ 251488 h 251487"/>
                  <a:gd name="connsiteX1" fmla="*/ 0 w 48979"/>
                  <a:gd name="connsiteY1" fmla="*/ 0 h 251487"/>
                  <a:gd name="connsiteX2" fmla="*/ 48980 w 48979"/>
                  <a:gd name="connsiteY2" fmla="*/ 0 h 251487"/>
                  <a:gd name="connsiteX3" fmla="*/ 48980 w 48979"/>
                  <a:gd name="connsiteY3" fmla="*/ 251488 h 251487"/>
                  <a:gd name="connsiteX4" fmla="*/ 0 w 48979"/>
                  <a:gd name="connsiteY4" fmla="*/ 251488 h 251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79" h="251487">
                    <a:moveTo>
                      <a:pt x="0" y="251488"/>
                    </a:moveTo>
                    <a:lnTo>
                      <a:pt x="0" y="0"/>
                    </a:lnTo>
                    <a:lnTo>
                      <a:pt x="48980" y="0"/>
                    </a:lnTo>
                    <a:lnTo>
                      <a:pt x="48980" y="251488"/>
                    </a:lnTo>
                    <a:lnTo>
                      <a:pt x="0"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4" name="Freeform 33">
                <a:extLst>
                  <a:ext uri="{FF2B5EF4-FFF2-40B4-BE49-F238E27FC236}">
                    <a16:creationId xmlns:a16="http://schemas.microsoft.com/office/drawing/2014/main" id="{53C785E6-235E-EAE8-3EAB-5797C8FE6F42}"/>
                  </a:ext>
                </a:extLst>
              </p:cNvPr>
              <p:cNvSpPr/>
              <p:nvPr/>
            </p:nvSpPr>
            <p:spPr>
              <a:xfrm>
                <a:off x="5894224" y="5337612"/>
                <a:ext cx="152364" cy="251487"/>
              </a:xfrm>
              <a:custGeom>
                <a:avLst/>
                <a:gdLst>
                  <a:gd name="connsiteX0" fmla="*/ 100353 w 152364"/>
                  <a:gd name="connsiteY0" fmla="*/ 41757 h 251487"/>
                  <a:gd name="connsiteX1" fmla="*/ 100353 w 152364"/>
                  <a:gd name="connsiteY1" fmla="*/ 251488 h 251487"/>
                  <a:gd name="connsiteX2" fmla="*/ 51373 w 152364"/>
                  <a:gd name="connsiteY2" fmla="*/ 251488 h 251487"/>
                  <a:gd name="connsiteX3" fmla="*/ 51373 w 152364"/>
                  <a:gd name="connsiteY3" fmla="*/ 41757 h 251487"/>
                  <a:gd name="connsiteX4" fmla="*/ 0 w 152364"/>
                  <a:gd name="connsiteY4" fmla="*/ 41757 h 251487"/>
                  <a:gd name="connsiteX5" fmla="*/ 0 w 152364"/>
                  <a:gd name="connsiteY5" fmla="*/ 0 h 251487"/>
                  <a:gd name="connsiteX6" fmla="*/ 152364 w 152364"/>
                  <a:gd name="connsiteY6" fmla="*/ 0 h 251487"/>
                  <a:gd name="connsiteX7" fmla="*/ 152364 w 152364"/>
                  <a:gd name="connsiteY7" fmla="*/ 41757 h 251487"/>
                  <a:gd name="connsiteX8" fmla="*/ 100353 w 152364"/>
                  <a:gd name="connsiteY8" fmla="*/ 41757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364" h="251487">
                    <a:moveTo>
                      <a:pt x="100353" y="41757"/>
                    </a:moveTo>
                    <a:lnTo>
                      <a:pt x="100353" y="251488"/>
                    </a:lnTo>
                    <a:lnTo>
                      <a:pt x="51373" y="251488"/>
                    </a:lnTo>
                    <a:lnTo>
                      <a:pt x="51373" y="41757"/>
                    </a:lnTo>
                    <a:lnTo>
                      <a:pt x="0" y="41757"/>
                    </a:lnTo>
                    <a:lnTo>
                      <a:pt x="0" y="0"/>
                    </a:lnTo>
                    <a:lnTo>
                      <a:pt x="152364" y="0"/>
                    </a:lnTo>
                    <a:lnTo>
                      <a:pt x="152364" y="41757"/>
                    </a:lnTo>
                    <a:lnTo>
                      <a:pt x="100353" y="41757"/>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5" name="Freeform 34">
                <a:extLst>
                  <a:ext uri="{FF2B5EF4-FFF2-40B4-BE49-F238E27FC236}">
                    <a16:creationId xmlns:a16="http://schemas.microsoft.com/office/drawing/2014/main" id="{397DFA36-2858-0BC9-8A7C-F7B626AEEFFA}"/>
                  </a:ext>
                </a:extLst>
              </p:cNvPr>
              <p:cNvSpPr/>
              <p:nvPr/>
            </p:nvSpPr>
            <p:spPr>
              <a:xfrm>
                <a:off x="6072435" y="5337769"/>
                <a:ext cx="171987" cy="251487"/>
              </a:xfrm>
              <a:custGeom>
                <a:avLst/>
                <a:gdLst>
                  <a:gd name="connsiteX0" fmla="*/ 110564 w 171987"/>
                  <a:gd name="connsiteY0" fmla="*/ 161986 h 251487"/>
                  <a:gd name="connsiteX1" fmla="*/ 110564 w 171987"/>
                  <a:gd name="connsiteY1" fmla="*/ 251488 h 251487"/>
                  <a:gd name="connsiteX2" fmla="*/ 61424 w 171987"/>
                  <a:gd name="connsiteY2" fmla="*/ 251488 h 251487"/>
                  <a:gd name="connsiteX3" fmla="*/ 61424 w 171987"/>
                  <a:gd name="connsiteY3" fmla="*/ 163089 h 251487"/>
                  <a:gd name="connsiteX4" fmla="*/ 0 w 171987"/>
                  <a:gd name="connsiteY4" fmla="*/ 0 h 251487"/>
                  <a:gd name="connsiteX5" fmla="*/ 56159 w 171987"/>
                  <a:gd name="connsiteY5" fmla="*/ 0 h 251487"/>
                  <a:gd name="connsiteX6" fmla="*/ 82963 w 171987"/>
                  <a:gd name="connsiteY6" fmla="*/ 90132 h 251487"/>
                  <a:gd name="connsiteX7" fmla="*/ 85994 w 171987"/>
                  <a:gd name="connsiteY7" fmla="*/ 104156 h 251487"/>
                  <a:gd name="connsiteX8" fmla="*/ 88068 w 171987"/>
                  <a:gd name="connsiteY8" fmla="*/ 116447 h 251487"/>
                  <a:gd name="connsiteX9" fmla="*/ 88706 w 171987"/>
                  <a:gd name="connsiteY9" fmla="*/ 116447 h 251487"/>
                  <a:gd name="connsiteX10" fmla="*/ 93014 w 171987"/>
                  <a:gd name="connsiteY10" fmla="*/ 91393 h 251487"/>
                  <a:gd name="connsiteX11" fmla="*/ 120296 w 171987"/>
                  <a:gd name="connsiteY11" fmla="*/ 0 h 251487"/>
                  <a:gd name="connsiteX12" fmla="*/ 171988 w 171987"/>
                  <a:gd name="connsiteY12" fmla="*/ 0 h 251487"/>
                  <a:gd name="connsiteX13" fmla="*/ 110564 w 171987"/>
                  <a:gd name="connsiteY13" fmla="*/ 162144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987" h="251487">
                    <a:moveTo>
                      <a:pt x="110564" y="161986"/>
                    </a:moveTo>
                    <a:lnTo>
                      <a:pt x="110564" y="251488"/>
                    </a:lnTo>
                    <a:lnTo>
                      <a:pt x="61424" y="251488"/>
                    </a:lnTo>
                    <a:lnTo>
                      <a:pt x="61424" y="163089"/>
                    </a:lnTo>
                    <a:lnTo>
                      <a:pt x="0" y="0"/>
                    </a:lnTo>
                    <a:lnTo>
                      <a:pt x="56159" y="0"/>
                    </a:lnTo>
                    <a:lnTo>
                      <a:pt x="82963" y="90132"/>
                    </a:lnTo>
                    <a:cubicBezTo>
                      <a:pt x="84079" y="94072"/>
                      <a:pt x="85196" y="98799"/>
                      <a:pt x="85994" y="104156"/>
                    </a:cubicBezTo>
                    <a:cubicBezTo>
                      <a:pt x="86632" y="108726"/>
                      <a:pt x="87430" y="112823"/>
                      <a:pt x="88068" y="116447"/>
                    </a:cubicBezTo>
                    <a:lnTo>
                      <a:pt x="88706" y="116447"/>
                    </a:lnTo>
                    <a:cubicBezTo>
                      <a:pt x="90621" y="102896"/>
                      <a:pt x="92056" y="94544"/>
                      <a:pt x="93014" y="91393"/>
                    </a:cubicBezTo>
                    <a:lnTo>
                      <a:pt x="120296" y="0"/>
                    </a:lnTo>
                    <a:lnTo>
                      <a:pt x="171988" y="0"/>
                    </a:lnTo>
                    <a:lnTo>
                      <a:pt x="110564" y="162144"/>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6" name="Freeform 35">
                <a:extLst>
                  <a:ext uri="{FF2B5EF4-FFF2-40B4-BE49-F238E27FC236}">
                    <a16:creationId xmlns:a16="http://schemas.microsoft.com/office/drawing/2014/main" id="{B9D7B8D9-4D3C-26B8-775E-85147F8E05DA}"/>
                  </a:ext>
                </a:extLst>
              </p:cNvPr>
              <p:cNvSpPr/>
              <p:nvPr/>
            </p:nvSpPr>
            <p:spPr>
              <a:xfrm>
                <a:off x="6372536" y="5333357"/>
                <a:ext cx="147258" cy="260312"/>
              </a:xfrm>
              <a:custGeom>
                <a:avLst/>
                <a:gdLst>
                  <a:gd name="connsiteX0" fmla="*/ 147259 w 147258"/>
                  <a:gd name="connsiteY0" fmla="*/ 248336 h 260312"/>
                  <a:gd name="connsiteX1" fmla="*/ 98598 w 147258"/>
                  <a:gd name="connsiteY1" fmla="*/ 260312 h 260312"/>
                  <a:gd name="connsiteX2" fmla="*/ 26484 w 147258"/>
                  <a:gd name="connsiteY2" fmla="*/ 226906 h 260312"/>
                  <a:gd name="connsiteX3" fmla="*/ 0 w 147258"/>
                  <a:gd name="connsiteY3" fmla="*/ 135829 h 260312"/>
                  <a:gd name="connsiteX4" fmla="*/ 27282 w 147258"/>
                  <a:gd name="connsiteY4" fmla="*/ 35139 h 260312"/>
                  <a:gd name="connsiteX5" fmla="*/ 104341 w 147258"/>
                  <a:gd name="connsiteY5" fmla="*/ 0 h 260312"/>
                  <a:gd name="connsiteX6" fmla="*/ 147099 w 147258"/>
                  <a:gd name="connsiteY6" fmla="*/ 8667 h 260312"/>
                  <a:gd name="connsiteX7" fmla="*/ 147099 w 147258"/>
                  <a:gd name="connsiteY7" fmla="*/ 55624 h 260312"/>
                  <a:gd name="connsiteX8" fmla="*/ 107054 w 147258"/>
                  <a:gd name="connsiteY8" fmla="*/ 42230 h 260312"/>
                  <a:gd name="connsiteX9" fmla="*/ 65732 w 147258"/>
                  <a:gd name="connsiteY9" fmla="*/ 66181 h 260312"/>
                  <a:gd name="connsiteX10" fmla="*/ 50575 w 147258"/>
                  <a:gd name="connsiteY10" fmla="*/ 131417 h 260312"/>
                  <a:gd name="connsiteX11" fmla="*/ 64934 w 147258"/>
                  <a:gd name="connsiteY11" fmla="*/ 194919 h 260312"/>
                  <a:gd name="connsiteX12" fmla="*/ 104820 w 147258"/>
                  <a:gd name="connsiteY12" fmla="*/ 217767 h 260312"/>
                  <a:gd name="connsiteX13" fmla="*/ 146939 w 147258"/>
                  <a:gd name="connsiteY13" fmla="*/ 203428 h 260312"/>
                  <a:gd name="connsiteX14" fmla="*/ 146939 w 147258"/>
                  <a:gd name="connsiteY14" fmla="*/ 248336 h 26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258" h="260312">
                    <a:moveTo>
                      <a:pt x="147259" y="248336"/>
                    </a:moveTo>
                    <a:cubicBezTo>
                      <a:pt x="133059" y="256215"/>
                      <a:pt x="116786" y="260312"/>
                      <a:pt x="98598" y="260312"/>
                    </a:cubicBezTo>
                    <a:cubicBezTo>
                      <a:pt x="68125" y="260312"/>
                      <a:pt x="44193" y="249124"/>
                      <a:pt x="26484" y="226906"/>
                    </a:cubicBezTo>
                    <a:cubicBezTo>
                      <a:pt x="8775" y="204689"/>
                      <a:pt x="0" y="174277"/>
                      <a:pt x="0" y="135829"/>
                    </a:cubicBezTo>
                    <a:cubicBezTo>
                      <a:pt x="0" y="92181"/>
                      <a:pt x="9094" y="58460"/>
                      <a:pt x="27282" y="35139"/>
                    </a:cubicBezTo>
                    <a:cubicBezTo>
                      <a:pt x="45470" y="11818"/>
                      <a:pt x="71156" y="0"/>
                      <a:pt x="104341" y="0"/>
                    </a:cubicBezTo>
                    <a:cubicBezTo>
                      <a:pt x="119817" y="0"/>
                      <a:pt x="134176" y="2836"/>
                      <a:pt x="147099" y="8667"/>
                    </a:cubicBezTo>
                    <a:lnTo>
                      <a:pt x="147099" y="55624"/>
                    </a:lnTo>
                    <a:cubicBezTo>
                      <a:pt x="134974" y="46799"/>
                      <a:pt x="121732" y="42230"/>
                      <a:pt x="107054" y="42230"/>
                    </a:cubicBezTo>
                    <a:cubicBezTo>
                      <a:pt x="89504" y="42230"/>
                      <a:pt x="75783" y="50266"/>
                      <a:pt x="65732" y="66181"/>
                    </a:cubicBezTo>
                    <a:cubicBezTo>
                      <a:pt x="55681" y="82096"/>
                      <a:pt x="50575" y="103841"/>
                      <a:pt x="50575" y="131417"/>
                    </a:cubicBezTo>
                    <a:cubicBezTo>
                      <a:pt x="50575" y="158992"/>
                      <a:pt x="55362" y="179792"/>
                      <a:pt x="64934" y="194919"/>
                    </a:cubicBezTo>
                    <a:cubicBezTo>
                      <a:pt x="74507" y="210046"/>
                      <a:pt x="87908" y="217767"/>
                      <a:pt x="104820" y="217767"/>
                    </a:cubicBezTo>
                    <a:cubicBezTo>
                      <a:pt x="119498" y="217767"/>
                      <a:pt x="133538" y="213040"/>
                      <a:pt x="146939" y="203428"/>
                    </a:cubicBezTo>
                    <a:lnTo>
                      <a:pt x="146939" y="24833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7" name="Freeform 36">
                <a:extLst>
                  <a:ext uri="{FF2B5EF4-FFF2-40B4-BE49-F238E27FC236}">
                    <a16:creationId xmlns:a16="http://schemas.microsoft.com/office/drawing/2014/main" id="{07C0D17D-9D5C-90B8-7594-DB4D99681094}"/>
                  </a:ext>
                </a:extLst>
              </p:cNvPr>
              <p:cNvSpPr/>
              <p:nvPr/>
            </p:nvSpPr>
            <p:spPr>
              <a:xfrm>
                <a:off x="6552182" y="5333357"/>
                <a:ext cx="182358" cy="260154"/>
              </a:xfrm>
              <a:custGeom>
                <a:avLst/>
                <a:gdLst>
                  <a:gd name="connsiteX0" fmla="*/ 90302 w 182358"/>
                  <a:gd name="connsiteY0" fmla="*/ 260154 h 260154"/>
                  <a:gd name="connsiteX1" fmla="*/ 23612 w 182358"/>
                  <a:gd name="connsiteY1" fmla="*/ 226749 h 260154"/>
                  <a:gd name="connsiteX2" fmla="*/ 0 w 182358"/>
                  <a:gd name="connsiteY2" fmla="*/ 133308 h 260154"/>
                  <a:gd name="connsiteX3" fmla="*/ 24251 w 182358"/>
                  <a:gd name="connsiteY3" fmla="*/ 34981 h 260154"/>
                  <a:gd name="connsiteX4" fmla="*/ 92695 w 182358"/>
                  <a:gd name="connsiteY4" fmla="*/ 0 h 260154"/>
                  <a:gd name="connsiteX5" fmla="*/ 159544 w 182358"/>
                  <a:gd name="connsiteY5" fmla="*/ 32933 h 260154"/>
                  <a:gd name="connsiteX6" fmla="*/ 182358 w 182358"/>
                  <a:gd name="connsiteY6" fmla="*/ 129211 h 260154"/>
                  <a:gd name="connsiteX7" fmla="*/ 158586 w 182358"/>
                  <a:gd name="connsiteY7" fmla="*/ 225803 h 260154"/>
                  <a:gd name="connsiteX8" fmla="*/ 90302 w 182358"/>
                  <a:gd name="connsiteY8" fmla="*/ 259997 h 260154"/>
                  <a:gd name="connsiteX9" fmla="*/ 92535 w 182358"/>
                  <a:gd name="connsiteY9" fmla="*/ 42387 h 260154"/>
                  <a:gd name="connsiteX10" fmla="*/ 50894 w 182358"/>
                  <a:gd name="connsiteY10" fmla="*/ 130471 h 260154"/>
                  <a:gd name="connsiteX11" fmla="*/ 91418 w 182358"/>
                  <a:gd name="connsiteY11" fmla="*/ 217767 h 260154"/>
                  <a:gd name="connsiteX12" fmla="*/ 121094 w 182358"/>
                  <a:gd name="connsiteY12" fmla="*/ 195549 h 260154"/>
                  <a:gd name="connsiteX13" fmla="*/ 131304 w 182358"/>
                  <a:gd name="connsiteY13" fmla="*/ 131889 h 260154"/>
                  <a:gd name="connsiteX14" fmla="*/ 92376 w 182358"/>
                  <a:gd name="connsiteY14" fmla="*/ 42387 h 26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358" h="260154">
                    <a:moveTo>
                      <a:pt x="90302" y="260154"/>
                    </a:moveTo>
                    <a:cubicBezTo>
                      <a:pt x="61584" y="260154"/>
                      <a:pt x="39248" y="248967"/>
                      <a:pt x="23612" y="226749"/>
                    </a:cubicBezTo>
                    <a:cubicBezTo>
                      <a:pt x="7977" y="204531"/>
                      <a:pt x="0" y="173331"/>
                      <a:pt x="0" y="133308"/>
                    </a:cubicBezTo>
                    <a:cubicBezTo>
                      <a:pt x="0" y="91078"/>
                      <a:pt x="8137" y="58302"/>
                      <a:pt x="24251" y="34981"/>
                    </a:cubicBezTo>
                    <a:cubicBezTo>
                      <a:pt x="40365" y="11660"/>
                      <a:pt x="63179" y="0"/>
                      <a:pt x="92695" y="0"/>
                    </a:cubicBezTo>
                    <a:cubicBezTo>
                      <a:pt x="122210" y="0"/>
                      <a:pt x="144387" y="11030"/>
                      <a:pt x="159544" y="32933"/>
                    </a:cubicBezTo>
                    <a:cubicBezTo>
                      <a:pt x="174700" y="54993"/>
                      <a:pt x="182358" y="86981"/>
                      <a:pt x="182358" y="129211"/>
                    </a:cubicBezTo>
                    <a:cubicBezTo>
                      <a:pt x="182358" y="171440"/>
                      <a:pt x="174381" y="203113"/>
                      <a:pt x="158586" y="225803"/>
                    </a:cubicBezTo>
                    <a:cubicBezTo>
                      <a:pt x="142791" y="248494"/>
                      <a:pt x="119977" y="259997"/>
                      <a:pt x="90302" y="259997"/>
                    </a:cubicBezTo>
                    <a:close/>
                    <a:moveTo>
                      <a:pt x="92535" y="42387"/>
                    </a:moveTo>
                    <a:cubicBezTo>
                      <a:pt x="64775" y="42387"/>
                      <a:pt x="50894" y="71696"/>
                      <a:pt x="50894" y="130471"/>
                    </a:cubicBezTo>
                    <a:cubicBezTo>
                      <a:pt x="50894" y="189246"/>
                      <a:pt x="64455" y="217767"/>
                      <a:pt x="91418" y="217767"/>
                    </a:cubicBezTo>
                    <a:cubicBezTo>
                      <a:pt x="104501" y="217767"/>
                      <a:pt x="114393" y="210361"/>
                      <a:pt x="121094" y="195549"/>
                    </a:cubicBezTo>
                    <a:cubicBezTo>
                      <a:pt x="127954" y="180737"/>
                      <a:pt x="131304" y="159465"/>
                      <a:pt x="131304" y="131889"/>
                    </a:cubicBezTo>
                    <a:cubicBezTo>
                      <a:pt x="131304" y="72169"/>
                      <a:pt x="118381" y="42387"/>
                      <a:pt x="92376" y="42387"/>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8" name="Freeform 37">
                <a:extLst>
                  <a:ext uri="{FF2B5EF4-FFF2-40B4-BE49-F238E27FC236}">
                    <a16:creationId xmlns:a16="http://schemas.microsoft.com/office/drawing/2014/main" id="{BF645C98-49D5-8C88-372C-B23D0ED939DE}"/>
                  </a:ext>
                </a:extLst>
              </p:cNvPr>
              <p:cNvSpPr/>
              <p:nvPr/>
            </p:nvSpPr>
            <p:spPr>
              <a:xfrm>
                <a:off x="6784477" y="5337612"/>
                <a:ext cx="163691" cy="251645"/>
              </a:xfrm>
              <a:custGeom>
                <a:avLst/>
                <a:gdLst>
                  <a:gd name="connsiteX0" fmla="*/ 108968 w 163691"/>
                  <a:gd name="connsiteY0" fmla="*/ 251646 h 251645"/>
                  <a:gd name="connsiteX1" fmla="*/ 52330 w 163691"/>
                  <a:gd name="connsiteY1" fmla="*/ 107938 h 251645"/>
                  <a:gd name="connsiteX2" fmla="*/ 43077 w 163691"/>
                  <a:gd name="connsiteY2" fmla="*/ 79260 h 251645"/>
                  <a:gd name="connsiteX3" fmla="*/ 40524 w 163691"/>
                  <a:gd name="connsiteY3" fmla="*/ 71223 h 251645"/>
                  <a:gd name="connsiteX4" fmla="*/ 39886 w 163691"/>
                  <a:gd name="connsiteY4" fmla="*/ 71223 h 251645"/>
                  <a:gd name="connsiteX5" fmla="*/ 41003 w 163691"/>
                  <a:gd name="connsiteY5" fmla="*/ 122592 h 251645"/>
                  <a:gd name="connsiteX6" fmla="*/ 41003 w 163691"/>
                  <a:gd name="connsiteY6" fmla="*/ 251488 h 251645"/>
                  <a:gd name="connsiteX7" fmla="*/ 0 w 163691"/>
                  <a:gd name="connsiteY7" fmla="*/ 251488 h 251645"/>
                  <a:gd name="connsiteX8" fmla="*/ 0 w 163691"/>
                  <a:gd name="connsiteY8" fmla="*/ 0 h 251645"/>
                  <a:gd name="connsiteX9" fmla="*/ 55681 w 163691"/>
                  <a:gd name="connsiteY9" fmla="*/ 0 h 251645"/>
                  <a:gd name="connsiteX10" fmla="*/ 112159 w 163691"/>
                  <a:gd name="connsiteY10" fmla="*/ 147016 h 251645"/>
                  <a:gd name="connsiteX11" fmla="*/ 123008 w 163691"/>
                  <a:gd name="connsiteY11" fmla="*/ 182943 h 251645"/>
                  <a:gd name="connsiteX12" fmla="*/ 123327 w 163691"/>
                  <a:gd name="connsiteY12" fmla="*/ 182943 h 251645"/>
                  <a:gd name="connsiteX13" fmla="*/ 122689 w 163691"/>
                  <a:gd name="connsiteY13" fmla="*/ 141501 h 251645"/>
                  <a:gd name="connsiteX14" fmla="*/ 122689 w 163691"/>
                  <a:gd name="connsiteY14" fmla="*/ 0 h 251645"/>
                  <a:gd name="connsiteX15" fmla="*/ 163692 w 163691"/>
                  <a:gd name="connsiteY15" fmla="*/ 0 h 251645"/>
                  <a:gd name="connsiteX16" fmla="*/ 163692 w 163691"/>
                  <a:gd name="connsiteY16" fmla="*/ 251488 h 251645"/>
                  <a:gd name="connsiteX17" fmla="*/ 109128 w 163691"/>
                  <a:gd name="connsiteY17" fmla="*/ 251488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691" h="251645">
                    <a:moveTo>
                      <a:pt x="108968" y="251646"/>
                    </a:moveTo>
                    <a:lnTo>
                      <a:pt x="52330" y="107938"/>
                    </a:lnTo>
                    <a:cubicBezTo>
                      <a:pt x="49937" y="101793"/>
                      <a:pt x="46906" y="92338"/>
                      <a:pt x="43077" y="79260"/>
                    </a:cubicBezTo>
                    <a:cubicBezTo>
                      <a:pt x="42119" y="75951"/>
                      <a:pt x="41322" y="73272"/>
                      <a:pt x="40524" y="71223"/>
                    </a:cubicBezTo>
                    <a:lnTo>
                      <a:pt x="39886" y="71223"/>
                    </a:lnTo>
                    <a:cubicBezTo>
                      <a:pt x="40524" y="90763"/>
                      <a:pt x="41003" y="107938"/>
                      <a:pt x="41003" y="122592"/>
                    </a:cubicBezTo>
                    <a:lnTo>
                      <a:pt x="41003" y="251488"/>
                    </a:lnTo>
                    <a:lnTo>
                      <a:pt x="0" y="251488"/>
                    </a:lnTo>
                    <a:lnTo>
                      <a:pt x="0" y="0"/>
                    </a:lnTo>
                    <a:lnTo>
                      <a:pt x="55681" y="0"/>
                    </a:lnTo>
                    <a:lnTo>
                      <a:pt x="112159" y="147016"/>
                    </a:lnTo>
                    <a:cubicBezTo>
                      <a:pt x="113914" y="151744"/>
                      <a:pt x="117584" y="163719"/>
                      <a:pt x="123008" y="182943"/>
                    </a:cubicBezTo>
                    <a:lnTo>
                      <a:pt x="123327" y="182943"/>
                    </a:lnTo>
                    <a:lnTo>
                      <a:pt x="122689" y="141501"/>
                    </a:lnTo>
                    <a:lnTo>
                      <a:pt x="122689" y="0"/>
                    </a:lnTo>
                    <a:lnTo>
                      <a:pt x="163692" y="0"/>
                    </a:lnTo>
                    <a:lnTo>
                      <a:pt x="163692" y="251488"/>
                    </a:lnTo>
                    <a:lnTo>
                      <a:pt x="109128"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9" name="Freeform 38">
                <a:extLst>
                  <a:ext uri="{FF2B5EF4-FFF2-40B4-BE49-F238E27FC236}">
                    <a16:creationId xmlns:a16="http://schemas.microsoft.com/office/drawing/2014/main" id="{0F2BA619-C522-5A30-1C6C-FD2229478E05}"/>
                  </a:ext>
                </a:extLst>
              </p:cNvPr>
              <p:cNvSpPr/>
              <p:nvPr/>
            </p:nvSpPr>
            <p:spPr>
              <a:xfrm>
                <a:off x="7006403" y="5337769"/>
                <a:ext cx="117424" cy="251487"/>
              </a:xfrm>
              <a:custGeom>
                <a:avLst/>
                <a:gdLst>
                  <a:gd name="connsiteX0" fmla="*/ 48980 w 117424"/>
                  <a:gd name="connsiteY0" fmla="*/ 41599 h 251487"/>
                  <a:gd name="connsiteX1" fmla="*/ 48980 w 117424"/>
                  <a:gd name="connsiteY1" fmla="*/ 111247 h 251487"/>
                  <a:gd name="connsiteX2" fmla="*/ 112000 w 117424"/>
                  <a:gd name="connsiteY2" fmla="*/ 111247 h 251487"/>
                  <a:gd name="connsiteX3" fmla="*/ 112000 w 117424"/>
                  <a:gd name="connsiteY3" fmla="*/ 152689 h 251487"/>
                  <a:gd name="connsiteX4" fmla="*/ 48980 w 117424"/>
                  <a:gd name="connsiteY4" fmla="*/ 152689 h 251487"/>
                  <a:gd name="connsiteX5" fmla="*/ 48980 w 117424"/>
                  <a:gd name="connsiteY5" fmla="*/ 251488 h 251487"/>
                  <a:gd name="connsiteX6" fmla="*/ 0 w 117424"/>
                  <a:gd name="connsiteY6" fmla="*/ 251488 h 251487"/>
                  <a:gd name="connsiteX7" fmla="*/ 0 w 117424"/>
                  <a:gd name="connsiteY7" fmla="*/ 0 h 251487"/>
                  <a:gd name="connsiteX8" fmla="*/ 117424 w 117424"/>
                  <a:gd name="connsiteY8" fmla="*/ 0 h 251487"/>
                  <a:gd name="connsiteX9" fmla="*/ 117424 w 117424"/>
                  <a:gd name="connsiteY9" fmla="*/ 41757 h 251487"/>
                  <a:gd name="connsiteX10" fmla="*/ 48980 w 117424"/>
                  <a:gd name="connsiteY10" fmla="*/ 41757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424" h="251487">
                    <a:moveTo>
                      <a:pt x="48980" y="41599"/>
                    </a:moveTo>
                    <a:lnTo>
                      <a:pt x="48980" y="111247"/>
                    </a:lnTo>
                    <a:lnTo>
                      <a:pt x="112000" y="111247"/>
                    </a:lnTo>
                    <a:lnTo>
                      <a:pt x="112000" y="152689"/>
                    </a:lnTo>
                    <a:lnTo>
                      <a:pt x="48980" y="152689"/>
                    </a:lnTo>
                    <a:lnTo>
                      <a:pt x="48980" y="251488"/>
                    </a:lnTo>
                    <a:lnTo>
                      <a:pt x="0" y="251488"/>
                    </a:lnTo>
                    <a:lnTo>
                      <a:pt x="0" y="0"/>
                    </a:lnTo>
                    <a:lnTo>
                      <a:pt x="117424" y="0"/>
                    </a:lnTo>
                    <a:lnTo>
                      <a:pt x="117424" y="41757"/>
                    </a:lnTo>
                    <a:lnTo>
                      <a:pt x="48980" y="41757"/>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0" name="Freeform 39">
                <a:extLst>
                  <a:ext uri="{FF2B5EF4-FFF2-40B4-BE49-F238E27FC236}">
                    <a16:creationId xmlns:a16="http://schemas.microsoft.com/office/drawing/2014/main" id="{A2A12E01-E0D1-B942-6658-18234FDFDF34}"/>
                  </a:ext>
                </a:extLst>
              </p:cNvPr>
              <p:cNvSpPr/>
              <p:nvPr/>
            </p:nvSpPr>
            <p:spPr>
              <a:xfrm>
                <a:off x="7170733" y="5337769"/>
                <a:ext cx="121572" cy="251645"/>
              </a:xfrm>
              <a:custGeom>
                <a:avLst/>
                <a:gdLst>
                  <a:gd name="connsiteX0" fmla="*/ 0 w 121572"/>
                  <a:gd name="connsiteY0" fmla="*/ 251488 h 251645"/>
                  <a:gd name="connsiteX1" fmla="*/ 0 w 121572"/>
                  <a:gd name="connsiteY1" fmla="*/ 0 h 251645"/>
                  <a:gd name="connsiteX2" fmla="*/ 117105 w 121572"/>
                  <a:gd name="connsiteY2" fmla="*/ 0 h 251645"/>
                  <a:gd name="connsiteX3" fmla="*/ 117105 w 121572"/>
                  <a:gd name="connsiteY3" fmla="*/ 41757 h 251645"/>
                  <a:gd name="connsiteX4" fmla="*/ 49139 w 121572"/>
                  <a:gd name="connsiteY4" fmla="*/ 41757 h 251645"/>
                  <a:gd name="connsiteX5" fmla="*/ 49139 w 121572"/>
                  <a:gd name="connsiteY5" fmla="*/ 104629 h 251645"/>
                  <a:gd name="connsiteX6" fmla="*/ 112957 w 121572"/>
                  <a:gd name="connsiteY6" fmla="*/ 104629 h 251645"/>
                  <a:gd name="connsiteX7" fmla="*/ 112957 w 121572"/>
                  <a:gd name="connsiteY7" fmla="*/ 146386 h 251645"/>
                  <a:gd name="connsiteX8" fmla="*/ 49139 w 121572"/>
                  <a:gd name="connsiteY8" fmla="*/ 146386 h 251645"/>
                  <a:gd name="connsiteX9" fmla="*/ 49139 w 121572"/>
                  <a:gd name="connsiteY9" fmla="*/ 209888 h 251645"/>
                  <a:gd name="connsiteX10" fmla="*/ 121572 w 121572"/>
                  <a:gd name="connsiteY10" fmla="*/ 209888 h 251645"/>
                  <a:gd name="connsiteX11" fmla="*/ 121572 w 121572"/>
                  <a:gd name="connsiteY11" fmla="*/ 251646 h 251645"/>
                  <a:gd name="connsiteX12" fmla="*/ 159 w 121572"/>
                  <a:gd name="connsiteY12" fmla="*/ 251646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572" h="251645">
                    <a:moveTo>
                      <a:pt x="0" y="251488"/>
                    </a:moveTo>
                    <a:lnTo>
                      <a:pt x="0" y="0"/>
                    </a:lnTo>
                    <a:lnTo>
                      <a:pt x="117105" y="0"/>
                    </a:lnTo>
                    <a:lnTo>
                      <a:pt x="117105" y="41757"/>
                    </a:lnTo>
                    <a:lnTo>
                      <a:pt x="49139" y="41757"/>
                    </a:lnTo>
                    <a:lnTo>
                      <a:pt x="49139" y="104629"/>
                    </a:lnTo>
                    <a:lnTo>
                      <a:pt x="112957" y="104629"/>
                    </a:lnTo>
                    <a:lnTo>
                      <a:pt x="112957" y="146386"/>
                    </a:lnTo>
                    <a:lnTo>
                      <a:pt x="49139" y="146386"/>
                    </a:lnTo>
                    <a:lnTo>
                      <a:pt x="49139" y="209888"/>
                    </a:lnTo>
                    <a:lnTo>
                      <a:pt x="121572" y="209888"/>
                    </a:lnTo>
                    <a:lnTo>
                      <a:pt x="121572" y="251646"/>
                    </a:lnTo>
                    <a:lnTo>
                      <a:pt x="159" y="25164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1" name="Freeform 40">
                <a:extLst>
                  <a:ext uri="{FF2B5EF4-FFF2-40B4-BE49-F238E27FC236}">
                    <a16:creationId xmlns:a16="http://schemas.microsoft.com/office/drawing/2014/main" id="{4FAF59EF-5482-C92D-95E4-07CAE1F59E9E}"/>
                  </a:ext>
                </a:extLst>
              </p:cNvPr>
              <p:cNvSpPr/>
              <p:nvPr/>
            </p:nvSpPr>
            <p:spPr>
              <a:xfrm>
                <a:off x="7338413" y="5337612"/>
                <a:ext cx="157948" cy="251803"/>
              </a:xfrm>
              <a:custGeom>
                <a:avLst/>
                <a:gdLst>
                  <a:gd name="connsiteX0" fmla="*/ 103225 w 157948"/>
                  <a:gd name="connsiteY0" fmla="*/ 251646 h 251803"/>
                  <a:gd name="connsiteX1" fmla="*/ 85037 w 157948"/>
                  <a:gd name="connsiteY1" fmla="*/ 190192 h 251803"/>
                  <a:gd name="connsiteX2" fmla="*/ 56319 w 157948"/>
                  <a:gd name="connsiteY2" fmla="*/ 154895 h 251803"/>
                  <a:gd name="connsiteX3" fmla="*/ 48980 w 157948"/>
                  <a:gd name="connsiteY3" fmla="*/ 154895 h 251803"/>
                  <a:gd name="connsiteX4" fmla="*/ 48980 w 157948"/>
                  <a:gd name="connsiteY4" fmla="*/ 251488 h 251803"/>
                  <a:gd name="connsiteX5" fmla="*/ 0 w 157948"/>
                  <a:gd name="connsiteY5" fmla="*/ 251488 h 251803"/>
                  <a:gd name="connsiteX6" fmla="*/ 0 w 157948"/>
                  <a:gd name="connsiteY6" fmla="*/ 0 h 251803"/>
                  <a:gd name="connsiteX7" fmla="*/ 70837 w 157948"/>
                  <a:gd name="connsiteY7" fmla="*/ 0 h 251803"/>
                  <a:gd name="connsiteX8" fmla="*/ 147578 w 157948"/>
                  <a:gd name="connsiteY8" fmla="*/ 67914 h 251803"/>
                  <a:gd name="connsiteX9" fmla="*/ 102427 w 157948"/>
                  <a:gd name="connsiteY9" fmla="*/ 135514 h 251803"/>
                  <a:gd name="connsiteX10" fmla="*/ 102427 w 157948"/>
                  <a:gd name="connsiteY10" fmla="*/ 136459 h 251803"/>
                  <a:gd name="connsiteX11" fmla="*/ 134974 w 157948"/>
                  <a:gd name="connsiteY11" fmla="*/ 181052 h 251803"/>
                  <a:gd name="connsiteX12" fmla="*/ 157948 w 157948"/>
                  <a:gd name="connsiteY12" fmla="*/ 251803 h 251803"/>
                  <a:gd name="connsiteX13" fmla="*/ 103225 w 157948"/>
                  <a:gd name="connsiteY13" fmla="*/ 251803 h 251803"/>
                  <a:gd name="connsiteX14" fmla="*/ 49139 w 157948"/>
                  <a:gd name="connsiteY14" fmla="*/ 40654 h 251803"/>
                  <a:gd name="connsiteX15" fmla="*/ 49139 w 157948"/>
                  <a:gd name="connsiteY15" fmla="*/ 113611 h 251803"/>
                  <a:gd name="connsiteX16" fmla="*/ 64456 w 157948"/>
                  <a:gd name="connsiteY16" fmla="*/ 113611 h 251803"/>
                  <a:gd name="connsiteX17" fmla="*/ 88068 w 157948"/>
                  <a:gd name="connsiteY17" fmla="*/ 102581 h 251803"/>
                  <a:gd name="connsiteX18" fmla="*/ 97003 w 157948"/>
                  <a:gd name="connsiteY18" fmla="*/ 75320 h 251803"/>
                  <a:gd name="connsiteX19" fmla="*/ 88706 w 157948"/>
                  <a:gd name="connsiteY19" fmla="*/ 49951 h 251803"/>
                  <a:gd name="connsiteX20" fmla="*/ 64456 w 157948"/>
                  <a:gd name="connsiteY20" fmla="*/ 40496 h 251803"/>
                  <a:gd name="connsiteX21" fmla="*/ 49139 w 157948"/>
                  <a:gd name="connsiteY21" fmla="*/ 40496 h 25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7948" h="251803">
                    <a:moveTo>
                      <a:pt x="103225" y="251646"/>
                    </a:moveTo>
                    <a:lnTo>
                      <a:pt x="85037" y="190192"/>
                    </a:lnTo>
                    <a:cubicBezTo>
                      <a:pt x="78017" y="166713"/>
                      <a:pt x="68444" y="154895"/>
                      <a:pt x="56319" y="154895"/>
                    </a:cubicBezTo>
                    <a:lnTo>
                      <a:pt x="48980" y="154895"/>
                    </a:lnTo>
                    <a:lnTo>
                      <a:pt x="48980" y="251488"/>
                    </a:lnTo>
                    <a:lnTo>
                      <a:pt x="0" y="251488"/>
                    </a:lnTo>
                    <a:lnTo>
                      <a:pt x="0" y="0"/>
                    </a:lnTo>
                    <a:lnTo>
                      <a:pt x="70837" y="0"/>
                    </a:lnTo>
                    <a:cubicBezTo>
                      <a:pt x="122051" y="0"/>
                      <a:pt x="147578" y="22691"/>
                      <a:pt x="147578" y="67914"/>
                    </a:cubicBezTo>
                    <a:cubicBezTo>
                      <a:pt x="147578" y="102108"/>
                      <a:pt x="132581" y="124641"/>
                      <a:pt x="102427" y="135514"/>
                    </a:cubicBezTo>
                    <a:lnTo>
                      <a:pt x="102427" y="136459"/>
                    </a:lnTo>
                    <a:cubicBezTo>
                      <a:pt x="115988" y="141029"/>
                      <a:pt x="126678" y="155841"/>
                      <a:pt x="134974" y="181052"/>
                    </a:cubicBezTo>
                    <a:lnTo>
                      <a:pt x="157948" y="251803"/>
                    </a:lnTo>
                    <a:lnTo>
                      <a:pt x="103225" y="251803"/>
                    </a:lnTo>
                    <a:close/>
                    <a:moveTo>
                      <a:pt x="49139" y="40654"/>
                    </a:moveTo>
                    <a:lnTo>
                      <a:pt x="49139" y="113611"/>
                    </a:lnTo>
                    <a:lnTo>
                      <a:pt x="64456" y="113611"/>
                    </a:lnTo>
                    <a:cubicBezTo>
                      <a:pt x="74188" y="113611"/>
                      <a:pt x="82005" y="109987"/>
                      <a:pt x="88068" y="102581"/>
                    </a:cubicBezTo>
                    <a:cubicBezTo>
                      <a:pt x="94131" y="95175"/>
                      <a:pt x="97003" y="86193"/>
                      <a:pt x="97003" y="75320"/>
                    </a:cubicBezTo>
                    <a:cubicBezTo>
                      <a:pt x="97003" y="64448"/>
                      <a:pt x="94290" y="56254"/>
                      <a:pt x="88706" y="49951"/>
                    </a:cubicBezTo>
                    <a:cubicBezTo>
                      <a:pt x="83282" y="43648"/>
                      <a:pt x="75145" y="40496"/>
                      <a:pt x="64456" y="40496"/>
                    </a:cubicBezTo>
                    <a:lnTo>
                      <a:pt x="49139" y="4049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2" name="Freeform 41">
                <a:extLst>
                  <a:ext uri="{FF2B5EF4-FFF2-40B4-BE49-F238E27FC236}">
                    <a16:creationId xmlns:a16="http://schemas.microsoft.com/office/drawing/2014/main" id="{40D1ED96-AD13-F1EE-EB9A-B9744B3B0569}"/>
                  </a:ext>
                </a:extLst>
              </p:cNvPr>
              <p:cNvSpPr/>
              <p:nvPr/>
            </p:nvSpPr>
            <p:spPr>
              <a:xfrm>
                <a:off x="7539119" y="5337769"/>
                <a:ext cx="121572" cy="251645"/>
              </a:xfrm>
              <a:custGeom>
                <a:avLst/>
                <a:gdLst>
                  <a:gd name="connsiteX0" fmla="*/ 0 w 121572"/>
                  <a:gd name="connsiteY0" fmla="*/ 251488 h 251645"/>
                  <a:gd name="connsiteX1" fmla="*/ 0 w 121572"/>
                  <a:gd name="connsiteY1" fmla="*/ 0 h 251645"/>
                  <a:gd name="connsiteX2" fmla="*/ 117105 w 121572"/>
                  <a:gd name="connsiteY2" fmla="*/ 0 h 251645"/>
                  <a:gd name="connsiteX3" fmla="*/ 117105 w 121572"/>
                  <a:gd name="connsiteY3" fmla="*/ 41757 h 251645"/>
                  <a:gd name="connsiteX4" fmla="*/ 49139 w 121572"/>
                  <a:gd name="connsiteY4" fmla="*/ 41757 h 251645"/>
                  <a:gd name="connsiteX5" fmla="*/ 49139 w 121572"/>
                  <a:gd name="connsiteY5" fmla="*/ 104629 h 251645"/>
                  <a:gd name="connsiteX6" fmla="*/ 112957 w 121572"/>
                  <a:gd name="connsiteY6" fmla="*/ 104629 h 251645"/>
                  <a:gd name="connsiteX7" fmla="*/ 112957 w 121572"/>
                  <a:gd name="connsiteY7" fmla="*/ 146386 h 251645"/>
                  <a:gd name="connsiteX8" fmla="*/ 49139 w 121572"/>
                  <a:gd name="connsiteY8" fmla="*/ 146386 h 251645"/>
                  <a:gd name="connsiteX9" fmla="*/ 49139 w 121572"/>
                  <a:gd name="connsiteY9" fmla="*/ 209888 h 251645"/>
                  <a:gd name="connsiteX10" fmla="*/ 121572 w 121572"/>
                  <a:gd name="connsiteY10" fmla="*/ 209888 h 251645"/>
                  <a:gd name="connsiteX11" fmla="*/ 121572 w 121572"/>
                  <a:gd name="connsiteY11" fmla="*/ 251646 h 251645"/>
                  <a:gd name="connsiteX12" fmla="*/ 160 w 121572"/>
                  <a:gd name="connsiteY12" fmla="*/ 251646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572" h="251645">
                    <a:moveTo>
                      <a:pt x="0" y="251488"/>
                    </a:moveTo>
                    <a:lnTo>
                      <a:pt x="0" y="0"/>
                    </a:lnTo>
                    <a:lnTo>
                      <a:pt x="117105" y="0"/>
                    </a:lnTo>
                    <a:lnTo>
                      <a:pt x="117105" y="41757"/>
                    </a:lnTo>
                    <a:lnTo>
                      <a:pt x="49139" y="41757"/>
                    </a:lnTo>
                    <a:lnTo>
                      <a:pt x="49139" y="104629"/>
                    </a:lnTo>
                    <a:lnTo>
                      <a:pt x="112957" y="104629"/>
                    </a:lnTo>
                    <a:lnTo>
                      <a:pt x="112957" y="146386"/>
                    </a:lnTo>
                    <a:lnTo>
                      <a:pt x="49139" y="146386"/>
                    </a:lnTo>
                    <a:lnTo>
                      <a:pt x="49139" y="209888"/>
                    </a:lnTo>
                    <a:lnTo>
                      <a:pt x="121572" y="209888"/>
                    </a:lnTo>
                    <a:lnTo>
                      <a:pt x="121572" y="251646"/>
                    </a:lnTo>
                    <a:lnTo>
                      <a:pt x="160" y="25164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3" name="Freeform 42">
                <a:extLst>
                  <a:ext uri="{FF2B5EF4-FFF2-40B4-BE49-F238E27FC236}">
                    <a16:creationId xmlns:a16="http://schemas.microsoft.com/office/drawing/2014/main" id="{4D7FD7BE-9E47-1017-B6FF-25C86B923854}"/>
                  </a:ext>
                </a:extLst>
              </p:cNvPr>
              <p:cNvSpPr/>
              <p:nvPr/>
            </p:nvSpPr>
            <p:spPr>
              <a:xfrm>
                <a:off x="7706958" y="5337612"/>
                <a:ext cx="163691" cy="251645"/>
              </a:xfrm>
              <a:custGeom>
                <a:avLst/>
                <a:gdLst>
                  <a:gd name="connsiteX0" fmla="*/ 108969 w 163691"/>
                  <a:gd name="connsiteY0" fmla="*/ 251646 h 251645"/>
                  <a:gd name="connsiteX1" fmla="*/ 52330 w 163691"/>
                  <a:gd name="connsiteY1" fmla="*/ 107938 h 251645"/>
                  <a:gd name="connsiteX2" fmla="*/ 43077 w 163691"/>
                  <a:gd name="connsiteY2" fmla="*/ 79260 h 251645"/>
                  <a:gd name="connsiteX3" fmla="*/ 40524 w 163691"/>
                  <a:gd name="connsiteY3" fmla="*/ 71223 h 251645"/>
                  <a:gd name="connsiteX4" fmla="*/ 39886 w 163691"/>
                  <a:gd name="connsiteY4" fmla="*/ 71223 h 251645"/>
                  <a:gd name="connsiteX5" fmla="*/ 41003 w 163691"/>
                  <a:gd name="connsiteY5" fmla="*/ 122592 h 251645"/>
                  <a:gd name="connsiteX6" fmla="*/ 41003 w 163691"/>
                  <a:gd name="connsiteY6" fmla="*/ 251488 h 251645"/>
                  <a:gd name="connsiteX7" fmla="*/ 0 w 163691"/>
                  <a:gd name="connsiteY7" fmla="*/ 251488 h 251645"/>
                  <a:gd name="connsiteX8" fmla="*/ 0 w 163691"/>
                  <a:gd name="connsiteY8" fmla="*/ 0 h 251645"/>
                  <a:gd name="connsiteX9" fmla="*/ 55681 w 163691"/>
                  <a:gd name="connsiteY9" fmla="*/ 0 h 251645"/>
                  <a:gd name="connsiteX10" fmla="*/ 112159 w 163691"/>
                  <a:gd name="connsiteY10" fmla="*/ 147016 h 251645"/>
                  <a:gd name="connsiteX11" fmla="*/ 123008 w 163691"/>
                  <a:gd name="connsiteY11" fmla="*/ 182943 h 251645"/>
                  <a:gd name="connsiteX12" fmla="*/ 123327 w 163691"/>
                  <a:gd name="connsiteY12" fmla="*/ 182943 h 251645"/>
                  <a:gd name="connsiteX13" fmla="*/ 122689 w 163691"/>
                  <a:gd name="connsiteY13" fmla="*/ 141501 h 251645"/>
                  <a:gd name="connsiteX14" fmla="*/ 122689 w 163691"/>
                  <a:gd name="connsiteY14" fmla="*/ 0 h 251645"/>
                  <a:gd name="connsiteX15" fmla="*/ 163692 w 163691"/>
                  <a:gd name="connsiteY15" fmla="*/ 0 h 251645"/>
                  <a:gd name="connsiteX16" fmla="*/ 163692 w 163691"/>
                  <a:gd name="connsiteY16" fmla="*/ 251488 h 251645"/>
                  <a:gd name="connsiteX17" fmla="*/ 109128 w 163691"/>
                  <a:gd name="connsiteY17" fmla="*/ 251488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691" h="251645">
                    <a:moveTo>
                      <a:pt x="108969" y="251646"/>
                    </a:moveTo>
                    <a:lnTo>
                      <a:pt x="52330" y="107938"/>
                    </a:lnTo>
                    <a:cubicBezTo>
                      <a:pt x="49937" y="101793"/>
                      <a:pt x="46906" y="92338"/>
                      <a:pt x="43077" y="79260"/>
                    </a:cubicBezTo>
                    <a:cubicBezTo>
                      <a:pt x="42120" y="75951"/>
                      <a:pt x="41322" y="73272"/>
                      <a:pt x="40524" y="71223"/>
                    </a:cubicBezTo>
                    <a:lnTo>
                      <a:pt x="39886" y="71223"/>
                    </a:lnTo>
                    <a:cubicBezTo>
                      <a:pt x="40524" y="90763"/>
                      <a:pt x="41003" y="107938"/>
                      <a:pt x="41003" y="122592"/>
                    </a:cubicBezTo>
                    <a:lnTo>
                      <a:pt x="41003" y="251488"/>
                    </a:lnTo>
                    <a:lnTo>
                      <a:pt x="0" y="251488"/>
                    </a:lnTo>
                    <a:lnTo>
                      <a:pt x="0" y="0"/>
                    </a:lnTo>
                    <a:lnTo>
                      <a:pt x="55681" y="0"/>
                    </a:lnTo>
                    <a:lnTo>
                      <a:pt x="112159" y="147016"/>
                    </a:lnTo>
                    <a:cubicBezTo>
                      <a:pt x="113914" y="151744"/>
                      <a:pt x="117584" y="163719"/>
                      <a:pt x="123008" y="182943"/>
                    </a:cubicBezTo>
                    <a:lnTo>
                      <a:pt x="123327" y="182943"/>
                    </a:lnTo>
                    <a:lnTo>
                      <a:pt x="122689" y="141501"/>
                    </a:lnTo>
                    <a:lnTo>
                      <a:pt x="122689" y="0"/>
                    </a:lnTo>
                    <a:lnTo>
                      <a:pt x="163692" y="0"/>
                    </a:lnTo>
                    <a:lnTo>
                      <a:pt x="163692" y="251488"/>
                    </a:lnTo>
                    <a:lnTo>
                      <a:pt x="109128"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4" name="Freeform 43">
                <a:extLst>
                  <a:ext uri="{FF2B5EF4-FFF2-40B4-BE49-F238E27FC236}">
                    <a16:creationId xmlns:a16="http://schemas.microsoft.com/office/drawing/2014/main" id="{03924320-65FA-DD81-7D2D-B6CCAA8877B3}"/>
                  </a:ext>
                </a:extLst>
              </p:cNvPr>
              <p:cNvSpPr/>
              <p:nvPr/>
            </p:nvSpPr>
            <p:spPr>
              <a:xfrm>
                <a:off x="7920268" y="5333357"/>
                <a:ext cx="147258" cy="260312"/>
              </a:xfrm>
              <a:custGeom>
                <a:avLst/>
                <a:gdLst>
                  <a:gd name="connsiteX0" fmla="*/ 147258 w 147258"/>
                  <a:gd name="connsiteY0" fmla="*/ 248336 h 260312"/>
                  <a:gd name="connsiteX1" fmla="*/ 98598 w 147258"/>
                  <a:gd name="connsiteY1" fmla="*/ 260312 h 260312"/>
                  <a:gd name="connsiteX2" fmla="*/ 26484 w 147258"/>
                  <a:gd name="connsiteY2" fmla="*/ 226906 h 260312"/>
                  <a:gd name="connsiteX3" fmla="*/ 0 w 147258"/>
                  <a:gd name="connsiteY3" fmla="*/ 135829 h 260312"/>
                  <a:gd name="connsiteX4" fmla="*/ 27282 w 147258"/>
                  <a:gd name="connsiteY4" fmla="*/ 35139 h 260312"/>
                  <a:gd name="connsiteX5" fmla="*/ 104341 w 147258"/>
                  <a:gd name="connsiteY5" fmla="*/ 0 h 260312"/>
                  <a:gd name="connsiteX6" fmla="*/ 147099 w 147258"/>
                  <a:gd name="connsiteY6" fmla="*/ 8667 h 260312"/>
                  <a:gd name="connsiteX7" fmla="*/ 147099 w 147258"/>
                  <a:gd name="connsiteY7" fmla="*/ 55624 h 260312"/>
                  <a:gd name="connsiteX8" fmla="*/ 107054 w 147258"/>
                  <a:gd name="connsiteY8" fmla="*/ 42230 h 260312"/>
                  <a:gd name="connsiteX9" fmla="*/ 65732 w 147258"/>
                  <a:gd name="connsiteY9" fmla="*/ 66181 h 260312"/>
                  <a:gd name="connsiteX10" fmla="*/ 50575 w 147258"/>
                  <a:gd name="connsiteY10" fmla="*/ 131417 h 260312"/>
                  <a:gd name="connsiteX11" fmla="*/ 64934 w 147258"/>
                  <a:gd name="connsiteY11" fmla="*/ 194919 h 260312"/>
                  <a:gd name="connsiteX12" fmla="*/ 104820 w 147258"/>
                  <a:gd name="connsiteY12" fmla="*/ 217767 h 260312"/>
                  <a:gd name="connsiteX13" fmla="*/ 146939 w 147258"/>
                  <a:gd name="connsiteY13" fmla="*/ 203428 h 260312"/>
                  <a:gd name="connsiteX14" fmla="*/ 146939 w 147258"/>
                  <a:gd name="connsiteY14" fmla="*/ 248336 h 26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258" h="260312">
                    <a:moveTo>
                      <a:pt x="147258" y="248336"/>
                    </a:moveTo>
                    <a:cubicBezTo>
                      <a:pt x="133059" y="256215"/>
                      <a:pt x="116786" y="260312"/>
                      <a:pt x="98598" y="260312"/>
                    </a:cubicBezTo>
                    <a:cubicBezTo>
                      <a:pt x="68125" y="260312"/>
                      <a:pt x="44193" y="249124"/>
                      <a:pt x="26484" y="226906"/>
                    </a:cubicBezTo>
                    <a:cubicBezTo>
                      <a:pt x="8775" y="204689"/>
                      <a:pt x="0" y="174277"/>
                      <a:pt x="0" y="135829"/>
                    </a:cubicBezTo>
                    <a:cubicBezTo>
                      <a:pt x="0" y="92181"/>
                      <a:pt x="9094" y="58460"/>
                      <a:pt x="27282" y="35139"/>
                    </a:cubicBezTo>
                    <a:cubicBezTo>
                      <a:pt x="45470" y="11818"/>
                      <a:pt x="71156" y="0"/>
                      <a:pt x="104341" y="0"/>
                    </a:cubicBezTo>
                    <a:cubicBezTo>
                      <a:pt x="119817" y="0"/>
                      <a:pt x="134176" y="2836"/>
                      <a:pt x="147099" y="8667"/>
                    </a:cubicBezTo>
                    <a:lnTo>
                      <a:pt x="147099" y="55624"/>
                    </a:lnTo>
                    <a:cubicBezTo>
                      <a:pt x="134974" y="46799"/>
                      <a:pt x="121731" y="42230"/>
                      <a:pt x="107054" y="42230"/>
                    </a:cubicBezTo>
                    <a:cubicBezTo>
                      <a:pt x="89504" y="42230"/>
                      <a:pt x="75783" y="50266"/>
                      <a:pt x="65732" y="66181"/>
                    </a:cubicBezTo>
                    <a:cubicBezTo>
                      <a:pt x="55681" y="82096"/>
                      <a:pt x="50575" y="103841"/>
                      <a:pt x="50575" y="131417"/>
                    </a:cubicBezTo>
                    <a:cubicBezTo>
                      <a:pt x="50575" y="158992"/>
                      <a:pt x="55361" y="179792"/>
                      <a:pt x="64934" y="194919"/>
                    </a:cubicBezTo>
                    <a:cubicBezTo>
                      <a:pt x="74507" y="210046"/>
                      <a:pt x="87908" y="217767"/>
                      <a:pt x="104820" y="217767"/>
                    </a:cubicBezTo>
                    <a:cubicBezTo>
                      <a:pt x="119498" y="217767"/>
                      <a:pt x="133538" y="213040"/>
                      <a:pt x="146939" y="203428"/>
                    </a:cubicBezTo>
                    <a:lnTo>
                      <a:pt x="146939" y="24833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5" name="Freeform 44">
                <a:extLst>
                  <a:ext uri="{FF2B5EF4-FFF2-40B4-BE49-F238E27FC236}">
                    <a16:creationId xmlns:a16="http://schemas.microsoft.com/office/drawing/2014/main" id="{0E5081AD-DEDE-E810-9B5F-9BD3863880BC}"/>
                  </a:ext>
                </a:extLst>
              </p:cNvPr>
              <p:cNvSpPr/>
              <p:nvPr/>
            </p:nvSpPr>
            <p:spPr>
              <a:xfrm>
                <a:off x="8117145" y="5337769"/>
                <a:ext cx="121572" cy="251645"/>
              </a:xfrm>
              <a:custGeom>
                <a:avLst/>
                <a:gdLst>
                  <a:gd name="connsiteX0" fmla="*/ 0 w 121572"/>
                  <a:gd name="connsiteY0" fmla="*/ 251488 h 251645"/>
                  <a:gd name="connsiteX1" fmla="*/ 0 w 121572"/>
                  <a:gd name="connsiteY1" fmla="*/ 0 h 251645"/>
                  <a:gd name="connsiteX2" fmla="*/ 117105 w 121572"/>
                  <a:gd name="connsiteY2" fmla="*/ 0 h 251645"/>
                  <a:gd name="connsiteX3" fmla="*/ 117105 w 121572"/>
                  <a:gd name="connsiteY3" fmla="*/ 41757 h 251645"/>
                  <a:gd name="connsiteX4" fmla="*/ 49139 w 121572"/>
                  <a:gd name="connsiteY4" fmla="*/ 41757 h 251645"/>
                  <a:gd name="connsiteX5" fmla="*/ 49139 w 121572"/>
                  <a:gd name="connsiteY5" fmla="*/ 104629 h 251645"/>
                  <a:gd name="connsiteX6" fmla="*/ 112957 w 121572"/>
                  <a:gd name="connsiteY6" fmla="*/ 104629 h 251645"/>
                  <a:gd name="connsiteX7" fmla="*/ 112957 w 121572"/>
                  <a:gd name="connsiteY7" fmla="*/ 146386 h 251645"/>
                  <a:gd name="connsiteX8" fmla="*/ 49139 w 121572"/>
                  <a:gd name="connsiteY8" fmla="*/ 146386 h 251645"/>
                  <a:gd name="connsiteX9" fmla="*/ 49139 w 121572"/>
                  <a:gd name="connsiteY9" fmla="*/ 209888 h 251645"/>
                  <a:gd name="connsiteX10" fmla="*/ 121572 w 121572"/>
                  <a:gd name="connsiteY10" fmla="*/ 209888 h 251645"/>
                  <a:gd name="connsiteX11" fmla="*/ 121572 w 121572"/>
                  <a:gd name="connsiteY11" fmla="*/ 251646 h 251645"/>
                  <a:gd name="connsiteX12" fmla="*/ 159 w 121572"/>
                  <a:gd name="connsiteY12" fmla="*/ 251646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572" h="251645">
                    <a:moveTo>
                      <a:pt x="0" y="251488"/>
                    </a:moveTo>
                    <a:lnTo>
                      <a:pt x="0" y="0"/>
                    </a:lnTo>
                    <a:lnTo>
                      <a:pt x="117105" y="0"/>
                    </a:lnTo>
                    <a:lnTo>
                      <a:pt x="117105" y="41757"/>
                    </a:lnTo>
                    <a:lnTo>
                      <a:pt x="49139" y="41757"/>
                    </a:lnTo>
                    <a:lnTo>
                      <a:pt x="49139" y="104629"/>
                    </a:lnTo>
                    <a:lnTo>
                      <a:pt x="112957" y="104629"/>
                    </a:lnTo>
                    <a:lnTo>
                      <a:pt x="112957" y="146386"/>
                    </a:lnTo>
                    <a:lnTo>
                      <a:pt x="49139" y="146386"/>
                    </a:lnTo>
                    <a:lnTo>
                      <a:pt x="49139" y="209888"/>
                    </a:lnTo>
                    <a:lnTo>
                      <a:pt x="121572" y="209888"/>
                    </a:lnTo>
                    <a:lnTo>
                      <a:pt x="121572" y="251646"/>
                    </a:lnTo>
                    <a:lnTo>
                      <a:pt x="159" y="25164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sp>
          <p:nvSpPr>
            <p:cNvPr id="24" name="Freeform 23">
              <a:extLst>
                <a:ext uri="{FF2B5EF4-FFF2-40B4-BE49-F238E27FC236}">
                  <a16:creationId xmlns:a16="http://schemas.microsoft.com/office/drawing/2014/main" id="{3982AD17-F098-206B-C1FC-43A65BF88DA2}"/>
                </a:ext>
              </a:extLst>
            </p:cNvPr>
            <p:cNvSpPr/>
            <p:nvPr/>
          </p:nvSpPr>
          <p:spPr>
            <a:xfrm>
              <a:off x="3410610" y="4760418"/>
              <a:ext cx="593182" cy="658501"/>
            </a:xfrm>
            <a:custGeom>
              <a:avLst/>
              <a:gdLst>
                <a:gd name="connsiteX0" fmla="*/ 551861 w 593182"/>
                <a:gd name="connsiteY0" fmla="*/ 364153 h 658501"/>
                <a:gd name="connsiteX1" fmla="*/ 361526 w 593182"/>
                <a:gd name="connsiteY1" fmla="*/ 546151 h 658501"/>
                <a:gd name="connsiteX2" fmla="*/ 333287 w 593182"/>
                <a:gd name="connsiteY2" fmla="*/ 548042 h 658501"/>
                <a:gd name="connsiteX3" fmla="*/ 187623 w 593182"/>
                <a:gd name="connsiteY3" fmla="*/ 493837 h 658501"/>
                <a:gd name="connsiteX4" fmla="*/ 153002 w 593182"/>
                <a:gd name="connsiteY4" fmla="*/ 456019 h 658501"/>
                <a:gd name="connsiteX5" fmla="*/ 111840 w 593182"/>
                <a:gd name="connsiteY5" fmla="*/ 329329 h 658501"/>
                <a:gd name="connsiteX6" fmla="*/ 118381 w 593182"/>
                <a:gd name="connsiteY6" fmla="*/ 276857 h 658501"/>
                <a:gd name="connsiteX7" fmla="*/ 294358 w 593182"/>
                <a:gd name="connsiteY7" fmla="*/ 114241 h 658501"/>
                <a:gd name="connsiteX8" fmla="*/ 498414 w 593182"/>
                <a:gd name="connsiteY8" fmla="*/ 45224 h 658501"/>
                <a:gd name="connsiteX9" fmla="*/ 501924 w 593182"/>
                <a:gd name="connsiteY9" fmla="*/ 45224 h 658501"/>
                <a:gd name="connsiteX10" fmla="*/ 333287 w 593182"/>
                <a:gd name="connsiteY10" fmla="*/ 0 h 658501"/>
                <a:gd name="connsiteX11" fmla="*/ 0 w 593182"/>
                <a:gd name="connsiteY11" fmla="*/ 329329 h 658501"/>
                <a:gd name="connsiteX12" fmla="*/ 38610 w 593182"/>
                <a:gd name="connsiteY12" fmla="*/ 482964 h 658501"/>
                <a:gd name="connsiteX13" fmla="*/ 203258 w 593182"/>
                <a:gd name="connsiteY13" fmla="*/ 632344 h 658501"/>
                <a:gd name="connsiteX14" fmla="*/ 330096 w 593182"/>
                <a:gd name="connsiteY14" fmla="*/ 658501 h 658501"/>
                <a:gd name="connsiteX15" fmla="*/ 333606 w 593182"/>
                <a:gd name="connsiteY15" fmla="*/ 658501 h 658501"/>
                <a:gd name="connsiteX16" fmla="*/ 537662 w 593182"/>
                <a:gd name="connsiteY16" fmla="*/ 589484 h 658501"/>
                <a:gd name="connsiteX17" fmla="*/ 586801 w 593182"/>
                <a:gd name="connsiteY17" fmla="*/ 543000 h 658501"/>
                <a:gd name="connsiteX18" fmla="*/ 593183 w 593182"/>
                <a:gd name="connsiteY18" fmla="*/ 490685 h 658501"/>
                <a:gd name="connsiteX19" fmla="*/ 552021 w 593182"/>
                <a:gd name="connsiteY19" fmla="*/ 363838 h 65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3182" h="658501">
                  <a:moveTo>
                    <a:pt x="551861" y="364153"/>
                  </a:moveTo>
                  <a:cubicBezTo>
                    <a:pt x="536385" y="459170"/>
                    <a:pt x="458688" y="533860"/>
                    <a:pt x="361526" y="546151"/>
                  </a:cubicBezTo>
                  <a:cubicBezTo>
                    <a:pt x="352272" y="547254"/>
                    <a:pt x="342859" y="548042"/>
                    <a:pt x="333287" y="548042"/>
                  </a:cubicBezTo>
                  <a:cubicBezTo>
                    <a:pt x="277606" y="548042"/>
                    <a:pt x="226552" y="527557"/>
                    <a:pt x="187623" y="493837"/>
                  </a:cubicBezTo>
                  <a:cubicBezTo>
                    <a:pt x="174700" y="482649"/>
                    <a:pt x="163054" y="469885"/>
                    <a:pt x="153002" y="456019"/>
                  </a:cubicBezTo>
                  <a:cubicBezTo>
                    <a:pt x="127156" y="420250"/>
                    <a:pt x="111840" y="376602"/>
                    <a:pt x="111840" y="329329"/>
                  </a:cubicBezTo>
                  <a:cubicBezTo>
                    <a:pt x="111840" y="311208"/>
                    <a:pt x="114074" y="293718"/>
                    <a:pt x="118381" y="276857"/>
                  </a:cubicBezTo>
                  <a:cubicBezTo>
                    <a:pt x="139282" y="193816"/>
                    <a:pt x="208204" y="129368"/>
                    <a:pt x="294358" y="114241"/>
                  </a:cubicBezTo>
                  <a:cubicBezTo>
                    <a:pt x="350836" y="71066"/>
                    <a:pt x="421514" y="45224"/>
                    <a:pt x="498414" y="45224"/>
                  </a:cubicBezTo>
                  <a:cubicBezTo>
                    <a:pt x="499531" y="45224"/>
                    <a:pt x="500648" y="45224"/>
                    <a:pt x="501924" y="45224"/>
                  </a:cubicBezTo>
                  <a:cubicBezTo>
                    <a:pt x="452466" y="16545"/>
                    <a:pt x="394870" y="0"/>
                    <a:pt x="333287" y="0"/>
                  </a:cubicBezTo>
                  <a:cubicBezTo>
                    <a:pt x="149333" y="0"/>
                    <a:pt x="0" y="147332"/>
                    <a:pt x="0" y="329329"/>
                  </a:cubicBezTo>
                  <a:cubicBezTo>
                    <a:pt x="0" y="384795"/>
                    <a:pt x="14040" y="437110"/>
                    <a:pt x="38610" y="482964"/>
                  </a:cubicBezTo>
                  <a:cubicBezTo>
                    <a:pt x="74347" y="549618"/>
                    <a:pt x="132581" y="602720"/>
                    <a:pt x="203258" y="632344"/>
                  </a:cubicBezTo>
                  <a:cubicBezTo>
                    <a:pt x="242347" y="648732"/>
                    <a:pt x="285104" y="658029"/>
                    <a:pt x="330096" y="658501"/>
                  </a:cubicBezTo>
                  <a:cubicBezTo>
                    <a:pt x="331212" y="658501"/>
                    <a:pt x="332329" y="658501"/>
                    <a:pt x="333606" y="658501"/>
                  </a:cubicBezTo>
                  <a:cubicBezTo>
                    <a:pt x="410506" y="658501"/>
                    <a:pt x="481343" y="632659"/>
                    <a:pt x="537662" y="589484"/>
                  </a:cubicBezTo>
                  <a:cubicBezTo>
                    <a:pt x="555690" y="575775"/>
                    <a:pt x="572123" y="560018"/>
                    <a:pt x="586801" y="543000"/>
                  </a:cubicBezTo>
                  <a:cubicBezTo>
                    <a:pt x="590949" y="526297"/>
                    <a:pt x="593183" y="508806"/>
                    <a:pt x="593183" y="490685"/>
                  </a:cubicBezTo>
                  <a:cubicBezTo>
                    <a:pt x="593183" y="443413"/>
                    <a:pt x="577867" y="399607"/>
                    <a:pt x="552021" y="363838"/>
                  </a:cubicBezTo>
                  <a:close/>
                </a:path>
              </a:pathLst>
            </a:custGeom>
            <a:solidFill>
              <a:srgbClr val="5364AE"/>
            </a:solidFill>
            <a:ln w="733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5" name="Freeform 24">
              <a:extLst>
                <a:ext uri="{FF2B5EF4-FFF2-40B4-BE49-F238E27FC236}">
                  <a16:creationId xmlns:a16="http://schemas.microsoft.com/office/drawing/2014/main" id="{42E0C1DA-6717-35A0-5AAD-344239C27E7D}"/>
                </a:ext>
              </a:extLst>
            </p:cNvPr>
            <p:cNvSpPr/>
            <p:nvPr/>
          </p:nvSpPr>
          <p:spPr>
            <a:xfrm>
              <a:off x="3448741" y="4927132"/>
              <a:ext cx="666732" cy="653774"/>
            </a:xfrm>
            <a:custGeom>
              <a:avLst/>
              <a:gdLst>
                <a:gd name="connsiteX0" fmla="*/ 665137 w 666732"/>
                <a:gd name="connsiteY0" fmla="*/ 290724 h 653774"/>
                <a:gd name="connsiteX1" fmla="*/ 628442 w 666732"/>
                <a:gd name="connsiteY1" fmla="*/ 170495 h 653774"/>
                <a:gd name="connsiteX2" fmla="*/ 463474 w 666732"/>
                <a:gd name="connsiteY2" fmla="*/ 20800 h 653774"/>
                <a:gd name="connsiteX3" fmla="*/ 391520 w 666732"/>
                <a:gd name="connsiteY3" fmla="*/ 0 h 653774"/>
                <a:gd name="connsiteX4" fmla="*/ 258141 w 666732"/>
                <a:gd name="connsiteY4" fmla="*/ 118653 h 653774"/>
                <a:gd name="connsiteX5" fmla="*/ 333446 w 666732"/>
                <a:gd name="connsiteY5" fmla="*/ 105575 h 653774"/>
                <a:gd name="connsiteX6" fmla="*/ 513571 w 666732"/>
                <a:gd name="connsiteY6" fmla="*/ 197440 h 653774"/>
                <a:gd name="connsiteX7" fmla="*/ 554733 w 666732"/>
                <a:gd name="connsiteY7" fmla="*/ 324287 h 653774"/>
                <a:gd name="connsiteX8" fmla="*/ 548351 w 666732"/>
                <a:gd name="connsiteY8" fmla="*/ 376602 h 653774"/>
                <a:gd name="connsiteX9" fmla="*/ 535428 w 666732"/>
                <a:gd name="connsiteY9" fmla="*/ 413316 h 653774"/>
                <a:gd name="connsiteX10" fmla="*/ 402050 w 666732"/>
                <a:gd name="connsiteY10" fmla="*/ 532127 h 653774"/>
                <a:gd name="connsiteX11" fmla="*/ 333287 w 666732"/>
                <a:gd name="connsiteY11" fmla="*/ 543000 h 653774"/>
                <a:gd name="connsiteX12" fmla="*/ 164808 w 666732"/>
                <a:gd name="connsiteY12" fmla="*/ 465946 h 653774"/>
                <a:gd name="connsiteX13" fmla="*/ 160 w 666732"/>
                <a:gd name="connsiteY13" fmla="*/ 316566 h 653774"/>
                <a:gd name="connsiteX14" fmla="*/ 0 w 666732"/>
                <a:gd name="connsiteY14" fmla="*/ 324445 h 653774"/>
                <a:gd name="connsiteX15" fmla="*/ 333446 w 666732"/>
                <a:gd name="connsiteY15" fmla="*/ 653774 h 653774"/>
                <a:gd name="connsiteX16" fmla="*/ 615998 w 666732"/>
                <a:gd name="connsiteY16" fmla="*/ 499037 h 653774"/>
                <a:gd name="connsiteX17" fmla="*/ 666733 w 666732"/>
                <a:gd name="connsiteY17" fmla="*/ 324445 h 653774"/>
                <a:gd name="connsiteX18" fmla="*/ 664818 w 666732"/>
                <a:gd name="connsiteY18" fmla="*/ 290881 h 65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6732" h="653774">
                  <a:moveTo>
                    <a:pt x="665137" y="290724"/>
                  </a:moveTo>
                  <a:cubicBezTo>
                    <a:pt x="660670" y="247706"/>
                    <a:pt x="648066" y="207052"/>
                    <a:pt x="628442" y="170495"/>
                  </a:cubicBezTo>
                  <a:cubicBezTo>
                    <a:pt x="592704" y="103684"/>
                    <a:pt x="534311" y="50581"/>
                    <a:pt x="463474" y="20800"/>
                  </a:cubicBezTo>
                  <a:cubicBezTo>
                    <a:pt x="440659" y="11345"/>
                    <a:pt x="416568" y="4254"/>
                    <a:pt x="391520" y="0"/>
                  </a:cubicBezTo>
                  <a:cubicBezTo>
                    <a:pt x="332010" y="19224"/>
                    <a:pt x="283509" y="62714"/>
                    <a:pt x="258141" y="118653"/>
                  </a:cubicBezTo>
                  <a:cubicBezTo>
                    <a:pt x="281754" y="110144"/>
                    <a:pt x="306962" y="105575"/>
                    <a:pt x="333446" y="105575"/>
                  </a:cubicBezTo>
                  <a:cubicBezTo>
                    <a:pt x="407634" y="105575"/>
                    <a:pt x="473366" y="141816"/>
                    <a:pt x="513571" y="197440"/>
                  </a:cubicBezTo>
                  <a:cubicBezTo>
                    <a:pt x="539417" y="233209"/>
                    <a:pt x="554733" y="277015"/>
                    <a:pt x="554733" y="324287"/>
                  </a:cubicBezTo>
                  <a:cubicBezTo>
                    <a:pt x="554733" y="342250"/>
                    <a:pt x="552499" y="359741"/>
                    <a:pt x="548351" y="376602"/>
                  </a:cubicBezTo>
                  <a:cubicBezTo>
                    <a:pt x="545160" y="389365"/>
                    <a:pt x="540853" y="401656"/>
                    <a:pt x="535428" y="413316"/>
                  </a:cubicBezTo>
                  <a:cubicBezTo>
                    <a:pt x="510061" y="469255"/>
                    <a:pt x="461560" y="512745"/>
                    <a:pt x="402050" y="532127"/>
                  </a:cubicBezTo>
                  <a:cubicBezTo>
                    <a:pt x="380352" y="539060"/>
                    <a:pt x="357378" y="543000"/>
                    <a:pt x="333287" y="543000"/>
                  </a:cubicBezTo>
                  <a:cubicBezTo>
                    <a:pt x="265800" y="543000"/>
                    <a:pt x="205333" y="513061"/>
                    <a:pt x="164808" y="465946"/>
                  </a:cubicBezTo>
                  <a:cubicBezTo>
                    <a:pt x="94131" y="436322"/>
                    <a:pt x="35897" y="383220"/>
                    <a:pt x="160" y="316566"/>
                  </a:cubicBezTo>
                  <a:cubicBezTo>
                    <a:pt x="160" y="319245"/>
                    <a:pt x="0" y="321766"/>
                    <a:pt x="0" y="324445"/>
                  </a:cubicBezTo>
                  <a:cubicBezTo>
                    <a:pt x="0" y="506285"/>
                    <a:pt x="149333" y="653774"/>
                    <a:pt x="333446" y="653774"/>
                  </a:cubicBezTo>
                  <a:cubicBezTo>
                    <a:pt x="452625" y="653774"/>
                    <a:pt x="557126" y="592005"/>
                    <a:pt x="615998" y="499037"/>
                  </a:cubicBezTo>
                  <a:cubicBezTo>
                    <a:pt x="648066" y="448455"/>
                    <a:pt x="666733" y="388577"/>
                    <a:pt x="666733" y="324445"/>
                  </a:cubicBezTo>
                  <a:cubicBezTo>
                    <a:pt x="666733" y="313099"/>
                    <a:pt x="665935" y="301912"/>
                    <a:pt x="664818" y="290881"/>
                  </a:cubicBezTo>
                  <a:close/>
                </a:path>
              </a:pathLst>
            </a:custGeom>
            <a:solidFill>
              <a:srgbClr val="762775"/>
            </a:solidFill>
            <a:ln w="733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6" name="Freeform 25">
              <a:extLst>
                <a:ext uri="{FF2B5EF4-FFF2-40B4-BE49-F238E27FC236}">
                  <a16:creationId xmlns:a16="http://schemas.microsoft.com/office/drawing/2014/main" id="{32D022E5-F4DB-FC89-3338-45D68D5D4948}"/>
                </a:ext>
              </a:extLst>
            </p:cNvPr>
            <p:cNvSpPr/>
            <p:nvPr/>
          </p:nvSpPr>
          <p:spPr>
            <a:xfrm>
              <a:off x="3575578" y="4805642"/>
              <a:ext cx="667051" cy="620525"/>
            </a:xfrm>
            <a:custGeom>
              <a:avLst/>
              <a:gdLst>
                <a:gd name="connsiteX0" fmla="*/ 336956 w 667051"/>
                <a:gd name="connsiteY0" fmla="*/ 0 h 620525"/>
                <a:gd name="connsiteX1" fmla="*/ 333446 w 667051"/>
                <a:gd name="connsiteY1" fmla="*/ 0 h 620525"/>
                <a:gd name="connsiteX2" fmla="*/ 129390 w 667051"/>
                <a:gd name="connsiteY2" fmla="*/ 69017 h 620525"/>
                <a:gd name="connsiteX3" fmla="*/ 50894 w 667051"/>
                <a:gd name="connsiteY3" fmla="*/ 154738 h 620525"/>
                <a:gd name="connsiteX4" fmla="*/ 0 w 667051"/>
                <a:gd name="connsiteY4" fmla="*/ 329329 h 620525"/>
                <a:gd name="connsiteX5" fmla="*/ 1755 w 667051"/>
                <a:gd name="connsiteY5" fmla="*/ 363050 h 620525"/>
                <a:gd name="connsiteX6" fmla="*/ 22655 w 667051"/>
                <a:gd name="connsiteY6" fmla="*/ 448613 h 620525"/>
                <a:gd name="connsiteX7" fmla="*/ 168318 w 667051"/>
                <a:gd name="connsiteY7" fmla="*/ 502818 h 620525"/>
                <a:gd name="connsiteX8" fmla="*/ 196558 w 667051"/>
                <a:gd name="connsiteY8" fmla="*/ 500927 h 620525"/>
                <a:gd name="connsiteX9" fmla="*/ 112000 w 667051"/>
                <a:gd name="connsiteY9" fmla="*/ 329329 h 620525"/>
                <a:gd name="connsiteX10" fmla="*/ 131304 w 667051"/>
                <a:gd name="connsiteY10" fmla="*/ 240300 h 620525"/>
                <a:gd name="connsiteX11" fmla="*/ 264683 w 667051"/>
                <a:gd name="connsiteY11" fmla="*/ 121647 h 620525"/>
                <a:gd name="connsiteX12" fmla="*/ 305207 w 667051"/>
                <a:gd name="connsiteY12" fmla="*/ 112665 h 620525"/>
                <a:gd name="connsiteX13" fmla="*/ 333446 w 667051"/>
                <a:gd name="connsiteY13" fmla="*/ 110774 h 620525"/>
                <a:gd name="connsiteX14" fmla="*/ 479109 w 667051"/>
                <a:gd name="connsiteY14" fmla="*/ 164980 h 620525"/>
                <a:gd name="connsiteX15" fmla="*/ 554892 w 667051"/>
                <a:gd name="connsiteY15" fmla="*/ 329487 h 620525"/>
                <a:gd name="connsiteX16" fmla="*/ 538300 w 667051"/>
                <a:gd name="connsiteY16" fmla="*/ 412371 h 620525"/>
                <a:gd name="connsiteX17" fmla="*/ 540215 w 667051"/>
                <a:gd name="connsiteY17" fmla="*/ 445934 h 620525"/>
                <a:gd name="connsiteX18" fmla="*/ 489480 w 667051"/>
                <a:gd name="connsiteY18" fmla="*/ 620526 h 620525"/>
                <a:gd name="connsiteX19" fmla="*/ 667052 w 667051"/>
                <a:gd name="connsiteY19" fmla="*/ 329487 h 620525"/>
                <a:gd name="connsiteX20" fmla="*/ 337116 w 667051"/>
                <a:gd name="connsiteY20" fmla="*/ 315 h 62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7051" h="620525">
                  <a:moveTo>
                    <a:pt x="336956" y="0"/>
                  </a:moveTo>
                  <a:cubicBezTo>
                    <a:pt x="335839" y="0"/>
                    <a:pt x="334722" y="0"/>
                    <a:pt x="333446" y="0"/>
                  </a:cubicBezTo>
                  <a:cubicBezTo>
                    <a:pt x="256546" y="0"/>
                    <a:pt x="185709" y="25842"/>
                    <a:pt x="129390" y="69017"/>
                  </a:cubicBezTo>
                  <a:cubicBezTo>
                    <a:pt x="98438" y="92811"/>
                    <a:pt x="71795" y="121805"/>
                    <a:pt x="50894" y="154738"/>
                  </a:cubicBezTo>
                  <a:cubicBezTo>
                    <a:pt x="18667" y="205319"/>
                    <a:pt x="0" y="265197"/>
                    <a:pt x="0" y="329329"/>
                  </a:cubicBezTo>
                  <a:cubicBezTo>
                    <a:pt x="0" y="340675"/>
                    <a:pt x="638" y="352020"/>
                    <a:pt x="1755" y="363050"/>
                  </a:cubicBezTo>
                  <a:cubicBezTo>
                    <a:pt x="4786" y="392989"/>
                    <a:pt x="11966" y="421668"/>
                    <a:pt x="22655" y="448613"/>
                  </a:cubicBezTo>
                  <a:cubicBezTo>
                    <a:pt x="61584" y="482334"/>
                    <a:pt x="112638" y="502818"/>
                    <a:pt x="168318" y="502818"/>
                  </a:cubicBezTo>
                  <a:cubicBezTo>
                    <a:pt x="177891" y="502818"/>
                    <a:pt x="187304" y="502188"/>
                    <a:pt x="196558" y="500927"/>
                  </a:cubicBezTo>
                  <a:cubicBezTo>
                    <a:pt x="145185" y="460904"/>
                    <a:pt x="112000" y="398820"/>
                    <a:pt x="112000" y="329329"/>
                  </a:cubicBezTo>
                  <a:cubicBezTo>
                    <a:pt x="112000" y="297657"/>
                    <a:pt x="118860" y="267403"/>
                    <a:pt x="131304" y="240300"/>
                  </a:cubicBezTo>
                  <a:cubicBezTo>
                    <a:pt x="156672" y="184361"/>
                    <a:pt x="205173" y="140871"/>
                    <a:pt x="264683" y="121647"/>
                  </a:cubicBezTo>
                  <a:cubicBezTo>
                    <a:pt x="277765" y="117393"/>
                    <a:pt x="291167" y="114399"/>
                    <a:pt x="305207" y="112665"/>
                  </a:cubicBezTo>
                  <a:cubicBezTo>
                    <a:pt x="314460" y="111562"/>
                    <a:pt x="323873" y="110774"/>
                    <a:pt x="333446" y="110774"/>
                  </a:cubicBezTo>
                  <a:cubicBezTo>
                    <a:pt x="389127" y="110774"/>
                    <a:pt x="440181" y="131259"/>
                    <a:pt x="479109" y="164980"/>
                  </a:cubicBezTo>
                  <a:cubicBezTo>
                    <a:pt x="525536" y="205161"/>
                    <a:pt x="554892" y="263936"/>
                    <a:pt x="554892" y="329487"/>
                  </a:cubicBezTo>
                  <a:cubicBezTo>
                    <a:pt x="554892" y="358796"/>
                    <a:pt x="548989" y="386844"/>
                    <a:pt x="538300" y="412371"/>
                  </a:cubicBezTo>
                  <a:cubicBezTo>
                    <a:pt x="539417" y="423401"/>
                    <a:pt x="540215" y="434589"/>
                    <a:pt x="540215" y="445934"/>
                  </a:cubicBezTo>
                  <a:cubicBezTo>
                    <a:pt x="540215" y="510067"/>
                    <a:pt x="521548" y="569945"/>
                    <a:pt x="489480" y="620526"/>
                  </a:cubicBezTo>
                  <a:cubicBezTo>
                    <a:pt x="595097" y="565218"/>
                    <a:pt x="667052" y="455704"/>
                    <a:pt x="667052" y="329487"/>
                  </a:cubicBezTo>
                  <a:cubicBezTo>
                    <a:pt x="667052" y="148750"/>
                    <a:pt x="519633" y="2048"/>
                    <a:pt x="337116" y="315"/>
                  </a:cubicBezTo>
                  <a:close/>
                </a:path>
              </a:pathLst>
            </a:custGeom>
            <a:solidFill>
              <a:srgbClr val="1E959D"/>
            </a:solidFill>
            <a:ln w="733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spTree>
    <p:extLst>
      <p:ext uri="{BB962C8B-B14F-4D97-AF65-F5344CB8AC3E}">
        <p14:creationId xmlns:p14="http://schemas.microsoft.com/office/powerpoint/2010/main" val="2697538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2953-9124-276A-BB50-BD2F4C24D9BA}"/>
              </a:ext>
            </a:extLst>
          </p:cNvPr>
          <p:cNvSpPr>
            <a:spLocks noGrp="1"/>
          </p:cNvSpPr>
          <p:nvPr>
            <p:ph type="title"/>
          </p:nvPr>
        </p:nvSpPr>
        <p:spPr>
          <a:xfrm>
            <a:off x="644893" y="529389"/>
            <a:ext cx="4408369" cy="152801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5274644" y="529389"/>
            <a:ext cx="6448926" cy="58136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797312A-79E3-C52B-11B9-50A3F6DEE4D1}"/>
              </a:ext>
            </a:extLst>
          </p:cNvPr>
          <p:cNvSpPr>
            <a:spLocks noGrp="1"/>
          </p:cNvSpPr>
          <p:nvPr>
            <p:ph type="body" sz="half" idx="2"/>
          </p:nvPr>
        </p:nvSpPr>
        <p:spPr>
          <a:xfrm>
            <a:off x="644894" y="2057399"/>
            <a:ext cx="4408368" cy="427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01113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ull page pictur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1E7546-6F08-2CA1-9CC5-8B527B1021C5}"/>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375385" y="298383"/>
            <a:ext cx="11511815" cy="62852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647824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97222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383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2595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Full rainbow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018685"/>
      </p:ext>
    </p:extLst>
  </p:cSld>
  <p:clrMapOvr>
    <a:masterClrMapping/>
  </p:clrMapOvr>
  <p:transition>
    <p:fade/>
  </p:transition>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ull pag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475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61443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Closing logo slide">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61857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itle Slide_Walkin_CENTER SCREEN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81240-6A38-443B-6A44-7E945DB8BA18}"/>
              </a:ext>
            </a:extLst>
          </p:cNvPr>
          <p:cNvPicPr>
            <a:picLocks noChangeAspect="1"/>
          </p:cNvPicPr>
          <p:nvPr userDrawn="1"/>
        </p:nvPicPr>
        <p:blipFill rotWithShape="1">
          <a:blip r:embed="rId2"/>
          <a:srcRect l="298" t="9388" r="173" b="9514"/>
          <a:stretch/>
        </p:blipFill>
        <p:spPr>
          <a:xfrm>
            <a:off x="0" y="0"/>
            <a:ext cx="12192000" cy="6858000"/>
          </a:xfrm>
          <a:prstGeom prst="rect">
            <a:avLst/>
          </a:prstGeom>
        </p:spPr>
      </p:pic>
      <p:sp>
        <p:nvSpPr>
          <p:cNvPr id="9" name="Title 1"/>
          <p:cNvSpPr>
            <a:spLocks noGrp="1"/>
          </p:cNvSpPr>
          <p:nvPr>
            <p:ph type="title" hasCustomPrompt="1"/>
          </p:nvPr>
        </p:nvSpPr>
        <p:spPr bwMode="white">
          <a:xfrm>
            <a:off x="593607" y="2302715"/>
            <a:ext cx="5577840" cy="1231063"/>
          </a:xfrm>
          <a:noFill/>
        </p:spPr>
        <p:txBody>
          <a:bodyPr vert="horz" wrap="square" lIns="0" tIns="0" rIns="0" bIns="0" rtlCol="0" anchor="b" anchorCtr="0">
            <a:spAutoFit/>
          </a:bodyPr>
          <a:lstStyle>
            <a:lvl1pPr>
              <a:defRPr lang="en-US" sz="4000" dirty="0">
                <a:solidFill>
                  <a:srgbClr val="F8E3BB"/>
                </a:solidFill>
              </a:defRPr>
            </a:lvl1pPr>
          </a:lstStyle>
          <a:p>
            <a:pPr lvl="0"/>
            <a:r>
              <a:rPr lang="en-US"/>
              <a:t>Event name or </a:t>
            </a:r>
            <a:br>
              <a:rPr lang="en-US"/>
            </a:br>
            <a:r>
              <a:rPr lang="en-US"/>
              <a:t>presentation title </a:t>
            </a:r>
          </a:p>
        </p:txBody>
      </p:sp>
      <p:sp>
        <p:nvSpPr>
          <p:cNvPr id="5" name="Text Placeholder 4"/>
          <p:cNvSpPr>
            <a:spLocks noGrp="1"/>
          </p:cNvSpPr>
          <p:nvPr>
            <p:ph type="body" sz="quarter" idx="12" hasCustomPrompt="1"/>
          </p:nvPr>
        </p:nvSpPr>
        <p:spPr bwMode="white">
          <a:xfrm>
            <a:off x="593607" y="3962401"/>
            <a:ext cx="5577840" cy="276999"/>
          </a:xfr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0CD5FF5-1115-3AF7-6411-80851536A88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93606" y="585788"/>
            <a:ext cx="1331746" cy="292608"/>
          </a:xfrm>
          <a:prstGeom prst="rect">
            <a:avLst/>
          </a:prstGeom>
        </p:spPr>
      </p:pic>
    </p:spTree>
    <p:extLst>
      <p:ext uri="{BB962C8B-B14F-4D97-AF65-F5344CB8AC3E}">
        <p14:creationId xmlns:p14="http://schemas.microsoft.com/office/powerpoint/2010/main" val="353251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535">
          <p15:clr>
            <a:srgbClr val="5ACBF0"/>
          </p15:clr>
        </p15:guide>
        <p15:guide id="2" orient="horz" pos="7322">
          <p15:clr>
            <a:srgbClr val="5ACBF0"/>
          </p15:clr>
        </p15:guide>
        <p15:guide id="3" pos="18023">
          <p15:clr>
            <a:srgbClr val="5ACBF0"/>
          </p15:clr>
        </p15:guide>
        <p15:guide id="4" orient="horz" pos="633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 logo gray - EMF">
            <a:extLst>
              <a:ext uri="{FF2B5EF4-FFF2-40B4-BE49-F238E27FC236}">
                <a16:creationId xmlns:a16="http://schemas.microsoft.com/office/drawing/2014/main" id="{F64DBD9B-57E9-BAEC-DDB8-E95762033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82944" y="13063873"/>
            <a:ext cx="1366440" cy="292608"/>
          </a:xfrm>
          <a:prstGeom prst="rect">
            <a:avLst/>
          </a:prstGeom>
        </p:spPr>
      </p:pic>
      <p:pic>
        <p:nvPicPr>
          <p:cNvPr id="10" name="Picture 9" descr="A blue text on a dark background&#10;&#10;AI-generated content may be incorrect.">
            <a:extLst>
              <a:ext uri="{FF2B5EF4-FFF2-40B4-BE49-F238E27FC236}">
                <a16:creationId xmlns:a16="http://schemas.microsoft.com/office/drawing/2014/main" id="{F91EBE01-28A7-9587-582B-5D328ACBDEA8}"/>
              </a:ext>
            </a:extLst>
          </p:cNvPr>
          <p:cNvPicPr>
            <a:picLocks noChangeAspect="1"/>
          </p:cNvPicPr>
          <p:nvPr userDrawn="1"/>
        </p:nvPicPr>
        <p:blipFill>
          <a:blip r:embed="rId3">
            <a:extLst>
              <a:ext uri="{28A0092B-C50C-407E-A947-70E740481C1C}">
                <a14:useLocalDpi xmlns:a14="http://schemas.microsoft.com/office/drawing/2010/main" val="0"/>
              </a:ext>
            </a:extLst>
          </a:blip>
          <a:srcRect l="6973" t="18834" r="57059" b="22553"/>
          <a:stretch/>
        </p:blipFill>
        <p:spPr>
          <a:xfrm>
            <a:off x="588552" y="569042"/>
            <a:ext cx="3765004" cy="894000"/>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dirty="0"/>
              <a:t>Event name or </a:t>
            </a:r>
            <a:br>
              <a:rPr lang="en-US" dirty="0"/>
            </a:br>
            <a:r>
              <a:rPr lang="en-US" dirty="0"/>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dirty="0"/>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dirty="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4">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2697538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668AE-5CD6-D782-C7B5-872E7248B9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425780"/>
            <a:ext cx="5577840" cy="110799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4D3677"/>
                </a:soli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B2684EB-34E2-E67F-1ABA-8374FB1B88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393700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1459914"/>
            <a:ext cx="3898901" cy="2954655"/>
          </a:xfrm>
          <a:noFill/>
        </p:spPr>
        <p:txBody>
          <a:bodyPr vert="horz" wrap="square" lIns="0" tIns="0" rIns="0" bIns="0" rtlCol="0" anchor="b" anchorCtr="0">
            <a:normAutofit/>
          </a:bodyPr>
          <a:lstStyle>
            <a:lvl1pPr>
              <a:defRPr lang="en-US" sz="4000" dirty="0">
                <a:solidFill>
                  <a:schemeClr val="accent3"/>
                </a:solidFill>
              </a:defRPr>
            </a:lvl1pPr>
          </a:lstStyle>
          <a:p>
            <a:pPr lvl="0"/>
            <a:r>
              <a:rPr lang="en-US"/>
              <a:t>Event name or presentation title </a:t>
            </a:r>
          </a:p>
        </p:txBody>
      </p:sp>
      <p:sp>
        <p:nvSpPr>
          <p:cNvPr id="3" name="Text Placeholder 4">
            <a:extLst>
              <a:ext uri="{FF2B5EF4-FFF2-40B4-BE49-F238E27FC236}">
                <a16:creationId xmlns:a16="http://schemas.microsoft.com/office/drawing/2014/main" id="{897FAD9B-A5D2-21B8-8608-91E00CEB9870}"/>
              </a:ext>
            </a:extLst>
          </p:cNvPr>
          <p:cNvSpPr>
            <a:spLocks noGrp="1"/>
          </p:cNvSpPr>
          <p:nvPr>
            <p:ph type="body" sz="quarter" idx="12" hasCustomPrompt="1"/>
          </p:nvPr>
        </p:nvSpPr>
        <p:spPr bwMode="black">
          <a:xfrm>
            <a:off x="584200" y="4846320"/>
            <a:ext cx="3895344" cy="246221"/>
          </a:xfrm>
          <a:noFill/>
        </p:spPr>
        <p:txBody>
          <a:bodyPr wrap="square" lIns="0" tIns="0" rIns="0" bIns="0">
            <a:spAutoFit/>
          </a:bodyPr>
          <a:lstStyle>
            <a:lvl1pPr marL="0" indent="0">
              <a:spcBef>
                <a:spcPts val="0"/>
              </a:spcBef>
              <a:buNone/>
              <a:defRPr sz="1600" spc="0" baseline="0">
                <a:solidFill>
                  <a:schemeClr val="tx2"/>
                </a:solidFill>
                <a:latin typeface="+mj-lt"/>
                <a:cs typeface="Segoe UI" panose="020B0502040204020203" pitchFamily="34" charset="0"/>
              </a:defRPr>
            </a:lvl1pPr>
          </a:lstStyle>
          <a:p>
            <a:pPr lvl="0"/>
            <a:r>
              <a:rPr lang="en-US"/>
              <a:t>Speaker name or subtitle text</a:t>
            </a:r>
          </a:p>
        </p:txBody>
      </p:sp>
      <p:pic>
        <p:nvPicPr>
          <p:cNvPr id="4" name="Picture 3" descr="A logo of a company&#10;&#10;Description automatically generated">
            <a:extLst>
              <a:ext uri="{FF2B5EF4-FFF2-40B4-BE49-F238E27FC236}">
                <a16:creationId xmlns:a16="http://schemas.microsoft.com/office/drawing/2014/main" id="{88ED4D0F-6F82-3B01-3ED2-6BDBFA45E2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6582" y="129394"/>
            <a:ext cx="3122228" cy="1373526"/>
          </a:xfrm>
          <a:prstGeom prst="rect">
            <a:avLst/>
          </a:prstGeom>
        </p:spPr>
      </p:pic>
    </p:spTree>
    <p:extLst>
      <p:ext uri="{BB962C8B-B14F-4D97-AF65-F5344CB8AC3E}">
        <p14:creationId xmlns:p14="http://schemas.microsoft.com/office/powerpoint/2010/main" val="17108126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4197243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230815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9705848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205916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6371323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685756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84601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A8FAD-25B6-4A21-C15F-F4D4AED4861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876448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dirty="0"/>
              <a:t>Event name or </a:t>
            </a:r>
            <a:br>
              <a:rPr lang="en-US" dirty="0"/>
            </a:br>
            <a:r>
              <a:rPr lang="en-US" dirty="0"/>
              <a:t>presentation title </a:t>
            </a:r>
          </a:p>
        </p:txBody>
      </p:sp>
      <p:pic>
        <p:nvPicPr>
          <p:cNvPr id="21" name="MS logo gray - EMF">
            <a:extLst>
              <a:ext uri="{FF2B5EF4-FFF2-40B4-BE49-F238E27FC236}">
                <a16:creationId xmlns:a16="http://schemas.microsoft.com/office/drawing/2014/main" id="{64A4DF9F-2B1C-CAA8-9FB0-804BF4B06E89}"/>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3358456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7890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40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4592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67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827272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47341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91307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222133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669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4600772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3962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929390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44043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8028087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07064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7537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620852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113629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1633116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0216667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077525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Content -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C44EF48-B61D-A704-EA3C-00045FFB991D}"/>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4896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0476978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693213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6793862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570042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2738105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656231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123577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86570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9011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0490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F2B9C-6C80-CAF7-46F7-38B5ED8B97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61384-4982-A003-A22D-CEFD29C505F2}"/>
              </a:ext>
            </a:extLst>
          </p:cNvPr>
          <p:cNvSpPr>
            <a:spLocks noGrp="1"/>
          </p:cNvSpPr>
          <p:nvPr>
            <p:ph sz="half" idx="1"/>
          </p:nvPr>
        </p:nvSpPr>
        <p:spPr>
          <a:xfrm>
            <a:off x="890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44612B7-003F-F88F-DD2D-0EAB38253683}"/>
              </a:ext>
            </a:extLst>
          </p:cNvPr>
          <p:cNvSpPr>
            <a:spLocks noGrp="1"/>
          </p:cNvSpPr>
          <p:nvPr>
            <p:ph sz="half" idx="2"/>
          </p:nvPr>
        </p:nvSpPr>
        <p:spPr>
          <a:xfrm>
            <a:off x="6224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8049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582715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Demo slide">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1A31B0-DA79-E282-BD21-42CF3B67D8EA}"/>
              </a:ext>
            </a:extLst>
          </p:cNvPr>
          <p:cNvPicPr>
            <a:picLocks noChangeAspect="1"/>
          </p:cNvPicPr>
          <p:nvPr userDrawn="1"/>
        </p:nvPicPr>
        <p:blipFill>
          <a:blip r:embed="rId2"/>
          <a:srcRect/>
          <a:stretch/>
        </p:blipFill>
        <p:spPr>
          <a:xfrm>
            <a:off x="0" y="762"/>
            <a:ext cx="12189291" cy="6856476"/>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FFFFFF"/>
                </a:solidFill>
                <a:latin typeface="+mn-lt"/>
              </a:defRPr>
            </a:lvl1pPr>
          </a:lstStyle>
          <a:p>
            <a:pPr lvl="0"/>
            <a:r>
              <a:rPr lang="en-US"/>
              <a:t>Speaker name</a:t>
            </a:r>
          </a:p>
        </p:txBody>
      </p:sp>
    </p:spTree>
    <p:extLst>
      <p:ext uri="{BB962C8B-B14F-4D97-AF65-F5344CB8AC3E}">
        <p14:creationId xmlns:p14="http://schemas.microsoft.com/office/powerpoint/2010/main" val="29347607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rgbClr val="091F2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5AB3C7-DD87-C9B0-751D-F81E1404C834}"/>
              </a:ext>
            </a:extLst>
          </p:cNvPr>
          <p:cNvPicPr>
            <a:picLocks noChangeAspect="1"/>
          </p:cNvPicPr>
          <p:nvPr userDrawn="1"/>
        </p:nvPicPr>
        <p:blipFill>
          <a:blip r:embed="rId2"/>
          <a:srcRect/>
          <a:stretch/>
        </p:blipFill>
        <p:spPr>
          <a:xfrm>
            <a:off x="1354" y="762"/>
            <a:ext cx="12189291" cy="6856476"/>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483452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873346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657548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4432736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468865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671092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heme 1">
    <p:bg>
      <p:bgPr>
        <a:gradFill>
          <a:gsLst>
            <a:gs pos="0">
              <a:srgbClr val="D8C3B2"/>
            </a:gs>
            <a:gs pos="50000">
              <a:srgbClr val="D9D9D6"/>
            </a:gs>
          </a:gsLst>
          <a:lin ang="135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0A2749-4F90-7323-9A4E-826285B0864C}"/>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2" name="Oval 1">
            <a:extLst>
              <a:ext uri="{FF2B5EF4-FFF2-40B4-BE49-F238E27FC236}">
                <a16:creationId xmlns:a16="http://schemas.microsoft.com/office/drawing/2014/main" id="{191D8404-1FE1-D734-52BC-5516B5DAF804}"/>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8786EACC-0683-3D2F-39BB-900F49241AF6}"/>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4" name="Oval 3">
            <a:extLst>
              <a:ext uri="{FF2B5EF4-FFF2-40B4-BE49-F238E27FC236}">
                <a16:creationId xmlns:a16="http://schemas.microsoft.com/office/drawing/2014/main" id="{152EF10A-8F26-D91C-B214-AB6F79AF02F6}"/>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Rectangle 4">
            <a:hlinkClick r:id="" action="ppaction://noaction"/>
            <a:extLst>
              <a:ext uri="{FF2B5EF4-FFF2-40B4-BE49-F238E27FC236}">
                <a16:creationId xmlns:a16="http://schemas.microsoft.com/office/drawing/2014/main" id="{0B737CA8-3C4D-E1B8-736D-CC1ABF864169}"/>
              </a:ext>
            </a:extLst>
          </p:cNvPr>
          <p:cNvSpPr/>
          <p:nvPr userDrawn="1"/>
        </p:nvSpPr>
        <p:spPr bwMode="auto">
          <a:xfrm>
            <a:off x="2" y="7180084"/>
            <a:ext cx="2781299" cy="1564183"/>
          </a:xfrm>
          <a:prstGeom prst="rect">
            <a:avLst/>
          </a:prstGeom>
          <a:gradFill flip="none" rotWithShape="1">
            <a:gsLst>
              <a:gs pos="0">
                <a:srgbClr val="D8C3B2"/>
              </a:gs>
              <a:gs pos="44000">
                <a:srgbClr val="CBCCCA"/>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sp>
        <p:nvSpPr>
          <p:cNvPr id="12" name="Parallelogram 11">
            <a:extLst>
              <a:ext uri="{FF2B5EF4-FFF2-40B4-BE49-F238E27FC236}">
                <a16:creationId xmlns:a16="http://schemas.microsoft.com/office/drawing/2014/main" id="{273C6E69-8511-450E-C31E-A3A4D2852A67}"/>
              </a:ext>
            </a:extLst>
          </p:cNvPr>
          <p:cNvSpPr/>
          <p:nvPr userDrawn="1"/>
        </p:nvSpPr>
        <p:spPr bwMode="auto">
          <a:xfrm>
            <a:off x="2653122" y="7661557"/>
            <a:ext cx="8498975" cy="3574719"/>
          </a:xfrm>
          <a:prstGeom prst="parallelogram">
            <a:avLst>
              <a:gd name="adj" fmla="val 152384"/>
            </a:avLst>
          </a:prstGeom>
          <a:solidFill>
            <a:srgbClr val="E8E6DF">
              <a:alpha val="30000"/>
            </a:srgbClr>
          </a:solidFill>
          <a:ln>
            <a:noFill/>
            <a:headEnd type="none" w="med" len="med"/>
            <a:tailEnd type="none" w="med" len="med"/>
          </a:ln>
          <a:effectLst>
            <a:softEdge rad="12700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chemeClr val="bg1"/>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AB16FB0F-48B8-0816-7372-98CF7DECEF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6989458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Theme 2">
    <p:bg>
      <p:bgPr>
        <a:gradFill flip="none" rotWithShape="1">
          <a:gsLst>
            <a:gs pos="0">
              <a:srgbClr val="D8C3B2"/>
            </a:gs>
            <a:gs pos="78000">
              <a:srgbClr val="B9DCD2"/>
            </a:gs>
          </a:gsLst>
          <a:lin ang="13500000" scaled="1"/>
          <a:tileRect/>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FDABF6E2-8634-56F0-BA35-2515F525FAD7}"/>
              </a:ext>
            </a:extLst>
          </p:cNvPr>
          <p:cNvSpPr/>
          <p:nvPr userDrawn="1"/>
        </p:nvSpPr>
        <p:spPr bwMode="auto">
          <a:xfrm>
            <a:off x="0" y="7090288"/>
            <a:ext cx="2605549" cy="1648823"/>
          </a:xfrm>
          <a:prstGeom prst="rect">
            <a:avLst/>
          </a:prstGeom>
          <a:gradFill flip="none" rotWithShape="1">
            <a:gsLst>
              <a:gs pos="0">
                <a:srgbClr val="D8C3B2"/>
              </a:gs>
              <a:gs pos="100000">
                <a:srgbClr val="B9DCD2"/>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8935BB8A-3909-89EF-52EA-2AA630737F0A}"/>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186C717-BF4E-105D-C37C-BC3A29664695}"/>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BBD1421E-168A-9D2F-DB21-B75110B101B0}"/>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56F8B25A-FC33-B9BC-94B0-CD44AB119EE0}"/>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0166752A-893F-EA53-F029-9E7F202175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5807400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045EC9-3A5C-BF10-4EC3-BBD790D1CC90}"/>
              </a:ext>
            </a:extLst>
          </p:cNvPr>
          <p:cNvSpPr>
            <a:spLocks noGrp="1"/>
          </p:cNvSpPr>
          <p:nvPr>
            <p:ph type="body" idx="1"/>
          </p:nvPr>
        </p:nvSpPr>
        <p:spPr>
          <a:xfrm>
            <a:off x="809542" y="1536784"/>
            <a:ext cx="5157787" cy="823912"/>
          </a:xfrm>
          <a:no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5520A-2E0C-1AB0-12FE-75471C476D10}"/>
              </a:ext>
            </a:extLst>
          </p:cNvPr>
          <p:cNvSpPr>
            <a:spLocks noGrp="1"/>
          </p:cNvSpPr>
          <p:nvPr>
            <p:ph sz="half" idx="2"/>
          </p:nvPr>
        </p:nvSpPr>
        <p:spPr>
          <a:xfrm>
            <a:off x="809542" y="236069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9775E93-F1B0-A09F-367D-0B0EDC940B63}"/>
              </a:ext>
            </a:extLst>
          </p:cNvPr>
          <p:cNvSpPr>
            <a:spLocks noGrp="1"/>
          </p:cNvSpPr>
          <p:nvPr>
            <p:ph type="body" sz="quarter" idx="3"/>
          </p:nvPr>
        </p:nvSpPr>
        <p:spPr>
          <a:xfrm>
            <a:off x="6141954" y="1536784"/>
            <a:ext cx="5183188"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D18764-07D2-DCA5-1817-8C19B4DD0EE8}"/>
              </a:ext>
            </a:extLst>
          </p:cNvPr>
          <p:cNvSpPr>
            <a:spLocks noGrp="1"/>
          </p:cNvSpPr>
          <p:nvPr>
            <p:ph sz="quarter" idx="4"/>
          </p:nvPr>
        </p:nvSpPr>
        <p:spPr>
          <a:xfrm>
            <a:off x="6141954" y="236069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A0F0C80-7FE6-276E-5F75-11D316628EA6}"/>
              </a:ext>
            </a:extLst>
          </p:cNvPr>
          <p:cNvSpPr>
            <a:spLocks noGrp="1"/>
          </p:cNvSpPr>
          <p:nvPr>
            <p:ph type="title"/>
          </p:nvPr>
        </p:nvSpPr>
        <p:spPr>
          <a:xfrm>
            <a:off x="629114" y="365126"/>
            <a:ext cx="11025680" cy="1072072"/>
          </a:xfrm>
        </p:spPr>
        <p:txBody>
          <a:bodyPr/>
          <a:lstStyle/>
          <a:p>
            <a:r>
              <a:rPr lang="en-US"/>
              <a:t>Click to edit Master title style</a:t>
            </a:r>
          </a:p>
        </p:txBody>
      </p:sp>
    </p:spTree>
    <p:extLst>
      <p:ext uri="{BB962C8B-B14F-4D97-AF65-F5344CB8AC3E}">
        <p14:creationId xmlns:p14="http://schemas.microsoft.com/office/powerpoint/2010/main" val="3331810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Theme 3">
    <p:bg>
      <p:bgPr>
        <a:gradFill>
          <a:gsLst>
            <a:gs pos="0">
              <a:srgbClr val="D8C3B2"/>
            </a:gs>
            <a:gs pos="100000">
              <a:srgbClr val="8DC8E8"/>
            </a:gs>
          </a:gsLst>
          <a:lin ang="13500000" scaled="1"/>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1711F168-3F65-AE6B-C908-229B40B528EC}"/>
              </a:ext>
            </a:extLst>
          </p:cNvPr>
          <p:cNvSpPr/>
          <p:nvPr userDrawn="1"/>
        </p:nvSpPr>
        <p:spPr bwMode="auto">
          <a:xfrm>
            <a:off x="0" y="7278329"/>
            <a:ext cx="4064000" cy="2571750"/>
          </a:xfrm>
          <a:prstGeom prst="rect">
            <a:avLst/>
          </a:prstGeom>
          <a:gradFill flip="none" rotWithShape="1">
            <a:gsLst>
              <a:gs pos="0">
                <a:srgbClr val="D8C3B2"/>
              </a:gs>
              <a:gs pos="100000">
                <a:srgbClr val="8DC8E8"/>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42E5560D-B63F-52EA-2F62-2ADF97201B9B}"/>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A9BE91DE-1DA9-FB93-A12F-95B83C31B389}"/>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93E1A08E-D913-81CA-3F4A-8D149AEAC357}"/>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CABBABF1-EB7D-02B9-F56E-CBCC2EB6A958}"/>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B02519F7-2E51-02E3-7325-00A21C6FDD2B}"/>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3070752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Theme 4">
    <p:bg>
      <p:bgPr>
        <a:gradFill>
          <a:gsLst>
            <a:gs pos="0">
              <a:srgbClr val="D8C3B2"/>
            </a:gs>
            <a:gs pos="93000">
              <a:srgbClr val="D59ED7"/>
            </a:gs>
          </a:gsLst>
          <a:lin ang="13500000" scaled="1"/>
        </a:gradFill>
        <a:effectLst/>
      </p:bgPr>
    </p:bg>
    <p:spTree>
      <p:nvGrpSpPr>
        <p:cNvPr id="1" name=""/>
        <p:cNvGrpSpPr/>
        <p:nvPr/>
      </p:nvGrpSpPr>
      <p:grpSpPr>
        <a:xfrm>
          <a:off x="0" y="0"/>
          <a:ext cx="0" cy="0"/>
          <a:chOff x="0" y="0"/>
          <a:chExt cx="0" cy="0"/>
        </a:xfrm>
      </p:grpSpPr>
      <p:sp>
        <p:nvSpPr>
          <p:cNvPr id="9" name="Rectangle 8">
            <a:hlinkClick r:id="" action="ppaction://noaction"/>
            <a:extLst>
              <a:ext uri="{FF2B5EF4-FFF2-40B4-BE49-F238E27FC236}">
                <a16:creationId xmlns:a16="http://schemas.microsoft.com/office/drawing/2014/main" id="{888B9531-3655-F72C-2999-D30BB7082D63}"/>
              </a:ext>
            </a:extLst>
          </p:cNvPr>
          <p:cNvSpPr/>
          <p:nvPr userDrawn="1"/>
        </p:nvSpPr>
        <p:spPr bwMode="auto">
          <a:xfrm>
            <a:off x="0" y="6968613"/>
            <a:ext cx="4064000" cy="2571750"/>
          </a:xfrm>
          <a:prstGeom prst="rect">
            <a:avLst/>
          </a:prstGeom>
          <a:gradFill flip="none" rotWithShape="1">
            <a:gsLst>
              <a:gs pos="0">
                <a:srgbClr val="D8C3B2"/>
              </a:gs>
              <a:gs pos="100000">
                <a:srgbClr val="C5B4E3"/>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BC455512-95E0-7072-8200-66F7D67A8A04}"/>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DA7F286-52F0-7BE8-481E-7AFB02DA6053}"/>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24AF0B8E-CAD2-EEFA-3170-6B7EA60A3E1F}"/>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6" name="Oval 5">
            <a:extLst>
              <a:ext uri="{FF2B5EF4-FFF2-40B4-BE49-F238E27FC236}">
                <a16:creationId xmlns:a16="http://schemas.microsoft.com/office/drawing/2014/main" id="{E3AF6069-6569-CF6C-0B17-CF4B509DC0D7}"/>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DF8522F6-2E28-FF4B-5760-DE6B2CC72B6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2862910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2242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2660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3_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19513571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1_Blank 2">
    <p:bg>
      <p:bgPr>
        <a:solidFill>
          <a:srgbClr val="2A446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5722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Blank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81834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1_Closing logo slide">
    <p:bg>
      <p:bgPr>
        <a:solidFill>
          <a:srgbClr val="2A446F"/>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01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31752116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0248244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706361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0FF20-C27F-3AD6-A7BF-EF405F6887DE}"/>
              </a:ext>
            </a:extLst>
          </p:cNvPr>
          <p:cNvSpPr>
            <a:spLocks noGrp="1"/>
          </p:cNvSpPr>
          <p:nvPr>
            <p:ph type="title"/>
          </p:nvPr>
        </p:nvSpPr>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9656213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1819822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6182321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48407165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3807838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925429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86463545"/>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pic>
        <p:nvPicPr>
          <p:cNvPr id="11" name="Picture 10" descr="A blue sky with white clouds&#10;&#10;Description automatically generated">
            <a:extLst>
              <a:ext uri="{FF2B5EF4-FFF2-40B4-BE49-F238E27FC236}">
                <a16:creationId xmlns:a16="http://schemas.microsoft.com/office/drawing/2014/main" id="{79BAFC8C-EB9A-06B0-36D4-AEB224BFA26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pic>
        <p:nvPicPr>
          <p:cNvPr id="3" name="Graphic 2">
            <a:extLst>
              <a:ext uri="{FF2B5EF4-FFF2-40B4-BE49-F238E27FC236}">
                <a16:creationId xmlns:a16="http://schemas.microsoft.com/office/drawing/2014/main" id="{40FE4DE3-3527-1991-05B6-5D4EBF61787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275" y="549275"/>
            <a:ext cx="1287780" cy="274320"/>
          </a:xfrm>
          <a:prstGeom prst="rect">
            <a:avLst/>
          </a:prstGeom>
        </p:spPr>
      </p:pic>
    </p:spTree>
    <p:extLst>
      <p:ext uri="{BB962C8B-B14F-4D97-AF65-F5344CB8AC3E}">
        <p14:creationId xmlns:p14="http://schemas.microsoft.com/office/powerpoint/2010/main" val="8941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2630F-9D54-C9E6-5F76-BA1370320369}"/>
              </a:ext>
              <a:ext uri="{C183D7F6-B498-43B3-948B-1728B52AA6E4}">
                <adec:decorative xmlns:adec="http://schemas.microsoft.com/office/drawing/2017/decorative" val="1"/>
              </a:ext>
            </a:extLst>
          </p:cNvPr>
          <p:cNvSpPr/>
          <p:nvPr userDrawn="1"/>
        </p:nvSpPr>
        <p:spPr>
          <a:xfrm>
            <a:off x="0" y="0"/>
            <a:ext cx="12192000" cy="6857999"/>
          </a:xfrm>
          <a:prstGeom prst="rect">
            <a:avLst/>
          </a:prstGeom>
          <a:gradFill flip="none" rotWithShape="1">
            <a:gsLst>
              <a:gs pos="27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4848632" cy="1329595"/>
          </a:xfrm>
          <a:noFill/>
        </p:spPr>
        <p:txBody>
          <a:bodyPr vert="horz" wrap="square" lIns="0" tIns="0" rIns="0" bIns="0" rtlCol="0" anchor="b" anchorCtr="0">
            <a:spAutoFit/>
          </a:bodyPr>
          <a:lstStyle>
            <a:lvl1pPr>
              <a:defRPr lang="en-US" sz="4800" dirty="0">
                <a:solidFill>
                  <a:schemeClr val="bg1"/>
                </a:solidFill>
              </a:defRPr>
            </a:lvl1pPr>
          </a:lstStyle>
          <a:p>
            <a:pPr lvl="0"/>
            <a:r>
              <a:rPr lang="en-US"/>
              <a:t>Event name or presentation title </a:t>
            </a:r>
          </a:p>
        </p:txBody>
      </p:sp>
    </p:spTree>
    <p:extLst>
      <p:ext uri="{BB962C8B-B14F-4D97-AF65-F5344CB8AC3E}">
        <p14:creationId xmlns:p14="http://schemas.microsoft.com/office/powerpoint/2010/main" val="1538324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B97909A9-0FC0-37F2-6376-850FAC681C83}"/>
              </a:ext>
            </a:extLst>
          </p:cNvPr>
          <p:cNvGraphicFramePr>
            <a:graphicFrameLocks noGrp="1"/>
          </p:cNvGraphicFramePr>
          <p:nvPr userDrawn="1">
            <p:extLst>
              <p:ext uri="{D42A27DB-BD31-4B8C-83A1-F6EECF244321}">
                <p14:modId xmlns:p14="http://schemas.microsoft.com/office/powerpoint/2010/main" val="1122762139"/>
              </p:ext>
            </p:extLst>
          </p:nvPr>
        </p:nvGraphicFramePr>
        <p:xfrm>
          <a:off x="405068" y="1220920"/>
          <a:ext cx="11281874" cy="5160286"/>
        </p:xfrm>
        <a:graphic>
          <a:graphicData uri="http://schemas.openxmlformats.org/drawingml/2006/table">
            <a:tbl>
              <a:tblPr firstRow="1" bandRow="1">
                <a:tableStyleId>{2D5ABB26-0587-4C30-8999-92F81FD0307C}</a:tableStyleId>
              </a:tblPr>
              <a:tblGrid>
                <a:gridCol w="1181133">
                  <a:extLst>
                    <a:ext uri="{9D8B030D-6E8A-4147-A177-3AD203B41FA5}">
                      <a16:colId xmlns:a16="http://schemas.microsoft.com/office/drawing/2014/main" val="139002961"/>
                    </a:ext>
                  </a:extLst>
                </a:gridCol>
                <a:gridCol w="171199">
                  <a:extLst>
                    <a:ext uri="{9D8B030D-6E8A-4147-A177-3AD203B41FA5}">
                      <a16:colId xmlns:a16="http://schemas.microsoft.com/office/drawing/2014/main" val="2595147862"/>
                    </a:ext>
                  </a:extLst>
                </a:gridCol>
                <a:gridCol w="171199">
                  <a:extLst>
                    <a:ext uri="{9D8B030D-6E8A-4147-A177-3AD203B41FA5}">
                      <a16:colId xmlns:a16="http://schemas.microsoft.com/office/drawing/2014/main" val="2401896004"/>
                    </a:ext>
                  </a:extLst>
                </a:gridCol>
                <a:gridCol w="171199">
                  <a:extLst>
                    <a:ext uri="{9D8B030D-6E8A-4147-A177-3AD203B41FA5}">
                      <a16:colId xmlns:a16="http://schemas.microsoft.com/office/drawing/2014/main" val="3133315569"/>
                    </a:ext>
                  </a:extLst>
                </a:gridCol>
                <a:gridCol w="171199">
                  <a:extLst>
                    <a:ext uri="{9D8B030D-6E8A-4147-A177-3AD203B41FA5}">
                      <a16:colId xmlns:a16="http://schemas.microsoft.com/office/drawing/2014/main" val="1963834079"/>
                    </a:ext>
                  </a:extLst>
                </a:gridCol>
                <a:gridCol w="171199">
                  <a:extLst>
                    <a:ext uri="{9D8B030D-6E8A-4147-A177-3AD203B41FA5}">
                      <a16:colId xmlns:a16="http://schemas.microsoft.com/office/drawing/2014/main" val="3296328320"/>
                    </a:ext>
                  </a:extLst>
                </a:gridCol>
                <a:gridCol w="171199">
                  <a:extLst>
                    <a:ext uri="{9D8B030D-6E8A-4147-A177-3AD203B41FA5}">
                      <a16:colId xmlns:a16="http://schemas.microsoft.com/office/drawing/2014/main" val="978405614"/>
                    </a:ext>
                  </a:extLst>
                </a:gridCol>
                <a:gridCol w="171199">
                  <a:extLst>
                    <a:ext uri="{9D8B030D-6E8A-4147-A177-3AD203B41FA5}">
                      <a16:colId xmlns:a16="http://schemas.microsoft.com/office/drawing/2014/main" val="1305120353"/>
                    </a:ext>
                  </a:extLst>
                </a:gridCol>
                <a:gridCol w="171199">
                  <a:extLst>
                    <a:ext uri="{9D8B030D-6E8A-4147-A177-3AD203B41FA5}">
                      <a16:colId xmlns:a16="http://schemas.microsoft.com/office/drawing/2014/main" val="1963733083"/>
                    </a:ext>
                  </a:extLst>
                </a:gridCol>
                <a:gridCol w="171199">
                  <a:extLst>
                    <a:ext uri="{9D8B030D-6E8A-4147-A177-3AD203B41FA5}">
                      <a16:colId xmlns:a16="http://schemas.microsoft.com/office/drawing/2014/main" val="601243044"/>
                    </a:ext>
                  </a:extLst>
                </a:gridCol>
                <a:gridCol w="171199">
                  <a:extLst>
                    <a:ext uri="{9D8B030D-6E8A-4147-A177-3AD203B41FA5}">
                      <a16:colId xmlns:a16="http://schemas.microsoft.com/office/drawing/2014/main" val="3526607817"/>
                    </a:ext>
                  </a:extLst>
                </a:gridCol>
                <a:gridCol w="171199">
                  <a:extLst>
                    <a:ext uri="{9D8B030D-6E8A-4147-A177-3AD203B41FA5}">
                      <a16:colId xmlns:a16="http://schemas.microsoft.com/office/drawing/2014/main" val="2215976785"/>
                    </a:ext>
                  </a:extLst>
                </a:gridCol>
                <a:gridCol w="171199">
                  <a:extLst>
                    <a:ext uri="{9D8B030D-6E8A-4147-A177-3AD203B41FA5}">
                      <a16:colId xmlns:a16="http://schemas.microsoft.com/office/drawing/2014/main" val="1721391407"/>
                    </a:ext>
                  </a:extLst>
                </a:gridCol>
                <a:gridCol w="171199">
                  <a:extLst>
                    <a:ext uri="{9D8B030D-6E8A-4147-A177-3AD203B41FA5}">
                      <a16:colId xmlns:a16="http://schemas.microsoft.com/office/drawing/2014/main" val="1493851506"/>
                    </a:ext>
                  </a:extLst>
                </a:gridCol>
                <a:gridCol w="171199">
                  <a:extLst>
                    <a:ext uri="{9D8B030D-6E8A-4147-A177-3AD203B41FA5}">
                      <a16:colId xmlns:a16="http://schemas.microsoft.com/office/drawing/2014/main" val="1099816242"/>
                    </a:ext>
                  </a:extLst>
                </a:gridCol>
                <a:gridCol w="171199">
                  <a:extLst>
                    <a:ext uri="{9D8B030D-6E8A-4147-A177-3AD203B41FA5}">
                      <a16:colId xmlns:a16="http://schemas.microsoft.com/office/drawing/2014/main" val="1993367128"/>
                    </a:ext>
                  </a:extLst>
                </a:gridCol>
                <a:gridCol w="171199">
                  <a:extLst>
                    <a:ext uri="{9D8B030D-6E8A-4147-A177-3AD203B41FA5}">
                      <a16:colId xmlns:a16="http://schemas.microsoft.com/office/drawing/2014/main" val="1322700314"/>
                    </a:ext>
                  </a:extLst>
                </a:gridCol>
                <a:gridCol w="171199">
                  <a:extLst>
                    <a:ext uri="{9D8B030D-6E8A-4147-A177-3AD203B41FA5}">
                      <a16:colId xmlns:a16="http://schemas.microsoft.com/office/drawing/2014/main" val="3582699855"/>
                    </a:ext>
                  </a:extLst>
                </a:gridCol>
                <a:gridCol w="171199">
                  <a:extLst>
                    <a:ext uri="{9D8B030D-6E8A-4147-A177-3AD203B41FA5}">
                      <a16:colId xmlns:a16="http://schemas.microsoft.com/office/drawing/2014/main" val="4106340395"/>
                    </a:ext>
                  </a:extLst>
                </a:gridCol>
                <a:gridCol w="171199">
                  <a:extLst>
                    <a:ext uri="{9D8B030D-6E8A-4147-A177-3AD203B41FA5}">
                      <a16:colId xmlns:a16="http://schemas.microsoft.com/office/drawing/2014/main" val="3276059429"/>
                    </a:ext>
                  </a:extLst>
                </a:gridCol>
                <a:gridCol w="171199">
                  <a:extLst>
                    <a:ext uri="{9D8B030D-6E8A-4147-A177-3AD203B41FA5}">
                      <a16:colId xmlns:a16="http://schemas.microsoft.com/office/drawing/2014/main" val="2245552482"/>
                    </a:ext>
                  </a:extLst>
                </a:gridCol>
                <a:gridCol w="171199">
                  <a:extLst>
                    <a:ext uri="{9D8B030D-6E8A-4147-A177-3AD203B41FA5}">
                      <a16:colId xmlns:a16="http://schemas.microsoft.com/office/drawing/2014/main" val="1382987798"/>
                    </a:ext>
                  </a:extLst>
                </a:gridCol>
                <a:gridCol w="171199">
                  <a:extLst>
                    <a:ext uri="{9D8B030D-6E8A-4147-A177-3AD203B41FA5}">
                      <a16:colId xmlns:a16="http://schemas.microsoft.com/office/drawing/2014/main" val="4274534227"/>
                    </a:ext>
                  </a:extLst>
                </a:gridCol>
                <a:gridCol w="171199">
                  <a:extLst>
                    <a:ext uri="{9D8B030D-6E8A-4147-A177-3AD203B41FA5}">
                      <a16:colId xmlns:a16="http://schemas.microsoft.com/office/drawing/2014/main" val="3766968145"/>
                    </a:ext>
                  </a:extLst>
                </a:gridCol>
                <a:gridCol w="171199">
                  <a:extLst>
                    <a:ext uri="{9D8B030D-6E8A-4147-A177-3AD203B41FA5}">
                      <a16:colId xmlns:a16="http://schemas.microsoft.com/office/drawing/2014/main" val="3569410570"/>
                    </a:ext>
                  </a:extLst>
                </a:gridCol>
                <a:gridCol w="171199">
                  <a:extLst>
                    <a:ext uri="{9D8B030D-6E8A-4147-A177-3AD203B41FA5}">
                      <a16:colId xmlns:a16="http://schemas.microsoft.com/office/drawing/2014/main" val="2056581450"/>
                    </a:ext>
                  </a:extLst>
                </a:gridCol>
                <a:gridCol w="171199">
                  <a:extLst>
                    <a:ext uri="{9D8B030D-6E8A-4147-A177-3AD203B41FA5}">
                      <a16:colId xmlns:a16="http://schemas.microsoft.com/office/drawing/2014/main" val="316901304"/>
                    </a:ext>
                  </a:extLst>
                </a:gridCol>
                <a:gridCol w="171199">
                  <a:extLst>
                    <a:ext uri="{9D8B030D-6E8A-4147-A177-3AD203B41FA5}">
                      <a16:colId xmlns:a16="http://schemas.microsoft.com/office/drawing/2014/main" val="3037743816"/>
                    </a:ext>
                  </a:extLst>
                </a:gridCol>
                <a:gridCol w="171199">
                  <a:extLst>
                    <a:ext uri="{9D8B030D-6E8A-4147-A177-3AD203B41FA5}">
                      <a16:colId xmlns:a16="http://schemas.microsoft.com/office/drawing/2014/main" val="1524364707"/>
                    </a:ext>
                  </a:extLst>
                </a:gridCol>
                <a:gridCol w="171199">
                  <a:extLst>
                    <a:ext uri="{9D8B030D-6E8A-4147-A177-3AD203B41FA5}">
                      <a16:colId xmlns:a16="http://schemas.microsoft.com/office/drawing/2014/main" val="3746671706"/>
                    </a:ext>
                  </a:extLst>
                </a:gridCol>
                <a:gridCol w="171199">
                  <a:extLst>
                    <a:ext uri="{9D8B030D-6E8A-4147-A177-3AD203B41FA5}">
                      <a16:colId xmlns:a16="http://schemas.microsoft.com/office/drawing/2014/main" val="106425224"/>
                    </a:ext>
                  </a:extLst>
                </a:gridCol>
                <a:gridCol w="171199">
                  <a:extLst>
                    <a:ext uri="{9D8B030D-6E8A-4147-A177-3AD203B41FA5}">
                      <a16:colId xmlns:a16="http://schemas.microsoft.com/office/drawing/2014/main" val="704508852"/>
                    </a:ext>
                  </a:extLst>
                </a:gridCol>
                <a:gridCol w="171199">
                  <a:extLst>
                    <a:ext uri="{9D8B030D-6E8A-4147-A177-3AD203B41FA5}">
                      <a16:colId xmlns:a16="http://schemas.microsoft.com/office/drawing/2014/main" val="1743720722"/>
                    </a:ext>
                  </a:extLst>
                </a:gridCol>
                <a:gridCol w="171199">
                  <a:extLst>
                    <a:ext uri="{9D8B030D-6E8A-4147-A177-3AD203B41FA5}">
                      <a16:colId xmlns:a16="http://schemas.microsoft.com/office/drawing/2014/main" val="4206440371"/>
                    </a:ext>
                  </a:extLst>
                </a:gridCol>
                <a:gridCol w="171199">
                  <a:extLst>
                    <a:ext uri="{9D8B030D-6E8A-4147-A177-3AD203B41FA5}">
                      <a16:colId xmlns:a16="http://schemas.microsoft.com/office/drawing/2014/main" val="3245454163"/>
                    </a:ext>
                  </a:extLst>
                </a:gridCol>
                <a:gridCol w="171199">
                  <a:extLst>
                    <a:ext uri="{9D8B030D-6E8A-4147-A177-3AD203B41FA5}">
                      <a16:colId xmlns:a16="http://schemas.microsoft.com/office/drawing/2014/main" val="172583902"/>
                    </a:ext>
                  </a:extLst>
                </a:gridCol>
                <a:gridCol w="171199">
                  <a:extLst>
                    <a:ext uri="{9D8B030D-6E8A-4147-A177-3AD203B41FA5}">
                      <a16:colId xmlns:a16="http://schemas.microsoft.com/office/drawing/2014/main" val="745361375"/>
                    </a:ext>
                  </a:extLst>
                </a:gridCol>
                <a:gridCol w="171199">
                  <a:extLst>
                    <a:ext uri="{9D8B030D-6E8A-4147-A177-3AD203B41FA5}">
                      <a16:colId xmlns:a16="http://schemas.microsoft.com/office/drawing/2014/main" val="937869156"/>
                    </a:ext>
                  </a:extLst>
                </a:gridCol>
                <a:gridCol w="171199">
                  <a:extLst>
                    <a:ext uri="{9D8B030D-6E8A-4147-A177-3AD203B41FA5}">
                      <a16:colId xmlns:a16="http://schemas.microsoft.com/office/drawing/2014/main" val="3715741561"/>
                    </a:ext>
                  </a:extLst>
                </a:gridCol>
                <a:gridCol w="171199">
                  <a:extLst>
                    <a:ext uri="{9D8B030D-6E8A-4147-A177-3AD203B41FA5}">
                      <a16:colId xmlns:a16="http://schemas.microsoft.com/office/drawing/2014/main" val="1280984595"/>
                    </a:ext>
                  </a:extLst>
                </a:gridCol>
                <a:gridCol w="171199">
                  <a:extLst>
                    <a:ext uri="{9D8B030D-6E8A-4147-A177-3AD203B41FA5}">
                      <a16:colId xmlns:a16="http://schemas.microsoft.com/office/drawing/2014/main" val="1334737629"/>
                    </a:ext>
                  </a:extLst>
                </a:gridCol>
                <a:gridCol w="171199">
                  <a:extLst>
                    <a:ext uri="{9D8B030D-6E8A-4147-A177-3AD203B41FA5}">
                      <a16:colId xmlns:a16="http://schemas.microsoft.com/office/drawing/2014/main" val="1613621912"/>
                    </a:ext>
                  </a:extLst>
                </a:gridCol>
                <a:gridCol w="171199">
                  <a:extLst>
                    <a:ext uri="{9D8B030D-6E8A-4147-A177-3AD203B41FA5}">
                      <a16:colId xmlns:a16="http://schemas.microsoft.com/office/drawing/2014/main" val="3357569998"/>
                    </a:ext>
                  </a:extLst>
                </a:gridCol>
                <a:gridCol w="171199">
                  <a:extLst>
                    <a:ext uri="{9D8B030D-6E8A-4147-A177-3AD203B41FA5}">
                      <a16:colId xmlns:a16="http://schemas.microsoft.com/office/drawing/2014/main" val="656625864"/>
                    </a:ext>
                  </a:extLst>
                </a:gridCol>
                <a:gridCol w="171199">
                  <a:extLst>
                    <a:ext uri="{9D8B030D-6E8A-4147-A177-3AD203B41FA5}">
                      <a16:colId xmlns:a16="http://schemas.microsoft.com/office/drawing/2014/main" val="1412526929"/>
                    </a:ext>
                  </a:extLst>
                </a:gridCol>
                <a:gridCol w="171199">
                  <a:extLst>
                    <a:ext uri="{9D8B030D-6E8A-4147-A177-3AD203B41FA5}">
                      <a16:colId xmlns:a16="http://schemas.microsoft.com/office/drawing/2014/main" val="647377130"/>
                    </a:ext>
                  </a:extLst>
                </a:gridCol>
                <a:gridCol w="171199">
                  <a:extLst>
                    <a:ext uri="{9D8B030D-6E8A-4147-A177-3AD203B41FA5}">
                      <a16:colId xmlns:a16="http://schemas.microsoft.com/office/drawing/2014/main" val="783445939"/>
                    </a:ext>
                  </a:extLst>
                </a:gridCol>
                <a:gridCol w="171199">
                  <a:extLst>
                    <a:ext uri="{9D8B030D-6E8A-4147-A177-3AD203B41FA5}">
                      <a16:colId xmlns:a16="http://schemas.microsoft.com/office/drawing/2014/main" val="1513694250"/>
                    </a:ext>
                  </a:extLst>
                </a:gridCol>
                <a:gridCol w="171199">
                  <a:extLst>
                    <a:ext uri="{9D8B030D-6E8A-4147-A177-3AD203B41FA5}">
                      <a16:colId xmlns:a16="http://schemas.microsoft.com/office/drawing/2014/main" val="1496411637"/>
                    </a:ext>
                  </a:extLst>
                </a:gridCol>
                <a:gridCol w="171199">
                  <a:extLst>
                    <a:ext uri="{9D8B030D-6E8A-4147-A177-3AD203B41FA5}">
                      <a16:colId xmlns:a16="http://schemas.microsoft.com/office/drawing/2014/main" val="1290766309"/>
                    </a:ext>
                  </a:extLst>
                </a:gridCol>
                <a:gridCol w="171199">
                  <a:extLst>
                    <a:ext uri="{9D8B030D-6E8A-4147-A177-3AD203B41FA5}">
                      <a16:colId xmlns:a16="http://schemas.microsoft.com/office/drawing/2014/main" val="1390400275"/>
                    </a:ext>
                  </a:extLst>
                </a:gridCol>
                <a:gridCol w="171199">
                  <a:extLst>
                    <a:ext uri="{9D8B030D-6E8A-4147-A177-3AD203B41FA5}">
                      <a16:colId xmlns:a16="http://schemas.microsoft.com/office/drawing/2014/main" val="2772241488"/>
                    </a:ext>
                  </a:extLst>
                </a:gridCol>
                <a:gridCol w="171199">
                  <a:extLst>
                    <a:ext uri="{9D8B030D-6E8A-4147-A177-3AD203B41FA5}">
                      <a16:colId xmlns:a16="http://schemas.microsoft.com/office/drawing/2014/main" val="575613933"/>
                    </a:ext>
                  </a:extLst>
                </a:gridCol>
                <a:gridCol w="171199">
                  <a:extLst>
                    <a:ext uri="{9D8B030D-6E8A-4147-A177-3AD203B41FA5}">
                      <a16:colId xmlns:a16="http://schemas.microsoft.com/office/drawing/2014/main" val="1857268977"/>
                    </a:ext>
                  </a:extLst>
                </a:gridCol>
                <a:gridCol w="171199">
                  <a:extLst>
                    <a:ext uri="{9D8B030D-6E8A-4147-A177-3AD203B41FA5}">
                      <a16:colId xmlns:a16="http://schemas.microsoft.com/office/drawing/2014/main" val="2665754153"/>
                    </a:ext>
                  </a:extLst>
                </a:gridCol>
                <a:gridCol w="171199">
                  <a:extLst>
                    <a:ext uri="{9D8B030D-6E8A-4147-A177-3AD203B41FA5}">
                      <a16:colId xmlns:a16="http://schemas.microsoft.com/office/drawing/2014/main" val="1709550414"/>
                    </a:ext>
                  </a:extLst>
                </a:gridCol>
                <a:gridCol w="171199">
                  <a:extLst>
                    <a:ext uri="{9D8B030D-6E8A-4147-A177-3AD203B41FA5}">
                      <a16:colId xmlns:a16="http://schemas.microsoft.com/office/drawing/2014/main" val="1051208460"/>
                    </a:ext>
                  </a:extLst>
                </a:gridCol>
                <a:gridCol w="171199">
                  <a:extLst>
                    <a:ext uri="{9D8B030D-6E8A-4147-A177-3AD203B41FA5}">
                      <a16:colId xmlns:a16="http://schemas.microsoft.com/office/drawing/2014/main" val="79008726"/>
                    </a:ext>
                  </a:extLst>
                </a:gridCol>
                <a:gridCol w="171199">
                  <a:extLst>
                    <a:ext uri="{9D8B030D-6E8A-4147-A177-3AD203B41FA5}">
                      <a16:colId xmlns:a16="http://schemas.microsoft.com/office/drawing/2014/main" val="3544677737"/>
                    </a:ext>
                  </a:extLst>
                </a:gridCol>
                <a:gridCol w="171199">
                  <a:extLst>
                    <a:ext uri="{9D8B030D-6E8A-4147-A177-3AD203B41FA5}">
                      <a16:colId xmlns:a16="http://schemas.microsoft.com/office/drawing/2014/main" val="1936430234"/>
                    </a:ext>
                  </a:extLst>
                </a:gridCol>
              </a:tblGrid>
              <a:tr h="260509">
                <a:tc rowSpan="2">
                  <a:txBody>
                    <a:bodyPr/>
                    <a:lstStyle/>
                    <a:p>
                      <a:endParaRPr lang="en-US" sz="1100" b="1">
                        <a:solidFill>
                          <a:schemeClr val="bg1"/>
                        </a:solidFill>
                      </a:endParaRP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A9F"/>
                    </a:solidFill>
                  </a:tcPr>
                </a:tc>
                <a:tc gridSpan="10">
                  <a:txBody>
                    <a:bodyPr/>
                    <a:lstStyle/>
                    <a:p>
                      <a:pPr algn="ctr" fontAlgn="b"/>
                      <a:r>
                        <a:rPr lang="en-US" sz="1100" b="1" i="0" u="none" strike="noStrike" kern="1200">
                          <a:solidFill>
                            <a:schemeClr val="tx1"/>
                          </a:solidFill>
                          <a:effectLst/>
                          <a:latin typeface="Calibri" panose="020F0502020204030204" pitchFamily="34" charset="0"/>
                          <a:ea typeface="+mn-ea"/>
                          <a:cs typeface="+mn-cs"/>
                        </a:rPr>
                        <a:t>July</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23</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24</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25</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26</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27</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28</a:t>
                      </a:r>
                    </a:p>
                  </a:txBody>
                  <a:tcPr marL="5443" marR="5443" marT="5443" marB="0" anchor="ct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gridSpan="31">
                  <a:txBody>
                    <a:bodyPr/>
                    <a:lstStyle/>
                    <a:p>
                      <a:pPr algn="ctr" fontAlgn="b"/>
                      <a:r>
                        <a:rPr lang="en-US" sz="1100" b="1" i="0" u="none" strike="noStrike">
                          <a:solidFill>
                            <a:schemeClr val="bg1"/>
                          </a:solidFill>
                          <a:effectLst/>
                          <a:latin typeface="Calibri" panose="020F0502020204030204" pitchFamily="34" charset="0"/>
                        </a:rPr>
                        <a:t>August</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gridSpan="18">
                  <a:txBody>
                    <a:bodyPr/>
                    <a:lstStyle/>
                    <a:p>
                      <a:pPr algn="ctr" fontAlgn="b"/>
                      <a:r>
                        <a:rPr lang="en-US" sz="1100" b="1" i="0" u="none" strike="noStrike" kern="1200">
                          <a:solidFill>
                            <a:schemeClr val="tx1"/>
                          </a:solidFill>
                          <a:effectLst/>
                          <a:latin typeface="Calibri" panose="020F0502020204030204" pitchFamily="34" charset="0"/>
                          <a:ea typeface="+mn-ea"/>
                          <a:cs typeface="+mn-cs"/>
                        </a:rPr>
                        <a:t>September</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2720888717"/>
                  </a:ext>
                </a:extLst>
              </a:tr>
              <a:tr h="132734">
                <a:tc vMerge="1">
                  <a:txBody>
                    <a:bodyPr/>
                    <a:lstStyle/>
                    <a:p>
                      <a:pPr algn="ctr"/>
                      <a:endParaRPr lang="en-US" sz="1100" b="1"/>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7604929"/>
                  </a:ext>
                </a:extLst>
              </a:tr>
              <a:tr h="567062">
                <a:tc>
                  <a:txBody>
                    <a:bodyPr/>
                    <a:lstStyle/>
                    <a:p>
                      <a:r>
                        <a:rPr lang="en-US" sz="1050" b="0">
                          <a:latin typeface="+mj-lt"/>
                        </a:rPr>
                        <a:t>Event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4070698"/>
                  </a:ext>
                </a:extLst>
              </a:tr>
              <a:tr h="1264104">
                <a:tc>
                  <a:txBody>
                    <a:bodyPr/>
                    <a:lstStyle/>
                    <a:p>
                      <a:r>
                        <a:rPr lang="en-US" sz="1050" b="0">
                          <a:latin typeface="+mj-lt"/>
                        </a:rPr>
                        <a:t>Exec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4936363"/>
                  </a:ext>
                </a:extLst>
              </a:tr>
              <a:tr h="563795">
                <a:tc>
                  <a:txBody>
                    <a:bodyPr/>
                    <a:lstStyle/>
                    <a:p>
                      <a:r>
                        <a:rPr lang="en-US" sz="1050" b="0">
                          <a:latin typeface="+mj-lt"/>
                        </a:rPr>
                        <a:t>Design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063349"/>
                  </a:ext>
                </a:extLst>
              </a:tr>
              <a:tr h="1605450">
                <a:tc>
                  <a:txBody>
                    <a:bodyPr/>
                    <a:lstStyle/>
                    <a:p>
                      <a:r>
                        <a:rPr lang="en-US" sz="1050" b="0">
                          <a:latin typeface="+mj-lt"/>
                        </a:rPr>
                        <a:t>Demo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4100205"/>
                  </a:ext>
                </a:extLst>
              </a:tr>
              <a:tr h="766632">
                <a:tc>
                  <a:txBody>
                    <a:bodyPr/>
                    <a:lstStyle/>
                    <a:p>
                      <a:r>
                        <a:rPr lang="en-US" sz="1050" b="0">
                          <a:latin typeface="+mj-lt"/>
                        </a:rPr>
                        <a:t>Production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9331350"/>
                  </a:ext>
                </a:extLst>
              </a:tr>
            </a:tbl>
          </a:graphicData>
        </a:graphic>
      </p:graphicFrame>
      <p:sp>
        <p:nvSpPr>
          <p:cNvPr id="9" name="Rectangle 8">
            <a:extLst>
              <a:ext uri="{FF2B5EF4-FFF2-40B4-BE49-F238E27FC236}">
                <a16:creationId xmlns:a16="http://schemas.microsoft.com/office/drawing/2014/main" id="{B3314B20-A0AB-A0A8-C31F-AEC74A658F75}"/>
              </a:ext>
            </a:extLst>
          </p:cNvPr>
          <p:cNvSpPr/>
          <p:nvPr userDrawn="1"/>
        </p:nvSpPr>
        <p:spPr bwMode="auto">
          <a:xfrm>
            <a:off x="11001202" y="147548"/>
            <a:ext cx="137160" cy="163524"/>
          </a:xfrm>
          <a:prstGeom prst="rect">
            <a:avLst/>
          </a:prstGeom>
          <a:solidFill>
            <a:schemeClr val="accent6">
              <a:lumMod val="60000"/>
              <a:lumOff val="4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0" name="TextBox 9">
            <a:extLst>
              <a:ext uri="{FF2B5EF4-FFF2-40B4-BE49-F238E27FC236}">
                <a16:creationId xmlns:a16="http://schemas.microsoft.com/office/drawing/2014/main" id="{6E316491-BFE6-1AE5-A965-BF490B31D68A}"/>
              </a:ext>
            </a:extLst>
          </p:cNvPr>
          <p:cNvSpPr txBox="1"/>
          <p:nvPr userDrawn="1"/>
        </p:nvSpPr>
        <p:spPr>
          <a:xfrm>
            <a:off x="11240444" y="147548"/>
            <a:ext cx="713016"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Confirmed</a:t>
            </a:r>
          </a:p>
        </p:txBody>
      </p:sp>
      <p:sp>
        <p:nvSpPr>
          <p:cNvPr id="11" name="Rectangle 10">
            <a:extLst>
              <a:ext uri="{FF2B5EF4-FFF2-40B4-BE49-F238E27FC236}">
                <a16:creationId xmlns:a16="http://schemas.microsoft.com/office/drawing/2014/main" id="{50A65B7C-BDED-4516-D95D-CCFC46C51D24}"/>
              </a:ext>
            </a:extLst>
          </p:cNvPr>
          <p:cNvSpPr/>
          <p:nvPr userDrawn="1"/>
        </p:nvSpPr>
        <p:spPr bwMode="auto">
          <a:xfrm>
            <a:off x="11001202" y="442930"/>
            <a:ext cx="137160" cy="163524"/>
          </a:xfrm>
          <a:prstGeom prst="rect">
            <a:avLst/>
          </a:prstGeom>
          <a:solidFill>
            <a:schemeClr val="accent3">
              <a:lumMod val="20000"/>
              <a:lumOff val="80000"/>
            </a:schemeClr>
          </a:solidFill>
          <a:ln w="12700">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2" name="TextBox 11">
            <a:extLst>
              <a:ext uri="{FF2B5EF4-FFF2-40B4-BE49-F238E27FC236}">
                <a16:creationId xmlns:a16="http://schemas.microsoft.com/office/drawing/2014/main" id="{45237FDE-7AD0-C7B4-0860-1DCD30A34A0E}"/>
              </a:ext>
            </a:extLst>
          </p:cNvPr>
          <p:cNvSpPr txBox="1"/>
          <p:nvPr userDrawn="1"/>
        </p:nvSpPr>
        <p:spPr>
          <a:xfrm>
            <a:off x="11240444" y="432359"/>
            <a:ext cx="605230"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Tentative</a:t>
            </a:r>
          </a:p>
        </p:txBody>
      </p:sp>
    </p:spTree>
    <p:extLst>
      <p:ext uri="{BB962C8B-B14F-4D97-AF65-F5344CB8AC3E}">
        <p14:creationId xmlns:p14="http://schemas.microsoft.com/office/powerpoint/2010/main" val="1587171598"/>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242238"/>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41EFE-264E-BC9E-6531-FF41C36C2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0B4E1-2641-C609-B66B-50A49234A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8902B-320A-1253-F247-CA83542F8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996061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39773"/>
      </p:ext>
    </p:extLst>
  </p:cSld>
  <p:clrMapOvr>
    <a:masterClrMapping/>
  </p:clrMapOvr>
  <p:transition>
    <p:fade/>
  </p:transition>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642428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55533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3140060556"/>
      </p:ext>
    </p:extLst>
  </p:cSld>
  <p:clrMapOvr>
    <a:masterClrMapping/>
  </p:clrMapOvr>
  <p:transition>
    <p:fade/>
  </p:transition>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616448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537259708"/>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7C7DB-1041-7236-0BB2-16EE1CF46F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574F6C-F8B6-C7E0-5272-1452B6AB55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0DBD6-2D95-53A0-6550-6A3E1B650DAE}"/>
              </a:ext>
            </a:extLst>
          </p:cNvPr>
          <p:cNvSpPr>
            <a:spLocks noGrp="1"/>
          </p:cNvSpPr>
          <p:nvPr>
            <p:ph type="dt" sz="half" idx="10"/>
          </p:nvPr>
        </p:nvSpPr>
        <p:spPr/>
        <p:txBody>
          <a:bodyPr/>
          <a:lstStyle/>
          <a:p>
            <a:fld id="{D2F33161-56AF-4572-ADA3-06B66150B150}" type="datetimeFigureOut">
              <a:rPr lang="en-US" smtClean="0"/>
              <a:t>5/12/2025</a:t>
            </a:fld>
            <a:endParaRPr lang="en-US"/>
          </a:p>
        </p:txBody>
      </p:sp>
      <p:sp>
        <p:nvSpPr>
          <p:cNvPr id="5" name="Footer Placeholder 4">
            <a:extLst>
              <a:ext uri="{FF2B5EF4-FFF2-40B4-BE49-F238E27FC236}">
                <a16:creationId xmlns:a16="http://schemas.microsoft.com/office/drawing/2014/main" id="{24C67985-0EDE-1AD5-4FF5-1CB871902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1471BA-B0D8-3B90-709A-DA7D6231B4FB}"/>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3663450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46A9-3438-C511-CF4F-80CC12B2F7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281F04-C7BF-843D-FE57-7043307328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F8E4E3-C9A2-F325-58DA-2B2FFAF6FDD6}"/>
              </a:ext>
            </a:extLst>
          </p:cNvPr>
          <p:cNvSpPr>
            <a:spLocks noGrp="1"/>
          </p:cNvSpPr>
          <p:nvPr>
            <p:ph type="dt" sz="half" idx="10"/>
          </p:nvPr>
        </p:nvSpPr>
        <p:spPr/>
        <p:txBody>
          <a:bodyPr/>
          <a:lstStyle/>
          <a:p>
            <a:fld id="{D2F33161-56AF-4572-ADA3-06B66150B150}" type="datetimeFigureOut">
              <a:rPr lang="en-US" smtClean="0"/>
              <a:t>5/12/2025</a:t>
            </a:fld>
            <a:endParaRPr lang="en-US"/>
          </a:p>
        </p:txBody>
      </p:sp>
      <p:sp>
        <p:nvSpPr>
          <p:cNvPr id="5" name="Footer Placeholder 4">
            <a:extLst>
              <a:ext uri="{FF2B5EF4-FFF2-40B4-BE49-F238E27FC236}">
                <a16:creationId xmlns:a16="http://schemas.microsoft.com/office/drawing/2014/main" id="{D008B05B-AD77-AAD0-D550-CCD8EA11F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EA9D3-5E7E-3540-457E-7242CA4670D5}"/>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0635371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marL="0" indent="0" algn="ctr" defTabSz="-18496626" rtl="0" eaLnBrk="1" fontAlgn="base" hangingPunct="1">
              <a:spcBef>
                <a:spcPct val="0"/>
              </a:spcBef>
              <a:spcAft>
                <a:spcPct val="0"/>
              </a:spcAft>
              <a:defRPr lang="en-US" sz="3733" b="1" dirty="0">
                <a:solidFill>
                  <a:srgbClr val="FF00FE"/>
                </a:solidFill>
                <a:latin typeface="Calibri"/>
                <a:ea typeface="+mj-ea"/>
                <a:cs typeface="Segoe UI" pitchFamily="34" charset="0"/>
              </a:defRPr>
            </a:lvl1pPr>
          </a:lstStyle>
          <a:p>
            <a:r>
              <a:rPr lang="en-US"/>
              <a:t>Click to edit Master title style</a:t>
            </a:r>
          </a:p>
        </p:txBody>
      </p:sp>
      <p:sp>
        <p:nvSpPr>
          <p:cNvPr id="3" name="Text Placeholder 2"/>
          <p:cNvSpPr>
            <a:spLocks noGrp="1"/>
          </p:cNvSpPr>
          <p:nvPr>
            <p:ph type="body" idx="1"/>
          </p:nvPr>
        </p:nvSpPr>
        <p:spPr>
          <a:xfrm>
            <a:off x="609600" y="1371600"/>
            <a:ext cx="10972800" cy="4267200"/>
          </a:xfrm>
        </p:spPr>
        <p:txBody>
          <a:bodyPr rtlCol="0"/>
          <a:lstStyle>
            <a:lvl1pPr>
              <a:buClrTx/>
              <a:buFont typeface="Wingdings" pitchFamily="2" charset="2"/>
              <a:buChar char="§"/>
              <a:defRPr sz="2667" b="1">
                <a:latin typeface="Calibri" pitchFamily="34" charset="0"/>
              </a:defRPr>
            </a:lvl1pPr>
            <a:lvl2pPr>
              <a:buClrTx/>
              <a:buFont typeface="Wingdings" pitchFamily="2" charset="2"/>
              <a:buChar char="o"/>
              <a:defRPr sz="2400" b="0">
                <a:latin typeface="Calibri Light" pitchFamily="34" charset="0"/>
              </a:defRPr>
            </a:lvl2pPr>
            <a:lvl3pPr>
              <a:buClrTx/>
              <a:buFont typeface="Wingdings" pitchFamily="2" charset="2"/>
              <a:buChar char="o"/>
              <a:defRPr sz="2133" b="0">
                <a:latin typeface="Calibri Light" pitchFamily="34" charset="0"/>
              </a:defRPr>
            </a:lvl3pPr>
            <a:lvl4pPr>
              <a:buClrTx/>
              <a:buFont typeface="Wingdings" pitchFamily="2" charset="2"/>
              <a:buChar char="o"/>
              <a:defRPr sz="1867" b="0">
                <a:latin typeface="Calibri Light" pitchFamily="34" charset="0"/>
              </a:defRPr>
            </a:lvl4pPr>
            <a:lvl5pPr>
              <a:buClrTx/>
              <a:buFont typeface="Wingdings" pitchFamily="2" charset="2"/>
              <a:buChar char="o"/>
              <a:defRPr sz="1600" b="0">
                <a:latin typeface="Calibri Ligh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932211"/>
      </p:ext>
    </p:extLst>
  </p:cSld>
  <p:clrMapOvr>
    <a:masterClrMapping/>
  </p:clrMapOvr>
  <p:transition>
    <p:fade/>
  </p:transition>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4.xml"/><Relationship Id="rId21" Type="http://schemas.openxmlformats.org/officeDocument/2006/relationships/slideLayout" Target="../slideLayouts/slideLayout39.xml"/><Relationship Id="rId42" Type="http://schemas.openxmlformats.org/officeDocument/2006/relationships/slideLayout" Target="../slideLayouts/slideLayout60.xml"/><Relationship Id="rId47" Type="http://schemas.openxmlformats.org/officeDocument/2006/relationships/slideLayout" Target="../slideLayouts/slideLayout65.xml"/><Relationship Id="rId63" Type="http://schemas.openxmlformats.org/officeDocument/2006/relationships/slideLayout" Target="../slideLayouts/slideLayout81.xml"/><Relationship Id="rId68" Type="http://schemas.openxmlformats.org/officeDocument/2006/relationships/slideLayout" Target="../slideLayouts/slideLayout86.xml"/><Relationship Id="rId16" Type="http://schemas.openxmlformats.org/officeDocument/2006/relationships/slideLayout" Target="../slideLayouts/slideLayout34.xml"/><Relationship Id="rId11" Type="http://schemas.openxmlformats.org/officeDocument/2006/relationships/slideLayout" Target="../slideLayouts/slideLayout29.xml"/><Relationship Id="rId32" Type="http://schemas.openxmlformats.org/officeDocument/2006/relationships/slideLayout" Target="../slideLayouts/slideLayout50.xml"/><Relationship Id="rId37" Type="http://schemas.openxmlformats.org/officeDocument/2006/relationships/slideLayout" Target="../slideLayouts/slideLayout55.xml"/><Relationship Id="rId53" Type="http://schemas.openxmlformats.org/officeDocument/2006/relationships/slideLayout" Target="../slideLayouts/slideLayout71.xml"/><Relationship Id="rId58" Type="http://schemas.openxmlformats.org/officeDocument/2006/relationships/slideLayout" Target="../slideLayouts/slideLayout76.xml"/><Relationship Id="rId74" Type="http://schemas.openxmlformats.org/officeDocument/2006/relationships/slideLayout" Target="../slideLayouts/slideLayout92.xml"/><Relationship Id="rId79" Type="http://schemas.openxmlformats.org/officeDocument/2006/relationships/slideLayout" Target="../slideLayouts/slideLayout97.xml"/><Relationship Id="rId5" Type="http://schemas.openxmlformats.org/officeDocument/2006/relationships/slideLayout" Target="../slideLayouts/slideLayout23.xml"/><Relationship Id="rId61" Type="http://schemas.openxmlformats.org/officeDocument/2006/relationships/slideLayout" Target="../slideLayouts/slideLayout79.xml"/><Relationship Id="rId82" Type="http://schemas.openxmlformats.org/officeDocument/2006/relationships/image" Target="../media/image1.png"/><Relationship Id="rId19" Type="http://schemas.openxmlformats.org/officeDocument/2006/relationships/slideLayout" Target="../slideLayouts/slideLayout3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43" Type="http://schemas.openxmlformats.org/officeDocument/2006/relationships/slideLayout" Target="../slideLayouts/slideLayout61.xml"/><Relationship Id="rId48" Type="http://schemas.openxmlformats.org/officeDocument/2006/relationships/slideLayout" Target="../slideLayouts/slideLayout66.xml"/><Relationship Id="rId56" Type="http://schemas.openxmlformats.org/officeDocument/2006/relationships/slideLayout" Target="../slideLayouts/slideLayout74.xml"/><Relationship Id="rId64" Type="http://schemas.openxmlformats.org/officeDocument/2006/relationships/slideLayout" Target="../slideLayouts/slideLayout82.xml"/><Relationship Id="rId69" Type="http://schemas.openxmlformats.org/officeDocument/2006/relationships/slideLayout" Target="../slideLayouts/slideLayout87.xml"/><Relationship Id="rId77" Type="http://schemas.openxmlformats.org/officeDocument/2006/relationships/slideLayout" Target="../slideLayouts/slideLayout95.xml"/><Relationship Id="rId8" Type="http://schemas.openxmlformats.org/officeDocument/2006/relationships/slideLayout" Target="../slideLayouts/slideLayout26.xml"/><Relationship Id="rId51" Type="http://schemas.openxmlformats.org/officeDocument/2006/relationships/slideLayout" Target="../slideLayouts/slideLayout69.xml"/><Relationship Id="rId72" Type="http://schemas.openxmlformats.org/officeDocument/2006/relationships/slideLayout" Target="../slideLayouts/slideLayout90.xml"/><Relationship Id="rId80" Type="http://schemas.openxmlformats.org/officeDocument/2006/relationships/slideLayout" Target="../slideLayouts/slideLayout98.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slideLayout" Target="../slideLayouts/slideLayout56.xml"/><Relationship Id="rId46" Type="http://schemas.openxmlformats.org/officeDocument/2006/relationships/slideLayout" Target="../slideLayouts/slideLayout64.xml"/><Relationship Id="rId59" Type="http://schemas.openxmlformats.org/officeDocument/2006/relationships/slideLayout" Target="../slideLayouts/slideLayout77.xml"/><Relationship Id="rId67" Type="http://schemas.openxmlformats.org/officeDocument/2006/relationships/slideLayout" Target="../slideLayouts/slideLayout85.xml"/><Relationship Id="rId20" Type="http://schemas.openxmlformats.org/officeDocument/2006/relationships/slideLayout" Target="../slideLayouts/slideLayout38.xml"/><Relationship Id="rId41" Type="http://schemas.openxmlformats.org/officeDocument/2006/relationships/slideLayout" Target="../slideLayouts/slideLayout59.xml"/><Relationship Id="rId54" Type="http://schemas.openxmlformats.org/officeDocument/2006/relationships/slideLayout" Target="../slideLayouts/slideLayout72.xml"/><Relationship Id="rId62" Type="http://schemas.openxmlformats.org/officeDocument/2006/relationships/slideLayout" Target="../slideLayouts/slideLayout80.xml"/><Relationship Id="rId70" Type="http://schemas.openxmlformats.org/officeDocument/2006/relationships/slideLayout" Target="../slideLayouts/slideLayout88.xml"/><Relationship Id="rId75" Type="http://schemas.openxmlformats.org/officeDocument/2006/relationships/slideLayout" Target="../slideLayouts/slideLayout93.xml"/><Relationship Id="rId83" Type="http://schemas.openxmlformats.org/officeDocument/2006/relationships/image" Target="../media/image2.svg"/><Relationship Id="rId1" Type="http://schemas.openxmlformats.org/officeDocument/2006/relationships/slideLayout" Target="../slideLayouts/slideLayout19.xml"/><Relationship Id="rId6" Type="http://schemas.openxmlformats.org/officeDocument/2006/relationships/slideLayout" Target="../slideLayouts/slideLayout24.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49" Type="http://schemas.openxmlformats.org/officeDocument/2006/relationships/slideLayout" Target="../slideLayouts/slideLayout67.xml"/><Relationship Id="rId57" Type="http://schemas.openxmlformats.org/officeDocument/2006/relationships/slideLayout" Target="../slideLayouts/slideLayout75.xml"/><Relationship Id="rId10" Type="http://schemas.openxmlformats.org/officeDocument/2006/relationships/slideLayout" Target="../slideLayouts/slideLayout28.xml"/><Relationship Id="rId31" Type="http://schemas.openxmlformats.org/officeDocument/2006/relationships/slideLayout" Target="../slideLayouts/slideLayout49.xml"/><Relationship Id="rId44" Type="http://schemas.openxmlformats.org/officeDocument/2006/relationships/slideLayout" Target="../slideLayouts/slideLayout62.xml"/><Relationship Id="rId52" Type="http://schemas.openxmlformats.org/officeDocument/2006/relationships/slideLayout" Target="../slideLayouts/slideLayout70.xml"/><Relationship Id="rId60" Type="http://schemas.openxmlformats.org/officeDocument/2006/relationships/slideLayout" Target="../slideLayouts/slideLayout78.xml"/><Relationship Id="rId65" Type="http://schemas.openxmlformats.org/officeDocument/2006/relationships/slideLayout" Target="../slideLayouts/slideLayout83.xml"/><Relationship Id="rId73" Type="http://schemas.openxmlformats.org/officeDocument/2006/relationships/slideLayout" Target="../slideLayouts/slideLayout91.xml"/><Relationship Id="rId78" Type="http://schemas.openxmlformats.org/officeDocument/2006/relationships/slideLayout" Target="../slideLayouts/slideLayout96.xml"/><Relationship Id="rId81"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9" Type="http://schemas.openxmlformats.org/officeDocument/2006/relationships/slideLayout" Target="../slideLayouts/slideLayout57.xml"/><Relationship Id="rId34" Type="http://schemas.openxmlformats.org/officeDocument/2006/relationships/slideLayout" Target="../slideLayouts/slideLayout52.xml"/><Relationship Id="rId50" Type="http://schemas.openxmlformats.org/officeDocument/2006/relationships/slideLayout" Target="../slideLayouts/slideLayout68.xml"/><Relationship Id="rId55" Type="http://schemas.openxmlformats.org/officeDocument/2006/relationships/slideLayout" Target="../slideLayouts/slideLayout73.xml"/><Relationship Id="rId76" Type="http://schemas.openxmlformats.org/officeDocument/2006/relationships/slideLayout" Target="../slideLayouts/slideLayout94.xml"/><Relationship Id="rId7" Type="http://schemas.openxmlformats.org/officeDocument/2006/relationships/slideLayout" Target="../slideLayouts/slideLayout25.xml"/><Relationship Id="rId71" Type="http://schemas.openxmlformats.org/officeDocument/2006/relationships/slideLayout" Target="../slideLayouts/slideLayout89.xml"/><Relationship Id="rId2" Type="http://schemas.openxmlformats.org/officeDocument/2006/relationships/slideLayout" Target="../slideLayouts/slideLayout20.xml"/><Relationship Id="rId29" Type="http://schemas.openxmlformats.org/officeDocument/2006/relationships/slideLayout" Target="../slideLayouts/slideLayout47.xml"/><Relationship Id="rId24" Type="http://schemas.openxmlformats.org/officeDocument/2006/relationships/slideLayout" Target="../slideLayouts/slideLayout42.xml"/><Relationship Id="rId40" Type="http://schemas.openxmlformats.org/officeDocument/2006/relationships/slideLayout" Target="../slideLayouts/slideLayout58.xml"/><Relationship Id="rId45" Type="http://schemas.openxmlformats.org/officeDocument/2006/relationships/slideLayout" Target="../slideLayouts/slideLayout63.xml"/><Relationship Id="rId66"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79380-DB64-E27C-EF2B-4D639D0DD6E5}"/>
              </a:ext>
            </a:extLst>
          </p:cNvPr>
          <p:cNvSpPr/>
          <p:nvPr userDrawn="1"/>
        </p:nvSpPr>
        <p:spPr>
          <a:xfrm>
            <a:off x="0" y="0"/>
            <a:ext cx="12253119"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1502A43-35BF-C9C6-7D79-A62726DAF0E1}"/>
              </a:ext>
            </a:extLst>
          </p:cNvPr>
          <p:cNvSpPr>
            <a:spLocks noGrp="1"/>
          </p:cNvSpPr>
          <p:nvPr>
            <p:ph type="title"/>
          </p:nvPr>
        </p:nvSpPr>
        <p:spPr>
          <a:xfrm>
            <a:off x="659219" y="365126"/>
            <a:ext cx="11025680" cy="10720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491B4E4-1133-B3EF-552E-8A42ED9C69D6}"/>
              </a:ext>
            </a:extLst>
          </p:cNvPr>
          <p:cNvSpPr>
            <a:spLocks noGrp="1"/>
          </p:cNvSpPr>
          <p:nvPr>
            <p:ph type="body" idx="1"/>
          </p:nvPr>
        </p:nvSpPr>
        <p:spPr>
          <a:xfrm>
            <a:off x="659217" y="1519296"/>
            <a:ext cx="11025681" cy="46576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Graphic 7">
            <a:extLst>
              <a:ext uri="{FF2B5EF4-FFF2-40B4-BE49-F238E27FC236}">
                <a16:creationId xmlns:a16="http://schemas.microsoft.com/office/drawing/2014/main" id="{81362433-F7BA-721F-BF73-B10705AF3615}"/>
              </a:ext>
            </a:extLst>
          </p:cNvPr>
          <p:cNvPicPr>
            <a:picLocks noChangeAspect="1"/>
          </p:cNvPicPr>
          <p:nvPr userDrawn="1"/>
        </p:nvPicPr>
        <p:blipFill>
          <a:blip r:embed="rId20">
            <a:extLst>
              <a:ext uri="{96DAC541-7B7A-43D3-8B79-37D633B846F1}">
                <asvg:svgBlip xmlns:asvg="http://schemas.microsoft.com/office/drawing/2016/SVG/main" r:embed="rId2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74843748"/>
      </p:ext>
    </p:extLst>
  </p:cSld>
  <p:clrMap bg1="lt1" tx1="dk1" bg2="lt2" tx2="dk2" accent1="accent1" accent2="accent2" accent3="accent3" accent4="accent4" accent5="accent5" accent6="accent6" hlink="hlink" folHlink="folHlink"/>
  <p:sldLayoutIdLst>
    <p:sldLayoutId id="2147483757" r:id="rId1"/>
    <p:sldLayoutId id="2147483665" r:id="rId2"/>
    <p:sldLayoutId id="2147483661" r:id="rId3"/>
    <p:sldLayoutId id="2147483650" r:id="rId4"/>
    <p:sldLayoutId id="2147483671" r:id="rId5"/>
    <p:sldLayoutId id="2147483652" r:id="rId6"/>
    <p:sldLayoutId id="2147483653" r:id="rId7"/>
    <p:sldLayoutId id="2147483654" r:id="rId8"/>
    <p:sldLayoutId id="2147483656" r:id="rId9"/>
    <p:sldLayoutId id="2147483657" r:id="rId10"/>
    <p:sldLayoutId id="2147483670" r:id="rId11"/>
    <p:sldLayoutId id="2147483655" r:id="rId12"/>
    <p:sldLayoutId id="2147483668" r:id="rId13"/>
    <p:sldLayoutId id="2147483666" r:id="rId14"/>
    <p:sldLayoutId id="2147483667" r:id="rId15"/>
    <p:sldLayoutId id="2147483673" r:id="rId16"/>
    <p:sldLayoutId id="2147483674" r:id="rId17"/>
    <p:sldLayoutId id="2147483675" r:id="rId18"/>
  </p:sldLayoutIdLst>
  <p:txStyles>
    <p:title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EAE5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82">
            <a:extLst>
              <a:ext uri="{96DAC541-7B7A-43D3-8B79-37D633B846F1}">
                <asvg:svgBlip xmlns:asvg="http://schemas.microsoft.com/office/drawing/2016/SVG/main" r:embed="rId8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95986224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 id="2147483711" r:id="rId35"/>
    <p:sldLayoutId id="2147483712" r:id="rId36"/>
    <p:sldLayoutId id="2147483713" r:id="rId37"/>
    <p:sldLayoutId id="2147483714" r:id="rId38"/>
    <p:sldLayoutId id="2147483715" r:id="rId39"/>
    <p:sldLayoutId id="2147483716" r:id="rId40"/>
    <p:sldLayoutId id="2147483717" r:id="rId41"/>
    <p:sldLayoutId id="2147483718" r:id="rId42"/>
    <p:sldLayoutId id="2147483719" r:id="rId43"/>
    <p:sldLayoutId id="2147483720" r:id="rId44"/>
    <p:sldLayoutId id="2147483721" r:id="rId45"/>
    <p:sldLayoutId id="2147483722" r:id="rId46"/>
    <p:sldLayoutId id="2147483723" r:id="rId47"/>
    <p:sldLayoutId id="2147483724" r:id="rId48"/>
    <p:sldLayoutId id="2147483725" r:id="rId49"/>
    <p:sldLayoutId id="2147483726" r:id="rId50"/>
    <p:sldLayoutId id="2147483727" r:id="rId51"/>
    <p:sldLayoutId id="2147483728" r:id="rId52"/>
    <p:sldLayoutId id="2147483729" r:id="rId53"/>
    <p:sldLayoutId id="2147483730" r:id="rId54"/>
    <p:sldLayoutId id="2147483731" r:id="rId55"/>
    <p:sldLayoutId id="2147483732" r:id="rId56"/>
    <p:sldLayoutId id="2147483733" r:id="rId57"/>
    <p:sldLayoutId id="2147483734" r:id="rId58"/>
    <p:sldLayoutId id="2147483735" r:id="rId59"/>
    <p:sldLayoutId id="2147483736" r:id="rId60"/>
    <p:sldLayoutId id="2147483737" r:id="rId61"/>
    <p:sldLayoutId id="2147483738" r:id="rId62"/>
    <p:sldLayoutId id="2147483739" r:id="rId63"/>
    <p:sldLayoutId id="2147483740" r:id="rId64"/>
    <p:sldLayoutId id="2147483741" r:id="rId65"/>
    <p:sldLayoutId id="2147483742" r:id="rId66"/>
    <p:sldLayoutId id="2147483743" r:id="rId67"/>
    <p:sldLayoutId id="2147483744" r:id="rId68"/>
    <p:sldLayoutId id="2147483745" r:id="rId69"/>
    <p:sldLayoutId id="2147483746" r:id="rId70"/>
    <p:sldLayoutId id="2147483747" r:id="rId71"/>
    <p:sldLayoutId id="2147483748" r:id="rId72"/>
    <p:sldLayoutId id="2147483749" r:id="rId73"/>
    <p:sldLayoutId id="2147483750" r:id="rId74"/>
    <p:sldLayoutId id="2147483751" r:id="rId75"/>
    <p:sldLayoutId id="2147483752" r:id="rId76"/>
    <p:sldLayoutId id="2147483753" r:id="rId77"/>
    <p:sldLayoutId id="2147483754" r:id="rId78"/>
    <p:sldLayoutId id="2147483755" r:id="rId79"/>
    <p:sldLayoutId id="2147483756" r:id="rId8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aka.ms/Copilot/SuccessKit" TargetMode="External"/><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77.png"/></Relationships>
</file>

<file path=ppt/slides/_rels/slide1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aka.ms/Copilot/UserEngagementTools"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hyperlink" Target="https://aka.ms/Copilot/DeliveringBusinessResults" TargetMode="External"/><Relationship Id="rId13" Type="http://schemas.openxmlformats.org/officeDocument/2006/relationships/hyperlink" Target="https://aka.ms/Copilot/DigitalSwag" TargetMode="External"/><Relationship Id="rId3" Type="http://schemas.openxmlformats.org/officeDocument/2006/relationships/hyperlink" Target="https://aka.ms/Copilot/UserEnablementGuide" TargetMode="External"/><Relationship Id="rId7" Type="http://schemas.openxmlformats.org/officeDocument/2006/relationships/hyperlink" Target="https://aka.ms/Copilot/AdoptionPlanningChecklist" TargetMode="External"/><Relationship Id="rId12" Type="http://schemas.openxmlformats.org/officeDocument/2006/relationships/hyperlink" Target="https://aka.ms/Copilot/LicenseAllocationGuide" TargetMode="External"/><Relationship Id="rId2" Type="http://schemas.openxmlformats.org/officeDocument/2006/relationships/hyperlink" Target="https://aka.ms/Copilot/ImplementationSummaryGuide" TargetMode="External"/><Relationship Id="rId1" Type="http://schemas.openxmlformats.org/officeDocument/2006/relationships/slideLayout" Target="../slideLayouts/slideLayout4.xml"/><Relationship Id="rId6" Type="http://schemas.openxmlformats.org/officeDocument/2006/relationships/hyperlink" Target="https://aka.ms/Copilot/VivaforCopilot" TargetMode="External"/><Relationship Id="rId11" Type="http://schemas.openxmlformats.org/officeDocument/2006/relationships/hyperlink" Target="https://aka.ms/Copilot/UserEngagementTools" TargetMode="External"/><Relationship Id="rId5" Type="http://schemas.openxmlformats.org/officeDocument/2006/relationships/hyperlink" Target="https://aka.ms/Copilot/ScenarioLibrary" TargetMode="External"/><Relationship Id="rId10" Type="http://schemas.openxmlformats.org/officeDocument/2006/relationships/hyperlink" Target="https://aka.ms/Copilot/StakeholderManagementWorksheet" TargetMode="External"/><Relationship Id="rId4" Type="http://schemas.openxmlformats.org/officeDocument/2006/relationships/hyperlink" Target="https://aka.ms/Copilot/TechnicalReadinessGuide" TargetMode="External"/><Relationship Id="rId9" Type="http://schemas.openxmlformats.org/officeDocument/2006/relationships/hyperlink" Target="https://aka.ms/ModernManagementofM365App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adoption.microsoft.com/" TargetMode="External"/><Relationship Id="rId1" Type="http://schemas.openxmlformats.org/officeDocument/2006/relationships/slideLayout" Target="../slideLayouts/slideLayout10.xml"/><Relationship Id="rId5" Type="http://schemas.openxmlformats.org/officeDocument/2006/relationships/image" Target="../media/image81.png"/><Relationship Id="rId4" Type="http://schemas.openxmlformats.org/officeDocument/2006/relationships/image" Target="../media/image8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hyperlink" Target="https://adoption.microsoft.com/copilot"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83.png"/><Relationship Id="rId5" Type="http://schemas.openxmlformats.org/officeDocument/2006/relationships/hyperlink" Target="https://aka.ms/M365CopilotCommunity" TargetMode="External"/><Relationship Id="rId4" Type="http://schemas.openxmlformats.org/officeDocument/2006/relationships/image" Target="../media/image82.png"/></Relationships>
</file>

<file path=ppt/slides/_rels/slide17.xml.rels><?xml version="1.0" encoding="UTF-8" standalone="yes"?>
<Relationships xmlns="http://schemas.openxmlformats.org/package/2006/relationships"><Relationship Id="rId3" Type="http://schemas.openxmlformats.org/officeDocument/2006/relationships/hyperlink" Target="aka.ms/Community/LearningChannel"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85.png"/><Relationship Id="rId5" Type="http://schemas.openxmlformats.org/officeDocument/2006/relationships/hyperlink" Target="https://aka.ms/M365CopilotCommunity" TargetMode="External"/><Relationship Id="rId4" Type="http://schemas.openxmlformats.org/officeDocument/2006/relationships/image" Target="../media/image84.png"/></Relationships>
</file>

<file path=ppt/slides/_rels/slide1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6.xml"/></Relationships>
</file>

<file path=ppt/slides/_rels/slide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74.png"/><Relationship Id="rId4" Type="http://schemas.openxmlformats.org/officeDocument/2006/relationships/image" Target="../media/image73.png"/></Relationships>
</file>

<file path=ppt/slides/_rels/slide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hyperlink" Target="https://adoption.microsoft.com/copilot" TargetMode="External"/><Relationship Id="rId4"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029D6A-C075-7EF0-C6A2-07BC853E1898}"/>
              </a:ext>
            </a:extLst>
          </p:cNvPr>
          <p:cNvSpPr>
            <a:spLocks noGrp="1"/>
          </p:cNvSpPr>
          <p:nvPr>
            <p:ph type="title"/>
          </p:nvPr>
        </p:nvSpPr>
        <p:spPr>
          <a:xfrm>
            <a:off x="758596" y="2922191"/>
            <a:ext cx="9487763" cy="921302"/>
          </a:xfrm>
        </p:spPr>
        <p:txBody>
          <a:bodyPr/>
          <a:lstStyle/>
          <a:p>
            <a:r>
              <a:rPr lang="en-US" dirty="0"/>
              <a:t>Copilot Success Kit deep dive</a:t>
            </a:r>
          </a:p>
        </p:txBody>
      </p:sp>
      <p:sp>
        <p:nvSpPr>
          <p:cNvPr id="5" name="Text Placeholder 4">
            <a:extLst>
              <a:ext uri="{FF2B5EF4-FFF2-40B4-BE49-F238E27FC236}">
                <a16:creationId xmlns:a16="http://schemas.microsoft.com/office/drawing/2014/main" id="{E81FB83F-23AF-E3BF-5547-9AFA8D46EA53}"/>
              </a:ext>
            </a:extLst>
          </p:cNvPr>
          <p:cNvSpPr>
            <a:spLocks noGrp="1"/>
          </p:cNvSpPr>
          <p:nvPr>
            <p:ph type="body" sz="quarter" idx="12"/>
          </p:nvPr>
        </p:nvSpPr>
        <p:spPr>
          <a:xfrm>
            <a:off x="758596" y="4158284"/>
            <a:ext cx="10386923" cy="830997"/>
          </a:xfrm>
        </p:spPr>
        <p:txBody>
          <a:bodyPr/>
          <a:lstStyle/>
          <a:p>
            <a:r>
              <a:rPr lang="en-US" dirty="0"/>
              <a:t>Jessie Hwang, Customer Experience PM</a:t>
            </a:r>
          </a:p>
          <a:p>
            <a:r>
              <a:rPr lang="en-US" dirty="0"/>
              <a:t>Microsoft 365 Customer Advocacy Group</a:t>
            </a:r>
          </a:p>
          <a:p>
            <a:r>
              <a:rPr lang="en-US" dirty="0"/>
              <a:t>Content manager for adoption.microsoft.com</a:t>
            </a:r>
          </a:p>
        </p:txBody>
      </p:sp>
      <p:sp>
        <p:nvSpPr>
          <p:cNvPr id="6" name="Text Placeholder 5">
            <a:extLst>
              <a:ext uri="{FF2B5EF4-FFF2-40B4-BE49-F238E27FC236}">
                <a16:creationId xmlns:a16="http://schemas.microsoft.com/office/drawing/2014/main" id="{B8D03424-982A-49AB-59D0-BF6E84BFE0D5}"/>
              </a:ext>
            </a:extLst>
          </p:cNvPr>
          <p:cNvSpPr>
            <a:spLocks noGrp="1"/>
          </p:cNvSpPr>
          <p:nvPr>
            <p:ph type="body" sz="quarter" idx="13"/>
          </p:nvPr>
        </p:nvSpPr>
        <p:spPr/>
        <p:txBody>
          <a:bodyPr/>
          <a:lstStyle/>
          <a:p>
            <a:r>
              <a:rPr lang="en-US" dirty="0"/>
              <a:t>May 2025</a:t>
            </a:r>
          </a:p>
        </p:txBody>
      </p:sp>
    </p:spTree>
    <p:extLst>
      <p:ext uri="{BB962C8B-B14F-4D97-AF65-F5344CB8AC3E}">
        <p14:creationId xmlns:p14="http://schemas.microsoft.com/office/powerpoint/2010/main" val="66202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590A53-A38A-E8CE-DFA7-2022EB17BEBD}"/>
              </a:ext>
            </a:extLst>
          </p:cNvPr>
          <p:cNvSpPr>
            <a:spLocks noGrp="1"/>
          </p:cNvSpPr>
          <p:nvPr>
            <p:ph type="title"/>
          </p:nvPr>
        </p:nvSpPr>
        <p:spPr>
          <a:xfrm>
            <a:off x="644893" y="529389"/>
            <a:ext cx="5451107" cy="722290"/>
          </a:xfrm>
        </p:spPr>
        <p:txBody>
          <a:bodyPr>
            <a:normAutofit/>
          </a:bodyPr>
          <a:lstStyle/>
          <a:p>
            <a:r>
              <a:rPr lang="en-US" sz="3600" dirty="0"/>
              <a:t>Copilot Success Kit</a:t>
            </a:r>
          </a:p>
        </p:txBody>
      </p:sp>
      <p:sp>
        <p:nvSpPr>
          <p:cNvPr id="3" name="Text Placeholder 2">
            <a:extLst>
              <a:ext uri="{FF2B5EF4-FFF2-40B4-BE49-F238E27FC236}">
                <a16:creationId xmlns:a16="http://schemas.microsoft.com/office/drawing/2014/main" id="{FFC45F46-2248-CAD9-A7B8-AC8041C9B7DE}"/>
              </a:ext>
            </a:extLst>
          </p:cNvPr>
          <p:cNvSpPr>
            <a:spLocks noGrp="1"/>
          </p:cNvSpPr>
          <p:nvPr>
            <p:ph type="body" sz="half" idx="2"/>
          </p:nvPr>
        </p:nvSpPr>
        <p:spPr>
          <a:xfrm>
            <a:off x="644893" y="1491521"/>
            <a:ext cx="5451107" cy="4837089"/>
          </a:xfrm>
        </p:spPr>
        <p:txBody>
          <a:bodyPr>
            <a:normAutofit fontScale="92500" lnSpcReduction="10000"/>
          </a:bodyPr>
          <a:lstStyle/>
          <a:p>
            <a:pPr>
              <a:lnSpc>
                <a:spcPct val="100000"/>
              </a:lnSpc>
            </a:pPr>
            <a:r>
              <a:rPr lang="en-US" dirty="0"/>
              <a:t>Download what you need at </a:t>
            </a:r>
            <a:r>
              <a:rPr lang="en-US" dirty="0">
                <a:hlinkClick r:id="rId3"/>
              </a:rPr>
              <a:t>aka.ms/Copilot/</a:t>
            </a:r>
            <a:r>
              <a:rPr lang="en-US" dirty="0" err="1">
                <a:hlinkClick r:id="rId3"/>
              </a:rPr>
              <a:t>SuccessKit</a:t>
            </a:r>
            <a:r>
              <a:rPr lang="en-US" dirty="0"/>
              <a:t>.</a:t>
            </a:r>
          </a:p>
          <a:p>
            <a:pPr>
              <a:lnSpc>
                <a:spcPct val="100000"/>
              </a:lnSpc>
            </a:pPr>
            <a:r>
              <a:rPr lang="en-US" dirty="0"/>
              <a:t>Primary assets:</a:t>
            </a:r>
          </a:p>
          <a:p>
            <a:pPr marL="285750" indent="-285750">
              <a:lnSpc>
                <a:spcPct val="100000"/>
              </a:lnSpc>
              <a:buFont typeface="Arial" panose="020B0604020202020204" pitchFamily="34" charset="0"/>
              <a:buChar char="•"/>
            </a:pPr>
            <a:r>
              <a:rPr lang="en-US" dirty="0">
                <a:latin typeface="Segoe UI Semibold" panose="020B0702040204020203" pitchFamily="34" charset="0"/>
                <a:cs typeface="Segoe UI Semibold" panose="020B0702040204020203" pitchFamily="34" charset="0"/>
              </a:rPr>
              <a:t>Implementation overview </a:t>
            </a:r>
            <a:r>
              <a:rPr lang="en-US" dirty="0"/>
              <a:t>– a summary guide for leaders to get up to speed fast</a:t>
            </a:r>
          </a:p>
          <a:p>
            <a:pPr marL="285750" indent="-285750">
              <a:lnSpc>
                <a:spcPct val="100000"/>
              </a:lnSpc>
              <a:buFont typeface="Arial" panose="020B0604020202020204" pitchFamily="34" charset="0"/>
              <a:buChar char="•"/>
            </a:pPr>
            <a:r>
              <a:rPr lang="en-US" dirty="0">
                <a:latin typeface="Segoe UI Semibold" panose="020B0702040204020203" pitchFamily="34" charset="0"/>
                <a:cs typeface="Segoe UI Semibold" panose="020B0702040204020203" pitchFamily="34" charset="0"/>
              </a:rPr>
              <a:t>User Enablement Guide </a:t>
            </a:r>
            <a:r>
              <a:rPr lang="en-US" dirty="0"/>
              <a:t>– use to drive human change in your organization and includes shared activities with the Technical Readiness team</a:t>
            </a:r>
          </a:p>
          <a:p>
            <a:pPr marL="285750" indent="-285750">
              <a:lnSpc>
                <a:spcPct val="100000"/>
              </a:lnSpc>
              <a:buFont typeface="Arial" panose="020B0604020202020204" pitchFamily="34" charset="0"/>
              <a:buChar char="•"/>
            </a:pPr>
            <a:r>
              <a:rPr lang="en-US" dirty="0">
                <a:latin typeface="Segoe UI Semibold" panose="020B0702040204020203" pitchFamily="34" charset="0"/>
                <a:cs typeface="Segoe UI Semibold" panose="020B0702040204020203" pitchFamily="34" charset="0"/>
              </a:rPr>
              <a:t>Technical Readiness Guide </a:t>
            </a:r>
            <a:r>
              <a:rPr lang="en-US" dirty="0"/>
              <a:t>– use to ensure your organization is ready for AI and Copilot and includes shared activities with the User Enablement team </a:t>
            </a:r>
          </a:p>
          <a:p>
            <a:pPr marL="285750" indent="-285750">
              <a:lnSpc>
                <a:spcPct val="100000"/>
              </a:lnSpc>
              <a:buFont typeface="Arial" panose="020B0604020202020204" pitchFamily="34" charset="0"/>
              <a:buChar char="•"/>
            </a:pPr>
            <a:r>
              <a:rPr lang="en-US" dirty="0">
                <a:latin typeface="Segoe UI Semibold" panose="020B0702040204020203" pitchFamily="34" charset="0"/>
                <a:cs typeface="Segoe UI Semibold" panose="020B0702040204020203" pitchFamily="34" charset="0"/>
              </a:rPr>
              <a:t>Scenario Library </a:t>
            </a:r>
            <a:r>
              <a:rPr lang="en-US" dirty="0"/>
              <a:t>– interactive library to understand more use cases and share with users to help them find their own “ah ha” moments</a:t>
            </a:r>
          </a:p>
          <a:p>
            <a:pPr marL="285750" indent="-285750">
              <a:lnSpc>
                <a:spcPct val="100000"/>
              </a:lnSpc>
              <a:buFont typeface="Arial" panose="020B0604020202020204" pitchFamily="34" charset="0"/>
              <a:buChar char="•"/>
            </a:pPr>
            <a:r>
              <a:rPr lang="en-US" dirty="0">
                <a:latin typeface="Segoe UI Semibold" panose="020B0702040204020203" pitchFamily="34" charset="0"/>
                <a:cs typeface="Segoe UI Semibold" panose="020B0702040204020203" pitchFamily="34" charset="0"/>
              </a:rPr>
              <a:t>Viva for Copilot </a:t>
            </a:r>
            <a:r>
              <a:rPr lang="en-US" dirty="0"/>
              <a:t>– if you have Viva, use this to help accelerate your deployment and adoption</a:t>
            </a:r>
          </a:p>
          <a:p>
            <a:pPr marL="285750" indent="-285750">
              <a:lnSpc>
                <a:spcPct val="100000"/>
              </a:lnSpc>
              <a:buFont typeface="Arial" panose="020B0604020202020204" pitchFamily="34" charset="0"/>
              <a:buChar char="•"/>
            </a:pPr>
            <a:r>
              <a:rPr lang="en-US" dirty="0">
                <a:latin typeface="Segoe UI Semibold" panose="020B0702040204020203" pitchFamily="34" charset="0"/>
                <a:cs typeface="Segoe UI Semibold" panose="020B0702040204020203" pitchFamily="34" charset="0"/>
              </a:rPr>
              <a:t>User engagement tools and templates </a:t>
            </a:r>
            <a:r>
              <a:rPr lang="en-US" dirty="0"/>
              <a:t>– email templates, flyers, training event-in-a-box, and more</a:t>
            </a:r>
          </a:p>
          <a:p>
            <a:pPr marL="285750" indent="-285750">
              <a:lnSpc>
                <a:spcPct val="100000"/>
              </a:lnSpc>
              <a:buFont typeface="Arial" panose="020B0604020202020204" pitchFamily="34" charset="0"/>
              <a:buChar char="•"/>
            </a:pPr>
            <a:r>
              <a:rPr lang="en-US" dirty="0"/>
              <a:t>Separate Copilot Chat and agent success kits</a:t>
            </a:r>
          </a:p>
          <a:p>
            <a:pPr marL="285750" indent="-285750">
              <a:lnSpc>
                <a:spcPct val="100000"/>
              </a:lnSpc>
              <a:buFont typeface="Arial" panose="020B0604020202020204" pitchFamily="34" charset="0"/>
              <a:buChar char="•"/>
            </a:pPr>
            <a:endParaRPr lang="en-US" dirty="0"/>
          </a:p>
        </p:txBody>
      </p:sp>
      <p:pic>
        <p:nvPicPr>
          <p:cNvPr id="9" name="Picture 8" descr="Screenshot of the Microsoft 365 Copilot Success Kit page.">
            <a:extLst>
              <a:ext uri="{FF2B5EF4-FFF2-40B4-BE49-F238E27FC236}">
                <a16:creationId xmlns:a16="http://schemas.microsoft.com/office/drawing/2014/main" id="{E7565D3F-905F-3772-1E0B-2FF482CD9C13}"/>
              </a:ext>
            </a:extLst>
          </p:cNvPr>
          <p:cNvPicPr>
            <a:picLocks noChangeAspect="1"/>
          </p:cNvPicPr>
          <p:nvPr/>
        </p:nvPicPr>
        <p:blipFill>
          <a:blip r:embed="rId4"/>
          <a:srcRect b="18403"/>
          <a:stretch>
            <a:fillRect/>
          </a:stretch>
        </p:blipFill>
        <p:spPr>
          <a:xfrm>
            <a:off x="6303687" y="715747"/>
            <a:ext cx="5451107" cy="5679369"/>
          </a:xfrm>
          <a:prstGeom prst="roundRect">
            <a:avLst>
              <a:gd name="adj" fmla="val 4041"/>
            </a:avLst>
          </a:prstGeom>
          <a:ln>
            <a:solidFill>
              <a:schemeClr val="bg1">
                <a:lumMod val="85000"/>
              </a:schemeClr>
            </a:solidFill>
          </a:ln>
          <a:effectLst/>
        </p:spPr>
      </p:pic>
    </p:spTree>
    <p:extLst>
      <p:ext uri="{BB962C8B-B14F-4D97-AF65-F5344CB8AC3E}">
        <p14:creationId xmlns:p14="http://schemas.microsoft.com/office/powerpoint/2010/main" val="2569562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73CBC8-68FB-9290-03ED-7FA609D18473}"/>
              </a:ext>
            </a:extLst>
          </p:cNvPr>
          <p:cNvSpPr>
            <a:spLocks noGrp="1"/>
          </p:cNvSpPr>
          <p:nvPr>
            <p:ph type="title"/>
          </p:nvPr>
        </p:nvSpPr>
        <p:spPr/>
        <p:txBody>
          <a:bodyPr>
            <a:normAutofit/>
          </a:bodyPr>
          <a:lstStyle/>
          <a:p>
            <a:r>
              <a:rPr lang="en-US" dirty="0"/>
              <a:t>User engagement tools and templates</a:t>
            </a:r>
          </a:p>
        </p:txBody>
      </p:sp>
      <p:sp>
        <p:nvSpPr>
          <p:cNvPr id="6" name="Content Placeholder 5">
            <a:extLst>
              <a:ext uri="{FF2B5EF4-FFF2-40B4-BE49-F238E27FC236}">
                <a16:creationId xmlns:a16="http://schemas.microsoft.com/office/drawing/2014/main" id="{8011287A-B5DF-62BA-75D5-C5A991663B0E}"/>
              </a:ext>
            </a:extLst>
          </p:cNvPr>
          <p:cNvSpPr>
            <a:spLocks noGrp="1"/>
          </p:cNvSpPr>
          <p:nvPr>
            <p:ph idx="1"/>
          </p:nvPr>
        </p:nvSpPr>
        <p:spPr/>
        <p:txBody>
          <a:bodyPr/>
          <a:lstStyle/>
          <a:p>
            <a:pPr marL="0" indent="0">
              <a:buNone/>
            </a:pPr>
            <a:r>
              <a:rPr lang="en-US" dirty="0"/>
              <a:t>User-facing tools, templates, training handouts, and kits to quickly onboard your organization to Copilot and Copilot Chat, and to drive healthy usage and user satisfaction. Click </a:t>
            </a:r>
            <a:r>
              <a:rPr lang="en-US" dirty="0">
                <a:hlinkClick r:id="rId2"/>
              </a:rPr>
              <a:t>aka.ms/Copilot/UserEngagementTools</a:t>
            </a:r>
            <a:r>
              <a:rPr lang="en-US" dirty="0"/>
              <a:t> to learn more.</a:t>
            </a:r>
          </a:p>
        </p:txBody>
      </p:sp>
      <p:pic>
        <p:nvPicPr>
          <p:cNvPr id="8" name="Picture 7">
            <a:extLst>
              <a:ext uri="{FF2B5EF4-FFF2-40B4-BE49-F238E27FC236}">
                <a16:creationId xmlns:a16="http://schemas.microsoft.com/office/drawing/2014/main" id="{A23FD02C-3CA4-4D9B-E9A9-3FB4877D157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9216" y="3331556"/>
            <a:ext cx="10770783" cy="2933629"/>
          </a:xfrm>
          <a:prstGeom prst="roundRect">
            <a:avLst>
              <a:gd name="adj" fmla="val 4041"/>
            </a:avLst>
          </a:prstGeom>
          <a:ln>
            <a:solidFill>
              <a:schemeClr val="bg1">
                <a:lumMod val="85000"/>
              </a:schemeClr>
            </a:solidFill>
          </a:ln>
          <a:effectLst/>
        </p:spPr>
      </p:pic>
    </p:spTree>
    <p:extLst>
      <p:ext uri="{BB962C8B-B14F-4D97-AF65-F5344CB8AC3E}">
        <p14:creationId xmlns:p14="http://schemas.microsoft.com/office/powerpoint/2010/main" val="411882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29D87-FD10-D0C9-36E2-D1F644BA5BFE}"/>
              </a:ext>
            </a:extLst>
          </p:cNvPr>
          <p:cNvSpPr>
            <a:spLocks noGrp="1"/>
          </p:cNvSpPr>
          <p:nvPr>
            <p:ph type="title"/>
          </p:nvPr>
        </p:nvSpPr>
        <p:spPr/>
        <p:txBody>
          <a:bodyPr/>
          <a:lstStyle/>
          <a:p>
            <a:r>
              <a:rPr lang="en-US" dirty="0"/>
              <a:t>What’s in the full kit?</a:t>
            </a:r>
          </a:p>
        </p:txBody>
      </p:sp>
      <p:sp>
        <p:nvSpPr>
          <p:cNvPr id="3" name="Content Placeholder 2">
            <a:extLst>
              <a:ext uri="{FF2B5EF4-FFF2-40B4-BE49-F238E27FC236}">
                <a16:creationId xmlns:a16="http://schemas.microsoft.com/office/drawing/2014/main" id="{97272B00-CEB0-3190-A16B-367B279BAB7F}"/>
              </a:ext>
            </a:extLst>
          </p:cNvPr>
          <p:cNvSpPr>
            <a:spLocks noGrp="1"/>
          </p:cNvSpPr>
          <p:nvPr>
            <p:ph idx="1"/>
          </p:nvPr>
        </p:nvSpPr>
        <p:spPr>
          <a:xfrm>
            <a:off x="659217" y="1519297"/>
            <a:ext cx="5436783" cy="1818263"/>
          </a:xfrm>
        </p:spPr>
        <p:txBody>
          <a:bodyPr>
            <a:noAutofit/>
          </a:bodyPr>
          <a:lstStyle/>
          <a:p>
            <a:pPr marL="0" indent="0">
              <a:lnSpc>
                <a:spcPct val="110000"/>
              </a:lnSpc>
              <a:buNone/>
            </a:pPr>
            <a:r>
              <a:rPr lang="en-US" sz="2400" dirty="0"/>
              <a:t>Primary resources</a:t>
            </a:r>
          </a:p>
          <a:p>
            <a:pPr>
              <a:lnSpc>
                <a:spcPct val="110000"/>
              </a:lnSpc>
            </a:pPr>
            <a:r>
              <a:rPr lang="en-US" sz="1600" u="sng" dirty="0">
                <a:hlinkClick r:id="rId2"/>
              </a:rPr>
              <a:t>Implementation Summary Guide for Leaders</a:t>
            </a:r>
            <a:endParaRPr lang="en-US" sz="1600" dirty="0"/>
          </a:p>
          <a:p>
            <a:pPr>
              <a:lnSpc>
                <a:spcPct val="110000"/>
              </a:lnSpc>
            </a:pPr>
            <a:r>
              <a:rPr lang="en-US" sz="1600" u="sng" dirty="0">
                <a:hlinkClick r:id="rId3"/>
              </a:rPr>
              <a:t>User Enablement Guide</a:t>
            </a:r>
            <a:endParaRPr lang="en-US" sz="1600" dirty="0"/>
          </a:p>
          <a:p>
            <a:pPr>
              <a:lnSpc>
                <a:spcPct val="110000"/>
              </a:lnSpc>
            </a:pPr>
            <a:r>
              <a:rPr lang="en-US" sz="1600" u="sng" dirty="0">
                <a:hlinkClick r:id="rId4"/>
              </a:rPr>
              <a:t>Technical Readiness Guide</a:t>
            </a:r>
            <a:endParaRPr lang="en-US" sz="1600" u="sng" dirty="0"/>
          </a:p>
        </p:txBody>
      </p:sp>
      <p:sp>
        <p:nvSpPr>
          <p:cNvPr id="12" name="TextBox 11">
            <a:extLst>
              <a:ext uri="{FF2B5EF4-FFF2-40B4-BE49-F238E27FC236}">
                <a16:creationId xmlns:a16="http://schemas.microsoft.com/office/drawing/2014/main" id="{E8ADBE4B-6D0A-8D8C-2BF6-2F76CBCE0F48}"/>
              </a:ext>
            </a:extLst>
          </p:cNvPr>
          <p:cNvSpPr txBox="1"/>
          <p:nvPr/>
        </p:nvSpPr>
        <p:spPr>
          <a:xfrm>
            <a:off x="6302645" y="2023804"/>
            <a:ext cx="5842416" cy="741037"/>
          </a:xfrm>
          <a:prstGeom prst="rect">
            <a:avLst/>
          </a:prstGeom>
          <a:noFill/>
        </p:spPr>
        <p:txBody>
          <a:bodyPr wrap="square">
            <a:spAutoFit/>
          </a:bodyPr>
          <a:lstStyle/>
          <a:p>
            <a:pPr marL="285750" indent="-285750">
              <a:lnSpc>
                <a:spcPct val="110000"/>
              </a:lnSpc>
              <a:spcBef>
                <a:spcPts val="1000"/>
              </a:spcBef>
              <a:buFont typeface="Arial" panose="020B0604020202020204" pitchFamily="34" charset="0"/>
              <a:buChar char="•"/>
            </a:pPr>
            <a:r>
              <a:rPr lang="en-US" sz="1600" u="sng" dirty="0">
                <a:latin typeface="Segoe UI" panose="020B0502040204020203" pitchFamily="34" charset="0"/>
                <a:cs typeface="Segoe UI" panose="020B0502040204020203" pitchFamily="34" charset="0"/>
                <a:hlinkClick r:id="rId5"/>
              </a:rPr>
              <a:t>Scenario Library</a:t>
            </a:r>
            <a:r>
              <a:rPr lang="en-US" sz="1600" dirty="0">
                <a:latin typeface="Segoe UI" panose="020B0502040204020203" pitchFamily="34" charset="0"/>
                <a:cs typeface="Segoe UI" panose="020B0502040204020203" pitchFamily="34" charset="0"/>
              </a:rPr>
              <a:t> (interactive website)</a:t>
            </a:r>
          </a:p>
          <a:p>
            <a:pPr marL="285750" indent="-285750">
              <a:lnSpc>
                <a:spcPct val="110000"/>
              </a:lnSpc>
              <a:spcBef>
                <a:spcPts val="1000"/>
              </a:spcBef>
              <a:buFont typeface="Arial" panose="020B0604020202020204" pitchFamily="34" charset="0"/>
              <a:buChar char="•"/>
            </a:pPr>
            <a:r>
              <a:rPr lang="en-US" sz="1600" u="sng" dirty="0">
                <a:latin typeface="Segoe UI" panose="020B0502040204020203" pitchFamily="34" charset="0"/>
                <a:cs typeface="Segoe UI" panose="020B0502040204020203" pitchFamily="34" charset="0"/>
                <a:hlinkClick r:id="rId6"/>
              </a:rPr>
              <a:t>Accelerate Copilot enablement with Microsoft Viva Guide</a:t>
            </a:r>
            <a:endParaRPr lang="en-US" sz="1600" dirty="0">
              <a:latin typeface="Segoe UI" panose="020B0502040204020203" pitchFamily="34" charset="0"/>
              <a:cs typeface="Segoe UI" panose="020B0502040204020203" pitchFamily="34" charset="0"/>
            </a:endParaRPr>
          </a:p>
        </p:txBody>
      </p:sp>
      <p:sp>
        <p:nvSpPr>
          <p:cNvPr id="9" name="Content Placeholder 2">
            <a:extLst>
              <a:ext uri="{FF2B5EF4-FFF2-40B4-BE49-F238E27FC236}">
                <a16:creationId xmlns:a16="http://schemas.microsoft.com/office/drawing/2014/main" id="{7028CB01-BE43-29A3-5C49-359CB60B8835}"/>
              </a:ext>
            </a:extLst>
          </p:cNvPr>
          <p:cNvSpPr txBox="1">
            <a:spLocks/>
          </p:cNvSpPr>
          <p:nvPr/>
        </p:nvSpPr>
        <p:spPr>
          <a:xfrm>
            <a:off x="659217" y="3337561"/>
            <a:ext cx="5643428" cy="25653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sz="2400" dirty="0"/>
              <a:t>Additional resources</a:t>
            </a:r>
          </a:p>
          <a:p>
            <a:pPr>
              <a:lnSpc>
                <a:spcPct val="110000"/>
              </a:lnSpc>
            </a:pPr>
            <a:r>
              <a:rPr lang="en-US" sz="1600" dirty="0"/>
              <a:t>NEWLY UPDATED: </a:t>
            </a:r>
            <a:r>
              <a:rPr lang="en-US" sz="1600" u="sng" dirty="0">
                <a:hlinkClick r:id="rId7"/>
              </a:rPr>
              <a:t>Adoption planning checklist</a:t>
            </a:r>
            <a:endParaRPr lang="en-US" sz="1600" u="sng" dirty="0">
              <a:hlinkClick r:id="rId5"/>
            </a:endParaRPr>
          </a:p>
          <a:p>
            <a:pPr>
              <a:lnSpc>
                <a:spcPct val="110000"/>
              </a:lnSpc>
            </a:pPr>
            <a:r>
              <a:rPr lang="en-US" sz="1600" u="sng" dirty="0">
                <a:hlinkClick r:id="rId8"/>
              </a:rPr>
              <a:t>Guide to engaging functional business leaders</a:t>
            </a:r>
            <a:endParaRPr lang="en-US" sz="1600" dirty="0"/>
          </a:p>
          <a:p>
            <a:pPr>
              <a:lnSpc>
                <a:spcPct val="110000"/>
              </a:lnSpc>
            </a:pPr>
            <a:r>
              <a:rPr lang="en-US" sz="1600" u="sng" dirty="0">
                <a:hlinkClick r:id="rId9"/>
              </a:rPr>
              <a:t>Technical Readiness: Modern management of Microsoft 365 Apps</a:t>
            </a:r>
            <a:r>
              <a:rPr lang="en-US" sz="1600" dirty="0"/>
              <a:t> (also included in the Technical Readiness Guide)</a:t>
            </a:r>
          </a:p>
        </p:txBody>
      </p:sp>
      <p:sp>
        <p:nvSpPr>
          <p:cNvPr id="10" name="Content Placeholder 2">
            <a:extLst>
              <a:ext uri="{FF2B5EF4-FFF2-40B4-BE49-F238E27FC236}">
                <a16:creationId xmlns:a16="http://schemas.microsoft.com/office/drawing/2014/main" id="{59175B81-2871-D1D0-F52C-19E6863AD2DE}"/>
              </a:ext>
            </a:extLst>
          </p:cNvPr>
          <p:cNvSpPr txBox="1">
            <a:spLocks/>
          </p:cNvSpPr>
          <p:nvPr/>
        </p:nvSpPr>
        <p:spPr>
          <a:xfrm>
            <a:off x="6302646" y="3836003"/>
            <a:ext cx="5230138" cy="20669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1600" u="sng" dirty="0">
                <a:hlinkClick r:id="rId10"/>
              </a:rPr>
              <a:t>Stakeholder Management worksheet</a:t>
            </a:r>
            <a:endParaRPr lang="en-US" sz="1600" dirty="0"/>
          </a:p>
          <a:p>
            <a:pPr>
              <a:lnSpc>
                <a:spcPct val="110000"/>
              </a:lnSpc>
            </a:pPr>
            <a:r>
              <a:rPr lang="en-US" sz="1600" u="sng" dirty="0">
                <a:hlinkClick r:id="rId11"/>
              </a:rPr>
              <a:t>Engage your users – tools and templates</a:t>
            </a:r>
            <a:endParaRPr lang="en-US" sz="1600" dirty="0"/>
          </a:p>
          <a:p>
            <a:pPr>
              <a:lnSpc>
                <a:spcPct val="110000"/>
              </a:lnSpc>
            </a:pPr>
            <a:r>
              <a:rPr lang="en-US" sz="1600" dirty="0"/>
              <a:t>NEW: </a:t>
            </a:r>
            <a:r>
              <a:rPr lang="en-US" sz="1600" u="sng" dirty="0">
                <a:hlinkClick r:id="rId12"/>
              </a:rPr>
              <a:t>License allocation guide</a:t>
            </a:r>
            <a:endParaRPr lang="en-US" sz="1600" dirty="0"/>
          </a:p>
          <a:p>
            <a:pPr>
              <a:lnSpc>
                <a:spcPct val="110000"/>
              </a:lnSpc>
            </a:pPr>
            <a:r>
              <a:rPr lang="en-US" sz="1600" dirty="0"/>
              <a:t>NEW: </a:t>
            </a:r>
            <a:r>
              <a:rPr lang="en-US" sz="1600" u="sng" dirty="0">
                <a:hlinkClick r:id="rId13"/>
              </a:rPr>
              <a:t>Digital swag</a:t>
            </a:r>
            <a:endParaRPr lang="en-US" sz="2400" dirty="0"/>
          </a:p>
        </p:txBody>
      </p:sp>
    </p:spTree>
    <p:extLst>
      <p:ext uri="{BB962C8B-B14F-4D97-AF65-F5344CB8AC3E}">
        <p14:creationId xmlns:p14="http://schemas.microsoft.com/office/powerpoint/2010/main" val="596087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BB65A-6420-EC99-C112-E09DEFD814D3}"/>
              </a:ext>
            </a:extLst>
          </p:cNvPr>
          <p:cNvSpPr>
            <a:spLocks noGrp="1"/>
          </p:cNvSpPr>
          <p:nvPr>
            <p:ph type="title"/>
          </p:nvPr>
        </p:nvSpPr>
        <p:spPr>
          <a:xfrm>
            <a:off x="644893" y="729303"/>
            <a:ext cx="4408369" cy="684814"/>
          </a:xfrm>
        </p:spPr>
        <p:txBody>
          <a:bodyPr/>
          <a:lstStyle/>
          <a:p>
            <a:r>
              <a:rPr lang="en-US" dirty="0"/>
              <a:t>More success kits</a:t>
            </a:r>
          </a:p>
        </p:txBody>
      </p:sp>
      <p:sp>
        <p:nvSpPr>
          <p:cNvPr id="4" name="Text Placeholder 3">
            <a:extLst>
              <a:ext uri="{FF2B5EF4-FFF2-40B4-BE49-F238E27FC236}">
                <a16:creationId xmlns:a16="http://schemas.microsoft.com/office/drawing/2014/main" id="{24B47EEE-1E3C-147C-D014-B73B4301D83C}"/>
              </a:ext>
            </a:extLst>
          </p:cNvPr>
          <p:cNvSpPr>
            <a:spLocks noGrp="1"/>
          </p:cNvSpPr>
          <p:nvPr>
            <p:ph type="body" sz="half" idx="2"/>
          </p:nvPr>
        </p:nvSpPr>
        <p:spPr>
          <a:xfrm>
            <a:off x="644894" y="1630179"/>
            <a:ext cx="4331840" cy="4271211"/>
          </a:xfrm>
        </p:spPr>
        <p:txBody>
          <a:bodyPr>
            <a:normAutofit/>
          </a:bodyPr>
          <a:lstStyle/>
          <a:p>
            <a:r>
              <a:rPr lang="en-US" sz="2800" dirty="0"/>
              <a:t>Check out more success kits and enablement resources on </a:t>
            </a:r>
            <a:r>
              <a:rPr lang="en-US" sz="2800" dirty="0">
                <a:hlinkClick r:id="rId2"/>
              </a:rPr>
              <a:t>adoption.microsoft.com</a:t>
            </a:r>
            <a:r>
              <a:rPr lang="en-US" sz="2800" dirty="0"/>
              <a:t>.</a:t>
            </a:r>
          </a:p>
          <a:p>
            <a:pPr marL="285750" indent="-285750">
              <a:buFont typeface="Arial" panose="020B0604020202020204" pitchFamily="34" charset="0"/>
              <a:buChar char="•"/>
            </a:pPr>
            <a:r>
              <a:rPr lang="en-US" sz="2800" dirty="0"/>
              <a:t>Copilot for Sales</a:t>
            </a:r>
          </a:p>
          <a:p>
            <a:pPr marL="285750" indent="-285750">
              <a:buFont typeface="Arial" panose="020B0604020202020204" pitchFamily="34" charset="0"/>
              <a:buChar char="•"/>
            </a:pPr>
            <a:r>
              <a:rPr lang="en-US" sz="2800" dirty="0"/>
              <a:t>Copilot for small and medium business</a:t>
            </a:r>
          </a:p>
          <a:p>
            <a:pPr marL="285750" indent="-285750">
              <a:buFont typeface="Arial" panose="020B0604020202020204" pitchFamily="34" charset="0"/>
              <a:buChar char="•"/>
            </a:pPr>
            <a:r>
              <a:rPr lang="en-US" sz="2800" dirty="0"/>
              <a:t>Copilot Chat Success Kit</a:t>
            </a:r>
          </a:p>
          <a:p>
            <a:pPr marL="285750" indent="-285750">
              <a:buFont typeface="Arial" panose="020B0604020202020204" pitchFamily="34" charset="0"/>
              <a:buChar char="•"/>
            </a:pPr>
            <a:r>
              <a:rPr lang="en-US" sz="2800" dirty="0"/>
              <a:t>Agent Success Kit</a:t>
            </a:r>
          </a:p>
        </p:txBody>
      </p:sp>
      <p:pic>
        <p:nvPicPr>
          <p:cNvPr id="8" name="Picture 7">
            <a:extLst>
              <a:ext uri="{FF2B5EF4-FFF2-40B4-BE49-F238E27FC236}">
                <a16:creationId xmlns:a16="http://schemas.microsoft.com/office/drawing/2014/main" id="{8D899420-1B44-4A27-6855-CDCE427D7AC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48144" y="864214"/>
            <a:ext cx="5046112" cy="3175636"/>
          </a:xfrm>
          <a:prstGeom prst="roundRect">
            <a:avLst>
              <a:gd name="adj" fmla="val 4041"/>
            </a:avLst>
          </a:prstGeom>
          <a:ln>
            <a:solidFill>
              <a:schemeClr val="bg1">
                <a:lumMod val="85000"/>
              </a:schemeClr>
            </a:solidFill>
          </a:ln>
          <a:effectLst/>
        </p:spPr>
      </p:pic>
      <p:pic>
        <p:nvPicPr>
          <p:cNvPr id="10" name="Picture 9">
            <a:extLst>
              <a:ext uri="{FF2B5EF4-FFF2-40B4-BE49-F238E27FC236}">
                <a16:creationId xmlns:a16="http://schemas.microsoft.com/office/drawing/2014/main" id="{697B1EA6-8059-C31D-D6CB-128F00AD808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96000" y="1877009"/>
            <a:ext cx="4708736" cy="3373804"/>
          </a:xfrm>
          <a:prstGeom prst="roundRect">
            <a:avLst>
              <a:gd name="adj" fmla="val 4041"/>
            </a:avLst>
          </a:prstGeom>
          <a:ln>
            <a:solidFill>
              <a:schemeClr val="bg1">
                <a:lumMod val="85000"/>
              </a:schemeClr>
            </a:solidFill>
          </a:ln>
          <a:effectLst/>
        </p:spPr>
      </p:pic>
      <p:pic>
        <p:nvPicPr>
          <p:cNvPr id="6" name="Picture 5">
            <a:extLst>
              <a:ext uri="{FF2B5EF4-FFF2-40B4-BE49-F238E27FC236}">
                <a16:creationId xmlns:a16="http://schemas.microsoft.com/office/drawing/2014/main" id="{35C269BA-254F-FD8F-CFA6-FA73951BF31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927184" y="2831558"/>
            <a:ext cx="4619922" cy="3204743"/>
          </a:xfrm>
          <a:prstGeom prst="roundRect">
            <a:avLst>
              <a:gd name="adj" fmla="val 4041"/>
            </a:avLst>
          </a:prstGeom>
          <a:ln>
            <a:solidFill>
              <a:schemeClr val="bg1">
                <a:lumMod val="85000"/>
              </a:schemeClr>
            </a:solidFill>
          </a:ln>
          <a:effectLst/>
        </p:spPr>
      </p:pic>
    </p:spTree>
    <p:extLst>
      <p:ext uri="{BB962C8B-B14F-4D97-AF65-F5344CB8AC3E}">
        <p14:creationId xmlns:p14="http://schemas.microsoft.com/office/powerpoint/2010/main" val="1182333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05004-94C4-31F2-6BEA-CE08F442115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BE64447-A639-4D26-600D-94477D35E906}"/>
              </a:ext>
            </a:extLst>
          </p:cNvPr>
          <p:cNvSpPr txBox="1">
            <a:spLocks noGrp="1"/>
          </p:cNvSpPr>
          <p:nvPr>
            <p:ph type="title" idx="4294967295"/>
          </p:nvPr>
        </p:nvSpPr>
        <p:spPr>
          <a:xfrm>
            <a:off x="449944" y="2551113"/>
            <a:ext cx="11292113"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90000"/>
              </a:lnSpc>
              <a:defRPr sz="5400" b="1">
                <a:solidFill>
                  <a:schemeClr val="bg1"/>
                </a:solidFill>
                <a:latin typeface="+mj-lt"/>
              </a:defRPr>
            </a:lvl1pPr>
          </a:lstStyle>
          <a:p>
            <a:r>
              <a:rPr lang="en-US" sz="6000" dirty="0">
                <a:latin typeface="Segoe UI" panose="020B0502040204020203" pitchFamily="34" charset="0"/>
              </a:rPr>
              <a:t>We have an</a:t>
            </a:r>
            <a:br>
              <a:rPr lang="en-US" sz="6000" dirty="0">
                <a:latin typeface="Segoe UI" panose="020B0502040204020203" pitchFamily="34" charset="0"/>
              </a:rPr>
            </a:br>
            <a:r>
              <a:rPr lang="en-US" sz="6000" dirty="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rPr>
              <a:t>exciting future ahead.</a:t>
            </a:r>
          </a:p>
        </p:txBody>
      </p:sp>
      <p:sp>
        <p:nvSpPr>
          <p:cNvPr id="5" name="Rectangle: Rounded Corners 4">
            <a:extLst>
              <a:ext uri="{FF2B5EF4-FFF2-40B4-BE49-F238E27FC236}">
                <a16:creationId xmlns:a16="http://schemas.microsoft.com/office/drawing/2014/main" id="{AF5614C9-52ED-1272-36BE-4AEE08D3F1C2}"/>
              </a:ext>
              <a:ext uri="{C183D7F6-B498-43B3-948B-1728B52AA6E4}">
                <adec:decorative xmlns:adec="http://schemas.microsoft.com/office/drawing/2017/decorative" val="1"/>
              </a:ext>
            </a:extLst>
          </p:cNvPr>
          <p:cNvSpPr/>
          <p:nvPr/>
        </p:nvSpPr>
        <p:spPr bwMode="auto">
          <a:xfrm>
            <a:off x="4328929" y="5046029"/>
            <a:ext cx="3400576" cy="75838"/>
          </a:xfrm>
          <a:prstGeom prst="roundRect">
            <a:avLst>
              <a:gd name="adj" fmla="val 50000"/>
            </a:avLst>
          </a:prstGeom>
          <a:gradFill>
            <a:gsLst>
              <a:gs pos="0">
                <a:schemeClr val="accent1"/>
              </a:gs>
              <a:gs pos="100000">
                <a:schemeClr val="accent5">
                  <a:lumMod val="60000"/>
                  <a:lumOff val="4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2214783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D770AD-64C9-D2CA-86BC-F8AF1DCC45AB}"/>
              </a:ext>
            </a:extLst>
          </p:cNvPr>
          <p:cNvSpPr txBox="1">
            <a:spLocks noGrp="1"/>
          </p:cNvSpPr>
          <p:nvPr>
            <p:ph type="title" idx="4294967295"/>
          </p:nvPr>
        </p:nvSpPr>
        <p:spPr>
          <a:xfrm>
            <a:off x="915545" y="1162812"/>
            <a:ext cx="10360908"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4000">
                <a:gradFill>
                  <a:gsLst>
                    <a:gs pos="2917">
                      <a:schemeClr val="tx1"/>
                    </a:gs>
                    <a:gs pos="30000">
                      <a:schemeClr val="tx1"/>
                    </a:gs>
                  </a:gsLst>
                  <a:lin ang="5400000" scaled="0"/>
                </a:gra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i="0" u="none" strike="noStrike" kern="1200" cap="none" spc="0" normalizeH="0" baseline="0" noProof="0" dirty="0">
                <a:ln>
                  <a:noFill/>
                </a:ln>
                <a:solidFill>
                  <a:schemeClr val="tx1"/>
                </a:solidFill>
                <a:effectLst/>
                <a:uLnTx/>
                <a:uFillTx/>
                <a:latin typeface="Segoe UI" panose="020B0502040204020203" pitchFamily="34" charset="0"/>
                <a:ea typeface="+mn-ea"/>
              </a:rPr>
              <a:t>Expertise and tools for your journey</a:t>
            </a:r>
          </a:p>
        </p:txBody>
      </p:sp>
      <p:sp>
        <p:nvSpPr>
          <p:cNvPr id="30" name="Rounded Rectangle 1">
            <a:extLst>
              <a:ext uri="{FF2B5EF4-FFF2-40B4-BE49-F238E27FC236}">
                <a16:creationId xmlns:a16="http://schemas.microsoft.com/office/drawing/2014/main" id="{3EF2F2D5-5FF6-13B1-E13C-CDCE0E767FB7}"/>
              </a:ext>
              <a:ext uri="{C183D7F6-B498-43B3-948B-1728B52AA6E4}">
                <adec:decorative xmlns:adec="http://schemas.microsoft.com/office/drawing/2017/decorative" val="1"/>
              </a:ext>
            </a:extLst>
          </p:cNvPr>
          <p:cNvSpPr/>
          <p:nvPr/>
        </p:nvSpPr>
        <p:spPr bwMode="auto">
          <a:xfrm>
            <a:off x="1248867"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19" name="Graphic 17">
            <a:extLst>
              <a:ext uri="{FF2B5EF4-FFF2-40B4-BE49-F238E27FC236}">
                <a16:creationId xmlns:a16="http://schemas.microsoft.com/office/drawing/2014/main" id="{1671C1AE-48F5-63FC-81E7-056521914D34}"/>
              </a:ext>
              <a:ext uri="{C183D7F6-B498-43B3-948B-1728B52AA6E4}">
                <adec:decorative xmlns:adec="http://schemas.microsoft.com/office/drawing/2017/decorative" val="1"/>
              </a:ext>
            </a:extLst>
          </p:cNvPr>
          <p:cNvSpPr>
            <a:spLocks noChangeAspect="1"/>
          </p:cNvSpPr>
          <p:nvPr/>
        </p:nvSpPr>
        <p:spPr>
          <a:xfrm>
            <a:off x="2499777" y="2624777"/>
            <a:ext cx="572484" cy="632875"/>
          </a:xfrm>
          <a:custGeom>
            <a:avLst/>
            <a:gdLst>
              <a:gd name="connsiteX0" fmla="*/ 415870 w 718428"/>
              <a:gd name="connsiteY0" fmla="*/ 510576 h 794216"/>
              <a:gd name="connsiteX1" fmla="*/ 425560 w 718428"/>
              <a:gd name="connsiteY1" fmla="*/ 453816 h 794216"/>
              <a:gd name="connsiteX2" fmla="*/ 85052 w 718428"/>
              <a:gd name="connsiteY2" fmla="*/ 453816 h 794216"/>
              <a:gd name="connsiteX3" fmla="*/ 0 w 718428"/>
              <a:gd name="connsiteY3" fmla="*/ 538899 h 794216"/>
              <a:gd name="connsiteX4" fmla="*/ 0 w 718428"/>
              <a:gd name="connsiteY4" fmla="*/ 573705 h 794216"/>
              <a:gd name="connsiteX5" fmla="*/ 19302 w 718428"/>
              <a:gd name="connsiteY5" fmla="*/ 634076 h 794216"/>
              <a:gd name="connsiteX6" fmla="*/ 302426 w 718428"/>
              <a:gd name="connsiteY6" fmla="*/ 756522 h 794216"/>
              <a:gd name="connsiteX7" fmla="*/ 453690 w 718428"/>
              <a:gd name="connsiteY7" fmla="*/ 732741 h 794216"/>
              <a:gd name="connsiteX8" fmla="*/ 453690 w 718428"/>
              <a:gd name="connsiteY8" fmla="*/ 617594 h 794216"/>
              <a:gd name="connsiteX9" fmla="*/ 415870 w 718428"/>
              <a:gd name="connsiteY9" fmla="*/ 510576 h 794216"/>
              <a:gd name="connsiteX10" fmla="*/ 302426 w 718428"/>
              <a:gd name="connsiteY10" fmla="*/ 0 h 794216"/>
              <a:gd name="connsiteX11" fmla="*/ 491525 w 718428"/>
              <a:gd name="connsiteY11" fmla="*/ 189164 h 794216"/>
              <a:gd name="connsiteX12" fmla="*/ 302426 w 718428"/>
              <a:gd name="connsiteY12" fmla="*/ 378327 h 794216"/>
              <a:gd name="connsiteX13" fmla="*/ 113325 w 718428"/>
              <a:gd name="connsiteY13" fmla="*/ 189164 h 794216"/>
              <a:gd name="connsiteX14" fmla="*/ 302426 w 718428"/>
              <a:gd name="connsiteY14" fmla="*/ 0 h 794216"/>
              <a:gd name="connsiteX15" fmla="*/ 718429 w 718428"/>
              <a:gd name="connsiteY15" fmla="*/ 510576 h 794216"/>
              <a:gd name="connsiteX16" fmla="*/ 586060 w 718428"/>
              <a:gd name="connsiteY16" fmla="*/ 642991 h 794216"/>
              <a:gd name="connsiteX17" fmla="*/ 453690 w 718428"/>
              <a:gd name="connsiteY17" fmla="*/ 510576 h 794216"/>
              <a:gd name="connsiteX18" fmla="*/ 586060 w 718428"/>
              <a:gd name="connsiteY18" fmla="*/ 378161 h 794216"/>
              <a:gd name="connsiteX19" fmla="*/ 718429 w 718428"/>
              <a:gd name="connsiteY19" fmla="*/ 510576 h 794216"/>
              <a:gd name="connsiteX20" fmla="*/ 680609 w 718428"/>
              <a:gd name="connsiteY20" fmla="*/ 652154 h 794216"/>
              <a:gd name="connsiteX21" fmla="*/ 586060 w 718428"/>
              <a:gd name="connsiteY21" fmla="*/ 680822 h 794216"/>
              <a:gd name="connsiteX22" fmla="*/ 491510 w 718428"/>
              <a:gd name="connsiteY22" fmla="*/ 652154 h 794216"/>
              <a:gd name="connsiteX23" fmla="*/ 491510 w 718428"/>
              <a:gd name="connsiteY23" fmla="*/ 784743 h 794216"/>
              <a:gd name="connsiteX24" fmla="*/ 506332 w 718428"/>
              <a:gd name="connsiteY24" fmla="*/ 792530 h 794216"/>
              <a:gd name="connsiteX25" fmla="*/ 586060 w 718428"/>
              <a:gd name="connsiteY25" fmla="*/ 737574 h 794216"/>
              <a:gd name="connsiteX26" fmla="*/ 665791 w 718428"/>
              <a:gd name="connsiteY26" fmla="*/ 792530 h 794216"/>
              <a:gd name="connsiteX27" fmla="*/ 680609 w 718428"/>
              <a:gd name="connsiteY27" fmla="*/ 784743 h 794216"/>
              <a:gd name="connsiteX28" fmla="*/ 680609 w 718428"/>
              <a:gd name="connsiteY28" fmla="*/ 652154 h 79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8428" h="794216">
                <a:moveTo>
                  <a:pt x="415870" y="510576"/>
                </a:moveTo>
                <a:cubicBezTo>
                  <a:pt x="415870" y="490675"/>
                  <a:pt x="419285" y="471568"/>
                  <a:pt x="425560" y="453816"/>
                </a:cubicBezTo>
                <a:lnTo>
                  <a:pt x="85052" y="453816"/>
                </a:lnTo>
                <a:cubicBezTo>
                  <a:pt x="38079" y="453816"/>
                  <a:pt x="0" y="491908"/>
                  <a:pt x="0" y="538899"/>
                </a:cubicBezTo>
                <a:lnTo>
                  <a:pt x="0" y="573705"/>
                </a:lnTo>
                <a:cubicBezTo>
                  <a:pt x="0" y="595345"/>
                  <a:pt x="6747" y="616449"/>
                  <a:pt x="19302" y="634076"/>
                </a:cubicBezTo>
                <a:cubicBezTo>
                  <a:pt x="77626" y="715960"/>
                  <a:pt x="173044" y="756522"/>
                  <a:pt x="302426" y="756522"/>
                </a:cubicBezTo>
                <a:cubicBezTo>
                  <a:pt x="359541" y="756522"/>
                  <a:pt x="410054" y="748618"/>
                  <a:pt x="453690" y="732741"/>
                </a:cubicBezTo>
                <a:lnTo>
                  <a:pt x="453690" y="617594"/>
                </a:lnTo>
                <a:cubicBezTo>
                  <a:pt x="430038" y="588352"/>
                  <a:pt x="415870" y="551122"/>
                  <a:pt x="415870" y="510576"/>
                </a:cubicBezTo>
                <a:close/>
                <a:moveTo>
                  <a:pt x="302426" y="0"/>
                </a:moveTo>
                <a:cubicBezTo>
                  <a:pt x="406862" y="0"/>
                  <a:pt x="491525" y="84692"/>
                  <a:pt x="491525" y="189164"/>
                </a:cubicBezTo>
                <a:cubicBezTo>
                  <a:pt x="491525" y="293637"/>
                  <a:pt x="406862" y="378327"/>
                  <a:pt x="302426" y="378327"/>
                </a:cubicBezTo>
                <a:cubicBezTo>
                  <a:pt x="197988" y="378327"/>
                  <a:pt x="113325" y="293637"/>
                  <a:pt x="113325" y="189164"/>
                </a:cubicBezTo>
                <a:cubicBezTo>
                  <a:pt x="113325" y="84692"/>
                  <a:pt x="197988" y="0"/>
                  <a:pt x="302426" y="0"/>
                </a:cubicBezTo>
                <a:close/>
                <a:moveTo>
                  <a:pt x="718429" y="510576"/>
                </a:moveTo>
                <a:cubicBezTo>
                  <a:pt x="718429" y="583708"/>
                  <a:pt x="659165" y="642991"/>
                  <a:pt x="586060" y="642991"/>
                </a:cubicBezTo>
                <a:cubicBezTo>
                  <a:pt x="512954" y="642991"/>
                  <a:pt x="453690" y="583708"/>
                  <a:pt x="453690" y="510576"/>
                </a:cubicBezTo>
                <a:cubicBezTo>
                  <a:pt x="453690" y="437447"/>
                  <a:pt x="512954" y="378161"/>
                  <a:pt x="586060" y="378161"/>
                </a:cubicBezTo>
                <a:cubicBezTo>
                  <a:pt x="659165" y="378161"/>
                  <a:pt x="718429" y="437447"/>
                  <a:pt x="718429" y="510576"/>
                </a:cubicBezTo>
                <a:close/>
                <a:moveTo>
                  <a:pt x="680609" y="652154"/>
                </a:moveTo>
                <a:cubicBezTo>
                  <a:pt x="653568" y="670262"/>
                  <a:pt x="621047" y="680822"/>
                  <a:pt x="586060" y="680822"/>
                </a:cubicBezTo>
                <a:cubicBezTo>
                  <a:pt x="551072" y="680822"/>
                  <a:pt x="518551" y="670262"/>
                  <a:pt x="491510" y="652154"/>
                </a:cubicBezTo>
                <a:lnTo>
                  <a:pt x="491510" y="784743"/>
                </a:lnTo>
                <a:cubicBezTo>
                  <a:pt x="491510" y="792364"/>
                  <a:pt x="500057" y="796853"/>
                  <a:pt x="506332" y="792530"/>
                </a:cubicBezTo>
                <a:lnTo>
                  <a:pt x="586060" y="737574"/>
                </a:lnTo>
                <a:lnTo>
                  <a:pt x="665791" y="792530"/>
                </a:lnTo>
                <a:cubicBezTo>
                  <a:pt x="672062" y="796853"/>
                  <a:pt x="680609" y="792364"/>
                  <a:pt x="680609" y="784743"/>
                </a:cubicBezTo>
                <a:lnTo>
                  <a:pt x="680609" y="652154"/>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31" name="TextBox 30">
            <a:extLst>
              <a:ext uri="{FF2B5EF4-FFF2-40B4-BE49-F238E27FC236}">
                <a16:creationId xmlns:a16="http://schemas.microsoft.com/office/drawing/2014/main" id="{3D507279-6D44-5BE3-7268-06B5C91626E8}"/>
              </a:ext>
            </a:extLst>
          </p:cNvPr>
          <p:cNvSpPr txBox="1"/>
          <p:nvPr/>
        </p:nvSpPr>
        <p:spPr>
          <a:xfrm>
            <a:off x="1485325" y="3648599"/>
            <a:ext cx="2601388" cy="889025"/>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b="1">
                <a:solidFill>
                  <a:srgbClr val="8661C5"/>
                </a:solidFill>
                <a:latin typeface="Segoe UI Semibold" panose="020B0502040204020203" pitchFamily="34" charset="0"/>
                <a:cs typeface="Segoe UI Semibold" panose="020B0502040204020203" pitchFamily="34" charset="0"/>
              </a:rPr>
              <a:t>Technical expertise </a:t>
            </a:r>
            <a:r>
              <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via our FastTrack partners</a:t>
            </a:r>
          </a:p>
        </p:txBody>
      </p:sp>
      <p:sp>
        <p:nvSpPr>
          <p:cNvPr id="2" name="Rectangle: Rounded Corners 1">
            <a:extLst>
              <a:ext uri="{FF2B5EF4-FFF2-40B4-BE49-F238E27FC236}">
                <a16:creationId xmlns:a16="http://schemas.microsoft.com/office/drawing/2014/main" id="{2D1E822C-B69C-9C2F-28B0-4AD8D6D602A9}"/>
              </a:ext>
            </a:extLst>
          </p:cNvPr>
          <p:cNvSpPr/>
          <p:nvPr/>
        </p:nvSpPr>
        <p:spPr bwMode="auto">
          <a:xfrm>
            <a:off x="1427997" y="4686644"/>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w="3175">
                  <a:noFill/>
                </a:ln>
                <a:solidFill>
                  <a:srgbClr val="FFFFFF"/>
                </a:solidFill>
                <a:effectLst/>
                <a:uLnTx/>
                <a:uFillTx/>
                <a:latin typeface="Segoe UI Semibold"/>
                <a:ea typeface="+mn-ea"/>
                <a:cs typeface="Segoe UI Semibold" panose="020B0502040204020203" pitchFamily="34" charset="0"/>
              </a:rPr>
              <a:t>aka.ms/</a:t>
            </a:r>
            <a:r>
              <a:rPr lang="en-US" sz="1400" dirty="0">
                <a:ln w="3175">
                  <a:noFill/>
                </a:ln>
                <a:solidFill>
                  <a:srgbClr val="FFFFFF"/>
                </a:solidFill>
                <a:latin typeface="Segoe UI Semibold"/>
                <a:cs typeface="Segoe UI Semibold" panose="020B0502040204020203" pitchFamily="34" charset="0"/>
              </a:rPr>
              <a:t>Microsoft/</a:t>
            </a:r>
            <a:r>
              <a:rPr kumimoji="0" lang="en-US" sz="1400" b="0" i="0" u="none" strike="noStrike" kern="1200" cap="none" spc="0" normalizeH="0" baseline="0" noProof="0" dirty="0">
                <a:ln w="3175">
                  <a:noFill/>
                </a:ln>
                <a:solidFill>
                  <a:srgbClr val="FFFFFF"/>
                </a:solidFill>
                <a:effectLst/>
                <a:uLnTx/>
                <a:uFillTx/>
                <a:latin typeface="Segoe UI Semibold"/>
                <a:ea typeface="+mn-ea"/>
                <a:cs typeface="Segoe UI Semibold" panose="020B0502040204020203" pitchFamily="34" charset="0"/>
              </a:rPr>
              <a:t>FastTrack</a:t>
            </a:r>
          </a:p>
        </p:txBody>
      </p:sp>
      <p:sp>
        <p:nvSpPr>
          <p:cNvPr id="26" name="Rounded Rectangle 1">
            <a:extLst>
              <a:ext uri="{FF2B5EF4-FFF2-40B4-BE49-F238E27FC236}">
                <a16:creationId xmlns:a16="http://schemas.microsoft.com/office/drawing/2014/main" id="{869C7623-C55E-6814-1269-F4E5337BC0D6}"/>
              </a:ext>
              <a:ext uri="{C183D7F6-B498-43B3-948B-1728B52AA6E4}">
                <adec:decorative xmlns:adec="http://schemas.microsoft.com/office/drawing/2017/decorative" val="1"/>
              </a:ext>
            </a:extLst>
          </p:cNvPr>
          <p:cNvSpPr/>
          <p:nvPr/>
        </p:nvSpPr>
        <p:spPr bwMode="auto">
          <a:xfrm>
            <a:off x="4558846"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37" name="Graphic 34">
            <a:extLst>
              <a:ext uri="{FF2B5EF4-FFF2-40B4-BE49-F238E27FC236}">
                <a16:creationId xmlns:a16="http://schemas.microsoft.com/office/drawing/2014/main" id="{BDDB9927-35F6-56E4-CF2F-2C3A6F0A2D9D}"/>
              </a:ext>
              <a:ext uri="{C183D7F6-B498-43B3-948B-1728B52AA6E4}">
                <adec:decorative xmlns:adec="http://schemas.microsoft.com/office/drawing/2017/decorative" val="1"/>
              </a:ext>
            </a:extLst>
          </p:cNvPr>
          <p:cNvSpPr>
            <a:spLocks noChangeAspect="1"/>
          </p:cNvSpPr>
          <p:nvPr/>
        </p:nvSpPr>
        <p:spPr>
          <a:xfrm>
            <a:off x="5789227" y="2624777"/>
            <a:ext cx="602738" cy="632875"/>
          </a:xfrm>
          <a:custGeom>
            <a:avLst/>
            <a:gdLst>
              <a:gd name="connsiteX0" fmla="*/ 23813 w 190500"/>
              <a:gd name="connsiteY0" fmla="*/ 0 h 200025"/>
              <a:gd name="connsiteX1" fmla="*/ 133350 w 190500"/>
              <a:gd name="connsiteY1" fmla="*/ 0 h 200025"/>
              <a:gd name="connsiteX2" fmla="*/ 157163 w 190500"/>
              <a:gd name="connsiteY2" fmla="*/ 23813 h 200025"/>
              <a:gd name="connsiteX3" fmla="*/ 157163 w 190500"/>
              <a:gd name="connsiteY3" fmla="*/ 88711 h 200025"/>
              <a:gd name="connsiteX4" fmla="*/ 138113 w 190500"/>
              <a:gd name="connsiteY4" fmla="*/ 85725 h 200025"/>
              <a:gd name="connsiteX5" fmla="*/ 76200 w 190500"/>
              <a:gd name="connsiteY5" fmla="*/ 147638 h 200025"/>
              <a:gd name="connsiteX6" fmla="*/ 79186 w 190500"/>
              <a:gd name="connsiteY6" fmla="*/ 166688 h 200025"/>
              <a:gd name="connsiteX7" fmla="*/ 14288 w 190500"/>
              <a:gd name="connsiteY7" fmla="*/ 166688 h 200025"/>
              <a:gd name="connsiteX8" fmla="*/ 23813 w 190500"/>
              <a:gd name="connsiteY8" fmla="*/ 176213 h 200025"/>
              <a:gd name="connsiteX9" fmla="*/ 83174 w 190500"/>
              <a:gd name="connsiteY9" fmla="*/ 176213 h 200025"/>
              <a:gd name="connsiteX10" fmla="*/ 93436 w 190500"/>
              <a:gd name="connsiteY10" fmla="*/ 190500 h 200025"/>
              <a:gd name="connsiteX11" fmla="*/ 23813 w 190500"/>
              <a:gd name="connsiteY11" fmla="*/ 190500 h 200025"/>
              <a:gd name="connsiteX12" fmla="*/ 0 w 190500"/>
              <a:gd name="connsiteY12" fmla="*/ 166688 h 200025"/>
              <a:gd name="connsiteX13" fmla="*/ 0 w 190500"/>
              <a:gd name="connsiteY13" fmla="*/ 23813 h 200025"/>
              <a:gd name="connsiteX14" fmla="*/ 23813 w 190500"/>
              <a:gd name="connsiteY14" fmla="*/ 0 h 200025"/>
              <a:gd name="connsiteX15" fmla="*/ 38100 w 190500"/>
              <a:gd name="connsiteY15" fmla="*/ 28575 h 200025"/>
              <a:gd name="connsiteX16" fmla="*/ 28575 w 190500"/>
              <a:gd name="connsiteY16" fmla="*/ 38100 h 200025"/>
              <a:gd name="connsiteX17" fmla="*/ 28575 w 190500"/>
              <a:gd name="connsiteY17" fmla="*/ 47625 h 200025"/>
              <a:gd name="connsiteX18" fmla="*/ 38100 w 190500"/>
              <a:gd name="connsiteY18" fmla="*/ 57150 h 200025"/>
              <a:gd name="connsiteX19" fmla="*/ 114300 w 190500"/>
              <a:gd name="connsiteY19" fmla="*/ 57150 h 200025"/>
              <a:gd name="connsiteX20" fmla="*/ 123825 w 190500"/>
              <a:gd name="connsiteY20" fmla="*/ 47625 h 200025"/>
              <a:gd name="connsiteX21" fmla="*/ 123825 w 190500"/>
              <a:gd name="connsiteY21" fmla="*/ 38100 h 200025"/>
              <a:gd name="connsiteX22" fmla="*/ 114300 w 190500"/>
              <a:gd name="connsiteY22" fmla="*/ 28575 h 200025"/>
              <a:gd name="connsiteX23" fmla="*/ 38100 w 190500"/>
              <a:gd name="connsiteY23" fmla="*/ 28575 h 200025"/>
              <a:gd name="connsiteX24" fmla="*/ 190500 w 190500"/>
              <a:gd name="connsiteY24" fmla="*/ 147638 h 200025"/>
              <a:gd name="connsiteX25" fmla="*/ 138113 w 190500"/>
              <a:gd name="connsiteY25" fmla="*/ 95250 h 200025"/>
              <a:gd name="connsiteX26" fmla="*/ 85725 w 190500"/>
              <a:gd name="connsiteY26" fmla="*/ 147638 h 200025"/>
              <a:gd name="connsiteX27" fmla="*/ 138113 w 190500"/>
              <a:gd name="connsiteY27" fmla="*/ 200025 h 200025"/>
              <a:gd name="connsiteX28" fmla="*/ 190500 w 190500"/>
              <a:gd name="connsiteY28" fmla="*/ 147638 h 200025"/>
              <a:gd name="connsiteX29" fmla="*/ 132529 w 190500"/>
              <a:gd name="connsiteY29" fmla="*/ 124749 h 200025"/>
              <a:gd name="connsiteX30" fmla="*/ 159261 w 190500"/>
              <a:gd name="connsiteY30" fmla="*/ 142278 h 200025"/>
              <a:gd name="connsiteX31" fmla="*/ 161214 w 190500"/>
              <a:gd name="connsiteY31" fmla="*/ 144403 h 200025"/>
              <a:gd name="connsiteX32" fmla="*/ 161925 w 190500"/>
              <a:gd name="connsiteY32" fmla="*/ 147237 h 200025"/>
              <a:gd name="connsiteX33" fmla="*/ 161244 w 190500"/>
              <a:gd name="connsiteY33" fmla="*/ 150071 h 200025"/>
              <a:gd name="connsiteX34" fmla="*/ 159349 w 190500"/>
              <a:gd name="connsiteY34" fmla="*/ 152228 h 200025"/>
              <a:gd name="connsiteX35" fmla="*/ 132618 w 190500"/>
              <a:gd name="connsiteY35" fmla="*/ 170464 h 200025"/>
              <a:gd name="connsiteX36" fmla="*/ 131108 w 190500"/>
              <a:gd name="connsiteY36" fmla="*/ 171203 h 200025"/>
              <a:gd name="connsiteX37" fmla="*/ 129509 w 190500"/>
              <a:gd name="connsiteY37" fmla="*/ 171450 h 200025"/>
              <a:gd name="connsiteX38" fmla="*/ 127348 w 190500"/>
              <a:gd name="connsiteY38" fmla="*/ 170988 h 200025"/>
              <a:gd name="connsiteX39" fmla="*/ 125513 w 190500"/>
              <a:gd name="connsiteY39" fmla="*/ 169695 h 200025"/>
              <a:gd name="connsiteX40" fmla="*/ 124269 w 190500"/>
              <a:gd name="connsiteY40" fmla="*/ 167784 h 200025"/>
              <a:gd name="connsiteX41" fmla="*/ 123825 w 190500"/>
              <a:gd name="connsiteY41" fmla="*/ 165535 h 200025"/>
              <a:gd name="connsiteX42" fmla="*/ 123825 w 190500"/>
              <a:gd name="connsiteY42" fmla="*/ 129740 h 200025"/>
              <a:gd name="connsiteX43" fmla="*/ 124269 w 190500"/>
              <a:gd name="connsiteY43" fmla="*/ 127460 h 200025"/>
              <a:gd name="connsiteX44" fmla="*/ 125513 w 190500"/>
              <a:gd name="connsiteY44" fmla="*/ 125580 h 200025"/>
              <a:gd name="connsiteX45" fmla="*/ 127318 w 190500"/>
              <a:gd name="connsiteY45" fmla="*/ 124317 h 200025"/>
              <a:gd name="connsiteX46" fmla="*/ 129509 w 190500"/>
              <a:gd name="connsiteY46" fmla="*/ 123825 h 200025"/>
              <a:gd name="connsiteX47" fmla="*/ 132529 w 190500"/>
              <a:gd name="connsiteY47" fmla="*/ 124749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0500" h="200025">
                <a:moveTo>
                  <a:pt x="23813" y="0"/>
                </a:moveTo>
                <a:lnTo>
                  <a:pt x="133350" y="0"/>
                </a:lnTo>
                <a:cubicBezTo>
                  <a:pt x="146501" y="0"/>
                  <a:pt x="157163" y="10661"/>
                  <a:pt x="157163" y="23813"/>
                </a:cubicBezTo>
                <a:lnTo>
                  <a:pt x="157163" y="88711"/>
                </a:lnTo>
                <a:cubicBezTo>
                  <a:pt x="151161" y="86773"/>
                  <a:pt x="144759" y="85725"/>
                  <a:pt x="138113" y="85725"/>
                </a:cubicBezTo>
                <a:cubicBezTo>
                  <a:pt x="103919" y="85725"/>
                  <a:pt x="76200" y="113444"/>
                  <a:pt x="76200" y="147638"/>
                </a:cubicBezTo>
                <a:cubicBezTo>
                  <a:pt x="76200" y="154284"/>
                  <a:pt x="77248" y="160686"/>
                  <a:pt x="79186" y="166688"/>
                </a:cubicBezTo>
                <a:lnTo>
                  <a:pt x="14288" y="166688"/>
                </a:lnTo>
                <a:cubicBezTo>
                  <a:pt x="14288" y="171948"/>
                  <a:pt x="18552" y="176213"/>
                  <a:pt x="23813" y="176213"/>
                </a:cubicBezTo>
                <a:lnTo>
                  <a:pt x="83174" y="176213"/>
                </a:lnTo>
                <a:cubicBezTo>
                  <a:pt x="85910" y="181461"/>
                  <a:pt x="89375" y="186268"/>
                  <a:pt x="93436" y="190500"/>
                </a:cubicBezTo>
                <a:lnTo>
                  <a:pt x="23813" y="190500"/>
                </a:lnTo>
                <a:cubicBezTo>
                  <a:pt x="10661" y="190500"/>
                  <a:pt x="0" y="179839"/>
                  <a:pt x="0" y="166688"/>
                </a:cubicBezTo>
                <a:lnTo>
                  <a:pt x="0" y="23813"/>
                </a:lnTo>
                <a:cubicBezTo>
                  <a:pt x="0" y="10661"/>
                  <a:pt x="10661" y="0"/>
                  <a:pt x="23813" y="0"/>
                </a:cubicBezTo>
                <a:close/>
                <a:moveTo>
                  <a:pt x="38100" y="28575"/>
                </a:moveTo>
                <a:cubicBezTo>
                  <a:pt x="32840" y="28575"/>
                  <a:pt x="28575" y="32840"/>
                  <a:pt x="28575" y="38100"/>
                </a:cubicBezTo>
                <a:lnTo>
                  <a:pt x="28575" y="47625"/>
                </a:lnTo>
                <a:cubicBezTo>
                  <a:pt x="28575" y="52885"/>
                  <a:pt x="32840" y="57150"/>
                  <a:pt x="38100" y="57150"/>
                </a:cubicBezTo>
                <a:lnTo>
                  <a:pt x="114300" y="57150"/>
                </a:lnTo>
                <a:cubicBezTo>
                  <a:pt x="119561" y="57150"/>
                  <a:pt x="123825" y="52885"/>
                  <a:pt x="123825" y="47625"/>
                </a:cubicBezTo>
                <a:lnTo>
                  <a:pt x="123825" y="38100"/>
                </a:lnTo>
                <a:cubicBezTo>
                  <a:pt x="123825" y="32840"/>
                  <a:pt x="119561" y="28575"/>
                  <a:pt x="114300" y="28575"/>
                </a:cubicBezTo>
                <a:lnTo>
                  <a:pt x="38100" y="28575"/>
                </a:lnTo>
                <a:close/>
                <a:moveTo>
                  <a:pt x="190500" y="147638"/>
                </a:moveTo>
                <a:cubicBezTo>
                  <a:pt x="190500" y="118704"/>
                  <a:pt x="167046" y="95250"/>
                  <a:pt x="138113" y="95250"/>
                </a:cubicBezTo>
                <a:cubicBezTo>
                  <a:pt x="109179" y="95250"/>
                  <a:pt x="85725" y="118704"/>
                  <a:pt x="85725" y="147638"/>
                </a:cubicBezTo>
                <a:cubicBezTo>
                  <a:pt x="85725" y="176571"/>
                  <a:pt x="109179" y="200025"/>
                  <a:pt x="138113" y="200025"/>
                </a:cubicBezTo>
                <a:cubicBezTo>
                  <a:pt x="167046" y="200025"/>
                  <a:pt x="190500" y="176571"/>
                  <a:pt x="190500" y="147638"/>
                </a:cubicBezTo>
                <a:close/>
                <a:moveTo>
                  <a:pt x="132529" y="124749"/>
                </a:moveTo>
                <a:lnTo>
                  <a:pt x="159261" y="142278"/>
                </a:lnTo>
                <a:cubicBezTo>
                  <a:pt x="160090" y="142811"/>
                  <a:pt x="160741" y="143520"/>
                  <a:pt x="161214" y="144403"/>
                </a:cubicBezTo>
                <a:cubicBezTo>
                  <a:pt x="161688" y="145266"/>
                  <a:pt x="161925" y="146211"/>
                  <a:pt x="161925" y="147237"/>
                </a:cubicBezTo>
                <a:cubicBezTo>
                  <a:pt x="161925" y="148222"/>
                  <a:pt x="161698" y="149167"/>
                  <a:pt x="161244" y="150071"/>
                </a:cubicBezTo>
                <a:cubicBezTo>
                  <a:pt x="160791" y="150975"/>
                  <a:pt x="160159" y="151693"/>
                  <a:pt x="159349" y="152228"/>
                </a:cubicBezTo>
                <a:lnTo>
                  <a:pt x="132618" y="170464"/>
                </a:lnTo>
                <a:cubicBezTo>
                  <a:pt x="132124" y="170793"/>
                  <a:pt x="131620" y="171039"/>
                  <a:pt x="131108" y="171203"/>
                </a:cubicBezTo>
                <a:cubicBezTo>
                  <a:pt x="130614" y="171368"/>
                  <a:pt x="130081" y="171450"/>
                  <a:pt x="129509" y="171450"/>
                </a:cubicBezTo>
                <a:cubicBezTo>
                  <a:pt x="128759" y="171450"/>
                  <a:pt x="128039" y="171296"/>
                  <a:pt x="127348" y="170988"/>
                </a:cubicBezTo>
                <a:cubicBezTo>
                  <a:pt x="126657" y="170659"/>
                  <a:pt x="126045" y="170228"/>
                  <a:pt x="125513" y="169695"/>
                </a:cubicBezTo>
                <a:cubicBezTo>
                  <a:pt x="124999" y="169139"/>
                  <a:pt x="124585" y="168503"/>
                  <a:pt x="124269" y="167784"/>
                </a:cubicBezTo>
                <a:cubicBezTo>
                  <a:pt x="123973" y="167066"/>
                  <a:pt x="123825" y="166316"/>
                  <a:pt x="123825" y="165535"/>
                </a:cubicBezTo>
                <a:lnTo>
                  <a:pt x="123825" y="129740"/>
                </a:lnTo>
                <a:cubicBezTo>
                  <a:pt x="123825" y="128939"/>
                  <a:pt x="123973" y="128179"/>
                  <a:pt x="124269" y="127460"/>
                </a:cubicBezTo>
                <a:cubicBezTo>
                  <a:pt x="124585" y="126742"/>
                  <a:pt x="124999" y="126115"/>
                  <a:pt x="125513" y="125580"/>
                </a:cubicBezTo>
                <a:cubicBezTo>
                  <a:pt x="126025" y="125047"/>
                  <a:pt x="126627" y="124626"/>
                  <a:pt x="127318" y="124317"/>
                </a:cubicBezTo>
                <a:cubicBezTo>
                  <a:pt x="128009" y="123989"/>
                  <a:pt x="128739" y="123825"/>
                  <a:pt x="129509" y="123825"/>
                </a:cubicBezTo>
                <a:cubicBezTo>
                  <a:pt x="130614" y="123825"/>
                  <a:pt x="131620" y="124133"/>
                  <a:pt x="132529" y="124749"/>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27" name="TextBox 26">
            <a:extLst>
              <a:ext uri="{FF2B5EF4-FFF2-40B4-BE49-F238E27FC236}">
                <a16:creationId xmlns:a16="http://schemas.microsoft.com/office/drawing/2014/main" id="{A9BE6833-3B82-F25F-2CBA-4162D5DB780B}"/>
              </a:ext>
            </a:extLst>
          </p:cNvPr>
          <p:cNvSpPr txBox="1"/>
          <p:nvPr/>
        </p:nvSpPr>
        <p:spPr>
          <a:xfrm>
            <a:off x="4678385" y="3648599"/>
            <a:ext cx="2813993" cy="722099"/>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b="1" dirty="0">
                <a:solidFill>
                  <a:srgbClr val="8661C5"/>
                </a:solidFill>
                <a:latin typeface="Segoe UI Semibold" panose="020B0502040204020203" pitchFamily="34" charset="0"/>
                <a:cs typeface="Segoe UI Semibold" panose="020B0502040204020203" pitchFamily="34" charset="0"/>
              </a:rPr>
              <a:t>Tools, resources &amp; training </a:t>
            </a:r>
            <a:r>
              <a:rPr lang="en-US" dirty="0">
                <a:solidFill>
                  <a:prstClr val="black"/>
                </a:solidFill>
                <a:latin typeface="Segoe UI"/>
                <a:cs typeface="Segoe UI Semibold" panose="020B0502040204020203" pitchFamily="34" charset="0"/>
              </a:rPr>
              <a:t>on our Adoption Hub</a:t>
            </a:r>
          </a:p>
        </p:txBody>
      </p:sp>
      <p:sp>
        <p:nvSpPr>
          <p:cNvPr id="3" name="Rectangle: Rounded Corners 2">
            <a:extLst>
              <a:ext uri="{FF2B5EF4-FFF2-40B4-BE49-F238E27FC236}">
                <a16:creationId xmlns:a16="http://schemas.microsoft.com/office/drawing/2014/main" id="{F9388511-13A7-1A07-1A4C-D9DA82A01F6A}"/>
              </a:ext>
            </a:extLst>
          </p:cNvPr>
          <p:cNvSpPr/>
          <p:nvPr/>
        </p:nvSpPr>
        <p:spPr bwMode="auto">
          <a:xfrm>
            <a:off x="4756023" y="4660487"/>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600">
                <a:ln w="3175">
                  <a:noFill/>
                </a:ln>
                <a:solidFill>
                  <a:srgbClr val="FFFFFF"/>
                </a:solidFill>
                <a:latin typeface="Segoe UI Semibold"/>
                <a:cs typeface="Segoe UI Semibold" panose="020B0502040204020203" pitchFamily="34" charset="0"/>
              </a:rPr>
              <a:t>a</a:t>
            </a:r>
            <a:r>
              <a:rPr kumimoji="0" lang="en-US" sz="16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doption.microsoft.com</a:t>
            </a:r>
          </a:p>
        </p:txBody>
      </p:sp>
      <p:sp>
        <p:nvSpPr>
          <p:cNvPr id="22" name="Rounded Rectangle 1">
            <a:extLst>
              <a:ext uri="{FF2B5EF4-FFF2-40B4-BE49-F238E27FC236}">
                <a16:creationId xmlns:a16="http://schemas.microsoft.com/office/drawing/2014/main" id="{F6379D70-B3AF-76B3-A431-EB6742534434}"/>
              </a:ext>
              <a:ext uri="{C183D7F6-B498-43B3-948B-1728B52AA6E4}">
                <adec:decorative xmlns:adec="http://schemas.microsoft.com/office/drawing/2017/decorative" val="1"/>
              </a:ext>
            </a:extLst>
          </p:cNvPr>
          <p:cNvSpPr/>
          <p:nvPr/>
        </p:nvSpPr>
        <p:spPr bwMode="auto">
          <a:xfrm>
            <a:off x="7868827"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36" name="Graphic 32">
            <a:extLst>
              <a:ext uri="{FF2B5EF4-FFF2-40B4-BE49-F238E27FC236}">
                <a16:creationId xmlns:a16="http://schemas.microsoft.com/office/drawing/2014/main" id="{3108AF80-9C74-98E5-AF26-93A53A5248E7}"/>
              </a:ext>
              <a:ext uri="{C183D7F6-B498-43B3-948B-1728B52AA6E4}">
                <adec:decorative xmlns:adec="http://schemas.microsoft.com/office/drawing/2017/decorative" val="1"/>
              </a:ext>
            </a:extLst>
          </p:cNvPr>
          <p:cNvSpPr>
            <a:spLocks noChangeAspect="1"/>
          </p:cNvSpPr>
          <p:nvPr/>
        </p:nvSpPr>
        <p:spPr>
          <a:xfrm>
            <a:off x="9081428" y="2624777"/>
            <a:ext cx="649102" cy="632875"/>
          </a:xfrm>
          <a:custGeom>
            <a:avLst/>
            <a:gdLst>
              <a:gd name="connsiteX0" fmla="*/ 104775 w 381000"/>
              <a:gd name="connsiteY0" fmla="*/ 114300 h 371475"/>
              <a:gd name="connsiteX1" fmla="*/ 161925 w 381000"/>
              <a:gd name="connsiteY1" fmla="*/ 57150 h 371475"/>
              <a:gd name="connsiteX2" fmla="*/ 104775 w 381000"/>
              <a:gd name="connsiteY2" fmla="*/ 0 h 371475"/>
              <a:gd name="connsiteX3" fmla="*/ 47625 w 381000"/>
              <a:gd name="connsiteY3" fmla="*/ 57150 h 371475"/>
              <a:gd name="connsiteX4" fmla="*/ 104775 w 381000"/>
              <a:gd name="connsiteY4" fmla="*/ 114300 h 371475"/>
              <a:gd name="connsiteX5" fmla="*/ 276225 w 381000"/>
              <a:gd name="connsiteY5" fmla="*/ 114300 h 371475"/>
              <a:gd name="connsiteX6" fmla="*/ 333375 w 381000"/>
              <a:gd name="connsiteY6" fmla="*/ 57150 h 371475"/>
              <a:gd name="connsiteX7" fmla="*/ 276225 w 381000"/>
              <a:gd name="connsiteY7" fmla="*/ 0 h 371475"/>
              <a:gd name="connsiteX8" fmla="*/ 219075 w 381000"/>
              <a:gd name="connsiteY8" fmla="*/ 57150 h 371475"/>
              <a:gd name="connsiteX9" fmla="*/ 276225 w 381000"/>
              <a:gd name="connsiteY9" fmla="*/ 114300 h 371475"/>
              <a:gd name="connsiteX10" fmla="*/ 0 w 381000"/>
              <a:gd name="connsiteY10" fmla="*/ 166177 h 371475"/>
              <a:gd name="connsiteX11" fmla="*/ 32827 w 381000"/>
              <a:gd name="connsiteY11" fmla="*/ 133350 h 371475"/>
              <a:gd name="connsiteX12" fmla="*/ 124495 w 381000"/>
              <a:gd name="connsiteY12" fmla="*/ 133350 h 371475"/>
              <a:gd name="connsiteX13" fmla="*/ 114300 w 381000"/>
              <a:gd name="connsiteY13" fmla="*/ 171450 h 371475"/>
              <a:gd name="connsiteX14" fmla="*/ 140098 w 381000"/>
              <a:gd name="connsiteY14" fmla="*/ 228600 h 371475"/>
              <a:gd name="connsiteX15" fmla="*/ 118552 w 381000"/>
              <a:gd name="connsiteY15" fmla="*/ 228600 h 371475"/>
              <a:gd name="connsiteX16" fmla="*/ 73716 w 381000"/>
              <a:gd name="connsiteY16" fmla="*/ 254365 h 371475"/>
              <a:gd name="connsiteX17" fmla="*/ 13514 w 381000"/>
              <a:gd name="connsiteY17" fmla="*/ 216568 h 371475"/>
              <a:gd name="connsiteX18" fmla="*/ 0 w 381000"/>
              <a:gd name="connsiteY18" fmla="*/ 170283 h 371475"/>
              <a:gd name="connsiteX19" fmla="*/ 0 w 381000"/>
              <a:gd name="connsiteY19" fmla="*/ 166177 h 371475"/>
              <a:gd name="connsiteX20" fmla="*/ 262448 w 381000"/>
              <a:gd name="connsiteY20" fmla="*/ 228600 h 371475"/>
              <a:gd name="connsiteX21" fmla="*/ 307284 w 381000"/>
              <a:gd name="connsiteY21" fmla="*/ 254365 h 371475"/>
              <a:gd name="connsiteX22" fmla="*/ 367486 w 381000"/>
              <a:gd name="connsiteY22" fmla="*/ 216568 h 371475"/>
              <a:gd name="connsiteX23" fmla="*/ 381000 w 381000"/>
              <a:gd name="connsiteY23" fmla="*/ 170283 h 371475"/>
              <a:gd name="connsiteX24" fmla="*/ 381000 w 381000"/>
              <a:gd name="connsiteY24" fmla="*/ 166177 h 371475"/>
              <a:gd name="connsiteX25" fmla="*/ 348173 w 381000"/>
              <a:gd name="connsiteY25" fmla="*/ 133350 h 371475"/>
              <a:gd name="connsiteX26" fmla="*/ 256505 w 381000"/>
              <a:gd name="connsiteY26" fmla="*/ 133350 h 371475"/>
              <a:gd name="connsiteX27" fmla="*/ 266700 w 381000"/>
              <a:gd name="connsiteY27" fmla="*/ 171450 h 371475"/>
              <a:gd name="connsiteX28" fmla="*/ 240902 w 381000"/>
              <a:gd name="connsiteY28" fmla="*/ 228600 h 371475"/>
              <a:gd name="connsiteX29" fmla="*/ 262448 w 381000"/>
              <a:gd name="connsiteY29" fmla="*/ 228600 h 371475"/>
              <a:gd name="connsiteX30" fmla="*/ 247650 w 381000"/>
              <a:gd name="connsiteY30" fmla="*/ 171450 h 371475"/>
              <a:gd name="connsiteX31" fmla="*/ 190500 w 381000"/>
              <a:gd name="connsiteY31" fmla="*/ 228600 h 371475"/>
              <a:gd name="connsiteX32" fmla="*/ 133350 w 381000"/>
              <a:gd name="connsiteY32" fmla="*/ 171450 h 371475"/>
              <a:gd name="connsiteX33" fmla="*/ 190500 w 381000"/>
              <a:gd name="connsiteY33" fmla="*/ 114300 h 371475"/>
              <a:gd name="connsiteX34" fmla="*/ 247650 w 381000"/>
              <a:gd name="connsiteY34" fmla="*/ 171450 h 371475"/>
              <a:gd name="connsiteX35" fmla="*/ 85725 w 381000"/>
              <a:gd name="connsiteY35" fmla="*/ 280477 h 371475"/>
              <a:gd name="connsiteX36" fmla="*/ 118552 w 381000"/>
              <a:gd name="connsiteY36" fmla="*/ 247650 h 371475"/>
              <a:gd name="connsiteX37" fmla="*/ 262448 w 381000"/>
              <a:gd name="connsiteY37" fmla="*/ 247650 h 371475"/>
              <a:gd name="connsiteX38" fmla="*/ 295275 w 381000"/>
              <a:gd name="connsiteY38" fmla="*/ 280477 h 371475"/>
              <a:gd name="connsiteX39" fmla="*/ 295275 w 381000"/>
              <a:gd name="connsiteY39" fmla="*/ 284583 h 371475"/>
              <a:gd name="connsiteX40" fmla="*/ 281761 w 381000"/>
              <a:gd name="connsiteY40" fmla="*/ 330868 h 371475"/>
              <a:gd name="connsiteX41" fmla="*/ 190500 w 381000"/>
              <a:gd name="connsiteY41" fmla="*/ 371475 h 371475"/>
              <a:gd name="connsiteX42" fmla="*/ 99239 w 381000"/>
              <a:gd name="connsiteY42" fmla="*/ 330868 h 371475"/>
              <a:gd name="connsiteX43" fmla="*/ 85725 w 381000"/>
              <a:gd name="connsiteY43" fmla="*/ 284583 h 371475"/>
              <a:gd name="connsiteX44" fmla="*/ 85725 w 381000"/>
              <a:gd name="connsiteY44" fmla="*/ 280477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1000" h="371475">
                <a:moveTo>
                  <a:pt x="104775" y="114300"/>
                </a:moveTo>
                <a:cubicBezTo>
                  <a:pt x="136338" y="114300"/>
                  <a:pt x="161925" y="88713"/>
                  <a:pt x="161925" y="57150"/>
                </a:cubicBezTo>
                <a:cubicBezTo>
                  <a:pt x="161925" y="25587"/>
                  <a:pt x="136338" y="0"/>
                  <a:pt x="104775" y="0"/>
                </a:cubicBezTo>
                <a:cubicBezTo>
                  <a:pt x="73212" y="0"/>
                  <a:pt x="47625" y="25587"/>
                  <a:pt x="47625" y="57150"/>
                </a:cubicBezTo>
                <a:cubicBezTo>
                  <a:pt x="47625" y="88713"/>
                  <a:pt x="73212" y="114300"/>
                  <a:pt x="104775" y="114300"/>
                </a:cubicBezTo>
                <a:close/>
                <a:moveTo>
                  <a:pt x="276225" y="114300"/>
                </a:moveTo>
                <a:cubicBezTo>
                  <a:pt x="307788" y="114300"/>
                  <a:pt x="333375" y="88713"/>
                  <a:pt x="333375" y="57150"/>
                </a:cubicBezTo>
                <a:cubicBezTo>
                  <a:pt x="333375" y="25587"/>
                  <a:pt x="307788" y="0"/>
                  <a:pt x="276225" y="0"/>
                </a:cubicBezTo>
                <a:cubicBezTo>
                  <a:pt x="244662" y="0"/>
                  <a:pt x="219075" y="25587"/>
                  <a:pt x="219075" y="57150"/>
                </a:cubicBezTo>
                <a:cubicBezTo>
                  <a:pt x="219075" y="88713"/>
                  <a:pt x="244662" y="114300"/>
                  <a:pt x="276225" y="114300"/>
                </a:cubicBezTo>
                <a:close/>
                <a:moveTo>
                  <a:pt x="0" y="166177"/>
                </a:moveTo>
                <a:cubicBezTo>
                  <a:pt x="0" y="148047"/>
                  <a:pt x="14697" y="133350"/>
                  <a:pt x="32827" y="133350"/>
                </a:cubicBezTo>
                <a:lnTo>
                  <a:pt x="124495" y="133350"/>
                </a:lnTo>
                <a:cubicBezTo>
                  <a:pt x="118011" y="144558"/>
                  <a:pt x="114300" y="157571"/>
                  <a:pt x="114300" y="171450"/>
                </a:cubicBezTo>
                <a:cubicBezTo>
                  <a:pt x="114300" y="194209"/>
                  <a:pt x="124277" y="214637"/>
                  <a:pt x="140098" y="228600"/>
                </a:cubicBezTo>
                <a:lnTo>
                  <a:pt x="118552" y="228600"/>
                </a:lnTo>
                <a:cubicBezTo>
                  <a:pt x="99422" y="228600"/>
                  <a:pt x="82710" y="238955"/>
                  <a:pt x="73716" y="254365"/>
                </a:cubicBezTo>
                <a:cubicBezTo>
                  <a:pt x="43022" y="248346"/>
                  <a:pt x="24375" y="233383"/>
                  <a:pt x="13514" y="216568"/>
                </a:cubicBezTo>
                <a:cubicBezTo>
                  <a:pt x="0" y="195647"/>
                  <a:pt x="0" y="174030"/>
                  <a:pt x="0" y="170283"/>
                </a:cubicBezTo>
                <a:lnTo>
                  <a:pt x="0" y="166177"/>
                </a:lnTo>
                <a:close/>
                <a:moveTo>
                  <a:pt x="262448" y="228600"/>
                </a:moveTo>
                <a:cubicBezTo>
                  <a:pt x="281578" y="228600"/>
                  <a:pt x="298290" y="238955"/>
                  <a:pt x="307284" y="254365"/>
                </a:cubicBezTo>
                <a:cubicBezTo>
                  <a:pt x="337978" y="248346"/>
                  <a:pt x="356625" y="233383"/>
                  <a:pt x="367486" y="216568"/>
                </a:cubicBezTo>
                <a:cubicBezTo>
                  <a:pt x="381000" y="195647"/>
                  <a:pt x="381000" y="174030"/>
                  <a:pt x="381000" y="170283"/>
                </a:cubicBezTo>
                <a:lnTo>
                  <a:pt x="381000" y="166177"/>
                </a:lnTo>
                <a:cubicBezTo>
                  <a:pt x="381000" y="148047"/>
                  <a:pt x="366303" y="133350"/>
                  <a:pt x="348173" y="133350"/>
                </a:cubicBezTo>
                <a:lnTo>
                  <a:pt x="256505" y="133350"/>
                </a:lnTo>
                <a:cubicBezTo>
                  <a:pt x="262989" y="144558"/>
                  <a:pt x="266700" y="157571"/>
                  <a:pt x="266700" y="171450"/>
                </a:cubicBezTo>
                <a:cubicBezTo>
                  <a:pt x="266700" y="194209"/>
                  <a:pt x="256723" y="214637"/>
                  <a:pt x="240902" y="228600"/>
                </a:cubicBezTo>
                <a:lnTo>
                  <a:pt x="262448" y="228600"/>
                </a:lnTo>
                <a:close/>
                <a:moveTo>
                  <a:pt x="247650" y="171450"/>
                </a:moveTo>
                <a:cubicBezTo>
                  <a:pt x="247650" y="203013"/>
                  <a:pt x="222063" y="228600"/>
                  <a:pt x="190500" y="228600"/>
                </a:cubicBezTo>
                <a:cubicBezTo>
                  <a:pt x="158937" y="228600"/>
                  <a:pt x="133350" y="203013"/>
                  <a:pt x="133350" y="171450"/>
                </a:cubicBezTo>
                <a:cubicBezTo>
                  <a:pt x="133350" y="139887"/>
                  <a:pt x="158937" y="114300"/>
                  <a:pt x="190500" y="114300"/>
                </a:cubicBezTo>
                <a:cubicBezTo>
                  <a:pt x="222063" y="114300"/>
                  <a:pt x="247650" y="139887"/>
                  <a:pt x="247650" y="171450"/>
                </a:cubicBezTo>
                <a:close/>
                <a:moveTo>
                  <a:pt x="85725" y="280477"/>
                </a:moveTo>
                <a:cubicBezTo>
                  <a:pt x="85725" y="262347"/>
                  <a:pt x="100422" y="247650"/>
                  <a:pt x="118552" y="247650"/>
                </a:cubicBezTo>
                <a:lnTo>
                  <a:pt x="262448" y="247650"/>
                </a:lnTo>
                <a:cubicBezTo>
                  <a:pt x="280578" y="247650"/>
                  <a:pt x="295275" y="262347"/>
                  <a:pt x="295275" y="280477"/>
                </a:cubicBezTo>
                <a:lnTo>
                  <a:pt x="295275" y="284583"/>
                </a:lnTo>
                <a:cubicBezTo>
                  <a:pt x="295275" y="288330"/>
                  <a:pt x="295275" y="309947"/>
                  <a:pt x="281761" y="330868"/>
                </a:cubicBezTo>
                <a:cubicBezTo>
                  <a:pt x="267635" y="352736"/>
                  <a:pt x="240341" y="371475"/>
                  <a:pt x="190500" y="371475"/>
                </a:cubicBezTo>
                <a:cubicBezTo>
                  <a:pt x="140660" y="371475"/>
                  <a:pt x="113365" y="352736"/>
                  <a:pt x="99239" y="330868"/>
                </a:cubicBezTo>
                <a:cubicBezTo>
                  <a:pt x="85725" y="309947"/>
                  <a:pt x="85725" y="288330"/>
                  <a:pt x="85725" y="284583"/>
                </a:cubicBezTo>
                <a:lnTo>
                  <a:pt x="85725" y="280477"/>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23" name="TextBox 22">
            <a:extLst>
              <a:ext uri="{FF2B5EF4-FFF2-40B4-BE49-F238E27FC236}">
                <a16:creationId xmlns:a16="http://schemas.microsoft.com/office/drawing/2014/main" id="{3F1D19A9-3108-B0E3-70B2-8D8BA06779CC}"/>
              </a:ext>
            </a:extLst>
          </p:cNvPr>
          <p:cNvSpPr txBox="1"/>
          <p:nvPr/>
        </p:nvSpPr>
        <p:spPr>
          <a:xfrm>
            <a:off x="8040227" y="3648599"/>
            <a:ext cx="2750075" cy="947255"/>
          </a:xfrm>
          <a:prstGeom prst="rect">
            <a:avLst/>
          </a:prstGeom>
          <a:noFill/>
        </p:spPr>
        <p:txBody>
          <a:bodyPr wrap="square" lIns="0" tIns="0" rIns="0" bIns="0" anchor="t">
            <a:noAutofit/>
          </a:bodyPr>
          <a:lstStyle/>
          <a:p>
            <a:pPr algn="ctr">
              <a:spcAft>
                <a:spcPts val="700"/>
              </a:spcAft>
              <a:defRPr/>
            </a:pPr>
            <a:r>
              <a:rPr lang="en-US" dirty="0">
                <a:solidFill>
                  <a:prstClr val="black"/>
                </a:solidFill>
                <a:cs typeface="Segoe UI Semibold" panose="020B0502040204020203" pitchFamily="34" charset="0"/>
              </a:rPr>
              <a:t>Events and real-world knowledge in our </a:t>
            </a:r>
            <a:r>
              <a:rPr kumimoji="0" lang="en-US" sz="1800" b="1" i="0" u="none" strike="noStrike" kern="1200" cap="none" spc="0" normalizeH="0" baseline="0" noProof="0" dirty="0">
                <a:ln>
                  <a:noFill/>
                </a:ln>
                <a:solidFill>
                  <a:srgbClr val="8661C5"/>
                </a:solidFill>
                <a:effectLst/>
                <a:uLnTx/>
                <a:uFillTx/>
                <a:latin typeface="Segoe UI Semibold" panose="020B0502040204020203" pitchFamily="34" charset="0"/>
                <a:ea typeface="+mn-ea"/>
                <a:cs typeface="Segoe UI Semibold" panose="020B0502040204020203" pitchFamily="34" charset="0"/>
              </a:rPr>
              <a:t>community</a:t>
            </a:r>
            <a:endParaRPr kumimoji="0" lang="en-US" sz="1800" b="0" i="0" u="none" strike="noStrike" kern="1200" cap="none" spc="0" normalizeH="0" baseline="0" noProof="0" dirty="0">
              <a:ln>
                <a:noFill/>
              </a:ln>
              <a:solidFill>
                <a:prstClr val="black"/>
              </a:solidFill>
              <a:effectLst/>
              <a:uLnTx/>
              <a:uFillTx/>
              <a:latin typeface="Segoe UI"/>
              <a:ea typeface="+mn-ea"/>
              <a:cs typeface="Segoe UI Semibold" panose="020B0502040204020203" pitchFamily="34" charset="0"/>
            </a:endParaRPr>
          </a:p>
        </p:txBody>
      </p:sp>
      <p:sp>
        <p:nvSpPr>
          <p:cNvPr id="4" name="Rectangle: Rounded Corners 3">
            <a:extLst>
              <a:ext uri="{FF2B5EF4-FFF2-40B4-BE49-F238E27FC236}">
                <a16:creationId xmlns:a16="http://schemas.microsoft.com/office/drawing/2014/main" id="{09997C4F-9D8E-D3F1-5DFC-B8B9A10F7B51}"/>
              </a:ext>
            </a:extLst>
          </p:cNvPr>
          <p:cNvSpPr/>
          <p:nvPr/>
        </p:nvSpPr>
        <p:spPr bwMode="auto">
          <a:xfrm>
            <a:off x="8040227" y="4660487"/>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aka.ms/</a:t>
            </a:r>
            <a:r>
              <a:rPr kumimoji="0" lang="en-US" sz="1400" b="0" i="0" u="none" strike="noStrike" kern="1200" cap="none" spc="0" normalizeH="0" baseline="0" noProof="0" err="1">
                <a:ln w="3175">
                  <a:noFill/>
                </a:ln>
                <a:solidFill>
                  <a:srgbClr val="FFFFFF"/>
                </a:solidFill>
                <a:effectLst/>
                <a:uLnTx/>
                <a:uFillTx/>
                <a:latin typeface="Segoe UI Semibold"/>
                <a:ea typeface="+mn-ea"/>
                <a:cs typeface="Segoe UI Semibold" panose="020B0502040204020203" pitchFamily="34" charset="0"/>
              </a:rPr>
              <a:t>TechCommunity</a:t>
            </a:r>
            <a:endPar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endParaRPr>
          </a:p>
        </p:txBody>
      </p:sp>
    </p:spTree>
    <p:extLst>
      <p:ext uri="{BB962C8B-B14F-4D97-AF65-F5344CB8AC3E}">
        <p14:creationId xmlns:p14="http://schemas.microsoft.com/office/powerpoint/2010/main" val="392863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56073-5A57-E95D-8AC9-3B7F787D2B4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7E60477-AE56-87CE-6FCE-CDDCED91B21C}"/>
              </a:ext>
            </a:extLst>
          </p:cNvPr>
          <p:cNvSpPr>
            <a:spLocks noGrp="1"/>
          </p:cNvSpPr>
          <p:nvPr>
            <p:ph type="title"/>
          </p:nvPr>
        </p:nvSpPr>
        <p:spPr>
          <a:xfrm>
            <a:off x="389859" y="365126"/>
            <a:ext cx="11601511" cy="1072072"/>
          </a:xfrm>
        </p:spPr>
        <p:txBody>
          <a:bodyPr/>
          <a:lstStyle/>
          <a:p>
            <a:r>
              <a:rPr lang="en-US" dirty="0"/>
              <a:t>Copilot </a:t>
            </a:r>
            <a:r>
              <a:rPr lang="en-US" dirty="0">
                <a:gradFill>
                  <a:gsLst>
                    <a:gs pos="2000">
                      <a:srgbClr val="0179D4"/>
                    </a:gs>
                    <a:gs pos="32000">
                      <a:srgbClr val="2CB6FF"/>
                    </a:gs>
                    <a:gs pos="44000">
                      <a:srgbClr val="2DB6FF"/>
                    </a:gs>
                    <a:gs pos="81000">
                      <a:srgbClr val="D962FA"/>
                    </a:gs>
                    <a:gs pos="96000">
                      <a:srgbClr val="F69991"/>
                    </a:gs>
                  </a:gsLst>
                  <a:lin ang="3600000" scaled="0"/>
                </a:gradFill>
              </a:rPr>
              <a:t>hub</a:t>
            </a:r>
            <a:r>
              <a:rPr lang="en-US" dirty="0"/>
              <a:t> &amp; </a:t>
            </a:r>
            <a:r>
              <a:rPr lang="en-US" dirty="0">
                <a:gradFill>
                  <a:gsLst>
                    <a:gs pos="2000">
                      <a:srgbClr val="0179D4"/>
                    </a:gs>
                    <a:gs pos="32000">
                      <a:srgbClr val="2CB6FF"/>
                    </a:gs>
                    <a:gs pos="44000">
                      <a:srgbClr val="2DB6FF"/>
                    </a:gs>
                    <a:gs pos="81000">
                      <a:srgbClr val="D962FA"/>
                    </a:gs>
                    <a:gs pos="96000">
                      <a:srgbClr val="F69991"/>
                    </a:gs>
                  </a:gsLst>
                  <a:lin ang="3600000" scaled="0"/>
                </a:gradFill>
              </a:rPr>
              <a:t>community</a:t>
            </a:r>
            <a:endParaRPr lang="en-IN" dirty="0">
              <a:gradFill>
                <a:gsLst>
                  <a:gs pos="2000">
                    <a:srgbClr val="0179D4"/>
                  </a:gs>
                  <a:gs pos="32000">
                    <a:srgbClr val="2CB6FF"/>
                  </a:gs>
                  <a:gs pos="44000">
                    <a:srgbClr val="2DB6FF"/>
                  </a:gs>
                  <a:gs pos="81000">
                    <a:srgbClr val="D962FA"/>
                  </a:gs>
                  <a:gs pos="96000">
                    <a:srgbClr val="F69991"/>
                  </a:gs>
                </a:gsLst>
                <a:lin ang="3600000" scaled="0"/>
              </a:gradFill>
            </a:endParaRPr>
          </a:p>
        </p:txBody>
      </p:sp>
      <p:sp>
        <p:nvSpPr>
          <p:cNvPr id="8" name="Rectangle: Rounded Corners 7">
            <a:extLst>
              <a:ext uri="{FF2B5EF4-FFF2-40B4-BE49-F238E27FC236}">
                <a16:creationId xmlns:a16="http://schemas.microsoft.com/office/drawing/2014/main" id="{BA862167-133E-1DC3-75A1-E26C47E1F3CF}"/>
              </a:ext>
              <a:ext uri="{C183D7F6-B498-43B3-948B-1728B52AA6E4}">
                <adec:decorative xmlns:adec="http://schemas.microsoft.com/office/drawing/2017/decorative" val="1"/>
              </a:ext>
            </a:extLst>
          </p:cNvPr>
          <p:cNvSpPr/>
          <p:nvPr/>
        </p:nvSpPr>
        <p:spPr bwMode="auto">
          <a:xfrm>
            <a:off x="557435" y="1450682"/>
            <a:ext cx="11332152" cy="4874419"/>
          </a:xfrm>
          <a:prstGeom prst="roundRect">
            <a:avLst>
              <a:gd name="adj" fmla="val 3385"/>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9" name="Graphic 8">
            <a:extLst>
              <a:ext uri="{FF2B5EF4-FFF2-40B4-BE49-F238E27FC236}">
                <a16:creationId xmlns:a16="http://schemas.microsoft.com/office/drawing/2014/main" id="{6A3E91C1-358D-F685-ADB2-46BD60C8CBA8}"/>
              </a:ext>
              <a:ext uri="{C183D7F6-B498-43B3-948B-1728B52AA6E4}">
                <adec:decorative xmlns:adec="http://schemas.microsoft.com/office/drawing/2017/decorative" val="1"/>
              </a:ext>
            </a:extLst>
          </p:cNvPr>
          <p:cNvSpPr>
            <a:spLocks/>
          </p:cNvSpPr>
          <p:nvPr/>
        </p:nvSpPr>
        <p:spPr>
          <a:xfrm>
            <a:off x="1080395" y="1938695"/>
            <a:ext cx="425956" cy="532477"/>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17" name="TextBox 16">
            <a:extLst>
              <a:ext uri="{FF2B5EF4-FFF2-40B4-BE49-F238E27FC236}">
                <a16:creationId xmlns:a16="http://schemas.microsoft.com/office/drawing/2014/main" id="{66CB4D9B-1E11-A8EB-813A-27579EF0DA0B}"/>
              </a:ext>
            </a:extLst>
          </p:cNvPr>
          <p:cNvSpPr txBox="1"/>
          <p:nvPr/>
        </p:nvSpPr>
        <p:spPr>
          <a:xfrm>
            <a:off x="1080395" y="2735856"/>
            <a:ext cx="3720897"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Segoe UI" panose="020B0502040204020203" pitchFamily="34" charset="0"/>
                <a:cs typeface="Segoe UI" panose="020B0502040204020203" pitchFamily="34" charset="0"/>
              </a:rPr>
              <a:t>Copilot hub on</a:t>
            </a:r>
            <a:r>
              <a:rPr kumimoji="0" lang="en-US" sz="1600" b="1" i="0" u="none" strike="noStrike" kern="1200" cap="none" spc="0" normalizeH="0" baseline="0" noProof="0" dirty="0">
                <a:ln>
                  <a:noFill/>
                </a:ln>
                <a:solidFill>
                  <a:srgbClr val="000000"/>
                </a:solidFill>
                <a:effectLst/>
                <a:uLnTx/>
                <a:uFillTx/>
                <a:latin typeface="Segoe UI Semibold"/>
                <a:ea typeface="+mn-ea"/>
                <a:cs typeface="+mn-cs"/>
              </a:rPr>
              <a:t> </a:t>
            </a:r>
            <a:r>
              <a:rPr kumimoji="0" lang="en-US" sz="1600" b="0" i="0" u="none" strike="noStrike" kern="1200" cap="none" spc="0" normalizeH="0" baseline="0" noProof="0" dirty="0">
                <a:ln>
                  <a:noFill/>
                </a:ln>
                <a:solidFill>
                  <a:srgbClr val="0B87DE"/>
                </a:solidFill>
                <a:effectLst/>
                <a:uLnTx/>
                <a:uFillTx/>
                <a:latin typeface="Segoe UI Semibold"/>
                <a:ea typeface="+mn-ea"/>
                <a:cs typeface="+mn-cs"/>
                <a:hlinkClick r:id="rId3">
                  <a:extLst>
                    <a:ext uri="{A12FA001-AC4F-418D-AE19-62706E023703}">
                      <ahyp:hlinkClr xmlns:ahyp="http://schemas.microsoft.com/office/drawing/2018/hyperlinkcolor" val="tx"/>
                    </a:ext>
                  </a:extLst>
                </a:hlinkClick>
              </a:rPr>
              <a:t>adoption.microsoft.com/copilot</a:t>
            </a:r>
            <a:endParaRPr kumimoji="0" lang="en-US" sz="1600" b="0" i="0" u="none" strike="noStrike" kern="1200" cap="none" spc="0" normalizeH="0" baseline="0" noProof="0" dirty="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91F2C"/>
                </a:solidFill>
                <a:effectLst/>
                <a:uLnTx/>
                <a:uFillTx/>
                <a:latin typeface="Segoe UI"/>
                <a:ea typeface="+mn-ea"/>
                <a:cs typeface="+mn-cs"/>
              </a:rPr>
              <a:t>Enablement and usage guidance for Microsoft Copilot.</a:t>
            </a:r>
          </a:p>
        </p:txBody>
      </p:sp>
      <p:pic>
        <p:nvPicPr>
          <p:cNvPr id="5" name="Picture 4" descr="Screen shot of the Microsoft 365 Copilot enablement hub page.">
            <a:extLst>
              <a:ext uri="{FF2B5EF4-FFF2-40B4-BE49-F238E27FC236}">
                <a16:creationId xmlns:a16="http://schemas.microsoft.com/office/drawing/2014/main" id="{347F0E30-866E-38DF-8D50-D82125CAC287}"/>
              </a:ext>
            </a:extLst>
          </p:cNvPr>
          <p:cNvPicPr>
            <a:picLocks noChangeAspect="1"/>
          </p:cNvPicPr>
          <p:nvPr/>
        </p:nvPicPr>
        <p:blipFill>
          <a:blip r:embed="rId4"/>
          <a:srcRect b="38195"/>
          <a:stretch>
            <a:fillRect/>
          </a:stretch>
        </p:blipFill>
        <p:spPr>
          <a:xfrm>
            <a:off x="5745348" y="1827709"/>
            <a:ext cx="4604471" cy="2129612"/>
          </a:xfrm>
          <a:prstGeom prst="roundRect">
            <a:avLst>
              <a:gd name="adj" fmla="val 4041"/>
            </a:avLst>
          </a:prstGeom>
          <a:ln>
            <a:solidFill>
              <a:schemeClr val="bg1">
                <a:lumMod val="85000"/>
              </a:schemeClr>
            </a:solidFill>
          </a:ln>
          <a:effectLst/>
        </p:spPr>
      </p:pic>
      <p:cxnSp>
        <p:nvCxnSpPr>
          <p:cNvPr id="3" name="Straight Connector 2">
            <a:extLst>
              <a:ext uri="{FF2B5EF4-FFF2-40B4-BE49-F238E27FC236}">
                <a16:creationId xmlns:a16="http://schemas.microsoft.com/office/drawing/2014/main" id="{4E704DA9-DDE3-5F1C-DEBF-B779C8516A3B}"/>
              </a:ext>
              <a:ext uri="{C183D7F6-B498-43B3-948B-1728B52AA6E4}">
                <adec:decorative xmlns:adec="http://schemas.microsoft.com/office/drawing/2017/decorative" val="1"/>
              </a:ext>
            </a:extLst>
          </p:cNvPr>
          <p:cNvCxnSpPr/>
          <p:nvPr/>
        </p:nvCxnSpPr>
        <p:spPr>
          <a:xfrm>
            <a:off x="1000125" y="4029075"/>
            <a:ext cx="3929063" cy="0"/>
          </a:xfrm>
          <a:prstGeom prst="line">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Graphic 86">
            <a:extLst>
              <a:ext uri="{FF2B5EF4-FFF2-40B4-BE49-F238E27FC236}">
                <a16:creationId xmlns:a16="http://schemas.microsoft.com/office/drawing/2014/main" id="{9C9F9175-81F4-1CDF-E3A1-CC9A44E1D244}"/>
              </a:ext>
              <a:ext uri="{C183D7F6-B498-43B3-948B-1728B52AA6E4}">
                <adec:decorative xmlns:adec="http://schemas.microsoft.com/office/drawing/2017/decorative" val="1"/>
              </a:ext>
            </a:extLst>
          </p:cNvPr>
          <p:cNvSpPr/>
          <p:nvPr/>
        </p:nvSpPr>
        <p:spPr>
          <a:xfrm>
            <a:off x="1080395" y="4343486"/>
            <a:ext cx="565220" cy="537208"/>
          </a:xfrm>
          <a:custGeom>
            <a:avLst/>
            <a:gdLst>
              <a:gd name="connsiteX0" fmla="*/ 118070 w 269875"/>
              <a:gd name="connsiteY0" fmla="*/ 161925 h 256502"/>
              <a:gd name="connsiteX1" fmla="*/ 148431 w 269875"/>
              <a:gd name="connsiteY1" fmla="*/ 192286 h 256502"/>
              <a:gd name="connsiteX2" fmla="*/ 148431 w 269875"/>
              <a:gd name="connsiteY2" fmla="*/ 212554 h 256502"/>
              <a:gd name="connsiteX3" fmla="*/ 148323 w 269875"/>
              <a:gd name="connsiteY3" fmla="*/ 214011 h 256502"/>
              <a:gd name="connsiteX4" fmla="*/ 75120 w 269875"/>
              <a:gd name="connsiteY4" fmla="*/ 256503 h 256502"/>
              <a:gd name="connsiteX5" fmla="*/ 189 w 269875"/>
              <a:gd name="connsiteY5" fmla="*/ 214510 h 256502"/>
              <a:gd name="connsiteX6" fmla="*/ 0 w 269875"/>
              <a:gd name="connsiteY6" fmla="*/ 212527 h 256502"/>
              <a:gd name="connsiteX7" fmla="*/ 0 w 269875"/>
              <a:gd name="connsiteY7" fmla="*/ 192286 h 256502"/>
              <a:gd name="connsiteX8" fmla="*/ 30361 w 269875"/>
              <a:gd name="connsiteY8" fmla="*/ 161925 h 256502"/>
              <a:gd name="connsiteX9" fmla="*/ 118070 w 269875"/>
              <a:gd name="connsiteY9" fmla="*/ 161925 h 256502"/>
              <a:gd name="connsiteX10" fmla="*/ 118070 w 269875"/>
              <a:gd name="connsiteY10" fmla="*/ 182166 h 256502"/>
              <a:gd name="connsiteX11" fmla="*/ 30361 w 269875"/>
              <a:gd name="connsiteY11" fmla="*/ 182166 h 256502"/>
              <a:gd name="connsiteX12" fmla="*/ 20241 w 269875"/>
              <a:gd name="connsiteY12" fmla="*/ 192286 h 256502"/>
              <a:gd name="connsiteX13" fmla="*/ 20241 w 269875"/>
              <a:gd name="connsiteY13" fmla="*/ 211447 h 256502"/>
              <a:gd name="connsiteX14" fmla="*/ 75120 w 269875"/>
              <a:gd name="connsiteY14" fmla="*/ 236262 h 256502"/>
              <a:gd name="connsiteX15" fmla="*/ 128191 w 269875"/>
              <a:gd name="connsiteY15" fmla="*/ 211757 h 256502"/>
              <a:gd name="connsiteX16" fmla="*/ 128191 w 269875"/>
              <a:gd name="connsiteY16" fmla="*/ 192286 h 256502"/>
              <a:gd name="connsiteX17" fmla="*/ 118070 w 269875"/>
              <a:gd name="connsiteY17" fmla="*/ 182166 h 256502"/>
              <a:gd name="connsiteX18" fmla="*/ 74216 w 269875"/>
              <a:gd name="connsiteY18" fmla="*/ 53975 h 256502"/>
              <a:gd name="connsiteX19" fmla="*/ 121444 w 269875"/>
              <a:gd name="connsiteY19" fmla="*/ 101203 h 256502"/>
              <a:gd name="connsiteX20" fmla="*/ 74216 w 269875"/>
              <a:gd name="connsiteY20" fmla="*/ 148431 h 256502"/>
              <a:gd name="connsiteX21" fmla="*/ 26988 w 269875"/>
              <a:gd name="connsiteY21" fmla="*/ 101203 h 256502"/>
              <a:gd name="connsiteX22" fmla="*/ 74216 w 269875"/>
              <a:gd name="connsiteY22" fmla="*/ 53975 h 256502"/>
              <a:gd name="connsiteX23" fmla="*/ 239514 w 269875"/>
              <a:gd name="connsiteY23" fmla="*/ 0 h 256502"/>
              <a:gd name="connsiteX24" fmla="*/ 269875 w 269875"/>
              <a:gd name="connsiteY24" fmla="*/ 30361 h 256502"/>
              <a:gd name="connsiteX25" fmla="*/ 269875 w 269875"/>
              <a:gd name="connsiteY25" fmla="*/ 77589 h 256502"/>
              <a:gd name="connsiteX26" fmla="*/ 239514 w 269875"/>
              <a:gd name="connsiteY26" fmla="*/ 107950 h 256502"/>
              <a:gd name="connsiteX27" fmla="*/ 219881 w 269875"/>
              <a:gd name="connsiteY27" fmla="*/ 107950 h 256502"/>
              <a:gd name="connsiteX28" fmla="*/ 190653 w 269875"/>
              <a:gd name="connsiteY28" fmla="*/ 136840 h 256502"/>
              <a:gd name="connsiteX29" fmla="*/ 166800 w 269875"/>
              <a:gd name="connsiteY29" fmla="*/ 136709 h 256502"/>
              <a:gd name="connsiteX30" fmla="*/ 161925 w 269875"/>
              <a:gd name="connsiteY30" fmla="*/ 124858 h 256502"/>
              <a:gd name="connsiteX31" fmla="*/ 161925 w 269875"/>
              <a:gd name="connsiteY31" fmla="*/ 107761 h 256502"/>
              <a:gd name="connsiteX32" fmla="*/ 134938 w 269875"/>
              <a:gd name="connsiteY32" fmla="*/ 77589 h 256502"/>
              <a:gd name="connsiteX33" fmla="*/ 134938 w 269875"/>
              <a:gd name="connsiteY33" fmla="*/ 30361 h 256502"/>
              <a:gd name="connsiteX34" fmla="*/ 165298 w 269875"/>
              <a:gd name="connsiteY34" fmla="*/ 0 h 256502"/>
              <a:gd name="connsiteX35" fmla="*/ 239514 w 269875"/>
              <a:gd name="connsiteY35" fmla="*/ 0 h 256502"/>
              <a:gd name="connsiteX36" fmla="*/ 74216 w 269875"/>
              <a:gd name="connsiteY36" fmla="*/ 74216 h 256502"/>
              <a:gd name="connsiteX37" fmla="*/ 47228 w 269875"/>
              <a:gd name="connsiteY37" fmla="*/ 101203 h 256502"/>
              <a:gd name="connsiteX38" fmla="*/ 74216 w 269875"/>
              <a:gd name="connsiteY38" fmla="*/ 128191 h 256502"/>
              <a:gd name="connsiteX39" fmla="*/ 101203 w 269875"/>
              <a:gd name="connsiteY39" fmla="*/ 101203 h 256502"/>
              <a:gd name="connsiteX40" fmla="*/ 74216 w 269875"/>
              <a:gd name="connsiteY40" fmla="*/ 74216 h 256502"/>
              <a:gd name="connsiteX41" fmla="*/ 239514 w 269875"/>
              <a:gd name="connsiteY41" fmla="*/ 20241 h 256502"/>
              <a:gd name="connsiteX42" fmla="*/ 165298 w 269875"/>
              <a:gd name="connsiteY42" fmla="*/ 20241 h 256502"/>
              <a:gd name="connsiteX43" fmla="*/ 155178 w 269875"/>
              <a:gd name="connsiteY43" fmla="*/ 30361 h 256502"/>
              <a:gd name="connsiteX44" fmla="*/ 155178 w 269875"/>
              <a:gd name="connsiteY44" fmla="*/ 77589 h 256502"/>
              <a:gd name="connsiteX45" fmla="*/ 165298 w 269875"/>
              <a:gd name="connsiteY45" fmla="*/ 87709 h 256502"/>
              <a:gd name="connsiteX46" fmla="*/ 182152 w 269875"/>
              <a:gd name="connsiteY46" fmla="*/ 87709 h 256502"/>
              <a:gd name="connsiteX47" fmla="*/ 182152 w 269875"/>
              <a:gd name="connsiteY47" fmla="*/ 116775 h 256502"/>
              <a:gd name="connsiteX48" fmla="*/ 211582 w 269875"/>
              <a:gd name="connsiteY48" fmla="*/ 87709 h 256502"/>
              <a:gd name="connsiteX49" fmla="*/ 239528 w 269875"/>
              <a:gd name="connsiteY49" fmla="*/ 87709 h 256502"/>
              <a:gd name="connsiteX50" fmla="*/ 249648 w 269875"/>
              <a:gd name="connsiteY50" fmla="*/ 77589 h 256502"/>
              <a:gd name="connsiteX51" fmla="*/ 249648 w 269875"/>
              <a:gd name="connsiteY51" fmla="*/ 30361 h 256502"/>
              <a:gd name="connsiteX52" fmla="*/ 239528 w 269875"/>
              <a:gd name="connsiteY52" fmla="*/ 20241 h 25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9875" h="256502">
                <a:moveTo>
                  <a:pt x="118070" y="161925"/>
                </a:moveTo>
                <a:cubicBezTo>
                  <a:pt x="134838" y="161925"/>
                  <a:pt x="148431" y="175519"/>
                  <a:pt x="148431" y="192286"/>
                </a:cubicBezTo>
                <a:lnTo>
                  <a:pt x="148431" y="212554"/>
                </a:lnTo>
                <a:lnTo>
                  <a:pt x="148323" y="214011"/>
                </a:lnTo>
                <a:cubicBezTo>
                  <a:pt x="144140" y="242712"/>
                  <a:pt x="118367" y="256503"/>
                  <a:pt x="75120" y="256503"/>
                </a:cubicBezTo>
                <a:cubicBezTo>
                  <a:pt x="32034" y="256503"/>
                  <a:pt x="5843" y="242874"/>
                  <a:pt x="189" y="214510"/>
                </a:cubicBezTo>
                <a:lnTo>
                  <a:pt x="0" y="212527"/>
                </a:lnTo>
                <a:lnTo>
                  <a:pt x="0" y="192286"/>
                </a:lnTo>
                <a:cubicBezTo>
                  <a:pt x="0" y="175519"/>
                  <a:pt x="13593" y="161925"/>
                  <a:pt x="30361" y="161925"/>
                </a:cubicBezTo>
                <a:lnTo>
                  <a:pt x="118070" y="161925"/>
                </a:lnTo>
                <a:close/>
                <a:moveTo>
                  <a:pt x="118070" y="182166"/>
                </a:moveTo>
                <a:lnTo>
                  <a:pt x="30361" y="182166"/>
                </a:lnTo>
                <a:cubicBezTo>
                  <a:pt x="24772" y="182166"/>
                  <a:pt x="20241" y="186697"/>
                  <a:pt x="20241" y="192286"/>
                </a:cubicBezTo>
                <a:lnTo>
                  <a:pt x="20241" y="211447"/>
                </a:lnTo>
                <a:cubicBezTo>
                  <a:pt x="24019" y="227640"/>
                  <a:pt x="41156" y="236262"/>
                  <a:pt x="75120" y="236262"/>
                </a:cubicBezTo>
                <a:cubicBezTo>
                  <a:pt x="109070" y="236262"/>
                  <a:pt x="125451" y="227748"/>
                  <a:pt x="128191" y="211757"/>
                </a:cubicBezTo>
                <a:lnTo>
                  <a:pt x="128191" y="192286"/>
                </a:lnTo>
                <a:cubicBezTo>
                  <a:pt x="128191" y="186697"/>
                  <a:pt x="123659" y="182166"/>
                  <a:pt x="118070" y="182166"/>
                </a:cubicBezTo>
                <a:close/>
                <a:moveTo>
                  <a:pt x="74216" y="53975"/>
                </a:moveTo>
                <a:cubicBezTo>
                  <a:pt x="100299" y="53975"/>
                  <a:pt x="121444" y="75120"/>
                  <a:pt x="121444" y="101203"/>
                </a:cubicBezTo>
                <a:cubicBezTo>
                  <a:pt x="121444" y="127287"/>
                  <a:pt x="100299" y="148431"/>
                  <a:pt x="74216" y="148431"/>
                </a:cubicBezTo>
                <a:cubicBezTo>
                  <a:pt x="48132" y="148431"/>
                  <a:pt x="26988" y="127287"/>
                  <a:pt x="26988" y="101203"/>
                </a:cubicBezTo>
                <a:cubicBezTo>
                  <a:pt x="26988" y="75120"/>
                  <a:pt x="48132" y="53975"/>
                  <a:pt x="74216" y="53975"/>
                </a:cubicBezTo>
                <a:close/>
                <a:moveTo>
                  <a:pt x="239514" y="0"/>
                </a:moveTo>
                <a:cubicBezTo>
                  <a:pt x="256281" y="0"/>
                  <a:pt x="269875" y="13593"/>
                  <a:pt x="269875" y="30361"/>
                </a:cubicBezTo>
                <a:lnTo>
                  <a:pt x="269875" y="77589"/>
                </a:lnTo>
                <a:cubicBezTo>
                  <a:pt x="269875" y="94357"/>
                  <a:pt x="256281" y="107950"/>
                  <a:pt x="239514" y="107950"/>
                </a:cubicBezTo>
                <a:lnTo>
                  <a:pt x="219881" y="107950"/>
                </a:lnTo>
                <a:lnTo>
                  <a:pt x="190653" y="136840"/>
                </a:lnTo>
                <a:cubicBezTo>
                  <a:pt x="184030" y="143391"/>
                  <a:pt x="173350" y="143332"/>
                  <a:pt x="166800" y="136709"/>
                </a:cubicBezTo>
                <a:cubicBezTo>
                  <a:pt x="163679" y="133553"/>
                  <a:pt x="161928" y="129296"/>
                  <a:pt x="161925" y="124858"/>
                </a:cubicBezTo>
                <a:lnTo>
                  <a:pt x="161925" y="107761"/>
                </a:lnTo>
                <a:cubicBezTo>
                  <a:pt x="146558" y="106043"/>
                  <a:pt x="134938" y="93051"/>
                  <a:pt x="134938" y="77589"/>
                </a:cubicBezTo>
                <a:lnTo>
                  <a:pt x="134938" y="30361"/>
                </a:lnTo>
                <a:cubicBezTo>
                  <a:pt x="134938" y="13593"/>
                  <a:pt x="148531" y="0"/>
                  <a:pt x="165298" y="0"/>
                </a:cubicBezTo>
                <a:lnTo>
                  <a:pt x="239514" y="0"/>
                </a:lnTo>
                <a:close/>
                <a:moveTo>
                  <a:pt x="74216" y="74216"/>
                </a:moveTo>
                <a:cubicBezTo>
                  <a:pt x="59311" y="74216"/>
                  <a:pt x="47228" y="86298"/>
                  <a:pt x="47228" y="101203"/>
                </a:cubicBezTo>
                <a:cubicBezTo>
                  <a:pt x="47228" y="116108"/>
                  <a:pt x="59311" y="128191"/>
                  <a:pt x="74216" y="128191"/>
                </a:cubicBezTo>
                <a:cubicBezTo>
                  <a:pt x="89120" y="128191"/>
                  <a:pt x="101203" y="116108"/>
                  <a:pt x="101203" y="101203"/>
                </a:cubicBezTo>
                <a:cubicBezTo>
                  <a:pt x="101203" y="86298"/>
                  <a:pt x="89120" y="74216"/>
                  <a:pt x="74216" y="74216"/>
                </a:cubicBezTo>
                <a:close/>
                <a:moveTo>
                  <a:pt x="239514" y="20241"/>
                </a:moveTo>
                <a:lnTo>
                  <a:pt x="165298" y="20241"/>
                </a:lnTo>
                <a:cubicBezTo>
                  <a:pt x="159709" y="20241"/>
                  <a:pt x="155178" y="24772"/>
                  <a:pt x="155178" y="30361"/>
                </a:cubicBezTo>
                <a:lnTo>
                  <a:pt x="155178" y="77589"/>
                </a:lnTo>
                <a:cubicBezTo>
                  <a:pt x="155178" y="83175"/>
                  <a:pt x="159712" y="87709"/>
                  <a:pt x="165298" y="87709"/>
                </a:cubicBezTo>
                <a:lnTo>
                  <a:pt x="182152" y="87709"/>
                </a:lnTo>
                <a:lnTo>
                  <a:pt x="182152" y="116775"/>
                </a:lnTo>
                <a:lnTo>
                  <a:pt x="211582" y="87709"/>
                </a:lnTo>
                <a:lnTo>
                  <a:pt x="239528" y="87709"/>
                </a:lnTo>
                <a:cubicBezTo>
                  <a:pt x="245117" y="87709"/>
                  <a:pt x="249648" y="83178"/>
                  <a:pt x="249648" y="77589"/>
                </a:cubicBezTo>
                <a:lnTo>
                  <a:pt x="249648" y="30361"/>
                </a:lnTo>
                <a:cubicBezTo>
                  <a:pt x="249648" y="24772"/>
                  <a:pt x="245117" y="20241"/>
                  <a:pt x="239528" y="20241"/>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16" name="TextBox 15">
            <a:extLst>
              <a:ext uri="{FF2B5EF4-FFF2-40B4-BE49-F238E27FC236}">
                <a16:creationId xmlns:a16="http://schemas.microsoft.com/office/drawing/2014/main" id="{1389F194-5B8E-E97D-AF3B-33478F19646D}"/>
              </a:ext>
            </a:extLst>
          </p:cNvPr>
          <p:cNvSpPr txBox="1"/>
          <p:nvPr/>
        </p:nvSpPr>
        <p:spPr>
          <a:xfrm>
            <a:off x="1080396" y="5094539"/>
            <a:ext cx="3208070" cy="664797"/>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91F2C"/>
                </a:solidFill>
                <a:effectLst/>
                <a:uLnTx/>
                <a:uFillTx/>
                <a:latin typeface="Segoe UI"/>
                <a:ea typeface="+mn-ea"/>
                <a:cs typeface="+mn-cs"/>
              </a:rPr>
              <a:t>Ask questions and get answers in our community </a:t>
            </a:r>
            <a:r>
              <a:rPr kumimoji="0" lang="en-US" sz="1600" b="0" i="0" u="none" strike="noStrike" kern="1200" cap="none" spc="0" normalizeH="0" baseline="0" noProof="0" dirty="0">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aka.ms/M365CopilotCommunity</a:t>
            </a:r>
            <a:endParaRPr kumimoji="0" lang="en-US" sz="1600" b="0" i="0" u="none" strike="noStrike" kern="1200" cap="none" spc="0" normalizeH="0" baseline="0" noProof="0" dirty="0">
              <a:ln>
                <a:noFill/>
              </a:ln>
              <a:solidFill>
                <a:srgbClr val="0B87DE"/>
              </a:solidFill>
              <a:effectLst/>
              <a:uLnTx/>
              <a:uFillTx/>
              <a:latin typeface="Segoe UI Semibold"/>
              <a:ea typeface="+mn-ea"/>
              <a:cs typeface="+mn-cs"/>
            </a:endParaRPr>
          </a:p>
        </p:txBody>
      </p:sp>
      <p:pic>
        <p:nvPicPr>
          <p:cNvPr id="6" name="Picture 5" descr="Screen shot of the Microsoft 365 Copilot community home page.">
            <a:extLst>
              <a:ext uri="{FF2B5EF4-FFF2-40B4-BE49-F238E27FC236}">
                <a16:creationId xmlns:a16="http://schemas.microsoft.com/office/drawing/2014/main" id="{D7828FFC-A5D9-864D-DFC1-9200D899414B}"/>
              </a:ext>
            </a:extLst>
          </p:cNvPr>
          <p:cNvPicPr>
            <a:picLocks noChangeAspect="1"/>
          </p:cNvPicPr>
          <p:nvPr/>
        </p:nvPicPr>
        <p:blipFill>
          <a:blip r:embed="rId6"/>
          <a:srcRect t="18797" b="9819"/>
          <a:stretch/>
        </p:blipFill>
        <p:spPr>
          <a:xfrm>
            <a:off x="5745348" y="4160178"/>
            <a:ext cx="4604471" cy="1868722"/>
          </a:xfrm>
          <a:prstGeom prst="roundRect">
            <a:avLst>
              <a:gd name="adj" fmla="val 5989"/>
            </a:avLst>
          </a:prstGeom>
          <a:ln>
            <a:solidFill>
              <a:schemeClr val="bg1">
                <a:lumMod val="85000"/>
              </a:schemeClr>
            </a:solidFill>
          </a:ln>
          <a:effectLst/>
        </p:spPr>
      </p:pic>
    </p:spTree>
    <p:extLst>
      <p:ext uri="{BB962C8B-B14F-4D97-AF65-F5344CB8AC3E}">
        <p14:creationId xmlns:p14="http://schemas.microsoft.com/office/powerpoint/2010/main" val="290205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2.08333E-7 2.22222E-6 L 2.08333E-7 0.03541 " pathEditMode="relative" rAng="0" ptsTypes="AA">
                                      <p:cBhvr>
                                        <p:cTn id="9" dur="700" spd="-100000" fill="hold"/>
                                        <p:tgtEl>
                                          <p:spTgt spid="19"/>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42" presetClass="path" presetSubtype="0" decel="100000" fill="hold" grpId="1" nodeType="withEffect">
                                  <p:stCondLst>
                                    <p:cond delay="0"/>
                                  </p:stCondLst>
                                  <p:childTnLst>
                                    <p:animMotion origin="layout" path="M 4.16667E-6 -1.85185E-6 L 4.16667E-6 0.03542 " pathEditMode="relative" rAng="0" ptsTypes="AA">
                                      <p:cBhvr>
                                        <p:cTn id="14" dur="700" spd="-100000" fill="hold"/>
                                        <p:tgtEl>
                                          <p:spTgt spid="17"/>
                                        </p:tgtEl>
                                        <p:attrNameLst>
                                          <p:attrName>ppt_x</p:attrName>
                                          <p:attrName>ppt_y</p:attrName>
                                        </p:attrNameLst>
                                      </p:cBhvr>
                                      <p:rCtr x="0" y="1759"/>
                                    </p:animMotion>
                                  </p:childTnLst>
                                </p:cTn>
                              </p:par>
                              <p:par>
                                <p:cTn id="15" presetID="10" presetClass="entr" presetSubtype="0" fill="hold" grpId="0" nodeType="withEffect">
                                  <p:stCondLst>
                                    <p:cond delay="25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42" presetClass="path" presetSubtype="0" decel="100000" fill="hold" grpId="1" nodeType="withEffect">
                                  <p:stCondLst>
                                    <p:cond delay="250"/>
                                  </p:stCondLst>
                                  <p:childTnLst>
                                    <p:animMotion origin="layout" path="M 1.04167E-6 -3.7037E-6 L 1.04167E-6 0.03542 " pathEditMode="relative" rAng="0" ptsTypes="AA">
                                      <p:cBhvr>
                                        <p:cTn id="19" dur="700" spd="-100000" fill="hold"/>
                                        <p:tgtEl>
                                          <p:spTgt spid="18"/>
                                        </p:tgtEl>
                                        <p:attrNameLst>
                                          <p:attrName>ppt_x</p:attrName>
                                          <p:attrName>ppt_y</p:attrName>
                                        </p:attrNameLst>
                                      </p:cBhvr>
                                      <p:rCtr x="0" y="1759"/>
                                    </p:animMotion>
                                  </p:childTnLst>
                                </p:cTn>
                              </p:par>
                              <p:par>
                                <p:cTn id="20" presetID="10" presetClass="entr" presetSubtype="0" fill="hold" grpId="0" nodeType="withEffect">
                                  <p:stCondLst>
                                    <p:cond delay="25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42" presetClass="path" presetSubtype="0" decel="100000" fill="hold" grpId="1" nodeType="withEffect">
                                  <p:stCondLst>
                                    <p:cond delay="250"/>
                                  </p:stCondLst>
                                  <p:childTnLst>
                                    <p:animMotion origin="layout" path="M -2.29167E-6 -3.7037E-6 L -2.29167E-6 0.03542 " pathEditMode="relative" rAng="0" ptsTypes="AA">
                                      <p:cBhvr>
                                        <p:cTn id="24" dur="700" spd="-100000" fill="hold"/>
                                        <p:tgtEl>
                                          <p:spTgt spid="16"/>
                                        </p:tgtEl>
                                        <p:attrNameLst>
                                          <p:attrName>ppt_x</p:attrName>
                                          <p:attrName>ppt_y</p:attrName>
                                        </p:attrNameLst>
                                      </p:cBhvr>
                                      <p:rCtr x="0" y="1759"/>
                                    </p:animMotion>
                                  </p:childTnLst>
                                </p:cTn>
                              </p:par>
                              <p:par>
                                <p:cTn id="25" presetID="10" presetClass="entr" presetSubtype="0" fill="hold" nodeType="withEffect">
                                  <p:stCondLst>
                                    <p:cond delay="25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42" presetClass="path" presetSubtype="0" decel="100000" fill="hold" nodeType="withEffect">
                                  <p:stCondLst>
                                    <p:cond delay="250"/>
                                  </p:stCondLst>
                                  <p:childTnLst>
                                    <p:animMotion origin="layout" path="M 1.04167E-6 -3.7037E-6 L 1.04167E-6 0.03542 " pathEditMode="relative" rAng="0" ptsTypes="AA">
                                      <p:cBhvr>
                                        <p:cTn id="29" dur="7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7" grpId="0"/>
      <p:bldP spid="17" grpId="1"/>
      <p:bldP spid="18" grpId="0" animBg="1"/>
      <p:bldP spid="18" grpId="1" animBg="1"/>
      <p:bldP spid="16" grpId="0"/>
      <p:bldP spid="1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1CC56B-028E-D142-1C1A-ACABB8392A3F}"/>
              </a:ext>
            </a:extLst>
          </p:cNvPr>
          <p:cNvSpPr>
            <a:spLocks noGrp="1"/>
          </p:cNvSpPr>
          <p:nvPr>
            <p:ph type="title"/>
          </p:nvPr>
        </p:nvSpPr>
        <p:spPr>
          <a:xfrm>
            <a:off x="389859" y="365126"/>
            <a:ext cx="11601511" cy="1072072"/>
          </a:xfrm>
        </p:spPr>
        <p:txBody>
          <a:bodyPr/>
          <a:lstStyle/>
          <a:p>
            <a:r>
              <a:rPr lang="en-US" dirty="0"/>
              <a:t>News &amp; </a:t>
            </a:r>
            <a:r>
              <a:rPr lang="en-US" dirty="0">
                <a:gradFill>
                  <a:gsLst>
                    <a:gs pos="2000">
                      <a:srgbClr val="0179D4"/>
                    </a:gs>
                    <a:gs pos="32000">
                      <a:srgbClr val="2CB6FF"/>
                    </a:gs>
                    <a:gs pos="44000">
                      <a:srgbClr val="2DB6FF"/>
                    </a:gs>
                    <a:gs pos="81000">
                      <a:srgbClr val="D962FA"/>
                    </a:gs>
                    <a:gs pos="96000">
                      <a:srgbClr val="F69991"/>
                    </a:gs>
                  </a:gsLst>
                  <a:lin ang="3600000" scaled="0"/>
                </a:gradFill>
              </a:rPr>
              <a:t>community content</a:t>
            </a:r>
            <a:endParaRPr lang="en-IN" dirty="0">
              <a:gradFill>
                <a:gsLst>
                  <a:gs pos="2000">
                    <a:srgbClr val="0179D4"/>
                  </a:gs>
                  <a:gs pos="32000">
                    <a:srgbClr val="2CB6FF"/>
                  </a:gs>
                  <a:gs pos="44000">
                    <a:srgbClr val="2DB6FF"/>
                  </a:gs>
                  <a:gs pos="81000">
                    <a:srgbClr val="D962FA"/>
                  </a:gs>
                  <a:gs pos="96000">
                    <a:srgbClr val="F69991"/>
                  </a:gs>
                </a:gsLst>
                <a:lin ang="3600000" scaled="0"/>
              </a:gradFill>
            </a:endParaRPr>
          </a:p>
        </p:txBody>
      </p:sp>
      <p:sp>
        <p:nvSpPr>
          <p:cNvPr id="8" name="Rectangle: Rounded Corners 7">
            <a:extLst>
              <a:ext uri="{FF2B5EF4-FFF2-40B4-BE49-F238E27FC236}">
                <a16:creationId xmlns:a16="http://schemas.microsoft.com/office/drawing/2014/main" id="{7EC4072C-BD84-3E71-4B66-298F9AE4D384}"/>
              </a:ext>
              <a:ext uri="{C183D7F6-B498-43B3-948B-1728B52AA6E4}">
                <adec:decorative xmlns:adec="http://schemas.microsoft.com/office/drawing/2017/decorative" val="1"/>
              </a:ext>
            </a:extLst>
          </p:cNvPr>
          <p:cNvSpPr/>
          <p:nvPr/>
        </p:nvSpPr>
        <p:spPr bwMode="auto">
          <a:xfrm>
            <a:off x="557435" y="1450682"/>
            <a:ext cx="11075323" cy="4874419"/>
          </a:xfrm>
          <a:prstGeom prst="roundRect">
            <a:avLst>
              <a:gd name="adj" fmla="val 3385"/>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9" name="Graphic 8">
            <a:extLst>
              <a:ext uri="{FF2B5EF4-FFF2-40B4-BE49-F238E27FC236}">
                <a16:creationId xmlns:a16="http://schemas.microsoft.com/office/drawing/2014/main" id="{16A6E9CF-EECA-CF0B-CB02-E2EF11BB3605}"/>
              </a:ext>
              <a:ext uri="{C183D7F6-B498-43B3-948B-1728B52AA6E4}">
                <adec:decorative xmlns:adec="http://schemas.microsoft.com/office/drawing/2017/decorative" val="1"/>
              </a:ext>
            </a:extLst>
          </p:cNvPr>
          <p:cNvSpPr>
            <a:spLocks/>
          </p:cNvSpPr>
          <p:nvPr/>
        </p:nvSpPr>
        <p:spPr>
          <a:xfrm>
            <a:off x="1080395" y="1938695"/>
            <a:ext cx="425956" cy="532477"/>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cxnSp>
        <p:nvCxnSpPr>
          <p:cNvPr id="3" name="Straight Connector 2">
            <a:extLst>
              <a:ext uri="{FF2B5EF4-FFF2-40B4-BE49-F238E27FC236}">
                <a16:creationId xmlns:a16="http://schemas.microsoft.com/office/drawing/2014/main" id="{3CB66A91-61B6-F264-C068-31278F623AC7}"/>
              </a:ext>
              <a:ext uri="{C183D7F6-B498-43B3-948B-1728B52AA6E4}">
                <adec:decorative xmlns:adec="http://schemas.microsoft.com/office/drawing/2017/decorative" val="1"/>
              </a:ext>
            </a:extLst>
          </p:cNvPr>
          <p:cNvCxnSpPr/>
          <p:nvPr/>
        </p:nvCxnSpPr>
        <p:spPr>
          <a:xfrm>
            <a:off x="1000125" y="4029075"/>
            <a:ext cx="3929063" cy="0"/>
          </a:xfrm>
          <a:prstGeom prst="line">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Graphic 86">
            <a:extLst>
              <a:ext uri="{FF2B5EF4-FFF2-40B4-BE49-F238E27FC236}">
                <a16:creationId xmlns:a16="http://schemas.microsoft.com/office/drawing/2014/main" id="{5AAC9682-3D00-A6AC-E079-5B8C8F77C345}"/>
              </a:ext>
              <a:ext uri="{C183D7F6-B498-43B3-948B-1728B52AA6E4}">
                <adec:decorative xmlns:adec="http://schemas.microsoft.com/office/drawing/2017/decorative" val="1"/>
              </a:ext>
            </a:extLst>
          </p:cNvPr>
          <p:cNvSpPr/>
          <p:nvPr/>
        </p:nvSpPr>
        <p:spPr>
          <a:xfrm>
            <a:off x="1080395" y="4343486"/>
            <a:ext cx="565220" cy="537208"/>
          </a:xfrm>
          <a:custGeom>
            <a:avLst/>
            <a:gdLst>
              <a:gd name="connsiteX0" fmla="*/ 118070 w 269875"/>
              <a:gd name="connsiteY0" fmla="*/ 161925 h 256502"/>
              <a:gd name="connsiteX1" fmla="*/ 148431 w 269875"/>
              <a:gd name="connsiteY1" fmla="*/ 192286 h 256502"/>
              <a:gd name="connsiteX2" fmla="*/ 148431 w 269875"/>
              <a:gd name="connsiteY2" fmla="*/ 212554 h 256502"/>
              <a:gd name="connsiteX3" fmla="*/ 148323 w 269875"/>
              <a:gd name="connsiteY3" fmla="*/ 214011 h 256502"/>
              <a:gd name="connsiteX4" fmla="*/ 75120 w 269875"/>
              <a:gd name="connsiteY4" fmla="*/ 256503 h 256502"/>
              <a:gd name="connsiteX5" fmla="*/ 189 w 269875"/>
              <a:gd name="connsiteY5" fmla="*/ 214510 h 256502"/>
              <a:gd name="connsiteX6" fmla="*/ 0 w 269875"/>
              <a:gd name="connsiteY6" fmla="*/ 212527 h 256502"/>
              <a:gd name="connsiteX7" fmla="*/ 0 w 269875"/>
              <a:gd name="connsiteY7" fmla="*/ 192286 h 256502"/>
              <a:gd name="connsiteX8" fmla="*/ 30361 w 269875"/>
              <a:gd name="connsiteY8" fmla="*/ 161925 h 256502"/>
              <a:gd name="connsiteX9" fmla="*/ 118070 w 269875"/>
              <a:gd name="connsiteY9" fmla="*/ 161925 h 256502"/>
              <a:gd name="connsiteX10" fmla="*/ 118070 w 269875"/>
              <a:gd name="connsiteY10" fmla="*/ 182166 h 256502"/>
              <a:gd name="connsiteX11" fmla="*/ 30361 w 269875"/>
              <a:gd name="connsiteY11" fmla="*/ 182166 h 256502"/>
              <a:gd name="connsiteX12" fmla="*/ 20241 w 269875"/>
              <a:gd name="connsiteY12" fmla="*/ 192286 h 256502"/>
              <a:gd name="connsiteX13" fmla="*/ 20241 w 269875"/>
              <a:gd name="connsiteY13" fmla="*/ 211447 h 256502"/>
              <a:gd name="connsiteX14" fmla="*/ 75120 w 269875"/>
              <a:gd name="connsiteY14" fmla="*/ 236262 h 256502"/>
              <a:gd name="connsiteX15" fmla="*/ 128191 w 269875"/>
              <a:gd name="connsiteY15" fmla="*/ 211757 h 256502"/>
              <a:gd name="connsiteX16" fmla="*/ 128191 w 269875"/>
              <a:gd name="connsiteY16" fmla="*/ 192286 h 256502"/>
              <a:gd name="connsiteX17" fmla="*/ 118070 w 269875"/>
              <a:gd name="connsiteY17" fmla="*/ 182166 h 256502"/>
              <a:gd name="connsiteX18" fmla="*/ 74216 w 269875"/>
              <a:gd name="connsiteY18" fmla="*/ 53975 h 256502"/>
              <a:gd name="connsiteX19" fmla="*/ 121444 w 269875"/>
              <a:gd name="connsiteY19" fmla="*/ 101203 h 256502"/>
              <a:gd name="connsiteX20" fmla="*/ 74216 w 269875"/>
              <a:gd name="connsiteY20" fmla="*/ 148431 h 256502"/>
              <a:gd name="connsiteX21" fmla="*/ 26988 w 269875"/>
              <a:gd name="connsiteY21" fmla="*/ 101203 h 256502"/>
              <a:gd name="connsiteX22" fmla="*/ 74216 w 269875"/>
              <a:gd name="connsiteY22" fmla="*/ 53975 h 256502"/>
              <a:gd name="connsiteX23" fmla="*/ 239514 w 269875"/>
              <a:gd name="connsiteY23" fmla="*/ 0 h 256502"/>
              <a:gd name="connsiteX24" fmla="*/ 269875 w 269875"/>
              <a:gd name="connsiteY24" fmla="*/ 30361 h 256502"/>
              <a:gd name="connsiteX25" fmla="*/ 269875 w 269875"/>
              <a:gd name="connsiteY25" fmla="*/ 77589 h 256502"/>
              <a:gd name="connsiteX26" fmla="*/ 239514 w 269875"/>
              <a:gd name="connsiteY26" fmla="*/ 107950 h 256502"/>
              <a:gd name="connsiteX27" fmla="*/ 219881 w 269875"/>
              <a:gd name="connsiteY27" fmla="*/ 107950 h 256502"/>
              <a:gd name="connsiteX28" fmla="*/ 190653 w 269875"/>
              <a:gd name="connsiteY28" fmla="*/ 136840 h 256502"/>
              <a:gd name="connsiteX29" fmla="*/ 166800 w 269875"/>
              <a:gd name="connsiteY29" fmla="*/ 136709 h 256502"/>
              <a:gd name="connsiteX30" fmla="*/ 161925 w 269875"/>
              <a:gd name="connsiteY30" fmla="*/ 124858 h 256502"/>
              <a:gd name="connsiteX31" fmla="*/ 161925 w 269875"/>
              <a:gd name="connsiteY31" fmla="*/ 107761 h 256502"/>
              <a:gd name="connsiteX32" fmla="*/ 134938 w 269875"/>
              <a:gd name="connsiteY32" fmla="*/ 77589 h 256502"/>
              <a:gd name="connsiteX33" fmla="*/ 134938 w 269875"/>
              <a:gd name="connsiteY33" fmla="*/ 30361 h 256502"/>
              <a:gd name="connsiteX34" fmla="*/ 165298 w 269875"/>
              <a:gd name="connsiteY34" fmla="*/ 0 h 256502"/>
              <a:gd name="connsiteX35" fmla="*/ 239514 w 269875"/>
              <a:gd name="connsiteY35" fmla="*/ 0 h 256502"/>
              <a:gd name="connsiteX36" fmla="*/ 74216 w 269875"/>
              <a:gd name="connsiteY36" fmla="*/ 74216 h 256502"/>
              <a:gd name="connsiteX37" fmla="*/ 47228 w 269875"/>
              <a:gd name="connsiteY37" fmla="*/ 101203 h 256502"/>
              <a:gd name="connsiteX38" fmla="*/ 74216 w 269875"/>
              <a:gd name="connsiteY38" fmla="*/ 128191 h 256502"/>
              <a:gd name="connsiteX39" fmla="*/ 101203 w 269875"/>
              <a:gd name="connsiteY39" fmla="*/ 101203 h 256502"/>
              <a:gd name="connsiteX40" fmla="*/ 74216 w 269875"/>
              <a:gd name="connsiteY40" fmla="*/ 74216 h 256502"/>
              <a:gd name="connsiteX41" fmla="*/ 239514 w 269875"/>
              <a:gd name="connsiteY41" fmla="*/ 20241 h 256502"/>
              <a:gd name="connsiteX42" fmla="*/ 165298 w 269875"/>
              <a:gd name="connsiteY42" fmla="*/ 20241 h 256502"/>
              <a:gd name="connsiteX43" fmla="*/ 155178 w 269875"/>
              <a:gd name="connsiteY43" fmla="*/ 30361 h 256502"/>
              <a:gd name="connsiteX44" fmla="*/ 155178 w 269875"/>
              <a:gd name="connsiteY44" fmla="*/ 77589 h 256502"/>
              <a:gd name="connsiteX45" fmla="*/ 165298 w 269875"/>
              <a:gd name="connsiteY45" fmla="*/ 87709 h 256502"/>
              <a:gd name="connsiteX46" fmla="*/ 182152 w 269875"/>
              <a:gd name="connsiteY46" fmla="*/ 87709 h 256502"/>
              <a:gd name="connsiteX47" fmla="*/ 182152 w 269875"/>
              <a:gd name="connsiteY47" fmla="*/ 116775 h 256502"/>
              <a:gd name="connsiteX48" fmla="*/ 211582 w 269875"/>
              <a:gd name="connsiteY48" fmla="*/ 87709 h 256502"/>
              <a:gd name="connsiteX49" fmla="*/ 239528 w 269875"/>
              <a:gd name="connsiteY49" fmla="*/ 87709 h 256502"/>
              <a:gd name="connsiteX50" fmla="*/ 249648 w 269875"/>
              <a:gd name="connsiteY50" fmla="*/ 77589 h 256502"/>
              <a:gd name="connsiteX51" fmla="*/ 249648 w 269875"/>
              <a:gd name="connsiteY51" fmla="*/ 30361 h 256502"/>
              <a:gd name="connsiteX52" fmla="*/ 239528 w 269875"/>
              <a:gd name="connsiteY52" fmla="*/ 20241 h 25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9875" h="256502">
                <a:moveTo>
                  <a:pt x="118070" y="161925"/>
                </a:moveTo>
                <a:cubicBezTo>
                  <a:pt x="134838" y="161925"/>
                  <a:pt x="148431" y="175519"/>
                  <a:pt x="148431" y="192286"/>
                </a:cubicBezTo>
                <a:lnTo>
                  <a:pt x="148431" y="212554"/>
                </a:lnTo>
                <a:lnTo>
                  <a:pt x="148323" y="214011"/>
                </a:lnTo>
                <a:cubicBezTo>
                  <a:pt x="144140" y="242712"/>
                  <a:pt x="118367" y="256503"/>
                  <a:pt x="75120" y="256503"/>
                </a:cubicBezTo>
                <a:cubicBezTo>
                  <a:pt x="32034" y="256503"/>
                  <a:pt x="5843" y="242874"/>
                  <a:pt x="189" y="214510"/>
                </a:cubicBezTo>
                <a:lnTo>
                  <a:pt x="0" y="212527"/>
                </a:lnTo>
                <a:lnTo>
                  <a:pt x="0" y="192286"/>
                </a:lnTo>
                <a:cubicBezTo>
                  <a:pt x="0" y="175519"/>
                  <a:pt x="13593" y="161925"/>
                  <a:pt x="30361" y="161925"/>
                </a:cubicBezTo>
                <a:lnTo>
                  <a:pt x="118070" y="161925"/>
                </a:lnTo>
                <a:close/>
                <a:moveTo>
                  <a:pt x="118070" y="182166"/>
                </a:moveTo>
                <a:lnTo>
                  <a:pt x="30361" y="182166"/>
                </a:lnTo>
                <a:cubicBezTo>
                  <a:pt x="24772" y="182166"/>
                  <a:pt x="20241" y="186697"/>
                  <a:pt x="20241" y="192286"/>
                </a:cubicBezTo>
                <a:lnTo>
                  <a:pt x="20241" y="211447"/>
                </a:lnTo>
                <a:cubicBezTo>
                  <a:pt x="24019" y="227640"/>
                  <a:pt x="41156" y="236262"/>
                  <a:pt x="75120" y="236262"/>
                </a:cubicBezTo>
                <a:cubicBezTo>
                  <a:pt x="109070" y="236262"/>
                  <a:pt x="125451" y="227748"/>
                  <a:pt x="128191" y="211757"/>
                </a:cubicBezTo>
                <a:lnTo>
                  <a:pt x="128191" y="192286"/>
                </a:lnTo>
                <a:cubicBezTo>
                  <a:pt x="128191" y="186697"/>
                  <a:pt x="123659" y="182166"/>
                  <a:pt x="118070" y="182166"/>
                </a:cubicBezTo>
                <a:close/>
                <a:moveTo>
                  <a:pt x="74216" y="53975"/>
                </a:moveTo>
                <a:cubicBezTo>
                  <a:pt x="100299" y="53975"/>
                  <a:pt x="121444" y="75120"/>
                  <a:pt x="121444" y="101203"/>
                </a:cubicBezTo>
                <a:cubicBezTo>
                  <a:pt x="121444" y="127287"/>
                  <a:pt x="100299" y="148431"/>
                  <a:pt x="74216" y="148431"/>
                </a:cubicBezTo>
                <a:cubicBezTo>
                  <a:pt x="48132" y="148431"/>
                  <a:pt x="26988" y="127287"/>
                  <a:pt x="26988" y="101203"/>
                </a:cubicBezTo>
                <a:cubicBezTo>
                  <a:pt x="26988" y="75120"/>
                  <a:pt x="48132" y="53975"/>
                  <a:pt x="74216" y="53975"/>
                </a:cubicBezTo>
                <a:close/>
                <a:moveTo>
                  <a:pt x="239514" y="0"/>
                </a:moveTo>
                <a:cubicBezTo>
                  <a:pt x="256281" y="0"/>
                  <a:pt x="269875" y="13593"/>
                  <a:pt x="269875" y="30361"/>
                </a:cubicBezTo>
                <a:lnTo>
                  <a:pt x="269875" y="77589"/>
                </a:lnTo>
                <a:cubicBezTo>
                  <a:pt x="269875" y="94357"/>
                  <a:pt x="256281" y="107950"/>
                  <a:pt x="239514" y="107950"/>
                </a:cubicBezTo>
                <a:lnTo>
                  <a:pt x="219881" y="107950"/>
                </a:lnTo>
                <a:lnTo>
                  <a:pt x="190653" y="136840"/>
                </a:lnTo>
                <a:cubicBezTo>
                  <a:pt x="184030" y="143391"/>
                  <a:pt x="173350" y="143332"/>
                  <a:pt x="166800" y="136709"/>
                </a:cubicBezTo>
                <a:cubicBezTo>
                  <a:pt x="163679" y="133553"/>
                  <a:pt x="161928" y="129296"/>
                  <a:pt x="161925" y="124858"/>
                </a:cubicBezTo>
                <a:lnTo>
                  <a:pt x="161925" y="107761"/>
                </a:lnTo>
                <a:cubicBezTo>
                  <a:pt x="146558" y="106043"/>
                  <a:pt x="134938" y="93051"/>
                  <a:pt x="134938" y="77589"/>
                </a:cubicBezTo>
                <a:lnTo>
                  <a:pt x="134938" y="30361"/>
                </a:lnTo>
                <a:cubicBezTo>
                  <a:pt x="134938" y="13593"/>
                  <a:pt x="148531" y="0"/>
                  <a:pt x="165298" y="0"/>
                </a:cubicBezTo>
                <a:lnTo>
                  <a:pt x="239514" y="0"/>
                </a:lnTo>
                <a:close/>
                <a:moveTo>
                  <a:pt x="74216" y="74216"/>
                </a:moveTo>
                <a:cubicBezTo>
                  <a:pt x="59311" y="74216"/>
                  <a:pt x="47228" y="86298"/>
                  <a:pt x="47228" y="101203"/>
                </a:cubicBezTo>
                <a:cubicBezTo>
                  <a:pt x="47228" y="116108"/>
                  <a:pt x="59311" y="128191"/>
                  <a:pt x="74216" y="128191"/>
                </a:cubicBezTo>
                <a:cubicBezTo>
                  <a:pt x="89120" y="128191"/>
                  <a:pt x="101203" y="116108"/>
                  <a:pt x="101203" y="101203"/>
                </a:cubicBezTo>
                <a:cubicBezTo>
                  <a:pt x="101203" y="86298"/>
                  <a:pt x="89120" y="74216"/>
                  <a:pt x="74216" y="74216"/>
                </a:cubicBezTo>
                <a:close/>
                <a:moveTo>
                  <a:pt x="239514" y="20241"/>
                </a:moveTo>
                <a:lnTo>
                  <a:pt x="165298" y="20241"/>
                </a:lnTo>
                <a:cubicBezTo>
                  <a:pt x="159709" y="20241"/>
                  <a:pt x="155178" y="24772"/>
                  <a:pt x="155178" y="30361"/>
                </a:cubicBezTo>
                <a:lnTo>
                  <a:pt x="155178" y="77589"/>
                </a:lnTo>
                <a:cubicBezTo>
                  <a:pt x="155178" y="83175"/>
                  <a:pt x="159712" y="87709"/>
                  <a:pt x="165298" y="87709"/>
                </a:cubicBezTo>
                <a:lnTo>
                  <a:pt x="182152" y="87709"/>
                </a:lnTo>
                <a:lnTo>
                  <a:pt x="182152" y="116775"/>
                </a:lnTo>
                <a:lnTo>
                  <a:pt x="211582" y="87709"/>
                </a:lnTo>
                <a:lnTo>
                  <a:pt x="239528" y="87709"/>
                </a:lnTo>
                <a:cubicBezTo>
                  <a:pt x="245117" y="87709"/>
                  <a:pt x="249648" y="83178"/>
                  <a:pt x="249648" y="77589"/>
                </a:cubicBezTo>
                <a:lnTo>
                  <a:pt x="249648" y="30361"/>
                </a:lnTo>
                <a:cubicBezTo>
                  <a:pt x="249648" y="24772"/>
                  <a:pt x="245117" y="20241"/>
                  <a:pt x="239528" y="20241"/>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2" name="TextBox 1">
            <a:extLst>
              <a:ext uri="{FF2B5EF4-FFF2-40B4-BE49-F238E27FC236}">
                <a16:creationId xmlns:a16="http://schemas.microsoft.com/office/drawing/2014/main" id="{AFA09032-04EC-2040-77C6-6BE53E9B7B88}"/>
              </a:ext>
            </a:extLst>
          </p:cNvPr>
          <p:cNvSpPr txBox="1"/>
          <p:nvPr/>
        </p:nvSpPr>
        <p:spPr>
          <a:xfrm>
            <a:off x="1080395" y="2735856"/>
            <a:ext cx="3929063"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Segoe UI Semibold"/>
                <a:ea typeface="+mn-ea"/>
                <a:cs typeface="+mn-cs"/>
              </a:rPr>
              <a:t>Microsoft Community Learning </a:t>
            </a:r>
            <a:r>
              <a:rPr kumimoji="0" lang="en-US" sz="1600" b="0" i="0" u="none" strike="noStrike" kern="1200" cap="none" spc="0" normalizeH="0" baseline="0" noProof="0" dirty="0">
                <a:ln>
                  <a:noFill/>
                </a:ln>
                <a:solidFill>
                  <a:srgbClr val="0B87DE"/>
                </a:solidFill>
                <a:effectLst/>
                <a:uLnTx/>
                <a:uFillTx/>
                <a:latin typeface="Segoe UI Semibold"/>
                <a:ea typeface="+mn-ea"/>
                <a:cs typeface="+mn-cs"/>
                <a:hlinkClick r:id="rId3">
                  <a:extLst>
                    <a:ext uri="{A12FA001-AC4F-418D-AE19-62706E023703}">
                      <ahyp:hlinkClr xmlns:ahyp="http://schemas.microsoft.com/office/drawing/2018/hyperlinkcolor" val="tx"/>
                    </a:ext>
                  </a:extLst>
                </a:hlinkClick>
              </a:rPr>
              <a:t>aka.ms/Community/</a:t>
            </a:r>
            <a:r>
              <a:rPr kumimoji="0" lang="en-US" sz="1600" b="0" i="0" u="none" strike="noStrike" kern="1200" cap="none" spc="0" normalizeH="0" baseline="0" noProof="0" dirty="0" err="1">
                <a:ln>
                  <a:noFill/>
                </a:ln>
                <a:solidFill>
                  <a:srgbClr val="0B87DE"/>
                </a:solidFill>
                <a:effectLst/>
                <a:uLnTx/>
                <a:uFillTx/>
                <a:latin typeface="Segoe UI Semibold"/>
                <a:ea typeface="+mn-ea"/>
                <a:cs typeface="+mn-cs"/>
                <a:hlinkClick r:id="rId3">
                  <a:extLst>
                    <a:ext uri="{A12FA001-AC4F-418D-AE19-62706E023703}">
                      <ahyp:hlinkClr xmlns:ahyp="http://schemas.microsoft.com/office/drawing/2018/hyperlinkcolor" val="tx"/>
                    </a:ext>
                  </a:extLst>
                </a:hlinkClick>
              </a:rPr>
              <a:t>LearningChannel</a:t>
            </a:r>
            <a:endParaRPr kumimoji="0" lang="en-US" sz="1600" b="0" i="0" u="none" strike="noStrike" kern="1200" cap="none" spc="0" normalizeH="0" baseline="0" noProof="0" dirty="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Community led expert content on all your favorite</a:t>
            </a:r>
            <a:r>
              <a:rPr kumimoji="0" lang="en-US" sz="1600" b="0" i="0" u="none" strike="noStrike" kern="1200" cap="none" spc="0" normalizeH="0" noProof="0" dirty="0">
                <a:ln>
                  <a:noFill/>
                </a:ln>
                <a:solidFill>
                  <a:srgbClr val="000000"/>
                </a:solidFill>
                <a:effectLst/>
                <a:uLnTx/>
                <a:uFillTx/>
                <a:latin typeface="Segoe UI"/>
                <a:ea typeface="+mn-ea"/>
                <a:cs typeface="+mn-cs"/>
              </a:rPr>
              <a:t> Microsoft services.</a:t>
            </a:r>
            <a:endParaRPr kumimoji="0" lang="en-US" sz="1600" b="0" i="0" u="none" strike="noStrike" kern="1200" cap="none" spc="0" normalizeH="0" baseline="0" noProof="0" dirty="0">
              <a:ln>
                <a:noFill/>
              </a:ln>
              <a:solidFill>
                <a:srgbClr val="000000"/>
              </a:solidFill>
              <a:effectLst/>
              <a:uLnTx/>
              <a:uFillTx/>
              <a:latin typeface="Segoe UI"/>
              <a:ea typeface="+mn-ea"/>
              <a:cs typeface="+mn-cs"/>
            </a:endParaRPr>
          </a:p>
        </p:txBody>
      </p:sp>
      <p:pic>
        <p:nvPicPr>
          <p:cNvPr id="10" name="Picture 9" descr="Screenshot of the Microsoft Community Learning channel home page.">
            <a:extLst>
              <a:ext uri="{FF2B5EF4-FFF2-40B4-BE49-F238E27FC236}">
                <a16:creationId xmlns:a16="http://schemas.microsoft.com/office/drawing/2014/main" id="{3B1DCF79-E052-E919-30AE-E042A5E86B50}"/>
              </a:ext>
            </a:extLst>
          </p:cNvPr>
          <p:cNvPicPr>
            <a:picLocks noChangeAspect="1"/>
          </p:cNvPicPr>
          <p:nvPr/>
        </p:nvPicPr>
        <p:blipFill>
          <a:blip r:embed="rId4"/>
          <a:srcRect t="21395" b="22530"/>
          <a:stretch>
            <a:fillRect/>
          </a:stretch>
        </p:blipFill>
        <p:spPr>
          <a:xfrm>
            <a:off x="5734957" y="1939652"/>
            <a:ext cx="4650868" cy="1781089"/>
          </a:xfrm>
          <a:prstGeom prst="roundRect">
            <a:avLst>
              <a:gd name="adj" fmla="val 5989"/>
            </a:avLst>
          </a:prstGeom>
          <a:ln>
            <a:solidFill>
              <a:schemeClr val="bg1">
                <a:lumMod val="85000"/>
              </a:schemeClr>
            </a:solidFill>
          </a:ln>
          <a:effectLst/>
        </p:spPr>
      </p:pic>
      <p:sp>
        <p:nvSpPr>
          <p:cNvPr id="5" name="TextBox 4">
            <a:extLst>
              <a:ext uri="{FF2B5EF4-FFF2-40B4-BE49-F238E27FC236}">
                <a16:creationId xmlns:a16="http://schemas.microsoft.com/office/drawing/2014/main" id="{9D354814-6A6C-B6E5-17C7-08E9267D9B9A}"/>
              </a:ext>
            </a:extLst>
          </p:cNvPr>
          <p:cNvSpPr txBox="1"/>
          <p:nvPr/>
        </p:nvSpPr>
        <p:spPr>
          <a:xfrm>
            <a:off x="1080395" y="5094539"/>
            <a:ext cx="3929063" cy="664797"/>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600" dirty="0">
                <a:solidFill>
                  <a:srgbClr val="000000"/>
                </a:solidFill>
                <a:latin typeface="Segoe UI"/>
              </a:rPr>
              <a:t>Start your week with l</a:t>
            </a:r>
            <a:r>
              <a:rPr kumimoji="0" lang="en-US" sz="1600" b="0" i="0" u="none" strike="noStrike" kern="1200" cap="none" spc="0" normalizeH="0" baseline="0" noProof="0" dirty="0" err="1">
                <a:ln>
                  <a:noFill/>
                </a:ln>
                <a:solidFill>
                  <a:srgbClr val="000000"/>
                </a:solidFill>
                <a:effectLst/>
                <a:uLnTx/>
                <a:uFillTx/>
                <a:latin typeface="Segoe UI"/>
                <a:ea typeface="+mn-ea"/>
                <a:cs typeface="+mn-cs"/>
              </a:rPr>
              <a:t>ive</a:t>
            </a:r>
            <a:r>
              <a:rPr kumimoji="0" lang="en-US" sz="1600" b="0" i="0" u="none" strike="noStrike" kern="1200" cap="none" spc="0" normalizeH="0" baseline="0" noProof="0" dirty="0">
                <a:ln>
                  <a:noFill/>
                </a:ln>
                <a:solidFill>
                  <a:srgbClr val="000000"/>
                </a:solidFill>
                <a:effectLst/>
                <a:uLnTx/>
                <a:uFillTx/>
                <a:latin typeface="Segoe UI"/>
                <a:ea typeface="+mn-ea"/>
                <a:cs typeface="+mn-cs"/>
              </a:rPr>
              <a:t> news and event</a:t>
            </a:r>
            <a:r>
              <a:rPr kumimoji="0" lang="en-US" sz="1600" b="0" i="0" u="none" strike="noStrike" kern="1200" cap="none" spc="0" normalizeH="0" noProof="0" dirty="0">
                <a:ln>
                  <a:noFill/>
                </a:ln>
                <a:solidFill>
                  <a:srgbClr val="000000"/>
                </a:solidFill>
                <a:effectLst/>
                <a:uLnTx/>
                <a:uFillTx/>
                <a:latin typeface="Segoe UI"/>
                <a:ea typeface="+mn-ea"/>
                <a:cs typeface="+mn-cs"/>
              </a:rPr>
              <a:t> updates at </a:t>
            </a:r>
            <a:r>
              <a:rPr kumimoji="0" lang="en-US" sz="1600" b="0" i="0" u="none" strike="noStrike" kern="1200" cap="none" spc="0" normalizeH="0" baseline="0" noProof="0" dirty="0">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aka.ms/</a:t>
            </a:r>
            <a:r>
              <a:rPr kumimoji="0" lang="en-US" sz="1600" b="0" i="0" u="none" strike="noStrike" kern="1200" cap="none" spc="0" normalizeH="0" baseline="0" noProof="0" dirty="0" err="1">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MondaysatMicrosoft</a:t>
            </a:r>
            <a:r>
              <a:rPr kumimoji="0" lang="en-US" sz="1600" b="0" i="0" u="none" strike="noStrike" kern="1200" cap="none" spc="0" normalizeH="0" baseline="0" noProof="0" dirty="0">
                <a:ln>
                  <a:noFill/>
                </a:ln>
                <a:effectLst/>
                <a:uLnTx/>
                <a:uFillTx/>
                <a:latin typeface="Segoe UI Semibold"/>
                <a:ea typeface="+mn-ea"/>
                <a:cs typeface="+mn-cs"/>
              </a:rPr>
              <a:t>.</a:t>
            </a:r>
          </a:p>
          <a:p>
            <a:pPr marL="0" marR="0" lvl="0" indent="0" algn="l" defTabSz="914400" rtl="0" eaLnBrk="1" fontAlgn="auto" latinLnBrk="0" hangingPunct="1">
              <a:lnSpc>
                <a:spcPct val="90000"/>
              </a:lnSpc>
              <a:spcBef>
                <a:spcPts val="0"/>
              </a:spcBef>
              <a:spcAft>
                <a:spcPts val="0"/>
              </a:spcAft>
              <a:buClrTx/>
              <a:buSzTx/>
              <a:buFontTx/>
              <a:buNone/>
              <a:tabLst/>
              <a:defRPr/>
            </a:pPr>
            <a:r>
              <a:rPr lang="en-US" sz="1600" dirty="0">
                <a:solidFill>
                  <a:srgbClr val="000000"/>
                </a:solidFill>
                <a:latin typeface="Segoe UI"/>
              </a:rPr>
              <a:t>Watch live or on-demand &amp; share our blog.</a:t>
            </a:r>
          </a:p>
        </p:txBody>
      </p:sp>
      <p:pic>
        <p:nvPicPr>
          <p:cNvPr id="12" name="Picture 11" descr="Screenshot of the Mondays at Microsoft home page.">
            <a:extLst>
              <a:ext uri="{FF2B5EF4-FFF2-40B4-BE49-F238E27FC236}">
                <a16:creationId xmlns:a16="http://schemas.microsoft.com/office/drawing/2014/main" id="{2433DF90-F87A-3761-EF03-D975BC34BFDB}"/>
              </a:ext>
            </a:extLst>
          </p:cNvPr>
          <p:cNvPicPr>
            <a:picLocks noChangeAspect="1"/>
          </p:cNvPicPr>
          <p:nvPr/>
        </p:nvPicPr>
        <p:blipFill>
          <a:blip r:embed="rId6"/>
          <a:stretch>
            <a:fillRect/>
          </a:stretch>
        </p:blipFill>
        <p:spPr>
          <a:xfrm>
            <a:off x="5734957" y="4197167"/>
            <a:ext cx="4650868" cy="1794744"/>
          </a:xfrm>
          <a:prstGeom prst="roundRect">
            <a:avLst>
              <a:gd name="adj" fmla="val 5989"/>
            </a:avLst>
          </a:prstGeom>
          <a:ln>
            <a:solidFill>
              <a:schemeClr val="bg1">
                <a:lumMod val="85000"/>
              </a:schemeClr>
            </a:solidFill>
          </a:ln>
          <a:effectLst/>
        </p:spPr>
      </p:pic>
    </p:spTree>
    <p:extLst>
      <p:ext uri="{BB962C8B-B14F-4D97-AF65-F5344CB8AC3E}">
        <p14:creationId xmlns:p14="http://schemas.microsoft.com/office/powerpoint/2010/main" val="238991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2.08333E-7 2.22222E-6 L 2.08333E-7 0.03541 " pathEditMode="relative" rAng="0" ptsTypes="AA">
                                      <p:cBhvr>
                                        <p:cTn id="9" dur="700" spd="-100000" fill="hold"/>
                                        <p:tgtEl>
                                          <p:spTgt spid="19"/>
                                        </p:tgtEl>
                                        <p:attrNameLst>
                                          <p:attrName>ppt_x</p:attrName>
                                          <p:attrName>ppt_y</p:attrName>
                                        </p:attrNameLst>
                                      </p:cBhvr>
                                      <p:rCtr x="0" y="1759"/>
                                    </p:animMotion>
                                  </p:childTnLst>
                                </p:cTn>
                              </p:par>
                              <p:par>
                                <p:cTn id="10" presetID="10" presetClass="entr" presetSubtype="0" fill="hold" grpId="0" nodeType="withEffect">
                                  <p:stCondLst>
                                    <p:cond delay="25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42" presetClass="path" presetSubtype="0" decel="100000" fill="hold" grpId="1" nodeType="withEffect">
                                  <p:stCondLst>
                                    <p:cond delay="250"/>
                                  </p:stCondLst>
                                  <p:childTnLst>
                                    <p:animMotion origin="layout" path="M 1.04167E-6 -3.7037E-6 L 1.04167E-6 0.03542 " pathEditMode="relative" rAng="0" ptsTypes="AA">
                                      <p:cBhvr>
                                        <p:cTn id="14" dur="700" spd="-100000" fill="hold"/>
                                        <p:tgtEl>
                                          <p:spTgt spid="18"/>
                                        </p:tgtEl>
                                        <p:attrNameLst>
                                          <p:attrName>ppt_x</p:attrName>
                                          <p:attrName>ppt_y</p:attrName>
                                        </p:attrNameLst>
                                      </p:cBhvr>
                                      <p:rCtr x="0" y="1759"/>
                                    </p:animMotion>
                                  </p:childTnLst>
                                </p:cTn>
                              </p:par>
                              <p:par>
                                <p:cTn id="15" presetID="10" presetClass="entr" presetSubtype="0" fill="hold"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nodeType="withEffect">
                                  <p:stCondLst>
                                    <p:cond delay="250"/>
                                  </p:stCondLst>
                                  <p:childTnLst>
                                    <p:animMotion origin="layout" path="M 1.04167E-6 -3.7037E-6 L 1.04167E-6 0.03542 " pathEditMode="relative" rAng="0" ptsTypes="AA">
                                      <p:cBhvr>
                                        <p:cTn id="19" dur="700" spd="-100000" fill="hold"/>
                                        <p:tgtEl>
                                          <p:spTgt spid="3"/>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42" presetClass="path" presetSubtype="0" decel="100000" fill="hold" grpId="1" nodeType="withEffect">
                                  <p:stCondLst>
                                    <p:cond delay="0"/>
                                  </p:stCondLst>
                                  <p:childTnLst>
                                    <p:animMotion origin="layout" path="M 4.16667E-7 -1.85185E-6 L 4.16667E-7 0.03542 " pathEditMode="relative" rAng="0" ptsTypes="AA">
                                      <p:cBhvr>
                                        <p:cTn id="24" dur="700" spd="-100000" fill="hold"/>
                                        <p:tgtEl>
                                          <p:spTgt spid="2"/>
                                        </p:tgtEl>
                                        <p:attrNameLst>
                                          <p:attrName>ppt_x</p:attrName>
                                          <p:attrName>ppt_y</p:attrName>
                                        </p:attrNameLst>
                                      </p:cBhvr>
                                      <p:rCtr x="0" y="1759"/>
                                    </p:animMotion>
                                  </p:childTnLst>
                                </p:cTn>
                              </p:par>
                              <p:par>
                                <p:cTn id="25" presetID="10" presetClass="entr" presetSubtype="0" fill="hold" grpId="0" nodeType="withEffect">
                                  <p:stCondLst>
                                    <p:cond delay="25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42" presetClass="path" presetSubtype="0" decel="100000" fill="hold" grpId="1" nodeType="withEffect">
                                  <p:stCondLst>
                                    <p:cond delay="250"/>
                                  </p:stCondLst>
                                  <p:childTnLst>
                                    <p:animMotion origin="layout" path="M 4.16667E-7 -3.7037E-6 L 4.16667E-7 0.03542 " pathEditMode="relative" rAng="0" ptsTypes="AA">
                                      <p:cBhvr>
                                        <p:cTn id="29"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8" grpId="0" animBg="1"/>
      <p:bldP spid="18" grpId="1" animBg="1"/>
      <p:bldP spid="2" grpId="0"/>
      <p:bldP spid="2" grpId="1"/>
      <p:bldP spid="5" grpId="0"/>
      <p:bldP spid="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1AC8-D361-78EB-67B1-99455110EF14}"/>
              </a:ext>
            </a:extLst>
          </p:cNvPr>
          <p:cNvSpPr>
            <a:spLocks noGrp="1"/>
          </p:cNvSpPr>
          <p:nvPr>
            <p:ph type="title" idx="4294967295"/>
          </p:nvPr>
        </p:nvSpPr>
        <p:spPr>
          <a:xfrm>
            <a:off x="3962401" y="848861"/>
            <a:ext cx="7733413" cy="633413"/>
          </a:xfrm>
        </p:spPr>
        <p:txBody>
          <a:bodyPr>
            <a:normAutofit fontScale="90000"/>
          </a:bodyPr>
          <a:lstStyle/>
          <a:p>
            <a:pPr algn="l"/>
            <a:r>
              <a:rPr lang="en-US" sz="4000" dirty="0"/>
              <a:t>Session feedback surveys</a:t>
            </a:r>
          </a:p>
        </p:txBody>
      </p:sp>
      <p:sp>
        <p:nvSpPr>
          <p:cNvPr id="3" name="Text Placeholder 2" descr="Instructions for submitting a survey">
            <a:extLst>
              <a:ext uri="{FF2B5EF4-FFF2-40B4-BE49-F238E27FC236}">
                <a16:creationId xmlns:a16="http://schemas.microsoft.com/office/drawing/2014/main" id="{46403AEF-0FC4-1DC9-2277-CD8177962343}"/>
              </a:ext>
            </a:extLst>
          </p:cNvPr>
          <p:cNvSpPr>
            <a:spLocks noGrp="1"/>
          </p:cNvSpPr>
          <p:nvPr>
            <p:ph type="body" idx="4294967295"/>
          </p:nvPr>
        </p:nvSpPr>
        <p:spPr>
          <a:xfrm>
            <a:off x="3962400" y="1602924"/>
            <a:ext cx="6904522" cy="5168900"/>
          </a:xfrm>
        </p:spPr>
        <p:txBody>
          <a:bodyPr>
            <a:normAutofit fontScale="25000" lnSpcReduction="20000"/>
          </a:bodyPr>
          <a:lstStyle/>
          <a:p>
            <a:pPr marL="0" indent="0">
              <a:lnSpc>
                <a:spcPct val="120000"/>
              </a:lnSpc>
              <a:buNone/>
            </a:pPr>
            <a:r>
              <a:rPr lang="en-US" sz="7200" b="0" dirty="0"/>
              <a:t>We want to hear from YOU!</a:t>
            </a:r>
          </a:p>
          <a:p>
            <a:pPr marL="0" indent="0">
              <a:lnSpc>
                <a:spcPct val="120000"/>
              </a:lnSpc>
              <a:spcAft>
                <a:spcPts val="1200"/>
              </a:spcAft>
              <a:buNone/>
            </a:pPr>
            <a:r>
              <a:rPr lang="en-US" sz="7200" b="0" dirty="0"/>
              <a:t>Share your feedback to make next years conference even better!</a:t>
            </a:r>
          </a:p>
          <a:p>
            <a:pPr marL="0" indent="0">
              <a:lnSpc>
                <a:spcPct val="120000"/>
              </a:lnSpc>
              <a:buNone/>
            </a:pPr>
            <a:r>
              <a:rPr lang="en-US" sz="7200" dirty="0"/>
              <a:t>Here’s how –</a:t>
            </a:r>
          </a:p>
          <a:p>
            <a:pPr>
              <a:lnSpc>
                <a:spcPct val="120000"/>
              </a:lnSpc>
            </a:pPr>
            <a:r>
              <a:rPr lang="en-US" sz="7200" b="0" dirty="0"/>
              <a:t>Simply go to the Whova App on your smartphone.</a:t>
            </a:r>
          </a:p>
          <a:p>
            <a:pPr>
              <a:lnSpc>
                <a:spcPct val="120000"/>
              </a:lnSpc>
            </a:pPr>
            <a:r>
              <a:rPr lang="en-US" sz="7200" b="0" dirty="0"/>
              <a:t>Scroll down on the M365 Community Conference Homepage to ‘Additional Resources’ to click “Surveys’.</a:t>
            </a:r>
          </a:p>
          <a:p>
            <a:pPr>
              <a:lnSpc>
                <a:spcPct val="120000"/>
              </a:lnSpc>
            </a:pPr>
            <a:r>
              <a:rPr lang="en-US" sz="7200" b="0" dirty="0"/>
              <a:t>Click Session Feedback.</a:t>
            </a:r>
          </a:p>
          <a:p>
            <a:pPr>
              <a:lnSpc>
                <a:spcPct val="120000"/>
              </a:lnSpc>
            </a:pPr>
            <a:r>
              <a:rPr lang="en-US" sz="7200" b="0" dirty="0"/>
              <a:t>Scroll down to find this session title.</a:t>
            </a:r>
          </a:p>
          <a:p>
            <a:pPr>
              <a:lnSpc>
                <a:spcPct val="120000"/>
              </a:lnSpc>
            </a:pPr>
            <a:r>
              <a:rPr lang="en-US" sz="7200" b="0" dirty="0"/>
              <a:t>Complete the session feedback survey.</a:t>
            </a:r>
          </a:p>
          <a:p>
            <a:pPr>
              <a:lnSpc>
                <a:spcPct val="120000"/>
              </a:lnSpc>
              <a:spcAft>
                <a:spcPts val="1200"/>
              </a:spcAft>
            </a:pPr>
            <a:r>
              <a:rPr lang="en-US" sz="7200" b="0" dirty="0"/>
              <a:t>Finally, click ‘Submit’.</a:t>
            </a:r>
          </a:p>
          <a:p>
            <a:pPr marL="0" indent="0">
              <a:lnSpc>
                <a:spcPct val="120000"/>
              </a:lnSpc>
              <a:buNone/>
            </a:pPr>
            <a:r>
              <a:rPr lang="en-US" sz="7200" dirty="0"/>
              <a:t>It’s just that easy!</a:t>
            </a:r>
          </a:p>
          <a:p>
            <a:endParaRPr lang="en-US" sz="2133" dirty="0"/>
          </a:p>
        </p:txBody>
      </p:sp>
      <p:pic>
        <p:nvPicPr>
          <p:cNvPr id="6" name="Picture 5">
            <a:extLst>
              <a:ext uri="{FF2B5EF4-FFF2-40B4-BE49-F238E27FC236}">
                <a16:creationId xmlns:a16="http://schemas.microsoft.com/office/drawing/2014/main" id="{BB06DC14-A1AD-69D8-21E5-934E2DB2F63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499" y="548896"/>
            <a:ext cx="2844721" cy="5760207"/>
          </a:xfrm>
          <a:prstGeom prst="rect">
            <a:avLst/>
          </a:prstGeom>
        </p:spPr>
      </p:pic>
    </p:spTree>
    <p:extLst>
      <p:ext uri="{BB962C8B-B14F-4D97-AF65-F5344CB8AC3E}">
        <p14:creationId xmlns:p14="http://schemas.microsoft.com/office/powerpoint/2010/main" val="3720546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2715-981A-D60B-FC43-805828B4DDD3}"/>
              </a:ext>
            </a:extLst>
          </p:cNvPr>
          <p:cNvSpPr>
            <a:spLocks noGrp="1"/>
          </p:cNvSpPr>
          <p:nvPr>
            <p:ph type="title" idx="4294967295"/>
          </p:nvPr>
        </p:nvSpPr>
        <p:spPr>
          <a:xfrm>
            <a:off x="106570" y="-644978"/>
            <a:ext cx="11018520" cy="553998"/>
          </a:xfrm>
        </p:spPr>
        <p:txBody>
          <a:bodyPr/>
          <a:lstStyle/>
          <a:p>
            <a:r>
              <a:rPr lang="en-US" dirty="0"/>
              <a:t>Upcoming 2025 events</a:t>
            </a:r>
          </a:p>
        </p:txBody>
      </p:sp>
    </p:spTree>
    <p:extLst>
      <p:ext uri="{BB962C8B-B14F-4D97-AF65-F5344CB8AC3E}">
        <p14:creationId xmlns:p14="http://schemas.microsoft.com/office/powerpoint/2010/main" val="2500327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9BF5-1C25-389B-9190-4F33395BF976}"/>
              </a:ext>
            </a:extLst>
          </p:cNvPr>
          <p:cNvSpPr>
            <a:spLocks noGrp="1"/>
          </p:cNvSpPr>
          <p:nvPr>
            <p:ph type="title"/>
          </p:nvPr>
        </p:nvSpPr>
        <p:spPr>
          <a:xfrm>
            <a:off x="588263" y="-553998"/>
            <a:ext cx="11018520" cy="553998"/>
          </a:xfrm>
        </p:spPr>
        <p:txBody>
          <a:bodyPr vert="horz" wrap="square" lIns="0" tIns="0" rIns="0" bIns="0" rtlCol="0" anchor="b">
            <a:spAutoFit/>
          </a:bodyPr>
          <a:lstStyle/>
          <a:p>
            <a:r>
              <a:rPr lang="en-US"/>
              <a:t>Microsoft 365 Community Conference</a:t>
            </a:r>
          </a:p>
        </p:txBody>
      </p:sp>
    </p:spTree>
    <p:extLst>
      <p:ext uri="{BB962C8B-B14F-4D97-AF65-F5344CB8AC3E}">
        <p14:creationId xmlns:p14="http://schemas.microsoft.com/office/powerpoint/2010/main" val="3423567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621A9B1-5D1E-8EDA-B18E-C71ACCC8B10D}"/>
              </a:ext>
            </a:extLst>
          </p:cNvPr>
          <p:cNvSpPr txBox="1">
            <a:spLocks noGrp="1"/>
          </p:cNvSpPr>
          <p:nvPr>
            <p:ph type="title" idx="4294967295"/>
          </p:nvPr>
        </p:nvSpPr>
        <p:spPr>
          <a:xfrm>
            <a:off x="4664568" y="713132"/>
            <a:ext cx="5857875"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The official event app for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91F2C"/>
                </a:solidFill>
                <a:effectLst/>
                <a:uLnTx/>
                <a:uFillTx/>
                <a:latin typeface="Segoe UI" panose="020B0502040204020203" pitchFamily="34" charset="0"/>
                <a:ea typeface="+mn-ea"/>
                <a:cs typeface="Segoe UI" panose="020B0502040204020203" pitchFamily="34" charset="0"/>
              </a:rPr>
              <a:t>Microsoft 365 Community Conference</a:t>
            </a:r>
          </a:p>
        </p:txBody>
      </p:sp>
      <p:pic>
        <p:nvPicPr>
          <p:cNvPr id="7" name="Picture 6" descr="Whova mobile app logo">
            <a:extLst>
              <a:ext uri="{FF2B5EF4-FFF2-40B4-BE49-F238E27FC236}">
                <a16:creationId xmlns:a16="http://schemas.microsoft.com/office/drawing/2014/main" id="{931740CA-3FA7-198D-6774-6EF2CBF29F0C}"/>
              </a:ext>
            </a:extLst>
          </p:cNvPr>
          <p:cNvPicPr>
            <a:picLocks noChangeAspect="1"/>
          </p:cNvPicPr>
          <p:nvPr/>
        </p:nvPicPr>
        <p:blipFill>
          <a:blip r:embed="rId2"/>
          <a:stretch>
            <a:fillRect/>
          </a:stretch>
        </p:blipFill>
        <p:spPr>
          <a:xfrm>
            <a:off x="1492628" y="313083"/>
            <a:ext cx="2377437" cy="800099"/>
          </a:xfrm>
          <a:prstGeom prst="rect">
            <a:avLst/>
          </a:prstGeom>
        </p:spPr>
      </p:pic>
      <p:pic>
        <p:nvPicPr>
          <p:cNvPr id="4" name="Picture 3" descr="Image of a mobile phone with a QR code to access the Whova mobile app. ">
            <a:extLst>
              <a:ext uri="{FF2B5EF4-FFF2-40B4-BE49-F238E27FC236}">
                <a16:creationId xmlns:a16="http://schemas.microsoft.com/office/drawing/2014/main" id="{2F175549-C4A3-D386-F9D1-3945F2E3AE9D}"/>
              </a:ext>
            </a:extLst>
          </p:cNvPr>
          <p:cNvPicPr>
            <a:picLocks noChangeAspect="1"/>
          </p:cNvPicPr>
          <p:nvPr/>
        </p:nvPicPr>
        <p:blipFill>
          <a:blip r:embed="rId3"/>
          <a:srcRect l="13443" t="3322" r="8439" b="1626"/>
          <a:stretch/>
        </p:blipFill>
        <p:spPr>
          <a:xfrm>
            <a:off x="1421364" y="1327404"/>
            <a:ext cx="2519967" cy="5217513"/>
          </a:xfrm>
          <a:prstGeom prst="round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A3B93281-4B28-3D3B-28E9-492E065C17A1}"/>
              </a:ext>
            </a:extLst>
          </p:cNvPr>
          <p:cNvSpPr/>
          <p:nvPr/>
        </p:nvSpPr>
        <p:spPr>
          <a:xfrm>
            <a:off x="4794401" y="1648880"/>
            <a:ext cx="5477129" cy="546265"/>
          </a:xfrm>
          <a:prstGeom prst="rect">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n w="3175">
                  <a:noFill/>
                </a:ln>
                <a:solidFill>
                  <a:schemeClr val="bg1"/>
                </a:solidFill>
              </a:rPr>
              <a:t>Event invitation code: NextGen2025</a:t>
            </a:r>
          </a:p>
        </p:txBody>
      </p:sp>
      <p:sp>
        <p:nvSpPr>
          <p:cNvPr id="13" name="Title 12">
            <a:extLst>
              <a:ext uri="{FF2B5EF4-FFF2-40B4-BE49-F238E27FC236}">
                <a16:creationId xmlns:a16="http://schemas.microsoft.com/office/drawing/2014/main" id="{2420C10F-0FBD-0FA6-FD4F-18D769F87D12}"/>
              </a:ext>
            </a:extLst>
          </p:cNvPr>
          <p:cNvSpPr txBox="1">
            <a:spLocks/>
          </p:cNvSpPr>
          <p:nvPr/>
        </p:nvSpPr>
        <p:spPr>
          <a:xfrm>
            <a:off x="4794401" y="2748350"/>
            <a:ext cx="4362450" cy="461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1"/>
                </a:solidFill>
                <a:effectLst/>
                <a:uLnTx/>
                <a:uFillTx/>
                <a:latin typeface="+mn-lt"/>
                <a:ea typeface="+mn-ea"/>
                <a:cs typeface="+mn-cs"/>
              </a:rPr>
              <a:t>Join the event app to access:</a:t>
            </a:r>
            <a:endParaRPr kumimoji="0" lang="en-US" sz="2400" b="1" i="0" u="none" strike="noStrike" kern="1200" cap="none" spc="0" normalizeH="0" baseline="0" noProof="0" dirty="0">
              <a:ln>
                <a:noFill/>
              </a:ln>
              <a:solidFill>
                <a:schemeClr val="tx1"/>
              </a:solidFill>
              <a:effectLst/>
              <a:uLnTx/>
              <a:uFillTx/>
              <a:latin typeface="+mn-lt"/>
              <a:ea typeface="+mn-ea"/>
              <a:cs typeface="+mn-cs"/>
            </a:endParaRPr>
          </a:p>
        </p:txBody>
      </p:sp>
      <p:sp>
        <p:nvSpPr>
          <p:cNvPr id="2" name="TextBox 1" descr="Bulleted list of app benefits:&#10;Event announcements&#10;Personalized agenda, session details&#10;Speaker &amp; attendee profiles&#10;Networking, meet-ups, messages&#10;Event documents&#10;">
            <a:extLst>
              <a:ext uri="{FF2B5EF4-FFF2-40B4-BE49-F238E27FC236}">
                <a16:creationId xmlns:a16="http://schemas.microsoft.com/office/drawing/2014/main" id="{9E8AD8A4-944E-D852-3CF7-4EF974142FA0}"/>
              </a:ext>
            </a:extLst>
          </p:cNvPr>
          <p:cNvSpPr txBox="1"/>
          <p:nvPr/>
        </p:nvSpPr>
        <p:spPr>
          <a:xfrm>
            <a:off x="4794401" y="3399366"/>
            <a:ext cx="5548277" cy="2701189"/>
          </a:xfrm>
          <a:prstGeom prst="rect">
            <a:avLst/>
          </a:prstGeom>
          <a:noFill/>
        </p:spPr>
        <p:txBody>
          <a:bodyPr wrap="square" lIns="0" tIns="0" rIns="0" bIns="0" rtlCol="0">
            <a:spAutoFit/>
          </a:bodyPr>
          <a:lstStyle/>
          <a:p>
            <a:pPr marL="342900" indent="-342900" algn="l">
              <a:lnSpc>
                <a:spcPct val="150000"/>
              </a:lnSpc>
              <a:buFont typeface="Wingdings" panose="05000000000000000000" pitchFamily="2" charset="2"/>
              <a:buChar char=""/>
            </a:pPr>
            <a:r>
              <a:rPr lang="en-US" sz="2400" dirty="0"/>
              <a:t>Event announcements</a:t>
            </a:r>
          </a:p>
          <a:p>
            <a:pPr marL="342900" indent="-342900" algn="l">
              <a:lnSpc>
                <a:spcPct val="150000"/>
              </a:lnSpc>
              <a:buFont typeface="Wingdings" panose="05000000000000000000" pitchFamily="2" charset="2"/>
              <a:buChar char=""/>
            </a:pPr>
            <a:r>
              <a:rPr lang="en-US" sz="2400" dirty="0"/>
              <a:t>Personalized agenda, session details</a:t>
            </a:r>
          </a:p>
          <a:p>
            <a:pPr marL="342900" indent="-342900" algn="l">
              <a:lnSpc>
                <a:spcPct val="150000"/>
              </a:lnSpc>
              <a:buFont typeface="Wingdings" panose="05000000000000000000" pitchFamily="2" charset="2"/>
              <a:buChar char=""/>
            </a:pPr>
            <a:r>
              <a:rPr lang="en-US" sz="2400" dirty="0"/>
              <a:t>Speaker &amp; attendee profiles</a:t>
            </a:r>
          </a:p>
          <a:p>
            <a:pPr marL="342900" indent="-342900" algn="l">
              <a:lnSpc>
                <a:spcPct val="150000"/>
              </a:lnSpc>
              <a:buFont typeface="Wingdings" panose="05000000000000000000" pitchFamily="2" charset="2"/>
              <a:buChar char=""/>
            </a:pPr>
            <a:r>
              <a:rPr lang="en-US" sz="2400" dirty="0"/>
              <a:t>Networking, meet-ups, messages</a:t>
            </a:r>
          </a:p>
          <a:p>
            <a:pPr marL="342900" indent="-342900" algn="l">
              <a:lnSpc>
                <a:spcPct val="150000"/>
              </a:lnSpc>
              <a:buFont typeface="Wingdings" panose="05000000000000000000" pitchFamily="2" charset="2"/>
              <a:buChar char=""/>
            </a:pPr>
            <a:r>
              <a:rPr lang="en-US" sz="2400" dirty="0"/>
              <a:t>Event documents</a:t>
            </a:r>
          </a:p>
        </p:txBody>
      </p:sp>
    </p:spTree>
    <p:extLst>
      <p:ext uri="{BB962C8B-B14F-4D97-AF65-F5344CB8AC3E}">
        <p14:creationId xmlns:p14="http://schemas.microsoft.com/office/powerpoint/2010/main" val="1414153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21ACD2-832B-EC7D-1CB4-79FEFEBBBF2B}"/>
              </a:ext>
            </a:extLst>
          </p:cNvPr>
          <p:cNvSpPr txBox="1">
            <a:spLocks noGrp="1"/>
          </p:cNvSpPr>
          <p:nvPr>
            <p:ph type="title" idx="4294967295"/>
          </p:nvPr>
        </p:nvSpPr>
        <p:spPr>
          <a:xfrm>
            <a:off x="2324420" y="4606403"/>
            <a:ext cx="7439340" cy="20621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10" normalizeH="0" baseline="0" noProof="0" dirty="0">
                <a:ln w="3175">
                  <a:noFill/>
                </a:ln>
                <a:gradFill flip="none" rotWithShape="1">
                  <a:gsLst>
                    <a:gs pos="0">
                      <a:srgbClr val="7B83EB"/>
                    </a:gs>
                    <a:gs pos="50000">
                      <a:srgbClr val="28A8EA"/>
                    </a:gs>
                    <a:gs pos="100000">
                      <a:srgbClr val="37C6D0"/>
                    </a:gs>
                  </a:gsLst>
                  <a:lin ang="2700000" scaled="0"/>
                  <a:tileRect/>
                </a:gradFill>
                <a:effectLst/>
                <a:uLnTx/>
                <a:uFillTx/>
                <a:latin typeface="Segoe UI" panose="020B0502040204020203" pitchFamily="34" charset="0"/>
                <a:ea typeface="+mn-ea"/>
                <a:cs typeface="Segoe UI" panose="020B0502040204020203" pitchFamily="34" charset="0"/>
              </a:rPr>
              <a:t>Jessie Hwang</a:t>
            </a:r>
            <a:endParaRPr kumimoji="0" lang="en-US" sz="3200" b="1" i="0" u="none" strike="noStrike" kern="1200" cap="none" spc="-10" normalizeH="0" baseline="0" noProof="0" dirty="0">
              <a:ln w="3175">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Segoe UI" panose="020B0502040204020203" pitchFamily="34" charset="0"/>
                <a:ea typeface="+mn-ea"/>
                <a:cs typeface="+mn-cs"/>
              </a:rPr>
              <a:t>Customer Experience PM,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Segoe UI" panose="020B0502040204020203" pitchFamily="34" charset="0"/>
                <a:ea typeface="+mn-ea"/>
                <a:cs typeface="+mn-cs"/>
              </a:rPr>
              <a:t>Microsoft 365 Customer Advocacy 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Segoe UI" panose="020B0502040204020203" pitchFamily="34" charset="0"/>
                <a:ea typeface="+mn-ea"/>
                <a:cs typeface="+mn-cs"/>
              </a:rPr>
              <a:t>/</a:t>
            </a:r>
            <a:r>
              <a:rPr kumimoji="0" lang="en-US" sz="2400" b="0" i="0" u="none" strike="noStrike" kern="1200" cap="none" spc="0" normalizeH="0" baseline="0" noProof="0" dirty="0" err="1">
                <a:ln>
                  <a:noFill/>
                </a:ln>
                <a:solidFill>
                  <a:schemeClr val="bg1"/>
                </a:solidFill>
                <a:effectLst/>
                <a:uLnTx/>
                <a:uFillTx/>
                <a:latin typeface="Segoe UI" panose="020B0502040204020203" pitchFamily="34" charset="0"/>
                <a:ea typeface="+mn-ea"/>
                <a:cs typeface="+mn-cs"/>
              </a:rPr>
              <a:t>jessiehwang</a:t>
            </a:r>
            <a:endParaRPr kumimoji="0" lang="en-US" sz="2400" b="0" i="0" u="none" strike="noStrike" kern="1200" cap="none" spc="0" normalizeH="0" baseline="0" noProof="0" dirty="0">
              <a:ln>
                <a:noFill/>
              </a:ln>
              <a:solidFill>
                <a:schemeClr val="bg1"/>
              </a:solidFill>
              <a:effectLst/>
              <a:uLnTx/>
              <a:uFillTx/>
              <a:latin typeface="Segoe UI" panose="020B0502040204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Segoe UI"/>
              <a:ea typeface="+mn-ea"/>
              <a:cs typeface="+mn-cs"/>
            </a:endParaRPr>
          </a:p>
        </p:txBody>
      </p:sp>
      <p:grpSp>
        <p:nvGrpSpPr>
          <p:cNvPr id="2" name="Group 1" descr="Picture of an Asian woman with black and purple hair, smiling into the camera.">
            <a:extLst>
              <a:ext uri="{FF2B5EF4-FFF2-40B4-BE49-F238E27FC236}">
                <a16:creationId xmlns:a16="http://schemas.microsoft.com/office/drawing/2014/main" id="{E066734E-218A-E0A5-73CF-45FCC642C14A}"/>
              </a:ext>
            </a:extLst>
          </p:cNvPr>
          <p:cNvGrpSpPr/>
          <p:nvPr/>
        </p:nvGrpSpPr>
        <p:grpSpPr>
          <a:xfrm>
            <a:off x="4377057" y="943636"/>
            <a:ext cx="3437886" cy="3495127"/>
            <a:chOff x="2324420" y="943636"/>
            <a:chExt cx="3437886" cy="3495127"/>
          </a:xfrm>
        </p:grpSpPr>
        <p:sp>
          <p:nvSpPr>
            <p:cNvPr id="5" name="Oval 4">
              <a:extLst>
                <a:ext uri="{FF2B5EF4-FFF2-40B4-BE49-F238E27FC236}">
                  <a16:creationId xmlns:a16="http://schemas.microsoft.com/office/drawing/2014/main" id="{B22BFE91-2C21-A66D-2030-1E143B0C27C6}"/>
                </a:ext>
              </a:extLst>
            </p:cNvPr>
            <p:cNvSpPr/>
            <p:nvPr/>
          </p:nvSpPr>
          <p:spPr bwMode="auto">
            <a:xfrm flipH="1">
              <a:off x="2324420" y="943636"/>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a:extLst>
                <a:ext uri="{FF2B5EF4-FFF2-40B4-BE49-F238E27FC236}">
                  <a16:creationId xmlns:a16="http://schemas.microsoft.com/office/drawing/2014/main" id="{0FBEF2C7-38BF-E2B2-10AB-070DF0778390}"/>
                </a:ext>
              </a:extLst>
            </p:cNvPr>
            <p:cNvPicPr>
              <a:picLocks noChangeAspect="1"/>
            </p:cNvPicPr>
            <p:nvPr/>
          </p:nvPicPr>
          <p:blipFill>
            <a:blip r:embed="rId3">
              <a:extLst>
                <a:ext uri="{28A0092B-C50C-407E-A947-70E740481C1C}">
                  <a14:useLocalDpi xmlns:a14="http://schemas.microsoft.com/office/drawing/2010/main" val="0"/>
                </a:ext>
              </a:extLst>
            </a:blip>
            <a:srcRect l="819" r="819"/>
            <a:stretch/>
          </p:blipFill>
          <p:spPr>
            <a:xfrm>
              <a:off x="2464036" y="1100816"/>
              <a:ext cx="3158654" cy="3211246"/>
            </a:xfrm>
            <a:prstGeom prst="ellipse">
              <a:avLst/>
            </a:prstGeom>
            <a:noFill/>
            <a:ln>
              <a:noFill/>
            </a:ln>
            <a:effectLst>
              <a:outerShdw blurRad="63500" sx="102000" sy="102000" algn="ctr" rotWithShape="0">
                <a:prstClr val="black">
                  <a:alpha val="15000"/>
                </a:prstClr>
              </a:outerShdw>
            </a:effectLst>
          </p:spPr>
        </p:pic>
      </p:grpSp>
    </p:spTree>
    <p:extLst>
      <p:ext uri="{BB962C8B-B14F-4D97-AF65-F5344CB8AC3E}">
        <p14:creationId xmlns:p14="http://schemas.microsoft.com/office/powerpoint/2010/main" val="271020502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8920F97-D6DB-3D65-D745-4CBD44217D80}"/>
              </a:ext>
            </a:extLst>
          </p:cNvPr>
          <p:cNvSpPr>
            <a:spLocks noGrp="1"/>
          </p:cNvSpPr>
          <p:nvPr>
            <p:ph type="title" idx="4294967295"/>
          </p:nvPr>
        </p:nvSpPr>
        <p:spPr>
          <a:xfrm>
            <a:off x="0" y="-903879"/>
            <a:ext cx="11017250" cy="554037"/>
          </a:xfrm>
        </p:spPr>
        <p:txBody>
          <a:bodyPr>
            <a:normAutofit/>
          </a:bodyPr>
          <a:lstStyle/>
          <a:p>
            <a:r>
              <a:rPr lang="en-US" sz="2400" dirty="0">
                <a:solidFill>
                  <a:srgbClr val="2DB6FF"/>
                </a:solidFill>
              </a:rPr>
              <a:t>Updates and Thank you</a:t>
            </a:r>
          </a:p>
        </p:txBody>
      </p:sp>
      <p:cxnSp>
        <p:nvCxnSpPr>
          <p:cNvPr id="695" name="Straight Connector 694">
            <a:extLst>
              <a:ext uri="{FF2B5EF4-FFF2-40B4-BE49-F238E27FC236}">
                <a16:creationId xmlns:a16="http://schemas.microsoft.com/office/drawing/2014/main" id="{BEF0E9F0-960E-22EA-85DF-EDBCADB390E1}"/>
              </a:ext>
              <a:ext uri="{C183D7F6-B498-43B3-948B-1728B52AA6E4}">
                <adec:decorative xmlns:adec="http://schemas.microsoft.com/office/drawing/2017/decorative" val="1"/>
              </a:ext>
            </a:extLst>
          </p:cNvPr>
          <p:cNvCxnSpPr>
            <a:cxnSpLocks/>
          </p:cNvCxnSpPr>
          <p:nvPr/>
        </p:nvCxnSpPr>
        <p:spPr>
          <a:xfrm>
            <a:off x="0" y="948434"/>
            <a:ext cx="12188952" cy="0"/>
          </a:xfrm>
          <a:prstGeom prst="line">
            <a:avLst/>
          </a:prstGeom>
          <a:ln w="15875" cap="rnd">
            <a:solidFill>
              <a:srgbClr val="65707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90E8BB2A-7CC0-79BB-F539-8F0AF8DB0572}"/>
              </a:ext>
              <a:ext uri="{C183D7F6-B498-43B3-948B-1728B52AA6E4}">
                <adec:decorative xmlns:adec="http://schemas.microsoft.com/office/drawing/2017/decorative" val="1"/>
              </a:ext>
            </a:extLst>
          </p:cNvPr>
          <p:cNvGrpSpPr/>
          <p:nvPr/>
        </p:nvGrpSpPr>
        <p:grpSpPr>
          <a:xfrm>
            <a:off x="293688" y="786137"/>
            <a:ext cx="2834640" cy="5137101"/>
            <a:chOff x="584200" y="969377"/>
            <a:chExt cx="2834640" cy="5137101"/>
          </a:xfrm>
          <a:gradFill flip="none" rotWithShape="1">
            <a:gsLst>
              <a:gs pos="85000">
                <a:srgbClr val="399A91"/>
              </a:gs>
              <a:gs pos="15000">
                <a:srgbClr val="C03BC4"/>
              </a:gs>
              <a:gs pos="50000">
                <a:srgbClr val="0078D4"/>
              </a:gs>
            </a:gsLst>
            <a:lin ang="13500000" scaled="1"/>
            <a:tileRect/>
          </a:gradFill>
          <a:effectLst>
            <a:outerShdw blurRad="63500" dist="63500" dir="2700000" algn="tl" rotWithShape="0">
              <a:prstClr val="black">
                <a:alpha val="50000"/>
              </a:prstClr>
            </a:outerShdw>
          </a:effectLst>
        </p:grpSpPr>
        <p:sp>
          <p:nvSpPr>
            <p:cNvPr id="8" name="Rectangle: Rounded Corners 7">
              <a:extLst>
                <a:ext uri="{FF2B5EF4-FFF2-40B4-BE49-F238E27FC236}">
                  <a16:creationId xmlns:a16="http://schemas.microsoft.com/office/drawing/2014/main" id="{AFD889B4-3FAD-3099-468E-08DD1B1D409D}"/>
                </a:ext>
              </a:extLst>
            </p:cNvPr>
            <p:cNvSpPr/>
            <p:nvPr/>
          </p:nvSpPr>
          <p:spPr>
            <a:xfrm>
              <a:off x="584200" y="969377"/>
              <a:ext cx="86868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Jul 2023</a:t>
              </a:r>
            </a:p>
          </p:txBody>
        </p:sp>
        <p:grpSp>
          <p:nvGrpSpPr>
            <p:cNvPr id="38" name="Group 37">
              <a:extLst>
                <a:ext uri="{FF2B5EF4-FFF2-40B4-BE49-F238E27FC236}">
                  <a16:creationId xmlns:a16="http://schemas.microsoft.com/office/drawing/2014/main" id="{234E58D4-5BCD-0CE3-403F-32CA7358B83F}"/>
                </a:ext>
              </a:extLst>
            </p:cNvPr>
            <p:cNvGrpSpPr/>
            <p:nvPr/>
          </p:nvGrpSpPr>
          <p:grpSpPr>
            <a:xfrm>
              <a:off x="584200" y="1443038"/>
              <a:ext cx="2834640" cy="4663440"/>
              <a:chOff x="584200" y="1443038"/>
              <a:chExt cx="2834640" cy="4663440"/>
            </a:xfrm>
            <a:grpFill/>
          </p:grpSpPr>
          <p:sp>
            <p:nvSpPr>
              <p:cNvPr id="80" name="Rectangle: Rounded Corners 79">
                <a:extLst>
                  <a:ext uri="{FF2B5EF4-FFF2-40B4-BE49-F238E27FC236}">
                    <a16:creationId xmlns:a16="http://schemas.microsoft.com/office/drawing/2014/main" id="{23155840-1D94-C144-701A-91BA0CD47266}"/>
                  </a:ext>
                </a:extLst>
              </p:cNvPr>
              <p:cNvSpPr/>
              <p:nvPr/>
            </p:nvSpPr>
            <p:spPr bwMode="auto">
              <a:xfrm>
                <a:off x="58420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KPMG and Microsoft cloud and AI alliance </a:t>
                </a:r>
              </a:p>
            </p:txBody>
          </p:sp>
          <p:sp>
            <p:nvSpPr>
              <p:cNvPr id="82" name="Rectangle: Rounded Corners 81">
                <a:extLst>
                  <a:ext uri="{FF2B5EF4-FFF2-40B4-BE49-F238E27FC236}">
                    <a16:creationId xmlns:a16="http://schemas.microsoft.com/office/drawing/2014/main" id="{864B6A5B-7722-AA9F-5606-A8E108D8809F}"/>
                  </a:ext>
                </a:extLst>
              </p:cNvPr>
              <p:cNvSpPr/>
              <p:nvPr/>
            </p:nvSpPr>
            <p:spPr bwMode="auto">
              <a:xfrm>
                <a:off x="58420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Meta Llama 2 on Azure and Windows</a:t>
                </a:r>
              </a:p>
            </p:txBody>
          </p:sp>
          <p:sp>
            <p:nvSpPr>
              <p:cNvPr id="83" name="Rectangle: Rounded Corners 82">
                <a:extLst>
                  <a:ext uri="{FF2B5EF4-FFF2-40B4-BE49-F238E27FC236}">
                    <a16:creationId xmlns:a16="http://schemas.microsoft.com/office/drawing/2014/main" id="{3D92792E-4109-661D-8C34-95D9419C4F5E}"/>
                  </a:ext>
                </a:extLst>
              </p:cNvPr>
              <p:cNvSpPr/>
              <p:nvPr/>
            </p:nvSpPr>
            <p:spPr bwMode="auto">
              <a:xfrm>
                <a:off x="58420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Bing Chat Enterprise and Microsoft 365 Copilot pricing</a:t>
                </a:r>
              </a:p>
            </p:txBody>
          </p:sp>
          <p:sp>
            <p:nvSpPr>
              <p:cNvPr id="18" name="Rectangle: Rounded Corners 17">
                <a:extLst>
                  <a:ext uri="{FF2B5EF4-FFF2-40B4-BE49-F238E27FC236}">
                    <a16:creationId xmlns:a16="http://schemas.microsoft.com/office/drawing/2014/main" id="{857EAE63-592C-44A5-E7AA-A1059C6F13EC}"/>
                  </a:ext>
                </a:extLst>
              </p:cNvPr>
              <p:cNvSpPr/>
              <p:nvPr/>
            </p:nvSpPr>
            <p:spPr bwMode="auto">
              <a:xfrm>
                <a:off x="58420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GitHub Copilot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Chat beta</a:t>
                </a:r>
              </a:p>
            </p:txBody>
          </p:sp>
          <p:sp>
            <p:nvSpPr>
              <p:cNvPr id="20" name="Rectangle: Rounded Corners 19">
                <a:extLst>
                  <a:ext uri="{FF2B5EF4-FFF2-40B4-BE49-F238E27FC236}">
                    <a16:creationId xmlns:a16="http://schemas.microsoft.com/office/drawing/2014/main" id="{D422834F-EA1C-FCFB-0AC8-45299F46A992}"/>
                  </a:ext>
                </a:extLst>
              </p:cNvPr>
              <p:cNvSpPr/>
              <p:nvPr/>
            </p:nvSpPr>
            <p:spPr bwMode="auto">
              <a:xfrm>
                <a:off x="20472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Commitments to advance safe, secure, and trustworthy AI</a:t>
                </a:r>
              </a:p>
            </p:txBody>
          </p:sp>
          <p:sp>
            <p:nvSpPr>
              <p:cNvPr id="87" name="Rectangle: Rounded Corners 86">
                <a:extLst>
                  <a:ext uri="{FF2B5EF4-FFF2-40B4-BE49-F238E27FC236}">
                    <a16:creationId xmlns:a16="http://schemas.microsoft.com/office/drawing/2014/main" id="{656CE69A-DDD9-D393-FB4D-DC4030CAAD00}"/>
                  </a:ext>
                </a:extLst>
              </p:cNvPr>
              <p:cNvSpPr/>
              <p:nvPr/>
            </p:nvSpPr>
            <p:spPr bwMode="auto">
              <a:xfrm>
                <a:off x="20472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joins Frontier Model Forum</a:t>
                </a:r>
              </a:p>
            </p:txBody>
          </p:sp>
          <p:sp>
            <p:nvSpPr>
              <p:cNvPr id="13" name="Rectangle: Rounded Corners 12">
                <a:extLst>
                  <a:ext uri="{FF2B5EF4-FFF2-40B4-BE49-F238E27FC236}">
                    <a16:creationId xmlns:a16="http://schemas.microsoft.com/office/drawing/2014/main" id="{5D4C9F4F-DC6F-9B4A-F308-99781EF8F8A9}"/>
                  </a:ext>
                </a:extLst>
              </p:cNvPr>
              <p:cNvSpPr/>
              <p:nvPr/>
            </p:nvSpPr>
            <p:spPr bwMode="auto">
              <a:xfrm>
                <a:off x="204724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Moody's generative AI strategic partnership</a:t>
                </a:r>
              </a:p>
            </p:txBody>
          </p:sp>
        </p:grpSp>
      </p:grpSp>
      <p:grpSp>
        <p:nvGrpSpPr>
          <p:cNvPr id="63" name="Group 62">
            <a:extLst>
              <a:ext uri="{FF2B5EF4-FFF2-40B4-BE49-F238E27FC236}">
                <a16:creationId xmlns:a16="http://schemas.microsoft.com/office/drawing/2014/main" id="{DE71C0C3-2495-0710-8E4A-6D66992A43B3}"/>
              </a:ext>
              <a:ext uri="{C183D7F6-B498-43B3-948B-1728B52AA6E4}">
                <adec:decorative xmlns:adec="http://schemas.microsoft.com/office/drawing/2017/decorative" val="1"/>
              </a:ext>
            </a:extLst>
          </p:cNvPr>
          <p:cNvGrpSpPr/>
          <p:nvPr/>
        </p:nvGrpSpPr>
        <p:grpSpPr>
          <a:xfrm>
            <a:off x="3311208" y="786137"/>
            <a:ext cx="1371600" cy="3948381"/>
            <a:chOff x="5247640" y="969377"/>
            <a:chExt cx="1371600" cy="3948381"/>
          </a:xfrm>
          <a:gradFill flip="none" rotWithShape="1">
            <a:gsLst>
              <a:gs pos="90000">
                <a:srgbClr val="C03BC4"/>
              </a:gs>
              <a:gs pos="10000">
                <a:srgbClr val="FF5C39"/>
              </a:gs>
            </a:gsLst>
            <a:lin ang="13500000" scaled="1"/>
            <a:tileRect/>
          </a:gradFill>
          <a:effectLst>
            <a:outerShdw blurRad="63500" dist="63500" dir="2700000" algn="tl" rotWithShape="0">
              <a:prstClr val="black">
                <a:alpha val="50000"/>
              </a:prstClr>
            </a:outerShdw>
          </a:effectLst>
        </p:grpSpPr>
        <p:sp>
          <p:nvSpPr>
            <p:cNvPr id="47" name="Rectangle: Rounded Corners 46">
              <a:extLst>
                <a:ext uri="{FF2B5EF4-FFF2-40B4-BE49-F238E27FC236}">
                  <a16:creationId xmlns:a16="http://schemas.microsoft.com/office/drawing/2014/main" id="{5758D192-6EC3-6202-B0E5-6CD4BB14CA1E}"/>
                </a:ext>
              </a:extLst>
            </p:cNvPr>
            <p:cNvSpPr/>
            <p:nvPr/>
          </p:nvSpPr>
          <p:spPr>
            <a:xfrm>
              <a:off x="524764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Sep</a:t>
              </a:r>
            </a:p>
          </p:txBody>
        </p:sp>
        <p:grpSp>
          <p:nvGrpSpPr>
            <p:cNvPr id="39" name="Group 38">
              <a:extLst>
                <a:ext uri="{FF2B5EF4-FFF2-40B4-BE49-F238E27FC236}">
                  <a16:creationId xmlns:a16="http://schemas.microsoft.com/office/drawing/2014/main" id="{414E5ADD-8D19-62EF-3583-30194A9244DF}"/>
                </a:ext>
              </a:extLst>
            </p:cNvPr>
            <p:cNvGrpSpPr/>
            <p:nvPr/>
          </p:nvGrpSpPr>
          <p:grpSpPr>
            <a:xfrm>
              <a:off x="5247640" y="1443038"/>
              <a:ext cx="1371600" cy="3474720"/>
              <a:chOff x="5247640" y="1443038"/>
              <a:chExt cx="1371600" cy="3474720"/>
            </a:xfrm>
            <a:grpFill/>
          </p:grpSpPr>
          <p:sp>
            <p:nvSpPr>
              <p:cNvPr id="22" name="Rectangle: Rounded Corners 21">
                <a:extLst>
                  <a:ext uri="{FF2B5EF4-FFF2-40B4-BE49-F238E27FC236}">
                    <a16:creationId xmlns:a16="http://schemas.microsoft.com/office/drawing/2014/main" id="{470E4583-6552-71BC-13BF-5BC841D6454D}"/>
                  </a:ext>
                </a:extLst>
              </p:cNvPr>
              <p:cNvSpPr/>
              <p:nvPr/>
            </p:nvSpPr>
            <p:spPr bwMode="auto">
              <a:xfrm>
                <a:off x="52476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Copyright Commitment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for customers</a:t>
                </a:r>
              </a:p>
            </p:txBody>
          </p:sp>
          <p:sp>
            <p:nvSpPr>
              <p:cNvPr id="24" name="Rectangle: Rounded Corners 23">
                <a:extLst>
                  <a:ext uri="{FF2B5EF4-FFF2-40B4-BE49-F238E27FC236}">
                    <a16:creationId xmlns:a16="http://schemas.microsoft.com/office/drawing/2014/main" id="{2FD5A18A-3199-C9FC-521C-7AD836A87649}"/>
                  </a:ext>
                </a:extLst>
              </p:cNvPr>
              <p:cNvSpPr/>
              <p:nvPr/>
            </p:nvSpPr>
            <p:spPr bwMode="auto">
              <a:xfrm>
                <a:off x="52476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Unified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Copilot experience </a:t>
                </a:r>
              </a:p>
            </p:txBody>
          </p:sp>
          <p:sp>
            <p:nvSpPr>
              <p:cNvPr id="23" name="Rectangle: Rounded Corners 22">
                <a:extLst>
                  <a:ext uri="{FF2B5EF4-FFF2-40B4-BE49-F238E27FC236}">
                    <a16:creationId xmlns:a16="http://schemas.microsoft.com/office/drawing/2014/main" id="{8E6DA5C3-894B-DED3-2BC9-DDE9ADBFB92E}"/>
                  </a:ext>
                </a:extLst>
              </p:cNvPr>
              <p:cNvSpPr/>
              <p:nvPr/>
            </p:nvSpPr>
            <p:spPr bwMode="auto">
              <a:xfrm>
                <a:off x="524764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in Windows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roll out,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AI-enhanced tools</a:t>
                </a:r>
              </a:p>
            </p:txBody>
          </p:sp>
        </p:grpSp>
      </p:grpSp>
      <p:grpSp>
        <p:nvGrpSpPr>
          <p:cNvPr id="62" name="Group 61">
            <a:extLst>
              <a:ext uri="{FF2B5EF4-FFF2-40B4-BE49-F238E27FC236}">
                <a16:creationId xmlns:a16="http://schemas.microsoft.com/office/drawing/2014/main" id="{42D3507D-7CE4-FCD1-75A7-10C31504545F}"/>
              </a:ext>
              <a:ext uri="{C183D7F6-B498-43B3-948B-1728B52AA6E4}">
                <adec:decorative xmlns:adec="http://schemas.microsoft.com/office/drawing/2017/decorative" val="1"/>
              </a:ext>
            </a:extLst>
          </p:cNvPr>
          <p:cNvGrpSpPr/>
          <p:nvPr/>
        </p:nvGrpSpPr>
        <p:grpSpPr>
          <a:xfrm>
            <a:off x="4865688" y="786137"/>
            <a:ext cx="1371600" cy="1570941"/>
            <a:chOff x="7625080" y="969377"/>
            <a:chExt cx="1371600" cy="1570941"/>
          </a:xfrm>
          <a:gradFill flip="none" rotWithShape="1">
            <a:gsLst>
              <a:gs pos="10000">
                <a:srgbClr val="C03BC4"/>
              </a:gs>
              <a:gs pos="90000">
                <a:srgbClr val="FF5C39"/>
              </a:gs>
            </a:gsLst>
            <a:lin ang="13500000" scaled="1"/>
            <a:tileRect/>
          </a:gradFill>
          <a:effectLst>
            <a:outerShdw blurRad="63500" dist="63500" dir="2700000" algn="tl" rotWithShape="0">
              <a:prstClr val="black">
                <a:alpha val="50000"/>
              </a:prstClr>
            </a:outerShdw>
          </a:effectLst>
        </p:grpSpPr>
        <p:sp>
          <p:nvSpPr>
            <p:cNvPr id="49" name="Rectangle: Rounded Corners 48">
              <a:extLst>
                <a:ext uri="{FF2B5EF4-FFF2-40B4-BE49-F238E27FC236}">
                  <a16:creationId xmlns:a16="http://schemas.microsoft.com/office/drawing/2014/main" id="{13D01EE7-AFA7-AC16-1B3F-E214DF139E88}"/>
                </a:ext>
              </a:extLst>
            </p:cNvPr>
            <p:cNvSpPr/>
            <p:nvPr/>
          </p:nvSpPr>
          <p:spPr>
            <a:xfrm>
              <a:off x="762508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Oct</a:t>
              </a:r>
            </a:p>
          </p:txBody>
        </p:sp>
        <p:sp>
          <p:nvSpPr>
            <p:cNvPr id="26" name="Rectangle: Rounded Corners 25">
              <a:extLst>
                <a:ext uri="{FF2B5EF4-FFF2-40B4-BE49-F238E27FC236}">
                  <a16:creationId xmlns:a16="http://schemas.microsoft.com/office/drawing/2014/main" id="{DFE3C2E9-7B8B-ED09-8FCD-78F886E87239}"/>
                </a:ext>
              </a:extLst>
            </p:cNvPr>
            <p:cNvSpPr/>
            <p:nvPr/>
          </p:nvSpPr>
          <p:spPr bwMode="auto">
            <a:xfrm>
              <a:off x="762508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Azure AI Content Safety Generally Available</a:t>
              </a:r>
            </a:p>
          </p:txBody>
        </p:sp>
      </p:grpSp>
      <p:grpSp>
        <p:nvGrpSpPr>
          <p:cNvPr id="61" name="Group 60">
            <a:extLst>
              <a:ext uri="{FF2B5EF4-FFF2-40B4-BE49-F238E27FC236}">
                <a16:creationId xmlns:a16="http://schemas.microsoft.com/office/drawing/2014/main" id="{FD5DB51F-F17F-DFB3-5E5E-6B5384D7FD5A}"/>
              </a:ext>
              <a:ext uri="{C183D7F6-B498-43B3-948B-1728B52AA6E4}">
                <adec:decorative xmlns:adec="http://schemas.microsoft.com/office/drawing/2017/decorative" val="1"/>
              </a:ext>
            </a:extLst>
          </p:cNvPr>
          <p:cNvGrpSpPr/>
          <p:nvPr/>
        </p:nvGrpSpPr>
        <p:grpSpPr>
          <a:xfrm>
            <a:off x="6416674" y="786137"/>
            <a:ext cx="2834640" cy="5137101"/>
            <a:chOff x="10002520" y="969377"/>
            <a:chExt cx="2834640" cy="5137101"/>
          </a:xfrm>
          <a:gradFill flip="none" rotWithShape="1">
            <a:gsLst>
              <a:gs pos="90000">
                <a:srgbClr val="C03BC4"/>
              </a:gs>
              <a:gs pos="10000">
                <a:srgbClr val="399A91"/>
              </a:gs>
              <a:gs pos="50000">
                <a:srgbClr val="0078D4"/>
              </a:gs>
            </a:gsLst>
            <a:lin ang="13500000" scaled="1"/>
            <a:tileRect/>
          </a:gradFill>
          <a:effectLst>
            <a:outerShdw blurRad="63500" dist="63500" dir="2700000" algn="tl" rotWithShape="0">
              <a:prstClr val="black">
                <a:alpha val="50000"/>
              </a:prstClr>
            </a:outerShdw>
          </a:effectLst>
        </p:grpSpPr>
        <p:sp>
          <p:nvSpPr>
            <p:cNvPr id="50" name="Rectangle: Rounded Corners 49">
              <a:extLst>
                <a:ext uri="{FF2B5EF4-FFF2-40B4-BE49-F238E27FC236}">
                  <a16:creationId xmlns:a16="http://schemas.microsoft.com/office/drawing/2014/main" id="{3B52FC0A-AA18-78CD-92B0-ABDD895338CC}"/>
                </a:ext>
              </a:extLst>
            </p:cNvPr>
            <p:cNvSpPr/>
            <p:nvPr/>
          </p:nvSpPr>
          <p:spPr>
            <a:xfrm>
              <a:off x="1000252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Nov</a:t>
              </a:r>
            </a:p>
          </p:txBody>
        </p:sp>
        <p:grpSp>
          <p:nvGrpSpPr>
            <p:cNvPr id="40" name="Group 39">
              <a:extLst>
                <a:ext uri="{FF2B5EF4-FFF2-40B4-BE49-F238E27FC236}">
                  <a16:creationId xmlns:a16="http://schemas.microsoft.com/office/drawing/2014/main" id="{65E6F9D8-CB98-2969-C6CC-084D090D584D}"/>
                </a:ext>
              </a:extLst>
            </p:cNvPr>
            <p:cNvGrpSpPr/>
            <p:nvPr/>
          </p:nvGrpSpPr>
          <p:grpSpPr>
            <a:xfrm>
              <a:off x="10002520" y="1443038"/>
              <a:ext cx="2834640" cy="4663440"/>
              <a:chOff x="10002520" y="1443038"/>
              <a:chExt cx="2834640" cy="4663440"/>
            </a:xfrm>
            <a:grpFill/>
          </p:grpSpPr>
          <p:sp>
            <p:nvSpPr>
              <p:cNvPr id="30" name="Rectangle: Rounded Corners 29">
                <a:extLst>
                  <a:ext uri="{FF2B5EF4-FFF2-40B4-BE49-F238E27FC236}">
                    <a16:creationId xmlns:a16="http://schemas.microsoft.com/office/drawing/2014/main" id="{6A069284-825B-BCD7-6C84-6687E6BF07FA}"/>
                  </a:ext>
                </a:extLst>
              </p:cNvPr>
              <p:cNvSpPr/>
              <p:nvPr/>
            </p:nvSpPr>
            <p:spPr bwMode="auto">
              <a:xfrm>
                <a:off x="1000252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for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365 enterprise GA</a:t>
                </a:r>
              </a:p>
            </p:txBody>
          </p:sp>
          <p:sp>
            <p:nvSpPr>
              <p:cNvPr id="32" name="Rectangle: Rounded Corners 31">
                <a:extLst>
                  <a:ext uri="{FF2B5EF4-FFF2-40B4-BE49-F238E27FC236}">
                    <a16:creationId xmlns:a16="http://schemas.microsoft.com/office/drawing/2014/main" id="{93E06B6E-1094-E0EF-C948-9C38AD3EFA89}"/>
                  </a:ext>
                </a:extLst>
              </p:cNvPr>
              <p:cNvSpPr/>
              <p:nvPr/>
            </p:nvSpPr>
            <p:spPr bwMode="auto">
              <a:xfrm>
                <a:off x="1000252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steps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to help protect elections, AI watermarking tools</a:t>
                </a:r>
              </a:p>
            </p:txBody>
          </p:sp>
          <p:sp>
            <p:nvSpPr>
              <p:cNvPr id="31" name="Rectangle: Rounded Corners 30">
                <a:extLst>
                  <a:ext uri="{FF2B5EF4-FFF2-40B4-BE49-F238E27FC236}">
                    <a16:creationId xmlns:a16="http://schemas.microsoft.com/office/drawing/2014/main" id="{DC6AAC8C-5BD9-B4A0-F8FD-E5F0A4A67997}"/>
                  </a:ext>
                </a:extLst>
              </p:cNvPr>
              <p:cNvSpPr/>
              <p:nvPr/>
            </p:nvSpPr>
            <p:spPr bwMode="auto">
              <a:xfrm>
                <a:off x="1000252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Public preview of Azure AI Studio</a:t>
                </a:r>
              </a:p>
            </p:txBody>
          </p:sp>
          <p:sp>
            <p:nvSpPr>
              <p:cNvPr id="33" name="Rectangle: Rounded Corners 32">
                <a:extLst>
                  <a:ext uri="{FF2B5EF4-FFF2-40B4-BE49-F238E27FC236}">
                    <a16:creationId xmlns:a16="http://schemas.microsoft.com/office/drawing/2014/main" id="{CB407533-8BC8-C5B6-4147-4A7E65F531FE}"/>
                  </a:ext>
                </a:extLst>
              </p:cNvPr>
              <p:cNvSpPr/>
              <p:nvPr/>
            </p:nvSpPr>
            <p:spPr bwMode="auto">
              <a:xfrm>
                <a:off x="1000252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Azure Maia &amp; Microsoft Azure Cobalt chips</a:t>
                </a:r>
              </a:p>
            </p:txBody>
          </p:sp>
          <p:sp>
            <p:nvSpPr>
              <p:cNvPr id="34" name="Rectangle: Rounded Corners 33">
                <a:extLst>
                  <a:ext uri="{FF2B5EF4-FFF2-40B4-BE49-F238E27FC236}">
                    <a16:creationId xmlns:a16="http://schemas.microsoft.com/office/drawing/2014/main" id="{5236BC3A-9663-F70D-CF69-46EBEA7DE678}"/>
                  </a:ext>
                </a:extLst>
              </p:cNvPr>
              <p:cNvSpPr/>
              <p:nvPr/>
            </p:nvSpPr>
            <p:spPr bwMode="auto">
              <a:xfrm>
                <a:off x="1146556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WTI Special Report: Copilot learnings</a:t>
                </a:r>
              </a:p>
            </p:txBody>
          </p:sp>
          <p:sp>
            <p:nvSpPr>
              <p:cNvPr id="36" name="Rectangle: Rounded Corners 35">
                <a:extLst>
                  <a:ext uri="{FF2B5EF4-FFF2-40B4-BE49-F238E27FC236}">
                    <a16:creationId xmlns:a16="http://schemas.microsoft.com/office/drawing/2014/main" id="{96F4C5FC-D05C-5E07-23FA-2742DB895D2B}"/>
                  </a:ext>
                </a:extLst>
              </p:cNvPr>
              <p:cNvSpPr/>
              <p:nvPr/>
            </p:nvSpPr>
            <p:spPr bwMode="auto">
              <a:xfrm>
                <a:off x="1146556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AMD MI300X accelerated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VMs in Azure</a:t>
                </a:r>
              </a:p>
            </p:txBody>
          </p:sp>
          <p:sp>
            <p:nvSpPr>
              <p:cNvPr id="35" name="Rectangle: Rounded Corners 34">
                <a:extLst>
                  <a:ext uri="{FF2B5EF4-FFF2-40B4-BE49-F238E27FC236}">
                    <a16:creationId xmlns:a16="http://schemas.microsoft.com/office/drawing/2014/main" id="{110881FC-9382-0879-0CCE-CA506C2DC3C8}"/>
                  </a:ext>
                </a:extLst>
              </p:cNvPr>
              <p:cNvSpPr/>
              <p:nvPr/>
            </p:nvSpPr>
            <p:spPr bwMode="auto">
              <a:xfrm>
                <a:off x="1146556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Studio, Copilot for Sales and Copilot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for Service</a:t>
                </a:r>
              </a:p>
            </p:txBody>
          </p:sp>
        </p:grpSp>
      </p:grpSp>
      <p:grpSp>
        <p:nvGrpSpPr>
          <p:cNvPr id="60" name="Group 59">
            <a:extLst>
              <a:ext uri="{FF2B5EF4-FFF2-40B4-BE49-F238E27FC236}">
                <a16:creationId xmlns:a16="http://schemas.microsoft.com/office/drawing/2014/main" id="{26847E4D-CD19-33CD-5753-9716F6556BE5}"/>
              </a:ext>
              <a:ext uri="{C183D7F6-B498-43B3-948B-1728B52AA6E4}">
                <adec:decorative xmlns:adec="http://schemas.microsoft.com/office/drawing/2017/decorative" val="1"/>
              </a:ext>
            </a:extLst>
          </p:cNvPr>
          <p:cNvGrpSpPr/>
          <p:nvPr/>
        </p:nvGrpSpPr>
        <p:grpSpPr>
          <a:xfrm>
            <a:off x="9434194" y="786137"/>
            <a:ext cx="1371600" cy="5137101"/>
            <a:chOff x="14629489" y="969377"/>
            <a:chExt cx="1371600" cy="5137101"/>
          </a:xfrm>
          <a:gradFill flip="none" rotWithShape="1">
            <a:gsLst>
              <a:gs pos="10000">
                <a:srgbClr val="0078D4"/>
              </a:gs>
              <a:gs pos="90000">
                <a:srgbClr val="399A91"/>
              </a:gs>
            </a:gsLst>
            <a:lin ang="13500000" scaled="1"/>
            <a:tileRect/>
          </a:gradFill>
          <a:effectLst>
            <a:outerShdw blurRad="63500" dist="63500" dir="2700000" algn="tl" rotWithShape="0">
              <a:prstClr val="black">
                <a:alpha val="50000"/>
              </a:prstClr>
            </a:outerShdw>
          </a:effectLst>
        </p:grpSpPr>
        <p:sp>
          <p:nvSpPr>
            <p:cNvPr id="41" name="Rectangle: Rounded Corners 40">
              <a:extLst>
                <a:ext uri="{FF2B5EF4-FFF2-40B4-BE49-F238E27FC236}">
                  <a16:creationId xmlns:a16="http://schemas.microsoft.com/office/drawing/2014/main" id="{E3450B10-8963-B6E4-D9D3-52A4A6A9A30D}"/>
                </a:ext>
              </a:extLst>
            </p:cNvPr>
            <p:cNvSpPr/>
            <p:nvPr/>
          </p:nvSpPr>
          <p:spPr>
            <a:xfrm>
              <a:off x="14629489"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Dec</a:t>
              </a:r>
            </a:p>
          </p:txBody>
        </p:sp>
        <p:grpSp>
          <p:nvGrpSpPr>
            <p:cNvPr id="42" name="Group 41">
              <a:extLst>
                <a:ext uri="{FF2B5EF4-FFF2-40B4-BE49-F238E27FC236}">
                  <a16:creationId xmlns:a16="http://schemas.microsoft.com/office/drawing/2014/main" id="{0CEC29CB-250B-5095-194C-A20808806696}"/>
                </a:ext>
              </a:extLst>
            </p:cNvPr>
            <p:cNvGrpSpPr/>
            <p:nvPr/>
          </p:nvGrpSpPr>
          <p:grpSpPr>
            <a:xfrm>
              <a:off x="14629489" y="1443038"/>
              <a:ext cx="1371600" cy="4663440"/>
              <a:chOff x="10002520" y="1443038"/>
              <a:chExt cx="1371600" cy="4663440"/>
            </a:xfrm>
            <a:grpFill/>
          </p:grpSpPr>
          <p:sp>
            <p:nvSpPr>
              <p:cNvPr id="43" name="Rectangle: Rounded Corners 42">
                <a:extLst>
                  <a:ext uri="{FF2B5EF4-FFF2-40B4-BE49-F238E27FC236}">
                    <a16:creationId xmlns:a16="http://schemas.microsoft.com/office/drawing/2014/main" id="{7A9454C5-E001-80CF-C043-984E22F2E6C3}"/>
                  </a:ext>
                </a:extLst>
              </p:cNvPr>
              <p:cNvSpPr/>
              <p:nvPr/>
            </p:nvSpPr>
            <p:spPr bwMode="auto">
              <a:xfrm>
                <a:off x="1000252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search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GA with data protection</a:t>
                </a:r>
              </a:p>
            </p:txBody>
          </p:sp>
          <p:sp>
            <p:nvSpPr>
              <p:cNvPr id="45" name="Rectangle: Rounded Corners 44">
                <a:extLst>
                  <a:ext uri="{FF2B5EF4-FFF2-40B4-BE49-F238E27FC236}">
                    <a16:creationId xmlns:a16="http://schemas.microsoft.com/office/drawing/2014/main" id="{4381AA5F-BEC6-737B-77E1-088F458CF358}"/>
                  </a:ext>
                </a:extLst>
              </p:cNvPr>
              <p:cNvSpPr/>
              <p:nvPr/>
            </p:nvSpPr>
            <p:spPr bwMode="auto">
              <a:xfrm>
                <a:off x="1000252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integrates multimodal,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GPT-4 Turbo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DALL·E 3</a:t>
                </a:r>
              </a:p>
            </p:txBody>
          </p:sp>
          <p:sp>
            <p:nvSpPr>
              <p:cNvPr id="44" name="Rectangle: Rounded Corners 43">
                <a:extLst>
                  <a:ext uri="{FF2B5EF4-FFF2-40B4-BE49-F238E27FC236}">
                    <a16:creationId xmlns:a16="http://schemas.microsoft.com/office/drawing/2014/main" id="{568B5A96-FAB7-EE27-4702-CBB3CE26E98D}"/>
                  </a:ext>
                </a:extLst>
              </p:cNvPr>
              <p:cNvSpPr/>
              <p:nvPr/>
            </p:nvSpPr>
            <p:spPr bwMode="auto">
              <a:xfrm>
                <a:off x="1000252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AFL-CIO and Microsoft AI tech-labor partnership</a:t>
                </a:r>
              </a:p>
            </p:txBody>
          </p:sp>
          <p:sp>
            <p:nvSpPr>
              <p:cNvPr id="46" name="Rectangle: Rounded Corners 45">
                <a:extLst>
                  <a:ext uri="{FF2B5EF4-FFF2-40B4-BE49-F238E27FC236}">
                    <a16:creationId xmlns:a16="http://schemas.microsoft.com/office/drawing/2014/main" id="{A3B06703-D44F-A4C3-E9CD-B20767ACE67D}"/>
                  </a:ext>
                </a:extLst>
              </p:cNvPr>
              <p:cNvSpPr/>
              <p:nvPr/>
            </p:nvSpPr>
            <p:spPr bwMode="auto">
              <a:xfrm>
                <a:off x="1000252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Phi-2, a SLM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with remarkable performance</a:t>
                </a:r>
              </a:p>
            </p:txBody>
          </p:sp>
        </p:grpSp>
      </p:grpSp>
      <p:grpSp>
        <p:nvGrpSpPr>
          <p:cNvPr id="65" name="Group 64">
            <a:extLst>
              <a:ext uri="{FF2B5EF4-FFF2-40B4-BE49-F238E27FC236}">
                <a16:creationId xmlns:a16="http://schemas.microsoft.com/office/drawing/2014/main" id="{5702A5C2-9B9A-457F-4002-3B6567CD49A8}"/>
              </a:ext>
              <a:ext uri="{C183D7F6-B498-43B3-948B-1728B52AA6E4}">
                <adec:decorative xmlns:adec="http://schemas.microsoft.com/office/drawing/2017/decorative" val="1"/>
              </a:ext>
            </a:extLst>
          </p:cNvPr>
          <p:cNvGrpSpPr/>
          <p:nvPr/>
        </p:nvGrpSpPr>
        <p:grpSpPr>
          <a:xfrm>
            <a:off x="10988674" y="786137"/>
            <a:ext cx="1371600" cy="5137101"/>
            <a:chOff x="5247640" y="969377"/>
            <a:chExt cx="1371600" cy="5137101"/>
          </a:xfrm>
          <a:gradFill flip="none" rotWithShape="1">
            <a:gsLst>
              <a:gs pos="90000">
                <a:srgbClr val="0078D4"/>
              </a:gs>
              <a:gs pos="10000">
                <a:srgbClr val="C03BC4"/>
              </a:gs>
            </a:gsLst>
            <a:lin ang="13500000" scaled="1"/>
            <a:tileRect/>
          </a:gradFill>
          <a:effectLst>
            <a:outerShdw blurRad="63500" dist="63500" dir="2700000" algn="tl" rotWithShape="0">
              <a:prstClr val="black">
                <a:alpha val="50000"/>
              </a:prstClr>
            </a:outerShdw>
          </a:effectLst>
        </p:grpSpPr>
        <p:sp>
          <p:nvSpPr>
            <p:cNvPr id="66" name="Rectangle: Rounded Corners 65">
              <a:extLst>
                <a:ext uri="{FF2B5EF4-FFF2-40B4-BE49-F238E27FC236}">
                  <a16:creationId xmlns:a16="http://schemas.microsoft.com/office/drawing/2014/main" id="{DB619A7A-B883-21E5-FEF1-D0065CC0DBD9}"/>
                </a:ext>
              </a:extLst>
            </p:cNvPr>
            <p:cNvSpPr/>
            <p:nvPr/>
          </p:nvSpPr>
          <p:spPr>
            <a:xfrm>
              <a:off x="5247640" y="969377"/>
              <a:ext cx="86868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Jan 2024</a:t>
              </a:r>
            </a:p>
          </p:txBody>
        </p:sp>
        <p:grpSp>
          <p:nvGrpSpPr>
            <p:cNvPr id="67" name="Group 66">
              <a:extLst>
                <a:ext uri="{FF2B5EF4-FFF2-40B4-BE49-F238E27FC236}">
                  <a16:creationId xmlns:a16="http://schemas.microsoft.com/office/drawing/2014/main" id="{00EB4B01-E0B3-9D57-5F90-8599A57DC585}"/>
                </a:ext>
              </a:extLst>
            </p:cNvPr>
            <p:cNvGrpSpPr/>
            <p:nvPr/>
          </p:nvGrpSpPr>
          <p:grpSpPr>
            <a:xfrm>
              <a:off x="5247640" y="1443038"/>
              <a:ext cx="1371600" cy="4663440"/>
              <a:chOff x="5247640" y="1443038"/>
              <a:chExt cx="1371600" cy="4663440"/>
            </a:xfrm>
            <a:grpFill/>
          </p:grpSpPr>
          <p:sp>
            <p:nvSpPr>
              <p:cNvPr id="68" name="Rectangle: Rounded Corners 67">
                <a:extLst>
                  <a:ext uri="{FF2B5EF4-FFF2-40B4-BE49-F238E27FC236}">
                    <a16:creationId xmlns:a16="http://schemas.microsoft.com/office/drawing/2014/main" id="{4781864F-8DB7-3356-01E3-7696339C6D52}"/>
                  </a:ext>
                </a:extLst>
              </p:cNvPr>
              <p:cNvSpPr/>
              <p:nvPr/>
            </p:nvSpPr>
            <p:spPr bwMode="auto">
              <a:xfrm>
                <a:off x="52476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key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on AI-powered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Windows PCs </a:t>
                </a:r>
              </a:p>
            </p:txBody>
          </p:sp>
          <p:sp>
            <p:nvSpPr>
              <p:cNvPr id="70" name="Rectangle: Rounded Corners 69">
                <a:extLst>
                  <a:ext uri="{FF2B5EF4-FFF2-40B4-BE49-F238E27FC236}">
                    <a16:creationId xmlns:a16="http://schemas.microsoft.com/office/drawing/2014/main" id="{10D40B68-7B67-E1EC-3497-7D172DAF5E76}"/>
                  </a:ext>
                </a:extLst>
              </p:cNvPr>
              <p:cNvSpPr/>
              <p:nvPr/>
            </p:nvSpPr>
            <p:spPr bwMode="auto">
              <a:xfrm>
                <a:off x="52476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accelerating chemistry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materials science</a:t>
                </a:r>
              </a:p>
            </p:txBody>
          </p:sp>
          <p:sp>
            <p:nvSpPr>
              <p:cNvPr id="69" name="Rectangle: Rounded Corners 68">
                <a:extLst>
                  <a:ext uri="{FF2B5EF4-FFF2-40B4-BE49-F238E27FC236}">
                    <a16:creationId xmlns:a16="http://schemas.microsoft.com/office/drawing/2014/main" id="{F0D1FC29-A1E7-9951-F4B3-3CB0DD467AA6}"/>
                  </a:ext>
                </a:extLst>
              </p:cNvPr>
              <p:cNvSpPr/>
              <p:nvPr/>
            </p:nvSpPr>
            <p:spPr bwMode="auto">
              <a:xfrm>
                <a:off x="524764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0" rIns="0" bIns="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Pro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expanding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for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365 availability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to SMBs</a:t>
                </a:r>
              </a:p>
            </p:txBody>
          </p:sp>
          <p:sp>
            <p:nvSpPr>
              <p:cNvPr id="21" name="Rectangle: Rounded Corners 20">
                <a:extLst>
                  <a:ext uri="{FF2B5EF4-FFF2-40B4-BE49-F238E27FC236}">
                    <a16:creationId xmlns:a16="http://schemas.microsoft.com/office/drawing/2014/main" id="{A3F69754-B7FA-C03A-600D-00B69FDFE298}"/>
                  </a:ext>
                </a:extLst>
              </p:cNvPr>
              <p:cNvSpPr/>
              <p:nvPr/>
            </p:nvSpPr>
            <p:spPr bwMode="auto">
              <a:xfrm>
                <a:off x="524764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Walmart unveils new GenAI capabilities</a:t>
                </a:r>
              </a:p>
            </p:txBody>
          </p:sp>
        </p:grpSp>
      </p:grpSp>
      <p:grpSp>
        <p:nvGrpSpPr>
          <p:cNvPr id="71" name="Group 70">
            <a:extLst>
              <a:ext uri="{FF2B5EF4-FFF2-40B4-BE49-F238E27FC236}">
                <a16:creationId xmlns:a16="http://schemas.microsoft.com/office/drawing/2014/main" id="{9E77C29C-1467-C038-FE71-478360B1C0F1}"/>
              </a:ext>
              <a:ext uri="{C183D7F6-B498-43B3-948B-1728B52AA6E4}">
                <adec:decorative xmlns:adec="http://schemas.microsoft.com/office/drawing/2017/decorative" val="1"/>
              </a:ext>
            </a:extLst>
          </p:cNvPr>
          <p:cNvGrpSpPr/>
          <p:nvPr/>
        </p:nvGrpSpPr>
        <p:grpSpPr>
          <a:xfrm>
            <a:off x="12543154" y="786137"/>
            <a:ext cx="2834640" cy="5137101"/>
            <a:chOff x="584200" y="969377"/>
            <a:chExt cx="2834640" cy="5137101"/>
          </a:xfrm>
          <a:gradFill flip="none" rotWithShape="1">
            <a:gsLst>
              <a:gs pos="90000">
                <a:srgbClr val="C03BC4"/>
              </a:gs>
              <a:gs pos="10000">
                <a:srgbClr val="C03BC4"/>
              </a:gs>
              <a:gs pos="50000">
                <a:srgbClr val="FF5C39"/>
              </a:gs>
            </a:gsLst>
            <a:lin ang="13500000" scaled="1"/>
            <a:tileRect/>
          </a:gradFill>
          <a:effectLst>
            <a:outerShdw blurRad="63500" dist="63500" dir="2700000" algn="tl" rotWithShape="0">
              <a:prstClr val="black">
                <a:alpha val="50000"/>
              </a:prstClr>
            </a:outerShdw>
          </a:effectLst>
        </p:grpSpPr>
        <p:sp>
          <p:nvSpPr>
            <p:cNvPr id="72" name="Rectangle: Rounded Corners 71">
              <a:extLst>
                <a:ext uri="{FF2B5EF4-FFF2-40B4-BE49-F238E27FC236}">
                  <a16:creationId xmlns:a16="http://schemas.microsoft.com/office/drawing/2014/main" id="{92A37968-302F-4F8C-5669-C62B52439A83}"/>
                </a:ext>
              </a:extLst>
            </p:cNvPr>
            <p:cNvSpPr/>
            <p:nvPr/>
          </p:nvSpPr>
          <p:spPr>
            <a:xfrm>
              <a:off x="58420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Feb</a:t>
              </a:r>
            </a:p>
          </p:txBody>
        </p:sp>
        <p:grpSp>
          <p:nvGrpSpPr>
            <p:cNvPr id="73" name="Group 72">
              <a:extLst>
                <a:ext uri="{FF2B5EF4-FFF2-40B4-BE49-F238E27FC236}">
                  <a16:creationId xmlns:a16="http://schemas.microsoft.com/office/drawing/2014/main" id="{57A1E856-A27D-B3A9-CE39-7FB036120C67}"/>
                </a:ext>
              </a:extLst>
            </p:cNvPr>
            <p:cNvGrpSpPr/>
            <p:nvPr/>
          </p:nvGrpSpPr>
          <p:grpSpPr>
            <a:xfrm>
              <a:off x="584200" y="1443038"/>
              <a:ext cx="2834640" cy="4663440"/>
              <a:chOff x="584200" y="1443038"/>
              <a:chExt cx="2834640" cy="4663440"/>
            </a:xfrm>
            <a:grpFill/>
          </p:grpSpPr>
          <p:sp>
            <p:nvSpPr>
              <p:cNvPr id="74" name="Rectangle: Rounded Corners 73">
                <a:extLst>
                  <a:ext uri="{FF2B5EF4-FFF2-40B4-BE49-F238E27FC236}">
                    <a16:creationId xmlns:a16="http://schemas.microsoft.com/office/drawing/2014/main" id="{B775C291-7E27-C231-A7D7-F2AA5BCD769B}"/>
                  </a:ext>
                </a:extLst>
              </p:cNvPr>
              <p:cNvSpPr/>
              <p:nvPr/>
            </p:nvSpPr>
            <p:spPr bwMode="auto">
              <a:xfrm>
                <a:off x="58420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lands at the Super Bowl</a:t>
                </a:r>
              </a:p>
            </p:txBody>
          </p:sp>
          <p:sp>
            <p:nvSpPr>
              <p:cNvPr id="75" name="Rectangle: Rounded Corners 74">
                <a:extLst>
                  <a:ext uri="{FF2B5EF4-FFF2-40B4-BE49-F238E27FC236}">
                    <a16:creationId xmlns:a16="http://schemas.microsoft.com/office/drawing/2014/main" id="{98514C35-9942-D1F2-0D29-1D24C2FB317B}"/>
                  </a:ext>
                </a:extLst>
              </p:cNvPr>
              <p:cNvSpPr/>
              <p:nvPr/>
            </p:nvSpPr>
            <p:spPr bwMode="auto">
              <a:xfrm>
                <a:off x="58420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solutions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Microsoft Cloud for Sustainability</a:t>
                </a:r>
              </a:p>
            </p:txBody>
          </p:sp>
          <p:sp>
            <p:nvSpPr>
              <p:cNvPr id="76" name="Rectangle: Rounded Corners 75">
                <a:extLst>
                  <a:ext uri="{FF2B5EF4-FFF2-40B4-BE49-F238E27FC236}">
                    <a16:creationId xmlns:a16="http://schemas.microsoft.com/office/drawing/2014/main" id="{4E16C838-2D39-C403-6256-7D6DFD403B65}"/>
                  </a:ext>
                </a:extLst>
              </p:cNvPr>
              <p:cNvSpPr/>
              <p:nvPr/>
            </p:nvSpPr>
            <p:spPr bwMode="auto">
              <a:xfrm>
                <a:off x="58420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Tech accord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to combat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deepfakes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elections </a:t>
                </a:r>
              </a:p>
            </p:txBody>
          </p:sp>
          <p:sp>
            <p:nvSpPr>
              <p:cNvPr id="77" name="Rectangle: Rounded Corners 76">
                <a:extLst>
                  <a:ext uri="{FF2B5EF4-FFF2-40B4-BE49-F238E27FC236}">
                    <a16:creationId xmlns:a16="http://schemas.microsoft.com/office/drawing/2014/main" id="{C9A7C853-03F7-CA56-C2DE-EE1136387520}"/>
                  </a:ext>
                </a:extLst>
              </p:cNvPr>
              <p:cNvSpPr/>
              <p:nvPr/>
            </p:nvSpPr>
            <p:spPr bwMode="auto">
              <a:xfrm>
                <a:off x="58420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and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Mistral AI partnership</a:t>
                </a:r>
              </a:p>
            </p:txBody>
          </p:sp>
          <p:sp>
            <p:nvSpPr>
              <p:cNvPr id="79" name="Rectangle: Rounded Corners 78">
                <a:extLst>
                  <a:ext uri="{FF2B5EF4-FFF2-40B4-BE49-F238E27FC236}">
                    <a16:creationId xmlns:a16="http://schemas.microsoft.com/office/drawing/2014/main" id="{C2960BC9-A29A-20B5-B165-04EE095D7465}"/>
                  </a:ext>
                </a:extLst>
              </p:cNvPr>
              <p:cNvSpPr/>
              <p:nvPr/>
            </p:nvSpPr>
            <p:spPr bwMode="auto">
              <a:xfrm>
                <a:off x="20472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Access Principles</a:t>
                </a:r>
              </a:p>
            </p:txBody>
          </p:sp>
          <p:sp>
            <p:nvSpPr>
              <p:cNvPr id="78" name="Rectangle: Rounded Corners 77">
                <a:extLst>
                  <a:ext uri="{FF2B5EF4-FFF2-40B4-BE49-F238E27FC236}">
                    <a16:creationId xmlns:a16="http://schemas.microsoft.com/office/drawing/2014/main" id="{62AD5670-D734-13CB-13A2-BD5AF8CF9E78}"/>
                  </a:ext>
                </a:extLst>
              </p:cNvPr>
              <p:cNvSpPr/>
              <p:nvPr/>
            </p:nvSpPr>
            <p:spPr bwMode="auto">
              <a:xfrm>
                <a:off x="20472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GitHub Copilot Enterprise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generally available</a:t>
                </a:r>
              </a:p>
            </p:txBody>
          </p:sp>
          <p:sp>
            <p:nvSpPr>
              <p:cNvPr id="84" name="Rectangle: Rounded Corners 83">
                <a:extLst>
                  <a:ext uri="{FF2B5EF4-FFF2-40B4-BE49-F238E27FC236}">
                    <a16:creationId xmlns:a16="http://schemas.microsoft.com/office/drawing/2014/main" id="{B7659BB4-4AC8-BCEE-7C28-169766831337}"/>
                  </a:ext>
                </a:extLst>
              </p:cNvPr>
              <p:cNvSpPr/>
              <p:nvPr/>
            </p:nvSpPr>
            <p:spPr bwMode="auto">
              <a:xfrm>
                <a:off x="204724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for Finance</a:t>
                </a:r>
              </a:p>
            </p:txBody>
          </p:sp>
          <p:sp>
            <p:nvSpPr>
              <p:cNvPr id="25" name="Rectangle: Rounded Corners 24">
                <a:extLst>
                  <a:ext uri="{FF2B5EF4-FFF2-40B4-BE49-F238E27FC236}">
                    <a16:creationId xmlns:a16="http://schemas.microsoft.com/office/drawing/2014/main" id="{E8A4B35A-5006-A0E4-E4AB-B1BD0B204475}"/>
                  </a:ext>
                </a:extLst>
              </p:cNvPr>
              <p:cNvSpPr/>
              <p:nvPr/>
            </p:nvSpPr>
            <p:spPr bwMode="auto">
              <a:xfrm>
                <a:off x="204724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FWD Group builds AI-driven insurance experiences</a:t>
                </a:r>
              </a:p>
            </p:txBody>
          </p:sp>
        </p:grpSp>
      </p:grpSp>
      <p:grpSp>
        <p:nvGrpSpPr>
          <p:cNvPr id="97" name="Group 96">
            <a:extLst>
              <a:ext uri="{FF2B5EF4-FFF2-40B4-BE49-F238E27FC236}">
                <a16:creationId xmlns:a16="http://schemas.microsoft.com/office/drawing/2014/main" id="{83668016-F800-7299-CC92-64924BB07DDF}"/>
              </a:ext>
              <a:ext uri="{C183D7F6-B498-43B3-948B-1728B52AA6E4}">
                <adec:decorative xmlns:adec="http://schemas.microsoft.com/office/drawing/2017/decorative" val="1"/>
              </a:ext>
            </a:extLst>
          </p:cNvPr>
          <p:cNvGrpSpPr/>
          <p:nvPr/>
        </p:nvGrpSpPr>
        <p:grpSpPr>
          <a:xfrm>
            <a:off x="15560674" y="786137"/>
            <a:ext cx="2834640" cy="5137101"/>
            <a:chOff x="584200" y="969377"/>
            <a:chExt cx="2834640" cy="5137101"/>
          </a:xfrm>
          <a:gradFill flip="none" rotWithShape="1">
            <a:gsLst>
              <a:gs pos="90000">
                <a:srgbClr val="C03BC4"/>
              </a:gs>
              <a:gs pos="10000">
                <a:srgbClr val="399A91"/>
              </a:gs>
              <a:gs pos="50000">
                <a:srgbClr val="0078D4"/>
              </a:gs>
            </a:gsLst>
            <a:lin ang="13500000" scaled="1"/>
            <a:tileRect/>
          </a:gradFill>
          <a:effectLst>
            <a:outerShdw blurRad="63500" dist="63500" dir="2700000" algn="tl" rotWithShape="0">
              <a:prstClr val="black">
                <a:alpha val="50000"/>
              </a:prstClr>
            </a:outerShdw>
          </a:effectLst>
        </p:grpSpPr>
        <p:sp>
          <p:nvSpPr>
            <p:cNvPr id="98" name="Rectangle: Rounded Corners 97">
              <a:extLst>
                <a:ext uri="{FF2B5EF4-FFF2-40B4-BE49-F238E27FC236}">
                  <a16:creationId xmlns:a16="http://schemas.microsoft.com/office/drawing/2014/main" id="{ADDD6AF3-0124-4959-C193-C47B9FE78197}"/>
                </a:ext>
              </a:extLst>
            </p:cNvPr>
            <p:cNvSpPr/>
            <p:nvPr/>
          </p:nvSpPr>
          <p:spPr>
            <a:xfrm>
              <a:off x="58420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Mar</a:t>
              </a:r>
            </a:p>
          </p:txBody>
        </p:sp>
        <p:grpSp>
          <p:nvGrpSpPr>
            <p:cNvPr id="99" name="Group 98">
              <a:extLst>
                <a:ext uri="{FF2B5EF4-FFF2-40B4-BE49-F238E27FC236}">
                  <a16:creationId xmlns:a16="http://schemas.microsoft.com/office/drawing/2014/main" id="{D3B1CC3F-DBE6-5B59-24D1-2D9E04E2AB0A}"/>
                </a:ext>
              </a:extLst>
            </p:cNvPr>
            <p:cNvGrpSpPr/>
            <p:nvPr/>
          </p:nvGrpSpPr>
          <p:grpSpPr>
            <a:xfrm>
              <a:off x="584200" y="1443038"/>
              <a:ext cx="2834640" cy="4663440"/>
              <a:chOff x="584200" y="1443038"/>
              <a:chExt cx="2834640" cy="4663440"/>
            </a:xfrm>
            <a:grpFill/>
          </p:grpSpPr>
          <p:sp>
            <p:nvSpPr>
              <p:cNvPr id="100" name="Rectangle: Rounded Corners 99">
                <a:extLst>
                  <a:ext uri="{FF2B5EF4-FFF2-40B4-BE49-F238E27FC236}">
                    <a16:creationId xmlns:a16="http://schemas.microsoft.com/office/drawing/2014/main" id="{C859E980-B27A-7550-86C8-40BA18F74829}"/>
                  </a:ext>
                </a:extLst>
              </p:cNvPr>
              <p:cNvSpPr/>
              <p:nvPr/>
            </p:nvSpPr>
            <p:spPr bwMode="auto">
              <a:xfrm>
                <a:off x="58420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Orca-Math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small language model</a:t>
                </a:r>
              </a:p>
            </p:txBody>
          </p:sp>
          <p:sp>
            <p:nvSpPr>
              <p:cNvPr id="101" name="Rectangle: Rounded Corners 100">
                <a:extLst>
                  <a:ext uri="{FF2B5EF4-FFF2-40B4-BE49-F238E27FC236}">
                    <a16:creationId xmlns:a16="http://schemas.microsoft.com/office/drawing/2014/main" id="{3E96F75D-4571-3AA9-80EE-B5D280D48E34}"/>
                  </a:ext>
                </a:extLst>
              </p:cNvPr>
              <p:cNvSpPr/>
              <p:nvPr/>
            </p:nvSpPr>
            <p:spPr bwMode="auto">
              <a:xfrm>
                <a:off x="58420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Expanded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Pro offerings, including Copilot GPT Builder</a:t>
                </a:r>
              </a:p>
            </p:txBody>
          </p:sp>
          <p:sp>
            <p:nvSpPr>
              <p:cNvPr id="102" name="Rectangle: Rounded Corners 101">
                <a:extLst>
                  <a:ext uri="{FF2B5EF4-FFF2-40B4-BE49-F238E27FC236}">
                    <a16:creationId xmlns:a16="http://schemas.microsoft.com/office/drawing/2014/main" id="{F758712B-5DEA-C14D-9A9D-AFA190DB5128}"/>
                  </a:ext>
                </a:extLst>
              </p:cNvPr>
              <p:cNvSpPr/>
              <p:nvPr/>
            </p:nvSpPr>
            <p:spPr bwMode="auto">
              <a:xfrm>
                <a:off x="58420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NVIDIA GB200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Grace Blackwell processor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on Azure</a:t>
                </a:r>
              </a:p>
            </p:txBody>
          </p:sp>
          <p:sp>
            <p:nvSpPr>
              <p:cNvPr id="103" name="Rectangle: Rounded Corners 102">
                <a:extLst>
                  <a:ext uri="{FF2B5EF4-FFF2-40B4-BE49-F238E27FC236}">
                    <a16:creationId xmlns:a16="http://schemas.microsoft.com/office/drawing/2014/main" id="{6FC04850-1AE4-973B-F035-09ADBB19BF71}"/>
                  </a:ext>
                </a:extLst>
              </p:cNvPr>
              <p:cNvSpPr/>
              <p:nvPr/>
            </p:nvSpPr>
            <p:spPr bwMode="auto">
              <a:xfrm>
                <a:off x="58420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Formed new Consumer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team</a:t>
                </a:r>
              </a:p>
            </p:txBody>
          </p:sp>
          <p:sp>
            <p:nvSpPr>
              <p:cNvPr id="105" name="Rectangle: Rounded Corners 104">
                <a:extLst>
                  <a:ext uri="{FF2B5EF4-FFF2-40B4-BE49-F238E27FC236}">
                    <a16:creationId xmlns:a16="http://schemas.microsoft.com/office/drawing/2014/main" id="{BF775509-16D3-9247-DE25-84DE9502D955}"/>
                  </a:ext>
                </a:extLst>
              </p:cNvPr>
              <p:cNvSpPr/>
              <p:nvPr/>
            </p:nvSpPr>
            <p:spPr bwMode="auto">
              <a:xfrm>
                <a:off x="20472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AI-powered Surface PCs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built for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business</a:t>
                </a:r>
              </a:p>
            </p:txBody>
          </p:sp>
          <p:sp>
            <p:nvSpPr>
              <p:cNvPr id="104" name="Rectangle: Rounded Corners 103">
                <a:extLst>
                  <a:ext uri="{FF2B5EF4-FFF2-40B4-BE49-F238E27FC236}">
                    <a16:creationId xmlns:a16="http://schemas.microsoft.com/office/drawing/2014/main" id="{D8A21F58-0212-E871-E840-DE14C8F7B1C0}"/>
                  </a:ext>
                </a:extLst>
              </p:cNvPr>
              <p:cNvSpPr/>
              <p:nvPr/>
            </p:nvSpPr>
            <p:spPr bwMode="auto">
              <a:xfrm>
                <a:off x="20472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Responsible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tools in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Azure AI</a:t>
                </a:r>
              </a:p>
            </p:txBody>
          </p:sp>
        </p:grpSp>
      </p:grpSp>
      <p:grpSp>
        <p:nvGrpSpPr>
          <p:cNvPr id="27" name="Group 26">
            <a:extLst>
              <a:ext uri="{FF2B5EF4-FFF2-40B4-BE49-F238E27FC236}">
                <a16:creationId xmlns:a16="http://schemas.microsoft.com/office/drawing/2014/main" id="{8637F7C5-091B-555A-5D61-E1FAC9835E2C}"/>
              </a:ext>
              <a:ext uri="{C183D7F6-B498-43B3-948B-1728B52AA6E4}">
                <adec:decorative xmlns:adec="http://schemas.microsoft.com/office/drawing/2017/decorative" val="1"/>
              </a:ext>
            </a:extLst>
          </p:cNvPr>
          <p:cNvGrpSpPr/>
          <p:nvPr/>
        </p:nvGrpSpPr>
        <p:grpSpPr>
          <a:xfrm>
            <a:off x="18578194" y="786137"/>
            <a:ext cx="4297680" cy="5137101"/>
            <a:chOff x="27359928" y="786137"/>
            <a:chExt cx="4297680" cy="5137101"/>
          </a:xfrm>
          <a:gradFill flip="none" rotWithShape="1">
            <a:gsLst>
              <a:gs pos="100000">
                <a:srgbClr val="399A91"/>
              </a:gs>
              <a:gs pos="0">
                <a:srgbClr val="FF5C39"/>
              </a:gs>
              <a:gs pos="32000">
                <a:srgbClr val="C03BC4"/>
              </a:gs>
              <a:gs pos="68000">
                <a:srgbClr val="0078D4"/>
              </a:gs>
            </a:gsLst>
            <a:lin ang="13500000" scaled="1"/>
            <a:tileRect/>
          </a:gradFill>
          <a:effectLst>
            <a:outerShdw blurRad="63500" dist="63500" dir="2700000" algn="tl" rotWithShape="0">
              <a:prstClr val="black">
                <a:alpha val="50000"/>
              </a:prstClr>
            </a:outerShdw>
          </a:effectLst>
        </p:grpSpPr>
        <p:sp>
          <p:nvSpPr>
            <p:cNvPr id="108" name="Rectangle: Rounded Corners 107">
              <a:extLst>
                <a:ext uri="{FF2B5EF4-FFF2-40B4-BE49-F238E27FC236}">
                  <a16:creationId xmlns:a16="http://schemas.microsoft.com/office/drawing/2014/main" id="{53C0DABD-FF9C-3EB2-3E9B-EAB5BB94E9EF}"/>
                </a:ext>
              </a:extLst>
            </p:cNvPr>
            <p:cNvSpPr/>
            <p:nvPr/>
          </p:nvSpPr>
          <p:spPr>
            <a:xfrm>
              <a:off x="27359928" y="78613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Apr</a:t>
              </a:r>
            </a:p>
          </p:txBody>
        </p:sp>
        <p:sp>
          <p:nvSpPr>
            <p:cNvPr id="114" name="Rectangle: Rounded Corners 113">
              <a:extLst>
                <a:ext uri="{FF2B5EF4-FFF2-40B4-BE49-F238E27FC236}">
                  <a16:creationId xmlns:a16="http://schemas.microsoft.com/office/drawing/2014/main" id="{8C8FE8DA-A9BA-4E35-C2EF-44C72D651D1A}"/>
                </a:ext>
              </a:extLst>
            </p:cNvPr>
            <p:cNvSpPr/>
            <p:nvPr/>
          </p:nvSpPr>
          <p:spPr bwMode="auto">
            <a:xfrm>
              <a:off x="27359928"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for Security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generally available</a:t>
              </a:r>
            </a:p>
          </p:txBody>
        </p:sp>
        <p:sp>
          <p:nvSpPr>
            <p:cNvPr id="116" name="Rectangle: Rounded Corners 115">
              <a:extLst>
                <a:ext uri="{FF2B5EF4-FFF2-40B4-BE49-F238E27FC236}">
                  <a16:creationId xmlns:a16="http://schemas.microsoft.com/office/drawing/2014/main" id="{6B00FB54-0AA8-D387-3B42-B774DB6925D6}"/>
                </a:ext>
              </a:extLst>
            </p:cNvPr>
            <p:cNvSpPr/>
            <p:nvPr/>
          </p:nvSpPr>
          <p:spPr bwMode="auto">
            <a:xfrm>
              <a:off x="27359928"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Cohere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Command R+ available on Azure</a:t>
              </a:r>
            </a:p>
          </p:txBody>
        </p:sp>
        <p:sp>
          <p:nvSpPr>
            <p:cNvPr id="115" name="Rectangle: Rounded Corners 114">
              <a:extLst>
                <a:ext uri="{FF2B5EF4-FFF2-40B4-BE49-F238E27FC236}">
                  <a16:creationId xmlns:a16="http://schemas.microsoft.com/office/drawing/2014/main" id="{F82527B2-B05A-9346-AE0C-CB3E9B0A7DC7}"/>
                </a:ext>
              </a:extLst>
            </p:cNvPr>
            <p:cNvSpPr/>
            <p:nvPr/>
          </p:nvSpPr>
          <p:spPr bwMode="auto">
            <a:xfrm>
              <a:off x="27359928"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AI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Hub in London</a:t>
              </a:r>
            </a:p>
          </p:txBody>
        </p:sp>
        <p:sp>
          <p:nvSpPr>
            <p:cNvPr id="120" name="Rectangle: Rounded Corners 119">
              <a:extLst>
                <a:ext uri="{FF2B5EF4-FFF2-40B4-BE49-F238E27FC236}">
                  <a16:creationId xmlns:a16="http://schemas.microsoft.com/office/drawing/2014/main" id="{BEBE079F-CEA5-8D10-1607-2ED7A814C223}"/>
                </a:ext>
              </a:extLst>
            </p:cNvPr>
            <p:cNvSpPr/>
            <p:nvPr/>
          </p:nvSpPr>
          <p:spPr bwMode="auto">
            <a:xfrm>
              <a:off x="27359928"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Investments in cloud and AI infrastructure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Japan</a:t>
              </a:r>
            </a:p>
          </p:txBody>
        </p:sp>
        <p:sp>
          <p:nvSpPr>
            <p:cNvPr id="7" name="Rectangle: Rounded Corners 6">
              <a:extLst>
                <a:ext uri="{FF2B5EF4-FFF2-40B4-BE49-F238E27FC236}">
                  <a16:creationId xmlns:a16="http://schemas.microsoft.com/office/drawing/2014/main" id="{D0F6254B-D508-1A69-737F-06A54343B78F}"/>
                </a:ext>
              </a:extLst>
            </p:cNvPr>
            <p:cNvSpPr/>
            <p:nvPr/>
          </p:nvSpPr>
          <p:spPr bwMode="auto">
            <a:xfrm>
              <a:off x="28822968"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Partnership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with G42 to accelerate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in UAE </a:t>
              </a:r>
            </a:p>
          </p:txBody>
        </p:sp>
        <p:sp>
          <p:nvSpPr>
            <p:cNvPr id="10" name="Rectangle: Rounded Corners 9">
              <a:extLst>
                <a:ext uri="{FF2B5EF4-FFF2-40B4-BE49-F238E27FC236}">
                  <a16:creationId xmlns:a16="http://schemas.microsoft.com/office/drawing/2014/main" id="{B6F559C6-F2C3-3A33-9876-B87389B0A398}"/>
                </a:ext>
              </a:extLst>
            </p:cNvPr>
            <p:cNvSpPr/>
            <p:nvPr/>
          </p:nvSpPr>
          <p:spPr bwMode="auto">
            <a:xfrm>
              <a:off x="28822968"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Expanded Content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Integrity tools  </a:t>
              </a:r>
            </a:p>
          </p:txBody>
        </p:sp>
        <p:sp>
          <p:nvSpPr>
            <p:cNvPr id="9" name="Rectangle: Rounded Corners 8">
              <a:extLst>
                <a:ext uri="{FF2B5EF4-FFF2-40B4-BE49-F238E27FC236}">
                  <a16:creationId xmlns:a16="http://schemas.microsoft.com/office/drawing/2014/main" id="{82761DD3-3B6D-D09A-4310-207CBF61D8D9}"/>
                </a:ext>
              </a:extLst>
            </p:cNvPr>
            <p:cNvSpPr/>
            <p:nvPr/>
          </p:nvSpPr>
          <p:spPr bwMode="auto">
            <a:xfrm>
              <a:off x="28822968"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Phi-3-mini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model now available </a:t>
              </a:r>
            </a:p>
          </p:txBody>
        </p:sp>
        <p:sp>
          <p:nvSpPr>
            <p:cNvPr id="11" name="Rectangle: Rounded Corners 10">
              <a:extLst>
                <a:ext uri="{FF2B5EF4-FFF2-40B4-BE49-F238E27FC236}">
                  <a16:creationId xmlns:a16="http://schemas.microsoft.com/office/drawing/2014/main" id="{67B2D27D-24D6-08A4-E119-B509F82B45B3}"/>
                </a:ext>
              </a:extLst>
            </p:cNvPr>
            <p:cNvSpPr/>
            <p:nvPr/>
          </p:nvSpPr>
          <p:spPr bwMode="auto">
            <a:xfrm>
              <a:off x="28822968"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Coca-Cola AI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cloud partnership </a:t>
              </a:r>
            </a:p>
          </p:txBody>
        </p:sp>
        <p:sp>
          <p:nvSpPr>
            <p:cNvPr id="14" name="Rectangle: Rounded Corners 13">
              <a:extLst>
                <a:ext uri="{FF2B5EF4-FFF2-40B4-BE49-F238E27FC236}">
                  <a16:creationId xmlns:a16="http://schemas.microsoft.com/office/drawing/2014/main" id="{A268EDC1-CD47-F933-0DC4-FE9C166C7CFC}"/>
                </a:ext>
              </a:extLst>
            </p:cNvPr>
            <p:cNvSpPr/>
            <p:nvPr/>
          </p:nvSpPr>
          <p:spPr bwMode="auto">
            <a:xfrm>
              <a:off x="30286008"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GitHub Copilot Workspace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preview </a:t>
              </a:r>
            </a:p>
          </p:txBody>
        </p:sp>
        <p:sp>
          <p:nvSpPr>
            <p:cNvPr id="17" name="Rectangle: Rounded Corners 16">
              <a:extLst>
                <a:ext uri="{FF2B5EF4-FFF2-40B4-BE49-F238E27FC236}">
                  <a16:creationId xmlns:a16="http://schemas.microsoft.com/office/drawing/2014/main" id="{748C0795-9E49-1863-7156-2E3927BC27A9}"/>
                </a:ext>
              </a:extLst>
            </p:cNvPr>
            <p:cNvSpPr/>
            <p:nvPr/>
          </p:nvSpPr>
          <p:spPr bwMode="auto">
            <a:xfrm>
              <a:off x="30286008"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Investments in cloud and AI in Indonesia </a:t>
              </a:r>
            </a:p>
          </p:txBody>
        </p:sp>
        <p:sp>
          <p:nvSpPr>
            <p:cNvPr id="28" name="Rectangle: Rounded Corners 27">
              <a:extLst>
                <a:ext uri="{FF2B5EF4-FFF2-40B4-BE49-F238E27FC236}">
                  <a16:creationId xmlns:a16="http://schemas.microsoft.com/office/drawing/2014/main" id="{7F589371-F37F-C50C-8B76-99C1DCB00C18}"/>
                </a:ext>
              </a:extLst>
            </p:cNvPr>
            <p:cNvSpPr/>
            <p:nvPr/>
          </p:nvSpPr>
          <p:spPr bwMode="auto">
            <a:xfrm>
              <a:off x="30286008"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Estee Lauder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Microsoft increase collaboration</a:t>
              </a:r>
            </a:p>
          </p:txBody>
        </p:sp>
      </p:grpSp>
      <p:grpSp>
        <p:nvGrpSpPr>
          <p:cNvPr id="135" name="Group 134">
            <a:extLst>
              <a:ext uri="{FF2B5EF4-FFF2-40B4-BE49-F238E27FC236}">
                <a16:creationId xmlns:a16="http://schemas.microsoft.com/office/drawing/2014/main" id="{130EEF67-78D1-D110-EFDC-7BFDD6F389F6}"/>
              </a:ext>
              <a:ext uri="{C183D7F6-B498-43B3-948B-1728B52AA6E4}">
                <adec:decorative xmlns:adec="http://schemas.microsoft.com/office/drawing/2017/decorative" val="1"/>
              </a:ext>
            </a:extLst>
          </p:cNvPr>
          <p:cNvGrpSpPr/>
          <p:nvPr/>
        </p:nvGrpSpPr>
        <p:grpSpPr>
          <a:xfrm>
            <a:off x="23058754" y="786137"/>
            <a:ext cx="7223760" cy="5137101"/>
            <a:chOff x="34619203" y="786137"/>
            <a:chExt cx="7223760" cy="5137101"/>
          </a:xfrm>
          <a:gradFill flip="none" rotWithShape="1">
            <a:gsLst>
              <a:gs pos="0">
                <a:srgbClr val="399A91"/>
              </a:gs>
              <a:gs pos="100000">
                <a:srgbClr val="FF5C39"/>
              </a:gs>
              <a:gs pos="68000">
                <a:srgbClr val="C03BC4"/>
              </a:gs>
              <a:gs pos="32000">
                <a:srgbClr val="0078D4"/>
              </a:gs>
            </a:gsLst>
            <a:lin ang="13500000" scaled="1"/>
            <a:tileRect/>
          </a:gradFill>
          <a:effectLst>
            <a:outerShdw blurRad="63500" dist="63500" dir="2700000" algn="tl" rotWithShape="0">
              <a:prstClr val="black">
                <a:alpha val="50000"/>
              </a:prstClr>
            </a:outerShdw>
          </a:effectLst>
        </p:grpSpPr>
        <p:sp>
          <p:nvSpPr>
            <p:cNvPr id="48" name="Rectangle: Rounded Corners 47">
              <a:extLst>
                <a:ext uri="{FF2B5EF4-FFF2-40B4-BE49-F238E27FC236}">
                  <a16:creationId xmlns:a16="http://schemas.microsoft.com/office/drawing/2014/main" id="{CCA8EEE3-1405-B105-D736-54B4D4430440}"/>
                </a:ext>
              </a:extLst>
            </p:cNvPr>
            <p:cNvSpPr/>
            <p:nvPr/>
          </p:nvSpPr>
          <p:spPr>
            <a:xfrm>
              <a:off x="34619203" y="78613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May</a:t>
              </a:r>
            </a:p>
          </p:txBody>
        </p:sp>
        <p:sp>
          <p:nvSpPr>
            <p:cNvPr id="51" name="Rectangle: Rounded Corners 50">
              <a:extLst>
                <a:ext uri="{FF2B5EF4-FFF2-40B4-BE49-F238E27FC236}">
                  <a16:creationId xmlns:a16="http://schemas.microsoft.com/office/drawing/2014/main" id="{B8855E91-3270-481E-265E-F1E985602A86}"/>
                </a:ext>
              </a:extLst>
            </p:cNvPr>
            <p:cNvSpPr/>
            <p:nvPr/>
          </p:nvSpPr>
          <p:spPr bwMode="auto">
            <a:xfrm>
              <a:off x="3461920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Responsible AI Transparency Report </a:t>
              </a:r>
            </a:p>
          </p:txBody>
        </p:sp>
        <p:sp>
          <p:nvSpPr>
            <p:cNvPr id="53" name="Rectangle: Rounded Corners 52">
              <a:extLst>
                <a:ext uri="{FF2B5EF4-FFF2-40B4-BE49-F238E27FC236}">
                  <a16:creationId xmlns:a16="http://schemas.microsoft.com/office/drawing/2014/main" id="{2ECD1FC9-E944-B853-E22D-077ABDCBDDC8}"/>
                </a:ext>
              </a:extLst>
            </p:cNvPr>
            <p:cNvSpPr/>
            <p:nvPr/>
          </p:nvSpPr>
          <p:spPr bwMode="auto">
            <a:xfrm>
              <a:off x="3461920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Investments in cloud and AI in Thailand </a:t>
              </a:r>
            </a:p>
          </p:txBody>
        </p:sp>
        <p:sp>
          <p:nvSpPr>
            <p:cNvPr id="52" name="Rectangle: Rounded Corners 51">
              <a:extLst>
                <a:ext uri="{FF2B5EF4-FFF2-40B4-BE49-F238E27FC236}">
                  <a16:creationId xmlns:a16="http://schemas.microsoft.com/office/drawing/2014/main" id="{86102A65-D51C-BA40-944B-989F07688E36}"/>
                </a:ext>
              </a:extLst>
            </p:cNvPr>
            <p:cNvSpPr/>
            <p:nvPr/>
          </p:nvSpPr>
          <p:spPr bwMode="auto">
            <a:xfrm>
              <a:off x="3461920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and OpenAI launch Societal Resilience Fund </a:t>
              </a:r>
            </a:p>
          </p:txBody>
        </p:sp>
        <p:sp>
          <p:nvSpPr>
            <p:cNvPr id="54" name="Rectangle: Rounded Corners 53">
              <a:extLst>
                <a:ext uri="{FF2B5EF4-FFF2-40B4-BE49-F238E27FC236}">
                  <a16:creationId xmlns:a16="http://schemas.microsoft.com/office/drawing/2014/main" id="{F9D7639C-C284-D6B4-08D0-52C7C96D0820}"/>
                </a:ext>
              </a:extLst>
            </p:cNvPr>
            <p:cNvSpPr/>
            <p:nvPr/>
          </p:nvSpPr>
          <p:spPr bwMode="auto">
            <a:xfrm>
              <a:off x="3461920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Work Trend Index details the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state of AI  </a:t>
              </a:r>
            </a:p>
          </p:txBody>
        </p:sp>
        <p:sp>
          <p:nvSpPr>
            <p:cNvPr id="55" name="Rectangle: Rounded Corners 54">
              <a:extLst>
                <a:ext uri="{FF2B5EF4-FFF2-40B4-BE49-F238E27FC236}">
                  <a16:creationId xmlns:a16="http://schemas.microsoft.com/office/drawing/2014/main" id="{07C02CFF-F731-23A5-2843-80653F1DAE38}"/>
                </a:ext>
              </a:extLst>
            </p:cNvPr>
            <p:cNvSpPr/>
            <p:nvPr/>
          </p:nvSpPr>
          <p:spPr bwMode="auto">
            <a:xfrm>
              <a:off x="3608224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 in Wisconsin for AI and economic growth </a:t>
              </a:r>
            </a:p>
          </p:txBody>
        </p:sp>
        <p:sp>
          <p:nvSpPr>
            <p:cNvPr id="57" name="Rectangle: Rounded Corners 56">
              <a:extLst>
                <a:ext uri="{FF2B5EF4-FFF2-40B4-BE49-F238E27FC236}">
                  <a16:creationId xmlns:a16="http://schemas.microsoft.com/office/drawing/2014/main" id="{9E591AA5-87AF-75E9-C58E-3C1875820304}"/>
                </a:ext>
              </a:extLst>
            </p:cNvPr>
            <p:cNvSpPr/>
            <p:nvPr/>
          </p:nvSpPr>
          <p:spPr bwMode="auto">
            <a:xfrm>
              <a:off x="3608224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GPT-4o available in Azure AI in preview </a:t>
              </a:r>
            </a:p>
          </p:txBody>
        </p:sp>
        <p:sp>
          <p:nvSpPr>
            <p:cNvPr id="56" name="Rectangle: Rounded Corners 55">
              <a:extLst>
                <a:ext uri="{FF2B5EF4-FFF2-40B4-BE49-F238E27FC236}">
                  <a16:creationId xmlns:a16="http://schemas.microsoft.com/office/drawing/2014/main" id="{E871E690-18E4-18BE-224F-B8E601354DED}"/>
                </a:ext>
              </a:extLst>
            </p:cNvPr>
            <p:cNvSpPr/>
            <p:nvPr/>
          </p:nvSpPr>
          <p:spPr bwMode="auto">
            <a:xfrm>
              <a:off x="3608224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 in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France to accelerate AI and skilling </a:t>
              </a:r>
            </a:p>
          </p:txBody>
        </p:sp>
        <p:sp>
          <p:nvSpPr>
            <p:cNvPr id="58" name="Rectangle: Rounded Corners 57">
              <a:extLst>
                <a:ext uri="{FF2B5EF4-FFF2-40B4-BE49-F238E27FC236}">
                  <a16:creationId xmlns:a16="http://schemas.microsoft.com/office/drawing/2014/main" id="{2D78B426-7568-4D6F-0DCF-D4B5502DF2FD}"/>
                </a:ext>
              </a:extLst>
            </p:cNvPr>
            <p:cNvSpPr/>
            <p:nvPr/>
          </p:nvSpPr>
          <p:spPr bwMode="auto">
            <a:xfrm>
              <a:off x="3608224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Announcing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PC  </a:t>
              </a:r>
            </a:p>
          </p:txBody>
        </p:sp>
        <p:sp>
          <p:nvSpPr>
            <p:cNvPr id="91" name="Rectangle: Rounded Corners 90">
              <a:extLst>
                <a:ext uri="{FF2B5EF4-FFF2-40B4-BE49-F238E27FC236}">
                  <a16:creationId xmlns:a16="http://schemas.microsoft.com/office/drawing/2014/main" id="{6FFCCD80-188F-4542-E48B-49C723F59145}"/>
                </a:ext>
              </a:extLst>
            </p:cNvPr>
            <p:cNvSpPr/>
            <p:nvPr/>
          </p:nvSpPr>
          <p:spPr bwMode="auto">
            <a:xfrm>
              <a:off x="3754528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Fabric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Real-Time intelligence in preview </a:t>
              </a:r>
            </a:p>
          </p:txBody>
        </p:sp>
        <p:sp>
          <p:nvSpPr>
            <p:cNvPr id="93" name="Rectangle: Rounded Corners 92">
              <a:extLst>
                <a:ext uri="{FF2B5EF4-FFF2-40B4-BE49-F238E27FC236}">
                  <a16:creationId xmlns:a16="http://schemas.microsoft.com/office/drawing/2014/main" id="{43856514-3764-32FE-202F-6D2E1EE4DBB4}"/>
                </a:ext>
              </a:extLst>
            </p:cNvPr>
            <p:cNvSpPr/>
            <p:nvPr/>
          </p:nvSpPr>
          <p:spPr bwMode="auto">
            <a:xfrm>
              <a:off x="3754528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GitHub Copilot Extensions in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private preview </a:t>
              </a:r>
            </a:p>
          </p:txBody>
        </p:sp>
        <p:sp>
          <p:nvSpPr>
            <p:cNvPr id="92" name="Rectangle: Rounded Corners 91">
              <a:extLst>
                <a:ext uri="{FF2B5EF4-FFF2-40B4-BE49-F238E27FC236}">
                  <a16:creationId xmlns:a16="http://schemas.microsoft.com/office/drawing/2014/main" id="{1E02E19F-4A15-6347-2D28-3804D7B66B45}"/>
                </a:ext>
              </a:extLst>
            </p:cNvPr>
            <p:cNvSpPr/>
            <p:nvPr/>
          </p:nvSpPr>
          <p:spPr bwMode="auto">
            <a:xfrm>
              <a:off x="3754528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Phi-3-vision model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preview</a:t>
              </a:r>
            </a:p>
          </p:txBody>
        </p:sp>
        <p:sp>
          <p:nvSpPr>
            <p:cNvPr id="94" name="Rectangle: Rounded Corners 93">
              <a:extLst>
                <a:ext uri="{FF2B5EF4-FFF2-40B4-BE49-F238E27FC236}">
                  <a16:creationId xmlns:a16="http://schemas.microsoft.com/office/drawing/2014/main" id="{89C7D22A-E576-3B4E-061F-00BC45E19C8A}"/>
                </a:ext>
              </a:extLst>
            </p:cNvPr>
            <p:cNvSpPr/>
            <p:nvPr/>
          </p:nvSpPr>
          <p:spPr bwMode="auto">
            <a:xfrm>
              <a:off x="3754528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Phi-3-mini,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Phi-3-small, and Phi-3-medium generally available </a:t>
              </a:r>
            </a:p>
          </p:txBody>
        </p:sp>
        <p:sp>
          <p:nvSpPr>
            <p:cNvPr id="126" name="Rectangle: Rounded Corners 125">
              <a:extLst>
                <a:ext uri="{FF2B5EF4-FFF2-40B4-BE49-F238E27FC236}">
                  <a16:creationId xmlns:a16="http://schemas.microsoft.com/office/drawing/2014/main" id="{66E67586-D981-DBE8-C0DF-A32418F2D7F0}"/>
                </a:ext>
              </a:extLst>
            </p:cNvPr>
            <p:cNvSpPr/>
            <p:nvPr/>
          </p:nvSpPr>
          <p:spPr bwMode="auto">
            <a:xfrm>
              <a:off x="3900832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Khan Academy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Microsoft partner to expand access to AI tools</a:t>
              </a:r>
            </a:p>
          </p:txBody>
        </p:sp>
        <p:sp>
          <p:nvSpPr>
            <p:cNvPr id="128" name="Rectangle: Rounded Corners 127">
              <a:extLst>
                <a:ext uri="{FF2B5EF4-FFF2-40B4-BE49-F238E27FC236}">
                  <a16:creationId xmlns:a16="http://schemas.microsoft.com/office/drawing/2014/main" id="{B9AB6DEC-0F6B-FC30-A6A1-48C8E674A6B4}"/>
                </a:ext>
              </a:extLst>
            </p:cNvPr>
            <p:cNvSpPr/>
            <p:nvPr/>
          </p:nvSpPr>
          <p:spPr bwMode="auto">
            <a:xfrm>
              <a:off x="3900832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Cognition AI partnership </a:t>
              </a:r>
            </a:p>
          </p:txBody>
        </p:sp>
        <p:sp>
          <p:nvSpPr>
            <p:cNvPr id="127" name="Rectangle: Rounded Corners 126">
              <a:extLst>
                <a:ext uri="{FF2B5EF4-FFF2-40B4-BE49-F238E27FC236}">
                  <a16:creationId xmlns:a16="http://schemas.microsoft.com/office/drawing/2014/main" id="{B0B1A2DE-D2B6-DCF2-5925-DF51F005495D}"/>
                </a:ext>
              </a:extLst>
            </p:cNvPr>
            <p:cNvSpPr/>
            <p:nvPr/>
          </p:nvSpPr>
          <p:spPr bwMode="auto">
            <a:xfrm>
              <a:off x="3900832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AMD MI300X accelerated VMs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Azure GA </a:t>
              </a:r>
            </a:p>
          </p:txBody>
        </p:sp>
        <p:sp>
          <p:nvSpPr>
            <p:cNvPr id="129" name="Rectangle: Rounded Corners 128">
              <a:extLst>
                <a:ext uri="{FF2B5EF4-FFF2-40B4-BE49-F238E27FC236}">
                  <a16:creationId xmlns:a16="http://schemas.microsoft.com/office/drawing/2014/main" id="{F78E35C5-380E-5CB4-FFEC-F1A59CCCB7B5}"/>
                </a:ext>
              </a:extLst>
            </p:cNvPr>
            <p:cNvSpPr/>
            <p:nvPr/>
          </p:nvSpPr>
          <p:spPr bwMode="auto">
            <a:xfrm>
              <a:off x="3900832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Cobalt 100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Arm-based virtual machines in preview </a:t>
              </a:r>
            </a:p>
          </p:txBody>
        </p:sp>
        <p:sp>
          <p:nvSpPr>
            <p:cNvPr id="130" name="Rectangle: Rounded Corners 129">
              <a:extLst>
                <a:ext uri="{FF2B5EF4-FFF2-40B4-BE49-F238E27FC236}">
                  <a16:creationId xmlns:a16="http://schemas.microsoft.com/office/drawing/2014/main" id="{FA92A192-99DD-50FC-8AFF-D788EE7C7A8F}"/>
                </a:ext>
              </a:extLst>
            </p:cNvPr>
            <p:cNvSpPr/>
            <p:nvPr/>
          </p:nvSpPr>
          <p:spPr bwMode="auto">
            <a:xfrm>
              <a:off x="4047136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agent capabilities in 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Studio </a:t>
              </a:r>
            </a:p>
          </p:txBody>
        </p:sp>
        <p:sp>
          <p:nvSpPr>
            <p:cNvPr id="132" name="Rectangle: Rounded Corners 131">
              <a:extLst>
                <a:ext uri="{FF2B5EF4-FFF2-40B4-BE49-F238E27FC236}">
                  <a16:creationId xmlns:a16="http://schemas.microsoft.com/office/drawing/2014/main" id="{2D4CD69A-CF22-9996-06A4-65B04391DA03}"/>
                </a:ext>
              </a:extLst>
            </p:cNvPr>
            <p:cNvSpPr/>
            <p:nvPr/>
          </p:nvSpPr>
          <p:spPr bwMode="auto">
            <a:xfrm>
              <a:off x="4047136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Team Copilot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preview </a:t>
              </a:r>
            </a:p>
          </p:txBody>
        </p:sp>
        <p:sp>
          <p:nvSpPr>
            <p:cNvPr id="136" name="Rectangle: Rounded Corners 135">
              <a:extLst>
                <a:ext uri="{FF2B5EF4-FFF2-40B4-BE49-F238E27FC236}">
                  <a16:creationId xmlns:a16="http://schemas.microsoft.com/office/drawing/2014/main" id="{6731962A-3F0E-DFC8-97B7-00A3721E4920}"/>
                </a:ext>
              </a:extLst>
            </p:cNvPr>
            <p:cNvSpPr/>
            <p:nvPr/>
          </p:nvSpPr>
          <p:spPr bwMode="auto">
            <a:xfrm>
              <a:off x="4047136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Digital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ecosystem and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initiatives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for Kenya </a:t>
              </a:r>
            </a:p>
          </p:txBody>
        </p:sp>
        <p:sp>
          <p:nvSpPr>
            <p:cNvPr id="29" name="Rectangle: Rounded Corners 28">
              <a:extLst>
                <a:ext uri="{FF2B5EF4-FFF2-40B4-BE49-F238E27FC236}">
                  <a16:creationId xmlns:a16="http://schemas.microsoft.com/office/drawing/2014/main" id="{B4F8DE78-E47E-3975-123E-B419315AFD4D}"/>
                </a:ext>
              </a:extLst>
            </p:cNvPr>
            <p:cNvSpPr/>
            <p:nvPr/>
          </p:nvSpPr>
          <p:spPr bwMode="auto">
            <a:xfrm>
              <a:off x="4047136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Siemens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delivers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AI-enhanced solutions</a:t>
              </a:r>
            </a:p>
          </p:txBody>
        </p:sp>
      </p:grpSp>
      <p:grpSp>
        <p:nvGrpSpPr>
          <p:cNvPr id="137" name="Group 136">
            <a:extLst>
              <a:ext uri="{FF2B5EF4-FFF2-40B4-BE49-F238E27FC236}">
                <a16:creationId xmlns:a16="http://schemas.microsoft.com/office/drawing/2014/main" id="{543BADE3-21D5-8D41-30BB-B8657932A659}"/>
              </a:ext>
              <a:ext uri="{C183D7F6-B498-43B3-948B-1728B52AA6E4}">
                <adec:decorative xmlns:adec="http://schemas.microsoft.com/office/drawing/2017/decorative" val="1"/>
              </a:ext>
            </a:extLst>
          </p:cNvPr>
          <p:cNvGrpSpPr/>
          <p:nvPr/>
        </p:nvGrpSpPr>
        <p:grpSpPr>
          <a:xfrm>
            <a:off x="30465394" y="786137"/>
            <a:ext cx="1371600" cy="5137101"/>
            <a:chOff x="14629489" y="969377"/>
            <a:chExt cx="1371600" cy="5137101"/>
          </a:xfrm>
          <a:gradFill flip="none" rotWithShape="1">
            <a:gsLst>
              <a:gs pos="10000">
                <a:srgbClr val="0078D4"/>
              </a:gs>
              <a:gs pos="90000">
                <a:srgbClr val="399A91"/>
              </a:gs>
            </a:gsLst>
            <a:lin ang="13500000" scaled="1"/>
            <a:tileRect/>
          </a:gradFill>
          <a:effectLst>
            <a:outerShdw blurRad="63500" dist="63500" dir="2700000" algn="tl" rotWithShape="0">
              <a:prstClr val="black">
                <a:alpha val="50000"/>
              </a:prstClr>
            </a:outerShdw>
          </a:effectLst>
        </p:grpSpPr>
        <p:sp>
          <p:nvSpPr>
            <p:cNvPr id="138" name="Rectangle: Rounded Corners 137">
              <a:extLst>
                <a:ext uri="{FF2B5EF4-FFF2-40B4-BE49-F238E27FC236}">
                  <a16:creationId xmlns:a16="http://schemas.microsoft.com/office/drawing/2014/main" id="{2DD3AC87-B189-EBCA-0591-E9457E79BB62}"/>
                </a:ext>
              </a:extLst>
            </p:cNvPr>
            <p:cNvSpPr/>
            <p:nvPr/>
          </p:nvSpPr>
          <p:spPr>
            <a:xfrm>
              <a:off x="14629489"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Jun</a:t>
              </a:r>
            </a:p>
          </p:txBody>
        </p:sp>
        <p:grpSp>
          <p:nvGrpSpPr>
            <p:cNvPr id="139" name="Group 138">
              <a:extLst>
                <a:ext uri="{FF2B5EF4-FFF2-40B4-BE49-F238E27FC236}">
                  <a16:creationId xmlns:a16="http://schemas.microsoft.com/office/drawing/2014/main" id="{E3B9806B-FE9B-89D7-A70A-27243E0C29EA}"/>
                </a:ext>
              </a:extLst>
            </p:cNvPr>
            <p:cNvGrpSpPr/>
            <p:nvPr/>
          </p:nvGrpSpPr>
          <p:grpSpPr>
            <a:xfrm>
              <a:off x="14629489" y="1443038"/>
              <a:ext cx="1371600" cy="4663440"/>
              <a:chOff x="10002520" y="1443038"/>
              <a:chExt cx="1371600" cy="4663440"/>
            </a:xfrm>
            <a:grpFill/>
          </p:grpSpPr>
          <p:sp>
            <p:nvSpPr>
              <p:cNvPr id="140" name="Rectangle: Rounded Corners 139">
                <a:extLst>
                  <a:ext uri="{FF2B5EF4-FFF2-40B4-BE49-F238E27FC236}">
                    <a16:creationId xmlns:a16="http://schemas.microsoft.com/office/drawing/2014/main" id="{81E138B9-7C94-DD6C-D1C7-8C63DE0EC8B3}"/>
                  </a:ext>
                </a:extLst>
              </p:cNvPr>
              <p:cNvSpPr/>
              <p:nvPr/>
            </p:nvSpPr>
            <p:spPr bwMode="auto">
              <a:xfrm>
                <a:off x="1000252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Research’s Aurora, a large-scale foundation model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of the atmosphere </a:t>
                </a:r>
              </a:p>
            </p:txBody>
          </p:sp>
          <p:sp>
            <p:nvSpPr>
              <p:cNvPr id="142" name="Rectangle: Rounded Corners 141">
                <a:extLst>
                  <a:ext uri="{FF2B5EF4-FFF2-40B4-BE49-F238E27FC236}">
                    <a16:creationId xmlns:a16="http://schemas.microsoft.com/office/drawing/2014/main" id="{73BFAF29-EAB2-E33D-27F6-57B7022EBBE8}"/>
                  </a:ext>
                </a:extLst>
              </p:cNvPr>
              <p:cNvSpPr/>
              <p:nvPr/>
            </p:nvSpPr>
            <p:spPr bwMode="auto">
              <a:xfrm>
                <a:off x="1000252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PC available </a:t>
                </a:r>
              </a:p>
            </p:txBody>
          </p:sp>
          <p:sp>
            <p:nvSpPr>
              <p:cNvPr id="141" name="Rectangle: Rounded Corners 140">
                <a:extLst>
                  <a:ext uri="{FF2B5EF4-FFF2-40B4-BE49-F238E27FC236}">
                    <a16:creationId xmlns:a16="http://schemas.microsoft.com/office/drawing/2014/main" id="{3D1FDF01-6A7C-2CB7-5C71-138F17540508}"/>
                  </a:ext>
                </a:extLst>
              </p:cNvPr>
              <p:cNvSpPr/>
              <p:nvPr/>
            </p:nvSpPr>
            <p:spPr bwMode="auto">
              <a:xfrm>
                <a:off x="1000252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0" rIns="0" bIns="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and healthcare orgs expand Trustworthy &amp; Responsible AI Network </a:t>
                </a:r>
              </a:p>
            </p:txBody>
          </p:sp>
          <p:sp>
            <p:nvSpPr>
              <p:cNvPr id="37" name="Rectangle: Rounded Corners 36">
                <a:extLst>
                  <a:ext uri="{FF2B5EF4-FFF2-40B4-BE49-F238E27FC236}">
                    <a16:creationId xmlns:a16="http://schemas.microsoft.com/office/drawing/2014/main" id="{68343DA6-3241-6DB2-FBB8-FBE059462B8D}"/>
                  </a:ext>
                </a:extLst>
              </p:cNvPr>
              <p:cNvSpPr/>
              <p:nvPr/>
            </p:nvSpPr>
            <p:spPr bwMode="auto">
              <a:xfrm>
                <a:off x="1000252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Hitachi and</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milestone GenAI agreement</a:t>
                </a:r>
              </a:p>
            </p:txBody>
          </p:sp>
        </p:grpSp>
      </p:grpSp>
      <p:grpSp>
        <p:nvGrpSpPr>
          <p:cNvPr id="683" name="Group 682">
            <a:extLst>
              <a:ext uri="{FF2B5EF4-FFF2-40B4-BE49-F238E27FC236}">
                <a16:creationId xmlns:a16="http://schemas.microsoft.com/office/drawing/2014/main" id="{EBFDAEB0-33C1-BDFB-A792-E9A00055627C}"/>
              </a:ext>
              <a:ext uri="{C183D7F6-B498-43B3-948B-1728B52AA6E4}">
                <adec:decorative xmlns:adec="http://schemas.microsoft.com/office/drawing/2017/decorative" val="1"/>
              </a:ext>
            </a:extLst>
          </p:cNvPr>
          <p:cNvGrpSpPr/>
          <p:nvPr/>
        </p:nvGrpSpPr>
        <p:grpSpPr>
          <a:xfrm>
            <a:off x="32026862" y="786137"/>
            <a:ext cx="31543306" cy="5137101"/>
            <a:chOff x="10098339" y="11876924"/>
            <a:chExt cx="31543306" cy="5137101"/>
          </a:xfrm>
          <a:effectLst>
            <a:outerShdw blurRad="63500" dist="63500" dir="2700000" algn="tl" rotWithShape="0">
              <a:prstClr val="black">
                <a:alpha val="50000"/>
              </a:prstClr>
            </a:outerShdw>
          </a:effectLst>
        </p:grpSpPr>
        <p:grpSp>
          <p:nvGrpSpPr>
            <p:cNvPr id="81" name="Group 80">
              <a:extLst>
                <a:ext uri="{FF2B5EF4-FFF2-40B4-BE49-F238E27FC236}">
                  <a16:creationId xmlns:a16="http://schemas.microsoft.com/office/drawing/2014/main" id="{D78EC2DC-0F72-2BBF-C675-5870385BEBE7}"/>
                </a:ext>
              </a:extLst>
            </p:cNvPr>
            <p:cNvGrpSpPr/>
            <p:nvPr/>
          </p:nvGrpSpPr>
          <p:grpSpPr>
            <a:xfrm>
              <a:off x="10098339" y="11876924"/>
              <a:ext cx="2834640" cy="5137101"/>
              <a:chOff x="584200" y="969377"/>
              <a:chExt cx="2834640" cy="5137101"/>
            </a:xfrm>
            <a:gradFill flip="none" rotWithShape="1">
              <a:gsLst>
                <a:gs pos="85000">
                  <a:srgbClr val="399A91"/>
                </a:gs>
                <a:gs pos="15000">
                  <a:srgbClr val="C03BC4"/>
                </a:gs>
                <a:gs pos="50000">
                  <a:srgbClr val="0078D4"/>
                </a:gs>
              </a:gsLst>
              <a:lin ang="13500000" scaled="1"/>
              <a:tileRect/>
            </a:gradFill>
          </p:grpSpPr>
          <p:sp>
            <p:nvSpPr>
              <p:cNvPr id="85" name="Rectangle: Rounded Corners 84">
                <a:extLst>
                  <a:ext uri="{FF2B5EF4-FFF2-40B4-BE49-F238E27FC236}">
                    <a16:creationId xmlns:a16="http://schemas.microsoft.com/office/drawing/2014/main" id="{30511F92-9B8E-E67D-1753-F92E2D36DCE8}"/>
                  </a:ext>
                  <a:ext uri="{C183D7F6-B498-43B3-948B-1728B52AA6E4}">
                    <adec:decorative xmlns:adec="http://schemas.microsoft.com/office/drawing/2017/decorative" val="1"/>
                  </a:ext>
                </a:extLst>
              </p:cNvPr>
              <p:cNvSpPr/>
              <p:nvPr/>
            </p:nvSpPr>
            <p:spPr>
              <a:xfrm>
                <a:off x="584200" y="969377"/>
                <a:ext cx="86868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Jul 2023</a:t>
                </a:r>
              </a:p>
            </p:txBody>
          </p:sp>
          <p:grpSp>
            <p:nvGrpSpPr>
              <p:cNvPr id="86" name="Group 85">
                <a:extLst>
                  <a:ext uri="{FF2B5EF4-FFF2-40B4-BE49-F238E27FC236}">
                    <a16:creationId xmlns:a16="http://schemas.microsoft.com/office/drawing/2014/main" id="{3BDA09DB-ACC0-6209-78E9-8634319385D4}"/>
                  </a:ext>
                </a:extLst>
              </p:cNvPr>
              <p:cNvGrpSpPr/>
              <p:nvPr/>
            </p:nvGrpSpPr>
            <p:grpSpPr>
              <a:xfrm>
                <a:off x="584200" y="1443038"/>
                <a:ext cx="2834640" cy="4663440"/>
                <a:chOff x="584200" y="1443038"/>
                <a:chExt cx="2834640" cy="4663440"/>
              </a:xfrm>
              <a:grpFill/>
            </p:grpSpPr>
            <p:sp>
              <p:nvSpPr>
                <p:cNvPr id="88" name="Rectangle: Rounded Corners 87">
                  <a:extLst>
                    <a:ext uri="{FF2B5EF4-FFF2-40B4-BE49-F238E27FC236}">
                      <a16:creationId xmlns:a16="http://schemas.microsoft.com/office/drawing/2014/main" id="{EA87DC2B-88E8-97D8-1C66-1E47E8481C44}"/>
                    </a:ext>
                    <a:ext uri="{C183D7F6-B498-43B3-948B-1728B52AA6E4}">
                      <adec:decorative xmlns:adec="http://schemas.microsoft.com/office/drawing/2017/decorative" val="1"/>
                    </a:ext>
                  </a:extLst>
                </p:cNvPr>
                <p:cNvSpPr/>
                <p:nvPr/>
              </p:nvSpPr>
              <p:spPr bwMode="auto">
                <a:xfrm>
                  <a:off x="58420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KPMG and Microsoft cloud and AI alliance </a:t>
                  </a:r>
                </a:p>
              </p:txBody>
            </p:sp>
            <p:sp>
              <p:nvSpPr>
                <p:cNvPr id="89" name="Rectangle: Rounded Corners 88">
                  <a:extLst>
                    <a:ext uri="{FF2B5EF4-FFF2-40B4-BE49-F238E27FC236}">
                      <a16:creationId xmlns:a16="http://schemas.microsoft.com/office/drawing/2014/main" id="{BAD9D682-6CDC-26D1-C02F-B05EB0DCD5D8}"/>
                    </a:ext>
                    <a:ext uri="{C183D7F6-B498-43B3-948B-1728B52AA6E4}">
                      <adec:decorative xmlns:adec="http://schemas.microsoft.com/office/drawing/2017/decorative" val="1"/>
                    </a:ext>
                  </a:extLst>
                </p:cNvPr>
                <p:cNvSpPr/>
                <p:nvPr/>
              </p:nvSpPr>
              <p:spPr bwMode="auto">
                <a:xfrm>
                  <a:off x="58420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Meta Llama 2 on Azure and Windows</a:t>
                  </a:r>
                </a:p>
              </p:txBody>
            </p:sp>
            <p:sp>
              <p:nvSpPr>
                <p:cNvPr id="90" name="Rectangle: Rounded Corners 89">
                  <a:extLst>
                    <a:ext uri="{FF2B5EF4-FFF2-40B4-BE49-F238E27FC236}">
                      <a16:creationId xmlns:a16="http://schemas.microsoft.com/office/drawing/2014/main" id="{8247736B-FD5B-13E4-CA81-4EF4FCD29750}"/>
                    </a:ext>
                    <a:ext uri="{C183D7F6-B498-43B3-948B-1728B52AA6E4}">
                      <adec:decorative xmlns:adec="http://schemas.microsoft.com/office/drawing/2017/decorative" val="1"/>
                    </a:ext>
                  </a:extLst>
                </p:cNvPr>
                <p:cNvSpPr/>
                <p:nvPr/>
              </p:nvSpPr>
              <p:spPr bwMode="auto">
                <a:xfrm>
                  <a:off x="58420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Bing Chat Enterprise and Microsoft 365 Copilot pricing</a:t>
                  </a:r>
                </a:p>
              </p:txBody>
            </p:sp>
            <p:sp>
              <p:nvSpPr>
                <p:cNvPr id="95" name="Rectangle: Rounded Corners 94">
                  <a:extLst>
                    <a:ext uri="{FF2B5EF4-FFF2-40B4-BE49-F238E27FC236}">
                      <a16:creationId xmlns:a16="http://schemas.microsoft.com/office/drawing/2014/main" id="{9793014A-3FBB-71FF-90A7-FB2DFED2750C}"/>
                    </a:ext>
                    <a:ext uri="{C183D7F6-B498-43B3-948B-1728B52AA6E4}">
                      <adec:decorative xmlns:adec="http://schemas.microsoft.com/office/drawing/2017/decorative" val="1"/>
                    </a:ext>
                  </a:extLst>
                </p:cNvPr>
                <p:cNvSpPr/>
                <p:nvPr/>
              </p:nvSpPr>
              <p:spPr bwMode="auto">
                <a:xfrm>
                  <a:off x="58420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GitHub Copilot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Chat beta</a:t>
                  </a:r>
                </a:p>
              </p:txBody>
            </p:sp>
            <p:sp>
              <p:nvSpPr>
                <p:cNvPr id="96" name="Rectangle: Rounded Corners 95">
                  <a:extLst>
                    <a:ext uri="{FF2B5EF4-FFF2-40B4-BE49-F238E27FC236}">
                      <a16:creationId xmlns:a16="http://schemas.microsoft.com/office/drawing/2014/main" id="{3362F2F7-3913-55DD-72F9-2E2DB24654D3}"/>
                    </a:ext>
                    <a:ext uri="{C183D7F6-B498-43B3-948B-1728B52AA6E4}">
                      <adec:decorative xmlns:adec="http://schemas.microsoft.com/office/drawing/2017/decorative" val="1"/>
                    </a:ext>
                  </a:extLst>
                </p:cNvPr>
                <p:cNvSpPr/>
                <p:nvPr/>
              </p:nvSpPr>
              <p:spPr bwMode="auto">
                <a:xfrm>
                  <a:off x="20472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joins Frontier Model Forum</a:t>
                  </a:r>
                </a:p>
              </p:txBody>
            </p:sp>
            <p:sp>
              <p:nvSpPr>
                <p:cNvPr id="106" name="Rectangle: Rounded Corners 105">
                  <a:extLst>
                    <a:ext uri="{FF2B5EF4-FFF2-40B4-BE49-F238E27FC236}">
                      <a16:creationId xmlns:a16="http://schemas.microsoft.com/office/drawing/2014/main" id="{DE07AE58-5924-433E-0D64-8CE3A8897793}"/>
                    </a:ext>
                    <a:ext uri="{C183D7F6-B498-43B3-948B-1728B52AA6E4}">
                      <adec:decorative xmlns:adec="http://schemas.microsoft.com/office/drawing/2017/decorative" val="1"/>
                    </a:ext>
                  </a:extLst>
                </p:cNvPr>
                <p:cNvSpPr/>
                <p:nvPr/>
              </p:nvSpPr>
              <p:spPr bwMode="auto">
                <a:xfrm>
                  <a:off x="20472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Commitments to advance safe, secure, and trustworthy AI</a:t>
                  </a:r>
                </a:p>
              </p:txBody>
            </p:sp>
            <p:sp>
              <p:nvSpPr>
                <p:cNvPr id="107" name="Rectangle: Rounded Corners 106">
                  <a:extLst>
                    <a:ext uri="{FF2B5EF4-FFF2-40B4-BE49-F238E27FC236}">
                      <a16:creationId xmlns:a16="http://schemas.microsoft.com/office/drawing/2014/main" id="{A5BCC669-6714-E5DA-816B-E8C94E17CD8B}"/>
                    </a:ext>
                    <a:ext uri="{C183D7F6-B498-43B3-948B-1728B52AA6E4}">
                      <adec:decorative xmlns:adec="http://schemas.microsoft.com/office/drawing/2017/decorative" val="1"/>
                    </a:ext>
                  </a:extLst>
                </p:cNvPr>
                <p:cNvSpPr/>
                <p:nvPr/>
              </p:nvSpPr>
              <p:spPr bwMode="auto">
                <a:xfrm>
                  <a:off x="204724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9144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Moody's generative AI strategic partnership</a:t>
                  </a:r>
                </a:p>
              </p:txBody>
            </p:sp>
          </p:grpSp>
        </p:grpSp>
        <p:grpSp>
          <p:nvGrpSpPr>
            <p:cNvPr id="109" name="Group 108">
              <a:extLst>
                <a:ext uri="{FF2B5EF4-FFF2-40B4-BE49-F238E27FC236}">
                  <a16:creationId xmlns:a16="http://schemas.microsoft.com/office/drawing/2014/main" id="{5BCDA5AB-4213-8012-E74F-CDEB1D9255DD}"/>
                </a:ext>
              </a:extLst>
            </p:cNvPr>
            <p:cNvGrpSpPr/>
            <p:nvPr/>
          </p:nvGrpSpPr>
          <p:grpSpPr>
            <a:xfrm>
              <a:off x="13115859" y="11876924"/>
              <a:ext cx="1371600" cy="3948381"/>
              <a:chOff x="5247640" y="969377"/>
              <a:chExt cx="1371600" cy="3948381"/>
            </a:xfrm>
            <a:gradFill flip="none" rotWithShape="1">
              <a:gsLst>
                <a:gs pos="90000">
                  <a:srgbClr val="C03BC4"/>
                </a:gs>
                <a:gs pos="10000">
                  <a:srgbClr val="FF5C39"/>
                </a:gs>
              </a:gsLst>
              <a:lin ang="13500000" scaled="1"/>
              <a:tileRect/>
            </a:gradFill>
          </p:grpSpPr>
          <p:sp>
            <p:nvSpPr>
              <p:cNvPr id="110" name="Rectangle: Rounded Corners 109">
                <a:extLst>
                  <a:ext uri="{FF2B5EF4-FFF2-40B4-BE49-F238E27FC236}">
                    <a16:creationId xmlns:a16="http://schemas.microsoft.com/office/drawing/2014/main" id="{0A3213F1-59B8-06B6-B659-29DC23653FB9}"/>
                  </a:ext>
                  <a:ext uri="{C183D7F6-B498-43B3-948B-1728B52AA6E4}">
                    <adec:decorative xmlns:adec="http://schemas.microsoft.com/office/drawing/2017/decorative" val="1"/>
                  </a:ext>
                </a:extLst>
              </p:cNvPr>
              <p:cNvSpPr/>
              <p:nvPr/>
            </p:nvSpPr>
            <p:spPr>
              <a:xfrm>
                <a:off x="524764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Sep</a:t>
                </a:r>
              </a:p>
            </p:txBody>
          </p:sp>
          <p:grpSp>
            <p:nvGrpSpPr>
              <p:cNvPr id="111" name="Group 110">
                <a:extLst>
                  <a:ext uri="{FF2B5EF4-FFF2-40B4-BE49-F238E27FC236}">
                    <a16:creationId xmlns:a16="http://schemas.microsoft.com/office/drawing/2014/main" id="{EB836AF9-1C47-A5F9-484B-58CAE627D5DD}"/>
                  </a:ext>
                </a:extLst>
              </p:cNvPr>
              <p:cNvGrpSpPr/>
              <p:nvPr/>
            </p:nvGrpSpPr>
            <p:grpSpPr>
              <a:xfrm>
                <a:off x="5247640" y="1443038"/>
                <a:ext cx="1371600" cy="3474720"/>
                <a:chOff x="5247640" y="1443038"/>
                <a:chExt cx="1371600" cy="3474720"/>
              </a:xfrm>
              <a:grpFill/>
            </p:grpSpPr>
            <p:sp>
              <p:nvSpPr>
                <p:cNvPr id="112" name="Rectangle: Rounded Corners 111">
                  <a:extLst>
                    <a:ext uri="{FF2B5EF4-FFF2-40B4-BE49-F238E27FC236}">
                      <a16:creationId xmlns:a16="http://schemas.microsoft.com/office/drawing/2014/main" id="{0CA60A41-78DB-A2F4-AE36-C92DD54AF719}"/>
                    </a:ext>
                    <a:ext uri="{C183D7F6-B498-43B3-948B-1728B52AA6E4}">
                      <adec:decorative xmlns:adec="http://schemas.microsoft.com/office/drawing/2017/decorative" val="1"/>
                    </a:ext>
                  </a:extLst>
                </p:cNvPr>
                <p:cNvSpPr/>
                <p:nvPr/>
              </p:nvSpPr>
              <p:spPr bwMode="auto">
                <a:xfrm>
                  <a:off x="52476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Copyright Commitment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for customers</a:t>
                  </a:r>
                </a:p>
              </p:txBody>
            </p:sp>
            <p:sp>
              <p:nvSpPr>
                <p:cNvPr id="113" name="Rectangle: Rounded Corners 112">
                  <a:extLst>
                    <a:ext uri="{FF2B5EF4-FFF2-40B4-BE49-F238E27FC236}">
                      <a16:creationId xmlns:a16="http://schemas.microsoft.com/office/drawing/2014/main" id="{3BAA0BC2-A6DB-9085-7426-BCF1BF3A8769}"/>
                    </a:ext>
                    <a:ext uri="{C183D7F6-B498-43B3-948B-1728B52AA6E4}">
                      <adec:decorative xmlns:adec="http://schemas.microsoft.com/office/drawing/2017/decorative" val="1"/>
                    </a:ext>
                  </a:extLst>
                </p:cNvPr>
                <p:cNvSpPr/>
                <p:nvPr/>
              </p:nvSpPr>
              <p:spPr bwMode="auto">
                <a:xfrm>
                  <a:off x="524764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in Windows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roll out,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AI-enhanced tools</a:t>
                  </a:r>
                </a:p>
              </p:txBody>
            </p:sp>
            <p:sp>
              <p:nvSpPr>
                <p:cNvPr id="117" name="Rectangle: Rounded Corners 116">
                  <a:extLst>
                    <a:ext uri="{FF2B5EF4-FFF2-40B4-BE49-F238E27FC236}">
                      <a16:creationId xmlns:a16="http://schemas.microsoft.com/office/drawing/2014/main" id="{C2BDABDF-467C-918F-E382-68CCBCCC7539}"/>
                    </a:ext>
                    <a:ext uri="{C183D7F6-B498-43B3-948B-1728B52AA6E4}">
                      <adec:decorative xmlns:adec="http://schemas.microsoft.com/office/drawing/2017/decorative" val="1"/>
                    </a:ext>
                  </a:extLst>
                </p:cNvPr>
                <p:cNvSpPr/>
                <p:nvPr/>
              </p:nvSpPr>
              <p:spPr bwMode="auto">
                <a:xfrm>
                  <a:off x="52476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Unified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Copilot experience </a:t>
                  </a:r>
                </a:p>
              </p:txBody>
            </p:sp>
          </p:grpSp>
        </p:grpSp>
        <p:grpSp>
          <p:nvGrpSpPr>
            <p:cNvPr id="118" name="Group 117">
              <a:extLst>
                <a:ext uri="{FF2B5EF4-FFF2-40B4-BE49-F238E27FC236}">
                  <a16:creationId xmlns:a16="http://schemas.microsoft.com/office/drawing/2014/main" id="{CD41D29B-1DC4-7D62-105D-0139B53F1062}"/>
                </a:ext>
              </a:extLst>
            </p:cNvPr>
            <p:cNvGrpSpPr/>
            <p:nvPr/>
          </p:nvGrpSpPr>
          <p:grpSpPr>
            <a:xfrm>
              <a:off x="14670339" y="11876924"/>
              <a:ext cx="1371600" cy="1570941"/>
              <a:chOff x="7625080" y="969377"/>
              <a:chExt cx="1371600" cy="1570941"/>
            </a:xfrm>
            <a:gradFill flip="none" rotWithShape="1">
              <a:gsLst>
                <a:gs pos="10000">
                  <a:srgbClr val="C03BC4"/>
                </a:gs>
                <a:gs pos="90000">
                  <a:srgbClr val="FF5C39"/>
                </a:gs>
              </a:gsLst>
              <a:lin ang="13500000" scaled="1"/>
              <a:tileRect/>
            </a:gradFill>
          </p:grpSpPr>
          <p:sp>
            <p:nvSpPr>
              <p:cNvPr id="119" name="Rectangle: Rounded Corners 118">
                <a:extLst>
                  <a:ext uri="{FF2B5EF4-FFF2-40B4-BE49-F238E27FC236}">
                    <a16:creationId xmlns:a16="http://schemas.microsoft.com/office/drawing/2014/main" id="{7FE01DBA-D07E-9997-C9B0-0B5E99DF145A}"/>
                  </a:ext>
                  <a:ext uri="{C183D7F6-B498-43B3-948B-1728B52AA6E4}">
                    <adec:decorative xmlns:adec="http://schemas.microsoft.com/office/drawing/2017/decorative" val="1"/>
                  </a:ext>
                </a:extLst>
              </p:cNvPr>
              <p:cNvSpPr/>
              <p:nvPr/>
            </p:nvSpPr>
            <p:spPr>
              <a:xfrm>
                <a:off x="762508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Oct</a:t>
                </a:r>
              </a:p>
            </p:txBody>
          </p:sp>
          <p:sp>
            <p:nvSpPr>
              <p:cNvPr id="121" name="Rectangle: Rounded Corners 120">
                <a:extLst>
                  <a:ext uri="{FF2B5EF4-FFF2-40B4-BE49-F238E27FC236}">
                    <a16:creationId xmlns:a16="http://schemas.microsoft.com/office/drawing/2014/main" id="{24F9238D-67B3-ED80-3536-EFBCD2142B44}"/>
                  </a:ext>
                  <a:ext uri="{C183D7F6-B498-43B3-948B-1728B52AA6E4}">
                    <adec:decorative xmlns:adec="http://schemas.microsoft.com/office/drawing/2017/decorative" val="1"/>
                  </a:ext>
                </a:extLst>
              </p:cNvPr>
              <p:cNvSpPr/>
              <p:nvPr/>
            </p:nvSpPr>
            <p:spPr bwMode="auto">
              <a:xfrm>
                <a:off x="762508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Azure AI Content Safety Generally Available</a:t>
                </a:r>
              </a:p>
            </p:txBody>
          </p:sp>
        </p:grpSp>
        <p:grpSp>
          <p:nvGrpSpPr>
            <p:cNvPr id="122" name="Group 121">
              <a:extLst>
                <a:ext uri="{FF2B5EF4-FFF2-40B4-BE49-F238E27FC236}">
                  <a16:creationId xmlns:a16="http://schemas.microsoft.com/office/drawing/2014/main" id="{BFE0150C-2D80-F525-5A6C-5E5D3C1F0BA7}"/>
                </a:ext>
              </a:extLst>
            </p:cNvPr>
            <p:cNvGrpSpPr/>
            <p:nvPr/>
          </p:nvGrpSpPr>
          <p:grpSpPr>
            <a:xfrm>
              <a:off x="16221325" y="11876924"/>
              <a:ext cx="2834640" cy="5137101"/>
              <a:chOff x="10002520" y="969377"/>
              <a:chExt cx="2834640" cy="5137101"/>
            </a:xfrm>
            <a:gradFill flip="none" rotWithShape="1">
              <a:gsLst>
                <a:gs pos="90000">
                  <a:srgbClr val="C03BC4"/>
                </a:gs>
                <a:gs pos="10000">
                  <a:srgbClr val="399A91"/>
                </a:gs>
                <a:gs pos="50000">
                  <a:srgbClr val="0078D4"/>
                </a:gs>
              </a:gsLst>
              <a:lin ang="13500000" scaled="1"/>
              <a:tileRect/>
            </a:gradFill>
          </p:grpSpPr>
          <p:sp>
            <p:nvSpPr>
              <p:cNvPr id="123" name="Rectangle: Rounded Corners 122">
                <a:extLst>
                  <a:ext uri="{FF2B5EF4-FFF2-40B4-BE49-F238E27FC236}">
                    <a16:creationId xmlns:a16="http://schemas.microsoft.com/office/drawing/2014/main" id="{17D08921-B186-3927-D3E3-F2EE8823A523}"/>
                  </a:ext>
                  <a:ext uri="{C183D7F6-B498-43B3-948B-1728B52AA6E4}">
                    <adec:decorative xmlns:adec="http://schemas.microsoft.com/office/drawing/2017/decorative" val="1"/>
                  </a:ext>
                </a:extLst>
              </p:cNvPr>
              <p:cNvSpPr/>
              <p:nvPr/>
            </p:nvSpPr>
            <p:spPr>
              <a:xfrm>
                <a:off x="1000252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Nov</a:t>
                </a:r>
              </a:p>
            </p:txBody>
          </p:sp>
          <p:grpSp>
            <p:nvGrpSpPr>
              <p:cNvPr id="124" name="Group 123">
                <a:extLst>
                  <a:ext uri="{FF2B5EF4-FFF2-40B4-BE49-F238E27FC236}">
                    <a16:creationId xmlns:a16="http://schemas.microsoft.com/office/drawing/2014/main" id="{92713A71-3FC1-93F2-696D-6CB35091C468}"/>
                  </a:ext>
                </a:extLst>
              </p:cNvPr>
              <p:cNvGrpSpPr/>
              <p:nvPr/>
            </p:nvGrpSpPr>
            <p:grpSpPr>
              <a:xfrm>
                <a:off x="10002520" y="1443038"/>
                <a:ext cx="2834640" cy="4663440"/>
                <a:chOff x="10002520" y="1443038"/>
                <a:chExt cx="2834640" cy="4663440"/>
              </a:xfrm>
              <a:grpFill/>
            </p:grpSpPr>
            <p:sp>
              <p:nvSpPr>
                <p:cNvPr id="125" name="Rectangle: Rounded Corners 124">
                  <a:extLst>
                    <a:ext uri="{FF2B5EF4-FFF2-40B4-BE49-F238E27FC236}">
                      <a16:creationId xmlns:a16="http://schemas.microsoft.com/office/drawing/2014/main" id="{769E47E5-5D2B-77AC-187C-C1722A61D1DC}"/>
                    </a:ext>
                    <a:ext uri="{C183D7F6-B498-43B3-948B-1728B52AA6E4}">
                      <adec:decorative xmlns:adec="http://schemas.microsoft.com/office/drawing/2017/decorative" val="1"/>
                    </a:ext>
                  </a:extLst>
                </p:cNvPr>
                <p:cNvSpPr/>
                <p:nvPr/>
              </p:nvSpPr>
              <p:spPr bwMode="auto">
                <a:xfrm>
                  <a:off x="1000252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for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365 enterprise GA</a:t>
                  </a:r>
                </a:p>
              </p:txBody>
            </p:sp>
            <p:sp>
              <p:nvSpPr>
                <p:cNvPr id="131" name="Rectangle: Rounded Corners 130">
                  <a:extLst>
                    <a:ext uri="{FF2B5EF4-FFF2-40B4-BE49-F238E27FC236}">
                      <a16:creationId xmlns:a16="http://schemas.microsoft.com/office/drawing/2014/main" id="{17CD0DC8-AD10-09A6-D1C5-56233EF29827}"/>
                    </a:ext>
                    <a:ext uri="{C183D7F6-B498-43B3-948B-1728B52AA6E4}">
                      <adec:decorative xmlns:adec="http://schemas.microsoft.com/office/drawing/2017/decorative" val="1"/>
                    </a:ext>
                  </a:extLst>
                </p:cNvPr>
                <p:cNvSpPr/>
                <p:nvPr/>
              </p:nvSpPr>
              <p:spPr bwMode="auto">
                <a:xfrm>
                  <a:off x="1000252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Public preview of Azure AI Studio</a:t>
                  </a:r>
                </a:p>
              </p:txBody>
            </p:sp>
            <p:sp>
              <p:nvSpPr>
                <p:cNvPr id="133" name="Rectangle: Rounded Corners 132">
                  <a:extLst>
                    <a:ext uri="{FF2B5EF4-FFF2-40B4-BE49-F238E27FC236}">
                      <a16:creationId xmlns:a16="http://schemas.microsoft.com/office/drawing/2014/main" id="{DD8AC307-326D-4943-BC40-AA78736E7C59}"/>
                    </a:ext>
                    <a:ext uri="{C183D7F6-B498-43B3-948B-1728B52AA6E4}">
                      <adec:decorative xmlns:adec="http://schemas.microsoft.com/office/drawing/2017/decorative" val="1"/>
                    </a:ext>
                  </a:extLst>
                </p:cNvPr>
                <p:cNvSpPr/>
                <p:nvPr/>
              </p:nvSpPr>
              <p:spPr bwMode="auto">
                <a:xfrm>
                  <a:off x="1000252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steps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to help protect elections, AI watermarking tools</a:t>
                  </a:r>
                </a:p>
              </p:txBody>
            </p:sp>
            <p:sp>
              <p:nvSpPr>
                <p:cNvPr id="134" name="Rectangle: Rounded Corners 133">
                  <a:extLst>
                    <a:ext uri="{FF2B5EF4-FFF2-40B4-BE49-F238E27FC236}">
                      <a16:creationId xmlns:a16="http://schemas.microsoft.com/office/drawing/2014/main" id="{F06A4BF4-2498-5C6A-FA7A-832C28E6E163}"/>
                    </a:ext>
                    <a:ext uri="{C183D7F6-B498-43B3-948B-1728B52AA6E4}">
                      <adec:decorative xmlns:adec="http://schemas.microsoft.com/office/drawing/2017/decorative" val="1"/>
                    </a:ext>
                  </a:extLst>
                </p:cNvPr>
                <p:cNvSpPr/>
                <p:nvPr/>
              </p:nvSpPr>
              <p:spPr bwMode="auto">
                <a:xfrm>
                  <a:off x="1000252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Azure Maia &amp; Microsoft Azure Cobalt chips</a:t>
                  </a:r>
                </a:p>
              </p:txBody>
            </p:sp>
            <p:sp>
              <p:nvSpPr>
                <p:cNvPr id="143" name="Rectangle: Rounded Corners 142">
                  <a:extLst>
                    <a:ext uri="{FF2B5EF4-FFF2-40B4-BE49-F238E27FC236}">
                      <a16:creationId xmlns:a16="http://schemas.microsoft.com/office/drawing/2014/main" id="{31BC4EBD-446E-C25D-9890-85007945FD33}"/>
                    </a:ext>
                    <a:ext uri="{C183D7F6-B498-43B3-948B-1728B52AA6E4}">
                      <adec:decorative xmlns:adec="http://schemas.microsoft.com/office/drawing/2017/decorative" val="1"/>
                    </a:ext>
                  </a:extLst>
                </p:cNvPr>
                <p:cNvSpPr/>
                <p:nvPr/>
              </p:nvSpPr>
              <p:spPr bwMode="auto">
                <a:xfrm>
                  <a:off x="1146556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WTI Special Report: Copilot learnings</a:t>
                  </a:r>
                </a:p>
              </p:txBody>
            </p:sp>
            <p:sp>
              <p:nvSpPr>
                <p:cNvPr id="144" name="Rectangle: Rounded Corners 143">
                  <a:extLst>
                    <a:ext uri="{FF2B5EF4-FFF2-40B4-BE49-F238E27FC236}">
                      <a16:creationId xmlns:a16="http://schemas.microsoft.com/office/drawing/2014/main" id="{61476420-0F61-8272-6F81-AB5BCF12E437}"/>
                    </a:ext>
                    <a:ext uri="{C183D7F6-B498-43B3-948B-1728B52AA6E4}">
                      <adec:decorative xmlns:adec="http://schemas.microsoft.com/office/drawing/2017/decorative" val="1"/>
                    </a:ext>
                  </a:extLst>
                </p:cNvPr>
                <p:cNvSpPr/>
                <p:nvPr/>
              </p:nvSpPr>
              <p:spPr bwMode="auto">
                <a:xfrm>
                  <a:off x="1146556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Studio, Copilot for Sales and Copilot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for Service</a:t>
                  </a:r>
                </a:p>
              </p:txBody>
            </p:sp>
            <p:sp>
              <p:nvSpPr>
                <p:cNvPr id="145" name="Rectangle: Rounded Corners 144">
                  <a:extLst>
                    <a:ext uri="{FF2B5EF4-FFF2-40B4-BE49-F238E27FC236}">
                      <a16:creationId xmlns:a16="http://schemas.microsoft.com/office/drawing/2014/main" id="{9C667CAD-7BFD-83EE-9C8D-20ABBA218E27}"/>
                    </a:ext>
                    <a:ext uri="{C183D7F6-B498-43B3-948B-1728B52AA6E4}">
                      <adec:decorative xmlns:adec="http://schemas.microsoft.com/office/drawing/2017/decorative" val="1"/>
                    </a:ext>
                  </a:extLst>
                </p:cNvPr>
                <p:cNvSpPr/>
                <p:nvPr/>
              </p:nvSpPr>
              <p:spPr bwMode="auto">
                <a:xfrm>
                  <a:off x="1146556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AMD MI300X accelerated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VMs in Azure</a:t>
                  </a:r>
                </a:p>
              </p:txBody>
            </p:sp>
          </p:grpSp>
        </p:grpSp>
        <p:grpSp>
          <p:nvGrpSpPr>
            <p:cNvPr id="146" name="Group 145">
              <a:extLst>
                <a:ext uri="{FF2B5EF4-FFF2-40B4-BE49-F238E27FC236}">
                  <a16:creationId xmlns:a16="http://schemas.microsoft.com/office/drawing/2014/main" id="{84EBB5FA-9330-6499-1B62-CD2B62B87AA8}"/>
                </a:ext>
              </a:extLst>
            </p:cNvPr>
            <p:cNvGrpSpPr/>
            <p:nvPr/>
          </p:nvGrpSpPr>
          <p:grpSpPr>
            <a:xfrm>
              <a:off x="19238845" y="11876924"/>
              <a:ext cx="1371600" cy="5137101"/>
              <a:chOff x="14629489" y="969377"/>
              <a:chExt cx="1371600" cy="5137101"/>
            </a:xfrm>
            <a:gradFill flip="none" rotWithShape="1">
              <a:gsLst>
                <a:gs pos="10000">
                  <a:srgbClr val="0078D4"/>
                </a:gs>
                <a:gs pos="90000">
                  <a:srgbClr val="399A91"/>
                </a:gs>
              </a:gsLst>
              <a:lin ang="13500000" scaled="1"/>
              <a:tileRect/>
            </a:gradFill>
          </p:grpSpPr>
          <p:sp>
            <p:nvSpPr>
              <p:cNvPr id="147" name="Rectangle: Rounded Corners 146">
                <a:extLst>
                  <a:ext uri="{FF2B5EF4-FFF2-40B4-BE49-F238E27FC236}">
                    <a16:creationId xmlns:a16="http://schemas.microsoft.com/office/drawing/2014/main" id="{53F6FBE3-8D55-3FC6-723D-3A186BB87277}"/>
                  </a:ext>
                  <a:ext uri="{C183D7F6-B498-43B3-948B-1728B52AA6E4}">
                    <adec:decorative xmlns:adec="http://schemas.microsoft.com/office/drawing/2017/decorative" val="1"/>
                  </a:ext>
                </a:extLst>
              </p:cNvPr>
              <p:cNvSpPr/>
              <p:nvPr/>
            </p:nvSpPr>
            <p:spPr>
              <a:xfrm>
                <a:off x="14629489"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Dec</a:t>
                </a:r>
              </a:p>
            </p:txBody>
          </p:sp>
          <p:grpSp>
            <p:nvGrpSpPr>
              <p:cNvPr id="148" name="Group 147">
                <a:extLst>
                  <a:ext uri="{FF2B5EF4-FFF2-40B4-BE49-F238E27FC236}">
                    <a16:creationId xmlns:a16="http://schemas.microsoft.com/office/drawing/2014/main" id="{BA242B62-E26D-FC2B-BAD9-E9E52E8E5928}"/>
                  </a:ext>
                </a:extLst>
              </p:cNvPr>
              <p:cNvGrpSpPr/>
              <p:nvPr/>
            </p:nvGrpSpPr>
            <p:grpSpPr>
              <a:xfrm>
                <a:off x="14629489" y="1443038"/>
                <a:ext cx="1371600" cy="4663440"/>
                <a:chOff x="10002520" y="1443038"/>
                <a:chExt cx="1371600" cy="4663440"/>
              </a:xfrm>
              <a:grpFill/>
            </p:grpSpPr>
            <p:sp>
              <p:nvSpPr>
                <p:cNvPr id="149" name="Rectangle: Rounded Corners 148">
                  <a:extLst>
                    <a:ext uri="{FF2B5EF4-FFF2-40B4-BE49-F238E27FC236}">
                      <a16:creationId xmlns:a16="http://schemas.microsoft.com/office/drawing/2014/main" id="{EA147C9E-A6B5-A1CB-615B-D59C290F5065}"/>
                    </a:ext>
                    <a:ext uri="{C183D7F6-B498-43B3-948B-1728B52AA6E4}">
                      <adec:decorative xmlns:adec="http://schemas.microsoft.com/office/drawing/2017/decorative" val="1"/>
                    </a:ext>
                  </a:extLst>
                </p:cNvPr>
                <p:cNvSpPr/>
                <p:nvPr/>
              </p:nvSpPr>
              <p:spPr bwMode="auto">
                <a:xfrm>
                  <a:off x="1000252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search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GA with data protection</a:t>
                  </a:r>
                </a:p>
              </p:txBody>
            </p:sp>
            <p:sp>
              <p:nvSpPr>
                <p:cNvPr id="150" name="Rectangle: Rounded Corners 149">
                  <a:extLst>
                    <a:ext uri="{FF2B5EF4-FFF2-40B4-BE49-F238E27FC236}">
                      <a16:creationId xmlns:a16="http://schemas.microsoft.com/office/drawing/2014/main" id="{DCFD344C-DD38-7284-BF98-36EBABDBF693}"/>
                    </a:ext>
                    <a:ext uri="{C183D7F6-B498-43B3-948B-1728B52AA6E4}">
                      <adec:decorative xmlns:adec="http://schemas.microsoft.com/office/drawing/2017/decorative" val="1"/>
                    </a:ext>
                  </a:extLst>
                </p:cNvPr>
                <p:cNvSpPr/>
                <p:nvPr/>
              </p:nvSpPr>
              <p:spPr bwMode="auto">
                <a:xfrm>
                  <a:off x="1000252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AFL-CIO and Microsoft AI tech-labor partnership</a:t>
                  </a:r>
                </a:p>
              </p:txBody>
            </p:sp>
            <p:sp>
              <p:nvSpPr>
                <p:cNvPr id="151" name="Rectangle: Rounded Corners 150">
                  <a:extLst>
                    <a:ext uri="{FF2B5EF4-FFF2-40B4-BE49-F238E27FC236}">
                      <a16:creationId xmlns:a16="http://schemas.microsoft.com/office/drawing/2014/main" id="{2434DE47-0362-C588-599C-6CA1BB2B96B5}"/>
                    </a:ext>
                    <a:ext uri="{C183D7F6-B498-43B3-948B-1728B52AA6E4}">
                      <adec:decorative xmlns:adec="http://schemas.microsoft.com/office/drawing/2017/decorative" val="1"/>
                    </a:ext>
                  </a:extLst>
                </p:cNvPr>
                <p:cNvSpPr/>
                <p:nvPr/>
              </p:nvSpPr>
              <p:spPr bwMode="auto">
                <a:xfrm>
                  <a:off x="1000252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integrates multimodal,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GPT-4 Turbo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DALL·E 3</a:t>
                  </a:r>
                </a:p>
              </p:txBody>
            </p:sp>
            <p:sp>
              <p:nvSpPr>
                <p:cNvPr id="152" name="Rectangle: Rounded Corners 151">
                  <a:extLst>
                    <a:ext uri="{FF2B5EF4-FFF2-40B4-BE49-F238E27FC236}">
                      <a16:creationId xmlns:a16="http://schemas.microsoft.com/office/drawing/2014/main" id="{4B2BA4DE-63C7-702E-499E-63C212A4FDF1}"/>
                    </a:ext>
                    <a:ext uri="{C183D7F6-B498-43B3-948B-1728B52AA6E4}">
                      <adec:decorative xmlns:adec="http://schemas.microsoft.com/office/drawing/2017/decorative" val="1"/>
                    </a:ext>
                  </a:extLst>
                </p:cNvPr>
                <p:cNvSpPr/>
                <p:nvPr/>
              </p:nvSpPr>
              <p:spPr bwMode="auto">
                <a:xfrm>
                  <a:off x="1000252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Phi-2, a SLM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with remarkable performance</a:t>
                  </a:r>
                </a:p>
              </p:txBody>
            </p:sp>
          </p:grpSp>
        </p:grpSp>
        <p:grpSp>
          <p:nvGrpSpPr>
            <p:cNvPr id="153" name="Group 152">
              <a:extLst>
                <a:ext uri="{FF2B5EF4-FFF2-40B4-BE49-F238E27FC236}">
                  <a16:creationId xmlns:a16="http://schemas.microsoft.com/office/drawing/2014/main" id="{1ED264DA-84E1-59A5-FCDB-CE59EE66B513}"/>
                </a:ext>
              </a:extLst>
            </p:cNvPr>
            <p:cNvGrpSpPr/>
            <p:nvPr/>
          </p:nvGrpSpPr>
          <p:grpSpPr>
            <a:xfrm>
              <a:off x="20793325" y="11876924"/>
              <a:ext cx="1371600" cy="5137101"/>
              <a:chOff x="5247640" y="969377"/>
              <a:chExt cx="1371600" cy="5137101"/>
            </a:xfrm>
            <a:gradFill flip="none" rotWithShape="1">
              <a:gsLst>
                <a:gs pos="90000">
                  <a:srgbClr val="0078D4"/>
                </a:gs>
                <a:gs pos="10000">
                  <a:srgbClr val="C03BC4"/>
                </a:gs>
              </a:gsLst>
              <a:lin ang="13500000" scaled="1"/>
              <a:tileRect/>
            </a:gradFill>
          </p:grpSpPr>
          <p:sp>
            <p:nvSpPr>
              <p:cNvPr id="154" name="Rectangle: Rounded Corners 153">
                <a:extLst>
                  <a:ext uri="{FF2B5EF4-FFF2-40B4-BE49-F238E27FC236}">
                    <a16:creationId xmlns:a16="http://schemas.microsoft.com/office/drawing/2014/main" id="{14B97244-4221-47D1-6817-65A08488B008}"/>
                  </a:ext>
                  <a:ext uri="{C183D7F6-B498-43B3-948B-1728B52AA6E4}">
                    <adec:decorative xmlns:adec="http://schemas.microsoft.com/office/drawing/2017/decorative" val="1"/>
                  </a:ext>
                </a:extLst>
              </p:cNvPr>
              <p:cNvSpPr/>
              <p:nvPr/>
            </p:nvSpPr>
            <p:spPr>
              <a:xfrm>
                <a:off x="5247640" y="969377"/>
                <a:ext cx="86868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Jan 2024</a:t>
                </a:r>
              </a:p>
            </p:txBody>
          </p:sp>
          <p:grpSp>
            <p:nvGrpSpPr>
              <p:cNvPr id="155" name="Group 154">
                <a:extLst>
                  <a:ext uri="{FF2B5EF4-FFF2-40B4-BE49-F238E27FC236}">
                    <a16:creationId xmlns:a16="http://schemas.microsoft.com/office/drawing/2014/main" id="{6445D6B0-16A2-916B-F4DF-6C5E44F8852F}"/>
                  </a:ext>
                </a:extLst>
              </p:cNvPr>
              <p:cNvGrpSpPr/>
              <p:nvPr/>
            </p:nvGrpSpPr>
            <p:grpSpPr>
              <a:xfrm>
                <a:off x="5247640" y="1443038"/>
                <a:ext cx="1371600" cy="4663440"/>
                <a:chOff x="5247640" y="1443038"/>
                <a:chExt cx="1371600" cy="4663440"/>
              </a:xfrm>
              <a:grpFill/>
            </p:grpSpPr>
            <p:sp>
              <p:nvSpPr>
                <p:cNvPr id="156" name="Rectangle: Rounded Corners 155">
                  <a:extLst>
                    <a:ext uri="{FF2B5EF4-FFF2-40B4-BE49-F238E27FC236}">
                      <a16:creationId xmlns:a16="http://schemas.microsoft.com/office/drawing/2014/main" id="{94B3089F-82CE-349B-F136-1522AA8B0922}"/>
                    </a:ext>
                    <a:ext uri="{C183D7F6-B498-43B3-948B-1728B52AA6E4}">
                      <adec:decorative xmlns:adec="http://schemas.microsoft.com/office/drawing/2017/decorative" val="1"/>
                    </a:ext>
                  </a:extLst>
                </p:cNvPr>
                <p:cNvSpPr/>
                <p:nvPr/>
              </p:nvSpPr>
              <p:spPr bwMode="auto">
                <a:xfrm>
                  <a:off x="52476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key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on AI-powered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Windows PCs </a:t>
                  </a:r>
                </a:p>
              </p:txBody>
            </p:sp>
            <p:sp>
              <p:nvSpPr>
                <p:cNvPr id="157" name="Rectangle: Rounded Corners 156">
                  <a:extLst>
                    <a:ext uri="{FF2B5EF4-FFF2-40B4-BE49-F238E27FC236}">
                      <a16:creationId xmlns:a16="http://schemas.microsoft.com/office/drawing/2014/main" id="{CE13D0B3-C6E6-48DF-EBD0-4011F6803673}"/>
                    </a:ext>
                    <a:ext uri="{C183D7F6-B498-43B3-948B-1728B52AA6E4}">
                      <adec:decorative xmlns:adec="http://schemas.microsoft.com/office/drawing/2017/decorative" val="1"/>
                    </a:ext>
                  </a:extLst>
                </p:cNvPr>
                <p:cNvSpPr/>
                <p:nvPr/>
              </p:nvSpPr>
              <p:spPr bwMode="auto">
                <a:xfrm>
                  <a:off x="524764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0" rIns="0" bIns="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Pro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expanding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for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365 availability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to SMBs</a:t>
                  </a:r>
                </a:p>
              </p:txBody>
            </p:sp>
            <p:sp>
              <p:nvSpPr>
                <p:cNvPr id="158" name="Rectangle: Rounded Corners 157">
                  <a:extLst>
                    <a:ext uri="{FF2B5EF4-FFF2-40B4-BE49-F238E27FC236}">
                      <a16:creationId xmlns:a16="http://schemas.microsoft.com/office/drawing/2014/main" id="{EBFD31ED-8283-8AC4-E266-C31730B19CA5}"/>
                    </a:ext>
                    <a:ext uri="{C183D7F6-B498-43B3-948B-1728B52AA6E4}">
                      <adec:decorative xmlns:adec="http://schemas.microsoft.com/office/drawing/2017/decorative" val="1"/>
                    </a:ext>
                  </a:extLst>
                </p:cNvPr>
                <p:cNvSpPr/>
                <p:nvPr/>
              </p:nvSpPr>
              <p:spPr bwMode="auto">
                <a:xfrm>
                  <a:off x="52476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accelerating chemistry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materials science</a:t>
                  </a:r>
                </a:p>
              </p:txBody>
            </p:sp>
            <p:sp>
              <p:nvSpPr>
                <p:cNvPr id="159" name="Rectangle: Rounded Corners 158">
                  <a:extLst>
                    <a:ext uri="{FF2B5EF4-FFF2-40B4-BE49-F238E27FC236}">
                      <a16:creationId xmlns:a16="http://schemas.microsoft.com/office/drawing/2014/main" id="{528E4AE9-2B4D-1597-FF61-B2A238582909}"/>
                    </a:ext>
                    <a:ext uri="{C183D7F6-B498-43B3-948B-1728B52AA6E4}">
                      <adec:decorative xmlns:adec="http://schemas.microsoft.com/office/drawing/2017/decorative" val="1"/>
                    </a:ext>
                  </a:extLst>
                </p:cNvPr>
                <p:cNvSpPr/>
                <p:nvPr/>
              </p:nvSpPr>
              <p:spPr bwMode="auto">
                <a:xfrm>
                  <a:off x="524764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Walmart unveils new GenAI capabilities</a:t>
                  </a:r>
                </a:p>
              </p:txBody>
            </p:sp>
          </p:grpSp>
        </p:grpSp>
        <p:grpSp>
          <p:nvGrpSpPr>
            <p:cNvPr id="160" name="Group 159">
              <a:extLst>
                <a:ext uri="{FF2B5EF4-FFF2-40B4-BE49-F238E27FC236}">
                  <a16:creationId xmlns:a16="http://schemas.microsoft.com/office/drawing/2014/main" id="{D1AD8B00-AC28-08B6-5217-7BF08A19EC4D}"/>
                </a:ext>
              </a:extLst>
            </p:cNvPr>
            <p:cNvGrpSpPr/>
            <p:nvPr/>
          </p:nvGrpSpPr>
          <p:grpSpPr>
            <a:xfrm>
              <a:off x="22347805" y="11876924"/>
              <a:ext cx="2834640" cy="5137101"/>
              <a:chOff x="584200" y="969377"/>
              <a:chExt cx="2834640" cy="5137101"/>
            </a:xfrm>
            <a:gradFill flip="none" rotWithShape="1">
              <a:gsLst>
                <a:gs pos="90000">
                  <a:srgbClr val="C03BC4"/>
                </a:gs>
                <a:gs pos="10000">
                  <a:srgbClr val="C03BC4"/>
                </a:gs>
                <a:gs pos="50000">
                  <a:srgbClr val="FF5C39"/>
                </a:gs>
              </a:gsLst>
              <a:lin ang="13500000" scaled="1"/>
              <a:tileRect/>
            </a:gradFill>
          </p:grpSpPr>
          <p:sp>
            <p:nvSpPr>
              <p:cNvPr id="161" name="Rectangle: Rounded Corners 160">
                <a:extLst>
                  <a:ext uri="{FF2B5EF4-FFF2-40B4-BE49-F238E27FC236}">
                    <a16:creationId xmlns:a16="http://schemas.microsoft.com/office/drawing/2014/main" id="{6A7EA260-0842-1B42-BDAB-F5C01E60D686}"/>
                  </a:ext>
                  <a:ext uri="{C183D7F6-B498-43B3-948B-1728B52AA6E4}">
                    <adec:decorative xmlns:adec="http://schemas.microsoft.com/office/drawing/2017/decorative" val="1"/>
                  </a:ext>
                </a:extLst>
              </p:cNvPr>
              <p:cNvSpPr/>
              <p:nvPr/>
            </p:nvSpPr>
            <p:spPr>
              <a:xfrm>
                <a:off x="58420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Feb</a:t>
                </a:r>
              </a:p>
            </p:txBody>
          </p:sp>
          <p:grpSp>
            <p:nvGrpSpPr>
              <p:cNvPr id="162" name="Group 161">
                <a:extLst>
                  <a:ext uri="{FF2B5EF4-FFF2-40B4-BE49-F238E27FC236}">
                    <a16:creationId xmlns:a16="http://schemas.microsoft.com/office/drawing/2014/main" id="{0C20982A-CCED-BA0B-C346-277E41D75CFC}"/>
                  </a:ext>
                </a:extLst>
              </p:cNvPr>
              <p:cNvGrpSpPr/>
              <p:nvPr/>
            </p:nvGrpSpPr>
            <p:grpSpPr>
              <a:xfrm>
                <a:off x="584200" y="1443038"/>
                <a:ext cx="2834640" cy="4663440"/>
                <a:chOff x="584200" y="1443038"/>
                <a:chExt cx="2834640" cy="4663440"/>
              </a:xfrm>
              <a:grpFill/>
            </p:grpSpPr>
            <p:sp>
              <p:nvSpPr>
                <p:cNvPr id="163" name="Rectangle: Rounded Corners 162">
                  <a:extLst>
                    <a:ext uri="{FF2B5EF4-FFF2-40B4-BE49-F238E27FC236}">
                      <a16:creationId xmlns:a16="http://schemas.microsoft.com/office/drawing/2014/main" id="{6A8B5505-8DBC-224B-60B2-FA5F915B57BD}"/>
                    </a:ext>
                    <a:ext uri="{C183D7F6-B498-43B3-948B-1728B52AA6E4}">
                      <adec:decorative xmlns:adec="http://schemas.microsoft.com/office/drawing/2017/decorative" val="1"/>
                    </a:ext>
                  </a:extLst>
                </p:cNvPr>
                <p:cNvSpPr/>
                <p:nvPr/>
              </p:nvSpPr>
              <p:spPr bwMode="auto">
                <a:xfrm>
                  <a:off x="58420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lands at the Super Bowl</a:t>
                  </a:r>
                </a:p>
              </p:txBody>
            </p:sp>
            <p:sp>
              <p:nvSpPr>
                <p:cNvPr id="164" name="Rectangle: Rounded Corners 163">
                  <a:extLst>
                    <a:ext uri="{FF2B5EF4-FFF2-40B4-BE49-F238E27FC236}">
                      <a16:creationId xmlns:a16="http://schemas.microsoft.com/office/drawing/2014/main" id="{B9673E81-8DD8-660D-6F54-0BC0852EA9F2}"/>
                    </a:ext>
                    <a:ext uri="{C183D7F6-B498-43B3-948B-1728B52AA6E4}">
                      <adec:decorative xmlns:adec="http://schemas.microsoft.com/office/drawing/2017/decorative" val="1"/>
                    </a:ext>
                  </a:extLst>
                </p:cNvPr>
                <p:cNvSpPr/>
                <p:nvPr/>
              </p:nvSpPr>
              <p:spPr bwMode="auto">
                <a:xfrm>
                  <a:off x="58420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solutions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Microsoft Cloud for Sustainability</a:t>
                  </a:r>
                </a:p>
              </p:txBody>
            </p:sp>
            <p:sp>
              <p:nvSpPr>
                <p:cNvPr id="165" name="Rectangle: Rounded Corners 164">
                  <a:extLst>
                    <a:ext uri="{FF2B5EF4-FFF2-40B4-BE49-F238E27FC236}">
                      <a16:creationId xmlns:a16="http://schemas.microsoft.com/office/drawing/2014/main" id="{B3B07A81-7031-2806-4996-C34F6B8A306C}"/>
                    </a:ext>
                    <a:ext uri="{C183D7F6-B498-43B3-948B-1728B52AA6E4}">
                      <adec:decorative xmlns:adec="http://schemas.microsoft.com/office/drawing/2017/decorative" val="1"/>
                    </a:ext>
                  </a:extLst>
                </p:cNvPr>
                <p:cNvSpPr/>
                <p:nvPr/>
              </p:nvSpPr>
              <p:spPr bwMode="auto">
                <a:xfrm>
                  <a:off x="58420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Tech accord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to combat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deepfakes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elections </a:t>
                  </a:r>
                </a:p>
              </p:txBody>
            </p:sp>
            <p:sp>
              <p:nvSpPr>
                <p:cNvPr id="166" name="Rectangle: Rounded Corners 165">
                  <a:extLst>
                    <a:ext uri="{FF2B5EF4-FFF2-40B4-BE49-F238E27FC236}">
                      <a16:creationId xmlns:a16="http://schemas.microsoft.com/office/drawing/2014/main" id="{A57E7CBB-E2BD-FED1-B769-9EA1D84D684B}"/>
                    </a:ext>
                    <a:ext uri="{C183D7F6-B498-43B3-948B-1728B52AA6E4}">
                      <adec:decorative xmlns:adec="http://schemas.microsoft.com/office/drawing/2017/decorative" val="1"/>
                    </a:ext>
                  </a:extLst>
                </p:cNvPr>
                <p:cNvSpPr/>
                <p:nvPr/>
              </p:nvSpPr>
              <p:spPr bwMode="auto">
                <a:xfrm>
                  <a:off x="58420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and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Mistral AI partnership</a:t>
                  </a:r>
                </a:p>
              </p:txBody>
            </p:sp>
            <p:sp>
              <p:nvSpPr>
                <p:cNvPr id="167" name="Rectangle: Rounded Corners 166">
                  <a:extLst>
                    <a:ext uri="{FF2B5EF4-FFF2-40B4-BE49-F238E27FC236}">
                      <a16:creationId xmlns:a16="http://schemas.microsoft.com/office/drawing/2014/main" id="{A51E8402-AAFC-263A-1230-54DE80D9E8ED}"/>
                    </a:ext>
                    <a:ext uri="{C183D7F6-B498-43B3-948B-1728B52AA6E4}">
                      <adec:decorative xmlns:adec="http://schemas.microsoft.com/office/drawing/2017/decorative" val="1"/>
                    </a:ext>
                  </a:extLst>
                </p:cNvPr>
                <p:cNvSpPr/>
                <p:nvPr/>
              </p:nvSpPr>
              <p:spPr bwMode="auto">
                <a:xfrm>
                  <a:off x="20472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GitHub Copilot Enterprise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generally available</a:t>
                  </a:r>
                </a:p>
              </p:txBody>
            </p:sp>
            <p:sp>
              <p:nvSpPr>
                <p:cNvPr id="168" name="Rectangle: Rounded Corners 167">
                  <a:extLst>
                    <a:ext uri="{FF2B5EF4-FFF2-40B4-BE49-F238E27FC236}">
                      <a16:creationId xmlns:a16="http://schemas.microsoft.com/office/drawing/2014/main" id="{8CF778DA-B161-41E9-355A-F016C56389F1}"/>
                    </a:ext>
                    <a:ext uri="{C183D7F6-B498-43B3-948B-1728B52AA6E4}">
                      <adec:decorative xmlns:adec="http://schemas.microsoft.com/office/drawing/2017/decorative" val="1"/>
                    </a:ext>
                  </a:extLst>
                </p:cNvPr>
                <p:cNvSpPr/>
                <p:nvPr/>
              </p:nvSpPr>
              <p:spPr bwMode="auto">
                <a:xfrm>
                  <a:off x="20472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Access Principles</a:t>
                  </a:r>
                </a:p>
              </p:txBody>
            </p:sp>
            <p:sp>
              <p:nvSpPr>
                <p:cNvPr id="169" name="Rectangle: Rounded Corners 168">
                  <a:extLst>
                    <a:ext uri="{FF2B5EF4-FFF2-40B4-BE49-F238E27FC236}">
                      <a16:creationId xmlns:a16="http://schemas.microsoft.com/office/drawing/2014/main" id="{6DAF638A-B994-20E8-D0F3-DCD53BC4E411}"/>
                    </a:ext>
                    <a:ext uri="{C183D7F6-B498-43B3-948B-1728B52AA6E4}">
                      <adec:decorative xmlns:adec="http://schemas.microsoft.com/office/drawing/2017/decorative" val="1"/>
                    </a:ext>
                  </a:extLst>
                </p:cNvPr>
                <p:cNvSpPr/>
                <p:nvPr/>
              </p:nvSpPr>
              <p:spPr bwMode="auto">
                <a:xfrm>
                  <a:off x="204724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for Finance</a:t>
                  </a:r>
                </a:p>
              </p:txBody>
            </p:sp>
            <p:sp>
              <p:nvSpPr>
                <p:cNvPr id="170" name="Rectangle: Rounded Corners 169">
                  <a:extLst>
                    <a:ext uri="{FF2B5EF4-FFF2-40B4-BE49-F238E27FC236}">
                      <a16:creationId xmlns:a16="http://schemas.microsoft.com/office/drawing/2014/main" id="{0E917398-B483-FE52-DF2F-39B707257E6F}"/>
                    </a:ext>
                    <a:ext uri="{C183D7F6-B498-43B3-948B-1728B52AA6E4}">
                      <adec:decorative xmlns:adec="http://schemas.microsoft.com/office/drawing/2017/decorative" val="1"/>
                    </a:ext>
                  </a:extLst>
                </p:cNvPr>
                <p:cNvSpPr/>
                <p:nvPr/>
              </p:nvSpPr>
              <p:spPr bwMode="auto">
                <a:xfrm>
                  <a:off x="204724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FWD Group builds AI-driven insurance experiences</a:t>
                  </a:r>
                </a:p>
              </p:txBody>
            </p:sp>
          </p:grpSp>
        </p:grpSp>
        <p:grpSp>
          <p:nvGrpSpPr>
            <p:cNvPr id="171" name="Group 170">
              <a:extLst>
                <a:ext uri="{FF2B5EF4-FFF2-40B4-BE49-F238E27FC236}">
                  <a16:creationId xmlns:a16="http://schemas.microsoft.com/office/drawing/2014/main" id="{79B241F5-EEF0-20C7-B1AD-0498194D7294}"/>
                </a:ext>
              </a:extLst>
            </p:cNvPr>
            <p:cNvGrpSpPr/>
            <p:nvPr/>
          </p:nvGrpSpPr>
          <p:grpSpPr>
            <a:xfrm>
              <a:off x="25365325" y="11876924"/>
              <a:ext cx="16276320" cy="5137101"/>
              <a:chOff x="15560674" y="786137"/>
              <a:chExt cx="16276320" cy="5137101"/>
            </a:xfrm>
          </p:grpSpPr>
          <p:grpSp>
            <p:nvGrpSpPr>
              <p:cNvPr id="172" name="Group 171">
                <a:extLst>
                  <a:ext uri="{FF2B5EF4-FFF2-40B4-BE49-F238E27FC236}">
                    <a16:creationId xmlns:a16="http://schemas.microsoft.com/office/drawing/2014/main" id="{7E5555A1-2681-07CA-4FB0-F992D5246014}"/>
                  </a:ext>
                </a:extLst>
              </p:cNvPr>
              <p:cNvGrpSpPr/>
              <p:nvPr/>
            </p:nvGrpSpPr>
            <p:grpSpPr>
              <a:xfrm>
                <a:off x="15560674" y="786137"/>
                <a:ext cx="2834640" cy="5137101"/>
                <a:chOff x="584200" y="969377"/>
                <a:chExt cx="2834640" cy="5137101"/>
              </a:xfrm>
              <a:gradFill flip="none" rotWithShape="1">
                <a:gsLst>
                  <a:gs pos="90000">
                    <a:srgbClr val="C03BC4"/>
                  </a:gs>
                  <a:gs pos="10000">
                    <a:srgbClr val="399A91"/>
                  </a:gs>
                  <a:gs pos="50000">
                    <a:srgbClr val="0078D4"/>
                  </a:gs>
                </a:gsLst>
                <a:lin ang="13500000" scaled="1"/>
                <a:tileRect/>
              </a:gradFill>
            </p:grpSpPr>
            <p:sp>
              <p:nvSpPr>
                <p:cNvPr id="675" name="Rectangle: Rounded Corners 674">
                  <a:extLst>
                    <a:ext uri="{FF2B5EF4-FFF2-40B4-BE49-F238E27FC236}">
                      <a16:creationId xmlns:a16="http://schemas.microsoft.com/office/drawing/2014/main" id="{D52DC572-1185-A0EE-C722-0655345DE570}"/>
                    </a:ext>
                    <a:ext uri="{C183D7F6-B498-43B3-948B-1728B52AA6E4}">
                      <adec:decorative xmlns:adec="http://schemas.microsoft.com/office/drawing/2017/decorative" val="1"/>
                    </a:ext>
                  </a:extLst>
                </p:cNvPr>
                <p:cNvSpPr/>
                <p:nvPr/>
              </p:nvSpPr>
              <p:spPr>
                <a:xfrm>
                  <a:off x="584200"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Mar</a:t>
                  </a:r>
                </a:p>
              </p:txBody>
            </p:sp>
            <p:grpSp>
              <p:nvGrpSpPr>
                <p:cNvPr id="676" name="Group 675">
                  <a:extLst>
                    <a:ext uri="{FF2B5EF4-FFF2-40B4-BE49-F238E27FC236}">
                      <a16:creationId xmlns:a16="http://schemas.microsoft.com/office/drawing/2014/main" id="{D66636E2-15B3-23B9-A70C-11370991CB9F}"/>
                    </a:ext>
                  </a:extLst>
                </p:cNvPr>
                <p:cNvGrpSpPr/>
                <p:nvPr/>
              </p:nvGrpSpPr>
              <p:grpSpPr>
                <a:xfrm>
                  <a:off x="584200" y="1443038"/>
                  <a:ext cx="2834640" cy="4663440"/>
                  <a:chOff x="584200" y="1443038"/>
                  <a:chExt cx="2834640" cy="4663440"/>
                </a:xfrm>
                <a:grpFill/>
              </p:grpSpPr>
              <p:sp>
                <p:nvSpPr>
                  <p:cNvPr id="677" name="Rectangle: Rounded Corners 676">
                    <a:extLst>
                      <a:ext uri="{FF2B5EF4-FFF2-40B4-BE49-F238E27FC236}">
                        <a16:creationId xmlns:a16="http://schemas.microsoft.com/office/drawing/2014/main" id="{9BB9F4D5-26CB-9F8F-0C7F-3B7D0C9F3655}"/>
                      </a:ext>
                      <a:ext uri="{C183D7F6-B498-43B3-948B-1728B52AA6E4}">
                        <adec:decorative xmlns:adec="http://schemas.microsoft.com/office/drawing/2017/decorative" val="1"/>
                      </a:ext>
                    </a:extLst>
                  </p:cNvPr>
                  <p:cNvSpPr/>
                  <p:nvPr/>
                </p:nvSpPr>
                <p:spPr bwMode="auto">
                  <a:xfrm>
                    <a:off x="58420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Orca-Math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small language model</a:t>
                    </a:r>
                  </a:p>
                </p:txBody>
              </p:sp>
              <p:sp>
                <p:nvSpPr>
                  <p:cNvPr id="678" name="Rectangle: Rounded Corners 677">
                    <a:extLst>
                      <a:ext uri="{FF2B5EF4-FFF2-40B4-BE49-F238E27FC236}">
                        <a16:creationId xmlns:a16="http://schemas.microsoft.com/office/drawing/2014/main" id="{048BFF56-297E-F3C6-3BD4-02232ED484A0}"/>
                      </a:ext>
                      <a:ext uri="{C183D7F6-B498-43B3-948B-1728B52AA6E4}">
                        <adec:decorative xmlns:adec="http://schemas.microsoft.com/office/drawing/2017/decorative" val="0"/>
                      </a:ext>
                    </a:extLst>
                  </p:cNvPr>
                  <p:cNvSpPr/>
                  <p:nvPr/>
                </p:nvSpPr>
                <p:spPr bwMode="auto">
                  <a:xfrm>
                    <a:off x="58420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Expanded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Pro offerings, including Copilot GPT Builder</a:t>
                    </a:r>
                  </a:p>
                </p:txBody>
              </p:sp>
              <p:sp>
                <p:nvSpPr>
                  <p:cNvPr id="679" name="Rectangle: Rounded Corners 678">
                    <a:extLst>
                      <a:ext uri="{FF2B5EF4-FFF2-40B4-BE49-F238E27FC236}">
                        <a16:creationId xmlns:a16="http://schemas.microsoft.com/office/drawing/2014/main" id="{B7F9C78B-BCCC-DE50-8272-9F00CAE4A2EC}"/>
                      </a:ext>
                      <a:ext uri="{C183D7F6-B498-43B3-948B-1728B52AA6E4}">
                        <adec:decorative xmlns:adec="http://schemas.microsoft.com/office/drawing/2017/decorative" val="1"/>
                      </a:ext>
                    </a:extLst>
                  </p:cNvPr>
                  <p:cNvSpPr/>
                  <p:nvPr/>
                </p:nvSpPr>
                <p:spPr bwMode="auto">
                  <a:xfrm>
                    <a:off x="58420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NVIDIA GB200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Grace Blackwell processor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on Azure</a:t>
                    </a:r>
                  </a:p>
                </p:txBody>
              </p:sp>
              <p:sp>
                <p:nvSpPr>
                  <p:cNvPr id="680" name="Rectangle: Rounded Corners 679">
                    <a:extLst>
                      <a:ext uri="{FF2B5EF4-FFF2-40B4-BE49-F238E27FC236}">
                        <a16:creationId xmlns:a16="http://schemas.microsoft.com/office/drawing/2014/main" id="{C53CFEEB-8685-55A7-05C7-00D74C2547A2}"/>
                      </a:ext>
                      <a:ext uri="{C183D7F6-B498-43B3-948B-1728B52AA6E4}">
                        <adec:decorative xmlns:adec="http://schemas.microsoft.com/office/drawing/2017/decorative" val="1"/>
                      </a:ext>
                    </a:extLst>
                  </p:cNvPr>
                  <p:cNvSpPr/>
                  <p:nvPr/>
                </p:nvSpPr>
                <p:spPr bwMode="auto">
                  <a:xfrm>
                    <a:off x="58420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Formed new Consumer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team</a:t>
                    </a:r>
                  </a:p>
                </p:txBody>
              </p:sp>
              <p:sp>
                <p:nvSpPr>
                  <p:cNvPr id="681" name="Rectangle: Rounded Corners 680">
                    <a:extLst>
                      <a:ext uri="{FF2B5EF4-FFF2-40B4-BE49-F238E27FC236}">
                        <a16:creationId xmlns:a16="http://schemas.microsoft.com/office/drawing/2014/main" id="{91F7A90A-9DE6-206D-059E-3F770D68A949}"/>
                      </a:ext>
                      <a:ext uri="{C183D7F6-B498-43B3-948B-1728B52AA6E4}">
                        <adec:decorative xmlns:adec="http://schemas.microsoft.com/office/drawing/2017/decorative" val="1"/>
                      </a:ext>
                    </a:extLst>
                  </p:cNvPr>
                  <p:cNvSpPr/>
                  <p:nvPr/>
                </p:nvSpPr>
                <p:spPr bwMode="auto">
                  <a:xfrm>
                    <a:off x="204724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Responsible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tools in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Azure AI</a:t>
                    </a:r>
                  </a:p>
                </p:txBody>
              </p:sp>
              <p:sp>
                <p:nvSpPr>
                  <p:cNvPr id="682" name="Rectangle: Rounded Corners 681">
                    <a:extLst>
                      <a:ext uri="{FF2B5EF4-FFF2-40B4-BE49-F238E27FC236}">
                        <a16:creationId xmlns:a16="http://schemas.microsoft.com/office/drawing/2014/main" id="{F5552D5B-ABD0-9FF9-35CA-0FAA1BCD0451}"/>
                      </a:ext>
                      <a:ext uri="{C183D7F6-B498-43B3-948B-1728B52AA6E4}">
                        <adec:decorative xmlns:adec="http://schemas.microsoft.com/office/drawing/2017/decorative" val="1"/>
                      </a:ext>
                    </a:extLst>
                  </p:cNvPr>
                  <p:cNvSpPr/>
                  <p:nvPr/>
                </p:nvSpPr>
                <p:spPr bwMode="auto">
                  <a:xfrm>
                    <a:off x="204724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AI-powered Surface PCs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built for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business</a:t>
                    </a:r>
                  </a:p>
                </p:txBody>
              </p:sp>
            </p:grpSp>
          </p:grpSp>
          <p:grpSp>
            <p:nvGrpSpPr>
              <p:cNvPr id="173" name="Group 172">
                <a:extLst>
                  <a:ext uri="{FF2B5EF4-FFF2-40B4-BE49-F238E27FC236}">
                    <a16:creationId xmlns:a16="http://schemas.microsoft.com/office/drawing/2014/main" id="{803BE12A-935D-86C4-D811-7A17ABD052A3}"/>
                  </a:ext>
                </a:extLst>
              </p:cNvPr>
              <p:cNvGrpSpPr/>
              <p:nvPr/>
            </p:nvGrpSpPr>
            <p:grpSpPr>
              <a:xfrm>
                <a:off x="18578194" y="786137"/>
                <a:ext cx="4297680" cy="5137101"/>
                <a:chOff x="27359928" y="786137"/>
                <a:chExt cx="4297680" cy="5137101"/>
              </a:xfrm>
              <a:gradFill flip="none" rotWithShape="1">
                <a:gsLst>
                  <a:gs pos="100000">
                    <a:srgbClr val="399A91"/>
                  </a:gs>
                  <a:gs pos="0">
                    <a:srgbClr val="FF5C39"/>
                  </a:gs>
                  <a:gs pos="32000">
                    <a:srgbClr val="C03BC4"/>
                  </a:gs>
                  <a:gs pos="68000">
                    <a:srgbClr val="0078D4"/>
                  </a:gs>
                </a:gsLst>
                <a:lin ang="13500000" scaled="1"/>
                <a:tileRect/>
              </a:gradFill>
            </p:grpSpPr>
            <p:sp>
              <p:nvSpPr>
                <p:cNvPr id="663" name="Rectangle: Rounded Corners 662">
                  <a:extLst>
                    <a:ext uri="{FF2B5EF4-FFF2-40B4-BE49-F238E27FC236}">
                      <a16:creationId xmlns:a16="http://schemas.microsoft.com/office/drawing/2014/main" id="{21A446C7-D64F-4C6E-4CB7-F777EEF4DB16}"/>
                    </a:ext>
                    <a:ext uri="{C183D7F6-B498-43B3-948B-1728B52AA6E4}">
                      <adec:decorative xmlns:adec="http://schemas.microsoft.com/office/drawing/2017/decorative" val="1"/>
                    </a:ext>
                  </a:extLst>
                </p:cNvPr>
                <p:cNvSpPr/>
                <p:nvPr/>
              </p:nvSpPr>
              <p:spPr>
                <a:xfrm>
                  <a:off x="27359928" y="78613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Apr</a:t>
                  </a:r>
                </a:p>
              </p:txBody>
            </p:sp>
            <p:sp>
              <p:nvSpPr>
                <p:cNvPr id="664" name="Rectangle: Rounded Corners 663">
                  <a:extLst>
                    <a:ext uri="{FF2B5EF4-FFF2-40B4-BE49-F238E27FC236}">
                      <a16:creationId xmlns:a16="http://schemas.microsoft.com/office/drawing/2014/main" id="{C3BA09A0-63F3-4497-098A-270E00CE5502}"/>
                    </a:ext>
                    <a:ext uri="{C183D7F6-B498-43B3-948B-1728B52AA6E4}">
                      <adec:decorative xmlns:adec="http://schemas.microsoft.com/office/drawing/2017/decorative" val="1"/>
                    </a:ext>
                  </a:extLst>
                </p:cNvPr>
                <p:cNvSpPr/>
                <p:nvPr/>
              </p:nvSpPr>
              <p:spPr bwMode="auto">
                <a:xfrm>
                  <a:off x="27359928"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for Security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generally available</a:t>
                  </a:r>
                </a:p>
              </p:txBody>
            </p:sp>
            <p:sp>
              <p:nvSpPr>
                <p:cNvPr id="665" name="Rectangle: Rounded Corners 664">
                  <a:extLst>
                    <a:ext uri="{FF2B5EF4-FFF2-40B4-BE49-F238E27FC236}">
                      <a16:creationId xmlns:a16="http://schemas.microsoft.com/office/drawing/2014/main" id="{EAF7D5DF-1B52-3A80-56DB-038E4DA887E1}"/>
                    </a:ext>
                    <a:ext uri="{C183D7F6-B498-43B3-948B-1728B52AA6E4}">
                      <adec:decorative xmlns:adec="http://schemas.microsoft.com/office/drawing/2017/decorative" val="1"/>
                    </a:ext>
                  </a:extLst>
                </p:cNvPr>
                <p:cNvSpPr/>
                <p:nvPr/>
              </p:nvSpPr>
              <p:spPr bwMode="auto">
                <a:xfrm>
                  <a:off x="27359928"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AI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Hub in London</a:t>
                  </a:r>
                </a:p>
              </p:txBody>
            </p:sp>
            <p:sp>
              <p:nvSpPr>
                <p:cNvPr id="666" name="Rectangle: Rounded Corners 665">
                  <a:extLst>
                    <a:ext uri="{FF2B5EF4-FFF2-40B4-BE49-F238E27FC236}">
                      <a16:creationId xmlns:a16="http://schemas.microsoft.com/office/drawing/2014/main" id="{34ED25FF-D217-2F07-9F02-AB38E5FA1A4A}"/>
                    </a:ext>
                    <a:ext uri="{C183D7F6-B498-43B3-948B-1728B52AA6E4}">
                      <adec:decorative xmlns:adec="http://schemas.microsoft.com/office/drawing/2017/decorative" val="1"/>
                    </a:ext>
                  </a:extLst>
                </p:cNvPr>
                <p:cNvSpPr/>
                <p:nvPr/>
              </p:nvSpPr>
              <p:spPr bwMode="auto">
                <a:xfrm>
                  <a:off x="27359928"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Cohere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Command R+ available on Azure</a:t>
                  </a:r>
                </a:p>
              </p:txBody>
            </p:sp>
            <p:sp>
              <p:nvSpPr>
                <p:cNvPr id="667" name="Rectangle: Rounded Corners 666">
                  <a:extLst>
                    <a:ext uri="{FF2B5EF4-FFF2-40B4-BE49-F238E27FC236}">
                      <a16:creationId xmlns:a16="http://schemas.microsoft.com/office/drawing/2014/main" id="{3BDCEC4D-4A4A-FA17-8B80-40A235816A93}"/>
                    </a:ext>
                    <a:ext uri="{C183D7F6-B498-43B3-948B-1728B52AA6E4}">
                      <adec:decorative xmlns:adec="http://schemas.microsoft.com/office/drawing/2017/decorative" val="1"/>
                    </a:ext>
                  </a:extLst>
                </p:cNvPr>
                <p:cNvSpPr/>
                <p:nvPr/>
              </p:nvSpPr>
              <p:spPr bwMode="auto">
                <a:xfrm>
                  <a:off x="27359928"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Investments in cloud and AI infrastructure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Japan</a:t>
                  </a:r>
                </a:p>
              </p:txBody>
            </p:sp>
            <p:sp>
              <p:nvSpPr>
                <p:cNvPr id="668" name="Rectangle: Rounded Corners 667">
                  <a:extLst>
                    <a:ext uri="{FF2B5EF4-FFF2-40B4-BE49-F238E27FC236}">
                      <a16:creationId xmlns:a16="http://schemas.microsoft.com/office/drawing/2014/main" id="{00F9AB11-18F7-1DE4-3025-7E3F8F1AFEC6}"/>
                    </a:ext>
                    <a:ext uri="{C183D7F6-B498-43B3-948B-1728B52AA6E4}">
                      <adec:decorative xmlns:adec="http://schemas.microsoft.com/office/drawing/2017/decorative" val="1"/>
                    </a:ext>
                  </a:extLst>
                </p:cNvPr>
                <p:cNvSpPr/>
                <p:nvPr/>
              </p:nvSpPr>
              <p:spPr bwMode="auto">
                <a:xfrm>
                  <a:off x="28822968"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Partnership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with G42 to accelerate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in UAE </a:t>
                  </a:r>
                </a:p>
              </p:txBody>
            </p:sp>
            <p:sp>
              <p:nvSpPr>
                <p:cNvPr id="669" name="Rectangle: Rounded Corners 668">
                  <a:extLst>
                    <a:ext uri="{FF2B5EF4-FFF2-40B4-BE49-F238E27FC236}">
                      <a16:creationId xmlns:a16="http://schemas.microsoft.com/office/drawing/2014/main" id="{26379F2D-4BFB-29FD-EC5D-1F5B44578779}"/>
                    </a:ext>
                    <a:ext uri="{C183D7F6-B498-43B3-948B-1728B52AA6E4}">
                      <adec:decorative xmlns:adec="http://schemas.microsoft.com/office/drawing/2017/decorative" val="1"/>
                    </a:ext>
                  </a:extLst>
                </p:cNvPr>
                <p:cNvSpPr/>
                <p:nvPr/>
              </p:nvSpPr>
              <p:spPr bwMode="auto">
                <a:xfrm>
                  <a:off x="28822968"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Phi-3-mini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model now available </a:t>
                  </a:r>
                </a:p>
              </p:txBody>
            </p:sp>
            <p:sp>
              <p:nvSpPr>
                <p:cNvPr id="670" name="Rectangle: Rounded Corners 669">
                  <a:extLst>
                    <a:ext uri="{FF2B5EF4-FFF2-40B4-BE49-F238E27FC236}">
                      <a16:creationId xmlns:a16="http://schemas.microsoft.com/office/drawing/2014/main" id="{7A23A874-7101-A02C-57B8-770337477BDE}"/>
                    </a:ext>
                    <a:ext uri="{C183D7F6-B498-43B3-948B-1728B52AA6E4}">
                      <adec:decorative xmlns:adec="http://schemas.microsoft.com/office/drawing/2017/decorative" val="1"/>
                    </a:ext>
                  </a:extLst>
                </p:cNvPr>
                <p:cNvSpPr/>
                <p:nvPr/>
              </p:nvSpPr>
              <p:spPr bwMode="auto">
                <a:xfrm>
                  <a:off x="28822968"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Expanded Content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Integrity tools  </a:t>
                  </a:r>
                </a:p>
              </p:txBody>
            </p:sp>
            <p:sp>
              <p:nvSpPr>
                <p:cNvPr id="671" name="Rectangle: Rounded Corners 670">
                  <a:extLst>
                    <a:ext uri="{FF2B5EF4-FFF2-40B4-BE49-F238E27FC236}">
                      <a16:creationId xmlns:a16="http://schemas.microsoft.com/office/drawing/2014/main" id="{BD38CC20-3222-7881-1E52-8FE3757BCD4A}"/>
                    </a:ext>
                    <a:ext uri="{C183D7F6-B498-43B3-948B-1728B52AA6E4}">
                      <adec:decorative xmlns:adec="http://schemas.microsoft.com/office/drawing/2017/decorative" val="1"/>
                    </a:ext>
                  </a:extLst>
                </p:cNvPr>
                <p:cNvSpPr/>
                <p:nvPr/>
              </p:nvSpPr>
              <p:spPr bwMode="auto">
                <a:xfrm>
                  <a:off x="28822968"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Coca-Cola AI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cloud partnership </a:t>
                  </a:r>
                </a:p>
              </p:txBody>
            </p:sp>
            <p:sp>
              <p:nvSpPr>
                <p:cNvPr id="672" name="Rectangle: Rounded Corners 671">
                  <a:extLst>
                    <a:ext uri="{FF2B5EF4-FFF2-40B4-BE49-F238E27FC236}">
                      <a16:creationId xmlns:a16="http://schemas.microsoft.com/office/drawing/2014/main" id="{F0FD3150-B14B-726A-E5AA-4D30FF5ACA6E}"/>
                    </a:ext>
                    <a:ext uri="{C183D7F6-B498-43B3-948B-1728B52AA6E4}">
                      <adec:decorative xmlns:adec="http://schemas.microsoft.com/office/drawing/2017/decorative" val="1"/>
                    </a:ext>
                  </a:extLst>
                </p:cNvPr>
                <p:cNvSpPr/>
                <p:nvPr/>
              </p:nvSpPr>
              <p:spPr bwMode="auto">
                <a:xfrm>
                  <a:off x="30286008"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GitHub Copilot Workspace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preview </a:t>
                  </a:r>
                </a:p>
              </p:txBody>
            </p:sp>
            <p:sp>
              <p:nvSpPr>
                <p:cNvPr id="673" name="Rectangle: Rounded Corners 672">
                  <a:extLst>
                    <a:ext uri="{FF2B5EF4-FFF2-40B4-BE49-F238E27FC236}">
                      <a16:creationId xmlns:a16="http://schemas.microsoft.com/office/drawing/2014/main" id="{04A4435D-0E9C-BB74-30B9-2DDF5EF51877}"/>
                    </a:ext>
                    <a:ext uri="{C183D7F6-B498-43B3-948B-1728B52AA6E4}">
                      <adec:decorative xmlns:adec="http://schemas.microsoft.com/office/drawing/2017/decorative" val="1"/>
                    </a:ext>
                  </a:extLst>
                </p:cNvPr>
                <p:cNvSpPr/>
                <p:nvPr/>
              </p:nvSpPr>
              <p:spPr bwMode="auto">
                <a:xfrm>
                  <a:off x="30286008"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Investments in cloud and AI in Indonesia </a:t>
                  </a:r>
                </a:p>
              </p:txBody>
            </p:sp>
            <p:sp>
              <p:nvSpPr>
                <p:cNvPr id="674" name="Rectangle: Rounded Corners 673">
                  <a:extLst>
                    <a:ext uri="{FF2B5EF4-FFF2-40B4-BE49-F238E27FC236}">
                      <a16:creationId xmlns:a16="http://schemas.microsoft.com/office/drawing/2014/main" id="{0C7B0614-78E1-E25A-A8AD-A206CA8BBECF}"/>
                    </a:ext>
                    <a:ext uri="{C183D7F6-B498-43B3-948B-1728B52AA6E4}">
                      <adec:decorative xmlns:adec="http://schemas.microsoft.com/office/drawing/2017/decorative" val="1"/>
                    </a:ext>
                  </a:extLst>
                </p:cNvPr>
                <p:cNvSpPr/>
                <p:nvPr/>
              </p:nvSpPr>
              <p:spPr bwMode="auto">
                <a:xfrm>
                  <a:off x="30286008"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Estee Lauder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Microsoft increase collaboration</a:t>
                  </a:r>
                </a:p>
              </p:txBody>
            </p:sp>
          </p:grpSp>
          <p:grpSp>
            <p:nvGrpSpPr>
              <p:cNvPr id="174" name="Group 173">
                <a:extLst>
                  <a:ext uri="{FF2B5EF4-FFF2-40B4-BE49-F238E27FC236}">
                    <a16:creationId xmlns:a16="http://schemas.microsoft.com/office/drawing/2014/main" id="{83A43713-E98C-B234-8CBD-50ED7AC2240D}"/>
                  </a:ext>
                </a:extLst>
              </p:cNvPr>
              <p:cNvGrpSpPr/>
              <p:nvPr/>
            </p:nvGrpSpPr>
            <p:grpSpPr>
              <a:xfrm>
                <a:off x="23058754" y="786137"/>
                <a:ext cx="7223760" cy="5137101"/>
                <a:chOff x="34619203" y="786137"/>
                <a:chExt cx="7223760" cy="5137101"/>
              </a:xfrm>
              <a:gradFill flip="none" rotWithShape="1">
                <a:gsLst>
                  <a:gs pos="0">
                    <a:srgbClr val="399A91"/>
                  </a:gs>
                  <a:gs pos="100000">
                    <a:srgbClr val="FF5C39"/>
                  </a:gs>
                  <a:gs pos="68000">
                    <a:srgbClr val="C03BC4"/>
                  </a:gs>
                  <a:gs pos="32000">
                    <a:srgbClr val="0078D4"/>
                  </a:gs>
                </a:gsLst>
                <a:lin ang="13500000" scaled="1"/>
                <a:tileRect/>
              </a:gradFill>
            </p:grpSpPr>
            <p:sp>
              <p:nvSpPr>
                <p:cNvPr id="642" name="Rectangle: Rounded Corners 641">
                  <a:extLst>
                    <a:ext uri="{FF2B5EF4-FFF2-40B4-BE49-F238E27FC236}">
                      <a16:creationId xmlns:a16="http://schemas.microsoft.com/office/drawing/2014/main" id="{8FF5C233-3719-CC46-5869-234708B9E6F3}"/>
                    </a:ext>
                    <a:ext uri="{C183D7F6-B498-43B3-948B-1728B52AA6E4}">
                      <adec:decorative xmlns:adec="http://schemas.microsoft.com/office/drawing/2017/decorative" val="1"/>
                    </a:ext>
                  </a:extLst>
                </p:cNvPr>
                <p:cNvSpPr/>
                <p:nvPr/>
              </p:nvSpPr>
              <p:spPr>
                <a:xfrm>
                  <a:off x="34619203" y="78613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May</a:t>
                  </a:r>
                </a:p>
              </p:txBody>
            </p:sp>
            <p:sp>
              <p:nvSpPr>
                <p:cNvPr id="643" name="Rectangle: Rounded Corners 642">
                  <a:extLst>
                    <a:ext uri="{FF2B5EF4-FFF2-40B4-BE49-F238E27FC236}">
                      <a16:creationId xmlns:a16="http://schemas.microsoft.com/office/drawing/2014/main" id="{2CEAE95E-F2BD-8834-D97A-AA6A73001FB8}"/>
                    </a:ext>
                    <a:ext uri="{C183D7F6-B498-43B3-948B-1728B52AA6E4}">
                      <adec:decorative xmlns:adec="http://schemas.microsoft.com/office/drawing/2017/decorative" val="1"/>
                    </a:ext>
                  </a:extLst>
                </p:cNvPr>
                <p:cNvSpPr/>
                <p:nvPr/>
              </p:nvSpPr>
              <p:spPr bwMode="auto">
                <a:xfrm>
                  <a:off x="3461920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Responsible AI Transparency Report </a:t>
                  </a:r>
                </a:p>
              </p:txBody>
            </p:sp>
            <p:sp>
              <p:nvSpPr>
                <p:cNvPr id="644" name="Rectangle: Rounded Corners 643">
                  <a:extLst>
                    <a:ext uri="{FF2B5EF4-FFF2-40B4-BE49-F238E27FC236}">
                      <a16:creationId xmlns:a16="http://schemas.microsoft.com/office/drawing/2014/main" id="{6CB2B635-8080-AD20-98BF-0C0640FBDE10}"/>
                    </a:ext>
                    <a:ext uri="{C183D7F6-B498-43B3-948B-1728B52AA6E4}">
                      <adec:decorative xmlns:adec="http://schemas.microsoft.com/office/drawing/2017/decorative" val="1"/>
                    </a:ext>
                  </a:extLst>
                </p:cNvPr>
                <p:cNvSpPr/>
                <p:nvPr/>
              </p:nvSpPr>
              <p:spPr bwMode="auto">
                <a:xfrm>
                  <a:off x="3461920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and OpenAI launch Societal Resilience Fund </a:t>
                  </a:r>
                </a:p>
              </p:txBody>
            </p:sp>
            <p:sp>
              <p:nvSpPr>
                <p:cNvPr id="645" name="Rectangle: Rounded Corners 644">
                  <a:extLst>
                    <a:ext uri="{FF2B5EF4-FFF2-40B4-BE49-F238E27FC236}">
                      <a16:creationId xmlns:a16="http://schemas.microsoft.com/office/drawing/2014/main" id="{41A8729E-D007-28E7-6B8F-BEBBEB409EBD}"/>
                    </a:ext>
                    <a:ext uri="{C183D7F6-B498-43B3-948B-1728B52AA6E4}">
                      <adec:decorative xmlns:adec="http://schemas.microsoft.com/office/drawing/2017/decorative" val="1"/>
                    </a:ext>
                  </a:extLst>
                </p:cNvPr>
                <p:cNvSpPr/>
                <p:nvPr/>
              </p:nvSpPr>
              <p:spPr bwMode="auto">
                <a:xfrm>
                  <a:off x="3461920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Investments in cloud and AI in Thailand </a:t>
                  </a:r>
                </a:p>
              </p:txBody>
            </p:sp>
            <p:sp>
              <p:nvSpPr>
                <p:cNvPr id="646" name="Rectangle: Rounded Corners 645">
                  <a:extLst>
                    <a:ext uri="{FF2B5EF4-FFF2-40B4-BE49-F238E27FC236}">
                      <a16:creationId xmlns:a16="http://schemas.microsoft.com/office/drawing/2014/main" id="{1AD6EDB8-DE9A-88F7-F475-191010185720}"/>
                    </a:ext>
                    <a:ext uri="{C183D7F6-B498-43B3-948B-1728B52AA6E4}">
                      <adec:decorative xmlns:adec="http://schemas.microsoft.com/office/drawing/2017/decorative" val="1"/>
                    </a:ext>
                  </a:extLst>
                </p:cNvPr>
                <p:cNvSpPr/>
                <p:nvPr/>
              </p:nvSpPr>
              <p:spPr bwMode="auto">
                <a:xfrm>
                  <a:off x="3461920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Work Trend Index details the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state of AI  </a:t>
                  </a:r>
                </a:p>
              </p:txBody>
            </p:sp>
            <p:sp>
              <p:nvSpPr>
                <p:cNvPr id="647" name="Rectangle: Rounded Corners 646">
                  <a:extLst>
                    <a:ext uri="{FF2B5EF4-FFF2-40B4-BE49-F238E27FC236}">
                      <a16:creationId xmlns:a16="http://schemas.microsoft.com/office/drawing/2014/main" id="{2D5257C4-F105-319C-37BF-C538C7C2FDE2}"/>
                    </a:ext>
                    <a:ext uri="{C183D7F6-B498-43B3-948B-1728B52AA6E4}">
                      <adec:decorative xmlns:adec="http://schemas.microsoft.com/office/drawing/2017/decorative" val="1"/>
                    </a:ext>
                  </a:extLst>
                </p:cNvPr>
                <p:cNvSpPr/>
                <p:nvPr/>
              </p:nvSpPr>
              <p:spPr bwMode="auto">
                <a:xfrm>
                  <a:off x="3608224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 in Wisconsin for AI and economic growth </a:t>
                  </a:r>
                </a:p>
              </p:txBody>
            </p:sp>
            <p:sp>
              <p:nvSpPr>
                <p:cNvPr id="648" name="Rectangle: Rounded Corners 647">
                  <a:extLst>
                    <a:ext uri="{FF2B5EF4-FFF2-40B4-BE49-F238E27FC236}">
                      <a16:creationId xmlns:a16="http://schemas.microsoft.com/office/drawing/2014/main" id="{097F7E69-5E05-8136-99B9-7A969AA8E382}"/>
                    </a:ext>
                    <a:ext uri="{C183D7F6-B498-43B3-948B-1728B52AA6E4}">
                      <adec:decorative xmlns:adec="http://schemas.microsoft.com/office/drawing/2017/decorative" val="1"/>
                    </a:ext>
                  </a:extLst>
                </p:cNvPr>
                <p:cNvSpPr/>
                <p:nvPr/>
              </p:nvSpPr>
              <p:spPr bwMode="auto">
                <a:xfrm>
                  <a:off x="3608224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Investment in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France to accelerate AI and skilling </a:t>
                  </a:r>
                </a:p>
              </p:txBody>
            </p:sp>
            <p:sp>
              <p:nvSpPr>
                <p:cNvPr id="649" name="Rectangle: Rounded Corners 648">
                  <a:extLst>
                    <a:ext uri="{FF2B5EF4-FFF2-40B4-BE49-F238E27FC236}">
                      <a16:creationId xmlns:a16="http://schemas.microsoft.com/office/drawing/2014/main" id="{8A2F05D8-8D2D-AB35-6E04-33C075674439}"/>
                    </a:ext>
                    <a:ext uri="{C183D7F6-B498-43B3-948B-1728B52AA6E4}">
                      <adec:decorative xmlns:adec="http://schemas.microsoft.com/office/drawing/2017/decorative" val="1"/>
                    </a:ext>
                  </a:extLst>
                </p:cNvPr>
                <p:cNvSpPr/>
                <p:nvPr/>
              </p:nvSpPr>
              <p:spPr bwMode="auto">
                <a:xfrm>
                  <a:off x="3608224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GPT-4o available in Azure AI in preview </a:t>
                  </a:r>
                </a:p>
              </p:txBody>
            </p:sp>
            <p:sp>
              <p:nvSpPr>
                <p:cNvPr id="650" name="Rectangle: Rounded Corners 649">
                  <a:extLst>
                    <a:ext uri="{FF2B5EF4-FFF2-40B4-BE49-F238E27FC236}">
                      <a16:creationId xmlns:a16="http://schemas.microsoft.com/office/drawing/2014/main" id="{2C3EA463-8852-BA6B-121A-948C772D8D01}"/>
                    </a:ext>
                    <a:ext uri="{C183D7F6-B498-43B3-948B-1728B52AA6E4}">
                      <adec:decorative xmlns:adec="http://schemas.microsoft.com/office/drawing/2017/decorative" val="1"/>
                    </a:ext>
                  </a:extLst>
                </p:cNvPr>
                <p:cNvSpPr/>
                <p:nvPr/>
              </p:nvSpPr>
              <p:spPr bwMode="auto">
                <a:xfrm>
                  <a:off x="3608224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Announcing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PC  </a:t>
                  </a:r>
                </a:p>
              </p:txBody>
            </p:sp>
            <p:sp>
              <p:nvSpPr>
                <p:cNvPr id="651" name="Rectangle: Rounded Corners 650">
                  <a:extLst>
                    <a:ext uri="{FF2B5EF4-FFF2-40B4-BE49-F238E27FC236}">
                      <a16:creationId xmlns:a16="http://schemas.microsoft.com/office/drawing/2014/main" id="{E304100F-8A30-5265-0F60-D81F4042ED48}"/>
                    </a:ext>
                    <a:ext uri="{C183D7F6-B498-43B3-948B-1728B52AA6E4}">
                      <adec:decorative xmlns:adec="http://schemas.microsoft.com/office/drawing/2017/decorative" val="1"/>
                    </a:ext>
                  </a:extLst>
                </p:cNvPr>
                <p:cNvSpPr/>
                <p:nvPr/>
              </p:nvSpPr>
              <p:spPr bwMode="auto">
                <a:xfrm>
                  <a:off x="3754528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Fabric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Real-Time intelligence in preview </a:t>
                  </a:r>
                </a:p>
              </p:txBody>
            </p:sp>
            <p:sp>
              <p:nvSpPr>
                <p:cNvPr id="652" name="Rectangle: Rounded Corners 651">
                  <a:extLst>
                    <a:ext uri="{FF2B5EF4-FFF2-40B4-BE49-F238E27FC236}">
                      <a16:creationId xmlns:a16="http://schemas.microsoft.com/office/drawing/2014/main" id="{69F179F8-126C-90E6-2C25-BF179957EEEF}"/>
                    </a:ext>
                    <a:ext uri="{C183D7F6-B498-43B3-948B-1728B52AA6E4}">
                      <adec:decorative xmlns:adec="http://schemas.microsoft.com/office/drawing/2017/decorative" val="1"/>
                    </a:ext>
                  </a:extLst>
                </p:cNvPr>
                <p:cNvSpPr/>
                <p:nvPr/>
              </p:nvSpPr>
              <p:spPr bwMode="auto">
                <a:xfrm>
                  <a:off x="3754528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Phi-3-vision model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preview</a:t>
                  </a:r>
                </a:p>
              </p:txBody>
            </p:sp>
            <p:sp>
              <p:nvSpPr>
                <p:cNvPr id="653" name="Rectangle: Rounded Corners 652">
                  <a:extLst>
                    <a:ext uri="{FF2B5EF4-FFF2-40B4-BE49-F238E27FC236}">
                      <a16:creationId xmlns:a16="http://schemas.microsoft.com/office/drawing/2014/main" id="{16666754-9C4C-E496-8A7A-0287B844A49A}"/>
                    </a:ext>
                    <a:ext uri="{C183D7F6-B498-43B3-948B-1728B52AA6E4}">
                      <adec:decorative xmlns:adec="http://schemas.microsoft.com/office/drawing/2017/decorative" val="1"/>
                    </a:ext>
                  </a:extLst>
                </p:cNvPr>
                <p:cNvSpPr/>
                <p:nvPr/>
              </p:nvSpPr>
              <p:spPr bwMode="auto">
                <a:xfrm>
                  <a:off x="3754528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GitHub Copilot Extensions in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private preview </a:t>
                  </a:r>
                </a:p>
              </p:txBody>
            </p:sp>
            <p:sp>
              <p:nvSpPr>
                <p:cNvPr id="654" name="Rectangle: Rounded Corners 653">
                  <a:extLst>
                    <a:ext uri="{FF2B5EF4-FFF2-40B4-BE49-F238E27FC236}">
                      <a16:creationId xmlns:a16="http://schemas.microsoft.com/office/drawing/2014/main" id="{2925B43B-963C-8940-825C-E5A5E3DD27EE}"/>
                    </a:ext>
                    <a:ext uri="{C183D7F6-B498-43B3-948B-1728B52AA6E4}">
                      <adec:decorative xmlns:adec="http://schemas.microsoft.com/office/drawing/2017/decorative" val="1"/>
                    </a:ext>
                  </a:extLst>
                </p:cNvPr>
                <p:cNvSpPr/>
                <p:nvPr/>
              </p:nvSpPr>
              <p:spPr bwMode="auto">
                <a:xfrm>
                  <a:off x="3754528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Phi-3-mini,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Phi-3-small, and Phi-3-medium generally available </a:t>
                  </a:r>
                </a:p>
              </p:txBody>
            </p:sp>
            <p:sp>
              <p:nvSpPr>
                <p:cNvPr id="655" name="Rectangle: Rounded Corners 654">
                  <a:extLst>
                    <a:ext uri="{FF2B5EF4-FFF2-40B4-BE49-F238E27FC236}">
                      <a16:creationId xmlns:a16="http://schemas.microsoft.com/office/drawing/2014/main" id="{24DBE01A-4583-2367-D5CC-EE07D8DE4F14}"/>
                    </a:ext>
                    <a:ext uri="{C183D7F6-B498-43B3-948B-1728B52AA6E4}">
                      <adec:decorative xmlns:adec="http://schemas.microsoft.com/office/drawing/2017/decorative" val="1"/>
                    </a:ext>
                  </a:extLst>
                </p:cNvPr>
                <p:cNvSpPr/>
                <p:nvPr/>
              </p:nvSpPr>
              <p:spPr bwMode="auto">
                <a:xfrm>
                  <a:off x="3900832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Khan Academy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and Microsoft partner to expand access to AI tools</a:t>
                  </a:r>
                </a:p>
              </p:txBody>
            </p:sp>
            <p:sp>
              <p:nvSpPr>
                <p:cNvPr id="656" name="Rectangle: Rounded Corners 655">
                  <a:extLst>
                    <a:ext uri="{FF2B5EF4-FFF2-40B4-BE49-F238E27FC236}">
                      <a16:creationId xmlns:a16="http://schemas.microsoft.com/office/drawing/2014/main" id="{5CA6C806-AABE-F025-CF50-16F8BEB5039C}"/>
                    </a:ext>
                    <a:ext uri="{C183D7F6-B498-43B3-948B-1728B52AA6E4}">
                      <adec:decorative xmlns:adec="http://schemas.microsoft.com/office/drawing/2017/decorative" val="1"/>
                    </a:ext>
                  </a:extLst>
                </p:cNvPr>
                <p:cNvSpPr/>
                <p:nvPr/>
              </p:nvSpPr>
              <p:spPr bwMode="auto">
                <a:xfrm>
                  <a:off x="3900832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AMD MI300X accelerated VMs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Azure GA </a:t>
                  </a:r>
                </a:p>
              </p:txBody>
            </p:sp>
            <p:sp>
              <p:nvSpPr>
                <p:cNvPr id="657" name="Rectangle: Rounded Corners 656">
                  <a:extLst>
                    <a:ext uri="{FF2B5EF4-FFF2-40B4-BE49-F238E27FC236}">
                      <a16:creationId xmlns:a16="http://schemas.microsoft.com/office/drawing/2014/main" id="{FC2BA7A5-3030-7CA8-F48B-CF5FBC8A1331}"/>
                    </a:ext>
                    <a:ext uri="{C183D7F6-B498-43B3-948B-1728B52AA6E4}">
                      <adec:decorative xmlns:adec="http://schemas.microsoft.com/office/drawing/2017/decorative" val="1"/>
                    </a:ext>
                  </a:extLst>
                </p:cNvPr>
                <p:cNvSpPr/>
                <p:nvPr/>
              </p:nvSpPr>
              <p:spPr bwMode="auto">
                <a:xfrm>
                  <a:off x="3900832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Cognition AI partnership </a:t>
                  </a:r>
                </a:p>
              </p:txBody>
            </p:sp>
            <p:sp>
              <p:nvSpPr>
                <p:cNvPr id="658" name="Rectangle: Rounded Corners 657">
                  <a:extLst>
                    <a:ext uri="{FF2B5EF4-FFF2-40B4-BE49-F238E27FC236}">
                      <a16:creationId xmlns:a16="http://schemas.microsoft.com/office/drawing/2014/main" id="{13CAA748-59DB-FF39-95B9-2BF5D80706BE}"/>
                    </a:ext>
                    <a:ext uri="{C183D7F6-B498-43B3-948B-1728B52AA6E4}">
                      <adec:decorative xmlns:adec="http://schemas.microsoft.com/office/drawing/2017/decorative" val="1"/>
                    </a:ext>
                  </a:extLst>
                </p:cNvPr>
                <p:cNvSpPr/>
                <p:nvPr/>
              </p:nvSpPr>
              <p:spPr bwMode="auto">
                <a:xfrm>
                  <a:off x="3900832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Cobalt 100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Arm-based virtual machines in preview </a:t>
                  </a:r>
                </a:p>
              </p:txBody>
            </p:sp>
            <p:sp>
              <p:nvSpPr>
                <p:cNvPr id="659" name="Rectangle: Rounded Corners 658">
                  <a:extLst>
                    <a:ext uri="{FF2B5EF4-FFF2-40B4-BE49-F238E27FC236}">
                      <a16:creationId xmlns:a16="http://schemas.microsoft.com/office/drawing/2014/main" id="{D4BEC7FB-7A1F-0BD4-6D95-10BFFB201452}"/>
                    </a:ext>
                    <a:ext uri="{C183D7F6-B498-43B3-948B-1728B52AA6E4}">
                      <adec:decorative xmlns:adec="http://schemas.microsoft.com/office/drawing/2017/decorative" val="1"/>
                    </a:ext>
                  </a:extLst>
                </p:cNvPr>
                <p:cNvSpPr/>
                <p:nvPr/>
              </p:nvSpPr>
              <p:spPr bwMode="auto">
                <a:xfrm>
                  <a:off x="40471363" y="12597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New agent capabilities in Microsoft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Studio </a:t>
                  </a:r>
                </a:p>
              </p:txBody>
            </p:sp>
            <p:sp>
              <p:nvSpPr>
                <p:cNvPr id="660" name="Rectangle: Rounded Corners 659">
                  <a:extLst>
                    <a:ext uri="{FF2B5EF4-FFF2-40B4-BE49-F238E27FC236}">
                      <a16:creationId xmlns:a16="http://schemas.microsoft.com/office/drawing/2014/main" id="{64F0C114-3B87-CD6E-6558-C2F8C3EFEDAC}"/>
                    </a:ext>
                    <a:ext uri="{C183D7F6-B498-43B3-948B-1728B52AA6E4}">
                      <adec:decorative xmlns:adec="http://schemas.microsoft.com/office/drawing/2017/decorative" val="1"/>
                    </a:ext>
                  </a:extLst>
                </p:cNvPr>
                <p:cNvSpPr/>
                <p:nvPr/>
              </p:nvSpPr>
              <p:spPr bwMode="auto">
                <a:xfrm>
                  <a:off x="40471363" y="244851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Team Copilot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in preview </a:t>
                  </a:r>
                </a:p>
              </p:txBody>
            </p:sp>
            <p:sp>
              <p:nvSpPr>
                <p:cNvPr id="661" name="Rectangle: Rounded Corners 660">
                  <a:extLst>
                    <a:ext uri="{FF2B5EF4-FFF2-40B4-BE49-F238E27FC236}">
                      <a16:creationId xmlns:a16="http://schemas.microsoft.com/office/drawing/2014/main" id="{D8C7AE1B-10D7-8432-43D2-23E2D7694CDF}"/>
                    </a:ext>
                    <a:ext uri="{C183D7F6-B498-43B3-948B-1728B52AA6E4}">
                      <adec:decorative xmlns:adec="http://schemas.microsoft.com/office/drawing/2017/decorative" val="1"/>
                    </a:ext>
                  </a:extLst>
                </p:cNvPr>
                <p:cNvSpPr/>
                <p:nvPr/>
              </p:nvSpPr>
              <p:spPr bwMode="auto">
                <a:xfrm>
                  <a:off x="40471363" y="36372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Digital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ecosystem and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 initiatives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for Kenya </a:t>
                  </a:r>
                </a:p>
              </p:txBody>
            </p:sp>
            <p:sp>
              <p:nvSpPr>
                <p:cNvPr id="662" name="Rectangle: Rounded Corners 661">
                  <a:extLst>
                    <a:ext uri="{FF2B5EF4-FFF2-40B4-BE49-F238E27FC236}">
                      <a16:creationId xmlns:a16="http://schemas.microsoft.com/office/drawing/2014/main" id="{DC8705FA-CE9A-E6CA-91FD-4B1119C58B82}"/>
                    </a:ext>
                    <a:ext uri="{C183D7F6-B498-43B3-948B-1728B52AA6E4}">
                      <adec:decorative xmlns:adec="http://schemas.microsoft.com/office/drawing/2017/decorative" val="1"/>
                    </a:ext>
                  </a:extLst>
                </p:cNvPr>
                <p:cNvSpPr/>
                <p:nvPr/>
              </p:nvSpPr>
              <p:spPr bwMode="auto">
                <a:xfrm>
                  <a:off x="40471363" y="48259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109728"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Siemens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delivers </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AI-enhanced solutions</a:t>
                  </a:r>
                </a:p>
              </p:txBody>
            </p:sp>
          </p:grpSp>
          <p:grpSp>
            <p:nvGrpSpPr>
              <p:cNvPr id="175" name="Group 174">
                <a:extLst>
                  <a:ext uri="{FF2B5EF4-FFF2-40B4-BE49-F238E27FC236}">
                    <a16:creationId xmlns:a16="http://schemas.microsoft.com/office/drawing/2014/main" id="{E2DF594F-AEE9-D851-BE1F-D9E19ECE88FB}"/>
                  </a:ext>
                </a:extLst>
              </p:cNvPr>
              <p:cNvGrpSpPr/>
              <p:nvPr/>
            </p:nvGrpSpPr>
            <p:grpSpPr>
              <a:xfrm>
                <a:off x="30465394" y="786137"/>
                <a:ext cx="1371600" cy="5137101"/>
                <a:chOff x="14629489" y="969377"/>
                <a:chExt cx="1371600" cy="5137101"/>
              </a:xfrm>
              <a:gradFill flip="none" rotWithShape="1">
                <a:gsLst>
                  <a:gs pos="10000">
                    <a:srgbClr val="0078D4"/>
                  </a:gs>
                  <a:gs pos="90000">
                    <a:srgbClr val="399A91"/>
                  </a:gs>
                </a:gsLst>
                <a:lin ang="13500000" scaled="1"/>
                <a:tileRect/>
              </a:gradFill>
            </p:grpSpPr>
            <p:sp>
              <p:nvSpPr>
                <p:cNvPr id="176" name="Rectangle: Rounded Corners 175">
                  <a:extLst>
                    <a:ext uri="{FF2B5EF4-FFF2-40B4-BE49-F238E27FC236}">
                      <a16:creationId xmlns:a16="http://schemas.microsoft.com/office/drawing/2014/main" id="{F968E269-9AA5-1536-BFA3-29DFD8F9004C}"/>
                    </a:ext>
                    <a:ext uri="{C183D7F6-B498-43B3-948B-1728B52AA6E4}">
                      <adec:decorative xmlns:adec="http://schemas.microsoft.com/office/drawing/2017/decorative" val="1"/>
                    </a:ext>
                  </a:extLst>
                </p:cNvPr>
                <p:cNvSpPr/>
                <p:nvPr/>
              </p:nvSpPr>
              <p:spPr>
                <a:xfrm>
                  <a:off x="14629489" y="969377"/>
                  <a:ext cx="594360" cy="324594"/>
                </a:xfrm>
                <a:prstGeom prst="roundRect">
                  <a:avLst>
                    <a:gd name="adj" fmla="val 50000"/>
                  </a:avLst>
                </a:prstGeom>
                <a:grpFill/>
                <a:effectLst/>
              </p:spPr>
              <p:txBody>
                <a:bodyPr wrap="square" lIns="0" tIns="18288" rIns="0" bIns="27432" anchor="ctr" anchorCtr="0">
                  <a:spAutoFit/>
                </a:bodyPr>
                <a:lstStyle/>
                <a:p>
                  <a:pPr marL="0" marR="0" lvl="2" indent="0" algn="ctr" defTabSz="914016" rtl="0" eaLnBrk="1" fontAlgn="base" latinLnBrk="0" hangingPunct="1">
                    <a:lnSpc>
                      <a:spcPct val="100000"/>
                    </a:lnSpc>
                    <a:spcBef>
                      <a:spcPts val="600"/>
                    </a:spcBef>
                    <a:spcAft>
                      <a:spcPts val="0"/>
                    </a:spcAft>
                    <a:buClrTx/>
                    <a:buSzTx/>
                    <a:buFontTx/>
                    <a:buNone/>
                    <a:tabLst/>
                    <a:defRPr/>
                  </a:pPr>
                  <a:r>
                    <a:rPr kumimoji="0" lang="en-US" sz="1200" b="0" i="0" u="none" strike="noStrike" kern="1200" cap="none" spc="0" normalizeH="0" baseline="0" noProof="0">
                      <a:ln w="3175">
                        <a:noFill/>
                      </a:ln>
                      <a:gradFill>
                        <a:gsLst>
                          <a:gs pos="10490">
                            <a:srgbClr val="FFFFFF"/>
                          </a:gs>
                          <a:gs pos="41418">
                            <a:srgbClr val="FFFFFF"/>
                          </a:gs>
                        </a:gsLst>
                        <a:lin ang="18900000" scaled="1"/>
                      </a:gradFill>
                      <a:effectLst/>
                      <a:uLnTx/>
                      <a:uFillTx/>
                      <a:latin typeface="Segoe UI Variable Display Semib" pitchFamily="2" charset="0"/>
                      <a:ea typeface="+mn-ea"/>
                      <a:cs typeface="Segoe UI Semibold" panose="020B0702040204020203" pitchFamily="34" charset="0"/>
                    </a:rPr>
                    <a:t>Jun</a:t>
                  </a:r>
                </a:p>
              </p:txBody>
            </p:sp>
            <p:grpSp>
              <p:nvGrpSpPr>
                <p:cNvPr id="177" name="Group 176">
                  <a:extLst>
                    <a:ext uri="{FF2B5EF4-FFF2-40B4-BE49-F238E27FC236}">
                      <a16:creationId xmlns:a16="http://schemas.microsoft.com/office/drawing/2014/main" id="{BD0F0C3D-91DE-58C0-DB3A-B1B1F132E48A}"/>
                    </a:ext>
                  </a:extLst>
                </p:cNvPr>
                <p:cNvGrpSpPr/>
                <p:nvPr/>
              </p:nvGrpSpPr>
              <p:grpSpPr>
                <a:xfrm>
                  <a:off x="14629489" y="1443038"/>
                  <a:ext cx="1371600" cy="4663440"/>
                  <a:chOff x="10002520" y="1443038"/>
                  <a:chExt cx="1371600" cy="4663440"/>
                </a:xfrm>
                <a:grpFill/>
              </p:grpSpPr>
              <p:sp>
                <p:nvSpPr>
                  <p:cNvPr id="178" name="Rectangle: Rounded Corners 177">
                    <a:extLst>
                      <a:ext uri="{FF2B5EF4-FFF2-40B4-BE49-F238E27FC236}">
                        <a16:creationId xmlns:a16="http://schemas.microsoft.com/office/drawing/2014/main" id="{B24780E9-1B50-B2AD-1C3F-67BE6613605D}"/>
                      </a:ext>
                      <a:ext uri="{C183D7F6-B498-43B3-948B-1728B52AA6E4}">
                        <adec:decorative xmlns:adec="http://schemas.microsoft.com/office/drawing/2017/decorative" val="1"/>
                      </a:ext>
                    </a:extLst>
                  </p:cNvPr>
                  <p:cNvSpPr/>
                  <p:nvPr/>
                </p:nvSpPr>
                <p:spPr bwMode="auto">
                  <a:xfrm>
                    <a:off x="10002520" y="144303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Research’s Aurora, a large-scale foundation model </a:t>
                    </a:r>
                    <a:b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of the atmosphere </a:t>
                    </a:r>
                  </a:p>
                </p:txBody>
              </p:sp>
              <p:sp>
                <p:nvSpPr>
                  <p:cNvPr id="179" name="Rectangle: Rounded Corners 178">
                    <a:extLst>
                      <a:ext uri="{FF2B5EF4-FFF2-40B4-BE49-F238E27FC236}">
                        <a16:creationId xmlns:a16="http://schemas.microsoft.com/office/drawing/2014/main" id="{8B819BFA-28CC-F7E7-4586-E9CDC36D71F4}"/>
                      </a:ext>
                      <a:ext uri="{C183D7F6-B498-43B3-948B-1728B52AA6E4}">
                        <adec:decorative xmlns:adec="http://schemas.microsoft.com/office/drawing/2017/decorative" val="1"/>
                      </a:ext>
                    </a:extLst>
                  </p:cNvPr>
                  <p:cNvSpPr/>
                  <p:nvPr/>
                </p:nvSpPr>
                <p:spPr bwMode="auto">
                  <a:xfrm>
                    <a:off x="10002520" y="382047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0" rIns="0" bIns="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and healthcare orgs expand Trustworthy &amp; Responsible AI Network </a:t>
                    </a:r>
                  </a:p>
                </p:txBody>
              </p:sp>
              <p:sp>
                <p:nvSpPr>
                  <p:cNvPr id="640" name="Rectangle: Rounded Corners 639">
                    <a:extLst>
                      <a:ext uri="{FF2B5EF4-FFF2-40B4-BE49-F238E27FC236}">
                        <a16:creationId xmlns:a16="http://schemas.microsoft.com/office/drawing/2014/main" id="{18CE36A4-E683-9C74-FF3E-793E524D551E}"/>
                      </a:ext>
                      <a:ext uri="{C183D7F6-B498-43B3-948B-1728B52AA6E4}">
                        <adec:decorative xmlns:adec="http://schemas.microsoft.com/office/drawing/2017/decorative" val="1"/>
                      </a:ext>
                    </a:extLst>
                  </p:cNvPr>
                  <p:cNvSpPr/>
                  <p:nvPr/>
                </p:nvSpPr>
                <p:spPr bwMode="auto">
                  <a:xfrm>
                    <a:off x="10002520" y="263175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Copilot+ PC available </a:t>
                    </a:r>
                  </a:p>
                </p:txBody>
              </p:sp>
              <p:sp>
                <p:nvSpPr>
                  <p:cNvPr id="641" name="Rectangle: Rounded Corners 640">
                    <a:extLst>
                      <a:ext uri="{FF2B5EF4-FFF2-40B4-BE49-F238E27FC236}">
                        <a16:creationId xmlns:a16="http://schemas.microsoft.com/office/drawing/2014/main" id="{479BE14C-9DC1-D9B7-C94E-47D7AA16388F}"/>
                      </a:ext>
                      <a:ext uri="{C183D7F6-B498-43B3-948B-1728B52AA6E4}">
                        <adec:decorative xmlns:adec="http://schemas.microsoft.com/office/drawing/2017/decorative" val="1"/>
                      </a:ext>
                    </a:extLst>
                  </p:cNvPr>
                  <p:cNvSpPr/>
                  <p:nvPr/>
                </p:nvSpPr>
                <p:spPr bwMode="auto">
                  <a:xfrm>
                    <a:off x="10002520" y="5009198"/>
                    <a:ext cx="1371600" cy="1097280"/>
                  </a:xfrm>
                  <a:prstGeom prst="roundRect">
                    <a:avLst>
                      <a:gd name="adj" fmla="val 14552"/>
                    </a:avLst>
                  </a:prstGeom>
                  <a:grpFill/>
                  <a:ln w="952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09728" tIns="73152" rIns="0" bIns="0" numCol="1" spcCol="0" rtlCol="0" fromWordArt="0" anchor="t"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Hitachi and</a:t>
                    </a:r>
                    <a:b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br>
                    <a:r>
                      <a:rPr kumimoji="0" lang="en-US" sz="1100" b="0" i="0" u="none" strike="noStrike" kern="1200" cap="none" spc="0" normalizeH="0" baseline="0" noProof="0">
                        <a:ln>
                          <a:noFill/>
                        </a:ln>
                        <a:gradFill>
                          <a:gsLst>
                            <a:gs pos="917">
                              <a:srgbClr val="FFFFFF"/>
                            </a:gs>
                            <a:gs pos="16514">
                              <a:srgbClr val="FFFFFF"/>
                            </a:gs>
                          </a:gsLst>
                          <a:path path="circle">
                            <a:fillToRect l="100000" t="100000"/>
                          </a:path>
                        </a:gradFill>
                        <a:effectLst/>
                        <a:uLnTx/>
                        <a:uFillTx/>
                        <a:latin typeface="Segoe UI Variable Small Semibol" pitchFamily="2" charset="0"/>
                        <a:ea typeface="+mn-ea"/>
                        <a:cs typeface="+mn-cs"/>
                      </a:rPr>
                      <a:t>Microsoft milestone GenAI agreement</a:t>
                    </a:r>
                  </a:p>
                </p:txBody>
              </p:sp>
            </p:grpSp>
          </p:grpSp>
        </p:grpSp>
      </p:grpSp>
      <p:sp>
        <p:nvSpPr>
          <p:cNvPr id="237" name="Rectangle 236">
            <a:extLst>
              <a:ext uri="{FF2B5EF4-FFF2-40B4-BE49-F238E27FC236}">
                <a16:creationId xmlns:a16="http://schemas.microsoft.com/office/drawing/2014/main" id="{4C07E514-A838-A755-9BEB-243459BCE807}"/>
              </a:ext>
              <a:ext uri="{C183D7F6-B498-43B3-948B-1728B52AA6E4}">
                <adec:decorative xmlns:adec="http://schemas.microsoft.com/office/drawing/2017/decorative" val="1"/>
              </a:ext>
            </a:extLst>
          </p:cNvPr>
          <p:cNvSpPr/>
          <p:nvPr/>
        </p:nvSpPr>
        <p:spPr bwMode="auto">
          <a:xfrm>
            <a:off x="-30480" y="-48895"/>
            <a:ext cx="12252960" cy="6955790"/>
          </a:xfrm>
          <a:prstGeom prst="rect">
            <a:avLst/>
          </a:prstGeom>
          <a:solidFill>
            <a:srgbClr val="091F2C">
              <a:alpha val="56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E9AA286-A2C9-CE5F-D474-4E46379ECD8D}"/>
              </a:ext>
            </a:extLst>
          </p:cNvPr>
          <p:cNvSpPr txBox="1">
            <a:spLocks/>
          </p:cNvSpPr>
          <p:nvPr/>
        </p:nvSpPr>
        <p:spPr>
          <a:xfrm>
            <a:off x="3103148" y="2338554"/>
            <a:ext cx="5982656" cy="1593818"/>
          </a:xfrm>
          <a:prstGeom prst="roundRect">
            <a:avLst>
              <a:gd name="adj" fmla="val 19084"/>
            </a:avLst>
          </a:prstGeom>
          <a:gradFill flip="none" rotWithShape="1">
            <a:gsLst>
              <a:gs pos="1835">
                <a:srgbClr val="FF5C39"/>
              </a:gs>
              <a:gs pos="32000">
                <a:srgbClr val="C03BC4"/>
              </a:gs>
              <a:gs pos="100000">
                <a:srgbClr val="399A91"/>
              </a:gs>
              <a:gs pos="68000">
                <a:srgbClr val="0078D4"/>
              </a:gs>
            </a:gsLst>
            <a:path path="circle">
              <a:fillToRect l="100000" t="100000"/>
            </a:path>
            <a:tileRect r="-100000" b="-100000"/>
          </a:gradFill>
          <a:effectLst>
            <a:outerShdw blurRad="63500" dist="63500" dir="2700000" algn="tl" rotWithShape="0">
              <a:prstClr val="black">
                <a:alpha val="50000"/>
              </a:prstClr>
            </a:outerShdw>
          </a:effectLst>
        </p:spPr>
        <p:txBody>
          <a:bodyPr vert="horz" wrap="square" lIns="0" tIns="0" rIns="0" bIns="73152" rtlCol="0" anchor="ctr" anchorCtr="0">
            <a:spAutoFit/>
          </a:bodyPr>
          <a:lstStyle>
            <a:defPPr>
              <a:defRPr lang="en-US"/>
            </a:defPPr>
            <a:lvl1pPr algn="ctr" defTabSz="932742">
              <a:lnSpc>
                <a:spcPct val="100000"/>
              </a:lnSpc>
              <a:spcBef>
                <a:spcPct val="0"/>
              </a:spcBef>
              <a:buNone/>
              <a:defRPr sz="1800" b="0" cap="none" spc="0" baseline="0">
                <a:ln w="3175">
                  <a:noFill/>
                </a:ln>
                <a:gradFill>
                  <a:gsLst>
                    <a:gs pos="94253">
                      <a:srgbClr val="FFFFFF"/>
                    </a:gs>
                    <a:gs pos="78736">
                      <a:srgbClr val="FFFFFF"/>
                    </a:gs>
                  </a:gsLst>
                  <a:lin ang="0" scaled="0"/>
                </a:gradFill>
                <a:effectLst/>
                <a:latin typeface="Segoe UI Variable Display Semib" pitchFamily="2" charset="0"/>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w="3175">
                  <a:noFill/>
                </a:ln>
                <a:gradFill>
                  <a:gsLst>
                    <a:gs pos="87786">
                      <a:srgbClr val="FFFFFF"/>
                    </a:gs>
                    <a:gs pos="76000">
                      <a:srgbClr val="FFFFFF"/>
                    </a:gs>
                  </a:gsLst>
                  <a:lin ang="0" scaled="0"/>
                </a:gradFill>
                <a:effectLst/>
                <a:uLnTx/>
                <a:uFillTx/>
                <a:latin typeface="Segoe UI Variable Display Semib" pitchFamily="2" charset="0"/>
                <a:ea typeface="+mn-ea"/>
                <a:cs typeface="Segoe UI" pitchFamily="34" charset="0"/>
              </a:rPr>
              <a:t>50 years of Microsoft</a:t>
            </a:r>
          </a:p>
          <a:p>
            <a:pPr marL="0" marR="0" lvl="0" indent="0" algn="ctr" defTabSz="932742"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w="3175">
                  <a:noFill/>
                </a:ln>
                <a:gradFill>
                  <a:gsLst>
                    <a:gs pos="87786">
                      <a:srgbClr val="FFFFFF"/>
                    </a:gs>
                    <a:gs pos="76000">
                      <a:srgbClr val="FFFFFF"/>
                    </a:gs>
                  </a:gsLst>
                  <a:lin ang="0" scaled="0"/>
                </a:gradFill>
                <a:effectLst/>
                <a:uLnTx/>
                <a:uFillTx/>
                <a:latin typeface="Segoe UI Variable Display Semib" pitchFamily="2" charset="0"/>
                <a:ea typeface="+mn-ea"/>
                <a:cs typeface="Segoe UI" pitchFamily="34" charset="0"/>
              </a:rPr>
              <a:t>2 years of AI</a:t>
            </a:r>
          </a:p>
        </p:txBody>
      </p:sp>
    </p:spTree>
    <p:extLst>
      <p:ext uri="{BB962C8B-B14F-4D97-AF65-F5344CB8AC3E}">
        <p14:creationId xmlns:p14="http://schemas.microsoft.com/office/powerpoint/2010/main" val="1893985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95"/>
                                        </p:tgtEl>
                                        <p:attrNameLst>
                                          <p:attrName>style.visibility</p:attrName>
                                        </p:attrNameLst>
                                      </p:cBhvr>
                                      <p:to>
                                        <p:strVal val="visible"/>
                                      </p:to>
                                    </p:set>
                                    <p:animEffect transition="in" filter="wipe(left)">
                                      <p:cBhvr>
                                        <p:cTn id="7" dur="1000"/>
                                        <p:tgtEl>
                                          <p:spTgt spid="695"/>
                                        </p:tgtEl>
                                      </p:cBhvr>
                                    </p:animEffect>
                                  </p:childTnLst>
                                </p:cTn>
                              </p:par>
                              <p:par>
                                <p:cTn id="8" presetID="10" presetClass="entr" presetSubtype="0" fill="hold" nodeType="withEffect">
                                  <p:stCondLst>
                                    <p:cond delay="500"/>
                                  </p:stCondLst>
                                  <p:childTnLst>
                                    <p:set>
                                      <p:cBhvr>
                                        <p:cTn id="9" dur="1" fill="hold">
                                          <p:stCondLst>
                                            <p:cond delay="0"/>
                                          </p:stCondLst>
                                        </p:cTn>
                                        <p:tgtEl>
                                          <p:spTgt spid="64"/>
                                        </p:tgtEl>
                                        <p:attrNameLst>
                                          <p:attrName>style.visibility</p:attrName>
                                        </p:attrNameLst>
                                      </p:cBhvr>
                                      <p:to>
                                        <p:strVal val="visible"/>
                                      </p:to>
                                    </p:set>
                                    <p:animEffect transition="in" filter="fade">
                                      <p:cBhvr>
                                        <p:cTn id="10" dur="500"/>
                                        <p:tgtEl>
                                          <p:spTgt spid="64"/>
                                        </p:tgtEl>
                                      </p:cBhvr>
                                    </p:animEffect>
                                  </p:childTnLst>
                                </p:cTn>
                              </p:par>
                              <p:par>
                                <p:cTn id="11" presetID="6" presetClass="emph" presetSubtype="0" autoRev="1" fill="hold" nodeType="withEffect">
                                  <p:stCondLst>
                                    <p:cond delay="0"/>
                                  </p:stCondLst>
                                  <p:childTnLst>
                                    <p:animScale>
                                      <p:cBhvr>
                                        <p:cTn id="12" dur="500" fill="hold"/>
                                        <p:tgtEl>
                                          <p:spTgt spid="64"/>
                                        </p:tgtEl>
                                      </p:cBhvr>
                                      <p:by x="95000" y="95000"/>
                                    </p:animScale>
                                  </p:childTnLst>
                                </p:cTn>
                              </p:par>
                              <p:par>
                                <p:cTn id="13" presetID="10" presetClass="entr" presetSubtype="0" fill="hold" nodeType="withEffect">
                                  <p:stCondLst>
                                    <p:cond delay="60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par>
                                <p:cTn id="16" presetID="6" presetClass="emph" presetSubtype="0" autoRev="1" fill="hold" nodeType="withEffect">
                                  <p:stCondLst>
                                    <p:cond delay="100"/>
                                  </p:stCondLst>
                                  <p:childTnLst>
                                    <p:animScale>
                                      <p:cBhvr>
                                        <p:cTn id="17" dur="500" fill="hold"/>
                                        <p:tgtEl>
                                          <p:spTgt spid="63"/>
                                        </p:tgtEl>
                                      </p:cBhvr>
                                      <p:by x="95000" y="95000"/>
                                    </p:animScale>
                                  </p:childTnLst>
                                </p:cTn>
                              </p:par>
                              <p:par>
                                <p:cTn id="18" presetID="10" presetClass="entr" presetSubtype="0" fill="hold" nodeType="withEffect">
                                  <p:stCondLst>
                                    <p:cond delay="70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500"/>
                                        <p:tgtEl>
                                          <p:spTgt spid="62"/>
                                        </p:tgtEl>
                                      </p:cBhvr>
                                    </p:animEffect>
                                  </p:childTnLst>
                                </p:cTn>
                              </p:par>
                              <p:par>
                                <p:cTn id="21" presetID="6" presetClass="emph" presetSubtype="0" autoRev="1" fill="hold" nodeType="withEffect">
                                  <p:stCondLst>
                                    <p:cond delay="200"/>
                                  </p:stCondLst>
                                  <p:childTnLst>
                                    <p:animScale>
                                      <p:cBhvr>
                                        <p:cTn id="22" dur="500" fill="hold"/>
                                        <p:tgtEl>
                                          <p:spTgt spid="62"/>
                                        </p:tgtEl>
                                      </p:cBhvr>
                                      <p:by x="95000" y="95000"/>
                                    </p:animScale>
                                  </p:childTnLst>
                                </p:cTn>
                              </p:par>
                              <p:par>
                                <p:cTn id="23" presetID="10" presetClass="entr" presetSubtype="0" fill="hold" nodeType="withEffect">
                                  <p:stCondLst>
                                    <p:cond delay="80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500"/>
                                        <p:tgtEl>
                                          <p:spTgt spid="61"/>
                                        </p:tgtEl>
                                      </p:cBhvr>
                                    </p:animEffect>
                                  </p:childTnLst>
                                </p:cTn>
                              </p:par>
                              <p:par>
                                <p:cTn id="26" presetID="6" presetClass="emph" presetSubtype="0" autoRev="1" fill="hold" nodeType="withEffect">
                                  <p:stCondLst>
                                    <p:cond delay="300"/>
                                  </p:stCondLst>
                                  <p:childTnLst>
                                    <p:animScale>
                                      <p:cBhvr>
                                        <p:cTn id="27" dur="500" fill="hold"/>
                                        <p:tgtEl>
                                          <p:spTgt spid="61"/>
                                        </p:tgtEl>
                                      </p:cBhvr>
                                      <p:by x="95000" y="95000"/>
                                    </p:animScale>
                                  </p:childTnLst>
                                </p:cTn>
                              </p:par>
                              <p:par>
                                <p:cTn id="28" presetID="10" presetClass="entr" presetSubtype="0" fill="hold" nodeType="withEffect">
                                  <p:stCondLst>
                                    <p:cond delay="900"/>
                                  </p:stCondLst>
                                  <p:childTnLst>
                                    <p:set>
                                      <p:cBhvr>
                                        <p:cTn id="29" dur="1" fill="hold">
                                          <p:stCondLst>
                                            <p:cond delay="0"/>
                                          </p:stCondLst>
                                        </p:cTn>
                                        <p:tgtEl>
                                          <p:spTgt spid="60"/>
                                        </p:tgtEl>
                                        <p:attrNameLst>
                                          <p:attrName>style.visibility</p:attrName>
                                        </p:attrNameLst>
                                      </p:cBhvr>
                                      <p:to>
                                        <p:strVal val="visible"/>
                                      </p:to>
                                    </p:set>
                                    <p:animEffect transition="in" filter="fade">
                                      <p:cBhvr>
                                        <p:cTn id="30" dur="500"/>
                                        <p:tgtEl>
                                          <p:spTgt spid="60"/>
                                        </p:tgtEl>
                                      </p:cBhvr>
                                    </p:animEffect>
                                  </p:childTnLst>
                                </p:cTn>
                              </p:par>
                              <p:par>
                                <p:cTn id="31" presetID="6" presetClass="emph" presetSubtype="0" autoRev="1" fill="hold" nodeType="withEffect">
                                  <p:stCondLst>
                                    <p:cond delay="400"/>
                                  </p:stCondLst>
                                  <p:childTnLst>
                                    <p:animScale>
                                      <p:cBhvr>
                                        <p:cTn id="32" dur="500" fill="hold"/>
                                        <p:tgtEl>
                                          <p:spTgt spid="60"/>
                                        </p:tgtEl>
                                      </p:cBhvr>
                                      <p:by x="95000" y="95000"/>
                                    </p:animScale>
                                  </p:childTnLst>
                                </p:cTn>
                              </p:par>
                              <p:par>
                                <p:cTn id="33" presetID="10" presetClass="entr" presetSubtype="0" fill="hold" nodeType="withEffect">
                                  <p:stCondLst>
                                    <p:cond delay="1000"/>
                                  </p:stCondLst>
                                  <p:childTnLst>
                                    <p:set>
                                      <p:cBhvr>
                                        <p:cTn id="34" dur="1" fill="hold">
                                          <p:stCondLst>
                                            <p:cond delay="0"/>
                                          </p:stCondLst>
                                        </p:cTn>
                                        <p:tgtEl>
                                          <p:spTgt spid="65"/>
                                        </p:tgtEl>
                                        <p:attrNameLst>
                                          <p:attrName>style.visibility</p:attrName>
                                        </p:attrNameLst>
                                      </p:cBhvr>
                                      <p:to>
                                        <p:strVal val="visible"/>
                                      </p:to>
                                    </p:set>
                                    <p:animEffect transition="in" filter="fade">
                                      <p:cBhvr>
                                        <p:cTn id="35" dur="500"/>
                                        <p:tgtEl>
                                          <p:spTgt spid="65"/>
                                        </p:tgtEl>
                                      </p:cBhvr>
                                    </p:animEffect>
                                  </p:childTnLst>
                                </p:cTn>
                              </p:par>
                              <p:par>
                                <p:cTn id="36" presetID="6" presetClass="emph" presetSubtype="0" autoRev="1" fill="hold" nodeType="withEffect">
                                  <p:stCondLst>
                                    <p:cond delay="500"/>
                                  </p:stCondLst>
                                  <p:childTnLst>
                                    <p:animScale>
                                      <p:cBhvr>
                                        <p:cTn id="37" dur="500" fill="hold"/>
                                        <p:tgtEl>
                                          <p:spTgt spid="65"/>
                                        </p:tgtEl>
                                      </p:cBhvr>
                                      <p:by x="95000" y="95000"/>
                                    </p:animScale>
                                  </p:childTnLst>
                                </p:cTn>
                              </p:par>
                              <p:par>
                                <p:cTn id="38" presetID="42" presetClass="path" presetSubtype="0" repeatCount="indefinite" fill="hold" nodeType="withEffect">
                                  <p:stCondLst>
                                    <p:cond delay="3000"/>
                                  </p:stCondLst>
                                  <p:childTnLst>
                                    <p:animMotion origin="layout" path="M -2.08333E-6 -3.7037E-7 L -2.60273 -3.7037E-7 " pathEditMode="relative" rAng="0" ptsTypes="AA">
                                      <p:cBhvr>
                                        <p:cTn id="39" dur="85000" fill="hold"/>
                                        <p:tgtEl>
                                          <p:spTgt spid="65"/>
                                        </p:tgtEl>
                                        <p:attrNameLst>
                                          <p:attrName>ppt_x</p:attrName>
                                          <p:attrName>ppt_y</p:attrName>
                                        </p:attrNameLst>
                                      </p:cBhvr>
                                      <p:rCtr x="-130130" y="0"/>
                                    </p:animMotion>
                                  </p:childTnLst>
                                </p:cTn>
                              </p:par>
                              <p:par>
                                <p:cTn id="40" presetID="42" presetClass="path" presetSubtype="0" repeatCount="indefinite" fill="hold" nodeType="withEffect">
                                  <p:stCondLst>
                                    <p:cond delay="3000"/>
                                  </p:stCondLst>
                                  <p:childTnLst>
                                    <p:animMotion origin="layout" path="M -4.58333E-6 -3.7037E-7 L -2.60273 4.07407E-6 " pathEditMode="relative" rAng="0" ptsTypes="AA">
                                      <p:cBhvr>
                                        <p:cTn id="41" dur="85000" fill="hold"/>
                                        <p:tgtEl>
                                          <p:spTgt spid="64"/>
                                        </p:tgtEl>
                                        <p:attrNameLst>
                                          <p:attrName>ppt_x</p:attrName>
                                          <p:attrName>ppt_y</p:attrName>
                                        </p:attrNameLst>
                                      </p:cBhvr>
                                      <p:rCtr x="-127956" y="-972"/>
                                    </p:animMotion>
                                  </p:childTnLst>
                                </p:cTn>
                              </p:par>
                              <p:par>
                                <p:cTn id="42" presetID="42" presetClass="path" presetSubtype="0" repeatCount="indefinite" fill="hold" nodeType="withEffect">
                                  <p:stCondLst>
                                    <p:cond delay="3000"/>
                                  </p:stCondLst>
                                  <p:childTnLst>
                                    <p:animMotion origin="layout" path="M -4.58333E-6 -4.81481E-6 L -2.60286 2.22222E-6 " pathEditMode="relative" rAng="0" ptsTypes="AA">
                                      <p:cBhvr>
                                        <p:cTn id="43" dur="85000" fill="hold"/>
                                        <p:tgtEl>
                                          <p:spTgt spid="63"/>
                                        </p:tgtEl>
                                        <p:attrNameLst>
                                          <p:attrName>ppt_x</p:attrName>
                                          <p:attrName>ppt_y</p:attrName>
                                        </p:attrNameLst>
                                      </p:cBhvr>
                                      <p:rCtr x="-130508" y="-3102"/>
                                    </p:animMotion>
                                  </p:childTnLst>
                                </p:cTn>
                              </p:par>
                              <p:par>
                                <p:cTn id="44" presetID="42" presetClass="path" presetSubtype="0" repeatCount="indefinite" fill="hold" nodeType="withEffect">
                                  <p:stCondLst>
                                    <p:cond delay="3000"/>
                                  </p:stCondLst>
                                  <p:childTnLst>
                                    <p:animMotion origin="layout" path="M 1.45833E-6 3.33333E-6 L -2.60274 3.33333E-6 " pathEditMode="relative" rAng="0" ptsTypes="AA">
                                      <p:cBhvr>
                                        <p:cTn id="45" dur="85000" fill="hold"/>
                                        <p:tgtEl>
                                          <p:spTgt spid="62"/>
                                        </p:tgtEl>
                                        <p:attrNameLst>
                                          <p:attrName>ppt_x</p:attrName>
                                          <p:attrName>ppt_y</p:attrName>
                                        </p:attrNameLst>
                                      </p:cBhvr>
                                      <p:rCtr x="-128854" y="0"/>
                                    </p:animMotion>
                                  </p:childTnLst>
                                </p:cTn>
                              </p:par>
                              <p:par>
                                <p:cTn id="46" presetID="42" presetClass="path" presetSubtype="0" repeatCount="indefinite" fill="hold" nodeType="withEffect">
                                  <p:stCondLst>
                                    <p:cond delay="3000"/>
                                  </p:stCondLst>
                                  <p:childTnLst>
                                    <p:animMotion origin="layout" path="M 1.875E-6 -3.7037E-7 L -2.60273 1.85185E-6 " pathEditMode="relative" rAng="0" ptsTypes="AA">
                                      <p:cBhvr>
                                        <p:cTn id="47" dur="85000" fill="hold"/>
                                        <p:tgtEl>
                                          <p:spTgt spid="61"/>
                                        </p:tgtEl>
                                        <p:attrNameLst>
                                          <p:attrName>ppt_x</p:attrName>
                                          <p:attrName>ppt_y</p:attrName>
                                        </p:attrNameLst>
                                      </p:cBhvr>
                                      <p:rCtr x="-130326" y="-2361"/>
                                    </p:animMotion>
                                  </p:childTnLst>
                                </p:cTn>
                              </p:par>
                              <p:par>
                                <p:cTn id="48" presetID="42" presetClass="path" presetSubtype="0" repeatCount="indefinite" fill="hold" nodeType="withEffect">
                                  <p:stCondLst>
                                    <p:cond delay="3000"/>
                                  </p:stCondLst>
                                  <p:childTnLst>
                                    <p:animMotion origin="layout" path="M 1.875E-6 -3.7037E-7 L -2.60287 -2.96296E-6 " pathEditMode="relative" rAng="0" ptsTypes="AA">
                                      <p:cBhvr>
                                        <p:cTn id="49" dur="85000" fill="hold"/>
                                        <p:tgtEl>
                                          <p:spTgt spid="60"/>
                                        </p:tgtEl>
                                        <p:attrNameLst>
                                          <p:attrName>ppt_x</p:attrName>
                                          <p:attrName>ppt_y</p:attrName>
                                        </p:attrNameLst>
                                      </p:cBhvr>
                                      <p:rCtr x="-129779" y="-694"/>
                                    </p:animMotion>
                                  </p:childTnLst>
                                </p:cTn>
                              </p:par>
                              <p:par>
                                <p:cTn id="50" presetID="42" presetClass="path" presetSubtype="0" repeatCount="indefinite" fill="hold" nodeType="withEffect">
                                  <p:stCondLst>
                                    <p:cond delay="3000"/>
                                  </p:stCondLst>
                                  <p:childTnLst>
                                    <p:animMotion origin="layout" path="M -2.70833E-6 -3.7037E-7 L -2.60273 -3.7037E-7 " pathEditMode="relative" rAng="0" ptsTypes="AA">
                                      <p:cBhvr>
                                        <p:cTn id="51" dur="85000" fill="hold"/>
                                        <p:tgtEl>
                                          <p:spTgt spid="683"/>
                                        </p:tgtEl>
                                        <p:attrNameLst>
                                          <p:attrName>ppt_x</p:attrName>
                                          <p:attrName>ppt_y</p:attrName>
                                        </p:attrNameLst>
                                      </p:cBhvr>
                                      <p:rCtr x="-130143" y="0"/>
                                    </p:animMotion>
                                  </p:childTnLst>
                                </p:cTn>
                              </p:par>
                              <p:par>
                                <p:cTn id="52" presetID="42" presetClass="path" presetSubtype="0" repeatCount="indefinite" fill="hold" nodeType="withEffect">
                                  <p:stCondLst>
                                    <p:cond delay="3000"/>
                                  </p:stCondLst>
                                  <p:childTnLst>
                                    <p:animMotion origin="layout" path="M -2.08333E-6 -3.7037E-7 L -2.60273 -3.7037E-7 " pathEditMode="relative" rAng="0" ptsTypes="AA">
                                      <p:cBhvr>
                                        <p:cTn id="53" dur="85000" fill="hold"/>
                                        <p:tgtEl>
                                          <p:spTgt spid="71"/>
                                        </p:tgtEl>
                                        <p:attrNameLst>
                                          <p:attrName>ppt_x</p:attrName>
                                          <p:attrName>ppt_y</p:attrName>
                                        </p:attrNameLst>
                                      </p:cBhvr>
                                      <p:rCtr x="-130130" y="0"/>
                                    </p:animMotion>
                                  </p:childTnLst>
                                </p:cTn>
                              </p:par>
                              <p:par>
                                <p:cTn id="54" presetID="42" presetClass="path" presetSubtype="0" repeatCount="indefinite" fill="hold" nodeType="withEffect">
                                  <p:stCondLst>
                                    <p:cond delay="3000"/>
                                  </p:stCondLst>
                                  <p:childTnLst>
                                    <p:animMotion origin="layout" path="M -2.08333E-6 -3.7037E-7 L -2.60273 -3.7037E-7 " pathEditMode="relative" rAng="0" ptsTypes="AA">
                                      <p:cBhvr>
                                        <p:cTn id="55" dur="85000" fill="hold"/>
                                        <p:tgtEl>
                                          <p:spTgt spid="97"/>
                                        </p:tgtEl>
                                        <p:attrNameLst>
                                          <p:attrName>ppt_x</p:attrName>
                                          <p:attrName>ppt_y</p:attrName>
                                        </p:attrNameLst>
                                      </p:cBhvr>
                                      <p:rCtr x="-130130" y="0"/>
                                    </p:animMotion>
                                  </p:childTnLst>
                                </p:cTn>
                              </p:par>
                              <p:par>
                                <p:cTn id="56" presetID="42" presetClass="path" presetSubtype="0" repeatCount="indefinite" fill="hold" nodeType="withEffect">
                                  <p:stCondLst>
                                    <p:cond delay="3000"/>
                                  </p:stCondLst>
                                  <p:childTnLst>
                                    <p:animMotion origin="layout" path="M -2.08333E-6 -3.7037E-7 L -2.60273 -3.7037E-7 " pathEditMode="relative" rAng="0" ptsTypes="AA">
                                      <p:cBhvr>
                                        <p:cTn id="57" dur="85000" fill="hold"/>
                                        <p:tgtEl>
                                          <p:spTgt spid="27"/>
                                        </p:tgtEl>
                                        <p:attrNameLst>
                                          <p:attrName>ppt_x</p:attrName>
                                          <p:attrName>ppt_y</p:attrName>
                                        </p:attrNameLst>
                                      </p:cBhvr>
                                      <p:rCtr x="-130130" y="0"/>
                                    </p:animMotion>
                                  </p:childTnLst>
                                </p:cTn>
                              </p:par>
                              <p:par>
                                <p:cTn id="58" presetID="42" presetClass="path" presetSubtype="0" repeatCount="indefinite" fill="hold" nodeType="withEffect">
                                  <p:stCondLst>
                                    <p:cond delay="3000"/>
                                  </p:stCondLst>
                                  <p:childTnLst>
                                    <p:animMotion origin="layout" path="M -2.08333E-6 -3.7037E-7 L -2.60273 -3.7037E-7 " pathEditMode="relative" rAng="0" ptsTypes="AA">
                                      <p:cBhvr>
                                        <p:cTn id="59" dur="85000" fill="hold"/>
                                        <p:tgtEl>
                                          <p:spTgt spid="135"/>
                                        </p:tgtEl>
                                        <p:attrNameLst>
                                          <p:attrName>ppt_x</p:attrName>
                                          <p:attrName>ppt_y</p:attrName>
                                        </p:attrNameLst>
                                      </p:cBhvr>
                                      <p:rCtr x="-130130" y="0"/>
                                    </p:animMotion>
                                  </p:childTnLst>
                                </p:cTn>
                              </p:par>
                              <p:par>
                                <p:cTn id="60" presetID="42" presetClass="path" presetSubtype="0" repeatCount="indefinite" fill="hold" nodeType="withEffect">
                                  <p:stCondLst>
                                    <p:cond delay="3000"/>
                                  </p:stCondLst>
                                  <p:childTnLst>
                                    <p:animMotion origin="layout" path="M -2.08333E-6 -3.7037E-7 L -2.60273 -3.7037E-7 " pathEditMode="relative" rAng="0" ptsTypes="AA">
                                      <p:cBhvr>
                                        <p:cTn id="61" dur="85000" fill="hold"/>
                                        <p:tgtEl>
                                          <p:spTgt spid="137"/>
                                        </p:tgtEl>
                                        <p:attrNameLst>
                                          <p:attrName>ppt_x</p:attrName>
                                          <p:attrName>ppt_y</p:attrName>
                                        </p:attrNameLst>
                                      </p:cBhvr>
                                      <p:rCtr x="-130130" y="0"/>
                                    </p:animMotion>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750"/>
                                        <p:tgtEl>
                                          <p:spTgt spid="3"/>
                                        </p:tgtEl>
                                      </p:cBhvr>
                                    </p:animEffect>
                                  </p:childTnLst>
                                </p:cTn>
                              </p:par>
                              <p:par>
                                <p:cTn id="67" presetID="42" presetClass="path" presetSubtype="0" decel="100000" fill="hold" grpId="1" nodeType="withEffect">
                                  <p:stCondLst>
                                    <p:cond delay="0"/>
                                  </p:stCondLst>
                                  <p:childTnLst>
                                    <p:animMotion origin="layout" path="M 0 4.07407E-6 L 0 0.03541 " pathEditMode="relative" rAng="0" ptsTypes="AA">
                                      <p:cBhvr>
                                        <p:cTn id="68" dur="700" spd="-100000" fill="hold"/>
                                        <p:tgtEl>
                                          <p:spTgt spid="3"/>
                                        </p:tgtEl>
                                        <p:attrNameLst>
                                          <p:attrName>ppt_x</p:attrName>
                                          <p:attrName>ppt_y</p:attrName>
                                        </p:attrNameLst>
                                      </p:cBhvr>
                                      <p:rCtr x="0" y="1759"/>
                                    </p:animMotion>
                                  </p:childTnLst>
                                </p:cTn>
                              </p:par>
                              <p:par>
                                <p:cTn id="69" presetID="10" presetClass="entr" presetSubtype="0" fill="hold" grpId="0" nodeType="withEffect">
                                  <p:stCondLst>
                                    <p:cond delay="0"/>
                                  </p:stCondLst>
                                  <p:childTnLst>
                                    <p:set>
                                      <p:cBhvr>
                                        <p:cTn id="70" dur="1" fill="hold">
                                          <p:stCondLst>
                                            <p:cond delay="0"/>
                                          </p:stCondLst>
                                        </p:cTn>
                                        <p:tgtEl>
                                          <p:spTgt spid="237"/>
                                        </p:tgtEl>
                                        <p:attrNameLst>
                                          <p:attrName>style.visibility</p:attrName>
                                        </p:attrNameLst>
                                      </p:cBhvr>
                                      <p:to>
                                        <p:strVal val="visible"/>
                                      </p:to>
                                    </p:set>
                                    <p:animEffect transition="in" filter="fade">
                                      <p:cBhvr>
                                        <p:cTn id="71"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0" animBg="1"/>
      <p:bldP spid="3" grpId="0" animBg="1"/>
      <p:bldP spid="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9691F-AE65-08B4-4E7F-E7333BA18695}"/>
            </a:ext>
          </a:extLst>
        </p:cNvPr>
        <p:cNvGrpSpPr/>
        <p:nvPr/>
      </p:nvGrpSpPr>
      <p:grpSpPr>
        <a:xfrm>
          <a:off x="0" y="0"/>
          <a:ext cx="0" cy="0"/>
          <a:chOff x="0" y="0"/>
          <a:chExt cx="0" cy="0"/>
        </a:xfrm>
      </p:grpSpPr>
      <p:pic>
        <p:nvPicPr>
          <p:cNvPr id="38" name="Picture 37">
            <a:extLst>
              <a:ext uri="{FF2B5EF4-FFF2-40B4-BE49-F238E27FC236}">
                <a16:creationId xmlns:a16="http://schemas.microsoft.com/office/drawing/2014/main" id="{588868E1-F51A-3FDB-E09C-CE1A53021F0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84269" y="0"/>
            <a:ext cx="548640" cy="548640"/>
          </a:xfrm>
          <a:prstGeom prst="rect">
            <a:avLst/>
          </a:prstGeom>
        </p:spPr>
      </p:pic>
      <p:sp>
        <p:nvSpPr>
          <p:cNvPr id="21" name="Title 4">
            <a:extLst>
              <a:ext uri="{FF2B5EF4-FFF2-40B4-BE49-F238E27FC236}">
                <a16:creationId xmlns:a16="http://schemas.microsoft.com/office/drawing/2014/main" id="{B5146145-5C3A-C598-5D35-699B92A066C0}"/>
              </a:ext>
            </a:extLst>
          </p:cNvPr>
          <p:cNvSpPr txBox="1">
            <a:spLocks noGrp="1"/>
          </p:cNvSpPr>
          <p:nvPr>
            <p:ph type="title" idx="4294967295"/>
          </p:nvPr>
        </p:nvSpPr>
        <p:spPr>
          <a:xfrm>
            <a:off x="0" y="-903879"/>
            <a:ext cx="11017250" cy="5540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2DB6FF"/>
                </a:solidFill>
                <a:effectLst/>
                <a:uLnTx/>
                <a:uFillTx/>
                <a:latin typeface="Segoe UI" panose="020B0502040204020203" pitchFamily="34" charset="0"/>
                <a:ea typeface="+mj-ea"/>
                <a:cs typeface="Segoe UI" panose="020B0502040204020203" pitchFamily="34" charset="0"/>
              </a:rPr>
              <a:t>Wheel of Services</a:t>
            </a:r>
          </a:p>
        </p:txBody>
      </p:sp>
      <p:grpSp>
        <p:nvGrpSpPr>
          <p:cNvPr id="3" name="Group 2" descr="Microsoft flywheel of services with product icons in a circle around the Copilot icon in the middle.">
            <a:extLst>
              <a:ext uri="{FF2B5EF4-FFF2-40B4-BE49-F238E27FC236}">
                <a16:creationId xmlns:a16="http://schemas.microsoft.com/office/drawing/2014/main" id="{0BA55FD2-6FF5-A769-E9FA-40189C05B473}"/>
              </a:ext>
            </a:extLst>
          </p:cNvPr>
          <p:cNvGrpSpPr/>
          <p:nvPr/>
        </p:nvGrpSpPr>
        <p:grpSpPr>
          <a:xfrm>
            <a:off x="2993571" y="353116"/>
            <a:ext cx="6204858" cy="6151768"/>
            <a:chOff x="2993571" y="353116"/>
            <a:chExt cx="6204858" cy="6151768"/>
          </a:xfrm>
        </p:grpSpPr>
        <p:sp>
          <p:nvSpPr>
            <p:cNvPr id="27" name="Oval 26" descr="Microsoft flywheel of services with product icons in a circle around the Copilot icon in the middle.">
              <a:extLst>
                <a:ext uri="{FF2B5EF4-FFF2-40B4-BE49-F238E27FC236}">
                  <a16:creationId xmlns:a16="http://schemas.microsoft.com/office/drawing/2014/main" id="{F6944A6D-AE7D-41E1-86ED-2E58B455111F}"/>
                </a:ext>
              </a:extLst>
            </p:cNvPr>
            <p:cNvSpPr/>
            <p:nvPr/>
          </p:nvSpPr>
          <p:spPr>
            <a:xfrm>
              <a:off x="5601539" y="353116"/>
              <a:ext cx="988922" cy="988922"/>
            </a:xfrm>
            <a:prstGeom prst="ellipse">
              <a:avLst/>
            </a:prstGeom>
            <a:gradFill flip="none" rotWithShape="1">
              <a:gsLst>
                <a:gs pos="0">
                  <a:schemeClr val="bg1"/>
                </a:gs>
                <a:gs pos="100000">
                  <a:srgbClr val="F4F3F5"/>
                </a:gs>
              </a:gsLst>
              <a:path path="circle">
                <a:fillToRect l="50000" t="50000" r="50000" b="50000"/>
              </a:path>
              <a:tileRect/>
            </a:gradFill>
            <a:ln w="12700">
              <a:solidFill>
                <a:srgbClr val="49C5B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solidFill>
                  <a:srgbClr val="FFFFFF"/>
                </a:solidFill>
                <a:latin typeface="Segoe UI"/>
              </a:endParaRPr>
            </a:p>
          </p:txBody>
        </p:sp>
        <p:sp>
          <p:nvSpPr>
            <p:cNvPr id="39" name="Oval 38">
              <a:extLst>
                <a:ext uri="{FF2B5EF4-FFF2-40B4-BE49-F238E27FC236}">
                  <a16:creationId xmlns:a16="http://schemas.microsoft.com/office/drawing/2014/main" id="{9C7FA0F5-9632-368B-C88B-9731515284FC}"/>
                </a:ext>
              </a:extLst>
            </p:cNvPr>
            <p:cNvSpPr/>
            <p:nvPr/>
          </p:nvSpPr>
          <p:spPr>
            <a:xfrm>
              <a:off x="2993571" y="3362872"/>
              <a:ext cx="988922" cy="988922"/>
            </a:xfrm>
            <a:prstGeom prst="ellipse">
              <a:avLst/>
            </a:prstGeom>
            <a:gradFill flip="none" rotWithShape="1">
              <a:gsLst>
                <a:gs pos="0">
                  <a:schemeClr val="bg1"/>
                </a:gs>
                <a:gs pos="100000">
                  <a:srgbClr val="F4F3F5"/>
                </a:gs>
              </a:gsLst>
              <a:path path="circle">
                <a:fillToRect l="50000" t="50000" r="50000" b="50000"/>
              </a:path>
              <a:tileRect/>
            </a:gradFill>
            <a:ln w="12700">
              <a:solidFill>
                <a:srgbClr val="49C5B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solidFill>
                  <a:srgbClr val="FFFFFF"/>
                </a:solidFill>
                <a:latin typeface="Segoe UI"/>
              </a:endParaRPr>
            </a:p>
          </p:txBody>
        </p:sp>
        <p:pic>
          <p:nvPicPr>
            <p:cNvPr id="16" name="!Copilot">
              <a:extLst>
                <a:ext uri="{FF2B5EF4-FFF2-40B4-BE49-F238E27FC236}">
                  <a16:creationId xmlns:a16="http://schemas.microsoft.com/office/drawing/2014/main" id="{D4A025B6-3C2B-B7D9-F6C4-D6FEC15A5A3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106892" y="2439894"/>
              <a:ext cx="1978215" cy="1978212"/>
            </a:xfrm>
            <a:prstGeom prst="rect">
              <a:avLst/>
            </a:prstGeom>
            <a:noFill/>
            <a:ln>
              <a:noFill/>
              <a:headEnd type="none" w="med" len="med"/>
              <a:tailEnd type="none" w="med" len="med"/>
            </a:ln>
            <a:effectLst/>
          </p:spPr>
        </p:pic>
        <p:sp>
          <p:nvSpPr>
            <p:cNvPr id="23" name="Oval 22">
              <a:extLst>
                <a:ext uri="{FF2B5EF4-FFF2-40B4-BE49-F238E27FC236}">
                  <a16:creationId xmlns:a16="http://schemas.microsoft.com/office/drawing/2014/main" id="{BE5D3B64-482F-2472-5264-199AB556936F}"/>
                </a:ext>
              </a:extLst>
            </p:cNvPr>
            <p:cNvSpPr/>
            <p:nvPr/>
          </p:nvSpPr>
          <p:spPr bwMode="auto">
            <a:xfrm>
              <a:off x="3406754" y="738969"/>
              <a:ext cx="5378493" cy="5380063"/>
            </a:xfrm>
            <a:prstGeom prst="ellipse">
              <a:avLst/>
            </a:prstGeom>
            <a:noFill/>
            <a:ln w="38100" cap="flat" cmpd="sng" algn="ctr">
              <a:solidFill>
                <a:srgbClr val="009999"/>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Variable Display Semib" pitchFamily="2" charset="0"/>
                <a:ea typeface="Segoe UI" pitchFamily="34" charset="0"/>
                <a:cs typeface="Segoe UI" pitchFamily="34" charset="0"/>
              </a:endParaRPr>
            </a:p>
          </p:txBody>
        </p:sp>
        <p:sp>
          <p:nvSpPr>
            <p:cNvPr id="29" name="Oval 28">
              <a:extLst>
                <a:ext uri="{FF2B5EF4-FFF2-40B4-BE49-F238E27FC236}">
                  <a16:creationId xmlns:a16="http://schemas.microsoft.com/office/drawing/2014/main" id="{0076DDC1-677A-507D-ECFC-2B5A69425BF9}"/>
                </a:ext>
              </a:extLst>
            </p:cNvPr>
            <p:cNvSpPr/>
            <p:nvPr/>
          </p:nvSpPr>
          <p:spPr>
            <a:xfrm>
              <a:off x="7026013" y="771378"/>
              <a:ext cx="988922" cy="988922"/>
            </a:xfrm>
            <a:prstGeom prst="ellipse">
              <a:avLst/>
            </a:prstGeom>
            <a:gradFill flip="none" rotWithShape="1">
              <a:gsLst>
                <a:gs pos="0">
                  <a:schemeClr val="bg1"/>
                </a:gs>
                <a:gs pos="100000">
                  <a:srgbClr val="F4F3F5"/>
                </a:gs>
              </a:gsLst>
              <a:path path="circle">
                <a:fillToRect l="50000" t="50000" r="50000" b="50000"/>
              </a:path>
              <a:tileRect/>
            </a:gradFill>
            <a:ln w="12700">
              <a:solidFill>
                <a:srgbClr val="49C5B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solidFill>
                  <a:srgbClr val="FFFFFF"/>
                </a:solidFill>
                <a:latin typeface="Segoe UI"/>
              </a:endParaRPr>
            </a:p>
          </p:txBody>
        </p:sp>
        <p:sp>
          <p:nvSpPr>
            <p:cNvPr id="31" name="Oval 30">
              <a:extLst>
                <a:ext uri="{FF2B5EF4-FFF2-40B4-BE49-F238E27FC236}">
                  <a16:creationId xmlns:a16="http://schemas.microsoft.com/office/drawing/2014/main" id="{46F23A62-0D09-6585-5643-9C55F695E9C4}"/>
                </a:ext>
              </a:extLst>
            </p:cNvPr>
            <p:cNvSpPr/>
            <p:nvPr/>
          </p:nvSpPr>
          <p:spPr>
            <a:xfrm>
              <a:off x="7998225" y="1893372"/>
              <a:ext cx="988922" cy="988922"/>
            </a:xfrm>
            <a:prstGeom prst="ellipse">
              <a:avLst/>
            </a:prstGeom>
            <a:gradFill flip="none" rotWithShape="1">
              <a:gsLst>
                <a:gs pos="0">
                  <a:schemeClr val="bg1"/>
                </a:gs>
                <a:gs pos="100000">
                  <a:srgbClr val="F4F3F5"/>
                </a:gs>
              </a:gsLst>
              <a:path path="circle">
                <a:fillToRect l="50000" t="50000" r="50000" b="50000"/>
              </a:path>
              <a:tileRect/>
            </a:gradFill>
            <a:ln w="12700">
              <a:solidFill>
                <a:srgbClr val="49C5B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solidFill>
                  <a:srgbClr val="FFFFFF"/>
                </a:solidFill>
                <a:latin typeface="Segoe UI"/>
              </a:endParaRPr>
            </a:p>
          </p:txBody>
        </p:sp>
        <p:sp>
          <p:nvSpPr>
            <p:cNvPr id="33" name="Oval 32">
              <a:extLst>
                <a:ext uri="{FF2B5EF4-FFF2-40B4-BE49-F238E27FC236}">
                  <a16:creationId xmlns:a16="http://schemas.microsoft.com/office/drawing/2014/main" id="{28DCD83A-4346-04CF-1B87-33627155F38C}"/>
                </a:ext>
              </a:extLst>
            </p:cNvPr>
            <p:cNvSpPr/>
            <p:nvPr/>
          </p:nvSpPr>
          <p:spPr>
            <a:xfrm>
              <a:off x="8209507" y="3362872"/>
              <a:ext cx="988922" cy="988922"/>
            </a:xfrm>
            <a:prstGeom prst="ellipse">
              <a:avLst/>
            </a:prstGeom>
            <a:gradFill flip="none" rotWithShape="1">
              <a:gsLst>
                <a:gs pos="0">
                  <a:schemeClr val="bg1"/>
                </a:gs>
                <a:gs pos="100000">
                  <a:srgbClr val="F4F3F5"/>
                </a:gs>
              </a:gsLst>
              <a:path path="circle">
                <a:fillToRect l="50000" t="50000" r="50000" b="50000"/>
              </a:path>
              <a:tileRect/>
            </a:gradFill>
            <a:ln w="12700">
              <a:solidFill>
                <a:srgbClr val="49C5B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solidFill>
                  <a:srgbClr val="FFFFFF"/>
                </a:solidFill>
                <a:latin typeface="Segoe UI"/>
              </a:endParaRPr>
            </a:p>
          </p:txBody>
        </p:sp>
        <p:sp>
          <p:nvSpPr>
            <p:cNvPr id="34" name="Oval 33">
              <a:extLst>
                <a:ext uri="{FF2B5EF4-FFF2-40B4-BE49-F238E27FC236}">
                  <a16:creationId xmlns:a16="http://schemas.microsoft.com/office/drawing/2014/main" id="{658F3E5A-4CD9-42CF-F6BA-BC3BD2F6DF1D}"/>
                </a:ext>
              </a:extLst>
            </p:cNvPr>
            <p:cNvSpPr/>
            <p:nvPr/>
          </p:nvSpPr>
          <p:spPr>
            <a:xfrm>
              <a:off x="7592778" y="4713321"/>
              <a:ext cx="988922" cy="988922"/>
            </a:xfrm>
            <a:prstGeom prst="ellipse">
              <a:avLst/>
            </a:prstGeom>
            <a:gradFill flip="none" rotWithShape="1">
              <a:gsLst>
                <a:gs pos="0">
                  <a:schemeClr val="bg1"/>
                </a:gs>
                <a:gs pos="100000">
                  <a:srgbClr val="F4F3F5"/>
                </a:gs>
              </a:gsLst>
              <a:path path="circle">
                <a:fillToRect l="50000" t="50000" r="50000" b="50000"/>
              </a:path>
              <a:tileRect/>
            </a:gradFill>
            <a:ln w="12700">
              <a:solidFill>
                <a:srgbClr val="49C5B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solidFill>
                  <a:srgbClr val="FFFFFF"/>
                </a:solidFill>
                <a:latin typeface="Segoe UI"/>
              </a:endParaRPr>
            </a:p>
          </p:txBody>
        </p:sp>
        <p:sp>
          <p:nvSpPr>
            <p:cNvPr id="35" name="Oval 34">
              <a:extLst>
                <a:ext uri="{FF2B5EF4-FFF2-40B4-BE49-F238E27FC236}">
                  <a16:creationId xmlns:a16="http://schemas.microsoft.com/office/drawing/2014/main" id="{F4BE4A95-E9BA-6DD1-385F-7F5737B5D36D}"/>
                </a:ext>
              </a:extLst>
            </p:cNvPr>
            <p:cNvSpPr/>
            <p:nvPr/>
          </p:nvSpPr>
          <p:spPr>
            <a:xfrm>
              <a:off x="6343844" y="5515962"/>
              <a:ext cx="988922" cy="988922"/>
            </a:xfrm>
            <a:prstGeom prst="ellipse">
              <a:avLst/>
            </a:prstGeom>
            <a:gradFill flip="none" rotWithShape="1">
              <a:gsLst>
                <a:gs pos="0">
                  <a:schemeClr val="bg1"/>
                </a:gs>
                <a:gs pos="100000">
                  <a:srgbClr val="F4F3F5"/>
                </a:gs>
              </a:gsLst>
              <a:path path="circle">
                <a:fillToRect l="50000" t="50000" r="50000" b="50000"/>
              </a:path>
              <a:tileRect/>
            </a:gradFill>
            <a:ln w="12700">
              <a:solidFill>
                <a:srgbClr val="49C5B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solidFill>
                  <a:srgbClr val="FFFFFF"/>
                </a:solidFill>
                <a:latin typeface="Segoe UI"/>
              </a:endParaRPr>
            </a:p>
          </p:txBody>
        </p:sp>
        <p:sp>
          <p:nvSpPr>
            <p:cNvPr id="36" name="Oval 35">
              <a:extLst>
                <a:ext uri="{FF2B5EF4-FFF2-40B4-BE49-F238E27FC236}">
                  <a16:creationId xmlns:a16="http://schemas.microsoft.com/office/drawing/2014/main" id="{19244AFC-D214-B2AE-3939-EA55C34354AF}"/>
                </a:ext>
              </a:extLst>
            </p:cNvPr>
            <p:cNvSpPr/>
            <p:nvPr/>
          </p:nvSpPr>
          <p:spPr>
            <a:xfrm>
              <a:off x="4859234" y="5515962"/>
              <a:ext cx="988922" cy="988922"/>
            </a:xfrm>
            <a:prstGeom prst="ellipse">
              <a:avLst/>
            </a:prstGeom>
            <a:gradFill flip="none" rotWithShape="1">
              <a:gsLst>
                <a:gs pos="0">
                  <a:schemeClr val="bg1"/>
                </a:gs>
                <a:gs pos="100000">
                  <a:srgbClr val="F4F3F5"/>
                </a:gs>
              </a:gsLst>
              <a:path path="circle">
                <a:fillToRect l="50000" t="50000" r="50000" b="50000"/>
              </a:path>
              <a:tileRect/>
            </a:gradFill>
            <a:ln w="12700">
              <a:solidFill>
                <a:srgbClr val="49C5B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solidFill>
                  <a:srgbClr val="FFFFFF"/>
                </a:solidFill>
                <a:latin typeface="Segoe UI"/>
              </a:endParaRPr>
            </a:p>
          </p:txBody>
        </p:sp>
        <p:sp>
          <p:nvSpPr>
            <p:cNvPr id="37" name="Oval 36">
              <a:extLst>
                <a:ext uri="{FF2B5EF4-FFF2-40B4-BE49-F238E27FC236}">
                  <a16:creationId xmlns:a16="http://schemas.microsoft.com/office/drawing/2014/main" id="{B266C106-46BB-12A6-CE70-06488CE14CE4}"/>
                </a:ext>
              </a:extLst>
            </p:cNvPr>
            <p:cNvSpPr/>
            <p:nvPr/>
          </p:nvSpPr>
          <p:spPr>
            <a:xfrm>
              <a:off x="3610300" y="4713321"/>
              <a:ext cx="988922" cy="988922"/>
            </a:xfrm>
            <a:prstGeom prst="ellipse">
              <a:avLst/>
            </a:prstGeom>
            <a:gradFill flip="none" rotWithShape="1">
              <a:gsLst>
                <a:gs pos="0">
                  <a:schemeClr val="bg1"/>
                </a:gs>
                <a:gs pos="100000">
                  <a:srgbClr val="F4F3F5"/>
                </a:gs>
              </a:gsLst>
              <a:path path="circle">
                <a:fillToRect l="50000" t="50000" r="50000" b="50000"/>
              </a:path>
              <a:tileRect/>
            </a:gradFill>
            <a:ln w="12700">
              <a:solidFill>
                <a:srgbClr val="49C5B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solidFill>
                  <a:srgbClr val="FFFFFF"/>
                </a:solidFill>
                <a:latin typeface="Segoe UI"/>
              </a:endParaRPr>
            </a:p>
          </p:txBody>
        </p:sp>
        <p:sp>
          <p:nvSpPr>
            <p:cNvPr id="41" name="Oval 40">
              <a:extLst>
                <a:ext uri="{FF2B5EF4-FFF2-40B4-BE49-F238E27FC236}">
                  <a16:creationId xmlns:a16="http://schemas.microsoft.com/office/drawing/2014/main" id="{BB03E476-DE18-E33C-13DD-EB74465429A8}"/>
                </a:ext>
              </a:extLst>
            </p:cNvPr>
            <p:cNvSpPr/>
            <p:nvPr/>
          </p:nvSpPr>
          <p:spPr>
            <a:xfrm>
              <a:off x="3204853" y="1893372"/>
              <a:ext cx="988922" cy="988922"/>
            </a:xfrm>
            <a:prstGeom prst="ellipse">
              <a:avLst/>
            </a:prstGeom>
            <a:gradFill flip="none" rotWithShape="1">
              <a:gsLst>
                <a:gs pos="0">
                  <a:schemeClr val="bg1"/>
                </a:gs>
                <a:gs pos="100000">
                  <a:srgbClr val="F4F3F5"/>
                </a:gs>
              </a:gsLst>
              <a:path path="circle">
                <a:fillToRect l="50000" t="50000" r="50000" b="50000"/>
              </a:path>
              <a:tileRect/>
            </a:gradFill>
            <a:ln w="12700">
              <a:solidFill>
                <a:srgbClr val="49C5B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solidFill>
                  <a:srgbClr val="FFFFFF"/>
                </a:solidFill>
                <a:latin typeface="Segoe UI"/>
              </a:endParaRPr>
            </a:p>
          </p:txBody>
        </p:sp>
        <p:sp>
          <p:nvSpPr>
            <p:cNvPr id="42" name="Oval 41">
              <a:extLst>
                <a:ext uri="{FF2B5EF4-FFF2-40B4-BE49-F238E27FC236}">
                  <a16:creationId xmlns:a16="http://schemas.microsoft.com/office/drawing/2014/main" id="{E1E06115-3B29-51B3-8BE5-883B0C0EF300}"/>
                </a:ext>
              </a:extLst>
            </p:cNvPr>
            <p:cNvSpPr/>
            <p:nvPr/>
          </p:nvSpPr>
          <p:spPr>
            <a:xfrm>
              <a:off x="4177066" y="771378"/>
              <a:ext cx="988922" cy="988922"/>
            </a:xfrm>
            <a:prstGeom prst="ellipse">
              <a:avLst/>
            </a:prstGeom>
            <a:gradFill flip="none" rotWithShape="1">
              <a:gsLst>
                <a:gs pos="0">
                  <a:schemeClr val="bg1"/>
                </a:gs>
                <a:gs pos="100000">
                  <a:srgbClr val="F4F3F5"/>
                </a:gs>
              </a:gsLst>
              <a:path path="circle">
                <a:fillToRect l="50000" t="50000" r="50000" b="50000"/>
              </a:path>
              <a:tileRect/>
            </a:gradFill>
            <a:ln w="12700">
              <a:solidFill>
                <a:srgbClr val="49C5B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solidFill>
                  <a:srgbClr val="FFFFFF"/>
                </a:solidFill>
                <a:latin typeface="Segoe UI"/>
              </a:endParaRPr>
            </a:p>
          </p:txBody>
        </p:sp>
        <p:pic>
          <p:nvPicPr>
            <p:cNvPr id="43" name="Picture 42" descr="A blue and purple logo&#10;&#10;Description automatically generated with low confidence">
              <a:extLst>
                <a:ext uri="{FF2B5EF4-FFF2-40B4-BE49-F238E27FC236}">
                  <a16:creationId xmlns:a16="http://schemas.microsoft.com/office/drawing/2014/main" id="{78893EFD-C69D-0C41-C41C-13F4401816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8920" y="2062407"/>
              <a:ext cx="647532" cy="650853"/>
            </a:xfrm>
            <a:prstGeom prst="rect">
              <a:avLst/>
            </a:prstGeom>
          </p:spPr>
        </p:pic>
        <p:pic>
          <p:nvPicPr>
            <p:cNvPr id="44" name="Picture 43" descr="A blue cloud with black background&#10;&#10;Description automatically generated with low confidence">
              <a:extLst>
                <a:ext uri="{FF2B5EF4-FFF2-40B4-BE49-F238E27FC236}">
                  <a16:creationId xmlns:a16="http://schemas.microsoft.com/office/drawing/2014/main" id="{E54456FE-1437-42F8-80DB-1CC3CF69F0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3473" y="926101"/>
              <a:ext cx="734002" cy="679476"/>
            </a:xfrm>
            <a:prstGeom prst="rect">
              <a:avLst/>
            </a:prstGeom>
          </p:spPr>
        </p:pic>
        <p:pic>
          <p:nvPicPr>
            <p:cNvPr id="45" name="Picture 44" descr="A picture containing screenshot, colorfulness, yellow, rectangle&#10;&#10;Description automatically generated">
              <a:extLst>
                <a:ext uri="{FF2B5EF4-FFF2-40B4-BE49-F238E27FC236}">
                  <a16:creationId xmlns:a16="http://schemas.microsoft.com/office/drawing/2014/main" id="{6962A7A7-C28D-DDE4-5270-B7D8847BB8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61307" y="3615077"/>
              <a:ext cx="485322" cy="484513"/>
            </a:xfrm>
            <a:prstGeom prst="rect">
              <a:avLst/>
            </a:prstGeom>
          </p:spPr>
        </p:pic>
        <p:pic>
          <p:nvPicPr>
            <p:cNvPr id="46" name="Picture 45" descr="A picture containing symbol, graphics, screenshot, font&#10;&#10;Description automatically generated">
              <a:extLst>
                <a:ext uri="{FF2B5EF4-FFF2-40B4-BE49-F238E27FC236}">
                  <a16:creationId xmlns:a16="http://schemas.microsoft.com/office/drawing/2014/main" id="{95DC1FBA-DA96-D975-644C-775BCF7D42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40489" y="492066"/>
              <a:ext cx="711023" cy="711023"/>
            </a:xfrm>
            <a:prstGeom prst="rect">
              <a:avLst/>
            </a:prstGeom>
          </p:spPr>
        </p:pic>
        <p:pic>
          <p:nvPicPr>
            <p:cNvPr id="47" name="Picture 46" descr="A blue and black logo&#10;&#10;Description automatically generated with low confidence">
              <a:extLst>
                <a:ext uri="{FF2B5EF4-FFF2-40B4-BE49-F238E27FC236}">
                  <a16:creationId xmlns:a16="http://schemas.microsoft.com/office/drawing/2014/main" id="{292B58FA-2F64-93A1-B0D6-2DFDC373D2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46002" y="4949023"/>
              <a:ext cx="517519" cy="517519"/>
            </a:xfrm>
            <a:prstGeom prst="rect">
              <a:avLst/>
            </a:prstGeom>
          </p:spPr>
        </p:pic>
        <p:pic>
          <p:nvPicPr>
            <p:cNvPr id="48" name="Picture 47" descr="A picture containing screenshot, circle, graphics, electric blue&#10;&#10;Description automatically generated">
              <a:extLst>
                <a:ext uri="{FF2B5EF4-FFF2-40B4-BE49-F238E27FC236}">
                  <a16:creationId xmlns:a16="http://schemas.microsoft.com/office/drawing/2014/main" id="{53A10E0D-B416-9703-4B65-877B00AA21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8413" y="965404"/>
              <a:ext cx="600870" cy="600870"/>
            </a:xfrm>
            <a:prstGeom prst="rect">
              <a:avLst/>
            </a:prstGeom>
          </p:spPr>
        </p:pic>
        <p:pic>
          <p:nvPicPr>
            <p:cNvPr id="49" name="Picture 4">
              <a:extLst>
                <a:ext uri="{FF2B5EF4-FFF2-40B4-BE49-F238E27FC236}">
                  <a16:creationId xmlns:a16="http://schemas.microsoft.com/office/drawing/2014/main" id="{6FCC1D41-710F-4375-02B6-E7803EEB73E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8750" t="30729" r="27248" b="32779"/>
            <a:stretch/>
          </p:blipFill>
          <p:spPr bwMode="auto">
            <a:xfrm>
              <a:off x="7733681" y="4914563"/>
              <a:ext cx="707116" cy="586439"/>
            </a:xfrm>
            <a:prstGeom prst="rect">
              <a:avLst/>
            </a:prstGeom>
            <a:extLst>
              <a:ext uri="{909E8E84-426E-40DD-AFC4-6F175D3DCCD1}">
                <a14:hiddenFill xmlns:a14="http://schemas.microsoft.com/office/drawing/2010/main">
                  <a:solidFill>
                    <a:srgbClr val="FFFFFF"/>
                  </a:solidFill>
                </a14:hiddenFill>
              </a:ext>
            </a:extLst>
          </p:spPr>
        </p:pic>
        <p:pic>
          <p:nvPicPr>
            <p:cNvPr id="50" name="Picture 49" descr="A purple and white logo&#10;&#10;Description automatically generated">
              <a:extLst>
                <a:ext uri="{FF2B5EF4-FFF2-40B4-BE49-F238E27FC236}">
                  <a16:creationId xmlns:a16="http://schemas.microsoft.com/office/drawing/2014/main" id="{0C54FC36-9801-8694-9974-996740A76B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16227" y="3585528"/>
              <a:ext cx="543611" cy="543611"/>
            </a:xfrm>
            <a:prstGeom prst="rect">
              <a:avLst/>
            </a:prstGeom>
          </p:spPr>
        </p:pic>
        <p:pic>
          <p:nvPicPr>
            <p:cNvPr id="51" name="Picture 50" descr="A purple and blue logo&#10;&#10;Description automatically generated">
              <a:extLst>
                <a:ext uri="{FF2B5EF4-FFF2-40B4-BE49-F238E27FC236}">
                  <a16:creationId xmlns:a16="http://schemas.microsoft.com/office/drawing/2014/main" id="{30D21628-181C-F912-BF5F-ECDDF0C831A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17237" y="5667950"/>
              <a:ext cx="642136" cy="684946"/>
            </a:xfrm>
            <a:prstGeom prst="rect">
              <a:avLst/>
            </a:prstGeom>
          </p:spPr>
        </p:pic>
        <p:pic>
          <p:nvPicPr>
            <p:cNvPr id="52" name="Picture 51" descr="Copilot">
              <a:extLst>
                <a:ext uri="{FF2B5EF4-FFF2-40B4-BE49-F238E27FC236}">
                  <a16:creationId xmlns:a16="http://schemas.microsoft.com/office/drawing/2014/main" id="{12E7925A-4055-E43F-1AE5-81AF81A6387F}"/>
                </a:ext>
                <a:ext uri="{C183D7F6-B498-43B3-948B-1728B52AA6E4}">
                  <adec:decorative xmlns:adec="http://schemas.microsoft.com/office/drawing/2017/decorative" val="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32412" y="5689140"/>
              <a:ext cx="642567" cy="642567"/>
            </a:xfrm>
            <a:prstGeom prst="rect">
              <a:avLst/>
            </a:prstGeom>
          </p:spPr>
        </p:pic>
        <p:pic>
          <p:nvPicPr>
            <p:cNvPr id="53" name="Picture 52" descr="A purple and blue rectangular object&#10;&#10;AI-generated content may be incorrect.">
              <a:extLst>
                <a:ext uri="{FF2B5EF4-FFF2-40B4-BE49-F238E27FC236}">
                  <a16:creationId xmlns:a16="http://schemas.microsoft.com/office/drawing/2014/main" id="{33D584C7-3BE2-F44F-4B32-3299321FC6D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92052" y="2080571"/>
              <a:ext cx="614524" cy="614524"/>
            </a:xfrm>
            <a:prstGeom prst="rect">
              <a:avLst/>
            </a:prstGeom>
          </p:spPr>
        </p:pic>
      </p:grpSp>
    </p:spTree>
    <p:extLst>
      <p:ext uri="{BB962C8B-B14F-4D97-AF65-F5344CB8AC3E}">
        <p14:creationId xmlns:p14="http://schemas.microsoft.com/office/powerpoint/2010/main" val="53427346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28289F1-AE25-7A49-34E6-824E76CCD485}"/>
              </a:ext>
              <a:ext uri="{C183D7F6-B498-43B3-948B-1728B52AA6E4}">
                <adec:decorative xmlns:adec="http://schemas.microsoft.com/office/drawing/2017/decorative" val="1"/>
              </a:ext>
            </a:extLst>
          </p:cNvPr>
          <p:cNvSpPr/>
          <p:nvPr/>
        </p:nvSpPr>
        <p:spPr bwMode="auto">
          <a:xfrm>
            <a:off x="383161" y="1867661"/>
            <a:ext cx="11292113" cy="3215145"/>
          </a:xfrm>
          <a:prstGeom prst="roundRect">
            <a:avLst>
              <a:gd name="adj" fmla="val 5089"/>
            </a:avLst>
          </a:prstGeom>
          <a:gradFill flip="none" rotWithShape="1">
            <a:gsLst>
              <a:gs pos="0">
                <a:srgbClr val="157AC8"/>
              </a:gs>
              <a:gs pos="0">
                <a:srgbClr val="2A446F">
                  <a:alpha val="0"/>
                  <a:lumMod val="90000"/>
                  <a:lumOff val="10000"/>
                </a:srgbClr>
              </a:gs>
              <a:gs pos="100000">
                <a:srgbClr val="08609C"/>
              </a:gs>
            </a:gsLst>
            <a:lin ang="16200000" scaled="1"/>
            <a:tileRect/>
          </a:gradFill>
          <a:ln w="12700">
            <a:solidFill>
              <a:schemeClr val="bg1">
                <a:alpha val="20000"/>
              </a:schemeClr>
            </a:solidFill>
            <a:headEnd type="none" w="med" len="med"/>
            <a:tailEnd type="none" w="med" len="med"/>
          </a:ln>
          <a:effectLst>
            <a:outerShdw blurRad="63500" sx="102000" sy="102000" algn="ctr" rotWithShape="0">
              <a:schemeClr val="tx1">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dirty="0">
              <a:ln>
                <a:noFill/>
              </a:ln>
              <a:solidFill>
                <a:srgbClr val="091F2C"/>
              </a:solidFill>
              <a:effectLst/>
              <a:uLnTx/>
              <a:uFillTx/>
              <a:latin typeface="Segoe Sans Display"/>
              <a:ea typeface="+mn-ea"/>
              <a:cs typeface="Segoe UI" pitchFamily="34" charset="0"/>
            </a:endParaRPr>
          </a:p>
        </p:txBody>
      </p:sp>
      <p:sp>
        <p:nvSpPr>
          <p:cNvPr id="9" name="Rectangle: Rounded Corners 8">
            <a:extLst>
              <a:ext uri="{FF2B5EF4-FFF2-40B4-BE49-F238E27FC236}">
                <a16:creationId xmlns:a16="http://schemas.microsoft.com/office/drawing/2014/main" id="{40D25EA8-5F2C-7C17-659A-2E462037961E}"/>
              </a:ext>
              <a:ext uri="{C183D7F6-B498-43B3-948B-1728B52AA6E4}">
                <adec:decorative xmlns:adec="http://schemas.microsoft.com/office/drawing/2017/decorative" val="1"/>
              </a:ext>
            </a:extLst>
          </p:cNvPr>
          <p:cNvSpPr/>
          <p:nvPr/>
        </p:nvSpPr>
        <p:spPr bwMode="auto">
          <a:xfrm>
            <a:off x="4328929" y="5046029"/>
            <a:ext cx="3400576" cy="75838"/>
          </a:xfrm>
          <a:prstGeom prst="roundRect">
            <a:avLst>
              <a:gd name="adj" fmla="val 50000"/>
            </a:avLst>
          </a:prstGeom>
          <a:gradFill>
            <a:gsLst>
              <a:gs pos="0">
                <a:schemeClr val="accent1"/>
              </a:gs>
              <a:gs pos="100000">
                <a:schemeClr val="accent5">
                  <a:lumMod val="60000"/>
                  <a:lumOff val="4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Sans Display"/>
              <a:ea typeface="Segoe UI" pitchFamily="34" charset="0"/>
              <a:cs typeface="Segoe UI" pitchFamily="34" charset="0"/>
            </a:endParaRPr>
          </a:p>
        </p:txBody>
      </p:sp>
      <p:sp>
        <p:nvSpPr>
          <p:cNvPr id="23" name="Title 1">
            <a:extLst>
              <a:ext uri="{FF2B5EF4-FFF2-40B4-BE49-F238E27FC236}">
                <a16:creationId xmlns:a16="http://schemas.microsoft.com/office/drawing/2014/main" id="{DD370D96-C47B-FA94-3A59-299F2DA2D58F}"/>
              </a:ext>
            </a:extLst>
          </p:cNvPr>
          <p:cNvSpPr txBox="1">
            <a:spLocks noGrp="1"/>
          </p:cNvSpPr>
          <p:nvPr>
            <p:ph type="title" idx="4294967295"/>
          </p:nvPr>
        </p:nvSpPr>
        <p:spPr>
          <a:xfrm>
            <a:off x="0" y="628650"/>
            <a:ext cx="12192000" cy="81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50" normalizeH="0" baseline="0" noProof="0" dirty="0">
                <a:ln w="3175">
                  <a:noFill/>
                </a:ln>
                <a:solidFill>
                  <a:srgbClr val="091F2C"/>
                </a:solidFill>
                <a:effectLst/>
                <a:uLnTx/>
                <a:uFillTx/>
                <a:latin typeface="Segoe UI" panose="020B0502040204020203" pitchFamily="34" charset="0"/>
              </a:rPr>
              <a:t>Our enterprise AI commitments</a:t>
            </a:r>
          </a:p>
        </p:txBody>
      </p:sp>
      <p:cxnSp>
        <p:nvCxnSpPr>
          <p:cNvPr id="3" name="Straight Connector 2">
            <a:extLst>
              <a:ext uri="{FF2B5EF4-FFF2-40B4-BE49-F238E27FC236}">
                <a16:creationId xmlns:a16="http://schemas.microsoft.com/office/drawing/2014/main" id="{66A55F64-2DCF-784A-3378-B8892C37EA2E}"/>
              </a:ext>
              <a:ext uri="{C183D7F6-B498-43B3-948B-1728B52AA6E4}">
                <adec:decorative xmlns:adec="http://schemas.microsoft.com/office/drawing/2017/decorative" val="1"/>
              </a:ext>
            </a:extLst>
          </p:cNvPr>
          <p:cNvCxnSpPr>
            <a:cxnSpLocks/>
          </p:cNvCxnSpPr>
          <p:nvPr/>
        </p:nvCxnSpPr>
        <p:spPr>
          <a:xfrm>
            <a:off x="2673002" y="2017798"/>
            <a:ext cx="0" cy="2753669"/>
          </a:xfrm>
          <a:prstGeom prst="line">
            <a:avLst/>
          </a:prstGeom>
          <a:noFill/>
          <a:ln w="19050" cap="flat" cmpd="sng" algn="ctr">
            <a:solidFill>
              <a:srgbClr val="2E404B"/>
            </a:solidFill>
            <a:prstDash val="solid"/>
            <a:headEnd type="none" w="med" len="med"/>
            <a:tailEnd type="none" w="med" len="med"/>
          </a:ln>
          <a:effectLst/>
        </p:spPr>
      </p:cxnSp>
      <p:cxnSp>
        <p:nvCxnSpPr>
          <p:cNvPr id="6" name="Straight Connector 5">
            <a:extLst>
              <a:ext uri="{FF2B5EF4-FFF2-40B4-BE49-F238E27FC236}">
                <a16:creationId xmlns:a16="http://schemas.microsoft.com/office/drawing/2014/main" id="{E1C4FD27-8531-2CF6-3BFE-823544D48B21}"/>
              </a:ext>
              <a:ext uri="{C183D7F6-B498-43B3-948B-1728B52AA6E4}">
                <adec:decorative xmlns:adec="http://schemas.microsoft.com/office/drawing/2017/decorative" val="1"/>
              </a:ext>
            </a:extLst>
          </p:cNvPr>
          <p:cNvCxnSpPr>
            <a:cxnSpLocks/>
          </p:cNvCxnSpPr>
          <p:nvPr/>
        </p:nvCxnSpPr>
        <p:spPr>
          <a:xfrm>
            <a:off x="4882802" y="2017798"/>
            <a:ext cx="0" cy="2753669"/>
          </a:xfrm>
          <a:prstGeom prst="line">
            <a:avLst/>
          </a:prstGeom>
          <a:noFill/>
          <a:ln w="19050" cap="flat" cmpd="sng" algn="ctr">
            <a:solidFill>
              <a:srgbClr val="2E404B"/>
            </a:solidFill>
            <a:prstDash val="solid"/>
            <a:headEnd type="none" w="med" len="med"/>
            <a:tailEnd type="none" w="med" len="med"/>
          </a:ln>
          <a:effectLst/>
        </p:spPr>
      </p:cxnSp>
      <p:cxnSp>
        <p:nvCxnSpPr>
          <p:cNvPr id="7" name="Straight Connector 6">
            <a:extLst>
              <a:ext uri="{FF2B5EF4-FFF2-40B4-BE49-F238E27FC236}">
                <a16:creationId xmlns:a16="http://schemas.microsoft.com/office/drawing/2014/main" id="{81BD0DD7-D846-7C32-ACBA-5CD73CA20F0C}"/>
              </a:ext>
              <a:ext uri="{C183D7F6-B498-43B3-948B-1728B52AA6E4}">
                <adec:decorative xmlns:adec="http://schemas.microsoft.com/office/drawing/2017/decorative" val="1"/>
              </a:ext>
            </a:extLst>
          </p:cNvPr>
          <p:cNvCxnSpPr>
            <a:cxnSpLocks/>
          </p:cNvCxnSpPr>
          <p:nvPr/>
        </p:nvCxnSpPr>
        <p:spPr>
          <a:xfrm>
            <a:off x="7092602" y="2017798"/>
            <a:ext cx="0" cy="2753669"/>
          </a:xfrm>
          <a:prstGeom prst="line">
            <a:avLst/>
          </a:prstGeom>
          <a:noFill/>
          <a:ln w="19050" cap="flat" cmpd="sng" algn="ctr">
            <a:solidFill>
              <a:srgbClr val="2E404B"/>
            </a:solidFill>
            <a:prstDash val="solid"/>
            <a:headEnd type="none" w="med" len="med"/>
            <a:tailEnd type="none" w="med" len="med"/>
          </a:ln>
          <a:effectLst/>
        </p:spPr>
      </p:cxnSp>
      <p:grpSp>
        <p:nvGrpSpPr>
          <p:cNvPr id="8" name="Group 7">
            <a:extLst>
              <a:ext uri="{FF2B5EF4-FFF2-40B4-BE49-F238E27FC236}">
                <a16:creationId xmlns:a16="http://schemas.microsoft.com/office/drawing/2014/main" id="{61680429-0A67-C111-FEDF-F147A280EBC3}"/>
              </a:ext>
              <a:ext uri="{C183D7F6-B498-43B3-948B-1728B52AA6E4}">
                <adec:decorative xmlns:adec="http://schemas.microsoft.com/office/drawing/2017/decorative" val="1"/>
              </a:ext>
            </a:extLst>
          </p:cNvPr>
          <p:cNvGrpSpPr/>
          <p:nvPr/>
        </p:nvGrpSpPr>
        <p:grpSpPr>
          <a:xfrm>
            <a:off x="628594" y="2603842"/>
            <a:ext cx="1898750" cy="1437291"/>
            <a:chOff x="542977" y="2947386"/>
            <a:chExt cx="1898750" cy="1437291"/>
          </a:xfrm>
        </p:grpSpPr>
        <p:sp>
          <p:nvSpPr>
            <p:cNvPr id="10" name="Google Shape;3000;p241">
              <a:extLst>
                <a:ext uri="{FF2B5EF4-FFF2-40B4-BE49-F238E27FC236}">
                  <a16:creationId xmlns:a16="http://schemas.microsoft.com/office/drawing/2014/main" id="{62E7B435-4C6D-FD6C-3746-9B76B167014A}"/>
                </a:ext>
              </a:extLst>
            </p:cNvPr>
            <p:cNvSpPr txBox="1"/>
            <p:nvPr/>
          </p:nvSpPr>
          <p:spPr>
            <a:xfrm>
              <a:off x="542977" y="3646221"/>
              <a:ext cx="1898750" cy="738456"/>
            </a:xfrm>
            <a:prstGeom prst="rect">
              <a:avLst/>
            </a:prstGeom>
            <a:noFill/>
            <a:ln>
              <a:noFill/>
            </a:ln>
          </p:spPr>
          <p:txBody>
            <a:bodyPr spcFirstLastPara="1" wrap="square" lIns="121747" tIns="60857" rIns="121747" bIns="60857" anchor="t" anchorCtr="0">
              <a:spAutoFit/>
            </a:bodyPr>
            <a:lstStyle/>
            <a:p>
              <a:pPr marL="0" marR="0" lvl="0" indent="0" algn="ctr" defTabSz="914165" rtl="0" eaLnBrk="1" fontAlgn="auto" latinLnBrk="0" hangingPunct="1">
                <a:lnSpc>
                  <a:spcPct val="100000"/>
                </a:lnSpc>
                <a:spcBef>
                  <a:spcPts val="0"/>
                </a:spcBef>
                <a:spcAft>
                  <a:spcPts val="0"/>
                </a:spcAft>
                <a:buClr>
                  <a:srgbClr val="FFFFFF"/>
                </a:buClr>
                <a:buSzPts val="1600"/>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Your data </a:t>
              </a:r>
              <a:r>
                <a:rPr kumimoji="0" lang="en-US" sz="1999" b="1" i="0" u="none" strike="noStrike" kern="0" cap="none" spc="0" normalizeH="0" baseline="0" noProof="0">
                  <a:ln w="3175">
                    <a:noFill/>
                  </a:ln>
                  <a:solidFill>
                    <a:srgbClr val="FFFFFF"/>
                  </a:solidFill>
                  <a:effectLst/>
                  <a:uLnTx/>
                  <a:uFillTx/>
                  <a:latin typeface="Segoe UI Semibold"/>
                  <a:ea typeface="+mj-lt"/>
                  <a:cs typeface="Segoe UI Semibold"/>
                </a:rPr>
                <a:t>is your data</a:t>
              </a:r>
            </a:p>
          </p:txBody>
        </p:sp>
        <p:sp>
          <p:nvSpPr>
            <p:cNvPr id="11" name="Rounded Rectangle 62">
              <a:extLst>
                <a:ext uri="{FF2B5EF4-FFF2-40B4-BE49-F238E27FC236}">
                  <a16:creationId xmlns:a16="http://schemas.microsoft.com/office/drawing/2014/main" id="{A06684D0-5157-66B9-A697-598F70CC114B}"/>
                </a:ext>
              </a:extLst>
            </p:cNvPr>
            <p:cNvSpPr/>
            <p:nvPr/>
          </p:nvSpPr>
          <p:spPr bwMode="auto">
            <a:xfrm>
              <a:off x="1263261" y="2947386"/>
              <a:ext cx="458182" cy="459478"/>
            </a:xfrm>
            <a:prstGeom prst="roundRect">
              <a:avLst>
                <a:gd name="adj" fmla="val 50000"/>
              </a:avLst>
            </a:prstGeom>
            <a:gradFill>
              <a:gsLst>
                <a:gs pos="10000">
                  <a:srgbClr val="D59ED7"/>
                </a:gs>
                <a:gs pos="73000">
                  <a:srgbClr val="8DC8E8"/>
                </a:gs>
              </a:gsLst>
              <a:path path="circle">
                <a:fillToRect l="100000" t="100000"/>
              </a:path>
            </a:gradFill>
            <a:ln w="44450" cap="rnd" cmpd="sng" algn="ctr">
              <a:noFill/>
              <a:prstDash val="solid"/>
              <a:headEnd type="none" w="lg" len="med"/>
              <a:tailEnd type="none" w="lg"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19896"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14504">
                        <a:srgbClr val="000000"/>
                      </a:gs>
                      <a:gs pos="35115">
                        <a:srgbClr val="000000"/>
                      </a:gs>
                    </a:gsLst>
                    <a:path path="circle">
                      <a:fillToRect l="100000" t="100000"/>
                    </a:path>
                  </a:gradFill>
                  <a:effectLst/>
                  <a:uLnTx/>
                  <a:uFillTx/>
                  <a:latin typeface="Segoe UI Semibold"/>
                  <a:ea typeface="Open Sans Light" panose="020B0606030504020204" pitchFamily="34" charset="0"/>
                  <a:cs typeface="Open Sans Light" panose="020B0606030504020204" pitchFamily="34" charset="0"/>
                </a:rPr>
                <a:t>1</a:t>
              </a:r>
            </a:p>
          </p:txBody>
        </p:sp>
      </p:grpSp>
      <p:grpSp>
        <p:nvGrpSpPr>
          <p:cNvPr id="14" name="Group 13">
            <a:extLst>
              <a:ext uri="{FF2B5EF4-FFF2-40B4-BE49-F238E27FC236}">
                <a16:creationId xmlns:a16="http://schemas.microsoft.com/office/drawing/2014/main" id="{46655765-3CDE-5F16-DD7E-497CDE75CD2B}"/>
              </a:ext>
              <a:ext uri="{C183D7F6-B498-43B3-948B-1728B52AA6E4}">
                <adec:decorative xmlns:adec="http://schemas.microsoft.com/office/drawing/2017/decorative" val="1"/>
              </a:ext>
            </a:extLst>
          </p:cNvPr>
          <p:cNvGrpSpPr/>
          <p:nvPr/>
        </p:nvGrpSpPr>
        <p:grpSpPr>
          <a:xfrm>
            <a:off x="2852136" y="2603842"/>
            <a:ext cx="1898750" cy="1744939"/>
            <a:chOff x="3071319" y="2947386"/>
            <a:chExt cx="1898750" cy="1744939"/>
          </a:xfrm>
        </p:grpSpPr>
        <p:sp>
          <p:nvSpPr>
            <p:cNvPr id="15" name="Google Shape;3000;p241">
              <a:extLst>
                <a:ext uri="{FF2B5EF4-FFF2-40B4-BE49-F238E27FC236}">
                  <a16:creationId xmlns:a16="http://schemas.microsoft.com/office/drawing/2014/main" id="{45140A44-75C0-0B72-99DD-5639D16AE258}"/>
                </a:ext>
              </a:extLst>
            </p:cNvPr>
            <p:cNvSpPr txBox="1"/>
            <p:nvPr/>
          </p:nvSpPr>
          <p:spPr>
            <a:xfrm>
              <a:off x="3071319" y="3646221"/>
              <a:ext cx="1898750" cy="1046104"/>
            </a:xfrm>
            <a:prstGeom prst="rect">
              <a:avLst/>
            </a:prstGeom>
            <a:noFill/>
            <a:ln>
              <a:noFill/>
            </a:ln>
          </p:spPr>
          <p:txBody>
            <a:bodyPr spcFirstLastPara="1" wrap="square" lIns="121747" tIns="60857" rIns="121747" bIns="60857" anchor="t" anchorCtr="0">
              <a:spAutoFit/>
            </a:bodyPr>
            <a:lstStyle/>
            <a:p>
              <a:pPr marL="0" marR="0" lvl="0" indent="0" algn="ctr" defTabSz="914165" rtl="0" eaLnBrk="1" fontAlgn="auto" latinLnBrk="0" hangingPunct="1">
                <a:lnSpc>
                  <a:spcPct val="100000"/>
                </a:lnSpc>
                <a:spcBef>
                  <a:spcPts val="0"/>
                </a:spcBef>
                <a:spcAft>
                  <a:spcPts val="0"/>
                </a:spcAft>
                <a:buClr>
                  <a:srgbClr val="FFFFFF"/>
                </a:buClr>
                <a:buSzPts val="1600"/>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Customer Copyright </a:t>
              </a:r>
              <a:r>
                <a:rPr kumimoji="0" lang="en-US" sz="1999" b="1" i="0" u="none" strike="noStrike" kern="0" cap="none" spc="0" normalizeH="0" baseline="0" noProof="0">
                  <a:ln w="3175">
                    <a:noFill/>
                  </a:ln>
                  <a:solidFill>
                    <a:srgbClr val="FFFFFF"/>
                  </a:solidFill>
                  <a:effectLst/>
                  <a:uLnTx/>
                  <a:uFillTx/>
                  <a:latin typeface="Segoe UI Semibold"/>
                  <a:ea typeface="+mj-lt"/>
                  <a:cs typeface="Segoe UI Semibold"/>
                </a:rPr>
                <a:t>Commitment</a:t>
              </a:r>
            </a:p>
          </p:txBody>
        </p:sp>
        <p:sp>
          <p:nvSpPr>
            <p:cNvPr id="16" name="Rounded Rectangle 62">
              <a:extLst>
                <a:ext uri="{FF2B5EF4-FFF2-40B4-BE49-F238E27FC236}">
                  <a16:creationId xmlns:a16="http://schemas.microsoft.com/office/drawing/2014/main" id="{48904E21-BFAC-29AA-55B0-919FE611ED5A}"/>
                </a:ext>
              </a:extLst>
            </p:cNvPr>
            <p:cNvSpPr/>
            <p:nvPr/>
          </p:nvSpPr>
          <p:spPr bwMode="auto">
            <a:xfrm>
              <a:off x="3791603" y="2947386"/>
              <a:ext cx="458182" cy="459478"/>
            </a:xfrm>
            <a:prstGeom prst="roundRect">
              <a:avLst>
                <a:gd name="adj" fmla="val 50000"/>
              </a:avLst>
            </a:prstGeom>
            <a:gradFill>
              <a:gsLst>
                <a:gs pos="10000">
                  <a:srgbClr val="D59ED7"/>
                </a:gs>
                <a:gs pos="75000">
                  <a:srgbClr val="8DC8E8"/>
                </a:gs>
              </a:gsLst>
              <a:path path="circle">
                <a:fillToRect l="100000" t="100000"/>
              </a:path>
            </a:gradFill>
            <a:ln w="44450" cap="rnd" cmpd="sng" algn="ctr">
              <a:noFill/>
              <a:prstDash val="solid"/>
              <a:headEnd type="none" w="lg" len="med"/>
              <a:tailEnd type="none" w="lg"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19896"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14504">
                        <a:srgbClr val="000000"/>
                      </a:gs>
                      <a:gs pos="35115">
                        <a:srgbClr val="000000"/>
                      </a:gs>
                    </a:gsLst>
                    <a:path path="circle">
                      <a:fillToRect l="100000" t="100000"/>
                    </a:path>
                  </a:gradFill>
                  <a:effectLst/>
                  <a:uLnTx/>
                  <a:uFillTx/>
                  <a:latin typeface="Segoe UI Semibold"/>
                  <a:ea typeface="Open Sans Light" panose="020B0606030504020204" pitchFamily="34" charset="0"/>
                  <a:cs typeface="Open Sans Light" panose="020B0606030504020204" pitchFamily="34" charset="0"/>
                </a:rPr>
                <a:t>2</a:t>
              </a:r>
            </a:p>
          </p:txBody>
        </p:sp>
      </p:grpSp>
      <p:grpSp>
        <p:nvGrpSpPr>
          <p:cNvPr id="17" name="Group 16">
            <a:extLst>
              <a:ext uri="{FF2B5EF4-FFF2-40B4-BE49-F238E27FC236}">
                <a16:creationId xmlns:a16="http://schemas.microsoft.com/office/drawing/2014/main" id="{149B0A94-40FB-0A1C-C793-1021CED3A616}"/>
              </a:ext>
              <a:ext uri="{C183D7F6-B498-43B3-948B-1728B52AA6E4}">
                <adec:decorative xmlns:adec="http://schemas.microsoft.com/office/drawing/2017/decorative" val="1"/>
              </a:ext>
            </a:extLst>
          </p:cNvPr>
          <p:cNvGrpSpPr/>
          <p:nvPr/>
        </p:nvGrpSpPr>
        <p:grpSpPr>
          <a:xfrm>
            <a:off x="4927025" y="2603842"/>
            <a:ext cx="2165576" cy="1745067"/>
            <a:chOff x="5466248" y="2947386"/>
            <a:chExt cx="2165576" cy="1745067"/>
          </a:xfrm>
        </p:grpSpPr>
        <p:sp>
          <p:nvSpPr>
            <p:cNvPr id="18" name="Google Shape;3000;p241">
              <a:extLst>
                <a:ext uri="{FF2B5EF4-FFF2-40B4-BE49-F238E27FC236}">
                  <a16:creationId xmlns:a16="http://schemas.microsoft.com/office/drawing/2014/main" id="{65A4301B-FB53-A753-26EC-EB119012E794}"/>
                </a:ext>
              </a:extLst>
            </p:cNvPr>
            <p:cNvSpPr txBox="1"/>
            <p:nvPr/>
          </p:nvSpPr>
          <p:spPr>
            <a:xfrm>
              <a:off x="5466248" y="3646221"/>
              <a:ext cx="2165576" cy="1046232"/>
            </a:xfrm>
            <a:prstGeom prst="rect">
              <a:avLst/>
            </a:prstGeom>
            <a:noFill/>
            <a:ln>
              <a:noFill/>
            </a:ln>
          </p:spPr>
          <p:txBody>
            <a:bodyPr spcFirstLastPara="1" wrap="square" lIns="121747" tIns="60857" rIns="121747" bIns="60857" anchor="t" anchorCtr="0">
              <a:spAutoFit/>
            </a:bodyPr>
            <a:lstStyle/>
            <a:p>
              <a:pPr marL="0" marR="0" lvl="0" indent="0" algn="ctr" defTabSz="914165" rtl="0" eaLnBrk="1" fontAlgn="auto" latinLnBrk="0" hangingPunct="1">
                <a:lnSpc>
                  <a:spcPct val="100000"/>
                </a:lnSpc>
                <a:spcBef>
                  <a:spcPts val="0"/>
                </a:spcBef>
                <a:spcAft>
                  <a:spcPts val="0"/>
                </a:spcAft>
                <a:buClr>
                  <a:srgbClr val="FFFFFF"/>
                </a:buClr>
                <a:buSzPts val="1600"/>
                <a:buFontTx/>
                <a:buNone/>
                <a:tabLst/>
                <a:defRPr/>
              </a:pPr>
              <a:r>
                <a:rPr kumimoji="0" lang="en-US" sz="2000" b="0" i="0" u="none" strike="noStrike" kern="0" cap="none" spc="0" normalizeH="0" baseline="0" noProof="0">
                  <a:ln>
                    <a:noFill/>
                  </a:ln>
                  <a:solidFill>
                    <a:srgbClr val="FFFFFF"/>
                  </a:solidFill>
                  <a:effectLst/>
                  <a:uLnTx/>
                  <a:uFillTx/>
                  <a:latin typeface="Segoe UI Semibold"/>
                  <a:ea typeface="+mn-ea"/>
                  <a:cs typeface="Segoe UI" panose="020B0502040204020203" pitchFamily="34" charset="0"/>
                </a:rPr>
                <a:t>Our approach to privacy and Responsible AI</a:t>
              </a:r>
              <a:endParaRPr kumimoji="0" lang="en-US" sz="1999" b="1" i="0" u="none" strike="noStrike" kern="0" cap="none" spc="0" normalizeH="0" baseline="0" noProof="0">
                <a:ln w="3175">
                  <a:noFill/>
                </a:ln>
                <a:gradFill flip="none" rotWithShape="1">
                  <a:gsLst>
                    <a:gs pos="100000">
                      <a:srgbClr val="D59ED7"/>
                    </a:gs>
                    <a:gs pos="0">
                      <a:srgbClr val="8DC8E8"/>
                    </a:gs>
                  </a:gsLst>
                  <a:lin ang="0" scaled="1"/>
                  <a:tileRect/>
                </a:gradFill>
                <a:effectLst/>
                <a:uLnTx/>
                <a:uFillTx/>
                <a:latin typeface="Segoe UI Semibold"/>
                <a:ea typeface="+mj-lt"/>
                <a:cs typeface="Segoe UI Semibold"/>
              </a:endParaRPr>
            </a:p>
          </p:txBody>
        </p:sp>
        <p:sp>
          <p:nvSpPr>
            <p:cNvPr id="19" name="Rounded Rectangle 62">
              <a:extLst>
                <a:ext uri="{FF2B5EF4-FFF2-40B4-BE49-F238E27FC236}">
                  <a16:creationId xmlns:a16="http://schemas.microsoft.com/office/drawing/2014/main" id="{435C109A-5D3C-A7FB-30A4-8D124AA3536E}"/>
                </a:ext>
              </a:extLst>
            </p:cNvPr>
            <p:cNvSpPr/>
            <p:nvPr/>
          </p:nvSpPr>
          <p:spPr bwMode="auto">
            <a:xfrm>
              <a:off x="6319945" y="2947386"/>
              <a:ext cx="458182" cy="459478"/>
            </a:xfrm>
            <a:prstGeom prst="roundRect">
              <a:avLst>
                <a:gd name="adj" fmla="val 50000"/>
              </a:avLst>
            </a:prstGeom>
            <a:gradFill>
              <a:gsLst>
                <a:gs pos="10000">
                  <a:srgbClr val="D59ED7"/>
                </a:gs>
                <a:gs pos="75000">
                  <a:srgbClr val="8DC8E8"/>
                </a:gs>
              </a:gsLst>
              <a:path path="circle">
                <a:fillToRect l="100000" t="100000"/>
              </a:path>
            </a:gradFill>
            <a:ln w="44450" cap="rnd" cmpd="sng" algn="ctr">
              <a:noFill/>
              <a:prstDash val="solid"/>
              <a:headEnd type="none" w="lg" len="med"/>
              <a:tailEnd type="none" w="lg"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19896"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14504">
                        <a:srgbClr val="000000"/>
                      </a:gs>
                      <a:gs pos="35115">
                        <a:srgbClr val="000000"/>
                      </a:gs>
                    </a:gsLst>
                    <a:path path="circle">
                      <a:fillToRect l="100000" t="100000"/>
                    </a:path>
                  </a:gradFill>
                  <a:effectLst/>
                  <a:uLnTx/>
                  <a:uFillTx/>
                  <a:latin typeface="Segoe UI Semibold"/>
                  <a:ea typeface="Open Sans Light" panose="020B0606030504020204" pitchFamily="34" charset="0"/>
                  <a:cs typeface="Open Sans Light" panose="020B0606030504020204" pitchFamily="34" charset="0"/>
                </a:rPr>
                <a:t>3</a:t>
              </a:r>
            </a:p>
          </p:txBody>
        </p:sp>
      </p:grpSp>
      <p:grpSp>
        <p:nvGrpSpPr>
          <p:cNvPr id="21" name="Group 20">
            <a:extLst>
              <a:ext uri="{FF2B5EF4-FFF2-40B4-BE49-F238E27FC236}">
                <a16:creationId xmlns:a16="http://schemas.microsoft.com/office/drawing/2014/main" id="{0B6D356B-01E6-CA97-EA9B-48DFABCC905E}"/>
              </a:ext>
              <a:ext uri="{C183D7F6-B498-43B3-948B-1728B52AA6E4}">
                <adec:decorative xmlns:adec="http://schemas.microsoft.com/office/drawing/2017/decorative" val="1"/>
              </a:ext>
            </a:extLst>
          </p:cNvPr>
          <p:cNvGrpSpPr/>
          <p:nvPr/>
        </p:nvGrpSpPr>
        <p:grpSpPr>
          <a:xfrm>
            <a:off x="7253497" y="2603842"/>
            <a:ext cx="1898750" cy="1437291"/>
            <a:chOff x="8128000" y="2947386"/>
            <a:chExt cx="1898750" cy="1437291"/>
          </a:xfrm>
        </p:grpSpPr>
        <p:sp>
          <p:nvSpPr>
            <p:cNvPr id="22" name="Google Shape;3000;p241">
              <a:extLst>
                <a:ext uri="{FF2B5EF4-FFF2-40B4-BE49-F238E27FC236}">
                  <a16:creationId xmlns:a16="http://schemas.microsoft.com/office/drawing/2014/main" id="{3FDF81C3-C6BD-192E-66C7-0F45E670ECBC}"/>
                </a:ext>
              </a:extLst>
            </p:cNvPr>
            <p:cNvSpPr txBox="1"/>
            <p:nvPr/>
          </p:nvSpPr>
          <p:spPr>
            <a:xfrm>
              <a:off x="8128000" y="3646221"/>
              <a:ext cx="1898750" cy="738456"/>
            </a:xfrm>
            <a:prstGeom prst="rect">
              <a:avLst/>
            </a:prstGeom>
            <a:noFill/>
            <a:ln>
              <a:noFill/>
            </a:ln>
          </p:spPr>
          <p:txBody>
            <a:bodyPr spcFirstLastPara="1" wrap="square" lIns="121747" tIns="60857" rIns="121747" bIns="60857" anchor="t" anchorCtr="0">
              <a:spAutoFit/>
            </a:bodyPr>
            <a:lstStyle/>
            <a:p>
              <a:pPr marL="0" marR="0" lvl="0" indent="0" algn="ctr" defTabSz="914165" rtl="0" eaLnBrk="1" fontAlgn="auto" latinLnBrk="0" hangingPunct="1">
                <a:lnSpc>
                  <a:spcPct val="100000"/>
                </a:lnSpc>
                <a:spcBef>
                  <a:spcPts val="0"/>
                </a:spcBef>
                <a:spcAft>
                  <a:spcPts val="0"/>
                </a:spcAft>
                <a:buClr>
                  <a:srgbClr val="FFFFFF"/>
                </a:buClr>
                <a:buSzPts val="1600"/>
                <a:buFontTx/>
                <a:buNone/>
                <a:tabLst/>
                <a:defRPr/>
              </a:pPr>
              <a:r>
                <a:rPr kumimoji="0" lang="en-US" sz="2000" b="0" i="0" u="none" strike="noStrike" kern="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Secure Future Initiative</a:t>
              </a:r>
            </a:p>
          </p:txBody>
        </p:sp>
        <p:sp>
          <p:nvSpPr>
            <p:cNvPr id="24" name="Rounded Rectangle 62">
              <a:extLst>
                <a:ext uri="{FF2B5EF4-FFF2-40B4-BE49-F238E27FC236}">
                  <a16:creationId xmlns:a16="http://schemas.microsoft.com/office/drawing/2014/main" id="{2E58F1E8-00DC-9B06-0D1A-68F7C1C45DFE}"/>
                </a:ext>
              </a:extLst>
            </p:cNvPr>
            <p:cNvSpPr/>
            <p:nvPr/>
          </p:nvSpPr>
          <p:spPr bwMode="auto">
            <a:xfrm>
              <a:off x="8848284" y="2947386"/>
              <a:ext cx="458182" cy="459478"/>
            </a:xfrm>
            <a:prstGeom prst="roundRect">
              <a:avLst>
                <a:gd name="adj" fmla="val 50000"/>
              </a:avLst>
            </a:prstGeom>
            <a:gradFill>
              <a:gsLst>
                <a:gs pos="10000">
                  <a:srgbClr val="D59ED7"/>
                </a:gs>
                <a:gs pos="75000">
                  <a:srgbClr val="8DC8E8"/>
                </a:gs>
              </a:gsLst>
              <a:path path="circle">
                <a:fillToRect l="100000" t="100000"/>
              </a:path>
            </a:gradFill>
            <a:ln w="44450" cap="rnd" cmpd="sng" algn="ctr">
              <a:noFill/>
              <a:prstDash val="solid"/>
              <a:headEnd type="none" w="lg" len="med"/>
              <a:tailEnd type="none" w="lg"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19896"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14504">
                        <a:srgbClr val="000000"/>
                      </a:gs>
                      <a:gs pos="35115">
                        <a:srgbClr val="000000"/>
                      </a:gs>
                    </a:gsLst>
                    <a:path path="circle">
                      <a:fillToRect l="100000" t="100000"/>
                    </a:path>
                  </a:gradFill>
                  <a:effectLst/>
                  <a:uLnTx/>
                  <a:uFillTx/>
                  <a:latin typeface="Segoe UI Semibold"/>
                  <a:ea typeface="Open Sans Light" panose="020B0606030504020204" pitchFamily="34" charset="0"/>
                  <a:cs typeface="Open Sans Light" panose="020B0606030504020204" pitchFamily="34" charset="0"/>
                </a:rPr>
                <a:t>4</a:t>
              </a:r>
            </a:p>
          </p:txBody>
        </p:sp>
      </p:grpSp>
      <p:cxnSp>
        <p:nvCxnSpPr>
          <p:cNvPr id="25" name="Straight Connector 24">
            <a:extLst>
              <a:ext uri="{FF2B5EF4-FFF2-40B4-BE49-F238E27FC236}">
                <a16:creationId xmlns:a16="http://schemas.microsoft.com/office/drawing/2014/main" id="{D6597F32-91C1-E8CA-4F0E-0DA5F89263B4}"/>
              </a:ext>
              <a:ext uri="{C183D7F6-B498-43B3-948B-1728B52AA6E4}">
                <adec:decorative xmlns:adec="http://schemas.microsoft.com/office/drawing/2017/decorative" val="1"/>
              </a:ext>
            </a:extLst>
          </p:cNvPr>
          <p:cNvCxnSpPr>
            <a:cxnSpLocks/>
          </p:cNvCxnSpPr>
          <p:nvPr/>
        </p:nvCxnSpPr>
        <p:spPr>
          <a:xfrm>
            <a:off x="9302402" y="2017798"/>
            <a:ext cx="0" cy="2753669"/>
          </a:xfrm>
          <a:prstGeom prst="line">
            <a:avLst/>
          </a:prstGeom>
          <a:noFill/>
          <a:ln w="19050" cap="flat" cmpd="sng" algn="ctr">
            <a:solidFill>
              <a:srgbClr val="2E404B"/>
            </a:solidFill>
            <a:prstDash val="solid"/>
            <a:headEnd type="none" w="med" len="med"/>
            <a:tailEnd type="none" w="med" len="med"/>
          </a:ln>
          <a:effectLst/>
        </p:spPr>
      </p:cxnSp>
      <p:grpSp>
        <p:nvGrpSpPr>
          <p:cNvPr id="37" name="Group 36">
            <a:extLst>
              <a:ext uri="{FF2B5EF4-FFF2-40B4-BE49-F238E27FC236}">
                <a16:creationId xmlns:a16="http://schemas.microsoft.com/office/drawing/2014/main" id="{6A3D2BDA-ADAE-0675-88A7-D15EFD3F37C6}"/>
              </a:ext>
              <a:ext uri="{C183D7F6-B498-43B3-948B-1728B52AA6E4}">
                <adec:decorative xmlns:adec="http://schemas.microsoft.com/office/drawing/2017/decorative" val="1"/>
              </a:ext>
            </a:extLst>
          </p:cNvPr>
          <p:cNvGrpSpPr/>
          <p:nvPr/>
        </p:nvGrpSpPr>
        <p:grpSpPr>
          <a:xfrm>
            <a:off x="9448320" y="2603842"/>
            <a:ext cx="1959708" cy="1437291"/>
            <a:chOff x="10414001" y="2947386"/>
            <a:chExt cx="1959708" cy="1437291"/>
          </a:xfrm>
        </p:grpSpPr>
        <p:sp>
          <p:nvSpPr>
            <p:cNvPr id="38" name="Google Shape;3000;p241">
              <a:extLst>
                <a:ext uri="{FF2B5EF4-FFF2-40B4-BE49-F238E27FC236}">
                  <a16:creationId xmlns:a16="http://schemas.microsoft.com/office/drawing/2014/main" id="{240E6F18-D23E-250F-B810-F4BE0F1DF944}"/>
                </a:ext>
              </a:extLst>
            </p:cNvPr>
            <p:cNvSpPr txBox="1"/>
            <p:nvPr/>
          </p:nvSpPr>
          <p:spPr>
            <a:xfrm>
              <a:off x="10414001" y="3646221"/>
              <a:ext cx="1959708" cy="738456"/>
            </a:xfrm>
            <a:prstGeom prst="rect">
              <a:avLst/>
            </a:prstGeom>
            <a:noFill/>
            <a:ln>
              <a:noFill/>
            </a:ln>
          </p:spPr>
          <p:txBody>
            <a:bodyPr spcFirstLastPara="1" wrap="square" lIns="121747" tIns="60857" rIns="121747" bIns="60857" anchor="t" anchorCtr="0">
              <a:spAutoFit/>
            </a:bodyPr>
            <a:lstStyle/>
            <a:p>
              <a:pPr marL="0" marR="0" lvl="0" indent="0" algn="ctr" defTabSz="914165" rtl="0" eaLnBrk="1" fontAlgn="auto" latinLnBrk="0" hangingPunct="1">
                <a:lnSpc>
                  <a:spcPct val="100000"/>
                </a:lnSpc>
                <a:spcBef>
                  <a:spcPts val="0"/>
                </a:spcBef>
                <a:spcAft>
                  <a:spcPts val="0"/>
                </a:spcAft>
                <a:buClr>
                  <a:srgbClr val="FFFFFF"/>
                </a:buClr>
                <a:buSzPts val="1600"/>
                <a:buFontTx/>
                <a:buNone/>
                <a:tabLst/>
                <a:defRPr/>
              </a:pPr>
              <a:r>
                <a:rPr kumimoji="0" lang="en-US" sz="2000" b="0" i="0" u="none" strike="noStrike" kern="0" cap="none" spc="0" normalizeH="0" baseline="0" noProof="0">
                  <a:ln>
                    <a:noFill/>
                  </a:ln>
                  <a:gradFill>
                    <a:gsLst>
                      <a:gs pos="0">
                        <a:srgbClr val="FFFFFF"/>
                      </a:gs>
                      <a:gs pos="74000">
                        <a:srgbClr val="FFFFFF"/>
                      </a:gs>
                    </a:gsLst>
                    <a:lin ang="10800000" scaled="1"/>
                  </a:gradFill>
                  <a:effectLst/>
                  <a:uLnTx/>
                  <a:uFillTx/>
                  <a:latin typeface="Segoe UI Semibold"/>
                  <a:ea typeface="+mn-ea"/>
                  <a:cs typeface="Segoe UI" panose="020B0502040204020203" pitchFamily="34" charset="0"/>
                </a:rPr>
                <a:t>Sustainability by design</a:t>
              </a:r>
            </a:p>
          </p:txBody>
        </p:sp>
        <p:sp>
          <p:nvSpPr>
            <p:cNvPr id="39" name="Rounded Rectangle 62">
              <a:extLst>
                <a:ext uri="{FF2B5EF4-FFF2-40B4-BE49-F238E27FC236}">
                  <a16:creationId xmlns:a16="http://schemas.microsoft.com/office/drawing/2014/main" id="{F6E74A56-448D-6F59-24B5-43FF8337BB6A}"/>
                </a:ext>
              </a:extLst>
            </p:cNvPr>
            <p:cNvSpPr/>
            <p:nvPr/>
          </p:nvSpPr>
          <p:spPr bwMode="auto">
            <a:xfrm>
              <a:off x="11164764" y="2947386"/>
              <a:ext cx="458182" cy="459478"/>
            </a:xfrm>
            <a:prstGeom prst="roundRect">
              <a:avLst>
                <a:gd name="adj" fmla="val 50000"/>
              </a:avLst>
            </a:prstGeom>
            <a:gradFill>
              <a:gsLst>
                <a:gs pos="10000">
                  <a:srgbClr val="D59ED7"/>
                </a:gs>
                <a:gs pos="75000">
                  <a:srgbClr val="8DC8E8"/>
                </a:gs>
              </a:gsLst>
              <a:path path="circle">
                <a:fillToRect l="100000" t="100000"/>
              </a:path>
            </a:gradFill>
            <a:ln w="44450" cap="rnd" cmpd="sng" algn="ctr">
              <a:noFill/>
              <a:prstDash val="solid"/>
              <a:headEnd type="none" w="lg" len="med"/>
              <a:tailEnd type="none" w="lg" len="med"/>
            </a:ln>
            <a:effectLst>
              <a:outerShdw blurRad="63500" dist="127000" dir="2700000" algn="tl" rotWithShape="0">
                <a:srgbClr val="000000">
                  <a:alpha val="50000"/>
                </a:srgbClr>
              </a:outerShdw>
            </a:effectLst>
          </p:spPr>
          <p:txBody>
            <a:bodyPr rot="0" spcFirstLastPara="0" vertOverflow="overflow" horzOverflow="overflow" vert="horz" wrap="square" lIns="0" tIns="0" rIns="0" bIns="19896" numCol="1" spcCol="0" rtlCol="0" fromWordArt="0" anchor="ctr" anchorCtr="0" forceAA="0" compatLnSpc="1">
              <a:prstTxWarp prst="textNoShape">
                <a:avLst/>
              </a:prstTxWarp>
              <a:noAutofit/>
            </a:body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gradFill>
                    <a:gsLst>
                      <a:gs pos="14504">
                        <a:srgbClr val="000000"/>
                      </a:gs>
                      <a:gs pos="35115">
                        <a:srgbClr val="000000"/>
                      </a:gs>
                    </a:gsLst>
                    <a:path path="circle">
                      <a:fillToRect l="100000" t="100000"/>
                    </a:path>
                  </a:gradFill>
                  <a:effectLst/>
                  <a:uLnTx/>
                  <a:uFillTx/>
                  <a:latin typeface="Segoe UI Semibold"/>
                  <a:ea typeface="Open Sans Light" panose="020B0606030504020204" pitchFamily="34" charset="0"/>
                  <a:cs typeface="Open Sans Light" panose="020B0606030504020204" pitchFamily="34" charset="0"/>
                </a:rPr>
                <a:t>5</a:t>
              </a:r>
            </a:p>
          </p:txBody>
        </p:sp>
      </p:grpSp>
      <p:grpSp>
        <p:nvGrpSpPr>
          <p:cNvPr id="5" name="Group 4" descr="Responsible AI principles&#10;">
            <a:extLst>
              <a:ext uri="{FF2B5EF4-FFF2-40B4-BE49-F238E27FC236}">
                <a16:creationId xmlns:a16="http://schemas.microsoft.com/office/drawing/2014/main" id="{9B7B7395-C611-B993-606F-BDF28915B449}"/>
              </a:ext>
            </a:extLst>
          </p:cNvPr>
          <p:cNvGrpSpPr/>
          <p:nvPr/>
        </p:nvGrpSpPr>
        <p:grpSpPr>
          <a:xfrm>
            <a:off x="542817" y="5633660"/>
            <a:ext cx="10972800" cy="454508"/>
            <a:chOff x="609600" y="5590442"/>
            <a:chExt cx="10972800" cy="454508"/>
          </a:xfrm>
        </p:grpSpPr>
        <p:cxnSp>
          <p:nvCxnSpPr>
            <p:cNvPr id="12" name="Straight Connector 11">
              <a:extLst>
                <a:ext uri="{FF2B5EF4-FFF2-40B4-BE49-F238E27FC236}">
                  <a16:creationId xmlns:a16="http://schemas.microsoft.com/office/drawing/2014/main" id="{7F72419F-E18E-21AA-192A-11F0DBF1AC12}"/>
                </a:ext>
                <a:ext uri="{C183D7F6-B498-43B3-948B-1728B52AA6E4}">
                  <adec:decorative xmlns:adec="http://schemas.microsoft.com/office/drawing/2017/decorative" val="1"/>
                </a:ext>
              </a:extLst>
            </p:cNvPr>
            <p:cNvCxnSpPr>
              <a:cxnSpLocks/>
            </p:cNvCxnSpPr>
            <p:nvPr/>
          </p:nvCxnSpPr>
          <p:spPr>
            <a:xfrm>
              <a:off x="609600" y="5817696"/>
              <a:ext cx="10972800" cy="0"/>
            </a:xfrm>
            <a:prstGeom prst="line">
              <a:avLst/>
            </a:prstGeom>
            <a:noFill/>
            <a:ln w="28575" cap="rnd" cmpd="sng" algn="ctr">
              <a:solidFill>
                <a:schemeClr val="bg1">
                  <a:lumMod val="75000"/>
                </a:schemeClr>
              </a:solidFill>
              <a:prstDash val="solid"/>
              <a:headEnd type="oval" w="med" len="med"/>
              <a:tailEnd type="oval" w="med" len="med"/>
            </a:ln>
            <a:effectLst/>
          </p:spPr>
        </p:cxnSp>
        <p:sp>
          <p:nvSpPr>
            <p:cNvPr id="13" name="Rectangle: Rounded Corners 12">
              <a:extLst>
                <a:ext uri="{FF2B5EF4-FFF2-40B4-BE49-F238E27FC236}">
                  <a16:creationId xmlns:a16="http://schemas.microsoft.com/office/drawing/2014/main" id="{528747A6-B7D4-0C47-D0B2-215E85A6CFF2}"/>
                </a:ext>
              </a:extLst>
            </p:cNvPr>
            <p:cNvSpPr/>
            <p:nvPr/>
          </p:nvSpPr>
          <p:spPr bwMode="auto">
            <a:xfrm>
              <a:off x="3920490" y="5590442"/>
              <a:ext cx="4351020" cy="454508"/>
            </a:xfrm>
            <a:prstGeom prst="roundRect">
              <a:avLst>
                <a:gd name="adj" fmla="val 50000"/>
              </a:avLst>
            </a:prstGeom>
            <a:gradFill>
              <a:gsLst>
                <a:gs pos="2000">
                  <a:srgbClr val="0179D4">
                    <a:lumMod val="80000"/>
                  </a:srgbClr>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w="3175">
                    <a:noFill/>
                  </a:ln>
                  <a:solidFill>
                    <a:srgbClr val="FFFFFF"/>
                  </a:solidFill>
                  <a:effectLst/>
                  <a:uLnTx/>
                  <a:uFillTx/>
                  <a:latin typeface="Segoe UI Semibold"/>
                  <a:ea typeface="+mn-ea"/>
                  <a:cs typeface="Segoe UI Semibold" panose="020B0502040204020203" pitchFamily="34" charset="0"/>
                </a:rPr>
                <a:t>Responsible AI principles</a:t>
              </a:r>
            </a:p>
          </p:txBody>
        </p:sp>
      </p:grpSp>
    </p:spTree>
    <p:extLst>
      <p:ext uri="{BB962C8B-B14F-4D97-AF65-F5344CB8AC3E}">
        <p14:creationId xmlns:p14="http://schemas.microsoft.com/office/powerpoint/2010/main" val="315499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nodeType="withEffect">
                                  <p:stCondLst>
                                    <p:cond delay="100"/>
                                  </p:stCondLst>
                                  <p:childTnLst>
                                    <p:animMotion origin="layout" path="M 4.16667E-7 7.40741E-7 L 4.16667E-7 0.03542 " pathEditMode="relative" rAng="0" ptsTypes="AA">
                                      <p:cBhvr>
                                        <p:cTn id="9" dur="700" spd="-100000" fill="hold"/>
                                        <p:tgtEl>
                                          <p:spTgt spid="3"/>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nodeType="withEffect">
                                  <p:stCondLst>
                                    <p:cond delay="200"/>
                                  </p:stCondLst>
                                  <p:childTnLst>
                                    <p:animMotion origin="layout" path="M 4.16667E-7 7.40741E-7 L 4.16667E-7 0.03542 " pathEditMode="relative" rAng="0" ptsTypes="AA">
                                      <p:cBhvr>
                                        <p:cTn id="14" dur="700" spd="-100000" fill="hold"/>
                                        <p:tgtEl>
                                          <p:spTgt spid="6"/>
                                        </p:tgtEl>
                                        <p:attrNameLst>
                                          <p:attrName>ppt_x</p:attrName>
                                          <p:attrName>ppt_y</p:attrName>
                                        </p:attrNameLst>
                                      </p:cBhvr>
                                      <p:rCtr x="0" y="1759"/>
                                    </p:animMotion>
                                  </p:childTnLst>
                                </p:cTn>
                              </p:par>
                              <p:par>
                                <p:cTn id="15" presetID="10" presetClass="entr" presetSubtype="0" fill="hold" nodeType="withEffect">
                                  <p:stCondLst>
                                    <p:cond delay="3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42" presetClass="path" presetSubtype="0" decel="100000" fill="hold" nodeType="withEffect">
                                  <p:stCondLst>
                                    <p:cond delay="300"/>
                                  </p:stCondLst>
                                  <p:childTnLst>
                                    <p:animMotion origin="layout" path="M 4.16667E-7 7.40741E-7 L 4.16667E-7 0.03542 " pathEditMode="relative" rAng="0" ptsTypes="AA">
                                      <p:cBhvr>
                                        <p:cTn id="19" dur="700" spd="-100000" fill="hold"/>
                                        <p:tgtEl>
                                          <p:spTgt spid="7"/>
                                        </p:tgtEl>
                                        <p:attrNameLst>
                                          <p:attrName>ppt_x</p:attrName>
                                          <p:attrName>ppt_y</p:attrName>
                                        </p:attrNameLst>
                                      </p:cBhvr>
                                      <p:rCtr x="0" y="1759"/>
                                    </p:animMotion>
                                  </p:childTnLst>
                                </p:cTn>
                              </p:par>
                              <p:par>
                                <p:cTn id="20" presetID="10" presetClass="entr" presetSubtype="0" fill="hold" nodeType="withEffect">
                                  <p:stCondLst>
                                    <p:cond delay="3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42" presetClass="path" presetSubtype="0" decel="100000" fill="hold" nodeType="withEffect">
                                  <p:stCondLst>
                                    <p:cond delay="300"/>
                                  </p:stCondLst>
                                  <p:childTnLst>
                                    <p:animMotion origin="layout" path="M 4.16667E-7 7.40741E-7 L 4.16667E-7 0.03542 " pathEditMode="relative" rAng="0" ptsTypes="AA">
                                      <p:cBhvr>
                                        <p:cTn id="24" dur="700" spd="-100000" fill="hold"/>
                                        <p:tgtEl>
                                          <p:spTgt spid="25"/>
                                        </p:tgtEl>
                                        <p:attrNameLst>
                                          <p:attrName>ppt_x</p:attrName>
                                          <p:attrName>ppt_y</p:attrName>
                                        </p:attrNameLst>
                                      </p:cBhvr>
                                      <p:rCtr x="0" y="1759"/>
                                    </p:animMotion>
                                  </p:childTnLst>
                                </p:cTn>
                              </p:par>
                              <p:par>
                                <p:cTn id="25" presetID="10" presetClass="entr" presetSubtype="0" fill="hold" nodeType="withEffect">
                                  <p:stCondLst>
                                    <p:cond delay="1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42" presetClass="path" presetSubtype="0" decel="100000" fill="hold" nodeType="withEffect">
                                  <p:stCondLst>
                                    <p:cond delay="100"/>
                                  </p:stCondLst>
                                  <p:childTnLst>
                                    <p:animMotion origin="layout" path="M 4.16667E-6 -1.11111E-6 L 4.16667E-6 0.03542 " pathEditMode="relative" rAng="0" ptsTypes="AA">
                                      <p:cBhvr>
                                        <p:cTn id="29" dur="700" spd="-100000" fill="hold"/>
                                        <p:tgtEl>
                                          <p:spTgt spid="8"/>
                                        </p:tgtEl>
                                        <p:attrNameLst>
                                          <p:attrName>ppt_x</p:attrName>
                                          <p:attrName>ppt_y</p:attrName>
                                        </p:attrNameLst>
                                      </p:cBhvr>
                                      <p:rCtr x="0" y="1759"/>
                                    </p:animMotion>
                                  </p:childTnLst>
                                </p:cTn>
                              </p:par>
                              <p:par>
                                <p:cTn id="30" presetID="10" presetClass="entr" presetSubtype="0" fill="hold" nodeType="withEffect">
                                  <p:stCondLst>
                                    <p:cond delay="2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42" presetClass="path" presetSubtype="0" decel="100000" fill="hold" nodeType="withEffect">
                                  <p:stCondLst>
                                    <p:cond delay="200"/>
                                  </p:stCondLst>
                                  <p:childTnLst>
                                    <p:animMotion origin="layout" path="M 1.04167E-6 -2.96296E-6 L 1.04167E-6 0.03542 " pathEditMode="relative" rAng="0" ptsTypes="AA">
                                      <p:cBhvr>
                                        <p:cTn id="34" dur="700" spd="-100000" fill="hold"/>
                                        <p:tgtEl>
                                          <p:spTgt spid="14"/>
                                        </p:tgtEl>
                                        <p:attrNameLst>
                                          <p:attrName>ppt_x</p:attrName>
                                          <p:attrName>ppt_y</p:attrName>
                                        </p:attrNameLst>
                                      </p:cBhvr>
                                      <p:rCtr x="0" y="1759"/>
                                    </p:animMotion>
                                  </p:childTnLst>
                                </p:cTn>
                              </p:par>
                              <p:par>
                                <p:cTn id="35" presetID="10" presetClass="entr" presetSubtype="0" fill="hold" nodeType="withEffect">
                                  <p:stCondLst>
                                    <p:cond delay="3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42" presetClass="path" presetSubtype="0" decel="100000" fill="hold" nodeType="withEffect">
                                  <p:stCondLst>
                                    <p:cond delay="300"/>
                                  </p:stCondLst>
                                  <p:childTnLst>
                                    <p:animMotion origin="layout" path="M 2.5E-6 -4.81481E-6 L 2.5E-6 0.03542 " pathEditMode="relative" rAng="0" ptsTypes="AA">
                                      <p:cBhvr>
                                        <p:cTn id="39" dur="700" spd="-100000" fill="hold"/>
                                        <p:tgtEl>
                                          <p:spTgt spid="17"/>
                                        </p:tgtEl>
                                        <p:attrNameLst>
                                          <p:attrName>ppt_x</p:attrName>
                                          <p:attrName>ppt_y</p:attrName>
                                        </p:attrNameLst>
                                      </p:cBhvr>
                                      <p:rCtr x="0" y="1759"/>
                                    </p:animMotion>
                                  </p:childTnLst>
                                </p:cTn>
                              </p:par>
                              <p:par>
                                <p:cTn id="40" presetID="10" presetClass="entr" presetSubtype="0" fill="hold" nodeType="withEffect">
                                  <p:stCondLst>
                                    <p:cond delay="40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42" presetClass="path" presetSubtype="0" decel="100000" fill="hold" nodeType="withEffect">
                                  <p:stCondLst>
                                    <p:cond delay="400"/>
                                  </p:stCondLst>
                                  <p:childTnLst>
                                    <p:animMotion origin="layout" path="M 4.79167E-6 -1.11111E-6 L 4.79167E-6 0.03542 " pathEditMode="relative" rAng="0" ptsTypes="AA">
                                      <p:cBhvr>
                                        <p:cTn id="44" dur="700" spd="-100000" fill="hold"/>
                                        <p:tgtEl>
                                          <p:spTgt spid="21"/>
                                        </p:tgtEl>
                                        <p:attrNameLst>
                                          <p:attrName>ppt_x</p:attrName>
                                          <p:attrName>ppt_y</p:attrName>
                                        </p:attrNameLst>
                                      </p:cBhvr>
                                      <p:rCtr x="0" y="1759"/>
                                    </p:animMotion>
                                  </p:childTnLst>
                                </p:cTn>
                              </p:par>
                              <p:par>
                                <p:cTn id="45" presetID="10" presetClass="entr" presetSubtype="0" fill="hold" nodeType="withEffect">
                                  <p:stCondLst>
                                    <p:cond delay="50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500"/>
                                        <p:tgtEl>
                                          <p:spTgt spid="37"/>
                                        </p:tgtEl>
                                      </p:cBhvr>
                                    </p:animEffect>
                                  </p:childTnLst>
                                </p:cTn>
                              </p:par>
                              <p:par>
                                <p:cTn id="48" presetID="42" presetClass="path" presetSubtype="0" decel="100000" fill="hold" nodeType="withEffect">
                                  <p:stCondLst>
                                    <p:cond delay="500"/>
                                  </p:stCondLst>
                                  <p:childTnLst>
                                    <p:animMotion origin="layout" path="M 2.70833E-6 -1.11111E-6 L 2.70833E-6 0.03542 " pathEditMode="relative" rAng="0" ptsTypes="AA">
                                      <p:cBhvr>
                                        <p:cTn id="49" dur="700" spd="-100000" fill="hold"/>
                                        <p:tgtEl>
                                          <p:spTgt spid="37"/>
                                        </p:tgtEl>
                                        <p:attrNameLst>
                                          <p:attrName>ppt_x</p:attrName>
                                          <p:attrName>ppt_y</p:attrName>
                                        </p:attrNameLst>
                                      </p:cBhvr>
                                      <p:rCtr x="0" y="1759"/>
                                    </p:animMotion>
                                  </p:childTnLst>
                                </p:cTn>
                              </p:par>
                              <p:par>
                                <p:cTn id="50" presetID="10" presetClass="entr" presetSubtype="0" fill="hold" nodeType="withEffect">
                                  <p:stCondLst>
                                    <p:cond delay="60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500"/>
                                        <p:tgtEl>
                                          <p:spTgt spid="5"/>
                                        </p:tgtEl>
                                      </p:cBhvr>
                                    </p:animEffect>
                                  </p:childTnLst>
                                </p:cTn>
                              </p:par>
                              <p:par>
                                <p:cTn id="53" presetID="42" presetClass="path" presetSubtype="0" decel="100000" fill="hold" nodeType="withEffect">
                                  <p:stCondLst>
                                    <p:cond delay="600"/>
                                  </p:stCondLst>
                                  <p:childTnLst>
                                    <p:animMotion origin="layout" path="M -1.25E-6 3.7037E-7 L -1.25E-6 -0.03287 " pathEditMode="relative" rAng="0" ptsTypes="AA">
                                      <p:cBhvr>
                                        <p:cTn id="54" dur="700" spd="-100000" fill="hold"/>
                                        <p:tgtEl>
                                          <p:spTgt spid="5"/>
                                        </p:tgtEl>
                                        <p:attrNameLst>
                                          <p:attrName>ppt_x</p:attrName>
                                          <p:attrName>ppt_y</p:attrName>
                                        </p:attrNameLst>
                                      </p:cBhvr>
                                      <p:rCtr x="0"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25042-73EA-41BA-373B-C99D535EDD5B}"/>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ACD14EFA-52F3-65B0-6689-73473E5425BD}"/>
              </a:ext>
            </a:extLst>
          </p:cNvPr>
          <p:cNvSpPr>
            <a:spLocks noGrp="1"/>
          </p:cNvSpPr>
          <p:nvPr>
            <p:ph type="title"/>
          </p:nvPr>
        </p:nvSpPr>
        <p:spPr/>
        <p:txBody>
          <a:bodyPr/>
          <a:lstStyle/>
          <a:p>
            <a:pPr algn="ctr"/>
            <a:r>
              <a:rPr lang="en-CA" noProof="0" dirty="0"/>
              <a:t>Copilot is the UI for AI</a:t>
            </a:r>
            <a:endParaRPr lang="en-IN" dirty="0"/>
          </a:p>
        </p:txBody>
      </p:sp>
      <p:sp>
        <p:nvSpPr>
          <p:cNvPr id="325" name="Rectangle: Rounded Corners 7">
            <a:extLst>
              <a:ext uri="{FF2B5EF4-FFF2-40B4-BE49-F238E27FC236}">
                <a16:creationId xmlns:a16="http://schemas.microsoft.com/office/drawing/2014/main" id="{CFB5EF1B-616D-722B-5BF7-48BCB402849A}"/>
              </a:ext>
              <a:ext uri="{C183D7F6-B498-43B3-948B-1728B52AA6E4}">
                <adec:decorative xmlns:adec="http://schemas.microsoft.com/office/drawing/2017/decorative" val="1"/>
              </a:ext>
            </a:extLst>
          </p:cNvPr>
          <p:cNvSpPr>
            <a:spLocks/>
          </p:cNvSpPr>
          <p:nvPr/>
        </p:nvSpPr>
        <p:spPr bwMode="auto">
          <a:xfrm>
            <a:off x="586740" y="1381243"/>
            <a:ext cx="11018520" cy="5017970"/>
          </a:xfrm>
          <a:prstGeom prst="roundRect">
            <a:avLst>
              <a:gd name="adj" fmla="val 3385"/>
            </a:avLst>
          </a:prstGeom>
          <a:ln w="19050" cap="rnd">
            <a:gradFill flip="none" rotWithShape="1">
              <a:gsLst>
                <a:gs pos="0">
                  <a:srgbClr val="C03BC4"/>
                </a:gs>
                <a:gs pos="80000">
                  <a:srgbClr val="0078D4"/>
                </a:gs>
              </a:gsLst>
              <a:path path="circle">
                <a:fillToRect l="100000" t="100000"/>
              </a:path>
              <a:tileRect r="-100000" b="-100000"/>
            </a:gra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300"/>
              </a:spcAft>
              <a:buClrTx/>
              <a:buSzTx/>
              <a:buFontTx/>
              <a:buNone/>
              <a:tabLst/>
              <a:defRPr/>
            </a:pPr>
            <a:endParaRPr kumimoji="0" lang="en-IN" sz="1200" b="1" i="0" u="none" strike="noStrike" kern="1200" cap="none" spc="0" normalizeH="0" baseline="0" noProof="0">
              <a:ln>
                <a:noFill/>
              </a:ln>
              <a:solidFill>
                <a:srgbClr val="0078D4"/>
              </a:solidFill>
              <a:effectLst/>
              <a:uLnTx/>
              <a:uFillTx/>
              <a:latin typeface="Segoe UI Semibold"/>
              <a:ea typeface="+mn-ea"/>
              <a:cs typeface="Segoe UI"/>
            </a:endParaRPr>
          </a:p>
        </p:txBody>
      </p:sp>
      <p:pic>
        <p:nvPicPr>
          <p:cNvPr id="228" name="Picture 227" descr="A person in a black shirt smiling is the starting point of the infographic">
            <a:extLst>
              <a:ext uri="{FF2B5EF4-FFF2-40B4-BE49-F238E27FC236}">
                <a16:creationId xmlns:a16="http://schemas.microsoft.com/office/drawing/2014/main" id="{815B37DE-0A12-E93A-14FB-80A432DBEF56}"/>
              </a:ext>
              <a:ext uri="{C183D7F6-B498-43B3-948B-1728B52AA6E4}">
                <adec:decorative xmlns:adec="http://schemas.microsoft.com/office/drawing/2017/decorative" val="0"/>
              </a:ext>
            </a:extLst>
          </p:cNvPr>
          <p:cNvPicPr>
            <a:picLocks noChangeAspect="1"/>
          </p:cNvPicPr>
          <p:nvPr/>
        </p:nvPicPr>
        <p:blipFill rotWithShape="1">
          <a:blip r:embed="rId3"/>
          <a:srcRect l="7986" t="12923" r="24479" b="42054"/>
          <a:stretch/>
        </p:blipFill>
        <p:spPr>
          <a:xfrm>
            <a:off x="1575500" y="3239440"/>
            <a:ext cx="1162801" cy="1162800"/>
          </a:xfrm>
          <a:prstGeom prst="ellipse">
            <a:avLst/>
          </a:prstGeom>
          <a:solidFill>
            <a:schemeClr val="bg1"/>
          </a:solidFill>
          <a:ln w="14684" cap="flat">
            <a:noFill/>
            <a:prstDash val="solid"/>
            <a:miter/>
          </a:ln>
          <a:effectLst/>
        </p:spPr>
      </p:pic>
      <p:grpSp>
        <p:nvGrpSpPr>
          <p:cNvPr id="229" name="Group 228" descr="Arrowing going back-and-forth between the person and Copilot">
            <a:extLst>
              <a:ext uri="{FF2B5EF4-FFF2-40B4-BE49-F238E27FC236}">
                <a16:creationId xmlns:a16="http://schemas.microsoft.com/office/drawing/2014/main" id="{3AEB6FCA-BFEA-C261-4E88-FE829F2F09F1}"/>
              </a:ext>
              <a:ext uri="{C183D7F6-B498-43B3-948B-1728B52AA6E4}">
                <adec:decorative xmlns:adec="http://schemas.microsoft.com/office/drawing/2017/decorative" val="0"/>
              </a:ext>
            </a:extLst>
          </p:cNvPr>
          <p:cNvGrpSpPr/>
          <p:nvPr/>
        </p:nvGrpSpPr>
        <p:grpSpPr>
          <a:xfrm>
            <a:off x="3243249" y="3651338"/>
            <a:ext cx="1043807" cy="339829"/>
            <a:chOff x="16892579" y="9293170"/>
            <a:chExt cx="2858461" cy="930620"/>
          </a:xfrm>
        </p:grpSpPr>
        <p:grpSp>
          <p:nvGrpSpPr>
            <p:cNvPr id="230" name="Group 229">
              <a:extLst>
                <a:ext uri="{FF2B5EF4-FFF2-40B4-BE49-F238E27FC236}">
                  <a16:creationId xmlns:a16="http://schemas.microsoft.com/office/drawing/2014/main" id="{BB4509D9-CF8F-43C2-D5BB-2F524D1417C2}"/>
                </a:ext>
              </a:extLst>
            </p:cNvPr>
            <p:cNvGrpSpPr/>
            <p:nvPr/>
          </p:nvGrpSpPr>
          <p:grpSpPr>
            <a:xfrm>
              <a:off x="16892579" y="9293170"/>
              <a:ext cx="2492701" cy="463291"/>
              <a:chOff x="16892579" y="9293170"/>
              <a:chExt cx="2492701" cy="463291"/>
            </a:xfrm>
          </p:grpSpPr>
          <p:grpSp>
            <p:nvGrpSpPr>
              <p:cNvPr id="309" name="Group 308">
                <a:extLst>
                  <a:ext uri="{FF2B5EF4-FFF2-40B4-BE49-F238E27FC236}">
                    <a16:creationId xmlns:a16="http://schemas.microsoft.com/office/drawing/2014/main" id="{437298A5-1B38-0B13-B7FF-1F5063E5C447}"/>
                  </a:ext>
                </a:extLst>
              </p:cNvPr>
              <p:cNvGrpSpPr>
                <a:grpSpLocks noChangeAspect="1"/>
              </p:cNvGrpSpPr>
              <p:nvPr/>
            </p:nvGrpSpPr>
            <p:grpSpPr>
              <a:xfrm rot="16200000" flipH="1">
                <a:off x="16758939" y="9426810"/>
                <a:ext cx="463291" cy="196011"/>
                <a:chOff x="24942308" y="2917288"/>
                <a:chExt cx="1321816" cy="559246"/>
              </a:xfrm>
            </p:grpSpPr>
            <p:cxnSp>
              <p:nvCxnSpPr>
                <p:cNvPr id="316" name="Straight Connector 315">
                  <a:extLst>
                    <a:ext uri="{FF2B5EF4-FFF2-40B4-BE49-F238E27FC236}">
                      <a16:creationId xmlns:a16="http://schemas.microsoft.com/office/drawing/2014/main" id="{8D8F8F70-4536-C76A-949B-D038BC93C275}"/>
                    </a:ext>
                    <a:ext uri="{C183D7F6-B498-43B3-948B-1728B52AA6E4}">
                      <adec:decorative xmlns:adec="http://schemas.microsoft.com/office/drawing/2017/decorative" val="1"/>
                    </a:ext>
                  </a:extLst>
                </p:cNvPr>
                <p:cNvCxnSpPr>
                  <a:cxnSpLocks/>
                </p:cNvCxnSpPr>
                <p:nvPr/>
              </p:nvCxnSpPr>
              <p:spPr>
                <a:xfrm rot="10800000">
                  <a:off x="25603203" y="2917288"/>
                  <a:ext cx="660921" cy="559239"/>
                </a:xfrm>
                <a:prstGeom prst="line">
                  <a:avLst/>
                </a:prstGeom>
                <a:noFill/>
                <a:ln w="19050" cap="rnd" cmpd="sng" algn="ctr">
                  <a:solidFill>
                    <a:srgbClr val="000000"/>
                  </a:solidFill>
                  <a:prstDash val="solid"/>
                  <a:headEnd type="none" w="lg" len="med"/>
                  <a:tailEnd type="none" w="lg" len="med"/>
                </a:ln>
                <a:effectLst/>
              </p:spPr>
            </p:cxnSp>
            <p:cxnSp>
              <p:nvCxnSpPr>
                <p:cNvPr id="317" name="Straight Connector 316">
                  <a:extLst>
                    <a:ext uri="{FF2B5EF4-FFF2-40B4-BE49-F238E27FC236}">
                      <a16:creationId xmlns:a16="http://schemas.microsoft.com/office/drawing/2014/main" id="{1A97FFEF-731D-B54C-B8C7-31C510C13C3F}"/>
                    </a:ext>
                    <a:ext uri="{C183D7F6-B498-43B3-948B-1728B52AA6E4}">
                      <adec:decorative xmlns:adec="http://schemas.microsoft.com/office/drawing/2017/decorative" val="1"/>
                    </a:ext>
                  </a:extLst>
                </p:cNvPr>
                <p:cNvCxnSpPr>
                  <a:cxnSpLocks/>
                </p:cNvCxnSpPr>
                <p:nvPr/>
              </p:nvCxnSpPr>
              <p:spPr>
                <a:xfrm rot="10800000" flipH="1">
                  <a:off x="24942308" y="2917292"/>
                  <a:ext cx="660917" cy="559242"/>
                </a:xfrm>
                <a:prstGeom prst="line">
                  <a:avLst/>
                </a:prstGeom>
                <a:noFill/>
                <a:ln w="19050" cap="rnd" cmpd="sng" algn="ctr">
                  <a:solidFill>
                    <a:srgbClr val="000000"/>
                  </a:solidFill>
                  <a:prstDash val="solid"/>
                  <a:headEnd type="none" w="lg" len="med"/>
                  <a:tailEnd type="none" w="lg" len="med"/>
                </a:ln>
                <a:effectLst/>
              </p:spPr>
            </p:cxnSp>
          </p:grpSp>
          <p:cxnSp>
            <p:nvCxnSpPr>
              <p:cNvPr id="315" name="Straight Connector 314">
                <a:extLst>
                  <a:ext uri="{FF2B5EF4-FFF2-40B4-BE49-F238E27FC236}">
                    <a16:creationId xmlns:a16="http://schemas.microsoft.com/office/drawing/2014/main" id="{3D9519CA-27E9-D371-656B-F46303DF1F0E}"/>
                  </a:ext>
                  <a:ext uri="{C183D7F6-B498-43B3-948B-1728B52AA6E4}">
                    <adec:decorative xmlns:adec="http://schemas.microsoft.com/office/drawing/2017/decorative" val="1"/>
                  </a:ext>
                </a:extLst>
              </p:cNvPr>
              <p:cNvCxnSpPr>
                <a:cxnSpLocks/>
              </p:cNvCxnSpPr>
              <p:nvPr/>
            </p:nvCxnSpPr>
            <p:spPr>
              <a:xfrm>
                <a:off x="16907819" y="9524781"/>
                <a:ext cx="2477461" cy="0"/>
              </a:xfrm>
              <a:prstGeom prst="line">
                <a:avLst/>
              </a:prstGeom>
              <a:noFill/>
              <a:ln w="19050" cap="rnd" cmpd="sng" algn="ctr">
                <a:solidFill>
                  <a:srgbClr val="000000"/>
                </a:solidFill>
                <a:prstDash val="solid"/>
                <a:headEnd type="none" w="lg" len="med"/>
                <a:tailEnd type="none" w="lg" len="sm"/>
              </a:ln>
              <a:effectLst/>
            </p:spPr>
          </p:cxnSp>
        </p:grpSp>
        <p:grpSp>
          <p:nvGrpSpPr>
            <p:cNvPr id="231" name="Group 230">
              <a:extLst>
                <a:ext uri="{FF2B5EF4-FFF2-40B4-BE49-F238E27FC236}">
                  <a16:creationId xmlns:a16="http://schemas.microsoft.com/office/drawing/2014/main" id="{30AB20A8-D515-FC48-5CAE-D34854FCBE0A}"/>
                </a:ext>
              </a:extLst>
            </p:cNvPr>
            <p:cNvGrpSpPr/>
            <p:nvPr/>
          </p:nvGrpSpPr>
          <p:grpSpPr>
            <a:xfrm rot="10800000">
              <a:off x="17258339" y="9760499"/>
              <a:ext cx="2492701" cy="463291"/>
              <a:chOff x="16892579" y="9293170"/>
              <a:chExt cx="2492701" cy="463291"/>
            </a:xfrm>
          </p:grpSpPr>
          <p:grpSp>
            <p:nvGrpSpPr>
              <p:cNvPr id="232" name="Group 231">
                <a:extLst>
                  <a:ext uri="{FF2B5EF4-FFF2-40B4-BE49-F238E27FC236}">
                    <a16:creationId xmlns:a16="http://schemas.microsoft.com/office/drawing/2014/main" id="{676D9808-5D7C-5549-ED8E-8445130CA526}"/>
                  </a:ext>
                </a:extLst>
              </p:cNvPr>
              <p:cNvGrpSpPr>
                <a:grpSpLocks noChangeAspect="1"/>
              </p:cNvGrpSpPr>
              <p:nvPr/>
            </p:nvGrpSpPr>
            <p:grpSpPr>
              <a:xfrm rot="16200000" flipH="1">
                <a:off x="16758939" y="9426810"/>
                <a:ext cx="463291" cy="196011"/>
                <a:chOff x="24942308" y="2917288"/>
                <a:chExt cx="1321816" cy="559246"/>
              </a:xfrm>
            </p:grpSpPr>
            <p:cxnSp>
              <p:nvCxnSpPr>
                <p:cNvPr id="295" name="Straight Connector 294">
                  <a:extLst>
                    <a:ext uri="{FF2B5EF4-FFF2-40B4-BE49-F238E27FC236}">
                      <a16:creationId xmlns:a16="http://schemas.microsoft.com/office/drawing/2014/main" id="{691E0E18-BF8B-3A19-C8A1-87C5F96460DC}"/>
                    </a:ext>
                    <a:ext uri="{C183D7F6-B498-43B3-948B-1728B52AA6E4}">
                      <adec:decorative xmlns:adec="http://schemas.microsoft.com/office/drawing/2017/decorative" val="1"/>
                    </a:ext>
                  </a:extLst>
                </p:cNvPr>
                <p:cNvCxnSpPr>
                  <a:cxnSpLocks/>
                </p:cNvCxnSpPr>
                <p:nvPr/>
              </p:nvCxnSpPr>
              <p:spPr>
                <a:xfrm rot="10800000">
                  <a:off x="25603203" y="2917288"/>
                  <a:ext cx="660921" cy="559239"/>
                </a:xfrm>
                <a:prstGeom prst="line">
                  <a:avLst/>
                </a:prstGeom>
                <a:noFill/>
                <a:ln w="19050" cap="rnd" cmpd="sng" algn="ctr">
                  <a:solidFill>
                    <a:srgbClr val="000000"/>
                  </a:solidFill>
                  <a:prstDash val="solid"/>
                  <a:headEnd type="none" w="lg" len="med"/>
                  <a:tailEnd type="none" w="lg" len="med"/>
                </a:ln>
                <a:effectLst/>
              </p:spPr>
            </p:cxnSp>
            <p:cxnSp>
              <p:nvCxnSpPr>
                <p:cNvPr id="296" name="Straight Connector 295">
                  <a:extLst>
                    <a:ext uri="{FF2B5EF4-FFF2-40B4-BE49-F238E27FC236}">
                      <a16:creationId xmlns:a16="http://schemas.microsoft.com/office/drawing/2014/main" id="{68D9AF7B-E103-CD7A-4C1E-1102F4AE8A6B}"/>
                    </a:ext>
                    <a:ext uri="{C183D7F6-B498-43B3-948B-1728B52AA6E4}">
                      <adec:decorative xmlns:adec="http://schemas.microsoft.com/office/drawing/2017/decorative" val="1"/>
                    </a:ext>
                  </a:extLst>
                </p:cNvPr>
                <p:cNvCxnSpPr>
                  <a:cxnSpLocks/>
                </p:cNvCxnSpPr>
                <p:nvPr/>
              </p:nvCxnSpPr>
              <p:spPr>
                <a:xfrm rot="10800000" flipH="1">
                  <a:off x="24942308" y="2917292"/>
                  <a:ext cx="660917" cy="559242"/>
                </a:xfrm>
                <a:prstGeom prst="line">
                  <a:avLst/>
                </a:prstGeom>
                <a:noFill/>
                <a:ln w="19050" cap="rnd" cmpd="sng" algn="ctr">
                  <a:solidFill>
                    <a:srgbClr val="000000"/>
                  </a:solidFill>
                  <a:prstDash val="solid"/>
                  <a:headEnd type="none" w="lg" len="med"/>
                  <a:tailEnd type="none" w="lg" len="med"/>
                </a:ln>
                <a:effectLst/>
              </p:spPr>
            </p:cxnSp>
          </p:grpSp>
          <p:cxnSp>
            <p:nvCxnSpPr>
              <p:cNvPr id="294" name="Straight Connector 293">
                <a:extLst>
                  <a:ext uri="{FF2B5EF4-FFF2-40B4-BE49-F238E27FC236}">
                    <a16:creationId xmlns:a16="http://schemas.microsoft.com/office/drawing/2014/main" id="{FCC9BCBF-9C97-0CA3-1ECB-EF45939B58EB}"/>
                  </a:ext>
                  <a:ext uri="{C183D7F6-B498-43B3-948B-1728B52AA6E4}">
                    <adec:decorative xmlns:adec="http://schemas.microsoft.com/office/drawing/2017/decorative" val="1"/>
                  </a:ext>
                </a:extLst>
              </p:cNvPr>
              <p:cNvCxnSpPr>
                <a:cxnSpLocks/>
              </p:cNvCxnSpPr>
              <p:nvPr/>
            </p:nvCxnSpPr>
            <p:spPr>
              <a:xfrm>
                <a:off x="16907819" y="9524781"/>
                <a:ext cx="2477461" cy="0"/>
              </a:xfrm>
              <a:prstGeom prst="line">
                <a:avLst/>
              </a:prstGeom>
              <a:noFill/>
              <a:ln w="19050" cap="rnd" cmpd="sng" algn="ctr">
                <a:solidFill>
                  <a:srgbClr val="000000"/>
                </a:solidFill>
                <a:prstDash val="solid"/>
                <a:headEnd type="none" w="lg" len="med"/>
                <a:tailEnd type="none" w="lg" len="sm"/>
              </a:ln>
              <a:effectLst/>
            </p:spPr>
          </p:cxnSp>
        </p:grpSp>
      </p:grpSp>
      <p:sp>
        <p:nvSpPr>
          <p:cNvPr id="227" name="Rounded Rectangle 62">
            <a:extLst>
              <a:ext uri="{FF2B5EF4-FFF2-40B4-BE49-F238E27FC236}">
                <a16:creationId xmlns:a16="http://schemas.microsoft.com/office/drawing/2014/main" id="{C90EAC0D-E454-5FE3-E858-54BA81C050CF}"/>
              </a:ext>
              <a:ext uri="{C183D7F6-B498-43B3-948B-1728B52AA6E4}">
                <adec:decorative xmlns:adec="http://schemas.microsoft.com/office/drawing/2017/decorative" val="0"/>
              </a:ext>
            </a:extLst>
          </p:cNvPr>
          <p:cNvSpPr/>
          <p:nvPr/>
        </p:nvSpPr>
        <p:spPr bwMode="auto">
          <a:xfrm>
            <a:off x="4412353" y="1966945"/>
            <a:ext cx="919002"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1800" b="0" i="0" u="none" strike="noStrike" kern="0" cap="none" spc="0" normalizeH="0" baseline="0" noProof="0">
                <a:ln>
                  <a:noFill/>
                </a:ln>
                <a:solidFill>
                  <a:srgbClr val="000000"/>
                </a:solidFill>
                <a:effectLst/>
                <a:uLnTx/>
                <a:uFillTx/>
                <a:latin typeface="Segoe UI Semibold"/>
                <a:ea typeface="+mn-ea"/>
                <a:cs typeface="Segoe Sans Display Semibold" pitchFamily="2" charset="0"/>
              </a:rPr>
              <a:t>Copilot</a:t>
            </a:r>
          </a:p>
        </p:txBody>
      </p:sp>
      <p:sp>
        <p:nvSpPr>
          <p:cNvPr id="225" name="Copilot Box - replacement" descr="Copilot">
            <a:extLst>
              <a:ext uri="{FF2B5EF4-FFF2-40B4-BE49-F238E27FC236}">
                <a16:creationId xmlns:a16="http://schemas.microsoft.com/office/drawing/2014/main" id="{A982A054-C077-9459-EED1-949240BEF4CB}"/>
              </a:ext>
              <a:ext uri="{C183D7F6-B498-43B3-948B-1728B52AA6E4}">
                <adec:decorative xmlns:adec="http://schemas.microsoft.com/office/drawing/2017/decorative" val="0"/>
              </a:ext>
            </a:extLst>
          </p:cNvPr>
          <p:cNvSpPr>
            <a:spLocks noChangeAspect="1"/>
          </p:cNvSpPr>
          <p:nvPr/>
        </p:nvSpPr>
        <p:spPr bwMode="auto">
          <a:xfrm>
            <a:off x="4064123" y="2658690"/>
            <a:ext cx="2325013" cy="2325013"/>
          </a:xfrm>
          <a:prstGeom prst="roundRect">
            <a:avLst>
              <a:gd name="adj" fmla="val 6703"/>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a:scene3d>
            <a:camera prst="orthographicFront">
              <a:rot lat="1080000" lon="3000000" rev="0"/>
            </a:camera>
            <a:lightRig rig="threePt" dir="t"/>
          </a:scene3d>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26" name="Copilot logo - replacement">
            <a:extLst>
              <a:ext uri="{FF2B5EF4-FFF2-40B4-BE49-F238E27FC236}">
                <a16:creationId xmlns:a16="http://schemas.microsoft.com/office/drawing/2014/main" id="{EA287AD1-BEAC-084E-B696-45A89DC40936}"/>
              </a:ext>
              <a:ext uri="{C183D7F6-B498-43B3-948B-1728B52AA6E4}">
                <adec:decorative xmlns:adec="http://schemas.microsoft.com/office/drawing/2017/decorative" val="1"/>
              </a:ext>
            </a:extLst>
          </p:cNvPr>
          <p:cNvSpPr>
            <a:spLocks noChangeAspect="1"/>
          </p:cNvSpPr>
          <p:nvPr/>
        </p:nvSpPr>
        <p:spPr>
          <a:xfrm>
            <a:off x="4815830" y="3460941"/>
            <a:ext cx="821608" cy="720525"/>
          </a:xfrm>
          <a:custGeom>
            <a:avLst/>
            <a:gdLst>
              <a:gd name="connsiteX0" fmla="*/ 1532660 w 1573156"/>
              <a:gd name="connsiteY0" fmla="*/ 437600 h 1379613"/>
              <a:gd name="connsiteX1" fmla="*/ 1344698 w 1573156"/>
              <a:gd name="connsiteY1" fmla="*/ 358303 h 1379613"/>
              <a:gd name="connsiteX2" fmla="*/ 1312392 w 1573156"/>
              <a:gd name="connsiteY2" fmla="*/ 358303 h 1379613"/>
              <a:gd name="connsiteX3" fmla="*/ 1299910 w 1573156"/>
              <a:gd name="connsiteY3" fmla="*/ 356100 h 1379613"/>
              <a:gd name="connsiteX4" fmla="*/ 1170686 w 1573156"/>
              <a:gd name="connsiteY4" fmla="*/ 213660 h 1379613"/>
              <a:gd name="connsiteX5" fmla="*/ 940139 w 1573156"/>
              <a:gd name="connsiteY5" fmla="*/ 0 h 1379613"/>
              <a:gd name="connsiteX6" fmla="*/ 438662 w 1573156"/>
              <a:gd name="connsiteY6" fmla="*/ 0 h 1379613"/>
              <a:gd name="connsiteX7" fmla="*/ 82562 w 1573156"/>
              <a:gd name="connsiteY7" fmla="*/ 422915 h 1379613"/>
              <a:gd name="connsiteX8" fmla="*/ 40711 w 1573156"/>
              <a:gd name="connsiteY8" fmla="*/ 942014 h 1379613"/>
              <a:gd name="connsiteX9" fmla="*/ 228673 w 1573156"/>
              <a:gd name="connsiteY9" fmla="*/ 1021310 h 1379613"/>
              <a:gd name="connsiteX10" fmla="*/ 260979 w 1573156"/>
              <a:gd name="connsiteY10" fmla="*/ 1021310 h 1379613"/>
              <a:gd name="connsiteX11" fmla="*/ 273461 w 1573156"/>
              <a:gd name="connsiteY11" fmla="*/ 1023513 h 1379613"/>
              <a:gd name="connsiteX12" fmla="*/ 402685 w 1573156"/>
              <a:gd name="connsiteY12" fmla="*/ 1165953 h 1379613"/>
              <a:gd name="connsiteX13" fmla="*/ 633232 w 1573156"/>
              <a:gd name="connsiteY13" fmla="*/ 1379613 h 1379613"/>
              <a:gd name="connsiteX14" fmla="*/ 1134709 w 1573156"/>
              <a:gd name="connsiteY14" fmla="*/ 1379613 h 1379613"/>
              <a:gd name="connsiteX15" fmla="*/ 1490809 w 1573156"/>
              <a:gd name="connsiteY15" fmla="*/ 956698 h 1379613"/>
              <a:gd name="connsiteX16" fmla="*/ 1531926 w 1573156"/>
              <a:gd name="connsiteY16" fmla="*/ 437600 h 1379613"/>
              <a:gd name="connsiteX17" fmla="*/ 940139 w 1573156"/>
              <a:gd name="connsiteY17" fmla="*/ 71954 h 1379613"/>
              <a:gd name="connsiteX18" fmla="*/ 1101669 w 1573156"/>
              <a:gd name="connsiteY18" fmla="*/ 233484 h 1379613"/>
              <a:gd name="connsiteX19" fmla="*/ 1151596 w 1573156"/>
              <a:gd name="connsiteY19" fmla="*/ 356100 h 1379613"/>
              <a:gd name="connsiteX20" fmla="*/ 882869 w 1573156"/>
              <a:gd name="connsiteY20" fmla="*/ 356100 h 1379613"/>
              <a:gd name="connsiteX21" fmla="*/ 754379 w 1573156"/>
              <a:gd name="connsiteY21" fmla="*/ 389141 h 1379613"/>
              <a:gd name="connsiteX22" fmla="*/ 775672 w 1573156"/>
              <a:gd name="connsiteY22" fmla="*/ 322326 h 1379613"/>
              <a:gd name="connsiteX23" fmla="*/ 778609 w 1573156"/>
              <a:gd name="connsiteY23" fmla="*/ 312781 h 1379613"/>
              <a:gd name="connsiteX24" fmla="*/ 861577 w 1573156"/>
              <a:gd name="connsiteY24" fmla="*/ 110134 h 1379613"/>
              <a:gd name="connsiteX25" fmla="*/ 939405 w 1573156"/>
              <a:gd name="connsiteY25" fmla="*/ 72689 h 1379613"/>
              <a:gd name="connsiteX26" fmla="*/ 1030449 w 1573156"/>
              <a:gd name="connsiteY26" fmla="*/ 428055 h 1379613"/>
              <a:gd name="connsiteX27" fmla="*/ 957760 w 1573156"/>
              <a:gd name="connsiteY27" fmla="*/ 541860 h 1379613"/>
              <a:gd name="connsiteX28" fmla="*/ 890211 w 1573156"/>
              <a:gd name="connsiteY28" fmla="*/ 762128 h 1379613"/>
              <a:gd name="connsiteX29" fmla="*/ 871856 w 1573156"/>
              <a:gd name="connsiteY29" fmla="*/ 820132 h 1379613"/>
              <a:gd name="connsiteX30" fmla="*/ 690502 w 1573156"/>
              <a:gd name="connsiteY30" fmla="*/ 951559 h 1379613"/>
              <a:gd name="connsiteX31" fmla="*/ 542922 w 1573156"/>
              <a:gd name="connsiteY31" fmla="*/ 951559 h 1379613"/>
              <a:gd name="connsiteX32" fmla="*/ 615610 w 1573156"/>
              <a:gd name="connsiteY32" fmla="*/ 837753 h 1379613"/>
              <a:gd name="connsiteX33" fmla="*/ 683159 w 1573156"/>
              <a:gd name="connsiteY33" fmla="*/ 617485 h 1379613"/>
              <a:gd name="connsiteX34" fmla="*/ 701515 w 1573156"/>
              <a:gd name="connsiteY34" fmla="*/ 559481 h 1379613"/>
              <a:gd name="connsiteX35" fmla="*/ 882869 w 1573156"/>
              <a:gd name="connsiteY35" fmla="*/ 428055 h 1379613"/>
              <a:gd name="connsiteX36" fmla="*/ 1030449 w 1573156"/>
              <a:gd name="connsiteY36" fmla="*/ 428055 h 1379613"/>
              <a:gd name="connsiteX37" fmla="*/ 99449 w 1573156"/>
              <a:gd name="connsiteY37" fmla="*/ 899429 h 1379613"/>
              <a:gd name="connsiteX38" fmla="*/ 150845 w 1573156"/>
              <a:gd name="connsiteY38" fmla="*/ 444942 h 1379613"/>
              <a:gd name="connsiteX39" fmla="*/ 438662 w 1573156"/>
              <a:gd name="connsiteY39" fmla="*/ 71954 h 1379613"/>
              <a:gd name="connsiteX40" fmla="*/ 800636 w 1573156"/>
              <a:gd name="connsiteY40" fmla="*/ 71954 h 1379613"/>
              <a:gd name="connsiteX41" fmla="*/ 710326 w 1573156"/>
              <a:gd name="connsiteY41" fmla="*/ 290754 h 1379613"/>
              <a:gd name="connsiteX42" fmla="*/ 707389 w 1573156"/>
              <a:gd name="connsiteY42" fmla="*/ 300299 h 1379613"/>
              <a:gd name="connsiteX43" fmla="*/ 614876 w 1573156"/>
              <a:gd name="connsiteY43" fmla="*/ 596193 h 1379613"/>
              <a:gd name="connsiteX44" fmla="*/ 611205 w 1573156"/>
              <a:gd name="connsiteY44" fmla="*/ 608675 h 1379613"/>
              <a:gd name="connsiteX45" fmla="*/ 611205 w 1573156"/>
              <a:gd name="connsiteY45" fmla="*/ 610143 h 1379613"/>
              <a:gd name="connsiteX46" fmla="*/ 548062 w 1573156"/>
              <a:gd name="connsiteY46" fmla="*/ 816461 h 1379613"/>
              <a:gd name="connsiteX47" fmla="*/ 365973 w 1573156"/>
              <a:gd name="connsiteY47" fmla="*/ 948622 h 1379613"/>
              <a:gd name="connsiteX48" fmla="*/ 229407 w 1573156"/>
              <a:gd name="connsiteY48" fmla="*/ 948622 h 1379613"/>
              <a:gd name="connsiteX49" fmla="*/ 99449 w 1573156"/>
              <a:gd name="connsiteY49" fmla="*/ 899429 h 1379613"/>
              <a:gd name="connsiteX50" fmla="*/ 633966 w 1573156"/>
              <a:gd name="connsiteY50" fmla="*/ 1307659 h 1379613"/>
              <a:gd name="connsiteX51" fmla="*/ 472436 w 1573156"/>
              <a:gd name="connsiteY51" fmla="*/ 1146129 h 1379613"/>
              <a:gd name="connsiteX52" fmla="*/ 422509 w 1573156"/>
              <a:gd name="connsiteY52" fmla="*/ 1023513 h 1379613"/>
              <a:gd name="connsiteX53" fmla="*/ 691236 w 1573156"/>
              <a:gd name="connsiteY53" fmla="*/ 1023513 h 1379613"/>
              <a:gd name="connsiteX54" fmla="*/ 819726 w 1573156"/>
              <a:gd name="connsiteY54" fmla="*/ 990473 h 1379613"/>
              <a:gd name="connsiteX55" fmla="*/ 798433 w 1573156"/>
              <a:gd name="connsiteY55" fmla="*/ 1057287 h 1379613"/>
              <a:gd name="connsiteX56" fmla="*/ 795496 w 1573156"/>
              <a:gd name="connsiteY56" fmla="*/ 1066098 h 1379613"/>
              <a:gd name="connsiteX57" fmla="*/ 711794 w 1573156"/>
              <a:gd name="connsiteY57" fmla="*/ 1269479 h 1379613"/>
              <a:gd name="connsiteX58" fmla="*/ 633966 w 1573156"/>
              <a:gd name="connsiteY58" fmla="*/ 1306925 h 1379613"/>
              <a:gd name="connsiteX59" fmla="*/ 1423260 w 1573156"/>
              <a:gd name="connsiteY59" fmla="*/ 934671 h 1379613"/>
              <a:gd name="connsiteX60" fmla="*/ 1135443 w 1573156"/>
              <a:gd name="connsiteY60" fmla="*/ 1307659 h 1379613"/>
              <a:gd name="connsiteX61" fmla="*/ 773469 w 1573156"/>
              <a:gd name="connsiteY61" fmla="*/ 1307659 h 1379613"/>
              <a:gd name="connsiteX62" fmla="*/ 863779 w 1573156"/>
              <a:gd name="connsiteY62" fmla="*/ 1088859 h 1379613"/>
              <a:gd name="connsiteX63" fmla="*/ 866716 w 1573156"/>
              <a:gd name="connsiteY63" fmla="*/ 1080049 h 1379613"/>
              <a:gd name="connsiteX64" fmla="*/ 959229 w 1573156"/>
              <a:gd name="connsiteY64" fmla="*/ 784155 h 1379613"/>
              <a:gd name="connsiteX65" fmla="*/ 962900 w 1573156"/>
              <a:gd name="connsiteY65" fmla="*/ 771673 h 1379613"/>
              <a:gd name="connsiteX66" fmla="*/ 962900 w 1573156"/>
              <a:gd name="connsiteY66" fmla="*/ 770205 h 1379613"/>
              <a:gd name="connsiteX67" fmla="*/ 1026778 w 1573156"/>
              <a:gd name="connsiteY67" fmla="*/ 563887 h 1379613"/>
              <a:gd name="connsiteX68" fmla="*/ 1208132 w 1573156"/>
              <a:gd name="connsiteY68" fmla="*/ 431726 h 1379613"/>
              <a:gd name="connsiteX69" fmla="*/ 1344698 w 1573156"/>
              <a:gd name="connsiteY69" fmla="*/ 431726 h 1379613"/>
              <a:gd name="connsiteX70" fmla="*/ 1474656 w 1573156"/>
              <a:gd name="connsiteY70" fmla="*/ 480919 h 1379613"/>
              <a:gd name="connsiteX71" fmla="*/ 1423260 w 1573156"/>
              <a:gd name="connsiteY71" fmla="*/ 935406 h 137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573156" h="1379613">
                <a:moveTo>
                  <a:pt x="1532660" y="437600"/>
                </a:moveTo>
                <a:cubicBezTo>
                  <a:pt x="1494480" y="385469"/>
                  <a:pt x="1431337" y="358303"/>
                  <a:pt x="1344698" y="358303"/>
                </a:cubicBezTo>
                <a:lnTo>
                  <a:pt x="1312392" y="358303"/>
                </a:lnTo>
                <a:cubicBezTo>
                  <a:pt x="1308721" y="356835"/>
                  <a:pt x="1304316" y="356100"/>
                  <a:pt x="1299910" y="356100"/>
                </a:cubicBezTo>
                <a:cubicBezTo>
                  <a:pt x="1215474" y="356100"/>
                  <a:pt x="1197853" y="306907"/>
                  <a:pt x="1170686" y="213660"/>
                </a:cubicBezTo>
                <a:cubicBezTo>
                  <a:pt x="1144988" y="123350"/>
                  <a:pt x="1109745" y="0"/>
                  <a:pt x="940139" y="0"/>
                </a:cubicBezTo>
                <a:lnTo>
                  <a:pt x="438662" y="0"/>
                </a:lnTo>
                <a:cubicBezTo>
                  <a:pt x="242623" y="0"/>
                  <a:pt x="141300" y="241561"/>
                  <a:pt x="82562" y="422915"/>
                </a:cubicBezTo>
                <a:cubicBezTo>
                  <a:pt x="25292" y="600598"/>
                  <a:pt x="-46662" y="821600"/>
                  <a:pt x="40711" y="942014"/>
                </a:cubicBezTo>
                <a:cubicBezTo>
                  <a:pt x="78890" y="994144"/>
                  <a:pt x="142034" y="1021310"/>
                  <a:pt x="228673" y="1021310"/>
                </a:cubicBezTo>
                <a:lnTo>
                  <a:pt x="260979" y="1021310"/>
                </a:lnTo>
                <a:cubicBezTo>
                  <a:pt x="264650" y="1022779"/>
                  <a:pt x="269055" y="1023513"/>
                  <a:pt x="273461" y="1023513"/>
                </a:cubicBezTo>
                <a:cubicBezTo>
                  <a:pt x="357897" y="1023513"/>
                  <a:pt x="375518" y="1072706"/>
                  <a:pt x="402685" y="1165953"/>
                </a:cubicBezTo>
                <a:cubicBezTo>
                  <a:pt x="428383" y="1256263"/>
                  <a:pt x="463625" y="1379613"/>
                  <a:pt x="633232" y="1379613"/>
                </a:cubicBezTo>
                <a:lnTo>
                  <a:pt x="1134709" y="1379613"/>
                </a:lnTo>
                <a:cubicBezTo>
                  <a:pt x="1331482" y="1379613"/>
                  <a:pt x="1432071" y="1138052"/>
                  <a:pt x="1490809" y="956698"/>
                </a:cubicBezTo>
                <a:cubicBezTo>
                  <a:pt x="1548079" y="779015"/>
                  <a:pt x="1620033" y="558013"/>
                  <a:pt x="1531926" y="437600"/>
                </a:cubicBezTo>
                <a:close/>
                <a:moveTo>
                  <a:pt x="940139" y="71954"/>
                </a:moveTo>
                <a:cubicBezTo>
                  <a:pt x="1050273" y="71954"/>
                  <a:pt x="1073034" y="132895"/>
                  <a:pt x="1101669" y="233484"/>
                </a:cubicBezTo>
                <a:cubicBezTo>
                  <a:pt x="1113416" y="273867"/>
                  <a:pt x="1126633" y="319389"/>
                  <a:pt x="1151596" y="356100"/>
                </a:cubicBezTo>
                <a:lnTo>
                  <a:pt x="882869" y="356100"/>
                </a:lnTo>
                <a:cubicBezTo>
                  <a:pt x="836613" y="356100"/>
                  <a:pt x="792559" y="367848"/>
                  <a:pt x="754379" y="389141"/>
                </a:cubicBezTo>
                <a:cubicBezTo>
                  <a:pt x="761722" y="366379"/>
                  <a:pt x="768330" y="343618"/>
                  <a:pt x="775672" y="322326"/>
                </a:cubicBezTo>
                <a:lnTo>
                  <a:pt x="778609" y="312781"/>
                </a:lnTo>
                <a:cubicBezTo>
                  <a:pt x="805775" y="226876"/>
                  <a:pt x="829271" y="153454"/>
                  <a:pt x="861577" y="110134"/>
                </a:cubicBezTo>
                <a:cubicBezTo>
                  <a:pt x="874793" y="93247"/>
                  <a:pt x="898288" y="72689"/>
                  <a:pt x="939405" y="72689"/>
                </a:cubicBezTo>
                <a:close/>
                <a:moveTo>
                  <a:pt x="1030449" y="428055"/>
                </a:moveTo>
                <a:cubicBezTo>
                  <a:pt x="997409" y="458158"/>
                  <a:pt x="971711" y="497072"/>
                  <a:pt x="957760" y="541860"/>
                </a:cubicBezTo>
                <a:cubicBezTo>
                  <a:pt x="938670" y="605003"/>
                  <a:pt x="915175" y="681363"/>
                  <a:pt x="890211" y="762128"/>
                </a:cubicBezTo>
                <a:lnTo>
                  <a:pt x="871856" y="820132"/>
                </a:lnTo>
                <a:cubicBezTo>
                  <a:pt x="847626" y="898694"/>
                  <a:pt x="774204" y="951559"/>
                  <a:pt x="690502" y="951559"/>
                </a:cubicBezTo>
                <a:lnTo>
                  <a:pt x="542922" y="951559"/>
                </a:lnTo>
                <a:cubicBezTo>
                  <a:pt x="575962" y="921455"/>
                  <a:pt x="601660" y="882541"/>
                  <a:pt x="615610" y="837753"/>
                </a:cubicBezTo>
                <a:cubicBezTo>
                  <a:pt x="634700" y="774610"/>
                  <a:pt x="658196" y="697516"/>
                  <a:pt x="683159" y="617485"/>
                </a:cubicBezTo>
                <a:lnTo>
                  <a:pt x="701515" y="559481"/>
                </a:lnTo>
                <a:cubicBezTo>
                  <a:pt x="725745" y="480919"/>
                  <a:pt x="799167" y="428055"/>
                  <a:pt x="882869" y="428055"/>
                </a:cubicBezTo>
                <a:lnTo>
                  <a:pt x="1030449" y="428055"/>
                </a:lnTo>
                <a:close/>
                <a:moveTo>
                  <a:pt x="99449" y="899429"/>
                </a:moveTo>
                <a:cubicBezTo>
                  <a:pt x="33368" y="808384"/>
                  <a:pt x="101651" y="598395"/>
                  <a:pt x="150845" y="444942"/>
                </a:cubicBezTo>
                <a:cubicBezTo>
                  <a:pt x="232344" y="193836"/>
                  <a:pt x="326325" y="71954"/>
                  <a:pt x="438662" y="71954"/>
                </a:cubicBezTo>
                <a:lnTo>
                  <a:pt x="800636" y="71954"/>
                </a:lnTo>
                <a:cubicBezTo>
                  <a:pt x="763190" y="124819"/>
                  <a:pt x="738226" y="201913"/>
                  <a:pt x="710326" y="290754"/>
                </a:cubicBezTo>
                <a:lnTo>
                  <a:pt x="707389" y="300299"/>
                </a:lnTo>
                <a:cubicBezTo>
                  <a:pt x="678754" y="391343"/>
                  <a:pt x="645714" y="496338"/>
                  <a:pt x="614876" y="596193"/>
                </a:cubicBezTo>
                <a:lnTo>
                  <a:pt x="611205" y="608675"/>
                </a:lnTo>
                <a:cubicBezTo>
                  <a:pt x="611205" y="608675"/>
                  <a:pt x="611205" y="609409"/>
                  <a:pt x="611205" y="610143"/>
                </a:cubicBezTo>
                <a:cubicBezTo>
                  <a:pt x="587710" y="685034"/>
                  <a:pt x="565683" y="756988"/>
                  <a:pt x="548062" y="816461"/>
                </a:cubicBezTo>
                <a:cubicBezTo>
                  <a:pt x="523832" y="895757"/>
                  <a:pt x="450409" y="948622"/>
                  <a:pt x="365973" y="948622"/>
                </a:cubicBezTo>
                <a:lnTo>
                  <a:pt x="229407" y="948622"/>
                </a:lnTo>
                <a:cubicBezTo>
                  <a:pt x="166263" y="948622"/>
                  <a:pt x="123678" y="932469"/>
                  <a:pt x="99449" y="899429"/>
                </a:cubicBezTo>
                <a:close/>
                <a:moveTo>
                  <a:pt x="633966" y="1307659"/>
                </a:moveTo>
                <a:cubicBezTo>
                  <a:pt x="523832" y="1307659"/>
                  <a:pt x="501071" y="1246718"/>
                  <a:pt x="472436" y="1146129"/>
                </a:cubicBezTo>
                <a:cubicBezTo>
                  <a:pt x="460689" y="1105747"/>
                  <a:pt x="447472" y="1060224"/>
                  <a:pt x="422509" y="1023513"/>
                </a:cubicBezTo>
                <a:lnTo>
                  <a:pt x="691236" y="1023513"/>
                </a:lnTo>
                <a:cubicBezTo>
                  <a:pt x="737492" y="1023513"/>
                  <a:pt x="781546" y="1011765"/>
                  <a:pt x="819726" y="990473"/>
                </a:cubicBezTo>
                <a:cubicBezTo>
                  <a:pt x="812383" y="1013234"/>
                  <a:pt x="805775" y="1035995"/>
                  <a:pt x="798433" y="1057287"/>
                </a:cubicBezTo>
                <a:lnTo>
                  <a:pt x="795496" y="1066098"/>
                </a:lnTo>
                <a:cubicBezTo>
                  <a:pt x="768330" y="1152003"/>
                  <a:pt x="744834" y="1226160"/>
                  <a:pt x="711794" y="1269479"/>
                </a:cubicBezTo>
                <a:cubicBezTo>
                  <a:pt x="698578" y="1286366"/>
                  <a:pt x="675083" y="1306925"/>
                  <a:pt x="633966" y="1306925"/>
                </a:cubicBezTo>
                <a:close/>
                <a:moveTo>
                  <a:pt x="1423260" y="934671"/>
                </a:moveTo>
                <a:cubicBezTo>
                  <a:pt x="1341761" y="1185777"/>
                  <a:pt x="1247780" y="1307659"/>
                  <a:pt x="1135443" y="1307659"/>
                </a:cubicBezTo>
                <a:lnTo>
                  <a:pt x="773469" y="1307659"/>
                </a:lnTo>
                <a:cubicBezTo>
                  <a:pt x="810915" y="1254795"/>
                  <a:pt x="835879" y="1177701"/>
                  <a:pt x="863779" y="1088859"/>
                </a:cubicBezTo>
                <a:lnTo>
                  <a:pt x="866716" y="1080049"/>
                </a:lnTo>
                <a:cubicBezTo>
                  <a:pt x="895351" y="989004"/>
                  <a:pt x="928391" y="884010"/>
                  <a:pt x="959229" y="784155"/>
                </a:cubicBezTo>
                <a:lnTo>
                  <a:pt x="962900" y="771673"/>
                </a:lnTo>
                <a:lnTo>
                  <a:pt x="962900" y="770205"/>
                </a:lnTo>
                <a:cubicBezTo>
                  <a:pt x="986395" y="695313"/>
                  <a:pt x="1008422" y="623359"/>
                  <a:pt x="1026778" y="563887"/>
                </a:cubicBezTo>
                <a:cubicBezTo>
                  <a:pt x="1051007" y="484590"/>
                  <a:pt x="1123696" y="431726"/>
                  <a:pt x="1208132" y="431726"/>
                </a:cubicBezTo>
                <a:lnTo>
                  <a:pt x="1344698" y="431726"/>
                </a:lnTo>
                <a:cubicBezTo>
                  <a:pt x="1407842" y="431726"/>
                  <a:pt x="1450427" y="447879"/>
                  <a:pt x="1474656" y="480919"/>
                </a:cubicBezTo>
                <a:cubicBezTo>
                  <a:pt x="1540737" y="571963"/>
                  <a:pt x="1472454" y="781952"/>
                  <a:pt x="1423260" y="935406"/>
                </a:cubicBezTo>
                <a:close/>
              </a:path>
            </a:pathLst>
          </a:custGeom>
          <a:solidFill>
            <a:srgbClr val="FFFFFF"/>
          </a:solidFill>
          <a:ln w="19050" cap="flat" cmpd="sng" algn="ctr">
            <a:noFill/>
            <a:prstDash val="solid"/>
            <a:headEnd type="none" w="med" len="med"/>
            <a:tailEnd type="none" w="med" len="med"/>
          </a:ln>
          <a:effectLst/>
          <a:scene3d>
            <a:camera prst="orthographicFront">
              <a:rot lat="1080000" lon="3000000" rev="0"/>
            </a:camera>
            <a:lightRig rig="threePt" dir="t"/>
          </a:scene3d>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318" name="Rounded Rectangle 62">
            <a:extLst>
              <a:ext uri="{FF2B5EF4-FFF2-40B4-BE49-F238E27FC236}">
                <a16:creationId xmlns:a16="http://schemas.microsoft.com/office/drawing/2014/main" id="{C6A66535-2145-38AA-5ED9-B67F460CE85F}"/>
              </a:ext>
              <a:ext uri="{C183D7F6-B498-43B3-948B-1728B52AA6E4}">
                <adec:decorative xmlns:adec="http://schemas.microsoft.com/office/drawing/2017/decorative" val="0"/>
              </a:ext>
            </a:extLst>
          </p:cNvPr>
          <p:cNvSpPr/>
          <p:nvPr/>
        </p:nvSpPr>
        <p:spPr bwMode="auto">
          <a:xfrm>
            <a:off x="7974210" y="1966945"/>
            <a:ext cx="1733503" cy="276999"/>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1800" b="0" i="0" u="none" strike="noStrike" kern="0" cap="none" spc="0" normalizeH="0" baseline="0" noProof="0">
                <a:ln>
                  <a:noFill/>
                </a:ln>
                <a:solidFill>
                  <a:srgbClr val="000000"/>
                </a:solidFill>
                <a:effectLst/>
                <a:uLnTx/>
                <a:uFillTx/>
                <a:latin typeface="Segoe UI Semibold"/>
                <a:ea typeface="+mn-ea"/>
                <a:cs typeface="Segoe Sans Display Semibold" pitchFamily="2" charset="0"/>
              </a:rPr>
              <a:t>Agents</a:t>
            </a:r>
          </a:p>
        </p:txBody>
      </p:sp>
      <p:grpSp>
        <p:nvGrpSpPr>
          <p:cNvPr id="2" name="Group 1" descr="An infographic depicting a network featuring organizational chart icons.">
            <a:extLst>
              <a:ext uri="{FF2B5EF4-FFF2-40B4-BE49-F238E27FC236}">
                <a16:creationId xmlns:a16="http://schemas.microsoft.com/office/drawing/2014/main" id="{4DD696E4-C9AA-3354-6346-5B3E97888D09}"/>
              </a:ext>
            </a:extLst>
          </p:cNvPr>
          <p:cNvGrpSpPr/>
          <p:nvPr/>
        </p:nvGrpSpPr>
        <p:grpSpPr>
          <a:xfrm>
            <a:off x="6385393" y="2447241"/>
            <a:ext cx="4508955" cy="2864534"/>
            <a:chOff x="6385393" y="2447241"/>
            <a:chExt cx="4508955" cy="2864534"/>
          </a:xfrm>
        </p:grpSpPr>
        <p:grpSp>
          <p:nvGrpSpPr>
            <p:cNvPr id="40" name="!!NetworkLines">
              <a:extLst>
                <a:ext uri="{FF2B5EF4-FFF2-40B4-BE49-F238E27FC236}">
                  <a16:creationId xmlns:a16="http://schemas.microsoft.com/office/drawing/2014/main" id="{473945FA-8B77-8348-BD38-FDB8B1AE8592}"/>
                </a:ext>
                <a:ext uri="{C183D7F6-B498-43B3-948B-1728B52AA6E4}">
                  <adec:decorative xmlns:adec="http://schemas.microsoft.com/office/drawing/2017/decorative" val="1"/>
                </a:ext>
              </a:extLst>
            </p:cNvPr>
            <p:cNvGrpSpPr/>
            <p:nvPr/>
          </p:nvGrpSpPr>
          <p:grpSpPr>
            <a:xfrm>
              <a:off x="6385393" y="2660575"/>
              <a:ext cx="4203031" cy="2452391"/>
              <a:chOff x="26278919" y="7127751"/>
              <a:chExt cx="11858730" cy="6919351"/>
            </a:xfrm>
          </p:grpSpPr>
          <p:sp>
            <p:nvSpPr>
              <p:cNvPr id="41" name="Freeform: Shape 22">
                <a:extLst>
                  <a:ext uri="{FF2B5EF4-FFF2-40B4-BE49-F238E27FC236}">
                    <a16:creationId xmlns:a16="http://schemas.microsoft.com/office/drawing/2014/main" id="{1956D224-CB50-6AA2-B5C6-B53043A6CE1F}"/>
                  </a:ext>
                  <a:ext uri="{C183D7F6-B498-43B3-948B-1728B52AA6E4}">
                    <adec:decorative xmlns:adec="http://schemas.microsoft.com/office/drawing/2017/decorative" val="1"/>
                  </a:ext>
                </a:extLst>
              </p:cNvPr>
              <p:cNvSpPr/>
              <p:nvPr/>
            </p:nvSpPr>
            <p:spPr>
              <a:xfrm>
                <a:off x="26278919" y="7130936"/>
                <a:ext cx="4299641" cy="3471138"/>
              </a:xfrm>
              <a:custGeom>
                <a:avLst/>
                <a:gdLst>
                  <a:gd name="connsiteX0" fmla="*/ 0 w 4010353"/>
                  <a:gd name="connsiteY0" fmla="*/ 2428280 h 2428280"/>
                  <a:gd name="connsiteX1" fmla="*/ 4010354 w 4010353"/>
                  <a:gd name="connsiteY1" fmla="*/ 0 h 2428280"/>
                </a:gdLst>
                <a:ahLst/>
                <a:cxnLst>
                  <a:cxn ang="0">
                    <a:pos x="connsiteX0" y="connsiteY0"/>
                  </a:cxn>
                  <a:cxn ang="0">
                    <a:pos x="connsiteX1" y="connsiteY1"/>
                  </a:cxn>
                </a:cxnLst>
                <a:rect l="l" t="t" r="r" b="b"/>
                <a:pathLst>
                  <a:path w="4010353" h="2428280">
                    <a:moveTo>
                      <a:pt x="0" y="2428280"/>
                    </a:moveTo>
                    <a:lnTo>
                      <a:pt x="4010354"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2" name="Freeform: Shape 23">
                <a:extLst>
                  <a:ext uri="{FF2B5EF4-FFF2-40B4-BE49-F238E27FC236}">
                    <a16:creationId xmlns:a16="http://schemas.microsoft.com/office/drawing/2014/main" id="{670BE6E8-25A5-4B64-DAEC-158A6657CE70}"/>
                  </a:ext>
                  <a:ext uri="{C183D7F6-B498-43B3-948B-1728B52AA6E4}">
                    <adec:decorative xmlns:adec="http://schemas.microsoft.com/office/drawing/2017/decorative" val="1"/>
                  </a:ext>
                </a:extLst>
              </p:cNvPr>
              <p:cNvSpPr/>
              <p:nvPr/>
            </p:nvSpPr>
            <p:spPr>
              <a:xfrm>
                <a:off x="26278919" y="8893798"/>
                <a:ext cx="6723610" cy="1708275"/>
              </a:xfrm>
              <a:custGeom>
                <a:avLst/>
                <a:gdLst>
                  <a:gd name="connsiteX0" fmla="*/ 0 w 6271233"/>
                  <a:gd name="connsiteY0" fmla="*/ 1397819 h 1397819"/>
                  <a:gd name="connsiteX1" fmla="*/ 6271234 w 6271233"/>
                  <a:gd name="connsiteY1" fmla="*/ 0 h 1397819"/>
                </a:gdLst>
                <a:ahLst/>
                <a:cxnLst>
                  <a:cxn ang="0">
                    <a:pos x="connsiteX0" y="connsiteY0"/>
                  </a:cxn>
                  <a:cxn ang="0">
                    <a:pos x="connsiteX1" y="connsiteY1"/>
                  </a:cxn>
                </a:cxnLst>
                <a:rect l="l" t="t" r="r" b="b"/>
                <a:pathLst>
                  <a:path w="6271233" h="1397819">
                    <a:moveTo>
                      <a:pt x="0" y="1397819"/>
                    </a:moveTo>
                    <a:lnTo>
                      <a:pt x="6271234"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3" name="Freeform: Shape 28">
                <a:extLst>
                  <a:ext uri="{FF2B5EF4-FFF2-40B4-BE49-F238E27FC236}">
                    <a16:creationId xmlns:a16="http://schemas.microsoft.com/office/drawing/2014/main" id="{4589C652-EA61-BF55-0FA6-025E8B70FAEC}"/>
                  </a:ext>
                  <a:ext uri="{C183D7F6-B498-43B3-948B-1728B52AA6E4}">
                    <adec:decorative xmlns:adec="http://schemas.microsoft.com/office/drawing/2017/decorative" val="1"/>
                  </a:ext>
                </a:extLst>
              </p:cNvPr>
              <p:cNvSpPr/>
              <p:nvPr/>
            </p:nvSpPr>
            <p:spPr>
              <a:xfrm>
                <a:off x="26278919" y="10602074"/>
                <a:ext cx="4090583" cy="352768"/>
              </a:xfrm>
              <a:custGeom>
                <a:avLst/>
                <a:gdLst>
                  <a:gd name="connsiteX0" fmla="*/ 0 w 5237844"/>
                  <a:gd name="connsiteY0" fmla="*/ 0 h 601528"/>
                  <a:gd name="connsiteX1" fmla="*/ 5237845 w 5237844"/>
                  <a:gd name="connsiteY1" fmla="*/ 601528 h 601528"/>
                </a:gdLst>
                <a:ahLst/>
                <a:cxnLst>
                  <a:cxn ang="0">
                    <a:pos x="connsiteX0" y="connsiteY0"/>
                  </a:cxn>
                  <a:cxn ang="0">
                    <a:pos x="connsiteX1" y="connsiteY1"/>
                  </a:cxn>
                </a:cxnLst>
                <a:rect l="l" t="t" r="r" b="b"/>
                <a:pathLst>
                  <a:path w="5237844" h="601528">
                    <a:moveTo>
                      <a:pt x="0" y="0"/>
                    </a:moveTo>
                    <a:lnTo>
                      <a:pt x="5237845" y="601528"/>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4" name="Freeform: Shape 29">
                <a:extLst>
                  <a:ext uri="{FF2B5EF4-FFF2-40B4-BE49-F238E27FC236}">
                    <a16:creationId xmlns:a16="http://schemas.microsoft.com/office/drawing/2014/main" id="{52D89BC7-57F7-C478-7464-41DFC7EE422E}"/>
                  </a:ext>
                  <a:ext uri="{C183D7F6-B498-43B3-948B-1728B52AA6E4}">
                    <adec:decorative xmlns:adec="http://schemas.microsoft.com/office/drawing/2017/decorative" val="1"/>
                  </a:ext>
                </a:extLst>
              </p:cNvPr>
              <p:cNvSpPr/>
              <p:nvPr/>
            </p:nvSpPr>
            <p:spPr>
              <a:xfrm>
                <a:off x="26278919" y="10602073"/>
                <a:ext cx="3725726" cy="3405436"/>
              </a:xfrm>
              <a:custGeom>
                <a:avLst/>
                <a:gdLst>
                  <a:gd name="connsiteX0" fmla="*/ 0 w 3475052"/>
                  <a:gd name="connsiteY0" fmla="*/ 0 h 2786544"/>
                  <a:gd name="connsiteX1" fmla="*/ 3475052 w 3475052"/>
                  <a:gd name="connsiteY1" fmla="*/ 2786545 h 2786544"/>
                </a:gdLst>
                <a:ahLst/>
                <a:cxnLst>
                  <a:cxn ang="0">
                    <a:pos x="connsiteX0" y="connsiteY0"/>
                  </a:cxn>
                  <a:cxn ang="0">
                    <a:pos x="connsiteX1" y="connsiteY1"/>
                  </a:cxn>
                </a:cxnLst>
                <a:rect l="l" t="t" r="r" b="b"/>
                <a:pathLst>
                  <a:path w="3475052" h="2786544">
                    <a:moveTo>
                      <a:pt x="0" y="0"/>
                    </a:moveTo>
                    <a:lnTo>
                      <a:pt x="3475052" y="2786545"/>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5" name="Freeform: Shape 30">
                <a:extLst>
                  <a:ext uri="{FF2B5EF4-FFF2-40B4-BE49-F238E27FC236}">
                    <a16:creationId xmlns:a16="http://schemas.microsoft.com/office/drawing/2014/main" id="{121E3C7C-D6EB-A6FB-A13C-397491A10B89}"/>
                  </a:ext>
                  <a:ext uri="{C183D7F6-B498-43B3-948B-1728B52AA6E4}">
                    <adec:decorative xmlns:adec="http://schemas.microsoft.com/office/drawing/2017/decorative" val="1"/>
                  </a:ext>
                </a:extLst>
              </p:cNvPr>
              <p:cNvSpPr/>
              <p:nvPr/>
            </p:nvSpPr>
            <p:spPr>
              <a:xfrm>
                <a:off x="26278919" y="10602073"/>
                <a:ext cx="6894546" cy="3445028"/>
              </a:xfrm>
              <a:custGeom>
                <a:avLst/>
                <a:gdLst>
                  <a:gd name="connsiteX0" fmla="*/ 0 w 6430668"/>
                  <a:gd name="connsiteY0" fmla="*/ 0 h 2818941"/>
                  <a:gd name="connsiteX1" fmla="*/ 6430669 w 6430668"/>
                  <a:gd name="connsiteY1" fmla="*/ 2818942 h 2818941"/>
                </a:gdLst>
                <a:ahLst/>
                <a:cxnLst>
                  <a:cxn ang="0">
                    <a:pos x="connsiteX0" y="connsiteY0"/>
                  </a:cxn>
                  <a:cxn ang="0">
                    <a:pos x="connsiteX1" y="connsiteY1"/>
                  </a:cxn>
                </a:cxnLst>
                <a:rect l="l" t="t" r="r" b="b"/>
                <a:pathLst>
                  <a:path w="6430668" h="2818941">
                    <a:moveTo>
                      <a:pt x="0" y="0"/>
                    </a:moveTo>
                    <a:lnTo>
                      <a:pt x="6430669" y="2818942"/>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6" name="Freeform: Shape 31">
                <a:extLst>
                  <a:ext uri="{FF2B5EF4-FFF2-40B4-BE49-F238E27FC236}">
                    <a16:creationId xmlns:a16="http://schemas.microsoft.com/office/drawing/2014/main" id="{7C1E0904-6D50-756F-11AC-7C9836B67704}"/>
                  </a:ext>
                  <a:ext uri="{C183D7F6-B498-43B3-948B-1728B52AA6E4}">
                    <adec:decorative xmlns:adec="http://schemas.microsoft.com/office/drawing/2017/decorative" val="1"/>
                  </a:ext>
                </a:extLst>
              </p:cNvPr>
              <p:cNvSpPr/>
              <p:nvPr/>
            </p:nvSpPr>
            <p:spPr>
              <a:xfrm>
                <a:off x="30391111" y="10961209"/>
                <a:ext cx="2782355" cy="3085893"/>
              </a:xfrm>
              <a:custGeom>
                <a:avLst/>
                <a:gdLst>
                  <a:gd name="connsiteX0" fmla="*/ 0 w 1192823"/>
                  <a:gd name="connsiteY0" fmla="*/ 0 h 2217413"/>
                  <a:gd name="connsiteX1" fmla="*/ 1192823 w 1192823"/>
                  <a:gd name="connsiteY1" fmla="*/ 2217414 h 2217413"/>
                </a:gdLst>
                <a:ahLst/>
                <a:cxnLst>
                  <a:cxn ang="0">
                    <a:pos x="connsiteX0" y="connsiteY0"/>
                  </a:cxn>
                  <a:cxn ang="0">
                    <a:pos x="connsiteX1" y="connsiteY1"/>
                  </a:cxn>
                </a:cxnLst>
                <a:rect l="l" t="t" r="r" b="b"/>
                <a:pathLst>
                  <a:path w="1192823" h="2217413">
                    <a:moveTo>
                      <a:pt x="0" y="0"/>
                    </a:moveTo>
                    <a:lnTo>
                      <a:pt x="1192823" y="2217414"/>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7" name="Freeform: Shape 32">
                <a:extLst>
                  <a:ext uri="{FF2B5EF4-FFF2-40B4-BE49-F238E27FC236}">
                    <a16:creationId xmlns:a16="http://schemas.microsoft.com/office/drawing/2014/main" id="{6E44CC1F-99EE-8CEB-89F6-E66FE4074AF1}"/>
                  </a:ext>
                  <a:ext uri="{C183D7F6-B498-43B3-948B-1728B52AA6E4}">
                    <adec:decorative xmlns:adec="http://schemas.microsoft.com/office/drawing/2017/decorative" val="1"/>
                  </a:ext>
                </a:extLst>
              </p:cNvPr>
              <p:cNvSpPr/>
              <p:nvPr/>
            </p:nvSpPr>
            <p:spPr>
              <a:xfrm>
                <a:off x="30004646" y="10961209"/>
                <a:ext cx="374168" cy="3046300"/>
              </a:xfrm>
              <a:custGeom>
                <a:avLst/>
                <a:gdLst>
                  <a:gd name="connsiteX0" fmla="*/ 0 w 1762792"/>
                  <a:gd name="connsiteY0" fmla="*/ 2185017 h 2185016"/>
                  <a:gd name="connsiteX1" fmla="*/ 1762793 w 1762792"/>
                  <a:gd name="connsiteY1" fmla="*/ 0 h 2185016"/>
                </a:gdLst>
                <a:ahLst/>
                <a:cxnLst>
                  <a:cxn ang="0">
                    <a:pos x="connsiteX0" y="connsiteY0"/>
                  </a:cxn>
                  <a:cxn ang="0">
                    <a:pos x="connsiteX1" y="connsiteY1"/>
                  </a:cxn>
                </a:cxnLst>
                <a:rect l="l" t="t" r="r" b="b"/>
                <a:pathLst>
                  <a:path w="1762792" h="2185016">
                    <a:moveTo>
                      <a:pt x="0" y="2185017"/>
                    </a:moveTo>
                    <a:lnTo>
                      <a:pt x="1762793"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8" name="Freeform: Shape 33">
                <a:extLst>
                  <a:ext uri="{FF2B5EF4-FFF2-40B4-BE49-F238E27FC236}">
                    <a16:creationId xmlns:a16="http://schemas.microsoft.com/office/drawing/2014/main" id="{0DD3EA4A-72BB-87E3-0F12-1C44E3E0BFE6}"/>
                  </a:ext>
                  <a:ext uri="{C183D7F6-B498-43B3-948B-1728B52AA6E4}">
                    <adec:decorative xmlns:adec="http://schemas.microsoft.com/office/drawing/2017/decorative" val="1"/>
                  </a:ext>
                </a:extLst>
              </p:cNvPr>
              <p:cNvSpPr/>
              <p:nvPr/>
            </p:nvSpPr>
            <p:spPr>
              <a:xfrm>
                <a:off x="30004645" y="14007510"/>
                <a:ext cx="3168819" cy="39592"/>
              </a:xfrm>
              <a:custGeom>
                <a:avLst/>
                <a:gdLst>
                  <a:gd name="connsiteX0" fmla="*/ 0 w 2955615"/>
                  <a:gd name="connsiteY0" fmla="*/ 0 h 32397"/>
                  <a:gd name="connsiteX1" fmla="*/ 2955616 w 2955615"/>
                  <a:gd name="connsiteY1" fmla="*/ 32397 h 32397"/>
                </a:gdLst>
                <a:ahLst/>
                <a:cxnLst>
                  <a:cxn ang="0">
                    <a:pos x="connsiteX0" y="connsiteY0"/>
                  </a:cxn>
                  <a:cxn ang="0">
                    <a:pos x="connsiteX1" y="connsiteY1"/>
                  </a:cxn>
                </a:cxnLst>
                <a:rect l="l" t="t" r="r" b="b"/>
                <a:pathLst>
                  <a:path w="2955615" h="32397">
                    <a:moveTo>
                      <a:pt x="0" y="0"/>
                    </a:moveTo>
                    <a:lnTo>
                      <a:pt x="2955616" y="32397"/>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49" name="Freeform: Shape 42">
                <a:extLst>
                  <a:ext uri="{FF2B5EF4-FFF2-40B4-BE49-F238E27FC236}">
                    <a16:creationId xmlns:a16="http://schemas.microsoft.com/office/drawing/2014/main" id="{D4669EBB-FD48-2033-856D-C320A9C4547F}"/>
                  </a:ext>
                  <a:ext uri="{C183D7F6-B498-43B3-948B-1728B52AA6E4}">
                    <adec:decorative xmlns:adec="http://schemas.microsoft.com/office/drawing/2017/decorative" val="1"/>
                  </a:ext>
                </a:extLst>
              </p:cNvPr>
              <p:cNvSpPr/>
              <p:nvPr/>
            </p:nvSpPr>
            <p:spPr>
              <a:xfrm flipH="1">
                <a:off x="30391111" y="7134121"/>
                <a:ext cx="197436" cy="3820720"/>
              </a:xfrm>
              <a:custGeom>
                <a:avLst/>
                <a:gdLst>
                  <a:gd name="connsiteX0" fmla="*/ 1227491 w 1227491"/>
                  <a:gd name="connsiteY0" fmla="*/ 3029809 h 3029808"/>
                  <a:gd name="connsiteX1" fmla="*/ 0 w 1227491"/>
                  <a:gd name="connsiteY1" fmla="*/ 0 h 3029808"/>
                </a:gdLst>
                <a:ahLst/>
                <a:cxnLst>
                  <a:cxn ang="0">
                    <a:pos x="connsiteX0" y="connsiteY0"/>
                  </a:cxn>
                  <a:cxn ang="0">
                    <a:pos x="connsiteX1" y="connsiteY1"/>
                  </a:cxn>
                </a:cxnLst>
                <a:rect l="l" t="t" r="r" b="b"/>
                <a:pathLst>
                  <a:path w="1227491" h="3029808">
                    <a:moveTo>
                      <a:pt x="1227491" y="3029809"/>
                    </a:moveTo>
                    <a:lnTo>
                      <a:pt x="0" y="0"/>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0" name="Freeform: Shape 44">
                <a:extLst>
                  <a:ext uri="{FF2B5EF4-FFF2-40B4-BE49-F238E27FC236}">
                    <a16:creationId xmlns:a16="http://schemas.microsoft.com/office/drawing/2014/main" id="{3B5170B4-838D-778A-01EA-C54BB896B2B1}"/>
                  </a:ext>
                  <a:ext uri="{C183D7F6-B498-43B3-948B-1728B52AA6E4}">
                    <adec:decorative xmlns:adec="http://schemas.microsoft.com/office/drawing/2017/decorative" val="1"/>
                  </a:ext>
                </a:extLst>
              </p:cNvPr>
              <p:cNvSpPr/>
              <p:nvPr/>
            </p:nvSpPr>
            <p:spPr>
              <a:xfrm flipV="1">
                <a:off x="30600169" y="7127752"/>
                <a:ext cx="5043463" cy="174465"/>
              </a:xfrm>
              <a:custGeom>
                <a:avLst/>
                <a:gdLst>
                  <a:gd name="connsiteX0" fmla="*/ 0 w 4724284"/>
                  <a:gd name="connsiteY0" fmla="*/ 271872 h 271871"/>
                  <a:gd name="connsiteX1" fmla="*/ 4724285 w 4724284"/>
                  <a:gd name="connsiteY1" fmla="*/ 0 h 271871"/>
                </a:gdLst>
                <a:ahLst/>
                <a:cxnLst>
                  <a:cxn ang="0">
                    <a:pos x="connsiteX0" y="connsiteY0"/>
                  </a:cxn>
                  <a:cxn ang="0">
                    <a:pos x="connsiteX1" y="connsiteY1"/>
                  </a:cxn>
                </a:cxnLst>
                <a:rect l="l" t="t" r="r" b="b"/>
                <a:pathLst>
                  <a:path w="4724284" h="271871">
                    <a:moveTo>
                      <a:pt x="0" y="271872"/>
                    </a:moveTo>
                    <a:lnTo>
                      <a:pt x="4724285"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1" name="Freeform: Shape 54">
                <a:extLst>
                  <a:ext uri="{FF2B5EF4-FFF2-40B4-BE49-F238E27FC236}">
                    <a16:creationId xmlns:a16="http://schemas.microsoft.com/office/drawing/2014/main" id="{BE11F562-BCE9-7BF4-94B3-9D198C197F82}"/>
                  </a:ext>
                  <a:ext uri="{C183D7F6-B498-43B3-948B-1728B52AA6E4}">
                    <adec:decorative xmlns:adec="http://schemas.microsoft.com/office/drawing/2017/decorative" val="1"/>
                  </a:ext>
                </a:extLst>
              </p:cNvPr>
              <p:cNvSpPr/>
              <p:nvPr/>
            </p:nvSpPr>
            <p:spPr>
              <a:xfrm>
                <a:off x="33002529" y="7302217"/>
                <a:ext cx="2641102" cy="1591580"/>
              </a:xfrm>
              <a:custGeom>
                <a:avLst/>
                <a:gdLst>
                  <a:gd name="connsiteX0" fmla="*/ 2463405 w 2463404"/>
                  <a:gd name="connsiteY0" fmla="*/ 0 h 1302332"/>
                  <a:gd name="connsiteX1" fmla="*/ 0 w 2463404"/>
                  <a:gd name="connsiteY1" fmla="*/ 1302333 h 1302332"/>
                </a:gdLst>
                <a:ahLst/>
                <a:cxnLst>
                  <a:cxn ang="0">
                    <a:pos x="connsiteX0" y="connsiteY0"/>
                  </a:cxn>
                  <a:cxn ang="0">
                    <a:pos x="connsiteX1" y="connsiteY1"/>
                  </a:cxn>
                </a:cxnLst>
                <a:rect l="l" t="t" r="r" b="b"/>
                <a:pathLst>
                  <a:path w="2463404" h="1302332">
                    <a:moveTo>
                      <a:pt x="2463405" y="0"/>
                    </a:moveTo>
                    <a:lnTo>
                      <a:pt x="0" y="1302333"/>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2" name="Freeform: Shape 55">
                <a:extLst>
                  <a:ext uri="{FF2B5EF4-FFF2-40B4-BE49-F238E27FC236}">
                    <a16:creationId xmlns:a16="http://schemas.microsoft.com/office/drawing/2014/main" id="{886EDDE2-6804-7A03-A752-94B3017A0F1B}"/>
                  </a:ext>
                  <a:ext uri="{C183D7F6-B498-43B3-948B-1728B52AA6E4}">
                    <adec:decorative xmlns:adec="http://schemas.microsoft.com/office/drawing/2017/decorative" val="1"/>
                  </a:ext>
                </a:extLst>
              </p:cNvPr>
              <p:cNvSpPr/>
              <p:nvPr/>
            </p:nvSpPr>
            <p:spPr>
              <a:xfrm>
                <a:off x="30578560" y="7127751"/>
                <a:ext cx="2423969" cy="1766046"/>
              </a:xfrm>
              <a:custGeom>
                <a:avLst/>
                <a:gdLst>
                  <a:gd name="connsiteX0" fmla="*/ 0 w 2260879"/>
                  <a:gd name="connsiteY0" fmla="*/ 0 h 1030460"/>
                  <a:gd name="connsiteX1" fmla="*/ 2260880 w 2260879"/>
                  <a:gd name="connsiteY1" fmla="*/ 1030461 h 1030460"/>
                </a:gdLst>
                <a:ahLst/>
                <a:cxnLst>
                  <a:cxn ang="0">
                    <a:pos x="connsiteX0" y="connsiteY0"/>
                  </a:cxn>
                  <a:cxn ang="0">
                    <a:pos x="connsiteX1" y="connsiteY1"/>
                  </a:cxn>
                </a:cxnLst>
                <a:rect l="l" t="t" r="r" b="b"/>
                <a:pathLst>
                  <a:path w="2260879" h="1030460">
                    <a:moveTo>
                      <a:pt x="0" y="0"/>
                    </a:moveTo>
                    <a:lnTo>
                      <a:pt x="2260880" y="1030461"/>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3" name="Freeform: Shape 56">
                <a:extLst>
                  <a:ext uri="{FF2B5EF4-FFF2-40B4-BE49-F238E27FC236}">
                    <a16:creationId xmlns:a16="http://schemas.microsoft.com/office/drawing/2014/main" id="{C5C28014-7EC7-4F6C-591F-54A3053F70CC}"/>
                  </a:ext>
                  <a:ext uri="{C183D7F6-B498-43B3-948B-1728B52AA6E4}">
                    <adec:decorative xmlns:adec="http://schemas.microsoft.com/office/drawing/2017/decorative" val="1"/>
                  </a:ext>
                </a:extLst>
              </p:cNvPr>
              <p:cNvSpPr/>
              <p:nvPr/>
            </p:nvSpPr>
            <p:spPr>
              <a:xfrm>
                <a:off x="33002529" y="8893798"/>
                <a:ext cx="1992850" cy="2493414"/>
              </a:xfrm>
              <a:custGeom>
                <a:avLst/>
                <a:gdLst>
                  <a:gd name="connsiteX0" fmla="*/ 0 w 1858767"/>
                  <a:gd name="connsiteY0" fmla="*/ 0 h 2040270"/>
                  <a:gd name="connsiteX1" fmla="*/ 1858767 w 1858767"/>
                  <a:gd name="connsiteY1" fmla="*/ 2040271 h 2040270"/>
                </a:gdLst>
                <a:ahLst/>
                <a:cxnLst>
                  <a:cxn ang="0">
                    <a:pos x="connsiteX0" y="connsiteY0"/>
                  </a:cxn>
                  <a:cxn ang="0">
                    <a:pos x="connsiteX1" y="connsiteY1"/>
                  </a:cxn>
                </a:cxnLst>
                <a:rect l="l" t="t" r="r" b="b"/>
                <a:pathLst>
                  <a:path w="1858767" h="2040270">
                    <a:moveTo>
                      <a:pt x="0" y="0"/>
                    </a:moveTo>
                    <a:lnTo>
                      <a:pt x="1858767" y="2040271"/>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4" name="Freeform: Shape 57">
                <a:extLst>
                  <a:ext uri="{FF2B5EF4-FFF2-40B4-BE49-F238E27FC236}">
                    <a16:creationId xmlns:a16="http://schemas.microsoft.com/office/drawing/2014/main" id="{FDFFD7AD-F6EF-D9F9-9BC5-298B87903847}"/>
                  </a:ext>
                  <a:ext uri="{C183D7F6-B498-43B3-948B-1728B52AA6E4}">
                    <adec:decorative xmlns:adec="http://schemas.microsoft.com/office/drawing/2017/decorative" val="1"/>
                  </a:ext>
                </a:extLst>
              </p:cNvPr>
              <p:cNvSpPr/>
              <p:nvPr/>
            </p:nvSpPr>
            <p:spPr>
              <a:xfrm>
                <a:off x="30388728" y="8893798"/>
                <a:ext cx="2613802" cy="2067413"/>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5" name="Freeform: Shape 59">
                <a:extLst>
                  <a:ext uri="{FF2B5EF4-FFF2-40B4-BE49-F238E27FC236}">
                    <a16:creationId xmlns:a16="http://schemas.microsoft.com/office/drawing/2014/main" id="{93C94ACA-9B2E-5F5E-F7D9-87AA9852425E}"/>
                  </a:ext>
                  <a:ext uri="{C183D7F6-B498-43B3-948B-1728B52AA6E4}">
                    <adec:decorative xmlns:adec="http://schemas.microsoft.com/office/drawing/2017/decorative" val="1"/>
                  </a:ext>
                </a:extLst>
              </p:cNvPr>
              <p:cNvSpPr/>
              <p:nvPr/>
            </p:nvSpPr>
            <p:spPr>
              <a:xfrm>
                <a:off x="33173465" y="11387213"/>
                <a:ext cx="1821914" cy="2659889"/>
              </a:xfrm>
              <a:custGeom>
                <a:avLst/>
                <a:gdLst>
                  <a:gd name="connsiteX0" fmla="*/ 1699332 w 1699332"/>
                  <a:gd name="connsiteY0" fmla="*/ 0 h 2176490"/>
                  <a:gd name="connsiteX1" fmla="*/ 0 w 1699332"/>
                  <a:gd name="connsiteY1" fmla="*/ 2176491 h 2176490"/>
                </a:gdLst>
                <a:ahLst/>
                <a:cxnLst>
                  <a:cxn ang="0">
                    <a:pos x="connsiteX0" y="connsiteY0"/>
                  </a:cxn>
                  <a:cxn ang="0">
                    <a:pos x="connsiteX1" y="connsiteY1"/>
                  </a:cxn>
                </a:cxnLst>
                <a:rect l="l" t="t" r="r" b="b"/>
                <a:pathLst>
                  <a:path w="1699332" h="2176490">
                    <a:moveTo>
                      <a:pt x="1699332" y="0"/>
                    </a:moveTo>
                    <a:lnTo>
                      <a:pt x="0" y="2176491"/>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6" name="Freeform: Shape 60">
                <a:extLst>
                  <a:ext uri="{FF2B5EF4-FFF2-40B4-BE49-F238E27FC236}">
                    <a16:creationId xmlns:a16="http://schemas.microsoft.com/office/drawing/2014/main" id="{31475431-36BF-81BD-6933-F299124113DF}"/>
                  </a:ext>
                  <a:ext uri="{C183D7F6-B498-43B3-948B-1728B52AA6E4}">
                    <adec:decorative xmlns:adec="http://schemas.microsoft.com/office/drawing/2017/decorative" val="1"/>
                  </a:ext>
                </a:extLst>
              </p:cNvPr>
              <p:cNvSpPr/>
              <p:nvPr/>
            </p:nvSpPr>
            <p:spPr>
              <a:xfrm>
                <a:off x="34995379" y="11387213"/>
                <a:ext cx="1456811" cy="2235399"/>
              </a:xfrm>
              <a:custGeom>
                <a:avLst/>
                <a:gdLst>
                  <a:gd name="connsiteX0" fmla="*/ 0 w 943485"/>
                  <a:gd name="connsiteY0" fmla="*/ 0 h 2305132"/>
                  <a:gd name="connsiteX1" fmla="*/ 943486 w 943485"/>
                  <a:gd name="connsiteY1" fmla="*/ 2305133 h 2305132"/>
                </a:gdLst>
                <a:ahLst/>
                <a:cxnLst>
                  <a:cxn ang="0">
                    <a:pos x="connsiteX0" y="connsiteY0"/>
                  </a:cxn>
                  <a:cxn ang="0">
                    <a:pos x="connsiteX1" y="connsiteY1"/>
                  </a:cxn>
                </a:cxnLst>
                <a:rect l="l" t="t" r="r" b="b"/>
                <a:pathLst>
                  <a:path w="943485" h="2305132">
                    <a:moveTo>
                      <a:pt x="0" y="0"/>
                    </a:moveTo>
                    <a:lnTo>
                      <a:pt x="943486" y="2305133"/>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7" name="Freeform: Shape 64">
                <a:extLst>
                  <a:ext uri="{FF2B5EF4-FFF2-40B4-BE49-F238E27FC236}">
                    <a16:creationId xmlns:a16="http://schemas.microsoft.com/office/drawing/2014/main" id="{FBABD3A6-589E-2746-6B55-ED3CA8ABEF00}"/>
                  </a:ext>
                  <a:ext uri="{C183D7F6-B498-43B3-948B-1728B52AA6E4}">
                    <adec:decorative xmlns:adec="http://schemas.microsoft.com/office/drawing/2017/decorative" val="1"/>
                  </a:ext>
                </a:extLst>
              </p:cNvPr>
              <p:cNvSpPr/>
              <p:nvPr/>
            </p:nvSpPr>
            <p:spPr>
              <a:xfrm>
                <a:off x="34995380" y="10450945"/>
                <a:ext cx="3142263" cy="936268"/>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8" name="Freeform: Shape 65">
                <a:extLst>
                  <a:ext uri="{FF2B5EF4-FFF2-40B4-BE49-F238E27FC236}">
                    <a16:creationId xmlns:a16="http://schemas.microsoft.com/office/drawing/2014/main" id="{B3A8D05C-21C8-7BD5-228E-BF51DA9BC57D}"/>
                  </a:ext>
                  <a:ext uri="{C183D7F6-B498-43B3-948B-1728B52AA6E4}">
                    <adec:decorative xmlns:adec="http://schemas.microsoft.com/office/drawing/2017/decorative" val="1"/>
                  </a:ext>
                </a:extLst>
              </p:cNvPr>
              <p:cNvSpPr/>
              <p:nvPr/>
            </p:nvSpPr>
            <p:spPr>
              <a:xfrm>
                <a:off x="35643634" y="7302218"/>
                <a:ext cx="2494008" cy="3135278"/>
              </a:xfrm>
              <a:custGeom>
                <a:avLst/>
                <a:gdLst>
                  <a:gd name="connsiteX0" fmla="*/ 0 w 2236788"/>
                  <a:gd name="connsiteY0" fmla="*/ 0 h 3171522"/>
                  <a:gd name="connsiteX1" fmla="*/ 2236788 w 2236788"/>
                  <a:gd name="connsiteY1" fmla="*/ 3171523 h 3171522"/>
                </a:gdLst>
                <a:ahLst/>
                <a:cxnLst>
                  <a:cxn ang="0">
                    <a:pos x="connsiteX0" y="connsiteY0"/>
                  </a:cxn>
                  <a:cxn ang="0">
                    <a:pos x="connsiteX1" y="connsiteY1"/>
                  </a:cxn>
                </a:cxnLst>
                <a:rect l="l" t="t" r="r" b="b"/>
                <a:pathLst>
                  <a:path w="2236788" h="3171522">
                    <a:moveTo>
                      <a:pt x="0" y="0"/>
                    </a:moveTo>
                    <a:lnTo>
                      <a:pt x="2236788" y="3171523"/>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59" name="Freeform: Shape 66">
                <a:extLst>
                  <a:ext uri="{FF2B5EF4-FFF2-40B4-BE49-F238E27FC236}">
                    <a16:creationId xmlns:a16="http://schemas.microsoft.com/office/drawing/2014/main" id="{10277C0B-B356-D916-520D-235B5D2CF99C}"/>
                  </a:ext>
                  <a:ext uri="{C183D7F6-B498-43B3-948B-1728B52AA6E4}">
                    <adec:decorative xmlns:adec="http://schemas.microsoft.com/office/drawing/2017/decorative" val="1"/>
                  </a:ext>
                </a:extLst>
              </p:cNvPr>
              <p:cNvSpPr/>
              <p:nvPr/>
            </p:nvSpPr>
            <p:spPr>
              <a:xfrm>
                <a:off x="34995380" y="7302217"/>
                <a:ext cx="648253" cy="4084995"/>
              </a:xfrm>
              <a:custGeom>
                <a:avLst/>
                <a:gdLst>
                  <a:gd name="connsiteX0" fmla="*/ 604638 w 604637"/>
                  <a:gd name="connsiteY0" fmla="*/ 0 h 3342603"/>
                  <a:gd name="connsiteX1" fmla="*/ 0 w 604637"/>
                  <a:gd name="connsiteY1" fmla="*/ 3342603 h 3342603"/>
                </a:gdLst>
                <a:ahLst/>
                <a:cxnLst>
                  <a:cxn ang="0">
                    <a:pos x="connsiteX0" y="connsiteY0"/>
                  </a:cxn>
                  <a:cxn ang="0">
                    <a:pos x="connsiteX1" y="connsiteY1"/>
                  </a:cxn>
                </a:cxnLst>
                <a:rect l="l" t="t" r="r" b="b"/>
                <a:pathLst>
                  <a:path w="604637" h="3342603">
                    <a:moveTo>
                      <a:pt x="604638" y="0"/>
                    </a:moveTo>
                    <a:lnTo>
                      <a:pt x="0" y="3342603"/>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60" name="Freeform: Shape 67">
                <a:extLst>
                  <a:ext uri="{FF2B5EF4-FFF2-40B4-BE49-F238E27FC236}">
                    <a16:creationId xmlns:a16="http://schemas.microsoft.com/office/drawing/2014/main" id="{7D2C02BE-D0E0-B95C-7AF7-9B7CEC7A7FCB}"/>
                  </a:ext>
                  <a:ext uri="{C183D7F6-B498-43B3-948B-1728B52AA6E4}">
                    <adec:decorative xmlns:adec="http://schemas.microsoft.com/office/drawing/2017/decorative" val="1"/>
                  </a:ext>
                </a:extLst>
              </p:cNvPr>
              <p:cNvSpPr/>
              <p:nvPr/>
            </p:nvSpPr>
            <p:spPr>
              <a:xfrm>
                <a:off x="33002529" y="8893799"/>
                <a:ext cx="5135120" cy="1557146"/>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61" name="Freeform: Shape 68">
                <a:extLst>
                  <a:ext uri="{FF2B5EF4-FFF2-40B4-BE49-F238E27FC236}">
                    <a16:creationId xmlns:a16="http://schemas.microsoft.com/office/drawing/2014/main" id="{A2576F51-C069-765B-0B12-533AE4CA9AE4}"/>
                  </a:ext>
                  <a:ext uri="{C183D7F6-B498-43B3-948B-1728B52AA6E4}">
                    <adec:decorative xmlns:adec="http://schemas.microsoft.com/office/drawing/2017/decorative" val="1"/>
                  </a:ext>
                </a:extLst>
              </p:cNvPr>
              <p:cNvSpPr/>
              <p:nvPr/>
            </p:nvSpPr>
            <p:spPr>
              <a:xfrm>
                <a:off x="30376853" y="10961211"/>
                <a:ext cx="4618527" cy="482093"/>
              </a:xfrm>
              <a:custGeom>
                <a:avLst/>
                <a:gdLst>
                  <a:gd name="connsiteX0" fmla="*/ 0 w 2892155"/>
                  <a:gd name="connsiteY0" fmla="*/ 0 h 40922"/>
                  <a:gd name="connsiteX1" fmla="*/ 2892155 w 2892155"/>
                  <a:gd name="connsiteY1" fmla="*/ 40923 h 40922"/>
                </a:gdLst>
                <a:ahLst/>
                <a:cxnLst>
                  <a:cxn ang="0">
                    <a:pos x="connsiteX0" y="connsiteY0"/>
                  </a:cxn>
                  <a:cxn ang="0">
                    <a:pos x="connsiteX1" y="connsiteY1"/>
                  </a:cxn>
                </a:cxnLst>
                <a:rect l="l" t="t" r="r" b="b"/>
                <a:pathLst>
                  <a:path w="2892155" h="40922">
                    <a:moveTo>
                      <a:pt x="0" y="0"/>
                    </a:moveTo>
                    <a:lnTo>
                      <a:pt x="2892155" y="40923"/>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62" name="Freeform: Shape 98">
                <a:extLst>
                  <a:ext uri="{FF2B5EF4-FFF2-40B4-BE49-F238E27FC236}">
                    <a16:creationId xmlns:a16="http://schemas.microsoft.com/office/drawing/2014/main" id="{8084FBAF-9A59-7C18-AEB1-E323D6EA08AC}"/>
                  </a:ext>
                  <a:ext uri="{C183D7F6-B498-43B3-948B-1728B52AA6E4}">
                    <adec:decorative xmlns:adec="http://schemas.microsoft.com/office/drawing/2017/decorative" val="1"/>
                  </a:ext>
                </a:extLst>
              </p:cNvPr>
              <p:cNvSpPr/>
              <p:nvPr/>
            </p:nvSpPr>
            <p:spPr>
              <a:xfrm>
                <a:off x="33002529" y="8893798"/>
                <a:ext cx="170935" cy="5153304"/>
              </a:xfrm>
              <a:custGeom>
                <a:avLst/>
                <a:gdLst>
                  <a:gd name="connsiteX0" fmla="*/ 0 w 159434"/>
                  <a:gd name="connsiteY0" fmla="*/ 0 h 4216761"/>
                  <a:gd name="connsiteX1" fmla="*/ 159435 w 159434"/>
                  <a:gd name="connsiteY1" fmla="*/ 4216762 h 4216761"/>
                </a:gdLst>
                <a:ahLst/>
                <a:cxnLst>
                  <a:cxn ang="0">
                    <a:pos x="connsiteX0" y="connsiteY0"/>
                  </a:cxn>
                  <a:cxn ang="0">
                    <a:pos x="connsiteX1" y="connsiteY1"/>
                  </a:cxn>
                </a:cxnLst>
                <a:rect l="l" t="t" r="r" b="b"/>
                <a:pathLst>
                  <a:path w="159434" h="4216761">
                    <a:moveTo>
                      <a:pt x="0" y="0"/>
                    </a:moveTo>
                    <a:lnTo>
                      <a:pt x="159435" y="4216762"/>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63" name="Freeform: Shape 99">
                <a:extLst>
                  <a:ext uri="{FF2B5EF4-FFF2-40B4-BE49-F238E27FC236}">
                    <a16:creationId xmlns:a16="http://schemas.microsoft.com/office/drawing/2014/main" id="{6326A70A-4259-AFAC-B2EB-1934FB230AB0}"/>
                  </a:ext>
                  <a:ext uri="{C183D7F6-B498-43B3-948B-1728B52AA6E4}">
                    <adec:decorative xmlns:adec="http://schemas.microsoft.com/office/drawing/2017/decorative" val="1"/>
                  </a:ext>
                </a:extLst>
              </p:cNvPr>
              <p:cNvSpPr/>
              <p:nvPr/>
            </p:nvSpPr>
            <p:spPr>
              <a:xfrm>
                <a:off x="36452194" y="10450945"/>
                <a:ext cx="1685447" cy="3165222"/>
              </a:xfrm>
              <a:custGeom>
                <a:avLst/>
                <a:gdLst>
                  <a:gd name="connsiteX0" fmla="*/ 1897940 w 1897940"/>
                  <a:gd name="connsiteY0" fmla="*/ 0 h 2476212"/>
                  <a:gd name="connsiteX1" fmla="*/ 0 w 1897940"/>
                  <a:gd name="connsiteY1" fmla="*/ 2476213 h 2476212"/>
                </a:gdLst>
                <a:ahLst/>
                <a:cxnLst>
                  <a:cxn ang="0">
                    <a:pos x="connsiteX0" y="connsiteY0"/>
                  </a:cxn>
                  <a:cxn ang="0">
                    <a:pos x="connsiteX1" y="connsiteY1"/>
                  </a:cxn>
                </a:cxnLst>
                <a:rect l="l" t="t" r="r" b="b"/>
                <a:pathLst>
                  <a:path w="1897940" h="2476212">
                    <a:moveTo>
                      <a:pt x="1897940" y="0"/>
                    </a:moveTo>
                    <a:lnTo>
                      <a:pt x="0" y="2476213"/>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192" name="Freeform: Shape 100">
                <a:extLst>
                  <a:ext uri="{FF2B5EF4-FFF2-40B4-BE49-F238E27FC236}">
                    <a16:creationId xmlns:a16="http://schemas.microsoft.com/office/drawing/2014/main" id="{3BFC9071-B328-341C-2B58-419E93ACECFB}"/>
                  </a:ext>
                  <a:ext uri="{C183D7F6-B498-43B3-948B-1728B52AA6E4}">
                    <adec:decorative xmlns:adec="http://schemas.microsoft.com/office/drawing/2017/decorative" val="1"/>
                  </a:ext>
                </a:extLst>
              </p:cNvPr>
              <p:cNvSpPr/>
              <p:nvPr/>
            </p:nvSpPr>
            <p:spPr>
              <a:xfrm flipV="1">
                <a:off x="33173464" y="13622612"/>
                <a:ext cx="3278721" cy="424490"/>
              </a:xfrm>
              <a:custGeom>
                <a:avLst/>
                <a:gdLst>
                  <a:gd name="connsiteX0" fmla="*/ 0 w 2642818"/>
                  <a:gd name="connsiteY0" fmla="*/ 0 h 128641"/>
                  <a:gd name="connsiteX1" fmla="*/ 2642818 w 2642818"/>
                  <a:gd name="connsiteY1" fmla="*/ 128642 h 128641"/>
                </a:gdLst>
                <a:ahLst/>
                <a:cxnLst>
                  <a:cxn ang="0">
                    <a:pos x="connsiteX0" y="connsiteY0"/>
                  </a:cxn>
                  <a:cxn ang="0">
                    <a:pos x="connsiteX1" y="connsiteY1"/>
                  </a:cxn>
                </a:cxnLst>
                <a:rect l="l" t="t" r="r" b="b"/>
                <a:pathLst>
                  <a:path w="2642818" h="128641">
                    <a:moveTo>
                      <a:pt x="0" y="0"/>
                    </a:moveTo>
                    <a:lnTo>
                      <a:pt x="2642818" y="128642"/>
                    </a:lnTo>
                  </a:path>
                </a:pathLst>
              </a:custGeom>
              <a:ln w="19050" cap="flat">
                <a:solidFill>
                  <a:srgbClr val="454142"/>
                </a:solidFill>
                <a:prstDash val="solid"/>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193" name="Freeform: Shape 101">
                <a:extLst>
                  <a:ext uri="{FF2B5EF4-FFF2-40B4-BE49-F238E27FC236}">
                    <a16:creationId xmlns:a16="http://schemas.microsoft.com/office/drawing/2014/main" id="{F0007131-DBF9-5518-47BB-FA07F5EA95D7}"/>
                  </a:ext>
                  <a:ext uri="{C183D7F6-B498-43B3-948B-1728B52AA6E4}">
                    <adec:decorative xmlns:adec="http://schemas.microsoft.com/office/drawing/2017/decorative" val="1"/>
                  </a:ext>
                </a:extLst>
              </p:cNvPr>
              <p:cNvSpPr/>
              <p:nvPr/>
            </p:nvSpPr>
            <p:spPr>
              <a:xfrm>
                <a:off x="35643633" y="7302218"/>
                <a:ext cx="808560" cy="6313945"/>
              </a:xfrm>
              <a:custGeom>
                <a:avLst/>
                <a:gdLst>
                  <a:gd name="connsiteX0" fmla="*/ 0 w 338847"/>
                  <a:gd name="connsiteY0" fmla="*/ 0 h 5647735"/>
                  <a:gd name="connsiteX1" fmla="*/ 338848 w 338847"/>
                  <a:gd name="connsiteY1" fmla="*/ 5647736 h 5647735"/>
                </a:gdLst>
                <a:ahLst/>
                <a:cxnLst>
                  <a:cxn ang="0">
                    <a:pos x="connsiteX0" y="connsiteY0"/>
                  </a:cxn>
                  <a:cxn ang="0">
                    <a:pos x="connsiteX1" y="connsiteY1"/>
                  </a:cxn>
                </a:cxnLst>
                <a:rect l="l" t="t" r="r" b="b"/>
                <a:pathLst>
                  <a:path w="338847" h="5647735">
                    <a:moveTo>
                      <a:pt x="0" y="0"/>
                    </a:moveTo>
                    <a:lnTo>
                      <a:pt x="338848" y="5647736"/>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194" name="Freeform: Shape 102">
                <a:extLst>
                  <a:ext uri="{FF2B5EF4-FFF2-40B4-BE49-F238E27FC236}">
                    <a16:creationId xmlns:a16="http://schemas.microsoft.com/office/drawing/2014/main" id="{A54B6A56-07A7-DF47-A347-63583A5ADD61}"/>
                  </a:ext>
                  <a:ext uri="{C183D7F6-B498-43B3-948B-1728B52AA6E4}">
                    <adec:decorative xmlns:adec="http://schemas.microsoft.com/office/drawing/2017/decorative" val="1"/>
                  </a:ext>
                </a:extLst>
              </p:cNvPr>
              <p:cNvSpPr/>
              <p:nvPr/>
            </p:nvSpPr>
            <p:spPr>
              <a:xfrm>
                <a:off x="33173465" y="10437494"/>
                <a:ext cx="4964177" cy="3609607"/>
              </a:xfrm>
              <a:custGeom>
                <a:avLst/>
                <a:gdLst>
                  <a:gd name="connsiteX0" fmla="*/ 4540758 w 4540758"/>
                  <a:gd name="connsiteY0" fmla="*/ 0 h 2347571"/>
                  <a:gd name="connsiteX1" fmla="*/ 0 w 4540758"/>
                  <a:gd name="connsiteY1" fmla="*/ 2347571 h 2347571"/>
                </a:gdLst>
                <a:ahLst/>
                <a:cxnLst>
                  <a:cxn ang="0">
                    <a:pos x="connsiteX0" y="connsiteY0"/>
                  </a:cxn>
                  <a:cxn ang="0">
                    <a:pos x="connsiteX1" y="connsiteY1"/>
                  </a:cxn>
                </a:cxnLst>
                <a:rect l="l" t="t" r="r" b="b"/>
                <a:pathLst>
                  <a:path w="4540758" h="2347571">
                    <a:moveTo>
                      <a:pt x="4540758" y="0"/>
                    </a:moveTo>
                    <a:lnTo>
                      <a:pt x="0" y="2347571"/>
                    </a:lnTo>
                  </a:path>
                </a:pathLst>
              </a:custGeom>
              <a:ln w="19050" cap="flat">
                <a:solidFill>
                  <a:srgbClr val="454142">
                    <a:alpha val="50000"/>
                  </a:srgbClr>
                </a:solidFill>
                <a:prstDash val="dash"/>
                <a:miter/>
              </a:ln>
            </p:spPr>
            <p:txBody>
              <a:bodyPr rot="0" spcFirstLastPara="0" vertOverflow="overflow" horzOverflow="overflow" vert="horz" wrap="square" lIns="36733" tIns="18362" rIns="36733" bIns="18362" numCol="1" spcCol="0" rtlCol="0" fromWordArt="0" anchor="ctr" anchorCtr="0" forceAA="0" compatLnSpc="1">
                <a:prstTxWarp prst="textNoShape">
                  <a:avLst/>
                </a:prstTxWarp>
                <a:noAutofit/>
              </a:bodyPr>
              <a:lstStyle/>
              <a:p>
                <a:pPr marL="0" marR="0" lvl="0" indent="0" algn="l" defTabSz="71762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grpSp>
        <p:grpSp>
          <p:nvGrpSpPr>
            <p:cNvPr id="195" name="Group 194">
              <a:extLst>
                <a:ext uri="{FF2B5EF4-FFF2-40B4-BE49-F238E27FC236}">
                  <a16:creationId xmlns:a16="http://schemas.microsoft.com/office/drawing/2014/main" id="{5ADBE242-1BF6-B367-1843-D5CBFBC07289}"/>
                </a:ext>
                <a:ext uri="{C183D7F6-B498-43B3-948B-1728B52AA6E4}">
                  <adec:decorative xmlns:adec="http://schemas.microsoft.com/office/drawing/2017/decorative" val="1"/>
                </a:ext>
              </a:extLst>
            </p:cNvPr>
            <p:cNvGrpSpPr/>
            <p:nvPr/>
          </p:nvGrpSpPr>
          <p:grpSpPr>
            <a:xfrm>
              <a:off x="7698954" y="2447241"/>
              <a:ext cx="429790" cy="429790"/>
              <a:chOff x="36782287" y="9539321"/>
              <a:chExt cx="1796350" cy="1796350"/>
            </a:xfrm>
          </p:grpSpPr>
          <p:sp>
            <p:nvSpPr>
              <p:cNvPr id="196" name="Box">
                <a:extLst>
                  <a:ext uri="{FF2B5EF4-FFF2-40B4-BE49-F238E27FC236}">
                    <a16:creationId xmlns:a16="http://schemas.microsoft.com/office/drawing/2014/main" id="{7D23AA2D-C02F-F25B-429F-1A4ECFEE47A8}"/>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197" name="Graphic 82">
                <a:extLst>
                  <a:ext uri="{FF2B5EF4-FFF2-40B4-BE49-F238E27FC236}">
                    <a16:creationId xmlns:a16="http://schemas.microsoft.com/office/drawing/2014/main" id="{63127BB5-7F5D-AE19-E9FE-9A621DF61EEF}"/>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198" name="Group 197">
              <a:extLst>
                <a:ext uri="{FF2B5EF4-FFF2-40B4-BE49-F238E27FC236}">
                  <a16:creationId xmlns:a16="http://schemas.microsoft.com/office/drawing/2014/main" id="{F00F0A82-EC28-CF50-D7E6-1F3946E9EF04}"/>
                </a:ext>
                <a:ext uri="{C183D7F6-B498-43B3-948B-1728B52AA6E4}">
                  <adec:decorative xmlns:adec="http://schemas.microsoft.com/office/drawing/2017/decorative" val="1"/>
                </a:ext>
              </a:extLst>
            </p:cNvPr>
            <p:cNvGrpSpPr/>
            <p:nvPr/>
          </p:nvGrpSpPr>
          <p:grpSpPr>
            <a:xfrm>
              <a:off x="9486987" y="2577025"/>
              <a:ext cx="429790" cy="429790"/>
              <a:chOff x="36782287" y="9539321"/>
              <a:chExt cx="1796350" cy="1796350"/>
            </a:xfrm>
          </p:grpSpPr>
          <p:sp>
            <p:nvSpPr>
              <p:cNvPr id="199" name="Box">
                <a:extLst>
                  <a:ext uri="{FF2B5EF4-FFF2-40B4-BE49-F238E27FC236}">
                    <a16:creationId xmlns:a16="http://schemas.microsoft.com/office/drawing/2014/main" id="{6C5C5ED3-0D21-2C34-9F7C-788CDD2437EF}"/>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00" name="Graphic 82">
                <a:extLst>
                  <a:ext uri="{FF2B5EF4-FFF2-40B4-BE49-F238E27FC236}">
                    <a16:creationId xmlns:a16="http://schemas.microsoft.com/office/drawing/2014/main" id="{1AD97D3D-7F59-B463-6407-E205C4556C0F}"/>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01" name="Group 200">
              <a:extLst>
                <a:ext uri="{FF2B5EF4-FFF2-40B4-BE49-F238E27FC236}">
                  <a16:creationId xmlns:a16="http://schemas.microsoft.com/office/drawing/2014/main" id="{B99AAD27-05EA-4878-0411-C91058083A73}"/>
                </a:ext>
                <a:ext uri="{C183D7F6-B498-43B3-948B-1728B52AA6E4}">
                  <adec:decorative xmlns:adec="http://schemas.microsoft.com/office/drawing/2017/decorative" val="1"/>
                </a:ext>
              </a:extLst>
            </p:cNvPr>
            <p:cNvGrpSpPr/>
            <p:nvPr/>
          </p:nvGrpSpPr>
          <p:grpSpPr>
            <a:xfrm>
              <a:off x="8634941" y="3158650"/>
              <a:ext cx="258498" cy="258498"/>
              <a:chOff x="36782287" y="9539321"/>
              <a:chExt cx="1796350" cy="1796350"/>
            </a:xfrm>
          </p:grpSpPr>
          <p:sp>
            <p:nvSpPr>
              <p:cNvPr id="202" name="Box">
                <a:extLst>
                  <a:ext uri="{FF2B5EF4-FFF2-40B4-BE49-F238E27FC236}">
                    <a16:creationId xmlns:a16="http://schemas.microsoft.com/office/drawing/2014/main" id="{4E051C30-760F-B635-EB5A-0B7971E20625}"/>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03" name="Graphic 82">
                <a:extLst>
                  <a:ext uri="{FF2B5EF4-FFF2-40B4-BE49-F238E27FC236}">
                    <a16:creationId xmlns:a16="http://schemas.microsoft.com/office/drawing/2014/main" id="{8EC09126-5231-6C29-1B67-1450B297F175}"/>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04" name="Group 203" descr="An infographic depicting a network featuring organizational chart icons.">
              <a:extLst>
                <a:ext uri="{FF2B5EF4-FFF2-40B4-BE49-F238E27FC236}">
                  <a16:creationId xmlns:a16="http://schemas.microsoft.com/office/drawing/2014/main" id="{567F0979-9D11-2DF1-A46D-27B3807B1A62}"/>
                </a:ext>
                <a:ext uri="{C183D7F6-B498-43B3-948B-1728B52AA6E4}">
                  <adec:decorative xmlns:adec="http://schemas.microsoft.com/office/drawing/2017/decorative" val="0"/>
                </a:ext>
              </a:extLst>
            </p:cNvPr>
            <p:cNvGrpSpPr/>
            <p:nvPr/>
          </p:nvGrpSpPr>
          <p:grpSpPr>
            <a:xfrm>
              <a:off x="7533996" y="3711073"/>
              <a:ext cx="611830" cy="611830"/>
              <a:chOff x="36782287" y="9539321"/>
              <a:chExt cx="1796350" cy="1796350"/>
            </a:xfrm>
          </p:grpSpPr>
          <p:sp>
            <p:nvSpPr>
              <p:cNvPr id="205" name="Box">
                <a:extLst>
                  <a:ext uri="{FF2B5EF4-FFF2-40B4-BE49-F238E27FC236}">
                    <a16:creationId xmlns:a16="http://schemas.microsoft.com/office/drawing/2014/main" id="{861C238F-39C6-A6D2-59CD-553FFFF098B9}"/>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06" name="Graphic 82">
                <a:extLst>
                  <a:ext uri="{FF2B5EF4-FFF2-40B4-BE49-F238E27FC236}">
                    <a16:creationId xmlns:a16="http://schemas.microsoft.com/office/drawing/2014/main" id="{AE1EC4BD-FAC9-6F86-4CC0-B64F74E4166C}"/>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07" name="Group 206">
              <a:extLst>
                <a:ext uri="{FF2B5EF4-FFF2-40B4-BE49-F238E27FC236}">
                  <a16:creationId xmlns:a16="http://schemas.microsoft.com/office/drawing/2014/main" id="{57329C39-6764-2EC0-8F14-215D2897F856}"/>
                </a:ext>
                <a:ext uri="{C183D7F6-B498-43B3-948B-1728B52AA6E4}">
                  <adec:decorative xmlns:adec="http://schemas.microsoft.com/office/drawing/2017/decorative" val="1"/>
                </a:ext>
              </a:extLst>
            </p:cNvPr>
            <p:cNvGrpSpPr/>
            <p:nvPr/>
          </p:nvGrpSpPr>
          <p:grpSpPr>
            <a:xfrm>
              <a:off x="10282518" y="3527713"/>
              <a:ext cx="611830" cy="611830"/>
              <a:chOff x="36782287" y="9539321"/>
              <a:chExt cx="1796350" cy="1796350"/>
            </a:xfrm>
          </p:grpSpPr>
          <p:sp>
            <p:nvSpPr>
              <p:cNvPr id="208" name="Box">
                <a:extLst>
                  <a:ext uri="{FF2B5EF4-FFF2-40B4-BE49-F238E27FC236}">
                    <a16:creationId xmlns:a16="http://schemas.microsoft.com/office/drawing/2014/main" id="{8D9DBFEA-778A-2D44-C23E-4A3B6F62BB17}"/>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09" name="Graphic 82">
                <a:extLst>
                  <a:ext uri="{FF2B5EF4-FFF2-40B4-BE49-F238E27FC236}">
                    <a16:creationId xmlns:a16="http://schemas.microsoft.com/office/drawing/2014/main" id="{2D683CFE-C31C-8D54-109A-7C52DF1DEF52}"/>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0" name="Group 209">
              <a:extLst>
                <a:ext uri="{FF2B5EF4-FFF2-40B4-BE49-F238E27FC236}">
                  <a16:creationId xmlns:a16="http://schemas.microsoft.com/office/drawing/2014/main" id="{6BACF9B8-5375-D1DA-82A0-E7350C085CF5}"/>
                </a:ext>
                <a:ext uri="{C183D7F6-B498-43B3-948B-1728B52AA6E4}">
                  <adec:decorative xmlns:adec="http://schemas.microsoft.com/office/drawing/2017/decorative" val="1"/>
                </a:ext>
              </a:extLst>
            </p:cNvPr>
            <p:cNvGrpSpPr/>
            <p:nvPr/>
          </p:nvGrpSpPr>
          <p:grpSpPr>
            <a:xfrm>
              <a:off x="9341564" y="4043852"/>
              <a:ext cx="258498" cy="258498"/>
              <a:chOff x="36782287" y="9539321"/>
              <a:chExt cx="1796350" cy="1796350"/>
            </a:xfrm>
          </p:grpSpPr>
          <p:sp>
            <p:nvSpPr>
              <p:cNvPr id="211" name="Box">
                <a:extLst>
                  <a:ext uri="{FF2B5EF4-FFF2-40B4-BE49-F238E27FC236}">
                    <a16:creationId xmlns:a16="http://schemas.microsoft.com/office/drawing/2014/main" id="{19B30438-EEE4-7AB5-88C6-16410771DA36}"/>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12" name="Graphic 82">
                <a:extLst>
                  <a:ext uri="{FF2B5EF4-FFF2-40B4-BE49-F238E27FC236}">
                    <a16:creationId xmlns:a16="http://schemas.microsoft.com/office/drawing/2014/main" id="{C65CDD7E-CF0B-71B4-835C-51EC94E101BD}"/>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3" name="Group 212">
              <a:extLst>
                <a:ext uri="{FF2B5EF4-FFF2-40B4-BE49-F238E27FC236}">
                  <a16:creationId xmlns:a16="http://schemas.microsoft.com/office/drawing/2014/main" id="{2C234E68-64C3-20C7-367E-5F791BC4CE72}"/>
                </a:ext>
                <a:ext uri="{C183D7F6-B498-43B3-948B-1728B52AA6E4}">
                  <adec:decorative xmlns:adec="http://schemas.microsoft.com/office/drawing/2017/decorative" val="1"/>
                </a:ext>
              </a:extLst>
            </p:cNvPr>
            <p:cNvGrpSpPr/>
            <p:nvPr/>
          </p:nvGrpSpPr>
          <p:grpSpPr>
            <a:xfrm>
              <a:off x="7575929" y="4957245"/>
              <a:ext cx="258498" cy="258498"/>
              <a:chOff x="36782287" y="9539321"/>
              <a:chExt cx="1796350" cy="1796350"/>
            </a:xfrm>
          </p:grpSpPr>
          <p:sp>
            <p:nvSpPr>
              <p:cNvPr id="214" name="Box">
                <a:extLst>
                  <a:ext uri="{FF2B5EF4-FFF2-40B4-BE49-F238E27FC236}">
                    <a16:creationId xmlns:a16="http://schemas.microsoft.com/office/drawing/2014/main" id="{0AC7DF0F-C9E4-138A-AE67-B849EE5978D1}"/>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15" name="Graphic 82">
                <a:extLst>
                  <a:ext uri="{FF2B5EF4-FFF2-40B4-BE49-F238E27FC236}">
                    <a16:creationId xmlns:a16="http://schemas.microsoft.com/office/drawing/2014/main" id="{7FD58D1F-09C3-159C-FCDC-53F528A60F3B}"/>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6" name="Group 215">
              <a:extLst>
                <a:ext uri="{FF2B5EF4-FFF2-40B4-BE49-F238E27FC236}">
                  <a16:creationId xmlns:a16="http://schemas.microsoft.com/office/drawing/2014/main" id="{EA789CBA-380E-3210-4B47-1BB686832F79}"/>
                </a:ext>
                <a:ext uri="{C183D7F6-B498-43B3-948B-1728B52AA6E4}">
                  <adec:decorative xmlns:adec="http://schemas.microsoft.com/office/drawing/2017/decorative" val="1"/>
                </a:ext>
              </a:extLst>
            </p:cNvPr>
            <p:cNvGrpSpPr/>
            <p:nvPr/>
          </p:nvGrpSpPr>
          <p:grpSpPr>
            <a:xfrm>
              <a:off x="8613184" y="4881985"/>
              <a:ext cx="429790" cy="429790"/>
              <a:chOff x="36782287" y="9539321"/>
              <a:chExt cx="1796350" cy="1796350"/>
            </a:xfrm>
          </p:grpSpPr>
          <p:sp>
            <p:nvSpPr>
              <p:cNvPr id="217" name="Box">
                <a:extLst>
                  <a:ext uri="{FF2B5EF4-FFF2-40B4-BE49-F238E27FC236}">
                    <a16:creationId xmlns:a16="http://schemas.microsoft.com/office/drawing/2014/main" id="{A0B097D0-9E0E-A8D8-0BDF-8AC5F16D65DC}"/>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18" name="Graphic 82">
                <a:extLst>
                  <a:ext uri="{FF2B5EF4-FFF2-40B4-BE49-F238E27FC236}">
                    <a16:creationId xmlns:a16="http://schemas.microsoft.com/office/drawing/2014/main" id="{BB1DDEC2-362F-1451-3E74-016EB8B3118A}"/>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nvGrpSpPr>
            <p:cNvPr id="219" name="Group 218">
              <a:extLst>
                <a:ext uri="{FF2B5EF4-FFF2-40B4-BE49-F238E27FC236}">
                  <a16:creationId xmlns:a16="http://schemas.microsoft.com/office/drawing/2014/main" id="{B66E083F-92D1-8597-694B-24925B0C12F7}"/>
                </a:ext>
                <a:ext uri="{C183D7F6-B498-43B3-948B-1728B52AA6E4}">
                  <adec:decorative xmlns:adec="http://schemas.microsoft.com/office/drawing/2017/decorative" val="1"/>
                </a:ext>
              </a:extLst>
            </p:cNvPr>
            <p:cNvGrpSpPr/>
            <p:nvPr/>
          </p:nvGrpSpPr>
          <p:grpSpPr>
            <a:xfrm>
              <a:off x="9862398" y="4830383"/>
              <a:ext cx="258498" cy="258498"/>
              <a:chOff x="36782287" y="9539321"/>
              <a:chExt cx="1796350" cy="1796350"/>
            </a:xfrm>
          </p:grpSpPr>
          <p:sp>
            <p:nvSpPr>
              <p:cNvPr id="220" name="Box">
                <a:extLst>
                  <a:ext uri="{FF2B5EF4-FFF2-40B4-BE49-F238E27FC236}">
                    <a16:creationId xmlns:a16="http://schemas.microsoft.com/office/drawing/2014/main" id="{002C8147-F034-2451-0C47-111C686843D8}"/>
                  </a:ext>
                  <a:ext uri="{C183D7F6-B498-43B3-948B-1728B52AA6E4}">
                    <adec:decorative xmlns:adec="http://schemas.microsoft.com/office/drawing/2017/decorative" val="1"/>
                  </a:ext>
                </a:extLst>
              </p:cNvPr>
              <p:cNvSpPr>
                <a:spLocks noChangeAspect="1"/>
              </p:cNvSpPr>
              <p:nvPr/>
            </p:nvSpPr>
            <p:spPr bwMode="auto">
              <a:xfrm>
                <a:off x="36782287" y="9539321"/>
                <a:ext cx="1796350" cy="1796350"/>
              </a:xfrm>
              <a:prstGeom prst="roundRect">
                <a:avLst>
                  <a:gd name="adj" fmla="val 50000"/>
                </a:avLst>
              </a:prstGeom>
              <a:gradFill flip="none" rotWithShape="1">
                <a:gsLst>
                  <a:gs pos="0">
                    <a:srgbClr val="B43FC5"/>
                  </a:gs>
                  <a:gs pos="80000">
                    <a:srgbClr val="0078D4"/>
                  </a:gs>
                </a:gsLst>
                <a:path path="circle">
                  <a:fillToRect l="100000" t="100000"/>
                </a:path>
                <a:tileRect r="-100000" b="-100000"/>
              </a:gradFill>
              <a:ln w="19050" cap="flat" cmpd="sng" algn="ctr">
                <a:noFill/>
                <a:prstDash val="solid"/>
                <a:headEnd type="none" w="med" len="med"/>
                <a:tailEnd type="none" w="med" len="med"/>
              </a:ln>
              <a:effectLst/>
            </p:spPr>
            <p:txBody>
              <a:bodyPr rot="0" spcFirstLastPara="0" vertOverflow="overflow" horzOverflow="overflow" vert="horz" wrap="square" lIns="261190" tIns="208950" rIns="261190" bIns="208950" numCol="1" spcCol="0" rtlCol="0" fromWordArt="0" anchor="t" anchorCtr="0" forceAA="0" compatLnSpc="1">
                <a:prstTxWarp prst="textNoShape">
                  <a:avLst/>
                </a:prstTxWarp>
                <a:noAutofit/>
              </a:bodyPr>
              <a:lstStyle/>
              <a:p>
                <a:pPr marL="0" marR="0" lvl="0" indent="0" algn="l" defTabSz="1330972" rtl="0" eaLnBrk="1" fontAlgn="base" latinLnBrk="0" hangingPunct="1">
                  <a:lnSpc>
                    <a:spcPct val="100000"/>
                  </a:lnSpc>
                  <a:spcBef>
                    <a:spcPct val="0"/>
                  </a:spcBef>
                  <a:spcAft>
                    <a:spcPct val="0"/>
                  </a:spcAft>
                  <a:buClrTx/>
                  <a:buSzTx/>
                  <a:buFontTx/>
                  <a:buNone/>
                  <a:tabLst/>
                  <a:defRPr/>
                </a:pPr>
                <a:endParaRPr kumimoji="0" lang="en-US" sz="2799" b="0" i="0" u="none" strike="noStrike" kern="0" cap="none" spc="0" normalizeH="0" baseline="0" noProof="0">
                  <a:ln>
                    <a:noFill/>
                  </a:ln>
                  <a:noFill/>
                  <a:effectLst/>
                  <a:uLnTx/>
                  <a:uFillTx/>
                  <a:latin typeface="Segoe UI Variable Display Semib" pitchFamily="2" charset="0"/>
                  <a:ea typeface="+mn-ea"/>
                  <a:cs typeface="Segoe UI" pitchFamily="34" charset="0"/>
                </a:endParaRPr>
              </a:p>
            </p:txBody>
          </p:sp>
          <p:sp>
            <p:nvSpPr>
              <p:cNvPr id="221" name="Graphic 82">
                <a:extLst>
                  <a:ext uri="{FF2B5EF4-FFF2-40B4-BE49-F238E27FC236}">
                    <a16:creationId xmlns:a16="http://schemas.microsoft.com/office/drawing/2014/main" id="{C6F8394F-9FEA-31E5-4D14-6B9BEB1A3E25}"/>
                  </a:ext>
                  <a:ext uri="{C183D7F6-B498-43B3-948B-1728B52AA6E4}">
                    <adec:decorative xmlns:adec="http://schemas.microsoft.com/office/drawing/2017/decorative" val="1"/>
                  </a:ext>
                </a:extLst>
              </p:cNvPr>
              <p:cNvSpPr>
                <a:spLocks noChangeAspect="1"/>
              </p:cNvSpPr>
              <p:nvPr/>
            </p:nvSpPr>
            <p:spPr>
              <a:xfrm>
                <a:off x="37354531" y="10078219"/>
                <a:ext cx="651862" cy="704649"/>
              </a:xfrm>
              <a:custGeom>
                <a:avLst/>
                <a:gdLst>
                  <a:gd name="connsiteX0" fmla="*/ 318461 w 1071287"/>
                  <a:gd name="connsiteY0" fmla="*/ 217133 h 1158042"/>
                  <a:gd name="connsiteX1" fmla="*/ 536173 w 1071287"/>
                  <a:gd name="connsiteY1" fmla="*/ 0 h 1158042"/>
                  <a:gd name="connsiteX2" fmla="*/ 753305 w 1071287"/>
                  <a:gd name="connsiteY2" fmla="*/ 217133 h 1158042"/>
                  <a:gd name="connsiteX3" fmla="*/ 579599 w 1071287"/>
                  <a:gd name="connsiteY3" fmla="*/ 430212 h 1158042"/>
                  <a:gd name="connsiteX4" fmla="*/ 579599 w 1071287"/>
                  <a:gd name="connsiteY4" fmla="*/ 550069 h 1158042"/>
                  <a:gd name="connsiteX5" fmla="*/ 767781 w 1071287"/>
                  <a:gd name="connsiteY5" fmla="*/ 550069 h 1158042"/>
                  <a:gd name="connsiteX6" fmla="*/ 898060 w 1071287"/>
                  <a:gd name="connsiteY6" fmla="*/ 680349 h 1158042"/>
                  <a:gd name="connsiteX7" fmla="*/ 898060 w 1071287"/>
                  <a:gd name="connsiteY7" fmla="*/ 680349 h 1158042"/>
                  <a:gd name="connsiteX8" fmla="*/ 898060 w 1071287"/>
                  <a:gd name="connsiteY8" fmla="*/ 727828 h 1158042"/>
                  <a:gd name="connsiteX9" fmla="*/ 1066555 w 1071287"/>
                  <a:gd name="connsiteY9" fmla="*/ 984913 h 1158042"/>
                  <a:gd name="connsiteX10" fmla="*/ 854634 w 1071287"/>
                  <a:gd name="connsiteY10" fmla="*/ 1158040 h 1158042"/>
                  <a:gd name="connsiteX11" fmla="*/ 636922 w 1071287"/>
                  <a:gd name="connsiteY11" fmla="*/ 940908 h 1158042"/>
                  <a:gd name="connsiteX12" fmla="*/ 811207 w 1071287"/>
                  <a:gd name="connsiteY12" fmla="*/ 727828 h 1158042"/>
                  <a:gd name="connsiteX13" fmla="*/ 811207 w 1071287"/>
                  <a:gd name="connsiteY13" fmla="*/ 680349 h 1158042"/>
                  <a:gd name="connsiteX14" fmla="*/ 767781 w 1071287"/>
                  <a:gd name="connsiteY14" fmla="*/ 636922 h 1158042"/>
                  <a:gd name="connsiteX15" fmla="*/ 304565 w 1071287"/>
                  <a:gd name="connsiteY15" fmla="*/ 636922 h 1158042"/>
                  <a:gd name="connsiteX16" fmla="*/ 261138 w 1071287"/>
                  <a:gd name="connsiteY16" fmla="*/ 680349 h 1158042"/>
                  <a:gd name="connsiteX17" fmla="*/ 261138 w 1071287"/>
                  <a:gd name="connsiteY17" fmla="*/ 727828 h 1158042"/>
                  <a:gd name="connsiteX18" fmla="*/ 429633 w 1071287"/>
                  <a:gd name="connsiteY18" fmla="*/ 984913 h 1158042"/>
                  <a:gd name="connsiteX19" fmla="*/ 217712 w 1071287"/>
                  <a:gd name="connsiteY19" fmla="*/ 1158040 h 1158042"/>
                  <a:gd name="connsiteX20" fmla="*/ 0 w 1071287"/>
                  <a:gd name="connsiteY20" fmla="*/ 941487 h 1158042"/>
                  <a:gd name="connsiteX21" fmla="*/ 174285 w 1071287"/>
                  <a:gd name="connsiteY21" fmla="*/ 728407 h 1158042"/>
                  <a:gd name="connsiteX22" fmla="*/ 174285 w 1071287"/>
                  <a:gd name="connsiteY22" fmla="*/ 680928 h 1158042"/>
                  <a:gd name="connsiteX23" fmla="*/ 304565 w 1071287"/>
                  <a:gd name="connsiteY23" fmla="*/ 550648 h 1158042"/>
                  <a:gd name="connsiteX24" fmla="*/ 492746 w 1071287"/>
                  <a:gd name="connsiteY24" fmla="*/ 550648 h 1158042"/>
                  <a:gd name="connsiteX25" fmla="*/ 492746 w 1071287"/>
                  <a:gd name="connsiteY25" fmla="*/ 430791 h 1158042"/>
                  <a:gd name="connsiteX26" fmla="*/ 319040 w 1071287"/>
                  <a:gd name="connsiteY26" fmla="*/ 217712 h 1158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1287" h="1158042">
                    <a:moveTo>
                      <a:pt x="318461" y="217133"/>
                    </a:moveTo>
                    <a:cubicBezTo>
                      <a:pt x="318461" y="97275"/>
                      <a:pt x="415736" y="0"/>
                      <a:pt x="536173" y="0"/>
                    </a:cubicBezTo>
                    <a:cubicBezTo>
                      <a:pt x="656030" y="0"/>
                      <a:pt x="753305" y="97275"/>
                      <a:pt x="753305" y="217133"/>
                    </a:cubicBezTo>
                    <a:cubicBezTo>
                      <a:pt x="753305" y="320198"/>
                      <a:pt x="680349" y="409367"/>
                      <a:pt x="579599" y="430212"/>
                    </a:cubicBezTo>
                    <a:lnTo>
                      <a:pt x="579599" y="550069"/>
                    </a:lnTo>
                    <a:lnTo>
                      <a:pt x="767781" y="550069"/>
                    </a:lnTo>
                    <a:cubicBezTo>
                      <a:pt x="839579" y="550069"/>
                      <a:pt x="898060" y="608550"/>
                      <a:pt x="898060" y="680349"/>
                    </a:cubicBezTo>
                    <a:lnTo>
                      <a:pt x="898060" y="680349"/>
                    </a:lnTo>
                    <a:lnTo>
                      <a:pt x="898060" y="727828"/>
                    </a:lnTo>
                    <a:cubicBezTo>
                      <a:pt x="1015601" y="752147"/>
                      <a:pt x="1091453" y="867372"/>
                      <a:pt x="1066555" y="984913"/>
                    </a:cubicBezTo>
                    <a:cubicBezTo>
                      <a:pt x="1045710" y="1085663"/>
                      <a:pt x="957120" y="1158040"/>
                      <a:pt x="854634" y="1158040"/>
                    </a:cubicBezTo>
                    <a:cubicBezTo>
                      <a:pt x="734776" y="1158040"/>
                      <a:pt x="637501" y="1061344"/>
                      <a:pt x="636922" y="940908"/>
                    </a:cubicBezTo>
                    <a:cubicBezTo>
                      <a:pt x="636922" y="837263"/>
                      <a:pt x="709300" y="748094"/>
                      <a:pt x="811207" y="727828"/>
                    </a:cubicBezTo>
                    <a:lnTo>
                      <a:pt x="811207" y="680349"/>
                    </a:lnTo>
                    <a:cubicBezTo>
                      <a:pt x="811207" y="656609"/>
                      <a:pt x="791520" y="636922"/>
                      <a:pt x="767781" y="636922"/>
                    </a:cubicBezTo>
                    <a:lnTo>
                      <a:pt x="304565" y="636922"/>
                    </a:lnTo>
                    <a:cubicBezTo>
                      <a:pt x="280825" y="636922"/>
                      <a:pt x="261138" y="656609"/>
                      <a:pt x="261138" y="680349"/>
                    </a:cubicBezTo>
                    <a:lnTo>
                      <a:pt x="261138" y="727828"/>
                    </a:lnTo>
                    <a:cubicBezTo>
                      <a:pt x="378679" y="752147"/>
                      <a:pt x="454531" y="867372"/>
                      <a:pt x="429633" y="984913"/>
                    </a:cubicBezTo>
                    <a:cubicBezTo>
                      <a:pt x="408788" y="1085663"/>
                      <a:pt x="320198" y="1158040"/>
                      <a:pt x="217712" y="1158040"/>
                    </a:cubicBezTo>
                    <a:cubicBezTo>
                      <a:pt x="97854" y="1158619"/>
                      <a:pt x="0" y="1061344"/>
                      <a:pt x="0" y="941487"/>
                    </a:cubicBezTo>
                    <a:cubicBezTo>
                      <a:pt x="0" y="837842"/>
                      <a:pt x="72378" y="748673"/>
                      <a:pt x="174285" y="728407"/>
                    </a:cubicBezTo>
                    <a:lnTo>
                      <a:pt x="174285" y="680928"/>
                    </a:lnTo>
                    <a:cubicBezTo>
                      <a:pt x="174285" y="609129"/>
                      <a:pt x="232766" y="550648"/>
                      <a:pt x="304565" y="550648"/>
                    </a:cubicBezTo>
                    <a:lnTo>
                      <a:pt x="492746" y="550648"/>
                    </a:lnTo>
                    <a:lnTo>
                      <a:pt x="492746" y="430791"/>
                    </a:lnTo>
                    <a:cubicBezTo>
                      <a:pt x="391418" y="409946"/>
                      <a:pt x="319040" y="321356"/>
                      <a:pt x="319040" y="217712"/>
                    </a:cubicBezTo>
                    <a:close/>
                  </a:path>
                </a:pathLst>
              </a:custGeom>
              <a:solidFill>
                <a:srgbClr val="F4F3F5"/>
              </a:solidFill>
              <a:ln w="11579" cap="flat">
                <a:noFill/>
                <a:prstDash val="solid"/>
                <a:miter/>
              </a:ln>
              <a:effectLst/>
            </p:spPr>
            <p:txBody>
              <a:bodyPr rot="0" spcFirstLastPara="0" vertOverflow="overflow" horzOverflow="overflow" vert="horz" wrap="square" lIns="130595" tIns="65302" rIns="130595" bIns="65302" numCol="1" spcCol="0" rtlCol="0" fromWordArt="0" anchor="ctr" anchorCtr="0" forceAA="0" compatLnSpc="1">
                <a:prstTxWarp prst="textNoShape">
                  <a:avLst/>
                </a:prstTxWarp>
                <a:noAutofit/>
              </a:bodyPr>
              <a:lstStyle/>
              <a:p>
                <a:pPr marL="0" marR="0" lvl="0" indent="0" algn="l" defTabSz="1024543" rtl="0" eaLnBrk="1" fontAlgn="auto" latinLnBrk="0" hangingPunct="1">
                  <a:lnSpc>
                    <a:spcPct val="100000"/>
                  </a:lnSpc>
                  <a:spcBef>
                    <a:spcPts val="0"/>
                  </a:spcBef>
                  <a:spcAft>
                    <a:spcPts val="0"/>
                  </a:spcAft>
                  <a:buClrTx/>
                  <a:buSzTx/>
                  <a:buFontTx/>
                  <a:buNone/>
                  <a:tabLst/>
                  <a:defRPr/>
                </a:pPr>
                <a:endParaRPr kumimoji="0" lang="en-US" sz="300" b="1" i="0" u="none" strike="noStrike" kern="0" cap="none" spc="0" normalizeH="0" baseline="0" noProof="0">
                  <a:ln>
                    <a:noFill/>
                  </a:ln>
                  <a:solidFill>
                    <a:srgbClr val="000000"/>
                  </a:solidFill>
                  <a:effectLst/>
                  <a:uLnTx/>
                  <a:uFillTx/>
                  <a:latin typeface="Segoe UI Variable Display Semib" pitchFamily="2" charset="0"/>
                  <a:ea typeface="+mn-ea"/>
                  <a:cs typeface="Segoe Sans Display Semibold" pitchFamily="2" charset="0"/>
                </a:endParaRPr>
              </a:p>
            </p:txBody>
          </p:sp>
        </p:grpSp>
      </p:grpSp>
      <p:grpSp>
        <p:nvGrpSpPr>
          <p:cNvPr id="319" name="Group 318" descr="Copilot Control System encompasses the entire infographic above.&#10;">
            <a:extLst>
              <a:ext uri="{FF2B5EF4-FFF2-40B4-BE49-F238E27FC236}">
                <a16:creationId xmlns:a16="http://schemas.microsoft.com/office/drawing/2014/main" id="{AB57C6F0-62FD-F209-3D25-0F7DC2AE5E2F}"/>
              </a:ext>
              <a:ext uri="{C183D7F6-B498-43B3-948B-1728B52AA6E4}">
                <adec:decorative xmlns:adec="http://schemas.microsoft.com/office/drawing/2017/decorative" val="0"/>
              </a:ext>
            </a:extLst>
          </p:cNvPr>
          <p:cNvGrpSpPr/>
          <p:nvPr/>
        </p:nvGrpSpPr>
        <p:grpSpPr>
          <a:xfrm>
            <a:off x="1309965" y="5754330"/>
            <a:ext cx="9629330" cy="276999"/>
            <a:chOff x="1746529" y="5600588"/>
            <a:chExt cx="8756216" cy="277071"/>
          </a:xfrm>
        </p:grpSpPr>
        <p:sp>
          <p:nvSpPr>
            <p:cNvPr id="320" name="Rounded Rectangle 62">
              <a:extLst>
                <a:ext uri="{FF2B5EF4-FFF2-40B4-BE49-F238E27FC236}">
                  <a16:creationId xmlns:a16="http://schemas.microsoft.com/office/drawing/2014/main" id="{C9EFAEB0-6518-BC02-6CFC-CB87DDB6E5CE}"/>
                </a:ext>
                <a:ext uri="{C183D7F6-B498-43B3-948B-1728B52AA6E4}">
                  <adec:decorative xmlns:adec="http://schemas.microsoft.com/office/drawing/2017/decorative" val="1"/>
                </a:ext>
              </a:extLst>
            </p:cNvPr>
            <p:cNvSpPr/>
            <p:nvPr/>
          </p:nvSpPr>
          <p:spPr bwMode="auto">
            <a:xfrm>
              <a:off x="4884049" y="5600588"/>
              <a:ext cx="2449287" cy="277071"/>
            </a:xfrm>
            <a:prstGeom prst="rect">
              <a:avLst/>
            </a:prstGeom>
            <a:noFill/>
            <a:ln w="9525" cap="flat" cmpd="sng" algn="ctr">
              <a:noFill/>
              <a:prstDash val="solid"/>
              <a:headEnd type="none" w="med" len="med"/>
              <a:tailEnd type="none" w="med" len="med"/>
            </a:ln>
            <a:effectLst>
              <a:softEdge rad="165100"/>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821996" rtl="0" eaLnBrk="1" fontAlgn="base" latinLnBrk="0" hangingPunct="1">
                <a:lnSpc>
                  <a:spcPct val="100000"/>
                </a:lnSpc>
                <a:spcBef>
                  <a:spcPct val="0"/>
                </a:spcBef>
                <a:spcAft>
                  <a:spcPct val="0"/>
                </a:spcAft>
                <a:buClrTx/>
                <a:buSzTx/>
                <a:buFontTx/>
                <a:buNone/>
                <a:tabLst>
                  <a:tab pos="920076" algn="l"/>
                </a:tabLst>
                <a:defRPr/>
              </a:pPr>
              <a:r>
                <a:rPr kumimoji="0" lang="en-US" sz="1800" b="0" i="0" u="none" strike="noStrike" kern="0" cap="none" spc="0" normalizeH="0" baseline="0" noProof="0">
                  <a:ln>
                    <a:noFill/>
                  </a:ln>
                  <a:solidFill>
                    <a:srgbClr val="000000"/>
                  </a:solidFill>
                  <a:effectLst/>
                  <a:uLnTx/>
                  <a:uFillTx/>
                  <a:latin typeface="Segoe UI Semibold"/>
                  <a:ea typeface="+mn-ea"/>
                  <a:cs typeface="Segoe Sans Display Semibold" pitchFamily="2" charset="0"/>
                </a:rPr>
                <a:t>Copilot Control System</a:t>
              </a:r>
            </a:p>
          </p:txBody>
        </p:sp>
        <p:pic>
          <p:nvPicPr>
            <p:cNvPr id="321" name="Picture 320">
              <a:extLst>
                <a:ext uri="{FF2B5EF4-FFF2-40B4-BE49-F238E27FC236}">
                  <a16:creationId xmlns:a16="http://schemas.microsoft.com/office/drawing/2014/main" id="{34C1030E-04AE-F521-A3AD-A5164B10F3A1}"/>
                </a:ext>
                <a:ext uri="{C183D7F6-B498-43B3-948B-1728B52AA6E4}">
                  <adec:decorative xmlns:adec="http://schemas.microsoft.com/office/drawing/2017/decorative" val="1"/>
                </a:ext>
              </a:extLst>
            </p:cNvPr>
            <p:cNvPicPr>
              <a:picLocks noChangeAspect="1"/>
            </p:cNvPicPr>
            <p:nvPr/>
          </p:nvPicPr>
          <p:blipFill>
            <a:blip r:embed="rId4"/>
            <a:srcRect l="1" r="-30"/>
            <a:stretch/>
          </p:blipFill>
          <p:spPr>
            <a:xfrm>
              <a:off x="1746529" y="5681465"/>
              <a:ext cx="3164765" cy="141695"/>
            </a:xfrm>
            <a:prstGeom prst="rect">
              <a:avLst/>
            </a:prstGeom>
          </p:spPr>
        </p:pic>
        <p:pic>
          <p:nvPicPr>
            <p:cNvPr id="322" name="Picture 321">
              <a:extLst>
                <a:ext uri="{FF2B5EF4-FFF2-40B4-BE49-F238E27FC236}">
                  <a16:creationId xmlns:a16="http://schemas.microsoft.com/office/drawing/2014/main" id="{088FD758-D724-E06A-06EF-843F74847C64}"/>
                </a:ext>
                <a:ext uri="{C183D7F6-B498-43B3-948B-1728B52AA6E4}">
                  <adec:decorative xmlns:adec="http://schemas.microsoft.com/office/drawing/2017/decorative" val="1"/>
                </a:ext>
              </a:extLst>
            </p:cNvPr>
            <p:cNvPicPr>
              <a:picLocks noChangeAspect="1"/>
            </p:cNvPicPr>
            <p:nvPr/>
          </p:nvPicPr>
          <p:blipFill>
            <a:blip r:embed="rId5"/>
            <a:srcRect l="-193" r="1"/>
            <a:stretch/>
          </p:blipFill>
          <p:spPr>
            <a:xfrm>
              <a:off x="7295248" y="5687400"/>
              <a:ext cx="3207497" cy="141695"/>
            </a:xfrm>
            <a:prstGeom prst="rect">
              <a:avLst/>
            </a:prstGeom>
          </p:spPr>
        </p:pic>
      </p:grpSp>
    </p:spTree>
    <p:extLst>
      <p:ext uri="{BB962C8B-B14F-4D97-AF65-F5344CB8AC3E}">
        <p14:creationId xmlns:p14="http://schemas.microsoft.com/office/powerpoint/2010/main" val="271041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200"/>
                                  </p:stCondLst>
                                  <p:childTnLst>
                                    <p:set>
                                      <p:cBhvr>
                                        <p:cTn id="6" dur="1" fill="hold">
                                          <p:stCondLst>
                                            <p:cond delay="0"/>
                                          </p:stCondLst>
                                        </p:cTn>
                                        <p:tgtEl>
                                          <p:spTgt spid="229"/>
                                        </p:tgtEl>
                                        <p:attrNameLst>
                                          <p:attrName>style.visibility</p:attrName>
                                        </p:attrNameLst>
                                      </p:cBhvr>
                                      <p:to>
                                        <p:strVal val="visible"/>
                                      </p:to>
                                    </p:set>
                                    <p:animEffect transition="in" filter="barn(outVertical)">
                                      <p:cBhvr>
                                        <p:cTn id="7" dur="500"/>
                                        <p:tgtEl>
                                          <p:spTgt spid="229"/>
                                        </p:tgtEl>
                                      </p:cBhvr>
                                    </p:animEffect>
                                  </p:childTnLst>
                                </p:cTn>
                              </p:par>
                              <p:par>
                                <p:cTn id="8" presetID="42" presetClass="path" presetSubtype="0" decel="100000" fill="hold" nodeType="withEffect">
                                  <p:stCondLst>
                                    <p:cond delay="200"/>
                                  </p:stCondLst>
                                  <p:childTnLst>
                                    <p:animMotion origin="layout" path="M -4.16667E-6 4.07407E-6 L -4.16667E-6 0.03541 " pathEditMode="relative" rAng="0" ptsTypes="AA">
                                      <p:cBhvr>
                                        <p:cTn id="9" dur="700" spd="-100000" fill="hold"/>
                                        <p:tgtEl>
                                          <p:spTgt spid="229"/>
                                        </p:tgtEl>
                                        <p:attrNameLst>
                                          <p:attrName>ppt_x</p:attrName>
                                          <p:attrName>ppt_y</p:attrName>
                                        </p:attrNameLst>
                                      </p:cBhvr>
                                      <p:rCtr x="0" y="1759"/>
                                    </p:animMotion>
                                  </p:childTnLst>
                                </p:cTn>
                              </p:par>
                              <p:par>
                                <p:cTn id="10" presetID="10" presetClass="entr" presetSubtype="0" fill="hold" grpId="0" nodeType="withEffect">
                                  <p:stCondLst>
                                    <p:cond delay="300"/>
                                  </p:stCondLst>
                                  <p:childTnLst>
                                    <p:set>
                                      <p:cBhvr>
                                        <p:cTn id="11" dur="1" fill="hold">
                                          <p:stCondLst>
                                            <p:cond delay="0"/>
                                          </p:stCondLst>
                                        </p:cTn>
                                        <p:tgtEl>
                                          <p:spTgt spid="225"/>
                                        </p:tgtEl>
                                        <p:attrNameLst>
                                          <p:attrName>style.visibility</p:attrName>
                                        </p:attrNameLst>
                                      </p:cBhvr>
                                      <p:to>
                                        <p:strVal val="visible"/>
                                      </p:to>
                                    </p:set>
                                    <p:animEffect transition="in" filter="fade">
                                      <p:cBhvr>
                                        <p:cTn id="12" dur="500"/>
                                        <p:tgtEl>
                                          <p:spTgt spid="225"/>
                                        </p:tgtEl>
                                      </p:cBhvr>
                                    </p:animEffect>
                                  </p:childTnLst>
                                </p:cTn>
                              </p:par>
                              <p:par>
                                <p:cTn id="13" presetID="42" presetClass="path" presetSubtype="0" decel="100000" fill="hold" grpId="1" nodeType="withEffect">
                                  <p:stCondLst>
                                    <p:cond delay="300"/>
                                  </p:stCondLst>
                                  <p:childTnLst>
                                    <p:animMotion origin="layout" path="M 4.16667E-6 4.07407E-6 L 4.16667E-6 0.03541 " pathEditMode="relative" rAng="0" ptsTypes="AA">
                                      <p:cBhvr>
                                        <p:cTn id="14" dur="700" spd="-100000" fill="hold"/>
                                        <p:tgtEl>
                                          <p:spTgt spid="225"/>
                                        </p:tgtEl>
                                        <p:attrNameLst>
                                          <p:attrName>ppt_x</p:attrName>
                                          <p:attrName>ppt_y</p:attrName>
                                        </p:attrNameLst>
                                      </p:cBhvr>
                                      <p:rCtr x="0" y="1759"/>
                                    </p:animMotion>
                                  </p:childTnLst>
                                </p:cTn>
                              </p:par>
                              <p:par>
                                <p:cTn id="15" presetID="10" presetClass="entr" presetSubtype="0" fill="hold" grpId="0" nodeType="withEffect">
                                  <p:stCondLst>
                                    <p:cond delay="300"/>
                                  </p:stCondLst>
                                  <p:childTnLst>
                                    <p:set>
                                      <p:cBhvr>
                                        <p:cTn id="16" dur="1" fill="hold">
                                          <p:stCondLst>
                                            <p:cond delay="0"/>
                                          </p:stCondLst>
                                        </p:cTn>
                                        <p:tgtEl>
                                          <p:spTgt spid="226"/>
                                        </p:tgtEl>
                                        <p:attrNameLst>
                                          <p:attrName>style.visibility</p:attrName>
                                        </p:attrNameLst>
                                      </p:cBhvr>
                                      <p:to>
                                        <p:strVal val="visible"/>
                                      </p:to>
                                    </p:set>
                                    <p:animEffect transition="in" filter="fade">
                                      <p:cBhvr>
                                        <p:cTn id="17" dur="500"/>
                                        <p:tgtEl>
                                          <p:spTgt spid="226"/>
                                        </p:tgtEl>
                                      </p:cBhvr>
                                    </p:animEffect>
                                  </p:childTnLst>
                                </p:cTn>
                              </p:par>
                              <p:par>
                                <p:cTn id="18" presetID="42" presetClass="path" presetSubtype="0" decel="100000" fill="hold" grpId="1" nodeType="withEffect">
                                  <p:stCondLst>
                                    <p:cond delay="300"/>
                                  </p:stCondLst>
                                  <p:childTnLst>
                                    <p:animMotion origin="layout" path="M 4.16667E-6 4.07407E-6 L 4.16667E-6 0.03541 " pathEditMode="relative" rAng="0" ptsTypes="AA">
                                      <p:cBhvr>
                                        <p:cTn id="19" dur="700" spd="-100000" fill="hold"/>
                                        <p:tgtEl>
                                          <p:spTgt spid="226"/>
                                        </p:tgtEl>
                                        <p:attrNameLst>
                                          <p:attrName>ppt_x</p:attrName>
                                          <p:attrName>ppt_y</p:attrName>
                                        </p:attrNameLst>
                                      </p:cBhvr>
                                      <p:rCtr x="0" y="1759"/>
                                    </p:animMotion>
                                  </p:childTnLst>
                                </p:cTn>
                              </p:par>
                              <p:par>
                                <p:cTn id="20" presetID="10" presetClass="entr" presetSubtype="0" fill="hold" grpId="0" nodeType="withEffect">
                                  <p:stCondLst>
                                    <p:cond delay="300"/>
                                  </p:stCondLst>
                                  <p:childTnLst>
                                    <p:set>
                                      <p:cBhvr>
                                        <p:cTn id="21" dur="1" fill="hold">
                                          <p:stCondLst>
                                            <p:cond delay="0"/>
                                          </p:stCondLst>
                                        </p:cTn>
                                        <p:tgtEl>
                                          <p:spTgt spid="227"/>
                                        </p:tgtEl>
                                        <p:attrNameLst>
                                          <p:attrName>style.visibility</p:attrName>
                                        </p:attrNameLst>
                                      </p:cBhvr>
                                      <p:to>
                                        <p:strVal val="visible"/>
                                      </p:to>
                                    </p:set>
                                    <p:animEffect transition="in" filter="fade">
                                      <p:cBhvr>
                                        <p:cTn id="22" dur="500"/>
                                        <p:tgtEl>
                                          <p:spTgt spid="227"/>
                                        </p:tgtEl>
                                      </p:cBhvr>
                                    </p:animEffect>
                                  </p:childTnLst>
                                </p:cTn>
                              </p:par>
                              <p:par>
                                <p:cTn id="23" presetID="42" presetClass="path" presetSubtype="0" decel="100000" fill="hold" grpId="1" nodeType="withEffect">
                                  <p:stCondLst>
                                    <p:cond delay="300"/>
                                  </p:stCondLst>
                                  <p:childTnLst>
                                    <p:animMotion origin="layout" path="M 8.33333E-7 -4.44444E-6 L 8.33333E-7 0.03542 " pathEditMode="relative" rAng="0" ptsTypes="AA">
                                      <p:cBhvr>
                                        <p:cTn id="24" dur="700" spd="-100000" fill="hold"/>
                                        <p:tgtEl>
                                          <p:spTgt spid="227"/>
                                        </p:tgtEl>
                                        <p:attrNameLst>
                                          <p:attrName>ppt_x</p:attrName>
                                          <p:attrName>ppt_y</p:attrName>
                                        </p:attrNameLst>
                                      </p:cBhvr>
                                      <p:rCtr x="0" y="1759"/>
                                    </p:animMotion>
                                  </p:childTnLst>
                                </p:cTn>
                              </p:par>
                              <p:par>
                                <p:cTn id="25" presetID="10" presetClass="entr" presetSubtype="0" fill="hold" grpId="0" nodeType="withEffect">
                                  <p:stCondLst>
                                    <p:cond delay="850"/>
                                  </p:stCondLst>
                                  <p:childTnLst>
                                    <p:set>
                                      <p:cBhvr>
                                        <p:cTn id="26" dur="1" fill="hold">
                                          <p:stCondLst>
                                            <p:cond delay="0"/>
                                          </p:stCondLst>
                                        </p:cTn>
                                        <p:tgtEl>
                                          <p:spTgt spid="318"/>
                                        </p:tgtEl>
                                        <p:attrNameLst>
                                          <p:attrName>style.visibility</p:attrName>
                                        </p:attrNameLst>
                                      </p:cBhvr>
                                      <p:to>
                                        <p:strVal val="visible"/>
                                      </p:to>
                                    </p:set>
                                    <p:animEffect transition="in" filter="fade">
                                      <p:cBhvr>
                                        <p:cTn id="27" dur="500"/>
                                        <p:tgtEl>
                                          <p:spTgt spid="318"/>
                                        </p:tgtEl>
                                      </p:cBhvr>
                                    </p:animEffect>
                                  </p:childTnLst>
                                </p:cTn>
                              </p:par>
                              <p:par>
                                <p:cTn id="28" presetID="6" presetClass="emph" presetSubtype="0" accel="100000" autoRev="1" fill="hold" grpId="1" nodeType="withEffect">
                                  <p:stCondLst>
                                    <p:cond delay="350"/>
                                  </p:stCondLst>
                                  <p:childTnLst>
                                    <p:animScale>
                                      <p:cBhvr>
                                        <p:cTn id="29" dur="500" fill="hold"/>
                                        <p:tgtEl>
                                          <p:spTgt spid="318"/>
                                        </p:tgtEl>
                                      </p:cBhvr>
                                      <p:by x="80000" y="80000"/>
                                    </p:animScale>
                                  </p:childTnLst>
                                </p:cTn>
                              </p:par>
                              <p:par>
                                <p:cTn id="30" presetID="16" presetClass="entr" presetSubtype="37" fill="hold" nodeType="withEffect">
                                  <p:stCondLst>
                                    <p:cond delay="1300"/>
                                  </p:stCondLst>
                                  <p:childTnLst>
                                    <p:set>
                                      <p:cBhvr>
                                        <p:cTn id="31" dur="1" fill="hold">
                                          <p:stCondLst>
                                            <p:cond delay="0"/>
                                          </p:stCondLst>
                                        </p:cTn>
                                        <p:tgtEl>
                                          <p:spTgt spid="319"/>
                                        </p:tgtEl>
                                        <p:attrNameLst>
                                          <p:attrName>style.visibility</p:attrName>
                                        </p:attrNameLst>
                                      </p:cBhvr>
                                      <p:to>
                                        <p:strVal val="visible"/>
                                      </p:to>
                                    </p:set>
                                    <p:animEffect transition="in" filter="barn(outVertical)">
                                      <p:cBhvr>
                                        <p:cTn id="32" dur="500"/>
                                        <p:tgtEl>
                                          <p:spTgt spid="319"/>
                                        </p:tgtEl>
                                      </p:cBhvr>
                                    </p:animEffect>
                                  </p:childTnLst>
                                </p:cTn>
                              </p:par>
                              <p:par>
                                <p:cTn id="33" presetID="42" presetClass="path" presetSubtype="0" decel="100000" fill="hold" nodeType="withEffect">
                                  <p:stCondLst>
                                    <p:cond delay="1300"/>
                                  </p:stCondLst>
                                  <p:childTnLst>
                                    <p:animMotion origin="layout" path="M 0 5.65476E-7 L 0 0.03543 " pathEditMode="relative" rAng="0" ptsTypes="AA">
                                      <p:cBhvr>
                                        <p:cTn id="34" dur="700" spd="-100000" fill="hold"/>
                                        <p:tgtEl>
                                          <p:spTgt spid="319"/>
                                        </p:tgtEl>
                                        <p:attrNameLst>
                                          <p:attrName>ppt_x</p:attrName>
                                          <p:attrName>ppt_y</p:attrName>
                                        </p:attrNameLst>
                                      </p:cBhvr>
                                      <p:rCtr x="0" y="1767"/>
                                    </p:animMotion>
                                  </p:childTnLst>
                                </p:cTn>
                              </p:par>
                              <p:par>
                                <p:cTn id="35" presetID="10" presetClass="entr" presetSubtype="0" fill="hold" nodeType="withEffect">
                                  <p:stCondLst>
                                    <p:cond delay="100"/>
                                  </p:stCondLst>
                                  <p:childTnLst>
                                    <p:set>
                                      <p:cBhvr>
                                        <p:cTn id="36" dur="1" fill="hold">
                                          <p:stCondLst>
                                            <p:cond delay="0"/>
                                          </p:stCondLst>
                                        </p:cTn>
                                        <p:tgtEl>
                                          <p:spTgt spid="228"/>
                                        </p:tgtEl>
                                        <p:attrNameLst>
                                          <p:attrName>style.visibility</p:attrName>
                                        </p:attrNameLst>
                                      </p:cBhvr>
                                      <p:to>
                                        <p:strVal val="visible"/>
                                      </p:to>
                                    </p:set>
                                    <p:animEffect transition="in" filter="fade">
                                      <p:cBhvr>
                                        <p:cTn id="37" dur="500"/>
                                        <p:tgtEl>
                                          <p:spTgt spid="228"/>
                                        </p:tgtEl>
                                      </p:cBhvr>
                                    </p:animEffect>
                                  </p:childTnLst>
                                </p:cTn>
                              </p:par>
                              <p:par>
                                <p:cTn id="38" presetID="42" presetClass="path" presetSubtype="0" decel="100000" fill="hold" nodeType="withEffect">
                                  <p:stCondLst>
                                    <p:cond delay="100"/>
                                  </p:stCondLst>
                                  <p:childTnLst>
                                    <p:animMotion origin="layout" path="M 3.125E-6 2.96296E-6 L 3.125E-6 0.03541 " pathEditMode="relative" rAng="0" ptsTypes="AA">
                                      <p:cBhvr>
                                        <p:cTn id="39" dur="700" spd="-100000" fill="hold"/>
                                        <p:tgtEl>
                                          <p:spTgt spid="228"/>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p:bldP spid="227" grpId="1"/>
      <p:bldP spid="225" grpId="0" animBg="1"/>
      <p:bldP spid="225" grpId="1" animBg="1"/>
      <p:bldP spid="226" grpId="0" animBg="1"/>
      <p:bldP spid="226" grpId="1" animBg="1"/>
      <p:bldP spid="318" grpId="0"/>
      <p:bldP spid="31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590A53-A38A-E8CE-DFA7-2022EB17BEBD}"/>
              </a:ext>
            </a:extLst>
          </p:cNvPr>
          <p:cNvSpPr>
            <a:spLocks noGrp="1"/>
          </p:cNvSpPr>
          <p:nvPr>
            <p:ph type="title"/>
          </p:nvPr>
        </p:nvSpPr>
        <p:spPr>
          <a:xfrm>
            <a:off x="311361" y="218738"/>
            <a:ext cx="11825728" cy="603062"/>
          </a:xfrm>
        </p:spPr>
        <p:txBody>
          <a:bodyPr anchor="ctr">
            <a:noAutofit/>
          </a:bodyPr>
          <a:lstStyle/>
          <a:p>
            <a:r>
              <a:rPr lang="en-US" sz="3200" dirty="0"/>
              <a:t>Explore the redesigned Copilot hub and Scenario Library</a:t>
            </a:r>
          </a:p>
        </p:txBody>
      </p:sp>
      <p:sp>
        <p:nvSpPr>
          <p:cNvPr id="3" name="Text Placeholder 2">
            <a:extLst>
              <a:ext uri="{FF2B5EF4-FFF2-40B4-BE49-F238E27FC236}">
                <a16:creationId xmlns:a16="http://schemas.microsoft.com/office/drawing/2014/main" id="{FFC45F46-2248-CAD9-A7B8-AC8041C9B7DE}"/>
              </a:ext>
            </a:extLst>
          </p:cNvPr>
          <p:cNvSpPr>
            <a:spLocks noGrp="1"/>
          </p:cNvSpPr>
          <p:nvPr>
            <p:ph sz="half" idx="1"/>
          </p:nvPr>
        </p:nvSpPr>
        <p:spPr>
          <a:xfrm>
            <a:off x="890225" y="1684862"/>
            <a:ext cx="5181600" cy="4351338"/>
          </a:xfrm>
        </p:spPr>
        <p:txBody>
          <a:bodyPr>
            <a:normAutofit lnSpcReduction="10000"/>
          </a:bodyPr>
          <a:lstStyle/>
          <a:p>
            <a:pPr marL="285750" indent="-285750">
              <a:buFont typeface="Arial" panose="020B0604020202020204" pitchFamily="34" charset="0"/>
              <a:buChar char="•"/>
            </a:pPr>
            <a:r>
              <a:rPr lang="en-US" sz="2400" dirty="0"/>
              <a:t>New “Choose your product” filter includes Copilot Chat and agents</a:t>
            </a:r>
          </a:p>
          <a:p>
            <a:pPr marL="285750" indent="-285750">
              <a:buFont typeface="Arial" panose="020B0604020202020204" pitchFamily="34" charset="0"/>
              <a:buChar char="•"/>
            </a:pPr>
            <a:r>
              <a:rPr lang="en-US" sz="2400" dirty="0"/>
              <a:t>Product filter dynamically filters the resources below to only show what’s relevant to that product</a:t>
            </a:r>
          </a:p>
          <a:p>
            <a:pPr marL="285750" indent="-285750">
              <a:buFont typeface="Arial" panose="020B0604020202020204" pitchFamily="34" charset="0"/>
              <a:buChar char="•"/>
            </a:pPr>
            <a:r>
              <a:rPr lang="en-US" sz="2400" dirty="0"/>
              <a:t>Simplified and streamlined UI for existing sections</a:t>
            </a:r>
          </a:p>
          <a:p>
            <a:pPr marL="285750" indent="-285750">
              <a:buFont typeface="Arial" panose="020B0604020202020204" pitchFamily="34" charset="0"/>
              <a:buChar char="•"/>
            </a:pPr>
            <a:r>
              <a:rPr lang="en-US" sz="2400" dirty="0"/>
              <a:t>News, community, and events have been consolidated into one section</a:t>
            </a:r>
          </a:p>
          <a:p>
            <a:pPr marL="285750" indent="-285750"/>
            <a:r>
              <a:rPr lang="en-US" sz="2400" dirty="0"/>
              <a:t>Easier to get to the scenarios that help you get work done</a:t>
            </a:r>
          </a:p>
        </p:txBody>
      </p:sp>
      <p:pic>
        <p:nvPicPr>
          <p:cNvPr id="7" name="Picture Placeholder 6" descr="Screenshot of the Microsoft 365 Copilot hub page.">
            <a:extLst>
              <a:ext uri="{FF2B5EF4-FFF2-40B4-BE49-F238E27FC236}">
                <a16:creationId xmlns:a16="http://schemas.microsoft.com/office/drawing/2014/main" id="{C9BA7926-88C5-D0FE-0EF9-8C3E33F38955}"/>
              </a:ext>
            </a:extLst>
          </p:cNvPr>
          <p:cNvPicPr>
            <a:picLocks noGrp="1" noChangeAspect="1"/>
          </p:cNvPicPr>
          <p:nvPr>
            <p:ph sz="half" idx="2"/>
          </p:nvPr>
        </p:nvPicPr>
        <p:blipFill>
          <a:blip r:embed="rId3"/>
          <a:srcRect r="2" b="59062"/>
          <a:stretch>
            <a:fillRect/>
          </a:stretch>
        </p:blipFill>
        <p:spPr>
          <a:xfrm>
            <a:off x="6224225" y="1684862"/>
            <a:ext cx="4656426" cy="2044249"/>
          </a:xfrm>
          <a:prstGeom prst="roundRect">
            <a:avLst>
              <a:gd name="adj" fmla="val 4041"/>
            </a:avLst>
          </a:prstGeom>
          <a:noFill/>
          <a:ln>
            <a:solidFill>
              <a:schemeClr val="bg1">
                <a:lumMod val="85000"/>
              </a:schemeClr>
            </a:solidFill>
          </a:ln>
          <a:effectLst/>
        </p:spPr>
      </p:pic>
      <p:pic>
        <p:nvPicPr>
          <p:cNvPr id="4" name="Picture 3" descr="Screenshot of the Microsoft Scenario Library home page.">
            <a:extLst>
              <a:ext uri="{FF2B5EF4-FFF2-40B4-BE49-F238E27FC236}">
                <a16:creationId xmlns:a16="http://schemas.microsoft.com/office/drawing/2014/main" id="{B6759D7A-52D4-7AD8-8FF5-9A66D7018AD1}"/>
              </a:ext>
            </a:extLst>
          </p:cNvPr>
          <p:cNvPicPr>
            <a:picLocks noChangeAspect="1"/>
          </p:cNvPicPr>
          <p:nvPr/>
        </p:nvPicPr>
        <p:blipFill>
          <a:blip r:embed="rId4"/>
          <a:srcRect b="36404"/>
          <a:stretch>
            <a:fillRect/>
          </a:stretch>
        </p:blipFill>
        <p:spPr>
          <a:xfrm>
            <a:off x="6224225" y="3948583"/>
            <a:ext cx="4656426" cy="2544291"/>
          </a:xfrm>
          <a:prstGeom prst="roundRect">
            <a:avLst>
              <a:gd name="adj" fmla="val 4041"/>
            </a:avLst>
          </a:prstGeom>
          <a:noFill/>
          <a:ln>
            <a:solidFill>
              <a:schemeClr val="bg1">
                <a:lumMod val="85000"/>
              </a:schemeClr>
            </a:solidFill>
          </a:ln>
          <a:effectLst/>
        </p:spPr>
      </p:pic>
      <p:sp>
        <p:nvSpPr>
          <p:cNvPr id="2" name="TextBox 1">
            <a:extLst>
              <a:ext uri="{FF2B5EF4-FFF2-40B4-BE49-F238E27FC236}">
                <a16:creationId xmlns:a16="http://schemas.microsoft.com/office/drawing/2014/main" id="{4C1FA7A0-4DE3-22B3-A98B-6AEB4BE464EE}"/>
              </a:ext>
            </a:extLst>
          </p:cNvPr>
          <p:cNvSpPr txBox="1"/>
          <p:nvPr/>
        </p:nvSpPr>
        <p:spPr>
          <a:xfrm>
            <a:off x="3485991" y="793616"/>
            <a:ext cx="51815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hlinkClick r:id="rId5"/>
              </a:rPr>
              <a:t>adoption.microsoft.com/copilot</a:t>
            </a: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16536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365-template02" id="{8CD60818-3BDF-4157-BF00-520498D987C1}" vid="{35700F2D-8368-4E4E-884E-289E89CDC575}"/>
    </a:ext>
  </a:extLst>
</a:theme>
</file>

<file path=ppt/theme/theme2.xml><?xml version="1.0" encoding="utf-8"?>
<a:theme xmlns:a="http://schemas.openxmlformats.org/drawingml/2006/main" name="Microsoft 365 Template Ligh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AI Tour_2024_16-9 Event-template.potx" id="{10A8AE99-8A8D-4608-9F84-61FDF4D5C73D}" vid="{B4F0B07B-3A4D-4C62-94BD-A9EACF6FFAE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F47F01F51197143A101EDD3465A5C22" ma:contentTypeVersion="23" ma:contentTypeDescription="Create a new document." ma:contentTypeScope="" ma:versionID="4f80143f3abd8f4ecd66fbdea9995069">
  <xsd:schema xmlns:xsd="http://www.w3.org/2001/XMLSchema" xmlns:xs="http://www.w3.org/2001/XMLSchema" xmlns:p="http://schemas.microsoft.com/office/2006/metadata/properties" xmlns:ns1="http://schemas.microsoft.com/sharepoint/v3" xmlns:ns2="0c00efa8-99df-4343-9c36-3998544861d9" xmlns:ns3="bf2380a9-f059-4440-9b0c-00bda5ce37de" targetNamespace="http://schemas.microsoft.com/office/2006/metadata/properties" ma:root="true" ma:fieldsID="0a368d1e669ba1b0ae20c5e4bcc587a9" ns1:_="" ns2:_="" ns3:_="">
    <xsd:import namespace="http://schemas.microsoft.com/sharepoint/v3"/>
    <xsd:import namespace="0c00efa8-99df-4343-9c36-3998544861d9"/>
    <xsd:import namespace="bf2380a9-f059-4440-9b0c-00bda5ce37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1:_ip_UnifiedCompliancePolicyProperties" minOccurs="0"/>
                <xsd:element ref="ns1:_ip_UnifiedCompliancePolicyUIAction"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BillingMetadata" minOccurs="0"/>
                <xsd:element ref="ns3:_ApprovalAssignedTo" minOccurs="0"/>
                <xsd:element ref="ns3:_ApprovalRespondedBy" minOccurs="0"/>
                <xsd:element ref="ns3:_ApprovalSentBy" minOccurs="0"/>
                <xsd:element ref="ns3:_ApprovalStatus" minOccurs="0"/>
                <xsd:element ref="ns3:Upload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00efa8-99df-4343-9c36-3998544861d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bc9abd2-b4d5-495e-904c-cf4a4a486960}" ma:internalName="TaxCatchAll" ma:showField="CatchAllData" ma:web="0c00efa8-99df-4343-9c36-3998544861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2380a9-f059-4440-9b0c-00bda5ce37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Text"/>
      </xsd:simpleType>
    </xsd:element>
    <xsd:element name="_ApprovalAssignedTo" ma:index="26" nillable="true" ma:displayName="Approvers" ma:list="UserInfo" ma:internalName="_ApprovalAssignedTo"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RespondedBy" ma:index="27" nillable="true" ma:displayName="Responses" ma:list="UserInfo" ma:internalName="_ApprovalRespondedBy"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entBy" ma:index="28" nillable="true" ma:displayName="Approval Creator" ma:list="UserInfo" ma:internalName="_ApprovalSent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tatus" ma:index="29" nillable="true" ma:displayName="Approval status" ma:internalName="_ApprovalStatus" ma:readOnly="true">
      <xsd:simpleType>
        <xsd:restriction base="dms:Unknown"/>
      </xsd:simpleType>
    </xsd:element>
    <xsd:element name="Uploaded" ma:index="30" nillable="true" ma:displayName="Uploaded" ma:default="0" ma:format="Dropdown" ma:internalName="Uploade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0c00efa8-99df-4343-9c36-3998544861d9" xsi:nil="true"/>
    <lcf76f155ced4ddcb4097134ff3c332f xmlns="bf2380a9-f059-4440-9b0c-00bda5ce37de">
      <Terms xmlns="http://schemas.microsoft.com/office/infopath/2007/PartnerControls"/>
    </lcf76f155ced4ddcb4097134ff3c332f>
    <_ApprovalAssignedTo xmlns="bf2380a9-f059-4440-9b0c-00bda5ce37de">
      <UserInfo>
        <DisplayName/>
        <AccountId xsi:nil="true"/>
        <AccountType/>
      </UserInfo>
    </_ApprovalAssignedTo>
    <_ApprovalSentBy xmlns="bf2380a9-f059-4440-9b0c-00bda5ce37de">
      <UserInfo>
        <DisplayName/>
        <AccountId xsi:nil="true"/>
        <AccountType/>
      </UserInfo>
    </_ApprovalSentBy>
    <_ApprovalStatus xmlns="bf2380a9-f059-4440-9b0c-00bda5ce37de">0</_ApprovalStatus>
    <_ApprovalRespondedBy xmlns="bf2380a9-f059-4440-9b0c-00bda5ce37de">
      <UserInfo>
        <DisplayName/>
        <AccountId xsi:nil="true"/>
        <AccountType/>
      </UserInfo>
    </_ApprovalRespondedBy>
    <Uploaded xmlns="bf2380a9-f059-4440-9b0c-00bda5ce37de">false</Uploaded>
  </documentManagement>
</p:properties>
</file>

<file path=customXml/itemProps1.xml><?xml version="1.0" encoding="utf-8"?>
<ds:datastoreItem xmlns:ds="http://schemas.openxmlformats.org/officeDocument/2006/customXml" ds:itemID="{A2D3363A-E147-4C8C-99BF-EA5C68A91F6B}">
  <ds:schemaRefs>
    <ds:schemaRef ds:uri="http://schemas.microsoft.com/sharepoint/v3/contenttype/forms"/>
  </ds:schemaRefs>
</ds:datastoreItem>
</file>

<file path=customXml/itemProps2.xml><?xml version="1.0" encoding="utf-8"?>
<ds:datastoreItem xmlns:ds="http://schemas.openxmlformats.org/officeDocument/2006/customXml" ds:itemID="{1A97ECDD-9D51-4507-8679-D127C899EA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c00efa8-99df-4343-9c36-3998544861d9"/>
    <ds:schemaRef ds:uri="bf2380a9-f059-4440-9b0c-00bda5ce37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A540A9-8C5E-4F15-9EEC-FA709D8E03C3}">
  <ds:schemaRefs>
    <ds:schemaRef ds:uri="http://purl.org/dc/dcmitype/"/>
    <ds:schemaRef ds:uri="http://schemas.openxmlformats.org/package/2006/metadata/core-properties"/>
    <ds:schemaRef ds:uri="http://schemas.microsoft.com/office/2006/documentManagement/types"/>
    <ds:schemaRef ds:uri="http://purl.org/dc/terms/"/>
    <ds:schemaRef ds:uri="http://purl.org/dc/elements/1.1/"/>
    <ds:schemaRef ds:uri="http://schemas.microsoft.com/office/infopath/2007/PartnerControls"/>
    <ds:schemaRef ds:uri="http://schemas.microsoft.com/sharepoint/v3"/>
    <ds:schemaRef ds:uri="http://www.w3.org/XML/1998/namespace"/>
    <ds:schemaRef ds:uri="bf2380a9-f059-4440-9b0c-00bda5ce37de"/>
    <ds:schemaRef ds:uri="0c00efa8-99df-4343-9c36-3998544861d9"/>
    <ds:schemaRef ds:uri="http://schemas.microsoft.com/office/2006/metadata/propertie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M365_template2025</Template>
  <TotalTime>4467</TotalTime>
  <Words>2786</Words>
  <Application>Microsoft Office PowerPoint</Application>
  <PresentationFormat>Widescreen</PresentationFormat>
  <Paragraphs>346</Paragraphs>
  <Slides>19</Slides>
  <Notes>11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19</vt:i4>
      </vt:variant>
    </vt:vector>
  </HeadingPairs>
  <TitlesOfParts>
    <vt:vector size="33" baseType="lpstr">
      <vt:lpstr>Aptos</vt:lpstr>
      <vt:lpstr>Arial</vt:lpstr>
      <vt:lpstr>Calibri</vt:lpstr>
      <vt:lpstr>Calibri Light</vt:lpstr>
      <vt:lpstr>Consolas</vt:lpstr>
      <vt:lpstr>Segoe Sans Display</vt:lpstr>
      <vt:lpstr>Segoe Sans Display Semibold</vt:lpstr>
      <vt:lpstr>Segoe UI</vt:lpstr>
      <vt:lpstr>Segoe UI Semibold</vt:lpstr>
      <vt:lpstr>Segoe UI Variable Display Semib</vt:lpstr>
      <vt:lpstr>Segoe UI Variable Small Semibol</vt:lpstr>
      <vt:lpstr>Wingdings</vt:lpstr>
      <vt:lpstr>Office Theme</vt:lpstr>
      <vt:lpstr>Microsoft 365 Template Light</vt:lpstr>
      <vt:lpstr>Copilot Success Kit deep dive</vt:lpstr>
      <vt:lpstr>Microsoft 365 Community Conference</vt:lpstr>
      <vt:lpstr>The official event app for the  Microsoft 365 Community Conference</vt:lpstr>
      <vt:lpstr>Jessie Hwang Customer Experience PM,  Microsoft 365 Customer Advocacy Group /jessiehwang </vt:lpstr>
      <vt:lpstr>Updates and Thank you</vt:lpstr>
      <vt:lpstr>Wheel of Services</vt:lpstr>
      <vt:lpstr>Our enterprise AI commitments</vt:lpstr>
      <vt:lpstr>Copilot is the UI for AI</vt:lpstr>
      <vt:lpstr>Explore the redesigned Copilot hub and Scenario Library</vt:lpstr>
      <vt:lpstr>Copilot Success Kit</vt:lpstr>
      <vt:lpstr>User engagement tools and templates</vt:lpstr>
      <vt:lpstr>What’s in the full kit?</vt:lpstr>
      <vt:lpstr>More success kits</vt:lpstr>
      <vt:lpstr>We have an exciting future ahead.</vt:lpstr>
      <vt:lpstr>Expertise and tools for your journey</vt:lpstr>
      <vt:lpstr>Copilot hub &amp; community</vt:lpstr>
      <vt:lpstr>News &amp; community content</vt:lpstr>
      <vt:lpstr>Session feedback surveys</vt:lpstr>
      <vt:lpstr>Upcoming 2025 events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Heather Cook</dc:creator>
  <cp:lastModifiedBy>Jessie Hwang (MCAG)</cp:lastModifiedBy>
  <cp:revision>9</cp:revision>
  <dcterms:created xsi:type="dcterms:W3CDTF">2025-04-08T16:47:37Z</dcterms:created>
  <dcterms:modified xsi:type="dcterms:W3CDTF">2025-05-12T21:40:52Z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0x0101001F47F01F51197143A101EDD3465A5C22</vt:lpwstr>
  </property>
  <property fmtid="{D5CDD505-2E9C-101B-9397-08002B2CF9AE}" pid="3" name="MediaServiceImageTags">
    <vt:lpwstr/>
  </property>
</Properties>
</file>